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 id="2147483661" r:id="rId2"/>
    <p:sldMasterId id="2147483719" r:id="rId3"/>
  </p:sldMasterIdLst>
  <p:notesMasterIdLst>
    <p:notesMasterId r:id="rId22"/>
  </p:notesMasterIdLst>
  <p:handoutMasterIdLst>
    <p:handoutMasterId r:id="rId23"/>
  </p:handoutMasterIdLst>
  <p:sldIdLst>
    <p:sldId id="5082" r:id="rId4"/>
    <p:sldId id="5078" r:id="rId5"/>
    <p:sldId id="5111" r:id="rId6"/>
    <p:sldId id="4373" r:id="rId7"/>
    <p:sldId id="4986" r:id="rId8"/>
    <p:sldId id="5115" r:id="rId9"/>
    <p:sldId id="4322" r:id="rId10"/>
    <p:sldId id="4327" r:id="rId11"/>
    <p:sldId id="5112" r:id="rId12"/>
    <p:sldId id="5113" r:id="rId13"/>
    <p:sldId id="5063" r:id="rId14"/>
    <p:sldId id="4389" r:id="rId15"/>
    <p:sldId id="4385" r:id="rId16"/>
    <p:sldId id="5114" r:id="rId17"/>
    <p:sldId id="5102" r:id="rId18"/>
    <p:sldId id="5037" r:id="rId19"/>
    <p:sldId id="5013" r:id="rId20"/>
    <p:sldId id="5036" r:id="rId21"/>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ZhouYi" initials="Z" lastIdx="1" clrIdx="0">
    <p:extLst>
      <p:ext uri="{19B8F6BF-5375-455C-9EA6-DF929625EA0E}">
        <p15:presenceInfo xmlns:p15="http://schemas.microsoft.com/office/powerpoint/2012/main" userId="ZhouYi"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0AF4"/>
    <a:srgbClr val="0F34A6"/>
    <a:srgbClr val="68CE83"/>
    <a:srgbClr val="C4171E"/>
    <a:srgbClr val="206FB8"/>
    <a:srgbClr val="063978"/>
    <a:srgbClr val="D0D8E9"/>
    <a:srgbClr val="941100"/>
    <a:srgbClr val="00CCCC"/>
    <a:srgbClr val="E841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E8B1032C-EA38-4F05-BA0D-38AFFFC7BED3}" styleName="浅色样式 3 - 强调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301B821-A1FF-4177-AEE7-76D212191A09}" styleName="中度样式 1 - 强调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浅色样式 2 - 强调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E25E649-3F16-4E02-A733-19D2CDBF48F0}" styleName="中度样式 3 - 强调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B4B98B0-60AC-42C2-AFA5-B58CD77FA1E5}" styleName="浅色样式 1 - 强调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浅色样式 3 - 强调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9" autoAdjust="0"/>
    <p:restoredTop sz="86110" autoAdjust="0"/>
  </p:normalViewPr>
  <p:slideViewPr>
    <p:cSldViewPr snapToObjects="1">
      <p:cViewPr varScale="1">
        <p:scale>
          <a:sx n="88" d="100"/>
          <a:sy n="88" d="100"/>
        </p:scale>
        <p:origin x="210" y="54"/>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Objects="1">
      <p:cViewPr varScale="1">
        <p:scale>
          <a:sx n="95" d="100"/>
          <a:sy n="95" d="100"/>
        </p:scale>
        <p:origin x="3582"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commentAuthors" Target="commentAuthor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F80F280-C202-459E-9C88-243362EFD57F}" type="datetimeFigureOut">
              <a:rPr lang="zh-CN" altLang="en-US" smtClean="0"/>
              <a:t>2026/6/30</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BDFC674-D29B-42E3-B510-33870CA84AA0}" type="slidenum">
              <a:rPr lang="zh-CN" altLang="en-US" smtClean="0"/>
              <a:t>‹#›</a:t>
            </a:fld>
            <a:endParaRPr lang="zh-CN" altLang="en-US"/>
          </a:p>
        </p:txBody>
      </p:sp>
    </p:spTree>
    <p:extLst>
      <p:ext uri="{BB962C8B-B14F-4D97-AF65-F5344CB8AC3E}">
        <p14:creationId xmlns:p14="http://schemas.microsoft.com/office/powerpoint/2010/main" val="17304569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微软雅黑" panose="020B0503020204020204" pitchFamily="34" charset="-122"/>
                <a:ea typeface="微软雅黑" panose="020B0503020204020204" pitchFamily="34" charset="-122"/>
              </a:defRPr>
            </a:lvl1pPr>
          </a:lstStyle>
          <a:p>
            <a:endParaRPr lang="zh-CN" altLang="en-US" dirty="0"/>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微软雅黑" panose="020B0503020204020204" pitchFamily="34" charset="-122"/>
                <a:ea typeface="微软雅黑" panose="020B0503020204020204" pitchFamily="34" charset="-122"/>
              </a:defRPr>
            </a:lvl1pPr>
          </a:lstStyle>
          <a:p>
            <a:fld id="{6A865565-5D00-41A1-A9D4-D472FA0F1665}" type="datetimeFigureOut">
              <a:rPr lang="zh-CN" altLang="en-US" smtClean="0"/>
              <a:pPr/>
              <a:t>2026/6/30</a:t>
            </a:fld>
            <a:endParaRPr lang="zh-CN" altLang="en-US" dirty="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微软雅黑" panose="020B0503020204020204" pitchFamily="34" charset="-122"/>
                <a:ea typeface="微软雅黑" panose="020B0503020204020204" pitchFamily="34" charset="-122"/>
              </a:defRPr>
            </a:lvl1pPr>
          </a:lstStyle>
          <a:p>
            <a:endParaRPr lang="zh-CN" altLang="en-US" dirty="0"/>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微软雅黑" panose="020B0503020204020204" pitchFamily="34" charset="-122"/>
                <a:ea typeface="微软雅黑" panose="020B0503020204020204" pitchFamily="34" charset="-122"/>
              </a:defRPr>
            </a:lvl1pPr>
          </a:lstStyle>
          <a:p>
            <a:fld id="{0197B772-BE26-4EC4-8890-F0A68D401339}" type="slidenum">
              <a:rPr lang="zh-CN" altLang="en-US" smtClean="0"/>
              <a:pPr/>
              <a:t>‹#›</a:t>
            </a:fld>
            <a:endParaRPr lang="zh-CN" altLang="en-US" dirty="0"/>
          </a:p>
        </p:txBody>
      </p:sp>
    </p:spTree>
    <p:extLst>
      <p:ext uri="{BB962C8B-B14F-4D97-AF65-F5344CB8AC3E}">
        <p14:creationId xmlns:p14="http://schemas.microsoft.com/office/powerpoint/2010/main" val="13045074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mn-cs"/>
      </a:defRPr>
    </a:lvl1pPr>
    <a:lvl2pPr marL="45720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mn-cs"/>
      </a:defRPr>
    </a:lvl2pPr>
    <a:lvl3pPr marL="91440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mn-cs"/>
      </a:defRPr>
    </a:lvl3pPr>
    <a:lvl4pPr marL="137160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mn-cs"/>
      </a:defRPr>
    </a:lvl4pPr>
    <a:lvl5pPr marL="182880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备注占位符 2"/>
          <p:cNvSpPr>
            <a:spLocks noGrp="1"/>
          </p:cNvSpPr>
          <p:nvPr>
            <p:ph type="body" idx="1"/>
          </p:nvPr>
        </p:nvSpPr>
        <p:spPr/>
        <p:txBody>
          <a:bodyPr/>
          <a:lstStyle/>
          <a:p>
            <a:r>
              <a:rPr lang="en-US" altLang="zh-CN" dirty="0"/>
              <a:t>We have 4 energy point. Luminosity is around 10^35. large  momentum compaction and energy spread. Other energy point lower No more than 1 orders of magnitude.</a:t>
            </a:r>
            <a:endParaRPr lang="zh-CN" altLang="en-US" dirty="0"/>
          </a:p>
        </p:txBody>
      </p:sp>
      <p:sp>
        <p:nvSpPr>
          <p:cNvPr id="4" name="灯片编号占位符 3"/>
          <p:cNvSpPr>
            <a:spLocks noGrp="1"/>
          </p:cNvSpPr>
          <p:nvPr>
            <p:ph type="sldNum" sz="quarter" idx="5"/>
          </p:nvPr>
        </p:nvSpPr>
        <p:spPr/>
        <p:txBody>
          <a:bodyPr/>
          <a:lstStyle/>
          <a:p>
            <a:fld id="{0197B772-BE26-4EC4-8890-F0A68D401339}" type="slidenum">
              <a:rPr lang="zh-CN" altLang="en-US" smtClean="0"/>
              <a:t>3</a:t>
            </a:fld>
            <a:endParaRPr lang="zh-CN" altLang="en-US"/>
          </a:p>
        </p:txBody>
      </p:sp>
    </p:spTree>
    <p:extLst>
      <p:ext uri="{BB962C8B-B14F-4D97-AF65-F5344CB8AC3E}">
        <p14:creationId xmlns:p14="http://schemas.microsoft.com/office/powerpoint/2010/main" val="29481794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0197B772-BE26-4EC4-8890-F0A68D401339}" type="slidenum">
              <a:rPr lang="zh-CN" altLang="en-US" smtClean="0"/>
              <a:t>16</a:t>
            </a:fld>
            <a:endParaRPr lang="zh-CN" altLang="en-US"/>
          </a:p>
        </p:txBody>
      </p:sp>
    </p:spTree>
    <p:extLst>
      <p:ext uri="{BB962C8B-B14F-4D97-AF65-F5344CB8AC3E}">
        <p14:creationId xmlns:p14="http://schemas.microsoft.com/office/powerpoint/2010/main" val="18158858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0197B772-BE26-4EC4-8890-F0A68D401339}" type="slidenum">
              <a:rPr lang="zh-CN" altLang="en-US" smtClean="0"/>
              <a:t>17</a:t>
            </a:fld>
            <a:endParaRPr lang="zh-CN" altLang="en-US"/>
          </a:p>
        </p:txBody>
      </p:sp>
    </p:spTree>
    <p:extLst>
      <p:ext uri="{BB962C8B-B14F-4D97-AF65-F5344CB8AC3E}">
        <p14:creationId xmlns:p14="http://schemas.microsoft.com/office/powerpoint/2010/main" val="25442100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197B772-BE26-4EC4-8890-F0A68D401339}" type="slidenum">
              <a:rPr lang="zh-CN" altLang="en-US" smtClean="0"/>
              <a:t>4</a:t>
            </a:fld>
            <a:endParaRPr lang="zh-CN" altLang="en-US"/>
          </a:p>
        </p:txBody>
      </p:sp>
    </p:spTree>
    <p:extLst>
      <p:ext uri="{BB962C8B-B14F-4D97-AF65-F5344CB8AC3E}">
        <p14:creationId xmlns:p14="http://schemas.microsoft.com/office/powerpoint/2010/main" val="6667346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197B772-BE26-4EC4-8890-F0A68D401339}" type="slidenum">
              <a:rPr lang="zh-CN" altLang="en-US" smtClean="0"/>
              <a:t>7</a:t>
            </a:fld>
            <a:endParaRPr lang="zh-CN" altLang="en-US"/>
          </a:p>
        </p:txBody>
      </p:sp>
    </p:spTree>
    <p:extLst>
      <p:ext uri="{BB962C8B-B14F-4D97-AF65-F5344CB8AC3E}">
        <p14:creationId xmlns:p14="http://schemas.microsoft.com/office/powerpoint/2010/main" val="699325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197B772-BE26-4EC4-8890-F0A68D401339}" type="slidenum">
              <a:rPr lang="zh-CN" altLang="en-US" smtClean="0"/>
              <a:t>9</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备注占位符 2"/>
          <p:cNvSpPr>
            <a:spLocks noGrp="1"/>
          </p:cNvSpPr>
          <p:nvPr>
            <p:ph type="body" idx="1"/>
          </p:nvPr>
        </p:nvSpPr>
        <p:spPr/>
        <p:txBody>
          <a:bodyPr/>
          <a:lstStyle/>
          <a:p>
            <a:r>
              <a:rPr lang="en-US" altLang="zh-CN" dirty="0"/>
              <a:t>Simulations with beam-beam shows that coherent X-Z instability strongly affects luminosity performance, which need to be avoided. Can be the reference for the future lattice design. Longitudinal impedance can widen resonances, which is not good, the stable region is narrowed. But it also reduces the strengths probably due to landau damping. </a:t>
            </a:r>
            <a:r>
              <a:rPr lang="en-US" altLang="zh-CN" sz="1200" dirty="0">
                <a:latin typeface="微软雅黑" panose="020B0503020204020204" pitchFamily="34" charset="-122"/>
                <a:ea typeface="微软雅黑" panose="020B0503020204020204" pitchFamily="34" charset="-122"/>
              </a:rPr>
              <a:t>Impedance modeling for full evaluation of impedance effects is under study. </a:t>
            </a:r>
            <a:endParaRPr lang="zh-CN" altLang="en-US" dirty="0"/>
          </a:p>
        </p:txBody>
      </p:sp>
      <p:sp>
        <p:nvSpPr>
          <p:cNvPr id="4" name="灯片编号占位符 3"/>
          <p:cNvSpPr>
            <a:spLocks noGrp="1"/>
          </p:cNvSpPr>
          <p:nvPr>
            <p:ph type="sldNum" sz="quarter" idx="5"/>
          </p:nvPr>
        </p:nvSpPr>
        <p:spPr/>
        <p:txBody>
          <a:bodyPr/>
          <a:lstStyle/>
          <a:p>
            <a:fld id="{0197B772-BE26-4EC4-8890-F0A68D401339}" type="slidenum">
              <a:rPr lang="zh-CN" altLang="en-US" smtClean="0"/>
              <a:pPr/>
              <a:t>11</a:t>
            </a:fld>
            <a:endParaRPr lang="zh-CN" altLang="en-US" dirty="0"/>
          </a:p>
        </p:txBody>
      </p:sp>
    </p:spTree>
    <p:extLst>
      <p:ext uri="{BB962C8B-B14F-4D97-AF65-F5344CB8AC3E}">
        <p14:creationId xmlns:p14="http://schemas.microsoft.com/office/powerpoint/2010/main" val="10895302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197B772-BE26-4EC4-8890-F0A68D401339}" type="slidenum">
              <a:rPr lang="zh-CN" altLang="en-US" smtClean="0"/>
              <a:t>12</a:t>
            </a:fld>
            <a:endParaRPr lang="zh-CN" altLang="en-US"/>
          </a:p>
        </p:txBody>
      </p:sp>
    </p:spTree>
    <p:extLst>
      <p:ext uri="{BB962C8B-B14F-4D97-AF65-F5344CB8AC3E}">
        <p14:creationId xmlns:p14="http://schemas.microsoft.com/office/powerpoint/2010/main" val="13661755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197B772-BE26-4EC4-8890-F0A68D401339}" type="slidenum">
              <a:rPr lang="zh-CN" altLang="en-US" smtClean="0"/>
              <a:pPr/>
              <a:t>13</a:t>
            </a:fld>
            <a:endParaRPr lang="zh-CN" altLang="en-US" dirty="0"/>
          </a:p>
        </p:txBody>
      </p:sp>
    </p:spTree>
    <p:extLst>
      <p:ext uri="{BB962C8B-B14F-4D97-AF65-F5344CB8AC3E}">
        <p14:creationId xmlns:p14="http://schemas.microsoft.com/office/powerpoint/2010/main" val="34395620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0197B772-BE26-4EC4-8890-F0A68D401339}" type="slidenum">
              <a:rPr lang="zh-CN" altLang="en-US" smtClean="0"/>
              <a:t>14</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197B772-BE26-4EC4-8890-F0A68D401339}" type="slidenum">
              <a:rPr lang="zh-CN" altLang="en-US" smtClean="0"/>
              <a:pPr/>
              <a:t>15</a:t>
            </a:fld>
            <a:endParaRPr lang="zh-CN" altLang="en-US" dirty="0"/>
          </a:p>
        </p:txBody>
      </p:sp>
    </p:spTree>
    <p:extLst>
      <p:ext uri="{BB962C8B-B14F-4D97-AF65-F5344CB8AC3E}">
        <p14:creationId xmlns:p14="http://schemas.microsoft.com/office/powerpoint/2010/main" val="42759610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529063F-ABC8-465F-B8CC-E34A8ADB6125}"/>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E2B42C29-9A7C-4717-9E7F-4B700683C955}"/>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atin typeface="微软雅黑" panose="020B0503020204020204" pitchFamily="34" charset="-122"/>
                <a:ea typeface="微软雅黑" panose="020B0503020204020204" pitchFamily="34" charset="-122"/>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p>
        </p:txBody>
      </p:sp>
    </p:spTree>
    <p:extLst>
      <p:ext uri="{BB962C8B-B14F-4D97-AF65-F5344CB8AC3E}">
        <p14:creationId xmlns:p14="http://schemas.microsoft.com/office/powerpoint/2010/main" val="36149170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atin typeface="等线" panose="02010600030101010101" pitchFamily="2" charset="-122"/>
                <a:ea typeface="等线" panose="02010600030101010101" pitchFamily="2" charset="-122"/>
              </a:defRPr>
            </a:lvl1pPr>
          </a:lstStyle>
          <a:p>
            <a:r>
              <a:rPr lang="zh-CN" altLang="en-US"/>
              <a:t>单击此处编辑母版标题样式</a:t>
            </a:r>
            <a:endParaRPr lang="de-DE"/>
          </a:p>
        </p:txBody>
      </p:sp>
      <p:sp>
        <p:nvSpPr>
          <p:cNvPr id="3" name="Picture Placeholder 2"/>
          <p:cNvSpPr>
            <a:spLocks noGrp="1"/>
          </p:cNvSpPr>
          <p:nvPr>
            <p:ph type="pic" idx="1"/>
          </p:nvPr>
        </p:nvSpPr>
        <p:spPr>
          <a:xfrm>
            <a:off x="2389717" y="768095"/>
            <a:ext cx="7315200" cy="3959479"/>
          </a:xfrm>
        </p:spPr>
        <p:txBody>
          <a:bodyPr rtlCol="0">
            <a:normAutofit/>
          </a:bodyPr>
          <a:lstStyle>
            <a:lvl1pPr marL="0" indent="0">
              <a:buNone/>
              <a:defRPr sz="3200">
                <a:latin typeface="等线" panose="02010600030101010101" pitchFamily="2" charset="-122"/>
                <a:ea typeface="等线" panose="02010600030101010101" pitchFamily="2" charset="-122"/>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a:t>单击图标添加图片</a:t>
            </a:r>
            <a:endParaRPr lang="de-DE"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atin typeface="等线" panose="02010600030101010101" pitchFamily="2" charset="-122"/>
                <a:ea typeface="等线" panose="02010600030101010101" pitchFamily="2" charset="-122"/>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编辑母版文本样式</a:t>
            </a:r>
          </a:p>
        </p:txBody>
      </p:sp>
    </p:spTree>
    <p:extLst>
      <p:ext uri="{BB962C8B-B14F-4D97-AF65-F5344CB8AC3E}">
        <p14:creationId xmlns:p14="http://schemas.microsoft.com/office/powerpoint/2010/main" val="9198344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765175"/>
          </a:xfrm>
          <a:prstGeom prst="rect">
            <a:avLst/>
          </a:prstGeom>
        </p:spPr>
        <p:txBody>
          <a:bodyPr/>
          <a:lstStyle>
            <a:lvl1pPr>
              <a:defRPr kumimoji="1" lang="de-DE" sz="4000" b="1" kern="1200" dirty="0">
                <a:solidFill>
                  <a:schemeClr val="bg1"/>
                </a:solidFill>
                <a:effectLst>
                  <a:innerShdw blurRad="63500" dist="50800" dir="10800000">
                    <a:prstClr val="black">
                      <a:alpha val="50000"/>
                    </a:prstClr>
                  </a:innerShdw>
                </a:effectLst>
                <a:latin typeface="等线" panose="02010600030101010101" pitchFamily="2" charset="-122"/>
                <a:ea typeface="等线" panose="02010600030101010101" pitchFamily="2" charset="-122"/>
                <a:cs typeface="等线" panose="02010600030101010101" pitchFamily="2" charset="-122"/>
              </a:defRPr>
            </a:lvl1pPr>
          </a:lstStyle>
          <a:p>
            <a:r>
              <a:rPr lang="zh-CN" altLang="en-US" dirty="0"/>
              <a:t>单击此处编辑母版标题样式</a:t>
            </a:r>
            <a:endParaRPr lang="de-DE" dirty="0"/>
          </a:p>
        </p:txBody>
      </p:sp>
      <p:sp>
        <p:nvSpPr>
          <p:cNvPr id="3" name="Vertical Text Placeholder 2"/>
          <p:cNvSpPr>
            <a:spLocks noGrp="1"/>
          </p:cNvSpPr>
          <p:nvPr>
            <p:ph type="body" orient="vert" idx="1"/>
          </p:nvPr>
        </p:nvSpPr>
        <p:spPr/>
        <p:txBody>
          <a:bodyPr vert="eaVert"/>
          <a:lstStyle>
            <a:lvl1pPr>
              <a:defRPr>
                <a:latin typeface="等线" panose="02010600030101010101" pitchFamily="2" charset="-122"/>
                <a:ea typeface="等线" panose="02010600030101010101" pitchFamily="2" charset="-122"/>
              </a:defRPr>
            </a:lvl1pPr>
            <a:lvl2pPr>
              <a:defRPr>
                <a:latin typeface="等线" panose="02010600030101010101" pitchFamily="2" charset="-122"/>
                <a:ea typeface="等线" panose="02010600030101010101" pitchFamily="2" charset="-122"/>
              </a:defRPr>
            </a:lvl2pPr>
            <a:lvl3pPr>
              <a:defRPr>
                <a:latin typeface="等线" panose="02010600030101010101" pitchFamily="2" charset="-122"/>
                <a:ea typeface="等线" panose="02010600030101010101" pitchFamily="2" charset="-122"/>
              </a:defRPr>
            </a:lvl3pPr>
            <a:lvl4pPr>
              <a:defRPr>
                <a:latin typeface="等线" panose="02010600030101010101" pitchFamily="2" charset="-122"/>
                <a:ea typeface="等线" panose="02010600030101010101" pitchFamily="2" charset="-122"/>
              </a:defRPr>
            </a:lvl4pPr>
            <a:lvl5pPr>
              <a:defRPr>
                <a:latin typeface="等线" panose="02010600030101010101" pitchFamily="2" charset="-122"/>
                <a:ea typeface="等线" panose="02010600030101010101" pitchFamily="2" charset="-122"/>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de-DE"/>
          </a:p>
        </p:txBody>
      </p:sp>
    </p:spTree>
    <p:extLst>
      <p:ext uri="{BB962C8B-B14F-4D97-AF65-F5344CB8AC3E}">
        <p14:creationId xmlns:p14="http://schemas.microsoft.com/office/powerpoint/2010/main" val="28541049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804672"/>
            <a:ext cx="2743200" cy="5321492"/>
          </a:xfrm>
          <a:prstGeom prst="rect">
            <a:avLst/>
          </a:prstGeom>
        </p:spPr>
        <p:txBody>
          <a:bodyPr vert="eaVert"/>
          <a:lstStyle>
            <a:lvl1pPr>
              <a:defRPr>
                <a:solidFill>
                  <a:schemeClr val="tx1"/>
                </a:solidFill>
                <a:latin typeface="等线" panose="02010600030101010101" pitchFamily="2" charset="-122"/>
                <a:ea typeface="等线" panose="02010600030101010101" pitchFamily="2" charset="-122"/>
              </a:defRPr>
            </a:lvl1pPr>
          </a:lstStyle>
          <a:p>
            <a:r>
              <a:rPr lang="zh-CN" altLang="en-US"/>
              <a:t>单击此处编辑母版标题样式</a:t>
            </a:r>
            <a:endParaRPr lang="de-DE"/>
          </a:p>
        </p:txBody>
      </p:sp>
      <p:sp>
        <p:nvSpPr>
          <p:cNvPr id="3" name="Vertical Text Placeholder 2"/>
          <p:cNvSpPr>
            <a:spLocks noGrp="1"/>
          </p:cNvSpPr>
          <p:nvPr>
            <p:ph type="body" orient="vert" idx="1"/>
          </p:nvPr>
        </p:nvSpPr>
        <p:spPr>
          <a:xfrm>
            <a:off x="609600" y="804672"/>
            <a:ext cx="8026400" cy="5321492"/>
          </a:xfrm>
        </p:spPr>
        <p:txBody>
          <a:bodyPr vert="eaVert"/>
          <a:lstStyle>
            <a:lvl1pPr>
              <a:defRPr>
                <a:latin typeface="等线" panose="02010600030101010101" pitchFamily="2" charset="-122"/>
                <a:ea typeface="等线" panose="02010600030101010101" pitchFamily="2" charset="-122"/>
              </a:defRPr>
            </a:lvl1pPr>
            <a:lvl2pPr>
              <a:defRPr>
                <a:latin typeface="等线" panose="02010600030101010101" pitchFamily="2" charset="-122"/>
                <a:ea typeface="等线" panose="02010600030101010101" pitchFamily="2" charset="-122"/>
              </a:defRPr>
            </a:lvl2pPr>
            <a:lvl3pPr>
              <a:defRPr>
                <a:latin typeface="等线" panose="02010600030101010101" pitchFamily="2" charset="-122"/>
                <a:ea typeface="等线" panose="02010600030101010101" pitchFamily="2" charset="-122"/>
              </a:defRPr>
            </a:lvl3pPr>
            <a:lvl4pPr>
              <a:defRPr>
                <a:latin typeface="等线" panose="02010600030101010101" pitchFamily="2" charset="-122"/>
                <a:ea typeface="等线" panose="02010600030101010101" pitchFamily="2" charset="-122"/>
              </a:defRPr>
            </a:lvl4pPr>
            <a:lvl5pPr>
              <a:defRPr>
                <a:latin typeface="等线" panose="02010600030101010101" pitchFamily="2" charset="-122"/>
                <a:ea typeface="等线" panose="02010600030101010101" pitchFamily="2" charset="-122"/>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de-DE"/>
          </a:p>
        </p:txBody>
      </p:sp>
    </p:spTree>
    <p:extLst>
      <p:ext uri="{BB962C8B-B14F-4D97-AF65-F5344CB8AC3E}">
        <p14:creationId xmlns:p14="http://schemas.microsoft.com/office/powerpoint/2010/main" val="39735692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352800" y="4038600"/>
            <a:ext cx="8534400" cy="2133600"/>
          </a:xfrm>
        </p:spPr>
        <p:txBody>
          <a:bodyPr/>
          <a:lstStyle>
            <a:lvl1pPr marL="0" indent="0" algn="r">
              <a:buNone/>
              <a:defRPr>
                <a:solidFill>
                  <a:schemeClr val="tx1"/>
                </a:solidFill>
                <a:latin typeface="等线" panose="02010600030101010101" pitchFamily="2" charset="-122"/>
                <a:ea typeface="等线" panose="02010600030101010101" pitchFamily="2" charset="-12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单击以编辑母版副标题样式</a:t>
            </a:r>
            <a:endParaRPr lang="de-DE" dirty="0"/>
          </a:p>
        </p:txBody>
      </p:sp>
      <p:sp>
        <p:nvSpPr>
          <p:cNvPr id="10" name="Title 9">
            <a:extLst>
              <a:ext uri="{FF2B5EF4-FFF2-40B4-BE49-F238E27FC236}">
                <a16:creationId xmlns:a16="http://schemas.microsoft.com/office/drawing/2014/main" id="{72A97E19-70F5-2C44-6909-E5768AF1FD76}"/>
              </a:ext>
            </a:extLst>
          </p:cNvPr>
          <p:cNvSpPr>
            <a:spLocks noGrp="1"/>
          </p:cNvSpPr>
          <p:nvPr>
            <p:ph type="title"/>
          </p:nvPr>
        </p:nvSpPr>
        <p:spPr/>
        <p:txBody>
          <a:bodyPr/>
          <a:lstStyle/>
          <a:p>
            <a:r>
              <a:rPr lang="en-US"/>
              <a:t>Click to edit Master title style</a:t>
            </a:r>
            <a:endParaRPr lang="en-CN"/>
          </a:p>
        </p:txBody>
      </p:sp>
    </p:spTree>
    <p:extLst>
      <p:ext uri="{BB962C8B-B14F-4D97-AF65-F5344CB8AC3E}">
        <p14:creationId xmlns:p14="http://schemas.microsoft.com/office/powerpoint/2010/main" val="42000610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a:latin typeface="等线" panose="02010600030101010101" pitchFamily="2" charset="-122"/>
                <a:ea typeface="等线" panose="02010600030101010101" pitchFamily="2" charset="-122"/>
              </a:defRPr>
            </a:lvl1pPr>
            <a:lvl2pPr>
              <a:defRPr>
                <a:latin typeface="等线" panose="02010600030101010101" pitchFamily="2" charset="-122"/>
                <a:ea typeface="等线" panose="02010600030101010101" pitchFamily="2" charset="-122"/>
              </a:defRPr>
            </a:lvl2pPr>
            <a:lvl3pPr>
              <a:defRPr>
                <a:latin typeface="等线" panose="02010600030101010101" pitchFamily="2" charset="-122"/>
                <a:ea typeface="等线" panose="02010600030101010101" pitchFamily="2" charset="-122"/>
              </a:defRPr>
            </a:lvl3pPr>
            <a:lvl4pPr>
              <a:defRPr>
                <a:latin typeface="等线" panose="02010600030101010101" pitchFamily="2" charset="-122"/>
                <a:ea typeface="等线" panose="02010600030101010101" pitchFamily="2" charset="-122"/>
              </a:defRPr>
            </a:lvl4pPr>
            <a:lvl5pPr>
              <a:defRPr>
                <a:latin typeface="等线" panose="02010600030101010101" pitchFamily="2" charset="-122"/>
                <a:ea typeface="等线" panose="02010600030101010101" pitchFamily="2" charset="-122"/>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de-DE" dirty="0"/>
          </a:p>
        </p:txBody>
      </p:sp>
      <p:sp>
        <p:nvSpPr>
          <p:cNvPr id="7" name="Rectangle 6">
            <a:extLst>
              <a:ext uri="{FF2B5EF4-FFF2-40B4-BE49-F238E27FC236}">
                <a16:creationId xmlns:a16="http://schemas.microsoft.com/office/drawing/2014/main" id="{E032305C-DFFF-9873-9D6E-340F5F2857D8}"/>
              </a:ext>
            </a:extLst>
          </p:cNvPr>
          <p:cNvSpPr/>
          <p:nvPr userDrawn="1"/>
        </p:nvSpPr>
        <p:spPr>
          <a:xfrm>
            <a:off x="0" y="-10511"/>
            <a:ext cx="12192000" cy="840828"/>
          </a:xfrm>
          <a:prstGeom prst="rect">
            <a:avLst/>
          </a:prstGeom>
          <a:solidFill>
            <a:srgbClr val="0E4D9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N" dirty="0"/>
          </a:p>
        </p:txBody>
      </p:sp>
      <p:sp>
        <p:nvSpPr>
          <p:cNvPr id="4" name="Title 3">
            <a:extLst>
              <a:ext uri="{FF2B5EF4-FFF2-40B4-BE49-F238E27FC236}">
                <a16:creationId xmlns:a16="http://schemas.microsoft.com/office/drawing/2014/main" id="{1555A947-5A81-B018-2660-235B429C8108}"/>
              </a:ext>
            </a:extLst>
          </p:cNvPr>
          <p:cNvSpPr>
            <a:spLocks noGrp="1"/>
          </p:cNvSpPr>
          <p:nvPr>
            <p:ph type="title"/>
          </p:nvPr>
        </p:nvSpPr>
        <p:spPr/>
        <p:txBody>
          <a:bodyPr/>
          <a:lstStyle/>
          <a:p>
            <a:r>
              <a:rPr lang="en-US"/>
              <a:t>Click to edit Master title style</a:t>
            </a:r>
            <a:endParaRPr lang="en-CN"/>
          </a:p>
        </p:txBody>
      </p:sp>
    </p:spTree>
    <p:extLst>
      <p:ext uri="{BB962C8B-B14F-4D97-AF65-F5344CB8AC3E}">
        <p14:creationId xmlns:p14="http://schemas.microsoft.com/office/powerpoint/2010/main" val="354043123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zh-CN" altLang="en-US"/>
              <a:t>单击此处编辑母版标题样式</a:t>
            </a:r>
            <a:endParaRPr lang="de-DE"/>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编辑母版文本样式</a:t>
            </a:r>
          </a:p>
        </p:txBody>
      </p:sp>
    </p:spTree>
    <p:extLst>
      <p:ext uri="{BB962C8B-B14F-4D97-AF65-F5344CB8AC3E}">
        <p14:creationId xmlns:p14="http://schemas.microsoft.com/office/powerpoint/2010/main" val="32489939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6" name="Rectangle 8">
            <a:extLst>
              <a:ext uri="{FF2B5EF4-FFF2-40B4-BE49-F238E27FC236}">
                <a16:creationId xmlns:a16="http://schemas.microsoft.com/office/drawing/2014/main" id="{87C81022-EB79-4D44-B349-71CEB7845507}"/>
              </a:ext>
            </a:extLst>
          </p:cNvPr>
          <p:cNvSpPr/>
          <p:nvPr/>
        </p:nvSpPr>
        <p:spPr>
          <a:xfrm>
            <a:off x="0" y="6669088"/>
            <a:ext cx="12192000" cy="215900"/>
          </a:xfrm>
          <a:prstGeom prst="rect">
            <a:avLst/>
          </a:prstGeom>
          <a:solidFill>
            <a:srgbClr val="0031B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zh-CN" altLang="en-US">
              <a:solidFill>
                <a:srgbClr val="FFFFFF"/>
              </a:solidFill>
              <a:latin typeface="等线" panose="02010600030101010101" pitchFamily="2" charset="-122"/>
              <a:ea typeface="等线" panose="02010600030101010101" pitchFamily="2" charset="-122"/>
              <a:cs typeface="MS PGothic" charset="0"/>
            </a:endParaRPr>
          </a:p>
        </p:txBody>
      </p:sp>
      <p:sp>
        <p:nvSpPr>
          <p:cNvPr id="7" name="TextBox 11">
            <a:extLst>
              <a:ext uri="{FF2B5EF4-FFF2-40B4-BE49-F238E27FC236}">
                <a16:creationId xmlns:a16="http://schemas.microsoft.com/office/drawing/2014/main" id="{50FB030A-8606-2446-851E-73303FB79D3C}"/>
              </a:ext>
            </a:extLst>
          </p:cNvPr>
          <p:cNvSpPr txBox="1"/>
          <p:nvPr/>
        </p:nvSpPr>
        <p:spPr>
          <a:xfrm>
            <a:off x="9840384" y="6669088"/>
            <a:ext cx="2133600" cy="203200"/>
          </a:xfrm>
          <a:prstGeom prst="rect">
            <a:avLst/>
          </a:prstGeom>
          <a:noFill/>
        </p:spPr>
        <p:txBody>
          <a:bodyPr lIns="108000" tIns="1080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defRPr/>
            </a:pPr>
            <a:r>
              <a:rPr lang="de-DE" altLang="zh-CN" sz="1200">
                <a:solidFill>
                  <a:srgbClr val="FFFFFF"/>
                </a:solidFill>
                <a:latin typeface="等线" panose="02010600030101010101" pitchFamily="2" charset="-122"/>
                <a:ea typeface="等线" panose="02010600030101010101" pitchFamily="2" charset="-122"/>
              </a:rPr>
              <a:t> </a:t>
            </a:r>
            <a:fld id="{DFAFD920-79C3-49C1-A7B3-B6E0382E58A6}" type="slidenum">
              <a:rPr lang="de-DE" altLang="zh-CN" sz="1200" smtClean="0">
                <a:solidFill>
                  <a:srgbClr val="FFFFFF"/>
                </a:solidFill>
                <a:latin typeface="等线" panose="02010600030101010101" pitchFamily="2" charset="-122"/>
                <a:ea typeface="等线" panose="02010600030101010101" pitchFamily="2" charset="-122"/>
              </a:rPr>
              <a:pPr algn="r" eaLnBrk="1" hangingPunct="1">
                <a:defRPr/>
              </a:pPr>
              <a:t>‹#›</a:t>
            </a:fld>
            <a:endParaRPr lang="de-DE" altLang="zh-CN" sz="1200">
              <a:solidFill>
                <a:srgbClr val="FFFFFF"/>
              </a:solidFill>
              <a:latin typeface="等线" panose="02010600030101010101" pitchFamily="2" charset="-122"/>
              <a:ea typeface="等线" panose="02010600030101010101" pitchFamily="2" charset="-122"/>
            </a:endParaRPr>
          </a:p>
        </p:txBody>
      </p:sp>
      <p:sp>
        <p:nvSpPr>
          <p:cNvPr id="8" name="TextBox 6">
            <a:extLst>
              <a:ext uri="{FF2B5EF4-FFF2-40B4-BE49-F238E27FC236}">
                <a16:creationId xmlns:a16="http://schemas.microsoft.com/office/drawing/2014/main" id="{09E60C2F-EEDE-F44B-803C-5C743D274D6A}"/>
              </a:ext>
            </a:extLst>
          </p:cNvPr>
          <p:cNvSpPr txBox="1"/>
          <p:nvPr/>
        </p:nvSpPr>
        <p:spPr>
          <a:xfrm>
            <a:off x="9956800" y="6629400"/>
            <a:ext cx="2133600" cy="203200"/>
          </a:xfrm>
          <a:prstGeom prst="rect">
            <a:avLst/>
          </a:prstGeom>
          <a:noFill/>
        </p:spPr>
        <p:txBody>
          <a:bodyPr lIns="108000" tIns="1080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defRPr/>
            </a:pPr>
            <a:r>
              <a:rPr lang="de-DE" altLang="zh-CN" sz="1200">
                <a:solidFill>
                  <a:srgbClr val="FFFFFF"/>
                </a:solidFill>
                <a:latin typeface="等线" panose="02010600030101010101" pitchFamily="2" charset="-122"/>
                <a:ea typeface="等线" panose="02010600030101010101" pitchFamily="2" charset="-122"/>
              </a:rPr>
              <a:t>Page </a:t>
            </a:r>
            <a:fld id="{1A995042-2D73-4E98-9461-C210BD068AD6}" type="slidenum">
              <a:rPr lang="de-DE" altLang="zh-CN" sz="1200" smtClean="0">
                <a:solidFill>
                  <a:srgbClr val="FFFFFF"/>
                </a:solidFill>
                <a:latin typeface="等线" panose="02010600030101010101" pitchFamily="2" charset="-122"/>
                <a:ea typeface="等线" panose="02010600030101010101" pitchFamily="2" charset="-122"/>
              </a:rPr>
              <a:pPr algn="r" eaLnBrk="1" hangingPunct="1">
                <a:defRPr/>
              </a:pPr>
              <a:t>‹#›</a:t>
            </a:fld>
            <a:endParaRPr lang="de-DE" altLang="zh-CN" sz="1200">
              <a:solidFill>
                <a:srgbClr val="FFFFFF"/>
              </a:solidFill>
              <a:latin typeface="等线" panose="02010600030101010101" pitchFamily="2" charset="-122"/>
              <a:ea typeface="等线" panose="02010600030101010101" pitchFamily="2" charset="-122"/>
            </a:endParaRPr>
          </a:p>
        </p:txBody>
      </p:sp>
      <p:sp>
        <p:nvSpPr>
          <p:cNvPr id="3" name="Content Placeholder 2"/>
          <p:cNvSpPr>
            <a:spLocks noGrp="1"/>
          </p:cNvSpPr>
          <p:nvPr>
            <p:ph sz="half" idx="1"/>
          </p:nvPr>
        </p:nvSpPr>
        <p:spPr>
          <a:xfrm>
            <a:off x="609600" y="1600201"/>
            <a:ext cx="5384800" cy="4525963"/>
          </a:xfrm>
        </p:spPr>
        <p:txBody>
          <a:bodyPr/>
          <a:lstStyle>
            <a:lvl1pPr>
              <a:defRPr sz="2800">
                <a:latin typeface="等线" panose="02010600030101010101" pitchFamily="2" charset="-122"/>
                <a:ea typeface="等线" panose="02010600030101010101" pitchFamily="2" charset="-122"/>
              </a:defRPr>
            </a:lvl1pPr>
            <a:lvl2pPr>
              <a:defRPr sz="2400">
                <a:latin typeface="等线" panose="02010600030101010101" pitchFamily="2" charset="-122"/>
                <a:ea typeface="等线" panose="02010600030101010101" pitchFamily="2" charset="-122"/>
              </a:defRPr>
            </a:lvl2pPr>
            <a:lvl3pPr>
              <a:defRPr sz="2000">
                <a:latin typeface="等线" panose="02010600030101010101" pitchFamily="2" charset="-122"/>
                <a:ea typeface="等线" panose="02010600030101010101" pitchFamily="2" charset="-122"/>
              </a:defRPr>
            </a:lvl3pPr>
            <a:lvl4pPr>
              <a:defRPr sz="1800">
                <a:latin typeface="等线" panose="02010600030101010101" pitchFamily="2" charset="-122"/>
                <a:ea typeface="等线" panose="02010600030101010101" pitchFamily="2" charset="-122"/>
              </a:defRPr>
            </a:lvl4pPr>
            <a:lvl5pPr>
              <a:defRPr sz="1800">
                <a:latin typeface="等线" panose="02010600030101010101" pitchFamily="2" charset="-122"/>
                <a:ea typeface="等线" panose="02010600030101010101" pitchFamily="2" charset="-122"/>
              </a:defRPr>
            </a:lvl5pPr>
            <a:lvl6pPr>
              <a:defRPr sz="1800"/>
            </a:lvl6pPr>
            <a:lvl7pPr>
              <a:defRPr sz="1800"/>
            </a:lvl7pPr>
            <a:lvl8pPr>
              <a:defRPr sz="1800"/>
            </a:lvl8pPr>
            <a:lvl9pPr>
              <a:defRPr sz="18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de-DE" dirty="0"/>
          </a:p>
        </p:txBody>
      </p:sp>
      <p:sp>
        <p:nvSpPr>
          <p:cNvPr id="4" name="Content Placeholder 3"/>
          <p:cNvSpPr>
            <a:spLocks noGrp="1"/>
          </p:cNvSpPr>
          <p:nvPr>
            <p:ph sz="half" idx="2"/>
          </p:nvPr>
        </p:nvSpPr>
        <p:spPr>
          <a:xfrm>
            <a:off x="6197600" y="1600201"/>
            <a:ext cx="5384800" cy="4525963"/>
          </a:xfrm>
        </p:spPr>
        <p:txBody>
          <a:bodyPr/>
          <a:lstStyle>
            <a:lvl1pPr>
              <a:defRPr sz="2800">
                <a:latin typeface="等线" panose="02010600030101010101" pitchFamily="2" charset="-122"/>
                <a:ea typeface="等线" panose="02010600030101010101" pitchFamily="2" charset="-122"/>
              </a:defRPr>
            </a:lvl1pPr>
            <a:lvl2pPr>
              <a:defRPr sz="2400">
                <a:latin typeface="等线" panose="02010600030101010101" pitchFamily="2" charset="-122"/>
                <a:ea typeface="等线" panose="02010600030101010101" pitchFamily="2" charset="-122"/>
              </a:defRPr>
            </a:lvl2pPr>
            <a:lvl3pPr>
              <a:defRPr sz="2000">
                <a:latin typeface="等线" panose="02010600030101010101" pitchFamily="2" charset="-122"/>
                <a:ea typeface="等线" panose="02010600030101010101" pitchFamily="2" charset="-122"/>
              </a:defRPr>
            </a:lvl3pPr>
            <a:lvl4pPr>
              <a:defRPr sz="1800">
                <a:latin typeface="等线" panose="02010600030101010101" pitchFamily="2" charset="-122"/>
                <a:ea typeface="等线" panose="02010600030101010101" pitchFamily="2" charset="-122"/>
              </a:defRPr>
            </a:lvl4pPr>
            <a:lvl5pPr>
              <a:defRPr sz="1800">
                <a:latin typeface="等线" panose="02010600030101010101" pitchFamily="2" charset="-122"/>
                <a:ea typeface="等线" panose="02010600030101010101" pitchFamily="2" charset="-122"/>
              </a:defRPr>
            </a:lvl5pPr>
            <a:lvl6pPr>
              <a:defRPr sz="1800"/>
            </a:lvl6pPr>
            <a:lvl7pPr>
              <a:defRPr sz="1800"/>
            </a:lvl7pPr>
            <a:lvl8pPr>
              <a:defRPr sz="1800"/>
            </a:lvl8pPr>
            <a:lvl9pPr>
              <a:defRPr sz="18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de-DE"/>
          </a:p>
        </p:txBody>
      </p:sp>
      <p:sp>
        <p:nvSpPr>
          <p:cNvPr id="9" name="Title 8">
            <a:extLst>
              <a:ext uri="{FF2B5EF4-FFF2-40B4-BE49-F238E27FC236}">
                <a16:creationId xmlns:a16="http://schemas.microsoft.com/office/drawing/2014/main" id="{AC22F33A-A3D1-EBEB-22D6-97506653CF56}"/>
              </a:ext>
            </a:extLst>
          </p:cNvPr>
          <p:cNvSpPr>
            <a:spLocks noGrp="1"/>
          </p:cNvSpPr>
          <p:nvPr>
            <p:ph type="title"/>
          </p:nvPr>
        </p:nvSpPr>
        <p:spPr/>
        <p:txBody>
          <a:bodyPr/>
          <a:lstStyle/>
          <a:p>
            <a:r>
              <a:rPr lang="en-US"/>
              <a:t>Click to edit Master title style</a:t>
            </a:r>
            <a:endParaRPr lang="en-CN"/>
          </a:p>
        </p:txBody>
      </p:sp>
    </p:spTree>
    <p:extLst>
      <p:ext uri="{BB962C8B-B14F-4D97-AF65-F5344CB8AC3E}">
        <p14:creationId xmlns:p14="http://schemas.microsoft.com/office/powerpoint/2010/main" val="10956632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7" name="Rectangle 3">
            <a:extLst>
              <a:ext uri="{FF2B5EF4-FFF2-40B4-BE49-F238E27FC236}">
                <a16:creationId xmlns:a16="http://schemas.microsoft.com/office/drawing/2014/main" id="{2287FDD3-CDFA-EF49-A10D-1322C950A8FC}"/>
              </a:ext>
            </a:extLst>
          </p:cNvPr>
          <p:cNvSpPr>
            <a:spLocks noChangeArrowheads="1"/>
          </p:cNvSpPr>
          <p:nvPr/>
        </p:nvSpPr>
        <p:spPr bwMode="auto">
          <a:xfrm>
            <a:off x="0" y="1"/>
            <a:ext cx="12192000" cy="765175"/>
          </a:xfrm>
          <a:prstGeom prst="rect">
            <a:avLst/>
          </a:prstGeom>
          <a:gradFill rotWithShape="1">
            <a:gsLst>
              <a:gs pos="0">
                <a:srgbClr val="0031B3"/>
              </a:gs>
              <a:gs pos="5000">
                <a:srgbClr val="0031B3"/>
              </a:gs>
              <a:gs pos="100000">
                <a:srgbClr val="9BC1FF"/>
              </a:gs>
            </a:gsLst>
            <a:lin ang="5400000" scaled="1"/>
          </a:gradFill>
          <a:ln>
            <a:noFill/>
          </a:ln>
          <a:effectLst>
            <a:outerShdw blurRad="63500" dist="23000" dir="5400000" rotWithShape="0">
              <a:srgbClr val="000000">
                <a:alpha val="34998"/>
              </a:srgbClr>
            </a:outerShdw>
          </a:effectLst>
          <a:extLst>
            <a:ext uri="{91240B29-F687-4f45-9708-019B960494DF}"/>
          </a:extLst>
        </p:spPr>
        <p:txBody>
          <a:bodyPr anchor="ctr"/>
          <a:lstStyle/>
          <a:p>
            <a:pPr algn="ctr" eaLnBrk="1" hangingPunct="1">
              <a:defRPr/>
            </a:pPr>
            <a:endParaRPr lang="en-US" altLang="zh-CN">
              <a:solidFill>
                <a:srgbClr val="FFFFFF"/>
              </a:solidFill>
              <a:latin typeface="等线" panose="02010600030101010101" pitchFamily="2" charset="-122"/>
              <a:ea typeface="等线" panose="02010600030101010101" pitchFamily="2" charset="-122"/>
              <a:cs typeface="MS PGothic" charset="0"/>
            </a:endParaRPr>
          </a:p>
        </p:txBody>
      </p:sp>
      <p:sp>
        <p:nvSpPr>
          <p:cNvPr id="8" name="Rectangle 8">
            <a:extLst>
              <a:ext uri="{FF2B5EF4-FFF2-40B4-BE49-F238E27FC236}">
                <a16:creationId xmlns:a16="http://schemas.microsoft.com/office/drawing/2014/main" id="{F81CDDE9-B88E-234E-A6D4-D842F0AB9A85}"/>
              </a:ext>
            </a:extLst>
          </p:cNvPr>
          <p:cNvSpPr/>
          <p:nvPr/>
        </p:nvSpPr>
        <p:spPr>
          <a:xfrm>
            <a:off x="0" y="6669088"/>
            <a:ext cx="12192000" cy="215900"/>
          </a:xfrm>
          <a:prstGeom prst="rect">
            <a:avLst/>
          </a:prstGeom>
          <a:solidFill>
            <a:srgbClr val="0031B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zh-CN" altLang="en-US">
              <a:solidFill>
                <a:srgbClr val="FFFFFF"/>
              </a:solidFill>
              <a:latin typeface="等线" panose="02010600030101010101" pitchFamily="2" charset="-122"/>
              <a:ea typeface="等线" panose="02010600030101010101" pitchFamily="2" charset="-122"/>
              <a:cs typeface="MS PGothic" charset="0"/>
            </a:endParaRPr>
          </a:p>
        </p:txBody>
      </p:sp>
      <p:sp>
        <p:nvSpPr>
          <p:cNvPr id="9" name="TextBox 11">
            <a:extLst>
              <a:ext uri="{FF2B5EF4-FFF2-40B4-BE49-F238E27FC236}">
                <a16:creationId xmlns:a16="http://schemas.microsoft.com/office/drawing/2014/main" id="{99D7FDDD-992B-F946-BDF0-9E13F01559AD}"/>
              </a:ext>
            </a:extLst>
          </p:cNvPr>
          <p:cNvSpPr txBox="1"/>
          <p:nvPr/>
        </p:nvSpPr>
        <p:spPr>
          <a:xfrm>
            <a:off x="9840384" y="6669088"/>
            <a:ext cx="2133600" cy="203200"/>
          </a:xfrm>
          <a:prstGeom prst="rect">
            <a:avLst/>
          </a:prstGeom>
          <a:noFill/>
        </p:spPr>
        <p:txBody>
          <a:bodyPr lIns="108000" tIns="1080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defRPr/>
            </a:pPr>
            <a:r>
              <a:rPr lang="de-DE" altLang="zh-CN" sz="1200">
                <a:solidFill>
                  <a:srgbClr val="FFFFFF"/>
                </a:solidFill>
                <a:latin typeface="等线" panose="02010600030101010101" pitchFamily="2" charset="-122"/>
                <a:ea typeface="等线" panose="02010600030101010101" pitchFamily="2" charset="-122"/>
              </a:rPr>
              <a:t> </a:t>
            </a:r>
            <a:fld id="{0B5F9426-7A81-445D-91A9-6E9E1149893A}" type="slidenum">
              <a:rPr lang="de-DE" altLang="zh-CN" sz="1200" smtClean="0">
                <a:solidFill>
                  <a:srgbClr val="FFFFFF"/>
                </a:solidFill>
                <a:latin typeface="等线" panose="02010600030101010101" pitchFamily="2" charset="-122"/>
                <a:ea typeface="等线" panose="02010600030101010101" pitchFamily="2" charset="-122"/>
              </a:rPr>
              <a:pPr algn="r" eaLnBrk="1" hangingPunct="1">
                <a:defRPr/>
              </a:pPr>
              <a:t>‹#›</a:t>
            </a:fld>
            <a:endParaRPr lang="de-DE" altLang="zh-CN" sz="1200">
              <a:solidFill>
                <a:srgbClr val="FFFFFF"/>
              </a:solidFill>
              <a:latin typeface="等线" panose="02010600030101010101" pitchFamily="2" charset="-122"/>
              <a:ea typeface="等线" panose="02010600030101010101" pitchFamily="2" charset="-122"/>
            </a:endParaRPr>
          </a:p>
        </p:txBody>
      </p:sp>
      <p:sp>
        <p:nvSpPr>
          <p:cNvPr id="10" name="TextBox 6">
            <a:extLst>
              <a:ext uri="{FF2B5EF4-FFF2-40B4-BE49-F238E27FC236}">
                <a16:creationId xmlns:a16="http://schemas.microsoft.com/office/drawing/2014/main" id="{847B504B-FB3C-9B46-81A0-790A36F6F7C0}"/>
              </a:ext>
            </a:extLst>
          </p:cNvPr>
          <p:cNvSpPr txBox="1"/>
          <p:nvPr/>
        </p:nvSpPr>
        <p:spPr>
          <a:xfrm>
            <a:off x="9956800" y="6629400"/>
            <a:ext cx="2133600" cy="203200"/>
          </a:xfrm>
          <a:prstGeom prst="rect">
            <a:avLst/>
          </a:prstGeom>
          <a:noFill/>
        </p:spPr>
        <p:txBody>
          <a:bodyPr lIns="108000" tIns="1080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defRPr/>
            </a:pPr>
            <a:r>
              <a:rPr lang="de-DE" altLang="zh-CN" sz="1200">
                <a:solidFill>
                  <a:srgbClr val="FFFFFF"/>
                </a:solidFill>
                <a:latin typeface="等线" panose="02010600030101010101" pitchFamily="2" charset="-122"/>
                <a:ea typeface="等线" panose="02010600030101010101" pitchFamily="2" charset="-122"/>
              </a:rPr>
              <a:t>Page </a:t>
            </a:r>
            <a:fld id="{3DBB4A54-CEBE-42AD-A072-A39EF13BDFCD}" type="slidenum">
              <a:rPr lang="de-DE" altLang="zh-CN" sz="1200" smtClean="0">
                <a:solidFill>
                  <a:srgbClr val="FFFFFF"/>
                </a:solidFill>
                <a:latin typeface="等线" panose="02010600030101010101" pitchFamily="2" charset="-122"/>
                <a:ea typeface="等线" panose="02010600030101010101" pitchFamily="2" charset="-122"/>
              </a:rPr>
              <a:pPr algn="r" eaLnBrk="1" hangingPunct="1">
                <a:defRPr/>
              </a:pPr>
              <a:t>‹#›</a:t>
            </a:fld>
            <a:endParaRPr lang="de-DE" altLang="zh-CN" sz="1200">
              <a:solidFill>
                <a:srgbClr val="FFFFFF"/>
              </a:solidFill>
              <a:latin typeface="等线" panose="02010600030101010101" pitchFamily="2" charset="-122"/>
              <a:ea typeface="等线" panose="02010600030101010101" pitchFamily="2" charset="-122"/>
            </a:endParaRPr>
          </a:p>
        </p:txBody>
      </p:sp>
      <p:sp>
        <p:nvSpPr>
          <p:cNvPr id="2" name="Title 1"/>
          <p:cNvSpPr>
            <a:spLocks noGrp="1"/>
          </p:cNvSpPr>
          <p:nvPr>
            <p:ph type="title"/>
          </p:nvPr>
        </p:nvSpPr>
        <p:spPr>
          <a:xfrm>
            <a:off x="0" y="1"/>
            <a:ext cx="12192000" cy="765175"/>
          </a:xfrm>
          <a:prstGeom prst="rect">
            <a:avLst/>
          </a:prstGeom>
        </p:spPr>
        <p:txBody>
          <a:bodyPr/>
          <a:lstStyle>
            <a:lvl1pPr>
              <a:defRPr kumimoji="1" lang="de-DE" sz="4000" b="1" kern="1200" dirty="0">
                <a:solidFill>
                  <a:schemeClr val="bg1"/>
                </a:solidFill>
                <a:effectLst>
                  <a:innerShdw blurRad="63500" dist="50800" dir="10800000">
                    <a:prstClr val="black">
                      <a:alpha val="50000"/>
                    </a:prstClr>
                  </a:innerShdw>
                </a:effectLst>
                <a:latin typeface="等线" panose="02010600030101010101" pitchFamily="2" charset="-122"/>
                <a:ea typeface="等线" panose="02010600030101010101" pitchFamily="2" charset="-122"/>
                <a:cs typeface="等线" panose="02010600030101010101" pitchFamily="2" charset="-122"/>
              </a:defRPr>
            </a:lvl1pPr>
          </a:lstStyle>
          <a:p>
            <a:r>
              <a:rPr lang="zh-CN" altLang="en-US" dirty="0"/>
              <a:t>单击此处编辑母版标题样式</a:t>
            </a:r>
            <a:endParaRPr lang="de-DE"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atin typeface="等线" panose="02010600030101010101" pitchFamily="2" charset="-122"/>
                <a:ea typeface="等线" panose="02010600030101010101" pitchFamily="2"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Content Placeholder 3"/>
          <p:cNvSpPr>
            <a:spLocks noGrp="1"/>
          </p:cNvSpPr>
          <p:nvPr>
            <p:ph sz="half" idx="2"/>
          </p:nvPr>
        </p:nvSpPr>
        <p:spPr>
          <a:xfrm>
            <a:off x="609600" y="2174875"/>
            <a:ext cx="5386917" cy="3951288"/>
          </a:xfrm>
        </p:spPr>
        <p:txBody>
          <a:bodyPr/>
          <a:lstStyle>
            <a:lvl1pPr>
              <a:defRPr sz="2400">
                <a:latin typeface="等线" panose="02010600030101010101" pitchFamily="2" charset="-122"/>
                <a:ea typeface="等线" panose="02010600030101010101" pitchFamily="2" charset="-122"/>
              </a:defRPr>
            </a:lvl1pPr>
            <a:lvl2pPr>
              <a:defRPr sz="2000">
                <a:latin typeface="等线" panose="02010600030101010101" pitchFamily="2" charset="-122"/>
                <a:ea typeface="等线" panose="02010600030101010101" pitchFamily="2" charset="-122"/>
              </a:defRPr>
            </a:lvl2pPr>
            <a:lvl3pPr>
              <a:defRPr sz="1800">
                <a:latin typeface="等线" panose="02010600030101010101" pitchFamily="2" charset="-122"/>
                <a:ea typeface="等线" panose="02010600030101010101" pitchFamily="2" charset="-122"/>
              </a:defRPr>
            </a:lvl3pPr>
            <a:lvl4pPr>
              <a:defRPr sz="1600">
                <a:latin typeface="等线" panose="02010600030101010101" pitchFamily="2" charset="-122"/>
                <a:ea typeface="等线" panose="02010600030101010101" pitchFamily="2" charset="-122"/>
              </a:defRPr>
            </a:lvl4pPr>
            <a:lvl5pPr>
              <a:defRPr sz="1600">
                <a:latin typeface="等线" panose="02010600030101010101" pitchFamily="2" charset="-122"/>
                <a:ea typeface="等线" panose="02010600030101010101" pitchFamily="2" charset="-122"/>
              </a:defRPr>
            </a:lvl5pPr>
            <a:lvl6pPr>
              <a:defRPr sz="1600"/>
            </a:lvl6pPr>
            <a:lvl7pPr>
              <a:defRPr sz="1600"/>
            </a:lvl7pPr>
            <a:lvl8pPr>
              <a:defRPr sz="1600"/>
            </a:lvl8pPr>
            <a:lvl9pPr>
              <a:defRPr sz="16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de-DE"/>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atin typeface="等线" panose="02010600030101010101" pitchFamily="2" charset="-122"/>
                <a:ea typeface="等线" panose="02010600030101010101" pitchFamily="2"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Content Placeholder 5"/>
          <p:cNvSpPr>
            <a:spLocks noGrp="1"/>
          </p:cNvSpPr>
          <p:nvPr>
            <p:ph sz="quarter" idx="4"/>
          </p:nvPr>
        </p:nvSpPr>
        <p:spPr>
          <a:xfrm>
            <a:off x="6193368" y="2174875"/>
            <a:ext cx="5389033" cy="3951288"/>
          </a:xfrm>
        </p:spPr>
        <p:txBody>
          <a:bodyPr/>
          <a:lstStyle>
            <a:lvl1pPr>
              <a:defRPr sz="2400">
                <a:latin typeface="等线" panose="02010600030101010101" pitchFamily="2" charset="-122"/>
                <a:ea typeface="等线" panose="02010600030101010101" pitchFamily="2" charset="-122"/>
              </a:defRPr>
            </a:lvl1pPr>
            <a:lvl2pPr>
              <a:defRPr sz="2000">
                <a:latin typeface="等线" panose="02010600030101010101" pitchFamily="2" charset="-122"/>
                <a:ea typeface="等线" panose="02010600030101010101" pitchFamily="2" charset="-122"/>
              </a:defRPr>
            </a:lvl2pPr>
            <a:lvl3pPr>
              <a:defRPr sz="1800">
                <a:latin typeface="等线" panose="02010600030101010101" pitchFamily="2" charset="-122"/>
                <a:ea typeface="等线" panose="02010600030101010101" pitchFamily="2" charset="-122"/>
              </a:defRPr>
            </a:lvl3pPr>
            <a:lvl4pPr>
              <a:defRPr sz="1600">
                <a:latin typeface="等线" panose="02010600030101010101" pitchFamily="2" charset="-122"/>
                <a:ea typeface="等线" panose="02010600030101010101" pitchFamily="2" charset="-122"/>
              </a:defRPr>
            </a:lvl4pPr>
            <a:lvl5pPr>
              <a:defRPr sz="1600">
                <a:latin typeface="等线" panose="02010600030101010101" pitchFamily="2" charset="-122"/>
                <a:ea typeface="等线" panose="02010600030101010101" pitchFamily="2" charset="-122"/>
              </a:defRPr>
            </a:lvl5pPr>
            <a:lvl6pPr>
              <a:defRPr sz="1600"/>
            </a:lvl6pPr>
            <a:lvl7pPr>
              <a:defRPr sz="1600"/>
            </a:lvl7pPr>
            <a:lvl8pPr>
              <a:defRPr sz="1600"/>
            </a:lvl8pPr>
            <a:lvl9pPr>
              <a:defRPr sz="16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de-DE"/>
          </a:p>
        </p:txBody>
      </p:sp>
    </p:spTree>
    <p:extLst>
      <p:ext uri="{BB962C8B-B14F-4D97-AF65-F5344CB8AC3E}">
        <p14:creationId xmlns:p14="http://schemas.microsoft.com/office/powerpoint/2010/main" val="2514397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id="{B5FEE81A-7312-664C-853C-656C8E254D3E}"/>
              </a:ext>
            </a:extLst>
          </p:cNvPr>
          <p:cNvSpPr>
            <a:spLocks noChangeArrowheads="1"/>
          </p:cNvSpPr>
          <p:nvPr/>
        </p:nvSpPr>
        <p:spPr bwMode="auto">
          <a:xfrm>
            <a:off x="0" y="1"/>
            <a:ext cx="12192000" cy="765175"/>
          </a:xfrm>
          <a:prstGeom prst="rect">
            <a:avLst/>
          </a:prstGeom>
          <a:gradFill rotWithShape="1">
            <a:gsLst>
              <a:gs pos="0">
                <a:srgbClr val="0031B3"/>
              </a:gs>
              <a:gs pos="5000">
                <a:srgbClr val="0031B3"/>
              </a:gs>
              <a:gs pos="100000">
                <a:srgbClr val="9BC1FF"/>
              </a:gs>
            </a:gsLst>
            <a:lin ang="5400000" scaled="1"/>
          </a:gradFill>
          <a:ln>
            <a:noFill/>
          </a:ln>
          <a:effectLst>
            <a:outerShdw blurRad="63500" dist="23000" dir="5400000" rotWithShape="0">
              <a:srgbClr val="000000">
                <a:alpha val="34998"/>
              </a:srgbClr>
            </a:outerShdw>
          </a:effectLst>
          <a:extLst>
            <a:ext uri="{91240B29-F687-4f45-9708-019B960494DF}"/>
          </a:extLst>
        </p:spPr>
        <p:txBody>
          <a:bodyPr anchor="ctr"/>
          <a:lstStyle/>
          <a:p>
            <a:pPr algn="ctr" eaLnBrk="1" hangingPunct="1">
              <a:defRPr/>
            </a:pPr>
            <a:endParaRPr lang="en-US" altLang="zh-CN">
              <a:solidFill>
                <a:srgbClr val="FFFFFF"/>
              </a:solidFill>
              <a:latin typeface="等线" panose="02010600030101010101" pitchFamily="2" charset="-122"/>
              <a:ea typeface="等线" panose="02010600030101010101" pitchFamily="2" charset="-122"/>
              <a:cs typeface="MS PGothic" charset="0"/>
            </a:endParaRPr>
          </a:p>
        </p:txBody>
      </p:sp>
      <p:sp>
        <p:nvSpPr>
          <p:cNvPr id="4" name="Rectangle 8">
            <a:extLst>
              <a:ext uri="{FF2B5EF4-FFF2-40B4-BE49-F238E27FC236}">
                <a16:creationId xmlns:a16="http://schemas.microsoft.com/office/drawing/2014/main" id="{F3AC04B3-47FF-B94A-9443-5E2CBAB5FD2F}"/>
              </a:ext>
            </a:extLst>
          </p:cNvPr>
          <p:cNvSpPr/>
          <p:nvPr/>
        </p:nvSpPr>
        <p:spPr>
          <a:xfrm>
            <a:off x="0" y="6669088"/>
            <a:ext cx="12192000" cy="215900"/>
          </a:xfrm>
          <a:prstGeom prst="rect">
            <a:avLst/>
          </a:prstGeom>
          <a:solidFill>
            <a:srgbClr val="0031B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zh-CN" altLang="en-US">
              <a:solidFill>
                <a:srgbClr val="FFFFFF"/>
              </a:solidFill>
              <a:latin typeface="等线" panose="02010600030101010101" pitchFamily="2" charset="-122"/>
              <a:ea typeface="等线" panose="02010600030101010101" pitchFamily="2" charset="-122"/>
              <a:cs typeface="MS PGothic" charset="0"/>
            </a:endParaRPr>
          </a:p>
        </p:txBody>
      </p:sp>
      <p:sp>
        <p:nvSpPr>
          <p:cNvPr id="5" name="TextBox 11">
            <a:extLst>
              <a:ext uri="{FF2B5EF4-FFF2-40B4-BE49-F238E27FC236}">
                <a16:creationId xmlns:a16="http://schemas.microsoft.com/office/drawing/2014/main" id="{3F6CDD96-2BFD-5F49-94F0-A6C0394071C0}"/>
              </a:ext>
            </a:extLst>
          </p:cNvPr>
          <p:cNvSpPr txBox="1"/>
          <p:nvPr/>
        </p:nvSpPr>
        <p:spPr>
          <a:xfrm>
            <a:off x="9840384" y="6669088"/>
            <a:ext cx="2133600" cy="203200"/>
          </a:xfrm>
          <a:prstGeom prst="rect">
            <a:avLst/>
          </a:prstGeom>
          <a:noFill/>
        </p:spPr>
        <p:txBody>
          <a:bodyPr lIns="108000" tIns="1080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defRPr/>
            </a:pPr>
            <a:r>
              <a:rPr lang="de-DE" altLang="zh-CN" sz="1200">
                <a:solidFill>
                  <a:srgbClr val="FFFFFF"/>
                </a:solidFill>
                <a:latin typeface="等线" panose="02010600030101010101" pitchFamily="2" charset="-122"/>
                <a:ea typeface="等线" panose="02010600030101010101" pitchFamily="2" charset="-122"/>
              </a:rPr>
              <a:t> </a:t>
            </a:r>
            <a:fld id="{C34E1AA7-BBE3-4066-9647-AD26786FD079}" type="slidenum">
              <a:rPr lang="de-DE" altLang="zh-CN" sz="1200" smtClean="0">
                <a:solidFill>
                  <a:srgbClr val="FFFFFF"/>
                </a:solidFill>
                <a:latin typeface="等线" panose="02010600030101010101" pitchFamily="2" charset="-122"/>
                <a:ea typeface="等线" panose="02010600030101010101" pitchFamily="2" charset="-122"/>
              </a:rPr>
              <a:pPr algn="r" eaLnBrk="1" hangingPunct="1">
                <a:defRPr/>
              </a:pPr>
              <a:t>‹#›</a:t>
            </a:fld>
            <a:endParaRPr lang="de-DE" altLang="zh-CN" sz="1200">
              <a:solidFill>
                <a:srgbClr val="FFFFFF"/>
              </a:solidFill>
              <a:latin typeface="等线" panose="02010600030101010101" pitchFamily="2" charset="-122"/>
              <a:ea typeface="等线" panose="02010600030101010101" pitchFamily="2" charset="-122"/>
            </a:endParaRPr>
          </a:p>
        </p:txBody>
      </p:sp>
      <p:sp>
        <p:nvSpPr>
          <p:cNvPr id="2" name="Title 1"/>
          <p:cNvSpPr>
            <a:spLocks noGrp="1"/>
          </p:cNvSpPr>
          <p:nvPr>
            <p:ph type="title"/>
          </p:nvPr>
        </p:nvSpPr>
        <p:spPr>
          <a:xfrm>
            <a:off x="0" y="1"/>
            <a:ext cx="12192000" cy="765175"/>
          </a:xfrm>
          <a:prstGeom prst="rect">
            <a:avLst/>
          </a:prstGeom>
        </p:spPr>
        <p:txBody>
          <a:bodyPr/>
          <a:lstStyle>
            <a:lvl1pPr algn="ctr" defTabSz="457200" rtl="0" eaLnBrk="1" fontAlgn="base" hangingPunct="1">
              <a:spcBef>
                <a:spcPct val="0"/>
              </a:spcBef>
              <a:spcAft>
                <a:spcPct val="0"/>
              </a:spcAft>
              <a:defRPr kumimoji="1" lang="de-DE" sz="4000" b="1" kern="1200" dirty="0">
                <a:solidFill>
                  <a:schemeClr val="bg1"/>
                </a:solidFill>
                <a:effectLst>
                  <a:innerShdw blurRad="63500" dist="50800" dir="10800000">
                    <a:prstClr val="black">
                      <a:alpha val="50000"/>
                    </a:prstClr>
                  </a:innerShdw>
                </a:effectLst>
                <a:latin typeface="等线" panose="02010600030101010101" pitchFamily="2" charset="-122"/>
                <a:ea typeface="等线" panose="02010600030101010101" pitchFamily="2" charset="-122"/>
                <a:cs typeface="等线" panose="02010600030101010101" pitchFamily="2" charset="-122"/>
              </a:defRPr>
            </a:lvl1pPr>
          </a:lstStyle>
          <a:p>
            <a:r>
              <a:rPr lang="zh-CN" altLang="en-US" dirty="0"/>
              <a:t>单击此处编辑母版标题样式</a:t>
            </a:r>
            <a:endParaRPr lang="de-DE" dirty="0"/>
          </a:p>
        </p:txBody>
      </p:sp>
    </p:spTree>
    <p:extLst>
      <p:ext uri="{BB962C8B-B14F-4D97-AF65-F5344CB8AC3E}">
        <p14:creationId xmlns:p14="http://schemas.microsoft.com/office/powerpoint/2010/main" val="8305396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FC9DDAB7-96A9-334D-9651-A686984A46A9}"/>
              </a:ext>
            </a:extLst>
          </p:cNvPr>
          <p:cNvSpPr>
            <a:spLocks noChangeArrowheads="1"/>
          </p:cNvSpPr>
          <p:nvPr/>
        </p:nvSpPr>
        <p:spPr bwMode="auto">
          <a:xfrm>
            <a:off x="0" y="1"/>
            <a:ext cx="12192000" cy="765175"/>
          </a:xfrm>
          <a:prstGeom prst="rect">
            <a:avLst/>
          </a:prstGeom>
          <a:gradFill rotWithShape="1">
            <a:gsLst>
              <a:gs pos="0">
                <a:srgbClr val="0031B3"/>
              </a:gs>
              <a:gs pos="5000">
                <a:srgbClr val="0031B3"/>
              </a:gs>
              <a:gs pos="100000">
                <a:srgbClr val="9BC1FF"/>
              </a:gs>
            </a:gsLst>
            <a:lin ang="5400000" scaled="1"/>
          </a:gradFill>
          <a:ln>
            <a:noFill/>
          </a:ln>
          <a:effectLst>
            <a:outerShdw blurRad="63500" dist="23000" dir="5400000" rotWithShape="0">
              <a:srgbClr val="000000">
                <a:alpha val="34998"/>
              </a:srgbClr>
            </a:outerShdw>
          </a:effectLst>
          <a:extLst>
            <a:ext uri="{91240B29-F687-4f45-9708-019B960494DF}"/>
          </a:extLst>
        </p:spPr>
        <p:txBody>
          <a:bodyPr anchor="ctr"/>
          <a:lstStyle/>
          <a:p>
            <a:pPr algn="ctr" eaLnBrk="1" hangingPunct="1">
              <a:defRPr/>
            </a:pPr>
            <a:endParaRPr lang="en-US" altLang="zh-CN">
              <a:solidFill>
                <a:srgbClr val="FFFFFF"/>
              </a:solidFill>
              <a:latin typeface="Calibri" charset="0"/>
              <a:ea typeface="ＭＳ Ｐゴシック" charset="0"/>
              <a:cs typeface="MS PGothic" charset="0"/>
            </a:endParaRPr>
          </a:p>
        </p:txBody>
      </p:sp>
      <p:sp>
        <p:nvSpPr>
          <p:cNvPr id="3" name="Rectangle 8">
            <a:extLst>
              <a:ext uri="{FF2B5EF4-FFF2-40B4-BE49-F238E27FC236}">
                <a16:creationId xmlns:a16="http://schemas.microsoft.com/office/drawing/2014/main" id="{737518CB-DF15-E047-BB7E-B5711858249A}"/>
              </a:ext>
            </a:extLst>
          </p:cNvPr>
          <p:cNvSpPr/>
          <p:nvPr/>
        </p:nvSpPr>
        <p:spPr>
          <a:xfrm>
            <a:off x="0" y="6669088"/>
            <a:ext cx="12192000" cy="215900"/>
          </a:xfrm>
          <a:prstGeom prst="rect">
            <a:avLst/>
          </a:prstGeom>
          <a:solidFill>
            <a:srgbClr val="0031B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zh-CN" altLang="en-US">
              <a:solidFill>
                <a:srgbClr val="FFFFFF"/>
              </a:solidFill>
              <a:ea typeface="ＭＳ Ｐゴシック" charset="0"/>
              <a:cs typeface="MS PGothic" charset="0"/>
            </a:endParaRPr>
          </a:p>
        </p:txBody>
      </p:sp>
      <p:sp>
        <p:nvSpPr>
          <p:cNvPr id="4" name="TextBox 11">
            <a:extLst>
              <a:ext uri="{FF2B5EF4-FFF2-40B4-BE49-F238E27FC236}">
                <a16:creationId xmlns:a16="http://schemas.microsoft.com/office/drawing/2014/main" id="{841B53DE-DE93-684B-ABFE-870875C29D78}"/>
              </a:ext>
            </a:extLst>
          </p:cNvPr>
          <p:cNvSpPr txBox="1"/>
          <p:nvPr/>
        </p:nvSpPr>
        <p:spPr>
          <a:xfrm>
            <a:off x="9840384" y="6669088"/>
            <a:ext cx="2133600" cy="203200"/>
          </a:xfrm>
          <a:prstGeom prst="rect">
            <a:avLst/>
          </a:prstGeom>
          <a:noFill/>
        </p:spPr>
        <p:txBody>
          <a:bodyPr lIns="108000" tIns="1080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defRPr/>
            </a:pPr>
            <a:r>
              <a:rPr lang="de-DE" altLang="zh-CN" sz="1200">
                <a:solidFill>
                  <a:srgbClr val="FFFFFF"/>
                </a:solidFill>
                <a:latin typeface="Calibri" panose="020F0502020204030204" pitchFamily="34" charset="0"/>
              </a:rPr>
              <a:t> </a:t>
            </a:r>
            <a:fld id="{477D0B05-BC85-48E6-89ED-2487897A79B2}" type="slidenum">
              <a:rPr lang="de-DE" altLang="zh-CN" sz="1200" smtClean="0">
                <a:solidFill>
                  <a:srgbClr val="FFFFFF"/>
                </a:solidFill>
                <a:latin typeface="Calibri" panose="020F0502020204030204" pitchFamily="34" charset="0"/>
              </a:rPr>
              <a:pPr algn="r" eaLnBrk="1" hangingPunct="1">
                <a:defRPr/>
              </a:pPr>
              <a:t>‹#›</a:t>
            </a:fld>
            <a:endParaRPr lang="de-DE" altLang="zh-CN" sz="1200">
              <a:solidFill>
                <a:srgbClr val="FFFFFF"/>
              </a:solidFill>
              <a:latin typeface="Calibri" panose="020F0502020204030204" pitchFamily="34" charset="0"/>
            </a:endParaRPr>
          </a:p>
        </p:txBody>
      </p:sp>
    </p:spTree>
    <p:extLst>
      <p:ext uri="{BB962C8B-B14F-4D97-AF65-F5344CB8AC3E}">
        <p14:creationId xmlns:p14="http://schemas.microsoft.com/office/powerpoint/2010/main" val="35785351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09601" y="804672"/>
            <a:ext cx="4011084" cy="630428"/>
          </a:xfrm>
          <a:prstGeom prst="rect">
            <a:avLst/>
          </a:prstGeom>
        </p:spPr>
        <p:txBody>
          <a:bodyPr anchor="b"/>
          <a:lstStyle>
            <a:lvl1pPr algn="l">
              <a:defRPr sz="2000" b="1">
                <a:latin typeface="等线" panose="02010600030101010101" pitchFamily="2" charset="-122"/>
                <a:ea typeface="等线" panose="02010600030101010101" pitchFamily="2" charset="-122"/>
              </a:defRPr>
            </a:lvl1pPr>
          </a:lstStyle>
          <a:p>
            <a:r>
              <a:rPr lang="zh-CN" altLang="en-US"/>
              <a:t>单击此处编辑母版标题样式</a:t>
            </a:r>
            <a:endParaRPr lang="de-DE"/>
          </a:p>
        </p:txBody>
      </p:sp>
      <p:sp>
        <p:nvSpPr>
          <p:cNvPr id="3" name="Content Placeholder 2"/>
          <p:cNvSpPr>
            <a:spLocks noGrp="1"/>
          </p:cNvSpPr>
          <p:nvPr>
            <p:ph idx="1"/>
          </p:nvPr>
        </p:nvSpPr>
        <p:spPr>
          <a:xfrm>
            <a:off x="4766733" y="804672"/>
            <a:ext cx="6815667" cy="5321492"/>
          </a:xfrm>
        </p:spPr>
        <p:txBody>
          <a:bodyPr/>
          <a:lstStyle>
            <a:lvl1pPr>
              <a:defRPr sz="3200">
                <a:latin typeface="等线" panose="02010600030101010101" pitchFamily="2" charset="-122"/>
                <a:ea typeface="等线" panose="02010600030101010101" pitchFamily="2" charset="-122"/>
              </a:defRPr>
            </a:lvl1pPr>
            <a:lvl2pPr>
              <a:defRPr sz="2800">
                <a:latin typeface="等线" panose="02010600030101010101" pitchFamily="2" charset="-122"/>
                <a:ea typeface="等线" panose="02010600030101010101" pitchFamily="2" charset="-122"/>
              </a:defRPr>
            </a:lvl2pPr>
            <a:lvl3pPr>
              <a:defRPr sz="2400">
                <a:latin typeface="等线" panose="02010600030101010101" pitchFamily="2" charset="-122"/>
                <a:ea typeface="等线" panose="02010600030101010101" pitchFamily="2" charset="-122"/>
              </a:defRPr>
            </a:lvl3pPr>
            <a:lvl4pPr>
              <a:defRPr sz="2000">
                <a:latin typeface="等线" panose="02010600030101010101" pitchFamily="2" charset="-122"/>
                <a:ea typeface="等线" panose="02010600030101010101" pitchFamily="2" charset="-122"/>
              </a:defRPr>
            </a:lvl4pPr>
            <a:lvl5pPr>
              <a:defRPr sz="2000">
                <a:latin typeface="等线" panose="02010600030101010101" pitchFamily="2" charset="-122"/>
                <a:ea typeface="等线" panose="02010600030101010101" pitchFamily="2" charset="-122"/>
              </a:defRPr>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de-DE"/>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atin typeface="等线" panose="02010600030101010101" pitchFamily="2" charset="-122"/>
                <a:ea typeface="等线" panose="02010600030101010101" pitchFamily="2" charset="-122"/>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编辑母版文本样式</a:t>
            </a:r>
          </a:p>
        </p:txBody>
      </p:sp>
    </p:spTree>
    <p:extLst>
      <p:ext uri="{BB962C8B-B14F-4D97-AF65-F5344CB8AC3E}">
        <p14:creationId xmlns:p14="http://schemas.microsoft.com/office/powerpoint/2010/main" val="2321163398"/>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1"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3.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52D7AB43-CD3F-9040-9832-D80A060C22F4}"/>
              </a:ext>
            </a:extLst>
          </p:cNvPr>
          <p:cNvSpPr>
            <a:spLocks noGrp="1"/>
          </p:cNvSpPr>
          <p:nvPr>
            <p:ph type="title"/>
          </p:nvPr>
        </p:nvSpPr>
        <p:spPr>
          <a:xfrm>
            <a:off x="4996071" y="3061252"/>
            <a:ext cx="3260034" cy="768626"/>
          </a:xfrm>
          <a:prstGeom prst="rect">
            <a:avLst/>
          </a:prstGeom>
          <a:effectLst/>
        </p:spPr>
        <p:txBody>
          <a:bodyPr vert="horz" lIns="91440" tIns="45720" rIns="91440" bIns="45720" rtlCol="0" anchor="ctr">
            <a:normAutofit/>
          </a:bodyPr>
          <a:lstStyle/>
          <a:p>
            <a:r>
              <a:rPr kumimoji="1" lang="zh-CN" altLang="en-US" dirty="0"/>
              <a:t>谢谢！</a:t>
            </a:r>
          </a:p>
        </p:txBody>
      </p:sp>
    </p:spTree>
    <p:extLst>
      <p:ext uri="{BB962C8B-B14F-4D97-AF65-F5344CB8AC3E}">
        <p14:creationId xmlns:p14="http://schemas.microsoft.com/office/powerpoint/2010/main" val="3586326670"/>
      </p:ext>
    </p:extLst>
  </p:cSld>
  <p:clrMap bg1="lt1" tx1="dk1" bg2="lt2" tx2="dk2" accent1="accent1" accent2="accent2" accent3="accent3" accent4="accent4" accent5="accent5" accent6="accent6" hlink="hlink" folHlink="folHlink"/>
  <p:sldLayoutIdLst>
    <p:sldLayoutId id="2147483731" r:id="rId1"/>
  </p:sldLayoutIdLst>
  <p:hf sldNum="0" hdr="0" ftr="0" dt="0"/>
  <p:txStyles>
    <p:titleStyle>
      <a:lvl1pPr algn="l" defTabSz="914400" rtl="0" eaLnBrk="1" latinLnBrk="0" hangingPunct="1">
        <a:lnSpc>
          <a:spcPct val="90000"/>
        </a:lnSpc>
        <a:spcBef>
          <a:spcPct val="0"/>
        </a:spcBef>
        <a:buNone/>
        <a:defRPr sz="4400" kern="1200">
          <a:solidFill>
            <a:srgbClr val="0E75BC"/>
          </a:solidFill>
          <a:effectLst>
            <a:innerShdw blurRad="63500" dist="50800" dir="10800000">
              <a:prstClr val="black">
                <a:alpha val="50000"/>
              </a:prstClr>
            </a:innerShdw>
          </a:effectLst>
          <a:latin typeface="Microsoft YaHei" panose="020B0503020204020204" pitchFamily="34" charset="-122"/>
          <a:ea typeface="Microsoft YaHei" panose="020B0503020204020204" pitchFamily="34"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68DF42F1-DA7F-6146-AE55-0ABA4F9C556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CN" altLang="en-US" dirty="0"/>
              <a:t>单击此处编辑母版标题样式</a:t>
            </a:r>
          </a:p>
        </p:txBody>
      </p:sp>
      <p:sp>
        <p:nvSpPr>
          <p:cNvPr id="3" name="文本占位符 2">
            <a:extLst>
              <a:ext uri="{FF2B5EF4-FFF2-40B4-BE49-F238E27FC236}">
                <a16:creationId xmlns:a16="http://schemas.microsoft.com/office/drawing/2014/main" id="{87F06F81-F09C-3542-849E-D03F8E7421B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kumimoji="1" lang="zh-CN" altLang="en-US" dirty="0"/>
              <a:t>编辑母版文本样式
第二级
第三级
第四级
第五级</a:t>
            </a:r>
          </a:p>
        </p:txBody>
      </p:sp>
      <p:sp>
        <p:nvSpPr>
          <p:cNvPr id="4" name="日期占位符 3">
            <a:extLst>
              <a:ext uri="{FF2B5EF4-FFF2-40B4-BE49-F238E27FC236}">
                <a16:creationId xmlns:a16="http://schemas.microsoft.com/office/drawing/2014/main" id="{FDBB4EB0-D94E-2F49-9268-3DA58B9D12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微软雅黑" panose="020B0503020204020204" pitchFamily="34" charset="-122"/>
                <a:ea typeface="微软雅黑" panose="020B0503020204020204" pitchFamily="34" charset="-122"/>
              </a:defRPr>
            </a:lvl1pPr>
          </a:lstStyle>
          <a:p>
            <a:endParaRPr kumimoji="1" lang="zh-CN" altLang="en-US" dirty="0"/>
          </a:p>
        </p:txBody>
      </p:sp>
      <p:sp>
        <p:nvSpPr>
          <p:cNvPr id="5" name="页脚占位符 4">
            <a:extLst>
              <a:ext uri="{FF2B5EF4-FFF2-40B4-BE49-F238E27FC236}">
                <a16:creationId xmlns:a16="http://schemas.microsoft.com/office/drawing/2014/main" id="{7645A58D-B70D-594F-8BF2-6B62972697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微软雅黑" panose="020B0503020204020204" pitchFamily="34" charset="-122"/>
                <a:ea typeface="微软雅黑" panose="020B0503020204020204" pitchFamily="34" charset="-122"/>
              </a:defRPr>
            </a:lvl1pPr>
          </a:lstStyle>
          <a:p>
            <a:endParaRPr kumimoji="1" lang="zh-CN" altLang="en-US" dirty="0"/>
          </a:p>
        </p:txBody>
      </p:sp>
      <p:sp>
        <p:nvSpPr>
          <p:cNvPr id="6" name="灯片编号占位符 5">
            <a:extLst>
              <a:ext uri="{FF2B5EF4-FFF2-40B4-BE49-F238E27FC236}">
                <a16:creationId xmlns:a16="http://schemas.microsoft.com/office/drawing/2014/main" id="{D9B56B54-DD64-8946-A36D-45C888B319F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微软雅黑" panose="020B0503020204020204" pitchFamily="34" charset="-122"/>
                <a:ea typeface="微软雅黑" panose="020B0503020204020204" pitchFamily="34" charset="-122"/>
              </a:defRPr>
            </a:lvl1pPr>
          </a:lstStyle>
          <a:p>
            <a:fld id="{C079329D-8B8F-B64A-BFB9-3BCDC19C7ED7}" type="slidenum">
              <a:rPr kumimoji="1" lang="zh-CN" altLang="en-US" smtClean="0"/>
              <a:pPr/>
              <a:t>‹#›</a:t>
            </a:fld>
            <a:endParaRPr kumimoji="1" lang="zh-CN" altLang="en-US" dirty="0"/>
          </a:p>
        </p:txBody>
      </p:sp>
    </p:spTree>
    <p:extLst>
      <p:ext uri="{BB962C8B-B14F-4D97-AF65-F5344CB8AC3E}">
        <p14:creationId xmlns:p14="http://schemas.microsoft.com/office/powerpoint/2010/main" val="35420509"/>
      </p:ext>
    </p:extLst>
  </p:cSld>
  <p:clrMap bg1="lt1" tx1="dk1" bg2="lt2" tx2="dk2" accent1="accent1" accent2="accent2" accent3="accent3" accent4="accent4" accent5="accent5" accent6="accent6" hlink="hlink" folHlink="folHlink"/>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3">
            <a:extLst>
              <a:ext uri="{FF2B5EF4-FFF2-40B4-BE49-F238E27FC236}">
                <a16:creationId xmlns:a16="http://schemas.microsoft.com/office/drawing/2014/main" id="{F5485827-3A9C-3940-AC12-64CE424C17D0}"/>
              </a:ext>
            </a:extLst>
          </p:cNvPr>
          <p:cNvSpPr>
            <a:spLocks noChangeArrowheads="1"/>
          </p:cNvSpPr>
          <p:nvPr/>
        </p:nvSpPr>
        <p:spPr bwMode="auto">
          <a:xfrm>
            <a:off x="0" y="1"/>
            <a:ext cx="12192000" cy="765175"/>
          </a:xfrm>
          <a:prstGeom prst="rect">
            <a:avLst/>
          </a:prstGeom>
          <a:gradFill rotWithShape="1">
            <a:gsLst>
              <a:gs pos="0">
                <a:srgbClr val="0031B3"/>
              </a:gs>
              <a:gs pos="5000">
                <a:srgbClr val="0031B3"/>
              </a:gs>
              <a:gs pos="100000">
                <a:srgbClr val="9BC1FF"/>
              </a:gs>
            </a:gsLst>
            <a:lin ang="5400000" scaled="1"/>
          </a:gradFill>
          <a:ln>
            <a:noFill/>
          </a:ln>
          <a:effectLst>
            <a:outerShdw blurRad="63500" dist="23000" dir="5400000" rotWithShape="0">
              <a:srgbClr val="000000">
                <a:alpha val="34998"/>
              </a:srgbClr>
            </a:outerShdw>
          </a:effectLst>
          <a:extLst>
            <a:ext uri="{91240B29-F687-4f45-9708-019B960494DF}"/>
          </a:extLst>
        </p:spPr>
        <p:txBody>
          <a:bodyPr anchor="ctr"/>
          <a:lstStyle/>
          <a:p>
            <a:pPr algn="ctr" eaLnBrk="1" hangingPunct="1">
              <a:defRPr/>
            </a:pPr>
            <a:endParaRPr lang="en-US" altLang="zh-CN">
              <a:solidFill>
                <a:srgbClr val="FFFFFF"/>
              </a:solidFill>
              <a:latin typeface="Calibri" charset="0"/>
              <a:ea typeface="ＭＳ Ｐゴシック" charset="0"/>
              <a:cs typeface="MS PGothic" charset="0"/>
            </a:endParaRPr>
          </a:p>
        </p:txBody>
      </p:sp>
      <p:sp>
        <p:nvSpPr>
          <p:cNvPr id="1027" name="Text Placeholder 2"/>
          <p:cNvSpPr>
            <a:spLocks noGrp="1"/>
          </p:cNvSpPr>
          <p:nvPr>
            <p:ph type="body" idx="1"/>
          </p:nvPr>
        </p:nvSpPr>
        <p:spPr bwMode="auto">
          <a:xfrm>
            <a:off x="609600" y="1219201"/>
            <a:ext cx="10972800" cy="4906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endParaRPr lang="de-DE" altLang="zh-CN" dirty="0"/>
          </a:p>
        </p:txBody>
      </p:sp>
      <p:sp>
        <p:nvSpPr>
          <p:cNvPr id="9" name="Rectangle 8">
            <a:extLst>
              <a:ext uri="{FF2B5EF4-FFF2-40B4-BE49-F238E27FC236}">
                <a16:creationId xmlns:a16="http://schemas.microsoft.com/office/drawing/2014/main" id="{47E0F720-7A08-0D43-A4CF-AEC7139A1146}"/>
              </a:ext>
            </a:extLst>
          </p:cNvPr>
          <p:cNvSpPr/>
          <p:nvPr/>
        </p:nvSpPr>
        <p:spPr>
          <a:xfrm>
            <a:off x="0" y="6669088"/>
            <a:ext cx="12192000" cy="215900"/>
          </a:xfrm>
          <a:prstGeom prst="rect">
            <a:avLst/>
          </a:prstGeom>
          <a:solidFill>
            <a:srgbClr val="0E4D9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zh-CN" altLang="en-US">
              <a:solidFill>
                <a:srgbClr val="FFFFFF"/>
              </a:solidFill>
              <a:ea typeface="ＭＳ Ｐゴシック" charset="0"/>
              <a:cs typeface="MS PGothic" charset="0"/>
            </a:endParaRPr>
          </a:p>
        </p:txBody>
      </p:sp>
      <p:sp>
        <p:nvSpPr>
          <p:cNvPr id="12" name="TextBox 11">
            <a:extLst>
              <a:ext uri="{FF2B5EF4-FFF2-40B4-BE49-F238E27FC236}">
                <a16:creationId xmlns:a16="http://schemas.microsoft.com/office/drawing/2014/main" id="{949A05A0-225C-694D-9D3E-D97BF161FD08}"/>
              </a:ext>
            </a:extLst>
          </p:cNvPr>
          <p:cNvSpPr txBox="1"/>
          <p:nvPr/>
        </p:nvSpPr>
        <p:spPr>
          <a:xfrm>
            <a:off x="9840384" y="6669088"/>
            <a:ext cx="2133600" cy="203200"/>
          </a:xfrm>
          <a:prstGeom prst="rect">
            <a:avLst/>
          </a:prstGeom>
          <a:noFill/>
        </p:spPr>
        <p:txBody>
          <a:bodyPr lIns="108000" tIns="1080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defRPr/>
            </a:pPr>
            <a:r>
              <a:rPr lang="de-DE" altLang="zh-CN" sz="1200">
                <a:solidFill>
                  <a:srgbClr val="FFFFFF"/>
                </a:solidFill>
                <a:latin typeface="Calibri" panose="020F0502020204030204" pitchFamily="34" charset="0"/>
              </a:rPr>
              <a:t> </a:t>
            </a:r>
            <a:fld id="{222D797F-6281-4E3F-ACFD-EAA4784CE755}" type="slidenum">
              <a:rPr lang="de-DE" altLang="zh-CN" sz="1200" smtClean="0">
                <a:solidFill>
                  <a:srgbClr val="FFFFFF"/>
                </a:solidFill>
                <a:latin typeface="Calibri" panose="020F0502020204030204" pitchFamily="34" charset="0"/>
              </a:rPr>
              <a:pPr algn="r" eaLnBrk="1" hangingPunct="1">
                <a:defRPr/>
              </a:pPr>
              <a:t>‹#›</a:t>
            </a:fld>
            <a:endParaRPr lang="de-DE" altLang="zh-CN" sz="1200">
              <a:solidFill>
                <a:srgbClr val="FFFFFF"/>
              </a:solidFill>
              <a:latin typeface="Calibri" panose="020F0502020204030204" pitchFamily="34" charset="0"/>
            </a:endParaRPr>
          </a:p>
        </p:txBody>
      </p:sp>
      <p:sp>
        <p:nvSpPr>
          <p:cNvPr id="2" name="Rectangle 1">
            <a:extLst>
              <a:ext uri="{FF2B5EF4-FFF2-40B4-BE49-F238E27FC236}">
                <a16:creationId xmlns:a16="http://schemas.microsoft.com/office/drawing/2014/main" id="{CB686F3E-4045-B447-BDB8-EF0A8C9C71E0}"/>
              </a:ext>
            </a:extLst>
          </p:cNvPr>
          <p:cNvSpPr/>
          <p:nvPr userDrawn="1"/>
        </p:nvSpPr>
        <p:spPr>
          <a:xfrm>
            <a:off x="0" y="-10511"/>
            <a:ext cx="12192000" cy="840828"/>
          </a:xfrm>
          <a:prstGeom prst="rect">
            <a:avLst/>
          </a:prstGeom>
          <a:solidFill>
            <a:srgbClr val="0E4D9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N" dirty="0">
              <a:ea typeface="微软雅黑" panose="020B0503020204020204" pitchFamily="34" charset="-122"/>
            </a:endParaRPr>
          </a:p>
        </p:txBody>
      </p:sp>
      <p:sp>
        <p:nvSpPr>
          <p:cNvPr id="4" name="Title Placeholder 3">
            <a:extLst>
              <a:ext uri="{FF2B5EF4-FFF2-40B4-BE49-F238E27FC236}">
                <a16:creationId xmlns:a16="http://schemas.microsoft.com/office/drawing/2014/main" id="{B3EF8756-0108-8C67-4AE7-B69CB40E3F8B}"/>
              </a:ext>
            </a:extLst>
          </p:cNvPr>
          <p:cNvSpPr>
            <a:spLocks noGrp="1"/>
          </p:cNvSpPr>
          <p:nvPr>
            <p:ph type="title"/>
          </p:nvPr>
        </p:nvSpPr>
        <p:spPr>
          <a:xfrm>
            <a:off x="819912" y="0"/>
            <a:ext cx="10515600" cy="804672"/>
          </a:xfrm>
          <a:prstGeom prst="rect">
            <a:avLst/>
          </a:prstGeom>
        </p:spPr>
        <p:txBody>
          <a:bodyPr vert="horz" lIns="91440" tIns="45720" rIns="91440" bIns="45720" rtlCol="0" anchor="ctr">
            <a:normAutofit/>
          </a:bodyPr>
          <a:lstStyle/>
          <a:p>
            <a:r>
              <a:rPr lang="en-US" dirty="0"/>
              <a:t>Click to edit Master title style</a:t>
            </a:r>
            <a:endParaRPr lang="en-CN" dirty="0"/>
          </a:p>
        </p:txBody>
      </p:sp>
    </p:spTree>
    <p:extLst>
      <p:ext uri="{BB962C8B-B14F-4D97-AF65-F5344CB8AC3E}">
        <p14:creationId xmlns:p14="http://schemas.microsoft.com/office/powerpoint/2010/main" val="224667115"/>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Lst>
  <p:hf sldNum="0" hdr="0" ftr="0" dt="0"/>
  <p:txStyles>
    <p:titleStyle>
      <a:lvl1pPr algn="ctr" defTabSz="457200" rtl="0" eaLnBrk="1" fontAlgn="base" hangingPunct="1">
        <a:spcBef>
          <a:spcPct val="0"/>
        </a:spcBef>
        <a:spcAft>
          <a:spcPct val="0"/>
        </a:spcAft>
        <a:defRPr kumimoji="1" lang="en-US" altLang="zh-CN" sz="4000" b="1" kern="1200" dirty="0" smtClean="0">
          <a:solidFill>
            <a:schemeClr val="bg1"/>
          </a:solidFill>
          <a:effectLst/>
          <a:latin typeface="微软雅黑" panose="020B0503020204020204" pitchFamily="34" charset="-122"/>
          <a:ea typeface="微软雅黑" panose="020B0503020204020204" pitchFamily="34" charset="-122"/>
          <a:cs typeface="微软雅黑" panose="020B0503020204020204" pitchFamily="34" charset="-122"/>
        </a:defRPr>
      </a:lvl1pPr>
      <a:lvl2pPr algn="r" defTabSz="457200" rtl="0" eaLnBrk="1" fontAlgn="base" hangingPunct="1">
        <a:spcBef>
          <a:spcPct val="0"/>
        </a:spcBef>
        <a:spcAft>
          <a:spcPct val="0"/>
        </a:spcAft>
        <a:defRPr sz="4400" b="1">
          <a:solidFill>
            <a:schemeClr val="bg1"/>
          </a:solidFill>
          <a:latin typeface="楷体" panose="02010609060101010101" pitchFamily="49" charset="-122"/>
          <a:ea typeface="楷体" panose="02010609060101010101" pitchFamily="49" charset="-122"/>
          <a:cs typeface="楷体" charset="0"/>
        </a:defRPr>
      </a:lvl2pPr>
      <a:lvl3pPr algn="r" defTabSz="457200" rtl="0" eaLnBrk="1" fontAlgn="base" hangingPunct="1">
        <a:spcBef>
          <a:spcPct val="0"/>
        </a:spcBef>
        <a:spcAft>
          <a:spcPct val="0"/>
        </a:spcAft>
        <a:defRPr sz="4400" b="1">
          <a:solidFill>
            <a:schemeClr val="bg1"/>
          </a:solidFill>
          <a:latin typeface="楷体" panose="02010609060101010101" pitchFamily="49" charset="-122"/>
          <a:ea typeface="楷体" panose="02010609060101010101" pitchFamily="49" charset="-122"/>
          <a:cs typeface="楷体" charset="0"/>
        </a:defRPr>
      </a:lvl3pPr>
      <a:lvl4pPr algn="r" defTabSz="457200" rtl="0" eaLnBrk="1" fontAlgn="base" hangingPunct="1">
        <a:spcBef>
          <a:spcPct val="0"/>
        </a:spcBef>
        <a:spcAft>
          <a:spcPct val="0"/>
        </a:spcAft>
        <a:defRPr sz="4400" b="1">
          <a:solidFill>
            <a:schemeClr val="bg1"/>
          </a:solidFill>
          <a:latin typeface="楷体" panose="02010609060101010101" pitchFamily="49" charset="-122"/>
          <a:ea typeface="楷体" panose="02010609060101010101" pitchFamily="49" charset="-122"/>
          <a:cs typeface="楷体" charset="0"/>
        </a:defRPr>
      </a:lvl4pPr>
      <a:lvl5pPr algn="r" defTabSz="457200" rtl="0" eaLnBrk="1" fontAlgn="base" hangingPunct="1">
        <a:spcBef>
          <a:spcPct val="0"/>
        </a:spcBef>
        <a:spcAft>
          <a:spcPct val="0"/>
        </a:spcAft>
        <a:defRPr sz="4400" b="1">
          <a:solidFill>
            <a:schemeClr val="bg1"/>
          </a:solidFill>
          <a:latin typeface="楷体" panose="02010609060101010101" pitchFamily="49" charset="-122"/>
          <a:ea typeface="楷体" panose="02010609060101010101" pitchFamily="49" charset="-122"/>
          <a:cs typeface="楷体" charset="0"/>
        </a:defRPr>
      </a:lvl5pPr>
      <a:lvl6pPr marL="457200" algn="r" defTabSz="457200" rtl="0" eaLnBrk="1" fontAlgn="base" hangingPunct="1">
        <a:spcBef>
          <a:spcPct val="0"/>
        </a:spcBef>
        <a:spcAft>
          <a:spcPct val="0"/>
        </a:spcAft>
        <a:defRPr sz="4400">
          <a:solidFill>
            <a:schemeClr val="bg1"/>
          </a:solidFill>
          <a:latin typeface="Calibri" charset="0"/>
          <a:ea typeface="ＭＳ Ｐゴシック" charset="-128"/>
          <a:cs typeface="ＭＳ Ｐゴシック" charset="-128"/>
        </a:defRPr>
      </a:lvl6pPr>
      <a:lvl7pPr marL="914400" algn="r" defTabSz="457200" rtl="0" eaLnBrk="1" fontAlgn="base" hangingPunct="1">
        <a:spcBef>
          <a:spcPct val="0"/>
        </a:spcBef>
        <a:spcAft>
          <a:spcPct val="0"/>
        </a:spcAft>
        <a:defRPr sz="4400">
          <a:solidFill>
            <a:schemeClr val="bg1"/>
          </a:solidFill>
          <a:latin typeface="Calibri" charset="0"/>
          <a:ea typeface="ＭＳ Ｐゴシック" charset="-128"/>
          <a:cs typeface="ＭＳ Ｐゴシック" charset="-128"/>
        </a:defRPr>
      </a:lvl7pPr>
      <a:lvl8pPr marL="1371600" algn="r" defTabSz="457200" rtl="0" eaLnBrk="1" fontAlgn="base" hangingPunct="1">
        <a:spcBef>
          <a:spcPct val="0"/>
        </a:spcBef>
        <a:spcAft>
          <a:spcPct val="0"/>
        </a:spcAft>
        <a:defRPr sz="4400">
          <a:solidFill>
            <a:schemeClr val="bg1"/>
          </a:solidFill>
          <a:latin typeface="Calibri" charset="0"/>
          <a:ea typeface="ＭＳ Ｐゴシック" charset="-128"/>
          <a:cs typeface="ＭＳ Ｐゴシック" charset="-128"/>
        </a:defRPr>
      </a:lvl8pPr>
      <a:lvl9pPr marL="1828800" algn="r" defTabSz="457200" rtl="0" eaLnBrk="1" fontAlgn="base" hangingPunct="1">
        <a:spcBef>
          <a:spcPct val="0"/>
        </a:spcBef>
        <a:spcAft>
          <a:spcPct val="0"/>
        </a:spcAft>
        <a:defRPr sz="4400">
          <a:solidFill>
            <a:schemeClr val="bg1"/>
          </a:solidFill>
          <a:latin typeface="Calibri" charset="0"/>
          <a:ea typeface="ＭＳ Ｐゴシック" charset="-128"/>
          <a:cs typeface="ＭＳ Ｐゴシック" charset="-128"/>
        </a:defRPr>
      </a:lvl9pPr>
    </p:titleStyle>
    <p:body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3.xml"/><Relationship Id="rId5" Type="http://schemas.openxmlformats.org/officeDocument/2006/relationships/image" Target="../media/image30.pn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3.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tags" Target="../tags/tag4.xml"/><Relationship Id="rId7" Type="http://schemas.openxmlformats.org/officeDocument/2006/relationships/image" Target="../media/image41.jpeg"/><Relationship Id="rId12" Type="http://schemas.openxmlformats.org/officeDocument/2006/relationships/image" Target="../media/image46.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notesSlide" Target="../notesSlides/notesSlide7.xml"/><Relationship Id="rId11" Type="http://schemas.openxmlformats.org/officeDocument/2006/relationships/image" Target="../media/image45.jpeg"/><Relationship Id="rId5" Type="http://schemas.openxmlformats.org/officeDocument/2006/relationships/slideLayout" Target="../slideLayouts/slideLayout3.xml"/><Relationship Id="rId10" Type="http://schemas.openxmlformats.org/officeDocument/2006/relationships/image" Target="../media/image44.jpeg"/><Relationship Id="rId4" Type="http://schemas.openxmlformats.org/officeDocument/2006/relationships/tags" Target="../tags/tag5.xml"/><Relationship Id="rId9" Type="http://schemas.openxmlformats.org/officeDocument/2006/relationships/image" Target="../media/image43.png"/></Relationships>
</file>

<file path=ppt/slides/_rels/slide1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1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1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60.jp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59.jpg"/><Relationship Id="rId5" Type="http://schemas.openxmlformats.org/officeDocument/2006/relationships/image" Target="../media/image58.jpg"/><Relationship Id="rId4" Type="http://schemas.openxmlformats.org/officeDocument/2006/relationships/image" Target="../media/image57.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10.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7.png"/><Relationship Id="rId2" Type="http://schemas.openxmlformats.org/officeDocument/2006/relationships/image" Target="../media/image13.png"/><Relationship Id="rId1" Type="http://schemas.openxmlformats.org/officeDocument/2006/relationships/slideLayout" Target="../slideLayouts/slideLayout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8.emf"/></Relationships>
</file>

<file path=ppt/slides/_rels/slide8.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26.png"/><Relationship Id="rId2" Type="http://schemas.openxmlformats.org/officeDocument/2006/relationships/slideLayout" Target="../slideLayouts/slideLayout3.xml"/><Relationship Id="rId1" Type="http://schemas.openxmlformats.org/officeDocument/2006/relationships/tags" Target="../tags/tag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tags" Target="../tags/tag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D8B887E5-CEF0-4D33-9847-8ED19D4D441D}"/>
              </a:ext>
            </a:extLst>
          </p:cNvPr>
          <p:cNvPicPr>
            <a:picLocks noChangeAspect="1"/>
          </p:cNvPicPr>
          <p:nvPr/>
        </p:nvPicPr>
        <p:blipFill>
          <a:blip r:embed="rId2"/>
          <a:stretch>
            <a:fillRect/>
          </a:stretch>
        </p:blipFill>
        <p:spPr>
          <a:xfrm>
            <a:off x="5807968" y="291122"/>
            <a:ext cx="4176464" cy="853833"/>
          </a:xfrm>
          <a:prstGeom prst="rect">
            <a:avLst/>
          </a:prstGeom>
        </p:spPr>
      </p:pic>
      <p:sp>
        <p:nvSpPr>
          <p:cNvPr id="5" name="Rectangle 5">
            <a:extLst>
              <a:ext uri="{FF2B5EF4-FFF2-40B4-BE49-F238E27FC236}">
                <a16:creationId xmlns:a16="http://schemas.microsoft.com/office/drawing/2014/main" id="{D10C111A-65E2-46C5-B0A0-3C2B88301122}"/>
              </a:ext>
            </a:extLst>
          </p:cNvPr>
          <p:cNvSpPr>
            <a:spLocks noChangeArrowheads="1"/>
          </p:cNvSpPr>
          <p:nvPr/>
        </p:nvSpPr>
        <p:spPr bwMode="auto">
          <a:xfrm>
            <a:off x="783712" y="2420888"/>
            <a:ext cx="10624571"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zh-CN" altLang="en-US" sz="4800" b="1" dirty="0">
                <a:solidFill>
                  <a:srgbClr val="C00000"/>
                </a:solidFill>
                <a:latin typeface="微软雅黑" panose="020B0503020204020204" pitchFamily="34" charset="-122"/>
                <a:ea typeface="微软雅黑" panose="020B0503020204020204" pitchFamily="34" charset="-122"/>
              </a:rPr>
              <a:t>超级陶粲装置对撞环物理设计进展</a:t>
            </a:r>
            <a:endParaRPr lang="zh-CN" altLang="zh-CN" sz="4800" b="1" dirty="0">
              <a:solidFill>
                <a:srgbClr val="C00000"/>
              </a:solidFill>
              <a:latin typeface="微软雅黑" panose="020B0503020204020204" pitchFamily="34" charset="-122"/>
              <a:ea typeface="微软雅黑" panose="020B0503020204020204" pitchFamily="34" charset="-122"/>
            </a:endParaRPr>
          </a:p>
        </p:txBody>
      </p:sp>
      <p:sp>
        <p:nvSpPr>
          <p:cNvPr id="6" name="TextBox 3">
            <a:extLst>
              <a:ext uri="{FF2B5EF4-FFF2-40B4-BE49-F238E27FC236}">
                <a16:creationId xmlns:a16="http://schemas.microsoft.com/office/drawing/2014/main" id="{EDFFD9E5-7A68-459C-BFD2-40839AB70D62}"/>
              </a:ext>
            </a:extLst>
          </p:cNvPr>
          <p:cNvSpPr txBox="1"/>
          <p:nvPr/>
        </p:nvSpPr>
        <p:spPr>
          <a:xfrm>
            <a:off x="136737" y="4581128"/>
            <a:ext cx="11769037" cy="1685077"/>
          </a:xfrm>
          <a:prstGeom prst="rect">
            <a:avLst/>
          </a:prstGeom>
          <a:noFill/>
        </p:spPr>
        <p:txBody>
          <a:bodyPr wrap="square" rtlCol="0">
            <a:spAutoFit/>
          </a:bodyPr>
          <a:lstStyle/>
          <a:p>
            <a:pPr algn="ctr">
              <a:spcBef>
                <a:spcPts val="300"/>
              </a:spcBef>
            </a:pPr>
            <a:r>
              <a:rPr lang="zh-CN" altLang="en-US" sz="2400" dirty="0">
                <a:latin typeface="微软雅黑" panose="020B0503020204020204" pitchFamily="34" charset="-122"/>
                <a:ea typeface="微软雅黑" panose="020B0503020204020204" pitchFamily="34" charset="-122"/>
                <a:cs typeface="Arial" panose="020B0604020202020204" pitchFamily="34" charset="0"/>
              </a:rPr>
              <a:t>邹 野 </a:t>
            </a:r>
            <a:endParaRPr lang="en-US" altLang="zh-CN" sz="2400" dirty="0">
              <a:latin typeface="微软雅黑" panose="020B0503020204020204" pitchFamily="34" charset="-122"/>
              <a:ea typeface="微软雅黑" panose="020B0503020204020204" pitchFamily="34" charset="-122"/>
              <a:cs typeface="Arial" panose="020B0604020202020204" pitchFamily="34" charset="0"/>
            </a:endParaRPr>
          </a:p>
          <a:p>
            <a:pPr algn="ctr">
              <a:spcBef>
                <a:spcPts val="300"/>
              </a:spcBef>
            </a:pPr>
            <a:r>
              <a:rPr lang="zh-CN" altLang="en-US" sz="2400" dirty="0">
                <a:latin typeface="微软雅黑" panose="020B0503020204020204" pitchFamily="34" charset="-122"/>
                <a:ea typeface="微软雅黑" panose="020B0503020204020204" pitchFamily="34" charset="-122"/>
                <a:cs typeface="Arial" panose="020B0604020202020204" pitchFamily="34" charset="0"/>
              </a:rPr>
              <a:t>中国科学技术大学</a:t>
            </a:r>
            <a:endParaRPr lang="en-US" altLang="zh-CN" sz="2400" dirty="0">
              <a:latin typeface="微软雅黑" panose="020B0503020204020204" pitchFamily="34" charset="-122"/>
              <a:ea typeface="微软雅黑" panose="020B0503020204020204" pitchFamily="34" charset="-122"/>
              <a:cs typeface="Arial" panose="020B0604020202020204" pitchFamily="34" charset="0"/>
            </a:endParaRPr>
          </a:p>
          <a:p>
            <a:pPr algn="ctr">
              <a:spcBef>
                <a:spcPts val="300"/>
              </a:spcBef>
            </a:pPr>
            <a:r>
              <a:rPr lang="en-US" altLang="zh-CN" sz="2400" dirty="0">
                <a:latin typeface="微软雅黑" panose="020B0503020204020204" pitchFamily="34" charset="-122"/>
                <a:ea typeface="微软雅黑" panose="020B0503020204020204" pitchFamily="34" charset="-122"/>
                <a:cs typeface="Arial" panose="020B0604020202020204" pitchFamily="34" charset="0"/>
              </a:rPr>
              <a:t>STCF</a:t>
            </a:r>
            <a:r>
              <a:rPr lang="zh-CN" altLang="en-US" sz="2400" dirty="0">
                <a:latin typeface="微软雅黑" panose="020B0503020204020204" pitchFamily="34" charset="-122"/>
                <a:ea typeface="微软雅黑" panose="020B0503020204020204" pitchFamily="34" charset="-122"/>
                <a:cs typeface="Arial" panose="020B0604020202020204" pitchFamily="34" charset="0"/>
              </a:rPr>
              <a:t>对撞环物理设计系统</a:t>
            </a:r>
            <a:endParaRPr lang="en-US" altLang="zh-CN" sz="2400" dirty="0">
              <a:latin typeface="微软雅黑" panose="020B0503020204020204" pitchFamily="34" charset="-122"/>
              <a:ea typeface="微软雅黑" panose="020B0503020204020204" pitchFamily="34" charset="-122"/>
              <a:cs typeface="Arial" panose="020B0604020202020204" pitchFamily="34" charset="0"/>
            </a:endParaRPr>
          </a:p>
          <a:p>
            <a:pPr algn="ctr">
              <a:spcBef>
                <a:spcPts val="300"/>
              </a:spcBef>
            </a:pPr>
            <a:r>
              <a:rPr lang="en-US" altLang="zh-CN" sz="2400" dirty="0">
                <a:latin typeface="微软雅黑" panose="020B0503020204020204" pitchFamily="34" charset="-122"/>
                <a:ea typeface="微软雅黑" panose="020B0503020204020204" pitchFamily="34" charset="-122"/>
                <a:cs typeface="Times New Roman" panose="02020603050405020304" pitchFamily="18" charset="0"/>
              </a:rPr>
              <a:t>2026.07.01</a:t>
            </a:r>
            <a:r>
              <a:rPr lang="zh-CN" altLang="en-US" sz="2400" dirty="0">
                <a:latin typeface="微软雅黑" panose="020B0503020204020204" pitchFamily="34" charset="-122"/>
                <a:ea typeface="微软雅黑" panose="020B0503020204020204" pitchFamily="34" charset="-122"/>
                <a:cs typeface="Times New Roman" panose="02020603050405020304" pitchFamily="18" charset="0"/>
              </a:rPr>
              <a:t>，西安</a:t>
            </a:r>
            <a:r>
              <a:rPr lang="en-US" altLang="zh-CN" sz="2400" dirty="0">
                <a:latin typeface="微软雅黑" panose="020B0503020204020204" pitchFamily="34" charset="-122"/>
                <a:ea typeface="微软雅黑" panose="020B0503020204020204" pitchFamily="34" charset="-122"/>
                <a:cs typeface="Times New Roman" panose="02020603050405020304" pitchFamily="18" charset="0"/>
              </a:rPr>
              <a:t> </a:t>
            </a:r>
          </a:p>
        </p:txBody>
      </p:sp>
      <p:pic>
        <p:nvPicPr>
          <p:cNvPr id="7" name="Picture 2" descr="徐小华 @ 中科大">
            <a:extLst>
              <a:ext uri="{FF2B5EF4-FFF2-40B4-BE49-F238E27FC236}">
                <a16:creationId xmlns:a16="http://schemas.microsoft.com/office/drawing/2014/main" id="{CB06B4CE-18C4-4CBE-9BA8-A7AD6A419E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08370" y="188640"/>
            <a:ext cx="1297404" cy="12959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50437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内容占位符 1">
                <a:extLst>
                  <a:ext uri="{FF2B5EF4-FFF2-40B4-BE49-F238E27FC236}">
                    <a16:creationId xmlns:a16="http://schemas.microsoft.com/office/drawing/2014/main" id="{19EA704E-DE70-4E6A-A9CB-B11F3470EAAE}"/>
                  </a:ext>
                </a:extLst>
              </p:cNvPr>
              <p:cNvSpPr>
                <a:spLocks noGrp="1"/>
              </p:cNvSpPr>
              <p:nvPr>
                <p:ph idx="1"/>
              </p:nvPr>
            </p:nvSpPr>
            <p:spPr>
              <a:xfrm>
                <a:off x="119336" y="1006782"/>
                <a:ext cx="8269898" cy="2241916"/>
              </a:xfrm>
            </p:spPr>
            <p:txBody>
              <a:bodyPr>
                <a:normAutofit/>
              </a:bodyPr>
              <a:lstStyle/>
              <a:p>
                <a:r>
                  <a:rPr lang="zh-CN" altLang="en-US" sz="2000" dirty="0">
                    <a:latin typeface="+mn-lt"/>
                    <a:ea typeface="微软雅黑" panose="020B0503020204020204" pitchFamily="34" charset="-122"/>
                  </a:rPr>
                  <a:t>通过阻尼扭摆磁铁来降低阻尼时间和控制发射度：阻尼时间</a:t>
                </a:r>
                <a:r>
                  <a:rPr lang="en-US" altLang="zh-CN" sz="2000" dirty="0">
                    <a:latin typeface="+mn-lt"/>
                    <a:ea typeface="微软雅黑" panose="020B0503020204020204" pitchFamily="34" charset="-122"/>
                  </a:rPr>
                  <a:t> &lt; 30 ms, </a:t>
                </a:r>
                <a14:m>
                  <m:oMath xmlns:m="http://schemas.openxmlformats.org/officeDocument/2006/math">
                    <m:sSub>
                      <m:sSubPr>
                        <m:ctrlPr>
                          <a:rPr lang="zh-CN" altLang="zh-CN" sz="2000" i="1" kern="10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𝜀</m:t>
                        </m:r>
                      </m:e>
                      <m:sub>
                        <m:r>
                          <a:rPr lang="en-US" altLang="zh-CN" sz="2000" i="1" kern="100">
                            <a:solidFill>
                              <a:srgbClr val="000000"/>
                            </a:solidFill>
                            <a:latin typeface="Cambria Math" panose="02040503050406030204" pitchFamily="18" charset="0"/>
                            <a:ea typeface="宋体" panose="02010600030101010101" pitchFamily="2" charset="-122"/>
                            <a:cs typeface="Times New Roman" panose="02020603050405020304" pitchFamily="18" charset="0"/>
                          </a:rPr>
                          <m:t>𝑥</m:t>
                        </m:r>
                      </m:sub>
                    </m:sSub>
                  </m:oMath>
                </a14:m>
                <a:r>
                  <a:rPr lang="en-US" altLang="zh-CN" sz="2000" dirty="0">
                    <a:latin typeface="+mn-lt"/>
                    <a:ea typeface="微软雅黑" panose="020B0503020204020204" pitchFamily="34" charset="-122"/>
                  </a:rPr>
                  <a:t> ~ 5 nm rad</a:t>
                </a:r>
              </a:p>
              <a:p>
                <a:r>
                  <a:rPr lang="zh-CN" altLang="en-US" sz="2000" dirty="0">
                    <a:latin typeface="+mn-lt"/>
                    <a:ea typeface="微软雅黑" panose="020B0503020204020204" pitchFamily="34" charset="-122"/>
                  </a:rPr>
                  <a:t>采用成熟的常温阻尼扭摆磁铁，成对放置，串联供电</a:t>
                </a:r>
                <a:endParaRPr lang="en-US" altLang="zh-CN" sz="2000" dirty="0">
                  <a:latin typeface="+mn-lt"/>
                  <a:ea typeface="微软雅黑" panose="020B0503020204020204" pitchFamily="34" charset="-122"/>
                </a:endParaRPr>
              </a:p>
              <a:p>
                <a:r>
                  <a:rPr lang="zh-CN" altLang="en-US" sz="2000" dirty="0">
                    <a:latin typeface="+mn-lt"/>
                    <a:ea typeface="微软雅黑" panose="020B0503020204020204" pitchFamily="34" charset="-122"/>
                  </a:rPr>
                  <a:t>新型混合型阻尼扭摆磁铁提高峰值场强</a:t>
                </a:r>
                <a:r>
                  <a:rPr lang="en-US" altLang="zh-CN" sz="2000" dirty="0">
                    <a:latin typeface="+mn-lt"/>
                    <a:ea typeface="微软雅黑" panose="020B0503020204020204" pitchFamily="34" charset="-122"/>
                  </a:rPr>
                  <a:t>: 1.6 T </a:t>
                </a:r>
                <a14:m>
                  <m:oMath xmlns:m="http://schemas.openxmlformats.org/officeDocument/2006/math">
                    <m:r>
                      <a:rPr lang="en-US" altLang="zh-CN" sz="2000" b="0" i="1" smtClean="0">
                        <a:latin typeface="Cambria Math" panose="02040503050406030204" pitchFamily="18" charset="0"/>
                      </a:rPr>
                      <m:t>→</m:t>
                    </m:r>
                  </m:oMath>
                </a14:m>
                <a:r>
                  <a:rPr lang="en-US" altLang="zh-CN" sz="2000" dirty="0">
                    <a:latin typeface="+mn-lt"/>
                    <a:ea typeface="微软雅黑" panose="020B0503020204020204" pitchFamily="34" charset="-122"/>
                  </a:rPr>
                  <a:t> 1.9 T (</a:t>
                </a:r>
                <a:r>
                  <a:rPr lang="zh-CN" altLang="en-US" sz="2000" dirty="0">
                    <a:latin typeface="+mn-lt"/>
                    <a:ea typeface="微软雅黑" panose="020B0503020204020204" pitchFamily="34" charset="-122"/>
                  </a:rPr>
                  <a:t>样机研制</a:t>
                </a:r>
                <a:r>
                  <a:rPr lang="en-US" altLang="zh-CN" sz="2000" dirty="0">
                    <a:latin typeface="+mn-lt"/>
                    <a:ea typeface="微软雅黑" panose="020B0503020204020204" pitchFamily="34" charset="-122"/>
                  </a:rPr>
                  <a:t>)</a:t>
                </a:r>
              </a:p>
              <a:p>
                <a:r>
                  <a:rPr lang="zh-CN" altLang="en-US" sz="2000" dirty="0">
                    <a:latin typeface="+mn-lt"/>
                    <a:ea typeface="微软雅黑" panose="020B0503020204020204" pitchFamily="34" charset="-122"/>
                  </a:rPr>
                  <a:t>通过调节场型的梯形度来控制发射度</a:t>
                </a:r>
                <a:endParaRPr lang="en-US" altLang="zh-CN" sz="2000" dirty="0">
                  <a:latin typeface="+mn-lt"/>
                  <a:ea typeface="微软雅黑" panose="020B0503020204020204" pitchFamily="34" charset="-122"/>
                </a:endParaRPr>
              </a:p>
              <a:p>
                <a:r>
                  <a:rPr lang="zh-CN" altLang="en-US" sz="2000" dirty="0">
                    <a:latin typeface="+mn-lt"/>
                    <a:ea typeface="微软雅黑" panose="020B0503020204020204" pitchFamily="34" charset="-122"/>
                  </a:rPr>
                  <a:t>阻尼扭摆磁铁的同步辐射功率较大，需要进行特殊处理</a:t>
                </a:r>
                <a:endParaRPr lang="en-US" altLang="zh-CN" sz="2000" dirty="0">
                  <a:latin typeface="+mn-lt"/>
                  <a:ea typeface="微软雅黑" panose="020B0503020204020204" pitchFamily="34" charset="-122"/>
                </a:endParaRPr>
              </a:p>
            </p:txBody>
          </p:sp>
        </mc:Choice>
        <mc:Fallback>
          <p:sp>
            <p:nvSpPr>
              <p:cNvPr id="2" name="内容占位符 1">
                <a:extLst>
                  <a:ext uri="{FF2B5EF4-FFF2-40B4-BE49-F238E27FC236}">
                    <a16:creationId xmlns:a16="http://schemas.microsoft.com/office/drawing/2014/main" id="{19EA704E-DE70-4E6A-A9CB-B11F3470EAAE}"/>
                  </a:ext>
                </a:extLst>
              </p:cNvPr>
              <p:cNvSpPr>
                <a:spLocks noGrp="1" noRot="1" noChangeAspect="1" noMove="1" noResize="1" noEditPoints="1" noAdjustHandles="1" noChangeArrowheads="1" noChangeShapeType="1" noTextEdit="1"/>
              </p:cNvSpPr>
              <p:nvPr>
                <p:ph idx="1"/>
              </p:nvPr>
            </p:nvSpPr>
            <p:spPr>
              <a:xfrm>
                <a:off x="119336" y="1006782"/>
                <a:ext cx="8269898" cy="2241916"/>
              </a:xfrm>
              <a:blipFill>
                <a:blip r:embed="rId2"/>
                <a:stretch>
                  <a:fillRect l="-664" t="-1359" r="-516" b="-1359"/>
                </a:stretch>
              </a:blipFill>
            </p:spPr>
            <p:txBody>
              <a:bodyPr/>
              <a:lstStyle/>
              <a:p>
                <a:r>
                  <a:rPr lang="zh-CN" altLang="en-US">
                    <a:noFill/>
                  </a:rPr>
                  <a:t> </a:t>
                </a:r>
              </a:p>
            </p:txBody>
          </p:sp>
        </mc:Fallback>
      </mc:AlternateContent>
      <p:sp>
        <p:nvSpPr>
          <p:cNvPr id="3" name="标题 2">
            <a:extLst>
              <a:ext uri="{FF2B5EF4-FFF2-40B4-BE49-F238E27FC236}">
                <a16:creationId xmlns:a16="http://schemas.microsoft.com/office/drawing/2014/main" id="{C31DACA4-A151-4AED-900E-D6FEB9F189BF}"/>
              </a:ext>
            </a:extLst>
          </p:cNvPr>
          <p:cNvSpPr>
            <a:spLocks noGrp="1"/>
          </p:cNvSpPr>
          <p:nvPr>
            <p:ph type="title"/>
          </p:nvPr>
        </p:nvSpPr>
        <p:spPr>
          <a:xfrm>
            <a:off x="353076" y="69373"/>
            <a:ext cx="10515600" cy="695331"/>
          </a:xfrm>
        </p:spPr>
        <p:txBody>
          <a:bodyPr>
            <a:normAutofit/>
          </a:bodyPr>
          <a:lstStyle/>
          <a:p>
            <a:r>
              <a:rPr lang="zh-CN" altLang="en-US" sz="3600" dirty="0">
                <a:cs typeface="Arial" panose="020B0604020202020204" pitchFamily="34" charset="0"/>
              </a:rPr>
              <a:t>阻尼扭摆磁铁与发射度控制</a:t>
            </a:r>
          </a:p>
        </p:txBody>
      </p:sp>
      <p:pic>
        <p:nvPicPr>
          <p:cNvPr id="5" name="图片 4">
            <a:extLst>
              <a:ext uri="{FF2B5EF4-FFF2-40B4-BE49-F238E27FC236}">
                <a16:creationId xmlns:a16="http://schemas.microsoft.com/office/drawing/2014/main" id="{F5AAB27E-7410-412B-95A6-D6A201F2920E}"/>
              </a:ext>
            </a:extLst>
          </p:cNvPr>
          <p:cNvPicPr>
            <a:picLocks noChangeAspect="1"/>
          </p:cNvPicPr>
          <p:nvPr/>
        </p:nvPicPr>
        <p:blipFill>
          <a:blip r:embed="rId3"/>
          <a:stretch>
            <a:fillRect/>
          </a:stretch>
        </p:blipFill>
        <p:spPr>
          <a:xfrm>
            <a:off x="0" y="3595408"/>
            <a:ext cx="3634765" cy="2318639"/>
          </a:xfrm>
          <a:prstGeom prst="rect">
            <a:avLst/>
          </a:prstGeom>
        </p:spPr>
      </p:pic>
      <p:graphicFrame>
        <p:nvGraphicFramePr>
          <p:cNvPr id="7" name="表格 6">
            <a:extLst>
              <a:ext uri="{FF2B5EF4-FFF2-40B4-BE49-F238E27FC236}">
                <a16:creationId xmlns:a16="http://schemas.microsoft.com/office/drawing/2014/main" id="{640C17F8-70CF-476A-893C-1AD423FC2BBE}"/>
              </a:ext>
            </a:extLst>
          </p:cNvPr>
          <p:cNvGraphicFramePr>
            <a:graphicFrameLocks noGrp="1"/>
          </p:cNvGraphicFramePr>
          <p:nvPr>
            <p:extLst>
              <p:ext uri="{D42A27DB-BD31-4B8C-83A1-F6EECF244321}">
                <p14:modId xmlns:p14="http://schemas.microsoft.com/office/powerpoint/2010/main" val="1001965979"/>
              </p:ext>
            </p:extLst>
          </p:nvPr>
        </p:nvGraphicFramePr>
        <p:xfrm>
          <a:off x="6960096" y="3713892"/>
          <a:ext cx="5159306" cy="2081670"/>
        </p:xfrm>
        <a:graphic>
          <a:graphicData uri="http://schemas.openxmlformats.org/drawingml/2006/table">
            <a:tbl>
              <a:tblPr firstRow="1" firstCol="1" bandRow="1">
                <a:tableStyleId>{BC89EF96-8CEA-46FF-86C4-4CE0E7609802}</a:tableStyleId>
              </a:tblPr>
              <a:tblGrid>
                <a:gridCol w="1420678">
                  <a:extLst>
                    <a:ext uri="{9D8B030D-6E8A-4147-A177-3AD203B41FA5}">
                      <a16:colId xmlns:a16="http://schemas.microsoft.com/office/drawing/2014/main" val="2594100249"/>
                    </a:ext>
                  </a:extLst>
                </a:gridCol>
                <a:gridCol w="934657">
                  <a:extLst>
                    <a:ext uri="{9D8B030D-6E8A-4147-A177-3AD203B41FA5}">
                      <a16:colId xmlns:a16="http://schemas.microsoft.com/office/drawing/2014/main" val="632651177"/>
                    </a:ext>
                  </a:extLst>
                </a:gridCol>
                <a:gridCol w="934657">
                  <a:extLst>
                    <a:ext uri="{9D8B030D-6E8A-4147-A177-3AD203B41FA5}">
                      <a16:colId xmlns:a16="http://schemas.microsoft.com/office/drawing/2014/main" val="1831124170"/>
                    </a:ext>
                  </a:extLst>
                </a:gridCol>
                <a:gridCol w="934657">
                  <a:extLst>
                    <a:ext uri="{9D8B030D-6E8A-4147-A177-3AD203B41FA5}">
                      <a16:colId xmlns:a16="http://schemas.microsoft.com/office/drawing/2014/main" val="3621077145"/>
                    </a:ext>
                  </a:extLst>
                </a:gridCol>
                <a:gridCol w="934657">
                  <a:extLst>
                    <a:ext uri="{9D8B030D-6E8A-4147-A177-3AD203B41FA5}">
                      <a16:colId xmlns:a16="http://schemas.microsoft.com/office/drawing/2014/main" val="2349945212"/>
                    </a:ext>
                  </a:extLst>
                </a:gridCol>
              </a:tblGrid>
              <a:tr h="556154">
                <a:tc>
                  <a:txBody>
                    <a:bodyPr/>
                    <a:lstStyle/>
                    <a:p>
                      <a:pPr indent="0" algn="ctr">
                        <a:spcAft>
                          <a:spcPts val="0"/>
                        </a:spcAft>
                      </a:pPr>
                      <a:r>
                        <a:rPr lang="en-US" sz="1800" b="0" kern="100" dirty="0">
                          <a:effectLst/>
                        </a:rPr>
                        <a:t>E(GeV)</a:t>
                      </a:r>
                      <a:endParaRPr lang="zh-CN" sz="1800" b="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a:spcAft>
                          <a:spcPts val="0"/>
                        </a:spcAft>
                      </a:pPr>
                      <a:r>
                        <a:rPr lang="en-US" sz="1800" b="0" kern="100" dirty="0">
                          <a:effectLst/>
                        </a:rPr>
                        <a:t>τ</a:t>
                      </a:r>
                      <a:r>
                        <a:rPr lang="en-US" sz="1800" b="0" kern="100" baseline="-25000" dirty="0">
                          <a:effectLst/>
                        </a:rPr>
                        <a:t>0</a:t>
                      </a:r>
                      <a:r>
                        <a:rPr lang="en-US" sz="1800" b="0" kern="100" dirty="0">
                          <a:effectLst/>
                        </a:rPr>
                        <a:t>(</a:t>
                      </a:r>
                      <a:r>
                        <a:rPr lang="en-US" sz="1800" b="0" kern="100" dirty="0" err="1">
                          <a:effectLst/>
                        </a:rPr>
                        <a:t>ms</a:t>
                      </a:r>
                      <a:r>
                        <a:rPr lang="en-US" sz="1800" b="0" kern="100" dirty="0">
                          <a:effectLst/>
                        </a:rPr>
                        <a:t>)</a:t>
                      </a:r>
                      <a:endParaRPr lang="zh-CN" sz="1800" b="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a:spcAft>
                          <a:spcPts val="0"/>
                        </a:spcAft>
                      </a:pPr>
                      <a:r>
                        <a:rPr lang="en-US" sz="1800" b="0" kern="100" dirty="0" err="1">
                          <a:effectLst/>
                        </a:rPr>
                        <a:t>τ</a:t>
                      </a:r>
                      <a:r>
                        <a:rPr lang="en-US" sz="1800" b="0" kern="100" baseline="-25000" dirty="0" err="1">
                          <a:effectLst/>
                        </a:rPr>
                        <a:t>u</a:t>
                      </a:r>
                      <a:r>
                        <a:rPr lang="en-US" sz="1800" b="0" kern="100" dirty="0">
                          <a:effectLst/>
                        </a:rPr>
                        <a:t>(</a:t>
                      </a:r>
                      <a:r>
                        <a:rPr lang="en-US" sz="1800" b="0" kern="100" dirty="0" err="1">
                          <a:effectLst/>
                        </a:rPr>
                        <a:t>ms</a:t>
                      </a:r>
                      <a:r>
                        <a:rPr lang="en-US" sz="1800" b="0" kern="100" dirty="0">
                          <a:effectLst/>
                        </a:rPr>
                        <a:t>)</a:t>
                      </a:r>
                      <a:endParaRPr lang="zh-CN" sz="1800" b="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a:spcAft>
                          <a:spcPts val="0"/>
                        </a:spcAft>
                      </a:pPr>
                      <a:r>
                        <a:rPr lang="en-US" sz="1800" b="0" kern="100" dirty="0">
                          <a:effectLst/>
                        </a:rPr>
                        <a:t>ε</a:t>
                      </a:r>
                      <a:r>
                        <a:rPr lang="en-US" sz="1800" b="0" kern="100" baseline="-25000" dirty="0">
                          <a:effectLst/>
                        </a:rPr>
                        <a:t>x0</a:t>
                      </a:r>
                      <a:r>
                        <a:rPr lang="en-US" sz="1800" b="0" kern="100" dirty="0">
                          <a:effectLst/>
                        </a:rPr>
                        <a:t>(nm)</a:t>
                      </a:r>
                      <a:endParaRPr lang="zh-CN" sz="1800" b="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a:spcAft>
                          <a:spcPts val="0"/>
                        </a:spcAft>
                      </a:pPr>
                      <a:r>
                        <a:rPr lang="en-US" sz="1800" b="0" kern="100" dirty="0" err="1">
                          <a:effectLst/>
                        </a:rPr>
                        <a:t>ε</a:t>
                      </a:r>
                      <a:r>
                        <a:rPr lang="en-US" sz="1800" b="0" kern="100" baseline="-25000" dirty="0" err="1">
                          <a:effectLst/>
                        </a:rPr>
                        <a:t>x</a:t>
                      </a:r>
                      <a:r>
                        <a:rPr lang="en-US" sz="1800" b="0" kern="100" dirty="0">
                          <a:effectLst/>
                        </a:rPr>
                        <a:t>(nm)</a:t>
                      </a:r>
                      <a:endParaRPr lang="zh-CN" sz="1800" b="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extLst>
                  <a:ext uri="{0D108BD9-81ED-4DB2-BD59-A6C34878D82A}">
                    <a16:rowId xmlns:a16="http://schemas.microsoft.com/office/drawing/2014/main" val="4117360619"/>
                  </a:ext>
                </a:extLst>
              </a:tr>
              <a:tr h="381379">
                <a:tc>
                  <a:txBody>
                    <a:bodyPr/>
                    <a:lstStyle/>
                    <a:p>
                      <a:pPr indent="0" algn="ctr">
                        <a:spcAft>
                          <a:spcPts val="0"/>
                        </a:spcAft>
                      </a:pPr>
                      <a:r>
                        <a:rPr lang="en-US" sz="1800" b="0" kern="100" dirty="0">
                          <a:effectLst/>
                        </a:rPr>
                        <a:t>1</a:t>
                      </a:r>
                      <a:endParaRPr lang="zh-CN" sz="1800" b="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a:spcAft>
                          <a:spcPts val="0"/>
                        </a:spcAft>
                      </a:pPr>
                      <a:r>
                        <a:rPr lang="en-US" sz="1800" b="0" kern="100" dirty="0">
                          <a:effectLst/>
                        </a:rPr>
                        <a:t>553.3 </a:t>
                      </a:r>
                      <a:endParaRPr lang="zh-CN" sz="1800" b="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a:spcAft>
                          <a:spcPts val="0"/>
                        </a:spcAft>
                      </a:pPr>
                      <a:r>
                        <a:rPr lang="en-US" sz="1800" b="0" kern="100" dirty="0">
                          <a:solidFill>
                            <a:srgbClr val="180AF4"/>
                          </a:solidFill>
                          <a:effectLst/>
                        </a:rPr>
                        <a:t>43.8 </a:t>
                      </a:r>
                      <a:endParaRPr lang="zh-CN" sz="1800" b="0" kern="100" dirty="0">
                        <a:solidFill>
                          <a:srgbClr val="180AF4"/>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a:spcAft>
                          <a:spcPts val="0"/>
                        </a:spcAft>
                      </a:pPr>
                      <a:r>
                        <a:rPr lang="en-US" sz="1800" b="0" kern="100" dirty="0">
                          <a:effectLst/>
                        </a:rPr>
                        <a:t>2.35</a:t>
                      </a:r>
                      <a:endParaRPr lang="zh-CN" sz="1800" b="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a:spcAft>
                          <a:spcPts val="0"/>
                        </a:spcAft>
                      </a:pPr>
                      <a:r>
                        <a:rPr lang="en-US" sz="1800" b="0" kern="100" dirty="0">
                          <a:solidFill>
                            <a:srgbClr val="FF0000"/>
                          </a:solidFill>
                          <a:effectLst/>
                        </a:rPr>
                        <a:t>6.00</a:t>
                      </a:r>
                      <a:endParaRPr lang="zh-CN" sz="1800" b="0"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extLst>
                  <a:ext uri="{0D108BD9-81ED-4DB2-BD59-A6C34878D82A}">
                    <a16:rowId xmlns:a16="http://schemas.microsoft.com/office/drawing/2014/main" val="2167049995"/>
                  </a:ext>
                </a:extLst>
              </a:tr>
              <a:tr h="381379">
                <a:tc>
                  <a:txBody>
                    <a:bodyPr/>
                    <a:lstStyle/>
                    <a:p>
                      <a:pPr indent="0" algn="ctr">
                        <a:spcAft>
                          <a:spcPts val="0"/>
                        </a:spcAft>
                      </a:pPr>
                      <a:r>
                        <a:rPr lang="en-US" sz="1800" b="0" kern="100" dirty="0">
                          <a:effectLst/>
                        </a:rPr>
                        <a:t>1.5</a:t>
                      </a:r>
                      <a:endParaRPr lang="zh-CN" sz="1800" b="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a:spcAft>
                          <a:spcPts val="0"/>
                        </a:spcAft>
                      </a:pPr>
                      <a:r>
                        <a:rPr lang="en-US" sz="1800" b="0" kern="100" dirty="0">
                          <a:effectLst/>
                        </a:rPr>
                        <a:t>163.9</a:t>
                      </a:r>
                      <a:endParaRPr lang="zh-CN" sz="1800" b="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a:spcAft>
                          <a:spcPts val="0"/>
                        </a:spcAft>
                      </a:pPr>
                      <a:r>
                        <a:rPr lang="en-US" sz="1800" b="0" kern="100" dirty="0">
                          <a:solidFill>
                            <a:srgbClr val="180AF4"/>
                          </a:solidFill>
                          <a:effectLst/>
                        </a:rPr>
                        <a:t>26.6</a:t>
                      </a:r>
                      <a:endParaRPr lang="zh-CN" sz="1800" b="0" kern="100" dirty="0">
                        <a:solidFill>
                          <a:srgbClr val="180AF4"/>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a:spcAft>
                          <a:spcPts val="0"/>
                        </a:spcAft>
                      </a:pPr>
                      <a:r>
                        <a:rPr lang="en-US" sz="1800" b="0" kern="100" dirty="0">
                          <a:effectLst/>
                        </a:rPr>
                        <a:t>4.97</a:t>
                      </a:r>
                      <a:endParaRPr lang="zh-CN" sz="1800" b="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a:spcAft>
                          <a:spcPts val="0"/>
                        </a:spcAft>
                      </a:pPr>
                      <a:r>
                        <a:rPr lang="en-US" sz="1800" b="0" kern="100" dirty="0">
                          <a:solidFill>
                            <a:srgbClr val="FF0000"/>
                          </a:solidFill>
                          <a:effectLst/>
                        </a:rPr>
                        <a:t>3.74 </a:t>
                      </a:r>
                      <a:endParaRPr lang="zh-CN" sz="1800" b="0"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extLst>
                  <a:ext uri="{0D108BD9-81ED-4DB2-BD59-A6C34878D82A}">
                    <a16:rowId xmlns:a16="http://schemas.microsoft.com/office/drawing/2014/main" val="2461620420"/>
                  </a:ext>
                </a:extLst>
              </a:tr>
              <a:tr h="381379">
                <a:tc>
                  <a:txBody>
                    <a:bodyPr/>
                    <a:lstStyle/>
                    <a:p>
                      <a:pPr indent="0" algn="ctr">
                        <a:spcAft>
                          <a:spcPts val="0"/>
                        </a:spcAft>
                      </a:pPr>
                      <a:r>
                        <a:rPr lang="en-US" sz="1800" b="0" kern="100" dirty="0">
                          <a:solidFill>
                            <a:schemeClr val="tx1"/>
                          </a:solidFill>
                          <a:effectLst/>
                        </a:rPr>
                        <a:t>2</a:t>
                      </a:r>
                      <a:endParaRPr lang="zh-CN" sz="18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a:spcAft>
                          <a:spcPts val="0"/>
                        </a:spcAft>
                      </a:pPr>
                      <a:r>
                        <a:rPr lang="en-US" sz="1800" b="0" kern="100" dirty="0">
                          <a:solidFill>
                            <a:schemeClr val="tx1"/>
                          </a:solidFill>
                          <a:effectLst/>
                        </a:rPr>
                        <a:t>69.2 </a:t>
                      </a:r>
                      <a:endParaRPr lang="zh-CN" sz="18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a:spcAft>
                          <a:spcPts val="0"/>
                        </a:spcAft>
                      </a:pPr>
                      <a:r>
                        <a:rPr lang="en-US" sz="1800" b="0" kern="100" dirty="0">
                          <a:solidFill>
                            <a:srgbClr val="180AF4"/>
                          </a:solidFill>
                          <a:effectLst/>
                        </a:rPr>
                        <a:t>17.7 </a:t>
                      </a:r>
                      <a:endParaRPr lang="zh-CN" sz="1800" b="0" kern="100" dirty="0">
                        <a:solidFill>
                          <a:srgbClr val="180AF4"/>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a:spcAft>
                          <a:spcPts val="0"/>
                        </a:spcAft>
                      </a:pPr>
                      <a:r>
                        <a:rPr lang="en-US" sz="1800" b="0" kern="100" dirty="0">
                          <a:solidFill>
                            <a:schemeClr val="tx1"/>
                          </a:solidFill>
                          <a:effectLst/>
                        </a:rPr>
                        <a:t>8.83 </a:t>
                      </a:r>
                      <a:endParaRPr lang="zh-CN" sz="18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a:spcAft>
                          <a:spcPts val="0"/>
                        </a:spcAft>
                      </a:pPr>
                      <a:r>
                        <a:rPr lang="en-US" sz="1800" b="0" kern="100" dirty="0">
                          <a:solidFill>
                            <a:srgbClr val="FF0000"/>
                          </a:solidFill>
                          <a:effectLst/>
                        </a:rPr>
                        <a:t>3.93 </a:t>
                      </a:r>
                      <a:endParaRPr lang="zh-CN" sz="1800" b="0"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extLst>
                  <a:ext uri="{0D108BD9-81ED-4DB2-BD59-A6C34878D82A}">
                    <a16:rowId xmlns:a16="http://schemas.microsoft.com/office/drawing/2014/main" val="3420140510"/>
                  </a:ext>
                </a:extLst>
              </a:tr>
              <a:tr h="381379">
                <a:tc>
                  <a:txBody>
                    <a:bodyPr/>
                    <a:lstStyle/>
                    <a:p>
                      <a:pPr indent="0" algn="ctr">
                        <a:spcAft>
                          <a:spcPts val="0"/>
                        </a:spcAft>
                      </a:pPr>
                      <a:r>
                        <a:rPr lang="en-US" sz="1800" b="0" kern="100" dirty="0">
                          <a:effectLst/>
                        </a:rPr>
                        <a:t>3.5(</a:t>
                      </a:r>
                      <a:r>
                        <a:rPr lang="en-US" altLang="zh-CN" sz="1800" b="0" kern="100" dirty="0">
                          <a:effectLst/>
                        </a:rPr>
                        <a:t>DW off</a:t>
                      </a:r>
                      <a:r>
                        <a:rPr lang="en-US" sz="1800" b="0" kern="100" dirty="0">
                          <a:effectLst/>
                        </a:rPr>
                        <a:t>)</a:t>
                      </a:r>
                      <a:endParaRPr lang="zh-CN" sz="1800" b="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a:spcAft>
                          <a:spcPts val="0"/>
                        </a:spcAft>
                      </a:pPr>
                      <a:r>
                        <a:rPr lang="en-US" sz="1800" b="0" kern="100" dirty="0">
                          <a:effectLst/>
                        </a:rPr>
                        <a:t>12.9 </a:t>
                      </a:r>
                      <a:endParaRPr lang="zh-CN" sz="1800" b="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a:spcAft>
                          <a:spcPts val="0"/>
                        </a:spcAft>
                      </a:pPr>
                      <a:r>
                        <a:rPr lang="en-US" sz="1800" b="0" kern="100" dirty="0">
                          <a:solidFill>
                            <a:srgbClr val="180AF4"/>
                          </a:solidFill>
                          <a:effectLst/>
                        </a:rPr>
                        <a:t>12.9 </a:t>
                      </a:r>
                      <a:endParaRPr lang="zh-CN" sz="1800" b="0" kern="100" dirty="0">
                        <a:solidFill>
                          <a:srgbClr val="180AF4"/>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a:spcAft>
                          <a:spcPts val="0"/>
                        </a:spcAft>
                      </a:pPr>
                      <a:r>
                        <a:rPr lang="en-US" sz="1800" b="0" kern="100" dirty="0">
                          <a:effectLst/>
                        </a:rPr>
                        <a:t>27.00</a:t>
                      </a:r>
                      <a:endParaRPr lang="zh-CN" sz="1800" b="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a:spcAft>
                          <a:spcPts val="0"/>
                        </a:spcAft>
                      </a:pPr>
                      <a:r>
                        <a:rPr lang="en-US" sz="1800" b="0" kern="100" dirty="0">
                          <a:solidFill>
                            <a:srgbClr val="FF0000"/>
                          </a:solidFill>
                          <a:effectLst/>
                        </a:rPr>
                        <a:t>27.00</a:t>
                      </a:r>
                      <a:endParaRPr lang="zh-CN" sz="1800" b="0"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extLst>
                  <a:ext uri="{0D108BD9-81ED-4DB2-BD59-A6C34878D82A}">
                    <a16:rowId xmlns:a16="http://schemas.microsoft.com/office/drawing/2014/main" val="2947509747"/>
                  </a:ext>
                </a:extLst>
              </a:tr>
            </a:tbl>
          </a:graphicData>
        </a:graphic>
      </p:graphicFrame>
      <p:sp>
        <p:nvSpPr>
          <p:cNvPr id="9" name="文本框 8">
            <a:extLst>
              <a:ext uri="{FF2B5EF4-FFF2-40B4-BE49-F238E27FC236}">
                <a16:creationId xmlns:a16="http://schemas.microsoft.com/office/drawing/2014/main" id="{954ACB63-B804-4BEB-AEF3-3DD62AF6E6C1}"/>
              </a:ext>
            </a:extLst>
          </p:cNvPr>
          <p:cNvSpPr txBox="1"/>
          <p:nvPr/>
        </p:nvSpPr>
        <p:spPr>
          <a:xfrm>
            <a:off x="353076" y="6093296"/>
            <a:ext cx="11449272" cy="561692"/>
          </a:xfrm>
          <a:prstGeom prst="rect">
            <a:avLst/>
          </a:prstGeom>
          <a:noFill/>
        </p:spPr>
        <p:txBody>
          <a:bodyPr wrap="square">
            <a:spAutoFit/>
          </a:bodyPr>
          <a:lstStyle/>
          <a:p>
            <a:pPr marL="285750" indent="-285750">
              <a:spcBef>
                <a:spcPts val="300"/>
              </a:spcBef>
              <a:buFont typeface="Arial" panose="020B0604020202020204" pitchFamily="34" charset="0"/>
              <a:buChar char="•"/>
            </a:pPr>
            <a:r>
              <a:rPr lang="en-US" altLang="zh-CN" sz="1400" dirty="0">
                <a:latin typeface="Times New Roman" panose="02020603050405020304" pitchFamily="18" charset="0"/>
                <a:cs typeface="Times New Roman" panose="02020603050405020304" pitchFamily="18" charset="0"/>
              </a:rPr>
              <a:t>H. Li, Y. Zou</a:t>
            </a:r>
            <a:r>
              <a:rPr lang="en-US" altLang="zh-CN" sz="1400" dirty="0">
                <a:latin typeface="Times New Roman" panose="02020603050405020304" pitchFamily="18" charset="0"/>
                <a:ea typeface="Calibri" panose="020F0502020204030204" pitchFamily="34" charset="0"/>
                <a:cs typeface="Times New Roman" panose="02020603050405020304" pitchFamily="18" charset="0"/>
              </a:rPr>
              <a:t>*</a:t>
            </a:r>
            <a:r>
              <a:rPr lang="en-US" altLang="zh-CN" sz="1400" dirty="0">
                <a:latin typeface="Times New Roman" panose="02020603050405020304" pitchFamily="18" charset="0"/>
                <a:cs typeface="Times New Roman" panose="02020603050405020304" pitchFamily="18" charset="0"/>
              </a:rPr>
              <a:t>, L. Zhang et al., Impact of wiggler field profiles on key beam parameters in the Super Tau-Charm Facility, NIM-A (</a:t>
            </a:r>
            <a:r>
              <a:rPr lang="zh-CN" altLang="en-US" sz="1400" dirty="0">
                <a:latin typeface="Times New Roman" panose="02020603050405020304" pitchFamily="18" charset="0"/>
                <a:cs typeface="Times New Roman" panose="02020603050405020304" pitchFamily="18" charset="0"/>
              </a:rPr>
              <a:t>审稿中</a:t>
            </a:r>
            <a:r>
              <a:rPr lang="en-US" altLang="zh-CN" sz="1400" dirty="0">
                <a:latin typeface="Times New Roman" panose="02020603050405020304" pitchFamily="18" charset="0"/>
                <a:cs typeface="Times New Roman" panose="02020603050405020304" pitchFamily="18" charset="0"/>
              </a:rPr>
              <a:t>) </a:t>
            </a:r>
          </a:p>
          <a:p>
            <a:pPr marL="285750" indent="-285750">
              <a:spcBef>
                <a:spcPts val="300"/>
              </a:spcBef>
              <a:buFont typeface="Arial" panose="020B0604020202020204" pitchFamily="34" charset="0"/>
              <a:buChar char="•"/>
            </a:pPr>
            <a:r>
              <a:rPr lang="zh-CN" altLang="en-US" sz="1400" dirty="0">
                <a:latin typeface="Times New Roman" panose="02020603050405020304" pitchFamily="18" charset="0"/>
                <a:cs typeface="Times New Roman" panose="02020603050405020304" pitchFamily="18" charset="0"/>
              </a:rPr>
              <a:t>邹野、周昊、唐靖宇、张林浩、石才土，混合型阻尼扭摆磁铁，发明专利，</a:t>
            </a:r>
            <a:r>
              <a:rPr lang="en-US" altLang="zh-CN" sz="1400" dirty="0">
                <a:latin typeface="Times New Roman" panose="02020603050405020304" pitchFamily="18" charset="0"/>
                <a:ea typeface="Calibri" panose="020F0502020204030204" pitchFamily="34" charset="0"/>
                <a:cs typeface="Times New Roman" panose="02020603050405020304" pitchFamily="18" charset="0"/>
              </a:rPr>
              <a:t>ZL 202511747436.1</a:t>
            </a:r>
          </a:p>
        </p:txBody>
      </p:sp>
      <p:pic>
        <p:nvPicPr>
          <p:cNvPr id="10" name="图片 9">
            <a:extLst>
              <a:ext uri="{FF2B5EF4-FFF2-40B4-BE49-F238E27FC236}">
                <a16:creationId xmlns:a16="http://schemas.microsoft.com/office/drawing/2014/main" id="{BF2B68E8-9F0D-472C-8EED-1B1D518B636E}"/>
              </a:ext>
            </a:extLst>
          </p:cNvPr>
          <p:cNvPicPr>
            <a:picLocks noChangeAspect="1"/>
          </p:cNvPicPr>
          <p:nvPr/>
        </p:nvPicPr>
        <p:blipFill>
          <a:blip r:embed="rId4"/>
          <a:stretch>
            <a:fillRect/>
          </a:stretch>
        </p:blipFill>
        <p:spPr>
          <a:xfrm>
            <a:off x="8340748" y="1047663"/>
            <a:ext cx="3652303" cy="2583283"/>
          </a:xfrm>
          <a:prstGeom prst="rect">
            <a:avLst/>
          </a:prstGeom>
        </p:spPr>
      </p:pic>
      <p:pic>
        <p:nvPicPr>
          <p:cNvPr id="6" name="图片 5">
            <a:extLst>
              <a:ext uri="{FF2B5EF4-FFF2-40B4-BE49-F238E27FC236}">
                <a16:creationId xmlns:a16="http://schemas.microsoft.com/office/drawing/2014/main" id="{0A8AD0EC-595D-4373-B601-97F99C7D82C7}"/>
              </a:ext>
            </a:extLst>
          </p:cNvPr>
          <p:cNvPicPr>
            <a:picLocks noChangeAspect="1"/>
          </p:cNvPicPr>
          <p:nvPr/>
        </p:nvPicPr>
        <p:blipFill>
          <a:blip r:embed="rId5"/>
          <a:stretch>
            <a:fillRect/>
          </a:stretch>
        </p:blipFill>
        <p:spPr>
          <a:xfrm>
            <a:off x="3575720" y="3481197"/>
            <a:ext cx="3302543" cy="2612099"/>
          </a:xfrm>
          <a:prstGeom prst="rect">
            <a:avLst/>
          </a:prstGeom>
        </p:spPr>
      </p:pic>
    </p:spTree>
    <p:extLst>
      <p:ext uri="{BB962C8B-B14F-4D97-AF65-F5344CB8AC3E}">
        <p14:creationId xmlns:p14="http://schemas.microsoft.com/office/powerpoint/2010/main" val="38107409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标题 2">
            <a:extLst>
              <a:ext uri="{FF2B5EF4-FFF2-40B4-BE49-F238E27FC236}">
                <a16:creationId xmlns:a16="http://schemas.microsoft.com/office/drawing/2014/main" id="{75A81581-BDF2-4809-9F99-5EED7735EF7E}"/>
              </a:ext>
            </a:extLst>
          </p:cNvPr>
          <p:cNvSpPr>
            <a:spLocks noGrp="1"/>
          </p:cNvSpPr>
          <p:nvPr>
            <p:ph type="title"/>
          </p:nvPr>
        </p:nvSpPr>
        <p:spPr>
          <a:xfrm>
            <a:off x="623392" y="0"/>
            <a:ext cx="10515600" cy="804672"/>
          </a:xfrm>
        </p:spPr>
        <p:txBody>
          <a:bodyPr>
            <a:normAutofit/>
          </a:bodyPr>
          <a:lstStyle/>
          <a:p>
            <a:r>
              <a:rPr lang="zh-CN" altLang="en-US" sz="3600" dirty="0">
                <a:cs typeface="Arial" panose="020B0604020202020204" pitchFamily="34" charset="0"/>
              </a:rPr>
              <a:t>束束相互作用</a:t>
            </a:r>
          </a:p>
        </p:txBody>
      </p:sp>
      <p:pic>
        <p:nvPicPr>
          <p:cNvPr id="20" name="Picture 11" descr="A close-up of a graph&#10;&#10;Description automatically generated">
            <a:extLst>
              <a:ext uri="{FF2B5EF4-FFF2-40B4-BE49-F238E27FC236}">
                <a16:creationId xmlns:a16="http://schemas.microsoft.com/office/drawing/2014/main" id="{27FB64BC-412F-421C-B25A-6983A7140E0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952521" y="1328448"/>
            <a:ext cx="4230709" cy="1740512"/>
          </a:xfrm>
          <a:prstGeom prst="rect">
            <a:avLst/>
          </a:prstGeom>
        </p:spPr>
      </p:pic>
      <p:sp>
        <p:nvSpPr>
          <p:cNvPr id="30" name="文本框 29">
            <a:extLst>
              <a:ext uri="{FF2B5EF4-FFF2-40B4-BE49-F238E27FC236}">
                <a16:creationId xmlns:a16="http://schemas.microsoft.com/office/drawing/2014/main" id="{13A58D81-BDD1-426A-995C-EA3AD98C1FD6}"/>
              </a:ext>
            </a:extLst>
          </p:cNvPr>
          <p:cNvSpPr txBox="1"/>
          <p:nvPr/>
        </p:nvSpPr>
        <p:spPr>
          <a:xfrm>
            <a:off x="334246" y="5875417"/>
            <a:ext cx="11715536" cy="738664"/>
          </a:xfrm>
          <a:prstGeom prst="rect">
            <a:avLst/>
          </a:prstGeom>
          <a:noFill/>
        </p:spPr>
        <p:txBody>
          <a:bodyPr wrap="square">
            <a:spAutoFit/>
          </a:bodyPr>
          <a:lstStyle/>
          <a:p>
            <a:pPr marL="285750" indent="-285750">
              <a:buFont typeface="Arial" panose="020B0604020202020204" pitchFamily="34" charset="0"/>
              <a:buChar char="•"/>
            </a:pPr>
            <a:r>
              <a:rPr lang="en-US" altLang="zh-CN" sz="1400" dirty="0">
                <a:effectLst/>
                <a:latin typeface="Times New Roman" panose="02020603050405020304" pitchFamily="18" charset="0"/>
                <a:ea typeface="Calibri" panose="020F0502020204030204" pitchFamily="34" charset="0"/>
                <a:cs typeface="Times New Roman" panose="02020603050405020304" pitchFamily="18" charset="0"/>
              </a:rPr>
              <a:t>S. Li, D. Zhou et al., Revisiting beam-beam-driven resonances in crab-waist colliders, </a:t>
            </a:r>
            <a:r>
              <a:rPr lang="en-US" altLang="zh-CN" sz="1400" dirty="0" err="1">
                <a:latin typeface="Times New Roman" panose="02020603050405020304" pitchFamily="18" charset="0"/>
                <a:ea typeface="Calibri" panose="020F0502020204030204" pitchFamily="34" charset="0"/>
                <a:cs typeface="Times New Roman" panose="02020603050405020304" pitchFamily="18" charset="0"/>
              </a:rPr>
              <a:t>Nucl</a:t>
            </a:r>
            <a:r>
              <a:rPr lang="en-US" altLang="zh-CN" sz="1400" dirty="0">
                <a:latin typeface="Times New Roman" panose="02020603050405020304" pitchFamily="18" charset="0"/>
                <a:ea typeface="Calibri" panose="020F0502020204030204" pitchFamily="34" charset="0"/>
                <a:cs typeface="Times New Roman" panose="02020603050405020304" pitchFamily="18" charset="0"/>
              </a:rPr>
              <a:t>. </a:t>
            </a:r>
            <a:r>
              <a:rPr lang="en-US" altLang="zh-CN" sz="1400" dirty="0" err="1">
                <a:latin typeface="Times New Roman" panose="02020603050405020304" pitchFamily="18" charset="0"/>
                <a:ea typeface="Calibri" panose="020F0502020204030204" pitchFamily="34" charset="0"/>
                <a:cs typeface="Times New Roman" panose="02020603050405020304" pitchFamily="18" charset="0"/>
              </a:rPr>
              <a:t>Instrum</a:t>
            </a:r>
            <a:r>
              <a:rPr lang="en-US" altLang="zh-CN" sz="1400" dirty="0">
                <a:latin typeface="Times New Roman" panose="02020603050405020304" pitchFamily="18" charset="0"/>
                <a:ea typeface="Calibri" panose="020F0502020204030204" pitchFamily="34" charset="0"/>
                <a:cs typeface="Times New Roman" panose="02020603050405020304" pitchFamily="18" charset="0"/>
              </a:rPr>
              <a:t>. Methods Phys. Res. A</a:t>
            </a:r>
            <a:r>
              <a:rPr lang="en-US" altLang="zh-CN" sz="1400" dirty="0">
                <a:effectLst/>
                <a:latin typeface="Times New Roman" panose="02020603050405020304" pitchFamily="18" charset="0"/>
                <a:ea typeface="Calibri" panose="020F0502020204030204" pitchFamily="34" charset="0"/>
                <a:cs typeface="Times New Roman" panose="02020603050405020304" pitchFamily="18" charset="0"/>
              </a:rPr>
              <a:t>, Vol. 1091, 171714 (2026</a:t>
            </a:r>
            <a:r>
              <a:rPr lang="zh-CN" altLang="en-US" sz="14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en-GB" altLang="zh-CN"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GB" altLang="zh-CN" sz="1400" dirty="0">
                <a:effectLst/>
                <a:latin typeface="Times New Roman" panose="02020603050405020304" pitchFamily="18" charset="0"/>
                <a:ea typeface="Calibri" panose="020F0502020204030204" pitchFamily="34" charset="0"/>
                <a:cs typeface="Times New Roman" panose="02020603050405020304" pitchFamily="18" charset="0"/>
              </a:rPr>
              <a:t>S. Li, D. Zhou </a:t>
            </a:r>
            <a:r>
              <a:rPr lang="en-US" altLang="zh-CN" sz="1400" dirty="0">
                <a:latin typeface="Times New Roman" panose="02020603050405020304" pitchFamily="18" charset="0"/>
                <a:ea typeface="Calibri" panose="020F0502020204030204" pitchFamily="34" charset="0"/>
                <a:cs typeface="Times New Roman" panose="02020603050405020304" pitchFamily="18" charset="0"/>
              </a:rPr>
              <a:t>et</a:t>
            </a:r>
            <a:r>
              <a:rPr lang="zh-CN" altLang="en-US" sz="14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1400" dirty="0">
                <a:latin typeface="Times New Roman" panose="02020603050405020304" pitchFamily="18" charset="0"/>
                <a:ea typeface="Calibri" panose="020F0502020204030204" pitchFamily="34" charset="0"/>
                <a:cs typeface="Times New Roman" panose="02020603050405020304" pitchFamily="18" charset="0"/>
              </a:rPr>
              <a:t>al.</a:t>
            </a:r>
            <a:r>
              <a:rPr lang="en-GB" altLang="zh-CN" sz="1400" dirty="0">
                <a:effectLst/>
                <a:latin typeface="Times New Roman" panose="02020603050405020304" pitchFamily="18" charset="0"/>
                <a:ea typeface="Calibri" panose="020F0502020204030204" pitchFamily="34" charset="0"/>
                <a:cs typeface="Times New Roman" panose="02020603050405020304" pitchFamily="18" charset="0"/>
              </a:rPr>
              <a:t>, Investigating luminosity optimization in STCF with crab waist scheme by beam-beam simulation, Modern Physics Letters A, Vol. 39, 2440013 (2024)</a:t>
            </a:r>
            <a:endParaRPr lang="zh-CN" altLang="en-US" sz="1400" dirty="0">
              <a:latin typeface="Times New Roman" panose="02020603050405020304" pitchFamily="18" charset="0"/>
              <a:cs typeface="Times New Roman" panose="02020603050405020304" pitchFamily="18" charset="0"/>
            </a:endParaRPr>
          </a:p>
        </p:txBody>
      </p:sp>
      <p:sp>
        <p:nvSpPr>
          <p:cNvPr id="31" name="文本框 30">
            <a:extLst>
              <a:ext uri="{FF2B5EF4-FFF2-40B4-BE49-F238E27FC236}">
                <a16:creationId xmlns:a16="http://schemas.microsoft.com/office/drawing/2014/main" id="{74EB873B-12F7-4954-89ED-4E0AF2F2012A}"/>
              </a:ext>
            </a:extLst>
          </p:cNvPr>
          <p:cNvSpPr txBox="1"/>
          <p:nvPr/>
        </p:nvSpPr>
        <p:spPr>
          <a:xfrm>
            <a:off x="8470715" y="1003336"/>
            <a:ext cx="1224136" cy="307777"/>
          </a:xfrm>
          <a:prstGeom prst="rect">
            <a:avLst/>
          </a:prstGeom>
          <a:noFill/>
        </p:spPr>
        <p:txBody>
          <a:bodyPr wrap="square">
            <a:spAutoFit/>
          </a:bodyPr>
          <a:lstStyle/>
          <a:p>
            <a:r>
              <a:rPr lang="en-US" altLang="zh-CN" sz="1400" dirty="0">
                <a:latin typeface="+mn-lt"/>
                <a:ea typeface="微软雅黑" panose="020B0503020204020204" pitchFamily="34" charset="-122"/>
              </a:rPr>
              <a:t>w/ crab waist</a:t>
            </a:r>
            <a:endParaRPr lang="zh-CN" altLang="en-US" sz="1400" dirty="0"/>
          </a:p>
        </p:txBody>
      </p:sp>
      <p:sp>
        <p:nvSpPr>
          <p:cNvPr id="32" name="文本框 31">
            <a:extLst>
              <a:ext uri="{FF2B5EF4-FFF2-40B4-BE49-F238E27FC236}">
                <a16:creationId xmlns:a16="http://schemas.microsoft.com/office/drawing/2014/main" id="{B0938BD5-27B8-4FE1-874E-C194E6F4E79E}"/>
              </a:ext>
            </a:extLst>
          </p:cNvPr>
          <p:cNvSpPr txBox="1"/>
          <p:nvPr/>
        </p:nvSpPr>
        <p:spPr>
          <a:xfrm>
            <a:off x="10533378" y="1007345"/>
            <a:ext cx="1340890" cy="307777"/>
          </a:xfrm>
          <a:prstGeom prst="rect">
            <a:avLst/>
          </a:prstGeom>
          <a:noFill/>
        </p:spPr>
        <p:txBody>
          <a:bodyPr wrap="square">
            <a:spAutoFit/>
          </a:bodyPr>
          <a:lstStyle/>
          <a:p>
            <a:r>
              <a:rPr lang="en-US" altLang="zh-CN" sz="1400" dirty="0">
                <a:latin typeface="+mn-lt"/>
                <a:ea typeface="微软雅黑" panose="020B0503020204020204" pitchFamily="34" charset="-122"/>
              </a:rPr>
              <a:t>w/o crab waist</a:t>
            </a:r>
            <a:endParaRPr lang="zh-CN" altLang="en-US" sz="1400" dirty="0"/>
          </a:p>
        </p:txBody>
      </p:sp>
      <mc:AlternateContent xmlns:mc="http://schemas.openxmlformats.org/markup-compatibility/2006">
        <mc:Choice xmlns:a14="http://schemas.microsoft.com/office/drawing/2010/main" Requires="a14">
          <p:sp>
            <p:nvSpPr>
              <p:cNvPr id="14" name="文本框 13">
                <a:extLst>
                  <a:ext uri="{FF2B5EF4-FFF2-40B4-BE49-F238E27FC236}">
                    <a16:creationId xmlns:a16="http://schemas.microsoft.com/office/drawing/2014/main" id="{41B31CEE-31DB-4A07-837E-66C78B042DAC}"/>
                  </a:ext>
                </a:extLst>
              </p:cNvPr>
              <p:cNvSpPr txBox="1"/>
              <p:nvPr/>
            </p:nvSpPr>
            <p:spPr>
              <a:xfrm>
                <a:off x="191344" y="928025"/>
                <a:ext cx="7714445" cy="2416046"/>
              </a:xfrm>
              <a:prstGeom prst="rect">
                <a:avLst/>
              </a:prstGeom>
              <a:noFill/>
            </p:spPr>
            <p:txBody>
              <a:bodyPr wrap="square" rtlCol="0">
                <a:spAutoFit/>
              </a:bodyPr>
              <a:lstStyle/>
              <a:p>
                <a:pPr marL="342900" marR="0" lvl="0" indent="-342900" algn="l" defTabSz="914400" rtl="0" eaLnBrk="1" fontAlgn="auto" latinLnBrk="0" hangingPunct="1">
                  <a:spcBef>
                    <a:spcPts val="600"/>
                  </a:spcBef>
                  <a:buClrTx/>
                  <a:buSzTx/>
                  <a:buFont typeface="Arial" panose="020B0604020202020204" pitchFamily="34" charset="0"/>
                  <a:buChar char="•"/>
                  <a:tabLst/>
                  <a:defRPr/>
                </a:pPr>
                <a:r>
                  <a:rPr kumimoji="1" lang="en-US" altLang="zh-CN"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V5</a:t>
                </a:r>
                <a:r>
                  <a:rPr kumimoji="1" lang="zh-CN" altLang="en-US"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版本</a:t>
                </a:r>
                <a:r>
                  <a:rPr kumimoji="1" lang="en-US" altLang="zh-CN"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lattice</a:t>
                </a:r>
                <a:r>
                  <a:rPr kumimoji="1" lang="zh-CN" altLang="en-US"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设计有效降低了束束作用带来的不稳定性</a:t>
                </a:r>
                <a:endParaRPr kumimoji="1" lang="en-US" altLang="zh-CN"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auto" latinLnBrk="0" hangingPunct="1">
                  <a:spcBef>
                    <a:spcPts val="600"/>
                  </a:spcBef>
                  <a:buClrTx/>
                  <a:buSzTx/>
                  <a:buFont typeface="Arial" panose="020B0604020202020204" pitchFamily="34" charset="0"/>
                  <a:buChar char="•"/>
                  <a:tabLst/>
                  <a:defRPr/>
                </a:pPr>
                <a:r>
                  <a:rPr kumimoji="1" lang="zh-CN" altLang="en-US"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通过降低</a:t>
                </a:r>
                <a14:m>
                  <m:oMath xmlns:m="http://schemas.openxmlformats.org/officeDocument/2006/math">
                    <m:sSubSup>
                      <m:sSubSupPr>
                        <m:ctrlPr>
                          <a:rPr kumimoji="1" lang="en-US" altLang="zh-CN" b="0" i="1" u="none" strike="noStrike" kern="1200" cap="none" spc="0" normalizeH="0" baseline="0" noProof="0" smtClean="0">
                            <a:ln>
                              <a:noFill/>
                            </a:ln>
                            <a:solidFill>
                              <a:prstClr val="black"/>
                            </a:solidFill>
                            <a:effectLst/>
                            <a:uLnTx/>
                            <a:uFillTx/>
                            <a:latin typeface="Cambria Math" panose="02040503050406030204" pitchFamily="18" charset="0"/>
                            <a:ea typeface="微软雅黑" panose="020B0503020204020204" pitchFamily="34" charset="-122"/>
                            <a:cs typeface="+mn-cs"/>
                          </a:rPr>
                        </m:ctrlPr>
                      </m:sSubSupPr>
                      <m:e>
                        <m:r>
                          <a:rPr kumimoji="1" lang="zh-CN" altLang="en-US" b="0" i="1" u="none" strike="noStrike" kern="1200" cap="none" spc="0" normalizeH="0" baseline="0" noProof="0" smtClean="0">
                            <a:ln>
                              <a:noFill/>
                            </a:ln>
                            <a:solidFill>
                              <a:prstClr val="black"/>
                            </a:solidFill>
                            <a:effectLst/>
                            <a:uLnTx/>
                            <a:uFillTx/>
                            <a:latin typeface="Cambria Math" panose="02040503050406030204" pitchFamily="18" charset="0"/>
                            <a:ea typeface="微软雅黑" panose="020B0503020204020204" pitchFamily="34" charset="-122"/>
                            <a:cs typeface="+mn-cs"/>
                          </a:rPr>
                          <m:t>𝛽</m:t>
                        </m:r>
                      </m:e>
                      <m:sub>
                        <m:r>
                          <a:rPr kumimoji="1" lang="en-US" altLang="zh-CN" b="0" i="1" u="none" strike="noStrike" kern="1200" cap="none" spc="0" normalizeH="0" baseline="0" noProof="0" smtClean="0">
                            <a:ln>
                              <a:noFill/>
                            </a:ln>
                            <a:solidFill>
                              <a:prstClr val="black"/>
                            </a:solidFill>
                            <a:effectLst/>
                            <a:uLnTx/>
                            <a:uFillTx/>
                            <a:latin typeface="Cambria Math" panose="02040503050406030204" pitchFamily="18" charset="0"/>
                            <a:ea typeface="微软雅黑" panose="020B0503020204020204" pitchFamily="34" charset="-122"/>
                            <a:cs typeface="+mn-cs"/>
                          </a:rPr>
                          <m:t>𝑥</m:t>
                        </m:r>
                      </m:sub>
                      <m:sup>
                        <m:r>
                          <a:rPr kumimoji="1" lang="en-US" altLang="zh-CN" b="0" i="1" u="none" strike="noStrike" kern="1200" cap="none" spc="0" normalizeH="0" baseline="0" noProof="0" smtClean="0">
                            <a:ln>
                              <a:noFill/>
                            </a:ln>
                            <a:solidFill>
                              <a:prstClr val="black"/>
                            </a:solidFill>
                            <a:effectLst/>
                            <a:uLnTx/>
                            <a:uFillTx/>
                            <a:latin typeface="Cambria Math" panose="02040503050406030204" pitchFamily="18" charset="0"/>
                            <a:ea typeface="微软雅黑" panose="020B0503020204020204" pitchFamily="34" charset="-122"/>
                            <a:cs typeface="+mn-cs"/>
                          </a:rPr>
                          <m:t>∗</m:t>
                        </m:r>
                      </m:sup>
                    </m:sSubSup>
                  </m:oMath>
                </a14:m>
                <a:r>
                  <a:rPr kumimoji="1" lang="zh-CN" altLang="en-US"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可以使得</a:t>
                </a:r>
                <a:r>
                  <a:rPr kumimoji="1" lang="en-US" altLang="zh-CN"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X-Z</a:t>
                </a:r>
                <a:r>
                  <a:rPr kumimoji="1" lang="zh-CN" altLang="en-US"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共振峰变窄从而增加稳定区宽度：</a:t>
                </a:r>
                <a:r>
                  <a:rPr kumimoji="1" lang="en-US" altLang="zh-CN"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mn-cs"/>
                  </a:rPr>
                  <a:t> </a:t>
                </a:r>
                <a14:m>
                  <m:oMath xmlns:m="http://schemas.openxmlformats.org/officeDocument/2006/math">
                    <m:sSubSup>
                      <m:sSubSupPr>
                        <m:ctrlPr>
                          <a:rPr kumimoji="1" lang="en-US" altLang="zh-CN" b="0" i="1" u="none" strike="noStrike" kern="1200" cap="none" spc="0" normalizeH="0" baseline="0" noProof="0">
                            <a:ln>
                              <a:noFill/>
                            </a:ln>
                            <a:solidFill>
                              <a:prstClr val="black"/>
                            </a:solidFill>
                            <a:effectLst/>
                            <a:uLnTx/>
                            <a:uFillTx/>
                            <a:latin typeface="Cambria Math" panose="02040503050406030204" pitchFamily="18" charset="0"/>
                            <a:ea typeface="微软雅黑" panose="020B0503020204020204" pitchFamily="34" charset="-122"/>
                            <a:cs typeface="+mn-cs"/>
                          </a:rPr>
                        </m:ctrlPr>
                      </m:sSubSupPr>
                      <m:e>
                        <m:r>
                          <a:rPr kumimoji="1" lang="zh-CN" altLang="en-US" b="0" i="1" u="none" strike="noStrike" kern="1200" cap="none" spc="0" normalizeH="0" baseline="0" noProof="0">
                            <a:ln>
                              <a:noFill/>
                            </a:ln>
                            <a:solidFill>
                              <a:prstClr val="black"/>
                            </a:solidFill>
                            <a:effectLst/>
                            <a:uLnTx/>
                            <a:uFillTx/>
                            <a:latin typeface="Cambria Math" panose="02040503050406030204" pitchFamily="18" charset="0"/>
                            <a:ea typeface="微软雅黑" panose="020B0503020204020204" pitchFamily="34" charset="-122"/>
                            <a:cs typeface="+mn-cs"/>
                          </a:rPr>
                          <m:t>𝛽</m:t>
                        </m:r>
                      </m:e>
                      <m:sub>
                        <m:r>
                          <a:rPr kumimoji="1" lang="en-US" altLang="zh-CN" b="0" i="1" u="none" strike="noStrike" kern="1200" cap="none" spc="0" normalizeH="0" baseline="0" noProof="0">
                            <a:ln>
                              <a:noFill/>
                            </a:ln>
                            <a:solidFill>
                              <a:prstClr val="black"/>
                            </a:solidFill>
                            <a:effectLst/>
                            <a:uLnTx/>
                            <a:uFillTx/>
                            <a:latin typeface="Cambria Math" panose="02040503050406030204" pitchFamily="18" charset="0"/>
                            <a:ea typeface="微软雅黑" panose="020B0503020204020204" pitchFamily="34" charset="-122"/>
                            <a:cs typeface="+mn-cs"/>
                          </a:rPr>
                          <m:t>𝑥</m:t>
                        </m:r>
                      </m:sub>
                      <m:sup>
                        <m:r>
                          <a:rPr kumimoji="1" lang="en-US" altLang="zh-CN" b="0" i="1" u="none" strike="noStrike" kern="1200" cap="none" spc="0" normalizeH="0" baseline="0" noProof="0">
                            <a:ln>
                              <a:noFill/>
                            </a:ln>
                            <a:solidFill>
                              <a:prstClr val="black"/>
                            </a:solidFill>
                            <a:effectLst/>
                            <a:uLnTx/>
                            <a:uFillTx/>
                            <a:latin typeface="Cambria Math" panose="02040503050406030204" pitchFamily="18" charset="0"/>
                            <a:ea typeface="微软雅黑" panose="020B0503020204020204" pitchFamily="34" charset="-122"/>
                            <a:cs typeface="+mn-cs"/>
                          </a:rPr>
                          <m:t>∗</m:t>
                        </m:r>
                      </m:sup>
                    </m:sSubSup>
                  </m:oMath>
                </a14:m>
                <a:r>
                  <a:rPr kumimoji="1" lang="zh-CN" altLang="en-US"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 </a:t>
                </a:r>
                <a:r>
                  <a:rPr kumimoji="1" lang="zh-CN" altLang="en-US" dirty="0">
                    <a:solidFill>
                      <a:prstClr val="black"/>
                    </a:solidFill>
                    <a:latin typeface="微软雅黑" panose="020B0503020204020204" pitchFamily="34" charset="-122"/>
                    <a:ea typeface="微软雅黑" panose="020B0503020204020204" pitchFamily="34" charset="-122"/>
                  </a:rPr>
                  <a:t>从</a:t>
                </a:r>
                <a:r>
                  <a:rPr kumimoji="1" lang="en-US" altLang="zh-CN"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 60 mm </a:t>
                </a:r>
                <a:r>
                  <a:rPr kumimoji="1" lang="zh-CN" altLang="en-US"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降到</a:t>
                </a:r>
                <a:r>
                  <a:rPr kumimoji="1" lang="en-US" altLang="zh-CN"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 40 mm</a:t>
                </a:r>
              </a:p>
              <a:p>
                <a:pPr marL="342900" marR="0" lvl="0" indent="-342900" algn="l" defTabSz="914400" rtl="0" eaLnBrk="1" fontAlgn="auto" latinLnBrk="0" hangingPunct="1">
                  <a:spcBef>
                    <a:spcPts val="600"/>
                  </a:spcBef>
                  <a:buClrTx/>
                  <a:buSzTx/>
                  <a:buFont typeface="Arial" panose="020B0604020202020204" pitchFamily="34" charset="0"/>
                  <a:buChar char="•"/>
                  <a:tabLst/>
                  <a:defRPr/>
                </a:pPr>
                <a:r>
                  <a:rPr kumimoji="1" lang="zh-CN" altLang="en-US"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纵向阻抗可以使得</a:t>
                </a:r>
                <a:r>
                  <a:rPr kumimoji="1" lang="en-US" altLang="zh-CN"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X-Z</a:t>
                </a:r>
                <a:r>
                  <a:rPr kumimoji="1" lang="zh-CN" altLang="en-US"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共振峰展宽，同时降低</a:t>
                </a:r>
                <a:r>
                  <a:rPr kumimoji="1" lang="en-US" altLang="zh-CN"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X-Z</a:t>
                </a:r>
                <a:r>
                  <a:rPr kumimoji="1" lang="zh-CN" altLang="en-US"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不稳定性峰值，起到类似朗道阻尼的效果</a:t>
                </a:r>
                <a:endParaRPr kumimoji="1" lang="en-US" altLang="zh-CN"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auto" latinLnBrk="0" hangingPunct="1">
                  <a:spcBef>
                    <a:spcPts val="600"/>
                  </a:spcBef>
                  <a:spcAft>
                    <a:spcPts val="600"/>
                  </a:spcAft>
                  <a:buClrTx/>
                  <a:buSzTx/>
                  <a:buFont typeface="Arial" panose="020B0604020202020204" pitchFamily="34" charset="0"/>
                  <a:buChar char="•"/>
                  <a:tabLst/>
                  <a:defRPr/>
                </a:pPr>
                <a:r>
                  <a:rPr kumimoji="1" lang="zh-CN" altLang="en-US"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带</a:t>
                </a:r>
                <a:r>
                  <a:rPr kumimoji="1" lang="en-US" altLang="zh-CN"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Lattice</a:t>
                </a:r>
                <a:r>
                  <a:rPr kumimoji="1" lang="zh-CN" altLang="en-US"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的模拟显示亮度改变较小，基本保持稳定</a:t>
                </a:r>
                <a:endParaRPr kumimoji="1" lang="en-US" altLang="zh-CN"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1" fontAlgn="auto" latinLnBrk="0" hangingPunct="1">
                  <a:spcBef>
                    <a:spcPts val="600"/>
                  </a:spcBef>
                  <a:spcAft>
                    <a:spcPts val="600"/>
                  </a:spcAft>
                  <a:buClrTx/>
                  <a:buSzTx/>
                  <a:buFont typeface="Arial" panose="020B0604020202020204" pitchFamily="34" charset="0"/>
                  <a:buChar char="•"/>
                  <a:tabLst/>
                  <a:defRPr/>
                </a:pPr>
                <a:r>
                  <a:rPr kumimoji="1" lang="zh-CN" altLang="en-US"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亮度在理论</a:t>
                </a:r>
                <a:r>
                  <a:rPr kumimoji="1" lang="en-US" altLang="zh-CN"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Crab</a:t>
                </a:r>
                <a:r>
                  <a:rPr kumimoji="1" lang="zh-CN" altLang="en-US"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六极铁强度附近亮度达到最高</a:t>
                </a:r>
                <a:endParaRPr kumimoji="1" lang="en-US" altLang="zh-CN"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mc:Choice>
        <mc:Fallback>
          <p:sp>
            <p:nvSpPr>
              <p:cNvPr id="14" name="文本框 13">
                <a:extLst>
                  <a:ext uri="{FF2B5EF4-FFF2-40B4-BE49-F238E27FC236}">
                    <a16:creationId xmlns:a16="http://schemas.microsoft.com/office/drawing/2014/main" id="{41B31CEE-31DB-4A07-837E-66C78B042DAC}"/>
                  </a:ext>
                </a:extLst>
              </p:cNvPr>
              <p:cNvSpPr txBox="1">
                <a:spLocks noRot="1" noChangeAspect="1" noMove="1" noResize="1" noEditPoints="1" noAdjustHandles="1" noChangeArrowheads="1" noChangeShapeType="1" noTextEdit="1"/>
              </p:cNvSpPr>
              <p:nvPr/>
            </p:nvSpPr>
            <p:spPr>
              <a:xfrm>
                <a:off x="191344" y="928025"/>
                <a:ext cx="7714445" cy="2416046"/>
              </a:xfrm>
              <a:prstGeom prst="rect">
                <a:avLst/>
              </a:prstGeom>
              <a:blipFill>
                <a:blip r:embed="rId4"/>
                <a:stretch>
                  <a:fillRect l="-474" t="-1259" r="-632" b="-3023"/>
                </a:stretch>
              </a:blipFill>
            </p:spPr>
            <p:txBody>
              <a:bodyPr/>
              <a:lstStyle/>
              <a:p>
                <a:r>
                  <a:rPr lang="zh-CN" altLang="en-US">
                    <a:noFill/>
                  </a:rPr>
                  <a:t> </a:t>
                </a:r>
              </a:p>
            </p:txBody>
          </p:sp>
        </mc:Fallback>
      </mc:AlternateContent>
      <p:pic>
        <p:nvPicPr>
          <p:cNvPr id="5" name="图片 4">
            <a:extLst>
              <a:ext uri="{FF2B5EF4-FFF2-40B4-BE49-F238E27FC236}">
                <a16:creationId xmlns:a16="http://schemas.microsoft.com/office/drawing/2014/main" id="{DBE3F9E6-AD3E-674A-4D83-00209347FC8C}"/>
              </a:ext>
            </a:extLst>
          </p:cNvPr>
          <p:cNvPicPr>
            <a:picLocks noChangeAspect="1"/>
          </p:cNvPicPr>
          <p:nvPr/>
        </p:nvPicPr>
        <p:blipFill>
          <a:blip r:embed="rId5"/>
          <a:stretch>
            <a:fillRect/>
          </a:stretch>
        </p:blipFill>
        <p:spPr>
          <a:xfrm>
            <a:off x="3490531" y="3373800"/>
            <a:ext cx="2725214" cy="2386955"/>
          </a:xfrm>
          <a:prstGeom prst="rect">
            <a:avLst/>
          </a:prstGeom>
        </p:spPr>
      </p:pic>
      <p:pic>
        <p:nvPicPr>
          <p:cNvPr id="10" name="图片 9">
            <a:extLst>
              <a:ext uri="{FF2B5EF4-FFF2-40B4-BE49-F238E27FC236}">
                <a16:creationId xmlns:a16="http://schemas.microsoft.com/office/drawing/2014/main" id="{BC358817-D00D-A77E-F037-B687D425DCAE}"/>
              </a:ext>
            </a:extLst>
          </p:cNvPr>
          <p:cNvPicPr>
            <a:picLocks noChangeAspect="1"/>
          </p:cNvPicPr>
          <p:nvPr/>
        </p:nvPicPr>
        <p:blipFill>
          <a:blip r:embed="rId6"/>
          <a:stretch>
            <a:fillRect/>
          </a:stretch>
        </p:blipFill>
        <p:spPr>
          <a:xfrm>
            <a:off x="476990" y="3397566"/>
            <a:ext cx="2890770" cy="2386955"/>
          </a:xfrm>
          <a:prstGeom prst="rect">
            <a:avLst/>
          </a:prstGeom>
        </p:spPr>
      </p:pic>
      <p:pic>
        <p:nvPicPr>
          <p:cNvPr id="12" name="图片 11">
            <a:extLst>
              <a:ext uri="{FF2B5EF4-FFF2-40B4-BE49-F238E27FC236}">
                <a16:creationId xmlns:a16="http://schemas.microsoft.com/office/drawing/2014/main" id="{FDD795D0-FF6B-6282-39C7-7A994AB322A8}"/>
              </a:ext>
            </a:extLst>
          </p:cNvPr>
          <p:cNvPicPr>
            <a:picLocks noChangeAspect="1"/>
          </p:cNvPicPr>
          <p:nvPr/>
        </p:nvPicPr>
        <p:blipFill>
          <a:blip r:embed="rId7"/>
          <a:stretch>
            <a:fillRect/>
          </a:stretch>
        </p:blipFill>
        <p:spPr>
          <a:xfrm>
            <a:off x="9128663" y="3469852"/>
            <a:ext cx="2778374" cy="2325933"/>
          </a:xfrm>
          <a:prstGeom prst="rect">
            <a:avLst/>
          </a:prstGeom>
        </p:spPr>
      </p:pic>
      <p:pic>
        <p:nvPicPr>
          <p:cNvPr id="17" name="图片 16">
            <a:extLst>
              <a:ext uri="{FF2B5EF4-FFF2-40B4-BE49-F238E27FC236}">
                <a16:creationId xmlns:a16="http://schemas.microsoft.com/office/drawing/2014/main" id="{084BB6BF-F30B-39BA-9880-F2BCE2732CD6}"/>
              </a:ext>
            </a:extLst>
          </p:cNvPr>
          <p:cNvPicPr>
            <a:picLocks noChangeAspect="1"/>
          </p:cNvPicPr>
          <p:nvPr/>
        </p:nvPicPr>
        <p:blipFill>
          <a:blip r:embed="rId8"/>
          <a:stretch>
            <a:fillRect/>
          </a:stretch>
        </p:blipFill>
        <p:spPr>
          <a:xfrm>
            <a:off x="6212600" y="3459105"/>
            <a:ext cx="2978999" cy="2312167"/>
          </a:xfrm>
          <a:prstGeom prst="rect">
            <a:avLst/>
          </a:prstGeom>
        </p:spPr>
      </p:pic>
    </p:spTree>
    <p:extLst>
      <p:ext uri="{BB962C8B-B14F-4D97-AF65-F5344CB8AC3E}">
        <p14:creationId xmlns:p14="http://schemas.microsoft.com/office/powerpoint/2010/main" val="29205883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8619" y="64846"/>
            <a:ext cx="11952330" cy="668677"/>
          </a:xfrm>
        </p:spPr>
        <p:txBody>
          <a:bodyPr/>
          <a:lstStyle/>
          <a:p>
            <a:pPr marL="0" lvl="1" indent="0" algn="ctr">
              <a:lnSpc>
                <a:spcPct val="120000"/>
              </a:lnSpc>
              <a:buNone/>
            </a:pPr>
            <a:r>
              <a:rPr lang="zh-CN" altLang="en-US" sz="3600" b="1" dirty="0">
                <a:solidFill>
                  <a:schemeClr val="bg1"/>
                </a:solidFill>
                <a:latin typeface="+mn-ea"/>
                <a:ea typeface="+mn-ea"/>
              </a:rPr>
              <a:t>束流集体效应</a:t>
            </a:r>
          </a:p>
        </p:txBody>
      </p:sp>
      <p:sp>
        <p:nvSpPr>
          <p:cNvPr id="25" name="文本框 24">
            <a:extLst>
              <a:ext uri="{FF2B5EF4-FFF2-40B4-BE49-F238E27FC236}">
                <a16:creationId xmlns:a16="http://schemas.microsoft.com/office/drawing/2014/main" id="{8829D88A-6660-494D-867C-58775C1034BA}"/>
              </a:ext>
            </a:extLst>
          </p:cNvPr>
          <p:cNvSpPr txBox="1"/>
          <p:nvPr/>
        </p:nvSpPr>
        <p:spPr>
          <a:xfrm>
            <a:off x="481552" y="1417627"/>
            <a:ext cx="5264148" cy="1705403"/>
          </a:xfrm>
          <a:prstGeom prst="rect">
            <a:avLst/>
          </a:prstGeom>
          <a:noFill/>
        </p:spPr>
        <p:txBody>
          <a:bodyPr wrap="square">
            <a:spAutoFit/>
          </a:bodyPr>
          <a:lstStyle/>
          <a:p>
            <a:pPr marL="342900" indent="-342900" algn="just">
              <a:lnSpc>
                <a:spcPct val="150000"/>
              </a:lnSpc>
              <a:buFont typeface="Arial" panose="020B0604020202020204" pitchFamily="34" charset="0"/>
              <a:buChar char="•"/>
            </a:pPr>
            <a:r>
              <a:rPr lang="zh-CN" altLang="en-US" sz="1800" dirty="0">
                <a:latin typeface="微软雅黑" panose="020B0503020204020204" pitchFamily="34" charset="-122"/>
                <a:ea typeface="微软雅黑" panose="020B0503020204020204" pitchFamily="34" charset="-122"/>
                <a:cs typeface="Calibri" panose="020F0502020204030204" charset="0"/>
                <a:sym typeface="+mn-ea"/>
              </a:rPr>
              <a:t>微波不稳定性在</a:t>
            </a:r>
            <a:r>
              <a:rPr lang="en-US" altLang="zh-CN" sz="1800" dirty="0">
                <a:latin typeface="微软雅黑" panose="020B0503020204020204" pitchFamily="34" charset="-122"/>
                <a:ea typeface="微软雅黑" panose="020B0503020204020204" pitchFamily="34" charset="-122"/>
                <a:cs typeface="Calibri" panose="020F0502020204030204" charset="0"/>
                <a:sym typeface="+mn-ea"/>
              </a:rPr>
              <a:t>1GeV</a:t>
            </a:r>
            <a:r>
              <a:rPr lang="zh-CN" altLang="en-US" sz="1800" dirty="0">
                <a:latin typeface="微软雅黑" panose="020B0503020204020204" pitchFamily="34" charset="-122"/>
                <a:ea typeface="微软雅黑" panose="020B0503020204020204" pitchFamily="34" charset="-122"/>
                <a:cs typeface="Calibri" panose="020F0502020204030204" charset="0"/>
                <a:sym typeface="+mn-ea"/>
              </a:rPr>
              <a:t>时主要由</a:t>
            </a:r>
            <a:r>
              <a:rPr lang="en-US" altLang="zh-CN" sz="1800" dirty="0">
                <a:latin typeface="微软雅黑" panose="020B0503020204020204" pitchFamily="34" charset="-122"/>
                <a:ea typeface="微软雅黑" panose="020B0503020204020204" pitchFamily="34" charset="-122"/>
                <a:cs typeface="Calibri" panose="020F0502020204030204" charset="0"/>
                <a:sym typeface="+mn-ea"/>
              </a:rPr>
              <a:t>CSR</a:t>
            </a:r>
            <a:r>
              <a:rPr lang="zh-CN" altLang="en-US" sz="1800" dirty="0">
                <a:latin typeface="微软雅黑" panose="020B0503020204020204" pitchFamily="34" charset="-122"/>
                <a:ea typeface="微软雅黑" panose="020B0503020204020204" pitchFamily="34" charset="-122"/>
                <a:cs typeface="Calibri" panose="020F0502020204030204" charset="0"/>
                <a:sym typeface="+mn-ea"/>
              </a:rPr>
              <a:t>和</a:t>
            </a:r>
            <a:r>
              <a:rPr lang="en-US" altLang="zh-CN" sz="1800" dirty="0">
                <a:latin typeface="微软雅黑" panose="020B0503020204020204" pitchFamily="34" charset="-122"/>
                <a:ea typeface="微软雅黑" panose="020B0503020204020204" pitchFamily="34" charset="-122"/>
                <a:cs typeface="Calibri" panose="020F0502020204030204" charset="0"/>
                <a:sym typeface="+mn-ea"/>
              </a:rPr>
              <a:t>CWR</a:t>
            </a:r>
            <a:r>
              <a:rPr lang="zh-CN" altLang="en-US" sz="1800" dirty="0">
                <a:latin typeface="微软雅黑" panose="020B0503020204020204" pitchFamily="34" charset="-122"/>
                <a:ea typeface="微软雅黑" panose="020B0503020204020204" pitchFamily="34" charset="-122"/>
                <a:cs typeface="Calibri" panose="020F0502020204030204" charset="0"/>
                <a:sym typeface="+mn-ea"/>
              </a:rPr>
              <a:t>主导</a:t>
            </a:r>
            <a:r>
              <a:rPr lang="en-US" altLang="zh-CN" sz="1800" dirty="0">
                <a:latin typeface="微软雅黑" panose="020B0503020204020204" pitchFamily="34" charset="-122"/>
                <a:ea typeface="微软雅黑" panose="020B0503020204020204" pitchFamily="34" charset="-122"/>
                <a:cs typeface="Calibri" panose="020F0502020204030204" charset="0"/>
                <a:sym typeface="+mn-ea"/>
              </a:rPr>
              <a:t>, NEG </a:t>
            </a:r>
            <a:r>
              <a:rPr lang="zh-CN" altLang="en-US" sz="1800" dirty="0">
                <a:latin typeface="微软雅黑" panose="020B0503020204020204" pitchFamily="34" charset="-122"/>
                <a:ea typeface="微软雅黑" panose="020B0503020204020204" pitchFamily="34" charset="-122"/>
                <a:cs typeface="Calibri" panose="020F0502020204030204" charset="0"/>
                <a:sym typeface="+mn-ea"/>
              </a:rPr>
              <a:t>镀膜的电导率也会有轻微影响</a:t>
            </a:r>
            <a:endParaRPr lang="en-US" altLang="zh-CN" sz="1800" dirty="0">
              <a:latin typeface="微软雅黑" panose="020B0503020204020204" pitchFamily="34" charset="-122"/>
              <a:ea typeface="微软雅黑" panose="020B0503020204020204" pitchFamily="34" charset="-122"/>
              <a:cs typeface="Calibri" panose="020F0502020204030204" charset="0"/>
            </a:endParaRPr>
          </a:p>
          <a:p>
            <a:pPr marL="342900" indent="-342900" algn="just">
              <a:lnSpc>
                <a:spcPct val="150000"/>
              </a:lnSpc>
              <a:buFont typeface="Arial" panose="020B0604020202020204" pitchFamily="34" charset="0"/>
              <a:buChar char="•"/>
            </a:pPr>
            <a:r>
              <a:rPr lang="zh-CN" altLang="en-US" sz="1800" dirty="0">
                <a:latin typeface="微软雅黑" panose="020B0503020204020204" pitchFamily="34" charset="-122"/>
                <a:ea typeface="微软雅黑" panose="020B0503020204020204" pitchFamily="34" charset="-122"/>
                <a:cs typeface="Calibri" panose="020F0502020204030204" charset="0"/>
                <a:sym typeface="+mn-ea"/>
              </a:rPr>
              <a:t>横向模耦合不稳定性阈值较高，比较安全，主要是因为准直器孔径相对较大</a:t>
            </a:r>
            <a:endParaRPr lang="en-US" altLang="en-US" sz="1800" dirty="0">
              <a:latin typeface="微软雅黑" panose="020B0503020204020204" pitchFamily="34" charset="-122"/>
              <a:ea typeface="微软雅黑" panose="020B0503020204020204" pitchFamily="34" charset="-122"/>
              <a:cs typeface="Calibri" panose="020F0502020204030204" charset="0"/>
              <a:sym typeface="+mn-ea"/>
            </a:endParaRPr>
          </a:p>
        </p:txBody>
      </p:sp>
      <p:pic>
        <p:nvPicPr>
          <p:cNvPr id="4" name="图片 3">
            <a:extLst>
              <a:ext uri="{FF2B5EF4-FFF2-40B4-BE49-F238E27FC236}">
                <a16:creationId xmlns:a16="http://schemas.microsoft.com/office/drawing/2014/main" id="{50475E43-29A6-4BA8-8D7A-989371BF15AD}"/>
              </a:ext>
            </a:extLst>
          </p:cNvPr>
          <p:cNvPicPr>
            <a:picLocks noChangeAspect="1"/>
          </p:cNvPicPr>
          <p:nvPr/>
        </p:nvPicPr>
        <p:blipFill>
          <a:blip r:embed="rId3"/>
          <a:stretch>
            <a:fillRect/>
          </a:stretch>
        </p:blipFill>
        <p:spPr>
          <a:xfrm>
            <a:off x="6417734" y="1358416"/>
            <a:ext cx="2508784" cy="2204478"/>
          </a:xfrm>
          <a:prstGeom prst="rect">
            <a:avLst/>
          </a:prstGeom>
        </p:spPr>
      </p:pic>
      <p:pic>
        <p:nvPicPr>
          <p:cNvPr id="6" name="图片 5">
            <a:extLst>
              <a:ext uri="{FF2B5EF4-FFF2-40B4-BE49-F238E27FC236}">
                <a16:creationId xmlns:a16="http://schemas.microsoft.com/office/drawing/2014/main" id="{6BD4E251-7151-4643-9C46-2CDCF557BA7B}"/>
              </a:ext>
            </a:extLst>
          </p:cNvPr>
          <p:cNvPicPr>
            <a:picLocks noChangeAspect="1"/>
          </p:cNvPicPr>
          <p:nvPr/>
        </p:nvPicPr>
        <p:blipFill>
          <a:blip r:embed="rId4"/>
          <a:stretch>
            <a:fillRect/>
          </a:stretch>
        </p:blipFill>
        <p:spPr>
          <a:xfrm>
            <a:off x="9144000" y="1279555"/>
            <a:ext cx="2887496" cy="2362200"/>
          </a:xfrm>
          <a:prstGeom prst="rect">
            <a:avLst/>
          </a:prstGeom>
        </p:spPr>
      </p:pic>
      <p:sp>
        <p:nvSpPr>
          <p:cNvPr id="17" name="文本框 16">
            <a:extLst>
              <a:ext uri="{FF2B5EF4-FFF2-40B4-BE49-F238E27FC236}">
                <a16:creationId xmlns:a16="http://schemas.microsoft.com/office/drawing/2014/main" id="{B44098A8-CDD4-4A38-BB57-F8A8132B6098}"/>
              </a:ext>
            </a:extLst>
          </p:cNvPr>
          <p:cNvSpPr txBox="1"/>
          <p:nvPr/>
        </p:nvSpPr>
        <p:spPr>
          <a:xfrm>
            <a:off x="216623" y="986674"/>
            <a:ext cx="6165850" cy="400110"/>
          </a:xfrm>
          <a:prstGeom prst="rect">
            <a:avLst/>
          </a:prstGeom>
          <a:noFill/>
        </p:spPr>
        <p:txBody>
          <a:bodyPr wrap="square">
            <a:spAutoFit/>
          </a:bodyPr>
          <a:lstStyle/>
          <a:p>
            <a:r>
              <a:rPr lang="zh-CN" altLang="en-US" sz="2000" b="1" dirty="0">
                <a:solidFill>
                  <a:srgbClr val="180AF4"/>
                </a:solidFill>
                <a:latin typeface="微软雅黑" panose="020B0503020204020204" pitchFamily="34" charset="-122"/>
                <a:ea typeface="微软雅黑" panose="020B0503020204020204" pitchFamily="34" charset="-122"/>
              </a:rPr>
              <a:t>单束团不稳定性</a:t>
            </a:r>
          </a:p>
        </p:txBody>
      </p:sp>
      <p:sp>
        <p:nvSpPr>
          <p:cNvPr id="18" name="文本框 17">
            <a:extLst>
              <a:ext uri="{FF2B5EF4-FFF2-40B4-BE49-F238E27FC236}">
                <a16:creationId xmlns:a16="http://schemas.microsoft.com/office/drawing/2014/main" id="{9F917DF7-B799-4162-AD08-0B975CF0E3EF}"/>
              </a:ext>
            </a:extLst>
          </p:cNvPr>
          <p:cNvSpPr txBox="1"/>
          <p:nvPr/>
        </p:nvSpPr>
        <p:spPr>
          <a:xfrm>
            <a:off x="216623" y="3181658"/>
            <a:ext cx="6165850" cy="400110"/>
          </a:xfrm>
          <a:prstGeom prst="rect">
            <a:avLst/>
          </a:prstGeom>
          <a:noFill/>
        </p:spPr>
        <p:txBody>
          <a:bodyPr wrap="square">
            <a:spAutoFit/>
          </a:bodyPr>
          <a:lstStyle/>
          <a:p>
            <a:r>
              <a:rPr lang="zh-CN" altLang="en-US" sz="2000" b="1" dirty="0">
                <a:solidFill>
                  <a:srgbClr val="180AF4"/>
                </a:solidFill>
                <a:latin typeface="微软雅黑" panose="020B0503020204020204" pitchFamily="34" charset="-122"/>
                <a:ea typeface="微软雅黑" panose="020B0503020204020204" pitchFamily="34" charset="-122"/>
              </a:rPr>
              <a:t>多束团不稳定性</a:t>
            </a:r>
            <a:endParaRPr lang="zh-CN" altLang="en-US" sz="2000" dirty="0">
              <a:solidFill>
                <a:srgbClr val="180AF4"/>
              </a:solidFill>
              <a:latin typeface="微软雅黑" panose="020B0503020204020204" pitchFamily="34" charset="-122"/>
              <a:ea typeface="微软雅黑" panose="020B0503020204020204" pitchFamily="34" charset="-122"/>
            </a:endParaRPr>
          </a:p>
        </p:txBody>
      </p:sp>
      <p:pic>
        <p:nvPicPr>
          <p:cNvPr id="19" name="图片 18" descr="HOM3">
            <a:extLst>
              <a:ext uri="{FF2B5EF4-FFF2-40B4-BE49-F238E27FC236}">
                <a16:creationId xmlns:a16="http://schemas.microsoft.com/office/drawing/2014/main" id="{2E4C6F3A-70CA-4D21-8C9F-193E6A09D398}"/>
              </a:ext>
            </a:extLst>
          </p:cNvPr>
          <p:cNvPicPr>
            <a:picLocks noChangeAspect="1"/>
          </p:cNvPicPr>
          <p:nvPr/>
        </p:nvPicPr>
        <p:blipFill>
          <a:blip r:embed="rId5"/>
          <a:stretch>
            <a:fillRect/>
          </a:stretch>
        </p:blipFill>
        <p:spPr>
          <a:xfrm>
            <a:off x="6494689" y="4001417"/>
            <a:ext cx="2440068" cy="1828800"/>
          </a:xfrm>
          <a:prstGeom prst="rect">
            <a:avLst/>
          </a:prstGeom>
        </p:spPr>
      </p:pic>
      <p:sp>
        <p:nvSpPr>
          <p:cNvPr id="22" name="文本框 21">
            <a:extLst>
              <a:ext uri="{FF2B5EF4-FFF2-40B4-BE49-F238E27FC236}">
                <a16:creationId xmlns:a16="http://schemas.microsoft.com/office/drawing/2014/main" id="{761B5DC4-148B-4EE1-B3FE-189946A76D89}"/>
              </a:ext>
            </a:extLst>
          </p:cNvPr>
          <p:cNvSpPr txBox="1"/>
          <p:nvPr/>
        </p:nvSpPr>
        <p:spPr>
          <a:xfrm>
            <a:off x="7006366" y="3653479"/>
            <a:ext cx="1416713" cy="369332"/>
          </a:xfrm>
          <a:prstGeom prst="rect">
            <a:avLst/>
          </a:prstGeom>
          <a:solidFill>
            <a:schemeClr val="bg1"/>
          </a:solidFill>
        </p:spPr>
        <p:txBody>
          <a:bodyPr wrap="square" rtlCol="0">
            <a:spAutoFit/>
          </a:bodyPr>
          <a:lstStyle/>
          <a:p>
            <a:pPr lvl="0" algn="l">
              <a:buClrTx/>
              <a:buSzTx/>
              <a:buFontTx/>
            </a:pPr>
            <a:r>
              <a:rPr lang="zh-CN" altLang="en-US" dirty="0">
                <a:solidFill>
                  <a:schemeClr val="tx1"/>
                </a:solidFill>
                <a:sym typeface="+mn-ea"/>
              </a:rPr>
              <a:t>纵向高次模</a:t>
            </a:r>
            <a:endParaRPr lang="en-US" altLang="zh-CN" dirty="0">
              <a:solidFill>
                <a:schemeClr val="tx1"/>
              </a:solidFill>
              <a:sym typeface="+mn-ea"/>
            </a:endParaRPr>
          </a:p>
        </p:txBody>
      </p:sp>
      <p:pic>
        <p:nvPicPr>
          <p:cNvPr id="24" name="图片 23" descr="Zyth1">
            <a:extLst>
              <a:ext uri="{FF2B5EF4-FFF2-40B4-BE49-F238E27FC236}">
                <a16:creationId xmlns:a16="http://schemas.microsoft.com/office/drawing/2014/main" id="{6EE685F9-BAAD-4D60-951F-F53EDF57A908}"/>
              </a:ext>
            </a:extLst>
          </p:cNvPr>
          <p:cNvPicPr>
            <a:picLocks noChangeAspect="1"/>
          </p:cNvPicPr>
          <p:nvPr/>
        </p:nvPicPr>
        <p:blipFill>
          <a:blip r:embed="rId6"/>
          <a:stretch>
            <a:fillRect/>
          </a:stretch>
        </p:blipFill>
        <p:spPr>
          <a:xfrm>
            <a:off x="9339917" y="3994346"/>
            <a:ext cx="2495661" cy="1882801"/>
          </a:xfrm>
          <a:prstGeom prst="rect">
            <a:avLst/>
          </a:prstGeom>
        </p:spPr>
      </p:pic>
      <p:sp>
        <p:nvSpPr>
          <p:cNvPr id="26" name="文本框 25">
            <a:extLst>
              <a:ext uri="{FF2B5EF4-FFF2-40B4-BE49-F238E27FC236}">
                <a16:creationId xmlns:a16="http://schemas.microsoft.com/office/drawing/2014/main" id="{D0636707-A50D-4318-BFFE-DF73E122A4FF}"/>
              </a:ext>
            </a:extLst>
          </p:cNvPr>
          <p:cNvSpPr txBox="1"/>
          <p:nvPr/>
        </p:nvSpPr>
        <p:spPr>
          <a:xfrm>
            <a:off x="9982200" y="3657386"/>
            <a:ext cx="1416713" cy="369332"/>
          </a:xfrm>
          <a:prstGeom prst="rect">
            <a:avLst/>
          </a:prstGeom>
          <a:solidFill>
            <a:schemeClr val="bg1"/>
          </a:solidFill>
        </p:spPr>
        <p:txBody>
          <a:bodyPr wrap="square" rtlCol="0">
            <a:spAutoFit/>
          </a:bodyPr>
          <a:lstStyle/>
          <a:p>
            <a:pPr lvl="0" algn="l">
              <a:buClrTx/>
              <a:buSzTx/>
              <a:buFontTx/>
            </a:pPr>
            <a:r>
              <a:rPr lang="zh-CN" altLang="en-US" dirty="0">
                <a:sym typeface="+mn-ea"/>
              </a:rPr>
              <a:t>横</a:t>
            </a:r>
            <a:r>
              <a:rPr lang="zh-CN" altLang="en-US" dirty="0">
                <a:solidFill>
                  <a:schemeClr val="tx1"/>
                </a:solidFill>
                <a:sym typeface="+mn-ea"/>
              </a:rPr>
              <a:t>向高次模</a:t>
            </a:r>
            <a:endParaRPr lang="en-US" altLang="zh-CN" dirty="0">
              <a:solidFill>
                <a:schemeClr val="tx1"/>
              </a:solidFill>
              <a:sym typeface="+mn-ea"/>
            </a:endParaRPr>
          </a:p>
        </p:txBody>
      </p:sp>
      <p:sp>
        <p:nvSpPr>
          <p:cNvPr id="28" name="文本框 27">
            <a:extLst>
              <a:ext uri="{FF2B5EF4-FFF2-40B4-BE49-F238E27FC236}">
                <a16:creationId xmlns:a16="http://schemas.microsoft.com/office/drawing/2014/main" id="{161AFE1E-B982-4130-8DD5-B10D8654201D}"/>
              </a:ext>
            </a:extLst>
          </p:cNvPr>
          <p:cNvSpPr txBox="1"/>
          <p:nvPr/>
        </p:nvSpPr>
        <p:spPr>
          <a:xfrm>
            <a:off x="480072" y="3562680"/>
            <a:ext cx="5899562" cy="2120902"/>
          </a:xfrm>
          <a:prstGeom prst="rect">
            <a:avLst/>
          </a:prstGeom>
          <a:noFill/>
        </p:spPr>
        <p:txBody>
          <a:bodyPr wrap="square" rtlCol="0" anchor="t">
            <a:spAutoFit/>
          </a:bodyPr>
          <a:lstStyle/>
          <a:p>
            <a:pPr marL="342900" indent="-342900" algn="l">
              <a:lnSpc>
                <a:spcPct val="150000"/>
              </a:lnSpc>
              <a:buFont typeface="Arial" panose="020B0604020202020204" pitchFamily="34" charset="0"/>
              <a:buChar char="•"/>
            </a:pPr>
            <a:r>
              <a:rPr lang="zh-CN" altLang="en-US" dirty="0">
                <a:effectLst/>
                <a:latin typeface="微软雅黑" panose="020B0503020204020204" pitchFamily="34" charset="-122"/>
                <a:ea typeface="微软雅黑" panose="020B0503020204020204" pitchFamily="34" charset="-122"/>
                <a:cs typeface="Calibri" panose="020F0502020204030204" charset="0"/>
                <a:sym typeface="+mn-ea"/>
              </a:rPr>
              <a:t>抑制高次模导致的纵向耦合束团不稳定性需要纵向</a:t>
            </a:r>
            <a:r>
              <a:rPr lang="en-US" altLang="zh-CN" dirty="0">
                <a:effectLst/>
                <a:latin typeface="微软雅黑" panose="020B0503020204020204" pitchFamily="34" charset="-122"/>
                <a:ea typeface="微软雅黑" panose="020B0503020204020204" pitchFamily="34" charset="-122"/>
                <a:cs typeface="Calibri" panose="020F0502020204030204" charset="0"/>
                <a:sym typeface="+mn-ea"/>
              </a:rPr>
              <a:t>2ms</a:t>
            </a:r>
            <a:r>
              <a:rPr lang="zh-CN" altLang="en-US" dirty="0">
                <a:effectLst/>
                <a:latin typeface="微软雅黑" panose="020B0503020204020204" pitchFamily="34" charset="-122"/>
                <a:ea typeface="微软雅黑" panose="020B0503020204020204" pitchFamily="34" charset="-122"/>
                <a:cs typeface="Calibri" panose="020F0502020204030204" charset="0"/>
                <a:sym typeface="+mn-ea"/>
              </a:rPr>
              <a:t>反馈系统</a:t>
            </a:r>
            <a:endParaRPr lang="en-US" altLang="zh-CN" dirty="0">
              <a:effectLst/>
              <a:latin typeface="微软雅黑" panose="020B0503020204020204" pitchFamily="34" charset="-122"/>
              <a:ea typeface="微软雅黑" panose="020B0503020204020204" pitchFamily="34" charset="-122"/>
              <a:cs typeface="Calibri" panose="020F0502020204030204" charset="0"/>
              <a:sym typeface="+mn-ea"/>
            </a:endParaRPr>
          </a:p>
          <a:p>
            <a:pPr marL="342900" indent="-342900" algn="l">
              <a:lnSpc>
                <a:spcPct val="15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cs typeface="Calibri" panose="020F0502020204030204" charset="0"/>
                <a:sym typeface="+mn-ea"/>
              </a:rPr>
              <a:t>横向耦合束团不稳定性需要横向反馈系统，其中抑制高次模导致的需要</a:t>
            </a:r>
            <a:r>
              <a:rPr lang="en-US" altLang="zh-CN" dirty="0">
                <a:latin typeface="微软雅黑" panose="020B0503020204020204" pitchFamily="34" charset="-122"/>
                <a:ea typeface="微软雅黑" panose="020B0503020204020204" pitchFamily="34" charset="-122"/>
                <a:cs typeface="Calibri" panose="020F0502020204030204" charset="0"/>
                <a:sym typeface="+mn-ea"/>
              </a:rPr>
              <a:t>1ms</a:t>
            </a:r>
            <a:r>
              <a:rPr lang="zh-CN" altLang="en-US" dirty="0">
                <a:latin typeface="微软雅黑" panose="020B0503020204020204" pitchFamily="34" charset="-122"/>
                <a:ea typeface="微软雅黑" panose="020B0503020204020204" pitchFamily="34" charset="-122"/>
                <a:cs typeface="Calibri" panose="020F0502020204030204" charset="0"/>
                <a:sym typeface="+mn-ea"/>
              </a:rPr>
              <a:t>，壁阻抗需要</a:t>
            </a:r>
            <a:r>
              <a:rPr lang="en-US" altLang="zh-CN" dirty="0">
                <a:latin typeface="微软雅黑" panose="020B0503020204020204" pitchFamily="34" charset="-122"/>
                <a:ea typeface="微软雅黑" panose="020B0503020204020204" pitchFamily="34" charset="-122"/>
                <a:cs typeface="Calibri" panose="020F0502020204030204" charset="0"/>
                <a:sym typeface="+mn-ea"/>
              </a:rPr>
              <a:t>0.5ms</a:t>
            </a:r>
            <a:r>
              <a:rPr lang="zh-CN" altLang="en-US" dirty="0">
                <a:latin typeface="微软雅黑" panose="020B0503020204020204" pitchFamily="34" charset="-122"/>
                <a:ea typeface="微软雅黑" panose="020B0503020204020204" pitchFamily="34" charset="-122"/>
                <a:cs typeface="Calibri" panose="020F0502020204030204" charset="0"/>
                <a:sym typeface="+mn-ea"/>
              </a:rPr>
              <a:t>，离子效应需要</a:t>
            </a:r>
            <a:r>
              <a:rPr lang="en-US" altLang="zh-CN" dirty="0">
                <a:latin typeface="微软雅黑" panose="020B0503020204020204" pitchFamily="34" charset="-122"/>
                <a:ea typeface="微软雅黑" panose="020B0503020204020204" pitchFamily="34" charset="-122"/>
                <a:cs typeface="Calibri" panose="020F0502020204030204" charset="0"/>
                <a:sym typeface="+mn-ea"/>
              </a:rPr>
              <a:t>0.4 ms</a:t>
            </a:r>
            <a:r>
              <a:rPr lang="zh-CN" altLang="en-US" dirty="0">
                <a:latin typeface="微软雅黑" panose="020B0503020204020204" pitchFamily="34" charset="-122"/>
                <a:ea typeface="微软雅黑" panose="020B0503020204020204" pitchFamily="34" charset="-122"/>
                <a:cs typeface="Calibri" panose="020F0502020204030204" charset="0"/>
                <a:sym typeface="+mn-ea"/>
              </a:rPr>
              <a:t>，总体需要的横向反馈系统</a:t>
            </a:r>
            <a:r>
              <a:rPr lang="en-US" altLang="zh-CN" dirty="0">
                <a:latin typeface="微软雅黑" panose="020B0503020204020204" pitchFamily="34" charset="-122"/>
                <a:ea typeface="微软雅黑" panose="020B0503020204020204" pitchFamily="34" charset="-122"/>
                <a:cs typeface="Calibri" panose="020F0502020204030204" charset="0"/>
                <a:sym typeface="+mn-ea"/>
              </a:rPr>
              <a:t> &lt;0.4 ms</a:t>
            </a:r>
          </a:p>
        </p:txBody>
      </p:sp>
      <p:sp>
        <p:nvSpPr>
          <p:cNvPr id="13" name="文本框 12">
            <a:extLst>
              <a:ext uri="{FF2B5EF4-FFF2-40B4-BE49-F238E27FC236}">
                <a16:creationId xmlns:a16="http://schemas.microsoft.com/office/drawing/2014/main" id="{BA02E4BD-7543-4AA4-94F8-2BA56417872F}"/>
              </a:ext>
            </a:extLst>
          </p:cNvPr>
          <p:cNvSpPr txBox="1"/>
          <p:nvPr/>
        </p:nvSpPr>
        <p:spPr>
          <a:xfrm>
            <a:off x="402703" y="5880298"/>
            <a:ext cx="11305256" cy="812723"/>
          </a:xfrm>
          <a:prstGeom prst="rect">
            <a:avLst/>
          </a:prstGeom>
          <a:noFill/>
        </p:spPr>
        <p:txBody>
          <a:bodyPr wrap="square">
            <a:spAutoFit/>
          </a:bodyPr>
          <a:lstStyle/>
          <a:p>
            <a:pPr marL="342900" lvl="0" indent="-342900" algn="just">
              <a:lnSpc>
                <a:spcPct val="107000"/>
              </a:lnSpc>
              <a:spcBef>
                <a:spcPts val="300"/>
              </a:spcBef>
              <a:buFont typeface="Arial" panose="020B0604020202020204" pitchFamily="34" charset="0"/>
              <a:buChar char="•"/>
            </a:pPr>
            <a:r>
              <a:rPr lang="en-GB" altLang="zh-CN" sz="1400" dirty="0">
                <a:effectLst/>
                <a:latin typeface="Times New Roman" panose="02020603050405020304" pitchFamily="18" charset="0"/>
                <a:ea typeface="Calibri" panose="020F0502020204030204" pitchFamily="34" charset="0"/>
                <a:cs typeface="Times New Roman" panose="02020603050405020304" pitchFamily="18" charset="0"/>
              </a:rPr>
              <a:t>T. He*, Y. Zou* et al., Impact of coherent wiggler radiation impedance in Tau-Charm factories, Phys. Rev. Accel. Beams, 28 (2025) 101002</a:t>
            </a:r>
          </a:p>
          <a:p>
            <a:pPr marL="342900" indent="-342900" algn="just">
              <a:lnSpc>
                <a:spcPct val="107000"/>
              </a:lnSpc>
              <a:spcBef>
                <a:spcPts val="300"/>
              </a:spcBef>
              <a:buFont typeface="Arial" panose="020B0604020202020204" pitchFamily="34" charset="0"/>
              <a:buChar char="•"/>
            </a:pPr>
            <a:r>
              <a:rPr lang="en-GB" altLang="zh-CN" sz="1400" dirty="0">
                <a:effectLst/>
                <a:latin typeface="Times New Roman" panose="02020603050405020304" pitchFamily="18" charset="0"/>
                <a:ea typeface="Calibri" panose="020F0502020204030204" pitchFamily="34" charset="0"/>
                <a:cs typeface="Times New Roman" panose="02020603050405020304" pitchFamily="18" charset="0"/>
              </a:rPr>
              <a:t>L. Zhang, T. Liu, S.Y. Li, Y. Zou*, Q. Luo*, J.Y. Tang, Longitudinal beam dynamics and collective effects at the STCF collider rings, Modern Physics Letters A, Vol. 39, 24440008 (2024)</a:t>
            </a:r>
            <a:endParaRPr lang="zh-CN" altLang="zh-CN" sz="1400" dirty="0">
              <a:effectLst/>
              <a:latin typeface="Times New Roman" panose="02020603050405020304" pitchFamily="18" charset="0"/>
              <a:ea typeface="等线" panose="02010600030101010101" pitchFamily="2" charset="-122"/>
              <a:cs typeface="Times New Roman" panose="02020603050405020304" pitchFamily="18" charset="0"/>
            </a:endParaRPr>
          </a:p>
        </p:txBody>
      </p:sp>
      <p:sp>
        <p:nvSpPr>
          <p:cNvPr id="3" name="文本框 2">
            <a:extLst>
              <a:ext uri="{FF2B5EF4-FFF2-40B4-BE49-F238E27FC236}">
                <a16:creationId xmlns:a16="http://schemas.microsoft.com/office/drawing/2014/main" id="{7300D383-6DB7-3753-700E-D427A243041A}"/>
              </a:ext>
            </a:extLst>
          </p:cNvPr>
          <p:cNvSpPr txBox="1"/>
          <p:nvPr/>
        </p:nvSpPr>
        <p:spPr>
          <a:xfrm>
            <a:off x="10200456" y="402336"/>
            <a:ext cx="1800493" cy="369332"/>
          </a:xfrm>
          <a:prstGeom prst="rect">
            <a:avLst/>
          </a:prstGeom>
          <a:noFill/>
        </p:spPr>
        <p:txBody>
          <a:bodyPr wrap="none" rtlCol="0">
            <a:spAutoFit/>
          </a:bodyPr>
          <a:lstStyle/>
          <a:p>
            <a:r>
              <a:rPr lang="zh-CN" altLang="en-US" b="1" dirty="0">
                <a:solidFill>
                  <a:srgbClr val="FFFF00"/>
                </a:solidFill>
              </a:rPr>
              <a:t>详见何天龙报告</a:t>
            </a:r>
          </a:p>
        </p:txBody>
      </p:sp>
    </p:spTree>
    <p:extLst>
      <p:ext uri="{BB962C8B-B14F-4D97-AF65-F5344CB8AC3E}">
        <p14:creationId xmlns:p14="http://schemas.microsoft.com/office/powerpoint/2010/main" val="23893789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21"/>
          <p:cNvPicPr>
            <a:picLocks noChangeAspect="1"/>
          </p:cNvPicPr>
          <p:nvPr/>
        </p:nvPicPr>
        <p:blipFill>
          <a:blip r:embed="rId7">
            <a:extLst>
              <a:ext uri="{28A0092B-C50C-407E-A947-70E740481C1C}">
                <a14:useLocalDpi xmlns:a14="http://schemas.microsoft.com/office/drawing/2010/main" val="0"/>
              </a:ext>
            </a:extLst>
          </a:blip>
          <a:srcRect r="7255"/>
          <a:stretch>
            <a:fillRect/>
          </a:stretch>
        </p:blipFill>
        <p:spPr>
          <a:xfrm>
            <a:off x="6186952" y="3652685"/>
            <a:ext cx="3113405" cy="2503805"/>
          </a:xfrm>
          <a:prstGeom prst="rect">
            <a:avLst/>
          </a:prstGeom>
        </p:spPr>
      </p:pic>
      <p:sp>
        <p:nvSpPr>
          <p:cNvPr id="3" name="标题 2"/>
          <p:cNvSpPr>
            <a:spLocks noGrp="1"/>
          </p:cNvSpPr>
          <p:nvPr>
            <p:ph type="title"/>
          </p:nvPr>
        </p:nvSpPr>
        <p:spPr/>
        <p:txBody>
          <a:bodyPr>
            <a:normAutofit/>
          </a:bodyPr>
          <a:lstStyle/>
          <a:p>
            <a:r>
              <a:rPr lang="zh-CN" altLang="en-US" sz="3600" dirty="0">
                <a:latin typeface="+mn-ea"/>
                <a:ea typeface="+mn-ea"/>
                <a:cs typeface="Calibri" panose="020F0502020204030204" charset="0"/>
              </a:rPr>
              <a:t>束</a:t>
            </a:r>
            <a:r>
              <a:rPr lang="en-US" altLang="zh-CN" sz="3600" dirty="0">
                <a:latin typeface="+mn-ea"/>
                <a:ea typeface="+mn-ea"/>
                <a:cs typeface="Calibri" panose="020F0502020204030204" charset="0"/>
              </a:rPr>
              <a:t>-</a:t>
            </a:r>
            <a:r>
              <a:rPr lang="zh-CN" altLang="en-US" sz="3600" dirty="0">
                <a:latin typeface="+mn-ea"/>
                <a:ea typeface="+mn-ea"/>
                <a:cs typeface="Calibri" panose="020F0502020204030204" charset="0"/>
              </a:rPr>
              <a:t>腔相互作用</a:t>
            </a:r>
            <a:endParaRPr sz="3600" dirty="0">
              <a:latin typeface="+mn-ea"/>
              <a:ea typeface="+mn-ea"/>
              <a:cs typeface="Calibri" panose="020F0502020204030204" charset="0"/>
            </a:endParaRPr>
          </a:p>
        </p:txBody>
      </p:sp>
      <p:pic>
        <p:nvPicPr>
          <p:cNvPr id="14" name="图片 13"/>
          <p:cNvPicPr>
            <a:picLocks noChangeAspect="1"/>
          </p:cNvPicPr>
          <p:nvPr/>
        </p:nvPicPr>
        <p:blipFill>
          <a:blip r:embed="rId8"/>
          <a:stretch>
            <a:fillRect/>
          </a:stretch>
        </p:blipFill>
        <p:spPr>
          <a:xfrm>
            <a:off x="7467163" y="1641321"/>
            <a:ext cx="1509157" cy="1763457"/>
          </a:xfrm>
          <a:prstGeom prst="rect">
            <a:avLst/>
          </a:prstGeom>
        </p:spPr>
      </p:pic>
      <p:sp>
        <p:nvSpPr>
          <p:cNvPr id="4" name="文本框 3"/>
          <p:cNvSpPr txBox="1"/>
          <p:nvPr/>
        </p:nvSpPr>
        <p:spPr>
          <a:xfrm>
            <a:off x="7153910" y="1194730"/>
            <a:ext cx="2250440" cy="275590"/>
          </a:xfrm>
          <a:prstGeom prst="rect">
            <a:avLst/>
          </a:prstGeom>
          <a:noFill/>
        </p:spPr>
        <p:txBody>
          <a:bodyPr wrap="square" rtlCol="0">
            <a:spAutoFit/>
          </a:bodyPr>
          <a:lstStyle/>
          <a:p>
            <a:r>
              <a:rPr lang="en-US" altLang="zh-CN" sz="1200" b="1" dirty="0"/>
              <a:t>TM020 HOM-damped cavity</a:t>
            </a:r>
          </a:p>
        </p:txBody>
      </p:sp>
      <p:pic>
        <p:nvPicPr>
          <p:cNvPr id="6" name="图片 5"/>
          <p:cNvPicPr>
            <a:picLocks noChangeAspect="1"/>
          </p:cNvPicPr>
          <p:nvPr>
            <p:custDataLst>
              <p:tags r:id="rId1"/>
            </p:custDataLst>
          </p:nvPr>
        </p:nvPicPr>
        <p:blipFill>
          <a:blip r:embed="rId9"/>
          <a:stretch>
            <a:fillRect/>
          </a:stretch>
        </p:blipFill>
        <p:spPr>
          <a:xfrm>
            <a:off x="379848" y="4020697"/>
            <a:ext cx="2667000" cy="1779270"/>
          </a:xfrm>
          <a:prstGeom prst="rect">
            <a:avLst/>
          </a:prstGeom>
        </p:spPr>
      </p:pic>
      <p:sp>
        <p:nvSpPr>
          <p:cNvPr id="8" name="文本框 7"/>
          <p:cNvSpPr txBox="1"/>
          <p:nvPr>
            <p:custDataLst>
              <p:tags r:id="rId2"/>
            </p:custDataLst>
          </p:nvPr>
        </p:nvSpPr>
        <p:spPr>
          <a:xfrm>
            <a:off x="536909" y="3744137"/>
            <a:ext cx="2484755" cy="337185"/>
          </a:xfrm>
          <a:prstGeom prst="rect">
            <a:avLst/>
          </a:prstGeom>
          <a:noFill/>
        </p:spPr>
        <p:txBody>
          <a:bodyPr wrap="square" rtlCol="0">
            <a:spAutoFit/>
          </a:bodyPr>
          <a:lstStyle/>
          <a:p>
            <a:r>
              <a:rPr lang="en-US" altLang="zh-CN" sz="1600" b="1" dirty="0"/>
              <a:t>@ 2 GeV w/ PI feedback</a:t>
            </a:r>
          </a:p>
        </p:txBody>
      </p:sp>
      <p:sp>
        <p:nvSpPr>
          <p:cNvPr id="5" name="文本框 4"/>
          <p:cNvSpPr txBox="1"/>
          <p:nvPr/>
        </p:nvSpPr>
        <p:spPr>
          <a:xfrm>
            <a:off x="94234" y="1232297"/>
            <a:ext cx="6998331" cy="2092881"/>
          </a:xfrm>
          <a:prstGeom prst="rect">
            <a:avLst/>
          </a:prstGeom>
          <a:noFill/>
        </p:spPr>
        <p:txBody>
          <a:bodyPr wrap="square" rtlCol="0">
            <a:spAutoFit/>
          </a:bodyPr>
          <a:lstStyle/>
          <a:p>
            <a:pPr marL="285750" indent="-285750">
              <a:spcBef>
                <a:spcPts val="600"/>
              </a:spcBef>
              <a:buFont typeface="Arial" panose="020B0604020202020204" pitchFamily="34" charset="0"/>
              <a:buChar char="•"/>
            </a:pPr>
            <a:r>
              <a:rPr lang="zh-CN" altLang="en-US" sz="2000" b="0" i="0" dirty="0">
                <a:solidFill>
                  <a:srgbClr val="0F1115"/>
                </a:solidFill>
                <a:effectLst/>
                <a:latin typeface="quote-cjk-patch"/>
              </a:rPr>
              <a:t>使用</a:t>
            </a:r>
            <a:r>
              <a:rPr lang="en-US" altLang="zh-CN" sz="2000" b="0" i="0" dirty="0">
                <a:solidFill>
                  <a:srgbClr val="0F1115"/>
                </a:solidFill>
                <a:effectLst/>
                <a:latin typeface="quote-cjk-patch"/>
              </a:rPr>
              <a:t>TM020</a:t>
            </a:r>
            <a:r>
              <a:rPr lang="zh-CN" altLang="en-US" sz="2000" b="0" i="0" dirty="0">
                <a:solidFill>
                  <a:srgbClr val="0F1115"/>
                </a:solidFill>
                <a:effectLst/>
                <a:latin typeface="quote-cjk-patch"/>
              </a:rPr>
              <a:t>常温高频腔：降低了总</a:t>
            </a:r>
            <a:r>
              <a:rPr lang="en-US" altLang="zh-CN" sz="2000" b="0" i="0" dirty="0">
                <a:solidFill>
                  <a:srgbClr val="0F1115"/>
                </a:solidFill>
                <a:effectLst/>
                <a:latin typeface="quote-cjk-patch"/>
              </a:rPr>
              <a:t>R/Q</a:t>
            </a:r>
            <a:r>
              <a:rPr lang="zh-CN" altLang="en-US" sz="2000" b="0" i="0" dirty="0">
                <a:solidFill>
                  <a:srgbClr val="0F1115"/>
                </a:solidFill>
                <a:effectLst/>
                <a:latin typeface="quote-cjk-patch"/>
              </a:rPr>
              <a:t>值，能够抑制由加速模驱动的低阶耦合模不稳定性。</a:t>
            </a:r>
            <a:endParaRPr lang="en-US" altLang="zh-CN" sz="2000" b="0" i="0" dirty="0">
              <a:solidFill>
                <a:srgbClr val="0F1115"/>
              </a:solidFill>
              <a:effectLst/>
              <a:latin typeface="quote-cjk-patch"/>
            </a:endParaRPr>
          </a:p>
          <a:p>
            <a:pPr marL="285750" indent="-285750">
              <a:spcBef>
                <a:spcPts val="600"/>
              </a:spcBef>
              <a:buFont typeface="Arial" panose="020B0604020202020204" pitchFamily="34" charset="0"/>
              <a:buChar char="•"/>
            </a:pPr>
            <a:r>
              <a:rPr lang="zh-CN" altLang="en-US" sz="2000" b="0" i="0" dirty="0">
                <a:solidFill>
                  <a:srgbClr val="0F1115"/>
                </a:solidFill>
                <a:effectLst/>
                <a:latin typeface="quote-cjk-patch"/>
              </a:rPr>
              <a:t>在没有反馈的情况下，</a:t>
            </a:r>
            <a:r>
              <a:rPr lang="en-US" altLang="zh-CN" sz="2000" b="0" i="0" dirty="0">
                <a:solidFill>
                  <a:srgbClr val="0F1115"/>
                </a:solidFill>
                <a:effectLst/>
                <a:latin typeface="quote-cjk-patch"/>
              </a:rPr>
              <a:t>-1</a:t>
            </a:r>
            <a:r>
              <a:rPr lang="zh-CN" altLang="en-US" sz="2000" b="0" i="0" dirty="0">
                <a:solidFill>
                  <a:srgbClr val="0F1115"/>
                </a:solidFill>
                <a:effectLst/>
                <a:latin typeface="quote-cjk-patch"/>
              </a:rPr>
              <a:t>模存在显著风险。通过选取适当的</a:t>
            </a:r>
            <a:r>
              <a:rPr lang="en-US" altLang="zh-CN" sz="2000" b="0" i="0" dirty="0">
                <a:solidFill>
                  <a:srgbClr val="0F1115"/>
                </a:solidFill>
                <a:effectLst/>
                <a:latin typeface="quote-cjk-patch"/>
              </a:rPr>
              <a:t>PI</a:t>
            </a:r>
            <a:r>
              <a:rPr lang="zh-CN" altLang="en-US" sz="2000" b="0" i="0" dirty="0">
                <a:solidFill>
                  <a:srgbClr val="0F1115"/>
                </a:solidFill>
                <a:effectLst/>
                <a:latin typeface="quote-cjk-patch"/>
              </a:rPr>
              <a:t>反馈参数，成功使其稳定。</a:t>
            </a:r>
            <a:endParaRPr lang="en-US" altLang="zh-CN" sz="2000" b="0" i="0" dirty="0">
              <a:solidFill>
                <a:srgbClr val="0F1115"/>
              </a:solidFill>
              <a:effectLst/>
              <a:latin typeface="quote-cjk-patch"/>
            </a:endParaRPr>
          </a:p>
          <a:p>
            <a:pPr marL="285750" indent="-285750">
              <a:spcBef>
                <a:spcPts val="600"/>
              </a:spcBef>
              <a:buFont typeface="Arial" panose="020B0604020202020204" pitchFamily="34" charset="0"/>
              <a:buChar char="•"/>
            </a:pPr>
            <a:r>
              <a:rPr lang="zh-CN" altLang="en-US" sz="2000" b="0" i="0" dirty="0">
                <a:solidFill>
                  <a:srgbClr val="0F1115"/>
                </a:solidFill>
                <a:effectLst/>
                <a:latin typeface="quote-cjk-patch"/>
              </a:rPr>
              <a:t>由</a:t>
            </a:r>
            <a:r>
              <a:rPr lang="en-US" altLang="zh-CN" sz="2000" b="0" i="0" dirty="0">
                <a:solidFill>
                  <a:srgbClr val="0F1115"/>
                </a:solidFill>
                <a:effectLst/>
                <a:latin typeface="quote-cjk-patch"/>
              </a:rPr>
              <a:t>5%</a:t>
            </a:r>
            <a:r>
              <a:rPr lang="zh-CN" altLang="en-US" sz="2000" b="0" i="0" dirty="0">
                <a:solidFill>
                  <a:srgbClr val="0F1115"/>
                </a:solidFill>
                <a:effectLst/>
                <a:latin typeface="quote-cjk-patch"/>
              </a:rPr>
              <a:t>填充间隙引起的瞬态束流负载效应仍在可控范围内，预计对亮度的的影响可忽略不计</a:t>
            </a:r>
            <a:endParaRPr lang="en-US" altLang="zh-CN" sz="2000" dirty="0">
              <a:latin typeface="+mn-ea"/>
              <a:cs typeface="Times New Roman" panose="02020603050405020304" pitchFamily="18" charset="0"/>
            </a:endParaRPr>
          </a:p>
        </p:txBody>
      </p:sp>
      <p:sp>
        <p:nvSpPr>
          <p:cNvPr id="10" name="文本框 9"/>
          <p:cNvSpPr txBox="1"/>
          <p:nvPr/>
        </p:nvSpPr>
        <p:spPr>
          <a:xfrm>
            <a:off x="7071067" y="3511499"/>
            <a:ext cx="1798955" cy="306705"/>
          </a:xfrm>
          <a:prstGeom prst="rect">
            <a:avLst/>
          </a:prstGeom>
          <a:solidFill>
            <a:schemeClr val="bg1"/>
          </a:solidFill>
        </p:spPr>
        <p:txBody>
          <a:bodyPr wrap="square" rtlCol="0">
            <a:spAutoFit/>
          </a:bodyPr>
          <a:lstStyle/>
          <a:p>
            <a:pPr lvl="0" algn="l">
              <a:buClrTx/>
              <a:buSzTx/>
              <a:buFontTx/>
            </a:pPr>
            <a:r>
              <a:rPr lang="en-US" altLang="zh-CN" sz="1400" b="1" dirty="0">
                <a:solidFill>
                  <a:schemeClr val="tx1"/>
                </a:solidFill>
                <a:sym typeface="+mn-ea"/>
              </a:rPr>
              <a:t>Bunch transients</a:t>
            </a:r>
          </a:p>
        </p:txBody>
      </p:sp>
      <p:pic>
        <p:nvPicPr>
          <p:cNvPr id="16" name="图片 1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336089" y="3689723"/>
            <a:ext cx="2712085" cy="2353945"/>
          </a:xfrm>
          <a:prstGeom prst="rect">
            <a:avLst/>
          </a:prstGeom>
        </p:spPr>
      </p:pic>
      <p:sp>
        <p:nvSpPr>
          <p:cNvPr id="17" name="文本框 16"/>
          <p:cNvSpPr txBox="1"/>
          <p:nvPr/>
        </p:nvSpPr>
        <p:spPr>
          <a:xfrm>
            <a:off x="9587329" y="3470542"/>
            <a:ext cx="2468880" cy="306705"/>
          </a:xfrm>
          <a:prstGeom prst="rect">
            <a:avLst/>
          </a:prstGeom>
          <a:solidFill>
            <a:schemeClr val="bg1"/>
          </a:solidFill>
        </p:spPr>
        <p:txBody>
          <a:bodyPr wrap="square" rtlCol="0">
            <a:spAutoFit/>
          </a:bodyPr>
          <a:lstStyle/>
          <a:p>
            <a:pPr lvl="0" algn="l">
              <a:buClrTx/>
              <a:buSzTx/>
              <a:buFontTx/>
            </a:pPr>
            <a:r>
              <a:rPr lang="en-US" altLang="zh-CN" sz="1400" b="1" dirty="0">
                <a:solidFill>
                  <a:schemeClr val="tx1"/>
                </a:solidFill>
                <a:sym typeface="+mn-ea"/>
              </a:rPr>
              <a:t>Cavity voltage transients</a:t>
            </a:r>
          </a:p>
        </p:txBody>
      </p:sp>
      <p:pic>
        <p:nvPicPr>
          <p:cNvPr id="18" name="图片 17" descr="Instability_Growth_Rate"/>
          <p:cNvPicPr>
            <a:picLocks noChangeAspect="1"/>
          </p:cNvPicPr>
          <p:nvPr>
            <p:custDataLst>
              <p:tags r:id="rId3"/>
            </p:custDataLst>
          </p:nvPr>
        </p:nvPicPr>
        <p:blipFill>
          <a:blip r:embed="rId11"/>
          <a:stretch>
            <a:fillRect/>
          </a:stretch>
        </p:blipFill>
        <p:spPr>
          <a:xfrm>
            <a:off x="3135828" y="4045848"/>
            <a:ext cx="2693193" cy="1754119"/>
          </a:xfrm>
          <a:prstGeom prst="rect">
            <a:avLst/>
          </a:prstGeom>
        </p:spPr>
      </p:pic>
      <p:sp>
        <p:nvSpPr>
          <p:cNvPr id="19" name="文本框 18"/>
          <p:cNvSpPr txBox="1"/>
          <p:nvPr>
            <p:custDataLst>
              <p:tags r:id="rId4"/>
            </p:custDataLst>
          </p:nvPr>
        </p:nvSpPr>
        <p:spPr>
          <a:xfrm>
            <a:off x="3227109" y="3737559"/>
            <a:ext cx="2764790" cy="337185"/>
          </a:xfrm>
          <a:prstGeom prst="rect">
            <a:avLst/>
          </a:prstGeom>
          <a:noFill/>
        </p:spPr>
        <p:txBody>
          <a:bodyPr wrap="square" rtlCol="0">
            <a:spAutoFit/>
          </a:bodyPr>
          <a:lstStyle/>
          <a:p>
            <a:r>
              <a:rPr lang="en-US" altLang="zh-CN" sz="1600" b="1" dirty="0"/>
              <a:t>@ 3.5 GeV w/ PI feedback</a:t>
            </a:r>
          </a:p>
        </p:txBody>
      </p:sp>
      <p:pic>
        <p:nvPicPr>
          <p:cNvPr id="20" name="图片 19"/>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234417" y="1423316"/>
            <a:ext cx="2729242" cy="1840475"/>
          </a:xfrm>
          <a:prstGeom prst="rect">
            <a:avLst/>
          </a:prstGeom>
        </p:spPr>
      </p:pic>
      <p:sp>
        <p:nvSpPr>
          <p:cNvPr id="21" name="文本框 20"/>
          <p:cNvSpPr txBox="1"/>
          <p:nvPr/>
        </p:nvSpPr>
        <p:spPr>
          <a:xfrm>
            <a:off x="10285099" y="1227222"/>
            <a:ext cx="1215390" cy="275590"/>
          </a:xfrm>
          <a:prstGeom prst="rect">
            <a:avLst/>
          </a:prstGeom>
          <a:noFill/>
        </p:spPr>
        <p:txBody>
          <a:bodyPr wrap="square" rtlCol="0">
            <a:spAutoFit/>
          </a:bodyPr>
          <a:lstStyle/>
          <a:p>
            <a:r>
              <a:rPr lang="en-US" altLang="zh-CN" sz="1200" b="1" dirty="0"/>
              <a:t>PI Control</a:t>
            </a:r>
          </a:p>
        </p:txBody>
      </p:sp>
      <p:sp>
        <p:nvSpPr>
          <p:cNvPr id="23" name="文本框 22">
            <a:extLst>
              <a:ext uri="{FF2B5EF4-FFF2-40B4-BE49-F238E27FC236}">
                <a16:creationId xmlns:a16="http://schemas.microsoft.com/office/drawing/2014/main" id="{6E31F708-3210-4DC6-A26F-C0A8CCE3E0EA}"/>
              </a:ext>
            </a:extLst>
          </p:cNvPr>
          <p:cNvSpPr txBox="1"/>
          <p:nvPr/>
        </p:nvSpPr>
        <p:spPr>
          <a:xfrm>
            <a:off x="328827" y="6148842"/>
            <a:ext cx="11521280" cy="537904"/>
          </a:xfrm>
          <a:prstGeom prst="rect">
            <a:avLst/>
          </a:prstGeom>
          <a:noFill/>
        </p:spPr>
        <p:txBody>
          <a:bodyPr wrap="square">
            <a:spAutoFit/>
          </a:bodyPr>
          <a:lstStyle/>
          <a:p>
            <a:pPr marL="342900" lvl="0" indent="-342900" algn="just">
              <a:lnSpc>
                <a:spcPct val="107000"/>
              </a:lnSpc>
              <a:spcBef>
                <a:spcPts val="300"/>
              </a:spcBef>
              <a:buFont typeface="Arial" panose="020B0604020202020204" pitchFamily="34" charset="0"/>
              <a:buChar char="•"/>
            </a:pPr>
            <a:r>
              <a:rPr lang="en-GB" altLang="zh-CN" sz="1400" dirty="0">
                <a:effectLst/>
                <a:latin typeface="Times New Roman" panose="02020603050405020304" pitchFamily="18" charset="0"/>
                <a:ea typeface="Calibri" panose="020F0502020204030204" pitchFamily="34" charset="0"/>
                <a:cs typeface="Times New Roman" panose="02020603050405020304" pitchFamily="18" charset="0"/>
              </a:rPr>
              <a:t>W. Liang, T. He* et al., Beam instability induced by the RF Cavity accelerating modes and its suppression in the Super Tau-Charm Facility, Phys. Rev. Accel. Beams (</a:t>
            </a:r>
            <a:r>
              <a:rPr lang="zh-CN" altLang="en-US" sz="1400" dirty="0">
                <a:effectLst/>
                <a:latin typeface="Times New Roman" panose="02020603050405020304" pitchFamily="18" charset="0"/>
                <a:ea typeface="Calibri" panose="020F0502020204030204" pitchFamily="34" charset="0"/>
                <a:cs typeface="Times New Roman" panose="02020603050405020304" pitchFamily="18" charset="0"/>
              </a:rPr>
              <a:t>已接收</a:t>
            </a:r>
            <a:r>
              <a:rPr lang="en-GB" altLang="zh-CN" sz="1400" dirty="0">
                <a:effectLst/>
                <a:latin typeface="Times New Roman" panose="02020603050405020304" pitchFamily="18" charset="0"/>
                <a:ea typeface="Calibri" panose="020F0502020204030204" pitchFamily="34" charset="0"/>
                <a:cs typeface="Times New Roman" panose="02020603050405020304" pitchFamily="18" charset="0"/>
              </a:rPr>
              <a:t>)</a:t>
            </a:r>
          </a:p>
        </p:txBody>
      </p:sp>
      <p:sp>
        <p:nvSpPr>
          <p:cNvPr id="24" name="文本框 23">
            <a:extLst>
              <a:ext uri="{FF2B5EF4-FFF2-40B4-BE49-F238E27FC236}">
                <a16:creationId xmlns:a16="http://schemas.microsoft.com/office/drawing/2014/main" id="{0470FC68-A74E-498A-9BE2-190576B291F4}"/>
              </a:ext>
            </a:extLst>
          </p:cNvPr>
          <p:cNvSpPr txBox="1"/>
          <p:nvPr/>
        </p:nvSpPr>
        <p:spPr>
          <a:xfrm>
            <a:off x="10200456" y="402336"/>
            <a:ext cx="1800493" cy="369332"/>
          </a:xfrm>
          <a:prstGeom prst="rect">
            <a:avLst/>
          </a:prstGeom>
          <a:noFill/>
        </p:spPr>
        <p:txBody>
          <a:bodyPr wrap="none" rtlCol="0">
            <a:spAutoFit/>
          </a:bodyPr>
          <a:lstStyle/>
          <a:p>
            <a:r>
              <a:rPr lang="zh-CN" altLang="en-US" b="1" dirty="0">
                <a:solidFill>
                  <a:srgbClr val="FFFF00"/>
                </a:solidFill>
              </a:rPr>
              <a:t>详见何天龙报告</a:t>
            </a:r>
          </a:p>
        </p:txBody>
      </p:sp>
    </p:spTree>
    <p:extLst>
      <p:ext uri="{BB962C8B-B14F-4D97-AF65-F5344CB8AC3E}">
        <p14:creationId xmlns:p14="http://schemas.microsoft.com/office/powerpoint/2010/main" val="36798861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0" y="118567"/>
            <a:ext cx="9144000" cy="646331"/>
          </a:xfrm>
          <a:prstGeom prst="rect">
            <a:avLst/>
          </a:prstGeom>
          <a:noFill/>
        </p:spPr>
        <p:txBody>
          <a:bodyPr wrap="square">
            <a:spAutoFit/>
          </a:bodyPr>
          <a:lstStyle/>
          <a:p>
            <a:pPr algn="ctr"/>
            <a:r>
              <a:rPr lang="zh-CN" altLang="en-US" sz="3600" b="1" spc="113"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束流注入</a:t>
            </a:r>
            <a:endParaRPr lang="en-US" sz="3600" b="1" dirty="0">
              <a:solidFill>
                <a:schemeClr val="bg1"/>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46" name="文本框 45"/>
          <p:cNvSpPr txBox="1"/>
          <p:nvPr/>
        </p:nvSpPr>
        <p:spPr>
          <a:xfrm>
            <a:off x="335360" y="1490813"/>
            <a:ext cx="7114780" cy="2246769"/>
          </a:xfrm>
          <a:prstGeom prst="rect">
            <a:avLst/>
          </a:prstGeom>
          <a:noFill/>
        </p:spPr>
        <p:txBody>
          <a:bodyPr wrap="square">
            <a:spAutoFit/>
          </a:bodyPr>
          <a:lstStyle/>
          <a:p>
            <a:pPr marL="342900" indent="-342900">
              <a:spcBef>
                <a:spcPts val="600"/>
              </a:spcBef>
              <a:buFont typeface="Arial" panose="020B0604020202020204" pitchFamily="34" charset="0"/>
              <a:buChar char="•"/>
            </a:pPr>
            <a:r>
              <a:rPr lang="zh-CN" altLang="en-US" sz="2000" b="0" i="0" dirty="0">
                <a:solidFill>
                  <a:srgbClr val="0F1115"/>
                </a:solidFill>
                <a:effectLst/>
                <a:latin typeface="quote-cjk-patch"/>
              </a:rPr>
              <a:t>离轴注入方案作为基准方案。</a:t>
            </a:r>
            <a:endParaRPr lang="en-US" altLang="zh-CN" sz="2000" b="0" i="0" dirty="0">
              <a:solidFill>
                <a:srgbClr val="0F1115"/>
              </a:solidFill>
              <a:effectLst/>
              <a:latin typeface="quote-cjk-patch"/>
            </a:endParaRPr>
          </a:p>
          <a:p>
            <a:pPr marL="342900" indent="-342900" algn="l">
              <a:spcBef>
                <a:spcPts val="600"/>
              </a:spcBef>
              <a:buFont typeface="Arial" panose="020B0604020202020204" pitchFamily="34" charset="0"/>
              <a:buChar char="•"/>
            </a:pPr>
            <a:r>
              <a:rPr lang="zh-CN" altLang="en-US" sz="2000" b="0" i="0" dirty="0">
                <a:solidFill>
                  <a:srgbClr val="0F1115"/>
                </a:solidFill>
                <a:effectLst/>
                <a:latin typeface="quote-cjk-patch"/>
              </a:rPr>
              <a:t>局部凸轨系统（约</a:t>
            </a:r>
            <a:r>
              <a:rPr lang="en-US" altLang="zh-CN" sz="2000" b="0" i="0" dirty="0">
                <a:solidFill>
                  <a:srgbClr val="0F1115"/>
                </a:solidFill>
                <a:effectLst/>
                <a:latin typeface="quote-cjk-patch"/>
              </a:rPr>
              <a:t>5 mm</a:t>
            </a:r>
            <a:r>
              <a:rPr lang="zh-CN" altLang="en-US" sz="2000" b="0" i="0" dirty="0">
                <a:solidFill>
                  <a:srgbClr val="0F1115"/>
                </a:solidFill>
                <a:effectLst/>
                <a:latin typeface="quote-cjk-patch"/>
              </a:rPr>
              <a:t>），薄切割磁铁厚度（</a:t>
            </a:r>
            <a:r>
              <a:rPr lang="en-US" altLang="zh-CN" sz="2000" b="0" i="0" dirty="0">
                <a:solidFill>
                  <a:srgbClr val="0F1115"/>
                </a:solidFill>
                <a:effectLst/>
                <a:latin typeface="quote-cjk-patch"/>
              </a:rPr>
              <a:t>1 mm</a:t>
            </a:r>
            <a:r>
              <a:rPr lang="zh-CN" altLang="en-US" sz="2000" b="0" i="0" dirty="0">
                <a:solidFill>
                  <a:srgbClr val="0F1115"/>
                </a:solidFill>
                <a:effectLst/>
                <a:latin typeface="quote-cjk-patch"/>
              </a:rPr>
              <a:t>）</a:t>
            </a:r>
          </a:p>
          <a:p>
            <a:pPr marL="342900" indent="-342900" algn="l">
              <a:spcBef>
                <a:spcPts val="600"/>
              </a:spcBef>
              <a:buFont typeface="Arial" panose="020B0604020202020204" pitchFamily="34" charset="0"/>
              <a:buChar char="•"/>
            </a:pPr>
            <a:r>
              <a:rPr lang="zh-CN" altLang="en-US" sz="2000" b="0" i="0" dirty="0">
                <a:solidFill>
                  <a:srgbClr val="0F1115"/>
                </a:solidFill>
                <a:effectLst/>
                <a:latin typeface="quote-cjk-patch"/>
              </a:rPr>
              <a:t>考虑注入点的抖动后，依旧有较高的注入效率（注入效率大于</a:t>
            </a:r>
            <a:r>
              <a:rPr lang="en-US" altLang="zh-CN" sz="2000" b="0" i="0" dirty="0">
                <a:solidFill>
                  <a:srgbClr val="0F1115"/>
                </a:solidFill>
                <a:effectLst/>
                <a:latin typeface="quote-cjk-patch"/>
              </a:rPr>
              <a:t>95%</a:t>
            </a:r>
            <a:r>
              <a:rPr lang="zh-CN" altLang="en-US" sz="2000" b="0" i="0" dirty="0">
                <a:solidFill>
                  <a:srgbClr val="0F1115"/>
                </a:solidFill>
                <a:effectLst/>
                <a:latin typeface="quote-cjk-patch"/>
              </a:rPr>
              <a:t>）</a:t>
            </a:r>
          </a:p>
          <a:p>
            <a:pPr marL="342900" indent="-342900" algn="l">
              <a:spcBef>
                <a:spcPts val="600"/>
              </a:spcBef>
              <a:buFont typeface="Arial" panose="020B0604020202020204" pitchFamily="34" charset="0"/>
              <a:buChar char="•"/>
            </a:pPr>
            <a:r>
              <a:rPr lang="zh-CN" altLang="en-US" sz="2000" b="0" i="0" dirty="0">
                <a:solidFill>
                  <a:srgbClr val="0F1115"/>
                </a:solidFill>
                <a:effectLst/>
                <a:latin typeface="quote-cjk-patch"/>
              </a:rPr>
              <a:t>束束作用对注入效率的影响将在后续的模拟中考虑（</a:t>
            </a:r>
            <a:r>
              <a:rPr lang="en-US" altLang="zh-CN" sz="2000" b="0" i="0" dirty="0">
                <a:solidFill>
                  <a:srgbClr val="0F1115"/>
                </a:solidFill>
                <a:effectLst/>
                <a:latin typeface="quote-cjk-patch"/>
              </a:rPr>
              <a:t>Xsuite</a:t>
            </a:r>
            <a:r>
              <a:rPr lang="zh-CN" altLang="en-US" sz="2000" b="0" i="0" dirty="0">
                <a:solidFill>
                  <a:srgbClr val="0F1115"/>
                </a:solidFill>
                <a:effectLst/>
                <a:latin typeface="quote-cjk-patch"/>
              </a:rPr>
              <a:t>）</a:t>
            </a:r>
          </a:p>
          <a:p>
            <a:pPr marL="342900" indent="-342900" algn="l">
              <a:spcBef>
                <a:spcPts val="600"/>
              </a:spcBef>
              <a:buFont typeface="Arial" panose="020B0604020202020204" pitchFamily="34" charset="0"/>
              <a:buChar char="•"/>
            </a:pPr>
            <a:endParaRPr lang="zh-CN" altLang="en-US" sz="2000" b="0" i="0" dirty="0">
              <a:solidFill>
                <a:srgbClr val="0F1115"/>
              </a:solidFill>
              <a:effectLst/>
              <a:latin typeface="quote-cjk-patch"/>
            </a:endParaRPr>
          </a:p>
        </p:txBody>
      </p:sp>
      <p:sp>
        <p:nvSpPr>
          <p:cNvPr id="24" name="文本框 23"/>
          <p:cNvSpPr txBox="1"/>
          <p:nvPr/>
        </p:nvSpPr>
        <p:spPr>
          <a:xfrm>
            <a:off x="265356" y="1000486"/>
            <a:ext cx="6299654" cy="400110"/>
          </a:xfrm>
          <a:prstGeom prst="rect">
            <a:avLst/>
          </a:prstGeom>
          <a:noFill/>
        </p:spPr>
        <p:txBody>
          <a:bodyPr wrap="square">
            <a:spAutoFit/>
          </a:bodyPr>
          <a:lstStyle/>
          <a:p>
            <a:pPr>
              <a:spcAft>
                <a:spcPts val="400"/>
              </a:spcAft>
            </a:pPr>
            <a:r>
              <a:rPr lang="zh-CN" altLang="en-US" sz="2000" b="1" dirty="0">
                <a:solidFill>
                  <a:srgbClr val="0F34A6"/>
                </a:solidFill>
                <a:latin typeface="微软雅黑" panose="020B0503020204020204" pitchFamily="34" charset="-122"/>
                <a:ea typeface="微软雅黑" panose="020B0503020204020204" pitchFamily="34" charset="-122"/>
                <a:cs typeface="Arial" panose="020B0604020202020204" pitchFamily="34" charset="0"/>
              </a:rPr>
              <a:t>兼容离轴注入与置换注入的光学设计</a:t>
            </a:r>
            <a:endParaRPr lang="en-US" altLang="zh-CN" sz="2000" b="1" dirty="0">
              <a:solidFill>
                <a:srgbClr val="0F34A6"/>
              </a:solidFill>
              <a:latin typeface="微软雅黑" panose="020B0503020204020204" pitchFamily="34" charset="-122"/>
              <a:ea typeface="微软雅黑" panose="020B0503020204020204" pitchFamily="34" charset="-122"/>
              <a:cs typeface="Arial" panose="020B0604020202020204" pitchFamily="34" charset="0"/>
            </a:endParaRPr>
          </a:p>
        </p:txBody>
      </p:sp>
      <p:pic>
        <p:nvPicPr>
          <p:cNvPr id="8" name="图片 7"/>
          <p:cNvPicPr>
            <a:picLocks noChangeAspect="1"/>
          </p:cNvPicPr>
          <p:nvPr/>
        </p:nvPicPr>
        <p:blipFill>
          <a:blip r:embed="rId3"/>
          <a:stretch>
            <a:fillRect/>
          </a:stretch>
        </p:blipFill>
        <p:spPr>
          <a:xfrm>
            <a:off x="413548" y="3573016"/>
            <a:ext cx="3791039" cy="2736304"/>
          </a:xfrm>
          <a:prstGeom prst="rect">
            <a:avLst/>
          </a:prstGeom>
        </p:spPr>
      </p:pic>
      <p:sp>
        <p:nvSpPr>
          <p:cNvPr id="11" name="文本框 10"/>
          <p:cNvSpPr txBox="1"/>
          <p:nvPr/>
        </p:nvSpPr>
        <p:spPr>
          <a:xfrm>
            <a:off x="4698377" y="3447744"/>
            <a:ext cx="2651238" cy="523220"/>
          </a:xfrm>
          <a:prstGeom prst="rect">
            <a:avLst/>
          </a:prstGeom>
          <a:noFill/>
        </p:spPr>
        <p:txBody>
          <a:bodyPr wrap="square">
            <a:spAutoFit/>
          </a:bodyPr>
          <a:lstStyle/>
          <a:p>
            <a:pPr algn="ctr"/>
            <a:r>
              <a:rPr lang="en-US" altLang="zh-CN" sz="1400" dirty="0">
                <a:solidFill>
                  <a:srgbClr val="0F34A6"/>
                </a:solidFill>
                <a:latin typeface="微软雅黑" panose="020B0503020204020204" pitchFamily="34" charset="-122"/>
                <a:ea typeface="微软雅黑" panose="020B0503020204020204" pitchFamily="34" charset="-122"/>
                <a:cs typeface="Arial" panose="020B0604020202020204" pitchFamily="34" charset="0"/>
              </a:rPr>
              <a:t>Phase space distribution for injection beam @ 2GeV</a:t>
            </a:r>
            <a:endParaRPr lang="zh-CN" altLang="en-US" sz="1400" dirty="0">
              <a:solidFill>
                <a:srgbClr val="0F34A6"/>
              </a:solidFill>
            </a:endParaRPr>
          </a:p>
        </p:txBody>
      </p:sp>
      <p:pic>
        <p:nvPicPr>
          <p:cNvPr id="31" name="图片 30"/>
          <p:cNvPicPr>
            <a:picLocks noChangeAspect="1"/>
          </p:cNvPicPr>
          <p:nvPr/>
        </p:nvPicPr>
        <p:blipFill>
          <a:blip r:embed="rId4"/>
          <a:stretch>
            <a:fillRect/>
          </a:stretch>
        </p:blipFill>
        <p:spPr>
          <a:xfrm>
            <a:off x="8054686" y="980728"/>
            <a:ext cx="3429879" cy="2416912"/>
          </a:xfrm>
          <a:prstGeom prst="rect">
            <a:avLst/>
          </a:prstGeom>
        </p:spPr>
      </p:pic>
      <p:pic>
        <p:nvPicPr>
          <p:cNvPr id="10" name="图片 9"/>
          <p:cNvPicPr>
            <a:picLocks noChangeAspect="1"/>
          </p:cNvPicPr>
          <p:nvPr/>
        </p:nvPicPr>
        <p:blipFill>
          <a:blip r:embed="rId5"/>
          <a:stretch>
            <a:fillRect/>
          </a:stretch>
        </p:blipFill>
        <p:spPr>
          <a:xfrm>
            <a:off x="4525965" y="4005064"/>
            <a:ext cx="2924175" cy="2337505"/>
          </a:xfrm>
          <a:prstGeom prst="rect">
            <a:avLst/>
          </a:prstGeom>
        </p:spPr>
      </p:pic>
      <p:pic>
        <p:nvPicPr>
          <p:cNvPr id="16" name="图片 15">
            <a:extLst>
              <a:ext uri="{FF2B5EF4-FFF2-40B4-BE49-F238E27FC236}">
                <a16:creationId xmlns:a16="http://schemas.microsoft.com/office/drawing/2014/main" id="{990FE75F-6F8F-4D0D-4C45-FE68AE4F7EA3}"/>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184232" y="3424254"/>
            <a:ext cx="3069636" cy="3284984"/>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2154DEC7-369E-94FD-0060-346FAAF56B4C}"/>
              </a:ext>
            </a:extLst>
          </p:cNvPr>
          <p:cNvPicPr>
            <a:picLocks noChangeAspect="1"/>
          </p:cNvPicPr>
          <p:nvPr/>
        </p:nvPicPr>
        <p:blipFill>
          <a:blip r:embed="rId3"/>
          <a:srcRect t="32658" b="32659"/>
          <a:stretch>
            <a:fillRect/>
          </a:stretch>
        </p:blipFill>
        <p:spPr>
          <a:xfrm>
            <a:off x="6243242" y="3723838"/>
            <a:ext cx="5839200" cy="1702353"/>
          </a:xfrm>
          <a:prstGeom prst="rect">
            <a:avLst/>
          </a:prstGeom>
        </p:spPr>
      </p:pic>
      <p:pic>
        <p:nvPicPr>
          <p:cNvPr id="4" name="内容占位符 4">
            <a:extLst>
              <a:ext uri="{FF2B5EF4-FFF2-40B4-BE49-F238E27FC236}">
                <a16:creationId xmlns:a16="http://schemas.microsoft.com/office/drawing/2014/main" id="{B875ADDB-D1B1-44C8-AD51-5FCAFA876F89}"/>
              </a:ext>
            </a:extLst>
          </p:cNvPr>
          <p:cNvPicPr>
            <a:picLocks noChangeAspect="1"/>
          </p:cNvPicPr>
          <p:nvPr/>
        </p:nvPicPr>
        <p:blipFill rotWithShape="1">
          <a:blip r:embed="rId4"/>
          <a:srcRect t="2499" b="66427"/>
          <a:stretch/>
        </p:blipFill>
        <p:spPr bwMode="auto">
          <a:xfrm>
            <a:off x="6239397" y="5115020"/>
            <a:ext cx="5837593" cy="1524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标题 2">
            <a:extLst>
              <a:ext uri="{FF2B5EF4-FFF2-40B4-BE49-F238E27FC236}">
                <a16:creationId xmlns:a16="http://schemas.microsoft.com/office/drawing/2014/main" id="{4A75CE93-EDDF-9F46-A245-8945ED68850D}"/>
              </a:ext>
            </a:extLst>
          </p:cNvPr>
          <p:cNvSpPr>
            <a:spLocks noGrp="1"/>
          </p:cNvSpPr>
          <p:nvPr>
            <p:ph type="title"/>
          </p:nvPr>
        </p:nvSpPr>
        <p:spPr>
          <a:xfrm>
            <a:off x="819912" y="0"/>
            <a:ext cx="10515600" cy="804672"/>
          </a:xfrm>
        </p:spPr>
        <p:txBody>
          <a:bodyPr>
            <a:normAutofit/>
          </a:bodyPr>
          <a:lstStyle/>
          <a:p>
            <a:r>
              <a:rPr lang="zh-CN" altLang="en-US" sz="3600" dirty="0">
                <a:cs typeface="Arial" panose="020B0604020202020204" pitchFamily="34" charset="0"/>
              </a:rPr>
              <a:t>束流准直</a:t>
            </a:r>
          </a:p>
        </p:txBody>
      </p:sp>
      <p:sp>
        <p:nvSpPr>
          <p:cNvPr id="13" name="文本框 12">
            <a:extLst>
              <a:ext uri="{FF2B5EF4-FFF2-40B4-BE49-F238E27FC236}">
                <a16:creationId xmlns:a16="http://schemas.microsoft.com/office/drawing/2014/main" id="{16994EED-ECB6-4E60-ADBE-8B2731AB752B}"/>
              </a:ext>
            </a:extLst>
          </p:cNvPr>
          <p:cNvSpPr txBox="1"/>
          <p:nvPr/>
        </p:nvSpPr>
        <p:spPr>
          <a:xfrm>
            <a:off x="191345" y="948164"/>
            <a:ext cx="5832648" cy="430887"/>
          </a:xfrm>
          <a:prstGeom prst="rect">
            <a:avLst/>
          </a:prstGeom>
          <a:noFill/>
        </p:spPr>
        <p:txBody>
          <a:bodyPr wrap="square">
            <a:spAutoFit/>
          </a:bodyPr>
          <a:lstStyle/>
          <a:p>
            <a:pPr>
              <a:spcAft>
                <a:spcPts val="400"/>
              </a:spcAft>
            </a:pPr>
            <a:r>
              <a:rPr lang="zh-CN" altLang="en-US" sz="2200" b="1" dirty="0">
                <a:solidFill>
                  <a:srgbClr val="0F34A6"/>
                </a:solidFill>
                <a:latin typeface="微软雅黑" panose="020B0503020204020204" pitchFamily="34" charset="-122"/>
                <a:ea typeface="微软雅黑" panose="020B0503020204020204" pitchFamily="34" charset="-122"/>
                <a:cs typeface="Arial" panose="020B0604020202020204" pitchFamily="34" charset="0"/>
              </a:rPr>
              <a:t>束流准直系统：控制束流损失的关键方法</a:t>
            </a:r>
            <a:endParaRPr lang="en-US" altLang="zh-CN" sz="2200" b="1" dirty="0">
              <a:solidFill>
                <a:srgbClr val="0F34A6"/>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7" name="文本框 16">
            <a:extLst>
              <a:ext uri="{FF2B5EF4-FFF2-40B4-BE49-F238E27FC236}">
                <a16:creationId xmlns:a16="http://schemas.microsoft.com/office/drawing/2014/main" id="{959824A7-ECD3-4E6B-8343-9D427E0CC15B}"/>
              </a:ext>
            </a:extLst>
          </p:cNvPr>
          <p:cNvSpPr txBox="1"/>
          <p:nvPr/>
        </p:nvSpPr>
        <p:spPr>
          <a:xfrm>
            <a:off x="6846464" y="3957692"/>
            <a:ext cx="1666187" cy="338554"/>
          </a:xfrm>
          <a:prstGeom prst="rect">
            <a:avLst/>
          </a:prstGeom>
          <a:noFill/>
        </p:spPr>
        <p:txBody>
          <a:bodyPr wrap="square" rtlCol="0">
            <a:spAutoFit/>
          </a:bodyPr>
          <a:lstStyle/>
          <a:p>
            <a:r>
              <a:rPr lang="en-US" altLang="zh-CN" sz="1600" dirty="0">
                <a:latin typeface="Arial" panose="020B0604020202020204" pitchFamily="34" charset="0"/>
                <a:ea typeface="微软雅黑" panose="020B0503020204020204" pitchFamily="34" charset="-122"/>
                <a:cs typeface="Arial" panose="020B0604020202020204" pitchFamily="34" charset="0"/>
              </a:rPr>
              <a:t>With collimators</a:t>
            </a:r>
            <a:endParaRPr lang="zh-CN" altLang="en-US" sz="1600" dirty="0">
              <a:latin typeface="Arial" panose="020B0604020202020204" pitchFamily="34" charset="0"/>
              <a:ea typeface="微软雅黑" panose="020B0503020204020204" pitchFamily="34" charset="-122"/>
              <a:cs typeface="Arial" panose="020B0604020202020204" pitchFamily="34" charset="0"/>
            </a:endParaRPr>
          </a:p>
        </p:txBody>
      </p:sp>
      <p:grpSp>
        <p:nvGrpSpPr>
          <p:cNvPr id="18" name="组合 17">
            <a:extLst>
              <a:ext uri="{FF2B5EF4-FFF2-40B4-BE49-F238E27FC236}">
                <a16:creationId xmlns:a16="http://schemas.microsoft.com/office/drawing/2014/main" id="{38056863-28A7-4640-B141-6349705161AF}"/>
              </a:ext>
            </a:extLst>
          </p:cNvPr>
          <p:cNvGrpSpPr/>
          <p:nvPr/>
        </p:nvGrpSpPr>
        <p:grpSpPr>
          <a:xfrm>
            <a:off x="269179" y="3746152"/>
            <a:ext cx="5839200" cy="2851200"/>
            <a:chOff x="4405220" y="2096284"/>
            <a:chExt cx="7200000" cy="3525824"/>
          </a:xfrm>
        </p:grpSpPr>
        <p:pic>
          <p:nvPicPr>
            <p:cNvPr id="20" name="图片 19">
              <a:extLst>
                <a:ext uri="{FF2B5EF4-FFF2-40B4-BE49-F238E27FC236}">
                  <a16:creationId xmlns:a16="http://schemas.microsoft.com/office/drawing/2014/main" id="{BBB50FB5-6E78-4F39-AF43-FA55FF62EB22}"/>
                </a:ext>
              </a:extLst>
            </p:cNvPr>
            <p:cNvPicPr>
              <a:picLocks/>
            </p:cNvPicPr>
            <p:nvPr/>
          </p:nvPicPr>
          <p:blipFill>
            <a:blip r:embed="rId5"/>
            <a:srcRect t="32806" b="38410"/>
            <a:stretch/>
          </p:blipFill>
          <p:spPr>
            <a:xfrm>
              <a:off x="4405220" y="2096284"/>
              <a:ext cx="7200000" cy="1732776"/>
            </a:xfrm>
            <a:prstGeom prst="rect">
              <a:avLst/>
            </a:prstGeom>
          </p:spPr>
        </p:pic>
        <p:pic>
          <p:nvPicPr>
            <p:cNvPr id="21" name="图片 20">
              <a:extLst>
                <a:ext uri="{FF2B5EF4-FFF2-40B4-BE49-F238E27FC236}">
                  <a16:creationId xmlns:a16="http://schemas.microsoft.com/office/drawing/2014/main" id="{A72ED11A-134F-4EC5-8C6D-2B91031B5201}"/>
                </a:ext>
              </a:extLst>
            </p:cNvPr>
            <p:cNvPicPr>
              <a:picLocks/>
            </p:cNvPicPr>
            <p:nvPr/>
          </p:nvPicPr>
          <p:blipFill>
            <a:blip r:embed="rId5"/>
            <a:srcRect t="2524" b="67026"/>
            <a:stretch/>
          </p:blipFill>
          <p:spPr>
            <a:xfrm>
              <a:off x="4405220" y="3789040"/>
              <a:ext cx="7200000" cy="1833068"/>
            </a:xfrm>
            <a:prstGeom prst="rect">
              <a:avLst/>
            </a:prstGeom>
          </p:spPr>
        </p:pic>
      </p:grpSp>
      <p:sp>
        <p:nvSpPr>
          <p:cNvPr id="22" name="文本框 21">
            <a:extLst>
              <a:ext uri="{FF2B5EF4-FFF2-40B4-BE49-F238E27FC236}">
                <a16:creationId xmlns:a16="http://schemas.microsoft.com/office/drawing/2014/main" id="{728A60C2-95BD-47F3-B069-D6F78A9BCE78}"/>
              </a:ext>
            </a:extLst>
          </p:cNvPr>
          <p:cNvSpPr txBox="1"/>
          <p:nvPr/>
        </p:nvSpPr>
        <p:spPr>
          <a:xfrm>
            <a:off x="920625" y="3969246"/>
            <a:ext cx="2070723" cy="338554"/>
          </a:xfrm>
          <a:prstGeom prst="rect">
            <a:avLst/>
          </a:prstGeom>
          <a:noFill/>
        </p:spPr>
        <p:txBody>
          <a:bodyPr wrap="square" rtlCol="0">
            <a:spAutoFit/>
          </a:bodyPr>
          <a:lstStyle/>
          <a:p>
            <a:r>
              <a:rPr lang="en-US" altLang="zh-CN" sz="1600" dirty="0">
                <a:latin typeface="Arial" panose="020B0604020202020204" pitchFamily="34" charset="0"/>
                <a:ea typeface="微软雅黑" panose="020B0503020204020204" pitchFamily="34" charset="-122"/>
                <a:cs typeface="Arial" panose="020B0604020202020204" pitchFamily="34" charset="0"/>
              </a:rPr>
              <a:t>Without collimators</a:t>
            </a:r>
            <a:endParaRPr lang="zh-CN" altLang="en-US" sz="1600" dirty="0">
              <a:latin typeface="Arial" panose="020B0604020202020204" pitchFamily="34" charset="0"/>
              <a:ea typeface="微软雅黑" panose="020B0503020204020204" pitchFamily="34" charset="-122"/>
              <a:cs typeface="Arial" panose="020B0604020202020204" pitchFamily="34" charset="0"/>
            </a:endParaRPr>
          </a:p>
        </p:txBody>
      </p:sp>
      <p:pic>
        <p:nvPicPr>
          <p:cNvPr id="2" name="图片 1" descr="形状&#10;&#10;AI 生成的内容可能不正确。">
            <a:extLst>
              <a:ext uri="{FF2B5EF4-FFF2-40B4-BE49-F238E27FC236}">
                <a16:creationId xmlns:a16="http://schemas.microsoft.com/office/drawing/2014/main" id="{1C7D57FC-0F28-E354-0BD1-950497D268E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58194" y="1022226"/>
            <a:ext cx="2842462" cy="2737605"/>
          </a:xfrm>
          <a:prstGeom prst="rect">
            <a:avLst/>
          </a:prstGeom>
        </p:spPr>
      </p:pic>
      <p:sp>
        <p:nvSpPr>
          <p:cNvPr id="5" name="文本框 10">
            <a:extLst>
              <a:ext uri="{FF2B5EF4-FFF2-40B4-BE49-F238E27FC236}">
                <a16:creationId xmlns:a16="http://schemas.microsoft.com/office/drawing/2014/main" id="{5AD963FB-F361-4743-830F-70FA8DEABC51}"/>
              </a:ext>
            </a:extLst>
          </p:cNvPr>
          <p:cNvSpPr txBox="1"/>
          <p:nvPr/>
        </p:nvSpPr>
        <p:spPr>
          <a:xfrm>
            <a:off x="269179" y="1440733"/>
            <a:ext cx="9073286" cy="2139047"/>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spcBef>
                <a:spcPts val="600"/>
              </a:spcBef>
              <a:buFont typeface="Arial" panose="020B0604020202020204" pitchFamily="34" charset="0"/>
              <a:buChar char="•"/>
            </a:pPr>
            <a:r>
              <a:rPr lang="zh-CN" altLang="en-US" dirty="0">
                <a:ea typeface="微软雅黑" panose="020B0503020204020204" pitchFamily="34" charset="-122"/>
                <a:cs typeface="Arial" panose="020B0604020202020204" pitchFamily="34" charset="0"/>
              </a:rPr>
              <a:t>束流损失：对</a:t>
            </a:r>
            <a:r>
              <a:rPr lang="en-US" altLang="zh-CN" dirty="0">
                <a:ea typeface="微软雅黑" panose="020B0503020204020204" pitchFamily="34" charset="-122"/>
                <a:cs typeface="Arial" panose="020B0604020202020204" pitchFamily="34" charset="0"/>
              </a:rPr>
              <a:t>STCF</a:t>
            </a:r>
            <a:r>
              <a:rPr lang="zh-CN" altLang="en-US" dirty="0">
                <a:ea typeface="微软雅黑" panose="020B0503020204020204" pitchFamily="34" charset="-122"/>
                <a:cs typeface="Arial" panose="020B0604020202020204" pitchFamily="34" charset="0"/>
              </a:rPr>
              <a:t>极具挑战性（高亮度、短</a:t>
            </a:r>
            <a:r>
              <a:rPr lang="en-US" altLang="zh-CN" dirty="0" err="1">
                <a:ea typeface="微软雅黑" panose="020B0503020204020204" pitchFamily="34" charset="-122"/>
                <a:cs typeface="Arial" panose="020B0604020202020204" pitchFamily="34" charset="0"/>
              </a:rPr>
              <a:t>Touschek</a:t>
            </a:r>
            <a:r>
              <a:rPr lang="zh-CN" altLang="en-US" dirty="0">
                <a:ea typeface="微软雅黑" panose="020B0503020204020204" pitchFamily="34" charset="-122"/>
                <a:cs typeface="Arial" panose="020B0604020202020204" pitchFamily="34" charset="0"/>
              </a:rPr>
              <a:t>寿命）</a:t>
            </a:r>
            <a:endParaRPr lang="en-US" altLang="zh-CN" dirty="0">
              <a:ea typeface="微软雅黑" panose="020B0503020204020204" pitchFamily="34" charset="-122"/>
              <a:cs typeface="Arial" panose="020B0604020202020204" pitchFamily="34" charset="0"/>
            </a:endParaRPr>
          </a:p>
          <a:p>
            <a:pPr marL="285750" indent="-285750">
              <a:spcBef>
                <a:spcPts val="600"/>
              </a:spcBef>
              <a:buFont typeface="Arial" panose="020B0604020202020204" pitchFamily="34" charset="0"/>
              <a:buChar char="•"/>
            </a:pPr>
            <a:r>
              <a:rPr lang="en-US" altLang="zh-CN" dirty="0" err="1">
                <a:ea typeface="微软雅黑" panose="020B0503020204020204" pitchFamily="34" charset="-122"/>
                <a:cs typeface="Arial" panose="020B0604020202020204" pitchFamily="34" charset="0"/>
              </a:rPr>
              <a:t>Touschek</a:t>
            </a:r>
            <a:r>
              <a:rPr lang="zh-CN" altLang="en-US" dirty="0">
                <a:ea typeface="微软雅黑" panose="020B0503020204020204" pitchFamily="34" charset="-122"/>
                <a:cs typeface="Arial" panose="020B0604020202020204" pitchFamily="34" charset="0"/>
              </a:rPr>
              <a:t>散射效应：最重要的束流损失因素</a:t>
            </a:r>
            <a:endParaRPr lang="en-US" altLang="zh-CN" dirty="0">
              <a:ea typeface="微软雅黑" panose="020B0503020204020204" pitchFamily="34" charset="-122"/>
              <a:cs typeface="Arial" panose="020B0604020202020204" pitchFamily="34" charset="0"/>
            </a:endParaRPr>
          </a:p>
          <a:p>
            <a:pPr marL="285750" indent="-285750">
              <a:spcBef>
                <a:spcPts val="600"/>
              </a:spcBef>
              <a:buFont typeface="Arial" panose="020B0604020202020204" pitchFamily="34" charset="0"/>
              <a:buChar char="•"/>
            </a:pPr>
            <a:r>
              <a:rPr lang="zh-CN" altLang="en-US" dirty="0">
                <a:ea typeface="微软雅黑" panose="020B0503020204020204" pitchFamily="34" charset="-122"/>
                <a:cs typeface="Arial" panose="020B0604020202020204" pitchFamily="34" charset="0"/>
              </a:rPr>
              <a:t>无准直器时，约</a:t>
            </a:r>
            <a:r>
              <a:rPr lang="en-US" altLang="zh-CN" dirty="0">
                <a:ea typeface="微软雅黑" panose="020B0503020204020204" pitchFamily="34" charset="-122"/>
                <a:cs typeface="Arial" panose="020B0604020202020204" pitchFamily="34" charset="0"/>
              </a:rPr>
              <a:t>57.5%</a:t>
            </a:r>
            <a:r>
              <a:rPr lang="zh-CN" altLang="en-US" dirty="0">
                <a:ea typeface="微软雅黑" panose="020B0503020204020204" pitchFamily="34" charset="-122"/>
                <a:cs typeface="Arial" panose="020B0604020202020204" pitchFamily="34" charset="0"/>
              </a:rPr>
              <a:t>的粒子损失发生在</a:t>
            </a:r>
            <a:r>
              <a:rPr lang="en-US" altLang="zh-CN" dirty="0">
                <a:ea typeface="微软雅黑" panose="020B0503020204020204" pitchFamily="34" charset="-122"/>
                <a:cs typeface="Arial" panose="020B0604020202020204" pitchFamily="34" charset="0"/>
              </a:rPr>
              <a:t>IR</a:t>
            </a:r>
            <a:r>
              <a:rPr lang="zh-CN" altLang="en-US" dirty="0">
                <a:ea typeface="微软雅黑" panose="020B0503020204020204" pitchFamily="34" charset="-122"/>
                <a:cs typeface="Arial" panose="020B0604020202020204" pitchFamily="34" charset="0"/>
              </a:rPr>
              <a:t>（对撞区）</a:t>
            </a:r>
            <a:endParaRPr lang="en-US" altLang="zh-CN" dirty="0">
              <a:ea typeface="微软雅黑" panose="020B0503020204020204" pitchFamily="34" charset="-122"/>
              <a:cs typeface="Arial" panose="020B0604020202020204" pitchFamily="34" charset="0"/>
            </a:endParaRPr>
          </a:p>
          <a:p>
            <a:pPr marL="285750" indent="-285750">
              <a:spcBef>
                <a:spcPts val="600"/>
              </a:spcBef>
              <a:buFont typeface="Arial" panose="020B0604020202020204" pitchFamily="34" charset="0"/>
              <a:buChar char="•"/>
            </a:pPr>
            <a:r>
              <a:rPr lang="zh-CN" altLang="en-US" dirty="0">
                <a:ea typeface="微软雅黑" panose="020B0503020204020204" pitchFamily="34" charset="-122"/>
                <a:cs typeface="Arial" panose="020B0604020202020204" pitchFamily="34" charset="0"/>
              </a:rPr>
              <a:t>每个环（正负电子环）配备</a:t>
            </a:r>
            <a:r>
              <a:rPr lang="en-US" altLang="zh-CN" dirty="0">
                <a:ea typeface="微软雅黑" panose="020B0503020204020204" pitchFamily="34" charset="-122"/>
                <a:cs typeface="Arial" panose="020B0604020202020204" pitchFamily="34" charset="0"/>
              </a:rPr>
              <a:t>12</a:t>
            </a:r>
            <a:r>
              <a:rPr lang="zh-CN" altLang="en-US" dirty="0">
                <a:ea typeface="微软雅黑" panose="020B0503020204020204" pitchFamily="34" charset="-122"/>
                <a:cs typeface="Arial" panose="020B0604020202020204" pitchFamily="34" charset="0"/>
              </a:rPr>
              <a:t>个水平和</a:t>
            </a:r>
            <a:r>
              <a:rPr lang="en-US" altLang="zh-CN" dirty="0">
                <a:ea typeface="微软雅黑" panose="020B0503020204020204" pitchFamily="34" charset="-122"/>
                <a:cs typeface="Arial" panose="020B0604020202020204" pitchFamily="34" charset="0"/>
              </a:rPr>
              <a:t>4</a:t>
            </a:r>
            <a:r>
              <a:rPr lang="zh-CN" altLang="en-US" dirty="0">
                <a:ea typeface="微软雅黑" panose="020B0503020204020204" pitchFamily="34" charset="-122"/>
                <a:cs typeface="Arial" panose="020B0604020202020204" pitchFamily="34" charset="0"/>
              </a:rPr>
              <a:t>个垂直准直器，最小半间隙为</a:t>
            </a:r>
            <a:r>
              <a:rPr lang="en-US" altLang="zh-CN" dirty="0">
                <a:ea typeface="微软雅黑" panose="020B0503020204020204" pitchFamily="34" charset="-122"/>
                <a:cs typeface="Arial" panose="020B0604020202020204" pitchFamily="34" charset="0"/>
              </a:rPr>
              <a:t>7 mm</a:t>
            </a:r>
          </a:p>
          <a:p>
            <a:pPr marL="285750" indent="-285750">
              <a:spcBef>
                <a:spcPts val="600"/>
              </a:spcBef>
              <a:buFont typeface="Arial" panose="020B0604020202020204" pitchFamily="34" charset="0"/>
              <a:buChar char="•"/>
            </a:pPr>
            <a:r>
              <a:rPr lang="zh-CN" altLang="en-US" dirty="0">
                <a:ea typeface="微软雅黑" panose="020B0503020204020204" pitchFamily="34" charset="-122"/>
                <a:cs typeface="Arial" panose="020B0604020202020204" pitchFamily="34" charset="0"/>
              </a:rPr>
              <a:t>经过准直后，</a:t>
            </a:r>
            <a:r>
              <a:rPr lang="en-US" altLang="zh-CN" dirty="0">
                <a:ea typeface="微软雅黑" panose="020B0503020204020204" pitchFamily="34" charset="-122"/>
                <a:cs typeface="Arial" panose="020B0604020202020204" pitchFamily="34" charset="0"/>
              </a:rPr>
              <a:t>IP</a:t>
            </a:r>
            <a:r>
              <a:rPr lang="zh-CN" altLang="en-US" dirty="0">
                <a:ea typeface="微软雅黑" panose="020B0503020204020204" pitchFamily="34" charset="-122"/>
                <a:cs typeface="Arial" panose="020B0604020202020204" pitchFamily="34" charset="0"/>
              </a:rPr>
              <a:t>（对撞点）</a:t>
            </a:r>
            <a:r>
              <a:rPr lang="en-US" altLang="zh-CN" dirty="0">
                <a:ea typeface="微软雅黑" panose="020B0503020204020204" pitchFamily="34" charset="-122"/>
                <a:cs typeface="Arial" panose="020B0604020202020204" pitchFamily="34" charset="0"/>
              </a:rPr>
              <a:t>±20 m</a:t>
            </a:r>
            <a:r>
              <a:rPr lang="zh-CN" altLang="en-US" dirty="0">
                <a:ea typeface="微软雅黑" panose="020B0503020204020204" pitchFamily="34" charset="-122"/>
                <a:cs typeface="Arial" panose="020B0604020202020204" pitchFamily="34" charset="0"/>
              </a:rPr>
              <a:t>范围内的束流损失约为</a:t>
            </a:r>
            <a:r>
              <a:rPr lang="en-US" altLang="zh-CN" dirty="0">
                <a:ea typeface="微软雅黑" panose="020B0503020204020204" pitchFamily="34" charset="-122"/>
                <a:cs typeface="Arial" panose="020B0604020202020204" pitchFamily="34" charset="0"/>
              </a:rPr>
              <a:t>0.23%</a:t>
            </a:r>
          </a:p>
          <a:p>
            <a:pPr marL="285750" indent="-285750">
              <a:spcBef>
                <a:spcPts val="600"/>
              </a:spcBef>
              <a:buFont typeface="Arial" panose="020B0604020202020204" pitchFamily="34" charset="0"/>
              <a:buChar char="•"/>
            </a:pPr>
            <a:r>
              <a:rPr lang="zh-CN" altLang="en-US" dirty="0">
                <a:ea typeface="微软雅黑" panose="020B0503020204020204" pitchFamily="34" charset="-122"/>
                <a:cs typeface="Arial" panose="020B0604020202020204" pitchFamily="34" charset="0"/>
              </a:rPr>
              <a:t>准直效率达到</a:t>
            </a:r>
            <a:r>
              <a:rPr lang="en-US" altLang="zh-CN" dirty="0">
                <a:ea typeface="微软雅黑" panose="020B0503020204020204" pitchFamily="34" charset="-122"/>
                <a:cs typeface="Arial" panose="020B0604020202020204" pitchFamily="34" charset="0"/>
              </a:rPr>
              <a:t>99.39%</a:t>
            </a:r>
          </a:p>
        </p:txBody>
      </p:sp>
    </p:spTree>
    <p:extLst>
      <p:ext uri="{BB962C8B-B14F-4D97-AF65-F5344CB8AC3E}">
        <p14:creationId xmlns:p14="http://schemas.microsoft.com/office/powerpoint/2010/main" val="19441604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BBEE37-0D4B-CC2B-E5B6-6FB59F293041}"/>
            </a:ext>
          </a:extLst>
        </p:cNvPr>
        <p:cNvGrpSpPr/>
        <p:nvPr/>
      </p:nvGrpSpPr>
      <p:grpSpPr>
        <a:xfrm>
          <a:off x="0" y="0"/>
          <a:ext cx="0" cy="0"/>
          <a:chOff x="0" y="0"/>
          <a:chExt cx="0" cy="0"/>
        </a:xfrm>
      </p:grpSpPr>
      <p:sp>
        <p:nvSpPr>
          <p:cNvPr id="5" name="标题 2">
            <a:extLst>
              <a:ext uri="{FF2B5EF4-FFF2-40B4-BE49-F238E27FC236}">
                <a16:creationId xmlns:a16="http://schemas.microsoft.com/office/drawing/2014/main" id="{326975DA-5810-CCDB-3746-A16CC18799E1}"/>
              </a:ext>
            </a:extLst>
          </p:cNvPr>
          <p:cNvSpPr>
            <a:spLocks noGrp="1"/>
          </p:cNvSpPr>
          <p:nvPr>
            <p:ph type="title"/>
          </p:nvPr>
        </p:nvSpPr>
        <p:spPr>
          <a:xfrm>
            <a:off x="623392" y="0"/>
            <a:ext cx="10515600" cy="804672"/>
          </a:xfrm>
        </p:spPr>
        <p:txBody>
          <a:bodyPr>
            <a:normAutofit/>
          </a:bodyPr>
          <a:lstStyle/>
          <a:p>
            <a:r>
              <a:rPr lang="zh-CN" altLang="en-US" sz="3600" dirty="0">
                <a:cs typeface="Arial" panose="020B0604020202020204" pitchFamily="34" charset="0"/>
              </a:rPr>
              <a:t>小 结</a:t>
            </a:r>
          </a:p>
        </p:txBody>
      </p:sp>
      <mc:AlternateContent xmlns:mc="http://schemas.openxmlformats.org/markup-compatibility/2006">
        <mc:Choice xmlns:a14="http://schemas.microsoft.com/office/drawing/2010/main" Requires="a14">
          <p:sp>
            <p:nvSpPr>
              <p:cNvPr id="6" name="内容占位符 1">
                <a:extLst>
                  <a:ext uri="{FF2B5EF4-FFF2-40B4-BE49-F238E27FC236}">
                    <a16:creationId xmlns:a16="http://schemas.microsoft.com/office/drawing/2014/main" id="{F36F9876-3679-F3C1-9CA5-1A24D0B76F06}"/>
                  </a:ext>
                </a:extLst>
              </p:cNvPr>
              <p:cNvSpPr>
                <a:spLocks noGrp="1"/>
              </p:cNvSpPr>
              <p:nvPr>
                <p:ph idx="1"/>
              </p:nvPr>
            </p:nvSpPr>
            <p:spPr>
              <a:xfrm>
                <a:off x="431910" y="1484784"/>
                <a:ext cx="11208705" cy="4968552"/>
              </a:xfrm>
            </p:spPr>
            <p:txBody>
              <a:bodyPr/>
              <a:lstStyle/>
              <a:p>
                <a:pPr algn="just">
                  <a:lnSpc>
                    <a:spcPct val="120000"/>
                  </a:lnSpc>
                  <a:spcBef>
                    <a:spcPts val="600"/>
                  </a:spcBef>
                  <a:spcAft>
                    <a:spcPts val="0"/>
                  </a:spcAft>
                </a:pPr>
                <a:r>
                  <a:rPr lang="zh-CN" altLang="en-US" sz="2000" dirty="0">
                    <a:solidFill>
                      <a:srgbClr val="0F34A6"/>
                    </a:solidFill>
                    <a:latin typeface="+mn-lt"/>
                    <a:ea typeface="+mj-ea"/>
                    <a:cs typeface="Arial" panose="020B0604020202020204" pitchFamily="34" charset="0"/>
                  </a:rPr>
                  <a:t>对撞环</a:t>
                </a:r>
                <a:r>
                  <a:rPr lang="en-US" altLang="zh-CN" sz="2000" dirty="0">
                    <a:solidFill>
                      <a:srgbClr val="0F34A6"/>
                    </a:solidFill>
                    <a:latin typeface="+mn-lt"/>
                    <a:ea typeface="+mj-ea"/>
                    <a:cs typeface="Arial" panose="020B0604020202020204" pitchFamily="34" charset="0"/>
                  </a:rPr>
                  <a:t>Lattice</a:t>
                </a:r>
                <a:r>
                  <a:rPr lang="zh-CN" altLang="en-US" sz="2000" dirty="0">
                    <a:solidFill>
                      <a:srgbClr val="0F34A6"/>
                    </a:solidFill>
                    <a:latin typeface="+mn-lt"/>
                    <a:ea typeface="+mj-ea"/>
                    <a:cs typeface="Arial" panose="020B0604020202020204" pitchFamily="34" charset="0"/>
                  </a:rPr>
                  <a:t>设计与非线性优化：</a:t>
                </a:r>
                <a:endParaRPr lang="en-US" altLang="zh-CN" sz="2000" dirty="0">
                  <a:solidFill>
                    <a:srgbClr val="0F34A6"/>
                  </a:solidFill>
                  <a:latin typeface="+mn-lt"/>
                  <a:ea typeface="+mj-ea"/>
                  <a:cs typeface="Arial" panose="020B0604020202020204" pitchFamily="34" charset="0"/>
                </a:endParaRPr>
              </a:p>
              <a:p>
                <a:pPr lvl="1" algn="just">
                  <a:lnSpc>
                    <a:spcPct val="120000"/>
                  </a:lnSpc>
                  <a:spcBef>
                    <a:spcPts val="600"/>
                  </a:spcBef>
                  <a:spcAft>
                    <a:spcPts val="0"/>
                  </a:spcAft>
                </a:pPr>
                <a:r>
                  <a:rPr lang="en-US" altLang="zh-CN" sz="1800" dirty="0">
                    <a:latin typeface="+mj-ea"/>
                    <a:ea typeface="+mj-ea"/>
                    <a:cs typeface="Arial" panose="020B0604020202020204" pitchFamily="34" charset="0"/>
                  </a:rPr>
                  <a:t>Lattice </a:t>
                </a:r>
                <a:r>
                  <a:rPr lang="zh-CN" altLang="en-US" sz="1800" dirty="0">
                    <a:latin typeface="+mj-ea"/>
                    <a:ea typeface="+mj-ea"/>
                    <a:cs typeface="Arial" panose="020B0604020202020204" pitchFamily="34" charset="0"/>
                  </a:rPr>
                  <a:t>设计：线性光学与非线性优化，采用局部色品校正方案，运用</a:t>
                </a:r>
                <a:r>
                  <a:rPr lang="en-US" altLang="zh-CN" sz="1800" dirty="0">
                    <a:latin typeface="+mj-ea"/>
                    <a:ea typeface="+mj-ea"/>
                    <a:cs typeface="Arial" panose="020B0604020202020204" pitchFamily="34" charset="0"/>
                  </a:rPr>
                  <a:t>MOGA</a:t>
                </a:r>
                <a:r>
                  <a:rPr lang="zh-CN" altLang="en-US" sz="1800" dirty="0">
                    <a:latin typeface="+mj-ea"/>
                    <a:ea typeface="+mj-ea"/>
                    <a:cs typeface="Arial" panose="020B0604020202020204" pitchFamily="34" charset="0"/>
                  </a:rPr>
                  <a:t>进行全局非线性优化</a:t>
                </a:r>
                <a:endParaRPr lang="en-US" altLang="zh-CN" sz="1800" dirty="0">
                  <a:latin typeface="+mj-ea"/>
                  <a:ea typeface="+mj-ea"/>
                  <a:cs typeface="Arial" panose="020B0604020202020204" pitchFamily="34" charset="0"/>
                </a:endParaRPr>
              </a:p>
              <a:p>
                <a:pPr lvl="1" algn="just">
                  <a:lnSpc>
                    <a:spcPct val="120000"/>
                  </a:lnSpc>
                  <a:spcBef>
                    <a:spcPts val="600"/>
                  </a:spcBef>
                  <a:spcAft>
                    <a:spcPts val="0"/>
                  </a:spcAft>
                </a:pPr>
                <a:r>
                  <a:rPr lang="zh-CN" altLang="en-US" sz="1800" dirty="0">
                    <a:latin typeface="+mj-ea"/>
                    <a:ea typeface="+mj-ea"/>
                    <a:cs typeface="Arial" panose="020B0604020202020204" pitchFamily="34" charset="0"/>
                  </a:rPr>
                  <a:t>考虑边缘场效应与准直误差的影响，并进行了相应的校正</a:t>
                </a:r>
                <a:endParaRPr lang="en-US" altLang="zh-CN" sz="1800" dirty="0">
                  <a:latin typeface="+mj-ea"/>
                  <a:ea typeface="+mj-ea"/>
                  <a:cs typeface="Arial" panose="020B0604020202020204" pitchFamily="34" charset="0"/>
                </a:endParaRPr>
              </a:p>
              <a:p>
                <a:pPr lvl="1" algn="just">
                  <a:lnSpc>
                    <a:spcPct val="120000"/>
                  </a:lnSpc>
                  <a:spcBef>
                    <a:spcPts val="600"/>
                  </a:spcBef>
                  <a:spcAft>
                    <a:spcPts val="0"/>
                  </a:spcAft>
                </a:pPr>
                <a:r>
                  <a:rPr lang="zh-CN" altLang="en-US" sz="1800" dirty="0">
                    <a:latin typeface="+mn-lt"/>
                    <a:ea typeface="+mj-ea"/>
                    <a:cs typeface="Arial" panose="020B0604020202020204" pitchFamily="34" charset="0"/>
                  </a:rPr>
                  <a:t>亮度：</a:t>
                </a:r>
                <a:r>
                  <a:rPr lang="en-US" altLang="zh-CN" sz="1800" dirty="0">
                    <a:latin typeface="+mn-lt"/>
                    <a:ea typeface="+mj-ea"/>
                    <a:cs typeface="Arial" panose="020B0604020202020204" pitchFamily="34" charset="0"/>
                  </a:rPr>
                  <a:t>~1</a:t>
                </a:r>
                <a:r>
                  <a:rPr lang="en-US" altLang="zh-CN" sz="1800" dirty="0">
                    <a:latin typeface="+mn-lt"/>
                    <a:ea typeface="+mj-ea"/>
                    <a:cs typeface="Arial" panose="020B0604020202020204" pitchFamily="34" charset="0"/>
                    <a:sym typeface="Symbol" panose="05050102010706020507" pitchFamily="18" charset="2"/>
                  </a:rPr>
                  <a:t></a:t>
                </a:r>
                <a:r>
                  <a:rPr lang="en-US" altLang="zh-CN" sz="1800" dirty="0">
                    <a:latin typeface="+mn-lt"/>
                    <a:ea typeface="+mj-ea"/>
                    <a:cs typeface="Arial" panose="020B0604020202020204" pitchFamily="34" charset="0"/>
                  </a:rPr>
                  <a:t>10</a:t>
                </a:r>
                <a:r>
                  <a:rPr lang="en-US" altLang="zh-CN" sz="1800" baseline="30000" dirty="0">
                    <a:latin typeface="+mn-lt"/>
                    <a:ea typeface="+mj-ea"/>
                    <a:cs typeface="Arial" panose="020B0604020202020204" pitchFamily="34" charset="0"/>
                  </a:rPr>
                  <a:t>35  </a:t>
                </a:r>
                <a:r>
                  <a:rPr lang="en-US" altLang="zh-CN" sz="1800" dirty="0">
                    <a:latin typeface="+mn-lt"/>
                    <a:ea typeface="+mj-ea"/>
                    <a:cs typeface="Arial" panose="020B0604020202020204" pitchFamily="34" charset="0"/>
                  </a:rPr>
                  <a:t>cm</a:t>
                </a:r>
                <a:r>
                  <a:rPr lang="en-US" altLang="zh-CN" sz="1800" baseline="30000" dirty="0">
                    <a:latin typeface="+mn-lt"/>
                    <a:ea typeface="+mj-ea"/>
                    <a:cs typeface="Arial" panose="020B0604020202020204" pitchFamily="34" charset="0"/>
                  </a:rPr>
                  <a:t>-2</a:t>
                </a:r>
                <a:r>
                  <a:rPr lang="en-US" altLang="zh-CN" sz="1800" dirty="0">
                    <a:latin typeface="+mn-lt"/>
                    <a:ea typeface="+mj-ea"/>
                    <a:cs typeface="Arial" panose="020B0604020202020204" pitchFamily="34" charset="0"/>
                  </a:rPr>
                  <a:t> s</a:t>
                </a:r>
                <a:r>
                  <a:rPr lang="en-US" altLang="zh-CN" sz="1800" baseline="30000" dirty="0">
                    <a:latin typeface="+mn-lt"/>
                    <a:ea typeface="+mj-ea"/>
                    <a:cs typeface="Arial" panose="020B0604020202020204" pitchFamily="34" charset="0"/>
                  </a:rPr>
                  <a:t>-1 </a:t>
                </a:r>
                <a:r>
                  <a:rPr lang="en-US" altLang="zh-CN" sz="1800" dirty="0">
                    <a:latin typeface="+mn-lt"/>
                    <a:ea typeface="+mj-ea"/>
                    <a:cs typeface="Arial" panose="020B0604020202020204" pitchFamily="34" charset="0"/>
                  </a:rPr>
                  <a:t>@ 4 GeV</a:t>
                </a:r>
                <a:r>
                  <a:rPr lang="zh-CN" altLang="en-US" sz="1800" dirty="0">
                    <a:latin typeface="+mn-lt"/>
                    <a:ea typeface="+mj-ea"/>
                    <a:cs typeface="Arial" panose="020B0604020202020204" pitchFamily="34" charset="0"/>
                  </a:rPr>
                  <a:t>，</a:t>
                </a:r>
                <a:r>
                  <a:rPr lang="en-US" altLang="zh-CN" sz="1800" dirty="0" err="1">
                    <a:latin typeface="+mn-lt"/>
                    <a:ea typeface="+mj-ea"/>
                    <a:cs typeface="Arial" panose="020B0604020202020204" pitchFamily="34" charset="0"/>
                  </a:rPr>
                  <a:t>Touschek</a:t>
                </a:r>
                <a:r>
                  <a:rPr lang="zh-CN" altLang="en-US" sz="1800" dirty="0">
                    <a:latin typeface="+mn-lt"/>
                    <a:ea typeface="+mj-ea"/>
                    <a:cs typeface="Arial" panose="020B0604020202020204" pitchFamily="34" charset="0"/>
                  </a:rPr>
                  <a:t>寿命</a:t>
                </a:r>
                <a:r>
                  <a:rPr lang="en-US" altLang="zh-CN" sz="1800" dirty="0">
                    <a:latin typeface="+mn-lt"/>
                    <a:ea typeface="+mj-ea"/>
                    <a:cs typeface="Arial" panose="020B0604020202020204" pitchFamily="34" charset="0"/>
                  </a:rPr>
                  <a:t>: &gt;360 s with ideal lattice and &gt;245 s with errors</a:t>
                </a:r>
              </a:p>
              <a:p>
                <a:pPr algn="just">
                  <a:lnSpc>
                    <a:spcPct val="120000"/>
                  </a:lnSpc>
                  <a:spcBef>
                    <a:spcPts val="600"/>
                  </a:spcBef>
                  <a:spcAft>
                    <a:spcPts val="0"/>
                  </a:spcAft>
                </a:pPr>
                <a:r>
                  <a:rPr lang="zh-CN" altLang="en-US" sz="2000" dirty="0">
                    <a:solidFill>
                      <a:srgbClr val="0F34A6"/>
                    </a:solidFill>
                    <a:latin typeface="+mn-lt"/>
                    <a:ea typeface="+mj-ea"/>
                    <a:cs typeface="Arial" panose="020B0604020202020204" pitchFamily="34" charset="0"/>
                  </a:rPr>
                  <a:t>集体效应：</a:t>
                </a:r>
                <a:endParaRPr lang="en-US" altLang="zh-CN" sz="2000" dirty="0">
                  <a:solidFill>
                    <a:srgbClr val="0F34A6"/>
                  </a:solidFill>
                  <a:latin typeface="+mn-lt"/>
                  <a:ea typeface="+mj-ea"/>
                  <a:cs typeface="Arial" panose="020B0604020202020204" pitchFamily="34" charset="0"/>
                </a:endParaRPr>
              </a:p>
              <a:p>
                <a:pPr lvl="1" algn="just">
                  <a:lnSpc>
                    <a:spcPct val="120000"/>
                  </a:lnSpc>
                  <a:spcBef>
                    <a:spcPts val="600"/>
                  </a:spcBef>
                  <a:spcAft>
                    <a:spcPts val="0"/>
                  </a:spcAft>
                </a:pPr>
                <a:r>
                  <a:rPr lang="zh-CN" altLang="en-US" sz="1800" dirty="0">
                    <a:latin typeface="+mn-lt"/>
                    <a:ea typeface="+mj-ea"/>
                    <a:cs typeface="Arial" panose="020B0604020202020204" pitchFamily="34" charset="0"/>
                  </a:rPr>
                  <a:t>束</a:t>
                </a:r>
                <a:r>
                  <a:rPr lang="en-US" altLang="zh-CN" sz="1800" dirty="0">
                    <a:latin typeface="+mn-lt"/>
                    <a:ea typeface="+mj-ea"/>
                    <a:cs typeface="Arial" panose="020B0604020202020204" pitchFamily="34" charset="0"/>
                  </a:rPr>
                  <a:t>-</a:t>
                </a:r>
                <a:r>
                  <a:rPr lang="zh-CN" altLang="en-US" sz="1800" dirty="0">
                    <a:latin typeface="+mn-lt"/>
                    <a:ea typeface="+mj-ea"/>
                    <a:cs typeface="Arial" panose="020B0604020202020204" pitchFamily="34" charset="0"/>
                  </a:rPr>
                  <a:t>束作用表明，</a:t>
                </a:r>
                <a:r>
                  <a:rPr lang="en-US" altLang="zh-CN" sz="1800" dirty="0">
                    <a:latin typeface="+mn-lt"/>
                    <a:ea typeface="+mj-ea"/>
                    <a:cs typeface="Arial" panose="020B0604020202020204" pitchFamily="34" charset="0"/>
                  </a:rPr>
                  <a:t>crab-waist </a:t>
                </a:r>
                <a:r>
                  <a:rPr lang="zh-CN" altLang="en-US" sz="1800" dirty="0">
                    <a:latin typeface="+mn-lt"/>
                    <a:ea typeface="+mj-ea"/>
                    <a:cs typeface="Arial" panose="020B0604020202020204" pitchFamily="34" charset="0"/>
                  </a:rPr>
                  <a:t>方案能显著提高亮度，</a:t>
                </a:r>
                <a:r>
                  <a:rPr lang="en-US" altLang="zh-CN" sz="1800" dirty="0">
                    <a:latin typeface="+mn-lt"/>
                    <a:ea typeface="+mj-ea"/>
                    <a:cs typeface="Arial" panose="020B0604020202020204" pitchFamily="34" charset="0"/>
                  </a:rPr>
                  <a:t>X-Z</a:t>
                </a:r>
                <a:r>
                  <a:rPr lang="zh-CN" altLang="en-US" sz="1800" dirty="0">
                    <a:latin typeface="+mn-lt"/>
                    <a:ea typeface="+mj-ea"/>
                    <a:cs typeface="Arial" panose="020B0604020202020204" pitchFamily="34" charset="0"/>
                  </a:rPr>
                  <a:t>不稳定性可以通过参数选择得到抑制，</a:t>
                </a:r>
                <a:r>
                  <a:rPr lang="zh-CN" altLang="en-US" sz="1800" dirty="0">
                    <a:latin typeface="+mj-ea"/>
                    <a:ea typeface="+mj-ea"/>
                    <a:cs typeface="Arial" panose="020B0604020202020204" pitchFamily="34" charset="0"/>
                  </a:rPr>
                  <a:t>更小的</a:t>
                </a:r>
                <a:r>
                  <a:rPr lang="en-US" altLang="zh-CN" sz="1800" dirty="0">
                    <a:latin typeface="+mn-lt"/>
                    <a:cs typeface="Arial" panose="020B0604020202020204" pitchFamily="34" charset="0"/>
                  </a:rPr>
                  <a:t> </a:t>
                </a:r>
                <a14:m>
                  <m:oMath xmlns:m="http://schemas.openxmlformats.org/officeDocument/2006/math">
                    <m:sSubSup>
                      <m:sSubSupPr>
                        <m:ctrlPr>
                          <a:rPr lang="ru-RU" altLang="zh-CN" sz="1800" i="1">
                            <a:latin typeface="Cambria Math" panose="02040503050406030204" pitchFamily="18" charset="0"/>
                          </a:rPr>
                        </m:ctrlPr>
                      </m:sSubSupPr>
                      <m:e>
                        <m:r>
                          <a:rPr lang="ru-RU" altLang="zh-CN" sz="1800" i="1">
                            <a:latin typeface="Cambria Math" panose="02040503050406030204" pitchFamily="18" charset="0"/>
                          </a:rPr>
                          <m:t>𝛽</m:t>
                        </m:r>
                      </m:e>
                      <m:sub>
                        <m:r>
                          <a:rPr lang="ru-RU" altLang="zh-CN" sz="1800" i="1">
                            <a:latin typeface="Cambria Math" panose="02040503050406030204" pitchFamily="18" charset="0"/>
                          </a:rPr>
                          <m:t>𝑥</m:t>
                        </m:r>
                      </m:sub>
                      <m:sup>
                        <m:r>
                          <a:rPr lang="ru-RU" altLang="zh-CN" sz="1800">
                            <a:latin typeface="Cambria Math" panose="02040503050406030204" pitchFamily="18" charset="0"/>
                          </a:rPr>
                          <m:t>∗</m:t>
                        </m:r>
                      </m:sup>
                    </m:sSubSup>
                  </m:oMath>
                </a14:m>
                <a:r>
                  <a:rPr lang="en-US" altLang="zh-CN" sz="1800" dirty="0">
                    <a:latin typeface="+mn-lt"/>
                    <a:cs typeface="Arial" panose="020B0604020202020204" pitchFamily="34" charset="0"/>
                  </a:rPr>
                  <a:t> </a:t>
                </a:r>
                <a:r>
                  <a:rPr lang="zh-CN" altLang="en-US" sz="1800" dirty="0">
                    <a:latin typeface="+mn-ea"/>
                    <a:ea typeface="+mn-ea"/>
                    <a:cs typeface="Arial" panose="020B0604020202020204" pitchFamily="34" charset="0"/>
                  </a:rPr>
                  <a:t>更有利于得到更大的高亮度平台</a:t>
                </a:r>
                <a:endParaRPr lang="en-US" altLang="zh-CN" sz="1800" dirty="0">
                  <a:latin typeface="+mn-lt"/>
                  <a:ea typeface="+mj-ea"/>
                  <a:cs typeface="Arial" panose="020B0604020202020204" pitchFamily="34" charset="0"/>
                </a:endParaRPr>
              </a:p>
              <a:p>
                <a:pPr lvl="1" algn="just">
                  <a:lnSpc>
                    <a:spcPct val="120000"/>
                  </a:lnSpc>
                  <a:spcBef>
                    <a:spcPts val="600"/>
                  </a:spcBef>
                  <a:spcAft>
                    <a:spcPts val="0"/>
                  </a:spcAft>
                </a:pPr>
                <a:r>
                  <a:rPr lang="zh-CN" altLang="en-US" sz="1800" dirty="0">
                    <a:latin typeface="+mn-lt"/>
                    <a:ea typeface="+mj-ea"/>
                    <a:cs typeface="Arial" panose="020B0604020202020204" pitchFamily="34" charset="0"/>
                  </a:rPr>
                  <a:t>高次模不稳定性需采用纵向逐束团反馈系统进行抑制</a:t>
                </a:r>
                <a:r>
                  <a:rPr lang="en-US" altLang="zh-CN" sz="1800" dirty="0">
                    <a:latin typeface="+mn-lt"/>
                    <a:ea typeface="+mj-ea"/>
                    <a:cs typeface="Arial" panose="020B0604020202020204" pitchFamily="34" charset="0"/>
                  </a:rPr>
                  <a:t> (2 </a:t>
                </a:r>
                <a:r>
                  <a:rPr lang="en-US" altLang="zh-CN" sz="1800" dirty="0" err="1">
                    <a:latin typeface="+mn-lt"/>
                    <a:ea typeface="+mj-ea"/>
                    <a:cs typeface="Arial" panose="020B0604020202020204" pitchFamily="34" charset="0"/>
                  </a:rPr>
                  <a:t>ms</a:t>
                </a:r>
                <a:r>
                  <a:rPr lang="en-US" altLang="zh-CN" sz="1800" dirty="0">
                    <a:latin typeface="+mn-lt"/>
                    <a:ea typeface="+mj-ea"/>
                    <a:cs typeface="Arial" panose="020B0604020202020204" pitchFamily="34" charset="0"/>
                  </a:rPr>
                  <a:t>)</a:t>
                </a:r>
                <a:r>
                  <a:rPr lang="zh-CN" altLang="en-US" sz="1800" dirty="0">
                    <a:latin typeface="+mn-lt"/>
                    <a:ea typeface="+mj-ea"/>
                    <a:cs typeface="Arial" panose="020B0604020202020204" pitchFamily="34" charset="0"/>
                  </a:rPr>
                  <a:t>，</a:t>
                </a:r>
                <a:r>
                  <a:rPr lang="zh-CN" altLang="en-US" sz="1800" dirty="0">
                    <a:latin typeface="微软雅黑" panose="020B0503020204020204" pitchFamily="34" charset="-122"/>
                    <a:ea typeface="微软雅黑" panose="020B0503020204020204" pitchFamily="34" charset="-122"/>
                    <a:cs typeface="Calibri" panose="020F0502020204030204" charset="0"/>
                    <a:sym typeface="+mn-ea"/>
                  </a:rPr>
                  <a:t>横向耦合束团不稳定性需要横向反馈系统进行抑制 </a:t>
                </a:r>
                <a:r>
                  <a:rPr lang="en-US" altLang="zh-CN" sz="1800" dirty="0">
                    <a:latin typeface="+mn-lt"/>
                    <a:cs typeface="Arial" panose="020B0604020202020204" pitchFamily="34" charset="0"/>
                  </a:rPr>
                  <a:t>(&lt;0.4 </a:t>
                </a:r>
                <a:r>
                  <a:rPr lang="en-US" altLang="zh-CN" sz="1800" dirty="0" err="1">
                    <a:latin typeface="+mn-lt"/>
                    <a:cs typeface="Arial" panose="020B0604020202020204" pitchFamily="34" charset="0"/>
                  </a:rPr>
                  <a:t>ms</a:t>
                </a:r>
                <a:r>
                  <a:rPr lang="en-US" altLang="zh-CN" sz="1800" dirty="0">
                    <a:latin typeface="+mn-lt"/>
                    <a:cs typeface="Arial" panose="020B0604020202020204" pitchFamily="34" charset="0"/>
                  </a:rPr>
                  <a:t>)</a:t>
                </a:r>
                <a:endParaRPr lang="en-US" altLang="zh-CN" sz="1800" dirty="0">
                  <a:latin typeface="+mn-lt"/>
                  <a:ea typeface="+mj-ea"/>
                  <a:cs typeface="Arial" panose="020B0604020202020204" pitchFamily="34" charset="0"/>
                </a:endParaRPr>
              </a:p>
              <a:p>
                <a:pPr algn="just">
                  <a:lnSpc>
                    <a:spcPct val="120000"/>
                  </a:lnSpc>
                  <a:spcBef>
                    <a:spcPts val="600"/>
                  </a:spcBef>
                  <a:spcAft>
                    <a:spcPts val="0"/>
                  </a:spcAft>
                </a:pPr>
                <a:r>
                  <a:rPr lang="zh-CN" altLang="en-US" sz="2000" dirty="0">
                    <a:solidFill>
                      <a:srgbClr val="0F34A6"/>
                    </a:solidFill>
                    <a:latin typeface="+mn-lt"/>
                    <a:ea typeface="+mj-ea"/>
                    <a:cs typeface="Arial" panose="020B0604020202020204" pitchFamily="34" charset="0"/>
                  </a:rPr>
                  <a:t>束流注入</a:t>
                </a:r>
                <a:r>
                  <a:rPr lang="en-US" altLang="zh-CN" sz="2000" dirty="0">
                    <a:solidFill>
                      <a:srgbClr val="0F34A6"/>
                    </a:solidFill>
                    <a:latin typeface="+mn-lt"/>
                    <a:ea typeface="+mj-ea"/>
                    <a:cs typeface="Arial" panose="020B0604020202020204" pitchFamily="34" charset="0"/>
                  </a:rPr>
                  <a:t>: </a:t>
                </a:r>
                <a:r>
                  <a:rPr lang="zh-CN" altLang="en-US" sz="2000" dirty="0">
                    <a:latin typeface="+mn-lt"/>
                    <a:ea typeface="+mj-ea"/>
                    <a:cs typeface="Arial" panose="020B0604020202020204" pitchFamily="34" charset="0"/>
                  </a:rPr>
                  <a:t>离轴注入作为基本方案 </a:t>
                </a:r>
                <a:r>
                  <a:rPr lang="en-US" altLang="zh-CN" sz="2000" dirty="0">
                    <a:latin typeface="+mn-lt"/>
                    <a:ea typeface="+mj-ea"/>
                    <a:cs typeface="Arial" panose="020B0604020202020204" pitchFamily="34" charset="0"/>
                  </a:rPr>
                  <a:t>(</a:t>
                </a:r>
                <a:r>
                  <a:rPr lang="zh-CN" altLang="en-US" sz="2000" dirty="0">
                    <a:latin typeface="+mn-lt"/>
                    <a:ea typeface="+mj-ea"/>
                    <a:cs typeface="Arial" panose="020B0604020202020204" pitchFamily="34" charset="0"/>
                  </a:rPr>
                  <a:t>考虑误差后的注入效率 </a:t>
                </a:r>
                <a:r>
                  <a:rPr lang="en-US" altLang="zh-CN" sz="2000" dirty="0">
                    <a:latin typeface="+mn-lt"/>
                    <a:ea typeface="+mj-ea"/>
                    <a:cs typeface="Arial" panose="020B0604020202020204" pitchFamily="34" charset="0"/>
                  </a:rPr>
                  <a:t>&gt; 95%)</a:t>
                </a:r>
              </a:p>
              <a:p>
                <a:pPr algn="just">
                  <a:spcBef>
                    <a:spcPts val="600"/>
                  </a:spcBef>
                  <a:spcAft>
                    <a:spcPts val="600"/>
                  </a:spcAft>
                </a:pPr>
                <a:r>
                  <a:rPr lang="zh-CN" altLang="en-US" sz="2000" dirty="0">
                    <a:solidFill>
                      <a:srgbClr val="0F34A6"/>
                    </a:solidFill>
                    <a:latin typeface="+mn-lt"/>
                    <a:ea typeface="+mj-ea"/>
                    <a:cs typeface="Arial" panose="020B0604020202020204" pitchFamily="34" charset="0"/>
                  </a:rPr>
                  <a:t>束流准直：</a:t>
                </a:r>
                <a:r>
                  <a:rPr lang="zh-CN" altLang="en-US" sz="2000" dirty="0">
                    <a:latin typeface="+mn-lt"/>
                    <a:ea typeface="+mj-ea"/>
                    <a:cs typeface="Arial" panose="020B0604020202020204" pitchFamily="34" charset="0"/>
                  </a:rPr>
                  <a:t>可以有效保护对撞区</a:t>
                </a:r>
                <a:r>
                  <a:rPr lang="en-US" altLang="zh-CN" sz="2000" dirty="0">
                    <a:latin typeface="+mn-lt"/>
                    <a:ea typeface="+mj-ea"/>
                    <a:cs typeface="Arial" panose="020B0604020202020204" pitchFamily="34" charset="0"/>
                  </a:rPr>
                  <a:t>(</a:t>
                </a:r>
                <a:r>
                  <a:rPr lang="zh-CN" altLang="en-US" sz="2000" dirty="0">
                    <a:latin typeface="+mn-lt"/>
                    <a:ea typeface="+mj-ea"/>
                    <a:cs typeface="Arial" panose="020B0604020202020204" pitchFamily="34" charset="0"/>
                  </a:rPr>
                  <a:t>准直效率</a:t>
                </a:r>
                <a:r>
                  <a:rPr lang="en-US" altLang="zh-CN" sz="2000" dirty="0">
                    <a:latin typeface="+mn-lt"/>
                    <a:ea typeface="+mj-ea"/>
                    <a:cs typeface="Arial" panose="020B0604020202020204" pitchFamily="34" charset="0"/>
                  </a:rPr>
                  <a:t>&gt; 99%)</a:t>
                </a:r>
              </a:p>
              <a:p>
                <a:pPr algn="just">
                  <a:spcBef>
                    <a:spcPts val="600"/>
                  </a:spcBef>
                  <a:spcAft>
                    <a:spcPts val="600"/>
                  </a:spcAft>
                </a:pPr>
                <a:r>
                  <a:rPr lang="zh-CN" altLang="en-US" sz="2000" dirty="0">
                    <a:latin typeface="+mn-lt"/>
                    <a:ea typeface="+mj-ea"/>
                    <a:cs typeface="Arial" panose="020B0604020202020204" pitchFamily="34" charset="0"/>
                  </a:rPr>
                  <a:t>技术设计报告正在撰写中</a:t>
                </a:r>
                <a:endParaRPr lang="en-US" altLang="zh-CN" sz="2000" dirty="0">
                  <a:latin typeface="+mn-lt"/>
                  <a:ea typeface="+mj-ea"/>
                  <a:cs typeface="Arial" panose="020B0604020202020204" pitchFamily="34" charset="0"/>
                </a:endParaRPr>
              </a:p>
            </p:txBody>
          </p:sp>
        </mc:Choice>
        <mc:Fallback>
          <p:sp>
            <p:nvSpPr>
              <p:cNvPr id="6" name="内容占位符 1">
                <a:extLst>
                  <a:ext uri="{FF2B5EF4-FFF2-40B4-BE49-F238E27FC236}">
                    <a16:creationId xmlns:a16="http://schemas.microsoft.com/office/drawing/2014/main" id="{F36F9876-3679-F3C1-9CA5-1A24D0B76F06}"/>
                  </a:ext>
                </a:extLst>
              </p:cNvPr>
              <p:cNvSpPr>
                <a:spLocks noGrp="1" noRot="1" noChangeAspect="1" noMove="1" noResize="1" noEditPoints="1" noAdjustHandles="1" noChangeArrowheads="1" noChangeShapeType="1" noTextEdit="1"/>
              </p:cNvSpPr>
              <p:nvPr>
                <p:ph idx="1"/>
              </p:nvPr>
            </p:nvSpPr>
            <p:spPr>
              <a:xfrm>
                <a:off x="431910" y="1484784"/>
                <a:ext cx="11208705" cy="4968552"/>
              </a:xfrm>
              <a:blipFill>
                <a:blip r:embed="rId3"/>
                <a:stretch>
                  <a:fillRect l="-489" t="-123" r="-435" b="-123"/>
                </a:stretch>
              </a:blipFill>
            </p:spPr>
            <p:txBody>
              <a:bodyPr/>
              <a:lstStyle/>
              <a:p>
                <a:r>
                  <a:rPr lang="zh-CN" altLang="en-US">
                    <a:noFill/>
                  </a:rPr>
                  <a:t> </a:t>
                </a:r>
              </a:p>
            </p:txBody>
          </p:sp>
        </mc:Fallback>
      </mc:AlternateContent>
      <p:sp>
        <p:nvSpPr>
          <p:cNvPr id="7" name="文本框 6">
            <a:extLst>
              <a:ext uri="{FF2B5EF4-FFF2-40B4-BE49-F238E27FC236}">
                <a16:creationId xmlns:a16="http://schemas.microsoft.com/office/drawing/2014/main" id="{27FBF302-F4CD-4E35-8A7C-CCC4EE8D33D1}"/>
              </a:ext>
            </a:extLst>
          </p:cNvPr>
          <p:cNvSpPr txBox="1"/>
          <p:nvPr/>
        </p:nvSpPr>
        <p:spPr>
          <a:xfrm>
            <a:off x="431910" y="1000254"/>
            <a:ext cx="10947648" cy="400110"/>
          </a:xfrm>
          <a:prstGeom prst="rect">
            <a:avLst/>
          </a:prstGeom>
          <a:noFill/>
        </p:spPr>
        <p:txBody>
          <a:bodyPr wrap="square">
            <a:spAutoFit/>
          </a:bodyPr>
          <a:lstStyle/>
          <a:p>
            <a:pPr marL="0" indent="0" algn="just">
              <a:spcBef>
                <a:spcPts val="600"/>
              </a:spcBef>
              <a:spcAft>
                <a:spcPts val="0"/>
              </a:spcAft>
              <a:buNone/>
            </a:pPr>
            <a:r>
              <a:rPr lang="en-US" altLang="zh-CN" sz="2000" b="1" dirty="0">
                <a:solidFill>
                  <a:srgbClr val="C00000"/>
                </a:solidFill>
                <a:latin typeface="+mn-lt"/>
                <a:ea typeface="+mj-ea"/>
                <a:cs typeface="Arial" panose="020B0604020202020204" pitchFamily="34" charset="0"/>
              </a:rPr>
              <a:t>STCF goals: CoM energy 2~7 GeV, 0.5</a:t>
            </a:r>
            <a:r>
              <a:rPr lang="en-US" altLang="zh-CN" sz="2000" b="1" dirty="0">
                <a:solidFill>
                  <a:srgbClr val="C00000"/>
                </a:solidFill>
                <a:latin typeface="+mn-lt"/>
                <a:ea typeface="+mj-ea"/>
                <a:cs typeface="Arial" panose="020B0604020202020204" pitchFamily="34" charset="0"/>
                <a:sym typeface="Symbol" panose="05050102010706020507" pitchFamily="18" charset="2"/>
              </a:rPr>
              <a:t></a:t>
            </a:r>
            <a:r>
              <a:rPr lang="en-US" altLang="zh-CN" sz="2000" b="1" dirty="0">
                <a:solidFill>
                  <a:srgbClr val="C00000"/>
                </a:solidFill>
                <a:latin typeface="+mn-lt"/>
                <a:ea typeface="+mj-ea"/>
                <a:cs typeface="Arial" panose="020B0604020202020204" pitchFamily="34" charset="0"/>
              </a:rPr>
              <a:t>10</a:t>
            </a:r>
            <a:r>
              <a:rPr lang="en-US" altLang="zh-CN" sz="2000" b="1" baseline="30000" dirty="0">
                <a:solidFill>
                  <a:srgbClr val="C00000"/>
                </a:solidFill>
                <a:latin typeface="+mn-lt"/>
                <a:ea typeface="+mj-ea"/>
                <a:cs typeface="Arial" panose="020B0604020202020204" pitchFamily="34" charset="0"/>
              </a:rPr>
              <a:t>35  </a:t>
            </a:r>
            <a:r>
              <a:rPr lang="en-US" altLang="zh-CN" sz="2000" b="1" dirty="0">
                <a:solidFill>
                  <a:srgbClr val="C00000"/>
                </a:solidFill>
                <a:latin typeface="+mn-lt"/>
                <a:ea typeface="+mj-ea"/>
                <a:cs typeface="Arial" panose="020B0604020202020204" pitchFamily="34" charset="0"/>
              </a:rPr>
              <a:t>cm</a:t>
            </a:r>
            <a:r>
              <a:rPr lang="en-US" altLang="zh-CN" sz="2000" b="1" baseline="30000" dirty="0">
                <a:solidFill>
                  <a:srgbClr val="C00000"/>
                </a:solidFill>
                <a:latin typeface="+mn-lt"/>
                <a:ea typeface="+mj-ea"/>
                <a:cs typeface="Arial" panose="020B0604020202020204" pitchFamily="34" charset="0"/>
              </a:rPr>
              <a:t>-2</a:t>
            </a:r>
            <a:r>
              <a:rPr lang="en-US" altLang="zh-CN" sz="2000" b="1" dirty="0">
                <a:solidFill>
                  <a:srgbClr val="C00000"/>
                </a:solidFill>
                <a:latin typeface="+mn-lt"/>
                <a:ea typeface="+mj-ea"/>
                <a:cs typeface="Arial" panose="020B0604020202020204" pitchFamily="34" charset="0"/>
              </a:rPr>
              <a:t> s</a:t>
            </a:r>
            <a:r>
              <a:rPr lang="en-US" altLang="zh-CN" sz="2000" b="1" baseline="30000" dirty="0">
                <a:solidFill>
                  <a:srgbClr val="C00000"/>
                </a:solidFill>
                <a:latin typeface="+mn-lt"/>
                <a:ea typeface="+mj-ea"/>
                <a:cs typeface="Arial" panose="020B0604020202020204" pitchFamily="34" charset="0"/>
              </a:rPr>
              <a:t>-1 </a:t>
            </a:r>
            <a:r>
              <a:rPr lang="en-US" altLang="zh-CN" sz="2000" b="1" dirty="0">
                <a:solidFill>
                  <a:srgbClr val="C00000"/>
                </a:solidFill>
                <a:latin typeface="+mn-lt"/>
                <a:ea typeface="+mj-ea"/>
                <a:cs typeface="Arial" panose="020B0604020202020204" pitchFamily="34" charset="0"/>
              </a:rPr>
              <a:t>@ 4 GeV, Touschek lifetime &gt; 200 s</a:t>
            </a:r>
          </a:p>
        </p:txBody>
      </p:sp>
    </p:spTree>
    <p:extLst>
      <p:ext uri="{BB962C8B-B14F-4D97-AF65-F5344CB8AC3E}">
        <p14:creationId xmlns:p14="http://schemas.microsoft.com/office/powerpoint/2010/main" val="40018528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2">
            <a:extLst>
              <a:ext uri="{FF2B5EF4-FFF2-40B4-BE49-F238E27FC236}">
                <a16:creationId xmlns:a16="http://schemas.microsoft.com/office/drawing/2014/main" id="{5394C2F3-6F87-4B0B-9A85-04BE011A4F91}"/>
              </a:ext>
            </a:extLst>
          </p:cNvPr>
          <p:cNvSpPr>
            <a:spLocks noGrp="1"/>
          </p:cNvSpPr>
          <p:nvPr>
            <p:ph type="title"/>
          </p:nvPr>
        </p:nvSpPr>
        <p:spPr>
          <a:xfrm>
            <a:off x="623392" y="0"/>
            <a:ext cx="10515600" cy="804672"/>
          </a:xfrm>
        </p:spPr>
        <p:txBody>
          <a:bodyPr>
            <a:normAutofit/>
          </a:bodyPr>
          <a:lstStyle/>
          <a:p>
            <a:r>
              <a:rPr lang="en-US" altLang="zh-CN" sz="3200" dirty="0">
                <a:latin typeface="Arial" panose="020B0604020202020204" pitchFamily="34" charset="0"/>
                <a:cs typeface="Arial" panose="020B0604020202020204" pitchFamily="34" charset="0"/>
              </a:rPr>
              <a:t>Acknowledgments</a:t>
            </a:r>
            <a:endParaRPr lang="zh-CN" altLang="en-US" sz="3200" dirty="0">
              <a:cs typeface="Arial" panose="020B0604020202020204" pitchFamily="34" charset="0"/>
            </a:endParaRPr>
          </a:p>
        </p:txBody>
      </p:sp>
      <p:pic>
        <p:nvPicPr>
          <p:cNvPr id="3" name="图片 2">
            <a:extLst>
              <a:ext uri="{FF2B5EF4-FFF2-40B4-BE49-F238E27FC236}">
                <a16:creationId xmlns:a16="http://schemas.microsoft.com/office/drawing/2014/main" id="{2683FAAE-4395-4D5C-8BA8-89211D98D6CD}"/>
              </a:ext>
            </a:extLst>
          </p:cNvPr>
          <p:cNvPicPr>
            <a:picLocks noChangeAspect="1"/>
          </p:cNvPicPr>
          <p:nvPr/>
        </p:nvPicPr>
        <p:blipFill>
          <a:blip r:embed="rId3"/>
          <a:stretch>
            <a:fillRect/>
          </a:stretch>
        </p:blipFill>
        <p:spPr>
          <a:xfrm>
            <a:off x="8843321" y="1092746"/>
            <a:ext cx="3086497" cy="2142644"/>
          </a:xfrm>
          <a:prstGeom prst="rect">
            <a:avLst/>
          </a:prstGeom>
        </p:spPr>
      </p:pic>
      <p:sp>
        <p:nvSpPr>
          <p:cNvPr id="4" name="文本框 3">
            <a:extLst>
              <a:ext uri="{FF2B5EF4-FFF2-40B4-BE49-F238E27FC236}">
                <a16:creationId xmlns:a16="http://schemas.microsoft.com/office/drawing/2014/main" id="{7A69F725-4D1C-4856-B610-0FA0C06C3575}"/>
              </a:ext>
            </a:extLst>
          </p:cNvPr>
          <p:cNvSpPr txBox="1"/>
          <p:nvPr/>
        </p:nvSpPr>
        <p:spPr>
          <a:xfrm>
            <a:off x="158250" y="1619081"/>
            <a:ext cx="8568427" cy="1809919"/>
          </a:xfrm>
          <a:prstGeom prst="rect">
            <a:avLst/>
          </a:prstGeom>
          <a:noFill/>
        </p:spPr>
        <p:txBody>
          <a:bodyPr wrap="square" rtlCol="0">
            <a:spAutoFit/>
          </a:bodyPr>
          <a:lstStyle/>
          <a:p>
            <a:pPr algn="just">
              <a:lnSpc>
                <a:spcPct val="130000"/>
              </a:lnSpc>
            </a:pPr>
            <a:r>
              <a:rPr lang="en-US" altLang="zh-CN" sz="2200" dirty="0" err="1">
                <a:solidFill>
                  <a:srgbClr val="0F34A6"/>
                </a:solidFill>
                <a:latin typeface="微软雅黑" panose="020B0503020204020204" pitchFamily="34" charset="-122"/>
                <a:ea typeface="微软雅黑" panose="020B0503020204020204" pitchFamily="34" charset="-122"/>
              </a:rPr>
              <a:t>Jingyu</a:t>
            </a:r>
            <a:r>
              <a:rPr lang="en-US" altLang="zh-CN" sz="2200" dirty="0">
                <a:solidFill>
                  <a:srgbClr val="0F34A6"/>
                </a:solidFill>
                <a:latin typeface="微软雅黑" panose="020B0503020204020204" pitchFamily="34" charset="-122"/>
                <a:ea typeface="微软雅黑" panose="020B0503020204020204" pitchFamily="34" charset="-122"/>
              </a:rPr>
              <a:t> Tang, </a:t>
            </a:r>
            <a:r>
              <a:rPr lang="en-US" altLang="zh-CN" sz="2200" dirty="0" err="1">
                <a:solidFill>
                  <a:srgbClr val="0F34A6"/>
                </a:solidFill>
                <a:latin typeface="微软雅黑" panose="020B0503020204020204" pitchFamily="34" charset="-122"/>
                <a:ea typeface="微软雅黑" panose="020B0503020204020204" pitchFamily="34" charset="-122"/>
              </a:rPr>
              <a:t>Youjin</a:t>
            </a:r>
            <a:r>
              <a:rPr lang="en-US" altLang="zh-CN" sz="2200" dirty="0">
                <a:solidFill>
                  <a:srgbClr val="0F34A6"/>
                </a:solidFill>
                <a:latin typeface="微软雅黑" panose="020B0503020204020204" pitchFamily="34" charset="-122"/>
                <a:ea typeface="微软雅黑" panose="020B0503020204020204" pitchFamily="34" charset="-122"/>
              </a:rPr>
              <a:t> Yuan, Qing Luo, </a:t>
            </a:r>
            <a:r>
              <a:rPr lang="en-US" altLang="zh-CN" sz="2200" dirty="0" err="1">
                <a:solidFill>
                  <a:srgbClr val="0F34A6"/>
                </a:solidFill>
                <a:latin typeface="微软雅黑" panose="020B0503020204020204" pitchFamily="34" charset="-122"/>
                <a:ea typeface="微软雅黑" panose="020B0503020204020204" pitchFamily="34" charset="-122"/>
              </a:rPr>
              <a:t>Linhao</a:t>
            </a:r>
            <a:r>
              <a:rPr lang="en-US" altLang="zh-CN" sz="2200" dirty="0">
                <a:solidFill>
                  <a:srgbClr val="0F34A6"/>
                </a:solidFill>
                <a:latin typeface="微软雅黑" panose="020B0503020204020204" pitchFamily="34" charset="-122"/>
                <a:ea typeface="微软雅黑" panose="020B0503020204020204" pitchFamily="34" charset="-122"/>
              </a:rPr>
              <a:t> Zhang, Demin Zhou (KEK), Weiwei Li, Tianlong He, </a:t>
            </a:r>
            <a:r>
              <a:rPr lang="en-US" altLang="zh-CN" sz="2200" dirty="0" err="1">
                <a:solidFill>
                  <a:srgbClr val="0F34A6"/>
                </a:solidFill>
                <a:latin typeface="微软雅黑" panose="020B0503020204020204" pitchFamily="34" charset="-122"/>
                <a:ea typeface="微软雅黑" panose="020B0503020204020204" pitchFamily="34" charset="-122"/>
              </a:rPr>
              <a:t>Penghui</a:t>
            </a:r>
            <a:r>
              <a:rPr lang="en-US" altLang="zh-CN" sz="2200" dirty="0">
                <a:solidFill>
                  <a:srgbClr val="0F34A6"/>
                </a:solidFill>
                <a:latin typeface="微软雅黑" panose="020B0503020204020204" pitchFamily="34" charset="-122"/>
                <a:ea typeface="微软雅黑" panose="020B0503020204020204" pitchFamily="34" charset="-122"/>
              </a:rPr>
              <a:t> Yang, Lei Wang, Tao Liu, Sangya Li, Yihao Mo, Ze Yu, Hangzhou Li, Hao Zhou, </a:t>
            </a:r>
            <a:r>
              <a:rPr lang="en-US" altLang="zh-CN" sz="2200" dirty="0" err="1">
                <a:solidFill>
                  <a:srgbClr val="0F34A6"/>
                </a:solidFill>
                <a:latin typeface="微软雅黑" panose="020B0503020204020204" pitchFamily="34" charset="-122"/>
                <a:ea typeface="微软雅黑" panose="020B0503020204020204" pitchFamily="34" charset="-122"/>
              </a:rPr>
              <a:t>Mingxuan</a:t>
            </a:r>
            <a:r>
              <a:rPr lang="en-US" altLang="zh-CN" sz="2200" dirty="0">
                <a:solidFill>
                  <a:srgbClr val="0F34A6"/>
                </a:solidFill>
                <a:latin typeface="微软雅黑" panose="020B0503020204020204" pitchFamily="34" charset="-122"/>
                <a:ea typeface="微软雅黑" panose="020B0503020204020204" pitchFamily="34" charset="-122"/>
              </a:rPr>
              <a:t> Chang, </a:t>
            </a:r>
            <a:r>
              <a:rPr lang="en-US" altLang="zh-CN" sz="2200" dirty="0" err="1">
                <a:solidFill>
                  <a:srgbClr val="0F34A6"/>
                </a:solidFill>
                <a:latin typeface="微软雅黑" panose="020B0503020204020204" pitchFamily="34" charset="-122"/>
                <a:ea typeface="微软雅黑" panose="020B0503020204020204" pitchFamily="34" charset="-122"/>
              </a:rPr>
              <a:t>Jiancong</a:t>
            </a:r>
            <a:r>
              <a:rPr lang="en-US" altLang="zh-CN" sz="2200" dirty="0">
                <a:solidFill>
                  <a:srgbClr val="0F34A6"/>
                </a:solidFill>
                <a:latin typeface="微软雅黑" panose="020B0503020204020204" pitchFamily="34" charset="-122"/>
                <a:ea typeface="微软雅黑" panose="020B0503020204020204" pitchFamily="34" charset="-122"/>
              </a:rPr>
              <a:t> Bao, Jiajun Gao, </a:t>
            </a:r>
            <a:r>
              <a:rPr lang="en-US" altLang="zh-CN" sz="2200" dirty="0" err="1">
                <a:solidFill>
                  <a:srgbClr val="0F34A6"/>
                </a:solidFill>
                <a:latin typeface="微软雅黑" panose="020B0503020204020204" pitchFamily="34" charset="-122"/>
                <a:ea typeface="微软雅黑" panose="020B0503020204020204" pitchFamily="34" charset="-122"/>
              </a:rPr>
              <a:t>Wenshu</a:t>
            </a:r>
            <a:r>
              <a:rPr lang="en-US" altLang="zh-CN" sz="2200" dirty="0">
                <a:solidFill>
                  <a:srgbClr val="0F34A6"/>
                </a:solidFill>
                <a:latin typeface="微软雅黑" panose="020B0503020204020204" pitchFamily="34" charset="-122"/>
                <a:ea typeface="微软雅黑" panose="020B0503020204020204" pitchFamily="34" charset="-122"/>
              </a:rPr>
              <a:t> Liang</a:t>
            </a:r>
            <a:endParaRPr lang="zh-CN" altLang="en-US" sz="2200" dirty="0">
              <a:solidFill>
                <a:srgbClr val="0F34A6"/>
              </a:solidFill>
              <a:latin typeface="微软雅黑" panose="020B0503020204020204" pitchFamily="34" charset="-122"/>
              <a:ea typeface="微软雅黑" panose="020B0503020204020204" pitchFamily="34" charset="-122"/>
            </a:endParaRPr>
          </a:p>
        </p:txBody>
      </p:sp>
      <p:sp>
        <p:nvSpPr>
          <p:cNvPr id="8" name="文本框 7">
            <a:extLst>
              <a:ext uri="{FF2B5EF4-FFF2-40B4-BE49-F238E27FC236}">
                <a16:creationId xmlns:a16="http://schemas.microsoft.com/office/drawing/2014/main" id="{734CD6A0-2013-4AE0-8382-A5CA757CA502}"/>
              </a:ext>
            </a:extLst>
          </p:cNvPr>
          <p:cNvSpPr txBox="1"/>
          <p:nvPr/>
        </p:nvSpPr>
        <p:spPr>
          <a:xfrm>
            <a:off x="119336" y="1020430"/>
            <a:ext cx="7884763" cy="523220"/>
          </a:xfrm>
          <a:prstGeom prst="rect">
            <a:avLst/>
          </a:prstGeom>
          <a:noFill/>
        </p:spPr>
        <p:txBody>
          <a:bodyPr wrap="square">
            <a:spAutoFit/>
          </a:bodyPr>
          <a:lstStyle/>
          <a:p>
            <a:r>
              <a:rPr lang="en-US" altLang="zh-CN" sz="2800" b="1" dirty="0">
                <a:solidFill>
                  <a:srgbClr val="C00000"/>
                </a:solidFill>
                <a:latin typeface="Arial" panose="020B0604020202020204" pitchFamily="34" charset="0"/>
                <a:ea typeface="STZhongsong" panose="02010600040101010101" pitchFamily="2" charset="-122"/>
                <a:cs typeface="Arial" panose="020B0604020202020204" pitchFamily="34" charset="0"/>
              </a:rPr>
              <a:t>STCF collider ring accelerator physics group:</a:t>
            </a:r>
            <a:endParaRPr lang="zh-CN" altLang="en-US" sz="2800" b="1" dirty="0">
              <a:solidFill>
                <a:srgbClr val="C00000"/>
              </a:solidFill>
              <a:ea typeface="微软雅黑" panose="020B0503020204020204" pitchFamily="34" charset="-122"/>
            </a:endParaRPr>
          </a:p>
        </p:txBody>
      </p:sp>
      <p:sp>
        <p:nvSpPr>
          <p:cNvPr id="9" name="文本框 8">
            <a:extLst>
              <a:ext uri="{FF2B5EF4-FFF2-40B4-BE49-F238E27FC236}">
                <a16:creationId xmlns:a16="http://schemas.microsoft.com/office/drawing/2014/main" id="{09E6041F-1D8B-4528-B84C-9DEB04B78CDC}"/>
              </a:ext>
            </a:extLst>
          </p:cNvPr>
          <p:cNvSpPr txBox="1"/>
          <p:nvPr/>
        </p:nvSpPr>
        <p:spPr>
          <a:xfrm>
            <a:off x="145504" y="3964427"/>
            <a:ext cx="6163370" cy="523220"/>
          </a:xfrm>
          <a:prstGeom prst="rect">
            <a:avLst/>
          </a:prstGeom>
          <a:noFill/>
        </p:spPr>
        <p:txBody>
          <a:bodyPr wrap="square">
            <a:spAutoFit/>
          </a:bodyPr>
          <a:lstStyle/>
          <a:p>
            <a:r>
              <a:rPr lang="en-US" altLang="zh-CN" sz="2800" b="1" dirty="0">
                <a:solidFill>
                  <a:srgbClr val="C00000"/>
                </a:solidFill>
                <a:latin typeface="Arial" panose="020B0604020202020204" pitchFamily="34" charset="0"/>
                <a:ea typeface="STZhongsong" panose="02010600040101010101" pitchFamily="2" charset="-122"/>
                <a:cs typeface="Arial" panose="020B0604020202020204" pitchFamily="34" charset="0"/>
              </a:rPr>
              <a:t>Special thanks to:</a:t>
            </a:r>
          </a:p>
        </p:txBody>
      </p:sp>
      <p:sp>
        <p:nvSpPr>
          <p:cNvPr id="10" name="文本框 9">
            <a:extLst>
              <a:ext uri="{FF2B5EF4-FFF2-40B4-BE49-F238E27FC236}">
                <a16:creationId xmlns:a16="http://schemas.microsoft.com/office/drawing/2014/main" id="{F5554895-8BF2-49F7-98AA-C98C7A96D1BE}"/>
              </a:ext>
            </a:extLst>
          </p:cNvPr>
          <p:cNvSpPr txBox="1"/>
          <p:nvPr/>
        </p:nvSpPr>
        <p:spPr>
          <a:xfrm>
            <a:off x="162375" y="4591376"/>
            <a:ext cx="11377264" cy="1809919"/>
          </a:xfrm>
          <a:prstGeom prst="rect">
            <a:avLst/>
          </a:prstGeom>
          <a:noFill/>
        </p:spPr>
        <p:txBody>
          <a:bodyPr wrap="square">
            <a:spAutoFit/>
          </a:bodyPr>
          <a:lstStyle/>
          <a:p>
            <a:pPr>
              <a:lnSpc>
                <a:spcPct val="130000"/>
              </a:lnSpc>
            </a:pPr>
            <a:r>
              <a:rPr lang="en-US" altLang="zh-CN" sz="2200" dirty="0" err="1">
                <a:solidFill>
                  <a:srgbClr val="0F34A6"/>
                </a:solidFill>
                <a:latin typeface="微软雅黑" panose="020B0503020204020204" pitchFamily="34" charset="-122"/>
                <a:ea typeface="微软雅黑" panose="020B0503020204020204" pitchFamily="34" charset="-122"/>
                <a:cs typeface="Arial" panose="020B0604020202020204" pitchFamily="34" charset="0"/>
              </a:rPr>
              <a:t>Kuanjun</a:t>
            </a:r>
            <a:r>
              <a:rPr lang="en-US" altLang="zh-CN" sz="2200" dirty="0">
                <a:solidFill>
                  <a:srgbClr val="0F34A6"/>
                </a:solidFill>
                <a:latin typeface="微软雅黑" panose="020B0503020204020204" pitchFamily="34" charset="-122"/>
                <a:ea typeface="微软雅黑" panose="020B0503020204020204" pitchFamily="34" charset="-122"/>
                <a:cs typeface="Arial" panose="020B0604020202020204" pitchFamily="34" charset="0"/>
              </a:rPr>
              <a:t> Fan and Cheng-Ying Tsai, from HUST</a:t>
            </a:r>
          </a:p>
          <a:p>
            <a:pPr>
              <a:lnSpc>
                <a:spcPct val="130000"/>
              </a:lnSpc>
            </a:pPr>
            <a:r>
              <a:rPr lang="en-US" altLang="zh-CN" sz="2200" dirty="0" err="1">
                <a:solidFill>
                  <a:srgbClr val="0F34A6"/>
                </a:solidFill>
                <a:latin typeface="微软雅黑" panose="020B0503020204020204" pitchFamily="34" charset="-122"/>
                <a:ea typeface="微软雅黑" panose="020B0503020204020204" pitchFamily="34" charset="-122"/>
                <a:cs typeface="Arial" panose="020B0604020202020204" pitchFamily="34" charset="0"/>
              </a:rPr>
              <a:t>Kazuhito</a:t>
            </a:r>
            <a:r>
              <a:rPr lang="en-US" altLang="zh-CN" sz="2200" dirty="0">
                <a:solidFill>
                  <a:srgbClr val="0F34A6"/>
                </a:solidFill>
                <a:latin typeface="微软雅黑" panose="020B0503020204020204" pitchFamily="34" charset="-122"/>
                <a:ea typeface="微软雅黑" panose="020B0503020204020204" pitchFamily="34" charset="-122"/>
                <a:cs typeface="Arial" panose="020B0604020202020204" pitchFamily="34" charset="0"/>
              </a:rPr>
              <a:t> </a:t>
            </a:r>
            <a:r>
              <a:rPr lang="en-US" altLang="zh-CN" sz="2200" dirty="0" err="1">
                <a:solidFill>
                  <a:srgbClr val="0F34A6"/>
                </a:solidFill>
                <a:latin typeface="微软雅黑" panose="020B0503020204020204" pitchFamily="34" charset="-122"/>
                <a:ea typeface="微软雅黑" panose="020B0503020204020204" pitchFamily="34" charset="-122"/>
                <a:cs typeface="Arial" panose="020B0604020202020204" pitchFamily="34" charset="0"/>
              </a:rPr>
              <a:t>Ohmi</a:t>
            </a:r>
            <a:r>
              <a:rPr lang="en-US" altLang="zh-CN" sz="2200" dirty="0">
                <a:solidFill>
                  <a:srgbClr val="0F34A6"/>
                </a:solidFill>
                <a:latin typeface="微软雅黑" panose="020B0503020204020204" pitchFamily="34" charset="-122"/>
                <a:ea typeface="微软雅黑" panose="020B0503020204020204" pitchFamily="34" charset="-122"/>
                <a:cs typeface="Arial" panose="020B0604020202020204" pitchFamily="34" charset="0"/>
              </a:rPr>
              <a:t>, from KEK</a:t>
            </a:r>
          </a:p>
          <a:p>
            <a:pPr>
              <a:lnSpc>
                <a:spcPct val="130000"/>
              </a:lnSpc>
            </a:pPr>
            <a:r>
              <a:rPr lang="en-US" altLang="zh-CN" sz="2200" dirty="0">
                <a:solidFill>
                  <a:srgbClr val="0F34A6"/>
                </a:solidFill>
                <a:latin typeface="微软雅黑" panose="020B0503020204020204" pitchFamily="34" charset="-122"/>
                <a:ea typeface="微软雅黑" panose="020B0503020204020204" pitchFamily="34" charset="-122"/>
                <a:cs typeface="Arial" panose="020B0604020202020204" pitchFamily="34" charset="0"/>
              </a:rPr>
              <a:t>Pantaleo Raimondi, from CERN</a:t>
            </a:r>
          </a:p>
          <a:p>
            <a:pPr>
              <a:lnSpc>
                <a:spcPct val="130000"/>
              </a:lnSpc>
            </a:pPr>
            <a:r>
              <a:rPr lang="en-US" altLang="zh-CN" sz="2200" dirty="0">
                <a:solidFill>
                  <a:srgbClr val="0F34A6"/>
                </a:solidFill>
                <a:latin typeface="微软雅黑" panose="020B0503020204020204" pitchFamily="34" charset="-122"/>
                <a:ea typeface="微软雅黑" panose="020B0503020204020204" pitchFamily="34" charset="-122"/>
                <a:cs typeface="Arial" panose="020B0604020202020204" pitchFamily="34" charset="0"/>
              </a:rPr>
              <a:t>Anton </a:t>
            </a:r>
            <a:r>
              <a:rPr lang="en-US" altLang="zh-CN" sz="2200" dirty="0" err="1">
                <a:solidFill>
                  <a:srgbClr val="0F34A6"/>
                </a:solidFill>
                <a:latin typeface="微软雅黑" panose="020B0503020204020204" pitchFamily="34" charset="-122"/>
                <a:ea typeface="微软雅黑" panose="020B0503020204020204" pitchFamily="34" charset="-122"/>
                <a:cs typeface="Arial" panose="020B0604020202020204" pitchFamily="34" charset="0"/>
              </a:rPr>
              <a:t>Bogomyagkov</a:t>
            </a:r>
            <a:r>
              <a:rPr lang="en-US" altLang="zh-CN" sz="2200" dirty="0">
                <a:solidFill>
                  <a:srgbClr val="0F34A6"/>
                </a:solidFill>
                <a:latin typeface="微软雅黑" panose="020B0503020204020204" pitchFamily="34" charset="-122"/>
                <a:ea typeface="微软雅黑" panose="020B0503020204020204" pitchFamily="34" charset="-122"/>
                <a:cs typeface="Arial" panose="020B0604020202020204" pitchFamily="34" charset="0"/>
              </a:rPr>
              <a:t>, from BINP</a:t>
            </a:r>
            <a:endParaRPr lang="zh-CN" altLang="en-US" sz="2200" dirty="0">
              <a:latin typeface="微软雅黑" panose="020B0503020204020204" pitchFamily="34" charset="-122"/>
              <a:ea typeface="微软雅黑" panose="020B0503020204020204" pitchFamily="34" charset="-122"/>
            </a:endParaRPr>
          </a:p>
        </p:txBody>
      </p:sp>
      <p:pic>
        <p:nvPicPr>
          <p:cNvPr id="11" name="图片 10">
            <a:extLst>
              <a:ext uri="{FF2B5EF4-FFF2-40B4-BE49-F238E27FC236}">
                <a16:creationId xmlns:a16="http://schemas.microsoft.com/office/drawing/2014/main" id="{8F33A7B4-CBCD-4591-9237-67F7E92179F2}"/>
              </a:ext>
            </a:extLst>
          </p:cNvPr>
          <p:cNvPicPr>
            <a:picLocks noChangeAspect="1"/>
          </p:cNvPicPr>
          <p:nvPr/>
        </p:nvPicPr>
        <p:blipFill>
          <a:blip r:embed="rId4"/>
          <a:stretch>
            <a:fillRect/>
          </a:stretch>
        </p:blipFill>
        <p:spPr>
          <a:xfrm>
            <a:off x="7244644" y="5104097"/>
            <a:ext cx="2088231" cy="1417407"/>
          </a:xfrm>
          <a:prstGeom prst="rect">
            <a:avLst/>
          </a:prstGeom>
        </p:spPr>
      </p:pic>
      <p:pic>
        <p:nvPicPr>
          <p:cNvPr id="15" name="图片 14">
            <a:extLst>
              <a:ext uri="{FF2B5EF4-FFF2-40B4-BE49-F238E27FC236}">
                <a16:creationId xmlns:a16="http://schemas.microsoft.com/office/drawing/2014/main" id="{2FC47A9A-5160-4D1E-ADF9-AEBBAA085D26}"/>
              </a:ext>
            </a:extLst>
          </p:cNvPr>
          <p:cNvPicPr>
            <a:picLocks noChangeAspect="1"/>
          </p:cNvPicPr>
          <p:nvPr/>
        </p:nvPicPr>
        <p:blipFill>
          <a:blip r:embed="rId5"/>
          <a:stretch>
            <a:fillRect/>
          </a:stretch>
        </p:blipFill>
        <p:spPr>
          <a:xfrm>
            <a:off x="9672738" y="3521706"/>
            <a:ext cx="2224760" cy="1417442"/>
          </a:xfrm>
          <a:prstGeom prst="rect">
            <a:avLst/>
          </a:prstGeom>
        </p:spPr>
      </p:pic>
      <p:pic>
        <p:nvPicPr>
          <p:cNvPr id="13" name="图片 12">
            <a:extLst>
              <a:ext uri="{FF2B5EF4-FFF2-40B4-BE49-F238E27FC236}">
                <a16:creationId xmlns:a16="http://schemas.microsoft.com/office/drawing/2014/main" id="{6D1C9198-C5C0-4DFA-9B5A-9D17587F2679}"/>
              </a:ext>
            </a:extLst>
          </p:cNvPr>
          <p:cNvPicPr>
            <a:picLocks noChangeAspect="1"/>
          </p:cNvPicPr>
          <p:nvPr/>
        </p:nvPicPr>
        <p:blipFill>
          <a:blip r:embed="rId6"/>
          <a:stretch>
            <a:fillRect/>
          </a:stretch>
        </p:blipFill>
        <p:spPr>
          <a:xfrm>
            <a:off x="9658944" y="5067693"/>
            <a:ext cx="2252347" cy="1417442"/>
          </a:xfrm>
          <a:prstGeom prst="rect">
            <a:avLst/>
          </a:prstGeom>
        </p:spPr>
      </p:pic>
      <p:pic>
        <p:nvPicPr>
          <p:cNvPr id="12" name="图片 11">
            <a:extLst>
              <a:ext uri="{FF2B5EF4-FFF2-40B4-BE49-F238E27FC236}">
                <a16:creationId xmlns:a16="http://schemas.microsoft.com/office/drawing/2014/main" id="{9C2298A3-49E1-6E06-D463-34D531EA1C27}"/>
              </a:ext>
            </a:extLst>
          </p:cNvPr>
          <p:cNvPicPr>
            <a:picLocks noChangeAspect="1"/>
          </p:cNvPicPr>
          <p:nvPr/>
        </p:nvPicPr>
        <p:blipFill>
          <a:blip r:embed="rId7"/>
          <a:stretch>
            <a:fillRect/>
          </a:stretch>
        </p:blipFill>
        <p:spPr>
          <a:xfrm>
            <a:off x="7248128" y="3512925"/>
            <a:ext cx="2088232" cy="1426224"/>
          </a:xfrm>
          <a:prstGeom prst="rect">
            <a:avLst/>
          </a:prstGeom>
        </p:spPr>
      </p:pic>
    </p:spTree>
    <p:extLst>
      <p:ext uri="{BB962C8B-B14F-4D97-AF65-F5344CB8AC3E}">
        <p14:creationId xmlns:p14="http://schemas.microsoft.com/office/powerpoint/2010/main" val="42069813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2">
            <a:extLst>
              <a:ext uri="{FF2B5EF4-FFF2-40B4-BE49-F238E27FC236}">
                <a16:creationId xmlns:a16="http://schemas.microsoft.com/office/drawing/2014/main" id="{259067DD-A36B-409B-A849-FD010B34F969}"/>
              </a:ext>
            </a:extLst>
          </p:cNvPr>
          <p:cNvSpPr txBox="1">
            <a:spLocks/>
          </p:cNvSpPr>
          <p:nvPr/>
        </p:nvSpPr>
        <p:spPr>
          <a:xfrm>
            <a:off x="838200" y="3645024"/>
            <a:ext cx="10515600" cy="804672"/>
          </a:xfrm>
          <a:prstGeom prst="rect">
            <a:avLst/>
          </a:prstGeom>
        </p:spPr>
        <p:txBody>
          <a:bodyPr vert="horz" lIns="91440" tIns="45720" rIns="91440" bIns="45720" rtlCol="0" anchor="ctr">
            <a:normAutofit/>
          </a:bodyPr>
          <a:lstStyle>
            <a:lvl1pPr algn="ctr" defTabSz="457200" rtl="0" eaLnBrk="1" fontAlgn="base" hangingPunct="1">
              <a:spcBef>
                <a:spcPct val="0"/>
              </a:spcBef>
              <a:spcAft>
                <a:spcPct val="0"/>
              </a:spcAft>
              <a:defRPr kumimoji="1" lang="en-US" altLang="zh-CN" sz="4000" b="1" kern="1200" dirty="0" smtClean="0">
                <a:solidFill>
                  <a:schemeClr val="bg1"/>
                </a:solidFill>
                <a:effectLst/>
                <a:latin typeface="+mj-ea"/>
                <a:ea typeface="+mj-ea"/>
                <a:cs typeface="等线" panose="02010600030101010101" pitchFamily="2" charset="-122"/>
              </a:defRPr>
            </a:lvl1pPr>
            <a:lvl2pPr algn="r" defTabSz="457200" rtl="0" eaLnBrk="1" fontAlgn="base" hangingPunct="1">
              <a:spcBef>
                <a:spcPct val="0"/>
              </a:spcBef>
              <a:spcAft>
                <a:spcPct val="0"/>
              </a:spcAft>
              <a:defRPr sz="4400" b="1">
                <a:solidFill>
                  <a:schemeClr val="bg1"/>
                </a:solidFill>
                <a:latin typeface="楷体" panose="02010609060101010101" pitchFamily="49" charset="-122"/>
                <a:ea typeface="楷体" panose="02010609060101010101" pitchFamily="49" charset="-122"/>
                <a:cs typeface="楷体" charset="0"/>
              </a:defRPr>
            </a:lvl2pPr>
            <a:lvl3pPr algn="r" defTabSz="457200" rtl="0" eaLnBrk="1" fontAlgn="base" hangingPunct="1">
              <a:spcBef>
                <a:spcPct val="0"/>
              </a:spcBef>
              <a:spcAft>
                <a:spcPct val="0"/>
              </a:spcAft>
              <a:defRPr sz="4400" b="1">
                <a:solidFill>
                  <a:schemeClr val="bg1"/>
                </a:solidFill>
                <a:latin typeface="楷体" panose="02010609060101010101" pitchFamily="49" charset="-122"/>
                <a:ea typeface="楷体" panose="02010609060101010101" pitchFamily="49" charset="-122"/>
                <a:cs typeface="楷体" charset="0"/>
              </a:defRPr>
            </a:lvl3pPr>
            <a:lvl4pPr algn="r" defTabSz="457200" rtl="0" eaLnBrk="1" fontAlgn="base" hangingPunct="1">
              <a:spcBef>
                <a:spcPct val="0"/>
              </a:spcBef>
              <a:spcAft>
                <a:spcPct val="0"/>
              </a:spcAft>
              <a:defRPr sz="4400" b="1">
                <a:solidFill>
                  <a:schemeClr val="bg1"/>
                </a:solidFill>
                <a:latin typeface="楷体" panose="02010609060101010101" pitchFamily="49" charset="-122"/>
                <a:ea typeface="楷体" panose="02010609060101010101" pitchFamily="49" charset="-122"/>
                <a:cs typeface="楷体" charset="0"/>
              </a:defRPr>
            </a:lvl4pPr>
            <a:lvl5pPr algn="r" defTabSz="457200" rtl="0" eaLnBrk="1" fontAlgn="base" hangingPunct="1">
              <a:spcBef>
                <a:spcPct val="0"/>
              </a:spcBef>
              <a:spcAft>
                <a:spcPct val="0"/>
              </a:spcAft>
              <a:defRPr sz="4400" b="1">
                <a:solidFill>
                  <a:schemeClr val="bg1"/>
                </a:solidFill>
                <a:latin typeface="楷体" panose="02010609060101010101" pitchFamily="49" charset="-122"/>
                <a:ea typeface="楷体" panose="02010609060101010101" pitchFamily="49" charset="-122"/>
                <a:cs typeface="楷体" charset="0"/>
              </a:defRPr>
            </a:lvl5pPr>
            <a:lvl6pPr marL="457200" algn="r" defTabSz="457200" rtl="0" eaLnBrk="1" fontAlgn="base" hangingPunct="1">
              <a:spcBef>
                <a:spcPct val="0"/>
              </a:spcBef>
              <a:spcAft>
                <a:spcPct val="0"/>
              </a:spcAft>
              <a:defRPr sz="4400">
                <a:solidFill>
                  <a:schemeClr val="bg1"/>
                </a:solidFill>
                <a:latin typeface="Calibri" charset="0"/>
                <a:ea typeface="ＭＳ Ｐゴシック" charset="-128"/>
                <a:cs typeface="ＭＳ Ｐゴシック" charset="-128"/>
              </a:defRPr>
            </a:lvl6pPr>
            <a:lvl7pPr marL="914400" algn="r" defTabSz="457200" rtl="0" eaLnBrk="1" fontAlgn="base" hangingPunct="1">
              <a:spcBef>
                <a:spcPct val="0"/>
              </a:spcBef>
              <a:spcAft>
                <a:spcPct val="0"/>
              </a:spcAft>
              <a:defRPr sz="4400">
                <a:solidFill>
                  <a:schemeClr val="bg1"/>
                </a:solidFill>
                <a:latin typeface="Calibri" charset="0"/>
                <a:ea typeface="ＭＳ Ｐゴシック" charset="-128"/>
                <a:cs typeface="ＭＳ Ｐゴシック" charset="-128"/>
              </a:defRPr>
            </a:lvl7pPr>
            <a:lvl8pPr marL="1371600" algn="r" defTabSz="457200" rtl="0" eaLnBrk="1" fontAlgn="base" hangingPunct="1">
              <a:spcBef>
                <a:spcPct val="0"/>
              </a:spcBef>
              <a:spcAft>
                <a:spcPct val="0"/>
              </a:spcAft>
              <a:defRPr sz="4400">
                <a:solidFill>
                  <a:schemeClr val="bg1"/>
                </a:solidFill>
                <a:latin typeface="Calibri" charset="0"/>
                <a:ea typeface="ＭＳ Ｐゴシック" charset="-128"/>
                <a:cs typeface="ＭＳ Ｐゴシック" charset="-128"/>
              </a:defRPr>
            </a:lvl8pPr>
            <a:lvl9pPr marL="1828800" algn="r" defTabSz="457200" rtl="0" eaLnBrk="1" fontAlgn="base" hangingPunct="1">
              <a:spcBef>
                <a:spcPct val="0"/>
              </a:spcBef>
              <a:spcAft>
                <a:spcPct val="0"/>
              </a:spcAft>
              <a:defRPr sz="4400">
                <a:solidFill>
                  <a:schemeClr val="bg1"/>
                </a:solidFill>
                <a:latin typeface="Calibri" charset="0"/>
                <a:ea typeface="ＭＳ Ｐゴシック" charset="-128"/>
                <a:cs typeface="ＭＳ Ｐゴシック" charset="-128"/>
              </a:defRPr>
            </a:lvl9pPr>
          </a:lstStyle>
          <a:p>
            <a:r>
              <a:rPr lang="zh-CN" altLang="en-US" sz="4400" dirty="0">
                <a:solidFill>
                  <a:srgbClr val="C4171E"/>
                </a:solidFill>
                <a:latin typeface="Arial" panose="020B0604020202020204" pitchFamily="34" charset="0"/>
                <a:ea typeface="微软雅黑" panose="020B0503020204020204" pitchFamily="34" charset="-122"/>
                <a:cs typeface="Arial" panose="020B0604020202020204" pitchFamily="34" charset="0"/>
              </a:rPr>
              <a:t>谢谢大家！请各位批评指正！</a:t>
            </a:r>
            <a:endParaRPr lang="en-US" altLang="zh-CN" sz="4400" dirty="0">
              <a:solidFill>
                <a:srgbClr val="C4171E"/>
              </a:solidFill>
              <a:latin typeface="Arial" panose="020B0604020202020204" pitchFamily="34" charset="0"/>
              <a:ea typeface="微软雅黑" panose="020B0503020204020204" pitchFamily="34" charset="-122"/>
              <a:cs typeface="Arial" panose="020B0604020202020204" pitchFamily="34" charset="0"/>
            </a:endParaRPr>
          </a:p>
        </p:txBody>
      </p:sp>
    </p:spTree>
    <p:extLst>
      <p:ext uri="{BB962C8B-B14F-4D97-AF65-F5344CB8AC3E}">
        <p14:creationId xmlns:p14="http://schemas.microsoft.com/office/powerpoint/2010/main" val="3783149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2">
            <a:extLst>
              <a:ext uri="{FF2B5EF4-FFF2-40B4-BE49-F238E27FC236}">
                <a16:creationId xmlns:a16="http://schemas.microsoft.com/office/drawing/2014/main" id="{EDA6646B-7957-4341-9353-65DEB7348CA5}"/>
              </a:ext>
            </a:extLst>
          </p:cNvPr>
          <p:cNvSpPr>
            <a:spLocks noGrp="1"/>
          </p:cNvSpPr>
          <p:nvPr>
            <p:ph type="title"/>
          </p:nvPr>
        </p:nvSpPr>
        <p:spPr>
          <a:xfrm>
            <a:off x="819912" y="0"/>
            <a:ext cx="10515600" cy="804672"/>
          </a:xfrm>
        </p:spPr>
        <p:txBody>
          <a:bodyPr>
            <a:normAutofit/>
          </a:bodyPr>
          <a:lstStyle/>
          <a:p>
            <a:r>
              <a:rPr lang="en-US" altLang="zh-CN" sz="3600" dirty="0">
                <a:cs typeface="Arial" panose="020B0604020202020204" pitchFamily="34" charset="0"/>
              </a:rPr>
              <a:t>STCF</a:t>
            </a:r>
            <a:r>
              <a:rPr lang="zh-CN" altLang="en-US" sz="3600" dirty="0">
                <a:cs typeface="Arial" panose="020B0604020202020204" pitchFamily="34" charset="0"/>
              </a:rPr>
              <a:t>对撞环设计目标与主要挑战</a:t>
            </a:r>
          </a:p>
        </p:txBody>
      </p:sp>
      <p:sp>
        <p:nvSpPr>
          <p:cNvPr id="12" name="文本框 11">
            <a:extLst>
              <a:ext uri="{FF2B5EF4-FFF2-40B4-BE49-F238E27FC236}">
                <a16:creationId xmlns:a16="http://schemas.microsoft.com/office/drawing/2014/main" id="{B251CBAD-D589-4C8B-B22A-92B2503CDB21}"/>
              </a:ext>
            </a:extLst>
          </p:cNvPr>
          <p:cNvSpPr txBox="1"/>
          <p:nvPr/>
        </p:nvSpPr>
        <p:spPr>
          <a:xfrm>
            <a:off x="335360" y="971796"/>
            <a:ext cx="10225136" cy="1428340"/>
          </a:xfrm>
          <a:prstGeom prst="rect">
            <a:avLst/>
          </a:prstGeom>
          <a:noFill/>
        </p:spPr>
        <p:txBody>
          <a:bodyPr wrap="square">
            <a:spAutoFit/>
          </a:bodyPr>
          <a:lstStyle/>
          <a:p>
            <a:pPr marL="378900" indent="-342900">
              <a:lnSpc>
                <a:spcPct val="120000"/>
              </a:lnSpc>
              <a:spcBef>
                <a:spcPts val="0"/>
              </a:spcBef>
              <a:buClrTx/>
              <a:buSzPct val="100000"/>
              <a:buFont typeface="Wingdings" panose="05000000000000000000" pitchFamily="2" charset="2"/>
              <a:buChar char="p"/>
            </a:pPr>
            <a:r>
              <a:rPr kumimoji="1" lang="en-US" altLang="zh-CN" sz="2000" b="1" dirty="0">
                <a:solidFill>
                  <a:srgbClr val="0F34A6"/>
                </a:solidFill>
                <a:latin typeface="+mj-ea"/>
                <a:ea typeface="+mj-ea"/>
                <a:cs typeface="Arial" panose="020B0604020202020204" pitchFamily="34" charset="0"/>
                <a:sym typeface="Symbol" panose="05050102010706020507" pitchFamily="18" charset="2"/>
              </a:rPr>
              <a:t>Core design goals:</a:t>
            </a:r>
          </a:p>
          <a:p>
            <a:pPr marL="778950" lvl="1" indent="-285750">
              <a:lnSpc>
                <a:spcPct val="120000"/>
              </a:lnSpc>
              <a:buSzPct val="100000"/>
              <a:buFontTx/>
              <a:buChar char="–"/>
            </a:pPr>
            <a:r>
              <a:rPr kumimoji="1" lang="en-US" altLang="zh-CN" dirty="0">
                <a:solidFill>
                  <a:schemeClr val="tx1"/>
                </a:solidFill>
                <a:latin typeface="+mj-ea"/>
                <a:ea typeface="+mj-ea"/>
                <a:cs typeface="Arial" panose="020B0604020202020204" pitchFamily="34" charset="0"/>
                <a:sym typeface="Symbol" panose="05050102010706020507" pitchFamily="18" charset="2"/>
              </a:rPr>
              <a:t>CoM energy: </a:t>
            </a:r>
            <a:r>
              <a:rPr kumimoji="1" lang="en-US" altLang="zh-CN" dirty="0">
                <a:latin typeface="+mj-ea"/>
                <a:ea typeface="+mj-ea"/>
                <a:cs typeface="Arial" panose="020B0604020202020204" pitchFamily="34" charset="0"/>
                <a:sym typeface="Symbol" panose="05050102010706020507" pitchFamily="18" charset="2"/>
              </a:rPr>
              <a:t>2-7 </a:t>
            </a:r>
            <a:r>
              <a:rPr kumimoji="1" lang="en-US" altLang="zh-CN" dirty="0">
                <a:solidFill>
                  <a:schemeClr val="tx1"/>
                </a:solidFill>
                <a:latin typeface="+mj-ea"/>
                <a:ea typeface="+mj-ea"/>
                <a:cs typeface="Arial" panose="020B0604020202020204" pitchFamily="34" charset="0"/>
                <a:sym typeface="Symbol" panose="05050102010706020507" pitchFamily="18" charset="2"/>
              </a:rPr>
              <a:t>GeV</a:t>
            </a:r>
            <a:endParaRPr kumimoji="1" lang="en-US" altLang="zh-CN" i="1" dirty="0">
              <a:solidFill>
                <a:schemeClr val="tx1"/>
              </a:solidFill>
              <a:latin typeface="+mj-ea"/>
              <a:ea typeface="+mj-ea"/>
              <a:sym typeface="Symbol" panose="05050102010706020507" pitchFamily="18" charset="2"/>
            </a:endParaRPr>
          </a:p>
          <a:p>
            <a:pPr marL="778950" lvl="1" indent="-285750">
              <a:lnSpc>
                <a:spcPct val="120000"/>
              </a:lnSpc>
              <a:buSzPct val="100000"/>
              <a:buFontTx/>
              <a:buChar char="–"/>
            </a:pPr>
            <a:r>
              <a:rPr lang="en-US" altLang="zh-CN" dirty="0">
                <a:solidFill>
                  <a:schemeClr val="tx1"/>
                </a:solidFill>
                <a:latin typeface="+mj-ea"/>
                <a:ea typeface="+mj-ea"/>
                <a:cs typeface="Arial" panose="020B0604020202020204" pitchFamily="34" charset="0"/>
              </a:rPr>
              <a:t>Luminosity: </a:t>
            </a:r>
            <a:r>
              <a:rPr lang="en-US" altLang="zh-CN" dirty="0">
                <a:latin typeface="+mj-ea"/>
                <a:ea typeface="+mj-ea"/>
              </a:rPr>
              <a:t>&gt;</a:t>
            </a:r>
            <a:r>
              <a:rPr lang="en-US" altLang="zh-CN" dirty="0">
                <a:solidFill>
                  <a:schemeClr val="tx1"/>
                </a:solidFill>
                <a:latin typeface="+mj-ea"/>
                <a:ea typeface="+mj-ea"/>
                <a:cs typeface="Arial" panose="020B0604020202020204" pitchFamily="34" charset="0"/>
              </a:rPr>
              <a:t> 0.5</a:t>
            </a:r>
            <a:r>
              <a:rPr lang="en-US" altLang="zh-CN" dirty="0">
                <a:solidFill>
                  <a:schemeClr val="tx1"/>
                </a:solidFill>
                <a:latin typeface="+mj-ea"/>
                <a:ea typeface="+mj-ea"/>
                <a:cs typeface="Arial" panose="020B0604020202020204" pitchFamily="34" charset="0"/>
                <a:sym typeface="Symbol" panose="05050102010706020507" pitchFamily="18" charset="2"/>
              </a:rPr>
              <a:t></a:t>
            </a:r>
            <a:r>
              <a:rPr lang="en-US" altLang="zh-CN" dirty="0">
                <a:latin typeface="+mj-ea"/>
                <a:ea typeface="+mj-ea"/>
                <a:cs typeface="Arial" panose="020B0604020202020204" pitchFamily="34" charset="0"/>
              </a:rPr>
              <a:t>10</a:t>
            </a:r>
            <a:r>
              <a:rPr lang="en-US" altLang="zh-CN" baseline="30000" dirty="0">
                <a:latin typeface="+mj-ea"/>
                <a:ea typeface="+mj-ea"/>
                <a:cs typeface="Arial" panose="020B0604020202020204" pitchFamily="34" charset="0"/>
              </a:rPr>
              <a:t>35</a:t>
            </a:r>
            <a:r>
              <a:rPr lang="en-US" altLang="zh-CN" baseline="30000" dirty="0">
                <a:solidFill>
                  <a:srgbClr val="C00000"/>
                </a:solidFill>
                <a:latin typeface="+mj-ea"/>
                <a:ea typeface="+mj-ea"/>
                <a:cs typeface="Arial" panose="020B0604020202020204" pitchFamily="34" charset="0"/>
              </a:rPr>
              <a:t>  </a:t>
            </a:r>
            <a:r>
              <a:rPr lang="en-US" altLang="zh-CN" dirty="0">
                <a:solidFill>
                  <a:schemeClr val="tx1"/>
                </a:solidFill>
                <a:latin typeface="+mj-ea"/>
                <a:ea typeface="+mj-ea"/>
                <a:cs typeface="Arial" panose="020B0604020202020204" pitchFamily="34" charset="0"/>
              </a:rPr>
              <a:t>cm</a:t>
            </a:r>
            <a:r>
              <a:rPr lang="en-US" altLang="zh-CN" baseline="30000" dirty="0">
                <a:solidFill>
                  <a:schemeClr val="tx1"/>
                </a:solidFill>
                <a:latin typeface="+mj-ea"/>
                <a:ea typeface="+mj-ea"/>
                <a:cs typeface="Arial" panose="020B0604020202020204" pitchFamily="34" charset="0"/>
              </a:rPr>
              <a:t>-2</a:t>
            </a:r>
            <a:r>
              <a:rPr lang="en-US" altLang="zh-CN" dirty="0">
                <a:solidFill>
                  <a:schemeClr val="tx1"/>
                </a:solidFill>
                <a:latin typeface="+mj-ea"/>
                <a:ea typeface="+mj-ea"/>
                <a:cs typeface="Arial" panose="020B0604020202020204" pitchFamily="34" charset="0"/>
              </a:rPr>
              <a:t> s</a:t>
            </a:r>
            <a:r>
              <a:rPr lang="en-US" altLang="zh-CN" baseline="30000" dirty="0">
                <a:solidFill>
                  <a:schemeClr val="tx1"/>
                </a:solidFill>
                <a:latin typeface="+mj-ea"/>
                <a:ea typeface="+mj-ea"/>
                <a:cs typeface="Arial" panose="020B0604020202020204" pitchFamily="34" charset="0"/>
              </a:rPr>
              <a:t>-1 </a:t>
            </a:r>
            <a:r>
              <a:rPr lang="en-US" altLang="zh-CN" dirty="0">
                <a:solidFill>
                  <a:schemeClr val="tx1"/>
                </a:solidFill>
                <a:latin typeface="+mj-ea"/>
                <a:ea typeface="+mj-ea"/>
                <a:cs typeface="Arial" panose="020B0604020202020204" pitchFamily="34" charset="0"/>
              </a:rPr>
              <a:t>@ 4 GeV</a:t>
            </a:r>
            <a:endParaRPr kumimoji="1" lang="en-US" altLang="zh-CN" dirty="0">
              <a:solidFill>
                <a:schemeClr val="tx1"/>
              </a:solidFill>
              <a:latin typeface="+mj-ea"/>
              <a:ea typeface="+mj-ea"/>
              <a:cs typeface="Arial" panose="020B0604020202020204" pitchFamily="34" charset="0"/>
              <a:sym typeface="Symbol" panose="05050102010706020507" pitchFamily="18" charset="2"/>
            </a:endParaRPr>
          </a:p>
          <a:p>
            <a:pPr marL="778950" lvl="1" indent="-285750">
              <a:lnSpc>
                <a:spcPct val="120000"/>
              </a:lnSpc>
              <a:buSzPct val="100000"/>
              <a:buFontTx/>
              <a:buChar char="–"/>
            </a:pPr>
            <a:r>
              <a:rPr kumimoji="1" lang="en-US" altLang="zh-CN" dirty="0">
                <a:solidFill>
                  <a:schemeClr val="tx1"/>
                </a:solidFill>
                <a:latin typeface="+mj-ea"/>
                <a:ea typeface="+mj-ea"/>
                <a:cs typeface="Arial" panose="020B0604020202020204" pitchFamily="34" charset="0"/>
                <a:sym typeface="Symbol" panose="05050102010706020507" pitchFamily="18" charset="2"/>
              </a:rPr>
              <a:t>Upgrading potential: </a:t>
            </a:r>
            <a:r>
              <a:rPr kumimoji="1" lang="en-US" altLang="zh-CN" dirty="0">
                <a:latin typeface="+mj-ea"/>
                <a:ea typeface="+mj-ea"/>
                <a:cs typeface="Arial" panose="020B0604020202020204" pitchFamily="34" charset="0"/>
                <a:sym typeface="Symbol" panose="05050102010706020507" pitchFamily="18" charset="2"/>
              </a:rPr>
              <a:t>higher luminosity</a:t>
            </a:r>
          </a:p>
        </p:txBody>
      </p:sp>
      <mc:AlternateContent xmlns:mc="http://schemas.openxmlformats.org/markup-compatibility/2006" xmlns:a14="http://schemas.microsoft.com/office/drawing/2010/main">
        <mc:Choice Requires="a14">
          <p:sp>
            <p:nvSpPr>
              <p:cNvPr id="13" name="文本框 12">
                <a:extLst>
                  <a:ext uri="{FF2B5EF4-FFF2-40B4-BE49-F238E27FC236}">
                    <a16:creationId xmlns:a16="http://schemas.microsoft.com/office/drawing/2014/main" id="{F30A0200-E9EC-46B1-B78B-20A7804E4529}"/>
                  </a:ext>
                </a:extLst>
              </p:cNvPr>
              <p:cNvSpPr txBox="1"/>
              <p:nvPr/>
            </p:nvSpPr>
            <p:spPr>
              <a:xfrm>
                <a:off x="335360" y="2448532"/>
                <a:ext cx="10225136" cy="2126031"/>
              </a:xfrm>
              <a:prstGeom prst="rect">
                <a:avLst/>
              </a:prstGeom>
              <a:noFill/>
            </p:spPr>
            <p:txBody>
              <a:bodyPr wrap="square">
                <a:spAutoFit/>
              </a:bodyPr>
              <a:lstStyle/>
              <a:p>
                <a:pPr marL="378900" indent="-342900">
                  <a:lnSpc>
                    <a:spcPct val="120000"/>
                  </a:lnSpc>
                  <a:spcBef>
                    <a:spcPts val="0"/>
                  </a:spcBef>
                  <a:buClrTx/>
                  <a:buSzPct val="100000"/>
                  <a:buFont typeface="Wingdings" panose="05000000000000000000" pitchFamily="2" charset="2"/>
                  <a:buChar char="p"/>
                </a:pPr>
                <a:r>
                  <a:rPr kumimoji="1" lang="en-US" altLang="zh-CN" sz="2000" b="1" dirty="0">
                    <a:solidFill>
                      <a:srgbClr val="0F34A6"/>
                    </a:solidFill>
                    <a:latin typeface="+mj-ea"/>
                    <a:ea typeface="+mj-ea"/>
                    <a:cs typeface="Arial" panose="020B0604020202020204" pitchFamily="34" charset="0"/>
                    <a:sym typeface="Symbol" panose="05050102010706020507" pitchFamily="18" charset="2"/>
                  </a:rPr>
                  <a:t>To achieve core design goals, collider ring requires (@ 4GeV):</a:t>
                </a:r>
              </a:p>
              <a:p>
                <a:pPr marL="778950" lvl="1" indent="-285750">
                  <a:lnSpc>
                    <a:spcPct val="120000"/>
                  </a:lnSpc>
                  <a:buSzPct val="100000"/>
                  <a:buFontTx/>
                  <a:buChar char="–"/>
                </a:pPr>
                <a:r>
                  <a:rPr kumimoji="1" lang="en-US" altLang="zh-CN" dirty="0">
                    <a:solidFill>
                      <a:schemeClr val="tx1"/>
                    </a:solidFill>
                    <a:latin typeface="+mj-ea"/>
                    <a:ea typeface="+mj-ea"/>
                    <a:cs typeface="Arial" panose="020B0604020202020204" pitchFamily="34" charset="0"/>
                    <a:sym typeface="Symbol" panose="05050102010706020507" pitchFamily="18" charset="2"/>
                  </a:rPr>
                  <a:t>Collision scheme: </a:t>
                </a:r>
                <a:r>
                  <a:rPr lang="en-US" altLang="zh-CN" sz="1800" dirty="0">
                    <a:latin typeface="+mj-ea"/>
                    <a:ea typeface="+mj-ea"/>
                  </a:rPr>
                  <a:t>Large Piwinski angle  + Crab-waist</a:t>
                </a:r>
                <a:endParaRPr kumimoji="1" lang="en-US" altLang="zh-CN" i="1" dirty="0">
                  <a:solidFill>
                    <a:schemeClr val="tx1"/>
                  </a:solidFill>
                  <a:latin typeface="+mj-ea"/>
                  <a:ea typeface="+mj-ea"/>
                  <a:sym typeface="Symbol" panose="05050102010706020507" pitchFamily="18" charset="2"/>
                </a:endParaRPr>
              </a:p>
              <a:p>
                <a:pPr marL="778950" lvl="1" indent="-285750">
                  <a:lnSpc>
                    <a:spcPct val="120000"/>
                  </a:lnSpc>
                  <a:buSzPct val="100000"/>
                  <a:buFontTx/>
                  <a:buChar char="–"/>
                </a:pPr>
                <a14:m>
                  <m:oMath xmlns:m="http://schemas.openxmlformats.org/officeDocument/2006/math">
                    <m:sSubSup>
                      <m:sSubSupPr>
                        <m:ctrlPr>
                          <a:rPr lang="zh-CN" altLang="zh-CN" b="1" i="1" smtClean="0">
                            <a:effectLst/>
                            <a:latin typeface="Cambria Math" panose="02040503050406030204" pitchFamily="18" charset="0"/>
                            <a:ea typeface="+mj-ea"/>
                          </a:rPr>
                        </m:ctrlPr>
                      </m:sSubSupPr>
                      <m:e>
                        <m:r>
                          <a:rPr lang="en-US" altLang="zh-CN" sz="1800" b="1" i="1">
                            <a:effectLst/>
                            <a:latin typeface="Cambria Math" panose="02040503050406030204" pitchFamily="18" charset="0"/>
                            <a:ea typeface="+mj-ea"/>
                            <a:cs typeface="Times New Roman" panose="02020603050405020304" pitchFamily="18" charset="0"/>
                          </a:rPr>
                          <m:t>𝜷</m:t>
                        </m:r>
                      </m:e>
                      <m:sub>
                        <m:r>
                          <a:rPr lang="en-US" altLang="zh-CN" sz="1800" b="1" i="1">
                            <a:effectLst/>
                            <a:latin typeface="Cambria Math" panose="02040503050406030204" pitchFamily="18" charset="0"/>
                            <a:ea typeface="+mj-ea"/>
                            <a:cs typeface="Times New Roman" panose="02020603050405020304" pitchFamily="18" charset="0"/>
                          </a:rPr>
                          <m:t>𝒚</m:t>
                        </m:r>
                      </m:sub>
                      <m:sup>
                        <m:r>
                          <a:rPr lang="en-US" altLang="zh-CN" sz="1800" b="1" i="1">
                            <a:effectLst/>
                            <a:latin typeface="Cambria Math" panose="02040503050406030204" pitchFamily="18" charset="0"/>
                            <a:ea typeface="+mj-ea"/>
                            <a:cs typeface="Times New Roman" panose="02020603050405020304" pitchFamily="18" charset="0"/>
                          </a:rPr>
                          <m:t>∗</m:t>
                        </m:r>
                      </m:sup>
                    </m:sSubSup>
                  </m:oMath>
                </a14:m>
                <a:r>
                  <a:rPr lang="en-US" altLang="zh-CN" dirty="0">
                    <a:solidFill>
                      <a:schemeClr val="tx1"/>
                    </a:solidFill>
                    <a:latin typeface="+mj-ea"/>
                    <a:ea typeface="+mj-ea"/>
                    <a:cs typeface="Arial" panose="020B0604020202020204" pitchFamily="34" charset="0"/>
                  </a:rPr>
                  <a:t>: </a:t>
                </a:r>
                <a:r>
                  <a:rPr lang="en-US" altLang="zh-CN" dirty="0">
                    <a:latin typeface="+mj-ea"/>
                    <a:ea typeface="+mj-ea"/>
                  </a:rPr>
                  <a:t>0.6 mm to 1 mm</a:t>
                </a:r>
              </a:p>
              <a:p>
                <a:pPr marL="778950" lvl="1" indent="-285750">
                  <a:lnSpc>
                    <a:spcPct val="120000"/>
                  </a:lnSpc>
                  <a:buSzPct val="100000"/>
                  <a:buFontTx/>
                  <a:buChar char="–"/>
                </a:pPr>
                <a:r>
                  <a:rPr kumimoji="1" lang="en-US" altLang="zh-CN" dirty="0">
                    <a:solidFill>
                      <a:schemeClr val="tx1"/>
                    </a:solidFill>
                    <a:latin typeface="+mj-ea"/>
                    <a:ea typeface="+mj-ea"/>
                    <a:cs typeface="Arial" panose="020B0604020202020204" pitchFamily="34" charset="0"/>
                    <a:sym typeface="Symbol" panose="05050102010706020507" pitchFamily="18" charset="2"/>
                  </a:rPr>
                  <a:t>Current: ~2 A</a:t>
                </a:r>
              </a:p>
              <a:p>
                <a:pPr marL="778950" lvl="1" indent="-285750">
                  <a:lnSpc>
                    <a:spcPct val="120000"/>
                  </a:lnSpc>
                  <a:buSzPct val="100000"/>
                  <a:buFontTx/>
                  <a:buChar char="–"/>
                </a:pPr>
                <a:r>
                  <a:rPr kumimoji="1" lang="en-US" altLang="zh-CN" dirty="0">
                    <a:solidFill>
                      <a:schemeClr val="tx1"/>
                    </a:solidFill>
                    <a:latin typeface="+mj-ea"/>
                    <a:ea typeface="+mj-ea"/>
                    <a:cs typeface="Arial" panose="020B0604020202020204" pitchFamily="34" charset="0"/>
                    <a:sym typeface="Symbol" panose="05050102010706020507" pitchFamily="18" charset="2"/>
                  </a:rPr>
                  <a:t>Horizontal emittance: ~5 nm rad</a:t>
                </a:r>
              </a:p>
              <a:p>
                <a:pPr marL="778950" lvl="1" indent="-285750">
                  <a:lnSpc>
                    <a:spcPct val="120000"/>
                  </a:lnSpc>
                  <a:buSzPct val="100000"/>
                  <a:buFontTx/>
                  <a:buChar char="–"/>
                </a:pPr>
                <a:r>
                  <a:rPr kumimoji="1" lang="en-US" altLang="zh-CN" dirty="0">
                    <a:latin typeface="+mj-ea"/>
                    <a:ea typeface="+mj-ea"/>
                    <a:cs typeface="Arial" panose="020B0604020202020204" pitchFamily="34" charset="0"/>
                    <a:sym typeface="Symbol" panose="05050102010706020507" pitchFamily="18" charset="2"/>
                  </a:rPr>
                  <a:t>Touschek lifetime: &gt; 200 s</a:t>
                </a:r>
                <a:endParaRPr kumimoji="1" lang="en-US" altLang="zh-CN" dirty="0">
                  <a:solidFill>
                    <a:srgbClr val="C00000"/>
                  </a:solidFill>
                  <a:latin typeface="+mj-ea"/>
                  <a:ea typeface="+mj-ea"/>
                  <a:cs typeface="Arial" panose="020B0604020202020204" pitchFamily="34" charset="0"/>
                  <a:sym typeface="Symbol" panose="05050102010706020507" pitchFamily="18" charset="2"/>
                </a:endParaRPr>
              </a:p>
            </p:txBody>
          </p:sp>
        </mc:Choice>
        <mc:Fallback xmlns="">
          <p:sp>
            <p:nvSpPr>
              <p:cNvPr id="13" name="文本框 12">
                <a:extLst>
                  <a:ext uri="{FF2B5EF4-FFF2-40B4-BE49-F238E27FC236}">
                    <a16:creationId xmlns:a16="http://schemas.microsoft.com/office/drawing/2014/main" id="{F30A0200-E9EC-46B1-B78B-20A7804E4529}"/>
                  </a:ext>
                </a:extLst>
              </p:cNvPr>
              <p:cNvSpPr txBox="1">
                <a:spLocks noRot="1" noChangeAspect="1" noMove="1" noResize="1" noEditPoints="1" noAdjustHandles="1" noChangeArrowheads="1" noChangeShapeType="1" noTextEdit="1"/>
              </p:cNvSpPr>
              <p:nvPr/>
            </p:nvSpPr>
            <p:spPr>
              <a:xfrm>
                <a:off x="335360" y="2448532"/>
                <a:ext cx="10225136" cy="2126031"/>
              </a:xfrm>
              <a:prstGeom prst="rect">
                <a:avLst/>
              </a:prstGeom>
              <a:blipFill>
                <a:blip r:embed="rId2"/>
                <a:stretch>
                  <a:fillRect l="-179" t="-287" b="-4598"/>
                </a:stretch>
              </a:blipFill>
            </p:spPr>
            <p:txBody>
              <a:bodyPr/>
              <a:lstStyle/>
              <a:p>
                <a:r>
                  <a:rPr lang="zh-CN" altLang="en-US">
                    <a:noFill/>
                  </a:rPr>
                  <a:t> </a:t>
                </a:r>
              </a:p>
            </p:txBody>
          </p:sp>
        </mc:Fallback>
      </mc:AlternateContent>
      <p:sp>
        <p:nvSpPr>
          <p:cNvPr id="14" name="文本框 13">
            <a:extLst>
              <a:ext uri="{FF2B5EF4-FFF2-40B4-BE49-F238E27FC236}">
                <a16:creationId xmlns:a16="http://schemas.microsoft.com/office/drawing/2014/main" id="{AFC6B0E3-7887-41E3-92C3-B4C23DD38905}"/>
              </a:ext>
            </a:extLst>
          </p:cNvPr>
          <p:cNvSpPr txBox="1"/>
          <p:nvPr/>
        </p:nvSpPr>
        <p:spPr>
          <a:xfrm>
            <a:off x="335360" y="4622959"/>
            <a:ext cx="11233248" cy="1760738"/>
          </a:xfrm>
          <a:prstGeom prst="rect">
            <a:avLst/>
          </a:prstGeom>
          <a:noFill/>
        </p:spPr>
        <p:txBody>
          <a:bodyPr wrap="square">
            <a:spAutoFit/>
          </a:bodyPr>
          <a:lstStyle/>
          <a:p>
            <a:pPr marL="378900" indent="-342900">
              <a:lnSpc>
                <a:spcPct val="120000"/>
              </a:lnSpc>
              <a:spcBef>
                <a:spcPts val="0"/>
              </a:spcBef>
              <a:buClrTx/>
              <a:buSzPct val="100000"/>
              <a:buFont typeface="Wingdings" panose="05000000000000000000" pitchFamily="2" charset="2"/>
              <a:buChar char="p"/>
            </a:pPr>
            <a:r>
              <a:rPr kumimoji="1" lang="en-US" altLang="zh-CN" sz="2000" b="1" dirty="0">
                <a:solidFill>
                  <a:srgbClr val="0F34A6"/>
                </a:solidFill>
                <a:latin typeface="+mj-ea"/>
                <a:ea typeface="+mj-ea"/>
                <a:cs typeface="Arial" panose="020B0604020202020204" pitchFamily="34" charset="0"/>
                <a:sym typeface="Symbol" panose="05050102010706020507" pitchFamily="18" charset="2"/>
              </a:rPr>
              <a:t>Key challenges:</a:t>
            </a:r>
          </a:p>
          <a:p>
            <a:pPr marL="778950" lvl="1" indent="-285750">
              <a:lnSpc>
                <a:spcPct val="120000"/>
              </a:lnSpc>
              <a:buSzPct val="100000"/>
              <a:buFontTx/>
              <a:buChar char="–"/>
            </a:pPr>
            <a:r>
              <a:rPr lang="en-US" altLang="zh-CN" dirty="0">
                <a:solidFill>
                  <a:schemeClr val="tx1"/>
                </a:solidFill>
                <a:latin typeface="+mj-ea"/>
                <a:ea typeface="+mj-ea"/>
                <a:cs typeface="Arial" panose="020B0604020202020204" pitchFamily="34" charset="0"/>
              </a:rPr>
              <a:t>Very strong nonlinear effect: small dynamic aperture and momentum acceptance</a:t>
            </a:r>
          </a:p>
          <a:p>
            <a:pPr marL="778950" lvl="1" indent="-285750">
              <a:lnSpc>
                <a:spcPct val="120000"/>
              </a:lnSpc>
              <a:buSzPct val="100000"/>
              <a:buFontTx/>
              <a:buChar char="–"/>
            </a:pPr>
            <a:r>
              <a:rPr lang="en-US" altLang="zh-CN" dirty="0">
                <a:solidFill>
                  <a:schemeClr val="tx1"/>
                </a:solidFill>
                <a:latin typeface="+mj-ea"/>
                <a:ea typeface="+mj-ea"/>
                <a:cs typeface="Arial" panose="020B0604020202020204" pitchFamily="34" charset="0"/>
              </a:rPr>
              <a:t>High current, low energy, small emittance: strong collective effect (Touschek effect, IBS, beam-beam, impedance, etc.)</a:t>
            </a:r>
            <a:endParaRPr kumimoji="1" lang="en-US" altLang="zh-CN" dirty="0">
              <a:solidFill>
                <a:schemeClr val="tx1"/>
              </a:solidFill>
              <a:latin typeface="+mj-ea"/>
              <a:ea typeface="+mj-ea"/>
              <a:cs typeface="Arial" panose="020B0604020202020204" pitchFamily="34" charset="0"/>
              <a:sym typeface="Symbol" panose="05050102010706020507" pitchFamily="18" charset="2"/>
            </a:endParaRPr>
          </a:p>
          <a:p>
            <a:pPr marL="778950" lvl="1" indent="-285750">
              <a:lnSpc>
                <a:spcPct val="120000"/>
              </a:lnSpc>
              <a:buSzPct val="100000"/>
              <a:buFontTx/>
              <a:buChar char="–"/>
            </a:pPr>
            <a:r>
              <a:rPr kumimoji="1" lang="en-US" altLang="zh-CN" dirty="0">
                <a:solidFill>
                  <a:schemeClr val="tx1"/>
                </a:solidFill>
                <a:latin typeface="+mj-ea"/>
                <a:ea typeface="+mj-ea"/>
                <a:cs typeface="Arial" panose="020B0604020202020204" pitchFamily="34" charset="0"/>
                <a:sym typeface="Symbol" panose="05050102010706020507" pitchFamily="18" charset="2"/>
              </a:rPr>
              <a:t>Very short Touschek lifetime: Large beam loss, large background and SC magnets quenching</a:t>
            </a:r>
            <a:endParaRPr kumimoji="1" lang="en-US" altLang="zh-CN" dirty="0">
              <a:solidFill>
                <a:srgbClr val="C00000"/>
              </a:solidFill>
              <a:latin typeface="+mj-ea"/>
              <a:ea typeface="+mj-ea"/>
              <a:cs typeface="Arial" panose="020B0604020202020204" pitchFamily="34" charset="0"/>
              <a:sym typeface="Symbol" panose="05050102010706020507" pitchFamily="18" charset="2"/>
            </a:endParaRPr>
          </a:p>
        </p:txBody>
      </p:sp>
      <p:pic>
        <p:nvPicPr>
          <p:cNvPr id="7" name="Рисунок 8">
            <a:extLst>
              <a:ext uri="{FF2B5EF4-FFF2-40B4-BE49-F238E27FC236}">
                <a16:creationId xmlns:a16="http://schemas.microsoft.com/office/drawing/2014/main" id="{C2A3D372-624F-4C64-9CFC-EE23567233CA}"/>
              </a:ext>
            </a:extLst>
          </p:cNvPr>
          <p:cNvPicPr>
            <a:picLocks noChangeAspect="1"/>
          </p:cNvPicPr>
          <p:nvPr/>
        </p:nvPicPr>
        <p:blipFill rotWithShape="1">
          <a:blip r:embed="rId3"/>
          <a:srcRect r="9360"/>
          <a:stretch/>
        </p:blipFill>
        <p:spPr>
          <a:xfrm>
            <a:off x="8760296" y="1567238"/>
            <a:ext cx="3276600" cy="2244759"/>
          </a:xfrm>
          <a:prstGeom prst="rect">
            <a:avLst/>
          </a:prstGeom>
        </p:spPr>
      </p:pic>
      <p:sp>
        <p:nvSpPr>
          <p:cNvPr id="8" name="文本框 7">
            <a:extLst>
              <a:ext uri="{FF2B5EF4-FFF2-40B4-BE49-F238E27FC236}">
                <a16:creationId xmlns:a16="http://schemas.microsoft.com/office/drawing/2014/main" id="{7793DFF5-1C12-42DA-9AB3-D806DAEEADB7}"/>
              </a:ext>
            </a:extLst>
          </p:cNvPr>
          <p:cNvSpPr txBox="1"/>
          <p:nvPr/>
        </p:nvSpPr>
        <p:spPr>
          <a:xfrm>
            <a:off x="9606508" y="3811997"/>
            <a:ext cx="1584176" cy="400110"/>
          </a:xfrm>
          <a:prstGeom prst="rect">
            <a:avLst/>
          </a:prstGeom>
          <a:noFill/>
        </p:spPr>
        <p:txBody>
          <a:bodyPr wrap="square">
            <a:spAutoFit/>
          </a:bodyPr>
          <a:lstStyle/>
          <a:p>
            <a:r>
              <a:rPr lang="en-US" altLang="zh-CN" sz="2000" dirty="0">
                <a:highlight>
                  <a:srgbClr val="FFFF00"/>
                </a:highlight>
              </a:rPr>
              <a:t>P. Raimondi</a:t>
            </a:r>
          </a:p>
        </p:txBody>
      </p:sp>
    </p:spTree>
    <p:extLst>
      <p:ext uri="{BB962C8B-B14F-4D97-AF65-F5344CB8AC3E}">
        <p14:creationId xmlns:p14="http://schemas.microsoft.com/office/powerpoint/2010/main" val="19034422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4947B9E7-623A-48A3-AB9F-AA83A60E0C00}"/>
              </a:ext>
            </a:extLst>
          </p:cNvPr>
          <p:cNvSpPr>
            <a:spLocks noGrp="1"/>
          </p:cNvSpPr>
          <p:nvPr>
            <p:ph type="title"/>
          </p:nvPr>
        </p:nvSpPr>
        <p:spPr/>
        <p:txBody>
          <a:bodyPr>
            <a:normAutofit/>
          </a:bodyPr>
          <a:lstStyle/>
          <a:p>
            <a:r>
              <a:rPr lang="zh-CN" altLang="en-US" sz="3600" dirty="0">
                <a:cs typeface="Arial" panose="020B0604020202020204" pitchFamily="34" charset="0"/>
              </a:rPr>
              <a:t>关键物理参数（</a:t>
            </a:r>
            <a:r>
              <a:rPr lang="en-US" altLang="zh-CN" sz="3600" dirty="0">
                <a:cs typeface="Arial" panose="020B0604020202020204" pitchFamily="34" charset="0"/>
              </a:rPr>
              <a:t>V5</a:t>
            </a:r>
            <a:r>
              <a:rPr lang="zh-CN" altLang="en-US" sz="3600" dirty="0">
                <a:cs typeface="Arial" panose="020B0604020202020204" pitchFamily="34" charset="0"/>
              </a:rPr>
              <a:t>）</a:t>
            </a:r>
          </a:p>
        </p:txBody>
      </p:sp>
      <mc:AlternateContent xmlns:mc="http://schemas.openxmlformats.org/markup-compatibility/2006" xmlns:a14="http://schemas.microsoft.com/office/drawing/2010/main">
        <mc:Choice Requires="a14">
          <p:graphicFrame>
            <p:nvGraphicFramePr>
              <p:cNvPr id="4" name="表格 5">
                <a:extLst>
                  <a:ext uri="{FF2B5EF4-FFF2-40B4-BE49-F238E27FC236}">
                    <a16:creationId xmlns:a16="http://schemas.microsoft.com/office/drawing/2014/main" id="{CE0CE456-F5FD-4C91-A251-016190EDF78A}"/>
                  </a:ext>
                </a:extLst>
              </p:cNvPr>
              <p:cNvGraphicFramePr>
                <a:graphicFrameLocks noGrp="1"/>
              </p:cNvGraphicFramePr>
              <p:nvPr/>
            </p:nvGraphicFramePr>
            <p:xfrm>
              <a:off x="263352" y="890472"/>
              <a:ext cx="11809314" cy="5796789"/>
            </p:xfrm>
            <a:graphic>
              <a:graphicData uri="http://schemas.openxmlformats.org/drawingml/2006/table">
                <a:tbl>
                  <a:tblPr firstRow="1" bandRow="1">
                    <a:tableStyleId>{BC89EF96-8CEA-46FF-86C4-4CE0E7609802}</a:tableStyleId>
                  </a:tblPr>
                  <a:tblGrid>
                    <a:gridCol w="4030162">
                      <a:extLst>
                        <a:ext uri="{9D8B030D-6E8A-4147-A177-3AD203B41FA5}">
                          <a16:colId xmlns:a16="http://schemas.microsoft.com/office/drawing/2014/main" val="2989474850"/>
                        </a:ext>
                      </a:extLst>
                    </a:gridCol>
                    <a:gridCol w="1030972">
                      <a:extLst>
                        <a:ext uri="{9D8B030D-6E8A-4147-A177-3AD203B41FA5}">
                          <a16:colId xmlns:a16="http://schemas.microsoft.com/office/drawing/2014/main" val="1110124278"/>
                        </a:ext>
                      </a:extLst>
                    </a:gridCol>
                    <a:gridCol w="1687045">
                      <a:extLst>
                        <a:ext uri="{9D8B030D-6E8A-4147-A177-3AD203B41FA5}">
                          <a16:colId xmlns:a16="http://schemas.microsoft.com/office/drawing/2014/main" val="4188911530"/>
                        </a:ext>
                      </a:extLst>
                    </a:gridCol>
                    <a:gridCol w="1687045">
                      <a:extLst>
                        <a:ext uri="{9D8B030D-6E8A-4147-A177-3AD203B41FA5}">
                          <a16:colId xmlns:a16="http://schemas.microsoft.com/office/drawing/2014/main" val="2137364959"/>
                        </a:ext>
                      </a:extLst>
                    </a:gridCol>
                    <a:gridCol w="1687045">
                      <a:extLst>
                        <a:ext uri="{9D8B030D-6E8A-4147-A177-3AD203B41FA5}">
                          <a16:colId xmlns:a16="http://schemas.microsoft.com/office/drawing/2014/main" val="1956164772"/>
                        </a:ext>
                      </a:extLst>
                    </a:gridCol>
                    <a:gridCol w="1687045">
                      <a:extLst>
                        <a:ext uri="{9D8B030D-6E8A-4147-A177-3AD203B41FA5}">
                          <a16:colId xmlns:a16="http://schemas.microsoft.com/office/drawing/2014/main" val="2452226730"/>
                        </a:ext>
                      </a:extLst>
                    </a:gridCol>
                  </a:tblGrid>
                  <a:tr h="267236">
                    <a:tc>
                      <a:txBody>
                        <a:bodyPr/>
                        <a:lstStyle/>
                        <a:p>
                          <a:pPr algn="ctr">
                            <a:lnSpc>
                              <a:spcPts val="1800"/>
                            </a:lnSpc>
                          </a:pPr>
                          <a:r>
                            <a:rPr lang="en-US" altLang="zh-CN" sz="1400" b="0" dirty="0">
                              <a:latin typeface="Arial" panose="020B0604020202020204" pitchFamily="34" charset="0"/>
                              <a:cs typeface="Arial" panose="020B0604020202020204" pitchFamily="34" charset="0"/>
                            </a:rPr>
                            <a:t>Parameters </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200" b="0" dirty="0">
                              <a:latin typeface="Arial" panose="020B0604020202020204" pitchFamily="34" charset="0"/>
                              <a:cs typeface="Arial" panose="020B0604020202020204" pitchFamily="34" charset="0"/>
                            </a:rPr>
                            <a:t>Units</a:t>
                          </a:r>
                          <a:endParaRPr lang="zh-CN" altLang="en-US" sz="12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1" dirty="0">
                              <a:solidFill>
                                <a:srgbClr val="180AF4"/>
                              </a:solidFill>
                              <a:latin typeface="Arial" panose="020B0604020202020204" pitchFamily="34" charset="0"/>
                              <a:cs typeface="Arial" panose="020B0604020202020204" pitchFamily="34" charset="0"/>
                            </a:rPr>
                            <a:t>2 GeV</a:t>
                          </a:r>
                          <a:endParaRPr lang="zh-CN" altLang="en-US" sz="1400" b="1" dirty="0">
                            <a:solidFill>
                              <a:srgbClr val="180AF4"/>
                            </a:solidFill>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1 GeV</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1.5 GeV</a:t>
                          </a:r>
                          <a:endParaRPr lang="en-US" altLang="zh-CN"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3.5 GeV</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extLst>
                      <a:ext uri="{0D108BD9-81ED-4DB2-BD59-A6C34878D82A}">
                        <a16:rowId xmlns:a16="http://schemas.microsoft.com/office/drawing/2014/main" val="2663300938"/>
                      </a:ext>
                    </a:extLst>
                  </a:tr>
                  <a:tr h="267236">
                    <a:tc>
                      <a:txBody>
                        <a:bodyPr/>
                        <a:lstStyle/>
                        <a:p>
                          <a:pPr marL="0" marR="0" lvl="0" indent="0" algn="l" defTabSz="914400" rtl="0" eaLnBrk="1" fontAlgn="ctr" latinLnBrk="0" hangingPunct="1">
                            <a:lnSpc>
                              <a:spcPts val="1800"/>
                            </a:lnSpc>
                            <a:spcBef>
                              <a:spcPts val="0"/>
                            </a:spcBef>
                            <a:spcAft>
                              <a:spcPts val="0"/>
                            </a:spcAft>
                            <a:buClrTx/>
                            <a:buSzTx/>
                            <a:buFontTx/>
                            <a:buNone/>
                            <a:tabLst/>
                            <a:defRPr/>
                          </a:pPr>
                          <a:r>
                            <a:rPr lang="en-US" altLang="zh-CN" sz="1400" b="0" u="none" strike="noStrike" dirty="0">
                              <a:solidFill>
                                <a:srgbClr val="000000"/>
                              </a:solidFill>
                              <a:effectLst/>
                              <a:latin typeface="Arial" panose="020B0604020202020204" pitchFamily="34" charset="0"/>
                              <a:cs typeface="Arial" panose="020B0604020202020204" pitchFamily="34" charset="0"/>
                            </a:rPr>
                            <a:t>Circumference, C</a:t>
                          </a:r>
                          <a:endParaRPr lang="en-US" altLang="zh-CN" sz="1400" b="0" i="1" u="none" strike="noStrike" dirty="0">
                            <a:solidFill>
                              <a:srgbClr val="000000"/>
                            </a:solidFill>
                            <a:effectLst/>
                            <a:latin typeface="Arial" panose="020B0604020202020204" pitchFamily="34" charset="0"/>
                            <a:ea typeface="微软雅黑" panose="020B0503020204020204" pitchFamily="34" charset="-122"/>
                            <a:cs typeface="Arial" panose="020B0604020202020204" pitchFamily="34" charset="0"/>
                          </a:endParaRPr>
                        </a:p>
                      </a:txBody>
                      <a:tcPr marL="6350" marR="6350" marT="6350" marB="0"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m</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fontAlgn="ctr">
                            <a:lnSpc>
                              <a:spcPts val="1800"/>
                            </a:lnSpc>
                          </a:pPr>
                          <a:r>
                            <a:rPr lang="en-US" altLang="zh-CN" sz="1400" b="1" u="none" strike="noStrike">
                              <a:solidFill>
                                <a:srgbClr val="C00000"/>
                              </a:solidFill>
                              <a:effectLst/>
                              <a:latin typeface="Arial" panose="020B0604020202020204" pitchFamily="34" charset="0"/>
                              <a:cs typeface="Arial" panose="020B0604020202020204" pitchFamily="34" charset="0"/>
                            </a:rPr>
                            <a:t>825.524</a:t>
                          </a:r>
                          <a:endParaRPr lang="en-US" altLang="zh-CN" sz="1400" b="1" i="0" u="none" strike="noStrike" dirty="0">
                            <a:solidFill>
                              <a:srgbClr val="C00000"/>
                            </a:solidFill>
                            <a:effectLst/>
                            <a:latin typeface="Arial" panose="020B0604020202020204" pitchFamily="34" charset="0"/>
                            <a:ea typeface="微软雅黑" panose="020B0503020204020204" pitchFamily="34" charset="-122"/>
                            <a:cs typeface="Arial" panose="020B0604020202020204" pitchFamily="34" charset="0"/>
                          </a:endParaRPr>
                        </a:p>
                      </a:txBody>
                      <a:tcPr marL="6350" marR="6350" marT="6350" marB="0" anchor="ctr"/>
                    </a:tc>
                    <a:tc>
                      <a:txBody>
                        <a:bodyPr/>
                        <a:lstStyle/>
                        <a:p>
                          <a:pPr algn="ctr" fontAlgn="ctr">
                            <a:lnSpc>
                              <a:spcPts val="1800"/>
                            </a:lnSpc>
                          </a:pPr>
                          <a:r>
                            <a:rPr lang="en-US" altLang="zh-CN" sz="1400" b="0" u="none" strike="noStrike">
                              <a:solidFill>
                                <a:schemeClr val="tx1"/>
                              </a:solidFill>
                              <a:effectLst/>
                              <a:latin typeface="Arial" panose="020B0604020202020204" pitchFamily="34" charset="0"/>
                              <a:cs typeface="Arial" panose="020B0604020202020204" pitchFamily="34" charset="0"/>
                            </a:rPr>
                            <a:t>825.524</a:t>
                          </a:r>
                          <a:endParaRPr lang="en-US" altLang="zh-CN" sz="1400" b="0" i="0" u="none" strike="noStrike" dirty="0">
                            <a:solidFill>
                              <a:schemeClr val="tx1"/>
                            </a:solidFill>
                            <a:effectLst/>
                            <a:latin typeface="Arial" panose="020B0604020202020204" pitchFamily="34" charset="0"/>
                            <a:ea typeface="微软雅黑" panose="020B0503020204020204" pitchFamily="34" charset="-122"/>
                            <a:cs typeface="Arial" panose="020B0604020202020204" pitchFamily="34" charset="0"/>
                          </a:endParaRPr>
                        </a:p>
                      </a:txBody>
                      <a:tcPr marL="6350" marR="6350" marT="6350" marB="0" anchor="ctr"/>
                    </a:tc>
                    <a:tc>
                      <a:txBody>
                        <a:bodyPr/>
                        <a:lstStyle/>
                        <a:p>
                          <a:pPr algn="ctr" fontAlgn="ctr">
                            <a:lnSpc>
                              <a:spcPts val="1800"/>
                            </a:lnSpc>
                          </a:pPr>
                          <a:r>
                            <a:rPr lang="en-US" altLang="zh-CN" sz="1400" b="0" u="none" strike="noStrike">
                              <a:solidFill>
                                <a:schemeClr val="tx1"/>
                              </a:solidFill>
                              <a:effectLst/>
                              <a:latin typeface="Arial" panose="020B0604020202020204" pitchFamily="34" charset="0"/>
                              <a:cs typeface="Arial" panose="020B0604020202020204" pitchFamily="34" charset="0"/>
                            </a:rPr>
                            <a:t>825.524</a:t>
                          </a:r>
                          <a:endParaRPr lang="en-US" altLang="zh-CN" sz="1400" b="0" i="0" u="none" strike="noStrike" dirty="0">
                            <a:solidFill>
                              <a:schemeClr val="tx1"/>
                            </a:solidFill>
                            <a:effectLst/>
                            <a:latin typeface="Arial" panose="020B0604020202020204" pitchFamily="34" charset="0"/>
                            <a:ea typeface="微软雅黑" panose="020B0503020204020204" pitchFamily="34" charset="-122"/>
                            <a:cs typeface="Arial" panose="020B0604020202020204" pitchFamily="34" charset="0"/>
                          </a:endParaRPr>
                        </a:p>
                      </a:txBody>
                      <a:tcPr marL="6350" marR="6350" marT="6350" marB="0" anchor="ctr"/>
                    </a:tc>
                    <a:tc>
                      <a:txBody>
                        <a:bodyPr/>
                        <a:lstStyle/>
                        <a:p>
                          <a:pPr algn="ctr" fontAlgn="ctr">
                            <a:lnSpc>
                              <a:spcPts val="1800"/>
                            </a:lnSpc>
                          </a:pPr>
                          <a:r>
                            <a:rPr lang="en-US" altLang="zh-CN" sz="1400" b="0" u="none" strike="noStrike" dirty="0">
                              <a:solidFill>
                                <a:schemeClr val="tx1"/>
                              </a:solidFill>
                              <a:effectLst/>
                              <a:latin typeface="Arial" panose="020B0604020202020204" pitchFamily="34" charset="0"/>
                              <a:cs typeface="Arial" panose="020B0604020202020204" pitchFamily="34" charset="0"/>
                            </a:rPr>
                            <a:t>825.524</a:t>
                          </a:r>
                          <a:endParaRPr lang="en-US" altLang="zh-CN" sz="1400" b="0" i="0" u="none" strike="noStrike" dirty="0">
                            <a:solidFill>
                              <a:schemeClr val="tx1"/>
                            </a:solidFill>
                            <a:effectLst/>
                            <a:latin typeface="Arial" panose="020B0604020202020204" pitchFamily="34" charset="0"/>
                            <a:ea typeface="微软雅黑" panose="020B0503020204020204" pitchFamily="34" charset="-122"/>
                            <a:cs typeface="Arial" panose="020B0604020202020204" pitchFamily="34" charset="0"/>
                          </a:endParaRPr>
                        </a:p>
                      </a:txBody>
                      <a:tcPr marL="6350" marR="6350" marT="6350" marB="0" anchor="ctr"/>
                    </a:tc>
                    <a:extLst>
                      <a:ext uri="{0D108BD9-81ED-4DB2-BD59-A6C34878D82A}">
                        <a16:rowId xmlns:a16="http://schemas.microsoft.com/office/drawing/2014/main" val="4021055581"/>
                      </a:ext>
                    </a:extLst>
                  </a:tr>
                  <a:tr h="267236">
                    <a:tc>
                      <a:txBody>
                        <a:bodyPr/>
                        <a:lstStyle/>
                        <a:p>
                          <a:pPr algn="l" fontAlgn="ctr">
                            <a:lnSpc>
                              <a:spcPts val="1800"/>
                            </a:lnSpc>
                          </a:pPr>
                          <a:r>
                            <a:rPr lang="en-US" sz="1400" b="0" u="none" strike="noStrike" dirty="0">
                              <a:solidFill>
                                <a:srgbClr val="000000"/>
                              </a:solidFill>
                              <a:effectLst/>
                              <a:latin typeface="Arial" panose="020B0604020202020204" pitchFamily="34" charset="0"/>
                              <a:cs typeface="Arial" panose="020B0604020202020204" pitchFamily="34" charset="0"/>
                            </a:rPr>
                            <a:t>Crossing angle, 2</a:t>
                          </a:r>
                          <a14:m>
                            <m:oMath xmlns:m="http://schemas.openxmlformats.org/officeDocument/2006/math">
                              <m:r>
                                <a:rPr lang="ru-RU" altLang="zh-CN" sz="1400" b="0" smtClean="0">
                                  <a:effectLst/>
                                  <a:latin typeface="Cambria Math" panose="02040503050406030204" pitchFamily="18" charset="0"/>
                                </a:rPr>
                                <m:t>𝜃</m:t>
                              </m:r>
                            </m:oMath>
                          </a14:m>
                          <a:endParaRPr lang="en-US" sz="1400" b="0" i="1" u="none" strike="noStrike" dirty="0">
                            <a:solidFill>
                              <a:srgbClr val="000000"/>
                            </a:solidFill>
                            <a:effectLst/>
                            <a:latin typeface="Arial" panose="020B0604020202020204" pitchFamily="34" charset="0"/>
                            <a:ea typeface="微软雅黑" panose="020B0503020204020204" pitchFamily="34" charset="-122"/>
                            <a:cs typeface="Arial" panose="020B0604020202020204" pitchFamily="34" charset="0"/>
                          </a:endParaRPr>
                        </a:p>
                      </a:txBody>
                      <a:tcPr marL="6350" marR="6350" marT="6350" marB="0" anchor="ctr"/>
                    </a:tc>
                    <a:tc>
                      <a:txBody>
                        <a:bodyPr/>
                        <a:lstStyle/>
                        <a:p>
                          <a:pPr algn="ctr">
                            <a:lnSpc>
                              <a:spcPts val="1800"/>
                            </a:lnSpc>
                          </a:pPr>
                          <a:r>
                            <a:rPr lang="en-US" altLang="zh-CN" sz="1400" b="0" dirty="0" err="1">
                              <a:latin typeface="Arial" panose="020B0604020202020204" pitchFamily="34" charset="0"/>
                              <a:cs typeface="Arial" panose="020B0604020202020204" pitchFamily="34" charset="0"/>
                            </a:rPr>
                            <a:t>mrad</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1" dirty="0">
                              <a:solidFill>
                                <a:srgbClr val="C00000"/>
                              </a:solidFill>
                              <a:latin typeface="Arial" panose="020B0604020202020204" pitchFamily="34" charset="0"/>
                              <a:cs typeface="Arial" panose="020B0604020202020204" pitchFamily="34" charset="0"/>
                            </a:rPr>
                            <a:t>60</a:t>
                          </a:r>
                          <a:endParaRPr lang="zh-CN" altLang="en-US" sz="1400" b="1" dirty="0">
                            <a:solidFill>
                              <a:srgbClr val="C00000"/>
                            </a:solidFill>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solidFill>
                                <a:schemeClr val="tx1"/>
                              </a:solidFill>
                              <a:latin typeface="Arial" panose="020B0604020202020204" pitchFamily="34" charset="0"/>
                              <a:cs typeface="Arial" panose="020B0604020202020204" pitchFamily="34" charset="0"/>
                            </a:rPr>
                            <a:t>60</a:t>
                          </a:r>
                          <a:endParaRPr lang="zh-CN" altLang="en-US" sz="1400" b="0" dirty="0">
                            <a:solidFill>
                              <a:schemeClr val="tx1"/>
                            </a:solidFill>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solidFill>
                                <a:schemeClr val="tx1"/>
                              </a:solidFill>
                              <a:latin typeface="Arial" panose="020B0604020202020204" pitchFamily="34" charset="0"/>
                              <a:cs typeface="Arial" panose="020B0604020202020204" pitchFamily="34" charset="0"/>
                            </a:rPr>
                            <a:t>60</a:t>
                          </a:r>
                          <a:endParaRPr lang="zh-CN" altLang="en-US" sz="1400" b="0" dirty="0">
                            <a:solidFill>
                              <a:schemeClr val="tx1"/>
                            </a:solidFill>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solidFill>
                                <a:schemeClr val="tx1"/>
                              </a:solidFill>
                              <a:latin typeface="Arial" panose="020B0604020202020204" pitchFamily="34" charset="0"/>
                              <a:cs typeface="Arial" panose="020B0604020202020204" pitchFamily="34" charset="0"/>
                            </a:rPr>
                            <a:t>60</a:t>
                          </a:r>
                          <a:endParaRPr lang="zh-CN" altLang="en-US" sz="1400" b="0" dirty="0">
                            <a:solidFill>
                              <a:schemeClr val="tx1"/>
                            </a:solidFill>
                            <a:latin typeface="Arial" panose="020B0604020202020204" pitchFamily="34" charset="0"/>
                            <a:ea typeface="微软雅黑" panose="020B0503020204020204" pitchFamily="34" charset="-122"/>
                            <a:cs typeface="Arial" panose="020B0604020202020204" pitchFamily="34" charset="0"/>
                          </a:endParaRPr>
                        </a:p>
                      </a:txBody>
                      <a:tcPr anchor="ctr"/>
                    </a:tc>
                    <a:extLst>
                      <a:ext uri="{0D108BD9-81ED-4DB2-BD59-A6C34878D82A}">
                        <a16:rowId xmlns:a16="http://schemas.microsoft.com/office/drawing/2014/main" val="2508816186"/>
                      </a:ext>
                    </a:extLst>
                  </a:tr>
                  <a:tr h="318768">
                    <a:tc>
                      <a:txBody>
                        <a:bodyPr/>
                        <a:lstStyle/>
                        <a:p>
                          <a:pPr algn="l" fontAlgn="ctr">
                            <a:lnSpc>
                              <a:spcPts val="1800"/>
                            </a:lnSpc>
                          </a:pPr>
                          <a:r>
                            <a:rPr lang="en-US" sz="1400" b="0" u="none" strike="noStrike" dirty="0">
                              <a:solidFill>
                                <a:srgbClr val="000000"/>
                              </a:solidFill>
                              <a:effectLst/>
                              <a:latin typeface="Arial" panose="020B0604020202020204" pitchFamily="34" charset="0"/>
                              <a:cs typeface="Arial" panose="020B0604020202020204" pitchFamily="34" charset="0"/>
                            </a:rPr>
                            <a:t>Hor. /</a:t>
                          </a:r>
                          <a:r>
                            <a:rPr lang="en-US" altLang="zh-CN" sz="1400" b="0" u="none" strike="noStrike" dirty="0">
                              <a:solidFill>
                                <a:srgbClr val="000000"/>
                              </a:solidFill>
                              <a:effectLst/>
                              <a:latin typeface="Arial" panose="020B0604020202020204" pitchFamily="34" charset="0"/>
                              <a:cs typeface="Arial" panose="020B0604020202020204" pitchFamily="34" charset="0"/>
                            </a:rPr>
                            <a:t>Ver. </a:t>
                          </a:r>
                          <a:r>
                            <a:rPr lang="en-US" sz="1400" b="0" u="none" strike="noStrike" dirty="0">
                              <a:solidFill>
                                <a:srgbClr val="000000"/>
                              </a:solidFill>
                              <a:effectLst/>
                              <a:latin typeface="Arial" panose="020B0604020202020204" pitchFamily="34" charset="0"/>
                              <a:cs typeface="Arial" panose="020B0604020202020204" pitchFamily="34" charset="0"/>
                            </a:rPr>
                            <a:t>beta function at IP, </a:t>
                          </a:r>
                          <a14:m>
                            <m:oMath xmlns:m="http://schemas.openxmlformats.org/officeDocument/2006/math">
                              <m:sSubSup>
                                <m:sSubSupPr>
                                  <m:ctrlPr>
                                    <a:rPr lang="ru-RU" altLang="zh-CN" sz="1400" b="0" i="1" smtClean="0">
                                      <a:effectLst/>
                                      <a:latin typeface="Cambria Math" panose="02040503050406030204" pitchFamily="18" charset="0"/>
                                    </a:rPr>
                                  </m:ctrlPr>
                                </m:sSubSupPr>
                                <m:e>
                                  <m:r>
                                    <a:rPr lang="ru-RU" altLang="zh-CN" sz="1400" b="0" smtClean="0">
                                      <a:effectLst/>
                                      <a:latin typeface="Cambria Math" panose="02040503050406030204" pitchFamily="18" charset="0"/>
                                    </a:rPr>
                                    <m:t>𝛽</m:t>
                                  </m:r>
                                </m:e>
                                <m:sub>
                                  <m:r>
                                    <a:rPr lang="ru-RU" altLang="zh-CN" sz="1400" b="0" smtClean="0">
                                      <a:effectLst/>
                                      <a:latin typeface="Cambria Math" panose="02040503050406030204" pitchFamily="18" charset="0"/>
                                    </a:rPr>
                                    <m:t>𝑥</m:t>
                                  </m:r>
                                </m:sub>
                                <m:sup>
                                  <m:r>
                                    <a:rPr lang="ru-RU" altLang="zh-CN" sz="1400" b="0" smtClean="0">
                                      <a:effectLst/>
                                      <a:latin typeface="Cambria Math" panose="02040503050406030204" pitchFamily="18" charset="0"/>
                                    </a:rPr>
                                    <m:t>∗</m:t>
                                  </m:r>
                                </m:sup>
                              </m:sSubSup>
                              <m:r>
                                <a:rPr lang="en-US" altLang="zh-CN" sz="1400" b="0" smtClean="0">
                                  <a:effectLst/>
                                  <a:latin typeface="Cambria Math" panose="02040503050406030204" pitchFamily="18" charset="0"/>
                                </a:rPr>
                                <m:t>/</m:t>
                              </m:r>
                              <m:sSubSup>
                                <m:sSubSupPr>
                                  <m:ctrlPr>
                                    <a:rPr lang="ru-RU" altLang="zh-CN" sz="1400" b="0" i="1" smtClean="0">
                                      <a:effectLst/>
                                      <a:latin typeface="Cambria Math" panose="02040503050406030204" pitchFamily="18" charset="0"/>
                                    </a:rPr>
                                  </m:ctrlPr>
                                </m:sSubSupPr>
                                <m:e>
                                  <m:r>
                                    <a:rPr lang="ru-RU" altLang="zh-CN" sz="1400" b="0" smtClean="0">
                                      <a:effectLst/>
                                      <a:latin typeface="Cambria Math" panose="02040503050406030204" pitchFamily="18" charset="0"/>
                                    </a:rPr>
                                    <m:t>𝛽</m:t>
                                  </m:r>
                                </m:e>
                                <m:sub>
                                  <m:r>
                                    <a:rPr lang="ru-RU" altLang="zh-CN" sz="1400" b="0" smtClean="0">
                                      <a:effectLst/>
                                      <a:latin typeface="Cambria Math" panose="02040503050406030204" pitchFamily="18" charset="0"/>
                                    </a:rPr>
                                    <m:t>𝑦</m:t>
                                  </m:r>
                                </m:sub>
                                <m:sup>
                                  <m:r>
                                    <a:rPr lang="ru-RU" altLang="zh-CN" sz="1400" b="0" smtClean="0">
                                      <a:effectLst/>
                                      <a:latin typeface="Cambria Math" panose="02040503050406030204" pitchFamily="18" charset="0"/>
                                    </a:rPr>
                                    <m:t>∗</m:t>
                                  </m:r>
                                </m:sup>
                              </m:sSubSup>
                            </m:oMath>
                          </a14:m>
                          <a:r>
                            <a:rPr lang="en-US" altLang="zh-CN" sz="1400" b="0" dirty="0">
                              <a:effectLst/>
                              <a:latin typeface="Arial" panose="020B0604020202020204" pitchFamily="34" charset="0"/>
                              <a:cs typeface="Arial" panose="020B0604020202020204" pitchFamily="34" charset="0"/>
                            </a:rPr>
                            <a:t> </a:t>
                          </a:r>
                          <a:endParaRPr lang="en-US" sz="1400" b="0" i="0" u="none" strike="noStrike" dirty="0">
                            <a:solidFill>
                              <a:srgbClr val="000000"/>
                            </a:solidFill>
                            <a:effectLst/>
                            <a:latin typeface="Arial" panose="020B0604020202020204" pitchFamily="34" charset="0"/>
                            <a:ea typeface="微软雅黑" panose="020B0503020204020204" pitchFamily="34" charset="-122"/>
                            <a:cs typeface="Arial" panose="020B0604020202020204" pitchFamily="34" charset="0"/>
                          </a:endParaRPr>
                        </a:p>
                      </a:txBody>
                      <a:tcPr marL="6350" marR="6350" marT="6350" marB="0"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mm</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1" dirty="0">
                              <a:solidFill>
                                <a:srgbClr val="C00000"/>
                              </a:solidFill>
                              <a:latin typeface="Arial" panose="020B0604020202020204" pitchFamily="34" charset="0"/>
                              <a:cs typeface="Arial" panose="020B0604020202020204" pitchFamily="34" charset="0"/>
                            </a:rPr>
                            <a:t>40/0.8              </a:t>
                          </a:r>
                          <a:endParaRPr lang="zh-CN" altLang="en-US" sz="1400" b="1" dirty="0">
                            <a:solidFill>
                              <a:srgbClr val="C00000"/>
                            </a:solidFill>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solidFill>
                                <a:schemeClr val="tx1"/>
                              </a:solidFill>
                              <a:latin typeface="Arial" panose="020B0604020202020204" pitchFamily="34" charset="0"/>
                              <a:ea typeface="微软雅黑" panose="020B0503020204020204" pitchFamily="34" charset="-122"/>
                              <a:cs typeface="Arial" panose="020B0604020202020204" pitchFamily="34" charset="0"/>
                            </a:rPr>
                            <a:t>40/2</a:t>
                          </a:r>
                          <a:endParaRPr lang="zh-CN" altLang="en-US" sz="1400" b="0" dirty="0">
                            <a:solidFill>
                              <a:schemeClr val="tx1"/>
                            </a:solidFill>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solidFill>
                                <a:schemeClr val="tx1"/>
                              </a:solidFill>
                              <a:latin typeface="Arial" panose="020B0604020202020204" pitchFamily="34" charset="0"/>
                              <a:ea typeface="微软雅黑" panose="020B0503020204020204" pitchFamily="34" charset="-122"/>
                              <a:cs typeface="Arial" panose="020B0604020202020204" pitchFamily="34" charset="0"/>
                            </a:rPr>
                            <a:t>40/2</a:t>
                          </a:r>
                          <a:endParaRPr lang="zh-CN" altLang="en-US" sz="1400" b="0" dirty="0">
                            <a:solidFill>
                              <a:schemeClr val="tx1"/>
                            </a:solidFill>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solidFill>
                                <a:schemeClr val="tx1"/>
                              </a:solidFill>
                              <a:latin typeface="Arial" panose="020B0604020202020204" pitchFamily="34" charset="0"/>
                              <a:ea typeface="微软雅黑" panose="020B0503020204020204" pitchFamily="34" charset="-122"/>
                              <a:cs typeface="Arial" panose="020B0604020202020204" pitchFamily="34" charset="0"/>
                            </a:rPr>
                            <a:t>100/2</a:t>
                          </a:r>
                          <a:endParaRPr lang="zh-CN" altLang="en-US" sz="1400" b="0" dirty="0">
                            <a:solidFill>
                              <a:schemeClr val="tx1"/>
                            </a:solidFill>
                            <a:latin typeface="Arial" panose="020B0604020202020204" pitchFamily="34" charset="0"/>
                            <a:ea typeface="微软雅黑" panose="020B0503020204020204" pitchFamily="34" charset="-122"/>
                            <a:cs typeface="Arial" panose="020B0604020202020204" pitchFamily="34" charset="0"/>
                          </a:endParaRPr>
                        </a:p>
                      </a:txBody>
                      <a:tcPr anchor="ctr"/>
                    </a:tc>
                    <a:extLst>
                      <a:ext uri="{0D108BD9-81ED-4DB2-BD59-A6C34878D82A}">
                        <a16:rowId xmlns:a16="http://schemas.microsoft.com/office/drawing/2014/main" val="1232463224"/>
                      </a:ext>
                    </a:extLst>
                  </a:tr>
                  <a:tr h="267236">
                    <a:tc>
                      <a:txBody>
                        <a:bodyPr/>
                        <a:lstStyle/>
                        <a:p>
                          <a:pPr algn="l" fontAlgn="ctr">
                            <a:lnSpc>
                              <a:spcPts val="1800"/>
                            </a:lnSpc>
                          </a:pPr>
                          <a:r>
                            <a:rPr lang="en-US" sz="1400" b="0" u="none" strike="noStrike" dirty="0">
                              <a:solidFill>
                                <a:srgbClr val="000000"/>
                              </a:solidFill>
                              <a:effectLst/>
                              <a:latin typeface="Arial" panose="020B0604020202020204" pitchFamily="34" charset="0"/>
                              <a:cs typeface="Arial" panose="020B0604020202020204" pitchFamily="34" charset="0"/>
                            </a:rPr>
                            <a:t>Hor./Ver. </a:t>
                          </a:r>
                          <a:r>
                            <a:rPr lang="en-US" sz="1400" b="0" u="none" strike="noStrike" dirty="0" err="1">
                              <a:solidFill>
                                <a:srgbClr val="000000"/>
                              </a:solidFill>
                              <a:effectLst/>
                              <a:latin typeface="Arial" panose="020B0604020202020204" pitchFamily="34" charset="0"/>
                              <a:cs typeface="Arial" panose="020B0604020202020204" pitchFamily="34" charset="0"/>
                            </a:rPr>
                            <a:t>betatron</a:t>
                          </a:r>
                          <a:r>
                            <a:rPr lang="en-US" sz="1400" b="0" u="none" strike="noStrike" dirty="0">
                              <a:solidFill>
                                <a:srgbClr val="000000"/>
                              </a:solidFill>
                              <a:effectLst/>
                              <a:latin typeface="Arial" panose="020B0604020202020204" pitchFamily="34" charset="0"/>
                              <a:cs typeface="Arial" panose="020B0604020202020204" pitchFamily="34" charset="0"/>
                            </a:rPr>
                            <a:t> tune</a:t>
                          </a:r>
                          <a:endParaRPr lang="en-US" sz="1400" b="0" i="0" u="none" strike="noStrike" dirty="0">
                            <a:solidFill>
                              <a:srgbClr val="000000"/>
                            </a:solidFill>
                            <a:effectLst/>
                            <a:latin typeface="Arial" panose="020B0604020202020204" pitchFamily="34" charset="0"/>
                            <a:ea typeface="微软雅黑" panose="020B0503020204020204" pitchFamily="34" charset="-122"/>
                            <a:cs typeface="Arial" panose="020B0604020202020204" pitchFamily="34" charset="0"/>
                          </a:endParaRPr>
                        </a:p>
                      </a:txBody>
                      <a:tcPr marL="6350" marR="6350" marT="6350" marB="0" anchor="ctr"/>
                    </a:tc>
                    <a:tc>
                      <a:txBody>
                        <a:bodyPr/>
                        <a:lstStyle/>
                        <a:p>
                          <a:pPr algn="ctr">
                            <a:lnSpc>
                              <a:spcPts val="1800"/>
                            </a:lnSpc>
                          </a:pP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1" dirty="0">
                              <a:solidFill>
                                <a:srgbClr val="180AF4"/>
                              </a:solidFill>
                              <a:latin typeface="Arial" panose="020B0604020202020204" pitchFamily="34" charset="0"/>
                              <a:cs typeface="Arial" panose="020B0604020202020204" pitchFamily="34" charset="0"/>
                            </a:rPr>
                            <a:t>28.545/31.58</a:t>
                          </a:r>
                          <a:endParaRPr lang="zh-CN" altLang="en-US" sz="1400" b="1" dirty="0">
                            <a:solidFill>
                              <a:srgbClr val="180AF4"/>
                            </a:solidFill>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marL="0" marR="0" lvl="0" indent="0" algn="ctr" defTabSz="914400" rtl="0" eaLnBrk="1" fontAlgn="auto" latinLnBrk="0" hangingPunct="1">
                            <a:lnSpc>
                              <a:spcPts val="1800"/>
                            </a:lnSpc>
                            <a:spcBef>
                              <a:spcPts val="0"/>
                            </a:spcBef>
                            <a:spcAft>
                              <a:spcPts val="0"/>
                            </a:spcAft>
                            <a:buClrTx/>
                            <a:buSzTx/>
                            <a:buFontTx/>
                            <a:buNone/>
                            <a:tabLst/>
                            <a:defRPr/>
                          </a:pPr>
                          <a:r>
                            <a:rPr lang="en-US" altLang="zh-CN" sz="1400" b="0" dirty="0">
                              <a:latin typeface="Arial" panose="020B0604020202020204" pitchFamily="34" charset="0"/>
                              <a:ea typeface="微软雅黑" panose="020B0503020204020204" pitchFamily="34" charset="-122"/>
                              <a:cs typeface="Arial" panose="020B0604020202020204" pitchFamily="34" charset="0"/>
                            </a:rPr>
                            <a:t>28.55/33.58</a:t>
                          </a:r>
                        </a:p>
                      </a:txBody>
                      <a:tcPr anchor="ctr"/>
                    </a:tc>
                    <a:tc>
                      <a:txBody>
                        <a:bodyPr/>
                        <a:lstStyle/>
                        <a:p>
                          <a:pPr marL="0" marR="0" lvl="0" indent="0" algn="ctr" defTabSz="914400" rtl="0" eaLnBrk="1" fontAlgn="auto" latinLnBrk="0" hangingPunct="1">
                            <a:lnSpc>
                              <a:spcPts val="1800"/>
                            </a:lnSpc>
                            <a:spcBef>
                              <a:spcPts val="0"/>
                            </a:spcBef>
                            <a:spcAft>
                              <a:spcPts val="0"/>
                            </a:spcAft>
                            <a:buClrTx/>
                            <a:buSzTx/>
                            <a:buFontTx/>
                            <a:buNone/>
                            <a:tabLst/>
                            <a:defRPr/>
                          </a:pPr>
                          <a:r>
                            <a:rPr lang="en-US" altLang="zh-CN" sz="1400" b="0" dirty="0">
                              <a:latin typeface="Arial" panose="020B0604020202020204" pitchFamily="34" charset="0"/>
                              <a:ea typeface="微软雅黑" panose="020B0503020204020204" pitchFamily="34" charset="-122"/>
                              <a:cs typeface="Arial" panose="020B0604020202020204" pitchFamily="34" charset="0"/>
                            </a:rPr>
                            <a:t>28.55/32.58</a:t>
                          </a:r>
                        </a:p>
                      </a:txBody>
                      <a:tcPr anchor="ctr"/>
                    </a:tc>
                    <a:tc>
                      <a:txBody>
                        <a:bodyPr/>
                        <a:lstStyle/>
                        <a:p>
                          <a:pPr marL="0" marR="0" lvl="0" indent="0" algn="ctr" defTabSz="914400" rtl="0" eaLnBrk="1" fontAlgn="auto" latinLnBrk="0" hangingPunct="1">
                            <a:lnSpc>
                              <a:spcPts val="1800"/>
                            </a:lnSpc>
                            <a:spcBef>
                              <a:spcPts val="0"/>
                            </a:spcBef>
                            <a:spcAft>
                              <a:spcPts val="0"/>
                            </a:spcAft>
                            <a:buClrTx/>
                            <a:buSzTx/>
                            <a:buFontTx/>
                            <a:buNone/>
                            <a:tabLst/>
                            <a:defRPr/>
                          </a:pPr>
                          <a:r>
                            <a:rPr lang="en-US" altLang="zh-CN" sz="1400" b="0" dirty="0">
                              <a:latin typeface="Arial" panose="020B0604020202020204" pitchFamily="34" charset="0"/>
                              <a:ea typeface="微软雅黑" panose="020B0503020204020204" pitchFamily="34" charset="-122"/>
                              <a:cs typeface="Arial" panose="020B0604020202020204" pitchFamily="34" charset="0"/>
                            </a:rPr>
                            <a:t>28.55/30.58</a:t>
                          </a:r>
                        </a:p>
                      </a:txBody>
                      <a:tcPr anchor="ctr"/>
                    </a:tc>
                    <a:extLst>
                      <a:ext uri="{0D108BD9-81ED-4DB2-BD59-A6C34878D82A}">
                        <a16:rowId xmlns:a16="http://schemas.microsoft.com/office/drawing/2014/main" val="3715304316"/>
                      </a:ext>
                    </a:extLst>
                  </a:tr>
                  <a:tr h="267236">
                    <a:tc>
                      <a:txBody>
                        <a:bodyPr/>
                        <a:lstStyle/>
                        <a:p>
                          <a:pPr algn="l" fontAlgn="ctr">
                            <a:lnSpc>
                              <a:spcPts val="1800"/>
                            </a:lnSpc>
                          </a:pPr>
                          <a:r>
                            <a:rPr lang="en-US" sz="1400" b="0" u="none" strike="noStrike" dirty="0">
                              <a:solidFill>
                                <a:srgbClr val="000000"/>
                              </a:solidFill>
                              <a:effectLst/>
                              <a:latin typeface="Arial" panose="020B0604020202020204" pitchFamily="34" charset="0"/>
                              <a:cs typeface="Arial" panose="020B0604020202020204" pitchFamily="34" charset="0"/>
                            </a:rPr>
                            <a:t>Beam current, I</a:t>
                          </a:r>
                          <a:endParaRPr lang="en-US" sz="1400" b="0" i="1" u="none" strike="noStrike" dirty="0">
                            <a:solidFill>
                              <a:srgbClr val="000000"/>
                            </a:solidFill>
                            <a:effectLst/>
                            <a:latin typeface="Arial" panose="020B0604020202020204" pitchFamily="34" charset="0"/>
                            <a:ea typeface="微软雅黑" panose="020B0503020204020204" pitchFamily="34" charset="-122"/>
                            <a:cs typeface="Arial" panose="020B0604020202020204" pitchFamily="34" charset="0"/>
                          </a:endParaRPr>
                        </a:p>
                      </a:txBody>
                      <a:tcPr marL="6350" marR="6350" marT="6350" marB="0"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A</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1" dirty="0">
                              <a:solidFill>
                                <a:srgbClr val="C00000"/>
                              </a:solidFill>
                              <a:latin typeface="Arial" panose="020B0604020202020204" pitchFamily="34" charset="0"/>
                              <a:cs typeface="Arial" panose="020B0604020202020204" pitchFamily="34" charset="0"/>
                            </a:rPr>
                            <a:t>2</a:t>
                          </a:r>
                          <a:endParaRPr lang="zh-CN" altLang="en-US" sz="1400" b="1" dirty="0">
                            <a:solidFill>
                              <a:srgbClr val="C00000"/>
                            </a:solidFill>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t>0.8</a:t>
                          </a:r>
                          <a:endParaRPr lang="zh-CN" altLang="en-US" sz="1400" b="0" dirty="0">
                            <a:latin typeface="微软雅黑" panose="020B0503020204020204" pitchFamily="34" charset="-122"/>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1.5</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2</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extLst>
                      <a:ext uri="{0D108BD9-81ED-4DB2-BD59-A6C34878D82A}">
                        <a16:rowId xmlns:a16="http://schemas.microsoft.com/office/drawing/2014/main" val="3408547126"/>
                      </a:ext>
                    </a:extLst>
                  </a:tr>
                  <a:tr h="267236">
                    <a:tc>
                      <a:txBody>
                        <a:bodyPr/>
                        <a:lstStyle/>
                        <a:p>
                          <a:pPr algn="l" fontAlgn="ctr">
                            <a:lnSpc>
                              <a:spcPts val="1800"/>
                            </a:lnSpc>
                          </a:pPr>
                          <a:r>
                            <a:rPr lang="en-US" sz="1400" b="0" u="none" strike="noStrike" dirty="0">
                              <a:solidFill>
                                <a:srgbClr val="000000"/>
                              </a:solidFill>
                              <a:effectLst/>
                              <a:latin typeface="Arial" panose="020B0604020202020204" pitchFamily="34" charset="0"/>
                              <a:cs typeface="Arial" panose="020B0604020202020204" pitchFamily="34" charset="0"/>
                            </a:rPr>
                            <a:t>Hor. Emittance (SR/DW+IBS)</a:t>
                          </a:r>
                          <a:endParaRPr lang="en-US" sz="1400" b="0" i="0" u="none" strike="noStrike" dirty="0">
                            <a:solidFill>
                              <a:srgbClr val="000000"/>
                            </a:solidFill>
                            <a:effectLst/>
                            <a:latin typeface="Arial" panose="020B0604020202020204" pitchFamily="34" charset="0"/>
                            <a:ea typeface="微软雅黑" panose="020B0503020204020204" pitchFamily="34" charset="-122"/>
                            <a:cs typeface="Arial" panose="020B0604020202020204" pitchFamily="34" charset="0"/>
                          </a:endParaRPr>
                        </a:p>
                      </a:txBody>
                      <a:tcPr marL="6350" marR="6350" marT="6350" marB="0"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nm</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1" dirty="0">
                              <a:solidFill>
                                <a:srgbClr val="180AF4"/>
                              </a:solidFill>
                              <a:latin typeface="Arial" panose="020B0604020202020204" pitchFamily="34" charset="0"/>
                              <a:cs typeface="Arial" panose="020B0604020202020204" pitchFamily="34" charset="0"/>
                            </a:rPr>
                            <a:t>3.50/</a:t>
                          </a:r>
                          <a:r>
                            <a:rPr lang="en-US" altLang="zh-CN" sz="1400" b="1" dirty="0">
                              <a:solidFill>
                                <a:srgbClr val="C00000"/>
                              </a:solidFill>
                              <a:latin typeface="Arial" panose="020B0604020202020204" pitchFamily="34" charset="0"/>
                              <a:cs typeface="Arial" panose="020B0604020202020204" pitchFamily="34" charset="0"/>
                            </a:rPr>
                            <a:t>3.93</a:t>
                          </a:r>
                          <a:endParaRPr lang="zh-CN" altLang="en-US" sz="1400" b="1" dirty="0">
                            <a:solidFill>
                              <a:srgbClr val="C00000"/>
                            </a:solidFill>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t>3.25/6.00</a:t>
                          </a:r>
                          <a:endParaRPr lang="zh-CN" altLang="en-US" sz="1400" b="0" dirty="0">
                            <a:latin typeface="微软雅黑" panose="020B0503020204020204" pitchFamily="34" charset="-122"/>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2.67/3.74</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27.00/27.00</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extLst>
                      <a:ext uri="{0D108BD9-81ED-4DB2-BD59-A6C34878D82A}">
                        <a16:rowId xmlns:a16="http://schemas.microsoft.com/office/drawing/2014/main" val="3765189037"/>
                      </a:ext>
                    </a:extLst>
                  </a:tr>
                  <a:tr h="267236">
                    <a:tc>
                      <a:txBody>
                        <a:bodyPr/>
                        <a:lstStyle/>
                        <a:p>
                          <a:pPr algn="l" fontAlgn="ctr">
                            <a:lnSpc>
                              <a:spcPts val="1800"/>
                            </a:lnSpc>
                          </a:pPr>
                          <a:r>
                            <a:rPr lang="en-US" sz="1400" b="0" u="none" strike="noStrike" dirty="0">
                              <a:solidFill>
                                <a:srgbClr val="000000"/>
                              </a:solidFill>
                              <a:effectLst/>
                              <a:latin typeface="Arial" panose="020B0604020202020204" pitchFamily="34" charset="0"/>
                              <a:cs typeface="Arial" panose="020B0604020202020204" pitchFamily="34" charset="0"/>
                            </a:rPr>
                            <a:t>Ver. Emittance (</a:t>
                          </a:r>
                          <a:r>
                            <a:rPr lang="en-US" altLang="zh-CN" sz="1400" b="0" u="none" strike="noStrike" dirty="0">
                              <a:solidFill>
                                <a:srgbClr val="000000"/>
                              </a:solidFill>
                              <a:effectLst/>
                              <a:latin typeface="Arial" panose="020B0604020202020204" pitchFamily="34" charset="0"/>
                              <a:cs typeface="Arial" panose="020B0604020202020204" pitchFamily="34" charset="0"/>
                            </a:rPr>
                            <a:t>SR/DW+IBS</a:t>
                          </a:r>
                          <a:r>
                            <a:rPr lang="en-US" sz="1400" b="0" u="none" strike="noStrike" dirty="0">
                              <a:solidFill>
                                <a:srgbClr val="000000"/>
                              </a:solidFill>
                              <a:effectLst/>
                              <a:latin typeface="Arial" panose="020B0604020202020204" pitchFamily="34" charset="0"/>
                              <a:cs typeface="Arial" panose="020B0604020202020204" pitchFamily="34" charset="0"/>
                            </a:rPr>
                            <a:t>)</a:t>
                          </a:r>
                          <a:endParaRPr lang="en-US" sz="1400" b="0" i="0" u="none" strike="noStrike" dirty="0">
                            <a:solidFill>
                              <a:srgbClr val="000000"/>
                            </a:solidFill>
                            <a:effectLst/>
                            <a:latin typeface="Arial" panose="020B0604020202020204" pitchFamily="34" charset="0"/>
                            <a:ea typeface="微软雅黑" panose="020B0503020204020204" pitchFamily="34" charset="-122"/>
                            <a:cs typeface="Arial" panose="020B0604020202020204" pitchFamily="34" charset="0"/>
                          </a:endParaRPr>
                        </a:p>
                      </a:txBody>
                      <a:tcPr marL="6350" marR="6350" marT="6350" marB="0"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pm</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ct val="120000"/>
                            </a:lnSpc>
                            <a:spcAft>
                              <a:spcPts val="800"/>
                            </a:spcAft>
                          </a:pPr>
                          <a:r>
                            <a:rPr lang="en-US" sz="1400" b="1" kern="100" dirty="0">
                              <a:solidFill>
                                <a:srgbClr val="180AF4"/>
                              </a:solidFill>
                              <a:effectLst/>
                              <a:latin typeface="Arial" panose="020B0604020202020204" pitchFamily="34" charset="0"/>
                              <a:cs typeface="Arial" panose="020B0604020202020204" pitchFamily="34" charset="0"/>
                            </a:rPr>
                            <a:t>88.3/</a:t>
                          </a:r>
                          <a:r>
                            <a:rPr lang="en-US" sz="1400" b="1" kern="100" dirty="0">
                              <a:solidFill>
                                <a:srgbClr val="C00000"/>
                              </a:solidFill>
                              <a:effectLst/>
                              <a:latin typeface="Arial" panose="020B0604020202020204" pitchFamily="34" charset="0"/>
                              <a:cs typeface="Arial" panose="020B0604020202020204" pitchFamily="34" charset="0"/>
                            </a:rPr>
                            <a:t>39.3</a:t>
                          </a:r>
                          <a:endParaRPr lang="zh-CN" sz="1600" b="1" kern="100" dirty="0">
                            <a:solidFill>
                              <a:srgbClr val="C00000"/>
                            </a:solidFill>
                            <a:effectLst/>
                            <a:latin typeface="Arial" panose="020B0604020202020204" pitchFamily="34" charset="0"/>
                            <a:ea typeface="微软雅黑" panose="020B0503020204020204" pitchFamily="34" charset="-122"/>
                            <a:cs typeface="Arial" panose="020B0604020202020204" pitchFamily="34" charset="0"/>
                          </a:endParaRPr>
                        </a:p>
                      </a:txBody>
                      <a:tcPr marL="68580" marR="68580" marT="0" marB="0" anchor="ctr"/>
                    </a:tc>
                    <a:tc>
                      <a:txBody>
                        <a:bodyPr/>
                        <a:lstStyle/>
                        <a:p>
                          <a:pPr algn="ctr">
                            <a:lnSpc>
                              <a:spcPct val="120000"/>
                            </a:lnSpc>
                            <a:spcAft>
                              <a:spcPts val="800"/>
                            </a:spcAft>
                          </a:pPr>
                          <a:r>
                            <a:rPr lang="en-US" sz="1400" b="0" kern="100" dirty="0">
                              <a:effectLst/>
                            </a:rPr>
                            <a:t>23.5/60</a:t>
                          </a:r>
                          <a:endParaRPr lang="zh-CN" sz="1600" b="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algn="ctr">
                            <a:lnSpc>
                              <a:spcPct val="120000"/>
                            </a:lnSpc>
                            <a:spcAft>
                              <a:spcPts val="800"/>
                            </a:spcAft>
                          </a:pPr>
                          <a:r>
                            <a:rPr lang="en-US" sz="1400" b="0" kern="100" dirty="0">
                              <a:effectLst/>
                              <a:latin typeface="Arial" panose="020B0604020202020204" pitchFamily="34" charset="0"/>
                              <a:cs typeface="Arial" panose="020B0604020202020204" pitchFamily="34" charset="0"/>
                            </a:rPr>
                            <a:t>99.4/74.7</a:t>
                          </a:r>
                          <a:endParaRPr lang="zh-CN" sz="1400" b="0" kern="100" dirty="0">
                            <a:effectLst/>
                            <a:latin typeface="Arial" panose="020B0604020202020204" pitchFamily="34" charset="0"/>
                            <a:ea typeface="微软雅黑" panose="020B0503020204020204" pitchFamily="34" charset="-122"/>
                            <a:cs typeface="Arial" panose="020B0604020202020204" pitchFamily="34" charset="0"/>
                          </a:endParaRPr>
                        </a:p>
                      </a:txBody>
                      <a:tcPr marL="68580" marR="68580" marT="0" marB="0" anchor="ctr"/>
                    </a:tc>
                    <a:tc>
                      <a:txBody>
                        <a:bodyPr/>
                        <a:lstStyle/>
                        <a:p>
                          <a:pPr algn="ctr">
                            <a:lnSpc>
                              <a:spcPct val="120000"/>
                            </a:lnSpc>
                            <a:spcAft>
                              <a:spcPts val="800"/>
                            </a:spcAft>
                          </a:pPr>
                          <a:r>
                            <a:rPr lang="en-US" sz="1400" b="0" kern="100" dirty="0">
                              <a:effectLst/>
                              <a:latin typeface="Arial" panose="020B0604020202020204" pitchFamily="34" charset="0"/>
                              <a:cs typeface="Arial" panose="020B0604020202020204" pitchFamily="34" charset="0"/>
                            </a:rPr>
                            <a:t>135/135</a:t>
                          </a:r>
                          <a:endParaRPr lang="zh-CN" sz="1400" b="0" kern="100" dirty="0">
                            <a:effectLst/>
                            <a:latin typeface="Arial" panose="020B0604020202020204" pitchFamily="34" charset="0"/>
                            <a:ea typeface="微软雅黑" panose="020B0503020204020204" pitchFamily="34" charset="-122"/>
                            <a:cs typeface="Arial" panose="020B0604020202020204" pitchFamily="34" charset="0"/>
                          </a:endParaRPr>
                        </a:p>
                      </a:txBody>
                      <a:tcPr marL="68580" marR="68580" marT="0" marB="0" anchor="ctr"/>
                    </a:tc>
                    <a:extLst>
                      <a:ext uri="{0D108BD9-81ED-4DB2-BD59-A6C34878D82A}">
                        <a16:rowId xmlns:a16="http://schemas.microsoft.com/office/drawing/2014/main" val="1843597203"/>
                      </a:ext>
                    </a:extLst>
                  </a:tr>
                  <a:tr h="267236">
                    <a:tc>
                      <a:txBody>
                        <a:bodyPr/>
                        <a:lstStyle/>
                        <a:p>
                          <a:pPr marL="0" marR="0" lvl="0" indent="0" algn="l" defTabSz="457200" rtl="0" eaLnBrk="1" fontAlgn="ctr" latinLnBrk="0" hangingPunct="1">
                            <a:lnSpc>
                              <a:spcPts val="1800"/>
                            </a:lnSpc>
                            <a:spcBef>
                              <a:spcPts val="0"/>
                            </a:spcBef>
                            <a:spcAft>
                              <a:spcPts val="0"/>
                            </a:spcAft>
                            <a:buClrTx/>
                            <a:buSzTx/>
                            <a:buFontTx/>
                            <a:buNone/>
                            <a:tabLst/>
                            <a:defRPr/>
                          </a:pPr>
                          <a:r>
                            <a:rPr lang="en-US" altLang="zh-CN" sz="1400" b="0" u="none" strike="noStrike" dirty="0">
                              <a:solidFill>
                                <a:srgbClr val="000000"/>
                              </a:solidFill>
                              <a:effectLst/>
                              <a:latin typeface="Arial" panose="020B0604020202020204" pitchFamily="34" charset="0"/>
                              <a:cs typeface="Arial" panose="020B0604020202020204" pitchFamily="34" charset="0"/>
                            </a:rPr>
                            <a:t>Ratio, </a:t>
                          </a:r>
                          <a14:m>
                            <m:oMath xmlns:m="http://schemas.openxmlformats.org/officeDocument/2006/math">
                              <m:sSub>
                                <m:sSubPr>
                                  <m:ctrlPr>
                                    <a:rPr lang="en-US" altLang="zh-CN" sz="1400" b="0" i="1" smtClean="0">
                                      <a:effectLst/>
                                      <a:latin typeface="Cambria Math" panose="02040503050406030204" pitchFamily="18" charset="0"/>
                                    </a:rPr>
                                  </m:ctrlPr>
                                </m:sSubPr>
                                <m:e>
                                  <m:r>
                                    <a:rPr lang="en-US" altLang="zh-CN" sz="1400" b="0" smtClean="0">
                                      <a:effectLst/>
                                      <a:latin typeface="Cambria Math" panose="02040503050406030204" pitchFamily="18" charset="0"/>
                                    </a:rPr>
                                    <m:t>𝜀</m:t>
                                  </m:r>
                                </m:e>
                                <m:sub>
                                  <m:r>
                                    <a:rPr lang="en-US" altLang="zh-CN" sz="1400" b="0" smtClean="0">
                                      <a:effectLst/>
                                      <a:latin typeface="Cambria Math" panose="02040503050406030204" pitchFamily="18" charset="0"/>
                                    </a:rPr>
                                    <m:t>𝑦</m:t>
                                  </m:r>
                                </m:sub>
                              </m:sSub>
                              <m:r>
                                <a:rPr lang="en-US" altLang="zh-CN" sz="1400" b="0" smtClean="0">
                                  <a:effectLst/>
                                  <a:latin typeface="Cambria Math" panose="02040503050406030204" pitchFamily="18" charset="0"/>
                                </a:rPr>
                                <m:t>/</m:t>
                              </m:r>
                              <m:sSub>
                                <m:sSubPr>
                                  <m:ctrlPr>
                                    <a:rPr lang="en-US" altLang="zh-CN" sz="1400" b="0" i="1" smtClean="0">
                                      <a:effectLst/>
                                      <a:latin typeface="Cambria Math" panose="02040503050406030204" pitchFamily="18" charset="0"/>
                                    </a:rPr>
                                  </m:ctrlPr>
                                </m:sSubPr>
                                <m:e>
                                  <m:r>
                                    <a:rPr lang="en-US" altLang="zh-CN" sz="1400" b="0" smtClean="0">
                                      <a:effectLst/>
                                      <a:latin typeface="Cambria Math" panose="02040503050406030204" pitchFamily="18" charset="0"/>
                                    </a:rPr>
                                    <m:t>𝜀</m:t>
                                  </m:r>
                                </m:e>
                                <m:sub>
                                  <m:r>
                                    <a:rPr lang="en-US" altLang="zh-CN" sz="1400" b="0" smtClean="0">
                                      <a:effectLst/>
                                      <a:latin typeface="Cambria Math" panose="02040503050406030204" pitchFamily="18" charset="0"/>
                                    </a:rPr>
                                    <m:t>𝑥</m:t>
                                  </m:r>
                                </m:sub>
                              </m:sSub>
                            </m:oMath>
                          </a14:m>
                          <a:endParaRPr lang="en-US" altLang="zh-CN" sz="1400" b="0" i="0" u="none" strike="noStrike" dirty="0">
                            <a:solidFill>
                              <a:srgbClr val="000000"/>
                            </a:solidFill>
                            <a:effectLst/>
                            <a:latin typeface="Arial" panose="020B0604020202020204" pitchFamily="34" charset="0"/>
                            <a:ea typeface="微软雅黑" panose="020B0503020204020204" pitchFamily="34" charset="-122"/>
                            <a:cs typeface="Arial" panose="020B0604020202020204" pitchFamily="34" charset="0"/>
                          </a:endParaRPr>
                        </a:p>
                      </a:txBody>
                      <a:tcPr marL="6350" marR="6350" marT="6350" marB="0"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ct val="120000"/>
                            </a:lnSpc>
                            <a:spcAft>
                              <a:spcPts val="800"/>
                            </a:spcAft>
                          </a:pPr>
                          <a:r>
                            <a:rPr lang="en-US" altLang="zh-CN" sz="1400" b="1" kern="100" dirty="0">
                              <a:solidFill>
                                <a:srgbClr val="180AF4"/>
                              </a:solidFill>
                              <a:effectLst/>
                              <a:latin typeface="Arial" panose="020B0604020202020204" pitchFamily="34" charset="0"/>
                              <a:cs typeface="Arial" panose="020B0604020202020204" pitchFamily="34" charset="0"/>
                            </a:rPr>
                            <a:t>1</a:t>
                          </a:r>
                          <a:endParaRPr lang="zh-CN" sz="1400" b="1" kern="100" dirty="0">
                            <a:solidFill>
                              <a:srgbClr val="180AF4"/>
                            </a:solidFill>
                            <a:effectLst/>
                            <a:latin typeface="Arial" panose="020B0604020202020204" pitchFamily="34" charset="0"/>
                            <a:ea typeface="微软雅黑" panose="020B0503020204020204" pitchFamily="34" charset="-122"/>
                            <a:cs typeface="Arial" panose="020B0604020202020204" pitchFamily="34" charset="0"/>
                          </a:endParaRPr>
                        </a:p>
                      </a:txBody>
                      <a:tcPr marL="68580" marR="68580" marT="0" marB="0" anchor="ctr"/>
                    </a:tc>
                    <a:tc>
                      <a:txBody>
                        <a:bodyPr/>
                        <a:lstStyle/>
                        <a:p>
                          <a:pPr algn="ctr">
                            <a:lnSpc>
                              <a:spcPct val="120000"/>
                            </a:lnSpc>
                            <a:spcAft>
                              <a:spcPts val="800"/>
                            </a:spcAft>
                          </a:pPr>
                          <a:r>
                            <a:rPr lang="en-US" altLang="zh-CN" sz="1400" b="0" kern="100" dirty="0">
                              <a:effectLst/>
                            </a:rPr>
                            <a:t>1</a:t>
                          </a:r>
                          <a:endParaRPr lang="zh-CN" sz="1400" b="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algn="ctr">
                            <a:lnSpc>
                              <a:spcPct val="120000"/>
                            </a:lnSpc>
                            <a:spcAft>
                              <a:spcPts val="800"/>
                            </a:spcAft>
                          </a:pPr>
                          <a:r>
                            <a:rPr lang="en-US" altLang="zh-CN" sz="1400" b="0" kern="100" dirty="0">
                              <a:effectLst/>
                              <a:latin typeface="Arial" panose="020B0604020202020204" pitchFamily="34" charset="0"/>
                              <a:ea typeface="微软雅黑" panose="020B0503020204020204" pitchFamily="34" charset="-122"/>
                              <a:cs typeface="Arial" panose="020B0604020202020204" pitchFamily="34" charset="0"/>
                            </a:rPr>
                            <a:t>2</a:t>
                          </a:r>
                          <a:endParaRPr lang="zh-CN" sz="1400" b="0" kern="100" dirty="0">
                            <a:effectLst/>
                            <a:latin typeface="Arial" panose="020B0604020202020204" pitchFamily="34" charset="0"/>
                            <a:ea typeface="微软雅黑" panose="020B0503020204020204" pitchFamily="34" charset="-122"/>
                            <a:cs typeface="Arial" panose="020B0604020202020204" pitchFamily="34" charset="0"/>
                          </a:endParaRPr>
                        </a:p>
                      </a:txBody>
                      <a:tcPr marL="68580" marR="68580" marT="0" marB="0" anchor="ctr"/>
                    </a:tc>
                    <a:tc>
                      <a:txBody>
                        <a:bodyPr/>
                        <a:lstStyle/>
                        <a:p>
                          <a:pPr algn="ctr">
                            <a:lnSpc>
                              <a:spcPct val="120000"/>
                            </a:lnSpc>
                            <a:spcAft>
                              <a:spcPts val="800"/>
                            </a:spcAft>
                          </a:pPr>
                          <a:r>
                            <a:rPr lang="en-US" altLang="zh-CN" sz="1400" b="0" kern="100" dirty="0">
                              <a:effectLst/>
                              <a:latin typeface="Arial" panose="020B0604020202020204" pitchFamily="34" charset="0"/>
                              <a:cs typeface="Arial" panose="020B0604020202020204" pitchFamily="34" charset="0"/>
                            </a:rPr>
                            <a:t>0.5</a:t>
                          </a:r>
                          <a:endParaRPr lang="zh-CN" sz="1400" b="0" kern="100" dirty="0">
                            <a:effectLst/>
                            <a:latin typeface="Arial" panose="020B0604020202020204" pitchFamily="34" charset="0"/>
                            <a:ea typeface="微软雅黑" panose="020B0503020204020204" pitchFamily="34" charset="-122"/>
                            <a:cs typeface="Arial" panose="020B0604020202020204" pitchFamily="34" charset="0"/>
                          </a:endParaRPr>
                        </a:p>
                      </a:txBody>
                      <a:tcPr marL="68580" marR="68580" marT="0" marB="0" anchor="ctr"/>
                    </a:tc>
                    <a:extLst>
                      <a:ext uri="{0D108BD9-81ED-4DB2-BD59-A6C34878D82A}">
                        <a16:rowId xmlns:a16="http://schemas.microsoft.com/office/drawing/2014/main" val="854790125"/>
                      </a:ext>
                    </a:extLst>
                  </a:tr>
                  <a:tr h="267236">
                    <a:tc>
                      <a:txBody>
                        <a:bodyPr/>
                        <a:lstStyle/>
                        <a:p>
                          <a:pPr algn="l" fontAlgn="ctr"/>
                          <a:r>
                            <a:rPr lang="en-US" sz="1400" b="0" u="none" strike="noStrike" dirty="0">
                              <a:solidFill>
                                <a:srgbClr val="000000"/>
                              </a:solidFill>
                              <a:effectLst/>
                              <a:latin typeface="Arial" panose="020B0604020202020204" pitchFamily="34" charset="0"/>
                              <a:cs typeface="Arial" panose="020B0604020202020204" pitchFamily="34" charset="0"/>
                            </a:rPr>
                            <a:t>Momentum compaction factor, α</a:t>
                          </a:r>
                          <a:r>
                            <a:rPr lang="en-US" sz="1400" b="0" u="none" strike="noStrike" baseline="-25000" dirty="0">
                              <a:solidFill>
                                <a:srgbClr val="000000"/>
                              </a:solidFill>
                              <a:effectLst/>
                              <a:latin typeface="Arial" panose="020B0604020202020204" pitchFamily="34" charset="0"/>
                              <a:cs typeface="Arial" panose="020B0604020202020204" pitchFamily="34" charset="0"/>
                            </a:rPr>
                            <a:t>p</a:t>
                          </a:r>
                          <a:endParaRPr lang="en-US" sz="1400" b="0" i="0" u="none" strike="noStrike" dirty="0">
                            <a:solidFill>
                              <a:srgbClr val="000000"/>
                            </a:solidFill>
                            <a:effectLst/>
                            <a:latin typeface="Arial" panose="020B0604020202020204" pitchFamily="34" charset="0"/>
                            <a:ea typeface="微软雅黑" panose="020B0503020204020204" pitchFamily="34" charset="-122"/>
                            <a:cs typeface="Arial" panose="020B0604020202020204" pitchFamily="34" charset="0"/>
                          </a:endParaRPr>
                        </a:p>
                      </a:txBody>
                      <a:tcPr marL="6350" marR="6350" marT="6350" marB="0" anchor="ctr"/>
                    </a:tc>
                    <a:tc>
                      <a:txBody>
                        <a:bodyPr/>
                        <a:lstStyle/>
                        <a:p>
                          <a:pPr marL="0" marR="0" lvl="0" indent="0" algn="ctr" defTabSz="457200" rtl="0" eaLnBrk="1" fontAlgn="auto" latinLnBrk="0" hangingPunct="1">
                            <a:lnSpc>
                              <a:spcPts val="1800"/>
                            </a:lnSpc>
                            <a:spcBef>
                              <a:spcPts val="0"/>
                            </a:spcBef>
                            <a:spcAft>
                              <a:spcPts val="0"/>
                            </a:spcAft>
                            <a:buClrTx/>
                            <a:buSzTx/>
                            <a:buFontTx/>
                            <a:buNone/>
                            <a:tabLst/>
                            <a:defRPr/>
                          </a:pPr>
                          <a:r>
                            <a:rPr lang="en-US" altLang="zh-CN" sz="1400" b="0" dirty="0">
                              <a:latin typeface="Arial" panose="020B0604020202020204" pitchFamily="34" charset="0"/>
                              <a:cs typeface="Arial" panose="020B0604020202020204" pitchFamily="34" charset="0"/>
                            </a:rPr>
                            <a:t>10</a:t>
                          </a:r>
                          <a:r>
                            <a:rPr lang="en-US" altLang="zh-CN" sz="1400" b="0" baseline="30000" dirty="0">
                              <a:latin typeface="Arial" panose="020B0604020202020204" pitchFamily="34" charset="0"/>
                              <a:cs typeface="Arial" panose="020B0604020202020204" pitchFamily="34" charset="0"/>
                            </a:rPr>
                            <a:t>-3</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1" dirty="0">
                              <a:solidFill>
                                <a:srgbClr val="180AF4"/>
                              </a:solidFill>
                              <a:latin typeface="Arial" panose="020B0604020202020204" pitchFamily="34" charset="0"/>
                              <a:cs typeface="Arial" panose="020B0604020202020204" pitchFamily="34" charset="0"/>
                            </a:rPr>
                            <a:t>1.407</a:t>
                          </a:r>
                          <a:endParaRPr lang="zh-CN" altLang="en-US" sz="1400" b="1" dirty="0">
                            <a:solidFill>
                              <a:srgbClr val="180AF4"/>
                            </a:solidFill>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t>1.336</a:t>
                          </a:r>
                          <a:endParaRPr lang="zh-CN" altLang="en-US" sz="1400" b="0" dirty="0">
                            <a:latin typeface="微软雅黑" panose="020B0503020204020204" pitchFamily="34" charset="-122"/>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1.390</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1.430</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extLst>
                      <a:ext uri="{0D108BD9-81ED-4DB2-BD59-A6C34878D82A}">
                        <a16:rowId xmlns:a16="http://schemas.microsoft.com/office/drawing/2014/main" val="3438362848"/>
                      </a:ext>
                    </a:extLst>
                  </a:tr>
                  <a:tr h="267236">
                    <a:tc>
                      <a:txBody>
                        <a:bodyPr/>
                        <a:lstStyle/>
                        <a:p>
                          <a:pPr algn="l" fontAlgn="ctr">
                            <a:lnSpc>
                              <a:spcPts val="1800"/>
                            </a:lnSpc>
                          </a:pPr>
                          <a:r>
                            <a:rPr lang="en-US" sz="1400" b="0" u="none" strike="noStrike" dirty="0">
                              <a:solidFill>
                                <a:srgbClr val="000000"/>
                              </a:solidFill>
                              <a:effectLst/>
                              <a:latin typeface="Arial" panose="020B0604020202020204" pitchFamily="34" charset="0"/>
                              <a:cs typeface="Arial" panose="020B0604020202020204" pitchFamily="34" charset="0"/>
                            </a:rPr>
                            <a:t>Energy spread (DW+IBS)</a:t>
                          </a:r>
                          <a:endParaRPr lang="en-US" sz="1400" b="0" i="0" u="none" strike="noStrike" dirty="0">
                            <a:solidFill>
                              <a:srgbClr val="000000"/>
                            </a:solidFill>
                            <a:effectLst/>
                            <a:latin typeface="Arial" panose="020B0604020202020204" pitchFamily="34" charset="0"/>
                            <a:ea typeface="微软雅黑" panose="020B0503020204020204" pitchFamily="34" charset="-122"/>
                            <a:cs typeface="Arial" panose="020B0604020202020204" pitchFamily="34" charset="0"/>
                          </a:endParaRPr>
                        </a:p>
                      </a:txBody>
                      <a:tcPr marL="6350" marR="6350" marT="6350" marB="0"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10</a:t>
                          </a:r>
                          <a:r>
                            <a:rPr lang="en-US" altLang="zh-CN" sz="1400" b="0" baseline="30000" dirty="0">
                              <a:latin typeface="Arial" panose="020B0604020202020204" pitchFamily="34" charset="0"/>
                              <a:cs typeface="Arial" panose="020B0604020202020204" pitchFamily="34" charset="0"/>
                            </a:rPr>
                            <a:t>-4</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1" dirty="0">
                              <a:solidFill>
                                <a:srgbClr val="180AF4"/>
                              </a:solidFill>
                              <a:latin typeface="Arial" panose="020B0604020202020204" pitchFamily="34" charset="0"/>
                              <a:ea typeface="微软雅黑" panose="020B0503020204020204" pitchFamily="34" charset="-122"/>
                              <a:cs typeface="Arial" panose="020B0604020202020204" pitchFamily="34" charset="0"/>
                            </a:rPr>
                            <a:t>8.12</a:t>
                          </a:r>
                          <a:endParaRPr lang="zh-CN" altLang="en-US" sz="1400" b="1" dirty="0">
                            <a:solidFill>
                              <a:srgbClr val="180AF4"/>
                            </a:solidFill>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latin typeface="微软雅黑" panose="020B0503020204020204" pitchFamily="34" charset="-122"/>
                              <a:ea typeface="微软雅黑" panose="020B0503020204020204" pitchFamily="34" charset="-122"/>
                              <a:cs typeface="Arial" panose="020B0604020202020204" pitchFamily="34" charset="0"/>
                            </a:rPr>
                            <a:t>7.16</a:t>
                          </a:r>
                          <a:endParaRPr lang="zh-CN" altLang="en-US" sz="1400" b="0" dirty="0">
                            <a:latin typeface="微软雅黑" panose="020B0503020204020204" pitchFamily="34" charset="-122"/>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latin typeface="Arial" panose="020B0604020202020204" pitchFamily="34" charset="0"/>
                              <a:ea typeface="微软雅黑" panose="020B0503020204020204" pitchFamily="34" charset="-122"/>
                              <a:cs typeface="Arial" panose="020B0604020202020204" pitchFamily="34" charset="0"/>
                            </a:rPr>
                            <a:t>7.52</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10.02</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extLst>
                      <a:ext uri="{0D108BD9-81ED-4DB2-BD59-A6C34878D82A}">
                        <a16:rowId xmlns:a16="http://schemas.microsoft.com/office/drawing/2014/main" val="3091086266"/>
                      </a:ext>
                    </a:extLst>
                  </a:tr>
                  <a:tr h="267236">
                    <a:tc>
                      <a:txBody>
                        <a:bodyPr/>
                        <a:lstStyle/>
                        <a:p>
                          <a:pPr algn="l" fontAlgn="ctr"/>
                          <a:r>
                            <a:rPr lang="en-US" sz="1400" b="0" u="none" strike="noStrike" dirty="0">
                              <a:solidFill>
                                <a:srgbClr val="000000"/>
                              </a:solidFill>
                              <a:effectLst/>
                              <a:latin typeface="Arial" panose="020B0604020202020204" pitchFamily="34" charset="0"/>
                              <a:cs typeface="Arial" panose="020B0604020202020204" pitchFamily="34" charset="0"/>
                            </a:rPr>
                            <a:t>Energy loss per turn (SR+DW), U</a:t>
                          </a:r>
                          <a:r>
                            <a:rPr lang="en-US" sz="1400" b="0" u="none" strike="noStrike" baseline="-25000" dirty="0">
                              <a:solidFill>
                                <a:srgbClr val="000000"/>
                              </a:solidFill>
                              <a:effectLst/>
                              <a:latin typeface="Arial" panose="020B0604020202020204" pitchFamily="34" charset="0"/>
                              <a:cs typeface="Arial" panose="020B0604020202020204" pitchFamily="34" charset="0"/>
                            </a:rPr>
                            <a:t>0</a:t>
                          </a:r>
                          <a:endParaRPr lang="en-US" sz="1400" b="0" i="0" u="none" strike="noStrike" dirty="0">
                            <a:solidFill>
                              <a:srgbClr val="000000"/>
                            </a:solidFill>
                            <a:effectLst/>
                            <a:latin typeface="Arial" panose="020B0604020202020204" pitchFamily="34" charset="0"/>
                            <a:ea typeface="微软雅黑" panose="020B0503020204020204" pitchFamily="34" charset="-122"/>
                            <a:cs typeface="Arial" panose="020B0604020202020204" pitchFamily="34" charset="0"/>
                          </a:endParaRPr>
                        </a:p>
                      </a:txBody>
                      <a:tcPr marL="6350" marR="6350" marT="6350" marB="0"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keV</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1" dirty="0">
                              <a:solidFill>
                                <a:srgbClr val="180AF4"/>
                              </a:solidFill>
                              <a:latin typeface="Arial" panose="020B0604020202020204" pitchFamily="34" charset="0"/>
                              <a:ea typeface="微软雅黑" panose="020B0503020204020204" pitchFamily="34" charset="-122"/>
                              <a:cs typeface="Arial" panose="020B0604020202020204" pitchFamily="34" charset="0"/>
                            </a:rPr>
                            <a:t>622.6</a:t>
                          </a:r>
                          <a:endParaRPr lang="zh-CN" altLang="en-US" sz="1400" b="1" dirty="0">
                            <a:solidFill>
                              <a:srgbClr val="180AF4"/>
                            </a:solidFill>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t>125.77</a:t>
                          </a:r>
                          <a:endParaRPr lang="zh-CN" altLang="en-US" sz="1400" b="0" dirty="0">
                            <a:latin typeface="微软雅黑" panose="020B0503020204020204" pitchFamily="34" charset="-122"/>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latin typeface="Arial" panose="020B0604020202020204" pitchFamily="34" charset="0"/>
                              <a:ea typeface="微软雅黑" panose="020B0503020204020204" pitchFamily="34" charset="-122"/>
                              <a:cs typeface="Arial" panose="020B0604020202020204" pitchFamily="34" charset="0"/>
                            </a:rPr>
                            <a:t>311</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1494</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extLst>
                      <a:ext uri="{0D108BD9-81ED-4DB2-BD59-A6C34878D82A}">
                        <a16:rowId xmlns:a16="http://schemas.microsoft.com/office/drawing/2014/main" val="344836031"/>
                      </a:ext>
                    </a:extLst>
                  </a:tr>
                  <a:tr h="267236">
                    <a:tc>
                      <a:txBody>
                        <a:bodyPr/>
                        <a:lstStyle/>
                        <a:p>
                          <a:pPr algn="l" fontAlgn="ctr">
                            <a:lnSpc>
                              <a:spcPts val="1800"/>
                            </a:lnSpc>
                          </a:pPr>
                          <a:r>
                            <a:rPr lang="en-US" sz="1400" b="0" u="none" strike="noStrike" dirty="0">
                              <a:solidFill>
                                <a:srgbClr val="000000"/>
                              </a:solidFill>
                              <a:effectLst/>
                              <a:latin typeface="Arial" panose="020B0604020202020204" pitchFamily="34" charset="0"/>
                              <a:cs typeface="Arial" panose="020B0604020202020204" pitchFamily="34" charset="0"/>
                            </a:rPr>
                            <a:t>SR power per beam (SR+DW), P</a:t>
                          </a:r>
                          <a:endParaRPr lang="en-US" sz="1400" b="0" i="1" u="none" strike="noStrike" dirty="0">
                            <a:solidFill>
                              <a:srgbClr val="000000"/>
                            </a:solidFill>
                            <a:effectLst/>
                            <a:latin typeface="Arial" panose="020B0604020202020204" pitchFamily="34" charset="0"/>
                            <a:ea typeface="微软雅黑" panose="020B0503020204020204" pitchFamily="34" charset="-122"/>
                            <a:cs typeface="Arial" panose="020B0604020202020204" pitchFamily="34" charset="0"/>
                          </a:endParaRPr>
                        </a:p>
                      </a:txBody>
                      <a:tcPr marL="6350" marR="6350" marT="6350" marB="0"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MW</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1" dirty="0">
                              <a:solidFill>
                                <a:srgbClr val="180AF4"/>
                              </a:solidFill>
                              <a:latin typeface="Arial" panose="020B0604020202020204" pitchFamily="34" charset="0"/>
                              <a:cs typeface="Arial" panose="020B0604020202020204" pitchFamily="34" charset="0"/>
                            </a:rPr>
                            <a:t>1.245</a:t>
                          </a:r>
                          <a:endParaRPr lang="zh-CN" altLang="en-US" sz="1400" b="1" dirty="0">
                            <a:solidFill>
                              <a:srgbClr val="180AF4"/>
                            </a:solidFill>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t>0.101</a:t>
                          </a:r>
                          <a:endParaRPr lang="zh-CN" altLang="en-US" sz="1400" b="0" dirty="0">
                            <a:latin typeface="微软雅黑" panose="020B0503020204020204" pitchFamily="34" charset="-122"/>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0.467</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2.988</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extLst>
                      <a:ext uri="{0D108BD9-81ED-4DB2-BD59-A6C34878D82A}">
                        <a16:rowId xmlns:a16="http://schemas.microsoft.com/office/drawing/2014/main" val="1840671242"/>
                      </a:ext>
                    </a:extLst>
                  </a:tr>
                  <a:tr h="267236">
                    <a:tc>
                      <a:txBody>
                        <a:bodyPr/>
                        <a:lstStyle/>
                        <a:p>
                          <a:pPr algn="l" fontAlgn="ctr">
                            <a:lnSpc>
                              <a:spcPts val="1800"/>
                            </a:lnSpc>
                          </a:pPr>
                          <a:r>
                            <a:rPr lang="en-US" sz="1400" b="0" u="none" strike="noStrike" dirty="0">
                              <a:solidFill>
                                <a:srgbClr val="000000"/>
                              </a:solidFill>
                              <a:effectLst/>
                              <a:latin typeface="Arial" panose="020B0604020202020204" pitchFamily="34" charset="0"/>
                              <a:cs typeface="Arial" panose="020B0604020202020204" pitchFamily="34" charset="0"/>
                            </a:rPr>
                            <a:t>RF voltage</a:t>
                          </a:r>
                          <a:endParaRPr lang="en-US" sz="1400" b="0" i="0" u="none" strike="noStrike" dirty="0">
                            <a:solidFill>
                              <a:srgbClr val="000000"/>
                            </a:solidFill>
                            <a:effectLst/>
                            <a:latin typeface="Arial" panose="020B0604020202020204" pitchFamily="34" charset="0"/>
                            <a:ea typeface="微软雅黑" panose="020B0503020204020204" pitchFamily="34" charset="-122"/>
                            <a:cs typeface="Arial" panose="020B0604020202020204" pitchFamily="34" charset="0"/>
                          </a:endParaRPr>
                        </a:p>
                      </a:txBody>
                      <a:tcPr marL="6350" marR="6350" marT="6350" marB="0"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MV</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1" dirty="0">
                              <a:solidFill>
                                <a:srgbClr val="180AF4"/>
                              </a:solidFill>
                              <a:latin typeface="Arial" panose="020B0604020202020204" pitchFamily="34" charset="0"/>
                              <a:cs typeface="Arial" panose="020B0604020202020204" pitchFamily="34" charset="0"/>
                            </a:rPr>
                            <a:t>2.5</a:t>
                          </a:r>
                          <a:endParaRPr lang="zh-CN" altLang="en-US" sz="1400" b="1" dirty="0">
                            <a:solidFill>
                              <a:srgbClr val="180AF4"/>
                            </a:solidFill>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t>0.75</a:t>
                          </a:r>
                          <a:endParaRPr lang="zh-CN" altLang="en-US" sz="1400" b="0" dirty="0">
                            <a:latin typeface="微软雅黑" panose="020B0503020204020204" pitchFamily="34" charset="-122"/>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1.5</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6</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extLst>
                      <a:ext uri="{0D108BD9-81ED-4DB2-BD59-A6C34878D82A}">
                        <a16:rowId xmlns:a16="http://schemas.microsoft.com/office/drawing/2014/main" val="4070839184"/>
                      </a:ext>
                    </a:extLst>
                  </a:tr>
                  <a:tr h="267236">
                    <a:tc>
                      <a:txBody>
                        <a:bodyPr/>
                        <a:lstStyle/>
                        <a:p>
                          <a:pPr algn="l" fontAlgn="ctr">
                            <a:lnSpc>
                              <a:spcPts val="1800"/>
                            </a:lnSpc>
                          </a:pPr>
                          <a:r>
                            <a:rPr lang="en-US" sz="1400" b="0" u="none" strike="noStrike" dirty="0">
                              <a:solidFill>
                                <a:srgbClr val="000000"/>
                              </a:solidFill>
                              <a:effectLst/>
                              <a:latin typeface="Arial" panose="020B0604020202020204" pitchFamily="34" charset="0"/>
                              <a:cs typeface="Arial" panose="020B0604020202020204" pitchFamily="34" charset="0"/>
                            </a:rPr>
                            <a:t>Synchrotron tune, </a:t>
                          </a:r>
                          <a14:m>
                            <m:oMath xmlns:m="http://schemas.openxmlformats.org/officeDocument/2006/math">
                              <m:sSub>
                                <m:sSubPr>
                                  <m:ctrlPr>
                                    <a:rPr lang="en-US" altLang="zh-CN" sz="1400" b="0" i="1" u="none" strike="noStrike" smtClean="0">
                                      <a:solidFill>
                                        <a:srgbClr val="000000"/>
                                      </a:solidFill>
                                      <a:effectLst/>
                                      <a:latin typeface="Cambria Math" panose="02040503050406030204" pitchFamily="18" charset="0"/>
                                    </a:rPr>
                                  </m:ctrlPr>
                                </m:sSubPr>
                                <m:e>
                                  <m:r>
                                    <a:rPr lang="en-US" altLang="zh-CN" sz="1400" b="0" u="none" strike="noStrike" smtClean="0">
                                      <a:solidFill>
                                        <a:srgbClr val="000000"/>
                                      </a:solidFill>
                                      <a:effectLst/>
                                      <a:latin typeface="Cambria Math" panose="02040503050406030204" pitchFamily="18" charset="0"/>
                                    </a:rPr>
                                    <m:t>𝜈</m:t>
                                  </m:r>
                                </m:e>
                                <m:sub>
                                  <m:r>
                                    <a:rPr lang="en-US" altLang="zh-CN" sz="1400" b="0" u="none" strike="noStrike" smtClean="0">
                                      <a:solidFill>
                                        <a:srgbClr val="000000"/>
                                      </a:solidFill>
                                      <a:effectLst/>
                                      <a:latin typeface="Cambria Math" panose="02040503050406030204" pitchFamily="18" charset="0"/>
                                    </a:rPr>
                                    <m:t>𝑠</m:t>
                                  </m:r>
                                </m:sub>
                              </m:sSub>
                            </m:oMath>
                          </a14:m>
                          <a:endParaRPr lang="en-US" sz="1400" b="0" i="0" u="none" strike="noStrike" dirty="0">
                            <a:solidFill>
                              <a:srgbClr val="000000"/>
                            </a:solidFill>
                            <a:effectLst/>
                            <a:latin typeface="Arial" panose="020B0604020202020204" pitchFamily="34" charset="0"/>
                            <a:ea typeface="微软雅黑" panose="020B0503020204020204" pitchFamily="34" charset="-122"/>
                            <a:cs typeface="Arial" panose="020B0604020202020204" pitchFamily="34" charset="0"/>
                          </a:endParaRPr>
                        </a:p>
                      </a:txBody>
                      <a:tcPr marL="6350" marR="6350" marT="6350" marB="0" anchor="ctr"/>
                    </a:tc>
                    <a:tc>
                      <a:txBody>
                        <a:bodyPr/>
                        <a:lstStyle/>
                        <a:p>
                          <a:pPr algn="ctr">
                            <a:lnSpc>
                              <a:spcPts val="1800"/>
                            </a:lnSpc>
                          </a:pP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1" dirty="0">
                              <a:solidFill>
                                <a:srgbClr val="180AF4"/>
                              </a:solidFill>
                              <a:latin typeface="Arial" panose="020B0604020202020204" pitchFamily="34" charset="0"/>
                              <a:cs typeface="Arial" panose="020B0604020202020204" pitchFamily="34" charset="0"/>
                            </a:rPr>
                            <a:t>0.0193</a:t>
                          </a:r>
                          <a:endParaRPr lang="zh-CN" altLang="en-US" sz="1400" b="1" dirty="0">
                            <a:solidFill>
                              <a:srgbClr val="180AF4"/>
                            </a:solidFill>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t>0.0147</a:t>
                          </a:r>
                          <a:endParaRPr lang="zh-CN" altLang="en-US" sz="1400" b="0" dirty="0">
                            <a:latin typeface="微软雅黑" panose="020B0503020204020204" pitchFamily="34" charset="-122"/>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0.0173</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0.0228</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extLst>
                      <a:ext uri="{0D108BD9-81ED-4DB2-BD59-A6C34878D82A}">
                        <a16:rowId xmlns:a16="http://schemas.microsoft.com/office/drawing/2014/main" val="3572071674"/>
                      </a:ext>
                    </a:extLst>
                  </a:tr>
                  <a:tr h="267236">
                    <a:tc>
                      <a:txBody>
                        <a:bodyPr/>
                        <a:lstStyle/>
                        <a:p>
                          <a:pPr algn="l" fontAlgn="ctr">
                            <a:lnSpc>
                              <a:spcPts val="1800"/>
                            </a:lnSpc>
                          </a:pPr>
                          <a14:m>
                            <m:oMathPara xmlns:m="http://schemas.openxmlformats.org/officeDocument/2006/math">
                              <m:oMathParaPr>
                                <m:jc m:val="left"/>
                              </m:oMathParaPr>
                              <m:oMath xmlns:m="http://schemas.openxmlformats.org/officeDocument/2006/math">
                                <m:sSub>
                                  <m:sSubPr>
                                    <m:ctrlPr>
                                      <a:rPr lang="en-US" altLang="zh-CN" sz="1400" b="0" i="1" u="none" strike="noStrike" smtClean="0">
                                        <a:solidFill>
                                          <a:srgbClr val="000000"/>
                                        </a:solidFill>
                                        <a:effectLst/>
                                        <a:latin typeface="Cambria Math" panose="02040503050406030204" pitchFamily="18" charset="0"/>
                                      </a:rPr>
                                    </m:ctrlPr>
                                  </m:sSubPr>
                                  <m:e>
                                    <m:r>
                                      <a:rPr lang="en-US" altLang="zh-CN" sz="1400" b="0" u="none" strike="noStrike" smtClean="0">
                                        <a:solidFill>
                                          <a:srgbClr val="000000"/>
                                        </a:solidFill>
                                        <a:effectLst/>
                                        <a:latin typeface="Cambria Math" panose="02040503050406030204" pitchFamily="18" charset="0"/>
                                      </a:rPr>
                                      <m:t>𝛿</m:t>
                                    </m:r>
                                  </m:e>
                                  <m:sub>
                                    <m:r>
                                      <a:rPr lang="en-US" altLang="zh-CN" sz="1400" b="0" u="none" strike="noStrike" smtClean="0">
                                        <a:solidFill>
                                          <a:srgbClr val="000000"/>
                                        </a:solidFill>
                                        <a:effectLst/>
                                        <a:latin typeface="Cambria Math" panose="02040503050406030204" pitchFamily="18" charset="0"/>
                                      </a:rPr>
                                      <m:t>𝑅𝐹</m:t>
                                    </m:r>
                                  </m:sub>
                                </m:sSub>
                              </m:oMath>
                            </m:oMathPara>
                          </a14:m>
                          <a:endParaRPr lang="en-US" sz="1400" b="0" i="0" u="none" strike="noStrike" dirty="0">
                            <a:solidFill>
                              <a:srgbClr val="000000"/>
                            </a:solidFill>
                            <a:effectLst/>
                            <a:latin typeface="Arial" panose="020B0604020202020204" pitchFamily="34" charset="0"/>
                            <a:ea typeface="微软雅黑" panose="020B0503020204020204" pitchFamily="34" charset="-122"/>
                            <a:cs typeface="Arial" panose="020B0604020202020204" pitchFamily="34" charset="0"/>
                          </a:endParaRPr>
                        </a:p>
                      </a:txBody>
                      <a:tcPr marL="6350" marR="6350" marT="6350" marB="0"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1" dirty="0">
                              <a:solidFill>
                                <a:srgbClr val="180AF4"/>
                              </a:solidFill>
                              <a:latin typeface="Arial" panose="020B0604020202020204" pitchFamily="34" charset="0"/>
                              <a:cs typeface="Arial" panose="020B0604020202020204" pitchFamily="34" charset="0"/>
                            </a:rPr>
                            <a:t>1.62</a:t>
                          </a:r>
                          <a:endParaRPr lang="zh-CN" altLang="en-US" sz="1400" b="1" dirty="0">
                            <a:solidFill>
                              <a:srgbClr val="180AF4"/>
                            </a:solidFill>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t>1.40</a:t>
                          </a:r>
                          <a:endParaRPr lang="zh-CN" altLang="en-US" sz="1400" b="0" dirty="0">
                            <a:latin typeface="微软雅黑" panose="020B0503020204020204" pitchFamily="34" charset="-122"/>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1.52</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1.88</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extLst>
                      <a:ext uri="{0D108BD9-81ED-4DB2-BD59-A6C34878D82A}">
                        <a16:rowId xmlns:a16="http://schemas.microsoft.com/office/drawing/2014/main" val="818976451"/>
                      </a:ext>
                    </a:extLst>
                  </a:tr>
                  <a:tr h="267236">
                    <a:tc>
                      <a:txBody>
                        <a:bodyPr/>
                        <a:lstStyle/>
                        <a:p>
                          <a:pPr algn="l" fontAlgn="ctr">
                            <a:lnSpc>
                              <a:spcPts val="1800"/>
                            </a:lnSpc>
                          </a:pPr>
                          <a:r>
                            <a:rPr lang="en-US" sz="1400" b="0" u="none" strike="noStrike" dirty="0">
                              <a:solidFill>
                                <a:srgbClr val="000000"/>
                              </a:solidFill>
                              <a:effectLst/>
                              <a:latin typeface="Arial" panose="020B0604020202020204" pitchFamily="34" charset="0"/>
                              <a:cs typeface="Arial" panose="020B0604020202020204" pitchFamily="34" charset="0"/>
                            </a:rPr>
                            <a:t>Bunch length (Nature/0.1</a:t>
                          </a:r>
                          <a:r>
                            <a:rPr lang="el-GR" sz="1400" b="0" u="none" strike="noStrike" dirty="0">
                              <a:solidFill>
                                <a:srgbClr val="000000"/>
                              </a:solidFill>
                              <a:effectLst/>
                              <a:latin typeface="Arial" panose="020B0604020202020204" pitchFamily="34" charset="0"/>
                              <a:cs typeface="Arial" panose="020B0604020202020204" pitchFamily="34" charset="0"/>
                            </a:rPr>
                            <a:t>Ω</a:t>
                          </a:r>
                          <a:r>
                            <a:rPr lang="en-US" sz="1400" b="0" u="none" strike="noStrike" dirty="0">
                              <a:solidFill>
                                <a:srgbClr val="000000"/>
                              </a:solidFill>
                              <a:effectLst/>
                              <a:latin typeface="Arial" panose="020B0604020202020204" pitchFamily="34" charset="0"/>
                              <a:cs typeface="Arial" panose="020B0604020202020204" pitchFamily="34" charset="0"/>
                            </a:rPr>
                            <a:t>+IBS)</a:t>
                          </a:r>
                          <a:endParaRPr lang="en-US" sz="1400" b="0" i="0" u="none" strike="noStrike" dirty="0">
                            <a:solidFill>
                              <a:srgbClr val="000000"/>
                            </a:solidFill>
                            <a:effectLst/>
                            <a:latin typeface="Arial" panose="020B0604020202020204" pitchFamily="34" charset="0"/>
                            <a:ea typeface="微软雅黑" panose="020B0503020204020204" pitchFamily="34" charset="-122"/>
                            <a:cs typeface="Arial" panose="020B0604020202020204" pitchFamily="34" charset="0"/>
                          </a:endParaRPr>
                        </a:p>
                      </a:txBody>
                      <a:tcPr marL="6350" marR="6350" marT="6350" marB="0"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mm</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1" dirty="0">
                              <a:solidFill>
                                <a:srgbClr val="180AF4"/>
                              </a:solidFill>
                              <a:latin typeface="Arial" panose="020B0604020202020204" pitchFamily="34" charset="0"/>
                              <a:cs typeface="Arial" panose="020B0604020202020204" pitchFamily="34" charset="0"/>
                            </a:rPr>
                            <a:t>7.79/9.00</a:t>
                          </a:r>
                          <a:endParaRPr lang="zh-CN" altLang="en-US" sz="1400" b="1" dirty="0">
                            <a:solidFill>
                              <a:srgbClr val="180AF4"/>
                            </a:solidFill>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t>8.54/9.86</a:t>
                          </a:r>
                          <a:endParaRPr lang="zh-CN" altLang="en-US" sz="1400" b="0" dirty="0">
                            <a:latin typeface="微软雅黑" panose="020B0503020204020204" pitchFamily="34" charset="-122"/>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7.95/9.42</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8.26/8.86</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extLst>
                      <a:ext uri="{0D108BD9-81ED-4DB2-BD59-A6C34878D82A}">
                        <a16:rowId xmlns:a16="http://schemas.microsoft.com/office/drawing/2014/main" val="2594953305"/>
                      </a:ext>
                    </a:extLst>
                  </a:tr>
                  <a:tr h="267236">
                    <a:tc>
                      <a:txBody>
                        <a:bodyPr/>
                        <a:lstStyle/>
                        <a:p>
                          <a:pPr algn="l" fontAlgn="ctr">
                            <a:lnSpc>
                              <a:spcPts val="1800"/>
                            </a:lnSpc>
                          </a:pPr>
                          <a:r>
                            <a:rPr lang="en-US" sz="1400" b="0" u="none" strike="noStrike" dirty="0">
                              <a:solidFill>
                                <a:srgbClr val="000000"/>
                              </a:solidFill>
                              <a:effectLst/>
                              <a:latin typeface="Arial" panose="020B0604020202020204" pitchFamily="34" charset="0"/>
                              <a:cs typeface="Arial" panose="020B0604020202020204" pitchFamily="34" charset="0"/>
                            </a:rPr>
                            <a:t>Hor./Ver. beam-beam parameter, </a:t>
                          </a:r>
                          <a:r>
                            <a:rPr lang="el-GR" sz="1400" b="0" u="none" strike="noStrike" dirty="0">
                              <a:solidFill>
                                <a:srgbClr val="000000"/>
                              </a:solidFill>
                              <a:effectLst/>
                              <a:latin typeface="Arial" panose="020B0604020202020204" pitchFamily="34" charset="0"/>
                              <a:cs typeface="Arial" panose="020B0604020202020204" pitchFamily="34" charset="0"/>
                            </a:rPr>
                            <a:t>ξ</a:t>
                          </a:r>
                          <a:r>
                            <a:rPr lang="en-US" sz="1400" b="0" u="none" strike="noStrike" baseline="-25000" dirty="0">
                              <a:solidFill>
                                <a:srgbClr val="000000"/>
                              </a:solidFill>
                              <a:effectLst/>
                              <a:latin typeface="Arial" panose="020B0604020202020204" pitchFamily="34" charset="0"/>
                              <a:cs typeface="Arial" panose="020B0604020202020204" pitchFamily="34" charset="0"/>
                            </a:rPr>
                            <a:t>x</a:t>
                          </a:r>
                          <a:r>
                            <a:rPr lang="en-US" sz="1400" b="0" u="none" strike="noStrike" baseline="0" dirty="0">
                              <a:solidFill>
                                <a:srgbClr val="000000"/>
                              </a:solidFill>
                              <a:effectLst/>
                              <a:latin typeface="Arial" panose="020B0604020202020204" pitchFamily="34" charset="0"/>
                              <a:cs typeface="Arial" panose="020B0604020202020204" pitchFamily="34" charset="0"/>
                            </a:rPr>
                            <a:t>/</a:t>
                          </a:r>
                          <a:r>
                            <a:rPr lang="el-GR" altLang="zh-CN" sz="1400" b="0" u="none" strike="noStrike" dirty="0">
                              <a:solidFill>
                                <a:srgbClr val="000000"/>
                              </a:solidFill>
                              <a:effectLst/>
                              <a:latin typeface="Arial" panose="020B0604020202020204" pitchFamily="34" charset="0"/>
                              <a:cs typeface="Arial" panose="020B0604020202020204" pitchFamily="34" charset="0"/>
                            </a:rPr>
                            <a:t>ξ</a:t>
                          </a:r>
                          <a:r>
                            <a:rPr lang="en-US" altLang="zh-CN" sz="1400" b="0" u="none" strike="noStrike" baseline="-25000" dirty="0">
                              <a:solidFill>
                                <a:srgbClr val="000000"/>
                              </a:solidFill>
                              <a:effectLst/>
                              <a:latin typeface="Arial" panose="020B0604020202020204" pitchFamily="34" charset="0"/>
                              <a:cs typeface="Arial" panose="020B0604020202020204" pitchFamily="34" charset="0"/>
                            </a:rPr>
                            <a:t>y</a:t>
                          </a:r>
                          <a:endParaRPr lang="en-US" sz="1400" b="0" i="0" u="none" strike="noStrike" dirty="0">
                            <a:solidFill>
                              <a:srgbClr val="000000"/>
                            </a:solidFill>
                            <a:effectLst/>
                            <a:latin typeface="Arial" panose="020B0604020202020204" pitchFamily="34" charset="0"/>
                            <a:ea typeface="微软雅黑" panose="020B0503020204020204" pitchFamily="34" charset="-122"/>
                            <a:cs typeface="Arial" panose="020B0604020202020204" pitchFamily="34" charset="0"/>
                          </a:endParaRPr>
                        </a:p>
                      </a:txBody>
                      <a:tcPr marL="6350" marR="6350" marT="6350" marB="0" anchor="ctr"/>
                    </a:tc>
                    <a:tc>
                      <a:txBody>
                        <a:bodyPr/>
                        <a:lstStyle/>
                        <a:p>
                          <a:pPr algn="ctr">
                            <a:lnSpc>
                              <a:spcPts val="1800"/>
                            </a:lnSpc>
                          </a:pP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1" dirty="0">
                              <a:solidFill>
                                <a:srgbClr val="180AF4"/>
                              </a:solidFill>
                              <a:latin typeface="Arial" panose="020B0604020202020204" pitchFamily="34" charset="0"/>
                              <a:cs typeface="Arial" panose="020B0604020202020204" pitchFamily="34" charset="0"/>
                            </a:rPr>
                            <a:t>0.003/0.100</a:t>
                          </a:r>
                          <a:endParaRPr lang="zh-CN" altLang="en-US" sz="1400" b="1" dirty="0">
                            <a:solidFill>
                              <a:srgbClr val="180AF4"/>
                            </a:solidFill>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t>0.002/0.093</a:t>
                          </a:r>
                          <a:endParaRPr lang="zh-CN" altLang="en-US" sz="1400" b="0" dirty="0">
                            <a:latin typeface="微软雅黑" panose="020B0503020204020204" pitchFamily="34" charset="-122"/>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0.003/0.109</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0.0048/0.049</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extLst>
                      <a:ext uri="{0D108BD9-81ED-4DB2-BD59-A6C34878D82A}">
                        <a16:rowId xmlns:a16="http://schemas.microsoft.com/office/drawing/2014/main" val="2140562581"/>
                      </a:ext>
                    </a:extLst>
                  </a:tr>
                  <a:tr h="267236">
                    <a:tc>
                      <a:txBody>
                        <a:bodyPr/>
                        <a:lstStyle/>
                        <a:p>
                          <a:pPr algn="l" fontAlgn="ctr">
                            <a:lnSpc>
                              <a:spcPts val="1800"/>
                            </a:lnSpc>
                          </a:pPr>
                          <a:r>
                            <a:rPr lang="en-US" sz="1400" b="0" u="none" strike="noStrike" dirty="0">
                              <a:solidFill>
                                <a:srgbClr val="000000"/>
                              </a:solidFill>
                              <a:effectLst/>
                              <a:latin typeface="Arial" panose="020B0604020202020204" pitchFamily="34" charset="0"/>
                              <a:cs typeface="Arial" panose="020B0604020202020204" pitchFamily="34" charset="0"/>
                            </a:rPr>
                            <a:t>Luminosity</a:t>
                          </a:r>
                          <a:endParaRPr lang="en-US" sz="1400" b="0" i="0" u="none" strike="noStrike" dirty="0">
                            <a:solidFill>
                              <a:srgbClr val="000000"/>
                            </a:solidFill>
                            <a:effectLst/>
                            <a:latin typeface="Arial" panose="020B0604020202020204" pitchFamily="34" charset="0"/>
                            <a:ea typeface="微软雅黑" panose="020B0503020204020204" pitchFamily="34" charset="-122"/>
                            <a:cs typeface="Arial" panose="020B0604020202020204" pitchFamily="34" charset="0"/>
                          </a:endParaRPr>
                        </a:p>
                      </a:txBody>
                      <a:tcPr marL="6350" marR="6350" marT="6350" marB="0"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cm</a:t>
                          </a:r>
                          <a:r>
                            <a:rPr lang="en-US" altLang="zh-CN" sz="1400" b="0" baseline="30000" dirty="0">
                              <a:latin typeface="Arial" panose="020B0604020202020204" pitchFamily="34" charset="0"/>
                              <a:cs typeface="Arial" panose="020B0604020202020204" pitchFamily="34" charset="0"/>
                            </a:rPr>
                            <a:t>-2</a:t>
                          </a:r>
                          <a:r>
                            <a:rPr lang="en-US" altLang="zh-CN" sz="1400" b="0" dirty="0">
                              <a:latin typeface="Arial" panose="020B0604020202020204" pitchFamily="34" charset="0"/>
                              <a:cs typeface="Arial" panose="020B0604020202020204" pitchFamily="34" charset="0"/>
                            </a:rPr>
                            <a:t>s</a:t>
                          </a:r>
                          <a:r>
                            <a:rPr lang="en-US" altLang="zh-CN" sz="1400" b="0" baseline="30000" dirty="0">
                              <a:latin typeface="Arial" panose="020B0604020202020204" pitchFamily="34" charset="0"/>
                              <a:cs typeface="Arial" panose="020B0604020202020204" pitchFamily="34" charset="0"/>
                            </a:rPr>
                            <a:t>-1</a:t>
                          </a:r>
                          <a:endParaRPr lang="zh-CN" altLang="en-US" sz="1400" b="0" baseline="3000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1" dirty="0">
                              <a:solidFill>
                                <a:srgbClr val="C00000"/>
                              </a:solidFill>
                              <a:latin typeface="Arial" panose="020B0604020202020204" pitchFamily="34" charset="0"/>
                              <a:cs typeface="Arial" panose="020B0604020202020204" pitchFamily="34" charset="0"/>
                            </a:rPr>
                            <a:t>1.02E+35</a:t>
                          </a:r>
                          <a:endParaRPr lang="zh-CN" altLang="en-US" sz="1400" b="1" dirty="0">
                            <a:solidFill>
                              <a:srgbClr val="C00000"/>
                            </a:solidFill>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solidFill>
                                <a:schemeClr val="tx1"/>
                              </a:solidFill>
                            </a:rPr>
                            <a:t>7.95E+33</a:t>
                          </a:r>
                          <a:endParaRPr lang="zh-CN" altLang="en-US" sz="1400" b="0" dirty="0">
                            <a:solidFill>
                              <a:schemeClr val="tx1"/>
                            </a:solidFill>
                            <a:latin typeface="微软雅黑" panose="020B0503020204020204" pitchFamily="34" charset="-122"/>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solidFill>
                                <a:schemeClr val="tx1"/>
                              </a:solidFill>
                              <a:latin typeface="Arial" panose="020B0604020202020204" pitchFamily="34" charset="0"/>
                              <a:cs typeface="Arial" panose="020B0604020202020204" pitchFamily="34" charset="0"/>
                            </a:rPr>
                            <a:t>2.64E+34</a:t>
                          </a:r>
                          <a:endParaRPr lang="zh-CN" altLang="en-US" sz="1400" b="0" dirty="0">
                            <a:solidFill>
                              <a:schemeClr val="tx1"/>
                            </a:solidFill>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solidFill>
                                <a:schemeClr val="tx1"/>
                              </a:solidFill>
                              <a:latin typeface="Arial" panose="020B0604020202020204" pitchFamily="34" charset="0"/>
                              <a:cs typeface="Arial" panose="020B0604020202020204" pitchFamily="34" charset="0"/>
                            </a:rPr>
                            <a:t>3.31E+34</a:t>
                          </a:r>
                          <a:endParaRPr lang="zh-CN" altLang="en-US" sz="1400" b="0" dirty="0">
                            <a:solidFill>
                              <a:schemeClr val="tx1"/>
                            </a:solidFill>
                            <a:latin typeface="Arial" panose="020B0604020202020204" pitchFamily="34" charset="0"/>
                            <a:ea typeface="微软雅黑" panose="020B0503020204020204" pitchFamily="34" charset="-122"/>
                            <a:cs typeface="Arial" panose="020B0604020202020204" pitchFamily="34" charset="0"/>
                          </a:endParaRPr>
                        </a:p>
                      </a:txBody>
                      <a:tcPr anchor="ctr"/>
                    </a:tc>
                    <a:extLst>
                      <a:ext uri="{0D108BD9-81ED-4DB2-BD59-A6C34878D82A}">
                        <a16:rowId xmlns:a16="http://schemas.microsoft.com/office/drawing/2014/main" val="1294569704"/>
                      </a:ext>
                    </a:extLst>
                  </a:tr>
                </a:tbl>
              </a:graphicData>
            </a:graphic>
          </p:graphicFrame>
        </mc:Choice>
        <mc:Fallback xmlns="">
          <p:graphicFrame>
            <p:nvGraphicFramePr>
              <p:cNvPr id="4" name="表格 5">
                <a:extLst>
                  <a:ext uri="{FF2B5EF4-FFF2-40B4-BE49-F238E27FC236}">
                    <a16:creationId xmlns:a16="http://schemas.microsoft.com/office/drawing/2014/main" id="{CE0CE456-F5FD-4C91-A251-016190EDF78A}"/>
                  </a:ext>
                </a:extLst>
              </p:cNvPr>
              <p:cNvGraphicFramePr>
                <a:graphicFrameLocks noGrp="1"/>
              </p:cNvGraphicFramePr>
              <p:nvPr>
                <p:extLst>
                  <p:ext uri="{D42A27DB-BD31-4B8C-83A1-F6EECF244321}">
                    <p14:modId xmlns:p14="http://schemas.microsoft.com/office/powerpoint/2010/main" val="1068445918"/>
                  </p:ext>
                </p:extLst>
              </p:nvPr>
            </p:nvGraphicFramePr>
            <p:xfrm>
              <a:off x="263352" y="890472"/>
              <a:ext cx="11809314" cy="5796789"/>
            </p:xfrm>
            <a:graphic>
              <a:graphicData uri="http://schemas.openxmlformats.org/drawingml/2006/table">
                <a:tbl>
                  <a:tblPr firstRow="1" bandRow="1">
                    <a:tableStyleId>{BC89EF96-8CEA-46FF-86C4-4CE0E7609802}</a:tableStyleId>
                  </a:tblPr>
                  <a:tblGrid>
                    <a:gridCol w="4030162">
                      <a:extLst>
                        <a:ext uri="{9D8B030D-6E8A-4147-A177-3AD203B41FA5}">
                          <a16:colId xmlns:a16="http://schemas.microsoft.com/office/drawing/2014/main" val="2989474850"/>
                        </a:ext>
                      </a:extLst>
                    </a:gridCol>
                    <a:gridCol w="1030972">
                      <a:extLst>
                        <a:ext uri="{9D8B030D-6E8A-4147-A177-3AD203B41FA5}">
                          <a16:colId xmlns:a16="http://schemas.microsoft.com/office/drawing/2014/main" val="1110124278"/>
                        </a:ext>
                      </a:extLst>
                    </a:gridCol>
                    <a:gridCol w="1687045">
                      <a:extLst>
                        <a:ext uri="{9D8B030D-6E8A-4147-A177-3AD203B41FA5}">
                          <a16:colId xmlns:a16="http://schemas.microsoft.com/office/drawing/2014/main" val="4188911530"/>
                        </a:ext>
                      </a:extLst>
                    </a:gridCol>
                    <a:gridCol w="1687045">
                      <a:extLst>
                        <a:ext uri="{9D8B030D-6E8A-4147-A177-3AD203B41FA5}">
                          <a16:colId xmlns:a16="http://schemas.microsoft.com/office/drawing/2014/main" val="2137364959"/>
                        </a:ext>
                      </a:extLst>
                    </a:gridCol>
                    <a:gridCol w="1687045">
                      <a:extLst>
                        <a:ext uri="{9D8B030D-6E8A-4147-A177-3AD203B41FA5}">
                          <a16:colId xmlns:a16="http://schemas.microsoft.com/office/drawing/2014/main" val="1956164772"/>
                        </a:ext>
                      </a:extLst>
                    </a:gridCol>
                    <a:gridCol w="1687045">
                      <a:extLst>
                        <a:ext uri="{9D8B030D-6E8A-4147-A177-3AD203B41FA5}">
                          <a16:colId xmlns:a16="http://schemas.microsoft.com/office/drawing/2014/main" val="2452226730"/>
                        </a:ext>
                      </a:extLst>
                    </a:gridCol>
                  </a:tblGrid>
                  <a:tr h="303340">
                    <a:tc>
                      <a:txBody>
                        <a:bodyPr/>
                        <a:lstStyle/>
                        <a:p>
                          <a:pPr algn="ctr">
                            <a:lnSpc>
                              <a:spcPts val="1800"/>
                            </a:lnSpc>
                          </a:pPr>
                          <a:r>
                            <a:rPr lang="en-US" altLang="zh-CN" sz="1400" b="0" dirty="0">
                              <a:latin typeface="Arial" panose="020B0604020202020204" pitchFamily="34" charset="0"/>
                              <a:cs typeface="Arial" panose="020B0604020202020204" pitchFamily="34" charset="0"/>
                            </a:rPr>
                            <a:t>Parameters </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200" b="0" dirty="0">
                              <a:latin typeface="Arial" panose="020B0604020202020204" pitchFamily="34" charset="0"/>
                              <a:cs typeface="Arial" panose="020B0604020202020204" pitchFamily="34" charset="0"/>
                            </a:rPr>
                            <a:t>Units</a:t>
                          </a:r>
                          <a:endParaRPr lang="zh-CN" altLang="en-US" sz="12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1" dirty="0">
                              <a:solidFill>
                                <a:srgbClr val="180AF4"/>
                              </a:solidFill>
                              <a:latin typeface="Arial" panose="020B0604020202020204" pitchFamily="34" charset="0"/>
                              <a:cs typeface="Arial" panose="020B0604020202020204" pitchFamily="34" charset="0"/>
                            </a:rPr>
                            <a:t>2 GeV</a:t>
                          </a:r>
                          <a:endParaRPr lang="zh-CN" altLang="en-US" sz="1400" b="1" dirty="0">
                            <a:solidFill>
                              <a:srgbClr val="180AF4"/>
                            </a:solidFill>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1 GeV</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1.5 GeV</a:t>
                          </a:r>
                          <a:endParaRPr lang="en-US" altLang="zh-CN"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3.5 GeV</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extLst>
                      <a:ext uri="{0D108BD9-81ED-4DB2-BD59-A6C34878D82A}">
                        <a16:rowId xmlns:a16="http://schemas.microsoft.com/office/drawing/2014/main" val="2663300938"/>
                      </a:ext>
                    </a:extLst>
                  </a:tr>
                  <a:tr h="303340">
                    <a:tc>
                      <a:txBody>
                        <a:bodyPr/>
                        <a:lstStyle/>
                        <a:p>
                          <a:pPr marL="0" marR="0" lvl="0" indent="0" algn="l" defTabSz="914400" rtl="0" eaLnBrk="1" fontAlgn="ctr" latinLnBrk="0" hangingPunct="1">
                            <a:lnSpc>
                              <a:spcPts val="1800"/>
                            </a:lnSpc>
                            <a:spcBef>
                              <a:spcPts val="0"/>
                            </a:spcBef>
                            <a:spcAft>
                              <a:spcPts val="0"/>
                            </a:spcAft>
                            <a:buClrTx/>
                            <a:buSzTx/>
                            <a:buFontTx/>
                            <a:buNone/>
                            <a:tabLst/>
                            <a:defRPr/>
                          </a:pPr>
                          <a:r>
                            <a:rPr lang="en-US" altLang="zh-CN" sz="1400" b="0" u="none" strike="noStrike" dirty="0">
                              <a:solidFill>
                                <a:srgbClr val="000000"/>
                              </a:solidFill>
                              <a:effectLst/>
                              <a:latin typeface="Arial" panose="020B0604020202020204" pitchFamily="34" charset="0"/>
                              <a:cs typeface="Arial" panose="020B0604020202020204" pitchFamily="34" charset="0"/>
                            </a:rPr>
                            <a:t>Circumference, C</a:t>
                          </a:r>
                          <a:endParaRPr lang="en-US" altLang="zh-CN" sz="1400" b="0" i="1" u="none" strike="noStrike" dirty="0">
                            <a:solidFill>
                              <a:srgbClr val="000000"/>
                            </a:solidFill>
                            <a:effectLst/>
                            <a:latin typeface="Arial" panose="020B0604020202020204" pitchFamily="34" charset="0"/>
                            <a:ea typeface="微软雅黑" panose="020B0503020204020204" pitchFamily="34" charset="-122"/>
                            <a:cs typeface="Arial" panose="020B0604020202020204" pitchFamily="34" charset="0"/>
                          </a:endParaRPr>
                        </a:p>
                      </a:txBody>
                      <a:tcPr marL="6350" marR="6350" marT="6350" marB="0"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m</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fontAlgn="ctr">
                            <a:lnSpc>
                              <a:spcPts val="1800"/>
                            </a:lnSpc>
                          </a:pPr>
                          <a:r>
                            <a:rPr lang="en-US" altLang="zh-CN" sz="1400" b="1" u="none" strike="noStrike">
                              <a:solidFill>
                                <a:srgbClr val="C00000"/>
                              </a:solidFill>
                              <a:effectLst/>
                              <a:latin typeface="Arial" panose="020B0604020202020204" pitchFamily="34" charset="0"/>
                              <a:cs typeface="Arial" panose="020B0604020202020204" pitchFamily="34" charset="0"/>
                            </a:rPr>
                            <a:t>825.524</a:t>
                          </a:r>
                          <a:endParaRPr lang="en-US" altLang="zh-CN" sz="1400" b="1" i="0" u="none" strike="noStrike" dirty="0">
                            <a:solidFill>
                              <a:srgbClr val="C00000"/>
                            </a:solidFill>
                            <a:effectLst/>
                            <a:latin typeface="Arial" panose="020B0604020202020204" pitchFamily="34" charset="0"/>
                            <a:ea typeface="微软雅黑" panose="020B0503020204020204" pitchFamily="34" charset="-122"/>
                            <a:cs typeface="Arial" panose="020B0604020202020204" pitchFamily="34" charset="0"/>
                          </a:endParaRPr>
                        </a:p>
                      </a:txBody>
                      <a:tcPr marL="6350" marR="6350" marT="6350" marB="0" anchor="ctr"/>
                    </a:tc>
                    <a:tc>
                      <a:txBody>
                        <a:bodyPr/>
                        <a:lstStyle/>
                        <a:p>
                          <a:pPr algn="ctr" fontAlgn="ctr">
                            <a:lnSpc>
                              <a:spcPts val="1800"/>
                            </a:lnSpc>
                          </a:pPr>
                          <a:r>
                            <a:rPr lang="en-US" altLang="zh-CN" sz="1400" b="0" u="none" strike="noStrike">
                              <a:solidFill>
                                <a:schemeClr val="tx1"/>
                              </a:solidFill>
                              <a:effectLst/>
                              <a:latin typeface="Arial" panose="020B0604020202020204" pitchFamily="34" charset="0"/>
                              <a:cs typeface="Arial" panose="020B0604020202020204" pitchFamily="34" charset="0"/>
                            </a:rPr>
                            <a:t>825.524</a:t>
                          </a:r>
                          <a:endParaRPr lang="en-US" altLang="zh-CN" sz="1400" b="0" i="0" u="none" strike="noStrike" dirty="0">
                            <a:solidFill>
                              <a:schemeClr val="tx1"/>
                            </a:solidFill>
                            <a:effectLst/>
                            <a:latin typeface="Arial" panose="020B0604020202020204" pitchFamily="34" charset="0"/>
                            <a:ea typeface="微软雅黑" panose="020B0503020204020204" pitchFamily="34" charset="-122"/>
                            <a:cs typeface="Arial" panose="020B0604020202020204" pitchFamily="34" charset="0"/>
                          </a:endParaRPr>
                        </a:p>
                      </a:txBody>
                      <a:tcPr marL="6350" marR="6350" marT="6350" marB="0" anchor="ctr"/>
                    </a:tc>
                    <a:tc>
                      <a:txBody>
                        <a:bodyPr/>
                        <a:lstStyle/>
                        <a:p>
                          <a:pPr algn="ctr" fontAlgn="ctr">
                            <a:lnSpc>
                              <a:spcPts val="1800"/>
                            </a:lnSpc>
                          </a:pPr>
                          <a:r>
                            <a:rPr lang="en-US" altLang="zh-CN" sz="1400" b="0" u="none" strike="noStrike">
                              <a:solidFill>
                                <a:schemeClr val="tx1"/>
                              </a:solidFill>
                              <a:effectLst/>
                              <a:latin typeface="Arial" panose="020B0604020202020204" pitchFamily="34" charset="0"/>
                              <a:cs typeface="Arial" panose="020B0604020202020204" pitchFamily="34" charset="0"/>
                            </a:rPr>
                            <a:t>825.524</a:t>
                          </a:r>
                          <a:endParaRPr lang="en-US" altLang="zh-CN" sz="1400" b="0" i="0" u="none" strike="noStrike" dirty="0">
                            <a:solidFill>
                              <a:schemeClr val="tx1"/>
                            </a:solidFill>
                            <a:effectLst/>
                            <a:latin typeface="Arial" panose="020B0604020202020204" pitchFamily="34" charset="0"/>
                            <a:ea typeface="微软雅黑" panose="020B0503020204020204" pitchFamily="34" charset="-122"/>
                            <a:cs typeface="Arial" panose="020B0604020202020204" pitchFamily="34" charset="0"/>
                          </a:endParaRPr>
                        </a:p>
                      </a:txBody>
                      <a:tcPr marL="6350" marR="6350" marT="6350" marB="0" anchor="ctr"/>
                    </a:tc>
                    <a:tc>
                      <a:txBody>
                        <a:bodyPr/>
                        <a:lstStyle/>
                        <a:p>
                          <a:pPr algn="ctr" fontAlgn="ctr">
                            <a:lnSpc>
                              <a:spcPts val="1800"/>
                            </a:lnSpc>
                          </a:pPr>
                          <a:r>
                            <a:rPr lang="en-US" altLang="zh-CN" sz="1400" b="0" u="none" strike="noStrike" dirty="0">
                              <a:solidFill>
                                <a:schemeClr val="tx1"/>
                              </a:solidFill>
                              <a:effectLst/>
                              <a:latin typeface="Arial" panose="020B0604020202020204" pitchFamily="34" charset="0"/>
                              <a:cs typeface="Arial" panose="020B0604020202020204" pitchFamily="34" charset="0"/>
                            </a:rPr>
                            <a:t>825.524</a:t>
                          </a:r>
                          <a:endParaRPr lang="en-US" altLang="zh-CN" sz="1400" b="0" i="0" u="none" strike="noStrike" dirty="0">
                            <a:solidFill>
                              <a:schemeClr val="tx1"/>
                            </a:solidFill>
                            <a:effectLst/>
                            <a:latin typeface="Arial" panose="020B0604020202020204" pitchFamily="34" charset="0"/>
                            <a:ea typeface="微软雅黑" panose="020B0503020204020204" pitchFamily="34" charset="-122"/>
                            <a:cs typeface="Arial" panose="020B0604020202020204" pitchFamily="34" charset="0"/>
                          </a:endParaRPr>
                        </a:p>
                      </a:txBody>
                      <a:tcPr marL="6350" marR="6350" marT="6350" marB="0" anchor="ctr"/>
                    </a:tc>
                    <a:extLst>
                      <a:ext uri="{0D108BD9-81ED-4DB2-BD59-A6C34878D82A}">
                        <a16:rowId xmlns:a16="http://schemas.microsoft.com/office/drawing/2014/main" val="4021055581"/>
                      </a:ext>
                    </a:extLst>
                  </a:tr>
                  <a:tr h="303340">
                    <a:tc>
                      <a:txBody>
                        <a:bodyPr/>
                        <a:lstStyle/>
                        <a:p>
                          <a:endParaRPr lang="zh-CN"/>
                        </a:p>
                      </a:txBody>
                      <a:tcPr marL="6350" marR="6350" marT="6350" marB="0" anchor="ctr">
                        <a:blipFill>
                          <a:blip r:embed="rId3"/>
                          <a:stretch>
                            <a:fillRect l="-151" t="-208163" r="-193646" b="-1661224"/>
                          </a:stretch>
                        </a:blipFill>
                      </a:tcPr>
                    </a:tc>
                    <a:tc>
                      <a:txBody>
                        <a:bodyPr/>
                        <a:lstStyle/>
                        <a:p>
                          <a:pPr algn="ctr">
                            <a:lnSpc>
                              <a:spcPts val="1800"/>
                            </a:lnSpc>
                          </a:pPr>
                          <a:r>
                            <a:rPr lang="en-US" altLang="zh-CN" sz="1400" b="0" dirty="0" err="1">
                              <a:latin typeface="Arial" panose="020B0604020202020204" pitchFamily="34" charset="0"/>
                              <a:cs typeface="Arial" panose="020B0604020202020204" pitchFamily="34" charset="0"/>
                            </a:rPr>
                            <a:t>mrad</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1" dirty="0">
                              <a:solidFill>
                                <a:srgbClr val="C00000"/>
                              </a:solidFill>
                              <a:latin typeface="Arial" panose="020B0604020202020204" pitchFamily="34" charset="0"/>
                              <a:cs typeface="Arial" panose="020B0604020202020204" pitchFamily="34" charset="0"/>
                            </a:rPr>
                            <a:t>60</a:t>
                          </a:r>
                          <a:endParaRPr lang="zh-CN" altLang="en-US" sz="1400" b="1" dirty="0">
                            <a:solidFill>
                              <a:srgbClr val="C00000"/>
                            </a:solidFill>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solidFill>
                                <a:schemeClr val="tx1"/>
                              </a:solidFill>
                              <a:latin typeface="Arial" panose="020B0604020202020204" pitchFamily="34" charset="0"/>
                              <a:cs typeface="Arial" panose="020B0604020202020204" pitchFamily="34" charset="0"/>
                            </a:rPr>
                            <a:t>60</a:t>
                          </a:r>
                          <a:endParaRPr lang="zh-CN" altLang="en-US" sz="1400" b="0" dirty="0">
                            <a:solidFill>
                              <a:schemeClr val="tx1"/>
                            </a:solidFill>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solidFill>
                                <a:schemeClr val="tx1"/>
                              </a:solidFill>
                              <a:latin typeface="Arial" panose="020B0604020202020204" pitchFamily="34" charset="0"/>
                              <a:cs typeface="Arial" panose="020B0604020202020204" pitchFamily="34" charset="0"/>
                            </a:rPr>
                            <a:t>60</a:t>
                          </a:r>
                          <a:endParaRPr lang="zh-CN" altLang="en-US" sz="1400" b="0" dirty="0">
                            <a:solidFill>
                              <a:schemeClr val="tx1"/>
                            </a:solidFill>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solidFill>
                                <a:schemeClr val="tx1"/>
                              </a:solidFill>
                              <a:latin typeface="Arial" panose="020B0604020202020204" pitchFamily="34" charset="0"/>
                              <a:cs typeface="Arial" panose="020B0604020202020204" pitchFamily="34" charset="0"/>
                            </a:rPr>
                            <a:t>60</a:t>
                          </a:r>
                          <a:endParaRPr lang="zh-CN" altLang="en-US" sz="1400" b="0" dirty="0">
                            <a:solidFill>
                              <a:schemeClr val="tx1"/>
                            </a:solidFill>
                            <a:latin typeface="Arial" panose="020B0604020202020204" pitchFamily="34" charset="0"/>
                            <a:ea typeface="微软雅黑" panose="020B0503020204020204" pitchFamily="34" charset="-122"/>
                            <a:cs typeface="Arial" panose="020B0604020202020204" pitchFamily="34" charset="0"/>
                          </a:endParaRPr>
                        </a:p>
                      </a:txBody>
                      <a:tcPr anchor="ctr"/>
                    </a:tc>
                    <a:extLst>
                      <a:ext uri="{0D108BD9-81ED-4DB2-BD59-A6C34878D82A}">
                        <a16:rowId xmlns:a16="http://schemas.microsoft.com/office/drawing/2014/main" val="2508816186"/>
                      </a:ext>
                    </a:extLst>
                  </a:tr>
                  <a:tr h="318768">
                    <a:tc>
                      <a:txBody>
                        <a:bodyPr/>
                        <a:lstStyle/>
                        <a:p>
                          <a:endParaRPr lang="zh-CN"/>
                        </a:p>
                      </a:txBody>
                      <a:tcPr marL="6350" marR="6350" marT="6350" marB="0" anchor="ctr">
                        <a:blipFill>
                          <a:blip r:embed="rId3"/>
                          <a:stretch>
                            <a:fillRect l="-151" t="-284906" r="-193646" b="-1435849"/>
                          </a:stretch>
                        </a:blipFill>
                      </a:tcPr>
                    </a:tc>
                    <a:tc>
                      <a:txBody>
                        <a:bodyPr/>
                        <a:lstStyle/>
                        <a:p>
                          <a:pPr algn="ctr">
                            <a:lnSpc>
                              <a:spcPts val="1800"/>
                            </a:lnSpc>
                          </a:pPr>
                          <a:r>
                            <a:rPr lang="en-US" altLang="zh-CN" sz="1400" b="0" dirty="0">
                              <a:latin typeface="Arial" panose="020B0604020202020204" pitchFamily="34" charset="0"/>
                              <a:cs typeface="Arial" panose="020B0604020202020204" pitchFamily="34" charset="0"/>
                            </a:rPr>
                            <a:t>mm</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1" dirty="0">
                              <a:solidFill>
                                <a:srgbClr val="C00000"/>
                              </a:solidFill>
                              <a:latin typeface="Arial" panose="020B0604020202020204" pitchFamily="34" charset="0"/>
                              <a:cs typeface="Arial" panose="020B0604020202020204" pitchFamily="34" charset="0"/>
                            </a:rPr>
                            <a:t>40/0.8              </a:t>
                          </a:r>
                          <a:endParaRPr lang="zh-CN" altLang="en-US" sz="1400" b="1" dirty="0">
                            <a:solidFill>
                              <a:srgbClr val="C00000"/>
                            </a:solidFill>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solidFill>
                                <a:schemeClr val="tx1"/>
                              </a:solidFill>
                              <a:latin typeface="Arial" panose="020B0604020202020204" pitchFamily="34" charset="0"/>
                              <a:ea typeface="微软雅黑" panose="020B0503020204020204" pitchFamily="34" charset="-122"/>
                              <a:cs typeface="Arial" panose="020B0604020202020204" pitchFamily="34" charset="0"/>
                            </a:rPr>
                            <a:t>40/2</a:t>
                          </a:r>
                          <a:endParaRPr lang="zh-CN" altLang="en-US" sz="1400" b="0" dirty="0">
                            <a:solidFill>
                              <a:schemeClr val="tx1"/>
                            </a:solidFill>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solidFill>
                                <a:schemeClr val="tx1"/>
                              </a:solidFill>
                              <a:latin typeface="Arial" panose="020B0604020202020204" pitchFamily="34" charset="0"/>
                              <a:ea typeface="微软雅黑" panose="020B0503020204020204" pitchFamily="34" charset="-122"/>
                              <a:cs typeface="Arial" panose="020B0604020202020204" pitchFamily="34" charset="0"/>
                            </a:rPr>
                            <a:t>40/2</a:t>
                          </a:r>
                          <a:endParaRPr lang="zh-CN" altLang="en-US" sz="1400" b="0" dirty="0">
                            <a:solidFill>
                              <a:schemeClr val="tx1"/>
                            </a:solidFill>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solidFill>
                                <a:schemeClr val="tx1"/>
                              </a:solidFill>
                              <a:latin typeface="Arial" panose="020B0604020202020204" pitchFamily="34" charset="0"/>
                              <a:ea typeface="微软雅黑" panose="020B0503020204020204" pitchFamily="34" charset="-122"/>
                              <a:cs typeface="Arial" panose="020B0604020202020204" pitchFamily="34" charset="0"/>
                            </a:rPr>
                            <a:t>100/2</a:t>
                          </a:r>
                          <a:endParaRPr lang="zh-CN" altLang="en-US" sz="1400" b="0" dirty="0">
                            <a:solidFill>
                              <a:schemeClr val="tx1"/>
                            </a:solidFill>
                            <a:latin typeface="Arial" panose="020B0604020202020204" pitchFamily="34" charset="0"/>
                            <a:ea typeface="微软雅黑" panose="020B0503020204020204" pitchFamily="34" charset="-122"/>
                            <a:cs typeface="Arial" panose="020B0604020202020204" pitchFamily="34" charset="0"/>
                          </a:endParaRPr>
                        </a:p>
                      </a:txBody>
                      <a:tcPr anchor="ctr"/>
                    </a:tc>
                    <a:extLst>
                      <a:ext uri="{0D108BD9-81ED-4DB2-BD59-A6C34878D82A}">
                        <a16:rowId xmlns:a16="http://schemas.microsoft.com/office/drawing/2014/main" val="1232463224"/>
                      </a:ext>
                    </a:extLst>
                  </a:tr>
                  <a:tr h="303340">
                    <a:tc>
                      <a:txBody>
                        <a:bodyPr/>
                        <a:lstStyle/>
                        <a:p>
                          <a:pPr algn="l" fontAlgn="ctr">
                            <a:lnSpc>
                              <a:spcPts val="1800"/>
                            </a:lnSpc>
                          </a:pPr>
                          <a:r>
                            <a:rPr lang="en-US" sz="1400" b="0" u="none" strike="noStrike" dirty="0">
                              <a:solidFill>
                                <a:srgbClr val="000000"/>
                              </a:solidFill>
                              <a:effectLst/>
                              <a:latin typeface="Arial" panose="020B0604020202020204" pitchFamily="34" charset="0"/>
                              <a:cs typeface="Arial" panose="020B0604020202020204" pitchFamily="34" charset="0"/>
                            </a:rPr>
                            <a:t>Hor./Ver. </a:t>
                          </a:r>
                          <a:r>
                            <a:rPr lang="en-US" sz="1400" b="0" u="none" strike="noStrike" dirty="0" err="1">
                              <a:solidFill>
                                <a:srgbClr val="000000"/>
                              </a:solidFill>
                              <a:effectLst/>
                              <a:latin typeface="Arial" panose="020B0604020202020204" pitchFamily="34" charset="0"/>
                              <a:cs typeface="Arial" panose="020B0604020202020204" pitchFamily="34" charset="0"/>
                            </a:rPr>
                            <a:t>betatron</a:t>
                          </a:r>
                          <a:r>
                            <a:rPr lang="en-US" sz="1400" b="0" u="none" strike="noStrike" dirty="0">
                              <a:solidFill>
                                <a:srgbClr val="000000"/>
                              </a:solidFill>
                              <a:effectLst/>
                              <a:latin typeface="Arial" panose="020B0604020202020204" pitchFamily="34" charset="0"/>
                              <a:cs typeface="Arial" panose="020B0604020202020204" pitchFamily="34" charset="0"/>
                            </a:rPr>
                            <a:t> tune</a:t>
                          </a:r>
                          <a:endParaRPr lang="en-US" sz="1400" b="0" i="0" u="none" strike="noStrike" dirty="0">
                            <a:solidFill>
                              <a:srgbClr val="000000"/>
                            </a:solidFill>
                            <a:effectLst/>
                            <a:latin typeface="Arial" panose="020B0604020202020204" pitchFamily="34" charset="0"/>
                            <a:ea typeface="微软雅黑" panose="020B0503020204020204" pitchFamily="34" charset="-122"/>
                            <a:cs typeface="Arial" panose="020B0604020202020204" pitchFamily="34" charset="0"/>
                          </a:endParaRPr>
                        </a:p>
                      </a:txBody>
                      <a:tcPr marL="6350" marR="6350" marT="6350" marB="0" anchor="ctr"/>
                    </a:tc>
                    <a:tc>
                      <a:txBody>
                        <a:bodyPr/>
                        <a:lstStyle/>
                        <a:p>
                          <a:pPr algn="ctr">
                            <a:lnSpc>
                              <a:spcPts val="1800"/>
                            </a:lnSpc>
                          </a:pP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1" dirty="0">
                              <a:solidFill>
                                <a:srgbClr val="180AF4"/>
                              </a:solidFill>
                              <a:latin typeface="Arial" panose="020B0604020202020204" pitchFamily="34" charset="0"/>
                              <a:cs typeface="Arial" panose="020B0604020202020204" pitchFamily="34" charset="0"/>
                            </a:rPr>
                            <a:t>28.545/31.58</a:t>
                          </a:r>
                          <a:endParaRPr lang="zh-CN" altLang="en-US" sz="1400" b="1" dirty="0">
                            <a:solidFill>
                              <a:srgbClr val="180AF4"/>
                            </a:solidFill>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marL="0" marR="0" lvl="0" indent="0" algn="ctr" defTabSz="914400" rtl="0" eaLnBrk="1" fontAlgn="auto" latinLnBrk="0" hangingPunct="1">
                            <a:lnSpc>
                              <a:spcPts val="1800"/>
                            </a:lnSpc>
                            <a:spcBef>
                              <a:spcPts val="0"/>
                            </a:spcBef>
                            <a:spcAft>
                              <a:spcPts val="0"/>
                            </a:spcAft>
                            <a:buClrTx/>
                            <a:buSzTx/>
                            <a:buFontTx/>
                            <a:buNone/>
                            <a:tabLst/>
                            <a:defRPr/>
                          </a:pPr>
                          <a:r>
                            <a:rPr lang="en-US" altLang="zh-CN" sz="1400" b="0" dirty="0">
                              <a:latin typeface="Arial" panose="020B0604020202020204" pitchFamily="34" charset="0"/>
                              <a:ea typeface="微软雅黑" panose="020B0503020204020204" pitchFamily="34" charset="-122"/>
                              <a:cs typeface="Arial" panose="020B0604020202020204" pitchFamily="34" charset="0"/>
                            </a:rPr>
                            <a:t>28.55/33.58</a:t>
                          </a:r>
                        </a:p>
                      </a:txBody>
                      <a:tcPr anchor="ctr"/>
                    </a:tc>
                    <a:tc>
                      <a:txBody>
                        <a:bodyPr/>
                        <a:lstStyle/>
                        <a:p>
                          <a:pPr marL="0" marR="0" lvl="0" indent="0" algn="ctr" defTabSz="914400" rtl="0" eaLnBrk="1" fontAlgn="auto" latinLnBrk="0" hangingPunct="1">
                            <a:lnSpc>
                              <a:spcPts val="1800"/>
                            </a:lnSpc>
                            <a:spcBef>
                              <a:spcPts val="0"/>
                            </a:spcBef>
                            <a:spcAft>
                              <a:spcPts val="0"/>
                            </a:spcAft>
                            <a:buClrTx/>
                            <a:buSzTx/>
                            <a:buFontTx/>
                            <a:buNone/>
                            <a:tabLst/>
                            <a:defRPr/>
                          </a:pPr>
                          <a:r>
                            <a:rPr lang="en-US" altLang="zh-CN" sz="1400" b="0" dirty="0">
                              <a:latin typeface="Arial" panose="020B0604020202020204" pitchFamily="34" charset="0"/>
                              <a:ea typeface="微软雅黑" panose="020B0503020204020204" pitchFamily="34" charset="-122"/>
                              <a:cs typeface="Arial" panose="020B0604020202020204" pitchFamily="34" charset="0"/>
                            </a:rPr>
                            <a:t>28.55/32.58</a:t>
                          </a:r>
                        </a:p>
                      </a:txBody>
                      <a:tcPr anchor="ctr"/>
                    </a:tc>
                    <a:tc>
                      <a:txBody>
                        <a:bodyPr/>
                        <a:lstStyle/>
                        <a:p>
                          <a:pPr marL="0" marR="0" lvl="0" indent="0" algn="ctr" defTabSz="914400" rtl="0" eaLnBrk="1" fontAlgn="auto" latinLnBrk="0" hangingPunct="1">
                            <a:lnSpc>
                              <a:spcPts val="1800"/>
                            </a:lnSpc>
                            <a:spcBef>
                              <a:spcPts val="0"/>
                            </a:spcBef>
                            <a:spcAft>
                              <a:spcPts val="0"/>
                            </a:spcAft>
                            <a:buClrTx/>
                            <a:buSzTx/>
                            <a:buFontTx/>
                            <a:buNone/>
                            <a:tabLst/>
                            <a:defRPr/>
                          </a:pPr>
                          <a:r>
                            <a:rPr lang="en-US" altLang="zh-CN" sz="1400" b="0" dirty="0">
                              <a:latin typeface="Arial" panose="020B0604020202020204" pitchFamily="34" charset="0"/>
                              <a:ea typeface="微软雅黑" panose="020B0503020204020204" pitchFamily="34" charset="-122"/>
                              <a:cs typeface="Arial" panose="020B0604020202020204" pitchFamily="34" charset="0"/>
                            </a:rPr>
                            <a:t>28.55/30.58</a:t>
                          </a:r>
                        </a:p>
                      </a:txBody>
                      <a:tcPr anchor="ctr"/>
                    </a:tc>
                    <a:extLst>
                      <a:ext uri="{0D108BD9-81ED-4DB2-BD59-A6C34878D82A}">
                        <a16:rowId xmlns:a16="http://schemas.microsoft.com/office/drawing/2014/main" val="3715304316"/>
                      </a:ext>
                    </a:extLst>
                  </a:tr>
                  <a:tr h="304800">
                    <a:tc>
                      <a:txBody>
                        <a:bodyPr/>
                        <a:lstStyle/>
                        <a:p>
                          <a:pPr algn="l" fontAlgn="ctr">
                            <a:lnSpc>
                              <a:spcPts val="1800"/>
                            </a:lnSpc>
                          </a:pPr>
                          <a:r>
                            <a:rPr lang="en-US" sz="1400" b="0" u="none" strike="noStrike" dirty="0">
                              <a:solidFill>
                                <a:srgbClr val="000000"/>
                              </a:solidFill>
                              <a:effectLst/>
                              <a:latin typeface="Arial" panose="020B0604020202020204" pitchFamily="34" charset="0"/>
                              <a:cs typeface="Arial" panose="020B0604020202020204" pitchFamily="34" charset="0"/>
                            </a:rPr>
                            <a:t>Beam current, I</a:t>
                          </a:r>
                          <a:endParaRPr lang="en-US" sz="1400" b="0" i="1" u="none" strike="noStrike" dirty="0">
                            <a:solidFill>
                              <a:srgbClr val="000000"/>
                            </a:solidFill>
                            <a:effectLst/>
                            <a:latin typeface="Arial" panose="020B0604020202020204" pitchFamily="34" charset="0"/>
                            <a:ea typeface="微软雅黑" panose="020B0503020204020204" pitchFamily="34" charset="-122"/>
                            <a:cs typeface="Arial" panose="020B0604020202020204" pitchFamily="34" charset="0"/>
                          </a:endParaRPr>
                        </a:p>
                      </a:txBody>
                      <a:tcPr marL="6350" marR="6350" marT="6350" marB="0"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A</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1" dirty="0">
                              <a:solidFill>
                                <a:srgbClr val="C00000"/>
                              </a:solidFill>
                              <a:latin typeface="Arial" panose="020B0604020202020204" pitchFamily="34" charset="0"/>
                              <a:cs typeface="Arial" panose="020B0604020202020204" pitchFamily="34" charset="0"/>
                            </a:rPr>
                            <a:t>2</a:t>
                          </a:r>
                          <a:endParaRPr lang="zh-CN" altLang="en-US" sz="1400" b="1" dirty="0">
                            <a:solidFill>
                              <a:srgbClr val="C00000"/>
                            </a:solidFill>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t>0.8</a:t>
                          </a:r>
                          <a:endParaRPr lang="zh-CN" altLang="en-US" sz="1400" b="0" dirty="0">
                            <a:latin typeface="微软雅黑" panose="020B0503020204020204" pitchFamily="34" charset="-122"/>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1.5</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2</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extLst>
                      <a:ext uri="{0D108BD9-81ED-4DB2-BD59-A6C34878D82A}">
                        <a16:rowId xmlns:a16="http://schemas.microsoft.com/office/drawing/2014/main" val="3408547126"/>
                      </a:ext>
                    </a:extLst>
                  </a:tr>
                  <a:tr h="304800">
                    <a:tc>
                      <a:txBody>
                        <a:bodyPr/>
                        <a:lstStyle/>
                        <a:p>
                          <a:pPr algn="l" fontAlgn="ctr">
                            <a:lnSpc>
                              <a:spcPts val="1800"/>
                            </a:lnSpc>
                          </a:pPr>
                          <a:r>
                            <a:rPr lang="en-US" sz="1400" b="0" u="none" strike="noStrike" dirty="0">
                              <a:solidFill>
                                <a:srgbClr val="000000"/>
                              </a:solidFill>
                              <a:effectLst/>
                              <a:latin typeface="Arial" panose="020B0604020202020204" pitchFamily="34" charset="0"/>
                              <a:cs typeface="Arial" panose="020B0604020202020204" pitchFamily="34" charset="0"/>
                            </a:rPr>
                            <a:t>Hor. Emittance (SR/DW+IBS)</a:t>
                          </a:r>
                          <a:endParaRPr lang="en-US" sz="1400" b="0" i="0" u="none" strike="noStrike" dirty="0">
                            <a:solidFill>
                              <a:srgbClr val="000000"/>
                            </a:solidFill>
                            <a:effectLst/>
                            <a:latin typeface="Arial" panose="020B0604020202020204" pitchFamily="34" charset="0"/>
                            <a:ea typeface="微软雅黑" panose="020B0503020204020204" pitchFamily="34" charset="-122"/>
                            <a:cs typeface="Arial" panose="020B0604020202020204" pitchFamily="34" charset="0"/>
                          </a:endParaRPr>
                        </a:p>
                      </a:txBody>
                      <a:tcPr marL="6350" marR="6350" marT="6350" marB="0"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nm</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1" dirty="0">
                              <a:solidFill>
                                <a:srgbClr val="180AF4"/>
                              </a:solidFill>
                              <a:latin typeface="Arial" panose="020B0604020202020204" pitchFamily="34" charset="0"/>
                              <a:cs typeface="Arial" panose="020B0604020202020204" pitchFamily="34" charset="0"/>
                            </a:rPr>
                            <a:t>3.50/</a:t>
                          </a:r>
                          <a:r>
                            <a:rPr lang="en-US" altLang="zh-CN" sz="1400" b="1" dirty="0">
                              <a:solidFill>
                                <a:srgbClr val="C00000"/>
                              </a:solidFill>
                              <a:latin typeface="Arial" panose="020B0604020202020204" pitchFamily="34" charset="0"/>
                              <a:cs typeface="Arial" panose="020B0604020202020204" pitchFamily="34" charset="0"/>
                            </a:rPr>
                            <a:t>3.93</a:t>
                          </a:r>
                          <a:endParaRPr lang="zh-CN" altLang="en-US" sz="1400" b="1" dirty="0">
                            <a:solidFill>
                              <a:srgbClr val="C00000"/>
                            </a:solidFill>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t>3.25/6.00</a:t>
                          </a:r>
                          <a:endParaRPr lang="zh-CN" altLang="en-US" sz="1400" b="0" dirty="0">
                            <a:latin typeface="微软雅黑" panose="020B0503020204020204" pitchFamily="34" charset="-122"/>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2.67/3.74</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27.00/27.00</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extLst>
                      <a:ext uri="{0D108BD9-81ED-4DB2-BD59-A6C34878D82A}">
                        <a16:rowId xmlns:a16="http://schemas.microsoft.com/office/drawing/2014/main" val="3765189037"/>
                      </a:ext>
                    </a:extLst>
                  </a:tr>
                  <a:tr h="303340">
                    <a:tc>
                      <a:txBody>
                        <a:bodyPr/>
                        <a:lstStyle/>
                        <a:p>
                          <a:pPr algn="l" fontAlgn="ctr">
                            <a:lnSpc>
                              <a:spcPts val="1800"/>
                            </a:lnSpc>
                          </a:pPr>
                          <a:r>
                            <a:rPr lang="en-US" sz="1400" b="0" u="none" strike="noStrike" dirty="0">
                              <a:solidFill>
                                <a:srgbClr val="000000"/>
                              </a:solidFill>
                              <a:effectLst/>
                              <a:latin typeface="Arial" panose="020B0604020202020204" pitchFamily="34" charset="0"/>
                              <a:cs typeface="Arial" panose="020B0604020202020204" pitchFamily="34" charset="0"/>
                            </a:rPr>
                            <a:t>Ver. Emittance (</a:t>
                          </a:r>
                          <a:r>
                            <a:rPr lang="en-US" altLang="zh-CN" sz="1400" b="0" u="none" strike="noStrike" dirty="0">
                              <a:solidFill>
                                <a:srgbClr val="000000"/>
                              </a:solidFill>
                              <a:effectLst/>
                              <a:latin typeface="Arial" panose="020B0604020202020204" pitchFamily="34" charset="0"/>
                              <a:cs typeface="Arial" panose="020B0604020202020204" pitchFamily="34" charset="0"/>
                            </a:rPr>
                            <a:t>SR/DW+IBS</a:t>
                          </a:r>
                          <a:r>
                            <a:rPr lang="en-US" sz="1400" b="0" u="none" strike="noStrike" dirty="0">
                              <a:solidFill>
                                <a:srgbClr val="000000"/>
                              </a:solidFill>
                              <a:effectLst/>
                              <a:latin typeface="Arial" panose="020B0604020202020204" pitchFamily="34" charset="0"/>
                              <a:cs typeface="Arial" panose="020B0604020202020204" pitchFamily="34" charset="0"/>
                            </a:rPr>
                            <a:t>)</a:t>
                          </a:r>
                          <a:endParaRPr lang="en-US" sz="1400" b="0" i="0" u="none" strike="noStrike" dirty="0">
                            <a:solidFill>
                              <a:srgbClr val="000000"/>
                            </a:solidFill>
                            <a:effectLst/>
                            <a:latin typeface="Arial" panose="020B0604020202020204" pitchFamily="34" charset="0"/>
                            <a:ea typeface="微软雅黑" panose="020B0503020204020204" pitchFamily="34" charset="-122"/>
                            <a:cs typeface="Arial" panose="020B0604020202020204" pitchFamily="34" charset="0"/>
                          </a:endParaRPr>
                        </a:p>
                      </a:txBody>
                      <a:tcPr marL="6350" marR="6350" marT="6350" marB="0"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pm</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ct val="120000"/>
                            </a:lnSpc>
                            <a:spcAft>
                              <a:spcPts val="800"/>
                            </a:spcAft>
                          </a:pPr>
                          <a:r>
                            <a:rPr lang="en-US" sz="1400" b="1" kern="100" dirty="0">
                              <a:solidFill>
                                <a:srgbClr val="180AF4"/>
                              </a:solidFill>
                              <a:effectLst/>
                              <a:latin typeface="Arial" panose="020B0604020202020204" pitchFamily="34" charset="0"/>
                              <a:cs typeface="Arial" panose="020B0604020202020204" pitchFamily="34" charset="0"/>
                            </a:rPr>
                            <a:t>88.3/</a:t>
                          </a:r>
                          <a:r>
                            <a:rPr lang="en-US" sz="1400" b="1" kern="100" dirty="0">
                              <a:solidFill>
                                <a:srgbClr val="C00000"/>
                              </a:solidFill>
                              <a:effectLst/>
                              <a:latin typeface="Arial" panose="020B0604020202020204" pitchFamily="34" charset="0"/>
                              <a:cs typeface="Arial" panose="020B0604020202020204" pitchFamily="34" charset="0"/>
                            </a:rPr>
                            <a:t>39.3</a:t>
                          </a:r>
                          <a:endParaRPr lang="zh-CN" sz="1600" b="1" kern="100" dirty="0">
                            <a:solidFill>
                              <a:srgbClr val="C00000"/>
                            </a:solidFill>
                            <a:effectLst/>
                            <a:latin typeface="Arial" panose="020B0604020202020204" pitchFamily="34" charset="0"/>
                            <a:ea typeface="微软雅黑" panose="020B0503020204020204" pitchFamily="34" charset="-122"/>
                            <a:cs typeface="Arial" panose="020B0604020202020204" pitchFamily="34" charset="0"/>
                          </a:endParaRPr>
                        </a:p>
                      </a:txBody>
                      <a:tcPr marL="68580" marR="68580" marT="0" marB="0" anchor="ctr"/>
                    </a:tc>
                    <a:tc>
                      <a:txBody>
                        <a:bodyPr/>
                        <a:lstStyle/>
                        <a:p>
                          <a:pPr algn="ctr">
                            <a:lnSpc>
                              <a:spcPct val="120000"/>
                            </a:lnSpc>
                            <a:spcAft>
                              <a:spcPts val="800"/>
                            </a:spcAft>
                          </a:pPr>
                          <a:r>
                            <a:rPr lang="en-US" sz="1400" b="0" kern="100" dirty="0">
                              <a:effectLst/>
                            </a:rPr>
                            <a:t>23.5/60</a:t>
                          </a:r>
                          <a:endParaRPr lang="zh-CN" sz="1600" b="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algn="ctr">
                            <a:lnSpc>
                              <a:spcPct val="120000"/>
                            </a:lnSpc>
                            <a:spcAft>
                              <a:spcPts val="800"/>
                            </a:spcAft>
                          </a:pPr>
                          <a:r>
                            <a:rPr lang="en-US" sz="1400" b="0" kern="100" dirty="0">
                              <a:effectLst/>
                              <a:latin typeface="Arial" panose="020B0604020202020204" pitchFamily="34" charset="0"/>
                              <a:cs typeface="Arial" panose="020B0604020202020204" pitchFamily="34" charset="0"/>
                            </a:rPr>
                            <a:t>99.4/74.7</a:t>
                          </a:r>
                          <a:endParaRPr lang="zh-CN" sz="1400" b="0" kern="100" dirty="0">
                            <a:effectLst/>
                            <a:latin typeface="Arial" panose="020B0604020202020204" pitchFamily="34" charset="0"/>
                            <a:ea typeface="微软雅黑" panose="020B0503020204020204" pitchFamily="34" charset="-122"/>
                            <a:cs typeface="Arial" panose="020B0604020202020204" pitchFamily="34" charset="0"/>
                          </a:endParaRPr>
                        </a:p>
                      </a:txBody>
                      <a:tcPr marL="68580" marR="68580" marT="0" marB="0" anchor="ctr"/>
                    </a:tc>
                    <a:tc>
                      <a:txBody>
                        <a:bodyPr/>
                        <a:lstStyle/>
                        <a:p>
                          <a:pPr algn="ctr">
                            <a:lnSpc>
                              <a:spcPct val="120000"/>
                            </a:lnSpc>
                            <a:spcAft>
                              <a:spcPts val="800"/>
                            </a:spcAft>
                          </a:pPr>
                          <a:r>
                            <a:rPr lang="en-US" sz="1400" b="0" kern="100" dirty="0">
                              <a:effectLst/>
                              <a:latin typeface="Arial" panose="020B0604020202020204" pitchFamily="34" charset="0"/>
                              <a:cs typeface="Arial" panose="020B0604020202020204" pitchFamily="34" charset="0"/>
                            </a:rPr>
                            <a:t>135/135</a:t>
                          </a:r>
                          <a:endParaRPr lang="zh-CN" sz="1400" b="0" kern="100" dirty="0">
                            <a:effectLst/>
                            <a:latin typeface="Arial" panose="020B0604020202020204" pitchFamily="34" charset="0"/>
                            <a:ea typeface="微软雅黑" panose="020B0503020204020204" pitchFamily="34" charset="-122"/>
                            <a:cs typeface="Arial" panose="020B0604020202020204" pitchFamily="34" charset="0"/>
                          </a:endParaRPr>
                        </a:p>
                      </a:txBody>
                      <a:tcPr marL="68580" marR="68580" marT="0" marB="0" anchor="ctr"/>
                    </a:tc>
                    <a:extLst>
                      <a:ext uri="{0D108BD9-81ED-4DB2-BD59-A6C34878D82A}">
                        <a16:rowId xmlns:a16="http://schemas.microsoft.com/office/drawing/2014/main" val="1843597203"/>
                      </a:ext>
                    </a:extLst>
                  </a:tr>
                  <a:tr h="303340">
                    <a:tc>
                      <a:txBody>
                        <a:bodyPr/>
                        <a:lstStyle/>
                        <a:p>
                          <a:endParaRPr lang="zh-CN"/>
                        </a:p>
                      </a:txBody>
                      <a:tcPr marL="6350" marR="6350" marT="6350" marB="0" anchor="ctr">
                        <a:blipFill>
                          <a:blip r:embed="rId3"/>
                          <a:stretch>
                            <a:fillRect l="-151" t="-806000" r="-193646" b="-1024000"/>
                          </a:stretch>
                        </a:blipFill>
                      </a:tcPr>
                    </a:tc>
                    <a:tc>
                      <a:txBody>
                        <a:bodyPr/>
                        <a:lstStyle/>
                        <a:p>
                          <a:pPr algn="ctr">
                            <a:lnSpc>
                              <a:spcPts val="1800"/>
                            </a:lnSpc>
                          </a:pPr>
                          <a:r>
                            <a:rPr lang="en-US" altLang="zh-CN" sz="1400" b="0" dirty="0">
                              <a:latin typeface="Arial" panose="020B0604020202020204" pitchFamily="34" charset="0"/>
                              <a:cs typeface="Arial" panose="020B0604020202020204" pitchFamily="34" charset="0"/>
                            </a:rPr>
                            <a:t>%</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ct val="120000"/>
                            </a:lnSpc>
                            <a:spcAft>
                              <a:spcPts val="800"/>
                            </a:spcAft>
                          </a:pPr>
                          <a:r>
                            <a:rPr lang="en-US" altLang="zh-CN" sz="1400" b="1" kern="100" dirty="0">
                              <a:solidFill>
                                <a:srgbClr val="180AF4"/>
                              </a:solidFill>
                              <a:effectLst/>
                              <a:latin typeface="Arial" panose="020B0604020202020204" pitchFamily="34" charset="0"/>
                              <a:cs typeface="Arial" panose="020B0604020202020204" pitchFamily="34" charset="0"/>
                            </a:rPr>
                            <a:t>1</a:t>
                          </a:r>
                          <a:endParaRPr lang="zh-CN" sz="1400" b="1" kern="100" dirty="0">
                            <a:solidFill>
                              <a:srgbClr val="180AF4"/>
                            </a:solidFill>
                            <a:effectLst/>
                            <a:latin typeface="Arial" panose="020B0604020202020204" pitchFamily="34" charset="0"/>
                            <a:ea typeface="微软雅黑" panose="020B0503020204020204" pitchFamily="34" charset="-122"/>
                            <a:cs typeface="Arial" panose="020B0604020202020204" pitchFamily="34" charset="0"/>
                          </a:endParaRPr>
                        </a:p>
                      </a:txBody>
                      <a:tcPr marL="68580" marR="68580" marT="0" marB="0" anchor="ctr"/>
                    </a:tc>
                    <a:tc>
                      <a:txBody>
                        <a:bodyPr/>
                        <a:lstStyle/>
                        <a:p>
                          <a:pPr algn="ctr">
                            <a:lnSpc>
                              <a:spcPct val="120000"/>
                            </a:lnSpc>
                            <a:spcAft>
                              <a:spcPts val="800"/>
                            </a:spcAft>
                          </a:pPr>
                          <a:r>
                            <a:rPr lang="en-US" altLang="zh-CN" sz="1400" b="0" kern="100" dirty="0">
                              <a:effectLst/>
                            </a:rPr>
                            <a:t>1</a:t>
                          </a:r>
                          <a:endParaRPr lang="zh-CN" sz="1400" b="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algn="ctr">
                            <a:lnSpc>
                              <a:spcPct val="120000"/>
                            </a:lnSpc>
                            <a:spcAft>
                              <a:spcPts val="800"/>
                            </a:spcAft>
                          </a:pPr>
                          <a:r>
                            <a:rPr lang="en-US" altLang="zh-CN" sz="1400" b="0" kern="100" dirty="0">
                              <a:effectLst/>
                              <a:latin typeface="Arial" panose="020B0604020202020204" pitchFamily="34" charset="0"/>
                              <a:ea typeface="微软雅黑" panose="020B0503020204020204" pitchFamily="34" charset="-122"/>
                              <a:cs typeface="Arial" panose="020B0604020202020204" pitchFamily="34" charset="0"/>
                            </a:rPr>
                            <a:t>2</a:t>
                          </a:r>
                          <a:endParaRPr lang="zh-CN" sz="1400" b="0" kern="100" dirty="0">
                            <a:effectLst/>
                            <a:latin typeface="Arial" panose="020B0604020202020204" pitchFamily="34" charset="0"/>
                            <a:ea typeface="微软雅黑" panose="020B0503020204020204" pitchFamily="34" charset="-122"/>
                            <a:cs typeface="Arial" panose="020B0604020202020204" pitchFamily="34" charset="0"/>
                          </a:endParaRPr>
                        </a:p>
                      </a:txBody>
                      <a:tcPr marL="68580" marR="68580" marT="0" marB="0" anchor="ctr"/>
                    </a:tc>
                    <a:tc>
                      <a:txBody>
                        <a:bodyPr/>
                        <a:lstStyle/>
                        <a:p>
                          <a:pPr algn="ctr">
                            <a:lnSpc>
                              <a:spcPct val="120000"/>
                            </a:lnSpc>
                            <a:spcAft>
                              <a:spcPts val="800"/>
                            </a:spcAft>
                          </a:pPr>
                          <a:r>
                            <a:rPr lang="en-US" altLang="zh-CN" sz="1400" b="0" kern="100" dirty="0">
                              <a:effectLst/>
                              <a:latin typeface="Arial" panose="020B0604020202020204" pitchFamily="34" charset="0"/>
                              <a:cs typeface="Arial" panose="020B0604020202020204" pitchFamily="34" charset="0"/>
                            </a:rPr>
                            <a:t>0.5</a:t>
                          </a:r>
                          <a:endParaRPr lang="zh-CN" sz="1400" b="0" kern="100" dirty="0">
                            <a:effectLst/>
                            <a:latin typeface="Arial" panose="020B0604020202020204" pitchFamily="34" charset="0"/>
                            <a:ea typeface="微软雅黑" panose="020B0503020204020204" pitchFamily="34" charset="-122"/>
                            <a:cs typeface="Arial" panose="020B0604020202020204" pitchFamily="34" charset="0"/>
                          </a:endParaRPr>
                        </a:p>
                      </a:txBody>
                      <a:tcPr marL="68580" marR="68580" marT="0" marB="0" anchor="ctr"/>
                    </a:tc>
                    <a:extLst>
                      <a:ext uri="{0D108BD9-81ED-4DB2-BD59-A6C34878D82A}">
                        <a16:rowId xmlns:a16="http://schemas.microsoft.com/office/drawing/2014/main" val="854790125"/>
                      </a:ext>
                    </a:extLst>
                  </a:tr>
                  <a:tr h="304800">
                    <a:tc>
                      <a:txBody>
                        <a:bodyPr/>
                        <a:lstStyle/>
                        <a:p>
                          <a:pPr algn="l" fontAlgn="ctr"/>
                          <a:r>
                            <a:rPr lang="en-US" sz="1400" b="0" u="none" strike="noStrike" dirty="0">
                              <a:solidFill>
                                <a:srgbClr val="000000"/>
                              </a:solidFill>
                              <a:effectLst/>
                              <a:latin typeface="Arial" panose="020B0604020202020204" pitchFamily="34" charset="0"/>
                              <a:cs typeface="Arial" panose="020B0604020202020204" pitchFamily="34" charset="0"/>
                            </a:rPr>
                            <a:t>Momentum compaction factor, α</a:t>
                          </a:r>
                          <a:r>
                            <a:rPr lang="en-US" sz="1400" b="0" u="none" strike="noStrike" baseline="-25000" dirty="0">
                              <a:solidFill>
                                <a:srgbClr val="000000"/>
                              </a:solidFill>
                              <a:effectLst/>
                              <a:latin typeface="Arial" panose="020B0604020202020204" pitchFamily="34" charset="0"/>
                              <a:cs typeface="Arial" panose="020B0604020202020204" pitchFamily="34" charset="0"/>
                            </a:rPr>
                            <a:t>p</a:t>
                          </a:r>
                          <a:endParaRPr lang="en-US" sz="1400" b="0" i="0" u="none" strike="noStrike" dirty="0">
                            <a:solidFill>
                              <a:srgbClr val="000000"/>
                            </a:solidFill>
                            <a:effectLst/>
                            <a:latin typeface="Arial" panose="020B0604020202020204" pitchFamily="34" charset="0"/>
                            <a:ea typeface="微软雅黑" panose="020B0503020204020204" pitchFamily="34" charset="-122"/>
                            <a:cs typeface="Arial" panose="020B0604020202020204" pitchFamily="34" charset="0"/>
                          </a:endParaRPr>
                        </a:p>
                      </a:txBody>
                      <a:tcPr marL="6350" marR="6350" marT="6350" marB="0" anchor="ctr"/>
                    </a:tc>
                    <a:tc>
                      <a:txBody>
                        <a:bodyPr/>
                        <a:lstStyle/>
                        <a:p>
                          <a:pPr marL="0" marR="0" lvl="0" indent="0" algn="ctr" defTabSz="457200" rtl="0" eaLnBrk="1" fontAlgn="auto" latinLnBrk="0" hangingPunct="1">
                            <a:lnSpc>
                              <a:spcPts val="1800"/>
                            </a:lnSpc>
                            <a:spcBef>
                              <a:spcPts val="0"/>
                            </a:spcBef>
                            <a:spcAft>
                              <a:spcPts val="0"/>
                            </a:spcAft>
                            <a:buClrTx/>
                            <a:buSzTx/>
                            <a:buFontTx/>
                            <a:buNone/>
                            <a:tabLst/>
                            <a:defRPr/>
                          </a:pPr>
                          <a:r>
                            <a:rPr lang="en-US" altLang="zh-CN" sz="1400" b="0" dirty="0">
                              <a:latin typeface="Arial" panose="020B0604020202020204" pitchFamily="34" charset="0"/>
                              <a:cs typeface="Arial" panose="020B0604020202020204" pitchFamily="34" charset="0"/>
                            </a:rPr>
                            <a:t>10</a:t>
                          </a:r>
                          <a:r>
                            <a:rPr lang="en-US" altLang="zh-CN" sz="1400" b="0" baseline="30000" dirty="0">
                              <a:latin typeface="Arial" panose="020B0604020202020204" pitchFamily="34" charset="0"/>
                              <a:cs typeface="Arial" panose="020B0604020202020204" pitchFamily="34" charset="0"/>
                            </a:rPr>
                            <a:t>-3</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1" dirty="0">
                              <a:solidFill>
                                <a:srgbClr val="180AF4"/>
                              </a:solidFill>
                              <a:latin typeface="Arial" panose="020B0604020202020204" pitchFamily="34" charset="0"/>
                              <a:cs typeface="Arial" panose="020B0604020202020204" pitchFamily="34" charset="0"/>
                            </a:rPr>
                            <a:t>1.407</a:t>
                          </a:r>
                          <a:endParaRPr lang="zh-CN" altLang="en-US" sz="1400" b="1" dirty="0">
                            <a:solidFill>
                              <a:srgbClr val="180AF4"/>
                            </a:solidFill>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t>1.336</a:t>
                          </a:r>
                          <a:endParaRPr lang="zh-CN" altLang="en-US" sz="1400" b="0" dirty="0">
                            <a:latin typeface="微软雅黑" panose="020B0503020204020204" pitchFamily="34" charset="-122"/>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1.390</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1.430</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extLst>
                      <a:ext uri="{0D108BD9-81ED-4DB2-BD59-A6C34878D82A}">
                        <a16:rowId xmlns:a16="http://schemas.microsoft.com/office/drawing/2014/main" val="3438362848"/>
                      </a:ext>
                    </a:extLst>
                  </a:tr>
                  <a:tr h="305181">
                    <a:tc>
                      <a:txBody>
                        <a:bodyPr/>
                        <a:lstStyle/>
                        <a:p>
                          <a:pPr algn="l" fontAlgn="ctr">
                            <a:lnSpc>
                              <a:spcPts val="1800"/>
                            </a:lnSpc>
                          </a:pPr>
                          <a:r>
                            <a:rPr lang="en-US" sz="1400" b="0" u="none" strike="noStrike" dirty="0">
                              <a:solidFill>
                                <a:srgbClr val="000000"/>
                              </a:solidFill>
                              <a:effectLst/>
                              <a:latin typeface="Arial" panose="020B0604020202020204" pitchFamily="34" charset="0"/>
                              <a:cs typeface="Arial" panose="020B0604020202020204" pitchFamily="34" charset="0"/>
                            </a:rPr>
                            <a:t>Energy spread (DW+IBS)</a:t>
                          </a:r>
                          <a:endParaRPr lang="en-US" sz="1400" b="0" i="0" u="none" strike="noStrike" dirty="0">
                            <a:solidFill>
                              <a:srgbClr val="000000"/>
                            </a:solidFill>
                            <a:effectLst/>
                            <a:latin typeface="Arial" panose="020B0604020202020204" pitchFamily="34" charset="0"/>
                            <a:ea typeface="微软雅黑" panose="020B0503020204020204" pitchFamily="34" charset="-122"/>
                            <a:cs typeface="Arial" panose="020B0604020202020204" pitchFamily="34" charset="0"/>
                          </a:endParaRPr>
                        </a:p>
                      </a:txBody>
                      <a:tcPr marL="6350" marR="6350" marT="6350" marB="0"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10</a:t>
                          </a:r>
                          <a:r>
                            <a:rPr lang="en-US" altLang="zh-CN" sz="1400" b="0" baseline="30000" dirty="0">
                              <a:latin typeface="Arial" panose="020B0604020202020204" pitchFamily="34" charset="0"/>
                              <a:cs typeface="Arial" panose="020B0604020202020204" pitchFamily="34" charset="0"/>
                            </a:rPr>
                            <a:t>-4</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1" dirty="0">
                              <a:solidFill>
                                <a:srgbClr val="180AF4"/>
                              </a:solidFill>
                              <a:latin typeface="Arial" panose="020B0604020202020204" pitchFamily="34" charset="0"/>
                              <a:ea typeface="微软雅黑" panose="020B0503020204020204" pitchFamily="34" charset="-122"/>
                              <a:cs typeface="Arial" panose="020B0604020202020204" pitchFamily="34" charset="0"/>
                            </a:rPr>
                            <a:t>8.12</a:t>
                          </a:r>
                          <a:endParaRPr lang="zh-CN" altLang="en-US" sz="1400" b="1" dirty="0">
                            <a:solidFill>
                              <a:srgbClr val="180AF4"/>
                            </a:solidFill>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latin typeface="微软雅黑" panose="020B0503020204020204" pitchFamily="34" charset="-122"/>
                              <a:ea typeface="微软雅黑" panose="020B0503020204020204" pitchFamily="34" charset="-122"/>
                              <a:cs typeface="Arial" panose="020B0604020202020204" pitchFamily="34" charset="0"/>
                            </a:rPr>
                            <a:t>7.16</a:t>
                          </a:r>
                          <a:endParaRPr lang="zh-CN" altLang="en-US" sz="1400" b="0" dirty="0">
                            <a:latin typeface="微软雅黑" panose="020B0503020204020204" pitchFamily="34" charset="-122"/>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latin typeface="Arial" panose="020B0604020202020204" pitchFamily="34" charset="0"/>
                              <a:ea typeface="微软雅黑" panose="020B0503020204020204" pitchFamily="34" charset="-122"/>
                              <a:cs typeface="Arial" panose="020B0604020202020204" pitchFamily="34" charset="0"/>
                            </a:rPr>
                            <a:t>7.52</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10.02</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extLst>
                      <a:ext uri="{0D108BD9-81ED-4DB2-BD59-A6C34878D82A}">
                        <a16:rowId xmlns:a16="http://schemas.microsoft.com/office/drawing/2014/main" val="3091086266"/>
                      </a:ext>
                    </a:extLst>
                  </a:tr>
                  <a:tr h="304800">
                    <a:tc>
                      <a:txBody>
                        <a:bodyPr/>
                        <a:lstStyle/>
                        <a:p>
                          <a:pPr algn="l" fontAlgn="ctr"/>
                          <a:r>
                            <a:rPr lang="en-US" sz="1400" b="0" u="none" strike="noStrike" dirty="0">
                              <a:solidFill>
                                <a:srgbClr val="000000"/>
                              </a:solidFill>
                              <a:effectLst/>
                              <a:latin typeface="Arial" panose="020B0604020202020204" pitchFamily="34" charset="0"/>
                              <a:cs typeface="Arial" panose="020B0604020202020204" pitchFamily="34" charset="0"/>
                            </a:rPr>
                            <a:t>Energy loss per turn (SR+DW), U</a:t>
                          </a:r>
                          <a:r>
                            <a:rPr lang="en-US" sz="1400" b="0" u="none" strike="noStrike" baseline="-25000" dirty="0">
                              <a:solidFill>
                                <a:srgbClr val="000000"/>
                              </a:solidFill>
                              <a:effectLst/>
                              <a:latin typeface="Arial" panose="020B0604020202020204" pitchFamily="34" charset="0"/>
                              <a:cs typeface="Arial" panose="020B0604020202020204" pitchFamily="34" charset="0"/>
                            </a:rPr>
                            <a:t>0</a:t>
                          </a:r>
                          <a:endParaRPr lang="en-US" sz="1400" b="0" i="0" u="none" strike="noStrike" dirty="0">
                            <a:solidFill>
                              <a:srgbClr val="000000"/>
                            </a:solidFill>
                            <a:effectLst/>
                            <a:latin typeface="Arial" panose="020B0604020202020204" pitchFamily="34" charset="0"/>
                            <a:ea typeface="微软雅黑" panose="020B0503020204020204" pitchFamily="34" charset="-122"/>
                            <a:cs typeface="Arial" panose="020B0604020202020204" pitchFamily="34" charset="0"/>
                          </a:endParaRPr>
                        </a:p>
                      </a:txBody>
                      <a:tcPr marL="6350" marR="6350" marT="6350" marB="0"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keV</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1" dirty="0">
                              <a:solidFill>
                                <a:srgbClr val="180AF4"/>
                              </a:solidFill>
                              <a:latin typeface="Arial" panose="020B0604020202020204" pitchFamily="34" charset="0"/>
                              <a:ea typeface="微软雅黑" panose="020B0503020204020204" pitchFamily="34" charset="-122"/>
                              <a:cs typeface="Arial" panose="020B0604020202020204" pitchFamily="34" charset="0"/>
                            </a:rPr>
                            <a:t>622.6</a:t>
                          </a:r>
                          <a:endParaRPr lang="zh-CN" altLang="en-US" sz="1400" b="1" dirty="0">
                            <a:solidFill>
                              <a:srgbClr val="180AF4"/>
                            </a:solidFill>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t>125.77</a:t>
                          </a:r>
                          <a:endParaRPr lang="zh-CN" altLang="en-US" sz="1400" b="0" dirty="0">
                            <a:latin typeface="微软雅黑" panose="020B0503020204020204" pitchFamily="34" charset="-122"/>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latin typeface="Arial" panose="020B0604020202020204" pitchFamily="34" charset="0"/>
                              <a:ea typeface="微软雅黑" panose="020B0503020204020204" pitchFamily="34" charset="-122"/>
                              <a:cs typeface="Arial" panose="020B0604020202020204" pitchFamily="34" charset="0"/>
                            </a:rPr>
                            <a:t>311</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1494</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extLst>
                      <a:ext uri="{0D108BD9-81ED-4DB2-BD59-A6C34878D82A}">
                        <a16:rowId xmlns:a16="http://schemas.microsoft.com/office/drawing/2014/main" val="344836031"/>
                      </a:ext>
                    </a:extLst>
                  </a:tr>
                  <a:tr h="304800">
                    <a:tc>
                      <a:txBody>
                        <a:bodyPr/>
                        <a:lstStyle/>
                        <a:p>
                          <a:pPr algn="l" fontAlgn="ctr">
                            <a:lnSpc>
                              <a:spcPts val="1800"/>
                            </a:lnSpc>
                          </a:pPr>
                          <a:r>
                            <a:rPr lang="en-US" sz="1400" b="0" u="none" strike="noStrike" dirty="0">
                              <a:solidFill>
                                <a:srgbClr val="000000"/>
                              </a:solidFill>
                              <a:effectLst/>
                              <a:latin typeface="Arial" panose="020B0604020202020204" pitchFamily="34" charset="0"/>
                              <a:cs typeface="Arial" panose="020B0604020202020204" pitchFamily="34" charset="0"/>
                            </a:rPr>
                            <a:t>SR power per beam (SR+DW), P</a:t>
                          </a:r>
                          <a:endParaRPr lang="en-US" sz="1400" b="0" i="1" u="none" strike="noStrike" dirty="0">
                            <a:solidFill>
                              <a:srgbClr val="000000"/>
                            </a:solidFill>
                            <a:effectLst/>
                            <a:latin typeface="Arial" panose="020B0604020202020204" pitchFamily="34" charset="0"/>
                            <a:ea typeface="微软雅黑" panose="020B0503020204020204" pitchFamily="34" charset="-122"/>
                            <a:cs typeface="Arial" panose="020B0604020202020204" pitchFamily="34" charset="0"/>
                          </a:endParaRPr>
                        </a:p>
                      </a:txBody>
                      <a:tcPr marL="6350" marR="6350" marT="6350" marB="0"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MW</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1" dirty="0">
                              <a:solidFill>
                                <a:srgbClr val="180AF4"/>
                              </a:solidFill>
                              <a:latin typeface="Arial" panose="020B0604020202020204" pitchFamily="34" charset="0"/>
                              <a:cs typeface="Arial" panose="020B0604020202020204" pitchFamily="34" charset="0"/>
                            </a:rPr>
                            <a:t>1.245</a:t>
                          </a:r>
                          <a:endParaRPr lang="zh-CN" altLang="en-US" sz="1400" b="1" dirty="0">
                            <a:solidFill>
                              <a:srgbClr val="180AF4"/>
                            </a:solidFill>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t>0.101</a:t>
                          </a:r>
                          <a:endParaRPr lang="zh-CN" altLang="en-US" sz="1400" b="0" dirty="0">
                            <a:latin typeface="微软雅黑" panose="020B0503020204020204" pitchFamily="34" charset="-122"/>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0.467</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2.988</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extLst>
                      <a:ext uri="{0D108BD9-81ED-4DB2-BD59-A6C34878D82A}">
                        <a16:rowId xmlns:a16="http://schemas.microsoft.com/office/drawing/2014/main" val="1840671242"/>
                      </a:ext>
                    </a:extLst>
                  </a:tr>
                  <a:tr h="304800">
                    <a:tc>
                      <a:txBody>
                        <a:bodyPr/>
                        <a:lstStyle/>
                        <a:p>
                          <a:pPr algn="l" fontAlgn="ctr">
                            <a:lnSpc>
                              <a:spcPts val="1800"/>
                            </a:lnSpc>
                          </a:pPr>
                          <a:r>
                            <a:rPr lang="en-US" sz="1400" b="0" u="none" strike="noStrike" dirty="0">
                              <a:solidFill>
                                <a:srgbClr val="000000"/>
                              </a:solidFill>
                              <a:effectLst/>
                              <a:latin typeface="Arial" panose="020B0604020202020204" pitchFamily="34" charset="0"/>
                              <a:cs typeface="Arial" panose="020B0604020202020204" pitchFamily="34" charset="0"/>
                            </a:rPr>
                            <a:t>RF voltage</a:t>
                          </a:r>
                          <a:endParaRPr lang="en-US" sz="1400" b="0" i="0" u="none" strike="noStrike" dirty="0">
                            <a:solidFill>
                              <a:srgbClr val="000000"/>
                            </a:solidFill>
                            <a:effectLst/>
                            <a:latin typeface="Arial" panose="020B0604020202020204" pitchFamily="34" charset="0"/>
                            <a:ea typeface="微软雅黑" panose="020B0503020204020204" pitchFamily="34" charset="-122"/>
                            <a:cs typeface="Arial" panose="020B0604020202020204" pitchFamily="34" charset="0"/>
                          </a:endParaRPr>
                        </a:p>
                      </a:txBody>
                      <a:tcPr marL="6350" marR="6350" marT="6350" marB="0"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MV</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1" dirty="0">
                              <a:solidFill>
                                <a:srgbClr val="180AF4"/>
                              </a:solidFill>
                              <a:latin typeface="Arial" panose="020B0604020202020204" pitchFamily="34" charset="0"/>
                              <a:cs typeface="Arial" panose="020B0604020202020204" pitchFamily="34" charset="0"/>
                            </a:rPr>
                            <a:t>2.5</a:t>
                          </a:r>
                          <a:endParaRPr lang="zh-CN" altLang="en-US" sz="1400" b="1" dirty="0">
                            <a:solidFill>
                              <a:srgbClr val="180AF4"/>
                            </a:solidFill>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t>0.75</a:t>
                          </a:r>
                          <a:endParaRPr lang="zh-CN" altLang="en-US" sz="1400" b="0" dirty="0">
                            <a:latin typeface="微软雅黑" panose="020B0503020204020204" pitchFamily="34" charset="-122"/>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1.5</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6</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extLst>
                      <a:ext uri="{0D108BD9-81ED-4DB2-BD59-A6C34878D82A}">
                        <a16:rowId xmlns:a16="http://schemas.microsoft.com/office/drawing/2014/main" val="4070839184"/>
                      </a:ext>
                    </a:extLst>
                  </a:tr>
                  <a:tr h="304800">
                    <a:tc>
                      <a:txBody>
                        <a:bodyPr/>
                        <a:lstStyle/>
                        <a:p>
                          <a:endParaRPr lang="zh-CN"/>
                        </a:p>
                      </a:txBody>
                      <a:tcPr marL="6350" marR="6350" marT="6350" marB="0" anchor="ctr">
                        <a:blipFill>
                          <a:blip r:embed="rId3"/>
                          <a:stretch>
                            <a:fillRect l="-151" t="-1406000" r="-193646" b="-424000"/>
                          </a:stretch>
                        </a:blipFill>
                      </a:tcPr>
                    </a:tc>
                    <a:tc>
                      <a:txBody>
                        <a:bodyPr/>
                        <a:lstStyle/>
                        <a:p>
                          <a:pPr algn="ctr">
                            <a:lnSpc>
                              <a:spcPts val="1800"/>
                            </a:lnSpc>
                          </a:pP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1" dirty="0">
                              <a:solidFill>
                                <a:srgbClr val="180AF4"/>
                              </a:solidFill>
                              <a:latin typeface="Arial" panose="020B0604020202020204" pitchFamily="34" charset="0"/>
                              <a:cs typeface="Arial" panose="020B0604020202020204" pitchFamily="34" charset="0"/>
                            </a:rPr>
                            <a:t>0.0193</a:t>
                          </a:r>
                          <a:endParaRPr lang="zh-CN" altLang="en-US" sz="1400" b="1" dirty="0">
                            <a:solidFill>
                              <a:srgbClr val="180AF4"/>
                            </a:solidFill>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t>0.0147</a:t>
                          </a:r>
                          <a:endParaRPr lang="zh-CN" altLang="en-US" sz="1400" b="0" dirty="0">
                            <a:latin typeface="微软雅黑" panose="020B0503020204020204" pitchFamily="34" charset="-122"/>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0.0173</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0.0228</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extLst>
                      <a:ext uri="{0D108BD9-81ED-4DB2-BD59-A6C34878D82A}">
                        <a16:rowId xmlns:a16="http://schemas.microsoft.com/office/drawing/2014/main" val="3572071674"/>
                      </a:ext>
                    </a:extLst>
                  </a:tr>
                  <a:tr h="304800">
                    <a:tc>
                      <a:txBody>
                        <a:bodyPr/>
                        <a:lstStyle/>
                        <a:p>
                          <a:endParaRPr lang="zh-CN"/>
                        </a:p>
                      </a:txBody>
                      <a:tcPr marL="6350" marR="6350" marT="6350" marB="0" anchor="ctr">
                        <a:blipFill>
                          <a:blip r:embed="rId3"/>
                          <a:stretch>
                            <a:fillRect l="-151" t="-1506000" r="-193646" b="-324000"/>
                          </a:stretch>
                        </a:blipFill>
                      </a:tcPr>
                    </a:tc>
                    <a:tc>
                      <a:txBody>
                        <a:bodyPr/>
                        <a:lstStyle/>
                        <a:p>
                          <a:pPr algn="ctr">
                            <a:lnSpc>
                              <a:spcPts val="1800"/>
                            </a:lnSpc>
                          </a:pPr>
                          <a:r>
                            <a:rPr lang="en-US" altLang="zh-CN" sz="1400" b="0" dirty="0">
                              <a:latin typeface="Arial" panose="020B0604020202020204" pitchFamily="34" charset="0"/>
                              <a:cs typeface="Arial" panose="020B0604020202020204" pitchFamily="34" charset="0"/>
                            </a:rPr>
                            <a:t>%</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1" dirty="0">
                              <a:solidFill>
                                <a:srgbClr val="180AF4"/>
                              </a:solidFill>
                              <a:latin typeface="Arial" panose="020B0604020202020204" pitchFamily="34" charset="0"/>
                              <a:cs typeface="Arial" panose="020B0604020202020204" pitchFamily="34" charset="0"/>
                            </a:rPr>
                            <a:t>1.62</a:t>
                          </a:r>
                          <a:endParaRPr lang="zh-CN" altLang="en-US" sz="1400" b="1" dirty="0">
                            <a:solidFill>
                              <a:srgbClr val="180AF4"/>
                            </a:solidFill>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t>1.40</a:t>
                          </a:r>
                          <a:endParaRPr lang="zh-CN" altLang="en-US" sz="1400" b="0" dirty="0">
                            <a:latin typeface="微软雅黑" panose="020B0503020204020204" pitchFamily="34" charset="-122"/>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1.52</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1.88</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extLst>
                      <a:ext uri="{0D108BD9-81ED-4DB2-BD59-A6C34878D82A}">
                        <a16:rowId xmlns:a16="http://schemas.microsoft.com/office/drawing/2014/main" val="818976451"/>
                      </a:ext>
                    </a:extLst>
                  </a:tr>
                  <a:tr h="304800">
                    <a:tc>
                      <a:txBody>
                        <a:bodyPr/>
                        <a:lstStyle/>
                        <a:p>
                          <a:pPr algn="l" fontAlgn="ctr">
                            <a:lnSpc>
                              <a:spcPts val="1800"/>
                            </a:lnSpc>
                          </a:pPr>
                          <a:r>
                            <a:rPr lang="en-US" sz="1400" b="0" u="none" strike="noStrike" dirty="0">
                              <a:solidFill>
                                <a:srgbClr val="000000"/>
                              </a:solidFill>
                              <a:effectLst/>
                              <a:latin typeface="Arial" panose="020B0604020202020204" pitchFamily="34" charset="0"/>
                              <a:cs typeface="Arial" panose="020B0604020202020204" pitchFamily="34" charset="0"/>
                            </a:rPr>
                            <a:t>Bunch length (Nature/0.1</a:t>
                          </a:r>
                          <a:r>
                            <a:rPr lang="el-GR" sz="1400" b="0" u="none" strike="noStrike" dirty="0">
                              <a:solidFill>
                                <a:srgbClr val="000000"/>
                              </a:solidFill>
                              <a:effectLst/>
                              <a:latin typeface="Arial" panose="020B0604020202020204" pitchFamily="34" charset="0"/>
                              <a:cs typeface="Arial" panose="020B0604020202020204" pitchFamily="34" charset="0"/>
                            </a:rPr>
                            <a:t>Ω</a:t>
                          </a:r>
                          <a:r>
                            <a:rPr lang="en-US" sz="1400" b="0" u="none" strike="noStrike" dirty="0">
                              <a:solidFill>
                                <a:srgbClr val="000000"/>
                              </a:solidFill>
                              <a:effectLst/>
                              <a:latin typeface="Arial" panose="020B0604020202020204" pitchFamily="34" charset="0"/>
                              <a:cs typeface="Arial" panose="020B0604020202020204" pitchFamily="34" charset="0"/>
                            </a:rPr>
                            <a:t>+IBS)</a:t>
                          </a:r>
                          <a:endParaRPr lang="en-US" sz="1400" b="0" i="0" u="none" strike="noStrike" dirty="0">
                            <a:solidFill>
                              <a:srgbClr val="000000"/>
                            </a:solidFill>
                            <a:effectLst/>
                            <a:latin typeface="Arial" panose="020B0604020202020204" pitchFamily="34" charset="0"/>
                            <a:ea typeface="微软雅黑" panose="020B0503020204020204" pitchFamily="34" charset="-122"/>
                            <a:cs typeface="Arial" panose="020B0604020202020204" pitchFamily="34" charset="0"/>
                          </a:endParaRPr>
                        </a:p>
                      </a:txBody>
                      <a:tcPr marL="6350" marR="6350" marT="6350" marB="0"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mm</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1" dirty="0">
                              <a:solidFill>
                                <a:srgbClr val="180AF4"/>
                              </a:solidFill>
                              <a:latin typeface="Arial" panose="020B0604020202020204" pitchFamily="34" charset="0"/>
                              <a:cs typeface="Arial" panose="020B0604020202020204" pitchFamily="34" charset="0"/>
                            </a:rPr>
                            <a:t>7.79/9.00</a:t>
                          </a:r>
                          <a:endParaRPr lang="zh-CN" altLang="en-US" sz="1400" b="1" dirty="0">
                            <a:solidFill>
                              <a:srgbClr val="180AF4"/>
                            </a:solidFill>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t>8.54/9.86</a:t>
                          </a:r>
                          <a:endParaRPr lang="zh-CN" altLang="en-US" sz="1400" b="0" dirty="0">
                            <a:latin typeface="微软雅黑" panose="020B0503020204020204" pitchFamily="34" charset="-122"/>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7.95/9.42</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8.26/8.86</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extLst>
                      <a:ext uri="{0D108BD9-81ED-4DB2-BD59-A6C34878D82A}">
                        <a16:rowId xmlns:a16="http://schemas.microsoft.com/office/drawing/2014/main" val="2594953305"/>
                      </a:ext>
                    </a:extLst>
                  </a:tr>
                  <a:tr h="304800">
                    <a:tc>
                      <a:txBody>
                        <a:bodyPr/>
                        <a:lstStyle/>
                        <a:p>
                          <a:pPr algn="l" fontAlgn="ctr">
                            <a:lnSpc>
                              <a:spcPts val="1800"/>
                            </a:lnSpc>
                          </a:pPr>
                          <a:r>
                            <a:rPr lang="en-US" sz="1400" b="0" u="none" strike="noStrike" dirty="0">
                              <a:solidFill>
                                <a:srgbClr val="000000"/>
                              </a:solidFill>
                              <a:effectLst/>
                              <a:latin typeface="Arial" panose="020B0604020202020204" pitchFamily="34" charset="0"/>
                              <a:cs typeface="Arial" panose="020B0604020202020204" pitchFamily="34" charset="0"/>
                            </a:rPr>
                            <a:t>Hor./Ver. beam-beam parameter, </a:t>
                          </a:r>
                          <a:r>
                            <a:rPr lang="el-GR" sz="1400" b="0" u="none" strike="noStrike" dirty="0">
                              <a:solidFill>
                                <a:srgbClr val="000000"/>
                              </a:solidFill>
                              <a:effectLst/>
                              <a:latin typeface="Arial" panose="020B0604020202020204" pitchFamily="34" charset="0"/>
                              <a:cs typeface="Arial" panose="020B0604020202020204" pitchFamily="34" charset="0"/>
                            </a:rPr>
                            <a:t>ξ</a:t>
                          </a:r>
                          <a:r>
                            <a:rPr lang="en-US" sz="1400" b="0" u="none" strike="noStrike" baseline="-25000" dirty="0">
                              <a:solidFill>
                                <a:srgbClr val="000000"/>
                              </a:solidFill>
                              <a:effectLst/>
                              <a:latin typeface="Arial" panose="020B0604020202020204" pitchFamily="34" charset="0"/>
                              <a:cs typeface="Arial" panose="020B0604020202020204" pitchFamily="34" charset="0"/>
                            </a:rPr>
                            <a:t>x</a:t>
                          </a:r>
                          <a:r>
                            <a:rPr lang="en-US" sz="1400" b="0" u="none" strike="noStrike" baseline="0" dirty="0">
                              <a:solidFill>
                                <a:srgbClr val="000000"/>
                              </a:solidFill>
                              <a:effectLst/>
                              <a:latin typeface="Arial" panose="020B0604020202020204" pitchFamily="34" charset="0"/>
                              <a:cs typeface="Arial" panose="020B0604020202020204" pitchFamily="34" charset="0"/>
                            </a:rPr>
                            <a:t>/</a:t>
                          </a:r>
                          <a:r>
                            <a:rPr lang="el-GR" altLang="zh-CN" sz="1400" b="0" u="none" strike="noStrike" dirty="0">
                              <a:solidFill>
                                <a:srgbClr val="000000"/>
                              </a:solidFill>
                              <a:effectLst/>
                              <a:latin typeface="Arial" panose="020B0604020202020204" pitchFamily="34" charset="0"/>
                              <a:cs typeface="Arial" panose="020B0604020202020204" pitchFamily="34" charset="0"/>
                            </a:rPr>
                            <a:t>ξ</a:t>
                          </a:r>
                          <a:r>
                            <a:rPr lang="en-US" altLang="zh-CN" sz="1400" b="0" u="none" strike="noStrike" baseline="-25000" dirty="0">
                              <a:solidFill>
                                <a:srgbClr val="000000"/>
                              </a:solidFill>
                              <a:effectLst/>
                              <a:latin typeface="Arial" panose="020B0604020202020204" pitchFamily="34" charset="0"/>
                              <a:cs typeface="Arial" panose="020B0604020202020204" pitchFamily="34" charset="0"/>
                            </a:rPr>
                            <a:t>y</a:t>
                          </a:r>
                          <a:endParaRPr lang="en-US" sz="1400" b="0" i="0" u="none" strike="noStrike" dirty="0">
                            <a:solidFill>
                              <a:srgbClr val="000000"/>
                            </a:solidFill>
                            <a:effectLst/>
                            <a:latin typeface="Arial" panose="020B0604020202020204" pitchFamily="34" charset="0"/>
                            <a:ea typeface="微软雅黑" panose="020B0503020204020204" pitchFamily="34" charset="-122"/>
                            <a:cs typeface="Arial" panose="020B0604020202020204" pitchFamily="34" charset="0"/>
                          </a:endParaRPr>
                        </a:p>
                      </a:txBody>
                      <a:tcPr marL="6350" marR="6350" marT="6350" marB="0" anchor="ctr"/>
                    </a:tc>
                    <a:tc>
                      <a:txBody>
                        <a:bodyPr/>
                        <a:lstStyle/>
                        <a:p>
                          <a:pPr algn="ctr">
                            <a:lnSpc>
                              <a:spcPts val="1800"/>
                            </a:lnSpc>
                          </a:pP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1" dirty="0">
                              <a:solidFill>
                                <a:srgbClr val="180AF4"/>
                              </a:solidFill>
                              <a:latin typeface="Arial" panose="020B0604020202020204" pitchFamily="34" charset="0"/>
                              <a:cs typeface="Arial" panose="020B0604020202020204" pitchFamily="34" charset="0"/>
                            </a:rPr>
                            <a:t>0.003/0.100</a:t>
                          </a:r>
                          <a:endParaRPr lang="zh-CN" altLang="en-US" sz="1400" b="1" dirty="0">
                            <a:solidFill>
                              <a:srgbClr val="180AF4"/>
                            </a:solidFill>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t>0.002/0.093</a:t>
                          </a:r>
                          <a:endParaRPr lang="zh-CN" altLang="en-US" sz="1400" b="0" dirty="0">
                            <a:latin typeface="微软雅黑" panose="020B0503020204020204" pitchFamily="34" charset="-122"/>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0.003/0.109</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0.0048/0.049</a:t>
                          </a:r>
                          <a:endParaRPr lang="zh-CN" altLang="en-US" sz="1400" b="0" dirty="0">
                            <a:latin typeface="Arial" panose="020B0604020202020204" pitchFamily="34" charset="0"/>
                            <a:ea typeface="微软雅黑" panose="020B0503020204020204" pitchFamily="34" charset="-122"/>
                            <a:cs typeface="Arial" panose="020B0604020202020204" pitchFamily="34" charset="0"/>
                          </a:endParaRPr>
                        </a:p>
                      </a:txBody>
                      <a:tcPr anchor="ctr"/>
                    </a:tc>
                    <a:extLst>
                      <a:ext uri="{0D108BD9-81ED-4DB2-BD59-A6C34878D82A}">
                        <a16:rowId xmlns:a16="http://schemas.microsoft.com/office/drawing/2014/main" val="2140562581"/>
                      </a:ext>
                    </a:extLst>
                  </a:tr>
                  <a:tr h="304800">
                    <a:tc>
                      <a:txBody>
                        <a:bodyPr/>
                        <a:lstStyle/>
                        <a:p>
                          <a:pPr algn="l" fontAlgn="ctr">
                            <a:lnSpc>
                              <a:spcPts val="1800"/>
                            </a:lnSpc>
                          </a:pPr>
                          <a:r>
                            <a:rPr lang="en-US" sz="1400" b="0" u="none" strike="noStrike" dirty="0">
                              <a:solidFill>
                                <a:srgbClr val="000000"/>
                              </a:solidFill>
                              <a:effectLst/>
                              <a:latin typeface="Arial" panose="020B0604020202020204" pitchFamily="34" charset="0"/>
                              <a:cs typeface="Arial" panose="020B0604020202020204" pitchFamily="34" charset="0"/>
                            </a:rPr>
                            <a:t>Luminosity</a:t>
                          </a:r>
                          <a:endParaRPr lang="en-US" sz="1400" b="0" i="0" u="none" strike="noStrike" dirty="0">
                            <a:solidFill>
                              <a:srgbClr val="000000"/>
                            </a:solidFill>
                            <a:effectLst/>
                            <a:latin typeface="Arial" panose="020B0604020202020204" pitchFamily="34" charset="0"/>
                            <a:ea typeface="微软雅黑" panose="020B0503020204020204" pitchFamily="34" charset="-122"/>
                            <a:cs typeface="Arial" panose="020B0604020202020204" pitchFamily="34" charset="0"/>
                          </a:endParaRPr>
                        </a:p>
                      </a:txBody>
                      <a:tcPr marL="6350" marR="6350" marT="6350" marB="0" anchor="ctr"/>
                    </a:tc>
                    <a:tc>
                      <a:txBody>
                        <a:bodyPr/>
                        <a:lstStyle/>
                        <a:p>
                          <a:pPr algn="ctr">
                            <a:lnSpc>
                              <a:spcPts val="1800"/>
                            </a:lnSpc>
                          </a:pPr>
                          <a:r>
                            <a:rPr lang="en-US" altLang="zh-CN" sz="1400" b="0" dirty="0">
                              <a:latin typeface="Arial" panose="020B0604020202020204" pitchFamily="34" charset="0"/>
                              <a:cs typeface="Arial" panose="020B0604020202020204" pitchFamily="34" charset="0"/>
                            </a:rPr>
                            <a:t>cm</a:t>
                          </a:r>
                          <a:r>
                            <a:rPr lang="en-US" altLang="zh-CN" sz="1400" b="0" baseline="30000" dirty="0">
                              <a:latin typeface="Arial" panose="020B0604020202020204" pitchFamily="34" charset="0"/>
                              <a:cs typeface="Arial" panose="020B0604020202020204" pitchFamily="34" charset="0"/>
                            </a:rPr>
                            <a:t>-2</a:t>
                          </a:r>
                          <a:r>
                            <a:rPr lang="en-US" altLang="zh-CN" sz="1400" b="0" dirty="0">
                              <a:latin typeface="Arial" panose="020B0604020202020204" pitchFamily="34" charset="0"/>
                              <a:cs typeface="Arial" panose="020B0604020202020204" pitchFamily="34" charset="0"/>
                            </a:rPr>
                            <a:t>s</a:t>
                          </a:r>
                          <a:r>
                            <a:rPr lang="en-US" altLang="zh-CN" sz="1400" b="0" baseline="30000" dirty="0">
                              <a:latin typeface="Arial" panose="020B0604020202020204" pitchFamily="34" charset="0"/>
                              <a:cs typeface="Arial" panose="020B0604020202020204" pitchFamily="34" charset="0"/>
                            </a:rPr>
                            <a:t>-1</a:t>
                          </a:r>
                          <a:endParaRPr lang="zh-CN" altLang="en-US" sz="1400" b="0" baseline="30000" dirty="0">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1" dirty="0">
                              <a:solidFill>
                                <a:srgbClr val="C00000"/>
                              </a:solidFill>
                              <a:latin typeface="Arial" panose="020B0604020202020204" pitchFamily="34" charset="0"/>
                              <a:cs typeface="Arial" panose="020B0604020202020204" pitchFamily="34" charset="0"/>
                            </a:rPr>
                            <a:t>1.02E+35</a:t>
                          </a:r>
                          <a:endParaRPr lang="zh-CN" altLang="en-US" sz="1400" b="1" dirty="0">
                            <a:solidFill>
                              <a:srgbClr val="C00000"/>
                            </a:solidFill>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solidFill>
                                <a:schemeClr val="tx1"/>
                              </a:solidFill>
                            </a:rPr>
                            <a:t>7.95E+33</a:t>
                          </a:r>
                          <a:endParaRPr lang="zh-CN" altLang="en-US" sz="1400" b="0" dirty="0">
                            <a:solidFill>
                              <a:schemeClr val="tx1"/>
                            </a:solidFill>
                            <a:latin typeface="微软雅黑" panose="020B0503020204020204" pitchFamily="34" charset="-122"/>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solidFill>
                                <a:schemeClr val="tx1"/>
                              </a:solidFill>
                              <a:latin typeface="Arial" panose="020B0604020202020204" pitchFamily="34" charset="0"/>
                              <a:cs typeface="Arial" panose="020B0604020202020204" pitchFamily="34" charset="0"/>
                            </a:rPr>
                            <a:t>2.64E+34</a:t>
                          </a:r>
                          <a:endParaRPr lang="zh-CN" altLang="en-US" sz="1400" b="0" dirty="0">
                            <a:solidFill>
                              <a:schemeClr val="tx1"/>
                            </a:solidFill>
                            <a:latin typeface="Arial" panose="020B0604020202020204" pitchFamily="34" charset="0"/>
                            <a:ea typeface="微软雅黑" panose="020B0503020204020204" pitchFamily="34" charset="-122"/>
                            <a:cs typeface="Arial" panose="020B0604020202020204" pitchFamily="34" charset="0"/>
                          </a:endParaRPr>
                        </a:p>
                      </a:txBody>
                      <a:tcPr anchor="ctr"/>
                    </a:tc>
                    <a:tc>
                      <a:txBody>
                        <a:bodyPr/>
                        <a:lstStyle/>
                        <a:p>
                          <a:pPr algn="ctr">
                            <a:lnSpc>
                              <a:spcPts val="1800"/>
                            </a:lnSpc>
                          </a:pPr>
                          <a:r>
                            <a:rPr lang="en-US" altLang="zh-CN" sz="1400" b="0" dirty="0">
                              <a:solidFill>
                                <a:schemeClr val="tx1"/>
                              </a:solidFill>
                              <a:latin typeface="Arial" panose="020B0604020202020204" pitchFamily="34" charset="0"/>
                              <a:cs typeface="Arial" panose="020B0604020202020204" pitchFamily="34" charset="0"/>
                            </a:rPr>
                            <a:t>3.31E+34</a:t>
                          </a:r>
                          <a:endParaRPr lang="zh-CN" altLang="en-US" sz="1400" b="0" dirty="0">
                            <a:solidFill>
                              <a:schemeClr val="tx1"/>
                            </a:solidFill>
                            <a:latin typeface="Arial" panose="020B0604020202020204" pitchFamily="34" charset="0"/>
                            <a:ea typeface="微软雅黑" panose="020B0503020204020204" pitchFamily="34" charset="-122"/>
                            <a:cs typeface="Arial" panose="020B0604020202020204" pitchFamily="34" charset="0"/>
                          </a:endParaRPr>
                        </a:p>
                      </a:txBody>
                      <a:tcPr anchor="ctr"/>
                    </a:tc>
                    <a:extLst>
                      <a:ext uri="{0D108BD9-81ED-4DB2-BD59-A6C34878D82A}">
                        <a16:rowId xmlns:a16="http://schemas.microsoft.com/office/drawing/2014/main" val="1294569704"/>
                      </a:ext>
                    </a:extLst>
                  </a:tr>
                </a:tbl>
              </a:graphicData>
            </a:graphic>
          </p:graphicFrame>
        </mc:Fallback>
      </mc:AlternateContent>
    </p:spTree>
    <p:extLst>
      <p:ext uri="{BB962C8B-B14F-4D97-AF65-F5344CB8AC3E}">
        <p14:creationId xmlns:p14="http://schemas.microsoft.com/office/powerpoint/2010/main" val="3472335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665BC470-CE1A-4435-8972-04ED233217FF}"/>
              </a:ext>
            </a:extLst>
          </p:cNvPr>
          <p:cNvPicPr>
            <a:picLocks noChangeAspect="1"/>
          </p:cNvPicPr>
          <p:nvPr/>
        </p:nvPicPr>
        <p:blipFill>
          <a:blip r:embed="rId3"/>
          <a:stretch>
            <a:fillRect/>
          </a:stretch>
        </p:blipFill>
        <p:spPr>
          <a:xfrm>
            <a:off x="157885" y="1196752"/>
            <a:ext cx="5445515" cy="4680520"/>
          </a:xfrm>
          <a:prstGeom prst="rect">
            <a:avLst/>
          </a:prstGeom>
        </p:spPr>
      </p:pic>
      <p:sp>
        <p:nvSpPr>
          <p:cNvPr id="3" name="标题 2">
            <a:extLst>
              <a:ext uri="{FF2B5EF4-FFF2-40B4-BE49-F238E27FC236}">
                <a16:creationId xmlns:a16="http://schemas.microsoft.com/office/drawing/2014/main" id="{60E64F20-D639-492C-A34A-0B8898E0077D}"/>
              </a:ext>
            </a:extLst>
          </p:cNvPr>
          <p:cNvSpPr>
            <a:spLocks noGrp="1"/>
          </p:cNvSpPr>
          <p:nvPr>
            <p:ph type="title"/>
          </p:nvPr>
        </p:nvSpPr>
        <p:spPr/>
        <p:txBody>
          <a:bodyPr>
            <a:normAutofit/>
          </a:bodyPr>
          <a:lstStyle/>
          <a:p>
            <a:r>
              <a:rPr lang="en-US" altLang="zh-CN" sz="3200" dirty="0">
                <a:cs typeface="Arial" panose="020B0604020202020204" pitchFamily="34" charset="0"/>
              </a:rPr>
              <a:t>Lattice</a:t>
            </a:r>
            <a:r>
              <a:rPr lang="zh-CN" altLang="en-US" sz="3200" dirty="0">
                <a:cs typeface="Arial" panose="020B0604020202020204" pitchFamily="34" charset="0"/>
              </a:rPr>
              <a:t>布局和光学函数</a:t>
            </a:r>
            <a:r>
              <a:rPr lang="en-US" altLang="zh-CN" sz="3200" dirty="0">
                <a:cs typeface="Arial" panose="020B0604020202020204" pitchFamily="34" charset="0"/>
              </a:rPr>
              <a:t> (V5) </a:t>
            </a:r>
            <a:endParaRPr lang="zh-CN" altLang="en-US" sz="3200" dirty="0">
              <a:cs typeface="Arial" panose="020B0604020202020204" pitchFamily="34" charset="0"/>
            </a:endParaRPr>
          </a:p>
        </p:txBody>
      </p:sp>
      <p:pic>
        <p:nvPicPr>
          <p:cNvPr id="4" name="图片 3">
            <a:extLst>
              <a:ext uri="{FF2B5EF4-FFF2-40B4-BE49-F238E27FC236}">
                <a16:creationId xmlns:a16="http://schemas.microsoft.com/office/drawing/2014/main" id="{F5CC89C5-D7F0-4CE9-BA51-D7857B3C3010}"/>
              </a:ext>
            </a:extLst>
          </p:cNvPr>
          <p:cNvPicPr>
            <a:picLocks noChangeAspect="1"/>
          </p:cNvPicPr>
          <p:nvPr/>
        </p:nvPicPr>
        <p:blipFill>
          <a:blip r:embed="rId4"/>
          <a:stretch>
            <a:fillRect/>
          </a:stretch>
        </p:blipFill>
        <p:spPr>
          <a:xfrm>
            <a:off x="983432" y="2132856"/>
            <a:ext cx="3384376" cy="2502732"/>
          </a:xfrm>
          <a:prstGeom prst="rect">
            <a:avLst/>
          </a:prstGeom>
        </p:spPr>
      </p:pic>
      <mc:AlternateContent xmlns:mc="http://schemas.openxmlformats.org/markup-compatibility/2006" xmlns:a14="http://schemas.microsoft.com/office/drawing/2010/main">
        <mc:Choice Requires="a14">
          <p:sp>
            <p:nvSpPr>
              <p:cNvPr id="12" name="文本框 11">
                <a:extLst>
                  <a:ext uri="{FF2B5EF4-FFF2-40B4-BE49-F238E27FC236}">
                    <a16:creationId xmlns:a16="http://schemas.microsoft.com/office/drawing/2014/main" id="{1C5071D4-778F-4E79-B164-66574FABE2B3}"/>
                  </a:ext>
                </a:extLst>
              </p:cNvPr>
              <p:cNvSpPr txBox="1"/>
              <p:nvPr/>
            </p:nvSpPr>
            <p:spPr>
              <a:xfrm>
                <a:off x="5519936" y="1150576"/>
                <a:ext cx="6591277" cy="2680349"/>
              </a:xfrm>
              <a:prstGeom prst="rect">
                <a:avLst/>
              </a:prstGeom>
              <a:noFill/>
            </p:spPr>
            <p:txBody>
              <a:bodyPr wrap="square" rtlCol="0">
                <a:spAutoFit/>
              </a:bodyPr>
              <a:lstStyle/>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altLang="zh-CN"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V5</a:t>
                </a:r>
                <a:r>
                  <a:rPr kumimoji="0" lang="zh-CN" altLang="en-US"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版</a:t>
                </a:r>
                <a:r>
                  <a:rPr kumimoji="0" lang="en-US" altLang="zh-CN"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Lattice</a:t>
                </a:r>
                <a:r>
                  <a:rPr kumimoji="0" lang="zh-CN" altLang="en-US"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与</a:t>
                </a:r>
                <a:r>
                  <a:rPr kumimoji="0" lang="en-US" altLang="zh-CN"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V4</a:t>
                </a:r>
                <a:r>
                  <a:rPr kumimoji="0" lang="zh-CN" altLang="en-US"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版比较：</a:t>
                </a:r>
                <a:endParaRPr kumimoji="0" lang="en-US" altLang="zh-CN"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p>
                <a:pPr marL="742950" marR="0" lvl="1"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周长</a:t>
                </a:r>
                <a:r>
                  <a:rPr lang="zh-CN" altLang="en-US" sz="1600" dirty="0">
                    <a:solidFill>
                      <a:prstClr val="black"/>
                    </a:solidFill>
                    <a:latin typeface="微软雅黑" panose="020B0503020204020204" pitchFamily="34" charset="-122"/>
                    <a:ea typeface="微软雅黑" panose="020B0503020204020204" pitchFamily="34" charset="-122"/>
                  </a:rPr>
                  <a:t>由</a:t>
                </a:r>
                <a:r>
                  <a:rPr kumimoji="0" lang="en-US" altLang="zh-CN"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860m </a:t>
                </a:r>
                <a:r>
                  <a:rPr kumimoji="0"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缩短到 </a:t>
                </a:r>
                <a:r>
                  <a:rPr kumimoji="0" lang="en-US" altLang="zh-CN"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825</a:t>
                </a:r>
                <a:r>
                  <a:rPr lang="en-US" altLang="zh-CN" sz="1600" dirty="0">
                    <a:solidFill>
                      <a:prstClr val="black"/>
                    </a:solidFill>
                    <a:latin typeface="微软雅黑" panose="020B0503020204020204" pitchFamily="34" charset="-122"/>
                    <a:ea typeface="微软雅黑" panose="020B0503020204020204" pitchFamily="34" charset="-122"/>
                  </a:rPr>
                  <a:t>.5</a:t>
                </a:r>
                <a:r>
                  <a:rPr kumimoji="0" lang="en-US" altLang="zh-CN"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m</a:t>
                </a:r>
                <a:r>
                  <a:rPr kumimoji="0"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a:t>
                </a:r>
                <a:r>
                  <a:rPr kumimoji="0" lang="zh-CN" altLang="en-US" sz="1600" b="0"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利于降低造价</a:t>
                </a:r>
                <a:r>
                  <a:rPr kumimoji="0"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a:t>
                </a:r>
                <a:endParaRPr kumimoji="0" lang="en-US" altLang="zh-CN"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p>
                <a:pPr marL="742950" marR="0" lvl="1"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altLang="zh-CN"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Bucket number: 1376 (32</a:t>
                </a:r>
                <a:r>
                  <a:rPr kumimoji="0"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的倍数</a:t>
                </a:r>
                <a:r>
                  <a:rPr kumimoji="0" lang="en-US" altLang="zh-CN"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 </a:t>
                </a:r>
                <a:r>
                  <a:rPr kumimoji="0"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a:t>
                </a:r>
                <a:r>
                  <a:rPr kumimoji="0" lang="zh-CN" altLang="en-US" sz="1600" b="0"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利于注入</a:t>
                </a:r>
                <a:r>
                  <a:rPr kumimoji="0"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a:t>
                </a:r>
                <a:endParaRPr kumimoji="0" lang="en-US" altLang="zh-CN"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p>
                <a:pPr marL="742950" marR="0" lvl="1"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对撞点处</a:t>
                </a:r>
                <a14:m>
                  <m:oMath xmlns:m="http://schemas.openxmlformats.org/officeDocument/2006/math">
                    <m:sSubSup>
                      <m:sSubSupPr>
                        <m:ctrlPr>
                          <a:rPr kumimoji="1"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ea typeface="微软雅黑" panose="020B0503020204020204" pitchFamily="34" charset="-122"/>
                            <a:cs typeface="+mn-cs"/>
                          </a:rPr>
                        </m:ctrlPr>
                      </m:sSubSupPr>
                      <m:e>
                        <m:r>
                          <a:rPr kumimoji="1" lang="zh-CN" altLang="en-US" sz="1600" b="0" i="1" u="none" strike="noStrike" kern="1200" cap="none" spc="0" normalizeH="0" baseline="0" noProof="0">
                            <a:ln>
                              <a:noFill/>
                            </a:ln>
                            <a:solidFill>
                              <a:prstClr val="black"/>
                            </a:solidFill>
                            <a:effectLst/>
                            <a:uLnTx/>
                            <a:uFillTx/>
                            <a:latin typeface="Cambria Math" panose="02040503050406030204" pitchFamily="18" charset="0"/>
                            <a:ea typeface="微软雅黑" panose="020B0503020204020204" pitchFamily="34" charset="-122"/>
                            <a:cs typeface="+mn-cs"/>
                          </a:rPr>
                          <m:t>𝛽</m:t>
                        </m:r>
                      </m:e>
                      <m:sub>
                        <m:r>
                          <a:rPr kumimoji="1" lang="en-US" altLang="zh-CN" sz="1600" b="0" i="1" u="none" strike="noStrike" kern="1200" cap="none" spc="0" normalizeH="0" baseline="0" noProof="0">
                            <a:ln>
                              <a:noFill/>
                            </a:ln>
                            <a:solidFill>
                              <a:prstClr val="black"/>
                            </a:solidFill>
                            <a:effectLst/>
                            <a:uLnTx/>
                            <a:uFillTx/>
                            <a:latin typeface="Cambria Math" panose="02040503050406030204" pitchFamily="18" charset="0"/>
                            <a:ea typeface="微软雅黑" panose="020B0503020204020204" pitchFamily="34" charset="-122"/>
                            <a:cs typeface="+mn-cs"/>
                          </a:rPr>
                          <m:t>𝑥</m:t>
                        </m:r>
                      </m:sub>
                      <m:sup>
                        <m:r>
                          <a:rPr kumimoji="1" lang="en-US" altLang="zh-CN" sz="1600" b="0" i="1" u="none" strike="noStrike" kern="1200" cap="none" spc="0" normalizeH="0" baseline="0" noProof="0">
                            <a:ln>
                              <a:noFill/>
                            </a:ln>
                            <a:solidFill>
                              <a:prstClr val="black"/>
                            </a:solidFill>
                            <a:effectLst/>
                            <a:uLnTx/>
                            <a:uFillTx/>
                            <a:latin typeface="Cambria Math" panose="02040503050406030204" pitchFamily="18" charset="0"/>
                            <a:ea typeface="微软雅黑" panose="020B0503020204020204" pitchFamily="34" charset="-122"/>
                            <a:cs typeface="+mn-cs"/>
                          </a:rPr>
                          <m:t>∗</m:t>
                        </m:r>
                      </m:sup>
                    </m:sSubSup>
                  </m:oMath>
                </a14:m>
                <a:r>
                  <a:rPr kumimoji="1" lang="zh-CN" altLang="en-US" sz="1600" dirty="0">
                    <a:solidFill>
                      <a:prstClr val="black"/>
                    </a:solidFill>
                    <a:latin typeface="微软雅黑" panose="020B0503020204020204" pitchFamily="34" charset="-122"/>
                    <a:ea typeface="微软雅黑" panose="020B0503020204020204" pitchFamily="34" charset="-122"/>
                  </a:rPr>
                  <a:t>由</a:t>
                </a:r>
                <a:r>
                  <a:rPr kumimoji="1" lang="en-US" altLang="zh-CN"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60 mm </a:t>
                </a:r>
                <a:r>
                  <a:rPr kumimoji="1"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降到</a:t>
                </a:r>
                <a:r>
                  <a:rPr kumimoji="1" lang="en-US" altLang="zh-CN"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 40 mm </a:t>
                </a:r>
                <a:r>
                  <a:rPr kumimoji="1"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a:t>
                </a:r>
                <a:r>
                  <a:rPr kumimoji="1" lang="zh-CN" altLang="en-US" sz="1600" b="0"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利于抑制</a:t>
                </a:r>
                <a:r>
                  <a:rPr kumimoji="1" lang="en-US" altLang="zh-CN" sz="1600" b="0"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X-Z</a:t>
                </a:r>
                <a:r>
                  <a:rPr kumimoji="1" lang="zh-CN" altLang="en-US" sz="1600" b="0"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不稳定性</a:t>
                </a:r>
                <a:r>
                  <a:rPr kumimoji="1"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a:t>
                </a:r>
                <a:endParaRPr kumimoji="1" lang="en-US" altLang="zh-CN"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p>
                <a:pPr marL="742950" marR="0" lvl="1"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1" lang="zh-CN" altLang="en-US" sz="1600" dirty="0">
                    <a:solidFill>
                      <a:prstClr val="black"/>
                    </a:solidFill>
                    <a:latin typeface="微软雅黑" panose="020B0503020204020204" pitchFamily="34" charset="-122"/>
                    <a:ea typeface="微软雅黑" panose="020B0503020204020204" pitchFamily="34" charset="-122"/>
                  </a:rPr>
                  <a:t>高频段采用长漂移节布局（</a:t>
                </a:r>
                <a:r>
                  <a:rPr kumimoji="1" lang="zh-CN" altLang="en-US" sz="1600" dirty="0">
                    <a:solidFill>
                      <a:srgbClr val="C00000"/>
                    </a:solidFill>
                    <a:latin typeface="微软雅黑" panose="020B0503020204020204" pitchFamily="34" charset="-122"/>
                    <a:ea typeface="微软雅黑" panose="020B0503020204020204" pitchFamily="34" charset="-122"/>
                  </a:rPr>
                  <a:t>利于高频腔整体放置</a:t>
                </a:r>
                <a:r>
                  <a:rPr kumimoji="1" lang="zh-CN" altLang="en-US" sz="1600" dirty="0">
                    <a:solidFill>
                      <a:prstClr val="black"/>
                    </a:solidFill>
                    <a:latin typeface="微软雅黑" panose="020B0503020204020204" pitchFamily="34" charset="-122"/>
                    <a:ea typeface="微软雅黑" panose="020B0503020204020204" pitchFamily="34" charset="-122"/>
                  </a:rPr>
                  <a:t>）</a:t>
                </a:r>
                <a:endParaRPr kumimoji="1" lang="en-US" altLang="zh-CN"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p>
                <a:pPr marL="742950" marR="0" lvl="1"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1"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阻尼扭摆器峰值场强由</a:t>
                </a:r>
                <a:r>
                  <a:rPr kumimoji="1" lang="en-US" altLang="zh-CN"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1.6 T</a:t>
                </a:r>
                <a:r>
                  <a:rPr kumimoji="1"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增加到</a:t>
                </a:r>
                <a:r>
                  <a:rPr kumimoji="1" lang="en-US" altLang="zh-CN"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1.9 T</a:t>
                </a:r>
                <a:r>
                  <a:rPr kumimoji="1"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a:t>
                </a:r>
                <a:r>
                  <a:rPr kumimoji="1" lang="zh-CN" altLang="en-US" sz="1600" b="0"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利于缩短</a:t>
                </a:r>
                <a:r>
                  <a:rPr kumimoji="1" lang="en-US" altLang="zh-CN" sz="1600" b="0"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DW</a:t>
                </a:r>
                <a:r>
                  <a:rPr kumimoji="1" lang="zh-CN" altLang="en-US" sz="1600" b="0"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长度</a:t>
                </a:r>
                <a:r>
                  <a:rPr kumimoji="1"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a:t>
                </a:r>
                <a:endParaRPr kumimoji="1" lang="en-US" altLang="zh-CN" sz="1600" dirty="0">
                  <a:solidFill>
                    <a:prstClr val="black"/>
                  </a:solidFill>
                  <a:latin typeface="微软雅黑" panose="020B0503020204020204" pitchFamily="34" charset="-122"/>
                  <a:ea typeface="微软雅黑" panose="020B0503020204020204" pitchFamily="34" charset="-122"/>
                </a:endParaRPr>
              </a:p>
              <a:p>
                <a:pPr marL="742950" marR="0" lvl="1"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1"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能散和动量压缩因子稍微增加：约</a:t>
                </a:r>
                <a:r>
                  <a:rPr kumimoji="1" lang="en-US" altLang="zh-CN"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10% </a:t>
                </a:r>
                <a:r>
                  <a:rPr kumimoji="1"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a:t>
                </a:r>
                <a:r>
                  <a:rPr kumimoji="1" lang="zh-CN" altLang="en-US" sz="1600" b="0"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利于增加托歇克寿命</a:t>
                </a:r>
                <a:r>
                  <a:rPr kumimoji="1"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a:t>
                </a:r>
                <a:endParaRPr kumimoji="1" lang="en-US" altLang="zh-CN" dirty="0">
                  <a:latin typeface="微软雅黑" panose="020B0503020204020204" pitchFamily="34" charset="-122"/>
                  <a:ea typeface="微软雅黑" panose="020B0503020204020204" pitchFamily="34" charset="-122"/>
                </a:endParaRPr>
              </a:p>
            </p:txBody>
          </p:sp>
        </mc:Choice>
        <mc:Fallback xmlns="">
          <p:sp>
            <p:nvSpPr>
              <p:cNvPr id="12" name="文本框 11">
                <a:extLst>
                  <a:ext uri="{FF2B5EF4-FFF2-40B4-BE49-F238E27FC236}">
                    <a16:creationId xmlns:a16="http://schemas.microsoft.com/office/drawing/2014/main" id="{1C5071D4-778F-4E79-B164-66574FABE2B3}"/>
                  </a:ext>
                </a:extLst>
              </p:cNvPr>
              <p:cNvSpPr txBox="1">
                <a:spLocks noRot="1" noChangeAspect="1" noMove="1" noResize="1" noEditPoints="1" noAdjustHandles="1" noChangeArrowheads="1" noChangeShapeType="1" noTextEdit="1"/>
              </p:cNvSpPr>
              <p:nvPr/>
            </p:nvSpPr>
            <p:spPr>
              <a:xfrm>
                <a:off x="5519936" y="1150576"/>
                <a:ext cx="6591277" cy="2680349"/>
              </a:xfrm>
              <a:prstGeom prst="rect">
                <a:avLst/>
              </a:prstGeom>
              <a:blipFill>
                <a:blip r:embed="rId5"/>
                <a:stretch>
                  <a:fillRect l="-648" r="-1943" b="-2278"/>
                </a:stretch>
              </a:blipFill>
            </p:spPr>
            <p:txBody>
              <a:bodyPr/>
              <a:lstStyle/>
              <a:p>
                <a:r>
                  <a:rPr lang="zh-CN" altLang="en-US">
                    <a:noFill/>
                  </a:rPr>
                  <a:t> </a:t>
                </a:r>
              </a:p>
            </p:txBody>
          </p:sp>
        </mc:Fallback>
      </mc:AlternateContent>
      <p:graphicFrame>
        <p:nvGraphicFramePr>
          <p:cNvPr id="13" name="表格 12">
            <a:extLst>
              <a:ext uri="{FF2B5EF4-FFF2-40B4-BE49-F238E27FC236}">
                <a16:creationId xmlns:a16="http://schemas.microsoft.com/office/drawing/2014/main" id="{CB3C91EE-DF85-45C8-8063-9FCABB9097AB}"/>
              </a:ext>
            </a:extLst>
          </p:cNvPr>
          <p:cNvGraphicFramePr>
            <a:graphicFrameLocks noGrp="1"/>
          </p:cNvGraphicFramePr>
          <p:nvPr>
            <p:extLst>
              <p:ext uri="{D42A27DB-BD31-4B8C-83A1-F6EECF244321}">
                <p14:modId xmlns:p14="http://schemas.microsoft.com/office/powerpoint/2010/main" val="2934093827"/>
              </p:ext>
            </p:extLst>
          </p:nvPr>
        </p:nvGraphicFramePr>
        <p:xfrm>
          <a:off x="5794807" y="4571982"/>
          <a:ext cx="6041534" cy="1609299"/>
        </p:xfrm>
        <a:graphic>
          <a:graphicData uri="http://schemas.openxmlformats.org/drawingml/2006/table">
            <a:tbl>
              <a:tblPr firstRow="1" bandRow="1">
                <a:tableStyleId>{69012ECD-51FC-41F1-AA8D-1B2483CD663E}</a:tableStyleId>
              </a:tblPr>
              <a:tblGrid>
                <a:gridCol w="1844538">
                  <a:extLst>
                    <a:ext uri="{9D8B030D-6E8A-4147-A177-3AD203B41FA5}">
                      <a16:colId xmlns:a16="http://schemas.microsoft.com/office/drawing/2014/main" val="20000"/>
                    </a:ext>
                  </a:extLst>
                </a:gridCol>
                <a:gridCol w="1049249">
                  <a:extLst>
                    <a:ext uri="{9D8B030D-6E8A-4147-A177-3AD203B41FA5}">
                      <a16:colId xmlns:a16="http://schemas.microsoft.com/office/drawing/2014/main" val="20001"/>
                    </a:ext>
                  </a:extLst>
                </a:gridCol>
                <a:gridCol w="1049249">
                  <a:extLst>
                    <a:ext uri="{9D8B030D-6E8A-4147-A177-3AD203B41FA5}">
                      <a16:colId xmlns:a16="http://schemas.microsoft.com/office/drawing/2014/main" val="20002"/>
                    </a:ext>
                  </a:extLst>
                </a:gridCol>
                <a:gridCol w="1049249">
                  <a:extLst>
                    <a:ext uri="{9D8B030D-6E8A-4147-A177-3AD203B41FA5}">
                      <a16:colId xmlns:a16="http://schemas.microsoft.com/office/drawing/2014/main" val="621198169"/>
                    </a:ext>
                  </a:extLst>
                </a:gridCol>
                <a:gridCol w="1049249">
                  <a:extLst>
                    <a:ext uri="{9D8B030D-6E8A-4147-A177-3AD203B41FA5}">
                      <a16:colId xmlns:a16="http://schemas.microsoft.com/office/drawing/2014/main" val="2898193506"/>
                    </a:ext>
                  </a:extLst>
                </a:gridCol>
              </a:tblGrid>
              <a:tr h="536433">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CN" altLang="en-US" sz="1600" b="1" dirty="0">
                          <a:solidFill>
                            <a:schemeClr val="bg1"/>
                          </a:solidFill>
                        </a:rPr>
                        <a:t>能量</a:t>
                      </a:r>
                      <a:r>
                        <a:rPr lang="en-US" altLang="zh-CN" sz="1600" b="1" dirty="0">
                          <a:solidFill>
                            <a:schemeClr val="bg1"/>
                          </a:solidFill>
                        </a:rPr>
                        <a:t>(GeV)</a:t>
                      </a:r>
                      <a:endParaRPr lang="en-US" altLang="zh-CN" sz="1600" b="1" dirty="0">
                        <a:solidFill>
                          <a:schemeClr val="bg1"/>
                        </a:solidFill>
                        <a:latin typeface="微软雅黑" panose="020B0503020204020204" pitchFamily="34" charset="-122"/>
                        <a:ea typeface="微软雅黑" panose="020B0503020204020204" pitchFamily="34" charset="-122"/>
                        <a:cs typeface="Arial" panose="020B0604020202020204" pitchFamily="34" charset="0"/>
                      </a:endParaRPr>
                    </a:p>
                  </a:txBody>
                  <a:tcPr anchor="ctr"/>
                </a:tc>
                <a:tc>
                  <a:txBody>
                    <a:bodyPr/>
                    <a:lstStyle/>
                    <a:p>
                      <a:pPr algn="ctr"/>
                      <a:r>
                        <a:rPr lang="en-US" altLang="zh-CN" sz="1600" b="1" dirty="0">
                          <a:solidFill>
                            <a:schemeClr val="bg1"/>
                          </a:solidFill>
                        </a:rPr>
                        <a:t>2</a:t>
                      </a:r>
                      <a:endParaRPr lang="en-US" altLang="zh-CN" sz="1600" b="1" dirty="0">
                        <a:solidFill>
                          <a:schemeClr val="bg1"/>
                        </a:solidFill>
                        <a:ea typeface="微软雅黑" panose="020B0503020204020204" pitchFamily="34" charset="-122"/>
                      </a:endParaRPr>
                    </a:p>
                  </a:txBody>
                  <a:tcPr anchor="ctr"/>
                </a:tc>
                <a:tc>
                  <a:txBody>
                    <a:bodyPr/>
                    <a:lstStyle/>
                    <a:p>
                      <a:pPr algn="ctr"/>
                      <a:r>
                        <a:rPr lang="en-US" altLang="zh-CN" sz="1600" b="1" dirty="0">
                          <a:solidFill>
                            <a:schemeClr val="bg1"/>
                          </a:solidFill>
                        </a:rPr>
                        <a:t>1</a:t>
                      </a:r>
                      <a:endParaRPr lang="zh-CN" altLang="en-US" sz="1600" b="1" dirty="0">
                        <a:solidFill>
                          <a:schemeClr val="bg1"/>
                        </a:solidFill>
                      </a:endParaRPr>
                    </a:p>
                  </a:txBody>
                  <a:tcPr anchor="ctr"/>
                </a:tc>
                <a:tc>
                  <a:txBody>
                    <a:bodyPr/>
                    <a:lstStyle/>
                    <a:p>
                      <a:pPr algn="ctr"/>
                      <a:r>
                        <a:rPr lang="en-US" altLang="zh-CN" sz="1600" b="1" dirty="0">
                          <a:solidFill>
                            <a:schemeClr val="bg1"/>
                          </a:solidFill>
                        </a:rPr>
                        <a:t>1.5</a:t>
                      </a:r>
                      <a:endParaRPr lang="zh-CN" altLang="en-US" sz="1600" b="1" dirty="0">
                        <a:solidFill>
                          <a:schemeClr val="bg1"/>
                        </a:solidFill>
                      </a:endParaRPr>
                    </a:p>
                  </a:txBody>
                  <a:tcPr anchor="ctr"/>
                </a:tc>
                <a:tc>
                  <a:txBody>
                    <a:bodyPr/>
                    <a:lstStyle/>
                    <a:p>
                      <a:pPr algn="ctr"/>
                      <a:r>
                        <a:rPr lang="en-US" altLang="zh-CN" sz="1600" b="1" dirty="0">
                          <a:solidFill>
                            <a:schemeClr val="bg1"/>
                          </a:solidFill>
                        </a:rPr>
                        <a:t>3.5</a:t>
                      </a:r>
                      <a:endParaRPr lang="zh-CN" altLang="en-US" sz="1600" b="1" dirty="0">
                        <a:solidFill>
                          <a:schemeClr val="bg1"/>
                        </a:solidFill>
                      </a:endParaRPr>
                    </a:p>
                  </a:txBody>
                  <a:tcPr anchor="ctr"/>
                </a:tc>
                <a:extLst>
                  <a:ext uri="{0D108BD9-81ED-4DB2-BD59-A6C34878D82A}">
                    <a16:rowId xmlns:a16="http://schemas.microsoft.com/office/drawing/2014/main" val="10000"/>
                  </a:ext>
                </a:extLst>
              </a:tr>
              <a:tr h="536433">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CN" altLang="en-US" sz="1400" b="1" dirty="0">
                          <a:solidFill>
                            <a:srgbClr val="0F34A6"/>
                          </a:solidFill>
                        </a:rPr>
                        <a:t>亮度</a:t>
                      </a:r>
                      <a:r>
                        <a:rPr lang="en-US" altLang="zh-CN" sz="1400" b="1" dirty="0">
                          <a:solidFill>
                            <a:srgbClr val="0F34A6"/>
                          </a:solidFill>
                        </a:rPr>
                        <a:t>(cm</a:t>
                      </a:r>
                      <a:r>
                        <a:rPr lang="en-US" altLang="zh-CN" sz="1400" b="1" baseline="30000" dirty="0">
                          <a:solidFill>
                            <a:srgbClr val="0F34A6"/>
                          </a:solidFill>
                        </a:rPr>
                        <a:t>-2</a:t>
                      </a:r>
                      <a:r>
                        <a:rPr lang="en-US" altLang="zh-CN" sz="1400" b="1" dirty="0">
                          <a:solidFill>
                            <a:srgbClr val="0F34A6"/>
                          </a:solidFill>
                        </a:rPr>
                        <a:t>s</a:t>
                      </a:r>
                      <a:r>
                        <a:rPr lang="en-US" altLang="zh-CN" sz="1400" b="1" baseline="30000" dirty="0">
                          <a:solidFill>
                            <a:srgbClr val="0F34A6"/>
                          </a:solidFill>
                        </a:rPr>
                        <a:t>-1</a:t>
                      </a:r>
                      <a:r>
                        <a:rPr lang="en-US" altLang="zh-CN" sz="1400" b="1" dirty="0">
                          <a:solidFill>
                            <a:srgbClr val="0F34A6"/>
                          </a:solidFill>
                        </a:rPr>
                        <a:t>)</a:t>
                      </a:r>
                      <a:endParaRPr lang="en-US" altLang="zh-CN" sz="1400" b="1" dirty="0">
                        <a:solidFill>
                          <a:srgbClr val="0F34A6"/>
                        </a:solidFill>
                        <a:latin typeface="微软雅黑" panose="020B0503020204020204" pitchFamily="34" charset="-122"/>
                        <a:ea typeface="微软雅黑" panose="020B0503020204020204" pitchFamily="34" charset="-122"/>
                        <a:cs typeface="Arial" panose="020B0604020202020204" pitchFamily="34" charset="0"/>
                      </a:endParaRPr>
                    </a:p>
                  </a:txBody>
                  <a:tcPr anchor="ctr"/>
                </a:tc>
                <a:tc>
                  <a:txBody>
                    <a:bodyPr/>
                    <a:lstStyle/>
                    <a:p>
                      <a:pPr algn="ctr"/>
                      <a:r>
                        <a:rPr lang="en-US" altLang="zh-CN" sz="1400" b="1" dirty="0">
                          <a:solidFill>
                            <a:srgbClr val="0F34A6"/>
                          </a:solidFill>
                        </a:rPr>
                        <a:t>1.02E+35</a:t>
                      </a:r>
                      <a:endParaRPr lang="en-US" altLang="zh-CN" sz="1400" b="1" dirty="0">
                        <a:solidFill>
                          <a:srgbClr val="0F34A6"/>
                        </a:solidFill>
                        <a:ea typeface="微软雅黑" panose="020B0503020204020204" pitchFamily="34" charset="-122"/>
                      </a:endParaRPr>
                    </a:p>
                  </a:txBody>
                  <a:tcPr anchor="ctr"/>
                </a:tc>
                <a:tc>
                  <a:txBody>
                    <a:bodyPr/>
                    <a:lstStyle/>
                    <a:p>
                      <a:pPr algn="ctr"/>
                      <a:r>
                        <a:rPr lang="en-US" altLang="zh-CN" sz="1400" b="1" dirty="0">
                          <a:solidFill>
                            <a:srgbClr val="0F34A6"/>
                          </a:solidFill>
                        </a:rPr>
                        <a:t>7.95E+33</a:t>
                      </a:r>
                      <a:endParaRPr lang="zh-CN" altLang="en-US" sz="1400" b="1" dirty="0">
                        <a:solidFill>
                          <a:srgbClr val="0F34A6"/>
                        </a:solidFill>
                      </a:endParaRPr>
                    </a:p>
                  </a:txBody>
                  <a:tcPr anchor="ctr"/>
                </a:tc>
                <a:tc>
                  <a:txBody>
                    <a:bodyPr/>
                    <a:lstStyle/>
                    <a:p>
                      <a:pPr algn="ctr"/>
                      <a:r>
                        <a:rPr lang="en-US" altLang="zh-CN" sz="1400" b="1" dirty="0">
                          <a:solidFill>
                            <a:srgbClr val="0F34A6"/>
                          </a:solidFill>
                        </a:rPr>
                        <a:t>2.64E+34</a:t>
                      </a:r>
                      <a:endParaRPr lang="zh-CN" altLang="en-US" sz="1400" b="1" dirty="0">
                        <a:solidFill>
                          <a:srgbClr val="0F34A6"/>
                        </a:solidFill>
                      </a:endParaRPr>
                    </a:p>
                  </a:txBody>
                  <a:tcPr anchor="ctr"/>
                </a:tc>
                <a:tc>
                  <a:txBody>
                    <a:bodyPr/>
                    <a:lstStyle/>
                    <a:p>
                      <a:pPr algn="ctr"/>
                      <a:r>
                        <a:rPr lang="en-US" altLang="zh-CN" sz="1400" b="1" dirty="0">
                          <a:solidFill>
                            <a:srgbClr val="0F34A6"/>
                          </a:solidFill>
                        </a:rPr>
                        <a:t>3.31E+34</a:t>
                      </a:r>
                      <a:endParaRPr lang="zh-CN" altLang="en-US" sz="1400" b="1" dirty="0">
                        <a:solidFill>
                          <a:srgbClr val="0F34A6"/>
                        </a:solidFill>
                      </a:endParaRPr>
                    </a:p>
                  </a:txBody>
                  <a:tcPr anchor="ctr"/>
                </a:tc>
                <a:extLst>
                  <a:ext uri="{0D108BD9-81ED-4DB2-BD59-A6C34878D82A}">
                    <a16:rowId xmlns:a16="http://schemas.microsoft.com/office/drawing/2014/main" val="411187976"/>
                  </a:ext>
                </a:extLst>
              </a:tr>
              <a:tr h="5364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400" b="1" dirty="0">
                          <a:solidFill>
                            <a:srgbClr val="0F34A6"/>
                          </a:solidFill>
                        </a:rPr>
                        <a:t>Touschek</a:t>
                      </a:r>
                      <a:r>
                        <a:rPr lang="zh-CN" altLang="en-US" sz="1400" b="1" dirty="0">
                          <a:solidFill>
                            <a:srgbClr val="0F34A6"/>
                          </a:solidFill>
                        </a:rPr>
                        <a:t>寿命</a:t>
                      </a:r>
                      <a:r>
                        <a:rPr lang="en-US" altLang="zh-CN" sz="1400" b="1" dirty="0">
                          <a:solidFill>
                            <a:srgbClr val="0F34A6"/>
                          </a:solidFill>
                        </a:rPr>
                        <a:t>(s)</a:t>
                      </a:r>
                      <a:endParaRPr lang="zh-CN" altLang="en-US" sz="1400" b="1" kern="1200" dirty="0">
                        <a:solidFill>
                          <a:srgbClr val="0F34A6"/>
                        </a:solidFill>
                        <a:latin typeface="微软雅黑" panose="020B0503020204020204" pitchFamily="34" charset="-122"/>
                        <a:ea typeface="微软雅黑" panose="020B0503020204020204" pitchFamily="34" charset="-122"/>
                        <a:cs typeface="Arial" panose="020B0604020202020204" pitchFamily="34" charset="0"/>
                      </a:endParaRPr>
                    </a:p>
                  </a:txBody>
                  <a:tcPr anchor="ctr"/>
                </a:tc>
                <a:tc>
                  <a:txBody>
                    <a:bodyPr/>
                    <a:lstStyle/>
                    <a:p>
                      <a:pPr algn="ctr"/>
                      <a:r>
                        <a:rPr lang="en-US" altLang="zh-CN" sz="1400" b="1" dirty="0">
                          <a:solidFill>
                            <a:srgbClr val="0F34A6"/>
                          </a:solidFill>
                        </a:rPr>
                        <a:t>364</a:t>
                      </a:r>
                      <a:endParaRPr lang="zh-CN" altLang="en-US" sz="1400" b="1" dirty="0">
                        <a:solidFill>
                          <a:srgbClr val="0F34A6"/>
                        </a:solidFill>
                      </a:endParaRPr>
                    </a:p>
                  </a:txBody>
                  <a:tcPr anchor="ctr"/>
                </a:tc>
                <a:tc>
                  <a:txBody>
                    <a:bodyPr/>
                    <a:lstStyle/>
                    <a:p>
                      <a:pPr algn="ctr"/>
                      <a:r>
                        <a:rPr lang="en-US" altLang="zh-CN" sz="1400" b="1" dirty="0">
                          <a:solidFill>
                            <a:srgbClr val="0F34A6"/>
                          </a:solidFill>
                        </a:rPr>
                        <a:t>267</a:t>
                      </a:r>
                      <a:endParaRPr lang="zh-CN" altLang="en-US" sz="1400" b="1" dirty="0">
                        <a:solidFill>
                          <a:srgbClr val="0F34A6"/>
                        </a:solidFill>
                      </a:endParaRPr>
                    </a:p>
                  </a:txBody>
                  <a:tcPr anchor="ctr"/>
                </a:tc>
                <a:tc>
                  <a:txBody>
                    <a:bodyPr/>
                    <a:lstStyle/>
                    <a:p>
                      <a:pPr algn="ctr"/>
                      <a:r>
                        <a:rPr lang="en-US" altLang="zh-CN" sz="1400" b="1" dirty="0">
                          <a:solidFill>
                            <a:srgbClr val="0F34A6"/>
                          </a:solidFill>
                        </a:rPr>
                        <a:t>371</a:t>
                      </a:r>
                      <a:endParaRPr lang="zh-CN" altLang="en-US" sz="1400" b="1" dirty="0">
                        <a:solidFill>
                          <a:srgbClr val="0F34A6"/>
                        </a:solidFill>
                      </a:endParaRPr>
                    </a:p>
                  </a:txBody>
                  <a:tcPr anchor="ctr"/>
                </a:tc>
                <a:tc>
                  <a:txBody>
                    <a:bodyPr/>
                    <a:lstStyle/>
                    <a:p>
                      <a:pPr algn="ctr"/>
                      <a:r>
                        <a:rPr lang="en-US" altLang="zh-CN" sz="1400" b="1" dirty="0">
                          <a:solidFill>
                            <a:srgbClr val="0F34A6"/>
                          </a:solidFill>
                        </a:rPr>
                        <a:t>10972</a:t>
                      </a:r>
                      <a:endParaRPr lang="zh-CN" altLang="en-US" sz="1400" b="1" dirty="0">
                        <a:solidFill>
                          <a:srgbClr val="0F34A6"/>
                        </a:solidFill>
                      </a:endParaRPr>
                    </a:p>
                  </a:txBody>
                  <a:tcPr anchor="ctr"/>
                </a:tc>
                <a:extLst>
                  <a:ext uri="{0D108BD9-81ED-4DB2-BD59-A6C34878D82A}">
                    <a16:rowId xmlns:a16="http://schemas.microsoft.com/office/drawing/2014/main" val="10002"/>
                  </a:ext>
                </a:extLst>
              </a:tr>
            </a:tbl>
          </a:graphicData>
        </a:graphic>
      </p:graphicFrame>
      <p:sp>
        <p:nvSpPr>
          <p:cNvPr id="15" name="文本框 14">
            <a:extLst>
              <a:ext uri="{FF2B5EF4-FFF2-40B4-BE49-F238E27FC236}">
                <a16:creationId xmlns:a16="http://schemas.microsoft.com/office/drawing/2014/main" id="{D0C27604-622E-4AAE-B876-84D5C0BE3266}"/>
              </a:ext>
            </a:extLst>
          </p:cNvPr>
          <p:cNvSpPr txBox="1"/>
          <p:nvPr/>
        </p:nvSpPr>
        <p:spPr>
          <a:xfrm>
            <a:off x="5650164" y="3947375"/>
            <a:ext cx="6162430" cy="458908"/>
          </a:xfrm>
          <a:prstGeom prst="rect">
            <a:avLst/>
          </a:prstGeom>
          <a:noFill/>
        </p:spPr>
        <p:txBody>
          <a:bodyPr wrap="square">
            <a:spAutoFit/>
          </a:bodyPr>
          <a:lstStyle/>
          <a:p>
            <a:pPr marL="285750" indent="-285750">
              <a:lnSpc>
                <a:spcPct val="150000"/>
              </a:lnSpc>
              <a:buFont typeface="Arial" panose="020B0604020202020204" pitchFamily="34" charset="0"/>
              <a:buChar char="•"/>
              <a:defRPr/>
            </a:pPr>
            <a:r>
              <a:rPr kumimoji="1" lang="en-US" altLang="zh-CN" dirty="0">
                <a:latin typeface="微软雅黑" panose="020B0503020204020204" pitchFamily="34" charset="-122"/>
                <a:ea typeface="微软雅黑" panose="020B0503020204020204" pitchFamily="34" charset="-122"/>
              </a:rPr>
              <a:t>Touschek</a:t>
            </a:r>
            <a:r>
              <a:rPr kumimoji="1" lang="zh-CN" altLang="en-US" dirty="0">
                <a:latin typeface="微软雅黑" panose="020B0503020204020204" pitchFamily="34" charset="-122"/>
                <a:ea typeface="微软雅黑" panose="020B0503020204020204" pitchFamily="34" charset="-122"/>
              </a:rPr>
              <a:t>寿命较</a:t>
            </a:r>
            <a:r>
              <a:rPr kumimoji="1" lang="en-US" altLang="zh-CN" dirty="0">
                <a:latin typeface="微软雅黑" panose="020B0503020204020204" pitchFamily="34" charset="-122"/>
                <a:ea typeface="微软雅黑" panose="020B0503020204020204" pitchFamily="34" charset="-122"/>
              </a:rPr>
              <a:t>V4</a:t>
            </a:r>
            <a:r>
              <a:rPr kumimoji="1" lang="zh-CN" altLang="en-US" dirty="0">
                <a:latin typeface="微软雅黑" panose="020B0503020204020204" pitchFamily="34" charset="-122"/>
                <a:ea typeface="微软雅黑" panose="020B0503020204020204" pitchFamily="34" charset="-122"/>
              </a:rPr>
              <a:t>版本综合提升约</a:t>
            </a:r>
            <a:r>
              <a:rPr kumimoji="1" lang="en-US" altLang="zh-CN" dirty="0">
                <a:latin typeface="微软雅黑" panose="020B0503020204020204" pitchFamily="34" charset="-122"/>
                <a:ea typeface="微软雅黑" panose="020B0503020204020204" pitchFamily="34" charset="-122"/>
              </a:rPr>
              <a:t>40%</a:t>
            </a:r>
          </a:p>
        </p:txBody>
      </p:sp>
      <p:sp>
        <p:nvSpPr>
          <p:cNvPr id="18" name="文本框 17">
            <a:extLst>
              <a:ext uri="{FF2B5EF4-FFF2-40B4-BE49-F238E27FC236}">
                <a16:creationId xmlns:a16="http://schemas.microsoft.com/office/drawing/2014/main" id="{DD00FDA7-DEA9-4F81-9E21-96748452D71C}"/>
              </a:ext>
            </a:extLst>
          </p:cNvPr>
          <p:cNvSpPr txBox="1"/>
          <p:nvPr/>
        </p:nvSpPr>
        <p:spPr>
          <a:xfrm>
            <a:off x="501649" y="6281348"/>
            <a:ext cx="11675253" cy="307777"/>
          </a:xfrm>
          <a:prstGeom prst="rect">
            <a:avLst/>
          </a:prstGeom>
          <a:noFill/>
        </p:spPr>
        <p:txBody>
          <a:bodyPr wrap="square">
            <a:spAutoFit/>
          </a:bodyPr>
          <a:lstStyle/>
          <a:p>
            <a:pPr marL="285750" indent="-285750">
              <a:spcBef>
                <a:spcPts val="300"/>
              </a:spcBef>
              <a:buFont typeface="Arial" panose="020B0604020202020204" pitchFamily="34" charset="0"/>
              <a:buChar char="•"/>
            </a:pPr>
            <a:r>
              <a:rPr lang="en-US" altLang="zh-CN" sz="1400" dirty="0">
                <a:latin typeface="Times New Roman" panose="02020603050405020304" pitchFamily="18" charset="0"/>
                <a:ea typeface="Calibri" panose="020F0502020204030204" pitchFamily="34" charset="0"/>
                <a:cs typeface="Times New Roman" panose="02020603050405020304" pitchFamily="18" charset="0"/>
              </a:rPr>
              <a:t>Y. Zou*, L. Zhang, T. Liu, et al., Optics design of the Super Tau-Charm Facility collider rings, </a:t>
            </a:r>
            <a:r>
              <a:rPr lang="en-US" altLang="zh-CN" sz="1400" dirty="0" err="1">
                <a:latin typeface="Times New Roman" panose="02020603050405020304" pitchFamily="18" charset="0"/>
                <a:ea typeface="Calibri" panose="020F0502020204030204" pitchFamily="34" charset="0"/>
                <a:cs typeface="Times New Roman" panose="02020603050405020304" pitchFamily="18" charset="0"/>
              </a:rPr>
              <a:t>Nucl</a:t>
            </a:r>
            <a:r>
              <a:rPr lang="en-US" altLang="zh-CN" sz="1400" dirty="0">
                <a:latin typeface="Times New Roman" panose="02020603050405020304" pitchFamily="18" charset="0"/>
                <a:ea typeface="Calibri" panose="020F0502020204030204" pitchFamily="34" charset="0"/>
                <a:cs typeface="Times New Roman" panose="02020603050405020304" pitchFamily="18" charset="0"/>
              </a:rPr>
              <a:t>. </a:t>
            </a:r>
            <a:r>
              <a:rPr lang="en-US" altLang="zh-CN" sz="1400" dirty="0" err="1">
                <a:latin typeface="Times New Roman" panose="02020603050405020304" pitchFamily="18" charset="0"/>
                <a:ea typeface="Calibri" panose="020F0502020204030204" pitchFamily="34" charset="0"/>
                <a:cs typeface="Times New Roman" panose="02020603050405020304" pitchFamily="18" charset="0"/>
              </a:rPr>
              <a:t>Instrum</a:t>
            </a:r>
            <a:r>
              <a:rPr lang="en-US" altLang="zh-CN" sz="1400" dirty="0">
                <a:latin typeface="Times New Roman" panose="02020603050405020304" pitchFamily="18" charset="0"/>
                <a:ea typeface="Calibri" panose="020F0502020204030204" pitchFamily="34" charset="0"/>
                <a:cs typeface="Times New Roman" panose="02020603050405020304" pitchFamily="18" charset="0"/>
              </a:rPr>
              <a:t>. Methods Phys. Res. A, 1084 (2026) 171191</a:t>
            </a:r>
          </a:p>
        </p:txBody>
      </p:sp>
    </p:spTree>
    <p:extLst>
      <p:ext uri="{BB962C8B-B14F-4D97-AF65-F5344CB8AC3E}">
        <p14:creationId xmlns:p14="http://schemas.microsoft.com/office/powerpoint/2010/main" val="31626272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内容占位符 1"/>
              <p:cNvSpPr>
                <a:spLocks noGrp="1"/>
              </p:cNvSpPr>
              <p:nvPr>
                <p:ph idx="1"/>
              </p:nvPr>
            </p:nvSpPr>
            <p:spPr>
              <a:xfrm>
                <a:off x="3676" y="957786"/>
                <a:ext cx="12140995" cy="4906963"/>
              </a:xfrm>
            </p:spPr>
            <p:txBody>
              <a:bodyPr/>
              <a:lstStyle/>
              <a:p>
                <a:r>
                  <a:rPr lang="en-US" altLang="zh-CN" sz="2200" b="1" dirty="0">
                    <a:solidFill>
                      <a:srgbClr val="0F34A6"/>
                    </a:solidFill>
                    <a:latin typeface="微软雅黑" panose="020B0503020204020204" pitchFamily="34" charset="-122"/>
                    <a:ea typeface="微软雅黑" panose="020B0503020204020204" pitchFamily="34" charset="-122"/>
                  </a:rPr>
                  <a:t>Modular design </a:t>
                </a:r>
                <a:r>
                  <a:rPr lang="en-US" altLang="zh-CN" sz="2200" b="1" dirty="0">
                    <a:solidFill>
                      <a:srgbClr val="0F34A6"/>
                    </a:solidFill>
                    <a:latin typeface="微软雅黑" panose="020B0503020204020204" pitchFamily="34" charset="-122"/>
                    <a:ea typeface="微软雅黑" panose="020B0503020204020204" pitchFamily="34" charset="-122"/>
                    <a:sym typeface="Symbol" panose="05050102010706020507" pitchFamily="18" charset="2"/>
                  </a:rPr>
                  <a:t> flexible for </a:t>
                </a:r>
                <a:r>
                  <a:rPr lang="en-US" altLang="zh-CN" sz="2200" b="1" dirty="0">
                    <a:solidFill>
                      <a:srgbClr val="0F34A6"/>
                    </a:solidFill>
                    <a:latin typeface="微软雅黑" panose="020B0503020204020204" pitchFamily="34" charset="-122"/>
                    <a:ea typeface="微软雅黑" panose="020B0503020204020204" pitchFamily="34" charset="-122"/>
                  </a:rPr>
                  <a:t>optics design and local chromaticity correction</a:t>
                </a:r>
              </a:p>
              <a:p>
                <a:pPr lvl="1"/>
                <a:r>
                  <a:rPr lang="en-US" altLang="zh-CN" sz="1600" dirty="0">
                    <a:latin typeface="微软雅黑" panose="020B0503020204020204" pitchFamily="34" charset="-122"/>
                    <a:ea typeface="微软雅黑" panose="020B0503020204020204" pitchFamily="34" charset="-122"/>
                  </a:rPr>
                  <a:t>Final Focus Telescope (FFT), Chromaticity Correction (CCY</a:t>
                </a:r>
                <a:r>
                  <a:rPr lang="zh-CN" altLang="en-US" sz="1600" dirty="0">
                    <a:latin typeface="微软雅黑" panose="020B0503020204020204" pitchFamily="34" charset="-122"/>
                    <a:ea typeface="微软雅黑" panose="020B0503020204020204" pitchFamily="34" charset="-122"/>
                  </a:rPr>
                  <a:t>、</a:t>
                </a:r>
                <a:r>
                  <a:rPr lang="en-US" altLang="zh-CN" sz="1600" dirty="0">
                    <a:latin typeface="微软雅黑" panose="020B0503020204020204" pitchFamily="34" charset="-122"/>
                    <a:ea typeface="微软雅黑" panose="020B0503020204020204" pitchFamily="34" charset="-122"/>
                  </a:rPr>
                  <a:t>CCX), and Crab Sextupoles (CS)</a:t>
                </a:r>
              </a:p>
              <a:p>
                <a:pPr lvl="1"/>
                <a:r>
                  <a:rPr lang="en-US" altLang="zh-CN" sz="1600" dirty="0">
                    <a:latin typeface="微软雅黑" panose="020B0503020204020204" pitchFamily="34" charset="-122"/>
                    <a:ea typeface="微软雅黑" panose="020B0503020204020204" pitchFamily="34" charset="-122"/>
                  </a:rPr>
                  <a:t>FFT: small </a:t>
                </a:r>
                <a:r>
                  <a:rPr lang="el-GR" altLang="zh-CN" sz="1600" i="1" dirty="0">
                    <a:latin typeface="微软雅黑" panose="020B0503020204020204" pitchFamily="34" charset="-122"/>
                    <a:ea typeface="微软雅黑" panose="020B0503020204020204" pitchFamily="34" charset="-122"/>
                  </a:rPr>
                  <a:t>β</a:t>
                </a:r>
                <a:r>
                  <a:rPr lang="el-GR" altLang="zh-CN" sz="1600" dirty="0">
                    <a:latin typeface="微软雅黑" panose="020B0503020204020204" pitchFamily="34" charset="-122"/>
                    <a:ea typeface="微软雅黑" panose="020B0503020204020204" pitchFamily="34" charset="-122"/>
                  </a:rPr>
                  <a:t> </a:t>
                </a:r>
                <a:r>
                  <a:rPr lang="en-US" altLang="zh-CN" sz="1600" dirty="0">
                    <a:latin typeface="微软雅黑" panose="020B0503020204020204" pitchFamily="34" charset="-122"/>
                    <a:ea typeface="微软雅黑" panose="020B0503020204020204" pitchFamily="34" charset="-122"/>
                  </a:rPr>
                  <a:t>function (</a:t>
                </a:r>
                <a14:m>
                  <m:oMath xmlns:m="http://schemas.openxmlformats.org/officeDocument/2006/math">
                    <m:sSubSup>
                      <m:sSubSupPr>
                        <m:ctrlPr>
                          <a:rPr lang="en-US" altLang="zh-CN" sz="1600" b="1" i="1" dirty="0" smtClean="0">
                            <a:solidFill>
                              <a:srgbClr val="180AF4"/>
                            </a:solidFill>
                            <a:latin typeface="Cambria Math" panose="02040503050406030204" pitchFamily="18" charset="0"/>
                          </a:rPr>
                        </m:ctrlPr>
                      </m:sSubSupPr>
                      <m:e>
                        <m:r>
                          <a:rPr lang="zh-CN" altLang="en-US" sz="1600" b="1" i="1" dirty="0">
                            <a:solidFill>
                              <a:srgbClr val="180AF4"/>
                            </a:solidFill>
                            <a:latin typeface="Cambria Math" panose="02040503050406030204" pitchFamily="18" charset="0"/>
                          </a:rPr>
                          <m:t>𝜷</m:t>
                        </m:r>
                      </m:e>
                      <m:sub>
                        <m:r>
                          <a:rPr lang="en-US" altLang="zh-CN" sz="1600" b="1" i="1" dirty="0" smtClean="0">
                            <a:solidFill>
                              <a:srgbClr val="180AF4"/>
                            </a:solidFill>
                            <a:latin typeface="Cambria Math" panose="02040503050406030204" pitchFamily="18" charset="0"/>
                          </a:rPr>
                          <m:t>𝒚</m:t>
                        </m:r>
                      </m:sub>
                      <m:sup>
                        <m:r>
                          <a:rPr lang="en-US" altLang="zh-CN" sz="1600" b="1" i="1" dirty="0" smtClean="0">
                            <a:solidFill>
                              <a:srgbClr val="180AF4"/>
                            </a:solidFill>
                            <a:latin typeface="Cambria Math" panose="02040503050406030204" pitchFamily="18" charset="0"/>
                          </a:rPr>
                          <m:t>∗</m:t>
                        </m:r>
                      </m:sup>
                    </m:sSubSup>
                  </m:oMath>
                </a14:m>
                <a:r>
                  <a:rPr lang="en-US" altLang="zh-CN" sz="1600" b="1" dirty="0">
                    <a:solidFill>
                      <a:srgbClr val="180AF4"/>
                    </a:solidFill>
                    <a:latin typeface="微软雅黑" panose="020B0503020204020204" pitchFamily="34" charset="-122"/>
                    <a:ea typeface="微软雅黑" panose="020B0503020204020204" pitchFamily="34" charset="-122"/>
                  </a:rPr>
                  <a:t> =0.8 mm,</a:t>
                </a:r>
                <a:r>
                  <a:rPr lang="zh-CN" altLang="en-US" sz="1600" b="1" dirty="0">
                    <a:solidFill>
                      <a:srgbClr val="180AF4"/>
                    </a:solidFill>
                    <a:latin typeface="微软雅黑" panose="020B0503020204020204" pitchFamily="34" charset="-122"/>
                    <a:ea typeface="微软雅黑" panose="020B0503020204020204" pitchFamily="34" charset="-122"/>
                  </a:rPr>
                  <a:t> </a:t>
                </a:r>
                <a14:m>
                  <m:oMath xmlns:m="http://schemas.openxmlformats.org/officeDocument/2006/math">
                    <m:sSubSup>
                      <m:sSubSupPr>
                        <m:ctrlPr>
                          <a:rPr lang="en-US" altLang="zh-CN" sz="1600" b="1" i="1" dirty="0">
                            <a:solidFill>
                              <a:srgbClr val="180AF4"/>
                            </a:solidFill>
                            <a:latin typeface="Cambria Math" panose="02040503050406030204" pitchFamily="18" charset="0"/>
                          </a:rPr>
                        </m:ctrlPr>
                      </m:sSubSupPr>
                      <m:e>
                        <m:r>
                          <a:rPr lang="zh-CN" altLang="en-US" sz="1600" b="1" i="1" dirty="0">
                            <a:solidFill>
                              <a:srgbClr val="180AF4"/>
                            </a:solidFill>
                            <a:latin typeface="Cambria Math" panose="02040503050406030204" pitchFamily="18" charset="0"/>
                          </a:rPr>
                          <m:t>𝜷</m:t>
                        </m:r>
                      </m:e>
                      <m:sub>
                        <m:r>
                          <a:rPr lang="en-US" altLang="zh-CN" sz="1600" b="1" i="1" dirty="0" smtClean="0">
                            <a:solidFill>
                              <a:srgbClr val="180AF4"/>
                            </a:solidFill>
                            <a:latin typeface="Cambria Math" panose="02040503050406030204" pitchFamily="18" charset="0"/>
                          </a:rPr>
                          <m:t>𝒙</m:t>
                        </m:r>
                      </m:sub>
                      <m:sup>
                        <m:r>
                          <a:rPr lang="en-US" altLang="zh-CN" sz="1600" b="1" i="1" dirty="0">
                            <a:solidFill>
                              <a:srgbClr val="180AF4"/>
                            </a:solidFill>
                            <a:latin typeface="Cambria Math" panose="02040503050406030204" pitchFamily="18" charset="0"/>
                          </a:rPr>
                          <m:t>∗</m:t>
                        </m:r>
                      </m:sup>
                    </m:sSubSup>
                    <m:r>
                      <a:rPr lang="en-US" altLang="zh-CN" sz="1600" b="1" i="1" dirty="0">
                        <a:solidFill>
                          <a:srgbClr val="180AF4"/>
                        </a:solidFill>
                        <a:latin typeface="Cambria Math" panose="02040503050406030204" pitchFamily="18" charset="0"/>
                      </a:rPr>
                      <m:t> </m:t>
                    </m:r>
                  </m:oMath>
                </a14:m>
                <a:r>
                  <a:rPr lang="en-US" altLang="zh-CN" sz="1600" b="1" dirty="0">
                    <a:solidFill>
                      <a:srgbClr val="180AF4"/>
                    </a:solidFill>
                    <a:latin typeface="微软雅黑" panose="020B0503020204020204" pitchFamily="34" charset="-122"/>
                    <a:ea typeface="微软雅黑" panose="020B0503020204020204" pitchFamily="34" charset="-122"/>
                  </a:rPr>
                  <a:t>=40 mm</a:t>
                </a:r>
                <a:r>
                  <a:rPr lang="en-US" altLang="zh-CN" sz="1600" dirty="0">
                    <a:latin typeface="微软雅黑" panose="020B0503020204020204" pitchFamily="34" charset="-122"/>
                    <a:ea typeface="微软雅黑" panose="020B0503020204020204" pitchFamily="34" charset="-122"/>
                  </a:rPr>
                  <a:t>) and bunch size at IP (</a:t>
                </a:r>
                <a14:m>
                  <m:oMath xmlns:m="http://schemas.openxmlformats.org/officeDocument/2006/math">
                    <m:sSub>
                      <m:sSubPr>
                        <m:ctrlPr>
                          <a:rPr lang="en-US" altLang="zh-CN" sz="1600" b="1" i="1" dirty="0" smtClean="0">
                            <a:solidFill>
                              <a:srgbClr val="180AF4"/>
                            </a:solidFill>
                            <a:latin typeface="Cambria Math" panose="02040503050406030204" pitchFamily="18" charset="0"/>
                          </a:rPr>
                        </m:ctrlPr>
                      </m:sSubPr>
                      <m:e>
                        <m:r>
                          <a:rPr lang="zh-CN" altLang="en-US" sz="1600" b="1" i="1" dirty="0">
                            <a:solidFill>
                              <a:srgbClr val="180AF4"/>
                            </a:solidFill>
                            <a:latin typeface="Cambria Math" panose="02040503050406030204" pitchFamily="18" charset="0"/>
                          </a:rPr>
                          <m:t>𝝈</m:t>
                        </m:r>
                      </m:e>
                      <m:sub>
                        <m:r>
                          <a:rPr lang="zh-CN" altLang="en-US" sz="1600" b="1" i="1" dirty="0">
                            <a:solidFill>
                              <a:srgbClr val="180AF4"/>
                            </a:solidFill>
                            <a:latin typeface="Cambria Math" panose="02040503050406030204" pitchFamily="18" charset="0"/>
                          </a:rPr>
                          <m:t>𝒚</m:t>
                        </m:r>
                      </m:sub>
                    </m:sSub>
                  </m:oMath>
                </a14:m>
                <a:r>
                  <a:rPr lang="en-US" altLang="zh-CN" sz="1600" b="1" dirty="0">
                    <a:solidFill>
                      <a:srgbClr val="180AF4"/>
                    </a:solidFill>
                    <a:latin typeface="微软雅黑" panose="020B0503020204020204" pitchFamily="34" charset="-122"/>
                    <a:ea typeface="微软雅黑" panose="020B0503020204020204" pitchFamily="34" charset="-122"/>
                  </a:rPr>
                  <a:t>= 180 nm, </a:t>
                </a:r>
                <a14:m>
                  <m:oMath xmlns:m="http://schemas.openxmlformats.org/officeDocument/2006/math">
                    <m:sSub>
                      <m:sSubPr>
                        <m:ctrlPr>
                          <a:rPr lang="en-US" altLang="zh-CN" sz="1600" b="1" i="1" dirty="0">
                            <a:solidFill>
                              <a:srgbClr val="180AF4"/>
                            </a:solidFill>
                            <a:latin typeface="Cambria Math" panose="02040503050406030204" pitchFamily="18" charset="0"/>
                          </a:rPr>
                        </m:ctrlPr>
                      </m:sSubPr>
                      <m:e>
                        <m:r>
                          <a:rPr lang="zh-CN" altLang="en-US" sz="1600" b="1" i="1" dirty="0">
                            <a:solidFill>
                              <a:srgbClr val="180AF4"/>
                            </a:solidFill>
                            <a:latin typeface="Cambria Math" panose="02040503050406030204" pitchFamily="18" charset="0"/>
                          </a:rPr>
                          <m:t>𝝈</m:t>
                        </m:r>
                      </m:e>
                      <m:sub>
                        <m:r>
                          <a:rPr lang="en-US" altLang="zh-CN" sz="1600" b="1" i="1" dirty="0" smtClean="0">
                            <a:solidFill>
                              <a:srgbClr val="180AF4"/>
                            </a:solidFill>
                            <a:latin typeface="Cambria Math" panose="02040503050406030204" pitchFamily="18" charset="0"/>
                          </a:rPr>
                          <m:t>𝒙</m:t>
                        </m:r>
                      </m:sub>
                    </m:sSub>
                    <m:r>
                      <a:rPr lang="zh-CN" altLang="en-US" sz="1600" b="1" i="1" dirty="0">
                        <a:solidFill>
                          <a:srgbClr val="180AF4"/>
                        </a:solidFill>
                        <a:latin typeface="Cambria Math" panose="02040503050406030204" pitchFamily="18" charset="0"/>
                      </a:rPr>
                      <m:t> </m:t>
                    </m:r>
                  </m:oMath>
                </a14:m>
                <a:r>
                  <a:rPr lang="en-US" altLang="zh-CN" sz="1600" b="1" dirty="0">
                    <a:solidFill>
                      <a:srgbClr val="180AF4"/>
                    </a:solidFill>
                    <a:latin typeface="微软雅黑" panose="020B0503020204020204" pitchFamily="34" charset="-122"/>
                    <a:ea typeface="微软雅黑" panose="020B0503020204020204" pitchFamily="34" charset="-122"/>
                  </a:rPr>
                  <a:t>=12.5 </a:t>
                </a:r>
                <a:r>
                  <a:rPr lang="el-GR" altLang="zh-CN" sz="1600" b="1" dirty="0">
                    <a:solidFill>
                      <a:srgbClr val="180AF4"/>
                    </a:solidFill>
                    <a:latin typeface="微软雅黑" panose="020B0503020204020204" pitchFamily="34" charset="-122"/>
                    <a:ea typeface="微软雅黑" panose="020B0503020204020204" pitchFamily="34" charset="-122"/>
                  </a:rPr>
                  <a:t>μ</a:t>
                </a:r>
                <a:r>
                  <a:rPr lang="en-US" altLang="zh-CN" sz="1600" b="1" dirty="0">
                    <a:solidFill>
                      <a:srgbClr val="180AF4"/>
                    </a:solidFill>
                    <a:latin typeface="微软雅黑" panose="020B0503020204020204" pitchFamily="34" charset="-122"/>
                    <a:ea typeface="微软雅黑" panose="020B0503020204020204" pitchFamily="34" charset="-122"/>
                  </a:rPr>
                  <a:t>m</a:t>
                </a:r>
                <a:r>
                  <a:rPr lang="en-US" altLang="zh-CN" sz="1600" dirty="0">
                    <a:latin typeface="微软雅黑" panose="020B0503020204020204" pitchFamily="34" charset="-122"/>
                    <a:ea typeface="微软雅黑" panose="020B0503020204020204" pitchFamily="34" charset="-122"/>
                  </a:rPr>
                  <a:t>) </a:t>
                </a:r>
              </a:p>
              <a:p>
                <a:pPr lvl="1"/>
                <a:r>
                  <a:rPr lang="en-US" altLang="zh-CN" sz="1600" dirty="0">
                    <a:latin typeface="微软雅黑" panose="020B0503020204020204" pitchFamily="34" charset="-122"/>
                    <a:ea typeface="微软雅黑" panose="020B0503020204020204" pitchFamily="34" charset="-122"/>
                  </a:rPr>
                  <a:t>CCY/CCX: sextupole pairs, </a:t>
                </a:r>
                <a:r>
                  <a:rPr lang="en-US" altLang="zh-CN" sz="1600" dirty="0">
                    <a:solidFill>
                      <a:srgbClr val="180AF4"/>
                    </a:solidFill>
                    <a:latin typeface="微软雅黑" panose="020B0503020204020204" pitchFamily="34" charset="-122"/>
                    <a:ea typeface="微软雅黑" panose="020B0503020204020204" pitchFamily="34" charset="-122"/>
                  </a:rPr>
                  <a:t>large </a:t>
                </a:r>
                <a:r>
                  <a:rPr lang="en-US" altLang="zh-CN" sz="1600" i="1" dirty="0">
                    <a:solidFill>
                      <a:srgbClr val="180AF4"/>
                    </a:solidFill>
                    <a:latin typeface="微软雅黑" panose="020B0503020204020204" pitchFamily="34" charset="-122"/>
                    <a:ea typeface="微软雅黑" panose="020B0503020204020204" pitchFamily="34" charset="-122"/>
                  </a:rPr>
                  <a:t>β</a:t>
                </a:r>
                <a:r>
                  <a:rPr lang="en-US" altLang="zh-CN" sz="1600" dirty="0">
                    <a:solidFill>
                      <a:srgbClr val="180AF4"/>
                    </a:solidFill>
                    <a:latin typeface="微软雅黑" panose="020B0503020204020204" pitchFamily="34" charset="-122"/>
                    <a:ea typeface="微软雅黑" panose="020B0503020204020204" pitchFamily="34" charset="-122"/>
                  </a:rPr>
                  <a:t>, large dispersion</a:t>
                </a:r>
                <a:r>
                  <a:rPr lang="en-US" altLang="zh-CN" sz="1600" dirty="0">
                    <a:latin typeface="微软雅黑" panose="020B0503020204020204" pitchFamily="34" charset="-122"/>
                    <a:ea typeface="微软雅黑" panose="020B0503020204020204" pitchFamily="34" charset="-122"/>
                  </a:rPr>
                  <a:t>, </a:t>
                </a:r>
                <a:r>
                  <a:rPr lang="en-US" altLang="zh-CN" sz="1600" dirty="0">
                    <a:solidFill>
                      <a:srgbClr val="180AF4"/>
                    </a:solidFill>
                    <a:latin typeface="微软雅黑" panose="020B0503020204020204" pitchFamily="34" charset="-122"/>
                    <a:ea typeface="微软雅黑" panose="020B0503020204020204" pitchFamily="34" charset="-122"/>
                  </a:rPr>
                  <a:t>exact –I map </a:t>
                </a:r>
                <a:r>
                  <a:rPr lang="en-US" altLang="zh-CN" sz="1600" dirty="0">
                    <a:latin typeface="微软雅黑" panose="020B0503020204020204" pitchFamily="34" charset="-122"/>
                    <a:ea typeface="微软雅黑" panose="020B0503020204020204" pitchFamily="34" charset="-122"/>
                    <a:sym typeface="Symbol" panose="05050102010706020507" pitchFamily="18" charset="2"/>
                  </a:rPr>
                  <a:t></a:t>
                </a:r>
                <a:r>
                  <a:rPr lang="en-US" altLang="zh-CN" sz="1600" dirty="0">
                    <a:latin typeface="微软雅黑" panose="020B0503020204020204" pitchFamily="34" charset="-122"/>
                    <a:ea typeface="微软雅黑" panose="020B0503020204020204" pitchFamily="34" charset="-122"/>
                  </a:rPr>
                  <a:t>reduce sextupole strength</a:t>
                </a:r>
                <a:r>
                  <a:rPr lang="el-GR" altLang="zh-CN" sz="1600" dirty="0">
                    <a:latin typeface="微软雅黑" panose="020B0503020204020204" pitchFamily="34" charset="-122"/>
                    <a:ea typeface="微软雅黑" panose="020B0503020204020204" pitchFamily="34" charset="-122"/>
                  </a:rPr>
                  <a:t> </a:t>
                </a:r>
                <a:endParaRPr lang="en-US" sz="1600" dirty="0">
                  <a:latin typeface="微软雅黑" panose="020B0503020204020204" pitchFamily="34" charset="-122"/>
                  <a:ea typeface="微软雅黑" panose="020B0503020204020204" pitchFamily="34" charset="-122"/>
                </a:endParaRPr>
              </a:p>
              <a:p>
                <a:pPr lvl="1"/>
                <a:r>
                  <a:rPr lang="en-US" altLang="zh-CN" sz="1600" dirty="0">
                    <a:latin typeface="微软雅黑" panose="020B0503020204020204" pitchFamily="34" charset="-122"/>
                    <a:ea typeface="微软雅黑" panose="020B0503020204020204" pitchFamily="34" charset="-122"/>
                  </a:rPr>
                  <a:t>CS:</a:t>
                </a:r>
                <a:r>
                  <a:rPr lang="zh-CN" altLang="en-US" sz="1600" dirty="0">
                    <a:latin typeface="微软雅黑" panose="020B0503020204020204" pitchFamily="34" charset="-122"/>
                    <a:ea typeface="微软雅黑" panose="020B0503020204020204" pitchFamily="34" charset="-122"/>
                  </a:rPr>
                  <a:t> </a:t>
                </a:r>
                <a:r>
                  <a:rPr lang="en-US" altLang="zh-CN" sz="1600" dirty="0">
                    <a:latin typeface="微软雅黑" panose="020B0503020204020204" pitchFamily="34" charset="-122"/>
                    <a:ea typeface="微软雅黑" panose="020B0503020204020204" pitchFamily="34" charset="-122"/>
                  </a:rPr>
                  <a:t>phase advance to IP </a:t>
                </a:r>
                <a:r>
                  <a:rPr lang="el-GR" altLang="zh-CN" sz="1600" dirty="0">
                    <a:latin typeface="微软雅黑" panose="020B0503020204020204" pitchFamily="34" charset="-122"/>
                    <a:ea typeface="微软雅黑" panose="020B0503020204020204" pitchFamily="34" charset="-122"/>
                  </a:rPr>
                  <a:t>(</a:t>
                </a:r>
                <a:r>
                  <a:rPr lang="zh-CN" altLang="en-US" sz="1600" i="1" dirty="0">
                    <a:solidFill>
                      <a:srgbClr val="180AF4"/>
                    </a:solidFill>
                    <a:latin typeface="微软雅黑" panose="020B0503020204020204" pitchFamily="34" charset="-122"/>
                    <a:ea typeface="微软雅黑" panose="020B0503020204020204" pitchFamily="34" charset="-122"/>
                    <a:sym typeface="Symbol" panose="05050102010706020507" pitchFamily="18" charset="2"/>
                  </a:rPr>
                  <a:t></a:t>
                </a:r>
                <a:r>
                  <a:rPr lang="zh-CN" altLang="el-GR" sz="1600" i="1" baseline="-25000" dirty="0">
                    <a:solidFill>
                      <a:srgbClr val="180AF4"/>
                    </a:solidFill>
                    <a:latin typeface="微软雅黑" panose="020B0503020204020204" pitchFamily="34" charset="-122"/>
                    <a:ea typeface="微软雅黑" panose="020B0503020204020204" pitchFamily="34" charset="-122"/>
                  </a:rPr>
                  <a:t>𝑥</a:t>
                </a:r>
                <a:r>
                  <a:rPr lang="zh-CN" altLang="el-GR" sz="1600" i="1" dirty="0">
                    <a:solidFill>
                      <a:srgbClr val="180AF4"/>
                    </a:solidFill>
                    <a:latin typeface="微软雅黑" panose="020B0503020204020204" pitchFamily="34" charset="-122"/>
                    <a:ea typeface="微软雅黑" panose="020B0503020204020204" pitchFamily="34" charset="-122"/>
                  </a:rPr>
                  <a:t> </a:t>
                </a:r>
                <a:r>
                  <a:rPr lang="el-GR" altLang="zh-CN" sz="1600" dirty="0">
                    <a:solidFill>
                      <a:srgbClr val="180AF4"/>
                    </a:solidFill>
                    <a:latin typeface="微软雅黑" panose="020B0503020204020204" pitchFamily="34" charset="-122"/>
                    <a:ea typeface="微软雅黑" panose="020B0503020204020204" pitchFamily="34" charset="-122"/>
                  </a:rPr>
                  <a:t>= </a:t>
                </a:r>
                <a:r>
                  <a:rPr lang="en-US" altLang="zh-CN" sz="1600" dirty="0">
                    <a:solidFill>
                      <a:srgbClr val="180AF4"/>
                    </a:solidFill>
                    <a:latin typeface="微软雅黑" panose="020B0503020204020204" pitchFamily="34" charset="-122"/>
                    <a:ea typeface="微软雅黑" panose="020B0503020204020204" pitchFamily="34" charset="-122"/>
                  </a:rPr>
                  <a:t>6</a:t>
                </a:r>
                <a:r>
                  <a:rPr lang="el-GR" altLang="zh-CN" sz="1600" dirty="0">
                    <a:solidFill>
                      <a:srgbClr val="180AF4"/>
                    </a:solidFill>
                    <a:latin typeface="微软雅黑" panose="020B0503020204020204" pitchFamily="34" charset="-122"/>
                    <a:ea typeface="微软雅黑" panose="020B0503020204020204" pitchFamily="34" charset="-122"/>
                  </a:rPr>
                  <a:t>π, </a:t>
                </a:r>
                <a:r>
                  <a:rPr lang="zh-CN" altLang="en-US" sz="1600" i="1" dirty="0">
                    <a:solidFill>
                      <a:srgbClr val="180AF4"/>
                    </a:solidFill>
                    <a:latin typeface="微软雅黑" panose="020B0503020204020204" pitchFamily="34" charset="-122"/>
                    <a:ea typeface="微软雅黑" panose="020B0503020204020204" pitchFamily="34" charset="-122"/>
                    <a:sym typeface="Symbol" panose="05050102010706020507" pitchFamily="18" charset="2"/>
                  </a:rPr>
                  <a:t></a:t>
                </a:r>
                <a:r>
                  <a:rPr lang="zh-CN" altLang="el-GR" sz="1600" i="1" baseline="-25000" dirty="0">
                    <a:solidFill>
                      <a:srgbClr val="180AF4"/>
                    </a:solidFill>
                    <a:latin typeface="微软雅黑" panose="020B0503020204020204" pitchFamily="34" charset="-122"/>
                    <a:ea typeface="微软雅黑" panose="020B0503020204020204" pitchFamily="34" charset="-122"/>
                  </a:rPr>
                  <a:t>𝑦</a:t>
                </a:r>
                <a:r>
                  <a:rPr lang="zh-CN" altLang="el-GR" sz="1600" i="1" dirty="0">
                    <a:solidFill>
                      <a:srgbClr val="180AF4"/>
                    </a:solidFill>
                    <a:latin typeface="微软雅黑" panose="020B0503020204020204" pitchFamily="34" charset="-122"/>
                    <a:ea typeface="微软雅黑" panose="020B0503020204020204" pitchFamily="34" charset="-122"/>
                  </a:rPr>
                  <a:t> </a:t>
                </a:r>
                <a:r>
                  <a:rPr lang="el-GR" altLang="zh-CN" sz="1600" dirty="0">
                    <a:solidFill>
                      <a:srgbClr val="180AF4"/>
                    </a:solidFill>
                    <a:latin typeface="微软雅黑" panose="020B0503020204020204" pitchFamily="34" charset="-122"/>
                    <a:ea typeface="微软雅黑" panose="020B0503020204020204" pitchFamily="34" charset="-122"/>
                  </a:rPr>
                  <a:t>= </a:t>
                </a:r>
                <a:r>
                  <a:rPr lang="en-US" altLang="zh-CN" sz="1600" dirty="0">
                    <a:solidFill>
                      <a:srgbClr val="180AF4"/>
                    </a:solidFill>
                    <a:latin typeface="微软雅黑" panose="020B0503020204020204" pitchFamily="34" charset="-122"/>
                    <a:ea typeface="微软雅黑" panose="020B0503020204020204" pitchFamily="34" charset="-122"/>
                  </a:rPr>
                  <a:t>5.5</a:t>
                </a:r>
                <a:r>
                  <a:rPr lang="el-GR" altLang="zh-CN" sz="1600" dirty="0">
                    <a:solidFill>
                      <a:srgbClr val="180AF4"/>
                    </a:solidFill>
                    <a:latin typeface="微软雅黑" panose="020B0503020204020204" pitchFamily="34" charset="-122"/>
                    <a:ea typeface="微软雅黑" panose="020B0503020204020204" pitchFamily="34" charset="-122"/>
                  </a:rPr>
                  <a:t>π</a:t>
                </a:r>
                <a:r>
                  <a:rPr lang="en-US" altLang="zh-CN" sz="1600" dirty="0">
                    <a:latin typeface="微软雅黑" panose="020B0503020204020204" pitchFamily="34" charset="-122"/>
                    <a:ea typeface="微软雅黑" panose="020B0503020204020204" pitchFamily="34" charset="-122"/>
                  </a:rPr>
                  <a:t>); </a:t>
                </a:r>
                <a:r>
                  <a:rPr lang="en-US" altLang="zh-CN" sz="1600" dirty="0">
                    <a:latin typeface="微软雅黑" panose="020B0503020204020204" pitchFamily="34" charset="-122"/>
                    <a:ea typeface="微软雅黑" panose="020B0503020204020204" pitchFamily="34" charset="-122"/>
                    <a:sym typeface="Symbol" panose="05050102010706020507" pitchFamily="18" charset="2"/>
                  </a:rPr>
                  <a:t></a:t>
                </a:r>
                <a:r>
                  <a:rPr lang="en-US" altLang="zh-CN" sz="1600" baseline="-25000" dirty="0">
                    <a:latin typeface="微软雅黑" panose="020B0503020204020204" pitchFamily="34" charset="-122"/>
                    <a:ea typeface="微软雅黑" panose="020B0503020204020204" pitchFamily="34" charset="-122"/>
                    <a:sym typeface="Symbol" panose="05050102010706020507" pitchFamily="18" charset="2"/>
                  </a:rPr>
                  <a:t>y</a:t>
                </a:r>
                <a:r>
                  <a:rPr lang="en-US" altLang="zh-CN" sz="1600" dirty="0">
                    <a:latin typeface="微软雅黑" panose="020B0503020204020204" pitchFamily="34" charset="-122"/>
                    <a:ea typeface="微软雅黑" panose="020B0503020204020204" pitchFamily="34" charset="-122"/>
                    <a:sym typeface="Symbol" panose="05050102010706020507" pitchFamily="18" charset="2"/>
                  </a:rPr>
                  <a:t>&gt;&gt; </a:t>
                </a:r>
                <a:r>
                  <a:rPr lang="en-US" altLang="zh-CN" sz="1600" baseline="-25000" dirty="0">
                    <a:latin typeface="微软雅黑" panose="020B0503020204020204" pitchFamily="34" charset="-122"/>
                    <a:ea typeface="微软雅黑" panose="020B0503020204020204" pitchFamily="34" charset="-122"/>
                    <a:sym typeface="Symbol" panose="05050102010706020507" pitchFamily="18" charset="2"/>
                  </a:rPr>
                  <a:t>x</a:t>
                </a:r>
                <a:r>
                  <a:rPr lang="en-US" altLang="zh-CN" sz="1600" dirty="0">
                    <a:latin typeface="微软雅黑" panose="020B0503020204020204" pitchFamily="34" charset="-122"/>
                    <a:ea typeface="微软雅黑" panose="020B0503020204020204" pitchFamily="34" charset="-122"/>
                  </a:rPr>
                  <a:t> </a:t>
                </a:r>
                <a:r>
                  <a:rPr lang="en-US" altLang="zh-CN" sz="1600" dirty="0">
                    <a:latin typeface="微软雅黑" panose="020B0503020204020204" pitchFamily="34" charset="-122"/>
                    <a:ea typeface="微软雅黑" panose="020B0503020204020204" pitchFamily="34" charset="-122"/>
                    <a:sym typeface="Symbol" panose="05050102010706020507" pitchFamily="18" charset="2"/>
                  </a:rPr>
                  <a:t></a:t>
                </a:r>
                <a:r>
                  <a:rPr lang="en-US" altLang="zh-CN" sz="1600" dirty="0">
                    <a:latin typeface="微软雅黑" panose="020B0503020204020204" pitchFamily="34" charset="-122"/>
                    <a:ea typeface="微软雅黑" panose="020B0503020204020204" pitchFamily="34" charset="-122"/>
                  </a:rPr>
                  <a:t>reduce sextupole strength</a:t>
                </a:r>
                <a:r>
                  <a:rPr lang="el-GR" altLang="zh-CN" sz="1600" dirty="0">
                    <a:latin typeface="微软雅黑" panose="020B0503020204020204" pitchFamily="34" charset="-122"/>
                    <a:ea typeface="微软雅黑" panose="020B0503020204020204" pitchFamily="34" charset="-122"/>
                  </a:rPr>
                  <a:t> </a:t>
                </a:r>
                <a:r>
                  <a:rPr lang="en-US" altLang="zh-CN" sz="1600" dirty="0">
                    <a:latin typeface="微软雅黑" panose="020B0503020204020204" pitchFamily="34" charset="-122"/>
                    <a:ea typeface="微软雅黑" panose="020B0503020204020204" pitchFamily="34" charset="-122"/>
                  </a:rPr>
                  <a:t>(</a:t>
                </a:r>
                <a:r>
                  <a:rPr lang="en-US" altLang="zh-CN" sz="1600" i="1" dirty="0">
                    <a:solidFill>
                      <a:srgbClr val="180AF4"/>
                    </a:solidFill>
                    <a:latin typeface="微软雅黑" panose="020B0503020204020204" pitchFamily="34" charset="-122"/>
                    <a:ea typeface="微软雅黑" panose="020B0503020204020204" pitchFamily="34" charset="-122"/>
                  </a:rPr>
                  <a:t>k</a:t>
                </a:r>
                <a:r>
                  <a:rPr lang="en-US" altLang="zh-CN" sz="1600" i="1" baseline="-25000" dirty="0">
                    <a:solidFill>
                      <a:srgbClr val="180AF4"/>
                    </a:solidFill>
                    <a:latin typeface="微软雅黑" panose="020B0503020204020204" pitchFamily="34" charset="-122"/>
                    <a:ea typeface="微软雅黑" panose="020B0503020204020204" pitchFamily="34" charset="-122"/>
                  </a:rPr>
                  <a:t>2</a:t>
                </a:r>
                <a:r>
                  <a:rPr lang="en-US" altLang="zh-CN" sz="1600" dirty="0">
                    <a:solidFill>
                      <a:srgbClr val="180AF4"/>
                    </a:solidFill>
                    <a:latin typeface="微软雅黑" panose="020B0503020204020204" pitchFamily="34" charset="-122"/>
                    <a:ea typeface="微软雅黑" panose="020B0503020204020204" pitchFamily="34" charset="-122"/>
                  </a:rPr>
                  <a:t> =16.94 m</a:t>
                </a:r>
                <a:r>
                  <a:rPr lang="en-US" altLang="zh-CN" sz="1600" baseline="30000" dirty="0">
                    <a:solidFill>
                      <a:srgbClr val="180AF4"/>
                    </a:solidFill>
                    <a:latin typeface="微软雅黑" panose="020B0503020204020204" pitchFamily="34" charset="-122"/>
                    <a:ea typeface="微软雅黑" panose="020B0503020204020204" pitchFamily="34" charset="-122"/>
                  </a:rPr>
                  <a:t>-3</a:t>
                </a:r>
                <a:r>
                  <a:rPr lang="en-US" altLang="zh-CN" sz="1600" dirty="0">
                    <a:latin typeface="微软雅黑" panose="020B0503020204020204" pitchFamily="34" charset="-122"/>
                    <a:ea typeface="微软雅黑" panose="020B0503020204020204" pitchFamily="34" charset="-122"/>
                  </a:rPr>
                  <a:t>)</a:t>
                </a:r>
              </a:p>
              <a:p>
                <a:pPr lvl="1"/>
                <a:r>
                  <a:rPr lang="en-US" altLang="zh-CN" sz="1600" dirty="0">
                    <a:latin typeface="微软雅黑" panose="020B0503020204020204" pitchFamily="34" charset="-122"/>
                    <a:ea typeface="微软雅黑" panose="020B0503020204020204" pitchFamily="34" charset="-122"/>
                  </a:rPr>
                  <a:t>IR Bending angle 60°: weak bending magnet (B0) closest to IP, to avoid synchrotron radiation at IP</a:t>
                </a:r>
              </a:p>
            </p:txBody>
          </p:sp>
        </mc:Choice>
        <mc:Fallback xmlns="">
          <p:sp>
            <p:nvSpPr>
              <p:cNvPr id="2" name="内容占位符 1"/>
              <p:cNvSpPr>
                <a:spLocks noGrp="1" noRot="1" noChangeAspect="1" noMove="1" noResize="1" noEditPoints="1" noAdjustHandles="1" noChangeArrowheads="1" noChangeShapeType="1" noTextEdit="1"/>
              </p:cNvSpPr>
              <p:nvPr>
                <p:ph idx="1"/>
              </p:nvPr>
            </p:nvSpPr>
            <p:spPr>
              <a:xfrm>
                <a:off x="3676" y="957786"/>
                <a:ext cx="12140995" cy="4906963"/>
              </a:xfrm>
              <a:blipFill>
                <a:blip r:embed="rId2"/>
                <a:stretch>
                  <a:fillRect l="-603" t="-994"/>
                </a:stretch>
              </a:blipFill>
            </p:spPr>
            <p:txBody>
              <a:bodyPr/>
              <a:lstStyle/>
              <a:p>
                <a:r>
                  <a:rPr lang="zh-CN" altLang="en-US">
                    <a:noFill/>
                  </a:rPr>
                  <a:t> </a:t>
                </a:r>
              </a:p>
            </p:txBody>
          </p:sp>
        </mc:Fallback>
      </mc:AlternateContent>
      <p:pic>
        <p:nvPicPr>
          <p:cNvPr id="5" name="图片 4">
            <a:extLst>
              <a:ext uri="{FF2B5EF4-FFF2-40B4-BE49-F238E27FC236}">
                <a16:creationId xmlns:a16="http://schemas.microsoft.com/office/drawing/2014/main" id="{ED760864-16D8-4F1D-94D9-52D4DA61716D}"/>
              </a:ext>
            </a:extLst>
          </p:cNvPr>
          <p:cNvPicPr>
            <a:picLocks noChangeAspect="1"/>
          </p:cNvPicPr>
          <p:nvPr/>
        </p:nvPicPr>
        <p:blipFill>
          <a:blip r:embed="rId3"/>
          <a:stretch>
            <a:fillRect/>
          </a:stretch>
        </p:blipFill>
        <p:spPr>
          <a:xfrm>
            <a:off x="282297" y="2856553"/>
            <a:ext cx="11862374" cy="2014205"/>
          </a:xfrm>
          <a:prstGeom prst="rect">
            <a:avLst/>
          </a:prstGeom>
        </p:spPr>
      </p:pic>
      <p:sp>
        <p:nvSpPr>
          <p:cNvPr id="3" name="标题 2"/>
          <p:cNvSpPr>
            <a:spLocks noGrp="1"/>
          </p:cNvSpPr>
          <p:nvPr>
            <p:ph type="title"/>
          </p:nvPr>
        </p:nvSpPr>
        <p:spPr/>
        <p:txBody>
          <a:bodyPr>
            <a:normAutofit/>
          </a:bodyPr>
          <a:lstStyle/>
          <a:p>
            <a:r>
              <a:rPr lang="zh-CN" altLang="en-US" sz="3600" dirty="0">
                <a:cs typeface="Arial" panose="020B0604020202020204" pitchFamily="34" charset="0"/>
              </a:rPr>
              <a:t>对撞区物理设计</a:t>
            </a:r>
          </a:p>
        </p:txBody>
      </p:sp>
      <p:cxnSp>
        <p:nvCxnSpPr>
          <p:cNvPr id="6" name="直接箭头连接符 5">
            <a:extLst>
              <a:ext uri="{FF2B5EF4-FFF2-40B4-BE49-F238E27FC236}">
                <a16:creationId xmlns:a16="http://schemas.microsoft.com/office/drawing/2014/main" id="{26BCE920-3C71-4493-9A10-996589CA72DD}"/>
              </a:ext>
            </a:extLst>
          </p:cNvPr>
          <p:cNvCxnSpPr/>
          <p:nvPr/>
        </p:nvCxnSpPr>
        <p:spPr>
          <a:xfrm>
            <a:off x="2207568" y="3549544"/>
            <a:ext cx="0" cy="22860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7" name="文本框 6">
            <a:extLst>
              <a:ext uri="{FF2B5EF4-FFF2-40B4-BE49-F238E27FC236}">
                <a16:creationId xmlns:a16="http://schemas.microsoft.com/office/drawing/2014/main" id="{74F028FC-A524-48E3-96C9-C78515D46885}"/>
              </a:ext>
            </a:extLst>
          </p:cNvPr>
          <p:cNvSpPr txBox="1"/>
          <p:nvPr/>
        </p:nvSpPr>
        <p:spPr>
          <a:xfrm>
            <a:off x="1631504" y="3187611"/>
            <a:ext cx="1236236" cy="369332"/>
          </a:xfrm>
          <a:prstGeom prst="rect">
            <a:avLst/>
          </a:prstGeom>
          <a:noFill/>
        </p:spPr>
        <p:txBody>
          <a:bodyPr wrap="none" rtlCol="0">
            <a:spAutoFit/>
          </a:bodyPr>
          <a:lstStyle/>
          <a:p>
            <a:r>
              <a:rPr lang="en-US" altLang="zh-CN" dirty="0">
                <a:ea typeface="微软雅黑" panose="020B0503020204020204" pitchFamily="34" charset="-122"/>
              </a:rPr>
              <a:t>Crab sext.</a:t>
            </a:r>
            <a:endParaRPr lang="zh-CN" altLang="en-US" dirty="0">
              <a:ea typeface="微软雅黑" panose="020B0503020204020204" pitchFamily="34" charset="-122"/>
            </a:endParaRPr>
          </a:p>
        </p:txBody>
      </p:sp>
      <p:cxnSp>
        <p:nvCxnSpPr>
          <p:cNvPr id="8" name="直接箭头连接符 7">
            <a:extLst>
              <a:ext uri="{FF2B5EF4-FFF2-40B4-BE49-F238E27FC236}">
                <a16:creationId xmlns:a16="http://schemas.microsoft.com/office/drawing/2014/main" id="{25A09B48-33A5-4863-BF37-2D771F96BC50}"/>
              </a:ext>
            </a:extLst>
          </p:cNvPr>
          <p:cNvCxnSpPr/>
          <p:nvPr/>
        </p:nvCxnSpPr>
        <p:spPr>
          <a:xfrm>
            <a:off x="10200456" y="3568373"/>
            <a:ext cx="0" cy="22860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9" name="文本框 8">
            <a:extLst>
              <a:ext uri="{FF2B5EF4-FFF2-40B4-BE49-F238E27FC236}">
                <a16:creationId xmlns:a16="http://schemas.microsoft.com/office/drawing/2014/main" id="{057B7F1F-ED89-48FF-9D5C-0D5821EE42E3}"/>
              </a:ext>
            </a:extLst>
          </p:cNvPr>
          <p:cNvSpPr txBox="1"/>
          <p:nvPr/>
        </p:nvSpPr>
        <p:spPr>
          <a:xfrm>
            <a:off x="9582338" y="3122484"/>
            <a:ext cx="1236236" cy="369332"/>
          </a:xfrm>
          <a:prstGeom prst="rect">
            <a:avLst/>
          </a:prstGeom>
          <a:noFill/>
        </p:spPr>
        <p:txBody>
          <a:bodyPr wrap="none" rtlCol="0">
            <a:spAutoFit/>
          </a:bodyPr>
          <a:lstStyle/>
          <a:p>
            <a:r>
              <a:rPr lang="en-US" altLang="zh-CN" dirty="0">
                <a:ea typeface="微软雅黑" panose="020B0503020204020204" pitchFamily="34" charset="-122"/>
              </a:rPr>
              <a:t>Crab sext.</a:t>
            </a:r>
            <a:endParaRPr lang="zh-CN" altLang="en-US" dirty="0">
              <a:ea typeface="微软雅黑" panose="020B0503020204020204" pitchFamily="34" charset="-122"/>
            </a:endParaRPr>
          </a:p>
        </p:txBody>
      </p:sp>
      <p:sp>
        <p:nvSpPr>
          <p:cNvPr id="4" name="文本框 3">
            <a:extLst>
              <a:ext uri="{FF2B5EF4-FFF2-40B4-BE49-F238E27FC236}">
                <a16:creationId xmlns:a16="http://schemas.microsoft.com/office/drawing/2014/main" id="{EFF4953A-8DD8-445B-A6CB-30427E2E37D5}"/>
              </a:ext>
            </a:extLst>
          </p:cNvPr>
          <p:cNvSpPr txBox="1"/>
          <p:nvPr/>
        </p:nvSpPr>
        <p:spPr>
          <a:xfrm>
            <a:off x="6074173" y="3187611"/>
            <a:ext cx="402674" cy="369332"/>
          </a:xfrm>
          <a:prstGeom prst="rect">
            <a:avLst/>
          </a:prstGeom>
          <a:noFill/>
        </p:spPr>
        <p:txBody>
          <a:bodyPr wrap="none" rtlCol="0">
            <a:spAutoFit/>
          </a:bodyPr>
          <a:lstStyle/>
          <a:p>
            <a:r>
              <a:rPr lang="en-US" altLang="zh-CN" dirty="0">
                <a:solidFill>
                  <a:srgbClr val="FF0000"/>
                </a:solidFill>
                <a:ea typeface="微软雅黑" panose="020B0503020204020204" pitchFamily="34" charset="-122"/>
              </a:rPr>
              <a:t>IP</a:t>
            </a:r>
            <a:endParaRPr lang="zh-CN" altLang="en-US" dirty="0">
              <a:solidFill>
                <a:srgbClr val="FF0000"/>
              </a:solidFill>
              <a:ea typeface="微软雅黑" panose="020B0503020204020204" pitchFamily="34" charset="-122"/>
            </a:endParaRPr>
          </a:p>
        </p:txBody>
      </p:sp>
      <mc:AlternateContent xmlns:mc="http://schemas.openxmlformats.org/markup-compatibility/2006" xmlns:a14="http://schemas.microsoft.com/office/drawing/2010/main">
        <mc:Choice Requires="a14">
          <p:sp>
            <p:nvSpPr>
              <p:cNvPr id="132" name="文本框 131">
                <a:extLst>
                  <a:ext uri="{FF2B5EF4-FFF2-40B4-BE49-F238E27FC236}">
                    <a16:creationId xmlns:a16="http://schemas.microsoft.com/office/drawing/2014/main" id="{8C2F6324-524D-44A3-8BAD-7C041268E79C}"/>
                  </a:ext>
                </a:extLst>
              </p:cNvPr>
              <p:cNvSpPr txBox="1"/>
              <p:nvPr/>
            </p:nvSpPr>
            <p:spPr>
              <a:xfrm>
                <a:off x="10520793" y="3548371"/>
                <a:ext cx="1453924" cy="54566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kumimoji="1" lang="en-US" altLang="zh-CN" sz="1200" b="0" i="1" smtClean="0">
                          <a:latin typeface="Cambria Math" panose="02040503050406030204" pitchFamily="18" charset="0"/>
                        </a:rPr>
                        <m:t>𝐾</m:t>
                      </m:r>
                      <m:r>
                        <a:rPr kumimoji="1" lang="en-US" altLang="zh-CN" sz="1200" b="0" i="1" smtClean="0">
                          <a:latin typeface="Cambria Math" panose="02040503050406030204" pitchFamily="18" charset="0"/>
                        </a:rPr>
                        <m:t>2</m:t>
                      </m:r>
                      <m:r>
                        <a:rPr kumimoji="1" lang="en-US" altLang="zh-CN" sz="1200" b="0" i="1" smtClean="0">
                          <a:latin typeface="Cambria Math" panose="02040503050406030204" pitchFamily="18" charset="0"/>
                        </a:rPr>
                        <m:t>𝐿</m:t>
                      </m:r>
                      <m:r>
                        <a:rPr kumimoji="1" lang="en-US" altLang="zh-CN" sz="1200" b="0" i="1" smtClean="0">
                          <a:latin typeface="Cambria Math" panose="02040503050406030204" pitchFamily="18" charset="0"/>
                        </a:rPr>
                        <m:t>=±</m:t>
                      </m:r>
                      <m:f>
                        <m:fPr>
                          <m:ctrlPr>
                            <a:rPr kumimoji="1" lang="en-US" altLang="zh-CN" sz="1200" b="0" i="1" smtClean="0">
                              <a:latin typeface="Cambria Math" panose="02040503050406030204" pitchFamily="18" charset="0"/>
                              <a:ea typeface="Cambria Math" panose="02040503050406030204" pitchFamily="18" charset="0"/>
                            </a:rPr>
                          </m:ctrlPr>
                        </m:fPr>
                        <m:num>
                          <m:r>
                            <a:rPr kumimoji="1" lang="en-US" altLang="zh-CN" sz="1200" b="0" i="1" smtClean="0">
                              <a:latin typeface="Cambria Math" panose="02040503050406030204" pitchFamily="18" charset="0"/>
                              <a:ea typeface="Cambria Math" panose="02040503050406030204" pitchFamily="18" charset="0"/>
                            </a:rPr>
                            <m:t>1</m:t>
                          </m:r>
                        </m:num>
                        <m:den>
                          <m:r>
                            <a:rPr kumimoji="1" lang="en-US" altLang="zh-CN" sz="1200" b="0" i="1" smtClean="0">
                              <a:latin typeface="Cambria Math" panose="02040503050406030204" pitchFamily="18" charset="0"/>
                              <a:ea typeface="Cambria Math" panose="02040503050406030204" pitchFamily="18" charset="0"/>
                            </a:rPr>
                            <m:t>2</m:t>
                          </m:r>
                          <m:r>
                            <a:rPr kumimoji="1" lang="en-US" altLang="zh-CN" sz="1200" b="0" i="1" smtClean="0">
                              <a:latin typeface="Cambria Math" panose="02040503050406030204" pitchFamily="18" charset="0"/>
                              <a:ea typeface="Cambria Math" panose="02040503050406030204" pitchFamily="18" charset="0"/>
                            </a:rPr>
                            <m:t>𝜃</m:t>
                          </m:r>
                          <m:sSubSup>
                            <m:sSubSupPr>
                              <m:ctrlPr>
                                <a:rPr kumimoji="1" lang="en-US" altLang="zh-CN" sz="1200" b="0" i="1" smtClean="0">
                                  <a:latin typeface="Cambria Math" panose="02040503050406030204" pitchFamily="18" charset="0"/>
                                  <a:ea typeface="Cambria Math" panose="02040503050406030204" pitchFamily="18" charset="0"/>
                                </a:rPr>
                              </m:ctrlPr>
                            </m:sSubSupPr>
                            <m:e>
                              <m:r>
                                <a:rPr kumimoji="1" lang="en-US" altLang="zh-CN" sz="1200" b="0" i="1" smtClean="0">
                                  <a:latin typeface="Cambria Math" panose="02040503050406030204" pitchFamily="18" charset="0"/>
                                  <a:ea typeface="Cambria Math" panose="02040503050406030204" pitchFamily="18" charset="0"/>
                                </a:rPr>
                                <m:t>𝛽</m:t>
                              </m:r>
                            </m:e>
                            <m:sub>
                              <m:r>
                                <m:rPr>
                                  <m:sty m:val="p"/>
                                </m:rPr>
                                <a:rPr kumimoji="1" lang="en-US" altLang="zh-CN" sz="1200" i="1">
                                  <a:latin typeface="Cambria Math" panose="02040503050406030204" pitchFamily="18" charset="0"/>
                                  <a:ea typeface="Cambria Math" panose="02040503050406030204" pitchFamily="18" charset="0"/>
                                </a:rPr>
                                <m:t>y</m:t>
                              </m:r>
                            </m:sub>
                            <m:sup>
                              <m:r>
                                <a:rPr kumimoji="1" lang="en-US" altLang="zh-CN" sz="1200" b="0" i="1" smtClean="0">
                                  <a:latin typeface="Cambria Math" panose="02040503050406030204" pitchFamily="18" charset="0"/>
                                  <a:ea typeface="Cambria Math" panose="02040503050406030204" pitchFamily="18" charset="0"/>
                                </a:rPr>
                                <m:t>∗</m:t>
                              </m:r>
                            </m:sup>
                          </m:sSubSup>
                          <m:sSub>
                            <m:sSubPr>
                              <m:ctrlPr>
                                <a:rPr kumimoji="1" lang="en-US" altLang="zh-CN" sz="1200" b="0" i="1" smtClean="0">
                                  <a:latin typeface="Cambria Math" panose="02040503050406030204" pitchFamily="18" charset="0"/>
                                  <a:ea typeface="Cambria Math" panose="02040503050406030204" pitchFamily="18" charset="0"/>
                                </a:rPr>
                              </m:ctrlPr>
                            </m:sSubPr>
                            <m:e>
                              <m:r>
                                <a:rPr kumimoji="1" lang="en-US" altLang="zh-CN" sz="1200" b="0" i="1" smtClean="0">
                                  <a:latin typeface="Cambria Math" panose="02040503050406030204" pitchFamily="18" charset="0"/>
                                  <a:ea typeface="Cambria Math" panose="02040503050406030204" pitchFamily="18" charset="0"/>
                                </a:rPr>
                                <m:t>𝛽</m:t>
                              </m:r>
                            </m:e>
                            <m:sub>
                              <m:r>
                                <a:rPr kumimoji="1" lang="en-US" altLang="zh-CN" sz="1200" b="0" i="1" smtClean="0">
                                  <a:latin typeface="Cambria Math" panose="02040503050406030204" pitchFamily="18" charset="0"/>
                                  <a:ea typeface="Cambria Math" panose="02040503050406030204" pitchFamily="18" charset="0"/>
                                </a:rPr>
                                <m:t>𝑦</m:t>
                              </m:r>
                            </m:sub>
                          </m:sSub>
                        </m:den>
                      </m:f>
                      <m:rad>
                        <m:radPr>
                          <m:degHide m:val="on"/>
                          <m:ctrlPr>
                            <a:rPr kumimoji="1" lang="en-US" altLang="zh-CN" sz="1200" b="0" i="1" smtClean="0">
                              <a:latin typeface="Cambria Math" panose="02040503050406030204" pitchFamily="18" charset="0"/>
                              <a:ea typeface="Cambria Math" panose="02040503050406030204" pitchFamily="18" charset="0"/>
                            </a:rPr>
                          </m:ctrlPr>
                        </m:radPr>
                        <m:deg/>
                        <m:e>
                          <m:f>
                            <m:fPr>
                              <m:ctrlPr>
                                <a:rPr kumimoji="1" lang="en-US" altLang="zh-CN" sz="1200" b="0" i="1" smtClean="0">
                                  <a:latin typeface="Cambria Math" panose="02040503050406030204" pitchFamily="18" charset="0"/>
                                  <a:ea typeface="Cambria Math" panose="02040503050406030204" pitchFamily="18" charset="0"/>
                                </a:rPr>
                              </m:ctrlPr>
                            </m:fPr>
                            <m:num>
                              <m:sSubSup>
                                <m:sSubSupPr>
                                  <m:ctrlPr>
                                    <a:rPr kumimoji="1" lang="en-US" altLang="zh-CN" sz="1200" b="0" i="1" smtClean="0">
                                      <a:latin typeface="Cambria Math" panose="02040503050406030204" pitchFamily="18" charset="0"/>
                                      <a:ea typeface="Cambria Math" panose="02040503050406030204" pitchFamily="18" charset="0"/>
                                    </a:rPr>
                                  </m:ctrlPr>
                                </m:sSubSupPr>
                                <m:e>
                                  <m:r>
                                    <a:rPr kumimoji="1" lang="en-US" altLang="zh-CN" sz="1200" b="0" i="1" smtClean="0">
                                      <a:latin typeface="Cambria Math" panose="02040503050406030204" pitchFamily="18" charset="0"/>
                                      <a:ea typeface="Cambria Math" panose="02040503050406030204" pitchFamily="18" charset="0"/>
                                    </a:rPr>
                                    <m:t>𝛽</m:t>
                                  </m:r>
                                </m:e>
                                <m:sub>
                                  <m:r>
                                    <a:rPr kumimoji="1" lang="en-US" altLang="zh-CN" sz="1200" b="0" i="1" smtClean="0">
                                      <a:latin typeface="Cambria Math" panose="02040503050406030204" pitchFamily="18" charset="0"/>
                                      <a:ea typeface="Cambria Math" panose="02040503050406030204" pitchFamily="18" charset="0"/>
                                    </a:rPr>
                                    <m:t>𝑥</m:t>
                                  </m:r>
                                </m:sub>
                                <m:sup>
                                  <m:r>
                                    <a:rPr kumimoji="1" lang="en-US" altLang="zh-CN" sz="1200" b="0" i="1" smtClean="0">
                                      <a:latin typeface="Cambria Math" panose="02040503050406030204" pitchFamily="18" charset="0"/>
                                      <a:ea typeface="Cambria Math" panose="02040503050406030204" pitchFamily="18" charset="0"/>
                                    </a:rPr>
                                    <m:t>∗</m:t>
                                  </m:r>
                                </m:sup>
                              </m:sSubSup>
                            </m:num>
                            <m:den>
                              <m:sSub>
                                <m:sSubPr>
                                  <m:ctrlPr>
                                    <a:rPr kumimoji="1" lang="en-US" altLang="zh-CN" sz="1200" b="0" i="1" smtClean="0">
                                      <a:latin typeface="Cambria Math" panose="02040503050406030204" pitchFamily="18" charset="0"/>
                                      <a:ea typeface="Cambria Math" panose="02040503050406030204" pitchFamily="18" charset="0"/>
                                    </a:rPr>
                                  </m:ctrlPr>
                                </m:sSubPr>
                                <m:e>
                                  <m:r>
                                    <a:rPr kumimoji="1" lang="en-US" altLang="zh-CN" sz="1200" b="0" i="1" smtClean="0">
                                      <a:latin typeface="Cambria Math" panose="02040503050406030204" pitchFamily="18" charset="0"/>
                                      <a:ea typeface="Cambria Math" panose="02040503050406030204" pitchFamily="18" charset="0"/>
                                    </a:rPr>
                                    <m:t>𝛽</m:t>
                                  </m:r>
                                </m:e>
                                <m:sub>
                                  <m:r>
                                    <a:rPr kumimoji="1" lang="en-US" altLang="zh-CN" sz="1200" b="0" i="1" smtClean="0">
                                      <a:latin typeface="Cambria Math" panose="02040503050406030204" pitchFamily="18" charset="0"/>
                                      <a:ea typeface="Cambria Math" panose="02040503050406030204" pitchFamily="18" charset="0"/>
                                    </a:rPr>
                                    <m:t>𝑥</m:t>
                                  </m:r>
                                </m:sub>
                              </m:sSub>
                            </m:den>
                          </m:f>
                        </m:e>
                      </m:rad>
                    </m:oMath>
                  </m:oMathPara>
                </a14:m>
                <a:endParaRPr kumimoji="1" lang="zh-CN" altLang="en-US" sz="1200" dirty="0">
                  <a:ea typeface="微软雅黑" panose="020B0503020204020204" pitchFamily="34" charset="-122"/>
                </a:endParaRPr>
              </a:p>
            </p:txBody>
          </p:sp>
        </mc:Choice>
        <mc:Fallback xmlns="">
          <p:sp>
            <p:nvSpPr>
              <p:cNvPr id="132" name="文本框 131">
                <a:extLst>
                  <a:ext uri="{FF2B5EF4-FFF2-40B4-BE49-F238E27FC236}">
                    <a16:creationId xmlns:a16="http://schemas.microsoft.com/office/drawing/2014/main" id="{8C2F6324-524D-44A3-8BAD-7C041268E79C}"/>
                  </a:ext>
                </a:extLst>
              </p:cNvPr>
              <p:cNvSpPr txBox="1">
                <a:spLocks noRot="1" noChangeAspect="1" noMove="1" noResize="1" noEditPoints="1" noAdjustHandles="1" noChangeArrowheads="1" noChangeShapeType="1" noTextEdit="1"/>
              </p:cNvSpPr>
              <p:nvPr/>
            </p:nvSpPr>
            <p:spPr>
              <a:xfrm>
                <a:off x="10520793" y="3548371"/>
                <a:ext cx="1453924" cy="545662"/>
              </a:xfrm>
              <a:prstGeom prst="rect">
                <a:avLst/>
              </a:prstGeom>
              <a:blipFill>
                <a:blip r:embed="rId4"/>
                <a:stretch>
                  <a:fillRect/>
                </a:stretch>
              </a:blipFill>
            </p:spPr>
            <p:txBody>
              <a:bodyPr/>
              <a:lstStyle/>
              <a:p>
                <a:r>
                  <a:rPr lang="zh-CN" altLang="en-US">
                    <a:noFill/>
                  </a:rPr>
                  <a:t> </a:t>
                </a:r>
              </a:p>
            </p:txBody>
          </p:sp>
        </mc:Fallback>
      </mc:AlternateContent>
      <p:sp>
        <p:nvSpPr>
          <p:cNvPr id="10" name="文本框 9">
            <a:extLst>
              <a:ext uri="{FF2B5EF4-FFF2-40B4-BE49-F238E27FC236}">
                <a16:creationId xmlns:a16="http://schemas.microsoft.com/office/drawing/2014/main" id="{9A838106-90D4-4574-95E0-54E2AD1A7649}"/>
              </a:ext>
            </a:extLst>
          </p:cNvPr>
          <p:cNvSpPr txBox="1"/>
          <p:nvPr/>
        </p:nvSpPr>
        <p:spPr>
          <a:xfrm>
            <a:off x="10200456" y="402336"/>
            <a:ext cx="1800493" cy="369332"/>
          </a:xfrm>
          <a:prstGeom prst="rect">
            <a:avLst/>
          </a:prstGeom>
          <a:noFill/>
        </p:spPr>
        <p:txBody>
          <a:bodyPr wrap="none" rtlCol="0">
            <a:spAutoFit/>
          </a:bodyPr>
          <a:lstStyle/>
          <a:p>
            <a:r>
              <a:rPr lang="zh-CN" altLang="en-US" b="1" dirty="0">
                <a:solidFill>
                  <a:srgbClr val="FFFF00"/>
                </a:solidFill>
              </a:rPr>
              <a:t>详见张林浩报告</a:t>
            </a:r>
          </a:p>
        </p:txBody>
      </p:sp>
      <p:pic>
        <p:nvPicPr>
          <p:cNvPr id="13" name="图片 12">
            <a:extLst>
              <a:ext uri="{FF2B5EF4-FFF2-40B4-BE49-F238E27FC236}">
                <a16:creationId xmlns:a16="http://schemas.microsoft.com/office/drawing/2014/main" id="{595AF659-FFE6-4685-86C0-B0373822BE7D}"/>
              </a:ext>
            </a:extLst>
          </p:cNvPr>
          <p:cNvPicPr>
            <a:picLocks noChangeAspect="1"/>
          </p:cNvPicPr>
          <p:nvPr/>
        </p:nvPicPr>
        <p:blipFill>
          <a:blip r:embed="rId5"/>
          <a:stretch>
            <a:fillRect/>
          </a:stretch>
        </p:blipFill>
        <p:spPr>
          <a:xfrm>
            <a:off x="2684098" y="3873648"/>
            <a:ext cx="3454688" cy="2399513"/>
          </a:xfrm>
          <a:prstGeom prst="rect">
            <a:avLst/>
          </a:prstGeom>
        </p:spPr>
      </p:pic>
      <p:pic>
        <p:nvPicPr>
          <p:cNvPr id="15" name="图片 14">
            <a:extLst>
              <a:ext uri="{FF2B5EF4-FFF2-40B4-BE49-F238E27FC236}">
                <a16:creationId xmlns:a16="http://schemas.microsoft.com/office/drawing/2014/main" id="{706C3D53-52FB-4A70-BC56-2FE65A56E61B}"/>
              </a:ext>
            </a:extLst>
          </p:cNvPr>
          <p:cNvPicPr>
            <a:picLocks noChangeAspect="1"/>
          </p:cNvPicPr>
          <p:nvPr/>
        </p:nvPicPr>
        <p:blipFill>
          <a:blip r:embed="rId6"/>
          <a:stretch>
            <a:fillRect/>
          </a:stretch>
        </p:blipFill>
        <p:spPr>
          <a:xfrm>
            <a:off x="6308740" y="3942890"/>
            <a:ext cx="3154240" cy="2330271"/>
          </a:xfrm>
          <a:prstGeom prst="rect">
            <a:avLst/>
          </a:prstGeom>
        </p:spPr>
      </p:pic>
      <p:sp>
        <p:nvSpPr>
          <p:cNvPr id="16" name="文本框 15">
            <a:extLst>
              <a:ext uri="{FF2B5EF4-FFF2-40B4-BE49-F238E27FC236}">
                <a16:creationId xmlns:a16="http://schemas.microsoft.com/office/drawing/2014/main" id="{0C752BFD-F4F4-46C2-953C-EDFCDAD9B31C}"/>
              </a:ext>
            </a:extLst>
          </p:cNvPr>
          <p:cNvSpPr txBox="1"/>
          <p:nvPr/>
        </p:nvSpPr>
        <p:spPr>
          <a:xfrm>
            <a:off x="699478" y="6237915"/>
            <a:ext cx="11233248" cy="307777"/>
          </a:xfrm>
          <a:prstGeom prst="rect">
            <a:avLst/>
          </a:prstGeom>
          <a:noFill/>
        </p:spPr>
        <p:txBody>
          <a:bodyPr wrap="square">
            <a:spAutoFit/>
          </a:bodyPr>
          <a:lstStyle/>
          <a:p>
            <a:pPr marL="285750" indent="-285750">
              <a:spcBef>
                <a:spcPts val="300"/>
              </a:spcBef>
              <a:buFont typeface="Arial" panose="020B0604020202020204" pitchFamily="34" charset="0"/>
              <a:buChar char="•"/>
            </a:pPr>
            <a:r>
              <a:rPr lang="en-US" altLang="zh-CN" sz="1400" dirty="0">
                <a:latin typeface="Times New Roman" panose="02020603050405020304" pitchFamily="18" charset="0"/>
                <a:ea typeface="Calibri" panose="020F0502020204030204" pitchFamily="34" charset="0"/>
                <a:cs typeface="Times New Roman" panose="02020603050405020304" pitchFamily="18" charset="0"/>
              </a:rPr>
              <a:t>L. Zhang*, T. Liu, Y. Zou* et al., Design and integration of a crab-waist interaction region for the Super Tau-Charm Facility, </a:t>
            </a:r>
            <a:r>
              <a:rPr lang="en-US" altLang="zh-CN" sz="1400" dirty="0" err="1">
                <a:latin typeface="Times New Roman" panose="02020603050405020304" pitchFamily="18" charset="0"/>
                <a:ea typeface="Calibri" panose="020F0502020204030204" pitchFamily="34" charset="0"/>
                <a:cs typeface="Times New Roman" panose="02020603050405020304" pitchFamily="18" charset="0"/>
              </a:rPr>
              <a:t>Nucl</a:t>
            </a:r>
            <a:r>
              <a:rPr lang="en-US" altLang="zh-CN" sz="1400" dirty="0">
                <a:latin typeface="Times New Roman" panose="02020603050405020304" pitchFamily="18" charset="0"/>
                <a:ea typeface="Calibri" panose="020F0502020204030204" pitchFamily="34" charset="0"/>
                <a:cs typeface="Times New Roman" panose="02020603050405020304" pitchFamily="18" charset="0"/>
              </a:rPr>
              <a:t>. Sci. Tech. (</a:t>
            </a:r>
            <a:r>
              <a:rPr lang="zh-CN" altLang="en-US" sz="1400" dirty="0">
                <a:latin typeface="Times New Roman" panose="02020603050405020304" pitchFamily="18" charset="0"/>
                <a:cs typeface="Times New Roman" panose="02020603050405020304" pitchFamily="18" charset="0"/>
              </a:rPr>
              <a:t>已接收</a:t>
            </a:r>
            <a:r>
              <a:rPr lang="en-US" altLang="zh-CN" sz="1400" dirty="0">
                <a:latin typeface="Times New Roman" panose="02020603050405020304" pitchFamily="18" charset="0"/>
                <a:ea typeface="Calibri" panose="020F0502020204030204" pitchFamily="34" charset="0"/>
                <a:cs typeface="Times New Roman" panose="02020603050405020304" pitchFamily="18" charset="0"/>
              </a:rPr>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p:cNvPicPr>
            <a:picLocks noChangeAspect="1"/>
          </p:cNvPicPr>
          <p:nvPr/>
        </p:nvPicPr>
        <p:blipFill>
          <a:blip r:embed="rId2"/>
          <a:stretch>
            <a:fillRect/>
          </a:stretch>
        </p:blipFill>
        <p:spPr>
          <a:xfrm>
            <a:off x="442672" y="2984450"/>
            <a:ext cx="11161240" cy="1613813"/>
          </a:xfrm>
          <a:prstGeom prst="rect">
            <a:avLst/>
          </a:prstGeom>
        </p:spPr>
      </p:pic>
      <mc:AlternateContent xmlns:mc="http://schemas.openxmlformats.org/markup-compatibility/2006" xmlns:a14="http://schemas.microsoft.com/office/drawing/2010/main">
        <mc:Choice Requires="a14">
          <p:sp>
            <p:nvSpPr>
              <p:cNvPr id="2" name="内容占位符 1"/>
              <p:cNvSpPr>
                <a:spLocks noGrp="1"/>
              </p:cNvSpPr>
              <p:nvPr>
                <p:ph idx="1"/>
              </p:nvPr>
            </p:nvSpPr>
            <p:spPr>
              <a:xfrm>
                <a:off x="467270" y="921304"/>
                <a:ext cx="11677401" cy="2092901"/>
              </a:xfrm>
            </p:spPr>
            <p:txBody>
              <a:bodyPr>
                <a:normAutofit lnSpcReduction="10000"/>
              </a:bodyPr>
              <a:lstStyle/>
              <a:p>
                <a:r>
                  <a:rPr lang="en-US" altLang="zh-CN" sz="2000" b="1" dirty="0">
                    <a:solidFill>
                      <a:srgbClr val="0F34A6"/>
                    </a:solidFill>
                    <a:latin typeface="微软雅黑" panose="020B0503020204020204" pitchFamily="34" charset="-122"/>
                    <a:ea typeface="微软雅黑" panose="020B0503020204020204" pitchFamily="34" charset="-122"/>
                  </a:rPr>
                  <a:t>Local chromaticity correction (up to 3</a:t>
                </a:r>
                <a:r>
                  <a:rPr lang="en-US" altLang="zh-CN" sz="2000" b="1" baseline="30000" dirty="0">
                    <a:solidFill>
                      <a:srgbClr val="0F34A6"/>
                    </a:solidFill>
                    <a:latin typeface="微软雅黑" panose="020B0503020204020204" pitchFamily="34" charset="-122"/>
                    <a:ea typeface="微软雅黑" panose="020B0503020204020204" pitchFamily="34" charset="-122"/>
                  </a:rPr>
                  <a:t>rd </a:t>
                </a:r>
                <a:r>
                  <a:rPr lang="en-US" altLang="zh-CN" sz="2000" b="1" dirty="0">
                    <a:solidFill>
                      <a:srgbClr val="0F34A6"/>
                    </a:solidFill>
                    <a:latin typeface="微软雅黑" panose="020B0503020204020204" pitchFamily="34" charset="-122"/>
                    <a:ea typeface="微软雅黑" panose="020B0503020204020204" pitchFamily="34" charset="-122"/>
                  </a:rPr>
                  <a:t>order) </a:t>
                </a:r>
                <a:r>
                  <a:rPr lang="en-US" altLang="zh-CN" sz="2000" b="1" dirty="0">
                    <a:solidFill>
                      <a:srgbClr val="0F34A6"/>
                    </a:solidFill>
                    <a:latin typeface="微软雅黑" panose="020B0503020204020204" pitchFamily="34" charset="-122"/>
                    <a:ea typeface="微软雅黑" panose="020B0503020204020204" pitchFamily="34" charset="-122"/>
                    <a:sym typeface="Wingdings" panose="05000000000000000000" pitchFamily="2" charset="2"/>
                  </a:rPr>
                  <a:t> to increase momentum bandwidth</a:t>
                </a:r>
              </a:p>
              <a:p>
                <a:pPr lvl="1"/>
                <a:r>
                  <a:rPr lang="en-US" altLang="zh-CN" sz="1800" dirty="0">
                    <a:latin typeface="微软雅黑" panose="020B0503020204020204" pitchFamily="34" charset="-122"/>
                    <a:ea typeface="微软雅黑" panose="020B0503020204020204" pitchFamily="34" charset="-122"/>
                  </a:rPr>
                  <a:t>1</a:t>
                </a:r>
                <a:r>
                  <a:rPr lang="en-US" altLang="zh-CN" sz="1800" baseline="30000" dirty="0">
                    <a:latin typeface="微软雅黑" panose="020B0503020204020204" pitchFamily="34" charset="-122"/>
                    <a:ea typeface="微软雅黑" panose="020B0503020204020204" pitchFamily="34" charset="-122"/>
                  </a:rPr>
                  <a:t>st</a:t>
                </a:r>
                <a:r>
                  <a:rPr lang="en-US" altLang="zh-CN" sz="1800" dirty="0">
                    <a:latin typeface="微软雅黑" panose="020B0503020204020204" pitchFamily="34" charset="-122"/>
                    <a:ea typeface="微软雅黑" panose="020B0503020204020204" pitchFamily="34" charset="-122"/>
                  </a:rPr>
                  <a:t>-order chromaticity: S1Y and S1X main </a:t>
                </a:r>
                <a:r>
                  <a:rPr lang="en-US" altLang="zh-CN" sz="1800" dirty="0" err="1">
                    <a:latin typeface="微软雅黑" panose="020B0503020204020204" pitchFamily="34" charset="-122"/>
                    <a:ea typeface="微软雅黑" panose="020B0503020204020204" pitchFamily="34" charset="-122"/>
                  </a:rPr>
                  <a:t>sextupole</a:t>
                </a:r>
                <a:r>
                  <a:rPr lang="en-US" altLang="zh-CN" sz="1800" dirty="0">
                    <a:latin typeface="微软雅黑" panose="020B0503020204020204" pitchFamily="34" charset="-122"/>
                    <a:ea typeface="微软雅黑" panose="020B0503020204020204" pitchFamily="34" charset="-122"/>
                  </a:rPr>
                  <a:t> pairs with -I map;</a:t>
                </a:r>
              </a:p>
              <a:p>
                <a:pPr lvl="1"/>
                <a:r>
                  <a:rPr lang="en-US" altLang="zh-CN" sz="1800" dirty="0">
                    <a:latin typeface="微软雅黑" panose="020B0503020204020204" pitchFamily="34" charset="-122"/>
                    <a:ea typeface="微软雅黑" panose="020B0503020204020204" pitchFamily="34" charset="-122"/>
                  </a:rPr>
                  <a:t>2</a:t>
                </a:r>
                <a:r>
                  <a:rPr lang="en-US" altLang="zh-CN" sz="1800" baseline="30000" dirty="0">
                    <a:latin typeface="微软雅黑" panose="020B0503020204020204" pitchFamily="34" charset="-122"/>
                    <a:ea typeface="微软雅黑" panose="020B0503020204020204" pitchFamily="34" charset="-122"/>
                  </a:rPr>
                  <a:t>nd</a:t>
                </a:r>
                <a:r>
                  <a:rPr lang="en-US" altLang="zh-CN" sz="1800" dirty="0">
                    <a:latin typeface="微软雅黑" panose="020B0503020204020204" pitchFamily="34" charset="-122"/>
                    <a:ea typeface="微软雅黑" panose="020B0503020204020204" pitchFamily="34" charset="-122"/>
                  </a:rPr>
                  <a:t>-order chromaticity: fine-tuning phase advance of S1Y and S1X to IP;</a:t>
                </a:r>
              </a:p>
              <a:p>
                <a:pPr lvl="1"/>
                <a:r>
                  <a:rPr lang="en-US" altLang="zh-CN" sz="1800" dirty="0">
                    <a:latin typeface="微软雅黑" panose="020B0503020204020204" pitchFamily="34" charset="-122"/>
                    <a:ea typeface="微软雅黑" panose="020B0503020204020204" pitchFamily="34" charset="-122"/>
                  </a:rPr>
                  <a:t>3</a:t>
                </a:r>
                <a:r>
                  <a:rPr lang="en-US" altLang="zh-CN" sz="1800" baseline="30000" dirty="0">
                    <a:latin typeface="微软雅黑" panose="020B0503020204020204" pitchFamily="34" charset="-122"/>
                    <a:ea typeface="微软雅黑" panose="020B0503020204020204" pitchFamily="34" charset="-122"/>
                  </a:rPr>
                  <a:t>rd</a:t>
                </a:r>
                <a:r>
                  <a:rPr lang="en-US" altLang="zh-CN" sz="1800" dirty="0">
                    <a:latin typeface="微软雅黑" panose="020B0503020204020204" pitchFamily="34" charset="-122"/>
                    <a:ea typeface="微软雅黑" panose="020B0503020204020204" pitchFamily="34" charset="-122"/>
                  </a:rPr>
                  <a:t>-order chromaticity: S3Y and S3X at the 1</a:t>
                </a:r>
                <a:r>
                  <a:rPr lang="en-US" altLang="zh-CN" sz="1800" baseline="30000" dirty="0">
                    <a:latin typeface="微软雅黑" panose="020B0503020204020204" pitchFamily="34" charset="-122"/>
                    <a:ea typeface="微软雅黑" panose="020B0503020204020204" pitchFamily="34" charset="-122"/>
                  </a:rPr>
                  <a:t>st</a:t>
                </a:r>
                <a:r>
                  <a:rPr lang="en-US" altLang="zh-CN" sz="1800" dirty="0">
                    <a:latin typeface="微软雅黑" panose="020B0503020204020204" pitchFamily="34" charset="-122"/>
                    <a:ea typeface="微软雅黑" panose="020B0503020204020204" pitchFamily="34" charset="-122"/>
                  </a:rPr>
                  <a:t> and 2</a:t>
                </a:r>
                <a:r>
                  <a:rPr lang="en-US" altLang="zh-CN" sz="1800" baseline="30000" dirty="0">
                    <a:latin typeface="微软雅黑" panose="020B0503020204020204" pitchFamily="34" charset="-122"/>
                    <a:ea typeface="微软雅黑" panose="020B0503020204020204" pitchFamily="34" charset="-122"/>
                  </a:rPr>
                  <a:t>nd</a:t>
                </a:r>
                <a:r>
                  <a:rPr lang="en-US" altLang="zh-CN" sz="1800" dirty="0">
                    <a:latin typeface="微软雅黑" panose="020B0503020204020204" pitchFamily="34" charset="-122"/>
                    <a:ea typeface="微软雅黑" panose="020B0503020204020204" pitchFamily="34" charset="-122"/>
                  </a:rPr>
                  <a:t> image points of the IP.</a:t>
                </a:r>
              </a:p>
              <a:p>
                <a:r>
                  <a:rPr lang="en-US" altLang="zh-CN" sz="2000" dirty="0">
                    <a:solidFill>
                      <a:srgbClr val="0F34A6"/>
                    </a:solidFill>
                    <a:latin typeface="微软雅黑" panose="020B0503020204020204" pitchFamily="34" charset="-122"/>
                    <a:ea typeface="微软雅黑" panose="020B0503020204020204" pitchFamily="34" charset="-122"/>
                  </a:rPr>
                  <a:t>Optimize Montague function at IP and CS to enhance off-momentum beam dynamics</a:t>
                </a:r>
              </a:p>
              <a:p>
                <a:r>
                  <a:rPr lang="en-US" altLang="zh-CN" sz="2000" dirty="0">
                    <a:solidFill>
                      <a:srgbClr val="0F34A6"/>
                    </a:solidFill>
                    <a:latin typeface="微软雅黑" panose="020B0503020204020204" pitchFamily="34" charset="-122"/>
                    <a:ea typeface="微软雅黑" panose="020B0503020204020204" pitchFamily="34" charset="-122"/>
                  </a:rPr>
                  <a:t>Optimize the </a:t>
                </a:r>
                <a:r>
                  <a:rPr lang="zh-CN" altLang="en-US" sz="2000" dirty="0">
                    <a:solidFill>
                      <a:srgbClr val="0F34A6"/>
                    </a:solidFill>
                    <a:latin typeface="微软雅黑" panose="020B0503020204020204" pitchFamily="34" charset="-122"/>
                    <a:ea typeface="微软雅黑" panose="020B0503020204020204" pitchFamily="34" charset="-122"/>
                  </a:rPr>
                  <a:t>map between CRAB sextupoles</a:t>
                </a:r>
                <a:r>
                  <a:rPr lang="en-US" altLang="zh-CN" sz="2000" dirty="0">
                    <a:latin typeface="微软雅黑" panose="020B0503020204020204" pitchFamily="34" charset="-122"/>
                    <a:ea typeface="微软雅黑" panose="020B0503020204020204" pitchFamily="34" charset="-122"/>
                  </a:rPr>
                  <a:t>, as linear as possible with </a:t>
                </a:r>
                <a14:m>
                  <m:oMath xmlns:m="http://schemas.openxmlformats.org/officeDocument/2006/math">
                    <m:r>
                      <a:rPr lang="en-US" altLang="zh-CN" sz="2000" b="0" i="1" smtClean="0">
                        <a:latin typeface="Cambria Math" panose="02040503050406030204" pitchFamily="18" charset="0"/>
                        <a:ea typeface="Cambria Math" panose="02040503050406030204" pitchFamily="18" charset="0"/>
                      </a:rPr>
                      <m:t>𝛿</m:t>
                    </m:r>
                  </m:oMath>
                </a14:m>
                <a:r>
                  <a:rPr lang="en-US" altLang="zh-CN" sz="2000" dirty="0">
                    <a:latin typeface="微软雅黑" panose="020B0503020204020204" pitchFamily="34" charset="-122"/>
                    <a:ea typeface="微软雅黑" panose="020B0503020204020204" pitchFamily="34" charset="-122"/>
                  </a:rPr>
                  <a:t> varying</a:t>
                </a:r>
              </a:p>
              <a:p>
                <a:endParaRPr lang="en-US" altLang="zh-CN" sz="2400" dirty="0">
                  <a:latin typeface="微软雅黑" panose="020B0503020204020204" pitchFamily="34" charset="-122"/>
                  <a:ea typeface="微软雅黑" panose="020B0503020204020204" pitchFamily="34" charset="-122"/>
                </a:endParaRPr>
              </a:p>
            </p:txBody>
          </p:sp>
        </mc:Choice>
        <mc:Fallback xmlns="">
          <p:sp>
            <p:nvSpPr>
              <p:cNvPr id="2" name="内容占位符 1"/>
              <p:cNvSpPr>
                <a:spLocks noRot="1" noChangeAspect="1" noMove="1" noResize="1" noEditPoints="1" noAdjustHandles="1" noChangeArrowheads="1" noChangeShapeType="1" noTextEdit="1"/>
              </p:cNvSpPr>
              <p:nvPr>
                <p:ph idx="1"/>
              </p:nvPr>
            </p:nvSpPr>
            <p:spPr>
              <a:xfrm>
                <a:off x="467270" y="921304"/>
                <a:ext cx="11677401" cy="2092901"/>
              </a:xfrm>
              <a:blipFill rotWithShape="1">
                <a:blip r:embed="rId3"/>
                <a:stretch>
                  <a:fillRect l="-5" t="-4305" r="3" b="-6742"/>
                </a:stretch>
              </a:blipFill>
            </p:spPr>
            <p:txBody>
              <a:bodyPr/>
              <a:lstStyle/>
              <a:p>
                <a:r>
                  <a:rPr lang="zh-CN" altLang="en-US">
                    <a:noFill/>
                  </a:rPr>
                  <a:t> </a:t>
                </a:r>
              </a:p>
            </p:txBody>
          </p:sp>
        </mc:Fallback>
      </mc:AlternateContent>
      <p:sp>
        <p:nvSpPr>
          <p:cNvPr id="3" name="标题 2"/>
          <p:cNvSpPr>
            <a:spLocks noGrp="1"/>
          </p:cNvSpPr>
          <p:nvPr>
            <p:ph type="title"/>
          </p:nvPr>
        </p:nvSpPr>
        <p:spPr>
          <a:xfrm>
            <a:off x="774517" y="-3536"/>
            <a:ext cx="10515600" cy="804672"/>
          </a:xfrm>
        </p:spPr>
        <p:txBody>
          <a:bodyPr>
            <a:normAutofit/>
          </a:bodyPr>
          <a:lstStyle/>
          <a:p>
            <a:r>
              <a:rPr lang="zh-CN" altLang="en-US" sz="3600" dirty="0">
                <a:cs typeface="Arial" panose="020B0604020202020204" pitchFamily="34" charset="0"/>
              </a:rPr>
              <a:t>对撞区非线性动力学优化</a:t>
            </a:r>
          </a:p>
        </p:txBody>
      </p:sp>
      <p:sp>
        <p:nvSpPr>
          <p:cNvPr id="8" name="椭圆 7"/>
          <p:cNvSpPr/>
          <p:nvPr/>
        </p:nvSpPr>
        <p:spPr>
          <a:xfrm>
            <a:off x="3306033" y="4174540"/>
            <a:ext cx="506602" cy="340365"/>
          </a:xfrm>
          <a:prstGeom prst="ellipse">
            <a:avLst/>
          </a:prstGeom>
          <a:noFill/>
          <a:ln w="127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dirty="0">
              <a:ea typeface="微软雅黑" panose="020B0503020204020204" pitchFamily="34" charset="-122"/>
            </a:endParaRPr>
          </a:p>
        </p:txBody>
      </p:sp>
      <p:sp>
        <p:nvSpPr>
          <p:cNvPr id="267" name="椭圆 266"/>
          <p:cNvSpPr/>
          <p:nvPr/>
        </p:nvSpPr>
        <p:spPr>
          <a:xfrm>
            <a:off x="4570458" y="4205688"/>
            <a:ext cx="477939" cy="294404"/>
          </a:xfrm>
          <a:prstGeom prst="ellipse">
            <a:avLst/>
          </a:prstGeom>
          <a:noFill/>
          <a:ln w="127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dirty="0">
              <a:ea typeface="微软雅黑" panose="020B0503020204020204" pitchFamily="34" charset="-122"/>
            </a:endParaRPr>
          </a:p>
        </p:txBody>
      </p:sp>
      <p:sp>
        <p:nvSpPr>
          <p:cNvPr id="268" name="椭圆 267"/>
          <p:cNvSpPr/>
          <p:nvPr/>
        </p:nvSpPr>
        <p:spPr>
          <a:xfrm>
            <a:off x="5843766" y="4171164"/>
            <a:ext cx="467892" cy="307612"/>
          </a:xfrm>
          <a:prstGeom prst="ellipse">
            <a:avLst/>
          </a:prstGeom>
          <a:noFill/>
          <a:ln w="12700">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dirty="0">
              <a:ea typeface="微软雅黑" panose="020B0503020204020204" pitchFamily="34" charset="-122"/>
            </a:endParaRPr>
          </a:p>
        </p:txBody>
      </p:sp>
      <p:sp>
        <p:nvSpPr>
          <p:cNvPr id="269" name="椭圆 268"/>
          <p:cNvSpPr/>
          <p:nvPr/>
        </p:nvSpPr>
        <p:spPr>
          <a:xfrm>
            <a:off x="7314531" y="4171164"/>
            <a:ext cx="467892" cy="314270"/>
          </a:xfrm>
          <a:prstGeom prst="ellipse">
            <a:avLst/>
          </a:prstGeom>
          <a:noFill/>
          <a:ln w="12700">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dirty="0">
              <a:ea typeface="微软雅黑" panose="020B0503020204020204" pitchFamily="34" charset="-122"/>
            </a:endParaRPr>
          </a:p>
        </p:txBody>
      </p:sp>
      <p:sp>
        <p:nvSpPr>
          <p:cNvPr id="9" name="矩形: 圆角 8"/>
          <p:cNvSpPr/>
          <p:nvPr/>
        </p:nvSpPr>
        <p:spPr>
          <a:xfrm>
            <a:off x="2715970" y="4226580"/>
            <a:ext cx="416108" cy="214664"/>
          </a:xfrm>
          <a:prstGeom prst="roundRect">
            <a:avLst/>
          </a:prstGeom>
          <a:noFill/>
          <a:ln w="127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dirty="0">
              <a:ea typeface="微软雅黑" panose="020B0503020204020204" pitchFamily="34" charset="-122"/>
            </a:endParaRPr>
          </a:p>
        </p:txBody>
      </p:sp>
      <p:sp>
        <p:nvSpPr>
          <p:cNvPr id="270" name="矩形: 圆角 269"/>
          <p:cNvSpPr/>
          <p:nvPr/>
        </p:nvSpPr>
        <p:spPr>
          <a:xfrm>
            <a:off x="5244304" y="4222577"/>
            <a:ext cx="416108" cy="214664"/>
          </a:xfrm>
          <a:prstGeom prst="roundRect">
            <a:avLst/>
          </a:prstGeom>
          <a:noFill/>
          <a:ln w="127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dirty="0">
              <a:ea typeface="微软雅黑" panose="020B0503020204020204" pitchFamily="34" charset="-122"/>
            </a:endParaRPr>
          </a:p>
        </p:txBody>
      </p:sp>
      <p:sp>
        <p:nvSpPr>
          <p:cNvPr id="15" name="文本框 14"/>
          <p:cNvSpPr txBox="1"/>
          <p:nvPr/>
        </p:nvSpPr>
        <p:spPr>
          <a:xfrm>
            <a:off x="10211958" y="398800"/>
            <a:ext cx="1800493" cy="369332"/>
          </a:xfrm>
          <a:prstGeom prst="rect">
            <a:avLst/>
          </a:prstGeom>
          <a:noFill/>
        </p:spPr>
        <p:txBody>
          <a:bodyPr wrap="none" rtlCol="0">
            <a:spAutoFit/>
          </a:bodyPr>
          <a:lstStyle/>
          <a:p>
            <a:r>
              <a:rPr lang="zh-CN" altLang="en-US" b="1" dirty="0">
                <a:solidFill>
                  <a:srgbClr val="FFFF00"/>
                </a:solidFill>
              </a:rPr>
              <a:t>详见张林浩报告</a:t>
            </a:r>
          </a:p>
        </p:txBody>
      </p:sp>
      <p:pic>
        <p:nvPicPr>
          <p:cNvPr id="4" name="图片 3"/>
          <p:cNvPicPr>
            <a:picLocks noChangeAspect="1"/>
          </p:cNvPicPr>
          <p:nvPr/>
        </p:nvPicPr>
        <p:blipFill>
          <a:blip r:embed="rId4"/>
          <a:stretch>
            <a:fillRect/>
          </a:stretch>
        </p:blipFill>
        <p:spPr>
          <a:xfrm>
            <a:off x="3812540" y="4598036"/>
            <a:ext cx="2187575" cy="2063374"/>
          </a:xfrm>
          <a:prstGeom prst="rect">
            <a:avLst/>
          </a:prstGeom>
        </p:spPr>
      </p:pic>
      <p:pic>
        <p:nvPicPr>
          <p:cNvPr id="6" name="图片 5"/>
          <p:cNvPicPr>
            <a:picLocks noChangeAspect="1"/>
          </p:cNvPicPr>
          <p:nvPr/>
        </p:nvPicPr>
        <p:blipFill>
          <a:blip r:embed="rId5"/>
          <a:stretch>
            <a:fillRect/>
          </a:stretch>
        </p:blipFill>
        <p:spPr>
          <a:xfrm>
            <a:off x="9165590" y="4616450"/>
            <a:ext cx="2270760" cy="1980902"/>
          </a:xfrm>
          <a:prstGeom prst="rect">
            <a:avLst/>
          </a:prstGeom>
        </p:spPr>
      </p:pic>
      <p:pic>
        <p:nvPicPr>
          <p:cNvPr id="7" name="图片 6"/>
          <p:cNvPicPr>
            <a:picLocks noChangeAspect="1"/>
          </p:cNvPicPr>
          <p:nvPr/>
        </p:nvPicPr>
        <p:blipFill>
          <a:blip r:embed="rId6"/>
          <a:stretch>
            <a:fillRect/>
          </a:stretch>
        </p:blipFill>
        <p:spPr>
          <a:xfrm>
            <a:off x="6501765" y="4598035"/>
            <a:ext cx="2381250" cy="2063374"/>
          </a:xfrm>
          <a:prstGeom prst="rect">
            <a:avLst/>
          </a:prstGeom>
        </p:spPr>
      </p:pic>
      <p:pic>
        <p:nvPicPr>
          <p:cNvPr id="10" name="图片 9"/>
          <p:cNvPicPr>
            <a:picLocks noChangeAspect="1"/>
          </p:cNvPicPr>
          <p:nvPr/>
        </p:nvPicPr>
        <p:blipFill>
          <a:blip r:embed="rId7"/>
          <a:stretch>
            <a:fillRect/>
          </a:stretch>
        </p:blipFill>
        <p:spPr>
          <a:xfrm>
            <a:off x="701238" y="4536106"/>
            <a:ext cx="2456815" cy="2139316"/>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22362" y="1006945"/>
            <a:ext cx="11606286" cy="2085454"/>
          </a:xfrm>
        </p:spPr>
        <p:txBody>
          <a:bodyPr/>
          <a:lstStyle/>
          <a:p>
            <a:r>
              <a:rPr lang="en-US" altLang="zh-CN" sz="2000" dirty="0">
                <a:solidFill>
                  <a:srgbClr val="0F34A6"/>
                </a:solidFill>
                <a:latin typeface="+mn-lt"/>
                <a:ea typeface="微软雅黑" panose="020B0503020204020204" pitchFamily="34" charset="-122"/>
              </a:rPr>
              <a:t>MADX/SAD for the lattice design, SAD/PAMKIT (MOGA) for global nonlinear optimization</a:t>
            </a:r>
          </a:p>
          <a:p>
            <a:r>
              <a:rPr lang="en-US" altLang="zh-CN" sz="2000" dirty="0">
                <a:solidFill>
                  <a:srgbClr val="0F34A6"/>
                </a:solidFill>
                <a:latin typeface="+mn-lt"/>
                <a:ea typeface="微软雅黑" panose="020B0503020204020204" pitchFamily="34" charset="-122"/>
              </a:rPr>
              <a:t>Resonant driving terms (RDTs) could be well cancelled with paired sextupoles with –I map</a:t>
            </a:r>
          </a:p>
          <a:p>
            <a:r>
              <a:rPr lang="en-US" altLang="zh-CN" sz="2000" dirty="0">
                <a:solidFill>
                  <a:srgbClr val="0F34A6"/>
                </a:solidFill>
                <a:latin typeface="+mn-lt"/>
                <a:ea typeface="微软雅黑" panose="020B0503020204020204" pitchFamily="34" charset="-122"/>
              </a:rPr>
              <a:t>Fringe fields effect affects the nonlinear beam dynamics </a:t>
            </a:r>
          </a:p>
          <a:p>
            <a:r>
              <a:rPr lang="en-US" altLang="zh-CN" sz="2000" dirty="0">
                <a:solidFill>
                  <a:srgbClr val="0F34A6"/>
                </a:solidFill>
                <a:latin typeface="+mn-lt"/>
                <a:ea typeface="微软雅黑" panose="020B0503020204020204" pitchFamily="34" charset="-122"/>
              </a:rPr>
              <a:t>Compensation: add octupole coils in IR to compensate the fringe fields effect</a:t>
            </a:r>
          </a:p>
          <a:p>
            <a:r>
              <a:rPr lang="en-US" altLang="zh-CN" sz="2000" dirty="0">
                <a:solidFill>
                  <a:srgbClr val="0F34A6"/>
                </a:solidFill>
                <a:latin typeface="+mn-lt"/>
                <a:ea typeface="微软雅黑" panose="020B0503020204020204" pitchFamily="34" charset="-122"/>
              </a:rPr>
              <a:t>Frequency map analysis (FMA) shows no dangerous resonance within DA</a:t>
            </a:r>
          </a:p>
          <a:p>
            <a:endParaRPr lang="en-US" altLang="zh-CN" sz="2200" dirty="0">
              <a:latin typeface="+mn-lt"/>
              <a:ea typeface="微软雅黑" panose="020B0503020204020204" pitchFamily="34" charset="-122"/>
            </a:endParaRPr>
          </a:p>
          <a:p>
            <a:endParaRPr lang="en-US" altLang="zh-CN" sz="2200" dirty="0">
              <a:latin typeface="+mn-lt"/>
              <a:ea typeface="微软雅黑" panose="020B0503020204020204" pitchFamily="34" charset="-122"/>
            </a:endParaRPr>
          </a:p>
        </p:txBody>
      </p:sp>
      <mc:AlternateContent xmlns:mc="http://schemas.openxmlformats.org/markup-compatibility/2006" xmlns:a14="http://schemas.microsoft.com/office/drawing/2010/main">
        <mc:Choice Requires="a14">
          <p:sp>
            <p:nvSpPr>
              <p:cNvPr id="16" name="文本框 15">
                <a:extLst>
                  <a:ext uri="{FF2B5EF4-FFF2-40B4-BE49-F238E27FC236}">
                    <a16:creationId xmlns:a16="http://schemas.microsoft.com/office/drawing/2014/main" id="{5F2E5FF6-1E4A-4891-857F-A41D56FE8C6F}"/>
                  </a:ext>
                </a:extLst>
              </p:cNvPr>
              <p:cNvSpPr txBox="1"/>
              <p:nvPr/>
            </p:nvSpPr>
            <p:spPr>
              <a:xfrm>
                <a:off x="1444758" y="3177442"/>
                <a:ext cx="9217024" cy="428259"/>
              </a:xfrm>
              <a:prstGeom prst="rect">
                <a:avLst/>
              </a:prstGeom>
              <a:noFill/>
            </p:spPr>
            <p:txBody>
              <a:bodyPr wrap="square">
                <a:spAutoFit/>
              </a:bodyPr>
              <a:lstStyle/>
              <a:p>
                <a:pPr>
                  <a:spcBef>
                    <a:spcPts val="600"/>
                  </a:spcBef>
                </a:pPr>
                <a:r>
                  <a:rPr lang="en-US" altLang="zh-CN" sz="2000" b="1" dirty="0">
                    <a:solidFill>
                      <a:srgbClr val="0F34A6"/>
                    </a:solidFill>
                    <a:ea typeface="微软雅黑" panose="020B0503020204020204" pitchFamily="34" charset="-122"/>
                  </a:rPr>
                  <a:t>With fringe fields</a:t>
                </a:r>
                <a:r>
                  <a:rPr lang="zh-CN" altLang="en-US" sz="2000" b="1" dirty="0">
                    <a:solidFill>
                      <a:srgbClr val="0F34A6"/>
                    </a:solidFill>
                    <a:ea typeface="微软雅黑" panose="020B0503020204020204" pitchFamily="34" charset="-122"/>
                  </a:rPr>
                  <a:t>：</a:t>
                </a:r>
                <a:r>
                  <a:rPr lang="en-US" altLang="zh-CN" sz="2000" b="1" dirty="0">
                    <a:solidFill>
                      <a:srgbClr val="0F34A6"/>
                    </a:solidFill>
                    <a:ea typeface="微软雅黑" panose="020B0503020204020204" pitchFamily="34" charset="-122"/>
                  </a:rPr>
                  <a:t> DA: Hor. &gt; 25 </a:t>
                </a:r>
                <a14:m>
                  <m:oMath xmlns:m="http://schemas.openxmlformats.org/officeDocument/2006/math">
                    <m:sSub>
                      <m:sSubPr>
                        <m:ctrlPr>
                          <a:rPr lang="en-US" altLang="zh-CN" sz="2000" b="1" i="1" smtClean="0">
                            <a:solidFill>
                              <a:srgbClr val="0F34A6"/>
                            </a:solidFill>
                            <a:latin typeface="Cambria Math" panose="02040503050406030204" pitchFamily="18" charset="0"/>
                            <a:ea typeface="微软雅黑" panose="020B0503020204020204" pitchFamily="34" charset="-122"/>
                          </a:rPr>
                        </m:ctrlPr>
                      </m:sSubPr>
                      <m:e>
                        <m:r>
                          <a:rPr lang="zh-CN" altLang="en-US" sz="2000" b="1" i="1" smtClean="0">
                            <a:solidFill>
                              <a:srgbClr val="0F34A6"/>
                            </a:solidFill>
                            <a:latin typeface="Cambria Math" panose="02040503050406030204" pitchFamily="18" charset="0"/>
                            <a:ea typeface="微软雅黑" panose="020B0503020204020204" pitchFamily="34" charset="-122"/>
                          </a:rPr>
                          <m:t>𝝈</m:t>
                        </m:r>
                      </m:e>
                      <m:sub>
                        <m:r>
                          <a:rPr lang="en-US" altLang="zh-CN" sz="2000" b="1" i="1" smtClean="0">
                            <a:solidFill>
                              <a:srgbClr val="0F34A6"/>
                            </a:solidFill>
                            <a:latin typeface="Cambria Math" panose="02040503050406030204" pitchFamily="18" charset="0"/>
                            <a:ea typeface="微软雅黑" panose="020B0503020204020204" pitchFamily="34" charset="-122"/>
                          </a:rPr>
                          <m:t>𝒙</m:t>
                        </m:r>
                      </m:sub>
                    </m:sSub>
                  </m:oMath>
                </a14:m>
                <a:r>
                  <a:rPr lang="en-US" altLang="zh-CN" sz="2000" b="1" dirty="0">
                    <a:solidFill>
                      <a:srgbClr val="0F34A6"/>
                    </a:solidFill>
                    <a:ea typeface="微软雅黑" panose="020B0503020204020204" pitchFamily="34" charset="-122"/>
                  </a:rPr>
                  <a:t>, Ver. &gt;120 </a:t>
                </a:r>
                <a14:m>
                  <m:oMath xmlns:m="http://schemas.openxmlformats.org/officeDocument/2006/math">
                    <m:sSub>
                      <m:sSubPr>
                        <m:ctrlPr>
                          <a:rPr lang="en-US" altLang="zh-CN" sz="2000" b="1" i="1">
                            <a:solidFill>
                              <a:srgbClr val="0F34A6"/>
                            </a:solidFill>
                            <a:latin typeface="Cambria Math" panose="02040503050406030204" pitchFamily="18" charset="0"/>
                            <a:ea typeface="微软雅黑" panose="020B0503020204020204" pitchFamily="34" charset="-122"/>
                          </a:rPr>
                        </m:ctrlPr>
                      </m:sSubPr>
                      <m:e>
                        <m:r>
                          <a:rPr lang="zh-CN" altLang="en-US" sz="2000" b="1" i="1">
                            <a:solidFill>
                              <a:srgbClr val="0F34A6"/>
                            </a:solidFill>
                            <a:latin typeface="Cambria Math" panose="02040503050406030204" pitchFamily="18" charset="0"/>
                            <a:ea typeface="微软雅黑" panose="020B0503020204020204" pitchFamily="34" charset="-122"/>
                          </a:rPr>
                          <m:t>𝝈</m:t>
                        </m:r>
                      </m:e>
                      <m:sub>
                        <m:r>
                          <a:rPr lang="en-US" altLang="zh-CN" sz="2000" b="1" i="1" smtClean="0">
                            <a:solidFill>
                              <a:srgbClr val="0F34A6"/>
                            </a:solidFill>
                            <a:latin typeface="Cambria Math" panose="02040503050406030204" pitchFamily="18" charset="0"/>
                            <a:ea typeface="微软雅黑" panose="020B0503020204020204" pitchFamily="34" charset="-122"/>
                          </a:rPr>
                          <m:t>𝒚</m:t>
                        </m:r>
                      </m:sub>
                    </m:sSub>
                  </m:oMath>
                </a14:m>
                <a:r>
                  <a:rPr lang="en-US" altLang="zh-CN" sz="2000" b="1" dirty="0">
                    <a:solidFill>
                      <a:srgbClr val="0F34A6"/>
                    </a:solidFill>
                    <a:ea typeface="微软雅黑" panose="020B0503020204020204" pitchFamily="34" charset="-122"/>
                  </a:rPr>
                  <a:t> ; DA: </a:t>
                </a:r>
                <a:r>
                  <a:rPr lang="pt-BR" altLang="zh-CN" sz="2000" b="1" dirty="0">
                    <a:solidFill>
                      <a:srgbClr val="0F34A6"/>
                    </a:solidFill>
                    <a:ea typeface="微软雅黑" panose="020B0503020204020204" pitchFamily="34" charset="-122"/>
                  </a:rPr>
                  <a:t>Hor. </a:t>
                </a:r>
                <a:r>
                  <a:rPr lang="en-US" altLang="zh-CN" sz="2000" b="1" dirty="0">
                    <a:solidFill>
                      <a:srgbClr val="0F34A6"/>
                    </a:solidFill>
                    <a:ea typeface="微软雅黑" panose="020B0503020204020204" pitchFamily="34" charset="-122"/>
                  </a:rPr>
                  <a:t>&gt;15 </a:t>
                </a:r>
                <a14:m>
                  <m:oMath xmlns:m="http://schemas.openxmlformats.org/officeDocument/2006/math">
                    <m:sSub>
                      <m:sSubPr>
                        <m:ctrlPr>
                          <a:rPr lang="en-US" altLang="zh-CN" sz="2000" b="1" i="1">
                            <a:solidFill>
                              <a:srgbClr val="0F34A6"/>
                            </a:solidFill>
                            <a:latin typeface="Cambria Math" panose="02040503050406030204" pitchFamily="18" charset="0"/>
                            <a:ea typeface="微软雅黑" panose="020B0503020204020204" pitchFamily="34" charset="-122"/>
                          </a:rPr>
                        </m:ctrlPr>
                      </m:sSubPr>
                      <m:e>
                        <m:r>
                          <a:rPr lang="zh-CN" altLang="en-US" sz="2000" b="1" i="1">
                            <a:solidFill>
                              <a:srgbClr val="0F34A6"/>
                            </a:solidFill>
                            <a:latin typeface="Cambria Math" panose="02040503050406030204" pitchFamily="18" charset="0"/>
                            <a:ea typeface="微软雅黑" panose="020B0503020204020204" pitchFamily="34" charset="-122"/>
                          </a:rPr>
                          <m:t>𝝈</m:t>
                        </m:r>
                      </m:e>
                      <m:sub>
                        <m:r>
                          <a:rPr lang="en-US" altLang="zh-CN" sz="2000" b="1" i="1">
                            <a:solidFill>
                              <a:srgbClr val="0F34A6"/>
                            </a:solidFill>
                            <a:latin typeface="Cambria Math" panose="02040503050406030204" pitchFamily="18" charset="0"/>
                            <a:ea typeface="微软雅黑" panose="020B0503020204020204" pitchFamily="34" charset="-122"/>
                          </a:rPr>
                          <m:t>𝒙</m:t>
                        </m:r>
                      </m:sub>
                    </m:sSub>
                    <m:r>
                      <a:rPr lang="en-US" altLang="zh-CN" sz="2000" b="1" i="1">
                        <a:solidFill>
                          <a:srgbClr val="0F34A6"/>
                        </a:solidFill>
                        <a:latin typeface="Cambria Math" panose="02040503050406030204" pitchFamily="18" charset="0"/>
                        <a:ea typeface="微软雅黑" panose="020B0503020204020204" pitchFamily="34" charset="-122"/>
                      </a:rPr>
                      <m:t> </m:t>
                    </m:r>
                  </m:oMath>
                </a14:m>
                <a:r>
                  <a:rPr lang="en-US" altLang="zh-CN" sz="2000" b="1" dirty="0">
                    <a:solidFill>
                      <a:srgbClr val="0F34A6"/>
                    </a:solidFill>
                    <a:ea typeface="微软雅黑" panose="020B0503020204020204" pitchFamily="34" charset="-122"/>
                  </a:rPr>
                  <a:t>@ 10 </a:t>
                </a:r>
                <a14:m>
                  <m:oMath xmlns:m="http://schemas.openxmlformats.org/officeDocument/2006/math">
                    <m:sSub>
                      <m:sSubPr>
                        <m:ctrlPr>
                          <a:rPr lang="en-US" altLang="zh-CN" sz="2000" b="1" i="1">
                            <a:solidFill>
                              <a:srgbClr val="0F34A6"/>
                            </a:solidFill>
                            <a:latin typeface="Cambria Math" panose="02040503050406030204" pitchFamily="18" charset="0"/>
                            <a:ea typeface="微软雅黑" panose="020B0503020204020204" pitchFamily="34" charset="-122"/>
                          </a:rPr>
                        </m:ctrlPr>
                      </m:sSubPr>
                      <m:e>
                        <m:r>
                          <a:rPr lang="zh-CN" altLang="en-US" sz="2000" b="1" i="1">
                            <a:solidFill>
                              <a:srgbClr val="0F34A6"/>
                            </a:solidFill>
                            <a:latin typeface="Cambria Math" panose="02040503050406030204" pitchFamily="18" charset="0"/>
                            <a:ea typeface="微软雅黑" panose="020B0503020204020204" pitchFamily="34" charset="-122"/>
                          </a:rPr>
                          <m:t>𝝈</m:t>
                        </m:r>
                      </m:e>
                      <m:sub>
                        <m:r>
                          <a:rPr lang="zh-CN" altLang="en-US" sz="2000" b="1" i="1">
                            <a:solidFill>
                              <a:srgbClr val="0F34A6"/>
                            </a:solidFill>
                            <a:latin typeface="Cambria Math" panose="02040503050406030204" pitchFamily="18" charset="0"/>
                            <a:ea typeface="微软雅黑" panose="020B0503020204020204" pitchFamily="34" charset="-122"/>
                          </a:rPr>
                          <m:t>𝜹</m:t>
                        </m:r>
                      </m:sub>
                    </m:sSub>
                  </m:oMath>
                </a14:m>
                <a:r>
                  <a:rPr lang="en-US" altLang="zh-CN" sz="2000" b="1" dirty="0">
                    <a:solidFill>
                      <a:srgbClr val="0F34A6"/>
                    </a:solidFill>
                    <a:ea typeface="微软雅黑" panose="020B0503020204020204" pitchFamily="34" charset="-122"/>
                  </a:rPr>
                  <a:t> </a:t>
                </a:r>
              </a:p>
            </p:txBody>
          </p:sp>
        </mc:Choice>
        <mc:Fallback xmlns="">
          <p:sp>
            <p:nvSpPr>
              <p:cNvPr id="16" name="文本框 15">
                <a:extLst>
                  <a:ext uri="{FF2B5EF4-FFF2-40B4-BE49-F238E27FC236}">
                    <a16:creationId xmlns:a16="http://schemas.microsoft.com/office/drawing/2014/main" id="{5F2E5FF6-1E4A-4891-857F-A41D56FE8C6F}"/>
                  </a:ext>
                </a:extLst>
              </p:cNvPr>
              <p:cNvSpPr txBox="1">
                <a:spLocks noRot="1" noChangeAspect="1" noMove="1" noResize="1" noEditPoints="1" noAdjustHandles="1" noChangeArrowheads="1" noChangeShapeType="1" noTextEdit="1"/>
              </p:cNvSpPr>
              <p:nvPr/>
            </p:nvSpPr>
            <p:spPr>
              <a:xfrm>
                <a:off x="1444758" y="3177442"/>
                <a:ext cx="9217024" cy="428259"/>
              </a:xfrm>
              <a:prstGeom prst="rect">
                <a:avLst/>
              </a:prstGeom>
              <a:blipFill>
                <a:blip r:embed="rId3"/>
                <a:stretch>
                  <a:fillRect l="-661" t="-7143" b="-18571"/>
                </a:stretch>
              </a:blipFill>
            </p:spPr>
            <p:txBody>
              <a:bodyPr/>
              <a:lstStyle/>
              <a:p>
                <a:r>
                  <a:rPr lang="zh-CN" altLang="en-US">
                    <a:noFill/>
                  </a:rPr>
                  <a:t> </a:t>
                </a:r>
              </a:p>
            </p:txBody>
          </p:sp>
        </mc:Fallback>
      </mc:AlternateContent>
      <p:sp>
        <p:nvSpPr>
          <p:cNvPr id="17" name="矩形 16">
            <a:extLst>
              <a:ext uri="{FF2B5EF4-FFF2-40B4-BE49-F238E27FC236}">
                <a16:creationId xmlns:a16="http://schemas.microsoft.com/office/drawing/2014/main" id="{A6D0F1B6-CA2C-4126-A53C-7BF3C5C3F0BE}"/>
              </a:ext>
            </a:extLst>
          </p:cNvPr>
          <p:cNvSpPr/>
          <p:nvPr/>
        </p:nvSpPr>
        <p:spPr>
          <a:xfrm>
            <a:off x="1218717" y="3058109"/>
            <a:ext cx="9577064" cy="686153"/>
          </a:xfrm>
          <a:prstGeom prst="rect">
            <a:avLst/>
          </a:prstGeom>
          <a:noFill/>
          <a:ln w="1905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dirty="0">
              <a:ea typeface="微软雅黑" panose="020B0503020204020204" pitchFamily="34" charset="-122"/>
            </a:endParaRPr>
          </a:p>
        </p:txBody>
      </p:sp>
      <p:pic>
        <p:nvPicPr>
          <p:cNvPr id="14" name="图片 13">
            <a:extLst>
              <a:ext uri="{FF2B5EF4-FFF2-40B4-BE49-F238E27FC236}">
                <a16:creationId xmlns:a16="http://schemas.microsoft.com/office/drawing/2014/main" id="{6850935B-A0C8-4603-A67F-94EE769E79C5}"/>
              </a:ext>
            </a:extLst>
          </p:cNvPr>
          <p:cNvPicPr>
            <a:picLocks noChangeAspect="1"/>
          </p:cNvPicPr>
          <p:nvPr/>
        </p:nvPicPr>
        <p:blipFill>
          <a:blip r:embed="rId4"/>
          <a:stretch>
            <a:fillRect/>
          </a:stretch>
        </p:blipFill>
        <p:spPr>
          <a:xfrm>
            <a:off x="1276310" y="4046896"/>
            <a:ext cx="2808312" cy="1923136"/>
          </a:xfrm>
          <a:prstGeom prst="rect">
            <a:avLst/>
          </a:prstGeom>
        </p:spPr>
      </p:pic>
      <p:sp>
        <p:nvSpPr>
          <p:cNvPr id="12" name="标题 2">
            <a:extLst>
              <a:ext uri="{FF2B5EF4-FFF2-40B4-BE49-F238E27FC236}">
                <a16:creationId xmlns:a16="http://schemas.microsoft.com/office/drawing/2014/main" id="{DF267CEA-1DDE-47A2-AFDB-2C79E21B2422}"/>
              </a:ext>
            </a:extLst>
          </p:cNvPr>
          <p:cNvSpPr>
            <a:spLocks noGrp="1"/>
          </p:cNvSpPr>
          <p:nvPr>
            <p:ph type="title"/>
          </p:nvPr>
        </p:nvSpPr>
        <p:spPr>
          <a:xfrm>
            <a:off x="774517" y="-3536"/>
            <a:ext cx="10515600" cy="804672"/>
          </a:xfrm>
        </p:spPr>
        <p:txBody>
          <a:bodyPr>
            <a:normAutofit/>
          </a:bodyPr>
          <a:lstStyle/>
          <a:p>
            <a:r>
              <a:rPr lang="zh-CN" altLang="en-US" sz="3600" dirty="0">
                <a:cs typeface="Arial" panose="020B0604020202020204" pitchFamily="34" charset="0"/>
              </a:rPr>
              <a:t>全环非线性动力学优化</a:t>
            </a:r>
          </a:p>
        </p:txBody>
      </p:sp>
      <p:sp>
        <p:nvSpPr>
          <p:cNvPr id="19" name="文本框 18">
            <a:extLst>
              <a:ext uri="{FF2B5EF4-FFF2-40B4-BE49-F238E27FC236}">
                <a16:creationId xmlns:a16="http://schemas.microsoft.com/office/drawing/2014/main" id="{45A7A3C6-E2C6-4392-ADBC-2B9310222C67}"/>
              </a:ext>
            </a:extLst>
          </p:cNvPr>
          <p:cNvSpPr txBox="1"/>
          <p:nvPr/>
        </p:nvSpPr>
        <p:spPr>
          <a:xfrm>
            <a:off x="1825097" y="5951894"/>
            <a:ext cx="2464025" cy="338554"/>
          </a:xfrm>
          <a:prstGeom prst="rect">
            <a:avLst/>
          </a:prstGeom>
          <a:noFill/>
        </p:spPr>
        <p:txBody>
          <a:bodyPr wrap="square">
            <a:spAutoFit/>
          </a:bodyPr>
          <a:lstStyle/>
          <a:p>
            <a:r>
              <a:rPr lang="en-US" altLang="zh-CN" sz="1600" b="1" dirty="0">
                <a:solidFill>
                  <a:srgbClr val="0F34A6"/>
                </a:solidFill>
                <a:ea typeface="微软雅黑" panose="020B0503020204020204" pitchFamily="34" charset="-122"/>
              </a:rPr>
              <a:t>DA w/o fringe fields</a:t>
            </a:r>
            <a:endParaRPr lang="zh-CN" altLang="en-US" sz="1600" dirty="0"/>
          </a:p>
        </p:txBody>
      </p:sp>
      <p:sp>
        <p:nvSpPr>
          <p:cNvPr id="20" name="文本框 19">
            <a:extLst>
              <a:ext uri="{FF2B5EF4-FFF2-40B4-BE49-F238E27FC236}">
                <a16:creationId xmlns:a16="http://schemas.microsoft.com/office/drawing/2014/main" id="{CC9E8DFB-2F10-4916-B048-34DAD629EFD8}"/>
              </a:ext>
            </a:extLst>
          </p:cNvPr>
          <p:cNvSpPr txBox="1"/>
          <p:nvPr/>
        </p:nvSpPr>
        <p:spPr>
          <a:xfrm>
            <a:off x="4996487" y="5959099"/>
            <a:ext cx="2304256" cy="338554"/>
          </a:xfrm>
          <a:prstGeom prst="rect">
            <a:avLst/>
          </a:prstGeom>
          <a:noFill/>
        </p:spPr>
        <p:txBody>
          <a:bodyPr wrap="square">
            <a:spAutoFit/>
          </a:bodyPr>
          <a:lstStyle/>
          <a:p>
            <a:r>
              <a:rPr lang="en-US" altLang="zh-CN" sz="1600" b="1" dirty="0">
                <a:solidFill>
                  <a:srgbClr val="0F34A6"/>
                </a:solidFill>
                <a:ea typeface="微软雅黑" panose="020B0503020204020204" pitchFamily="34" charset="-122"/>
              </a:rPr>
              <a:t>DA w/ fringe fields</a:t>
            </a:r>
            <a:endParaRPr lang="zh-CN" altLang="en-US" sz="1600" dirty="0"/>
          </a:p>
        </p:txBody>
      </p:sp>
      <p:sp>
        <p:nvSpPr>
          <p:cNvPr id="21" name="文本框 20">
            <a:extLst>
              <a:ext uri="{FF2B5EF4-FFF2-40B4-BE49-F238E27FC236}">
                <a16:creationId xmlns:a16="http://schemas.microsoft.com/office/drawing/2014/main" id="{36CB7D34-3119-4175-AC8E-7C548957CD27}"/>
              </a:ext>
            </a:extLst>
          </p:cNvPr>
          <p:cNvSpPr txBox="1"/>
          <p:nvPr/>
        </p:nvSpPr>
        <p:spPr>
          <a:xfrm>
            <a:off x="7673498" y="5968014"/>
            <a:ext cx="2960966" cy="338554"/>
          </a:xfrm>
          <a:prstGeom prst="rect">
            <a:avLst/>
          </a:prstGeom>
          <a:noFill/>
        </p:spPr>
        <p:txBody>
          <a:bodyPr wrap="square">
            <a:spAutoFit/>
          </a:bodyPr>
          <a:lstStyle/>
          <a:p>
            <a:r>
              <a:rPr lang="en-US" altLang="zh-CN" sz="1600" b="1" dirty="0">
                <a:solidFill>
                  <a:srgbClr val="0F34A6"/>
                </a:solidFill>
                <a:ea typeface="微软雅黑" panose="020B0503020204020204" pitchFamily="34" charset="-122"/>
              </a:rPr>
              <a:t>Off-Mom. DA w/ fringe fields</a:t>
            </a:r>
            <a:endParaRPr lang="zh-CN" altLang="en-US" sz="1600" dirty="0"/>
          </a:p>
        </p:txBody>
      </p:sp>
      <p:pic>
        <p:nvPicPr>
          <p:cNvPr id="23" name="图片 22">
            <a:extLst>
              <a:ext uri="{FF2B5EF4-FFF2-40B4-BE49-F238E27FC236}">
                <a16:creationId xmlns:a16="http://schemas.microsoft.com/office/drawing/2014/main" id="{99DE5AC0-B1F9-4200-8062-58780D88A131}"/>
              </a:ext>
            </a:extLst>
          </p:cNvPr>
          <p:cNvPicPr>
            <a:picLocks noChangeAspect="1"/>
          </p:cNvPicPr>
          <p:nvPr/>
        </p:nvPicPr>
        <p:blipFill>
          <a:blip r:embed="rId5"/>
          <a:stretch>
            <a:fillRect/>
          </a:stretch>
        </p:blipFill>
        <p:spPr>
          <a:xfrm>
            <a:off x="4289122" y="3991339"/>
            <a:ext cx="2839997" cy="1859716"/>
          </a:xfrm>
          <a:prstGeom prst="rect">
            <a:avLst/>
          </a:prstGeom>
        </p:spPr>
      </p:pic>
      <p:pic>
        <p:nvPicPr>
          <p:cNvPr id="24" name="图片 23">
            <a:extLst>
              <a:ext uri="{FF2B5EF4-FFF2-40B4-BE49-F238E27FC236}">
                <a16:creationId xmlns:a16="http://schemas.microsoft.com/office/drawing/2014/main" id="{DE498EC8-95CC-4BA2-B486-49D8513206E7}"/>
              </a:ext>
            </a:extLst>
          </p:cNvPr>
          <p:cNvPicPr>
            <a:picLocks noChangeAspect="1"/>
          </p:cNvPicPr>
          <p:nvPr/>
        </p:nvPicPr>
        <p:blipFill>
          <a:blip r:embed="rId6"/>
          <a:stretch>
            <a:fillRect/>
          </a:stretch>
        </p:blipFill>
        <p:spPr>
          <a:xfrm>
            <a:off x="7457474" y="4110808"/>
            <a:ext cx="2836080" cy="1795313"/>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id="{60B647F5-E165-460C-B9DF-F25F5755E1BD}"/>
              </a:ext>
            </a:extLst>
          </p:cNvPr>
          <p:cNvSpPr>
            <a:spLocks noGrp="1"/>
          </p:cNvSpPr>
          <p:nvPr>
            <p:ph idx="1"/>
          </p:nvPr>
        </p:nvSpPr>
        <p:spPr>
          <a:xfrm>
            <a:off x="210533" y="1224867"/>
            <a:ext cx="8261731" cy="2368559"/>
          </a:xfrm>
        </p:spPr>
        <p:txBody>
          <a:bodyPr/>
          <a:lstStyle/>
          <a:p>
            <a:r>
              <a:rPr lang="en-US" altLang="zh-CN" sz="2000" dirty="0">
                <a:latin typeface="+mn-lt"/>
                <a:ea typeface="微软雅黑" panose="020B0503020204020204" pitchFamily="34" charset="-122"/>
              </a:rPr>
              <a:t>Local momentum acceptance (LMA) evaluated by Elegant</a:t>
            </a:r>
          </a:p>
          <a:p>
            <a:r>
              <a:rPr lang="en-US" altLang="zh-CN" sz="2000" dirty="0">
                <a:latin typeface="+mn-lt"/>
                <a:ea typeface="微软雅黑" panose="020B0503020204020204" pitchFamily="34" charset="-122"/>
              </a:rPr>
              <a:t>Lower H function to increase LMA by linear optics design</a:t>
            </a:r>
          </a:p>
          <a:p>
            <a:r>
              <a:rPr lang="en-US" altLang="zh-CN" sz="2000" dirty="0">
                <a:latin typeface="+mn-lt"/>
                <a:ea typeface="微软雅黑" panose="020B0503020204020204" pitchFamily="34" charset="-122"/>
              </a:rPr>
              <a:t>Fringe fields affect LMA, with octupole compensation</a:t>
            </a:r>
          </a:p>
          <a:p>
            <a:r>
              <a:rPr lang="en-US" altLang="zh-CN" sz="2000" dirty="0">
                <a:latin typeface="+mn-lt"/>
                <a:ea typeface="微软雅黑" panose="020B0503020204020204" pitchFamily="34" charset="-122"/>
              </a:rPr>
              <a:t>BPM errors affect LMA and Touschek lifetime</a:t>
            </a:r>
          </a:p>
          <a:p>
            <a:r>
              <a:rPr lang="en-US" altLang="zh-CN" sz="2000" dirty="0">
                <a:solidFill>
                  <a:srgbClr val="0F34A6"/>
                </a:solidFill>
                <a:latin typeface="+mn-lt"/>
                <a:ea typeface="微软雅黑" panose="020B0503020204020204" pitchFamily="34" charset="-122"/>
              </a:rPr>
              <a:t>Touschek lifetime: 364 s with crab sextupoles on and fringe fields compensation with ideal lattice and 245 s with misalignment and BPM errors</a:t>
            </a:r>
          </a:p>
        </p:txBody>
      </p:sp>
      <p:sp>
        <p:nvSpPr>
          <p:cNvPr id="3" name="标题 2">
            <a:extLst>
              <a:ext uri="{FF2B5EF4-FFF2-40B4-BE49-F238E27FC236}">
                <a16:creationId xmlns:a16="http://schemas.microsoft.com/office/drawing/2014/main" id="{797157D7-4DAB-4C3A-BD1F-43B4CA3EB7A1}"/>
              </a:ext>
            </a:extLst>
          </p:cNvPr>
          <p:cNvSpPr>
            <a:spLocks noGrp="1"/>
          </p:cNvSpPr>
          <p:nvPr>
            <p:ph type="title"/>
          </p:nvPr>
        </p:nvSpPr>
        <p:spPr/>
        <p:txBody>
          <a:bodyPr>
            <a:normAutofit/>
          </a:bodyPr>
          <a:lstStyle/>
          <a:p>
            <a:r>
              <a:rPr lang="zh-CN" altLang="en-US" sz="3600" dirty="0">
                <a:latin typeface="+mn-lt"/>
              </a:rPr>
              <a:t>局部动量孔径与</a:t>
            </a:r>
            <a:r>
              <a:rPr lang="en-US" altLang="zh-CN" sz="3600" dirty="0">
                <a:latin typeface="+mn-lt"/>
              </a:rPr>
              <a:t>Touschek</a:t>
            </a:r>
            <a:r>
              <a:rPr lang="zh-CN" altLang="en-US" sz="3600" dirty="0">
                <a:latin typeface="+mn-lt"/>
              </a:rPr>
              <a:t>寿命</a:t>
            </a:r>
          </a:p>
        </p:txBody>
      </p:sp>
      <p:graphicFrame>
        <p:nvGraphicFramePr>
          <p:cNvPr id="12" name="表格 11">
            <a:extLst>
              <a:ext uri="{FF2B5EF4-FFF2-40B4-BE49-F238E27FC236}">
                <a16:creationId xmlns:a16="http://schemas.microsoft.com/office/drawing/2014/main" id="{BBF37C56-083D-48F9-89E7-6A8AB1B8A882}"/>
              </a:ext>
            </a:extLst>
          </p:cNvPr>
          <p:cNvGraphicFramePr>
            <a:graphicFrameLocks noGrp="1"/>
          </p:cNvGraphicFramePr>
          <p:nvPr>
            <p:extLst>
              <p:ext uri="{D42A27DB-BD31-4B8C-83A1-F6EECF244321}">
                <p14:modId xmlns:p14="http://schemas.microsoft.com/office/powerpoint/2010/main" val="1575279199"/>
              </p:ext>
            </p:extLst>
          </p:nvPr>
        </p:nvGraphicFramePr>
        <p:xfrm>
          <a:off x="551384" y="4293096"/>
          <a:ext cx="7172461" cy="1436556"/>
        </p:xfrm>
        <a:graphic>
          <a:graphicData uri="http://schemas.openxmlformats.org/drawingml/2006/table">
            <a:tbl>
              <a:tblPr firstRow="1" bandRow="1">
                <a:tableStyleId>{BC89EF96-8CEA-46FF-86C4-4CE0E7609802}</a:tableStyleId>
              </a:tblPr>
              <a:tblGrid>
                <a:gridCol w="2805114">
                  <a:extLst>
                    <a:ext uri="{9D8B030D-6E8A-4147-A177-3AD203B41FA5}">
                      <a16:colId xmlns:a16="http://schemas.microsoft.com/office/drawing/2014/main" val="20000"/>
                    </a:ext>
                  </a:extLst>
                </a:gridCol>
                <a:gridCol w="1584176">
                  <a:extLst>
                    <a:ext uri="{9D8B030D-6E8A-4147-A177-3AD203B41FA5}">
                      <a16:colId xmlns:a16="http://schemas.microsoft.com/office/drawing/2014/main" val="20001"/>
                    </a:ext>
                  </a:extLst>
                </a:gridCol>
                <a:gridCol w="2783171">
                  <a:extLst>
                    <a:ext uri="{9D8B030D-6E8A-4147-A177-3AD203B41FA5}">
                      <a16:colId xmlns:a16="http://schemas.microsoft.com/office/drawing/2014/main" val="20002"/>
                    </a:ext>
                  </a:extLst>
                </a:gridCol>
              </a:tblGrid>
              <a:tr h="398238">
                <a:tc>
                  <a:txBody>
                    <a:bodyPr/>
                    <a:lstStyle/>
                    <a:p>
                      <a:r>
                        <a:rPr lang="en-US" altLang="zh-CN" sz="1800" b="1" dirty="0">
                          <a:solidFill>
                            <a:srgbClr val="0F34A6"/>
                          </a:solidFill>
                        </a:rPr>
                        <a:t>Touschek  Lifetime (s)</a:t>
                      </a:r>
                      <a:endParaRPr lang="zh-CN" altLang="en-US" sz="1800" b="1" dirty="0">
                        <a:solidFill>
                          <a:srgbClr val="0F34A6"/>
                        </a:solidFill>
                        <a:latin typeface="+mj-ea"/>
                        <a:ea typeface="+mj-ea"/>
                      </a:endParaRPr>
                    </a:p>
                  </a:txBody>
                  <a:tcPr anchor="ctr"/>
                </a:tc>
                <a:tc>
                  <a:txBody>
                    <a:bodyPr/>
                    <a:lstStyle/>
                    <a:p>
                      <a:pPr algn="ctr"/>
                      <a:r>
                        <a:rPr lang="en-US" altLang="zh-CN" sz="1800" b="1" dirty="0">
                          <a:solidFill>
                            <a:srgbClr val="0F34A6"/>
                          </a:solidFill>
                        </a:rPr>
                        <a:t>Ideal lattice</a:t>
                      </a:r>
                      <a:endParaRPr lang="en-US" altLang="zh-CN" sz="1800" b="1" dirty="0">
                        <a:solidFill>
                          <a:srgbClr val="0F34A6"/>
                        </a:solidFill>
                        <a:ea typeface="微软雅黑" panose="020B0503020204020204" pitchFamily="34" charset="-122"/>
                      </a:endParaRPr>
                    </a:p>
                  </a:txBody>
                  <a:tcPr anchor="ctr"/>
                </a:tc>
                <a:tc>
                  <a:txBody>
                    <a:bodyPr/>
                    <a:lstStyle/>
                    <a:p>
                      <a:pPr algn="ctr"/>
                      <a:r>
                        <a:rPr lang="en-US" altLang="zh-CN" sz="1800" b="1" dirty="0">
                          <a:solidFill>
                            <a:srgbClr val="0F34A6"/>
                          </a:solidFill>
                        </a:rPr>
                        <a:t>with misalignment errors</a:t>
                      </a:r>
                      <a:endParaRPr lang="zh-CN" altLang="en-US" sz="1800" b="1" dirty="0">
                        <a:solidFill>
                          <a:srgbClr val="0F34A6"/>
                        </a:solidFill>
                      </a:endParaRPr>
                    </a:p>
                  </a:txBody>
                  <a:tcPr anchor="ctr"/>
                </a:tc>
                <a:extLst>
                  <a:ext uri="{0D108BD9-81ED-4DB2-BD59-A6C34878D82A}">
                    <a16:rowId xmlns:a16="http://schemas.microsoft.com/office/drawing/2014/main" val="10000"/>
                  </a:ext>
                </a:extLst>
              </a:tr>
              <a:tr h="39823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800" b="1" dirty="0"/>
                        <a:t>No BPM errors</a:t>
                      </a:r>
                      <a:endParaRPr lang="zh-CN" altLang="en-US" sz="1800" b="1" dirty="0"/>
                    </a:p>
                  </a:txBody>
                  <a:tcPr anchor="ctr"/>
                </a:tc>
                <a:tc>
                  <a:txBody>
                    <a:bodyPr/>
                    <a:lstStyle/>
                    <a:p>
                      <a:pPr algn="ctr"/>
                      <a:r>
                        <a:rPr lang="en-US" altLang="zh-CN" sz="1800" b="1" dirty="0">
                          <a:solidFill>
                            <a:srgbClr val="180AF4"/>
                          </a:solidFill>
                        </a:rPr>
                        <a:t>364</a:t>
                      </a:r>
                      <a:endParaRPr lang="zh-CN" altLang="en-US" sz="1800" b="1" dirty="0">
                        <a:solidFill>
                          <a:srgbClr val="180AF4"/>
                        </a:solidFill>
                      </a:endParaRPr>
                    </a:p>
                  </a:txBody>
                  <a:tcPr anchor="ctr"/>
                </a:tc>
                <a:tc>
                  <a:txBody>
                    <a:bodyPr/>
                    <a:lstStyle/>
                    <a:p>
                      <a:pPr algn="ctr"/>
                      <a:r>
                        <a:rPr lang="en-US" altLang="zh-CN" sz="1800" b="1" dirty="0"/>
                        <a:t>297</a:t>
                      </a:r>
                      <a:endParaRPr lang="zh-CN" altLang="en-US" sz="1800" b="1" dirty="0"/>
                    </a:p>
                  </a:txBody>
                  <a:tcPr anchor="ctr"/>
                </a:tc>
                <a:extLst>
                  <a:ext uri="{0D108BD9-81ED-4DB2-BD59-A6C34878D82A}">
                    <a16:rowId xmlns:a16="http://schemas.microsoft.com/office/drawing/2014/main" val="10002"/>
                  </a:ext>
                </a:extLst>
              </a:tr>
              <a:tr h="39823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800" b="1" dirty="0"/>
                        <a:t>With BPM errors</a:t>
                      </a:r>
                      <a:endParaRPr lang="zh-CN" altLang="en-US" sz="1800" b="1" dirty="0"/>
                    </a:p>
                  </a:txBody>
                  <a:tcPr anchor="ctr"/>
                </a:tc>
                <a:tc>
                  <a:txBody>
                    <a:bodyPr/>
                    <a:lstStyle/>
                    <a:p>
                      <a:pPr algn="ctr"/>
                      <a:r>
                        <a:rPr lang="en-US" altLang="zh-CN" sz="1800" b="1" dirty="0">
                          <a:solidFill>
                            <a:srgbClr val="180AF4"/>
                          </a:solidFill>
                        </a:rPr>
                        <a:t>–</a:t>
                      </a:r>
                      <a:endParaRPr lang="zh-CN" altLang="en-US" sz="1800" b="1" dirty="0">
                        <a:solidFill>
                          <a:srgbClr val="180AF4"/>
                        </a:solidFill>
                      </a:endParaRPr>
                    </a:p>
                  </a:txBody>
                  <a:tcPr anchor="ctr"/>
                </a:tc>
                <a:tc>
                  <a:txBody>
                    <a:bodyPr/>
                    <a:lstStyle/>
                    <a:p>
                      <a:pPr algn="ctr"/>
                      <a:r>
                        <a:rPr lang="en-US" altLang="zh-CN" sz="1800" b="1" dirty="0">
                          <a:solidFill>
                            <a:srgbClr val="180AF4"/>
                          </a:solidFill>
                        </a:rPr>
                        <a:t>245</a:t>
                      </a:r>
                      <a:endParaRPr lang="zh-CN" altLang="en-US" sz="1800" b="1" dirty="0">
                        <a:solidFill>
                          <a:srgbClr val="180AF4"/>
                        </a:solidFill>
                      </a:endParaRPr>
                    </a:p>
                  </a:txBody>
                  <a:tcPr anchor="ctr"/>
                </a:tc>
                <a:extLst>
                  <a:ext uri="{0D108BD9-81ED-4DB2-BD59-A6C34878D82A}">
                    <a16:rowId xmlns:a16="http://schemas.microsoft.com/office/drawing/2014/main" val="1736803898"/>
                  </a:ext>
                </a:extLst>
              </a:tr>
            </a:tbl>
          </a:graphicData>
        </a:graphic>
      </p:graphicFrame>
      <p:pic>
        <p:nvPicPr>
          <p:cNvPr id="14" name="图片 13">
            <a:extLst>
              <a:ext uri="{FF2B5EF4-FFF2-40B4-BE49-F238E27FC236}">
                <a16:creationId xmlns:a16="http://schemas.microsoft.com/office/drawing/2014/main" id="{61108C58-7FC8-4A58-9A0D-5B3607B32155}"/>
              </a:ext>
            </a:extLst>
          </p:cNvPr>
          <p:cNvPicPr>
            <a:picLocks noChangeAspect="1"/>
          </p:cNvPicPr>
          <p:nvPr/>
        </p:nvPicPr>
        <p:blipFill>
          <a:blip r:embed="rId2"/>
          <a:stretch>
            <a:fillRect/>
          </a:stretch>
        </p:blipFill>
        <p:spPr>
          <a:xfrm>
            <a:off x="8362339" y="1311720"/>
            <a:ext cx="3619128" cy="2325599"/>
          </a:xfrm>
          <a:prstGeom prst="rect">
            <a:avLst/>
          </a:prstGeom>
        </p:spPr>
      </p:pic>
      <p:pic>
        <p:nvPicPr>
          <p:cNvPr id="15" name="图片 14">
            <a:extLst>
              <a:ext uri="{FF2B5EF4-FFF2-40B4-BE49-F238E27FC236}">
                <a16:creationId xmlns:a16="http://schemas.microsoft.com/office/drawing/2014/main" id="{305A3AEF-78AA-45E5-BEE6-0CA252B3DF31}"/>
              </a:ext>
            </a:extLst>
          </p:cNvPr>
          <p:cNvPicPr>
            <a:picLocks noChangeAspect="1"/>
          </p:cNvPicPr>
          <p:nvPr/>
        </p:nvPicPr>
        <p:blipFill>
          <a:blip r:embed="rId3"/>
          <a:stretch>
            <a:fillRect/>
          </a:stretch>
        </p:blipFill>
        <p:spPr>
          <a:xfrm>
            <a:off x="8331627" y="3998779"/>
            <a:ext cx="3653465" cy="2325599"/>
          </a:xfrm>
          <a:prstGeom prst="rect">
            <a:avLst/>
          </a:prstGeom>
        </p:spPr>
      </p:pic>
      <p:sp>
        <p:nvSpPr>
          <p:cNvPr id="7" name="文本框 6">
            <a:extLst>
              <a:ext uri="{FF2B5EF4-FFF2-40B4-BE49-F238E27FC236}">
                <a16:creationId xmlns:a16="http://schemas.microsoft.com/office/drawing/2014/main" id="{97F5005B-B8D8-4FBE-ADA9-E81CE303D594}"/>
              </a:ext>
            </a:extLst>
          </p:cNvPr>
          <p:cNvSpPr txBox="1"/>
          <p:nvPr/>
        </p:nvSpPr>
        <p:spPr>
          <a:xfrm>
            <a:off x="9048328" y="988788"/>
            <a:ext cx="2672591" cy="369332"/>
          </a:xfrm>
          <a:prstGeom prst="rect">
            <a:avLst/>
          </a:prstGeom>
          <a:noFill/>
        </p:spPr>
        <p:txBody>
          <a:bodyPr wrap="none" rtlCol="0">
            <a:spAutoFit/>
          </a:bodyPr>
          <a:lstStyle/>
          <a:p>
            <a:r>
              <a:rPr lang="en-US" altLang="zh-CN" dirty="0"/>
              <a:t>LMA without BPM errors</a:t>
            </a:r>
            <a:endParaRPr lang="zh-CN" altLang="en-US" dirty="0"/>
          </a:p>
        </p:txBody>
      </p:sp>
      <p:sp>
        <p:nvSpPr>
          <p:cNvPr id="16" name="文本框 15">
            <a:extLst>
              <a:ext uri="{FF2B5EF4-FFF2-40B4-BE49-F238E27FC236}">
                <a16:creationId xmlns:a16="http://schemas.microsoft.com/office/drawing/2014/main" id="{CB155955-6B0C-4A9A-823F-5B504603991A}"/>
              </a:ext>
            </a:extLst>
          </p:cNvPr>
          <p:cNvSpPr txBox="1"/>
          <p:nvPr/>
        </p:nvSpPr>
        <p:spPr>
          <a:xfrm>
            <a:off x="9191110" y="3644947"/>
            <a:ext cx="2351991" cy="369332"/>
          </a:xfrm>
          <a:prstGeom prst="rect">
            <a:avLst/>
          </a:prstGeom>
          <a:noFill/>
        </p:spPr>
        <p:txBody>
          <a:bodyPr wrap="none" rtlCol="0">
            <a:spAutoFit/>
          </a:bodyPr>
          <a:lstStyle/>
          <a:p>
            <a:r>
              <a:rPr lang="en-US" altLang="zh-CN" dirty="0"/>
              <a:t>LMA with BPM errors</a:t>
            </a:r>
            <a:endParaRPr lang="zh-CN" altLang="en-US" dirty="0"/>
          </a:p>
        </p:txBody>
      </p:sp>
    </p:spTree>
    <p:extLst>
      <p:ext uri="{BB962C8B-B14F-4D97-AF65-F5344CB8AC3E}">
        <p14:creationId xmlns:p14="http://schemas.microsoft.com/office/powerpoint/2010/main" val="11109233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a:xfrm>
            <a:off x="394942" y="29221"/>
            <a:ext cx="10515600" cy="700425"/>
          </a:xfrm>
        </p:spPr>
        <p:txBody>
          <a:bodyPr>
            <a:normAutofit/>
          </a:bodyPr>
          <a:lstStyle/>
          <a:p>
            <a:r>
              <a:rPr lang="zh-CN" altLang="en-US" sz="3600" dirty="0">
                <a:cs typeface="Arial" panose="020B0604020202020204" pitchFamily="34" charset="0"/>
              </a:rPr>
              <a:t>误差分析与校正</a:t>
            </a:r>
          </a:p>
        </p:txBody>
      </p:sp>
      <p:sp>
        <p:nvSpPr>
          <p:cNvPr id="13" name="文本框 12"/>
          <p:cNvSpPr txBox="1"/>
          <p:nvPr/>
        </p:nvSpPr>
        <p:spPr>
          <a:xfrm>
            <a:off x="326888" y="924062"/>
            <a:ext cx="8293346" cy="3183255"/>
          </a:xfrm>
          <a:prstGeom prst="rect">
            <a:avLst/>
          </a:prstGeom>
          <a:noFill/>
        </p:spPr>
        <p:txBody>
          <a:bodyPr wrap="square">
            <a:spAutoFit/>
          </a:bodyPr>
          <a:lstStyle/>
          <a:p>
            <a:pPr marL="285750" indent="-285750">
              <a:lnSpc>
                <a:spcPct val="110000"/>
              </a:lnSpc>
              <a:buFont typeface="Arial" panose="020B0604020202020204" pitchFamily="34" charset="0"/>
              <a:buChar char="•"/>
            </a:pPr>
            <a:r>
              <a:rPr lang="zh-CN" altLang="en-US" dirty="0">
                <a:solidFill>
                  <a:srgbClr val="0F34A6"/>
                </a:solidFill>
                <a:ea typeface="微软雅黑" panose="020B0503020204020204" pitchFamily="34" charset="-122"/>
                <a:cs typeface="Arial" panose="020B0604020202020204" pitchFamily="34" charset="0"/>
              </a:rPr>
              <a:t>误差分析、</a:t>
            </a:r>
            <a:r>
              <a:rPr lang="en-US" altLang="zh-CN" dirty="0">
                <a:solidFill>
                  <a:srgbClr val="0F34A6"/>
                </a:solidFill>
                <a:ea typeface="微软雅黑" panose="020B0503020204020204" pitchFamily="34" charset="-122"/>
                <a:cs typeface="Arial" panose="020B0604020202020204" pitchFamily="34" charset="0"/>
              </a:rPr>
              <a:t>BPM</a:t>
            </a:r>
            <a:r>
              <a:rPr lang="zh-CN" altLang="en-US" dirty="0">
                <a:solidFill>
                  <a:srgbClr val="0F34A6"/>
                </a:solidFill>
                <a:ea typeface="微软雅黑" panose="020B0503020204020204" pitchFamily="34" charset="-122"/>
                <a:cs typeface="Arial" panose="020B0604020202020204" pitchFamily="34" charset="0"/>
              </a:rPr>
              <a:t>与校正子布局</a:t>
            </a:r>
            <a:endParaRPr lang="en-US" altLang="zh-CN" dirty="0">
              <a:solidFill>
                <a:srgbClr val="0F34A6"/>
              </a:solidFill>
              <a:ea typeface="微软雅黑" panose="020B0503020204020204" pitchFamily="34" charset="-122"/>
              <a:cs typeface="Arial" panose="020B0604020202020204" pitchFamily="34" charset="0"/>
            </a:endParaRPr>
          </a:p>
          <a:p>
            <a:pPr marL="800100" lvl="1" indent="-342900">
              <a:spcBef>
                <a:spcPts val="500"/>
              </a:spcBef>
              <a:buFont typeface="等线" panose="02010600030101010101" pitchFamily="2" charset="-122"/>
              <a:buChar char="–"/>
            </a:pPr>
            <a:r>
              <a:rPr lang="zh-CN" altLang="en-US" sz="1600" dirty="0">
                <a:ea typeface="微软雅黑" panose="020B0503020204020204" pitchFamily="34" charset="-122"/>
                <a:cs typeface="Arial" panose="020B0604020202020204" pitchFamily="34" charset="0"/>
              </a:rPr>
              <a:t>对撞区超导四极磁铁与六极磁铁较敏感，将误差控制在较小范围内</a:t>
            </a:r>
          </a:p>
          <a:p>
            <a:pPr marL="800100" lvl="1" indent="-342900">
              <a:spcBef>
                <a:spcPts val="500"/>
              </a:spcBef>
              <a:buFont typeface="等线" panose="02010600030101010101" pitchFamily="2" charset="-122"/>
              <a:buChar char="–"/>
            </a:pPr>
            <a:r>
              <a:rPr lang="zh-CN" altLang="en-US" sz="1600" dirty="0">
                <a:ea typeface="微软雅黑" panose="020B0503020204020204" pitchFamily="34" charset="-122"/>
                <a:cs typeface="Arial" panose="020B0604020202020204" pitchFamily="34" charset="0"/>
              </a:rPr>
              <a:t>单个环有</a:t>
            </a:r>
            <a:r>
              <a:rPr lang="en-US" altLang="zh-CN" sz="1600" dirty="0">
                <a:ea typeface="微软雅黑" panose="020B0503020204020204" pitchFamily="34" charset="-122"/>
                <a:cs typeface="Arial" panose="020B0604020202020204" pitchFamily="34" charset="0"/>
              </a:rPr>
              <a:t>401</a:t>
            </a:r>
            <a:r>
              <a:rPr lang="zh-CN" altLang="en-US" sz="1600" dirty="0">
                <a:ea typeface="微软雅黑" panose="020B0503020204020204" pitchFamily="34" charset="-122"/>
                <a:cs typeface="Arial" panose="020B0604020202020204" pitchFamily="34" charset="0"/>
              </a:rPr>
              <a:t>个</a:t>
            </a:r>
            <a:r>
              <a:rPr lang="en-US" altLang="zh-CN" sz="1600" dirty="0">
                <a:ea typeface="微软雅黑" panose="020B0503020204020204" pitchFamily="34" charset="-122"/>
                <a:cs typeface="Arial" panose="020B0604020202020204" pitchFamily="34" charset="0"/>
              </a:rPr>
              <a:t>BPM</a:t>
            </a:r>
            <a:r>
              <a:rPr lang="zh-CN" altLang="en-US" sz="1600" dirty="0">
                <a:ea typeface="微软雅黑" panose="020B0503020204020204" pitchFamily="34" charset="-122"/>
                <a:cs typeface="Arial" panose="020B0604020202020204" pitchFamily="34" charset="0"/>
              </a:rPr>
              <a:t>，</a:t>
            </a:r>
            <a:r>
              <a:rPr lang="en-US" altLang="zh-CN" sz="1600" dirty="0">
                <a:ea typeface="微软雅黑" panose="020B0503020204020204" pitchFamily="34" charset="-122"/>
                <a:cs typeface="Arial" panose="020B0604020202020204" pitchFamily="34" charset="0"/>
              </a:rPr>
              <a:t>266</a:t>
            </a:r>
            <a:r>
              <a:rPr lang="zh-CN" altLang="en-US" sz="1600" dirty="0">
                <a:ea typeface="微软雅黑" panose="020B0503020204020204" pitchFamily="34" charset="-122"/>
                <a:cs typeface="Arial" panose="020B0604020202020204" pitchFamily="34" charset="0"/>
              </a:rPr>
              <a:t>个水平校正子，</a:t>
            </a:r>
            <a:r>
              <a:rPr lang="en-US" altLang="zh-CN" sz="1600" dirty="0">
                <a:ea typeface="微软雅黑" panose="020B0503020204020204" pitchFamily="34" charset="-122"/>
                <a:cs typeface="Arial" panose="020B0604020202020204" pitchFamily="34" charset="0"/>
              </a:rPr>
              <a:t>255</a:t>
            </a:r>
            <a:r>
              <a:rPr lang="zh-CN" altLang="en-US" sz="1600" dirty="0">
                <a:ea typeface="微软雅黑" panose="020B0503020204020204" pitchFamily="34" charset="-122"/>
                <a:cs typeface="Arial" panose="020B0604020202020204" pitchFamily="34" charset="0"/>
              </a:rPr>
              <a:t>个垂直校正子，</a:t>
            </a:r>
            <a:r>
              <a:rPr lang="en-US" altLang="zh-CN" sz="1600" dirty="0">
                <a:ea typeface="微软雅黑" panose="020B0503020204020204" pitchFamily="34" charset="-122"/>
                <a:cs typeface="Arial" panose="020B0604020202020204" pitchFamily="34" charset="0"/>
              </a:rPr>
              <a:t>94</a:t>
            </a:r>
            <a:r>
              <a:rPr lang="zh-CN" altLang="en-US" sz="1600" dirty="0">
                <a:ea typeface="微软雅黑" panose="020B0503020204020204" pitchFamily="34" charset="-122"/>
                <a:cs typeface="Arial" panose="020B0604020202020204" pitchFamily="34" charset="0"/>
              </a:rPr>
              <a:t>个斜四极磁铁</a:t>
            </a:r>
            <a:endParaRPr lang="en-US" altLang="zh-CN" sz="1600" dirty="0">
              <a:ea typeface="微软雅黑" panose="020B0503020204020204" pitchFamily="34" charset="-122"/>
              <a:cs typeface="Arial" panose="020B0604020202020204" pitchFamily="34" charset="0"/>
            </a:endParaRPr>
          </a:p>
          <a:p>
            <a:pPr marL="285750" indent="-285750">
              <a:lnSpc>
                <a:spcPct val="110000"/>
              </a:lnSpc>
              <a:spcBef>
                <a:spcPts val="600"/>
              </a:spcBef>
              <a:buFont typeface="Arial" panose="020B0604020202020204" pitchFamily="34" charset="0"/>
              <a:buChar char="•"/>
            </a:pPr>
            <a:r>
              <a:rPr lang="zh-CN" altLang="en-US" dirty="0">
                <a:solidFill>
                  <a:srgbClr val="0F34A6"/>
                </a:solidFill>
                <a:ea typeface="微软雅黑" panose="020B0503020204020204" pitchFamily="34" charset="-122"/>
                <a:cs typeface="Arial" panose="020B0604020202020204" pitchFamily="34" charset="0"/>
              </a:rPr>
              <a:t>校正策略和流程：</a:t>
            </a:r>
            <a:endParaRPr lang="en-US" altLang="zh-CN" sz="1800" dirty="0">
              <a:solidFill>
                <a:srgbClr val="0F34A6"/>
              </a:solidFill>
              <a:ea typeface="微软雅黑" panose="020B0503020204020204" pitchFamily="34" charset="-122"/>
              <a:cs typeface="Arial" panose="020B0604020202020204" pitchFamily="34" charset="0"/>
            </a:endParaRPr>
          </a:p>
          <a:p>
            <a:pPr marL="742950" lvl="1" indent="-285750">
              <a:spcAft>
                <a:spcPts val="600"/>
              </a:spcAft>
              <a:buFont typeface="Arial" panose="020B0604020202020204" pitchFamily="34" charset="0"/>
              <a:buChar char="•"/>
            </a:pPr>
            <a:r>
              <a:rPr lang="en-US" altLang="zh-CN" sz="1600" dirty="0">
                <a:latin typeface="微软雅黑" panose="020B0503020204020204" pitchFamily="34" charset="-122"/>
                <a:ea typeface="微软雅黑" panose="020B0503020204020204" pitchFamily="34" charset="-122"/>
                <a:cs typeface="Arial" panose="020B0604020202020204" pitchFamily="34" charset="0"/>
              </a:rPr>
              <a:t> </a:t>
            </a:r>
            <a:r>
              <a:rPr lang="zh-CN" altLang="en-US" sz="1600" dirty="0">
                <a:latin typeface="微软雅黑" panose="020B0503020204020204" pitchFamily="34" charset="-122"/>
                <a:ea typeface="微软雅黑" panose="020B0503020204020204" pitchFamily="34" charset="-122"/>
                <a:cs typeface="Arial" panose="020B0604020202020204" pitchFamily="34" charset="0"/>
              </a:rPr>
              <a:t>首圈轨迹校正：</a:t>
            </a:r>
            <a:r>
              <a:rPr lang="en-US" altLang="zh-CN" sz="1600" dirty="0">
                <a:latin typeface="微软雅黑" panose="020B0503020204020204" pitchFamily="34" charset="-122"/>
                <a:ea typeface="微软雅黑" panose="020B0503020204020204" pitchFamily="34" charset="-122"/>
                <a:cs typeface="Arial" panose="020B0604020202020204" pitchFamily="34" charset="0"/>
              </a:rPr>
              <a:t>SVD + </a:t>
            </a:r>
            <a:r>
              <a:rPr lang="zh-CN" altLang="en-US" sz="1600" dirty="0">
                <a:latin typeface="微软雅黑" panose="020B0503020204020204" pitchFamily="34" charset="-122"/>
                <a:ea typeface="微软雅黑" panose="020B0503020204020204" pitchFamily="34" charset="-122"/>
                <a:cs typeface="Arial" panose="020B0604020202020204" pitchFamily="34" charset="0"/>
              </a:rPr>
              <a:t>轨迹响应矩阵</a:t>
            </a:r>
            <a:endParaRPr lang="en-US" altLang="zh-CN" sz="1600" dirty="0">
              <a:latin typeface="微软雅黑" panose="020B0503020204020204" pitchFamily="34" charset="-122"/>
              <a:ea typeface="微软雅黑" panose="020B0503020204020204" pitchFamily="34" charset="-122"/>
              <a:cs typeface="Arial" panose="020B0604020202020204" pitchFamily="34" charset="0"/>
            </a:endParaRPr>
          </a:p>
          <a:p>
            <a:pPr marL="742950" lvl="1" indent="-285750">
              <a:spcAft>
                <a:spcPts val="600"/>
              </a:spcAft>
              <a:buFont typeface="Arial" panose="020B0604020202020204" pitchFamily="34" charset="0"/>
              <a:buChar char="•"/>
            </a:pPr>
            <a:r>
              <a:rPr lang="en-US" altLang="zh-CN" sz="1600" dirty="0">
                <a:latin typeface="微软雅黑" panose="020B0503020204020204" pitchFamily="34" charset="-122"/>
                <a:ea typeface="微软雅黑" panose="020B0503020204020204" pitchFamily="34" charset="-122"/>
                <a:cs typeface="Arial" panose="020B0604020202020204" pitchFamily="34" charset="0"/>
              </a:rPr>
              <a:t> </a:t>
            </a:r>
            <a:r>
              <a:rPr lang="zh-CN" altLang="en-US" sz="1600" dirty="0">
                <a:latin typeface="微软雅黑" panose="020B0503020204020204" pitchFamily="34" charset="-122"/>
                <a:ea typeface="微软雅黑" panose="020B0503020204020204" pitchFamily="34" charset="-122"/>
                <a:cs typeface="Arial" panose="020B0604020202020204" pitchFamily="34" charset="0"/>
              </a:rPr>
              <a:t>全环轨道和色散校正</a:t>
            </a:r>
            <a:r>
              <a:rPr lang="en-US" altLang="zh-CN" sz="1600" dirty="0">
                <a:latin typeface="微软雅黑" panose="020B0503020204020204" pitchFamily="34" charset="-122"/>
                <a:ea typeface="微软雅黑" panose="020B0503020204020204" pitchFamily="34" charset="-122"/>
                <a:cs typeface="Arial" panose="020B0604020202020204" pitchFamily="34" charset="0"/>
              </a:rPr>
              <a:t>: SVD + Dispersion Free Steering (DFS)</a:t>
            </a:r>
          </a:p>
          <a:p>
            <a:pPr marL="742950" lvl="1" indent="-285750">
              <a:spcAft>
                <a:spcPts val="600"/>
              </a:spcAft>
              <a:buFont typeface="Arial" panose="020B0604020202020204" pitchFamily="34" charset="0"/>
              <a:buChar char="•"/>
            </a:pPr>
            <a:r>
              <a:rPr lang="en-US" altLang="zh-CN" sz="1600" dirty="0">
                <a:latin typeface="微软雅黑" panose="020B0503020204020204" pitchFamily="34" charset="-122"/>
                <a:ea typeface="微软雅黑" panose="020B0503020204020204" pitchFamily="34" charset="-122"/>
                <a:cs typeface="Arial" panose="020B0604020202020204" pitchFamily="34" charset="0"/>
              </a:rPr>
              <a:t> IP</a:t>
            </a:r>
            <a:r>
              <a:rPr lang="zh-CN" altLang="en-US" sz="1600" dirty="0">
                <a:latin typeface="微软雅黑" panose="020B0503020204020204" pitchFamily="34" charset="-122"/>
                <a:ea typeface="微软雅黑" panose="020B0503020204020204" pitchFamily="34" charset="-122"/>
                <a:cs typeface="Arial" panose="020B0604020202020204" pitchFamily="34" charset="0"/>
              </a:rPr>
              <a:t>点轨道和色散校正</a:t>
            </a:r>
            <a:r>
              <a:rPr lang="en-US" altLang="zh-CN" sz="1600" dirty="0">
                <a:latin typeface="微软雅黑" panose="020B0503020204020204" pitchFamily="34" charset="-122"/>
                <a:ea typeface="微软雅黑" panose="020B0503020204020204" pitchFamily="34" charset="-122"/>
                <a:cs typeface="Arial" panose="020B0604020202020204" pitchFamily="34" charset="0"/>
              </a:rPr>
              <a:t>: SVD with weight factor </a:t>
            </a:r>
            <a:r>
              <a:rPr lang="en-US" altLang="zh-CN" sz="1600" dirty="0">
                <a:solidFill>
                  <a:srgbClr val="0F34A6"/>
                </a:solidFill>
                <a:ea typeface="微软雅黑" panose="020B0503020204020204" pitchFamily="34" charset="-122"/>
                <a:cs typeface="Arial" panose="020B0604020202020204" pitchFamily="34" charset="0"/>
              </a:rPr>
              <a:t>(</a:t>
            </a:r>
            <a:r>
              <a:rPr lang="en-US" altLang="zh-CN" sz="1600" b="0" dirty="0">
                <a:solidFill>
                  <a:srgbClr val="0F34A6"/>
                </a:solidFill>
              </a:rPr>
              <a:t>Hor./Ver. orbit, RMS: </a:t>
            </a:r>
            <a:r>
              <a:rPr lang="en-US" altLang="zh-CN" sz="1600" dirty="0">
                <a:solidFill>
                  <a:srgbClr val="FF0000"/>
                </a:solidFill>
              </a:rPr>
              <a:t>0.22/0.04 </a:t>
            </a:r>
            <a:r>
              <a:rPr lang="en-US" altLang="zh-CN" sz="1600" b="0" dirty="0" err="1">
                <a:solidFill>
                  <a:srgbClr val="0F34A6"/>
                </a:solidFill>
              </a:rPr>
              <a:t>μm</a:t>
            </a:r>
            <a:r>
              <a:rPr lang="en-US" altLang="zh-CN" sz="1600" dirty="0">
                <a:solidFill>
                  <a:srgbClr val="0F34A6"/>
                </a:solidFill>
              </a:rPr>
              <a:t>, </a:t>
            </a:r>
            <a:r>
              <a:rPr lang="en-US" altLang="zh-CN" sz="1600" b="0" dirty="0">
                <a:solidFill>
                  <a:srgbClr val="0F34A6"/>
                </a:solidFill>
              </a:rPr>
              <a:t>Hor./Ver. dispersion deviation, RMS: </a:t>
            </a:r>
            <a:r>
              <a:rPr lang="en-US" altLang="zh-CN" sz="1600" dirty="0">
                <a:solidFill>
                  <a:srgbClr val="FF0000"/>
                </a:solidFill>
              </a:rPr>
              <a:t>0.22/0.02</a:t>
            </a:r>
            <a:r>
              <a:rPr lang="en-US" altLang="zh-CN" sz="1600" dirty="0">
                <a:solidFill>
                  <a:srgbClr val="0F34A6"/>
                </a:solidFill>
              </a:rPr>
              <a:t> mm</a:t>
            </a:r>
            <a:r>
              <a:rPr lang="en-US" altLang="zh-CN" sz="1600" dirty="0">
                <a:solidFill>
                  <a:srgbClr val="0F34A6"/>
                </a:solidFill>
                <a:ea typeface="微软雅黑" panose="020B0503020204020204" pitchFamily="34" charset="-122"/>
                <a:cs typeface="Arial" panose="020B0604020202020204" pitchFamily="34" charset="0"/>
              </a:rPr>
              <a:t>)</a:t>
            </a:r>
            <a:endParaRPr lang="en-US" altLang="zh-CN" sz="1600" dirty="0">
              <a:latin typeface="微软雅黑" panose="020B0503020204020204" pitchFamily="34" charset="-122"/>
              <a:ea typeface="微软雅黑" panose="020B0503020204020204" pitchFamily="34" charset="-122"/>
              <a:cs typeface="Arial" panose="020B0604020202020204" pitchFamily="34" charset="0"/>
            </a:endParaRPr>
          </a:p>
          <a:p>
            <a:pPr marL="742950" lvl="1" indent="-285750">
              <a:spcAft>
                <a:spcPts val="600"/>
              </a:spcAft>
              <a:buFont typeface="Arial" panose="020B0604020202020204" pitchFamily="34" charset="0"/>
              <a:buChar char="•"/>
            </a:pPr>
            <a:r>
              <a:rPr lang="en-US" altLang="zh-CN" sz="1600" dirty="0">
                <a:latin typeface="微软雅黑" panose="020B0503020204020204" pitchFamily="34" charset="-122"/>
                <a:ea typeface="微软雅黑" panose="020B0503020204020204" pitchFamily="34" charset="-122"/>
                <a:cs typeface="Arial" panose="020B0604020202020204" pitchFamily="34" charset="0"/>
              </a:rPr>
              <a:t> </a:t>
            </a:r>
            <a:r>
              <a:rPr lang="zh-CN" altLang="en-US" sz="1600" dirty="0">
                <a:latin typeface="微软雅黑" panose="020B0503020204020204" pitchFamily="34" charset="-122"/>
                <a:ea typeface="微软雅黑" panose="020B0503020204020204" pitchFamily="34" charset="-122"/>
                <a:cs typeface="Arial" panose="020B0604020202020204" pitchFamily="34" charset="0"/>
              </a:rPr>
              <a:t>光学耦合校正</a:t>
            </a:r>
            <a:r>
              <a:rPr lang="en-US" altLang="zh-CN" sz="1600" dirty="0">
                <a:latin typeface="微软雅黑" panose="020B0503020204020204" pitchFamily="34" charset="-122"/>
                <a:ea typeface="微软雅黑" panose="020B0503020204020204" pitchFamily="34" charset="-122"/>
                <a:cs typeface="Arial" panose="020B0604020202020204" pitchFamily="34" charset="0"/>
              </a:rPr>
              <a:t>: Linear optics from closed orbits (LOCO)</a:t>
            </a:r>
          </a:p>
          <a:p>
            <a:pPr marL="742950" lvl="1" indent="-285750">
              <a:spcAft>
                <a:spcPts val="600"/>
              </a:spcAft>
              <a:buFont typeface="Arial" panose="020B0604020202020204" pitchFamily="34" charset="0"/>
              <a:buChar char="•"/>
            </a:pPr>
            <a:r>
              <a:rPr lang="en-US" altLang="zh-CN" sz="1600" dirty="0">
                <a:latin typeface="微软雅黑" panose="020B0503020204020204" pitchFamily="34" charset="-122"/>
                <a:ea typeface="微软雅黑" panose="020B0503020204020204" pitchFamily="34" charset="-122"/>
                <a:cs typeface="Arial" panose="020B0604020202020204" pitchFamily="34" charset="0"/>
              </a:rPr>
              <a:t> β</a:t>
            </a:r>
            <a:r>
              <a:rPr lang="en-US" altLang="zh-CN" sz="1600" baseline="-25000" dirty="0">
                <a:latin typeface="微软雅黑" panose="020B0503020204020204" pitchFamily="34" charset="-122"/>
                <a:ea typeface="微软雅黑" panose="020B0503020204020204" pitchFamily="34" charset="-122"/>
                <a:cs typeface="Arial" panose="020B0604020202020204" pitchFamily="34" charset="0"/>
              </a:rPr>
              <a:t>y</a:t>
            </a:r>
            <a:r>
              <a:rPr lang="en-US" altLang="zh-CN" sz="1600" baseline="30000" dirty="0">
                <a:latin typeface="微软雅黑" panose="020B0503020204020204" pitchFamily="34" charset="-122"/>
                <a:ea typeface="微软雅黑" panose="020B0503020204020204" pitchFamily="34" charset="-122"/>
                <a:cs typeface="Arial" panose="020B0604020202020204" pitchFamily="34" charset="0"/>
              </a:rPr>
              <a:t>*</a:t>
            </a:r>
            <a:r>
              <a:rPr lang="en-US" altLang="zh-CN" sz="1600" dirty="0">
                <a:latin typeface="微软雅黑" panose="020B0503020204020204" pitchFamily="34" charset="-122"/>
                <a:ea typeface="微软雅黑" panose="020B0503020204020204" pitchFamily="34" charset="-122"/>
                <a:cs typeface="Arial" panose="020B0604020202020204" pitchFamily="34" charset="0"/>
              </a:rPr>
              <a:t> </a:t>
            </a:r>
            <a:r>
              <a:rPr lang="zh-CN" altLang="en-US" sz="1600" dirty="0">
                <a:latin typeface="微软雅黑" panose="020B0503020204020204" pitchFamily="34" charset="-122"/>
                <a:ea typeface="微软雅黑" panose="020B0503020204020204" pitchFamily="34" charset="-122"/>
                <a:cs typeface="Arial" panose="020B0604020202020204" pitchFamily="34" charset="0"/>
              </a:rPr>
              <a:t>校正</a:t>
            </a:r>
            <a:r>
              <a:rPr lang="en-US" altLang="zh-CN" sz="1600" dirty="0">
                <a:latin typeface="微软雅黑" panose="020B0503020204020204" pitchFamily="34" charset="-122"/>
                <a:ea typeface="微软雅黑" panose="020B0503020204020204" pitchFamily="34" charset="-122"/>
                <a:cs typeface="Arial" panose="020B0604020202020204" pitchFamily="34" charset="0"/>
              </a:rPr>
              <a:t>: K-modulation</a:t>
            </a:r>
            <a:r>
              <a:rPr lang="en-US" altLang="zh-CN" sz="1600" dirty="0">
                <a:ea typeface="微软雅黑" panose="020B0503020204020204" pitchFamily="34" charset="-122"/>
                <a:cs typeface="Arial" panose="020B0604020202020204" pitchFamily="34" charset="0"/>
              </a:rPr>
              <a:t> </a:t>
            </a:r>
            <a:r>
              <a:rPr lang="en-US" altLang="zh-CN" sz="1600" dirty="0">
                <a:solidFill>
                  <a:srgbClr val="0F34A6"/>
                </a:solidFill>
              </a:rPr>
              <a:t>(</a:t>
            </a:r>
            <a:r>
              <a:rPr lang="en-US" altLang="zh-CN" sz="1600" b="0" dirty="0">
                <a:solidFill>
                  <a:srgbClr val="0F34A6"/>
                </a:solidFill>
              </a:rPr>
              <a:t>Hor./Ver. β-beat, RMS</a:t>
            </a:r>
            <a:r>
              <a:rPr lang="en-US" altLang="zh-CN" sz="1600" dirty="0">
                <a:solidFill>
                  <a:srgbClr val="0F34A6"/>
                </a:solidFill>
                <a:ea typeface="微软雅黑" panose="020B0503020204020204" pitchFamily="34" charset="-122"/>
              </a:rPr>
              <a:t>:</a:t>
            </a:r>
            <a:r>
              <a:rPr lang="zh-CN" altLang="en-US" sz="1600" dirty="0">
                <a:solidFill>
                  <a:srgbClr val="0F34A6"/>
                </a:solidFill>
                <a:ea typeface="微软雅黑" panose="020B0503020204020204" pitchFamily="34" charset="-122"/>
              </a:rPr>
              <a:t> </a:t>
            </a:r>
            <a:r>
              <a:rPr lang="en-US" altLang="zh-CN" sz="1600" dirty="0">
                <a:solidFill>
                  <a:srgbClr val="FF0000"/>
                </a:solidFill>
              </a:rPr>
              <a:t>0.4%/1.4%</a:t>
            </a:r>
            <a:r>
              <a:rPr lang="en-US" altLang="zh-CN" sz="1600" dirty="0">
                <a:solidFill>
                  <a:srgbClr val="0F34A6"/>
                </a:solidFill>
              </a:rPr>
              <a:t>)</a:t>
            </a:r>
          </a:p>
        </p:txBody>
      </p:sp>
      <mc:AlternateContent xmlns:mc="http://schemas.openxmlformats.org/markup-compatibility/2006" xmlns:a14="http://schemas.microsoft.com/office/drawing/2010/main">
        <mc:Choice Requires="a14">
          <p:graphicFrame>
            <p:nvGraphicFramePr>
              <p:cNvPr id="12" name="表格 11"/>
              <p:cNvGraphicFramePr>
                <a:graphicFrameLocks noGrp="1"/>
              </p:cNvGraphicFramePr>
              <p:nvPr>
                <p:custDataLst>
                  <p:tags r:id="rId1"/>
                </p:custDataLst>
                <p:extLst>
                  <p:ext uri="{D42A27DB-BD31-4B8C-83A1-F6EECF244321}">
                    <p14:modId xmlns:p14="http://schemas.microsoft.com/office/powerpoint/2010/main" val="508596394"/>
                  </p:ext>
                </p:extLst>
              </p:nvPr>
            </p:nvGraphicFramePr>
            <p:xfrm>
              <a:off x="471279" y="4221088"/>
              <a:ext cx="8148955" cy="1798924"/>
            </p:xfrm>
            <a:graphic>
              <a:graphicData uri="http://schemas.openxmlformats.org/drawingml/2006/table">
                <a:tbl>
                  <a:tblPr firstRow="1" bandRow="1">
                    <a:tableStyleId>{BC89EF96-8CEA-46FF-86C4-4CE0E7609802}</a:tableStyleId>
                  </a:tblPr>
                  <a:tblGrid>
                    <a:gridCol w="1957070">
                      <a:extLst>
                        <a:ext uri="{9D8B030D-6E8A-4147-A177-3AD203B41FA5}">
                          <a16:colId xmlns:a16="http://schemas.microsoft.com/office/drawing/2014/main" val="20000"/>
                        </a:ext>
                      </a:extLst>
                    </a:gridCol>
                    <a:gridCol w="1039495">
                      <a:extLst>
                        <a:ext uri="{9D8B030D-6E8A-4147-A177-3AD203B41FA5}">
                          <a16:colId xmlns:a16="http://schemas.microsoft.com/office/drawing/2014/main" val="20001"/>
                        </a:ext>
                      </a:extLst>
                    </a:gridCol>
                    <a:gridCol w="1016000">
                      <a:extLst>
                        <a:ext uri="{9D8B030D-6E8A-4147-A177-3AD203B41FA5}">
                          <a16:colId xmlns:a16="http://schemas.microsoft.com/office/drawing/2014/main" val="20002"/>
                        </a:ext>
                      </a:extLst>
                    </a:gridCol>
                    <a:gridCol w="1021080">
                      <a:extLst>
                        <a:ext uri="{9D8B030D-6E8A-4147-A177-3AD203B41FA5}">
                          <a16:colId xmlns:a16="http://schemas.microsoft.com/office/drawing/2014/main" val="20003"/>
                        </a:ext>
                      </a:extLst>
                    </a:gridCol>
                    <a:gridCol w="1473835">
                      <a:extLst>
                        <a:ext uri="{9D8B030D-6E8A-4147-A177-3AD203B41FA5}">
                          <a16:colId xmlns:a16="http://schemas.microsoft.com/office/drawing/2014/main" val="20004"/>
                        </a:ext>
                      </a:extLst>
                    </a:gridCol>
                    <a:gridCol w="1641475">
                      <a:extLst>
                        <a:ext uri="{9D8B030D-6E8A-4147-A177-3AD203B41FA5}">
                          <a16:colId xmlns:a16="http://schemas.microsoft.com/office/drawing/2014/main" val="20005"/>
                        </a:ext>
                      </a:extLst>
                    </a:gridCol>
                  </a:tblGrid>
                  <a:tr h="524510">
                    <a:tc>
                      <a:txBody>
                        <a:bodyPr/>
                        <a:lstStyle/>
                        <a:p>
                          <a:endParaRPr lang="zh-CN" altLang="en-US" sz="1200" b="1" dirty="0">
                            <a:solidFill>
                              <a:srgbClr val="0F34A6"/>
                            </a:solidFill>
                            <a:latin typeface="+mn-lt"/>
                            <a:ea typeface="微软雅黑" panose="020B0503020204020204" pitchFamily="34" charset="-122"/>
                          </a:endParaRPr>
                        </a:p>
                      </a:txBody>
                      <a:tcPr anchor="ctr"/>
                    </a:tc>
                    <a:tc>
                      <a:txBody>
                        <a:bodyPr/>
                        <a:lstStyle/>
                        <a:p>
                          <a:pPr algn="ctr"/>
                          <a14:m>
                            <m:oMath xmlns:m="http://schemas.openxmlformats.org/officeDocument/2006/math">
                              <m:r>
                                <a:rPr lang="zh-CN" altLang="en-US" sz="1400" b="1" smtClean="0">
                                  <a:solidFill>
                                    <a:srgbClr val="0F34A6"/>
                                  </a:solidFill>
                                  <a:latin typeface="Cambria Math" panose="02040503050406030204" pitchFamily="18" charset="0"/>
                                </a:rPr>
                                <m:t>∆</m:t>
                              </m:r>
                              <m:r>
                                <a:rPr lang="en-US" altLang="zh-CN" sz="1400" b="1" i="1" smtClean="0">
                                  <a:solidFill>
                                    <a:srgbClr val="0F34A6"/>
                                  </a:solidFill>
                                  <a:latin typeface="Cambria Math" panose="02040503050406030204" pitchFamily="18" charset="0"/>
                                </a:rPr>
                                <m:t>𝒙</m:t>
                              </m:r>
                            </m:oMath>
                          </a14:m>
                          <a:r>
                            <a:rPr lang="zh-CN" altLang="en-US" sz="1400" b="1" dirty="0">
                              <a:solidFill>
                                <a:srgbClr val="0F34A6"/>
                              </a:solidFill>
                              <a:latin typeface="+mn-lt"/>
                            </a:rPr>
                            <a:t> </a:t>
                          </a:r>
                          <a:r>
                            <a:rPr lang="en-US" altLang="zh-CN" sz="1400" b="1" dirty="0">
                              <a:solidFill>
                                <a:srgbClr val="0F34A6"/>
                              </a:solidFill>
                              <a:latin typeface="+mn-lt"/>
                            </a:rPr>
                            <a:t>(</a:t>
                          </a:r>
                          <a:r>
                            <a:rPr lang="en-US" altLang="zh-CN" sz="1400" b="1" dirty="0" err="1">
                              <a:solidFill>
                                <a:srgbClr val="0F34A6"/>
                              </a:solidFill>
                              <a:latin typeface="+mn-lt"/>
                            </a:rPr>
                            <a:t>μm</a:t>
                          </a:r>
                          <a:r>
                            <a:rPr lang="en-US" altLang="zh-CN" sz="1400" b="1" dirty="0">
                              <a:solidFill>
                                <a:srgbClr val="0F34A6"/>
                              </a:solidFill>
                              <a:latin typeface="+mn-lt"/>
                            </a:rPr>
                            <a:t>)</a:t>
                          </a:r>
                          <a:endParaRPr lang="zh-CN" altLang="en-US" sz="1400" b="1" dirty="0">
                            <a:solidFill>
                              <a:srgbClr val="0F34A6"/>
                            </a:solidFill>
                            <a:latin typeface="+mn-lt"/>
                            <a:ea typeface="微软雅黑" panose="020B0503020204020204" pitchFamily="34" charset="-122"/>
                            <a:cs typeface="Arial" panose="020B0604020202020204" pitchFamily="34"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defRPr/>
                          </a:pPr>
                          <a14:m>
                            <m:oMath xmlns:m="http://schemas.openxmlformats.org/officeDocument/2006/math">
                              <m:r>
                                <a:rPr lang="zh-CN" altLang="en-US" sz="1400" b="1" smtClean="0">
                                  <a:solidFill>
                                    <a:srgbClr val="0F34A6"/>
                                  </a:solidFill>
                                  <a:latin typeface="Cambria Math" panose="02040503050406030204" pitchFamily="18" charset="0"/>
                                </a:rPr>
                                <m:t>∆</m:t>
                              </m:r>
                              <m:r>
                                <a:rPr lang="en-US" altLang="zh-CN" sz="1400" b="1" i="1" smtClean="0">
                                  <a:solidFill>
                                    <a:srgbClr val="0F34A6"/>
                                  </a:solidFill>
                                  <a:latin typeface="Cambria Math" panose="02040503050406030204" pitchFamily="18" charset="0"/>
                                </a:rPr>
                                <m:t>𝒚</m:t>
                              </m:r>
                            </m:oMath>
                          </a14:m>
                          <a:r>
                            <a:rPr lang="zh-CN" altLang="en-US" sz="1400" b="1" dirty="0">
                              <a:solidFill>
                                <a:srgbClr val="0F34A6"/>
                              </a:solidFill>
                              <a:latin typeface="+mn-lt"/>
                            </a:rPr>
                            <a:t> </a:t>
                          </a:r>
                          <a:r>
                            <a:rPr lang="en-US" altLang="zh-CN" sz="1400" b="1" dirty="0">
                              <a:solidFill>
                                <a:srgbClr val="0F34A6"/>
                              </a:solidFill>
                              <a:latin typeface="+mn-lt"/>
                            </a:rPr>
                            <a:t>(μm)</a:t>
                          </a:r>
                          <a:endParaRPr lang="zh-CN" altLang="en-US" sz="1400" b="1" dirty="0">
                            <a:solidFill>
                              <a:srgbClr val="0F34A6"/>
                            </a:solidFill>
                            <a:latin typeface="+mn-lt"/>
                            <a:ea typeface="微软雅黑" panose="020B0503020204020204" pitchFamily="34" charset="-122"/>
                            <a:cs typeface="Arial" panose="020B0604020202020204" pitchFamily="34"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defRPr/>
                          </a:pPr>
                          <a14:m>
                            <m:oMath xmlns:m="http://schemas.openxmlformats.org/officeDocument/2006/math">
                              <m:r>
                                <a:rPr lang="zh-CN" altLang="en-US" sz="1400" b="1" smtClean="0">
                                  <a:solidFill>
                                    <a:srgbClr val="0F34A6"/>
                                  </a:solidFill>
                                  <a:latin typeface="Cambria Math" panose="02040503050406030204" pitchFamily="18" charset="0"/>
                                </a:rPr>
                                <m:t>∆</m:t>
                              </m:r>
                              <m:r>
                                <a:rPr lang="en-US" altLang="zh-CN" sz="1400" b="1" i="1" smtClean="0">
                                  <a:solidFill>
                                    <a:srgbClr val="0F34A6"/>
                                  </a:solidFill>
                                  <a:latin typeface="Cambria Math" panose="02040503050406030204" pitchFamily="18" charset="0"/>
                                </a:rPr>
                                <m:t>𝒔</m:t>
                              </m:r>
                            </m:oMath>
                          </a14:m>
                          <a:r>
                            <a:rPr lang="zh-CN" altLang="en-US" sz="1400" b="1" dirty="0">
                              <a:solidFill>
                                <a:srgbClr val="0F34A6"/>
                              </a:solidFill>
                              <a:latin typeface="+mn-lt"/>
                            </a:rPr>
                            <a:t> </a:t>
                          </a:r>
                          <a:r>
                            <a:rPr lang="en-US" altLang="zh-CN" sz="1400" b="1" dirty="0">
                              <a:solidFill>
                                <a:srgbClr val="0F34A6"/>
                              </a:solidFill>
                              <a:latin typeface="+mn-lt"/>
                            </a:rPr>
                            <a:t>(μm)</a:t>
                          </a:r>
                          <a:endParaRPr lang="zh-CN" altLang="en-US" sz="1400" b="1" dirty="0">
                            <a:solidFill>
                              <a:srgbClr val="0F34A6"/>
                            </a:solidFill>
                            <a:latin typeface="+mn-lt"/>
                            <a:ea typeface="微软雅黑" panose="020B0503020204020204" pitchFamily="34" charset="-122"/>
                            <a:cs typeface="Arial" panose="020B0604020202020204" pitchFamily="34"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en-US" altLang="zh-CN" sz="1400" b="1" baseline="0" dirty="0">
                              <a:solidFill>
                                <a:srgbClr val="0F34A6"/>
                              </a:solidFill>
                              <a:latin typeface="+mn-lt"/>
                            </a:rPr>
                            <a:t> Rotation </a:t>
                          </a:r>
                          <a:r>
                            <a:rPr lang="en-US" altLang="zh-CN" sz="1400" b="1" dirty="0">
                              <a:solidFill>
                                <a:srgbClr val="0F34A6"/>
                              </a:solidFill>
                              <a:latin typeface="+mn-lt"/>
                            </a:rPr>
                            <a:t>(mrad)</a:t>
                          </a:r>
                          <a:endParaRPr lang="zh-CN" altLang="en-US" sz="1400" b="1" dirty="0">
                            <a:solidFill>
                              <a:srgbClr val="0F34A6"/>
                            </a:solidFill>
                            <a:latin typeface="+mn-lt"/>
                            <a:ea typeface="微软雅黑" panose="020B0503020204020204" pitchFamily="34" charset="-122"/>
                            <a:cs typeface="Arial" panose="020B0604020202020204" pitchFamily="34" charset="0"/>
                          </a:endParaRPr>
                        </a:p>
                      </a:txBody>
                      <a:tcPr anchor="ctr"/>
                    </a:tc>
                    <a:tc>
                      <a:txBody>
                        <a:bodyPr/>
                        <a:lstStyle/>
                        <a:p>
                          <a:pPr algn="ctr">
                            <a:lnSpc>
                              <a:spcPct val="100000"/>
                            </a:lnSpc>
                            <a:spcBef>
                              <a:spcPts val="0"/>
                            </a:spcBef>
                            <a:spcAft>
                              <a:spcPts val="0"/>
                            </a:spcAft>
                            <a:buClrTx/>
                            <a:buSzTx/>
                            <a:buFontTx/>
                            <a:defRPr/>
                          </a:pPr>
                          <a:r>
                            <a:rPr lang="en-US" altLang="zh-CN" sz="1400" kern="1200" dirty="0">
                              <a:solidFill>
                                <a:srgbClr val="0F34A6"/>
                              </a:solidFill>
                            </a:rPr>
                            <a:t>Main Field Error</a:t>
                          </a:r>
                        </a:p>
                      </a:txBody>
                      <a:tcPr marL="9525" marR="9525" marT="9525" marB="9525" anchor="ctr"/>
                    </a:tc>
                    <a:extLst>
                      <a:ext uri="{0D108BD9-81ED-4DB2-BD59-A6C34878D82A}">
                        <a16:rowId xmlns:a16="http://schemas.microsoft.com/office/drawing/2014/main" val="10000"/>
                      </a:ext>
                    </a:extLst>
                  </a:tr>
                  <a:tr h="313436">
                    <a:tc>
                      <a:txBody>
                        <a:bodyPr/>
                        <a:lstStyle/>
                        <a:p>
                          <a:r>
                            <a:rPr lang="en-US" altLang="zh-CN" sz="1400" b="1" dirty="0">
                              <a:solidFill>
                                <a:schemeClr val="tx1"/>
                              </a:solidFill>
                              <a:latin typeface="+mn-lt"/>
                            </a:rPr>
                            <a:t>Dipole</a:t>
                          </a:r>
                          <a:endParaRPr lang="zh-CN" altLang="en-US" sz="1400" b="1" dirty="0">
                            <a:solidFill>
                              <a:schemeClr val="tx1"/>
                            </a:solidFill>
                            <a:latin typeface="+mn-lt"/>
                            <a:ea typeface="微软雅黑" panose="020B0503020204020204" pitchFamily="34" charset="-122"/>
                          </a:endParaRPr>
                        </a:p>
                      </a:txBody>
                      <a:tcPr anchor="ctr"/>
                    </a:tc>
                    <a:tc>
                      <a:txBody>
                        <a:bodyPr/>
                        <a:lstStyle/>
                        <a:p>
                          <a:pPr algn="ctr"/>
                          <a:r>
                            <a:rPr lang="en-US" altLang="zh-CN" sz="1400" b="1" dirty="0">
                              <a:solidFill>
                                <a:schemeClr val="tx1"/>
                              </a:solidFill>
                              <a:latin typeface="+mn-lt"/>
                            </a:rPr>
                            <a:t>100</a:t>
                          </a:r>
                          <a:endParaRPr lang="zh-CN" altLang="en-US" sz="1400" b="1" dirty="0">
                            <a:solidFill>
                              <a:schemeClr val="tx1"/>
                            </a:solidFill>
                            <a:latin typeface="+mn-lt"/>
                            <a:ea typeface="微软雅黑" panose="020B0503020204020204" pitchFamily="34" charset="-122"/>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en-US" altLang="zh-CN" sz="1400" b="1" dirty="0">
                              <a:solidFill>
                                <a:schemeClr val="tx1"/>
                              </a:solidFill>
                              <a:latin typeface="+mn-lt"/>
                            </a:rPr>
                            <a:t>100</a:t>
                          </a:r>
                          <a:endParaRPr lang="zh-CN" altLang="en-US" sz="1400" b="1" dirty="0">
                            <a:solidFill>
                              <a:schemeClr val="tx1"/>
                            </a:solidFill>
                            <a:latin typeface="+mn-lt"/>
                            <a:ea typeface="微软雅黑" panose="020B0503020204020204" pitchFamily="34" charset="-122"/>
                          </a:endParaRPr>
                        </a:p>
                      </a:txBody>
                      <a:tcPr anchor="ctr"/>
                    </a:tc>
                    <a:tc>
                      <a:txBody>
                        <a:bodyPr/>
                        <a:lstStyle/>
                        <a:p>
                          <a:pPr algn="ctr"/>
                          <a:r>
                            <a:rPr lang="en-US" altLang="zh-CN" sz="1400" b="1" dirty="0">
                              <a:solidFill>
                                <a:schemeClr val="tx1"/>
                              </a:solidFill>
                              <a:latin typeface="+mn-lt"/>
                            </a:rPr>
                            <a:t>100</a:t>
                          </a:r>
                          <a:endParaRPr lang="zh-CN" altLang="en-US" sz="1400" b="1" dirty="0">
                            <a:solidFill>
                              <a:schemeClr val="tx1"/>
                            </a:solidFill>
                            <a:latin typeface="+mn-lt"/>
                            <a:ea typeface="微软雅黑" panose="020B0503020204020204" pitchFamily="34" charset="-122"/>
                          </a:endParaRPr>
                        </a:p>
                      </a:txBody>
                      <a:tcPr anchor="ctr"/>
                    </a:tc>
                    <a:tc>
                      <a:txBody>
                        <a:bodyPr/>
                        <a:lstStyle/>
                        <a:p>
                          <a:pPr algn="ctr"/>
                          <a:r>
                            <a:rPr lang="en-US" altLang="zh-CN" sz="1400" b="1" dirty="0">
                              <a:solidFill>
                                <a:schemeClr val="tx1"/>
                              </a:solidFill>
                              <a:latin typeface="+mn-lt"/>
                            </a:rPr>
                            <a:t>0.1</a:t>
                          </a:r>
                          <a:endParaRPr lang="zh-CN" altLang="en-US" sz="1400" b="1" dirty="0">
                            <a:solidFill>
                              <a:schemeClr val="tx1"/>
                            </a:solidFill>
                            <a:latin typeface="+mn-lt"/>
                            <a:ea typeface="微软雅黑" panose="020B0503020204020204" pitchFamily="34" charset="-122"/>
                          </a:endParaRPr>
                        </a:p>
                      </a:txBody>
                      <a:tcPr anchor="ctr"/>
                    </a:tc>
                    <a:tc>
                      <a:txBody>
                        <a:bodyPr/>
                        <a:lstStyle/>
                        <a:p>
                          <a:pPr algn="ctr">
                            <a:lnSpc>
                              <a:spcPct val="115000"/>
                            </a:lnSpc>
                          </a:pPr>
                          <a:r>
                            <a:rPr lang="en-US" altLang="zh-CN" sz="1400" b="1" kern="1200" dirty="0"/>
                            <a:t>0.02%</a:t>
                          </a:r>
                        </a:p>
                      </a:txBody>
                      <a:tcPr marL="9525" marR="9525" marT="9525" marB="9525" anchor="ctr"/>
                    </a:tc>
                    <a:extLst>
                      <a:ext uri="{0D108BD9-81ED-4DB2-BD59-A6C34878D82A}">
                        <a16:rowId xmlns:a16="http://schemas.microsoft.com/office/drawing/2014/main" val="10001"/>
                      </a:ext>
                    </a:extLst>
                  </a:tr>
                  <a:tr h="334106">
                    <a:tc>
                      <a:txBody>
                        <a:bodyPr/>
                        <a:lstStyle/>
                        <a:p>
                          <a:r>
                            <a:rPr lang="en-US" altLang="zh-CN" sz="1400" b="1" dirty="0">
                              <a:solidFill>
                                <a:schemeClr val="tx1"/>
                              </a:solidFill>
                              <a:latin typeface="+mn-lt"/>
                            </a:rPr>
                            <a:t>Quadrupole</a:t>
                          </a:r>
                          <a:endParaRPr lang="zh-CN" altLang="en-US" sz="1400" b="1" dirty="0">
                            <a:solidFill>
                              <a:schemeClr val="tx1"/>
                            </a:solidFill>
                            <a:latin typeface="+mn-lt"/>
                            <a:ea typeface="微软雅黑" panose="020B0503020204020204" pitchFamily="34" charset="-122"/>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en-US" altLang="zh-CN" sz="1400" b="1" dirty="0">
                              <a:solidFill>
                                <a:schemeClr val="tx1"/>
                              </a:solidFill>
                              <a:latin typeface="+mn-lt"/>
                            </a:rPr>
                            <a:t>50</a:t>
                          </a:r>
                          <a:endParaRPr lang="zh-CN" altLang="en-US" sz="1400" b="1" dirty="0">
                            <a:solidFill>
                              <a:schemeClr val="tx1"/>
                            </a:solidFill>
                            <a:latin typeface="+mn-lt"/>
                            <a:ea typeface="微软雅黑" panose="020B0503020204020204" pitchFamily="34" charset="-122"/>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en-US" altLang="zh-CN" sz="1400" b="1" dirty="0">
                              <a:solidFill>
                                <a:schemeClr val="tx1"/>
                              </a:solidFill>
                              <a:latin typeface="+mn-lt"/>
                            </a:rPr>
                            <a:t>50</a:t>
                          </a:r>
                          <a:endParaRPr lang="zh-CN" altLang="en-US" sz="1400" b="1" dirty="0">
                            <a:solidFill>
                              <a:schemeClr val="tx1"/>
                            </a:solidFill>
                            <a:latin typeface="+mn-lt"/>
                            <a:ea typeface="微软雅黑" panose="020B0503020204020204" pitchFamily="34" charset="-122"/>
                          </a:endParaRPr>
                        </a:p>
                      </a:txBody>
                      <a:tcPr anchor="ctr"/>
                    </a:tc>
                    <a:tc>
                      <a:txBody>
                        <a:bodyPr/>
                        <a:lstStyle/>
                        <a:p>
                          <a:pPr algn="ctr"/>
                          <a:r>
                            <a:rPr lang="en-US" altLang="zh-CN" sz="1400" b="1" dirty="0">
                              <a:solidFill>
                                <a:schemeClr val="tx1"/>
                              </a:solidFill>
                              <a:latin typeface="+mn-lt"/>
                            </a:rPr>
                            <a:t>100</a:t>
                          </a:r>
                          <a:endParaRPr lang="zh-CN" altLang="en-US" sz="1400" b="1" dirty="0">
                            <a:solidFill>
                              <a:schemeClr val="tx1"/>
                            </a:solidFill>
                            <a:latin typeface="+mn-lt"/>
                            <a:ea typeface="微软雅黑" panose="020B0503020204020204" pitchFamily="34" charset="-122"/>
                          </a:endParaRPr>
                        </a:p>
                      </a:txBody>
                      <a:tcPr anchor="ctr"/>
                    </a:tc>
                    <a:tc>
                      <a:txBody>
                        <a:bodyPr/>
                        <a:lstStyle/>
                        <a:p>
                          <a:pPr algn="ctr"/>
                          <a:r>
                            <a:rPr lang="en-US" altLang="zh-CN" sz="1400" b="1" dirty="0">
                              <a:solidFill>
                                <a:schemeClr val="tx1"/>
                              </a:solidFill>
                              <a:latin typeface="+mn-lt"/>
                            </a:rPr>
                            <a:t>0.1</a:t>
                          </a:r>
                          <a:endParaRPr lang="zh-CN" altLang="en-US" sz="1400" b="1" dirty="0">
                            <a:solidFill>
                              <a:schemeClr val="tx1"/>
                            </a:solidFill>
                            <a:latin typeface="+mn-lt"/>
                            <a:ea typeface="微软雅黑" panose="020B0503020204020204" pitchFamily="34" charset="-122"/>
                          </a:endParaRPr>
                        </a:p>
                      </a:txBody>
                      <a:tcPr anchor="ctr"/>
                    </a:tc>
                    <a:tc>
                      <a:txBody>
                        <a:bodyPr/>
                        <a:lstStyle/>
                        <a:p>
                          <a:pPr algn="ctr">
                            <a:lnSpc>
                              <a:spcPct val="115000"/>
                            </a:lnSpc>
                          </a:pPr>
                          <a:r>
                            <a:rPr lang="en-US" altLang="zh-CN" sz="1400" b="1" kern="1200" dirty="0"/>
                            <a:t>0.02%</a:t>
                          </a:r>
                        </a:p>
                      </a:txBody>
                      <a:tcPr marL="9525" marR="9525" marT="9525" marB="9525" anchor="ctr"/>
                    </a:tc>
                    <a:extLst>
                      <a:ext uri="{0D108BD9-81ED-4DB2-BD59-A6C34878D82A}">
                        <a16:rowId xmlns:a16="http://schemas.microsoft.com/office/drawing/2014/main" val="10002"/>
                      </a:ext>
                    </a:extLst>
                  </a:tr>
                  <a:tr h="313436">
                    <a:tc>
                      <a:txBody>
                        <a:bodyPr/>
                        <a:lstStyle/>
                        <a:p>
                          <a:r>
                            <a:rPr lang="en-US" altLang="zh-CN" sz="1400" b="1" dirty="0">
                              <a:solidFill>
                                <a:schemeClr val="tx1"/>
                              </a:solidFill>
                              <a:latin typeface="+mn-lt"/>
                            </a:rPr>
                            <a:t>FFT doublet</a:t>
                          </a:r>
                          <a:endParaRPr lang="zh-CN" altLang="en-US" sz="1400" b="1" dirty="0">
                            <a:solidFill>
                              <a:schemeClr val="tx1"/>
                            </a:solidFill>
                            <a:latin typeface="+mn-lt"/>
                            <a:ea typeface="微软雅黑" panose="020B0503020204020204" pitchFamily="34" charset="-122"/>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en-US" altLang="zh-CN" sz="1400" b="1" dirty="0">
                              <a:solidFill>
                                <a:srgbClr val="180AF4"/>
                              </a:solidFill>
                              <a:latin typeface="+mn-lt"/>
                            </a:rPr>
                            <a:t>30</a:t>
                          </a:r>
                          <a:endParaRPr lang="zh-CN" altLang="en-US" sz="1400" b="1" dirty="0">
                            <a:solidFill>
                              <a:srgbClr val="180AF4"/>
                            </a:solidFill>
                            <a:latin typeface="+mn-lt"/>
                            <a:ea typeface="微软雅黑" panose="020B0503020204020204" pitchFamily="34" charset="-122"/>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en-US" altLang="zh-CN" sz="1400" b="1" dirty="0">
                              <a:solidFill>
                                <a:srgbClr val="180AF4"/>
                              </a:solidFill>
                              <a:latin typeface="+mn-lt"/>
                            </a:rPr>
                            <a:t>30</a:t>
                          </a:r>
                          <a:endParaRPr lang="zh-CN" altLang="en-US" sz="1400" b="1" dirty="0">
                            <a:solidFill>
                              <a:srgbClr val="180AF4"/>
                            </a:solidFill>
                            <a:latin typeface="+mn-lt"/>
                            <a:ea typeface="微软雅黑" panose="020B0503020204020204" pitchFamily="34" charset="-122"/>
                          </a:endParaRPr>
                        </a:p>
                      </a:txBody>
                      <a:tcPr anchor="ctr"/>
                    </a:tc>
                    <a:tc>
                      <a:txBody>
                        <a:bodyPr/>
                        <a:lstStyle/>
                        <a:p>
                          <a:pPr algn="ctr"/>
                          <a:r>
                            <a:rPr lang="en-US" altLang="zh-CN" sz="1400" b="1" dirty="0">
                              <a:solidFill>
                                <a:schemeClr val="tx1"/>
                              </a:solidFill>
                              <a:latin typeface="+mn-lt"/>
                            </a:rPr>
                            <a:t>100</a:t>
                          </a:r>
                          <a:endParaRPr lang="zh-CN" altLang="en-US" sz="1400" b="1" dirty="0">
                            <a:solidFill>
                              <a:schemeClr val="tx1"/>
                            </a:solidFill>
                            <a:latin typeface="+mn-lt"/>
                            <a:ea typeface="微软雅黑" panose="020B0503020204020204" pitchFamily="34" charset="-122"/>
                          </a:endParaRPr>
                        </a:p>
                      </a:txBody>
                      <a:tcPr anchor="ctr"/>
                    </a:tc>
                    <a:tc>
                      <a:txBody>
                        <a:bodyPr/>
                        <a:lstStyle/>
                        <a:p>
                          <a:pPr algn="ctr"/>
                          <a:r>
                            <a:rPr lang="en-US" altLang="zh-CN" sz="1400" b="1" dirty="0">
                              <a:solidFill>
                                <a:schemeClr val="tx1"/>
                              </a:solidFill>
                              <a:latin typeface="+mn-lt"/>
                            </a:rPr>
                            <a:t>0.1</a:t>
                          </a:r>
                          <a:endParaRPr lang="zh-CN" altLang="en-US" sz="1400" b="1" dirty="0">
                            <a:solidFill>
                              <a:schemeClr val="tx1"/>
                            </a:solidFill>
                            <a:latin typeface="+mn-lt"/>
                            <a:ea typeface="微软雅黑" panose="020B0503020204020204" pitchFamily="34" charset="-122"/>
                          </a:endParaRPr>
                        </a:p>
                      </a:txBody>
                      <a:tcPr anchor="ctr"/>
                    </a:tc>
                    <a:tc>
                      <a:txBody>
                        <a:bodyPr/>
                        <a:lstStyle/>
                        <a:p>
                          <a:pPr algn="ctr">
                            <a:lnSpc>
                              <a:spcPct val="115000"/>
                            </a:lnSpc>
                          </a:pPr>
                          <a:r>
                            <a:rPr lang="en-US" altLang="zh-CN" sz="1400" b="1" kern="1200" dirty="0"/>
                            <a:t>0.02%</a:t>
                          </a:r>
                        </a:p>
                      </a:txBody>
                      <a:tcPr marL="9525" marR="9525" marT="9525" marB="9525" anchor="ctr"/>
                    </a:tc>
                    <a:extLst>
                      <a:ext uri="{0D108BD9-81ED-4DB2-BD59-A6C34878D82A}">
                        <a16:rowId xmlns:a16="http://schemas.microsoft.com/office/drawing/2014/main" val="10003"/>
                      </a:ext>
                    </a:extLst>
                  </a:tr>
                  <a:tr h="313436">
                    <a:tc>
                      <a:txBody>
                        <a:bodyPr/>
                        <a:lstStyle/>
                        <a:p>
                          <a:r>
                            <a:rPr lang="en-US" altLang="zh-CN" sz="1400" b="1" dirty="0">
                              <a:solidFill>
                                <a:schemeClr val="tx1"/>
                              </a:solidFill>
                              <a:latin typeface="+mn-lt"/>
                            </a:rPr>
                            <a:t>Arc/IR </a:t>
                          </a:r>
                          <a:r>
                            <a:rPr lang="en-US" altLang="zh-CN" sz="1400" b="1" dirty="0" err="1">
                              <a:solidFill>
                                <a:schemeClr val="tx1"/>
                              </a:solidFill>
                              <a:latin typeface="+mn-lt"/>
                            </a:rPr>
                            <a:t>Sextupole</a:t>
                          </a:r>
                          <a:endParaRPr lang="zh-CN" altLang="en-US" sz="1400" b="1" dirty="0">
                            <a:solidFill>
                              <a:schemeClr val="tx1"/>
                            </a:solidFill>
                            <a:latin typeface="+mn-lt"/>
                            <a:ea typeface="微软雅黑" panose="020B0503020204020204" pitchFamily="34" charset="-122"/>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en-US" altLang="zh-CN" sz="1400" b="1" dirty="0">
                              <a:solidFill>
                                <a:srgbClr val="180AF4"/>
                              </a:solidFill>
                              <a:latin typeface="+mn-lt"/>
                            </a:rPr>
                            <a:t>50/30</a:t>
                          </a:r>
                          <a:endParaRPr lang="zh-CN" altLang="en-US" sz="1400" b="1" dirty="0">
                            <a:solidFill>
                              <a:srgbClr val="180AF4"/>
                            </a:solidFill>
                            <a:latin typeface="+mn-lt"/>
                            <a:ea typeface="微软雅黑" panose="020B0503020204020204" pitchFamily="34" charset="-122"/>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en-US" altLang="zh-CN" sz="1400" b="1" dirty="0">
                              <a:solidFill>
                                <a:srgbClr val="180AF4"/>
                              </a:solidFill>
                              <a:latin typeface="+mn-lt"/>
                            </a:rPr>
                            <a:t>50/30</a:t>
                          </a:r>
                          <a:endParaRPr lang="zh-CN" altLang="en-US" sz="1400" b="1" dirty="0">
                            <a:solidFill>
                              <a:srgbClr val="180AF4"/>
                            </a:solidFill>
                            <a:latin typeface="+mn-lt"/>
                            <a:ea typeface="微软雅黑" panose="020B0503020204020204" pitchFamily="34" charset="-122"/>
                          </a:endParaRPr>
                        </a:p>
                      </a:txBody>
                      <a:tcPr anchor="ctr"/>
                    </a:tc>
                    <a:tc>
                      <a:txBody>
                        <a:bodyPr/>
                        <a:lstStyle/>
                        <a:p>
                          <a:pPr algn="ctr"/>
                          <a:r>
                            <a:rPr lang="en-US" altLang="zh-CN" sz="1400" b="1" dirty="0">
                              <a:solidFill>
                                <a:schemeClr val="tx1"/>
                              </a:solidFill>
                              <a:latin typeface="+mn-lt"/>
                            </a:rPr>
                            <a:t>100</a:t>
                          </a:r>
                          <a:endParaRPr lang="zh-CN" altLang="en-US" sz="1400" b="1" dirty="0">
                            <a:solidFill>
                              <a:schemeClr val="tx1"/>
                            </a:solidFill>
                            <a:latin typeface="+mn-lt"/>
                            <a:ea typeface="微软雅黑" panose="020B0503020204020204" pitchFamily="34" charset="-122"/>
                          </a:endParaRPr>
                        </a:p>
                      </a:txBody>
                      <a:tcPr anchor="ctr"/>
                    </a:tc>
                    <a:tc>
                      <a:txBody>
                        <a:bodyPr/>
                        <a:lstStyle/>
                        <a:p>
                          <a:pPr algn="ctr"/>
                          <a:r>
                            <a:rPr lang="en-US" altLang="zh-CN" sz="1400" b="1" dirty="0">
                              <a:solidFill>
                                <a:schemeClr val="tx1"/>
                              </a:solidFill>
                              <a:latin typeface="+mn-lt"/>
                            </a:rPr>
                            <a:t>0.1</a:t>
                          </a:r>
                          <a:endParaRPr lang="zh-CN" altLang="en-US" sz="1400" b="1" dirty="0">
                            <a:solidFill>
                              <a:schemeClr val="tx1"/>
                            </a:solidFill>
                            <a:latin typeface="+mn-lt"/>
                            <a:ea typeface="微软雅黑" panose="020B0503020204020204" pitchFamily="34" charset="-122"/>
                          </a:endParaRPr>
                        </a:p>
                      </a:txBody>
                      <a:tcPr anchor="ctr"/>
                    </a:tc>
                    <a:tc>
                      <a:txBody>
                        <a:bodyPr/>
                        <a:lstStyle/>
                        <a:p>
                          <a:pPr algn="ctr">
                            <a:lnSpc>
                              <a:spcPct val="115000"/>
                            </a:lnSpc>
                          </a:pPr>
                          <a:r>
                            <a:rPr lang="en-US" altLang="zh-CN" sz="1400" b="1" kern="1200" dirty="0"/>
                            <a:t>0.02%</a:t>
                          </a:r>
                        </a:p>
                      </a:txBody>
                      <a:tcPr marL="9525" marR="9525" marT="9525" marB="9525" anchor="ctr"/>
                    </a:tc>
                    <a:extLst>
                      <a:ext uri="{0D108BD9-81ED-4DB2-BD59-A6C34878D82A}">
                        <a16:rowId xmlns:a16="http://schemas.microsoft.com/office/drawing/2014/main" val="10004"/>
                      </a:ext>
                    </a:extLst>
                  </a:tr>
                </a:tbl>
              </a:graphicData>
            </a:graphic>
          </p:graphicFrame>
        </mc:Choice>
        <mc:Fallback xmlns="">
          <p:graphicFrame>
            <p:nvGraphicFramePr>
              <p:cNvPr id="12" name="表格 11"/>
              <p:cNvGraphicFramePr>
                <a:graphicFrameLocks noGrp="1"/>
              </p:cNvGraphicFramePr>
              <p:nvPr>
                <p:custDataLst>
                  <p:tags r:id="rId4"/>
                </p:custDataLst>
                <p:extLst>
                  <p:ext uri="{D42A27DB-BD31-4B8C-83A1-F6EECF244321}">
                    <p14:modId xmlns:p14="http://schemas.microsoft.com/office/powerpoint/2010/main" val="508596394"/>
                  </p:ext>
                </p:extLst>
              </p:nvPr>
            </p:nvGraphicFramePr>
            <p:xfrm>
              <a:off x="471279" y="4221088"/>
              <a:ext cx="8148955" cy="1798924"/>
            </p:xfrm>
            <a:graphic>
              <a:graphicData uri="http://schemas.openxmlformats.org/drawingml/2006/table">
                <a:tbl>
                  <a:tblPr firstRow="1" bandRow="1">
                    <a:tableStyleId>{BC89EF96-8CEA-46FF-86C4-4CE0E7609802}</a:tableStyleId>
                  </a:tblPr>
                  <a:tblGrid>
                    <a:gridCol w="1957070">
                      <a:extLst>
                        <a:ext uri="{9D8B030D-6E8A-4147-A177-3AD203B41FA5}">
                          <a16:colId xmlns:a16="http://schemas.microsoft.com/office/drawing/2014/main" val="20000"/>
                        </a:ext>
                      </a:extLst>
                    </a:gridCol>
                    <a:gridCol w="1039495">
                      <a:extLst>
                        <a:ext uri="{9D8B030D-6E8A-4147-A177-3AD203B41FA5}">
                          <a16:colId xmlns:a16="http://schemas.microsoft.com/office/drawing/2014/main" val="20001"/>
                        </a:ext>
                      </a:extLst>
                    </a:gridCol>
                    <a:gridCol w="1016000">
                      <a:extLst>
                        <a:ext uri="{9D8B030D-6E8A-4147-A177-3AD203B41FA5}">
                          <a16:colId xmlns:a16="http://schemas.microsoft.com/office/drawing/2014/main" val="20002"/>
                        </a:ext>
                      </a:extLst>
                    </a:gridCol>
                    <a:gridCol w="1021080">
                      <a:extLst>
                        <a:ext uri="{9D8B030D-6E8A-4147-A177-3AD203B41FA5}">
                          <a16:colId xmlns:a16="http://schemas.microsoft.com/office/drawing/2014/main" val="20003"/>
                        </a:ext>
                      </a:extLst>
                    </a:gridCol>
                    <a:gridCol w="1473835">
                      <a:extLst>
                        <a:ext uri="{9D8B030D-6E8A-4147-A177-3AD203B41FA5}">
                          <a16:colId xmlns:a16="http://schemas.microsoft.com/office/drawing/2014/main" val="20004"/>
                        </a:ext>
                      </a:extLst>
                    </a:gridCol>
                    <a:gridCol w="1641475">
                      <a:extLst>
                        <a:ext uri="{9D8B030D-6E8A-4147-A177-3AD203B41FA5}">
                          <a16:colId xmlns:a16="http://schemas.microsoft.com/office/drawing/2014/main" val="20005"/>
                        </a:ext>
                      </a:extLst>
                    </a:gridCol>
                  </a:tblGrid>
                  <a:tr h="524510">
                    <a:tc>
                      <a:txBody>
                        <a:bodyPr/>
                        <a:lstStyle/>
                        <a:p>
                          <a:endParaRPr lang="zh-CN" altLang="en-US" sz="1200" b="1" dirty="0">
                            <a:solidFill>
                              <a:srgbClr val="0F34A6"/>
                            </a:solidFill>
                            <a:latin typeface="+mn-lt"/>
                            <a:ea typeface="微软雅黑" panose="020B0503020204020204" pitchFamily="34" charset="-122"/>
                          </a:endParaRPr>
                        </a:p>
                      </a:txBody>
                      <a:tcPr anchor="ctr"/>
                    </a:tc>
                    <a:tc>
                      <a:txBody>
                        <a:bodyPr/>
                        <a:lstStyle/>
                        <a:p>
                          <a:endParaRPr lang="zh-CN"/>
                        </a:p>
                      </a:txBody>
                      <a:tcPr anchor="ctr">
                        <a:blipFill>
                          <a:blip r:embed="rId5"/>
                          <a:stretch>
                            <a:fillRect l="-188304" t="-1163" r="-496491" b="-255814"/>
                          </a:stretch>
                        </a:blipFill>
                      </a:tcPr>
                    </a:tc>
                    <a:tc>
                      <a:txBody>
                        <a:bodyPr/>
                        <a:lstStyle/>
                        <a:p>
                          <a:endParaRPr lang="zh-CN"/>
                        </a:p>
                      </a:txBody>
                      <a:tcPr anchor="ctr">
                        <a:blipFill>
                          <a:blip r:embed="rId5"/>
                          <a:stretch>
                            <a:fillRect l="-295210" t="-1163" r="-408383" b="-255814"/>
                          </a:stretch>
                        </a:blipFill>
                      </a:tcPr>
                    </a:tc>
                    <a:tc>
                      <a:txBody>
                        <a:bodyPr/>
                        <a:lstStyle/>
                        <a:p>
                          <a:endParaRPr lang="zh-CN"/>
                        </a:p>
                      </a:txBody>
                      <a:tcPr anchor="ctr">
                        <a:blipFill>
                          <a:blip r:embed="rId5"/>
                          <a:stretch>
                            <a:fillRect l="-395210" t="-1163" r="-308383" b="-255814"/>
                          </a:stretch>
                        </a:blipFill>
                      </a:tcP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en-US" altLang="zh-CN" sz="1400" b="1" baseline="0" dirty="0">
                              <a:solidFill>
                                <a:srgbClr val="0F34A6"/>
                              </a:solidFill>
                              <a:latin typeface="+mn-lt"/>
                            </a:rPr>
                            <a:t> Rotation </a:t>
                          </a:r>
                          <a:r>
                            <a:rPr lang="en-US" altLang="zh-CN" sz="1400" b="1" dirty="0">
                              <a:solidFill>
                                <a:srgbClr val="0F34A6"/>
                              </a:solidFill>
                              <a:latin typeface="+mn-lt"/>
                            </a:rPr>
                            <a:t>(mrad)</a:t>
                          </a:r>
                          <a:endParaRPr lang="zh-CN" altLang="en-US" sz="1400" b="1" dirty="0">
                            <a:solidFill>
                              <a:srgbClr val="0F34A6"/>
                            </a:solidFill>
                            <a:latin typeface="+mn-lt"/>
                            <a:ea typeface="微软雅黑" panose="020B0503020204020204" pitchFamily="34" charset="-122"/>
                            <a:cs typeface="Arial" panose="020B0604020202020204" pitchFamily="34" charset="0"/>
                          </a:endParaRPr>
                        </a:p>
                      </a:txBody>
                      <a:tcPr anchor="ctr"/>
                    </a:tc>
                    <a:tc>
                      <a:txBody>
                        <a:bodyPr/>
                        <a:lstStyle/>
                        <a:p>
                          <a:pPr algn="ctr">
                            <a:lnSpc>
                              <a:spcPct val="100000"/>
                            </a:lnSpc>
                            <a:spcBef>
                              <a:spcPts val="0"/>
                            </a:spcBef>
                            <a:spcAft>
                              <a:spcPts val="0"/>
                            </a:spcAft>
                            <a:buClrTx/>
                            <a:buSzTx/>
                            <a:buFontTx/>
                            <a:defRPr/>
                          </a:pPr>
                          <a:r>
                            <a:rPr lang="en-US" altLang="zh-CN" sz="1400" kern="1200" dirty="0">
                              <a:solidFill>
                                <a:srgbClr val="0F34A6"/>
                              </a:solidFill>
                            </a:rPr>
                            <a:t>Main Field Error</a:t>
                          </a:r>
                        </a:p>
                      </a:txBody>
                      <a:tcPr marL="9525" marR="9525" marT="9525" marB="9525" anchor="ctr"/>
                    </a:tc>
                    <a:extLst>
                      <a:ext uri="{0D108BD9-81ED-4DB2-BD59-A6C34878D82A}">
                        <a16:rowId xmlns:a16="http://schemas.microsoft.com/office/drawing/2014/main" val="10000"/>
                      </a:ext>
                    </a:extLst>
                  </a:tr>
                  <a:tr h="313436">
                    <a:tc>
                      <a:txBody>
                        <a:bodyPr/>
                        <a:lstStyle/>
                        <a:p>
                          <a:r>
                            <a:rPr lang="en-US" altLang="zh-CN" sz="1400" b="1" dirty="0">
                              <a:solidFill>
                                <a:schemeClr val="tx1"/>
                              </a:solidFill>
                              <a:latin typeface="+mn-lt"/>
                            </a:rPr>
                            <a:t>Dipole</a:t>
                          </a:r>
                          <a:endParaRPr lang="zh-CN" altLang="en-US" sz="1400" b="1" dirty="0">
                            <a:solidFill>
                              <a:schemeClr val="tx1"/>
                            </a:solidFill>
                            <a:latin typeface="+mn-lt"/>
                            <a:ea typeface="微软雅黑" panose="020B0503020204020204" pitchFamily="34" charset="-122"/>
                          </a:endParaRPr>
                        </a:p>
                      </a:txBody>
                      <a:tcPr anchor="ctr"/>
                    </a:tc>
                    <a:tc>
                      <a:txBody>
                        <a:bodyPr/>
                        <a:lstStyle/>
                        <a:p>
                          <a:pPr algn="ctr"/>
                          <a:r>
                            <a:rPr lang="en-US" altLang="zh-CN" sz="1400" b="1" dirty="0">
                              <a:solidFill>
                                <a:schemeClr val="tx1"/>
                              </a:solidFill>
                              <a:latin typeface="+mn-lt"/>
                            </a:rPr>
                            <a:t>100</a:t>
                          </a:r>
                          <a:endParaRPr lang="zh-CN" altLang="en-US" sz="1400" b="1" dirty="0">
                            <a:solidFill>
                              <a:schemeClr val="tx1"/>
                            </a:solidFill>
                            <a:latin typeface="+mn-lt"/>
                            <a:ea typeface="微软雅黑" panose="020B0503020204020204" pitchFamily="34" charset="-122"/>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en-US" altLang="zh-CN" sz="1400" b="1" dirty="0">
                              <a:solidFill>
                                <a:schemeClr val="tx1"/>
                              </a:solidFill>
                              <a:latin typeface="+mn-lt"/>
                            </a:rPr>
                            <a:t>100</a:t>
                          </a:r>
                          <a:endParaRPr lang="zh-CN" altLang="en-US" sz="1400" b="1" dirty="0">
                            <a:solidFill>
                              <a:schemeClr val="tx1"/>
                            </a:solidFill>
                            <a:latin typeface="+mn-lt"/>
                            <a:ea typeface="微软雅黑" panose="020B0503020204020204" pitchFamily="34" charset="-122"/>
                          </a:endParaRPr>
                        </a:p>
                      </a:txBody>
                      <a:tcPr anchor="ctr"/>
                    </a:tc>
                    <a:tc>
                      <a:txBody>
                        <a:bodyPr/>
                        <a:lstStyle/>
                        <a:p>
                          <a:pPr algn="ctr"/>
                          <a:r>
                            <a:rPr lang="en-US" altLang="zh-CN" sz="1400" b="1" dirty="0">
                              <a:solidFill>
                                <a:schemeClr val="tx1"/>
                              </a:solidFill>
                              <a:latin typeface="+mn-lt"/>
                            </a:rPr>
                            <a:t>100</a:t>
                          </a:r>
                          <a:endParaRPr lang="zh-CN" altLang="en-US" sz="1400" b="1" dirty="0">
                            <a:solidFill>
                              <a:schemeClr val="tx1"/>
                            </a:solidFill>
                            <a:latin typeface="+mn-lt"/>
                            <a:ea typeface="微软雅黑" panose="020B0503020204020204" pitchFamily="34" charset="-122"/>
                          </a:endParaRPr>
                        </a:p>
                      </a:txBody>
                      <a:tcPr anchor="ctr"/>
                    </a:tc>
                    <a:tc>
                      <a:txBody>
                        <a:bodyPr/>
                        <a:lstStyle/>
                        <a:p>
                          <a:pPr algn="ctr"/>
                          <a:r>
                            <a:rPr lang="en-US" altLang="zh-CN" sz="1400" b="1" dirty="0">
                              <a:solidFill>
                                <a:schemeClr val="tx1"/>
                              </a:solidFill>
                              <a:latin typeface="+mn-lt"/>
                            </a:rPr>
                            <a:t>0.1</a:t>
                          </a:r>
                          <a:endParaRPr lang="zh-CN" altLang="en-US" sz="1400" b="1" dirty="0">
                            <a:solidFill>
                              <a:schemeClr val="tx1"/>
                            </a:solidFill>
                            <a:latin typeface="+mn-lt"/>
                            <a:ea typeface="微软雅黑" panose="020B0503020204020204" pitchFamily="34" charset="-122"/>
                          </a:endParaRPr>
                        </a:p>
                      </a:txBody>
                      <a:tcPr anchor="ctr"/>
                    </a:tc>
                    <a:tc>
                      <a:txBody>
                        <a:bodyPr/>
                        <a:lstStyle/>
                        <a:p>
                          <a:pPr algn="ctr">
                            <a:lnSpc>
                              <a:spcPct val="115000"/>
                            </a:lnSpc>
                          </a:pPr>
                          <a:r>
                            <a:rPr lang="en-US" altLang="zh-CN" sz="1400" b="1" kern="1200" dirty="0"/>
                            <a:t>0.02%</a:t>
                          </a:r>
                        </a:p>
                      </a:txBody>
                      <a:tcPr marL="9525" marR="9525" marT="9525" marB="9525" anchor="ctr"/>
                    </a:tc>
                    <a:extLst>
                      <a:ext uri="{0D108BD9-81ED-4DB2-BD59-A6C34878D82A}">
                        <a16:rowId xmlns:a16="http://schemas.microsoft.com/office/drawing/2014/main" val="10001"/>
                      </a:ext>
                    </a:extLst>
                  </a:tr>
                  <a:tr h="334106">
                    <a:tc>
                      <a:txBody>
                        <a:bodyPr/>
                        <a:lstStyle/>
                        <a:p>
                          <a:r>
                            <a:rPr lang="en-US" altLang="zh-CN" sz="1400" b="1" dirty="0">
                              <a:solidFill>
                                <a:schemeClr val="tx1"/>
                              </a:solidFill>
                              <a:latin typeface="+mn-lt"/>
                            </a:rPr>
                            <a:t>Quadrupole</a:t>
                          </a:r>
                          <a:endParaRPr lang="zh-CN" altLang="en-US" sz="1400" b="1" dirty="0">
                            <a:solidFill>
                              <a:schemeClr val="tx1"/>
                            </a:solidFill>
                            <a:latin typeface="+mn-lt"/>
                            <a:ea typeface="微软雅黑" panose="020B0503020204020204" pitchFamily="34" charset="-122"/>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en-US" altLang="zh-CN" sz="1400" b="1" dirty="0">
                              <a:solidFill>
                                <a:schemeClr val="tx1"/>
                              </a:solidFill>
                              <a:latin typeface="+mn-lt"/>
                            </a:rPr>
                            <a:t>50</a:t>
                          </a:r>
                          <a:endParaRPr lang="zh-CN" altLang="en-US" sz="1400" b="1" dirty="0">
                            <a:solidFill>
                              <a:schemeClr val="tx1"/>
                            </a:solidFill>
                            <a:latin typeface="+mn-lt"/>
                            <a:ea typeface="微软雅黑" panose="020B0503020204020204" pitchFamily="34" charset="-122"/>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en-US" altLang="zh-CN" sz="1400" b="1" dirty="0">
                              <a:solidFill>
                                <a:schemeClr val="tx1"/>
                              </a:solidFill>
                              <a:latin typeface="+mn-lt"/>
                            </a:rPr>
                            <a:t>50</a:t>
                          </a:r>
                          <a:endParaRPr lang="zh-CN" altLang="en-US" sz="1400" b="1" dirty="0">
                            <a:solidFill>
                              <a:schemeClr val="tx1"/>
                            </a:solidFill>
                            <a:latin typeface="+mn-lt"/>
                            <a:ea typeface="微软雅黑" panose="020B0503020204020204" pitchFamily="34" charset="-122"/>
                          </a:endParaRPr>
                        </a:p>
                      </a:txBody>
                      <a:tcPr anchor="ctr"/>
                    </a:tc>
                    <a:tc>
                      <a:txBody>
                        <a:bodyPr/>
                        <a:lstStyle/>
                        <a:p>
                          <a:pPr algn="ctr"/>
                          <a:r>
                            <a:rPr lang="en-US" altLang="zh-CN" sz="1400" b="1" dirty="0">
                              <a:solidFill>
                                <a:schemeClr val="tx1"/>
                              </a:solidFill>
                              <a:latin typeface="+mn-lt"/>
                            </a:rPr>
                            <a:t>100</a:t>
                          </a:r>
                          <a:endParaRPr lang="zh-CN" altLang="en-US" sz="1400" b="1" dirty="0">
                            <a:solidFill>
                              <a:schemeClr val="tx1"/>
                            </a:solidFill>
                            <a:latin typeface="+mn-lt"/>
                            <a:ea typeface="微软雅黑" panose="020B0503020204020204" pitchFamily="34" charset="-122"/>
                          </a:endParaRPr>
                        </a:p>
                      </a:txBody>
                      <a:tcPr anchor="ctr"/>
                    </a:tc>
                    <a:tc>
                      <a:txBody>
                        <a:bodyPr/>
                        <a:lstStyle/>
                        <a:p>
                          <a:pPr algn="ctr"/>
                          <a:r>
                            <a:rPr lang="en-US" altLang="zh-CN" sz="1400" b="1" dirty="0">
                              <a:solidFill>
                                <a:schemeClr val="tx1"/>
                              </a:solidFill>
                              <a:latin typeface="+mn-lt"/>
                            </a:rPr>
                            <a:t>0.1</a:t>
                          </a:r>
                          <a:endParaRPr lang="zh-CN" altLang="en-US" sz="1400" b="1" dirty="0">
                            <a:solidFill>
                              <a:schemeClr val="tx1"/>
                            </a:solidFill>
                            <a:latin typeface="+mn-lt"/>
                            <a:ea typeface="微软雅黑" panose="020B0503020204020204" pitchFamily="34" charset="-122"/>
                          </a:endParaRPr>
                        </a:p>
                      </a:txBody>
                      <a:tcPr anchor="ctr"/>
                    </a:tc>
                    <a:tc>
                      <a:txBody>
                        <a:bodyPr/>
                        <a:lstStyle/>
                        <a:p>
                          <a:pPr algn="ctr">
                            <a:lnSpc>
                              <a:spcPct val="115000"/>
                            </a:lnSpc>
                          </a:pPr>
                          <a:r>
                            <a:rPr lang="en-US" altLang="zh-CN" sz="1400" b="1" kern="1200" dirty="0"/>
                            <a:t>0.02%</a:t>
                          </a:r>
                        </a:p>
                      </a:txBody>
                      <a:tcPr marL="9525" marR="9525" marT="9525" marB="9525" anchor="ctr"/>
                    </a:tc>
                    <a:extLst>
                      <a:ext uri="{0D108BD9-81ED-4DB2-BD59-A6C34878D82A}">
                        <a16:rowId xmlns:a16="http://schemas.microsoft.com/office/drawing/2014/main" val="10002"/>
                      </a:ext>
                    </a:extLst>
                  </a:tr>
                  <a:tr h="313436">
                    <a:tc>
                      <a:txBody>
                        <a:bodyPr/>
                        <a:lstStyle/>
                        <a:p>
                          <a:r>
                            <a:rPr lang="en-US" altLang="zh-CN" sz="1400" b="1" dirty="0">
                              <a:solidFill>
                                <a:schemeClr val="tx1"/>
                              </a:solidFill>
                              <a:latin typeface="+mn-lt"/>
                            </a:rPr>
                            <a:t>FFT doublet</a:t>
                          </a:r>
                          <a:endParaRPr lang="zh-CN" altLang="en-US" sz="1400" b="1" dirty="0">
                            <a:solidFill>
                              <a:schemeClr val="tx1"/>
                            </a:solidFill>
                            <a:latin typeface="+mn-lt"/>
                            <a:ea typeface="微软雅黑" panose="020B0503020204020204" pitchFamily="34" charset="-122"/>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en-US" altLang="zh-CN" sz="1400" b="1" dirty="0">
                              <a:solidFill>
                                <a:srgbClr val="180AF4"/>
                              </a:solidFill>
                              <a:latin typeface="+mn-lt"/>
                            </a:rPr>
                            <a:t>30</a:t>
                          </a:r>
                          <a:endParaRPr lang="zh-CN" altLang="en-US" sz="1400" b="1" dirty="0">
                            <a:solidFill>
                              <a:srgbClr val="180AF4"/>
                            </a:solidFill>
                            <a:latin typeface="+mn-lt"/>
                            <a:ea typeface="微软雅黑" panose="020B0503020204020204" pitchFamily="34" charset="-122"/>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en-US" altLang="zh-CN" sz="1400" b="1" dirty="0">
                              <a:solidFill>
                                <a:srgbClr val="180AF4"/>
                              </a:solidFill>
                              <a:latin typeface="+mn-lt"/>
                            </a:rPr>
                            <a:t>30</a:t>
                          </a:r>
                          <a:endParaRPr lang="zh-CN" altLang="en-US" sz="1400" b="1" dirty="0">
                            <a:solidFill>
                              <a:srgbClr val="180AF4"/>
                            </a:solidFill>
                            <a:latin typeface="+mn-lt"/>
                            <a:ea typeface="微软雅黑" panose="020B0503020204020204" pitchFamily="34" charset="-122"/>
                          </a:endParaRPr>
                        </a:p>
                      </a:txBody>
                      <a:tcPr anchor="ctr"/>
                    </a:tc>
                    <a:tc>
                      <a:txBody>
                        <a:bodyPr/>
                        <a:lstStyle/>
                        <a:p>
                          <a:pPr algn="ctr"/>
                          <a:r>
                            <a:rPr lang="en-US" altLang="zh-CN" sz="1400" b="1" dirty="0">
                              <a:solidFill>
                                <a:schemeClr val="tx1"/>
                              </a:solidFill>
                              <a:latin typeface="+mn-lt"/>
                            </a:rPr>
                            <a:t>100</a:t>
                          </a:r>
                          <a:endParaRPr lang="zh-CN" altLang="en-US" sz="1400" b="1" dirty="0">
                            <a:solidFill>
                              <a:schemeClr val="tx1"/>
                            </a:solidFill>
                            <a:latin typeface="+mn-lt"/>
                            <a:ea typeface="微软雅黑" panose="020B0503020204020204" pitchFamily="34" charset="-122"/>
                          </a:endParaRPr>
                        </a:p>
                      </a:txBody>
                      <a:tcPr anchor="ctr"/>
                    </a:tc>
                    <a:tc>
                      <a:txBody>
                        <a:bodyPr/>
                        <a:lstStyle/>
                        <a:p>
                          <a:pPr algn="ctr"/>
                          <a:r>
                            <a:rPr lang="en-US" altLang="zh-CN" sz="1400" b="1" dirty="0">
                              <a:solidFill>
                                <a:schemeClr val="tx1"/>
                              </a:solidFill>
                              <a:latin typeface="+mn-lt"/>
                            </a:rPr>
                            <a:t>0.1</a:t>
                          </a:r>
                          <a:endParaRPr lang="zh-CN" altLang="en-US" sz="1400" b="1" dirty="0">
                            <a:solidFill>
                              <a:schemeClr val="tx1"/>
                            </a:solidFill>
                            <a:latin typeface="+mn-lt"/>
                            <a:ea typeface="微软雅黑" panose="020B0503020204020204" pitchFamily="34" charset="-122"/>
                          </a:endParaRPr>
                        </a:p>
                      </a:txBody>
                      <a:tcPr anchor="ctr"/>
                    </a:tc>
                    <a:tc>
                      <a:txBody>
                        <a:bodyPr/>
                        <a:lstStyle/>
                        <a:p>
                          <a:pPr algn="ctr">
                            <a:lnSpc>
                              <a:spcPct val="115000"/>
                            </a:lnSpc>
                          </a:pPr>
                          <a:r>
                            <a:rPr lang="en-US" altLang="zh-CN" sz="1400" b="1" kern="1200" dirty="0"/>
                            <a:t>0.02%</a:t>
                          </a:r>
                        </a:p>
                      </a:txBody>
                      <a:tcPr marL="9525" marR="9525" marT="9525" marB="9525" anchor="ctr"/>
                    </a:tc>
                    <a:extLst>
                      <a:ext uri="{0D108BD9-81ED-4DB2-BD59-A6C34878D82A}">
                        <a16:rowId xmlns:a16="http://schemas.microsoft.com/office/drawing/2014/main" val="10003"/>
                      </a:ext>
                    </a:extLst>
                  </a:tr>
                  <a:tr h="313436">
                    <a:tc>
                      <a:txBody>
                        <a:bodyPr/>
                        <a:lstStyle/>
                        <a:p>
                          <a:r>
                            <a:rPr lang="en-US" altLang="zh-CN" sz="1400" b="1" dirty="0">
                              <a:solidFill>
                                <a:schemeClr val="tx1"/>
                              </a:solidFill>
                              <a:latin typeface="+mn-lt"/>
                            </a:rPr>
                            <a:t>Arc/IR </a:t>
                          </a:r>
                          <a:r>
                            <a:rPr lang="en-US" altLang="zh-CN" sz="1400" b="1" dirty="0" err="1">
                              <a:solidFill>
                                <a:schemeClr val="tx1"/>
                              </a:solidFill>
                              <a:latin typeface="+mn-lt"/>
                            </a:rPr>
                            <a:t>Sextupole</a:t>
                          </a:r>
                          <a:endParaRPr lang="zh-CN" altLang="en-US" sz="1400" b="1" dirty="0">
                            <a:solidFill>
                              <a:schemeClr val="tx1"/>
                            </a:solidFill>
                            <a:latin typeface="+mn-lt"/>
                            <a:ea typeface="微软雅黑" panose="020B0503020204020204" pitchFamily="34" charset="-122"/>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en-US" altLang="zh-CN" sz="1400" b="1" dirty="0">
                              <a:solidFill>
                                <a:srgbClr val="180AF4"/>
                              </a:solidFill>
                              <a:latin typeface="+mn-lt"/>
                            </a:rPr>
                            <a:t>50/30</a:t>
                          </a:r>
                          <a:endParaRPr lang="zh-CN" altLang="en-US" sz="1400" b="1" dirty="0">
                            <a:solidFill>
                              <a:srgbClr val="180AF4"/>
                            </a:solidFill>
                            <a:latin typeface="+mn-lt"/>
                            <a:ea typeface="微软雅黑" panose="020B0503020204020204" pitchFamily="34" charset="-122"/>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en-US" altLang="zh-CN" sz="1400" b="1" dirty="0">
                              <a:solidFill>
                                <a:srgbClr val="180AF4"/>
                              </a:solidFill>
                              <a:latin typeface="+mn-lt"/>
                            </a:rPr>
                            <a:t>50/30</a:t>
                          </a:r>
                          <a:endParaRPr lang="zh-CN" altLang="en-US" sz="1400" b="1" dirty="0">
                            <a:solidFill>
                              <a:srgbClr val="180AF4"/>
                            </a:solidFill>
                            <a:latin typeface="+mn-lt"/>
                            <a:ea typeface="微软雅黑" panose="020B0503020204020204" pitchFamily="34" charset="-122"/>
                          </a:endParaRPr>
                        </a:p>
                      </a:txBody>
                      <a:tcPr anchor="ctr"/>
                    </a:tc>
                    <a:tc>
                      <a:txBody>
                        <a:bodyPr/>
                        <a:lstStyle/>
                        <a:p>
                          <a:pPr algn="ctr"/>
                          <a:r>
                            <a:rPr lang="en-US" altLang="zh-CN" sz="1400" b="1" dirty="0">
                              <a:solidFill>
                                <a:schemeClr val="tx1"/>
                              </a:solidFill>
                              <a:latin typeface="+mn-lt"/>
                            </a:rPr>
                            <a:t>100</a:t>
                          </a:r>
                          <a:endParaRPr lang="zh-CN" altLang="en-US" sz="1400" b="1" dirty="0">
                            <a:solidFill>
                              <a:schemeClr val="tx1"/>
                            </a:solidFill>
                            <a:latin typeface="+mn-lt"/>
                            <a:ea typeface="微软雅黑" panose="020B0503020204020204" pitchFamily="34" charset="-122"/>
                          </a:endParaRPr>
                        </a:p>
                      </a:txBody>
                      <a:tcPr anchor="ctr"/>
                    </a:tc>
                    <a:tc>
                      <a:txBody>
                        <a:bodyPr/>
                        <a:lstStyle/>
                        <a:p>
                          <a:pPr algn="ctr"/>
                          <a:r>
                            <a:rPr lang="en-US" altLang="zh-CN" sz="1400" b="1" dirty="0">
                              <a:solidFill>
                                <a:schemeClr val="tx1"/>
                              </a:solidFill>
                              <a:latin typeface="+mn-lt"/>
                            </a:rPr>
                            <a:t>0.1</a:t>
                          </a:r>
                          <a:endParaRPr lang="zh-CN" altLang="en-US" sz="1400" b="1" dirty="0">
                            <a:solidFill>
                              <a:schemeClr val="tx1"/>
                            </a:solidFill>
                            <a:latin typeface="+mn-lt"/>
                            <a:ea typeface="微软雅黑" panose="020B0503020204020204" pitchFamily="34" charset="-122"/>
                          </a:endParaRPr>
                        </a:p>
                      </a:txBody>
                      <a:tcPr anchor="ctr"/>
                    </a:tc>
                    <a:tc>
                      <a:txBody>
                        <a:bodyPr/>
                        <a:lstStyle/>
                        <a:p>
                          <a:pPr algn="ctr">
                            <a:lnSpc>
                              <a:spcPct val="115000"/>
                            </a:lnSpc>
                          </a:pPr>
                          <a:r>
                            <a:rPr lang="en-US" altLang="zh-CN" sz="1400" b="1" kern="1200" dirty="0"/>
                            <a:t>0.02%</a:t>
                          </a:r>
                        </a:p>
                      </a:txBody>
                      <a:tcPr marL="9525" marR="9525" marT="9525" marB="9525" anchor="ctr"/>
                    </a:tc>
                    <a:extLst>
                      <a:ext uri="{0D108BD9-81ED-4DB2-BD59-A6C34878D82A}">
                        <a16:rowId xmlns:a16="http://schemas.microsoft.com/office/drawing/2014/main" val="10004"/>
                      </a:ext>
                    </a:extLst>
                  </a:tr>
                </a:tbl>
              </a:graphicData>
            </a:graphic>
          </p:graphicFrame>
        </mc:Fallback>
      </mc:AlternateContent>
      <p:sp>
        <p:nvSpPr>
          <p:cNvPr id="15" name="文本框 14"/>
          <p:cNvSpPr txBox="1"/>
          <p:nvPr/>
        </p:nvSpPr>
        <p:spPr>
          <a:xfrm>
            <a:off x="9930985" y="1065400"/>
            <a:ext cx="1712505" cy="338554"/>
          </a:xfrm>
          <a:prstGeom prst="rect">
            <a:avLst/>
          </a:prstGeom>
          <a:noFill/>
        </p:spPr>
        <p:txBody>
          <a:bodyPr wrap="square">
            <a:spAutoFit/>
          </a:bodyPr>
          <a:lstStyle/>
          <a:p>
            <a:r>
              <a:rPr lang="en-US" altLang="zh-CN" sz="1600" dirty="0">
                <a:latin typeface="微软雅黑" panose="020B0503020204020204" pitchFamily="34" charset="-122"/>
                <a:ea typeface="微软雅黑" panose="020B0503020204020204" pitchFamily="34" charset="-122"/>
                <a:cs typeface="Arial" panose="020B0604020202020204" pitchFamily="34" charset="0"/>
              </a:rPr>
              <a:t>β</a:t>
            </a:r>
            <a:r>
              <a:rPr lang="en-US" altLang="zh-CN" sz="1600" baseline="-25000" dirty="0">
                <a:latin typeface="微软雅黑" panose="020B0503020204020204" pitchFamily="34" charset="-122"/>
                <a:ea typeface="微软雅黑" panose="020B0503020204020204" pitchFamily="34" charset="-122"/>
                <a:cs typeface="Arial" panose="020B0604020202020204" pitchFamily="34" charset="0"/>
              </a:rPr>
              <a:t>y</a:t>
            </a:r>
            <a:r>
              <a:rPr lang="en-US" altLang="zh-CN" sz="1600" baseline="30000" dirty="0">
                <a:latin typeface="微软雅黑" panose="020B0503020204020204" pitchFamily="34" charset="-122"/>
                <a:ea typeface="微软雅黑" panose="020B0503020204020204" pitchFamily="34" charset="-122"/>
                <a:cs typeface="Arial" panose="020B0604020202020204" pitchFamily="34" charset="0"/>
              </a:rPr>
              <a:t>*</a:t>
            </a:r>
            <a:r>
              <a:rPr lang="en-US" altLang="zh-CN" sz="1600" dirty="0">
                <a:latin typeface="微软雅黑" panose="020B0503020204020204" pitchFamily="34" charset="-122"/>
                <a:ea typeface="微软雅黑" panose="020B0503020204020204" pitchFamily="34" charset="-122"/>
                <a:cs typeface="Arial" panose="020B0604020202020204" pitchFamily="34" charset="0"/>
              </a:rPr>
              <a:t> correction</a:t>
            </a:r>
            <a:endParaRPr lang="zh-CN" altLang="en-US" sz="1600" dirty="0">
              <a:ea typeface="微软雅黑" panose="020B0503020204020204" pitchFamily="34" charset="-122"/>
            </a:endParaRPr>
          </a:p>
        </p:txBody>
      </p:sp>
      <p:sp>
        <p:nvSpPr>
          <p:cNvPr id="21" name="文本框 20"/>
          <p:cNvSpPr txBox="1"/>
          <p:nvPr/>
        </p:nvSpPr>
        <p:spPr>
          <a:xfrm>
            <a:off x="9253122" y="3839248"/>
            <a:ext cx="2778509" cy="338554"/>
          </a:xfrm>
          <a:prstGeom prst="rect">
            <a:avLst/>
          </a:prstGeom>
          <a:noFill/>
        </p:spPr>
        <p:txBody>
          <a:bodyPr wrap="square">
            <a:spAutoFit/>
          </a:bodyPr>
          <a:lstStyle/>
          <a:p>
            <a:pPr algn="ctr"/>
            <a:r>
              <a:rPr lang="en-US" altLang="zh-CN" sz="1600" dirty="0">
                <a:latin typeface="微软雅黑" panose="020B0503020204020204" pitchFamily="34" charset="-122"/>
                <a:ea typeface="微软雅黑" panose="020B0503020204020204" pitchFamily="34" charset="-122"/>
                <a:cs typeface="Arial" panose="020B0604020202020204" pitchFamily="34" charset="0"/>
              </a:rPr>
              <a:t>Closed orbit correction </a:t>
            </a:r>
            <a:endParaRPr lang="zh-CN" altLang="en-US" sz="1600" dirty="0"/>
          </a:p>
        </p:txBody>
      </p:sp>
      <p:sp>
        <p:nvSpPr>
          <p:cNvPr id="9" name="文本框 8"/>
          <p:cNvSpPr txBox="1"/>
          <p:nvPr/>
        </p:nvSpPr>
        <p:spPr>
          <a:xfrm>
            <a:off x="10200456" y="402336"/>
            <a:ext cx="1800493" cy="369332"/>
          </a:xfrm>
          <a:prstGeom prst="rect">
            <a:avLst/>
          </a:prstGeom>
          <a:noFill/>
        </p:spPr>
        <p:txBody>
          <a:bodyPr wrap="none" rtlCol="0">
            <a:spAutoFit/>
          </a:bodyPr>
          <a:lstStyle/>
          <a:p>
            <a:r>
              <a:rPr lang="zh-CN" altLang="en-US" b="1" dirty="0">
                <a:solidFill>
                  <a:srgbClr val="FFFF00"/>
                </a:solidFill>
              </a:rPr>
              <a:t>详见鲍楗聪报告</a:t>
            </a:r>
          </a:p>
        </p:txBody>
      </p:sp>
      <p:sp>
        <p:nvSpPr>
          <p:cNvPr id="11" name="文本框 10"/>
          <p:cNvSpPr txBox="1"/>
          <p:nvPr/>
        </p:nvSpPr>
        <p:spPr>
          <a:xfrm>
            <a:off x="335360" y="6298236"/>
            <a:ext cx="11809312" cy="338554"/>
          </a:xfrm>
          <a:prstGeom prst="rect">
            <a:avLst/>
          </a:prstGeom>
          <a:noFill/>
        </p:spPr>
        <p:txBody>
          <a:bodyPr wrap="square">
            <a:spAutoFit/>
          </a:bodyPr>
          <a:lstStyle/>
          <a:p>
            <a:pPr marL="285750" indent="-285750">
              <a:spcBef>
                <a:spcPts val="300"/>
              </a:spcBef>
              <a:buFont typeface="Arial" panose="020B0604020202020204" pitchFamily="34" charset="0"/>
              <a:buChar char="•"/>
            </a:pPr>
            <a:r>
              <a:rPr lang="en-US" altLang="zh-CN" sz="1600" dirty="0">
                <a:latin typeface="Times New Roman" panose="02020603050405020304" pitchFamily="18" charset="0"/>
                <a:cs typeface="Times New Roman" panose="02020603050405020304" pitchFamily="18" charset="0"/>
              </a:rPr>
              <a:t>P. Yang*, J. Bao, Y. Zou</a:t>
            </a:r>
            <a:r>
              <a:rPr lang="en-US" altLang="zh-CN" sz="1600" dirty="0">
                <a:latin typeface="Times New Roman" panose="02020603050405020304" pitchFamily="18" charset="0"/>
                <a:ea typeface="Calibri" panose="020F0502020204030204" pitchFamily="34" charset="0"/>
                <a:cs typeface="Times New Roman" panose="02020603050405020304" pitchFamily="18" charset="0"/>
              </a:rPr>
              <a:t>*</a:t>
            </a:r>
            <a:r>
              <a:rPr lang="en-US" altLang="zh-CN" sz="1600" dirty="0">
                <a:latin typeface="Times New Roman" panose="02020603050405020304" pitchFamily="18" charset="0"/>
                <a:cs typeface="Times New Roman" panose="02020603050405020304" pitchFamily="18" charset="0"/>
              </a:rPr>
              <a:t> et al., Error effect analysis and correction for the Super Tau-Charm Facility collider rings, MPLA (</a:t>
            </a:r>
            <a:r>
              <a:rPr lang="zh-CN" altLang="en-US" sz="1600" dirty="0">
                <a:latin typeface="Times New Roman" panose="02020603050405020304" pitchFamily="18" charset="0"/>
                <a:cs typeface="Times New Roman" panose="02020603050405020304" pitchFamily="18" charset="0"/>
              </a:rPr>
              <a:t>审稿中</a:t>
            </a:r>
            <a:r>
              <a:rPr lang="en-US" altLang="zh-CN" sz="1600" dirty="0">
                <a:latin typeface="Times New Roman" panose="02020603050405020304" pitchFamily="18" charset="0"/>
                <a:cs typeface="Times New Roman" panose="02020603050405020304" pitchFamily="18" charset="0"/>
              </a:rPr>
              <a:t>) </a:t>
            </a:r>
          </a:p>
        </p:txBody>
      </p:sp>
      <p:pic>
        <p:nvPicPr>
          <p:cNvPr id="7" name="图片 6" descr="Orbit"/>
          <p:cNvPicPr>
            <a:picLocks noChangeAspect="1"/>
          </p:cNvPicPr>
          <p:nvPr/>
        </p:nvPicPr>
        <p:blipFill>
          <a:blip r:embed="rId6"/>
          <a:stretch>
            <a:fillRect/>
          </a:stretch>
        </p:blipFill>
        <p:spPr>
          <a:xfrm>
            <a:off x="9038590" y="4138236"/>
            <a:ext cx="2880000" cy="2160000"/>
          </a:xfrm>
          <a:prstGeom prst="rect">
            <a:avLst/>
          </a:prstGeom>
        </p:spPr>
      </p:pic>
      <p:pic>
        <p:nvPicPr>
          <p:cNvPr id="8" name="图片 7" descr="beta_y-beat"/>
          <p:cNvPicPr>
            <a:picLocks noChangeAspect="1"/>
          </p:cNvPicPr>
          <p:nvPr/>
        </p:nvPicPr>
        <p:blipFill>
          <a:blip r:embed="rId7"/>
          <a:stretch>
            <a:fillRect/>
          </a:stretch>
        </p:blipFill>
        <p:spPr>
          <a:xfrm>
            <a:off x="9057151" y="1403977"/>
            <a:ext cx="2880000" cy="2459591"/>
          </a:xfrm>
          <a:prstGeom prst="rect">
            <a:avLst/>
          </a:prstGeom>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ABLE_ENDDRAG_ORIGIN_RECT" val="641*173"/>
  <p:tag name="TABLE_ENDDRAG_RECT" val="56*343*641*173"/>
</p:tagLst>
</file>

<file path=ppt/tags/tag2.xml><?xml version="1.0" encoding="utf-8"?>
<p:tagLst xmlns:a="http://schemas.openxmlformats.org/drawingml/2006/main" xmlns:r="http://schemas.openxmlformats.org/officeDocument/2006/relationships" xmlns:p="http://schemas.openxmlformats.org/presentationml/2006/main">
  <p:tag name="KSO_WM_DIAGRAM_VIRTUALLY_FRAME" val="{&quot;height&quot;:324.6,&quot;left&quot;:48,&quot;top&quot;:180,&quot;width&quot;:870.85}"/>
</p:tagLst>
</file>

<file path=ppt/tags/tag3.xml><?xml version="1.0" encoding="utf-8"?>
<p:tagLst xmlns:a="http://schemas.openxmlformats.org/drawingml/2006/main" xmlns:r="http://schemas.openxmlformats.org/officeDocument/2006/relationships" xmlns:p="http://schemas.openxmlformats.org/presentationml/2006/main">
  <p:tag name="KSO_WM_DIAGRAM_VIRTUALLY_FRAME" val="{&quot;height&quot;:324.6,&quot;left&quot;:48,&quot;top&quot;:180,&quot;width&quot;:870.85}"/>
</p:tagLst>
</file>

<file path=ppt/tags/tag4.xml><?xml version="1.0" encoding="utf-8"?>
<p:tagLst xmlns:a="http://schemas.openxmlformats.org/drawingml/2006/main" xmlns:r="http://schemas.openxmlformats.org/officeDocument/2006/relationships" xmlns:p="http://schemas.openxmlformats.org/presentationml/2006/main">
  <p:tag name="KSO_WM_DIAGRAM_VIRTUALLY_FRAME" val="{&quot;height&quot;:324.6,&quot;left&quot;:48,&quot;top&quot;:180,&quot;width&quot;:870.85}"/>
</p:tagLst>
</file>

<file path=ppt/tags/tag5.xml><?xml version="1.0" encoding="utf-8"?>
<p:tagLst xmlns:a="http://schemas.openxmlformats.org/drawingml/2006/main" xmlns:r="http://schemas.openxmlformats.org/officeDocument/2006/relationships" xmlns:p="http://schemas.openxmlformats.org/presentationml/2006/main">
  <p:tag name="KSO_WM_DIAGRAM_VIRTUALLY_FRAME" val="{&quot;height&quot;:324.6,&quot;left&quot;:48,&quot;top&quot;:180,&quot;width&quot;:870.85}"/>
</p:tagLst>
</file>

<file path=ppt/theme/theme1.xml><?xml version="1.0" encoding="utf-8"?>
<a:theme xmlns:a="http://schemas.openxmlformats.org/drawingml/2006/main" name="自定义设计方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eFACT2025_STCF collider ring physics design.pptx" id="{331F372F-879C-4B80-95AF-946415F2AACA}" vid="{42729E10-5B50-4EC0-BAE0-69BD9EDABA04}"/>
    </a:ext>
  </a:extLst>
</a:theme>
</file>

<file path=ppt/theme/theme2.xml><?xml version="1.0" encoding="utf-8"?>
<a:theme xmlns:a="http://schemas.openxmlformats.org/drawingml/2006/main" name="1_自定义设计方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eFACT2025_STCF collider ring physics design.pptx" id="{331F372F-879C-4B80-95AF-946415F2AACA}" vid="{98AFE632-2952-45D1-9583-CD593F0979AE}"/>
    </a:ext>
  </a:extLst>
</a:theme>
</file>

<file path=ppt/theme/theme3.xml><?xml version="1.0" encoding="utf-8"?>
<a:theme xmlns:a="http://schemas.openxmlformats.org/drawingml/2006/main" name="简约主题1">
  <a:themeElements>
    <a:clrScheme name="Custom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自定义 1">
      <a:majorFont>
        <a:latin typeface="Arial Black"/>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eFACT2025_STCF collider ring physics design.pptx" id="{331F372F-879C-4B80-95AF-946415F2AACA}" vid="{1B9BEF26-F83E-48DB-B461-04CEBAD4FE08}"/>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eeFACT2025_STCF collider ring physics design</Template>
  <TotalTime>74809</TotalTime>
  <Words>2641</Words>
  <Application>Microsoft Office PowerPoint</Application>
  <PresentationFormat>宽屏</PresentationFormat>
  <Paragraphs>367</Paragraphs>
  <Slides>18</Slides>
  <Notes>11</Notes>
  <HiddenSlides>0</HiddenSlides>
  <MMClips>0</MMClips>
  <ScaleCrop>false</ScaleCrop>
  <HeadingPairs>
    <vt:vector size="6" baseType="variant">
      <vt:variant>
        <vt:lpstr>已用的字体</vt:lpstr>
      </vt:variant>
      <vt:variant>
        <vt:i4>11</vt:i4>
      </vt:variant>
      <vt:variant>
        <vt:lpstr>主题</vt:lpstr>
      </vt:variant>
      <vt:variant>
        <vt:i4>3</vt:i4>
      </vt:variant>
      <vt:variant>
        <vt:lpstr>幻灯片标题</vt:lpstr>
      </vt:variant>
      <vt:variant>
        <vt:i4>18</vt:i4>
      </vt:variant>
    </vt:vector>
  </HeadingPairs>
  <TitlesOfParts>
    <vt:vector size="32" baseType="lpstr">
      <vt:lpstr>quote-cjk-patch</vt:lpstr>
      <vt:lpstr>等线</vt:lpstr>
      <vt:lpstr>等线 Light</vt:lpstr>
      <vt:lpstr>楷体</vt:lpstr>
      <vt:lpstr>微软雅黑</vt:lpstr>
      <vt:lpstr>微软雅黑</vt:lpstr>
      <vt:lpstr>Arial</vt:lpstr>
      <vt:lpstr>Calibri</vt:lpstr>
      <vt:lpstr>Cambria Math</vt:lpstr>
      <vt:lpstr>Times New Roman</vt:lpstr>
      <vt:lpstr>Wingdings</vt:lpstr>
      <vt:lpstr>自定义设计方案</vt:lpstr>
      <vt:lpstr>1_自定义设计方案</vt:lpstr>
      <vt:lpstr>简约主题1</vt:lpstr>
      <vt:lpstr>PowerPoint 演示文稿</vt:lpstr>
      <vt:lpstr>STCF对撞环设计目标与主要挑战</vt:lpstr>
      <vt:lpstr>关键物理参数（V5）</vt:lpstr>
      <vt:lpstr>Lattice布局和光学函数 (V5) </vt:lpstr>
      <vt:lpstr>对撞区物理设计</vt:lpstr>
      <vt:lpstr>对撞区非线性动力学优化</vt:lpstr>
      <vt:lpstr>全环非线性动力学优化</vt:lpstr>
      <vt:lpstr>局部动量孔径与Touschek寿命</vt:lpstr>
      <vt:lpstr>误差分析与校正</vt:lpstr>
      <vt:lpstr>阻尼扭摆磁铁与发射度控制</vt:lpstr>
      <vt:lpstr>束束相互作用</vt:lpstr>
      <vt:lpstr>PowerPoint 演示文稿</vt:lpstr>
      <vt:lpstr>束-腔相互作用</vt:lpstr>
      <vt:lpstr>PowerPoint 演示文稿</vt:lpstr>
      <vt:lpstr>束流准直</vt:lpstr>
      <vt:lpstr>小 结</vt:lpstr>
      <vt:lpstr>Acknowledgments</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Physics design of the STCF Collider rings</dc:title>
  <dc:creator>dell</dc:creator>
  <cp:lastModifiedBy>ye.zou@foxmail.com</cp:lastModifiedBy>
  <cp:revision>715</cp:revision>
  <dcterms:created xsi:type="dcterms:W3CDTF">2025-05-26T13:13:47Z</dcterms:created>
  <dcterms:modified xsi:type="dcterms:W3CDTF">2026-07-01T04:26:32Z</dcterms:modified>
</cp:coreProperties>
</file>