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2" r:id="rId2"/>
    <p:sldId id="786" r:id="rId3"/>
    <p:sldId id="820" r:id="rId4"/>
    <p:sldId id="807" r:id="rId5"/>
    <p:sldId id="818" r:id="rId6"/>
    <p:sldId id="819" r:id="rId7"/>
    <p:sldId id="800" r:id="rId8"/>
    <p:sldId id="817" r:id="rId9"/>
    <p:sldId id="799" r:id="rId10"/>
    <p:sldId id="810" r:id="rId11"/>
    <p:sldId id="812" r:id="rId12"/>
    <p:sldId id="805" r:id="rId13"/>
    <p:sldId id="816" r:id="rId14"/>
    <p:sldId id="809" r:id="rId15"/>
    <p:sldId id="811" r:id="rId16"/>
    <p:sldId id="815" r:id="rId17"/>
    <p:sldId id="813" r:id="rId18"/>
    <p:sldId id="814" r:id="rId19"/>
    <p:sldId id="80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ydhu@outlook.com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D222"/>
    <a:srgbClr val="98FCF5"/>
    <a:srgbClr val="D434CC"/>
    <a:srgbClr val="921387"/>
    <a:srgbClr val="F8E7C6"/>
    <a:srgbClr val="931788"/>
    <a:srgbClr val="ED7D31"/>
    <a:srgbClr val="385723"/>
    <a:srgbClr val="1216A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1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5EF0538-7857-4A34-A674-BAC4DB19F1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29432A-1054-460A-95EF-327785699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3E917-7A79-4677-8802-AC6A7085AD88}" type="datetimeFigureOut">
              <a:rPr lang="zh-CN" altLang="en-US" smtClean="0"/>
              <a:t>2026/6/30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E35B26-907B-4ACC-93E5-072997A12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D1EF23-5A74-461A-B0D5-6CFA3D58AC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155C3-3F51-4AC0-ACBC-5E65A356D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128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7B129-9193-4CBA-99B8-80FEFD8654C3}" type="datetimeFigureOut">
              <a:rPr lang="zh-CN" altLang="en-US" smtClean="0"/>
              <a:t>2026/6/30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AA99-5BFF-4A5D-9ED9-F1B3FE2CCB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D8EC34-BA80-4310-8368-DD5EC170E5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76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5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820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962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32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123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54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21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900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7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6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9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11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26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09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2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0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EA16C-D036-4EBD-A68B-D378EEA1E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D14503-B30A-44D0-B010-EF0D01518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75D92D-FC3D-4765-B5DB-E0F2E7DA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DCE580-CB7D-4EAA-9571-E5E2EEFD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A8699C-F3F0-45CD-A64B-DE3FFCC1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44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1F9C4-A61C-417E-8CB5-63E049B4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1ED378-60AE-40BB-90C4-24C7F0803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A5DE87-C8F8-4CA5-85C6-7497C54E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D1CDDF-2F32-486A-91AB-61FD98B5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E943BE-6E6F-41C0-94FD-5D370B73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7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98F333-FBCE-41AF-8059-F0FD37814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D8EA18-E727-4188-B827-5CEF65A72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73417E-47AE-4D92-A788-ACD2298A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972F69-12FD-4CC5-B621-3C4F4705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0E6DF-BD60-4152-9F7C-F9D63762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62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</a:rPr>
              <a:t>2026-7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</a:rPr>
              <a:t>2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</a:rPr>
              <a:t>日 西安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5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71DBC-011B-4D52-81EE-47ADD8DB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4C749E-4160-441A-BB60-A193F50A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DDE449-8474-465F-9BC0-C97E18A7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391EBE-3C64-4ACD-941E-608EFF03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F2E866-8DB9-4649-A132-F62A0FEB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61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1BF125-17CA-4A4A-8EAB-88501326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130BE3-6D17-436C-92AE-59C98BE9C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3C4A7-E23D-4487-B1C4-49A6A80C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5F8FC3-2C74-4ECC-A942-36909847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46C653-F7FD-4F76-BDF7-A6DE2F03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19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8C1CBA-0D84-4314-BF24-F758EFCA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AB6D9D-0122-428B-ABED-8BA45EFE0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45157C-AB75-4232-84A2-D644E7E69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559D8-758D-41FD-9236-F8843B15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8766C9-B092-49ED-94AA-26F27825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DA724E-2521-4BEF-B340-7840033D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8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CEE65C-B1E1-48B2-A625-6A622258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1EFE58-C2D6-4B03-8737-15C7B08D1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6D4D3E-DFE2-44CA-A4B0-22EF3B21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82B6759-33D2-41E2-B745-1FFCAEA8E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428E27-C1FC-42D3-B057-0A4BA6535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1DD20B-DAA4-40D0-9260-A73C74C3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1CDB5F-EFA2-4516-9BB8-3462998D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8ADA0B-AB0D-45E6-BE88-6B43BD00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94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EA1E8-49F6-4C98-9FEB-2A395CC7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2F1686-1B16-4779-8AA1-DE1380EC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4C4C8A-746B-4A5B-8724-EC3134C4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E29F39-5466-4E84-B23C-32C172F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9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4685DD-9040-4787-8BCB-C32E38A0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97FCEF-40C5-4A8C-99A8-94863305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B45C5C-0853-4214-A449-2C001254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9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03EDD-DFDB-47C9-9B71-4B888832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2D55F3-9FA9-4FC5-927C-CB6367D9A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DDF7BC-94F3-4C81-94D9-5CC0FE5E9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7600F6-A272-454B-B496-B38DCB00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E8F8B2-B1A6-499E-82E3-2D360DD1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96FCBF-9A04-4118-AD74-D2B3DDA3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26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1ACBB-0CC6-43E1-ADC7-99D1CE57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C84FFF-329C-4795-9911-2D6067F30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0AA6A5-15C6-4CE9-8C62-7DA0AA775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E7B6C0-2AB6-45CF-B45A-D9B2B78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DE2E4A-C640-4B8E-8957-9272493D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8B81B2-A598-48E7-867C-A8B6E6F8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46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D049A6-0EB6-4615-82B4-AFB25EDA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5D1F48-475A-456D-9EC9-C4ED5A6A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9D1A98-05A7-4992-AB5C-16ECDB840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STCF DCSS group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EB93B-3CCE-4183-AC21-6EA5B4F9B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6A93FC-C859-4127-A67D-1BEB7CEBB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55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8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7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2026-7</a:t>
            </a:r>
            <a:r>
              <a:rPr lang="zh-CN" altLang="en-US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2</a:t>
            </a:r>
            <a:r>
              <a:rPr lang="zh-CN" altLang="en-US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日 西安</a:t>
            </a:r>
            <a:endParaRPr lang="zh-CN" altLang="en-US" dirty="0">
              <a:solidFill>
                <a:srgbClr val="000099"/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8229600" cy="98118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3386" y="4060686"/>
            <a:ext cx="9130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2400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rgbClr val="1216A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 behalf of STCF DCSS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E5F79A3-10A0-48AD-8046-AABEDD4F43D1}"/>
              </a:ext>
            </a:extLst>
          </p:cNvPr>
          <p:cNvSpPr txBox="1"/>
          <p:nvPr/>
        </p:nvSpPr>
        <p:spPr>
          <a:xfrm>
            <a:off x="-1833" y="2300397"/>
            <a:ext cx="914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5400" b="1" dirty="0">
                <a:solidFill>
                  <a:srgbClr val="1216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隶书" pitchFamily="2" charset="-122"/>
                <a:cs typeface="Times New Roman" panose="02020603050405020304" pitchFamily="18" charset="0"/>
                <a:sym typeface="黑体" pitchFamily="49" charset="-122"/>
              </a:rPr>
              <a:t>STCF</a:t>
            </a:r>
            <a:r>
              <a:rPr lang="zh-CN" altLang="en-US" sz="5400" b="1" dirty="0">
                <a:solidFill>
                  <a:srgbClr val="1216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隶书" pitchFamily="2" charset="-122"/>
                <a:cs typeface="Times New Roman" panose="02020603050405020304" pitchFamily="18" charset="0"/>
                <a:sym typeface="黑体" pitchFamily="49" charset="-122"/>
              </a:rPr>
              <a:t>谱仪</a:t>
            </a:r>
            <a:r>
              <a:rPr lang="zh-CN" altLang="en-US" sz="5400" dirty="0">
                <a:solidFill>
                  <a:srgbClr val="1216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sym typeface="黑体" pitchFamily="49" charset="-122"/>
              </a:rPr>
              <a:t>控制系统进展</a:t>
            </a:r>
            <a:endParaRPr lang="en-US" altLang="zh-CN" sz="3600" b="1" dirty="0">
              <a:solidFill>
                <a:srgbClr val="1216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A96A376-F7EA-E391-8B73-3650B553CEA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628650" y="5524970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/>
    </mc:Choice>
    <mc:Fallback xmlns=""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Integrated gas system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1210B9-C1FE-40DB-AB37-60FB0EA5E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7" y="879971"/>
            <a:ext cx="3946039" cy="21287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1C5AEF-5BF3-4FC6-BBE1-A7C3CFE476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79972"/>
            <a:ext cx="3936930" cy="21238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468850E-E1E7-4BBC-BC68-612FB21EF9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4" y="2667716"/>
            <a:ext cx="3946038" cy="21287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1F5D45-D971-4874-8C56-7CBFB551C2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" y="4592691"/>
            <a:ext cx="3946038" cy="21287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F60A1CF-0BDD-4E7C-BAEE-D8B33A8553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00" y="2667716"/>
            <a:ext cx="3936928" cy="21238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71A040-5C0D-4A62-A7CA-FD8128277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88" y="4587144"/>
            <a:ext cx="3946039" cy="2128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00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11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Integrated gas system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B14EDA-87B8-435E-A1DA-459B63A2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110" y="3508514"/>
            <a:ext cx="3868890" cy="21061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12B3832-34EB-40F0-A477-AD25ED33C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092" y="1046529"/>
            <a:ext cx="3106528" cy="23141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70B7B-37CB-4E2E-B48A-0FDD4EEC7A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0" y="981680"/>
            <a:ext cx="3622482" cy="482997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44B9D41-D182-4724-9FAD-43CC1469776D}"/>
              </a:ext>
            </a:extLst>
          </p:cNvPr>
          <p:cNvSpPr txBox="1"/>
          <p:nvPr/>
        </p:nvSpPr>
        <p:spPr>
          <a:xfrm>
            <a:off x="999775" y="5821087"/>
            <a:ext cx="2332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气体集成系统总装图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99AF2F7-7879-46AE-B1F8-2F7DE79E680A}"/>
              </a:ext>
            </a:extLst>
          </p:cNvPr>
          <p:cNvSpPr txBox="1"/>
          <p:nvPr/>
        </p:nvSpPr>
        <p:spPr>
          <a:xfrm>
            <a:off x="5248275" y="5602799"/>
            <a:ext cx="386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专利正在申请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文章待投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6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12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Software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11C296E-A46B-4A8F-A172-B99B181B2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39" y="920492"/>
            <a:ext cx="6492855" cy="501701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997652F-D807-4F07-B1D4-1717F63F1603}"/>
              </a:ext>
            </a:extLst>
          </p:cNvPr>
          <p:cNvSpPr txBox="1"/>
          <p:nvPr/>
        </p:nvSpPr>
        <p:spPr>
          <a:xfrm>
            <a:off x="7180188" y="1509681"/>
            <a:ext cx="17060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R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EPICS IOC</a:t>
            </a:r>
          </a:p>
          <a:p>
            <a:pPr marL="285750" indent="-285750">
              <a:buFont typeface="Wingdings 2" panose="05020102010507070707" pitchFamily="18" charset="2"/>
              <a:buChar char="R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TimescaleDB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---ROOT</a:t>
            </a:r>
          </a:p>
          <a:p>
            <a:pPr marL="285750" indent="-285750">
              <a:buFont typeface="Wingdings 2" panose="05020102010507070707" pitchFamily="18" charset="2"/>
              <a:buChar char="R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Device driver</a:t>
            </a:r>
          </a:p>
          <a:p>
            <a:pPr marL="285750" indent="-285750">
              <a:buFont typeface="Wingdings 2" panose="05020102010507070707" pitchFamily="18" charset="2"/>
              <a:buChar char="R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DCS--DAQ</a:t>
            </a:r>
          </a:p>
          <a:p>
            <a:pPr marL="285750" indent="-285750">
              <a:buFont typeface="Wingdings 2" panose="05020102010507070707" pitchFamily="18" charset="2"/>
              <a:buChar char="S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JSGUI—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TimescaleDB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285750" indent="-285750">
              <a:buFont typeface="Wingdings 2" panose="05020102010507070707" pitchFamily="18" charset="2"/>
              <a:buChar char="S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JSGUI-EPICS</a:t>
            </a:r>
          </a:p>
          <a:p>
            <a:pPr marL="285750" indent="-285750">
              <a:buFont typeface="Wingdings 2" panose="05020102010507070707" pitchFamily="18" charset="2"/>
              <a:buChar char="S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EPICS--PLC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82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13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  <a:sym typeface="+mn-ea"/>
              </a:rPr>
              <a:t>开发与更新模式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8B5774-8C63-42E8-A63C-B4B1BC708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84" y="1293092"/>
            <a:ext cx="3997325" cy="19748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AA5C22F-3276-4434-908B-43E2A3E840FC}"/>
              </a:ext>
            </a:extLst>
          </p:cNvPr>
          <p:cNvSpPr txBox="1"/>
          <p:nvPr/>
        </p:nvSpPr>
        <p:spPr>
          <a:xfrm>
            <a:off x="285089" y="3570202"/>
            <a:ext cx="398272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Gitlab</a:t>
            </a:r>
          </a:p>
          <a:p>
            <a:pPr algn="l">
              <a:buClrTx/>
              <a:buSzTx/>
              <a:buFontTx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基于Git实现的在线代码仓库软件</a:t>
            </a:r>
          </a:p>
          <a:p>
            <a:pPr algn="l">
              <a:buClrTx/>
              <a:buSzTx/>
              <a:buFontTx/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软件版本管理</a:t>
            </a:r>
          </a:p>
          <a:p>
            <a:pPr indent="457200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对软件开发过程中各种程序代码、配置文件及说明文档等文件变更的管理。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5218B69-4553-4457-AA3D-FF5015728F5B}"/>
              </a:ext>
            </a:extLst>
          </p:cNvPr>
          <p:cNvSpPr txBox="1"/>
          <p:nvPr/>
        </p:nvSpPr>
        <p:spPr>
          <a:xfrm>
            <a:off x="4572000" y="1982641"/>
            <a:ext cx="419798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>
              <a:buClrTx/>
              <a:buSzTx/>
              <a:buFontTx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代码托管与版本控制​​：基于 Git 实现高效分支管理和历史追溯，支持团队并行开发。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5AC273D-7C99-4E56-B61C-6326476FB20E}"/>
              </a:ext>
            </a:extLst>
          </p:cNvPr>
          <p:cNvSpPr txBox="1"/>
          <p:nvPr/>
        </p:nvSpPr>
        <p:spPr>
          <a:xfrm>
            <a:off x="4638675" y="3772071"/>
            <a:ext cx="40640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固件更新</a:t>
            </a:r>
          </a:p>
          <a:p>
            <a:pPr algn="l">
              <a:buClrTx/>
              <a:buSzTx/>
              <a:buFontTx/>
            </a:pPr>
            <a:r>
              <a:rPr lang="zh-CN" altLang="en-US" sz="2000" b="1" dirty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Dock封装——一键安装</a:t>
            </a:r>
          </a:p>
          <a:p>
            <a:pPr indent="457200" algn="l">
              <a:buClrTx/>
              <a:buSzTx/>
              <a:buFontTx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将Gitlab的软件下载打包，计划采用封装发送模式一键更新各软件，包括设备固件ioc。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77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14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173" y="2234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JSGUI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设计</a:t>
            </a:r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demo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9B1973-C467-4005-AEC7-489468FA5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001"/>
            <a:ext cx="9144000" cy="471984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563B6C-151B-4822-BFD0-48774AFBA131}"/>
              </a:ext>
            </a:extLst>
          </p:cNvPr>
          <p:cNvSpPr/>
          <p:nvPr/>
        </p:nvSpPr>
        <p:spPr>
          <a:xfrm>
            <a:off x="67507" y="1442174"/>
            <a:ext cx="3037772" cy="3461219"/>
          </a:xfrm>
          <a:prstGeom prst="rect">
            <a:avLst/>
          </a:prstGeom>
          <a:noFill/>
          <a:ln w="28575">
            <a:solidFill>
              <a:srgbClr val="D43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B3BE9E-722E-4A61-A362-28ACAF83CB82}"/>
              </a:ext>
            </a:extLst>
          </p:cNvPr>
          <p:cNvSpPr txBox="1"/>
          <p:nvPr/>
        </p:nvSpPr>
        <p:spPr>
          <a:xfrm>
            <a:off x="67507" y="1926991"/>
            <a:ext cx="116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设备监控区域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9F2722-14AC-42B3-AD6C-020B066869CF}"/>
              </a:ext>
            </a:extLst>
          </p:cNvPr>
          <p:cNvSpPr/>
          <p:nvPr/>
        </p:nvSpPr>
        <p:spPr>
          <a:xfrm>
            <a:off x="3172785" y="1437561"/>
            <a:ext cx="4681187" cy="3461219"/>
          </a:xfrm>
          <a:prstGeom prst="rect">
            <a:avLst/>
          </a:prstGeom>
          <a:noFill/>
          <a:ln w="28575">
            <a:solidFill>
              <a:srgbClr val="D43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D1CFE9-5389-4FDD-BF37-BCA3CC45C7FC}"/>
              </a:ext>
            </a:extLst>
          </p:cNvPr>
          <p:cNvSpPr txBox="1"/>
          <p:nvPr/>
        </p:nvSpPr>
        <p:spPr>
          <a:xfrm>
            <a:off x="6278064" y="3779316"/>
            <a:ext cx="141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谱仪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3D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状态显示区域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B3CBFF9-CA19-44E4-BB38-498017B42B0D}"/>
              </a:ext>
            </a:extLst>
          </p:cNvPr>
          <p:cNvSpPr/>
          <p:nvPr/>
        </p:nvSpPr>
        <p:spPr>
          <a:xfrm>
            <a:off x="8082314" y="964429"/>
            <a:ext cx="742568" cy="501380"/>
          </a:xfrm>
          <a:prstGeom prst="rect">
            <a:avLst/>
          </a:prstGeom>
          <a:noFill/>
          <a:ln w="28575">
            <a:solidFill>
              <a:srgbClr val="D43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24A7EE-1007-4342-B603-9FC0563B7F31}"/>
              </a:ext>
            </a:extLst>
          </p:cNvPr>
          <p:cNvSpPr txBox="1"/>
          <p:nvPr/>
        </p:nvSpPr>
        <p:spPr>
          <a:xfrm>
            <a:off x="7984513" y="1603825"/>
            <a:ext cx="102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紧急停止区域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1B838BF-5C8B-4B6B-BBBA-EA1AB2D5D679}"/>
              </a:ext>
            </a:extLst>
          </p:cNvPr>
          <p:cNvSpPr txBox="1"/>
          <p:nvPr/>
        </p:nvSpPr>
        <p:spPr>
          <a:xfrm>
            <a:off x="4424715" y="964429"/>
            <a:ext cx="127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连接状态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EA770F0-D458-4C3E-8750-72347BBAF042}"/>
              </a:ext>
            </a:extLst>
          </p:cNvPr>
          <p:cNvSpPr/>
          <p:nvPr/>
        </p:nvSpPr>
        <p:spPr>
          <a:xfrm>
            <a:off x="4479945" y="936181"/>
            <a:ext cx="3210884" cy="369332"/>
          </a:xfrm>
          <a:prstGeom prst="rect">
            <a:avLst/>
          </a:prstGeom>
          <a:noFill/>
          <a:ln w="28575">
            <a:solidFill>
              <a:srgbClr val="D43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18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15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173" y="2234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JSGUI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设计</a:t>
            </a:r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demo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899C80-2855-4E06-BCF1-FA72520AA6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2949"/>
          <a:stretch/>
        </p:blipFill>
        <p:spPr>
          <a:xfrm>
            <a:off x="0" y="2187206"/>
            <a:ext cx="9064220" cy="248358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5200859-9B08-47DB-BBC1-B13C45341CE2}"/>
              </a:ext>
            </a:extLst>
          </p:cNvPr>
          <p:cNvSpPr/>
          <p:nvPr/>
        </p:nvSpPr>
        <p:spPr>
          <a:xfrm>
            <a:off x="79780" y="4142416"/>
            <a:ext cx="1675377" cy="57687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A87707D-49AF-4B60-B550-B98625068BB9}"/>
              </a:ext>
            </a:extLst>
          </p:cNvPr>
          <p:cNvSpPr/>
          <p:nvPr/>
        </p:nvSpPr>
        <p:spPr>
          <a:xfrm>
            <a:off x="1834937" y="4122983"/>
            <a:ext cx="1313299" cy="576870"/>
          </a:xfrm>
          <a:prstGeom prst="rect">
            <a:avLst/>
          </a:prstGeom>
          <a:noFill/>
          <a:ln w="28575">
            <a:solidFill>
              <a:srgbClr val="D434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78B2090-5A76-4F64-BC03-AF9428881B11}"/>
              </a:ext>
            </a:extLst>
          </p:cNvPr>
          <p:cNvSpPr/>
          <p:nvPr/>
        </p:nvSpPr>
        <p:spPr>
          <a:xfrm>
            <a:off x="3485766" y="4113356"/>
            <a:ext cx="1116921" cy="57687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43851A-06C9-494E-9C87-D0E360EAAEDA}"/>
              </a:ext>
            </a:extLst>
          </p:cNvPr>
          <p:cNvSpPr/>
          <p:nvPr/>
        </p:nvSpPr>
        <p:spPr>
          <a:xfrm>
            <a:off x="4682467" y="4093923"/>
            <a:ext cx="1116921" cy="576870"/>
          </a:xfrm>
          <a:prstGeom prst="rect">
            <a:avLst/>
          </a:prstGeom>
          <a:noFill/>
          <a:ln w="28575">
            <a:solidFill>
              <a:srgbClr val="D434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B1D745-50FD-4705-A711-75C6024A5966}"/>
              </a:ext>
            </a:extLst>
          </p:cNvPr>
          <p:cNvSpPr/>
          <p:nvPr/>
        </p:nvSpPr>
        <p:spPr>
          <a:xfrm>
            <a:off x="6112369" y="4084688"/>
            <a:ext cx="583004" cy="57687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0FEF00A-759D-4231-B4A1-68CB9012C7A1}"/>
              </a:ext>
            </a:extLst>
          </p:cNvPr>
          <p:cNvSpPr/>
          <p:nvPr/>
        </p:nvSpPr>
        <p:spPr>
          <a:xfrm>
            <a:off x="6775155" y="4093923"/>
            <a:ext cx="687332" cy="576870"/>
          </a:xfrm>
          <a:prstGeom prst="rect">
            <a:avLst/>
          </a:prstGeom>
          <a:noFill/>
          <a:ln w="28575">
            <a:solidFill>
              <a:srgbClr val="D434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51A9F30-30EF-4D7B-8555-3B519D793A54}"/>
              </a:ext>
            </a:extLst>
          </p:cNvPr>
          <p:cNvSpPr/>
          <p:nvPr/>
        </p:nvSpPr>
        <p:spPr>
          <a:xfrm>
            <a:off x="7726373" y="4084688"/>
            <a:ext cx="1337847" cy="57687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B34F31-027C-45B0-846F-62878C4D607D}"/>
              </a:ext>
            </a:extLst>
          </p:cNvPr>
          <p:cNvSpPr txBox="1"/>
          <p:nvPr/>
        </p:nvSpPr>
        <p:spPr>
          <a:xfrm>
            <a:off x="0" y="5210239"/>
            <a:ext cx="1675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版本属性，版权归属、备案信息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17CFCA-3E03-490D-9692-CD2E285A2B67}"/>
              </a:ext>
            </a:extLst>
          </p:cNvPr>
          <p:cNvSpPr txBox="1"/>
          <p:nvPr/>
        </p:nvSpPr>
        <p:spPr>
          <a:xfrm>
            <a:off x="1675378" y="4916916"/>
            <a:ext cx="167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值班人员信息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3FCD3B9-0603-4432-8FD0-C390E33D12B8}"/>
              </a:ext>
            </a:extLst>
          </p:cNvPr>
          <p:cNvSpPr txBox="1"/>
          <p:nvPr/>
        </p:nvSpPr>
        <p:spPr>
          <a:xfrm>
            <a:off x="3350756" y="5525242"/>
            <a:ext cx="133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技术人员联系方式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9639EDB-D8B6-472F-A6B5-2C1E6111189C}"/>
              </a:ext>
            </a:extLst>
          </p:cNvPr>
          <p:cNvSpPr txBox="1"/>
          <p:nvPr/>
        </p:nvSpPr>
        <p:spPr>
          <a:xfrm>
            <a:off x="4682467" y="4807721"/>
            <a:ext cx="1331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紧急电话内外线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6816E2B-B962-4EFB-B525-24832EDB7F9A}"/>
              </a:ext>
            </a:extLst>
          </p:cNvPr>
          <p:cNvSpPr txBox="1"/>
          <p:nvPr/>
        </p:nvSpPr>
        <p:spPr>
          <a:xfrm>
            <a:off x="5799388" y="3467891"/>
            <a:ext cx="133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数据存储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4BE534A-E834-4BFC-B2C5-5698BA36C300}"/>
              </a:ext>
            </a:extLst>
          </p:cNvPr>
          <p:cNvSpPr txBox="1"/>
          <p:nvPr/>
        </p:nvSpPr>
        <p:spPr>
          <a:xfrm>
            <a:off x="6626849" y="5109267"/>
            <a:ext cx="133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运行状态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B5AB3DD-A0FC-4185-A411-06F75AE9E588}"/>
              </a:ext>
            </a:extLst>
          </p:cNvPr>
          <p:cNvSpPr txBox="1"/>
          <p:nvPr/>
        </p:nvSpPr>
        <p:spPr>
          <a:xfrm>
            <a:off x="7662965" y="2941013"/>
            <a:ext cx="133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最后一次正常运行时间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04832B1-F8AB-4331-8B5D-E1C0D76EE1D2}"/>
              </a:ext>
            </a:extLst>
          </p:cNvPr>
          <p:cNvSpPr/>
          <p:nvPr/>
        </p:nvSpPr>
        <p:spPr>
          <a:xfrm>
            <a:off x="963495" y="1693788"/>
            <a:ext cx="2065455" cy="2250998"/>
          </a:xfrm>
          <a:prstGeom prst="rect">
            <a:avLst/>
          </a:prstGeom>
          <a:noFill/>
          <a:ln w="38100">
            <a:solidFill>
              <a:srgbClr val="98FC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AC934B6-9999-46F2-9830-36F3B77989C2}"/>
              </a:ext>
            </a:extLst>
          </p:cNvPr>
          <p:cNvSpPr txBox="1"/>
          <p:nvPr/>
        </p:nvSpPr>
        <p:spPr>
          <a:xfrm>
            <a:off x="3047104" y="1698377"/>
            <a:ext cx="167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安全连锁功能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82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16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173" y="2234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初步设计的</a:t>
            </a:r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CEE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实验验证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14CE89-6391-4225-B4BD-DFA1A1858F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1"/>
          <a:stretch/>
        </p:blipFill>
        <p:spPr>
          <a:xfrm>
            <a:off x="206071" y="962660"/>
            <a:ext cx="6537421" cy="52151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C90F920-2216-4C7E-B605-496B52C06BC6}"/>
              </a:ext>
            </a:extLst>
          </p:cNvPr>
          <p:cNvSpPr txBox="1"/>
          <p:nvPr/>
        </p:nvSpPr>
        <p:spPr>
          <a:xfrm>
            <a:off x="6743492" y="1085850"/>
            <a:ext cx="1762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两次束流实验验证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电压、气路、温度、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DAQ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数据传输稳定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27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17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173" y="2234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HV&amp;LV crate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C21E504-CD9A-4EEF-AD2E-25380D296C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94" t="7043" r="10096" b="5779"/>
          <a:stretch/>
        </p:blipFill>
        <p:spPr>
          <a:xfrm>
            <a:off x="39343" y="977678"/>
            <a:ext cx="4549714" cy="373595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6AB2A5B-5967-4481-913F-B53849411463}"/>
              </a:ext>
            </a:extLst>
          </p:cNvPr>
          <p:cNvSpPr txBox="1"/>
          <p:nvPr/>
        </p:nvSpPr>
        <p:spPr>
          <a:xfrm>
            <a:off x="100434" y="4459811"/>
            <a:ext cx="462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Size: 8U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20kg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Slots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Power: HV/LV 600W   HV 1200W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LV3000W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Efficiency:75% ... 85%, depends on used modules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Stability: 	10mV or 0.1%  /  24 hours, 25mV or 0.3%  / 6 month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8FC1760-8779-4359-B873-9076C8B269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12476" r="1769" b="3862"/>
          <a:stretch/>
        </p:blipFill>
        <p:spPr>
          <a:xfrm>
            <a:off x="4653371" y="1297946"/>
            <a:ext cx="4451286" cy="243786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DF5A372-6369-43EB-B8E6-6412C790100E}"/>
              </a:ext>
            </a:extLst>
          </p:cNvPr>
          <p:cNvSpPr txBox="1"/>
          <p:nvPr/>
        </p:nvSpPr>
        <p:spPr>
          <a:xfrm>
            <a:off x="4727338" y="4265506"/>
            <a:ext cx="4303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Size: 3U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10kg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Slots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Power: HV/LV 300W   HV 300W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LV3000W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Efficiency:75% ... 85%, depends on used modules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Stability: 	10mV or 0.1%  /  24 hours, 25mV or 0.3%  / 6 month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14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18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173" y="2234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HV&amp;LV crate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EEAA125-A4E5-4C12-83AA-106AED349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9312"/>
            <a:ext cx="8695733" cy="427168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92C9B56-0424-4603-973F-0374D4DCA538}"/>
              </a:ext>
            </a:extLst>
          </p:cNvPr>
          <p:cNvSpPr txBox="1"/>
          <p:nvPr/>
        </p:nvSpPr>
        <p:spPr>
          <a:xfrm>
            <a:off x="-22255" y="5138079"/>
            <a:ext cx="9166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 normal circumstances, the system controls 9 crate simultaneously, comprising one master controller plus eight slave controllers.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slave controllers are replaced with master controllers, the number of chassis that can be controlled simultaneously will be larger.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84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19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硬件方面</a:t>
            </a:r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-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环境监控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539918-1A8B-4A2C-9C6C-61C4A6410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9144000" cy="47041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1504CE-FD92-4B3C-816C-78CA9FD4B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316"/>
            <a:ext cx="9144000" cy="4704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18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2026-7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日 西安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E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iTOF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工程总结评审</a:t>
            </a:r>
            <a:endParaRPr lang="en-US" altLang="zh-CN" sz="3600" b="1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4BE791-6875-4956-B065-97C8F96268DC}"/>
              </a:ext>
            </a:extLst>
          </p:cNvPr>
          <p:cNvSpPr/>
          <p:nvPr/>
        </p:nvSpPr>
        <p:spPr>
          <a:xfrm>
            <a:off x="71974" y="214711"/>
            <a:ext cx="9000054" cy="647932"/>
          </a:xfrm>
          <a:prstGeom prst="rect">
            <a:avLst/>
          </a:prstGeom>
          <a:solidFill>
            <a:srgbClr val="F8F3F3"/>
          </a:solidFill>
          <a:ln>
            <a:solidFill>
              <a:srgbClr val="931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outline</a:t>
            </a:r>
            <a:endParaRPr lang="en-US" altLang="zh-CN" sz="4800" b="1" dirty="0">
              <a:solidFill>
                <a:srgbClr val="1216AE"/>
              </a:solidFill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 descr="timg_副本">
            <a:extLst>
              <a:ext uri="{FF2B5EF4-FFF2-40B4-BE49-F238E27FC236}">
                <a16:creationId xmlns:a16="http://schemas.microsoft.com/office/drawing/2014/main" id="{5C2CE22D-DC1C-4735-9F5C-0824AA4D4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4" y="214711"/>
            <a:ext cx="661343" cy="65663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60E1FFE-873B-0DC0-D4DE-847D8982A6F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100166" y="238321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C77950-F219-4565-9359-F5269167D380}"/>
              </a:ext>
            </a:extLst>
          </p:cNvPr>
          <p:cNvSpPr txBox="1"/>
          <p:nvPr/>
        </p:nvSpPr>
        <p:spPr>
          <a:xfrm>
            <a:off x="1116949" y="1795650"/>
            <a:ext cx="6606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软件兼容性升级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增加机械控制固件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DTOF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系统验证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DCS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软件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集成供气系统网页化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4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2026-7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日 西安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3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E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工作进展</a:t>
            </a:r>
            <a:endParaRPr lang="en-US" altLang="zh-CN" sz="3600" b="1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33BD92-5DD0-451D-A552-D1BAA272FD6A}"/>
              </a:ext>
            </a:extLst>
          </p:cNvPr>
          <p:cNvSpPr/>
          <p:nvPr/>
        </p:nvSpPr>
        <p:spPr>
          <a:xfrm>
            <a:off x="71974" y="214711"/>
            <a:ext cx="9000054" cy="647932"/>
          </a:xfrm>
          <a:prstGeom prst="rect">
            <a:avLst/>
          </a:prstGeom>
          <a:solidFill>
            <a:srgbClr val="F8F3F3"/>
          </a:solidFill>
          <a:ln>
            <a:solidFill>
              <a:srgbClr val="931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全自动安装与一键启动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timg_副本">
            <a:extLst>
              <a:ext uri="{FF2B5EF4-FFF2-40B4-BE49-F238E27FC236}">
                <a16:creationId xmlns:a16="http://schemas.microsoft.com/office/drawing/2014/main" id="{40678789-174C-41CD-A9CD-BF5870CE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4" y="214711"/>
            <a:ext cx="661343" cy="6566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C2456BC-84C7-42E2-BF5F-05E9527D2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09" y="1402571"/>
            <a:ext cx="3142605" cy="326770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DE7508D-120A-4DA8-A933-70E2AB109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57" y="1425266"/>
            <a:ext cx="3250843" cy="311867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44DCC7C-3B21-4383-B34C-D36ADE910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1" y="1402569"/>
            <a:ext cx="3142605" cy="326770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3035A69-C843-4C85-92D5-0A72082EA5D5}"/>
              </a:ext>
            </a:extLst>
          </p:cNvPr>
          <p:cNvSpPr txBox="1"/>
          <p:nvPr/>
        </p:nvSpPr>
        <p:spPr>
          <a:xfrm>
            <a:off x="745440" y="4833253"/>
            <a:ext cx="181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安装脚本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43F3E85-82F5-4422-B9A3-84DF9778C5B0}"/>
              </a:ext>
            </a:extLst>
          </p:cNvPr>
          <p:cNvSpPr txBox="1"/>
          <p:nvPr/>
        </p:nvSpPr>
        <p:spPr>
          <a:xfrm>
            <a:off x="3177132" y="4833253"/>
            <a:ext cx="174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安装目录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980BF7A-F9D8-4C64-BE2E-390DE1CE6174}"/>
              </a:ext>
            </a:extLst>
          </p:cNvPr>
          <p:cNvSpPr txBox="1"/>
          <p:nvPr/>
        </p:nvSpPr>
        <p:spPr>
          <a:xfrm>
            <a:off x="6765883" y="4833253"/>
            <a:ext cx="174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可视化启动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CB676-A1AC-45E7-A68B-CDE6340CF310}"/>
              </a:ext>
            </a:extLst>
          </p:cNvPr>
          <p:cNvSpPr txBox="1"/>
          <p:nvPr/>
        </p:nvSpPr>
        <p:spPr>
          <a:xfrm>
            <a:off x="219694" y="5332021"/>
            <a:ext cx="860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一键安装脚本迭代优化与系统兼容优化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安装目录标准化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程序启动网页化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2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2026-7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日 西安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4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E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工作进展</a:t>
            </a:r>
            <a:endParaRPr lang="en-US" altLang="zh-CN" sz="3600" b="1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33BD92-5DD0-451D-A552-D1BAA272FD6A}"/>
              </a:ext>
            </a:extLst>
          </p:cNvPr>
          <p:cNvSpPr/>
          <p:nvPr/>
        </p:nvSpPr>
        <p:spPr>
          <a:xfrm>
            <a:off x="71974" y="214711"/>
            <a:ext cx="9000054" cy="647932"/>
          </a:xfrm>
          <a:prstGeom prst="rect">
            <a:avLst/>
          </a:prstGeom>
          <a:solidFill>
            <a:srgbClr val="F8F3F3"/>
          </a:solidFill>
          <a:ln>
            <a:solidFill>
              <a:srgbClr val="931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机械控制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timg_副本">
            <a:extLst>
              <a:ext uri="{FF2B5EF4-FFF2-40B4-BE49-F238E27FC236}">
                <a16:creationId xmlns:a16="http://schemas.microsoft.com/office/drawing/2014/main" id="{40678789-174C-41CD-A9CD-BF5870CE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4" y="214711"/>
            <a:ext cx="661343" cy="6566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86344E8-F286-4D3E-8C53-D63C40D1F6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0" y="925897"/>
            <a:ext cx="3399076" cy="4532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CEF7DA-854E-4535-9C09-13A38201D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09" y="937624"/>
            <a:ext cx="3952875" cy="24403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C36E83C-70CD-4C32-8521-A771677BD3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09" y="3109226"/>
            <a:ext cx="3952875" cy="261528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21A1DD1-CE77-4BE5-8E1A-0CB27CF6FF6F}"/>
              </a:ext>
            </a:extLst>
          </p:cNvPr>
          <p:cNvSpPr txBox="1"/>
          <p:nvPr/>
        </p:nvSpPr>
        <p:spPr>
          <a:xfrm>
            <a:off x="264473" y="5432921"/>
            <a:ext cx="861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实现西门子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与三菱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固件接入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DCS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实现多种协议与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通讯完成环境检测到机械控制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83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2026-7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日 西安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5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E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工作进展</a:t>
            </a:r>
            <a:endParaRPr lang="en-US" altLang="zh-CN" sz="3600" b="1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33BD92-5DD0-451D-A552-D1BAA272FD6A}"/>
              </a:ext>
            </a:extLst>
          </p:cNvPr>
          <p:cNvSpPr/>
          <p:nvPr/>
        </p:nvSpPr>
        <p:spPr>
          <a:xfrm>
            <a:off x="71974" y="214711"/>
            <a:ext cx="9000054" cy="647932"/>
          </a:xfrm>
          <a:prstGeom prst="rect">
            <a:avLst/>
          </a:prstGeom>
          <a:solidFill>
            <a:srgbClr val="F8F3F3"/>
          </a:solidFill>
          <a:ln>
            <a:solidFill>
              <a:srgbClr val="931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DAQ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与</a:t>
            </a:r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DCS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联控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timg_副本">
            <a:extLst>
              <a:ext uri="{FF2B5EF4-FFF2-40B4-BE49-F238E27FC236}">
                <a16:creationId xmlns:a16="http://schemas.microsoft.com/office/drawing/2014/main" id="{40678789-174C-41CD-A9CD-BF5870CE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4" y="214711"/>
            <a:ext cx="661343" cy="65663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DE7508D-120A-4DA8-A933-70E2AB1090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90" y="981680"/>
            <a:ext cx="4557050" cy="437177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9685166-5869-4B1E-BFBD-06E8654E94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681"/>
            <a:ext cx="4594335" cy="437177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E719EA8D-EA9E-4126-A253-E9BBF9B40FE5}"/>
              </a:ext>
            </a:extLst>
          </p:cNvPr>
          <p:cNvSpPr txBox="1"/>
          <p:nvPr/>
        </p:nvSpPr>
        <p:spPr>
          <a:xfrm>
            <a:off x="486778" y="5395388"/>
            <a:ext cx="362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DTOF DAQ</a:t>
            </a:r>
            <a:r>
              <a:rPr lang="zh-CN" altLang="en-US" dirty="0"/>
              <a:t>与</a:t>
            </a:r>
            <a:r>
              <a:rPr lang="en-US" altLang="zh-CN" dirty="0"/>
              <a:t>DCS</a:t>
            </a:r>
            <a:r>
              <a:rPr lang="zh-CN" altLang="en-US" dirty="0"/>
              <a:t>联控界面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4E285E8-960F-40DD-8132-D16551015301}"/>
              </a:ext>
            </a:extLst>
          </p:cNvPr>
          <p:cNvSpPr txBox="1"/>
          <p:nvPr/>
        </p:nvSpPr>
        <p:spPr>
          <a:xfrm>
            <a:off x="5939539" y="5377633"/>
            <a:ext cx="22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过往数据展示界面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9D9FF24-E36D-4DAF-9BA3-0A14134477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12" y="3215298"/>
            <a:ext cx="4038088" cy="135112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FB2550B-D3E3-4236-AEE5-DD6620E55E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64" y="4077865"/>
            <a:ext cx="3645205" cy="118469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7AC7F14-48D1-48AF-94E6-C8181B4D0E02}"/>
              </a:ext>
            </a:extLst>
          </p:cNvPr>
          <p:cNvSpPr txBox="1"/>
          <p:nvPr/>
        </p:nvSpPr>
        <p:spPr>
          <a:xfrm>
            <a:off x="118753" y="5746965"/>
            <a:ext cx="633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DTOF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的联调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9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2026-7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日 西安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6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E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工作进展</a:t>
            </a:r>
            <a:endParaRPr lang="en-US" altLang="zh-CN" sz="3600" b="1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33BD92-5DD0-451D-A552-D1BAA272FD6A}"/>
              </a:ext>
            </a:extLst>
          </p:cNvPr>
          <p:cNvSpPr/>
          <p:nvPr/>
        </p:nvSpPr>
        <p:spPr>
          <a:xfrm>
            <a:off x="71974" y="214711"/>
            <a:ext cx="9000054" cy="647932"/>
          </a:xfrm>
          <a:prstGeom prst="rect">
            <a:avLst/>
          </a:prstGeom>
          <a:solidFill>
            <a:srgbClr val="F8F3F3"/>
          </a:solidFill>
          <a:ln>
            <a:solidFill>
              <a:srgbClr val="931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Integrated gas system update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timg_副本">
            <a:extLst>
              <a:ext uri="{FF2B5EF4-FFF2-40B4-BE49-F238E27FC236}">
                <a16:creationId xmlns:a16="http://schemas.microsoft.com/office/drawing/2014/main" id="{40678789-174C-41CD-A9CD-BF5870CE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4" y="214711"/>
            <a:ext cx="661343" cy="6566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3548B37-C181-4E56-8404-2191485ECB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" y="981680"/>
            <a:ext cx="4327527" cy="41178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503B1D-719E-4F69-99EE-A4D51DA021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01" y="1040423"/>
            <a:ext cx="4571999" cy="28194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F4BB815-A6B5-4F37-B456-4F8AB12C9B01}"/>
              </a:ext>
            </a:extLst>
          </p:cNvPr>
          <p:cNvSpPr txBox="1"/>
          <p:nvPr/>
        </p:nvSpPr>
        <p:spPr>
          <a:xfrm>
            <a:off x="377040" y="5712499"/>
            <a:ext cx="849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实现集成供气系统网页化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38A4E5-891A-44C5-8757-DA82D706DBB5}"/>
              </a:ext>
            </a:extLst>
          </p:cNvPr>
          <p:cNvSpPr txBox="1"/>
          <p:nvPr/>
        </p:nvSpPr>
        <p:spPr>
          <a:xfrm>
            <a:off x="979714" y="5129316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集成供气系统网页界面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3A0A16-F53C-4834-8C74-89FF58488D22}"/>
              </a:ext>
            </a:extLst>
          </p:cNvPr>
          <p:cNvSpPr txBox="1"/>
          <p:nvPr/>
        </p:nvSpPr>
        <p:spPr>
          <a:xfrm>
            <a:off x="4744501" y="5158312"/>
            <a:ext cx="403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集成供气系统远程控制界面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2EA759B-6E8C-4D78-8BD4-C7C6C21E61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11317" r="5226" b="12035"/>
          <a:stretch/>
        </p:blipFill>
        <p:spPr>
          <a:xfrm>
            <a:off x="6076529" y="3239427"/>
            <a:ext cx="2995497" cy="1958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52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7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总结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DC8538-AB62-49B4-B245-1C4B576F5AE7}"/>
              </a:ext>
            </a:extLst>
          </p:cNvPr>
          <p:cNvSpPr/>
          <p:nvPr/>
        </p:nvSpPr>
        <p:spPr>
          <a:xfrm>
            <a:off x="696156" y="4287307"/>
            <a:ext cx="3677659" cy="160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dirty="0">
                <a:solidFill>
                  <a:srgbClr val="00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谢谢</a:t>
            </a:r>
            <a:endParaRPr lang="en-US" altLang="zh-CN" sz="9600" dirty="0">
              <a:solidFill>
                <a:srgbClr val="0000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8379BF-FDB3-4998-A8CC-DE7588A9D354}"/>
              </a:ext>
            </a:extLst>
          </p:cNvPr>
          <p:cNvSpPr txBox="1"/>
          <p:nvPr/>
        </p:nvSpPr>
        <p:spPr>
          <a:xfrm>
            <a:off x="628650" y="1520101"/>
            <a:ext cx="788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在软件方面：进行了一键安装脚本的迭代优化和系统兼容性测试。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在硬件方面：实现了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PLC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的多种协议通讯和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EPICS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直连，实现了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PLC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的机械控制。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在系统调试方面：与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DTOF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进行了联调验证性测试。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AD6C01-C611-95D2-9DBC-F52E2872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62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2026-7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月</a:t>
            </a:r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</a:t>
            </a:r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日 西安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8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E7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工作进展</a:t>
            </a:r>
            <a:endParaRPr lang="en-US" altLang="zh-CN" sz="3600" b="1" dirty="0">
              <a:solidFill>
                <a:srgbClr val="1216AE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33BD92-5DD0-451D-A552-D1BAA272FD6A}"/>
              </a:ext>
            </a:extLst>
          </p:cNvPr>
          <p:cNvSpPr/>
          <p:nvPr/>
        </p:nvSpPr>
        <p:spPr>
          <a:xfrm>
            <a:off x="71974" y="214711"/>
            <a:ext cx="9000054" cy="647932"/>
          </a:xfrm>
          <a:prstGeom prst="rect">
            <a:avLst/>
          </a:prstGeom>
          <a:solidFill>
            <a:srgbClr val="F8F3F3"/>
          </a:solidFill>
          <a:ln>
            <a:solidFill>
              <a:srgbClr val="931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DCS</a:t>
            </a:r>
            <a:r>
              <a:rPr kumimoji="1" lang="zh-CN" altLang="en-US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验收方案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 descr="timg_副本">
            <a:extLst>
              <a:ext uri="{FF2B5EF4-FFF2-40B4-BE49-F238E27FC236}">
                <a16:creationId xmlns:a16="http://schemas.microsoft.com/office/drawing/2014/main" id="{40678789-174C-41CD-A9CD-BF5870CE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4" y="214711"/>
            <a:ext cx="661343" cy="6566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85B7DE-4DD3-4A64-9E20-2F4D8EFC8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26" y="967999"/>
            <a:ext cx="4681212" cy="528299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F5012AA-E8BC-4CAA-8110-42CD929ECF07}"/>
              </a:ext>
            </a:extLst>
          </p:cNvPr>
          <p:cNvSpPr/>
          <p:nvPr/>
        </p:nvSpPr>
        <p:spPr>
          <a:xfrm>
            <a:off x="239340" y="2730926"/>
            <a:ext cx="994180" cy="2534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9EB5CA-7100-44A9-95E8-7F3657B76EE5}"/>
              </a:ext>
            </a:extLst>
          </p:cNvPr>
          <p:cNvSpPr/>
          <p:nvPr/>
        </p:nvSpPr>
        <p:spPr>
          <a:xfrm>
            <a:off x="1333820" y="4643533"/>
            <a:ext cx="1323655" cy="16876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198D00-79D1-43B1-BF29-08BDFD7FC56C}"/>
              </a:ext>
            </a:extLst>
          </p:cNvPr>
          <p:cNvSpPr/>
          <p:nvPr/>
        </p:nvSpPr>
        <p:spPr>
          <a:xfrm>
            <a:off x="2743200" y="3866255"/>
            <a:ext cx="1129192" cy="748703"/>
          </a:xfrm>
          <a:prstGeom prst="rect">
            <a:avLst/>
          </a:prstGeom>
          <a:noFill/>
          <a:ln w="28575">
            <a:solidFill>
              <a:srgbClr val="2FD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AA664E5-6BC8-4092-AAF7-D79B11DB10A0}"/>
              </a:ext>
            </a:extLst>
          </p:cNvPr>
          <p:cNvSpPr/>
          <p:nvPr/>
        </p:nvSpPr>
        <p:spPr>
          <a:xfrm>
            <a:off x="4027285" y="1166013"/>
            <a:ext cx="1098507" cy="24118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7C51626-1722-443E-B38C-785F500D6B0C}"/>
              </a:ext>
            </a:extLst>
          </p:cNvPr>
          <p:cNvSpPr/>
          <p:nvPr/>
        </p:nvSpPr>
        <p:spPr>
          <a:xfrm>
            <a:off x="1319436" y="916380"/>
            <a:ext cx="1366614" cy="31507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185E2E1-ED0B-4103-B461-A161F60FE9DC}"/>
              </a:ext>
            </a:extLst>
          </p:cNvPr>
          <p:cNvSpPr txBox="1"/>
          <p:nvPr/>
        </p:nvSpPr>
        <p:spPr>
          <a:xfrm>
            <a:off x="4547300" y="4291792"/>
            <a:ext cx="4194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黄色部分为关键技术攻关验收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绿色部分为已经完成部分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红框部分为未来计划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F1FD3EA-C273-4AAC-8996-75265C6F8427}"/>
              </a:ext>
            </a:extLst>
          </p:cNvPr>
          <p:cNvSpPr/>
          <p:nvPr/>
        </p:nvSpPr>
        <p:spPr>
          <a:xfrm>
            <a:off x="1262285" y="847403"/>
            <a:ext cx="1480401" cy="3767555"/>
          </a:xfrm>
          <a:prstGeom prst="rect">
            <a:avLst/>
          </a:prstGeom>
          <a:noFill/>
          <a:ln w="38100">
            <a:solidFill>
              <a:srgbClr val="2FD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70110A7-2350-4A5A-8F75-7C16CB664A62}"/>
              </a:ext>
            </a:extLst>
          </p:cNvPr>
          <p:cNvSpPr/>
          <p:nvPr/>
        </p:nvSpPr>
        <p:spPr>
          <a:xfrm>
            <a:off x="201240" y="1745406"/>
            <a:ext cx="1050368" cy="880161"/>
          </a:xfrm>
          <a:prstGeom prst="rect">
            <a:avLst/>
          </a:prstGeom>
          <a:noFill/>
          <a:ln w="38100">
            <a:solidFill>
              <a:srgbClr val="2FD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8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STCF DCSS group</a:t>
            </a:r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9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686" y="214710"/>
            <a:ext cx="7887141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Integrated gas system</a:t>
            </a:r>
            <a:endParaRPr kumimoji="1" lang="zh-CN" altLang="en-US" sz="36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7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273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CDCBE4-D63C-6677-6064-D3B21053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2026-7</a:t>
            </a:r>
            <a:r>
              <a:rPr lang="zh-CN" altLang="en-US"/>
              <a:t>月</a:t>
            </a:r>
            <a:r>
              <a:rPr lang="en-US" altLang="zh-CN"/>
              <a:t>2</a:t>
            </a:r>
            <a:r>
              <a:rPr lang="zh-CN" altLang="en-US"/>
              <a:t>日 西安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54F851-D6D8-4796-AD53-B32596E28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1" y="1010217"/>
            <a:ext cx="4706709" cy="510805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CA0EA9F-ECCB-4131-BA57-5A8E27317E54}"/>
              </a:ext>
            </a:extLst>
          </p:cNvPr>
          <p:cNvSpPr txBox="1"/>
          <p:nvPr/>
        </p:nvSpPr>
        <p:spPr>
          <a:xfrm>
            <a:off x="5298307" y="2955187"/>
            <a:ext cx="3718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High-Purity,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Uninterrupted Gas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High-Precision Gas Mixing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Computerized Remote Control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417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COMBINE_RELATE_SLIDE_ID" val="background20185116_1"/>
  <p:tag name="KSO_WM_TEMPLATE_CATEGORY" val="custom"/>
  <p:tag name="KSO_WM_TEMPLATE_INDEX" val="20189055"/>
  <p:tag name="KSO_WM_SLIDE_ID" val="custom20189055_1"/>
  <p:tag name="KSO_WM_SLIDE_INDEX" val="1"/>
  <p:tag name="KSO_WM_TEMPLATE_SUBCATEGORY" val="combine"/>
  <p:tag name="KSO_WM_TEMPLATE_THUMBS_INDEX" val="1、5、6、7、8、9、10、13、14、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29192</TotalTime>
  <Words>763</Words>
  <Application>Microsoft Office PowerPoint</Application>
  <PresentationFormat>全屏显示(4:3)</PresentationFormat>
  <Paragraphs>177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等线</vt:lpstr>
      <vt:lpstr>等线 Light</vt:lpstr>
      <vt:lpstr>华文隶书</vt:lpstr>
      <vt:lpstr>楷体</vt:lpstr>
      <vt:lpstr>微软雅黑</vt:lpstr>
      <vt:lpstr>Arial</vt:lpstr>
      <vt:lpstr>Calibri</vt:lpstr>
      <vt:lpstr>Times New Roman</vt:lpstr>
      <vt:lpstr>Wingdings</vt:lpstr>
      <vt:lpstr>Wingdings 2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zydhu@outlook.com</dc:creator>
  <cp:lastModifiedBy>rong hu</cp:lastModifiedBy>
  <cp:revision>1361</cp:revision>
  <dcterms:created xsi:type="dcterms:W3CDTF">2018-09-17T07:38:00Z</dcterms:created>
  <dcterms:modified xsi:type="dcterms:W3CDTF">2026-06-30T13:44:37Z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