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9" r:id="rId2"/>
    <p:sldId id="372" r:id="rId3"/>
    <p:sldId id="589" r:id="rId4"/>
    <p:sldId id="302" r:id="rId5"/>
    <p:sldId id="388" r:id="rId6"/>
    <p:sldId id="533" r:id="rId7"/>
    <p:sldId id="378" r:id="rId8"/>
    <p:sldId id="532" r:id="rId9"/>
    <p:sldId id="317" r:id="rId10"/>
    <p:sldId id="537" r:id="rId11"/>
    <p:sldId id="590" r:id="rId12"/>
    <p:sldId id="593" r:id="rId13"/>
    <p:sldId id="538" r:id="rId14"/>
    <p:sldId id="591" r:id="rId15"/>
    <p:sldId id="592" r:id="rId16"/>
    <p:sldId id="594" r:id="rId17"/>
    <p:sldId id="595" r:id="rId18"/>
    <p:sldId id="596" r:id="rId19"/>
    <p:sldId id="598" r:id="rId20"/>
    <p:sldId id="599" r:id="rId21"/>
    <p:sldId id="588" r:id="rId22"/>
    <p:sldId id="376" r:id="rId23"/>
    <p:sldId id="311" r:id="rId24"/>
    <p:sldId id="59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YY" initials="Y" lastIdx="2" clrIdx="0">
    <p:extLst>
      <p:ext uri="{19B8F6BF-5375-455C-9EA6-DF929625EA0E}">
        <p15:presenceInfo xmlns:p15="http://schemas.microsoft.com/office/powerpoint/2012/main" userId="YYY" providerId="None"/>
      </p:ext>
    </p:extLst>
  </p:cmAuthor>
  <p:cmAuthor id="2" name="jfyang" initials="jfyang" lastIdx="1" clrIdx="1">
    <p:extLst>
      <p:ext uri="{19B8F6BF-5375-455C-9EA6-DF929625EA0E}">
        <p15:presenceInfo xmlns:p15="http://schemas.microsoft.com/office/powerpoint/2012/main" userId="jfy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78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1" autoAdjust="0"/>
    <p:restoredTop sz="96916" autoAdjust="0"/>
  </p:normalViewPr>
  <p:slideViewPr>
    <p:cSldViewPr>
      <p:cViewPr varScale="1">
        <p:scale>
          <a:sx n="94" d="100"/>
          <a:sy n="94" d="100"/>
        </p:scale>
        <p:origin x="81" y="9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2BB522D4-E372-4389-9F7F-8EF16055ED1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5DBA366C-3A6E-406F-9F13-3FD2D46E2D5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ADA6E3-625B-4890-B719-92F984713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5"/>
            <a:ext cx="9144000" cy="187945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CFCD28-F4A1-443B-96CA-6856BED2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406909-76D0-4AA1-90CF-4E22D06A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08368" y="6363857"/>
            <a:ext cx="1148797" cy="365125"/>
          </a:xfrm>
        </p:spPr>
        <p:txBody>
          <a:bodyPr/>
          <a:lstStyle>
            <a:lvl1pPr>
              <a:defRPr sz="1400"/>
            </a:lvl1pPr>
          </a:lstStyle>
          <a:p>
            <a:fld id="{F0F371C1-2DBF-4426-91A0-274E3962F623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393F17-2CBE-49BC-8E27-57844645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356351"/>
            <a:ext cx="5976664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3BEB8-6320-4BDF-BD47-9F4D831E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4437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51F5F-F84E-4A2B-9DDF-30A60FF6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2CBAC7-D730-40E4-AB0B-826455B51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13DC79-F86B-4541-98F9-0534E73A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F2F-C782-4402-A498-8BA5F14DA0BC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AAE474-96B5-457B-B656-279CCB33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5EC9D1-4BF4-4B5E-AD78-DB58B79B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3331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0C663E-339C-41C9-9FEF-4DAA492EC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1EC9B-7C25-4722-A6E5-30E34F237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F23751-A845-4442-BD02-A26DE7A5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423B-B83F-4AAD-A244-5F0EE9DE0CE2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17A45-6C40-4F8C-8F11-8CACC3EC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AC83A-7325-4965-AEBF-8C865A1E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90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7F7E04-C71A-4473-BB36-A4C654AA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22353-1F1B-49A9-82B6-A06DD4C0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EB06F2-8DE4-400F-8F57-C8C3D880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0376" y="6351155"/>
            <a:ext cx="1378457" cy="365125"/>
          </a:xfrm>
        </p:spPr>
        <p:txBody>
          <a:bodyPr/>
          <a:lstStyle>
            <a:lvl1pPr>
              <a:defRPr sz="1400"/>
            </a:lvl1pPr>
          </a:lstStyle>
          <a:p>
            <a:fld id="{429AF450-DAC0-4EDA-8D21-EFF198ED8D33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16D8E6-AE2A-4B36-B5D3-B72C260A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9656" y="6356351"/>
            <a:ext cx="6336704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99FF14-4C4C-484F-9177-C03BAA83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560" y="6356348"/>
            <a:ext cx="658091" cy="365125"/>
          </a:xfrm>
        </p:spPr>
        <p:txBody>
          <a:bodyPr/>
          <a:lstStyle>
            <a:lvl1pPr>
              <a:defRPr sz="1400"/>
            </a:lvl1pPr>
          </a:lstStyle>
          <a:p>
            <a:fld id="{9ABEBCFA-8FF4-4DED-8691-C142B0D592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599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EC350-E68C-473B-A2C7-2795B1B1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24342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8BCE8F-53BD-4064-845A-C74DECE8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9070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9EE2B7-09E1-4AE5-8ECE-0534A69F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46ED-CC2B-4932-A79E-4FA203272C21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A59686-6F29-49A9-A72A-184034CD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1FE071-728F-46F4-AA41-68381728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127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F2E931-3BFB-4AE3-8103-3A824124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888E3D-3CFB-4935-A6CA-0E08E660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290" y="1191491"/>
            <a:ext cx="5539511" cy="4985472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068B1E-223F-4D49-8392-C26A14C96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191491"/>
            <a:ext cx="5511799" cy="49854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AA0207-4E92-4D12-8267-AD5C643E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9AAC-F5A0-495D-9521-669B6C6DAB05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1355D0-E04F-418B-98E7-6FB35B2D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F52861-F054-448C-9084-F32EF4E4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1391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5A793F-E755-45A2-A93A-89C605AB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6046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E23551-E7DD-4DAD-9266-B6D2DB75A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1260115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233771-BE79-42B2-83F2-F97B9F78D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2250713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25D13DF-2190-4BD8-8FA1-55EAE41AE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260115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638846-B2C2-4D8E-BB4B-5AD18FDA0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250713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F5EAB8-EEB9-4304-A383-CA3F8B28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4B1D-0F7B-48C2-8F71-62E9AA0DD2E0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AAFC97-88E8-4097-88F1-A4900E80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ECEF29A-2ADE-4BA0-93CA-BEFAD3E3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0792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C33CD-8307-4032-970B-0E41FF7A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46702F-600A-449A-9B82-FA3E544D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F677-4365-4FDC-BA33-46AC714E1B98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E147DD-A6DD-47A5-8D9F-E394BB69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7AA2FD-52C1-44FD-8388-FF263D07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7486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61C2D2-7096-40E7-A2F4-88AF29B5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17D0-2F51-440F-9C4A-13DB80514290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9B3322-F55C-4DAF-88E4-F635D495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537235-E5F1-4EE6-8EC1-C7282C8C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6192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A774E2-996E-4BE5-BF68-35C5B2F6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E49B8-9ADA-4E9B-94C8-07BDB64D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6900BC-0DC3-43BE-9443-5968C83FE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95A147-DAC1-4400-AAF3-33522F76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C66D-2635-44AF-A90E-5A15F2DA5A3F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62CA2F-D011-4E71-B2A5-03D4AA72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A88122-74E0-43EB-9D3F-91B5658D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8190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3CCD3F-A128-4C24-BCD3-3BEC5B2E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0C870C-A048-4C8A-AA3E-151C798DE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D28253-487B-4D86-8DEA-E01CBAB9E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AA792A-EF00-4393-B5FE-8FFE7662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D6B-2CA3-4E83-8326-E70AE6CADAD2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A5709D-24CE-47A4-B38C-087520E0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A4CAC8-B8C2-4E34-B7E3-03A1FEB0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3906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348DF68-04BC-4AC6-B7BF-57F5F72B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136527"/>
            <a:ext cx="11203708" cy="722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EC0975-3331-45BF-8B6D-50EEE2E8C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291" y="1184835"/>
            <a:ext cx="11203709" cy="487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E73CC5-A321-4BCE-9EED-94F986834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620" y="6363857"/>
            <a:ext cx="2170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00FC-BACB-4F39-B48E-20FAEACB03DC}" type="datetime1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039437-D6A6-4AD1-9B13-6BC4D8127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9273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A52760-4A8A-4EBF-899F-B3CECB77B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5709" y="6356352"/>
            <a:ext cx="658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BCFA-8FF4-4DED-8691-C142B0D592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DB4E311-51DF-42CA-B9D7-005E91F454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019" y="6059473"/>
            <a:ext cx="2955636" cy="6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4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3CBA71ED-39D9-4A78-8D7C-D65799A03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504" y="744335"/>
            <a:ext cx="9144000" cy="1879455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STCF</a:t>
            </a:r>
            <a:r>
              <a:rPr lang="zh-CN" altLang="en-US" sz="4000" dirty="0"/>
              <a:t>数据获取系统研究进展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DC594ED5-8D7E-475D-B262-CDF741AD4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240" y="3429000"/>
            <a:ext cx="9144000" cy="204482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杨俊峰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核探测与核电子学国家重点实验室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中国科学技术大学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STCF DACQ Working group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2026/7/2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4F5B62-BC0E-4CFC-84F9-2F1983F57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330" y="5394558"/>
            <a:ext cx="940874" cy="9408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EFFDE3-1930-49E4-BDD4-501A2597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281" y="5324397"/>
            <a:ext cx="1075287" cy="10811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9E2317-4E2C-49BE-8794-EED719935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8568" y="5357566"/>
            <a:ext cx="971728" cy="9526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7DDE08-8B95-4261-AB9B-CEA4C9993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-603448"/>
            <a:ext cx="5225043" cy="29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808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DA8E8-EFB6-4AF8-8CB8-328CC67F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STCF</a:t>
            </a:r>
            <a:r>
              <a:rPr lang="zh-CN" altLang="en-US" dirty="0"/>
              <a:t>谱仪数据获取系统中的主要工作流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E11613-6C21-4AA9-B074-09C0A88E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19A361-5729-4183-8BB0-58BB517F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BF527C7-6D0F-400F-A14B-DAB11A27A18B}"/>
              </a:ext>
            </a:extLst>
          </p:cNvPr>
          <p:cNvSpPr/>
          <p:nvPr/>
        </p:nvSpPr>
        <p:spPr>
          <a:xfrm>
            <a:off x="2641184" y="5432953"/>
            <a:ext cx="2089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命令反馈流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129164-F364-4AB1-94C1-FEEA6620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69820"/>
            <a:ext cx="6146075" cy="3933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62444C-2C31-47EF-8FEC-38A442E2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510" y="2208759"/>
            <a:ext cx="5136194" cy="25880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07B27-0E4B-4B0F-A463-B1306D05A794}"/>
              </a:ext>
            </a:extLst>
          </p:cNvPr>
          <p:cNvSpPr/>
          <p:nvPr/>
        </p:nvSpPr>
        <p:spPr>
          <a:xfrm>
            <a:off x="8760296" y="5409986"/>
            <a:ext cx="1832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监控流</a:t>
            </a:r>
          </a:p>
        </p:txBody>
      </p:sp>
    </p:spTree>
    <p:extLst>
      <p:ext uri="{BB962C8B-B14F-4D97-AF65-F5344CB8AC3E}">
        <p14:creationId xmlns:p14="http://schemas.microsoft.com/office/powerpoint/2010/main" val="35795452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87DEA6-FAF6-4E35-AD44-E913F335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STCF</a:t>
            </a:r>
            <a:r>
              <a:rPr lang="zh-CN" altLang="en-US" dirty="0"/>
              <a:t>谱仪数据获取系统中的主要工作流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DE1E49-CC11-4B6A-AFC1-2FC4291F0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数据流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BA1A73-ED7D-4DEE-A822-7820059B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7EBFC4-654C-4E0F-9FFF-4ACB2964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9168C5-8771-4E80-96B0-89B84489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744093"/>
            <a:ext cx="102910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223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08DF24-FA79-447E-8099-A56644CF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数据流组帧方式：触发组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4791B4-9E79-4D05-8D3A-0271CC550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以最大触发窗口建立触发组，窗口内新触发延长边界，到期后封闭输出</a:t>
            </a:r>
            <a:endParaRPr lang="en-US" altLang="zh-CN" sz="2400" dirty="0"/>
          </a:p>
          <a:p>
            <a:r>
              <a:rPr lang="zh-CN" altLang="en-US" sz="2400" dirty="0"/>
              <a:t>各子探测按自身窗口、分块保存各个触发对应数据</a:t>
            </a:r>
          </a:p>
          <a:p>
            <a:endParaRPr lang="zh-CN" altLang="en-US" sz="2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F1731E-CA68-4B24-9142-0C506F79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9A2BAE-654A-45F7-B5CB-3EFF2D8B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08486B-327F-4B76-887D-FFDA4AF7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264" y="2265163"/>
            <a:ext cx="5616624" cy="3815738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207837CA-07FC-418B-A68A-AB1055DCEF50}"/>
              </a:ext>
            </a:extLst>
          </p:cNvPr>
          <p:cNvSpPr/>
          <p:nvPr/>
        </p:nvSpPr>
        <p:spPr>
          <a:xfrm>
            <a:off x="2101624" y="2243792"/>
            <a:ext cx="1922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8288" tIns="9144" rIns="18288" bIns="9144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1900" b="1" dirty="0" err="1">
                <a:solidFill>
                  <a:srgbClr val="232A34"/>
                </a:solidFill>
                <a:latin typeface="Microsoft YaHei"/>
              </a:rPr>
              <a:t>W</a:t>
            </a:r>
            <a:r>
              <a:rPr sz="1600" b="1" baseline="-25000" dirty="0" err="1">
                <a:solidFill>
                  <a:srgbClr val="232A34"/>
                </a:solidFill>
                <a:latin typeface="Microsoft YaHei"/>
              </a:rPr>
              <a:t>sys</a:t>
            </a:r>
            <a:r>
              <a:rPr sz="1900" b="1" dirty="0">
                <a:solidFill>
                  <a:srgbClr val="232A34"/>
                </a:solidFill>
                <a:latin typeface="Microsoft YaHei"/>
              </a:rPr>
              <a:t> = max(W</a:t>
            </a:r>
            <a:r>
              <a:rPr sz="1600" b="1" baseline="-25000" dirty="0">
                <a:solidFill>
                  <a:srgbClr val="232A34"/>
                </a:solidFill>
                <a:latin typeface="Microsoft YaHei"/>
              </a:rPr>
              <a:t>i</a:t>
            </a:r>
            <a:r>
              <a:rPr sz="1900" b="1" dirty="0">
                <a:solidFill>
                  <a:srgbClr val="232A34"/>
                </a:solidFill>
                <a:latin typeface="Microsoft YaHei"/>
              </a:rPr>
              <a:t>)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8827569-2EFD-4387-93A7-D68931BAAF92}"/>
              </a:ext>
            </a:extLst>
          </p:cNvPr>
          <p:cNvSpPr/>
          <p:nvPr/>
        </p:nvSpPr>
        <p:spPr>
          <a:xfrm>
            <a:off x="1271464" y="2636912"/>
            <a:ext cx="3583800" cy="602640"/>
          </a:xfrm>
          <a:prstGeom prst="roundRect">
            <a:avLst>
              <a:gd name="adj" fmla="val 16667"/>
            </a:avLst>
          </a:prstGeom>
          <a:solidFill>
            <a:srgbClr val="FAFCFF"/>
          </a:solidFill>
          <a:ln w="17780">
            <a:solidFill>
              <a:srgbClr val="64748B"/>
            </a:solidFill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73080" tIns="54720" rIns="73080" bIns="3672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zh-CN" sz="1700" b="1" strike="noStrike" spc="-1">
                <a:solidFill>
                  <a:srgbClr val="64748B"/>
                </a:solidFill>
                <a:latin typeface="Microsoft YaHei"/>
                <a:ea typeface="DejaVu Sans"/>
              </a:rPr>
              <a:t>等待触发</a:t>
            </a:r>
            <a:endParaRPr lang="en-US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zh-CN" sz="1600" b="0" strike="noStrike" spc="-1">
                <a:solidFill>
                  <a:srgbClr val="374151"/>
                </a:solidFill>
                <a:latin typeface="Microsoft YaHei"/>
                <a:ea typeface="DejaVu Sans"/>
              </a:rPr>
              <a:t>无活动触发组</a:t>
            </a:r>
            <a:endParaRPr lang="en-US" sz="1250" b="0" strike="noStrike" spc="-1">
              <a:latin typeface="Arial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1D0C15F-D008-487B-AFFF-E6BA6BDB9156}"/>
              </a:ext>
            </a:extLst>
          </p:cNvPr>
          <p:cNvSpPr/>
          <p:nvPr/>
        </p:nvSpPr>
        <p:spPr>
          <a:xfrm>
            <a:off x="2877424" y="3222272"/>
            <a:ext cx="36216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700" b="1" strike="noStrike" spc="-1">
                <a:solidFill>
                  <a:srgbClr val="009BBE"/>
                </a:solidFill>
                <a:latin typeface="Microsoft YaHei"/>
                <a:ea typeface="DejaVu Sans"/>
              </a:rPr>
              <a:t>↓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4DBC31AE-CD7B-444F-9E89-ED2899BCA52C}"/>
              </a:ext>
            </a:extLst>
          </p:cNvPr>
          <p:cNvSpPr/>
          <p:nvPr/>
        </p:nvSpPr>
        <p:spPr>
          <a:xfrm>
            <a:off x="1271464" y="3405152"/>
            <a:ext cx="3583800" cy="602640"/>
          </a:xfrm>
          <a:prstGeom prst="roundRect">
            <a:avLst>
              <a:gd name="adj" fmla="val 16667"/>
            </a:avLst>
          </a:prstGeom>
          <a:solidFill>
            <a:srgbClr val="FAFCFF"/>
          </a:solidFill>
          <a:ln w="17780">
            <a:solidFill>
              <a:srgbClr val="0066B3"/>
            </a:solidFill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wrap="square" lIns="18288" tIns="9144" rIns="18288" bIns="9144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1600" b="1">
                <a:solidFill>
                  <a:srgbClr val="133D72"/>
                </a:solidFill>
                <a:latin typeface="Microsoft YaHei"/>
              </a:rPr>
              <a:t>开启窗口</a:t>
            </a:r>
            <a:endParaRPr lang="en-US" sz="1700" b="0" strike="noStrike" spc="-1">
              <a:latin typeface="Arial"/>
            </a:endParaRPr>
          </a:p>
          <a:p>
            <a:pPr algn="ctr"/>
            <a:r>
              <a:rPr sz="1600" b="0">
                <a:solidFill>
                  <a:srgbClr val="133D72"/>
                </a:solidFill>
                <a:latin typeface="Microsoft YaHei"/>
              </a:rPr>
              <a:t>[t, t + W</a:t>
            </a:r>
            <a:r>
              <a:rPr sz="1600" b="0" baseline="-25000">
                <a:solidFill>
                  <a:srgbClr val="133D72"/>
                </a:solidFill>
                <a:latin typeface="Microsoft YaHei"/>
              </a:rPr>
              <a:t>sys</a:t>
            </a:r>
            <a:r>
              <a:rPr sz="1600" b="0">
                <a:solidFill>
                  <a:srgbClr val="133D72"/>
                </a:solidFill>
                <a:latin typeface="Microsoft YaHei"/>
              </a:rPr>
              <a:t>]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13E1B2CF-39D5-4754-B25E-0653EFA59CD0}"/>
              </a:ext>
            </a:extLst>
          </p:cNvPr>
          <p:cNvSpPr/>
          <p:nvPr/>
        </p:nvSpPr>
        <p:spPr>
          <a:xfrm>
            <a:off x="2877424" y="3990152"/>
            <a:ext cx="36216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700" b="1" strike="noStrike" spc="-1">
                <a:solidFill>
                  <a:srgbClr val="009BBE"/>
                </a:solidFill>
                <a:latin typeface="Microsoft YaHei"/>
                <a:ea typeface="DejaVu Sans"/>
              </a:rPr>
              <a:t>↓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BD9B93ED-6318-47DD-AE33-4E17406BDE94}"/>
              </a:ext>
            </a:extLst>
          </p:cNvPr>
          <p:cNvSpPr/>
          <p:nvPr/>
        </p:nvSpPr>
        <p:spPr>
          <a:xfrm>
            <a:off x="1271464" y="4173032"/>
            <a:ext cx="3583800" cy="602640"/>
          </a:xfrm>
          <a:prstGeom prst="roundRect">
            <a:avLst>
              <a:gd name="adj" fmla="val 16667"/>
            </a:avLst>
          </a:prstGeom>
          <a:solidFill>
            <a:srgbClr val="FAFCFF"/>
          </a:solidFill>
          <a:ln w="17780">
            <a:solidFill>
              <a:srgbClr val="269963"/>
            </a:solidFill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wrap="square" lIns="18288" tIns="9144" rIns="18288" bIns="9144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1600" b="1">
                <a:solidFill>
                  <a:srgbClr val="24966A"/>
                </a:solidFill>
                <a:latin typeface="Microsoft YaHei"/>
              </a:rPr>
              <a:t>窗口内新触发</a:t>
            </a:r>
            <a:endParaRPr lang="en-US" sz="1700" b="0" strike="noStrike" spc="-1">
              <a:latin typeface="Arial"/>
            </a:endParaRPr>
          </a:p>
          <a:p>
            <a:pPr algn="ctr"/>
            <a:r>
              <a:rPr sz="1600" b="0">
                <a:solidFill>
                  <a:srgbClr val="24966A"/>
                </a:solidFill>
                <a:latin typeface="Microsoft YaHei"/>
              </a:rPr>
              <a:t>延长至 t</a:t>
            </a:r>
            <a:r>
              <a:rPr sz="1600" b="0" baseline="-25000">
                <a:solidFill>
                  <a:srgbClr val="24966A"/>
                </a:solidFill>
                <a:latin typeface="Microsoft YaHei"/>
              </a:rPr>
              <a:t>new</a:t>
            </a:r>
            <a:r>
              <a:rPr sz="1600" b="0">
                <a:solidFill>
                  <a:srgbClr val="24966A"/>
                </a:solidFill>
                <a:latin typeface="Microsoft YaHei"/>
              </a:rPr>
              <a:t> + W</a:t>
            </a:r>
            <a:r>
              <a:rPr sz="1600" b="0" baseline="-25000">
                <a:solidFill>
                  <a:srgbClr val="24966A"/>
                </a:solidFill>
                <a:latin typeface="Microsoft YaHei"/>
              </a:rPr>
              <a:t>sys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4B7555E-B5A4-46E0-9CA3-55F309EDF4C6}"/>
              </a:ext>
            </a:extLst>
          </p:cNvPr>
          <p:cNvSpPr/>
          <p:nvPr/>
        </p:nvSpPr>
        <p:spPr>
          <a:xfrm>
            <a:off x="2877424" y="4758392"/>
            <a:ext cx="36216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700" b="1" strike="noStrike" spc="-1">
                <a:solidFill>
                  <a:srgbClr val="009BBE"/>
                </a:solidFill>
                <a:latin typeface="Microsoft YaHei"/>
                <a:ea typeface="DejaVu Sans"/>
              </a:rPr>
              <a:t>↓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643EE425-B567-402D-AA1B-3DD1B68F0A72}"/>
              </a:ext>
            </a:extLst>
          </p:cNvPr>
          <p:cNvSpPr/>
          <p:nvPr/>
        </p:nvSpPr>
        <p:spPr>
          <a:xfrm>
            <a:off x="1271464" y="4941272"/>
            <a:ext cx="3583800" cy="602640"/>
          </a:xfrm>
          <a:prstGeom prst="roundRect">
            <a:avLst>
              <a:gd name="adj" fmla="val 16667"/>
            </a:avLst>
          </a:prstGeom>
          <a:solidFill>
            <a:srgbClr val="FAFCFF"/>
          </a:solidFill>
          <a:ln w="17780">
            <a:solidFill>
              <a:srgbClr val="C42F3A"/>
            </a:solidFill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73080" tIns="54720" rIns="73080" bIns="3672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zh-CN" sz="1700" b="1" strike="noStrike" spc="-1">
                <a:solidFill>
                  <a:srgbClr val="C42F3A"/>
                </a:solidFill>
                <a:latin typeface="Microsoft YaHei"/>
                <a:ea typeface="DejaVu Sans"/>
              </a:rPr>
              <a:t>窗口到期</a:t>
            </a:r>
            <a:endParaRPr lang="en-US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zh-CN" sz="1600" b="0" strike="noStrike" spc="-1">
                <a:solidFill>
                  <a:srgbClr val="374151"/>
                </a:solidFill>
                <a:latin typeface="Microsoft YaHei"/>
                <a:ea typeface="DejaVu Sans"/>
              </a:rPr>
              <a:t>封闭并输出</a:t>
            </a:r>
            <a:endParaRPr lang="en-US" sz="125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3974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9097FB-4386-40AA-9FA8-95DDB227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报告提纲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C5050-FC63-4118-87E4-5A523BD8F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85" y="1268760"/>
            <a:ext cx="10196512" cy="399862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设计需求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系统架构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测试结果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链路传输速度测试（光纤，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PCIe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接口，网络接口）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事例组装测试（软件模拟数据源）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系统级事例组装测试（硬件模拟数据源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级事例组装）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5917CB-B3E9-4F29-8AB3-97ED14ED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8A69F7-7EC6-4E53-B056-1B608E14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3389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B93D-A0E5-463B-8FBB-F727FCC3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链路传输速度测试：光纤接口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DE5B5B-5F92-4A1A-A109-4C88E3E8D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08" y="1844824"/>
            <a:ext cx="5832648" cy="4021494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Xilinx Aurora 64/66b IP core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实测净荷传输速度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@10Gbps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8.95Gbps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（帧长度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2kB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9.66Gbps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（帧长度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&gt;10kB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883294-3270-480F-A695-61A23B3D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0B4009-9495-4C18-951A-BF52A873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348419-6F67-4C36-9563-0473658C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628800"/>
            <a:ext cx="5184576" cy="29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70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BF644B-E652-4E21-8E7E-4D0C46B1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136527"/>
            <a:ext cx="11203708" cy="722457"/>
          </a:xfrm>
        </p:spPr>
        <p:txBody>
          <a:bodyPr/>
          <a:lstStyle/>
          <a:p>
            <a:r>
              <a:rPr lang="zh-CN" altLang="en-US" dirty="0"/>
              <a:t>链路传输速度测试：</a:t>
            </a:r>
            <a:r>
              <a:rPr lang="en-US" altLang="zh-CN" dirty="0"/>
              <a:t>PCIe</a:t>
            </a:r>
            <a:r>
              <a:rPr lang="zh-CN" altLang="en-US" dirty="0"/>
              <a:t>接口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5392A1-EE64-4A10-A157-6D75E515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996951"/>
            <a:ext cx="11203709" cy="306251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CROB-PCIe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本地模拟数据测试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PCIE DMA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通道，单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通道数据率：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~2139MB/s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接口总带宽：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~12.8GB/s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实际工作情况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通道接口理论带宽：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GB/s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64bit ×200MHz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通道数量：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个通道用于数据流），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个通道用于数据流）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个通道时带宽上限：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1.6GB/s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，总带宽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6.4GB/s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个通道时带宽上限：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1.6GB/s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，总带宽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12.8GB/s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262E51-C535-482A-92FB-247B40F4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6A6BB0-05A5-416B-92A9-28B77D46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653025-C89A-4746-B8C9-BB020E421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229533"/>
            <a:ext cx="6028006" cy="17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09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9C7833-4DCC-46BF-897E-CD8F2440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链路传输速度测试：网络接口速度</a:t>
            </a:r>
            <a:r>
              <a:rPr lang="en-US" altLang="zh-CN" dirty="0"/>
              <a:t>@100G</a:t>
            </a:r>
            <a:r>
              <a:rPr lang="zh-CN" altLang="en-US" dirty="0"/>
              <a:t>以太网（</a:t>
            </a:r>
            <a:r>
              <a:rPr lang="en-US" altLang="zh-CN" dirty="0" err="1"/>
              <a:t>RoCE</a:t>
            </a:r>
            <a:r>
              <a:rPr lang="en-US" altLang="zh-CN" dirty="0"/>
              <a:t> V2</a:t>
            </a:r>
            <a:r>
              <a:rPr lang="zh-CN" altLang="en-US" dirty="0"/>
              <a:t>）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26A279-C531-4547-955F-7F96EA35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2026</a:t>
            </a:r>
            <a:r>
              <a:rPr lang="zh-CN" altLang="en-US" dirty="0"/>
              <a:t>年超级陶粲装置研讨会，陕西西安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592425-818F-496A-AF47-724FAC64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C555EE-CDEC-46B0-9478-FB8525077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378" y="940656"/>
            <a:ext cx="3538582" cy="26323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01446E-5EEF-4BD8-A35A-76EDDA8D1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893" y="971460"/>
            <a:ext cx="3492965" cy="26015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18C6D33-BD00-4513-994A-1DA285166AFB}"/>
              </a:ext>
            </a:extLst>
          </p:cNvPr>
          <p:cNvSpPr txBox="1"/>
          <p:nvPr/>
        </p:nvSpPr>
        <p:spPr>
          <a:xfrm>
            <a:off x="1914441" y="3672293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网络传输速度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VS 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（帧长度，线程数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x1,2,4,8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FB9195-1D96-4C90-A412-2525E8601936}"/>
              </a:ext>
            </a:extLst>
          </p:cNvPr>
          <p:cNvSpPr txBox="1"/>
          <p:nvPr/>
        </p:nvSpPr>
        <p:spPr>
          <a:xfrm>
            <a:off x="7191453" y="3657608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CPU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占用率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VS 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（帧长度，线程数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x1,2,4,8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A9653DE-FA8A-4CAE-B5A6-3FF591C5F088}"/>
              </a:ext>
            </a:extLst>
          </p:cNvPr>
          <p:cNvSpPr/>
          <p:nvPr/>
        </p:nvSpPr>
        <p:spPr>
          <a:xfrm>
            <a:off x="2197378" y="4086184"/>
            <a:ext cx="9217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红色：以太网（基于</a:t>
            </a:r>
            <a:r>
              <a:rPr lang="en-US" altLang="zh-CN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ZeroMQ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）；</a:t>
            </a:r>
            <a:r>
              <a:rPr lang="zh-CN" altLang="en-US" sz="14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蓝色：</a:t>
            </a:r>
            <a:r>
              <a:rPr lang="en-US" altLang="zh-CN" sz="14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RDMA</a:t>
            </a:r>
            <a:r>
              <a:rPr lang="zh-CN" altLang="en-US" sz="14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（基于</a:t>
            </a:r>
            <a:r>
              <a:rPr lang="en-US" altLang="zh-CN" sz="14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UCX busy</a:t>
            </a:r>
            <a:r>
              <a:rPr lang="zh-CN" altLang="en-US" sz="14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模式）；</a:t>
            </a:r>
            <a:r>
              <a:rPr lang="zh-CN" altLang="en-US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绿色：</a:t>
            </a:r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RDMA</a:t>
            </a:r>
            <a:r>
              <a:rPr lang="zh-CN" altLang="en-US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（基于</a:t>
            </a:r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UCX event</a:t>
            </a:r>
            <a:r>
              <a:rPr lang="zh-CN" altLang="en-US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模式）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9934795-8ECB-40A7-9CD8-D72421E524A7}"/>
              </a:ext>
            </a:extLst>
          </p:cNvPr>
          <p:cNvSpPr txBox="1"/>
          <p:nvPr/>
        </p:nvSpPr>
        <p:spPr>
          <a:xfrm>
            <a:off x="1559496" y="4453848"/>
            <a:ext cx="93282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测试结论：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传输速度上限：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RDMA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方式：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92Gbps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ZeroMQ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：接近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100Gbps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RDMA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可以在小数据帧情况下跑出高速率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RDMA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的事件驱动模式占用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CPU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更低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实际测试中，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RDMA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存在较明显的拖尾效应，严重影响系统工作，原因待查</a:t>
            </a:r>
          </a:p>
        </p:txBody>
      </p:sp>
    </p:spTree>
    <p:extLst>
      <p:ext uri="{BB962C8B-B14F-4D97-AF65-F5344CB8AC3E}">
        <p14:creationId xmlns:p14="http://schemas.microsoft.com/office/powerpoint/2010/main" val="58868191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5127C2-ECBA-4DB9-91C1-D00DE6AE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单服务器软件事例组装性能测试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3C77D2-E601-4DBB-AD1F-09A0ECBF1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主要优化技术：零拷贝，处理链路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绑定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5D8F1A-868A-410A-A35F-D192DB4D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ACC0C3-94D8-4B6E-A325-DD282029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C4C920A3-3BB5-4337-92BC-0361F85A606A}"/>
              </a:ext>
            </a:extLst>
          </p:cNvPr>
          <p:cNvSpPr/>
          <p:nvPr/>
        </p:nvSpPr>
        <p:spPr>
          <a:xfrm>
            <a:off x="1127448" y="1916832"/>
            <a:ext cx="1097280" cy="502920"/>
          </a:xfrm>
          <a:prstGeom prst="roundRect">
            <a:avLst/>
          </a:prstGeom>
          <a:solidFill>
            <a:srgbClr val="E7F5EF"/>
          </a:solidFill>
          <a:ln w="12700">
            <a:solidFill>
              <a:srgbClr val="2496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9144" rIns="18288" bIns="9144" rtlCol="0" anchor="ctr"/>
          <a:lstStyle/>
          <a:p>
            <a:pPr algn="ctr"/>
            <a:r>
              <a:rPr lang="zh-CN" altLang="en-US" sz="1120" b="1" dirty="0">
                <a:solidFill>
                  <a:srgbClr val="24966A"/>
                </a:solidFill>
                <a:latin typeface="Microsoft YaHei"/>
              </a:rPr>
              <a:t>软件模拟数据源</a:t>
            </a:r>
            <a:endParaRPr sz="1120" b="1" dirty="0">
              <a:solidFill>
                <a:srgbClr val="24966A"/>
              </a:solidFill>
              <a:latin typeface="Microsoft YaHei"/>
            </a:endParaRPr>
          </a:p>
        </p:txBody>
      </p:sp>
      <p:sp>
        <p:nvSpPr>
          <p:cNvPr id="7" name="Right Arrow 9">
            <a:extLst>
              <a:ext uri="{FF2B5EF4-FFF2-40B4-BE49-F238E27FC236}">
                <a16:creationId xmlns:a16="http://schemas.microsoft.com/office/drawing/2014/main" id="{5C0F9705-185B-480B-9B91-CA0EEA9DC04E}"/>
              </a:ext>
            </a:extLst>
          </p:cNvPr>
          <p:cNvSpPr/>
          <p:nvPr/>
        </p:nvSpPr>
        <p:spPr>
          <a:xfrm rot="5400000">
            <a:off x="1513813" y="2516027"/>
            <a:ext cx="392630" cy="200080"/>
          </a:xfrm>
          <a:prstGeom prst="rightArrow">
            <a:avLst/>
          </a:prstGeom>
          <a:solidFill>
            <a:srgbClr val="002D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EB2C92E1-F51C-4353-B768-C77AAE93B200}"/>
              </a:ext>
            </a:extLst>
          </p:cNvPr>
          <p:cNvSpPr/>
          <p:nvPr/>
        </p:nvSpPr>
        <p:spPr>
          <a:xfrm>
            <a:off x="1127448" y="2808180"/>
            <a:ext cx="1097280" cy="502920"/>
          </a:xfrm>
          <a:prstGeom prst="roundRect">
            <a:avLst/>
          </a:prstGeom>
          <a:solidFill>
            <a:srgbClr val="E7F5EF"/>
          </a:solidFill>
          <a:ln w="12700">
            <a:solidFill>
              <a:srgbClr val="2496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9144" rIns="18288" bIns="9144" rtlCol="0" anchor="ctr"/>
          <a:lstStyle/>
          <a:p>
            <a:pPr algn="ctr"/>
            <a:r>
              <a:rPr lang="zh-CN" altLang="en-US" sz="1120" b="1" dirty="0">
                <a:solidFill>
                  <a:srgbClr val="24966A"/>
                </a:solidFill>
                <a:latin typeface="Microsoft YaHei"/>
              </a:rPr>
              <a:t>流量计</a:t>
            </a:r>
            <a:endParaRPr sz="1120" b="1" dirty="0">
              <a:solidFill>
                <a:srgbClr val="24966A"/>
              </a:solidFill>
              <a:latin typeface="Microsoft YaHei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562FDBC5-1F98-424A-A575-40648C3B678C}"/>
              </a:ext>
            </a:extLst>
          </p:cNvPr>
          <p:cNvSpPr/>
          <p:nvPr/>
        </p:nvSpPr>
        <p:spPr>
          <a:xfrm>
            <a:off x="1161488" y="5420059"/>
            <a:ext cx="1097280" cy="412605"/>
          </a:xfrm>
          <a:prstGeom prst="roundRect">
            <a:avLst/>
          </a:prstGeom>
          <a:solidFill>
            <a:srgbClr val="E8F7FB"/>
          </a:solidFill>
          <a:ln w="12700">
            <a:solidFill>
              <a:srgbClr val="099D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9144" rIns="18288" bIns="9144" rtlCol="0" anchor="ctr"/>
          <a:lstStyle/>
          <a:p>
            <a:pPr algn="ctr"/>
            <a:r>
              <a:rPr lang="zh-CN" altLang="en-US" sz="1120" b="1" dirty="0">
                <a:solidFill>
                  <a:srgbClr val="099DBD"/>
                </a:solidFill>
                <a:latin typeface="Microsoft YaHei"/>
              </a:rPr>
              <a:t>数据销毁模块</a:t>
            </a:r>
            <a:endParaRPr sz="1120" b="1" dirty="0">
              <a:solidFill>
                <a:srgbClr val="099DBD"/>
              </a:solidFill>
              <a:latin typeface="Microsoft YaHei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54922D5-D06C-4390-8870-03BC37D8A082}"/>
              </a:ext>
            </a:extLst>
          </p:cNvPr>
          <p:cNvSpPr/>
          <p:nvPr/>
        </p:nvSpPr>
        <p:spPr>
          <a:xfrm rot="5400000">
            <a:off x="1513813" y="3406854"/>
            <a:ext cx="392630" cy="200080"/>
          </a:xfrm>
          <a:prstGeom prst="rightArrow">
            <a:avLst/>
          </a:prstGeom>
          <a:solidFill>
            <a:srgbClr val="002D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D9D0529-1B55-4F11-ACA0-0F3FD99DE47B}"/>
              </a:ext>
            </a:extLst>
          </p:cNvPr>
          <p:cNvSpPr/>
          <p:nvPr/>
        </p:nvSpPr>
        <p:spPr>
          <a:xfrm>
            <a:off x="1127448" y="3699007"/>
            <a:ext cx="1097280" cy="502920"/>
          </a:xfrm>
          <a:prstGeom prst="roundRect">
            <a:avLst/>
          </a:prstGeom>
          <a:solidFill>
            <a:srgbClr val="E7F5EF"/>
          </a:solidFill>
          <a:ln w="12700">
            <a:solidFill>
              <a:srgbClr val="2496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9144" rIns="18288" bIns="9144" rtlCol="0" anchor="ctr"/>
          <a:lstStyle/>
          <a:p>
            <a:pPr algn="ctr"/>
            <a:r>
              <a:rPr lang="en-US" sz="1120" b="1" dirty="0" err="1">
                <a:solidFill>
                  <a:srgbClr val="24966A"/>
                </a:solidFill>
                <a:latin typeface="Microsoft YaHei"/>
              </a:rPr>
              <a:t>seperator</a:t>
            </a:r>
            <a:endParaRPr sz="1120" b="1" dirty="0">
              <a:solidFill>
                <a:srgbClr val="24966A"/>
              </a:solidFill>
              <a:latin typeface="Microsoft YaHei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36CF58A8-39B4-4F67-B7D1-615EB4B40FC8}"/>
              </a:ext>
            </a:extLst>
          </p:cNvPr>
          <p:cNvSpPr/>
          <p:nvPr/>
        </p:nvSpPr>
        <p:spPr>
          <a:xfrm>
            <a:off x="1127448" y="4568119"/>
            <a:ext cx="1097280" cy="502920"/>
          </a:xfrm>
          <a:prstGeom prst="roundRect">
            <a:avLst/>
          </a:prstGeom>
          <a:solidFill>
            <a:srgbClr val="E7F5EF"/>
          </a:solidFill>
          <a:ln w="12700">
            <a:solidFill>
              <a:srgbClr val="2496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9144" rIns="18288" bIns="9144" rtlCol="0" anchor="ctr"/>
          <a:lstStyle/>
          <a:p>
            <a:pPr algn="ctr"/>
            <a:r>
              <a:rPr lang="en-US" altLang="zh-CN" sz="1120" b="1" dirty="0">
                <a:solidFill>
                  <a:srgbClr val="24966A"/>
                </a:solidFill>
                <a:latin typeface="Microsoft YaHei"/>
              </a:rPr>
              <a:t>merge</a:t>
            </a:r>
            <a:endParaRPr sz="1120" b="1" dirty="0">
              <a:solidFill>
                <a:srgbClr val="24966A"/>
              </a:solidFill>
              <a:latin typeface="Microsoft YaHei"/>
            </a:endParaRPr>
          </a:p>
        </p:txBody>
      </p:sp>
      <p:sp>
        <p:nvSpPr>
          <p:cNvPr id="13" name="Right Arrow 9">
            <a:extLst>
              <a:ext uri="{FF2B5EF4-FFF2-40B4-BE49-F238E27FC236}">
                <a16:creationId xmlns:a16="http://schemas.microsoft.com/office/drawing/2014/main" id="{D1B7047C-F6F9-4C3C-A09F-5A69071F7787}"/>
              </a:ext>
            </a:extLst>
          </p:cNvPr>
          <p:cNvSpPr/>
          <p:nvPr/>
        </p:nvSpPr>
        <p:spPr>
          <a:xfrm rot="5400000">
            <a:off x="1479773" y="4297681"/>
            <a:ext cx="392630" cy="200080"/>
          </a:xfrm>
          <a:prstGeom prst="rightArrow">
            <a:avLst/>
          </a:prstGeom>
          <a:solidFill>
            <a:srgbClr val="002D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Right Arrow 9">
            <a:extLst>
              <a:ext uri="{FF2B5EF4-FFF2-40B4-BE49-F238E27FC236}">
                <a16:creationId xmlns:a16="http://schemas.microsoft.com/office/drawing/2014/main" id="{D54A6298-417E-4AC6-9294-0CB407279A44}"/>
              </a:ext>
            </a:extLst>
          </p:cNvPr>
          <p:cNvSpPr/>
          <p:nvPr/>
        </p:nvSpPr>
        <p:spPr>
          <a:xfrm rot="5400000">
            <a:off x="1474290" y="5167314"/>
            <a:ext cx="392630" cy="200080"/>
          </a:xfrm>
          <a:prstGeom prst="rightArrow">
            <a:avLst/>
          </a:prstGeom>
          <a:solidFill>
            <a:srgbClr val="002D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3CFC9493-9D8B-491A-B896-B800711AE91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215680" y="1772816"/>
            <a:ext cx="4299128" cy="3503612"/>
          </a:xfrm>
          <a:prstGeom prst="rect">
            <a:avLst/>
          </a:prstGeom>
          <a:ln w="0">
            <a:solidFill>
              <a:srgbClr val="BECCE0"/>
            </a:solidFill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DDCB566-8239-4A82-91CE-D0FF39D4F370}"/>
              </a:ext>
            </a:extLst>
          </p:cNvPr>
          <p:cNvSpPr txBox="1"/>
          <p:nvPr/>
        </p:nvSpPr>
        <p:spPr>
          <a:xfrm>
            <a:off x="7842580" y="413739"/>
            <a:ext cx="40324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测试条件：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模拟产生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个不同来源的数据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可变参数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每个帧中包含的子帧（事例）数量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子帧长度（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个数据碎片总长度）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事例组装处理链路数量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测试结论：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单处理链路，小帧，子帧数量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&gt;16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时，无法获得处理性能提升 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申请共享内存瓶颈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处理线程增加时，性能未必提升 </a:t>
            </a:r>
            <a:r>
              <a:rPr lang="en-US" altLang="zh-CN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CPU Cache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命中率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大帧情况下，处理速度明显降低 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内存带宽瓶颈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典型测试结果：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子帧数量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，子帧长度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8~16kB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处理链路：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~2800 kHz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数据碎片速率（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350kHz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事例率，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5600MB/s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数据率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22F0296-63E6-42B2-A960-DA9A7239922D}"/>
              </a:ext>
            </a:extLst>
          </p:cNvPr>
          <p:cNvSpPr txBox="1"/>
          <p:nvPr/>
        </p:nvSpPr>
        <p:spPr>
          <a:xfrm>
            <a:off x="3349042" y="5404031"/>
            <a:ext cx="4493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总帧速率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VS 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（子帧长度，线程数，子帧数量）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6B2AF7B-2EF5-4DAB-B8CE-2A8A02ADAF11}"/>
              </a:ext>
            </a:extLst>
          </p:cNvPr>
          <p:cNvSpPr/>
          <p:nvPr/>
        </p:nvSpPr>
        <p:spPr>
          <a:xfrm>
            <a:off x="3519957" y="2924944"/>
            <a:ext cx="487811" cy="21602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41D9515-8198-42F4-A3EE-F59272422850}"/>
              </a:ext>
            </a:extLst>
          </p:cNvPr>
          <p:cNvSpPr/>
          <p:nvPr/>
        </p:nvSpPr>
        <p:spPr>
          <a:xfrm>
            <a:off x="5838239" y="2864576"/>
            <a:ext cx="487811" cy="21602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172FAB3E-EA03-4469-8D7B-A67BA48392ED}"/>
              </a:ext>
            </a:extLst>
          </p:cNvPr>
          <p:cNvSpPr/>
          <p:nvPr/>
        </p:nvSpPr>
        <p:spPr>
          <a:xfrm>
            <a:off x="3519957" y="4711567"/>
            <a:ext cx="487811" cy="21602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3E008AB-16B9-461F-A11A-5C2169AEE9B4}"/>
              </a:ext>
            </a:extLst>
          </p:cNvPr>
          <p:cNvSpPr/>
          <p:nvPr/>
        </p:nvSpPr>
        <p:spPr>
          <a:xfrm>
            <a:off x="5838238" y="4725144"/>
            <a:ext cx="487811" cy="21602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FD37D87-2C33-44E8-870F-A4B61E17370B}"/>
              </a:ext>
            </a:extLst>
          </p:cNvPr>
          <p:cNvSpPr/>
          <p:nvPr/>
        </p:nvSpPr>
        <p:spPr>
          <a:xfrm>
            <a:off x="6384032" y="2168292"/>
            <a:ext cx="487811" cy="216024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48F970C2-E92C-468F-BDCA-19AE0AC283E5}"/>
              </a:ext>
            </a:extLst>
          </p:cNvPr>
          <p:cNvSpPr/>
          <p:nvPr/>
        </p:nvSpPr>
        <p:spPr>
          <a:xfrm>
            <a:off x="4284621" y="2168292"/>
            <a:ext cx="487811" cy="216024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星形: 五角 23">
            <a:extLst>
              <a:ext uri="{FF2B5EF4-FFF2-40B4-BE49-F238E27FC236}">
                <a16:creationId xmlns:a16="http://schemas.microsoft.com/office/drawing/2014/main" id="{0443ED68-EF11-4CEA-94ED-880B1C7F8FCB}"/>
              </a:ext>
            </a:extLst>
          </p:cNvPr>
          <p:cNvSpPr/>
          <p:nvPr/>
        </p:nvSpPr>
        <p:spPr>
          <a:xfrm>
            <a:off x="6384032" y="2168292"/>
            <a:ext cx="297771" cy="25327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59223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2073D-71DB-4D16-8B45-996E202B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多服务器软件事例组装性能测试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0A3563-4505-4D48-AB0F-5228D813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40" y="865240"/>
            <a:ext cx="5170264" cy="4874636"/>
          </a:xfrm>
        </p:spPr>
        <p:txBody>
          <a:bodyPr/>
          <a:lstStyle/>
          <a:p>
            <a:r>
              <a:rPr lang="zh-CN" altLang="en-US" sz="2400" dirty="0"/>
              <a:t>主要优化：提前任务调度</a:t>
            </a:r>
            <a:endParaRPr lang="en-US" altLang="zh-CN" sz="2400" dirty="0"/>
          </a:p>
          <a:p>
            <a:r>
              <a:rPr lang="zh-CN" altLang="en-US" sz="2400" dirty="0"/>
              <a:t>测试条件</a:t>
            </a:r>
            <a:endParaRPr lang="en-US" altLang="zh-CN" sz="2400" dirty="0"/>
          </a:p>
          <a:p>
            <a:pPr lvl="1"/>
            <a:r>
              <a:rPr lang="en-US" altLang="zh-CN" sz="2000" dirty="0"/>
              <a:t>4</a:t>
            </a:r>
            <a:r>
              <a:rPr lang="zh-CN" altLang="en-US" sz="2000" dirty="0"/>
              <a:t>台服务器（兼做数据接入服务器和事例组装服务器）</a:t>
            </a:r>
            <a:endParaRPr lang="en-US" altLang="zh-CN" sz="2000" dirty="0"/>
          </a:p>
          <a:p>
            <a:pPr lvl="1"/>
            <a:r>
              <a:rPr lang="zh-CN" altLang="en-US" sz="2000" dirty="0"/>
              <a:t>每个数据接入服务器上设置</a:t>
            </a:r>
            <a:r>
              <a:rPr lang="en-US" altLang="zh-CN" sz="2000" dirty="0"/>
              <a:t>4</a:t>
            </a:r>
            <a:r>
              <a:rPr lang="zh-CN" altLang="en-US" sz="2000" dirty="0"/>
              <a:t>个数据源，模拟</a:t>
            </a:r>
            <a:r>
              <a:rPr lang="en-US" altLang="zh-CN" sz="2000" dirty="0"/>
              <a:t>4</a:t>
            </a:r>
            <a:r>
              <a:rPr lang="zh-CN" altLang="en-US" sz="2000" dirty="0"/>
              <a:t>个</a:t>
            </a:r>
            <a:r>
              <a:rPr lang="en-US" altLang="zh-CN" sz="2000" dirty="0"/>
              <a:t>DMA</a:t>
            </a:r>
            <a:r>
              <a:rPr lang="zh-CN" altLang="en-US" sz="2000" dirty="0"/>
              <a:t>通道</a:t>
            </a:r>
            <a:endParaRPr lang="en-US" altLang="zh-CN" sz="2000" dirty="0"/>
          </a:p>
          <a:p>
            <a:pPr lvl="1"/>
            <a:r>
              <a:rPr lang="zh-CN" altLang="en-US" sz="2000" dirty="0"/>
              <a:t>每个事例组装服务器上设置</a:t>
            </a:r>
            <a:r>
              <a:rPr lang="en-US" altLang="zh-CN" sz="2000" dirty="0"/>
              <a:t>8</a:t>
            </a:r>
            <a:r>
              <a:rPr lang="zh-CN" altLang="en-US" sz="2000" dirty="0"/>
              <a:t>个处理链路</a:t>
            </a:r>
            <a:endParaRPr lang="en-US" altLang="zh-CN" sz="2000" dirty="0"/>
          </a:p>
          <a:p>
            <a:pPr lvl="1"/>
            <a:r>
              <a:rPr lang="zh-CN" altLang="en-US" sz="2000" dirty="0"/>
              <a:t>子帧数量设置为</a:t>
            </a:r>
            <a:r>
              <a:rPr lang="en-US" altLang="zh-CN" sz="2000" dirty="0"/>
              <a:t>4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DB7B36-734F-448F-BA92-756AF4C7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5389FD-3F51-45AB-9544-647E8F2E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42B634-7076-47F0-BEE5-18453E386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44" y="1124744"/>
            <a:ext cx="5959501" cy="3022931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207C030-D57A-49C1-A898-DE3FF9F4E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72362"/>
              </p:ext>
            </p:extLst>
          </p:nvPr>
        </p:nvGraphicFramePr>
        <p:xfrm>
          <a:off x="1847528" y="4247211"/>
          <a:ext cx="87849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>
                  <a:extLst>
                    <a:ext uri="{9D8B030D-6E8A-4147-A177-3AD203B41FA5}">
                      <a16:colId xmlns:a16="http://schemas.microsoft.com/office/drawing/2014/main" val="3582362599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710507299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3204922720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3298904654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3100813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子数据帧长度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事例率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单数据源带宽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单服务器带宽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总带宽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158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1KB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483kHz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494MB/s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1976MB/s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7904MB/s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2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4KB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322kHz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1322MB/s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5288MB/s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21152MB/s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07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16KB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98kHz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1605MB/s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6420MB/s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25680MB/s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31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4800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1699D1-0492-4474-A45C-91EC2111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二级硬件事例组装测试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4FD39F-2491-49CE-81A2-A06C6BD14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30" y="901829"/>
            <a:ext cx="6578025" cy="5668737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测试条件：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CROB_PXI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级：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个模拟数据源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每个数据源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/event</a:t>
            </a: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合并后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1kB/event</a:t>
            </a:r>
          </a:p>
          <a:p>
            <a:pPr lvl="1"/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CROB_PCIe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级：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一个帧包含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个触发组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每个触发组包含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CROB_PXI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的数据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二维时空合并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12kB/event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48kB/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帧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初步测试结果：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通道：</a:t>
            </a: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通道实测带宽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1520 MB/s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带宽利用率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通道触发率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126kHz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通道总触发率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504kHz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通道：</a:t>
            </a: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通道实测带宽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1260 MB/s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（带宽利用率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78.8%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通道触发率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105kHz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通道总触发率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840kHz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55102C-BFC9-4F89-A89B-958877BD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2026</a:t>
            </a:r>
            <a:r>
              <a:rPr lang="zh-CN" altLang="en-US" dirty="0"/>
              <a:t>年超级陶粲装置研讨会，陕西西安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31F0FF-E6BC-44AB-81CB-71657C30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E5042BA-B1B2-455B-A66A-52D52891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951993"/>
            <a:ext cx="4469626" cy="32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027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9097FB-4386-40AA-9FA8-95DDB227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报告提纲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C5050-FC63-4118-87E4-5A523BD8F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85" y="1268760"/>
            <a:ext cx="10196512" cy="3998623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设计需求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系统架构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5917CB-B3E9-4F29-8AB3-97ED14ED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8A69F7-7EC6-4E53-B056-1B608E14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85164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1699D1-0492-4474-A45C-91EC2111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系统级事例组装测试：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4FD39F-2491-49CE-81A2-A06C6BD14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720" y="4797152"/>
            <a:ext cx="4536504" cy="1046294"/>
          </a:xfrm>
        </p:spPr>
        <p:txBody>
          <a:bodyPr>
            <a:normAutofit/>
          </a:bodyPr>
          <a:lstStyle/>
          <a:p>
            <a:pPr marL="685800" lvl="2" indent="0">
              <a:buNone/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测试正在进行中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55102C-BFC9-4F89-A89B-958877BD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2026</a:t>
            </a:r>
            <a:r>
              <a:rPr lang="zh-CN" altLang="en-US" dirty="0"/>
              <a:t>年超级陶粲装置研讨会，陕西西安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31F0FF-E6BC-44AB-81CB-71657C30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FEEABE-7D5B-450E-A2C1-01BFA7D50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16" y="1056899"/>
            <a:ext cx="8900368" cy="34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358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9097FB-4386-40AA-9FA8-95DDB227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报告提纲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C5050-FC63-4118-87E4-5A523BD8F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85" y="1268760"/>
            <a:ext cx="10196512" cy="399862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设计需求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系统架构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5917CB-B3E9-4F29-8AB3-97ED14ED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8A69F7-7EC6-4E53-B056-1B608E14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777691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C5BCDE-C560-4D32-976E-E5A79FF5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783E63-F5BE-4A22-A8AA-42D64751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0" y="1014506"/>
            <a:ext cx="11203709" cy="4874636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系统设计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系统架构：                                        完成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接口定义：                                        完成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协议定义：                                        完成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硬件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软件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固件设计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CROB-PXI / CROB-PCIe / FMC+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：完成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D-Matrix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流处理节点：             完成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	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模块级测试：                                    完成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小规模系统测试：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束流实验：        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完整系统模拟数据测试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基本完成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464817-D8C6-4706-BAA2-DA30F565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CB5915-85AB-4D2A-AD86-51C93FE9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793253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2006771-1056-40D5-A03F-D24F641FE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6832"/>
            <a:ext cx="9144000" cy="1879455"/>
          </a:xfrm>
        </p:spPr>
        <p:txBody>
          <a:bodyPr/>
          <a:lstStyle/>
          <a:p>
            <a:r>
              <a:rPr lang="en-US" altLang="zh-CN" dirty="0"/>
              <a:t>Thank you</a:t>
            </a:r>
            <a:r>
              <a:rPr lang="zh-CN" altLang="en-US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51310995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5127C2-ECBA-4DB9-91C1-D00DE6AE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单软件事例组装处理链路性能测试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5D8F1A-868A-410A-A35F-D192DB4D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ACC0C3-94D8-4B6E-A325-DD282029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C4C920A3-3BB5-4337-92BC-0361F85A606A}"/>
              </a:ext>
            </a:extLst>
          </p:cNvPr>
          <p:cNvSpPr/>
          <p:nvPr/>
        </p:nvSpPr>
        <p:spPr>
          <a:xfrm>
            <a:off x="1127448" y="1916832"/>
            <a:ext cx="1097280" cy="502920"/>
          </a:xfrm>
          <a:prstGeom prst="roundRect">
            <a:avLst/>
          </a:prstGeom>
          <a:solidFill>
            <a:srgbClr val="E7F5EF"/>
          </a:solidFill>
          <a:ln w="12700">
            <a:solidFill>
              <a:srgbClr val="2496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9144" rIns="18288" bIns="9144" rtlCol="0" anchor="ctr"/>
          <a:lstStyle/>
          <a:p>
            <a:pPr algn="ctr"/>
            <a:r>
              <a:rPr lang="zh-CN" altLang="en-US" sz="1120" b="1" dirty="0">
                <a:solidFill>
                  <a:srgbClr val="24966A"/>
                </a:solidFill>
                <a:latin typeface="Microsoft YaHei"/>
              </a:rPr>
              <a:t>软件模拟数据源</a:t>
            </a:r>
            <a:endParaRPr sz="1120" b="1" dirty="0">
              <a:solidFill>
                <a:srgbClr val="24966A"/>
              </a:solidFill>
              <a:latin typeface="Microsoft YaHei"/>
            </a:endParaRPr>
          </a:p>
        </p:txBody>
      </p:sp>
      <p:sp>
        <p:nvSpPr>
          <p:cNvPr id="7" name="Right Arrow 9">
            <a:extLst>
              <a:ext uri="{FF2B5EF4-FFF2-40B4-BE49-F238E27FC236}">
                <a16:creationId xmlns:a16="http://schemas.microsoft.com/office/drawing/2014/main" id="{5C0F9705-185B-480B-9B91-CA0EEA9DC04E}"/>
              </a:ext>
            </a:extLst>
          </p:cNvPr>
          <p:cNvSpPr/>
          <p:nvPr/>
        </p:nvSpPr>
        <p:spPr>
          <a:xfrm rot="5400000">
            <a:off x="1513813" y="2516027"/>
            <a:ext cx="392630" cy="200080"/>
          </a:xfrm>
          <a:prstGeom prst="rightArrow">
            <a:avLst/>
          </a:prstGeom>
          <a:solidFill>
            <a:srgbClr val="002D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EB2C92E1-F51C-4353-B768-C77AAE93B200}"/>
              </a:ext>
            </a:extLst>
          </p:cNvPr>
          <p:cNvSpPr/>
          <p:nvPr/>
        </p:nvSpPr>
        <p:spPr>
          <a:xfrm>
            <a:off x="1127448" y="2808180"/>
            <a:ext cx="1097280" cy="502920"/>
          </a:xfrm>
          <a:prstGeom prst="roundRect">
            <a:avLst/>
          </a:prstGeom>
          <a:solidFill>
            <a:srgbClr val="E7F5EF"/>
          </a:solidFill>
          <a:ln w="12700">
            <a:solidFill>
              <a:srgbClr val="2496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9144" rIns="18288" bIns="9144" rtlCol="0" anchor="ctr"/>
          <a:lstStyle/>
          <a:p>
            <a:pPr algn="ctr"/>
            <a:r>
              <a:rPr lang="zh-CN" altLang="en-US" sz="1120" b="1" dirty="0">
                <a:solidFill>
                  <a:srgbClr val="24966A"/>
                </a:solidFill>
                <a:latin typeface="Microsoft YaHei"/>
              </a:rPr>
              <a:t>流量计</a:t>
            </a:r>
            <a:endParaRPr sz="1120" b="1" dirty="0">
              <a:solidFill>
                <a:srgbClr val="24966A"/>
              </a:solidFill>
              <a:latin typeface="Microsoft YaHei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562FDBC5-1F98-424A-A575-40648C3B678C}"/>
              </a:ext>
            </a:extLst>
          </p:cNvPr>
          <p:cNvSpPr/>
          <p:nvPr/>
        </p:nvSpPr>
        <p:spPr>
          <a:xfrm>
            <a:off x="1161488" y="5420059"/>
            <a:ext cx="1097280" cy="412605"/>
          </a:xfrm>
          <a:prstGeom prst="roundRect">
            <a:avLst/>
          </a:prstGeom>
          <a:solidFill>
            <a:srgbClr val="E8F7FB"/>
          </a:solidFill>
          <a:ln w="12700">
            <a:solidFill>
              <a:srgbClr val="099D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9144" rIns="18288" bIns="9144" rtlCol="0" anchor="ctr"/>
          <a:lstStyle/>
          <a:p>
            <a:pPr algn="ctr"/>
            <a:r>
              <a:rPr lang="zh-CN" altLang="en-US" sz="1120" b="1" dirty="0">
                <a:solidFill>
                  <a:srgbClr val="099DBD"/>
                </a:solidFill>
                <a:latin typeface="Microsoft YaHei"/>
              </a:rPr>
              <a:t>数据销毁模块</a:t>
            </a:r>
            <a:endParaRPr sz="1120" b="1" dirty="0">
              <a:solidFill>
                <a:srgbClr val="099DBD"/>
              </a:solidFill>
              <a:latin typeface="Microsoft YaHei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54922D5-D06C-4390-8870-03BC37D8A082}"/>
              </a:ext>
            </a:extLst>
          </p:cNvPr>
          <p:cNvSpPr/>
          <p:nvPr/>
        </p:nvSpPr>
        <p:spPr>
          <a:xfrm rot="5400000">
            <a:off x="1513813" y="3406854"/>
            <a:ext cx="392630" cy="200080"/>
          </a:xfrm>
          <a:prstGeom prst="rightArrow">
            <a:avLst/>
          </a:prstGeom>
          <a:solidFill>
            <a:srgbClr val="002D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D9D0529-1B55-4F11-ACA0-0F3FD99DE47B}"/>
              </a:ext>
            </a:extLst>
          </p:cNvPr>
          <p:cNvSpPr/>
          <p:nvPr/>
        </p:nvSpPr>
        <p:spPr>
          <a:xfrm>
            <a:off x="1127448" y="3699007"/>
            <a:ext cx="1097280" cy="502920"/>
          </a:xfrm>
          <a:prstGeom prst="roundRect">
            <a:avLst/>
          </a:prstGeom>
          <a:solidFill>
            <a:srgbClr val="E7F5EF"/>
          </a:solidFill>
          <a:ln w="12700">
            <a:solidFill>
              <a:srgbClr val="2496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9144" rIns="18288" bIns="9144" rtlCol="0" anchor="ctr"/>
          <a:lstStyle/>
          <a:p>
            <a:pPr algn="ctr"/>
            <a:r>
              <a:rPr lang="en-US" sz="1120" b="1" dirty="0" err="1">
                <a:solidFill>
                  <a:srgbClr val="24966A"/>
                </a:solidFill>
                <a:latin typeface="Microsoft YaHei"/>
              </a:rPr>
              <a:t>seperator</a:t>
            </a:r>
            <a:endParaRPr sz="1120" b="1" dirty="0">
              <a:solidFill>
                <a:srgbClr val="24966A"/>
              </a:solidFill>
              <a:latin typeface="Microsoft YaHei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36CF58A8-39B4-4F67-B7D1-615EB4B40FC8}"/>
              </a:ext>
            </a:extLst>
          </p:cNvPr>
          <p:cNvSpPr/>
          <p:nvPr/>
        </p:nvSpPr>
        <p:spPr>
          <a:xfrm>
            <a:off x="1127448" y="4568119"/>
            <a:ext cx="1097280" cy="502920"/>
          </a:xfrm>
          <a:prstGeom prst="roundRect">
            <a:avLst/>
          </a:prstGeom>
          <a:solidFill>
            <a:srgbClr val="E7F5EF"/>
          </a:solidFill>
          <a:ln w="12700">
            <a:solidFill>
              <a:srgbClr val="2496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9144" rIns="18288" bIns="9144" rtlCol="0" anchor="ctr"/>
          <a:lstStyle/>
          <a:p>
            <a:pPr algn="ctr"/>
            <a:r>
              <a:rPr lang="en-US" altLang="zh-CN" sz="1120" b="1" dirty="0">
                <a:solidFill>
                  <a:srgbClr val="24966A"/>
                </a:solidFill>
                <a:latin typeface="Microsoft YaHei"/>
              </a:rPr>
              <a:t>merge</a:t>
            </a:r>
            <a:endParaRPr sz="1120" b="1" dirty="0">
              <a:solidFill>
                <a:srgbClr val="24966A"/>
              </a:solidFill>
              <a:latin typeface="Microsoft YaHei"/>
            </a:endParaRPr>
          </a:p>
        </p:txBody>
      </p:sp>
      <p:sp>
        <p:nvSpPr>
          <p:cNvPr id="13" name="Right Arrow 9">
            <a:extLst>
              <a:ext uri="{FF2B5EF4-FFF2-40B4-BE49-F238E27FC236}">
                <a16:creationId xmlns:a16="http://schemas.microsoft.com/office/drawing/2014/main" id="{D1B7047C-F6F9-4C3C-A09F-5A69071F7787}"/>
              </a:ext>
            </a:extLst>
          </p:cNvPr>
          <p:cNvSpPr/>
          <p:nvPr/>
        </p:nvSpPr>
        <p:spPr>
          <a:xfrm rot="5400000">
            <a:off x="1479773" y="4297681"/>
            <a:ext cx="392630" cy="200080"/>
          </a:xfrm>
          <a:prstGeom prst="rightArrow">
            <a:avLst/>
          </a:prstGeom>
          <a:solidFill>
            <a:srgbClr val="002D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Right Arrow 9">
            <a:extLst>
              <a:ext uri="{FF2B5EF4-FFF2-40B4-BE49-F238E27FC236}">
                <a16:creationId xmlns:a16="http://schemas.microsoft.com/office/drawing/2014/main" id="{D54A6298-417E-4AC6-9294-0CB407279A44}"/>
              </a:ext>
            </a:extLst>
          </p:cNvPr>
          <p:cNvSpPr/>
          <p:nvPr/>
        </p:nvSpPr>
        <p:spPr>
          <a:xfrm rot="5400000">
            <a:off x="1474290" y="5167314"/>
            <a:ext cx="392630" cy="200080"/>
          </a:xfrm>
          <a:prstGeom prst="rightArrow">
            <a:avLst/>
          </a:prstGeom>
          <a:solidFill>
            <a:srgbClr val="002D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7" name="图片 4">
            <a:extLst>
              <a:ext uri="{FF2B5EF4-FFF2-40B4-BE49-F238E27FC236}">
                <a16:creationId xmlns:a16="http://schemas.microsoft.com/office/drawing/2014/main" id="{0B09C165-037D-4232-8A29-AFF8C98B87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4365464" y="784631"/>
            <a:ext cx="6275590" cy="4709781"/>
          </a:xfrm>
          <a:prstGeom prst="rect">
            <a:avLst/>
          </a:prstGeom>
          <a:ln w="0">
            <a:solidFill>
              <a:srgbClr val="BECCE0"/>
            </a:solidFill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EFC80D7-D29F-4B9C-BAC9-988B2526ED43}"/>
              </a:ext>
            </a:extLst>
          </p:cNvPr>
          <p:cNvSpPr txBox="1"/>
          <p:nvPr/>
        </p:nvSpPr>
        <p:spPr>
          <a:xfrm>
            <a:off x="5735960" y="5604165"/>
            <a:ext cx="4424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处理带宽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VS 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（子帧长度，线程数，子帧数量）</a:t>
            </a:r>
          </a:p>
        </p:txBody>
      </p:sp>
    </p:spTree>
    <p:extLst>
      <p:ext uri="{BB962C8B-B14F-4D97-AF65-F5344CB8AC3E}">
        <p14:creationId xmlns:p14="http://schemas.microsoft.com/office/powerpoint/2010/main" val="21963291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AD2F5D-DBE1-4B6B-96C8-42BA3704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STCF</a:t>
            </a:r>
            <a:r>
              <a:rPr lang="zh-CN" altLang="en-US" dirty="0"/>
              <a:t>数据获取系统设计需求</a:t>
            </a:r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EC9CBA8E-D49C-4FE2-9681-B2077F4CF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548447"/>
              </p:ext>
            </p:extLst>
          </p:nvPr>
        </p:nvGraphicFramePr>
        <p:xfrm>
          <a:off x="119338" y="1080226"/>
          <a:ext cx="7200799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41440249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4790268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4747023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614046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0461778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860349182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1858430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Component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Num. of Channels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Channels per FEE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Num. of FEEs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Time Window (ns)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*Raw Data Rate (GB/s)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*Data Rate after L1 (GB/s)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948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ITK(pixel)</a:t>
                      </a:r>
                      <a:endParaRPr lang="zh-CN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5E+07</a:t>
                      </a:r>
                      <a:endParaRPr lang="zh-CN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/</a:t>
                      </a:r>
                      <a:endParaRPr lang="zh-CN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98</a:t>
                      </a:r>
                      <a:endParaRPr lang="zh-CN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1000</a:t>
                      </a:r>
                      <a:endParaRPr lang="zh-CN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12.85</a:t>
                      </a:r>
                      <a:endParaRPr lang="zh-CN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3.91</a:t>
                      </a:r>
                      <a:endParaRPr lang="zh-CN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ITK(</a:t>
                      </a:r>
                      <a:r>
                        <a:rPr lang="en-US" altLang="zh-CN" sz="1200" b="1" dirty="0" err="1">
                          <a:solidFill>
                            <a:srgbClr val="FF0000"/>
                          </a:solidFill>
                        </a:rPr>
                        <a:t>uRGroove</a:t>
                      </a:r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10552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96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600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26.50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5.11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85212"/>
                  </a:ext>
                </a:extLst>
              </a:tr>
              <a:tr h="441672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MDC(Super small cell)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11520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16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720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800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11.83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3.11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1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BTOF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5760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16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360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100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65.02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2.55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27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DTOF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6912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16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432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100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7.79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0.60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78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ECAL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8670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16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550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400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35.61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4.44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9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MUC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38304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16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2832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600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0.47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0.23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95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FWDR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12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2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Total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4776(ITKM)</a:t>
                      </a:r>
                    </a:p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4764(ITKW)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133.56(ITKM)**</a:t>
                      </a:r>
                    </a:p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147.21(ITKM)**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14.85(ITKM)**</a:t>
                      </a:r>
                    </a:p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16.04(ITKM)**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675467"/>
                  </a:ext>
                </a:extLst>
              </a:tr>
            </a:tbl>
          </a:graphicData>
        </a:graphic>
      </p:graphicFrame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D8A6A4-4C7F-403A-B737-EB22F8D5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CEC5B0-0114-4D16-9C6D-5CBC66D6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7FA37B-AA18-4DF9-8E7E-7AD82B88B8D3}"/>
              </a:ext>
            </a:extLst>
          </p:cNvPr>
          <p:cNvSpPr txBox="1"/>
          <p:nvPr/>
        </p:nvSpPr>
        <p:spPr>
          <a:xfrm>
            <a:off x="263352" y="5163568"/>
            <a:ext cx="5362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*   </a:t>
            </a:r>
            <a:r>
              <a:rPr lang="zh-CN" altLang="en-US" sz="1400" b="1" dirty="0"/>
              <a:t>计算依据：</a:t>
            </a:r>
            <a:r>
              <a:rPr lang="en-US" altLang="zh-CN" sz="1400" b="1" dirty="0"/>
              <a:t>300kHz</a:t>
            </a:r>
            <a:r>
              <a:rPr lang="zh-CN" altLang="en-US" sz="1400" b="1" dirty="0"/>
              <a:t>总事例率（</a:t>
            </a:r>
            <a:r>
              <a:rPr lang="en-US" altLang="zh-CN" sz="1400" b="1" dirty="0"/>
              <a:t>200kHz</a:t>
            </a:r>
            <a:r>
              <a:rPr lang="zh-CN" altLang="en-US" sz="1400" b="1" dirty="0"/>
              <a:t>有效事例</a:t>
            </a:r>
            <a:r>
              <a:rPr lang="en-US" altLang="zh-CN" sz="1400" b="1" dirty="0"/>
              <a:t>+100kHz</a:t>
            </a:r>
            <a:r>
              <a:rPr lang="zh-CN" altLang="en-US" sz="1400" b="1" dirty="0"/>
              <a:t>本底）</a:t>
            </a:r>
            <a:endParaRPr lang="en-US" altLang="zh-CN" sz="1400" b="1" dirty="0"/>
          </a:p>
          <a:p>
            <a:r>
              <a:rPr lang="en-US" altLang="zh-CN" sz="1400" b="1" dirty="0"/>
              <a:t>** </a:t>
            </a:r>
            <a:r>
              <a:rPr lang="zh-CN" altLang="en-US" sz="1400" b="1" dirty="0"/>
              <a:t>计算不包含</a:t>
            </a:r>
            <a:r>
              <a:rPr lang="en-US" altLang="zh-CN" sz="1400" b="1" dirty="0"/>
              <a:t>FWDR</a:t>
            </a:r>
            <a:endParaRPr lang="zh-CN" altLang="en-US" sz="1400" b="1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9CD182-F745-4B05-BF50-44AE0B02A472}"/>
              </a:ext>
            </a:extLst>
          </p:cNvPr>
          <p:cNvSpPr txBox="1">
            <a:spLocks/>
          </p:cNvSpPr>
          <p:nvPr/>
        </p:nvSpPr>
        <p:spPr>
          <a:xfrm>
            <a:off x="7397482" y="620755"/>
            <a:ext cx="4459158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事例率：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300kHz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：平均事例间隔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3.3μs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，最小事例间隔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~10ns</a:t>
            </a:r>
          </a:p>
          <a:p>
            <a:pPr lvl="1">
              <a:lnSpc>
                <a:spcPct val="110000"/>
              </a:lnSpc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探测器触发窗口：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100ns~1μs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严重的事例堆积：堆积事例的处理需求</a:t>
            </a: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系统规模：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电子学通道数：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81.7k/50.07M</a:t>
            </a:r>
          </a:p>
          <a:p>
            <a:pPr lvl="1">
              <a:lnSpc>
                <a:spcPct val="110000"/>
              </a:lnSpc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电子学插件数：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~4.77k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系统集成度、数据传输带宽、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多探测器系统信息组织管理</a:t>
            </a: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工作方式和数据率：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触发方式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触发后数据率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&lt;20GB/s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，设计吞吐率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&gt;30GB/s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实时事例组装、高阶触发判选（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HLT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）、数据压缩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  <a:p>
            <a:pPr lvl="1">
              <a:lnSpc>
                <a:spcPct val="11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分布式、并行、异构计算系统</a:t>
            </a: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764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6B5ED-8C52-453D-B1F4-D4957BAE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与其他分系统的连接方式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A09B8B-BC6F-4AE2-B431-4915608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E95785-7AF8-458F-B8DC-CC99DA224924}"/>
              </a:ext>
            </a:extLst>
          </p:cNvPr>
          <p:cNvSpPr/>
          <p:nvPr/>
        </p:nvSpPr>
        <p:spPr>
          <a:xfrm>
            <a:off x="7072009" y="1628800"/>
            <a:ext cx="4716524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数据获取系统的功能：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14350" lvl="1" indent="-171450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数据传输、数据实时处理，事例组装，负载均衡（到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HLT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），数据存储，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</a:p>
          <a:p>
            <a:pPr marL="514350" lvl="1" indent="-171450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命令分发，模块管理，工作参数配置，同步管理，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</a:p>
          <a:p>
            <a:pPr marL="514350" lvl="1" indent="-171450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系统状态监控，硬件状态监控，在线分析和显示，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</a:p>
          <a:p>
            <a:pPr marL="514350" lvl="1" indent="-171450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出错处理和恢复，日志记录，运行现场记录，存储文件管理，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E363CE1-E5B1-4487-B9EC-5E3BC8CC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0564723-48FB-48C8-9744-976EA83F0E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052736"/>
            <a:ext cx="619268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9518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9097FB-4386-40AA-9FA8-95DDB227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报告提纲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C5050-FC63-4118-87E4-5A523BD8F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85" y="1268760"/>
            <a:ext cx="10196512" cy="399862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设计需求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系统架构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5917CB-B3E9-4F29-8AB3-97ED14ED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8A69F7-7EC6-4E53-B056-1B608E14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46448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AA4BD4-444F-485F-8A72-900445DA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系统整体结构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088861-2F88-4F76-AF5D-5ACADCD5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F30F8-52EC-49F0-97EC-20FCD88E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26D80448-199F-474C-A4A7-3790D318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456" y="142169"/>
            <a:ext cx="5760640" cy="2422735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286ED36B-8834-4C9B-A1DE-D7AA651CCB9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59696" y="2564904"/>
            <a:ext cx="6752160" cy="4126680"/>
          </a:xfrm>
          <a:prstGeom prst="rect">
            <a:avLst/>
          </a:prstGeom>
          <a:ln w="0">
            <a:solidFill>
              <a:srgbClr val="BECCE0"/>
            </a:solidFill>
          </a:ln>
        </p:spPr>
      </p:pic>
    </p:spTree>
    <p:extLst>
      <p:ext uri="{BB962C8B-B14F-4D97-AF65-F5344CB8AC3E}">
        <p14:creationId xmlns:p14="http://schemas.microsoft.com/office/powerpoint/2010/main" val="21841570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1DA4A-4345-4E86-9128-38338E30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136527"/>
            <a:ext cx="11203708" cy="722457"/>
          </a:xfrm>
        </p:spPr>
        <p:txBody>
          <a:bodyPr/>
          <a:lstStyle/>
          <a:p>
            <a:r>
              <a:rPr lang="zh-CN" altLang="en-US" dirty="0"/>
              <a:t>硬件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143950-00E5-4E91-96AA-CC5B011D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BB4461-6982-4BE7-95E6-5A0C0A78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533D2A-85E0-417F-8EAF-F53EE1C3BE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4183" y="982908"/>
            <a:ext cx="1607258" cy="2436792"/>
          </a:xfrm>
          <a:prstGeom prst="rect">
            <a:avLst/>
          </a:prstGeom>
          <a:noFill/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4875B50-8466-41A6-BC38-AA7041057E5A}"/>
              </a:ext>
            </a:extLst>
          </p:cNvPr>
          <p:cNvSpPr txBox="1"/>
          <p:nvPr/>
        </p:nvSpPr>
        <p:spPr>
          <a:xfrm>
            <a:off x="551384" y="3197875"/>
            <a:ext cx="35012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CROB-PXI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标准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6U PXI/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CompactPCI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插卡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FPGA: Xilinx 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UltraScale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XCKU040/XCKU115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48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路下行光纤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@10Gbps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路上行光纤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@10Gbps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板载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8GB DDR4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存储器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7166CB-E9D6-40B2-A238-C2719B570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1437850"/>
            <a:ext cx="4320480" cy="184107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57D04E0-1DB8-4251-8DA1-0910CAA800B8}"/>
              </a:ext>
            </a:extLst>
          </p:cNvPr>
          <p:cNvSpPr txBox="1"/>
          <p:nvPr/>
        </p:nvSpPr>
        <p:spPr>
          <a:xfrm>
            <a:off x="4276262" y="3258850"/>
            <a:ext cx="3763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CROB-PCIe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标准全高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PCIe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插卡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Xilinx 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Ultrascale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KU15P-1517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PCIe Gen3 x16 / PCIe Gen4 x8 ×2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路下行光纤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@10Gbps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板载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DDR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A99B2D4-DB44-4396-BD4C-2BA0F71AF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60648"/>
            <a:ext cx="2141951" cy="2855937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8A018BDB-2193-4F2C-8EE1-D30001C78771}"/>
              </a:ext>
            </a:extLst>
          </p:cNvPr>
          <p:cNvSpPr txBox="1">
            <a:spLocks/>
          </p:cNvSpPr>
          <p:nvPr/>
        </p:nvSpPr>
        <p:spPr>
          <a:xfrm>
            <a:off x="8263875" y="3278922"/>
            <a:ext cx="3888432" cy="26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DAQ</a:t>
            </a:r>
            <a:r>
              <a:rPr lang="zh-CN" altLang="en-US" dirty="0"/>
              <a:t>测试服务器集群</a:t>
            </a:r>
            <a:endParaRPr lang="en-US" altLang="zh-CN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42U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模块化机柜，内置空调系统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规模：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计算节点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+4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存储节点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数据交换网络：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100G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以太网，支持</a:t>
            </a:r>
            <a:r>
              <a:rPr lang="en-US" altLang="zh-CN" sz="1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RoCE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V2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存储网络：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25G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以太网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09201C2-4761-4C6F-9858-7D14E3D2EE33}"/>
              </a:ext>
            </a:extLst>
          </p:cNvPr>
          <p:cNvSpPr txBox="1"/>
          <p:nvPr/>
        </p:nvSpPr>
        <p:spPr>
          <a:xfrm>
            <a:off x="1775520" y="5462940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目前所有硬件已经全部就绪，测试系统搭建完毕（非全规模）</a:t>
            </a:r>
          </a:p>
        </p:txBody>
      </p:sp>
    </p:spTree>
    <p:extLst>
      <p:ext uri="{BB962C8B-B14F-4D97-AF65-F5344CB8AC3E}">
        <p14:creationId xmlns:p14="http://schemas.microsoft.com/office/powerpoint/2010/main" val="31778454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D4E13-C057-48F6-B6F5-D8939C66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软件和</a:t>
            </a:r>
            <a:r>
              <a:rPr lang="en-US" altLang="zh-CN" dirty="0"/>
              <a:t>FPGA</a:t>
            </a:r>
            <a:r>
              <a:rPr lang="zh-CN" altLang="en-US" dirty="0"/>
              <a:t>固件架构：数据矩阵架构（</a:t>
            </a:r>
            <a:r>
              <a:rPr lang="en-US" altLang="zh-CN" dirty="0"/>
              <a:t>D-Matrix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A5D347-1354-47F2-9B9E-B7E0A8CA5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数据矩阵（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D-Matrix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）架构：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通用</a:t>
            </a:r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流处理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数据获取系统架构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tandardized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（标准化）：数据容器定义，硬件抽象和接口定义，处理模式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eterogeneous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（异构）：软件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/FPGA/GPU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（开发中）协同设计，算法对不同硬件的支持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daptable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（适配性）：不同探测器组帧格式，触发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无触发系统，不同的在线处理需求，不同的硬件板卡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eusable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（可重用性）：硬件板块重用，软件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/FPGA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固件模块重用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xtensible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（可扩展性）：不同的系统规模，数据获取系统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强实时计算系统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使用流处理节点的级联构建数据获取系统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FC37E-6B36-4A8D-AC80-3BADF189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C1D27B-DAB7-4491-8437-DD8E6026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266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164055-A181-4A51-A5C6-9CD17F7D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D-Matrix</a:t>
            </a:r>
            <a:r>
              <a:rPr lang="zh-CN" altLang="en-US" dirty="0"/>
              <a:t>下的抽象与标准化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A5BC1-236D-4DB9-A316-930C119F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</a:t>
            </a:r>
            <a:r>
              <a:rPr lang="zh-CN" altLang="en-US"/>
              <a:t>年超级陶粲装置研讨会，陕西西安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73F5FF-05F5-42B3-BC71-A07B5C23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BCFA-8FF4-4DED-8691-C142B0D592E3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F76A4B-C940-4BB2-BBFD-F02032EFB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52736"/>
            <a:ext cx="2520280" cy="17241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BDEC98A-F8FD-4259-9700-3E15097ABBBB}"/>
              </a:ext>
            </a:extLst>
          </p:cNvPr>
          <p:cNvSpPr txBox="1"/>
          <p:nvPr/>
        </p:nvSpPr>
        <p:spPr>
          <a:xfrm>
            <a:off x="335360" y="2820241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/>
              <a:t>硬件抽象：</a:t>
            </a:r>
            <a:r>
              <a:rPr lang="en-US" altLang="zh-CN" sz="1400" dirty="0"/>
              <a:t>BSP</a:t>
            </a:r>
          </a:p>
          <a:p>
            <a:pPr algn="ctr"/>
            <a:r>
              <a:rPr lang="zh-CN" altLang="en-US" sz="1400" dirty="0"/>
              <a:t>（</a:t>
            </a:r>
            <a:r>
              <a:rPr lang="en-US" altLang="zh-CN" sz="1400" dirty="0"/>
              <a:t>Board Support Package</a:t>
            </a:r>
            <a:r>
              <a:rPr lang="zh-CN" altLang="en-US" sz="1400" dirty="0"/>
              <a:t>）</a:t>
            </a:r>
            <a:endParaRPr lang="en-US" altLang="zh-CN" sz="1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C4210A-80C2-4F0E-B261-F2AA4DAB2C90}"/>
              </a:ext>
            </a:extLst>
          </p:cNvPr>
          <p:cNvSpPr txBox="1"/>
          <p:nvPr/>
        </p:nvSpPr>
        <p:spPr>
          <a:xfrm>
            <a:off x="3511875" y="2839825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/>
              <a:t>传输层接口抽象：</a:t>
            </a:r>
            <a:r>
              <a:rPr lang="en-US" altLang="zh-CN" sz="1400" dirty="0"/>
              <a:t>MPP</a:t>
            </a:r>
          </a:p>
          <a:p>
            <a:pPr algn="ctr"/>
            <a:r>
              <a:rPr lang="zh-CN" altLang="en-US" sz="1400" dirty="0"/>
              <a:t>（</a:t>
            </a:r>
            <a:r>
              <a:rPr lang="en-US" altLang="zh-CN" sz="1400" dirty="0"/>
              <a:t>Multiple Point-to-Point</a:t>
            </a:r>
            <a:r>
              <a:rPr lang="zh-CN" altLang="en-US" sz="1400" dirty="0"/>
              <a:t>）</a:t>
            </a:r>
            <a:endParaRPr lang="en-US" altLang="zh-CN" sz="1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01BC73A-D959-4E0B-8D44-205621F40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213" y="784012"/>
            <a:ext cx="4871427" cy="226160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1431DE-EBF9-4850-9CD1-A2A2D8553A3A}"/>
              </a:ext>
            </a:extLst>
          </p:cNvPr>
          <p:cNvSpPr txBox="1"/>
          <p:nvPr/>
        </p:nvSpPr>
        <p:spPr>
          <a:xfrm>
            <a:off x="8062827" y="3045613"/>
            <a:ext cx="3034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/>
              <a:t>数据容器抽象：</a:t>
            </a:r>
            <a:r>
              <a:rPr lang="en-US" altLang="zh-CN" sz="1400" dirty="0"/>
              <a:t>D-Matrix</a:t>
            </a:r>
            <a:r>
              <a:rPr lang="zh-CN" altLang="en-US" sz="1400" dirty="0"/>
              <a:t>标准协议帧</a:t>
            </a:r>
            <a:endParaRPr lang="en-US" altLang="zh-CN" sz="1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26707BE-1855-446B-83FF-7EECAA72B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55" y="3437418"/>
            <a:ext cx="2634793" cy="205430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EBBE027-844E-4E10-97A1-4B24F6F72174}"/>
              </a:ext>
            </a:extLst>
          </p:cNvPr>
          <p:cNvSpPr txBox="1"/>
          <p:nvPr/>
        </p:nvSpPr>
        <p:spPr>
          <a:xfrm>
            <a:off x="1343472" y="5566099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/>
              <a:t>应用层接口抽象：</a:t>
            </a:r>
            <a:r>
              <a:rPr lang="en-US" altLang="zh-CN" sz="1400" dirty="0"/>
              <a:t>SDMF/SDMS</a:t>
            </a:r>
          </a:p>
          <a:p>
            <a:pPr algn="ctr"/>
            <a:r>
              <a:rPr lang="zh-CN" altLang="en-US" sz="1400" dirty="0"/>
              <a:t>（</a:t>
            </a:r>
            <a:r>
              <a:rPr lang="en-US" altLang="zh-CN" sz="1400" dirty="0"/>
              <a:t>Standard D-Matrix FPGA/Software interface</a:t>
            </a:r>
            <a:r>
              <a:rPr lang="zh-CN" altLang="en-US" sz="1400" dirty="0"/>
              <a:t>）</a:t>
            </a:r>
            <a:endParaRPr lang="en-US" altLang="zh-CN" sz="1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19039FD-FFDC-4CB3-96B1-F4F966309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341" y="3410062"/>
            <a:ext cx="2834547" cy="215603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F008327-CF04-4C19-B275-4630E3D294D8}"/>
              </a:ext>
            </a:extLst>
          </p:cNvPr>
          <p:cNvSpPr txBox="1"/>
          <p:nvPr/>
        </p:nvSpPr>
        <p:spPr>
          <a:xfrm>
            <a:off x="6933676" y="5852981"/>
            <a:ext cx="4613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/>
              <a:t>数据处理算法抽象：命令发送、事例组装、信息提取</a:t>
            </a:r>
            <a:r>
              <a:rPr lang="en-US" altLang="zh-CN" sz="1400" dirty="0"/>
              <a:t>……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7E90F8F-563F-4C67-B5E9-D6E98DF2D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826" y="787263"/>
            <a:ext cx="3805209" cy="19729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F82FA2B-E266-4462-8706-AEA1992F1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443" y="3693098"/>
            <a:ext cx="3002236" cy="17334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5AFF0C5-30C4-4924-8518-74A699BADA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0679" y="3702945"/>
            <a:ext cx="2664296" cy="18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336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stc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tc2" id="{38890D96-9477-4509-88F4-D8E5D1501597}" vid="{64831E50-596D-4157-B0E3-3653FC16CC6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ustc2</Template>
  <TotalTime>7700</TotalTime>
  <Words>1817</Words>
  <Application>Microsoft Office PowerPoint</Application>
  <PresentationFormat>宽屏</PresentationFormat>
  <Paragraphs>330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DejaVu Sans</vt:lpstr>
      <vt:lpstr>等线</vt:lpstr>
      <vt:lpstr>黑体</vt:lpstr>
      <vt:lpstr>宋体</vt:lpstr>
      <vt:lpstr>Microsoft YaHei</vt:lpstr>
      <vt:lpstr>Microsoft YaHei</vt:lpstr>
      <vt:lpstr>Arial</vt:lpstr>
      <vt:lpstr>Calibri</vt:lpstr>
      <vt:lpstr>Times New Roman</vt:lpstr>
      <vt:lpstr>Wingdings</vt:lpstr>
      <vt:lpstr>ustc2</vt:lpstr>
      <vt:lpstr>STCF数据获取系统研究进展</vt:lpstr>
      <vt:lpstr>报告提纲</vt:lpstr>
      <vt:lpstr>STCF数据获取系统设计需求</vt:lpstr>
      <vt:lpstr>与其他分系统的连接方式</vt:lpstr>
      <vt:lpstr>报告提纲</vt:lpstr>
      <vt:lpstr>系统整体结构</vt:lpstr>
      <vt:lpstr>硬件</vt:lpstr>
      <vt:lpstr>软件和FPGA固件架构：数据矩阵架构（D-Matrix）</vt:lpstr>
      <vt:lpstr>D-Matrix下的抽象与标准化</vt:lpstr>
      <vt:lpstr>STCF谱仪数据获取系统中的主要工作流</vt:lpstr>
      <vt:lpstr>STCF谱仪数据获取系统中的主要工作流</vt:lpstr>
      <vt:lpstr>数据流组帧方式：触发组</vt:lpstr>
      <vt:lpstr>报告提纲</vt:lpstr>
      <vt:lpstr>链路传输速度测试：光纤接口</vt:lpstr>
      <vt:lpstr>链路传输速度测试：PCIe接口</vt:lpstr>
      <vt:lpstr>链路传输速度测试：网络接口速度@100G以太网（RoCE V2）</vt:lpstr>
      <vt:lpstr>单服务器软件事例组装性能测试</vt:lpstr>
      <vt:lpstr>多服务器软件事例组装性能测试</vt:lpstr>
      <vt:lpstr>二级硬件事例组装测试</vt:lpstr>
      <vt:lpstr>系统级事例组装测试：</vt:lpstr>
      <vt:lpstr>报告提纲</vt:lpstr>
      <vt:lpstr> 总结</vt:lpstr>
      <vt:lpstr>Thank you！</vt:lpstr>
      <vt:lpstr>单软件事例组装处理链路性能测试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Junfeng Yang</dc:creator>
  <cp:lastModifiedBy>jfyang</cp:lastModifiedBy>
  <cp:revision>2146</cp:revision>
  <dcterms:created xsi:type="dcterms:W3CDTF">2021-01-26T04:58:00Z</dcterms:created>
  <dcterms:modified xsi:type="dcterms:W3CDTF">2026-07-01T14:30:43Z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B2EED48B8C37412CA14B278273E04800</vt:lpwstr>
  </property>
  <property fmtid="{D5CDD505-2E9C-101B-9397-08002B2CF9AE}" pid="3" name="KSOProductBuildVer">
    <vt:lpwstr>2052-11.1.0.11045</vt:lpwstr>
  </property>
</Properties>
</file>