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83" r:id="rId5"/>
    <p:sldMasterId id="2147483704" r:id="rId6"/>
    <p:sldMasterId id="2147483716" r:id="rId7"/>
    <p:sldMasterId id="2147483734" r:id="rId8"/>
    <p:sldMasterId id="2147483752" r:id="rId9"/>
  </p:sldMasterIdLst>
  <p:notesMasterIdLst>
    <p:notesMasterId r:id="rId11"/>
  </p:notesMasterIdLst>
  <p:sldIdLst>
    <p:sldId id="256" r:id="rId10"/>
    <p:sldId id="258" r:id="rId12"/>
    <p:sldId id="378" r:id="rId13"/>
    <p:sldId id="467" r:id="rId14"/>
    <p:sldId id="466" r:id="rId15"/>
    <p:sldId id="349" r:id="rId16"/>
    <p:sldId id="350" r:id="rId17"/>
    <p:sldId id="351" r:id="rId18"/>
    <p:sldId id="379" r:id="rId19"/>
    <p:sldId id="472" r:id="rId20"/>
    <p:sldId id="473" r:id="rId21"/>
    <p:sldId id="474" r:id="rId22"/>
    <p:sldId id="475" r:id="rId23"/>
    <p:sldId id="380" r:id="rId24"/>
    <p:sldId id="355" r:id="rId25"/>
    <p:sldId id="400" r:id="rId26"/>
    <p:sldId id="471" r:id="rId27"/>
    <p:sldId id="477" r:id="rId28"/>
    <p:sldId id="478" r:id="rId29"/>
    <p:sldId id="381" r:id="rId30"/>
    <p:sldId id="418" r:id="rId31"/>
    <p:sldId id="421" r:id="rId32"/>
    <p:sldId id="422" r:id="rId33"/>
    <p:sldId id="419" r:id="rId34"/>
    <p:sldId id="382" r:id="rId35"/>
    <p:sldId id="393" r:id="rId36"/>
    <p:sldId id="394" r:id="rId37"/>
    <p:sldId id="395" r:id="rId38"/>
    <p:sldId id="383" r:id="rId39"/>
    <p:sldId id="479" r:id="rId40"/>
    <p:sldId id="481" r:id="rId41"/>
    <p:sldId id="480" r:id="rId42"/>
    <p:sldId id="384" r:id="rId43"/>
    <p:sldId id="447" r:id="rId44"/>
    <p:sldId id="449" r:id="rId45"/>
    <p:sldId id="448" r:id="rId46"/>
    <p:sldId id="385" r:id="rId47"/>
    <p:sldId id="453" r:id="rId48"/>
    <p:sldId id="454" r:id="rId49"/>
    <p:sldId id="456" r:id="rId50"/>
    <p:sldId id="482" r:id="rId51"/>
    <p:sldId id="483" r:id="rId52"/>
    <p:sldId id="386" r:id="rId53"/>
    <p:sldId id="360" r:id="rId54"/>
    <p:sldId id="361" r:id="rId55"/>
    <p:sldId id="362" r:id="rId56"/>
    <p:sldId id="365" r:id="rId57"/>
    <p:sldId id="363" r:id="rId58"/>
    <p:sldId id="364" r:id="rId59"/>
    <p:sldId id="366" r:id="rId60"/>
    <p:sldId id="367" r:id="rId61"/>
    <p:sldId id="387" r:id="rId62"/>
    <p:sldId id="446" r:id="rId63"/>
    <p:sldId id="413" r:id="rId64"/>
    <p:sldId id="414" r:id="rId65"/>
    <p:sldId id="416" r:id="rId66"/>
    <p:sldId id="490" r:id="rId67"/>
    <p:sldId id="484" r:id="rId68"/>
    <p:sldId id="486" r:id="rId69"/>
    <p:sldId id="487" r:id="rId70"/>
    <p:sldId id="392" r:id="rId71"/>
    <p:sldId id="469" r:id="rId72"/>
    <p:sldId id="489" r:id="rId73"/>
    <p:sldId id="458" r:id="rId74"/>
    <p:sldId id="460" r:id="rId75"/>
    <p:sldId id="463" r:id="rId76"/>
    <p:sldId id="464" r:id="rId77"/>
    <p:sldId id="465" r:id="rId78"/>
    <p:sldId id="438" r:id="rId7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3" userDrawn="1">
          <p15:clr>
            <a:srgbClr val="A4A3A4"/>
          </p15:clr>
        </p15:guide>
        <p15:guide id="2" pos="38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_1645094923" initials="W" lastIdx="0" clrIdx="0"/>
  <p:cmAuthor id="2" name="未知用户1" initials="未知用户1" lastIdx="0" clrIdx="1"/>
  <p:cmAuthor id="3" name="小米x、m" initials="authorId_373475221" lastIdx="0" clrIdx="2"/>
  <p:cmAuthor id="4" name="宗辉 侯" initials="宗侯" lastIdx="0" clrIdx="3"/>
  <p:cmAuthor id="5" name="ywang" initials="y" lastIdx="0" clrIdx="4"/>
  <p:cmAuthor id="6" name="Denny Welle" initials="DW" lastIdx="0" clrIdx="5"/>
  <p:cmAuthor id="7" name="Lei XIANG" initials="LX" lastIdx="0" clrIdx="6"/>
  <p:cmAuthor id="8" name="ZhouYi" initials="Z" lastIdx="0" clrIdx="7"/>
  <p:cmAuthor id="9" name="007" initials="1"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383"/>
        <p:guide pos="38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3" Type="http://schemas.openxmlformats.org/officeDocument/2006/relationships/commentAuthors" Target="commentAuthors.xml"/><Relationship Id="rId82" Type="http://schemas.openxmlformats.org/officeDocument/2006/relationships/tableStyles" Target="tableStyles.xml"/><Relationship Id="rId81" Type="http://schemas.openxmlformats.org/officeDocument/2006/relationships/viewProps" Target="viewProps.xml"/><Relationship Id="rId80" Type="http://schemas.openxmlformats.org/officeDocument/2006/relationships/presProps" Target="presProps.xml"/><Relationship Id="rId8" Type="http://schemas.openxmlformats.org/officeDocument/2006/relationships/slideMaster" Target="slideMasters/slideMaster7.xml"/><Relationship Id="rId79" Type="http://schemas.openxmlformats.org/officeDocument/2006/relationships/slide" Target="slides/slide69.xml"/><Relationship Id="rId78" Type="http://schemas.openxmlformats.org/officeDocument/2006/relationships/slide" Target="slides/slide68.xml"/><Relationship Id="rId77" Type="http://schemas.openxmlformats.org/officeDocument/2006/relationships/slide" Target="slides/slide67.xml"/><Relationship Id="rId76" Type="http://schemas.openxmlformats.org/officeDocument/2006/relationships/slide" Target="slides/slide66.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BABB660-B7B4-4DD0-A819-51D710535C9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21CCB57-084D-4B69-BC4C-A3BA619793D1}" type="slidenum">
              <a:rPr lang="zh-CN" altLang="en-US" smtClean="0">
                <a:solidFill>
                  <a:prstClr val="black"/>
                </a:solidFill>
                <a:ea typeface="宋体" panose="02010600030101010101" pitchFamily="2" charset="-122"/>
              </a:rPr>
            </a:fld>
            <a:endParaRPr lang="zh-CN" altLang="en-US">
              <a:solidFill>
                <a:prstClr val="black"/>
              </a:solidFill>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txBody>
          <a:bodyPr/>
          <a:lstStyle/>
          <a:p>
            <a:endParaRPr lang="zh-CN" altLang="en-US"/>
          </a:p>
        </p:txBody>
      </p:sp>
      <p:sp>
        <p:nvSpPr>
          <p:cNvPr id="3" name="文本占位符 2"/>
          <p:cNvSpPr>
            <a:spLocks noGrp="1"/>
          </p:cNvSpPr>
          <p:nvPr>
            <p:ph type="body" idx="3"/>
          </p:nvPr>
        </p:nvSpPr>
        <p:spPr/>
        <p:txBody>
          <a:bodyPr/>
          <a:lstStyle/>
          <a:p>
            <a:r>
              <a:rPr lang="zh-CN" altLang="en-US" b="1">
                <a:solidFill>
                  <a:srgbClr val="0070C0"/>
                </a:solidFill>
                <a:latin typeface="微软雅黑" panose="020B0503020204020204" pitchFamily="34" charset="-122"/>
                <a:cs typeface="微软雅黑" panose="020B0503020204020204" pitchFamily="34" charset="-122"/>
                <a:sym typeface="+mn-ea"/>
              </a:rPr>
              <a:t>已完成整体</a:t>
            </a:r>
            <a:r>
              <a:rPr lang="zh-CN" altLang="en-US" b="1" dirty="0">
                <a:solidFill>
                  <a:srgbClr val="0070C0"/>
                </a:solidFill>
                <a:latin typeface="微软雅黑" panose="020B0503020204020204" pitchFamily="34" charset="-122"/>
                <a:cs typeface="微软雅黑" panose="020B0503020204020204" pitchFamily="34" charset="-122"/>
                <a:sym typeface="+mn-ea"/>
              </a:rPr>
              <a:t>支撑及移动机构结构参数确定</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1CCB57-084D-4B69-BC4C-A3BA619793D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21CCB57-084D-4B69-BC4C-A3BA619793D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olidFill>
                  <a:srgbClr val="0070C0"/>
                </a:solidFill>
                <a:latin typeface="微软雅黑" panose="020B0503020204020204" pitchFamily="34" charset="-122"/>
                <a:cs typeface="微软雅黑" panose="020B0503020204020204" pitchFamily="34" charset="-122"/>
                <a:sym typeface="+mn-ea"/>
              </a:rPr>
              <a:t>已完成整体</a:t>
            </a:r>
            <a:r>
              <a:rPr lang="zh-CN" altLang="en-US" b="1" dirty="0">
                <a:solidFill>
                  <a:srgbClr val="0070C0"/>
                </a:solidFill>
                <a:latin typeface="微软雅黑" panose="020B0503020204020204" pitchFamily="34" charset="-122"/>
                <a:cs typeface="微软雅黑" panose="020B0503020204020204" pitchFamily="34" charset="-122"/>
                <a:sym typeface="+mn-ea"/>
              </a:rPr>
              <a:t>支撑及移动机构结构参数确定</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21CCB57-084D-4B69-BC4C-A3BA619793D1}" type="slidenum">
              <a:rPr lang="zh-CN" altLang="en-US" smtClean="0">
                <a:solidFill>
                  <a:prstClr val="black"/>
                </a:solidFill>
                <a:ea typeface="宋体" panose="02010600030101010101" pitchFamily="2" charset="-122"/>
              </a:rPr>
            </a:fld>
            <a:endParaRPr lang="zh-CN" altLang="en-US">
              <a:solidFill>
                <a:prstClr val="black"/>
              </a:solidFill>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21CCB57-084D-4B69-BC4C-A3BA619793D1}" type="slidenum">
              <a:rPr lang="zh-CN" altLang="en-US" smtClean="0">
                <a:solidFill>
                  <a:prstClr val="black"/>
                </a:solidFill>
                <a:ea typeface="宋体" panose="02010600030101010101" pitchFamily="2" charset="-122"/>
              </a:rPr>
            </a:fld>
            <a:endParaRPr lang="zh-CN" altLang="en-US">
              <a:solidFill>
                <a:prstClr val="black"/>
              </a:solidFill>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21CCB57-084D-4B69-BC4C-A3BA619793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E8DD640C-7723-4895-85B2-537690824351}"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0293A8B-7656-41F7-B47F-4F4E036E5275}" type="slidenum">
              <a:rPr lang="en-US" altLang="zh-CN" smtClean="0"/>
            </a:fld>
            <a:endParaRPr lang="zh-CN" altLang="en-US"/>
          </a:p>
        </p:txBody>
      </p:sp>
      <p:grpSp>
        <p:nvGrpSpPr>
          <p:cNvPr id="8" name="组合 7"/>
          <p:cNvGrpSpPr/>
          <p:nvPr userDrawn="1"/>
        </p:nvGrpSpPr>
        <p:grpSpPr>
          <a:xfrm>
            <a:off x="8066016" y="232573"/>
            <a:ext cx="3600000" cy="606511"/>
            <a:chOff x="8066016" y="232573"/>
            <a:chExt cx="3600000" cy="60651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2" name="圆角矩形 11"/>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3" name="圆角矩形 12"/>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grpSp>
      <p:pic>
        <p:nvPicPr>
          <p:cNvPr id="15" name="图片 14"/>
          <p:cNvPicPr>
            <a:picLocks noChangeAspect="1"/>
          </p:cNvPicPr>
          <p:nvPr userDrawn="1"/>
        </p:nvPicPr>
        <p:blipFill>
          <a:blip r:embed="rId2" cstate="screen"/>
          <a:stretch>
            <a:fillRect/>
          </a:stretch>
        </p:blipFill>
        <p:spPr>
          <a:xfrm>
            <a:off x="11159289" y="146480"/>
            <a:ext cx="673773" cy="69278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D742D0ED-DE49-440F-B079-143A973E8C86}"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0293A8B-7656-41F7-B47F-4F4E036E5275}" type="slidenum">
              <a:rPr lang="en-US" altLang="zh-CN" smtClean="0"/>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endParaRPr lang="zh-CN" altLang="en-US" dirty="0"/>
          </a:p>
          <a:p>
            <a:pPr lvl="1"/>
            <a:r>
              <a:rPr lang="zh-CN" altLang="en-US" dirty="0"/>
              <a:t>第二级</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754380" y="113334"/>
            <a:ext cx="11493240" cy="838081"/>
          </a:xfrm>
          <a:prstGeom prst="rect">
            <a:avLst/>
          </a:prstGeom>
        </p:spPr>
      </p:pic>
      <p:grpSp>
        <p:nvGrpSpPr>
          <p:cNvPr id="8" name="组合 7"/>
          <p:cNvGrpSpPr/>
          <p:nvPr userDrawn="1"/>
        </p:nvGrpSpPr>
        <p:grpSpPr>
          <a:xfrm>
            <a:off x="8066016" y="232573"/>
            <a:ext cx="3600000" cy="606511"/>
            <a:chOff x="8066016" y="232573"/>
            <a:chExt cx="3600000" cy="606511"/>
          </a:xfrm>
        </p:grpSpPr>
        <p:sp>
          <p:nvSpPr>
            <p:cNvPr id="10" name="圆角矩形 9"/>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1" name="圆角矩形 10"/>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3" name="圆角矩形 12"/>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4" name="圆角矩形 13"/>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grpSp>
      <p:sp>
        <p:nvSpPr>
          <p:cNvPr id="2" name="标题 1"/>
          <p:cNvSpPr>
            <a:spLocks noGrp="1"/>
          </p:cNvSpPr>
          <p:nvPr>
            <p:ph type="title"/>
          </p:nvPr>
        </p:nvSpPr>
        <p:spPr>
          <a:xfrm>
            <a:off x="838200" y="217133"/>
            <a:ext cx="11409419"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7FF42B40-922E-49E2-B461-C1D73F053795}"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0293A8B-7656-41F7-B47F-4F4E036E5275}" type="slidenum">
              <a:rPr lang="en-US" altLang="zh-CN" smtClean="0"/>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endParaRPr lang="zh-CN" altLang="en-US" dirty="0"/>
          </a:p>
          <a:p>
            <a:pPr lvl="1"/>
            <a:r>
              <a:rPr lang="zh-CN" altLang="en-US" dirty="0"/>
              <a:t>第二级</a:t>
            </a:r>
            <a:endParaRPr lang="zh-CN" altLang="en-US" dirty="0"/>
          </a:p>
        </p:txBody>
      </p:sp>
      <p:pic>
        <p:nvPicPr>
          <p:cNvPr id="16" name="图片 15"/>
          <p:cNvPicPr>
            <a:picLocks noChangeAspect="1"/>
          </p:cNvPicPr>
          <p:nvPr userDrawn="1"/>
        </p:nvPicPr>
        <p:blipFill>
          <a:blip r:embed="rId3" cstate="screen"/>
          <a:stretch>
            <a:fillRect/>
          </a:stretch>
        </p:blipFill>
        <p:spPr>
          <a:xfrm>
            <a:off x="11509732" y="186728"/>
            <a:ext cx="673773" cy="692782"/>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
        <p:nvSpPr>
          <p:cNvPr id="7" name="矩形 6"/>
          <p:cNvSpPr/>
          <p:nvPr userDrawn="1"/>
        </p:nvSpPr>
        <p:spPr>
          <a:xfrm>
            <a:off x="156120" y="199872"/>
            <a:ext cx="372660" cy="372659"/>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userDrawn="1"/>
        </p:nvSpPr>
        <p:spPr>
          <a:xfrm>
            <a:off x="267932" y="327892"/>
            <a:ext cx="320236" cy="3202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9" name="直接连接符 8"/>
          <p:cNvCxnSpPr/>
          <p:nvPr userDrawn="1"/>
        </p:nvCxnSpPr>
        <p:spPr>
          <a:xfrm>
            <a:off x="703839" y="716387"/>
            <a:ext cx="102772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1380943" y="182705"/>
            <a:ext cx="723207" cy="553998"/>
          </a:xfrm>
          <a:prstGeom prst="rect">
            <a:avLst/>
          </a:prstGeom>
          <a:noFill/>
        </p:spPr>
        <p:txBody>
          <a:bodyPr wrap="square" rtlCol="0">
            <a:spAutoFit/>
          </a:bodyPr>
          <a:lstStyle/>
          <a:p>
            <a:fld id="{44C4AA91-2BC3-44DE-B3FD-8887986727BF}" type="slidenum">
              <a:rPr lang="zh-CN" altLang="en-US" sz="3000" smtClean="0">
                <a:solidFill>
                  <a:schemeClr val="tx1"/>
                </a:solidFill>
                <a:latin typeface="Microsoft JhengHei Light" panose="020B0304030504040204" pitchFamily="34" charset="-120"/>
                <a:ea typeface="Microsoft JhengHei Light" panose="020B0304030504040204" pitchFamily="34" charset="-120"/>
              </a:rPr>
            </a:fld>
            <a:endParaRPr lang="zh-CN" altLang="en-US" sz="3000" dirty="0">
              <a:solidFill>
                <a:schemeClr val="tx1"/>
              </a:solidFill>
              <a:latin typeface="Microsoft JhengHei Light" panose="020B0304030504040204" pitchFamily="34" charset="-120"/>
              <a:ea typeface="Microsoft JhengHei Light" panose="020B0304030504040204" pitchFamily="34" charset="-120"/>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lvl1pPr>
              <a:defRPr/>
            </a:lvl1pPr>
          </a:lstStyle>
          <a:p>
            <a:pPr>
              <a:defRPr/>
            </a:pPr>
            <a:fld id="{CF85A4B0-0618-4FE6-947E-D65E3FDE7D2C}" type="datetime1">
              <a:rPr lang="zh-CN" altLang="en-US"/>
            </a:fld>
            <a:endParaRPr 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r>
              <a:rPr lang="zh-CN" altLang="en-US"/>
              <a:t>1</a:t>
            </a:r>
            <a:endParaRPr lang="en-US" sz="1800">
              <a:solidFill>
                <a:schemeClr val="tx1"/>
              </a:solidFill>
            </a:endParaRPr>
          </a:p>
        </p:txBody>
      </p:sp>
      <p:sp>
        <p:nvSpPr>
          <p:cNvPr id="5" name="灯片编号占位符 4"/>
          <p:cNvSpPr>
            <a:spLocks noGrp="1"/>
          </p:cNvSpPr>
          <p:nvPr>
            <p:ph type="sldNum" sz="quarter" idx="12"/>
          </p:nvPr>
        </p:nvSpPr>
        <p:spPr/>
        <p:txBody>
          <a:bodyPr/>
          <a:lstStyle>
            <a:lvl1pPr>
              <a:defRPr/>
            </a:lvl1pPr>
          </a:lstStyle>
          <a:p>
            <a:fld id="{45B9E271-C1C8-4345-AA26-69054E209639}" type="slidenum">
              <a:rPr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atin typeface="等线" panose="02010600030101010101" charset="-122"/>
                <a:ea typeface="等线" panose="02010600030101010101" charset="-122"/>
              </a:defRPr>
            </a:lvl1pPr>
            <a:lvl2pPr>
              <a:defRPr>
                <a:latin typeface="等线" panose="02010600030101010101" charset="-122"/>
                <a:ea typeface="等线" panose="02010600030101010101" charset="-122"/>
              </a:defRPr>
            </a:lvl2pPr>
            <a:lvl3pPr>
              <a:defRPr>
                <a:latin typeface="等线" panose="02010600030101010101" charset="-122"/>
                <a:ea typeface="等线" panose="02010600030101010101" charset="-122"/>
              </a:defRPr>
            </a:lvl3pPr>
            <a:lvl4pPr>
              <a:defRPr>
                <a:latin typeface="等线" panose="02010600030101010101" charset="-122"/>
                <a:ea typeface="等线" panose="02010600030101010101" charset="-122"/>
              </a:defRPr>
            </a:lvl4pPr>
            <a:lvl5pPr>
              <a:defRPr>
                <a:latin typeface="等线" panose="02010600030101010101" charset="-122"/>
                <a:ea typeface="等线" panose="02010600030101010101"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de-DE" dirty="0"/>
          </a:p>
        </p:txBody>
      </p:sp>
      <p:sp>
        <p:nvSpPr>
          <p:cNvPr id="7" name="Rectangle 6"/>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p>
        </p:txBody>
      </p:sp>
      <p:sp>
        <p:nvSpPr>
          <p:cNvPr id="4" name="Title 3"/>
          <p:cNvSpPr>
            <a:spLocks noGrp="1"/>
          </p:cNvSpPr>
          <p:nvPr>
            <p:ph type="title"/>
          </p:nvPr>
        </p:nvSpPr>
        <p:spPr/>
        <p:txBody>
          <a:bodyPr/>
          <a:lstStyle/>
          <a:p>
            <a:r>
              <a:rPr lang="en-US"/>
              <a:t>Click to edit Master title style</a:t>
            </a:r>
            <a:endParaRPr lang="x-none"/>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9746343"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55DDF8BF-54AD-4F86-8E5E-24DCC563231E}" type="slidenum">
              <a:rPr lang="zh-CN" altLang="en-US" smtClean="0"/>
            </a:fld>
            <a:endParaRPr lang="zh-CN" altLang="en-US"/>
          </a:p>
        </p:txBody>
      </p:sp>
      <p:sp>
        <p:nvSpPr>
          <p:cNvPr id="5"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BEA1-FD2F-4098-8C49-3299211CAEC6}" type="datetimeFigureOut">
              <a:rPr lang="zh-CN" altLang="en-US" smtClean="0"/>
            </a:fld>
            <a:endParaRPr lang="zh-CN" altLang="en-US"/>
          </a:p>
        </p:txBody>
      </p:sp>
      <p:sp>
        <p:nvSpPr>
          <p:cNvPr id="7"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A515D5C-DF56-46EE-8B4E-6BC957D6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0C1A57-F9EB-405A-BFBE-18A17395268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
        <p:nvSpPr>
          <p:cNvPr id="7" name="矩形 6"/>
          <p:cNvSpPr/>
          <p:nvPr userDrawn="1"/>
        </p:nvSpPr>
        <p:spPr>
          <a:xfrm>
            <a:off x="156120" y="199872"/>
            <a:ext cx="372660" cy="372659"/>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userDrawn="1"/>
        </p:nvSpPr>
        <p:spPr>
          <a:xfrm>
            <a:off x="267932" y="327892"/>
            <a:ext cx="320236" cy="3202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9" name="直接连接符 8"/>
          <p:cNvCxnSpPr/>
          <p:nvPr userDrawn="1"/>
        </p:nvCxnSpPr>
        <p:spPr>
          <a:xfrm>
            <a:off x="703839" y="716387"/>
            <a:ext cx="102772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1380943" y="182705"/>
            <a:ext cx="723207" cy="553998"/>
          </a:xfrm>
          <a:prstGeom prst="rect">
            <a:avLst/>
          </a:prstGeom>
          <a:noFill/>
        </p:spPr>
        <p:txBody>
          <a:bodyPr wrap="square" rtlCol="0">
            <a:spAutoFit/>
          </a:bodyPr>
          <a:lstStyle/>
          <a:p>
            <a:fld id="{44C4AA91-2BC3-44DE-B3FD-8887986727BF}" type="slidenum">
              <a:rPr lang="zh-CN" altLang="en-US" sz="3000" smtClean="0">
                <a:solidFill>
                  <a:schemeClr val="tx1"/>
                </a:solidFill>
                <a:latin typeface="Microsoft JhengHei Light" panose="020B0304030504040204" pitchFamily="34" charset="-120"/>
                <a:ea typeface="Microsoft JhengHei Light" panose="020B0304030504040204" pitchFamily="34" charset="-120"/>
              </a:rPr>
            </a:fld>
            <a:endParaRPr lang="zh-CN" altLang="en-US" sz="3000" dirty="0">
              <a:solidFill>
                <a:schemeClr val="tx1"/>
              </a:solidFill>
              <a:latin typeface="Microsoft JhengHei Light" panose="020B0304030504040204" pitchFamily="34" charset="-120"/>
              <a:ea typeface="Microsoft JhengHei Light" panose="020B0304030504040204" pitchFamily="34" charset="-120"/>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lvl1pPr>
              <a:defRPr/>
            </a:lvl1pPr>
          </a:lstStyle>
          <a:p>
            <a:pPr>
              <a:defRPr/>
            </a:pPr>
            <a:fld id="{CF85A4B0-0618-4FE6-947E-D65E3FDE7D2C}" type="datetime1">
              <a:rPr lang="zh-CN" altLang="en-US"/>
            </a:fld>
            <a:endParaRPr 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r>
              <a:rPr lang="zh-CN" altLang="en-US"/>
              <a:t>1</a:t>
            </a:r>
            <a:endParaRPr lang="en-US" sz="1800">
              <a:solidFill>
                <a:schemeClr val="tx1"/>
              </a:solidFill>
            </a:endParaRPr>
          </a:p>
        </p:txBody>
      </p:sp>
      <p:sp>
        <p:nvSpPr>
          <p:cNvPr id="5" name="灯片编号占位符 4"/>
          <p:cNvSpPr>
            <a:spLocks noGrp="1"/>
          </p:cNvSpPr>
          <p:nvPr>
            <p:ph type="sldNum" sz="quarter" idx="12"/>
          </p:nvPr>
        </p:nvSpPr>
        <p:spPr/>
        <p:txBody>
          <a:bodyPr/>
          <a:lstStyle>
            <a:lvl1pPr>
              <a:defRPr/>
            </a:lvl1pPr>
          </a:lstStyle>
          <a:p>
            <a:fld id="{45B9E271-C1C8-4345-AA26-69054E209639}" type="slidenum">
              <a:rPr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atin typeface="等线" panose="02010600030101010101" charset="-122"/>
                <a:ea typeface="等线" panose="02010600030101010101" charset="-122"/>
              </a:defRPr>
            </a:lvl1pPr>
            <a:lvl2pPr>
              <a:defRPr>
                <a:latin typeface="等线" panose="02010600030101010101" charset="-122"/>
                <a:ea typeface="等线" panose="02010600030101010101" charset="-122"/>
              </a:defRPr>
            </a:lvl2pPr>
            <a:lvl3pPr>
              <a:defRPr>
                <a:latin typeface="等线" panose="02010600030101010101" charset="-122"/>
                <a:ea typeface="等线" panose="02010600030101010101" charset="-122"/>
              </a:defRPr>
            </a:lvl3pPr>
            <a:lvl4pPr>
              <a:defRPr>
                <a:latin typeface="等线" panose="02010600030101010101" charset="-122"/>
                <a:ea typeface="等线" panose="02010600030101010101" charset="-122"/>
              </a:defRPr>
            </a:lvl4pPr>
            <a:lvl5pPr>
              <a:defRPr>
                <a:latin typeface="等线" panose="02010600030101010101" charset="-122"/>
                <a:ea typeface="等线" panose="02010600030101010101"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de-DE" dirty="0"/>
          </a:p>
        </p:txBody>
      </p:sp>
      <p:sp>
        <p:nvSpPr>
          <p:cNvPr id="7" name="Rectangle 6"/>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p>
        </p:txBody>
      </p:sp>
      <p:sp>
        <p:nvSpPr>
          <p:cNvPr id="4" name="Title 3"/>
          <p:cNvSpPr>
            <a:spLocks noGrp="1"/>
          </p:cNvSpPr>
          <p:nvPr>
            <p:ph type="title"/>
          </p:nvPr>
        </p:nvSpPr>
        <p:spPr/>
        <p:txBody>
          <a:bodyPr/>
          <a:lstStyle/>
          <a:p>
            <a:r>
              <a:rPr lang="en-US"/>
              <a:t>Click to edit Master title style</a:t>
            </a:r>
            <a:endParaRPr lang="x-none"/>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9746343"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55DDF8BF-54AD-4F86-8E5E-24DCC563231E}" type="slidenum">
              <a:rPr lang="zh-CN" altLang="en-US" smtClean="0"/>
            </a:fld>
            <a:endParaRPr lang="zh-CN" altLang="en-US"/>
          </a:p>
        </p:txBody>
      </p:sp>
      <p:sp>
        <p:nvSpPr>
          <p:cNvPr id="5"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BEA1-FD2F-4098-8C49-3299211CAEC6}" type="datetimeFigureOut">
              <a:rPr lang="zh-CN" altLang="en-US" smtClean="0"/>
            </a:fld>
            <a:endParaRPr lang="zh-CN" altLang="en-US"/>
          </a:p>
        </p:txBody>
      </p:sp>
      <p:sp>
        <p:nvSpPr>
          <p:cNvPr id="7"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A515D5C-DF56-46EE-8B4E-6BC957D6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0C1A57-F9EB-405A-BFBE-18A17395268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ACAB7755-D9FF-4C0D-8F78-33BF58C0FAB7}"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0293A8B-7656-41F7-B47F-4F4E036E5275}" type="slidenum">
              <a:rPr lang="en-US" altLang="zh-CN" smtClean="0"/>
            </a:fld>
            <a:endParaRPr lang="zh-CN" altLang="en-US" dirty="0"/>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endParaRPr lang="zh-CN" altLang="en-US" dirty="0"/>
          </a:p>
          <a:p>
            <a:pPr lvl="1"/>
            <a:r>
              <a:rPr lang="zh-CN" altLang="en-US" dirty="0"/>
              <a:t>第二级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D8EF45A-9F0F-4506-94EB-73AB006B63AE}"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
        <p:nvSpPr>
          <p:cNvPr id="7" name="矩形 6"/>
          <p:cNvSpPr/>
          <p:nvPr userDrawn="1"/>
        </p:nvSpPr>
        <p:spPr>
          <a:xfrm>
            <a:off x="156120" y="199872"/>
            <a:ext cx="372660" cy="372659"/>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userDrawn="1"/>
        </p:nvSpPr>
        <p:spPr>
          <a:xfrm>
            <a:off x="267932" y="327892"/>
            <a:ext cx="320236" cy="3202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9" name="直接连接符 8"/>
          <p:cNvCxnSpPr/>
          <p:nvPr userDrawn="1"/>
        </p:nvCxnSpPr>
        <p:spPr>
          <a:xfrm>
            <a:off x="703839" y="716387"/>
            <a:ext cx="102772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1380943" y="182705"/>
            <a:ext cx="723207" cy="553998"/>
          </a:xfrm>
          <a:prstGeom prst="rect">
            <a:avLst/>
          </a:prstGeom>
          <a:noFill/>
        </p:spPr>
        <p:txBody>
          <a:bodyPr wrap="square" rtlCol="0">
            <a:spAutoFit/>
          </a:bodyPr>
          <a:lstStyle/>
          <a:p>
            <a:fld id="{44C4AA91-2BC3-44DE-B3FD-8887986727BF}" type="slidenum">
              <a:rPr lang="zh-CN" altLang="en-US" sz="3000" smtClean="0">
                <a:solidFill>
                  <a:schemeClr val="tx1"/>
                </a:solidFill>
                <a:latin typeface="Microsoft JhengHei Light" panose="020B0304030504040204" pitchFamily="34" charset="-120"/>
                <a:ea typeface="Microsoft JhengHei Light" panose="020B0304030504040204" pitchFamily="34" charset="-120"/>
              </a:rPr>
            </a:fld>
            <a:endParaRPr lang="zh-CN" altLang="en-US" sz="3000" dirty="0">
              <a:solidFill>
                <a:schemeClr val="tx1"/>
              </a:solidFill>
              <a:latin typeface="Microsoft JhengHei Light" panose="020B0304030504040204" pitchFamily="34" charset="-120"/>
              <a:ea typeface="Microsoft JhengHei Light" panose="020B0304030504040204" pitchFamily="34" charset="-120"/>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96EB0ED-DE57-4A20-BD3E-BAB68EB4AB3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7A5F9D9-93C8-4643-B64E-317796D9F7A8}"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6746696-2DDF-477A-9098-C7F91DC45A16}"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ACED9D0-7352-44EE-AACE-5D85C2489E1B}"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252C94E-5499-404B-B288-73CDFDA16330}"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BA74FB-6BB8-4A89-9385-1B14A0289BC2}"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4D4671E-1EF0-4BFB-B2DC-5C506E4DDAD4}"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AE23AF3-D918-46E4-9AD6-F206EFC4230A}"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C429465F-77F1-45BA-A045-6BA810956289}"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752D2A7-7508-4A88-9239-47578A990604}"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lvl1pPr>
              <a:defRPr/>
            </a:lvl1pPr>
          </a:lstStyle>
          <a:p>
            <a:pPr>
              <a:defRPr/>
            </a:pPr>
            <a:fld id="{A387B2C9-12D6-4E11-8D65-E24C16EE2475}" type="datetime1">
              <a:rPr lang="zh-CN" altLang="en-US" smtClean="0"/>
            </a:fld>
            <a:endParaRPr 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endParaRPr lang="en-US" sz="1800">
              <a:solidFill>
                <a:schemeClr val="tx1"/>
              </a:solidFill>
            </a:endParaRPr>
          </a:p>
        </p:txBody>
      </p:sp>
      <p:sp>
        <p:nvSpPr>
          <p:cNvPr id="5" name="灯片编号占位符 4"/>
          <p:cNvSpPr>
            <a:spLocks noGrp="1"/>
          </p:cNvSpPr>
          <p:nvPr>
            <p:ph type="sldNum" sz="quarter" idx="12"/>
          </p:nvPr>
        </p:nvSpPr>
        <p:spPr/>
        <p:txBody>
          <a:bodyPr/>
          <a:lstStyle>
            <a:lvl1pPr>
              <a:defRPr/>
            </a:lvl1pPr>
          </a:lstStyle>
          <a:p>
            <a:fld id="{45B9E271-C1C8-4345-AA26-69054E209639}" type="slidenum">
              <a:rPr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atin typeface="等线" panose="02010600030101010101" charset="-122"/>
                <a:ea typeface="等线" panose="02010600030101010101" charset="-122"/>
              </a:defRPr>
            </a:lvl1pPr>
            <a:lvl2pPr>
              <a:defRPr>
                <a:latin typeface="等线" panose="02010600030101010101" charset="-122"/>
                <a:ea typeface="等线" panose="02010600030101010101" charset="-122"/>
              </a:defRPr>
            </a:lvl2pPr>
            <a:lvl3pPr>
              <a:defRPr>
                <a:latin typeface="等线" panose="02010600030101010101" charset="-122"/>
                <a:ea typeface="等线" panose="02010600030101010101" charset="-122"/>
              </a:defRPr>
            </a:lvl3pPr>
            <a:lvl4pPr>
              <a:defRPr>
                <a:latin typeface="等线" panose="02010600030101010101" charset="-122"/>
                <a:ea typeface="等线" panose="02010600030101010101" charset="-122"/>
              </a:defRPr>
            </a:lvl4pPr>
            <a:lvl5pPr>
              <a:defRPr>
                <a:latin typeface="等线" panose="02010600030101010101" charset="-122"/>
                <a:ea typeface="等线" panose="02010600030101010101"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de-DE" dirty="0"/>
          </a:p>
        </p:txBody>
      </p:sp>
      <p:sp>
        <p:nvSpPr>
          <p:cNvPr id="7" name="Rectangle 6"/>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p>
        </p:txBody>
      </p:sp>
      <p:sp>
        <p:nvSpPr>
          <p:cNvPr id="4" name="Title 3"/>
          <p:cNvSpPr>
            <a:spLocks noGrp="1"/>
          </p:cNvSpPr>
          <p:nvPr>
            <p:ph type="title"/>
          </p:nvPr>
        </p:nvSpPr>
        <p:spPr/>
        <p:txBody>
          <a:bodyPr/>
          <a:lstStyle/>
          <a:p>
            <a:r>
              <a:rPr lang="en-US"/>
              <a:t>Click to edit Master title style</a:t>
            </a:r>
            <a:endParaRPr lang="x-none"/>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9746343"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55DDF8BF-54AD-4F86-8E5E-24DCC563231E}" type="slidenum">
              <a:rPr lang="zh-CN" altLang="en-US" smtClean="0"/>
            </a:fld>
            <a:endParaRPr lang="zh-CN" altLang="en-US"/>
          </a:p>
        </p:txBody>
      </p:sp>
      <p:sp>
        <p:nvSpPr>
          <p:cNvPr id="5"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F5AEF-040D-40A1-9129-C43F41323BD6}" type="datetime1">
              <a:rPr lang="zh-CN" altLang="en-US" smtClean="0"/>
            </a:fld>
            <a:endParaRPr lang="zh-CN" altLang="en-US"/>
          </a:p>
        </p:txBody>
      </p:sp>
      <p:sp>
        <p:nvSpPr>
          <p:cNvPr id="7"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6CE150-ADA4-4928-AAD9-03D36AE740C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0C1A57-F9EB-405A-BFBE-18A17395268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81414" y="217133"/>
            <a:ext cx="11566205" cy="644004"/>
          </a:xfrm>
          <a:prstGeom prst="rect">
            <a:avLst/>
          </a:prstGeom>
        </p:spPr>
        <p:txBody>
          <a:bodyPr tIns="72000" bIns="72000" anchor="ctr" anchorCtr="0"/>
          <a:lstStyle>
            <a:lvl1pPr>
              <a:defRPr sz="3200">
                <a:latin typeface="Times New Roman" panose="02020603050405020304" pitchFamily="18" charset="0"/>
                <a:ea typeface="微软雅黑" panose="020B0503020204020204" pitchFamily="34" charset="-122"/>
                <a:cs typeface="Times New Roman" panose="02020603050405020304" pitchFamily="18" charset="0"/>
              </a:defRPr>
            </a:lvl1pPr>
          </a:lstStyle>
          <a:p>
            <a:r>
              <a:rPr lang="zh-CN" altLang="en-US" dirty="0"/>
              <a:t>单击此处编辑母版标题样式</a:t>
            </a:r>
            <a:endParaRPr lang="zh-CN" altLang="en-US" dirty="0"/>
          </a:p>
        </p:txBody>
      </p:sp>
      <p:sp>
        <p:nvSpPr>
          <p:cNvPr id="4" name="日期占位符 3"/>
          <p:cNvSpPr>
            <a:spLocks noGrp="1"/>
          </p:cNvSpPr>
          <p:nvPr>
            <p:ph type="dt" sz="half" idx="10"/>
          </p:nvPr>
        </p:nvSpPr>
        <p:spPr/>
        <p:txBody>
          <a:bodyPr/>
          <a:lstStyle>
            <a:lvl1pPr>
              <a:defRPr>
                <a:latin typeface="Times New Roman" panose="02020603050405020304" pitchFamily="18" charset="0"/>
                <a:cs typeface="Times New Roman" panose="02020603050405020304" pitchFamily="18" charset="0"/>
              </a:defRPr>
            </a:lvl1pPr>
          </a:lstStyle>
          <a:p>
            <a:fld id="{A4B47FB3-9391-41B6-B14B-4ECC2A7CCBC9}" type="datetime1">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80293A8B-7656-41F7-B47F-4F4E036E5275}" type="slidenum">
              <a:rPr lang="en-US" altLang="zh-CN" smtClean="0"/>
            </a:fld>
            <a:endParaRPr lang="zh-CN" altLang="en-US"/>
          </a:p>
        </p:txBody>
      </p:sp>
      <p:sp>
        <p:nvSpPr>
          <p:cNvPr id="12" name="文本占位符 2"/>
          <p:cNvSpPr>
            <a:spLocks noGrp="1"/>
          </p:cNvSpPr>
          <p:nvPr>
            <p:ph idx="1" hasCustomPrompt="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lvl1pPr>
              <a:lnSpc>
                <a:spcPct val="140000"/>
              </a:lnSpc>
              <a:defRPr>
                <a:latin typeface="Times New Roman" panose="02020603050405020304" pitchFamily="18" charset="0"/>
                <a:cs typeface="Times New Roman" panose="02020603050405020304" pitchFamily="18" charset="0"/>
              </a:defRPr>
            </a:lvl1pPr>
            <a:lvl2pPr>
              <a:lnSpc>
                <a:spcPct val="140000"/>
              </a:lnSpc>
              <a:defRPr>
                <a:latin typeface="Times New Roman" panose="02020603050405020304" pitchFamily="18" charset="0"/>
                <a:cs typeface="Times New Roman" panose="02020603050405020304" pitchFamily="18" charset="0"/>
              </a:defRPr>
            </a:lvl2pPr>
          </a:lstStyle>
          <a:p>
            <a:pPr lvl="0">
              <a:lnSpc>
                <a:spcPct val="170000"/>
              </a:lnSpc>
            </a:pPr>
            <a:r>
              <a:rPr lang="zh-CN" altLang="en-US" dirty="0"/>
              <a:t>编辑母版文本样式</a:t>
            </a:r>
            <a:endParaRPr lang="zh-CN" altLang="en-US" dirty="0"/>
          </a:p>
          <a:p>
            <a:pPr lvl="1"/>
            <a:r>
              <a:rPr lang="zh-CN" altLang="en-US" dirty="0"/>
              <a:t>第二级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
        <p:nvSpPr>
          <p:cNvPr id="7" name="矩形 6"/>
          <p:cNvSpPr/>
          <p:nvPr userDrawn="1"/>
        </p:nvSpPr>
        <p:spPr>
          <a:xfrm>
            <a:off x="156120" y="199872"/>
            <a:ext cx="372660" cy="372659"/>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矩形 7"/>
          <p:cNvSpPr/>
          <p:nvPr userDrawn="1"/>
        </p:nvSpPr>
        <p:spPr>
          <a:xfrm>
            <a:off x="267932" y="327892"/>
            <a:ext cx="320236" cy="3202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9" name="直接连接符 8"/>
          <p:cNvCxnSpPr/>
          <p:nvPr userDrawn="1"/>
        </p:nvCxnSpPr>
        <p:spPr>
          <a:xfrm>
            <a:off x="703839" y="716387"/>
            <a:ext cx="1027727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userDrawn="1"/>
        </p:nvSpPr>
        <p:spPr>
          <a:xfrm>
            <a:off x="11380943" y="182705"/>
            <a:ext cx="723207" cy="553998"/>
          </a:xfrm>
          <a:prstGeom prst="rect">
            <a:avLst/>
          </a:prstGeom>
          <a:noFill/>
        </p:spPr>
        <p:txBody>
          <a:bodyPr wrap="square" rtlCol="0">
            <a:spAutoFit/>
          </a:bodyPr>
          <a:lstStyle/>
          <a:p>
            <a:fld id="{44C4AA91-2BC3-44DE-B3FD-8887986727BF}" type="slidenum">
              <a:rPr lang="zh-CN" altLang="en-US" sz="3000" smtClean="0">
                <a:solidFill>
                  <a:schemeClr val="tx1"/>
                </a:solidFill>
                <a:latin typeface="Microsoft JhengHei Light" panose="020B0304030504040204" pitchFamily="34" charset="-120"/>
                <a:ea typeface="Microsoft JhengHei Light" panose="020B0304030504040204" pitchFamily="34" charset="-120"/>
              </a:rPr>
            </a:fld>
            <a:endParaRPr lang="zh-CN" altLang="en-US" sz="3000" dirty="0">
              <a:solidFill>
                <a:schemeClr val="tx1"/>
              </a:solidFill>
              <a:latin typeface="Microsoft JhengHei Light" panose="020B0304030504040204" pitchFamily="34" charset="-120"/>
              <a:ea typeface="Microsoft JhengHei Light" panose="020B0304030504040204" pitchFamily="34" charset="-120"/>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F4DE8F2-CC2C-490D-8FF9-51C27817FA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1ED7BF-BED3-43F7-88DC-25C08D4760F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lvl1pPr>
              <a:defRPr/>
            </a:lvl1pPr>
          </a:lstStyle>
          <a:p>
            <a:pPr>
              <a:defRPr/>
            </a:pPr>
            <a:fld id="{CF85A4B0-0618-4FE6-947E-D65E3FDE7D2C}" type="datetime1">
              <a:rPr lang="zh-CN" altLang="en-US"/>
            </a:fld>
            <a:endParaRPr lang="en-US" sz="1800">
              <a:solidFill>
                <a:schemeClr val="tx1"/>
              </a:solidFill>
            </a:endParaRPr>
          </a:p>
        </p:txBody>
      </p:sp>
      <p:sp>
        <p:nvSpPr>
          <p:cNvPr id="4" name="页脚占位符 3"/>
          <p:cNvSpPr>
            <a:spLocks noGrp="1"/>
          </p:cNvSpPr>
          <p:nvPr>
            <p:ph type="ftr" sz="quarter" idx="11"/>
          </p:nvPr>
        </p:nvSpPr>
        <p:spPr/>
        <p:txBody>
          <a:bodyPr/>
          <a:lstStyle>
            <a:lvl1pPr>
              <a:defRPr/>
            </a:lvl1pPr>
          </a:lstStyle>
          <a:p>
            <a:pPr>
              <a:defRPr/>
            </a:pPr>
            <a:r>
              <a:rPr lang="zh-CN" altLang="en-US"/>
              <a:t>1</a:t>
            </a:r>
            <a:endParaRPr lang="en-US" sz="1800">
              <a:solidFill>
                <a:schemeClr val="tx1"/>
              </a:solidFill>
            </a:endParaRPr>
          </a:p>
        </p:txBody>
      </p:sp>
      <p:sp>
        <p:nvSpPr>
          <p:cNvPr id="5" name="灯片编号占位符 4"/>
          <p:cNvSpPr>
            <a:spLocks noGrp="1"/>
          </p:cNvSpPr>
          <p:nvPr>
            <p:ph type="sldNum" sz="quarter" idx="12"/>
          </p:nvPr>
        </p:nvSpPr>
        <p:spPr/>
        <p:txBody>
          <a:bodyPr/>
          <a:lstStyle>
            <a:lvl1pPr>
              <a:defRPr/>
            </a:lvl1pPr>
          </a:lstStyle>
          <a:p>
            <a:fld id="{45B9E271-C1C8-4345-AA26-69054E209639}" type="slidenum">
              <a:rPr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atin typeface="等线" panose="02010600030101010101" charset="-122"/>
                <a:ea typeface="等线" panose="02010600030101010101" charset="-122"/>
              </a:defRPr>
            </a:lvl1pPr>
            <a:lvl2pPr>
              <a:defRPr>
                <a:latin typeface="等线" panose="02010600030101010101" charset="-122"/>
                <a:ea typeface="等线" panose="02010600030101010101" charset="-122"/>
              </a:defRPr>
            </a:lvl2pPr>
            <a:lvl3pPr>
              <a:defRPr>
                <a:latin typeface="等线" panose="02010600030101010101" charset="-122"/>
                <a:ea typeface="等线" panose="02010600030101010101" charset="-122"/>
              </a:defRPr>
            </a:lvl3pPr>
            <a:lvl4pPr>
              <a:defRPr>
                <a:latin typeface="等线" panose="02010600030101010101" charset="-122"/>
                <a:ea typeface="等线" panose="02010600030101010101" charset="-122"/>
              </a:defRPr>
            </a:lvl4pPr>
            <a:lvl5pPr>
              <a:defRPr>
                <a:latin typeface="等线" panose="02010600030101010101" charset="-122"/>
                <a:ea typeface="等线" panose="02010600030101010101" charset="-122"/>
              </a:defRPr>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de-DE" dirty="0"/>
          </a:p>
        </p:txBody>
      </p:sp>
      <p:sp>
        <p:nvSpPr>
          <p:cNvPr id="7" name="Rectangle 6"/>
          <p:cNvSpPr/>
          <p:nvPr userDrawn="1"/>
        </p:nvSpPr>
        <p:spPr>
          <a:xfrm>
            <a:off x="0" y="-10511"/>
            <a:ext cx="12192000" cy="840828"/>
          </a:xfrm>
          <a:prstGeom prst="rect">
            <a:avLst/>
          </a:prstGeom>
          <a:solidFill>
            <a:srgbClr val="0E4D9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dirty="0"/>
          </a:p>
        </p:txBody>
      </p:sp>
      <p:sp>
        <p:nvSpPr>
          <p:cNvPr id="4" name="Title 3"/>
          <p:cNvSpPr>
            <a:spLocks noGrp="1"/>
          </p:cNvSpPr>
          <p:nvPr>
            <p:ph type="title"/>
          </p:nvPr>
        </p:nvSpPr>
        <p:spPr/>
        <p:txBody>
          <a:bodyPr/>
          <a:lstStyle/>
          <a:p>
            <a:r>
              <a:rPr lang="en-US"/>
              <a:t>Click to edit Master title style</a:t>
            </a:r>
            <a:endParaRPr lang="x-none"/>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A19E4BC-A017-4C1E-A1E4-301339E1229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26249B7-B8C6-4854-B59F-4BD5291CF03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A515D5C-DF56-46EE-8B4E-6BC957D642D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0C1A57-F9EB-405A-BFBE-18A17395268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117606" y="152400"/>
            <a:ext cx="9746343"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p:txBody>
          <a:bodyPr/>
          <a:lstStyle>
            <a:lvl1pPr>
              <a:defRPr sz="2000">
                <a:latin typeface="+mj-lt"/>
              </a:defRPr>
            </a:lvl1pPr>
          </a:lstStyle>
          <a:p>
            <a:fld id="{55DDF8BF-54AD-4F86-8E5E-24DCC563231E}" type="slidenum">
              <a:rPr lang="zh-CN" altLang="en-US" smtClean="0"/>
            </a:fld>
            <a:endParaRPr lang="zh-CN" altLang="en-US"/>
          </a:p>
        </p:txBody>
      </p:sp>
      <p:sp>
        <p:nvSpPr>
          <p:cNvPr id="5" name="日期占位符 1"/>
          <p:cNvSpPr>
            <a:spLocks noGrp="1"/>
          </p:cNvSpPr>
          <p:nvPr>
            <p:ph type="dt" sz="half" idx="2"/>
          </p:nvPr>
        </p:nvSpPr>
        <p:spPr>
          <a:xfrm>
            <a:off x="838200" y="635635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BBEA1-FD2F-4098-8C49-3299211CAEC6}" type="datetimeFigureOut">
              <a:rPr lang="zh-CN" altLang="en-US" smtClean="0"/>
            </a:fld>
            <a:endParaRPr lang="zh-CN" altLang="en-US"/>
          </a:p>
        </p:txBody>
      </p:sp>
      <p:sp>
        <p:nvSpPr>
          <p:cNvPr id="7" name="页脚占位符 3"/>
          <p:cNvSpPr>
            <a:spLocks noGrp="1"/>
          </p:cNvSpPr>
          <p:nvPr>
            <p:ph type="ftr" sz="quarter" idx="3"/>
          </p:nvPr>
        </p:nvSpPr>
        <p:spPr>
          <a:xfrm>
            <a:off x="3708400" y="6356357"/>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
        <p:nvSpPr>
          <p:cNvPr id="2" name="Title 1"/>
          <p:cNvSpPr>
            <a:spLocks noGrp="1"/>
          </p:cNvSpPr>
          <p:nvPr>
            <p:ph type="title"/>
          </p:nvPr>
        </p:nvSpPr>
        <p:spPr>
          <a:xfrm>
            <a:off x="660400" y="190958"/>
            <a:ext cx="8699091" cy="663574"/>
          </a:xfrm>
        </p:spPr>
        <p:txBody>
          <a:bodyPr lIns="0" tIns="0" rIns="0" bIns="0">
            <a:normAutofit/>
          </a:bodyPr>
          <a:lstStyle>
            <a:lvl1pPr>
              <a:defRPr sz="2800" b="1">
                <a:solidFill>
                  <a:schemeClr val="accent1"/>
                </a:solidFill>
              </a:defRPr>
            </a:lvl1pPr>
          </a:lstStyle>
          <a:p>
            <a:r>
              <a:rPr lang="zh-CN" altLang="en-US" dirty="0"/>
              <a:t>单击此处编辑母版标题样式</a:t>
            </a:r>
            <a:endParaRPr lang="en-US" dirty="0"/>
          </a:p>
        </p:txBody>
      </p:sp>
      <p:sp>
        <p:nvSpPr>
          <p:cNvPr id="10" name="文本框 9"/>
          <p:cNvSpPr txBox="1"/>
          <p:nvPr userDrawn="1"/>
        </p:nvSpPr>
        <p:spPr>
          <a:xfrm>
            <a:off x="9108895" y="6356352"/>
            <a:ext cx="2874505" cy="261610"/>
          </a:xfrm>
          <a:prstGeom prst="rect">
            <a:avLst/>
          </a:prstGeom>
          <a:noFill/>
        </p:spPr>
        <p:txBody>
          <a:bodyPr wrap="none" rtlCol="0">
            <a:spAutoFit/>
          </a:bodyPr>
          <a:lstStyle/>
          <a:p>
            <a:r>
              <a:rPr lang="en-US" altLang="zh-CN" sz="1100" dirty="0">
                <a:solidFill>
                  <a:schemeClr val="tx1">
                    <a:lumMod val="50000"/>
                    <a:lumOff val="50000"/>
                  </a:schemeClr>
                </a:solidFill>
              </a:rPr>
              <a:t>Anhui University Of Science &amp; Technology </a:t>
            </a:r>
            <a:endParaRPr lang="zh-CN" altLang="en-US" sz="1100" dirty="0">
              <a:solidFill>
                <a:schemeClr val="tx1">
                  <a:lumMod val="50000"/>
                  <a:lumOff val="50000"/>
                </a:schemeClr>
              </a:solidFill>
            </a:endParaRPr>
          </a:p>
        </p:txBody>
      </p:sp>
      <p:sp>
        <p:nvSpPr>
          <p:cNvPr id="7" name="图片占位符 6"/>
          <p:cNvSpPr>
            <a:spLocks noGrp="1"/>
          </p:cNvSpPr>
          <p:nvPr>
            <p:ph type="pic" sz="quarter" idx="10"/>
          </p:nvPr>
        </p:nvSpPr>
        <p:spPr>
          <a:xfrm>
            <a:off x="10216701" y="2503497"/>
            <a:ext cx="1297437" cy="876894"/>
          </a:xfrm>
        </p:spPr>
        <p:txBody>
          <a:bodyPr/>
          <a:lstStyle/>
          <a:p>
            <a:endParaRPr lang="zh-CN" altLang="en-US"/>
          </a:p>
        </p:txBody>
      </p:sp>
      <p:sp>
        <p:nvSpPr>
          <p:cNvPr id="13" name="图片占位符 6"/>
          <p:cNvSpPr>
            <a:spLocks noGrp="1"/>
          </p:cNvSpPr>
          <p:nvPr>
            <p:ph type="pic" sz="quarter" idx="11"/>
          </p:nvPr>
        </p:nvSpPr>
        <p:spPr>
          <a:xfrm>
            <a:off x="7556499" y="3544836"/>
            <a:ext cx="2540000" cy="1836737"/>
          </a:xfrm>
        </p:spPr>
        <p:txBody>
          <a:bodyPr/>
          <a:lstStyle/>
          <a:p>
            <a:endParaRPr lang="zh-CN" altLang="en-US"/>
          </a:p>
        </p:txBody>
      </p:sp>
      <p:sp>
        <p:nvSpPr>
          <p:cNvPr id="16" name="图片占位符 6"/>
          <p:cNvSpPr>
            <a:spLocks noGrp="1"/>
          </p:cNvSpPr>
          <p:nvPr>
            <p:ph type="pic" sz="quarter" idx="12"/>
          </p:nvPr>
        </p:nvSpPr>
        <p:spPr>
          <a:xfrm>
            <a:off x="8292265" y="1788494"/>
            <a:ext cx="1804234" cy="1591897"/>
          </a:xfrm>
        </p:spPr>
        <p:txBody>
          <a:bodyPr/>
          <a:lstStyle/>
          <a:p>
            <a:endParaRPr lang="zh-CN" altLang="en-US"/>
          </a:p>
        </p:txBody>
      </p:sp>
      <p:sp>
        <p:nvSpPr>
          <p:cNvPr id="17" name="图片占位符 6"/>
          <p:cNvSpPr>
            <a:spLocks noGrp="1"/>
          </p:cNvSpPr>
          <p:nvPr>
            <p:ph type="pic" sz="quarter" idx="13"/>
          </p:nvPr>
        </p:nvSpPr>
        <p:spPr>
          <a:xfrm>
            <a:off x="6297560" y="3544836"/>
            <a:ext cx="1132349" cy="799894"/>
          </a:xfrm>
        </p:spPr>
        <p:txBody>
          <a:bodyPr/>
          <a:lstStyle/>
          <a:p>
            <a:endParaRPr lang="zh-CN" altLang="en-US"/>
          </a:p>
        </p:txBody>
      </p:sp>
      <p:sp>
        <p:nvSpPr>
          <p:cNvPr id="18" name="图片占位符 6"/>
          <p:cNvSpPr>
            <a:spLocks noGrp="1"/>
          </p:cNvSpPr>
          <p:nvPr>
            <p:ph type="pic" sz="quarter" idx="14"/>
          </p:nvPr>
        </p:nvSpPr>
        <p:spPr>
          <a:xfrm>
            <a:off x="10219555" y="3544835"/>
            <a:ext cx="1132349" cy="1071409"/>
          </a:xfrm>
        </p:spPr>
        <p:txBody>
          <a:bodyPr/>
          <a:lstStyle/>
          <a:p>
            <a:endParaRPr lang="zh-CN" altLang="en-US"/>
          </a:p>
        </p:txBody>
      </p:sp>
      <p:sp>
        <p:nvSpPr>
          <p:cNvPr id="19" name="图片占位符 6"/>
          <p:cNvSpPr>
            <a:spLocks noGrp="1"/>
          </p:cNvSpPr>
          <p:nvPr>
            <p:ph type="pic" sz="quarter" idx="15"/>
          </p:nvPr>
        </p:nvSpPr>
        <p:spPr>
          <a:xfrm>
            <a:off x="7444702" y="2916063"/>
            <a:ext cx="732686" cy="512937"/>
          </a:xfrm>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82FA0A58-BA85-434C-9738-3E3BA679653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F81B18-AC8C-4B9F-8FDE-28BF464F8E0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2.pn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9" Type="http://schemas.openxmlformats.org/officeDocument/2006/relationships/theme" Target="../theme/theme3.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1" Type="http://schemas.openxmlformats.org/officeDocument/2006/relationships/theme" Target="../theme/theme4.xml"/><Relationship Id="rId20" Type="http://schemas.openxmlformats.org/officeDocument/2006/relationships/slideLayout" Target="../slideLayouts/slideLayout52.xml"/><Relationship Id="rId2" Type="http://schemas.openxmlformats.org/officeDocument/2006/relationships/slideLayout" Target="../slideLayouts/slideLayout34.xml"/><Relationship Id="rId19" Type="http://schemas.openxmlformats.org/officeDocument/2006/relationships/slideLayout" Target="../slideLayouts/slideLayout51.xml"/><Relationship Id="rId18" Type="http://schemas.openxmlformats.org/officeDocument/2006/relationships/slideLayout" Target="../slideLayouts/slideLayout50.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8" Type="http://schemas.openxmlformats.org/officeDocument/2006/relationships/theme" Target="../theme/theme5.xml"/><Relationship Id="rId17" Type="http://schemas.openxmlformats.org/officeDocument/2006/relationships/tags" Target="../tags/tag67.xml"/><Relationship Id="rId16" Type="http://schemas.openxmlformats.org/officeDocument/2006/relationships/tags" Target="../tags/tag66.xml"/><Relationship Id="rId15" Type="http://schemas.openxmlformats.org/officeDocument/2006/relationships/tags" Target="../tags/tag65.xml"/><Relationship Id="rId14" Type="http://schemas.openxmlformats.org/officeDocument/2006/relationships/tags" Target="../tags/tag64.xml"/><Relationship Id="rId13" Type="http://schemas.openxmlformats.org/officeDocument/2006/relationships/tags" Target="../tags/tag63.xml"/><Relationship Id="rId12" Type="http://schemas.openxmlformats.org/officeDocument/2006/relationships/tags" Target="../tags/tag62.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slideLayout" Target="../slideLayouts/slideLayout71.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8" Type="http://schemas.openxmlformats.org/officeDocument/2006/relationships/theme" Target="../theme/theme6.xml"/><Relationship Id="rId17" Type="http://schemas.openxmlformats.org/officeDocument/2006/relationships/slideLayout" Target="../slideLayouts/slideLayout80.xml"/><Relationship Id="rId16" Type="http://schemas.openxmlformats.org/officeDocument/2006/relationships/slideLayout" Target="../slideLayouts/slideLayout79.xml"/><Relationship Id="rId15" Type="http://schemas.openxmlformats.org/officeDocument/2006/relationships/slideLayout" Target="../slideLayouts/slideLayout78.xml"/><Relationship Id="rId14" Type="http://schemas.openxmlformats.org/officeDocument/2006/relationships/slideLayout" Target="../slideLayouts/slideLayout77.xml"/><Relationship Id="rId13" Type="http://schemas.openxmlformats.org/officeDocument/2006/relationships/slideLayout" Target="../slideLayouts/slideLayout76.xml"/><Relationship Id="rId12" Type="http://schemas.openxmlformats.org/officeDocument/2006/relationships/slideLayout" Target="../slideLayouts/slideLayout75.xml"/><Relationship Id="rId11" Type="http://schemas.openxmlformats.org/officeDocument/2006/relationships/slideLayout" Target="../slideLayouts/slideLayout74.xml"/><Relationship Id="rId10" Type="http://schemas.openxmlformats.org/officeDocument/2006/relationships/slideLayout" Target="../slideLayouts/slideLayout73.xml"/><Relationship Id="rId1"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9.xml"/><Relationship Id="rId8" Type="http://schemas.openxmlformats.org/officeDocument/2006/relationships/slideLayout" Target="../slideLayouts/slideLayout88.xml"/><Relationship Id="rId7" Type="http://schemas.openxmlformats.org/officeDocument/2006/relationships/slideLayout" Target="../slideLayouts/slideLayout87.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3" Type="http://schemas.openxmlformats.org/officeDocument/2006/relationships/slideLayout" Target="../slideLayouts/slideLayout83.xml"/><Relationship Id="rId2" Type="http://schemas.openxmlformats.org/officeDocument/2006/relationships/slideLayout" Target="../slideLayouts/slideLayout82.xml"/><Relationship Id="rId18" Type="http://schemas.openxmlformats.org/officeDocument/2006/relationships/theme" Target="../theme/theme7.xml"/><Relationship Id="rId17" Type="http://schemas.openxmlformats.org/officeDocument/2006/relationships/slideLayout" Target="../slideLayouts/slideLayout97.xml"/><Relationship Id="rId16" Type="http://schemas.openxmlformats.org/officeDocument/2006/relationships/slideLayout" Target="../slideLayouts/slideLayout96.xml"/><Relationship Id="rId15" Type="http://schemas.openxmlformats.org/officeDocument/2006/relationships/slideLayout" Target="../slideLayouts/slideLayout95.xml"/><Relationship Id="rId14" Type="http://schemas.openxmlformats.org/officeDocument/2006/relationships/slideLayout" Target="../slideLayouts/slideLayout94.xml"/><Relationship Id="rId13" Type="http://schemas.openxmlformats.org/officeDocument/2006/relationships/slideLayout" Target="../slideLayouts/slideLayout93.xml"/><Relationship Id="rId12" Type="http://schemas.openxmlformats.org/officeDocument/2006/relationships/slideLayout" Target="../slideLayouts/slideLayout92.xml"/><Relationship Id="rId11" Type="http://schemas.openxmlformats.org/officeDocument/2006/relationships/slideLayout" Target="../slideLayouts/slideLayout91.xml"/><Relationship Id="rId10" Type="http://schemas.openxmlformats.org/officeDocument/2006/relationships/slideLayout" Target="../slideLayouts/slideLayout90.xml"/><Relationship Id="rId1"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6.xml"/><Relationship Id="rId8" Type="http://schemas.openxmlformats.org/officeDocument/2006/relationships/slideLayout" Target="../slideLayouts/slideLayout105.xml"/><Relationship Id="rId7" Type="http://schemas.openxmlformats.org/officeDocument/2006/relationships/slideLayout" Target="../slideLayouts/slideLayout104.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3" Type="http://schemas.openxmlformats.org/officeDocument/2006/relationships/slideLayout" Target="../slideLayouts/slideLayout100.xml"/><Relationship Id="rId2" Type="http://schemas.openxmlformats.org/officeDocument/2006/relationships/slideLayout" Target="../slideLayouts/slideLayout99.xml"/><Relationship Id="rId12" Type="http://schemas.openxmlformats.org/officeDocument/2006/relationships/theme" Target="../theme/theme8.xml"/><Relationship Id="rId11" Type="http://schemas.openxmlformats.org/officeDocument/2006/relationships/slideLayout" Target="../slideLayouts/slideLayout108.xml"/><Relationship Id="rId10" Type="http://schemas.openxmlformats.org/officeDocument/2006/relationships/slideLayout" Target="../slideLayouts/slideLayout107.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p:cNvPicPr>
            <a:picLocks noChangeAspect="1"/>
          </p:cNvPicPr>
          <p:nvPr userDrawn="1"/>
        </p:nvPicPr>
        <p:blipFill>
          <a:blip r:embed="rId4"/>
          <a:stretch>
            <a:fillRect/>
          </a:stretch>
        </p:blipFill>
        <p:spPr>
          <a:xfrm>
            <a:off x="-30721" y="113334"/>
            <a:ext cx="12278341" cy="838081"/>
          </a:xfrm>
          <a:prstGeom prst="rect">
            <a:avLst/>
          </a:prstGeom>
        </p:spPr>
      </p:pic>
      <p:grpSp>
        <p:nvGrpSpPr>
          <p:cNvPr id="16" name="组合 15"/>
          <p:cNvGrpSpPr/>
          <p:nvPr userDrawn="1"/>
        </p:nvGrpSpPr>
        <p:grpSpPr>
          <a:xfrm>
            <a:off x="8066016" y="232573"/>
            <a:ext cx="3600000" cy="606511"/>
            <a:chOff x="8066016" y="232573"/>
            <a:chExt cx="3600000" cy="606511"/>
          </a:xfrm>
        </p:grpSpPr>
        <p:sp>
          <p:nvSpPr>
            <p:cNvPr id="9" name="圆角矩形 8"/>
            <p:cNvSpPr/>
            <p:nvPr userDrawn="1"/>
          </p:nvSpPr>
          <p:spPr>
            <a:xfrm>
              <a:off x="9577784" y="232573"/>
              <a:ext cx="18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0" name="圆角矩形 9"/>
            <p:cNvSpPr/>
            <p:nvPr userDrawn="1"/>
          </p:nvSpPr>
          <p:spPr>
            <a:xfrm>
              <a:off x="9145736" y="405679"/>
              <a:ext cx="216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1" name="圆角矩形 10"/>
            <p:cNvSpPr/>
            <p:nvPr userDrawn="1"/>
          </p:nvSpPr>
          <p:spPr>
            <a:xfrm>
              <a:off x="8569592" y="578785"/>
              <a:ext cx="288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sp>
          <p:nvSpPr>
            <p:cNvPr id="12" name="圆角矩形 11"/>
            <p:cNvSpPr/>
            <p:nvPr userDrawn="1"/>
          </p:nvSpPr>
          <p:spPr>
            <a:xfrm>
              <a:off x="8066016" y="751892"/>
              <a:ext cx="3600000" cy="87192"/>
            </a:xfrm>
            <a:prstGeom prst="roundRect">
              <a:avLst/>
            </a:prstGeom>
            <a:gradFill>
              <a:gsLst>
                <a:gs pos="0">
                  <a:schemeClr val="accent1">
                    <a:lumMod val="5000"/>
                    <a:lumOff val="95000"/>
                    <a:alpha val="20000"/>
                  </a:schemeClr>
                </a:gs>
                <a:gs pos="78000">
                  <a:schemeClr val="accent1">
                    <a:lumMod val="45000"/>
                    <a:lumOff val="55000"/>
                    <a:alpha val="20000"/>
                  </a:schemeClr>
                </a:gs>
                <a:gs pos="100000">
                  <a:srgbClr val="014DA2">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Times New Roman" panose="02020603050405020304" pitchFamily="18" charset="0"/>
                <a:cs typeface="Times New Roman" panose="02020603050405020304" pitchFamily="18" charset="0"/>
              </a:endParaRPr>
            </a:p>
          </p:txBody>
        </p:sp>
      </p:grpSp>
      <p:sp>
        <p:nvSpPr>
          <p:cNvPr id="3" name="文本占位符 2"/>
          <p:cNvSpPr>
            <a:spLocks noGrp="1"/>
          </p:cNvSpPr>
          <p:nvPr>
            <p:ph type="body" idx="1"/>
          </p:nvPr>
        </p:nvSpPr>
        <p:spPr>
          <a:xfrm>
            <a:off x="480060" y="1036321"/>
            <a:ext cx="11163599" cy="5147342"/>
          </a:xfrm>
          <a:custGeom>
            <a:avLst/>
            <a:gdLst>
              <a:gd name="connsiteX0" fmla="*/ 0 w 10857753"/>
              <a:gd name="connsiteY0" fmla="*/ 0 h 5136439"/>
              <a:gd name="connsiteX1" fmla="*/ 10857753 w 10857753"/>
              <a:gd name="connsiteY1" fmla="*/ 0 h 5136439"/>
              <a:gd name="connsiteX2" fmla="*/ 10857753 w 10857753"/>
              <a:gd name="connsiteY2" fmla="*/ 5136439 h 5136439"/>
              <a:gd name="connsiteX3" fmla="*/ 0 w 10857753"/>
              <a:gd name="connsiteY3" fmla="*/ 5136439 h 5136439"/>
              <a:gd name="connsiteX4" fmla="*/ 0 w 10857753"/>
              <a:gd name="connsiteY4" fmla="*/ 0 h 5136439"/>
              <a:gd name="connsiteX0-1" fmla="*/ 0 w 10857753"/>
              <a:gd name="connsiteY0-2" fmla="*/ 0 h 5136439"/>
              <a:gd name="connsiteX1-3" fmla="*/ 10857753 w 10857753"/>
              <a:gd name="connsiteY1-4" fmla="*/ 0 h 5136439"/>
              <a:gd name="connsiteX2-5" fmla="*/ 10855126 w 10857753"/>
              <a:gd name="connsiteY2-6" fmla="*/ 4956679 h 5136439"/>
              <a:gd name="connsiteX3-7" fmla="*/ 10857753 w 10857753"/>
              <a:gd name="connsiteY3-8" fmla="*/ 5136439 h 5136439"/>
              <a:gd name="connsiteX4-9" fmla="*/ 0 w 10857753"/>
              <a:gd name="connsiteY4-10" fmla="*/ 5136439 h 5136439"/>
              <a:gd name="connsiteX5" fmla="*/ 0 w 10857753"/>
              <a:gd name="connsiteY5" fmla="*/ 0 h 5136439"/>
              <a:gd name="connsiteX0-11" fmla="*/ 0 w 10857753"/>
              <a:gd name="connsiteY0-12" fmla="*/ 0 h 5142745"/>
              <a:gd name="connsiteX1-13" fmla="*/ 10857753 w 10857753"/>
              <a:gd name="connsiteY1-14" fmla="*/ 0 h 5142745"/>
              <a:gd name="connsiteX2-15" fmla="*/ 10855126 w 10857753"/>
              <a:gd name="connsiteY2-16" fmla="*/ 4956679 h 5142745"/>
              <a:gd name="connsiteX3-17" fmla="*/ 10687486 w 10857753"/>
              <a:gd name="connsiteY3-18" fmla="*/ 5142745 h 5142745"/>
              <a:gd name="connsiteX4-19" fmla="*/ 0 w 10857753"/>
              <a:gd name="connsiteY4-20" fmla="*/ 5136439 h 5142745"/>
              <a:gd name="connsiteX5-21" fmla="*/ 0 w 10857753"/>
              <a:gd name="connsiteY5-22" fmla="*/ 0 h 5142745"/>
              <a:gd name="connsiteX0-23" fmla="*/ 0 w 10857753"/>
              <a:gd name="connsiteY0-24" fmla="*/ 0 h 5142745"/>
              <a:gd name="connsiteX1-25" fmla="*/ 10857753 w 10857753"/>
              <a:gd name="connsiteY1-26" fmla="*/ 0 h 5142745"/>
              <a:gd name="connsiteX2-27" fmla="*/ 10855126 w 10857753"/>
              <a:gd name="connsiteY2-28" fmla="*/ 4956679 h 5142745"/>
              <a:gd name="connsiteX3-29" fmla="*/ 10687486 w 10857753"/>
              <a:gd name="connsiteY3-30" fmla="*/ 5142745 h 5142745"/>
              <a:gd name="connsiteX4-31" fmla="*/ 0 w 10857753"/>
              <a:gd name="connsiteY4-32" fmla="*/ 5136439 h 5142745"/>
              <a:gd name="connsiteX5-33" fmla="*/ 0 w 10857753"/>
              <a:gd name="connsiteY5-34" fmla="*/ 0 h 5142745"/>
              <a:gd name="connsiteX0-35" fmla="*/ 0 w 10857753"/>
              <a:gd name="connsiteY0-36" fmla="*/ 0 h 5142747"/>
              <a:gd name="connsiteX1-37" fmla="*/ 10857753 w 10857753"/>
              <a:gd name="connsiteY1-38" fmla="*/ 0 h 5142747"/>
              <a:gd name="connsiteX2-39" fmla="*/ 10855126 w 10857753"/>
              <a:gd name="connsiteY2-40" fmla="*/ 4956679 h 5142747"/>
              <a:gd name="connsiteX3-41" fmla="*/ 10687486 w 10857753"/>
              <a:gd name="connsiteY3-42" fmla="*/ 5142745 h 5142747"/>
              <a:gd name="connsiteX4-43" fmla="*/ 0 w 10857753"/>
              <a:gd name="connsiteY4-44" fmla="*/ 5136439 h 5142747"/>
              <a:gd name="connsiteX5-45" fmla="*/ 0 w 10857753"/>
              <a:gd name="connsiteY5-46" fmla="*/ 0 h 5142747"/>
              <a:gd name="connsiteX0-47" fmla="*/ 0 w 10857753"/>
              <a:gd name="connsiteY0-48" fmla="*/ 0 h 5142903"/>
              <a:gd name="connsiteX1-49" fmla="*/ 10857753 w 10857753"/>
              <a:gd name="connsiteY1-50" fmla="*/ 0 h 5142903"/>
              <a:gd name="connsiteX2-51" fmla="*/ 10855126 w 10857753"/>
              <a:gd name="connsiteY2-52" fmla="*/ 4956679 h 5142903"/>
              <a:gd name="connsiteX3-53" fmla="*/ 10687486 w 10857753"/>
              <a:gd name="connsiteY3-54" fmla="*/ 5142745 h 5142903"/>
              <a:gd name="connsiteX4-55" fmla="*/ 0 w 10857753"/>
              <a:gd name="connsiteY4-56" fmla="*/ 5136439 h 5142903"/>
              <a:gd name="connsiteX5-57" fmla="*/ 0 w 10857753"/>
              <a:gd name="connsiteY5-58" fmla="*/ 0 h 5142903"/>
              <a:gd name="connsiteX0-59" fmla="*/ 0 w 10857753"/>
              <a:gd name="connsiteY0-60" fmla="*/ 0 h 5142823"/>
              <a:gd name="connsiteX1-61" fmla="*/ 10857753 w 10857753"/>
              <a:gd name="connsiteY1-62" fmla="*/ 0 h 5142823"/>
              <a:gd name="connsiteX2-63" fmla="*/ 10855126 w 10857753"/>
              <a:gd name="connsiteY2-64" fmla="*/ 4956679 h 5142823"/>
              <a:gd name="connsiteX3-65" fmla="*/ 10687486 w 10857753"/>
              <a:gd name="connsiteY3-66" fmla="*/ 5142745 h 5142823"/>
              <a:gd name="connsiteX4-67" fmla="*/ 0 w 10857753"/>
              <a:gd name="connsiteY4-68" fmla="*/ 5136439 h 5142823"/>
              <a:gd name="connsiteX5-69" fmla="*/ 0 w 10857753"/>
              <a:gd name="connsiteY5-70" fmla="*/ 0 h 5142823"/>
              <a:gd name="connsiteX0-71" fmla="*/ 0 w 10857753"/>
              <a:gd name="connsiteY0-72" fmla="*/ 0 h 5142926"/>
              <a:gd name="connsiteX1-73" fmla="*/ 10857753 w 10857753"/>
              <a:gd name="connsiteY1-74" fmla="*/ 0 h 5142926"/>
              <a:gd name="connsiteX2-75" fmla="*/ 10855126 w 10857753"/>
              <a:gd name="connsiteY2-76" fmla="*/ 4956679 h 5142926"/>
              <a:gd name="connsiteX3-77" fmla="*/ 10687486 w 10857753"/>
              <a:gd name="connsiteY3-78" fmla="*/ 5142745 h 5142926"/>
              <a:gd name="connsiteX4-79" fmla="*/ 0 w 10857753"/>
              <a:gd name="connsiteY4-80" fmla="*/ 5136439 h 5142926"/>
              <a:gd name="connsiteX5-81" fmla="*/ 0 w 10857753"/>
              <a:gd name="connsiteY5-82" fmla="*/ 0 h 5142926"/>
              <a:gd name="connsiteX0-83" fmla="*/ 0 w 10857753"/>
              <a:gd name="connsiteY0-84" fmla="*/ 0 h 5142954"/>
              <a:gd name="connsiteX1-85" fmla="*/ 10857753 w 10857753"/>
              <a:gd name="connsiteY1-86" fmla="*/ 0 h 5142954"/>
              <a:gd name="connsiteX2-87" fmla="*/ 10855126 w 10857753"/>
              <a:gd name="connsiteY2-88" fmla="*/ 4963817 h 5142954"/>
              <a:gd name="connsiteX3-89" fmla="*/ 10687486 w 10857753"/>
              <a:gd name="connsiteY3-90" fmla="*/ 5142745 h 5142954"/>
              <a:gd name="connsiteX4-91" fmla="*/ 0 w 10857753"/>
              <a:gd name="connsiteY4-92" fmla="*/ 5136439 h 5142954"/>
              <a:gd name="connsiteX5-93" fmla="*/ 0 w 10857753"/>
              <a:gd name="connsiteY5-94" fmla="*/ 0 h 5142954"/>
              <a:gd name="connsiteX0-95" fmla="*/ 0 w 10857753"/>
              <a:gd name="connsiteY0-96" fmla="*/ 0 h 5142954"/>
              <a:gd name="connsiteX1-97" fmla="*/ 10857753 w 10857753"/>
              <a:gd name="connsiteY1-98" fmla="*/ 0 h 5142954"/>
              <a:gd name="connsiteX2-99" fmla="*/ 10855126 w 10857753"/>
              <a:gd name="connsiteY2-100" fmla="*/ 4963817 h 5142954"/>
              <a:gd name="connsiteX3-101" fmla="*/ 10687486 w 10857753"/>
              <a:gd name="connsiteY3-102" fmla="*/ 5142745 h 5142954"/>
              <a:gd name="connsiteX4-103" fmla="*/ 0 w 10857753"/>
              <a:gd name="connsiteY4-104" fmla="*/ 5136439 h 5142954"/>
              <a:gd name="connsiteX5-105" fmla="*/ 0 w 10857753"/>
              <a:gd name="connsiteY5-106" fmla="*/ 0 h 5142954"/>
              <a:gd name="connsiteX0-107" fmla="*/ 0 w 10857753"/>
              <a:gd name="connsiteY0-108" fmla="*/ 0 h 5143138"/>
              <a:gd name="connsiteX1-109" fmla="*/ 10857753 w 10857753"/>
              <a:gd name="connsiteY1-110" fmla="*/ 0 h 5143138"/>
              <a:gd name="connsiteX2-111" fmla="*/ 10855126 w 10857753"/>
              <a:gd name="connsiteY2-112" fmla="*/ 4963817 h 5143138"/>
              <a:gd name="connsiteX3-113" fmla="*/ 10687486 w 10857753"/>
              <a:gd name="connsiteY3-114" fmla="*/ 5142745 h 5143138"/>
              <a:gd name="connsiteX4-115" fmla="*/ 0 w 10857753"/>
              <a:gd name="connsiteY4-116" fmla="*/ 5136439 h 5143138"/>
              <a:gd name="connsiteX5-117" fmla="*/ 0 w 10857753"/>
              <a:gd name="connsiteY5-118" fmla="*/ 0 h 51431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0857753" h="5143138">
                <a:moveTo>
                  <a:pt x="0" y="0"/>
                </a:moveTo>
                <a:lnTo>
                  <a:pt x="10857753" y="0"/>
                </a:lnTo>
                <a:cubicBezTo>
                  <a:pt x="10856877" y="1652226"/>
                  <a:pt x="10856002" y="4910484"/>
                  <a:pt x="10855126" y="4963817"/>
                </a:cubicBezTo>
                <a:cubicBezTo>
                  <a:pt x="10840364" y="5128486"/>
                  <a:pt x="10747038" y="5146323"/>
                  <a:pt x="10687486" y="5142745"/>
                </a:cubicBezTo>
                <a:lnTo>
                  <a:pt x="0" y="5136439"/>
                </a:lnTo>
                <a:lnTo>
                  <a:pt x="0" y="0"/>
                </a:lnTo>
                <a:close/>
              </a:path>
            </a:pathLst>
          </a:custGeom>
          <a:noFill/>
          <a:ln w="19050" cap="flat" cmpd="sng" algn="ctr">
            <a:gradFill flip="none" rotWithShape="1">
              <a:gsLst>
                <a:gs pos="0">
                  <a:srgbClr val="9DC3E6"/>
                </a:gs>
                <a:gs pos="35000">
                  <a:schemeClr val="accent1">
                    <a:lumMod val="45000"/>
                    <a:lumOff val="55000"/>
                  </a:schemeClr>
                </a:gs>
                <a:gs pos="70000">
                  <a:schemeClr val="accent1">
                    <a:lumMod val="45000"/>
                    <a:lumOff val="55000"/>
                  </a:schemeClr>
                </a:gs>
                <a:gs pos="100000">
                  <a:schemeClr val="accent1">
                    <a:lumMod val="30000"/>
                    <a:lumOff val="70000"/>
                  </a:schemeClr>
                </a:gs>
              </a:gsLst>
              <a:path path="rect">
                <a:fillToRect l="50000" t="50000" r="50000" b="50000"/>
              </a:path>
              <a:tileRect/>
            </a:gradFill>
            <a:prstDash val="solid"/>
            <a:miter lim="800000"/>
            <a:headEnd type="oval"/>
            <a:tailEnd type="oval"/>
          </a:ln>
          <a:effectLst/>
        </p:spPr>
        <p:txBody>
          <a:bodyPr>
            <a:normAutofit lnSpcReduction="10000"/>
          </a:bodyPr>
          <a:lstStyle/>
          <a:p>
            <a:pPr lvl="0">
              <a:lnSpc>
                <a:spcPct val="170000"/>
              </a:lnSpc>
            </a:pPr>
            <a:r>
              <a:rPr lang="zh-CN" altLang="en-US" dirty="0"/>
              <a:t>编辑母版文本样式</a:t>
            </a:r>
            <a:endParaRPr lang="zh-CN" altLang="en-US" dirty="0"/>
          </a:p>
          <a:p>
            <a:pPr lvl="1"/>
            <a:r>
              <a:rPr lang="zh-CN" altLang="en-US" dirty="0"/>
              <a:t>第二级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CEBD7764-E334-4E02-840E-F716F865F1E6}" type="datetime1">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11643659" y="6492875"/>
            <a:ext cx="548341" cy="365125"/>
          </a:xfrm>
          <a:prstGeom prst="rect">
            <a:avLst/>
          </a:prstGeom>
        </p:spPr>
        <p:txBody>
          <a:bodyPr vert="horz" lIns="91440" tIns="45720" rIns="91440" bIns="45720" rtlCol="0" anchor="ctr"/>
          <a:lstStyle>
            <a:lvl1pPr marL="0" algn="ctr" defTabSz="914400" rtl="0" eaLnBrk="1" latinLnBrk="0" hangingPunct="1">
              <a:defRPr kumimoji="0" lang="zh-CN" altLang="en-US" sz="1600" b="1" i="0" u="none" strike="noStrike" kern="0" cap="none" spc="0" normalizeH="0" baseline="0" smtClean="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stStyle>
          <a:p>
            <a:pPr>
              <a:defRPr/>
            </a:pPr>
            <a:fld id="{80293A8B-7656-41F7-B47F-4F4E036E5275}" type="slidenum">
              <a:rPr lang="en-US" altLang="zh-CN" smtClean="0"/>
            </a:fld>
            <a:endParaRPr lang="en-US" dirty="0"/>
          </a:p>
        </p:txBody>
      </p:sp>
      <p:pic>
        <p:nvPicPr>
          <p:cNvPr id="14" name="图片 13"/>
          <p:cNvPicPr>
            <a:picLocks noChangeAspect="1"/>
          </p:cNvPicPr>
          <p:nvPr userDrawn="1"/>
        </p:nvPicPr>
        <p:blipFill>
          <a:blip r:embed="rId5" cstate="screen"/>
          <a:stretch>
            <a:fillRect/>
          </a:stretch>
        </p:blipFill>
        <p:spPr>
          <a:xfrm>
            <a:off x="11502189" y="186713"/>
            <a:ext cx="673773" cy="69278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914400" rtl="0" eaLnBrk="1" latinLnBrk="0" hangingPunct="1">
        <a:lnSpc>
          <a:spcPct val="90000"/>
        </a:lnSpc>
        <a:spcBef>
          <a:spcPct val="0"/>
        </a:spcBef>
        <a:buNone/>
        <a:defRPr kumimoji="0" lang="zh-CN" altLang="en-US" sz="36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defRPr>
      </a:lvl1pPr>
    </p:titleStyle>
    <p:bodyStyle>
      <a:lvl1pPr marL="313055" indent="-313055" algn="l" defTabSz="914400" rtl="0" eaLnBrk="1" latinLnBrk="0" hangingPunct="1">
        <a:lnSpc>
          <a:spcPct val="140000"/>
        </a:lnSpc>
        <a:spcBef>
          <a:spcPts val="1000"/>
        </a:spcBef>
        <a:buSzPct val="100000"/>
        <a:buFont typeface="Wingdings" panose="05000000000000000000" pitchFamily="2" charset="2"/>
        <a:buChar char=""/>
        <a:defRPr lang="zh-CN" altLang="en-US" sz="2800" b="1" kern="1200"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defRPr>
      </a:lvl1pPr>
      <a:lvl2pPr marL="593725" indent="-281305" algn="l" defTabSz="914400" rtl="0" eaLnBrk="1" latinLnBrk="0" hangingPunct="1">
        <a:lnSpc>
          <a:spcPct val="140000"/>
        </a:lnSpc>
        <a:spcBef>
          <a:spcPts val="500"/>
        </a:spcBef>
        <a:buFontTx/>
        <a:buBlip>
          <a:blip r:embed="rId6"/>
        </a:buBlip>
        <a:defRPr lang="zh-CN" altLang="en-US" sz="2400" kern="1200" dirty="0" smtClean="0">
          <a:solidFill>
            <a:schemeClr val="tx1"/>
          </a:solidFill>
          <a:latin typeface="Times New Roman" panose="02020603050405020304" pitchFamily="18" charset="0"/>
          <a:ea typeface="黑体" panose="020106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ea typeface="中文 Hei" charset="0"/>
              </a:defRPr>
            </a:lvl1pPr>
          </a:lstStyle>
          <a:p>
            <a:fld id="{7F4DE8F2-CC2C-490D-8FF9-51C27817FA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ea typeface="中文 Hei"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ea typeface="中文 Hei" charset="0"/>
              </a:defRPr>
            </a:lvl1pPr>
          </a:lstStyle>
          <a:p>
            <a:fld id="{051ED7BF-BED3-43F7-88DC-25C08D4760F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mj-lt"/>
          <a:ea typeface="中文 Hei"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中文 Hei"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中文 Hei"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中文 Hei"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ea typeface="中文 Hei" charset="0"/>
              </a:defRPr>
            </a:lvl1pPr>
          </a:lstStyle>
          <a:p>
            <a:fld id="{7F4DE8F2-CC2C-490D-8FF9-51C27817FA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ea typeface="中文 Hei"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ea typeface="中文 Hei" charset="0"/>
              </a:defRPr>
            </a:lvl1pPr>
          </a:lstStyle>
          <a:p>
            <a:fld id="{051ED7BF-BED3-43F7-88DC-25C08D4760F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mj-lt"/>
          <a:ea typeface="中文 Hei"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中文 Hei"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中文 Hei"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中文 Hei"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ea typeface="中文 Hei" charset="0"/>
              </a:defRPr>
            </a:lvl1pPr>
          </a:lstStyle>
          <a:p>
            <a:fld id="{06903300-4AF6-4744-B64C-C37F6AE7BC02}" type="datetime1">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ea typeface="中文 Hei"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ea typeface="中文 Hei" charset="0"/>
              </a:defRPr>
            </a:lvl1pPr>
          </a:lstStyle>
          <a:p>
            <a:fld id="{051ED7BF-BED3-43F7-88DC-25C08D4760F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hf hdr="0" ftr="0" dt="0"/>
  <p:txStyles>
    <p:titleStyle>
      <a:lvl1pPr algn="l" defTabSz="914400" rtl="0" eaLnBrk="1" latinLnBrk="0" hangingPunct="1">
        <a:lnSpc>
          <a:spcPct val="90000"/>
        </a:lnSpc>
        <a:spcBef>
          <a:spcPct val="0"/>
        </a:spcBef>
        <a:buNone/>
        <a:defRPr sz="4400" b="0" i="0" kern="1200">
          <a:solidFill>
            <a:schemeClr val="tx1"/>
          </a:solidFill>
          <a:latin typeface="+mj-lt"/>
          <a:ea typeface="中文 Hei"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中文 Hei"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中文 Hei"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中文 Hei"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ea typeface="中文 Hei" charset="0"/>
              </a:defRPr>
            </a:lvl1pPr>
          </a:lstStyle>
          <a:p>
            <a:fld id="{7F4DE8F2-CC2C-490D-8FF9-51C27817FA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ea typeface="中文 Hei"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ea typeface="中文 Hei" charset="0"/>
              </a:defRPr>
            </a:lvl1pPr>
          </a:lstStyle>
          <a:p>
            <a:fld id="{051ED7BF-BED3-43F7-88DC-25C08D4760F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mj-lt"/>
          <a:ea typeface="中文 Hei"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中文 Hei"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中文 Hei"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中文 Hei"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中文 Hei"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FA0A58-BA85-434C-9738-3E3BA679653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F81B18-AC8C-4B9F-8FDE-28BF464F8E0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1.xml"/><Relationship Id="rId3" Type="http://schemas.openxmlformats.org/officeDocument/2006/relationships/image" Target="../media/image23.tiff"/><Relationship Id="rId2" Type="http://schemas.openxmlformats.org/officeDocument/2006/relationships/image" Target="../media/image22.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9" Type="http://schemas.openxmlformats.org/officeDocument/2006/relationships/image" Target="../media/image30.emf"/><Relationship Id="rId8" Type="http://schemas.openxmlformats.org/officeDocument/2006/relationships/oleObject" Target="../embeddings/oleObject1.bin"/><Relationship Id="rId7" Type="http://schemas.openxmlformats.org/officeDocument/2006/relationships/image" Target="../media/image29.png"/><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4.png"/><Relationship Id="rId3" Type="http://schemas.openxmlformats.org/officeDocument/2006/relationships/image" Target="../media/image26.jpeg"/><Relationship Id="rId2" Type="http://schemas.openxmlformats.org/officeDocument/2006/relationships/image" Target="../media/image25.png"/><Relationship Id="rId11" Type="http://schemas.openxmlformats.org/officeDocument/2006/relationships/vmlDrawing" Target="../drawings/vmlDrawing1.vml"/><Relationship Id="rId10" Type="http://schemas.openxmlformats.org/officeDocument/2006/relationships/slideLayout" Target="../slideLayouts/slideLayout21.xml"/><Relationship Id="rId1" Type="http://schemas.openxmlformats.org/officeDocument/2006/relationships/image" Target="../media/image24.emf"/></Relationships>
</file>

<file path=ppt/slides/_rels/slide12.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9" Type="http://schemas.openxmlformats.org/officeDocument/2006/relationships/slideLayout" Target="../slideLayouts/slideLayout21.xml"/><Relationship Id="rId18" Type="http://schemas.openxmlformats.org/officeDocument/2006/relationships/image" Target="../media/image4.png"/><Relationship Id="rId17" Type="http://schemas.openxmlformats.org/officeDocument/2006/relationships/image" Target="../media/image47.jpeg"/><Relationship Id="rId16" Type="http://schemas.openxmlformats.org/officeDocument/2006/relationships/image" Target="../media/image46.png"/><Relationship Id="rId15" Type="http://schemas.openxmlformats.org/officeDocument/2006/relationships/image" Target="../media/image45.png"/><Relationship Id="rId14" Type="http://schemas.openxmlformats.org/officeDocument/2006/relationships/image" Target="../media/image44.png"/><Relationship Id="rId13" Type="http://schemas.openxmlformats.org/officeDocument/2006/relationships/image" Target="../media/image43.png"/><Relationship Id="rId12" Type="http://schemas.openxmlformats.org/officeDocument/2006/relationships/image" Target="../media/image42.png"/><Relationship Id="rId11" Type="http://schemas.openxmlformats.org/officeDocument/2006/relationships/image" Target="../media/image41.png"/><Relationship Id="rId10" Type="http://schemas.openxmlformats.org/officeDocument/2006/relationships/image" Target="../media/image40.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png"/><Relationship Id="rId7" Type="http://schemas.openxmlformats.org/officeDocument/2006/relationships/image" Target="../media/image53.jpeg"/><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1" Type="http://schemas.openxmlformats.org/officeDocument/2006/relationships/notesSlide" Target="../notesSlides/notesSlide4.xml"/><Relationship Id="rId10" Type="http://schemas.openxmlformats.org/officeDocument/2006/relationships/slideLayout" Target="../slideLayouts/slideLayout32.xml"/><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30.xml"/><Relationship Id="rId1" Type="http://schemas.openxmlformats.org/officeDocument/2006/relationships/tags" Target="../tags/tag129.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image" Target="../media/image58.png"/></Relationships>
</file>

<file path=ppt/slides/_rels/slide17.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68.png"/><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tags" Target="../tags/tag132.xml"/><Relationship Id="rId2" Type="http://schemas.openxmlformats.org/officeDocument/2006/relationships/image" Target="../media/image4.png"/><Relationship Id="rId12" Type="http://schemas.openxmlformats.org/officeDocument/2006/relationships/slideLayout" Target="../slideLayouts/slideLayout54.xml"/><Relationship Id="rId11" Type="http://schemas.openxmlformats.org/officeDocument/2006/relationships/image" Target="../media/image71.png"/><Relationship Id="rId10" Type="http://schemas.openxmlformats.org/officeDocument/2006/relationships/image" Target="../media/image70.png"/><Relationship Id="rId1" Type="http://schemas.openxmlformats.org/officeDocument/2006/relationships/image" Target="../media/image63.png"/></Relationships>
</file>

<file path=ppt/slides/_rels/slide18.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0" Type="http://schemas.openxmlformats.org/officeDocument/2006/relationships/slideLayout" Target="../slideLayouts/slideLayout53.xml"/><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image" Target="../media/image84.png"/><Relationship Id="rId7" Type="http://schemas.openxmlformats.org/officeDocument/2006/relationships/image" Target="../media/image83.png"/><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tags" Target="../tags/tag134.xml"/><Relationship Id="rId3" Type="http://schemas.openxmlformats.org/officeDocument/2006/relationships/image" Target="../media/image80.png"/><Relationship Id="rId21" Type="http://schemas.openxmlformats.org/officeDocument/2006/relationships/notesSlide" Target="../notesSlides/notesSlide5.xml"/><Relationship Id="rId20" Type="http://schemas.openxmlformats.org/officeDocument/2006/relationships/vmlDrawing" Target="../drawings/vmlDrawing2.vml"/><Relationship Id="rId2" Type="http://schemas.openxmlformats.org/officeDocument/2006/relationships/image" Target="../media/image79.png"/><Relationship Id="rId19" Type="http://schemas.openxmlformats.org/officeDocument/2006/relationships/slideLayout" Target="../slideLayouts/slideLayout53.xml"/><Relationship Id="rId18" Type="http://schemas.openxmlformats.org/officeDocument/2006/relationships/image" Target="../media/image91.emf"/><Relationship Id="rId17" Type="http://schemas.openxmlformats.org/officeDocument/2006/relationships/oleObject" Target="../embeddings/oleObject2.bin"/><Relationship Id="rId16" Type="http://schemas.openxmlformats.org/officeDocument/2006/relationships/image" Target="../media/image90.png"/><Relationship Id="rId15" Type="http://schemas.openxmlformats.org/officeDocument/2006/relationships/image" Target="../media/image89.png"/><Relationship Id="rId14" Type="http://schemas.openxmlformats.org/officeDocument/2006/relationships/image" Target="../media/image88.png"/><Relationship Id="rId13" Type="http://schemas.openxmlformats.org/officeDocument/2006/relationships/image" Target="../media/image87.png"/><Relationship Id="rId12" Type="http://schemas.openxmlformats.org/officeDocument/2006/relationships/image" Target="../media/image86.png"/><Relationship Id="rId11" Type="http://schemas.openxmlformats.org/officeDocument/2006/relationships/image" Target="../media/image85.png"/><Relationship Id="rId10" Type="http://schemas.openxmlformats.org/officeDocument/2006/relationships/tags" Target="../tags/tag136.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4" Type="http://schemas.openxmlformats.org/officeDocument/2006/relationships/slideLayout" Target="../slideLayouts/slideLayout21.xml"/><Relationship Id="rId33" Type="http://schemas.openxmlformats.org/officeDocument/2006/relationships/tags" Target="../tags/tag99.xml"/><Relationship Id="rId32" Type="http://schemas.openxmlformats.org/officeDocument/2006/relationships/tags" Target="../tags/tag98.xml"/><Relationship Id="rId31" Type="http://schemas.openxmlformats.org/officeDocument/2006/relationships/tags" Target="../tags/tag97.xml"/><Relationship Id="rId30" Type="http://schemas.openxmlformats.org/officeDocument/2006/relationships/tags" Target="../tags/tag96.xml"/><Relationship Id="rId3" Type="http://schemas.openxmlformats.org/officeDocument/2006/relationships/image" Target="../media/image4.png"/><Relationship Id="rId29" Type="http://schemas.openxmlformats.org/officeDocument/2006/relationships/tags" Target="../tags/tag95.xml"/><Relationship Id="rId28" Type="http://schemas.openxmlformats.org/officeDocument/2006/relationships/tags" Target="../tags/tag94.xml"/><Relationship Id="rId27" Type="http://schemas.openxmlformats.org/officeDocument/2006/relationships/tags" Target="../tags/tag93.xml"/><Relationship Id="rId26" Type="http://schemas.openxmlformats.org/officeDocument/2006/relationships/tags" Target="../tags/tag92.xml"/><Relationship Id="rId25" Type="http://schemas.openxmlformats.org/officeDocument/2006/relationships/tags" Target="../tags/tag91.xml"/><Relationship Id="rId24" Type="http://schemas.openxmlformats.org/officeDocument/2006/relationships/tags" Target="../tags/tag90.xml"/><Relationship Id="rId23" Type="http://schemas.openxmlformats.org/officeDocument/2006/relationships/tags" Target="../tags/tag89.xml"/><Relationship Id="rId22" Type="http://schemas.openxmlformats.org/officeDocument/2006/relationships/tags" Target="../tags/tag88.xml"/><Relationship Id="rId21" Type="http://schemas.openxmlformats.org/officeDocument/2006/relationships/tags" Target="../tags/tag87.xml"/><Relationship Id="rId20" Type="http://schemas.openxmlformats.org/officeDocument/2006/relationships/tags" Target="../tags/tag86.xml"/><Relationship Id="rId2" Type="http://schemas.openxmlformats.org/officeDocument/2006/relationships/tags" Target="../tags/tag69.xml"/><Relationship Id="rId19" Type="http://schemas.openxmlformats.org/officeDocument/2006/relationships/tags" Target="../tags/tag85.xml"/><Relationship Id="rId18" Type="http://schemas.openxmlformats.org/officeDocument/2006/relationships/tags" Target="../tags/tag84.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tags" Target="../tags/tag6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38.xml"/><Relationship Id="rId1" Type="http://schemas.openxmlformats.org/officeDocument/2006/relationships/tags" Target="../tags/tag137.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11.png"/><Relationship Id="rId2" Type="http://schemas.openxmlformats.org/officeDocument/2006/relationships/image" Target="../media/image92.pn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9" Type="http://schemas.openxmlformats.org/officeDocument/2006/relationships/image" Target="../media/image98.png"/><Relationship Id="rId8" Type="http://schemas.openxmlformats.org/officeDocument/2006/relationships/tags" Target="../tags/tag141.xml"/><Relationship Id="rId7" Type="http://schemas.openxmlformats.org/officeDocument/2006/relationships/tags" Target="../tags/tag140.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0" Type="http://schemas.openxmlformats.org/officeDocument/2006/relationships/slideLayout" Target="../slideLayouts/slideLayout2.xml"/><Relationship Id="rId3" Type="http://schemas.openxmlformats.org/officeDocument/2006/relationships/image" Target="../media/image94.png"/><Relationship Id="rId29" Type="http://schemas.openxmlformats.org/officeDocument/2006/relationships/image" Target="../media/image104.png"/><Relationship Id="rId28" Type="http://schemas.openxmlformats.org/officeDocument/2006/relationships/tags" Target="../tags/tag155.xml"/><Relationship Id="rId27" Type="http://schemas.openxmlformats.org/officeDocument/2006/relationships/image" Target="../media/image103.png"/><Relationship Id="rId26" Type="http://schemas.openxmlformats.org/officeDocument/2006/relationships/tags" Target="../tags/tag154.xml"/><Relationship Id="rId25" Type="http://schemas.openxmlformats.org/officeDocument/2006/relationships/image" Target="../media/image102.png"/><Relationship Id="rId24" Type="http://schemas.openxmlformats.org/officeDocument/2006/relationships/tags" Target="../tags/tag153.xml"/><Relationship Id="rId23" Type="http://schemas.openxmlformats.org/officeDocument/2006/relationships/tags" Target="../tags/tag152.xml"/><Relationship Id="rId22" Type="http://schemas.openxmlformats.org/officeDocument/2006/relationships/image" Target="../media/image101.png"/><Relationship Id="rId21" Type="http://schemas.openxmlformats.org/officeDocument/2006/relationships/image" Target="../media/image100.png"/><Relationship Id="rId20" Type="http://schemas.openxmlformats.org/officeDocument/2006/relationships/tags" Target="../tags/tag151.xml"/><Relationship Id="rId2" Type="http://schemas.openxmlformats.org/officeDocument/2006/relationships/image" Target="../media/image93.png"/><Relationship Id="rId19" Type="http://schemas.openxmlformats.org/officeDocument/2006/relationships/image" Target="../media/image99.png"/><Relationship Id="rId18" Type="http://schemas.openxmlformats.org/officeDocument/2006/relationships/tags" Target="../tags/tag150.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9" Type="http://schemas.openxmlformats.org/officeDocument/2006/relationships/image" Target="../media/image112.png"/><Relationship Id="rId8" Type="http://schemas.openxmlformats.org/officeDocument/2006/relationships/image" Target="../media/image111.png"/><Relationship Id="rId7" Type="http://schemas.openxmlformats.org/officeDocument/2006/relationships/image" Target="../media/image110.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3" Type="http://schemas.openxmlformats.org/officeDocument/2006/relationships/image" Target="../media/image106.png"/><Relationship Id="rId2" Type="http://schemas.openxmlformats.org/officeDocument/2006/relationships/image" Target="../media/image105.png"/><Relationship Id="rId10" Type="http://schemas.openxmlformats.org/officeDocument/2006/relationships/slideLayout" Target="../slideLayouts/slideLayout2.xml"/><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9" Type="http://schemas.openxmlformats.org/officeDocument/2006/relationships/image" Target="../media/image118.png"/><Relationship Id="rId8" Type="http://schemas.openxmlformats.org/officeDocument/2006/relationships/tags" Target="../tags/tag157.xml"/><Relationship Id="rId7" Type="http://schemas.openxmlformats.org/officeDocument/2006/relationships/image" Target="../media/image117.png"/><Relationship Id="rId6" Type="http://schemas.openxmlformats.org/officeDocument/2006/relationships/tags" Target="../tags/tag156.xml"/><Relationship Id="rId5" Type="http://schemas.openxmlformats.org/officeDocument/2006/relationships/image" Target="../media/image116.png"/><Relationship Id="rId4" Type="http://schemas.openxmlformats.org/officeDocument/2006/relationships/image" Target="../media/image115.png"/><Relationship Id="rId3" Type="http://schemas.openxmlformats.org/officeDocument/2006/relationships/image" Target="../media/image114.jpeg"/><Relationship Id="rId2" Type="http://schemas.openxmlformats.org/officeDocument/2006/relationships/image" Target="../media/image113.png"/><Relationship Id="rId15" Type="http://schemas.openxmlformats.org/officeDocument/2006/relationships/slideLayout" Target="../slideLayouts/slideLayout2.xml"/><Relationship Id="rId14" Type="http://schemas.openxmlformats.org/officeDocument/2006/relationships/image" Target="../media/image121.jpeg"/><Relationship Id="rId13" Type="http://schemas.openxmlformats.org/officeDocument/2006/relationships/image" Target="../media/image120.jpeg"/><Relationship Id="rId12" Type="http://schemas.openxmlformats.org/officeDocument/2006/relationships/tags" Target="../tags/tag159.xml"/><Relationship Id="rId11" Type="http://schemas.openxmlformats.org/officeDocument/2006/relationships/image" Target="../media/image119.png"/><Relationship Id="rId10" Type="http://schemas.openxmlformats.org/officeDocument/2006/relationships/tags" Target="../tags/tag158.xml"/><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61.xml"/><Relationship Id="rId1" Type="http://schemas.openxmlformats.org/officeDocument/2006/relationships/tags" Target="../tags/tag160.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image" Target="../media/image122.emf"/><Relationship Id="rId4" Type="http://schemas.openxmlformats.org/officeDocument/2006/relationships/image" Target="../media/image126.emf"/><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image" Target="../media/image128.emf"/><Relationship Id="rId5" Type="http://schemas.openxmlformats.org/officeDocument/2006/relationships/tags" Target="../tags/tag164.xml"/><Relationship Id="rId4" Type="http://schemas.openxmlformats.org/officeDocument/2006/relationships/image" Target="../media/image127.emf"/><Relationship Id="rId3" Type="http://schemas.openxmlformats.org/officeDocument/2006/relationships/tags" Target="../tags/tag163.xml"/><Relationship Id="rId2" Type="http://schemas.openxmlformats.org/officeDocument/2006/relationships/tags" Target="../tags/tag162.xml"/><Relationship Id="rId18" Type="http://schemas.openxmlformats.org/officeDocument/2006/relationships/slideLayout" Target="../slideLayouts/slideLayout2.xml"/><Relationship Id="rId17" Type="http://schemas.openxmlformats.org/officeDocument/2006/relationships/tags" Target="../tags/tag173.xml"/><Relationship Id="rId16" Type="http://schemas.openxmlformats.org/officeDocument/2006/relationships/image" Target="../media/image130.png"/><Relationship Id="rId15" Type="http://schemas.openxmlformats.org/officeDocument/2006/relationships/tags" Target="../tags/tag172.xml"/><Relationship Id="rId14" Type="http://schemas.openxmlformats.org/officeDocument/2006/relationships/image" Target="../media/image129.png"/><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75.xml"/><Relationship Id="rId1" Type="http://schemas.openxmlformats.org/officeDocument/2006/relationships/tags" Target="../tags/tag174.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01.xml"/><Relationship Id="rId1" Type="http://schemas.openxmlformats.org/officeDocument/2006/relationships/tags" Target="../tags/tag100.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99.xml"/><Relationship Id="rId3" Type="http://schemas.openxmlformats.org/officeDocument/2006/relationships/image" Target="../media/image123.png"/><Relationship Id="rId2" Type="http://schemas.openxmlformats.org/officeDocument/2006/relationships/image" Target="../media/image4.png"/><Relationship Id="rId1" Type="http://schemas.openxmlformats.org/officeDocument/2006/relationships/image" Target="../media/image131.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99.xml"/><Relationship Id="rId5" Type="http://schemas.openxmlformats.org/officeDocument/2006/relationships/image" Target="../media/image135.png"/><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image" Target="../media/image141.png"/><Relationship Id="rId7" Type="http://schemas.openxmlformats.org/officeDocument/2006/relationships/image" Target="../media/image132.png"/><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3" Type="http://schemas.openxmlformats.org/officeDocument/2006/relationships/image" Target="../media/image137.png"/><Relationship Id="rId2" Type="http://schemas.openxmlformats.org/officeDocument/2006/relationships/image" Target="../media/image4.png"/><Relationship Id="rId1" Type="http://schemas.openxmlformats.org/officeDocument/2006/relationships/image" Target="../media/image136.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77.xml"/><Relationship Id="rId1" Type="http://schemas.openxmlformats.org/officeDocument/2006/relationships/tags" Target="../tags/tag176.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4.png"/><Relationship Id="rId1" Type="http://schemas.openxmlformats.org/officeDocument/2006/relationships/image" Target="../media/image142.png"/></Relationships>
</file>

<file path=ppt/slides/_rels/slide35.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image" Target="../media/image148.jpeg"/><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image" Target="../media/image147.jpeg"/><Relationship Id="rId3" Type="http://schemas.openxmlformats.org/officeDocument/2006/relationships/image" Target="../media/image146.png"/><Relationship Id="rId2" Type="http://schemas.openxmlformats.org/officeDocument/2006/relationships/image" Target="../media/image145.png"/><Relationship Id="rId17" Type="http://schemas.openxmlformats.org/officeDocument/2006/relationships/slideLayout" Target="../slideLayouts/slideLayout2.xml"/><Relationship Id="rId16" Type="http://schemas.openxmlformats.org/officeDocument/2006/relationships/tags" Target="../tags/tag188.xml"/><Relationship Id="rId15" Type="http://schemas.openxmlformats.org/officeDocument/2006/relationships/tags" Target="../tags/tag187.xml"/><Relationship Id="rId14" Type="http://schemas.openxmlformats.org/officeDocument/2006/relationships/tags" Target="../tags/tag186.xml"/><Relationship Id="rId13" Type="http://schemas.openxmlformats.org/officeDocument/2006/relationships/image" Target="../media/image150.png"/><Relationship Id="rId12" Type="http://schemas.openxmlformats.org/officeDocument/2006/relationships/image" Target="../media/image149.png"/><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9" Type="http://schemas.openxmlformats.org/officeDocument/2006/relationships/image" Target="../media/image156.png"/><Relationship Id="rId8" Type="http://schemas.openxmlformats.org/officeDocument/2006/relationships/image" Target="../media/image155.png"/><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image" Target="../media/image154.png"/><Relationship Id="rId4" Type="http://schemas.openxmlformats.org/officeDocument/2006/relationships/image" Target="../media/image4.png"/><Relationship Id="rId3" Type="http://schemas.openxmlformats.org/officeDocument/2006/relationships/image" Target="../media/image153.png"/><Relationship Id="rId28" Type="http://schemas.openxmlformats.org/officeDocument/2006/relationships/slideLayout" Target="../slideLayouts/slideLayout2.xml"/><Relationship Id="rId27" Type="http://schemas.openxmlformats.org/officeDocument/2006/relationships/tags" Target="../tags/tag202.xml"/><Relationship Id="rId26" Type="http://schemas.openxmlformats.org/officeDocument/2006/relationships/tags" Target="../tags/tag201.xml"/><Relationship Id="rId25" Type="http://schemas.openxmlformats.org/officeDocument/2006/relationships/tags" Target="../tags/tag200.xml"/><Relationship Id="rId24" Type="http://schemas.openxmlformats.org/officeDocument/2006/relationships/image" Target="../media/image162.png"/><Relationship Id="rId23" Type="http://schemas.openxmlformats.org/officeDocument/2006/relationships/tags" Target="../tags/tag199.xml"/><Relationship Id="rId22" Type="http://schemas.openxmlformats.org/officeDocument/2006/relationships/image" Target="../media/image161.png"/><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image" Target="../media/image152.png"/><Relationship Id="rId19" Type="http://schemas.openxmlformats.org/officeDocument/2006/relationships/tags" Target="../tags/tag196.xml"/><Relationship Id="rId18" Type="http://schemas.openxmlformats.org/officeDocument/2006/relationships/tags" Target="../tags/tag195.xml"/><Relationship Id="rId17" Type="http://schemas.openxmlformats.org/officeDocument/2006/relationships/image" Target="../media/image160.png"/><Relationship Id="rId16" Type="http://schemas.openxmlformats.org/officeDocument/2006/relationships/image" Target="../media/image159.png"/><Relationship Id="rId15" Type="http://schemas.openxmlformats.org/officeDocument/2006/relationships/image" Target="../media/image158.png"/><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image" Target="../media/image157.png"/><Relationship Id="rId1" Type="http://schemas.openxmlformats.org/officeDocument/2006/relationships/image" Target="../media/image151.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204.xml"/><Relationship Id="rId1" Type="http://schemas.openxmlformats.org/officeDocument/2006/relationships/tags" Target="../tags/tag203.xml"/></Relationships>
</file>

<file path=ppt/slides/_rels/slide38.xml.rels><?xml version="1.0" encoding="UTF-8" standalone="yes"?>
<Relationships xmlns="http://schemas.openxmlformats.org/package/2006/relationships"><Relationship Id="rId7" Type="http://schemas.openxmlformats.org/officeDocument/2006/relationships/slideLayout" Target="../slideLayouts/slideLayout54.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4.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54.xml"/><Relationship Id="rId5" Type="http://schemas.openxmlformats.org/officeDocument/2006/relationships/image" Target="../media/image170.png"/><Relationship Id="rId4" Type="http://schemas.openxmlformats.org/officeDocument/2006/relationships/image" Target="../media/image4.png"/><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tags" Target="../tags/tag205.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tags" Target="../tags/tag103.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102.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9" Type="http://schemas.openxmlformats.org/officeDocument/2006/relationships/tags" Target="../tags/tag209.xml"/><Relationship Id="rId8" Type="http://schemas.openxmlformats.org/officeDocument/2006/relationships/tags" Target="../tags/tag208.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image" Target="../media/image174.png"/><Relationship Id="rId4" Type="http://schemas.openxmlformats.org/officeDocument/2006/relationships/image" Target="../media/image173.png"/><Relationship Id="rId3" Type="http://schemas.openxmlformats.org/officeDocument/2006/relationships/image" Target="../media/image172.png"/><Relationship Id="rId27" Type="http://schemas.openxmlformats.org/officeDocument/2006/relationships/slideLayout" Target="../slideLayouts/slideLayout54.xml"/><Relationship Id="rId26" Type="http://schemas.openxmlformats.org/officeDocument/2006/relationships/tags" Target="../tags/tag222.xml"/><Relationship Id="rId25" Type="http://schemas.openxmlformats.org/officeDocument/2006/relationships/tags" Target="../tags/tag221.xml"/><Relationship Id="rId24" Type="http://schemas.openxmlformats.org/officeDocument/2006/relationships/tags" Target="../tags/tag220.xml"/><Relationship Id="rId23" Type="http://schemas.openxmlformats.org/officeDocument/2006/relationships/tags" Target="../tags/tag219.xml"/><Relationship Id="rId22" Type="http://schemas.openxmlformats.org/officeDocument/2006/relationships/tags" Target="../tags/tag218.xml"/><Relationship Id="rId21" Type="http://schemas.openxmlformats.org/officeDocument/2006/relationships/tags" Target="../tags/tag217.xml"/><Relationship Id="rId20" Type="http://schemas.openxmlformats.org/officeDocument/2006/relationships/image" Target="../media/image178.png"/><Relationship Id="rId2" Type="http://schemas.openxmlformats.org/officeDocument/2006/relationships/image" Target="../media/image171.png"/><Relationship Id="rId19" Type="http://schemas.openxmlformats.org/officeDocument/2006/relationships/tags" Target="../tags/tag216.xml"/><Relationship Id="rId18" Type="http://schemas.openxmlformats.org/officeDocument/2006/relationships/image" Target="../media/image177.png"/><Relationship Id="rId17" Type="http://schemas.openxmlformats.org/officeDocument/2006/relationships/tags" Target="../tags/tag215.xml"/><Relationship Id="rId16" Type="http://schemas.openxmlformats.org/officeDocument/2006/relationships/tags" Target="../tags/tag214.xml"/><Relationship Id="rId15" Type="http://schemas.openxmlformats.org/officeDocument/2006/relationships/tags" Target="../tags/tag213.xml"/><Relationship Id="rId14" Type="http://schemas.openxmlformats.org/officeDocument/2006/relationships/tags" Target="../tags/tag212.xml"/><Relationship Id="rId13" Type="http://schemas.openxmlformats.org/officeDocument/2006/relationships/image" Target="../media/image176.png"/><Relationship Id="rId12" Type="http://schemas.openxmlformats.org/officeDocument/2006/relationships/tags" Target="../tags/tag211.xml"/><Relationship Id="rId11" Type="http://schemas.openxmlformats.org/officeDocument/2006/relationships/image" Target="../media/image175.png"/><Relationship Id="rId10" Type="http://schemas.openxmlformats.org/officeDocument/2006/relationships/tags" Target="../tags/tag210.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image" Target="../media/image181.png"/><Relationship Id="rId6" Type="http://schemas.openxmlformats.org/officeDocument/2006/relationships/tags" Target="../tags/tag225.xml"/><Relationship Id="rId5" Type="http://schemas.openxmlformats.org/officeDocument/2006/relationships/image" Target="../media/image180.png"/><Relationship Id="rId4" Type="http://schemas.openxmlformats.org/officeDocument/2006/relationships/tags" Target="../tags/tag224.xml"/><Relationship Id="rId3" Type="http://schemas.openxmlformats.org/officeDocument/2006/relationships/image" Target="../media/image179.png"/><Relationship Id="rId2" Type="http://schemas.openxmlformats.org/officeDocument/2006/relationships/tags" Target="../tags/tag223.xml"/><Relationship Id="rId14" Type="http://schemas.openxmlformats.org/officeDocument/2006/relationships/slideLayout" Target="../slideLayouts/slideLayout54.xml"/><Relationship Id="rId13" Type="http://schemas.openxmlformats.org/officeDocument/2006/relationships/image" Target="../media/image183.png"/><Relationship Id="rId12" Type="http://schemas.openxmlformats.org/officeDocument/2006/relationships/image" Target="../media/image182.png"/><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image" Target="../media/image4.png"/></Relationships>
</file>

<file path=ppt/slides/_rels/slide42.xml.rels><?xml version="1.0" encoding="UTF-8" standalone="yes"?>
<Relationships xmlns="http://schemas.openxmlformats.org/package/2006/relationships"><Relationship Id="rId9" Type="http://schemas.openxmlformats.org/officeDocument/2006/relationships/image" Target="../media/image188.png"/><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3" Type="http://schemas.openxmlformats.org/officeDocument/2006/relationships/image" Target="../media/image184.png"/><Relationship Id="rId2" Type="http://schemas.openxmlformats.org/officeDocument/2006/relationships/tags" Target="../tags/tag230.xml"/><Relationship Id="rId15" Type="http://schemas.openxmlformats.org/officeDocument/2006/relationships/slideLayout" Target="../slideLayouts/slideLayout54.xml"/><Relationship Id="rId14" Type="http://schemas.openxmlformats.org/officeDocument/2006/relationships/tags" Target="../tags/tag234.xml"/><Relationship Id="rId13" Type="http://schemas.openxmlformats.org/officeDocument/2006/relationships/image" Target="../media/image191.png"/><Relationship Id="rId12" Type="http://schemas.openxmlformats.org/officeDocument/2006/relationships/image" Target="../media/image190.png"/><Relationship Id="rId11" Type="http://schemas.openxmlformats.org/officeDocument/2006/relationships/tags" Target="../tags/tag233.xml"/><Relationship Id="rId10" Type="http://schemas.openxmlformats.org/officeDocument/2006/relationships/image" Target="../media/image189.pn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236.xml"/><Relationship Id="rId1" Type="http://schemas.openxmlformats.org/officeDocument/2006/relationships/tags" Target="../tags/tag235.xml"/></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image" Target="../media/image4.png"/></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198.png"/><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image" Target="../media/image4.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199.png"/><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3" Type="http://schemas.openxmlformats.org/officeDocument/2006/relationships/image" Target="../media/image201.png"/><Relationship Id="rId2" Type="http://schemas.openxmlformats.org/officeDocument/2006/relationships/image" Target="../media/image4.png"/><Relationship Id="rId1" Type="http://schemas.openxmlformats.org/officeDocument/2006/relationships/image" Target="../media/image200.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206.jpeg"/><Relationship Id="rId2" Type="http://schemas.openxmlformats.org/officeDocument/2006/relationships/image" Target="../media/image20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image" Target="../media/image7.png"/><Relationship Id="rId24" Type="http://schemas.openxmlformats.org/officeDocument/2006/relationships/slideLayout" Target="../slideLayouts/slideLayout51.xml"/><Relationship Id="rId23" Type="http://schemas.openxmlformats.org/officeDocument/2006/relationships/tags" Target="../tags/tag124.xml"/><Relationship Id="rId22" Type="http://schemas.openxmlformats.org/officeDocument/2006/relationships/tags" Target="../tags/tag123.xml"/><Relationship Id="rId21" Type="http://schemas.openxmlformats.org/officeDocument/2006/relationships/tags" Target="../tags/tag122.xml"/><Relationship Id="rId20" Type="http://schemas.openxmlformats.org/officeDocument/2006/relationships/tags" Target="../tags/tag121.xml"/><Relationship Id="rId2" Type="http://schemas.openxmlformats.org/officeDocument/2006/relationships/tags" Target="../tags/tag104.xml"/><Relationship Id="rId19" Type="http://schemas.openxmlformats.org/officeDocument/2006/relationships/tags" Target="../tags/tag120.xml"/><Relationship Id="rId18" Type="http://schemas.openxmlformats.org/officeDocument/2006/relationships/tags" Target="../tags/tag119.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9" Type="http://schemas.openxmlformats.org/officeDocument/2006/relationships/image" Target="../media/image214.png"/><Relationship Id="rId8" Type="http://schemas.openxmlformats.org/officeDocument/2006/relationships/image" Target="../media/image213.png"/><Relationship Id="rId7" Type="http://schemas.openxmlformats.org/officeDocument/2006/relationships/image" Target="../media/image212.png"/><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3" Type="http://schemas.openxmlformats.org/officeDocument/2006/relationships/image" Target="../media/image208.png"/><Relationship Id="rId2" Type="http://schemas.openxmlformats.org/officeDocument/2006/relationships/image" Target="../media/image207.png"/><Relationship Id="rId11" Type="http://schemas.openxmlformats.org/officeDocument/2006/relationships/notesSlide" Target="../notesSlides/notesSlide13.xml"/><Relationship Id="rId10" Type="http://schemas.openxmlformats.org/officeDocument/2006/relationships/slideLayout" Target="../slideLayouts/slideLayout1.xml"/><Relationship Id="rId1" Type="http://schemas.openxmlformats.org/officeDocument/2006/relationships/image" Target="../media/image4.png"/></Relationships>
</file>

<file path=ppt/slides/_rels/slide51.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xml"/><Relationship Id="rId7" Type="http://schemas.openxmlformats.org/officeDocument/2006/relationships/image" Target="../media/image220.png"/><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image" Target="../media/image4.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238.xml"/><Relationship Id="rId1" Type="http://schemas.openxmlformats.org/officeDocument/2006/relationships/tags" Target="../tags/tag237.xml"/></Relationships>
</file>

<file path=ppt/slides/_rels/slide53.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vmlDrawing" Target="../drawings/vmlDrawing3.vml"/><Relationship Id="rId7" Type="http://schemas.openxmlformats.org/officeDocument/2006/relationships/slideLayout" Target="../slideLayouts/slideLayout54.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image" Target="../media/image222.emf"/><Relationship Id="rId3" Type="http://schemas.openxmlformats.org/officeDocument/2006/relationships/oleObject" Target="../embeddings/oleObject3.bin"/><Relationship Id="rId2" Type="http://schemas.openxmlformats.org/officeDocument/2006/relationships/image" Target="../media/image221.png"/><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54.xml"/><Relationship Id="rId2" Type="http://schemas.openxmlformats.org/officeDocument/2006/relationships/image" Target="../media/image4.png"/><Relationship Id="rId1" Type="http://schemas.openxmlformats.org/officeDocument/2006/relationships/image" Target="../media/image223.png"/></Relationships>
</file>

<file path=ppt/slides/_rels/slide55.xml.rels><?xml version="1.0" encoding="UTF-8" standalone="yes"?>
<Relationships xmlns="http://schemas.openxmlformats.org/package/2006/relationships"><Relationship Id="rId9" Type="http://schemas.openxmlformats.org/officeDocument/2006/relationships/image" Target="../media/image226.png"/><Relationship Id="rId8" Type="http://schemas.openxmlformats.org/officeDocument/2006/relationships/tags" Target="../tags/tag245.xml"/><Relationship Id="rId7" Type="http://schemas.openxmlformats.org/officeDocument/2006/relationships/tags" Target="../tags/tag244.xml"/><Relationship Id="rId6" Type="http://schemas.openxmlformats.org/officeDocument/2006/relationships/tags" Target="../tags/tag243.xml"/><Relationship Id="rId5" Type="http://schemas.openxmlformats.org/officeDocument/2006/relationships/image" Target="../media/image225.png"/><Relationship Id="rId4" Type="http://schemas.openxmlformats.org/officeDocument/2006/relationships/tags" Target="../tags/tag242.xml"/><Relationship Id="rId3" Type="http://schemas.openxmlformats.org/officeDocument/2006/relationships/image" Target="../media/image224.png"/><Relationship Id="rId2" Type="http://schemas.openxmlformats.org/officeDocument/2006/relationships/tags" Target="../tags/tag241.xml"/><Relationship Id="rId14" Type="http://schemas.openxmlformats.org/officeDocument/2006/relationships/notesSlide" Target="../notesSlides/notesSlide17.xml"/><Relationship Id="rId13" Type="http://schemas.openxmlformats.org/officeDocument/2006/relationships/slideLayout" Target="../slideLayouts/slideLayout54.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image" Target="../media/image227.png"/><Relationship Id="rId1" Type="http://schemas.openxmlformats.org/officeDocument/2006/relationships/image" Target="../media/image4.png"/></Relationships>
</file>

<file path=ppt/slides/_rels/slide56.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2" Type="http://schemas.openxmlformats.org/officeDocument/2006/relationships/slideLayout" Target="../slideLayouts/slideLayout54.xml"/><Relationship Id="rId31" Type="http://schemas.openxmlformats.org/officeDocument/2006/relationships/tags" Target="../tags/tag269.xml"/><Relationship Id="rId30" Type="http://schemas.openxmlformats.org/officeDocument/2006/relationships/tags" Target="../tags/tag268.xml"/><Relationship Id="rId3" Type="http://schemas.openxmlformats.org/officeDocument/2006/relationships/tags" Target="../tags/tag249.xml"/><Relationship Id="rId29" Type="http://schemas.openxmlformats.org/officeDocument/2006/relationships/image" Target="../media/image235.png"/><Relationship Id="rId28" Type="http://schemas.openxmlformats.org/officeDocument/2006/relationships/tags" Target="../tags/tag267.xml"/><Relationship Id="rId27" Type="http://schemas.openxmlformats.org/officeDocument/2006/relationships/image" Target="../media/image234.png"/><Relationship Id="rId26" Type="http://schemas.openxmlformats.org/officeDocument/2006/relationships/tags" Target="../tags/tag266.xml"/><Relationship Id="rId25" Type="http://schemas.openxmlformats.org/officeDocument/2006/relationships/image" Target="../media/image233.png"/><Relationship Id="rId24" Type="http://schemas.openxmlformats.org/officeDocument/2006/relationships/tags" Target="../tags/tag265.xml"/><Relationship Id="rId23" Type="http://schemas.openxmlformats.org/officeDocument/2006/relationships/tags" Target="../tags/tag264.xml"/><Relationship Id="rId22" Type="http://schemas.openxmlformats.org/officeDocument/2006/relationships/tags" Target="../tags/tag263.xml"/><Relationship Id="rId21" Type="http://schemas.openxmlformats.org/officeDocument/2006/relationships/tags" Target="../tags/tag262.xml"/><Relationship Id="rId20" Type="http://schemas.openxmlformats.org/officeDocument/2006/relationships/tags" Target="../tags/tag261.xml"/><Relationship Id="rId2" Type="http://schemas.openxmlformats.org/officeDocument/2006/relationships/tags" Target="../tags/tag248.xml"/><Relationship Id="rId19" Type="http://schemas.openxmlformats.org/officeDocument/2006/relationships/tags" Target="../tags/tag260.xml"/><Relationship Id="rId18" Type="http://schemas.openxmlformats.org/officeDocument/2006/relationships/tags" Target="../tags/tag259.xml"/><Relationship Id="rId17" Type="http://schemas.openxmlformats.org/officeDocument/2006/relationships/image" Target="../media/image232.png"/><Relationship Id="rId16" Type="http://schemas.openxmlformats.org/officeDocument/2006/relationships/tags" Target="../tags/tag258.xml"/><Relationship Id="rId15" Type="http://schemas.openxmlformats.org/officeDocument/2006/relationships/image" Target="../media/image231.png"/><Relationship Id="rId14" Type="http://schemas.openxmlformats.org/officeDocument/2006/relationships/image" Target="../media/image230.png"/><Relationship Id="rId13" Type="http://schemas.openxmlformats.org/officeDocument/2006/relationships/image" Target="../media/image229.png"/><Relationship Id="rId12" Type="http://schemas.openxmlformats.org/officeDocument/2006/relationships/tags" Target="../tags/tag257.xml"/><Relationship Id="rId11" Type="http://schemas.openxmlformats.org/officeDocument/2006/relationships/image" Target="../media/image228.png"/><Relationship Id="rId10" Type="http://schemas.openxmlformats.org/officeDocument/2006/relationships/tags" Target="../tags/tag256.xml"/><Relationship Id="rId1" Type="http://schemas.openxmlformats.org/officeDocument/2006/relationships/image" Target="../media/image4.png"/></Relationships>
</file>

<file path=ppt/slides/_rels/slide57.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54.xml"/><Relationship Id="rId7" Type="http://schemas.openxmlformats.org/officeDocument/2006/relationships/image" Target="../media/image241.png"/><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image" Target="../media/image4.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271.xml"/><Relationship Id="rId1" Type="http://schemas.openxmlformats.org/officeDocument/2006/relationships/tags" Target="../tags/tag270.xml"/></Relationships>
</file>

<file path=ppt/slides/_rels/slide59.xml.rels><?xml version="1.0" encoding="UTF-8" standalone="yes"?>
<Relationships xmlns="http://schemas.openxmlformats.org/package/2006/relationships"><Relationship Id="rId9" Type="http://schemas.openxmlformats.org/officeDocument/2006/relationships/image" Target="../media/image249.png"/><Relationship Id="rId8" Type="http://schemas.openxmlformats.org/officeDocument/2006/relationships/image" Target="../media/image248.png"/><Relationship Id="rId7" Type="http://schemas.openxmlformats.org/officeDocument/2006/relationships/image" Target="../media/image247.png"/><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 Id="rId3" Type="http://schemas.openxmlformats.org/officeDocument/2006/relationships/image" Target="../media/image243.png"/><Relationship Id="rId27" Type="http://schemas.openxmlformats.org/officeDocument/2006/relationships/notesSlide" Target="../notesSlides/notesSlide19.xml"/><Relationship Id="rId26" Type="http://schemas.openxmlformats.org/officeDocument/2006/relationships/slideLayout" Target="../slideLayouts/slideLayout16.xml"/><Relationship Id="rId25" Type="http://schemas.openxmlformats.org/officeDocument/2006/relationships/image" Target="../media/image265.png"/><Relationship Id="rId24" Type="http://schemas.openxmlformats.org/officeDocument/2006/relationships/image" Target="../media/image264.png"/><Relationship Id="rId23" Type="http://schemas.openxmlformats.org/officeDocument/2006/relationships/image" Target="../media/image263.png"/><Relationship Id="rId22" Type="http://schemas.openxmlformats.org/officeDocument/2006/relationships/image" Target="../media/image262.png"/><Relationship Id="rId21" Type="http://schemas.openxmlformats.org/officeDocument/2006/relationships/image" Target="../media/image261.png"/><Relationship Id="rId20" Type="http://schemas.openxmlformats.org/officeDocument/2006/relationships/image" Target="../media/image260.png"/><Relationship Id="rId2" Type="http://schemas.openxmlformats.org/officeDocument/2006/relationships/image" Target="../media/image242.png"/><Relationship Id="rId19" Type="http://schemas.openxmlformats.org/officeDocument/2006/relationships/image" Target="../media/image259.png"/><Relationship Id="rId18" Type="http://schemas.openxmlformats.org/officeDocument/2006/relationships/image" Target="../media/image258.png"/><Relationship Id="rId17" Type="http://schemas.openxmlformats.org/officeDocument/2006/relationships/image" Target="../media/image257.png"/><Relationship Id="rId16" Type="http://schemas.openxmlformats.org/officeDocument/2006/relationships/image" Target="../media/image256.png"/><Relationship Id="rId15" Type="http://schemas.openxmlformats.org/officeDocument/2006/relationships/image" Target="../media/image255.png"/><Relationship Id="rId14" Type="http://schemas.openxmlformats.org/officeDocument/2006/relationships/image" Target="../media/image254.png"/><Relationship Id="rId13" Type="http://schemas.openxmlformats.org/officeDocument/2006/relationships/image" Target="../media/image253.png"/><Relationship Id="rId12" Type="http://schemas.openxmlformats.org/officeDocument/2006/relationships/image" Target="../media/image252.png"/><Relationship Id="rId11" Type="http://schemas.openxmlformats.org/officeDocument/2006/relationships/image" Target="../media/image251.png"/><Relationship Id="rId10" Type="http://schemas.openxmlformats.org/officeDocument/2006/relationships/image" Target="../media/image250.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39.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273.xml"/><Relationship Id="rId1" Type="http://schemas.openxmlformats.org/officeDocument/2006/relationships/tags" Target="../tags/tag27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266.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image" Target="../media/image4.png"/><Relationship Id="rId1" Type="http://schemas.openxmlformats.org/officeDocument/2006/relationships/tags" Target="../tags/tag274.xml"/></Relationships>
</file>

<file path=ppt/slides/_rels/slide6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94.xml"/><Relationship Id="rId4" Type="http://schemas.openxmlformats.org/officeDocument/2006/relationships/image" Target="../media/image269.png"/><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4.xml"/><Relationship Id="rId1" Type="http://schemas.openxmlformats.org/officeDocument/2006/relationships/image" Target="../media/image4.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image" Target="../media/image4.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png"/><Relationship Id="rId2" Type="http://schemas.openxmlformats.org/officeDocument/2006/relationships/tags" Target="../tags/tag128.xml"/><Relationship Id="rId1" Type="http://schemas.openxmlformats.org/officeDocument/2006/relationships/tags" Target="../tags/tag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80293A8B-7656-41F7-B47F-4F4E036E5275}" type="slidenum">
              <a:rPr lang="en-US" altLang="zh-CN" smtClean="0"/>
            </a:fld>
            <a:endParaRPr lang="zh-CN" altLang="en-US"/>
          </a:p>
        </p:txBody>
      </p:sp>
      <p:sp>
        <p:nvSpPr>
          <p:cNvPr id="5" name="文本框 4"/>
          <p:cNvSpPr txBox="1"/>
          <p:nvPr/>
        </p:nvSpPr>
        <p:spPr>
          <a:xfrm>
            <a:off x="-109269" y="1265804"/>
            <a:ext cx="12191999" cy="706755"/>
          </a:xfrm>
          <a:prstGeom prst="rect">
            <a:avLst/>
          </a:prstGeom>
          <a:noFill/>
        </p:spPr>
        <p:txBody>
          <a:bodyPr wrap="square">
            <a:spAutoFit/>
          </a:bodyPr>
          <a:lstStyle/>
          <a:p>
            <a:pPr marL="0" indent="0" algn="ctr">
              <a:buNone/>
            </a:pPr>
            <a:r>
              <a:rPr kumimoji="1" lang="zh-CN" altLang="en-US" sz="4000" b="1" dirty="0">
                <a:solidFill>
                  <a:srgbClr val="0000FF"/>
                </a:solidFill>
                <a:latin typeface="微软雅黑" panose="020B0503020204020204" pitchFamily="34" charset="-122"/>
                <a:ea typeface="微软雅黑" panose="020B0503020204020204" pitchFamily="34" charset="-122"/>
              </a:rPr>
              <a:t>2026年超级陶粲装置研讨会</a:t>
            </a:r>
            <a:endParaRPr kumimoji="1" lang="zh-CN" altLang="en-US" sz="4000" b="1" dirty="0">
              <a:solidFill>
                <a:srgbClr val="0000FF"/>
              </a:solidFill>
              <a:latin typeface="微软雅黑" panose="020B0503020204020204" pitchFamily="34" charset="-122"/>
              <a:ea typeface="微软雅黑" panose="020B0503020204020204" pitchFamily="34" charset="-122"/>
            </a:endParaRPr>
          </a:p>
        </p:txBody>
      </p:sp>
      <p:sp>
        <p:nvSpPr>
          <p:cNvPr id="4" name="矩形 3"/>
          <p:cNvSpPr/>
          <p:nvPr/>
        </p:nvSpPr>
        <p:spPr>
          <a:xfrm>
            <a:off x="0" y="2298780"/>
            <a:ext cx="12192000" cy="1981201"/>
          </a:xfrm>
          <a:prstGeom prst="rect">
            <a:avLst/>
          </a:prstGeom>
          <a:solidFill>
            <a:srgbClr val="1737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STCF</a:t>
            </a:r>
            <a:r>
              <a:rPr lang="zh-CN" altLang="en-US"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谱仪机械设计及进展研究</a:t>
            </a:r>
            <a:endParaRPr lang="zh-CN" altLang="en-US"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5"/>
          <p:cNvSpPr/>
          <p:nvPr/>
        </p:nvSpPr>
        <p:spPr>
          <a:xfrm>
            <a:off x="4233741" y="4531762"/>
            <a:ext cx="3689350" cy="12712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eaLnBrk="1" hangingPunct="1">
              <a:spcBef>
                <a:spcPts val="1000"/>
              </a:spcBef>
              <a:buNone/>
            </a:pPr>
            <a:r>
              <a:rPr lang="zh-CN" altLang="en-US"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汇报人：刘 萍</a:t>
            </a:r>
            <a:endParaRPr lang="zh-CN" altLang="en-US"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ctr" eaLnBrk="1" hangingPunct="1">
              <a:spcBef>
                <a:spcPts val="1000"/>
              </a:spcBef>
              <a:buNone/>
            </a:pPr>
            <a:r>
              <a:rPr lang="en-US" altLang="zh-CN" sz="2000" b="1" dirty="0">
                <a:solidFill>
                  <a:srgbClr val="0070C0"/>
                </a:solidFill>
                <a:latin typeface="微软雅黑" panose="020B0503020204020204" pitchFamily="34" charset="-122"/>
                <a:ea typeface="微软雅黑" panose="020B0503020204020204" pitchFamily="34" charset="-122"/>
                <a:sym typeface="+mn-ea"/>
              </a:rPr>
              <a:t>(</a:t>
            </a:r>
            <a:r>
              <a:rPr lang="zh-CN" altLang="en-US" sz="2000" b="1" dirty="0">
                <a:solidFill>
                  <a:srgbClr val="0070C0"/>
                </a:solidFill>
                <a:latin typeface="微软雅黑" panose="020B0503020204020204" pitchFamily="34" charset="-122"/>
                <a:ea typeface="微软雅黑" panose="020B0503020204020204" pitchFamily="34" charset="-122"/>
                <a:sym typeface="+mn-ea"/>
              </a:rPr>
              <a:t>代表</a:t>
            </a:r>
            <a:r>
              <a:rPr lang="zh-CN" altLang="en-US" sz="20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谱仪机械系统</a:t>
            </a:r>
            <a:r>
              <a:rPr lang="zh-CN" altLang="en-US" sz="2000" b="1" dirty="0">
                <a:solidFill>
                  <a:srgbClr val="0070C0"/>
                </a:solidFill>
                <a:latin typeface="微软雅黑" panose="020B0503020204020204" pitchFamily="34" charset="-122"/>
                <a:ea typeface="微软雅黑" panose="020B0503020204020204" pitchFamily="34" charset="-122"/>
                <a:sym typeface="+mn-ea"/>
              </a:rPr>
              <a:t>项目组</a:t>
            </a:r>
            <a:r>
              <a:rPr lang="en-US" altLang="zh-CN" sz="2000" b="1" dirty="0">
                <a:solidFill>
                  <a:srgbClr val="0070C0"/>
                </a:solidFill>
                <a:latin typeface="微软雅黑" panose="020B0503020204020204" pitchFamily="34" charset="-122"/>
                <a:ea typeface="微软雅黑" panose="020B0503020204020204" pitchFamily="34" charset="-122"/>
                <a:sym typeface="+mn-ea"/>
              </a:rPr>
              <a:t>)</a:t>
            </a:r>
            <a:endParaRPr lang="zh-CN" altLang="en-US"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marL="0" lvl="0" indent="0" algn="ctr" eaLnBrk="1" hangingPunct="1">
              <a:spcBef>
                <a:spcPts val="1000"/>
              </a:spcBef>
              <a:buNone/>
            </a:pPr>
            <a:r>
              <a:rPr lang="zh-CN" altLang="en-US"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单</a:t>
            </a:r>
            <a:r>
              <a:rPr lang="en-US" altLang="zh-CN"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位：安徽理工大学 </a:t>
            </a:r>
            <a:endParaRPr lang="zh-CN" altLang="en-US" sz="20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7"/>
          <p:cNvSpPr/>
          <p:nvPr/>
        </p:nvSpPr>
        <p:spPr>
          <a:xfrm>
            <a:off x="3745283" y="5992082"/>
            <a:ext cx="4702334" cy="55399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algn="ctr">
              <a:lnSpc>
                <a:spcPct val="150000"/>
              </a:lnSpc>
              <a:spcBef>
                <a:spcPct val="0"/>
              </a:spcBef>
              <a:spcAft>
                <a:spcPts val="1200"/>
              </a:spcAft>
              <a:buNone/>
            </a:pPr>
            <a:fld id="{BB962C8B-B14F-4D97-AF65-F5344CB8AC3E}" type="datetime3">
              <a:rPr lang="zh-CN" altLang="en-US" sz="2000" b="1" smtClean="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fld>
            <a:r>
              <a:rPr lang="zh-CN" altLang="en-US" sz="2000" b="1"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rPr>
              <a:t> </a:t>
            </a:r>
            <a:endParaRPr lang="zh-CN" altLang="en-US" sz="2000" b="1" dirty="0">
              <a:solidFill>
                <a:srgbClr val="000000"/>
              </a:solidFill>
              <a:latin typeface="微软雅黑" panose="020B0503020204020204" pitchFamily="34" charset="-122"/>
              <a:ea typeface="微软雅黑" panose="020B0503020204020204" pitchFamily="34" charset="-122"/>
              <a:sym typeface="Times New Roman" panose="02020603050405020304" pitchFamily="18" charset="0"/>
            </a:endParaRPr>
          </a:p>
        </p:txBody>
      </p:sp>
    </p:spTree>
  </p:cSld>
  <p:clrMapOvr>
    <a:masterClrMapping/>
  </p:clrMapOvr>
  <p:transition advTm="1135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9100" y="201930"/>
            <a:ext cx="6120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Muon Detector Iron York轭铁</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 name="直接连接符 1"/>
          <p:cNvCxnSpPr/>
          <p:nvPr/>
        </p:nvCxnSpPr>
        <p:spPr>
          <a:xfrm>
            <a:off x="0" y="752172"/>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11" name="矩形 10"/>
          <p:cNvSpPr/>
          <p:nvPr/>
        </p:nvSpPr>
        <p:spPr>
          <a:xfrm>
            <a:off x="218440" y="5688965"/>
            <a:ext cx="11773535" cy="1038860"/>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p:cNvSpPr/>
          <p:nvPr/>
        </p:nvSpPr>
        <p:spPr>
          <a:xfrm>
            <a:off x="114300" y="808990"/>
            <a:ext cx="11963400" cy="596963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
        <p:nvSpPr>
          <p:cNvPr id="19" name="矩形 18"/>
          <p:cNvSpPr/>
          <p:nvPr/>
        </p:nvSpPr>
        <p:spPr>
          <a:xfrm>
            <a:off x="189865" y="5688330"/>
            <a:ext cx="11794490" cy="934720"/>
          </a:xfrm>
          <a:prstGeom prst="rect">
            <a:avLst/>
          </a:prstGeom>
          <a:ln w="15875">
            <a:noFill/>
          </a:ln>
        </p:spPr>
        <p:txBody>
          <a:bodyPr wrap="square" lIns="91440" tIns="45720" rIns="91440" bIns="4572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defRPr/>
            </a:pPr>
            <a:r>
              <a:rPr kumimoji="0" lang="zh-CN" altLang="en-US" sz="20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在</a:t>
            </a:r>
            <a:r>
              <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rPr>
              <a:t>轭铁</a:t>
            </a:r>
            <a:r>
              <a:rPr kumimoji="0" lang="zh-CN" altLang="en-US" sz="20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承受最大</a:t>
            </a:r>
            <a:r>
              <a:rPr kumimoji="0" lang="en-US" altLang="zh-CN"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rPr>
              <a:t>387796N</a:t>
            </a:r>
            <a:r>
              <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rPr>
              <a:t>磁负荷</a:t>
            </a:r>
            <a:r>
              <a:rPr kumimoji="0" lang="zh-CN" altLang="en-US" sz="20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的极端工况下，同时</a:t>
            </a:r>
            <a:r>
              <a:rPr kumimoji="0" lang="zh-CN" altLang="en-US" sz="20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实现其</a:t>
            </a:r>
            <a:r>
              <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rPr>
              <a:t>高强度、高缪子鉴别</a:t>
            </a:r>
            <a:r>
              <a:rPr kumimoji="0" lang="zh-CN" altLang="en-US" sz="20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性能与</a:t>
            </a:r>
            <a:r>
              <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rPr>
              <a:t>结构轻量化</a:t>
            </a:r>
            <a:r>
              <a:rPr kumimoji="0" lang="zh-CN" altLang="en-US" sz="20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设计的协同优化，是当前面临的</a:t>
            </a:r>
            <a:r>
              <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rPr>
              <a:t>关键挑战。</a:t>
            </a:r>
            <a:endPar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endParaRPr>
          </a:p>
          <a:p>
            <a:pPr marR="0" lvl="0" algn="l" defTabSz="914400" rtl="0" eaLnBrk="1" fontAlgn="auto" latinLnBrk="0" hangingPunct="1">
              <a:lnSpc>
                <a:spcPct val="100000"/>
              </a:lnSpc>
              <a:spcBef>
                <a:spcPts val="0"/>
              </a:spcBef>
              <a:spcAft>
                <a:spcPts val="0"/>
              </a:spcAft>
              <a:buClr>
                <a:srgbClr val="FF0000"/>
              </a:buClr>
              <a:buSzTx/>
              <a:defRPr/>
            </a:pPr>
            <a:endParaRPr kumimoji="0" lang="zh-CN" altLang="en-US" sz="20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sym typeface="+mn-ea"/>
            </a:endParaRPr>
          </a:p>
        </p:txBody>
      </p:sp>
      <p:pic>
        <p:nvPicPr>
          <p:cNvPr id="20" name="图片 19"/>
          <p:cNvPicPr>
            <a:picLocks noChangeAspect="1"/>
          </p:cNvPicPr>
          <p:nvPr/>
        </p:nvPicPr>
        <p:blipFill>
          <a:blip r:embed="rId2"/>
          <a:stretch>
            <a:fillRect/>
          </a:stretch>
        </p:blipFill>
        <p:spPr>
          <a:xfrm>
            <a:off x="588645" y="1285240"/>
            <a:ext cx="3512185" cy="3832860"/>
          </a:xfrm>
          <a:prstGeom prst="rect">
            <a:avLst/>
          </a:prstGeom>
        </p:spPr>
      </p:pic>
      <p:sp>
        <p:nvSpPr>
          <p:cNvPr id="22" name="object 12"/>
          <p:cNvSpPr txBox="1"/>
          <p:nvPr/>
        </p:nvSpPr>
        <p:spPr>
          <a:xfrm>
            <a:off x="1722951" y="5274354"/>
            <a:ext cx="1243965" cy="257810"/>
          </a:xfrm>
          <a:prstGeom prst="rect">
            <a:avLst/>
          </a:prstGeom>
        </p:spPr>
        <p:txBody>
          <a:bodyPr vert="horz" wrap="square" lIns="0" tIns="12065"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95"/>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轭铁整体尺寸</a:t>
            </a:r>
            <a:endParaRPr kumimoji="0" lang="zh-CN" altLang="en-US" sz="16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7" name="文本框 25"/>
          <p:cNvSpPr txBox="1"/>
          <p:nvPr/>
        </p:nvSpPr>
        <p:spPr>
          <a:xfrm>
            <a:off x="8340090" y="1021080"/>
            <a:ext cx="3689985" cy="454914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fontAlgn="auto">
              <a:lnSpc>
                <a:spcPct val="130000"/>
              </a:lnSpc>
              <a:spcBef>
                <a:spcPts val="0"/>
              </a:spcBef>
              <a:spcAft>
                <a:spcPts val="0"/>
              </a:spcAft>
              <a:buClrTx/>
              <a:buSzTx/>
              <a:buFontTx/>
              <a:buNone/>
              <a:defRPr/>
            </a:pPr>
            <a:r>
              <a:rPr lang="en-US" altLang="zh-CN" b="1" dirty="0">
                <a:solidFill>
                  <a:prstClr val="black"/>
                </a:solidFill>
                <a:latin typeface="Calibri" panose="020F0502020204030204"/>
                <a:ea typeface="微软雅黑" panose="020B0503020204020204" pitchFamily="34" charset="-122"/>
                <a:sym typeface="+mn-ea"/>
              </a:rPr>
              <a:t>1</a:t>
            </a:r>
            <a:r>
              <a:rPr lang="zh-CN" altLang="en-US" b="1" dirty="0">
                <a:solidFill>
                  <a:prstClr val="black"/>
                </a:solidFill>
                <a:latin typeface="Calibri" panose="020F0502020204030204"/>
                <a:ea typeface="微软雅黑" panose="020B0503020204020204" pitchFamily="34" charset="-122"/>
                <a:sym typeface="+mn-ea"/>
              </a:rPr>
              <a:t>、装置设计长度为</a:t>
            </a:r>
            <a:r>
              <a:rPr lang="en-US" altLang="zh-CN" b="1" dirty="0">
                <a:solidFill>
                  <a:srgbClr val="FF0000"/>
                </a:solidFill>
                <a:latin typeface="Calibri" panose="020F0502020204030204"/>
                <a:ea typeface="微软雅黑" panose="020B0503020204020204" pitchFamily="34" charset="-122"/>
                <a:sym typeface="+mn-ea"/>
              </a:rPr>
              <a:t>6.93m</a:t>
            </a:r>
            <a:r>
              <a:rPr lang="zh-CN" altLang="en-US" b="1" dirty="0">
                <a:solidFill>
                  <a:prstClr val="black"/>
                </a:solidFill>
                <a:latin typeface="Calibri" panose="020F0502020204030204"/>
                <a:ea typeface="微软雅黑" panose="020B0503020204020204" pitchFamily="34" charset="-122"/>
                <a:sym typeface="+mn-ea"/>
              </a:rPr>
              <a:t>，宽度和高度为</a:t>
            </a:r>
            <a:r>
              <a:rPr lang="en-US" altLang="zh-CN" b="1" dirty="0">
                <a:solidFill>
                  <a:srgbClr val="FF0000"/>
                </a:solidFill>
                <a:latin typeface="Calibri" panose="020F0502020204030204"/>
                <a:ea typeface="微软雅黑" panose="020B0503020204020204" pitchFamily="34" charset="-122"/>
                <a:sym typeface="+mn-ea"/>
              </a:rPr>
              <a:t>5.99m</a:t>
            </a:r>
            <a:r>
              <a:rPr lang="zh-CN" altLang="en-US" b="1" dirty="0">
                <a:solidFill>
                  <a:prstClr val="black"/>
                </a:solidFill>
                <a:latin typeface="Calibri" panose="020F0502020204030204"/>
                <a:ea typeface="微软雅黑" panose="020B0503020204020204" pitchFamily="34" charset="-122"/>
                <a:sym typeface="+mn-ea"/>
              </a:rPr>
              <a:t>。</a:t>
            </a:r>
            <a:endParaRPr lang="zh-CN" altLang="en-US" b="1" dirty="0">
              <a:solidFill>
                <a:prstClr val="black"/>
              </a:solidFill>
              <a:latin typeface="Calibri" panose="020F0502020204030204"/>
              <a:ea typeface="微软雅黑" panose="020B0503020204020204" pitchFamily="34" charset="-122"/>
            </a:endParaRPr>
          </a:p>
          <a:p>
            <a:pPr marL="12700" marR="0" lvl="0" indent="0" algn="l" defTabSz="914400" rtl="0" fontAlgn="auto">
              <a:lnSpc>
                <a:spcPct val="130000"/>
              </a:lnSpc>
              <a:spcBef>
                <a:spcPts val="0"/>
              </a:spcBef>
              <a:spcAft>
                <a:spcPts val="0"/>
              </a:spcAft>
              <a:buClrTx/>
              <a:buSzTx/>
              <a:buFontTx/>
              <a:buNone/>
              <a:defRPr/>
            </a:pPr>
            <a:r>
              <a:rPr lang="en-US" altLang="zh-CN" b="1" dirty="0">
                <a:solidFill>
                  <a:prstClr val="black"/>
                </a:solidFill>
                <a:latin typeface="Calibri" panose="020F0502020204030204"/>
                <a:ea typeface="微软雅黑" panose="020B0503020204020204" pitchFamily="34" charset="-122"/>
                <a:sym typeface="+mn-ea"/>
              </a:rPr>
              <a:t>2</a:t>
            </a:r>
            <a:r>
              <a:rPr lang="zh-CN" altLang="en-US" b="1" dirty="0">
                <a:solidFill>
                  <a:prstClr val="black"/>
                </a:solidFill>
                <a:latin typeface="Calibri" panose="020F0502020204030204"/>
                <a:ea typeface="微软雅黑" panose="020B0503020204020204" pitchFamily="34" charset="-122"/>
                <a:sym typeface="+mn-ea"/>
              </a:rPr>
              <a:t>、单侧端轭为</a:t>
            </a:r>
            <a:r>
              <a:rPr lang="zh-CN" altLang="en-US" b="1" dirty="0">
                <a:solidFill>
                  <a:srgbClr val="FF0000"/>
                </a:solidFill>
                <a:latin typeface="Calibri" panose="020F0502020204030204"/>
                <a:ea typeface="微软雅黑" panose="020B0503020204020204" pitchFamily="34" charset="-122"/>
                <a:sym typeface="+mn-ea"/>
              </a:rPr>
              <a:t>1</a:t>
            </a:r>
            <a:r>
              <a:rPr lang="en-US" altLang="zh-CN" b="1" dirty="0">
                <a:solidFill>
                  <a:srgbClr val="FF0000"/>
                </a:solidFill>
                <a:latin typeface="Calibri" panose="020F0502020204030204"/>
                <a:ea typeface="微软雅黑" panose="020B0503020204020204" pitchFamily="34" charset="-122"/>
                <a:sym typeface="+mn-ea"/>
              </a:rPr>
              <a:t>88</a:t>
            </a:r>
            <a:r>
              <a:rPr lang="zh-CN" altLang="en-US" b="1" dirty="0">
                <a:solidFill>
                  <a:srgbClr val="FF0000"/>
                </a:solidFill>
                <a:latin typeface="Calibri" panose="020F0502020204030204"/>
                <a:ea typeface="微软雅黑" panose="020B0503020204020204" pitchFamily="34" charset="-122"/>
                <a:sym typeface="+mn-ea"/>
              </a:rPr>
              <a:t>吨</a:t>
            </a:r>
            <a:r>
              <a:rPr lang="zh-CN" altLang="en-US" b="1" dirty="0">
                <a:solidFill>
                  <a:prstClr val="black"/>
                </a:solidFill>
                <a:latin typeface="Calibri" panose="020F0502020204030204"/>
                <a:ea typeface="微软雅黑" panose="020B0503020204020204" pitchFamily="34" charset="-122"/>
                <a:sym typeface="+mn-ea"/>
              </a:rPr>
              <a:t>，平均单个端轭单元质量为</a:t>
            </a:r>
            <a:r>
              <a:rPr lang="zh-CN" altLang="en-US" b="1" dirty="0">
                <a:solidFill>
                  <a:srgbClr val="FF0000"/>
                </a:solidFill>
                <a:latin typeface="Calibri" panose="020F0502020204030204"/>
                <a:ea typeface="微软雅黑" panose="020B0503020204020204" pitchFamily="34" charset="-122"/>
                <a:sym typeface="+mn-ea"/>
              </a:rPr>
              <a:t>4</a:t>
            </a:r>
            <a:r>
              <a:rPr lang="en-US" altLang="zh-CN" b="1" dirty="0">
                <a:solidFill>
                  <a:srgbClr val="FF0000"/>
                </a:solidFill>
                <a:latin typeface="Calibri" panose="020F0502020204030204"/>
                <a:ea typeface="微软雅黑" panose="020B0503020204020204" pitchFamily="34" charset="-122"/>
                <a:sym typeface="+mn-ea"/>
              </a:rPr>
              <a:t>7</a:t>
            </a:r>
            <a:r>
              <a:rPr lang="zh-CN" altLang="en-US" b="1" dirty="0">
                <a:solidFill>
                  <a:srgbClr val="FF0000"/>
                </a:solidFill>
                <a:latin typeface="Calibri" panose="020F0502020204030204"/>
                <a:ea typeface="微软雅黑" panose="020B0503020204020204" pitchFamily="34" charset="-122"/>
                <a:sym typeface="+mn-ea"/>
              </a:rPr>
              <a:t>吨</a:t>
            </a:r>
            <a:r>
              <a:rPr lang="zh-CN" altLang="en-US" b="1" dirty="0">
                <a:solidFill>
                  <a:prstClr val="black"/>
                </a:solidFill>
                <a:latin typeface="Calibri" panose="020F0502020204030204"/>
                <a:ea typeface="微软雅黑" panose="020B0503020204020204" pitchFamily="34" charset="-122"/>
                <a:sym typeface="+mn-ea"/>
              </a:rPr>
              <a:t>；桶轭总质量约为</a:t>
            </a:r>
            <a:r>
              <a:rPr lang="zh-CN" altLang="en-US" b="1" dirty="0">
                <a:solidFill>
                  <a:srgbClr val="FF0000"/>
                </a:solidFill>
                <a:latin typeface="Calibri" panose="020F0502020204030204"/>
                <a:ea typeface="微软雅黑" panose="020B0503020204020204" pitchFamily="34" charset="-122"/>
                <a:sym typeface="+mn-ea"/>
              </a:rPr>
              <a:t>448吨</a:t>
            </a:r>
            <a:r>
              <a:rPr lang="zh-CN" altLang="en-US" b="1" dirty="0">
                <a:solidFill>
                  <a:prstClr val="black"/>
                </a:solidFill>
                <a:latin typeface="Calibri" panose="020F0502020204030204"/>
                <a:ea typeface="微软雅黑" panose="020B0503020204020204" pitchFamily="34" charset="-122"/>
                <a:sym typeface="+mn-ea"/>
              </a:rPr>
              <a:t>，平均单个桶轭单元质量为</a:t>
            </a:r>
            <a:r>
              <a:rPr lang="zh-CN" altLang="en-US" b="1" dirty="0">
                <a:solidFill>
                  <a:srgbClr val="FF0000"/>
                </a:solidFill>
                <a:latin typeface="Calibri" panose="020F0502020204030204"/>
                <a:ea typeface="微软雅黑" panose="020B0503020204020204" pitchFamily="34" charset="-122"/>
                <a:sym typeface="+mn-ea"/>
              </a:rPr>
              <a:t>56吨</a:t>
            </a:r>
            <a:r>
              <a:rPr lang="zh-CN" altLang="en-US" b="1" dirty="0">
                <a:solidFill>
                  <a:prstClr val="black"/>
                </a:solidFill>
                <a:latin typeface="Calibri" panose="020F0502020204030204"/>
                <a:ea typeface="微软雅黑" panose="020B0503020204020204" pitchFamily="34" charset="-122"/>
                <a:sym typeface="+mn-ea"/>
              </a:rPr>
              <a:t>，总质量</a:t>
            </a:r>
            <a:r>
              <a:rPr lang="en-US" altLang="zh-CN" b="1" dirty="0">
                <a:solidFill>
                  <a:srgbClr val="FF0000"/>
                </a:solidFill>
                <a:latin typeface="Calibri" panose="020F0502020204030204"/>
                <a:ea typeface="微软雅黑" panose="020B0503020204020204" pitchFamily="34" charset="-122"/>
                <a:sym typeface="+mn-ea"/>
              </a:rPr>
              <a:t>824</a:t>
            </a:r>
            <a:r>
              <a:rPr lang="zh-CN" altLang="en-US" b="1" dirty="0">
                <a:solidFill>
                  <a:srgbClr val="FF0000"/>
                </a:solidFill>
                <a:latin typeface="Calibri" panose="020F0502020204030204"/>
                <a:ea typeface="微软雅黑" panose="020B0503020204020204" pitchFamily="34" charset="-122"/>
                <a:sym typeface="+mn-ea"/>
              </a:rPr>
              <a:t>吨</a:t>
            </a:r>
            <a:r>
              <a:rPr lang="zh-CN" altLang="en-US" b="1" dirty="0">
                <a:solidFill>
                  <a:prstClr val="black"/>
                </a:solidFill>
                <a:latin typeface="Calibri" panose="020F0502020204030204"/>
                <a:ea typeface="微软雅黑" panose="020B0503020204020204" pitchFamily="34" charset="-122"/>
                <a:sym typeface="+mn-ea"/>
              </a:rPr>
              <a:t>。</a:t>
            </a:r>
            <a:endParaRPr lang="zh-CN" altLang="en-US" b="1" dirty="0">
              <a:solidFill>
                <a:prstClr val="black"/>
              </a:solidFill>
              <a:latin typeface="Calibri" panose="020F0502020204030204"/>
              <a:ea typeface="微软雅黑" panose="020B0503020204020204" pitchFamily="34" charset="-122"/>
            </a:endParaRPr>
          </a:p>
          <a:p>
            <a:pPr marL="12700" marR="0" lvl="0" indent="0" algn="l" defTabSz="914400" rtl="0" fontAlgn="auto">
              <a:lnSpc>
                <a:spcPct val="130000"/>
              </a:lnSpc>
              <a:spcBef>
                <a:spcPts val="0"/>
              </a:spcBef>
              <a:spcAft>
                <a:spcPts val="0"/>
              </a:spcAft>
              <a:buClrTx/>
              <a:buSzTx/>
              <a:buFontTx/>
              <a:buNone/>
              <a:defRPr/>
            </a:pPr>
            <a:r>
              <a:rPr lang="en-US" altLang="zh-CN" b="1" dirty="0">
                <a:solidFill>
                  <a:prstClr val="black"/>
                </a:solidFill>
                <a:latin typeface="Calibri" panose="020F0502020204030204"/>
                <a:ea typeface="微软雅黑" panose="020B0503020204020204" pitchFamily="34" charset="-122"/>
              </a:rPr>
              <a:t>3</a:t>
            </a:r>
            <a:r>
              <a:rPr lang="zh-CN" altLang="en-US" b="1" dirty="0">
                <a:solidFill>
                  <a:prstClr val="black"/>
                </a:solidFill>
                <a:latin typeface="Calibri" panose="020F0502020204030204"/>
                <a:ea typeface="微软雅黑" panose="020B0503020204020204" pitchFamily="34" charset="-122"/>
              </a:rPr>
              <a:t>、端部轭铁厚度确定为</a:t>
            </a:r>
            <a:r>
              <a:rPr lang="en-US" altLang="zh-CN" b="1" dirty="0">
                <a:solidFill>
                  <a:srgbClr val="FF0000"/>
                </a:solidFill>
                <a:latin typeface="Calibri" panose="020F0502020204030204"/>
                <a:ea typeface="微软雅黑" panose="020B0503020204020204" pitchFamily="34" charset="-122"/>
              </a:rPr>
              <a:t>40，20，20，20，20，20，20，30，30，30，40，40，50，60，100，150mm</a:t>
            </a:r>
            <a:r>
              <a:rPr lang="zh-CN" altLang="en-US" b="1" dirty="0">
                <a:solidFill>
                  <a:prstClr val="black"/>
                </a:solidFill>
                <a:latin typeface="Calibri" panose="020F0502020204030204"/>
                <a:ea typeface="微软雅黑" panose="020B0503020204020204" pitchFamily="34" charset="-122"/>
              </a:rPr>
              <a:t>。</a:t>
            </a:r>
            <a:endParaRPr lang="zh-CN" altLang="en-US" b="1" dirty="0">
              <a:solidFill>
                <a:prstClr val="black"/>
              </a:solidFill>
              <a:latin typeface="Calibri" panose="020F0502020204030204"/>
              <a:ea typeface="微软雅黑" panose="020B0503020204020204" pitchFamily="34" charset="-122"/>
            </a:endParaRPr>
          </a:p>
          <a:p>
            <a:pPr marL="12700" marR="0" lvl="0" indent="0" algn="l" defTabSz="914400" rtl="0" fontAlgn="auto">
              <a:lnSpc>
                <a:spcPct val="130000"/>
              </a:lnSpc>
              <a:spcBef>
                <a:spcPts val="0"/>
              </a:spcBef>
              <a:spcAft>
                <a:spcPts val="0"/>
              </a:spcAft>
              <a:buClrTx/>
              <a:buSzTx/>
              <a:buFontTx/>
              <a:buNone/>
              <a:defRPr/>
            </a:pPr>
            <a:r>
              <a:rPr lang="en-US" altLang="zh-CN" b="1" dirty="0">
                <a:solidFill>
                  <a:prstClr val="black"/>
                </a:solidFill>
                <a:latin typeface="Calibri" panose="020F0502020204030204"/>
                <a:ea typeface="微软雅黑" panose="020B0503020204020204" pitchFamily="34" charset="-122"/>
                <a:sym typeface="+mn-ea"/>
              </a:rPr>
              <a:t>4</a:t>
            </a:r>
            <a:r>
              <a:rPr lang="zh-CN" altLang="en-US" b="1" dirty="0">
                <a:solidFill>
                  <a:prstClr val="black"/>
                </a:solidFill>
                <a:latin typeface="Calibri" panose="020F0502020204030204"/>
                <a:ea typeface="微软雅黑" panose="020B0503020204020204" pitchFamily="34" charset="-122"/>
                <a:sym typeface="+mn-ea"/>
              </a:rPr>
              <a:t>、桶部轭铁厚度确定为</a:t>
            </a:r>
            <a:r>
              <a:rPr lang="en-US" altLang="zh-CN" b="1" dirty="0">
                <a:solidFill>
                  <a:srgbClr val="FF0000"/>
                </a:solidFill>
                <a:latin typeface="Calibri" panose="020F0502020204030204"/>
                <a:ea typeface="微软雅黑" panose="020B0503020204020204" pitchFamily="34" charset="-122"/>
                <a:sym typeface="+mn-ea"/>
              </a:rPr>
              <a:t>30，20，20，20，20，20，30，30，30，40，40，50，60，100，200mm</a:t>
            </a:r>
            <a:r>
              <a:rPr lang="zh-CN" altLang="en-US" b="1" dirty="0">
                <a:solidFill>
                  <a:prstClr val="black"/>
                </a:solidFill>
                <a:latin typeface="Calibri" panose="020F0502020204030204"/>
                <a:ea typeface="微软雅黑" panose="020B0503020204020204" pitchFamily="34" charset="-122"/>
                <a:sym typeface="+mn-ea"/>
              </a:rPr>
              <a:t>。</a:t>
            </a:r>
            <a:endParaRPr lang="zh-CN" altLang="en-US" b="1" dirty="0">
              <a:solidFill>
                <a:prstClr val="black"/>
              </a:solidFill>
              <a:latin typeface="Calibri" panose="020F0502020204030204"/>
              <a:ea typeface="微软雅黑" panose="020B0503020204020204" pitchFamily="34" charset="-122"/>
              <a:sym typeface="+mn-ea"/>
            </a:endParaRPr>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6070" y="1460500"/>
            <a:ext cx="4186555" cy="3688080"/>
          </a:xfrm>
          <a:prstGeom prst="rect">
            <a:avLst/>
          </a:prstGeom>
        </p:spPr>
      </p:pic>
      <p:sp>
        <p:nvSpPr>
          <p:cNvPr id="30" name="矩形 29"/>
          <p:cNvSpPr/>
          <p:nvPr/>
        </p:nvSpPr>
        <p:spPr>
          <a:xfrm>
            <a:off x="114300" y="808990"/>
            <a:ext cx="5663565" cy="460375"/>
          </a:xfrm>
          <a:prstGeom prst="rect">
            <a:avLst/>
          </a:prstGeom>
          <a:ln w="15875">
            <a:noFill/>
          </a:ln>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核心与难点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轭铁整体结构设计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a:stretch>
            <a:fillRect/>
          </a:stretch>
        </p:blipFill>
        <p:spPr>
          <a:xfrm>
            <a:off x="7707174" y="3155161"/>
            <a:ext cx="3526790" cy="2017395"/>
          </a:xfrm>
          <a:prstGeom prst="rect">
            <a:avLst/>
          </a:prstGeom>
        </p:spPr>
      </p:pic>
      <p:sp>
        <p:nvSpPr>
          <p:cNvPr id="5" name="矩形 4"/>
          <p:cNvSpPr/>
          <p:nvPr/>
        </p:nvSpPr>
        <p:spPr>
          <a:xfrm>
            <a:off x="6296297" y="5526778"/>
            <a:ext cx="5605985" cy="1143988"/>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3" name="矩形 52"/>
          <p:cNvSpPr/>
          <p:nvPr/>
        </p:nvSpPr>
        <p:spPr>
          <a:xfrm>
            <a:off x="6114934" y="947283"/>
            <a:ext cx="6139180" cy="483205"/>
          </a:xfrm>
          <a:prstGeom prst="rect">
            <a:avLst/>
          </a:prstGeom>
          <a:ln w="15875">
            <a:noFill/>
          </a:ln>
        </p:spPr>
        <p:txBody>
          <a:bodyPr wrap="square" lIns="91440" tIns="45720" rIns="91440" bIns="45720">
            <a:noAutofit/>
          </a:bodyPr>
          <a:lstStyle/>
          <a:p>
            <a:pPr lvl="0" indent="0" algn="l">
              <a:spcBef>
                <a:spcPts val="0"/>
              </a:spcBef>
              <a:spcAft>
                <a:spcPts val="0"/>
              </a:spcAft>
              <a:buClr>
                <a:srgbClr val="FF0000"/>
              </a:buClr>
              <a:buSzTx/>
              <a:buFont typeface="Wingdings" panose="05000000000000000000" pitchFamily="2" charset="2"/>
              <a:buNone/>
              <a:defRPr/>
            </a:pPr>
            <a:r>
              <a:rPr kumimoji="1" lang="en-US" altLang="zh-CN" sz="2400" b="1" dirty="0">
                <a:solidFill>
                  <a:srgbClr val="0070C0"/>
                </a:solidFill>
                <a:latin typeface="微软雅黑" panose="020B0503020204020204" pitchFamily="34" charset="-122"/>
                <a:ea typeface="微软雅黑" panose="020B0503020204020204" pitchFamily="34" charset="-122"/>
                <a:sym typeface="+mn-ea"/>
              </a:rPr>
              <a:t>3</a:t>
            </a:r>
            <a:r>
              <a:rPr kumimoji="1" lang="zh-CN" altLang="en-US" sz="2400" b="1" dirty="0">
                <a:solidFill>
                  <a:srgbClr val="0070C0"/>
                </a:solidFill>
                <a:latin typeface="微软雅黑" panose="020B0503020204020204" pitchFamily="34" charset="-122"/>
                <a:ea typeface="微软雅黑" panose="020B0503020204020204" pitchFamily="34" charset="-122"/>
                <a:sym typeface="+mn-ea"/>
              </a:rPr>
              <a:t>）设计成果与亮点：桶轭安装及吊装方案</a:t>
            </a:r>
            <a:endParaRPr kumimoji="1"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55" name="图片 54"/>
          <p:cNvPicPr>
            <a:picLocks noChangeAspect="1"/>
          </p:cNvPicPr>
          <p:nvPr/>
        </p:nvPicPr>
        <p:blipFill>
          <a:blip r:embed="rId2"/>
          <a:stretch>
            <a:fillRect/>
          </a:stretch>
        </p:blipFill>
        <p:spPr>
          <a:xfrm>
            <a:off x="6539230" y="1638159"/>
            <a:ext cx="5290589" cy="749587"/>
          </a:xfrm>
          <a:prstGeom prst="rect">
            <a:avLst/>
          </a:prstGeom>
        </p:spPr>
      </p:pic>
      <p:grpSp>
        <p:nvGrpSpPr>
          <p:cNvPr id="56" name="组合 55"/>
          <p:cNvGrpSpPr/>
          <p:nvPr/>
        </p:nvGrpSpPr>
        <p:grpSpPr>
          <a:xfrm>
            <a:off x="8138652" y="3067415"/>
            <a:ext cx="3863850" cy="2030095"/>
            <a:chOff x="7347168" y="4824055"/>
            <a:chExt cx="7818880" cy="5564098"/>
          </a:xfrm>
        </p:grpSpPr>
        <p:sp>
          <p:nvSpPr>
            <p:cNvPr id="66" name="矩形 65"/>
            <p:cNvSpPr/>
            <p:nvPr/>
          </p:nvSpPr>
          <p:spPr>
            <a:xfrm>
              <a:off x="11964024" y="6324795"/>
              <a:ext cx="1073021" cy="10962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cxnSp>
          <p:nvCxnSpPr>
            <p:cNvPr id="67" name="直接箭头连接符 66"/>
            <p:cNvCxnSpPr>
              <a:stCxn id="66" idx="3"/>
              <a:endCxn id="68" idx="1"/>
            </p:cNvCxnSpPr>
            <p:nvPr/>
          </p:nvCxnSpPr>
          <p:spPr>
            <a:xfrm>
              <a:off x="13037139" y="6874658"/>
              <a:ext cx="1407079" cy="22364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8" name="文本框 66"/>
            <p:cNvSpPr txBox="1"/>
            <p:nvPr/>
          </p:nvSpPr>
          <p:spPr>
            <a:xfrm>
              <a:off x="14445171" y="7831487"/>
              <a:ext cx="720877" cy="255666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电机驱动</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70" name="矩形 69"/>
            <p:cNvSpPr/>
            <p:nvPr/>
          </p:nvSpPr>
          <p:spPr>
            <a:xfrm>
              <a:off x="8994539" y="5762214"/>
              <a:ext cx="2945967" cy="1758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cxnSp>
          <p:nvCxnSpPr>
            <p:cNvPr id="71" name="直接箭头连接符 70"/>
            <p:cNvCxnSpPr>
              <a:stCxn id="70" idx="1"/>
            </p:cNvCxnSpPr>
            <p:nvPr/>
          </p:nvCxnSpPr>
          <p:spPr>
            <a:xfrm flipH="1" flipV="1">
              <a:off x="8091676" y="5654632"/>
              <a:ext cx="902863" cy="9870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2" name="文本框 70"/>
            <p:cNvSpPr txBox="1"/>
            <p:nvPr/>
          </p:nvSpPr>
          <p:spPr>
            <a:xfrm>
              <a:off x="7347168" y="4824055"/>
              <a:ext cx="1308137" cy="67114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吊耳</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sp>
        <p:nvSpPr>
          <p:cNvPr id="57" name="文本框 57"/>
          <p:cNvSpPr txBox="1"/>
          <p:nvPr/>
        </p:nvSpPr>
        <p:spPr>
          <a:xfrm>
            <a:off x="6271443" y="5553239"/>
            <a:ext cx="5432873" cy="115857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1" indent="-285750" algn="just" defTabSz="914400" rtl="0" eaLnBrk="1" fontAlgn="auto" latinLnBrk="0" hangingPunct="1">
              <a:lnSpc>
                <a:spcPct val="140000"/>
              </a:lnSpc>
              <a:spcBef>
                <a:spcPts val="0"/>
              </a:spcBef>
              <a:spcAft>
                <a:spcPts val="0"/>
              </a:spcAft>
              <a:buClr>
                <a:srgbClr val="FF0000"/>
              </a:buClr>
              <a:buSzTx/>
              <a:buFont typeface="Wingdings" panose="05000000000000000000" charset="0"/>
              <a:buChar char="Ø"/>
              <a:defRPr/>
            </a:pP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完成了桶轭安装及吊装方案设计，</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通过吊机将</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个桶轭单元吊装至指定位置，再通过</a:t>
            </a:r>
            <a:r>
              <a:rPr lang="zh-CN" altLang="en-US" sz="1600" b="1" noProof="0" dirty="0">
                <a:ln>
                  <a:noFill/>
                </a:ln>
                <a:solidFill>
                  <a:schemeClr val="tx1"/>
                </a:solidFill>
                <a:effectLst/>
                <a:uLnTx/>
                <a:uFillTx/>
                <a:latin typeface="Calibri" panose="020F0502020204030204"/>
                <a:ea typeface="微软雅黑" panose="020B0503020204020204" pitchFamily="34" charset="-122"/>
                <a:sym typeface="+mn-ea"/>
              </a:rPr>
              <a:t>桶轭单元</a:t>
            </a:r>
            <a:r>
              <a:rPr lang="zh-CN" altLang="en-US" sz="1600" b="1" noProof="0" dirty="0">
                <a:ln>
                  <a:noFill/>
                </a:ln>
                <a:solidFill>
                  <a:srgbClr val="FF0000"/>
                </a:solidFill>
                <a:effectLst/>
                <a:uLnTx/>
                <a:uFillTx/>
                <a:latin typeface="Calibri" panose="020F0502020204030204"/>
                <a:ea typeface="微软雅黑" panose="020B0503020204020204" pitchFamily="34" charset="-122"/>
                <a:sym typeface="+mn-ea"/>
              </a:rPr>
              <a:t>吊装机构</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将桶轭单元旋转至</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90</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135</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等对应角度，进行安装</a:t>
            </a:r>
            <a:r>
              <a:rPr kumimoji="0" lang="zh-CN" altLang="en-US" sz="1600" b="1"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sym typeface="+mn-ea"/>
              </a:rPr>
              <a:t>。</a:t>
            </a:r>
            <a:endPar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pitchFamily="34" charset="-122"/>
              <a:cs typeface="+mn-ea"/>
              <a:sym typeface="+mn-ea"/>
            </a:endParaRPr>
          </a:p>
        </p:txBody>
      </p:sp>
      <p:sp>
        <p:nvSpPr>
          <p:cNvPr id="58" name="文本框 18"/>
          <p:cNvSpPr txBox="1"/>
          <p:nvPr/>
        </p:nvSpPr>
        <p:spPr>
          <a:xfrm>
            <a:off x="8804791" y="5190595"/>
            <a:ext cx="1628140" cy="245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桶轭单元吊装机构</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59" name="文本框 27"/>
          <p:cNvSpPr txBox="1"/>
          <p:nvPr/>
        </p:nvSpPr>
        <p:spPr>
          <a:xfrm>
            <a:off x="6144588" y="2539709"/>
            <a:ext cx="1619885" cy="3067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固定梯形连接板</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60" name="文本框 31"/>
          <p:cNvSpPr txBox="1"/>
          <p:nvPr/>
        </p:nvSpPr>
        <p:spPr>
          <a:xfrm>
            <a:off x="7764473" y="2518074"/>
            <a:ext cx="926465" cy="3067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放置轭铁</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61" name="文本框 32"/>
          <p:cNvSpPr txBox="1"/>
          <p:nvPr/>
        </p:nvSpPr>
        <p:spPr>
          <a:xfrm>
            <a:off x="8774842" y="2506954"/>
            <a:ext cx="1017270" cy="5219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放置Muon探测器</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sp>
        <p:nvSpPr>
          <p:cNvPr id="62" name="文本框 33"/>
          <p:cNvSpPr txBox="1"/>
          <p:nvPr/>
        </p:nvSpPr>
        <p:spPr>
          <a:xfrm>
            <a:off x="9814547" y="2487879"/>
            <a:ext cx="926465" cy="3067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放置轭铁</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sp>
        <p:nvSpPr>
          <p:cNvPr id="63" name="文本框 38"/>
          <p:cNvSpPr txBox="1"/>
          <p:nvPr/>
        </p:nvSpPr>
        <p:spPr>
          <a:xfrm>
            <a:off x="10908819" y="2476167"/>
            <a:ext cx="926465" cy="30670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桶轭单元</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sp>
        <p:nvSpPr>
          <p:cNvPr id="4" name="矩形 3"/>
          <p:cNvSpPr/>
          <p:nvPr/>
        </p:nvSpPr>
        <p:spPr>
          <a:xfrm>
            <a:off x="113211" y="893445"/>
            <a:ext cx="11954964" cy="585660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grpSp>
        <p:nvGrpSpPr>
          <p:cNvPr id="10" name="组合 9"/>
          <p:cNvGrpSpPr/>
          <p:nvPr/>
        </p:nvGrpSpPr>
        <p:grpSpPr>
          <a:xfrm>
            <a:off x="6224822" y="3640575"/>
            <a:ext cx="1606547" cy="1355601"/>
            <a:chOff x="10999" y="6455"/>
            <a:chExt cx="3166" cy="2411"/>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l="6832" r="5379"/>
            <a:stretch>
              <a:fillRect/>
            </a:stretch>
          </p:blipFill>
          <p:spPr>
            <a:xfrm>
              <a:off x="10999" y="6455"/>
              <a:ext cx="3166" cy="2411"/>
            </a:xfrm>
            <a:prstGeom prst="rect">
              <a:avLst/>
            </a:prstGeom>
          </p:spPr>
        </p:pic>
        <p:sp>
          <p:nvSpPr>
            <p:cNvPr id="44" name="文本框 49"/>
            <p:cNvSpPr txBox="1"/>
            <p:nvPr/>
          </p:nvSpPr>
          <p:spPr>
            <a:xfrm>
              <a:off x="11734" y="7085"/>
              <a:ext cx="1890" cy="504"/>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桶轭单元</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cxnSp>
        <p:nvCxnSpPr>
          <p:cNvPr id="17" name="直接箭头连接符 16"/>
          <p:cNvCxnSpPr>
            <a:endCxn id="33" idx="3"/>
          </p:cNvCxnSpPr>
          <p:nvPr/>
        </p:nvCxnSpPr>
        <p:spPr>
          <a:xfrm flipH="1" flipV="1">
            <a:off x="7831341" y="4318510"/>
            <a:ext cx="799465" cy="3581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19100" y="201930"/>
            <a:ext cx="6120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Muon Detector Iron York轭铁</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9" name="Picture 6"/>
          <p:cNvPicPr>
            <a:picLocks noChangeAspect="1"/>
          </p:cNvPicPr>
          <p:nvPr/>
        </p:nvPicPr>
        <p:blipFill rotWithShape="1">
          <a:blip r:embed="rId4"/>
          <a:srcRect l="5664" t="24246" r="5120" b="31144"/>
          <a:stretch>
            <a:fillRect/>
          </a:stretch>
        </p:blipFill>
        <p:spPr>
          <a:xfrm>
            <a:off x="9290024" y="75372"/>
            <a:ext cx="2901976" cy="586730"/>
          </a:xfrm>
          <a:prstGeom prst="rect">
            <a:avLst/>
          </a:prstGeom>
        </p:spPr>
      </p:pic>
      <p:pic>
        <p:nvPicPr>
          <p:cNvPr id="2" name="图片 1"/>
          <p:cNvPicPr>
            <a:picLocks noChangeAspect="1"/>
          </p:cNvPicPr>
          <p:nvPr/>
        </p:nvPicPr>
        <p:blipFill>
          <a:blip r:embed="rId5"/>
          <a:stretch>
            <a:fillRect/>
          </a:stretch>
        </p:blipFill>
        <p:spPr>
          <a:xfrm>
            <a:off x="4167209" y="1690553"/>
            <a:ext cx="1913255" cy="1913255"/>
          </a:xfrm>
          <a:prstGeom prst="rect">
            <a:avLst/>
          </a:prstGeom>
        </p:spPr>
      </p:pic>
      <p:sp>
        <p:nvSpPr>
          <p:cNvPr id="6" name="矩形 5"/>
          <p:cNvSpPr/>
          <p:nvPr/>
        </p:nvSpPr>
        <p:spPr>
          <a:xfrm>
            <a:off x="140903" y="947199"/>
            <a:ext cx="5446571" cy="410296"/>
          </a:xfrm>
          <a:prstGeom prst="rect">
            <a:avLst/>
          </a:prstGeom>
          <a:ln w="15875">
            <a:noFill/>
          </a:ln>
        </p:spPr>
        <p:txBody>
          <a:bodyPr wrap="square" lIns="91440" tIns="45720" rIns="91440" bIns="45720">
            <a:no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None/>
              <a:defRPr/>
            </a:pPr>
            <a:r>
              <a:rPr kumimoji="1" lang="en-US" altLang="zh-CN" sz="2400" b="1" dirty="0">
                <a:solidFill>
                  <a:srgbClr val="0070C0"/>
                </a:solidFill>
                <a:latin typeface="微软雅黑" panose="020B0503020204020204" pitchFamily="34" charset="-122"/>
                <a:ea typeface="微软雅黑" panose="020B0503020204020204" pitchFamily="34" charset="-122"/>
                <a:sym typeface="+mn-ea"/>
              </a:rPr>
              <a:t>2</a:t>
            </a:r>
            <a:r>
              <a:rPr kumimoji="1" lang="zh-CN" altLang="en-US" sz="2400" b="1" dirty="0">
                <a:solidFill>
                  <a:srgbClr val="0070C0"/>
                </a:solidFill>
                <a:latin typeface="微软雅黑" panose="020B0503020204020204" pitchFamily="34" charset="-122"/>
                <a:ea typeface="微软雅黑" panose="020B0503020204020204" pitchFamily="34" charset="-122"/>
                <a:sym typeface="+mn-ea"/>
              </a:rPr>
              <a:t>）设计成果与亮点：</a:t>
            </a:r>
            <a:r>
              <a:rPr kumimoji="1" lang="zh-CN" altLang="en-US" sz="2400" b="1" dirty="0">
                <a:solidFill>
                  <a:srgbClr val="0070C0"/>
                </a:solidFill>
                <a:latin typeface="微软雅黑" panose="020B0503020204020204" pitchFamily="34" charset="-122"/>
                <a:ea typeface="微软雅黑" panose="020B0503020204020204" pitchFamily="34" charset="-122"/>
              </a:rPr>
              <a:t>桶轭结构设计</a:t>
            </a:r>
            <a:endParaRPr kumimoji="1"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sp>
        <p:nvSpPr>
          <p:cNvPr id="7" name="梯形 6"/>
          <p:cNvSpPr/>
          <p:nvPr/>
        </p:nvSpPr>
        <p:spPr>
          <a:xfrm rot="5400000">
            <a:off x="4026239" y="2439218"/>
            <a:ext cx="755650" cy="415925"/>
          </a:xfrm>
          <a:prstGeom prst="trapezoid">
            <a:avLst>
              <a:gd name="adj" fmla="val 4313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nvGrpSpPr>
          <p:cNvPr id="8" name="组合 7"/>
          <p:cNvGrpSpPr/>
          <p:nvPr/>
        </p:nvGrpSpPr>
        <p:grpSpPr>
          <a:xfrm>
            <a:off x="2388891" y="1508407"/>
            <a:ext cx="1606547" cy="1638978"/>
            <a:chOff x="10999" y="5951"/>
            <a:chExt cx="3166" cy="2915"/>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rcRect l="6832" r="5379"/>
            <a:stretch>
              <a:fillRect/>
            </a:stretch>
          </p:blipFill>
          <p:spPr>
            <a:xfrm>
              <a:off x="10999" y="5951"/>
              <a:ext cx="3166" cy="2915"/>
            </a:xfrm>
            <a:prstGeom prst="rect">
              <a:avLst/>
            </a:prstGeom>
          </p:spPr>
        </p:pic>
        <p:sp>
          <p:nvSpPr>
            <p:cNvPr id="11" name="文本框 49"/>
            <p:cNvSpPr txBox="1"/>
            <p:nvPr/>
          </p:nvSpPr>
          <p:spPr>
            <a:xfrm>
              <a:off x="11734" y="7085"/>
              <a:ext cx="1890" cy="504"/>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桶轭单元</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grpSp>
      <p:sp>
        <p:nvSpPr>
          <p:cNvPr id="12" name="矩形 11"/>
          <p:cNvSpPr/>
          <p:nvPr/>
        </p:nvSpPr>
        <p:spPr>
          <a:xfrm>
            <a:off x="218507" y="5258383"/>
            <a:ext cx="5897880" cy="1418590"/>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nSpc>
                <a:spcPct val="140000"/>
              </a:lnSpc>
              <a:buClr>
                <a:srgbClr val="FF0000"/>
              </a:buClr>
              <a:buFont typeface="Wingdings" panose="05000000000000000000" charset="0"/>
              <a:buChar char="Ø"/>
              <a:defRPr/>
            </a:pPr>
            <a:r>
              <a:rPr lang="zh-CN" altLang="en-US" sz="1600" b="1" noProof="0" dirty="0">
                <a:ln>
                  <a:noFill/>
                </a:ln>
                <a:solidFill>
                  <a:srgbClr val="000000"/>
                </a:solidFill>
                <a:effectLst/>
                <a:uLnTx/>
                <a:uFillTx/>
                <a:latin typeface="Calibri" panose="020F0502020204030204"/>
                <a:ea typeface="微软雅黑" panose="020B0503020204020204" pitchFamily="34" charset="-122"/>
                <a:sym typeface="+mn-ea"/>
              </a:rPr>
              <a:t>设计了桶轭结构，拆分成</a:t>
            </a:r>
            <a:r>
              <a:rPr lang="en-US" altLang="zh-CN" sz="1600" b="1" noProof="0" dirty="0">
                <a:ln>
                  <a:noFill/>
                </a:ln>
                <a:solidFill>
                  <a:srgbClr val="FF0000"/>
                </a:solidFill>
                <a:effectLst/>
                <a:uLnTx/>
                <a:uFillTx/>
                <a:latin typeface="Calibri" panose="020F0502020204030204"/>
                <a:ea typeface="微软雅黑" panose="020B0503020204020204" pitchFamily="34" charset="-122"/>
                <a:sym typeface="+mn-ea"/>
              </a:rPr>
              <a:t>8</a:t>
            </a:r>
            <a:r>
              <a:rPr lang="zh-CN" altLang="en-US" sz="1600" b="1" noProof="0" dirty="0">
                <a:ln>
                  <a:noFill/>
                </a:ln>
                <a:solidFill>
                  <a:srgbClr val="FF0000"/>
                </a:solidFill>
                <a:effectLst/>
                <a:uLnTx/>
                <a:uFillTx/>
                <a:latin typeface="Calibri" panose="020F0502020204030204"/>
                <a:ea typeface="微软雅黑" panose="020B0503020204020204" pitchFamily="34" charset="-122"/>
                <a:sym typeface="+mn-ea"/>
              </a:rPr>
              <a:t>个</a:t>
            </a:r>
            <a:r>
              <a:rPr lang="zh-CN" altLang="en-US" sz="1600" b="1" noProof="0" dirty="0">
                <a:ln>
                  <a:noFill/>
                </a:ln>
                <a:solidFill>
                  <a:prstClr val="black"/>
                </a:solidFill>
                <a:effectLst/>
                <a:uLnTx/>
                <a:uFillTx/>
                <a:latin typeface="Calibri" panose="020F0502020204030204"/>
                <a:ea typeface="微软雅黑" panose="020B0503020204020204" pitchFamily="34" charset="-122"/>
                <a:sym typeface="+mn-ea"/>
              </a:rPr>
              <a:t>桶轭</a:t>
            </a:r>
            <a:r>
              <a:rPr lang="zh-CN" altLang="en-US" sz="1600" b="1" noProof="0" dirty="0">
                <a:ln>
                  <a:noFill/>
                </a:ln>
                <a:solidFill>
                  <a:srgbClr val="000000"/>
                </a:solidFill>
                <a:effectLst/>
                <a:uLnTx/>
                <a:uFillTx/>
                <a:latin typeface="Calibri" panose="020F0502020204030204"/>
                <a:ea typeface="微软雅黑" panose="020B0503020204020204" pitchFamily="34" charset="-122"/>
                <a:sym typeface="+mn-ea"/>
              </a:rPr>
              <a:t>单元。</a:t>
            </a:r>
            <a:endParaRPr lang="zh-CN" altLang="en-US" sz="1600" b="1" noProof="0" dirty="0">
              <a:ln>
                <a:noFill/>
              </a:ln>
              <a:solidFill>
                <a:srgbClr val="000000"/>
              </a:solidFill>
              <a:effectLst/>
              <a:uLnTx/>
              <a:uFillTx/>
              <a:latin typeface="Calibri" panose="020F0502020204030204"/>
              <a:ea typeface="微软雅黑" panose="020B0503020204020204" pitchFamily="34" charset="-122"/>
              <a:sym typeface="+mn-ea"/>
            </a:endParaRPr>
          </a:p>
          <a:p>
            <a:pPr marL="285750" indent="-285750">
              <a:lnSpc>
                <a:spcPct val="140000"/>
              </a:lnSpc>
              <a:buClr>
                <a:srgbClr val="FF0000"/>
              </a:buClr>
              <a:buFont typeface="Wingdings" panose="05000000000000000000" charset="0"/>
              <a:buChar char="Ø"/>
              <a:defRPr/>
            </a:pPr>
            <a:r>
              <a:rPr kumimoji="0" lang="zh-CN" altLang="en-US" sz="16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sym typeface="+mn-ea"/>
              </a:rPr>
              <a:t>设计</a:t>
            </a:r>
            <a:r>
              <a:rPr kumimoji="0" lang="zh-CN" altLang="en-US" sz="1600" b="1" i="0" u="none" strike="noStrike" kern="1200" cap="none" spc="0" normalizeH="0" baseline="0" noProof="0" dirty="0">
                <a:ln>
                  <a:noFill/>
                </a:ln>
                <a:solidFill>
                  <a:srgbClr val="FF0000"/>
                </a:solidFill>
                <a:effectLst/>
                <a:uLnTx/>
                <a:uFillTx/>
                <a:latin typeface="Arial" panose="020B0604020202020204"/>
                <a:ea typeface="微软雅黑" panose="020B0503020204020204" pitchFamily="34" charset="-122"/>
                <a:cs typeface="+mn-cs"/>
              </a:rPr>
              <a:t>阶梯型连接板</a:t>
            </a:r>
            <a:r>
              <a:rPr kumimoji="0" lang="zh-CN" altLang="en-US" sz="16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，用于连接固定每层轭铁和</a:t>
            </a:r>
            <a:r>
              <a:rPr kumimoji="0" lang="zh-CN" altLang="zh-CN" sz="16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桶轭单元</a:t>
            </a:r>
            <a:r>
              <a:rPr kumimoji="0" lang="zh-CN" altLang="en-US" sz="16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rPr>
              <a:t>。</a:t>
            </a:r>
            <a:endParaRPr kumimoji="0" lang="zh-CN" altLang="en-US" sz="1600" b="1" i="0" u="none" strike="noStrike" kern="1200" cap="none" spc="0" normalizeH="0" baseline="0" noProof="0" dirty="0">
              <a:ln>
                <a:noFill/>
              </a:ln>
              <a:solidFill>
                <a:schemeClr val="tx1"/>
              </a:solidFill>
              <a:effectLst/>
              <a:uLnTx/>
              <a:uFillTx/>
              <a:latin typeface="Arial" panose="020B0604020202020204"/>
              <a:ea typeface="微软雅黑" panose="020B0503020204020204" pitchFamily="34" charset="-122"/>
              <a:cs typeface="+mn-cs"/>
            </a:endParaRPr>
          </a:p>
          <a:p>
            <a:pPr marL="285750" indent="-285750">
              <a:lnSpc>
                <a:spcPct val="140000"/>
              </a:lnSpc>
              <a:buClr>
                <a:srgbClr val="FF0000"/>
              </a:buClr>
              <a:buFont typeface="Wingdings" panose="05000000000000000000" charset="0"/>
              <a:buChar char="Ø"/>
              <a:defRPr/>
            </a:pPr>
            <a:r>
              <a:rPr lang="zh-CN" altLang="en-US" sz="1600" b="1" noProof="0" dirty="0">
                <a:ln>
                  <a:noFill/>
                </a:ln>
                <a:solidFill>
                  <a:schemeClr val="tx1"/>
                </a:solidFill>
                <a:effectLst/>
                <a:uLnTx/>
                <a:uFillTx/>
                <a:latin typeface="Calibri" panose="020F0502020204030204"/>
                <a:ea typeface="微软雅黑" panose="020B0503020204020204" pitchFamily="34" charset="-122"/>
                <a:sym typeface="+mn-ea"/>
              </a:rPr>
              <a:t>桶轭顶部设计成</a:t>
            </a:r>
            <a:r>
              <a:rPr lang="zh-CN" altLang="en-US" sz="1600" b="1" noProof="0" dirty="0">
                <a:ln>
                  <a:noFill/>
                </a:ln>
                <a:solidFill>
                  <a:srgbClr val="FF0000"/>
                </a:solidFill>
                <a:effectLst/>
                <a:uLnTx/>
                <a:uFillTx/>
                <a:latin typeface="Calibri" panose="020F0502020204030204"/>
                <a:ea typeface="微软雅黑" panose="020B0503020204020204" pitchFamily="34" charset="-122"/>
                <a:sym typeface="+mn-ea"/>
              </a:rPr>
              <a:t>可拆卸式结构</a:t>
            </a:r>
            <a:r>
              <a:rPr lang="zh-CN" altLang="en-US" sz="1600" b="1" noProof="0" dirty="0">
                <a:ln>
                  <a:noFill/>
                </a:ln>
                <a:solidFill>
                  <a:schemeClr val="tx1"/>
                </a:solidFill>
                <a:effectLst/>
                <a:uLnTx/>
                <a:uFillTx/>
                <a:latin typeface="Calibri" panose="020F0502020204030204"/>
                <a:ea typeface="微软雅黑" panose="020B0503020204020204" pitchFamily="34" charset="-122"/>
                <a:sym typeface="+mn-ea"/>
              </a:rPr>
              <a:t>，用于</a:t>
            </a:r>
            <a:r>
              <a:rPr lang="zh-CN" altLang="en-US" sz="1600" b="1" noProof="0" dirty="0">
                <a:ln>
                  <a:noFill/>
                </a:ln>
                <a:solidFill>
                  <a:prstClr val="black"/>
                </a:solidFill>
                <a:effectLst/>
                <a:uLnTx/>
                <a:uFillTx/>
                <a:latin typeface="Calibri" panose="020F0502020204030204"/>
                <a:ea typeface="微软雅黑" panose="020B0503020204020204" pitchFamily="34" charset="-122"/>
                <a:sym typeface="+mn-ea"/>
              </a:rPr>
              <a:t>安装</a:t>
            </a:r>
            <a:r>
              <a:rPr lang="zh-CN" altLang="en-US" sz="1600" b="1" dirty="0">
                <a:solidFill>
                  <a:schemeClr val="tx1"/>
                </a:solidFill>
                <a:latin typeface="Calibri" panose="020F0502020204030204"/>
                <a:ea typeface="微软雅黑" panose="020B0503020204020204" pitchFamily="34" charset="-122"/>
                <a:sym typeface="+mn-ea"/>
              </a:rPr>
              <a:t>超导磁体的颈管。</a:t>
            </a:r>
            <a:endParaRPr lang="zh-CN" altLang="en-US" sz="1600" b="1" dirty="0">
              <a:solidFill>
                <a:schemeClr val="tx1"/>
              </a:solidFill>
              <a:latin typeface="Calibri" panose="020F0502020204030204"/>
              <a:ea typeface="微软雅黑" panose="020B0503020204020204" pitchFamily="34" charset="-122"/>
            </a:endParaRPr>
          </a:p>
          <a:p>
            <a:pPr marL="285750" indent="-285750">
              <a:lnSpc>
                <a:spcPct val="140000"/>
              </a:lnSpc>
              <a:buClr>
                <a:srgbClr val="FF0000"/>
              </a:buClr>
              <a:buFont typeface="Wingdings" panose="05000000000000000000" charset="0"/>
              <a:buChar char="Ø"/>
              <a:defRPr/>
            </a:pPr>
            <a:r>
              <a:rPr lang="zh-CN" altLang="en-US" sz="1600" b="1" dirty="0">
                <a:solidFill>
                  <a:schemeClr val="tx1"/>
                </a:solidFill>
                <a:latin typeface="Calibri" panose="020F0502020204030204"/>
                <a:ea typeface="微软雅黑" panose="020B0503020204020204" pitchFamily="34" charset="-122"/>
                <a:sym typeface="+mn-ea"/>
              </a:rPr>
              <a:t>设计L型连接板，固定最内层MUON的同时保证其</a:t>
            </a:r>
            <a:r>
              <a:rPr lang="zh-CN" altLang="en-US" sz="1600" b="1" noProof="0" dirty="0">
                <a:ln>
                  <a:noFill/>
                </a:ln>
                <a:solidFill>
                  <a:schemeClr val="tx1"/>
                </a:solidFill>
                <a:effectLst/>
                <a:uLnTx/>
                <a:uFillTx/>
                <a:latin typeface="Calibri" panose="020F0502020204030204"/>
                <a:ea typeface="微软雅黑" panose="020B0503020204020204" pitchFamily="34" charset="-122"/>
                <a:sym typeface="+mn-ea"/>
              </a:rPr>
              <a:t>大有效面积。</a:t>
            </a:r>
            <a:endParaRPr lang="zh-CN" altLang="en-US" sz="1600" b="1" i="0" noProof="0" dirty="0">
              <a:ln>
                <a:noFill/>
              </a:ln>
              <a:solidFill>
                <a:schemeClr val="tx1"/>
              </a:solidFill>
              <a:effectLst/>
              <a:uLnTx/>
              <a:uFillTx/>
              <a:latin typeface="Calibri" panose="020F0502020204030204"/>
              <a:ea typeface="微软雅黑" panose="020B0503020204020204" pitchFamily="34" charset="-122"/>
            </a:endParaRPr>
          </a:p>
        </p:txBody>
      </p:sp>
      <p:cxnSp>
        <p:nvCxnSpPr>
          <p:cNvPr id="14" name="直接箭头连接符 13"/>
          <p:cNvCxnSpPr/>
          <p:nvPr/>
        </p:nvCxnSpPr>
        <p:spPr>
          <a:xfrm flipV="1">
            <a:off x="4734748" y="1563918"/>
            <a:ext cx="306705" cy="1733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364" y="1508943"/>
            <a:ext cx="2166620" cy="1729105"/>
          </a:xfrm>
          <a:prstGeom prst="rect">
            <a:avLst/>
          </a:prstGeom>
        </p:spPr>
      </p:pic>
      <p:cxnSp>
        <p:nvCxnSpPr>
          <p:cNvPr id="16" name="直接箭头连接符 15"/>
          <p:cNvCxnSpPr>
            <a:stCxn id="7" idx="2"/>
          </p:cNvCxnSpPr>
          <p:nvPr/>
        </p:nvCxnSpPr>
        <p:spPr>
          <a:xfrm flipH="1" flipV="1">
            <a:off x="3906981" y="2609398"/>
            <a:ext cx="289121" cy="3778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547574" y="1347653"/>
            <a:ext cx="1456690" cy="306705"/>
          </a:xfrm>
          <a:prstGeom prst="rect">
            <a:avLst/>
          </a:prstGeom>
          <a:noFill/>
        </p:spPr>
        <p:txBody>
          <a:bodyPr wrap="square" rtlCol="0" anchor="t">
            <a:spAutoFit/>
          </a:bodyPr>
          <a:lstStyle/>
          <a:p>
            <a:r>
              <a:rPr lang="zh-CN" altLang="en-US" sz="1400" b="1" noProof="0" dirty="0">
                <a:ln>
                  <a:noFill/>
                </a:ln>
                <a:effectLst/>
                <a:uLnTx/>
                <a:uFillTx/>
                <a:latin typeface="Arial" panose="020B0604020202020204"/>
                <a:ea typeface="微软雅黑" panose="020B0503020204020204" pitchFamily="34" charset="-122"/>
                <a:sym typeface="+mn-ea"/>
              </a:rPr>
              <a:t>阶梯型连接板</a:t>
            </a:r>
            <a:endParaRPr lang="zh-CN" altLang="en-US" sz="1400" b="1" noProof="0" dirty="0">
              <a:ln>
                <a:noFill/>
              </a:ln>
              <a:effectLst/>
              <a:uLnTx/>
              <a:uFillTx/>
              <a:latin typeface="Arial" panose="020B0604020202020204"/>
              <a:ea typeface="微软雅黑" panose="020B0503020204020204" pitchFamily="34" charset="-122"/>
              <a:sym typeface="+mn-ea"/>
            </a:endParaRPr>
          </a:p>
        </p:txBody>
      </p:sp>
      <p:sp>
        <p:nvSpPr>
          <p:cNvPr id="22" name="文本框 87"/>
          <p:cNvSpPr txBox="1"/>
          <p:nvPr/>
        </p:nvSpPr>
        <p:spPr>
          <a:xfrm>
            <a:off x="1824694" y="3605713"/>
            <a:ext cx="988695" cy="1509395"/>
          </a:xfrm>
          <a:prstGeom prst="rect">
            <a:avLst/>
          </a:prstGeom>
          <a:noFill/>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将轭铁设计成</a:t>
            </a:r>
            <a:r>
              <a:rPr lang="zh-CN" altLang="en-US" sz="1400" b="1" noProof="0" dirty="0">
                <a:ln>
                  <a:noFill/>
                </a:ln>
                <a:solidFill>
                  <a:srgbClr val="FF0000"/>
                </a:solidFill>
                <a:effectLst/>
                <a:uLnTx/>
                <a:uFillTx/>
                <a:latin typeface="Calibri" panose="020F0502020204030204"/>
                <a:ea typeface="微软雅黑" panose="020B0503020204020204" pitchFamily="34" charset="-122"/>
                <a:sym typeface="+mn-ea"/>
              </a:rPr>
              <a:t>可拆卸式</a:t>
            </a: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，方便安装</a:t>
            </a:r>
            <a:r>
              <a:rPr lang="zh-CN" altLang="en-US" sz="1400" b="1" noProof="0" dirty="0">
                <a:ln>
                  <a:noFill/>
                </a:ln>
                <a:effectLst/>
                <a:uLnTx/>
                <a:uFillTx/>
                <a:latin typeface="Calibri" panose="020F0502020204030204"/>
                <a:ea typeface="微软雅黑" panose="020B0503020204020204" pitchFamily="34" charset="-122"/>
                <a:sym typeface="+mn-ea"/>
              </a:rPr>
              <a:t>超导磁体颈管</a:t>
            </a:r>
            <a:endParaRPr kumimoji="0" lang="zh-CN" altLang="en-US" sz="1400" b="1" i="0" u="none" strike="noStrike" kern="1200" cap="none" spc="0" normalizeH="0" baseline="0" noProof="0" dirty="0">
              <a:ln>
                <a:noFill/>
              </a:ln>
              <a:effectLst/>
              <a:uLnTx/>
              <a:uFillTx/>
              <a:latin typeface="Calibri" panose="020F0502020204030204"/>
              <a:ea typeface="微软雅黑" panose="020B0503020204020204" pitchFamily="34" charset="-122"/>
              <a:cs typeface="+mn-cs"/>
            </a:endParaRPr>
          </a:p>
        </p:txBody>
      </p:sp>
      <p:pic>
        <p:nvPicPr>
          <p:cNvPr id="23" name="图片 22"/>
          <p:cNvPicPr>
            <a:picLocks noChangeAspect="1"/>
          </p:cNvPicPr>
          <p:nvPr/>
        </p:nvPicPr>
        <p:blipFill>
          <a:blip r:embed="rId7"/>
          <a:stretch>
            <a:fillRect/>
          </a:stretch>
        </p:blipFill>
        <p:spPr>
          <a:xfrm>
            <a:off x="214969" y="3664768"/>
            <a:ext cx="1558925" cy="1513840"/>
          </a:xfrm>
          <a:prstGeom prst="rect">
            <a:avLst/>
          </a:prstGeom>
        </p:spPr>
      </p:pic>
      <p:sp>
        <p:nvSpPr>
          <p:cNvPr id="24" name="文本框 29"/>
          <p:cNvSpPr txBox="1"/>
          <p:nvPr/>
        </p:nvSpPr>
        <p:spPr>
          <a:xfrm>
            <a:off x="4974929" y="3678200"/>
            <a:ext cx="920115" cy="116955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noProof="0" dirty="0">
                <a:ln>
                  <a:noFill/>
                </a:ln>
                <a:effectLst/>
                <a:uLnTx/>
                <a:uFillTx/>
                <a:latin typeface="Calibri" panose="020F0502020204030204"/>
                <a:ea typeface="微软雅黑" panose="020B0503020204020204" pitchFamily="34" charset="-122"/>
              </a:rPr>
              <a:t>利用L型连接板</a:t>
            </a:r>
            <a:r>
              <a:rPr lang="zh-CN" altLang="en-US" sz="1400" b="1" dirty="0">
                <a:latin typeface="Calibri" panose="020F0502020204030204"/>
                <a:ea typeface="微软雅黑" panose="020B0503020204020204" pitchFamily="34" charset="-122"/>
              </a:rPr>
              <a:t>固定</a:t>
            </a:r>
            <a:r>
              <a:rPr lang="zh-CN" altLang="en-US" sz="1400" b="1" noProof="0" dirty="0">
                <a:ln>
                  <a:noFill/>
                </a:ln>
                <a:effectLst/>
                <a:uLnTx/>
                <a:uFillTx/>
                <a:latin typeface="Calibri" panose="020F0502020204030204"/>
                <a:ea typeface="微软雅黑" panose="020B0503020204020204" pitchFamily="34" charset="-122"/>
              </a:rPr>
              <a:t>桶轭最</a:t>
            </a:r>
            <a:r>
              <a:rPr lang="zh-CN" altLang="en-US" sz="1400" b="1" noProof="0" dirty="0">
                <a:ln>
                  <a:noFill/>
                </a:ln>
                <a:effectLst/>
                <a:uLnTx/>
                <a:uFillTx/>
                <a:latin typeface="Calibri" panose="020F0502020204030204"/>
                <a:ea typeface="微软雅黑" panose="020B0503020204020204" pitchFamily="34" charset="-122"/>
                <a:sym typeface="+mn-ea"/>
              </a:rPr>
              <a:t>内层</a:t>
            </a:r>
            <a:r>
              <a:rPr lang="en-US" altLang="zh-CN" sz="1400" b="1" noProof="0" dirty="0">
                <a:ln>
                  <a:noFill/>
                </a:ln>
                <a:effectLst/>
                <a:uLnTx/>
                <a:uFillTx/>
                <a:latin typeface="Calibri" panose="020F0502020204030204"/>
                <a:ea typeface="微软雅黑" panose="020B0503020204020204" pitchFamily="34" charset="-122"/>
                <a:sym typeface="+mn-ea"/>
              </a:rPr>
              <a:t>Muon</a:t>
            </a:r>
            <a:endParaRPr lang="zh-CN" altLang="en-US" sz="1400" b="1" i="0" noProof="0" dirty="0">
              <a:ln>
                <a:noFill/>
              </a:ln>
              <a:effectLst/>
              <a:uLnTx/>
              <a:uFillTx/>
              <a:latin typeface="Calibri" panose="020F0502020204030204"/>
              <a:ea typeface="微软雅黑" panose="020B0503020204020204" pitchFamily="34" charset="-122"/>
            </a:endParaRPr>
          </a:p>
        </p:txBody>
      </p:sp>
      <p:graphicFrame>
        <p:nvGraphicFramePr>
          <p:cNvPr id="25" name="对象 24"/>
          <p:cNvGraphicFramePr>
            <a:graphicFrameLocks noChangeAspect="1"/>
          </p:cNvGraphicFramePr>
          <p:nvPr/>
        </p:nvGraphicFramePr>
        <p:xfrm>
          <a:off x="2864189" y="3591743"/>
          <a:ext cx="2177415" cy="1584325"/>
        </p:xfrm>
        <a:graphic>
          <a:graphicData uri="http://schemas.openxmlformats.org/presentationml/2006/ole">
            <mc:AlternateContent xmlns:mc="http://schemas.openxmlformats.org/markup-compatibility/2006">
              <mc:Choice xmlns:v="urn:schemas-microsoft-com:vml" Requires="v">
                <p:oleObj spid="_x0000_s2066" name="" r:id="rId8" imgW="3397250" imgH="2743200" progId="Visio.Drawing.15">
                  <p:embed/>
                </p:oleObj>
              </mc:Choice>
              <mc:Fallback>
                <p:oleObj name="" r:id="rId8" imgW="3397250" imgH="2743200" progId="Visio.Drawing.15">
                  <p:embed/>
                  <p:pic>
                    <p:nvPicPr>
                      <p:cNvPr id="0" name="对象 8"/>
                      <p:cNvPicPr/>
                      <p:nvPr/>
                    </p:nvPicPr>
                    <p:blipFill>
                      <a:blip r:embed="rId9"/>
                      <a:stretch>
                        <a:fillRect/>
                      </a:stretch>
                    </p:blipFill>
                    <p:spPr>
                      <a:xfrm>
                        <a:off x="2864189" y="3591743"/>
                        <a:ext cx="2177415" cy="1584325"/>
                      </a:xfrm>
                      <a:prstGeom prst="rect">
                        <a:avLst/>
                      </a:prstGeom>
                    </p:spPr>
                  </p:pic>
                </p:oleObj>
              </mc:Fallback>
            </mc:AlternateContent>
          </a:graphicData>
        </a:graphic>
      </p:graphicFrame>
      <p:cxnSp>
        <p:nvCxnSpPr>
          <p:cNvPr id="26" name="直接连接符 25"/>
          <p:cNvCxnSpPr/>
          <p:nvPr/>
        </p:nvCxnSpPr>
        <p:spPr>
          <a:xfrm flipH="1" flipV="1">
            <a:off x="6155150" y="893445"/>
            <a:ext cx="43545" cy="5856605"/>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rcRect l="10580" t="4790" r="13863" b="4615"/>
          <a:stretch>
            <a:fillRect/>
          </a:stretch>
        </p:blipFill>
        <p:spPr>
          <a:xfrm>
            <a:off x="3895725" y="1550670"/>
            <a:ext cx="1428115" cy="1602740"/>
          </a:xfrm>
          <a:prstGeom prst="rect">
            <a:avLst/>
          </a:prstGeom>
        </p:spPr>
      </p:pic>
      <p:pic>
        <p:nvPicPr>
          <p:cNvPr id="8" name="图片 7"/>
          <p:cNvPicPr>
            <a:picLocks noChangeAspect="1"/>
          </p:cNvPicPr>
          <p:nvPr/>
        </p:nvPicPr>
        <p:blipFill>
          <a:blip r:embed="rId2"/>
          <a:srcRect l="5457" t="4892" r="12602" b="4288"/>
          <a:stretch>
            <a:fillRect/>
          </a:stretch>
        </p:blipFill>
        <p:spPr>
          <a:xfrm>
            <a:off x="2099945" y="1550670"/>
            <a:ext cx="1485900" cy="1581150"/>
          </a:xfrm>
          <a:prstGeom prst="rect">
            <a:avLst/>
          </a:prstGeom>
        </p:spPr>
      </p:pic>
      <p:pic>
        <p:nvPicPr>
          <p:cNvPr id="7" name="图片 6"/>
          <p:cNvPicPr>
            <a:picLocks noChangeAspect="1"/>
          </p:cNvPicPr>
          <p:nvPr/>
        </p:nvPicPr>
        <p:blipFill>
          <a:blip r:embed="rId3"/>
          <a:srcRect l="8597" t="1832" r="9908" b="4592"/>
          <a:stretch>
            <a:fillRect/>
          </a:stretch>
        </p:blipFill>
        <p:spPr>
          <a:xfrm>
            <a:off x="171450" y="1508760"/>
            <a:ext cx="1555750" cy="1602105"/>
          </a:xfrm>
          <a:prstGeom prst="rect">
            <a:avLst/>
          </a:prstGeom>
        </p:spPr>
      </p:pic>
      <p:sp>
        <p:nvSpPr>
          <p:cNvPr id="71" name="矩形 70"/>
          <p:cNvSpPr/>
          <p:nvPr/>
        </p:nvSpPr>
        <p:spPr>
          <a:xfrm>
            <a:off x="6334760" y="2357755"/>
            <a:ext cx="5733415" cy="439229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
        <p:nvSpPr>
          <p:cNvPr id="30" name="文本框 37"/>
          <p:cNvSpPr txBox="1"/>
          <p:nvPr/>
        </p:nvSpPr>
        <p:spPr>
          <a:xfrm>
            <a:off x="6360795" y="2357755"/>
            <a:ext cx="5537835" cy="460375"/>
          </a:xfrm>
          <a:prstGeom prst="rect">
            <a:avLst/>
          </a:prstGeom>
          <a:noFill/>
        </p:spPr>
        <p:txBody>
          <a:bodyPr wrap="square" rtlCol="0">
            <a:spAutoFit/>
          </a:bodyPr>
          <a:lstStyle/>
          <a:p>
            <a:pPr lvl="0" indent="0" algn="l">
              <a:buClr>
                <a:srgbClr val="FF0000"/>
              </a:buClr>
              <a:buSzTx/>
              <a:buFont typeface="Wingdings" panose="05000000000000000000" pitchFamily="2" charset="2"/>
              <a:buNone/>
              <a:defRPr/>
            </a:pPr>
            <a:r>
              <a:rPr kumimoji="1" lang="en-US" altLang="zh-CN" sz="2400" b="1" dirty="0">
                <a:solidFill>
                  <a:srgbClr val="0070C0"/>
                </a:solidFill>
                <a:latin typeface="微软雅黑" panose="020B0503020204020204" pitchFamily="34" charset="-122"/>
                <a:ea typeface="微软雅黑" panose="020B0503020204020204" pitchFamily="34" charset="-122"/>
                <a:sym typeface="+mn-ea"/>
              </a:rPr>
              <a:t>5</a:t>
            </a:r>
            <a:r>
              <a:rPr kumimoji="1" lang="zh-CN" altLang="en-US" sz="2400" b="1" dirty="0">
                <a:solidFill>
                  <a:srgbClr val="0070C0"/>
                </a:solidFill>
                <a:latin typeface="微软雅黑" panose="020B0503020204020204" pitchFamily="34" charset="-122"/>
                <a:ea typeface="微软雅黑" panose="020B0503020204020204" pitchFamily="34" charset="-122"/>
                <a:sym typeface="+mn-ea"/>
              </a:rPr>
              <a:t>）设计成果与亮点：端轭安装及吊装</a:t>
            </a:r>
            <a:endParaRPr kumimoji="1"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grpSp>
        <p:nvGrpSpPr>
          <p:cNvPr id="33" name="组合 32"/>
          <p:cNvGrpSpPr/>
          <p:nvPr/>
        </p:nvGrpSpPr>
        <p:grpSpPr>
          <a:xfrm>
            <a:off x="6460582" y="2730500"/>
            <a:ext cx="5594776" cy="1041400"/>
            <a:chOff x="929" y="3428"/>
            <a:chExt cx="10641" cy="2172"/>
          </a:xfrm>
        </p:grpSpPr>
        <p:pic>
          <p:nvPicPr>
            <p:cNvPr id="50" name="图片 49"/>
            <p:cNvPicPr>
              <a:picLocks noChangeAspect="1"/>
            </p:cNvPicPr>
            <p:nvPr/>
          </p:nvPicPr>
          <p:blipFill>
            <a:blip r:embed="rId4"/>
            <a:srcRect l="30894" t="17362" r="17656" b="7098"/>
            <a:stretch>
              <a:fillRect/>
            </a:stretch>
          </p:blipFill>
          <p:spPr>
            <a:xfrm>
              <a:off x="929" y="3668"/>
              <a:ext cx="2144" cy="1932"/>
            </a:xfrm>
            <a:prstGeom prst="rect">
              <a:avLst/>
            </a:prstGeom>
          </p:spPr>
        </p:pic>
        <p:pic>
          <p:nvPicPr>
            <p:cNvPr id="51" name="图片 50"/>
            <p:cNvPicPr>
              <a:picLocks noChangeAspect="1"/>
            </p:cNvPicPr>
            <p:nvPr/>
          </p:nvPicPr>
          <p:blipFill>
            <a:blip r:embed="rId5"/>
            <a:srcRect l="16034" r="14412"/>
            <a:stretch>
              <a:fillRect/>
            </a:stretch>
          </p:blipFill>
          <p:spPr>
            <a:xfrm>
              <a:off x="3896" y="3428"/>
              <a:ext cx="2268" cy="2148"/>
            </a:xfrm>
            <a:prstGeom prst="rect">
              <a:avLst/>
            </a:prstGeom>
          </p:spPr>
        </p:pic>
        <p:pic>
          <p:nvPicPr>
            <p:cNvPr id="52" name="图片 51"/>
            <p:cNvPicPr>
              <a:picLocks noChangeAspect="1"/>
            </p:cNvPicPr>
            <p:nvPr/>
          </p:nvPicPr>
          <p:blipFill>
            <a:blip r:embed="rId6"/>
            <a:srcRect r="8801"/>
            <a:stretch>
              <a:fillRect/>
            </a:stretch>
          </p:blipFill>
          <p:spPr>
            <a:xfrm>
              <a:off x="6543" y="3669"/>
              <a:ext cx="2430" cy="1648"/>
            </a:xfrm>
            <a:prstGeom prst="rect">
              <a:avLst/>
            </a:prstGeom>
          </p:spPr>
        </p:pic>
        <p:pic>
          <p:nvPicPr>
            <p:cNvPr id="53" name="图片 52"/>
            <p:cNvPicPr>
              <a:picLocks noChangeAspect="1"/>
            </p:cNvPicPr>
            <p:nvPr/>
          </p:nvPicPr>
          <p:blipFill>
            <a:blip r:embed="rId7"/>
            <a:srcRect l="6455" t="12854" r="13656"/>
            <a:stretch>
              <a:fillRect/>
            </a:stretch>
          </p:blipFill>
          <p:spPr>
            <a:xfrm>
              <a:off x="9323" y="3560"/>
              <a:ext cx="2247" cy="1867"/>
            </a:xfrm>
            <a:prstGeom prst="rect">
              <a:avLst/>
            </a:prstGeom>
          </p:spPr>
        </p:pic>
        <p:sp>
          <p:nvSpPr>
            <p:cNvPr id="55" name="右箭头 42"/>
            <p:cNvSpPr/>
            <p:nvPr/>
          </p:nvSpPr>
          <p:spPr>
            <a:xfrm>
              <a:off x="2941" y="4327"/>
              <a:ext cx="623" cy="350"/>
            </a:xfrm>
            <a:prstGeom prst="rightArrow">
              <a:avLst/>
            </a:prstGeom>
          </p:spPr>
          <p:style>
            <a:lnRef idx="2">
              <a:schemeClr val="accent1">
                <a:lumMod val="75000"/>
              </a:schemeClr>
            </a:lnRef>
            <a:fillRef idx="1">
              <a:schemeClr val="accent1"/>
            </a:fillRef>
            <a:effectRef idx="0">
              <a:srgbClr val="FFFFFF"/>
            </a:effectRef>
            <a:fontRef idx="minor">
              <a:schemeClr val="lt1"/>
            </a:fontRef>
          </p:style>
        </p:sp>
      </p:grpSp>
      <p:sp>
        <p:nvSpPr>
          <p:cNvPr id="34" name="文本框 48"/>
          <p:cNvSpPr txBox="1"/>
          <p:nvPr/>
        </p:nvSpPr>
        <p:spPr>
          <a:xfrm>
            <a:off x="6281420" y="3813810"/>
            <a:ext cx="1149350" cy="2806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轭铁平躺</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2" name="文本框 53"/>
          <p:cNvSpPr txBox="1"/>
          <p:nvPr/>
        </p:nvSpPr>
        <p:spPr>
          <a:xfrm>
            <a:off x="7870190" y="3827780"/>
            <a:ext cx="1467485" cy="3079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安装最外侧外壳</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4" name="文本框 54"/>
          <p:cNvSpPr txBox="1"/>
          <p:nvPr/>
        </p:nvSpPr>
        <p:spPr>
          <a:xfrm>
            <a:off x="9568815" y="3647440"/>
            <a:ext cx="1001395" cy="5232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顺序安装</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内层轭铁</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5" name="文本框 55"/>
          <p:cNvSpPr txBox="1"/>
          <p:nvPr/>
        </p:nvSpPr>
        <p:spPr>
          <a:xfrm>
            <a:off x="10672445" y="3753485"/>
            <a:ext cx="1299845" cy="3079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安装辅助支撑</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6" name="文本框 56"/>
          <p:cNvSpPr txBox="1"/>
          <p:nvPr/>
        </p:nvSpPr>
        <p:spPr>
          <a:xfrm>
            <a:off x="10569575" y="5470525"/>
            <a:ext cx="1485900" cy="28067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通过吊环扶正</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endParaRPr>
          </a:p>
        </p:txBody>
      </p:sp>
      <p:sp>
        <p:nvSpPr>
          <p:cNvPr id="47" name="文本框 57"/>
          <p:cNvSpPr txBox="1"/>
          <p:nvPr/>
        </p:nvSpPr>
        <p:spPr>
          <a:xfrm>
            <a:off x="9513570" y="5367655"/>
            <a:ext cx="1057275" cy="5232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去除扶正辅助结构</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8" name="文本框 58"/>
          <p:cNvSpPr txBox="1"/>
          <p:nvPr/>
        </p:nvSpPr>
        <p:spPr>
          <a:xfrm>
            <a:off x="8003540" y="5480050"/>
            <a:ext cx="1096645" cy="2806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焊接吊耳</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9" name="文本框 72"/>
          <p:cNvSpPr txBox="1"/>
          <p:nvPr/>
        </p:nvSpPr>
        <p:spPr>
          <a:xfrm>
            <a:off x="6460490" y="5470525"/>
            <a:ext cx="1181100" cy="2806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进行吊装</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pic>
        <p:nvPicPr>
          <p:cNvPr id="58" name="图片 57"/>
          <p:cNvPicPr>
            <a:picLocks noChangeAspect="1"/>
          </p:cNvPicPr>
          <p:nvPr/>
        </p:nvPicPr>
        <p:blipFill>
          <a:blip r:embed="rId8"/>
          <a:srcRect l="9165" r="15049"/>
          <a:stretch>
            <a:fillRect/>
          </a:stretch>
        </p:blipFill>
        <p:spPr>
          <a:xfrm>
            <a:off x="10888980" y="4163695"/>
            <a:ext cx="1097915" cy="1233805"/>
          </a:xfrm>
          <a:prstGeom prst="rect">
            <a:avLst/>
          </a:prstGeom>
        </p:spPr>
      </p:pic>
      <p:pic>
        <p:nvPicPr>
          <p:cNvPr id="59" name="图片 58"/>
          <p:cNvPicPr>
            <a:picLocks noChangeAspect="1"/>
          </p:cNvPicPr>
          <p:nvPr/>
        </p:nvPicPr>
        <p:blipFill>
          <a:blip r:embed="rId9"/>
          <a:srcRect l="10183" r="19191"/>
          <a:stretch>
            <a:fillRect/>
          </a:stretch>
        </p:blipFill>
        <p:spPr>
          <a:xfrm>
            <a:off x="9478645" y="4233545"/>
            <a:ext cx="1054100" cy="1108075"/>
          </a:xfrm>
          <a:prstGeom prst="rect">
            <a:avLst/>
          </a:prstGeom>
        </p:spPr>
      </p:pic>
      <p:pic>
        <p:nvPicPr>
          <p:cNvPr id="60" name="图片 59"/>
          <p:cNvPicPr>
            <a:picLocks noChangeAspect="1"/>
          </p:cNvPicPr>
          <p:nvPr/>
        </p:nvPicPr>
        <p:blipFill>
          <a:blip r:embed="rId10"/>
          <a:srcRect r="8370"/>
          <a:stretch>
            <a:fillRect/>
          </a:stretch>
        </p:blipFill>
        <p:spPr>
          <a:xfrm>
            <a:off x="8020685" y="4233545"/>
            <a:ext cx="993775" cy="1117600"/>
          </a:xfrm>
          <a:prstGeom prst="rect">
            <a:avLst/>
          </a:prstGeom>
        </p:spPr>
      </p:pic>
      <p:pic>
        <p:nvPicPr>
          <p:cNvPr id="61" name="图片 60"/>
          <p:cNvPicPr>
            <a:picLocks noChangeAspect="1"/>
          </p:cNvPicPr>
          <p:nvPr/>
        </p:nvPicPr>
        <p:blipFill>
          <a:blip r:embed="rId11"/>
          <a:srcRect l="21962" r="33121"/>
          <a:stretch>
            <a:fillRect/>
          </a:stretch>
        </p:blipFill>
        <p:spPr>
          <a:xfrm>
            <a:off x="6572886" y="4074875"/>
            <a:ext cx="802640" cy="1319450"/>
          </a:xfrm>
          <a:prstGeom prst="rect">
            <a:avLst/>
          </a:prstGeom>
        </p:spPr>
      </p:pic>
      <p:sp>
        <p:nvSpPr>
          <p:cNvPr id="77" name="矩形 76"/>
          <p:cNvSpPr/>
          <p:nvPr/>
        </p:nvSpPr>
        <p:spPr>
          <a:xfrm>
            <a:off x="6407150" y="5867400"/>
            <a:ext cx="5565775" cy="769620"/>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gn="just">
              <a:lnSpc>
                <a:spcPct val="150000"/>
              </a:lnSpc>
              <a:buClr>
                <a:srgbClr val="FF0000"/>
              </a:buClr>
              <a:buFont typeface="Wingdings" panose="05000000000000000000" charset="0"/>
              <a:buChar char="Ø"/>
            </a:pPr>
            <a:r>
              <a:rPr lang="zh-CN" altLang="en-US"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完成了</a:t>
            </a:r>
            <a:r>
              <a:rPr lang="zh-CN" altLang="en-US" sz="16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端轭安装及吊装方案设计，包括</a:t>
            </a:r>
            <a:r>
              <a:rPr lang="zh-CN" altLang="en-US"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搭建外部框架、安装每层轭铁及外壳、焊接吊耳等。</a:t>
            </a:r>
            <a:endParaRPr lang="zh-CN" altLang="en-US"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244475" y="965835"/>
            <a:ext cx="5758815" cy="460375"/>
          </a:xfrm>
          <a:prstGeom prst="rect">
            <a:avLst/>
          </a:prstGeom>
          <a:noFill/>
        </p:spPr>
        <p:txBody>
          <a:bodyPr wrap="square">
            <a:spAutoFit/>
          </a:bodyPr>
          <a:lstStyle/>
          <a:p>
            <a:pPr indent="0">
              <a:buClr>
                <a:srgbClr val="FF0000"/>
              </a:buClr>
              <a:buFont typeface="Wingdings" panose="05000000000000000000" pitchFamily="2" charset="2"/>
              <a:buNone/>
              <a:defRPr/>
            </a:pPr>
            <a:r>
              <a:rPr kumimoji="1" lang="en-US" altLang="zh-CN" sz="2400" b="1" dirty="0">
                <a:solidFill>
                  <a:srgbClr val="0070C0"/>
                </a:solidFill>
                <a:latin typeface="微软雅黑" panose="020B0503020204020204" pitchFamily="34" charset="-122"/>
                <a:ea typeface="微软雅黑" panose="020B0503020204020204" pitchFamily="34" charset="-122"/>
              </a:rPr>
              <a:t>4</a:t>
            </a:r>
            <a:r>
              <a:rPr kumimoji="1" lang="zh-CN" altLang="en-US" sz="2400" b="1" dirty="0">
                <a:solidFill>
                  <a:srgbClr val="0070C0"/>
                </a:solidFill>
                <a:latin typeface="微软雅黑" panose="020B0503020204020204" pitchFamily="34" charset="-122"/>
                <a:ea typeface="微软雅黑" panose="020B0503020204020204" pitchFamily="34" charset="-122"/>
              </a:rPr>
              <a:t>）设计成果与亮点：端轭结构设计</a:t>
            </a:r>
            <a:endParaRPr kumimoji="1" lang="zh-CN" altLang="en-US" sz="2400" b="1" dirty="0">
              <a:solidFill>
                <a:srgbClr val="0070C0"/>
              </a:solidFill>
              <a:latin typeface="微软雅黑" panose="020B0503020204020204" pitchFamily="34" charset="-122"/>
              <a:ea typeface="微软雅黑" panose="020B0503020204020204" pitchFamily="34" charset="-122"/>
            </a:endParaRPr>
          </a:p>
        </p:txBody>
      </p:sp>
      <p:cxnSp>
        <p:nvCxnSpPr>
          <p:cNvPr id="115" name="直接箭头连接符 114"/>
          <p:cNvCxnSpPr/>
          <p:nvPr/>
        </p:nvCxnSpPr>
        <p:spPr>
          <a:xfrm flipV="1">
            <a:off x="1729105" y="2331085"/>
            <a:ext cx="273050" cy="508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p:nvPr/>
        </p:nvCxnSpPr>
        <p:spPr>
          <a:xfrm flipV="1">
            <a:off x="5197475" y="1850390"/>
            <a:ext cx="486410" cy="116840"/>
          </a:xfrm>
          <a:prstGeom prst="straightConnector1">
            <a:avLst/>
          </a:prstGeom>
          <a:ln w="19050">
            <a:solidFill>
              <a:schemeClr val="tx1"/>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sp>
        <p:nvSpPr>
          <p:cNvPr id="87" name="文本框 89"/>
          <p:cNvSpPr txBox="1"/>
          <p:nvPr/>
        </p:nvSpPr>
        <p:spPr>
          <a:xfrm flipH="1">
            <a:off x="5639435" y="2111375"/>
            <a:ext cx="441960" cy="61087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闭磁环</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endParaRPr>
          </a:p>
        </p:txBody>
      </p:sp>
      <p:cxnSp>
        <p:nvCxnSpPr>
          <p:cNvPr id="90" name="直接箭头连接符 89"/>
          <p:cNvCxnSpPr>
            <a:stCxn id="91" idx="2"/>
          </p:cNvCxnSpPr>
          <p:nvPr/>
        </p:nvCxnSpPr>
        <p:spPr>
          <a:xfrm flipH="1">
            <a:off x="3239770" y="1644015"/>
            <a:ext cx="223520" cy="207010"/>
          </a:xfrm>
          <a:prstGeom prst="straightConnector1">
            <a:avLst/>
          </a:prstGeom>
          <a:ln w="19050">
            <a:solidFill>
              <a:schemeClr val="tx1"/>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sp>
        <p:nvSpPr>
          <p:cNvPr id="91" name="文本框 100"/>
          <p:cNvSpPr txBox="1"/>
          <p:nvPr/>
        </p:nvSpPr>
        <p:spPr>
          <a:xfrm>
            <a:off x="2998470" y="1395095"/>
            <a:ext cx="929005" cy="248285"/>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15</a:t>
            </a: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层轭铁</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endParaRPr>
          </a:p>
        </p:txBody>
      </p:sp>
      <p:cxnSp>
        <p:nvCxnSpPr>
          <p:cNvPr id="100" name="直接箭头连接符 99"/>
          <p:cNvCxnSpPr>
            <a:endCxn id="87" idx="3"/>
          </p:cNvCxnSpPr>
          <p:nvPr/>
        </p:nvCxnSpPr>
        <p:spPr>
          <a:xfrm flipV="1">
            <a:off x="5198745" y="2416810"/>
            <a:ext cx="440690" cy="72390"/>
          </a:xfrm>
          <a:prstGeom prst="straightConnector1">
            <a:avLst/>
          </a:prstGeom>
          <a:ln w="19050">
            <a:solidFill>
              <a:schemeClr val="tx1"/>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sp>
        <p:nvSpPr>
          <p:cNvPr id="101" name="文本框 104"/>
          <p:cNvSpPr txBox="1"/>
          <p:nvPr/>
        </p:nvSpPr>
        <p:spPr>
          <a:xfrm>
            <a:off x="4953000" y="1472565"/>
            <a:ext cx="1193800" cy="34036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外层保护板</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endParaRPr>
          </a:p>
        </p:txBody>
      </p:sp>
      <p:cxnSp>
        <p:nvCxnSpPr>
          <p:cNvPr id="102" name="直接箭头连接符 101"/>
          <p:cNvCxnSpPr/>
          <p:nvPr/>
        </p:nvCxnSpPr>
        <p:spPr>
          <a:xfrm flipV="1">
            <a:off x="1606550" y="2390140"/>
            <a:ext cx="0" cy="331470"/>
          </a:xfrm>
          <a:prstGeom prst="straightConnector1">
            <a:avLst/>
          </a:prstGeom>
          <a:ln w="19050">
            <a:solidFill>
              <a:schemeClr val="tx1"/>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sp>
        <p:nvSpPr>
          <p:cNvPr id="103" name="文本框 106"/>
          <p:cNvSpPr txBox="1"/>
          <p:nvPr/>
        </p:nvSpPr>
        <p:spPr>
          <a:xfrm>
            <a:off x="1295400" y="2702560"/>
            <a:ext cx="875665" cy="25908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分隔板</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endParaRPr>
          </a:p>
        </p:txBody>
      </p:sp>
      <p:cxnSp>
        <p:nvCxnSpPr>
          <p:cNvPr id="104" name="直接箭头连接符 103"/>
          <p:cNvCxnSpPr/>
          <p:nvPr/>
        </p:nvCxnSpPr>
        <p:spPr>
          <a:xfrm flipH="1">
            <a:off x="1063625" y="1968500"/>
            <a:ext cx="439420" cy="257810"/>
          </a:xfrm>
          <a:prstGeom prst="straightConnector1">
            <a:avLst/>
          </a:prstGeom>
          <a:ln w="19050">
            <a:solidFill>
              <a:schemeClr val="tx1"/>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sp>
        <p:nvSpPr>
          <p:cNvPr id="105" name="文本框 109"/>
          <p:cNvSpPr txBox="1"/>
          <p:nvPr/>
        </p:nvSpPr>
        <p:spPr>
          <a:xfrm>
            <a:off x="1219200" y="1680845"/>
            <a:ext cx="1163955" cy="240030"/>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rPr>
              <a:t>端轭内圈</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sym typeface="+mn-ea"/>
            </a:endParaRPr>
          </a:p>
        </p:txBody>
      </p:sp>
      <p:cxnSp>
        <p:nvCxnSpPr>
          <p:cNvPr id="117" name="直接箭头连接符 116"/>
          <p:cNvCxnSpPr/>
          <p:nvPr/>
        </p:nvCxnSpPr>
        <p:spPr>
          <a:xfrm>
            <a:off x="3564890" y="2320925"/>
            <a:ext cx="277495" cy="25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3" name="矩形 122"/>
          <p:cNvSpPr/>
          <p:nvPr/>
        </p:nvSpPr>
        <p:spPr>
          <a:xfrm>
            <a:off x="173990" y="5867400"/>
            <a:ext cx="5829300" cy="746760"/>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lgn="l">
              <a:lnSpc>
                <a:spcPct val="150000"/>
              </a:lnSpc>
              <a:buClr>
                <a:srgbClr val="FF0000"/>
              </a:buClr>
              <a:buSzTx/>
              <a:buFont typeface="Wingdings" panose="05000000000000000000" charset="0"/>
              <a:buChar char="Ø"/>
            </a:pPr>
            <a:r>
              <a:rPr lang="zh-CN" altLang="en-US" sz="1600" b="1" noProof="0" dirty="0">
                <a:ln>
                  <a:noFill/>
                </a:ln>
                <a:solidFill>
                  <a:srgbClr val="000000"/>
                </a:solidFill>
                <a:effectLst/>
                <a:uLnTx/>
                <a:uFillTx/>
                <a:latin typeface="Arial" panose="020B0604020202020204" pitchFamily="34" charset="0"/>
                <a:ea typeface="微软雅黑" panose="020B0503020204020204" pitchFamily="34" charset="-122"/>
                <a:cs typeface="+mn-ea"/>
                <a:sym typeface="+mn-ea"/>
              </a:rPr>
              <a:t>为满足吊装需求，端轭新设计为</a:t>
            </a:r>
            <a:r>
              <a:rPr lang="zh-CN" altLang="en-US" sz="1600" b="1" noProof="0" dirty="0">
                <a:ln>
                  <a:noFill/>
                </a:ln>
                <a:solidFill>
                  <a:srgbClr val="FF0000"/>
                </a:solidFill>
                <a:effectLst/>
                <a:uLnTx/>
                <a:uFillTx/>
                <a:latin typeface="Arial" panose="020B0604020202020204" pitchFamily="34" charset="0"/>
                <a:ea typeface="微软雅黑" panose="020B0503020204020204" pitchFamily="34" charset="-122"/>
                <a:cs typeface="+mn-ea"/>
                <a:sym typeface="+mn-ea"/>
              </a:rPr>
              <a:t>四部分</a:t>
            </a:r>
            <a:r>
              <a:rPr lang="zh-CN" altLang="en-US" sz="1600" b="1" noProof="0" dirty="0">
                <a:ln>
                  <a:noFill/>
                </a:ln>
                <a:solidFill>
                  <a:srgbClr val="000000"/>
                </a:solidFill>
                <a:effectLst/>
                <a:uLnTx/>
                <a:uFillTx/>
                <a:latin typeface="Arial" panose="020B0604020202020204" pitchFamily="34" charset="0"/>
                <a:ea typeface="微软雅黑" panose="020B0503020204020204" pitchFamily="34" charset="-122"/>
                <a:cs typeface="+mn-ea"/>
                <a:sym typeface="+mn-ea"/>
              </a:rPr>
              <a:t>，减轻端轭单元重量。</a:t>
            </a:r>
            <a:endParaRPr lang="zh-CN" altLang="en-US" sz="1600" b="1" noProof="0" dirty="0">
              <a:ln>
                <a:noFill/>
              </a:ln>
              <a:solidFill>
                <a:srgbClr val="000000"/>
              </a:solidFill>
              <a:effectLst/>
              <a:uLnTx/>
              <a:uFillTx/>
              <a:latin typeface="Arial" panose="020B0604020202020204" pitchFamily="34" charset="0"/>
              <a:ea typeface="微软雅黑" panose="020B0503020204020204" pitchFamily="34" charset="-122"/>
              <a:cs typeface="+mn-ea"/>
              <a:sym typeface="+mn-ea"/>
            </a:endParaRPr>
          </a:p>
          <a:p>
            <a:pPr marL="285750" indent="-285750" algn="l">
              <a:lnSpc>
                <a:spcPct val="150000"/>
              </a:lnSpc>
              <a:buClr>
                <a:srgbClr val="FF0000"/>
              </a:buClr>
              <a:buSzTx/>
              <a:buFont typeface="Wingdings" panose="05000000000000000000" charset="0"/>
              <a:buChar char="Ø"/>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采取</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两面固定</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的方式</a:t>
            </a:r>
            <a:r>
              <a:rPr lang="zh-CN" altLang="en-US" sz="1600" b="1" dirty="0">
                <a:solidFill>
                  <a:prstClr val="black"/>
                </a:solidFill>
                <a:latin typeface="微软雅黑" panose="020B0503020204020204" pitchFamily="34" charset="-122"/>
                <a:ea typeface="微软雅黑" panose="020B0503020204020204" pitchFamily="34" charset="-122"/>
              </a:rPr>
              <a:t>对上下端轭</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进行固定。</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3187065" y="3196590"/>
            <a:ext cx="3020695" cy="1939290"/>
            <a:chOff x="1090" y="2070"/>
            <a:chExt cx="4757" cy="3054"/>
          </a:xfrm>
        </p:grpSpPr>
        <p:pic>
          <p:nvPicPr>
            <p:cNvPr id="129" name="图片 128"/>
            <p:cNvPicPr/>
            <p:nvPr/>
          </p:nvPicPr>
          <p:blipFill>
            <a:blip r:embed="rId12"/>
            <a:srcRect l="6471"/>
            <a:stretch>
              <a:fillRect/>
            </a:stretch>
          </p:blipFill>
          <p:spPr>
            <a:xfrm rot="5400000" flipH="1">
              <a:off x="1674" y="2263"/>
              <a:ext cx="2336" cy="3387"/>
            </a:xfrm>
            <a:prstGeom prst="rect">
              <a:avLst/>
            </a:prstGeom>
          </p:spPr>
        </p:pic>
        <p:sp>
          <p:nvSpPr>
            <p:cNvPr id="130" name="文本框 129"/>
            <p:cNvSpPr txBox="1"/>
            <p:nvPr/>
          </p:nvSpPr>
          <p:spPr>
            <a:xfrm>
              <a:off x="2825" y="2201"/>
              <a:ext cx="1268" cy="256"/>
            </a:xfrm>
            <a:prstGeom prst="rect">
              <a:avLst/>
            </a:prstGeom>
            <a:noFill/>
          </p:spPr>
          <p:txBody>
            <a:bodyPr vert="horz" wrap="square" numCol="1" spcCol="0" rtlCol="0" fromWordArt="0" anchor="t" anchorCtr="0" forceAA="0" compatLnSpc="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端轭</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cxnSp>
          <p:nvCxnSpPr>
            <p:cNvPr id="131" name="直接连接符 130"/>
            <p:cNvCxnSpPr>
              <a:stCxn id="130" idx="2"/>
            </p:cNvCxnSpPr>
            <p:nvPr/>
          </p:nvCxnSpPr>
          <p:spPr>
            <a:xfrm flipH="1">
              <a:off x="3336" y="2457"/>
              <a:ext cx="123" cy="70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133" name="文本框 132"/>
            <p:cNvSpPr txBox="1"/>
            <p:nvPr/>
          </p:nvSpPr>
          <p:spPr>
            <a:xfrm>
              <a:off x="4815" y="3078"/>
              <a:ext cx="562" cy="709"/>
            </a:xfrm>
            <a:prstGeom prst="rect">
              <a:avLst/>
            </a:prstGeom>
            <a:noFill/>
          </p:spPr>
          <p:txBody>
            <a:bodyPr vert="horz" wrap="square" numCol="1" spcCol="0" rtlCol="0" fromWordArt="0" anchor="t" anchorCtr="0" forceAA="0" compatLnSpc="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螺栓固定</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cxnSp>
          <p:nvCxnSpPr>
            <p:cNvPr id="134" name="直接连接符 133"/>
            <p:cNvCxnSpPr>
              <a:stCxn id="133" idx="1"/>
            </p:cNvCxnSpPr>
            <p:nvPr/>
          </p:nvCxnSpPr>
          <p:spPr>
            <a:xfrm flipH="1">
              <a:off x="4343" y="3433"/>
              <a:ext cx="472" cy="317"/>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135" name="椭圆 134"/>
            <p:cNvSpPr/>
            <p:nvPr/>
          </p:nvSpPr>
          <p:spPr>
            <a:xfrm>
              <a:off x="3899" y="2646"/>
              <a:ext cx="444" cy="2244"/>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6" name="文本框 135"/>
            <p:cNvSpPr txBox="1"/>
            <p:nvPr/>
          </p:nvSpPr>
          <p:spPr>
            <a:xfrm>
              <a:off x="1090" y="2161"/>
              <a:ext cx="1735" cy="564"/>
            </a:xfrm>
            <a:prstGeom prst="rect">
              <a:avLst/>
            </a:prstGeom>
            <a:noFill/>
          </p:spPr>
          <p:txBody>
            <a:bodyPr vert="horz" wrap="square" numCol="1" spcCol="0" rtlCol="0" fromWordArt="0" anchor="t" anchorCtr="0" forceAA="0" compatLnSpc="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端轭内圈</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cxnSp>
          <p:nvCxnSpPr>
            <p:cNvPr id="137" name="直接连接符 136"/>
            <p:cNvCxnSpPr/>
            <p:nvPr/>
          </p:nvCxnSpPr>
          <p:spPr>
            <a:xfrm flipH="1">
              <a:off x="1295" y="2668"/>
              <a:ext cx="262" cy="986"/>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
          <p:nvSpPr>
            <p:cNvPr id="138" name="文本框 137"/>
            <p:cNvSpPr txBox="1"/>
            <p:nvPr/>
          </p:nvSpPr>
          <p:spPr>
            <a:xfrm>
              <a:off x="4093" y="2070"/>
              <a:ext cx="1754" cy="384"/>
            </a:xfrm>
            <a:prstGeom prst="rect">
              <a:avLst/>
            </a:prstGeom>
            <a:noFill/>
          </p:spPr>
          <p:txBody>
            <a:bodyPr vert="horz" wrap="square" numCol="1" spcCol="0" rtlCol="0" fromWordArt="0" anchor="t" anchorCtr="0" forceAA="0" compatLnSpc="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ts val="0"/>
                </a:spcBef>
                <a:spcAft>
                  <a:spcPts val="0"/>
                </a:spcAft>
                <a:buClrTx/>
                <a:buSzTx/>
                <a:buFontTx/>
                <a:defRPr/>
              </a:pPr>
              <a:r>
                <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rPr>
                <a:t>外层保护板</a:t>
              </a:r>
              <a:endParaRPr lang="zh-CN" altLang="en-US" sz="1400" b="1" noProof="0" dirty="0">
                <a:ln>
                  <a:noFill/>
                </a:ln>
                <a:solidFill>
                  <a:prstClr val="black"/>
                </a:solidFill>
                <a:effectLst/>
                <a:uLnTx/>
                <a:uFillTx/>
                <a:latin typeface="Calibri" panose="020F0502020204030204"/>
                <a:ea typeface="微软雅黑" panose="020B0503020204020204" pitchFamily="34" charset="-122"/>
                <a:sym typeface="+mn-ea"/>
              </a:endParaRPr>
            </a:p>
          </p:txBody>
        </p:sp>
        <p:cxnSp>
          <p:nvCxnSpPr>
            <p:cNvPr id="139" name="直接连接符 138"/>
            <p:cNvCxnSpPr>
              <a:stCxn id="138" idx="2"/>
            </p:cNvCxnSpPr>
            <p:nvPr/>
          </p:nvCxnSpPr>
          <p:spPr>
            <a:xfrm flipH="1">
              <a:off x="4289" y="2454"/>
              <a:ext cx="681" cy="537"/>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grpSp>
      <p:pic>
        <p:nvPicPr>
          <p:cNvPr id="153" name="图片 152"/>
          <p:cNvPicPr/>
          <p:nvPr/>
        </p:nvPicPr>
        <p:blipFill>
          <a:blip r:embed="rId13"/>
          <a:srcRect l="17950" t="4690" r="33359" b="27231"/>
          <a:stretch>
            <a:fillRect/>
          </a:stretch>
        </p:blipFill>
        <p:spPr>
          <a:xfrm>
            <a:off x="6945630" y="846455"/>
            <a:ext cx="1081405" cy="1326515"/>
          </a:xfrm>
          <a:prstGeom prst="rect">
            <a:avLst/>
          </a:prstGeom>
        </p:spPr>
      </p:pic>
      <p:pic>
        <p:nvPicPr>
          <p:cNvPr id="154" name="图片 153"/>
          <p:cNvPicPr>
            <a:picLocks noChangeAspect="1"/>
          </p:cNvPicPr>
          <p:nvPr/>
        </p:nvPicPr>
        <p:blipFill>
          <a:blip r:embed="rId14"/>
          <a:stretch>
            <a:fillRect/>
          </a:stretch>
        </p:blipFill>
        <p:spPr>
          <a:xfrm>
            <a:off x="8458835" y="943610"/>
            <a:ext cx="1516380" cy="1136015"/>
          </a:xfrm>
          <a:prstGeom prst="rect">
            <a:avLst/>
          </a:prstGeom>
        </p:spPr>
      </p:pic>
      <p:sp>
        <p:nvSpPr>
          <p:cNvPr id="155" name="矩形 154"/>
          <p:cNvSpPr/>
          <p:nvPr/>
        </p:nvSpPr>
        <p:spPr>
          <a:xfrm>
            <a:off x="7146290" y="1445895"/>
            <a:ext cx="690880" cy="226695"/>
          </a:xfrm>
          <a:prstGeom prst="rect">
            <a:avLst/>
          </a:prstGeom>
          <a:noFill/>
          <a:ln w="38100">
            <a:gradFill>
              <a:gsLst>
                <a:gs pos="51300">
                  <a:srgbClr val="FE5F4A"/>
                </a:gs>
                <a:gs pos="0">
                  <a:srgbClr val="DF0303"/>
                </a:gs>
                <a:gs pos="100000">
                  <a:srgbClr val="FEA06E"/>
                </a:gs>
              </a:gsLst>
              <a:lin ang="5400000" scaled="0"/>
            </a:gradFill>
          </a:ln>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1">
            <a:schemeClr val="accent1"/>
          </a:lnRef>
          <a:fillRef idx="3">
            <a:schemeClr val="accent1"/>
          </a:fillRef>
          <a:effectRef idx="2">
            <a:schemeClr val="accent1"/>
          </a:effectRef>
          <a:fontRef idx="minor">
            <a:schemeClr val="lt1"/>
          </a:fontRef>
        </p:style>
        <p:txBody>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pic>
        <p:nvPicPr>
          <p:cNvPr id="156" name="图片 155"/>
          <p:cNvPicPr>
            <a:picLocks noChangeAspect="1"/>
          </p:cNvPicPr>
          <p:nvPr/>
        </p:nvPicPr>
        <p:blipFill>
          <a:blip r:embed="rId15"/>
          <a:stretch>
            <a:fillRect/>
          </a:stretch>
        </p:blipFill>
        <p:spPr>
          <a:xfrm>
            <a:off x="10859770" y="831215"/>
            <a:ext cx="957580" cy="719455"/>
          </a:xfrm>
          <a:prstGeom prst="rect">
            <a:avLst/>
          </a:prstGeom>
        </p:spPr>
      </p:pic>
      <p:pic>
        <p:nvPicPr>
          <p:cNvPr id="157" name="图片 156"/>
          <p:cNvPicPr>
            <a:picLocks noChangeAspect="1"/>
          </p:cNvPicPr>
          <p:nvPr/>
        </p:nvPicPr>
        <p:blipFill>
          <a:blip r:embed="rId16"/>
          <a:stretch>
            <a:fillRect/>
          </a:stretch>
        </p:blipFill>
        <p:spPr>
          <a:xfrm>
            <a:off x="10873740" y="1579880"/>
            <a:ext cx="957580" cy="698500"/>
          </a:xfrm>
          <a:prstGeom prst="rect">
            <a:avLst/>
          </a:prstGeom>
        </p:spPr>
      </p:pic>
      <p:cxnSp>
        <p:nvCxnSpPr>
          <p:cNvPr id="161" name="直接箭头连接符 160"/>
          <p:cNvCxnSpPr/>
          <p:nvPr/>
        </p:nvCxnSpPr>
        <p:spPr>
          <a:xfrm>
            <a:off x="8099425" y="1509395"/>
            <a:ext cx="291465" cy="25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62" name="文本框 26"/>
          <p:cNvSpPr txBox="1"/>
          <p:nvPr/>
        </p:nvSpPr>
        <p:spPr>
          <a:xfrm>
            <a:off x="6360160" y="1022985"/>
            <a:ext cx="608330" cy="103886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266700" rtl="0" eaLnBrk="1" fontAlgn="auto"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上下端轭连接方案</a:t>
            </a:r>
            <a:endPar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3" name="右箭头 42"/>
          <p:cNvSpPr/>
          <p:nvPr/>
        </p:nvSpPr>
        <p:spPr>
          <a:xfrm>
            <a:off x="9116499" y="3096089"/>
            <a:ext cx="327544" cy="167778"/>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64" name="右箭头 42"/>
          <p:cNvSpPr/>
          <p:nvPr/>
        </p:nvSpPr>
        <p:spPr>
          <a:xfrm>
            <a:off x="10631794" y="3052548"/>
            <a:ext cx="327544" cy="167778"/>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65" name="右箭头 42"/>
          <p:cNvSpPr/>
          <p:nvPr/>
        </p:nvSpPr>
        <p:spPr>
          <a:xfrm rot="5400000">
            <a:off x="11283950" y="4046220"/>
            <a:ext cx="219710" cy="167640"/>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67" name="右箭头 42"/>
          <p:cNvSpPr/>
          <p:nvPr/>
        </p:nvSpPr>
        <p:spPr>
          <a:xfrm rot="10800000">
            <a:off x="10532746" y="4741705"/>
            <a:ext cx="327544" cy="167778"/>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68" name="右箭头 42"/>
          <p:cNvSpPr/>
          <p:nvPr/>
        </p:nvSpPr>
        <p:spPr>
          <a:xfrm rot="10800000">
            <a:off x="9151171" y="4739163"/>
            <a:ext cx="327544" cy="167778"/>
          </a:xfrm>
          <a:prstGeom prst="rightArrow">
            <a:avLst/>
          </a:prstGeom>
        </p:spPr>
        <p:style>
          <a:lnRef idx="2">
            <a:schemeClr val="accent1">
              <a:lumMod val="75000"/>
            </a:schemeClr>
          </a:lnRef>
          <a:fillRef idx="1">
            <a:schemeClr val="accent1"/>
          </a:fillRef>
          <a:effectRef idx="0">
            <a:srgbClr val="FFFFFF"/>
          </a:effectRef>
          <a:fontRef idx="minor">
            <a:schemeClr val="lt1"/>
          </a:fontRef>
        </p:style>
      </p:sp>
      <p:sp>
        <p:nvSpPr>
          <p:cNvPr id="169" name="右箭头 42"/>
          <p:cNvSpPr/>
          <p:nvPr/>
        </p:nvSpPr>
        <p:spPr>
          <a:xfrm rot="10800000">
            <a:off x="7587608" y="4741648"/>
            <a:ext cx="327544" cy="167778"/>
          </a:xfrm>
          <a:prstGeom prst="rightArrow">
            <a:avLst/>
          </a:prstGeom>
        </p:spPr>
        <p:style>
          <a:lnRef idx="2">
            <a:schemeClr val="accent1">
              <a:lumMod val="75000"/>
            </a:schemeClr>
          </a:lnRef>
          <a:fillRef idx="1">
            <a:schemeClr val="accent1"/>
          </a:fillRef>
          <a:effectRef idx="0">
            <a:srgbClr val="FFFFFF"/>
          </a:effectRef>
          <a:fontRef idx="minor">
            <a:schemeClr val="lt1"/>
          </a:fontRef>
        </p:style>
      </p:sp>
      <p:cxnSp>
        <p:nvCxnSpPr>
          <p:cNvPr id="10" name="直接连接符 9"/>
          <p:cNvCxnSpPr/>
          <p:nvPr/>
        </p:nvCxnSpPr>
        <p:spPr>
          <a:xfrm>
            <a:off x="79375" y="850265"/>
            <a:ext cx="14605" cy="5921375"/>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cxnSp>
        <p:nvCxnSpPr>
          <p:cNvPr id="11" name="直接连接符 10"/>
          <p:cNvCxnSpPr/>
          <p:nvPr/>
        </p:nvCxnSpPr>
        <p:spPr>
          <a:xfrm flipH="1">
            <a:off x="93980" y="6758940"/>
            <a:ext cx="6117590" cy="0"/>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cxnSp>
        <p:nvCxnSpPr>
          <p:cNvPr id="12" name="直接连接符 11"/>
          <p:cNvCxnSpPr/>
          <p:nvPr/>
        </p:nvCxnSpPr>
        <p:spPr>
          <a:xfrm>
            <a:off x="6204585" y="2278380"/>
            <a:ext cx="5848350" cy="21590"/>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cxnSp>
        <p:nvCxnSpPr>
          <p:cNvPr id="13" name="直接连接符 12"/>
          <p:cNvCxnSpPr/>
          <p:nvPr/>
        </p:nvCxnSpPr>
        <p:spPr>
          <a:xfrm>
            <a:off x="6204585" y="2274570"/>
            <a:ext cx="6985" cy="4475480"/>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cxnSp>
        <p:nvCxnSpPr>
          <p:cNvPr id="14" name="直接连接符 13"/>
          <p:cNvCxnSpPr/>
          <p:nvPr/>
        </p:nvCxnSpPr>
        <p:spPr>
          <a:xfrm flipV="1">
            <a:off x="79375" y="799465"/>
            <a:ext cx="11980545" cy="43815"/>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cxnSp>
        <p:nvCxnSpPr>
          <p:cNvPr id="15" name="直接连接符 14"/>
          <p:cNvCxnSpPr/>
          <p:nvPr/>
        </p:nvCxnSpPr>
        <p:spPr>
          <a:xfrm flipH="1" flipV="1">
            <a:off x="12067540" y="799465"/>
            <a:ext cx="6985" cy="1485900"/>
          </a:xfrm>
          <a:prstGeom prst="line">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cxnSp>
      <p:sp>
        <p:nvSpPr>
          <p:cNvPr id="17" name="文本框 16"/>
          <p:cNvSpPr txBox="1"/>
          <p:nvPr/>
        </p:nvSpPr>
        <p:spPr>
          <a:xfrm>
            <a:off x="10145395" y="996315"/>
            <a:ext cx="715010" cy="1135380"/>
          </a:xfrm>
          <a:prstGeom prst="rect">
            <a:avLst/>
          </a:prstGeom>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defTabSz="266700">
              <a:buClrTx/>
              <a:buSzTx/>
              <a:buFontTx/>
              <a:defRPr/>
            </a:pPr>
            <a:r>
              <a:rPr lang="zh-CN" altLang="en-US" sz="1400" b="1" noProof="0" dirty="0">
                <a:ln>
                  <a:noFill/>
                </a:ln>
                <a:effectLst/>
                <a:uLnTx/>
                <a:uFillTx/>
                <a:latin typeface="微软雅黑" panose="020B0503020204020204" pitchFamily="34" charset="-122"/>
                <a:ea typeface="微软雅黑" panose="020B0503020204020204" pitchFamily="34" charset="-122"/>
                <a:sym typeface="+mn-ea"/>
              </a:rPr>
              <a:t>上下分隔板厚均为</a:t>
            </a:r>
            <a:r>
              <a:rPr lang="en-US" altLang="zh-CN" sz="1400" b="1" noProof="0" dirty="0">
                <a:ln>
                  <a:noFill/>
                </a:ln>
                <a:effectLst/>
                <a:uLnTx/>
                <a:uFillTx/>
                <a:latin typeface="微软雅黑" panose="020B0503020204020204" pitchFamily="34" charset="-122"/>
                <a:ea typeface="微软雅黑" panose="020B0503020204020204" pitchFamily="34" charset="-122"/>
                <a:sym typeface="+mn-ea"/>
              </a:rPr>
              <a:t>4</a:t>
            </a:r>
            <a:r>
              <a:rPr lang="zh-CN" altLang="en-US" sz="1400" b="1" noProof="0" dirty="0">
                <a:ln>
                  <a:noFill/>
                </a:ln>
                <a:effectLst/>
                <a:uLnTx/>
                <a:uFillTx/>
                <a:latin typeface="微软雅黑" panose="020B0503020204020204" pitchFamily="34" charset="-122"/>
                <a:ea typeface="微软雅黑" panose="020B0503020204020204" pitchFamily="34" charset="-122"/>
                <a:sym typeface="+mn-ea"/>
              </a:rPr>
              <a:t>cm</a:t>
            </a:r>
            <a:endParaRPr lang="zh-CN" altLang="en-US" sz="1400" b="1" noProof="0" dirty="0">
              <a:ln>
                <a:noFill/>
              </a:ln>
              <a:effectLst/>
              <a:uLnTx/>
              <a:uFillTx/>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850605" y="5142357"/>
            <a:ext cx="4385265" cy="605935"/>
          </a:xfrm>
          <a:prstGeom prst="rect">
            <a:avLst/>
          </a:prstGeom>
          <a:noFill/>
        </p:spPr>
        <p:txBody>
          <a:bodyPr wrap="square" rtlCol="0" anchor="t">
            <a:spAutoFit/>
          </a:bodyPr>
          <a:lstStyle/>
          <a:p>
            <a:pPr marL="0" marR="0" lvl="1" indent="0" algn="l" defTabSz="914400" rtl="0" eaLnBrk="1" fontAlgn="auto" latinLnBrk="0" hangingPunct="1">
              <a:lnSpc>
                <a:spcPct val="125000"/>
              </a:lnSpc>
              <a:spcBef>
                <a:spcPts val="0"/>
              </a:spcBef>
              <a:spcAft>
                <a:spcPts val="0"/>
              </a:spcAft>
              <a:buClr>
                <a:srgbClr val="FF0000"/>
              </a:buClr>
              <a:buSzTx/>
              <a:buFont typeface="Wingdings" panose="05000000000000000000" charset="0"/>
              <a:buNone/>
              <a:defRPr/>
            </a:pPr>
            <a:r>
              <a:rPr lang="zh-CN" altLang="en-US" sz="1400" b="1" noProof="0" dirty="0">
                <a:ln>
                  <a:noFill/>
                </a:ln>
                <a:solidFill>
                  <a:srgbClr val="000000"/>
                </a:solidFill>
                <a:effectLst/>
                <a:uLnTx/>
                <a:uFillTx/>
                <a:latin typeface="Calibri" panose="020F0502020204030204"/>
                <a:ea typeface="微软雅黑" panose="020B0503020204020204" pitchFamily="34" charset="-122"/>
                <a:sym typeface="+mn-ea"/>
              </a:rPr>
              <a:t>根据不同的轭铁厚度，选用不同的螺栓进行固定</a:t>
            </a:r>
            <a:r>
              <a:rPr lang="zh-CN" altLang="en-US" sz="1400" b="1" noProof="0" dirty="0">
                <a:ln>
                  <a:noFill/>
                </a:ln>
                <a:solidFill>
                  <a:srgbClr val="000000"/>
                </a:solidFill>
                <a:effectLst/>
                <a:uLnTx/>
                <a:uFillTx/>
                <a:latin typeface="Arial" panose="020B0604020202020204"/>
                <a:ea typeface="微软雅黑" panose="020B0503020204020204" pitchFamily="34" charset="-122"/>
                <a:sym typeface="+mn-ea"/>
              </a:rPr>
              <a:t>。</a:t>
            </a:r>
            <a:endParaRPr kumimoji="0" lang="zh-CN" altLang="en-US" sz="1400" b="1"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sym typeface="+mn-ea"/>
            </a:endParaRPr>
          </a:p>
          <a:p>
            <a:pPr marL="0" marR="0" lvl="1" indent="0" algn="l" defTabSz="914400" rtl="0" eaLnBrk="1" fontAlgn="auto" latinLnBrk="0" hangingPunct="1">
              <a:lnSpc>
                <a:spcPct val="125000"/>
              </a:lnSpc>
              <a:spcBef>
                <a:spcPts val="0"/>
              </a:spcBef>
              <a:spcAft>
                <a:spcPts val="0"/>
              </a:spcAft>
              <a:buClr>
                <a:srgbClr val="FF0000"/>
              </a:buClr>
              <a:buSzTx/>
              <a:buFont typeface="Wingdings" panose="05000000000000000000" charset="0"/>
              <a:buNone/>
              <a:defRPr/>
            </a:pPr>
            <a:r>
              <a:rPr lang="zh-CN" altLang="en-US" sz="1400" b="1" noProof="0" dirty="0">
                <a:ln>
                  <a:noFill/>
                </a:ln>
                <a:solidFill>
                  <a:srgbClr val="000000"/>
                </a:solidFill>
                <a:effectLst/>
                <a:uLnTx/>
                <a:uFillTx/>
                <a:latin typeface="Arial" panose="020B0604020202020204"/>
                <a:ea typeface="微软雅黑" panose="020B0503020204020204" pitchFamily="34" charset="-122"/>
                <a:sym typeface="+mn-ea"/>
              </a:rPr>
              <a:t>预留</a:t>
            </a:r>
            <a:r>
              <a:rPr lang="en-US" altLang="zh-CN" sz="1400" b="1" noProof="0" dirty="0">
                <a:ln>
                  <a:noFill/>
                </a:ln>
                <a:solidFill>
                  <a:srgbClr val="000000"/>
                </a:solidFill>
                <a:effectLst/>
                <a:uLnTx/>
                <a:uFillTx/>
                <a:latin typeface="Arial" panose="020B0604020202020204"/>
                <a:ea typeface="微软雅黑" panose="020B0503020204020204" pitchFamily="34" charset="-122"/>
                <a:sym typeface="+mn-ea"/>
              </a:rPr>
              <a:t>Muon</a:t>
            </a:r>
            <a:r>
              <a:rPr lang="zh-CN" altLang="en-US" sz="1400" b="1" noProof="0" dirty="0">
                <a:ln>
                  <a:noFill/>
                </a:ln>
                <a:solidFill>
                  <a:srgbClr val="000000"/>
                </a:solidFill>
                <a:effectLst/>
                <a:uLnTx/>
                <a:uFillTx/>
                <a:latin typeface="Arial" panose="020B0604020202020204"/>
                <a:ea typeface="微软雅黑" panose="020B0503020204020204" pitchFamily="34" charset="-122"/>
                <a:sym typeface="+mn-ea"/>
              </a:rPr>
              <a:t>探测器的间隙为</a:t>
            </a:r>
            <a:r>
              <a:rPr lang="en-US" altLang="zh-CN" sz="1400" b="1" noProof="0" dirty="0">
                <a:ln>
                  <a:noFill/>
                </a:ln>
                <a:effectLst/>
                <a:uLnTx/>
                <a:uFillTx/>
                <a:latin typeface="Arial" panose="020B0604020202020204"/>
                <a:ea typeface="微软雅黑" panose="020B0503020204020204" pitchFamily="34" charset="-122"/>
                <a:sym typeface="+mn-ea"/>
              </a:rPr>
              <a:t>35mm</a:t>
            </a:r>
            <a:endParaRPr lang="en-US" altLang="zh-CN" sz="1400" b="1" noProof="0" dirty="0">
              <a:ln>
                <a:noFill/>
              </a:ln>
              <a:effectLst/>
              <a:uLnTx/>
              <a:uFillTx/>
              <a:latin typeface="Arial" panose="020B0604020202020204"/>
              <a:ea typeface="微软雅黑" panose="020B0503020204020204" pitchFamily="34" charset="-122"/>
              <a:sym typeface="+mn-ea"/>
            </a:endParaRPr>
          </a:p>
        </p:txBody>
      </p:sp>
      <p:pic>
        <p:nvPicPr>
          <p:cNvPr id="19" name="图片 18"/>
          <p:cNvPicPr/>
          <p:nvPr/>
        </p:nvPicPr>
        <p:blipFill>
          <a:blip r:embed="rId17" cstate="print">
            <a:extLst>
              <a:ext uri="{28A0092B-C50C-407E-A947-70E740481C1C}">
                <a14:useLocalDpi xmlns:a14="http://schemas.microsoft.com/office/drawing/2010/main" val="0"/>
              </a:ext>
            </a:extLst>
          </a:blip>
          <a:srcRect b="41870"/>
          <a:stretch>
            <a:fillRect/>
          </a:stretch>
        </p:blipFill>
        <p:spPr>
          <a:xfrm>
            <a:off x="556260" y="3261994"/>
            <a:ext cx="2265952" cy="1970397"/>
          </a:xfrm>
          <a:prstGeom prst="rect">
            <a:avLst/>
          </a:prstGeom>
        </p:spPr>
      </p:pic>
      <p:sp>
        <p:nvSpPr>
          <p:cNvPr id="5" name="矩形 4"/>
          <p:cNvSpPr/>
          <p:nvPr/>
        </p:nvSpPr>
        <p:spPr>
          <a:xfrm>
            <a:off x="419100" y="201930"/>
            <a:ext cx="6120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Muon Detector Iron York轭铁</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6" name="直接连接符 5"/>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6"/>
          <p:cNvPicPr>
            <a:picLocks noChangeAspect="1"/>
          </p:cNvPicPr>
          <p:nvPr/>
        </p:nvPicPr>
        <p:blipFill rotWithShape="1">
          <a:blip r:embed="rId18"/>
          <a:srcRect l="5664" t="24246" r="5120" b="31144"/>
          <a:stretch>
            <a:fillRect/>
          </a:stretch>
        </p:blipFill>
        <p:spPr>
          <a:xfrm>
            <a:off x="9290024" y="75372"/>
            <a:ext cx="2901976" cy="586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16" name="矩形 15"/>
          <p:cNvSpPr/>
          <p:nvPr/>
        </p:nvSpPr>
        <p:spPr>
          <a:xfrm>
            <a:off x="166370" y="887730"/>
            <a:ext cx="11897995" cy="587311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endParaRPr>
          </a:p>
        </p:txBody>
      </p:sp>
      <p:sp>
        <p:nvSpPr>
          <p:cNvPr id="17" name="文本框 16"/>
          <p:cNvSpPr txBox="1"/>
          <p:nvPr/>
        </p:nvSpPr>
        <p:spPr>
          <a:xfrm>
            <a:off x="174360" y="902970"/>
            <a:ext cx="7737475" cy="460375"/>
          </a:xfrm>
          <a:prstGeom prst="rect">
            <a:avLst/>
          </a:prstGeom>
          <a:noFill/>
        </p:spPr>
        <p:txBody>
          <a:bodyPr wrap="square" rtlCol="0">
            <a:spAutoFit/>
          </a:bodyPr>
          <a:lstStyle/>
          <a:p>
            <a:pPr lvl="0" indent="0" algn="l">
              <a:buClr>
                <a:srgbClr val="FF0000"/>
              </a:buClr>
              <a:buSzTx/>
              <a:buFont typeface="Wingdings" panose="05000000000000000000" pitchFamily="2" charset="2"/>
              <a:buNone/>
              <a:defRPr/>
            </a:pPr>
            <a:r>
              <a:rPr kumimoji="1" lang="en-US" altLang="zh-CN" sz="2400" b="1" dirty="0">
                <a:solidFill>
                  <a:srgbClr val="0070C0"/>
                </a:solidFill>
                <a:latin typeface="微软雅黑" panose="020B0503020204020204" pitchFamily="34" charset="-122"/>
                <a:ea typeface="微软雅黑" panose="020B0503020204020204" pitchFamily="34" charset="-122"/>
                <a:sym typeface="+mn-ea"/>
              </a:rPr>
              <a:t>6</a:t>
            </a:r>
            <a:r>
              <a:rPr kumimoji="1" lang="zh-CN" altLang="en-US" sz="2400" b="1" dirty="0">
                <a:solidFill>
                  <a:srgbClr val="0070C0"/>
                </a:solidFill>
                <a:latin typeface="微软雅黑" panose="020B0503020204020204" pitchFamily="34" charset="-122"/>
                <a:ea typeface="微软雅黑" panose="020B0503020204020204" pitchFamily="34" charset="-122"/>
                <a:sym typeface="+mn-ea"/>
              </a:rPr>
              <a:t>）设计成果与亮点：Muon探测器吊装与安装方案</a:t>
            </a:r>
            <a:endParaRPr kumimoji="1" lang="zh-CN" altLang="en-US" sz="2400" b="1" dirty="0">
              <a:solidFill>
                <a:srgbClr val="0070C0"/>
              </a:solidFill>
              <a:latin typeface="微软雅黑" panose="020B0503020204020204" pitchFamily="34" charset="-122"/>
              <a:ea typeface="微软雅黑" panose="020B0503020204020204" pitchFamily="34" charset="-122"/>
              <a:sym typeface="+mn-ea"/>
            </a:endParaRPr>
          </a:p>
        </p:txBody>
      </p:sp>
      <p:pic>
        <p:nvPicPr>
          <p:cNvPr id="26" name="图片 25"/>
          <p:cNvPicPr>
            <a:picLocks noChangeAspect="1"/>
          </p:cNvPicPr>
          <p:nvPr/>
        </p:nvPicPr>
        <p:blipFill>
          <a:blip r:embed="rId2"/>
          <a:srcRect l="16043" t="8176" r="22894" b="37816"/>
          <a:stretch>
            <a:fillRect/>
          </a:stretch>
        </p:blipFill>
        <p:spPr>
          <a:xfrm>
            <a:off x="9289962" y="3941111"/>
            <a:ext cx="2331293" cy="1842229"/>
          </a:xfrm>
          <a:prstGeom prst="rect">
            <a:avLst/>
          </a:prstGeom>
        </p:spPr>
      </p:pic>
      <p:pic>
        <p:nvPicPr>
          <p:cNvPr id="28" name="图片 27"/>
          <p:cNvPicPr>
            <a:picLocks noChangeAspect="1"/>
          </p:cNvPicPr>
          <p:nvPr/>
        </p:nvPicPr>
        <p:blipFill>
          <a:blip r:embed="rId3"/>
          <a:stretch>
            <a:fillRect/>
          </a:stretch>
        </p:blipFill>
        <p:spPr>
          <a:xfrm>
            <a:off x="7050884" y="3831942"/>
            <a:ext cx="1972310" cy="1952625"/>
          </a:xfrm>
          <a:prstGeom prst="rect">
            <a:avLst/>
          </a:prstGeom>
        </p:spPr>
      </p:pic>
      <p:sp>
        <p:nvSpPr>
          <p:cNvPr id="42" name="文本框 69"/>
          <p:cNvSpPr/>
          <p:nvPr/>
        </p:nvSpPr>
        <p:spPr>
          <a:xfrm>
            <a:off x="226060" y="5897245"/>
            <a:ext cx="11799570" cy="824865"/>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85750" algn="l">
              <a:buClr>
                <a:srgbClr val="FF0000"/>
              </a:buClr>
              <a:buSzTx/>
              <a:buFont typeface="Wingdings" panose="05000000000000000000" charset="0"/>
              <a:buChar char="Ø"/>
            </a:pPr>
            <a:r>
              <a:rPr lang="en-US" altLang="zh-CN"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完成了</a:t>
            </a: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桶轭Muon探测器安装</a:t>
            </a:r>
            <a:r>
              <a:rPr lang="en-US" altLang="zh-CN"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方案，Muon探测器安放至液压安装平台上，安装平台通过角度调整机构，到达指定位置依托下方和两侧的滑轮滑入桶轭内部。</a:t>
            </a:r>
            <a:endParaRPr lang="en-US" altLang="zh-CN"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p:txBody>
      </p:sp>
      <p:sp>
        <p:nvSpPr>
          <p:cNvPr id="32" name="矩形 31"/>
          <p:cNvSpPr/>
          <p:nvPr/>
        </p:nvSpPr>
        <p:spPr>
          <a:xfrm>
            <a:off x="7050884" y="4028381"/>
            <a:ext cx="1393825" cy="815340"/>
          </a:xfrm>
          <a:prstGeom prst="rect">
            <a:avLst/>
          </a:prstGeom>
          <a:ln w="38100">
            <a:solidFill>
              <a:schemeClr val="bg2">
                <a:lumMod val="10000"/>
              </a:schemeClr>
            </a:solidFill>
          </a:ln>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Lst>
        </p:spPr>
        <p:style>
          <a:lnRef idx="2">
            <a:schemeClr val="accent1"/>
          </a:lnRef>
          <a:fillRef idx="0">
            <a:srgbClr val="FFFFFF"/>
          </a:fillRef>
          <a:effectRef idx="0">
            <a:srgbClr val="FFFFFF"/>
          </a:effectRef>
          <a:fontRef idx="minor">
            <a:schemeClr val="tx1"/>
          </a:fontRef>
        </p:style>
        <p: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40" name="直接箭头连接符 39"/>
          <p:cNvCxnSpPr/>
          <p:nvPr/>
        </p:nvCxnSpPr>
        <p:spPr>
          <a:xfrm>
            <a:off x="8441353" y="4536031"/>
            <a:ext cx="937617" cy="298667"/>
          </a:xfrm>
          <a:prstGeom prst="straightConnector1">
            <a:avLst/>
          </a:prstGeom>
          <a:ln w="31750" cmpd="sng">
            <a:solidFill>
              <a:schemeClr val="tx1">
                <a:lumMod val="95000"/>
                <a:lumOff val="5000"/>
              </a:schemeClr>
            </a:solidFill>
            <a:prstDash val="solid"/>
            <a:tailEnd type="arrow"/>
          </a:ln>
        </p:spPr>
        <p:style>
          <a:lnRef idx="2">
            <a:schemeClr val="accent1"/>
          </a:lnRef>
          <a:fillRef idx="0">
            <a:schemeClr val="accent1"/>
          </a:fillRef>
          <a:effectRef idx="1">
            <a:schemeClr val="accent1"/>
          </a:effectRef>
          <a:fontRef idx="minor">
            <a:schemeClr val="tx1"/>
          </a:fontRef>
        </p:style>
      </p:cxnSp>
      <p:grpSp>
        <p:nvGrpSpPr>
          <p:cNvPr id="44" name="组合 43"/>
          <p:cNvGrpSpPr/>
          <p:nvPr/>
        </p:nvGrpSpPr>
        <p:grpSpPr>
          <a:xfrm>
            <a:off x="7108182" y="1330640"/>
            <a:ext cx="4685126" cy="1645278"/>
            <a:chOff x="912" y="1907"/>
            <a:chExt cx="10278" cy="3154"/>
          </a:xfrm>
        </p:grpSpPr>
        <p:pic>
          <p:nvPicPr>
            <p:cNvPr id="45" name="图片 44"/>
            <p:cNvPicPr>
              <a:picLocks noChangeAspect="1"/>
            </p:cNvPicPr>
            <p:nvPr/>
          </p:nvPicPr>
          <p:blipFill>
            <a:blip r:embed="rId4"/>
            <a:srcRect l="7792" t="2509" r="1359" b="1591"/>
            <a:stretch>
              <a:fillRect/>
            </a:stretch>
          </p:blipFill>
          <p:spPr>
            <a:xfrm>
              <a:off x="6901" y="1999"/>
              <a:ext cx="4289" cy="2633"/>
            </a:xfrm>
            <a:prstGeom prst="rect">
              <a:avLst/>
            </a:prstGeom>
          </p:spPr>
        </p:pic>
        <p:pic>
          <p:nvPicPr>
            <p:cNvPr id="46" name="图片 45"/>
            <p:cNvPicPr>
              <a:picLocks noChangeAspect="1"/>
            </p:cNvPicPr>
            <p:nvPr/>
          </p:nvPicPr>
          <p:blipFill>
            <a:blip r:embed="rId5"/>
            <a:srcRect l="11249" r="11616"/>
            <a:stretch>
              <a:fillRect/>
            </a:stretch>
          </p:blipFill>
          <p:spPr>
            <a:xfrm>
              <a:off x="912" y="1907"/>
              <a:ext cx="4456" cy="3154"/>
            </a:xfrm>
            <a:prstGeom prst="rect">
              <a:avLst/>
            </a:prstGeom>
          </p:spPr>
        </p:pic>
        <p:sp>
          <p:nvSpPr>
            <p:cNvPr id="47" name="右箭头 113"/>
            <p:cNvSpPr/>
            <p:nvPr/>
          </p:nvSpPr>
          <p:spPr>
            <a:xfrm>
              <a:off x="6098" y="3349"/>
              <a:ext cx="803" cy="447"/>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1" name="文本框 20"/>
          <p:cNvSpPr txBox="1"/>
          <p:nvPr/>
        </p:nvSpPr>
        <p:spPr>
          <a:xfrm>
            <a:off x="8877267" y="2602275"/>
            <a:ext cx="1578610" cy="347345"/>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改进方案</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49" name="文本框 48"/>
          <p:cNvSpPr txBox="1"/>
          <p:nvPr/>
        </p:nvSpPr>
        <p:spPr>
          <a:xfrm>
            <a:off x="7429106" y="1280197"/>
            <a:ext cx="157861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rPr>
              <a:t>液压升降平台</a:t>
            </a:r>
            <a:endPar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endParaRPr>
          </a:p>
        </p:txBody>
      </p:sp>
      <p:sp>
        <p:nvSpPr>
          <p:cNvPr id="52" name="文本框 51"/>
          <p:cNvSpPr txBox="1"/>
          <p:nvPr/>
        </p:nvSpPr>
        <p:spPr>
          <a:xfrm>
            <a:off x="9139697" y="1304001"/>
            <a:ext cx="928370"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rPr>
              <a:t>滑轮系统</a:t>
            </a:r>
            <a:endPar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endParaRPr>
          </a:p>
        </p:txBody>
      </p:sp>
      <p:cxnSp>
        <p:nvCxnSpPr>
          <p:cNvPr id="53" name="直接箭头连接符 52"/>
          <p:cNvCxnSpPr/>
          <p:nvPr/>
        </p:nvCxnSpPr>
        <p:spPr>
          <a:xfrm>
            <a:off x="9959060" y="1555683"/>
            <a:ext cx="375285" cy="339090"/>
          </a:xfrm>
          <a:prstGeom prst="straightConnector1">
            <a:avLst/>
          </a:prstGeom>
          <a:ln w="31750"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56" name="文本框 55"/>
          <p:cNvSpPr txBox="1"/>
          <p:nvPr/>
        </p:nvSpPr>
        <p:spPr>
          <a:xfrm>
            <a:off x="10614660" y="3785235"/>
            <a:ext cx="1361440"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rPr>
              <a:t>角度调</a:t>
            </a:r>
            <a:r>
              <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rPr>
              <a:t>节机构</a:t>
            </a:r>
            <a:endPar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endParaRPr>
          </a:p>
        </p:txBody>
      </p:sp>
      <p:cxnSp>
        <p:nvCxnSpPr>
          <p:cNvPr id="57" name="直接箭头连接符 56"/>
          <p:cNvCxnSpPr/>
          <p:nvPr/>
        </p:nvCxnSpPr>
        <p:spPr>
          <a:xfrm flipH="1">
            <a:off x="10660657" y="4149427"/>
            <a:ext cx="389255" cy="602615"/>
          </a:xfrm>
          <a:prstGeom prst="straightConnector1">
            <a:avLst/>
          </a:prstGeom>
          <a:ln w="31750"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9" name="文本框 11"/>
          <p:cNvSpPr txBox="1"/>
          <p:nvPr/>
        </p:nvSpPr>
        <p:spPr>
          <a:xfrm>
            <a:off x="3185309" y="2007996"/>
            <a:ext cx="631708" cy="30777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b="1" dirty="0">
                <a:solidFill>
                  <a:srgbClr val="0F1115"/>
                </a:solidFill>
                <a:latin typeface="微软雅黑" panose="020B0503020204020204" pitchFamily="34" charset="-122"/>
                <a:ea typeface="微软雅黑" panose="020B0503020204020204" pitchFamily="34" charset="-122"/>
              </a:rPr>
              <a:t>底座</a:t>
            </a:r>
            <a:endParaRPr lang="zh-CN" altLang="en-US" sz="1400" b="1" dirty="0">
              <a:solidFill>
                <a:srgbClr val="0F1115"/>
              </a:solidFill>
              <a:latin typeface="微软雅黑" panose="020B0503020204020204" pitchFamily="34" charset="-122"/>
              <a:ea typeface="微软雅黑" panose="020B0503020204020204" pitchFamily="34" charset="-122"/>
            </a:endParaRPr>
          </a:p>
        </p:txBody>
      </p:sp>
      <p:sp>
        <p:nvSpPr>
          <p:cNvPr id="22" name="箭头: 右 21"/>
          <p:cNvSpPr/>
          <p:nvPr/>
        </p:nvSpPr>
        <p:spPr>
          <a:xfrm rot="5400000">
            <a:off x="1953391" y="2984415"/>
            <a:ext cx="368302" cy="222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dirty="0">
              <a:latin typeface="微软雅黑" panose="020B0503020204020204" pitchFamily="34" charset="-122"/>
              <a:ea typeface="微软雅黑" panose="020B0503020204020204" pitchFamily="34" charset="-122"/>
            </a:endParaRPr>
          </a:p>
        </p:txBody>
      </p:sp>
      <p:sp>
        <p:nvSpPr>
          <p:cNvPr id="23" name="文本框 14"/>
          <p:cNvSpPr txBox="1"/>
          <p:nvPr/>
        </p:nvSpPr>
        <p:spPr>
          <a:xfrm>
            <a:off x="465408" y="4870586"/>
            <a:ext cx="3090358" cy="3385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b="1" dirty="0">
                <a:solidFill>
                  <a:srgbClr val="0F1115"/>
                </a:solidFill>
                <a:latin typeface="微软雅黑" panose="020B0503020204020204" pitchFamily="34" charset="-122"/>
                <a:ea typeface="微软雅黑" panose="020B0503020204020204" pitchFamily="34" charset="-122"/>
              </a:rPr>
              <a:t>将</a:t>
            </a:r>
            <a:r>
              <a:rPr lang="en-US" altLang="zh-CN" sz="1600" b="1" dirty="0">
                <a:solidFill>
                  <a:srgbClr val="0F1115"/>
                </a:solidFill>
                <a:latin typeface="微软雅黑" panose="020B0503020204020204" pitchFamily="34" charset="-122"/>
                <a:ea typeface="微软雅黑" panose="020B0503020204020204" pitchFamily="34" charset="-122"/>
              </a:rPr>
              <a:t>Muon</a:t>
            </a:r>
            <a:r>
              <a:rPr lang="zh-CN" altLang="en-US" sz="1600" b="1" dirty="0">
                <a:solidFill>
                  <a:srgbClr val="0F1115"/>
                </a:solidFill>
                <a:latin typeface="微软雅黑" panose="020B0503020204020204" pitchFamily="34" charset="-122"/>
                <a:ea typeface="微软雅黑" panose="020B0503020204020204" pitchFamily="34" charset="-122"/>
              </a:rPr>
              <a:t>探测器置于底座上吊装</a:t>
            </a:r>
            <a:endParaRPr lang="zh-CN" altLang="en-US" sz="1600" b="1" dirty="0">
              <a:solidFill>
                <a:srgbClr val="0F1115"/>
              </a:solidFill>
              <a:latin typeface="微软雅黑" panose="020B0503020204020204" pitchFamily="34" charset="-122"/>
              <a:ea typeface="微软雅黑" panose="020B0503020204020204" pitchFamily="34" charset="-122"/>
            </a:endParaRPr>
          </a:p>
        </p:txBody>
      </p: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996" y="1685511"/>
            <a:ext cx="2710273" cy="1223409"/>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974" y="3429000"/>
            <a:ext cx="2819118" cy="1378132"/>
          </a:xfrm>
          <a:prstGeom prst="rect">
            <a:avLst/>
          </a:prstGeom>
        </p:spPr>
      </p:pic>
      <p:sp>
        <p:nvSpPr>
          <p:cNvPr id="61" name="右箭头 113"/>
          <p:cNvSpPr/>
          <p:nvPr/>
        </p:nvSpPr>
        <p:spPr>
          <a:xfrm>
            <a:off x="6065223" y="4748973"/>
            <a:ext cx="366040" cy="233177"/>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pic>
        <p:nvPicPr>
          <p:cNvPr id="33" name="图片 32"/>
          <p:cNvPicPr>
            <a:picLocks noChangeAspect="1"/>
          </p:cNvPicPr>
          <p:nvPr/>
        </p:nvPicPr>
        <p:blipFill>
          <a:blip r:embed="rId8"/>
          <a:stretch>
            <a:fillRect/>
          </a:stretch>
        </p:blipFill>
        <p:spPr>
          <a:xfrm>
            <a:off x="4223385" y="1330325"/>
            <a:ext cx="1811655" cy="1383030"/>
          </a:xfrm>
          <a:prstGeom prst="rect">
            <a:avLst/>
          </a:prstGeom>
        </p:spPr>
      </p:pic>
      <p:sp>
        <p:nvSpPr>
          <p:cNvPr id="20" name="文本框 19"/>
          <p:cNvSpPr txBox="1"/>
          <p:nvPr/>
        </p:nvSpPr>
        <p:spPr>
          <a:xfrm>
            <a:off x="4422775" y="2712720"/>
            <a:ext cx="1578610" cy="347345"/>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北京</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BESⅢ</a:t>
            </a: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方案</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2" name="右箭头 113"/>
          <p:cNvSpPr/>
          <p:nvPr/>
        </p:nvSpPr>
        <p:spPr>
          <a:xfrm>
            <a:off x="6525135" y="2082856"/>
            <a:ext cx="366040" cy="233177"/>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微软雅黑" panose="020B0503020204020204" pitchFamily="34" charset="-122"/>
              <a:cs typeface="+mn-cs"/>
            </a:endParaRPr>
          </a:p>
        </p:txBody>
      </p:sp>
      <p:pic>
        <p:nvPicPr>
          <p:cNvPr id="50" name="图片 49"/>
          <p:cNvPicPr>
            <a:picLocks noChangeAspect="1"/>
          </p:cNvPicPr>
          <p:nvPr/>
        </p:nvPicPr>
        <p:blipFill>
          <a:blip r:embed="rId9"/>
          <a:stretch>
            <a:fillRect/>
          </a:stretch>
        </p:blipFill>
        <p:spPr>
          <a:xfrm>
            <a:off x="4027170" y="3898265"/>
            <a:ext cx="1946910" cy="1393190"/>
          </a:xfrm>
          <a:prstGeom prst="rect">
            <a:avLst/>
          </a:prstGeom>
        </p:spPr>
      </p:pic>
      <p:sp>
        <p:nvSpPr>
          <p:cNvPr id="12" name="文本框 11"/>
          <p:cNvSpPr txBox="1"/>
          <p:nvPr/>
        </p:nvSpPr>
        <p:spPr>
          <a:xfrm>
            <a:off x="4496435" y="5528945"/>
            <a:ext cx="1447800" cy="3067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北京</a:t>
            </a:r>
            <a:r>
              <a:rPr kumimoji="0" lang="en-US" altLang="zh-CN" sz="1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BESⅢ</a:t>
            </a:r>
            <a:r>
              <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方案</a:t>
            </a:r>
            <a:endParaRPr kumimoji="0" lang="zh-CN" altLang="en-US" sz="14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54" name="文本框 53"/>
          <p:cNvSpPr txBox="1"/>
          <p:nvPr/>
        </p:nvSpPr>
        <p:spPr>
          <a:xfrm>
            <a:off x="4166870" y="5291455"/>
            <a:ext cx="1343660"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rPr>
              <a:t>液压安装平台</a:t>
            </a: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3" name="直接箭头连接符 2"/>
          <p:cNvCxnSpPr>
            <a:stCxn id="5" idx="3"/>
          </p:cNvCxnSpPr>
          <p:nvPr/>
        </p:nvCxnSpPr>
        <p:spPr>
          <a:xfrm>
            <a:off x="7128230" y="3834063"/>
            <a:ext cx="677545" cy="351790"/>
          </a:xfrm>
          <a:prstGeom prst="straightConnector1">
            <a:avLst/>
          </a:prstGeom>
          <a:ln w="31750"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5" name="文本框 4"/>
          <p:cNvSpPr txBox="1"/>
          <p:nvPr/>
        </p:nvSpPr>
        <p:spPr>
          <a:xfrm>
            <a:off x="6293485" y="3573145"/>
            <a:ext cx="835025" cy="521970"/>
          </a:xfrm>
          <a:prstGeom prst="rect">
            <a:avLst/>
          </a:prstGeom>
          <a:noFill/>
        </p:spPr>
        <p:txBody>
          <a:bodyPr wrap="square" rtlCol="0" anchor="t">
            <a:spAutoFit/>
          </a:bodyPr>
          <a:lstStyle/>
          <a:p>
            <a:pPr algn="ctr"/>
            <a:r>
              <a:rPr lang="zh-CN" altLang="en-US" sz="1400" b="1" noProof="0" dirty="0">
                <a:ln>
                  <a:noFill/>
                </a:ln>
                <a:effectLst/>
                <a:uLnTx/>
                <a:uFillTx/>
                <a:latin typeface="Calibri" panose="020F0502020204030204"/>
                <a:ea typeface="微软雅黑" panose="020B0503020204020204" pitchFamily="34" charset="-122"/>
                <a:sym typeface="+mn-ea"/>
              </a:rPr>
              <a:t>Muon</a:t>
            </a:r>
            <a:endParaRPr lang="zh-CN" altLang="en-US" sz="1400" b="1" noProof="0" dirty="0">
              <a:ln>
                <a:noFill/>
              </a:ln>
              <a:effectLst/>
              <a:uLnTx/>
              <a:uFillTx/>
              <a:latin typeface="Calibri" panose="020F0502020204030204"/>
              <a:ea typeface="微软雅黑" panose="020B0503020204020204" pitchFamily="34" charset="-122"/>
              <a:sym typeface="+mn-ea"/>
            </a:endParaRPr>
          </a:p>
          <a:p>
            <a:pPr algn="ctr"/>
            <a:r>
              <a:rPr lang="zh-CN" altLang="en-US" sz="1400" b="1" noProof="0" dirty="0">
                <a:ln>
                  <a:noFill/>
                </a:ln>
                <a:effectLst/>
                <a:uLnTx/>
                <a:uFillTx/>
                <a:latin typeface="Calibri" panose="020F0502020204030204"/>
                <a:ea typeface="微软雅黑" panose="020B0503020204020204" pitchFamily="34" charset="-122"/>
                <a:sym typeface="+mn-ea"/>
              </a:rPr>
              <a:t>探测器</a:t>
            </a:r>
            <a:endParaRPr lang="zh-CN" altLang="en-US" sz="1400" b="1" noProof="0" dirty="0">
              <a:ln>
                <a:noFill/>
              </a:ln>
              <a:effectLst/>
              <a:uLnTx/>
              <a:uFillTx/>
              <a:latin typeface="Calibri" panose="020F0502020204030204"/>
              <a:ea typeface="微软雅黑" panose="020B0503020204020204" pitchFamily="34" charset="-122"/>
              <a:sym typeface="+mn-ea"/>
            </a:endParaRPr>
          </a:p>
        </p:txBody>
      </p:sp>
      <p:sp>
        <p:nvSpPr>
          <p:cNvPr id="39" name="文本框 51"/>
          <p:cNvSpPr/>
          <p:nvPr/>
        </p:nvSpPr>
        <p:spPr>
          <a:xfrm>
            <a:off x="2553335" y="2969895"/>
            <a:ext cx="9298305" cy="583565"/>
          </a:xfrm>
          <a:prstGeom prst="rect">
            <a:avLst/>
          </a:prstGeom>
          <a:solidFill>
            <a:srgbClr val="D4F4F2"/>
          </a:solidFill>
          <a:ln>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85750" algn="l">
              <a:buClr>
                <a:srgbClr val="FF0000"/>
              </a:buClr>
              <a:buSzTx/>
              <a:buFont typeface="Wingdings" panose="05000000000000000000" charset="0"/>
              <a:buChar char="Ø"/>
            </a:pPr>
            <a:r>
              <a:rPr lang="en-US" altLang="zh-CN"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完成了</a:t>
            </a:r>
            <a:r>
              <a:rPr lang="en-US" altLang="zh-CN" sz="16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端轭Muon探测器安装</a:t>
            </a:r>
            <a:r>
              <a:rPr lang="en-US" altLang="zh-CN"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方案，通过液压升降平台，将端轭Muon探测器抬升至工作高度，结合滑轮系统精准送入安装间隙。</a:t>
            </a:r>
            <a:endParaRPr lang="en-US" altLang="zh-CN" sz="16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419100" y="201930"/>
            <a:ext cx="6120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Muon Detector Iron York轭铁</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8667470" y="1598863"/>
            <a:ext cx="555625" cy="209550"/>
          </a:xfrm>
          <a:prstGeom prst="straightConnector1">
            <a:avLst/>
          </a:prstGeom>
          <a:ln w="31750"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9" name="文本框 8"/>
          <p:cNvSpPr txBox="1"/>
          <p:nvPr/>
        </p:nvSpPr>
        <p:spPr>
          <a:xfrm>
            <a:off x="8960627" y="3809711"/>
            <a:ext cx="928370" cy="306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rPr>
              <a:t>滑轮系统</a:t>
            </a:r>
            <a:endParaRPr kumimoji="0" lang="zh-CN" altLang="en-US" sz="14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sym typeface="+mn-ea"/>
            </a:endParaRPr>
          </a:p>
        </p:txBody>
      </p:sp>
      <p:cxnSp>
        <p:nvCxnSpPr>
          <p:cNvPr id="10" name="直接箭头连接符 9"/>
          <p:cNvCxnSpPr/>
          <p:nvPr/>
        </p:nvCxnSpPr>
        <p:spPr>
          <a:xfrm>
            <a:off x="9800310" y="4044883"/>
            <a:ext cx="490855" cy="288925"/>
          </a:xfrm>
          <a:prstGeom prst="straightConnector1">
            <a:avLst/>
          </a:prstGeom>
          <a:ln w="31750" cmpd="sng">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DSSM</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（超导螺线管磁体）</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矩形 36"/>
          <p:cNvSpPr/>
          <p:nvPr/>
        </p:nvSpPr>
        <p:spPr>
          <a:xfrm>
            <a:off x="419100" y="201930"/>
            <a:ext cx="486664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3.</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DSSM</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（超导螺线管磁体）</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65" name="矩形 64"/>
          <p:cNvSpPr/>
          <p:nvPr/>
        </p:nvSpPr>
        <p:spPr>
          <a:xfrm>
            <a:off x="187325" y="847725"/>
            <a:ext cx="8078470"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1</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超导螺线管磁体结构方案及</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尺寸</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835660" y="2399030"/>
            <a:ext cx="4849495" cy="4458970"/>
          </a:xfrm>
          <a:prstGeom prst="rect">
            <a:avLst/>
          </a:prstGeom>
        </p:spPr>
      </p:pic>
      <p:pic>
        <p:nvPicPr>
          <p:cNvPr id="5" name="图片 4"/>
          <p:cNvPicPr>
            <a:picLocks noChangeAspect="1"/>
          </p:cNvPicPr>
          <p:nvPr/>
        </p:nvPicPr>
        <p:blipFill>
          <a:blip r:embed="rId3"/>
          <a:srcRect t="1546" b="513"/>
          <a:stretch>
            <a:fillRect/>
          </a:stretch>
        </p:blipFill>
        <p:spPr>
          <a:xfrm>
            <a:off x="6350000" y="2267585"/>
            <a:ext cx="4433570" cy="4222115"/>
          </a:xfrm>
          <a:prstGeom prst="rect">
            <a:avLst/>
          </a:prstGeom>
        </p:spPr>
      </p:pic>
      <p:sp>
        <p:nvSpPr>
          <p:cNvPr id="6" name="文本框 5"/>
          <p:cNvSpPr txBox="1"/>
          <p:nvPr/>
        </p:nvSpPr>
        <p:spPr>
          <a:xfrm>
            <a:off x="582295" y="1207135"/>
            <a:ext cx="10370820" cy="1249680"/>
          </a:xfrm>
          <a:prstGeom prst="rect">
            <a:avLst/>
          </a:prstGeom>
          <a:noFill/>
        </p:spPr>
        <p:txBody>
          <a:bodyPr wrap="square" rtlCol="0">
            <a:noAutofit/>
          </a:bodyPr>
          <a:p>
            <a:pPr marL="285750" indent="-285750">
              <a:lnSpc>
                <a:spcPct val="150000"/>
              </a:lnSpc>
              <a:buClr>
                <a:srgbClr val="FF0000"/>
              </a:buClr>
              <a:buFont typeface="Wingdings" panose="05000000000000000000" charset="0"/>
              <a:buChar char="Ø"/>
            </a:pPr>
            <a:r>
              <a:rPr lang="zh-CN" altLang="en-US" b="1"/>
              <a:t>完成并优化了</a:t>
            </a:r>
            <a:r>
              <a:rPr lang="zh-CN" altLang="en-US" b="1">
                <a:solidFill>
                  <a:srgbClr val="FF0000"/>
                </a:solidFill>
              </a:rPr>
              <a:t>磁体机械结构方案</a:t>
            </a:r>
            <a:endParaRPr lang="zh-CN" altLang="en-US" b="1"/>
          </a:p>
          <a:p>
            <a:pPr marL="285750" indent="-285750">
              <a:lnSpc>
                <a:spcPct val="150000"/>
              </a:lnSpc>
              <a:buClr>
                <a:srgbClr val="FF0000"/>
              </a:buClr>
              <a:buFont typeface="Wingdings" panose="05000000000000000000" charset="0"/>
              <a:buChar char="Ø"/>
            </a:pPr>
            <a:r>
              <a:rPr lang="zh-CN" altLang="en-US" b="1"/>
              <a:t>基于内侧量能器、外侧轭铁的尺寸，以及磁体内部尺寸要求，确定了</a:t>
            </a:r>
            <a:r>
              <a:rPr lang="zh-CN" altLang="en-US" b="1">
                <a:solidFill>
                  <a:srgbClr val="FF0000"/>
                </a:solidFill>
              </a:rPr>
              <a:t>磁体内部及边界尺寸</a:t>
            </a:r>
            <a:endParaRPr lang="zh-CN" altLang="en-US" b="1">
              <a:solidFill>
                <a:srgbClr val="FF0000"/>
              </a:solidFill>
            </a:endParaRPr>
          </a:p>
          <a:p>
            <a:pPr marL="285750" indent="-285750">
              <a:lnSpc>
                <a:spcPct val="150000"/>
              </a:lnSpc>
              <a:buClr>
                <a:srgbClr val="FF0000"/>
              </a:buClr>
              <a:buFont typeface="Wingdings" panose="05000000000000000000" charset="0"/>
              <a:buChar char="Ø"/>
            </a:pP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磁体总重量约为</a:t>
            </a:r>
            <a:r>
              <a:rPr lang="en-US" alt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16t</a:t>
            </a:r>
            <a:endParaRPr lang="en-US" altLang="zh-CN"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7127240" y="6489700"/>
            <a:ext cx="2879090" cy="368300"/>
          </a:xfrm>
          <a:prstGeom prst="rect">
            <a:avLst/>
          </a:prstGeom>
          <a:noFill/>
        </p:spPr>
        <p:txBody>
          <a:bodyPr wrap="square" rtlCol="0">
            <a:spAutoFit/>
          </a:bodyPr>
          <a:p>
            <a:pPr algn="ctr"/>
            <a:r>
              <a:rPr lang="zh-CN" altLang="en-US" b="1"/>
              <a:t>超导螺线管磁体三维模型</a:t>
            </a:r>
            <a:endParaRPr lang="zh-CN" altLang="en-US" b="1"/>
          </a:p>
        </p:txBody>
      </p:sp>
      <p:sp>
        <p:nvSpPr>
          <p:cNvPr id="9" name="文本框 8"/>
          <p:cNvSpPr txBox="1"/>
          <p:nvPr/>
        </p:nvSpPr>
        <p:spPr>
          <a:xfrm>
            <a:off x="1821180" y="6489700"/>
            <a:ext cx="2879090" cy="368300"/>
          </a:xfrm>
          <a:prstGeom prst="rect">
            <a:avLst/>
          </a:prstGeom>
          <a:noFill/>
        </p:spPr>
        <p:txBody>
          <a:bodyPr wrap="square" rtlCol="0">
            <a:spAutoFit/>
          </a:bodyPr>
          <a:p>
            <a:pPr algn="ctr"/>
            <a:r>
              <a:rPr lang="zh-CN" altLang="en-US" b="1"/>
              <a:t>超导螺线管磁体尺寸</a:t>
            </a:r>
            <a:r>
              <a:rPr lang="zh-CN" altLang="en-US" b="1"/>
              <a:t>链</a:t>
            </a:r>
            <a:endParaRPr lang="zh-CN" altLang="en-US"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p:cNvPicPr>
            <a:picLocks noChangeAspect="1"/>
          </p:cNvPicPr>
          <p:nvPr/>
        </p:nvPicPr>
        <p:blipFill>
          <a:blip r:embed="rId1"/>
          <a:stretch>
            <a:fillRect/>
          </a:stretch>
        </p:blipFill>
        <p:spPr>
          <a:xfrm>
            <a:off x="20320" y="2319655"/>
            <a:ext cx="7889240" cy="3538220"/>
          </a:xfrm>
          <a:prstGeom prst="rect">
            <a:avLst/>
          </a:prstGeom>
        </p:spPr>
      </p:pic>
      <p:sp>
        <p:nvSpPr>
          <p:cNvPr id="37" name="矩形 36"/>
          <p:cNvSpPr/>
          <p:nvPr/>
        </p:nvSpPr>
        <p:spPr>
          <a:xfrm>
            <a:off x="419100" y="201930"/>
            <a:ext cx="465582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3.</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DSSM</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（超导螺线管磁体）</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sp>
        <p:nvSpPr>
          <p:cNvPr id="65" name="矩形 64"/>
          <p:cNvSpPr/>
          <p:nvPr/>
        </p:nvSpPr>
        <p:spPr>
          <a:xfrm>
            <a:off x="187325" y="847725"/>
            <a:ext cx="740854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磁体冷质量吊挂结构</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1" name="文本框 130"/>
          <p:cNvSpPr txBox="1"/>
          <p:nvPr/>
        </p:nvSpPr>
        <p:spPr>
          <a:xfrm>
            <a:off x="187325" y="5450205"/>
            <a:ext cx="5356225" cy="1407795"/>
          </a:xfrm>
          <a:prstGeom prst="rect">
            <a:avLst/>
          </a:prstGeom>
          <a:noFill/>
          <a:ln>
            <a:solidFill>
              <a:schemeClr val="accent2">
                <a:lumMod val="60000"/>
                <a:lumOff val="40000"/>
              </a:schemeClr>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、冷质量吊挂分为左端固定端，右端移动端，细节如图；</a:t>
            </a:r>
            <a:endPar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b</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、考虑到冷质量在</a:t>
            </a:r>
            <a:r>
              <a:rPr kumimoji="0" lang="zh-CN" altLang="en-US" sz="16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径向</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上有</a:t>
            </a: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1.4</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°的角度（</a:t>
            </a: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6mm)</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冷缩，引入</a:t>
            </a:r>
            <a:r>
              <a:rPr kumimoji="0" lang="zh-CN" altLang="en-US" sz="16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关节轴承</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补偿角度偏转；（</a:t>
            </a: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5083AI 4/K</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冷缩</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量）；</a:t>
            </a:r>
            <a:endPar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c</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、在</a:t>
            </a:r>
            <a:r>
              <a:rPr kumimoji="0" lang="zh-CN" altLang="en-US" sz="16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轴向</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上有</a:t>
            </a:r>
            <a:r>
              <a:rPr kumimoji="0" lang="en-US" altLang="zh-CN"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16mm</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的冷缩，在移动端采用</a:t>
            </a:r>
            <a:r>
              <a:rPr kumimoji="0" lang="zh-CN" altLang="en-US" sz="16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卡槽移动机构</a:t>
            </a:r>
            <a:r>
              <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，并在卡槽两端增加锡青铜等镀层来减小摩擦系数。</a:t>
            </a:r>
            <a:endParaRPr kumimoji="0" lang="zh-CN" altLang="en-US" sz="16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6" name="图片 45" descr="3"/>
          <p:cNvPicPr>
            <a:picLocks noChangeAspect="1"/>
          </p:cNvPicPr>
          <p:nvPr/>
        </p:nvPicPr>
        <p:blipFill>
          <a:blip r:embed="rId3"/>
          <a:stretch>
            <a:fillRect/>
          </a:stretch>
        </p:blipFill>
        <p:spPr>
          <a:xfrm>
            <a:off x="7874000" y="3385820"/>
            <a:ext cx="2098675" cy="1181100"/>
          </a:xfrm>
          <a:prstGeom prst="rect">
            <a:avLst/>
          </a:prstGeom>
        </p:spPr>
      </p:pic>
      <p:pic>
        <p:nvPicPr>
          <p:cNvPr id="44" name="图片 43" descr="1"/>
          <p:cNvPicPr>
            <a:picLocks noChangeAspect="1"/>
          </p:cNvPicPr>
          <p:nvPr/>
        </p:nvPicPr>
        <p:blipFill>
          <a:blip r:embed="rId4"/>
          <a:stretch>
            <a:fillRect/>
          </a:stretch>
        </p:blipFill>
        <p:spPr>
          <a:xfrm>
            <a:off x="7849870" y="2212340"/>
            <a:ext cx="2084070" cy="1173480"/>
          </a:xfrm>
          <a:prstGeom prst="rect">
            <a:avLst/>
          </a:prstGeom>
        </p:spPr>
      </p:pic>
      <p:pic>
        <p:nvPicPr>
          <p:cNvPr id="45" name="图片 44" descr="2"/>
          <p:cNvPicPr>
            <a:picLocks noChangeAspect="1"/>
          </p:cNvPicPr>
          <p:nvPr/>
        </p:nvPicPr>
        <p:blipFill>
          <a:blip r:embed="rId5"/>
          <a:stretch>
            <a:fillRect/>
          </a:stretch>
        </p:blipFill>
        <p:spPr>
          <a:xfrm>
            <a:off x="9933940" y="2082165"/>
            <a:ext cx="2176145" cy="1224915"/>
          </a:xfrm>
          <a:prstGeom prst="rect">
            <a:avLst/>
          </a:prstGeom>
        </p:spPr>
      </p:pic>
      <p:pic>
        <p:nvPicPr>
          <p:cNvPr id="47" name="图片 46" descr="4"/>
          <p:cNvPicPr>
            <a:picLocks noChangeAspect="1"/>
          </p:cNvPicPr>
          <p:nvPr/>
        </p:nvPicPr>
        <p:blipFill>
          <a:blip r:embed="rId6"/>
          <a:stretch>
            <a:fillRect/>
          </a:stretch>
        </p:blipFill>
        <p:spPr>
          <a:xfrm>
            <a:off x="9952990" y="3307080"/>
            <a:ext cx="2239293" cy="1260000"/>
          </a:xfrm>
          <a:prstGeom prst="rect">
            <a:avLst/>
          </a:prstGeom>
        </p:spPr>
      </p:pic>
      <p:graphicFrame>
        <p:nvGraphicFramePr>
          <p:cNvPr id="13" name="表格 12"/>
          <p:cNvGraphicFramePr/>
          <p:nvPr>
            <p:custDataLst>
              <p:tags r:id="rId7"/>
            </p:custDataLst>
          </p:nvPr>
        </p:nvGraphicFramePr>
        <p:xfrm>
          <a:off x="7912100" y="4530090"/>
          <a:ext cx="4279900" cy="2279015"/>
        </p:xfrm>
        <a:graphic>
          <a:graphicData uri="http://schemas.openxmlformats.org/drawingml/2006/table">
            <a:tbl>
              <a:tblPr firstRow="1" bandRow="1">
                <a:tableStyleId>{5C22544A-7EE6-4342-B048-85BDC9FD1C3A}</a:tableStyleId>
              </a:tblPr>
              <a:tblGrid>
                <a:gridCol w="1722120"/>
                <a:gridCol w="1132205"/>
                <a:gridCol w="1425575"/>
              </a:tblGrid>
              <a:tr h="636270">
                <a:tc>
                  <a:txBody>
                    <a:bodyPr/>
                    <a:lstStyle/>
                    <a:p>
                      <a:pPr algn="ctr">
                        <a:buNone/>
                      </a:pPr>
                      <a:r>
                        <a:rPr lang="zh-CN" altLang="en-US" sz="1600" b="1">
                          <a:latin typeface="微软雅黑" panose="020B0503020204020204" pitchFamily="34" charset="-122"/>
                          <a:ea typeface="微软雅黑" panose="020B0503020204020204" pitchFamily="34" charset="-122"/>
                        </a:rPr>
                        <a:t>工况（冲击载荷</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自重）</a:t>
                      </a:r>
                      <a:endParaRPr lang="zh-CN" altLang="en-US" sz="1600" b="1">
                        <a:latin typeface="微软雅黑" panose="020B0503020204020204" pitchFamily="34" charset="-122"/>
                        <a:ea typeface="微软雅黑" panose="020B0503020204020204" pitchFamily="34" charset="-122"/>
                      </a:endParaRPr>
                    </a:p>
                  </a:txBody>
                  <a:tcPr anchor="ctr">
                    <a:solidFill>
                      <a:srgbClr val="00B0F0"/>
                    </a:solidFill>
                  </a:tcPr>
                </a:tc>
                <a:tc>
                  <a:txBody>
                    <a:bodyPr/>
                    <a:lstStyle/>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最大变形</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(mm)</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solidFill>
                      <a:srgbClr val="00B0F0"/>
                    </a:solidFill>
                  </a:tcPr>
                </a:tc>
                <a:tc>
                  <a:txBody>
                    <a:bodyPr/>
                    <a:lstStyle/>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最大应力</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 (MPa)</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solidFill>
                      <a:srgbClr val="00B0F0"/>
                    </a:solidFill>
                  </a:tcPr>
                </a:tc>
              </a:tr>
              <a:tr h="325120">
                <a:tc>
                  <a:txBody>
                    <a:bodyPr/>
                    <a:lstStyle/>
                    <a:p>
                      <a:pPr algn="ctr">
                        <a:buNone/>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轴向</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3g+</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自重</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sym typeface="+mn-ea"/>
                        </a:rPr>
                        <a:t>0.02</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sym typeface="+mn-ea"/>
                        </a:rPr>
                        <a:t>50.96</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r>
              <a:tr h="343535">
                <a:tc>
                  <a:txBody>
                    <a:bodyPr/>
                    <a:lstStyle/>
                    <a:p>
                      <a:pPr algn="ctr">
                        <a:buNone/>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重力方向</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4g</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自重</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sym typeface="+mn-ea"/>
                        </a:rPr>
                        <a:t>0.04</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sym typeface="+mn-ea"/>
                        </a:rPr>
                        <a:t>72.9</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r>
              <a:tr h="325120">
                <a:tc>
                  <a:txBody>
                    <a:bodyPr/>
                    <a:lstStyle/>
                    <a:p>
                      <a:pPr algn="ctr">
                        <a:buNone/>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横向</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2g+</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自重</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sym typeface="+mn-ea"/>
                        </a:rPr>
                        <a:t>0.03</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sym typeface="+mn-ea"/>
                        </a:rPr>
                        <a:t>53.38</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r>
              <a:tr h="325120">
                <a:tc>
                  <a:txBody>
                    <a:bodyPr/>
                    <a:p>
                      <a:pPr algn="ctr">
                        <a:buClrTx/>
                        <a:buSzTx/>
                        <a:buFontTx/>
                        <a:buNone/>
                      </a:pPr>
                      <a:r>
                        <a:rPr lang="en-US" altLang="zh-CN" sz="1400" b="1">
                          <a:solidFill>
                            <a:schemeClr val="tx1"/>
                          </a:solidFill>
                          <a:latin typeface="微软雅黑" panose="020B0503020204020204" pitchFamily="34" charset="-122"/>
                          <a:ea typeface="微软雅黑" panose="020B0503020204020204" pitchFamily="34" charset="-122"/>
                        </a:rPr>
                        <a:t>极端工况</a:t>
                      </a:r>
                      <a:endParaRPr lang="en-US" altLang="zh-CN" sz="1400" b="1">
                        <a:solidFill>
                          <a:schemeClr val="tx1"/>
                        </a:solidFill>
                        <a:latin typeface="微软雅黑" panose="020B0503020204020204" pitchFamily="34" charset="-122"/>
                        <a:ea typeface="微软雅黑" panose="020B0503020204020204" pitchFamily="34" charset="-122"/>
                      </a:endParaRPr>
                    </a:p>
                  </a:txBody>
                  <a:tcPr anchor="ctr"/>
                </a:tc>
                <a:tc>
                  <a:txBody>
                    <a:bodyPr/>
                    <a:p>
                      <a:pPr algn="ctr">
                        <a:buClrTx/>
                        <a:buSzTx/>
                        <a:buFontTx/>
                        <a:buNone/>
                      </a:pPr>
                      <a:r>
                        <a:rPr lang="en-US" altLang="zh-CN" sz="1400" b="1">
                          <a:solidFill>
                            <a:schemeClr val="tx1"/>
                          </a:solidFill>
                          <a:latin typeface="微软雅黑" panose="020B0503020204020204" pitchFamily="34" charset="-122"/>
                          <a:ea typeface="微软雅黑" panose="020B0503020204020204" pitchFamily="34" charset="-122"/>
                          <a:sym typeface="+mn-ea"/>
                        </a:rPr>
                        <a:t>0.07</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c>
                  <a:txBody>
                    <a:bodyPr/>
                    <a:p>
                      <a:pPr algn="ctr">
                        <a:buClrTx/>
                        <a:buSzTx/>
                        <a:buFontTx/>
                        <a:buNone/>
                      </a:pPr>
                      <a:r>
                        <a:rPr lang="en-US" altLang="zh-CN" sz="1400" b="1">
                          <a:solidFill>
                            <a:schemeClr val="tx1"/>
                          </a:solidFill>
                          <a:latin typeface="微软雅黑" panose="020B0503020204020204" pitchFamily="34" charset="-122"/>
                          <a:ea typeface="微软雅黑" panose="020B0503020204020204" pitchFamily="34" charset="-122"/>
                          <a:sym typeface="+mn-ea"/>
                        </a:rPr>
                        <a:t>128.81</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r>
              <a:tr h="323850">
                <a:tc gridSpan="2">
                  <a:txBody>
                    <a:bodyPr/>
                    <a:lstStyle/>
                    <a:p>
                      <a:pPr algn="ctr">
                        <a:buNone/>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材料许用应力</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solidFill>
                      <a:srgbClr val="00B0F0"/>
                    </a:solidFill>
                  </a:tcPr>
                </a:tc>
                <a:tc hMerge="1">
                  <a:tcPr anchor="ctr"/>
                </a:tc>
                <a:tc>
                  <a:txBody>
                    <a:bodyPr/>
                    <a:lstStyle/>
                    <a:p>
                      <a:pPr algn="ctr">
                        <a:buNone/>
                      </a:pPr>
                      <a:r>
                        <a:rPr lang="zh-CN" altLang="en-US" sz="1400" b="1">
                          <a:solidFill>
                            <a:schemeClr val="bg1"/>
                          </a:solidFill>
                          <a:latin typeface="微软雅黑" panose="020B0503020204020204" pitchFamily="34" charset="-122"/>
                          <a:ea typeface="微软雅黑" panose="020B0503020204020204" pitchFamily="34" charset="-122"/>
                          <a:sym typeface="+mn-ea"/>
                        </a:rPr>
                        <a:t>＞</a:t>
                      </a:r>
                      <a:r>
                        <a:rPr lang="en-US" altLang="zh-CN" sz="1400" b="1">
                          <a:solidFill>
                            <a:schemeClr val="bg1"/>
                          </a:solidFill>
                          <a:latin typeface="微软雅黑" panose="020B0503020204020204" pitchFamily="34" charset="-122"/>
                          <a:ea typeface="微软雅黑" panose="020B0503020204020204" pitchFamily="34" charset="-122"/>
                          <a:sym typeface="+mn-ea"/>
                        </a:rPr>
                        <a:t>1000</a:t>
                      </a:r>
                      <a:endParaRPr lang="en-US" altLang="zh-CN" sz="1400" b="1">
                        <a:solidFill>
                          <a:schemeClr val="bg1"/>
                        </a:solidFill>
                        <a:latin typeface="微软雅黑" panose="020B0503020204020204" pitchFamily="34" charset="-122"/>
                        <a:ea typeface="微软雅黑" panose="020B0503020204020204" pitchFamily="34" charset="-122"/>
                        <a:sym typeface="+mn-ea"/>
                      </a:endParaRPr>
                    </a:p>
                  </a:txBody>
                  <a:tcPr anchor="ctr">
                    <a:solidFill>
                      <a:srgbClr val="00B0F0"/>
                    </a:solidFill>
                  </a:tcPr>
                </a:tc>
              </a:tr>
            </a:tbl>
          </a:graphicData>
        </a:graphic>
      </p:graphicFrame>
      <p:sp>
        <p:nvSpPr>
          <p:cNvPr id="14" name="文本框 13"/>
          <p:cNvSpPr txBox="1"/>
          <p:nvPr/>
        </p:nvSpPr>
        <p:spPr>
          <a:xfrm>
            <a:off x="582295" y="1308100"/>
            <a:ext cx="10592435" cy="937260"/>
          </a:xfrm>
          <a:prstGeom prst="rect">
            <a:avLst/>
          </a:prstGeom>
          <a:noFill/>
        </p:spPr>
        <p:txBody>
          <a:bodyPr wrap="square" rtlCol="0">
            <a:noAutofit/>
          </a:bodyPr>
          <a:p>
            <a:pPr marL="285750" indent="-285750" fontAlgn="auto">
              <a:lnSpc>
                <a:spcPct val="100000"/>
              </a:lnSpc>
              <a:spcBef>
                <a:spcPts val="1200"/>
              </a:spcBef>
              <a:spcAft>
                <a:spcPts val="1200"/>
              </a:spcAft>
              <a:buClr>
                <a:srgbClr val="FF0000"/>
              </a:buClr>
              <a:buFont typeface="Wingdings" panose="05000000000000000000" charset="0"/>
              <a:buChar char="Ø"/>
            </a:pPr>
            <a:r>
              <a:rPr lang="zh-CN" altLang="en-US" b="1"/>
              <a:t>完成并优化了</a:t>
            </a:r>
            <a:r>
              <a:rPr lang="zh-CN" altLang="en-US" b="1">
                <a:solidFill>
                  <a:srgbClr val="FF0000"/>
                </a:solidFill>
              </a:rPr>
              <a:t>冷质量吊挂结构方案</a:t>
            </a:r>
            <a:r>
              <a:rPr lang="zh-CN" altLang="en-US" b="1">
                <a:solidFill>
                  <a:schemeClr val="tx1"/>
                </a:solidFill>
              </a:rPr>
              <a:t>（适应冷质量</a:t>
            </a:r>
            <a:r>
              <a:rPr lang="en-US" altLang="zh-CN" b="1">
                <a:solidFill>
                  <a:schemeClr val="tx1"/>
                </a:solidFill>
                <a:latin typeface="微软雅黑" panose="020B0503020204020204" pitchFamily="34" charset="-122"/>
                <a:ea typeface="微软雅黑" panose="020B0503020204020204" pitchFamily="34" charset="-122"/>
              </a:rPr>
              <a:t>4.2K</a:t>
            </a:r>
            <a:r>
              <a:rPr lang="zh-CN" altLang="en-US" b="1">
                <a:solidFill>
                  <a:schemeClr val="tx1"/>
                </a:solidFill>
              </a:rPr>
              <a:t>低温下的轴向与径向冷缩）</a:t>
            </a:r>
            <a:endParaRPr lang="zh-CN" altLang="en-US" b="1">
              <a:solidFill>
                <a:schemeClr val="tx1"/>
              </a:solidFill>
            </a:endParaRPr>
          </a:p>
          <a:p>
            <a:pPr marL="285750" indent="-285750">
              <a:lnSpc>
                <a:spcPct val="100000"/>
              </a:lnSpc>
              <a:buClr>
                <a:srgbClr val="FF0000"/>
              </a:buClr>
              <a:buFont typeface="Wingdings" panose="05000000000000000000" charset="0"/>
              <a:buChar char="Ø"/>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完成在常温运输中的仿真分析，受到不同方向的</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加速度冲击载荷（轴向</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3g</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、重力方向</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4g</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、横向</a:t>
            </a:r>
            <a:r>
              <a:rPr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2g</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），仿真结果显示结构满足强度</a:t>
            </a: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要求</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矩形 14"/>
          <p:cNvSpPr/>
          <p:nvPr/>
        </p:nvSpPr>
        <p:spPr>
          <a:xfrm>
            <a:off x="123190" y="2376170"/>
            <a:ext cx="7726680" cy="444817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
        <p:nvSpPr>
          <p:cNvPr id="20" name="矩形 19"/>
          <p:cNvSpPr/>
          <p:nvPr/>
        </p:nvSpPr>
        <p:spPr>
          <a:xfrm>
            <a:off x="7850505" y="2063115"/>
            <a:ext cx="4344670" cy="4761230"/>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4016375" y="1112520"/>
            <a:ext cx="1925320" cy="1456055"/>
          </a:xfrm>
          <a:prstGeom prst="rect">
            <a:avLst/>
          </a:prstGeom>
        </p:spPr>
      </p:pic>
      <p:sp>
        <p:nvSpPr>
          <p:cNvPr id="4" name="矩形 3"/>
          <p:cNvSpPr/>
          <p:nvPr/>
        </p:nvSpPr>
        <p:spPr>
          <a:xfrm>
            <a:off x="419101" y="201930"/>
            <a:ext cx="3399274"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超导磁体</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109855" y="884555"/>
            <a:ext cx="6294120" cy="319405"/>
          </a:xfrm>
          <a:prstGeom prst="rect">
            <a:avLst/>
          </a:prstGeom>
          <a:noFill/>
        </p:spPr>
        <p:txBody>
          <a:bodyPr wrap="square" lIns="91440" tIns="45720" rIns="91440" bIns="45720" rtlCol="0">
            <a:no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1" lang="en-US" altLang="zh-CN"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1" lang="zh-CN" altLang="en-US"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0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超导螺线管磁体与轭铁工装设计</a:t>
            </a: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3" name="文本框 42"/>
          <p:cNvSpPr txBox="1"/>
          <p:nvPr/>
        </p:nvSpPr>
        <p:spPr>
          <a:xfrm>
            <a:off x="3773170" y="4660265"/>
            <a:ext cx="2428875" cy="403225"/>
          </a:xfrm>
          <a:prstGeom prst="rect">
            <a:avLst/>
          </a:prstGeom>
          <a:no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用龙门吊将超导螺线管磁体放入导轨中间后，进行准直调整超导磁体的位置</a:t>
            </a:r>
            <a:endParaRPr kumimoji="0" lang="zh-CN" altLang="en-US" sz="10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56" name="文本框 55"/>
          <p:cNvSpPr txBox="1"/>
          <p:nvPr/>
        </p:nvSpPr>
        <p:spPr>
          <a:xfrm>
            <a:off x="270510" y="6337935"/>
            <a:ext cx="2381250" cy="2324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用</a:t>
            </a:r>
            <a:r>
              <a:rPr kumimoji="0" lang="en-US" altLang="zh-CN"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19.5t</a:t>
            </a:r>
            <a:r>
              <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牵引机将超导螺线管磁体拉进轭铁内部</a:t>
            </a:r>
            <a:endPar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63" name="文本框 62"/>
          <p:cNvSpPr txBox="1"/>
          <p:nvPr/>
        </p:nvSpPr>
        <p:spPr>
          <a:xfrm>
            <a:off x="2651760" y="5676265"/>
            <a:ext cx="1210945" cy="3594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轭铁阶梯板与导轨</a:t>
            </a:r>
            <a:r>
              <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连接用于推入磁体</a:t>
            </a:r>
            <a:endPar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65" name="文本框 64"/>
          <p:cNvSpPr txBox="1"/>
          <p:nvPr/>
        </p:nvSpPr>
        <p:spPr>
          <a:xfrm>
            <a:off x="3566160" y="6515735"/>
            <a:ext cx="2374265" cy="275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超导螺线管磁体与轭</a:t>
            </a:r>
            <a:r>
              <a:rPr kumimoji="0" lang="zh-CN" altLang="en-US" sz="1200" b="1"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rPr>
              <a:t>铁装配完成</a:t>
            </a:r>
            <a:endParaRPr kumimoji="0" lang="zh-CN" altLang="en-US" sz="12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sp>
        <p:nvSpPr>
          <p:cNvPr id="86" name="矩形 85"/>
          <p:cNvSpPr/>
          <p:nvPr/>
        </p:nvSpPr>
        <p:spPr>
          <a:xfrm>
            <a:off x="68580" y="884555"/>
            <a:ext cx="6031865" cy="597344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
        <p:nvSpPr>
          <p:cNvPr id="24" name="右箭头 23"/>
          <p:cNvSpPr/>
          <p:nvPr/>
        </p:nvSpPr>
        <p:spPr>
          <a:xfrm rot="5400000">
            <a:off x="4709795" y="2953385"/>
            <a:ext cx="266700" cy="22034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8" name="右箭头 27"/>
          <p:cNvSpPr/>
          <p:nvPr/>
        </p:nvSpPr>
        <p:spPr>
          <a:xfrm rot="10800000">
            <a:off x="2920047" y="3873161"/>
            <a:ext cx="430530" cy="223224"/>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52" name="右箭头 51"/>
          <p:cNvSpPr/>
          <p:nvPr/>
        </p:nvSpPr>
        <p:spPr>
          <a:xfrm rot="5400000">
            <a:off x="1213484" y="4817746"/>
            <a:ext cx="309564" cy="235267"/>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57" name="右箭头 56"/>
          <p:cNvSpPr/>
          <p:nvPr/>
        </p:nvSpPr>
        <p:spPr>
          <a:xfrm>
            <a:off x="2919730" y="6283325"/>
            <a:ext cx="651510" cy="23241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cxnSp>
        <p:nvCxnSpPr>
          <p:cNvPr id="16" name="直接箭头连接符 15"/>
          <p:cNvCxnSpPr>
            <a:endCxn id="17" idx="2"/>
          </p:cNvCxnSpPr>
          <p:nvPr/>
        </p:nvCxnSpPr>
        <p:spPr>
          <a:xfrm flipH="1" flipV="1">
            <a:off x="4232275" y="1592580"/>
            <a:ext cx="204470" cy="344805"/>
          </a:xfrm>
          <a:prstGeom prst="straightConnector1">
            <a:avLst/>
          </a:prstGeom>
          <a:ln w="31750" cap="rnd">
            <a:solidFill>
              <a:srgbClr val="FF0000"/>
            </a:solidFill>
            <a:round/>
            <a:tailEnd type="arrow" w="med" len="med"/>
          </a:ln>
        </p:spPr>
        <p:style>
          <a:lnRef idx="0">
            <a:srgbClr val="FFFFFF"/>
          </a:lnRef>
          <a:fillRef idx="0">
            <a:srgbClr val="FFFFFF"/>
          </a:fillRef>
          <a:effectRef idx="0">
            <a:srgbClr val="FFFFFF"/>
          </a:effectRef>
          <a:fontRef idx="minor">
            <a:schemeClr val="tx1"/>
          </a:fontRef>
        </p:style>
      </p:cxnSp>
      <p:sp>
        <p:nvSpPr>
          <p:cNvPr id="17" name="文本框 16"/>
          <p:cNvSpPr txBox="1"/>
          <p:nvPr/>
        </p:nvSpPr>
        <p:spPr>
          <a:xfrm>
            <a:off x="3818255" y="1316990"/>
            <a:ext cx="828040" cy="2755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工程支架</a:t>
            </a:r>
            <a:endParaRPr kumimoji="0" lang="zh-CN" altLang="en-US" sz="12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sp>
        <p:nvSpPr>
          <p:cNvPr id="37" name="文本框 36"/>
          <p:cNvSpPr txBox="1"/>
          <p:nvPr/>
        </p:nvSpPr>
        <p:spPr>
          <a:xfrm>
            <a:off x="3491230" y="2525395"/>
            <a:ext cx="270129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超导螺线管磁体通过吊装装置就位后将工装支架推入超导磁体内部</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380683" y="1394460"/>
            <a:ext cx="3185160" cy="1205865"/>
          </a:xfrm>
          <a:prstGeom prst="rect">
            <a:avLst/>
          </a:prstGeom>
          <a:solidFill>
            <a:schemeClr val="accent5">
              <a:lumMod val="20000"/>
              <a:lumOff val="80000"/>
            </a:schemeClr>
          </a:solidFill>
          <a:ln>
            <a:solidFill>
              <a:srgbClr val="FFC000"/>
            </a:solidFill>
          </a:ln>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方案：采用铺设导轨与轭铁阶梯板配合，通过工程支架和牵引车将超导磁体安装到轭铁内部。</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3" name="文本框 52"/>
          <p:cNvSpPr txBox="1"/>
          <p:nvPr/>
        </p:nvSpPr>
        <p:spPr>
          <a:xfrm>
            <a:off x="721360" y="2849245"/>
            <a:ext cx="1677035"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rPr>
              <a:t>前后安装滚轮部分，安装完后去掉千斤顶</a:t>
            </a:r>
            <a:endParaRPr kumimoji="0" lang="zh-CN" altLang="en-US" sz="1200" b="1"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7" name="矩形 6"/>
          <p:cNvSpPr/>
          <p:nvPr/>
        </p:nvSpPr>
        <p:spPr>
          <a:xfrm>
            <a:off x="6198235" y="4276090"/>
            <a:ext cx="5878195" cy="2581910"/>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endParaRPr>
          </a:p>
        </p:txBody>
      </p:sp>
      <p:graphicFrame>
        <p:nvGraphicFramePr>
          <p:cNvPr id="21" name="表格 20"/>
          <p:cNvGraphicFramePr/>
          <p:nvPr>
            <p:custDataLst>
              <p:tags r:id="rId3"/>
            </p:custDataLst>
          </p:nvPr>
        </p:nvGraphicFramePr>
        <p:xfrm>
          <a:off x="6283325" y="5358130"/>
          <a:ext cx="5724525" cy="1432560"/>
        </p:xfrm>
        <a:graphic>
          <a:graphicData uri="http://schemas.openxmlformats.org/drawingml/2006/table">
            <a:tbl>
              <a:tblPr firstRow="1" bandRow="1">
                <a:tableStyleId>{5C22544A-7EE6-4342-B048-85BDC9FD1C3A}</a:tableStyleId>
              </a:tblPr>
              <a:tblGrid>
                <a:gridCol w="1497965"/>
                <a:gridCol w="1382395"/>
                <a:gridCol w="1431925"/>
                <a:gridCol w="1412240"/>
              </a:tblGrid>
              <a:tr h="518160">
                <a:tc>
                  <a:txBody>
                    <a:bodyPr/>
                    <a:lstStyle/>
                    <a:p>
                      <a:pPr algn="ctr">
                        <a:buNone/>
                      </a:pPr>
                      <a:r>
                        <a:rPr lang="zh-CN" altLang="en-US" sz="1400">
                          <a:solidFill>
                            <a:schemeClr val="bg1"/>
                          </a:solidFill>
                          <a:latin typeface="微软雅黑" panose="020B0503020204020204" pitchFamily="34" charset="-122"/>
                          <a:ea typeface="微软雅黑" panose="020B0503020204020204" pitchFamily="34" charset="-122"/>
                        </a:rPr>
                        <a:t>吊耳结构</a:t>
                      </a:r>
                      <a:endParaRPr lang="zh-CN" altLang="en-US" sz="1400">
                        <a:solidFill>
                          <a:schemeClr val="bg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400" b="1">
                          <a:solidFill>
                            <a:schemeClr val="bg1"/>
                          </a:solidFill>
                          <a:latin typeface="微软雅黑" panose="020B0503020204020204" pitchFamily="34" charset="-122"/>
                          <a:ea typeface="微软雅黑" panose="020B0503020204020204" pitchFamily="34" charset="-122"/>
                        </a:rPr>
                        <a:t>最大变形量</a:t>
                      </a:r>
                      <a:r>
                        <a:rPr lang="en-US" altLang="zh-CN" sz="1400" b="1">
                          <a:solidFill>
                            <a:schemeClr val="bg1"/>
                          </a:solidFill>
                          <a:latin typeface="微软雅黑" panose="020B0503020204020204" pitchFamily="34" charset="-122"/>
                          <a:ea typeface="微软雅黑" panose="020B0503020204020204" pitchFamily="34" charset="-122"/>
                        </a:rPr>
                        <a:t>/mm</a:t>
                      </a:r>
                      <a:endParaRPr lang="en-US" altLang="zh-CN" sz="1400" b="1">
                        <a:solidFill>
                          <a:schemeClr val="bg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400" b="1">
                          <a:solidFill>
                            <a:schemeClr val="bg1"/>
                          </a:solidFill>
                          <a:latin typeface="微软雅黑" panose="020B0503020204020204" pitchFamily="34" charset="-122"/>
                          <a:ea typeface="微软雅黑" panose="020B0503020204020204" pitchFamily="34" charset="-122"/>
                        </a:rPr>
                        <a:t>最大等效应力</a:t>
                      </a:r>
                      <a:r>
                        <a:rPr lang="en-US" altLang="zh-CN" sz="1400" b="1">
                          <a:solidFill>
                            <a:schemeClr val="bg1"/>
                          </a:solidFill>
                          <a:latin typeface="微软雅黑" panose="020B0503020204020204" pitchFamily="34" charset="-122"/>
                          <a:ea typeface="微软雅黑" panose="020B0503020204020204" pitchFamily="34" charset="-122"/>
                        </a:rPr>
                        <a:t>/MPa</a:t>
                      </a:r>
                      <a:endParaRPr lang="en-US" altLang="zh-CN" sz="1400" b="1">
                        <a:solidFill>
                          <a:schemeClr val="bg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400" b="1">
                          <a:solidFill>
                            <a:schemeClr val="bg1"/>
                          </a:solidFill>
                          <a:latin typeface="微软雅黑" panose="020B0503020204020204" pitchFamily="34" charset="-122"/>
                          <a:ea typeface="微软雅黑" panose="020B0503020204020204" pitchFamily="34" charset="-122"/>
                        </a:rPr>
                        <a:t>最大剪切应力</a:t>
                      </a:r>
                      <a:r>
                        <a:rPr lang="en-US" altLang="zh-CN" sz="1400">
                          <a:solidFill>
                            <a:schemeClr val="bg1"/>
                          </a:solidFill>
                          <a:latin typeface="微软雅黑" panose="020B0503020204020204" pitchFamily="34" charset="-122"/>
                          <a:ea typeface="微软雅黑" panose="020B0503020204020204" pitchFamily="34" charset="-122"/>
                          <a:sym typeface="+mn-ea"/>
                        </a:rPr>
                        <a:t>/MPa</a:t>
                      </a:r>
                      <a:endParaRPr lang="en-US" altLang="zh-CN" sz="1400" b="1">
                        <a:solidFill>
                          <a:schemeClr val="bg1"/>
                        </a:solidFill>
                        <a:latin typeface="微软雅黑" panose="020B0503020204020204" pitchFamily="34" charset="-122"/>
                        <a:ea typeface="微软雅黑" panose="020B0503020204020204" pitchFamily="34" charset="-122"/>
                        <a:sym typeface="+mn-ea"/>
                      </a:endParaRPr>
                    </a:p>
                  </a:txBody>
                  <a:tcPr anchor="ctr"/>
                </a:tc>
              </a:tr>
              <a:tr h="304800">
                <a:tc>
                  <a:txBody>
                    <a:bodyPr/>
                    <a:lstStyle/>
                    <a:p>
                      <a:pPr algn="ctr">
                        <a:lnSpc>
                          <a:spcPct val="90000"/>
                        </a:lnSpc>
                        <a:buClrTx/>
                        <a:buSzTx/>
                        <a:buFontTx/>
                        <a:buNone/>
                      </a:pPr>
                      <a:r>
                        <a:rPr lang="en-US" altLang="zh-CN" sz="1400" b="1">
                          <a:solidFill>
                            <a:schemeClr val="tx1"/>
                          </a:solidFill>
                          <a:latin typeface="微软雅黑" panose="020B0503020204020204" pitchFamily="34" charset="-122"/>
                          <a:ea typeface="微软雅黑" panose="020B0503020204020204" pitchFamily="34" charset="-122"/>
                          <a:sym typeface="+mn-ea"/>
                        </a:rPr>
                        <a:t>无圆角</a:t>
                      </a:r>
                      <a:endParaRPr lang="en-US" altLang="zh-CN" sz="1400" b="1">
                        <a:solidFill>
                          <a:schemeClr val="tx1"/>
                        </a:solidFill>
                        <a:latin typeface="微软雅黑" panose="020B0503020204020204" pitchFamily="34" charset="-122"/>
                        <a:ea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rPr>
                        <a:t>0.14</a:t>
                      </a:r>
                      <a:endParaRPr lang="en-US" altLang="zh-CN" sz="14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155.84</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86.83</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304800">
                <a:tc>
                  <a:txBody>
                    <a:bodyPr/>
                    <a:lstStyle/>
                    <a:p>
                      <a:pPr algn="ctr">
                        <a:lnSpc>
                          <a:spcPct val="90000"/>
                        </a:lnSpc>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10mm圆角</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rPr>
                        <a:t>0.13</a:t>
                      </a:r>
                      <a:endParaRPr lang="en-US" altLang="zh-CN" sz="14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137.85</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77.735</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304800">
                <a:tc>
                  <a:txBody>
                    <a:bodyPr/>
                    <a:lstStyle/>
                    <a:p>
                      <a:pPr algn="ctr">
                        <a:lnSpc>
                          <a:spcPct val="90000"/>
                        </a:lnSpc>
                        <a:buNone/>
                      </a:pP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5mm</a:t>
                      </a: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圆角</a:t>
                      </a:r>
                      <a:endPar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ctr">
                        <a:buNone/>
                      </a:pPr>
                      <a:r>
                        <a:rPr lang="en-US" altLang="zh-CN" sz="1400" b="1">
                          <a:solidFill>
                            <a:schemeClr val="tx1"/>
                          </a:solidFill>
                          <a:latin typeface="微软雅黑" panose="020B0503020204020204" pitchFamily="34" charset="-122"/>
                          <a:ea typeface="微软雅黑" panose="020B0503020204020204" pitchFamily="34" charset="-122"/>
                        </a:rPr>
                        <a:t>0.13</a:t>
                      </a:r>
                      <a:endParaRPr lang="en-US" altLang="zh-CN" sz="14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124.79</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最大</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69.167</a:t>
                      </a:r>
                      <a:endPar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bl>
          </a:graphicData>
        </a:graphic>
      </p:graphicFrame>
      <p:sp>
        <p:nvSpPr>
          <p:cNvPr id="13" name="文本框 12"/>
          <p:cNvSpPr txBox="1"/>
          <p:nvPr/>
        </p:nvSpPr>
        <p:spPr>
          <a:xfrm>
            <a:off x="6201410" y="4250055"/>
            <a:ext cx="5807075" cy="368300"/>
          </a:xfrm>
          <a:prstGeom prst="rect">
            <a:avLst/>
          </a:prstGeom>
          <a:noFill/>
        </p:spPr>
        <p:txBody>
          <a:bodyPr wrap="square" lIns="91440" tIns="45720" rIns="91440" bIns="45720" rtlCol="0">
            <a:no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1" lang="en-US" altLang="zh-CN"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kumimoji="1" lang="zh-CN" altLang="en-US"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工装方案中吊挂结构及辅助吊耳仿真分析</a:t>
            </a: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5" name="文本框 14"/>
          <p:cNvSpPr txBox="1"/>
          <p:nvPr/>
        </p:nvSpPr>
        <p:spPr>
          <a:xfrm>
            <a:off x="6283325" y="4528185"/>
            <a:ext cx="587756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工况：垂直组装过程辅助吊耳受力</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边界条件：</a:t>
            </a:r>
            <a:r>
              <a:rPr kumimoji="0" lang="en-US" altLang="zh-CN"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0.3g</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加速度冲击</a:t>
            </a: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（模拟瞬间启停过程）</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结果：结果如下表所示，均满足要求。</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6201410" y="887730"/>
            <a:ext cx="5874385" cy="333184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endParaRPr>
          </a:p>
        </p:txBody>
      </p:sp>
      <p:sp>
        <p:nvSpPr>
          <p:cNvPr id="23" name="矩形 22"/>
          <p:cNvSpPr/>
          <p:nvPr/>
        </p:nvSpPr>
        <p:spPr>
          <a:xfrm>
            <a:off x="6202045" y="887730"/>
            <a:ext cx="5721350" cy="413385"/>
          </a:xfrm>
          <a:prstGeom prst="rect">
            <a:avLst/>
          </a:prstGeom>
          <a:ln w="15875">
            <a:noFill/>
          </a:ln>
        </p:spPr>
        <p:txBody>
          <a:bodyPr wrap="square" lIns="91440" tIns="45720" rIns="91440" bIns="45720">
            <a:no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1" lang="en-US" altLang="zh-CN"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4）超导螺线管磁体与轭铁连接结构设计</a:t>
            </a:r>
            <a:endParaRPr kumimoji="1" lang="en-US" altLang="zh-CN"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7" name="图片 3"/>
          <p:cNvPicPr>
            <a:picLocks noChangeAspect="1"/>
          </p:cNvPicPr>
          <p:nvPr/>
        </p:nvPicPr>
        <p:blipFill>
          <a:blip r:embed="rId4"/>
          <a:srcRect l="5727" r="6544"/>
          <a:stretch>
            <a:fillRect/>
          </a:stretch>
        </p:blipFill>
        <p:spPr>
          <a:xfrm>
            <a:off x="6223635" y="1937385"/>
            <a:ext cx="1987550" cy="1974215"/>
          </a:xfrm>
          <a:prstGeom prst="rect">
            <a:avLst/>
          </a:prstGeom>
          <a:noFill/>
          <a:ln w="9525">
            <a:noFill/>
          </a:ln>
        </p:spPr>
      </p:pic>
      <p:sp>
        <p:nvSpPr>
          <p:cNvPr id="30" name="椭圆 29"/>
          <p:cNvSpPr/>
          <p:nvPr/>
        </p:nvSpPr>
        <p:spPr>
          <a:xfrm>
            <a:off x="7248525" y="2348865"/>
            <a:ext cx="319405" cy="268605"/>
          </a:xfrm>
          <a:prstGeom prst="ellipse">
            <a:avLst/>
          </a:prstGeom>
          <a:noFill/>
          <a:ln w="28575" cap="flat" cmpd="sng" algn="ctr">
            <a:solidFill>
              <a:srgbClr val="FF0000"/>
            </a:solidFill>
            <a:prstDash val="solid"/>
            <a:miter lim="800000"/>
          </a:ln>
          <a:effectLst/>
        </p:spPr>
        <p:txBody>
          <a:bodyPr rtlCol="0" anchor="ctr"/>
          <a:lstStyle/>
          <a:p>
            <a:pPr marL="0" marR="0" lvl="0" indent="0" algn="ctr" defTabSz="914400" rtl="0" eaLnBrk="1" fontAlgn="base"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Arial" panose="020B0604020202020204" pitchFamily="34" charset="0"/>
              <a:ea typeface="微软雅黑" panose="020B0503020204020204" pitchFamily="34" charset="-122"/>
              <a:cs typeface="+mn-cs"/>
            </a:endParaRPr>
          </a:p>
        </p:txBody>
      </p:sp>
      <p:cxnSp>
        <p:nvCxnSpPr>
          <p:cNvPr id="31" name="直接箭头连接符 30"/>
          <p:cNvCxnSpPr>
            <a:stCxn id="30" idx="6"/>
            <a:endCxn id="29" idx="1"/>
          </p:cNvCxnSpPr>
          <p:nvPr/>
        </p:nvCxnSpPr>
        <p:spPr>
          <a:xfrm flipV="1">
            <a:off x="7567930" y="2420620"/>
            <a:ext cx="1096010" cy="62865"/>
          </a:xfrm>
          <a:prstGeom prst="straightConnector1">
            <a:avLst/>
          </a:prstGeom>
          <a:noFill/>
          <a:ln w="28575" cap="flat" cmpd="sng" algn="ctr">
            <a:solidFill>
              <a:srgbClr val="FF0000"/>
            </a:solidFill>
            <a:prstDash val="solid"/>
            <a:miter lim="800000"/>
            <a:tailEnd type="arrow"/>
          </a:ln>
          <a:effectLst/>
        </p:spPr>
      </p:cxnSp>
      <p:sp>
        <p:nvSpPr>
          <p:cNvPr id="32" name="文本框 1"/>
          <p:cNvSpPr txBox="1"/>
          <p:nvPr/>
        </p:nvSpPr>
        <p:spPr>
          <a:xfrm>
            <a:off x="6223635" y="3866515"/>
            <a:ext cx="1987550" cy="275590"/>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轭铁与磁体装配图</a:t>
            </a:r>
            <a:endPar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4" name="文本框 53"/>
          <p:cNvSpPr txBox="1"/>
          <p:nvPr/>
        </p:nvSpPr>
        <p:spPr>
          <a:xfrm>
            <a:off x="6223635" y="1224915"/>
            <a:ext cx="6026150" cy="502920"/>
          </a:xfrm>
          <a:prstGeom prst="rect">
            <a:avLst/>
          </a:prstGeom>
          <a:noFill/>
          <a:ln>
            <a:no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方案：</a:t>
            </a:r>
            <a:r>
              <a:rPr kumimoji="0" lang="zh-CN" altLang="en-US"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磁体与轭铁阶梯板间采用三种焊接件进行焊接连接固定。</a:t>
            </a:r>
            <a:endParaRPr kumimoji="0" lang="zh-CN" altLang="en-US"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5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结果：</a:t>
            </a:r>
            <a:r>
              <a:rPr kumimoji="0" lang="zh-CN" altLang="en-US"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最大变形量为</a:t>
            </a:r>
            <a:r>
              <a:rPr kumimoji="0" lang="en-US" altLang="zh-CN"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0.001mm</a:t>
            </a:r>
            <a:r>
              <a:rPr kumimoji="0" lang="zh-CN" altLang="en-US"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，最大等效应力</a:t>
            </a:r>
            <a:r>
              <a:rPr kumimoji="0" lang="en-US" altLang="zh-CN"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7.9MPa</a:t>
            </a:r>
            <a:r>
              <a:rPr kumimoji="0" lang="zh-CN" altLang="en-US" sz="15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15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sym typeface="+mn-ea"/>
              </a:rPr>
              <a:t>满足要求。</a:t>
            </a:r>
            <a:endParaRPr kumimoji="0" lang="zh-CN" altLang="en-US" sz="15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59" name="组合 58"/>
          <p:cNvGrpSpPr/>
          <p:nvPr/>
        </p:nvGrpSpPr>
        <p:grpSpPr>
          <a:xfrm>
            <a:off x="8663940" y="1728470"/>
            <a:ext cx="3259455" cy="2458085"/>
            <a:chOff x="13644" y="2650"/>
            <a:chExt cx="5133" cy="3871"/>
          </a:xfrm>
        </p:grpSpPr>
        <p:sp>
          <p:nvSpPr>
            <p:cNvPr id="39" name="文本框 1"/>
            <p:cNvSpPr txBox="1"/>
            <p:nvPr/>
          </p:nvSpPr>
          <p:spPr>
            <a:xfrm>
              <a:off x="17135" y="3924"/>
              <a:ext cx="1614"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磁体焊接件</a:t>
              </a:r>
              <a:endParaRPr kumimoji="0" lang="zh-CN" altLang="en-US" sz="12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46" name="文本框 1"/>
            <p:cNvSpPr txBox="1"/>
            <p:nvPr/>
          </p:nvSpPr>
          <p:spPr>
            <a:xfrm>
              <a:off x="17163" y="3084"/>
              <a:ext cx="1614"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轭铁焊接件</a:t>
              </a:r>
              <a:endParaRPr kumimoji="0" lang="zh-CN" altLang="en-US" sz="12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nvGrpSpPr>
            <p:cNvPr id="33" name="组合 32"/>
            <p:cNvGrpSpPr/>
            <p:nvPr/>
          </p:nvGrpSpPr>
          <p:grpSpPr>
            <a:xfrm>
              <a:off x="13644" y="2650"/>
              <a:ext cx="5133" cy="3871"/>
              <a:chOff x="13644" y="2759"/>
              <a:chExt cx="5133" cy="3871"/>
            </a:xfrm>
          </p:grpSpPr>
          <p:pic>
            <p:nvPicPr>
              <p:cNvPr id="29" name="图片 4"/>
              <p:cNvPicPr>
                <a:picLocks noChangeAspect="1"/>
              </p:cNvPicPr>
              <p:nvPr/>
            </p:nvPicPr>
            <p:blipFill>
              <a:blip r:embed="rId5"/>
              <a:stretch>
                <a:fillRect/>
              </a:stretch>
            </p:blipFill>
            <p:spPr>
              <a:xfrm>
                <a:off x="13644" y="3173"/>
                <a:ext cx="2837" cy="1351"/>
              </a:xfrm>
              <a:prstGeom prst="rect">
                <a:avLst/>
              </a:prstGeom>
              <a:noFill/>
              <a:ln w="9525">
                <a:noFill/>
              </a:ln>
            </p:spPr>
          </p:pic>
          <p:cxnSp>
            <p:nvCxnSpPr>
              <p:cNvPr id="34" name="直接箭头连接符 33"/>
              <p:cNvCxnSpPr>
                <a:endCxn id="46" idx="1"/>
              </p:cNvCxnSpPr>
              <p:nvPr/>
            </p:nvCxnSpPr>
            <p:spPr>
              <a:xfrm flipV="1">
                <a:off x="15763" y="3410"/>
                <a:ext cx="1400" cy="398"/>
              </a:xfrm>
              <a:prstGeom prst="straightConnector1">
                <a:avLst/>
              </a:prstGeom>
              <a:noFill/>
              <a:ln w="28575" cap="flat" cmpd="sng" algn="ctr">
                <a:solidFill>
                  <a:srgbClr val="FFC000"/>
                </a:solidFill>
                <a:prstDash val="solid"/>
                <a:miter lim="800000"/>
                <a:tailEnd type="arrow"/>
              </a:ln>
              <a:effectLst/>
            </p:spPr>
          </p:cxnSp>
          <p:cxnSp>
            <p:nvCxnSpPr>
              <p:cNvPr id="35" name="直接箭头连接符 34"/>
              <p:cNvCxnSpPr>
                <a:endCxn id="36" idx="1"/>
              </p:cNvCxnSpPr>
              <p:nvPr/>
            </p:nvCxnSpPr>
            <p:spPr>
              <a:xfrm flipV="1">
                <a:off x="15888" y="3811"/>
                <a:ext cx="1376" cy="95"/>
              </a:xfrm>
              <a:prstGeom prst="straightConnector1">
                <a:avLst/>
              </a:prstGeom>
              <a:noFill/>
              <a:ln w="28575" cap="flat" cmpd="sng" algn="ctr">
                <a:solidFill>
                  <a:srgbClr val="FF0000"/>
                </a:solidFill>
                <a:prstDash val="solid"/>
                <a:miter lim="800000"/>
                <a:tailEnd type="arrow"/>
              </a:ln>
              <a:effectLst/>
            </p:spPr>
          </p:cxnSp>
          <p:sp>
            <p:nvSpPr>
              <p:cNvPr id="36" name="文本框 1"/>
              <p:cNvSpPr txBox="1"/>
              <p:nvPr/>
            </p:nvSpPr>
            <p:spPr>
              <a:xfrm>
                <a:off x="17264" y="3594"/>
                <a:ext cx="1164"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rPr>
                  <a:t>定位块</a:t>
                </a:r>
                <a:endParaRPr kumimoji="0" lang="zh-CN" altLang="en-US" sz="1200" b="1" i="0" u="none" strike="noStrike" kern="120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cxnSp>
            <p:nvCxnSpPr>
              <p:cNvPr id="38" name="直接箭头连接符 37"/>
              <p:cNvCxnSpPr>
                <a:endCxn id="39" idx="1"/>
              </p:cNvCxnSpPr>
              <p:nvPr/>
            </p:nvCxnSpPr>
            <p:spPr>
              <a:xfrm>
                <a:off x="15930" y="3975"/>
                <a:ext cx="1205" cy="275"/>
              </a:xfrm>
              <a:prstGeom prst="straightConnector1">
                <a:avLst/>
              </a:prstGeom>
              <a:noFill/>
              <a:ln w="28575" cap="flat" cmpd="sng" algn="ctr">
                <a:solidFill>
                  <a:srgbClr val="0070C0"/>
                </a:solidFill>
                <a:prstDash val="solid"/>
                <a:miter lim="800000"/>
                <a:tailEnd type="arrow"/>
              </a:ln>
              <a:effectLst/>
            </p:spPr>
          </p:cxnSp>
          <p:cxnSp>
            <p:nvCxnSpPr>
              <p:cNvPr id="40" name="直接箭头连接符 39"/>
              <p:cNvCxnSpPr>
                <a:endCxn id="41" idx="1"/>
              </p:cNvCxnSpPr>
              <p:nvPr/>
            </p:nvCxnSpPr>
            <p:spPr>
              <a:xfrm flipV="1">
                <a:off x="15332" y="2976"/>
                <a:ext cx="1872" cy="499"/>
              </a:xfrm>
              <a:prstGeom prst="straightConnector1">
                <a:avLst/>
              </a:prstGeom>
              <a:noFill/>
              <a:ln w="28575" cap="flat" cmpd="sng" algn="ctr">
                <a:solidFill>
                  <a:schemeClr val="tx1"/>
                </a:solidFill>
                <a:prstDash val="solid"/>
                <a:miter lim="800000"/>
                <a:tailEnd type="arrow"/>
              </a:ln>
              <a:effectLst/>
            </p:spPr>
          </p:cxnSp>
          <p:sp>
            <p:nvSpPr>
              <p:cNvPr id="41" name="文本框 2"/>
              <p:cNvSpPr txBox="1"/>
              <p:nvPr/>
            </p:nvSpPr>
            <p:spPr>
              <a:xfrm>
                <a:off x="17204" y="2759"/>
                <a:ext cx="1573"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轭铁阶梯板</a:t>
                </a:r>
                <a:endParaRPr kumimoji="0" lang="zh-CN" altLang="en-US" sz="12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42" name="文本框 3"/>
              <p:cNvSpPr txBox="1"/>
              <p:nvPr/>
            </p:nvSpPr>
            <p:spPr>
              <a:xfrm>
                <a:off x="17135" y="4524"/>
                <a:ext cx="1290"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超导磁体</a:t>
                </a:r>
                <a:endPar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cxnSp>
            <p:nvCxnSpPr>
              <p:cNvPr id="44" name="直接箭头连接符 43"/>
              <p:cNvCxnSpPr>
                <a:endCxn id="42" idx="1"/>
              </p:cNvCxnSpPr>
              <p:nvPr/>
            </p:nvCxnSpPr>
            <p:spPr>
              <a:xfrm>
                <a:off x="16097" y="4389"/>
                <a:ext cx="1038" cy="352"/>
              </a:xfrm>
              <a:prstGeom prst="straightConnector1">
                <a:avLst/>
              </a:prstGeom>
              <a:noFill/>
              <a:ln w="28575" cap="flat" cmpd="sng" algn="ctr">
                <a:solidFill>
                  <a:srgbClr val="7030A0"/>
                </a:solidFill>
                <a:prstDash val="solid"/>
                <a:miter lim="800000"/>
                <a:tailEnd type="arrow"/>
              </a:ln>
              <a:effectLst/>
            </p:spPr>
          </p:cxnSp>
          <p:sp>
            <p:nvSpPr>
              <p:cNvPr id="3" name="文本框 1"/>
              <p:cNvSpPr txBox="1"/>
              <p:nvPr/>
            </p:nvSpPr>
            <p:spPr>
              <a:xfrm>
                <a:off x="14269" y="4400"/>
                <a:ext cx="1587"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固定端连接</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58" name="文本框 1"/>
              <p:cNvSpPr txBox="1"/>
              <p:nvPr/>
            </p:nvSpPr>
            <p:spPr>
              <a:xfrm>
                <a:off x="14269" y="6196"/>
                <a:ext cx="1587"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移动端连接</a:t>
                </a:r>
                <a:endPar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grpSp>
        <p:pic>
          <p:nvPicPr>
            <p:cNvPr id="11" name="图片 10"/>
            <p:cNvPicPr>
              <a:picLocks noChangeAspect="1"/>
            </p:cNvPicPr>
            <p:nvPr/>
          </p:nvPicPr>
          <p:blipFill>
            <a:blip r:embed="rId6"/>
            <a:stretch>
              <a:fillRect/>
            </a:stretch>
          </p:blipFill>
          <p:spPr>
            <a:xfrm>
              <a:off x="13849" y="4666"/>
              <a:ext cx="2427" cy="1501"/>
            </a:xfrm>
            <a:prstGeom prst="rect">
              <a:avLst/>
            </a:prstGeom>
          </p:spPr>
        </p:pic>
        <p:cxnSp>
          <p:nvCxnSpPr>
            <p:cNvPr id="12" name="直接箭头连接符 11"/>
            <p:cNvCxnSpPr>
              <a:endCxn id="47" idx="1"/>
            </p:cNvCxnSpPr>
            <p:nvPr/>
          </p:nvCxnSpPr>
          <p:spPr>
            <a:xfrm flipV="1">
              <a:off x="15402" y="5322"/>
              <a:ext cx="1733" cy="519"/>
            </a:xfrm>
            <a:prstGeom prst="straightConnector1">
              <a:avLst/>
            </a:prstGeom>
            <a:ln w="28575" cmpd="sng">
              <a:solidFill>
                <a:srgbClr val="FFC000"/>
              </a:solidFill>
              <a:prstDash val="solid"/>
              <a:tailEnd type="arrow"/>
            </a:ln>
          </p:spPr>
          <p:style>
            <a:lnRef idx="2">
              <a:schemeClr val="accent1"/>
            </a:lnRef>
            <a:fillRef idx="0">
              <a:srgbClr val="FFFFFF"/>
            </a:fillRef>
            <a:effectRef idx="0">
              <a:srgbClr val="FFFFFF"/>
            </a:effectRef>
            <a:fontRef idx="minor">
              <a:schemeClr val="tx1"/>
            </a:fontRef>
          </p:style>
        </p:cxnSp>
        <p:sp>
          <p:nvSpPr>
            <p:cNvPr id="47" name="文本框 1"/>
            <p:cNvSpPr txBox="1"/>
            <p:nvPr/>
          </p:nvSpPr>
          <p:spPr>
            <a:xfrm>
              <a:off x="17135" y="5105"/>
              <a:ext cx="1252" cy="434"/>
            </a:xfrm>
            <a:prstGeom prst="rect">
              <a:avLst/>
            </a:prstGeom>
            <a:noFill/>
            <a:ln w="9525">
              <a:noFill/>
            </a:ln>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轴向挡块</a:t>
              </a: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5" name="文本框 24"/>
            <p:cNvSpPr txBox="1"/>
            <p:nvPr/>
          </p:nvSpPr>
          <p:spPr>
            <a:xfrm>
              <a:off x="16868" y="5747"/>
              <a:ext cx="1785" cy="67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磁体焊接件与定位块点焊</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51" name="矩形 50"/>
            <p:cNvSpPr/>
            <p:nvPr/>
          </p:nvSpPr>
          <p:spPr>
            <a:xfrm>
              <a:off x="15086" y="5696"/>
              <a:ext cx="532" cy="340"/>
            </a:xfrm>
            <a:prstGeom prst="rect">
              <a:avLst/>
            </a:prstGeom>
            <a:noFill/>
            <a:ln w="28575" cmpd="sng">
              <a:solidFill>
                <a:schemeClr val="tx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cxnSp>
          <p:nvCxnSpPr>
            <p:cNvPr id="55" name="直接箭头连接符 54"/>
            <p:cNvCxnSpPr>
              <a:stCxn id="51" idx="3"/>
              <a:endCxn id="25" idx="1"/>
            </p:cNvCxnSpPr>
            <p:nvPr/>
          </p:nvCxnSpPr>
          <p:spPr>
            <a:xfrm>
              <a:off x="15618" y="5866"/>
              <a:ext cx="1250" cy="220"/>
            </a:xfrm>
            <a:prstGeom prst="straightConnector1">
              <a:avLst/>
            </a:prstGeom>
            <a:ln w="28575" cmpd="sng">
              <a:solidFill>
                <a:schemeClr val="tx1"/>
              </a:solidFill>
              <a:prstDash val="solid"/>
              <a:tailEnd type="arrow"/>
            </a:ln>
          </p:spPr>
          <p:style>
            <a:lnRef idx="2">
              <a:schemeClr val="accent1"/>
            </a:lnRef>
            <a:fillRef idx="0">
              <a:srgbClr val="FFFFFF"/>
            </a:fillRef>
            <a:effectRef idx="0">
              <a:srgbClr val="FFFFFF"/>
            </a:effectRef>
            <a:fontRef idx="minor">
              <a:schemeClr val="tx1"/>
            </a:fontRef>
          </p:style>
        </p:cxnSp>
      </p:grpSp>
      <p:sp>
        <p:nvSpPr>
          <p:cNvPr id="66" name="文本框 65"/>
          <p:cNvSpPr txBox="1"/>
          <p:nvPr/>
        </p:nvSpPr>
        <p:spPr>
          <a:xfrm>
            <a:off x="8284210" y="3919674"/>
            <a:ext cx="1010920" cy="307777"/>
          </a:xfrm>
          <a:prstGeom prst="rect">
            <a:avLst/>
          </a:prstGeom>
          <a:noFill/>
        </p:spPr>
        <p:txBody>
          <a:bodyPr wrap="square">
            <a:spAutoFit/>
          </a:bodyPr>
          <a:lstStyle/>
          <a:p>
            <a:r>
              <a:rPr lang="zh-CN" altLang="en-US" sz="1400" b="1" dirty="0"/>
              <a:t>漏热冷缩</a:t>
            </a:r>
            <a:endParaRPr lang="zh-CN" altLang="en-US" sz="1400" b="1" dirty="0"/>
          </a:p>
        </p:txBody>
      </p:sp>
      <p:pic>
        <p:nvPicPr>
          <p:cNvPr id="26" name="图片 25"/>
          <p:cNvPicPr>
            <a:picLocks noChangeAspect="1"/>
          </p:cNvPicPr>
          <p:nvPr/>
        </p:nvPicPr>
        <p:blipFill>
          <a:blip r:embed="rId7"/>
          <a:stretch>
            <a:fillRect/>
          </a:stretch>
        </p:blipFill>
        <p:spPr>
          <a:xfrm>
            <a:off x="3773170" y="3309620"/>
            <a:ext cx="2151380" cy="1309370"/>
          </a:xfrm>
          <a:prstGeom prst="rect">
            <a:avLst/>
          </a:prstGeom>
        </p:spPr>
      </p:pic>
      <p:sp>
        <p:nvSpPr>
          <p:cNvPr id="61" name="椭圆 60"/>
          <p:cNvSpPr/>
          <p:nvPr/>
        </p:nvSpPr>
        <p:spPr>
          <a:xfrm>
            <a:off x="4175760" y="4276090"/>
            <a:ext cx="318135" cy="25146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cxnSp>
        <p:nvCxnSpPr>
          <p:cNvPr id="62" name="直接箭头连接符 61"/>
          <p:cNvCxnSpPr>
            <a:stCxn id="61" idx="1"/>
          </p:cNvCxnSpPr>
          <p:nvPr/>
        </p:nvCxnSpPr>
        <p:spPr>
          <a:xfrm flipH="1" flipV="1">
            <a:off x="3918605" y="3832819"/>
            <a:ext cx="303530" cy="480060"/>
          </a:xfrm>
          <a:prstGeom prst="straightConnector1">
            <a:avLst/>
          </a:prstGeom>
          <a:ln w="28575"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64" name="文本框 63"/>
          <p:cNvSpPr txBox="1"/>
          <p:nvPr/>
        </p:nvSpPr>
        <p:spPr>
          <a:xfrm>
            <a:off x="3491230" y="3486150"/>
            <a:ext cx="824865" cy="28448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液压</a:t>
            </a:r>
            <a:endParaRPr kumimoji="0" lang="en-US" altLang="zh-CN" sz="10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rPr>
              <a:t>千斤顶</a:t>
            </a:r>
            <a:endParaRPr kumimoji="0" lang="zh-CN" altLang="en-US" sz="1000" b="1"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mn-cs"/>
            </a:endParaRPr>
          </a:p>
        </p:txBody>
      </p:sp>
      <p:pic>
        <p:nvPicPr>
          <p:cNvPr id="67" name="图片 66"/>
          <p:cNvPicPr>
            <a:picLocks noChangeAspect="1"/>
          </p:cNvPicPr>
          <p:nvPr/>
        </p:nvPicPr>
        <p:blipFill>
          <a:blip r:embed="rId8"/>
          <a:stretch>
            <a:fillRect/>
          </a:stretch>
        </p:blipFill>
        <p:spPr>
          <a:xfrm>
            <a:off x="419100" y="3287395"/>
            <a:ext cx="2093595" cy="1446530"/>
          </a:xfrm>
          <a:prstGeom prst="rect">
            <a:avLst/>
          </a:prstGeom>
        </p:spPr>
      </p:pic>
      <p:pic>
        <p:nvPicPr>
          <p:cNvPr id="68" name="图片 67"/>
          <p:cNvPicPr>
            <a:picLocks noChangeAspect="1"/>
          </p:cNvPicPr>
          <p:nvPr/>
        </p:nvPicPr>
        <p:blipFill>
          <a:blip r:embed="rId9"/>
          <a:stretch>
            <a:fillRect/>
          </a:stretch>
        </p:blipFill>
        <p:spPr>
          <a:xfrm>
            <a:off x="452755" y="5127625"/>
            <a:ext cx="1831975" cy="1210310"/>
          </a:xfrm>
          <a:prstGeom prst="rect">
            <a:avLst/>
          </a:prstGeom>
        </p:spPr>
      </p:pic>
      <p:cxnSp>
        <p:nvCxnSpPr>
          <p:cNvPr id="69" name="直接箭头连接符 68"/>
          <p:cNvCxnSpPr/>
          <p:nvPr/>
        </p:nvCxnSpPr>
        <p:spPr>
          <a:xfrm flipH="1" flipV="1">
            <a:off x="1959610" y="5371465"/>
            <a:ext cx="88265" cy="365760"/>
          </a:xfrm>
          <a:prstGeom prst="straightConnector1">
            <a:avLst/>
          </a:prstGeom>
          <a:ln w="28575" cmpd="sng">
            <a:solidFill>
              <a:srgbClr val="FF0000"/>
            </a:solidFill>
            <a:prstDash val="solid"/>
            <a:tailEnd type="arrow" w="med" len="med"/>
          </a:ln>
        </p:spPr>
        <p:style>
          <a:lnRef idx="2">
            <a:schemeClr val="accent6"/>
          </a:lnRef>
          <a:fillRef idx="0">
            <a:srgbClr val="FFFFFF"/>
          </a:fillRef>
          <a:effectRef idx="0">
            <a:srgbClr val="FFFFFF"/>
          </a:effectRef>
          <a:fontRef idx="minor">
            <a:schemeClr val="tx1"/>
          </a:fontRef>
        </p:style>
      </p:cxnSp>
      <p:sp>
        <p:nvSpPr>
          <p:cNvPr id="70" name="文本框 69"/>
          <p:cNvSpPr txBox="1"/>
          <p:nvPr/>
        </p:nvSpPr>
        <p:spPr>
          <a:xfrm>
            <a:off x="1389380" y="5127625"/>
            <a:ext cx="1169670" cy="27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19.5t</a:t>
            </a:r>
            <a:r>
              <a:rPr kumimoji="0" lang="zh-CN" altLang="en-US" sz="12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牵引机</a:t>
            </a:r>
            <a:endParaRPr kumimoji="0" lang="zh-CN" altLang="en-US" sz="12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pic>
        <p:nvPicPr>
          <p:cNvPr id="71" name="图片 70"/>
          <p:cNvPicPr>
            <a:picLocks noChangeAspect="1"/>
          </p:cNvPicPr>
          <p:nvPr/>
        </p:nvPicPr>
        <p:blipFill>
          <a:blip r:embed="rId10"/>
          <a:stretch>
            <a:fillRect/>
          </a:stretch>
        </p:blipFill>
        <p:spPr>
          <a:xfrm>
            <a:off x="2766695" y="4780280"/>
            <a:ext cx="957580" cy="949960"/>
          </a:xfrm>
          <a:prstGeom prst="rect">
            <a:avLst/>
          </a:prstGeom>
        </p:spPr>
      </p:pic>
      <p:pic>
        <p:nvPicPr>
          <p:cNvPr id="72" name="图片 71"/>
          <p:cNvPicPr>
            <a:picLocks noChangeAspect="1"/>
          </p:cNvPicPr>
          <p:nvPr/>
        </p:nvPicPr>
        <p:blipFill>
          <a:blip r:embed="rId11"/>
          <a:stretch>
            <a:fillRect/>
          </a:stretch>
        </p:blipFill>
        <p:spPr>
          <a:xfrm>
            <a:off x="4083050" y="5043805"/>
            <a:ext cx="1517650" cy="1471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9101" y="201930"/>
            <a:ext cx="3399274"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超导磁体</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419100" y="813435"/>
            <a:ext cx="11668760" cy="365760"/>
          </a:xfrm>
          <a:prstGeom prst="rect">
            <a:avLst/>
          </a:prstGeom>
          <a:ln w="15875">
            <a:noFill/>
          </a:ln>
        </p:spPr>
        <p:txBody>
          <a:bodyPr wrap="square" lIns="91440" tIns="45720" rIns="91440" bIns="45720" anchor="ctr" anchorCtr="0">
            <a:no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1" lang="en-US" altLang="zh-CN"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a:t>
            </a:r>
            <a:r>
              <a:rPr kumimoji="1" lang="zh-CN" altLang="en-US" sz="20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0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超导磁体组装方案设计（垂直组装与水平组装）</a:t>
            </a:r>
            <a:endParaRPr kumimoji="1" lang="zh-CN" alt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15570" y="1236980"/>
            <a:ext cx="12005310" cy="2264410"/>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
        <p:nvSpPr>
          <p:cNvPr id="6" name="文本框 5"/>
          <p:cNvSpPr txBox="1"/>
          <p:nvPr/>
        </p:nvSpPr>
        <p:spPr>
          <a:xfrm>
            <a:off x="115570" y="1260475"/>
            <a:ext cx="5146040" cy="337185"/>
          </a:xfrm>
          <a:prstGeom prst="rect">
            <a:avLst/>
          </a:prstGeom>
          <a:solidFill>
            <a:schemeClr val="bg1"/>
          </a:solid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1" lang="zh-CN" altLang="en-US" sz="16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已完成超导螺线管磁体垂直组装设计</a:t>
            </a:r>
            <a:r>
              <a:rPr kumimoji="1"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（参考</a:t>
            </a:r>
            <a:r>
              <a:rPr kumimoji="1"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BES III</a:t>
            </a:r>
            <a:r>
              <a:rPr kumimoji="1"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kumimoji="1"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9" name="图片 8"/>
          <p:cNvPicPr>
            <a:picLocks noChangeAspect="1"/>
          </p:cNvPicPr>
          <p:nvPr/>
        </p:nvPicPr>
        <p:blipFill>
          <a:blip r:embed="rId2"/>
          <a:stretch>
            <a:fillRect/>
          </a:stretch>
        </p:blipFill>
        <p:spPr>
          <a:xfrm>
            <a:off x="3313430" y="1586230"/>
            <a:ext cx="991870" cy="1454150"/>
          </a:xfrm>
          <a:prstGeom prst="rect">
            <a:avLst/>
          </a:prstGeom>
        </p:spPr>
      </p:pic>
      <p:sp>
        <p:nvSpPr>
          <p:cNvPr id="19" name="文本框 18"/>
          <p:cNvSpPr txBox="1"/>
          <p:nvPr/>
        </p:nvSpPr>
        <p:spPr>
          <a:xfrm>
            <a:off x="2770505" y="2968625"/>
            <a:ext cx="2077085" cy="4603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将</a:t>
            </a:r>
            <a:r>
              <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真空桶内筒与冷屏内筒</a:t>
            </a: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制成一个整体，就位在底座上</a:t>
            </a:r>
            <a:endPar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1" name="图片 10"/>
          <p:cNvPicPr>
            <a:picLocks noChangeAspect="1"/>
          </p:cNvPicPr>
          <p:nvPr/>
        </p:nvPicPr>
        <p:blipFill>
          <a:blip r:embed="rId3"/>
          <a:stretch>
            <a:fillRect/>
          </a:stretch>
        </p:blipFill>
        <p:spPr>
          <a:xfrm>
            <a:off x="5085080" y="1597660"/>
            <a:ext cx="1023620" cy="1473200"/>
          </a:xfrm>
          <a:prstGeom prst="rect">
            <a:avLst/>
          </a:prstGeom>
        </p:spPr>
      </p:pic>
      <p:sp>
        <p:nvSpPr>
          <p:cNvPr id="12" name="右箭头 11"/>
          <p:cNvSpPr/>
          <p:nvPr/>
        </p:nvSpPr>
        <p:spPr>
          <a:xfrm>
            <a:off x="4400550" y="2157730"/>
            <a:ext cx="509270" cy="220345"/>
          </a:xfrm>
          <a:prstGeom prst="rightArrow">
            <a:avLst/>
          </a:prstGeom>
          <a:solidFill>
            <a:srgbClr val="00B0F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sym typeface="+mn-ea"/>
            </a:endParaRPr>
          </a:p>
        </p:txBody>
      </p:sp>
      <p:sp>
        <p:nvSpPr>
          <p:cNvPr id="23" name="文本框 22"/>
          <p:cNvSpPr txBox="1"/>
          <p:nvPr/>
        </p:nvSpPr>
        <p:spPr>
          <a:xfrm>
            <a:off x="4909820" y="3040380"/>
            <a:ext cx="1725295" cy="27559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将</a:t>
            </a:r>
            <a:r>
              <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冷质量</a:t>
            </a: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安装在底座上</a:t>
            </a:r>
            <a:endPar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3" name="图片 12"/>
          <p:cNvPicPr>
            <a:picLocks noChangeAspect="1"/>
          </p:cNvPicPr>
          <p:nvPr/>
        </p:nvPicPr>
        <p:blipFill>
          <a:blip r:embed="rId4"/>
          <a:stretch>
            <a:fillRect/>
          </a:stretch>
        </p:blipFill>
        <p:spPr>
          <a:xfrm>
            <a:off x="6917055" y="1566545"/>
            <a:ext cx="1049020" cy="1489710"/>
          </a:xfrm>
          <a:prstGeom prst="rect">
            <a:avLst/>
          </a:prstGeom>
        </p:spPr>
      </p:pic>
      <p:sp>
        <p:nvSpPr>
          <p:cNvPr id="15" name="右箭头 14"/>
          <p:cNvSpPr/>
          <p:nvPr/>
        </p:nvSpPr>
        <p:spPr>
          <a:xfrm>
            <a:off x="6231255" y="2181225"/>
            <a:ext cx="532765" cy="220345"/>
          </a:xfrm>
          <a:prstGeom prst="rightArrow">
            <a:avLst/>
          </a:prstGeom>
          <a:solidFill>
            <a:srgbClr val="00B0F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sym typeface="+mn-ea"/>
            </a:endParaRPr>
          </a:p>
        </p:txBody>
      </p:sp>
      <p:sp>
        <p:nvSpPr>
          <p:cNvPr id="25" name="文本框 24"/>
          <p:cNvSpPr txBox="1"/>
          <p:nvPr/>
        </p:nvSpPr>
        <p:spPr>
          <a:xfrm>
            <a:off x="6875145" y="3040380"/>
            <a:ext cx="1325245" cy="27559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安装</a:t>
            </a:r>
            <a:r>
              <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三角形支撑</a:t>
            </a:r>
            <a:endPar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右箭头 15"/>
          <p:cNvSpPr/>
          <p:nvPr/>
        </p:nvSpPr>
        <p:spPr>
          <a:xfrm>
            <a:off x="8082915" y="2181225"/>
            <a:ext cx="504190" cy="220345"/>
          </a:xfrm>
          <a:prstGeom prst="rightArrow">
            <a:avLst/>
          </a:prstGeom>
          <a:solidFill>
            <a:srgbClr val="00B0F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sym typeface="+mn-ea"/>
            </a:endParaRPr>
          </a:p>
        </p:txBody>
      </p:sp>
      <p:pic>
        <p:nvPicPr>
          <p:cNvPr id="22" name="图片 21"/>
          <p:cNvPicPr>
            <a:picLocks noChangeAspect="1"/>
          </p:cNvPicPr>
          <p:nvPr/>
        </p:nvPicPr>
        <p:blipFill>
          <a:blip r:embed="rId5"/>
          <a:stretch>
            <a:fillRect/>
          </a:stretch>
        </p:blipFill>
        <p:spPr>
          <a:xfrm>
            <a:off x="8662670" y="1444625"/>
            <a:ext cx="1057910" cy="1557020"/>
          </a:xfrm>
          <a:prstGeom prst="rect">
            <a:avLst/>
          </a:prstGeom>
        </p:spPr>
      </p:pic>
      <p:sp>
        <p:nvSpPr>
          <p:cNvPr id="26" name="文本框 25"/>
          <p:cNvSpPr txBox="1"/>
          <p:nvPr/>
        </p:nvSpPr>
        <p:spPr>
          <a:xfrm>
            <a:off x="8280400" y="2968625"/>
            <a:ext cx="2015490" cy="4603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将</a:t>
            </a:r>
            <a:r>
              <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真空筒外筒与冷屏外筒</a:t>
            </a: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制成一个整体，就位到底座上</a:t>
            </a:r>
            <a:endPar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7" name="图片 16"/>
          <p:cNvPicPr>
            <a:picLocks noChangeAspect="1"/>
          </p:cNvPicPr>
          <p:nvPr/>
        </p:nvPicPr>
        <p:blipFill>
          <a:blip r:embed="rId6"/>
          <a:stretch>
            <a:fillRect/>
          </a:stretch>
        </p:blipFill>
        <p:spPr>
          <a:xfrm>
            <a:off x="10418445" y="1583055"/>
            <a:ext cx="1609725" cy="1197610"/>
          </a:xfrm>
          <a:prstGeom prst="rect">
            <a:avLst/>
          </a:prstGeom>
        </p:spPr>
      </p:pic>
      <p:sp>
        <p:nvSpPr>
          <p:cNvPr id="18" name="右箭头 17"/>
          <p:cNvSpPr/>
          <p:nvPr/>
        </p:nvSpPr>
        <p:spPr>
          <a:xfrm>
            <a:off x="9840595" y="2181225"/>
            <a:ext cx="509905" cy="220345"/>
          </a:xfrm>
          <a:prstGeom prst="rightArrow">
            <a:avLst/>
          </a:prstGeom>
          <a:solidFill>
            <a:srgbClr val="00B0F0"/>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sym typeface="+mn-ea"/>
            </a:endParaRPr>
          </a:p>
        </p:txBody>
      </p:sp>
      <p:sp>
        <p:nvSpPr>
          <p:cNvPr id="27" name="文本框 26"/>
          <p:cNvSpPr txBox="1"/>
          <p:nvPr/>
        </p:nvSpPr>
        <p:spPr>
          <a:xfrm>
            <a:off x="10560050" y="2855595"/>
            <a:ext cx="1295400" cy="46037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冷屏跑道型拉杆</a:t>
            </a:r>
            <a:r>
              <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安装，端板封装</a:t>
            </a:r>
            <a:endParaRPr kumimoji="0" lang="zh-CN" altLang="en-US" sz="120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28" name="组合 27"/>
          <p:cNvGrpSpPr/>
          <p:nvPr/>
        </p:nvGrpSpPr>
        <p:grpSpPr>
          <a:xfrm>
            <a:off x="115570" y="3648710"/>
            <a:ext cx="12005310" cy="3185160"/>
            <a:chOff x="343" y="2120"/>
            <a:chExt cx="18682" cy="5016"/>
          </a:xfrm>
        </p:grpSpPr>
        <p:sp>
          <p:nvSpPr>
            <p:cNvPr id="46" name="文本框 45"/>
            <p:cNvSpPr txBox="1"/>
            <p:nvPr/>
          </p:nvSpPr>
          <p:spPr>
            <a:xfrm>
              <a:off x="5214" y="6590"/>
              <a:ext cx="3539" cy="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ea"/>
              </a:endParaRPr>
            </a:p>
          </p:txBody>
        </p:sp>
        <p:sp>
          <p:nvSpPr>
            <p:cNvPr id="51" name="矩形 50"/>
            <p:cNvSpPr/>
            <p:nvPr/>
          </p:nvSpPr>
          <p:spPr>
            <a:xfrm>
              <a:off x="343" y="2120"/>
              <a:ext cx="18682" cy="5016"/>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grpSp>
      <p:sp>
        <p:nvSpPr>
          <p:cNvPr id="21" name="文本框 20"/>
          <p:cNvSpPr txBox="1"/>
          <p:nvPr/>
        </p:nvSpPr>
        <p:spPr>
          <a:xfrm>
            <a:off x="186690" y="3653155"/>
            <a:ext cx="4827905" cy="337185"/>
          </a:xfrm>
          <a:prstGeom prst="rect">
            <a:avLst/>
          </a:prstGeom>
          <a:solidFill>
            <a:schemeClr val="bg1"/>
          </a:solidFill>
          <a:ln>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1" lang="zh-CN" altLang="en-US" sz="16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已完成超导螺线管磁体水平组装设计</a:t>
            </a:r>
            <a:r>
              <a:rPr kumimoji="1"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（创新设计）</a:t>
            </a:r>
            <a:endParaRPr kumimoji="1"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 name="文本框 1"/>
          <p:cNvSpPr txBox="1"/>
          <p:nvPr/>
        </p:nvSpPr>
        <p:spPr>
          <a:xfrm>
            <a:off x="225172" y="4037965"/>
            <a:ext cx="2927508" cy="1274445"/>
          </a:xfrm>
          <a:prstGeom prst="rect">
            <a:avLst/>
          </a:prstGeom>
          <a:solidFill>
            <a:schemeClr val="accent5">
              <a:lumMod val="20000"/>
              <a:lumOff val="80000"/>
            </a:schemeClr>
          </a:solidFill>
          <a:ln>
            <a:solidFill>
              <a:srgbClr val="FFC000"/>
            </a:solidFill>
          </a:ln>
        </p:spPr>
        <p:txBody>
          <a:bodyPr wrap="square" rtlCol="0" anchor="ctr" anchorCtr="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优点：</a:t>
            </a: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不需要将磁体进行翻转，安装更加精准</a:t>
            </a:r>
            <a:endPar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缺点：</a:t>
            </a:r>
            <a:r>
              <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器械多、安装步骤繁琐</a:t>
            </a:r>
            <a:endParaRPr kumimoji="0" lang="zh-CN" altLang="en-US" sz="1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5304155" y="1371600"/>
            <a:ext cx="1330960"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真空筒（紫色）</a:t>
            </a:r>
            <a:endPar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5261610" y="2157730"/>
            <a:ext cx="781685"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冷质量</a:t>
            </a:r>
            <a:endPar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（蓝色）</a:t>
            </a:r>
            <a:endPar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3523615" y="2157730"/>
            <a:ext cx="781685"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冷屏</a:t>
            </a:r>
            <a:endPar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（绿色）</a:t>
            </a:r>
            <a:endParaRPr kumimoji="0" lang="zh-CN" altLang="en-US" sz="14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24" name="文本框 23"/>
          <p:cNvSpPr txBox="1"/>
          <p:nvPr/>
        </p:nvSpPr>
        <p:spPr>
          <a:xfrm>
            <a:off x="243523" y="1701800"/>
            <a:ext cx="2573020" cy="1557562"/>
          </a:xfrm>
          <a:prstGeom prst="rect">
            <a:avLst/>
          </a:prstGeom>
          <a:solidFill>
            <a:schemeClr val="accent5">
              <a:lumMod val="20000"/>
              <a:lumOff val="80000"/>
            </a:schemeClr>
          </a:solidFill>
          <a:ln>
            <a:solidFill>
              <a:srgbClr val="FFC000"/>
            </a:solidFill>
          </a:ln>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rPr>
              <a:t>优点：</a:t>
            </a:r>
            <a:r>
              <a:rPr lang="zh-CN" altLang="en-US" sz="1600" b="1" dirty="0">
                <a:latin typeface="Calibri" panose="020F0502020204030204"/>
                <a:ea typeface="微软雅黑" panose="020B0503020204020204" pitchFamily="34" charset="-122"/>
                <a:sym typeface="+mn-ea"/>
              </a:rPr>
              <a:t>安装简便</a:t>
            </a:r>
            <a:endParaRPr lang="zh-CN" altLang="en-US" sz="1600" b="1" dirty="0">
              <a:latin typeface="Calibri" panose="020F0502020204030204"/>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缺点</a:t>
            </a:r>
            <a:r>
              <a:rPr kumimoji="0" lang="zh-CN" altLang="en-US" sz="16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1600" b="1" i="0" u="none" strike="noStrike" kern="1200" cap="none" spc="0" normalizeH="0" baseline="0" noProof="0">
                <a:ln>
                  <a:noFill/>
                </a:ln>
                <a:effectLst/>
                <a:uLnTx/>
                <a:uFillTx/>
                <a:latin typeface="Calibri" panose="020F0502020204030204"/>
                <a:ea typeface="微软雅黑" panose="020B0503020204020204" pitchFamily="34" charset="-122"/>
                <a:cs typeface="+mn-cs"/>
              </a:rPr>
              <a:t>组装完成后</a:t>
            </a:r>
            <a:r>
              <a:rPr kumimoji="0" lang="zh-CN" altLang="en-US" sz="1600" b="1" i="0" u="none" strike="noStrike" kern="1200" cap="none" spc="0" normalizeH="0" baseline="0" noProof="0" dirty="0">
                <a:ln>
                  <a:noFill/>
                </a:ln>
                <a:effectLst/>
                <a:uLnTx/>
                <a:uFillTx/>
                <a:latin typeface="Calibri" panose="020F0502020204030204"/>
                <a:ea typeface="微软雅黑" panose="020B0503020204020204" pitchFamily="34" charset="-122"/>
                <a:cs typeface="+mn-cs"/>
              </a:rPr>
              <a:t>，与轭铁工装前需要将磁体由垂直状态</a:t>
            </a:r>
            <a:r>
              <a:rPr kumimoji="0" lang="zh-CN" altLang="en-US" sz="16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翻转</a:t>
            </a:r>
            <a:r>
              <a:rPr kumimoji="0" lang="zh-CN" altLang="en-US" sz="1600" b="1" i="0" u="none" strike="noStrike" kern="1200" cap="none" spc="0" normalizeH="0" baseline="0" noProof="0" dirty="0">
                <a:ln>
                  <a:noFill/>
                </a:ln>
                <a:effectLst/>
                <a:uLnTx/>
                <a:uFillTx/>
                <a:latin typeface="Calibri" panose="020F0502020204030204"/>
                <a:ea typeface="微软雅黑" panose="020B0503020204020204" pitchFamily="34" charset="-122"/>
                <a:cs typeface="+mn-cs"/>
              </a:rPr>
              <a:t>至水平状态</a:t>
            </a:r>
            <a:endParaRPr kumimoji="0" lang="zh-CN" altLang="en-US" sz="1600" b="1" i="0" u="none" strike="noStrike" kern="1200" cap="none" spc="0" normalizeH="0" baseline="0" noProof="0" dirty="0">
              <a:ln>
                <a:noFill/>
              </a:ln>
              <a:effectLst/>
              <a:uLnTx/>
              <a:uFillTx/>
              <a:latin typeface="Calibri" panose="020F0502020204030204"/>
              <a:ea typeface="微软雅黑" panose="020B0503020204020204" pitchFamily="34" charset="-122"/>
              <a:cs typeface="+mn-cs"/>
            </a:endParaRPr>
          </a:p>
        </p:txBody>
      </p:sp>
      <p:sp>
        <p:nvSpPr>
          <p:cNvPr id="31" name="文本框 30"/>
          <p:cNvSpPr txBox="1"/>
          <p:nvPr/>
        </p:nvSpPr>
        <p:spPr>
          <a:xfrm>
            <a:off x="3313430" y="4023995"/>
            <a:ext cx="3179445" cy="368300"/>
          </a:xfrm>
          <a:prstGeom prst="rect">
            <a:avLst/>
          </a:prstGeom>
          <a:noFill/>
        </p:spPr>
        <p:txBody>
          <a:bodyPr wrap="square" rtlCol="0">
            <a:spAutoFit/>
          </a:bodyPr>
          <a:p>
            <a:r>
              <a:rPr lang="zh-CN" altLang="en-US" b="1"/>
              <a:t>组装所用</a:t>
            </a:r>
            <a:r>
              <a:rPr lang="zh-CN" altLang="en-US" b="1"/>
              <a:t>器械：</a:t>
            </a:r>
            <a:endParaRPr lang="zh-CN" altLang="en-US" b="1"/>
          </a:p>
        </p:txBody>
      </p:sp>
      <p:pic>
        <p:nvPicPr>
          <p:cNvPr id="33" name="图片 32"/>
          <p:cNvPicPr>
            <a:picLocks noChangeAspect="1"/>
          </p:cNvPicPr>
          <p:nvPr/>
        </p:nvPicPr>
        <p:blipFill>
          <a:blip r:embed="rId7"/>
          <a:srcRect l="17870" t="2383" r="8335" b="16473"/>
          <a:stretch>
            <a:fillRect/>
          </a:stretch>
        </p:blipFill>
        <p:spPr>
          <a:xfrm>
            <a:off x="3152775" y="4478655"/>
            <a:ext cx="3100070" cy="2085340"/>
          </a:xfrm>
          <a:prstGeom prst="rect">
            <a:avLst/>
          </a:prstGeom>
        </p:spPr>
      </p:pic>
      <p:pic>
        <p:nvPicPr>
          <p:cNvPr id="63" name="图片 62"/>
          <p:cNvPicPr>
            <a:picLocks noChangeAspect="1"/>
          </p:cNvPicPr>
          <p:nvPr/>
        </p:nvPicPr>
        <p:blipFill>
          <a:blip r:embed="rId8"/>
          <a:stretch>
            <a:fillRect/>
          </a:stretch>
        </p:blipFill>
        <p:spPr>
          <a:xfrm>
            <a:off x="5975985" y="4106545"/>
            <a:ext cx="6052185" cy="2251710"/>
          </a:xfrm>
          <a:prstGeom prst="rect">
            <a:avLst/>
          </a:prstGeom>
        </p:spPr>
      </p:pic>
      <p:cxnSp>
        <p:nvCxnSpPr>
          <p:cNvPr id="64" name="直接箭头连接符 63"/>
          <p:cNvCxnSpPr/>
          <p:nvPr/>
        </p:nvCxnSpPr>
        <p:spPr>
          <a:xfrm flipV="1">
            <a:off x="5446395" y="6091555"/>
            <a:ext cx="421005" cy="266700"/>
          </a:xfrm>
          <a:prstGeom prst="straightConnector1">
            <a:avLst/>
          </a:prstGeom>
          <a:ln>
            <a:solidFill>
              <a:schemeClr val="tx1"/>
            </a:solidFill>
            <a:tailEnd type="arrow"/>
          </a:ln>
        </p:spPr>
        <p:style>
          <a:lnRef idx="2">
            <a:schemeClr val="accent1"/>
          </a:lnRef>
          <a:fillRef idx="0">
            <a:srgbClr val="FFFFFF"/>
          </a:fillRef>
          <a:effectRef idx="0">
            <a:srgbClr val="FFFFFF"/>
          </a:effectRef>
          <a:fontRef idx="minor">
            <a:schemeClr val="tx1"/>
          </a:fontRef>
        </p:style>
      </p:cxnSp>
      <p:sp>
        <p:nvSpPr>
          <p:cNvPr id="67" name="文本框 66"/>
          <p:cNvSpPr txBox="1"/>
          <p:nvPr/>
        </p:nvSpPr>
        <p:spPr>
          <a:xfrm>
            <a:off x="6231255" y="4037965"/>
            <a:ext cx="889000" cy="306705"/>
          </a:xfrm>
          <a:prstGeom prst="rect">
            <a:avLst/>
          </a:prstGeom>
          <a:noFill/>
        </p:spPr>
        <p:txBody>
          <a:bodyPr wrap="square" rtlCol="0">
            <a:spAutoFit/>
          </a:bodyPr>
          <a:p>
            <a:r>
              <a:rPr lang="zh-CN" altLang="en-US" sz="1400" b="1">
                <a:solidFill>
                  <a:srgbClr val="FF0000"/>
                </a:solidFill>
              </a:rPr>
              <a:t>叉车</a:t>
            </a:r>
            <a:endParaRPr lang="zh-CN" altLang="en-US" sz="1400" b="1">
              <a:solidFill>
                <a:srgbClr val="FF0000"/>
              </a:solidFill>
            </a:endParaRPr>
          </a:p>
        </p:txBody>
      </p:sp>
      <p:sp>
        <p:nvSpPr>
          <p:cNvPr id="68" name="文本框 67"/>
          <p:cNvSpPr txBox="1"/>
          <p:nvPr/>
        </p:nvSpPr>
        <p:spPr>
          <a:xfrm>
            <a:off x="8376920" y="5958840"/>
            <a:ext cx="1973580" cy="306705"/>
          </a:xfrm>
          <a:prstGeom prst="rect">
            <a:avLst/>
          </a:prstGeom>
          <a:noFill/>
        </p:spPr>
        <p:txBody>
          <a:bodyPr wrap="square" rtlCol="0">
            <a:spAutoFit/>
          </a:bodyPr>
          <a:p>
            <a:r>
              <a:rPr lang="zh-CN" altLang="en-US" sz="1400" b="1">
                <a:solidFill>
                  <a:srgbClr val="FF0000"/>
                </a:solidFill>
              </a:rPr>
              <a:t>剪叉式液压升降车</a:t>
            </a:r>
            <a:endParaRPr lang="zh-CN" altLang="en-US" sz="1400" b="1">
              <a:solidFill>
                <a:srgbClr val="FF0000"/>
              </a:solidFill>
            </a:endParaRPr>
          </a:p>
        </p:txBody>
      </p:sp>
      <p:cxnSp>
        <p:nvCxnSpPr>
          <p:cNvPr id="69" name="直接箭头连接符 68"/>
          <p:cNvCxnSpPr/>
          <p:nvPr/>
        </p:nvCxnSpPr>
        <p:spPr>
          <a:xfrm flipH="1" flipV="1">
            <a:off x="6486525" y="4354195"/>
            <a:ext cx="6350" cy="1714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0" name="直接箭头连接符 69"/>
          <p:cNvCxnSpPr/>
          <p:nvPr/>
        </p:nvCxnSpPr>
        <p:spPr>
          <a:xfrm>
            <a:off x="7840980" y="5737225"/>
            <a:ext cx="809625" cy="19494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3" name="直接箭头连接符 72"/>
          <p:cNvCxnSpPr/>
          <p:nvPr/>
        </p:nvCxnSpPr>
        <p:spPr>
          <a:xfrm>
            <a:off x="8587105" y="5672455"/>
            <a:ext cx="276225" cy="2863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4" name="直接箭头连接符 73"/>
          <p:cNvCxnSpPr/>
          <p:nvPr/>
        </p:nvCxnSpPr>
        <p:spPr>
          <a:xfrm flipH="1">
            <a:off x="9323070" y="5672455"/>
            <a:ext cx="92710" cy="2463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5" name="直接箭头连接符 74"/>
          <p:cNvCxnSpPr/>
          <p:nvPr/>
        </p:nvCxnSpPr>
        <p:spPr>
          <a:xfrm flipH="1">
            <a:off x="9875520" y="5673090"/>
            <a:ext cx="252095" cy="2603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6" name="直接箭头连接符 75"/>
          <p:cNvCxnSpPr/>
          <p:nvPr/>
        </p:nvCxnSpPr>
        <p:spPr>
          <a:xfrm flipH="1">
            <a:off x="10088245" y="5665470"/>
            <a:ext cx="1044575" cy="2933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77" name="直接箭头连接符 76"/>
          <p:cNvCxnSpPr/>
          <p:nvPr/>
        </p:nvCxnSpPr>
        <p:spPr>
          <a:xfrm>
            <a:off x="7272020" y="5725795"/>
            <a:ext cx="0" cy="2927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8" name="文本框 77"/>
          <p:cNvSpPr txBox="1"/>
          <p:nvPr/>
        </p:nvSpPr>
        <p:spPr>
          <a:xfrm>
            <a:off x="6997065" y="6025515"/>
            <a:ext cx="889000" cy="306705"/>
          </a:xfrm>
          <a:prstGeom prst="rect">
            <a:avLst/>
          </a:prstGeom>
          <a:noFill/>
        </p:spPr>
        <p:txBody>
          <a:bodyPr wrap="square" rtlCol="0">
            <a:spAutoFit/>
          </a:bodyPr>
          <a:p>
            <a:r>
              <a:rPr lang="zh-CN" altLang="en-US" sz="1400" b="1">
                <a:solidFill>
                  <a:srgbClr val="FF0000"/>
                </a:solidFill>
              </a:rPr>
              <a:t>导轨</a:t>
            </a:r>
            <a:endParaRPr lang="zh-CN" altLang="en-US" sz="1400" b="1">
              <a:solidFill>
                <a:srgbClr val="FF0000"/>
              </a:solidFill>
            </a:endParaRPr>
          </a:p>
        </p:txBody>
      </p:sp>
      <p:cxnSp>
        <p:nvCxnSpPr>
          <p:cNvPr id="79" name="直接箭头连接符 78"/>
          <p:cNvCxnSpPr/>
          <p:nvPr/>
        </p:nvCxnSpPr>
        <p:spPr>
          <a:xfrm flipV="1">
            <a:off x="9955530" y="4167505"/>
            <a:ext cx="139700" cy="1333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0" name="文本框 79"/>
          <p:cNvSpPr txBox="1"/>
          <p:nvPr/>
        </p:nvSpPr>
        <p:spPr>
          <a:xfrm>
            <a:off x="9840595" y="3860800"/>
            <a:ext cx="1188085" cy="306705"/>
          </a:xfrm>
          <a:prstGeom prst="rect">
            <a:avLst/>
          </a:prstGeom>
          <a:noFill/>
        </p:spPr>
        <p:txBody>
          <a:bodyPr wrap="square" rtlCol="0">
            <a:spAutoFit/>
          </a:bodyPr>
          <a:p>
            <a:r>
              <a:rPr lang="zh-CN" altLang="en-US" sz="1400" b="1">
                <a:solidFill>
                  <a:srgbClr val="FF0000"/>
                </a:solidFill>
              </a:rPr>
              <a:t>弧形托板</a:t>
            </a:r>
            <a:endParaRPr lang="zh-CN" altLang="en-US" sz="1400" b="1">
              <a:solidFill>
                <a:srgbClr val="FF0000"/>
              </a:solidFill>
            </a:endParaRPr>
          </a:p>
        </p:txBody>
      </p:sp>
      <p:cxnSp>
        <p:nvCxnSpPr>
          <p:cNvPr id="82" name="直接箭头连接符 81"/>
          <p:cNvCxnSpPr/>
          <p:nvPr/>
        </p:nvCxnSpPr>
        <p:spPr>
          <a:xfrm flipH="1" flipV="1">
            <a:off x="8337550" y="4733290"/>
            <a:ext cx="255905" cy="13906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3" name="文本框 82"/>
          <p:cNvSpPr txBox="1"/>
          <p:nvPr/>
        </p:nvSpPr>
        <p:spPr>
          <a:xfrm>
            <a:off x="7773670" y="4478655"/>
            <a:ext cx="889000" cy="306705"/>
          </a:xfrm>
          <a:prstGeom prst="rect">
            <a:avLst/>
          </a:prstGeom>
          <a:noFill/>
        </p:spPr>
        <p:txBody>
          <a:bodyPr wrap="square" rtlCol="0">
            <a:spAutoFit/>
          </a:bodyPr>
          <a:p>
            <a:r>
              <a:rPr lang="zh-CN" altLang="en-US" sz="1400" b="1">
                <a:solidFill>
                  <a:srgbClr val="FF0000"/>
                </a:solidFill>
              </a:rPr>
              <a:t>支座</a:t>
            </a:r>
            <a:endParaRPr lang="zh-CN" altLang="en-US" sz="1400" b="1">
              <a:solidFill>
                <a:srgbClr val="FF0000"/>
              </a:solidFill>
            </a:endParaRPr>
          </a:p>
        </p:txBody>
      </p:sp>
      <p:cxnSp>
        <p:nvCxnSpPr>
          <p:cNvPr id="84" name="直接箭头连接符 83"/>
          <p:cNvCxnSpPr>
            <a:endCxn id="85" idx="2"/>
          </p:cNvCxnSpPr>
          <p:nvPr/>
        </p:nvCxnSpPr>
        <p:spPr>
          <a:xfrm flipH="1" flipV="1">
            <a:off x="8782050" y="4647565"/>
            <a:ext cx="142875" cy="2247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5" name="文本框 84"/>
          <p:cNvSpPr txBox="1"/>
          <p:nvPr/>
        </p:nvSpPr>
        <p:spPr>
          <a:xfrm>
            <a:off x="8337550" y="4340860"/>
            <a:ext cx="889000" cy="306705"/>
          </a:xfrm>
          <a:prstGeom prst="rect">
            <a:avLst/>
          </a:prstGeom>
          <a:noFill/>
        </p:spPr>
        <p:txBody>
          <a:bodyPr wrap="square" rtlCol="0">
            <a:spAutoFit/>
          </a:bodyPr>
          <a:p>
            <a:r>
              <a:rPr lang="zh-CN" altLang="en-US" sz="1400" b="1">
                <a:solidFill>
                  <a:srgbClr val="FF0000"/>
                </a:solidFill>
              </a:rPr>
              <a:t>主轴</a:t>
            </a:r>
            <a:endParaRPr lang="zh-CN" altLang="en-US" sz="1400" b="1">
              <a:solidFill>
                <a:srgbClr val="FF0000"/>
              </a:solidFill>
            </a:endParaRPr>
          </a:p>
        </p:txBody>
      </p:sp>
      <p:cxnSp>
        <p:nvCxnSpPr>
          <p:cNvPr id="86" name="直接箭头连接符 85"/>
          <p:cNvCxnSpPr/>
          <p:nvPr/>
        </p:nvCxnSpPr>
        <p:spPr>
          <a:xfrm flipV="1">
            <a:off x="10671175" y="4400550"/>
            <a:ext cx="182880" cy="2114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7" name="文本框 86"/>
          <p:cNvSpPr txBox="1"/>
          <p:nvPr/>
        </p:nvSpPr>
        <p:spPr>
          <a:xfrm>
            <a:off x="10671175" y="4106545"/>
            <a:ext cx="1188085" cy="306705"/>
          </a:xfrm>
          <a:prstGeom prst="rect">
            <a:avLst/>
          </a:prstGeom>
          <a:noFill/>
        </p:spPr>
        <p:txBody>
          <a:bodyPr wrap="square" rtlCol="0">
            <a:spAutoFit/>
          </a:bodyPr>
          <a:p>
            <a:r>
              <a:rPr lang="zh-CN" altLang="en-US" sz="1400" b="1">
                <a:solidFill>
                  <a:srgbClr val="FF0000"/>
                </a:solidFill>
              </a:rPr>
              <a:t>内撑</a:t>
            </a:r>
            <a:r>
              <a:rPr lang="zh-CN" altLang="en-US" sz="1400" b="1">
                <a:solidFill>
                  <a:srgbClr val="FF0000"/>
                </a:solidFill>
              </a:rPr>
              <a:t>圆</a:t>
            </a:r>
            <a:endParaRPr lang="zh-CN" altLang="en-US" sz="1400" b="1">
              <a:solidFill>
                <a:srgbClr val="FF0000"/>
              </a:solidFill>
            </a:endParaRPr>
          </a:p>
        </p:txBody>
      </p:sp>
      <p:cxnSp>
        <p:nvCxnSpPr>
          <p:cNvPr id="88" name="直接箭头连接符 87"/>
          <p:cNvCxnSpPr/>
          <p:nvPr/>
        </p:nvCxnSpPr>
        <p:spPr>
          <a:xfrm flipH="1" flipV="1">
            <a:off x="9309735" y="4826635"/>
            <a:ext cx="13335" cy="26670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90" name="文本框 89"/>
          <p:cNvSpPr txBox="1"/>
          <p:nvPr/>
        </p:nvSpPr>
        <p:spPr>
          <a:xfrm>
            <a:off x="8924925" y="4596765"/>
            <a:ext cx="1299210" cy="275590"/>
          </a:xfrm>
          <a:prstGeom prst="rect">
            <a:avLst/>
          </a:prstGeom>
          <a:noFill/>
        </p:spPr>
        <p:txBody>
          <a:bodyPr wrap="square" rtlCol="0">
            <a:spAutoFit/>
          </a:bodyPr>
          <a:p>
            <a:r>
              <a:rPr lang="zh-CN" altLang="en-US" sz="1200" b="1">
                <a:solidFill>
                  <a:srgbClr val="FF0000"/>
                </a:solidFill>
              </a:rPr>
              <a:t>滚筒支撑架</a:t>
            </a:r>
            <a:endParaRPr lang="zh-CN" altLang="en-US" sz="1200" b="1">
              <a:solidFill>
                <a:srgbClr val="FF0000"/>
              </a:solidFill>
            </a:endParaRPr>
          </a:p>
        </p:txBody>
      </p:sp>
      <p:cxnSp>
        <p:nvCxnSpPr>
          <p:cNvPr id="91" name="直接箭头连接符 90"/>
          <p:cNvCxnSpPr/>
          <p:nvPr/>
        </p:nvCxnSpPr>
        <p:spPr>
          <a:xfrm flipV="1">
            <a:off x="10127615" y="4407535"/>
            <a:ext cx="613410" cy="3314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2" name="直接箭头连接符 91"/>
          <p:cNvCxnSpPr/>
          <p:nvPr/>
        </p:nvCxnSpPr>
        <p:spPr>
          <a:xfrm flipH="1" flipV="1">
            <a:off x="9489440" y="4820285"/>
            <a:ext cx="139700" cy="24638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93" name="直接箭头连接符 92"/>
          <p:cNvCxnSpPr/>
          <p:nvPr/>
        </p:nvCxnSpPr>
        <p:spPr>
          <a:xfrm flipH="1" flipV="1">
            <a:off x="5520055" y="4407535"/>
            <a:ext cx="6350" cy="1714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94" name="文本框 93"/>
          <p:cNvSpPr txBox="1"/>
          <p:nvPr/>
        </p:nvSpPr>
        <p:spPr>
          <a:xfrm>
            <a:off x="5261610" y="4106545"/>
            <a:ext cx="889000" cy="306705"/>
          </a:xfrm>
          <a:prstGeom prst="rect">
            <a:avLst/>
          </a:prstGeom>
          <a:noFill/>
        </p:spPr>
        <p:txBody>
          <a:bodyPr wrap="square" rtlCol="0">
            <a:spAutoFit/>
          </a:bodyPr>
          <a:p>
            <a:r>
              <a:rPr lang="zh-CN" altLang="en-US" sz="1400" b="1">
                <a:solidFill>
                  <a:srgbClr val="FF0000"/>
                </a:solidFill>
              </a:rPr>
              <a:t>吊具</a:t>
            </a:r>
            <a:endParaRPr lang="zh-CN" altLang="en-US" sz="1400" b="1">
              <a:solidFill>
                <a:srgbClr val="FF0000"/>
              </a:solidFill>
            </a:endParaRPr>
          </a:p>
        </p:txBody>
      </p:sp>
    </p:spTree>
    <p:custDataLst>
      <p:tags r:id="rId9"/>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101" y="201930"/>
            <a:ext cx="3399274"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超导</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螺线管磁体</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矩形 6"/>
          <p:cNvSpPr/>
          <p:nvPr/>
        </p:nvSpPr>
        <p:spPr>
          <a:xfrm>
            <a:off x="257810" y="836930"/>
            <a:ext cx="11877040" cy="460375"/>
          </a:xfrm>
          <a:prstGeom prst="rect">
            <a:avLst/>
          </a:prstGeom>
          <a:ln w="15875">
            <a:noFill/>
          </a:ln>
        </p:spPr>
        <p:txBody>
          <a:bodyPr wrap="square" lIns="91440" tIns="45720" rIns="91440" bIns="45720" anchor="ctr" anchorCtr="0">
            <a:noAutofit/>
          </a:bodyPr>
          <a:lstStyle/>
          <a:p>
            <a:pPr marL="342900" marR="0" lvl="0" indent="-34290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1"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水平组装方案：（以真空筒内筒推入冷屏内筒为例）</a:t>
            </a:r>
            <a:endParaRPr kumimoji="1"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4001004" y="1320800"/>
            <a:ext cx="8190809" cy="5386668"/>
            <a:chOff x="-22" y="2221"/>
            <a:chExt cx="19607" cy="8585"/>
          </a:xfrm>
        </p:grpSpPr>
        <p:sp>
          <p:nvSpPr>
            <p:cNvPr id="32" name="矩形 31"/>
            <p:cNvSpPr/>
            <p:nvPr/>
          </p:nvSpPr>
          <p:spPr>
            <a:xfrm>
              <a:off x="182" y="2221"/>
              <a:ext cx="18906" cy="8496"/>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pic>
          <p:nvPicPr>
            <p:cNvPr id="34" name="图片 -2147482613"/>
            <p:cNvPicPr/>
            <p:nvPr/>
          </p:nvPicPr>
          <p:blipFill>
            <a:blip r:embed="rId2"/>
            <a:srcRect r="2261" b="8211"/>
            <a:stretch>
              <a:fillRect/>
            </a:stretch>
          </p:blipFill>
          <p:spPr>
            <a:xfrm>
              <a:off x="722" y="2648"/>
              <a:ext cx="3305" cy="1559"/>
            </a:xfrm>
            <a:prstGeom prst="rect">
              <a:avLst/>
            </a:prstGeom>
            <a:noFill/>
            <a:ln w="9525">
              <a:noFill/>
            </a:ln>
          </p:spPr>
        </p:pic>
        <p:sp>
          <p:nvSpPr>
            <p:cNvPr id="35" name="文本框 34"/>
            <p:cNvSpPr txBox="1"/>
            <p:nvPr/>
          </p:nvSpPr>
          <p:spPr>
            <a:xfrm>
              <a:off x="884" y="4335"/>
              <a:ext cx="3774" cy="489"/>
            </a:xfrm>
            <a:prstGeom prst="rect">
              <a:avLst/>
            </a:prstGeom>
            <a:noFill/>
          </p:spPr>
          <p:txBody>
            <a:bodyPr wrap="square" rtlCol="0">
              <a:spAutoFit/>
            </a:bodyPr>
            <a:p>
              <a:r>
                <a:rPr lang="zh-CN" altLang="en-US" sz="1400" b="1"/>
                <a:t>铺设导轨（</a:t>
              </a:r>
              <a:r>
                <a:rPr lang="en-US" altLang="zh-CN" sz="1400" b="1"/>
                <a:t>20m</a:t>
              </a:r>
              <a:r>
                <a:rPr lang="zh-CN" altLang="en-US" sz="1400" b="1"/>
                <a:t>）</a:t>
              </a:r>
              <a:endParaRPr lang="zh-CN" altLang="en-US" sz="1400" b="1"/>
            </a:p>
          </p:txBody>
        </p:sp>
        <p:sp>
          <p:nvSpPr>
            <p:cNvPr id="36" name="右箭头 35"/>
            <p:cNvSpPr/>
            <p:nvPr/>
          </p:nvSpPr>
          <p:spPr>
            <a:xfrm>
              <a:off x="4386" y="3080"/>
              <a:ext cx="635" cy="477"/>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37" name="图片 -2147482591"/>
            <p:cNvPicPr>
              <a:picLocks noChangeAspect="1"/>
            </p:cNvPicPr>
            <p:nvPr/>
          </p:nvPicPr>
          <p:blipFill>
            <a:blip r:embed="rId3"/>
            <a:stretch>
              <a:fillRect/>
            </a:stretch>
          </p:blipFill>
          <p:spPr>
            <a:xfrm>
              <a:off x="5251" y="2618"/>
              <a:ext cx="3558" cy="1589"/>
            </a:xfrm>
            <a:prstGeom prst="rect">
              <a:avLst/>
            </a:prstGeom>
            <a:noFill/>
            <a:ln w="9525">
              <a:noFill/>
            </a:ln>
          </p:spPr>
        </p:pic>
        <p:sp>
          <p:nvSpPr>
            <p:cNvPr id="38" name="文本框 37"/>
            <p:cNvSpPr txBox="1"/>
            <p:nvPr>
              <p:custDataLst>
                <p:tags r:id="rId4"/>
              </p:custDataLst>
            </p:nvPr>
          </p:nvSpPr>
          <p:spPr>
            <a:xfrm>
              <a:off x="4570" y="4310"/>
              <a:ext cx="4855" cy="489"/>
            </a:xfrm>
            <a:prstGeom prst="rect">
              <a:avLst/>
            </a:prstGeom>
          </p:spPr>
          <p:txBody>
            <a:bodyPr wrap="square">
              <a:spAutoFit/>
            </a:bodyPr>
            <a:p>
              <a:pPr defTabSz="266700"/>
              <a:r>
                <a:rPr lang="zh-CN" altLang="en-US" sz="1400" b="1">
                  <a:latin typeface="微软雅黑" panose="020B0503020204020204" pitchFamily="34" charset="-122"/>
                  <a:ea typeface="微软雅黑" panose="020B0503020204020204" pitchFamily="34" charset="-122"/>
                </a:rPr>
                <a:t>用叉车放置液压升降车</a:t>
              </a:r>
              <a:endParaRPr lang="zh-CN" altLang="en-US" sz="1400" b="1">
                <a:latin typeface="微软雅黑" panose="020B0503020204020204" pitchFamily="34" charset="-122"/>
                <a:ea typeface="微软雅黑" panose="020B0503020204020204" pitchFamily="34" charset="-122"/>
              </a:endParaRPr>
            </a:p>
          </p:txBody>
        </p:sp>
        <p:sp>
          <p:nvSpPr>
            <p:cNvPr id="39" name="右箭头 38"/>
            <p:cNvSpPr/>
            <p:nvPr/>
          </p:nvSpPr>
          <p:spPr>
            <a:xfrm>
              <a:off x="8930" y="3216"/>
              <a:ext cx="496" cy="419"/>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0" name="图片 39"/>
            <p:cNvPicPr>
              <a:picLocks noChangeAspect="1"/>
            </p:cNvPicPr>
            <p:nvPr/>
          </p:nvPicPr>
          <p:blipFill>
            <a:blip r:embed="rId5"/>
            <a:stretch>
              <a:fillRect/>
            </a:stretch>
          </p:blipFill>
          <p:spPr>
            <a:xfrm>
              <a:off x="9587" y="2302"/>
              <a:ext cx="3905" cy="2033"/>
            </a:xfrm>
            <a:prstGeom prst="rect">
              <a:avLst/>
            </a:prstGeom>
          </p:spPr>
        </p:pic>
        <p:sp>
          <p:nvSpPr>
            <p:cNvPr id="41" name="文本框 40"/>
            <p:cNvSpPr txBox="1"/>
            <p:nvPr/>
          </p:nvSpPr>
          <p:spPr>
            <a:xfrm>
              <a:off x="10243" y="4310"/>
              <a:ext cx="8844" cy="832"/>
            </a:xfrm>
            <a:prstGeom prst="rect">
              <a:avLst/>
            </a:prstGeom>
            <a:noFill/>
          </p:spPr>
          <p:txBody>
            <a:bodyPr wrap="square" rtlCol="0">
              <a:sp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通过吊具和</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yc</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型夹持器将工字型轴吊起然后放置到两个液压车</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上</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右箭头 42"/>
            <p:cNvSpPr/>
            <p:nvPr/>
          </p:nvSpPr>
          <p:spPr>
            <a:xfrm>
              <a:off x="13682" y="3216"/>
              <a:ext cx="430"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4" name="图片 43"/>
            <p:cNvPicPr>
              <a:picLocks noChangeAspect="1"/>
            </p:cNvPicPr>
            <p:nvPr/>
          </p:nvPicPr>
          <p:blipFill>
            <a:blip r:embed="rId6"/>
            <a:stretch>
              <a:fillRect/>
            </a:stretch>
          </p:blipFill>
          <p:spPr>
            <a:xfrm>
              <a:off x="10392" y="5707"/>
              <a:ext cx="4160" cy="1436"/>
            </a:xfrm>
            <a:prstGeom prst="rect">
              <a:avLst/>
            </a:prstGeom>
          </p:spPr>
        </p:pic>
        <p:pic>
          <p:nvPicPr>
            <p:cNvPr id="46" name="图片 45"/>
            <p:cNvPicPr>
              <a:picLocks noChangeAspect="1"/>
            </p:cNvPicPr>
            <p:nvPr/>
          </p:nvPicPr>
          <p:blipFill>
            <a:blip r:embed="rId7"/>
            <a:stretch>
              <a:fillRect/>
            </a:stretch>
          </p:blipFill>
          <p:spPr>
            <a:xfrm>
              <a:off x="14309" y="2618"/>
              <a:ext cx="4200" cy="1529"/>
            </a:xfrm>
            <a:prstGeom prst="rect">
              <a:avLst/>
            </a:prstGeom>
          </p:spPr>
        </p:pic>
        <p:sp>
          <p:nvSpPr>
            <p:cNvPr id="47" name="右箭头 46"/>
            <p:cNvSpPr/>
            <p:nvPr/>
          </p:nvSpPr>
          <p:spPr>
            <a:xfrm rot="5400000">
              <a:off x="16543" y="5122"/>
              <a:ext cx="334" cy="415"/>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0" name="图片 49"/>
            <p:cNvPicPr>
              <a:picLocks noChangeAspect="1"/>
            </p:cNvPicPr>
            <p:nvPr/>
          </p:nvPicPr>
          <p:blipFill>
            <a:blip r:embed="rId8"/>
            <a:stretch>
              <a:fillRect/>
            </a:stretch>
          </p:blipFill>
          <p:spPr>
            <a:xfrm>
              <a:off x="15171" y="5599"/>
              <a:ext cx="3340" cy="1447"/>
            </a:xfrm>
            <a:prstGeom prst="rect">
              <a:avLst/>
            </a:prstGeom>
          </p:spPr>
        </p:pic>
        <p:sp>
          <p:nvSpPr>
            <p:cNvPr id="51" name="右箭头 50"/>
            <p:cNvSpPr/>
            <p:nvPr/>
          </p:nvSpPr>
          <p:spPr>
            <a:xfrm rot="10620000">
              <a:off x="14471" y="6233"/>
              <a:ext cx="428"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文本框 51"/>
            <p:cNvSpPr txBox="1"/>
            <p:nvPr>
              <p:custDataLst>
                <p:tags r:id="rId9"/>
              </p:custDataLst>
            </p:nvPr>
          </p:nvSpPr>
          <p:spPr>
            <a:xfrm>
              <a:off x="15007" y="7343"/>
              <a:ext cx="3916" cy="423"/>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放置液压升降车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文本框 52"/>
            <p:cNvSpPr txBox="1"/>
            <p:nvPr>
              <p:custDataLst>
                <p:tags r:id="rId10"/>
              </p:custDataLst>
            </p:nvPr>
          </p:nvSpPr>
          <p:spPr>
            <a:xfrm>
              <a:off x="10360" y="7143"/>
              <a:ext cx="3751" cy="888"/>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冷屏内筒放置液压升降车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上</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右箭头 53"/>
            <p:cNvSpPr/>
            <p:nvPr/>
          </p:nvSpPr>
          <p:spPr>
            <a:xfrm rot="10620000">
              <a:off x="9701" y="6360"/>
              <a:ext cx="428"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5" name="图片 54"/>
            <p:cNvPicPr>
              <a:picLocks noChangeAspect="1"/>
            </p:cNvPicPr>
            <p:nvPr/>
          </p:nvPicPr>
          <p:blipFill>
            <a:blip r:embed="rId11"/>
            <a:stretch>
              <a:fillRect/>
            </a:stretch>
          </p:blipFill>
          <p:spPr>
            <a:xfrm>
              <a:off x="5399" y="5599"/>
              <a:ext cx="4188" cy="1460"/>
            </a:xfrm>
            <a:prstGeom prst="rect">
              <a:avLst/>
            </a:prstGeom>
          </p:spPr>
        </p:pic>
        <p:sp>
          <p:nvSpPr>
            <p:cNvPr id="56" name="文本框 55"/>
            <p:cNvSpPr txBox="1"/>
            <p:nvPr/>
          </p:nvSpPr>
          <p:spPr>
            <a:xfrm>
              <a:off x="6013" y="6729"/>
              <a:ext cx="1052" cy="407"/>
            </a:xfrm>
            <a:prstGeom prst="rect">
              <a:avLst/>
            </a:prstGeom>
            <a:noFill/>
          </p:spPr>
          <p:txBody>
            <a:bodyPr wrap="square" rtlCol="0">
              <a:noAutofit/>
            </a:bodyPr>
            <a:p>
              <a:r>
                <a:rPr lang="zh-CN" altLang="en-US"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7" name="文本框 56"/>
            <p:cNvSpPr txBox="1"/>
            <p:nvPr/>
          </p:nvSpPr>
          <p:spPr>
            <a:xfrm>
              <a:off x="6706" y="6699"/>
              <a:ext cx="1097" cy="382"/>
            </a:xfrm>
            <a:prstGeom prst="rect">
              <a:avLst/>
            </a:prstGeom>
            <a:noFill/>
          </p:spPr>
          <p:txBody>
            <a:bodyPr wrap="square" rtlCol="0" anchor="t">
              <a:noAutofit/>
            </a:bodyPr>
            <a:p>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车</a:t>
              </a:r>
              <a:r>
                <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8" name="文本框 57"/>
            <p:cNvSpPr txBox="1"/>
            <p:nvPr/>
          </p:nvSpPr>
          <p:spPr>
            <a:xfrm>
              <a:off x="11415" y="6866"/>
              <a:ext cx="1052" cy="314"/>
            </a:xfrm>
            <a:prstGeom prst="rect">
              <a:avLst/>
            </a:prstGeom>
            <a:noFill/>
          </p:spPr>
          <p:txBody>
            <a:bodyPr wrap="square" rtlCol="0">
              <a:noAutofit/>
            </a:bodyPr>
            <a:p>
              <a:r>
                <a:rPr lang="zh-CN" altLang="en-US"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9" name="文本框 58"/>
            <p:cNvSpPr txBox="1"/>
            <p:nvPr/>
          </p:nvSpPr>
          <p:spPr>
            <a:xfrm>
              <a:off x="6706" y="5497"/>
              <a:ext cx="2224" cy="295"/>
            </a:xfrm>
            <a:prstGeom prst="rect">
              <a:avLst/>
            </a:prstGeom>
            <a:noFill/>
          </p:spPr>
          <p:txBody>
            <a:bodyPr wrap="square" rtlCol="0">
              <a:noAutofit/>
            </a:bodyPr>
            <a:p>
              <a:r>
                <a:rPr lang="zh-CN" altLang="en-US" sz="12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冷屏</a:t>
              </a:r>
              <a:r>
                <a:rPr lang="zh-CN" altLang="en-US" sz="12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内筒</a:t>
              </a:r>
              <a:endParaRPr lang="zh-CN" altLang="en-US" sz="12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文本框 59"/>
            <p:cNvSpPr txBox="1"/>
            <p:nvPr/>
          </p:nvSpPr>
          <p:spPr>
            <a:xfrm>
              <a:off x="6286" y="7080"/>
              <a:ext cx="3224" cy="873"/>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冷屏内筒推入到指定区域</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右箭头 65"/>
            <p:cNvSpPr/>
            <p:nvPr/>
          </p:nvSpPr>
          <p:spPr>
            <a:xfrm rot="10620000">
              <a:off x="4737" y="6233"/>
              <a:ext cx="428"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2" name="图片 71"/>
            <p:cNvPicPr>
              <a:picLocks noChangeAspect="1"/>
            </p:cNvPicPr>
            <p:nvPr/>
          </p:nvPicPr>
          <p:blipFill>
            <a:blip r:embed="rId12"/>
            <a:stretch>
              <a:fillRect/>
            </a:stretch>
          </p:blipFill>
          <p:spPr>
            <a:xfrm>
              <a:off x="721" y="5496"/>
              <a:ext cx="3738" cy="1524"/>
            </a:xfrm>
            <a:prstGeom prst="rect">
              <a:avLst/>
            </a:prstGeom>
          </p:spPr>
        </p:pic>
        <p:sp>
          <p:nvSpPr>
            <p:cNvPr id="73" name="文本框 72"/>
            <p:cNvSpPr txBox="1"/>
            <p:nvPr/>
          </p:nvSpPr>
          <p:spPr>
            <a:xfrm>
              <a:off x="-22" y="7137"/>
              <a:ext cx="5273" cy="502"/>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将内撑圆放置到指定区域</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右箭头 73"/>
            <p:cNvSpPr/>
            <p:nvPr/>
          </p:nvSpPr>
          <p:spPr>
            <a:xfrm rot="5400000">
              <a:off x="2261" y="7562"/>
              <a:ext cx="428" cy="607"/>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5" name="图片 74"/>
            <p:cNvPicPr>
              <a:picLocks noChangeAspect="1"/>
            </p:cNvPicPr>
            <p:nvPr/>
          </p:nvPicPr>
          <p:blipFill>
            <a:blip r:embed="rId13"/>
            <a:stretch>
              <a:fillRect/>
            </a:stretch>
          </p:blipFill>
          <p:spPr>
            <a:xfrm>
              <a:off x="638" y="8305"/>
              <a:ext cx="3207" cy="1434"/>
            </a:xfrm>
            <a:prstGeom prst="rect">
              <a:avLst/>
            </a:prstGeom>
          </p:spPr>
        </p:pic>
        <p:sp>
          <p:nvSpPr>
            <p:cNvPr id="76" name="文本框 75"/>
            <p:cNvSpPr txBox="1"/>
            <p:nvPr/>
          </p:nvSpPr>
          <p:spPr>
            <a:xfrm>
              <a:off x="372" y="9772"/>
              <a:ext cx="4013" cy="844"/>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将真空筒内筒放置在液压升降车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上</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文本框 76"/>
            <p:cNvSpPr txBox="1"/>
            <p:nvPr/>
          </p:nvSpPr>
          <p:spPr>
            <a:xfrm>
              <a:off x="2172" y="9380"/>
              <a:ext cx="1329" cy="439"/>
            </a:xfrm>
            <a:prstGeom prst="rect">
              <a:avLst/>
            </a:prstGeom>
            <a:noFill/>
          </p:spPr>
          <p:txBody>
            <a:bodyPr wrap="square" rtlCol="0">
              <a:spAutoFit/>
            </a:bodyPr>
            <a:p>
              <a:r>
                <a:rPr lang="zh-CN" altLang="en-US" sz="12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sz="12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8" name="文本框 77"/>
            <p:cNvSpPr txBox="1"/>
            <p:nvPr/>
          </p:nvSpPr>
          <p:spPr>
            <a:xfrm>
              <a:off x="1627" y="8271"/>
              <a:ext cx="3033" cy="391"/>
            </a:xfrm>
            <a:prstGeom prst="rect">
              <a:avLst/>
            </a:prstGeom>
            <a:noFill/>
          </p:spPr>
          <p:txBody>
            <a:bodyPr wrap="square" rtlCol="0">
              <a:spAutoFit/>
            </a:bodyPr>
            <a:p>
              <a:r>
                <a:rPr lang="zh-CN" altLang="en-US" sz="1000" b="1">
                  <a:solidFill>
                    <a:schemeClr val="accent1"/>
                  </a:solidFill>
                </a:rPr>
                <a:t>真空筒内筒</a:t>
              </a:r>
              <a:endParaRPr lang="zh-CN" altLang="en-US" sz="1000" b="1">
                <a:solidFill>
                  <a:schemeClr val="accent1"/>
                </a:solidFill>
              </a:endParaRPr>
            </a:p>
          </p:txBody>
        </p:sp>
        <p:pic>
          <p:nvPicPr>
            <p:cNvPr id="79" name="图片 78"/>
            <p:cNvPicPr>
              <a:picLocks noChangeAspect="1"/>
            </p:cNvPicPr>
            <p:nvPr/>
          </p:nvPicPr>
          <p:blipFill>
            <a:blip r:embed="rId14"/>
            <a:stretch>
              <a:fillRect/>
            </a:stretch>
          </p:blipFill>
          <p:spPr>
            <a:xfrm>
              <a:off x="4719" y="8337"/>
              <a:ext cx="4022" cy="1482"/>
            </a:xfrm>
            <a:prstGeom prst="rect">
              <a:avLst/>
            </a:prstGeom>
          </p:spPr>
        </p:pic>
        <p:sp>
          <p:nvSpPr>
            <p:cNvPr id="80" name="右箭头 79"/>
            <p:cNvSpPr/>
            <p:nvPr/>
          </p:nvSpPr>
          <p:spPr>
            <a:xfrm>
              <a:off x="4026" y="8796"/>
              <a:ext cx="634"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1" name="文本框 80"/>
            <p:cNvSpPr txBox="1"/>
            <p:nvPr/>
          </p:nvSpPr>
          <p:spPr>
            <a:xfrm>
              <a:off x="4780" y="9861"/>
              <a:ext cx="4457" cy="755"/>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将真空筒内筒推入撑圆区域并与其</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接触</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 name="右箭头 81"/>
            <p:cNvSpPr/>
            <p:nvPr/>
          </p:nvSpPr>
          <p:spPr>
            <a:xfrm>
              <a:off x="8808" y="8734"/>
              <a:ext cx="611"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3" name="图片 82"/>
            <p:cNvPicPr>
              <a:picLocks noChangeAspect="1"/>
            </p:cNvPicPr>
            <p:nvPr/>
          </p:nvPicPr>
          <p:blipFill>
            <a:blip r:embed="rId15"/>
            <a:stretch>
              <a:fillRect/>
            </a:stretch>
          </p:blipFill>
          <p:spPr>
            <a:xfrm>
              <a:off x="9418" y="8143"/>
              <a:ext cx="3935" cy="1489"/>
            </a:xfrm>
            <a:prstGeom prst="rect">
              <a:avLst/>
            </a:prstGeom>
          </p:spPr>
        </p:pic>
        <p:sp>
          <p:nvSpPr>
            <p:cNvPr id="84" name="文本框 83"/>
            <p:cNvSpPr txBox="1"/>
            <p:nvPr/>
          </p:nvSpPr>
          <p:spPr>
            <a:xfrm>
              <a:off x="9661" y="9683"/>
              <a:ext cx="3829" cy="680"/>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右端推入车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后将轴右端</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固定</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5" name="右箭头 84"/>
            <p:cNvSpPr/>
            <p:nvPr/>
          </p:nvSpPr>
          <p:spPr>
            <a:xfrm>
              <a:off x="13493" y="8796"/>
              <a:ext cx="714" cy="489"/>
            </a:xfrm>
            <a:prstGeom prst="rightArrow">
              <a:avLst>
                <a:gd name="adj1" fmla="val 50000"/>
                <a:gd name="adj2" fmla="val 5679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86" name="图片 85"/>
            <p:cNvPicPr>
              <a:picLocks noChangeAspect="1"/>
            </p:cNvPicPr>
            <p:nvPr/>
          </p:nvPicPr>
          <p:blipFill>
            <a:blip r:embed="rId16"/>
            <a:stretch>
              <a:fillRect/>
            </a:stretch>
          </p:blipFill>
          <p:spPr>
            <a:xfrm>
              <a:off x="14294" y="8283"/>
              <a:ext cx="4755" cy="1478"/>
            </a:xfrm>
            <a:prstGeom prst="rect">
              <a:avLst/>
            </a:prstGeom>
          </p:spPr>
        </p:pic>
        <p:sp>
          <p:nvSpPr>
            <p:cNvPr id="87" name="文本框 86"/>
            <p:cNvSpPr txBox="1"/>
            <p:nvPr/>
          </p:nvSpPr>
          <p:spPr>
            <a:xfrm>
              <a:off x="14207" y="9848"/>
              <a:ext cx="5018" cy="958"/>
            </a:xfrm>
            <a:prstGeom prst="rect">
              <a:avLst/>
            </a:prstGeom>
            <a:noFill/>
          </p:spPr>
          <p:txBody>
            <a:bodyPr wrap="square" rtlCol="0">
              <a:no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撤去车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不动，推动</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使其</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重合</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8" name="文本框 87"/>
            <p:cNvSpPr txBox="1"/>
            <p:nvPr/>
          </p:nvSpPr>
          <p:spPr>
            <a:xfrm>
              <a:off x="10940" y="3928"/>
              <a:ext cx="1108" cy="407"/>
            </a:xfrm>
            <a:prstGeom prst="rect">
              <a:avLst/>
            </a:prstGeom>
            <a:noFill/>
          </p:spPr>
          <p:txBody>
            <a:bodyPr wrap="square" rtlCol="0">
              <a:noAutofit/>
            </a:bodyPr>
            <a:p>
              <a:r>
                <a:rPr lang="zh-CN" altLang="en-US"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9" name="文本框 88"/>
            <p:cNvSpPr txBox="1"/>
            <p:nvPr/>
          </p:nvSpPr>
          <p:spPr>
            <a:xfrm>
              <a:off x="15146" y="3903"/>
              <a:ext cx="1064" cy="407"/>
            </a:xfrm>
            <a:prstGeom prst="rect">
              <a:avLst/>
            </a:prstGeom>
            <a:noFill/>
          </p:spPr>
          <p:txBody>
            <a:bodyPr wrap="square" rtlCol="0">
              <a:noAutofit/>
            </a:bodyPr>
            <a:p>
              <a:r>
                <a:rPr lang="zh-CN" altLang="en-US"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0" name="文本框 89"/>
            <p:cNvSpPr txBox="1"/>
            <p:nvPr/>
          </p:nvSpPr>
          <p:spPr>
            <a:xfrm>
              <a:off x="5021" y="9488"/>
              <a:ext cx="1088" cy="407"/>
            </a:xfrm>
            <a:prstGeom prst="rect">
              <a:avLst/>
            </a:prstGeom>
            <a:noFill/>
          </p:spPr>
          <p:txBody>
            <a:bodyPr wrap="square" rtlCol="0">
              <a:noAutofit/>
            </a:bodyPr>
            <a:p>
              <a:r>
                <a:rPr lang="zh-CN" altLang="en-US"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文本框 90"/>
            <p:cNvSpPr txBox="1"/>
            <p:nvPr/>
          </p:nvSpPr>
          <p:spPr>
            <a:xfrm>
              <a:off x="14552" y="9458"/>
              <a:ext cx="1199" cy="407"/>
            </a:xfrm>
            <a:prstGeom prst="rect">
              <a:avLst/>
            </a:prstGeom>
            <a:noFill/>
          </p:spPr>
          <p:txBody>
            <a:bodyPr wrap="square" rtlCol="0">
              <a:noAutofit/>
            </a:bodyPr>
            <a:p>
              <a:r>
                <a:rPr lang="zh-CN" altLang="en-US"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2" name="文本框 91"/>
            <p:cNvSpPr txBox="1"/>
            <p:nvPr/>
          </p:nvSpPr>
          <p:spPr>
            <a:xfrm>
              <a:off x="11851" y="3928"/>
              <a:ext cx="1041" cy="382"/>
            </a:xfrm>
            <a:prstGeom prst="rect">
              <a:avLst/>
            </a:prstGeom>
            <a:noFill/>
          </p:spPr>
          <p:txBody>
            <a:bodyPr wrap="square" rtlCol="0" anchor="t">
              <a:noAutofit/>
            </a:bodyPr>
            <a:p>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车</a:t>
              </a:r>
              <a:r>
                <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3" name="文本框 92"/>
            <p:cNvSpPr txBox="1"/>
            <p:nvPr/>
          </p:nvSpPr>
          <p:spPr>
            <a:xfrm>
              <a:off x="16209" y="3840"/>
              <a:ext cx="1041" cy="382"/>
            </a:xfrm>
            <a:prstGeom prst="rect">
              <a:avLst/>
            </a:prstGeom>
            <a:noFill/>
          </p:spPr>
          <p:txBody>
            <a:bodyPr wrap="square" rtlCol="0" anchor="t">
              <a:noAutofit/>
            </a:bodyPr>
            <a:p>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车</a:t>
              </a:r>
              <a:r>
                <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4" name="文本框 93"/>
            <p:cNvSpPr txBox="1"/>
            <p:nvPr/>
          </p:nvSpPr>
          <p:spPr>
            <a:xfrm>
              <a:off x="5637" y="9516"/>
              <a:ext cx="1069" cy="382"/>
            </a:xfrm>
            <a:prstGeom prst="rect">
              <a:avLst/>
            </a:prstGeom>
            <a:noFill/>
          </p:spPr>
          <p:txBody>
            <a:bodyPr wrap="square" rtlCol="0" anchor="t">
              <a:noAutofit/>
            </a:bodyPr>
            <a:p>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车</a:t>
              </a:r>
              <a:r>
                <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5" name="文本框 94"/>
            <p:cNvSpPr txBox="1"/>
            <p:nvPr/>
          </p:nvSpPr>
          <p:spPr>
            <a:xfrm>
              <a:off x="6286" y="9488"/>
              <a:ext cx="1052" cy="314"/>
            </a:xfrm>
            <a:prstGeom prst="rect">
              <a:avLst/>
            </a:prstGeom>
            <a:noFill/>
          </p:spPr>
          <p:txBody>
            <a:bodyPr wrap="square" rtlCol="0">
              <a:noAutofit/>
            </a:bodyPr>
            <a:p>
              <a:r>
                <a:rPr lang="zh-CN" altLang="en-US"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6" name="文本框 95"/>
            <p:cNvSpPr txBox="1"/>
            <p:nvPr/>
          </p:nvSpPr>
          <p:spPr>
            <a:xfrm>
              <a:off x="7493" y="6621"/>
              <a:ext cx="1249" cy="314"/>
            </a:xfrm>
            <a:prstGeom prst="rect">
              <a:avLst/>
            </a:prstGeom>
            <a:noFill/>
          </p:spPr>
          <p:txBody>
            <a:bodyPr wrap="square" rtlCol="0">
              <a:noAutofit/>
            </a:bodyPr>
            <a:p>
              <a:r>
                <a:rPr lang="zh-CN" altLang="en-US"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7" name="文本框 96"/>
            <p:cNvSpPr txBox="1"/>
            <p:nvPr/>
          </p:nvSpPr>
          <p:spPr>
            <a:xfrm>
              <a:off x="16719" y="6866"/>
              <a:ext cx="1052" cy="590"/>
            </a:xfrm>
            <a:prstGeom prst="rect">
              <a:avLst/>
            </a:prstGeom>
            <a:noFill/>
          </p:spPr>
          <p:txBody>
            <a:bodyPr wrap="square" rtlCol="0">
              <a:noAutofit/>
            </a:bodyPr>
            <a:p>
              <a:r>
                <a:rPr lang="zh-CN" altLang="en-US"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8" name="文本框 97"/>
            <p:cNvSpPr txBox="1"/>
            <p:nvPr/>
          </p:nvSpPr>
          <p:spPr>
            <a:xfrm>
              <a:off x="11784" y="9243"/>
              <a:ext cx="1569" cy="391"/>
            </a:xfrm>
            <a:prstGeom prst="rect">
              <a:avLst/>
            </a:prstGeom>
            <a:noFill/>
          </p:spPr>
          <p:txBody>
            <a:bodyPr wrap="square" rtlCol="0">
              <a:spAutoFit/>
            </a:bodyPr>
            <a:p>
              <a:r>
                <a:rPr lang="zh-CN" altLang="en-US" sz="1000" b="1">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000" b="1">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5</a:t>
              </a:r>
              <a:endParaRPr lang="en-US" altLang="zh-CN" sz="1000" b="1">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9" name="文本框 98"/>
            <p:cNvSpPr txBox="1"/>
            <p:nvPr/>
          </p:nvSpPr>
          <p:spPr>
            <a:xfrm>
              <a:off x="9425" y="9116"/>
              <a:ext cx="1210" cy="407"/>
            </a:xfrm>
            <a:prstGeom prst="rect">
              <a:avLst/>
            </a:prstGeom>
            <a:noFill/>
          </p:spPr>
          <p:txBody>
            <a:bodyPr wrap="square" rtlCol="0">
              <a:noAutofit/>
            </a:bodyPr>
            <a:p>
              <a:r>
                <a:rPr lang="zh-CN" altLang="en-US" sz="1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altLang="zh-CN" sz="1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0" name="文本框 99"/>
            <p:cNvSpPr txBox="1"/>
            <p:nvPr/>
          </p:nvSpPr>
          <p:spPr>
            <a:xfrm>
              <a:off x="10038" y="9175"/>
              <a:ext cx="1151" cy="382"/>
            </a:xfrm>
            <a:prstGeom prst="rect">
              <a:avLst/>
            </a:prstGeom>
            <a:noFill/>
          </p:spPr>
          <p:txBody>
            <a:bodyPr wrap="square" rtlCol="0" anchor="t">
              <a:noAutofit/>
            </a:bodyPr>
            <a:p>
              <a:r>
                <a:rPr lang="zh-CN" altLang="en-US" sz="10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车</a:t>
              </a:r>
              <a:r>
                <a:rPr lang="en-US" altLang="zh-CN" sz="10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10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1" name="文本框 100"/>
            <p:cNvSpPr txBox="1"/>
            <p:nvPr/>
          </p:nvSpPr>
          <p:spPr>
            <a:xfrm>
              <a:off x="10636" y="9209"/>
              <a:ext cx="1052" cy="314"/>
            </a:xfrm>
            <a:prstGeom prst="rect">
              <a:avLst/>
            </a:prstGeom>
            <a:noFill/>
          </p:spPr>
          <p:txBody>
            <a:bodyPr wrap="square" rtlCol="0">
              <a:noAutofit/>
            </a:bodyPr>
            <a:p>
              <a:r>
                <a:rPr lang="zh-CN" altLang="en-US" sz="10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0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0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2" name="文本框 101"/>
            <p:cNvSpPr txBox="1"/>
            <p:nvPr/>
          </p:nvSpPr>
          <p:spPr>
            <a:xfrm>
              <a:off x="11189" y="9223"/>
              <a:ext cx="1173" cy="391"/>
            </a:xfrm>
            <a:prstGeom prst="rect">
              <a:avLst/>
            </a:prstGeom>
            <a:noFill/>
          </p:spPr>
          <p:txBody>
            <a:bodyPr wrap="square" rtlCol="0">
              <a:spAutoFit/>
            </a:bodyPr>
            <a:p>
              <a:r>
                <a:rPr lang="zh-CN" altLang="en-US" sz="1000" b="1">
                  <a:solidFill>
                    <a:schemeClr val="accent5">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000" b="1">
                  <a:solidFill>
                    <a:schemeClr val="accent5">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sz="1000" b="1">
                <a:solidFill>
                  <a:schemeClr val="accent5">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6991" y="9489"/>
              <a:ext cx="1146" cy="439"/>
            </a:xfrm>
            <a:prstGeom prst="rect">
              <a:avLst/>
            </a:prstGeom>
            <a:noFill/>
          </p:spPr>
          <p:txBody>
            <a:bodyPr wrap="square" rtlCol="0">
              <a:spAutoFit/>
            </a:bodyPr>
            <a:p>
              <a:r>
                <a:rPr lang="zh-CN" altLang="en-US" sz="12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4</a:t>
              </a:r>
              <a:endParaRPr lang="en-US" altLang="zh-CN" sz="12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17358" y="9458"/>
              <a:ext cx="1240" cy="439"/>
            </a:xfrm>
            <a:prstGeom prst="rect">
              <a:avLst/>
            </a:prstGeom>
            <a:noFill/>
          </p:spPr>
          <p:txBody>
            <a:bodyPr wrap="square" rtlCol="0">
              <a:spAutoFit/>
            </a:bodyPr>
            <a:p>
              <a:r>
                <a:rPr lang="zh-CN" altLang="en-US" sz="1200" b="1">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5</a:t>
              </a:r>
              <a:endParaRPr lang="en-US" altLang="zh-CN" sz="1200" b="1">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左箭头 4"/>
            <p:cNvSpPr/>
            <p:nvPr/>
          </p:nvSpPr>
          <p:spPr>
            <a:xfrm>
              <a:off x="14917" y="8206"/>
              <a:ext cx="398" cy="388"/>
            </a:xfrm>
            <a:prstGeom prst="leftArrow">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16380" y="9458"/>
              <a:ext cx="1170" cy="314"/>
            </a:xfrm>
            <a:prstGeom prst="rect">
              <a:avLst/>
            </a:prstGeom>
            <a:noFill/>
          </p:spPr>
          <p:txBody>
            <a:bodyPr wrap="square" rtlCol="0">
              <a:noAutofit/>
            </a:bodyPr>
            <a:p>
              <a:r>
                <a:rPr lang="zh-CN" altLang="en-US"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车</a:t>
              </a:r>
              <a:r>
                <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altLang="zh-CN" sz="1200" b="1">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589" y="8401"/>
              <a:ext cx="2215" cy="295"/>
            </a:xfrm>
            <a:prstGeom prst="rect">
              <a:avLst/>
            </a:prstGeom>
            <a:noFill/>
          </p:spPr>
          <p:txBody>
            <a:bodyPr wrap="square" rtlCol="0">
              <a:noAutofit/>
            </a:bodyPr>
            <a:p>
              <a:r>
                <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冷屏</a:t>
              </a:r>
              <a:r>
                <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内筒</a:t>
              </a:r>
              <a:endPar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6990" y="8405"/>
              <a:ext cx="2435" cy="391"/>
            </a:xfrm>
            <a:prstGeom prst="rect">
              <a:avLst/>
            </a:prstGeom>
            <a:noFill/>
          </p:spPr>
          <p:txBody>
            <a:bodyPr wrap="square" rtlCol="0">
              <a:spAutoFit/>
            </a:bodyPr>
            <a:p>
              <a:r>
                <a:rPr lang="zh-CN" altLang="en-US" sz="1000" b="1">
                  <a:solidFill>
                    <a:schemeClr val="accent1"/>
                  </a:solidFill>
                </a:rPr>
                <a:t>真空筒内筒</a:t>
              </a:r>
              <a:endParaRPr lang="zh-CN" altLang="en-US" sz="1000" b="1">
                <a:solidFill>
                  <a:schemeClr val="accent1"/>
                </a:solidFill>
              </a:endParaRPr>
            </a:p>
          </p:txBody>
        </p:sp>
        <p:sp>
          <p:nvSpPr>
            <p:cNvPr id="10" name="文本框 9"/>
            <p:cNvSpPr txBox="1"/>
            <p:nvPr/>
          </p:nvSpPr>
          <p:spPr>
            <a:xfrm>
              <a:off x="10038" y="8206"/>
              <a:ext cx="2010" cy="295"/>
            </a:xfrm>
            <a:prstGeom prst="rect">
              <a:avLst/>
            </a:prstGeom>
            <a:noFill/>
          </p:spPr>
          <p:txBody>
            <a:bodyPr wrap="square" rtlCol="0">
              <a:noAutofit/>
            </a:bodyPr>
            <a:p>
              <a:r>
                <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冷屏</a:t>
              </a:r>
              <a:r>
                <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内筒</a:t>
              </a:r>
              <a:endPar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11290" y="8206"/>
              <a:ext cx="2204" cy="391"/>
            </a:xfrm>
            <a:prstGeom prst="rect">
              <a:avLst/>
            </a:prstGeom>
            <a:noFill/>
          </p:spPr>
          <p:txBody>
            <a:bodyPr wrap="square" rtlCol="0">
              <a:spAutoFit/>
            </a:bodyPr>
            <a:p>
              <a:r>
                <a:rPr lang="zh-CN" altLang="en-US" sz="1000" b="1">
                  <a:solidFill>
                    <a:schemeClr val="accent1"/>
                  </a:solidFill>
                </a:rPr>
                <a:t>真空筒内筒</a:t>
              </a:r>
              <a:endParaRPr lang="zh-CN" altLang="en-US" sz="1000" b="1">
                <a:solidFill>
                  <a:schemeClr val="accent1"/>
                </a:solidFill>
              </a:endParaRPr>
            </a:p>
          </p:txBody>
        </p:sp>
        <p:sp>
          <p:nvSpPr>
            <p:cNvPr id="12" name="文本框 11"/>
            <p:cNvSpPr txBox="1"/>
            <p:nvPr/>
          </p:nvSpPr>
          <p:spPr>
            <a:xfrm>
              <a:off x="15434" y="8305"/>
              <a:ext cx="4151" cy="357"/>
            </a:xfrm>
            <a:prstGeom prst="rect">
              <a:avLst/>
            </a:prstGeom>
            <a:noFill/>
          </p:spPr>
          <p:txBody>
            <a:bodyPr wrap="square" rtlCol="0">
              <a:noAutofit/>
            </a:bodyPr>
            <a:p>
              <a:r>
                <a:rPr lang="zh-CN" altLang="en-US"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冷屏内筒</a:t>
              </a:r>
              <a:r>
                <a:rPr lang="en-US" altLang="zh-CN" sz="1000" b="1">
                  <a:solidFill>
                    <a:schemeClr val="accent6"/>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00" b="1">
                  <a:solidFill>
                    <a:schemeClr val="accent1"/>
                  </a:solidFill>
                  <a:sym typeface="+mn-ea"/>
                </a:rPr>
                <a:t>真空筒内筒</a:t>
              </a:r>
              <a:endParaRPr lang="zh-CN" altLang="en-US" sz="1000" b="1">
                <a:solidFill>
                  <a:schemeClr val="accent1"/>
                </a:solidFill>
              </a:endParaRPr>
            </a:p>
            <a:p>
              <a:endParaRPr lang="zh-CN" altLang="en-US" sz="10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aphicFrame>
        <p:nvGraphicFramePr>
          <p:cNvPr id="118" name="对象 117"/>
          <p:cNvGraphicFramePr/>
          <p:nvPr/>
        </p:nvGraphicFramePr>
        <p:xfrm>
          <a:off x="126365" y="1882775"/>
          <a:ext cx="3874135" cy="3193415"/>
        </p:xfrm>
        <a:graphic>
          <a:graphicData uri="http://schemas.openxmlformats.org/presentationml/2006/ole">
            <mc:AlternateContent xmlns:mc="http://schemas.openxmlformats.org/markup-compatibility/2006">
              <mc:Choice xmlns:v="urn:schemas-microsoft-com:vml" Requires="v">
                <p:oleObj spid="_x0000_s119" name="" r:id="rId17" imgW="6898640" imgH="5627370" progId="Visio.Drawing.15">
                  <p:embed/>
                </p:oleObj>
              </mc:Choice>
              <mc:Fallback>
                <p:oleObj name="" r:id="rId17" imgW="6898640" imgH="5627370" progId="Visio.Drawing.15">
                  <p:embed/>
                  <p:pic>
                    <p:nvPicPr>
                      <p:cNvPr id="0" name="图片 118"/>
                      <p:cNvPicPr/>
                      <p:nvPr/>
                    </p:nvPicPr>
                    <p:blipFill>
                      <a:blip r:embed="rId18"/>
                      <a:stretch>
                        <a:fillRect/>
                      </a:stretch>
                    </p:blipFill>
                    <p:spPr>
                      <a:xfrm>
                        <a:off x="126365" y="1882775"/>
                        <a:ext cx="3874135" cy="3193415"/>
                      </a:xfrm>
                      <a:prstGeom prst="rect">
                        <a:avLst/>
                      </a:prstGeom>
                    </p:spPr>
                  </p:pic>
                </p:oleObj>
              </mc:Fallback>
            </mc:AlternateContent>
          </a:graphicData>
        </a:graphic>
      </p:graphicFrame>
      <p:sp>
        <p:nvSpPr>
          <p:cNvPr id="121" name="文本框 120"/>
          <p:cNvSpPr txBox="1"/>
          <p:nvPr/>
        </p:nvSpPr>
        <p:spPr>
          <a:xfrm>
            <a:off x="221615" y="1458595"/>
            <a:ext cx="2992755" cy="344170"/>
          </a:xfrm>
          <a:prstGeom prst="rect">
            <a:avLst/>
          </a:prstGeom>
          <a:noFill/>
        </p:spPr>
        <p:txBody>
          <a:bodyPr wrap="square" rtlCol="0">
            <a:noAutofit/>
          </a:bodyPr>
          <a:p>
            <a:r>
              <a:rPr lang="zh-CN" altLang="en-US" b="1">
                <a:solidFill>
                  <a:srgbClr val="FF0000"/>
                </a:solidFill>
              </a:rPr>
              <a:t>筒体基本组装顺序：</a:t>
            </a:r>
            <a:endParaRPr lang="zh-CN" altLang="en-US"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686133" y="130247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1508760" y="190182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1508760" y="1323340"/>
            <a:ext cx="4064000"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ts val="0"/>
              </a:spcBef>
              <a:spcAft>
                <a:spcPts val="1200"/>
              </a:spcAft>
              <a:buClrTx/>
              <a:buSzTx/>
              <a:buFontTx/>
              <a:buNone/>
              <a:defRPr/>
            </a:pP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陶璨谱仪机械结构总体概况</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6" name="Text Box 29"/>
          <p:cNvSpPr txBox="1"/>
          <p:nvPr>
            <p:custDataLst>
              <p:tags r:id="rId4"/>
            </p:custDataLst>
          </p:nvPr>
        </p:nvSpPr>
        <p:spPr>
          <a:xfrm>
            <a:off x="1471930" y="2238375"/>
            <a:ext cx="4624705" cy="60071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342900" algn="just" defTabSz="914400" rtl="0" eaLnBrk="1" fontAlgn="base" latinLnBrk="0" hangingPunct="1">
              <a:lnSpc>
                <a:spcPct val="120000"/>
              </a:lnSpc>
              <a:spcBef>
                <a:spcPct val="20000"/>
              </a:spcBef>
              <a:spcAft>
                <a:spcPts val="1200"/>
              </a:spcAft>
              <a:buClrTx/>
              <a:buSzTx/>
              <a:buFontTx/>
              <a:buNone/>
              <a:defRPr/>
            </a:pP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Muon Detector Iron York轭铁</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9" name="Text Box 29"/>
          <p:cNvSpPr txBox="1"/>
          <p:nvPr>
            <p:custDataLst>
              <p:tags r:id="rId5"/>
            </p:custDataLst>
          </p:nvPr>
        </p:nvSpPr>
        <p:spPr>
          <a:xfrm>
            <a:off x="1497330" y="3089910"/>
            <a:ext cx="3909695" cy="5340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0" algn="just"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DSSM</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（超导螺线管磁体）</a:t>
            </a:r>
            <a:endPar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endParaRPr>
          </a:p>
        </p:txBody>
      </p:sp>
      <p:sp>
        <p:nvSpPr>
          <p:cNvPr id="51" name="矩形 50"/>
          <p:cNvSpPr/>
          <p:nvPr>
            <p:custDataLst>
              <p:tags r:id="rId6"/>
            </p:custDataLst>
          </p:nvPr>
        </p:nvSpPr>
        <p:spPr>
          <a:xfrm>
            <a:off x="685814" y="2190755"/>
            <a:ext cx="785818" cy="637812"/>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2</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52" name="矩形 51"/>
          <p:cNvSpPr/>
          <p:nvPr>
            <p:custDataLst>
              <p:tags r:id="rId7"/>
            </p:custDataLst>
          </p:nvPr>
        </p:nvSpPr>
        <p:spPr>
          <a:xfrm>
            <a:off x="685814" y="3096310"/>
            <a:ext cx="785818" cy="637812"/>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3</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53" name="矩形 52"/>
          <p:cNvSpPr/>
          <p:nvPr>
            <p:custDataLst>
              <p:tags r:id="rId8"/>
            </p:custDataLst>
          </p:nvPr>
        </p:nvSpPr>
        <p:spPr>
          <a:xfrm>
            <a:off x="685814" y="3971491"/>
            <a:ext cx="785818" cy="637811"/>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4</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27" name="Text Box 29"/>
          <p:cNvSpPr txBox="1"/>
          <p:nvPr>
            <p:custDataLst>
              <p:tags r:id="rId9"/>
            </p:custDataLst>
          </p:nvPr>
        </p:nvSpPr>
        <p:spPr>
          <a:xfrm>
            <a:off x="1497375" y="4075948"/>
            <a:ext cx="3240360" cy="5340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0" algn="l"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ECAL</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（电磁量能器）</a:t>
            </a: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 </a:t>
            </a:r>
            <a:endPar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endParaRPr>
          </a:p>
        </p:txBody>
      </p:sp>
      <p:sp>
        <p:nvSpPr>
          <p:cNvPr id="38" name="Line 28"/>
          <p:cNvSpPr/>
          <p:nvPr>
            <p:custDataLst>
              <p:tags r:id="rId10"/>
            </p:custDataLst>
          </p:nvPr>
        </p:nvSpPr>
        <p:spPr>
          <a:xfrm flipV="1">
            <a:off x="1497330" y="2788920"/>
            <a:ext cx="4171950" cy="13970"/>
          </a:xfrm>
          <a:prstGeom prst="line">
            <a:avLst/>
          </a:prstGeom>
          <a:ln w="25400" cap="flat" cmpd="sng">
            <a:solidFill>
              <a:srgbClr val="00B0F0"/>
            </a:solidFill>
            <a:prstDash val="sysDot"/>
            <a:headEnd type="none" w="med" len="med"/>
            <a:tailEnd type="oval" w="med" len="med"/>
          </a:ln>
        </p:spPr>
      </p:sp>
      <p:sp>
        <p:nvSpPr>
          <p:cNvPr id="39" name="Line 28"/>
          <p:cNvSpPr/>
          <p:nvPr>
            <p:custDataLst>
              <p:tags r:id="rId11"/>
            </p:custDataLst>
          </p:nvPr>
        </p:nvSpPr>
        <p:spPr>
          <a:xfrm flipV="1">
            <a:off x="1484630" y="3724275"/>
            <a:ext cx="4173220" cy="13335"/>
          </a:xfrm>
          <a:prstGeom prst="line">
            <a:avLst/>
          </a:prstGeom>
          <a:ln w="25400" cap="flat" cmpd="sng">
            <a:solidFill>
              <a:srgbClr val="00B0F0"/>
            </a:solidFill>
            <a:prstDash val="sysDot"/>
            <a:headEnd type="none" w="med" len="med"/>
            <a:tailEnd type="oval" w="med" len="med"/>
          </a:ln>
        </p:spPr>
      </p:sp>
      <p:sp>
        <p:nvSpPr>
          <p:cNvPr id="40" name="Line 28"/>
          <p:cNvSpPr/>
          <p:nvPr>
            <p:custDataLst>
              <p:tags r:id="rId12"/>
            </p:custDataLst>
          </p:nvPr>
        </p:nvSpPr>
        <p:spPr>
          <a:xfrm flipV="1">
            <a:off x="1497330" y="4511040"/>
            <a:ext cx="4159885" cy="31115"/>
          </a:xfrm>
          <a:prstGeom prst="line">
            <a:avLst/>
          </a:prstGeom>
          <a:ln w="25400" cap="flat" cmpd="sng">
            <a:solidFill>
              <a:srgbClr val="00B0F0"/>
            </a:solidFill>
            <a:prstDash val="sysDot"/>
            <a:headEnd type="none" w="med" len="med"/>
            <a:tailEnd type="oval" w="med" len="med"/>
          </a:ln>
        </p:spPr>
      </p:sp>
      <p:sp>
        <p:nvSpPr>
          <p:cNvPr id="2" name="矩形 1"/>
          <p:cNvSpPr/>
          <p:nvPr>
            <p:custDataLst>
              <p:tags r:id="rId13"/>
            </p:custDataLst>
          </p:nvPr>
        </p:nvSpPr>
        <p:spPr>
          <a:xfrm>
            <a:off x="673433" y="482164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Line 28"/>
          <p:cNvSpPr/>
          <p:nvPr>
            <p:custDataLst>
              <p:tags r:id="rId14"/>
            </p:custDataLst>
          </p:nvPr>
        </p:nvSpPr>
        <p:spPr>
          <a:xfrm flipV="1">
            <a:off x="1496060" y="5420995"/>
            <a:ext cx="4184650" cy="24765"/>
          </a:xfrm>
          <a:prstGeom prst="line">
            <a:avLst/>
          </a:prstGeom>
          <a:ln w="25400" cap="flat" cmpd="sng">
            <a:solidFill>
              <a:srgbClr val="00B0F0"/>
            </a:solidFill>
            <a:prstDash val="sysDot"/>
            <a:headEnd type="none" w="med" len="med"/>
            <a:tailEnd type="oval" w="med" len="med"/>
          </a:ln>
        </p:spPr>
      </p:sp>
      <p:sp>
        <p:nvSpPr>
          <p:cNvPr id="7" name="文本框 6"/>
          <p:cNvSpPr txBox="1"/>
          <p:nvPr/>
        </p:nvSpPr>
        <p:spPr>
          <a:xfrm>
            <a:off x="1496060" y="4842510"/>
            <a:ext cx="4709795"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ts val="0"/>
              </a:spcBef>
              <a:spcAft>
                <a:spcPts val="1200"/>
              </a:spcAft>
              <a:buClrTx/>
              <a:buSzTx/>
              <a:buFontTx/>
              <a:buNone/>
              <a:defRPr/>
            </a:pPr>
            <a:r>
              <a:rPr kumimoji="0" lang="en-US" altLang="zh-CN"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PIDB(BTOF)</a:t>
            </a: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（桶部粒子鉴别器）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just" defTabSz="914400" rtl="0" eaLnBrk="1" fontAlgn="base" latinLnBrk="0" hangingPunct="1">
              <a:lnSpc>
                <a:spcPct val="120000"/>
              </a:lnSpc>
              <a:spcBef>
                <a:spcPts val="0"/>
              </a:spcBef>
              <a:spcAft>
                <a:spcPts val="1200"/>
              </a:spcAft>
              <a:buClrTx/>
              <a:buSzTx/>
              <a:buFontTx/>
              <a:buNone/>
              <a:defRPr/>
            </a:pP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8" name="Text Box 29"/>
          <p:cNvSpPr txBox="1"/>
          <p:nvPr>
            <p:custDataLst>
              <p:tags r:id="rId15"/>
            </p:custDataLst>
          </p:nvPr>
        </p:nvSpPr>
        <p:spPr>
          <a:xfrm>
            <a:off x="1459230" y="5746115"/>
            <a:ext cx="4472305" cy="60071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0" algn="l" defTabSz="914400" rtl="0" eaLnBrk="1" fontAlgn="base" latinLnBrk="0" hangingPunct="1">
              <a:lnSpc>
                <a:spcPct val="120000"/>
              </a:lnSpc>
              <a:spcBef>
                <a:spcPct val="0"/>
              </a:spcBef>
              <a:spcAft>
                <a:spcPts val="1200"/>
              </a:spcAft>
              <a:buClrTx/>
              <a:buSzTx/>
              <a:buFontTx/>
              <a:buNone/>
              <a:defRPr/>
            </a:pPr>
            <a:r>
              <a:rPr kumimoji="0" lang="en-US" altLang="zh-CN"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PIDE(RICH)（</a:t>
            </a: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端部粒子鉴别器）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9" name="矩形 8"/>
          <p:cNvSpPr/>
          <p:nvPr>
            <p:custDataLst>
              <p:tags r:id="rId16"/>
            </p:custDataLst>
          </p:nvPr>
        </p:nvSpPr>
        <p:spPr>
          <a:xfrm>
            <a:off x="673114" y="5698495"/>
            <a:ext cx="785818" cy="637812"/>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6</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10" name="Line 28"/>
          <p:cNvSpPr/>
          <p:nvPr>
            <p:custDataLst>
              <p:tags r:id="rId17"/>
            </p:custDataLst>
          </p:nvPr>
        </p:nvSpPr>
        <p:spPr>
          <a:xfrm flipV="1">
            <a:off x="1484630" y="6296660"/>
            <a:ext cx="4171950" cy="13970"/>
          </a:xfrm>
          <a:prstGeom prst="line">
            <a:avLst/>
          </a:prstGeom>
          <a:ln w="25400" cap="flat" cmpd="sng">
            <a:solidFill>
              <a:srgbClr val="00B0F0"/>
            </a:solidFill>
            <a:prstDash val="sysDot"/>
            <a:headEnd type="none" w="med" len="med"/>
            <a:tailEnd type="oval" w="med" len="med"/>
          </a:ln>
        </p:spPr>
      </p:sp>
      <p:sp>
        <p:nvSpPr>
          <p:cNvPr id="17" name="矩形 16"/>
          <p:cNvSpPr/>
          <p:nvPr>
            <p:custDataLst>
              <p:tags r:id="rId18"/>
            </p:custDataLst>
          </p:nvPr>
        </p:nvSpPr>
        <p:spPr>
          <a:xfrm>
            <a:off x="6333188" y="1350095"/>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7</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Line 28"/>
          <p:cNvSpPr/>
          <p:nvPr>
            <p:custDataLst>
              <p:tags r:id="rId19"/>
            </p:custDataLst>
          </p:nvPr>
        </p:nvSpPr>
        <p:spPr>
          <a:xfrm flipV="1">
            <a:off x="7155815" y="1949450"/>
            <a:ext cx="4184650" cy="24765"/>
          </a:xfrm>
          <a:prstGeom prst="line">
            <a:avLst/>
          </a:prstGeom>
          <a:ln w="25400" cap="flat" cmpd="sng">
            <a:solidFill>
              <a:srgbClr val="00B0F0"/>
            </a:solidFill>
            <a:prstDash val="sysDot"/>
            <a:headEnd type="none" w="med" len="med"/>
            <a:tailEnd type="oval" w="med" len="med"/>
          </a:ln>
        </p:spPr>
      </p:sp>
      <p:sp>
        <p:nvSpPr>
          <p:cNvPr id="19" name="文本框 18"/>
          <p:cNvSpPr txBox="1"/>
          <p:nvPr/>
        </p:nvSpPr>
        <p:spPr>
          <a:xfrm>
            <a:off x="7155815" y="1424940"/>
            <a:ext cx="4064000" cy="603885"/>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MDC</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a:t>
            </a: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主漂移室）</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Text Box 29"/>
          <p:cNvSpPr txBox="1"/>
          <p:nvPr>
            <p:custDataLst>
              <p:tags r:id="rId20"/>
            </p:custDataLst>
          </p:nvPr>
        </p:nvSpPr>
        <p:spPr>
          <a:xfrm>
            <a:off x="7118985" y="2286000"/>
            <a:ext cx="4197350" cy="60071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342900" algn="just" defTabSz="914400" rtl="0" eaLnBrk="1" fontAlgn="base" latinLnBrk="0" hangingPunct="1">
              <a:lnSpc>
                <a:spcPct val="120000"/>
              </a:lnSpc>
              <a:spcBef>
                <a:spcPct val="2000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ITKW</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（气体内径探测器）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1" name="Text Box 29"/>
          <p:cNvSpPr txBox="1"/>
          <p:nvPr>
            <p:custDataLst>
              <p:tags r:id="rId21"/>
            </p:custDataLst>
          </p:nvPr>
        </p:nvSpPr>
        <p:spPr>
          <a:xfrm>
            <a:off x="7144385" y="3137543"/>
            <a:ext cx="3240405" cy="5340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0" algn="just"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ITKM（内径探测器）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矩形 21"/>
          <p:cNvSpPr/>
          <p:nvPr>
            <p:custDataLst>
              <p:tags r:id="rId22"/>
            </p:custDataLst>
          </p:nvPr>
        </p:nvSpPr>
        <p:spPr>
          <a:xfrm>
            <a:off x="6332869" y="2238380"/>
            <a:ext cx="785818" cy="637812"/>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8</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23" name="矩形 22"/>
          <p:cNvSpPr/>
          <p:nvPr>
            <p:custDataLst>
              <p:tags r:id="rId23"/>
            </p:custDataLst>
          </p:nvPr>
        </p:nvSpPr>
        <p:spPr>
          <a:xfrm>
            <a:off x="6332869" y="3143935"/>
            <a:ext cx="785818" cy="637812"/>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9</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24" name="矩形 23"/>
          <p:cNvSpPr/>
          <p:nvPr>
            <p:custDataLst>
              <p:tags r:id="rId24"/>
            </p:custDataLst>
          </p:nvPr>
        </p:nvSpPr>
        <p:spPr>
          <a:xfrm>
            <a:off x="6332869" y="4019116"/>
            <a:ext cx="785818" cy="637811"/>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10</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216AA9">
                  <a:tint val="3000"/>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25" name="Text Box 29"/>
          <p:cNvSpPr txBox="1"/>
          <p:nvPr>
            <p:custDataLst>
              <p:tags r:id="rId25"/>
            </p:custDataLst>
          </p:nvPr>
        </p:nvSpPr>
        <p:spPr>
          <a:xfrm>
            <a:off x="7144430" y="4123573"/>
            <a:ext cx="3240360" cy="5340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0" algn="l" defTabSz="914400" rtl="0" eaLnBrk="1" fontAlgn="base" latinLnBrk="0" hangingPunct="1">
              <a:lnSpc>
                <a:spcPct val="120000"/>
              </a:lnSpc>
              <a:spcBef>
                <a:spcPct val="0"/>
              </a:spcBef>
              <a:spcAft>
                <a:spcPts val="1200"/>
              </a:spcAft>
              <a:buClrTx/>
              <a:buSzTx/>
              <a:buFontTx/>
              <a:buNone/>
              <a:defRPr/>
            </a:pP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整体支撑及移动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Line 28"/>
          <p:cNvSpPr/>
          <p:nvPr>
            <p:custDataLst>
              <p:tags r:id="rId26"/>
            </p:custDataLst>
          </p:nvPr>
        </p:nvSpPr>
        <p:spPr>
          <a:xfrm flipV="1">
            <a:off x="7144385" y="2836545"/>
            <a:ext cx="4171950" cy="13970"/>
          </a:xfrm>
          <a:prstGeom prst="line">
            <a:avLst/>
          </a:prstGeom>
          <a:ln w="25400" cap="flat" cmpd="sng">
            <a:solidFill>
              <a:srgbClr val="00B0F0"/>
            </a:solidFill>
            <a:prstDash val="sysDot"/>
            <a:headEnd type="none" w="med" len="med"/>
            <a:tailEnd type="oval" w="med" len="med"/>
          </a:ln>
        </p:spPr>
      </p:sp>
      <p:sp>
        <p:nvSpPr>
          <p:cNvPr id="28" name="Line 28"/>
          <p:cNvSpPr/>
          <p:nvPr>
            <p:custDataLst>
              <p:tags r:id="rId27"/>
            </p:custDataLst>
          </p:nvPr>
        </p:nvSpPr>
        <p:spPr>
          <a:xfrm flipV="1">
            <a:off x="7131685" y="3771900"/>
            <a:ext cx="4173220" cy="13335"/>
          </a:xfrm>
          <a:prstGeom prst="line">
            <a:avLst/>
          </a:prstGeom>
          <a:ln w="25400" cap="flat" cmpd="sng">
            <a:solidFill>
              <a:srgbClr val="00B0F0"/>
            </a:solidFill>
            <a:prstDash val="sysDot"/>
            <a:headEnd type="none" w="med" len="med"/>
            <a:tailEnd type="oval" w="med" len="med"/>
          </a:ln>
        </p:spPr>
      </p:sp>
      <p:sp>
        <p:nvSpPr>
          <p:cNvPr id="29" name="Line 28"/>
          <p:cNvSpPr/>
          <p:nvPr>
            <p:custDataLst>
              <p:tags r:id="rId28"/>
            </p:custDataLst>
          </p:nvPr>
        </p:nvSpPr>
        <p:spPr>
          <a:xfrm flipV="1">
            <a:off x="7144385" y="4558665"/>
            <a:ext cx="4159885" cy="31115"/>
          </a:xfrm>
          <a:prstGeom prst="line">
            <a:avLst/>
          </a:prstGeom>
          <a:ln w="25400" cap="flat" cmpd="sng">
            <a:solidFill>
              <a:srgbClr val="00B0F0"/>
            </a:solidFill>
            <a:prstDash val="sysDot"/>
            <a:headEnd type="none" w="med" len="med"/>
            <a:tailEnd type="oval" w="med" len="med"/>
          </a:ln>
        </p:spPr>
      </p:sp>
      <p:sp>
        <p:nvSpPr>
          <p:cNvPr id="30" name="矩形 29"/>
          <p:cNvSpPr/>
          <p:nvPr>
            <p:custDataLst>
              <p:tags r:id="rId29"/>
            </p:custDataLst>
          </p:nvPr>
        </p:nvSpPr>
        <p:spPr>
          <a:xfrm>
            <a:off x="6320488" y="4869265"/>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11</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Line 28"/>
          <p:cNvSpPr/>
          <p:nvPr>
            <p:custDataLst>
              <p:tags r:id="rId30"/>
            </p:custDataLst>
          </p:nvPr>
        </p:nvSpPr>
        <p:spPr>
          <a:xfrm flipV="1">
            <a:off x="7143115" y="5468620"/>
            <a:ext cx="4184650" cy="24765"/>
          </a:xfrm>
          <a:prstGeom prst="line">
            <a:avLst/>
          </a:prstGeom>
          <a:ln w="25400" cap="flat" cmpd="sng">
            <a:solidFill>
              <a:srgbClr val="00B0F0"/>
            </a:solidFill>
            <a:prstDash val="sysDot"/>
            <a:headEnd type="none" w="med" len="med"/>
            <a:tailEnd type="oval" w="med" len="med"/>
          </a:ln>
        </p:spPr>
      </p:sp>
      <p:sp>
        <p:nvSpPr>
          <p:cNvPr id="32" name="文本框 31"/>
          <p:cNvSpPr txBox="1"/>
          <p:nvPr/>
        </p:nvSpPr>
        <p:spPr>
          <a:xfrm>
            <a:off x="7143115" y="4890135"/>
            <a:ext cx="4709795"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TDR</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及成果</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4" name="Text Box 29"/>
          <p:cNvSpPr txBox="1"/>
          <p:nvPr>
            <p:custDataLst>
              <p:tags r:id="rId31"/>
            </p:custDataLst>
          </p:nvPr>
        </p:nvSpPr>
        <p:spPr>
          <a:xfrm>
            <a:off x="7106285" y="5793740"/>
            <a:ext cx="4472305" cy="60071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marR="0" lvl="0" indent="0" algn="l" defTabSz="914400" rtl="0" eaLnBrk="1" fontAlgn="base" latinLnBrk="0" hangingPunct="1">
              <a:lnSpc>
                <a:spcPct val="120000"/>
              </a:lnSpc>
              <a:spcBef>
                <a:spcPct val="0"/>
              </a:spcBef>
              <a:spcAft>
                <a:spcPts val="1200"/>
              </a:spcAft>
              <a:buClrTx/>
              <a:buSzTx/>
              <a:buFontTx/>
              <a:buNone/>
              <a:defRPr/>
            </a:pP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总结</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5" name="矩形 34"/>
          <p:cNvSpPr/>
          <p:nvPr>
            <p:custDataLst>
              <p:tags r:id="rId32"/>
            </p:custDataLst>
          </p:nvPr>
        </p:nvSpPr>
        <p:spPr>
          <a:xfrm>
            <a:off x="6320169" y="5746120"/>
            <a:ext cx="785818" cy="637812"/>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12</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alpha val="9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p:txBody>
      </p:sp>
      <p:sp>
        <p:nvSpPr>
          <p:cNvPr id="36" name="Line 28"/>
          <p:cNvSpPr/>
          <p:nvPr>
            <p:custDataLst>
              <p:tags r:id="rId33"/>
            </p:custDataLst>
          </p:nvPr>
        </p:nvSpPr>
        <p:spPr>
          <a:xfrm flipV="1">
            <a:off x="7131685" y="6344285"/>
            <a:ext cx="4171950" cy="13970"/>
          </a:xfrm>
          <a:prstGeom prst="line">
            <a:avLst/>
          </a:prstGeom>
          <a:ln w="25400" cap="flat" cmpd="sng">
            <a:solidFill>
              <a:srgbClr val="00B0F0"/>
            </a:solidFill>
            <a:prstDash val="sysDot"/>
            <a:headEnd type="none" w="med" len="med"/>
            <a:tailEnd type="oval" w="med" len="med"/>
          </a:ln>
        </p:spPr>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5507"/>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l"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ECAL</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（电磁量能器）</a:t>
            </a: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 </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flipV="1">
            <a:off x="-10795" y="746463"/>
            <a:ext cx="11732895" cy="2095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19100" y="201930"/>
            <a:ext cx="376936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ECAL</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（电磁量能器）</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4" name="文本框 123"/>
          <p:cNvSpPr txBox="1"/>
          <p:nvPr/>
        </p:nvSpPr>
        <p:spPr>
          <a:xfrm>
            <a:off x="2425700" y="902970"/>
            <a:ext cx="3994150" cy="291465"/>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1" name="组合 40"/>
          <p:cNvGrpSpPr/>
          <p:nvPr/>
        </p:nvGrpSpPr>
        <p:grpSpPr>
          <a:xfrm>
            <a:off x="552450" y="1285875"/>
            <a:ext cx="4904105" cy="3136900"/>
            <a:chOff x="9787" y="5232"/>
            <a:chExt cx="7723" cy="4940"/>
          </a:xfrm>
        </p:grpSpPr>
        <p:pic>
          <p:nvPicPr>
            <p:cNvPr id="10" name="图片 9"/>
            <p:cNvPicPr>
              <a:picLocks noChangeAspect="1"/>
            </p:cNvPicPr>
            <p:nvPr/>
          </p:nvPicPr>
          <p:blipFill>
            <a:blip r:embed="rId2">
              <a:lum bright="6000" contrast="6000"/>
            </a:blip>
            <a:stretch>
              <a:fillRect/>
            </a:stretch>
          </p:blipFill>
          <p:spPr>
            <a:xfrm>
              <a:off x="10487" y="5819"/>
              <a:ext cx="7023" cy="4353"/>
            </a:xfrm>
            <a:prstGeom prst="rect">
              <a:avLst/>
            </a:prstGeom>
          </p:spPr>
        </p:pic>
        <p:cxnSp>
          <p:nvCxnSpPr>
            <p:cNvPr id="28" name="直接箭头连接符 27"/>
            <p:cNvCxnSpPr/>
            <p:nvPr/>
          </p:nvCxnSpPr>
          <p:spPr>
            <a:xfrm flipV="1">
              <a:off x="11606" y="5703"/>
              <a:ext cx="4680" cy="390"/>
            </a:xfrm>
            <a:prstGeom prst="straightConnector1">
              <a:avLst/>
            </a:prstGeom>
            <a:ln w="25400">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rot="21360000">
              <a:off x="13054" y="5232"/>
              <a:ext cx="1890" cy="628"/>
            </a:xfrm>
            <a:prstGeom prst="rect">
              <a:avLst/>
            </a:prstGeom>
            <a:noFill/>
          </p:spPr>
          <p:txBody>
            <a:bodyPr wrap="square" rtlCol="0">
              <a:spAutoFit/>
            </a:bodyPr>
            <a:p>
              <a:pPr algn="just">
                <a:buClrTx/>
                <a:buSzTx/>
                <a:buFontTx/>
              </a:pPr>
              <a:r>
                <a:rPr lang="en-US" altLang="zh-CN" sz="2000" b="1"/>
                <a:t>4000m</a:t>
              </a:r>
              <a:r>
                <a:rPr lang="zh-CN" altLang="en-US" sz="2000" b="1"/>
                <a:t>m</a:t>
              </a:r>
              <a:endParaRPr lang="zh-CN" altLang="en-US" sz="2000" b="1"/>
            </a:p>
          </p:txBody>
        </p:sp>
        <p:cxnSp>
          <p:nvCxnSpPr>
            <p:cNvPr id="31" name="直接箭头连接符 30"/>
            <p:cNvCxnSpPr/>
            <p:nvPr/>
          </p:nvCxnSpPr>
          <p:spPr>
            <a:xfrm>
              <a:off x="10393" y="6569"/>
              <a:ext cx="257" cy="3547"/>
            </a:xfrm>
            <a:prstGeom prst="straightConnector1">
              <a:avLst/>
            </a:prstGeom>
            <a:ln w="25400">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nvCxnSpPr>
          <p:spPr>
            <a:xfrm flipH="1">
              <a:off x="11227" y="8184"/>
              <a:ext cx="936" cy="136"/>
            </a:xfrm>
            <a:prstGeom prst="straightConnector1">
              <a:avLst/>
            </a:prstGeom>
            <a:ln w="25400">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sp>
          <p:nvSpPr>
            <p:cNvPr id="33" name="文本框 32"/>
            <p:cNvSpPr txBox="1"/>
            <p:nvPr/>
          </p:nvSpPr>
          <p:spPr>
            <a:xfrm rot="21180000">
              <a:off x="10831" y="7564"/>
              <a:ext cx="1757" cy="531"/>
            </a:xfrm>
            <a:prstGeom prst="rect">
              <a:avLst/>
            </a:prstGeom>
            <a:noFill/>
          </p:spPr>
          <p:txBody>
            <a:bodyPr wrap="square" rtlCol="0">
              <a:spAutoFit/>
            </a:bodyPr>
            <a:p>
              <a:pPr algn="just">
                <a:buClrTx/>
                <a:buSzTx/>
                <a:buFontTx/>
              </a:pPr>
              <a:r>
                <a:rPr lang="en-US" altLang="zh-CN" sz="1600" b="1">
                  <a:highlight>
                    <a:srgbClr val="FFFF00"/>
                  </a:highlight>
                </a:rPr>
                <a:t>1068m</a:t>
              </a:r>
              <a:r>
                <a:rPr lang="zh-CN" altLang="en-US" sz="1600" b="1">
                  <a:highlight>
                    <a:srgbClr val="FFFF00"/>
                  </a:highlight>
                </a:rPr>
                <a:t>m</a:t>
              </a:r>
              <a:endParaRPr lang="zh-CN" altLang="en-US" sz="1600" b="1">
                <a:highlight>
                  <a:srgbClr val="FFFF00"/>
                </a:highlight>
              </a:endParaRPr>
            </a:p>
          </p:txBody>
        </p:sp>
        <p:sp>
          <p:nvSpPr>
            <p:cNvPr id="34" name="文本框 33"/>
            <p:cNvSpPr txBox="1"/>
            <p:nvPr/>
          </p:nvSpPr>
          <p:spPr>
            <a:xfrm rot="15900000">
              <a:off x="9047" y="7934"/>
              <a:ext cx="2107" cy="628"/>
            </a:xfrm>
            <a:prstGeom prst="rect">
              <a:avLst/>
            </a:prstGeom>
            <a:noFill/>
          </p:spPr>
          <p:txBody>
            <a:bodyPr wrap="square" rtlCol="0">
              <a:spAutoFit/>
            </a:bodyPr>
            <a:p>
              <a:pPr algn="just">
                <a:buClrTx/>
                <a:buSzTx/>
                <a:buFontTx/>
              </a:pPr>
              <a:r>
                <a:rPr lang="en-US" altLang="zh-CN" sz="2000" b="1"/>
                <a:t>2680m</a:t>
              </a:r>
              <a:r>
                <a:rPr lang="zh-CN" altLang="en-US" sz="2000" b="1"/>
                <a:t>m</a:t>
              </a:r>
              <a:endParaRPr lang="zh-CN" altLang="en-US" sz="2000" b="1"/>
            </a:p>
          </p:txBody>
        </p:sp>
      </p:grpSp>
      <p:grpSp>
        <p:nvGrpSpPr>
          <p:cNvPr id="42" name="组合 41"/>
          <p:cNvGrpSpPr>
            <a:grpSpLocks noChangeAspect="1"/>
          </p:cNvGrpSpPr>
          <p:nvPr/>
        </p:nvGrpSpPr>
        <p:grpSpPr>
          <a:xfrm>
            <a:off x="5284470" y="1088504"/>
            <a:ext cx="6907776" cy="4387101"/>
            <a:chOff x="1219" y="5764"/>
            <a:chExt cx="6591" cy="4408"/>
          </a:xfrm>
        </p:grpSpPr>
        <p:grpSp>
          <p:nvGrpSpPr>
            <p:cNvPr id="17" name="组合 16"/>
            <p:cNvGrpSpPr/>
            <p:nvPr/>
          </p:nvGrpSpPr>
          <p:grpSpPr>
            <a:xfrm>
              <a:off x="1219" y="5764"/>
              <a:ext cx="6549" cy="4408"/>
              <a:chOff x="1780" y="5965"/>
              <a:chExt cx="5839" cy="3665"/>
            </a:xfrm>
          </p:grpSpPr>
          <p:pic>
            <p:nvPicPr>
              <p:cNvPr id="11" name="图片 10"/>
              <p:cNvPicPr>
                <a:picLocks noChangeAspect="1"/>
              </p:cNvPicPr>
              <p:nvPr/>
            </p:nvPicPr>
            <p:blipFill>
              <a:blip r:embed="rId3"/>
              <a:srcRect l="214" t="51916" r="43374"/>
              <a:stretch>
                <a:fillRect/>
              </a:stretch>
            </p:blipFill>
            <p:spPr>
              <a:xfrm>
                <a:off x="1795" y="5965"/>
                <a:ext cx="5283" cy="3665"/>
              </a:xfrm>
              <a:prstGeom prst="rect">
                <a:avLst/>
              </a:prstGeom>
            </p:spPr>
          </p:pic>
          <p:sp>
            <p:nvSpPr>
              <p:cNvPr id="13" name="矩形 12"/>
              <p:cNvSpPr/>
              <p:nvPr/>
            </p:nvSpPr>
            <p:spPr>
              <a:xfrm>
                <a:off x="1780" y="5965"/>
                <a:ext cx="1564" cy="2830"/>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2101" y="8174"/>
                <a:ext cx="5518" cy="1309"/>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cxnSp>
          <p:nvCxnSpPr>
            <p:cNvPr id="18" name="直接箭头连接符 17"/>
            <p:cNvCxnSpPr/>
            <p:nvPr/>
          </p:nvCxnSpPr>
          <p:spPr>
            <a:xfrm flipV="1">
              <a:off x="7107" y="8109"/>
              <a:ext cx="0" cy="784"/>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V="1">
              <a:off x="6426" y="8259"/>
              <a:ext cx="0" cy="619"/>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V="1">
              <a:off x="2565" y="6056"/>
              <a:ext cx="408" cy="9"/>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V="1">
              <a:off x="2551" y="6709"/>
              <a:ext cx="422" cy="10"/>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1542" y="5844"/>
              <a:ext cx="1121" cy="401"/>
            </a:xfrm>
            <a:prstGeom prst="rect">
              <a:avLst/>
            </a:prstGeom>
            <a:noFill/>
          </p:spPr>
          <p:txBody>
            <a:bodyPr wrap="square" rtlCol="0">
              <a:spAutoFit/>
            </a:bodyPr>
            <a:p>
              <a:pPr algn="just">
                <a:buClrTx/>
                <a:buSzTx/>
                <a:buFontTx/>
              </a:pPr>
              <a:r>
                <a:rPr lang="zh-CN" altLang="en-US" sz="2000" b="1">
                  <a:solidFill>
                    <a:srgbClr val="FF0000"/>
                  </a:solidFill>
                </a:rPr>
                <a:t>13</a:t>
              </a:r>
              <a:r>
                <a:rPr lang="en-US" altLang="zh-CN" sz="2000" b="1">
                  <a:solidFill>
                    <a:srgbClr val="FF0000"/>
                  </a:solidFill>
                </a:rPr>
                <a:t>40m</a:t>
              </a:r>
              <a:r>
                <a:rPr lang="zh-CN" altLang="en-US" sz="2000" b="1">
                  <a:solidFill>
                    <a:srgbClr val="FF0000"/>
                  </a:solidFill>
                </a:rPr>
                <a:t>m</a:t>
              </a:r>
              <a:endParaRPr lang="zh-CN" altLang="en-US" sz="2000" b="1">
                <a:solidFill>
                  <a:srgbClr val="FF0000"/>
                </a:solidFill>
              </a:endParaRPr>
            </a:p>
          </p:txBody>
        </p:sp>
        <p:sp>
          <p:nvSpPr>
            <p:cNvPr id="24" name="文本框 23"/>
            <p:cNvSpPr txBox="1"/>
            <p:nvPr/>
          </p:nvSpPr>
          <p:spPr>
            <a:xfrm>
              <a:off x="1641" y="6491"/>
              <a:ext cx="996" cy="401"/>
            </a:xfrm>
            <a:prstGeom prst="rect">
              <a:avLst/>
            </a:prstGeom>
            <a:noFill/>
          </p:spPr>
          <p:txBody>
            <a:bodyPr wrap="square" rtlCol="0">
              <a:spAutoFit/>
            </a:bodyPr>
            <a:p>
              <a:pPr algn="just">
                <a:buClrTx/>
                <a:buSzTx/>
                <a:buFontTx/>
              </a:pPr>
              <a:r>
                <a:rPr lang="zh-CN" altLang="en-US" sz="2000" b="1">
                  <a:solidFill>
                    <a:srgbClr val="FF0000"/>
                  </a:solidFill>
                </a:rPr>
                <a:t>96</a:t>
              </a:r>
              <a:r>
                <a:rPr lang="en-US" altLang="zh-CN" sz="2000" b="1">
                  <a:solidFill>
                    <a:srgbClr val="FF0000"/>
                  </a:solidFill>
                </a:rPr>
                <a:t>0m</a:t>
              </a:r>
              <a:r>
                <a:rPr lang="zh-CN" altLang="en-US" sz="2000" b="1">
                  <a:solidFill>
                    <a:srgbClr val="FF0000"/>
                  </a:solidFill>
                </a:rPr>
                <a:t>m</a:t>
              </a:r>
              <a:endParaRPr lang="zh-CN" altLang="en-US" sz="2000" b="1">
                <a:solidFill>
                  <a:srgbClr val="FF0000"/>
                </a:solidFill>
              </a:endParaRPr>
            </a:p>
          </p:txBody>
        </p:sp>
        <p:sp>
          <p:nvSpPr>
            <p:cNvPr id="25" name="文本框 24"/>
            <p:cNvSpPr txBox="1"/>
            <p:nvPr/>
          </p:nvSpPr>
          <p:spPr>
            <a:xfrm>
              <a:off x="5619" y="8893"/>
              <a:ext cx="1235" cy="401"/>
            </a:xfrm>
            <a:prstGeom prst="rect">
              <a:avLst/>
            </a:prstGeom>
            <a:noFill/>
          </p:spPr>
          <p:txBody>
            <a:bodyPr wrap="square" rtlCol="0">
              <a:spAutoFit/>
            </a:bodyPr>
            <a:p>
              <a:pPr algn="just">
                <a:buClrTx/>
                <a:buSzTx/>
                <a:buFontTx/>
              </a:pPr>
              <a:r>
                <a:rPr lang="en-US" altLang="zh-CN" sz="2000" b="1">
                  <a:solidFill>
                    <a:srgbClr val="FF0000"/>
                  </a:solidFill>
                </a:rPr>
                <a:t>1650m</a:t>
              </a:r>
              <a:r>
                <a:rPr lang="zh-CN" altLang="en-US" sz="2000" b="1">
                  <a:solidFill>
                    <a:srgbClr val="FF0000"/>
                  </a:solidFill>
                </a:rPr>
                <a:t>m</a:t>
              </a:r>
              <a:endParaRPr lang="zh-CN" altLang="en-US" sz="2000" b="1">
                <a:solidFill>
                  <a:srgbClr val="FF0000"/>
                </a:solidFill>
              </a:endParaRPr>
            </a:p>
          </p:txBody>
        </p:sp>
        <p:sp>
          <p:nvSpPr>
            <p:cNvPr id="26" name="文本框 25"/>
            <p:cNvSpPr txBox="1"/>
            <p:nvPr/>
          </p:nvSpPr>
          <p:spPr>
            <a:xfrm>
              <a:off x="6650" y="8878"/>
              <a:ext cx="1160" cy="401"/>
            </a:xfrm>
            <a:prstGeom prst="rect">
              <a:avLst/>
            </a:prstGeom>
            <a:noFill/>
          </p:spPr>
          <p:txBody>
            <a:bodyPr wrap="square" rtlCol="0">
              <a:spAutoFit/>
            </a:bodyPr>
            <a:p>
              <a:pPr algn="just">
                <a:buClrTx/>
                <a:buSzTx/>
                <a:buFontTx/>
              </a:pPr>
              <a:r>
                <a:rPr lang="en-US" altLang="zh-CN" sz="2000" b="1">
                  <a:solidFill>
                    <a:srgbClr val="FF0000"/>
                  </a:solidFill>
                </a:rPr>
                <a:t>2000m</a:t>
              </a:r>
              <a:r>
                <a:rPr lang="zh-CN" altLang="en-US" sz="2000" b="1">
                  <a:solidFill>
                    <a:srgbClr val="FF0000"/>
                  </a:solidFill>
                </a:rPr>
                <a:t>m</a:t>
              </a:r>
              <a:endParaRPr lang="zh-CN" altLang="en-US" sz="2000" b="1">
                <a:solidFill>
                  <a:srgbClr val="FF0000"/>
                </a:solidFill>
              </a:endParaRPr>
            </a:p>
          </p:txBody>
        </p:sp>
        <p:sp>
          <p:nvSpPr>
            <p:cNvPr id="27" name="文本框 26"/>
            <p:cNvSpPr txBox="1"/>
            <p:nvPr/>
          </p:nvSpPr>
          <p:spPr>
            <a:xfrm>
              <a:off x="3810" y="9168"/>
              <a:ext cx="2314" cy="370"/>
            </a:xfrm>
            <a:prstGeom prst="rect">
              <a:avLst/>
            </a:prstGeom>
            <a:noFill/>
          </p:spPr>
          <p:txBody>
            <a:bodyPr wrap="square" rtlCol="0">
              <a:spAutoFit/>
            </a:bodyPr>
            <a:p>
              <a:r>
                <a:rPr lang="zh-CN" altLang="en-US" b="1"/>
                <a:t>量能器尺寸边界</a:t>
              </a:r>
              <a:r>
                <a:rPr lang="zh-CN" altLang="en-US" b="1"/>
                <a:t>图</a:t>
              </a:r>
              <a:endParaRPr lang="zh-CN" altLang="en-US" b="1"/>
            </a:p>
          </p:txBody>
        </p:sp>
        <p:cxnSp>
          <p:nvCxnSpPr>
            <p:cNvPr id="35" name="直接连接符 34"/>
            <p:cNvCxnSpPr/>
            <p:nvPr/>
          </p:nvCxnSpPr>
          <p:spPr>
            <a:xfrm flipV="1">
              <a:off x="2639" y="6072"/>
              <a:ext cx="0" cy="2837"/>
            </a:xfrm>
            <a:prstGeom prst="line">
              <a:avLst/>
            </a:prstGeom>
            <a:ln w="25400" cmpd="sng">
              <a:solidFill>
                <a:schemeClr val="accent1"/>
              </a:solidFill>
              <a:prstDash val="dash"/>
            </a:ln>
          </p:spPr>
          <p:style>
            <a:lnRef idx="2">
              <a:schemeClr val="accent1"/>
            </a:lnRef>
            <a:fillRef idx="0">
              <a:srgbClr val="FFFFFF"/>
            </a:fillRef>
            <a:effectRef idx="0">
              <a:srgbClr val="FFFFFF"/>
            </a:effectRef>
            <a:fontRef idx="minor">
              <a:schemeClr val="tx1"/>
            </a:fontRef>
          </p:style>
        </p:cxnSp>
        <p:cxnSp>
          <p:nvCxnSpPr>
            <p:cNvPr id="36" name="直接连接符 35"/>
            <p:cNvCxnSpPr/>
            <p:nvPr/>
          </p:nvCxnSpPr>
          <p:spPr>
            <a:xfrm flipH="1">
              <a:off x="2608" y="8878"/>
              <a:ext cx="4483" cy="16"/>
            </a:xfrm>
            <a:prstGeom prst="line">
              <a:avLst/>
            </a:prstGeom>
            <a:ln w="25400" cmpd="sng">
              <a:solidFill>
                <a:schemeClr val="accent1"/>
              </a:solidFill>
              <a:prstDash val="dash"/>
            </a:ln>
          </p:spPr>
          <p:style>
            <a:lnRef idx="2">
              <a:schemeClr val="accent1"/>
            </a:lnRef>
            <a:fillRef idx="0">
              <a:srgbClr val="FFFFFF"/>
            </a:fillRef>
            <a:effectRef idx="0">
              <a:srgbClr val="FFFFFF"/>
            </a:effectRef>
            <a:fontRef idx="minor">
              <a:schemeClr val="tx1"/>
            </a:fontRef>
          </p:style>
        </p:cxnSp>
      </p:grpSp>
      <p:graphicFrame>
        <p:nvGraphicFramePr>
          <p:cNvPr id="38" name="表格 37"/>
          <p:cNvGraphicFramePr/>
          <p:nvPr>
            <p:custDataLst>
              <p:tags r:id="rId4"/>
            </p:custDataLst>
          </p:nvPr>
        </p:nvGraphicFramePr>
        <p:xfrm>
          <a:off x="310515" y="4476115"/>
          <a:ext cx="6656070" cy="2286000"/>
        </p:xfrm>
        <a:graphic>
          <a:graphicData uri="http://schemas.openxmlformats.org/drawingml/2006/table">
            <a:tbl>
              <a:tblPr firstRow="1" bandRow="1">
                <a:tableStyleId>{5C22544A-7EE6-4342-B048-85BDC9FD1C3A}</a:tableStyleId>
              </a:tblPr>
              <a:tblGrid>
                <a:gridCol w="1109345"/>
                <a:gridCol w="1109345"/>
                <a:gridCol w="1109345"/>
                <a:gridCol w="1109345"/>
                <a:gridCol w="1109345"/>
                <a:gridCol w="1109345"/>
              </a:tblGrid>
              <a:tr h="381000">
                <a:tc>
                  <a:txBody>
                    <a:bodyPr/>
                    <a:p>
                      <a:pPr algn="ctr">
                        <a:buNone/>
                      </a:pPr>
                      <a:r>
                        <a:rPr lang="zh-CN" altLang="en-US" b="1"/>
                        <a:t>桶部结构</a:t>
                      </a:r>
                      <a:endParaRPr lang="zh-CN" altLang="en-US" b="1"/>
                    </a:p>
                  </a:txBody>
                  <a:tcPr anchor="ctr" anchorCtr="0"/>
                </a:tc>
                <a:tc>
                  <a:txBody>
                    <a:bodyPr/>
                    <a:p>
                      <a:pPr algn="ctr">
                        <a:buNone/>
                      </a:pPr>
                      <a:r>
                        <a:rPr lang="zh-CN" altLang="en-US" b="1"/>
                        <a:t>材质</a:t>
                      </a:r>
                      <a:endParaRPr lang="zh-CN" altLang="en-US" b="1"/>
                    </a:p>
                  </a:txBody>
                  <a:tcPr anchor="ctr" anchorCtr="0"/>
                </a:tc>
                <a:tc>
                  <a:txBody>
                    <a:bodyPr/>
                    <a:p>
                      <a:pPr algn="ctr">
                        <a:buNone/>
                      </a:pPr>
                      <a:r>
                        <a:rPr lang="zh-CN" altLang="en-US" b="1"/>
                        <a:t>重量</a:t>
                      </a:r>
                      <a:r>
                        <a:rPr lang="en-US" altLang="zh-CN" b="1"/>
                        <a:t>/</a:t>
                      </a:r>
                      <a:r>
                        <a:rPr lang="en-US" altLang="zh-CN" sz="1800" b="1">
                          <a:sym typeface="+mn-ea"/>
                        </a:rPr>
                        <a:t>k</a:t>
                      </a:r>
                      <a:r>
                        <a:rPr lang="en-US" altLang="zh-CN" b="1"/>
                        <a:t>g</a:t>
                      </a:r>
                      <a:endParaRPr lang="en-US" altLang="zh-CN" b="1"/>
                    </a:p>
                  </a:txBody>
                  <a:tcPr anchor="ctr" anchorCtr="0"/>
                </a:tc>
                <a:tc>
                  <a:txBody>
                    <a:bodyPr/>
                    <a:p>
                      <a:pPr algn="ctr">
                        <a:buNone/>
                      </a:pPr>
                      <a:r>
                        <a:rPr lang="zh-CN" altLang="en-US" b="1"/>
                        <a:t>端部结构</a:t>
                      </a:r>
                      <a:endParaRPr lang="zh-CN" altLang="en-US" b="1"/>
                    </a:p>
                  </a:txBody>
                  <a:tcPr anchor="ctr" anchorCtr="0"/>
                </a:tc>
                <a:tc>
                  <a:txBody>
                    <a:bodyPr/>
                    <a:p>
                      <a:pPr algn="ctr">
                        <a:buNone/>
                      </a:pPr>
                      <a:r>
                        <a:rPr lang="zh-CN" altLang="en-US" b="1"/>
                        <a:t>材质</a:t>
                      </a:r>
                      <a:endParaRPr lang="zh-CN" altLang="en-US" b="1"/>
                    </a:p>
                  </a:txBody>
                  <a:tcPr anchor="ctr" anchorCtr="0"/>
                </a:tc>
                <a:tc>
                  <a:txBody>
                    <a:bodyPr/>
                    <a:p>
                      <a:pPr algn="ctr">
                        <a:buNone/>
                      </a:pPr>
                      <a:r>
                        <a:rPr lang="zh-CN" altLang="en-US" b="1"/>
                        <a:t>重量</a:t>
                      </a:r>
                      <a:r>
                        <a:rPr lang="en-US" altLang="zh-CN" sz="1800" b="1">
                          <a:sym typeface="+mn-ea"/>
                        </a:rPr>
                        <a:t>/kg</a:t>
                      </a:r>
                      <a:endParaRPr lang="zh-CN" altLang="en-US" b="1"/>
                    </a:p>
                  </a:txBody>
                  <a:tcPr anchor="ctr" anchorCtr="0"/>
                </a:tc>
              </a:tr>
              <a:tr h="381000">
                <a:tc>
                  <a:txBody>
                    <a:bodyPr/>
                    <a:p>
                      <a:pPr algn="ctr">
                        <a:buNone/>
                      </a:pPr>
                      <a:r>
                        <a:rPr lang="zh-CN" altLang="en-US" b="1"/>
                        <a:t>端环</a:t>
                      </a:r>
                      <a:endParaRPr lang="zh-CN" altLang="en-US" b="1"/>
                    </a:p>
                  </a:txBody>
                  <a:tcPr anchor="ctr" anchorCtr="0"/>
                </a:tc>
                <a:tc>
                  <a:txBody>
                    <a:bodyPr/>
                    <a:p>
                      <a:pPr algn="ctr">
                        <a:buNone/>
                      </a:pPr>
                      <a:r>
                        <a:rPr lang="en-US" altLang="zh-CN" sz="1800" b="1">
                          <a:sym typeface="+mn-ea"/>
                        </a:rPr>
                        <a:t>316L</a:t>
                      </a:r>
                      <a:endParaRPr lang="en-US" altLang="zh-CN" sz="1800" b="1">
                        <a:sym typeface="+mn-ea"/>
                      </a:endParaRPr>
                    </a:p>
                  </a:txBody>
                  <a:tcPr anchor="ctr" anchorCtr="0"/>
                </a:tc>
                <a:tc>
                  <a:txBody>
                    <a:bodyPr/>
                    <a:p>
                      <a:pPr algn="ctr">
                        <a:buNone/>
                      </a:pPr>
                      <a:r>
                        <a:rPr lang="en-US" altLang="zh-CN" sz="1800" b="1">
                          <a:sym typeface="+mn-ea"/>
                        </a:rPr>
                        <a:t>1633</a:t>
                      </a:r>
                      <a:endParaRPr lang="en-US" altLang="zh-CN" sz="1800" b="1">
                        <a:sym typeface="+mn-ea"/>
                      </a:endParaRPr>
                    </a:p>
                  </a:txBody>
                  <a:tcPr anchor="ctr" anchorCtr="0"/>
                </a:tc>
                <a:tc>
                  <a:txBody>
                    <a:bodyPr/>
                    <a:p>
                      <a:pPr algn="ctr">
                        <a:buNone/>
                      </a:pPr>
                      <a:r>
                        <a:rPr lang="zh-CN" altLang="en-US" b="1"/>
                        <a:t>内环</a:t>
                      </a:r>
                      <a:endParaRPr lang="zh-CN" altLang="en-US" b="1"/>
                    </a:p>
                  </a:txBody>
                  <a:tcPr anchor="ctr" anchorCtr="0"/>
                </a:tc>
                <a:tc>
                  <a:txBody>
                    <a:bodyPr/>
                    <a:p>
                      <a:pPr algn="ctr">
                        <a:buNone/>
                      </a:pPr>
                      <a:r>
                        <a:rPr lang="en-US" altLang="zh-CN" b="1"/>
                        <a:t>316L</a:t>
                      </a:r>
                      <a:endParaRPr lang="en-US" altLang="zh-CN" b="1"/>
                    </a:p>
                  </a:txBody>
                  <a:tcPr anchor="ctr" anchorCtr="0"/>
                </a:tc>
                <a:tc>
                  <a:txBody>
                    <a:bodyPr/>
                    <a:p>
                      <a:pPr algn="ctr">
                        <a:buNone/>
                      </a:pPr>
                      <a:r>
                        <a:rPr lang="en-US" altLang="zh-CN" sz="1800" b="1">
                          <a:sym typeface="+mn-ea"/>
                        </a:rPr>
                        <a:t>438</a:t>
                      </a:r>
                      <a:endParaRPr lang="en-US" altLang="zh-CN" sz="1800" b="1">
                        <a:sym typeface="+mn-ea"/>
                      </a:endParaRPr>
                    </a:p>
                  </a:txBody>
                  <a:tcPr anchor="ctr" anchorCtr="0"/>
                </a:tc>
              </a:tr>
              <a:tr h="381000">
                <a:tc>
                  <a:txBody>
                    <a:bodyPr/>
                    <a:p>
                      <a:pPr algn="ctr">
                        <a:buNone/>
                      </a:pPr>
                      <a:r>
                        <a:rPr lang="zh-CN" altLang="en-US" b="1"/>
                        <a:t>锥环</a:t>
                      </a:r>
                      <a:endParaRPr lang="zh-CN" altLang="en-US" b="1"/>
                    </a:p>
                  </a:txBody>
                  <a:tcPr anchor="ctr" anchorCtr="0"/>
                </a:tc>
                <a:tc>
                  <a:txBody>
                    <a:bodyPr/>
                    <a:p>
                      <a:pPr algn="ctr">
                        <a:buNone/>
                      </a:pPr>
                      <a:r>
                        <a:rPr lang="zh-CN" altLang="en-US" b="1"/>
                        <a:t>铝合金</a:t>
                      </a:r>
                      <a:endParaRPr lang="zh-CN" altLang="en-US" b="1"/>
                    </a:p>
                  </a:txBody>
                  <a:tcPr anchor="ctr" anchorCtr="0"/>
                </a:tc>
                <a:tc>
                  <a:txBody>
                    <a:bodyPr/>
                    <a:p>
                      <a:pPr algn="ctr">
                        <a:buNone/>
                      </a:pPr>
                      <a:r>
                        <a:rPr lang="en-US" altLang="zh-CN" sz="1800" b="1">
                          <a:sym typeface="+mn-ea"/>
                        </a:rPr>
                        <a:t>145</a:t>
                      </a:r>
                      <a:endParaRPr lang="en-US" altLang="zh-CN" sz="1800" b="1">
                        <a:sym typeface="+mn-ea"/>
                      </a:endParaRPr>
                    </a:p>
                  </a:txBody>
                  <a:tcPr anchor="ctr" anchorCtr="0"/>
                </a:tc>
                <a:tc>
                  <a:txBody>
                    <a:bodyPr/>
                    <a:p>
                      <a:pPr algn="ctr">
                        <a:buNone/>
                      </a:pPr>
                      <a:r>
                        <a:rPr lang="zh-CN" altLang="en-US" sz="1800" b="1">
                          <a:sym typeface="+mn-ea"/>
                        </a:rPr>
                        <a:t>外壳</a:t>
                      </a:r>
                      <a:endParaRPr lang="zh-CN" altLang="en-US" sz="1800" b="1">
                        <a:sym typeface="+mn-ea"/>
                      </a:endParaRPr>
                    </a:p>
                  </a:txBody>
                  <a:tcPr anchor="ctr" anchorCtr="0"/>
                </a:tc>
                <a:tc>
                  <a:txBody>
                    <a:bodyPr/>
                    <a:p>
                      <a:pPr algn="ctr">
                        <a:buNone/>
                      </a:pPr>
                      <a:r>
                        <a:rPr lang="en-US" altLang="zh-CN" sz="1800" b="1">
                          <a:sym typeface="+mn-ea"/>
                        </a:rPr>
                        <a:t>316L</a:t>
                      </a:r>
                      <a:endParaRPr lang="en-US" altLang="zh-CN" sz="1800" b="1">
                        <a:sym typeface="+mn-ea"/>
                      </a:endParaRPr>
                    </a:p>
                  </a:txBody>
                  <a:tcPr anchor="ctr" anchorCtr="0"/>
                </a:tc>
                <a:tc>
                  <a:txBody>
                    <a:bodyPr/>
                    <a:p>
                      <a:pPr algn="ctr">
                        <a:buNone/>
                      </a:pPr>
                      <a:r>
                        <a:rPr lang="en-US" altLang="zh-CN" sz="1800" b="1">
                          <a:sym typeface="+mn-ea"/>
                        </a:rPr>
                        <a:t>307</a:t>
                      </a:r>
                      <a:endParaRPr lang="en-US" altLang="zh-CN" sz="1800" b="1">
                        <a:sym typeface="+mn-ea"/>
                      </a:endParaRPr>
                    </a:p>
                  </a:txBody>
                  <a:tcPr anchor="ctr" anchorCtr="0"/>
                </a:tc>
              </a:tr>
              <a:tr h="381000">
                <a:tc>
                  <a:txBody>
                    <a:bodyPr/>
                    <a:p>
                      <a:pPr algn="ctr">
                        <a:buNone/>
                      </a:pPr>
                      <a:r>
                        <a:rPr lang="zh-CN" altLang="en-US" b="1"/>
                        <a:t>支撑梁</a:t>
                      </a:r>
                      <a:endParaRPr lang="zh-CN" altLang="en-US" b="1"/>
                    </a:p>
                  </a:txBody>
                  <a:tcPr anchor="ctr" anchorCtr="0"/>
                </a:tc>
                <a:tc>
                  <a:txBody>
                    <a:bodyPr/>
                    <a:p>
                      <a:pPr algn="ctr">
                        <a:buNone/>
                      </a:pPr>
                      <a:r>
                        <a:rPr lang="en-US" altLang="zh-CN" sz="1800" b="1">
                          <a:sym typeface="+mn-ea"/>
                        </a:rPr>
                        <a:t>316L</a:t>
                      </a:r>
                      <a:endParaRPr lang="en-US" altLang="zh-CN" sz="1800" b="1">
                        <a:sym typeface="+mn-ea"/>
                      </a:endParaRPr>
                    </a:p>
                  </a:txBody>
                  <a:tcPr anchor="ctr" anchorCtr="0"/>
                </a:tc>
                <a:tc>
                  <a:txBody>
                    <a:bodyPr/>
                    <a:p>
                      <a:pPr algn="ctr">
                        <a:buNone/>
                      </a:pPr>
                      <a:r>
                        <a:rPr lang="en-US" altLang="zh-CN" sz="1800" b="1">
                          <a:sym typeface="+mn-ea"/>
                        </a:rPr>
                        <a:t>9945</a:t>
                      </a:r>
                      <a:endParaRPr lang="en-US" altLang="zh-CN" sz="1800" b="1">
                        <a:sym typeface="+mn-ea"/>
                      </a:endParaRPr>
                    </a:p>
                  </a:txBody>
                  <a:tcPr anchor="ctr" anchorCtr="0"/>
                </a:tc>
                <a:tc>
                  <a:txBody>
                    <a:bodyPr/>
                    <a:p>
                      <a:pPr algn="ctr">
                        <a:buNone/>
                      </a:pPr>
                      <a:r>
                        <a:rPr lang="zh-CN" altLang="en-US" b="1"/>
                        <a:t>环梁</a:t>
                      </a:r>
                      <a:endParaRPr lang="zh-CN" altLang="en-US" b="1"/>
                    </a:p>
                  </a:txBody>
                  <a:tcPr anchor="ctr" anchorCtr="0"/>
                </a:tc>
                <a:tc>
                  <a:txBody>
                    <a:bodyPr/>
                    <a:p>
                      <a:pPr algn="ctr">
                        <a:buNone/>
                      </a:pPr>
                      <a:r>
                        <a:rPr lang="en-US" altLang="zh-CN" sz="1800" b="1">
                          <a:sym typeface="+mn-ea"/>
                        </a:rPr>
                        <a:t>316L</a:t>
                      </a:r>
                      <a:endParaRPr lang="en-US" altLang="zh-CN" sz="1800" b="1">
                        <a:sym typeface="+mn-ea"/>
                      </a:endParaRPr>
                    </a:p>
                  </a:txBody>
                  <a:tcPr anchor="ctr" anchorCtr="0"/>
                </a:tc>
                <a:tc>
                  <a:txBody>
                    <a:bodyPr/>
                    <a:p>
                      <a:pPr algn="ctr">
                        <a:buNone/>
                      </a:pPr>
                      <a:r>
                        <a:rPr lang="en-US" altLang="zh-CN" sz="1800" b="1">
                          <a:sym typeface="+mn-ea"/>
                        </a:rPr>
                        <a:t>672</a:t>
                      </a:r>
                      <a:endParaRPr lang="en-US" altLang="zh-CN" sz="1800" b="1">
                        <a:sym typeface="+mn-ea"/>
                      </a:endParaRPr>
                    </a:p>
                  </a:txBody>
                  <a:tcPr anchor="ctr" anchorCtr="0"/>
                </a:tc>
              </a:tr>
              <a:tr h="381000">
                <a:tc>
                  <a:txBody>
                    <a:bodyPr/>
                    <a:p>
                      <a:pPr algn="ctr">
                        <a:buNone/>
                      </a:pPr>
                      <a:r>
                        <a:rPr lang="zh-CN" altLang="en-US" sz="1800" b="1">
                          <a:sym typeface="+mn-ea"/>
                        </a:rPr>
                        <a:t>加强梁</a:t>
                      </a:r>
                      <a:endParaRPr lang="zh-CN" altLang="en-US" sz="1800" b="1">
                        <a:sym typeface="+mn-ea"/>
                      </a:endParaRPr>
                    </a:p>
                  </a:txBody>
                  <a:tcPr anchor="ctr" anchorCtr="0"/>
                </a:tc>
                <a:tc>
                  <a:txBody>
                    <a:bodyPr/>
                    <a:p>
                      <a:pPr algn="ctr">
                        <a:buNone/>
                      </a:pPr>
                      <a:r>
                        <a:rPr lang="en-US" altLang="zh-CN" sz="1800" b="1">
                          <a:sym typeface="+mn-ea"/>
                        </a:rPr>
                        <a:t>316L</a:t>
                      </a:r>
                      <a:endParaRPr lang="en-US" altLang="zh-CN" sz="1800" b="1">
                        <a:sym typeface="+mn-ea"/>
                      </a:endParaRPr>
                    </a:p>
                  </a:txBody>
                  <a:tcPr anchor="ctr" anchorCtr="0"/>
                </a:tc>
                <a:tc>
                  <a:txBody>
                    <a:bodyPr/>
                    <a:p>
                      <a:pPr algn="ctr">
                        <a:buNone/>
                      </a:pPr>
                      <a:r>
                        <a:rPr lang="en-US" altLang="zh-CN" sz="1800" b="1">
                          <a:sym typeface="+mn-ea"/>
                        </a:rPr>
                        <a:t>2147</a:t>
                      </a:r>
                      <a:endParaRPr lang="en-US" altLang="zh-CN" sz="1800" b="1">
                        <a:sym typeface="+mn-ea"/>
                      </a:endParaRPr>
                    </a:p>
                  </a:txBody>
                  <a:tcPr anchor="ctr" anchorCtr="0"/>
                </a:tc>
                <a:tc>
                  <a:txBody>
                    <a:bodyPr/>
                    <a:p>
                      <a:pPr algn="ctr">
                        <a:buNone/>
                      </a:pPr>
                      <a:r>
                        <a:rPr lang="zh-CN" altLang="en-US" b="1"/>
                        <a:t>阶梯</a:t>
                      </a:r>
                      <a:r>
                        <a:rPr lang="zh-CN" altLang="en-US" b="1"/>
                        <a:t>杆</a:t>
                      </a:r>
                      <a:endParaRPr lang="zh-CN" altLang="en-US" b="1"/>
                    </a:p>
                  </a:txBody>
                  <a:tcPr anchor="ctr" anchorCtr="0"/>
                </a:tc>
                <a:tc>
                  <a:txBody>
                    <a:bodyPr/>
                    <a:p>
                      <a:pPr algn="ctr">
                        <a:buNone/>
                      </a:pPr>
                      <a:r>
                        <a:rPr lang="en-US" altLang="zh-CN" sz="1800" b="1">
                          <a:sym typeface="+mn-ea"/>
                        </a:rPr>
                        <a:t>316L</a:t>
                      </a:r>
                      <a:endParaRPr lang="en-US" altLang="zh-CN" sz="1800" b="1">
                        <a:sym typeface="+mn-ea"/>
                      </a:endParaRPr>
                    </a:p>
                  </a:txBody>
                  <a:tcPr anchor="ctr" anchorCtr="0"/>
                </a:tc>
                <a:tc>
                  <a:txBody>
                    <a:bodyPr/>
                    <a:p>
                      <a:pPr algn="ctr">
                        <a:buNone/>
                      </a:pPr>
                      <a:r>
                        <a:rPr lang="en-US" altLang="zh-CN" sz="1800" b="1">
                          <a:sym typeface="+mn-ea"/>
                        </a:rPr>
                        <a:t>270</a:t>
                      </a:r>
                      <a:endParaRPr lang="en-US" altLang="zh-CN" sz="1800" b="1">
                        <a:sym typeface="+mn-ea"/>
                      </a:endParaRPr>
                    </a:p>
                  </a:txBody>
                  <a:tcPr anchor="ctr" anchorCtr="0"/>
                </a:tc>
              </a:tr>
              <a:tr h="381000">
                <a:tc>
                  <a:txBody>
                    <a:bodyPr/>
                    <a:p>
                      <a:pPr algn="ctr">
                        <a:buNone/>
                      </a:pPr>
                      <a:r>
                        <a:rPr lang="zh-CN" altLang="en-US" b="1"/>
                        <a:t>法兰</a:t>
                      </a:r>
                      <a:r>
                        <a:rPr lang="zh-CN" altLang="en-US" b="1"/>
                        <a:t>环</a:t>
                      </a:r>
                      <a:endParaRPr lang="zh-CN" altLang="en-US" b="1"/>
                    </a:p>
                  </a:txBody>
                  <a:tcPr anchor="ctr" anchorCtr="0"/>
                </a:tc>
                <a:tc>
                  <a:txBody>
                    <a:bodyPr/>
                    <a:p>
                      <a:pPr algn="ctr">
                        <a:buNone/>
                      </a:pPr>
                      <a:r>
                        <a:rPr lang="en-US" altLang="zh-CN" sz="1800" b="1">
                          <a:sym typeface="+mn-ea"/>
                        </a:rPr>
                        <a:t>316L</a:t>
                      </a:r>
                      <a:endParaRPr lang="zh-CN" altLang="en-US" b="1"/>
                    </a:p>
                  </a:txBody>
                  <a:tcPr anchor="ctr" anchorCtr="0"/>
                </a:tc>
                <a:tc>
                  <a:txBody>
                    <a:bodyPr/>
                    <a:p>
                      <a:pPr algn="ctr">
                        <a:buNone/>
                      </a:pPr>
                      <a:r>
                        <a:rPr lang="en-US" altLang="zh-CN" b="1"/>
                        <a:t>4.8t</a:t>
                      </a:r>
                      <a:endParaRPr lang="en-US" altLang="zh-CN" b="1"/>
                    </a:p>
                  </a:txBody>
                  <a:tcPr anchor="ctr" anchorCtr="0"/>
                </a:tc>
                <a:tc>
                  <a:txBody>
                    <a:bodyPr/>
                    <a:p>
                      <a:pPr algn="ctr">
                        <a:buNone/>
                      </a:pPr>
                      <a:endParaRPr lang="zh-CN" altLang="en-US" b="1"/>
                    </a:p>
                  </a:txBody>
                  <a:tcPr anchor="ctr" anchorCtr="0"/>
                </a:tc>
                <a:tc>
                  <a:txBody>
                    <a:bodyPr/>
                    <a:p>
                      <a:pPr algn="ctr">
                        <a:buNone/>
                      </a:pPr>
                      <a:r>
                        <a:rPr lang="zh-CN" altLang="en-US" sz="1800" b="1">
                          <a:sym typeface="+mn-ea"/>
                        </a:rPr>
                        <a:t>总重量</a:t>
                      </a:r>
                      <a:endParaRPr lang="zh-CN" altLang="en-US" sz="1800" b="1">
                        <a:sym typeface="+mn-ea"/>
                      </a:endParaRPr>
                    </a:p>
                  </a:txBody>
                  <a:tcPr anchor="ctr" anchorCtr="0"/>
                </a:tc>
                <a:tc>
                  <a:txBody>
                    <a:bodyPr/>
                    <a:p>
                      <a:pPr algn="ctr">
                        <a:buNone/>
                      </a:pPr>
                      <a:r>
                        <a:rPr lang="zh-CN" altLang="en-US" b="1"/>
                        <a:t>约</a:t>
                      </a:r>
                      <a:r>
                        <a:rPr lang="en-US" altLang="zh-CN" b="1">
                          <a:solidFill>
                            <a:srgbClr val="FF0000"/>
                          </a:solidFill>
                        </a:rPr>
                        <a:t>18.8 t</a:t>
                      </a:r>
                      <a:endParaRPr lang="en-US" altLang="zh-CN" b="1">
                        <a:solidFill>
                          <a:srgbClr val="FF0000"/>
                        </a:solidFill>
                      </a:endParaRPr>
                    </a:p>
                  </a:txBody>
                  <a:tcPr anchor="ctr" anchorCtr="0"/>
                </a:tc>
              </a:tr>
            </a:tbl>
          </a:graphicData>
        </a:graphic>
      </p:graphicFrame>
      <p:sp>
        <p:nvSpPr>
          <p:cNvPr id="43" name="文本框 42"/>
          <p:cNvSpPr txBox="1"/>
          <p:nvPr/>
        </p:nvSpPr>
        <p:spPr>
          <a:xfrm>
            <a:off x="7137400" y="5351780"/>
            <a:ext cx="4984750" cy="751840"/>
          </a:xfrm>
          <a:prstGeom prst="rect">
            <a:avLst/>
          </a:prstGeom>
          <a:noFill/>
        </p:spPr>
        <p:txBody>
          <a:bodyPr wrap="square" rtlCol="0">
            <a:noAutofit/>
          </a:bodyPr>
          <a:p>
            <a:pPr>
              <a:lnSpc>
                <a:spcPct val="150000"/>
              </a:lnSpc>
            </a:pPr>
            <a:r>
              <a:rPr lang="zh-CN" altLang="en-US" b="1"/>
              <a:t>量能器按照晶体分布，分为桶部和端部两部分，整体尺寸与边界图一致，不与内外探测器</a:t>
            </a:r>
            <a:r>
              <a:rPr lang="zh-CN" altLang="en-US" b="1"/>
              <a:t>干涉。</a:t>
            </a:r>
            <a:endParaRPr lang="zh-CN" altLang="en-US" b="1"/>
          </a:p>
        </p:txBody>
      </p:sp>
      <p:sp>
        <p:nvSpPr>
          <p:cNvPr id="44" name="文本框 43"/>
          <p:cNvSpPr txBox="1"/>
          <p:nvPr/>
        </p:nvSpPr>
        <p:spPr>
          <a:xfrm>
            <a:off x="4139565" y="1242695"/>
            <a:ext cx="1587500" cy="368300"/>
          </a:xfrm>
          <a:prstGeom prst="rect">
            <a:avLst/>
          </a:prstGeom>
          <a:noFill/>
        </p:spPr>
        <p:txBody>
          <a:bodyPr wrap="square" rtlCol="0">
            <a:spAutoFit/>
          </a:bodyPr>
          <a:p>
            <a:r>
              <a:rPr lang="zh-CN" altLang="en-US" b="1"/>
              <a:t>桶部量能器</a:t>
            </a:r>
            <a:endParaRPr lang="zh-CN" altLang="en-US" b="1"/>
          </a:p>
        </p:txBody>
      </p:sp>
      <p:sp>
        <p:nvSpPr>
          <p:cNvPr id="45" name="文本框 44"/>
          <p:cNvSpPr txBox="1"/>
          <p:nvPr/>
        </p:nvSpPr>
        <p:spPr>
          <a:xfrm>
            <a:off x="187325" y="1415415"/>
            <a:ext cx="1520190" cy="368300"/>
          </a:xfrm>
          <a:prstGeom prst="rect">
            <a:avLst/>
          </a:prstGeom>
          <a:noFill/>
        </p:spPr>
        <p:txBody>
          <a:bodyPr wrap="square" rtlCol="0">
            <a:spAutoFit/>
          </a:bodyPr>
          <a:p>
            <a:r>
              <a:rPr lang="zh-CN" altLang="en-US" b="1"/>
              <a:t>端部量能器</a:t>
            </a:r>
            <a:endParaRPr lang="zh-CN" altLang="en-US" b="1"/>
          </a:p>
        </p:txBody>
      </p:sp>
      <p:cxnSp>
        <p:nvCxnSpPr>
          <p:cNvPr id="46" name="直接箭头连接符 45"/>
          <p:cNvCxnSpPr>
            <a:stCxn id="44" idx="2"/>
          </p:cNvCxnSpPr>
          <p:nvPr/>
        </p:nvCxnSpPr>
        <p:spPr>
          <a:xfrm flipH="1">
            <a:off x="4553585" y="1610995"/>
            <a:ext cx="379730" cy="697230"/>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47" name="直接箭头连接符 46"/>
          <p:cNvCxnSpPr>
            <a:stCxn id="45" idx="2"/>
          </p:cNvCxnSpPr>
          <p:nvPr/>
        </p:nvCxnSpPr>
        <p:spPr>
          <a:xfrm>
            <a:off x="947420" y="1783715"/>
            <a:ext cx="689610" cy="699770"/>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 name="矩形 4"/>
          <p:cNvSpPr/>
          <p:nvPr/>
        </p:nvSpPr>
        <p:spPr>
          <a:xfrm>
            <a:off x="314325" y="775970"/>
            <a:ext cx="5308600"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ECAL</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的整体机械</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结构设计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846455"/>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ECAL</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安装</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9100" y="201930"/>
            <a:ext cx="384937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ECAL</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（电磁量能器）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190" name="图片 5"/>
          <p:cNvPicPr>
            <a:picLocks noChangeAspect="1"/>
          </p:cNvPicPr>
          <p:nvPr/>
        </p:nvPicPr>
        <p:blipFill>
          <a:blip r:embed="rId2"/>
          <a:srcRect l="23577" t="8918" r="14692" b="28220"/>
          <a:stretch>
            <a:fillRect/>
          </a:stretch>
        </p:blipFill>
        <p:spPr>
          <a:xfrm>
            <a:off x="9565005" y="5059045"/>
            <a:ext cx="2402840" cy="1257300"/>
          </a:xfrm>
          <a:prstGeom prst="rect">
            <a:avLst/>
          </a:prstGeom>
          <a:noFill/>
          <a:ln>
            <a:noFill/>
          </a:ln>
        </p:spPr>
      </p:pic>
      <p:pic>
        <p:nvPicPr>
          <p:cNvPr id="177" name="图片 176"/>
          <p:cNvPicPr>
            <a:picLocks noChangeAspect="1"/>
          </p:cNvPicPr>
          <p:nvPr/>
        </p:nvPicPr>
        <p:blipFill>
          <a:blip r:embed="rId3">
            <a:lum bright="6000" contrast="6000"/>
          </a:blip>
          <a:srcRect l="165" t="4862" r="372" b="2529"/>
          <a:stretch>
            <a:fillRect/>
          </a:stretch>
        </p:blipFill>
        <p:spPr>
          <a:xfrm>
            <a:off x="9728200" y="3053715"/>
            <a:ext cx="2239645" cy="1428750"/>
          </a:xfrm>
          <a:prstGeom prst="rect">
            <a:avLst/>
          </a:prstGeom>
        </p:spPr>
      </p:pic>
      <p:pic>
        <p:nvPicPr>
          <p:cNvPr id="184" name="图片 3"/>
          <p:cNvPicPr>
            <a:picLocks noChangeAspect="1"/>
          </p:cNvPicPr>
          <p:nvPr/>
        </p:nvPicPr>
        <p:blipFill>
          <a:blip r:embed="rId4"/>
          <a:srcRect l="5162" r="4740" b="-1023"/>
          <a:stretch>
            <a:fillRect/>
          </a:stretch>
        </p:blipFill>
        <p:spPr>
          <a:xfrm>
            <a:off x="6739890" y="3053715"/>
            <a:ext cx="2223135" cy="1275080"/>
          </a:xfrm>
          <a:prstGeom prst="rect">
            <a:avLst/>
          </a:prstGeom>
          <a:noFill/>
          <a:ln>
            <a:noFill/>
          </a:ln>
        </p:spPr>
      </p:pic>
      <p:pic>
        <p:nvPicPr>
          <p:cNvPr id="50" name="图片 49"/>
          <p:cNvPicPr/>
          <p:nvPr/>
        </p:nvPicPr>
        <p:blipFill>
          <a:blip r:embed="rId5">
            <a:lum bright="6000" contrast="6000"/>
          </a:blip>
          <a:srcRect l="3289" t="5026" b="4176"/>
          <a:stretch>
            <a:fillRect/>
          </a:stretch>
        </p:blipFill>
        <p:spPr>
          <a:xfrm>
            <a:off x="9728200" y="1181100"/>
            <a:ext cx="2160000" cy="1440000"/>
          </a:xfrm>
          <a:prstGeom prst="rect">
            <a:avLst/>
          </a:prstGeom>
        </p:spPr>
      </p:pic>
      <p:pic>
        <p:nvPicPr>
          <p:cNvPr id="19" name="图片 18"/>
          <p:cNvPicPr/>
          <p:nvPr/>
        </p:nvPicPr>
        <p:blipFill>
          <a:blip r:embed="rId6">
            <a:lum bright="6000" contrast="6000"/>
          </a:blip>
          <a:srcRect l="5223" t="7931" r="-50" b="1655"/>
          <a:stretch>
            <a:fillRect/>
          </a:stretch>
        </p:blipFill>
        <p:spPr>
          <a:xfrm>
            <a:off x="6579870" y="1221740"/>
            <a:ext cx="2383155" cy="1440180"/>
          </a:xfrm>
          <a:prstGeom prst="rect">
            <a:avLst/>
          </a:prstGeom>
        </p:spPr>
      </p:pic>
      <p:cxnSp>
        <p:nvCxnSpPr>
          <p:cNvPr id="4" name="直接连接符 3"/>
          <p:cNvCxnSpPr/>
          <p:nvPr/>
        </p:nvCxnSpPr>
        <p:spPr>
          <a:xfrm>
            <a:off x="1143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6180455" y="3245485"/>
            <a:ext cx="429260" cy="1557655"/>
          </a:xfrm>
          <a:prstGeom prst="rect">
            <a:avLst/>
          </a:prstGeom>
          <a:noFill/>
        </p:spPr>
        <p:txBody>
          <a:bodyPr wrap="square" rtlCol="0" anchor="t">
            <a:noAutofit/>
          </a:bodyPr>
          <a:p>
            <a:pPr algn="just">
              <a:buClrTx/>
              <a:buSzTx/>
              <a:buFontTx/>
            </a:pPr>
            <a:r>
              <a:rPr lang="zh-CN" altLang="en-US"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端部安装过程</a:t>
            </a:r>
            <a:endParaRPr lang="zh-CN" altLang="en-US"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3" name="下箭头 172"/>
          <p:cNvSpPr/>
          <p:nvPr>
            <p:custDataLst>
              <p:tags r:id="rId7"/>
            </p:custDataLst>
          </p:nvPr>
        </p:nvSpPr>
        <p:spPr>
          <a:xfrm rot="16200000">
            <a:off x="9130665" y="5380355"/>
            <a:ext cx="294005" cy="342900"/>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9" name="文本框 178"/>
          <p:cNvSpPr txBox="1"/>
          <p:nvPr/>
        </p:nvSpPr>
        <p:spPr>
          <a:xfrm>
            <a:off x="9397365" y="4389120"/>
            <a:ext cx="2368550"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再安装阶梯杆，支撑</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圆环</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80" name="直接箭头连接符 179"/>
          <p:cNvCxnSpPr/>
          <p:nvPr/>
        </p:nvCxnSpPr>
        <p:spPr>
          <a:xfrm flipV="1">
            <a:off x="6685478" y="2016724"/>
            <a:ext cx="337185" cy="38481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1" name="文本框 180"/>
          <p:cNvSpPr txBox="1"/>
          <p:nvPr/>
        </p:nvSpPr>
        <p:spPr>
          <a:xfrm>
            <a:off x="6325254" y="2355054"/>
            <a:ext cx="936405" cy="306705"/>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地基</a:t>
            </a:r>
            <a:endParaRPr lang="zh-CN" altLang="en-US" sz="1400" b="1">
              <a:solidFill>
                <a:prstClr val="black"/>
              </a:solidFill>
              <a:latin typeface="微软雅黑" panose="020B0503020204020204" pitchFamily="34" charset="-122"/>
              <a:cs typeface="微软雅黑" panose="020B0503020204020204" pitchFamily="34" charset="-122"/>
            </a:endParaRPr>
          </a:p>
        </p:txBody>
      </p:sp>
      <p:cxnSp>
        <p:nvCxnSpPr>
          <p:cNvPr id="182" name="直接箭头连接符 181"/>
          <p:cNvCxnSpPr/>
          <p:nvPr/>
        </p:nvCxnSpPr>
        <p:spPr>
          <a:xfrm>
            <a:off x="11153973" y="2176744"/>
            <a:ext cx="222250" cy="4425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83" name="文本框 182"/>
          <p:cNvSpPr txBox="1"/>
          <p:nvPr/>
        </p:nvSpPr>
        <p:spPr>
          <a:xfrm>
            <a:off x="11399520" y="2450465"/>
            <a:ext cx="803910" cy="521970"/>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同轴心</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固定</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5" name="文本框 184"/>
          <p:cNvSpPr txBox="1"/>
          <p:nvPr/>
        </p:nvSpPr>
        <p:spPr>
          <a:xfrm>
            <a:off x="6739890" y="4244340"/>
            <a:ext cx="2438400"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安装吊环，通过天车吊起</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6" name="下箭头 185"/>
          <p:cNvSpPr/>
          <p:nvPr>
            <p:custDataLst>
              <p:tags r:id="rId8"/>
            </p:custDataLst>
          </p:nvPr>
        </p:nvSpPr>
        <p:spPr>
          <a:xfrm>
            <a:off x="7442200" y="4730115"/>
            <a:ext cx="201930" cy="27114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87" name="图片 186"/>
          <p:cNvPicPr>
            <a:picLocks noChangeAspect="1"/>
          </p:cNvPicPr>
          <p:nvPr/>
        </p:nvPicPr>
        <p:blipFill>
          <a:blip r:embed="rId9"/>
          <a:srcRect l="2885" t="7358" r="7735"/>
          <a:stretch>
            <a:fillRect/>
          </a:stretch>
        </p:blipFill>
        <p:spPr>
          <a:xfrm>
            <a:off x="6609715" y="5059045"/>
            <a:ext cx="2268220" cy="1160145"/>
          </a:xfrm>
          <a:prstGeom prst="rect">
            <a:avLst/>
          </a:prstGeom>
        </p:spPr>
      </p:pic>
      <p:sp>
        <p:nvSpPr>
          <p:cNvPr id="188" name="文本框 187"/>
          <p:cNvSpPr txBox="1"/>
          <p:nvPr/>
        </p:nvSpPr>
        <p:spPr>
          <a:xfrm>
            <a:off x="6325235" y="6276975"/>
            <a:ext cx="3068955" cy="521970"/>
          </a:xfrm>
          <a:prstGeom prst="rect">
            <a:avLst/>
          </a:prstGeom>
          <a:noFill/>
        </p:spPr>
        <p:txBody>
          <a:bodyPr wrap="square" rtlCol="0">
            <a:spAutoFit/>
          </a:bodyPr>
          <a:p>
            <a:pPr indent="0" fontAlgn="base">
              <a:lnSpc>
                <a:spcPct val="100000"/>
              </a:lnSpc>
              <a:spcBef>
                <a:spcPts val="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在模具上安装晶体，将支撑结构下吊安装，依次完成全部晶体安装</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9" name="下箭头 188"/>
          <p:cNvSpPr/>
          <p:nvPr>
            <p:custDataLst>
              <p:tags r:id="rId10"/>
            </p:custDataLst>
          </p:nvPr>
        </p:nvSpPr>
        <p:spPr>
          <a:xfrm rot="5400000">
            <a:off x="9159240" y="3498850"/>
            <a:ext cx="300990" cy="40703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1" name="文本框 190"/>
          <p:cNvSpPr txBox="1"/>
          <p:nvPr/>
        </p:nvSpPr>
        <p:spPr>
          <a:xfrm>
            <a:off x="9416415" y="6336665"/>
            <a:ext cx="3249295"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通过导轨小车推入谱仪内</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固定</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92" name="直接箭头连接符 191"/>
          <p:cNvCxnSpPr>
            <a:stCxn id="196" idx="2"/>
          </p:cNvCxnSpPr>
          <p:nvPr/>
        </p:nvCxnSpPr>
        <p:spPr>
          <a:xfrm>
            <a:off x="8435340" y="5022850"/>
            <a:ext cx="80010" cy="8197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6" name="文本框 195"/>
          <p:cNvSpPr txBox="1"/>
          <p:nvPr/>
        </p:nvSpPr>
        <p:spPr>
          <a:xfrm>
            <a:off x="7789545" y="4634865"/>
            <a:ext cx="1290955" cy="387985"/>
          </a:xfrm>
          <a:prstGeom prst="rect">
            <a:avLst/>
          </a:prstGeom>
          <a:noFill/>
        </p:spPr>
        <p:txBody>
          <a:bodyPr wrap="square" rtlCol="0" anchor="t">
            <a:noAutofit/>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晶体安装模具</a:t>
            </a:r>
            <a:endParaRPr lang="zh-CN" altLang="en-US"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99" name="直接箭头连接符 198"/>
          <p:cNvCxnSpPr/>
          <p:nvPr/>
        </p:nvCxnSpPr>
        <p:spPr>
          <a:xfrm flipH="1">
            <a:off x="11189335" y="5064125"/>
            <a:ext cx="456565" cy="38735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0" name="文本框 199"/>
          <p:cNvSpPr txBox="1"/>
          <p:nvPr/>
        </p:nvSpPr>
        <p:spPr>
          <a:xfrm>
            <a:off x="11266824" y="4757259"/>
            <a:ext cx="936405" cy="306705"/>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配重块</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01" name="直接箭头连接符 200"/>
          <p:cNvCxnSpPr/>
          <p:nvPr/>
        </p:nvCxnSpPr>
        <p:spPr>
          <a:xfrm flipV="1">
            <a:off x="9820910" y="5471795"/>
            <a:ext cx="353060" cy="35306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2" name="文本框 201"/>
          <p:cNvSpPr txBox="1"/>
          <p:nvPr/>
        </p:nvSpPr>
        <p:spPr>
          <a:xfrm>
            <a:off x="9145289" y="5698964"/>
            <a:ext cx="936405" cy="306705"/>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伸缩</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杆</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2" name="直接箭头连接符 21"/>
          <p:cNvCxnSpPr/>
          <p:nvPr>
            <p:custDataLst>
              <p:tags r:id="rId11"/>
            </p:custDataLst>
          </p:nvPr>
        </p:nvCxnSpPr>
        <p:spPr>
          <a:xfrm flipH="1">
            <a:off x="8427085" y="1221740"/>
            <a:ext cx="375920" cy="36639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custDataLst>
              <p:tags r:id="rId12"/>
            </p:custDataLst>
          </p:nvPr>
        </p:nvSpPr>
        <p:spPr>
          <a:xfrm>
            <a:off x="8695055" y="964565"/>
            <a:ext cx="565150" cy="306705"/>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外壳</a:t>
            </a:r>
            <a:endParaRPr lang="zh-CN" altLang="en-US" sz="1400"/>
          </a:p>
        </p:txBody>
      </p:sp>
      <p:cxnSp>
        <p:nvCxnSpPr>
          <p:cNvPr id="24" name="直接箭头连接符 23"/>
          <p:cNvCxnSpPr>
            <a:stCxn id="25" idx="2"/>
          </p:cNvCxnSpPr>
          <p:nvPr>
            <p:custDataLst>
              <p:tags r:id="rId13"/>
            </p:custDataLst>
          </p:nvPr>
        </p:nvCxnSpPr>
        <p:spPr>
          <a:xfrm flipH="1">
            <a:off x="6896100" y="1221740"/>
            <a:ext cx="80010" cy="27368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14"/>
            </p:custDataLst>
          </p:nvPr>
        </p:nvSpPr>
        <p:spPr>
          <a:xfrm>
            <a:off x="6609715" y="915035"/>
            <a:ext cx="732790" cy="306705"/>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连接杆</a:t>
            </a:r>
            <a:endParaRPr lang="zh-CN" altLang="en-US" sz="1400"/>
          </a:p>
        </p:txBody>
      </p:sp>
      <p:cxnSp>
        <p:nvCxnSpPr>
          <p:cNvPr id="26" name="直接箭头连接符 25"/>
          <p:cNvCxnSpPr>
            <a:stCxn id="27" idx="2"/>
          </p:cNvCxnSpPr>
          <p:nvPr>
            <p:custDataLst>
              <p:tags r:id="rId15"/>
            </p:custDataLst>
          </p:nvPr>
        </p:nvCxnSpPr>
        <p:spPr>
          <a:xfrm flipH="1">
            <a:off x="7644130" y="1271270"/>
            <a:ext cx="427990" cy="4584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7" name="文本框 26"/>
          <p:cNvSpPr txBox="1"/>
          <p:nvPr>
            <p:custDataLst>
              <p:tags r:id="rId16"/>
            </p:custDataLst>
          </p:nvPr>
        </p:nvSpPr>
        <p:spPr>
          <a:xfrm>
            <a:off x="7789545" y="964565"/>
            <a:ext cx="565150" cy="306705"/>
          </a:xfrm>
          <a:prstGeom prst="rect">
            <a:avLst/>
          </a:prstGeom>
          <a:noFill/>
        </p:spPr>
        <p:txBody>
          <a:bodyPr wrap="square" rtlCol="0">
            <a:spAutoFit/>
          </a:bodyPr>
          <a:p>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内环</a:t>
            </a:r>
            <a:endParaRPr lang="zh-CN" altLang="en-US" sz="1400"/>
          </a:p>
        </p:txBody>
      </p:sp>
      <p:sp>
        <p:nvSpPr>
          <p:cNvPr id="52" name="下箭头 51"/>
          <p:cNvSpPr/>
          <p:nvPr>
            <p:custDataLst>
              <p:tags r:id="rId17"/>
            </p:custDataLst>
          </p:nvPr>
        </p:nvSpPr>
        <p:spPr>
          <a:xfrm rot="16200000">
            <a:off x="9162415" y="1807845"/>
            <a:ext cx="294005" cy="40830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下箭头 52"/>
          <p:cNvSpPr/>
          <p:nvPr>
            <p:custDataLst>
              <p:tags r:id="rId18"/>
            </p:custDataLst>
          </p:nvPr>
        </p:nvSpPr>
        <p:spPr>
          <a:xfrm>
            <a:off x="10450195" y="2880360"/>
            <a:ext cx="211455" cy="19494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文本框 53"/>
          <p:cNvSpPr txBox="1"/>
          <p:nvPr/>
        </p:nvSpPr>
        <p:spPr>
          <a:xfrm>
            <a:off x="6609715" y="2568575"/>
            <a:ext cx="2084705"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在地基上安装内环</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外壳</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5" name="文本框 54"/>
          <p:cNvSpPr txBox="1"/>
          <p:nvPr/>
        </p:nvSpPr>
        <p:spPr>
          <a:xfrm>
            <a:off x="9937750" y="2507615"/>
            <a:ext cx="1950720"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安装连接杆</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固定</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6" name="图片 55"/>
          <p:cNvPicPr>
            <a:picLocks noChangeAspect="1"/>
          </p:cNvPicPr>
          <p:nvPr/>
        </p:nvPicPr>
        <p:blipFill>
          <a:blip r:embed="rId19">
            <a:lum bright="6000" contrast="12000"/>
          </a:blip>
          <a:stretch>
            <a:fillRect/>
          </a:stretch>
        </p:blipFill>
        <p:spPr>
          <a:xfrm>
            <a:off x="0" y="1776730"/>
            <a:ext cx="2809875" cy="1046480"/>
          </a:xfrm>
          <a:prstGeom prst="rect">
            <a:avLst/>
          </a:prstGeom>
        </p:spPr>
      </p:pic>
      <p:cxnSp>
        <p:nvCxnSpPr>
          <p:cNvPr id="57" name="直接箭头连接符 56"/>
          <p:cNvCxnSpPr>
            <a:stCxn id="58" idx="2"/>
          </p:cNvCxnSpPr>
          <p:nvPr/>
        </p:nvCxnSpPr>
        <p:spPr>
          <a:xfrm flipH="1">
            <a:off x="1701165" y="1819275"/>
            <a:ext cx="256540" cy="26352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8" name="文本框 57"/>
          <p:cNvSpPr txBox="1"/>
          <p:nvPr/>
        </p:nvSpPr>
        <p:spPr>
          <a:xfrm>
            <a:off x="1563370" y="1348740"/>
            <a:ext cx="788670" cy="47053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辅助吊装结构</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0" name="直接箭头连接符 59"/>
          <p:cNvCxnSpPr>
            <a:stCxn id="61" idx="2"/>
          </p:cNvCxnSpPr>
          <p:nvPr/>
        </p:nvCxnSpPr>
        <p:spPr>
          <a:xfrm flipH="1">
            <a:off x="2491105" y="1776730"/>
            <a:ext cx="116205" cy="4019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61" name="文本框 60"/>
          <p:cNvSpPr txBox="1"/>
          <p:nvPr/>
        </p:nvSpPr>
        <p:spPr>
          <a:xfrm>
            <a:off x="2211705" y="1409065"/>
            <a:ext cx="790575" cy="36766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支撑梁</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5" name="矩形 64"/>
          <p:cNvSpPr/>
          <p:nvPr/>
        </p:nvSpPr>
        <p:spPr>
          <a:xfrm>
            <a:off x="6180455" y="855345"/>
            <a:ext cx="5923915" cy="5942965"/>
          </a:xfrm>
          <a:prstGeom prst="rect">
            <a:avLst/>
          </a:prstGeom>
          <a:noFill/>
          <a:ln w="1905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7" name="下箭头 66"/>
          <p:cNvSpPr/>
          <p:nvPr>
            <p:custDataLst>
              <p:tags r:id="rId20"/>
            </p:custDataLst>
          </p:nvPr>
        </p:nvSpPr>
        <p:spPr>
          <a:xfrm rot="16200000">
            <a:off x="2891790" y="2106930"/>
            <a:ext cx="294005" cy="39814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9" name="图片 68"/>
          <p:cNvPicPr>
            <a:picLocks noChangeAspect="1"/>
          </p:cNvPicPr>
          <p:nvPr/>
        </p:nvPicPr>
        <p:blipFill>
          <a:blip r:embed="rId21"/>
          <a:srcRect l="4108" t="22370" r="6062" b="12695"/>
          <a:stretch>
            <a:fillRect/>
          </a:stretch>
        </p:blipFill>
        <p:spPr>
          <a:xfrm>
            <a:off x="3237865" y="1782445"/>
            <a:ext cx="2878455" cy="1040765"/>
          </a:xfrm>
          <a:prstGeom prst="rect">
            <a:avLst/>
          </a:prstGeom>
        </p:spPr>
      </p:pic>
      <p:pic>
        <p:nvPicPr>
          <p:cNvPr id="70" name="图片 69"/>
          <p:cNvPicPr>
            <a:picLocks noChangeAspect="1"/>
          </p:cNvPicPr>
          <p:nvPr/>
        </p:nvPicPr>
        <p:blipFill>
          <a:blip r:embed="rId22"/>
          <a:srcRect l="2868" t="11311" b="16221"/>
          <a:stretch>
            <a:fillRect/>
          </a:stretch>
        </p:blipFill>
        <p:spPr>
          <a:xfrm>
            <a:off x="3331210" y="3989705"/>
            <a:ext cx="2469515" cy="970915"/>
          </a:xfrm>
          <a:prstGeom prst="rect">
            <a:avLst/>
          </a:prstGeom>
        </p:spPr>
      </p:pic>
      <p:sp>
        <p:nvSpPr>
          <p:cNvPr id="71" name="下箭头 70"/>
          <p:cNvSpPr/>
          <p:nvPr>
            <p:custDataLst>
              <p:tags r:id="rId23"/>
            </p:custDataLst>
          </p:nvPr>
        </p:nvSpPr>
        <p:spPr>
          <a:xfrm>
            <a:off x="4519930" y="3245485"/>
            <a:ext cx="201930" cy="27114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矩形 71"/>
          <p:cNvSpPr/>
          <p:nvPr/>
        </p:nvSpPr>
        <p:spPr>
          <a:xfrm>
            <a:off x="0" y="1271905"/>
            <a:ext cx="6180455" cy="5527040"/>
          </a:xfrm>
          <a:prstGeom prst="rect">
            <a:avLst/>
          </a:prstGeom>
          <a:noFill/>
          <a:ln w="1905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3" name="直接箭头连接符 72"/>
          <p:cNvCxnSpPr/>
          <p:nvPr/>
        </p:nvCxnSpPr>
        <p:spPr>
          <a:xfrm>
            <a:off x="3331210" y="1840230"/>
            <a:ext cx="38735" cy="3187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4" name="文本框 73"/>
          <p:cNvSpPr txBox="1"/>
          <p:nvPr/>
        </p:nvSpPr>
        <p:spPr>
          <a:xfrm>
            <a:off x="2916555" y="1348740"/>
            <a:ext cx="790575" cy="36766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电机</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减速器</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75" name="直接箭头连接符 74"/>
          <p:cNvCxnSpPr/>
          <p:nvPr/>
        </p:nvCxnSpPr>
        <p:spPr>
          <a:xfrm>
            <a:off x="4177030" y="1680210"/>
            <a:ext cx="91440" cy="29273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6" name="文本框 75"/>
          <p:cNvSpPr txBox="1"/>
          <p:nvPr/>
        </p:nvSpPr>
        <p:spPr>
          <a:xfrm>
            <a:off x="3707130" y="1348740"/>
            <a:ext cx="1014730" cy="36766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工装</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框架</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77" name="直接箭头连接符 76"/>
          <p:cNvCxnSpPr/>
          <p:nvPr/>
        </p:nvCxnSpPr>
        <p:spPr>
          <a:xfrm>
            <a:off x="5430520" y="1637030"/>
            <a:ext cx="45720" cy="2908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8" name="文本框 77"/>
          <p:cNvSpPr txBox="1"/>
          <p:nvPr/>
        </p:nvSpPr>
        <p:spPr>
          <a:xfrm>
            <a:off x="4886325" y="1312545"/>
            <a:ext cx="1104900" cy="36766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端环、</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锥环</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9" name="文本框 78"/>
          <p:cNvSpPr txBox="1"/>
          <p:nvPr/>
        </p:nvSpPr>
        <p:spPr>
          <a:xfrm>
            <a:off x="5800725" y="3245485"/>
            <a:ext cx="429260" cy="1557655"/>
          </a:xfrm>
          <a:prstGeom prst="rect">
            <a:avLst/>
          </a:prstGeom>
          <a:noFill/>
        </p:spPr>
        <p:txBody>
          <a:bodyPr wrap="square" rtlCol="0" anchor="t">
            <a:noAutofit/>
          </a:bodyPr>
          <a:p>
            <a:pPr algn="just">
              <a:buClrTx/>
              <a:buSzTx/>
              <a:buFontTx/>
            </a:pPr>
            <a:r>
              <a:rPr lang="zh-CN" altLang="en-US"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桶部安装过程</a:t>
            </a:r>
            <a:endParaRPr lang="zh-CN" altLang="en-US"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0" name="下箭头 79"/>
          <p:cNvSpPr/>
          <p:nvPr>
            <p:custDataLst>
              <p:tags r:id="rId24"/>
            </p:custDataLst>
          </p:nvPr>
        </p:nvSpPr>
        <p:spPr>
          <a:xfrm rot="5400000">
            <a:off x="2862580" y="4034790"/>
            <a:ext cx="300990" cy="40703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1" name="文本框 80"/>
          <p:cNvSpPr txBox="1"/>
          <p:nvPr/>
        </p:nvSpPr>
        <p:spPr>
          <a:xfrm>
            <a:off x="11430" y="2877185"/>
            <a:ext cx="3122295"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通过工装模具将晶体安装在支撑梁</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上</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 name="文本框 81"/>
          <p:cNvSpPr txBox="1"/>
          <p:nvPr/>
        </p:nvSpPr>
        <p:spPr>
          <a:xfrm>
            <a:off x="3369945" y="2831465"/>
            <a:ext cx="3122295"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搭建安装平台，安装端环</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锥环</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3" name="文本框 82"/>
          <p:cNvSpPr txBox="1"/>
          <p:nvPr/>
        </p:nvSpPr>
        <p:spPr>
          <a:xfrm>
            <a:off x="2809875" y="4864100"/>
            <a:ext cx="3515360" cy="607695"/>
          </a:xfrm>
          <a:prstGeom prst="rect">
            <a:avLst/>
          </a:prstGeom>
          <a:noFill/>
        </p:spPr>
        <p:txBody>
          <a:bodyPr wrap="square" rtlCol="0">
            <a:spAutoFit/>
            <a:scene3d>
              <a:camera prst="orthographicFront"/>
              <a:lightRig rig="threePt" dir="t"/>
            </a:scene3d>
          </a:bodyPr>
          <a:p>
            <a:pPr indent="0" fontAlgn="base">
              <a:lnSpc>
                <a:spcPct val="12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先安装有替代模块的支撑梁，完桶部整体安装，再逐个取出支撑梁换成晶体</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模块</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4" name="图片 83"/>
          <p:cNvPicPr>
            <a:picLocks noChangeAspect="1"/>
          </p:cNvPicPr>
          <p:nvPr/>
        </p:nvPicPr>
        <p:blipFill>
          <a:blip r:embed="rId25"/>
          <a:srcRect l="2504" t="3675"/>
          <a:stretch>
            <a:fillRect/>
          </a:stretch>
        </p:blipFill>
        <p:spPr>
          <a:xfrm>
            <a:off x="62230" y="3669665"/>
            <a:ext cx="2602865" cy="1219835"/>
          </a:xfrm>
          <a:prstGeom prst="rect">
            <a:avLst/>
          </a:prstGeom>
        </p:spPr>
      </p:pic>
      <p:sp>
        <p:nvSpPr>
          <p:cNvPr id="85" name="文本框 84"/>
          <p:cNvSpPr txBox="1"/>
          <p:nvPr/>
        </p:nvSpPr>
        <p:spPr>
          <a:xfrm>
            <a:off x="855980" y="3371215"/>
            <a:ext cx="1662430" cy="34480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辅助</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起吊结构</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6" name="直接箭头连接符 85"/>
          <p:cNvCxnSpPr/>
          <p:nvPr/>
        </p:nvCxnSpPr>
        <p:spPr>
          <a:xfrm>
            <a:off x="1874520" y="3617595"/>
            <a:ext cx="75565" cy="3003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87" name="直接箭头连接符 86"/>
          <p:cNvCxnSpPr/>
          <p:nvPr/>
        </p:nvCxnSpPr>
        <p:spPr>
          <a:xfrm flipH="1">
            <a:off x="402590" y="3617595"/>
            <a:ext cx="98425" cy="7708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88" name="文本框 87"/>
          <p:cNvSpPr txBox="1"/>
          <p:nvPr/>
        </p:nvSpPr>
        <p:spPr>
          <a:xfrm>
            <a:off x="45720" y="3346450"/>
            <a:ext cx="790575" cy="36766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支撑</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块</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9" name="文本框 88"/>
          <p:cNvSpPr txBox="1"/>
          <p:nvPr/>
        </p:nvSpPr>
        <p:spPr>
          <a:xfrm>
            <a:off x="-74930" y="4730115"/>
            <a:ext cx="3208655"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起吊结构与支撑块相连，吊起桶部</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0" name="下箭头 89"/>
          <p:cNvSpPr/>
          <p:nvPr>
            <p:custDataLst>
              <p:tags r:id="rId26"/>
            </p:custDataLst>
          </p:nvPr>
        </p:nvSpPr>
        <p:spPr>
          <a:xfrm>
            <a:off x="1384935" y="5133975"/>
            <a:ext cx="201930" cy="27114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1" name="图片 90"/>
          <p:cNvPicPr>
            <a:picLocks noChangeAspect="1"/>
          </p:cNvPicPr>
          <p:nvPr/>
        </p:nvPicPr>
        <p:blipFill>
          <a:blip r:embed="rId21">
            <a:lum bright="6000" contrast="6000"/>
          </a:blip>
          <a:srcRect l="41602" t="6285" r="22986" b="76877"/>
          <a:stretch>
            <a:fillRect/>
          </a:stretch>
        </p:blipFill>
        <p:spPr>
          <a:xfrm>
            <a:off x="3590925" y="3552190"/>
            <a:ext cx="1839595" cy="437515"/>
          </a:xfrm>
          <a:prstGeom prst="rect">
            <a:avLst/>
          </a:prstGeom>
        </p:spPr>
      </p:pic>
      <p:pic>
        <p:nvPicPr>
          <p:cNvPr id="92" name="图片 91"/>
          <p:cNvPicPr>
            <a:picLocks noChangeAspect="1"/>
          </p:cNvPicPr>
          <p:nvPr/>
        </p:nvPicPr>
        <p:blipFill>
          <a:blip r:embed="rId27"/>
          <a:srcRect l="7102" t="27793" r="13650" b="2571"/>
          <a:stretch>
            <a:fillRect/>
          </a:stretch>
        </p:blipFill>
        <p:spPr>
          <a:xfrm>
            <a:off x="106680" y="5405120"/>
            <a:ext cx="2558415" cy="1052195"/>
          </a:xfrm>
          <a:prstGeom prst="rect">
            <a:avLst/>
          </a:prstGeom>
        </p:spPr>
      </p:pic>
      <p:sp>
        <p:nvSpPr>
          <p:cNvPr id="93" name="文本框 92"/>
          <p:cNvSpPr txBox="1"/>
          <p:nvPr/>
        </p:nvSpPr>
        <p:spPr>
          <a:xfrm>
            <a:off x="-75565" y="6443980"/>
            <a:ext cx="3313430"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搭建导轨小车，桶部吊起至导轨小车</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上</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4" name="下箭头 93"/>
          <p:cNvSpPr/>
          <p:nvPr>
            <p:custDataLst>
              <p:tags r:id="rId28"/>
            </p:custDataLst>
          </p:nvPr>
        </p:nvSpPr>
        <p:spPr>
          <a:xfrm rot="16200000">
            <a:off x="2787650" y="5772785"/>
            <a:ext cx="294005" cy="39814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5" name="图片 94"/>
          <p:cNvPicPr>
            <a:picLocks noChangeAspect="1"/>
          </p:cNvPicPr>
          <p:nvPr/>
        </p:nvPicPr>
        <p:blipFill>
          <a:blip r:embed="rId29"/>
          <a:srcRect l="3748" t="16325" r="4107" b="8906"/>
          <a:stretch>
            <a:fillRect/>
          </a:stretch>
        </p:blipFill>
        <p:spPr>
          <a:xfrm>
            <a:off x="3369945" y="5405120"/>
            <a:ext cx="2527300" cy="1005205"/>
          </a:xfrm>
          <a:prstGeom prst="rect">
            <a:avLst/>
          </a:prstGeom>
        </p:spPr>
      </p:pic>
      <p:sp>
        <p:nvSpPr>
          <p:cNvPr id="96" name="文本框 95"/>
          <p:cNvSpPr txBox="1"/>
          <p:nvPr/>
        </p:nvSpPr>
        <p:spPr>
          <a:xfrm>
            <a:off x="3439795" y="6384290"/>
            <a:ext cx="2457450"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将桶部推入谱仪内固定</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安装</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97" name="直接箭头连接符 96"/>
          <p:cNvCxnSpPr/>
          <p:nvPr/>
        </p:nvCxnSpPr>
        <p:spPr>
          <a:xfrm flipH="1">
            <a:off x="405130" y="5405120"/>
            <a:ext cx="95885" cy="54229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98" name="文本框 97"/>
          <p:cNvSpPr txBox="1"/>
          <p:nvPr/>
        </p:nvSpPr>
        <p:spPr>
          <a:xfrm>
            <a:off x="45720" y="5133975"/>
            <a:ext cx="1014730" cy="367665"/>
          </a:xfrm>
          <a:prstGeom prst="rect">
            <a:avLst/>
          </a:prstGeom>
          <a:noFill/>
        </p:spPr>
        <p:txBody>
          <a:bodyPr wrap="square" rtlCol="0">
            <a:noAutofit/>
          </a:bodyPr>
          <a:p>
            <a:pPr algn="l">
              <a:buClrTx/>
              <a:buSzTx/>
              <a:buFontTx/>
            </a:pP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导轨</a:t>
            </a:r>
            <a:r>
              <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小车</a:t>
            </a:r>
            <a:endParaRPr lang="zh-CN" altLang="en-US" sz="1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1" name="直接箭头连接符 100"/>
          <p:cNvCxnSpPr/>
          <p:nvPr/>
        </p:nvCxnSpPr>
        <p:spPr>
          <a:xfrm flipV="1">
            <a:off x="4766945" y="6190615"/>
            <a:ext cx="847090" cy="2667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02" name="文本框 101"/>
          <p:cNvSpPr txBox="1"/>
          <p:nvPr/>
        </p:nvSpPr>
        <p:spPr>
          <a:xfrm>
            <a:off x="4721860" y="5776595"/>
            <a:ext cx="2457450" cy="414020"/>
          </a:xfrm>
          <a:prstGeom prst="rect">
            <a:avLst/>
          </a:prstGeom>
          <a:noFill/>
        </p:spPr>
        <p:txBody>
          <a:bodyPr wrap="square" rtlCol="0">
            <a:spAutoFit/>
            <a:scene3d>
              <a:camera prst="orthographicFront"/>
              <a:lightRig rig="threePt" dir="t"/>
            </a:scene3d>
          </a:bodyPr>
          <a:p>
            <a:pPr indent="0" fontAlgn="base">
              <a:lnSpc>
                <a:spcPct val="150000"/>
              </a:lnSpc>
              <a:spcBef>
                <a:spcPct val="20000"/>
              </a:spcBef>
              <a:spcAft>
                <a:spcPct val="0"/>
              </a:spcAft>
              <a:buClr>
                <a:srgbClr val="7030A0"/>
              </a:buClr>
              <a:buFont typeface="Wingdings 2" panose="05020102010507070707" pitchFamily="18" charset="2"/>
              <a:buNone/>
            </a:pP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拆除</a:t>
            </a:r>
            <a:r>
              <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安装</a:t>
            </a:r>
            <a:endParaRPr lang="zh-CN" altLang="en-US" sz="14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74930" y="1361440"/>
            <a:ext cx="1843405" cy="368300"/>
          </a:xfrm>
          <a:prstGeom prst="rect">
            <a:avLst/>
          </a:prstGeom>
          <a:noFill/>
        </p:spPr>
        <p:txBody>
          <a:bodyPr wrap="square" rtlCol="0">
            <a:spAutoFit/>
          </a:bodyPr>
          <a:p>
            <a:pPr marL="285750" indent="-285750">
              <a:buClr>
                <a:srgbClr val="FF0000"/>
              </a:buClr>
              <a:buFont typeface="Wingdings" panose="05000000000000000000" charset="0"/>
              <a:buChar char="Ø"/>
            </a:pP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桶部安装设计</a:t>
            </a:r>
            <a:endPar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9394190" y="855345"/>
            <a:ext cx="2573655" cy="368300"/>
          </a:xfrm>
          <a:prstGeom prst="rect">
            <a:avLst/>
          </a:prstGeom>
          <a:noFill/>
        </p:spPr>
        <p:txBody>
          <a:bodyPr wrap="square" rtlCol="0">
            <a:spAutoFit/>
          </a:bodyPr>
          <a:p>
            <a:pPr marL="285750" indent="-285750">
              <a:buClr>
                <a:srgbClr val="FF0000"/>
              </a:buClr>
              <a:buFont typeface="Wingdings" panose="05000000000000000000" charset="0"/>
              <a:buChar char="Ø"/>
            </a:pP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端部</a:t>
            </a:r>
            <a:r>
              <a:rPr lang="en-US" altLang="zh-CN"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ECAL</a:t>
            </a:r>
            <a:r>
              <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安装设计</a:t>
            </a:r>
            <a:endParaRPr lang="zh-CN" altLang="en-US" sz="1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846455"/>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）设计成果与亮点：散热设计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9100" y="201930"/>
            <a:ext cx="387985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ECAL</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（电磁量能器）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4" name="直接连接符 3"/>
          <p:cNvCxnSpPr/>
          <p:nvPr/>
        </p:nvCxnSpPr>
        <p:spPr>
          <a:xfrm>
            <a:off x="1143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1" name="图片 1"/>
          <p:cNvPicPr>
            <a:picLocks noChangeAspect="1"/>
          </p:cNvPicPr>
          <p:nvPr/>
        </p:nvPicPr>
        <p:blipFill>
          <a:blip r:embed="rId2"/>
          <a:stretch>
            <a:fillRect/>
          </a:stretch>
        </p:blipFill>
        <p:spPr>
          <a:xfrm>
            <a:off x="121920" y="1376680"/>
            <a:ext cx="6124575" cy="3271520"/>
          </a:xfrm>
          <a:prstGeom prst="rect">
            <a:avLst/>
          </a:prstGeom>
        </p:spPr>
      </p:pic>
      <p:grpSp>
        <p:nvGrpSpPr>
          <p:cNvPr id="264" name="组合 57"/>
          <p:cNvGrpSpPr/>
          <p:nvPr/>
        </p:nvGrpSpPr>
        <p:grpSpPr>
          <a:xfrm>
            <a:off x="6245860" y="902335"/>
            <a:ext cx="5946140" cy="4203065"/>
            <a:chOff x="762530" y="562587"/>
            <a:chExt cx="4261332" cy="3054537"/>
          </a:xfrm>
        </p:grpSpPr>
        <p:pic>
          <p:nvPicPr>
            <p:cNvPr id="265" name="图片 40"/>
            <p:cNvPicPr/>
            <p:nvPr/>
          </p:nvPicPr>
          <p:blipFill>
            <a:blip r:embed="rId3"/>
            <a:srcRect l="22543" t="38434" r="181" b="34369"/>
            <a:stretch>
              <a:fillRect/>
            </a:stretch>
          </p:blipFill>
          <p:spPr>
            <a:xfrm>
              <a:off x="1352549" y="1600200"/>
              <a:ext cx="2728913" cy="689547"/>
            </a:xfrm>
            <a:prstGeom prst="rect">
              <a:avLst/>
            </a:prstGeom>
          </p:spPr>
        </p:pic>
        <p:pic>
          <p:nvPicPr>
            <p:cNvPr id="266" name="图片 32"/>
            <p:cNvPicPr/>
            <p:nvPr/>
          </p:nvPicPr>
          <p:blipFill>
            <a:blip r:embed="rId3"/>
            <a:srcRect t="10703" r="78411" b="6721"/>
            <a:stretch>
              <a:fillRect/>
            </a:stretch>
          </p:blipFill>
          <p:spPr>
            <a:xfrm>
              <a:off x="806251" y="1459672"/>
              <a:ext cx="474862" cy="1045403"/>
            </a:xfrm>
            <a:prstGeom prst="rect">
              <a:avLst/>
            </a:prstGeom>
          </p:spPr>
        </p:pic>
        <p:cxnSp>
          <p:nvCxnSpPr>
            <p:cNvPr id="267" name="直接连接符 25"/>
            <p:cNvCxnSpPr>
              <a:stCxn id="270" idx="0"/>
              <a:endCxn id="271" idx="2"/>
            </p:cNvCxnSpPr>
            <p:nvPr/>
          </p:nvCxnSpPr>
          <p:spPr>
            <a:xfrm flipV="1">
              <a:off x="3972702" y="1426994"/>
              <a:ext cx="392664" cy="22762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8" name="直接连接符 27"/>
            <p:cNvCxnSpPr>
              <a:stCxn id="275" idx="0"/>
              <a:endCxn id="272" idx="2"/>
            </p:cNvCxnSpPr>
            <p:nvPr/>
          </p:nvCxnSpPr>
          <p:spPr>
            <a:xfrm flipV="1">
              <a:off x="2860707" y="1426992"/>
              <a:ext cx="35606" cy="25149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9" name="直接连接符 28"/>
            <p:cNvCxnSpPr>
              <a:stCxn id="274" idx="0"/>
              <a:endCxn id="273" idx="2"/>
            </p:cNvCxnSpPr>
            <p:nvPr/>
          </p:nvCxnSpPr>
          <p:spPr>
            <a:xfrm flipV="1">
              <a:off x="1422350" y="1428201"/>
              <a:ext cx="7528" cy="38061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70" name="矩形 29"/>
            <p:cNvSpPr/>
            <p:nvPr/>
          </p:nvSpPr>
          <p:spPr>
            <a:xfrm>
              <a:off x="3929604" y="1654617"/>
              <a:ext cx="86195" cy="94909"/>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sp>
        <p:pic>
          <p:nvPicPr>
            <p:cNvPr id="271" name="图片 35"/>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6869" y="562587"/>
              <a:ext cx="1316993" cy="864407"/>
            </a:xfrm>
            <a:prstGeom prst="rect">
              <a:avLst/>
            </a:prstGeom>
            <a:ln w="12700">
              <a:solidFill>
                <a:srgbClr val="C00000"/>
              </a:solidFill>
            </a:ln>
          </p:spPr>
        </p:pic>
        <p:pic>
          <p:nvPicPr>
            <p:cNvPr id="272" name="图片 36"/>
            <p:cNvPicPr preferRelativeResize="0">
              <a:picLocks noChangeAspect="1"/>
            </p:cNvPicPr>
            <p:nvPr/>
          </p:nvPicPr>
          <p:blipFill>
            <a:blip r:embed="rId5" cstate="print">
              <a:extLst>
                <a:ext uri="{28A0092B-C50C-407E-A947-70E740481C1C}">
                  <a14:useLocalDpi xmlns:a14="http://schemas.microsoft.com/office/drawing/2010/main" val="0"/>
                </a:ext>
              </a:extLst>
            </a:blip>
            <a:srcRect t="8523" r="9228" b="970"/>
            <a:stretch>
              <a:fillRect/>
            </a:stretch>
          </p:blipFill>
          <p:spPr>
            <a:xfrm>
              <a:off x="2227963" y="563838"/>
              <a:ext cx="1336699" cy="863154"/>
            </a:xfrm>
            <a:prstGeom prst="rect">
              <a:avLst/>
            </a:prstGeom>
            <a:ln w="12700">
              <a:solidFill>
                <a:srgbClr val="C00000"/>
              </a:solidFill>
            </a:ln>
          </p:spPr>
        </p:pic>
        <p:pic>
          <p:nvPicPr>
            <p:cNvPr id="273" name="图片 37"/>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097" y="563837"/>
              <a:ext cx="1323562" cy="864364"/>
            </a:xfrm>
            <a:prstGeom prst="rect">
              <a:avLst/>
            </a:prstGeom>
            <a:ln w="12700">
              <a:solidFill>
                <a:srgbClr val="C00000"/>
              </a:solidFill>
            </a:ln>
          </p:spPr>
        </p:pic>
        <p:sp>
          <p:nvSpPr>
            <p:cNvPr id="274" name="矩形 38"/>
            <p:cNvSpPr/>
            <p:nvPr/>
          </p:nvSpPr>
          <p:spPr>
            <a:xfrm>
              <a:off x="1379487" y="1808817"/>
              <a:ext cx="85725" cy="94615"/>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sp>
        <p:sp>
          <p:nvSpPr>
            <p:cNvPr id="275" name="矩形 39"/>
            <p:cNvSpPr/>
            <p:nvPr/>
          </p:nvSpPr>
          <p:spPr>
            <a:xfrm>
              <a:off x="2817844" y="1678491"/>
              <a:ext cx="85725" cy="94615"/>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sp>
        <p:grpSp>
          <p:nvGrpSpPr>
            <p:cNvPr id="276" name="组合 55"/>
            <p:cNvGrpSpPr/>
            <p:nvPr/>
          </p:nvGrpSpPr>
          <p:grpSpPr>
            <a:xfrm>
              <a:off x="762530" y="2482239"/>
              <a:ext cx="887525" cy="1119938"/>
              <a:chOff x="1164250" y="2491559"/>
              <a:chExt cx="887525" cy="1119938"/>
            </a:xfrm>
          </p:grpSpPr>
          <p:grpSp>
            <p:nvGrpSpPr>
              <p:cNvPr id="277" name="组合 48"/>
              <p:cNvGrpSpPr/>
              <p:nvPr/>
            </p:nvGrpSpPr>
            <p:grpSpPr>
              <a:xfrm>
                <a:off x="1183197" y="2491559"/>
                <a:ext cx="868578" cy="1119938"/>
                <a:chOff x="728640" y="2491558"/>
                <a:chExt cx="868578" cy="1119938"/>
              </a:xfrm>
            </p:grpSpPr>
            <p:pic>
              <p:nvPicPr>
                <p:cNvPr id="278" name="图片 41"/>
                <p:cNvPicPr preferRelativeResize="0">
                  <a:picLocks noChangeAspect="1"/>
                </p:cNvPicPr>
                <p:nvPr/>
              </p:nvPicPr>
              <p:blipFill>
                <a:blip r:embed="rId7"/>
                <a:srcRect t="5553" r="77125" b="6"/>
                <a:stretch>
                  <a:fillRect/>
                </a:stretch>
              </p:blipFill>
              <p:spPr>
                <a:xfrm>
                  <a:off x="728640" y="2491558"/>
                  <a:ext cx="418324" cy="1079981"/>
                </a:xfrm>
                <a:prstGeom prst="rect">
                  <a:avLst/>
                </a:prstGeom>
              </p:spPr>
            </p:pic>
            <p:pic>
              <p:nvPicPr>
                <p:cNvPr id="279" name="图片 47"/>
                <p:cNvPicPr/>
                <p:nvPr/>
              </p:nvPicPr>
              <p:blipFill>
                <a:blip r:embed="rId7"/>
                <a:srcRect l="40786" t="5552" r="40943" b="7"/>
                <a:stretch>
                  <a:fillRect/>
                </a:stretch>
              </p:blipFill>
              <p:spPr>
                <a:xfrm>
                  <a:off x="1263246" y="2532015"/>
                  <a:ext cx="333972" cy="1079481"/>
                </a:xfrm>
                <a:prstGeom prst="rect">
                  <a:avLst/>
                </a:prstGeom>
              </p:spPr>
            </p:pic>
          </p:grpSp>
          <p:sp>
            <p:nvSpPr>
              <p:cNvPr id="280" name="矩形 50"/>
              <p:cNvSpPr/>
              <p:nvPr/>
            </p:nvSpPr>
            <p:spPr>
              <a:xfrm>
                <a:off x="1164250" y="2516800"/>
                <a:ext cx="887525" cy="1084066"/>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sp>
        </p:grpSp>
        <p:grpSp>
          <p:nvGrpSpPr>
            <p:cNvPr id="281" name="组合 54"/>
            <p:cNvGrpSpPr/>
            <p:nvPr/>
          </p:nvGrpSpPr>
          <p:grpSpPr>
            <a:xfrm>
              <a:off x="2377647" y="2510098"/>
              <a:ext cx="887095" cy="1107026"/>
              <a:chOff x="2332650" y="2487553"/>
              <a:chExt cx="887095" cy="1107026"/>
            </a:xfrm>
          </p:grpSpPr>
          <p:grpSp>
            <p:nvGrpSpPr>
              <p:cNvPr id="282" name="组合 45"/>
              <p:cNvGrpSpPr/>
              <p:nvPr/>
            </p:nvGrpSpPr>
            <p:grpSpPr>
              <a:xfrm>
                <a:off x="2354824" y="2505076"/>
                <a:ext cx="842456" cy="1089503"/>
                <a:chOff x="2272274" y="2505076"/>
                <a:chExt cx="842456" cy="1089503"/>
              </a:xfrm>
            </p:grpSpPr>
            <p:pic>
              <p:nvPicPr>
                <p:cNvPr id="283" name="图片 42"/>
                <p:cNvPicPr preferRelativeResize="0">
                  <a:picLocks noChangeAspect="1"/>
                </p:cNvPicPr>
                <p:nvPr/>
              </p:nvPicPr>
              <p:blipFill>
                <a:blip r:embed="rId8"/>
                <a:srcRect t="9041" r="78598" b="5"/>
                <a:stretch>
                  <a:fillRect/>
                </a:stretch>
              </p:blipFill>
              <p:spPr>
                <a:xfrm>
                  <a:off x="2272274" y="2514598"/>
                  <a:ext cx="433927" cy="1079981"/>
                </a:xfrm>
                <a:prstGeom prst="rect">
                  <a:avLst/>
                </a:prstGeom>
              </p:spPr>
            </p:pic>
            <p:pic>
              <p:nvPicPr>
                <p:cNvPr id="284" name="图片 46"/>
                <p:cNvPicPr/>
                <p:nvPr/>
              </p:nvPicPr>
              <p:blipFill>
                <a:blip r:embed="rId8"/>
                <a:srcRect l="38325" t="9040" r="46733" b="6"/>
                <a:stretch>
                  <a:fillRect/>
                </a:stretch>
              </p:blipFill>
              <p:spPr>
                <a:xfrm>
                  <a:off x="2811914" y="2505076"/>
                  <a:ext cx="302816" cy="1079481"/>
                </a:xfrm>
                <a:prstGeom prst="rect">
                  <a:avLst/>
                </a:prstGeom>
              </p:spPr>
            </p:pic>
          </p:grpSp>
          <p:sp>
            <p:nvSpPr>
              <p:cNvPr id="285" name="矩形 52"/>
              <p:cNvSpPr/>
              <p:nvPr/>
            </p:nvSpPr>
            <p:spPr>
              <a:xfrm>
                <a:off x="2332650" y="2487553"/>
                <a:ext cx="887095" cy="1083945"/>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sp>
        </p:grpSp>
        <p:grpSp>
          <p:nvGrpSpPr>
            <p:cNvPr id="286" name="组合 49"/>
            <p:cNvGrpSpPr/>
            <p:nvPr/>
          </p:nvGrpSpPr>
          <p:grpSpPr>
            <a:xfrm>
              <a:off x="4096820" y="2502335"/>
              <a:ext cx="908440" cy="1085976"/>
              <a:chOff x="3539150" y="2479175"/>
              <a:chExt cx="908440" cy="1085976"/>
            </a:xfrm>
          </p:grpSpPr>
          <p:grpSp>
            <p:nvGrpSpPr>
              <p:cNvPr id="287" name="组合 33"/>
              <p:cNvGrpSpPr/>
              <p:nvPr/>
            </p:nvGrpSpPr>
            <p:grpSpPr>
              <a:xfrm>
                <a:off x="3575014" y="2479175"/>
                <a:ext cx="872576" cy="1079481"/>
                <a:chOff x="3575014" y="2479175"/>
                <a:chExt cx="872576" cy="1079481"/>
              </a:xfrm>
            </p:grpSpPr>
            <p:pic>
              <p:nvPicPr>
                <p:cNvPr id="288" name="图片 43"/>
                <p:cNvPicPr preferRelativeResize="0">
                  <a:picLocks noChangeAspect="1"/>
                </p:cNvPicPr>
                <p:nvPr/>
              </p:nvPicPr>
              <p:blipFill>
                <a:blip r:embed="rId9"/>
                <a:srcRect t="9787" r="78070" b="6771"/>
                <a:stretch>
                  <a:fillRect/>
                </a:stretch>
              </p:blipFill>
              <p:spPr>
                <a:xfrm>
                  <a:off x="3575014" y="2510582"/>
                  <a:ext cx="479002" cy="999022"/>
                </a:xfrm>
                <a:prstGeom prst="rect">
                  <a:avLst/>
                </a:prstGeom>
              </p:spPr>
            </p:pic>
            <p:pic>
              <p:nvPicPr>
                <p:cNvPr id="289" name="图片 44"/>
                <p:cNvPicPr/>
                <p:nvPr/>
              </p:nvPicPr>
              <p:blipFill>
                <a:blip r:embed="rId9"/>
                <a:srcRect l="35292" t="9791" r="50555" b="4"/>
                <a:stretch>
                  <a:fillRect/>
                </a:stretch>
              </p:blipFill>
              <p:spPr>
                <a:xfrm>
                  <a:off x="4138583" y="2479175"/>
                  <a:ext cx="309007" cy="1079481"/>
                </a:xfrm>
                <a:prstGeom prst="rect">
                  <a:avLst/>
                </a:prstGeom>
              </p:spPr>
            </p:pic>
          </p:grpSp>
          <p:sp>
            <p:nvSpPr>
              <p:cNvPr id="290" name="矩形 53"/>
              <p:cNvSpPr/>
              <p:nvPr/>
            </p:nvSpPr>
            <p:spPr>
              <a:xfrm>
                <a:off x="3539150" y="2481206"/>
                <a:ext cx="887095" cy="1083945"/>
              </a:xfrm>
              <a:prstGeom prst="rect">
                <a:avLst/>
              </a:prstGeom>
              <a:ln w="12700">
                <a:solidFill>
                  <a:srgbClr val="C00000"/>
                </a:solidFill>
              </a:ln>
            </p:spPr>
            <p:style>
              <a:lnRef idx="1">
                <a:schemeClr val="accent1"/>
              </a:lnRef>
              <a:fillRef idx="0">
                <a:schemeClr val="accent1"/>
              </a:fillRef>
              <a:effectRef idx="0">
                <a:schemeClr val="accent1"/>
              </a:effectRef>
              <a:fontRef idx="minor">
                <a:schemeClr val="tx1"/>
              </a:fontRef>
            </p:style>
          </p:sp>
        </p:grpSp>
        <p:cxnSp>
          <p:nvCxnSpPr>
            <p:cNvPr id="291" name="直接连接符 58"/>
            <p:cNvCxnSpPr>
              <a:stCxn id="290" idx="0"/>
            </p:cNvCxnSpPr>
            <p:nvPr/>
          </p:nvCxnSpPr>
          <p:spPr>
            <a:xfrm flipH="1" flipV="1">
              <a:off x="3972702" y="2200550"/>
              <a:ext cx="567666" cy="303771"/>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2" name="直接连接符 59"/>
            <p:cNvCxnSpPr>
              <a:stCxn id="285" idx="0"/>
            </p:cNvCxnSpPr>
            <p:nvPr/>
          </p:nvCxnSpPr>
          <p:spPr>
            <a:xfrm flipV="1">
              <a:off x="2821195" y="2171209"/>
              <a:ext cx="169538" cy="33884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3" name="直接连接符 60"/>
            <p:cNvCxnSpPr>
              <a:endCxn id="280" idx="0"/>
            </p:cNvCxnSpPr>
            <p:nvPr/>
          </p:nvCxnSpPr>
          <p:spPr>
            <a:xfrm flipH="1">
              <a:off x="1206293" y="2069961"/>
              <a:ext cx="416516" cy="43747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5" name="文本框 294"/>
          <p:cNvSpPr txBox="1"/>
          <p:nvPr/>
        </p:nvSpPr>
        <p:spPr>
          <a:xfrm>
            <a:off x="121920" y="5497830"/>
            <a:ext cx="12070080" cy="922020"/>
          </a:xfrm>
          <a:prstGeom prst="rect">
            <a:avLst/>
          </a:prstGeom>
          <a:noFill/>
        </p:spPr>
        <p:txBody>
          <a:bodyPr wrap="square" rtlCol="0">
            <a:spAutoFit/>
          </a:bodyPr>
          <a:p>
            <a:pPr algn="l" fontAlgn="base">
              <a:lnSpc>
                <a:spcPct val="150000"/>
              </a:lnSpc>
              <a:spcBef>
                <a:spcPct val="20000"/>
              </a:spcBef>
              <a:buClr>
                <a:srgbClr val="7030A0"/>
              </a:buClr>
              <a:buSzTx/>
              <a:buFont typeface="Wingdings 2" panose="05020102010507070707" pitchFamily="18" charset="2"/>
            </a:pPr>
            <a:r>
              <a:rPr lang="zh-CN" altLang="en-US" b="1">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设计散热方案：</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调整电子学布局将热源与晶体隔离并通过</a:t>
            </a:r>
            <a:r>
              <a:rPr lang="zh-CN" altLang="en-US"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对向走水双冷却铜管</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散热，温控可达晶体</a:t>
            </a:r>
            <a:r>
              <a:rPr lang="zh-CN" altLang="en-US"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大端温度</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±0.3°C，</a:t>
            </a:r>
            <a:r>
              <a:rPr lang="zh-CN" altLang="en-US"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稳定性</a:t>
            </a:r>
            <a:r>
              <a:rPr lang="en-US" altLang="zh-CN"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0.1</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a:t>
            </a:r>
            <a:r>
              <a:rPr lang="en-US" altLang="zh-CN"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（满足</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大端温度±</a:t>
            </a:r>
            <a:r>
              <a:rPr lang="en-US" altLang="zh-CN"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°C和稳定性</a:t>
            </a:r>
            <a:r>
              <a:rPr lang="en-US" altLang="zh-CN"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0.1</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°C</a:t>
            </a:r>
            <a:r>
              <a:rPr lang="en-US" altLang="zh-CN"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要求）</a:t>
            </a:r>
            <a:endParaRPr lang="zh-CN" altLang="en-US"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121920" y="4648200"/>
            <a:ext cx="5283200" cy="922020"/>
          </a:xfrm>
          <a:prstGeom prst="rect">
            <a:avLst/>
          </a:prstGeom>
          <a:noFill/>
        </p:spPr>
        <p:txBody>
          <a:bodyPr wrap="square" rtlCol="0">
            <a:spAutoFit/>
          </a:bodyPr>
          <a:p>
            <a:pPr>
              <a:lnSpc>
                <a:spcPct val="150000"/>
              </a:lnSpc>
            </a:pPr>
            <a:r>
              <a:rPr lang="zh-CN" altLang="en-US" b="1">
                <a:solidFill>
                  <a:srgbClr val="0070C0"/>
                </a:solidFill>
              </a:rPr>
              <a:t>难点：</a:t>
            </a:r>
            <a:r>
              <a:rPr lang="zh-CN" altLang="en-US" b="1"/>
              <a:t>电子学热源与晶体通过金属外壳直接相连，且一排晶体</a:t>
            </a:r>
            <a:r>
              <a:rPr lang="zh-CN" altLang="en-US" b="1">
                <a:solidFill>
                  <a:srgbClr val="FF0000"/>
                </a:solidFill>
              </a:rPr>
              <a:t>位置不一致，高低错位</a:t>
            </a:r>
            <a:r>
              <a:rPr lang="zh-CN" altLang="en-US" b="1"/>
              <a:t>，难以铺设</a:t>
            </a:r>
            <a:r>
              <a:rPr lang="zh-CN" altLang="en-US" b="1"/>
              <a:t>管路</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813435"/>
            <a:ext cx="5492750"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ECAL</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结构设计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5290" y="206375"/>
            <a:ext cx="383159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ECAL</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（电磁量能器）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1" name="图片 2"/>
          <p:cNvPicPr>
            <a:picLocks noChangeAspect="1"/>
          </p:cNvPicPr>
          <p:nvPr/>
        </p:nvPicPr>
        <p:blipFill>
          <a:blip r:embed="rId2">
            <a:lum contrast="6000"/>
          </a:blip>
          <a:stretch>
            <a:fillRect/>
          </a:stretch>
        </p:blipFill>
        <p:spPr>
          <a:xfrm>
            <a:off x="9154160" y="3903980"/>
            <a:ext cx="2848610" cy="2436495"/>
          </a:xfrm>
          <a:prstGeom prst="rect">
            <a:avLst/>
          </a:prstGeom>
          <a:noFill/>
          <a:ln>
            <a:noFill/>
          </a:ln>
        </p:spPr>
      </p:pic>
      <p:sp>
        <p:nvSpPr>
          <p:cNvPr id="73" name="矩形 72"/>
          <p:cNvSpPr/>
          <p:nvPr/>
        </p:nvSpPr>
        <p:spPr>
          <a:xfrm>
            <a:off x="66040" y="1274445"/>
            <a:ext cx="6395720" cy="5524500"/>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sp>
        <p:nvSpPr>
          <p:cNvPr id="74" name="矩形 73"/>
          <p:cNvSpPr/>
          <p:nvPr/>
        </p:nvSpPr>
        <p:spPr>
          <a:xfrm>
            <a:off x="6517005" y="1010920"/>
            <a:ext cx="5610225" cy="578802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sym typeface="+mn-ea"/>
            </a:endParaRPr>
          </a:p>
        </p:txBody>
      </p:sp>
      <p:pic>
        <p:nvPicPr>
          <p:cNvPr id="75" name="图片 74" descr="C:/Users/25420/Desktop/装配体3.JPG装配体3"/>
          <p:cNvPicPr>
            <a:picLocks noChangeAspect="1"/>
          </p:cNvPicPr>
          <p:nvPr/>
        </p:nvPicPr>
        <p:blipFill>
          <a:blip r:embed="rId3">
            <a:lum contrast="24000"/>
          </a:blip>
          <a:srcRect t="4932" b="4932"/>
          <a:stretch>
            <a:fillRect/>
          </a:stretch>
        </p:blipFill>
        <p:spPr>
          <a:xfrm>
            <a:off x="316865" y="1604645"/>
            <a:ext cx="2219960" cy="1400175"/>
          </a:xfrm>
          <a:prstGeom prst="rect">
            <a:avLst/>
          </a:prstGeom>
        </p:spPr>
      </p:pic>
      <p:pic>
        <p:nvPicPr>
          <p:cNvPr id="76" name="图片 1"/>
          <p:cNvPicPr>
            <a:picLocks noChangeAspect="1"/>
          </p:cNvPicPr>
          <p:nvPr/>
        </p:nvPicPr>
        <p:blipFill>
          <a:blip r:embed="rId4">
            <a:lum bright="6000" contrast="18000"/>
          </a:blip>
          <a:srcRect l="7310" t="24467" r="1638" b="9761"/>
          <a:stretch>
            <a:fillRect/>
          </a:stretch>
        </p:blipFill>
        <p:spPr>
          <a:xfrm>
            <a:off x="4046220" y="3705340"/>
            <a:ext cx="2058035" cy="1167765"/>
          </a:xfrm>
          <a:prstGeom prst="rect">
            <a:avLst/>
          </a:prstGeom>
          <a:noFill/>
          <a:ln>
            <a:noFill/>
          </a:ln>
        </p:spPr>
      </p:pic>
      <p:pic>
        <p:nvPicPr>
          <p:cNvPr id="77" name="图片 4"/>
          <p:cNvPicPr>
            <a:picLocks noChangeAspect="1"/>
          </p:cNvPicPr>
          <p:nvPr/>
        </p:nvPicPr>
        <p:blipFill>
          <a:blip r:embed="rId5"/>
          <a:srcRect l="2355" t="7737" r="2302" b="3037"/>
          <a:stretch>
            <a:fillRect/>
          </a:stretch>
        </p:blipFill>
        <p:spPr>
          <a:xfrm>
            <a:off x="4027805" y="4922520"/>
            <a:ext cx="2036445" cy="1617980"/>
          </a:xfrm>
          <a:prstGeom prst="rect">
            <a:avLst/>
          </a:prstGeom>
          <a:noFill/>
          <a:ln>
            <a:noFill/>
          </a:ln>
        </p:spPr>
      </p:pic>
      <p:sp>
        <p:nvSpPr>
          <p:cNvPr id="78" name="文本框 77"/>
          <p:cNvSpPr txBox="1"/>
          <p:nvPr/>
        </p:nvSpPr>
        <p:spPr>
          <a:xfrm>
            <a:off x="3863975" y="6505575"/>
            <a:ext cx="2418080" cy="354965"/>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可调节</a:t>
            </a:r>
            <a:r>
              <a:rPr kumimoji="0" lang="en-US" altLang="zh-CN"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L</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型板外吊挂式结构</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下箭头 79"/>
          <p:cNvSpPr/>
          <p:nvPr>
            <p:custDataLst>
              <p:tags r:id="rId6"/>
            </p:custDataLst>
          </p:nvPr>
        </p:nvSpPr>
        <p:spPr>
          <a:xfrm>
            <a:off x="5125720" y="4368800"/>
            <a:ext cx="269875" cy="531495"/>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81" name="文本框 80"/>
          <p:cNvSpPr txBox="1"/>
          <p:nvPr/>
        </p:nvSpPr>
        <p:spPr>
          <a:xfrm>
            <a:off x="126365" y="5396230"/>
            <a:ext cx="3448685" cy="145986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2" name="椭圆 81"/>
          <p:cNvSpPr/>
          <p:nvPr/>
        </p:nvSpPr>
        <p:spPr>
          <a:xfrm>
            <a:off x="1686560" y="1777365"/>
            <a:ext cx="334645" cy="51498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pic>
        <p:nvPicPr>
          <p:cNvPr id="83" name="图片 82"/>
          <p:cNvPicPr>
            <a:picLocks noChangeAspect="1"/>
          </p:cNvPicPr>
          <p:nvPr/>
        </p:nvPicPr>
        <p:blipFill>
          <a:blip r:embed="rId7"/>
          <a:stretch>
            <a:fillRect/>
          </a:stretch>
        </p:blipFill>
        <p:spPr>
          <a:xfrm>
            <a:off x="3453448" y="1409203"/>
            <a:ext cx="2889545" cy="2145339"/>
          </a:xfrm>
          <a:prstGeom prst="rect">
            <a:avLst/>
          </a:prstGeom>
        </p:spPr>
      </p:pic>
      <p:sp>
        <p:nvSpPr>
          <p:cNvPr id="108" name="椭圆 107"/>
          <p:cNvSpPr/>
          <p:nvPr/>
        </p:nvSpPr>
        <p:spPr>
          <a:xfrm>
            <a:off x="4502150" y="2292350"/>
            <a:ext cx="623570" cy="460375"/>
          </a:xfrm>
          <a:prstGeom prst="ellipse">
            <a:avLst/>
          </a:prstGeom>
          <a:noFill/>
          <a:ln w="254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9" name="文本框 118"/>
          <p:cNvSpPr txBox="1"/>
          <p:nvPr/>
        </p:nvSpPr>
        <p:spPr>
          <a:xfrm>
            <a:off x="10324710" y="6427663"/>
            <a:ext cx="1545980" cy="354965"/>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圆螺母吊挂结构</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3" name="文本框 122"/>
          <p:cNvSpPr txBox="1"/>
          <p:nvPr/>
        </p:nvSpPr>
        <p:spPr>
          <a:xfrm>
            <a:off x="6795770" y="4070350"/>
            <a:ext cx="2386965" cy="545465"/>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端部晶体每圈之间有高度差；</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设计</a:t>
            </a:r>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阶梯连接杆</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进行吊挂</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25" name="直接箭头连接符 124"/>
          <p:cNvCxnSpPr/>
          <p:nvPr/>
        </p:nvCxnSpPr>
        <p:spPr>
          <a:xfrm flipH="1">
            <a:off x="1906905" y="2630170"/>
            <a:ext cx="288290" cy="51625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27" name="文本框 126"/>
          <p:cNvSpPr txBox="1"/>
          <p:nvPr/>
        </p:nvSpPr>
        <p:spPr>
          <a:xfrm>
            <a:off x="6645910" y="5625465"/>
            <a:ext cx="2051685" cy="880110"/>
          </a:xfrm>
          <a:prstGeom prst="rect">
            <a:avLst/>
          </a:prstGeom>
          <a:noFill/>
        </p:spPr>
        <p:txBody>
          <a:bodyPr wrap="square" rtlCol="0">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b="1"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设计：</a:t>
            </a:r>
            <a:br>
              <a:rPr lang="en-US" altLang="zh-CN" sz="1400" b="1" dirty="0">
                <a:latin typeface="微软雅黑" panose="020B0503020204020204" pitchFamily="34" charset="-122"/>
                <a:ea typeface="微软雅黑" panose="020B0503020204020204" pitchFamily="34" charset="-122"/>
              </a:rPr>
            </a:br>
            <a:r>
              <a:rPr lang="en-US" altLang="zh-CN" sz="1400" b="1" dirty="0">
                <a:latin typeface="微软雅黑" panose="020B0503020204020204" pitchFamily="34" charset="-122"/>
                <a:ea typeface="微软雅黑" panose="020B0503020204020204" pitchFamily="34" charset="-122"/>
              </a:rPr>
              <a:t>1.</a:t>
            </a:r>
            <a:r>
              <a:rPr lang="zh-CN" altLang="en-US" sz="1400" b="1" dirty="0">
                <a:solidFill>
                  <a:schemeClr val="tx1"/>
                </a:solidFill>
                <a:latin typeface="微软雅黑" panose="020B0503020204020204" pitchFamily="34" charset="-122"/>
                <a:ea typeface="微软雅黑" panose="020B0503020204020204" pitchFamily="34" charset="-122"/>
              </a:rPr>
              <a:t>设计</a:t>
            </a:r>
            <a:r>
              <a:rPr lang="zh-CN" altLang="en-US" sz="1400" b="1" dirty="0">
                <a:solidFill>
                  <a:srgbClr val="FF0000"/>
                </a:solidFill>
                <a:latin typeface="微软雅黑" panose="020B0503020204020204" pitchFamily="34" charset="-122"/>
                <a:ea typeface="微软雅黑" panose="020B0503020204020204" pitchFamily="34" charset="-122"/>
              </a:rPr>
              <a:t>阶梯连接杆</a:t>
            </a:r>
            <a:r>
              <a:rPr lang="zh-CN" altLang="en-US" sz="1400" b="1" dirty="0">
                <a:latin typeface="微软雅黑" panose="020B0503020204020204" pitchFamily="34" charset="-122"/>
                <a:ea typeface="微软雅黑" panose="020B0503020204020204" pitchFamily="34" charset="-122"/>
              </a:rPr>
              <a:t>吊挂</a:t>
            </a:r>
            <a:r>
              <a:rPr lang="en-US" altLang="zh-CN" sz="1400" b="1" dirty="0">
                <a:latin typeface="微软雅黑" panose="020B0503020204020204" pitchFamily="34" charset="-122"/>
                <a:ea typeface="微软雅黑" panose="020B0503020204020204" pitchFamily="34" charset="-122"/>
              </a:rPr>
              <a:t>2.</a:t>
            </a:r>
            <a:r>
              <a:rPr lang="zh-CN" altLang="en-US" sz="1400" b="1" dirty="0">
                <a:solidFill>
                  <a:schemeClr val="tx1"/>
                </a:solidFill>
                <a:latin typeface="微软雅黑" panose="020B0503020204020204" pitchFamily="34" charset="-122"/>
                <a:ea typeface="微软雅黑" panose="020B0503020204020204" pitchFamily="34" charset="-122"/>
              </a:rPr>
              <a:t>端环圆螺母吊挂结构</a:t>
            </a:r>
            <a:endParaRPr lang="zh-CN" altLang="en-US" sz="1400" b="1" dirty="0">
              <a:solidFill>
                <a:schemeClr val="tx1"/>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8" name="下箭头 127"/>
          <p:cNvSpPr/>
          <p:nvPr>
            <p:custDataLst>
              <p:tags r:id="rId8"/>
            </p:custDataLst>
          </p:nvPr>
        </p:nvSpPr>
        <p:spPr>
          <a:xfrm>
            <a:off x="10830794" y="3941533"/>
            <a:ext cx="302260" cy="252756"/>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pic>
        <p:nvPicPr>
          <p:cNvPr id="129" name="图片 128"/>
          <p:cNvPicPr>
            <a:picLocks noChangeAspect="1"/>
          </p:cNvPicPr>
          <p:nvPr/>
        </p:nvPicPr>
        <p:blipFill>
          <a:blip r:embed="rId9"/>
          <a:srcRect l="756" t="6325" r="541" b="21582"/>
          <a:stretch>
            <a:fillRect/>
          </a:stretch>
        </p:blipFill>
        <p:spPr>
          <a:xfrm>
            <a:off x="262255" y="3082925"/>
            <a:ext cx="2164080" cy="1365250"/>
          </a:xfrm>
          <a:prstGeom prst="rect">
            <a:avLst/>
          </a:prstGeom>
        </p:spPr>
      </p:pic>
      <p:sp>
        <p:nvSpPr>
          <p:cNvPr id="130" name="文本框 129"/>
          <p:cNvSpPr txBox="1"/>
          <p:nvPr/>
        </p:nvSpPr>
        <p:spPr>
          <a:xfrm>
            <a:off x="605893" y="4051020"/>
            <a:ext cx="1080770" cy="422910"/>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锥环</a:t>
            </a:r>
            <a:endPar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1" name="文本框 130"/>
          <p:cNvSpPr txBox="1"/>
          <p:nvPr/>
        </p:nvSpPr>
        <p:spPr>
          <a:xfrm>
            <a:off x="3670841" y="3174755"/>
            <a:ext cx="769620" cy="368300"/>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端环</a:t>
            </a:r>
            <a:endPar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2" name="文本框 131"/>
          <p:cNvSpPr txBox="1"/>
          <p:nvPr/>
        </p:nvSpPr>
        <p:spPr>
          <a:xfrm>
            <a:off x="605790" y="4448175"/>
            <a:ext cx="1703705" cy="422910"/>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zh-CN" altLang="en-US"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锥</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环辅助支撑晶体</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3" name="图片 132"/>
          <p:cNvPicPr>
            <a:picLocks noChangeAspect="1"/>
          </p:cNvPicPr>
          <p:nvPr>
            <p:custDataLst>
              <p:tags r:id="rId10"/>
            </p:custDataLst>
          </p:nvPr>
        </p:nvPicPr>
        <p:blipFill>
          <a:blip r:embed="rId11">
            <a:lum bright="6000" contrast="6000"/>
          </a:blip>
          <a:srcRect l="843" t="3613" r="-376" b="766"/>
          <a:stretch>
            <a:fillRect/>
          </a:stretch>
        </p:blipFill>
        <p:spPr>
          <a:xfrm>
            <a:off x="9707245" y="2544329"/>
            <a:ext cx="1649095" cy="1355090"/>
          </a:xfrm>
          <a:prstGeom prst="rect">
            <a:avLst/>
          </a:prstGeom>
        </p:spPr>
      </p:pic>
      <p:cxnSp>
        <p:nvCxnSpPr>
          <p:cNvPr id="134" name="直接箭头连接符 133"/>
          <p:cNvCxnSpPr/>
          <p:nvPr/>
        </p:nvCxnSpPr>
        <p:spPr>
          <a:xfrm>
            <a:off x="5125965" y="2816917"/>
            <a:ext cx="174625" cy="979805"/>
          </a:xfrm>
          <a:prstGeom prst="straightConnector1">
            <a:avLst/>
          </a:prstGeom>
          <a:ln w="25400">
            <a:solidFill>
              <a:srgbClr val="0070C0"/>
            </a:solidFill>
            <a:tailEnd type="triangle" w="lg" len="lg"/>
          </a:ln>
        </p:spPr>
        <p:style>
          <a:lnRef idx="2">
            <a:schemeClr val="accent1"/>
          </a:lnRef>
          <a:fillRef idx="0">
            <a:srgbClr val="FFFFFF"/>
          </a:fillRef>
          <a:effectRef idx="0">
            <a:srgbClr val="FFFFFF"/>
          </a:effectRef>
          <a:fontRef idx="minor">
            <a:schemeClr val="tx1"/>
          </a:fontRef>
        </p:style>
      </p:cxnSp>
      <p:cxnSp>
        <p:nvCxnSpPr>
          <p:cNvPr id="135" name="直接箭头连接符 134"/>
          <p:cNvCxnSpPr/>
          <p:nvPr/>
        </p:nvCxnSpPr>
        <p:spPr>
          <a:xfrm>
            <a:off x="2095500" y="1976438"/>
            <a:ext cx="1313815" cy="24130"/>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38" name="文本框 137"/>
          <p:cNvSpPr txBox="1"/>
          <p:nvPr/>
        </p:nvSpPr>
        <p:spPr>
          <a:xfrm>
            <a:off x="5694998" y="4480591"/>
            <a:ext cx="767678" cy="307777"/>
          </a:xfrm>
          <a:prstGeom prst="rect">
            <a:avLst/>
          </a:prstGeom>
          <a:noFill/>
        </p:spPr>
        <p:txBody>
          <a:bodyPr wrap="square">
            <a:spAutoFit/>
          </a:bodyPr>
          <a:lstStyle/>
          <a:p>
            <a:r>
              <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支撑梁</a:t>
            </a:r>
            <a:endParaRPr kumimoji="0" lang="zh-CN" altLang="en-US" sz="1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9" name="文本框 138"/>
          <p:cNvSpPr txBox="1"/>
          <p:nvPr/>
        </p:nvSpPr>
        <p:spPr>
          <a:xfrm>
            <a:off x="4247515" y="2867025"/>
            <a:ext cx="874395" cy="521970"/>
          </a:xfrm>
          <a:prstGeom prst="rect">
            <a:avLst/>
          </a:prstGeom>
          <a:noFill/>
        </p:spPr>
        <p:txBody>
          <a:bodyPr wrap="square">
            <a:spAutoFit/>
          </a:bodyPr>
          <a:lstStyle/>
          <a:p>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电缆进</a:t>
            </a:r>
            <a:endParaRPr kumimoji="0"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出空间</a:t>
            </a:r>
            <a:r>
              <a:rPr kumimoji="0" lang="en-US" altLang="zh-CN"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400" dirty="0">
              <a:solidFill>
                <a:schemeClr val="bg1"/>
              </a:solidFill>
            </a:endParaRPr>
          </a:p>
        </p:txBody>
      </p:sp>
      <p:pic>
        <p:nvPicPr>
          <p:cNvPr id="140" name="图片 139" descr="c43f84f9202b4619cfc27e033415994"/>
          <p:cNvPicPr>
            <a:picLocks noChangeAspect="1"/>
          </p:cNvPicPr>
          <p:nvPr>
            <p:custDataLst>
              <p:tags r:id="rId12"/>
            </p:custDataLst>
          </p:nvPr>
        </p:nvPicPr>
        <p:blipFill>
          <a:blip r:embed="rId13">
            <a:lum bright="6000" contrast="6000"/>
          </a:blip>
          <a:srcRect l="17530" t="13237" r="4060" b="2884"/>
          <a:stretch>
            <a:fillRect/>
          </a:stretch>
        </p:blipFill>
        <p:spPr>
          <a:xfrm>
            <a:off x="6902011" y="1049054"/>
            <a:ext cx="2384360" cy="1588349"/>
          </a:xfrm>
          <a:prstGeom prst="rect">
            <a:avLst/>
          </a:prstGeom>
        </p:spPr>
      </p:pic>
      <p:pic>
        <p:nvPicPr>
          <p:cNvPr id="141" name="图片 16" descr="dd3141624866a5645f2a0760e69df78"/>
          <p:cNvPicPr>
            <a:picLocks noChangeAspect="1"/>
          </p:cNvPicPr>
          <p:nvPr/>
        </p:nvPicPr>
        <p:blipFill>
          <a:blip r:embed="rId14"/>
          <a:srcRect l="7289" t="15373" r="4000" b="9355"/>
          <a:stretch>
            <a:fillRect/>
          </a:stretch>
        </p:blipFill>
        <p:spPr>
          <a:xfrm>
            <a:off x="7150100" y="2912745"/>
            <a:ext cx="2030095" cy="941705"/>
          </a:xfrm>
          <a:prstGeom prst="rect">
            <a:avLst/>
          </a:prstGeom>
        </p:spPr>
      </p:pic>
      <p:cxnSp>
        <p:nvCxnSpPr>
          <p:cNvPr id="142" name="直接箭头连接符 141"/>
          <p:cNvCxnSpPr/>
          <p:nvPr/>
        </p:nvCxnSpPr>
        <p:spPr>
          <a:xfrm flipH="1">
            <a:off x="7936475" y="2444807"/>
            <a:ext cx="107315" cy="887730"/>
          </a:xfrm>
          <a:prstGeom prst="straightConnector1">
            <a:avLst/>
          </a:prstGeom>
          <a:ln w="25400">
            <a:solidFill>
              <a:srgbClr val="0070C0"/>
            </a:solidFill>
            <a:tailEnd type="triangle" w="lg" len="lg"/>
          </a:ln>
        </p:spPr>
        <p:style>
          <a:lnRef idx="2">
            <a:schemeClr val="accent1"/>
          </a:lnRef>
          <a:fillRef idx="0">
            <a:srgbClr val="FFFFFF"/>
          </a:fillRef>
          <a:effectRef idx="0">
            <a:srgbClr val="FFFFFF"/>
          </a:effectRef>
          <a:fontRef idx="minor">
            <a:schemeClr val="tx1"/>
          </a:fontRef>
        </p:style>
      </p:cxnSp>
      <p:cxnSp>
        <p:nvCxnSpPr>
          <p:cNvPr id="143" name="直接箭头连接符 142"/>
          <p:cNvCxnSpPr/>
          <p:nvPr/>
        </p:nvCxnSpPr>
        <p:spPr>
          <a:xfrm>
            <a:off x="9119480" y="2183187"/>
            <a:ext cx="900430" cy="415925"/>
          </a:xfrm>
          <a:prstGeom prst="straightConnector1">
            <a:avLst/>
          </a:prstGeom>
          <a:ln w="25400">
            <a:solidFill>
              <a:srgbClr val="0070C0"/>
            </a:solidFill>
            <a:tailEnd type="triangle" w="lg" len="lg"/>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163830" y="4791710"/>
            <a:ext cx="3411220" cy="2030095"/>
          </a:xfrm>
          <a:prstGeom prst="rect">
            <a:avLst/>
          </a:prstGeom>
          <a:noFill/>
        </p:spPr>
        <p:txBody>
          <a:bodyPr wrap="square" rtlCol="0">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1400" b="1"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难点：</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受限空间下</a:t>
            </a:r>
            <a:r>
              <a:rPr lang="zh-CN" altLang="en-US"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大规模、重载、大跨度晶体</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阵列的支撑需求</a:t>
            </a:r>
            <a:b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br>
            <a:r>
              <a:rPr lang="zh-CN" altLang="en-US" sz="1400" b="1"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设计：</a:t>
            </a:r>
            <a:r>
              <a:rPr lang="en-US" altLang="zh-CN"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设计针对晶体形状的</a:t>
            </a:r>
            <a:r>
              <a:rPr lang="zh-CN" altLang="en-US"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支撑梁</a:t>
            </a:r>
            <a:r>
              <a:rPr lang="zh-CN" altLang="en-US" sz="14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可调节</a:t>
            </a:r>
            <a:r>
              <a:rPr lang="en-US" altLang="zh-CN"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L</a:t>
            </a:r>
            <a:r>
              <a:rPr lang="zh-CN" altLang="en-US"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型板</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外吊挂</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结构</a:t>
            </a:r>
            <a:endPar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端环凸起留出电缆进出空间</a:t>
            </a:r>
            <a:r>
              <a:rPr lang="en-US" altLang="zh-CN"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en-US" altLang="zh-CN" sz="1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锥环</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辅助支撑晶体</a:t>
            </a:r>
            <a:endParaRPr lang="en-US" altLang="zh-CN"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6575425" y="4808220"/>
            <a:ext cx="2808605" cy="737235"/>
          </a:xfrm>
          <a:prstGeom prst="rect">
            <a:avLst/>
          </a:prstGeom>
          <a:noFill/>
        </p:spPr>
        <p:txBody>
          <a:bodyPr wrap="square" rtlCol="0">
            <a:spAutoFit/>
          </a:bodyPr>
          <a:p>
            <a:pPr algn="l">
              <a:lnSpc>
                <a:spcPct val="150000"/>
              </a:lnSpc>
              <a:spcBef>
                <a:spcPts val="0"/>
              </a:spcBef>
              <a:spcAft>
                <a:spcPts val="0"/>
              </a:spcAft>
              <a:buClrTx/>
              <a:buSzTx/>
              <a:buFontTx/>
              <a:defRPr/>
            </a:pPr>
            <a:r>
              <a:rPr lang="zh-CN" altLang="en-US" sz="1400" b="1"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难点：</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受限空间下</a:t>
            </a:r>
            <a:r>
              <a:rPr lang="zh-CN" altLang="en-US" sz="1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大规模、重载，每圈晶体高度不一</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的支撑</a:t>
            </a:r>
            <a:r>
              <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需求</a:t>
            </a:r>
            <a:endParaRPr lang="zh-CN" altLang="en-US" sz="14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219710" y="1309370"/>
            <a:ext cx="2574290" cy="368300"/>
          </a:xfrm>
          <a:prstGeom prst="rect">
            <a:avLst/>
          </a:prstGeom>
          <a:noFill/>
        </p:spPr>
        <p:txBody>
          <a:bodyPr wrap="square" rtlCol="0">
            <a:spAutoFit/>
          </a:bodyPr>
          <a:p>
            <a:pPr marL="285750" indent="-285750" algn="just">
              <a:buClrTx/>
              <a:buSzTx/>
              <a:buFont typeface="Wingdings" panose="05000000000000000000" charset="0"/>
              <a:buChar char="Ø"/>
            </a:pP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桶部量能器结构设计</a:t>
            </a:r>
            <a:endPar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9505950" y="1189990"/>
            <a:ext cx="2534920" cy="368300"/>
          </a:xfrm>
          <a:prstGeom prst="rect">
            <a:avLst/>
          </a:prstGeom>
          <a:noFill/>
        </p:spPr>
        <p:txBody>
          <a:bodyPr wrap="square" rtlCol="0">
            <a:spAutoFit/>
          </a:bodyPr>
          <a:p>
            <a:pPr marL="285750" indent="-285750" algn="just">
              <a:buClrTx/>
              <a:buSzTx/>
              <a:buFont typeface="Wingdings" panose="05000000000000000000" charset="0"/>
              <a:buChar char="Ø"/>
            </a:pP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端部量能器结构设计</a:t>
            </a:r>
            <a:endPar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9845040" y="2060575"/>
            <a:ext cx="2213610" cy="437515"/>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环形梁对应每圈晶体</a:t>
            </a:r>
            <a:r>
              <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支撑</a:t>
            </a:r>
            <a:endParaRPr kumimoji="0" lang="zh-CN" altLang="en-US" sz="1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267200"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ts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PIDB(BTOF)</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桶部粒子鉴别器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972185"/>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9101" y="20193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PIDB(BTOF)</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桶部粒子鉴别器</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9" name="矩形 8"/>
          <p:cNvSpPr/>
          <p:nvPr/>
        </p:nvSpPr>
        <p:spPr>
          <a:xfrm>
            <a:off x="800100" y="1432560"/>
            <a:ext cx="8961908" cy="1198880"/>
          </a:xfrm>
          <a:prstGeom prst="rect">
            <a:avLst/>
          </a:prstGeom>
          <a:ln w="15875">
            <a:noFill/>
          </a:ln>
        </p:spPr>
        <p:txBody>
          <a:bodyPr wrap="square" lIns="91440" tIns="45720" rIns="91440" bIns="45720">
            <a:spAutoFit/>
          </a:bodyPr>
          <a:lstStyle/>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保证</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低物质量</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的前提下，降低</a:t>
            </a: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探测器的挠曲变形；</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探测器的</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固定及安装</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6541643" y="2047144"/>
            <a:ext cx="5481383" cy="3826258"/>
          </a:xfrm>
          <a:prstGeom prst="rect">
            <a:avLst/>
          </a:prstGeom>
        </p:spPr>
      </p:pic>
      <p:sp>
        <p:nvSpPr>
          <p:cNvPr id="11" name="文本框 10"/>
          <p:cNvSpPr txBox="1"/>
          <p:nvPr/>
        </p:nvSpPr>
        <p:spPr>
          <a:xfrm>
            <a:off x="7343432" y="5873402"/>
            <a:ext cx="4539894" cy="429895"/>
          </a:xfrm>
          <a:prstGeom prst="rect">
            <a:avLst/>
          </a:prstGeom>
          <a:noFill/>
        </p:spPr>
        <p:txBody>
          <a:bodyPr wrap="square">
            <a:spAutoFit/>
          </a:bodyPr>
          <a:lstStyle/>
          <a:p>
            <a:pPr algn="ctr"/>
            <a:r>
              <a:rPr lang="en-US" altLang="zh-CN" sz="2200" b="1" i="0" dirty="0">
                <a:solidFill>
                  <a:srgbClr val="333333"/>
                </a:solidFill>
                <a:effectLst/>
                <a:latin typeface="Times New Roman" panose="02020603050405020304" pitchFamily="18" charset="0"/>
                <a:cs typeface="Times New Roman" panose="02020603050405020304" pitchFamily="18" charset="0"/>
              </a:rPr>
              <a:t>BTOF </a:t>
            </a:r>
            <a:r>
              <a:rPr lang="zh-CN" altLang="en-US" sz="2200" b="1" i="0" dirty="0">
                <a:solidFill>
                  <a:srgbClr val="333333"/>
                </a:solidFill>
                <a:effectLst/>
                <a:latin typeface="Times New Roman" panose="02020603050405020304" pitchFamily="18" charset="0"/>
                <a:cs typeface="Times New Roman" panose="02020603050405020304" pitchFamily="18" charset="0"/>
              </a:rPr>
              <a:t>整体结构（总重量约</a:t>
            </a:r>
            <a:r>
              <a:rPr lang="en-US" altLang="zh-CN" sz="2200" b="1" i="0" dirty="0">
                <a:solidFill>
                  <a:srgbClr val="FF0000"/>
                </a:solidFill>
                <a:effectLst/>
                <a:latin typeface="Times New Roman" panose="02020603050405020304" pitchFamily="18" charset="0"/>
                <a:cs typeface="Times New Roman" panose="02020603050405020304" pitchFamily="18" charset="0"/>
              </a:rPr>
              <a:t>900 kg</a:t>
            </a:r>
            <a:r>
              <a:rPr lang="zh-CN" altLang="en-US" sz="2200" b="1" i="0" dirty="0">
                <a:solidFill>
                  <a:srgbClr val="333333"/>
                </a:solidFill>
                <a:effectLst/>
                <a:latin typeface="Times New Roman" panose="02020603050405020304" pitchFamily="18" charset="0"/>
                <a:cs typeface="Times New Roman" panose="02020603050405020304" pitchFamily="18" charset="0"/>
              </a:rPr>
              <a:t>）</a:t>
            </a:r>
            <a:endParaRPr lang="zh-CN" altLang="en-US" sz="2200" b="1" dirty="0">
              <a:latin typeface="Times New Roman" panose="02020603050405020304" pitchFamily="18" charset="0"/>
              <a:cs typeface="Times New Roman" panose="02020603050405020304" pitchFamily="18" charset="0"/>
            </a:endParaRPr>
          </a:p>
        </p:txBody>
      </p:sp>
      <p:pic>
        <p:nvPicPr>
          <p:cNvPr id="8" name="图片 7"/>
          <p:cNvPicPr>
            <a:picLocks noChangeAspect="1"/>
          </p:cNvPicPr>
          <p:nvPr/>
        </p:nvPicPr>
        <p:blipFill>
          <a:blip r:embed="rId3"/>
          <a:stretch>
            <a:fillRect/>
          </a:stretch>
        </p:blipFill>
        <p:spPr>
          <a:xfrm>
            <a:off x="248920" y="2911475"/>
            <a:ext cx="5795645" cy="3559175"/>
          </a:xfrm>
          <a:prstGeom prst="rect">
            <a:avLst/>
          </a:prstGeom>
        </p:spPr>
      </p:pic>
      <p:cxnSp>
        <p:nvCxnSpPr>
          <p:cNvPr id="6" name="直接箭头连接符 5"/>
          <p:cNvCxnSpPr/>
          <p:nvPr/>
        </p:nvCxnSpPr>
        <p:spPr>
          <a:xfrm>
            <a:off x="4438651" y="3428510"/>
            <a:ext cx="2400300" cy="321310"/>
          </a:xfrm>
          <a:prstGeom prst="straightConnector1">
            <a:avLst/>
          </a:prstGeom>
          <a:ln w="19050">
            <a:solidFill>
              <a:srgbClr val="0000FF"/>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146810" y="3162935"/>
            <a:ext cx="4488815" cy="493395"/>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78155" y="1612265"/>
            <a:ext cx="8522335" cy="1198880"/>
          </a:xfrm>
          <a:prstGeom prst="rect">
            <a:avLst/>
          </a:prstGeom>
          <a:ln w="15875">
            <a:noFill/>
          </a:ln>
        </p:spPr>
        <p:txBody>
          <a:bodyPr wrap="square" lIns="91440" tIns="45720" rIns="91440" bIns="45720">
            <a:spAutoFit/>
          </a:bodyPr>
          <a:lstStyle/>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采用</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曲面蜂窝板</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的设计，提升结构的刚度；</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为了保证物质量，各模块采用</a:t>
            </a:r>
            <a:r>
              <a:rPr lang="en-US" altLang="zh-CN"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V</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型块</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连接。</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972185"/>
            <a:ext cx="7913370"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探测器结构刚度提升设计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9101" y="20193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PIDB(BTOF)</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桶部粒子鉴别器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b="1" smtClean="0"/>
            </a:fld>
            <a:endParaRPr lang="zh-CN" altLang="en-US" b="1" smtClean="0"/>
          </a:p>
        </p:txBody>
      </p:sp>
      <p:pic>
        <p:nvPicPr>
          <p:cNvPr id="6" name="图片 5"/>
          <p:cNvPicPr>
            <a:picLocks noChangeAspect="1"/>
          </p:cNvPicPr>
          <p:nvPr/>
        </p:nvPicPr>
        <p:blipFill>
          <a:blip r:embed="rId2"/>
          <a:stretch>
            <a:fillRect/>
          </a:stretch>
        </p:blipFill>
        <p:spPr>
          <a:xfrm>
            <a:off x="5099615" y="2989922"/>
            <a:ext cx="3424094" cy="2848077"/>
          </a:xfrm>
          <a:prstGeom prst="rect">
            <a:avLst/>
          </a:prstGeom>
        </p:spPr>
      </p:pic>
      <p:grpSp>
        <p:nvGrpSpPr>
          <p:cNvPr id="12" name="组合 11"/>
          <p:cNvGrpSpPr/>
          <p:nvPr/>
        </p:nvGrpSpPr>
        <p:grpSpPr>
          <a:xfrm>
            <a:off x="9174480" y="3557432"/>
            <a:ext cx="2447848" cy="1666445"/>
            <a:chOff x="7228614" y="3729606"/>
            <a:chExt cx="4662404" cy="2714337"/>
          </a:xfrm>
        </p:grpSpPr>
        <p:pic>
          <p:nvPicPr>
            <p:cNvPr id="13" name="图片 12"/>
            <p:cNvPicPr>
              <a:picLocks noChangeAspect="1"/>
            </p:cNvPicPr>
            <p:nvPr/>
          </p:nvPicPr>
          <p:blipFill>
            <a:blip r:embed="rId3"/>
            <a:srcRect l="1497" t="6490" r="55599" b="68637"/>
            <a:stretch>
              <a:fillRect/>
            </a:stretch>
          </p:blipFill>
          <p:spPr>
            <a:xfrm>
              <a:off x="7228614" y="4577193"/>
              <a:ext cx="4598608" cy="1866750"/>
            </a:xfrm>
            <a:prstGeom prst="rect">
              <a:avLst/>
            </a:prstGeom>
          </p:spPr>
        </p:pic>
        <p:sp>
          <p:nvSpPr>
            <p:cNvPr id="15" name="文本框 14"/>
            <p:cNvSpPr txBox="1"/>
            <p:nvPr/>
          </p:nvSpPr>
          <p:spPr>
            <a:xfrm>
              <a:off x="7292410" y="3729606"/>
              <a:ext cx="4598608" cy="599894"/>
            </a:xfrm>
            <a:prstGeom prst="rect">
              <a:avLst/>
            </a:prstGeom>
            <a:noFill/>
          </p:spPr>
          <p:txBody>
            <a:bodyPr wrap="square">
              <a:spAutoFit/>
            </a:bodyPr>
            <a:lstStyle/>
            <a:p>
              <a:pPr algn="ctr"/>
              <a:r>
                <a:rPr lang="en-US" altLang="zh-CN" b="1" i="0" dirty="0">
                  <a:solidFill>
                    <a:srgbClr val="333333"/>
                  </a:solidFill>
                  <a:effectLst/>
                  <a:latin typeface="Times New Roman" panose="02020603050405020304" pitchFamily="18" charset="0"/>
                  <a:cs typeface="Times New Roman" panose="02020603050405020304" pitchFamily="18" charset="0"/>
                </a:rPr>
                <a:t>V-shaped connection</a:t>
              </a:r>
              <a:endParaRPr lang="en-US" altLang="zh-CN" b="1" i="0" dirty="0">
                <a:solidFill>
                  <a:srgbClr val="333333"/>
                </a:solidFill>
                <a:effectLst/>
                <a:latin typeface="Times New Roman" panose="02020603050405020304" pitchFamily="18" charset="0"/>
                <a:cs typeface="Times New Roman" panose="02020603050405020304" pitchFamily="18" charset="0"/>
              </a:endParaRPr>
            </a:p>
          </p:txBody>
        </p:sp>
      </p:grpSp>
      <p:sp>
        <p:nvSpPr>
          <p:cNvPr id="18" name="椭圆 17"/>
          <p:cNvSpPr/>
          <p:nvPr/>
        </p:nvSpPr>
        <p:spPr>
          <a:xfrm>
            <a:off x="10034947" y="4481995"/>
            <a:ext cx="693420" cy="411341"/>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0" name="文本框 19"/>
          <p:cNvSpPr txBox="1"/>
          <p:nvPr/>
        </p:nvSpPr>
        <p:spPr>
          <a:xfrm>
            <a:off x="9189272" y="5810365"/>
            <a:ext cx="2729779" cy="429895"/>
          </a:xfrm>
          <a:prstGeom prst="rect">
            <a:avLst/>
          </a:prstGeom>
          <a:noFill/>
        </p:spPr>
        <p:txBody>
          <a:bodyPr wrap="square">
            <a:spAutoFit/>
          </a:bodyPr>
          <a:lstStyle/>
          <a:p>
            <a:pPr marL="457200" indent="-457200" algn="ctr">
              <a:buFont typeface="+mj-ea"/>
              <a:buAutoNum type="circleNumDbPlain" startAt="2"/>
            </a:pPr>
            <a:r>
              <a:rPr lang="en-US" altLang="zh-CN" sz="2200" b="1" dirty="0">
                <a:solidFill>
                  <a:srgbClr val="333333"/>
                </a:solidFill>
                <a:latin typeface="Times New Roman" panose="02020603050405020304" pitchFamily="18" charset="0"/>
                <a:cs typeface="Times New Roman" panose="02020603050405020304" pitchFamily="18" charset="0"/>
              </a:rPr>
              <a:t>V</a:t>
            </a:r>
            <a:r>
              <a:rPr lang="zh-CN" altLang="en-US" sz="2200" b="1" dirty="0">
                <a:solidFill>
                  <a:srgbClr val="333333"/>
                </a:solidFill>
                <a:latin typeface="Times New Roman" panose="02020603050405020304" pitchFamily="18" charset="0"/>
                <a:cs typeface="Times New Roman" panose="02020603050405020304" pitchFamily="18" charset="0"/>
              </a:rPr>
              <a:t>型连接</a:t>
            </a:r>
            <a:endParaRPr lang="zh-CN" altLang="en-US" sz="2200" b="1"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2409994" y="5837999"/>
            <a:ext cx="3818186" cy="429895"/>
          </a:xfrm>
          <a:prstGeom prst="rect">
            <a:avLst/>
          </a:prstGeom>
          <a:noFill/>
        </p:spPr>
        <p:txBody>
          <a:bodyPr wrap="square">
            <a:spAutoFit/>
          </a:bodyPr>
          <a:lstStyle/>
          <a:p>
            <a:pPr marL="457200" indent="-457200" algn="ctr">
              <a:buFont typeface="+mj-ea"/>
              <a:buAutoNum type="circleNumDbPlain"/>
            </a:pPr>
            <a:r>
              <a:rPr lang="en-US" altLang="zh-CN" sz="2200" b="1" i="0" dirty="0">
                <a:solidFill>
                  <a:srgbClr val="333333"/>
                </a:solidFill>
                <a:effectLst/>
                <a:latin typeface="Times New Roman" panose="02020603050405020304" pitchFamily="18" charset="0"/>
                <a:cs typeface="Times New Roman" panose="02020603050405020304" pitchFamily="18" charset="0"/>
              </a:rPr>
              <a:t>BTOF </a:t>
            </a:r>
            <a:r>
              <a:rPr lang="zh-CN" altLang="en-US" sz="2200" b="1" i="0" dirty="0">
                <a:solidFill>
                  <a:srgbClr val="333333"/>
                </a:solidFill>
                <a:effectLst/>
                <a:latin typeface="Times New Roman" panose="02020603050405020304" pitchFamily="18" charset="0"/>
                <a:cs typeface="Times New Roman" panose="02020603050405020304" pitchFamily="18" charset="0"/>
              </a:rPr>
              <a:t>单个模块及其截面</a:t>
            </a:r>
            <a:endParaRPr lang="zh-CN" altLang="en-US" sz="2200" b="1" dirty="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4"/>
          <a:srcRect l="2130" r="1791"/>
          <a:stretch>
            <a:fillRect/>
          </a:stretch>
        </p:blipFill>
        <p:spPr>
          <a:xfrm>
            <a:off x="136816" y="3265600"/>
            <a:ext cx="4962799" cy="2393697"/>
          </a:xfrm>
          <a:prstGeom prst="rect">
            <a:avLst/>
          </a:prstGeom>
        </p:spPr>
      </p:pic>
      <p:pic>
        <p:nvPicPr>
          <p:cNvPr id="19" name="图片 18"/>
          <p:cNvPicPr>
            <a:picLocks noChangeAspect="1"/>
          </p:cNvPicPr>
          <p:nvPr/>
        </p:nvPicPr>
        <p:blipFill>
          <a:blip r:embed="rId5"/>
          <a:stretch>
            <a:fillRect/>
          </a:stretch>
        </p:blipFill>
        <p:spPr>
          <a:xfrm>
            <a:off x="9259544" y="1307348"/>
            <a:ext cx="2659507" cy="1856458"/>
          </a:xfrm>
          <a:prstGeom prst="rect">
            <a:avLst/>
          </a:prstGeom>
        </p:spPr>
      </p:pic>
      <p:sp>
        <p:nvSpPr>
          <p:cNvPr id="4" name="椭圆 3"/>
          <p:cNvSpPr/>
          <p:nvPr/>
        </p:nvSpPr>
        <p:spPr>
          <a:xfrm>
            <a:off x="9304237" y="2076452"/>
            <a:ext cx="495083" cy="340963"/>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10" name="直接箭头连接符 9"/>
          <p:cNvCxnSpPr/>
          <p:nvPr/>
        </p:nvCxnSpPr>
        <p:spPr>
          <a:xfrm>
            <a:off x="9799320" y="2443746"/>
            <a:ext cx="441960" cy="2038249"/>
          </a:xfrm>
          <a:prstGeom prst="straightConnector1">
            <a:avLst/>
          </a:prstGeom>
          <a:ln w="19050">
            <a:solidFill>
              <a:srgbClr val="0000FF"/>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p:nvPr/>
        </p:nvCxnSpPr>
        <p:spPr>
          <a:xfrm>
            <a:off x="5634355" y="2745423"/>
            <a:ext cx="4679950" cy="1815465"/>
          </a:xfrm>
          <a:prstGeom prst="straightConnector1">
            <a:avLst/>
          </a:prstGeom>
          <a:ln>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custDataLst>
              <p:tags r:id="rId2"/>
            </p:custDataLst>
          </p:nvPr>
        </p:nvSpPr>
        <p:spPr>
          <a:xfrm>
            <a:off x="419100" y="972185"/>
            <a:ext cx="5760720" cy="82994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探测器悬挂结构的设计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9101" y="20193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PIDB(BTOF)</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桶部粒子鉴别器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custDataLst>
              <p:tags r:id="rId3"/>
            </p:custDataLst>
          </p:nvPr>
        </p:nvPicPr>
        <p:blipFill>
          <a:blip r:embed="rId4"/>
          <a:stretch>
            <a:fillRect/>
          </a:stretch>
        </p:blipFill>
        <p:spPr>
          <a:xfrm>
            <a:off x="602615" y="2791460"/>
            <a:ext cx="3879215" cy="2332990"/>
          </a:xfrm>
          <a:prstGeom prst="rect">
            <a:avLst/>
          </a:prstGeom>
        </p:spPr>
      </p:pic>
      <p:pic>
        <p:nvPicPr>
          <p:cNvPr id="17" name="图片 16"/>
          <p:cNvPicPr>
            <a:picLocks noChangeAspect="1"/>
          </p:cNvPicPr>
          <p:nvPr>
            <p:custDataLst>
              <p:tags r:id="rId5"/>
            </p:custDataLst>
          </p:nvPr>
        </p:nvPicPr>
        <p:blipFill>
          <a:blip r:embed="rId6"/>
          <a:stretch>
            <a:fillRect/>
          </a:stretch>
        </p:blipFill>
        <p:spPr>
          <a:xfrm>
            <a:off x="1920875" y="4396105"/>
            <a:ext cx="4259580" cy="2475230"/>
          </a:xfrm>
          <a:prstGeom prst="rect">
            <a:avLst/>
          </a:prstGeom>
        </p:spPr>
      </p:pic>
      <p:sp>
        <p:nvSpPr>
          <p:cNvPr id="26" name="椭圆 25"/>
          <p:cNvSpPr/>
          <p:nvPr>
            <p:custDataLst>
              <p:tags r:id="rId7"/>
            </p:custDataLst>
          </p:nvPr>
        </p:nvSpPr>
        <p:spPr>
          <a:xfrm rot="21422130">
            <a:off x="1737995" y="3446145"/>
            <a:ext cx="2201545" cy="51117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p:cNvCxnSpPr/>
          <p:nvPr>
            <p:custDataLst>
              <p:tags r:id="rId8"/>
            </p:custDataLst>
          </p:nvPr>
        </p:nvCxnSpPr>
        <p:spPr>
          <a:xfrm>
            <a:off x="3550285" y="3902167"/>
            <a:ext cx="1101090" cy="1018540"/>
          </a:xfrm>
          <a:prstGeom prst="straightConnector1">
            <a:avLst/>
          </a:prstGeom>
          <a:ln w="19050">
            <a:solidFill>
              <a:srgbClr val="0000FF"/>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9"/>
            </p:custDataLst>
          </p:nvPr>
        </p:nvSpPr>
        <p:spPr>
          <a:xfrm>
            <a:off x="558800" y="1756410"/>
            <a:ext cx="5761990" cy="1014730"/>
          </a:xfrm>
          <a:prstGeom prst="rect">
            <a:avLst/>
          </a:prstGeom>
          <a:ln w="15875">
            <a:noFill/>
          </a:ln>
        </p:spPr>
        <p:txBody>
          <a:bodyPr wrap="square" lIns="91440" tIns="45720" rIns="91440" bIns="45720">
            <a:spAutoFit/>
          </a:bodyPr>
          <a:lstStyle/>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各个模块采用</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独立的悬挂结构</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安装至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量能器端环</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5" name="矩形 64"/>
          <p:cNvSpPr/>
          <p:nvPr>
            <p:custDataLst>
              <p:tags r:id="rId10"/>
            </p:custDataLst>
          </p:nvPr>
        </p:nvSpPr>
        <p:spPr>
          <a:xfrm>
            <a:off x="6180455" y="920750"/>
            <a:ext cx="5923915" cy="5877560"/>
          </a:xfrm>
          <a:prstGeom prst="rect">
            <a:avLst/>
          </a:prstGeom>
          <a:noFill/>
          <a:ln w="1905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custDataLst>
              <p:tags r:id="rId11"/>
            </p:custDataLst>
          </p:nvPr>
        </p:nvSpPr>
        <p:spPr>
          <a:xfrm>
            <a:off x="419100" y="928370"/>
            <a:ext cx="5761990" cy="5942965"/>
          </a:xfrm>
          <a:prstGeom prst="rect">
            <a:avLst/>
          </a:prstGeom>
          <a:noFill/>
          <a:ln w="1905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custDataLst>
              <p:tags r:id="rId12"/>
            </p:custDataLst>
          </p:nvPr>
        </p:nvSpPr>
        <p:spPr>
          <a:xfrm>
            <a:off x="6365875" y="1019810"/>
            <a:ext cx="5672455" cy="82994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探测器悬挂结构有限元分析</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4" name="图片 23"/>
          <p:cNvPicPr>
            <a:picLocks noChangeAspect="1"/>
          </p:cNvPicPr>
          <p:nvPr>
            <p:custDataLst>
              <p:tags r:id="rId13"/>
            </p:custDataLst>
          </p:nvPr>
        </p:nvPicPr>
        <p:blipFill rotWithShape="1">
          <a:blip r:embed="rId14" cstate="print">
            <a:extLst>
              <a:ext uri="{28A0092B-C50C-407E-A947-70E740481C1C}">
                <a14:useLocalDpi xmlns:a14="http://schemas.microsoft.com/office/drawing/2010/main" val="0"/>
              </a:ext>
            </a:extLst>
          </a:blip>
          <a:srcRect l="1164" r="30937" b="27300"/>
          <a:stretch>
            <a:fillRect/>
          </a:stretch>
        </p:blipFill>
        <p:spPr>
          <a:xfrm>
            <a:off x="7155180" y="2614930"/>
            <a:ext cx="3973830" cy="2173605"/>
          </a:xfrm>
          <a:prstGeom prst="rect">
            <a:avLst/>
          </a:prstGeom>
        </p:spPr>
      </p:pic>
      <p:pic>
        <p:nvPicPr>
          <p:cNvPr id="25" name="图片 24"/>
          <p:cNvPicPr>
            <a:picLocks noChangeAspect="1"/>
          </p:cNvPicPr>
          <p:nvPr>
            <p:custDataLst>
              <p:tags r:id="rId15"/>
            </p:custDataLst>
          </p:nvPr>
        </p:nvPicPr>
        <p:blipFill rotWithShape="1">
          <a:blip r:embed="rId16" cstate="print">
            <a:extLst>
              <a:ext uri="{28A0092B-C50C-407E-A947-70E740481C1C}">
                <a14:useLocalDpi xmlns:a14="http://schemas.microsoft.com/office/drawing/2010/main" val="0"/>
              </a:ext>
            </a:extLst>
          </a:blip>
          <a:srcRect l="1447" r="31887" b="23453"/>
          <a:stretch>
            <a:fillRect/>
          </a:stretch>
        </p:blipFill>
        <p:spPr>
          <a:xfrm>
            <a:off x="7041515" y="4396740"/>
            <a:ext cx="3994785" cy="2344420"/>
          </a:xfrm>
          <a:prstGeom prst="rect">
            <a:avLst/>
          </a:prstGeom>
        </p:spPr>
      </p:pic>
      <p:sp>
        <p:nvSpPr>
          <p:cNvPr id="6" name="矩形 5"/>
          <p:cNvSpPr/>
          <p:nvPr>
            <p:custDataLst>
              <p:tags r:id="rId17"/>
            </p:custDataLst>
          </p:nvPr>
        </p:nvSpPr>
        <p:spPr>
          <a:xfrm>
            <a:off x="6441440" y="1315085"/>
            <a:ext cx="5402580" cy="1476375"/>
          </a:xfrm>
          <a:prstGeom prst="rect">
            <a:avLst/>
          </a:prstGeom>
          <a:ln w="15875">
            <a:noFill/>
          </a:ln>
        </p:spPr>
        <p:txBody>
          <a:bodyPr wrap="square" lIns="91440" tIns="45720" rIns="91440" bIns="45720">
            <a:spAutoFit/>
          </a:bodyPr>
          <a:lstStyle/>
          <a:p>
            <a:pPr marR="0" lvl="0" algn="l" defTabSz="914400" rtl="0" eaLnBrk="1" fontAlgn="auto" latinLnBrk="0" hangingPunct="1">
              <a:lnSpc>
                <a:spcPct val="150000"/>
              </a:lnSpc>
              <a:spcBef>
                <a:spcPts val="0"/>
              </a:spcBef>
              <a:spcAft>
                <a:spcPts val="0"/>
              </a:spcAft>
              <a:buClr>
                <a:srgbClr val="FF0000"/>
              </a:buClr>
              <a:buSzTx/>
              <a:defRPr/>
            </a:pP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最大等</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效应力为</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11.08 MPa</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石英板的位移为 </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0.1317 mm</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678680" cy="603885"/>
          </a:xfrm>
          <a:prstGeom prst="rect">
            <a:avLst/>
          </a:prstGeom>
          <a:noFill/>
        </p:spPr>
        <p:txBody>
          <a:bodyPr wrap="square" rtlCol="0">
            <a:noAutofit/>
          </a:bodyPr>
          <a:lstStyle/>
          <a:p>
            <a:pPr marL="0" marR="0" lvl="0" indent="0" algn="l"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PIDE(RICH)（</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端部粒子鉴别器）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ts val="0"/>
              </a:spcBef>
              <a:spcAft>
                <a:spcPts val="1200"/>
              </a:spcAft>
              <a:buClrTx/>
              <a:buSzTx/>
              <a:buFontTx/>
              <a:buNone/>
              <a:defRPr/>
            </a:pP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陶璨谱仪机械结构总体概况</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867"/>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示&#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rcRect t="3986" b="2314"/>
          <a:stretch>
            <a:fillRect/>
          </a:stretch>
        </p:blipFill>
        <p:spPr>
          <a:xfrm>
            <a:off x="389255" y="3499485"/>
            <a:ext cx="3940810" cy="2543175"/>
          </a:xfrm>
          <a:prstGeom prst="rect">
            <a:avLst/>
          </a:prstGeom>
        </p:spPr>
      </p:pic>
      <p:pic>
        <p:nvPicPr>
          <p:cNvPr id="14"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04800" y="937260"/>
            <a:ext cx="7691120" cy="521970"/>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）设计成果与亮点：完成了</a:t>
            </a:r>
            <a:r>
              <a:rPr kumimoji="0" lang="en-US" altLang="zh-CN"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RICH</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的整体设计</a:t>
            </a:r>
            <a:endPar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b="1" smtClean="0">
                <a:latin typeface="微软雅黑" panose="020B0503020204020204" pitchFamily="34" charset="-122"/>
                <a:ea typeface="微软雅黑" panose="020B0503020204020204" pitchFamily="34" charset="-122"/>
              </a:rPr>
            </a:fld>
            <a:endParaRPr lang="zh-CN" altLang="en-US" b="1" smtClean="0">
              <a:latin typeface="微软雅黑" panose="020B0503020204020204" pitchFamily="34" charset="-122"/>
              <a:ea typeface="微软雅黑" panose="020B0503020204020204" pitchFamily="34" charset="-122"/>
            </a:endParaRPr>
          </a:p>
        </p:txBody>
      </p:sp>
      <p:sp>
        <p:nvSpPr>
          <p:cNvPr id="7" name="矩形 6"/>
          <p:cNvSpPr/>
          <p:nvPr/>
        </p:nvSpPr>
        <p:spPr>
          <a:xfrm>
            <a:off x="419100" y="201930"/>
            <a:ext cx="567690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PIDE(RICH)（</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端部粒子鉴别器）</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1446467" y="6191488"/>
            <a:ext cx="1903730" cy="368300"/>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整体尺寸图</a:t>
            </a:r>
            <a:endPar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8610600" y="6279002"/>
            <a:ext cx="1903730" cy="368300"/>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质量属性表</a:t>
            </a:r>
            <a:endPar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227965" y="1352550"/>
            <a:ext cx="11762740" cy="1938020"/>
          </a:xfrm>
          <a:prstGeom prst="rect">
            <a:avLst/>
          </a:prstGeom>
          <a:noFill/>
        </p:spPr>
        <p:txBody>
          <a:bodyPr wrap="square" rtlCol="0">
            <a:spAutoFit/>
          </a:bodyPr>
          <a:lstStyle/>
          <a:p>
            <a:pPr marL="342900" indent="-342900">
              <a:lnSpc>
                <a:spcPct val="120000"/>
              </a:lnSpc>
              <a:spcBef>
                <a:spcPts val="0"/>
              </a:spcBef>
              <a:spcAft>
                <a:spcPts val="0"/>
              </a:spcAft>
              <a:buFont typeface="Wingdings" panose="05000000000000000000" charset="0"/>
              <a:buChar char="Ø"/>
            </a:pPr>
            <a:r>
              <a:rPr lang="en-US" altLang="zh-CN"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主要结构：</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斜臂连接件（连接到</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量能器法兰</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）、主体外壳、探测器连接件（连接到</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探测器</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）、微调结构等。</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20000"/>
              </a:lnSpc>
              <a:spcBef>
                <a:spcPts val="0"/>
              </a:spcBef>
              <a:spcAft>
                <a:spcPts val="0"/>
              </a:spcAft>
              <a:buFont typeface="Wingdings" panose="05000000000000000000" charset="0"/>
              <a:buChar char="Ø"/>
            </a:pPr>
            <a:r>
              <a:rPr lang="en-US" altLang="zh-CN"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主要尺寸：</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束流方向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1440mm-1640mm</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，厚度共</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200mm</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。探测器外接圆直径</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1640mm</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，内切圆直径</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960mm</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20000"/>
              </a:lnSpc>
              <a:spcBef>
                <a:spcPts val="0"/>
              </a:spcBef>
              <a:spcAft>
                <a:spcPts val="0"/>
              </a:spcAft>
              <a:buFont typeface="Wingdings" panose="05000000000000000000" charset="0"/>
              <a:buChar char="Ø"/>
            </a:pPr>
            <a:r>
              <a:rPr lang="en-US" altLang="zh-CN"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重量：</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外壳整体</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重量约</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125kg</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，探测器重量约</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150kg</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总共约</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275kg</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3" name="表格 12"/>
          <p:cNvGraphicFramePr/>
          <p:nvPr/>
        </p:nvGraphicFramePr>
        <p:xfrm>
          <a:off x="7995684" y="3333905"/>
          <a:ext cx="4117554" cy="3231794"/>
        </p:xfrm>
        <a:graphic>
          <a:graphicData uri="http://schemas.openxmlformats.org/drawingml/2006/table">
            <a:tbl>
              <a:tblPr firstRow="1" bandRow="1">
                <a:tableStyleId>{5C22544A-7EE6-4342-B048-85BDC9FD1C3A}</a:tableStyleId>
              </a:tblPr>
              <a:tblGrid>
                <a:gridCol w="1372518"/>
                <a:gridCol w="1372518"/>
                <a:gridCol w="1372518"/>
              </a:tblGrid>
              <a:tr h="472394">
                <a:tc>
                  <a:txBody>
                    <a:bodyPr/>
                    <a:lstStyle/>
                    <a:p>
                      <a:pPr algn="ctr">
                        <a:buNone/>
                      </a:pPr>
                      <a:r>
                        <a:rPr lang="zh-CN" altLang="en-US" sz="2000" b="1" dirty="0">
                          <a:solidFill>
                            <a:schemeClr val="bg1"/>
                          </a:solidFill>
                          <a:latin typeface="微软雅黑" panose="020B0503020204020204" pitchFamily="34" charset="-122"/>
                          <a:ea typeface="微软雅黑" panose="020B0503020204020204" pitchFamily="34" charset="-122"/>
                        </a:rPr>
                        <a:t>组成</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tc>
                <a:tc>
                  <a:txBody>
                    <a:bodyPr/>
                    <a:lstStyle/>
                    <a:p>
                      <a:pPr algn="ctr">
                        <a:buNone/>
                      </a:pPr>
                      <a:r>
                        <a:rPr lang="zh-CN" altLang="en-US" sz="2000" b="1" dirty="0">
                          <a:solidFill>
                            <a:schemeClr val="bg1"/>
                          </a:solidFill>
                          <a:latin typeface="微软雅黑" panose="020B0503020204020204" pitchFamily="34" charset="-122"/>
                          <a:ea typeface="微软雅黑" panose="020B0503020204020204" pitchFamily="34" charset="-122"/>
                        </a:rPr>
                        <a:t>材料</a:t>
                      </a:r>
                      <a:endParaRPr lang="zh-CN" altLang="en-US" sz="2000" b="1" dirty="0">
                        <a:solidFill>
                          <a:schemeClr val="bg1"/>
                        </a:solidFill>
                        <a:latin typeface="微软雅黑" panose="020B0503020204020204" pitchFamily="34" charset="-122"/>
                        <a:ea typeface="微软雅黑" panose="020B0503020204020204" pitchFamily="34" charset="-122"/>
                      </a:endParaRPr>
                    </a:p>
                  </a:txBody>
                  <a:tcPr/>
                </a:tc>
                <a:tc>
                  <a:txBody>
                    <a:bodyPr/>
                    <a:lstStyle/>
                    <a:p>
                      <a:pPr algn="ctr">
                        <a:buNone/>
                      </a:pPr>
                      <a:r>
                        <a:rPr lang="zh-CN" altLang="en-US" sz="2000" b="1">
                          <a:solidFill>
                            <a:schemeClr val="bg1"/>
                          </a:solidFill>
                          <a:latin typeface="微软雅黑" panose="020B0503020204020204" pitchFamily="34" charset="-122"/>
                          <a:ea typeface="微软雅黑" panose="020B0503020204020204" pitchFamily="34" charset="-122"/>
                        </a:rPr>
                        <a:t>质量</a:t>
                      </a:r>
                      <a:endParaRPr lang="zh-CN" altLang="en-US" sz="2000" b="1">
                        <a:solidFill>
                          <a:schemeClr val="bg1"/>
                        </a:solidFill>
                        <a:latin typeface="微软雅黑" panose="020B0503020204020204" pitchFamily="34" charset="-122"/>
                        <a:ea typeface="微软雅黑" panose="020B0503020204020204" pitchFamily="34" charset="-122"/>
                      </a:endParaRPr>
                    </a:p>
                  </a:txBody>
                  <a:tcPr/>
                </a:tc>
              </a:tr>
              <a:tr h="436056">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斜臂连接件</a:t>
                      </a:r>
                      <a:endParaRPr lang="zh-CN" altLang="en-US" sz="1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TC4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钛合金</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30</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sym typeface="+mn-ea"/>
                        </a:rPr>
                        <a:t>kg</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436056">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rPr>
                        <a:t>主体外壳</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TC4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钛合金</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80</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sym typeface="+mn-ea"/>
                        </a:rPr>
                        <a:t>kg</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436056">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rPr>
                        <a:t>探测器连接件</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TC4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钛合金</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dirty="0">
                          <a:latin typeface="微软雅黑" panose="020B0503020204020204" pitchFamily="34" charset="-122"/>
                          <a:ea typeface="微软雅黑" panose="020B0503020204020204" pitchFamily="34" charset="-122"/>
                          <a:cs typeface="微软雅黑" panose="020B0503020204020204" pitchFamily="34" charset="-122"/>
                          <a:sym typeface="+mn-ea"/>
                        </a:rPr>
                        <a:t>10kg</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r>
              <a:tr h="436056">
                <a:tc>
                  <a:txBody>
                    <a:bodyPr/>
                    <a:lstStyle/>
                    <a:p>
                      <a:pPr algn="ctr">
                        <a:buNone/>
                      </a:pPr>
                      <a:r>
                        <a:rPr lang="zh-CN" altLang="en-US" sz="1600" b="1" dirty="0">
                          <a:solidFill>
                            <a:schemeClr val="tx1"/>
                          </a:solidFill>
                          <a:latin typeface="微软雅黑" panose="020B0503020204020204" pitchFamily="34" charset="-122"/>
                          <a:ea typeface="微软雅黑" panose="020B0503020204020204" pitchFamily="34" charset="-122"/>
                        </a:rPr>
                        <a:t>微调机构</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不锈钢</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marL="0" algn="ctr" defTabSz="914400" rtl="0" eaLnBrk="1" latinLnBrk="0" hangingPunct="1">
                        <a:buNone/>
                      </a:pPr>
                      <a:r>
                        <a:rPr lang="zh-CN" altLang="en-US" sz="1800" b="1" kern="1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kern="1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5kg</a:t>
                      </a:r>
                      <a:endParaRPr lang="zh-CN" altLang="en-US" sz="1800" b="1" kern="1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txBody>
                  <a:tcPr/>
                </a:tc>
              </a:tr>
              <a:tr h="436056">
                <a:tc>
                  <a:txBody>
                    <a:bodyPr/>
                    <a:lstStyle/>
                    <a:p>
                      <a:pPr marL="0" algn="ctr" defTabSz="914400" rtl="0" eaLnBrk="1" latinLnBrk="0" hangingPunct="1">
                        <a:buNone/>
                      </a:pPr>
                      <a:r>
                        <a:rPr lang="zh-CN" altLang="en-US" sz="1600" b="1" kern="1200" dirty="0">
                          <a:solidFill>
                            <a:schemeClr val="tx1"/>
                          </a:solidFill>
                          <a:latin typeface="微软雅黑" panose="020B0503020204020204" pitchFamily="34" charset="-122"/>
                          <a:ea typeface="微软雅黑" panose="020B0503020204020204" pitchFamily="34" charset="-122"/>
                          <a:cs typeface="+mn-cs"/>
                          <a:sym typeface="+mn-ea"/>
                        </a:rPr>
                        <a:t>探测器</a:t>
                      </a:r>
                      <a:endParaRPr lang="zh-CN" altLang="en-US" sz="1600" b="1" kern="1200" dirty="0">
                        <a:solidFill>
                          <a:schemeClr val="tx1"/>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algn="ctr">
                        <a:buNone/>
                      </a:pP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marL="0" algn="ctr" defTabSz="914400" rtl="0" eaLnBrk="1" latinLnBrk="0" hangingPunct="1">
                        <a:buNone/>
                      </a:pPr>
                      <a:r>
                        <a:rPr lang="en-US" altLang="zh-CN" sz="1800" b="1" kern="1200" dirty="0">
                          <a:solidFill>
                            <a:schemeClr val="dk1"/>
                          </a:solidFill>
                          <a:latin typeface="微软雅黑" panose="020B0503020204020204" pitchFamily="34" charset="-122"/>
                          <a:ea typeface="微软雅黑" panose="020B0503020204020204" pitchFamily="34" charset="-122"/>
                          <a:sym typeface="+mn-ea"/>
                        </a:rPr>
                        <a:t>150kg</a:t>
                      </a:r>
                      <a:endParaRPr lang="en-US" altLang="zh-CN" sz="1800" b="1" kern="1200"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r h="436056">
                <a:tc>
                  <a:txBody>
                    <a:bodyPr/>
                    <a:lstStyle/>
                    <a:p>
                      <a:pPr algn="ctr">
                        <a:buNone/>
                      </a:pPr>
                      <a:r>
                        <a:rPr lang="zh-CN" altLang="en-US" sz="1600" b="1" dirty="0">
                          <a:solidFill>
                            <a:srgbClr val="FF0000"/>
                          </a:solidFill>
                          <a:latin typeface="微软雅黑" panose="020B0503020204020204" pitchFamily="34" charset="-122"/>
                          <a:ea typeface="微软雅黑" panose="020B0503020204020204" pitchFamily="34" charset="-122"/>
                        </a:rPr>
                        <a:t>合计</a:t>
                      </a:r>
                      <a:endParaRPr lang="zh-CN" altLang="en-US" sz="1600" b="1" dirty="0">
                        <a:solidFill>
                          <a:srgbClr val="FF0000"/>
                        </a:solidFill>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marL="0" algn="ctr" defTabSz="914400" rtl="0" eaLnBrk="1" latinLnBrk="0" hangingPunct="1">
                        <a:buNone/>
                      </a:pPr>
                      <a:r>
                        <a:rPr lang="en-US" altLang="zh-CN" sz="1800" b="1" kern="1200" dirty="0">
                          <a:solidFill>
                            <a:srgbClr val="FF0000"/>
                          </a:solidFill>
                          <a:latin typeface="微软雅黑" panose="020B0503020204020204" pitchFamily="34" charset="-122"/>
                          <a:ea typeface="微软雅黑" panose="020B0503020204020204" pitchFamily="34" charset="-122"/>
                          <a:sym typeface="+mn-ea"/>
                        </a:rPr>
                        <a:t>275kg</a:t>
                      </a:r>
                      <a:endParaRPr lang="en-US" altLang="zh-CN" sz="1800" b="1" kern="1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r>
            </a:tbl>
          </a:graphicData>
        </a:graphic>
      </p:graphicFrame>
      <p:sp>
        <p:nvSpPr>
          <p:cNvPr id="23" name="文本框 22"/>
          <p:cNvSpPr txBox="1"/>
          <p:nvPr/>
        </p:nvSpPr>
        <p:spPr>
          <a:xfrm>
            <a:off x="5459098" y="6279002"/>
            <a:ext cx="2132330" cy="368300"/>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束流方向位置</a:t>
            </a:r>
            <a:endParaRPr lang="zh-CN" altLang="en-US"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4192905" y="3706495"/>
            <a:ext cx="3337560" cy="2525395"/>
          </a:xfrm>
          <a:prstGeom prst="rect">
            <a:avLst/>
          </a:prstGeom>
        </p:spPr>
      </p:pic>
      <p:sp>
        <p:nvSpPr>
          <p:cNvPr id="4" name="矩形 3"/>
          <p:cNvSpPr/>
          <p:nvPr/>
        </p:nvSpPr>
        <p:spPr>
          <a:xfrm>
            <a:off x="6965950" y="4095750"/>
            <a:ext cx="491490" cy="2135505"/>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椭圆 8"/>
          <p:cNvSpPr/>
          <p:nvPr/>
        </p:nvSpPr>
        <p:spPr>
          <a:xfrm>
            <a:off x="1325294" y="3499485"/>
            <a:ext cx="463452" cy="45658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10" name="直接箭头连接符 9"/>
          <p:cNvCxnSpPr/>
          <p:nvPr/>
        </p:nvCxnSpPr>
        <p:spPr>
          <a:xfrm flipH="1" flipV="1">
            <a:off x="944339" y="3585600"/>
            <a:ext cx="380955" cy="120260"/>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313981" y="3310255"/>
            <a:ext cx="1082348" cy="307777"/>
          </a:xfrm>
          <a:prstGeom prst="rect">
            <a:avLst/>
          </a:prstGeom>
          <a:noFill/>
        </p:spPr>
        <p:txBody>
          <a:bodyPr wrap="non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斜臂连接件</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5" name="椭圆 14"/>
          <p:cNvSpPr/>
          <p:nvPr/>
        </p:nvSpPr>
        <p:spPr>
          <a:xfrm>
            <a:off x="717435" y="4462822"/>
            <a:ext cx="372001" cy="3675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16" name="直接箭头连接符 15"/>
          <p:cNvCxnSpPr/>
          <p:nvPr/>
        </p:nvCxnSpPr>
        <p:spPr>
          <a:xfrm flipH="1" flipV="1">
            <a:off x="527286" y="4568736"/>
            <a:ext cx="188965" cy="45231"/>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45408" y="4307126"/>
            <a:ext cx="723275" cy="523220"/>
          </a:xfrm>
          <a:prstGeom prst="rect">
            <a:avLst/>
          </a:prstGeom>
          <a:noFill/>
        </p:spPr>
        <p:txBody>
          <a:bodyPr wrap="non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探测器</a:t>
            </a:r>
            <a:endParaRPr lang="en-US" altLang="zh-CN" sz="1400" b="1" dirty="0">
              <a:solidFill>
                <a:srgbClr val="FF0000"/>
              </a:solidFill>
              <a:latin typeface="微软雅黑" panose="020B0503020204020204" pitchFamily="34" charset="-122"/>
              <a:ea typeface="微软雅黑" panose="020B0503020204020204" pitchFamily="34" charset="-122"/>
            </a:endParaRPr>
          </a:p>
          <a:p>
            <a:r>
              <a:rPr lang="zh-CN" altLang="en-US" sz="1400" b="1" dirty="0">
                <a:solidFill>
                  <a:srgbClr val="FF0000"/>
                </a:solidFill>
                <a:latin typeface="微软雅黑" panose="020B0503020204020204" pitchFamily="34" charset="-122"/>
                <a:ea typeface="微软雅黑" panose="020B0503020204020204" pitchFamily="34" charset="-122"/>
              </a:rPr>
              <a:t>连接件</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4" name="椭圆 23"/>
          <p:cNvSpPr/>
          <p:nvPr/>
        </p:nvSpPr>
        <p:spPr>
          <a:xfrm>
            <a:off x="1113249" y="4070726"/>
            <a:ext cx="152400" cy="152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25" name="直接箭头连接符 24"/>
          <p:cNvCxnSpPr/>
          <p:nvPr/>
        </p:nvCxnSpPr>
        <p:spPr>
          <a:xfrm flipH="1" flipV="1">
            <a:off x="753861" y="3980297"/>
            <a:ext cx="380955" cy="120260"/>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157654" y="3705769"/>
            <a:ext cx="902811" cy="307777"/>
          </a:xfrm>
          <a:prstGeom prst="rect">
            <a:avLst/>
          </a:prstGeom>
          <a:noFill/>
        </p:spPr>
        <p:txBody>
          <a:bodyPr wrap="non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微调机构</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cxnSp>
        <p:nvCxnSpPr>
          <p:cNvPr id="27" name="直接箭头连接符 26"/>
          <p:cNvCxnSpPr/>
          <p:nvPr/>
        </p:nvCxnSpPr>
        <p:spPr>
          <a:xfrm flipV="1">
            <a:off x="1921867" y="3805995"/>
            <a:ext cx="409257" cy="174302"/>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1977057" y="3522204"/>
            <a:ext cx="902811" cy="307777"/>
          </a:xfrm>
          <a:prstGeom prst="rect">
            <a:avLst/>
          </a:prstGeom>
          <a:noFill/>
        </p:spPr>
        <p:txBody>
          <a:bodyPr wrap="none" rtlCol="0">
            <a:spAutoFit/>
          </a:bodyPr>
          <a:lstStyle/>
          <a:p>
            <a:r>
              <a:rPr lang="zh-CN" altLang="en-US" sz="1400" b="1" dirty="0">
                <a:solidFill>
                  <a:srgbClr val="FF0000"/>
                </a:solidFill>
                <a:latin typeface="微软雅黑" panose="020B0503020204020204" pitchFamily="34" charset="-122"/>
                <a:ea typeface="微软雅黑" panose="020B0503020204020204" pitchFamily="34" charset="-122"/>
              </a:rPr>
              <a:t>主体外壳</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6990" y="899795"/>
            <a:ext cx="6233795" cy="521970"/>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2</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a:t>
            </a:r>
            <a:r>
              <a:rPr kumimoji="0" lang="zh-CN" altLang="en-US" sz="2800" b="1" i="0" u="none" strike="noStrike" kern="1200" cap="none" spc="0" normalizeH="0" baseline="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空间装配约束</a:t>
            </a:r>
            <a:endPar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419100" y="201930"/>
            <a:ext cx="571563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PIDE(RICH)（</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端部粒子鉴别器）</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b="1" smtClean="0"/>
            </a:fld>
            <a:endParaRPr lang="zh-CN" altLang="en-US" b="1"/>
          </a:p>
        </p:txBody>
      </p:sp>
      <p:pic>
        <p:nvPicPr>
          <p:cNvPr id="6" name="图片 5"/>
          <p:cNvPicPr/>
          <p:nvPr/>
        </p:nvPicPr>
        <p:blipFill>
          <a:blip r:embed="rId2"/>
          <a:srcRect l="4285"/>
          <a:stretch>
            <a:fillRect/>
          </a:stretch>
        </p:blipFill>
        <p:spPr>
          <a:xfrm>
            <a:off x="380983" y="2883817"/>
            <a:ext cx="2761116" cy="3340344"/>
          </a:xfrm>
          <a:prstGeom prst="rect">
            <a:avLst/>
          </a:prstGeom>
        </p:spPr>
      </p:pic>
      <p:sp>
        <p:nvSpPr>
          <p:cNvPr id="7" name="文本框 6"/>
          <p:cNvSpPr txBox="1"/>
          <p:nvPr/>
        </p:nvSpPr>
        <p:spPr>
          <a:xfrm>
            <a:off x="257258" y="1388295"/>
            <a:ext cx="11795146" cy="1322070"/>
          </a:xfrm>
          <a:prstGeom prst="rect">
            <a:avLst/>
          </a:prstGeom>
          <a:noFill/>
        </p:spPr>
        <p:txBody>
          <a:bodyPr wrap="square" rtlCol="0">
            <a:spAutoFit/>
          </a:bodyPr>
          <a:lstStyle/>
          <a:p>
            <a:pPr marL="342900" indent="-342900">
              <a:buFont typeface="Wingdings" panose="05000000000000000000" charset="0"/>
              <a:buChar char="Ø"/>
            </a:pPr>
            <a:r>
              <a:rPr lang="zh-CN" altLang="en-US" sz="2000" b="1" dirty="0">
                <a:solidFill>
                  <a:srgbClr val="0070C0"/>
                </a:solidFill>
                <a:latin typeface="微软雅黑" panose="020B0503020204020204" pitchFamily="34" charset="-122"/>
                <a:ea typeface="微软雅黑" panose="020B0503020204020204" pitchFamily="34" charset="-122"/>
              </a:rPr>
              <a:t>设计核心</a:t>
            </a:r>
            <a:r>
              <a:rPr lang="zh-CN" altLang="en-US" sz="2000" b="1" dirty="0">
                <a:solidFill>
                  <a:schemeClr val="tx1"/>
                </a:solidFill>
                <a:latin typeface="微软雅黑" panose="020B0503020204020204" pitchFamily="34" charset="-122"/>
                <a:ea typeface="微软雅黑" panose="020B0503020204020204" pitchFamily="34" charset="-122"/>
              </a:rPr>
              <a:t>：完成 </a:t>
            </a:r>
            <a:r>
              <a:rPr lang="en-US" altLang="zh-CN" sz="2000" b="1" dirty="0">
                <a:solidFill>
                  <a:schemeClr val="tx1"/>
                </a:solidFill>
                <a:latin typeface="微软雅黑" panose="020B0503020204020204" pitchFamily="34" charset="-122"/>
                <a:ea typeface="微软雅黑" panose="020B0503020204020204" pitchFamily="34" charset="-122"/>
              </a:rPr>
              <a:t>PIDB (RICH) </a:t>
            </a:r>
            <a:r>
              <a:rPr lang="zh-CN" altLang="en-US" sz="2000" b="1" dirty="0">
                <a:solidFill>
                  <a:schemeClr val="tx1"/>
                </a:solidFill>
                <a:latin typeface="微软雅黑" panose="020B0503020204020204" pitchFamily="34" charset="-122"/>
                <a:ea typeface="微软雅黑" panose="020B0503020204020204" pitchFamily="34" charset="-122"/>
              </a:rPr>
              <a:t>端部探测器专用支撑结构设计，实现探测器可靠固定、管路规整布设，并完成探测器与量能器精准装配对接。</a:t>
            </a:r>
            <a:endParaRPr lang="en-US" altLang="zh-CN" sz="2000" b="1" dirty="0">
              <a:solidFill>
                <a:schemeClr val="tx1"/>
              </a:solidFill>
              <a:latin typeface="微软雅黑" panose="020B0503020204020204" pitchFamily="34" charset="-122"/>
              <a:ea typeface="微软雅黑" panose="020B0503020204020204" pitchFamily="34" charset="-122"/>
            </a:endParaRPr>
          </a:p>
          <a:p>
            <a:pPr marL="342900" indent="-342900">
              <a:buFont typeface="Wingdings" panose="05000000000000000000" charset="0"/>
              <a:buChar char="Ø"/>
            </a:pPr>
            <a:r>
              <a:rPr lang="zh-CN" altLang="en-US" sz="2000" b="1" dirty="0">
                <a:solidFill>
                  <a:srgbClr val="0070C0"/>
                </a:solidFill>
                <a:latin typeface="微软雅黑" panose="020B0503020204020204" pitchFamily="34" charset="-122"/>
                <a:ea typeface="微软雅黑" panose="020B0503020204020204" pitchFamily="34" charset="-122"/>
              </a:rPr>
              <a:t>难点：</a:t>
            </a:r>
            <a:r>
              <a:rPr lang="zh-CN" altLang="en-US" sz="2000" b="1" dirty="0">
                <a:latin typeface="微软雅黑" panose="020B0503020204020204" pitchFamily="34" charset="-122"/>
                <a:ea typeface="微软雅黑" panose="020B0503020204020204" pitchFamily="34" charset="-122"/>
              </a:rPr>
              <a:t>连接件布置空间局限于</a:t>
            </a:r>
            <a:r>
              <a:rPr lang="zh-CN" altLang="en-US" sz="2000" b="1" dirty="0">
                <a:solidFill>
                  <a:srgbClr val="FF0000"/>
                </a:solidFill>
                <a:latin typeface="微软雅黑" panose="020B0503020204020204" pitchFamily="34" charset="-122"/>
                <a:ea typeface="微软雅黑" panose="020B0503020204020204" pitchFamily="34" charset="-122"/>
              </a:rPr>
              <a:t>量能器窄缝</a:t>
            </a:r>
            <a:r>
              <a:rPr lang="zh-CN" altLang="en-US" sz="2000" b="1" dirty="0">
                <a:latin typeface="微软雅黑" panose="020B0503020204020204" pitchFamily="34" charset="-122"/>
                <a:ea typeface="微软雅黑" panose="020B0503020204020204" pitchFamily="34" charset="-122"/>
              </a:rPr>
              <a:t>内，窄缝</a:t>
            </a:r>
            <a:r>
              <a:rPr lang="zh-CN" altLang="en-US" sz="2000" b="1" dirty="0">
                <a:solidFill>
                  <a:srgbClr val="FF0000"/>
                </a:solidFill>
                <a:latin typeface="微软雅黑" panose="020B0503020204020204" pitchFamily="34" charset="-122"/>
                <a:ea typeface="微软雅黑" panose="020B0503020204020204" pitchFamily="34" charset="-122"/>
              </a:rPr>
              <a:t>宽</a:t>
            </a:r>
            <a:r>
              <a:rPr lang="en-US" altLang="zh-CN" sz="2000" b="1" dirty="0">
                <a:solidFill>
                  <a:srgbClr val="FF0000"/>
                </a:solidFill>
                <a:latin typeface="微软雅黑" panose="020B0503020204020204" pitchFamily="34" charset="-122"/>
                <a:ea typeface="微软雅黑" panose="020B0503020204020204" pitchFamily="34" charset="-122"/>
              </a:rPr>
              <a:t>31mm</a:t>
            </a:r>
            <a:r>
              <a:rPr lang="zh-CN" altLang="en-US" sz="2000" b="1" dirty="0">
                <a:latin typeface="微软雅黑" panose="020B0503020204020204" pitchFamily="34" charset="-122"/>
                <a:ea typeface="微软雅黑" panose="020B0503020204020204" pitchFamily="34" charset="-122"/>
              </a:rPr>
              <a:t>，设计需同步满足探测器力学强度指标、管路安装空间需求，且全程规避与 </a:t>
            </a:r>
            <a:r>
              <a:rPr lang="en-US" altLang="zh-CN" sz="2000" b="1" dirty="0">
                <a:latin typeface="微软雅黑" panose="020B0503020204020204" pitchFamily="34" charset="-122"/>
                <a:ea typeface="微软雅黑" panose="020B0503020204020204" pitchFamily="34" charset="-122"/>
              </a:rPr>
              <a:t>MDC </a:t>
            </a:r>
            <a:r>
              <a:rPr lang="zh-CN" altLang="en-US" sz="2000" b="1" dirty="0">
                <a:latin typeface="微软雅黑" panose="020B0503020204020204" pitchFamily="34" charset="-122"/>
                <a:ea typeface="微软雅黑" panose="020B0503020204020204" pitchFamily="34" charset="-122"/>
              </a:rPr>
              <a:t>及</a:t>
            </a:r>
            <a:r>
              <a:rPr lang="en-US" altLang="zh-CN" sz="2000" b="1" dirty="0">
                <a:latin typeface="微软雅黑" panose="020B0503020204020204" pitchFamily="34" charset="-122"/>
                <a:ea typeface="微软雅黑" panose="020B0503020204020204" pitchFamily="34" charset="-122"/>
              </a:rPr>
              <a:t>BTOF</a:t>
            </a:r>
            <a:r>
              <a:rPr lang="zh-CN" altLang="en-US" sz="2000" b="1" dirty="0">
                <a:latin typeface="微软雅黑" panose="020B0503020204020204" pitchFamily="34" charset="-122"/>
                <a:ea typeface="微软雅黑" panose="020B0503020204020204" pitchFamily="34" charset="-122"/>
              </a:rPr>
              <a:t>发生空间干涉。</a:t>
            </a:r>
            <a:endParaRPr lang="zh-CN" altLang="en-US" sz="2000" b="1" dirty="0">
              <a:latin typeface="微软雅黑" panose="020B0503020204020204" pitchFamily="34" charset="-122"/>
              <a:ea typeface="微软雅黑" panose="020B0503020204020204" pitchFamily="34" charset="-122"/>
            </a:endParaRPr>
          </a:p>
        </p:txBody>
      </p:sp>
      <p:sp>
        <p:nvSpPr>
          <p:cNvPr id="4" name="文本框 3"/>
          <p:cNvSpPr txBox="1"/>
          <p:nvPr/>
        </p:nvSpPr>
        <p:spPr>
          <a:xfrm>
            <a:off x="757422" y="6224161"/>
            <a:ext cx="1903730" cy="368300"/>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rPr>
              <a:t>RICH</a:t>
            </a:r>
            <a:r>
              <a:rPr lang="zh-CN" altLang="en-US" b="1" dirty="0">
                <a:solidFill>
                  <a:srgbClr val="0070C0"/>
                </a:solidFill>
                <a:latin typeface="微软雅黑" panose="020B0503020204020204" pitchFamily="34" charset="-122"/>
                <a:ea typeface="微软雅黑" panose="020B0503020204020204" pitchFamily="34" charset="-122"/>
              </a:rPr>
              <a:t>总体装配图</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8" name="图片 7" descr="图片包含 大, 男人, 水, 钟表&#10;&#10;AI 生成的内容可能不正确。"/>
          <p:cNvPicPr/>
          <p:nvPr/>
        </p:nvPicPr>
        <p:blipFill>
          <a:blip r:embed="rId3" cstate="print">
            <a:extLst>
              <a:ext uri="{28A0092B-C50C-407E-A947-70E740481C1C}">
                <a14:useLocalDpi xmlns:a14="http://schemas.microsoft.com/office/drawing/2010/main" val="0"/>
              </a:ext>
            </a:extLst>
          </a:blip>
          <a:srcRect r="6183" b="3755"/>
          <a:stretch>
            <a:fillRect/>
          </a:stretch>
        </p:blipFill>
        <p:spPr>
          <a:xfrm>
            <a:off x="4169442" y="2926233"/>
            <a:ext cx="3347880" cy="3297926"/>
          </a:xfrm>
          <a:prstGeom prst="rect">
            <a:avLst/>
          </a:prstGeom>
        </p:spPr>
      </p:pic>
      <p:sp>
        <p:nvSpPr>
          <p:cNvPr id="10" name="文本框 9"/>
          <p:cNvSpPr txBox="1"/>
          <p:nvPr/>
        </p:nvSpPr>
        <p:spPr>
          <a:xfrm>
            <a:off x="4048912" y="6249942"/>
            <a:ext cx="3616325" cy="368300"/>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rPr>
              <a:t>RICH</a:t>
            </a:r>
            <a:r>
              <a:rPr lang="zh-CN" altLang="en-US" b="1" dirty="0">
                <a:solidFill>
                  <a:srgbClr val="0070C0"/>
                </a:solidFill>
                <a:latin typeface="微软雅黑" panose="020B0503020204020204" pitchFamily="34" charset="-122"/>
                <a:ea typeface="微软雅黑" panose="020B0503020204020204" pitchFamily="34" charset="-122"/>
              </a:rPr>
              <a:t>、</a:t>
            </a:r>
            <a:r>
              <a:rPr lang="en-US" altLang="zh-CN" b="1" dirty="0">
                <a:solidFill>
                  <a:srgbClr val="0070C0"/>
                </a:solidFill>
                <a:latin typeface="微软雅黑" panose="020B0503020204020204" pitchFamily="34" charset="-122"/>
                <a:ea typeface="微软雅黑" panose="020B0503020204020204" pitchFamily="34" charset="-122"/>
              </a:rPr>
              <a:t>MDC</a:t>
            </a:r>
            <a:r>
              <a:rPr lang="zh-CN" altLang="en-US" b="1" dirty="0">
                <a:solidFill>
                  <a:srgbClr val="0070C0"/>
                </a:solidFill>
                <a:latin typeface="微软雅黑" panose="020B0503020204020204" pitchFamily="34" charset="-122"/>
                <a:ea typeface="微软雅黑" panose="020B0503020204020204" pitchFamily="34" charset="-122"/>
              </a:rPr>
              <a:t>与量能器总体装配图</a:t>
            </a:r>
            <a:endParaRPr lang="zh-CN" altLang="en-US" b="1" dirty="0">
              <a:solidFill>
                <a:srgbClr val="0070C0"/>
              </a:solidFill>
              <a:latin typeface="微软雅黑" panose="020B0503020204020204" pitchFamily="34" charset="-122"/>
              <a:ea typeface="微软雅黑" panose="020B0503020204020204" pitchFamily="34" charset="-122"/>
            </a:endParaRPr>
          </a:p>
        </p:txBody>
      </p:sp>
      <p:pic>
        <p:nvPicPr>
          <p:cNvPr id="11" name="图片 10" descr="图示&#10;&#10;AI 生成的内容可能不正确。"/>
          <p:cNvPicPr/>
          <p:nvPr/>
        </p:nvPicPr>
        <p:blipFill>
          <a:blip r:embed="rId4" cstate="print">
            <a:extLst>
              <a:ext uri="{28A0092B-C50C-407E-A947-70E740481C1C}">
                <a14:useLocalDpi xmlns:a14="http://schemas.microsoft.com/office/drawing/2010/main" val="0"/>
              </a:ext>
            </a:extLst>
          </a:blip>
          <a:srcRect l="8885" t="33772" r="11354"/>
          <a:stretch>
            <a:fillRect/>
          </a:stretch>
        </p:blipFill>
        <p:spPr>
          <a:xfrm>
            <a:off x="8439852" y="2926234"/>
            <a:ext cx="3488635" cy="3340344"/>
          </a:xfrm>
          <a:prstGeom prst="rect">
            <a:avLst/>
          </a:prstGeom>
        </p:spPr>
      </p:pic>
      <p:sp>
        <p:nvSpPr>
          <p:cNvPr id="12" name="文本框 11"/>
          <p:cNvSpPr txBox="1"/>
          <p:nvPr/>
        </p:nvSpPr>
        <p:spPr>
          <a:xfrm>
            <a:off x="9245139" y="6259188"/>
            <a:ext cx="1783080" cy="368300"/>
          </a:xfrm>
          <a:prstGeom prst="rect">
            <a:avLst/>
          </a:prstGeom>
          <a:noFill/>
        </p:spPr>
        <p:txBody>
          <a:bodyPr wrap="non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总体装配剖面图</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5" name="矩形 14"/>
          <p:cNvSpPr/>
          <p:nvPr/>
        </p:nvSpPr>
        <p:spPr>
          <a:xfrm>
            <a:off x="380982" y="2926233"/>
            <a:ext cx="2761115" cy="3297927"/>
          </a:xfrm>
          <a:prstGeom prst="rect">
            <a:avLst/>
          </a:prstGeom>
          <a:noFill/>
          <a:ln>
            <a:solidFill>
              <a:srgbClr val="C00000"/>
            </a:solidFill>
            <a:prstDash val="sysDash"/>
          </a:ln>
          <a:scene3d>
            <a:camera prst="orthographicFront">
              <a:rot lat="0" lon="0" rev="10800000"/>
            </a:camera>
            <a:lightRig rig="threePt" dir="t"/>
          </a:scene3d>
        </p:spPr>
        <p:style>
          <a:lnRef idx="2">
            <a:srgbClr val="8068A5">
              <a:shade val="50000"/>
            </a:srgbClr>
          </a:lnRef>
          <a:fillRef idx="1">
            <a:srgbClr val="8068A5"/>
          </a:fillRef>
          <a:effectRef idx="0">
            <a:srgbClr val="8068A5"/>
          </a:effectRef>
          <a:fontRef idx="minor">
            <a:sysClr val="window" lastClr="FFFFFF"/>
          </a:fontRef>
        </p:style>
        <p:txBody>
          <a:bodyPr rtlCol="0" anchor="ctr"/>
          <a:lstStyle/>
          <a:p>
            <a:pPr algn="ctr"/>
            <a:endParaRPr lang="zh-CN" altLang="en-US" b="1" dirty="0">
              <a:solidFill>
                <a:sysClr val="windowText" lastClr="000000"/>
              </a:solidFill>
              <a:cs typeface="+mn-ea"/>
              <a:sym typeface="+mn-lt"/>
            </a:endParaRPr>
          </a:p>
        </p:txBody>
      </p: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294" y="4122386"/>
            <a:ext cx="1111546" cy="633721"/>
          </a:xfrm>
          <a:prstGeom prst="rect">
            <a:avLst/>
          </a:prstGeom>
        </p:spPr>
      </p:pic>
      <p:sp>
        <p:nvSpPr>
          <p:cNvPr id="18" name="矩形 17"/>
          <p:cNvSpPr/>
          <p:nvPr/>
        </p:nvSpPr>
        <p:spPr>
          <a:xfrm>
            <a:off x="4168250" y="2926234"/>
            <a:ext cx="3331660" cy="3297926"/>
          </a:xfrm>
          <a:prstGeom prst="rect">
            <a:avLst/>
          </a:prstGeom>
          <a:noFill/>
          <a:ln>
            <a:solidFill>
              <a:srgbClr val="C00000"/>
            </a:solidFill>
            <a:prstDash val="sysDash"/>
          </a:ln>
          <a:scene3d>
            <a:camera prst="orthographicFront">
              <a:rot lat="0" lon="0" rev="10800000"/>
            </a:camera>
            <a:lightRig rig="threePt" dir="t"/>
          </a:scene3d>
        </p:spPr>
        <p:style>
          <a:lnRef idx="2">
            <a:srgbClr val="8068A5">
              <a:shade val="50000"/>
            </a:srgbClr>
          </a:lnRef>
          <a:fillRef idx="1">
            <a:srgbClr val="8068A5"/>
          </a:fillRef>
          <a:effectRef idx="0">
            <a:srgbClr val="8068A5"/>
          </a:effectRef>
          <a:fontRef idx="minor">
            <a:sysClr val="window" lastClr="FFFFFF"/>
          </a:fontRef>
        </p:style>
        <p:txBody>
          <a:bodyPr rtlCol="0" anchor="ctr"/>
          <a:lstStyle/>
          <a:p>
            <a:pPr algn="ctr"/>
            <a:endParaRPr lang="zh-CN" altLang="en-US" b="1" dirty="0">
              <a:solidFill>
                <a:sysClr val="windowText" lastClr="000000"/>
              </a:solidFill>
              <a:cs typeface="+mn-ea"/>
              <a:sym typeface="+mn-lt"/>
            </a:endParaRPr>
          </a:p>
        </p:txBody>
      </p:sp>
      <p:sp>
        <p:nvSpPr>
          <p:cNvPr id="19" name="矩形 18"/>
          <p:cNvSpPr/>
          <p:nvPr/>
        </p:nvSpPr>
        <p:spPr>
          <a:xfrm>
            <a:off x="8446298" y="2926233"/>
            <a:ext cx="3482189" cy="3323709"/>
          </a:xfrm>
          <a:prstGeom prst="rect">
            <a:avLst/>
          </a:prstGeom>
          <a:noFill/>
          <a:ln>
            <a:solidFill>
              <a:srgbClr val="C00000"/>
            </a:solidFill>
            <a:prstDash val="sysDash"/>
          </a:ln>
          <a:scene3d>
            <a:camera prst="orthographicFront">
              <a:rot lat="0" lon="0" rev="10800000"/>
            </a:camera>
            <a:lightRig rig="threePt" dir="t"/>
          </a:scene3d>
        </p:spPr>
        <p:style>
          <a:lnRef idx="2">
            <a:srgbClr val="8068A5">
              <a:shade val="50000"/>
            </a:srgbClr>
          </a:lnRef>
          <a:fillRef idx="1">
            <a:srgbClr val="8068A5"/>
          </a:fillRef>
          <a:effectRef idx="0">
            <a:srgbClr val="8068A5"/>
          </a:effectRef>
          <a:fontRef idx="minor">
            <a:sysClr val="window" lastClr="FFFFFF"/>
          </a:fontRef>
        </p:style>
        <p:txBody>
          <a:bodyPr rtlCol="0" anchor="ctr"/>
          <a:lstStyle/>
          <a:p>
            <a:pPr algn="ctr"/>
            <a:endParaRPr lang="zh-CN" altLang="en-US" b="1" dirty="0">
              <a:solidFill>
                <a:sysClr val="windowText" lastClr="000000"/>
              </a:solidFill>
              <a:cs typeface="+mn-ea"/>
              <a:sym typeface="+mn-lt"/>
            </a:endParaRPr>
          </a:p>
        </p:txBody>
      </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5083" y="4117680"/>
            <a:ext cx="1111546" cy="633721"/>
          </a:xfrm>
          <a:prstGeom prst="rect">
            <a:avLst/>
          </a:prstGeom>
        </p:spPr>
      </p:pic>
      <p:sp>
        <p:nvSpPr>
          <p:cNvPr id="21" name="文本框 20"/>
          <p:cNvSpPr txBox="1"/>
          <p:nvPr/>
        </p:nvSpPr>
        <p:spPr>
          <a:xfrm>
            <a:off x="4310267" y="3059668"/>
            <a:ext cx="1198880" cy="337185"/>
          </a:xfrm>
          <a:prstGeom prst="rect">
            <a:avLst/>
          </a:prstGeom>
          <a:noFill/>
        </p:spPr>
        <p:txBody>
          <a:bodyPr wrap="none" rtlCol="0">
            <a:spAutoFit/>
          </a:bodyPr>
          <a:lstStyle/>
          <a:p>
            <a:r>
              <a:rPr lang="zh-CN" altLang="en-US" sz="1600" b="1" dirty="0">
                <a:solidFill>
                  <a:srgbClr val="FF0000"/>
                </a:solidFill>
              </a:rPr>
              <a:t>量能器法兰</a:t>
            </a:r>
            <a:endParaRPr lang="zh-CN" altLang="en-US" sz="1600" b="1" dirty="0">
              <a:solidFill>
                <a:srgbClr val="FF0000"/>
              </a:solidFill>
            </a:endParaRPr>
          </a:p>
        </p:txBody>
      </p:sp>
      <p:cxnSp>
        <p:nvCxnSpPr>
          <p:cNvPr id="23" name="直接箭头连接符 22"/>
          <p:cNvCxnSpPr/>
          <p:nvPr/>
        </p:nvCxnSpPr>
        <p:spPr>
          <a:xfrm>
            <a:off x="5095771" y="3337932"/>
            <a:ext cx="554180" cy="4534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5032228" y="4026099"/>
            <a:ext cx="535313" cy="214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4969869" y="4872113"/>
            <a:ext cx="49970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4376184" y="3850790"/>
            <a:ext cx="648335" cy="368300"/>
          </a:xfrm>
          <a:prstGeom prst="rect">
            <a:avLst/>
          </a:prstGeom>
          <a:noFill/>
        </p:spPr>
        <p:txBody>
          <a:bodyPr wrap="none" rtlCol="0">
            <a:spAutoFit/>
          </a:bodyPr>
          <a:lstStyle/>
          <a:p>
            <a:r>
              <a:rPr lang="en-US" altLang="zh-CN" b="1" dirty="0">
                <a:solidFill>
                  <a:srgbClr val="FF0000"/>
                </a:solidFill>
              </a:rPr>
              <a:t>MDC</a:t>
            </a:r>
            <a:endParaRPr lang="en-US" altLang="zh-CN" b="1" dirty="0">
              <a:solidFill>
                <a:srgbClr val="FF0000"/>
              </a:solidFill>
            </a:endParaRPr>
          </a:p>
        </p:txBody>
      </p:sp>
      <p:sp>
        <p:nvSpPr>
          <p:cNvPr id="33" name="文本框 32"/>
          <p:cNvSpPr txBox="1"/>
          <p:nvPr/>
        </p:nvSpPr>
        <p:spPr>
          <a:xfrm>
            <a:off x="4341024" y="4641912"/>
            <a:ext cx="638175" cy="368300"/>
          </a:xfrm>
          <a:prstGeom prst="rect">
            <a:avLst/>
          </a:prstGeom>
          <a:noFill/>
        </p:spPr>
        <p:txBody>
          <a:bodyPr wrap="none" rtlCol="0">
            <a:spAutoFit/>
          </a:bodyPr>
          <a:lstStyle/>
          <a:p>
            <a:r>
              <a:rPr lang="en-US" altLang="zh-CN" b="1" dirty="0">
                <a:solidFill>
                  <a:srgbClr val="FF0000"/>
                </a:solidFill>
              </a:rPr>
              <a:t>RICH</a:t>
            </a:r>
            <a:endParaRPr lang="en-US" altLang="zh-CN" b="1" dirty="0">
              <a:solidFill>
                <a:srgbClr val="FF0000"/>
              </a:solidFill>
            </a:endParaRPr>
          </a:p>
        </p:txBody>
      </p:sp>
      <p:cxnSp>
        <p:nvCxnSpPr>
          <p:cNvPr id="34" name="直接箭头连接符 33"/>
          <p:cNvCxnSpPr/>
          <p:nvPr/>
        </p:nvCxnSpPr>
        <p:spPr>
          <a:xfrm>
            <a:off x="1011106" y="3367829"/>
            <a:ext cx="554180" cy="4534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517612" y="3064887"/>
            <a:ext cx="1196340" cy="337185"/>
          </a:xfrm>
          <a:prstGeom prst="rect">
            <a:avLst/>
          </a:prstGeom>
          <a:noFill/>
        </p:spPr>
        <p:txBody>
          <a:bodyPr wrap="none" rtlCol="0">
            <a:spAutoFit/>
          </a:bodyPr>
          <a:lstStyle/>
          <a:p>
            <a:r>
              <a:rPr lang="en-US" altLang="zh-CN" sz="1600" b="1" dirty="0">
                <a:solidFill>
                  <a:srgbClr val="FF0000"/>
                </a:solidFill>
              </a:rPr>
              <a:t>RICH</a:t>
            </a:r>
            <a:r>
              <a:rPr lang="zh-CN" altLang="en-US" sz="1600" b="1" dirty="0">
                <a:solidFill>
                  <a:srgbClr val="FF0000"/>
                </a:solidFill>
              </a:rPr>
              <a:t>探测器</a:t>
            </a:r>
            <a:endParaRPr lang="zh-CN" altLang="en-US" sz="1600" b="1" dirty="0">
              <a:solidFill>
                <a:srgbClr val="FF0000"/>
              </a:solidFill>
            </a:endParaRPr>
          </a:p>
        </p:txBody>
      </p:sp>
      <p:cxnSp>
        <p:nvCxnSpPr>
          <p:cNvPr id="36" name="直接箭头连接符 35"/>
          <p:cNvCxnSpPr/>
          <p:nvPr/>
        </p:nvCxnSpPr>
        <p:spPr>
          <a:xfrm>
            <a:off x="9290024" y="3787325"/>
            <a:ext cx="535313" cy="214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8569674" y="3482758"/>
            <a:ext cx="1196340" cy="337185"/>
          </a:xfrm>
          <a:prstGeom prst="rect">
            <a:avLst/>
          </a:prstGeom>
          <a:noFill/>
        </p:spPr>
        <p:txBody>
          <a:bodyPr wrap="none" rtlCol="0">
            <a:spAutoFit/>
          </a:bodyPr>
          <a:lstStyle/>
          <a:p>
            <a:r>
              <a:rPr lang="en-US" altLang="zh-CN" sz="1600" b="1" dirty="0">
                <a:solidFill>
                  <a:srgbClr val="FF0000"/>
                </a:solidFill>
              </a:rPr>
              <a:t>RICH</a:t>
            </a:r>
            <a:r>
              <a:rPr lang="zh-CN" altLang="en-US" sz="1600" b="1" dirty="0">
                <a:solidFill>
                  <a:srgbClr val="FF0000"/>
                </a:solidFill>
              </a:rPr>
              <a:t>连接件</a:t>
            </a:r>
            <a:endParaRPr lang="zh-CN" altLang="en-US" sz="1600" b="1" dirty="0">
              <a:solidFill>
                <a:srgbClr val="FF0000"/>
              </a:solidFill>
            </a:endParaRPr>
          </a:p>
        </p:txBody>
      </p:sp>
      <p:sp>
        <p:nvSpPr>
          <p:cNvPr id="13" name="文本框 12"/>
          <p:cNvSpPr txBox="1"/>
          <p:nvPr/>
        </p:nvSpPr>
        <p:spPr>
          <a:xfrm>
            <a:off x="10741012" y="3424708"/>
            <a:ext cx="1198880" cy="337185"/>
          </a:xfrm>
          <a:prstGeom prst="rect">
            <a:avLst/>
          </a:prstGeom>
          <a:noFill/>
        </p:spPr>
        <p:txBody>
          <a:bodyPr wrap="none" rtlCol="0">
            <a:spAutoFit/>
          </a:bodyPr>
          <a:lstStyle/>
          <a:p>
            <a:r>
              <a:rPr lang="zh-CN" altLang="en-US" sz="1600" b="1" dirty="0">
                <a:solidFill>
                  <a:srgbClr val="FF0000"/>
                </a:solidFill>
              </a:rPr>
              <a:t>量能器法兰</a:t>
            </a:r>
            <a:endParaRPr lang="zh-CN" altLang="en-US" sz="1600" b="1" dirty="0">
              <a:solidFill>
                <a:srgbClr val="FF0000"/>
              </a:solidFill>
            </a:endParaRPr>
          </a:p>
        </p:txBody>
      </p:sp>
      <p:cxnSp>
        <p:nvCxnSpPr>
          <p:cNvPr id="17" name="直接箭头连接符 16"/>
          <p:cNvCxnSpPr/>
          <p:nvPr/>
        </p:nvCxnSpPr>
        <p:spPr>
          <a:xfrm flipH="1" flipV="1">
            <a:off x="10777627" y="3284344"/>
            <a:ext cx="268005" cy="1984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0767330" y="4694556"/>
            <a:ext cx="1198880" cy="337185"/>
          </a:xfrm>
          <a:prstGeom prst="rect">
            <a:avLst/>
          </a:prstGeom>
          <a:noFill/>
        </p:spPr>
        <p:txBody>
          <a:bodyPr wrap="none" rtlCol="0">
            <a:spAutoFit/>
          </a:bodyPr>
          <a:lstStyle/>
          <a:p>
            <a:r>
              <a:rPr lang="zh-CN" altLang="en-US" sz="1600" b="1" dirty="0">
                <a:solidFill>
                  <a:srgbClr val="FF0000"/>
                </a:solidFill>
              </a:rPr>
              <a:t>量能器端部</a:t>
            </a:r>
            <a:endParaRPr lang="zh-CN" altLang="en-US" sz="1600" b="1" dirty="0">
              <a:solidFill>
                <a:srgbClr val="FF0000"/>
              </a:solidFill>
            </a:endParaRPr>
          </a:p>
        </p:txBody>
      </p:sp>
      <p:cxnSp>
        <p:nvCxnSpPr>
          <p:cNvPr id="27" name="直接箭头连接符 26"/>
          <p:cNvCxnSpPr/>
          <p:nvPr/>
        </p:nvCxnSpPr>
        <p:spPr>
          <a:xfrm flipH="1">
            <a:off x="10550768" y="4872113"/>
            <a:ext cx="3067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rot="3433579">
            <a:off x="9750252" y="3582125"/>
            <a:ext cx="265427" cy="758468"/>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38" name="直接箭头连接符 37"/>
          <p:cNvCxnSpPr/>
          <p:nvPr/>
        </p:nvCxnSpPr>
        <p:spPr>
          <a:xfrm>
            <a:off x="9535768" y="3415750"/>
            <a:ext cx="535313" cy="2145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8577201" y="3131931"/>
            <a:ext cx="1198880" cy="337185"/>
          </a:xfrm>
          <a:prstGeom prst="rect">
            <a:avLst/>
          </a:prstGeom>
          <a:noFill/>
        </p:spPr>
        <p:txBody>
          <a:bodyPr wrap="none" rtlCol="0">
            <a:spAutoFit/>
          </a:bodyPr>
          <a:lstStyle/>
          <a:p>
            <a:r>
              <a:rPr lang="zh-CN" altLang="en-US" sz="1600" b="1" dirty="0">
                <a:solidFill>
                  <a:srgbClr val="FF0000"/>
                </a:solidFill>
              </a:rPr>
              <a:t>量能器缝隙</a:t>
            </a:r>
            <a:endParaRPr lang="zh-CN" altLang="en-US" sz="16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空气, 发动机&#10;&#10;AI 生成的内容可能不正确。"/>
          <p:cNvPicPr/>
          <p:nvPr/>
        </p:nvPicPr>
        <p:blipFill>
          <a:blip r:embed="rId1" cstate="print">
            <a:extLst>
              <a:ext uri="{28A0092B-C50C-407E-A947-70E740481C1C}">
                <a14:useLocalDpi xmlns:a14="http://schemas.microsoft.com/office/drawing/2010/main" val="0"/>
              </a:ext>
            </a:extLst>
          </a:blip>
          <a:srcRect l="50981" t="8581" r="918" b="2585"/>
          <a:stretch>
            <a:fillRect/>
          </a:stretch>
        </p:blipFill>
        <p:spPr>
          <a:xfrm>
            <a:off x="2946831" y="3179183"/>
            <a:ext cx="2471333" cy="3162334"/>
          </a:xfrm>
          <a:prstGeom prst="rect">
            <a:avLst/>
          </a:prstGeom>
        </p:spPr>
      </p:pic>
      <p:pic>
        <p:nvPicPr>
          <p:cNvPr id="14"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21945" y="892810"/>
            <a:ext cx="6299200" cy="521970"/>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）设计成果与亮点：连接方案设计</a:t>
            </a:r>
            <a:endPar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7" name="矩形 6"/>
          <p:cNvSpPr/>
          <p:nvPr/>
        </p:nvSpPr>
        <p:spPr>
          <a:xfrm>
            <a:off x="419100" y="201930"/>
            <a:ext cx="560133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PIDE(RICH)（</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端部粒子鉴别器）</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椭圆 7"/>
          <p:cNvSpPr/>
          <p:nvPr/>
        </p:nvSpPr>
        <p:spPr>
          <a:xfrm>
            <a:off x="4198620" y="3756660"/>
            <a:ext cx="520065" cy="6451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0" name="直接箭头连接符 9"/>
          <p:cNvCxnSpPr/>
          <p:nvPr/>
        </p:nvCxnSpPr>
        <p:spPr>
          <a:xfrm flipH="1">
            <a:off x="3870636" y="4318908"/>
            <a:ext cx="290195" cy="212725"/>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3166745" y="4485005"/>
            <a:ext cx="1528445" cy="922020"/>
          </a:xfrm>
          <a:prstGeom prst="rect">
            <a:avLst/>
          </a:prstGeom>
          <a:noFill/>
        </p:spPr>
        <p:txBody>
          <a:bodyPr wrap="square">
            <a:spAutoFit/>
          </a:bodyPr>
          <a:lstStyle/>
          <a:p>
            <a:r>
              <a:rPr lang="zh-CN" altLang="en-US" b="1" dirty="0">
                <a:solidFill>
                  <a:srgbClr val="FF0000"/>
                </a:solidFill>
                <a:latin typeface="微软雅黑" panose="020B0503020204020204" pitchFamily="34" charset="-122"/>
              </a:rPr>
              <a:t>通过旋转角度使得连接部分不干涉</a:t>
            </a:r>
            <a:endParaRPr lang="zh-CN" altLang="en-US" b="1" dirty="0">
              <a:solidFill>
                <a:srgbClr val="FF0000"/>
              </a:solidFill>
              <a:latin typeface="微软雅黑" panose="020B0503020204020204" pitchFamily="34" charset="-122"/>
            </a:endParaRPr>
          </a:p>
        </p:txBody>
      </p:sp>
      <p:pic>
        <p:nvPicPr>
          <p:cNvPr id="13" name="图片 12"/>
          <p:cNvPicPr>
            <a:picLocks noChangeAspect="1"/>
          </p:cNvPicPr>
          <p:nvPr/>
        </p:nvPicPr>
        <p:blipFill>
          <a:blip r:embed="rId3"/>
          <a:stretch>
            <a:fillRect/>
          </a:stretch>
        </p:blipFill>
        <p:spPr>
          <a:xfrm>
            <a:off x="8966499" y="3165867"/>
            <a:ext cx="3048553" cy="3162334"/>
          </a:xfrm>
          <a:prstGeom prst="rect">
            <a:avLst/>
          </a:prstGeom>
        </p:spPr>
      </p:pic>
      <p:pic>
        <p:nvPicPr>
          <p:cNvPr id="15" name="图片 14"/>
          <p:cNvPicPr>
            <a:picLocks noChangeAspect="1"/>
          </p:cNvPicPr>
          <p:nvPr/>
        </p:nvPicPr>
        <p:blipFill>
          <a:blip r:embed="rId4"/>
          <a:stretch>
            <a:fillRect/>
          </a:stretch>
        </p:blipFill>
        <p:spPr>
          <a:xfrm>
            <a:off x="5871896" y="3165867"/>
            <a:ext cx="3095303" cy="3162334"/>
          </a:xfrm>
          <a:prstGeom prst="rect">
            <a:avLst/>
          </a:prstGeom>
        </p:spPr>
      </p:pic>
      <p:sp>
        <p:nvSpPr>
          <p:cNvPr id="16" name="矩形 15"/>
          <p:cNvSpPr/>
          <p:nvPr/>
        </p:nvSpPr>
        <p:spPr>
          <a:xfrm>
            <a:off x="321933" y="3165865"/>
            <a:ext cx="5080996" cy="3162334"/>
          </a:xfrm>
          <a:prstGeom prst="rect">
            <a:avLst/>
          </a:prstGeom>
          <a:noFill/>
          <a:ln>
            <a:solidFill>
              <a:srgbClr val="C00000"/>
            </a:solidFill>
            <a:prstDash val="sysDash"/>
          </a:ln>
          <a:scene3d>
            <a:camera prst="orthographicFront">
              <a:rot lat="0" lon="0" rev="10800000"/>
            </a:camera>
            <a:lightRig rig="threePt" dir="t"/>
          </a:scene3d>
        </p:spPr>
        <p:style>
          <a:lnRef idx="2">
            <a:srgbClr val="8068A5">
              <a:shade val="50000"/>
            </a:srgbClr>
          </a:lnRef>
          <a:fillRef idx="1">
            <a:srgbClr val="8068A5"/>
          </a:fillRef>
          <a:effectRef idx="0">
            <a:srgbClr val="8068A5"/>
          </a:effectRef>
          <a:fontRef idx="minor">
            <a:sysClr val="window" lastClr="FFFFFF"/>
          </a:fontRef>
        </p:style>
        <p:txBody>
          <a:bodyPr rtlCol="0" anchor="ctr"/>
          <a:lstStyle/>
          <a:p>
            <a:pPr algn="ctr"/>
            <a:endParaRPr lang="zh-CN" altLang="en-US" b="1" dirty="0">
              <a:solidFill>
                <a:sysClr val="windowText" lastClr="000000"/>
              </a:solidFill>
              <a:cs typeface="+mn-ea"/>
              <a:sym typeface="+mn-lt"/>
            </a:endParaRPr>
          </a:p>
        </p:txBody>
      </p:sp>
      <p:sp>
        <p:nvSpPr>
          <p:cNvPr id="17" name="矩形 16"/>
          <p:cNvSpPr/>
          <p:nvPr/>
        </p:nvSpPr>
        <p:spPr>
          <a:xfrm>
            <a:off x="5871896" y="3165865"/>
            <a:ext cx="6143156" cy="3162336"/>
          </a:xfrm>
          <a:prstGeom prst="rect">
            <a:avLst/>
          </a:prstGeom>
          <a:noFill/>
          <a:ln>
            <a:solidFill>
              <a:srgbClr val="C00000"/>
            </a:solidFill>
            <a:prstDash val="sysDash"/>
          </a:ln>
          <a:scene3d>
            <a:camera prst="orthographicFront">
              <a:rot lat="0" lon="0" rev="10800000"/>
            </a:camera>
            <a:lightRig rig="threePt" dir="t"/>
          </a:scene3d>
        </p:spPr>
        <p:style>
          <a:lnRef idx="2">
            <a:srgbClr val="8068A5">
              <a:shade val="50000"/>
            </a:srgbClr>
          </a:lnRef>
          <a:fillRef idx="1">
            <a:srgbClr val="8068A5"/>
          </a:fillRef>
          <a:effectRef idx="0">
            <a:srgbClr val="8068A5"/>
          </a:effectRef>
          <a:fontRef idx="minor">
            <a:sysClr val="window" lastClr="FFFFFF"/>
          </a:fontRef>
        </p:style>
        <p:txBody>
          <a:bodyPr rtlCol="0" anchor="ctr"/>
          <a:lstStyle/>
          <a:p>
            <a:pPr algn="ctr"/>
            <a:endParaRPr lang="zh-CN" altLang="en-US" b="1" dirty="0">
              <a:solidFill>
                <a:sysClr val="windowText" lastClr="000000"/>
              </a:solidFill>
              <a:cs typeface="+mn-ea"/>
              <a:sym typeface="+mn-lt"/>
            </a:endParaRPr>
          </a:p>
        </p:txBody>
      </p:sp>
      <p:sp>
        <p:nvSpPr>
          <p:cNvPr id="18" name="文本框 17"/>
          <p:cNvSpPr txBox="1"/>
          <p:nvPr/>
        </p:nvSpPr>
        <p:spPr>
          <a:xfrm>
            <a:off x="1125957" y="6354839"/>
            <a:ext cx="3651962" cy="369332"/>
          </a:xfrm>
          <a:prstGeom prst="rect">
            <a:avLst/>
          </a:prstGeom>
          <a:noFill/>
        </p:spPr>
        <p:txBody>
          <a:bodyPr wrap="none" rtlCol="0">
            <a:spAutoFit/>
          </a:bodyPr>
          <a:lstStyle/>
          <a:p>
            <a:r>
              <a:rPr lang="en-US" altLang="zh-CN" b="1" dirty="0">
                <a:solidFill>
                  <a:srgbClr val="0070C0"/>
                </a:solidFill>
                <a:latin typeface="微软雅黑" panose="020B0503020204020204" pitchFamily="34" charset="-122"/>
                <a:ea typeface="微软雅黑" panose="020B0503020204020204" pitchFamily="34" charset="-122"/>
              </a:rPr>
              <a:t>RICH</a:t>
            </a:r>
            <a:r>
              <a:rPr lang="zh-CN" altLang="en-US" b="1" dirty="0">
                <a:solidFill>
                  <a:srgbClr val="0070C0"/>
                </a:solidFill>
                <a:latin typeface="微软雅黑" panose="020B0503020204020204" pitchFamily="34" charset="-122"/>
                <a:ea typeface="微软雅黑" panose="020B0503020204020204" pitchFamily="34" charset="-122"/>
              </a:rPr>
              <a:t>、</a:t>
            </a:r>
            <a:r>
              <a:rPr lang="en-US" altLang="zh-CN" b="1" dirty="0">
                <a:solidFill>
                  <a:srgbClr val="0070C0"/>
                </a:solidFill>
                <a:latin typeface="微软雅黑" panose="020B0503020204020204" pitchFamily="34" charset="-122"/>
                <a:ea typeface="微软雅黑" panose="020B0503020204020204" pitchFamily="34" charset="-122"/>
              </a:rPr>
              <a:t>MDC</a:t>
            </a:r>
            <a:r>
              <a:rPr lang="zh-CN" altLang="en-US" b="1" dirty="0">
                <a:solidFill>
                  <a:srgbClr val="0070C0"/>
                </a:solidFill>
                <a:latin typeface="微软雅黑" panose="020B0503020204020204" pitchFamily="34" charset="-122"/>
                <a:ea typeface="微软雅黑" panose="020B0503020204020204" pitchFamily="34" charset="-122"/>
              </a:rPr>
              <a:t>与量能器总体装配图</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8181669" y="6354841"/>
            <a:ext cx="1569660" cy="369332"/>
          </a:xfrm>
          <a:prstGeom prst="rect">
            <a:avLst/>
          </a:prstGeom>
          <a:noFill/>
        </p:spPr>
        <p:txBody>
          <a:bodyPr wrap="non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仿真结果云图</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37185" y="1201420"/>
            <a:ext cx="5922010" cy="1938020"/>
          </a:xfrm>
          <a:prstGeom prst="rect">
            <a:avLst/>
          </a:prstGeom>
          <a:noFill/>
        </p:spPr>
        <p:txBody>
          <a:bodyPr wrap="square" rtlCol="0">
            <a:spAutoFit/>
          </a:bodyPr>
          <a:lstStyle/>
          <a:p>
            <a:pPr marL="342900" indent="-342900">
              <a:lnSpc>
                <a:spcPct val="150000"/>
              </a:lnSpc>
              <a:buClr>
                <a:srgbClr val="FF0000"/>
              </a:buClr>
              <a:buFont typeface="Wingdings" panose="05000000000000000000" charset="0"/>
              <a:buChar char="Ø"/>
            </a:pPr>
            <a:r>
              <a:rPr lang="zh-CN" altLang="en-US" sz="2000" b="1" dirty="0">
                <a:solidFill>
                  <a:srgbClr val="FF0000"/>
                </a:solidFill>
                <a:latin typeface="微软雅黑" panose="020B0503020204020204" pitchFamily="34" charset="-122"/>
                <a:ea typeface="微软雅黑" panose="020B0503020204020204" pitchFamily="34" charset="-122"/>
              </a:rPr>
              <a:t>错位排布连接件</a:t>
            </a:r>
            <a:r>
              <a:rPr lang="zh-CN" altLang="en-US" sz="2000" b="1" dirty="0">
                <a:latin typeface="微软雅黑" panose="020B0503020204020204" pitchFamily="34" charset="-122"/>
                <a:ea typeface="微软雅黑" panose="020B0503020204020204" pitchFamily="34" charset="-122"/>
              </a:rPr>
              <a:t>，消除了与</a:t>
            </a:r>
            <a:r>
              <a:rPr lang="en-US" altLang="zh-CN" sz="2000" b="1" dirty="0">
                <a:solidFill>
                  <a:srgbClr val="FF0000"/>
                </a:solidFill>
                <a:latin typeface="微软雅黑" panose="020B0503020204020204" pitchFamily="34" charset="-122"/>
                <a:ea typeface="微软雅黑" panose="020B0503020204020204" pitchFamily="34" charset="-122"/>
              </a:rPr>
              <a:t>MDC</a:t>
            </a:r>
            <a:r>
              <a:rPr lang="zh-CN" altLang="en-US" sz="2000" b="1" dirty="0">
                <a:latin typeface="微软雅黑" panose="020B0503020204020204" pitchFamily="34" charset="-122"/>
                <a:ea typeface="微软雅黑" panose="020B0503020204020204" pitchFamily="34" charset="-122"/>
              </a:rPr>
              <a:t>连接件的干涉，且预留充足</a:t>
            </a:r>
            <a:r>
              <a:rPr lang="zh-CN" altLang="en-US" sz="2000" b="1" dirty="0">
                <a:solidFill>
                  <a:srgbClr val="FF0000"/>
                </a:solidFill>
                <a:latin typeface="微软雅黑" panose="020B0503020204020204" pitchFamily="34" charset="-122"/>
                <a:ea typeface="微软雅黑" panose="020B0503020204020204" pitchFamily="34" charset="-122"/>
              </a:rPr>
              <a:t>走线空间。</a:t>
            </a:r>
            <a:endParaRPr lang="zh-CN" altLang="en-US" sz="2000" b="1" dirty="0">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Clr>
                <a:srgbClr val="FF0000"/>
              </a:buClr>
              <a:buFont typeface="Wingdings" panose="05000000000000000000" charset="0"/>
              <a:buChar char="Ø"/>
            </a:pPr>
            <a:r>
              <a:rPr lang="zh-CN" altLang="en-US" sz="2000" b="1" dirty="0">
                <a:latin typeface="微软雅黑" panose="020B0503020204020204" pitchFamily="34" charset="-122"/>
                <a:ea typeface="微软雅黑" panose="020B0503020204020204" pitchFamily="34" charset="-122"/>
              </a:rPr>
              <a:t>力学性能合格：最大变</a:t>
            </a:r>
            <a:r>
              <a:rPr lang="zh-CN" altLang="en-US" sz="2000" b="1" dirty="0">
                <a:solidFill>
                  <a:schemeClr val="tx1"/>
                </a:solidFill>
                <a:latin typeface="微软雅黑" panose="020B0503020204020204" pitchFamily="34" charset="-122"/>
                <a:ea typeface="微软雅黑" panose="020B0503020204020204" pitchFamily="34" charset="-122"/>
              </a:rPr>
              <a:t>形 </a:t>
            </a:r>
            <a:r>
              <a:rPr lang="en-US" altLang="zh-CN" sz="2000" b="1" dirty="0">
                <a:solidFill>
                  <a:schemeClr val="tx1"/>
                </a:solidFill>
                <a:latin typeface="微软雅黑" panose="020B0503020204020204" pitchFamily="34" charset="-122"/>
                <a:ea typeface="微软雅黑" panose="020B0503020204020204" pitchFamily="34" charset="-122"/>
              </a:rPr>
              <a:t>0.15mm</a:t>
            </a:r>
            <a:r>
              <a:rPr lang="zh-CN" altLang="en-US" sz="2000" b="1" dirty="0">
                <a:solidFill>
                  <a:schemeClr val="tx1"/>
                </a:solidFill>
                <a:latin typeface="微软雅黑" panose="020B0503020204020204" pitchFamily="34" charset="-122"/>
                <a:ea typeface="微软雅黑" panose="020B0503020204020204" pitchFamily="34" charset="-122"/>
              </a:rPr>
              <a:t>，最大等效应力 </a:t>
            </a:r>
            <a:r>
              <a:rPr lang="en-US" altLang="zh-CN" sz="2000" b="1" dirty="0">
                <a:solidFill>
                  <a:schemeClr val="tx1"/>
                </a:solidFill>
                <a:latin typeface="微软雅黑" panose="020B0503020204020204" pitchFamily="34" charset="-122"/>
                <a:ea typeface="微软雅黑" panose="020B0503020204020204" pitchFamily="34" charset="-122"/>
              </a:rPr>
              <a:t>15MPa</a:t>
            </a:r>
            <a:r>
              <a:rPr lang="zh-CN" altLang="en-US" sz="2000" b="1" dirty="0">
                <a:solidFill>
                  <a:schemeClr val="tx1"/>
                </a:solidFill>
                <a:latin typeface="微软雅黑" panose="020B0503020204020204" pitchFamily="34" charset="-122"/>
                <a:ea typeface="微软雅黑" panose="020B0503020204020204" pitchFamily="34" charset="-122"/>
              </a:rPr>
              <a:t>（远小于钛合金许用应力</a:t>
            </a:r>
            <a:r>
              <a:rPr lang="en-US" altLang="zh-CN" sz="2000" b="1" dirty="0">
                <a:solidFill>
                  <a:schemeClr val="tx1"/>
                </a:solidFill>
                <a:latin typeface="微软雅黑" panose="020B0503020204020204" pitchFamily="34" charset="-122"/>
                <a:ea typeface="微软雅黑" panose="020B0503020204020204" pitchFamily="34" charset="-122"/>
              </a:rPr>
              <a:t>825MPa)</a:t>
            </a:r>
            <a:r>
              <a:rPr lang="zh-CN" altLang="en-US" sz="2000" b="1" dirty="0">
                <a:solidFill>
                  <a:srgbClr val="FF0000"/>
                </a:solidFill>
                <a:latin typeface="微软雅黑" panose="020B0503020204020204" pitchFamily="34" charset="-122"/>
                <a:ea typeface="微软雅黑" panose="020B0503020204020204" pitchFamily="34" charset="-122"/>
              </a:rPr>
              <a:t>。</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271864" y="3756515"/>
            <a:ext cx="643125" cy="369332"/>
          </a:xfrm>
          <a:prstGeom prst="rect">
            <a:avLst/>
          </a:prstGeom>
          <a:noFill/>
        </p:spPr>
        <p:txBody>
          <a:bodyPr wrap="none" rtlCol="0">
            <a:spAutoFit/>
          </a:bodyPr>
          <a:lstStyle/>
          <a:p>
            <a:r>
              <a:rPr lang="en-US" altLang="zh-CN" b="1" dirty="0">
                <a:solidFill>
                  <a:srgbClr val="FF0000"/>
                </a:solidFill>
              </a:rPr>
              <a:t>RICH</a:t>
            </a:r>
            <a:endParaRPr lang="zh-CN" altLang="en-US" b="1" dirty="0">
              <a:solidFill>
                <a:srgbClr val="FF0000"/>
              </a:solidFill>
            </a:endParaRPr>
          </a:p>
        </p:txBody>
      </p:sp>
      <p:cxnSp>
        <p:nvCxnSpPr>
          <p:cNvPr id="6" name="直接箭头连接符 5"/>
          <p:cNvCxnSpPr/>
          <p:nvPr/>
        </p:nvCxnSpPr>
        <p:spPr>
          <a:xfrm flipV="1">
            <a:off x="3831051" y="3699808"/>
            <a:ext cx="513295" cy="187582"/>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pic>
        <p:nvPicPr>
          <p:cNvPr id="21" name="图片 20" descr="图片包含 桌子, 灯光, 笔记本, 船&#10;&#10;AI 生成的内容可能不正确。"/>
          <p:cNvPicPr/>
          <p:nvPr/>
        </p:nvPicPr>
        <p:blipFill>
          <a:blip r:embed="rId5" cstate="print">
            <a:extLst>
              <a:ext uri="{28A0092B-C50C-407E-A947-70E740481C1C}">
                <a14:useLocalDpi xmlns:a14="http://schemas.microsoft.com/office/drawing/2010/main" val="0"/>
              </a:ext>
            </a:extLst>
          </a:blip>
          <a:srcRect t="-1296" r="34615" b="9534"/>
          <a:stretch>
            <a:fillRect/>
          </a:stretch>
        </p:blipFill>
        <p:spPr>
          <a:xfrm>
            <a:off x="337168" y="3117260"/>
            <a:ext cx="2651204" cy="3210937"/>
          </a:xfrm>
          <a:prstGeom prst="rect">
            <a:avLst/>
          </a:prstGeom>
        </p:spPr>
      </p:pic>
      <p:cxnSp>
        <p:nvCxnSpPr>
          <p:cNvPr id="22" name="直接箭头连接符 21"/>
          <p:cNvCxnSpPr/>
          <p:nvPr/>
        </p:nvCxnSpPr>
        <p:spPr>
          <a:xfrm>
            <a:off x="1401852" y="4053810"/>
            <a:ext cx="0" cy="996366"/>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836227" y="3738783"/>
            <a:ext cx="2152145" cy="369332"/>
          </a:xfrm>
          <a:prstGeom prst="rect">
            <a:avLst/>
          </a:prstGeom>
          <a:noFill/>
        </p:spPr>
        <p:txBody>
          <a:bodyPr wrap="square">
            <a:spAutoFit/>
          </a:bodyPr>
          <a:lstStyle/>
          <a:p>
            <a:r>
              <a:rPr lang="zh-CN" altLang="en-US" b="1" dirty="0">
                <a:solidFill>
                  <a:srgbClr val="FF0000"/>
                </a:solidFill>
                <a:latin typeface="微软雅黑" panose="020B0503020204020204" pitchFamily="34" charset="-122"/>
              </a:rPr>
              <a:t>之前干涉部分</a:t>
            </a:r>
            <a:endParaRPr lang="zh-CN" altLang="en-US" b="1" dirty="0">
              <a:solidFill>
                <a:srgbClr val="FF0000"/>
              </a:solidFill>
              <a:latin typeface="微软雅黑" panose="020B0503020204020204" pitchFamily="34" charset="-122"/>
            </a:endParaRPr>
          </a:p>
        </p:txBody>
      </p:sp>
      <p:cxnSp>
        <p:nvCxnSpPr>
          <p:cNvPr id="24" name="直接箭头连接符 23"/>
          <p:cNvCxnSpPr/>
          <p:nvPr/>
        </p:nvCxnSpPr>
        <p:spPr>
          <a:xfrm>
            <a:off x="1874126" y="4053810"/>
            <a:ext cx="0" cy="347227"/>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27" name="箭头: 右 26"/>
          <p:cNvSpPr/>
          <p:nvPr/>
        </p:nvSpPr>
        <p:spPr>
          <a:xfrm>
            <a:off x="2623143" y="5050176"/>
            <a:ext cx="671632" cy="369333"/>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p:cNvCxnSpPr/>
          <p:nvPr/>
        </p:nvCxnSpPr>
        <p:spPr>
          <a:xfrm>
            <a:off x="3593426" y="3413824"/>
            <a:ext cx="237625" cy="148716"/>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31" name="文本框 30"/>
          <p:cNvSpPr txBox="1"/>
          <p:nvPr/>
        </p:nvSpPr>
        <p:spPr>
          <a:xfrm>
            <a:off x="3057892" y="3129586"/>
            <a:ext cx="654346" cy="369332"/>
          </a:xfrm>
          <a:prstGeom prst="rect">
            <a:avLst/>
          </a:prstGeom>
          <a:noFill/>
        </p:spPr>
        <p:txBody>
          <a:bodyPr wrap="none" rtlCol="0">
            <a:spAutoFit/>
          </a:bodyPr>
          <a:lstStyle/>
          <a:p>
            <a:r>
              <a:rPr lang="en-US" altLang="zh-CN" b="1" dirty="0">
                <a:solidFill>
                  <a:srgbClr val="FF0000"/>
                </a:solidFill>
              </a:rPr>
              <a:t>MDC</a:t>
            </a:r>
            <a:endParaRPr lang="zh-CN" altLang="en-US" b="1" dirty="0">
              <a:solidFill>
                <a:srgbClr val="FF0000"/>
              </a:solidFill>
            </a:endParaRPr>
          </a:p>
        </p:txBody>
      </p:sp>
      <p:pic>
        <p:nvPicPr>
          <p:cNvPr id="36" name="图片 35"/>
          <p:cNvPicPr/>
          <p:nvPr/>
        </p:nvPicPr>
        <p:blipFill>
          <a:blip r:embed="rId6"/>
          <a:stretch>
            <a:fillRect/>
          </a:stretch>
        </p:blipFill>
        <p:spPr>
          <a:xfrm>
            <a:off x="10377353" y="1163987"/>
            <a:ext cx="1492714" cy="1488006"/>
          </a:xfrm>
          <a:prstGeom prst="ellipse">
            <a:avLst/>
          </a:prstGeom>
        </p:spPr>
      </p:pic>
      <p:pic>
        <p:nvPicPr>
          <p:cNvPr id="37" name="图片 36"/>
          <p:cNvPicPr/>
          <p:nvPr/>
        </p:nvPicPr>
        <p:blipFill>
          <a:blip r:embed="rId7"/>
          <a:srcRect l="4285"/>
          <a:stretch>
            <a:fillRect/>
          </a:stretch>
        </p:blipFill>
        <p:spPr>
          <a:xfrm>
            <a:off x="8443823" y="855716"/>
            <a:ext cx="1817623" cy="2104548"/>
          </a:xfrm>
          <a:prstGeom prst="rect">
            <a:avLst/>
          </a:prstGeom>
        </p:spPr>
      </p:pic>
      <p:sp>
        <p:nvSpPr>
          <p:cNvPr id="41" name="椭圆 40"/>
          <p:cNvSpPr/>
          <p:nvPr/>
        </p:nvSpPr>
        <p:spPr>
          <a:xfrm>
            <a:off x="9941441" y="1805511"/>
            <a:ext cx="164879" cy="2049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2" name="直接箭头连接符 41"/>
          <p:cNvCxnSpPr/>
          <p:nvPr/>
        </p:nvCxnSpPr>
        <p:spPr>
          <a:xfrm>
            <a:off x="10106320" y="1907989"/>
            <a:ext cx="454213" cy="0"/>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sp>
        <p:nvSpPr>
          <p:cNvPr id="45" name="文本框 44"/>
          <p:cNvSpPr txBox="1"/>
          <p:nvPr/>
        </p:nvSpPr>
        <p:spPr>
          <a:xfrm>
            <a:off x="10106320" y="2672928"/>
            <a:ext cx="1800493" cy="369332"/>
          </a:xfrm>
          <a:prstGeom prst="rect">
            <a:avLst/>
          </a:prstGeom>
          <a:noFill/>
        </p:spPr>
        <p:txBody>
          <a:bodyPr wrap="non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气管、液管空间</a:t>
            </a:r>
            <a:endParaRPr lang="zh-CN" altLang="en-US" b="1" dirty="0">
              <a:solidFill>
                <a:srgbClr val="0070C0"/>
              </a:solidFill>
              <a:latin typeface="微软雅黑" panose="020B0503020204020204" pitchFamily="34" charset="-122"/>
              <a:ea typeface="微软雅黑" panose="020B0503020204020204" pitchFamily="34" charset="-122"/>
            </a:endParaRPr>
          </a:p>
        </p:txBody>
      </p:sp>
      <p:sp>
        <p:nvSpPr>
          <p:cNvPr id="47" name="椭圆 46"/>
          <p:cNvSpPr/>
          <p:nvPr/>
        </p:nvSpPr>
        <p:spPr>
          <a:xfrm>
            <a:off x="8683255" y="1640555"/>
            <a:ext cx="164879" cy="2049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9" name="直接箭头连接符 48"/>
          <p:cNvCxnSpPr/>
          <p:nvPr/>
        </p:nvCxnSpPr>
        <p:spPr>
          <a:xfrm flipH="1">
            <a:off x="8036367" y="1743033"/>
            <a:ext cx="646888" cy="0"/>
          </a:xfrm>
          <a:prstGeom prst="straightConnector1">
            <a:avLst/>
          </a:prstGeom>
          <a:ln w="19050">
            <a:solidFill>
              <a:srgbClr val="FF0000"/>
            </a:solidFill>
            <a:tailEnd type="triangle"/>
          </a:ln>
        </p:spPr>
        <p:style>
          <a:lnRef idx="2">
            <a:schemeClr val="accent1"/>
          </a:lnRef>
          <a:fillRef idx="0">
            <a:srgbClr val="FFFFFF"/>
          </a:fillRef>
          <a:effectRef idx="0">
            <a:srgbClr val="FFFFFF"/>
          </a:effectRef>
          <a:fontRef idx="minor">
            <a:schemeClr val="tx1"/>
          </a:fontRef>
        </p:style>
      </p:cxnSp>
      <p:pic>
        <p:nvPicPr>
          <p:cNvPr id="51" name="图片 50"/>
          <p:cNvPicPr/>
          <p:nvPr/>
        </p:nvPicPr>
        <p:blipFill>
          <a:blip r:embed="rId8"/>
          <a:srcRect b="12596"/>
          <a:stretch>
            <a:fillRect/>
          </a:stretch>
        </p:blipFill>
        <p:spPr>
          <a:xfrm>
            <a:off x="6534262" y="1219711"/>
            <a:ext cx="1502105" cy="1376555"/>
          </a:xfrm>
          <a:prstGeom prst="rect">
            <a:avLst/>
          </a:prstGeom>
        </p:spPr>
      </p:pic>
      <p:sp>
        <p:nvSpPr>
          <p:cNvPr id="52" name="文本框 51"/>
          <p:cNvSpPr txBox="1"/>
          <p:nvPr/>
        </p:nvSpPr>
        <p:spPr>
          <a:xfrm>
            <a:off x="6643330" y="2650883"/>
            <a:ext cx="1569660" cy="369332"/>
          </a:xfrm>
          <a:prstGeom prst="rect">
            <a:avLst/>
          </a:prstGeom>
          <a:noFill/>
        </p:spPr>
        <p:txBody>
          <a:bodyPr wrap="non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线缆走线空间</a:t>
            </a:r>
            <a:endParaRPr lang="zh-CN" altLang="en-US" b="1" dirty="0">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7</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MDC</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a:t>
            </a: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主漂移室）</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rcRect b="3302"/>
          <a:stretch>
            <a:fillRect/>
          </a:stretch>
        </p:blipFill>
        <p:spPr>
          <a:xfrm>
            <a:off x="144145" y="2226945"/>
            <a:ext cx="4881245" cy="2733675"/>
          </a:xfrm>
          <a:prstGeom prst="rect">
            <a:avLst/>
          </a:prstGeom>
        </p:spPr>
      </p:pic>
      <p:pic>
        <p:nvPicPr>
          <p:cNvPr id="14"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697093"/>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19100" y="144780"/>
            <a:ext cx="353060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7</a:t>
            </a: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MDC</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主漂移室）</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graphicFrame>
        <p:nvGraphicFramePr>
          <p:cNvPr id="4" name="表格 3"/>
          <p:cNvGraphicFramePr/>
          <p:nvPr>
            <p:custDataLst>
              <p:tags r:id="rId3"/>
            </p:custDataLst>
          </p:nvPr>
        </p:nvGraphicFramePr>
        <p:xfrm>
          <a:off x="5343525" y="1101725"/>
          <a:ext cx="6848475" cy="4264025"/>
        </p:xfrm>
        <a:graphic>
          <a:graphicData uri="http://schemas.openxmlformats.org/drawingml/2006/table">
            <a:tbl>
              <a:tblPr firstRow="1" bandRow="1">
                <a:tableStyleId>{5C22544A-7EE6-4342-B048-85BDC9FD1C3A}</a:tableStyleId>
              </a:tblPr>
              <a:tblGrid>
                <a:gridCol w="2282825"/>
                <a:gridCol w="2282825"/>
                <a:gridCol w="2282825"/>
              </a:tblGrid>
              <a:tr h="416560">
                <a:tc>
                  <a:txBody>
                    <a:bodyPr/>
                    <a:lstStyle/>
                    <a:p>
                      <a:pPr algn="ctr">
                        <a:buNone/>
                      </a:pPr>
                      <a:r>
                        <a:rPr lang="zh-CN" altLang="en-US" sz="2000">
                          <a:solidFill>
                            <a:schemeClr val="bg1"/>
                          </a:solidFill>
                          <a:latin typeface="微软雅黑" panose="020B0503020204020204" pitchFamily="34" charset="-122"/>
                          <a:ea typeface="微软雅黑" panose="020B0503020204020204" pitchFamily="34" charset="-122"/>
                        </a:rPr>
                        <a:t>组成</a:t>
                      </a:r>
                      <a:endParaRPr lang="zh-CN" altLang="en-US" sz="2000">
                        <a:solidFill>
                          <a:schemeClr val="bg1"/>
                        </a:solidFill>
                        <a:latin typeface="微软雅黑" panose="020B0503020204020204" pitchFamily="34" charset="-122"/>
                        <a:ea typeface="微软雅黑" panose="020B0503020204020204" pitchFamily="34" charset="-122"/>
                      </a:endParaRPr>
                    </a:p>
                  </a:txBody>
                  <a:tcPr/>
                </a:tc>
                <a:tc>
                  <a:txBody>
                    <a:bodyPr/>
                    <a:lstStyle/>
                    <a:p>
                      <a:pPr algn="ctr">
                        <a:buNone/>
                      </a:pPr>
                      <a:r>
                        <a:rPr lang="zh-CN" altLang="en-US" sz="2000" b="1">
                          <a:solidFill>
                            <a:schemeClr val="bg1"/>
                          </a:solidFill>
                          <a:latin typeface="微软雅黑" panose="020B0503020204020204" pitchFamily="34" charset="-122"/>
                          <a:ea typeface="微软雅黑" panose="020B0503020204020204" pitchFamily="34" charset="-122"/>
                        </a:rPr>
                        <a:t>材料</a:t>
                      </a:r>
                      <a:endParaRPr lang="zh-CN" altLang="en-US" sz="2000" b="1">
                        <a:solidFill>
                          <a:schemeClr val="bg1"/>
                        </a:solidFill>
                        <a:latin typeface="微软雅黑" panose="020B0503020204020204" pitchFamily="34" charset="-122"/>
                        <a:ea typeface="微软雅黑" panose="020B0503020204020204" pitchFamily="34" charset="-122"/>
                      </a:endParaRPr>
                    </a:p>
                  </a:txBody>
                  <a:tcPr/>
                </a:tc>
                <a:tc>
                  <a:txBody>
                    <a:bodyPr/>
                    <a:lstStyle/>
                    <a:p>
                      <a:pPr algn="ctr">
                        <a:buNone/>
                      </a:pPr>
                      <a:r>
                        <a:rPr lang="zh-CN" altLang="en-US" sz="2000" b="1">
                          <a:solidFill>
                            <a:schemeClr val="bg1"/>
                          </a:solidFill>
                          <a:latin typeface="微软雅黑" panose="020B0503020204020204" pitchFamily="34" charset="-122"/>
                          <a:ea typeface="微软雅黑" panose="020B0503020204020204" pitchFamily="34" charset="-122"/>
                        </a:rPr>
                        <a:t>质量</a:t>
                      </a:r>
                      <a:endParaRPr lang="zh-CN" altLang="en-US" sz="2000" b="1">
                        <a:solidFill>
                          <a:schemeClr val="bg1"/>
                        </a:solidFill>
                        <a:latin typeface="微软雅黑" panose="020B0503020204020204" pitchFamily="34" charset="-122"/>
                        <a:ea typeface="微软雅黑" panose="020B0503020204020204" pitchFamily="34" charset="-122"/>
                      </a:endParaRPr>
                    </a:p>
                  </a:txBody>
                  <a:tcPr/>
                </a:tc>
              </a:tr>
              <a:tr h="384810">
                <a:tc>
                  <a:txBody>
                    <a:bodyPr/>
                    <a:lstStyle/>
                    <a:p>
                      <a:pPr algn="ctr">
                        <a:buNone/>
                      </a:pPr>
                      <a:r>
                        <a:rPr lang="en-US" alt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MDC</a:t>
                      </a:r>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挂载连接件</a:t>
                      </a:r>
                      <a:endPar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en-US" altLang="zh-CN" b="1">
                          <a:latin typeface="微软雅黑" panose="020B0503020204020204" pitchFamily="34" charset="-122"/>
                          <a:ea typeface="微软雅黑" panose="020B0503020204020204" pitchFamily="34" charset="-122"/>
                          <a:cs typeface="微软雅黑" panose="020B0503020204020204" pitchFamily="34" charset="-122"/>
                        </a:rPr>
                        <a:t>316</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不锈钢</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b="1">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b="1">
                          <a:latin typeface="微软雅黑" panose="020B0503020204020204" pitchFamily="34" charset="-122"/>
                          <a:ea typeface="微软雅黑" panose="020B0503020204020204" pitchFamily="34" charset="-122"/>
                          <a:cs typeface="微软雅黑" panose="020B0503020204020204" pitchFamily="34" charset="-122"/>
                        </a:rPr>
                        <a:t>1200</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k</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g</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384810">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rPr>
                        <a:t>碳纤维外筒</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zh-CN" altLang="en-US" b="1">
                          <a:latin typeface="微软雅黑" panose="020B0503020204020204" pitchFamily="34" charset="-122"/>
                          <a:ea typeface="微软雅黑" panose="020B0503020204020204" pitchFamily="34" charset="-122"/>
                        </a:rPr>
                        <a:t>碳纤维</a:t>
                      </a:r>
                      <a:endParaRPr lang="zh-CN" altLang="en-US" b="1">
                        <a:latin typeface="微软雅黑" panose="020B0503020204020204" pitchFamily="34" charset="-122"/>
                        <a:ea typeface="微软雅黑" panose="020B0503020204020204" pitchFamily="34" charset="-122"/>
                      </a:endParaRPr>
                    </a:p>
                  </a:txBody>
                  <a:tcPr/>
                </a:tc>
                <a:tc>
                  <a:txBody>
                    <a:bodyPr/>
                    <a:lstStyle/>
                    <a:p>
                      <a:pPr algn="ctr">
                        <a:buNone/>
                      </a:pPr>
                      <a:r>
                        <a:rPr lang="zh-CN" altLang="en-US" b="1">
                          <a:latin typeface="微软雅黑" panose="020B0503020204020204" pitchFamily="34" charset="-122"/>
                          <a:ea typeface="微软雅黑" panose="020B0503020204020204" pitchFamily="34" charset="-122"/>
                          <a:cs typeface="微软雅黑" panose="020B0503020204020204" pitchFamily="34" charset="-122"/>
                        </a:rPr>
                        <a:t>约</a:t>
                      </a:r>
                      <a:r>
                        <a:rPr lang="en-US" altLang="zh-CN" b="1">
                          <a:latin typeface="微软雅黑" panose="020B0503020204020204" pitchFamily="34" charset="-122"/>
                          <a:ea typeface="微软雅黑" panose="020B0503020204020204" pitchFamily="34" charset="-122"/>
                          <a:cs typeface="微软雅黑" panose="020B0503020204020204" pitchFamily="34" charset="-122"/>
                        </a:rPr>
                        <a:t>120</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k</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g</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384810">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rPr>
                        <a:t>卡口环</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b="1">
                          <a:latin typeface="微软雅黑" panose="020B0503020204020204" pitchFamily="34" charset="-122"/>
                          <a:ea typeface="微软雅黑" panose="020B0503020204020204" pitchFamily="34" charset="-122"/>
                          <a:cs typeface="微软雅黑" panose="020B0503020204020204" pitchFamily="34" charset="-122"/>
                        </a:rPr>
                        <a:t>7075</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铝</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30kg</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384810">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rPr>
                        <a:t>端盖板</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7075</a:t>
                      </a: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铝</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105kg</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384810">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rPr>
                        <a:t>一体化台阶</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7075</a:t>
                      </a: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铝</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45kg</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384810">
                <a:tc>
                  <a:txBody>
                    <a:bodyPr/>
                    <a:lstStyle/>
                    <a:p>
                      <a:pPr algn="ctr">
                        <a:buNone/>
                      </a:pPr>
                      <a:r>
                        <a:rPr lang="en-US" alt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ITK</a:t>
                      </a:r>
                      <a:r>
                        <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连接环</a:t>
                      </a:r>
                      <a:endParaRPr lang="zh-CN" altLang="en-US"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buNone/>
                      </a:pPr>
                      <a:r>
                        <a:rPr lang="en-US" altLang="zh-CN" b="1">
                          <a:latin typeface="微软雅黑" panose="020B0503020204020204" pitchFamily="34" charset="-122"/>
                          <a:ea typeface="微软雅黑" panose="020B0503020204020204" pitchFamily="34" charset="-122"/>
                          <a:cs typeface="微软雅黑" panose="020B0503020204020204" pitchFamily="34" charset="-122"/>
                        </a:rPr>
                        <a:t>316</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不锈钢</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txBody>
                  <a:tcPr/>
                </a:tc>
                <a:tc>
                  <a:txBody>
                    <a:bodyPr/>
                    <a:lstStyle/>
                    <a:p>
                      <a:pPr algn="ctr">
                        <a:buNone/>
                      </a:pP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5kg</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a:txBody>
                  <a:tcPr/>
                </a:tc>
              </a:tr>
              <a:tr h="384175">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rPr>
                        <a:t>电磁学部分</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b="1">
                        <a:latin typeface="微软雅黑" panose="020B0503020204020204" pitchFamily="34" charset="-122"/>
                        <a:ea typeface="微软雅黑" panose="020B0503020204020204" pitchFamily="34" charset="-122"/>
                      </a:endParaRPr>
                    </a:p>
                  </a:txBody>
                  <a:tcPr/>
                </a:tc>
                <a:tc>
                  <a:txBody>
                    <a:bodyPr/>
                    <a:lstStyle/>
                    <a:p>
                      <a:pPr algn="ctr">
                        <a:buNone/>
                      </a:pP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300kg</a:t>
                      </a:r>
                      <a:endParaRPr lang="zh-CN" altLang="en-US" b="1">
                        <a:latin typeface="微软雅黑" panose="020B0503020204020204" pitchFamily="34" charset="-122"/>
                        <a:ea typeface="微软雅黑" panose="020B0503020204020204" pitchFamily="34" charset="-122"/>
                      </a:endParaRPr>
                    </a:p>
                  </a:txBody>
                  <a:tcPr/>
                </a:tc>
              </a:tr>
              <a:tr h="384810">
                <a:tc>
                  <a:txBody>
                    <a:bodyPr/>
                    <a:lstStyle/>
                    <a:p>
                      <a:pPr algn="ctr">
                        <a:buNone/>
                      </a:pPr>
                      <a:r>
                        <a:rPr lang="zh-CN" altLang="en-US" sz="1600" b="1">
                          <a:solidFill>
                            <a:schemeClr val="tx1"/>
                          </a:solidFill>
                          <a:latin typeface="微软雅黑" panose="020B0503020204020204" pitchFamily="34" charset="-122"/>
                          <a:ea typeface="微软雅黑" panose="020B0503020204020204" pitchFamily="34" charset="-122"/>
                        </a:rPr>
                        <a:t>线缆及冷却</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b="1">
                        <a:latin typeface="微软雅黑" panose="020B0503020204020204" pitchFamily="34" charset="-122"/>
                        <a:ea typeface="微软雅黑" panose="020B0503020204020204" pitchFamily="34" charset="-122"/>
                      </a:endParaRPr>
                    </a:p>
                  </a:txBody>
                  <a:tcPr/>
                </a:tc>
                <a:tc>
                  <a:txBody>
                    <a:bodyPr/>
                    <a:lstStyle/>
                    <a:p>
                      <a:pPr algn="ctr">
                        <a:buNone/>
                      </a:pPr>
                      <a:r>
                        <a:rPr lang="zh-CN" altLang="en-US" sz="1800" b="1">
                          <a:latin typeface="微软雅黑" panose="020B0503020204020204" pitchFamily="34" charset="-122"/>
                          <a:ea typeface="微软雅黑" panose="020B0503020204020204" pitchFamily="34" charset="-122"/>
                          <a:cs typeface="微软雅黑" panose="020B0503020204020204" pitchFamily="34" charset="-122"/>
                          <a:sym typeface="+mn-ea"/>
                        </a:rPr>
                        <a:t>约</a:t>
                      </a:r>
                      <a:r>
                        <a:rPr lang="en-US" altLang="zh-CN" sz="1800" b="1">
                          <a:latin typeface="微软雅黑" panose="020B0503020204020204" pitchFamily="34" charset="-122"/>
                          <a:ea typeface="微软雅黑" panose="020B0503020204020204" pitchFamily="34" charset="-122"/>
                          <a:cs typeface="微软雅黑" panose="020B0503020204020204" pitchFamily="34" charset="-122"/>
                          <a:sym typeface="+mn-ea"/>
                        </a:rPr>
                        <a:t>100kg</a:t>
                      </a:r>
                      <a:endParaRPr lang="zh-CN" altLang="en-US" b="1">
                        <a:latin typeface="微软雅黑" panose="020B0503020204020204" pitchFamily="34" charset="-122"/>
                        <a:ea typeface="微软雅黑" panose="020B0503020204020204" pitchFamily="34" charset="-122"/>
                      </a:endParaRPr>
                    </a:p>
                  </a:txBody>
                  <a:tcPr/>
                </a:tc>
              </a:tr>
              <a:tr h="384810">
                <a:tc>
                  <a:txBody>
                    <a:bodyPr/>
                    <a:lstStyle/>
                    <a:p>
                      <a:pPr algn="ctr">
                        <a:buNone/>
                      </a:pPr>
                      <a:r>
                        <a:rPr lang="en-US" altLang="zh-CN" sz="1600" b="1">
                          <a:solidFill>
                            <a:schemeClr val="tx1"/>
                          </a:solidFill>
                          <a:latin typeface="微软雅黑" panose="020B0503020204020204" pitchFamily="34" charset="-122"/>
                          <a:ea typeface="微软雅黑" panose="020B0503020204020204" pitchFamily="34" charset="-122"/>
                        </a:rPr>
                        <a:t>MDC</a:t>
                      </a:r>
                      <a:r>
                        <a:rPr lang="zh-CN" altLang="en-US" sz="1600" b="1">
                          <a:solidFill>
                            <a:schemeClr val="tx1"/>
                          </a:solidFill>
                          <a:latin typeface="微软雅黑" panose="020B0503020204020204" pitchFamily="34" charset="-122"/>
                          <a:ea typeface="微软雅黑" panose="020B0503020204020204" pitchFamily="34" charset="-122"/>
                        </a:rPr>
                        <a:t>总质量</a:t>
                      </a:r>
                      <a:endParaRPr lang="zh-CN" altLang="en-US" sz="1600" b="1">
                        <a:solidFill>
                          <a:schemeClr val="tx1"/>
                        </a:solidFill>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b="1">
                        <a:latin typeface="微软雅黑" panose="020B0503020204020204" pitchFamily="34" charset="-122"/>
                        <a:ea typeface="微软雅黑" panose="020B0503020204020204" pitchFamily="34" charset="-122"/>
                      </a:endParaRPr>
                    </a:p>
                  </a:txBody>
                  <a:tcPr/>
                </a:tc>
                <a:tc>
                  <a:txBody>
                    <a:bodyPr/>
                    <a:lstStyle/>
                    <a:p>
                      <a:pPr algn="ctr">
                        <a:buNone/>
                      </a:pPr>
                      <a:r>
                        <a:rPr lang="zh-CN" altLang="en-US"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1800</a:t>
                      </a:r>
                      <a:r>
                        <a:rPr lang="en-US" altLang="zh-CN" sz="1800" b="1">
                          <a:latin typeface="微软雅黑" panose="020B0503020204020204" pitchFamily="34" charset="-122"/>
                          <a:ea typeface="微软雅黑" panose="020B0503020204020204" pitchFamily="34" charset="-122"/>
                          <a:sym typeface="+mn-ea"/>
                        </a:rPr>
                        <a:t>k</a:t>
                      </a:r>
                      <a:r>
                        <a:rPr lang="en-US" altLang="zh-CN" sz="1800" b="1">
                          <a:latin typeface="微软雅黑" panose="020B0503020204020204" pitchFamily="34" charset="-122"/>
                          <a:ea typeface="微软雅黑" panose="020B0503020204020204" pitchFamily="34" charset="-122"/>
                          <a:sym typeface="+mn-ea"/>
                        </a:rPr>
                        <a:t>g</a:t>
                      </a:r>
                      <a:endParaRPr lang="en-US" altLang="zh-CN" b="1">
                        <a:latin typeface="微软雅黑" panose="020B0503020204020204" pitchFamily="34" charset="-122"/>
                        <a:ea typeface="微软雅黑" panose="020B0503020204020204" pitchFamily="34" charset="-122"/>
                      </a:endParaRPr>
                    </a:p>
                  </a:txBody>
                  <a:tcPr/>
                </a:tc>
              </a:tr>
              <a:tr h="384810">
                <a:tc>
                  <a:txBody>
                    <a:bodyPr/>
                    <a:lstStyle/>
                    <a:p>
                      <a:pPr algn="ctr">
                        <a:buNone/>
                      </a:pPr>
                      <a:r>
                        <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微软雅黑" panose="020B0503020204020204" pitchFamily="34" charset="-122"/>
                          <a:ea typeface="微软雅黑" panose="020B0503020204020204" pitchFamily="34" charset="-122"/>
                        </a:rPr>
                        <a:t>ITKM/ITKW</a:t>
                      </a:r>
                      <a:endParaRPr lang="en-US" altLang="zh-CN" sz="1600" b="1">
                        <a:gradFill>
                          <a:gsLst>
                            <a:gs pos="50000">
                              <a:schemeClr val="tx1"/>
                            </a:gs>
                            <a:gs pos="0">
                              <a:schemeClr val="tx1">
                                <a:lumMod val="25000"/>
                                <a:lumOff val="75000"/>
                              </a:schemeClr>
                            </a:gs>
                            <a:gs pos="100000">
                              <a:schemeClr val="tx1">
                                <a:lumMod val="85000"/>
                              </a:schemeClr>
                            </a:gs>
                          </a:gsLst>
                          <a:lin ang="5400000" scaled="1"/>
                        </a:gradFill>
                        <a:latin typeface="微软雅黑" panose="020B0503020204020204" pitchFamily="34" charset="-122"/>
                        <a:ea typeface="微软雅黑" panose="020B0503020204020204" pitchFamily="34" charset="-122"/>
                      </a:endParaRPr>
                    </a:p>
                  </a:txBody>
                  <a:tcPr anchor="ctr"/>
                </a:tc>
                <a:tc>
                  <a:txBody>
                    <a:bodyPr/>
                    <a:lstStyle/>
                    <a:p>
                      <a:pPr algn="ctr">
                        <a:buNone/>
                      </a:pPr>
                      <a:endParaRPr lang="zh-CN" altLang="en-US" b="1">
                        <a:latin typeface="微软雅黑" panose="020B0503020204020204" pitchFamily="34" charset="-122"/>
                        <a:ea typeface="微软雅黑" panose="020B0503020204020204" pitchFamily="34" charset="-122"/>
                      </a:endParaRPr>
                    </a:p>
                  </a:txBody>
                  <a:tcPr/>
                </a:tc>
                <a:tc>
                  <a:txBody>
                    <a:bodyPr/>
                    <a:lstStyle/>
                    <a:p>
                      <a:pPr algn="ctr">
                        <a:buNone/>
                      </a:pPr>
                      <a:r>
                        <a:rPr lang="zh-CN" altLang="en-US" b="1">
                          <a:latin typeface="微软雅黑" panose="020B0503020204020204" pitchFamily="34" charset="-122"/>
                          <a:ea typeface="微软雅黑" panose="020B0503020204020204" pitchFamily="34" charset="-122"/>
                        </a:rPr>
                        <a:t>＜</a:t>
                      </a:r>
                      <a:r>
                        <a:rPr lang="en-US" altLang="zh-CN" b="1">
                          <a:latin typeface="微软雅黑" panose="020B0503020204020204" pitchFamily="34" charset="-122"/>
                          <a:ea typeface="微软雅黑" panose="020B0503020204020204" pitchFamily="34" charset="-122"/>
                        </a:rPr>
                        <a:t>200kg</a:t>
                      </a:r>
                      <a:endParaRPr lang="en-US" altLang="zh-CN" b="1">
                        <a:latin typeface="微软雅黑" panose="020B0503020204020204" pitchFamily="34" charset="-122"/>
                        <a:ea typeface="微软雅黑" panose="020B0503020204020204" pitchFamily="34" charset="-122"/>
                      </a:endParaRPr>
                    </a:p>
                  </a:txBody>
                  <a:tcPr/>
                </a:tc>
              </a:tr>
            </a:tbl>
          </a:graphicData>
        </a:graphic>
      </p:graphicFrame>
      <p:sp>
        <p:nvSpPr>
          <p:cNvPr id="6" name="文本框 5"/>
          <p:cNvSpPr txBox="1"/>
          <p:nvPr/>
        </p:nvSpPr>
        <p:spPr>
          <a:xfrm>
            <a:off x="1730769" y="4565136"/>
            <a:ext cx="1879529"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MDC</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三维结构</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77"/>
          <p:cNvSpPr txBox="1"/>
          <p:nvPr/>
        </p:nvSpPr>
        <p:spPr>
          <a:xfrm>
            <a:off x="5342890" y="5434965"/>
            <a:ext cx="4912995" cy="1273175"/>
          </a:xfrm>
          <a:prstGeom prst="rect">
            <a:avLst/>
          </a:prstGeom>
          <a:noFill/>
          <a:ln>
            <a:solidFill>
              <a:srgbClr val="FFC000"/>
            </a:solidFill>
          </a:ln>
          <a:extLst>
            <a:ext uri="{909E8E84-426E-40DD-AFC4-6F175D3DCCD1}">
              <a14:hiddenFill xmlns:a14="http://schemas.microsoft.com/office/drawing/2010/main">
                <a:solidFill>
                  <a:srgbClr val="FFC000"/>
                </a:solidFill>
              </a14:hiddenFill>
            </a:ext>
          </a:extLst>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fontAlgn="auto">
              <a:lnSpc>
                <a:spcPct val="150000"/>
              </a:lnSpc>
              <a:defRPr/>
            </a:pPr>
            <a:r>
              <a:rPr lang="en-US" altLang="zh-CN" b="1" dirty="0">
                <a:solidFill>
                  <a:prstClr val="black"/>
                </a:solidFill>
                <a:latin typeface="微软雅黑" panose="020B0503020204020204" pitchFamily="34" charset="-122"/>
                <a:ea typeface="微软雅黑" panose="020B0503020204020204" pitchFamily="34" charset="-122"/>
              </a:rPr>
              <a:t>MDC</a:t>
            </a:r>
            <a:r>
              <a:rPr lang="zh-CN" altLang="en-US" b="1" dirty="0">
                <a:solidFill>
                  <a:prstClr val="black"/>
                </a:solidFill>
                <a:latin typeface="微软雅黑" panose="020B0503020204020204" pitchFamily="34" charset="-122"/>
                <a:ea typeface="微软雅黑" panose="020B0503020204020204" pitchFamily="34" charset="-122"/>
              </a:rPr>
              <a:t>总重取最大约1</a:t>
            </a:r>
            <a:r>
              <a:rPr lang="en-US" altLang="zh-CN" b="1" dirty="0">
                <a:solidFill>
                  <a:prstClr val="black"/>
                </a:solidFill>
                <a:latin typeface="微软雅黑" panose="020B0503020204020204" pitchFamily="34" charset="-122"/>
                <a:ea typeface="微软雅黑" panose="020B0503020204020204" pitchFamily="34" charset="-122"/>
              </a:rPr>
              <a:t>8</a:t>
            </a:r>
            <a:r>
              <a:rPr lang="zh-CN" altLang="en-US" b="1" dirty="0">
                <a:solidFill>
                  <a:prstClr val="black"/>
                </a:solidFill>
                <a:latin typeface="微软雅黑" panose="020B0503020204020204" pitchFamily="34" charset="-122"/>
                <a:ea typeface="微软雅黑" panose="020B0503020204020204" pitchFamily="34" charset="-122"/>
              </a:rPr>
              <a:t>00 </a:t>
            </a:r>
            <a:r>
              <a:rPr lang="en-US" altLang="zh-CN" b="1" dirty="0">
                <a:solidFill>
                  <a:prstClr val="black"/>
                </a:solidFill>
                <a:latin typeface="微软雅黑" panose="020B0503020204020204" pitchFamily="34" charset="-122"/>
                <a:ea typeface="微软雅黑" panose="020B0503020204020204" pitchFamily="34" charset="-122"/>
              </a:rPr>
              <a:t>k</a:t>
            </a:r>
            <a:r>
              <a:rPr lang="en-US" altLang="zh-CN" b="1" dirty="0">
                <a:solidFill>
                  <a:prstClr val="black"/>
                </a:solidFill>
                <a:latin typeface="微软雅黑" panose="020B0503020204020204" pitchFamily="34" charset="-122"/>
                <a:ea typeface="微软雅黑" panose="020B0503020204020204" pitchFamily="34" charset="-122"/>
                <a:sym typeface="+mn-ea"/>
              </a:rPr>
              <a:t>g</a:t>
            </a:r>
            <a:r>
              <a:rPr lang="zh-CN" altLang="en-US" b="1" dirty="0">
                <a:solidFill>
                  <a:prstClr val="black"/>
                </a:solidFill>
                <a:latin typeface="微软雅黑" panose="020B0503020204020204" pitchFamily="34" charset="-122"/>
                <a:ea typeface="微软雅黑" panose="020B0503020204020204" pitchFamily="34" charset="-122"/>
              </a:rPr>
              <a:t>（含挂载连接件）</a:t>
            </a:r>
            <a:endParaRPr lang="zh-CN" altLang="en-US" b="1" dirty="0">
              <a:solidFill>
                <a:prstClr val="black"/>
              </a:solidFill>
              <a:latin typeface="微软雅黑" panose="020B0503020204020204" pitchFamily="34" charset="-122"/>
              <a:ea typeface="微软雅黑" panose="020B0503020204020204" pitchFamily="34" charset="-122"/>
            </a:endParaRPr>
          </a:p>
          <a:p>
            <a:pPr lvl="0" indent="0" fontAlgn="auto">
              <a:lnSpc>
                <a:spcPct val="150000"/>
              </a:lnSpc>
              <a:defRPr/>
            </a:pPr>
            <a:r>
              <a:rPr lang="en-US" altLang="zh-CN" b="1" dirty="0">
                <a:solidFill>
                  <a:prstClr val="black"/>
                </a:solidFill>
                <a:latin typeface="微软雅黑" panose="020B0503020204020204" pitchFamily="34" charset="-122"/>
                <a:ea typeface="微软雅黑" panose="020B0503020204020204" pitchFamily="34" charset="-122"/>
              </a:rPr>
              <a:t>ITKM/ITKW（</a:t>
            </a:r>
            <a:r>
              <a:rPr lang="zh-CN" altLang="en-US" b="1" dirty="0">
                <a:solidFill>
                  <a:prstClr val="black"/>
                </a:solidFill>
                <a:latin typeface="微软雅黑" panose="020B0503020204020204" pitchFamily="34" charset="-122"/>
                <a:ea typeface="微软雅黑" panose="020B0503020204020204" pitchFamily="34" charset="-122"/>
              </a:rPr>
              <a:t>二选一）</a:t>
            </a:r>
            <a:r>
              <a:rPr lang="zh-CN" altLang="en-US" b="1" dirty="0">
                <a:solidFill>
                  <a:prstClr val="black"/>
                </a:solidFill>
                <a:latin typeface="微软雅黑" panose="020B0503020204020204" pitchFamily="34" charset="-122"/>
                <a:ea typeface="微软雅黑" panose="020B0503020204020204" pitchFamily="34" charset="-122"/>
                <a:sym typeface="+mn-ea"/>
              </a:rPr>
              <a:t>总重取最大约</a:t>
            </a:r>
            <a:r>
              <a:rPr lang="en-US" altLang="zh-CN" b="1" dirty="0">
                <a:solidFill>
                  <a:prstClr val="black"/>
                </a:solidFill>
                <a:latin typeface="微软雅黑" panose="020B0503020204020204" pitchFamily="34" charset="-122"/>
                <a:ea typeface="微软雅黑" panose="020B0503020204020204" pitchFamily="34" charset="-122"/>
                <a:sym typeface="+mn-ea"/>
              </a:rPr>
              <a:t>2</a:t>
            </a:r>
            <a:r>
              <a:rPr lang="zh-CN" altLang="en-US" b="1" dirty="0">
                <a:solidFill>
                  <a:prstClr val="black"/>
                </a:solidFill>
                <a:latin typeface="微软雅黑" panose="020B0503020204020204" pitchFamily="34" charset="-122"/>
                <a:ea typeface="微软雅黑" panose="020B0503020204020204" pitchFamily="34" charset="-122"/>
                <a:sym typeface="+mn-ea"/>
              </a:rPr>
              <a:t>00</a:t>
            </a:r>
            <a:r>
              <a:rPr lang="en-US" altLang="zh-CN" b="1" dirty="0">
                <a:solidFill>
                  <a:prstClr val="black"/>
                </a:solidFill>
                <a:latin typeface="微软雅黑" panose="020B0503020204020204" pitchFamily="34" charset="-122"/>
                <a:ea typeface="微软雅黑" panose="020B0503020204020204" pitchFamily="34" charset="-122"/>
                <a:sym typeface="+mn-ea"/>
              </a:rPr>
              <a:t>kg</a:t>
            </a:r>
            <a:endParaRPr lang="en-US" altLang="zh-CN" b="1" dirty="0">
              <a:solidFill>
                <a:prstClr val="black"/>
              </a:solidFill>
              <a:latin typeface="微软雅黑" panose="020B0503020204020204" pitchFamily="34" charset="-122"/>
              <a:ea typeface="微软雅黑" panose="020B0503020204020204" pitchFamily="34" charset="-122"/>
            </a:endParaRPr>
          </a:p>
          <a:p>
            <a:pPr lvl="0" indent="0" fontAlgn="auto">
              <a:lnSpc>
                <a:spcPct val="150000"/>
              </a:lnSpc>
              <a:defRPr/>
            </a:pPr>
            <a:r>
              <a:rPr lang="en-US" altLang="zh-CN" b="1" dirty="0">
                <a:solidFill>
                  <a:srgbClr val="FF0000"/>
                </a:solidFill>
                <a:latin typeface="微软雅黑" panose="020B0503020204020204" pitchFamily="34" charset="-122"/>
                <a:ea typeface="微软雅黑" panose="020B0503020204020204" pitchFamily="34" charset="-122"/>
              </a:rPr>
              <a:t>MDC+ITK </a:t>
            </a:r>
            <a:r>
              <a:rPr lang="zh-CN" altLang="en-US" b="1" dirty="0">
                <a:solidFill>
                  <a:srgbClr val="FF0000"/>
                </a:solidFill>
                <a:latin typeface="微软雅黑" panose="020B0503020204020204" pitchFamily="34" charset="-122"/>
                <a:ea typeface="微软雅黑" panose="020B0503020204020204" pitchFamily="34" charset="-122"/>
              </a:rPr>
              <a:t>挂载量能器上重量为 2000</a:t>
            </a:r>
            <a:r>
              <a:rPr lang="en-US" altLang="zh-CN" b="1" dirty="0">
                <a:solidFill>
                  <a:srgbClr val="FF0000"/>
                </a:solidFill>
                <a:latin typeface="微软雅黑" panose="020B0503020204020204" pitchFamily="34" charset="-122"/>
                <a:ea typeface="微软雅黑" panose="020B0503020204020204" pitchFamily="34" charset="-122"/>
              </a:rPr>
              <a:t>k</a:t>
            </a:r>
            <a:r>
              <a:rPr lang="en-US" altLang="zh-CN" b="1" dirty="0">
                <a:solidFill>
                  <a:srgbClr val="FF0000"/>
                </a:solidFill>
                <a:latin typeface="微软雅黑" panose="020B0503020204020204" pitchFamily="34" charset="-122"/>
                <a:ea typeface="微软雅黑" panose="020B0503020204020204" pitchFamily="34" charset="-122"/>
              </a:rPr>
              <a:t>g</a:t>
            </a:r>
            <a:endParaRPr lang="en-US" altLang="zh-CN" b="1" dirty="0">
              <a:solidFill>
                <a:srgbClr val="FF000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644515" y="727710"/>
            <a:ext cx="4012565" cy="460375"/>
          </a:xfrm>
          <a:prstGeom prst="rect">
            <a:avLst/>
          </a:prstGeom>
          <a:noFill/>
        </p:spPr>
        <p:txBody>
          <a:bodyPr wrap="square" rtlCol="0">
            <a:spAutoFit/>
          </a:bodyPr>
          <a:lstStyle/>
          <a:p>
            <a:pPr marL="342900" indent="-342900">
              <a:buClr>
                <a:srgbClr val="FF0000"/>
              </a:buClr>
              <a:buFont typeface="Wingdings" panose="05000000000000000000" charset="0"/>
              <a:buChar char="Ø"/>
            </a:pPr>
            <a:r>
              <a:rPr lang="en-US" altLang="zh-CN" sz="2400" b="1" dirty="0">
                <a:solidFill>
                  <a:schemeClr val="tx1"/>
                </a:solidFill>
                <a:latin typeface="微软雅黑" panose="020B0503020204020204" pitchFamily="34" charset="-122"/>
                <a:ea typeface="微软雅黑" panose="020B0503020204020204" pitchFamily="34" charset="-122"/>
              </a:rPr>
              <a:t>MDC</a:t>
            </a:r>
            <a:r>
              <a:rPr lang="zh-CN" altLang="en-US" sz="2400" b="1" dirty="0">
                <a:solidFill>
                  <a:schemeClr val="tx1"/>
                </a:solidFill>
                <a:latin typeface="微软雅黑" panose="020B0503020204020204" pitchFamily="34" charset="-122"/>
                <a:ea typeface="微软雅黑" panose="020B0503020204020204" pitchFamily="34" charset="-122"/>
              </a:rPr>
              <a:t>材料分配及质量：</a:t>
            </a: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5" name="矩形 4"/>
          <p:cNvSpPr/>
          <p:nvPr/>
        </p:nvSpPr>
        <p:spPr>
          <a:xfrm>
            <a:off x="34290" y="739140"/>
            <a:ext cx="561022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FF0000"/>
                </a:solidFill>
                <a:latin typeface="Times New Roman" panose="02020603050405020304" pitchFamily="18" charset="0"/>
                <a:cs typeface="Times New Roman" panose="02020603050405020304" pitchFamily="18" charset="0"/>
                <a:sym typeface="+mn-ea"/>
              </a:rPr>
              <a:t>MDC</a:t>
            </a:r>
            <a:r>
              <a:rPr lang="zh-CN" altLang="en-US" sz="2400" b="1" dirty="0">
                <a:solidFill>
                  <a:srgbClr val="FF0000"/>
                </a:solidFill>
                <a:sym typeface="+mn-ea"/>
              </a:rPr>
              <a:t>主要结构设计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文本框 7"/>
          <p:cNvSpPr txBox="1"/>
          <p:nvPr/>
        </p:nvSpPr>
        <p:spPr>
          <a:xfrm>
            <a:off x="34454" y="1241663"/>
            <a:ext cx="5219065" cy="1014730"/>
          </a:xfrm>
          <a:prstGeom prst="rect">
            <a:avLst/>
          </a:prstGeom>
          <a:noFill/>
        </p:spPr>
        <p:txBody>
          <a:bodyPr wrap="square">
            <a:spAutoFit/>
          </a:bodyPr>
          <a:lstStyle/>
          <a:p>
            <a:pPr marL="342900" indent="-342900">
              <a:buClr>
                <a:srgbClr val="FF0000"/>
              </a:buClr>
              <a:buFont typeface="Wingdings" panose="05000000000000000000" charset="0"/>
              <a:buChar char="Ø"/>
            </a:pPr>
            <a:r>
              <a:rPr lang="zh-CN" altLang="en-US" sz="2000" b="1" dirty="0">
                <a:solidFill>
                  <a:schemeClr val="tx1"/>
                </a:solidFill>
              </a:rPr>
              <a:t>包括：</a:t>
            </a:r>
            <a:r>
              <a:rPr lang="zh-CN" altLang="en-US" sz="2000" b="1" dirty="0"/>
              <a:t>挂载连接件、碳纤维外筒、卡口环、端盖板、一体化台阶、</a:t>
            </a:r>
            <a:r>
              <a:rPr lang="zh-CN" altLang="en-US" sz="2000" b="1" dirty="0">
                <a:latin typeface="Times New Roman" panose="02020603050405020304" pitchFamily="18" charset="0"/>
                <a:cs typeface="Times New Roman" panose="02020603050405020304" pitchFamily="18" charset="0"/>
              </a:rPr>
              <a:t>ITK </a:t>
            </a:r>
            <a:r>
              <a:rPr lang="zh-CN" altLang="en-US" sz="2000" b="1" dirty="0"/>
              <a:t>连接环、电磁学部分、线缆等结构。</a:t>
            </a:r>
            <a:endParaRPr lang="zh-CN" altLang="en-US" sz="2000" b="1" dirty="0"/>
          </a:p>
        </p:txBody>
      </p:sp>
      <p:sp>
        <p:nvSpPr>
          <p:cNvPr id="17" name="矩形 16"/>
          <p:cNvSpPr/>
          <p:nvPr>
            <p:custDataLst>
              <p:tags r:id="rId4"/>
            </p:custDataLst>
          </p:nvPr>
        </p:nvSpPr>
        <p:spPr>
          <a:xfrm>
            <a:off x="1081405" y="5296535"/>
            <a:ext cx="2548890" cy="1011555"/>
          </a:xfrm>
          <a:prstGeom prst="rect">
            <a:avLst/>
          </a:prstGeom>
          <a:noFill/>
          <a:ln w="28575" cmpd="sng">
            <a:solidFill>
              <a:schemeClr val="tx1"/>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pic>
        <p:nvPicPr>
          <p:cNvPr id="20" name="图片 19"/>
          <p:cNvPicPr>
            <a:picLocks noChangeAspect="1"/>
          </p:cNvPicPr>
          <p:nvPr/>
        </p:nvPicPr>
        <p:blipFill>
          <a:blip r:embed="rId5">
            <a:extLst>
              <a:ext uri="{28A0092B-C50C-407E-A947-70E740481C1C}">
                <a14:useLocalDpi xmlns:a14="http://schemas.microsoft.com/office/drawing/2010/main" val="0"/>
              </a:ext>
            </a:extLst>
          </a:blip>
          <a:srcRect l="17050" t="12867" r="20605"/>
          <a:stretch>
            <a:fillRect/>
          </a:stretch>
        </p:blipFill>
        <p:spPr>
          <a:xfrm>
            <a:off x="2367915" y="5325745"/>
            <a:ext cx="1238250" cy="958215"/>
          </a:xfrm>
          <a:prstGeom prst="rect">
            <a:avLst/>
          </a:prstGeom>
        </p:spPr>
      </p:pic>
      <p:sp>
        <p:nvSpPr>
          <p:cNvPr id="28" name="文本框 27"/>
          <p:cNvSpPr txBox="1"/>
          <p:nvPr/>
        </p:nvSpPr>
        <p:spPr>
          <a:xfrm>
            <a:off x="2111868" y="3064557"/>
            <a:ext cx="708036" cy="46166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4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ITK</a:t>
            </a:r>
            <a:endParaRPr lang="zh-CN" altLang="en-US" sz="24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0" name="直接箭头连接符 29"/>
          <p:cNvCxnSpPr/>
          <p:nvPr/>
        </p:nvCxnSpPr>
        <p:spPr>
          <a:xfrm>
            <a:off x="1898290" y="4059704"/>
            <a:ext cx="962660" cy="1099820"/>
          </a:xfrm>
          <a:prstGeom prst="straightConnector1">
            <a:avLst/>
          </a:prstGeom>
          <a:ln w="3810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33" name="文本框 32"/>
          <p:cNvSpPr txBox="1"/>
          <p:nvPr/>
        </p:nvSpPr>
        <p:spPr>
          <a:xfrm>
            <a:off x="1136925" y="6308030"/>
            <a:ext cx="2548078" cy="40011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ITK</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连接</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MDC</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连接环</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5" name="图片 34"/>
          <p:cNvPicPr>
            <a:picLocks noChangeAspect="1"/>
          </p:cNvPicPr>
          <p:nvPr/>
        </p:nvPicPr>
        <p:blipFill>
          <a:blip r:embed="rId6">
            <a:extLst>
              <a:ext uri="{28A0092B-C50C-407E-A947-70E740481C1C}">
                <a14:useLocalDpi xmlns:a14="http://schemas.microsoft.com/office/drawing/2010/main" val="0"/>
              </a:ext>
            </a:extLst>
          </a:blip>
          <a:srcRect l="24460" t="19417" r="14807" b="636"/>
          <a:stretch>
            <a:fillRect/>
          </a:stretch>
        </p:blipFill>
        <p:spPr>
          <a:xfrm>
            <a:off x="1136650" y="5326380"/>
            <a:ext cx="1231265" cy="944245"/>
          </a:xfrm>
          <a:prstGeom prst="rect">
            <a:avLst/>
          </a:prstGeom>
        </p:spPr>
      </p:pic>
      <p:sp>
        <p:nvSpPr>
          <p:cNvPr id="37" name="椭圆 36"/>
          <p:cNvSpPr/>
          <p:nvPr/>
        </p:nvSpPr>
        <p:spPr>
          <a:xfrm>
            <a:off x="1546478" y="3368649"/>
            <a:ext cx="358186" cy="652955"/>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9" name="文本框 38"/>
          <p:cNvSpPr txBox="1"/>
          <p:nvPr/>
        </p:nvSpPr>
        <p:spPr>
          <a:xfrm>
            <a:off x="3912235" y="6161405"/>
            <a:ext cx="625475"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0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ITK</a:t>
            </a:r>
            <a:endParaRPr lang="en-US" altLang="zh-CN" sz="20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0" name="直接箭头连接符 39"/>
          <p:cNvCxnSpPr>
            <a:endCxn id="43" idx="1"/>
          </p:cNvCxnSpPr>
          <p:nvPr/>
        </p:nvCxnSpPr>
        <p:spPr>
          <a:xfrm flipV="1">
            <a:off x="2061642" y="5604814"/>
            <a:ext cx="1701165" cy="26924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43" name="文本框 42"/>
          <p:cNvSpPr txBox="1"/>
          <p:nvPr/>
        </p:nvSpPr>
        <p:spPr>
          <a:xfrm>
            <a:off x="3763010" y="5250815"/>
            <a:ext cx="876935" cy="706755"/>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0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ITK</a:t>
            </a:r>
            <a:r>
              <a:rPr lang="zh-CN" altLang="en-US" sz="20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连接环</a:t>
            </a:r>
            <a:endParaRPr lang="zh-CN" altLang="en-US" sz="2000" b="1" dirty="0">
              <a:solidFill>
                <a:srgbClr val="FF0000"/>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4" name="直接箭头连接符 43"/>
          <p:cNvCxnSpPr>
            <a:endCxn id="39" idx="1"/>
          </p:cNvCxnSpPr>
          <p:nvPr/>
        </p:nvCxnSpPr>
        <p:spPr>
          <a:xfrm>
            <a:off x="3374567" y="5874053"/>
            <a:ext cx="537845" cy="48704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720159"/>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41935" y="732790"/>
            <a:ext cx="560387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MDC</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吊挂</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方式</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350520" y="140335"/>
            <a:ext cx="347154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MDC</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主漂移室）</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文本框 77"/>
          <p:cNvSpPr txBox="1"/>
          <p:nvPr/>
        </p:nvSpPr>
        <p:spPr>
          <a:xfrm>
            <a:off x="50800" y="1177925"/>
            <a:ext cx="12141200" cy="1205230"/>
          </a:xfrm>
          <a:prstGeom prst="rect">
            <a:avLst/>
          </a:prstGeom>
          <a:solidFill>
            <a:schemeClr val="accent5">
              <a:lumMod val="20000"/>
              <a:lumOff val="80000"/>
            </a:schemeClr>
          </a:solidFill>
          <a:ln>
            <a:solidFill>
              <a:srgbClr val="FFC000"/>
            </a:solidFill>
          </a:ln>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fontAlgn="auto">
              <a:lnSpc>
                <a:spcPct val="150000"/>
              </a:lnSpc>
              <a:buClr>
                <a:srgbClr val="FF0000"/>
              </a:buClr>
              <a:buFont typeface="Wingdings" panose="05000000000000000000" charset="0"/>
              <a:buChar char="Ø"/>
              <a:defRPr/>
            </a:pPr>
            <a:r>
              <a:rPr lang="en-US" altLang="zh-CN" sz="2400" b="1" dirty="0">
                <a:solidFill>
                  <a:prstClr val="black"/>
                </a:solidFill>
                <a:latin typeface="微软雅黑" panose="020B0503020204020204" pitchFamily="34" charset="-122"/>
                <a:ea typeface="微软雅黑" panose="020B0503020204020204" pitchFamily="34" charset="-122"/>
              </a:rPr>
              <a:t>MDC、BTOF、RICH</a:t>
            </a:r>
            <a:r>
              <a:rPr lang="zh-CN" altLang="en-US" sz="2400" b="1" dirty="0">
                <a:solidFill>
                  <a:prstClr val="black"/>
                </a:solidFill>
                <a:latin typeface="微软雅黑" panose="020B0503020204020204" pitchFamily="34" charset="-122"/>
                <a:ea typeface="微软雅黑" panose="020B0503020204020204" pitchFamily="34" charset="-122"/>
              </a:rPr>
              <a:t>连接件</a:t>
            </a:r>
            <a:r>
              <a:rPr lang="zh-CN" altLang="en-US" sz="2400" b="1" dirty="0">
                <a:solidFill>
                  <a:srgbClr val="FF0000"/>
                </a:solidFill>
                <a:latin typeface="微软雅黑" panose="020B0503020204020204" pitchFamily="34" charset="-122"/>
                <a:ea typeface="微软雅黑" panose="020B0503020204020204" pitchFamily="34" charset="-122"/>
              </a:rPr>
              <a:t>均安装在量能器上</a:t>
            </a:r>
            <a:r>
              <a:rPr lang="zh-CN" altLang="en-US" sz="2400" b="1" dirty="0">
                <a:solidFill>
                  <a:prstClr val="black"/>
                </a:solidFill>
                <a:latin typeface="微软雅黑" panose="020B0503020204020204" pitchFamily="34" charset="-122"/>
                <a:ea typeface="微软雅黑" panose="020B0503020204020204" pitchFamily="34" charset="-122"/>
              </a:rPr>
              <a:t>。</a:t>
            </a:r>
            <a:endParaRPr lang="zh-CN" altLang="en-US" sz="2400" b="1" dirty="0">
              <a:solidFill>
                <a:prstClr val="black"/>
              </a:solidFill>
              <a:latin typeface="微软雅黑" panose="020B0503020204020204" pitchFamily="34" charset="-122"/>
              <a:ea typeface="微软雅黑" panose="020B0503020204020204" pitchFamily="34" charset="-122"/>
            </a:endParaRPr>
          </a:p>
          <a:p>
            <a:pPr marL="342900" lvl="0" indent="-342900" fontAlgn="auto">
              <a:lnSpc>
                <a:spcPct val="150000"/>
              </a:lnSpc>
              <a:buClr>
                <a:srgbClr val="FF0000"/>
              </a:buClr>
              <a:buFont typeface="Wingdings" panose="05000000000000000000" charset="0"/>
              <a:buChar char="Ø"/>
              <a:defRPr/>
            </a:pPr>
            <a:r>
              <a:rPr lang="zh-CN" altLang="en-US" sz="2400" b="1" dirty="0">
                <a:solidFill>
                  <a:prstClr val="black"/>
                </a:solidFill>
                <a:latin typeface="微软雅黑" panose="020B0503020204020204" pitchFamily="34" charset="-122"/>
                <a:sym typeface="+mn-ea"/>
              </a:rPr>
              <a:t>通过优化</a:t>
            </a:r>
            <a:r>
              <a:rPr lang="zh-CN" altLang="en-US" sz="2400" b="1" dirty="0">
                <a:solidFill>
                  <a:srgbClr val="FF0000"/>
                </a:solidFill>
                <a:latin typeface="微软雅黑" panose="020B0503020204020204" pitchFamily="34" charset="-122"/>
                <a:sym typeface="+mn-ea"/>
              </a:rPr>
              <a:t>50</a:t>
            </a:r>
            <a:r>
              <a:rPr lang="en-US" altLang="zh-CN" sz="2400" b="1" dirty="0">
                <a:solidFill>
                  <a:srgbClr val="FF0000"/>
                </a:solidFill>
                <a:latin typeface="微软雅黑" panose="020B0503020204020204" pitchFamily="34" charset="-122"/>
                <a:sym typeface="+mn-ea"/>
              </a:rPr>
              <a:t>mm</a:t>
            </a:r>
            <a:r>
              <a:rPr lang="en-US" altLang="zh-CN" sz="2400" b="1" dirty="0">
                <a:solidFill>
                  <a:prstClr val="black"/>
                </a:solidFill>
                <a:latin typeface="微软雅黑" panose="020B0503020204020204" pitchFamily="34" charset="-122"/>
                <a:sym typeface="+mn-ea"/>
              </a:rPr>
              <a:t> </a:t>
            </a:r>
            <a:r>
              <a:rPr lang="zh-CN" altLang="en-US" sz="2400" b="1" dirty="0">
                <a:solidFill>
                  <a:prstClr val="black"/>
                </a:solidFill>
                <a:latin typeface="微软雅黑" panose="020B0503020204020204" pitchFamily="34" charset="-122"/>
                <a:sym typeface="+mn-ea"/>
              </a:rPr>
              <a:t>尺寸空间，</a:t>
            </a:r>
            <a:r>
              <a:rPr lang="zh-CN" altLang="en-US" sz="2400" b="1" dirty="0">
                <a:solidFill>
                  <a:prstClr val="black"/>
                </a:solidFill>
                <a:latin typeface="微软雅黑" panose="020B0503020204020204" pitchFamily="34" charset="-122"/>
                <a:ea typeface="微软雅黑" panose="020B0503020204020204" pitchFamily="34" charset="-122"/>
              </a:rPr>
              <a:t>实现</a:t>
            </a:r>
            <a:r>
              <a:rPr lang="zh-CN" altLang="en-US" sz="2400" b="1" dirty="0">
                <a:solidFill>
                  <a:prstClr val="black"/>
                </a:solidFill>
                <a:latin typeface="微软雅黑" panose="020B0503020204020204" pitchFamily="34" charset="-122"/>
                <a:ea typeface="微软雅黑" panose="020B0503020204020204" pitchFamily="34" charset="-122"/>
              </a:rPr>
              <a:t>连接件错位</a:t>
            </a:r>
            <a:r>
              <a:rPr lang="zh-CN" altLang="en-US" sz="2400" b="1" dirty="0">
                <a:solidFill>
                  <a:prstClr val="black"/>
                </a:solidFill>
                <a:latin typeface="微软雅黑" panose="020B0503020204020204" pitchFamily="34" charset="-122"/>
                <a:ea typeface="微软雅黑" panose="020B0503020204020204" pitchFamily="34" charset="-122"/>
              </a:rPr>
              <a:t>布局，避开与</a:t>
            </a:r>
            <a:r>
              <a:rPr lang="en-US" altLang="zh-CN" sz="2400" b="1" dirty="0">
                <a:solidFill>
                  <a:prstClr val="black"/>
                </a:solidFill>
                <a:latin typeface="微软雅黑" panose="020B0503020204020204" pitchFamily="34" charset="-122"/>
                <a:ea typeface="微软雅黑" panose="020B0503020204020204" pitchFamily="34" charset="-122"/>
              </a:rPr>
              <a:t>BTOF、RICH</a:t>
            </a:r>
            <a:r>
              <a:rPr lang="zh-CN" altLang="en-US" sz="2400" b="1" dirty="0">
                <a:solidFill>
                  <a:prstClr val="black"/>
                </a:solidFill>
                <a:latin typeface="微软雅黑" panose="020B0503020204020204" pitchFamily="34" charset="-122"/>
                <a:ea typeface="微软雅黑" panose="020B0503020204020204" pitchFamily="34" charset="-122"/>
              </a:rPr>
              <a:t>连接件干涉。</a:t>
            </a:r>
            <a:endParaRPr lang="zh-CN" altLang="en-US" sz="2400" b="1" dirty="0">
              <a:solidFill>
                <a:prstClr val="black"/>
              </a:solidFill>
              <a:latin typeface="微软雅黑" panose="020B0503020204020204" pitchFamily="34" charset="-122"/>
              <a:ea typeface="微软雅黑" panose="020B0503020204020204" pitchFamily="34" charset="-122"/>
            </a:endParaRPr>
          </a:p>
          <a:p>
            <a:pPr lvl="0" indent="0" fontAlgn="auto">
              <a:lnSpc>
                <a:spcPct val="100000"/>
              </a:lnSpc>
              <a:defRPr/>
            </a:pPr>
            <a:endParaRPr lang="zh-CN" altLang="en-US" sz="2400" b="1" dirty="0">
              <a:solidFill>
                <a:prstClr val="black"/>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rcRect l="15541" t="4985"/>
          <a:stretch>
            <a:fillRect/>
          </a:stretch>
        </p:blipFill>
        <p:spPr>
          <a:xfrm>
            <a:off x="0" y="2865640"/>
            <a:ext cx="3897087" cy="3347708"/>
          </a:xfrm>
          <a:prstGeom prst="rect">
            <a:avLst/>
          </a:prstGeom>
        </p:spPr>
      </p:pic>
      <p:sp>
        <p:nvSpPr>
          <p:cNvPr id="15" name="文本框 14"/>
          <p:cNvSpPr txBox="1"/>
          <p:nvPr/>
        </p:nvSpPr>
        <p:spPr>
          <a:xfrm>
            <a:off x="1340191" y="5218250"/>
            <a:ext cx="1013503" cy="461665"/>
          </a:xfrm>
          <a:prstGeom prst="rect">
            <a:avLst/>
          </a:prstGeom>
          <a:noFill/>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sym typeface="+mn-ea"/>
              </a:rPr>
              <a:t>BTOF</a:t>
            </a:r>
            <a:endParaRPr lang="zh-CN" altLang="en-US" sz="2400" dirty="0">
              <a:solidFill>
                <a:srgbClr val="FF0000"/>
              </a:solidFill>
            </a:endParaRPr>
          </a:p>
        </p:txBody>
      </p:sp>
      <p:sp>
        <p:nvSpPr>
          <p:cNvPr id="16" name="文本框 15"/>
          <p:cNvSpPr txBox="1"/>
          <p:nvPr/>
        </p:nvSpPr>
        <p:spPr>
          <a:xfrm>
            <a:off x="1340191" y="3745983"/>
            <a:ext cx="1013503" cy="461665"/>
          </a:xfrm>
          <a:prstGeom prst="rect">
            <a:avLst/>
          </a:prstGeom>
          <a:noFill/>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sym typeface="+mn-ea"/>
              </a:rPr>
              <a:t>MDC</a:t>
            </a:r>
            <a:endParaRPr lang="zh-CN" altLang="en-US" sz="2400" dirty="0">
              <a:solidFill>
                <a:srgbClr val="FF0000"/>
              </a:solidFill>
            </a:endParaRPr>
          </a:p>
        </p:txBody>
      </p:sp>
      <p:sp>
        <p:nvSpPr>
          <p:cNvPr id="17" name="文本框 16"/>
          <p:cNvSpPr txBox="1"/>
          <p:nvPr/>
        </p:nvSpPr>
        <p:spPr>
          <a:xfrm>
            <a:off x="1437017" y="3052873"/>
            <a:ext cx="699514" cy="461665"/>
          </a:xfrm>
          <a:prstGeom prst="rect">
            <a:avLst/>
          </a:prstGeom>
          <a:noFill/>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sym typeface="+mn-ea"/>
              </a:rPr>
              <a:t>ITK</a:t>
            </a:r>
            <a:endParaRPr lang="zh-CN" altLang="en-US" sz="2400" dirty="0">
              <a:solidFill>
                <a:srgbClr val="FF0000"/>
              </a:solidFill>
            </a:endParaRPr>
          </a:p>
        </p:txBody>
      </p:sp>
      <p:sp>
        <p:nvSpPr>
          <p:cNvPr id="19" name="文本框 18"/>
          <p:cNvSpPr txBox="1"/>
          <p:nvPr/>
        </p:nvSpPr>
        <p:spPr>
          <a:xfrm>
            <a:off x="1426305" y="6012945"/>
            <a:ext cx="1013503" cy="461665"/>
          </a:xfrm>
          <a:prstGeom prst="rect">
            <a:avLst/>
          </a:prstGeom>
          <a:noFill/>
        </p:spPr>
        <p:txBody>
          <a:bodyPr wrap="square">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RICH</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cxnSp>
        <p:nvCxnSpPr>
          <p:cNvPr id="20" name="直接箭头连接符 19"/>
          <p:cNvCxnSpPr>
            <a:endCxn id="19" idx="1"/>
          </p:cNvCxnSpPr>
          <p:nvPr/>
        </p:nvCxnSpPr>
        <p:spPr>
          <a:xfrm>
            <a:off x="410516" y="5800558"/>
            <a:ext cx="1015789" cy="443220"/>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nvCxnSpPr>
        <p:spPr>
          <a:xfrm flipH="1">
            <a:off x="2353694" y="5800558"/>
            <a:ext cx="1062368" cy="376045"/>
          </a:xfrm>
          <a:prstGeom prst="straightConnector1">
            <a:avLst/>
          </a:prstGeom>
          <a:ln w="38100">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34" name="图片 33"/>
          <p:cNvPicPr>
            <a:picLocks noChangeAspect="1"/>
          </p:cNvPicPr>
          <p:nvPr/>
        </p:nvPicPr>
        <p:blipFill>
          <a:blip r:embed="rId3"/>
          <a:srcRect l="6700" t="5635" r="2780" b="2289"/>
          <a:stretch>
            <a:fillRect/>
          </a:stretch>
        </p:blipFill>
        <p:spPr>
          <a:xfrm>
            <a:off x="4425044" y="3806190"/>
            <a:ext cx="2694213" cy="2184907"/>
          </a:xfrm>
          <a:prstGeom prst="rect">
            <a:avLst/>
          </a:prstGeom>
        </p:spPr>
      </p:pic>
      <p:pic>
        <p:nvPicPr>
          <p:cNvPr id="39" name="图片 38"/>
          <p:cNvPicPr>
            <a:picLocks noChangeAspect="1"/>
          </p:cNvPicPr>
          <p:nvPr/>
        </p:nvPicPr>
        <p:blipFill>
          <a:blip r:embed="rId4">
            <a:extLst>
              <a:ext uri="{28A0092B-C50C-407E-A947-70E740481C1C}">
                <a14:useLocalDpi xmlns:a14="http://schemas.microsoft.com/office/drawing/2010/main" val="0"/>
              </a:ext>
            </a:extLst>
          </a:blip>
          <a:srcRect l="17081" t="4760" r="4374" b="4969"/>
          <a:stretch>
            <a:fillRect/>
          </a:stretch>
        </p:blipFill>
        <p:spPr>
          <a:xfrm>
            <a:off x="7496629" y="2899718"/>
            <a:ext cx="4616532" cy="3091377"/>
          </a:xfrm>
          <a:prstGeom prst="rect">
            <a:avLst/>
          </a:prstGeom>
        </p:spPr>
      </p:pic>
      <p:cxnSp>
        <p:nvCxnSpPr>
          <p:cNvPr id="40" name="直接箭头连接符 39"/>
          <p:cNvCxnSpPr/>
          <p:nvPr>
            <p:custDataLst>
              <p:tags r:id="rId5"/>
            </p:custDataLst>
          </p:nvPr>
        </p:nvCxnSpPr>
        <p:spPr>
          <a:xfrm>
            <a:off x="7033524" y="4762065"/>
            <a:ext cx="60465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9"/>
          <p:cNvSpPr txBox="1"/>
          <p:nvPr/>
        </p:nvSpPr>
        <p:spPr>
          <a:xfrm>
            <a:off x="5748425" y="2812075"/>
            <a:ext cx="1830870"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solidFill>
                  <a:srgbClr val="FF0000"/>
                </a:solidFill>
                <a:latin typeface="微软雅黑" panose="020B0503020204020204" pitchFamily="34" charset="-122"/>
                <a:ea typeface="微软雅黑" panose="020B0503020204020204" pitchFamily="34" charset="-122"/>
                <a:sym typeface="+mn-ea"/>
              </a:rPr>
              <a:t>BTOF</a:t>
            </a:r>
            <a:r>
              <a:rPr lang="zh-CN" altLang="en-US" sz="2000" b="1" dirty="0">
                <a:solidFill>
                  <a:srgbClr val="FF0000"/>
                </a:solidFill>
                <a:latin typeface="微软雅黑" panose="020B0503020204020204" pitchFamily="34" charset="-122"/>
                <a:ea typeface="微软雅黑" panose="020B0503020204020204" pitchFamily="34" charset="-122"/>
                <a:sym typeface="+mn-ea"/>
              </a:rPr>
              <a:t>连接件</a:t>
            </a:r>
            <a:endParaRPr lang="en-US" altLang="zh-CN" sz="2000" b="1" dirty="0">
              <a:solidFill>
                <a:srgbClr val="FF0000"/>
              </a:solidFill>
              <a:latin typeface="微软雅黑" panose="020B0503020204020204" pitchFamily="34" charset="-122"/>
              <a:ea typeface="微软雅黑" panose="020B0503020204020204" pitchFamily="34" charset="-122"/>
              <a:sym typeface="+mn-ea"/>
            </a:endParaRPr>
          </a:p>
          <a:p>
            <a:r>
              <a:rPr lang="en-US" altLang="zh-CN" sz="2000" b="1" dirty="0">
                <a:solidFill>
                  <a:srgbClr val="FF0000"/>
                </a:solidFill>
                <a:latin typeface="微软雅黑" panose="020B0503020204020204" pitchFamily="34" charset="-122"/>
                <a:ea typeface="微软雅黑" panose="020B0503020204020204" pitchFamily="34" charset="-122"/>
                <a:sym typeface="+mn-ea"/>
              </a:rPr>
              <a:t>MDC</a:t>
            </a:r>
            <a:r>
              <a:rPr lang="zh-CN" altLang="en-US" sz="2000" b="1" dirty="0">
                <a:solidFill>
                  <a:srgbClr val="FF0000"/>
                </a:solidFill>
                <a:latin typeface="微软雅黑" panose="020B0503020204020204" pitchFamily="34" charset="-122"/>
                <a:ea typeface="微软雅黑" panose="020B0503020204020204" pitchFamily="34" charset="-122"/>
                <a:sym typeface="+mn-ea"/>
              </a:rPr>
              <a:t>连接件</a:t>
            </a:r>
            <a:endParaRPr lang="en-US" altLang="zh-CN" sz="2000" b="1" dirty="0">
              <a:solidFill>
                <a:srgbClr val="FF0000"/>
              </a:solidFill>
              <a:latin typeface="微软雅黑" panose="020B0503020204020204" pitchFamily="34" charset="-122"/>
              <a:ea typeface="微软雅黑" panose="020B0503020204020204" pitchFamily="34" charset="-122"/>
              <a:sym typeface="+mn-ea"/>
            </a:endParaRPr>
          </a:p>
          <a:p>
            <a:r>
              <a:rPr lang="en-US" altLang="zh-CN" sz="2000" b="1" dirty="0">
                <a:solidFill>
                  <a:srgbClr val="FF0000"/>
                </a:solidFill>
                <a:latin typeface="微软雅黑" panose="020B0503020204020204" pitchFamily="34" charset="-122"/>
                <a:ea typeface="微软雅黑" panose="020B0503020204020204" pitchFamily="34" charset="-122"/>
                <a:sym typeface="+mn-ea"/>
              </a:rPr>
              <a:t>RICH</a:t>
            </a:r>
            <a:r>
              <a:rPr lang="zh-CN" altLang="en-US" sz="2000" b="1" dirty="0">
                <a:solidFill>
                  <a:srgbClr val="FF0000"/>
                </a:solidFill>
                <a:latin typeface="微软雅黑" panose="020B0503020204020204" pitchFamily="34" charset="-122"/>
                <a:ea typeface="微软雅黑" panose="020B0503020204020204" pitchFamily="34" charset="-122"/>
                <a:sym typeface="+mn-ea"/>
              </a:rPr>
              <a:t>连接件</a:t>
            </a:r>
            <a:endParaRPr lang="en-US" altLang="zh-CN" sz="2000" b="1" dirty="0">
              <a:solidFill>
                <a:srgbClr val="FF0000"/>
              </a:solidFill>
              <a:latin typeface="微软雅黑" panose="020B0503020204020204" pitchFamily="34" charset="-122"/>
              <a:ea typeface="微软雅黑" panose="020B0503020204020204" pitchFamily="34" charset="-122"/>
              <a:sym typeface="+mn-ea"/>
            </a:endParaRPr>
          </a:p>
        </p:txBody>
      </p:sp>
      <p:cxnSp>
        <p:nvCxnSpPr>
          <p:cNvPr id="47" name="直接连接符 46"/>
          <p:cNvCxnSpPr/>
          <p:nvPr/>
        </p:nvCxnSpPr>
        <p:spPr>
          <a:xfrm flipV="1">
            <a:off x="4118381" y="2994866"/>
            <a:ext cx="1541464" cy="8288"/>
          </a:xfrm>
          <a:prstGeom prst="line">
            <a:avLst/>
          </a:prstGeom>
          <a:ln w="57150">
            <a:solidFill>
              <a:srgbClr val="F3FB55"/>
            </a:soli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a:off x="4118381" y="3319907"/>
            <a:ext cx="1541464" cy="0"/>
          </a:xfrm>
          <a:prstGeom prst="line">
            <a:avLst/>
          </a:prstGeom>
          <a:ln w="57150">
            <a:solidFill>
              <a:srgbClr val="53B632"/>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nvCxnSpPr>
        <p:spPr>
          <a:xfrm>
            <a:off x="4111124" y="3636661"/>
            <a:ext cx="1548721" cy="0"/>
          </a:xfrm>
          <a:prstGeom prst="line">
            <a:avLst/>
          </a:prstGeom>
          <a:ln w="57150">
            <a:solidFill>
              <a:srgbClr val="2328CE"/>
            </a:solidFill>
          </a:ln>
        </p:spPr>
        <p:style>
          <a:lnRef idx="2">
            <a:schemeClr val="accent1"/>
          </a:lnRef>
          <a:fillRef idx="0">
            <a:srgbClr val="FFFFFF"/>
          </a:fillRef>
          <a:effectRef idx="0">
            <a:srgbClr val="FFFFFF"/>
          </a:effectRef>
          <a:fontRef idx="minor">
            <a:schemeClr val="tx1"/>
          </a:fontRef>
        </p:style>
      </p:cxnSp>
      <p:sp>
        <p:nvSpPr>
          <p:cNvPr id="56" name="矩形 55"/>
          <p:cNvSpPr/>
          <p:nvPr>
            <p:custDataLst>
              <p:tags r:id="rId6"/>
            </p:custDataLst>
          </p:nvPr>
        </p:nvSpPr>
        <p:spPr>
          <a:xfrm>
            <a:off x="4094597" y="2812075"/>
            <a:ext cx="3230697" cy="979791"/>
          </a:xfrm>
          <a:prstGeom prst="rect">
            <a:avLst/>
          </a:prstGeom>
          <a:noFill/>
          <a:ln w="28575" cmpd="sng">
            <a:solidFill>
              <a:schemeClr val="tx1"/>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sp>
        <p:nvSpPr>
          <p:cNvPr id="58" name="左大括号 57"/>
          <p:cNvSpPr/>
          <p:nvPr/>
        </p:nvSpPr>
        <p:spPr>
          <a:xfrm rot="10800000">
            <a:off x="3866113" y="2844395"/>
            <a:ext cx="311150" cy="3346757"/>
          </a:xfrm>
          <a:prstGeom prst="leftBrace">
            <a:avLst>
              <a:gd name="adj1" fmla="val 8333"/>
              <a:gd name="adj2" fmla="val 39496"/>
            </a:avLst>
          </a:prstGeom>
          <a:ln w="28575">
            <a:solidFill>
              <a:srgbClr val="FF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59" name="文本框 58"/>
          <p:cNvSpPr txBox="1"/>
          <p:nvPr/>
        </p:nvSpPr>
        <p:spPr>
          <a:xfrm>
            <a:off x="5000807" y="5991097"/>
            <a:ext cx="2032717" cy="40011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量能器三维结构</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0" name="文本框 9"/>
          <p:cNvSpPr txBox="1"/>
          <p:nvPr/>
        </p:nvSpPr>
        <p:spPr>
          <a:xfrm>
            <a:off x="8135046" y="5957382"/>
            <a:ext cx="397591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latin typeface="微软雅黑" panose="020B0503020204020204" pitchFamily="34" charset="-122"/>
                <a:ea typeface="微软雅黑" panose="020B0503020204020204" pitchFamily="34" charset="-122"/>
                <a:sym typeface="+mn-ea"/>
              </a:rPr>
              <a:t>BTOF</a:t>
            </a:r>
            <a:r>
              <a:rPr lang="zh-CN" altLang="en-US" sz="2000" b="1" dirty="0">
                <a:latin typeface="微软雅黑" panose="020B0503020204020204" pitchFamily="34" charset="-122"/>
                <a:ea typeface="微软雅黑" panose="020B0503020204020204" pitchFamily="34" charset="-122"/>
                <a:sym typeface="+mn-ea"/>
              </a:rPr>
              <a:t>、</a:t>
            </a:r>
            <a:r>
              <a:rPr lang="en-US" altLang="zh-CN" sz="2000" b="1" dirty="0">
                <a:latin typeface="微软雅黑" panose="020B0503020204020204" pitchFamily="34" charset="-122"/>
                <a:ea typeface="微软雅黑" panose="020B0503020204020204" pitchFamily="34" charset="-122"/>
              </a:rPr>
              <a:t>MDC</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sym typeface="+mn-ea"/>
              </a:rPr>
              <a:t>RICH</a:t>
            </a:r>
            <a:r>
              <a:rPr lang="zh-CN" altLang="en-US" sz="2000" b="1" dirty="0">
                <a:latin typeface="微软雅黑" panose="020B0503020204020204" pitchFamily="34" charset="-122"/>
                <a:ea typeface="微软雅黑" panose="020B0503020204020204" pitchFamily="34" charset="-122"/>
                <a:sym typeface="+mn-ea"/>
              </a:rPr>
              <a:t>装配量能器</a:t>
            </a:r>
            <a:endParaRPr lang="zh-CN" altLang="en-US" sz="2000" b="1" dirty="0">
              <a:latin typeface="微软雅黑" panose="020B0503020204020204" pitchFamily="34" charset="-122"/>
              <a:ea typeface="微软雅黑" panose="020B0503020204020204" pitchFamily="34" charset="-122"/>
              <a:sym typeface="+mn-ea"/>
            </a:endParaRPr>
          </a:p>
        </p:txBody>
      </p:sp>
      <p:sp>
        <p:nvSpPr>
          <p:cNvPr id="63" name="矩形 62"/>
          <p:cNvSpPr/>
          <p:nvPr>
            <p:custDataLst>
              <p:tags r:id="rId7"/>
            </p:custDataLst>
          </p:nvPr>
        </p:nvSpPr>
        <p:spPr>
          <a:xfrm>
            <a:off x="9936480" y="2785110"/>
            <a:ext cx="2249805" cy="3165475"/>
          </a:xfrm>
          <a:prstGeom prst="rect">
            <a:avLst/>
          </a:prstGeom>
          <a:noFill/>
          <a:ln w="28575" cmpd="sng">
            <a:solidFill>
              <a:schemeClr val="tx1"/>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pic>
        <p:nvPicPr>
          <p:cNvPr id="65" name="图片 64"/>
          <p:cNvPicPr>
            <a:picLocks noChangeAspect="1"/>
          </p:cNvPicPr>
          <p:nvPr/>
        </p:nvPicPr>
        <p:blipFill>
          <a:blip r:embed="rId8" cstate="print">
            <a:extLst>
              <a:ext uri="{28A0092B-C50C-407E-A947-70E740481C1C}">
                <a14:useLocalDpi xmlns:a14="http://schemas.microsoft.com/office/drawing/2010/main" val="0"/>
              </a:ext>
            </a:extLst>
          </a:blip>
          <a:srcRect l="18841" t="23259"/>
          <a:stretch>
            <a:fillRect/>
          </a:stretch>
        </p:blipFill>
        <p:spPr>
          <a:xfrm>
            <a:off x="9955530" y="4206240"/>
            <a:ext cx="2134235" cy="1694180"/>
          </a:xfrm>
          <a:prstGeom prst="rect">
            <a:avLst/>
          </a:prstGeom>
        </p:spPr>
      </p:pic>
      <p:cxnSp>
        <p:nvCxnSpPr>
          <p:cNvPr id="4" name="直接箭头连接符 3"/>
          <p:cNvCxnSpPr/>
          <p:nvPr>
            <p:custDataLst>
              <p:tags r:id="rId9"/>
            </p:custDataLst>
          </p:nvPr>
        </p:nvCxnSpPr>
        <p:spPr>
          <a:xfrm>
            <a:off x="7316099" y="3636845"/>
            <a:ext cx="831215" cy="9359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custDataLst>
              <p:tags r:id="rId10"/>
            </p:custDataLst>
          </p:nvPr>
        </p:nvCxnSpPr>
        <p:spPr>
          <a:xfrm>
            <a:off x="7367534" y="3319980"/>
            <a:ext cx="880745" cy="10509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11"/>
            </p:custDataLst>
          </p:nvPr>
        </p:nvCxnSpPr>
        <p:spPr>
          <a:xfrm>
            <a:off x="7367534" y="3003115"/>
            <a:ext cx="880745" cy="10553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12"/>
          <a:srcRect l="19603" t="54753" r="49753" b="16101"/>
          <a:stretch>
            <a:fillRect/>
          </a:stretch>
        </p:blipFill>
        <p:spPr>
          <a:xfrm>
            <a:off x="10932160" y="4203065"/>
            <a:ext cx="1217930" cy="888365"/>
          </a:xfrm>
          <a:prstGeom prst="rect">
            <a:avLst/>
          </a:prstGeom>
        </p:spPr>
      </p:pic>
      <p:pic>
        <p:nvPicPr>
          <p:cNvPr id="13" name="图片 12"/>
          <p:cNvPicPr>
            <a:picLocks noChangeAspect="1"/>
          </p:cNvPicPr>
          <p:nvPr/>
        </p:nvPicPr>
        <p:blipFill>
          <a:blip r:embed="rId13"/>
          <a:stretch>
            <a:fillRect/>
          </a:stretch>
        </p:blipFill>
        <p:spPr>
          <a:xfrm>
            <a:off x="9955530" y="2820670"/>
            <a:ext cx="2192020" cy="1374140"/>
          </a:xfrm>
          <a:prstGeom prst="rect">
            <a:avLst/>
          </a:prstGeom>
        </p:spPr>
      </p:pic>
      <p:sp>
        <p:nvSpPr>
          <p:cNvPr id="18" name="矩形 17"/>
          <p:cNvSpPr/>
          <p:nvPr>
            <p:custDataLst>
              <p:tags r:id="rId14"/>
            </p:custDataLst>
          </p:nvPr>
        </p:nvSpPr>
        <p:spPr>
          <a:xfrm>
            <a:off x="10932160" y="4202430"/>
            <a:ext cx="1218565" cy="888365"/>
          </a:xfrm>
          <a:prstGeom prst="rect">
            <a:avLst/>
          </a:prstGeom>
          <a:noFill/>
          <a:ln w="28575" cmpd="sng">
            <a:solidFill>
              <a:srgbClr val="FF000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cxnSp>
        <p:nvCxnSpPr>
          <p:cNvPr id="22" name="直接箭头连接符 21"/>
          <p:cNvCxnSpPr>
            <a:endCxn id="18" idx="1"/>
          </p:cNvCxnSpPr>
          <p:nvPr>
            <p:custDataLst>
              <p:tags r:id="rId15"/>
            </p:custDataLst>
          </p:nvPr>
        </p:nvCxnSpPr>
        <p:spPr>
          <a:xfrm flipV="1">
            <a:off x="10118354" y="4647130"/>
            <a:ext cx="814070" cy="4514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1015980" y="4737735"/>
            <a:ext cx="615315" cy="2730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10932160" y="5419090"/>
            <a:ext cx="1003300" cy="398780"/>
          </a:xfrm>
          <a:prstGeom prst="rect">
            <a:avLst/>
          </a:prstGeom>
          <a:noFill/>
        </p:spPr>
        <p:txBody>
          <a:bodyPr wrap="square">
            <a:spAutoFit/>
          </a:bodyPr>
          <a:lstStyle/>
          <a:p>
            <a:r>
              <a:rPr lang="en-US" altLang="zh-CN" sz="2000" b="1" dirty="0">
                <a:solidFill>
                  <a:srgbClr val="FF0000"/>
                </a:solidFill>
                <a:latin typeface="微软雅黑" panose="020B0503020204020204" pitchFamily="34" charset="-122"/>
                <a:ea typeface="微软雅黑" panose="020B0503020204020204" pitchFamily="34" charset="-122"/>
                <a:sym typeface="+mn-ea"/>
              </a:rPr>
              <a:t>50mm</a:t>
            </a:r>
            <a:endParaRPr lang="en-US" altLang="zh-CN" sz="2000" b="1" dirty="0">
              <a:solidFill>
                <a:srgbClr val="FF0000"/>
              </a:solidFill>
              <a:latin typeface="微软雅黑" panose="020B0503020204020204" pitchFamily="34" charset="-122"/>
              <a:ea typeface="微软雅黑" panose="020B0503020204020204" pitchFamily="34" charset="-122"/>
              <a:sym typeface="+mn-ea"/>
            </a:endParaRPr>
          </a:p>
        </p:txBody>
      </p:sp>
      <p:cxnSp>
        <p:nvCxnSpPr>
          <p:cNvPr id="26" name="直接箭头连接符 25"/>
          <p:cNvCxnSpPr/>
          <p:nvPr>
            <p:custDataLst>
              <p:tags r:id="rId16"/>
            </p:custDataLst>
          </p:nvPr>
        </p:nvCxnSpPr>
        <p:spPr>
          <a:xfrm>
            <a:off x="11245479" y="4728410"/>
            <a:ext cx="27940" cy="725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rcRect t="5736" r="8469" b="9540"/>
          <a:stretch>
            <a:fillRect/>
          </a:stretch>
        </p:blipFill>
        <p:spPr>
          <a:xfrm>
            <a:off x="8446632" y="2996528"/>
            <a:ext cx="3338968" cy="1764158"/>
          </a:xfrm>
          <a:prstGeom prst="rect">
            <a:avLst/>
          </a:prstGeom>
        </p:spPr>
      </p:pic>
      <p:pic>
        <p:nvPicPr>
          <p:cNvPr id="11" name="图片 10"/>
          <p:cNvPicPr>
            <a:picLocks noChangeAspect="1"/>
          </p:cNvPicPr>
          <p:nvPr/>
        </p:nvPicPr>
        <p:blipFill>
          <a:blip r:embed="rId2"/>
          <a:srcRect l="5691" t="4040" r="1603" b="1498"/>
          <a:stretch>
            <a:fillRect/>
          </a:stretch>
        </p:blipFill>
        <p:spPr>
          <a:xfrm>
            <a:off x="4727751" y="2352541"/>
            <a:ext cx="1258312" cy="1625405"/>
          </a:xfrm>
          <a:prstGeom prst="rect">
            <a:avLst/>
          </a:prstGeom>
        </p:spPr>
      </p:pic>
      <p:pic>
        <p:nvPicPr>
          <p:cNvPr id="6" name="图片 5"/>
          <p:cNvPicPr>
            <a:picLocks noChangeAspect="1"/>
          </p:cNvPicPr>
          <p:nvPr/>
        </p:nvPicPr>
        <p:blipFill>
          <a:blip r:embed="rId3"/>
          <a:srcRect l="3554" t="7128" r="1671" b="5134"/>
          <a:stretch>
            <a:fillRect/>
          </a:stretch>
        </p:blipFill>
        <p:spPr>
          <a:xfrm>
            <a:off x="860031" y="2293472"/>
            <a:ext cx="3227070" cy="2049780"/>
          </a:xfrm>
          <a:prstGeom prst="rect">
            <a:avLst/>
          </a:prstGeom>
        </p:spPr>
      </p:pic>
      <p:pic>
        <p:nvPicPr>
          <p:cNvPr id="14" name="Picture 6"/>
          <p:cNvPicPr>
            <a:picLocks noChangeAspect="1"/>
          </p:cNvPicPr>
          <p:nvPr/>
        </p:nvPicPr>
        <p:blipFill rotWithShape="1">
          <a:blip r:embed="rId4"/>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98119" y="918340"/>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rgbClr val="0070C0"/>
                </a:solidFill>
                <a:latin typeface="+mj-ea"/>
                <a:ea typeface="+mj-ea"/>
                <a:sym typeface="+mn-ea"/>
              </a:rPr>
              <a:t>MDC连接件</a:t>
            </a:r>
            <a:endParaRPr kumimoji="0" lang="zh-CN" altLang="en-US" sz="2400" b="1" i="0" u="none" strike="noStrike" kern="1200" cap="none" spc="0" normalizeH="0" baseline="0" noProof="0" dirty="0">
              <a:ln>
                <a:noFill/>
              </a:ln>
              <a:solidFill>
                <a:srgbClr val="0070C0"/>
              </a:solidFill>
              <a:effectLst/>
              <a:uLnTx/>
              <a:uFillTx/>
              <a:latin typeface="+mj-ea"/>
              <a:ea typeface="+mj-ea"/>
              <a:cs typeface="微软雅黑" panose="020B0503020204020204" pitchFamily="34" charset="-122"/>
              <a:sym typeface="+mn-ea"/>
            </a:endParaRPr>
          </a:p>
        </p:txBody>
      </p:sp>
      <p:sp>
        <p:nvSpPr>
          <p:cNvPr id="3" name="矩形 2"/>
          <p:cNvSpPr/>
          <p:nvPr/>
        </p:nvSpPr>
        <p:spPr>
          <a:xfrm>
            <a:off x="419100" y="201930"/>
            <a:ext cx="352488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7</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MDC</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主漂移室）</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27" name="椭圆 26"/>
          <p:cNvSpPr/>
          <p:nvPr/>
        </p:nvSpPr>
        <p:spPr>
          <a:xfrm>
            <a:off x="3475803" y="2277849"/>
            <a:ext cx="589915" cy="192371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p:cNvPicPr>
            <a:picLocks noChangeAspect="1"/>
          </p:cNvPicPr>
          <p:nvPr/>
        </p:nvPicPr>
        <p:blipFill>
          <a:blip r:embed="rId5"/>
          <a:stretch>
            <a:fillRect/>
          </a:stretch>
        </p:blipFill>
        <p:spPr>
          <a:xfrm>
            <a:off x="6605118" y="952014"/>
            <a:ext cx="1416588" cy="1700783"/>
          </a:xfrm>
          <a:prstGeom prst="rect">
            <a:avLst/>
          </a:prstGeom>
        </p:spPr>
      </p:pic>
      <p:sp>
        <p:nvSpPr>
          <p:cNvPr id="13" name="文本框 12"/>
          <p:cNvSpPr txBox="1"/>
          <p:nvPr>
            <p:custDataLst>
              <p:tags r:id="rId6"/>
            </p:custDataLst>
          </p:nvPr>
        </p:nvSpPr>
        <p:spPr>
          <a:xfrm>
            <a:off x="4354149" y="3983537"/>
            <a:ext cx="1710690"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连接环三维图</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custDataLst>
              <p:tags r:id="rId7"/>
            </p:custDataLst>
          </p:nvPr>
        </p:nvSpPr>
        <p:spPr>
          <a:xfrm>
            <a:off x="6250305" y="4835351"/>
            <a:ext cx="2247900" cy="398780"/>
          </a:xfrm>
          <a:prstGeom prst="rect">
            <a:avLst/>
          </a:prstGeom>
        </p:spPr>
        <p:txBody>
          <a:bodyPr wrap="square">
            <a:spAutoFit/>
            <a:extLst>
              <a:ext uri="{4A0BC546-FE56-4ADE-93B0-CB8AF2F6F144}">
                <wpsdc:textFrameExt xmlns:wpsdc="http://www.wps.cn/officeDocument/2022/drawingmlCustomData" type="text"/>
              </a:ext>
            </a:extLst>
          </a:bodyPr>
          <a:lstStyle/>
          <a:p>
            <a:pPr algn="l">
              <a:buClrTx/>
              <a:buSzTx/>
              <a:buFontTx/>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悬挂部分三维结构</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nvSpPr>
        <p:spPr>
          <a:xfrm>
            <a:off x="6194279" y="2567460"/>
            <a:ext cx="2276475"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连接部分三维结构</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左大括号 16"/>
          <p:cNvSpPr/>
          <p:nvPr/>
        </p:nvSpPr>
        <p:spPr>
          <a:xfrm>
            <a:off x="6026920" y="1002121"/>
            <a:ext cx="311150" cy="4150450"/>
          </a:xfrm>
          <a:prstGeom prst="leftBrace">
            <a:avLst>
              <a:gd name="adj1" fmla="val 8333"/>
              <a:gd name="adj2" fmla="val 51205"/>
            </a:avLst>
          </a:prstGeom>
          <a:ln w="28575">
            <a:solidFill>
              <a:srgbClr val="FF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22" name="图片 21"/>
          <p:cNvPicPr>
            <a:picLocks noChangeAspect="1"/>
          </p:cNvPicPr>
          <p:nvPr/>
        </p:nvPicPr>
        <p:blipFill>
          <a:blip r:embed="rId8"/>
          <a:srcRect l="13188" t="8719" b="3212"/>
          <a:stretch>
            <a:fillRect/>
          </a:stretch>
        </p:blipFill>
        <p:spPr>
          <a:xfrm>
            <a:off x="8446632" y="1016915"/>
            <a:ext cx="2397944" cy="1578294"/>
          </a:xfrm>
          <a:prstGeom prst="rect">
            <a:avLst/>
          </a:prstGeom>
        </p:spPr>
      </p:pic>
      <p:pic>
        <p:nvPicPr>
          <p:cNvPr id="23" name="图片 22"/>
          <p:cNvPicPr>
            <a:picLocks noChangeAspect="1"/>
          </p:cNvPicPr>
          <p:nvPr/>
        </p:nvPicPr>
        <p:blipFill>
          <a:blip r:embed="rId9"/>
          <a:srcRect l="1445" t="5801" r="23367" b="17127"/>
          <a:stretch>
            <a:fillRect/>
          </a:stretch>
        </p:blipFill>
        <p:spPr>
          <a:xfrm>
            <a:off x="10650712" y="1016914"/>
            <a:ext cx="1456243" cy="768445"/>
          </a:xfrm>
          <a:prstGeom prst="rect">
            <a:avLst/>
          </a:prstGeom>
        </p:spPr>
      </p:pic>
      <p:pic>
        <p:nvPicPr>
          <p:cNvPr id="24" name="图片 23"/>
          <p:cNvPicPr>
            <a:picLocks noChangeAspect="1"/>
          </p:cNvPicPr>
          <p:nvPr/>
        </p:nvPicPr>
        <p:blipFill>
          <a:blip r:embed="rId10"/>
          <a:srcRect l="3796" t="16863" r="1212" b="11948"/>
          <a:stretch>
            <a:fillRect/>
          </a:stretch>
        </p:blipFill>
        <p:spPr>
          <a:xfrm>
            <a:off x="10639459" y="1792117"/>
            <a:ext cx="1456244" cy="803091"/>
          </a:xfrm>
          <a:prstGeom prst="rect">
            <a:avLst/>
          </a:prstGeom>
        </p:spPr>
      </p:pic>
      <p:sp>
        <p:nvSpPr>
          <p:cNvPr id="25" name="矩形 24"/>
          <p:cNvSpPr/>
          <p:nvPr>
            <p:custDataLst>
              <p:tags r:id="rId11"/>
            </p:custDataLst>
          </p:nvPr>
        </p:nvSpPr>
        <p:spPr>
          <a:xfrm>
            <a:off x="8446632" y="954723"/>
            <a:ext cx="3671436" cy="1671002"/>
          </a:xfrm>
          <a:prstGeom prst="rect">
            <a:avLst/>
          </a:prstGeom>
          <a:noFill/>
          <a:ln w="28575" cmpd="sng">
            <a:solidFill>
              <a:schemeClr val="tx1"/>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sp>
        <p:nvSpPr>
          <p:cNvPr id="26" name="文本框 25"/>
          <p:cNvSpPr txBox="1"/>
          <p:nvPr>
            <p:custDataLst>
              <p:tags r:id="rId12"/>
            </p:custDataLst>
          </p:nvPr>
        </p:nvSpPr>
        <p:spPr>
          <a:xfrm>
            <a:off x="9340850" y="2578381"/>
            <a:ext cx="2115185"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连接件连接</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MDC</a:t>
            </a:r>
            <a:endPar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矩形 37"/>
          <p:cNvSpPr/>
          <p:nvPr>
            <p:custDataLst>
              <p:tags r:id="rId13"/>
            </p:custDataLst>
          </p:nvPr>
        </p:nvSpPr>
        <p:spPr>
          <a:xfrm>
            <a:off x="8446632" y="2934989"/>
            <a:ext cx="3649071" cy="1893171"/>
          </a:xfrm>
          <a:prstGeom prst="rect">
            <a:avLst/>
          </a:prstGeom>
          <a:noFill/>
          <a:ln w="28575" cmpd="sng">
            <a:solidFill>
              <a:schemeClr val="tx1"/>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sp>
        <p:nvSpPr>
          <p:cNvPr id="42" name="文本框 41"/>
          <p:cNvSpPr txBox="1"/>
          <p:nvPr>
            <p:custDataLst>
              <p:tags r:id="rId14"/>
            </p:custDataLst>
          </p:nvPr>
        </p:nvSpPr>
        <p:spPr>
          <a:xfrm>
            <a:off x="9462770" y="4835351"/>
            <a:ext cx="2115185"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连接件悬挂部分</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1" name="文本框 50"/>
          <p:cNvSpPr txBox="1"/>
          <p:nvPr/>
        </p:nvSpPr>
        <p:spPr>
          <a:xfrm>
            <a:off x="1557344" y="3983537"/>
            <a:ext cx="2164080" cy="39878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MDC</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三维结构</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5"/>
          <a:srcRect l="10080" t="8633" r="20388" b="4498"/>
          <a:stretch>
            <a:fillRect/>
          </a:stretch>
        </p:blipFill>
        <p:spPr>
          <a:xfrm>
            <a:off x="6605118" y="3141371"/>
            <a:ext cx="1416588" cy="1619315"/>
          </a:xfrm>
          <a:prstGeom prst="rect">
            <a:avLst/>
          </a:prstGeom>
        </p:spPr>
      </p:pic>
      <p:pic>
        <p:nvPicPr>
          <p:cNvPr id="16" name="图片 15"/>
          <p:cNvPicPr>
            <a:picLocks noChangeAspect="1"/>
          </p:cNvPicPr>
          <p:nvPr/>
        </p:nvPicPr>
        <p:blipFill>
          <a:blip r:embed="rId16"/>
          <a:stretch>
            <a:fillRect/>
          </a:stretch>
        </p:blipFill>
        <p:spPr>
          <a:xfrm>
            <a:off x="10162237" y="2984352"/>
            <a:ext cx="1898650" cy="1024255"/>
          </a:xfrm>
          <a:prstGeom prst="rect">
            <a:avLst/>
          </a:prstGeom>
        </p:spPr>
      </p:pic>
      <p:pic>
        <p:nvPicPr>
          <p:cNvPr id="18" name="图片 17"/>
          <p:cNvPicPr>
            <a:picLocks noChangeAspect="1"/>
          </p:cNvPicPr>
          <p:nvPr/>
        </p:nvPicPr>
        <p:blipFill>
          <a:blip r:embed="rId17"/>
          <a:srcRect t="14225" r="5885" b="17085"/>
          <a:stretch>
            <a:fillRect/>
          </a:stretch>
        </p:blipFill>
        <p:spPr>
          <a:xfrm>
            <a:off x="10161602" y="4008607"/>
            <a:ext cx="1899285" cy="782367"/>
          </a:xfrm>
          <a:prstGeom prst="rect">
            <a:avLst/>
          </a:prstGeom>
        </p:spPr>
      </p:pic>
      <p:cxnSp>
        <p:nvCxnSpPr>
          <p:cNvPr id="7" name="直接箭头连接符 6"/>
          <p:cNvCxnSpPr/>
          <p:nvPr>
            <p:custDataLst>
              <p:tags r:id="rId18"/>
            </p:custDataLst>
          </p:nvPr>
        </p:nvCxnSpPr>
        <p:spPr>
          <a:xfrm>
            <a:off x="7901477" y="1901209"/>
            <a:ext cx="584835" cy="9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19"/>
            </p:custDataLst>
          </p:nvPr>
        </p:nvCxnSpPr>
        <p:spPr>
          <a:xfrm>
            <a:off x="7913370" y="3851592"/>
            <a:ext cx="584835" cy="9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custDataLst>
              <p:tags r:id="rId20"/>
            </p:custDataLst>
          </p:nvPr>
        </p:nvCxnSpPr>
        <p:spPr>
          <a:xfrm>
            <a:off x="4102059" y="3104113"/>
            <a:ext cx="584835" cy="95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custDataLst>
              <p:tags r:id="rId21"/>
            </p:custDataLst>
          </p:nvPr>
        </p:nvPicPr>
        <p:blipFill>
          <a:blip r:embed="rId22"/>
          <a:srcRect r="6020" b="5379"/>
          <a:stretch>
            <a:fillRect/>
          </a:stretch>
        </p:blipFill>
        <p:spPr>
          <a:xfrm>
            <a:off x="3125605" y="4358875"/>
            <a:ext cx="2958291" cy="2049780"/>
          </a:xfrm>
          <a:prstGeom prst="rect">
            <a:avLst/>
          </a:prstGeom>
        </p:spPr>
      </p:pic>
      <p:pic>
        <p:nvPicPr>
          <p:cNvPr id="29" name="图片 28"/>
          <p:cNvPicPr>
            <a:picLocks noChangeAspect="1"/>
          </p:cNvPicPr>
          <p:nvPr>
            <p:custDataLst>
              <p:tags r:id="rId23"/>
            </p:custDataLst>
          </p:nvPr>
        </p:nvPicPr>
        <p:blipFill>
          <a:blip r:embed="rId24"/>
          <a:srcRect r="6711" b="8905"/>
          <a:stretch>
            <a:fillRect/>
          </a:stretch>
        </p:blipFill>
        <p:spPr>
          <a:xfrm>
            <a:off x="121235" y="4351069"/>
            <a:ext cx="2992267" cy="2065620"/>
          </a:xfrm>
          <a:prstGeom prst="rect">
            <a:avLst/>
          </a:prstGeom>
        </p:spPr>
      </p:pic>
      <p:sp>
        <p:nvSpPr>
          <p:cNvPr id="32" name="文本框 31"/>
          <p:cNvSpPr txBox="1"/>
          <p:nvPr/>
        </p:nvSpPr>
        <p:spPr>
          <a:xfrm>
            <a:off x="278765" y="1332230"/>
            <a:ext cx="5748020" cy="1014730"/>
          </a:xfrm>
          <a:prstGeom prst="rect">
            <a:avLst/>
          </a:prstGeom>
          <a:noFill/>
        </p:spPr>
        <p:txBody>
          <a:bodyPr wrap="square">
            <a:spAutoFit/>
          </a:bodyPr>
          <a:lstStyle/>
          <a:p>
            <a:pPr marL="342900" indent="-342900">
              <a:buClr>
                <a:srgbClr val="FF0000"/>
              </a:buClr>
              <a:buFont typeface="Wingdings" panose="05000000000000000000" charset="0"/>
              <a:buChar char="Ø"/>
            </a:pPr>
            <a:r>
              <a:rPr lang="zh-CN" altLang="en-US" sz="2000" b="1" dirty="0">
                <a:latin typeface="+mj-ea"/>
                <a:ea typeface="+mj-ea"/>
              </a:rPr>
              <a:t>设计了</a:t>
            </a:r>
            <a:r>
              <a:rPr lang="zh-CN" altLang="en-US" sz="2000" b="1" dirty="0">
                <a:solidFill>
                  <a:schemeClr val="tx1"/>
                </a:solidFill>
                <a:latin typeface="+mj-ea"/>
                <a:ea typeface="+mj-ea"/>
              </a:rPr>
              <a:t>分体式</a:t>
            </a:r>
            <a:r>
              <a:rPr lang="zh-CN" altLang="en-US" sz="2000" b="1" dirty="0">
                <a:solidFill>
                  <a:srgbClr val="FF0000"/>
                </a:solidFill>
                <a:latin typeface="+mj-ea"/>
                <a:ea typeface="+mj-ea"/>
              </a:rPr>
              <a:t>MDC连接件</a:t>
            </a:r>
            <a:r>
              <a:rPr lang="zh-CN" altLang="en-US" sz="2000" b="1" dirty="0">
                <a:latin typeface="+mj-ea"/>
                <a:ea typeface="+mj-ea"/>
              </a:rPr>
              <a:t>，由</a:t>
            </a:r>
            <a:r>
              <a:rPr lang="zh-CN" altLang="en-US" sz="2000" b="1" dirty="0">
                <a:solidFill>
                  <a:srgbClr val="FF0000"/>
                </a:solidFill>
                <a:latin typeface="+mj-ea"/>
                <a:ea typeface="+mj-ea"/>
              </a:rPr>
              <a:t>环形连接段</a:t>
            </a:r>
            <a:r>
              <a:rPr lang="zh-CN" altLang="en-US" sz="2000" b="1" dirty="0">
                <a:latin typeface="+mj-ea"/>
                <a:ea typeface="+mj-ea"/>
              </a:rPr>
              <a:t>与</a:t>
            </a:r>
            <a:r>
              <a:rPr lang="zh-CN" altLang="en-US" sz="2000" b="1" dirty="0">
                <a:solidFill>
                  <a:srgbClr val="FF0000"/>
                </a:solidFill>
                <a:latin typeface="+mj-ea"/>
                <a:ea typeface="+mj-ea"/>
              </a:rPr>
              <a:t>悬挂支臂</a:t>
            </a:r>
            <a:r>
              <a:rPr lang="zh-CN" altLang="en-US" sz="2000" b="1" dirty="0">
                <a:latin typeface="+mj-ea"/>
                <a:ea typeface="+mj-ea"/>
              </a:rPr>
              <a:t>组成，采用6组螺栓孔装配固定，结构可靠且拆装便捷。</a:t>
            </a:r>
            <a:endParaRPr lang="zh-CN" altLang="en-US" sz="2000" b="1" dirty="0">
              <a:latin typeface="+mj-ea"/>
              <a:ea typeface="+mj-ea"/>
            </a:endParaRPr>
          </a:p>
        </p:txBody>
      </p:sp>
      <p:sp>
        <p:nvSpPr>
          <p:cNvPr id="33" name="矩形 32"/>
          <p:cNvSpPr/>
          <p:nvPr>
            <p:custDataLst>
              <p:tags r:id="rId25"/>
            </p:custDataLst>
          </p:nvPr>
        </p:nvSpPr>
        <p:spPr>
          <a:xfrm>
            <a:off x="96296" y="4332912"/>
            <a:ext cx="5999703" cy="2467301"/>
          </a:xfrm>
          <a:prstGeom prst="rect">
            <a:avLst/>
          </a:prstGeom>
          <a:noFill/>
          <a:ln w="28575" cmpd="sng">
            <a:solidFill>
              <a:schemeClr val="tx1"/>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sp>
        <p:nvSpPr>
          <p:cNvPr id="34" name="文本框 33"/>
          <p:cNvSpPr txBox="1"/>
          <p:nvPr>
            <p:custDataLst>
              <p:tags r:id="rId26"/>
            </p:custDataLst>
          </p:nvPr>
        </p:nvSpPr>
        <p:spPr>
          <a:xfrm>
            <a:off x="657335" y="6413539"/>
            <a:ext cx="2062974" cy="40011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连接件应力云图</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34"/>
          <p:cNvSpPr txBox="1"/>
          <p:nvPr>
            <p:custDataLst>
              <p:tags r:id="rId27"/>
            </p:custDataLst>
          </p:nvPr>
        </p:nvSpPr>
        <p:spPr>
          <a:xfrm>
            <a:off x="3623359" y="6429163"/>
            <a:ext cx="1986412" cy="40011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连接件变形云图</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77"/>
          <p:cNvSpPr txBox="1"/>
          <p:nvPr/>
        </p:nvSpPr>
        <p:spPr>
          <a:xfrm>
            <a:off x="6118366" y="5317383"/>
            <a:ext cx="5999702" cy="1404091"/>
          </a:xfrm>
          <a:prstGeom prst="rect">
            <a:avLst/>
          </a:prstGeom>
          <a:solidFill>
            <a:schemeClr val="accent5">
              <a:lumMod val="20000"/>
              <a:lumOff val="80000"/>
            </a:schemeClr>
          </a:solidFill>
          <a:ln>
            <a:solidFill>
              <a:srgbClr val="FFC000"/>
            </a:solidFill>
          </a:ln>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fontAlgn="auto">
              <a:lnSpc>
                <a:spcPct val="100000"/>
              </a:lnSpc>
              <a:defRPr/>
            </a:pPr>
            <a:r>
              <a:rPr lang="zh-CN" altLang="en-US" sz="2000" b="1" dirty="0">
                <a:solidFill>
                  <a:prstClr val="black"/>
                </a:solidFill>
                <a:latin typeface="微软雅黑" panose="020B0503020204020204" pitchFamily="34" charset="-122"/>
              </a:rPr>
              <a:t>连接件等效应力为 </a:t>
            </a:r>
            <a:r>
              <a:rPr lang="en-US" altLang="zh-CN" sz="2000" b="1" dirty="0">
                <a:solidFill>
                  <a:prstClr val="black"/>
                </a:solidFill>
                <a:latin typeface="微软雅黑" panose="020B0503020204020204" pitchFamily="34" charset="-122"/>
              </a:rPr>
              <a:t>7.185MPa</a:t>
            </a:r>
            <a:r>
              <a:rPr lang="zh-CN" altLang="en-US" sz="2000" b="1" dirty="0">
                <a:solidFill>
                  <a:prstClr val="black"/>
                </a:solidFill>
                <a:latin typeface="微软雅黑" panose="020B0503020204020204" pitchFamily="34" charset="-122"/>
              </a:rPr>
              <a:t>＜</a:t>
            </a:r>
            <a:r>
              <a:rPr lang="en-US" altLang="zh-CN" sz="2000" b="1" dirty="0">
                <a:solidFill>
                  <a:prstClr val="black"/>
                </a:solidFill>
                <a:latin typeface="微软雅黑" panose="020B0503020204020204" pitchFamily="34" charset="-122"/>
              </a:rPr>
              <a:t>15MPa</a:t>
            </a:r>
            <a:r>
              <a:rPr lang="zh-CN" altLang="en-US" sz="2000" b="1" dirty="0">
                <a:solidFill>
                  <a:prstClr val="black"/>
                </a:solidFill>
                <a:latin typeface="微软雅黑" panose="020B0503020204020204" pitchFamily="34" charset="-122"/>
              </a:rPr>
              <a:t>（许用应力），</a:t>
            </a:r>
            <a:r>
              <a:rPr lang="zh-CN" altLang="en-US" sz="2000" b="1" dirty="0">
                <a:solidFill>
                  <a:schemeClr val="tx1"/>
                </a:solidFill>
                <a:latin typeface="微软雅黑" panose="020B0503020204020204" pitchFamily="34" charset="-122"/>
              </a:rPr>
              <a:t>满足设计要求。</a:t>
            </a:r>
            <a:endParaRPr lang="zh-CN" altLang="en-US" sz="2000" b="1" dirty="0">
              <a:solidFill>
                <a:schemeClr val="tx1"/>
              </a:solidFill>
              <a:latin typeface="微软雅黑" panose="020B0503020204020204" pitchFamily="34" charset="-122"/>
            </a:endParaRPr>
          </a:p>
          <a:p>
            <a:pPr lvl="0" indent="0" fontAlgn="auto">
              <a:lnSpc>
                <a:spcPct val="100000"/>
              </a:lnSpc>
              <a:defRPr/>
            </a:pPr>
            <a:r>
              <a:rPr lang="zh-CN" altLang="en-US" sz="2000" b="1" dirty="0">
                <a:solidFill>
                  <a:schemeClr val="tx1"/>
                </a:solidFill>
                <a:latin typeface="微软雅黑" panose="020B0503020204020204" pitchFamily="34" charset="-122"/>
              </a:rPr>
              <a:t>连接件总变形为 </a:t>
            </a:r>
            <a:r>
              <a:rPr lang="en-US" altLang="zh-CN" sz="2000" b="1" dirty="0">
                <a:solidFill>
                  <a:schemeClr val="tx1"/>
                </a:solidFill>
                <a:latin typeface="微软雅黑" panose="020B0503020204020204" pitchFamily="34" charset="-122"/>
              </a:rPr>
              <a:t>0.0152mm</a:t>
            </a:r>
            <a:r>
              <a:rPr lang="zh-CN" altLang="en-US" sz="2000" b="1" dirty="0">
                <a:solidFill>
                  <a:schemeClr val="tx1"/>
                </a:solidFill>
                <a:latin typeface="微软雅黑" panose="020B0503020204020204" pitchFamily="34" charset="-122"/>
              </a:rPr>
              <a:t>＜</a:t>
            </a:r>
            <a:r>
              <a:rPr lang="en-US" altLang="zh-CN" sz="2000" b="1" dirty="0">
                <a:solidFill>
                  <a:schemeClr val="tx1"/>
                </a:solidFill>
                <a:latin typeface="微软雅黑" panose="020B0503020204020204" pitchFamily="34" charset="-122"/>
              </a:rPr>
              <a:t>0.1mm</a:t>
            </a:r>
            <a:r>
              <a:rPr lang="zh-CN" altLang="en-US" sz="2000" b="1" dirty="0">
                <a:solidFill>
                  <a:schemeClr val="tx1"/>
                </a:solidFill>
                <a:latin typeface="微软雅黑" panose="020B0503020204020204" pitchFamily="34" charset="-122"/>
              </a:rPr>
              <a:t>（最大变形要求 ），满足设计要求。</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a:xfrm>
            <a:off x="6118366" y="5234131"/>
            <a:ext cx="6073634"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342900" algn="just" defTabSz="914400" rtl="0" eaLnBrk="1" fontAlgn="base" latinLnBrk="0" hangingPunct="1">
              <a:lnSpc>
                <a:spcPct val="120000"/>
              </a:lnSpc>
              <a:spcBef>
                <a:spcPct val="2000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ITKW</a:t>
            </a: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（气体内径探测器）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972185"/>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546101" y="22352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 ITKW</a:t>
            </a:r>
            <a:r>
              <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（气体内径探测器）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20" name="文本框 19"/>
          <p:cNvSpPr txBox="1"/>
          <p:nvPr/>
        </p:nvSpPr>
        <p:spPr>
          <a:xfrm>
            <a:off x="718820" y="1367155"/>
            <a:ext cx="7262495" cy="614045"/>
          </a:xfrm>
          <a:prstGeom prst="rect">
            <a:avLst/>
          </a:prstGeom>
          <a:noFill/>
        </p:spPr>
        <p:txBody>
          <a:bodyPr wrap="square" rtlCol="0">
            <a:noAutofit/>
          </a:bodyPr>
          <a:lstStyle/>
          <a:p>
            <a:pPr marL="342900" indent="-342900" fontAlgn="auto">
              <a:lnSpc>
                <a:spcPct val="150000"/>
              </a:lnSpc>
              <a:buClr>
                <a:srgbClr val="FF0000"/>
              </a:buClr>
              <a:buFont typeface="Wingdings" panose="05000000000000000000" charset="0"/>
              <a:buChar char="Ø"/>
            </a:pPr>
            <a:r>
              <a:rPr lang="zh-CN" altLang="en-US" sz="2000" b="1" dirty="0">
                <a:solidFill>
                  <a:schemeClr val="tx1"/>
                </a:solidFill>
                <a:latin typeface="Times New Roman" panose="02020603050405020304" pitchFamily="18" charset="0"/>
                <a:cs typeface="Times New Roman" panose="02020603050405020304" pitchFamily="18" charset="0"/>
                <a:sym typeface="+mn-ea"/>
              </a:rPr>
              <a:t>确保</a:t>
            </a:r>
            <a:r>
              <a:rPr lang="en-US" altLang="zh-CN" sz="2000" b="1" dirty="0">
                <a:solidFill>
                  <a:srgbClr val="FF0000"/>
                </a:solidFill>
                <a:latin typeface="Times New Roman" panose="02020603050405020304" pitchFamily="18" charset="0"/>
                <a:cs typeface="Times New Roman" panose="02020603050405020304" pitchFamily="18" charset="0"/>
                <a:sym typeface="+mn-ea"/>
              </a:rPr>
              <a:t>ITKW</a:t>
            </a:r>
            <a:r>
              <a:rPr lang="zh-CN" altLang="en-US" sz="2000" b="1" dirty="0">
                <a:solidFill>
                  <a:srgbClr val="FF0000"/>
                </a:solidFill>
                <a:latin typeface="Times New Roman" panose="02020603050405020304" pitchFamily="18" charset="0"/>
                <a:cs typeface="Times New Roman" panose="02020603050405020304" pitchFamily="18" charset="0"/>
                <a:sym typeface="+mn-ea"/>
              </a:rPr>
              <a:t>、</a:t>
            </a:r>
            <a:r>
              <a:rPr lang="en-US" altLang="zh-CN" sz="2000" b="1" dirty="0">
                <a:solidFill>
                  <a:srgbClr val="FF0000"/>
                </a:solidFill>
                <a:latin typeface="Times New Roman" panose="02020603050405020304" pitchFamily="18" charset="0"/>
                <a:cs typeface="Times New Roman" panose="02020603050405020304" pitchFamily="18" charset="0"/>
                <a:sym typeface="+mn-ea"/>
              </a:rPr>
              <a:t>MDC</a:t>
            </a:r>
            <a:r>
              <a:rPr lang="zh-CN" altLang="en-US" sz="2000" b="1" dirty="0">
                <a:solidFill>
                  <a:srgbClr val="FF0000"/>
                </a:solidFill>
                <a:latin typeface="Times New Roman" panose="02020603050405020304" pitchFamily="18" charset="0"/>
                <a:cs typeface="Times New Roman" panose="02020603050405020304" pitchFamily="18" charset="0"/>
                <a:sym typeface="+mn-ea"/>
              </a:rPr>
              <a:t>、中心束流管</a:t>
            </a:r>
            <a:r>
              <a:rPr lang="zh-CN" altLang="en-US" sz="2000" b="1" dirty="0">
                <a:solidFill>
                  <a:schemeClr val="tx1"/>
                </a:solidFill>
                <a:latin typeface="Times New Roman" panose="02020603050405020304" pitchFamily="18" charset="0"/>
                <a:cs typeface="Times New Roman" panose="02020603050405020304" pitchFamily="18" charset="0"/>
                <a:sym typeface="+mn-ea"/>
              </a:rPr>
              <a:t>的工装固定、稳定连接</a:t>
            </a:r>
            <a:endParaRPr lang="zh-CN" altLang="en-US" sz="2000" b="1" dirty="0">
              <a:solidFill>
                <a:schemeClr val="tx1"/>
              </a:solidFill>
              <a:latin typeface="Times New Roman" panose="02020603050405020304" pitchFamily="18" charset="0"/>
              <a:cs typeface="Times New Roman" panose="02020603050405020304" pitchFamily="18" charset="0"/>
              <a:sym typeface="+mn-ea"/>
            </a:endParaRPr>
          </a:p>
        </p:txBody>
      </p:sp>
      <p:sp>
        <p:nvSpPr>
          <p:cNvPr id="21" name="文本框 20"/>
          <p:cNvSpPr txBox="1"/>
          <p:nvPr/>
        </p:nvSpPr>
        <p:spPr>
          <a:xfrm>
            <a:off x="718820" y="3625850"/>
            <a:ext cx="8037830" cy="544195"/>
          </a:xfrm>
          <a:prstGeom prst="rect">
            <a:avLst/>
          </a:prstGeom>
          <a:noFill/>
        </p:spPr>
        <p:txBody>
          <a:bodyPr wrap="square" rtlCol="0">
            <a:noAutofit/>
          </a:bodyPr>
          <a:lstStyle/>
          <a:p>
            <a:pPr marL="342900" indent="-342900" fontAlgn="auto">
              <a:lnSpc>
                <a:spcPct val="150000"/>
              </a:lnSpc>
              <a:buClr>
                <a:srgbClr val="FF0000"/>
              </a:buClr>
              <a:buFont typeface="Wingdings" panose="05000000000000000000" charset="0"/>
              <a:buChar char="Ø"/>
            </a:pPr>
            <a:r>
              <a:rPr lang="zh-CN" altLang="en-US" sz="2000" b="1" dirty="0">
                <a:latin typeface="Times New Roman" panose="02020603050405020304" pitchFamily="18" charset="0"/>
                <a:cs typeface="Times New Roman" panose="02020603050405020304" pitchFamily="18" charset="0"/>
                <a:sym typeface="+mn-ea"/>
              </a:rPr>
              <a:t>内三层空间紧凑，</a:t>
            </a:r>
            <a:r>
              <a:rPr lang="zh-CN" altLang="en-US" sz="2000" b="1" dirty="0">
                <a:solidFill>
                  <a:srgbClr val="FF0000"/>
                </a:solidFill>
                <a:latin typeface="Times New Roman" panose="02020603050405020304" pitchFamily="18" charset="0"/>
                <a:cs typeface="Times New Roman" panose="02020603050405020304" pitchFamily="18" charset="0"/>
                <a:sym typeface="+mn-ea"/>
              </a:rPr>
              <a:t>确保</a:t>
            </a:r>
            <a:r>
              <a:rPr lang="en-US" altLang="zh-CN" sz="2000" b="1" dirty="0">
                <a:solidFill>
                  <a:srgbClr val="FF0000"/>
                </a:solidFill>
                <a:latin typeface="Times New Roman" panose="02020603050405020304" pitchFamily="18" charset="0"/>
                <a:cs typeface="Times New Roman" panose="02020603050405020304" pitchFamily="18" charset="0"/>
                <a:sym typeface="+mn-ea"/>
              </a:rPr>
              <a:t>ITKW</a:t>
            </a:r>
            <a:r>
              <a:rPr lang="zh-CN" altLang="en-US" sz="2000" b="1" dirty="0">
                <a:solidFill>
                  <a:srgbClr val="FF0000"/>
                </a:solidFill>
                <a:latin typeface="Times New Roman" panose="02020603050405020304" pitchFamily="18" charset="0"/>
                <a:cs typeface="Times New Roman" panose="02020603050405020304" pitchFamily="18" charset="0"/>
                <a:sym typeface="+mn-ea"/>
              </a:rPr>
              <a:t>与</a:t>
            </a:r>
            <a:r>
              <a:rPr lang="en-US" altLang="zh-CN" sz="2000" b="1" dirty="0">
                <a:solidFill>
                  <a:srgbClr val="FF0000"/>
                </a:solidFill>
                <a:latin typeface="Times New Roman" panose="02020603050405020304" pitchFamily="18" charset="0"/>
                <a:cs typeface="Times New Roman" panose="02020603050405020304" pitchFamily="18" charset="0"/>
                <a:sym typeface="+mn-ea"/>
              </a:rPr>
              <a:t>MDI</a:t>
            </a:r>
            <a:r>
              <a:rPr lang="zh-CN" altLang="en-US" sz="2000" b="1" dirty="0">
                <a:solidFill>
                  <a:srgbClr val="FF0000"/>
                </a:solidFill>
                <a:latin typeface="Times New Roman" panose="02020603050405020304" pitchFamily="18" charset="0"/>
                <a:cs typeface="Times New Roman" panose="02020603050405020304" pitchFamily="18" charset="0"/>
                <a:sym typeface="+mn-ea"/>
              </a:rPr>
              <a:t>不干涉并预留足够走线空间</a:t>
            </a:r>
            <a:r>
              <a:rPr lang="zh-CN" altLang="en-US" sz="2000" b="1" dirty="0">
                <a:latin typeface="Times New Roman" panose="02020603050405020304" pitchFamily="18" charset="0"/>
                <a:cs typeface="Times New Roman" panose="02020603050405020304" pitchFamily="18" charset="0"/>
                <a:sym typeface="+mn-ea"/>
              </a:rPr>
              <a:t>。</a:t>
            </a:r>
            <a:endParaRPr lang="zh-CN" altLang="en-US" sz="2000" b="1" dirty="0">
              <a:solidFill>
                <a:schemeClr val="tx1"/>
              </a:solidFill>
              <a:latin typeface="Times New Roman" panose="02020603050405020304" pitchFamily="18" charset="0"/>
              <a:cs typeface="Times New Roman" panose="02020603050405020304" pitchFamily="18" charset="0"/>
              <a:sym typeface="+mn-ea"/>
            </a:endParaRPr>
          </a:p>
        </p:txBody>
      </p:sp>
      <p:grpSp>
        <p:nvGrpSpPr>
          <p:cNvPr id="8" name="组合 7"/>
          <p:cNvGrpSpPr/>
          <p:nvPr/>
        </p:nvGrpSpPr>
        <p:grpSpPr>
          <a:xfrm rot="0">
            <a:off x="1270635" y="2170430"/>
            <a:ext cx="2449195" cy="1227008"/>
            <a:chOff x="1357" y="6270"/>
            <a:chExt cx="6340" cy="2339"/>
          </a:xfrm>
        </p:grpSpPr>
        <p:pic>
          <p:nvPicPr>
            <p:cNvPr id="4" name="图片 3"/>
            <p:cNvPicPr>
              <a:picLocks noChangeAspect="1"/>
            </p:cNvPicPr>
            <p:nvPr/>
          </p:nvPicPr>
          <p:blipFill>
            <a:blip r:embed="rId2">
              <a:lum bright="12000"/>
            </a:blip>
            <a:stretch>
              <a:fillRect/>
            </a:stretch>
          </p:blipFill>
          <p:spPr>
            <a:xfrm flipH="1">
              <a:off x="1357" y="6270"/>
              <a:ext cx="6096" cy="2339"/>
            </a:xfrm>
            <a:prstGeom prst="rect">
              <a:avLst/>
            </a:prstGeom>
          </p:spPr>
        </p:pic>
        <p:sp>
          <p:nvSpPr>
            <p:cNvPr id="7" name="文本框 6"/>
            <p:cNvSpPr txBox="1"/>
            <p:nvPr/>
          </p:nvSpPr>
          <p:spPr>
            <a:xfrm>
              <a:off x="4771" y="7961"/>
              <a:ext cx="2926" cy="585"/>
            </a:xfrm>
            <a:prstGeom prst="rect">
              <a:avLst/>
            </a:prstGeom>
            <a:noFill/>
          </p:spPr>
          <p:txBody>
            <a:bodyPr wrap="square" rtlCol="0">
              <a:spAutoFit/>
            </a:bodyPr>
            <a:p>
              <a:pPr algn="r"/>
              <a:r>
                <a:rPr lang="zh-CN" altLang="en-US" sz="1400" b="1"/>
                <a:t>中心束流管</a:t>
              </a:r>
              <a:endParaRPr lang="zh-CN" altLang="en-US" sz="1400" b="1"/>
            </a:p>
          </p:txBody>
        </p:sp>
      </p:grpSp>
      <p:cxnSp>
        <p:nvCxnSpPr>
          <p:cNvPr id="9" name="直接箭头连接符 8"/>
          <p:cNvCxnSpPr>
            <a:stCxn id="7" idx="0"/>
          </p:cNvCxnSpPr>
          <p:nvPr/>
        </p:nvCxnSpPr>
        <p:spPr>
          <a:xfrm flipH="1" flipV="1">
            <a:off x="2867025" y="2803525"/>
            <a:ext cx="287655" cy="254000"/>
          </a:xfrm>
          <a:prstGeom prst="straightConnector1">
            <a:avLst/>
          </a:prstGeom>
          <a:ln>
            <a:solidFill>
              <a:srgbClr val="FF0000"/>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grpSp>
        <p:nvGrpSpPr>
          <p:cNvPr id="13" name="组合 12"/>
          <p:cNvGrpSpPr/>
          <p:nvPr/>
        </p:nvGrpSpPr>
        <p:grpSpPr>
          <a:xfrm rot="0">
            <a:off x="3998595" y="1991360"/>
            <a:ext cx="2920365" cy="1595755"/>
            <a:chOff x="5934" y="6259"/>
            <a:chExt cx="4006" cy="2244"/>
          </a:xfrm>
        </p:grpSpPr>
        <p:pic>
          <p:nvPicPr>
            <p:cNvPr id="10" name="图片 9"/>
            <p:cNvPicPr>
              <a:picLocks noChangeAspect="1"/>
            </p:cNvPicPr>
            <p:nvPr/>
          </p:nvPicPr>
          <p:blipFill>
            <a:blip r:embed="rId3">
              <a:lum bright="6000"/>
            </a:blip>
            <a:stretch>
              <a:fillRect/>
            </a:stretch>
          </p:blipFill>
          <p:spPr>
            <a:xfrm>
              <a:off x="5934" y="6325"/>
              <a:ext cx="4006" cy="2178"/>
            </a:xfrm>
            <a:prstGeom prst="rect">
              <a:avLst/>
            </a:prstGeom>
          </p:spPr>
        </p:pic>
        <p:sp>
          <p:nvSpPr>
            <p:cNvPr id="11" name="文本框 10"/>
            <p:cNvSpPr txBox="1"/>
            <p:nvPr/>
          </p:nvSpPr>
          <p:spPr>
            <a:xfrm>
              <a:off x="6179" y="6259"/>
              <a:ext cx="1628" cy="511"/>
            </a:xfrm>
            <a:prstGeom prst="rect">
              <a:avLst/>
            </a:prstGeom>
            <a:noFill/>
          </p:spPr>
          <p:txBody>
            <a:bodyPr wrap="square" rtlCol="0">
              <a:noAutofit/>
            </a:bodyPr>
            <a:p>
              <a:r>
                <a:rPr lang="en-US" altLang="zh-CN" sz="1400" b="1">
                  <a:latin typeface="Times New Roman" panose="02020603050405020304" pitchFamily="18" charset="0"/>
                  <a:cs typeface="Times New Roman" panose="02020603050405020304" pitchFamily="18" charset="0"/>
                </a:rPr>
                <a:t>ITKW</a:t>
              </a:r>
              <a:endParaRPr lang="en-US" altLang="zh-CN" sz="1400" b="1">
                <a:latin typeface="Times New Roman" panose="02020603050405020304" pitchFamily="18" charset="0"/>
                <a:cs typeface="Times New Roman" panose="02020603050405020304" pitchFamily="18" charset="0"/>
              </a:endParaRPr>
            </a:p>
          </p:txBody>
        </p:sp>
      </p:grpSp>
      <p:cxnSp>
        <p:nvCxnSpPr>
          <p:cNvPr id="15" name="直接箭头连接符 14"/>
          <p:cNvCxnSpPr/>
          <p:nvPr/>
        </p:nvCxnSpPr>
        <p:spPr>
          <a:xfrm>
            <a:off x="4521835" y="2602865"/>
            <a:ext cx="287020" cy="256540"/>
          </a:xfrm>
          <a:prstGeom prst="straightConnector1">
            <a:avLst/>
          </a:prstGeom>
          <a:ln>
            <a:solidFill>
              <a:srgbClr val="FF0000"/>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grpSp>
        <p:nvGrpSpPr>
          <p:cNvPr id="18" name="组合 17"/>
          <p:cNvGrpSpPr/>
          <p:nvPr/>
        </p:nvGrpSpPr>
        <p:grpSpPr>
          <a:xfrm rot="0">
            <a:off x="7005320" y="1995805"/>
            <a:ext cx="3194685" cy="1706245"/>
            <a:chOff x="13729" y="7108"/>
            <a:chExt cx="4058" cy="1935"/>
          </a:xfrm>
        </p:grpSpPr>
        <p:pic>
          <p:nvPicPr>
            <p:cNvPr id="12" name="图片 11"/>
            <p:cNvPicPr>
              <a:picLocks noChangeAspect="1"/>
            </p:cNvPicPr>
            <p:nvPr/>
          </p:nvPicPr>
          <p:blipFill>
            <a:blip r:embed="rId4">
              <a:lum bright="6000"/>
            </a:blip>
            <a:stretch>
              <a:fillRect/>
            </a:stretch>
          </p:blipFill>
          <p:spPr>
            <a:xfrm>
              <a:off x="14630" y="7109"/>
              <a:ext cx="3157" cy="1934"/>
            </a:xfrm>
            <a:prstGeom prst="rect">
              <a:avLst/>
            </a:prstGeom>
          </p:spPr>
        </p:pic>
        <p:sp>
          <p:nvSpPr>
            <p:cNvPr id="16" name="文本框 15"/>
            <p:cNvSpPr txBox="1"/>
            <p:nvPr/>
          </p:nvSpPr>
          <p:spPr>
            <a:xfrm>
              <a:off x="13729" y="7108"/>
              <a:ext cx="1070" cy="382"/>
            </a:xfrm>
            <a:prstGeom prst="rect">
              <a:avLst/>
            </a:prstGeom>
            <a:noFill/>
          </p:spPr>
          <p:txBody>
            <a:bodyPr wrap="square" rtlCol="0">
              <a:spAutoFit/>
            </a:bodyPr>
            <a:p>
              <a:r>
                <a:rPr lang="en-US" altLang="zh-CN" sz="1600" b="1">
                  <a:latin typeface="Times New Roman" panose="02020603050405020304" pitchFamily="18" charset="0"/>
                  <a:cs typeface="Times New Roman" panose="02020603050405020304" pitchFamily="18" charset="0"/>
                </a:rPr>
                <a:t>MDC</a:t>
              </a:r>
              <a:endParaRPr lang="en-US" altLang="zh-CN" sz="1600" b="1">
                <a:latin typeface="Times New Roman" panose="02020603050405020304" pitchFamily="18" charset="0"/>
                <a:cs typeface="Times New Roman" panose="02020603050405020304" pitchFamily="18" charset="0"/>
              </a:endParaRPr>
            </a:p>
          </p:txBody>
        </p:sp>
        <p:cxnSp>
          <p:nvCxnSpPr>
            <p:cNvPr id="17" name="直接箭头连接符 16"/>
            <p:cNvCxnSpPr>
              <a:stCxn id="16" idx="2"/>
            </p:cNvCxnSpPr>
            <p:nvPr/>
          </p:nvCxnSpPr>
          <p:spPr>
            <a:xfrm>
              <a:off x="14265" y="7490"/>
              <a:ext cx="404" cy="241"/>
            </a:xfrm>
            <a:prstGeom prst="straightConnector1">
              <a:avLst/>
            </a:prstGeom>
            <a:ln>
              <a:solidFill>
                <a:srgbClr val="FF0000"/>
              </a:solidFill>
              <a:headEnd type="non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22" name="矩形 21"/>
          <p:cNvSpPr/>
          <p:nvPr/>
        </p:nvSpPr>
        <p:spPr>
          <a:xfrm>
            <a:off x="1183005" y="1914525"/>
            <a:ext cx="9224645" cy="1757045"/>
          </a:xfrm>
          <a:prstGeom prst="rect">
            <a:avLst/>
          </a:prstGeom>
          <a:noFill/>
          <a:ln w="19050">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29" name="组合 28"/>
          <p:cNvGrpSpPr/>
          <p:nvPr/>
        </p:nvGrpSpPr>
        <p:grpSpPr>
          <a:xfrm>
            <a:off x="7475220" y="4264025"/>
            <a:ext cx="3173730" cy="2279335"/>
            <a:chOff x="9422" y="3027"/>
            <a:chExt cx="9454" cy="7113"/>
          </a:xfrm>
        </p:grpSpPr>
        <p:pic>
          <p:nvPicPr>
            <p:cNvPr id="24" name="图片 23"/>
            <p:cNvPicPr>
              <a:picLocks noChangeAspect="1"/>
            </p:cNvPicPr>
            <p:nvPr/>
          </p:nvPicPr>
          <p:blipFill>
            <a:blip r:embed="rId5"/>
            <a:srcRect t="3525" b="6277"/>
            <a:stretch>
              <a:fillRect/>
            </a:stretch>
          </p:blipFill>
          <p:spPr>
            <a:xfrm>
              <a:off x="9422" y="3027"/>
              <a:ext cx="9454" cy="7113"/>
            </a:xfrm>
            <a:prstGeom prst="rect">
              <a:avLst/>
            </a:prstGeom>
            <a:ln w="28575">
              <a:solidFill>
                <a:srgbClr val="00B050"/>
              </a:solidFill>
              <a:prstDash val="dash"/>
            </a:ln>
          </p:spPr>
        </p:pic>
        <p:sp>
          <p:nvSpPr>
            <p:cNvPr id="38" name="矩形 37"/>
            <p:cNvSpPr/>
            <p:nvPr/>
          </p:nvSpPr>
          <p:spPr>
            <a:xfrm>
              <a:off x="11141" y="3631"/>
              <a:ext cx="1797" cy="1099"/>
            </a:xfrm>
            <a:prstGeom prst="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nvSpPr>
          <p:spPr>
            <a:xfrm>
              <a:off x="13298" y="4190"/>
              <a:ext cx="1516" cy="1253"/>
            </a:xfrm>
            <a:prstGeom prst="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11140" y="3631"/>
              <a:ext cx="1865" cy="894"/>
            </a:xfrm>
            <a:prstGeom prst="rect">
              <a:avLst/>
            </a:prstGeom>
            <a:noFill/>
          </p:spPr>
          <p:txBody>
            <a:bodyPr wrap="square" rtlCol="0">
              <a:noAutofit/>
            </a:bodyPr>
            <a:p>
              <a:pPr algn="ctr"/>
              <a:r>
                <a:rPr lang="zh-CN" altLang="en-US" sz="900" b="1" dirty="0">
                  <a:solidFill>
                    <a:srgbClr val="FF0000"/>
                  </a:solidFill>
                  <a:latin typeface="Times New Roman" panose="02020603050405020304" pitchFamily="18" charset="0"/>
                  <a:cs typeface="Times New Roman" panose="02020603050405020304" pitchFamily="18" charset="0"/>
                </a:rPr>
                <a:t>干涉</a:t>
              </a:r>
              <a:endParaRPr lang="zh-CN" altLang="en-US" sz="900" b="1" dirty="0">
                <a:solidFill>
                  <a:srgbClr val="FF0000"/>
                </a:solidFill>
                <a:latin typeface="Times New Roman" panose="02020603050405020304" pitchFamily="18" charset="0"/>
                <a:cs typeface="Times New Roman" panose="02020603050405020304" pitchFamily="18" charset="0"/>
              </a:endParaRPr>
            </a:p>
            <a:p>
              <a:pPr algn="ctr"/>
              <a:r>
                <a:rPr lang="zh-CN" altLang="en-US" sz="900" b="1" dirty="0">
                  <a:solidFill>
                    <a:srgbClr val="FF0000"/>
                  </a:solidFill>
                  <a:latin typeface="Times New Roman" panose="02020603050405020304" pitchFamily="18" charset="0"/>
                  <a:cs typeface="Times New Roman" panose="02020603050405020304" pitchFamily="18" charset="0"/>
                </a:rPr>
                <a:t>位置</a:t>
              </a:r>
              <a:r>
                <a:rPr lang="en-US" altLang="zh-CN" sz="900" b="1" dirty="0">
                  <a:solidFill>
                    <a:srgbClr val="FF0000"/>
                  </a:solidFill>
                  <a:latin typeface="Times New Roman" panose="02020603050405020304" pitchFamily="18" charset="0"/>
                  <a:cs typeface="Times New Roman" panose="02020603050405020304" pitchFamily="18" charset="0"/>
                </a:rPr>
                <a:t>1</a:t>
              </a:r>
              <a:endParaRPr lang="en-US" altLang="zh-CN" sz="900" b="1" dirty="0">
                <a:solidFill>
                  <a:srgbClr val="FF0000"/>
                </a:solidFill>
                <a:latin typeface="Times New Roman" panose="02020603050405020304" pitchFamily="18" charset="0"/>
                <a:cs typeface="Times New Roman" panose="02020603050405020304" pitchFamily="18" charset="0"/>
              </a:endParaRPr>
            </a:p>
          </p:txBody>
        </p:sp>
        <p:sp>
          <p:nvSpPr>
            <p:cNvPr id="28" name="文本框 27"/>
            <p:cNvSpPr txBox="1"/>
            <p:nvPr/>
          </p:nvSpPr>
          <p:spPr>
            <a:xfrm>
              <a:off x="13004" y="4239"/>
              <a:ext cx="2149" cy="707"/>
            </a:xfrm>
            <a:prstGeom prst="rect">
              <a:avLst/>
            </a:prstGeom>
            <a:noFill/>
          </p:spPr>
          <p:txBody>
            <a:bodyPr wrap="square" rtlCol="0">
              <a:noAutofit/>
            </a:bodyPr>
            <a:p>
              <a:pPr algn="ctr"/>
              <a:r>
                <a:rPr lang="zh-CN" altLang="en-US" sz="900" b="1" dirty="0">
                  <a:solidFill>
                    <a:srgbClr val="FF0000"/>
                  </a:solidFill>
                  <a:latin typeface="Times New Roman" panose="02020603050405020304" pitchFamily="18" charset="0"/>
                  <a:cs typeface="Times New Roman" panose="02020603050405020304" pitchFamily="18" charset="0"/>
                </a:rPr>
                <a:t>干涉</a:t>
              </a:r>
              <a:endParaRPr lang="zh-CN" altLang="en-US" sz="900" b="1" dirty="0">
                <a:solidFill>
                  <a:srgbClr val="FF0000"/>
                </a:solidFill>
                <a:latin typeface="Times New Roman" panose="02020603050405020304" pitchFamily="18" charset="0"/>
                <a:cs typeface="Times New Roman" panose="02020603050405020304" pitchFamily="18" charset="0"/>
              </a:endParaRPr>
            </a:p>
            <a:p>
              <a:pPr algn="ctr"/>
              <a:r>
                <a:rPr lang="zh-CN" altLang="en-US" sz="900" b="1" dirty="0">
                  <a:solidFill>
                    <a:srgbClr val="FF0000"/>
                  </a:solidFill>
                  <a:latin typeface="Times New Roman" panose="02020603050405020304" pitchFamily="18" charset="0"/>
                  <a:cs typeface="Times New Roman" panose="02020603050405020304" pitchFamily="18" charset="0"/>
                </a:rPr>
                <a:t>位置</a:t>
              </a:r>
              <a:r>
                <a:rPr lang="en-US" altLang="zh-CN" sz="900" b="1" dirty="0">
                  <a:solidFill>
                    <a:srgbClr val="FF0000"/>
                  </a:solidFill>
                  <a:latin typeface="Times New Roman" panose="02020603050405020304" pitchFamily="18" charset="0"/>
                  <a:cs typeface="Times New Roman" panose="02020603050405020304" pitchFamily="18" charset="0"/>
                </a:rPr>
                <a:t>2</a:t>
              </a:r>
              <a:endParaRPr lang="en-US" altLang="zh-CN" sz="900" b="1" dirty="0">
                <a:solidFill>
                  <a:srgbClr val="FF0000"/>
                </a:solidFill>
                <a:latin typeface="Times New Roman" panose="02020603050405020304" pitchFamily="18" charset="0"/>
                <a:cs typeface="Times New Roman" panose="02020603050405020304" pitchFamily="18" charset="0"/>
              </a:endParaRPr>
            </a:p>
          </p:txBody>
        </p:sp>
      </p:grpSp>
      <p:pic>
        <p:nvPicPr>
          <p:cNvPr id="30" name="图片 29"/>
          <p:cNvPicPr>
            <a:picLocks noChangeAspect="1"/>
          </p:cNvPicPr>
          <p:nvPr/>
        </p:nvPicPr>
        <p:blipFill>
          <a:blip r:embed="rId6"/>
          <a:srcRect l="19568" t="18610" r="13141" b="18240"/>
          <a:stretch>
            <a:fillRect/>
          </a:stretch>
        </p:blipFill>
        <p:spPr>
          <a:xfrm>
            <a:off x="1183005" y="4244975"/>
            <a:ext cx="5403215" cy="2283460"/>
          </a:xfrm>
          <a:prstGeom prst="rect">
            <a:avLst/>
          </a:prstGeom>
          <a:ln w="28575">
            <a:solidFill>
              <a:srgbClr val="ED800D"/>
            </a:solidFill>
            <a:prstDash val="dash"/>
          </a:ln>
        </p:spPr>
      </p:pic>
      <p:sp>
        <p:nvSpPr>
          <p:cNvPr id="31" name="矩形 30"/>
          <p:cNvSpPr/>
          <p:nvPr/>
        </p:nvSpPr>
        <p:spPr>
          <a:xfrm>
            <a:off x="1595755" y="4637405"/>
            <a:ext cx="1434465" cy="1466850"/>
          </a:xfrm>
          <a:prstGeom prst="rect">
            <a:avLst/>
          </a:prstGeom>
          <a:noFill/>
          <a:ln w="28575">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2" name="直接连接符 31"/>
          <p:cNvCxnSpPr>
            <a:stCxn id="31" idx="0"/>
          </p:cNvCxnSpPr>
          <p:nvPr/>
        </p:nvCxnSpPr>
        <p:spPr>
          <a:xfrm flipV="1">
            <a:off x="2313305" y="4255770"/>
            <a:ext cx="5144770" cy="381635"/>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a:stCxn id="31" idx="2"/>
          </p:cNvCxnSpPr>
          <p:nvPr/>
        </p:nvCxnSpPr>
        <p:spPr>
          <a:xfrm>
            <a:off x="2313305" y="6104255"/>
            <a:ext cx="5146040" cy="455930"/>
          </a:xfrm>
          <a:prstGeom prst="line">
            <a:avLst/>
          </a:prstGeom>
          <a:ln w="28575">
            <a:solidFill>
              <a:srgbClr val="00B050"/>
            </a:solidFill>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41"/>
          <p:cNvGraphicFramePr>
            <a:graphicFrameLocks noGrp="1"/>
          </p:cNvGraphicFramePr>
          <p:nvPr>
            <p:custDataLst>
              <p:tags r:id="rId1"/>
            </p:custDataLst>
          </p:nvPr>
        </p:nvGraphicFramePr>
        <p:xfrm>
          <a:off x="5121275" y="1507490"/>
          <a:ext cx="6712585" cy="2190115"/>
        </p:xfrm>
        <a:graphic>
          <a:graphicData uri="http://schemas.openxmlformats.org/drawingml/2006/table">
            <a:tbl>
              <a:tblPr firstRow="1" bandRow="1">
                <a:tableStyleId>{5C22544A-7EE6-4342-B048-85BDC9FD1C3A}</a:tableStyleId>
              </a:tblPr>
              <a:tblGrid>
                <a:gridCol w="1585595"/>
                <a:gridCol w="1001395"/>
                <a:gridCol w="988060"/>
                <a:gridCol w="727075"/>
                <a:gridCol w="845820"/>
                <a:gridCol w="1564640"/>
              </a:tblGrid>
              <a:tr h="319405">
                <a:tc>
                  <a:txBody>
                    <a:bodyPr/>
                    <a:lstStyle/>
                    <a:p>
                      <a:pPr algn="l"/>
                      <a:r>
                        <a:rPr lang="zh-CN" altLang="en-US" sz="1200" dirty="0"/>
                        <a:t>部件</a:t>
                      </a:r>
                      <a:endParaRPr lang="zh-CN" altLang="en-US" sz="1200" dirty="0"/>
                    </a:p>
                  </a:txBody>
                  <a:tcPr anchor="ctr" anchorCtr="0"/>
                </a:tc>
                <a:tc>
                  <a:txBody>
                    <a:bodyPr/>
                    <a:lstStyle/>
                    <a:p>
                      <a:pPr algn="l"/>
                      <a:r>
                        <a:rPr lang="zh-CN" altLang="en-US" sz="1200" dirty="0"/>
                        <a:t>材料</a:t>
                      </a:r>
                      <a:endParaRPr lang="zh-CN" altLang="en-US" sz="1200" dirty="0"/>
                    </a:p>
                  </a:txBody>
                  <a:tcPr anchor="ctr" anchorCtr="0"/>
                </a:tc>
                <a:tc>
                  <a:txBody>
                    <a:bodyPr/>
                    <a:lstStyle/>
                    <a:p>
                      <a:pPr algn="l"/>
                      <a:r>
                        <a:rPr lang="zh-CN" altLang="en-US" sz="1200" dirty="0"/>
                        <a:t>密度</a:t>
                      </a:r>
                      <a:endParaRPr lang="zh-CN" altLang="en-US" sz="1200" dirty="0"/>
                    </a:p>
                  </a:txBody>
                  <a:tcPr anchor="ctr" anchorCtr="0"/>
                </a:tc>
                <a:tc>
                  <a:txBody>
                    <a:bodyPr/>
                    <a:lstStyle/>
                    <a:p>
                      <a:pPr algn="l"/>
                      <a:r>
                        <a:rPr lang="zh-CN" altLang="en-US" sz="1200" dirty="0"/>
                        <a:t>泊松比</a:t>
                      </a:r>
                      <a:endParaRPr lang="zh-CN" altLang="en-US" sz="1200" dirty="0"/>
                    </a:p>
                  </a:txBody>
                  <a:tcPr anchor="ctr" anchorCtr="0"/>
                </a:tc>
                <a:tc>
                  <a:txBody>
                    <a:bodyPr/>
                    <a:lstStyle/>
                    <a:p>
                      <a:pPr algn="l"/>
                      <a:r>
                        <a:rPr lang="zh-CN" altLang="en-US" sz="1200" dirty="0"/>
                        <a:t>许用应力</a:t>
                      </a:r>
                      <a:endParaRPr lang="zh-CN" altLang="en-US" sz="1200" dirty="0"/>
                    </a:p>
                  </a:txBody>
                  <a:tcPr anchor="ctr" anchorCtr="0"/>
                </a:tc>
                <a:tc>
                  <a:txBody>
                    <a:bodyPr/>
                    <a:lstStyle/>
                    <a:p>
                      <a:pPr algn="l"/>
                      <a:r>
                        <a:rPr lang="zh-CN" altLang="en-US" sz="1200" dirty="0"/>
                        <a:t>选用依据</a:t>
                      </a:r>
                      <a:endParaRPr lang="zh-CN" altLang="en-US" sz="1200" dirty="0"/>
                    </a:p>
                  </a:txBody>
                  <a:tcPr anchor="ctr" anchorCtr="0"/>
                </a:tc>
              </a:tr>
              <a:tr h="27622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探测器区域</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altLang="zh-CN" sz="1200" b="1" kern="1200" dirty="0">
                          <a:solidFill>
                            <a:schemeClr val="dk1"/>
                          </a:solidFill>
                          <a:latin typeface="+mn-lt"/>
                          <a:ea typeface="+mn-ea"/>
                          <a:cs typeface="+mn-cs"/>
                        </a:rPr>
                        <a:t>μ</a:t>
                      </a:r>
                      <a:r>
                        <a:rPr lang="en-US" altLang="zh-CN" sz="1200" b="1" kern="1200" dirty="0">
                          <a:solidFill>
                            <a:schemeClr val="dk1"/>
                          </a:solidFill>
                          <a:latin typeface="+mn-lt"/>
                          <a:ea typeface="+mn-ea"/>
                          <a:cs typeface="+mn-cs"/>
                        </a:rPr>
                        <a:t>RWELL</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物理需求</a:t>
                      </a:r>
                      <a:endParaRPr lang="zh-CN" altLang="en-US" sz="1200" b="1" kern="1200" dirty="0">
                        <a:solidFill>
                          <a:schemeClr val="dk1"/>
                        </a:solidFill>
                        <a:latin typeface="+mn-lt"/>
                        <a:ea typeface="+mn-ea"/>
                        <a:cs typeface="+mn-cs"/>
                      </a:endParaRPr>
                    </a:p>
                  </a:txBody>
                  <a:tcPr anchor="ctr" anchorCtr="0"/>
                </a:tc>
              </a:tr>
              <a:tr h="27686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端盖主体与连接架</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7079</a:t>
                      </a:r>
                      <a:r>
                        <a:rPr lang="zh-CN" altLang="en-US" sz="1200" b="1" kern="1200" dirty="0">
                          <a:solidFill>
                            <a:schemeClr val="dk1"/>
                          </a:solidFill>
                          <a:latin typeface="+mn-lt"/>
                          <a:ea typeface="+mn-ea"/>
                          <a:cs typeface="+mn-cs"/>
                        </a:rPr>
                        <a:t>铝合金</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2850kg/m</a:t>
                      </a:r>
                      <a:r>
                        <a:rPr lang="en-US" altLang="zh-CN" sz="1200" b="1" kern="1200" baseline="30000" dirty="0">
                          <a:solidFill>
                            <a:schemeClr val="dk1"/>
                          </a:solidFill>
                          <a:latin typeface="+mn-lt"/>
                          <a:ea typeface="+mn-ea"/>
                          <a:cs typeface="+mn-cs"/>
                        </a:rPr>
                        <a:t>3</a:t>
                      </a:r>
                      <a:endParaRPr lang="en-US" altLang="zh-CN" sz="1200" b="1" kern="1200" baseline="300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0.33</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310MPa</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较高强度、低物质量</a:t>
                      </a:r>
                      <a:endParaRPr lang="zh-CN" altLang="en-US" sz="1200" b="1" kern="1200" dirty="0">
                        <a:solidFill>
                          <a:schemeClr val="dk1"/>
                        </a:solidFill>
                        <a:latin typeface="+mn-lt"/>
                        <a:ea typeface="+mn-ea"/>
                        <a:cs typeface="+mn-cs"/>
                      </a:endParaRPr>
                    </a:p>
                  </a:txBody>
                  <a:tcPr anchor="ctr" anchorCtr="0"/>
                </a:tc>
              </a:tr>
              <a:tr h="28067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左端盖侧面</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环氧树脂</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1250kg/m</a:t>
                      </a:r>
                      <a:r>
                        <a:rPr lang="en-US" altLang="zh-CN" sz="1200" b="1" kern="1200" baseline="30000" dirty="0">
                          <a:solidFill>
                            <a:schemeClr val="dk1"/>
                          </a:solidFill>
                          <a:latin typeface="+mn-lt"/>
                          <a:ea typeface="+mn-ea"/>
                          <a:cs typeface="+mn-cs"/>
                        </a:rPr>
                        <a:t>3</a:t>
                      </a:r>
                      <a:endParaRPr lang="en-US" altLang="zh-CN" sz="1200" b="1" kern="1200" baseline="300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r>
              <a:tr h="27686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右端盖侧面</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316L</a:t>
                      </a:r>
                      <a:r>
                        <a:rPr lang="zh-CN" altLang="en-US" sz="1200" b="1" kern="1200" dirty="0">
                          <a:solidFill>
                            <a:schemeClr val="dk1"/>
                          </a:solidFill>
                          <a:latin typeface="+mn-lt"/>
                          <a:ea typeface="+mn-ea"/>
                          <a:cs typeface="+mn-cs"/>
                        </a:rPr>
                        <a:t>不锈钢</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7930kg/m</a:t>
                      </a:r>
                      <a:r>
                        <a:rPr lang="en-US" altLang="zh-CN" sz="1200" b="1" kern="1200" baseline="30000" dirty="0">
                          <a:solidFill>
                            <a:schemeClr val="dk1"/>
                          </a:solidFill>
                          <a:latin typeface="+mn-lt"/>
                          <a:ea typeface="+mn-ea"/>
                          <a:cs typeface="+mn-cs"/>
                        </a:rPr>
                        <a:t>3</a:t>
                      </a:r>
                      <a:endParaRPr lang="en-US" altLang="zh-CN" sz="1200" b="1" kern="1200" baseline="300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0.3</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170MPa</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a:t>
                      </a:r>
                      <a:endParaRPr lang="en-US" altLang="zh-CN" sz="1200" b="1" kern="1200" dirty="0">
                        <a:solidFill>
                          <a:schemeClr val="dk1"/>
                        </a:solidFill>
                        <a:latin typeface="+mn-lt"/>
                        <a:ea typeface="+mn-ea"/>
                        <a:cs typeface="+mn-cs"/>
                      </a:endParaRPr>
                    </a:p>
                  </a:txBody>
                  <a:tcPr anchor="ctr" anchorCtr="0"/>
                </a:tc>
              </a:tr>
              <a:tr h="27622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冷却管路</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sym typeface="+mn-ea"/>
                        </a:rPr>
                        <a:t>紫铜</a:t>
                      </a:r>
                      <a:endParaRPr lang="zh-CN" altLang="en-US" sz="1200" b="1" kern="1200" dirty="0">
                        <a:solidFill>
                          <a:schemeClr val="dk1"/>
                        </a:solidFill>
                        <a:latin typeface="+mn-lt"/>
                        <a:ea typeface="+mn-ea"/>
                        <a:cs typeface="+mn-cs"/>
                        <a:sym typeface="+mn-ea"/>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8930kg/m</a:t>
                      </a:r>
                      <a:r>
                        <a:rPr lang="en-US" altLang="zh-CN" sz="1200" b="1" kern="1200" baseline="30000" dirty="0">
                          <a:solidFill>
                            <a:schemeClr val="dk1"/>
                          </a:solidFill>
                          <a:latin typeface="+mn-lt"/>
                          <a:ea typeface="+mn-ea"/>
                          <a:cs typeface="+mn-cs"/>
                        </a:rPr>
                        <a:t>3</a:t>
                      </a:r>
                      <a:endParaRPr lang="en-US" altLang="zh-CN" sz="1200" b="1" kern="1200" baseline="300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0.34</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100MPa</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导热快</a:t>
                      </a:r>
                      <a:endParaRPr lang="zh-CN" altLang="en-US" sz="1200" b="1" kern="1200" dirty="0">
                        <a:solidFill>
                          <a:schemeClr val="dk1"/>
                        </a:solidFill>
                        <a:latin typeface="+mn-lt"/>
                        <a:ea typeface="+mn-ea"/>
                        <a:cs typeface="+mn-cs"/>
                      </a:endParaRPr>
                    </a:p>
                  </a:txBody>
                  <a:tcPr anchor="ctr" anchorCtr="0"/>
                </a:tc>
              </a:tr>
              <a:tr h="48387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ITKW-MDC</a:t>
                      </a:r>
                      <a:r>
                        <a:rPr lang="zh-CN" altLang="en-US" sz="1200" b="1" kern="1200" dirty="0">
                          <a:solidFill>
                            <a:schemeClr val="dk1"/>
                          </a:solidFill>
                          <a:latin typeface="+mn-lt"/>
                          <a:ea typeface="+mn-ea"/>
                          <a:cs typeface="+mn-cs"/>
                        </a:rPr>
                        <a:t>连接固定挂环</a:t>
                      </a:r>
                      <a:endParaRPr lang="zh-CN" altLang="en-US"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sym typeface="+mn-ea"/>
                        </a:rPr>
                        <a:t>Ti-6Al-4V</a:t>
                      </a:r>
                      <a:r>
                        <a:rPr lang="zh-CN" altLang="en-US" sz="1200" b="1" kern="1200" dirty="0">
                          <a:solidFill>
                            <a:schemeClr val="dk1"/>
                          </a:solidFill>
                          <a:latin typeface="+mn-lt"/>
                          <a:ea typeface="+mn-ea"/>
                          <a:cs typeface="+mn-cs"/>
                          <a:sym typeface="+mn-ea"/>
                        </a:rPr>
                        <a:t>钛合金</a:t>
                      </a:r>
                      <a:endParaRPr lang="zh-CN" altLang="en-US" sz="1200" b="1" kern="1200" dirty="0">
                        <a:solidFill>
                          <a:schemeClr val="dk1"/>
                        </a:solidFill>
                        <a:latin typeface="+mn-lt"/>
                        <a:ea typeface="+mn-ea"/>
                        <a:cs typeface="+mn-cs"/>
                        <a:sym typeface="+mn-ea"/>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4430kg/m</a:t>
                      </a:r>
                      <a:r>
                        <a:rPr lang="en-US" altLang="zh-CN" sz="1200" b="1" kern="1200" baseline="30000" dirty="0">
                          <a:solidFill>
                            <a:schemeClr val="dk1"/>
                          </a:solidFill>
                          <a:latin typeface="+mn-lt"/>
                          <a:ea typeface="+mn-ea"/>
                          <a:cs typeface="+mn-cs"/>
                        </a:rPr>
                        <a:t>3</a:t>
                      </a:r>
                      <a:endParaRPr lang="en-US" altLang="zh-CN" sz="1200" b="1" kern="1200" baseline="300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0.31</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kern="1200" dirty="0">
                          <a:solidFill>
                            <a:schemeClr val="dk1"/>
                          </a:solidFill>
                          <a:latin typeface="+mn-lt"/>
                          <a:ea typeface="+mn-ea"/>
                          <a:cs typeface="+mn-cs"/>
                        </a:rPr>
                        <a:t>600MPa</a:t>
                      </a:r>
                      <a:endParaRPr lang="en-US" altLang="zh-CN" sz="1200" b="1" kern="1200" dirty="0">
                        <a:solidFill>
                          <a:schemeClr val="dk1"/>
                        </a:solidFill>
                        <a:latin typeface="+mn-lt"/>
                        <a:ea typeface="+mn-ea"/>
                        <a:cs typeface="+mn-cs"/>
                      </a:endParaRPr>
                    </a:p>
                  </a:txBody>
                  <a:tcPr anchor="ctr" anchorCtr="0"/>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kern="1200" dirty="0">
                          <a:solidFill>
                            <a:schemeClr val="dk1"/>
                          </a:solidFill>
                          <a:latin typeface="+mn-lt"/>
                          <a:ea typeface="+mn-ea"/>
                          <a:cs typeface="+mn-cs"/>
                        </a:rPr>
                        <a:t>连接件、高强度低物质量</a:t>
                      </a:r>
                      <a:endParaRPr lang="zh-CN" altLang="en-US" sz="1200" b="1" kern="1200" dirty="0">
                        <a:solidFill>
                          <a:schemeClr val="dk1"/>
                        </a:solidFill>
                        <a:latin typeface="+mn-lt"/>
                        <a:ea typeface="+mn-ea"/>
                        <a:cs typeface="+mn-cs"/>
                      </a:endParaRPr>
                    </a:p>
                  </a:txBody>
                  <a:tcPr anchor="ctr" anchorCtr="0"/>
                </a:tc>
              </a:tr>
            </a:tbl>
          </a:graphicData>
        </a:graphic>
      </p:graphicFrame>
      <p:pic>
        <p:nvPicPr>
          <p:cNvPr id="7" name="图片 6"/>
          <p:cNvPicPr>
            <a:picLocks noChangeAspect="1"/>
          </p:cNvPicPr>
          <p:nvPr/>
        </p:nvPicPr>
        <p:blipFill>
          <a:blip r:embed="rId2"/>
          <a:stretch>
            <a:fillRect/>
          </a:stretch>
        </p:blipFill>
        <p:spPr>
          <a:xfrm>
            <a:off x="79375" y="1447800"/>
            <a:ext cx="4665345" cy="3626485"/>
          </a:xfrm>
          <a:prstGeom prst="rect">
            <a:avLst/>
          </a:prstGeom>
        </p:spPr>
      </p:pic>
      <p:pic>
        <p:nvPicPr>
          <p:cNvPr id="8" name="图片 7"/>
          <p:cNvPicPr>
            <a:picLocks noChangeAspect="1"/>
          </p:cNvPicPr>
          <p:nvPr/>
        </p:nvPicPr>
        <p:blipFill>
          <a:blip r:embed="rId3"/>
          <a:stretch>
            <a:fillRect/>
          </a:stretch>
        </p:blipFill>
        <p:spPr>
          <a:xfrm>
            <a:off x="4597400" y="3864610"/>
            <a:ext cx="7504430" cy="2879090"/>
          </a:xfrm>
          <a:prstGeom prst="rect">
            <a:avLst/>
          </a:prstGeom>
        </p:spPr>
      </p:pic>
      <p:grpSp>
        <p:nvGrpSpPr>
          <p:cNvPr id="19" name="组合 18"/>
          <p:cNvGrpSpPr/>
          <p:nvPr/>
        </p:nvGrpSpPr>
        <p:grpSpPr>
          <a:xfrm>
            <a:off x="3344545" y="4128135"/>
            <a:ext cx="1708150" cy="2444115"/>
            <a:chOff x="8273" y="6603"/>
            <a:chExt cx="1908" cy="2695"/>
          </a:xfrm>
        </p:grpSpPr>
        <p:cxnSp>
          <p:nvCxnSpPr>
            <p:cNvPr id="12" name="直接连接符 11"/>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a:off x="8483" y="6603"/>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18" name="文本框 17"/>
          <p:cNvSpPr txBox="1"/>
          <p:nvPr/>
        </p:nvSpPr>
        <p:spPr>
          <a:xfrm>
            <a:off x="2268855" y="4672965"/>
            <a:ext cx="1404620" cy="521970"/>
          </a:xfrm>
          <a:prstGeom prst="rect">
            <a:avLst/>
          </a:prstGeom>
          <a:noFill/>
        </p:spPr>
        <p:txBody>
          <a:bodyPr wrap="square" rtlCol="0">
            <a:spAutoFit/>
          </a:bodyPr>
          <a:lstStyle/>
          <a:p>
            <a:pPr algn="ctr"/>
            <a:r>
              <a:rPr lang="zh-CN" altLang="en-US" sz="1400" b="1">
                <a:latin typeface="Times New Roman" panose="02020603050405020304" pitchFamily="18" charset="0"/>
                <a:cs typeface="Times New Roman" panose="02020603050405020304" pitchFamily="18" charset="0"/>
              </a:rPr>
              <a:t>（包括电路板高度）</a:t>
            </a:r>
            <a:r>
              <a:rPr lang="en-US" altLang="zh-CN" sz="1400" b="1">
                <a:solidFill>
                  <a:schemeClr val="tx1"/>
                </a:solidFill>
                <a:latin typeface="Times New Roman" panose="02020603050405020304" pitchFamily="18" charset="0"/>
                <a:cs typeface="Times New Roman" panose="02020603050405020304" pitchFamily="18" charset="0"/>
              </a:rPr>
              <a:t>494</a:t>
            </a:r>
            <a:endParaRPr lang="en-US" altLang="zh-CN" sz="1400" b="1">
              <a:solidFill>
                <a:schemeClr val="tx1"/>
              </a:solidFill>
              <a:latin typeface="Times New Roman" panose="02020603050405020304" pitchFamily="18" charset="0"/>
              <a:cs typeface="Times New Roman" panose="02020603050405020304" pitchFamily="18" charset="0"/>
            </a:endParaRPr>
          </a:p>
        </p:txBody>
      </p:sp>
      <p:grpSp>
        <p:nvGrpSpPr>
          <p:cNvPr id="20" name="组合 19"/>
          <p:cNvGrpSpPr/>
          <p:nvPr/>
        </p:nvGrpSpPr>
        <p:grpSpPr>
          <a:xfrm rot="5400000">
            <a:off x="8129270" y="565785"/>
            <a:ext cx="357505" cy="7017385"/>
            <a:chOff x="8273" y="6617"/>
            <a:chExt cx="1908" cy="2685"/>
          </a:xfrm>
        </p:grpSpPr>
        <p:cxnSp>
          <p:nvCxnSpPr>
            <p:cNvPr id="21" name="直接连接符 20"/>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2" name="直接连接符 21"/>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a:off x="8483" y="6619"/>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24" name="文本框 23"/>
          <p:cNvSpPr txBox="1"/>
          <p:nvPr/>
        </p:nvSpPr>
        <p:spPr>
          <a:xfrm>
            <a:off x="7442835" y="3628390"/>
            <a:ext cx="538480" cy="306705"/>
          </a:xfrm>
          <a:prstGeom prst="rect">
            <a:avLst/>
          </a:prstGeom>
          <a:noFill/>
        </p:spPr>
        <p:txBody>
          <a:bodyPr wrap="square" rtlCol="0">
            <a:spAutoFit/>
          </a:bodyPr>
          <a:lstStyle/>
          <a:p>
            <a:r>
              <a:rPr lang="en-US" altLang="zh-CN" sz="1400" b="1">
                <a:solidFill>
                  <a:srgbClr val="FF0000"/>
                </a:solidFill>
                <a:latin typeface="Times New Roman" panose="02020603050405020304" pitchFamily="18" charset="0"/>
                <a:cs typeface="Times New Roman" panose="02020603050405020304" pitchFamily="18" charset="0"/>
              </a:rPr>
              <a:t>1612</a:t>
            </a:r>
            <a:endParaRPr lang="en-US" altLang="zh-CN" sz="1400" b="1">
              <a:solidFill>
                <a:srgbClr val="FF0000"/>
              </a:solidFill>
              <a:latin typeface="Times New Roman" panose="02020603050405020304" pitchFamily="18" charset="0"/>
              <a:cs typeface="Times New Roman" panose="02020603050405020304" pitchFamily="18" charset="0"/>
            </a:endParaRPr>
          </a:p>
        </p:txBody>
      </p:sp>
      <p:grpSp>
        <p:nvGrpSpPr>
          <p:cNvPr id="25" name="组合 24"/>
          <p:cNvGrpSpPr/>
          <p:nvPr/>
        </p:nvGrpSpPr>
        <p:grpSpPr>
          <a:xfrm>
            <a:off x="3837940" y="4377055"/>
            <a:ext cx="1250315" cy="1938020"/>
            <a:chOff x="8273" y="6603"/>
            <a:chExt cx="1908" cy="2695"/>
          </a:xfrm>
        </p:grpSpPr>
        <p:cxnSp>
          <p:nvCxnSpPr>
            <p:cNvPr id="26" name="直接连接符 25"/>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28" name="直接箭头连接符 27"/>
            <p:cNvCxnSpPr/>
            <p:nvPr/>
          </p:nvCxnSpPr>
          <p:spPr>
            <a:xfrm>
              <a:off x="8483" y="6603"/>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29" name="文本框 28"/>
          <p:cNvSpPr txBox="1"/>
          <p:nvPr/>
        </p:nvSpPr>
        <p:spPr>
          <a:xfrm>
            <a:off x="3512185" y="5194935"/>
            <a:ext cx="707390" cy="306705"/>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384</a:t>
            </a:r>
            <a:endParaRPr lang="en-US" altLang="zh-CN" sz="1400">
              <a:latin typeface="Times New Roman" panose="02020603050405020304" pitchFamily="18" charset="0"/>
              <a:cs typeface="Times New Roman" panose="02020603050405020304" pitchFamily="18" charset="0"/>
            </a:endParaRPr>
          </a:p>
        </p:txBody>
      </p:sp>
      <p:grpSp>
        <p:nvGrpSpPr>
          <p:cNvPr id="30" name="组合 29"/>
          <p:cNvGrpSpPr/>
          <p:nvPr/>
        </p:nvGrpSpPr>
        <p:grpSpPr>
          <a:xfrm>
            <a:off x="8515350" y="4229100"/>
            <a:ext cx="1919605" cy="2226945"/>
            <a:chOff x="8273" y="6603"/>
            <a:chExt cx="1908" cy="2695"/>
          </a:xfrm>
        </p:grpSpPr>
        <p:cxnSp>
          <p:nvCxnSpPr>
            <p:cNvPr id="31" name="直接连接符 30"/>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32" name="直接连接符 31"/>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33" name="直接箭头连接符 32"/>
            <p:cNvCxnSpPr/>
            <p:nvPr/>
          </p:nvCxnSpPr>
          <p:spPr>
            <a:xfrm>
              <a:off x="8483" y="6603"/>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34" name="文本框 33"/>
          <p:cNvSpPr txBox="1"/>
          <p:nvPr/>
        </p:nvSpPr>
        <p:spPr>
          <a:xfrm>
            <a:off x="8278495" y="5194935"/>
            <a:ext cx="563880" cy="306705"/>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446</a:t>
            </a:r>
            <a:endParaRPr lang="en-US" altLang="zh-CN" sz="1400">
              <a:latin typeface="Times New Roman" panose="02020603050405020304" pitchFamily="18" charset="0"/>
              <a:cs typeface="Times New Roman" panose="02020603050405020304" pitchFamily="18" charset="0"/>
            </a:endParaRPr>
          </a:p>
        </p:txBody>
      </p:sp>
      <p:grpSp>
        <p:nvGrpSpPr>
          <p:cNvPr id="35" name="组合 34"/>
          <p:cNvGrpSpPr/>
          <p:nvPr/>
        </p:nvGrpSpPr>
        <p:grpSpPr>
          <a:xfrm>
            <a:off x="4278630" y="4653280"/>
            <a:ext cx="1040130" cy="1397000"/>
            <a:chOff x="8273" y="6603"/>
            <a:chExt cx="1908" cy="2695"/>
          </a:xfrm>
        </p:grpSpPr>
        <p:cxnSp>
          <p:nvCxnSpPr>
            <p:cNvPr id="36" name="直接连接符 35"/>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37" name="直接连接符 36"/>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a:off x="8483" y="6603"/>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39" name="文本框 38"/>
          <p:cNvSpPr txBox="1"/>
          <p:nvPr/>
        </p:nvSpPr>
        <p:spPr>
          <a:xfrm>
            <a:off x="3914775" y="5194935"/>
            <a:ext cx="606425" cy="306705"/>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286</a:t>
            </a:r>
            <a:endParaRPr lang="en-US" altLang="zh-CN" sz="1400">
              <a:latin typeface="Times New Roman" panose="02020603050405020304" pitchFamily="18" charset="0"/>
              <a:cs typeface="Times New Roman" panose="02020603050405020304" pitchFamily="18" charset="0"/>
            </a:endParaRPr>
          </a:p>
        </p:txBody>
      </p:sp>
      <p:grpSp>
        <p:nvGrpSpPr>
          <p:cNvPr id="41" name="组合 40"/>
          <p:cNvGrpSpPr/>
          <p:nvPr/>
        </p:nvGrpSpPr>
        <p:grpSpPr>
          <a:xfrm rot="5400000">
            <a:off x="8086090" y="1219200"/>
            <a:ext cx="462280" cy="6282055"/>
            <a:chOff x="8273" y="6617"/>
            <a:chExt cx="1908" cy="2683"/>
          </a:xfrm>
        </p:grpSpPr>
        <p:cxnSp>
          <p:nvCxnSpPr>
            <p:cNvPr id="42" name="直接连接符 41"/>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44" name="直接连接符 43"/>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45" name="直接箭头连接符 44"/>
            <p:cNvCxnSpPr/>
            <p:nvPr/>
          </p:nvCxnSpPr>
          <p:spPr>
            <a:xfrm>
              <a:off x="8483" y="6617"/>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46" name="文本框 45"/>
          <p:cNvSpPr txBox="1"/>
          <p:nvPr/>
        </p:nvSpPr>
        <p:spPr>
          <a:xfrm>
            <a:off x="7442835" y="3935095"/>
            <a:ext cx="644525" cy="245110"/>
          </a:xfrm>
          <a:prstGeom prst="rect">
            <a:avLst/>
          </a:prstGeom>
          <a:noFill/>
        </p:spPr>
        <p:txBody>
          <a:bodyPr wrap="square" rtlCol="0">
            <a:noAutofit/>
          </a:bodyPr>
          <a:lstStyle/>
          <a:p>
            <a:r>
              <a:rPr lang="en-US" altLang="zh-CN" sz="1400">
                <a:latin typeface="Times New Roman" panose="02020603050405020304" pitchFamily="18" charset="0"/>
                <a:cs typeface="Times New Roman" panose="02020603050405020304" pitchFamily="18" charset="0"/>
              </a:rPr>
              <a:t>1442</a:t>
            </a:r>
            <a:endParaRPr lang="en-US" altLang="zh-CN" sz="1400">
              <a:latin typeface="Times New Roman" panose="02020603050405020304" pitchFamily="18" charset="0"/>
              <a:cs typeface="Times New Roman" panose="02020603050405020304" pitchFamily="18" charset="0"/>
            </a:endParaRPr>
          </a:p>
        </p:txBody>
      </p:sp>
      <p:grpSp>
        <p:nvGrpSpPr>
          <p:cNvPr id="47" name="组合 46"/>
          <p:cNvGrpSpPr/>
          <p:nvPr/>
        </p:nvGrpSpPr>
        <p:grpSpPr>
          <a:xfrm rot="5400000">
            <a:off x="8079740" y="2167890"/>
            <a:ext cx="477520" cy="5028565"/>
            <a:chOff x="8273" y="6614"/>
            <a:chExt cx="1908" cy="2684"/>
          </a:xfrm>
        </p:grpSpPr>
        <p:cxnSp>
          <p:nvCxnSpPr>
            <p:cNvPr id="48" name="直接连接符 47"/>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49" name="直接连接符 48"/>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50" name="直接箭头连接符 49"/>
            <p:cNvCxnSpPr/>
            <p:nvPr/>
          </p:nvCxnSpPr>
          <p:spPr>
            <a:xfrm>
              <a:off x="8483" y="6614"/>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51" name="文本框 50"/>
          <p:cNvSpPr txBox="1"/>
          <p:nvPr/>
        </p:nvSpPr>
        <p:spPr>
          <a:xfrm>
            <a:off x="7447915" y="4243705"/>
            <a:ext cx="644525" cy="245110"/>
          </a:xfrm>
          <a:prstGeom prst="rect">
            <a:avLst/>
          </a:prstGeom>
          <a:noFill/>
        </p:spPr>
        <p:txBody>
          <a:bodyPr wrap="square" rtlCol="0">
            <a:noAutofit/>
          </a:bodyPr>
          <a:lstStyle/>
          <a:p>
            <a:r>
              <a:rPr lang="en-US" altLang="zh-CN" sz="1400">
                <a:latin typeface="Times New Roman" panose="02020603050405020304" pitchFamily="18" charset="0"/>
                <a:cs typeface="Times New Roman" panose="02020603050405020304" pitchFamily="18" charset="0"/>
              </a:rPr>
              <a:t>1552</a:t>
            </a:r>
            <a:endParaRPr lang="en-US" altLang="zh-CN" sz="1400">
              <a:latin typeface="Times New Roman" panose="02020603050405020304" pitchFamily="18" charset="0"/>
              <a:cs typeface="Times New Roman" panose="02020603050405020304" pitchFamily="18" charset="0"/>
            </a:endParaRPr>
          </a:p>
        </p:txBody>
      </p:sp>
      <p:grpSp>
        <p:nvGrpSpPr>
          <p:cNvPr id="52" name="组合 51"/>
          <p:cNvGrpSpPr/>
          <p:nvPr/>
        </p:nvGrpSpPr>
        <p:grpSpPr>
          <a:xfrm>
            <a:off x="4798695" y="4921250"/>
            <a:ext cx="1219200" cy="870585"/>
            <a:chOff x="8273" y="6603"/>
            <a:chExt cx="1908" cy="2695"/>
          </a:xfrm>
        </p:grpSpPr>
        <p:cxnSp>
          <p:nvCxnSpPr>
            <p:cNvPr id="53" name="直接连接符 52"/>
            <p:cNvCxnSpPr/>
            <p:nvPr/>
          </p:nvCxnSpPr>
          <p:spPr>
            <a:xfrm flipH="1">
              <a:off x="8273" y="6617"/>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54" name="直接连接符 53"/>
            <p:cNvCxnSpPr/>
            <p:nvPr/>
          </p:nvCxnSpPr>
          <p:spPr>
            <a:xfrm flipH="1">
              <a:off x="8277" y="9298"/>
              <a:ext cx="1904"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55" name="直接箭头连接符 54"/>
            <p:cNvCxnSpPr/>
            <p:nvPr/>
          </p:nvCxnSpPr>
          <p:spPr>
            <a:xfrm>
              <a:off x="8483" y="6603"/>
              <a:ext cx="0" cy="2683"/>
            </a:xfrm>
            <a:prstGeom prst="straightConnector1">
              <a:avLst/>
            </a:prstGeom>
            <a:ln>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cxnSp>
      </p:grpSp>
      <p:sp>
        <p:nvSpPr>
          <p:cNvPr id="56" name="文本框 55"/>
          <p:cNvSpPr txBox="1"/>
          <p:nvPr/>
        </p:nvSpPr>
        <p:spPr>
          <a:xfrm>
            <a:off x="4314190" y="5194935"/>
            <a:ext cx="629920" cy="306705"/>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187.4</a:t>
            </a:r>
            <a:endParaRPr lang="en-US" altLang="zh-CN" sz="1400">
              <a:latin typeface="Times New Roman" panose="02020603050405020304" pitchFamily="18" charset="0"/>
              <a:cs typeface="Times New Roman" panose="02020603050405020304" pitchFamily="18" charset="0"/>
            </a:endParaRPr>
          </a:p>
        </p:txBody>
      </p:sp>
      <p:sp>
        <p:nvSpPr>
          <p:cNvPr id="4" name="矩形 3"/>
          <p:cNvSpPr/>
          <p:nvPr/>
        </p:nvSpPr>
        <p:spPr>
          <a:xfrm>
            <a:off x="419100" y="201930"/>
            <a:ext cx="510349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 ITKW</a:t>
            </a:r>
            <a:r>
              <a:rPr lang="zh-CN" altLang="en-US"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（气体内径探测器）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4"/>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343535" y="951230"/>
            <a:ext cx="6585585" cy="417830"/>
          </a:xfrm>
          <a:prstGeom prst="rect">
            <a:avLst/>
          </a:prstGeom>
          <a:noFill/>
        </p:spPr>
        <p:txBody>
          <a:bodyPr wrap="square" rtlCol="0">
            <a:noAutofit/>
          </a:bodyPr>
          <a:lstStyle/>
          <a:p>
            <a:pPr marL="342900" indent="-342900" algn="l">
              <a:spcBef>
                <a:spcPts val="0"/>
              </a:spcBef>
              <a:spcAft>
                <a:spcPts val="0"/>
              </a:spcAft>
              <a:buClr>
                <a:srgbClr val="FF0000"/>
              </a:buClr>
              <a:buSzTx/>
              <a:buFont typeface="Wingdings" panose="05000000000000000000" charset="0"/>
              <a:buChar char="Ø"/>
              <a:defRPr/>
            </a:pP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ITKW由原先三层探测器筒结构更新为</a:t>
            </a:r>
            <a:r>
              <a:rPr lang="zh-CN" altLang="en-US" sz="2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四层</a:t>
            </a:r>
            <a:endParaRPr lang="zh-CN" altLang="en-US" sz="2400" b="1"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419100" y="1447800"/>
            <a:ext cx="3874770" cy="706755"/>
          </a:xfrm>
          <a:prstGeom prst="rect">
            <a:avLst/>
          </a:prstGeom>
          <a:noFill/>
        </p:spPr>
        <p:txBody>
          <a:bodyPr wrap="square" rtlCol="0">
            <a:spAutoFit/>
          </a:bodyPr>
          <a:lstStyle/>
          <a:p>
            <a:pPr indent="0">
              <a:buFont typeface="Wingdings" panose="05000000000000000000" charset="0"/>
              <a:buNone/>
            </a:pPr>
            <a:r>
              <a:rPr lang="en-US" sz="2000" b="1" dirty="0">
                <a:solidFill>
                  <a:schemeClr val="tx1"/>
                </a:solidFill>
                <a:latin typeface="Times New Roman" panose="02020603050405020304" pitchFamily="18" charset="0"/>
                <a:cs typeface="Times New Roman" panose="02020603050405020304" pitchFamily="18" charset="0"/>
              </a:rPr>
              <a:t>ITKW</a:t>
            </a:r>
            <a:r>
              <a:rPr lang="zh-CN" altLang="en-US" sz="2000" b="1" dirty="0">
                <a:solidFill>
                  <a:schemeClr val="tx1"/>
                </a:solidFill>
                <a:latin typeface="Times New Roman" panose="02020603050405020304" pitchFamily="18" charset="0"/>
                <a:cs typeface="Times New Roman" panose="02020603050405020304" pitchFamily="18" charset="0"/>
              </a:rPr>
              <a:t>最新四层结构（剖面图）</a:t>
            </a:r>
            <a:endParaRPr lang="zh-CN" altLang="en-US" sz="2000" b="1" dirty="0">
              <a:solidFill>
                <a:schemeClr val="tx1"/>
              </a:solidFill>
              <a:latin typeface="Times New Roman" panose="02020603050405020304" pitchFamily="18" charset="0"/>
              <a:cs typeface="Times New Roman" panose="02020603050405020304" pitchFamily="18" charset="0"/>
            </a:endParaRPr>
          </a:p>
          <a:p>
            <a:pPr indent="0">
              <a:buFont typeface="Wingdings" panose="05000000000000000000" charset="0"/>
              <a:buNone/>
            </a:pPr>
            <a:r>
              <a:rPr lang="zh-CN" altLang="en-US" sz="2000" b="1" dirty="0">
                <a:solidFill>
                  <a:srgbClr val="FF0000"/>
                </a:solidFill>
                <a:latin typeface="Times New Roman" panose="02020603050405020304" pitchFamily="18" charset="0"/>
                <a:cs typeface="Times New Roman" panose="02020603050405020304" pitchFamily="18" charset="0"/>
              </a:rPr>
              <a:t>总质量＜</a:t>
            </a:r>
            <a:r>
              <a:rPr lang="en-US" altLang="zh-CN" sz="2000" b="1" dirty="0">
                <a:solidFill>
                  <a:srgbClr val="FF0000"/>
                </a:solidFill>
                <a:latin typeface="Times New Roman" panose="02020603050405020304" pitchFamily="18" charset="0"/>
                <a:cs typeface="Times New Roman" panose="02020603050405020304" pitchFamily="18" charset="0"/>
              </a:rPr>
              <a:t>200kg</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cxnSp>
        <p:nvCxnSpPr>
          <p:cNvPr id="6" name="直接连接符 5"/>
          <p:cNvCxnSpPr/>
          <p:nvPr/>
        </p:nvCxnSpPr>
        <p:spPr>
          <a:xfrm flipH="1">
            <a:off x="5519662" y="5624087"/>
            <a:ext cx="1990725" cy="876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122501" y="5638002"/>
            <a:ext cx="1845009" cy="82452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弧形 42"/>
          <p:cNvSpPr/>
          <p:nvPr/>
        </p:nvSpPr>
        <p:spPr>
          <a:xfrm rot="8100000">
            <a:off x="7105842" y="3527948"/>
            <a:ext cx="2494270" cy="2555479"/>
          </a:xfrm>
          <a:prstGeom prst="arc">
            <a:avLst/>
          </a:prstGeom>
          <a:ln w="12700">
            <a:solidFill>
              <a:srgbClr val="FF0000"/>
            </a:solidFill>
            <a:headEnd type="triangle" w="med" len="med"/>
            <a:tailEnd type="triangle" w="med" len="med"/>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61" name="文本框 60"/>
          <p:cNvSpPr txBox="1"/>
          <p:nvPr/>
        </p:nvSpPr>
        <p:spPr>
          <a:xfrm>
            <a:off x="7981315" y="6139180"/>
            <a:ext cx="889000" cy="306705"/>
          </a:xfrm>
          <a:prstGeom prst="rect">
            <a:avLst/>
          </a:prstGeom>
          <a:noFill/>
        </p:spPr>
        <p:txBody>
          <a:bodyPr wrap="square" rtlCol="0">
            <a:spAutoFit/>
          </a:bodyPr>
          <a:p>
            <a:r>
              <a:rPr lang="en-US" altLang="zh-CN" sz="1400">
                <a:latin typeface="Times New Roman" panose="02020603050405020304" pitchFamily="18" charset="0"/>
                <a:cs typeface="Times New Roman" panose="02020603050405020304" pitchFamily="18" charset="0"/>
              </a:rPr>
              <a:t>20</a:t>
            </a:r>
            <a:r>
              <a:rPr lang="zh-CN" altLang="en-US" sz="1400">
                <a:latin typeface="Times New Roman" panose="02020603050405020304" pitchFamily="18" charset="0"/>
                <a:cs typeface="Times New Roman" panose="02020603050405020304" pitchFamily="18" charset="0"/>
              </a:rPr>
              <a:t>°</a:t>
            </a:r>
            <a:r>
              <a:rPr lang="en-US" altLang="zh-CN" sz="1400">
                <a:latin typeface="Times New Roman" panose="02020603050405020304" pitchFamily="18" charset="0"/>
                <a:cs typeface="Times New Roman" panose="02020603050405020304" pitchFamily="18" charset="0"/>
              </a:rPr>
              <a:t>-160</a:t>
            </a:r>
            <a:r>
              <a:rPr lang="zh-CN" altLang="en-US" sz="1400">
                <a:latin typeface="Times New Roman" panose="02020603050405020304" pitchFamily="18" charset="0"/>
                <a:cs typeface="Times New Roman" panose="02020603050405020304" pitchFamily="18" charset="0"/>
              </a:rPr>
              <a:t>°</a:t>
            </a:r>
            <a:endParaRPr lang="zh-CN" altLang="en-US" sz="140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5"/>
          <a:stretch>
            <a:fillRect/>
          </a:stretch>
        </p:blipFill>
        <p:spPr>
          <a:xfrm>
            <a:off x="200025" y="5486400"/>
            <a:ext cx="2619375" cy="1371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23" name="矩形 22"/>
          <p:cNvSpPr/>
          <p:nvPr>
            <p:custDataLst>
              <p:tags r:id="rId2"/>
            </p:custDataLst>
          </p:nvPr>
        </p:nvSpPr>
        <p:spPr>
          <a:xfrm>
            <a:off x="257810" y="889635"/>
            <a:ext cx="3943350" cy="460375"/>
          </a:xfrm>
          <a:prstGeom prst="rect">
            <a:avLst/>
          </a:prstGeom>
          <a:ln w="15875">
            <a:noFill/>
          </a:ln>
        </p:spPr>
        <p:txBody>
          <a:bodyPr wrap="square" lIns="91440" tIns="45720" rIns="91440" bIns="45720">
            <a:spAutoFit/>
          </a:bodyPr>
          <a:lstStyle/>
          <a:p>
            <a:pPr marL="342900" marR="0" lvl="0" indent="-34290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0" 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三</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维图</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62585" y="139700"/>
            <a:ext cx="504952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陶璨谱仪机械结构总体概况</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3"/>
          <a:srcRect l="9069" r="9929" b="1132"/>
          <a:stretch>
            <a:fillRect/>
          </a:stretch>
        </p:blipFill>
        <p:spPr>
          <a:xfrm>
            <a:off x="2823210" y="1593215"/>
            <a:ext cx="5012690" cy="4255135"/>
          </a:xfrm>
          <a:prstGeom prst="rect">
            <a:avLst/>
          </a:prstGeom>
        </p:spPr>
      </p:pic>
      <p:sp>
        <p:nvSpPr>
          <p:cNvPr id="33" name="文本框 32"/>
          <p:cNvSpPr txBox="1"/>
          <p:nvPr/>
        </p:nvSpPr>
        <p:spPr>
          <a:xfrm>
            <a:off x="3786505" y="6169025"/>
            <a:ext cx="3526155" cy="521970"/>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谱仪总装</a:t>
            </a:r>
            <a:r>
              <a:rPr lang="zh-CN" altLang="en-US" sz="2800" b="1" dirty="0">
                <a:latin typeface="微软雅黑" panose="020B0503020204020204" pitchFamily="34" charset="-122"/>
                <a:ea typeface="微软雅黑" panose="020B0503020204020204" pitchFamily="34" charset="-122"/>
              </a:rPr>
              <a:t>三维示意图</a:t>
            </a:r>
            <a:endParaRPr lang="zh-CN" altLang="en-US" sz="2800" b="1"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rcRect l="4379" t="22287" r="3050" b="8256"/>
          <a:stretch>
            <a:fillRect/>
          </a:stretch>
        </p:blipFill>
        <p:spPr>
          <a:xfrm>
            <a:off x="8331835" y="4470400"/>
            <a:ext cx="3745865" cy="1043940"/>
          </a:xfrm>
          <a:prstGeom prst="rect">
            <a:avLst/>
          </a:prstGeom>
        </p:spPr>
      </p:pic>
      <p:cxnSp>
        <p:nvCxnSpPr>
          <p:cNvPr id="20" name="直接箭头连接符 19"/>
          <p:cNvCxnSpPr/>
          <p:nvPr/>
        </p:nvCxnSpPr>
        <p:spPr>
          <a:xfrm>
            <a:off x="5861050" y="3433644"/>
            <a:ext cx="2455545" cy="506095"/>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6" name="直接箭头连接符 5"/>
          <p:cNvCxnSpPr/>
          <p:nvPr/>
        </p:nvCxnSpPr>
        <p:spPr>
          <a:xfrm flipV="1">
            <a:off x="6108700" y="2439234"/>
            <a:ext cx="2332990" cy="681990"/>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8441690" y="1990090"/>
            <a:ext cx="1346835" cy="685165"/>
          </a:xfrm>
          <a:prstGeom prst="rect">
            <a:avLst/>
          </a:prstGeom>
          <a:noFill/>
        </p:spPr>
        <p:txBody>
          <a:bodyPr wrap="square" rtlCol="0">
            <a:noAutofit/>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MDC</a:t>
            </a:r>
            <a:endPar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主漂移</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室）</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219440" y="3736340"/>
            <a:ext cx="1694815" cy="645160"/>
          </a:xfrm>
          <a:prstGeom prst="rect">
            <a:avLst/>
          </a:prstGeom>
          <a:noFill/>
        </p:spPr>
        <p:txBody>
          <a:bodyPr wrap="square" rtlCol="0">
            <a:noAutofit/>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ITKM</a:t>
            </a:r>
            <a:endPar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内径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探测器）</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 name="直接箭头连接符 7"/>
          <p:cNvCxnSpPr>
            <a:endCxn id="10" idx="1"/>
          </p:cNvCxnSpPr>
          <p:nvPr/>
        </p:nvCxnSpPr>
        <p:spPr>
          <a:xfrm flipV="1">
            <a:off x="6457950" y="1243529"/>
            <a:ext cx="1953895" cy="746760"/>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a:endCxn id="10" idx="1"/>
          </p:cNvCxnSpPr>
          <p:nvPr/>
        </p:nvCxnSpPr>
        <p:spPr>
          <a:xfrm flipV="1">
            <a:off x="7458710" y="1243529"/>
            <a:ext cx="953135" cy="794385"/>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8411845" y="1080770"/>
            <a:ext cx="768350" cy="325120"/>
          </a:xfrm>
          <a:prstGeom prst="rect">
            <a:avLst/>
          </a:prstGeom>
          <a:noFill/>
        </p:spPr>
        <p:txBody>
          <a:bodyPr wrap="square" rtlCol="0">
            <a:no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轭</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铁</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1" name="直接箭头连接符 10"/>
          <p:cNvCxnSpPr/>
          <p:nvPr/>
        </p:nvCxnSpPr>
        <p:spPr>
          <a:xfrm>
            <a:off x="6337300" y="5332294"/>
            <a:ext cx="2068830" cy="490855"/>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8505825" y="5744210"/>
            <a:ext cx="1217930" cy="387985"/>
          </a:xfrm>
          <a:prstGeom prst="rect">
            <a:avLst/>
          </a:prstGeom>
          <a:noFill/>
        </p:spPr>
        <p:txBody>
          <a:bodyPr wrap="square" rtlCol="0">
            <a:no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整体支撑</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与移动</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箭头连接符 14"/>
          <p:cNvCxnSpPr>
            <a:endCxn id="16" idx="2"/>
          </p:cNvCxnSpPr>
          <p:nvPr/>
        </p:nvCxnSpPr>
        <p:spPr>
          <a:xfrm flipH="1" flipV="1">
            <a:off x="5599430" y="1468954"/>
            <a:ext cx="4445" cy="1001395"/>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56" name="矩形 55"/>
          <p:cNvSpPr/>
          <p:nvPr>
            <p:custDataLst>
              <p:tags r:id="rId5"/>
            </p:custDataLst>
          </p:nvPr>
        </p:nvSpPr>
        <p:spPr>
          <a:xfrm>
            <a:off x="4301490" y="2512695"/>
            <a:ext cx="2634615" cy="231775"/>
          </a:xfrm>
          <a:prstGeom prst="rect">
            <a:avLst/>
          </a:prstGeom>
          <a:noFill/>
          <a:ln w="28575" cmpd="sng">
            <a:solidFill>
              <a:srgbClr val="FF000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a:latin typeface="等线" panose="02010600030101010101" charset="-122"/>
              <a:ea typeface="等线" panose="02010600030101010101" charset="-122"/>
              <a:sym typeface="+mn-ea"/>
            </a:endParaRPr>
          </a:p>
        </p:txBody>
      </p:sp>
      <p:sp>
        <p:nvSpPr>
          <p:cNvPr id="16" name="文本框 15"/>
          <p:cNvSpPr txBox="1"/>
          <p:nvPr/>
        </p:nvSpPr>
        <p:spPr>
          <a:xfrm>
            <a:off x="4599305" y="1080770"/>
            <a:ext cx="1999615" cy="387985"/>
          </a:xfrm>
          <a:prstGeom prst="rect">
            <a:avLst/>
          </a:prstGeom>
          <a:noFill/>
        </p:spPr>
        <p:txBody>
          <a:bodyPr wrap="square" rtlCol="0">
            <a:noAutofit/>
          </a:bodyPr>
          <a:lstStyle/>
          <a:p>
            <a:pPr algn="ctr">
              <a:buClrTx/>
              <a:buSzTx/>
              <a:buFontTx/>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超导螺线管磁体</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箭头连接符 16"/>
          <p:cNvCxnSpPr/>
          <p:nvPr/>
        </p:nvCxnSpPr>
        <p:spPr>
          <a:xfrm flipH="1">
            <a:off x="2308225" y="3920054"/>
            <a:ext cx="2919095" cy="477520"/>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a:off x="350520" y="4142740"/>
            <a:ext cx="2306955" cy="675005"/>
          </a:xfrm>
          <a:prstGeom prst="rect">
            <a:avLst/>
          </a:prstGeom>
          <a:noFill/>
        </p:spPr>
        <p:txBody>
          <a:bodyPr wrap="square" rtlCol="0">
            <a:noAutofit/>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BTOF</a:t>
            </a:r>
            <a:endPar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（桶部粒子鉴别</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器）</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8066405" y="2660015"/>
            <a:ext cx="2242185" cy="675005"/>
          </a:xfrm>
          <a:prstGeom prst="rect">
            <a:avLst/>
          </a:prstGeom>
          <a:noFill/>
        </p:spPr>
        <p:txBody>
          <a:bodyPr wrap="square" rtlCol="0">
            <a:noAutofit/>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RICH</a:t>
            </a:r>
            <a:endPar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端部粒子鉴别</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器）</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2" name="直接箭头连接符 21"/>
          <p:cNvCxnSpPr/>
          <p:nvPr/>
        </p:nvCxnSpPr>
        <p:spPr>
          <a:xfrm flipV="1">
            <a:off x="6386830" y="2947234"/>
            <a:ext cx="1971675" cy="347345"/>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3" name="直接箭头连接符 2"/>
          <p:cNvCxnSpPr>
            <a:endCxn id="25" idx="3"/>
          </p:cNvCxnSpPr>
          <p:nvPr/>
        </p:nvCxnSpPr>
        <p:spPr>
          <a:xfrm flipH="1" flipV="1">
            <a:off x="2592705" y="2432249"/>
            <a:ext cx="2818130" cy="441325"/>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a:endCxn id="26" idx="3"/>
          </p:cNvCxnSpPr>
          <p:nvPr/>
        </p:nvCxnSpPr>
        <p:spPr>
          <a:xfrm flipH="1" flipV="1">
            <a:off x="2487295" y="3387289"/>
            <a:ext cx="2042795" cy="431800"/>
          </a:xfrm>
          <a:prstGeom prst="straightConnector1">
            <a:avLst/>
          </a:prstGeom>
          <a:ln w="1270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610235" y="2232025"/>
            <a:ext cx="1982470" cy="399415"/>
          </a:xfrm>
          <a:prstGeom prst="rect">
            <a:avLst/>
          </a:prstGeom>
          <a:noFill/>
        </p:spPr>
        <p:txBody>
          <a:bodyPr wrap="square" rtlCol="0">
            <a:no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桶部电磁量</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能器</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521335" y="3187065"/>
            <a:ext cx="1965960" cy="399415"/>
          </a:xfrm>
          <a:prstGeom prst="rect">
            <a:avLst/>
          </a:prstGeom>
          <a:noFill/>
        </p:spPr>
        <p:txBody>
          <a:bodyPr wrap="square" rtlCol="0">
            <a:noAutofit/>
          </a:bodyPr>
          <a:lstStyle/>
          <a:p>
            <a:pPr algn="ct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端部电磁量</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能器</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972185"/>
            <a:ext cx="556069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设计成果与亮点：吊挂方案设计</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矩形 3"/>
          <p:cNvSpPr/>
          <p:nvPr/>
        </p:nvSpPr>
        <p:spPr>
          <a:xfrm>
            <a:off x="419101" y="20193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 ITKW</a:t>
            </a:r>
            <a:r>
              <a:rPr lang="zh-CN" altLang="en-US"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（气体内径探测器）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855438" y="3228975"/>
            <a:ext cx="3648395" cy="1599787"/>
            <a:chOff x="1921" y="3090"/>
            <a:chExt cx="15177" cy="7197"/>
          </a:xfrm>
        </p:grpSpPr>
        <p:pic>
          <p:nvPicPr>
            <p:cNvPr id="6" name="图片 5" descr="5227de6fbce1a416edeae4f6a0a31216"/>
            <p:cNvPicPr>
              <a:picLocks noChangeAspect="1"/>
            </p:cNvPicPr>
            <p:nvPr/>
          </p:nvPicPr>
          <p:blipFill>
            <a:blip r:embed="rId2"/>
            <a:srcRect l="4291" t="2218" b="4423"/>
            <a:stretch>
              <a:fillRect/>
            </a:stretch>
          </p:blipFill>
          <p:spPr>
            <a:xfrm>
              <a:off x="1921" y="3090"/>
              <a:ext cx="5599" cy="7197"/>
            </a:xfrm>
            <a:prstGeom prst="rect">
              <a:avLst/>
            </a:prstGeom>
            <a:ln w="12700">
              <a:solidFill>
                <a:srgbClr val="ED800D"/>
              </a:solidFill>
              <a:prstDash val="dash"/>
            </a:ln>
          </p:spPr>
        </p:pic>
        <p:pic>
          <p:nvPicPr>
            <p:cNvPr id="3" name="图片 2" descr="d761b25edc590d5b0af8e4bae07f1db9"/>
            <p:cNvPicPr>
              <a:picLocks noChangeAspect="1"/>
            </p:cNvPicPr>
            <p:nvPr/>
          </p:nvPicPr>
          <p:blipFill>
            <a:blip r:embed="rId3"/>
            <a:stretch>
              <a:fillRect/>
            </a:stretch>
          </p:blipFill>
          <p:spPr>
            <a:xfrm>
              <a:off x="11301" y="3091"/>
              <a:ext cx="5797" cy="7169"/>
            </a:xfrm>
            <a:prstGeom prst="rect">
              <a:avLst/>
            </a:prstGeom>
            <a:ln w="12700">
              <a:solidFill>
                <a:srgbClr val="ED800D"/>
              </a:solidFill>
              <a:prstDash val="dash"/>
            </a:ln>
          </p:spPr>
        </p:pic>
      </p:grpSp>
      <p:sp>
        <p:nvSpPr>
          <p:cNvPr id="15" name="文本框 14"/>
          <p:cNvSpPr txBox="1"/>
          <p:nvPr/>
        </p:nvSpPr>
        <p:spPr>
          <a:xfrm>
            <a:off x="565150" y="1458595"/>
            <a:ext cx="11251565" cy="868045"/>
          </a:xfrm>
          <a:prstGeom prst="rect">
            <a:avLst/>
          </a:prstGeom>
          <a:noFill/>
        </p:spPr>
        <p:txBody>
          <a:bodyPr wrap="square" rtlCol="0">
            <a:noAutofit/>
          </a:bodyPr>
          <a:lstStyle/>
          <a:p>
            <a:pPr marL="285750" indent="-285750" fontAlgn="auto">
              <a:lnSpc>
                <a:spcPct val="150000"/>
              </a:lnSpc>
              <a:buClr>
                <a:srgbClr val="FF0000"/>
              </a:buClr>
              <a:buFont typeface="Wingdings" panose="05000000000000000000" charset="0"/>
              <a:buChar char="Ø"/>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设计了</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片状</a:t>
            </a:r>
            <a:r>
              <a:rPr 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MDC</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连接件</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：分为</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HV</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端</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和</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FEE</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端</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，每个</a:t>
            </a:r>
            <a:r>
              <a:rPr 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en-US" altLang="zh-CN" sz="2000" b="1" dirty="0">
                <a:latin typeface="Times New Roman" panose="02020603050405020304" pitchFamily="18" charset="0"/>
                <a:ea typeface="微软雅黑" panose="020B0503020204020204" pitchFamily="34" charset="-122"/>
                <a:cs typeface="Times New Roman" panose="02020603050405020304" pitchFamily="18" charset="0"/>
                <a:sym typeface="+mn-ea"/>
              </a:rPr>
              <a:t>MDC</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mn-ea"/>
              </a:rPr>
              <a:t>连接件为上下两部</a:t>
            </a:r>
            <a:r>
              <a:rPr lang="zh-CN" altLang="en-US"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分，内圈孔通过螺栓固定在</a:t>
            </a:r>
            <a:r>
              <a:rPr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的端面上，外圈孔通过螺栓螺母固定在</a:t>
            </a:r>
            <a:r>
              <a:rPr lang="en-US" altLang="zh-CN"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MDC</a:t>
            </a:r>
            <a:r>
              <a:rPr lang="zh-CN" altLang="en-US"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的连接环</a:t>
            </a:r>
            <a:r>
              <a:rPr lang="zh-CN" altLang="en-US"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上。</a:t>
            </a:r>
            <a:endParaRPr lang="zh-CN" altLang="en-US" sz="20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21" name="组合 20"/>
          <p:cNvGrpSpPr/>
          <p:nvPr/>
        </p:nvGrpSpPr>
        <p:grpSpPr>
          <a:xfrm>
            <a:off x="5827395" y="2794635"/>
            <a:ext cx="6336665" cy="3815080"/>
            <a:chOff x="817" y="3787"/>
            <a:chExt cx="9979" cy="6008"/>
          </a:xfrm>
        </p:grpSpPr>
        <p:grpSp>
          <p:nvGrpSpPr>
            <p:cNvPr id="52" name="组合 51"/>
            <p:cNvGrpSpPr/>
            <p:nvPr/>
          </p:nvGrpSpPr>
          <p:grpSpPr>
            <a:xfrm>
              <a:off x="817" y="3787"/>
              <a:ext cx="9979" cy="5359"/>
              <a:chOff x="2318" y="1342"/>
              <a:chExt cx="14663" cy="8399"/>
            </a:xfrm>
          </p:grpSpPr>
          <p:pic>
            <p:nvPicPr>
              <p:cNvPr id="32" name="图片 31"/>
              <p:cNvPicPr>
                <a:picLocks noChangeAspect="1"/>
              </p:cNvPicPr>
              <p:nvPr/>
            </p:nvPicPr>
            <p:blipFill>
              <a:blip r:embed="rId4"/>
              <a:stretch>
                <a:fillRect/>
              </a:stretch>
            </p:blipFill>
            <p:spPr>
              <a:xfrm>
                <a:off x="9142" y="2269"/>
                <a:ext cx="5835" cy="4425"/>
              </a:xfrm>
              <a:prstGeom prst="rect">
                <a:avLst/>
              </a:prstGeom>
              <a:ln w="19050">
                <a:solidFill>
                  <a:srgbClr val="ED800D"/>
                </a:solidFill>
                <a:prstDash val="dash"/>
              </a:ln>
            </p:spPr>
          </p:pic>
          <p:pic>
            <p:nvPicPr>
              <p:cNvPr id="33" name="图片 32"/>
              <p:cNvPicPr>
                <a:picLocks noChangeAspect="1"/>
              </p:cNvPicPr>
              <p:nvPr/>
            </p:nvPicPr>
            <p:blipFill>
              <a:blip r:embed="rId5"/>
              <a:stretch>
                <a:fillRect/>
              </a:stretch>
            </p:blipFill>
            <p:spPr>
              <a:xfrm>
                <a:off x="2672" y="2270"/>
                <a:ext cx="5981" cy="7471"/>
              </a:xfrm>
              <a:prstGeom prst="rect">
                <a:avLst/>
              </a:prstGeom>
              <a:ln w="19050">
                <a:solidFill>
                  <a:srgbClr val="ED800D"/>
                </a:solidFill>
                <a:prstDash val="dash"/>
              </a:ln>
            </p:spPr>
          </p:pic>
          <p:cxnSp>
            <p:nvCxnSpPr>
              <p:cNvPr id="34" name="直接箭头连接符 33"/>
              <p:cNvCxnSpPr/>
              <p:nvPr/>
            </p:nvCxnSpPr>
            <p:spPr>
              <a:xfrm flipH="1">
                <a:off x="8271" y="2154"/>
                <a:ext cx="1" cy="2697"/>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35" name="文本框 34"/>
              <p:cNvSpPr txBox="1"/>
              <p:nvPr/>
            </p:nvSpPr>
            <p:spPr>
              <a:xfrm>
                <a:off x="7508" y="1438"/>
                <a:ext cx="1882" cy="757"/>
              </a:xfrm>
              <a:prstGeom prst="rect">
                <a:avLst/>
              </a:prstGeom>
              <a:noFill/>
            </p:spPr>
            <p:txBody>
              <a:bodyPr wrap="square" rtlCol="0">
                <a:spAutoFit/>
              </a:bodyPr>
              <a:lstStyle/>
              <a:p>
                <a:pPr algn="ctr"/>
                <a:r>
                  <a:rPr lang="en-US" sz="1400" b="1">
                    <a:latin typeface="Times New Roman" panose="02020603050405020304" pitchFamily="18" charset="0"/>
                    <a:ea typeface="微软雅黑" panose="020B0503020204020204" pitchFamily="34" charset="-122"/>
                    <a:cs typeface="Times New Roman" panose="02020603050405020304" pitchFamily="18" charset="0"/>
                  </a:rPr>
                  <a:t>ITKW</a:t>
                </a:r>
                <a:endParaRPr lang="en-US" sz="1400" b="1">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6" name="组合 35"/>
              <p:cNvGrpSpPr/>
              <p:nvPr/>
            </p:nvGrpSpPr>
            <p:grpSpPr>
              <a:xfrm>
                <a:off x="10775" y="4633"/>
                <a:ext cx="4202" cy="3418"/>
                <a:chOff x="7095" y="2586"/>
                <a:chExt cx="2538" cy="3418"/>
              </a:xfrm>
            </p:grpSpPr>
            <p:cxnSp>
              <p:nvCxnSpPr>
                <p:cNvPr id="37" name="直接箭头连接符 36"/>
                <p:cNvCxnSpPr>
                  <a:stCxn id="38" idx="0"/>
                </p:cNvCxnSpPr>
                <p:nvPr/>
              </p:nvCxnSpPr>
              <p:spPr>
                <a:xfrm flipV="1">
                  <a:off x="8365" y="2586"/>
                  <a:ext cx="0" cy="2183"/>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7095" y="4769"/>
                  <a:ext cx="2538" cy="1235"/>
                </a:xfrm>
                <a:prstGeom prst="rect">
                  <a:avLst/>
                </a:prstGeom>
                <a:noFill/>
              </p:spPr>
              <p:txBody>
                <a:bodyPr wrap="square" rtlCol="0">
                  <a:noAutofit/>
                </a:bodyPr>
                <a:lstStyle/>
                <a:p>
                  <a:pPr algn="ctr"/>
                  <a:r>
                    <a:rPr lang="en-US" sz="1400" b="1">
                      <a:latin typeface="Times New Roman" panose="02020603050405020304" pitchFamily="18" charset="0"/>
                      <a:ea typeface="微软雅黑" panose="020B0503020204020204" pitchFamily="34" charset="-122"/>
                      <a:cs typeface="Times New Roman" panose="02020603050405020304" pitchFamily="18" charset="0"/>
                    </a:rPr>
                    <a:t>ITKW</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sz="1400" b="1">
                      <a:latin typeface="Times New Roman" panose="02020603050405020304" pitchFamily="18" charset="0"/>
                      <a:ea typeface="微软雅黑" panose="020B0503020204020204" pitchFamily="34" charset="-122"/>
                      <a:cs typeface="Times New Roman" panose="02020603050405020304" pitchFamily="18" charset="0"/>
                    </a:rPr>
                    <a:t>Layer4-FEE-Termination-V3</a:t>
                  </a:r>
                  <a:endParaRPr lang="en-US" altLang="zh-CN" sz="1400" b="1">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6" name="直接箭头连接符 15"/>
              <p:cNvCxnSpPr/>
              <p:nvPr/>
            </p:nvCxnSpPr>
            <p:spPr>
              <a:xfrm flipH="1">
                <a:off x="3076" y="2174"/>
                <a:ext cx="6" cy="1250"/>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40" name="文本框 39"/>
              <p:cNvSpPr txBox="1"/>
              <p:nvPr/>
            </p:nvSpPr>
            <p:spPr>
              <a:xfrm>
                <a:off x="2318" y="1438"/>
                <a:ext cx="1528" cy="757"/>
              </a:xfrm>
              <a:prstGeom prst="rect">
                <a:avLst/>
              </a:prstGeom>
              <a:noFill/>
            </p:spPr>
            <p:txBody>
              <a:bodyPr wrap="square" rtlCol="0">
                <a:spAutoFit/>
              </a:bodyPr>
              <a:lstStyle/>
              <a:p>
                <a:pPr algn="ctr"/>
                <a:r>
                  <a:rPr lang="en-US" sz="1400" b="1">
                    <a:latin typeface="Times New Roman" panose="02020603050405020304" pitchFamily="18" charset="0"/>
                    <a:ea typeface="微软雅黑" panose="020B0503020204020204" pitchFamily="34" charset="-122"/>
                    <a:cs typeface="Times New Roman" panose="02020603050405020304" pitchFamily="18" charset="0"/>
                  </a:rPr>
                  <a:t>MDC </a:t>
                </a:r>
                <a:endParaRPr lang="en-US" sz="1400" b="1">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1" name="直接箭头连接符 40"/>
              <p:cNvCxnSpPr/>
              <p:nvPr/>
            </p:nvCxnSpPr>
            <p:spPr>
              <a:xfrm>
                <a:off x="6077" y="2166"/>
                <a:ext cx="958" cy="2211"/>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42" name="文本框 41"/>
              <p:cNvSpPr txBox="1"/>
              <p:nvPr/>
            </p:nvSpPr>
            <p:spPr>
              <a:xfrm>
                <a:off x="3698" y="1431"/>
                <a:ext cx="3990" cy="757"/>
              </a:xfrm>
              <a:prstGeom prst="rect">
                <a:avLst/>
              </a:prstGeom>
              <a:noFill/>
            </p:spPr>
            <p:txBody>
              <a:bodyPr wrap="square" rtlCol="0">
                <a:spAutoFit/>
              </a:bodyPr>
              <a:lstStyle/>
              <a:p>
                <a:pPr algn="ctr"/>
                <a:r>
                  <a:rPr lang="en-US" sz="1400" b="1">
                    <a:latin typeface="Times New Roman" panose="02020603050405020304" pitchFamily="18" charset="0"/>
                    <a:ea typeface="微软雅黑" panose="020B0503020204020204" pitchFamily="34" charset="-122"/>
                    <a:cs typeface="Times New Roman" panose="02020603050405020304" pitchFamily="18" charset="0"/>
                  </a:rPr>
                  <a:t>ITKW-MDC</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rPr>
                  <a:t>连接件</a:t>
                </a:r>
                <a:r>
                  <a:rPr lang="en-US" sz="1400" b="1">
                    <a:latin typeface="Times New Roman" panose="02020603050405020304" pitchFamily="18" charset="0"/>
                    <a:ea typeface="微软雅黑" panose="020B0503020204020204" pitchFamily="34" charset="-122"/>
                    <a:cs typeface="Times New Roman" panose="02020603050405020304" pitchFamily="18" charset="0"/>
                  </a:rPr>
                  <a:t> </a:t>
                </a:r>
                <a:endParaRPr lang="en-US" sz="14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矩形 42"/>
              <p:cNvSpPr/>
              <p:nvPr/>
            </p:nvSpPr>
            <p:spPr>
              <a:xfrm>
                <a:off x="6436" y="6461"/>
                <a:ext cx="1410" cy="1567"/>
              </a:xfrm>
              <a:prstGeom prst="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4" name="直接箭头连接符 43"/>
              <p:cNvCxnSpPr>
                <a:stCxn id="43" idx="3"/>
                <a:endCxn id="32" idx="1"/>
              </p:cNvCxnSpPr>
              <p:nvPr/>
            </p:nvCxnSpPr>
            <p:spPr>
              <a:xfrm flipV="1">
                <a:off x="7846" y="4482"/>
                <a:ext cx="1296" cy="2763"/>
              </a:xfrm>
              <a:prstGeom prst="straightConnector1">
                <a:avLst/>
              </a:prstGeom>
              <a:ln w="28575">
                <a:solidFill>
                  <a:srgbClr val="FF0000"/>
                </a:solidFill>
                <a:headEnd type="none"/>
                <a:tailEnd type="triangle" w="med" len="med"/>
              </a:ln>
            </p:spPr>
            <p:style>
              <a:lnRef idx="2">
                <a:schemeClr val="accent1"/>
              </a:lnRef>
              <a:fillRef idx="0">
                <a:srgbClr val="FFFFFF"/>
              </a:fillRef>
              <a:effectRef idx="0">
                <a:srgbClr val="FFFFFF"/>
              </a:effectRef>
              <a:fontRef idx="minor">
                <a:schemeClr val="tx1"/>
              </a:fontRef>
            </p:style>
          </p:cxnSp>
          <p:grpSp>
            <p:nvGrpSpPr>
              <p:cNvPr id="46" name="组合 45"/>
              <p:cNvGrpSpPr/>
              <p:nvPr/>
            </p:nvGrpSpPr>
            <p:grpSpPr>
              <a:xfrm>
                <a:off x="9390" y="1342"/>
                <a:ext cx="3086" cy="2124"/>
                <a:chOff x="8278" y="2519"/>
                <a:chExt cx="1864" cy="2124"/>
              </a:xfrm>
            </p:grpSpPr>
            <p:cxnSp>
              <p:nvCxnSpPr>
                <p:cNvPr id="17" name="直接箭头连接符 16"/>
                <p:cNvCxnSpPr>
                  <a:stCxn id="49" idx="2"/>
                </p:cNvCxnSpPr>
                <p:nvPr/>
              </p:nvCxnSpPr>
              <p:spPr>
                <a:xfrm flipH="1">
                  <a:off x="9207" y="3371"/>
                  <a:ext cx="3" cy="1272"/>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49" name="文本框 48"/>
                <p:cNvSpPr txBox="1"/>
                <p:nvPr/>
              </p:nvSpPr>
              <p:spPr>
                <a:xfrm>
                  <a:off x="8278" y="2519"/>
                  <a:ext cx="1864" cy="853"/>
                </a:xfrm>
                <a:prstGeom prst="rect">
                  <a:avLst/>
                </a:prstGeom>
                <a:noFill/>
              </p:spPr>
              <p:txBody>
                <a:bodyPr wrap="square" rtlCol="0">
                  <a:noAutofit/>
                </a:bodyPr>
                <a:lstStyle/>
                <a:p>
                  <a:pPr algn="l"/>
                  <a:r>
                    <a:rPr lang="en-US" sz="1400" b="1">
                      <a:latin typeface="Times New Roman" panose="02020603050405020304" pitchFamily="18" charset="0"/>
                      <a:ea typeface="微软雅黑" panose="020B0503020204020204" pitchFamily="34" charset="-122"/>
                      <a:cs typeface="Times New Roman" panose="02020603050405020304" pitchFamily="18" charset="0"/>
                    </a:rPr>
                    <a:t>MDC</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rPr>
                    <a:t>的连接环</a:t>
                  </a:r>
                  <a:endParaRPr lang="zh-CN" altLang="en-US" sz="1400" b="1">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50" name="直接箭头连接符 49"/>
              <p:cNvCxnSpPr>
                <a:stCxn id="51" idx="2"/>
              </p:cNvCxnSpPr>
              <p:nvPr/>
            </p:nvCxnSpPr>
            <p:spPr>
              <a:xfrm flipH="1">
                <a:off x="12480" y="2147"/>
                <a:ext cx="2248" cy="2439"/>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51" name="文本框 50"/>
              <p:cNvSpPr txBox="1"/>
              <p:nvPr/>
            </p:nvSpPr>
            <p:spPr>
              <a:xfrm>
                <a:off x="12477" y="1390"/>
                <a:ext cx="4504" cy="757"/>
              </a:xfrm>
              <a:prstGeom prst="rect">
                <a:avLst/>
              </a:prstGeom>
              <a:noFill/>
            </p:spPr>
            <p:txBody>
              <a:bodyPr wrap="square" rtlCol="0">
                <a:spAutoFit/>
              </a:bodyPr>
              <a:lstStyle/>
              <a:p>
                <a:pPr algn="ctr"/>
                <a:r>
                  <a:rPr lang="en-US" sz="1400" b="1">
                    <a:latin typeface="Times New Roman" panose="02020603050405020304" pitchFamily="18" charset="0"/>
                    <a:ea typeface="微软雅黑" panose="020B0503020204020204" pitchFamily="34" charset="-122"/>
                    <a:cs typeface="Times New Roman" panose="02020603050405020304" pitchFamily="18" charset="0"/>
                  </a:rPr>
                  <a:t>ITKW-MDC</a:t>
                </a:r>
                <a:r>
                  <a:rPr lang="zh-CN" altLang="en-US" sz="1400" b="1">
                    <a:latin typeface="Times New Roman" panose="02020603050405020304" pitchFamily="18" charset="0"/>
                    <a:ea typeface="微软雅黑" panose="020B0503020204020204" pitchFamily="34" charset="-122"/>
                    <a:cs typeface="Times New Roman" panose="02020603050405020304" pitchFamily="18" charset="0"/>
                  </a:rPr>
                  <a:t>连接件</a:t>
                </a:r>
                <a:r>
                  <a:rPr lang="en-US" sz="1400" b="1">
                    <a:latin typeface="Times New Roman" panose="02020603050405020304" pitchFamily="18" charset="0"/>
                    <a:ea typeface="微软雅黑" panose="020B0503020204020204" pitchFamily="34" charset="-122"/>
                    <a:cs typeface="Times New Roman" panose="02020603050405020304" pitchFamily="18" charset="0"/>
                  </a:rPr>
                  <a:t> </a:t>
                </a:r>
                <a:endParaRPr lang="en-US" sz="1400" b="1">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3" name="文本框 52"/>
            <p:cNvSpPr txBox="1"/>
            <p:nvPr/>
          </p:nvSpPr>
          <p:spPr>
            <a:xfrm>
              <a:off x="1058" y="9215"/>
              <a:ext cx="8473" cy="580"/>
            </a:xfrm>
            <a:prstGeom prst="rect">
              <a:avLst/>
            </a:prstGeom>
            <a:noFill/>
          </p:spPr>
          <p:txBody>
            <a:bodyPr wrap="square" rtlCol="0">
              <a:spAutoFit/>
            </a:bodyPr>
            <a:lstStyle/>
            <a:p>
              <a:pPr algn="ctr"/>
              <a:r>
                <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以</a:t>
              </a:r>
              <a:r>
                <a:rPr lang="en-US" altLang="zh-CN"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FEE</a:t>
              </a:r>
              <a:r>
                <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端为例，</a:t>
              </a:r>
              <a:r>
                <a:rPr lang="en-US" altLang="zh-CN"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ITKW</a:t>
              </a:r>
              <a:r>
                <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MDC</a:t>
              </a:r>
              <a:r>
                <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连接后剖面图</a:t>
              </a:r>
              <a:endPar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4" name="组合 23"/>
          <p:cNvGrpSpPr/>
          <p:nvPr/>
        </p:nvGrpSpPr>
        <p:grpSpPr>
          <a:xfrm>
            <a:off x="342265" y="2863850"/>
            <a:ext cx="4914265" cy="3616960"/>
            <a:chOff x="10965" y="3850"/>
            <a:chExt cx="7739" cy="5696"/>
          </a:xfrm>
        </p:grpSpPr>
        <p:grpSp>
          <p:nvGrpSpPr>
            <p:cNvPr id="31" name="组合 30"/>
            <p:cNvGrpSpPr/>
            <p:nvPr>
              <p:custDataLst>
                <p:tags r:id="rId6"/>
              </p:custDataLst>
            </p:nvPr>
          </p:nvGrpSpPr>
          <p:grpSpPr>
            <a:xfrm>
              <a:off x="11819" y="3850"/>
              <a:ext cx="5397" cy="3047"/>
              <a:chOff x="718" y="6864"/>
              <a:chExt cx="4608" cy="2518"/>
            </a:xfrm>
          </p:grpSpPr>
          <p:grpSp>
            <p:nvGrpSpPr>
              <p:cNvPr id="18" name="组合 17"/>
              <p:cNvGrpSpPr/>
              <p:nvPr/>
            </p:nvGrpSpPr>
            <p:grpSpPr>
              <a:xfrm>
                <a:off x="718" y="9011"/>
                <a:ext cx="3809" cy="371"/>
                <a:chOff x="5572" y="7763"/>
                <a:chExt cx="4952" cy="529"/>
              </a:xfrm>
            </p:grpSpPr>
            <p:sp>
              <p:nvSpPr>
                <p:cNvPr id="22" name="文本框 21"/>
                <p:cNvSpPr txBox="1"/>
                <p:nvPr>
                  <p:custDataLst>
                    <p:tags r:id="rId7"/>
                  </p:custDataLst>
                </p:nvPr>
              </p:nvSpPr>
              <p:spPr>
                <a:xfrm>
                  <a:off x="9463" y="7763"/>
                  <a:ext cx="1061" cy="483"/>
                </a:xfrm>
                <a:prstGeom prst="rect">
                  <a:avLst/>
                </a:prstGeom>
                <a:noFill/>
              </p:spPr>
              <p:txBody>
                <a:bodyPr wrap="square" rtlCol="0">
                  <a:noAutofit/>
                </a:bodyPr>
                <a:lstStyle/>
                <a:p>
                  <a:r>
                    <a:rPr lang="en-US" altLang="zh-CN" sz="1000" b="1">
                      <a:latin typeface="Times New Roman" panose="02020603050405020304" pitchFamily="18" charset="0"/>
                      <a:ea typeface="微软雅黑" panose="020B0503020204020204" pitchFamily="34" charset="-122"/>
                      <a:cs typeface="Times New Roman" panose="02020603050405020304" pitchFamily="18" charset="0"/>
                    </a:rPr>
                    <a:t>FEE</a:t>
                  </a:r>
                  <a:r>
                    <a:rPr lang="zh-CN" altLang="en-US" sz="1000" b="1">
                      <a:latin typeface="Times New Roman" panose="02020603050405020304" pitchFamily="18" charset="0"/>
                      <a:ea typeface="微软雅黑" panose="020B0503020204020204" pitchFamily="34" charset="-122"/>
                      <a:cs typeface="Times New Roman" panose="02020603050405020304" pitchFamily="18" charset="0"/>
                    </a:rPr>
                    <a:t>端</a:t>
                  </a:r>
                  <a:endParaRPr lang="zh-CN" altLang="en-US" sz="1000" b="1">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custDataLst>
                    <p:tags r:id="rId8"/>
                  </p:custDataLst>
                </p:nvPr>
              </p:nvSpPr>
              <p:spPr>
                <a:xfrm>
                  <a:off x="5572" y="7809"/>
                  <a:ext cx="1354" cy="483"/>
                </a:xfrm>
                <a:prstGeom prst="rect">
                  <a:avLst/>
                </a:prstGeom>
                <a:noFill/>
              </p:spPr>
              <p:txBody>
                <a:bodyPr wrap="square" rtlCol="0">
                  <a:noAutofit/>
                </a:bodyPr>
                <a:lstStyle/>
                <a:p>
                  <a:r>
                    <a:rPr lang="en-US" altLang="zh-CN" sz="1000" b="1">
                      <a:latin typeface="Times New Roman" panose="02020603050405020304" pitchFamily="18" charset="0"/>
                      <a:ea typeface="微软雅黑" panose="020B0503020204020204" pitchFamily="34" charset="-122"/>
                      <a:cs typeface="Times New Roman" panose="02020603050405020304" pitchFamily="18" charset="0"/>
                    </a:rPr>
                    <a:t>HV</a:t>
                  </a:r>
                  <a:r>
                    <a:rPr lang="zh-CN" altLang="en-US" sz="1000" b="1">
                      <a:latin typeface="Times New Roman" panose="02020603050405020304" pitchFamily="18" charset="0"/>
                      <a:ea typeface="微软雅黑" panose="020B0503020204020204" pitchFamily="34" charset="-122"/>
                      <a:cs typeface="Times New Roman" panose="02020603050405020304" pitchFamily="18" charset="0"/>
                    </a:rPr>
                    <a:t>端</a:t>
                  </a:r>
                  <a:endParaRPr lang="zh-CN" altLang="en-US" sz="1000" b="1">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0" name="文本框 29"/>
              <p:cNvSpPr txBox="1"/>
              <p:nvPr/>
            </p:nvSpPr>
            <p:spPr>
              <a:xfrm>
                <a:off x="1305" y="6864"/>
                <a:ext cx="4021" cy="479"/>
              </a:xfrm>
              <a:prstGeom prst="rect">
                <a:avLst/>
              </a:prstGeom>
              <a:noFill/>
            </p:spPr>
            <p:txBody>
              <a:bodyPr wrap="square" rtlCol="0">
                <a:spAutoFit/>
              </a:bodyPr>
              <a:lstStyle/>
              <a:p>
                <a:pPr algn="ctr"/>
                <a:r>
                  <a:rPr lang="en-US" altLang="zh-CN"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ITKW-MDC</a:t>
                </a:r>
                <a:r>
                  <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rPr>
                  <a:t>连接件</a:t>
                </a:r>
                <a:endParaRPr lang="zh-CN" altLang="en-US" b="1">
                  <a:solidFill>
                    <a:srgbClr val="ED800D"/>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0" name="组合 19"/>
            <p:cNvGrpSpPr/>
            <p:nvPr>
              <p:custDataLst>
                <p:tags r:id="rId9"/>
              </p:custDataLst>
            </p:nvPr>
          </p:nvGrpSpPr>
          <p:grpSpPr>
            <a:xfrm>
              <a:off x="10965" y="6898"/>
              <a:ext cx="7739" cy="1936"/>
              <a:chOff x="10965" y="8004"/>
              <a:chExt cx="7739" cy="1936"/>
            </a:xfrm>
          </p:grpSpPr>
          <p:pic>
            <p:nvPicPr>
              <p:cNvPr id="81" name="图片 80"/>
              <p:cNvPicPr>
                <a:picLocks noChangeAspect="1"/>
              </p:cNvPicPr>
              <p:nvPr>
                <p:custDataLst>
                  <p:tags r:id="rId10"/>
                </p:custDataLst>
              </p:nvPr>
            </p:nvPicPr>
            <p:blipFill>
              <a:blip r:embed="rId11"/>
              <a:stretch>
                <a:fillRect/>
              </a:stretch>
            </p:blipFill>
            <p:spPr>
              <a:xfrm>
                <a:off x="14894" y="8215"/>
                <a:ext cx="1589" cy="1686"/>
              </a:xfrm>
              <a:prstGeom prst="rect">
                <a:avLst/>
              </a:prstGeom>
            </p:spPr>
          </p:pic>
          <p:pic>
            <p:nvPicPr>
              <p:cNvPr id="82" name="图片 81"/>
              <p:cNvPicPr>
                <a:picLocks noChangeAspect="1"/>
              </p:cNvPicPr>
              <p:nvPr>
                <p:custDataLst>
                  <p:tags r:id="rId12"/>
                </p:custDataLst>
              </p:nvPr>
            </p:nvPicPr>
            <p:blipFill>
              <a:blip r:embed="rId13"/>
              <a:stretch>
                <a:fillRect/>
              </a:stretch>
            </p:blipFill>
            <p:spPr>
              <a:xfrm>
                <a:off x="16868" y="8215"/>
                <a:ext cx="1836" cy="1686"/>
              </a:xfrm>
              <a:prstGeom prst="rect">
                <a:avLst/>
              </a:prstGeom>
            </p:spPr>
          </p:pic>
          <p:sp>
            <p:nvSpPr>
              <p:cNvPr id="83" name="右箭头 82"/>
              <p:cNvSpPr/>
              <p:nvPr>
                <p:custDataLst>
                  <p:tags r:id="rId14"/>
                </p:custDataLst>
              </p:nvPr>
            </p:nvSpPr>
            <p:spPr>
              <a:xfrm>
                <a:off x="16492" y="8967"/>
                <a:ext cx="312" cy="183"/>
              </a:xfrm>
              <a:prstGeom prst="rightArrow">
                <a:avLst/>
              </a:prstGeom>
              <a:solidFill>
                <a:schemeClr val="tx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85" name="矩形 84"/>
              <p:cNvSpPr/>
              <p:nvPr>
                <p:custDataLst>
                  <p:tags r:id="rId15"/>
                </p:custDataLst>
              </p:nvPr>
            </p:nvSpPr>
            <p:spPr>
              <a:xfrm>
                <a:off x="14894" y="8215"/>
                <a:ext cx="3810" cy="1686"/>
              </a:xfrm>
              <a:prstGeom prst="rect">
                <a:avLst/>
              </a:prstGeom>
              <a:noFill/>
              <a:ln w="19050">
                <a:solidFill>
                  <a:srgbClr val="ED800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cxnSp>
            <p:nvCxnSpPr>
              <p:cNvPr id="89" name="直接箭头连接符 88"/>
              <p:cNvCxnSpPr/>
              <p:nvPr>
                <p:custDataLst>
                  <p:tags r:id="rId16"/>
                </p:custDataLst>
              </p:nvPr>
            </p:nvCxnSpPr>
            <p:spPr>
              <a:xfrm flipH="1">
                <a:off x="15304" y="8004"/>
                <a:ext cx="1040" cy="877"/>
              </a:xfrm>
              <a:prstGeom prst="straightConnector1">
                <a:avLst/>
              </a:prstGeom>
              <a:ln>
                <a:solidFill>
                  <a:srgbClr val="FF0000"/>
                </a:solidFill>
                <a:headEnd type="none"/>
                <a:tailEnd type="triangle" w="med" len="med"/>
              </a:ln>
            </p:spPr>
            <p:style>
              <a:lnRef idx="2">
                <a:schemeClr val="accent1"/>
              </a:lnRef>
              <a:fillRef idx="0">
                <a:srgbClr val="FFFFFF"/>
              </a:fillRef>
              <a:effectRef idx="0">
                <a:srgbClr val="FFFFFF"/>
              </a:effectRef>
              <a:fontRef idx="minor">
                <a:schemeClr val="tx1"/>
              </a:fontRef>
            </p:style>
          </p:cxnSp>
          <p:grpSp>
            <p:nvGrpSpPr>
              <p:cNvPr id="23" name="组合 22"/>
              <p:cNvGrpSpPr/>
              <p:nvPr/>
            </p:nvGrpSpPr>
            <p:grpSpPr>
              <a:xfrm>
                <a:off x="10965" y="8084"/>
                <a:ext cx="3810" cy="1856"/>
                <a:chOff x="10965" y="8084"/>
                <a:chExt cx="3810" cy="1856"/>
              </a:xfrm>
            </p:grpSpPr>
            <p:grpSp>
              <p:nvGrpSpPr>
                <p:cNvPr id="77" name="组合 76"/>
                <p:cNvGrpSpPr/>
                <p:nvPr/>
              </p:nvGrpSpPr>
              <p:grpSpPr>
                <a:xfrm>
                  <a:off x="10965" y="8253"/>
                  <a:ext cx="3810" cy="1686"/>
                  <a:chOff x="535" y="3877"/>
                  <a:chExt cx="9052" cy="5010"/>
                </a:xfrm>
              </p:grpSpPr>
              <p:pic>
                <p:nvPicPr>
                  <p:cNvPr id="78" name="图片 77"/>
                  <p:cNvPicPr>
                    <a:picLocks noChangeAspect="1"/>
                  </p:cNvPicPr>
                  <p:nvPr>
                    <p:custDataLst>
                      <p:tags r:id="rId17"/>
                    </p:custDataLst>
                  </p:nvPr>
                </p:nvPicPr>
                <p:blipFill>
                  <a:blip r:embed="rId18"/>
                  <a:srcRect t="5383"/>
                  <a:stretch>
                    <a:fillRect/>
                  </a:stretch>
                </p:blipFill>
                <p:spPr>
                  <a:xfrm>
                    <a:off x="535" y="3877"/>
                    <a:ext cx="3882" cy="5009"/>
                  </a:xfrm>
                  <a:prstGeom prst="rect">
                    <a:avLst/>
                  </a:prstGeom>
                </p:spPr>
              </p:pic>
              <p:pic>
                <p:nvPicPr>
                  <p:cNvPr id="79" name="图片 78"/>
                  <p:cNvPicPr>
                    <a:picLocks noChangeAspect="1"/>
                  </p:cNvPicPr>
                  <p:nvPr>
                    <p:custDataLst>
                      <p:tags r:id="rId19"/>
                    </p:custDataLst>
                  </p:nvPr>
                </p:nvPicPr>
                <p:blipFill>
                  <a:blip r:embed="rId20"/>
                  <a:stretch>
                    <a:fillRect/>
                  </a:stretch>
                </p:blipFill>
                <p:spPr>
                  <a:xfrm>
                    <a:off x="5223" y="3877"/>
                    <a:ext cx="4364" cy="5010"/>
                  </a:xfrm>
                  <a:prstGeom prst="rect">
                    <a:avLst/>
                  </a:prstGeom>
                </p:spPr>
              </p:pic>
            </p:grpSp>
            <p:sp>
              <p:nvSpPr>
                <p:cNvPr id="80" name="右箭头 79"/>
                <p:cNvSpPr/>
                <p:nvPr>
                  <p:custDataLst>
                    <p:tags r:id="rId21"/>
                  </p:custDataLst>
                </p:nvPr>
              </p:nvSpPr>
              <p:spPr>
                <a:xfrm>
                  <a:off x="12613" y="8937"/>
                  <a:ext cx="312" cy="183"/>
                </a:xfrm>
                <a:prstGeom prst="rightArrow">
                  <a:avLst/>
                </a:prstGeom>
                <a:solidFill>
                  <a:schemeClr val="tx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sp>
              <p:nvSpPr>
                <p:cNvPr id="84" name="矩形 83"/>
                <p:cNvSpPr/>
                <p:nvPr>
                  <p:custDataLst>
                    <p:tags r:id="rId22"/>
                  </p:custDataLst>
                </p:nvPr>
              </p:nvSpPr>
              <p:spPr>
                <a:xfrm>
                  <a:off x="10965" y="8254"/>
                  <a:ext cx="3810" cy="1686"/>
                </a:xfrm>
                <a:prstGeom prst="rect">
                  <a:avLst/>
                </a:prstGeom>
                <a:noFill/>
                <a:ln w="19050">
                  <a:solidFill>
                    <a:srgbClr val="ED800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cxnSp>
              <p:nvCxnSpPr>
                <p:cNvPr id="88" name="直接箭头连接符 87"/>
                <p:cNvCxnSpPr/>
                <p:nvPr>
                  <p:custDataLst>
                    <p:tags r:id="rId23"/>
                  </p:custDataLst>
                </p:nvPr>
              </p:nvCxnSpPr>
              <p:spPr>
                <a:xfrm flipH="1">
                  <a:off x="11469" y="8084"/>
                  <a:ext cx="1071" cy="834"/>
                </a:xfrm>
                <a:prstGeom prst="straightConnector1">
                  <a:avLst/>
                </a:prstGeom>
                <a:ln>
                  <a:solidFill>
                    <a:srgbClr val="FF0000"/>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90" name="直接箭头连接符 89"/>
                <p:cNvCxnSpPr/>
                <p:nvPr>
                  <p:custDataLst>
                    <p:tags r:id="rId24"/>
                  </p:custDataLst>
                </p:nvPr>
              </p:nvCxnSpPr>
              <p:spPr>
                <a:xfrm>
                  <a:off x="12569" y="8084"/>
                  <a:ext cx="1502" cy="849"/>
                </a:xfrm>
                <a:prstGeom prst="straightConnector1">
                  <a:avLst/>
                </a:prstGeom>
                <a:ln>
                  <a:solidFill>
                    <a:srgbClr val="FF0000"/>
                  </a:solidFill>
                  <a:headEnd type="none"/>
                  <a:tailEnd type="triangle" w="med" len="med"/>
                </a:ln>
              </p:spPr>
              <p:style>
                <a:lnRef idx="2">
                  <a:schemeClr val="accent1"/>
                </a:lnRef>
                <a:fillRef idx="0">
                  <a:srgbClr val="FFFFFF"/>
                </a:fillRef>
                <a:effectRef idx="0">
                  <a:srgbClr val="FFFFFF"/>
                </a:effectRef>
                <a:fontRef idx="minor">
                  <a:schemeClr val="tx1"/>
                </a:fontRef>
              </p:style>
            </p:cxnSp>
          </p:grpSp>
          <p:cxnSp>
            <p:nvCxnSpPr>
              <p:cNvPr id="91" name="直接箭头连接符 90"/>
              <p:cNvCxnSpPr>
                <a:stCxn id="3" idx="2"/>
              </p:cNvCxnSpPr>
              <p:nvPr>
                <p:custDataLst>
                  <p:tags r:id="rId25"/>
                </p:custDataLst>
              </p:nvPr>
            </p:nvCxnSpPr>
            <p:spPr>
              <a:xfrm>
                <a:off x="16407" y="8041"/>
                <a:ext cx="1502" cy="838"/>
              </a:xfrm>
              <a:prstGeom prst="straightConnector1">
                <a:avLst/>
              </a:prstGeom>
              <a:ln>
                <a:solidFill>
                  <a:srgbClr val="FF0000"/>
                </a:solidFill>
                <a:headEnd type="none"/>
                <a:tailEnd type="triangle" w="med" len="med"/>
              </a:ln>
            </p:spPr>
            <p:style>
              <a:lnRef idx="2">
                <a:schemeClr val="accent1"/>
              </a:lnRef>
              <a:fillRef idx="0">
                <a:srgbClr val="FFFFFF"/>
              </a:fillRef>
              <a:effectRef idx="0">
                <a:srgbClr val="FFFFFF"/>
              </a:effectRef>
              <a:fontRef idx="minor">
                <a:schemeClr val="tx1"/>
              </a:fontRef>
            </p:style>
          </p:cxnSp>
        </p:grpSp>
        <p:sp>
          <p:nvSpPr>
            <p:cNvPr id="62" name="文本框 61"/>
            <p:cNvSpPr txBox="1"/>
            <p:nvPr/>
          </p:nvSpPr>
          <p:spPr>
            <a:xfrm>
              <a:off x="13738" y="9112"/>
              <a:ext cx="2175" cy="434"/>
            </a:xfrm>
            <a:prstGeom prst="rect">
              <a:avLst/>
            </a:prstGeom>
            <a:noFill/>
          </p:spPr>
          <p:txBody>
            <a:bodyPr wrap="square" rtlCol="0">
              <a:spAutoFit/>
            </a:bodyPr>
            <a:lstStyle/>
            <a:p>
              <a:pPr algn="ctr"/>
              <a:r>
                <a:rPr lang="en-US" sz="12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MDC</a:t>
              </a:r>
              <a:r>
                <a:rPr lang="zh-CN" altLang="en-US" sz="12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的连接环</a:t>
              </a:r>
              <a:endParaRPr lang="zh-CN" altLang="en-US" sz="12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3" name="直接箭头连接符 62"/>
            <p:cNvCxnSpPr>
              <a:stCxn id="62" idx="0"/>
            </p:cNvCxnSpPr>
            <p:nvPr/>
          </p:nvCxnSpPr>
          <p:spPr>
            <a:xfrm flipH="1" flipV="1">
              <a:off x="14028" y="8090"/>
              <a:ext cx="798" cy="1022"/>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64" name="直接箭头连接符 63"/>
            <p:cNvCxnSpPr>
              <a:stCxn id="62" idx="0"/>
            </p:cNvCxnSpPr>
            <p:nvPr/>
          </p:nvCxnSpPr>
          <p:spPr>
            <a:xfrm flipV="1">
              <a:off x="14826" y="8075"/>
              <a:ext cx="3097" cy="1037"/>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grpSp>
      <p:sp>
        <p:nvSpPr>
          <p:cNvPr id="25" name="右箭头 24"/>
          <p:cNvSpPr/>
          <p:nvPr/>
        </p:nvSpPr>
        <p:spPr>
          <a:xfrm>
            <a:off x="5400675" y="4196715"/>
            <a:ext cx="426720" cy="671830"/>
          </a:xfrm>
          <a:prstGeom prst="rightArrow">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4" name="矩形 53"/>
          <p:cNvSpPr/>
          <p:nvPr/>
        </p:nvSpPr>
        <p:spPr>
          <a:xfrm>
            <a:off x="211455" y="2663190"/>
            <a:ext cx="11828145" cy="3979545"/>
          </a:xfrm>
          <a:prstGeom prst="rect">
            <a:avLst/>
          </a:prstGeom>
          <a:noFill/>
          <a:ln w="28575">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400"/>
          </a:p>
        </p:txBody>
      </p:sp>
      <p:cxnSp>
        <p:nvCxnSpPr>
          <p:cNvPr id="106" name="直接箭头连接符 105"/>
          <p:cNvCxnSpPr/>
          <p:nvPr>
            <p:custDataLst>
              <p:tags r:id="rId26"/>
            </p:custDataLst>
          </p:nvPr>
        </p:nvCxnSpPr>
        <p:spPr>
          <a:xfrm flipH="1">
            <a:off x="3168504" y="1987302"/>
            <a:ext cx="26035" cy="894080"/>
          </a:xfrm>
          <a:prstGeom prst="straightConnector1">
            <a:avLst/>
          </a:prstGeom>
          <a:ln w="19050">
            <a:solidFill>
              <a:srgbClr val="ED7F0D"/>
            </a:solidFill>
            <a:tailEnd type="triangle" w="med" len="lg"/>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972185"/>
            <a:ext cx="545528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设计成果与亮点：吊挂方案设计</a:t>
            </a:r>
            <a:endParaRPr kumimoji="0" lang="en-US" altLang="zh-CN" sz="2400" b="1" i="0" u="none" strike="noStrike" kern="1200" cap="none" spc="0" normalizeH="0" baseline="0" noProof="0" dirty="0">
              <a:ln>
                <a:noFill/>
              </a:ln>
              <a:solidFill>
                <a:srgbClr val="0070C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矩形 3"/>
          <p:cNvSpPr/>
          <p:nvPr/>
        </p:nvSpPr>
        <p:spPr>
          <a:xfrm>
            <a:off x="419101" y="20193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 ITKW</a:t>
            </a:r>
            <a:r>
              <a:rPr lang="zh-CN" altLang="en-US"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（气体内径探测器）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custDataLst>
              <p:tags r:id="rId2"/>
            </p:custDataLst>
          </p:nvPr>
        </p:nvSpPr>
        <p:spPr>
          <a:xfrm>
            <a:off x="556895" y="1290320"/>
            <a:ext cx="10935335" cy="1337945"/>
          </a:xfrm>
          <a:prstGeom prst="rect">
            <a:avLst/>
          </a:prstGeom>
          <a:noFill/>
        </p:spPr>
        <p:txBody>
          <a:bodyPr wrap="square" rtlCol="0">
            <a:spAutoFit/>
          </a:bodyPr>
          <a:lstStyle/>
          <a:p>
            <a:pPr marL="285750" indent="-285750">
              <a:lnSpc>
                <a:spcPct val="150000"/>
              </a:lnSpc>
              <a:buClr>
                <a:srgbClr val="FF0000"/>
              </a:buClr>
              <a:buFont typeface="Wingdings" panose="05000000000000000000" charset="0"/>
              <a:buChar char="Ø"/>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设计了</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ITKW</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中心束流管</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连接件</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：连接件分为</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FEE</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端与</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HV</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端两部分，</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通过螺栓一端</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与</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的</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Layer1-2</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支架连接，一端与中心束流管端部法兰连接</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29</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号线下会议提出</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不能承受</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MDI</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装配时的轴向力，此</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连接方案后续还需修改连接</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方案。</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0" name="文本框 69"/>
          <p:cNvSpPr txBox="1"/>
          <p:nvPr/>
        </p:nvSpPr>
        <p:spPr>
          <a:xfrm>
            <a:off x="1017270" y="6240145"/>
            <a:ext cx="3188970" cy="337185"/>
          </a:xfrm>
          <a:prstGeom prst="rect">
            <a:avLst/>
          </a:prstGeom>
          <a:noFill/>
        </p:spPr>
        <p:txBody>
          <a:bodyPr wrap="square" rtlCol="0">
            <a:spAutoFit/>
          </a:bodyPr>
          <a:lstStyle/>
          <a:p>
            <a:pPr algn="ctr"/>
            <a:r>
              <a:rPr lang="en-US" sz="1600" b="1" dirty="0">
                <a:solidFill>
                  <a:srgbClr val="ED800D"/>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sz="1600" b="1" dirty="0">
                <a:solidFill>
                  <a:srgbClr val="ED800D"/>
                </a:solidFill>
                <a:latin typeface="Times New Roman" panose="02020603050405020304" pitchFamily="18" charset="0"/>
                <a:ea typeface="微软雅黑" panose="020B0503020204020204" pitchFamily="34" charset="-122"/>
                <a:cs typeface="Times New Roman" panose="02020603050405020304" pitchFamily="18" charset="0"/>
                <a:sym typeface="+mn-ea"/>
              </a:rPr>
              <a:t>中心束流管连接件</a:t>
            </a:r>
            <a:endParaRPr lang="zh-CN" altLang="en-US" sz="1600" b="1" dirty="0">
              <a:solidFill>
                <a:srgbClr val="ED800D"/>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107" name="组合 106"/>
          <p:cNvGrpSpPr/>
          <p:nvPr/>
        </p:nvGrpSpPr>
        <p:grpSpPr>
          <a:xfrm>
            <a:off x="632460" y="2966085"/>
            <a:ext cx="3997325" cy="3131185"/>
            <a:chOff x="2733" y="3859"/>
            <a:chExt cx="5724" cy="5611"/>
          </a:xfrm>
        </p:grpSpPr>
        <p:pic>
          <p:nvPicPr>
            <p:cNvPr id="103" name="图片 102"/>
            <p:cNvPicPr>
              <a:picLocks noChangeAspect="1"/>
            </p:cNvPicPr>
            <p:nvPr/>
          </p:nvPicPr>
          <p:blipFill>
            <a:blip r:embed="rId3"/>
            <a:stretch>
              <a:fillRect/>
            </a:stretch>
          </p:blipFill>
          <p:spPr>
            <a:xfrm>
              <a:off x="2733" y="3859"/>
              <a:ext cx="5724" cy="3081"/>
            </a:xfrm>
            <a:prstGeom prst="rect">
              <a:avLst/>
            </a:prstGeom>
            <a:ln w="12700">
              <a:solidFill>
                <a:schemeClr val="bg1">
                  <a:lumMod val="50000"/>
                </a:schemeClr>
              </a:solidFill>
              <a:prstDash val="dash"/>
            </a:ln>
          </p:spPr>
        </p:pic>
        <p:pic>
          <p:nvPicPr>
            <p:cNvPr id="7" name="图片 6"/>
            <p:cNvPicPr>
              <a:picLocks noChangeAspect="1"/>
            </p:cNvPicPr>
            <p:nvPr>
              <p:custDataLst>
                <p:tags r:id="rId4"/>
              </p:custDataLst>
            </p:nvPr>
          </p:nvPicPr>
          <p:blipFill>
            <a:blip r:embed="rId5">
              <a:lum bright="12000"/>
            </a:blip>
            <a:stretch>
              <a:fillRect/>
            </a:stretch>
          </p:blipFill>
          <p:spPr>
            <a:xfrm>
              <a:off x="2733" y="7230"/>
              <a:ext cx="1870" cy="2241"/>
            </a:xfrm>
            <a:prstGeom prst="rect">
              <a:avLst/>
            </a:prstGeom>
            <a:ln w="12700">
              <a:solidFill>
                <a:srgbClr val="ED7F0D"/>
              </a:solidFill>
              <a:prstDash val="dash"/>
            </a:ln>
          </p:spPr>
        </p:pic>
        <p:pic>
          <p:nvPicPr>
            <p:cNvPr id="39" name="图片 38"/>
            <p:cNvPicPr>
              <a:picLocks noChangeAspect="1"/>
            </p:cNvPicPr>
            <p:nvPr>
              <p:custDataLst>
                <p:tags r:id="rId6"/>
              </p:custDataLst>
            </p:nvPr>
          </p:nvPicPr>
          <p:blipFill>
            <a:blip r:embed="rId7">
              <a:lum bright="12000"/>
            </a:blip>
            <a:srcRect l="8885" t="8481" r="5901"/>
            <a:stretch>
              <a:fillRect/>
            </a:stretch>
          </p:blipFill>
          <p:spPr>
            <a:xfrm>
              <a:off x="6637" y="7230"/>
              <a:ext cx="1820" cy="2241"/>
            </a:xfrm>
            <a:prstGeom prst="rect">
              <a:avLst/>
            </a:prstGeom>
            <a:ln w="12700">
              <a:solidFill>
                <a:srgbClr val="ED7F0D"/>
              </a:solidFill>
              <a:prstDash val="dash"/>
            </a:ln>
          </p:spPr>
        </p:pic>
        <p:sp>
          <p:nvSpPr>
            <p:cNvPr id="73" name="矩形 72"/>
            <p:cNvSpPr/>
            <p:nvPr>
              <p:custDataLst>
                <p:tags r:id="rId8"/>
              </p:custDataLst>
            </p:nvPr>
          </p:nvSpPr>
          <p:spPr>
            <a:xfrm>
              <a:off x="7203" y="4790"/>
              <a:ext cx="298" cy="640"/>
            </a:xfrm>
            <a:prstGeom prst="rect">
              <a:avLst/>
            </a:prstGeom>
            <a:noFill/>
            <a:ln w="19050">
              <a:solidFill>
                <a:srgbClr val="ED7F0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sp>
          <p:nvSpPr>
            <p:cNvPr id="9" name="矩形 8"/>
            <p:cNvSpPr/>
            <p:nvPr>
              <p:custDataLst>
                <p:tags r:id="rId9"/>
              </p:custDataLst>
            </p:nvPr>
          </p:nvSpPr>
          <p:spPr>
            <a:xfrm>
              <a:off x="4325" y="5347"/>
              <a:ext cx="426" cy="629"/>
            </a:xfrm>
            <a:prstGeom prst="rect">
              <a:avLst/>
            </a:prstGeom>
            <a:noFill/>
            <a:ln w="19050">
              <a:solidFill>
                <a:srgbClr val="ED7F0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cxnSp>
          <p:nvCxnSpPr>
            <p:cNvPr id="105" name="直接箭头连接符 104"/>
            <p:cNvCxnSpPr>
              <a:endCxn id="7" idx="0"/>
            </p:cNvCxnSpPr>
            <p:nvPr>
              <p:custDataLst>
                <p:tags r:id="rId10"/>
              </p:custDataLst>
            </p:nvPr>
          </p:nvCxnSpPr>
          <p:spPr>
            <a:xfrm flipH="1">
              <a:off x="3668" y="5961"/>
              <a:ext cx="869" cy="1269"/>
            </a:xfrm>
            <a:prstGeom prst="straightConnector1">
              <a:avLst/>
            </a:prstGeom>
            <a:ln w="19050">
              <a:solidFill>
                <a:srgbClr val="ED7F0D"/>
              </a:solidFill>
              <a:tailEnd type="triangle" w="med" len="lg"/>
            </a:ln>
          </p:spPr>
          <p:style>
            <a:lnRef idx="2">
              <a:schemeClr val="accent1"/>
            </a:lnRef>
            <a:fillRef idx="0">
              <a:srgbClr val="FFFFFF"/>
            </a:fillRef>
            <a:effectRef idx="0">
              <a:srgbClr val="FFFFFF"/>
            </a:effectRef>
            <a:fontRef idx="minor">
              <a:schemeClr val="tx1"/>
            </a:fontRef>
          </p:style>
        </p:cxnSp>
        <p:cxnSp>
          <p:nvCxnSpPr>
            <p:cNvPr id="106" name="直接箭头连接符 105"/>
            <p:cNvCxnSpPr>
              <a:stCxn id="73" idx="2"/>
            </p:cNvCxnSpPr>
            <p:nvPr>
              <p:custDataLst>
                <p:tags r:id="rId11"/>
              </p:custDataLst>
            </p:nvPr>
          </p:nvCxnSpPr>
          <p:spPr>
            <a:xfrm>
              <a:off x="7352" y="5430"/>
              <a:ext cx="195" cy="2031"/>
            </a:xfrm>
            <a:prstGeom prst="straightConnector1">
              <a:avLst/>
            </a:prstGeom>
            <a:ln w="19050">
              <a:solidFill>
                <a:srgbClr val="ED7F0D"/>
              </a:solidFill>
              <a:tailEnd type="triangle" w="med" len="lg"/>
            </a:ln>
          </p:spPr>
          <p:style>
            <a:lnRef idx="2">
              <a:schemeClr val="accent1"/>
            </a:lnRef>
            <a:fillRef idx="0">
              <a:srgbClr val="FFFFFF"/>
            </a:fillRef>
            <a:effectRef idx="0">
              <a:srgbClr val="FFFFFF"/>
            </a:effectRef>
            <a:fontRef idx="minor">
              <a:schemeClr val="tx1"/>
            </a:fontRef>
          </p:style>
        </p:cxnSp>
      </p:grpSp>
      <p:sp>
        <p:nvSpPr>
          <p:cNvPr id="108" name="文本框 107"/>
          <p:cNvSpPr txBox="1"/>
          <p:nvPr/>
        </p:nvSpPr>
        <p:spPr>
          <a:xfrm>
            <a:off x="895350" y="2633345"/>
            <a:ext cx="3471545" cy="337185"/>
          </a:xfrm>
          <a:prstGeom prst="rect">
            <a:avLst/>
          </a:prstGeom>
          <a:noFill/>
        </p:spPr>
        <p:txBody>
          <a:bodyPr wrap="square" rtlCol="0">
            <a:spAutoFit/>
          </a:bodyPr>
          <a:lstStyle/>
          <a:p>
            <a:pPr algn="ctr"/>
            <a:r>
              <a:rPr lang="en-US" sz="1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sz="1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mn-ea"/>
              </a:rPr>
              <a:t>中心束流管连接剖面图</a:t>
            </a:r>
            <a:endParaRPr lang="zh-CN" altLang="en-US" sz="16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6" name="文本框 5"/>
          <p:cNvSpPr txBox="1"/>
          <p:nvPr/>
        </p:nvSpPr>
        <p:spPr>
          <a:xfrm>
            <a:off x="746760" y="6097905"/>
            <a:ext cx="847725" cy="337185"/>
          </a:xfrm>
          <a:prstGeom prst="rect">
            <a:avLst/>
          </a:prstGeom>
          <a:noFill/>
        </p:spPr>
        <p:txBody>
          <a:bodyPr wrap="square" rtlCol="0">
            <a:spAutoFit/>
          </a:bodyPr>
          <a:p>
            <a:r>
              <a:rPr lang="en-US" altLang="zh-CN" sz="1600" b="1">
                <a:latin typeface="Times New Roman" panose="02020603050405020304" pitchFamily="18" charset="0"/>
                <a:cs typeface="Times New Roman" panose="02020603050405020304" pitchFamily="18" charset="0"/>
              </a:rPr>
              <a:t>FEE</a:t>
            </a:r>
            <a:endParaRPr lang="en-US" altLang="zh-CN" sz="1600" b="1">
              <a:latin typeface="Times New Roman" panose="02020603050405020304" pitchFamily="18" charset="0"/>
              <a:cs typeface="Times New Roman" panose="02020603050405020304" pitchFamily="18" charset="0"/>
            </a:endParaRPr>
          </a:p>
        </p:txBody>
      </p:sp>
      <p:sp>
        <p:nvSpPr>
          <p:cNvPr id="8" name="文本框 7"/>
          <p:cNvSpPr txBox="1"/>
          <p:nvPr/>
        </p:nvSpPr>
        <p:spPr>
          <a:xfrm>
            <a:off x="3962400" y="6097905"/>
            <a:ext cx="847725" cy="337185"/>
          </a:xfrm>
          <a:prstGeom prst="rect">
            <a:avLst/>
          </a:prstGeom>
          <a:noFill/>
        </p:spPr>
        <p:txBody>
          <a:bodyPr wrap="square" rtlCol="0">
            <a:spAutoFit/>
          </a:bodyPr>
          <a:p>
            <a:r>
              <a:rPr lang="en-US" altLang="zh-CN" sz="1600" b="1">
                <a:latin typeface="Times New Roman" panose="02020603050405020304" pitchFamily="18" charset="0"/>
                <a:cs typeface="Times New Roman" panose="02020603050405020304" pitchFamily="18" charset="0"/>
              </a:rPr>
              <a:t>HV</a:t>
            </a:r>
            <a:endParaRPr lang="en-US" altLang="zh-CN" sz="16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5735955" y="2663825"/>
            <a:ext cx="5130165" cy="583565"/>
          </a:xfrm>
          <a:prstGeom prst="rect">
            <a:avLst/>
          </a:prstGeom>
          <a:noFill/>
        </p:spPr>
        <p:txBody>
          <a:bodyPr wrap="square" rtlCol="0">
            <a:spAutoFit/>
          </a:bodyPr>
          <a:p>
            <a:r>
              <a:rPr lang="zh-CN" altLang="en-US" sz="1600" b="1">
                <a:solidFill>
                  <a:schemeClr val="accent2"/>
                </a:solidFill>
                <a:latin typeface="Times New Roman" panose="02020603050405020304" pitchFamily="18" charset="0"/>
                <a:cs typeface="Times New Roman" panose="02020603050405020304" pitchFamily="18" charset="0"/>
              </a:rPr>
              <a:t>以</a:t>
            </a:r>
            <a:r>
              <a:rPr lang="en-US" altLang="zh-CN" sz="1600" b="1">
                <a:solidFill>
                  <a:schemeClr val="accent2"/>
                </a:solidFill>
                <a:latin typeface="Times New Roman" panose="02020603050405020304" pitchFamily="18" charset="0"/>
                <a:cs typeface="Times New Roman" panose="02020603050405020304" pitchFamily="18" charset="0"/>
              </a:rPr>
              <a:t>FEE</a:t>
            </a:r>
            <a:r>
              <a:rPr lang="zh-CN" altLang="en-US" sz="1600" b="1">
                <a:solidFill>
                  <a:schemeClr val="accent2"/>
                </a:solidFill>
                <a:latin typeface="Times New Roman" panose="02020603050405020304" pitchFamily="18" charset="0"/>
                <a:cs typeface="Times New Roman" panose="02020603050405020304" pitchFamily="18" charset="0"/>
              </a:rPr>
              <a:t>端为例：</a:t>
            </a:r>
            <a:r>
              <a:rPr lang="en-US" altLang="zh-CN" sz="1600" b="1">
                <a:solidFill>
                  <a:schemeClr val="accent2"/>
                </a:solidFill>
                <a:latin typeface="Times New Roman" panose="02020603050405020304" pitchFamily="18" charset="0"/>
                <a:cs typeface="Times New Roman" panose="02020603050405020304" pitchFamily="18" charset="0"/>
              </a:rPr>
              <a:t>ITKW</a:t>
            </a:r>
            <a:r>
              <a:rPr lang="zh-CN" altLang="en-US" sz="1600" b="1">
                <a:solidFill>
                  <a:schemeClr val="accent2"/>
                </a:solidFill>
                <a:latin typeface="Times New Roman" panose="02020603050405020304" pitchFamily="18" charset="0"/>
                <a:cs typeface="Times New Roman" panose="02020603050405020304" pitchFamily="18" charset="0"/>
              </a:rPr>
              <a:t>与中心束流管通过连接件固定细节展示</a:t>
            </a:r>
            <a:endParaRPr lang="zh-CN" altLang="en-US" sz="1600" b="1">
              <a:solidFill>
                <a:schemeClr val="accent2"/>
              </a:solidFill>
              <a:latin typeface="Times New Roman" panose="02020603050405020304" pitchFamily="18" charset="0"/>
              <a:cs typeface="Times New Roman" panose="02020603050405020304" pitchFamily="18" charset="0"/>
            </a:endParaRPr>
          </a:p>
        </p:txBody>
      </p:sp>
      <p:pic>
        <p:nvPicPr>
          <p:cNvPr id="13" name="图片 12"/>
          <p:cNvPicPr>
            <a:picLocks noChangeAspect="1"/>
          </p:cNvPicPr>
          <p:nvPr/>
        </p:nvPicPr>
        <p:blipFill>
          <a:blip r:embed="rId12"/>
          <a:stretch>
            <a:fillRect/>
          </a:stretch>
        </p:blipFill>
        <p:spPr>
          <a:xfrm>
            <a:off x="8195945" y="3450590"/>
            <a:ext cx="2820035" cy="2512695"/>
          </a:xfrm>
          <a:prstGeom prst="rect">
            <a:avLst/>
          </a:prstGeom>
          <a:ln w="19050">
            <a:solidFill>
              <a:srgbClr val="FF0000"/>
            </a:solidFill>
            <a:prstDash val="dash"/>
          </a:ln>
        </p:spPr>
      </p:pic>
      <p:pic>
        <p:nvPicPr>
          <p:cNvPr id="10" name="图片 9"/>
          <p:cNvPicPr>
            <a:picLocks noChangeAspect="1"/>
          </p:cNvPicPr>
          <p:nvPr/>
        </p:nvPicPr>
        <p:blipFill>
          <a:blip r:embed="rId13"/>
          <a:srcRect r="11033"/>
          <a:stretch>
            <a:fillRect/>
          </a:stretch>
        </p:blipFill>
        <p:spPr>
          <a:xfrm>
            <a:off x="5327650" y="3660140"/>
            <a:ext cx="2094230" cy="2099310"/>
          </a:xfrm>
          <a:prstGeom prst="rect">
            <a:avLst/>
          </a:prstGeom>
          <a:ln>
            <a:solidFill>
              <a:schemeClr val="bg1">
                <a:lumMod val="50000"/>
              </a:schemeClr>
            </a:solidFill>
            <a:prstDash val="dash"/>
          </a:ln>
        </p:spPr>
      </p:pic>
      <p:sp>
        <p:nvSpPr>
          <p:cNvPr id="16" name="矩形 15"/>
          <p:cNvSpPr/>
          <p:nvPr/>
        </p:nvSpPr>
        <p:spPr>
          <a:xfrm>
            <a:off x="6003290" y="4149725"/>
            <a:ext cx="1136650" cy="1092200"/>
          </a:xfrm>
          <a:prstGeom prst="rect">
            <a:avLst/>
          </a:prstGeom>
          <a:noFill/>
          <a:ln w="1905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18" name="右箭头 17"/>
          <p:cNvSpPr/>
          <p:nvPr/>
        </p:nvSpPr>
        <p:spPr>
          <a:xfrm>
            <a:off x="7529195" y="4591050"/>
            <a:ext cx="552450" cy="257175"/>
          </a:xfrm>
          <a:prstGeom prst="right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600"/>
          </a:p>
        </p:txBody>
      </p:sp>
      <p:sp>
        <p:nvSpPr>
          <p:cNvPr id="19" name="文本框 18"/>
          <p:cNvSpPr txBox="1"/>
          <p:nvPr/>
        </p:nvSpPr>
        <p:spPr>
          <a:xfrm>
            <a:off x="7288530" y="4315460"/>
            <a:ext cx="1038225" cy="337185"/>
          </a:xfrm>
          <a:prstGeom prst="rect">
            <a:avLst/>
          </a:prstGeom>
          <a:noFill/>
        </p:spPr>
        <p:txBody>
          <a:bodyPr wrap="square" rtlCol="0">
            <a:spAutoFit/>
          </a:bodyPr>
          <a:p>
            <a:pPr algn="ctr"/>
            <a:r>
              <a:rPr lang="zh-CN" altLang="en-US" sz="1600" b="1"/>
              <a:t>剖面展示</a:t>
            </a:r>
            <a:endParaRPr lang="zh-CN" altLang="en-US" sz="1600" b="1"/>
          </a:p>
        </p:txBody>
      </p:sp>
      <p:sp>
        <p:nvSpPr>
          <p:cNvPr id="20" name="文本框 19"/>
          <p:cNvSpPr txBox="1"/>
          <p:nvPr/>
        </p:nvSpPr>
        <p:spPr>
          <a:xfrm>
            <a:off x="7421861" y="6214318"/>
            <a:ext cx="2142462" cy="332642"/>
          </a:xfrm>
          <a:prstGeom prst="rect">
            <a:avLst/>
          </a:prstGeom>
          <a:noFill/>
        </p:spPr>
        <p:txBody>
          <a:bodyPr wrap="square" rtlCol="0">
            <a:noAutofit/>
          </a:bodyPr>
          <a:lstStyle/>
          <a:p>
            <a:pPr algn="ctr"/>
            <a:r>
              <a:rPr lang="zh-CN" altLang="en-US" sz="1600" b="1">
                <a:solidFill>
                  <a:srgbClr val="FF0000"/>
                </a:solidFill>
                <a:latin typeface="Times New Roman" panose="02020603050405020304" pitchFamily="18" charset="0"/>
                <a:cs typeface="Times New Roman" panose="02020603050405020304" pitchFamily="18" charset="0"/>
              </a:rPr>
              <a:t>中心束流管端部法兰</a:t>
            </a:r>
            <a:endParaRPr lang="zh-CN" altLang="en-US" sz="1600" b="1">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9564324" y="6214282"/>
            <a:ext cx="2768070" cy="332642"/>
          </a:xfrm>
          <a:prstGeom prst="rect">
            <a:avLst/>
          </a:prstGeom>
          <a:noFill/>
        </p:spPr>
        <p:txBody>
          <a:bodyPr wrap="square" rtlCol="0">
            <a:noAutofit/>
          </a:bodyPr>
          <a:lstStyle/>
          <a:p>
            <a:pPr algn="l"/>
            <a:r>
              <a:rPr lang="en-US" altLang="zh-CN" sz="1600" b="1">
                <a:solidFill>
                  <a:srgbClr val="FF0000"/>
                </a:solidFill>
                <a:latin typeface="Times New Roman" panose="02020603050405020304" pitchFamily="18" charset="0"/>
                <a:cs typeface="Times New Roman" panose="02020603050405020304" pitchFamily="18" charset="0"/>
              </a:rPr>
              <a:t>ITKW</a:t>
            </a:r>
            <a:r>
              <a:rPr lang="zh-CN" altLang="en-US" sz="1600" b="1" dirty="0">
                <a:solidFill>
                  <a:srgbClr val="FF0000"/>
                </a:solidFill>
                <a:latin typeface="Times New Roman" panose="02020603050405020304" pitchFamily="18" charset="0"/>
                <a:cs typeface="Times New Roman" panose="02020603050405020304" pitchFamily="18" charset="0"/>
                <a:sym typeface="+mn-ea"/>
              </a:rPr>
              <a:t>的</a:t>
            </a:r>
            <a:r>
              <a:rPr lang="en-US" altLang="zh-CN" sz="1600" b="1" dirty="0">
                <a:solidFill>
                  <a:srgbClr val="FF0000"/>
                </a:solidFill>
                <a:latin typeface="Times New Roman" panose="02020603050405020304" pitchFamily="18" charset="0"/>
                <a:cs typeface="Times New Roman" panose="02020603050405020304" pitchFamily="18" charset="0"/>
                <a:sym typeface="+mn-ea"/>
              </a:rPr>
              <a:t>Layer1-2</a:t>
            </a:r>
            <a:r>
              <a:rPr lang="zh-CN" altLang="en-US" sz="1600" b="1" dirty="0">
                <a:solidFill>
                  <a:srgbClr val="FF0000"/>
                </a:solidFill>
                <a:latin typeface="Times New Roman" panose="02020603050405020304" pitchFamily="18" charset="0"/>
                <a:cs typeface="Times New Roman" panose="02020603050405020304" pitchFamily="18" charset="0"/>
                <a:sym typeface="+mn-ea"/>
              </a:rPr>
              <a:t>支架</a:t>
            </a:r>
            <a:endParaRPr lang="zh-CN" altLang="en-US" sz="1600" b="1" dirty="0">
              <a:solidFill>
                <a:srgbClr val="FF0000"/>
              </a:solidFill>
              <a:latin typeface="Times New Roman" panose="02020603050405020304" pitchFamily="18" charset="0"/>
              <a:cs typeface="Times New Roman" panose="02020603050405020304" pitchFamily="18" charset="0"/>
              <a:sym typeface="+mn-ea"/>
            </a:endParaRPr>
          </a:p>
        </p:txBody>
      </p:sp>
      <p:cxnSp>
        <p:nvCxnSpPr>
          <p:cNvPr id="34" name="直接箭头连接符 33"/>
          <p:cNvCxnSpPr/>
          <p:nvPr/>
        </p:nvCxnSpPr>
        <p:spPr>
          <a:xfrm flipH="1" flipV="1">
            <a:off x="9081791" y="5357557"/>
            <a:ext cx="9525" cy="847725"/>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H="1" flipV="1">
            <a:off x="9866016" y="5484557"/>
            <a:ext cx="6350" cy="758825"/>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8167370" y="3105150"/>
            <a:ext cx="2301875" cy="583565"/>
          </a:xfrm>
          <a:prstGeom prst="rect">
            <a:avLst/>
          </a:prstGeom>
          <a:noFill/>
        </p:spPr>
        <p:txBody>
          <a:bodyPr wrap="square" rtlCol="0">
            <a:spAutoFit/>
          </a:bodyPr>
          <a:p>
            <a:r>
              <a:rPr lang="en-US" altLang="zh-CN" sz="1600" b="1"/>
              <a:t>ITKW-</a:t>
            </a:r>
            <a:r>
              <a:rPr lang="zh-CN" altLang="en-US" sz="1600" b="1"/>
              <a:t>中心束流管连接件</a:t>
            </a:r>
            <a:endParaRPr lang="zh-CN" altLang="en-US" sz="1600" b="1"/>
          </a:p>
        </p:txBody>
      </p:sp>
      <p:cxnSp>
        <p:nvCxnSpPr>
          <p:cNvPr id="24" name="直接箭头连接符 23"/>
          <p:cNvCxnSpPr>
            <a:stCxn id="23" idx="2"/>
          </p:cNvCxnSpPr>
          <p:nvPr/>
        </p:nvCxnSpPr>
        <p:spPr>
          <a:xfrm flipH="1">
            <a:off x="9315471" y="3411917"/>
            <a:ext cx="3175" cy="383540"/>
          </a:xfrm>
          <a:prstGeom prst="straightConnector1">
            <a:avLst/>
          </a:prstGeom>
          <a:ln>
            <a:solidFill>
              <a:schemeClr val="tx1"/>
            </a:solidFill>
            <a:headEnd type="none"/>
            <a:tailEnd type="triangle" w="med" len="med"/>
          </a:ln>
        </p:spPr>
        <p:style>
          <a:lnRef idx="2">
            <a:schemeClr val="accent1"/>
          </a:lnRef>
          <a:fillRef idx="0">
            <a:srgbClr val="FFFFFF"/>
          </a:fillRef>
          <a:effectRef idx="0">
            <a:srgbClr val="FFFFFF"/>
          </a:effectRef>
          <a:fontRef idx="minor">
            <a:schemeClr val="tx1"/>
          </a:fontRef>
        </p:style>
      </p:cxnSp>
      <p:sp>
        <p:nvSpPr>
          <p:cNvPr id="54" name="矩形 53"/>
          <p:cNvSpPr/>
          <p:nvPr/>
        </p:nvSpPr>
        <p:spPr>
          <a:xfrm>
            <a:off x="5100320" y="2644140"/>
            <a:ext cx="6433820" cy="3979545"/>
          </a:xfrm>
          <a:prstGeom prst="rect">
            <a:avLst/>
          </a:prstGeom>
          <a:noFill/>
          <a:ln w="28575">
            <a:solidFill>
              <a:schemeClr val="bg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00"/>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19100" y="883285"/>
            <a:ext cx="7932420"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ITKW与MDI干涉问题</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灯片编号占位符 1"/>
          <p:cNvSpPr>
            <a:spLocks noGrp="1"/>
          </p:cNvSpPr>
          <p:nvPr>
            <p:ph type="sldNum" sz="quarter" idx="12"/>
          </p:nvPr>
        </p:nvSpPr>
        <p:spPr>
          <a:xfrm>
            <a:off x="8878870" y="6695400"/>
            <a:ext cx="2700000" cy="316800"/>
          </a:xfrm>
        </p:spPr>
        <p:txBody>
          <a:bodyPr/>
          <a:lstStyle/>
          <a:p>
            <a:fld id="{565CE74E-AB26-4998-AD42-012C4C1AD076}" type="slidenum">
              <a:rPr lang="zh-CN" altLang="en-US" smtClean="0"/>
            </a:fld>
            <a:endParaRPr lang="zh-CN" altLang="en-US"/>
          </a:p>
        </p:txBody>
      </p:sp>
      <p:sp>
        <p:nvSpPr>
          <p:cNvPr id="4" name="矩形 3"/>
          <p:cNvSpPr/>
          <p:nvPr/>
        </p:nvSpPr>
        <p:spPr>
          <a:xfrm>
            <a:off x="419101" y="201930"/>
            <a:ext cx="5455792"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8. ITKW</a:t>
            </a:r>
            <a:r>
              <a:rPr lang="zh-CN" altLang="en-US"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（气体内径探测器）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4" name="文本框 53"/>
          <p:cNvSpPr txBox="1"/>
          <p:nvPr>
            <p:custDataLst>
              <p:tags r:id="rId2"/>
            </p:custDataLst>
          </p:nvPr>
        </p:nvSpPr>
        <p:spPr>
          <a:xfrm>
            <a:off x="464185" y="1330960"/>
            <a:ext cx="11169650" cy="1476375"/>
          </a:xfrm>
          <a:prstGeom prst="rect">
            <a:avLst/>
          </a:prstGeom>
          <a:solidFill>
            <a:schemeClr val="accent5">
              <a:lumMod val="20000"/>
              <a:lumOff val="80000"/>
            </a:schemeClr>
          </a:solidFill>
        </p:spPr>
        <p:txBody>
          <a:bodyPr wrap="square" rtlCol="0">
            <a:spAutoFit/>
          </a:bodyPr>
          <a:lstStyle/>
          <a:p>
            <a:pPr marL="285750" indent="-285750">
              <a:lnSpc>
                <a:spcPct val="100000"/>
              </a:lnSpc>
              <a:buClr>
                <a:srgbClr val="FF0000"/>
              </a:buClr>
              <a:buFont typeface="Wingdings" panose="05000000000000000000" charset="0"/>
              <a:buChar char="Ø"/>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修改了</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ITKW</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2-3</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层支架结构，缩短</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ITKW</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的探测区长度</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66mm</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，初步</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解决了</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MDI</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2-3</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层支架干涉问题</a:t>
            </a:r>
            <a:r>
              <a:rPr lang="zh-CN" altLang="en-US"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rPr>
              <a:t>（还需再修改）</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00000"/>
              </a:lnSpc>
              <a:buClr>
                <a:srgbClr val="FF0000"/>
              </a:buClr>
              <a:buFont typeface="Wingdings" panose="05000000000000000000" charset="0"/>
              <a:buChar char="Ø"/>
            </a:pP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29</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号线下会议讨论，对</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每层有效探测区域长度缩短</a:t>
            </a:r>
            <a:r>
              <a:rPr lang="en-US" altLang="zh-CN"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66mm”</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方案还需优化</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尽可能多的保留</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有效探测区域的长度</a:t>
            </a:r>
            <a:r>
              <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endParaRPr lang="zh-CN" altLang="en-US"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a:lnSpc>
                <a:spcPct val="100000"/>
              </a:lnSpc>
              <a:buClr>
                <a:srgbClr val="FF0000"/>
              </a:buClr>
              <a:buFont typeface="Wingdings" panose="05000000000000000000" charset="0"/>
              <a:buChar char="Ø"/>
            </a:pP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对</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ea"/>
              </a:rPr>
              <a:t>ITKW</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的</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mn-ea"/>
              </a:rPr>
              <a:t>3-4</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mn-ea"/>
              </a:rPr>
              <a:t>层支架进行部分剖除避让，</a:t>
            </a:r>
            <a:r>
              <a:rPr lang="zh-CN" altLang="en-US"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解决了</a:t>
            </a:r>
            <a:r>
              <a:rPr lang="en-US" altLang="zh-CN"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MDI</a:t>
            </a:r>
            <a:r>
              <a:rPr lang="zh-CN" altLang="en-US"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链条与</a:t>
            </a:r>
            <a:r>
              <a:rPr lang="en-US" altLang="zh-CN"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3-4</a:t>
            </a:r>
            <a:r>
              <a:rPr lang="zh-CN" altLang="en-US"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层支架干涉。</a:t>
            </a:r>
            <a:r>
              <a:rPr lang="zh-CN" altLang="en-US"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ea"/>
              </a:rPr>
              <a:t>（已解决）</a:t>
            </a:r>
            <a:endParaRPr lang="zh-CN" altLang="en-US"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55" name="图片 54"/>
          <p:cNvPicPr>
            <a:picLocks noChangeAspect="1"/>
          </p:cNvPicPr>
          <p:nvPr/>
        </p:nvPicPr>
        <p:blipFill>
          <a:blip r:embed="rId3">
            <a:lum bright="12000"/>
          </a:blip>
          <a:stretch>
            <a:fillRect/>
          </a:stretch>
        </p:blipFill>
        <p:spPr>
          <a:xfrm>
            <a:off x="685800" y="3035935"/>
            <a:ext cx="1050925" cy="1459230"/>
          </a:xfrm>
          <a:prstGeom prst="rect">
            <a:avLst/>
          </a:prstGeom>
          <a:ln>
            <a:solidFill>
              <a:schemeClr val="bg1">
                <a:lumMod val="50000"/>
              </a:schemeClr>
            </a:solidFill>
            <a:prstDash val="dash"/>
          </a:ln>
        </p:spPr>
      </p:pic>
      <p:pic>
        <p:nvPicPr>
          <p:cNvPr id="56" name="图片 55"/>
          <p:cNvPicPr>
            <a:picLocks noChangeAspect="1"/>
          </p:cNvPicPr>
          <p:nvPr/>
        </p:nvPicPr>
        <p:blipFill>
          <a:blip r:embed="rId4">
            <a:lum bright="12000"/>
          </a:blip>
          <a:stretch>
            <a:fillRect/>
          </a:stretch>
        </p:blipFill>
        <p:spPr>
          <a:xfrm>
            <a:off x="686435" y="4805680"/>
            <a:ext cx="1044575" cy="1461135"/>
          </a:xfrm>
          <a:prstGeom prst="rect">
            <a:avLst/>
          </a:prstGeom>
          <a:ln>
            <a:solidFill>
              <a:schemeClr val="bg1">
                <a:lumMod val="50000"/>
              </a:schemeClr>
            </a:solidFill>
            <a:prstDash val="dash"/>
          </a:ln>
        </p:spPr>
      </p:pic>
      <p:pic>
        <p:nvPicPr>
          <p:cNvPr id="57" name="图片 56"/>
          <p:cNvPicPr>
            <a:picLocks noChangeAspect="1"/>
          </p:cNvPicPr>
          <p:nvPr/>
        </p:nvPicPr>
        <p:blipFill>
          <a:blip r:embed="rId5">
            <a:lum bright="12000"/>
          </a:blip>
          <a:stretch>
            <a:fillRect/>
          </a:stretch>
        </p:blipFill>
        <p:spPr>
          <a:xfrm>
            <a:off x="2330450" y="4796155"/>
            <a:ext cx="949325" cy="1456690"/>
          </a:xfrm>
          <a:prstGeom prst="rect">
            <a:avLst/>
          </a:prstGeom>
        </p:spPr>
      </p:pic>
      <p:pic>
        <p:nvPicPr>
          <p:cNvPr id="58" name="图片 57"/>
          <p:cNvPicPr>
            <a:picLocks noChangeAspect="1"/>
          </p:cNvPicPr>
          <p:nvPr/>
        </p:nvPicPr>
        <p:blipFill>
          <a:blip r:embed="rId6">
            <a:lum bright="12000"/>
          </a:blip>
          <a:stretch>
            <a:fillRect/>
          </a:stretch>
        </p:blipFill>
        <p:spPr>
          <a:xfrm>
            <a:off x="2431415" y="3048000"/>
            <a:ext cx="727710" cy="1456690"/>
          </a:xfrm>
          <a:prstGeom prst="rect">
            <a:avLst/>
          </a:prstGeom>
        </p:spPr>
      </p:pic>
      <p:sp>
        <p:nvSpPr>
          <p:cNvPr id="59" name="下箭头 58"/>
          <p:cNvSpPr/>
          <p:nvPr>
            <p:custDataLst>
              <p:tags r:id="rId7"/>
            </p:custDataLst>
          </p:nvPr>
        </p:nvSpPr>
        <p:spPr>
          <a:xfrm rot="16200000">
            <a:off x="1863090" y="3614420"/>
            <a:ext cx="314960" cy="21209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0" name="下箭头 59"/>
          <p:cNvSpPr/>
          <p:nvPr>
            <p:custDataLst>
              <p:tags r:id="rId8"/>
            </p:custDataLst>
          </p:nvPr>
        </p:nvSpPr>
        <p:spPr>
          <a:xfrm rot="16200000">
            <a:off x="1863090" y="5380990"/>
            <a:ext cx="314960" cy="212090"/>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6" name="矩形 65"/>
          <p:cNvSpPr/>
          <p:nvPr/>
        </p:nvSpPr>
        <p:spPr>
          <a:xfrm>
            <a:off x="2221865" y="3038475"/>
            <a:ext cx="1163320" cy="3232785"/>
          </a:xfrm>
          <a:prstGeom prst="rect">
            <a:avLst/>
          </a:prstGeom>
          <a:noFill/>
          <a:ln w="19050">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文本框 5"/>
          <p:cNvSpPr txBox="1"/>
          <p:nvPr/>
        </p:nvSpPr>
        <p:spPr>
          <a:xfrm>
            <a:off x="2660650" y="5965190"/>
            <a:ext cx="721360" cy="306705"/>
          </a:xfrm>
          <a:prstGeom prst="rect">
            <a:avLst/>
          </a:prstGeom>
          <a:noFill/>
        </p:spPr>
        <p:txBody>
          <a:bodyPr wrap="square" rtlCol="0">
            <a:spAutoFit/>
          </a:bodyPr>
          <a:lstStyle/>
          <a:p>
            <a:pPr algn="r"/>
            <a:r>
              <a:rPr lang="en-US" altLang="zh-CN" sz="1400" b="1">
                <a:solidFill>
                  <a:schemeClr val="tx1"/>
                </a:solidFill>
                <a:latin typeface="Times New Roman" panose="02020603050405020304" pitchFamily="18" charset="0"/>
                <a:cs typeface="Times New Roman" panose="02020603050405020304" pitchFamily="18" charset="0"/>
              </a:rPr>
              <a:t>HV</a:t>
            </a:r>
            <a:r>
              <a:rPr lang="zh-CN" altLang="en-US" sz="1400" b="1">
                <a:solidFill>
                  <a:schemeClr val="tx1"/>
                </a:solidFill>
                <a:latin typeface="Times New Roman" panose="02020603050405020304" pitchFamily="18" charset="0"/>
                <a:cs typeface="Times New Roman" panose="02020603050405020304" pitchFamily="18" charset="0"/>
              </a:rPr>
              <a:t>端</a:t>
            </a:r>
            <a:endParaRPr lang="zh-CN" altLang="en-US" sz="1400" b="1">
              <a:solidFill>
                <a:schemeClr val="tx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1462405" y="6383020"/>
            <a:ext cx="1932305" cy="306705"/>
          </a:xfrm>
          <a:prstGeom prst="rect">
            <a:avLst/>
          </a:prstGeom>
          <a:noFill/>
        </p:spPr>
        <p:txBody>
          <a:bodyPr wrap="square" rtlCol="0">
            <a:spAutoFit/>
          </a:bodyPr>
          <a:lstStyle/>
          <a:p>
            <a:pPr algn="r"/>
            <a:r>
              <a:rPr lang="zh-CN" altLang="en-US" sz="1400" b="1">
                <a:solidFill>
                  <a:srgbClr val="FF0000"/>
                </a:solidFill>
                <a:latin typeface="Times New Roman" panose="02020603050405020304" pitchFamily="18" charset="0"/>
                <a:cs typeface="Times New Roman" panose="02020603050405020304" pitchFamily="18" charset="0"/>
              </a:rPr>
              <a:t>修改后的</a:t>
            </a:r>
            <a:r>
              <a:rPr lang="en-US" altLang="zh-CN" sz="1400" b="1">
                <a:solidFill>
                  <a:srgbClr val="FF0000"/>
                </a:solidFill>
                <a:latin typeface="Times New Roman" panose="02020603050405020304" pitchFamily="18" charset="0"/>
                <a:cs typeface="Times New Roman" panose="02020603050405020304" pitchFamily="18" charset="0"/>
              </a:rPr>
              <a:t>2-3</a:t>
            </a:r>
            <a:r>
              <a:rPr lang="zh-CN" altLang="en-US" sz="1400" b="1">
                <a:solidFill>
                  <a:srgbClr val="FF0000"/>
                </a:solidFill>
                <a:latin typeface="Times New Roman" panose="02020603050405020304" pitchFamily="18" charset="0"/>
                <a:cs typeface="Times New Roman" panose="02020603050405020304" pitchFamily="18" charset="0"/>
              </a:rPr>
              <a:t>层支架</a:t>
            </a:r>
            <a:endParaRPr lang="zh-CN" altLang="en-US" sz="1400" b="1">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2673350" y="4406900"/>
            <a:ext cx="721360" cy="306705"/>
          </a:xfrm>
          <a:prstGeom prst="rect">
            <a:avLst/>
          </a:prstGeom>
          <a:noFill/>
        </p:spPr>
        <p:txBody>
          <a:bodyPr wrap="square" rtlCol="0">
            <a:spAutoFit/>
          </a:bodyPr>
          <a:lstStyle/>
          <a:p>
            <a:pPr algn="r"/>
            <a:r>
              <a:rPr lang="en-US" altLang="zh-CN" sz="1400" b="1">
                <a:solidFill>
                  <a:schemeClr val="tx1"/>
                </a:solidFill>
                <a:latin typeface="Times New Roman" panose="02020603050405020304" pitchFamily="18" charset="0"/>
                <a:cs typeface="Times New Roman" panose="02020603050405020304" pitchFamily="18" charset="0"/>
              </a:rPr>
              <a:t>FEE</a:t>
            </a:r>
            <a:r>
              <a:rPr lang="zh-CN" altLang="en-US" sz="1400" b="1">
                <a:solidFill>
                  <a:schemeClr val="tx1"/>
                </a:solidFill>
                <a:latin typeface="Times New Roman" panose="02020603050405020304" pitchFamily="18" charset="0"/>
                <a:cs typeface="Times New Roman" panose="02020603050405020304" pitchFamily="18" charset="0"/>
              </a:rPr>
              <a:t>端</a:t>
            </a:r>
            <a:endParaRPr lang="zh-CN" altLang="en-US" sz="1400" b="1">
              <a:solidFill>
                <a:schemeClr val="tx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3822700" y="2926715"/>
            <a:ext cx="8071383" cy="2123655"/>
            <a:chOff x="6254" y="4745"/>
            <a:chExt cx="15464" cy="4170"/>
          </a:xfrm>
        </p:grpSpPr>
        <p:sp>
          <p:nvSpPr>
            <p:cNvPr id="19" name="文本框 18"/>
            <p:cNvSpPr txBox="1"/>
            <p:nvPr/>
          </p:nvSpPr>
          <p:spPr>
            <a:xfrm>
              <a:off x="18258" y="5527"/>
              <a:ext cx="3460" cy="2082"/>
            </a:xfrm>
            <a:prstGeom prst="rect">
              <a:avLst/>
            </a:prstGeom>
            <a:noFill/>
          </p:spPr>
          <p:txBody>
            <a:bodyPr wrap="square" rtlCol="0">
              <a:spAutoFit/>
            </a:bodyPr>
            <a:lstStyle/>
            <a:p>
              <a:pPr algn="l">
                <a:lnSpc>
                  <a:spcPct val="150000"/>
                </a:lnSpc>
              </a:pPr>
              <a:r>
                <a:rPr lang="zh-CN" altLang="en-US" sz="14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缩短后的</a:t>
              </a:r>
              <a:r>
                <a:rPr lang="en-US" altLang="zh-CN" sz="14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ITKW</a:t>
              </a:r>
              <a:r>
                <a:rPr lang="zh-CN" altLang="en-US" sz="14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第三层端面与</a:t>
              </a:r>
              <a:r>
                <a:rPr lang="en-US" altLang="zh-CN" sz="14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MDI</a:t>
              </a:r>
              <a:r>
                <a:rPr lang="zh-CN" altLang="en-US" sz="1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间隙保留</a:t>
              </a:r>
              <a:r>
                <a:rPr lang="en-US" altLang="zh-CN" sz="1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10.96mm</a:t>
              </a:r>
              <a:r>
                <a:rPr lang="zh-CN" altLang="en-US" sz="1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用于走线</a:t>
              </a:r>
              <a:endParaRPr lang="zh-CN" altLang="en-US" sz="1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1" name="组合 20"/>
            <p:cNvGrpSpPr/>
            <p:nvPr/>
          </p:nvGrpSpPr>
          <p:grpSpPr>
            <a:xfrm>
              <a:off x="6254" y="4745"/>
              <a:ext cx="5470" cy="4170"/>
              <a:chOff x="9593" y="5516"/>
              <a:chExt cx="5125" cy="3830"/>
            </a:xfrm>
          </p:grpSpPr>
          <p:pic>
            <p:nvPicPr>
              <p:cNvPr id="22" name="图片 21"/>
              <p:cNvPicPr>
                <a:picLocks noChangeAspect="1"/>
              </p:cNvPicPr>
              <p:nvPr/>
            </p:nvPicPr>
            <p:blipFill>
              <a:blip r:embed="rId9"/>
              <a:stretch>
                <a:fillRect/>
              </a:stretch>
            </p:blipFill>
            <p:spPr>
              <a:xfrm>
                <a:off x="9593" y="5516"/>
                <a:ext cx="5125" cy="3830"/>
              </a:xfrm>
              <a:prstGeom prst="rect">
                <a:avLst/>
              </a:prstGeom>
              <a:ln w="19050">
                <a:solidFill>
                  <a:schemeClr val="bg1">
                    <a:lumMod val="50000"/>
                  </a:schemeClr>
                </a:solidFill>
                <a:prstDash val="dash"/>
              </a:ln>
            </p:spPr>
          </p:pic>
          <p:sp>
            <p:nvSpPr>
              <p:cNvPr id="23" name="矩形 22"/>
              <p:cNvSpPr/>
              <p:nvPr/>
            </p:nvSpPr>
            <p:spPr>
              <a:xfrm>
                <a:off x="10739" y="6155"/>
                <a:ext cx="3380" cy="1183"/>
              </a:xfrm>
              <a:prstGeom prst="rect">
                <a:avLst/>
              </a:prstGeom>
              <a:noFill/>
              <a:ln w="19050">
                <a:solidFill>
                  <a:srgbClr val="00B0F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文本框 23"/>
              <p:cNvSpPr txBox="1"/>
              <p:nvPr/>
            </p:nvSpPr>
            <p:spPr>
              <a:xfrm>
                <a:off x="12037" y="6396"/>
                <a:ext cx="1915" cy="664"/>
              </a:xfrm>
              <a:prstGeom prst="rect">
                <a:avLst/>
              </a:prstGeom>
              <a:noFill/>
            </p:spPr>
            <p:txBody>
              <a:bodyPr wrap="square" rtlCol="0">
                <a:spAutoFit/>
              </a:bodyPr>
              <a:lstStyle/>
              <a:p>
                <a:pPr algn="r"/>
                <a:r>
                  <a:rPr lang="en-US" b="1" dirty="0">
                    <a:solidFill>
                      <a:srgbClr val="00B0F0"/>
                    </a:solidFill>
                    <a:latin typeface="Times New Roman" panose="02020603050405020304" pitchFamily="18" charset="0"/>
                    <a:cs typeface="Times New Roman" panose="02020603050405020304" pitchFamily="18" charset="0"/>
                  </a:rPr>
                  <a:t>ITKW</a:t>
                </a:r>
                <a:endParaRPr lang="en-US" b="1" dirty="0">
                  <a:solidFill>
                    <a:srgbClr val="00B0F0"/>
                  </a:solidFill>
                  <a:latin typeface="Times New Roman" panose="02020603050405020304" pitchFamily="18" charset="0"/>
                  <a:cs typeface="Times New Roman" panose="02020603050405020304" pitchFamily="18" charset="0"/>
                </a:endParaRPr>
              </a:p>
            </p:txBody>
          </p:sp>
          <p:sp>
            <p:nvSpPr>
              <p:cNvPr id="25" name="矩形 24"/>
              <p:cNvSpPr/>
              <p:nvPr/>
            </p:nvSpPr>
            <p:spPr>
              <a:xfrm>
                <a:off x="9979" y="6551"/>
                <a:ext cx="2001" cy="2595"/>
              </a:xfrm>
              <a:prstGeom prst="rect">
                <a:avLst/>
              </a:prstGeom>
              <a:noFill/>
              <a:ln w="19050">
                <a:solidFill>
                  <a:srgbClr val="ED800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文本框 29"/>
              <p:cNvSpPr txBox="1"/>
              <p:nvPr/>
            </p:nvSpPr>
            <p:spPr>
              <a:xfrm>
                <a:off x="10514" y="8617"/>
                <a:ext cx="1583" cy="664"/>
              </a:xfrm>
              <a:prstGeom prst="rect">
                <a:avLst/>
              </a:prstGeom>
              <a:noFill/>
            </p:spPr>
            <p:txBody>
              <a:bodyPr wrap="square" rtlCol="0">
                <a:spAutoFit/>
              </a:bodyPr>
              <a:lstStyle/>
              <a:p>
                <a:pPr algn="r"/>
                <a:r>
                  <a:rPr lang="en-US" b="1" dirty="0">
                    <a:solidFill>
                      <a:srgbClr val="ED800D"/>
                    </a:solidFill>
                    <a:latin typeface="Times New Roman" panose="02020603050405020304" pitchFamily="18" charset="0"/>
                    <a:cs typeface="Times New Roman" panose="02020603050405020304" pitchFamily="18" charset="0"/>
                  </a:rPr>
                  <a:t>MDI</a:t>
                </a:r>
                <a:endParaRPr lang="en-US" b="1" dirty="0">
                  <a:solidFill>
                    <a:srgbClr val="ED800D"/>
                  </a:solidFill>
                  <a:latin typeface="Times New Roman" panose="02020603050405020304" pitchFamily="18" charset="0"/>
                  <a:cs typeface="Times New Roman" panose="02020603050405020304" pitchFamily="18" charset="0"/>
                </a:endParaRPr>
              </a:p>
            </p:txBody>
          </p:sp>
        </p:grpSp>
        <p:pic>
          <p:nvPicPr>
            <p:cNvPr id="32" name="图片 31"/>
            <p:cNvPicPr>
              <a:picLocks noChangeAspect="1"/>
            </p:cNvPicPr>
            <p:nvPr/>
          </p:nvPicPr>
          <p:blipFill>
            <a:blip r:embed="rId10"/>
            <a:stretch>
              <a:fillRect/>
            </a:stretch>
          </p:blipFill>
          <p:spPr>
            <a:xfrm>
              <a:off x="12822" y="4746"/>
              <a:ext cx="5189" cy="4169"/>
            </a:xfrm>
            <a:prstGeom prst="rect">
              <a:avLst/>
            </a:prstGeom>
            <a:ln w="19050">
              <a:solidFill>
                <a:srgbClr val="FF0000"/>
              </a:solidFill>
              <a:prstDash val="dash"/>
            </a:ln>
          </p:spPr>
        </p:pic>
        <p:cxnSp>
          <p:nvCxnSpPr>
            <p:cNvPr id="34" name="直接连接符 33"/>
            <p:cNvCxnSpPr/>
            <p:nvPr/>
          </p:nvCxnSpPr>
          <p:spPr>
            <a:xfrm flipH="1" flipV="1">
              <a:off x="15432" y="6437"/>
              <a:ext cx="0" cy="788"/>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35" name="直接连接符 34"/>
            <p:cNvCxnSpPr/>
            <p:nvPr/>
          </p:nvCxnSpPr>
          <p:spPr>
            <a:xfrm flipH="1" flipV="1">
              <a:off x="15725" y="6437"/>
              <a:ext cx="0" cy="788"/>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36" name="直接箭头连接符 35"/>
            <p:cNvCxnSpPr/>
            <p:nvPr/>
          </p:nvCxnSpPr>
          <p:spPr>
            <a:xfrm flipH="1" flipV="1">
              <a:off x="15432" y="6637"/>
              <a:ext cx="296" cy="1"/>
            </a:xfrm>
            <a:prstGeom prst="straightConnector1">
              <a:avLst/>
            </a:prstGeom>
            <a:ln>
              <a:solidFill>
                <a:srgbClr val="FF0000"/>
              </a:solidFill>
              <a:headEnd type="triangle"/>
              <a:tailEnd type="triangle"/>
            </a:ln>
          </p:spPr>
          <p:style>
            <a:lnRef idx="2">
              <a:schemeClr val="accent1"/>
            </a:lnRef>
            <a:fillRef idx="0">
              <a:srgbClr val="FFFFFF"/>
            </a:fillRef>
            <a:effectRef idx="0">
              <a:srgbClr val="FFFFFF"/>
            </a:effectRef>
            <a:fontRef idx="minor">
              <a:schemeClr val="tx1"/>
            </a:fontRef>
          </p:style>
        </p:cxnSp>
        <p:sp>
          <p:nvSpPr>
            <p:cNvPr id="37" name="文本框 36"/>
            <p:cNvSpPr txBox="1"/>
            <p:nvPr/>
          </p:nvSpPr>
          <p:spPr>
            <a:xfrm>
              <a:off x="14619" y="5886"/>
              <a:ext cx="3393" cy="662"/>
            </a:xfrm>
            <a:prstGeom prst="rect">
              <a:avLst/>
            </a:prstGeom>
            <a:noFill/>
          </p:spPr>
          <p:txBody>
            <a:bodyPr wrap="square" rtlCol="0">
              <a:spAutoFit/>
            </a:bodyPr>
            <a:lstStyle/>
            <a:p>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10.96mm</a:t>
              </a:r>
              <a:r>
                <a:rPr lang="zh-CN" altLang="en-US"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的间隙</a:t>
              </a:r>
              <a:endParaRPr lang="zh-CN" altLang="en-US"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下箭头 37"/>
            <p:cNvSpPr/>
            <p:nvPr>
              <p:custDataLst>
                <p:tags r:id="rId11"/>
              </p:custDataLst>
            </p:nvPr>
          </p:nvSpPr>
          <p:spPr>
            <a:xfrm rot="16200000">
              <a:off x="12055" y="6443"/>
              <a:ext cx="496" cy="544"/>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12"/>
          <a:stretch>
            <a:fillRect/>
          </a:stretch>
        </p:blipFill>
        <p:spPr>
          <a:xfrm>
            <a:off x="3852545" y="5330825"/>
            <a:ext cx="1463040" cy="1364615"/>
          </a:xfrm>
          <a:prstGeom prst="rect">
            <a:avLst/>
          </a:prstGeom>
          <a:ln w="19050">
            <a:solidFill>
              <a:schemeClr val="bg1">
                <a:lumMod val="50000"/>
              </a:schemeClr>
            </a:solidFill>
            <a:prstDash val="dash"/>
          </a:ln>
        </p:spPr>
      </p:pic>
      <p:grpSp>
        <p:nvGrpSpPr>
          <p:cNvPr id="10" name="组合 9"/>
          <p:cNvGrpSpPr/>
          <p:nvPr/>
        </p:nvGrpSpPr>
        <p:grpSpPr>
          <a:xfrm>
            <a:off x="5937250" y="5330825"/>
            <a:ext cx="1506855" cy="1373505"/>
            <a:chOff x="6493" y="3851"/>
            <a:chExt cx="4614" cy="4480"/>
          </a:xfrm>
        </p:grpSpPr>
        <p:pic>
          <p:nvPicPr>
            <p:cNvPr id="8" name="图片 7"/>
            <p:cNvPicPr>
              <a:picLocks noChangeAspect="1"/>
            </p:cNvPicPr>
            <p:nvPr/>
          </p:nvPicPr>
          <p:blipFill>
            <a:blip r:embed="rId13"/>
            <a:stretch>
              <a:fillRect/>
            </a:stretch>
          </p:blipFill>
          <p:spPr>
            <a:xfrm>
              <a:off x="6493" y="3851"/>
              <a:ext cx="4614" cy="4480"/>
            </a:xfrm>
            <a:prstGeom prst="rect">
              <a:avLst/>
            </a:prstGeom>
            <a:ln w="19050">
              <a:solidFill>
                <a:srgbClr val="FF0000"/>
              </a:solidFill>
              <a:prstDash val="dash"/>
            </a:ln>
          </p:spPr>
        </p:pic>
        <p:grpSp>
          <p:nvGrpSpPr>
            <p:cNvPr id="9" name="组合 8"/>
            <p:cNvGrpSpPr/>
            <p:nvPr/>
          </p:nvGrpSpPr>
          <p:grpSpPr>
            <a:xfrm rot="0">
              <a:off x="8492" y="5243"/>
              <a:ext cx="1324" cy="1509"/>
              <a:chOff x="7147" y="8257"/>
              <a:chExt cx="1224" cy="1052"/>
            </a:xfrm>
          </p:grpSpPr>
          <p:cxnSp>
            <p:nvCxnSpPr>
              <p:cNvPr id="11" name="直接连接符 10"/>
              <p:cNvCxnSpPr/>
              <p:nvPr/>
            </p:nvCxnSpPr>
            <p:spPr>
              <a:xfrm>
                <a:off x="7147" y="8257"/>
                <a:ext cx="1225" cy="3"/>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7147" y="9307"/>
                <a:ext cx="1225" cy="3"/>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7147" y="8260"/>
                <a:ext cx="0" cy="1045"/>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grpSp>
      </p:grpSp>
      <p:sp>
        <p:nvSpPr>
          <p:cNvPr id="17" name="下箭头 16"/>
          <p:cNvSpPr/>
          <p:nvPr>
            <p:custDataLst>
              <p:tags r:id="rId14"/>
            </p:custDataLst>
          </p:nvPr>
        </p:nvSpPr>
        <p:spPr>
          <a:xfrm rot="16200000">
            <a:off x="5500471" y="5833977"/>
            <a:ext cx="252598" cy="283939"/>
          </a:xfrm>
          <a:prstGeom prst="downArrow">
            <a:avLst/>
          </a:prstGeom>
          <a:solidFill>
            <a:srgbClr val="FF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7603490" y="5843270"/>
            <a:ext cx="3136900" cy="306705"/>
          </a:xfrm>
          <a:prstGeom prst="rect">
            <a:avLst/>
          </a:prstGeom>
          <a:noFill/>
        </p:spPr>
        <p:txBody>
          <a:bodyPr wrap="square" rtlCol="0">
            <a:spAutoFit/>
          </a:bodyPr>
          <a:p>
            <a:r>
              <a:rPr lang="zh-CN" altLang="en-US" sz="1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对ITKW的3-4层支架切除部分避让</a:t>
            </a:r>
            <a:endParaRPr lang="zh-CN" altLang="en-US" sz="1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9</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ct val="0"/>
              </a:spcBef>
              <a:spcAft>
                <a:spcPts val="1200"/>
              </a:spcAft>
              <a:buClrTx/>
              <a:buSzTx/>
              <a:buFontTx/>
              <a:buNone/>
              <a:defRPr/>
            </a:pPr>
            <a:r>
              <a:rPr lang="en-US" altLang="zh-CN"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ITKM（内径探测器）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099" y="201930"/>
            <a:ext cx="6352403" cy="521970"/>
          </a:xfrm>
          <a:prstGeom prst="rect">
            <a:avLst/>
          </a:prstGeom>
          <a:solidFill>
            <a:srgbClr val="7030A0"/>
          </a:solidFill>
          <a:ln w="15875">
            <a:noFill/>
          </a:ln>
        </p:spPr>
        <p:txBody>
          <a:bodyPr wrap="square" lIns="91440" tIns="45720" rIns="91440" bIns="45720">
            <a:spAutoFit/>
          </a:bodyPr>
          <a:lstStyle/>
          <a:p>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lang="zh-CN" altLang="en-US" sz="2800" b="1" dirty="0">
              <a:solidFill>
                <a:srgbClr val="FFFFFF"/>
              </a:solidFill>
              <a:latin typeface="微软雅黑" panose="020B0503020204020204" pitchFamily="34" charset="-122"/>
              <a:cs typeface="微软雅黑" panose="020B0503020204020204" pitchFamily="34" charset="-122"/>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68300" y="859790"/>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428625" y="1366520"/>
            <a:ext cx="6409690" cy="1241425"/>
          </a:xfrm>
          <a:prstGeom prst="rect">
            <a:avLst/>
          </a:prstGeom>
          <a:solidFill>
            <a:schemeClr val="accent5">
              <a:lumMod val="20000"/>
              <a:lumOff val="80000"/>
            </a:schemeClr>
          </a:solidFill>
        </p:spPr>
        <p:txBody>
          <a:bodyPr wrap="square" rtlCol="0">
            <a:noAutofit/>
          </a:bodyPr>
          <a:lstStyle/>
          <a:p>
            <a:pPr marL="342900" indent="-342900">
              <a:lnSpc>
                <a:spcPct val="150000"/>
              </a:lnSpc>
              <a:buClr>
                <a:srgbClr val="FF0000"/>
              </a:buClr>
              <a:buFont typeface="Wingdings" panose="05000000000000000000" charset="0"/>
              <a:buChar char="Ø"/>
            </a:pPr>
            <a:r>
              <a:rPr lang="zh-CN" altLang="zh-CN" sz="2000" b="1" dirty="0">
                <a:solidFill>
                  <a:srgbClr val="FF0000"/>
                </a:solidFill>
                <a:latin typeface="Times New Roman" panose="02020603050405020304" pitchFamily="18" charset="0"/>
                <a:cs typeface="Times New Roman" panose="02020603050405020304" pitchFamily="18" charset="0"/>
              </a:rPr>
              <a:t>ITKM</a:t>
            </a:r>
            <a:r>
              <a:rPr lang="zh-CN" altLang="zh-CN" sz="2000" b="1" dirty="0">
                <a:latin typeface="Times New Roman" panose="02020603050405020304" pitchFamily="18" charset="0"/>
                <a:cs typeface="Times New Roman" panose="02020603050405020304" pitchFamily="18" charset="0"/>
              </a:rPr>
              <a:t>与</a:t>
            </a:r>
            <a:r>
              <a:rPr lang="zh-CN" altLang="zh-CN" sz="2000" b="1" dirty="0">
                <a:solidFill>
                  <a:srgbClr val="FF0000"/>
                </a:solidFill>
                <a:latin typeface="Times New Roman" panose="02020603050405020304" pitchFamily="18" charset="0"/>
                <a:cs typeface="Times New Roman" panose="02020603050405020304" pitchFamily="18" charset="0"/>
              </a:rPr>
              <a:t>MDC</a:t>
            </a:r>
            <a:r>
              <a:rPr lang="zh-CN" altLang="zh-CN" sz="2000" b="1" dirty="0">
                <a:latin typeface="Times New Roman" panose="02020603050405020304" pitchFamily="18" charset="0"/>
                <a:cs typeface="Times New Roman" panose="02020603050405020304" pitchFamily="18" charset="0"/>
              </a:rPr>
              <a:t>及</a:t>
            </a:r>
            <a:r>
              <a:rPr lang="zh-CN" altLang="zh-CN" sz="2000" b="1" dirty="0">
                <a:solidFill>
                  <a:srgbClr val="FF0000"/>
                </a:solidFill>
                <a:latin typeface="Times New Roman" panose="02020603050405020304" pitchFamily="18" charset="0"/>
                <a:cs typeface="Times New Roman" panose="02020603050405020304" pitchFamily="18" charset="0"/>
              </a:rPr>
              <a:t>中心束流管</a:t>
            </a:r>
            <a:r>
              <a:rPr lang="zh-CN" altLang="zh-CN" sz="2000" b="1" dirty="0">
                <a:latin typeface="Times New Roman" panose="02020603050405020304" pitchFamily="18" charset="0"/>
                <a:cs typeface="Times New Roman" panose="02020603050405020304" pitchFamily="18" charset="0"/>
              </a:rPr>
              <a:t>的工装固定与稳定连接。</a:t>
            </a:r>
            <a:endParaRPr lang="en-US" altLang="zh-CN" sz="2000" b="1" dirty="0">
              <a:latin typeface="Times New Roman" panose="02020603050405020304" pitchFamily="18" charset="0"/>
              <a:cs typeface="Times New Roman" panose="02020603050405020304" pitchFamily="18" charset="0"/>
            </a:endParaRPr>
          </a:p>
          <a:p>
            <a:pPr marL="342900" indent="-342900">
              <a:lnSpc>
                <a:spcPct val="150000"/>
              </a:lnSpc>
              <a:buClr>
                <a:srgbClr val="FF0000"/>
              </a:buClr>
              <a:buFont typeface="Wingdings" panose="05000000000000000000" charset="0"/>
              <a:buChar char="Ø"/>
            </a:pPr>
            <a:r>
              <a:rPr lang="zh-CN" altLang="zh-CN" sz="2000" b="1" dirty="0">
                <a:latin typeface="Times New Roman" panose="02020603050405020304" pitchFamily="18" charset="0"/>
                <a:cs typeface="Times New Roman" panose="02020603050405020304" pitchFamily="18" charset="0"/>
              </a:rPr>
              <a:t>ITKM内部</a:t>
            </a:r>
            <a:r>
              <a:rPr lang="zh-CN" altLang="zh-CN" sz="2000" b="1" dirty="0">
                <a:solidFill>
                  <a:srgbClr val="FF0000"/>
                </a:solidFill>
                <a:latin typeface="Times New Roman" panose="02020603050405020304" pitchFamily="18" charset="0"/>
                <a:cs typeface="Times New Roman" panose="02020603050405020304" pitchFamily="18" charset="0"/>
              </a:rPr>
              <a:t>线缆</a:t>
            </a:r>
            <a:r>
              <a:rPr lang="zh-CN" altLang="zh-CN" sz="2000" b="1" dirty="0">
                <a:latin typeface="Times New Roman" panose="02020603050405020304" pitchFamily="18" charset="0"/>
                <a:cs typeface="Times New Roman" panose="02020603050405020304" pitchFamily="18" charset="0"/>
              </a:rPr>
              <a:t>和</a:t>
            </a:r>
            <a:r>
              <a:rPr lang="zh-CN" altLang="zh-CN" sz="2000" b="1" dirty="0">
                <a:solidFill>
                  <a:srgbClr val="FF0000"/>
                </a:solidFill>
                <a:latin typeface="Times New Roman" panose="02020603050405020304" pitchFamily="18" charset="0"/>
                <a:cs typeface="Times New Roman" panose="02020603050405020304" pitchFamily="18" charset="0"/>
              </a:rPr>
              <a:t>冷却管路</a:t>
            </a:r>
            <a:r>
              <a:rPr lang="zh-CN" altLang="zh-CN" sz="2000" b="1" dirty="0">
                <a:latin typeface="Times New Roman" panose="02020603050405020304" pitchFamily="18" charset="0"/>
                <a:cs typeface="Times New Roman" panose="02020603050405020304" pitchFamily="18" charset="0"/>
              </a:rPr>
              <a:t>的</a:t>
            </a:r>
            <a:r>
              <a:rPr lang="zh-CN" altLang="zh-CN" sz="2000" b="1" dirty="0">
                <a:solidFill>
                  <a:srgbClr val="FF0000"/>
                </a:solidFill>
                <a:latin typeface="Times New Roman" panose="02020603050405020304" pitchFamily="18" charset="0"/>
                <a:cs typeface="Times New Roman" panose="02020603050405020304" pitchFamily="18" charset="0"/>
              </a:rPr>
              <a:t>合理布置</a:t>
            </a:r>
            <a:r>
              <a:rPr lang="zh-CN" altLang="zh-CN" sz="2000" b="1" dirty="0">
                <a:latin typeface="Times New Roman" panose="02020603050405020304" pitchFamily="18" charset="0"/>
                <a:cs typeface="Times New Roman" panose="02020603050405020304" pitchFamily="18" charset="0"/>
              </a:rPr>
              <a:t>，避免干涉。</a:t>
            </a:r>
            <a:endParaRPr lang="zh-CN" altLang="en-US" sz="2000" b="1" dirty="0">
              <a:latin typeface="Times New Roman" panose="02020603050405020304" pitchFamily="18" charset="0"/>
              <a:cs typeface="Times New Roman" panose="02020603050405020304" pitchFamily="18" charset="0"/>
              <a:sym typeface="+mn-ea"/>
            </a:endParaRPr>
          </a:p>
        </p:txBody>
      </p:sp>
      <p:pic>
        <p:nvPicPr>
          <p:cNvPr id="24" name="图片 23"/>
          <p:cNvPicPr>
            <a:picLocks noChangeAspect="1"/>
          </p:cNvPicPr>
          <p:nvPr/>
        </p:nvPicPr>
        <p:blipFill>
          <a:blip r:embed="rId2"/>
          <a:stretch>
            <a:fillRect/>
          </a:stretch>
        </p:blipFill>
        <p:spPr>
          <a:xfrm>
            <a:off x="73890" y="2497017"/>
            <a:ext cx="6022110" cy="4246491"/>
          </a:xfrm>
          <a:prstGeom prst="rect">
            <a:avLst/>
          </a:prstGeom>
        </p:spPr>
      </p:pic>
      <p:pic>
        <p:nvPicPr>
          <p:cNvPr id="25" name="图片 24"/>
          <p:cNvPicPr>
            <a:picLocks noChangeAspect="1"/>
          </p:cNvPicPr>
          <p:nvPr/>
        </p:nvPicPr>
        <p:blipFill>
          <a:blip r:embed="rId3"/>
          <a:srcRect l="4494"/>
          <a:stretch>
            <a:fillRect/>
          </a:stretch>
        </p:blipFill>
        <p:spPr>
          <a:xfrm>
            <a:off x="6496882" y="2741692"/>
            <a:ext cx="5621228" cy="2685714"/>
          </a:xfrm>
          <a:prstGeom prst="rect">
            <a:avLst/>
          </a:prstGeom>
        </p:spPr>
      </p:pic>
      <p:sp>
        <p:nvSpPr>
          <p:cNvPr id="26" name="矩形 25"/>
          <p:cNvSpPr/>
          <p:nvPr/>
        </p:nvSpPr>
        <p:spPr>
          <a:xfrm>
            <a:off x="7952330" y="4094152"/>
            <a:ext cx="1516135" cy="743319"/>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61190" y="3799186"/>
            <a:ext cx="4779460" cy="1628220"/>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连接符 27"/>
          <p:cNvCxnSpPr/>
          <p:nvPr/>
        </p:nvCxnSpPr>
        <p:spPr>
          <a:xfrm>
            <a:off x="5899355" y="3799186"/>
            <a:ext cx="2011680" cy="285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5940650" y="4837471"/>
            <a:ext cx="1987960" cy="5899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6406662" y="4052313"/>
            <a:ext cx="556846" cy="968097"/>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7262290" y="5275926"/>
            <a:ext cx="932180" cy="1198880"/>
          </a:xfrm>
          <a:prstGeom prst="rect">
            <a:avLst/>
          </a:prstGeom>
          <a:noFill/>
        </p:spPr>
        <p:txBody>
          <a:bodyPr wrap="none" rtlCol="0">
            <a:spAutoFit/>
          </a:bodyPr>
          <a:lstStyle/>
          <a:p>
            <a:r>
              <a:rPr lang="en-US" altLang="zh-CN" b="1" dirty="0">
                <a:solidFill>
                  <a:srgbClr val="0000FF"/>
                </a:solidFill>
                <a:latin typeface="Times New Roman" panose="02020603050405020304" pitchFamily="18" charset="0"/>
                <a:cs typeface="Times New Roman" panose="02020603050405020304" pitchFamily="18" charset="0"/>
              </a:rPr>
              <a:t>20.1 cm</a:t>
            </a:r>
            <a:endParaRPr lang="en-US" altLang="zh-CN" b="1" dirty="0">
              <a:solidFill>
                <a:srgbClr val="0000FF"/>
              </a:solidFill>
              <a:latin typeface="Times New Roman" panose="02020603050405020304" pitchFamily="18" charset="0"/>
              <a:cs typeface="Times New Roman" panose="02020603050405020304" pitchFamily="18" charset="0"/>
            </a:endParaRPr>
          </a:p>
          <a:p>
            <a:r>
              <a:rPr lang="en-US" altLang="zh-CN" b="1" dirty="0">
                <a:solidFill>
                  <a:srgbClr val="0000FF"/>
                </a:solidFill>
                <a:latin typeface="Times New Roman" panose="02020603050405020304" pitchFamily="18" charset="0"/>
                <a:cs typeface="Times New Roman" panose="02020603050405020304" pitchFamily="18" charset="0"/>
              </a:rPr>
              <a:t>14.3 cm</a:t>
            </a:r>
            <a:endParaRPr lang="en-US" altLang="zh-CN" b="1" dirty="0">
              <a:solidFill>
                <a:srgbClr val="0000FF"/>
              </a:solidFill>
              <a:latin typeface="Times New Roman" panose="02020603050405020304" pitchFamily="18" charset="0"/>
              <a:cs typeface="Times New Roman" panose="02020603050405020304" pitchFamily="18" charset="0"/>
            </a:endParaRPr>
          </a:p>
          <a:p>
            <a:r>
              <a:rPr lang="en-US" altLang="zh-CN" b="1" dirty="0">
                <a:solidFill>
                  <a:srgbClr val="0000FF"/>
                </a:solidFill>
                <a:latin typeface="Times New Roman" panose="02020603050405020304" pitchFamily="18" charset="0"/>
                <a:cs typeface="Times New Roman" panose="02020603050405020304" pitchFamily="18" charset="0"/>
              </a:rPr>
              <a:t>9.3 cm</a:t>
            </a:r>
            <a:endParaRPr lang="en-US" altLang="zh-CN" b="1" dirty="0">
              <a:solidFill>
                <a:srgbClr val="0000FF"/>
              </a:solidFill>
              <a:latin typeface="Times New Roman" panose="02020603050405020304" pitchFamily="18" charset="0"/>
              <a:cs typeface="Times New Roman" panose="02020603050405020304" pitchFamily="18" charset="0"/>
            </a:endParaRPr>
          </a:p>
          <a:p>
            <a:r>
              <a:rPr lang="en-US" altLang="zh-CN" b="1" dirty="0">
                <a:solidFill>
                  <a:srgbClr val="0000FF"/>
                </a:solidFill>
                <a:latin typeface="Times New Roman" panose="02020603050405020304" pitchFamily="18" charset="0"/>
                <a:cs typeface="Times New Roman" panose="02020603050405020304" pitchFamily="18" charset="0"/>
              </a:rPr>
              <a:t>3.74 cm</a:t>
            </a:r>
            <a:endParaRPr lang="en-US" altLang="zh-CN" b="1" dirty="0">
              <a:solidFill>
                <a:srgbClr val="0000FF"/>
              </a:solidFill>
              <a:latin typeface="Times New Roman" panose="02020603050405020304" pitchFamily="18" charset="0"/>
              <a:cs typeface="Times New Roman" panose="02020603050405020304" pitchFamily="18" charset="0"/>
            </a:endParaRPr>
          </a:p>
        </p:txBody>
      </p:sp>
      <p:sp>
        <p:nvSpPr>
          <p:cNvPr id="32" name="矩形 31"/>
          <p:cNvSpPr/>
          <p:nvPr/>
        </p:nvSpPr>
        <p:spPr>
          <a:xfrm>
            <a:off x="7262290" y="5240287"/>
            <a:ext cx="941282" cy="1311433"/>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箭头: 左弧形 10"/>
          <p:cNvSpPr/>
          <p:nvPr/>
        </p:nvSpPr>
        <p:spPr>
          <a:xfrm rot="18812976">
            <a:off x="6613351" y="5048059"/>
            <a:ext cx="355481" cy="96233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099" y="201930"/>
            <a:ext cx="6352403" cy="521970"/>
          </a:xfrm>
          <a:prstGeom prst="rect">
            <a:avLst/>
          </a:prstGeom>
          <a:solidFill>
            <a:srgbClr val="7030A0"/>
          </a:solidFill>
          <a:ln w="15875">
            <a:noFill/>
          </a:ln>
        </p:spPr>
        <p:txBody>
          <a:bodyPr wrap="square" lIns="91440" tIns="45720" rIns="91440" bIns="45720">
            <a:spAutoFit/>
          </a:bodyPr>
          <a:lstStyle/>
          <a:p>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lang="zh-CN" altLang="en-US" sz="2800" b="1" dirty="0">
              <a:solidFill>
                <a:srgbClr val="FFFFFF"/>
              </a:solidFill>
              <a:latin typeface="微软雅黑" panose="020B0503020204020204" pitchFamily="34" charset="-122"/>
              <a:cs typeface="微软雅黑" panose="020B0503020204020204" pitchFamily="34" charset="-122"/>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2"/>
          <a:srcRect l="1" r="31105"/>
          <a:stretch>
            <a:fillRect/>
          </a:stretch>
        </p:blipFill>
        <p:spPr>
          <a:xfrm>
            <a:off x="6585203" y="2569076"/>
            <a:ext cx="4420807" cy="2877623"/>
          </a:xfrm>
          <a:prstGeom prst="rect">
            <a:avLst/>
          </a:prstGeom>
        </p:spPr>
      </p:pic>
      <p:pic>
        <p:nvPicPr>
          <p:cNvPr id="2" name="图片 1"/>
          <p:cNvPicPr>
            <a:picLocks noChangeAspect="1"/>
          </p:cNvPicPr>
          <p:nvPr/>
        </p:nvPicPr>
        <p:blipFill>
          <a:blip r:embed="rId3"/>
          <a:stretch>
            <a:fillRect/>
          </a:stretch>
        </p:blipFill>
        <p:spPr>
          <a:xfrm>
            <a:off x="1123178" y="2389999"/>
            <a:ext cx="4170680" cy="3152775"/>
          </a:xfrm>
          <a:prstGeom prst="rect">
            <a:avLst/>
          </a:prstGeom>
        </p:spPr>
      </p:pic>
      <p:sp>
        <p:nvSpPr>
          <p:cNvPr id="26" name="矩形 25"/>
          <p:cNvSpPr/>
          <p:nvPr/>
        </p:nvSpPr>
        <p:spPr>
          <a:xfrm>
            <a:off x="3909467" y="2389999"/>
            <a:ext cx="1161504" cy="664845"/>
          </a:xfrm>
          <a:prstGeom prst="rect">
            <a:avLst/>
          </a:prstGeom>
          <a:solidFill>
            <a:srgbClr val="FFFF00"/>
          </a:solidFill>
        </p:spPr>
        <p:txBody>
          <a:bodyPr wrap="square">
            <a:noAutofit/>
          </a:bodyPr>
          <a:lstStyle/>
          <a:p>
            <a:pPr lvl="0" algn="l">
              <a:buClrTx/>
              <a:buSzTx/>
              <a:buFontTx/>
            </a:pPr>
            <a:r>
              <a:rPr lang="zh-CN" altLang="en-US" b="1" dirty="0">
                <a:solidFill>
                  <a:srgbClr val="FF0000"/>
                </a:solidFill>
                <a:latin typeface="+mn-ea"/>
                <a:sym typeface="+mn-ea"/>
              </a:rPr>
              <a:t>螺钉</a:t>
            </a:r>
            <a:r>
              <a:rPr lang="en-US" altLang="zh-CN" b="1" dirty="0" err="1">
                <a:solidFill>
                  <a:srgbClr val="FF0000"/>
                </a:solidFill>
                <a:latin typeface="+mn-ea"/>
                <a:sym typeface="+mn-ea"/>
              </a:rPr>
              <a:t>连接MDC</a:t>
            </a:r>
            <a:endParaRPr lang="en-US" altLang="zh-CN" b="1" dirty="0">
              <a:solidFill>
                <a:srgbClr val="FF0000"/>
              </a:solidFill>
              <a:latin typeface="+mn-ea"/>
              <a:sym typeface="+mn-ea"/>
            </a:endParaRPr>
          </a:p>
        </p:txBody>
      </p:sp>
      <p:sp>
        <p:nvSpPr>
          <p:cNvPr id="5" name="矩形 4"/>
          <p:cNvSpPr/>
          <p:nvPr/>
        </p:nvSpPr>
        <p:spPr>
          <a:xfrm>
            <a:off x="419100" y="972185"/>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20955" y="1449070"/>
            <a:ext cx="8006080" cy="664845"/>
          </a:xfrm>
          <a:prstGeom prst="rect">
            <a:avLst/>
          </a:prstGeom>
          <a:noFill/>
        </p:spPr>
        <p:txBody>
          <a:bodyPr wrap="square" rtlCol="0">
            <a:noAutofit/>
          </a:bodyPr>
          <a:lstStyle/>
          <a:p>
            <a:pPr marL="800100" marR="0" lvl="1" indent="-342900" algn="l" defTabSz="914400" rtl="0" eaLnBrk="1" fontAlgn="auto" latinLnBrk="0" hangingPunct="1">
              <a:lnSpc>
                <a:spcPct val="150000"/>
              </a:lnSpc>
              <a:spcBef>
                <a:spcPts val="600"/>
              </a:spcBef>
              <a:spcAft>
                <a:spcPts val="600"/>
              </a:spcAft>
              <a:buClr>
                <a:srgbClr val="FF0000"/>
              </a:buClr>
              <a:buSzTx/>
              <a:buFont typeface="Wingdings" panose="05000000000000000000" charset="0"/>
              <a:buChar char="Ø"/>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设计了</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分体式轮盘</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结构，将</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ITKM</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服务桶固定在</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MDC</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内筒上。</a:t>
            </a:r>
            <a:endPar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0" name="直接箭头连接符 9"/>
          <p:cNvCxnSpPr/>
          <p:nvPr/>
        </p:nvCxnSpPr>
        <p:spPr>
          <a:xfrm flipH="1">
            <a:off x="3828274" y="3054844"/>
            <a:ext cx="375131" cy="572429"/>
          </a:xfrm>
          <a:prstGeom prst="straightConnector1">
            <a:avLst/>
          </a:prstGeom>
          <a:ln w="38100">
            <a:solidFill>
              <a:srgbClr val="FF0000"/>
            </a:solidFill>
            <a:headEnd w="med" len="lg"/>
            <a:tailEnd type="triangle" w="med" len="lg"/>
          </a:ln>
        </p:spPr>
        <p:style>
          <a:lnRef idx="2">
            <a:schemeClr val="accent1"/>
          </a:lnRef>
          <a:fillRef idx="0">
            <a:srgbClr val="FFFFFF"/>
          </a:fillRef>
          <a:effectRef idx="0">
            <a:srgbClr val="FFFFFF"/>
          </a:effectRef>
          <a:fontRef idx="minor">
            <a:schemeClr val="tx1"/>
          </a:fontRef>
        </p:style>
      </p:cxnSp>
      <p:sp>
        <p:nvSpPr>
          <p:cNvPr id="19" name="矩形 18"/>
          <p:cNvSpPr/>
          <p:nvPr/>
        </p:nvSpPr>
        <p:spPr>
          <a:xfrm>
            <a:off x="6521302" y="2389999"/>
            <a:ext cx="4628708" cy="3152776"/>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弧形 19"/>
          <p:cNvSpPr/>
          <p:nvPr/>
        </p:nvSpPr>
        <p:spPr>
          <a:xfrm rot="6737583">
            <a:off x="4546287" y="3182148"/>
            <a:ext cx="1337937" cy="4655411"/>
          </a:xfrm>
          <a:prstGeom prst="curvedLeftArrow">
            <a:avLst>
              <a:gd name="adj1" fmla="val 25000"/>
              <a:gd name="adj2" fmla="val 50000"/>
              <a:gd name="adj3" fmla="val 302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矩形 23"/>
          <p:cNvSpPr/>
          <p:nvPr/>
        </p:nvSpPr>
        <p:spPr>
          <a:xfrm>
            <a:off x="8709272" y="2421438"/>
            <a:ext cx="1161504" cy="378469"/>
          </a:xfrm>
          <a:prstGeom prst="rect">
            <a:avLst/>
          </a:prstGeom>
          <a:solidFill>
            <a:srgbClr val="FFFF00"/>
          </a:solidFill>
        </p:spPr>
        <p:txBody>
          <a:bodyPr wrap="square">
            <a:noAutofit/>
          </a:bodyPr>
          <a:lstStyle/>
          <a:p>
            <a:pPr lvl="0" algn="l">
              <a:buClrTx/>
              <a:buSzTx/>
              <a:buFontTx/>
            </a:pPr>
            <a:r>
              <a:rPr lang="zh-CN" altLang="en-US" b="1" dirty="0">
                <a:solidFill>
                  <a:srgbClr val="FF0000"/>
                </a:solidFill>
                <a:latin typeface="+mn-ea"/>
                <a:sym typeface="+mn-ea"/>
              </a:rPr>
              <a:t>卡扣连接</a:t>
            </a:r>
            <a:endParaRPr lang="en-US" altLang="zh-CN" b="1" dirty="0">
              <a:solidFill>
                <a:srgbClr val="FF0000"/>
              </a:solidFill>
              <a:latin typeface="+mn-ea"/>
              <a:sym typeface="+mn-ea"/>
            </a:endParaRPr>
          </a:p>
        </p:txBody>
      </p:sp>
      <p:cxnSp>
        <p:nvCxnSpPr>
          <p:cNvPr id="28" name="直接箭头连接符 27"/>
          <p:cNvCxnSpPr>
            <a:stCxn id="24" idx="2"/>
          </p:cNvCxnSpPr>
          <p:nvPr/>
        </p:nvCxnSpPr>
        <p:spPr>
          <a:xfrm flipH="1">
            <a:off x="9155186" y="2799907"/>
            <a:ext cx="134838" cy="511025"/>
          </a:xfrm>
          <a:prstGeom prst="straightConnector1">
            <a:avLst/>
          </a:prstGeom>
          <a:ln w="38100">
            <a:solidFill>
              <a:srgbClr val="FF0000"/>
            </a:solidFill>
            <a:headEnd w="med" len="lg"/>
            <a:tailEnd type="triangle" w="med" len="lg"/>
          </a:ln>
        </p:spPr>
        <p:style>
          <a:lnRef idx="2">
            <a:schemeClr val="accent1"/>
          </a:lnRef>
          <a:fillRef idx="0">
            <a:srgbClr val="FFFFFF"/>
          </a:fillRef>
          <a:effectRef idx="0">
            <a:srgbClr val="FFFFFF"/>
          </a:effectRef>
          <a:fontRef idx="minor">
            <a:schemeClr val="tx1"/>
          </a:fontRef>
        </p:style>
      </p:cxnSp>
      <p:cxnSp>
        <p:nvCxnSpPr>
          <p:cNvPr id="31" name="直接箭头连接符 30"/>
          <p:cNvCxnSpPr/>
          <p:nvPr/>
        </p:nvCxnSpPr>
        <p:spPr>
          <a:xfrm>
            <a:off x="9290024" y="2831346"/>
            <a:ext cx="396868" cy="686554"/>
          </a:xfrm>
          <a:prstGeom prst="straightConnector1">
            <a:avLst/>
          </a:prstGeom>
          <a:ln w="38100">
            <a:solidFill>
              <a:srgbClr val="FF0000"/>
            </a:solidFill>
            <a:headEnd w="med" len="lg"/>
            <a:tailEnd type="triangle" w="med" len="lg"/>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9551670" y="5144135"/>
            <a:ext cx="1454150" cy="398780"/>
          </a:xfrm>
          <a:prstGeom prst="rect">
            <a:avLst/>
          </a:prstGeom>
          <a:noFill/>
        </p:spPr>
        <p:txBody>
          <a:bodyPr wrap="square" rtlCol="0" anchor="t">
            <a:spAutoFit/>
          </a:bodyPr>
          <a:p>
            <a:r>
              <a:rPr lang="zh-CN" altLang="en-US" sz="2000" b="1"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分体式轮盘</a:t>
            </a:r>
            <a:endParaRPr lang="zh-CN" altLang="en-US" sz="2000" b="1"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100" y="201930"/>
            <a:ext cx="6247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0" y="1125917"/>
            <a:ext cx="10887741" cy="553085"/>
          </a:xfrm>
          <a:prstGeom prst="rect">
            <a:avLst/>
          </a:prstGeom>
          <a:noFill/>
        </p:spPr>
        <p:txBody>
          <a:bodyPr wrap="square">
            <a:spAutoFit/>
          </a:bodyPr>
          <a:lstStyle/>
          <a:p>
            <a:pPr marL="800100" marR="0" lvl="1" indent="-342900" algn="l" defTabSz="914400" rtl="0" eaLnBrk="1" fontAlgn="auto" latinLnBrk="0" hangingPunct="1">
              <a:lnSpc>
                <a:spcPct val="150000"/>
              </a:lnSpc>
              <a:spcBef>
                <a:spcPts val="600"/>
              </a:spcBef>
              <a:spcAft>
                <a:spcPts val="600"/>
              </a:spcAft>
              <a:buClr>
                <a:srgbClr val="FF0000"/>
              </a:buClr>
              <a:buSzTx/>
              <a:buFont typeface="Wingdings" panose="05000000000000000000" charset="0"/>
              <a:buChar char="Ø"/>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设计了</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十字支撑架</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结构，将</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ITKM</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服务桶与中心</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束流管</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绑定安装</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矩形 15"/>
          <p:cNvSpPr/>
          <p:nvPr/>
        </p:nvSpPr>
        <p:spPr>
          <a:xfrm>
            <a:off x="419100" y="812121"/>
            <a:ext cx="47961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 name="组合 6"/>
          <p:cNvGrpSpPr/>
          <p:nvPr/>
        </p:nvGrpSpPr>
        <p:grpSpPr>
          <a:xfrm>
            <a:off x="868611" y="1616839"/>
            <a:ext cx="11173207" cy="3268384"/>
            <a:chOff x="881904" y="1097356"/>
            <a:chExt cx="11173207" cy="3268384"/>
          </a:xfrm>
        </p:grpSpPr>
        <p:pic>
          <p:nvPicPr>
            <p:cNvPr id="8" name="图片 7"/>
            <p:cNvPicPr>
              <a:picLocks noChangeAspect="1"/>
            </p:cNvPicPr>
            <p:nvPr/>
          </p:nvPicPr>
          <p:blipFill>
            <a:blip r:embed="rId2"/>
            <a:srcRect l="1380" t="2647" r="1789" b="6533"/>
            <a:stretch>
              <a:fillRect/>
            </a:stretch>
          </p:blipFill>
          <p:spPr>
            <a:xfrm>
              <a:off x="881904" y="1773555"/>
              <a:ext cx="9859108" cy="2592185"/>
            </a:xfrm>
            <a:prstGeom prst="rect">
              <a:avLst/>
            </a:prstGeom>
          </p:spPr>
        </p:pic>
        <p:cxnSp>
          <p:nvCxnSpPr>
            <p:cNvPr id="12" name="直接箭头连接符 11"/>
            <p:cNvCxnSpPr/>
            <p:nvPr/>
          </p:nvCxnSpPr>
          <p:spPr>
            <a:xfrm>
              <a:off x="955428" y="1463357"/>
              <a:ext cx="9733527" cy="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10706127" y="1280160"/>
              <a:ext cx="0" cy="544847"/>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943943" y="1210792"/>
              <a:ext cx="0" cy="61421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rot="5400000">
              <a:off x="5783623" y="702962"/>
              <a:ext cx="430887" cy="1219675"/>
            </a:xfrm>
            <a:prstGeom prst="rect">
              <a:avLst/>
            </a:prstGeom>
            <a:noFill/>
          </p:spPr>
          <p:txBody>
            <a:bodyPr vert="vert270" wrap="square" rtlCol="0">
              <a:spAutoFit/>
            </a:bodyPr>
            <a:lstStyle/>
            <a:p>
              <a:r>
                <a:rPr lang="en-US" altLang="zh-CN" sz="1600" b="1" dirty="0">
                  <a:solidFill>
                    <a:srgbClr val="FF0000"/>
                  </a:solidFill>
                </a:rPr>
                <a:t>2449.07mm</a:t>
              </a:r>
              <a:r>
                <a:rPr lang="en-US" altLang="zh-CN" sz="1600" dirty="0">
                  <a:solidFill>
                    <a:srgbClr val="FF0000"/>
                  </a:solidFill>
                </a:rPr>
                <a:t> </a:t>
              </a:r>
              <a:endParaRPr lang="zh-CN" altLang="en-US" sz="1600" dirty="0">
                <a:solidFill>
                  <a:srgbClr val="FF0000"/>
                </a:solidFill>
              </a:endParaRPr>
            </a:p>
          </p:txBody>
        </p:sp>
        <p:cxnSp>
          <p:nvCxnSpPr>
            <p:cNvPr id="20" name="直接箭头连接符 19"/>
            <p:cNvCxnSpPr/>
            <p:nvPr/>
          </p:nvCxnSpPr>
          <p:spPr>
            <a:xfrm flipV="1">
              <a:off x="10764175" y="1825007"/>
              <a:ext cx="0" cy="2540733"/>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rot="5400000">
              <a:off x="11182618" y="2438323"/>
              <a:ext cx="430887" cy="1314099"/>
            </a:xfrm>
            <a:prstGeom prst="rect">
              <a:avLst/>
            </a:prstGeom>
            <a:noFill/>
          </p:spPr>
          <p:txBody>
            <a:bodyPr vert="vert270" wrap="square" rtlCol="0">
              <a:spAutoFit/>
            </a:bodyPr>
            <a:lstStyle/>
            <a:p>
              <a:r>
                <a:rPr lang="en-US" altLang="zh-CN" sz="1600" b="1" dirty="0">
                  <a:solidFill>
                    <a:srgbClr val="FF0000"/>
                  </a:solidFill>
                </a:rPr>
                <a:t>d=628.9mm </a:t>
              </a:r>
              <a:endParaRPr lang="zh-CN" altLang="en-US" sz="1600" b="1" dirty="0">
                <a:solidFill>
                  <a:srgbClr val="FF0000"/>
                </a:solidFill>
              </a:endParaRPr>
            </a:p>
          </p:txBody>
        </p:sp>
        <p:cxnSp>
          <p:nvCxnSpPr>
            <p:cNvPr id="25" name="直接箭头连接符 24"/>
            <p:cNvCxnSpPr/>
            <p:nvPr/>
          </p:nvCxnSpPr>
          <p:spPr>
            <a:xfrm flipV="1">
              <a:off x="8978047" y="2247867"/>
              <a:ext cx="0" cy="162918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rot="5400000">
              <a:off x="9442817" y="2405412"/>
              <a:ext cx="430887" cy="1314099"/>
            </a:xfrm>
            <a:prstGeom prst="rect">
              <a:avLst/>
            </a:prstGeom>
            <a:noFill/>
          </p:spPr>
          <p:txBody>
            <a:bodyPr vert="vert270" wrap="square" rtlCol="0">
              <a:spAutoFit/>
            </a:bodyPr>
            <a:lstStyle/>
            <a:p>
              <a:r>
                <a:rPr lang="en-US" altLang="zh-CN" sz="1600" b="1" dirty="0">
                  <a:solidFill>
                    <a:srgbClr val="FF0000"/>
                  </a:solidFill>
                </a:rPr>
                <a:t>d=408.6mm </a:t>
              </a:r>
              <a:endParaRPr lang="zh-CN" altLang="en-US" sz="1600" b="1" dirty="0">
                <a:solidFill>
                  <a:srgbClr val="FF0000"/>
                </a:solidFill>
              </a:endParaRPr>
            </a:p>
          </p:txBody>
        </p:sp>
        <p:cxnSp>
          <p:nvCxnSpPr>
            <p:cNvPr id="31" name="直接箭头连接符 30"/>
            <p:cNvCxnSpPr/>
            <p:nvPr/>
          </p:nvCxnSpPr>
          <p:spPr>
            <a:xfrm flipV="1">
              <a:off x="6349523" y="2903220"/>
              <a:ext cx="0" cy="188595"/>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6989603" y="2677470"/>
              <a:ext cx="0" cy="414345"/>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7593003" y="2484115"/>
              <a:ext cx="0" cy="6077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rot="5400000">
              <a:off x="7182754" y="1153948"/>
              <a:ext cx="430887" cy="954191"/>
            </a:xfrm>
            <a:prstGeom prst="rect">
              <a:avLst/>
            </a:prstGeom>
            <a:noFill/>
          </p:spPr>
          <p:txBody>
            <a:bodyPr vert="vert270" wrap="square" rtlCol="0">
              <a:spAutoFit/>
            </a:bodyPr>
            <a:lstStyle/>
            <a:p>
              <a:r>
                <a:rPr lang="en-US" altLang="zh-CN" sz="1600" b="1" dirty="0">
                  <a:solidFill>
                    <a:srgbClr val="FF0000"/>
                  </a:solidFill>
                </a:rPr>
                <a:t>93.3mm </a:t>
              </a:r>
              <a:endParaRPr lang="zh-CN" altLang="en-US" sz="1600" b="1" dirty="0">
                <a:solidFill>
                  <a:srgbClr val="FF0000"/>
                </a:solidFill>
              </a:endParaRPr>
            </a:p>
          </p:txBody>
        </p:sp>
        <p:sp>
          <p:nvSpPr>
            <p:cNvPr id="38" name="文本框 37"/>
            <p:cNvSpPr txBox="1"/>
            <p:nvPr/>
          </p:nvSpPr>
          <p:spPr>
            <a:xfrm rot="5400000">
              <a:off x="8303845" y="1165045"/>
              <a:ext cx="430887" cy="954191"/>
            </a:xfrm>
            <a:prstGeom prst="rect">
              <a:avLst/>
            </a:prstGeom>
            <a:noFill/>
          </p:spPr>
          <p:txBody>
            <a:bodyPr vert="vert270" wrap="square" rtlCol="0">
              <a:spAutoFit/>
            </a:bodyPr>
            <a:lstStyle/>
            <a:p>
              <a:r>
                <a:rPr lang="en-US" altLang="zh-CN" sz="1600" b="1" dirty="0">
                  <a:solidFill>
                    <a:srgbClr val="FF0000"/>
                  </a:solidFill>
                </a:rPr>
                <a:t>143.3mm </a:t>
              </a:r>
              <a:endParaRPr lang="zh-CN" altLang="en-US" sz="1600" b="1" dirty="0">
                <a:solidFill>
                  <a:srgbClr val="FF0000"/>
                </a:solidFill>
              </a:endParaRPr>
            </a:p>
          </p:txBody>
        </p:sp>
        <p:sp>
          <p:nvSpPr>
            <p:cNvPr id="39" name="文本框 38"/>
            <p:cNvSpPr txBox="1"/>
            <p:nvPr/>
          </p:nvSpPr>
          <p:spPr>
            <a:xfrm rot="5400000">
              <a:off x="9334524" y="1165855"/>
              <a:ext cx="430887" cy="954191"/>
            </a:xfrm>
            <a:prstGeom prst="rect">
              <a:avLst/>
            </a:prstGeom>
            <a:noFill/>
          </p:spPr>
          <p:txBody>
            <a:bodyPr vert="vert270" wrap="square" rtlCol="0">
              <a:spAutoFit/>
            </a:bodyPr>
            <a:lstStyle/>
            <a:p>
              <a:r>
                <a:rPr lang="en-US" altLang="zh-CN" sz="1600" b="1" dirty="0">
                  <a:solidFill>
                    <a:srgbClr val="FF0000"/>
                  </a:solidFill>
                </a:rPr>
                <a:t>201.3mm </a:t>
              </a:r>
              <a:endParaRPr lang="zh-CN" altLang="en-US" sz="1600" b="1" dirty="0">
                <a:solidFill>
                  <a:srgbClr val="FF0000"/>
                </a:solidFill>
              </a:endParaRPr>
            </a:p>
          </p:txBody>
        </p:sp>
        <p:cxnSp>
          <p:nvCxnSpPr>
            <p:cNvPr id="40" name="直接箭头连接符 39"/>
            <p:cNvCxnSpPr>
              <a:stCxn id="37" idx="3"/>
            </p:cNvCxnSpPr>
            <p:nvPr/>
          </p:nvCxnSpPr>
          <p:spPr>
            <a:xfrm flipH="1">
              <a:off x="7053072" y="1846487"/>
              <a:ext cx="345125" cy="1000531"/>
            </a:xfrm>
            <a:prstGeom prst="straightConnector1">
              <a:avLst/>
            </a:prstGeom>
            <a:ln w="19050">
              <a:solidFill>
                <a:srgbClr val="FF0000"/>
              </a:solidFill>
              <a:tailEnd type="triangle" w="med" len="lg"/>
            </a:ln>
          </p:spPr>
          <p:style>
            <a:lnRef idx="1">
              <a:schemeClr val="dk1"/>
            </a:lnRef>
            <a:fillRef idx="0">
              <a:schemeClr val="dk1"/>
            </a:fillRef>
            <a:effectRef idx="0">
              <a:schemeClr val="dk1"/>
            </a:effectRef>
            <a:fontRef idx="minor">
              <a:schemeClr val="tx1"/>
            </a:fontRef>
          </p:style>
        </p:cxnSp>
        <p:cxnSp>
          <p:nvCxnSpPr>
            <p:cNvPr id="41" name="直接箭头连接符 40"/>
            <p:cNvCxnSpPr>
              <a:stCxn id="38" idx="3"/>
            </p:cNvCxnSpPr>
            <p:nvPr/>
          </p:nvCxnSpPr>
          <p:spPr>
            <a:xfrm flipH="1">
              <a:off x="7638288" y="1857584"/>
              <a:ext cx="881000" cy="910000"/>
            </a:xfrm>
            <a:prstGeom prst="straightConnector1">
              <a:avLst/>
            </a:prstGeom>
            <a:ln w="19050">
              <a:solidFill>
                <a:srgbClr val="FF0000"/>
              </a:solidFill>
              <a:tailEnd type="triangle" w="med" len="lg"/>
            </a:ln>
          </p:spPr>
          <p:style>
            <a:lnRef idx="1">
              <a:schemeClr val="dk1"/>
            </a:lnRef>
            <a:fillRef idx="0">
              <a:schemeClr val="dk1"/>
            </a:fillRef>
            <a:effectRef idx="0">
              <a:schemeClr val="dk1"/>
            </a:effectRef>
            <a:fontRef idx="minor">
              <a:schemeClr val="tx1"/>
            </a:fontRef>
          </p:style>
        </p:cxnSp>
        <p:cxnSp>
          <p:nvCxnSpPr>
            <p:cNvPr id="42" name="直接箭头连接符 41"/>
            <p:cNvCxnSpPr>
              <a:stCxn id="39" idx="3"/>
            </p:cNvCxnSpPr>
            <p:nvPr/>
          </p:nvCxnSpPr>
          <p:spPr>
            <a:xfrm flipH="1">
              <a:off x="8241792" y="1858394"/>
              <a:ext cx="1308175" cy="819076"/>
            </a:xfrm>
            <a:prstGeom prst="straightConnector1">
              <a:avLst/>
            </a:prstGeom>
            <a:ln w="19050">
              <a:solidFill>
                <a:srgbClr val="FF0000"/>
              </a:solidFill>
              <a:tailEnd type="triangle" w="med" len="lg"/>
            </a:ln>
          </p:spPr>
          <p:style>
            <a:lnRef idx="1">
              <a:schemeClr val="dk1"/>
            </a:lnRef>
            <a:fillRef idx="0">
              <a:schemeClr val="dk1"/>
            </a:fillRef>
            <a:effectRef idx="0">
              <a:schemeClr val="dk1"/>
            </a:effectRef>
            <a:fontRef idx="minor">
              <a:schemeClr val="tx1"/>
            </a:fontRef>
          </p:style>
        </p:cxnSp>
        <p:cxnSp>
          <p:nvCxnSpPr>
            <p:cNvPr id="43" name="直接箭头连接符 42"/>
            <p:cNvCxnSpPr/>
            <p:nvPr/>
          </p:nvCxnSpPr>
          <p:spPr>
            <a:xfrm flipV="1">
              <a:off x="8175933" y="2247867"/>
              <a:ext cx="0" cy="843948"/>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rot="5400000">
              <a:off x="6299724" y="1159496"/>
              <a:ext cx="430887" cy="954191"/>
            </a:xfrm>
            <a:prstGeom prst="rect">
              <a:avLst/>
            </a:prstGeom>
            <a:noFill/>
          </p:spPr>
          <p:txBody>
            <a:bodyPr vert="vert270" wrap="square" rtlCol="0">
              <a:spAutoFit/>
            </a:bodyPr>
            <a:lstStyle/>
            <a:p>
              <a:r>
                <a:rPr lang="en-US" altLang="zh-CN" sz="1600" b="1" dirty="0">
                  <a:solidFill>
                    <a:srgbClr val="FF0000"/>
                  </a:solidFill>
                </a:rPr>
                <a:t>37.4mm </a:t>
              </a:r>
              <a:endParaRPr lang="zh-CN" altLang="en-US" sz="1600" b="1" dirty="0">
                <a:solidFill>
                  <a:srgbClr val="FF0000"/>
                </a:solidFill>
              </a:endParaRPr>
            </a:p>
          </p:txBody>
        </p:sp>
        <p:cxnSp>
          <p:nvCxnSpPr>
            <p:cNvPr id="45" name="直接箭头连接符 44"/>
            <p:cNvCxnSpPr>
              <a:stCxn id="44" idx="3"/>
            </p:cNvCxnSpPr>
            <p:nvPr/>
          </p:nvCxnSpPr>
          <p:spPr>
            <a:xfrm flipH="1">
              <a:off x="6415984" y="1852035"/>
              <a:ext cx="99183" cy="1132046"/>
            </a:xfrm>
            <a:prstGeom prst="straightConnector1">
              <a:avLst/>
            </a:prstGeom>
            <a:ln w="19050">
              <a:solidFill>
                <a:srgbClr val="FF0000"/>
              </a:solidFill>
              <a:tailEnd type="triangle" w="med" len="lg"/>
            </a:ln>
          </p:spPr>
          <p:style>
            <a:lnRef idx="1">
              <a:schemeClr val="dk1"/>
            </a:lnRef>
            <a:fillRef idx="0">
              <a:schemeClr val="dk1"/>
            </a:fillRef>
            <a:effectRef idx="0">
              <a:schemeClr val="dk1"/>
            </a:effectRef>
            <a:fontRef idx="minor">
              <a:schemeClr val="tx1"/>
            </a:fontRef>
          </p:style>
        </p:cxnSp>
      </p:grpSp>
      <p:pic>
        <p:nvPicPr>
          <p:cNvPr id="10" name="图片 9"/>
          <p:cNvPicPr>
            <a:picLocks noChangeAspect="1"/>
          </p:cNvPicPr>
          <p:nvPr/>
        </p:nvPicPr>
        <p:blipFill>
          <a:blip r:embed="rId3"/>
          <a:srcRect l="3573" t="9654" r="4377" b="5909"/>
          <a:stretch>
            <a:fillRect/>
          </a:stretch>
        </p:blipFill>
        <p:spPr>
          <a:xfrm>
            <a:off x="6171829" y="4630275"/>
            <a:ext cx="3056561" cy="1927834"/>
          </a:xfrm>
          <a:prstGeom prst="rect">
            <a:avLst/>
          </a:prstGeom>
        </p:spPr>
      </p:pic>
      <p:pic>
        <p:nvPicPr>
          <p:cNvPr id="11" name="图片 10"/>
          <p:cNvPicPr>
            <a:picLocks noChangeAspect="1"/>
          </p:cNvPicPr>
          <p:nvPr/>
        </p:nvPicPr>
        <p:blipFill>
          <a:blip r:embed="rId4"/>
          <a:srcRect l="15040" t="12204" r="19451" b="11926"/>
          <a:stretch>
            <a:fillRect/>
          </a:stretch>
        </p:blipFill>
        <p:spPr>
          <a:xfrm>
            <a:off x="1973416" y="4542950"/>
            <a:ext cx="1971040" cy="2102485"/>
          </a:xfrm>
          <a:prstGeom prst="rect">
            <a:avLst/>
          </a:prstGeom>
        </p:spPr>
      </p:pic>
      <p:sp>
        <p:nvSpPr>
          <p:cNvPr id="22" name="文本框 38"/>
          <p:cNvSpPr txBox="1"/>
          <p:nvPr/>
        </p:nvSpPr>
        <p:spPr>
          <a:xfrm>
            <a:off x="4526022" y="4522666"/>
            <a:ext cx="2659524"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t>ITKM</a:t>
            </a:r>
            <a:r>
              <a:rPr lang="zh-CN" altLang="en-US" b="1" dirty="0"/>
              <a:t>三维模型剖视图</a:t>
            </a:r>
            <a:endParaRPr lang="zh-CN" altLang="en-US" b="1" dirty="0"/>
          </a:p>
        </p:txBody>
      </p:sp>
      <p:sp>
        <p:nvSpPr>
          <p:cNvPr id="46" name="文本框 38"/>
          <p:cNvSpPr txBox="1"/>
          <p:nvPr/>
        </p:nvSpPr>
        <p:spPr>
          <a:xfrm>
            <a:off x="7185660" y="6454140"/>
            <a:ext cx="2501900" cy="3683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solidFill>
                  <a:srgbClr val="FF0000"/>
                </a:solidFill>
              </a:rPr>
              <a:t>ITKM</a:t>
            </a:r>
            <a:r>
              <a:rPr lang="zh-CN" altLang="en-US" b="1" dirty="0">
                <a:solidFill>
                  <a:srgbClr val="FF0000"/>
                </a:solidFill>
              </a:rPr>
              <a:t>服务半桶</a:t>
            </a:r>
            <a:endParaRPr lang="zh-CN" altLang="en-US" b="1" dirty="0">
              <a:solidFill>
                <a:srgbClr val="FF0000"/>
              </a:solidFill>
            </a:endParaRPr>
          </a:p>
        </p:txBody>
      </p:sp>
      <p:sp>
        <p:nvSpPr>
          <p:cNvPr id="48" name="文本框 38"/>
          <p:cNvSpPr txBox="1"/>
          <p:nvPr/>
        </p:nvSpPr>
        <p:spPr>
          <a:xfrm>
            <a:off x="2214657" y="6488668"/>
            <a:ext cx="1488558"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rgbClr val="FF0000"/>
                </a:solidFill>
              </a:rPr>
              <a:t>十字支撑架</a:t>
            </a:r>
            <a:endParaRPr lang="zh-CN" altLang="en-US" b="1" dirty="0">
              <a:solidFill>
                <a:srgbClr val="FF0000"/>
              </a:solidFill>
            </a:endParaRPr>
          </a:p>
        </p:txBody>
      </p:sp>
      <p:cxnSp>
        <p:nvCxnSpPr>
          <p:cNvPr id="49" name="直接箭头连接符 48"/>
          <p:cNvCxnSpPr/>
          <p:nvPr/>
        </p:nvCxnSpPr>
        <p:spPr>
          <a:xfrm flipH="1" flipV="1">
            <a:off x="8409174" y="4323669"/>
            <a:ext cx="231552" cy="625582"/>
          </a:xfrm>
          <a:prstGeom prst="straightConnector1">
            <a:avLst/>
          </a:prstGeom>
          <a:ln w="38100">
            <a:solidFill>
              <a:srgbClr val="FF0000"/>
            </a:solidFill>
            <a:tailEnd type="triangle" w="med" len="lg"/>
          </a:ln>
        </p:spPr>
        <p:style>
          <a:lnRef idx="1">
            <a:schemeClr val="dk1"/>
          </a:lnRef>
          <a:fillRef idx="0">
            <a:schemeClr val="dk1"/>
          </a:fillRef>
          <a:effectRef idx="0">
            <a:schemeClr val="dk1"/>
          </a:effectRef>
          <a:fontRef idx="minor">
            <a:schemeClr val="tx1"/>
          </a:fontRef>
        </p:style>
      </p:cxnSp>
      <p:cxnSp>
        <p:nvCxnSpPr>
          <p:cNvPr id="52" name="直接箭头连接符 51"/>
          <p:cNvCxnSpPr/>
          <p:nvPr/>
        </p:nvCxnSpPr>
        <p:spPr>
          <a:xfrm flipV="1">
            <a:off x="2958936" y="3870251"/>
            <a:ext cx="1008683" cy="991675"/>
          </a:xfrm>
          <a:prstGeom prst="straightConnector1">
            <a:avLst/>
          </a:prstGeom>
          <a:ln w="38100">
            <a:solidFill>
              <a:srgbClr val="FF0000"/>
            </a:solidFill>
            <a:tailEnd type="triangle" w="med" len="lg"/>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9100" y="201930"/>
            <a:ext cx="6247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5840"/>
            <a:ext cx="12133363" cy="4665646"/>
          </a:xfrm>
          <a:prstGeom prst="rect">
            <a:avLst/>
          </a:prstGeom>
        </p:spPr>
      </p:pic>
      <p:sp>
        <p:nvSpPr>
          <p:cNvPr id="2" name="矩形 1"/>
          <p:cNvSpPr/>
          <p:nvPr/>
        </p:nvSpPr>
        <p:spPr>
          <a:xfrm>
            <a:off x="418374" y="1198922"/>
            <a:ext cx="5513439" cy="645160"/>
          </a:xfrm>
          <a:prstGeom prst="rect">
            <a:avLst/>
          </a:prstGeom>
          <a:ln w="15875">
            <a:noFill/>
          </a:ln>
        </p:spPr>
        <p:txBody>
          <a:bodyPr wrap="square" lIns="91440" tIns="45720" rIns="91440" bIns="45720">
            <a:spAutoFit/>
          </a:bodyPr>
          <a:lstStyle/>
          <a:p>
            <a:pPr marL="342900" lvl="0" indent="-342900">
              <a:lnSpc>
                <a:spcPct val="150000"/>
              </a:lnSpc>
              <a:buClr>
                <a:srgbClr val="FF0000"/>
              </a:buClr>
              <a:buFont typeface="Wingdings" panose="05000000000000000000" charset="0"/>
              <a:buChar char="Ø"/>
              <a:defRPr/>
            </a:pP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ITKM</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服务桶与</a:t>
            </a:r>
            <a:r>
              <a:rPr lang="en-US"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MDI</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连接无干涉</a:t>
            </a:r>
            <a:endPar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图片 55"/>
          <p:cNvPicPr>
            <a:picLocks noChangeAspect="1"/>
          </p:cNvPicPr>
          <p:nvPr/>
        </p:nvPicPr>
        <p:blipFill>
          <a:blip r:embed="rId1"/>
          <a:stretch>
            <a:fillRect/>
          </a:stretch>
        </p:blipFill>
        <p:spPr>
          <a:xfrm>
            <a:off x="4672100" y="3771857"/>
            <a:ext cx="4172597" cy="3190809"/>
          </a:xfrm>
          <a:prstGeom prst="rect">
            <a:avLst/>
          </a:prstGeom>
        </p:spPr>
      </p:pic>
      <p:sp>
        <p:nvSpPr>
          <p:cNvPr id="3" name="矩形 2"/>
          <p:cNvSpPr/>
          <p:nvPr/>
        </p:nvSpPr>
        <p:spPr>
          <a:xfrm>
            <a:off x="419100" y="201930"/>
            <a:ext cx="6247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3"/>
          <a:srcRect t="5764" r="13229" b="4467"/>
          <a:stretch>
            <a:fillRect/>
          </a:stretch>
        </p:blipFill>
        <p:spPr>
          <a:xfrm>
            <a:off x="197970" y="3891120"/>
            <a:ext cx="1814171" cy="1651173"/>
          </a:xfrm>
          <a:prstGeom prst="rect">
            <a:avLst/>
          </a:prstGeom>
        </p:spPr>
      </p:pic>
      <p:pic>
        <p:nvPicPr>
          <p:cNvPr id="24" name="图片 23"/>
          <p:cNvPicPr>
            <a:picLocks noChangeAspect="1"/>
          </p:cNvPicPr>
          <p:nvPr/>
        </p:nvPicPr>
        <p:blipFill>
          <a:blip r:embed="rId4"/>
          <a:srcRect l="551" t="11531" r="29419" b="12936"/>
          <a:stretch>
            <a:fillRect/>
          </a:stretch>
        </p:blipFill>
        <p:spPr>
          <a:xfrm>
            <a:off x="2387487" y="3497149"/>
            <a:ext cx="1962263" cy="2188819"/>
          </a:xfrm>
          <a:prstGeom prst="rect">
            <a:avLst/>
          </a:prstGeom>
        </p:spPr>
      </p:pic>
      <p:sp>
        <p:nvSpPr>
          <p:cNvPr id="25" name="矩形 24"/>
          <p:cNvSpPr/>
          <p:nvPr/>
        </p:nvSpPr>
        <p:spPr>
          <a:xfrm>
            <a:off x="1195440" y="4531019"/>
            <a:ext cx="194142" cy="173733"/>
          </a:xfrm>
          <a:prstGeom prst="rect">
            <a:avLst/>
          </a:prstGeom>
          <a:noFill/>
          <a:ln w="28575" cmpd="sng">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p>
        </p:txBody>
      </p:sp>
      <p:sp>
        <p:nvSpPr>
          <p:cNvPr id="26" name="矩形 25"/>
          <p:cNvSpPr/>
          <p:nvPr/>
        </p:nvSpPr>
        <p:spPr>
          <a:xfrm>
            <a:off x="2242849" y="3385516"/>
            <a:ext cx="2106901" cy="2352048"/>
          </a:xfrm>
          <a:prstGeom prst="rect">
            <a:avLst/>
          </a:prstGeom>
          <a:noFill/>
          <a:ln w="28575" cmpd="sng">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7" name="直接箭头连接符 26"/>
          <p:cNvCxnSpPr/>
          <p:nvPr/>
        </p:nvCxnSpPr>
        <p:spPr>
          <a:xfrm flipV="1">
            <a:off x="1402977" y="3850184"/>
            <a:ext cx="826477" cy="680835"/>
          </a:xfrm>
          <a:prstGeom prst="straightConnector1">
            <a:avLst/>
          </a:prstGeom>
          <a:ln w="28575">
            <a:solidFill>
              <a:srgbClr val="FF0000"/>
            </a:solidFill>
            <a:prstDash val="sysDash"/>
            <a:headEnd type="none" w="med" len="med"/>
            <a:tailEnd type="none" w="med" len="med"/>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nvCxnSpPr>
        <p:spPr>
          <a:xfrm>
            <a:off x="1389582" y="4704108"/>
            <a:ext cx="774030" cy="466810"/>
          </a:xfrm>
          <a:prstGeom prst="straightConnector1">
            <a:avLst/>
          </a:prstGeom>
          <a:ln w="28575">
            <a:solidFill>
              <a:srgbClr val="FF0000"/>
            </a:solidFill>
            <a:prstDash val="sysDash"/>
            <a:headEnd type="none" w="med" len="med"/>
            <a:tailEnd type="none" w="med" len="med"/>
          </a:ln>
        </p:spPr>
        <p:style>
          <a:lnRef idx="2">
            <a:schemeClr val="accent1"/>
          </a:lnRef>
          <a:fillRef idx="0">
            <a:srgbClr val="FFFFFF"/>
          </a:fillRef>
          <a:effectRef idx="0">
            <a:srgbClr val="FFFFFF"/>
          </a:effectRef>
          <a:fontRef idx="minor">
            <a:schemeClr val="tx1"/>
          </a:fontRef>
        </p:style>
      </p:cxnSp>
      <p:pic>
        <p:nvPicPr>
          <p:cNvPr id="35" name="图片 34"/>
          <p:cNvPicPr>
            <a:picLocks noChangeAspect="1"/>
          </p:cNvPicPr>
          <p:nvPr/>
        </p:nvPicPr>
        <p:blipFill>
          <a:blip r:embed="rId5"/>
          <a:srcRect l="5518" t="23659" r="6523" b="12980"/>
          <a:stretch>
            <a:fillRect/>
          </a:stretch>
        </p:blipFill>
        <p:spPr>
          <a:xfrm>
            <a:off x="575954" y="1650641"/>
            <a:ext cx="2656339" cy="1109923"/>
          </a:xfrm>
          <a:prstGeom prst="rect">
            <a:avLst/>
          </a:prstGeom>
        </p:spPr>
      </p:pic>
      <p:sp>
        <p:nvSpPr>
          <p:cNvPr id="48" name="文本框 38"/>
          <p:cNvSpPr txBox="1"/>
          <p:nvPr/>
        </p:nvSpPr>
        <p:spPr>
          <a:xfrm>
            <a:off x="197970" y="2770316"/>
            <a:ext cx="3740393"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rgbClr val="FF0000"/>
                </a:solidFill>
              </a:rPr>
              <a:t>最内层</a:t>
            </a:r>
            <a:r>
              <a:rPr lang="en-US" altLang="zh-CN" b="1" dirty="0">
                <a:solidFill>
                  <a:srgbClr val="FF0000"/>
                </a:solidFill>
              </a:rPr>
              <a:t>Stave L0 </a:t>
            </a:r>
            <a:r>
              <a:rPr lang="zh-CN" altLang="en-US" b="1" dirty="0">
                <a:solidFill>
                  <a:srgbClr val="FF0000"/>
                </a:solidFill>
              </a:rPr>
              <a:t>固定在连接套环上</a:t>
            </a:r>
            <a:endParaRPr lang="zh-CN" altLang="en-US" b="1" dirty="0">
              <a:solidFill>
                <a:srgbClr val="FF0000"/>
              </a:solidFill>
            </a:endParaRPr>
          </a:p>
        </p:txBody>
      </p:sp>
      <p:sp>
        <p:nvSpPr>
          <p:cNvPr id="51" name="文本框 38"/>
          <p:cNvSpPr txBox="1"/>
          <p:nvPr/>
        </p:nvSpPr>
        <p:spPr>
          <a:xfrm>
            <a:off x="484774" y="6096381"/>
            <a:ext cx="3740393"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solidFill>
                  <a:srgbClr val="FF0000"/>
                </a:solidFill>
              </a:rPr>
              <a:t>外面三层</a:t>
            </a:r>
            <a:r>
              <a:rPr lang="en-US" altLang="zh-CN" b="1" dirty="0">
                <a:solidFill>
                  <a:srgbClr val="FF0000"/>
                </a:solidFill>
              </a:rPr>
              <a:t>Stave</a:t>
            </a:r>
            <a:r>
              <a:rPr lang="zh-CN" altLang="en-US" b="1" dirty="0">
                <a:solidFill>
                  <a:srgbClr val="FF0000"/>
                </a:solidFill>
              </a:rPr>
              <a:t> </a:t>
            </a:r>
            <a:r>
              <a:rPr lang="en-US" altLang="zh-CN" b="1" dirty="0">
                <a:solidFill>
                  <a:srgbClr val="FF0000"/>
                </a:solidFill>
              </a:rPr>
              <a:t>L1&amp;L2&amp;L3  </a:t>
            </a:r>
            <a:r>
              <a:rPr lang="zh-CN" altLang="en-US" b="1" dirty="0">
                <a:solidFill>
                  <a:srgbClr val="FF0000"/>
                </a:solidFill>
              </a:rPr>
              <a:t>通过螺钉固定在服务桶加工的平台上</a:t>
            </a:r>
            <a:endParaRPr lang="zh-CN" altLang="en-US" b="1" dirty="0">
              <a:solidFill>
                <a:srgbClr val="FF0000"/>
              </a:solidFill>
            </a:endParaRPr>
          </a:p>
        </p:txBody>
      </p:sp>
      <p:sp>
        <p:nvSpPr>
          <p:cNvPr id="6" name="矩形 5"/>
          <p:cNvSpPr/>
          <p:nvPr/>
        </p:nvSpPr>
        <p:spPr>
          <a:xfrm>
            <a:off x="54051" y="874936"/>
            <a:ext cx="4435888" cy="5921797"/>
          </a:xfrm>
          <a:prstGeom prst="rect">
            <a:avLst/>
          </a:prstGeom>
          <a:noFill/>
          <a:ln w="28575" cmpd="sng">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nvSpPr>
        <p:spPr>
          <a:xfrm>
            <a:off x="4569177" y="880307"/>
            <a:ext cx="7564706" cy="5916425"/>
          </a:xfrm>
          <a:prstGeom prst="rect">
            <a:avLst/>
          </a:prstGeom>
          <a:noFill/>
          <a:ln w="28575" cmpd="sng">
            <a:solidFill>
              <a:srgbClr val="0070C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4" name="文本框 38"/>
          <p:cNvSpPr txBox="1"/>
          <p:nvPr/>
        </p:nvSpPr>
        <p:spPr>
          <a:xfrm>
            <a:off x="8545668" y="5687946"/>
            <a:ext cx="3314219"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b="1" dirty="0">
                <a:solidFill>
                  <a:srgbClr val="FF0000"/>
                </a:solidFill>
              </a:rPr>
              <a:t>外面三层 </a:t>
            </a:r>
            <a:r>
              <a:rPr lang="en-US" altLang="zh-CN" b="1" dirty="0">
                <a:solidFill>
                  <a:srgbClr val="FF0000"/>
                </a:solidFill>
              </a:rPr>
              <a:t>L1&amp;L2&amp;L3 </a:t>
            </a:r>
            <a:r>
              <a:rPr lang="zh-CN" altLang="en-US" b="1" dirty="0">
                <a:solidFill>
                  <a:srgbClr val="FF0000"/>
                </a:solidFill>
              </a:rPr>
              <a:t>电子读出板 固定在服务桶加工的平台上</a:t>
            </a:r>
            <a:endParaRPr lang="zh-CN" altLang="en-US" b="1" dirty="0">
              <a:solidFill>
                <a:srgbClr val="FF0000"/>
              </a:solidFill>
            </a:endParaRPr>
          </a:p>
        </p:txBody>
      </p:sp>
      <p:sp>
        <p:nvSpPr>
          <p:cNvPr id="38" name="文本框 37"/>
          <p:cNvSpPr txBox="1"/>
          <p:nvPr/>
        </p:nvSpPr>
        <p:spPr>
          <a:xfrm>
            <a:off x="6374936" y="-507350"/>
            <a:ext cx="3091335" cy="482631"/>
          </a:xfrm>
          <a:prstGeom prst="rect">
            <a:avLst/>
          </a:prstGeom>
          <a:noFill/>
        </p:spPr>
        <p:txBody>
          <a:bodyPr wrap="square" rtlCol="0">
            <a:no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1"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1"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电子读出板的安装</a:t>
            </a:r>
            <a:endParaRPr kumimoji="1"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文本框 38"/>
          <p:cNvSpPr txBox="1"/>
          <p:nvPr/>
        </p:nvSpPr>
        <p:spPr>
          <a:xfrm>
            <a:off x="8884501" y="2245451"/>
            <a:ext cx="2408707" cy="6463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b="1" dirty="0">
                <a:solidFill>
                  <a:srgbClr val="FF0000"/>
                </a:solidFill>
              </a:rPr>
              <a:t>最内层</a:t>
            </a:r>
            <a:r>
              <a:rPr lang="en-US" altLang="zh-CN" b="1" dirty="0">
                <a:solidFill>
                  <a:srgbClr val="FF0000"/>
                </a:solidFill>
              </a:rPr>
              <a:t> L0 </a:t>
            </a:r>
            <a:r>
              <a:rPr lang="zh-CN" altLang="en-US" b="1" dirty="0">
                <a:solidFill>
                  <a:srgbClr val="FF0000"/>
                </a:solidFill>
              </a:rPr>
              <a:t>电子读出板固定在服务桶上</a:t>
            </a:r>
            <a:endParaRPr lang="zh-CN" altLang="en-US" b="1" dirty="0">
              <a:solidFill>
                <a:srgbClr val="FF0000"/>
              </a:solidFill>
            </a:endParaRPr>
          </a:p>
        </p:txBody>
      </p:sp>
      <p:grpSp>
        <p:nvGrpSpPr>
          <p:cNvPr id="5" name="组合 4"/>
          <p:cNvGrpSpPr/>
          <p:nvPr/>
        </p:nvGrpSpPr>
        <p:grpSpPr>
          <a:xfrm>
            <a:off x="9011968" y="3181590"/>
            <a:ext cx="2477480" cy="1118700"/>
            <a:chOff x="3335012" y="4149825"/>
            <a:chExt cx="4351943" cy="1899607"/>
          </a:xfrm>
        </p:grpSpPr>
        <p:sp>
          <p:nvSpPr>
            <p:cNvPr id="7" name="矩形 6"/>
            <p:cNvSpPr/>
            <p:nvPr/>
          </p:nvSpPr>
          <p:spPr>
            <a:xfrm>
              <a:off x="4088082" y="4861430"/>
              <a:ext cx="3598873" cy="118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8" name="矩形 7"/>
            <p:cNvSpPr/>
            <p:nvPr/>
          </p:nvSpPr>
          <p:spPr>
            <a:xfrm rot="5400000">
              <a:off x="3962174" y="5102002"/>
              <a:ext cx="108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OPT</a:t>
              </a:r>
              <a:endParaRPr lang="zh-CN" altLang="en-US" sz="1100" dirty="0"/>
            </a:p>
          </p:txBody>
        </p:sp>
        <p:sp>
          <p:nvSpPr>
            <p:cNvPr id="10" name="矩形 9"/>
            <p:cNvSpPr/>
            <p:nvPr/>
          </p:nvSpPr>
          <p:spPr>
            <a:xfrm>
              <a:off x="4926022" y="5149568"/>
              <a:ext cx="739060" cy="71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GBT</a:t>
              </a:r>
              <a:endParaRPr lang="zh-CN" altLang="en-US" sz="1100" dirty="0"/>
            </a:p>
          </p:txBody>
        </p:sp>
        <p:sp>
          <p:nvSpPr>
            <p:cNvPr id="11" name="矩形 10"/>
            <p:cNvSpPr/>
            <p:nvPr/>
          </p:nvSpPr>
          <p:spPr>
            <a:xfrm>
              <a:off x="5722469" y="5020424"/>
              <a:ext cx="90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ROC</a:t>
              </a:r>
              <a:endParaRPr lang="zh-CN" altLang="en-US" sz="1100" dirty="0"/>
            </a:p>
          </p:txBody>
        </p:sp>
        <p:grpSp>
          <p:nvGrpSpPr>
            <p:cNvPr id="12" name="组合 11"/>
            <p:cNvGrpSpPr/>
            <p:nvPr/>
          </p:nvGrpSpPr>
          <p:grpSpPr>
            <a:xfrm rot="5400000" flipV="1">
              <a:off x="3271755" y="5276142"/>
              <a:ext cx="1188002" cy="358577"/>
              <a:chOff x="2917130" y="815340"/>
              <a:chExt cx="1089305" cy="205740"/>
            </a:xfrm>
          </p:grpSpPr>
          <p:cxnSp>
            <p:nvCxnSpPr>
              <p:cNvPr id="29" name="直接箭头连接符 28"/>
              <p:cNvCxnSpPr/>
              <p:nvPr/>
            </p:nvCxnSpPr>
            <p:spPr>
              <a:xfrm flipV="1">
                <a:off x="2926435" y="899160"/>
                <a:ext cx="1080000" cy="762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006435" y="815340"/>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917130" y="815340"/>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文本框 15"/>
            <p:cNvSpPr txBox="1"/>
            <p:nvPr/>
          </p:nvSpPr>
          <p:spPr>
            <a:xfrm>
              <a:off x="3335012" y="4883239"/>
              <a:ext cx="648769" cy="906125"/>
            </a:xfrm>
            <a:prstGeom prst="rect">
              <a:avLst/>
            </a:prstGeom>
            <a:noFill/>
          </p:spPr>
          <p:txBody>
            <a:bodyPr vert="vert270" wrap="square" rtlCol="0">
              <a:spAutoFit/>
            </a:bodyPr>
            <a:lstStyle/>
            <a:p>
              <a:r>
                <a:rPr lang="en-US" altLang="zh-CN" sz="1200" dirty="0"/>
                <a:t>33mm</a:t>
              </a:r>
              <a:r>
                <a:rPr lang="en-US" altLang="zh-CN" sz="1100" dirty="0"/>
                <a:t> </a:t>
              </a:r>
              <a:endParaRPr lang="zh-CN" altLang="en-US" sz="1100" dirty="0"/>
            </a:p>
          </p:txBody>
        </p:sp>
        <p:grpSp>
          <p:nvGrpSpPr>
            <p:cNvPr id="17" name="组合 16"/>
            <p:cNvGrpSpPr/>
            <p:nvPr/>
          </p:nvGrpSpPr>
          <p:grpSpPr>
            <a:xfrm>
              <a:off x="4102421" y="4474003"/>
              <a:ext cx="3584531" cy="354894"/>
              <a:chOff x="2917130" y="815340"/>
              <a:chExt cx="1089305" cy="205740"/>
            </a:xfrm>
          </p:grpSpPr>
          <p:cxnSp>
            <p:nvCxnSpPr>
              <p:cNvPr id="21" name="直接箭头连接符 20"/>
              <p:cNvCxnSpPr/>
              <p:nvPr/>
            </p:nvCxnSpPr>
            <p:spPr>
              <a:xfrm flipV="1">
                <a:off x="2926435" y="899160"/>
                <a:ext cx="1080000" cy="762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4006435" y="815340"/>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2917130" y="815340"/>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rot="5400000">
              <a:off x="5398469" y="3922925"/>
              <a:ext cx="601012" cy="1054812"/>
            </a:xfrm>
            <a:prstGeom prst="rect">
              <a:avLst/>
            </a:prstGeom>
            <a:noFill/>
          </p:spPr>
          <p:txBody>
            <a:bodyPr vert="vert270" wrap="none" rtlCol="0">
              <a:spAutoFit/>
            </a:bodyPr>
            <a:lstStyle/>
            <a:p>
              <a:r>
                <a:rPr lang="en-US" altLang="zh-CN" sz="1100"/>
                <a:t>100mm </a:t>
              </a:r>
              <a:endParaRPr lang="zh-CN" altLang="en-US" sz="1100" dirty="0"/>
            </a:p>
          </p:txBody>
        </p:sp>
        <p:sp>
          <p:nvSpPr>
            <p:cNvPr id="19" name="矩形 18"/>
            <p:cNvSpPr/>
            <p:nvPr/>
          </p:nvSpPr>
          <p:spPr>
            <a:xfrm>
              <a:off x="6694689" y="4952988"/>
              <a:ext cx="900000" cy="900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ROC</a:t>
              </a:r>
              <a:endParaRPr lang="zh-CN" altLang="en-US" sz="1100" dirty="0"/>
            </a:p>
          </p:txBody>
        </p:sp>
        <p:sp>
          <p:nvSpPr>
            <p:cNvPr id="20" name="矩形 19"/>
            <p:cNvSpPr/>
            <p:nvPr/>
          </p:nvSpPr>
          <p:spPr>
            <a:xfrm>
              <a:off x="6692923" y="5020424"/>
              <a:ext cx="90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ROC</a:t>
              </a:r>
              <a:endParaRPr lang="zh-CN" altLang="en-US" sz="1100" dirty="0"/>
            </a:p>
          </p:txBody>
        </p:sp>
      </p:grpSp>
      <p:grpSp>
        <p:nvGrpSpPr>
          <p:cNvPr id="36" name="组合 35"/>
          <p:cNvGrpSpPr/>
          <p:nvPr/>
        </p:nvGrpSpPr>
        <p:grpSpPr>
          <a:xfrm>
            <a:off x="9431959" y="4432595"/>
            <a:ext cx="1878288" cy="987494"/>
            <a:chOff x="5014611" y="4456793"/>
            <a:chExt cx="3209222" cy="2011125"/>
          </a:xfrm>
        </p:grpSpPr>
        <p:sp>
          <p:nvSpPr>
            <p:cNvPr id="40" name="矩形 39"/>
            <p:cNvSpPr/>
            <p:nvPr/>
          </p:nvSpPr>
          <p:spPr>
            <a:xfrm>
              <a:off x="5703833" y="5279918"/>
              <a:ext cx="2520000" cy="118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rot="5400000">
              <a:off x="5601494" y="5520491"/>
              <a:ext cx="1080000" cy="720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OPT</a:t>
              </a:r>
              <a:endParaRPr lang="zh-CN" altLang="en-US" sz="1200" dirty="0"/>
            </a:p>
          </p:txBody>
        </p:sp>
        <p:sp>
          <p:nvSpPr>
            <p:cNvPr id="42" name="矩形 41"/>
            <p:cNvSpPr/>
            <p:nvPr/>
          </p:nvSpPr>
          <p:spPr>
            <a:xfrm>
              <a:off x="6564903" y="5544474"/>
              <a:ext cx="720001" cy="71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t>GBT</a:t>
              </a:r>
              <a:endParaRPr lang="zh-CN" altLang="en-US" sz="1200" dirty="0"/>
            </a:p>
          </p:txBody>
        </p:sp>
        <p:sp>
          <p:nvSpPr>
            <p:cNvPr id="43" name="矩形 42"/>
            <p:cNvSpPr/>
            <p:nvPr/>
          </p:nvSpPr>
          <p:spPr>
            <a:xfrm>
              <a:off x="7343744" y="5439098"/>
              <a:ext cx="835585" cy="89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t>ROC</a:t>
              </a:r>
              <a:endParaRPr lang="zh-CN" altLang="en-US" sz="900" dirty="0"/>
            </a:p>
          </p:txBody>
        </p:sp>
        <p:grpSp>
          <p:nvGrpSpPr>
            <p:cNvPr id="44" name="组合 43"/>
            <p:cNvGrpSpPr/>
            <p:nvPr/>
          </p:nvGrpSpPr>
          <p:grpSpPr>
            <a:xfrm rot="5400000" flipV="1">
              <a:off x="4891908" y="5674492"/>
              <a:ext cx="1166618" cy="377482"/>
              <a:chOff x="2917132" y="806310"/>
              <a:chExt cx="1069695" cy="216588"/>
            </a:xfrm>
          </p:grpSpPr>
          <p:cxnSp>
            <p:nvCxnSpPr>
              <p:cNvPr id="53" name="直接箭头连接符 52"/>
              <p:cNvCxnSpPr/>
              <p:nvPr/>
            </p:nvCxnSpPr>
            <p:spPr>
              <a:xfrm rot="5400000" flipH="1" flipV="1">
                <a:off x="3441036" y="426245"/>
                <a:ext cx="7313" cy="1036513"/>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5400000" flipH="1" flipV="1">
                <a:off x="3883957" y="909180"/>
                <a:ext cx="2057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2917132" y="817158"/>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5014611" y="5186392"/>
              <a:ext cx="490343" cy="1130426"/>
            </a:xfrm>
            <a:prstGeom prst="rect">
              <a:avLst/>
            </a:prstGeom>
            <a:noFill/>
          </p:spPr>
          <p:txBody>
            <a:bodyPr vert="vert270" wrap="square" rtlCol="0">
              <a:spAutoFit/>
            </a:bodyPr>
            <a:lstStyle/>
            <a:p>
              <a:r>
                <a:rPr lang="en-US" altLang="zh-CN" sz="1100" dirty="0"/>
                <a:t>33mm </a:t>
              </a:r>
              <a:endParaRPr lang="zh-CN" altLang="en-US" sz="1100" dirty="0"/>
            </a:p>
          </p:txBody>
        </p:sp>
        <p:grpSp>
          <p:nvGrpSpPr>
            <p:cNvPr id="46" name="组合 45"/>
            <p:cNvGrpSpPr/>
            <p:nvPr/>
          </p:nvGrpSpPr>
          <p:grpSpPr>
            <a:xfrm>
              <a:off x="5718173" y="4892490"/>
              <a:ext cx="2505660" cy="354894"/>
              <a:chOff x="2917130" y="815340"/>
              <a:chExt cx="1089305" cy="205740"/>
            </a:xfrm>
          </p:grpSpPr>
          <p:cxnSp>
            <p:nvCxnSpPr>
              <p:cNvPr id="49" name="直接箭头连接符 48"/>
              <p:cNvCxnSpPr/>
              <p:nvPr/>
            </p:nvCxnSpPr>
            <p:spPr>
              <a:xfrm flipV="1">
                <a:off x="2926435" y="899160"/>
                <a:ext cx="1080000" cy="762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4006435" y="815340"/>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2917130" y="815340"/>
                <a:ext cx="0" cy="2057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文本框 46"/>
            <p:cNvSpPr txBox="1"/>
            <p:nvPr/>
          </p:nvSpPr>
          <p:spPr>
            <a:xfrm rot="5400000">
              <a:off x="6621908" y="4418234"/>
              <a:ext cx="605990" cy="683107"/>
            </a:xfrm>
            <a:prstGeom prst="rect">
              <a:avLst/>
            </a:prstGeom>
            <a:noFill/>
          </p:spPr>
          <p:txBody>
            <a:bodyPr vert="vert270" wrap="none" rtlCol="0">
              <a:spAutoFit/>
            </a:bodyPr>
            <a:lstStyle/>
            <a:p>
              <a:r>
                <a:rPr lang="en-US" altLang="zh-CN" sz="1100" dirty="0"/>
                <a:t>70mm </a:t>
              </a:r>
              <a:endParaRPr lang="zh-CN" altLang="en-US" sz="1100" dirty="0"/>
            </a:p>
          </p:txBody>
        </p:sp>
      </p:grpSp>
      <p:pic>
        <p:nvPicPr>
          <p:cNvPr id="4" name="图片 3"/>
          <p:cNvPicPr>
            <a:picLocks noChangeAspect="1"/>
          </p:cNvPicPr>
          <p:nvPr/>
        </p:nvPicPr>
        <p:blipFill>
          <a:blip r:embed="rId6"/>
          <a:srcRect t="7221" r="3200"/>
          <a:stretch>
            <a:fillRect/>
          </a:stretch>
        </p:blipFill>
        <p:spPr>
          <a:xfrm>
            <a:off x="5359338" y="1701307"/>
            <a:ext cx="3137591" cy="1981305"/>
          </a:xfrm>
          <a:prstGeom prst="rect">
            <a:avLst/>
          </a:prstGeom>
        </p:spPr>
      </p:pic>
      <p:sp>
        <p:nvSpPr>
          <p:cNvPr id="2" name="文本框 1"/>
          <p:cNvSpPr txBox="1"/>
          <p:nvPr/>
        </p:nvSpPr>
        <p:spPr>
          <a:xfrm>
            <a:off x="82400" y="877968"/>
            <a:ext cx="4407539" cy="553085"/>
          </a:xfrm>
          <a:prstGeom prst="rect">
            <a:avLst/>
          </a:prstGeom>
          <a:noFill/>
        </p:spPr>
        <p:txBody>
          <a:bodyPr wrap="square">
            <a:spAutoFit/>
          </a:bodyPr>
          <a:lstStyle/>
          <a:p>
            <a:pPr marL="342900" marR="0" lvl="1" indent="-342900" algn="l" defTabSz="914400" rtl="0" eaLnBrk="1" fontAlgn="auto" latinLnBrk="0" hangingPunct="1">
              <a:lnSpc>
                <a:spcPct val="150000"/>
              </a:lnSpc>
              <a:spcBef>
                <a:spcPts val="600"/>
              </a:spcBef>
              <a:spcAft>
                <a:spcPts val="600"/>
              </a:spcAft>
              <a:buClr>
                <a:srgbClr val="FF0000"/>
              </a:buClr>
              <a:buSzTx/>
              <a:buFont typeface="Wingdings" panose="05000000000000000000" charset="0"/>
              <a:buChar char="Ø"/>
              <a:defRPr/>
            </a:pP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Stave</a:t>
            </a:r>
            <a:r>
              <a:rPr lang="en-US" altLang="zh-CN"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在服务桶上的安装</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文本框 32"/>
          <p:cNvSpPr txBox="1"/>
          <p:nvPr/>
        </p:nvSpPr>
        <p:spPr>
          <a:xfrm>
            <a:off x="4604429" y="877968"/>
            <a:ext cx="4407539" cy="553085"/>
          </a:xfrm>
          <a:prstGeom prst="rect">
            <a:avLst/>
          </a:prstGeom>
          <a:noFill/>
        </p:spPr>
        <p:txBody>
          <a:bodyPr wrap="square">
            <a:spAutoFit/>
          </a:bodyPr>
          <a:lstStyle/>
          <a:p>
            <a:pPr marL="342900" marR="0" lvl="1" indent="-342900" algn="l" defTabSz="914400" rtl="0" eaLnBrk="1" fontAlgn="auto" latinLnBrk="0" hangingPunct="1">
              <a:lnSpc>
                <a:spcPct val="150000"/>
              </a:lnSpc>
              <a:spcBef>
                <a:spcPts val="600"/>
              </a:spcBef>
              <a:spcAft>
                <a:spcPts val="600"/>
              </a:spcAft>
              <a:buClr>
                <a:srgbClr val="FF0000"/>
              </a:buClr>
              <a:buSzTx/>
              <a:buFont typeface="Wingdings" panose="05000000000000000000" charset="0"/>
              <a:buChar char="Ø"/>
              <a:defRPr/>
            </a:pP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电子读出</a:t>
            </a:r>
            <a:r>
              <a:rPr 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板</a:t>
            </a:r>
            <a:r>
              <a:rPr lang="zh-CN" altLang="en-US" sz="2000" b="1" dirty="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在服务桶上的安装</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19099" y="201930"/>
            <a:ext cx="6352403" cy="521970"/>
          </a:xfrm>
          <a:prstGeom prst="rect">
            <a:avLst/>
          </a:prstGeom>
          <a:solidFill>
            <a:srgbClr val="7030A0"/>
          </a:solidFill>
          <a:ln w="15875">
            <a:noFill/>
          </a:ln>
        </p:spPr>
        <p:txBody>
          <a:bodyPr wrap="square" lIns="91440" tIns="45720" rIns="91440" bIns="45720">
            <a:spAutoFit/>
          </a:bodyPr>
          <a:lstStyle/>
          <a:p>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lang="zh-CN" altLang="en-US" sz="2800" b="1" dirty="0">
              <a:solidFill>
                <a:srgbClr val="FFFFFF"/>
              </a:solidFill>
              <a:latin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798358" y="2595516"/>
            <a:ext cx="4990497" cy="4061726"/>
            <a:chOff x="2353056" y="1900971"/>
            <a:chExt cx="6864096" cy="4755099"/>
          </a:xfrm>
        </p:grpSpPr>
        <p:pic>
          <p:nvPicPr>
            <p:cNvPr id="10" name="图片 9"/>
            <p:cNvPicPr>
              <a:picLocks noChangeAspect="1"/>
            </p:cNvPicPr>
            <p:nvPr/>
          </p:nvPicPr>
          <p:blipFill>
            <a:blip r:embed="rId2"/>
            <a:srcRect l="480" t="7168" r="375" b="7054"/>
            <a:stretch>
              <a:fillRect/>
            </a:stretch>
          </p:blipFill>
          <p:spPr>
            <a:xfrm>
              <a:off x="2353056" y="1900971"/>
              <a:ext cx="6864096" cy="4755099"/>
            </a:xfrm>
            <a:prstGeom prst="rect">
              <a:avLst/>
            </a:prstGeom>
          </p:spPr>
        </p:pic>
        <p:sp>
          <p:nvSpPr>
            <p:cNvPr id="7" name="任意多边形: 形状 6"/>
            <p:cNvSpPr/>
            <p:nvPr/>
          </p:nvSpPr>
          <p:spPr>
            <a:xfrm>
              <a:off x="4187952" y="3335441"/>
              <a:ext cx="530186" cy="93560"/>
            </a:xfrm>
            <a:custGeom>
              <a:avLst/>
              <a:gdLst>
                <a:gd name="csX0" fmla="*/ 0 w 323088"/>
                <a:gd name="csY0" fmla="*/ 61479 h 91959"/>
                <a:gd name="csX1" fmla="*/ 128016 w 323088"/>
                <a:gd name="csY1" fmla="*/ 519 h 91959"/>
                <a:gd name="csX2" fmla="*/ 323088 w 323088"/>
                <a:gd name="csY2" fmla="*/ 91959 h 91959"/>
              </a:gdLst>
              <a:ahLst/>
              <a:cxnLst>
                <a:cxn ang="0">
                  <a:pos x="csX0" y="csY0"/>
                </a:cxn>
                <a:cxn ang="0">
                  <a:pos x="csX1" y="csY1"/>
                </a:cxn>
                <a:cxn ang="0">
                  <a:pos x="csX2" y="csY2"/>
                </a:cxn>
              </a:cxnLst>
              <a:rect l="l" t="t" r="r" b="b"/>
              <a:pathLst>
                <a:path w="323088" h="91959">
                  <a:moveTo>
                    <a:pt x="0" y="61479"/>
                  </a:moveTo>
                  <a:cubicBezTo>
                    <a:pt x="37084" y="28459"/>
                    <a:pt x="74168" y="-4561"/>
                    <a:pt x="128016" y="519"/>
                  </a:cubicBezTo>
                  <a:cubicBezTo>
                    <a:pt x="181864" y="5599"/>
                    <a:pt x="265176" y="52335"/>
                    <a:pt x="323088" y="91959"/>
                  </a:cubicBez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endParaRPr>
            </a:p>
          </p:txBody>
        </p:sp>
        <p:sp>
          <p:nvSpPr>
            <p:cNvPr id="8" name="任意多边形: 形状 7"/>
            <p:cNvSpPr/>
            <p:nvPr/>
          </p:nvSpPr>
          <p:spPr>
            <a:xfrm>
              <a:off x="5743426" y="2778841"/>
              <a:ext cx="574173" cy="92729"/>
            </a:xfrm>
            <a:custGeom>
              <a:avLst/>
              <a:gdLst>
                <a:gd name="csX0" fmla="*/ 0 w 323088"/>
                <a:gd name="csY0" fmla="*/ 61479 h 91959"/>
                <a:gd name="csX1" fmla="*/ 128016 w 323088"/>
                <a:gd name="csY1" fmla="*/ 519 h 91959"/>
                <a:gd name="csX2" fmla="*/ 323088 w 323088"/>
                <a:gd name="csY2" fmla="*/ 91959 h 91959"/>
              </a:gdLst>
              <a:ahLst/>
              <a:cxnLst>
                <a:cxn ang="0">
                  <a:pos x="csX0" y="csY0"/>
                </a:cxn>
                <a:cxn ang="0">
                  <a:pos x="csX1" y="csY1"/>
                </a:cxn>
                <a:cxn ang="0">
                  <a:pos x="csX2" y="csY2"/>
                </a:cxn>
              </a:cxnLst>
              <a:rect l="l" t="t" r="r" b="b"/>
              <a:pathLst>
                <a:path w="323088" h="91959">
                  <a:moveTo>
                    <a:pt x="0" y="61479"/>
                  </a:moveTo>
                  <a:cubicBezTo>
                    <a:pt x="37084" y="28459"/>
                    <a:pt x="74168" y="-4561"/>
                    <a:pt x="128016" y="519"/>
                  </a:cubicBezTo>
                  <a:cubicBezTo>
                    <a:pt x="181864" y="5599"/>
                    <a:pt x="265176" y="52335"/>
                    <a:pt x="323088" y="91959"/>
                  </a:cubicBez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endParaRPr>
            </a:p>
          </p:txBody>
        </p:sp>
        <p:sp>
          <p:nvSpPr>
            <p:cNvPr id="11" name="任意多边形: 形状 10"/>
            <p:cNvSpPr/>
            <p:nvPr/>
          </p:nvSpPr>
          <p:spPr>
            <a:xfrm rot="418070">
              <a:off x="7260337" y="2170176"/>
              <a:ext cx="798576" cy="195072"/>
            </a:xfrm>
            <a:custGeom>
              <a:avLst/>
              <a:gdLst>
                <a:gd name="csX0" fmla="*/ 0 w 323088"/>
                <a:gd name="csY0" fmla="*/ 61479 h 91959"/>
                <a:gd name="csX1" fmla="*/ 128016 w 323088"/>
                <a:gd name="csY1" fmla="*/ 519 h 91959"/>
                <a:gd name="csX2" fmla="*/ 323088 w 323088"/>
                <a:gd name="csY2" fmla="*/ 91959 h 91959"/>
              </a:gdLst>
              <a:ahLst/>
              <a:cxnLst>
                <a:cxn ang="0">
                  <a:pos x="csX0" y="csY0"/>
                </a:cxn>
                <a:cxn ang="0">
                  <a:pos x="csX1" y="csY1"/>
                </a:cxn>
                <a:cxn ang="0">
                  <a:pos x="csX2" y="csY2"/>
                </a:cxn>
              </a:cxnLst>
              <a:rect l="l" t="t" r="r" b="b"/>
              <a:pathLst>
                <a:path w="323088" h="91959">
                  <a:moveTo>
                    <a:pt x="0" y="61479"/>
                  </a:moveTo>
                  <a:cubicBezTo>
                    <a:pt x="37084" y="28459"/>
                    <a:pt x="74168" y="-4561"/>
                    <a:pt x="128016" y="519"/>
                  </a:cubicBezTo>
                  <a:cubicBezTo>
                    <a:pt x="181864" y="5599"/>
                    <a:pt x="265176" y="52335"/>
                    <a:pt x="323088" y="91959"/>
                  </a:cubicBezTo>
                </a:path>
              </a:pathLst>
            </a:custGeom>
            <a:noFill/>
            <a:ln w="3810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endParaRPr>
            </a:p>
          </p:txBody>
        </p:sp>
      </p:grpSp>
      <p:sp>
        <p:nvSpPr>
          <p:cNvPr id="17" name="矩形 16"/>
          <p:cNvSpPr/>
          <p:nvPr/>
        </p:nvSpPr>
        <p:spPr>
          <a:xfrm>
            <a:off x="275590" y="1375410"/>
            <a:ext cx="5728970" cy="1198880"/>
          </a:xfrm>
          <a:prstGeom prst="rect">
            <a:avLst/>
          </a:prstGeom>
          <a:ln w="15875">
            <a:noFill/>
          </a:ln>
        </p:spPr>
        <p:txBody>
          <a:bodyPr wrap="square" lIns="91440" tIns="45720" rIns="91440" bIns="45720">
            <a:spAutoFit/>
          </a:bodyPr>
          <a:lstStyle/>
          <a:p>
            <a:pPr marL="342900" lvl="0" indent="-342900">
              <a:lnSpc>
                <a:spcPct val="150000"/>
              </a:lnSpc>
              <a:buClr>
                <a:srgbClr val="FF0000"/>
              </a:buClr>
              <a:buFont typeface="Wingdings" panose="05000000000000000000" charset="0"/>
              <a:buChar char="Ø"/>
              <a:defRPr/>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在服务桶内部设计</a:t>
            </a:r>
            <a:r>
              <a:rPr lang="zh-CN" altLang="en-US"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集成式水槽结构，</a:t>
            </a: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将内部</a:t>
            </a:r>
            <a:r>
              <a:rPr lang="en-US" altLang="zh-CN" sz="2400" b="1" dirty="0">
                <a:latin typeface="微软雅黑" panose="020B0503020204020204" pitchFamily="34" charset="-122"/>
                <a:ea typeface="微软雅黑" panose="020B0503020204020204" pitchFamily="34" charset="-122"/>
                <a:cs typeface="Times New Roman" panose="02020603050405020304" pitchFamily="18" charset="0"/>
              </a:rPr>
              <a:t>Stave</a:t>
            </a: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rPr>
              <a:t>的冷却管与集成结构联通。</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175" y="2790864"/>
            <a:ext cx="5564437" cy="3150302"/>
          </a:xfrm>
          <a:prstGeom prst="rect">
            <a:avLst/>
          </a:prstGeom>
        </p:spPr>
      </p:pic>
      <p:sp>
        <p:nvSpPr>
          <p:cNvPr id="5" name="矩形 4"/>
          <p:cNvSpPr/>
          <p:nvPr/>
        </p:nvSpPr>
        <p:spPr>
          <a:xfrm>
            <a:off x="275415" y="1423531"/>
            <a:ext cx="5678817" cy="5318873"/>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477175" y="1422955"/>
            <a:ext cx="5513439" cy="1198880"/>
          </a:xfrm>
          <a:prstGeom prst="rect">
            <a:avLst/>
          </a:prstGeom>
          <a:ln w="15875">
            <a:noFill/>
          </a:ln>
        </p:spPr>
        <p:txBody>
          <a:bodyPr wrap="square" lIns="91440" tIns="45720" rIns="91440" bIns="45720">
            <a:spAutoFit/>
          </a:bodyPr>
          <a:lstStyle/>
          <a:p>
            <a:pPr marL="342900" lvl="0" indent="-342900">
              <a:lnSpc>
                <a:spcPct val="150000"/>
              </a:lnSpc>
              <a:buClr>
                <a:srgbClr val="FF0000"/>
              </a:buClr>
              <a:buFont typeface="Wingdings" panose="05000000000000000000" charset="0"/>
              <a:buChar char="Ø"/>
              <a:defRPr/>
            </a:pPr>
            <a:r>
              <a:rPr lang="zh-CN" altLang="zh-CN" sz="2400" b="1" dirty="0">
                <a:latin typeface="微软雅黑" panose="020B0503020204020204" pitchFamily="34" charset="-122"/>
                <a:ea typeface="微软雅黑" panose="020B0503020204020204" pitchFamily="34" charset="-122"/>
                <a:cs typeface="Times New Roman" panose="02020603050405020304" pitchFamily="18" charset="0"/>
              </a:rPr>
              <a:t>将</a:t>
            </a:r>
            <a:r>
              <a:rPr lang="zh-CN"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线缆</a:t>
            </a:r>
            <a:r>
              <a:rPr lang="zh-CN" altLang="zh-CN" sz="2400" b="1" dirty="0">
                <a:latin typeface="微软雅黑" panose="020B0503020204020204" pitchFamily="34" charset="-122"/>
                <a:ea typeface="微软雅黑" panose="020B0503020204020204" pitchFamily="34" charset="-122"/>
                <a:cs typeface="Times New Roman" panose="02020603050405020304" pitchFamily="18" charset="0"/>
              </a:rPr>
              <a:t>布置于服务桶内部，并沿内筒壁方向</a:t>
            </a:r>
            <a:r>
              <a:rPr lang="zh-CN"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理顺固定。</a:t>
            </a:r>
            <a:endParaRPr lang="zh-CN" altLang="zh-CN" sz="24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9" name="矩形 8"/>
          <p:cNvSpPr/>
          <p:nvPr/>
        </p:nvSpPr>
        <p:spPr>
          <a:xfrm>
            <a:off x="6450615" y="1423531"/>
            <a:ext cx="5678817" cy="5318873"/>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箭头连接符 44"/>
          <p:cNvCxnSpPr/>
          <p:nvPr/>
        </p:nvCxnSpPr>
        <p:spPr>
          <a:xfrm>
            <a:off x="7632174" y="1996868"/>
            <a:ext cx="403860" cy="2260600"/>
          </a:xfrm>
          <a:prstGeom prst="straightConnector1">
            <a:avLst/>
          </a:prstGeom>
          <a:ln w="19050">
            <a:solidFill>
              <a:srgbClr val="FF0000"/>
            </a:solidFill>
            <a:tailEnd type="triangle" w="med" len="lg"/>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23" name="矩形 22"/>
          <p:cNvSpPr/>
          <p:nvPr>
            <p:custDataLst>
              <p:tags r:id="rId2"/>
            </p:custDataLst>
          </p:nvPr>
        </p:nvSpPr>
        <p:spPr>
          <a:xfrm>
            <a:off x="0" y="889635"/>
            <a:ext cx="3943350" cy="460375"/>
          </a:xfrm>
          <a:prstGeom prst="rect">
            <a:avLst/>
          </a:prstGeom>
          <a:ln w="15875">
            <a:noFill/>
          </a:ln>
        </p:spPr>
        <p:txBody>
          <a:bodyPr wrap="square" lIns="91440" tIns="45720" rIns="91440" bIns="45720">
            <a:spAutoFit/>
          </a:bodyPr>
          <a:lstStyle/>
          <a:p>
            <a:pPr marL="342900" marR="0" lvl="0" indent="-34290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0" 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二维图</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00965" y="139700"/>
            <a:ext cx="504952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陶璨谱仪机械结构总体概况</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3"/>
          <a:srcRect l="2213" t="7460" r="5063" b="4354"/>
          <a:stretch>
            <a:fillRect/>
          </a:stretch>
        </p:blipFill>
        <p:spPr>
          <a:xfrm>
            <a:off x="1983740" y="-1270"/>
            <a:ext cx="8712200" cy="6852285"/>
          </a:xfrm>
          <a:prstGeom prst="rect">
            <a:avLst/>
          </a:prstGeom>
        </p:spPr>
      </p:pic>
      <p:sp>
        <p:nvSpPr>
          <p:cNvPr id="5" name="文本框 4"/>
          <p:cNvSpPr txBox="1"/>
          <p:nvPr>
            <p:custDataLst>
              <p:tags r:id="rId4"/>
            </p:custDataLst>
          </p:nvPr>
        </p:nvSpPr>
        <p:spPr>
          <a:xfrm>
            <a:off x="5710555" y="1020445"/>
            <a:ext cx="1503045" cy="460375"/>
          </a:xfrm>
          <a:prstGeom prst="rect">
            <a:avLst/>
          </a:prstGeom>
          <a:noFill/>
        </p:spPr>
        <p:txBody>
          <a:bodyPr wrap="square" rtlCol="0">
            <a:spAutoFit/>
          </a:bodyPr>
          <a:p>
            <a:pPr algn="ctr"/>
            <a:r>
              <a:rPr lang="zh-CN" altLang="en-US" sz="2400" b="1">
                <a:solidFill>
                  <a:sysClr val="windowText" lastClr="000000"/>
                </a:solidFill>
              </a:rPr>
              <a:t>桶部轭铁</a:t>
            </a:r>
            <a:endParaRPr lang="zh-CN" altLang="en-US" sz="2400" b="1">
              <a:solidFill>
                <a:sysClr val="windowText" lastClr="000000"/>
              </a:solidFill>
            </a:endParaRPr>
          </a:p>
        </p:txBody>
      </p:sp>
      <p:sp>
        <p:nvSpPr>
          <p:cNvPr id="7" name="文本框 6"/>
          <p:cNvSpPr txBox="1"/>
          <p:nvPr>
            <p:custDataLst>
              <p:tags r:id="rId5"/>
            </p:custDataLst>
          </p:nvPr>
        </p:nvSpPr>
        <p:spPr>
          <a:xfrm>
            <a:off x="2735580" y="1332230"/>
            <a:ext cx="1503045" cy="460375"/>
          </a:xfrm>
          <a:prstGeom prst="rect">
            <a:avLst/>
          </a:prstGeom>
          <a:noFill/>
        </p:spPr>
        <p:txBody>
          <a:bodyPr wrap="square" rtlCol="0">
            <a:spAutoFit/>
          </a:bodyPr>
          <a:p>
            <a:pPr algn="ctr"/>
            <a:r>
              <a:rPr lang="zh-CN" altLang="en-US" sz="2400" b="1">
                <a:solidFill>
                  <a:sysClr val="windowText" lastClr="000000"/>
                </a:solidFill>
              </a:rPr>
              <a:t>端部轭铁</a:t>
            </a:r>
            <a:endParaRPr lang="zh-CN" altLang="en-US" sz="2400" b="1">
              <a:solidFill>
                <a:sysClr val="windowText" lastClr="000000"/>
              </a:solidFill>
            </a:endParaRPr>
          </a:p>
        </p:txBody>
      </p:sp>
      <p:sp>
        <p:nvSpPr>
          <p:cNvPr id="8" name="文本框 7"/>
          <p:cNvSpPr txBox="1"/>
          <p:nvPr>
            <p:custDataLst>
              <p:tags r:id="rId6"/>
            </p:custDataLst>
          </p:nvPr>
        </p:nvSpPr>
        <p:spPr>
          <a:xfrm>
            <a:off x="4627245" y="1792605"/>
            <a:ext cx="1503045" cy="398780"/>
          </a:xfrm>
          <a:prstGeom prst="rect">
            <a:avLst/>
          </a:prstGeom>
          <a:noFill/>
        </p:spPr>
        <p:txBody>
          <a:bodyPr wrap="square" rtlCol="0">
            <a:spAutoFit/>
          </a:bodyPr>
          <a:p>
            <a:pPr algn="ctr"/>
            <a:r>
              <a:rPr lang="zh-CN" altLang="en-US" sz="2000" b="1">
                <a:solidFill>
                  <a:sysClr val="windowText" lastClr="000000"/>
                </a:solidFill>
              </a:rPr>
              <a:t>超导磁体</a:t>
            </a:r>
            <a:endParaRPr lang="zh-CN" altLang="en-US" sz="2000" b="1">
              <a:solidFill>
                <a:sysClr val="windowText" lastClr="000000"/>
              </a:solidFill>
            </a:endParaRPr>
          </a:p>
        </p:txBody>
      </p:sp>
      <p:sp>
        <p:nvSpPr>
          <p:cNvPr id="9" name="文本框 8"/>
          <p:cNvSpPr txBox="1"/>
          <p:nvPr>
            <p:custDataLst>
              <p:tags r:id="rId7"/>
            </p:custDataLst>
          </p:nvPr>
        </p:nvSpPr>
        <p:spPr>
          <a:xfrm>
            <a:off x="4976495" y="2270125"/>
            <a:ext cx="1503045" cy="398780"/>
          </a:xfrm>
          <a:prstGeom prst="rect">
            <a:avLst/>
          </a:prstGeom>
          <a:noFill/>
        </p:spPr>
        <p:txBody>
          <a:bodyPr wrap="square" rtlCol="0">
            <a:spAutoFit/>
          </a:bodyPr>
          <a:p>
            <a:pPr algn="ctr"/>
            <a:r>
              <a:rPr lang="zh-CN" altLang="en-US" sz="2000" b="1">
                <a:solidFill>
                  <a:srgbClr val="FFFF00"/>
                </a:solidFill>
              </a:rPr>
              <a:t>电磁量能器</a:t>
            </a:r>
            <a:endParaRPr lang="zh-CN" altLang="en-US" sz="2000" b="1">
              <a:solidFill>
                <a:srgbClr val="FFFF00"/>
              </a:solidFill>
            </a:endParaRPr>
          </a:p>
        </p:txBody>
      </p:sp>
      <p:sp>
        <p:nvSpPr>
          <p:cNvPr id="10" name="文本框 9"/>
          <p:cNvSpPr txBox="1"/>
          <p:nvPr>
            <p:custDataLst>
              <p:tags r:id="rId8"/>
            </p:custDataLst>
          </p:nvPr>
        </p:nvSpPr>
        <p:spPr>
          <a:xfrm>
            <a:off x="4275455" y="3030220"/>
            <a:ext cx="875030" cy="398780"/>
          </a:xfrm>
          <a:prstGeom prst="rect">
            <a:avLst/>
          </a:prstGeom>
          <a:noFill/>
        </p:spPr>
        <p:txBody>
          <a:bodyPr wrap="square" rtlCol="0">
            <a:spAutoFit/>
          </a:bodyPr>
          <a:p>
            <a:pPr algn="ctr"/>
            <a:r>
              <a:rPr lang="en-US" altLang="zh-CN" sz="2000" b="1">
                <a:solidFill>
                  <a:sysClr val="windowText" lastClr="000000"/>
                </a:solidFill>
              </a:rPr>
              <a:t>RICH</a:t>
            </a:r>
            <a:endParaRPr lang="en-US" altLang="zh-CN" sz="2000" b="1">
              <a:solidFill>
                <a:sysClr val="windowText" lastClr="000000"/>
              </a:solidFill>
            </a:endParaRPr>
          </a:p>
        </p:txBody>
      </p:sp>
      <p:sp>
        <p:nvSpPr>
          <p:cNvPr id="11" name="文本框 10"/>
          <p:cNvSpPr txBox="1"/>
          <p:nvPr>
            <p:custDataLst>
              <p:tags r:id="rId9"/>
            </p:custDataLst>
          </p:nvPr>
        </p:nvSpPr>
        <p:spPr>
          <a:xfrm>
            <a:off x="6479540" y="2515870"/>
            <a:ext cx="888365" cy="398780"/>
          </a:xfrm>
          <a:prstGeom prst="rect">
            <a:avLst/>
          </a:prstGeom>
          <a:noFill/>
        </p:spPr>
        <p:txBody>
          <a:bodyPr wrap="square" rtlCol="0">
            <a:spAutoFit/>
          </a:bodyPr>
          <a:p>
            <a:pPr algn="ctr"/>
            <a:r>
              <a:rPr lang="en-US" altLang="zh-CN" sz="2000" b="1">
                <a:solidFill>
                  <a:sysClr val="windowText" lastClr="000000"/>
                </a:solidFill>
              </a:rPr>
              <a:t>PIDB</a:t>
            </a:r>
            <a:endParaRPr lang="en-US" altLang="zh-CN" sz="2000" b="1">
              <a:solidFill>
                <a:sysClr val="windowText" lastClr="000000"/>
              </a:solidFill>
            </a:endParaRPr>
          </a:p>
        </p:txBody>
      </p:sp>
      <p:sp>
        <p:nvSpPr>
          <p:cNvPr id="12" name="文本框 11"/>
          <p:cNvSpPr txBox="1"/>
          <p:nvPr>
            <p:custDataLst>
              <p:tags r:id="rId10"/>
            </p:custDataLst>
          </p:nvPr>
        </p:nvSpPr>
        <p:spPr>
          <a:xfrm>
            <a:off x="5013960" y="2747645"/>
            <a:ext cx="923925" cy="398780"/>
          </a:xfrm>
          <a:prstGeom prst="rect">
            <a:avLst/>
          </a:prstGeom>
          <a:noFill/>
        </p:spPr>
        <p:txBody>
          <a:bodyPr wrap="square" rtlCol="0">
            <a:spAutoFit/>
          </a:bodyPr>
          <a:p>
            <a:pPr algn="ctr"/>
            <a:r>
              <a:rPr lang="en-US" altLang="zh-CN" sz="2000" b="1">
                <a:solidFill>
                  <a:sysClr val="windowText" lastClr="000000"/>
                </a:solidFill>
              </a:rPr>
              <a:t>MDC</a:t>
            </a:r>
            <a:endParaRPr lang="en-US" altLang="zh-CN" sz="2000" b="1">
              <a:solidFill>
                <a:sysClr val="windowText" lastClr="000000"/>
              </a:solidFill>
            </a:endParaRPr>
          </a:p>
        </p:txBody>
      </p:sp>
      <p:sp>
        <p:nvSpPr>
          <p:cNvPr id="13" name="文本框 12"/>
          <p:cNvSpPr txBox="1"/>
          <p:nvPr>
            <p:custDataLst>
              <p:tags r:id="rId11"/>
            </p:custDataLst>
          </p:nvPr>
        </p:nvSpPr>
        <p:spPr>
          <a:xfrm>
            <a:off x="5807710" y="3232150"/>
            <a:ext cx="918210" cy="398780"/>
          </a:xfrm>
          <a:prstGeom prst="rect">
            <a:avLst/>
          </a:prstGeom>
          <a:noFill/>
        </p:spPr>
        <p:txBody>
          <a:bodyPr wrap="square" rtlCol="0">
            <a:spAutoFit/>
          </a:bodyPr>
          <a:p>
            <a:pPr algn="ctr"/>
            <a:r>
              <a:rPr lang="en-US" altLang="zh-CN" sz="2000" b="1">
                <a:solidFill>
                  <a:sysClr val="windowText" lastClr="000000"/>
                </a:solidFill>
              </a:rPr>
              <a:t>ITK</a:t>
            </a:r>
            <a:r>
              <a:rPr lang="en-US" altLang="zh-CN" sz="2000" b="1">
                <a:solidFill>
                  <a:sysClr val="windowText" lastClr="000000"/>
                </a:solidFill>
              </a:rPr>
              <a:t>W</a:t>
            </a:r>
            <a:endParaRPr lang="en-US" altLang="zh-CN" sz="2000" b="1">
              <a:solidFill>
                <a:sysClr val="windowText" lastClr="000000"/>
              </a:solidFill>
            </a:endParaRPr>
          </a:p>
        </p:txBody>
      </p:sp>
      <p:cxnSp>
        <p:nvCxnSpPr>
          <p:cNvPr id="3" name="直接箭头连接符 2"/>
          <p:cNvCxnSpPr/>
          <p:nvPr/>
        </p:nvCxnSpPr>
        <p:spPr>
          <a:xfrm>
            <a:off x="4159885" y="358775"/>
            <a:ext cx="4562475" cy="952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6" name="文本框 5"/>
          <p:cNvSpPr txBox="1"/>
          <p:nvPr/>
        </p:nvSpPr>
        <p:spPr>
          <a:xfrm>
            <a:off x="5558155" y="0"/>
            <a:ext cx="1052195"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4400</a:t>
            </a:r>
            <a:r>
              <a:rPr lang="en-US" altLang="zh-CN" b="1">
                <a:latin typeface="Times New Roman" panose="02020603050405020304" pitchFamily="18" charset="0"/>
                <a:cs typeface="Times New Roman" panose="02020603050405020304" pitchFamily="18" charset="0"/>
              </a:rPr>
              <a:t>mm</a:t>
            </a:r>
            <a:endParaRPr lang="en-US" altLang="zh-CN"/>
          </a:p>
        </p:txBody>
      </p:sp>
      <p:cxnSp>
        <p:nvCxnSpPr>
          <p:cNvPr id="15" name="直接箭头连接符 14"/>
          <p:cNvCxnSpPr/>
          <p:nvPr/>
        </p:nvCxnSpPr>
        <p:spPr>
          <a:xfrm>
            <a:off x="2819400" y="6666230"/>
            <a:ext cx="7270750" cy="1651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16" name="文本框 15"/>
          <p:cNvSpPr txBox="1"/>
          <p:nvPr/>
        </p:nvSpPr>
        <p:spPr>
          <a:xfrm>
            <a:off x="5471795" y="6362700"/>
            <a:ext cx="1070610"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6930m</a:t>
            </a:r>
            <a:r>
              <a:rPr lang="en-US" altLang="zh-CN" b="1">
                <a:latin typeface="Times New Roman" panose="02020603050405020304" pitchFamily="18" charset="0"/>
                <a:cs typeface="Times New Roman" panose="02020603050405020304" pitchFamily="18" charset="0"/>
              </a:rPr>
              <a:t>m</a:t>
            </a:r>
            <a:endParaRPr lang="en-US" altLang="zh-CN" b="1">
              <a:latin typeface="Times New Roman" panose="02020603050405020304" pitchFamily="18" charset="0"/>
              <a:cs typeface="Times New Roman" panose="02020603050405020304" pitchFamily="18" charset="0"/>
            </a:endParaRPr>
          </a:p>
        </p:txBody>
      </p:sp>
      <p:cxnSp>
        <p:nvCxnSpPr>
          <p:cNvPr id="17" name="直接箭头连接符 16"/>
          <p:cNvCxnSpPr/>
          <p:nvPr/>
        </p:nvCxnSpPr>
        <p:spPr>
          <a:xfrm flipH="1">
            <a:off x="10187940" y="375285"/>
            <a:ext cx="3175" cy="635571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18" name="文本框 17"/>
          <p:cNvSpPr txBox="1"/>
          <p:nvPr/>
        </p:nvSpPr>
        <p:spPr>
          <a:xfrm rot="16200000">
            <a:off x="9839960" y="2908935"/>
            <a:ext cx="1070610"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5990m</a:t>
            </a:r>
            <a:r>
              <a:rPr lang="en-US" altLang="zh-CN" b="1">
                <a:latin typeface="Times New Roman" panose="02020603050405020304" pitchFamily="18" charset="0"/>
                <a:cs typeface="Times New Roman" panose="02020603050405020304" pitchFamily="18" charset="0"/>
              </a:rPr>
              <a:t>m</a:t>
            </a:r>
            <a:endParaRPr lang="en-US" altLang="zh-CN" b="1">
              <a:latin typeface="Times New Roman" panose="02020603050405020304" pitchFamily="18" charset="0"/>
              <a:cs typeface="Times New Roman" panose="02020603050405020304" pitchFamily="18" charset="0"/>
            </a:endParaRPr>
          </a:p>
        </p:txBody>
      </p:sp>
      <p:cxnSp>
        <p:nvCxnSpPr>
          <p:cNvPr id="19" name="直接箭头连接符 18"/>
          <p:cNvCxnSpPr/>
          <p:nvPr>
            <p:custDataLst>
              <p:tags r:id="rId12"/>
            </p:custDataLst>
          </p:nvPr>
        </p:nvCxnSpPr>
        <p:spPr>
          <a:xfrm>
            <a:off x="5114290" y="3072130"/>
            <a:ext cx="2680970" cy="254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20" name="文本框 19"/>
          <p:cNvSpPr txBox="1"/>
          <p:nvPr>
            <p:custDataLst>
              <p:tags r:id="rId13"/>
            </p:custDataLst>
          </p:nvPr>
        </p:nvSpPr>
        <p:spPr>
          <a:xfrm>
            <a:off x="5752465" y="2778125"/>
            <a:ext cx="1052195"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2718mm</a:t>
            </a:r>
            <a:endParaRPr lang="en-US" altLang="zh-CN"/>
          </a:p>
        </p:txBody>
      </p:sp>
      <p:cxnSp>
        <p:nvCxnSpPr>
          <p:cNvPr id="21" name="直接箭头连接符 20"/>
          <p:cNvCxnSpPr/>
          <p:nvPr>
            <p:custDataLst>
              <p:tags r:id="rId14"/>
            </p:custDataLst>
          </p:nvPr>
        </p:nvCxnSpPr>
        <p:spPr>
          <a:xfrm flipH="1">
            <a:off x="7891780" y="2680970"/>
            <a:ext cx="3175" cy="178752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22" name="文本框 21"/>
          <p:cNvSpPr txBox="1"/>
          <p:nvPr>
            <p:custDataLst>
              <p:tags r:id="rId15"/>
            </p:custDataLst>
          </p:nvPr>
        </p:nvSpPr>
        <p:spPr>
          <a:xfrm rot="16200000">
            <a:off x="7247255" y="3423285"/>
            <a:ext cx="1070610" cy="337185"/>
          </a:xfrm>
          <a:prstGeom prst="rect">
            <a:avLst/>
          </a:prstGeom>
          <a:noFill/>
        </p:spPr>
        <p:txBody>
          <a:bodyPr wrap="square" rtlCol="0">
            <a:spAutoFit/>
          </a:bodyPr>
          <a:p>
            <a:pPr algn="ctr"/>
            <a:r>
              <a:rPr lang="en-US" altLang="zh-CN" sz="1600" b="1">
                <a:latin typeface="Times New Roman" panose="02020603050405020304" pitchFamily="18" charset="0"/>
                <a:cs typeface="Times New Roman" panose="02020603050405020304" pitchFamily="18" charset="0"/>
              </a:rPr>
              <a:t>1690m</a:t>
            </a:r>
            <a:r>
              <a:rPr lang="en-US" altLang="zh-CN" sz="1600" b="1">
                <a:latin typeface="Times New Roman" panose="02020603050405020304" pitchFamily="18" charset="0"/>
                <a:cs typeface="Times New Roman" panose="02020603050405020304" pitchFamily="18" charset="0"/>
              </a:rPr>
              <a:t>m</a:t>
            </a:r>
            <a:endParaRPr lang="en-US" altLang="zh-CN" sz="1600" b="1">
              <a:latin typeface="Times New Roman" panose="02020603050405020304" pitchFamily="18" charset="0"/>
              <a:cs typeface="Times New Roman" panose="02020603050405020304" pitchFamily="18" charset="0"/>
            </a:endParaRPr>
          </a:p>
        </p:txBody>
      </p:sp>
      <p:cxnSp>
        <p:nvCxnSpPr>
          <p:cNvPr id="24" name="直接箭头连接符 23"/>
          <p:cNvCxnSpPr/>
          <p:nvPr>
            <p:custDataLst>
              <p:tags r:id="rId16"/>
            </p:custDataLst>
          </p:nvPr>
        </p:nvCxnSpPr>
        <p:spPr>
          <a:xfrm>
            <a:off x="7308215" y="3294380"/>
            <a:ext cx="635" cy="60642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25" name="文本框 24"/>
          <p:cNvSpPr txBox="1"/>
          <p:nvPr>
            <p:custDataLst>
              <p:tags r:id="rId17"/>
            </p:custDataLst>
          </p:nvPr>
        </p:nvSpPr>
        <p:spPr>
          <a:xfrm rot="16200000">
            <a:off x="6589395" y="3425825"/>
            <a:ext cx="1070610" cy="306705"/>
          </a:xfrm>
          <a:prstGeom prst="rect">
            <a:avLst/>
          </a:prstGeom>
          <a:noFill/>
        </p:spPr>
        <p:txBody>
          <a:bodyPr wrap="square" rtlCol="0">
            <a:spAutoFit/>
          </a:bodyPr>
          <a:p>
            <a:pPr algn="ctr"/>
            <a:r>
              <a:rPr lang="en-US" altLang="zh-CN" sz="1400" b="1">
                <a:latin typeface="Times New Roman" panose="02020603050405020304" pitchFamily="18" charset="0"/>
                <a:cs typeface="Times New Roman" panose="02020603050405020304" pitchFamily="18" charset="0"/>
              </a:rPr>
              <a:t>494mm</a:t>
            </a:r>
            <a:endParaRPr lang="en-US" altLang="zh-CN" sz="1400" b="1">
              <a:latin typeface="Times New Roman" panose="02020603050405020304" pitchFamily="18" charset="0"/>
              <a:cs typeface="Times New Roman" panose="02020603050405020304" pitchFamily="18" charset="0"/>
            </a:endParaRPr>
          </a:p>
        </p:txBody>
      </p:sp>
      <p:cxnSp>
        <p:nvCxnSpPr>
          <p:cNvPr id="26" name="直接箭头连接符 25"/>
          <p:cNvCxnSpPr/>
          <p:nvPr>
            <p:custDataLst>
              <p:tags r:id="rId18"/>
            </p:custDataLst>
          </p:nvPr>
        </p:nvCxnSpPr>
        <p:spPr>
          <a:xfrm>
            <a:off x="5558155" y="3898265"/>
            <a:ext cx="1750695" cy="254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27" name="文本框 26"/>
          <p:cNvSpPr txBox="1"/>
          <p:nvPr>
            <p:custDataLst>
              <p:tags r:id="rId19"/>
            </p:custDataLst>
          </p:nvPr>
        </p:nvSpPr>
        <p:spPr>
          <a:xfrm>
            <a:off x="5807710" y="3898265"/>
            <a:ext cx="844550" cy="206375"/>
          </a:xfrm>
          <a:prstGeom prst="rect">
            <a:avLst/>
          </a:prstGeom>
          <a:noFill/>
        </p:spPr>
        <p:txBody>
          <a:bodyPr wrap="square" rtlCol="0" anchor="ctr" anchorCtr="0">
            <a:noAutofit/>
          </a:bodyPr>
          <a:p>
            <a:pPr algn="ctr"/>
            <a:r>
              <a:rPr lang="en-US" altLang="zh-CN" sz="1400" b="1">
                <a:latin typeface="Times New Roman" panose="02020603050405020304" pitchFamily="18" charset="0"/>
                <a:cs typeface="Times New Roman" panose="02020603050405020304" pitchFamily="18" charset="0"/>
              </a:rPr>
              <a:t>1612mm</a:t>
            </a:r>
            <a:endParaRPr lang="en-US" altLang="zh-CN" sz="1400" b="1">
              <a:latin typeface="Times New Roman" panose="02020603050405020304" pitchFamily="18" charset="0"/>
              <a:cs typeface="Times New Roman" panose="02020603050405020304" pitchFamily="18" charset="0"/>
            </a:endParaRPr>
          </a:p>
        </p:txBody>
      </p:sp>
      <p:cxnSp>
        <p:nvCxnSpPr>
          <p:cNvPr id="28" name="直接箭头连接符 27"/>
          <p:cNvCxnSpPr/>
          <p:nvPr/>
        </p:nvCxnSpPr>
        <p:spPr>
          <a:xfrm>
            <a:off x="4159885" y="1826895"/>
            <a:ext cx="4562475" cy="952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29" name="文本框 28"/>
          <p:cNvSpPr txBox="1"/>
          <p:nvPr/>
        </p:nvSpPr>
        <p:spPr>
          <a:xfrm>
            <a:off x="6743065" y="1536065"/>
            <a:ext cx="1052195"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4400</a:t>
            </a:r>
            <a:r>
              <a:rPr lang="en-US" altLang="zh-CN" b="1">
                <a:latin typeface="Times New Roman" panose="02020603050405020304" pitchFamily="18" charset="0"/>
                <a:cs typeface="Times New Roman" panose="02020603050405020304" pitchFamily="18" charset="0"/>
              </a:rPr>
              <a:t>mm</a:t>
            </a:r>
            <a:endParaRPr lang="en-US" altLang="zh-CN"/>
          </a:p>
        </p:txBody>
      </p:sp>
      <p:cxnSp>
        <p:nvCxnSpPr>
          <p:cNvPr id="30" name="直接箭头连接符 29"/>
          <p:cNvCxnSpPr/>
          <p:nvPr/>
        </p:nvCxnSpPr>
        <p:spPr>
          <a:xfrm flipH="1">
            <a:off x="8740775" y="1734185"/>
            <a:ext cx="22860" cy="364490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31" name="文本框 30"/>
          <p:cNvSpPr txBox="1"/>
          <p:nvPr/>
        </p:nvSpPr>
        <p:spPr>
          <a:xfrm rot="16200000">
            <a:off x="8371205" y="3333115"/>
            <a:ext cx="1070610"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3490m</a:t>
            </a:r>
            <a:r>
              <a:rPr lang="en-US" altLang="zh-CN" b="1">
                <a:latin typeface="Times New Roman" panose="02020603050405020304" pitchFamily="18" charset="0"/>
                <a:cs typeface="Times New Roman" panose="02020603050405020304" pitchFamily="18" charset="0"/>
              </a:rPr>
              <a:t>m</a:t>
            </a:r>
            <a:endParaRPr lang="en-US" altLang="zh-CN" b="1">
              <a:latin typeface="Times New Roman" panose="02020603050405020304" pitchFamily="18" charset="0"/>
              <a:cs typeface="Times New Roman" panose="02020603050405020304" pitchFamily="18" charset="0"/>
            </a:endParaRPr>
          </a:p>
        </p:txBody>
      </p:sp>
      <p:cxnSp>
        <p:nvCxnSpPr>
          <p:cNvPr id="32" name="直接箭头连接符 31"/>
          <p:cNvCxnSpPr/>
          <p:nvPr/>
        </p:nvCxnSpPr>
        <p:spPr>
          <a:xfrm flipH="1">
            <a:off x="8676640" y="2165350"/>
            <a:ext cx="8890" cy="280035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33" name="文本框 32"/>
          <p:cNvSpPr txBox="1"/>
          <p:nvPr/>
        </p:nvSpPr>
        <p:spPr>
          <a:xfrm rot="16200000">
            <a:off x="7994650" y="3415030"/>
            <a:ext cx="1070610" cy="302895"/>
          </a:xfrm>
          <a:prstGeom prst="rect">
            <a:avLst/>
          </a:prstGeom>
          <a:noFill/>
        </p:spPr>
        <p:txBody>
          <a:bodyPr wrap="square" rtlCol="0">
            <a:noAutofit/>
          </a:bodyPr>
          <a:p>
            <a:pPr algn="ctr"/>
            <a:r>
              <a:rPr lang="en-US" altLang="zh-CN" b="1">
                <a:latin typeface="Times New Roman" panose="02020603050405020304" pitchFamily="18" charset="0"/>
                <a:cs typeface="Times New Roman" panose="02020603050405020304" pitchFamily="18" charset="0"/>
              </a:rPr>
              <a:t>2700m</a:t>
            </a:r>
            <a:r>
              <a:rPr lang="en-US" altLang="zh-CN" b="1">
                <a:latin typeface="Times New Roman" panose="02020603050405020304" pitchFamily="18" charset="0"/>
                <a:cs typeface="Times New Roman" panose="02020603050405020304" pitchFamily="18" charset="0"/>
              </a:rPr>
              <a:t>m</a:t>
            </a:r>
            <a:endParaRPr lang="en-US" altLang="zh-CN" b="1">
              <a:latin typeface="Times New Roman" panose="02020603050405020304" pitchFamily="18" charset="0"/>
              <a:cs typeface="Times New Roman" panose="02020603050405020304" pitchFamily="18" charset="0"/>
            </a:endParaRPr>
          </a:p>
        </p:txBody>
      </p:sp>
      <p:cxnSp>
        <p:nvCxnSpPr>
          <p:cNvPr id="34" name="直接箭头连接符 33"/>
          <p:cNvCxnSpPr/>
          <p:nvPr>
            <p:custDataLst>
              <p:tags r:id="rId20"/>
            </p:custDataLst>
          </p:nvPr>
        </p:nvCxnSpPr>
        <p:spPr>
          <a:xfrm>
            <a:off x="4744085" y="4423410"/>
            <a:ext cx="3427730" cy="1079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35" name="文本框 34"/>
          <p:cNvSpPr txBox="1"/>
          <p:nvPr>
            <p:custDataLst>
              <p:tags r:id="rId21"/>
            </p:custDataLst>
          </p:nvPr>
        </p:nvSpPr>
        <p:spPr>
          <a:xfrm>
            <a:off x="5807710" y="4242435"/>
            <a:ext cx="844550" cy="206375"/>
          </a:xfrm>
          <a:prstGeom prst="rect">
            <a:avLst/>
          </a:prstGeom>
          <a:noFill/>
        </p:spPr>
        <p:txBody>
          <a:bodyPr wrap="square" rtlCol="0" anchor="ctr" anchorCtr="0">
            <a:noAutofit/>
          </a:bodyPr>
          <a:p>
            <a:pPr algn="ctr"/>
            <a:r>
              <a:rPr lang="en-US" altLang="zh-CN" sz="1400" b="1">
                <a:latin typeface="Times New Roman" panose="02020603050405020304" pitchFamily="18" charset="0"/>
                <a:cs typeface="Times New Roman" panose="02020603050405020304" pitchFamily="18" charset="0"/>
              </a:rPr>
              <a:t>3020mm</a:t>
            </a:r>
            <a:endParaRPr lang="en-US" altLang="zh-CN" sz="1400" b="1">
              <a:latin typeface="Times New Roman" panose="02020603050405020304" pitchFamily="18" charset="0"/>
              <a:cs typeface="Times New Roman" panose="02020603050405020304" pitchFamily="18" charset="0"/>
            </a:endParaRPr>
          </a:p>
        </p:txBody>
      </p:sp>
      <p:cxnSp>
        <p:nvCxnSpPr>
          <p:cNvPr id="36" name="直接箭头连接符 35"/>
          <p:cNvCxnSpPr/>
          <p:nvPr/>
        </p:nvCxnSpPr>
        <p:spPr>
          <a:xfrm>
            <a:off x="4275455" y="2258060"/>
            <a:ext cx="4371340" cy="127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37" name="文本框 36"/>
          <p:cNvSpPr txBox="1"/>
          <p:nvPr/>
        </p:nvSpPr>
        <p:spPr>
          <a:xfrm>
            <a:off x="6544945" y="1960245"/>
            <a:ext cx="1052195" cy="368300"/>
          </a:xfrm>
          <a:prstGeom prst="rect">
            <a:avLst/>
          </a:prstGeom>
          <a:noFill/>
        </p:spPr>
        <p:txBody>
          <a:bodyPr wrap="square" rtlCol="0">
            <a:spAutoFit/>
          </a:bodyPr>
          <a:p>
            <a:pPr algn="ctr"/>
            <a:r>
              <a:rPr lang="en-US" altLang="zh-CN" b="1">
                <a:latin typeface="Times New Roman" panose="02020603050405020304" pitchFamily="18" charset="0"/>
                <a:cs typeface="Times New Roman" panose="02020603050405020304" pitchFamily="18" charset="0"/>
              </a:rPr>
              <a:t>4000</a:t>
            </a:r>
            <a:r>
              <a:rPr lang="en-US" altLang="zh-CN" b="1">
                <a:latin typeface="Times New Roman" panose="02020603050405020304" pitchFamily="18" charset="0"/>
                <a:cs typeface="Times New Roman" panose="02020603050405020304" pitchFamily="18" charset="0"/>
              </a:rPr>
              <a:t>mm</a:t>
            </a:r>
            <a:endParaRPr lang="en-US" altLang="zh-CN"/>
          </a:p>
        </p:txBody>
      </p:sp>
      <p:cxnSp>
        <p:nvCxnSpPr>
          <p:cNvPr id="38" name="直接箭头连接符 37"/>
          <p:cNvCxnSpPr/>
          <p:nvPr/>
        </p:nvCxnSpPr>
        <p:spPr>
          <a:xfrm flipH="1">
            <a:off x="4251960" y="2200910"/>
            <a:ext cx="5080" cy="2755265"/>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39" name="文本框 38"/>
          <p:cNvSpPr txBox="1"/>
          <p:nvPr/>
        </p:nvSpPr>
        <p:spPr>
          <a:xfrm rot="16200000">
            <a:off x="3588385" y="3417570"/>
            <a:ext cx="1070610" cy="302895"/>
          </a:xfrm>
          <a:prstGeom prst="rect">
            <a:avLst/>
          </a:prstGeom>
          <a:noFill/>
        </p:spPr>
        <p:txBody>
          <a:bodyPr wrap="square" rtlCol="0">
            <a:noAutofit/>
          </a:bodyPr>
          <a:p>
            <a:pPr algn="ctr"/>
            <a:r>
              <a:rPr lang="en-US" altLang="zh-CN" b="1">
                <a:latin typeface="Times New Roman" panose="02020603050405020304" pitchFamily="18" charset="0"/>
                <a:cs typeface="Times New Roman" panose="02020603050405020304" pitchFamily="18" charset="0"/>
              </a:rPr>
              <a:t>2680m</a:t>
            </a:r>
            <a:r>
              <a:rPr lang="en-US" altLang="zh-CN" b="1">
                <a:latin typeface="Times New Roman" panose="02020603050405020304" pitchFamily="18" charset="0"/>
                <a:cs typeface="Times New Roman" panose="02020603050405020304" pitchFamily="18" charset="0"/>
              </a:rPr>
              <a:t>m</a:t>
            </a:r>
            <a:endParaRPr lang="en-US" altLang="zh-CN" b="1">
              <a:latin typeface="Times New Roman" panose="02020603050405020304" pitchFamily="18" charset="0"/>
              <a:cs typeface="Times New Roman" panose="02020603050405020304" pitchFamily="18" charset="0"/>
            </a:endParaRPr>
          </a:p>
        </p:txBody>
      </p:sp>
      <p:cxnSp>
        <p:nvCxnSpPr>
          <p:cNvPr id="40" name="直接箭头连接符 39"/>
          <p:cNvCxnSpPr/>
          <p:nvPr>
            <p:custDataLst>
              <p:tags r:id="rId22"/>
            </p:custDataLst>
          </p:nvPr>
        </p:nvCxnSpPr>
        <p:spPr>
          <a:xfrm flipH="1">
            <a:off x="5064760" y="2747645"/>
            <a:ext cx="1270" cy="1656080"/>
          </a:xfrm>
          <a:prstGeom prst="straightConnector1">
            <a:avLst/>
          </a:prstGeom>
          <a:noFill/>
          <a:ln w="12700" cap="flat" cmpd="sng" algn="ctr">
            <a:solidFill>
              <a:sysClr val="windowText" lastClr="000000"/>
            </a:solidFill>
            <a:prstDash val="solid"/>
            <a:miter lim="800000"/>
            <a:headEnd type="arrow"/>
            <a:tailEnd type="arrow"/>
          </a:ln>
          <a:effectLst/>
        </p:spPr>
      </p:cxnSp>
      <p:sp>
        <p:nvSpPr>
          <p:cNvPr id="41" name="文本框 40"/>
          <p:cNvSpPr txBox="1"/>
          <p:nvPr>
            <p:custDataLst>
              <p:tags r:id="rId23"/>
            </p:custDataLst>
          </p:nvPr>
        </p:nvSpPr>
        <p:spPr>
          <a:xfrm rot="16200000">
            <a:off x="4425315" y="3528060"/>
            <a:ext cx="1070610" cy="306705"/>
          </a:xfrm>
          <a:prstGeom prst="rect">
            <a:avLst/>
          </a:prstGeom>
          <a:noFill/>
        </p:spPr>
        <p:txBody>
          <a:bodyPr wrap="square" rtlCol="0">
            <a:spAutoFit/>
          </a:bodyPr>
          <a:p>
            <a:pPr algn="ctr"/>
            <a:r>
              <a:rPr lang="en-US" altLang="zh-CN" sz="1400" b="1">
                <a:latin typeface="Times New Roman" panose="02020603050405020304" pitchFamily="18" charset="0"/>
                <a:cs typeface="Times New Roman" panose="02020603050405020304" pitchFamily="18" charset="0"/>
              </a:rPr>
              <a:t>1640mm</a:t>
            </a:r>
            <a:endParaRPr lang="en-US" altLang="zh-CN" sz="1400" b="1">
              <a:latin typeface="Times New Roman" panose="02020603050405020304" pitchFamily="18" charset="0"/>
              <a:cs typeface="Times New Roman" panose="02020603050405020304" pitchFamily="18" charset="0"/>
            </a:endParaRPr>
          </a:p>
        </p:txBody>
      </p:sp>
      <p:cxnSp>
        <p:nvCxnSpPr>
          <p:cNvPr id="42" name="直接箭头连接符 41"/>
          <p:cNvCxnSpPr/>
          <p:nvPr/>
        </p:nvCxnSpPr>
        <p:spPr>
          <a:xfrm flipH="1">
            <a:off x="4751070" y="2579370"/>
            <a:ext cx="3810" cy="2012950"/>
          </a:xfrm>
          <a:prstGeom prst="straightConnector1">
            <a:avLst/>
          </a:prstGeom>
          <a:ln w="12700" cmpd="sng">
            <a:solidFill>
              <a:schemeClr val="tx1"/>
            </a:solidFill>
            <a:prstDash val="solid"/>
            <a:headEnd type="arrow"/>
            <a:tailEnd type="arrow"/>
          </a:ln>
        </p:spPr>
        <p:style>
          <a:lnRef idx="2">
            <a:schemeClr val="accent1"/>
          </a:lnRef>
          <a:fillRef idx="0">
            <a:srgbClr val="FFFFFF"/>
          </a:fillRef>
          <a:effectRef idx="0">
            <a:srgbClr val="FFFFFF"/>
          </a:effectRef>
          <a:fontRef idx="minor">
            <a:schemeClr val="tx1"/>
          </a:fontRef>
        </p:style>
      </p:cxnSp>
      <p:sp>
        <p:nvSpPr>
          <p:cNvPr id="43" name="文本框 42"/>
          <p:cNvSpPr txBox="1"/>
          <p:nvPr/>
        </p:nvSpPr>
        <p:spPr>
          <a:xfrm rot="16200000">
            <a:off x="4011295" y="3649345"/>
            <a:ext cx="1070610" cy="302895"/>
          </a:xfrm>
          <a:prstGeom prst="rect">
            <a:avLst/>
          </a:prstGeom>
          <a:noFill/>
        </p:spPr>
        <p:txBody>
          <a:bodyPr wrap="square" rtlCol="0">
            <a:noAutofit/>
          </a:bodyPr>
          <a:p>
            <a:pPr algn="ctr"/>
            <a:r>
              <a:rPr lang="en-US" altLang="zh-CN" b="1">
                <a:latin typeface="Times New Roman" panose="02020603050405020304" pitchFamily="18" charset="0"/>
                <a:cs typeface="Times New Roman" panose="02020603050405020304" pitchFamily="18" charset="0"/>
              </a:rPr>
              <a:t>1920mm</a:t>
            </a:r>
            <a:endParaRPr lang="en-US" altLang="zh-CN" b="1">
              <a:latin typeface="Times New Roman" panose="02020603050405020304" pitchFamily="18" charset="0"/>
              <a:cs typeface="Times New Roman" panose="02020603050405020304" pitchFamily="18" charset="0"/>
            </a:endParaRPr>
          </a:p>
        </p:txBody>
      </p:sp>
      <p:sp>
        <p:nvSpPr>
          <p:cNvPr id="44" name="文本框 43"/>
          <p:cNvSpPr txBox="1"/>
          <p:nvPr/>
        </p:nvSpPr>
        <p:spPr>
          <a:xfrm>
            <a:off x="47625" y="4526915"/>
            <a:ext cx="3014345" cy="1614805"/>
          </a:xfrm>
          <a:prstGeom prst="rect">
            <a:avLst/>
          </a:prstGeom>
          <a:noFill/>
        </p:spPr>
        <p:txBody>
          <a:bodyPr wrap="square" rtlCol="0" anchor="t">
            <a:spAutoFit/>
          </a:bodyPr>
          <a:p>
            <a:pPr>
              <a:lnSpc>
                <a:spcPct val="150000"/>
              </a:lnSpc>
            </a:pPr>
            <a:r>
              <a:rPr lang="zh-CN" altLang="en-US" b="1">
                <a:solidFill>
                  <a:srgbClr val="FF0000"/>
                </a:solidFill>
              </a:rPr>
              <a:t>谱仪整体：</a:t>
            </a:r>
            <a:r>
              <a:rPr lang="en-US" altLang="zh-CN" b="1">
                <a:solidFill>
                  <a:srgbClr val="FF0000"/>
                </a:solidFill>
              </a:rPr>
              <a:t>891.8t</a:t>
            </a:r>
            <a:endParaRPr lang="en-US" altLang="zh-CN" b="1">
              <a:solidFill>
                <a:srgbClr val="FF0000"/>
              </a:solidFill>
            </a:endParaRPr>
          </a:p>
          <a:p>
            <a:pPr>
              <a:lnSpc>
                <a:spcPct val="150000"/>
              </a:lnSpc>
            </a:pPr>
            <a:r>
              <a:rPr lang="zh-CN" altLang="en-US" b="1">
                <a:solidFill>
                  <a:srgbClr val="FF0000"/>
                </a:solidFill>
                <a:sym typeface="+mn-ea"/>
              </a:rPr>
              <a:t>谱仪整体</a:t>
            </a:r>
            <a:r>
              <a:rPr lang="zh-CN" altLang="en-US" b="1" dirty="0">
                <a:solidFill>
                  <a:srgbClr val="FF0000"/>
                </a:solidFill>
                <a:latin typeface="Calibri" panose="020F0502020204030204"/>
                <a:ea typeface="微软雅黑" panose="020B0503020204020204" pitchFamily="34" charset="-122"/>
                <a:sym typeface="+mn-ea"/>
              </a:rPr>
              <a:t>长度</a:t>
            </a:r>
            <a:r>
              <a:rPr lang="en-US" altLang="zh-CN" b="1" dirty="0">
                <a:solidFill>
                  <a:srgbClr val="FF0000"/>
                </a:solidFill>
                <a:latin typeface="Calibri" panose="020F0502020204030204"/>
                <a:ea typeface="微软雅黑" panose="020B0503020204020204" pitchFamily="34" charset="-122"/>
                <a:sym typeface="+mn-ea"/>
              </a:rPr>
              <a:t>6.93m</a:t>
            </a:r>
            <a:r>
              <a:rPr lang="zh-CN" altLang="en-US" b="1" dirty="0">
                <a:solidFill>
                  <a:srgbClr val="FF0000"/>
                </a:solidFill>
                <a:latin typeface="Calibri" panose="020F0502020204030204"/>
                <a:ea typeface="微软雅黑" panose="020B0503020204020204" pitchFamily="34" charset="-122"/>
                <a:sym typeface="+mn-ea"/>
              </a:rPr>
              <a:t>，</a:t>
            </a:r>
            <a:endParaRPr lang="zh-CN" altLang="en-US" b="1" dirty="0">
              <a:solidFill>
                <a:srgbClr val="FF0000"/>
              </a:solidFill>
              <a:latin typeface="Calibri" panose="020F0502020204030204"/>
              <a:ea typeface="微软雅黑" panose="020B0503020204020204" pitchFamily="34" charset="-122"/>
              <a:sym typeface="+mn-ea"/>
            </a:endParaRPr>
          </a:p>
          <a:p>
            <a:pPr>
              <a:lnSpc>
                <a:spcPct val="150000"/>
              </a:lnSpc>
            </a:pPr>
            <a:r>
              <a:rPr lang="zh-CN" altLang="en-US" b="1">
                <a:solidFill>
                  <a:srgbClr val="FF0000"/>
                </a:solidFill>
                <a:sym typeface="+mn-ea"/>
              </a:rPr>
              <a:t>谱仪整体</a:t>
            </a:r>
            <a:r>
              <a:rPr lang="zh-CN" altLang="en-US" b="1" dirty="0">
                <a:solidFill>
                  <a:srgbClr val="FF0000"/>
                </a:solidFill>
                <a:latin typeface="Calibri" panose="020F0502020204030204"/>
                <a:ea typeface="微软雅黑" panose="020B0503020204020204" pitchFamily="34" charset="-122"/>
                <a:sym typeface="+mn-ea"/>
              </a:rPr>
              <a:t>宽度和高度</a:t>
            </a:r>
            <a:r>
              <a:rPr lang="en-US" altLang="zh-CN" b="1" dirty="0">
                <a:solidFill>
                  <a:srgbClr val="FF0000"/>
                </a:solidFill>
                <a:latin typeface="Calibri" panose="020F0502020204030204"/>
                <a:ea typeface="微软雅黑" panose="020B0503020204020204" pitchFamily="34" charset="-122"/>
                <a:sym typeface="+mn-ea"/>
              </a:rPr>
              <a:t>5.99m</a:t>
            </a:r>
            <a:r>
              <a:rPr lang="zh-CN" altLang="en-US" b="1" dirty="0">
                <a:solidFill>
                  <a:srgbClr val="FF0000"/>
                </a:solidFill>
                <a:latin typeface="Calibri" panose="020F0502020204030204"/>
                <a:ea typeface="微软雅黑" panose="020B0503020204020204" pitchFamily="34" charset="-122"/>
                <a:sym typeface="+mn-ea"/>
              </a:rPr>
              <a:t>。</a:t>
            </a:r>
            <a:endParaRPr lang="zh-CN" altLang="en-US" b="1" dirty="0">
              <a:solidFill>
                <a:srgbClr val="FF0000"/>
              </a:solidFill>
              <a:latin typeface="Calibri" panose="020F0502020204030204"/>
              <a:ea typeface="微软雅黑" panose="020B0503020204020204" pitchFamily="34" charset="-122"/>
              <a:sym typeface="+mn-ea"/>
            </a:endParaRPr>
          </a:p>
          <a:p>
            <a:endParaRPr lang="zh-CN" altLang="en-US" b="1" dirty="0">
              <a:solidFill>
                <a:srgbClr val="FF0000"/>
              </a:solidFill>
              <a:latin typeface="Calibri" panose="020F0502020204030204"/>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箭头: 右 9"/>
          <p:cNvSpPr/>
          <p:nvPr/>
        </p:nvSpPr>
        <p:spPr>
          <a:xfrm rot="10800000" flipH="1">
            <a:off x="2968625" y="2586990"/>
            <a:ext cx="186690" cy="4406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16" name="图片 15"/>
          <p:cNvPicPr>
            <a:picLocks noChangeAspect="1"/>
          </p:cNvPicPr>
          <p:nvPr/>
        </p:nvPicPr>
        <p:blipFill>
          <a:blip r:embed="rId2"/>
          <a:stretch>
            <a:fillRect/>
          </a:stretch>
        </p:blipFill>
        <p:spPr>
          <a:xfrm>
            <a:off x="88900" y="2420369"/>
            <a:ext cx="2880000" cy="1282549"/>
          </a:xfrm>
          <a:prstGeom prst="rect">
            <a:avLst/>
          </a:prstGeom>
        </p:spPr>
      </p:pic>
      <p:pic>
        <p:nvPicPr>
          <p:cNvPr id="17" name="图片 16"/>
          <p:cNvPicPr>
            <a:picLocks noChangeAspect="1"/>
          </p:cNvPicPr>
          <p:nvPr/>
        </p:nvPicPr>
        <p:blipFill>
          <a:blip r:embed="rId3"/>
          <a:stretch>
            <a:fillRect/>
          </a:stretch>
        </p:blipFill>
        <p:spPr>
          <a:xfrm>
            <a:off x="3156225" y="2420369"/>
            <a:ext cx="2879725" cy="1276807"/>
          </a:xfrm>
          <a:prstGeom prst="rect">
            <a:avLst/>
          </a:prstGeom>
        </p:spPr>
      </p:pic>
      <p:pic>
        <p:nvPicPr>
          <p:cNvPr id="18" name="图片 17"/>
          <p:cNvPicPr>
            <a:picLocks noChangeAspect="1"/>
          </p:cNvPicPr>
          <p:nvPr/>
        </p:nvPicPr>
        <p:blipFill>
          <a:blip r:embed="rId4"/>
          <a:stretch>
            <a:fillRect/>
          </a:stretch>
        </p:blipFill>
        <p:spPr>
          <a:xfrm>
            <a:off x="6223275" y="2420369"/>
            <a:ext cx="2879725" cy="1262184"/>
          </a:xfrm>
          <a:prstGeom prst="rect">
            <a:avLst/>
          </a:prstGeom>
        </p:spPr>
      </p:pic>
      <p:pic>
        <p:nvPicPr>
          <p:cNvPr id="19" name="图片 18"/>
          <p:cNvPicPr>
            <a:picLocks noChangeAspect="1"/>
          </p:cNvPicPr>
          <p:nvPr/>
        </p:nvPicPr>
        <p:blipFill>
          <a:blip r:embed="rId5"/>
          <a:stretch>
            <a:fillRect/>
          </a:stretch>
        </p:blipFill>
        <p:spPr>
          <a:xfrm>
            <a:off x="9290325" y="2420369"/>
            <a:ext cx="2879725" cy="1224455"/>
          </a:xfrm>
          <a:prstGeom prst="rect">
            <a:avLst/>
          </a:prstGeom>
        </p:spPr>
      </p:pic>
      <p:sp>
        <p:nvSpPr>
          <p:cNvPr id="4" name="矩形 3"/>
          <p:cNvSpPr/>
          <p:nvPr/>
        </p:nvSpPr>
        <p:spPr>
          <a:xfrm>
            <a:off x="419100" y="201930"/>
            <a:ext cx="6247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箭头: 右 9"/>
          <p:cNvSpPr/>
          <p:nvPr/>
        </p:nvSpPr>
        <p:spPr>
          <a:xfrm rot="10800000" flipH="1">
            <a:off x="6035675" y="2586990"/>
            <a:ext cx="186690" cy="4406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 name="箭头: 右 9"/>
          <p:cNvSpPr/>
          <p:nvPr/>
        </p:nvSpPr>
        <p:spPr>
          <a:xfrm rot="10800000" flipH="1">
            <a:off x="9103360" y="2586990"/>
            <a:ext cx="186690" cy="4406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6"/>
          <a:stretch>
            <a:fillRect/>
          </a:stretch>
        </p:blipFill>
        <p:spPr>
          <a:xfrm>
            <a:off x="-68" y="5216257"/>
            <a:ext cx="2880000" cy="1251995"/>
          </a:xfrm>
          <a:prstGeom prst="rect">
            <a:avLst/>
          </a:prstGeom>
        </p:spPr>
      </p:pic>
      <p:pic>
        <p:nvPicPr>
          <p:cNvPr id="6" name="图片 5"/>
          <p:cNvPicPr>
            <a:picLocks noChangeAspect="1"/>
          </p:cNvPicPr>
          <p:nvPr/>
        </p:nvPicPr>
        <p:blipFill>
          <a:blip r:embed="rId7"/>
          <a:stretch>
            <a:fillRect/>
          </a:stretch>
        </p:blipFill>
        <p:spPr>
          <a:xfrm>
            <a:off x="3097102" y="5216257"/>
            <a:ext cx="2879725" cy="1272701"/>
          </a:xfrm>
          <a:prstGeom prst="rect">
            <a:avLst/>
          </a:prstGeom>
        </p:spPr>
      </p:pic>
      <p:pic>
        <p:nvPicPr>
          <p:cNvPr id="7" name="图片 6"/>
          <p:cNvPicPr>
            <a:picLocks noChangeAspect="1"/>
          </p:cNvPicPr>
          <p:nvPr/>
        </p:nvPicPr>
        <p:blipFill>
          <a:blip r:embed="rId8"/>
          <a:stretch>
            <a:fillRect/>
          </a:stretch>
        </p:blipFill>
        <p:spPr>
          <a:xfrm>
            <a:off x="6193997" y="5216257"/>
            <a:ext cx="2879725" cy="1246753"/>
          </a:xfrm>
          <a:prstGeom prst="rect">
            <a:avLst/>
          </a:prstGeom>
        </p:spPr>
      </p:pic>
      <p:pic>
        <p:nvPicPr>
          <p:cNvPr id="11" name="图片 10"/>
          <p:cNvPicPr>
            <a:picLocks noChangeAspect="1"/>
          </p:cNvPicPr>
          <p:nvPr/>
        </p:nvPicPr>
        <p:blipFill>
          <a:blip r:embed="rId9"/>
          <a:stretch>
            <a:fillRect/>
          </a:stretch>
        </p:blipFill>
        <p:spPr>
          <a:xfrm>
            <a:off x="9290892" y="5216257"/>
            <a:ext cx="2879725" cy="1256170"/>
          </a:xfrm>
          <a:prstGeom prst="rect">
            <a:avLst/>
          </a:prstGeom>
        </p:spPr>
      </p:pic>
      <p:sp>
        <p:nvSpPr>
          <p:cNvPr id="20" name="箭头: 右 9"/>
          <p:cNvSpPr/>
          <p:nvPr/>
        </p:nvSpPr>
        <p:spPr>
          <a:xfrm rot="10800000" flipH="1">
            <a:off x="2908935" y="5318760"/>
            <a:ext cx="186690" cy="4406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1" name="箭头: 右 9"/>
          <p:cNvSpPr/>
          <p:nvPr/>
        </p:nvSpPr>
        <p:spPr>
          <a:xfrm rot="10800000" flipH="1">
            <a:off x="5975985" y="5318760"/>
            <a:ext cx="186690" cy="4406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2" name="箭头: 右 9"/>
          <p:cNvSpPr/>
          <p:nvPr/>
        </p:nvSpPr>
        <p:spPr>
          <a:xfrm rot="10800000" flipH="1">
            <a:off x="9043670" y="5318760"/>
            <a:ext cx="186690" cy="4406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20955" y="1485900"/>
            <a:ext cx="12170410" cy="2278380"/>
          </a:xfrm>
          <a:prstGeom prst="rect">
            <a:avLst/>
          </a:prstGeom>
          <a:noFill/>
          <a:ln w="28575" cmpd="sng">
            <a:solidFill>
              <a:schemeClr val="accent1">
                <a:shade val="50000"/>
              </a:schemeClr>
            </a:solidFill>
            <a:prstDash val="solid"/>
          </a:ln>
        </p:spPr>
        <p:txBody>
          <a:bodyPr wrap="square" rtlCol="0">
            <a:noAutofit/>
          </a:bodyPr>
          <a:lstStyle/>
          <a:p>
            <a:pPr marL="800100" marR="0" lvl="1" indent="-342900" algn="l" defTabSz="914400" rtl="0" eaLnBrk="1" fontAlgn="auto" latinLnBrk="0" hangingPunct="1">
              <a:lnSpc>
                <a:spcPct val="150000"/>
              </a:lnSpc>
              <a:spcBef>
                <a:spcPts val="600"/>
              </a:spcBef>
              <a:spcAft>
                <a:spcPts val="600"/>
              </a:spcAft>
              <a:buClr>
                <a:srgbClr val="FF0000"/>
              </a:buClr>
              <a:buSzTx/>
              <a:buFont typeface="Wingdings" panose="05000000000000000000" charset="0"/>
              <a:buChar char="Ø"/>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组装服务桶</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安装束流管</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安装服务桶的一半</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安装服务桶的另一半</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安装分体式轮盘</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文本框 23"/>
          <p:cNvSpPr txBox="1"/>
          <p:nvPr/>
        </p:nvSpPr>
        <p:spPr>
          <a:xfrm>
            <a:off x="0" y="4246245"/>
            <a:ext cx="12170410" cy="2278380"/>
          </a:xfrm>
          <a:prstGeom prst="rect">
            <a:avLst/>
          </a:prstGeom>
          <a:noFill/>
          <a:ln w="28575" cmpd="sng">
            <a:solidFill>
              <a:schemeClr val="accent1">
                <a:shade val="50000"/>
              </a:schemeClr>
            </a:solidFill>
            <a:prstDash val="solid"/>
          </a:ln>
        </p:spPr>
        <p:txBody>
          <a:bodyPr wrap="square" rtlCol="0">
            <a:noAutofit/>
          </a:bodyPr>
          <a:lstStyle/>
          <a:p>
            <a:pPr marL="800100" marR="0" lvl="1" indent="-342900" algn="l" defTabSz="914400" rtl="0" eaLnBrk="1" fontAlgn="auto" latinLnBrk="0" hangingPunct="1">
              <a:lnSpc>
                <a:spcPct val="150000"/>
              </a:lnSpc>
              <a:spcBef>
                <a:spcPts val="600"/>
              </a:spcBef>
              <a:spcAft>
                <a:spcPts val="600"/>
              </a:spcAft>
              <a:buClr>
                <a:srgbClr val="FF0000"/>
              </a:buClr>
              <a:buSzTx/>
              <a:buFont typeface="Wingdings" panose="05000000000000000000" charset="0"/>
              <a:buChar char="Ø"/>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组装探测桶</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组装内层探测桶</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组装中两层探测桶</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组装最外层探测桶</a:t>
            </a:r>
            <a:r>
              <a:rPr kumimoji="0" lang="en-US" altLang="zh-CN"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安装分体式轮盘</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6522620" y="-601051"/>
            <a:ext cx="3459580" cy="533448"/>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1"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kumimoji="1"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）探测器的安装流程</a:t>
            </a:r>
            <a:endParaRPr kumimoji="1"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灯片编号占位符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微软雅黑" panose="020B0503020204020204" pitchFamily="34" charset="-122"/>
              <a:cs typeface="+mn-cs"/>
            </a:endParaRPr>
          </a:p>
        </p:txBody>
      </p:sp>
      <p:sp>
        <p:nvSpPr>
          <p:cNvPr id="9" name="矩形 8"/>
          <p:cNvSpPr/>
          <p:nvPr/>
        </p:nvSpPr>
        <p:spPr>
          <a:xfrm>
            <a:off x="274320" y="902970"/>
            <a:ext cx="588835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1"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探测器的安装流程</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45084" y="890905"/>
            <a:ext cx="12071985" cy="5857875"/>
          </a:xfrm>
          <a:prstGeom prst="rect">
            <a:avLst/>
          </a:prstGeom>
          <a:noFill/>
          <a:ln w="22225"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ysClr val="window" lastClr="FFFFFF"/>
              </a:solidFill>
              <a:effectLst/>
              <a:uLnTx/>
              <a:uFillTx/>
              <a:latin typeface="等线" panose="02010600030101010101" charset="-122"/>
              <a:ea typeface="等线" panose="02010600030101010101" charset="-122"/>
              <a:cs typeface="+mn-cs"/>
            </a:endParaRPr>
          </a:p>
        </p:txBody>
      </p:sp>
      <p:sp>
        <p:nvSpPr>
          <p:cNvPr id="7" name="矩形 6"/>
          <p:cNvSpPr/>
          <p:nvPr/>
        </p:nvSpPr>
        <p:spPr>
          <a:xfrm>
            <a:off x="419100" y="201930"/>
            <a:ext cx="624713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dirty="0">
                <a:solidFill>
                  <a:srgbClr val="FFFFFF"/>
                </a:solidFill>
                <a:latin typeface="微软雅黑" panose="020B0503020204020204" pitchFamily="34" charset="-122"/>
                <a:cs typeface="微软雅黑" panose="020B0503020204020204" pitchFamily="34" charset="-122"/>
                <a:sym typeface="+mn-ea"/>
              </a:rPr>
              <a:t>9. ITKM</a:t>
            </a:r>
            <a:r>
              <a:rPr lang="zh-CN" altLang="en-US" sz="2800" b="1" dirty="0">
                <a:solidFill>
                  <a:srgbClr val="FFFFFF"/>
                </a:solidFill>
                <a:latin typeface="微软雅黑" panose="020B0503020204020204" pitchFamily="34" charset="-122"/>
                <a:cs typeface="微软雅黑" panose="020B0503020204020204" pitchFamily="34" charset="-122"/>
                <a:sym typeface="+mn-ea"/>
              </a:rPr>
              <a:t>（内径探测器</a:t>
            </a:r>
            <a:r>
              <a:rPr lang="en-US" altLang="zh-CN" sz="2800" b="1" dirty="0">
                <a:solidFill>
                  <a:srgbClr val="FFFFFF"/>
                </a:solidFill>
                <a:latin typeface="微软雅黑" panose="020B0503020204020204" pitchFamily="34" charset="-122"/>
                <a:cs typeface="微软雅黑" panose="020B0503020204020204" pitchFamily="34" charset="-122"/>
                <a:sym typeface="+mn-ea"/>
              </a:rPr>
              <a:t>-</a:t>
            </a:r>
            <a:r>
              <a:rPr lang="zh-CN" altLang="en-US" sz="2800" b="1" dirty="0">
                <a:solidFill>
                  <a:srgbClr val="FFFFFF"/>
                </a:solidFill>
                <a:latin typeface="微软雅黑" panose="020B0503020204020204" pitchFamily="34" charset="-122"/>
                <a:cs typeface="微软雅黑" panose="020B0503020204020204" pitchFamily="34" charset="-122"/>
                <a:sym typeface="+mn-ea"/>
              </a:rPr>
              <a:t>硅像素探测器）</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2"/>
          <a:stretch>
            <a:fillRect/>
          </a:stretch>
        </p:blipFill>
        <p:spPr>
          <a:xfrm>
            <a:off x="350475" y="2083904"/>
            <a:ext cx="6366602" cy="4517556"/>
          </a:xfrm>
          <a:prstGeom prst="rect">
            <a:avLst/>
          </a:prstGeom>
        </p:spPr>
      </p:pic>
      <p:pic>
        <p:nvPicPr>
          <p:cNvPr id="5" name="图片 4"/>
          <p:cNvPicPr>
            <a:picLocks noChangeAspect="1"/>
          </p:cNvPicPr>
          <p:nvPr/>
        </p:nvPicPr>
        <p:blipFill>
          <a:blip r:embed="rId3"/>
          <a:stretch>
            <a:fillRect/>
          </a:stretch>
        </p:blipFill>
        <p:spPr>
          <a:xfrm>
            <a:off x="3517660" y="4743926"/>
            <a:ext cx="1604489" cy="1826260"/>
          </a:xfrm>
          <a:prstGeom prst="rect">
            <a:avLst/>
          </a:prstGeom>
        </p:spPr>
      </p:pic>
      <p:pic>
        <p:nvPicPr>
          <p:cNvPr id="11" name="图片 10"/>
          <p:cNvPicPr>
            <a:picLocks noChangeAspect="1"/>
          </p:cNvPicPr>
          <p:nvPr/>
        </p:nvPicPr>
        <p:blipFill>
          <a:blip r:embed="rId4"/>
          <a:srcRect r="9135"/>
          <a:stretch>
            <a:fillRect/>
          </a:stretch>
        </p:blipFill>
        <p:spPr>
          <a:xfrm>
            <a:off x="257810" y="2790825"/>
            <a:ext cx="3063240" cy="1062355"/>
          </a:xfrm>
          <a:prstGeom prst="rect">
            <a:avLst/>
          </a:prstGeom>
        </p:spPr>
      </p:pic>
      <p:sp>
        <p:nvSpPr>
          <p:cNvPr id="12" name="文本框 11"/>
          <p:cNvSpPr txBox="1"/>
          <p:nvPr/>
        </p:nvSpPr>
        <p:spPr>
          <a:xfrm>
            <a:off x="787400" y="3704590"/>
            <a:ext cx="2004060" cy="39878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丝杠驱动机械臂</a:t>
            </a:r>
            <a:endParaRPr kumimoji="0" lang="zh-CN" altLang="en-US" sz="20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sp>
        <p:nvSpPr>
          <p:cNvPr id="15" name="文本框 14"/>
          <p:cNvSpPr txBox="1"/>
          <p:nvPr/>
        </p:nvSpPr>
        <p:spPr>
          <a:xfrm>
            <a:off x="1857375" y="5894705"/>
            <a:ext cx="1463675" cy="70675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rPr>
              <a:t>机械臂夹紧四爪法兰</a:t>
            </a:r>
            <a:endParaRPr kumimoji="0" lang="zh-CN" altLang="en-US" sz="2000" b="1" i="0" u="none" strike="noStrike" kern="1200" cap="none" spc="0" normalizeH="0" baseline="0" noProof="0" dirty="0">
              <a:ln>
                <a:noFill/>
              </a:ln>
              <a:solidFill>
                <a:srgbClr val="FF0000"/>
              </a:solidFill>
              <a:effectLst/>
              <a:uLnTx/>
              <a:uFillTx/>
              <a:latin typeface="Calibri" panose="020F0502020204030204"/>
              <a:ea typeface="微软雅黑" panose="020B0503020204020204" pitchFamily="34" charset="-122"/>
              <a:cs typeface="+mn-cs"/>
            </a:endParaRPr>
          </a:p>
        </p:txBody>
      </p:sp>
      <p:sp>
        <p:nvSpPr>
          <p:cNvPr id="20" name="圆角矩形 15"/>
          <p:cNvSpPr/>
          <p:nvPr/>
        </p:nvSpPr>
        <p:spPr>
          <a:xfrm>
            <a:off x="258445" y="2724150"/>
            <a:ext cx="3173730" cy="1372870"/>
          </a:xfrm>
          <a:prstGeom prst="roundRect">
            <a:avLst/>
          </a:prstGeom>
          <a:noFill/>
          <a:ln w="3810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1" name="椭圆 20"/>
          <p:cNvSpPr/>
          <p:nvPr/>
        </p:nvSpPr>
        <p:spPr>
          <a:xfrm>
            <a:off x="3316204" y="4812258"/>
            <a:ext cx="1997710" cy="1871345"/>
          </a:xfrm>
          <a:prstGeom prst="ellipse">
            <a:avLst/>
          </a:prstGeom>
          <a:noFill/>
          <a:ln w="38100">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sym typeface="+mn-ea"/>
            </a:endParaRPr>
          </a:p>
        </p:txBody>
      </p:sp>
      <p:cxnSp>
        <p:nvCxnSpPr>
          <p:cNvPr id="22" name="直接箭头连接符 21"/>
          <p:cNvCxnSpPr/>
          <p:nvPr/>
        </p:nvCxnSpPr>
        <p:spPr>
          <a:xfrm flipV="1">
            <a:off x="991906" y="4218668"/>
            <a:ext cx="459105" cy="1372235"/>
          </a:xfrm>
          <a:prstGeom prst="straightConnector1">
            <a:avLst/>
          </a:prstGeom>
          <a:ln w="38100">
            <a:solidFill>
              <a:srgbClr val="FF0000"/>
            </a:solidFill>
            <a:tailEnd type="triangle" w="lg" len="lg"/>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nvCxnSpPr>
        <p:spPr>
          <a:xfrm>
            <a:off x="3105150" y="4305300"/>
            <a:ext cx="694055" cy="706755"/>
          </a:xfrm>
          <a:prstGeom prst="straightConnector1">
            <a:avLst/>
          </a:prstGeom>
          <a:ln w="38100">
            <a:solidFill>
              <a:srgbClr val="FF0000"/>
            </a:solidFill>
            <a:tailEnd type="triangle" w="lg" len="lg"/>
          </a:ln>
        </p:spPr>
        <p:style>
          <a:lnRef idx="2">
            <a:schemeClr val="accent1"/>
          </a:lnRef>
          <a:fillRef idx="0">
            <a:srgbClr val="FFFFFF"/>
          </a:fillRef>
          <a:effectRef idx="0">
            <a:srgbClr val="FFFFFF"/>
          </a:effectRef>
          <a:fontRef idx="minor">
            <a:schemeClr val="tx1"/>
          </a:fontRef>
        </p:style>
      </p:cxnSp>
      <p:pic>
        <p:nvPicPr>
          <p:cNvPr id="26" name="图片 25"/>
          <p:cNvPicPr>
            <a:picLocks noChangeAspect="1"/>
          </p:cNvPicPr>
          <p:nvPr/>
        </p:nvPicPr>
        <p:blipFill>
          <a:blip r:embed="rId5"/>
          <a:stretch>
            <a:fillRect/>
          </a:stretch>
        </p:blipFill>
        <p:spPr>
          <a:xfrm>
            <a:off x="8647095" y="886190"/>
            <a:ext cx="3309842" cy="2542810"/>
          </a:xfrm>
          <a:prstGeom prst="rect">
            <a:avLst/>
          </a:prstGeom>
        </p:spPr>
      </p:pic>
      <p:pic>
        <p:nvPicPr>
          <p:cNvPr id="27" name="图片 26"/>
          <p:cNvPicPr>
            <a:picLocks noChangeAspect="1"/>
          </p:cNvPicPr>
          <p:nvPr/>
        </p:nvPicPr>
        <p:blipFill>
          <a:blip r:embed="rId6"/>
          <a:srcRect r="2958"/>
          <a:stretch>
            <a:fillRect/>
          </a:stretch>
        </p:blipFill>
        <p:spPr>
          <a:xfrm>
            <a:off x="8523447" y="4011063"/>
            <a:ext cx="3546889" cy="2672540"/>
          </a:xfrm>
          <a:prstGeom prst="rect">
            <a:avLst/>
          </a:prstGeom>
        </p:spPr>
      </p:pic>
      <p:sp>
        <p:nvSpPr>
          <p:cNvPr id="28" name="箭头: 右 27"/>
          <p:cNvSpPr/>
          <p:nvPr/>
        </p:nvSpPr>
        <p:spPr>
          <a:xfrm rot="5400000">
            <a:off x="9673568" y="3662680"/>
            <a:ext cx="50292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3" name="文本框 2"/>
          <p:cNvSpPr txBox="1"/>
          <p:nvPr/>
        </p:nvSpPr>
        <p:spPr>
          <a:xfrm>
            <a:off x="5518797" y="-533594"/>
            <a:ext cx="5071503" cy="533448"/>
          </a:xfrm>
          <a:prstGeom prst="rect">
            <a:avLst/>
          </a:prstGeom>
          <a:noFill/>
        </p:spPr>
        <p:txBody>
          <a:bodyPr wrap="square" rtlCol="0">
            <a:noAutofit/>
          </a:bodyPr>
          <a:lstStyle/>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1"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6</a:t>
            </a:r>
            <a:r>
              <a:rPr kumimoji="1"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）探测器的辅助工装设计</a:t>
            </a:r>
            <a:endParaRPr kumimoji="1"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微软雅黑" panose="020B0503020204020204" pitchFamily="34" charset="-122"/>
              <a:cs typeface="+mn-cs"/>
            </a:endParaRPr>
          </a:p>
        </p:txBody>
      </p:sp>
      <p:sp>
        <p:nvSpPr>
          <p:cNvPr id="8" name="矩形 7"/>
          <p:cNvSpPr/>
          <p:nvPr/>
        </p:nvSpPr>
        <p:spPr>
          <a:xfrm>
            <a:off x="257810" y="724535"/>
            <a:ext cx="7664450" cy="645160"/>
          </a:xfrm>
          <a:prstGeom prst="rect">
            <a:avLst/>
          </a:prstGeom>
          <a:ln w="15875">
            <a:noFill/>
          </a:ln>
        </p:spPr>
        <p:txBody>
          <a:bodyPr wrap="square" lIns="91440" tIns="45720" rIns="91440" bIns="45720">
            <a:spAutoFit/>
          </a:bodyPr>
          <a:lstStyle/>
          <a:p>
            <a:pPr lvl="0" indent="0">
              <a:lnSpc>
                <a:spcPct val="150000"/>
              </a:lnSpc>
              <a:buFont typeface="Wingdings" panose="05000000000000000000" pitchFamily="2" charset="2"/>
              <a:buNone/>
              <a:defRPr/>
            </a:pP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ITKM</a:t>
            </a:r>
            <a:r>
              <a:rPr kumimoji="1"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探测器的辅助工装设计</a:t>
            </a:r>
            <a:endParaRPr kumimoji="1" lang="zh-CN" altLang="en-US" sz="2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350520" y="1341120"/>
            <a:ext cx="7688580" cy="922020"/>
          </a:xfrm>
          <a:prstGeom prst="rect">
            <a:avLst/>
          </a:prstGeom>
          <a:solidFill>
            <a:schemeClr val="accent5">
              <a:lumMod val="20000"/>
              <a:lumOff val="80000"/>
            </a:schemeClr>
          </a:solidFill>
          <a:ln>
            <a:noFill/>
          </a:ln>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Ø"/>
              <a:defRPr/>
            </a:pPr>
            <a:r>
              <a:rPr kumimoji="0" lang="zh-CN" altLang="en-US"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设计了</a:t>
            </a: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机械臂</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，夹紧</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ITKM</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的四爪法兰；</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利用</a:t>
            </a: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丝杠驱动</a:t>
            </a:r>
            <a:r>
              <a:rPr kumimoji="0" lang="zh-CN" altLang="en-US"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机械臂，</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将</a:t>
            </a:r>
            <a:r>
              <a:rPr kumimoji="0" lang="en-US" altLang="zh-CN"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ITKM</a:t>
            </a: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推进谱仪中心，并完成精确定位；</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lang="zh-CN" altLang="en-US" b="1" noProof="0" dirty="0">
                <a:ln>
                  <a:noFill/>
                </a:ln>
                <a:effectLst/>
                <a:uLnTx/>
                <a:uFillTx/>
                <a:latin typeface="微软雅黑" panose="020B0503020204020204" pitchFamily="34" charset="-122"/>
                <a:ea typeface="微软雅黑" panose="020B0503020204020204" pitchFamily="34" charset="-122"/>
                <a:sym typeface="+mn-ea"/>
              </a:rPr>
              <a:t>将</a:t>
            </a:r>
            <a:r>
              <a:rPr lang="en-US" altLang="zh-CN" b="1" noProof="0" dirty="0">
                <a:ln>
                  <a:noFill/>
                </a:ln>
                <a:effectLst/>
                <a:uLnTx/>
                <a:uFillTx/>
                <a:latin typeface="微软雅黑" panose="020B0503020204020204" pitchFamily="34" charset="-122"/>
                <a:ea typeface="微软雅黑" panose="020B0503020204020204" pitchFamily="34" charset="-122"/>
                <a:sym typeface="+mn-ea"/>
              </a:rPr>
              <a:t>ITKM</a:t>
            </a:r>
            <a:r>
              <a:rPr lang="zh-CN" altLang="en-US" b="1" noProof="0" dirty="0">
                <a:ln>
                  <a:noFill/>
                </a:ln>
                <a:effectLst/>
                <a:uLnTx/>
                <a:uFillTx/>
                <a:latin typeface="微软雅黑" panose="020B0503020204020204" pitchFamily="34" charset="-122"/>
                <a:ea typeface="微软雅黑" panose="020B0503020204020204" pitchFamily="34" charset="-122"/>
                <a:sym typeface="+mn-ea"/>
              </a:rPr>
              <a:t>推进谱仪中心后，用</a:t>
            </a:r>
            <a:r>
              <a:rPr lang="zh-CN" altLang="en-US"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分体式轮盘</a:t>
            </a:r>
            <a:r>
              <a:rPr lang="zh-CN" altLang="en-US" b="1" noProof="0" dirty="0">
                <a:ln>
                  <a:noFill/>
                </a:ln>
                <a:effectLst/>
                <a:uLnTx/>
                <a:uFillTx/>
                <a:latin typeface="微软雅黑" panose="020B0503020204020204" pitchFamily="34" charset="-122"/>
                <a:ea typeface="微软雅黑" panose="020B0503020204020204" pitchFamily="34" charset="-122"/>
                <a:sym typeface="+mn-ea"/>
              </a:rPr>
              <a:t>进行</a:t>
            </a:r>
            <a:r>
              <a:rPr lang="zh-CN" altLang="en-US"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安装固定</a:t>
            </a:r>
            <a:r>
              <a:rPr lang="zh-CN" altLang="en-US" b="1" noProof="0" dirty="0">
                <a:ln>
                  <a:noFill/>
                </a:ln>
                <a:effectLst/>
                <a:uLnTx/>
                <a:uFillTx/>
                <a:latin typeface="微软雅黑" panose="020B0503020204020204" pitchFamily="34" charset="-122"/>
                <a:ea typeface="微软雅黑" panose="020B0503020204020204" pitchFamily="34" charset="-122"/>
                <a:sym typeface="+mn-ea"/>
              </a:rPr>
              <a:t>，并将</a:t>
            </a:r>
            <a:r>
              <a:rPr lang="zh-CN" altLang="en-US"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线缆导出</a:t>
            </a:r>
            <a:r>
              <a:rPr lang="zh-CN" altLang="en-US" b="1" noProof="0" dirty="0">
                <a:ln>
                  <a:noFill/>
                </a:ln>
                <a:effectLst/>
                <a:uLnTx/>
                <a:uFillTx/>
                <a:latin typeface="微软雅黑" panose="020B0503020204020204" pitchFamily="34" charset="-122"/>
                <a:ea typeface="微软雅黑" panose="020B0503020204020204" pitchFamily="34" charset="-122"/>
                <a:sym typeface="+mn-ea"/>
              </a:rPr>
              <a:t>。</a:t>
            </a:r>
            <a:endPar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7"/>
          <a:stretch>
            <a:fillRect/>
          </a:stretch>
        </p:blipFill>
        <p:spPr>
          <a:xfrm>
            <a:off x="6405245" y="3704590"/>
            <a:ext cx="1885950" cy="2847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l" defTabSz="914400" rtl="0" eaLnBrk="1" fontAlgn="base" latinLnBrk="0" hangingPunct="1">
              <a:lnSpc>
                <a:spcPct val="120000"/>
              </a:lnSpc>
              <a:spcBef>
                <a:spcPct val="0"/>
              </a:spcBef>
              <a:spcAft>
                <a:spcPts val="1200"/>
              </a:spcAft>
              <a:buClrTx/>
              <a:buSzTx/>
              <a:buFontTx/>
              <a:buNone/>
              <a:defRPr/>
            </a:pP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整体支撑及移动</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93040" y="209550"/>
            <a:ext cx="356108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整体支撑及移动</a:t>
            </a: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5" name="矩形 64"/>
          <p:cNvSpPr/>
          <p:nvPr/>
        </p:nvSpPr>
        <p:spPr>
          <a:xfrm>
            <a:off x="187325" y="1020445"/>
            <a:ext cx="10553700"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设计核心与难点：满足谱仪</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重载荷支撑、长距离移动及</a:t>
            </a:r>
            <a:r>
              <a:rPr kumimoji="0" lang="en-US" altLang="zh-CN"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个方向</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调节需求</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nvSpPr>
        <p:spPr>
          <a:xfrm>
            <a:off x="1057910" y="5053965"/>
            <a:ext cx="2622550" cy="306705"/>
          </a:xfrm>
          <a:prstGeom prst="rect">
            <a:avLst/>
          </a:prstGeom>
          <a:noFill/>
        </p:spPr>
        <p:txBody>
          <a:bodyPr wrap="square" rtlCol="0">
            <a:spAutoFit/>
          </a:bodyPr>
          <a:p>
            <a:pPr algn="ctr"/>
            <a:r>
              <a:rPr lang="zh-CN" altLang="en-US" sz="1400" b="1"/>
              <a:t>谱仪三维结构图与参数表</a:t>
            </a:r>
            <a:endParaRPr lang="zh-CN" altLang="en-US" sz="1400" b="1"/>
          </a:p>
        </p:txBody>
      </p:sp>
      <p:sp>
        <p:nvSpPr>
          <p:cNvPr id="21" name="文本框 20"/>
          <p:cNvSpPr txBox="1"/>
          <p:nvPr/>
        </p:nvSpPr>
        <p:spPr>
          <a:xfrm>
            <a:off x="5798185" y="5026025"/>
            <a:ext cx="2516505" cy="306705"/>
          </a:xfrm>
          <a:prstGeom prst="rect">
            <a:avLst/>
          </a:prstGeom>
          <a:noFill/>
        </p:spPr>
        <p:txBody>
          <a:bodyPr wrap="square" rtlCol="0">
            <a:spAutoFit/>
          </a:bodyPr>
          <a:p>
            <a:pPr algn="ctr"/>
            <a:r>
              <a:rPr lang="zh-CN" altLang="en-US" sz="1400" b="1">
                <a:solidFill>
                  <a:srgbClr val="FF0000"/>
                </a:solidFill>
              </a:rPr>
              <a:t>谱仪大厅俯视图与尺寸表</a:t>
            </a:r>
            <a:endParaRPr lang="zh-CN" altLang="en-US" sz="1400" b="1">
              <a:solidFill>
                <a:srgbClr val="FF0000"/>
              </a:solidFill>
            </a:endParaRPr>
          </a:p>
        </p:txBody>
      </p:sp>
      <p:sp>
        <p:nvSpPr>
          <p:cNvPr id="22" name="文本框 21"/>
          <p:cNvSpPr txBox="1"/>
          <p:nvPr/>
        </p:nvSpPr>
        <p:spPr>
          <a:xfrm>
            <a:off x="9217025" y="1456055"/>
            <a:ext cx="2756535" cy="4385310"/>
          </a:xfrm>
          <a:prstGeom prst="rect">
            <a:avLst/>
          </a:prstGeom>
          <a:noFill/>
        </p:spPr>
        <p:txBody>
          <a:bodyPr wrap="square" rtlCol="0">
            <a:noAutofit/>
          </a:bodyPr>
          <a:p>
            <a:pPr indent="457200" algn="l" fontAlgn="auto">
              <a:lnSpc>
                <a:spcPct val="120000"/>
              </a:lnSpc>
              <a:extLst>
                <a:ext uri="{35155182-B16C-46BC-9424-99874614C6A1}">
                  <wpsdc:indentchars xmlns:wpsdc="http://www.wps.cn/officeDocument/2017/drawingmlCustomData" val="200" checksum="59296752"/>
                </a:ext>
              </a:extLst>
            </a:pPr>
            <a:r>
              <a:rPr lang="zh-CN" altLang="en-US" b="1">
                <a:solidFill>
                  <a:schemeClr val="tx1"/>
                </a:solidFill>
              </a:rPr>
              <a:t>整体支撑与移动系统是谱仪机械结构的基础与核心，需在高载荷下提供长期可靠的承载能力和刚度保障；同时实现谱仪在实验大厅内“预安装区—对撞点”之间的长距离、平稳、高精度移动，满足安装、调试、维护及对撞运行等多工况需求；此外，还需实现端部轭铁的横向移动，为内部探测器安装和维护提供条件。</a:t>
            </a:r>
            <a:endParaRPr lang="zh-CN" altLang="en-US" b="1">
              <a:solidFill>
                <a:schemeClr val="tx1"/>
              </a:solidFill>
            </a:endParaRPr>
          </a:p>
        </p:txBody>
      </p:sp>
      <p:pic>
        <p:nvPicPr>
          <p:cNvPr id="2" name="图片 1"/>
          <p:cNvPicPr>
            <a:picLocks noChangeAspect="1"/>
          </p:cNvPicPr>
          <p:nvPr/>
        </p:nvPicPr>
        <p:blipFill>
          <a:blip r:embed="rId2"/>
          <a:srcRect l="9088" t="4962" r="8324" b="3710"/>
          <a:stretch>
            <a:fillRect/>
          </a:stretch>
        </p:blipFill>
        <p:spPr>
          <a:xfrm>
            <a:off x="906145" y="1687830"/>
            <a:ext cx="3156585" cy="2641600"/>
          </a:xfrm>
          <a:prstGeom prst="rect">
            <a:avLst/>
          </a:prstGeom>
        </p:spPr>
      </p:pic>
      <p:graphicFrame>
        <p:nvGraphicFramePr>
          <p:cNvPr id="4" name="对象 -2147482624"/>
          <p:cNvGraphicFramePr/>
          <p:nvPr/>
        </p:nvGraphicFramePr>
        <p:xfrm>
          <a:off x="4671060" y="1579880"/>
          <a:ext cx="4335145" cy="3500120"/>
        </p:xfrm>
        <a:graphic>
          <a:graphicData uri="http://schemas.openxmlformats.org/presentationml/2006/ole">
            <mc:AlternateContent xmlns:mc="http://schemas.openxmlformats.org/markup-compatibility/2006">
              <mc:Choice xmlns:v="urn:schemas-microsoft-com:vml" Requires="v">
                <p:oleObj spid="_x0000_s3076" name="" r:id="rId3" imgW="8147685" imgH="6958330" progId="Visio.Drawing.15">
                  <p:embed/>
                </p:oleObj>
              </mc:Choice>
              <mc:Fallback>
                <p:oleObj name="" r:id="rId3" imgW="8147685" imgH="6958330" progId="Visio.Drawing.15">
                  <p:embed/>
                  <p:pic>
                    <p:nvPicPr>
                      <p:cNvPr id="0" name="图片 3075"/>
                      <p:cNvPicPr/>
                      <p:nvPr/>
                    </p:nvPicPr>
                    <p:blipFill>
                      <a:blip r:embed="rId4"/>
                      <a:stretch>
                        <a:fillRect/>
                      </a:stretch>
                    </p:blipFill>
                    <p:spPr>
                      <a:xfrm>
                        <a:off x="4671060" y="1579880"/>
                        <a:ext cx="4335145" cy="3500120"/>
                      </a:xfrm>
                      <a:prstGeom prst="rect">
                        <a:avLst/>
                      </a:prstGeom>
                      <a:noFill/>
                      <a:ln w="38100">
                        <a:noFill/>
                        <a:miter/>
                      </a:ln>
                    </p:spPr>
                  </p:pic>
                </p:oleObj>
              </mc:Fallback>
            </mc:AlternateContent>
          </a:graphicData>
        </a:graphic>
      </p:graphicFrame>
      <p:cxnSp>
        <p:nvCxnSpPr>
          <p:cNvPr id="5" name="直接连接符 4"/>
          <p:cNvCxnSpPr/>
          <p:nvPr/>
        </p:nvCxnSpPr>
        <p:spPr>
          <a:xfrm flipH="1">
            <a:off x="1493520" y="4193540"/>
            <a:ext cx="10160" cy="218440"/>
          </a:xfrm>
          <a:prstGeom prst="line">
            <a:avLst/>
          </a:prstGeom>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H="1">
            <a:off x="2122170" y="4274820"/>
            <a:ext cx="1270" cy="220980"/>
          </a:xfrm>
          <a:prstGeom prst="line">
            <a:avLst/>
          </a:prstGeom>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550920" y="3723640"/>
            <a:ext cx="0" cy="303530"/>
          </a:xfrm>
          <a:prstGeom prst="line">
            <a:avLst/>
          </a:prstGeom>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V="1">
            <a:off x="2108200" y="4017645"/>
            <a:ext cx="1459230" cy="498475"/>
          </a:xfrm>
          <a:prstGeom prst="straightConnector1">
            <a:avLst/>
          </a:prstGeom>
          <a:ln>
            <a:headEnd type="triangle" w="med" len="med"/>
            <a:tailEnd type="triangle" w="med" len="med"/>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a:off x="1485900" y="4402455"/>
            <a:ext cx="657860" cy="101600"/>
          </a:xfrm>
          <a:prstGeom prst="straightConnector1">
            <a:avLst/>
          </a:prstGeom>
          <a:ln>
            <a:headEnd type="triangle" w="med" len="med"/>
            <a:tailEnd type="triangle" w="med" len="med"/>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rot="20460000">
            <a:off x="2601595" y="4239895"/>
            <a:ext cx="638175" cy="245110"/>
          </a:xfrm>
          <a:prstGeom prst="rect">
            <a:avLst/>
          </a:prstGeom>
          <a:noFill/>
        </p:spPr>
        <p:txBody>
          <a:bodyPr wrap="square" rtlCol="0">
            <a:spAutoFit/>
          </a:bodyPr>
          <a:p>
            <a:r>
              <a:rPr lang="en-US" altLang="zh-CN" sz="1000">
                <a:latin typeface="Times New Roman" panose="02020603050405020304" pitchFamily="18" charset="0"/>
                <a:cs typeface="Times New Roman" panose="02020603050405020304" pitchFamily="18" charset="0"/>
              </a:rPr>
              <a:t>6930mm</a:t>
            </a:r>
            <a:endParaRPr lang="en-US" altLang="zh-CN" sz="1000">
              <a:latin typeface="Times New Roman" panose="02020603050405020304" pitchFamily="18" charset="0"/>
              <a:cs typeface="Times New Roman" panose="02020603050405020304" pitchFamily="18" charset="0"/>
            </a:endParaRPr>
          </a:p>
        </p:txBody>
      </p:sp>
      <p:sp>
        <p:nvSpPr>
          <p:cNvPr id="11" name="文本框 10"/>
          <p:cNvSpPr txBox="1"/>
          <p:nvPr/>
        </p:nvSpPr>
        <p:spPr>
          <a:xfrm rot="480000">
            <a:off x="1387475" y="4468495"/>
            <a:ext cx="853440" cy="245110"/>
          </a:xfrm>
          <a:prstGeom prst="rect">
            <a:avLst/>
          </a:prstGeom>
          <a:noFill/>
        </p:spPr>
        <p:txBody>
          <a:bodyPr wrap="square" rtlCol="0">
            <a:spAutoFit/>
          </a:bodyPr>
          <a:p>
            <a:r>
              <a:rPr lang="en-US" altLang="zh-CN" sz="1000">
                <a:latin typeface="Times New Roman" panose="02020603050405020304" pitchFamily="18" charset="0"/>
                <a:cs typeface="Times New Roman" panose="02020603050405020304" pitchFamily="18" charset="0"/>
              </a:rPr>
              <a:t>2481.14mm</a:t>
            </a:r>
            <a:endParaRPr lang="en-US" altLang="zh-CN" sz="1000">
              <a:latin typeface="Times New Roman" panose="02020603050405020304" pitchFamily="18" charset="0"/>
              <a:cs typeface="Times New Roman" panose="02020603050405020304" pitchFamily="18" charset="0"/>
            </a:endParaRPr>
          </a:p>
        </p:txBody>
      </p:sp>
      <p:graphicFrame>
        <p:nvGraphicFramePr>
          <p:cNvPr id="12" name="表格 11"/>
          <p:cNvGraphicFramePr/>
          <p:nvPr>
            <p:custDataLst>
              <p:tags r:id="rId5"/>
            </p:custDataLst>
          </p:nvPr>
        </p:nvGraphicFramePr>
        <p:xfrm>
          <a:off x="5352415" y="5342255"/>
          <a:ext cx="3372485" cy="1371600"/>
        </p:xfrm>
        <a:graphic>
          <a:graphicData uri="http://schemas.openxmlformats.org/drawingml/2006/table">
            <a:tbl>
              <a:tblPr firstRow="1" bandRow="1">
                <a:tableStyleId>{5C22544A-7EE6-4342-B048-85BDC9FD1C3A}</a:tableStyleId>
              </a:tblPr>
              <a:tblGrid>
                <a:gridCol w="2120265"/>
                <a:gridCol w="1252220"/>
              </a:tblGrid>
              <a:tr h="274320">
                <a:tc>
                  <a:txBody>
                    <a:bodyPr/>
                    <a:p>
                      <a:pPr algn="ctr">
                        <a:buNone/>
                      </a:pPr>
                      <a:endParaRPr lang="zh-CN" altLang="en-US" sz="1200" b="1">
                        <a:latin typeface="微软雅黑" panose="020B0503020204020204" pitchFamily="34" charset="-122"/>
                        <a:ea typeface="微软雅黑" panose="020B0503020204020204" pitchFamily="34" charset="-122"/>
                      </a:endParaRPr>
                    </a:p>
                  </a:txBody>
                  <a:tcPr/>
                </a:tc>
                <a:tc>
                  <a:txBody>
                    <a:bodyPr/>
                    <a:p>
                      <a:pPr algn="ctr">
                        <a:buNone/>
                      </a:pPr>
                      <a:r>
                        <a:rPr lang="zh-CN" altLang="en-US" sz="1200" b="1">
                          <a:latin typeface="微软雅黑" panose="020B0503020204020204" pitchFamily="34" charset="-122"/>
                          <a:ea typeface="微软雅黑" panose="020B0503020204020204" pitchFamily="34" charset="-122"/>
                        </a:rPr>
                        <a:t>大厅尺寸</a:t>
                      </a:r>
                      <a:endParaRPr lang="zh-CN" altLang="en-US" sz="1200" b="1">
                        <a:latin typeface="微软雅黑" panose="020B0503020204020204" pitchFamily="34" charset="-122"/>
                        <a:ea typeface="微软雅黑" panose="020B0503020204020204" pitchFamily="34" charset="-122"/>
                      </a:endParaRPr>
                    </a:p>
                  </a:txBody>
                  <a:tcPr/>
                </a:tc>
              </a:tr>
              <a:tr h="274320">
                <a:tc>
                  <a:txBody>
                    <a:bodyPr/>
                    <a:p>
                      <a:pPr algn="ctr">
                        <a:buNone/>
                      </a:pPr>
                      <a:r>
                        <a:rPr lang="zh-CN" altLang="en-US" sz="1200" b="1">
                          <a:latin typeface="微软雅黑" panose="020B0503020204020204" pitchFamily="34" charset="-122"/>
                          <a:ea typeface="微软雅黑" panose="020B0503020204020204" pitchFamily="34" charset="-122"/>
                        </a:rPr>
                        <a:t>长</a:t>
                      </a:r>
                      <a:endParaRPr lang="zh-CN" altLang="en-US" sz="1200" b="1">
                        <a:latin typeface="微软雅黑" panose="020B0503020204020204" pitchFamily="34" charset="-122"/>
                        <a:ea typeface="微软雅黑" panose="020B0503020204020204" pitchFamily="34" charset="-122"/>
                      </a:endParaRPr>
                    </a:p>
                  </a:txBody>
                  <a:tcPr/>
                </a:tc>
                <a:tc>
                  <a:txBody>
                    <a:bodyPr/>
                    <a:p>
                      <a:pPr algn="ctr">
                        <a:buNone/>
                      </a:pPr>
                      <a:r>
                        <a:rPr lang="en-US" altLang="zh-CN" sz="1200" b="1">
                          <a:solidFill>
                            <a:srgbClr val="FF0000"/>
                          </a:solidFill>
                          <a:latin typeface="微软雅黑" panose="020B0503020204020204" pitchFamily="34" charset="-122"/>
                          <a:ea typeface="微软雅黑" panose="020B0503020204020204" pitchFamily="34" charset="-122"/>
                          <a:sym typeface="+mn-ea"/>
                        </a:rPr>
                        <a:t>63m</a:t>
                      </a:r>
                      <a:endParaRPr lang="en-US" altLang="zh-CN" sz="1200" b="1">
                        <a:solidFill>
                          <a:srgbClr val="FF0000"/>
                        </a:solidFill>
                        <a:latin typeface="微软雅黑" panose="020B0503020204020204" pitchFamily="34" charset="-122"/>
                        <a:ea typeface="微软雅黑" panose="020B0503020204020204" pitchFamily="34" charset="-122"/>
                        <a:sym typeface="+mn-ea"/>
                      </a:endParaRPr>
                    </a:p>
                  </a:txBody>
                  <a:tcPr/>
                </a:tc>
              </a:tr>
              <a:tr h="274320">
                <a:tc>
                  <a:txBody>
                    <a:bodyPr/>
                    <a:p>
                      <a:pPr algn="ctr">
                        <a:buNone/>
                      </a:pPr>
                      <a:r>
                        <a:rPr lang="zh-CN" altLang="en-US" sz="1200" b="1">
                          <a:latin typeface="微软雅黑" panose="020B0503020204020204" pitchFamily="34" charset="-122"/>
                          <a:ea typeface="微软雅黑" panose="020B0503020204020204" pitchFamily="34" charset="-122"/>
                        </a:rPr>
                        <a:t>宽</a:t>
                      </a:r>
                      <a:endParaRPr lang="zh-CN" altLang="en-US" sz="1200" b="1">
                        <a:latin typeface="微软雅黑" panose="020B0503020204020204" pitchFamily="34" charset="-122"/>
                        <a:ea typeface="微软雅黑" panose="020B0503020204020204" pitchFamily="34" charset="-122"/>
                      </a:endParaRPr>
                    </a:p>
                  </a:txBody>
                  <a:tcPr/>
                </a:tc>
                <a:tc>
                  <a:txBody>
                    <a:bodyPr/>
                    <a:p>
                      <a:pPr algn="ctr">
                        <a:buNone/>
                      </a:pPr>
                      <a:r>
                        <a:rPr lang="en-US" altLang="zh-CN" sz="1200" b="1">
                          <a:solidFill>
                            <a:srgbClr val="FF0000"/>
                          </a:solidFill>
                          <a:latin typeface="微软雅黑" panose="020B0503020204020204" pitchFamily="34" charset="-122"/>
                          <a:ea typeface="微软雅黑" panose="020B0503020204020204" pitchFamily="34" charset="-122"/>
                          <a:sym typeface="+mn-ea"/>
                        </a:rPr>
                        <a:t>61.2m</a:t>
                      </a:r>
                      <a:endParaRPr lang="en-US" altLang="zh-CN" sz="1200" b="1">
                        <a:solidFill>
                          <a:srgbClr val="FF0000"/>
                        </a:solidFill>
                        <a:latin typeface="微软雅黑" panose="020B0503020204020204" pitchFamily="34" charset="-122"/>
                        <a:ea typeface="微软雅黑" panose="020B0503020204020204" pitchFamily="34" charset="-122"/>
                        <a:sym typeface="+mn-ea"/>
                      </a:endParaRPr>
                    </a:p>
                  </a:txBody>
                  <a:tcPr/>
                </a:tc>
              </a:tr>
              <a:tr h="274320">
                <a:tc>
                  <a:txBody>
                    <a:bodyPr/>
                    <a:p>
                      <a:pPr algn="ctr">
                        <a:buNone/>
                      </a:pPr>
                      <a:r>
                        <a:rPr lang="zh-CN" altLang="en-US" sz="1200" b="1">
                          <a:latin typeface="微软雅黑" panose="020B0503020204020204" pitchFamily="34" charset="-122"/>
                          <a:ea typeface="微软雅黑" panose="020B0503020204020204" pitchFamily="34" charset="-122"/>
                        </a:rPr>
                        <a:t>高</a:t>
                      </a:r>
                      <a:endParaRPr lang="zh-CN" altLang="en-US" sz="1200" b="1">
                        <a:latin typeface="微软雅黑" panose="020B0503020204020204" pitchFamily="34" charset="-122"/>
                        <a:ea typeface="微软雅黑" panose="020B0503020204020204" pitchFamily="34" charset="-122"/>
                      </a:endParaRPr>
                    </a:p>
                  </a:txBody>
                  <a:tcPr/>
                </a:tc>
                <a:tc>
                  <a:txBody>
                    <a:bodyPr/>
                    <a:p>
                      <a:pPr algn="ctr">
                        <a:buNone/>
                      </a:pPr>
                      <a:r>
                        <a:rPr lang="en-US" altLang="zh-CN" sz="1200" b="1">
                          <a:solidFill>
                            <a:srgbClr val="FF0000"/>
                          </a:solidFill>
                          <a:latin typeface="微软雅黑" panose="020B0503020204020204" pitchFamily="34" charset="-122"/>
                          <a:ea typeface="微软雅黑" panose="020B0503020204020204" pitchFamily="34" charset="-122"/>
                        </a:rPr>
                        <a:t>19m</a:t>
                      </a:r>
                      <a:endParaRPr lang="en-US" altLang="zh-CN" sz="1200" b="1">
                        <a:solidFill>
                          <a:srgbClr val="FF0000"/>
                        </a:solidFill>
                        <a:latin typeface="微软雅黑" panose="020B0503020204020204" pitchFamily="34" charset="-122"/>
                        <a:ea typeface="微软雅黑" panose="020B0503020204020204" pitchFamily="34" charset="-122"/>
                      </a:endParaRPr>
                    </a:p>
                  </a:txBody>
                  <a:tcPr/>
                </a:tc>
              </a:tr>
              <a:tr h="274320">
                <a:tc>
                  <a:txBody>
                    <a:bodyPr/>
                    <a:p>
                      <a:pPr algn="ctr">
                        <a:buNone/>
                      </a:pPr>
                      <a:r>
                        <a:rPr lang="zh-CN" altLang="en-US" sz="1200" b="1">
                          <a:sym typeface="+mn-ea"/>
                        </a:rPr>
                        <a:t>预安装区—对撞点距离</a:t>
                      </a:r>
                      <a:endParaRPr lang="zh-CN" altLang="en-US" sz="1200" b="1">
                        <a:sym typeface="+mn-ea"/>
                      </a:endParaRPr>
                    </a:p>
                  </a:txBody>
                  <a:tcPr/>
                </a:tc>
                <a:tc>
                  <a:txBody>
                    <a:bodyPr/>
                    <a:p>
                      <a:pPr algn="ctr">
                        <a:buNone/>
                      </a:pPr>
                      <a:r>
                        <a:rPr lang="zh-CN" altLang="en-US" sz="1200" b="1">
                          <a:solidFill>
                            <a:srgbClr val="FF0000"/>
                          </a:solidFill>
                          <a:latin typeface="微软雅黑" panose="020B0503020204020204" pitchFamily="34" charset="-122"/>
                          <a:ea typeface="微软雅黑" panose="020B0503020204020204" pitchFamily="34" charset="-122"/>
                          <a:sym typeface="+mn-ea"/>
                        </a:rPr>
                        <a:t>约</a:t>
                      </a:r>
                      <a:r>
                        <a:rPr lang="en-US" altLang="zh-CN" sz="1200" b="1">
                          <a:solidFill>
                            <a:srgbClr val="FF0000"/>
                          </a:solidFill>
                          <a:latin typeface="微软雅黑" panose="020B0503020204020204" pitchFamily="34" charset="-122"/>
                          <a:ea typeface="微软雅黑" panose="020B0503020204020204" pitchFamily="34" charset="-122"/>
                        </a:rPr>
                        <a:t>3</a:t>
                      </a:r>
                      <a:r>
                        <a:rPr lang="en-US" altLang="zh-CN" sz="1200" b="1">
                          <a:solidFill>
                            <a:srgbClr val="FF0000"/>
                          </a:solidFill>
                          <a:latin typeface="微软雅黑" panose="020B0503020204020204" pitchFamily="34" charset="-122"/>
                          <a:ea typeface="微软雅黑" panose="020B0503020204020204" pitchFamily="34" charset="-122"/>
                          <a:sym typeface="+mn-ea"/>
                        </a:rPr>
                        <a:t>0</a:t>
                      </a:r>
                      <a:r>
                        <a:rPr lang="en-US" altLang="zh-CN" sz="1200" b="1">
                          <a:solidFill>
                            <a:srgbClr val="FF0000"/>
                          </a:solidFill>
                          <a:latin typeface="微软雅黑" panose="020B0503020204020204" pitchFamily="34" charset="-122"/>
                          <a:ea typeface="微软雅黑" panose="020B0503020204020204" pitchFamily="34" charset="-122"/>
                        </a:rPr>
                        <a:t>m</a:t>
                      </a:r>
                      <a:endParaRPr lang="en-US" altLang="zh-CN" sz="1200" b="1">
                        <a:solidFill>
                          <a:srgbClr val="FF0000"/>
                        </a:solidFill>
                        <a:latin typeface="微软雅黑" panose="020B0503020204020204" pitchFamily="34" charset="-122"/>
                        <a:ea typeface="微软雅黑" panose="020B0503020204020204" pitchFamily="34" charset="-122"/>
                      </a:endParaRPr>
                    </a:p>
                  </a:txBody>
                  <a:tcPr/>
                </a:tc>
              </a:tr>
            </a:tbl>
          </a:graphicData>
        </a:graphic>
      </p:graphicFrame>
      <p:graphicFrame>
        <p:nvGraphicFramePr>
          <p:cNvPr id="13" name="表格 12"/>
          <p:cNvGraphicFramePr/>
          <p:nvPr>
            <p:custDataLst>
              <p:tags r:id="rId6"/>
            </p:custDataLst>
          </p:nvPr>
        </p:nvGraphicFramePr>
        <p:xfrm>
          <a:off x="409575" y="5459730"/>
          <a:ext cx="3832225" cy="1097280"/>
        </p:xfrm>
        <a:graphic>
          <a:graphicData uri="http://schemas.openxmlformats.org/drawingml/2006/table">
            <a:tbl>
              <a:tblPr firstRow="1" bandRow="1">
                <a:tableStyleId>{5C22544A-7EE6-4342-B048-85BDC9FD1C3A}</a:tableStyleId>
              </a:tblPr>
              <a:tblGrid>
                <a:gridCol w="958215"/>
                <a:gridCol w="1342390"/>
                <a:gridCol w="1531620"/>
              </a:tblGrid>
              <a:tr h="274320">
                <a:tc gridSpan="2">
                  <a:txBody>
                    <a:bodyPr/>
                    <a:p>
                      <a:pPr algn="ctr">
                        <a:buNone/>
                      </a:pPr>
                      <a:endParaRPr lang="zh-CN" altLang="en-US" sz="1200" b="1">
                        <a:latin typeface="微软雅黑" panose="020B0503020204020204" pitchFamily="34" charset="-122"/>
                        <a:ea typeface="微软雅黑" panose="020B0503020204020204" pitchFamily="34" charset="-122"/>
                      </a:endParaRPr>
                    </a:p>
                  </a:txBody>
                  <a:tcPr anchor="ctr" anchorCtr="0"/>
                </a:tc>
                <a:tc hMerge="1">
                  <a:tcPr/>
                </a:tc>
                <a:tc>
                  <a:txBody>
                    <a:bodyPr/>
                    <a:p>
                      <a:pPr algn="ctr">
                        <a:buNone/>
                      </a:pPr>
                      <a:r>
                        <a:rPr lang="zh-CN" altLang="en-US" sz="1200" b="1">
                          <a:latin typeface="微软雅黑" panose="020B0503020204020204" pitchFamily="34" charset="-122"/>
                          <a:ea typeface="微软雅黑" panose="020B0503020204020204" pitchFamily="34" charset="-122"/>
                        </a:rPr>
                        <a:t>数值</a:t>
                      </a:r>
                      <a:endParaRPr lang="zh-CN" altLang="en-US" sz="1200" b="1">
                        <a:latin typeface="微软雅黑" panose="020B0503020204020204" pitchFamily="34" charset="-122"/>
                        <a:ea typeface="微软雅黑" panose="020B0503020204020204" pitchFamily="34" charset="-122"/>
                      </a:endParaRPr>
                    </a:p>
                  </a:txBody>
                  <a:tcPr anchor="ctr" anchorCtr="0"/>
                </a:tc>
              </a:tr>
              <a:tr h="274320">
                <a:tc gridSpan="2">
                  <a:txBody>
                    <a:bodyPr/>
                    <a:p>
                      <a:pPr algn="ctr">
                        <a:buNone/>
                      </a:pPr>
                      <a:r>
                        <a:rPr lang="zh-CN" altLang="en-US" sz="1200" b="1">
                          <a:latin typeface="微软雅黑" panose="020B0503020204020204" pitchFamily="34" charset="-122"/>
                          <a:ea typeface="微软雅黑" panose="020B0503020204020204" pitchFamily="34" charset="-122"/>
                        </a:rPr>
                        <a:t>谱仪整体</a:t>
                      </a:r>
                      <a:r>
                        <a:rPr lang="zh-CN" altLang="en-US" sz="1200" b="1">
                          <a:latin typeface="微软雅黑" panose="020B0503020204020204" pitchFamily="34" charset="-122"/>
                          <a:ea typeface="微软雅黑" panose="020B0503020204020204" pitchFamily="34" charset="-122"/>
                        </a:rPr>
                        <a:t>质量</a:t>
                      </a:r>
                      <a:endParaRPr lang="zh-CN" altLang="en-US" sz="1200" b="1">
                        <a:latin typeface="微软雅黑" panose="020B0503020204020204" pitchFamily="34" charset="-122"/>
                        <a:ea typeface="微软雅黑" panose="020B0503020204020204" pitchFamily="34" charset="-122"/>
                      </a:endParaRPr>
                    </a:p>
                  </a:txBody>
                  <a:tcPr anchor="ctr" anchorCtr="0"/>
                </a:tc>
                <a:tc hMerge="1">
                  <a:tcPr/>
                </a:tc>
                <a:tc>
                  <a:txBody>
                    <a:bodyPr/>
                    <a:p>
                      <a:pPr algn="ctr">
                        <a:buNone/>
                      </a:pPr>
                      <a:r>
                        <a:rPr lang="en-US" altLang="zh-CN" sz="1200" b="1">
                          <a:solidFill>
                            <a:srgbClr val="FF0000"/>
                          </a:solidFill>
                          <a:sym typeface="+mn-ea"/>
                        </a:rPr>
                        <a:t>891.8 t</a:t>
                      </a:r>
                      <a:endParaRPr lang="en-US" altLang="zh-CN" sz="1200" b="1">
                        <a:solidFill>
                          <a:srgbClr val="FF0000"/>
                        </a:solidFill>
                        <a:latin typeface="微软雅黑" panose="020B0503020204020204" pitchFamily="34" charset="-122"/>
                        <a:ea typeface="微软雅黑" panose="020B0503020204020204" pitchFamily="34" charset="-122"/>
                        <a:sym typeface="+mn-ea"/>
                      </a:endParaRPr>
                    </a:p>
                  </a:txBody>
                  <a:tcPr anchor="ctr" anchorCtr="0"/>
                </a:tc>
              </a:tr>
              <a:tr h="274320">
                <a:tc rowSpan="2">
                  <a:txBody>
                    <a:bodyPr/>
                    <a:p>
                      <a:pPr algn="ctr">
                        <a:buNone/>
                      </a:pPr>
                      <a:r>
                        <a:rPr lang="zh-CN" altLang="en-US" sz="1200" b="1">
                          <a:latin typeface="微软雅黑" panose="020B0503020204020204" pitchFamily="34" charset="-122"/>
                          <a:ea typeface="微软雅黑" panose="020B0503020204020204" pitchFamily="34" charset="-122"/>
                        </a:rPr>
                        <a:t>尺寸</a:t>
                      </a:r>
                      <a:endParaRPr lang="zh-CN" altLang="en-US" sz="1200" b="1">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b="1">
                          <a:latin typeface="微软雅黑" panose="020B0503020204020204" pitchFamily="34" charset="-122"/>
                          <a:ea typeface="微软雅黑" panose="020B0503020204020204" pitchFamily="34" charset="-122"/>
                        </a:rPr>
                        <a:t>前后端面</a:t>
                      </a:r>
                      <a:r>
                        <a:rPr lang="zh-CN" altLang="en-US" sz="1200" b="1">
                          <a:latin typeface="微软雅黑" panose="020B0503020204020204" pitchFamily="34" charset="-122"/>
                          <a:ea typeface="微软雅黑" panose="020B0503020204020204" pitchFamily="34" charset="-122"/>
                        </a:rPr>
                        <a:t>距离</a:t>
                      </a:r>
                      <a:endParaRPr lang="zh-CN" altLang="en-US" sz="1200" b="1">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sz="1200" b="1">
                          <a:solidFill>
                            <a:srgbClr val="FF0000"/>
                          </a:solidFill>
                          <a:latin typeface="微软雅黑" panose="020B0503020204020204" pitchFamily="34" charset="-122"/>
                          <a:ea typeface="微软雅黑" panose="020B0503020204020204" pitchFamily="34" charset="-122"/>
                        </a:rPr>
                        <a:t>6930mm</a:t>
                      </a:r>
                      <a:endParaRPr lang="en-US" altLang="zh-CN" sz="1200" b="1">
                        <a:solidFill>
                          <a:srgbClr val="FF0000"/>
                        </a:solidFill>
                        <a:latin typeface="微软雅黑" panose="020B0503020204020204" pitchFamily="34" charset="-122"/>
                        <a:ea typeface="微软雅黑" panose="020B0503020204020204" pitchFamily="34" charset="-122"/>
                      </a:endParaRPr>
                    </a:p>
                  </a:txBody>
                  <a:tcPr anchor="ctr" anchorCtr="0"/>
                </a:tc>
              </a:tr>
              <a:tr h="274320">
                <a:tc vMerge="1">
                  <a:tcPr/>
                </a:tc>
                <a:tc>
                  <a:txBody>
                    <a:bodyPr/>
                    <a:p>
                      <a:pPr algn="ctr">
                        <a:buNone/>
                      </a:pPr>
                      <a:r>
                        <a:rPr lang="zh-CN" altLang="en-US" sz="1200" b="1">
                          <a:latin typeface="微软雅黑" panose="020B0503020204020204" pitchFamily="34" charset="-122"/>
                          <a:ea typeface="微软雅黑" panose="020B0503020204020204" pitchFamily="34" charset="-122"/>
                        </a:rPr>
                        <a:t>八面体</a:t>
                      </a:r>
                      <a:r>
                        <a:rPr lang="zh-CN" altLang="en-US" sz="1200" b="1">
                          <a:latin typeface="微软雅黑" panose="020B0503020204020204" pitchFamily="34" charset="-122"/>
                          <a:ea typeface="微软雅黑" panose="020B0503020204020204" pitchFamily="34" charset="-122"/>
                        </a:rPr>
                        <a:t>边长</a:t>
                      </a:r>
                      <a:endParaRPr lang="zh-CN" altLang="en-US" sz="1200" b="1">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sz="1200" b="1">
                          <a:solidFill>
                            <a:srgbClr val="FF0000"/>
                          </a:solidFill>
                          <a:latin typeface="微软雅黑" panose="020B0503020204020204" pitchFamily="34" charset="-122"/>
                          <a:ea typeface="微软雅黑" panose="020B0503020204020204" pitchFamily="34" charset="-122"/>
                        </a:rPr>
                        <a:t>2481.14mm</a:t>
                      </a:r>
                      <a:endParaRPr lang="en-US" altLang="zh-CN" sz="1200" b="1">
                        <a:solidFill>
                          <a:srgbClr val="FF0000"/>
                        </a:solidFill>
                        <a:latin typeface="微软雅黑" panose="020B0503020204020204" pitchFamily="34" charset="-122"/>
                        <a:ea typeface="微软雅黑" panose="020B0503020204020204" pitchFamily="34" charset="-122"/>
                      </a:endParaRPr>
                    </a:p>
                  </a:txBody>
                  <a:tcPr anchor="ctr" anchorCtr="0"/>
                </a:tc>
              </a:tr>
            </a:tbl>
          </a:graphicData>
        </a:graphic>
      </p:graphicFrame>
      <p:cxnSp>
        <p:nvCxnSpPr>
          <p:cNvPr id="15" name="直接连接符 14"/>
          <p:cNvCxnSpPr/>
          <p:nvPr/>
        </p:nvCxnSpPr>
        <p:spPr>
          <a:xfrm>
            <a:off x="680085" y="2177415"/>
            <a:ext cx="694690" cy="127000"/>
          </a:xfrm>
          <a:prstGeom prst="line">
            <a:avLst/>
          </a:prstGeom>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793750" y="4069715"/>
            <a:ext cx="737235" cy="120650"/>
          </a:xfrm>
          <a:prstGeom prst="line">
            <a:avLst/>
          </a:prstGeom>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flipH="1" flipV="1">
            <a:off x="683260" y="2155825"/>
            <a:ext cx="117475" cy="1920875"/>
          </a:xfrm>
          <a:prstGeom prst="straightConnector1">
            <a:avLst/>
          </a:prstGeom>
          <a:ln>
            <a:headEnd type="triangle" w="med" len="med"/>
            <a:tailEnd type="triangle" w="med" len="med"/>
          </a:ln>
        </p:spPr>
        <p:style>
          <a:lnRef idx="2">
            <a:schemeClr val="accent1"/>
          </a:lnRef>
          <a:fillRef idx="0">
            <a:srgbClr val="FFFFFF"/>
          </a:fillRef>
          <a:effectRef idx="0">
            <a:srgbClr val="FFFFFF"/>
          </a:effectRef>
          <a:fontRef idx="minor">
            <a:schemeClr val="tx1"/>
          </a:fontRef>
        </p:style>
      </p:cxnSp>
      <p:sp>
        <p:nvSpPr>
          <p:cNvPr id="18" name="文本框 17"/>
          <p:cNvSpPr txBox="1"/>
          <p:nvPr/>
        </p:nvSpPr>
        <p:spPr>
          <a:xfrm rot="21420000">
            <a:off x="205740" y="3176270"/>
            <a:ext cx="853440" cy="245110"/>
          </a:xfrm>
          <a:prstGeom prst="rect">
            <a:avLst/>
          </a:prstGeom>
          <a:noFill/>
        </p:spPr>
        <p:txBody>
          <a:bodyPr wrap="square" rtlCol="0">
            <a:spAutoFit/>
          </a:bodyPr>
          <a:p>
            <a:r>
              <a:rPr lang="en-US" altLang="zh-CN" sz="1000">
                <a:latin typeface="Times New Roman" panose="02020603050405020304" pitchFamily="18" charset="0"/>
                <a:cs typeface="Times New Roman" panose="02020603050405020304" pitchFamily="18" charset="0"/>
              </a:rPr>
              <a:t>5990mm</a:t>
            </a:r>
            <a:endParaRPr lang="en-US" altLang="zh-CN" sz="1000">
              <a:latin typeface="Times New Roman" panose="02020603050405020304" pitchFamily="18" charset="0"/>
              <a:cs typeface="Times New Roman" panose="02020603050405020304" pitchFamily="18" charset="0"/>
            </a:endParaRPr>
          </a:p>
        </p:txBody>
      </p:sp>
      <p:sp>
        <p:nvSpPr>
          <p:cNvPr id="20" name="文本框 19"/>
          <p:cNvSpPr txBox="1"/>
          <p:nvPr/>
        </p:nvSpPr>
        <p:spPr>
          <a:xfrm>
            <a:off x="8905875" y="5846445"/>
            <a:ext cx="2783205" cy="865505"/>
          </a:xfrm>
          <a:prstGeom prst="rect">
            <a:avLst/>
          </a:prstGeom>
          <a:noFill/>
        </p:spPr>
        <p:txBody>
          <a:bodyPr wrap="square" rtlCol="0" anchor="t">
            <a:spAutoFit/>
          </a:bodyPr>
          <a:p>
            <a:pPr>
              <a:lnSpc>
                <a:spcPct val="140000"/>
              </a:lnSpc>
            </a:pPr>
            <a:r>
              <a:rPr lang="zh-CN" altLang="en-US" b="1" dirty="0">
                <a:sym typeface="+mn-ea"/>
              </a:rPr>
              <a:t>（</a:t>
            </a:r>
            <a:r>
              <a:rPr lang="zh-CN" altLang="en-US" b="1" dirty="0">
                <a:solidFill>
                  <a:srgbClr val="0070C0"/>
                </a:solidFill>
                <a:sym typeface="+mn-ea"/>
              </a:rPr>
              <a:t>龙门吊规格：起重</a:t>
            </a:r>
            <a:r>
              <a:rPr lang="en-US" altLang="zh-CN" b="1" dirty="0">
                <a:solidFill>
                  <a:srgbClr val="0070C0"/>
                </a:solidFill>
                <a:sym typeface="+mn-ea"/>
              </a:rPr>
              <a:t>63t</a:t>
            </a:r>
            <a:r>
              <a:rPr lang="zh-CN" altLang="en-US" b="1" dirty="0">
                <a:solidFill>
                  <a:srgbClr val="0070C0"/>
                </a:solidFill>
                <a:sym typeface="+mn-ea"/>
              </a:rPr>
              <a:t>，跨度</a:t>
            </a:r>
            <a:r>
              <a:rPr lang="en-US" altLang="zh-CN" b="1" dirty="0">
                <a:solidFill>
                  <a:srgbClr val="0070C0"/>
                </a:solidFill>
                <a:sym typeface="+mn-ea"/>
              </a:rPr>
              <a:t>30m</a:t>
            </a:r>
            <a:r>
              <a:rPr lang="zh-CN" altLang="en-US" b="1" dirty="0">
                <a:solidFill>
                  <a:srgbClr val="0070C0"/>
                </a:solidFill>
                <a:sym typeface="+mn-ea"/>
              </a:rPr>
              <a:t>，起升高度</a:t>
            </a:r>
            <a:r>
              <a:rPr lang="en-US" altLang="zh-CN" b="1" dirty="0">
                <a:solidFill>
                  <a:srgbClr val="0070C0"/>
                </a:solidFill>
                <a:sym typeface="+mn-ea"/>
              </a:rPr>
              <a:t>14m</a:t>
            </a:r>
            <a:r>
              <a:rPr lang="zh-CN" altLang="en-US" b="1" dirty="0">
                <a:sym typeface="+mn-ea"/>
              </a:rPr>
              <a:t>）</a:t>
            </a:r>
            <a:endParaRPr lang="zh-CN" altLang="en-US" b="1" dirty="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56055" y="2332990"/>
            <a:ext cx="8739505" cy="4055745"/>
          </a:xfrm>
          <a:prstGeom prst="rect">
            <a:avLst/>
          </a:prstGeom>
        </p:spPr>
      </p:pic>
      <p:cxnSp>
        <p:nvCxnSpPr>
          <p:cNvPr id="6" name="直接箭头连接符 5"/>
          <p:cNvCxnSpPr/>
          <p:nvPr/>
        </p:nvCxnSpPr>
        <p:spPr>
          <a:xfrm flipH="1" flipV="1">
            <a:off x="2146935" y="4937760"/>
            <a:ext cx="5715" cy="591820"/>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1653540" y="4500245"/>
            <a:ext cx="1205865"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mn-ea"/>
              </a:rPr>
              <a:t>地坪钢板</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mn-ea"/>
            </a:endParaRPr>
          </a:p>
        </p:txBody>
      </p:sp>
      <p:cxnSp>
        <p:nvCxnSpPr>
          <p:cNvPr id="13" name="直接连接符 12"/>
          <p:cNvCxnSpPr/>
          <p:nvPr/>
        </p:nvCxnSpPr>
        <p:spPr>
          <a:xfrm>
            <a:off x="660400" y="813714"/>
            <a:ext cx="89770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6634480" y="1903095"/>
            <a:ext cx="421005"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
        <p:nvSpPr>
          <p:cNvPr id="17" name="灯片编号占位符 16"/>
          <p:cNvSpPr>
            <a:spLocks noGrp="1"/>
          </p:cNvSpPr>
          <p:nvPr>
            <p:ph type="sldNum" sz="quarter" idx="12"/>
          </p:nvPr>
        </p:nvSpPr>
        <p:spPr>
          <a:xfrm>
            <a:off x="9120505" y="6356350"/>
            <a:ext cx="2743200" cy="365125"/>
          </a:xfrm>
        </p:spPr>
        <p:txBody>
          <a:bodyPr/>
          <a:lstStyle/>
          <a:p>
            <a:fld id="{565CE74E-AB26-4998-AD42-012C4C1AD076}" type="slidenum">
              <a:rPr lang="zh-CN" altLang="en-US" smtClean="0"/>
            </a:fld>
            <a:endParaRPr lang="zh-CN" altLang="en-US"/>
          </a:p>
        </p:txBody>
      </p:sp>
      <p:pic>
        <p:nvPicPr>
          <p:cNvPr id="14" name="Picture 6"/>
          <p:cNvPicPr>
            <a:picLocks noChangeAspect="1"/>
          </p:cNvPicPr>
          <p:nvPr/>
        </p:nvPicPr>
        <p:blipFill rotWithShape="1">
          <a:blip r:embed="rId2"/>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93040" y="209550"/>
            <a:ext cx="338201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整体支撑及移动</a:t>
            </a: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4" name="文本框 63"/>
          <p:cNvSpPr txBox="1"/>
          <p:nvPr/>
        </p:nvSpPr>
        <p:spPr>
          <a:xfrm>
            <a:off x="234950" y="1480820"/>
            <a:ext cx="11416030" cy="2023110"/>
          </a:xfrm>
          <a:prstGeom prst="rect">
            <a:avLst/>
          </a:prstGeom>
          <a:noFill/>
        </p:spPr>
        <p:txBody>
          <a:bodyPr wrap="square" rtlCol="0">
            <a:noAutofit/>
          </a:bodyPr>
          <a:p>
            <a:pPr marL="285750" indent="-285750">
              <a:lnSpc>
                <a:spcPct val="150000"/>
              </a:lnSpc>
              <a:buFont typeface="Wingdings" panose="05000000000000000000" charset="0"/>
              <a:buChar char="Ø"/>
            </a:pPr>
            <a:r>
              <a:rPr lang="zh-CN" altLang="en-US" sz="2000" b="1">
                <a:solidFill>
                  <a:schemeClr val="tx1"/>
                </a:solidFill>
                <a:latin typeface="微软雅黑" panose="020B0503020204020204" pitchFamily="34" charset="-122"/>
                <a:ea typeface="微软雅黑" panose="020B0503020204020204" pitchFamily="34" charset="-122"/>
              </a:rPr>
              <a:t>地坪钢板提供</a:t>
            </a:r>
            <a:r>
              <a:rPr lang="zh-CN" altLang="en-US" sz="2000" b="1">
                <a:latin typeface="微软雅黑" panose="020B0503020204020204" pitchFamily="34" charset="-122"/>
                <a:ea typeface="微软雅黑" panose="020B0503020204020204" pitchFamily="34" charset="-122"/>
              </a:rPr>
              <a:t>基础的安装、</a:t>
            </a:r>
            <a:r>
              <a:rPr lang="zh-CN" altLang="en-US" sz="2000" b="1">
                <a:latin typeface="微软雅黑" panose="020B0503020204020204" pitchFamily="34" charset="-122"/>
                <a:ea typeface="微软雅黑" panose="020B0503020204020204" pitchFamily="34" charset="-122"/>
                <a:sym typeface="+mn-ea"/>
              </a:rPr>
              <a:t>滑移</a:t>
            </a:r>
            <a:r>
              <a:rPr lang="zh-CN" altLang="en-US" sz="2000" b="1">
                <a:latin typeface="微软雅黑" panose="020B0503020204020204" pitchFamily="34" charset="-122"/>
                <a:ea typeface="微软雅黑" panose="020B0503020204020204" pitchFamily="34" charset="-122"/>
              </a:rPr>
              <a:t>平面和</a:t>
            </a:r>
            <a:r>
              <a:rPr lang="zh-CN" altLang="en-US" sz="2000" b="1">
                <a:latin typeface="微软雅黑" panose="020B0503020204020204" pitchFamily="34" charset="-122"/>
                <a:ea typeface="微软雅黑" panose="020B0503020204020204" pitchFamily="34" charset="-122"/>
                <a:sym typeface="+mn-ea"/>
              </a:rPr>
              <a:t>水平基准。</a:t>
            </a:r>
            <a:endParaRPr lang="en-US" altLang="zh-CN" sz="2000" b="1">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sz="2000" b="1">
                <a:solidFill>
                  <a:srgbClr val="FF0000"/>
                </a:solidFill>
                <a:latin typeface="微软雅黑" panose="020B0503020204020204" pitchFamily="34" charset="-122"/>
                <a:ea typeface="微软雅黑" panose="020B0503020204020204" pitchFamily="34" charset="-122"/>
              </a:rPr>
              <a:t>整体刚性支撑结构（包括基座、横梁、端轭导轨、支撑）</a:t>
            </a:r>
            <a:r>
              <a:rPr lang="zh-CN" altLang="en-US" sz="2000" b="1">
                <a:latin typeface="微软雅黑" panose="020B0503020204020204" pitchFamily="34" charset="-122"/>
                <a:ea typeface="微软雅黑" panose="020B0503020204020204" pitchFamily="34" charset="-122"/>
              </a:rPr>
              <a:t>承担大质量谱仪载荷并保持结构稳定。</a:t>
            </a:r>
            <a:endParaRPr lang="en-US" altLang="zh-CN" sz="2000" b="1">
              <a:latin typeface="微软雅黑" panose="020B0503020204020204" pitchFamily="34" charset="-122"/>
              <a:ea typeface="微软雅黑" panose="020B0503020204020204" pitchFamily="34" charset="-122"/>
            </a:endParaRPr>
          </a:p>
          <a:p>
            <a:pPr marL="285750" indent="-285750">
              <a:lnSpc>
                <a:spcPct val="130000"/>
              </a:lnSpc>
              <a:buFont typeface="Wingdings" panose="05000000000000000000" charset="0"/>
              <a:buChar char="Ø"/>
            </a:pPr>
            <a:endParaRPr lang="en-US" altLang="zh-CN" sz="2000" b="1">
              <a:latin typeface="微软雅黑" panose="020B0503020204020204" pitchFamily="34" charset="-122"/>
              <a:ea typeface="微软雅黑" panose="020B0503020204020204" pitchFamily="34" charset="-122"/>
            </a:endParaRPr>
          </a:p>
        </p:txBody>
      </p:sp>
      <p:sp>
        <p:nvSpPr>
          <p:cNvPr id="65" name="矩形 64"/>
          <p:cNvSpPr/>
          <p:nvPr/>
        </p:nvSpPr>
        <p:spPr>
          <a:xfrm>
            <a:off x="187325" y="1020445"/>
            <a:ext cx="566356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整体支撑结构方案</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8" name="直接箭头连接符 17"/>
          <p:cNvCxnSpPr/>
          <p:nvPr/>
        </p:nvCxnSpPr>
        <p:spPr>
          <a:xfrm flipH="1" flipV="1">
            <a:off x="4261485" y="3074670"/>
            <a:ext cx="579120" cy="579120"/>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3297555" y="2755900"/>
            <a:ext cx="1426210"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整体谱仪</a:t>
            </a:r>
            <a:endParaRPr kumimoji="0" lang="zh-CN" altLang="en-US" sz="1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23" name="直接箭头连接符 22"/>
          <p:cNvCxnSpPr/>
          <p:nvPr/>
        </p:nvCxnSpPr>
        <p:spPr>
          <a:xfrm flipH="1" flipV="1">
            <a:off x="4010025" y="3707130"/>
            <a:ext cx="723265" cy="890905"/>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3110865" y="3474085"/>
            <a:ext cx="1535430"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mn-ea"/>
              </a:rPr>
              <a:t>桶轭支撑</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mn-cs"/>
              <a:sym typeface="+mn-ea"/>
            </a:endParaRPr>
          </a:p>
        </p:txBody>
      </p:sp>
      <p:cxnSp>
        <p:nvCxnSpPr>
          <p:cNvPr id="25" name="直接箭头连接符 24"/>
          <p:cNvCxnSpPr/>
          <p:nvPr/>
        </p:nvCxnSpPr>
        <p:spPr>
          <a:xfrm>
            <a:off x="5869940" y="5132705"/>
            <a:ext cx="10795" cy="1170940"/>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33" name="文本框 32"/>
          <p:cNvSpPr txBox="1"/>
          <p:nvPr/>
        </p:nvSpPr>
        <p:spPr>
          <a:xfrm>
            <a:off x="5486400" y="6305550"/>
            <a:ext cx="1083945"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rPr>
              <a:t>端轭支撑</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endParaRPr>
          </a:p>
        </p:txBody>
      </p:sp>
      <p:cxnSp>
        <p:nvCxnSpPr>
          <p:cNvPr id="40" name="直接箭头连接符 39"/>
          <p:cNvCxnSpPr/>
          <p:nvPr/>
        </p:nvCxnSpPr>
        <p:spPr>
          <a:xfrm flipH="1">
            <a:off x="4044315" y="5346700"/>
            <a:ext cx="29845" cy="958850"/>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55" name="文本框 54"/>
          <p:cNvSpPr txBox="1"/>
          <p:nvPr/>
        </p:nvSpPr>
        <p:spPr>
          <a:xfrm>
            <a:off x="3791585" y="6280150"/>
            <a:ext cx="596265"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rPr>
              <a:t>基座</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endParaRPr>
          </a:p>
        </p:txBody>
      </p:sp>
      <p:cxnSp>
        <p:nvCxnSpPr>
          <p:cNvPr id="57" name="直接箭头连接符 56"/>
          <p:cNvCxnSpPr/>
          <p:nvPr/>
        </p:nvCxnSpPr>
        <p:spPr>
          <a:xfrm>
            <a:off x="7637145" y="5219700"/>
            <a:ext cx="19050" cy="1059815"/>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60" name="文本框 59"/>
          <p:cNvSpPr txBox="1"/>
          <p:nvPr/>
        </p:nvSpPr>
        <p:spPr>
          <a:xfrm>
            <a:off x="7279640" y="6280150"/>
            <a:ext cx="1083945"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rPr>
              <a:t>端轭导轨</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endParaRPr>
          </a:p>
        </p:txBody>
      </p:sp>
      <p:cxnSp>
        <p:nvCxnSpPr>
          <p:cNvPr id="61" name="直接箭头连接符 60"/>
          <p:cNvCxnSpPr/>
          <p:nvPr/>
        </p:nvCxnSpPr>
        <p:spPr>
          <a:xfrm flipH="1">
            <a:off x="4723765" y="5172075"/>
            <a:ext cx="29845" cy="1229360"/>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62" name="文本框 61"/>
          <p:cNvSpPr txBox="1"/>
          <p:nvPr/>
        </p:nvSpPr>
        <p:spPr>
          <a:xfrm>
            <a:off x="4488815" y="6305550"/>
            <a:ext cx="1083945" cy="33718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rPr>
              <a:t>横梁</a:t>
            </a:r>
            <a:endPar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mn-ea"/>
            </a:endParaRPr>
          </a:p>
        </p:txBody>
      </p:sp>
      <p:cxnSp>
        <p:nvCxnSpPr>
          <p:cNvPr id="66" name="直接连接符 65"/>
          <p:cNvCxnSpPr/>
          <p:nvPr/>
        </p:nvCxnSpPr>
        <p:spPr>
          <a:xfrm flipV="1">
            <a:off x="6158865" y="2987040"/>
            <a:ext cx="2451735" cy="27051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67" name="直接连接符 66"/>
          <p:cNvCxnSpPr/>
          <p:nvPr/>
        </p:nvCxnSpPr>
        <p:spPr>
          <a:xfrm flipH="1" flipV="1">
            <a:off x="8620760" y="2981960"/>
            <a:ext cx="60960" cy="2463800"/>
          </a:xfrm>
          <a:prstGeom prst="line">
            <a:avLst/>
          </a:prstGeom>
          <a:ln>
            <a:solidFill>
              <a:schemeClr val="tx1"/>
            </a:solidFill>
            <a:headEnd type="arrow" w="med" len="med"/>
            <a:tailEnd type="arrow" w="med" len="med"/>
          </a:ln>
        </p:spPr>
        <p:style>
          <a:lnRef idx="2">
            <a:schemeClr val="accent1"/>
          </a:lnRef>
          <a:fillRef idx="0">
            <a:srgbClr val="FFFFFF"/>
          </a:fillRef>
          <a:effectRef idx="0">
            <a:srgbClr val="FFFFFF"/>
          </a:effectRef>
          <a:fontRef idx="minor">
            <a:schemeClr val="tx1"/>
          </a:fontRef>
        </p:style>
      </p:cxnSp>
      <p:sp>
        <p:nvSpPr>
          <p:cNvPr id="68" name="文本框 67"/>
          <p:cNvSpPr txBox="1"/>
          <p:nvPr/>
        </p:nvSpPr>
        <p:spPr>
          <a:xfrm>
            <a:off x="8681720" y="4029710"/>
            <a:ext cx="1301115" cy="306705"/>
          </a:xfrm>
          <a:prstGeom prst="rect">
            <a:avLst/>
          </a:prstGeom>
          <a:noFill/>
        </p:spPr>
        <p:txBody>
          <a:bodyPr wrap="square" rtlCol="0">
            <a:spAutoFit/>
          </a:bodyPr>
          <a:p>
            <a:r>
              <a:rPr lang="en-US" altLang="zh-CN" sz="1400" b="1">
                <a:latin typeface="Times New Roman" panose="02020603050405020304" pitchFamily="18" charset="0"/>
                <a:ea typeface="微软雅黑" panose="020B0503020204020204" pitchFamily="34" charset="-122"/>
                <a:cs typeface="Times New Roman" panose="02020603050405020304" pitchFamily="18" charset="0"/>
              </a:rPr>
              <a:t>7531mm</a:t>
            </a:r>
            <a:endParaRPr lang="en-US" altLang="zh-CN" sz="1400" b="1">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69" name="直接连接符 68"/>
          <p:cNvCxnSpPr/>
          <p:nvPr/>
        </p:nvCxnSpPr>
        <p:spPr>
          <a:xfrm flipV="1">
            <a:off x="4912995" y="5553710"/>
            <a:ext cx="3883025" cy="481965"/>
          </a:xfrm>
          <a:prstGeom prst="line">
            <a:avLst/>
          </a:prstGeom>
          <a:ln>
            <a:solidFill>
              <a:schemeClr val="tx1"/>
            </a:solidFill>
            <a:headEnd type="arrow" w="med" len="med"/>
            <a:tailEnd type="arrow" w="med" len="med"/>
          </a:ln>
        </p:spPr>
        <p:style>
          <a:lnRef idx="2">
            <a:schemeClr val="accent1"/>
          </a:lnRef>
          <a:fillRef idx="0">
            <a:srgbClr val="FFFFFF"/>
          </a:fillRef>
          <a:effectRef idx="0">
            <a:srgbClr val="FFFFFF"/>
          </a:effectRef>
          <a:fontRef idx="minor">
            <a:schemeClr val="tx1"/>
          </a:fontRef>
        </p:style>
      </p:cxnSp>
      <p:sp>
        <p:nvSpPr>
          <p:cNvPr id="70" name="文本框 69"/>
          <p:cNvSpPr txBox="1"/>
          <p:nvPr/>
        </p:nvSpPr>
        <p:spPr>
          <a:xfrm rot="21120000">
            <a:off x="6168390" y="5798185"/>
            <a:ext cx="1534160" cy="27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基座长</a:t>
            </a: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12640mm</a:t>
            </a:r>
            <a:endPar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1" name="直接连接符 70"/>
          <p:cNvCxnSpPr/>
          <p:nvPr/>
        </p:nvCxnSpPr>
        <p:spPr>
          <a:xfrm>
            <a:off x="4690110" y="5846445"/>
            <a:ext cx="222885" cy="19494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2" name="直接连接符 71"/>
          <p:cNvCxnSpPr/>
          <p:nvPr/>
        </p:nvCxnSpPr>
        <p:spPr>
          <a:xfrm>
            <a:off x="8687435" y="5443855"/>
            <a:ext cx="99060" cy="11684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3" name="直接连接符 72"/>
          <p:cNvCxnSpPr/>
          <p:nvPr/>
        </p:nvCxnSpPr>
        <p:spPr>
          <a:xfrm flipV="1">
            <a:off x="4690110" y="5233670"/>
            <a:ext cx="13335" cy="612775"/>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74" name="直接连接符 73"/>
          <p:cNvCxnSpPr/>
          <p:nvPr/>
        </p:nvCxnSpPr>
        <p:spPr>
          <a:xfrm flipV="1">
            <a:off x="3387090" y="4407535"/>
            <a:ext cx="19685" cy="57023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sp>
        <p:nvSpPr>
          <p:cNvPr id="75" name="文本框 74"/>
          <p:cNvSpPr txBox="1"/>
          <p:nvPr/>
        </p:nvSpPr>
        <p:spPr>
          <a:xfrm rot="1860000">
            <a:off x="3213100" y="4458335"/>
            <a:ext cx="1466850" cy="27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基座宽</a:t>
            </a:r>
            <a:r>
              <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8822.5mm</a:t>
            </a:r>
            <a:endParaRPr kumimoji="0" lang="en-US" altLang="zh-CN" sz="1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76" name="直接连接符 75"/>
          <p:cNvCxnSpPr/>
          <p:nvPr/>
        </p:nvCxnSpPr>
        <p:spPr>
          <a:xfrm>
            <a:off x="3409950" y="4414520"/>
            <a:ext cx="1293495" cy="828675"/>
          </a:xfrm>
          <a:prstGeom prst="line">
            <a:avLst/>
          </a:prstGeom>
          <a:ln w="12700" cap="flat" cmpd="sng" algn="ctr">
            <a:solidFill>
              <a:schemeClr val="tx1"/>
            </a:solidFill>
            <a:prstDash val="solid"/>
            <a:miter lim="800000"/>
            <a:headEnd type="arrow" w="med" len="med"/>
            <a:tailEnd type="arrow" w="med" len="med"/>
          </a:ln>
        </p:spPr>
        <p:style>
          <a:lnRef idx="0">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93040" y="209550"/>
            <a:ext cx="332867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整体支撑及移动</a:t>
            </a: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5" name="矩形 64"/>
          <p:cNvSpPr/>
          <p:nvPr/>
        </p:nvSpPr>
        <p:spPr>
          <a:xfrm>
            <a:off x="193040" y="854710"/>
            <a:ext cx="566356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整体支撑结构方案</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6" name="图片 1" descr="07be2a7a1c748f3fe16d9b58d4ec02e"/>
          <p:cNvPicPr>
            <a:picLocks noChangeAspect="1"/>
          </p:cNvPicPr>
          <p:nvPr>
            <p:custDataLst>
              <p:tags r:id="rId2"/>
            </p:custDataLst>
          </p:nvPr>
        </p:nvPicPr>
        <p:blipFill>
          <a:blip r:embed="rId3"/>
          <a:stretch>
            <a:fillRect/>
          </a:stretch>
        </p:blipFill>
        <p:spPr>
          <a:xfrm>
            <a:off x="406400" y="1956435"/>
            <a:ext cx="3246755" cy="1928495"/>
          </a:xfrm>
          <a:prstGeom prst="rect">
            <a:avLst/>
          </a:prstGeom>
          <a:ln>
            <a:solidFill>
              <a:schemeClr val="accent1"/>
            </a:solidFill>
          </a:ln>
        </p:spPr>
      </p:pic>
      <p:pic>
        <p:nvPicPr>
          <p:cNvPr id="67" name="图片 2" descr="7cd638a94b946d29f68a684baf1fa47"/>
          <p:cNvPicPr>
            <a:picLocks noChangeAspect="1"/>
          </p:cNvPicPr>
          <p:nvPr>
            <p:custDataLst>
              <p:tags r:id="rId4"/>
            </p:custDataLst>
          </p:nvPr>
        </p:nvPicPr>
        <p:blipFill>
          <a:blip r:embed="rId5"/>
          <a:stretch>
            <a:fillRect/>
          </a:stretch>
        </p:blipFill>
        <p:spPr>
          <a:xfrm>
            <a:off x="3884930" y="1956435"/>
            <a:ext cx="3065780" cy="1925955"/>
          </a:xfrm>
          <a:prstGeom prst="rect">
            <a:avLst/>
          </a:prstGeom>
          <a:ln>
            <a:solidFill>
              <a:schemeClr val="accent1"/>
            </a:solidFill>
          </a:ln>
        </p:spPr>
      </p:pic>
      <p:sp>
        <p:nvSpPr>
          <p:cNvPr id="68" name="文本框 67"/>
          <p:cNvSpPr txBox="1"/>
          <p:nvPr>
            <p:custDataLst>
              <p:tags r:id="rId6"/>
            </p:custDataLst>
          </p:nvPr>
        </p:nvSpPr>
        <p:spPr>
          <a:xfrm>
            <a:off x="964565" y="3883660"/>
            <a:ext cx="1628140" cy="321945"/>
          </a:xfrm>
          <a:prstGeom prst="rect">
            <a:avLst/>
          </a:prstGeom>
        </p:spPr>
        <p:txBody>
          <a:bodyPr wrap="square">
            <a:spAutoFit/>
          </a:bodyPr>
          <a:p>
            <a:pPr marL="0" indent="266700" algn="ctr" defTabSz="266700">
              <a:lnSpc>
                <a:spcPct val="150000"/>
              </a:lnSpc>
              <a:spcAft>
                <a:spcPts val="200"/>
              </a:spcAft>
              <a:tabLst>
                <a:tab pos="0" algn="l"/>
              </a:tabLst>
            </a:pP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）应力</a:t>
            </a:r>
            <a:r>
              <a:rPr lang="en-US" altLang="zh-CN" sz="10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文本框 68"/>
          <p:cNvSpPr txBox="1"/>
          <p:nvPr>
            <p:custDataLst>
              <p:tags r:id="rId7"/>
            </p:custDataLst>
          </p:nvPr>
        </p:nvSpPr>
        <p:spPr>
          <a:xfrm>
            <a:off x="4332605" y="3883660"/>
            <a:ext cx="1390650" cy="321945"/>
          </a:xfrm>
          <a:prstGeom prst="rect">
            <a:avLst/>
          </a:prstGeom>
        </p:spPr>
        <p:txBody>
          <a:bodyPr wrap="square">
            <a:spAutoFit/>
          </a:bodyPr>
          <a:p>
            <a:pPr marL="0" indent="266700" algn="ctr" defTabSz="266700">
              <a:lnSpc>
                <a:spcPct val="150000"/>
              </a:lnSpc>
              <a:spcAft>
                <a:spcPts val="200"/>
              </a:spcAft>
              <a:tabLst>
                <a:tab pos="0" algn="l"/>
              </a:tabLst>
            </a:pP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）位移</a:t>
            </a:r>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71" name="表格 70"/>
          <p:cNvGraphicFramePr/>
          <p:nvPr>
            <p:custDataLst>
              <p:tags r:id="rId8"/>
            </p:custDataLst>
          </p:nvPr>
        </p:nvGraphicFramePr>
        <p:xfrm>
          <a:off x="7127875" y="1400810"/>
          <a:ext cx="4809490" cy="3549650"/>
        </p:xfrm>
        <a:graphic>
          <a:graphicData uri="http://schemas.openxmlformats.org/drawingml/2006/table">
            <a:tbl>
              <a:tblPr firstCol="1" bandRow="1">
                <a:tableStyleId>{5C22544A-7EE6-4342-B048-85BDC9FD1C3A}</a:tableStyleId>
              </a:tblPr>
              <a:tblGrid>
                <a:gridCol w="785495"/>
                <a:gridCol w="1470025"/>
                <a:gridCol w="2553970"/>
              </a:tblGrid>
              <a:tr h="354965">
                <a:tc rowSpan="5">
                  <a:txBody>
                    <a:bodyPr/>
                    <a:p>
                      <a:pPr marL="0" indent="0" algn="ctr">
                        <a:lnSpc>
                          <a:spcPct val="150000"/>
                        </a:lnSpc>
                        <a:spcBef>
                          <a:spcPct val="0"/>
                        </a:spcBef>
                        <a:spcAft>
                          <a:spcPct val="0"/>
                        </a:spcAft>
                        <a:buNone/>
                      </a:pPr>
                      <a:r>
                        <a:rPr lang="zh-CN" altLang="zh-CN" sz="1400" b="1">
                          <a:latin typeface="Times New Roman" panose="02020603050405020304" pitchFamily="18" charset="0"/>
                          <a:ea typeface="微软雅黑" panose="020B0503020204020204" pitchFamily="34" charset="-122"/>
                          <a:sym typeface="Arial" panose="020B0604020202020204" pitchFamily="34" charset="0"/>
                        </a:rPr>
                        <a:t>端轭</a:t>
                      </a:r>
                      <a:endParaRPr lang="zh-CN" altLang="zh-CN" sz="1400" b="1">
                        <a:latin typeface="Times New Roman" panose="02020603050405020304" pitchFamily="18" charset="0"/>
                        <a:ea typeface="微软雅黑" panose="020B0503020204020204" pitchFamily="34" charset="-122"/>
                        <a:sym typeface="Arial" panose="020B0604020202020204" pitchFamily="34" charset="0"/>
                      </a:endParaRPr>
                    </a:p>
                    <a:p>
                      <a:pPr marL="0" indent="0" algn="ctr">
                        <a:lnSpc>
                          <a:spcPct val="150000"/>
                        </a:lnSpc>
                        <a:spcBef>
                          <a:spcPct val="0"/>
                        </a:spcBef>
                        <a:spcAft>
                          <a:spcPct val="0"/>
                        </a:spcAft>
                        <a:buNone/>
                      </a:pPr>
                      <a:r>
                        <a:rPr lang="zh-CN" altLang="zh-CN" sz="1400" b="1">
                          <a:latin typeface="Times New Roman" panose="02020603050405020304" pitchFamily="18" charset="0"/>
                          <a:ea typeface="微软雅黑" panose="020B0503020204020204" pitchFamily="34" charset="-122"/>
                          <a:sym typeface="Arial" panose="020B0604020202020204" pitchFamily="34" charset="0"/>
                        </a:rPr>
                        <a:t>导轨</a:t>
                      </a:r>
                      <a:endParaRPr lang="zh-CN" altLang="zh-CN" sz="1400" b="1">
                        <a:latin typeface="Times New Roman" panose="02020603050405020304" pitchFamily="18" charset="0"/>
                        <a:ea typeface="微软雅黑" panose="020B0503020204020204" pitchFamily="34" charset="-122"/>
                        <a:sym typeface="Arial" panose="020B0604020202020204" pitchFamily="34" charset="0"/>
                      </a:endParaRPr>
                    </a:p>
                  </a:txBody>
                  <a:tcPr marL="68580" marR="68580" marT="0" marB="0" anchor="ctr" anchorCtr="0"/>
                </a:tc>
                <a:tc>
                  <a:txBody>
                    <a:bodyPr/>
                    <a:p>
                      <a:pPr marL="0" indent="0" algn="ctr">
                        <a:lnSpc>
                          <a:spcPct val="150000"/>
                        </a:lnSpc>
                        <a:spcBef>
                          <a:spcPct val="0"/>
                        </a:spcBef>
                        <a:spcAft>
                          <a:spcPct val="0"/>
                        </a:spcAft>
                        <a:buNone/>
                      </a:pPr>
                      <a:r>
                        <a:rPr lang="zh-CN" altLang="zh-CN" sz="1300" b="1">
                          <a:latin typeface="Times New Roman" panose="02020603050405020304" pitchFamily="18" charset="0"/>
                          <a:ea typeface="微软雅黑" panose="020B0503020204020204" pitchFamily="34" charset="-122"/>
                        </a:rPr>
                        <a:t>材料</a:t>
                      </a:r>
                      <a:endParaRPr lang="zh-CN" alt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Q235</a:t>
                      </a:r>
                      <a:endParaRPr lang="en-US" alt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buNone/>
                      </a:pPr>
                      <a:r>
                        <a:rPr lang="zh-CN" altLang="zh-CN" sz="1300" b="1">
                          <a:latin typeface="Times New Roman" panose="02020603050405020304" pitchFamily="18" charset="0"/>
                          <a:ea typeface="微软雅黑" panose="020B0503020204020204" pitchFamily="34" charset="-122"/>
                        </a:rPr>
                        <a:t>屈服应力</a:t>
                      </a:r>
                      <a:endParaRPr lang="zh-CN" alt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2.35</a:t>
                      </a:r>
                      <a:r>
                        <a:rPr lang="zh-CN" altLang="en-US" sz="13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300" b="1" baseline="30000">
                          <a:latin typeface="Times New Roman" panose="02020603050405020304" pitchFamily="18" charset="0"/>
                          <a:ea typeface="微软雅黑" panose="020B0503020204020204" pitchFamily="34" charset="-122"/>
                          <a:cs typeface="Times New Roman" panose="02020603050405020304" pitchFamily="18" charset="0"/>
                        </a:rPr>
                        <a:t>8</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Pa</a:t>
                      </a:r>
                      <a:endParaRPr lang="en-US" alt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pPr>
                      <a:r>
                        <a:rPr lang="zh-CN" sz="1300" b="1">
                          <a:latin typeface="Times New Roman" panose="02020603050405020304" pitchFamily="18" charset="0"/>
                          <a:ea typeface="微软雅黑" panose="020B0503020204020204" pitchFamily="34" charset="-122"/>
                        </a:rPr>
                        <a:t>施加的力</a:t>
                      </a:r>
                      <a:endParaRPr 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1300" b="1">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300" b="1" baseline="30000">
                          <a:latin typeface="Times New Roman" panose="02020603050405020304" pitchFamily="18" charset="0"/>
                          <a:ea typeface="微软雅黑" panose="020B0503020204020204" pitchFamily="34" charset="-122"/>
                          <a:cs typeface="Times New Roman" panose="02020603050405020304" pitchFamily="18" charset="0"/>
                        </a:rPr>
                        <a:t>6</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N</a:t>
                      </a:r>
                      <a:r>
                        <a:rPr lang="zh-CN" sz="1300" b="1">
                          <a:latin typeface="Times New Roman" panose="02020603050405020304" pitchFamily="18" charset="0"/>
                          <a:ea typeface="微软雅黑" panose="020B0503020204020204" pitchFamily="34" charset="-122"/>
                          <a:cs typeface="Times New Roman" panose="02020603050405020304" pitchFamily="18" charset="0"/>
                        </a:rPr>
                        <a:t>（施加于中间支撑板）</a:t>
                      </a:r>
                      <a:endParaRPr 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pPr>
                      <a:r>
                        <a:rPr lang="zh-CN" sz="1300" b="1">
                          <a:latin typeface="Times New Roman" panose="02020603050405020304" pitchFamily="18" charset="0"/>
                          <a:ea typeface="微软雅黑" panose="020B0503020204020204" pitchFamily="34" charset="-122"/>
                        </a:rPr>
                        <a:t>最大应力</a:t>
                      </a:r>
                      <a:endParaRPr 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4.19</a:t>
                      </a:r>
                      <a:r>
                        <a:rPr lang="zh-CN" altLang="en-US" sz="13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300" b="1" baseline="30000">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Pa(</a:t>
                      </a:r>
                      <a:r>
                        <a:rPr lang="zh-CN" sz="1300" b="1">
                          <a:latin typeface="Times New Roman" panose="02020603050405020304" pitchFamily="18" charset="0"/>
                          <a:ea typeface="微软雅黑" panose="020B0503020204020204" pitchFamily="34" charset="-122"/>
                          <a:cs typeface="Times New Roman" panose="02020603050405020304" pitchFamily="18" charset="0"/>
                        </a:rPr>
                        <a:t>在屈服应力范围之内</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pPr>
                      <a:r>
                        <a:rPr lang="zh-CN" sz="1300" b="1">
                          <a:latin typeface="Times New Roman" panose="02020603050405020304" pitchFamily="18" charset="0"/>
                          <a:ea typeface="微软雅黑" panose="020B0503020204020204" pitchFamily="34" charset="-122"/>
                        </a:rPr>
                        <a:t>最大变形量</a:t>
                      </a:r>
                      <a:endParaRPr 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0.12mm</a:t>
                      </a:r>
                      <a:r>
                        <a:rPr lang="zh-CN" sz="1300" b="1">
                          <a:latin typeface="Times New Roman" panose="02020603050405020304" pitchFamily="18" charset="0"/>
                          <a:ea typeface="微软雅黑" panose="020B0503020204020204" pitchFamily="34" charset="-122"/>
                          <a:cs typeface="Times New Roman" panose="02020603050405020304" pitchFamily="18" charset="0"/>
                        </a:rPr>
                        <a:t>（满足变形要求）</a:t>
                      </a:r>
                      <a:endParaRPr 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rowSpan="5">
                  <a:txBody>
                    <a:bodyPr/>
                    <a:p>
                      <a:pPr marL="0" indent="0" algn="ctr">
                        <a:lnSpc>
                          <a:spcPct val="150000"/>
                        </a:lnSpc>
                        <a:spcBef>
                          <a:spcPct val="0"/>
                        </a:spcBef>
                        <a:spcAft>
                          <a:spcPct val="0"/>
                        </a:spcAft>
                        <a:buNone/>
                      </a:pPr>
                      <a:r>
                        <a:rPr lang="zh-CN" altLang="en-US" sz="1400" b="1">
                          <a:latin typeface="Times New Roman" panose="02020603050405020304" pitchFamily="18" charset="0"/>
                          <a:ea typeface="微软雅黑" panose="020B0503020204020204" pitchFamily="34" charset="-122"/>
                        </a:rPr>
                        <a:t>基座</a:t>
                      </a:r>
                      <a:endParaRPr lang="zh-CN" altLang="en-US" sz="14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buNone/>
                      </a:pPr>
                      <a:r>
                        <a:rPr lang="zh-CN" altLang="zh-CN" sz="1300" b="1">
                          <a:latin typeface="Times New Roman" panose="02020603050405020304" pitchFamily="18" charset="0"/>
                          <a:ea typeface="微软雅黑" panose="020B0503020204020204" pitchFamily="34" charset="-122"/>
                        </a:rPr>
                        <a:t>材料</a:t>
                      </a:r>
                      <a:endParaRPr lang="zh-CN" alt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Q235</a:t>
                      </a:r>
                      <a:endParaRPr lang="en-US" alt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buNone/>
                      </a:pPr>
                      <a:r>
                        <a:rPr lang="zh-CN" altLang="zh-CN" sz="1300" b="1">
                          <a:latin typeface="Times New Roman" panose="02020603050405020304" pitchFamily="18" charset="0"/>
                          <a:ea typeface="微软雅黑" panose="020B0503020204020204" pitchFamily="34" charset="-122"/>
                        </a:rPr>
                        <a:t>屈服应力</a:t>
                      </a:r>
                      <a:endParaRPr lang="zh-CN" alt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2.35</a:t>
                      </a:r>
                      <a:r>
                        <a:rPr lang="zh-CN" altLang="en-US" sz="13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300" b="1" baseline="30000">
                          <a:latin typeface="Times New Roman" panose="02020603050405020304" pitchFamily="18" charset="0"/>
                          <a:ea typeface="微软雅黑" panose="020B0503020204020204" pitchFamily="34" charset="-122"/>
                          <a:cs typeface="Times New Roman" panose="02020603050405020304" pitchFamily="18" charset="0"/>
                        </a:rPr>
                        <a:t>8</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Pa</a:t>
                      </a:r>
                      <a:endParaRPr lang="en-US" altLang="zh-CN" sz="1300" b="1">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pPr>
                      <a:r>
                        <a:rPr lang="zh-CN" sz="1300" b="1">
                          <a:latin typeface="Times New Roman" panose="02020603050405020304" pitchFamily="18" charset="0"/>
                          <a:ea typeface="微软雅黑" panose="020B0503020204020204" pitchFamily="34" charset="-122"/>
                        </a:rPr>
                        <a:t>施加的力</a:t>
                      </a:r>
                      <a:endParaRPr 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13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300" b="1" baseline="30000">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N</a:t>
                      </a:r>
                      <a:r>
                        <a:rPr 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（施加于</a:t>
                      </a:r>
                      <a:r>
                        <a:rPr lang="zh-CN" sz="1300" b="1">
                          <a:latin typeface="Times New Roman" panose="02020603050405020304" pitchFamily="18" charset="0"/>
                          <a:ea typeface="微软雅黑" panose="020B0503020204020204" pitchFamily="34" charset="-122"/>
                          <a:cs typeface="Times New Roman" panose="02020603050405020304" pitchFamily="18" charset="0"/>
                        </a:rPr>
                        <a:t>底座端轭支撑板上</a:t>
                      </a:r>
                      <a:r>
                        <a:rPr 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pPr>
                      <a:r>
                        <a:rPr lang="zh-CN" sz="1300" b="1">
                          <a:latin typeface="Times New Roman" panose="02020603050405020304" pitchFamily="18" charset="0"/>
                          <a:ea typeface="微软雅黑" panose="020B0503020204020204" pitchFamily="34" charset="-122"/>
                        </a:rPr>
                        <a:t>最大应力</a:t>
                      </a:r>
                      <a:endParaRPr 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2.97</a:t>
                      </a:r>
                      <a:r>
                        <a:rPr lang="zh-CN" altLang="en-US" sz="1300" b="1">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300" b="1" baseline="30000">
                          <a:latin typeface="Times New Roman" panose="02020603050405020304" pitchFamily="18" charset="0"/>
                          <a:ea typeface="微软雅黑" panose="020B0503020204020204" pitchFamily="34" charset="-122"/>
                          <a:cs typeface="Times New Roman" panose="02020603050405020304" pitchFamily="18" charset="0"/>
                        </a:rPr>
                        <a:t>7</a:t>
                      </a: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 Pa</a:t>
                      </a:r>
                      <a:r>
                        <a:rPr lang="en-US" alt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在屈服应力范围之内</a:t>
                      </a:r>
                      <a:r>
                        <a:rPr lang="en-US" alt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r h="354965">
                <a:tc vMerge="1">
                  <a:tcPr marL="68580" marR="68580" marT="0" marB="0" anchor="ctr" anchorCtr="0"/>
                </a:tc>
                <a:tc>
                  <a:txBody>
                    <a:bodyPr/>
                    <a:p>
                      <a:pPr marL="0" indent="0" algn="ctr">
                        <a:lnSpc>
                          <a:spcPct val="150000"/>
                        </a:lnSpc>
                        <a:spcBef>
                          <a:spcPct val="0"/>
                        </a:spcBef>
                        <a:spcAft>
                          <a:spcPct val="0"/>
                        </a:spcAft>
                      </a:pPr>
                      <a:r>
                        <a:rPr lang="zh-CN" sz="1300" b="1">
                          <a:latin typeface="Times New Roman" panose="02020603050405020304" pitchFamily="18" charset="0"/>
                          <a:ea typeface="微软雅黑" panose="020B0503020204020204" pitchFamily="34" charset="-122"/>
                        </a:rPr>
                        <a:t>最大变形量</a:t>
                      </a:r>
                      <a:endParaRPr lang="zh-CN" sz="1300" b="1">
                        <a:latin typeface="Times New Roman" panose="02020603050405020304" pitchFamily="18" charset="0"/>
                        <a:ea typeface="微软雅黑" panose="020B0503020204020204" pitchFamily="34" charset="-122"/>
                      </a:endParaRPr>
                    </a:p>
                  </a:txBody>
                  <a:tcPr marL="68580" marR="68580" marT="0" marB="0" anchor="ctr" anchorCtr="0"/>
                </a:tc>
                <a:tc>
                  <a:txBody>
                    <a:bodyPr/>
                    <a:p>
                      <a:pPr marL="0" indent="0" algn="ctr">
                        <a:lnSpc>
                          <a:spcPct val="150000"/>
                        </a:lnSpc>
                        <a:spcBef>
                          <a:spcPct val="0"/>
                        </a:spcBef>
                        <a:spcAft>
                          <a:spcPct val="0"/>
                        </a:spcAft>
                      </a:pPr>
                      <a:r>
                        <a:rPr lang="en-US" altLang="zh-CN" sz="1300" b="1">
                          <a:latin typeface="Times New Roman" panose="02020603050405020304" pitchFamily="18" charset="0"/>
                          <a:ea typeface="微软雅黑" panose="020B0503020204020204" pitchFamily="34" charset="-122"/>
                          <a:cs typeface="Times New Roman" panose="02020603050405020304" pitchFamily="18" charset="0"/>
                        </a:rPr>
                        <a:t>0.63mm</a:t>
                      </a:r>
                      <a:r>
                        <a:rPr 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（满足变形要求）</a:t>
                      </a:r>
                      <a:endParaRPr lang="zh-CN" sz="13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nchorCtr="0"/>
                </a:tc>
              </a:tr>
            </a:tbl>
          </a:graphicData>
        </a:graphic>
      </p:graphicFrame>
      <p:pic>
        <p:nvPicPr>
          <p:cNvPr id="74" name="图片 6"/>
          <p:cNvPicPr>
            <a:picLocks noChangeAspect="1"/>
          </p:cNvPicPr>
          <p:nvPr/>
        </p:nvPicPr>
        <p:blipFill>
          <a:blip r:embed="rId9"/>
          <a:stretch>
            <a:fillRect/>
          </a:stretch>
        </p:blipFill>
        <p:spPr>
          <a:xfrm>
            <a:off x="406400" y="4372610"/>
            <a:ext cx="3247390" cy="1760855"/>
          </a:xfrm>
          <a:prstGeom prst="rect">
            <a:avLst/>
          </a:prstGeom>
          <a:noFill/>
          <a:ln>
            <a:solidFill>
              <a:schemeClr val="accent1"/>
            </a:solidFill>
          </a:ln>
        </p:spPr>
      </p:pic>
      <p:pic>
        <p:nvPicPr>
          <p:cNvPr id="78" name="图片 8"/>
          <p:cNvPicPr>
            <a:picLocks noChangeAspect="1"/>
          </p:cNvPicPr>
          <p:nvPr/>
        </p:nvPicPr>
        <p:blipFill>
          <a:blip r:embed="rId10"/>
          <a:stretch>
            <a:fillRect/>
          </a:stretch>
        </p:blipFill>
        <p:spPr>
          <a:xfrm>
            <a:off x="3884930" y="4372610"/>
            <a:ext cx="3011805" cy="1767840"/>
          </a:xfrm>
          <a:prstGeom prst="rect">
            <a:avLst/>
          </a:prstGeom>
          <a:noFill/>
          <a:ln>
            <a:solidFill>
              <a:schemeClr val="accent1"/>
            </a:solidFill>
          </a:ln>
        </p:spPr>
      </p:pic>
      <p:sp>
        <p:nvSpPr>
          <p:cNvPr id="79" name="文本框 78"/>
          <p:cNvSpPr txBox="1"/>
          <p:nvPr>
            <p:custDataLst>
              <p:tags r:id="rId11"/>
            </p:custDataLst>
          </p:nvPr>
        </p:nvSpPr>
        <p:spPr>
          <a:xfrm>
            <a:off x="894080" y="6189345"/>
            <a:ext cx="1628140" cy="321945"/>
          </a:xfrm>
          <a:prstGeom prst="rect">
            <a:avLst/>
          </a:prstGeom>
        </p:spPr>
        <p:txBody>
          <a:bodyPr wrap="square">
            <a:spAutoFit/>
          </a:bodyPr>
          <a:p>
            <a:pPr marL="0" indent="266700" algn="ctr" defTabSz="266700">
              <a:lnSpc>
                <a:spcPct val="150000"/>
              </a:lnSpc>
              <a:spcAft>
                <a:spcPts val="200"/>
              </a:spcAft>
              <a:tabLst>
                <a:tab pos="0" algn="l"/>
              </a:tabLst>
            </a:pP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cs typeface="微软雅黑" panose="020B0503020204020204" pitchFamily="34" charset="-122"/>
              </a:rPr>
              <a:t>a</a:t>
            </a: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）应力</a:t>
            </a:r>
            <a:r>
              <a:rPr lang="en-US" altLang="zh-CN" sz="1000" b="1">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79"/>
          <p:cNvSpPr txBox="1"/>
          <p:nvPr>
            <p:custDataLst>
              <p:tags r:id="rId12"/>
            </p:custDataLst>
          </p:nvPr>
        </p:nvSpPr>
        <p:spPr>
          <a:xfrm>
            <a:off x="4267200" y="6201410"/>
            <a:ext cx="1390650" cy="321945"/>
          </a:xfrm>
          <a:prstGeom prst="rect">
            <a:avLst/>
          </a:prstGeom>
        </p:spPr>
        <p:txBody>
          <a:bodyPr wrap="square">
            <a:spAutoFit/>
          </a:bodyPr>
          <a:p>
            <a:pPr marL="0" indent="266700" algn="ctr" defTabSz="266700">
              <a:lnSpc>
                <a:spcPct val="150000"/>
              </a:lnSpc>
              <a:spcAft>
                <a:spcPts val="200"/>
              </a:spcAft>
              <a:tabLst>
                <a:tab pos="0" algn="l"/>
              </a:tabLst>
            </a:pP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cs typeface="微软雅黑" panose="020B0503020204020204" pitchFamily="34" charset="-122"/>
              </a:rPr>
              <a:t>b</a:t>
            </a: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）位移</a:t>
            </a:r>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1" name="文本框 80"/>
          <p:cNvSpPr txBox="1"/>
          <p:nvPr/>
        </p:nvSpPr>
        <p:spPr>
          <a:xfrm>
            <a:off x="3310890" y="3943350"/>
            <a:ext cx="1021715" cy="414020"/>
          </a:xfrm>
          <a:prstGeom prst="rect">
            <a:avLst/>
          </a:prstGeom>
          <a:noFill/>
        </p:spPr>
        <p:txBody>
          <a:bodyPr wrap="square" rtlCol="0" anchor="t">
            <a:spAutoFit/>
          </a:bodyPr>
          <a:p>
            <a:pPr marL="0" indent="0" algn="ctr">
              <a:lnSpc>
                <a:spcPct val="150000"/>
              </a:lnSpc>
              <a:spcBef>
                <a:spcPct val="0"/>
              </a:spcBef>
              <a:spcAft>
                <a:spcPct val="0"/>
              </a:spcAft>
              <a:buNone/>
            </a:pPr>
            <a:r>
              <a:rPr lang="zh-CN" sz="1400" b="1">
                <a:latin typeface="微软雅黑" panose="020B0503020204020204" pitchFamily="34" charset="-122"/>
                <a:ea typeface="微软雅黑" panose="020B0503020204020204" pitchFamily="34" charset="-122"/>
                <a:sym typeface="+mn-ea"/>
              </a:rPr>
              <a:t>端轭导轨</a:t>
            </a:r>
            <a:endParaRPr lang="zh-CN" sz="1400" b="1">
              <a:latin typeface="微软雅黑" panose="020B0503020204020204" pitchFamily="34" charset="-122"/>
              <a:ea typeface="微软雅黑" panose="020B0503020204020204" pitchFamily="34" charset="-122"/>
              <a:sym typeface="+mn-ea"/>
            </a:endParaRPr>
          </a:p>
        </p:txBody>
      </p:sp>
      <p:sp>
        <p:nvSpPr>
          <p:cNvPr id="82" name="文本框 81"/>
          <p:cNvSpPr txBox="1"/>
          <p:nvPr/>
        </p:nvSpPr>
        <p:spPr>
          <a:xfrm>
            <a:off x="3310890" y="6300470"/>
            <a:ext cx="1021715" cy="414020"/>
          </a:xfrm>
          <a:prstGeom prst="rect">
            <a:avLst/>
          </a:prstGeom>
          <a:noFill/>
        </p:spPr>
        <p:txBody>
          <a:bodyPr wrap="square" rtlCol="0" anchor="t">
            <a:spAutoFit/>
          </a:bodyPr>
          <a:p>
            <a:pPr marL="0" indent="0" algn="ctr">
              <a:lnSpc>
                <a:spcPct val="150000"/>
              </a:lnSpc>
              <a:spcBef>
                <a:spcPct val="0"/>
              </a:spcBef>
              <a:spcAft>
                <a:spcPct val="0"/>
              </a:spcAft>
              <a:buNone/>
            </a:pPr>
            <a:r>
              <a:rPr lang="zh-CN" sz="1400" b="1">
                <a:latin typeface="微软雅黑" panose="020B0503020204020204" pitchFamily="34" charset="-122"/>
                <a:ea typeface="微软雅黑" panose="020B0503020204020204" pitchFamily="34" charset="-122"/>
                <a:sym typeface="+mn-ea"/>
              </a:rPr>
              <a:t>基座</a:t>
            </a:r>
            <a:endParaRPr lang="zh-CN" sz="1400" b="1">
              <a:latin typeface="微软雅黑" panose="020B0503020204020204" pitchFamily="34" charset="-122"/>
              <a:ea typeface="微软雅黑" panose="020B0503020204020204" pitchFamily="34" charset="-122"/>
              <a:sym typeface="+mn-ea"/>
            </a:endParaRPr>
          </a:p>
        </p:txBody>
      </p:sp>
      <p:sp>
        <p:nvSpPr>
          <p:cNvPr id="84" name="文本框 83"/>
          <p:cNvSpPr txBox="1"/>
          <p:nvPr/>
        </p:nvSpPr>
        <p:spPr>
          <a:xfrm>
            <a:off x="406400" y="1263015"/>
            <a:ext cx="2804795" cy="553085"/>
          </a:xfrm>
          <a:prstGeom prst="rect">
            <a:avLst/>
          </a:prstGeom>
          <a:noFill/>
        </p:spPr>
        <p:txBody>
          <a:bodyPr wrap="square" rtlCol="0" anchor="t">
            <a:spAutoFit/>
          </a:bodyPr>
          <a:p>
            <a:pPr marL="285750" indent="-285750" algn="ctr">
              <a:lnSpc>
                <a:spcPct val="150000"/>
              </a:lnSpc>
              <a:spcBef>
                <a:spcPct val="0"/>
              </a:spcBef>
              <a:spcAft>
                <a:spcPct val="0"/>
              </a:spcAft>
              <a:buFont typeface="Wingdings" panose="05000000000000000000" charset="0"/>
              <a:buChar char="Ø"/>
            </a:pPr>
            <a:r>
              <a:rPr lang="zh-CN" sz="2000" b="1">
                <a:solidFill>
                  <a:srgbClr val="FF0000"/>
                </a:solidFill>
                <a:latin typeface="微软雅黑" panose="020B0503020204020204" pitchFamily="34" charset="-122"/>
                <a:ea typeface="微软雅黑" panose="020B0503020204020204" pitchFamily="34" charset="-122"/>
                <a:sym typeface="+mn-ea"/>
              </a:rPr>
              <a:t>整体支撑</a:t>
            </a:r>
            <a:r>
              <a:rPr lang="zh-CN" sz="2000" b="1">
                <a:solidFill>
                  <a:srgbClr val="FF0000"/>
                </a:solidFill>
                <a:latin typeface="微软雅黑" panose="020B0503020204020204" pitchFamily="34" charset="-122"/>
                <a:ea typeface="微软雅黑" panose="020B0503020204020204" pitchFamily="34" charset="-122"/>
                <a:sym typeface="+mn-ea"/>
              </a:rPr>
              <a:t>静力学分析：</a:t>
            </a:r>
            <a:endParaRPr lang="zh-CN" sz="2000" b="1">
              <a:solidFill>
                <a:srgbClr val="FF0000"/>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7034530" y="5601335"/>
            <a:ext cx="4995545" cy="922020"/>
          </a:xfrm>
          <a:prstGeom prst="rect">
            <a:avLst/>
          </a:prstGeom>
          <a:noFill/>
        </p:spPr>
        <p:txBody>
          <a:bodyPr wrap="square" rtlCol="0">
            <a:spAutoFit/>
          </a:bodyPr>
          <a:p>
            <a:pPr>
              <a:lnSpc>
                <a:spcPct val="150000"/>
              </a:lnSpc>
            </a:pPr>
            <a:r>
              <a:rPr lang="zh-CN" altLang="en-US" b="1"/>
              <a:t>静力学分析表明，整体支撑结构</a:t>
            </a:r>
            <a:r>
              <a:rPr lang="zh-CN" altLang="en-US" b="1">
                <a:solidFill>
                  <a:srgbClr val="FF0000"/>
                </a:solidFill>
              </a:rPr>
              <a:t>强度和刚度满足要求</a:t>
            </a:r>
            <a:r>
              <a:rPr lang="zh-CN" altLang="en-US" b="1"/>
              <a:t>，可保证谱仪安装与准直过程中的</a:t>
            </a:r>
            <a:r>
              <a:rPr lang="zh-CN" altLang="en-US" b="1">
                <a:solidFill>
                  <a:srgbClr val="FF0000"/>
                </a:solidFill>
              </a:rPr>
              <a:t>稳定性</a:t>
            </a:r>
            <a:r>
              <a:rPr lang="zh-CN" altLang="en-US" b="1"/>
              <a:t>。</a:t>
            </a:r>
            <a:endParaRPr lang="zh-CN" altLang="en-US" b="1"/>
          </a:p>
        </p:txBody>
      </p:sp>
      <p:sp>
        <p:nvSpPr>
          <p:cNvPr id="2" name="下箭头 1"/>
          <p:cNvSpPr/>
          <p:nvPr/>
        </p:nvSpPr>
        <p:spPr>
          <a:xfrm>
            <a:off x="1721485" y="2564765"/>
            <a:ext cx="210185" cy="48196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下箭头 4"/>
          <p:cNvSpPr/>
          <p:nvPr/>
        </p:nvSpPr>
        <p:spPr>
          <a:xfrm>
            <a:off x="964565" y="4832985"/>
            <a:ext cx="210185" cy="48196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下箭头 5"/>
          <p:cNvSpPr/>
          <p:nvPr/>
        </p:nvSpPr>
        <p:spPr>
          <a:xfrm>
            <a:off x="3310890" y="4662170"/>
            <a:ext cx="210185" cy="48196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下箭头 6"/>
          <p:cNvSpPr/>
          <p:nvPr/>
        </p:nvSpPr>
        <p:spPr>
          <a:xfrm>
            <a:off x="1035685" y="2265045"/>
            <a:ext cx="139065" cy="26860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下箭头 8"/>
          <p:cNvSpPr/>
          <p:nvPr/>
        </p:nvSpPr>
        <p:spPr>
          <a:xfrm>
            <a:off x="2381885" y="2214245"/>
            <a:ext cx="139065" cy="26860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下箭头 9"/>
          <p:cNvSpPr/>
          <p:nvPr/>
        </p:nvSpPr>
        <p:spPr>
          <a:xfrm>
            <a:off x="1198245" y="3349625"/>
            <a:ext cx="139065" cy="26860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下箭头 10"/>
          <p:cNvSpPr/>
          <p:nvPr/>
        </p:nvSpPr>
        <p:spPr>
          <a:xfrm>
            <a:off x="2453640" y="3314065"/>
            <a:ext cx="139065" cy="268605"/>
          </a:xfrm>
          <a:prstGeom prst="downArrow">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55099" y="14522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419100" y="201930"/>
            <a:ext cx="335280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整体支撑及移动</a:t>
            </a: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矩形 12"/>
          <p:cNvSpPr/>
          <p:nvPr>
            <p:custDataLst>
              <p:tags r:id="rId2"/>
            </p:custDataLst>
          </p:nvPr>
        </p:nvSpPr>
        <p:spPr>
          <a:xfrm>
            <a:off x="9235440" y="1965960"/>
            <a:ext cx="2773680" cy="162433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9" name="文本框 18"/>
          <p:cNvSpPr txBox="1"/>
          <p:nvPr>
            <p:custDataLst>
              <p:tags r:id="rId3"/>
            </p:custDataLst>
          </p:nvPr>
        </p:nvSpPr>
        <p:spPr>
          <a:xfrm>
            <a:off x="6332855" y="3653155"/>
            <a:ext cx="2632075" cy="271145"/>
          </a:xfrm>
          <a:prstGeom prst="rect">
            <a:avLst/>
          </a:prstGeom>
          <a:noFill/>
        </p:spPr>
        <p:txBody>
          <a:bodyPr wrap="square" rtlCol="0" anchor="t">
            <a:no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垂直移动</a:t>
            </a:r>
            <a:r>
              <a:rPr lang="zh-CN" altLang="en-US" sz="16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多液压</a:t>
            </a:r>
            <a:r>
              <a:rPr lang="zh-CN" altLang="en-US" sz="16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缸联合仿真</a:t>
            </a:r>
            <a:endParaRPr lang="zh-CN" altLang="en-US" sz="16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文本框 20"/>
          <p:cNvSpPr txBox="1"/>
          <p:nvPr>
            <p:custDataLst>
              <p:tags r:id="rId4"/>
            </p:custDataLst>
          </p:nvPr>
        </p:nvSpPr>
        <p:spPr>
          <a:xfrm>
            <a:off x="10137775" y="3684905"/>
            <a:ext cx="1325880" cy="337185"/>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跟踪曲线图</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矩形 32"/>
          <p:cNvSpPr/>
          <p:nvPr>
            <p:custDataLst>
              <p:tags r:id="rId5"/>
            </p:custDataLst>
          </p:nvPr>
        </p:nvSpPr>
        <p:spPr>
          <a:xfrm>
            <a:off x="9235440" y="4008120"/>
            <a:ext cx="2773680" cy="173609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8" name="文本框 37"/>
          <p:cNvSpPr txBox="1"/>
          <p:nvPr>
            <p:custDataLst>
              <p:tags r:id="rId6"/>
            </p:custDataLst>
          </p:nvPr>
        </p:nvSpPr>
        <p:spPr>
          <a:xfrm>
            <a:off x="7096125" y="5817870"/>
            <a:ext cx="1215390" cy="335915"/>
          </a:xfrm>
          <a:prstGeom prst="rect">
            <a:avLst/>
          </a:prstGeom>
          <a:noFill/>
        </p:spPr>
        <p:txBody>
          <a:bodyPr wrap="square" rtlCol="0" anchor="t">
            <a:noAutofit/>
          </a:bodyPr>
          <a:p>
            <a:pPr lvl="0" algn="l">
              <a:spcBef>
                <a:spcPts val="0"/>
              </a:spcBef>
              <a:spcAft>
                <a:spcPts val="0"/>
              </a:spcAft>
              <a:buClrTx/>
              <a:buSzTx/>
              <a:buFontTx/>
              <a:defRPr/>
            </a:pPr>
            <a:r>
              <a:rPr lang="zh-CN" altLang="en-US" sz="16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动力学</a:t>
            </a:r>
            <a:r>
              <a:rPr lang="zh-CN" altLang="en-US" sz="16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模型</a:t>
            </a:r>
            <a:endParaRPr lang="zh-CN" altLang="en-US" sz="16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文本框 38"/>
          <p:cNvSpPr txBox="1"/>
          <p:nvPr>
            <p:custDataLst>
              <p:tags r:id="rId7"/>
            </p:custDataLst>
          </p:nvPr>
        </p:nvSpPr>
        <p:spPr>
          <a:xfrm>
            <a:off x="10137775" y="5812155"/>
            <a:ext cx="1398905" cy="337185"/>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误差曲线图</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 name="文本框 40"/>
          <p:cNvSpPr txBox="1"/>
          <p:nvPr/>
        </p:nvSpPr>
        <p:spPr>
          <a:xfrm>
            <a:off x="6390005" y="6182995"/>
            <a:ext cx="5543550" cy="583565"/>
          </a:xfrm>
          <a:prstGeom prst="rect">
            <a:avLst/>
          </a:prstGeom>
        </p:spPr>
        <p:txBody>
          <a:bodyPr wrap="square">
            <a:spAutoFit/>
          </a:bodyPr>
          <a:p>
            <a:pPr marL="285750" indent="-285750">
              <a:buClr>
                <a:srgbClr val="FF0000"/>
              </a:buClr>
              <a:buFont typeface="Wingdings" panose="05000000000000000000" charset="0"/>
              <a:buChar char="Ø"/>
            </a:pPr>
            <a:r>
              <a:rPr lang="zh-CN" altLang="en-US" sz="1600" b="1" i="0">
                <a:solidFill>
                  <a:schemeClr val="tx1"/>
                </a:solidFill>
                <a:latin typeface="微软雅黑" panose="020B0503020204020204" pitchFamily="34" charset="-122"/>
                <a:ea typeface="微软雅黑" panose="020B0503020204020204" pitchFamily="34" charset="-122"/>
              </a:rPr>
              <a:t>动力学仿真表明，</a:t>
            </a:r>
            <a:r>
              <a:rPr lang="zh-CN" altLang="en-US" sz="1600" b="1" i="0">
                <a:solidFill>
                  <a:srgbClr val="FF0000"/>
                </a:solidFill>
                <a:latin typeface="微软雅黑" panose="020B0503020204020204" pitchFamily="34" charset="-122"/>
                <a:ea typeface="微软雅黑" panose="020B0503020204020204" pitchFamily="34" charset="-122"/>
              </a:rPr>
              <a:t>垂直移动过程稳定可控</a:t>
            </a:r>
            <a:r>
              <a:rPr lang="zh-CN" altLang="en-US" sz="1600" b="1" i="0">
                <a:solidFill>
                  <a:schemeClr val="tx1"/>
                </a:solidFill>
                <a:latin typeface="微软雅黑" panose="020B0503020204020204" pitchFamily="34" charset="-122"/>
                <a:ea typeface="微软雅黑" panose="020B0503020204020204" pitchFamily="34" charset="-122"/>
              </a:rPr>
              <a:t>，误差收敛良好，最终误差约为</a:t>
            </a:r>
            <a:r>
              <a:rPr lang="en-US" altLang="zh-CN" sz="1600" b="1" i="0">
                <a:solidFill>
                  <a:srgbClr val="FF0000"/>
                </a:solidFill>
                <a:latin typeface="微软雅黑" panose="020B0503020204020204" pitchFamily="34" charset="-122"/>
                <a:ea typeface="微软雅黑" panose="020B0503020204020204" pitchFamily="34" charset="-122"/>
              </a:rPr>
              <a:t>5.3mm</a:t>
            </a:r>
            <a:r>
              <a:rPr lang="zh-CN" altLang="en-US" sz="1600" b="1" i="0">
                <a:solidFill>
                  <a:schemeClr val="tx1"/>
                </a:solidFill>
                <a:latin typeface="微软雅黑" panose="020B0503020204020204" pitchFamily="34" charset="-122"/>
                <a:ea typeface="微软雅黑" panose="020B0503020204020204" pitchFamily="34" charset="-122"/>
              </a:rPr>
              <a:t>，可满足整体移动与定位要求。</a:t>
            </a:r>
            <a:endParaRPr lang="zh-CN" altLang="en-US" sz="1600" b="1" i="0">
              <a:solidFill>
                <a:schemeClr val="tx1"/>
              </a:solidFill>
              <a:latin typeface="微软雅黑" panose="020B0503020204020204" pitchFamily="34" charset="-122"/>
              <a:ea typeface="微软雅黑" panose="020B0503020204020204" pitchFamily="34" charset="-122"/>
            </a:endParaRPr>
          </a:p>
        </p:txBody>
      </p:sp>
      <p:sp>
        <p:nvSpPr>
          <p:cNvPr id="65" name="矩形 64"/>
          <p:cNvSpPr/>
          <p:nvPr/>
        </p:nvSpPr>
        <p:spPr>
          <a:xfrm>
            <a:off x="274320" y="875665"/>
            <a:ext cx="561911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系统定位能力</a:t>
            </a:r>
            <a:r>
              <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分析</a:t>
            </a:r>
            <a:endParaRPr lang="zh-CN" altLang="en-US"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矩形 5"/>
          <p:cNvSpPr/>
          <p:nvPr>
            <p:custDataLst>
              <p:tags r:id="rId8"/>
            </p:custDataLst>
          </p:nvPr>
        </p:nvSpPr>
        <p:spPr>
          <a:xfrm>
            <a:off x="6417310" y="1965960"/>
            <a:ext cx="2773680" cy="162179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 name="矩形 7"/>
          <p:cNvSpPr/>
          <p:nvPr>
            <p:custDataLst>
              <p:tags r:id="rId9"/>
            </p:custDataLst>
          </p:nvPr>
        </p:nvSpPr>
        <p:spPr>
          <a:xfrm>
            <a:off x="6417310" y="4008120"/>
            <a:ext cx="2773680" cy="173609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pic>
        <p:nvPicPr>
          <p:cNvPr id="32" name="图片 31"/>
          <p:cNvPicPr>
            <a:picLocks noChangeAspect="1"/>
          </p:cNvPicPr>
          <p:nvPr>
            <p:custDataLst>
              <p:tags r:id="rId10"/>
            </p:custDataLst>
          </p:nvPr>
        </p:nvPicPr>
        <p:blipFill>
          <a:blip r:embed="rId11"/>
          <a:srcRect l="2271" t="1960" r="2576" b="2069"/>
          <a:stretch>
            <a:fillRect/>
          </a:stretch>
        </p:blipFill>
        <p:spPr>
          <a:xfrm>
            <a:off x="6498590" y="1996440"/>
            <a:ext cx="2595880" cy="1572895"/>
          </a:xfrm>
          <a:prstGeom prst="rect">
            <a:avLst/>
          </a:prstGeom>
        </p:spPr>
      </p:pic>
      <p:pic>
        <p:nvPicPr>
          <p:cNvPr id="27" name="图片 27"/>
          <p:cNvPicPr>
            <a:picLocks noChangeAspect="1"/>
          </p:cNvPicPr>
          <p:nvPr>
            <p:custDataLst>
              <p:tags r:id="rId12"/>
            </p:custDataLst>
          </p:nvPr>
        </p:nvPicPr>
        <p:blipFill>
          <a:blip r:embed="rId13"/>
          <a:srcRect l="10874" r="12370"/>
          <a:stretch>
            <a:fillRect/>
          </a:stretch>
        </p:blipFill>
        <p:spPr>
          <a:xfrm>
            <a:off x="6475730" y="4096385"/>
            <a:ext cx="2671445" cy="1601470"/>
          </a:xfrm>
          <a:prstGeom prst="rect">
            <a:avLst/>
          </a:prstGeom>
          <a:noFill/>
          <a:ln>
            <a:noFill/>
          </a:ln>
        </p:spPr>
      </p:pic>
      <p:pic>
        <p:nvPicPr>
          <p:cNvPr id="10" name="图片 9"/>
          <p:cNvPicPr>
            <a:picLocks noChangeAspect="1"/>
          </p:cNvPicPr>
          <p:nvPr/>
        </p:nvPicPr>
        <p:blipFill>
          <a:blip r:embed="rId14"/>
          <a:stretch>
            <a:fillRect/>
          </a:stretch>
        </p:blipFill>
        <p:spPr>
          <a:xfrm>
            <a:off x="9293860" y="4126230"/>
            <a:ext cx="2643505" cy="1447800"/>
          </a:xfrm>
          <a:prstGeom prst="rect">
            <a:avLst/>
          </a:prstGeom>
        </p:spPr>
      </p:pic>
      <p:pic>
        <p:nvPicPr>
          <p:cNvPr id="12" name="图片 11"/>
          <p:cNvPicPr>
            <a:picLocks noChangeAspect="1"/>
          </p:cNvPicPr>
          <p:nvPr/>
        </p:nvPicPr>
        <p:blipFill>
          <a:blip r:embed="rId15"/>
          <a:stretch>
            <a:fillRect/>
          </a:stretch>
        </p:blipFill>
        <p:spPr>
          <a:xfrm>
            <a:off x="9293860" y="1993265"/>
            <a:ext cx="2672080" cy="1525270"/>
          </a:xfrm>
          <a:prstGeom prst="rect">
            <a:avLst/>
          </a:prstGeom>
        </p:spPr>
      </p:pic>
      <p:pic>
        <p:nvPicPr>
          <p:cNvPr id="11" name="图片 10"/>
          <p:cNvPicPr>
            <a:picLocks noChangeAspect="1"/>
          </p:cNvPicPr>
          <p:nvPr>
            <p:custDataLst>
              <p:tags r:id="rId16"/>
            </p:custDataLst>
          </p:nvPr>
        </p:nvPicPr>
        <p:blipFill>
          <a:blip r:embed="rId17"/>
          <a:srcRect l="1560" t="2980" r="1327" b="2831"/>
          <a:stretch>
            <a:fillRect/>
          </a:stretch>
        </p:blipFill>
        <p:spPr>
          <a:xfrm>
            <a:off x="377190" y="1960245"/>
            <a:ext cx="2773680" cy="1580515"/>
          </a:xfrm>
          <a:prstGeom prst="rect">
            <a:avLst/>
          </a:prstGeom>
        </p:spPr>
      </p:pic>
      <p:sp>
        <p:nvSpPr>
          <p:cNvPr id="7" name="文本框 6"/>
          <p:cNvSpPr txBox="1"/>
          <p:nvPr/>
        </p:nvSpPr>
        <p:spPr>
          <a:xfrm>
            <a:off x="430530" y="1217295"/>
            <a:ext cx="5569585" cy="553085"/>
          </a:xfrm>
          <a:prstGeom prst="rect">
            <a:avLst/>
          </a:prstGeom>
          <a:noFill/>
        </p:spPr>
        <p:txBody>
          <a:bodyPr wrap="square" rtlCol="0" anchor="t">
            <a:spAutoFit/>
          </a:bodyPr>
          <a:p>
            <a:pPr marL="285750" indent="-285750" algn="ctr">
              <a:lnSpc>
                <a:spcPct val="150000"/>
              </a:lnSpc>
              <a:spcBef>
                <a:spcPct val="0"/>
              </a:spcBef>
              <a:spcAft>
                <a:spcPct val="0"/>
              </a:spcAft>
              <a:buFont typeface="Wingdings" panose="05000000000000000000" charset="0"/>
              <a:buChar char="Ø"/>
            </a:pPr>
            <a:r>
              <a:rPr lang="zh-CN" sz="2000" b="1">
                <a:solidFill>
                  <a:srgbClr val="FF0000"/>
                </a:solidFill>
                <a:latin typeface="微软雅黑" panose="020B0503020204020204" pitchFamily="34" charset="-122"/>
                <a:ea typeface="微软雅黑" panose="020B0503020204020204" pitchFamily="34" charset="-122"/>
                <a:sym typeface="+mn-ea"/>
              </a:rPr>
              <a:t>动力学分析（</a:t>
            </a:r>
            <a:r>
              <a:rPr lang="en-US" altLang="zh-CN" sz="2000" b="1">
                <a:solidFill>
                  <a:srgbClr val="FF0000"/>
                </a:solidFill>
                <a:latin typeface="微软雅黑" panose="020B0503020204020204" pitchFamily="34" charset="-122"/>
                <a:ea typeface="微软雅黑" panose="020B0503020204020204" pitchFamily="34" charset="-122"/>
                <a:sym typeface="+mn-ea"/>
              </a:rPr>
              <a:t>Matlab+Adams</a:t>
            </a:r>
            <a:r>
              <a:rPr lang="zh-CN" altLang="en-US" sz="2000" b="1">
                <a:solidFill>
                  <a:srgbClr val="FF0000"/>
                </a:solidFill>
                <a:latin typeface="微软雅黑" panose="020B0503020204020204" pitchFamily="34" charset="-122"/>
                <a:ea typeface="微软雅黑" panose="020B0503020204020204" pitchFamily="34" charset="-122"/>
                <a:sym typeface="+mn-ea"/>
              </a:rPr>
              <a:t>联合仿真分析</a:t>
            </a:r>
            <a:r>
              <a:rPr lang="zh-CN" sz="2000" b="1">
                <a:solidFill>
                  <a:srgbClr val="FF0000"/>
                </a:solidFill>
                <a:latin typeface="微软雅黑" panose="020B0503020204020204" pitchFamily="34" charset="-122"/>
                <a:ea typeface="微软雅黑" panose="020B0503020204020204" pitchFamily="34" charset="-122"/>
                <a:sym typeface="+mn-ea"/>
              </a:rPr>
              <a:t>）</a:t>
            </a:r>
            <a:endParaRPr lang="zh-CN" sz="2000" b="1">
              <a:solidFill>
                <a:srgbClr val="FF0000"/>
              </a:solidFill>
              <a:latin typeface="微软雅黑" panose="020B0503020204020204" pitchFamily="34" charset="-122"/>
              <a:ea typeface="微软雅黑" panose="020B0503020204020204" pitchFamily="34" charset="-122"/>
              <a:sym typeface="+mn-ea"/>
            </a:endParaRPr>
          </a:p>
        </p:txBody>
      </p:sp>
      <p:sp>
        <p:nvSpPr>
          <p:cNvPr id="9" name="矩形 8"/>
          <p:cNvSpPr/>
          <p:nvPr>
            <p:custDataLst>
              <p:tags r:id="rId18"/>
            </p:custDataLst>
          </p:nvPr>
        </p:nvSpPr>
        <p:spPr>
          <a:xfrm>
            <a:off x="3195320" y="1952625"/>
            <a:ext cx="2773680" cy="162433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5" name="文本框 14"/>
          <p:cNvSpPr txBox="1"/>
          <p:nvPr>
            <p:custDataLst>
              <p:tags r:id="rId19"/>
            </p:custDataLst>
          </p:nvPr>
        </p:nvSpPr>
        <p:spPr>
          <a:xfrm>
            <a:off x="377190" y="3639820"/>
            <a:ext cx="2547620" cy="271145"/>
          </a:xfrm>
          <a:prstGeom prst="rect">
            <a:avLst/>
          </a:prstGeom>
          <a:noFill/>
        </p:spPr>
        <p:txBody>
          <a:bodyPr wrap="square" rtlCol="0" anchor="t">
            <a:no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水平移动</a:t>
            </a:r>
            <a:r>
              <a:rPr lang="zh-CN" altLang="en-US" sz="16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双绞车联合仿真</a:t>
            </a:r>
            <a:endParaRPr lang="zh-CN" altLang="en-US" sz="1600"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custDataLst>
              <p:tags r:id="rId20"/>
            </p:custDataLst>
          </p:nvPr>
        </p:nvSpPr>
        <p:spPr>
          <a:xfrm>
            <a:off x="4097655" y="3671570"/>
            <a:ext cx="1287780" cy="337185"/>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跟踪曲线图</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矩形 16"/>
          <p:cNvSpPr/>
          <p:nvPr>
            <p:custDataLst>
              <p:tags r:id="rId21"/>
            </p:custDataLst>
          </p:nvPr>
        </p:nvSpPr>
        <p:spPr>
          <a:xfrm>
            <a:off x="3195320" y="3994785"/>
            <a:ext cx="2773680" cy="173609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8" name="文本框 17"/>
          <p:cNvSpPr txBox="1"/>
          <p:nvPr>
            <p:custDataLst>
              <p:tags r:id="rId22"/>
            </p:custDataLst>
          </p:nvPr>
        </p:nvSpPr>
        <p:spPr>
          <a:xfrm>
            <a:off x="1271905" y="5804535"/>
            <a:ext cx="1437005" cy="335915"/>
          </a:xfrm>
          <a:prstGeom prst="rect">
            <a:avLst/>
          </a:prstGeom>
          <a:noFill/>
        </p:spPr>
        <p:txBody>
          <a:bodyPr wrap="square" rtlCol="0" anchor="t">
            <a:noAutofit/>
          </a:bodyPr>
          <a:p>
            <a:pPr lvl="0" algn="l">
              <a:spcBef>
                <a:spcPts val="0"/>
              </a:spcBef>
              <a:spcAft>
                <a:spcPts val="0"/>
              </a:spcAft>
              <a:buClrTx/>
              <a:buSzTx/>
              <a:buFontTx/>
              <a:defRPr/>
            </a:pPr>
            <a:r>
              <a:rPr lang="zh-CN" altLang="en-US" sz="16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动力学</a:t>
            </a:r>
            <a:r>
              <a:rPr lang="zh-CN" altLang="en-US" sz="16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模型</a:t>
            </a:r>
            <a:endParaRPr lang="zh-CN" altLang="en-US" sz="1600" b="1"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custDataLst>
              <p:tags r:id="rId23"/>
            </p:custDataLst>
          </p:nvPr>
        </p:nvSpPr>
        <p:spPr>
          <a:xfrm>
            <a:off x="4097655" y="5798820"/>
            <a:ext cx="1404620" cy="337185"/>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误差曲线图</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文本框 21"/>
          <p:cNvSpPr txBox="1"/>
          <p:nvPr/>
        </p:nvSpPr>
        <p:spPr>
          <a:xfrm>
            <a:off x="274320" y="6142355"/>
            <a:ext cx="5688330" cy="583565"/>
          </a:xfrm>
          <a:prstGeom prst="rect">
            <a:avLst/>
          </a:prstGeom>
        </p:spPr>
        <p:txBody>
          <a:bodyPr wrap="square">
            <a:spAutoFit/>
          </a:bodyPr>
          <a:p>
            <a:pPr marL="285750" indent="-285750">
              <a:buClr>
                <a:srgbClr val="FF0000"/>
              </a:buClr>
              <a:buFont typeface="Wingdings" panose="05000000000000000000" charset="0"/>
              <a:buChar char="Ø"/>
            </a:pPr>
            <a:r>
              <a:rPr lang="zh-CN" altLang="en-US" sz="1600" b="1" i="0">
                <a:solidFill>
                  <a:schemeClr val="tx1"/>
                </a:solidFill>
                <a:latin typeface="微软雅黑" panose="020B0503020204020204" pitchFamily="34" charset="-122"/>
                <a:ea typeface="微软雅黑" panose="020B0503020204020204" pitchFamily="34" charset="-122"/>
              </a:rPr>
              <a:t>动力学仿真表明，</a:t>
            </a:r>
            <a:r>
              <a:rPr lang="zh-CN" altLang="en-US" sz="1600" b="1" i="0">
                <a:solidFill>
                  <a:srgbClr val="FF0000"/>
                </a:solidFill>
                <a:latin typeface="微软雅黑" panose="020B0503020204020204" pitchFamily="34" charset="-122"/>
                <a:ea typeface="微软雅黑" panose="020B0503020204020204" pitchFamily="34" charset="-122"/>
              </a:rPr>
              <a:t>水平移动过程稳定可控</a:t>
            </a:r>
            <a:r>
              <a:rPr lang="zh-CN" altLang="en-US" sz="1600" b="1" i="0">
                <a:solidFill>
                  <a:schemeClr val="tx1"/>
                </a:solidFill>
                <a:latin typeface="微软雅黑" panose="020B0503020204020204" pitchFamily="34" charset="-122"/>
                <a:ea typeface="微软雅黑" panose="020B0503020204020204" pitchFamily="34" charset="-122"/>
              </a:rPr>
              <a:t>，误差收敛良好，最终误差约为</a:t>
            </a:r>
            <a:r>
              <a:rPr lang="en-US" altLang="zh-CN" sz="1600" b="1" i="0">
                <a:solidFill>
                  <a:srgbClr val="FF0000"/>
                </a:solidFill>
                <a:latin typeface="微软雅黑" panose="020B0503020204020204" pitchFamily="34" charset="-122"/>
                <a:ea typeface="微软雅黑" panose="020B0503020204020204" pitchFamily="34" charset="-122"/>
              </a:rPr>
              <a:t>4.2mm</a:t>
            </a:r>
            <a:r>
              <a:rPr lang="zh-CN" altLang="en-US" sz="1600" b="1" i="0">
                <a:solidFill>
                  <a:schemeClr val="tx1"/>
                </a:solidFill>
                <a:latin typeface="微软雅黑" panose="020B0503020204020204" pitchFamily="34" charset="-122"/>
                <a:ea typeface="微软雅黑" panose="020B0503020204020204" pitchFamily="34" charset="-122"/>
              </a:rPr>
              <a:t>，可满足整体移动与定位要求。</a:t>
            </a:r>
            <a:endParaRPr lang="zh-CN" altLang="en-US" sz="1600" b="1" i="0">
              <a:solidFill>
                <a:schemeClr val="tx1"/>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custDataLst>
              <p:tags r:id="rId24"/>
            </p:custDataLst>
          </p:nvPr>
        </p:nvPicPr>
        <p:blipFill>
          <a:blip r:embed="rId25"/>
          <a:stretch>
            <a:fillRect/>
          </a:stretch>
        </p:blipFill>
        <p:spPr>
          <a:xfrm>
            <a:off x="3288030" y="1995805"/>
            <a:ext cx="2605405" cy="1488440"/>
          </a:xfrm>
          <a:prstGeom prst="rect">
            <a:avLst/>
          </a:prstGeom>
        </p:spPr>
      </p:pic>
      <p:pic>
        <p:nvPicPr>
          <p:cNvPr id="24" name="图片 23"/>
          <p:cNvPicPr>
            <a:picLocks noChangeAspect="1"/>
          </p:cNvPicPr>
          <p:nvPr>
            <p:custDataLst>
              <p:tags r:id="rId26"/>
            </p:custDataLst>
          </p:nvPr>
        </p:nvPicPr>
        <p:blipFill>
          <a:blip r:embed="rId27"/>
          <a:stretch>
            <a:fillRect/>
          </a:stretch>
        </p:blipFill>
        <p:spPr>
          <a:xfrm>
            <a:off x="3287395" y="4060190"/>
            <a:ext cx="2652395" cy="1576705"/>
          </a:xfrm>
          <a:prstGeom prst="rect">
            <a:avLst/>
          </a:prstGeom>
        </p:spPr>
      </p:pic>
      <p:pic>
        <p:nvPicPr>
          <p:cNvPr id="54" name="图片 53"/>
          <p:cNvPicPr>
            <a:picLocks noChangeAspect="1"/>
          </p:cNvPicPr>
          <p:nvPr>
            <p:custDataLst>
              <p:tags r:id="rId28"/>
            </p:custDataLst>
          </p:nvPr>
        </p:nvPicPr>
        <p:blipFill>
          <a:blip r:embed="rId29"/>
          <a:srcRect l="10373" r="14273"/>
          <a:stretch>
            <a:fillRect/>
          </a:stretch>
        </p:blipFill>
        <p:spPr>
          <a:xfrm>
            <a:off x="415290" y="4023995"/>
            <a:ext cx="2693670" cy="1654810"/>
          </a:xfrm>
          <a:prstGeom prst="rect">
            <a:avLst/>
          </a:prstGeom>
        </p:spPr>
      </p:pic>
      <p:sp>
        <p:nvSpPr>
          <p:cNvPr id="25" name="矩形 24"/>
          <p:cNvSpPr/>
          <p:nvPr>
            <p:custDataLst>
              <p:tags r:id="rId30"/>
            </p:custDataLst>
          </p:nvPr>
        </p:nvSpPr>
        <p:spPr>
          <a:xfrm>
            <a:off x="377190" y="1952625"/>
            <a:ext cx="2773680" cy="162179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6" name="矩形 25"/>
          <p:cNvSpPr/>
          <p:nvPr>
            <p:custDataLst>
              <p:tags r:id="rId31"/>
            </p:custDataLst>
          </p:nvPr>
        </p:nvSpPr>
        <p:spPr>
          <a:xfrm>
            <a:off x="377190" y="3994785"/>
            <a:ext cx="2773680" cy="173609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cxnSp>
        <p:nvCxnSpPr>
          <p:cNvPr id="28" name="直接连接符 27"/>
          <p:cNvCxnSpPr/>
          <p:nvPr/>
        </p:nvCxnSpPr>
        <p:spPr>
          <a:xfrm>
            <a:off x="6205855" y="1768475"/>
            <a:ext cx="5715" cy="5030470"/>
          </a:xfrm>
          <a:prstGeom prst="line">
            <a:avLst/>
          </a:prstGeom>
          <a:ln>
            <a:prstDash val="dash"/>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94640" y="215265"/>
            <a:ext cx="346646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整体支撑及移动</a:t>
            </a:r>
            <a:r>
              <a:rPr lang="en-US" altLang="zh-CN" sz="2800" b="1"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4" name="文本框 63"/>
          <p:cNvSpPr txBox="1"/>
          <p:nvPr/>
        </p:nvSpPr>
        <p:spPr>
          <a:xfrm>
            <a:off x="104775" y="1393825"/>
            <a:ext cx="11871960" cy="1277620"/>
          </a:xfrm>
          <a:prstGeom prst="rect">
            <a:avLst/>
          </a:prstGeom>
          <a:noFill/>
        </p:spPr>
        <p:txBody>
          <a:bodyPr wrap="square" rtlCol="0">
            <a:noAutofit/>
          </a:bodyPr>
          <a:p>
            <a:pPr marL="285750" indent="-285750" algn="just">
              <a:lnSpc>
                <a:spcPct val="140000"/>
              </a:lnSpc>
              <a:spcBef>
                <a:spcPct val="0"/>
              </a:spcBef>
              <a:spcAft>
                <a:spcPct val="0"/>
              </a:spcAft>
              <a:buFont typeface="Wingdings" panose="05000000000000000000" charset="0"/>
              <a:buChar char="Ø"/>
            </a:pPr>
            <a:r>
              <a:rPr lang="zh-CN" altLang="en-US" b="1">
                <a:solidFill>
                  <a:srgbClr val="00B0F0"/>
                </a:solidFill>
                <a:latin typeface="微软雅黑" panose="020B0503020204020204" pitchFamily="34" charset="-122"/>
                <a:ea typeface="微软雅黑" panose="020B0503020204020204" pitchFamily="34" charset="-122"/>
                <a:sym typeface="+mn-ea"/>
              </a:rPr>
              <a:t>沿水平方向：</a:t>
            </a:r>
            <a:r>
              <a:rPr lang="zh-CN" altLang="en-US" b="1">
                <a:solidFill>
                  <a:srgbClr val="FF0000"/>
                </a:solidFill>
                <a:latin typeface="微软雅黑" panose="020B0503020204020204" pitchFamily="34" charset="-122"/>
                <a:ea typeface="微软雅黑" panose="020B0503020204020204" pitchFamily="34" charset="-122"/>
                <a:sym typeface="+mn-ea"/>
              </a:rPr>
              <a:t>双液压绞车牵引基座</a:t>
            </a:r>
            <a:r>
              <a:rPr lang="zh-CN" altLang="en-US" b="1">
                <a:solidFill>
                  <a:schemeClr val="tx1"/>
                </a:solidFill>
                <a:latin typeface="微软雅黑" panose="020B0503020204020204" pitchFamily="34" charset="-122"/>
                <a:ea typeface="微软雅黑" panose="020B0503020204020204" pitchFamily="34" charset="-122"/>
                <a:sym typeface="+mn-ea"/>
              </a:rPr>
              <a:t>沿地坪钢板与直角导轨移动，实现谱仪整体水平方向</a:t>
            </a:r>
            <a:r>
              <a:rPr lang="zh-CN" altLang="en-US" b="1">
                <a:solidFill>
                  <a:schemeClr val="accent1"/>
                </a:solidFill>
                <a:latin typeface="微软雅黑" panose="020B0503020204020204" pitchFamily="34" charset="-122"/>
                <a:ea typeface="微软雅黑" panose="020B0503020204020204" pitchFamily="34" charset="-122"/>
                <a:sym typeface="+mn-ea"/>
              </a:rPr>
              <a:t>调节（</a:t>
            </a:r>
            <a:r>
              <a:rPr lang="zh-CN" altLang="en-US" b="1">
                <a:solidFill>
                  <a:srgbClr val="00B050"/>
                </a:solidFill>
                <a:latin typeface="微软雅黑" panose="020B0503020204020204" pitchFamily="34" charset="-122"/>
                <a:ea typeface="微软雅黑" panose="020B0503020204020204" pitchFamily="34" charset="-122"/>
                <a:sym typeface="+mn-ea"/>
              </a:rPr>
              <a:t>精度：</a:t>
            </a:r>
            <a:r>
              <a:rPr lang="en-US" altLang="zh-CN" b="1">
                <a:solidFill>
                  <a:srgbClr val="00B050"/>
                </a:solidFill>
                <a:latin typeface="微软雅黑" panose="020B0503020204020204" pitchFamily="34" charset="-122"/>
                <a:ea typeface="微软雅黑" panose="020B0503020204020204" pitchFamily="34" charset="-122"/>
                <a:sym typeface="+mn-ea"/>
              </a:rPr>
              <a:t>4.2</a:t>
            </a:r>
            <a:r>
              <a:rPr lang="zh-CN" altLang="en-US" b="1">
                <a:solidFill>
                  <a:srgbClr val="00B050"/>
                </a:solidFill>
                <a:latin typeface="微软雅黑" panose="020B0503020204020204" pitchFamily="34" charset="-122"/>
                <a:ea typeface="微软雅黑" panose="020B0503020204020204" pitchFamily="34" charset="-122"/>
                <a:sym typeface="+mn-ea"/>
              </a:rPr>
              <a:t>毫米</a:t>
            </a:r>
            <a:r>
              <a:rPr lang="zh-CN" altLang="en-US" b="1">
                <a:solidFill>
                  <a:schemeClr val="tx1"/>
                </a:solidFill>
                <a:latin typeface="微软雅黑" panose="020B0503020204020204" pitchFamily="34" charset="-122"/>
                <a:ea typeface="微软雅黑" panose="020B0503020204020204" pitchFamily="34" charset="-122"/>
                <a:sym typeface="+mn-ea"/>
              </a:rPr>
              <a:t>）。</a:t>
            </a:r>
            <a:endParaRPr lang="zh-CN" altLang="en-US" b="1">
              <a:solidFill>
                <a:schemeClr val="accent1"/>
              </a:solidFill>
              <a:latin typeface="微软雅黑" panose="020B0503020204020204" pitchFamily="34" charset="-122"/>
              <a:ea typeface="微软雅黑" panose="020B0503020204020204" pitchFamily="34" charset="-122"/>
              <a:sym typeface="+mn-ea"/>
            </a:endParaRPr>
          </a:p>
          <a:p>
            <a:pPr marL="285750" indent="-285750" algn="just">
              <a:lnSpc>
                <a:spcPct val="140000"/>
              </a:lnSpc>
              <a:spcBef>
                <a:spcPct val="0"/>
              </a:spcBef>
              <a:spcAft>
                <a:spcPct val="0"/>
              </a:spcAft>
              <a:buFont typeface="Wingdings" panose="05000000000000000000" charset="0"/>
              <a:buChar char="Ø"/>
            </a:pPr>
            <a:r>
              <a:rPr lang="zh-CN" altLang="en-US" b="1">
                <a:solidFill>
                  <a:srgbClr val="00B0F0"/>
                </a:solidFill>
                <a:latin typeface="微软雅黑" panose="020B0503020204020204" pitchFamily="34" charset="-122"/>
                <a:ea typeface="微软雅黑" panose="020B0503020204020204" pitchFamily="34" charset="-122"/>
                <a:sym typeface="+mn-ea"/>
              </a:rPr>
              <a:t>沿垂直方向：</a:t>
            </a:r>
            <a:r>
              <a:rPr lang="zh-CN" altLang="en-US" b="1">
                <a:solidFill>
                  <a:schemeClr val="tx1"/>
                </a:solidFill>
                <a:latin typeface="微软雅黑" panose="020B0503020204020204" pitchFamily="34" charset="-122"/>
                <a:ea typeface="微软雅黑" panose="020B0503020204020204" pitchFamily="34" charset="-122"/>
                <a:sym typeface="+mn-ea"/>
              </a:rPr>
              <a:t>采用</a:t>
            </a:r>
            <a:r>
              <a:rPr lang="zh-CN" altLang="en-US" b="1">
                <a:solidFill>
                  <a:schemeClr val="accent1"/>
                </a:solidFill>
                <a:latin typeface="微软雅黑" panose="020B0503020204020204" pitchFamily="34" charset="-122"/>
                <a:ea typeface="微软雅黑" panose="020B0503020204020204" pitchFamily="34" charset="-122"/>
                <a:sym typeface="+mn-ea"/>
              </a:rPr>
              <a:t>液压千斤顶+基座底垫铁</a:t>
            </a:r>
            <a:r>
              <a:rPr lang="zh-CN" altLang="en-US" b="1">
                <a:solidFill>
                  <a:schemeClr val="tx1"/>
                </a:solidFill>
                <a:latin typeface="微软雅黑" panose="020B0503020204020204" pitchFamily="34" charset="-122"/>
                <a:ea typeface="微软雅黑" panose="020B0503020204020204" pitchFamily="34" charset="-122"/>
                <a:sym typeface="+mn-ea"/>
              </a:rPr>
              <a:t>调整高度和水平度，保证整体支撑面标高一致</a:t>
            </a:r>
            <a:r>
              <a:rPr lang="zh-CN" altLang="en-US" b="1">
                <a:latin typeface="微软雅黑" panose="020B0503020204020204" pitchFamily="34" charset="-122"/>
                <a:ea typeface="微软雅黑" panose="020B0503020204020204" pitchFamily="34" charset="-122"/>
                <a:sym typeface="+mn-ea"/>
              </a:rPr>
              <a:t>（</a:t>
            </a:r>
            <a:r>
              <a:rPr lang="zh-CN" altLang="en-US" b="1">
                <a:solidFill>
                  <a:srgbClr val="00B050"/>
                </a:solidFill>
                <a:latin typeface="微软雅黑" panose="020B0503020204020204" pitchFamily="34" charset="-122"/>
                <a:ea typeface="微软雅黑" panose="020B0503020204020204" pitchFamily="34" charset="-122"/>
                <a:sym typeface="+mn-ea"/>
              </a:rPr>
              <a:t>精度：</a:t>
            </a:r>
            <a:r>
              <a:rPr lang="en-US" altLang="zh-CN" b="1">
                <a:solidFill>
                  <a:srgbClr val="00B050"/>
                </a:solidFill>
                <a:latin typeface="微软雅黑" panose="020B0503020204020204" pitchFamily="34" charset="-122"/>
                <a:ea typeface="微软雅黑" panose="020B0503020204020204" pitchFamily="34" charset="-122"/>
                <a:sym typeface="+mn-ea"/>
              </a:rPr>
              <a:t>5.3</a:t>
            </a:r>
            <a:r>
              <a:rPr lang="zh-CN" altLang="en-US" b="1">
                <a:solidFill>
                  <a:srgbClr val="00B050"/>
                </a:solidFill>
                <a:latin typeface="微软雅黑" panose="020B0503020204020204" pitchFamily="34" charset="-122"/>
                <a:ea typeface="微软雅黑" panose="020B0503020204020204" pitchFamily="34" charset="-122"/>
                <a:sym typeface="+mn-ea"/>
              </a:rPr>
              <a:t>毫米</a:t>
            </a:r>
            <a:r>
              <a:rPr lang="zh-CN" altLang="en-US" b="1">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a:t>
            </a:r>
            <a:endParaRPr lang="zh-CN" altLang="en-US" b="1">
              <a:solidFill>
                <a:schemeClr val="accent1"/>
              </a:solidFill>
              <a:latin typeface="微软雅黑" panose="020B0503020204020204" pitchFamily="34" charset="-122"/>
              <a:ea typeface="微软雅黑" panose="020B0503020204020204" pitchFamily="34" charset="-122"/>
              <a:sym typeface="+mn-ea"/>
            </a:endParaRPr>
          </a:p>
          <a:p>
            <a:pPr marL="285750" indent="-285750" algn="just">
              <a:lnSpc>
                <a:spcPct val="140000"/>
              </a:lnSpc>
              <a:spcBef>
                <a:spcPct val="0"/>
              </a:spcBef>
              <a:spcAft>
                <a:spcPct val="0"/>
              </a:spcAft>
              <a:buFont typeface="Wingdings" panose="05000000000000000000" charset="0"/>
              <a:buChar char="Ø"/>
            </a:pPr>
            <a:r>
              <a:rPr lang="zh-CN" altLang="en-US" b="1">
                <a:solidFill>
                  <a:srgbClr val="00B0F0"/>
                </a:solidFill>
                <a:latin typeface="微软雅黑" panose="020B0503020204020204" pitchFamily="34" charset="-122"/>
                <a:ea typeface="微软雅黑" panose="020B0503020204020204" pitchFamily="34" charset="-122"/>
                <a:sym typeface="+mn-ea"/>
              </a:rPr>
              <a:t>沿束流方向：</a:t>
            </a:r>
            <a:r>
              <a:rPr lang="zh-CN" altLang="en-US" b="1">
                <a:solidFill>
                  <a:srgbClr val="7030A0"/>
                </a:solidFill>
                <a:latin typeface="微软雅黑" panose="020B0503020204020204" pitchFamily="34" charset="-122"/>
                <a:ea typeface="微软雅黑" panose="020B0503020204020204" pitchFamily="34" charset="-122"/>
                <a:sym typeface="+mn-ea"/>
              </a:rPr>
              <a:t>支撑板与基座之间使用滑轨连接</a:t>
            </a:r>
            <a:r>
              <a:rPr lang="zh-CN" altLang="en-US" b="1">
                <a:solidFill>
                  <a:schemeClr val="tx1"/>
                </a:solidFill>
                <a:latin typeface="微软雅黑" panose="020B0503020204020204" pitchFamily="34" charset="-122"/>
                <a:ea typeface="微软雅黑" panose="020B0503020204020204" pitchFamily="34" charset="-122"/>
                <a:sym typeface="+mn-ea"/>
              </a:rPr>
              <a:t>，实现整体谱仪沿束流方向</a:t>
            </a:r>
            <a:r>
              <a:rPr lang="zh-CN" altLang="en-US" b="1">
                <a:latin typeface="微软雅黑" panose="020B0503020204020204" pitchFamily="34" charset="-122"/>
                <a:ea typeface="微软雅黑" panose="020B0503020204020204" pitchFamily="34" charset="-122"/>
                <a:sym typeface="+mn-ea"/>
              </a:rPr>
              <a:t>微调（</a:t>
            </a:r>
            <a:r>
              <a:rPr lang="zh-CN" altLang="en-US" b="1">
                <a:solidFill>
                  <a:srgbClr val="00B050"/>
                </a:solidFill>
                <a:latin typeface="微软雅黑" panose="020B0503020204020204" pitchFamily="34" charset="-122"/>
                <a:ea typeface="微软雅黑" panose="020B0503020204020204" pitchFamily="34" charset="-122"/>
                <a:sym typeface="+mn-ea"/>
              </a:rPr>
              <a:t>精度：毫米级</a:t>
            </a:r>
            <a:r>
              <a:rPr lang="zh-CN" altLang="en-US" b="1">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65" name="矩形 64"/>
          <p:cNvSpPr/>
          <p:nvPr/>
        </p:nvSpPr>
        <p:spPr>
          <a:xfrm>
            <a:off x="272415" y="933450"/>
            <a:ext cx="5663565" cy="460375"/>
          </a:xfrm>
          <a:prstGeom prst="rect">
            <a:avLst/>
          </a:prstGeom>
          <a:ln w="15875">
            <a:noFill/>
          </a:ln>
        </p:spPr>
        <p:txBody>
          <a:bodyPr wrap="square" lIns="91440" tIns="45720" rIns="91440" bIns="45720">
            <a:spAutoFit/>
          </a:bodyPr>
          <a:lstStyle/>
          <a:p>
            <a:pPr marR="0" lvl="0" indent="0" algn="l" defTabSz="914400" rtl="0" eaLnBrk="1" fontAlgn="auto" latinLnBrk="0" hangingPunct="1">
              <a:lnSpc>
                <a:spcPct val="100000"/>
              </a:lnSpc>
              <a:spcBef>
                <a:spcPts val="0"/>
              </a:spcBef>
              <a:spcAft>
                <a:spcPts val="0"/>
              </a:spcAft>
              <a:buClr>
                <a:srgbClr val="FF0000"/>
              </a:buClr>
              <a:buSzTx/>
              <a:buFont typeface="Wingdings" panose="05000000000000000000" charset="0"/>
              <a:buNone/>
              <a:defRPr/>
            </a:pPr>
            <a:r>
              <a:rPr lang="en-US" altLang="zh-CN" sz="2400" b="1"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设计成果与亮点</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系统</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准直方案</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3" name="组合 32"/>
          <p:cNvGrpSpPr/>
          <p:nvPr/>
        </p:nvGrpSpPr>
        <p:grpSpPr>
          <a:xfrm>
            <a:off x="3964940" y="2726055"/>
            <a:ext cx="8280438" cy="3919855"/>
            <a:chOff x="2021" y="3417"/>
            <a:chExt cx="16906" cy="6878"/>
          </a:xfrm>
        </p:grpSpPr>
        <p:grpSp>
          <p:nvGrpSpPr>
            <p:cNvPr id="24" name="组合 23"/>
            <p:cNvGrpSpPr/>
            <p:nvPr/>
          </p:nvGrpSpPr>
          <p:grpSpPr>
            <a:xfrm>
              <a:off x="2021" y="3417"/>
              <a:ext cx="16202" cy="6878"/>
              <a:chOff x="2164" y="3043"/>
              <a:chExt cx="16202" cy="6878"/>
            </a:xfrm>
          </p:grpSpPr>
          <p:pic>
            <p:nvPicPr>
              <p:cNvPr id="19" name="图片 18"/>
              <p:cNvPicPr>
                <a:picLocks noChangeAspect="1"/>
              </p:cNvPicPr>
              <p:nvPr/>
            </p:nvPicPr>
            <p:blipFill>
              <a:blip r:embed="rId2"/>
              <a:stretch>
                <a:fillRect/>
              </a:stretch>
            </p:blipFill>
            <p:spPr>
              <a:xfrm>
                <a:off x="2480" y="3566"/>
                <a:ext cx="15886" cy="5275"/>
              </a:xfrm>
              <a:prstGeom prst="rect">
                <a:avLst/>
              </a:prstGeom>
            </p:spPr>
          </p:pic>
          <p:sp>
            <p:nvSpPr>
              <p:cNvPr id="10" name="矩形 9"/>
              <p:cNvSpPr/>
              <p:nvPr/>
            </p:nvSpPr>
            <p:spPr>
              <a:xfrm>
                <a:off x="6788" y="6873"/>
                <a:ext cx="1214" cy="882"/>
              </a:xfrm>
              <a:prstGeom prst="rect">
                <a:avLst/>
              </a:prstGeom>
              <a:noFill/>
              <a:ln w="19050">
                <a:solidFill>
                  <a:srgbClr val="00B05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26" name="直接箭头连接符 25"/>
              <p:cNvCxnSpPr/>
              <p:nvPr/>
            </p:nvCxnSpPr>
            <p:spPr>
              <a:xfrm flipH="1">
                <a:off x="7228" y="7767"/>
                <a:ext cx="23" cy="540"/>
              </a:xfrm>
              <a:prstGeom prst="straightConnector1">
                <a:avLst/>
              </a:prstGeom>
              <a:ln w="19050">
                <a:solidFill>
                  <a:srgbClr val="00B050"/>
                </a:solidFill>
                <a:prstDash val="solid"/>
                <a:headEnd type="none"/>
                <a:tailEnd type="arrow" w="med" len="med"/>
              </a:ln>
              <a:extLst>
                <a:ext uri="{909E8E84-426E-40DD-AFC4-6F175D3DCCD1}">
                  <a14:hiddenFill xmlns:a14="http://schemas.microsoft.com/office/drawing/2010/main">
                    <a:solidFill>
                      <a:schemeClr val="accent2"/>
                    </a:solidFill>
                  </a14:hiddenFill>
                </a:ext>
              </a:extLst>
            </p:spPr>
            <p:style>
              <a:lnRef idx="2">
                <a:schemeClr val="accent1"/>
              </a:lnRef>
              <a:fillRef idx="0">
                <a:srgbClr val="FFFFFF"/>
              </a:fillRef>
              <a:effectRef idx="0">
                <a:srgbClr val="FFFFFF"/>
              </a:effectRef>
              <a:fontRef idx="minor">
                <a:schemeClr val="tx1"/>
              </a:fontRef>
            </p:style>
          </p:cxnSp>
          <p:pic>
            <p:nvPicPr>
              <p:cNvPr id="41" name="图片 40"/>
              <p:cNvPicPr>
                <a:picLocks noChangeAspect="1"/>
              </p:cNvPicPr>
              <p:nvPr/>
            </p:nvPicPr>
            <p:blipFill>
              <a:blip r:embed="rId3"/>
              <a:srcRect l="18891" t="32774" r="15572" b="20803"/>
              <a:stretch>
                <a:fillRect/>
              </a:stretch>
            </p:blipFill>
            <p:spPr>
              <a:xfrm>
                <a:off x="5981" y="8319"/>
                <a:ext cx="2428" cy="1147"/>
              </a:xfrm>
              <a:prstGeom prst="rect">
                <a:avLst/>
              </a:prstGeom>
              <a:ln w="12700">
                <a:solidFill>
                  <a:srgbClr val="00B050"/>
                </a:solidFill>
                <a:prstDash val="sysDash"/>
              </a:ln>
            </p:spPr>
          </p:pic>
          <p:sp>
            <p:nvSpPr>
              <p:cNvPr id="53" name="文本框 52"/>
              <p:cNvSpPr txBox="1"/>
              <p:nvPr/>
            </p:nvSpPr>
            <p:spPr>
              <a:xfrm>
                <a:off x="5981" y="9437"/>
                <a:ext cx="2555" cy="48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sym typeface="+mn-ea"/>
                  </a:rPr>
                  <a:t>固定夹紧装置</a:t>
                </a:r>
                <a:endParaRPr kumimoji="0" lang="zh-CN" altLang="en-US" sz="12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56" name="矩形 55"/>
              <p:cNvSpPr/>
              <p:nvPr/>
            </p:nvSpPr>
            <p:spPr>
              <a:xfrm rot="18360000">
                <a:off x="11423" y="5508"/>
                <a:ext cx="277" cy="1487"/>
              </a:xfrm>
              <a:prstGeom prst="rect">
                <a:avLst/>
              </a:prstGeom>
              <a:noFill/>
              <a:ln w="19050">
                <a:solidFill>
                  <a:srgbClr val="00B05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 name="矩形 10"/>
              <p:cNvSpPr/>
              <p:nvPr/>
            </p:nvSpPr>
            <p:spPr>
              <a:xfrm>
                <a:off x="9452" y="7134"/>
                <a:ext cx="888" cy="507"/>
              </a:xfrm>
              <a:prstGeom prst="rect">
                <a:avLst/>
              </a:prstGeom>
              <a:noFill/>
              <a:ln w="19050">
                <a:solidFill>
                  <a:srgbClr val="00B05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sz="1200" noProof="0">
                  <a:ln>
                    <a:noFill/>
                  </a:ln>
                  <a:solidFill>
                    <a:prstClr val="black"/>
                  </a:solidFill>
                  <a:effectLst/>
                  <a:uLnTx/>
                  <a:uFillTx/>
                  <a:latin typeface="Calibri" panose="020F0502020204030204"/>
                  <a:ea typeface="微软雅黑" panose="020B0503020204020204" pitchFamily="34" charset="-122"/>
                  <a:sym typeface="+mn-ea"/>
                </a:endParaRPr>
              </a:p>
            </p:txBody>
          </p:sp>
          <p:pic>
            <p:nvPicPr>
              <p:cNvPr id="15" name="图片 14"/>
              <p:cNvPicPr>
                <a:picLocks noChangeAspect="1"/>
              </p:cNvPicPr>
              <p:nvPr/>
            </p:nvPicPr>
            <p:blipFill>
              <a:blip r:embed="rId4"/>
              <a:stretch>
                <a:fillRect/>
              </a:stretch>
            </p:blipFill>
            <p:spPr>
              <a:xfrm>
                <a:off x="8696" y="7960"/>
                <a:ext cx="1803" cy="969"/>
              </a:xfrm>
              <a:prstGeom prst="rect">
                <a:avLst/>
              </a:prstGeom>
              <a:ln w="12700">
                <a:solidFill>
                  <a:schemeClr val="accent4"/>
                </a:solidFill>
                <a:prstDash val="dash"/>
              </a:ln>
            </p:spPr>
          </p:pic>
          <p:sp>
            <p:nvSpPr>
              <p:cNvPr id="30" name="文本框 29"/>
              <p:cNvSpPr txBox="1"/>
              <p:nvPr/>
            </p:nvSpPr>
            <p:spPr>
              <a:xfrm>
                <a:off x="8407" y="8905"/>
                <a:ext cx="2889" cy="48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sym typeface="+mn-ea"/>
                  </a:rPr>
                  <a:t>端轭开合移动装置</a:t>
                </a:r>
                <a:endParaRPr kumimoji="0" lang="zh-CN" altLang="en-US" sz="12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6" name="矩形 35"/>
              <p:cNvSpPr/>
              <p:nvPr/>
            </p:nvSpPr>
            <p:spPr>
              <a:xfrm>
                <a:off x="2164" y="6958"/>
                <a:ext cx="1519" cy="1508"/>
              </a:xfrm>
              <a:prstGeom prst="rect">
                <a:avLst/>
              </a:prstGeom>
              <a:noFill/>
              <a:ln w="1905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37" name="直接箭头连接符 36"/>
              <p:cNvCxnSpPr>
                <a:stCxn id="36" idx="0"/>
              </p:cNvCxnSpPr>
              <p:nvPr/>
            </p:nvCxnSpPr>
            <p:spPr>
              <a:xfrm flipH="1" flipV="1">
                <a:off x="2915" y="6026"/>
                <a:ext cx="9" cy="932"/>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2261" y="5632"/>
                <a:ext cx="2169" cy="484"/>
              </a:xfrm>
              <a:prstGeom prst="rect">
                <a:avLst/>
              </a:prstGeom>
              <a:noFill/>
            </p:spPr>
            <p:txBody>
              <a:bodyPr wrap="square" rtlCol="0" anchor="t">
                <a:spAutoFit/>
              </a:bodyPr>
              <a:lstStyle/>
              <a:p>
                <a:pPr lvl="0" algn="l">
                  <a:spcBef>
                    <a:spcPts val="0"/>
                  </a:spcBef>
                  <a:spcAft>
                    <a:spcPts val="0"/>
                  </a:spcAft>
                  <a:buClrTx/>
                  <a:buSzTx/>
                  <a:buFontTx/>
                  <a:defRPr/>
                </a:pP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液压绞车</a:t>
                </a:r>
                <a:endPar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10020" y="3043"/>
                <a:ext cx="663" cy="5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42" name="直接连接符 41"/>
              <p:cNvCxnSpPr/>
              <p:nvPr/>
            </p:nvCxnSpPr>
            <p:spPr>
              <a:xfrm flipV="1">
                <a:off x="11514" y="4228"/>
                <a:ext cx="32" cy="1798"/>
              </a:xfrm>
              <a:prstGeom prst="line">
                <a:avLst/>
              </a:prstGeom>
              <a:noFill/>
              <a:ln w="19050">
                <a:solidFill>
                  <a:srgbClr val="00B05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cxnSp>
          <p:cxnSp>
            <p:nvCxnSpPr>
              <p:cNvPr id="43" name="直接箭头连接符 42"/>
              <p:cNvCxnSpPr/>
              <p:nvPr/>
            </p:nvCxnSpPr>
            <p:spPr>
              <a:xfrm>
                <a:off x="11546" y="4248"/>
                <a:ext cx="1946" cy="29"/>
              </a:xfrm>
              <a:prstGeom prst="straightConnector1">
                <a:avLst/>
              </a:prstGeom>
              <a:noFill/>
              <a:ln w="19050">
                <a:solidFill>
                  <a:srgbClr val="00B05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cxnSp>
          <p:cxnSp>
            <p:nvCxnSpPr>
              <p:cNvPr id="44" name="直接连接符 43"/>
              <p:cNvCxnSpPr/>
              <p:nvPr/>
            </p:nvCxnSpPr>
            <p:spPr>
              <a:xfrm>
                <a:off x="9211" y="3628"/>
                <a:ext cx="2527" cy="1762"/>
              </a:xfrm>
              <a:prstGeom prst="line">
                <a:avLst/>
              </a:prstGeom>
              <a:ln w="28575" cap="flat" cmpd="sng" algn="ctr">
                <a:solidFill>
                  <a:srgbClr val="7030A0"/>
                </a:solidFill>
                <a:prstDash val="dash"/>
                <a:miter lim="800000"/>
              </a:ln>
            </p:spPr>
            <p:style>
              <a:lnRef idx="0">
                <a:schemeClr val="accent1"/>
              </a:lnRef>
              <a:fillRef idx="0">
                <a:srgbClr val="FFFFFF"/>
              </a:fillRef>
              <a:effectRef idx="0">
                <a:srgbClr val="FFFFFF"/>
              </a:effectRef>
              <a:fontRef idx="minor">
                <a:schemeClr val="tx1"/>
              </a:fontRef>
            </p:style>
          </p:cxnSp>
          <p:cxnSp>
            <p:nvCxnSpPr>
              <p:cNvPr id="45" name="直接箭头连接符 44"/>
              <p:cNvCxnSpPr/>
              <p:nvPr/>
            </p:nvCxnSpPr>
            <p:spPr>
              <a:xfrm flipH="1">
                <a:off x="10290" y="3884"/>
                <a:ext cx="531" cy="397"/>
              </a:xfrm>
              <a:prstGeom prst="straightConnector1">
                <a:avLst/>
              </a:prstGeom>
              <a:ln w="19050" cmpd="sng">
                <a:solidFill>
                  <a:srgbClr val="7030A0"/>
                </a:solidFill>
                <a:prstDash val="solid"/>
                <a:tailEnd type="arrow"/>
              </a:ln>
            </p:spPr>
            <p:style>
              <a:lnRef idx="2">
                <a:schemeClr val="accent1"/>
              </a:lnRef>
              <a:fillRef idx="0">
                <a:srgbClr val="FFFFFF"/>
              </a:fillRef>
              <a:effectRef idx="0">
                <a:srgbClr val="FFFFFF"/>
              </a:effectRef>
              <a:fontRef idx="minor">
                <a:schemeClr val="tx1"/>
              </a:fontRef>
            </p:style>
          </p:cxnSp>
          <p:sp>
            <p:nvSpPr>
              <p:cNvPr id="46" name="文本框 45"/>
              <p:cNvSpPr txBox="1"/>
              <p:nvPr/>
            </p:nvSpPr>
            <p:spPr>
              <a:xfrm>
                <a:off x="10606" y="3478"/>
                <a:ext cx="2612" cy="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7030A0"/>
                    </a:solidFill>
                    <a:effectLst/>
                    <a:uLnTx/>
                    <a:uFillTx/>
                    <a:latin typeface="Calibri" panose="020F0502020204030204"/>
                    <a:ea typeface="微软雅黑" panose="020B0503020204020204" pitchFamily="34" charset="-122"/>
                    <a:cs typeface="+mn-cs"/>
                  </a:rPr>
                  <a:t>束流中心线</a:t>
                </a:r>
                <a:endParaRPr kumimoji="0" lang="zh-CN" altLang="en-US" sz="1200" b="1" i="0" u="none" strike="noStrike" kern="1200" cap="none" spc="0" normalizeH="0" baseline="0" noProof="0" dirty="0">
                  <a:ln>
                    <a:noFill/>
                  </a:ln>
                  <a:solidFill>
                    <a:srgbClr val="7030A0"/>
                  </a:solidFill>
                  <a:effectLst/>
                  <a:uLnTx/>
                  <a:uFillTx/>
                  <a:latin typeface="Calibri" panose="020F0502020204030204"/>
                  <a:ea typeface="微软雅黑" panose="020B0503020204020204" pitchFamily="34" charset="-122"/>
                  <a:cs typeface="+mn-cs"/>
                </a:endParaRPr>
              </a:p>
            </p:txBody>
          </p:sp>
          <p:cxnSp>
            <p:nvCxnSpPr>
              <p:cNvPr id="47" name="直接连接符 46"/>
              <p:cNvCxnSpPr/>
              <p:nvPr/>
            </p:nvCxnSpPr>
            <p:spPr>
              <a:xfrm flipV="1">
                <a:off x="9630" y="3939"/>
                <a:ext cx="52" cy="2087"/>
              </a:xfrm>
              <a:prstGeom prst="line">
                <a:avLst/>
              </a:prstGeom>
              <a:ln>
                <a:solidFill>
                  <a:srgbClr val="7030A0"/>
                </a:solidFill>
                <a:headEnd type="arrow" w="med" len="med"/>
                <a:tailEnd type="arrow" w="med" len="med"/>
              </a:ln>
            </p:spPr>
            <p:style>
              <a:lnRef idx="2">
                <a:schemeClr val="accent1"/>
              </a:lnRef>
              <a:fillRef idx="0">
                <a:srgbClr val="FFFFFF"/>
              </a:fillRef>
              <a:effectRef idx="0">
                <a:srgbClr val="FFFFFF"/>
              </a:effectRef>
              <a:fontRef idx="minor">
                <a:schemeClr val="tx1"/>
              </a:fontRef>
            </p:style>
          </p:cxnSp>
          <p:sp>
            <p:nvSpPr>
              <p:cNvPr id="17" name="文本框 16"/>
              <p:cNvSpPr txBox="1"/>
              <p:nvPr/>
            </p:nvSpPr>
            <p:spPr>
              <a:xfrm>
                <a:off x="6782" y="4079"/>
                <a:ext cx="3508" cy="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rgbClr val="7030A0"/>
                    </a:solidFill>
                    <a:latin typeface="Calibri" panose="020F0502020204030204"/>
                    <a:ea typeface="微软雅黑" panose="020B0503020204020204" pitchFamily="34" charset="-122"/>
                  </a:rPr>
                  <a:t>对撞中心高</a:t>
                </a:r>
                <a:r>
                  <a:rPr lang="en-US" altLang="zh-CN" sz="1200" b="1" dirty="0">
                    <a:solidFill>
                      <a:srgbClr val="7030A0"/>
                    </a:solidFill>
                    <a:latin typeface="Calibri" panose="020F0502020204030204"/>
                    <a:ea typeface="微软雅黑" panose="020B0503020204020204" pitchFamily="34" charset="-122"/>
                  </a:rPr>
                  <a:t>4482mm</a:t>
                </a:r>
                <a:endParaRPr lang="en-US" altLang="zh-CN" sz="1200" b="1" dirty="0">
                  <a:solidFill>
                    <a:srgbClr val="7030A0"/>
                  </a:solidFill>
                  <a:latin typeface="Calibri" panose="020F0502020204030204"/>
                  <a:ea typeface="微软雅黑" panose="020B0503020204020204" pitchFamily="34" charset="-122"/>
                </a:endParaRPr>
              </a:p>
            </p:txBody>
          </p:sp>
          <p:cxnSp>
            <p:nvCxnSpPr>
              <p:cNvPr id="58" name="直接箭头连接符 57"/>
              <p:cNvCxnSpPr/>
              <p:nvPr/>
            </p:nvCxnSpPr>
            <p:spPr>
              <a:xfrm flipH="1" flipV="1">
                <a:off x="5029" y="6418"/>
                <a:ext cx="9" cy="932"/>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9" name="文本框 58"/>
              <p:cNvSpPr txBox="1"/>
              <p:nvPr/>
            </p:nvSpPr>
            <p:spPr>
              <a:xfrm>
                <a:off x="3413" y="5979"/>
                <a:ext cx="3816" cy="484"/>
              </a:xfrm>
              <a:prstGeom prst="rect">
                <a:avLst/>
              </a:prstGeom>
              <a:noFill/>
            </p:spPr>
            <p:txBody>
              <a:bodyPr wrap="square" rtlCol="0" anchor="t">
                <a:spAutoFit/>
              </a:bodyPr>
              <a:lstStyle/>
              <a:p>
                <a:pPr lvl="0" algn="l">
                  <a:spcBef>
                    <a:spcPts val="0"/>
                  </a:spcBef>
                  <a:spcAft>
                    <a:spcPts val="0"/>
                  </a:spcAft>
                  <a:buClrTx/>
                  <a:buSzTx/>
                  <a:buFontTx/>
                  <a:defRPr/>
                </a:pP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地坪钢板（约</a:t>
                </a: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25-35m</a:t>
                </a: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a:t>
                </a:r>
                <a:endPar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sp>
            <p:nvSpPr>
              <p:cNvPr id="18" name="左右箭头 17"/>
              <p:cNvSpPr/>
              <p:nvPr/>
            </p:nvSpPr>
            <p:spPr>
              <a:xfrm rot="2700000">
                <a:off x="10120" y="6204"/>
                <a:ext cx="715" cy="136"/>
              </a:xfrm>
              <a:prstGeom prst="lef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20" name="左右箭头 19"/>
              <p:cNvSpPr/>
              <p:nvPr/>
            </p:nvSpPr>
            <p:spPr>
              <a:xfrm rot="21060000">
                <a:off x="10614" y="7502"/>
                <a:ext cx="973" cy="161"/>
              </a:xfrm>
              <a:prstGeom prst="lef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cxnSp>
            <p:nvCxnSpPr>
              <p:cNvPr id="21" name="直接箭头连接符 20"/>
              <p:cNvCxnSpPr/>
              <p:nvPr/>
            </p:nvCxnSpPr>
            <p:spPr>
              <a:xfrm flipH="1">
                <a:off x="4250" y="8482"/>
                <a:ext cx="39" cy="823"/>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3532" y="9305"/>
                <a:ext cx="1707" cy="484"/>
              </a:xfrm>
              <a:prstGeom prst="rect">
                <a:avLst/>
              </a:prstGeom>
              <a:noFill/>
            </p:spPr>
            <p:txBody>
              <a:bodyPr wrap="square" rtlCol="0" anchor="t">
                <a:spAutoFit/>
              </a:bodyPr>
              <a:lstStyle/>
              <a:p>
                <a:pPr lvl="0" algn="l">
                  <a:spcBef>
                    <a:spcPts val="0"/>
                  </a:spcBef>
                  <a:spcAft>
                    <a:spcPts val="0"/>
                  </a:spcAft>
                  <a:buClrTx/>
                  <a:buSzTx/>
                  <a:buFontTx/>
                  <a:defRPr/>
                </a:pP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直角</a:t>
                </a: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导轨</a:t>
                </a:r>
                <a:endPar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pic>
            <p:nvPicPr>
              <p:cNvPr id="70" name="图片 69"/>
              <p:cNvPicPr>
                <a:picLocks noChangeAspect="1"/>
              </p:cNvPicPr>
              <p:nvPr/>
            </p:nvPicPr>
            <p:blipFill>
              <a:blip r:embed="rId5"/>
              <a:stretch>
                <a:fillRect/>
              </a:stretch>
            </p:blipFill>
            <p:spPr>
              <a:xfrm>
                <a:off x="13503" y="3527"/>
                <a:ext cx="2264" cy="1081"/>
              </a:xfrm>
              <a:prstGeom prst="rect">
                <a:avLst/>
              </a:prstGeom>
              <a:ln w="12700">
                <a:solidFill>
                  <a:schemeClr val="accent4"/>
                </a:solidFill>
                <a:prstDash val="dash"/>
              </a:ln>
            </p:spPr>
          </p:pic>
          <p:sp>
            <p:nvSpPr>
              <p:cNvPr id="71" name="文本框 70"/>
              <p:cNvSpPr txBox="1"/>
              <p:nvPr/>
            </p:nvSpPr>
            <p:spPr>
              <a:xfrm>
                <a:off x="13422" y="4604"/>
                <a:ext cx="2658" cy="11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B050"/>
                    </a:solidFill>
                    <a:effectLst/>
                    <a:uLnTx/>
                    <a:uFillTx/>
                    <a:latin typeface="微软雅黑" panose="020B0503020204020204" pitchFamily="34" charset="-122"/>
                    <a:ea typeface="微软雅黑" panose="020B0503020204020204" pitchFamily="34" charset="-122"/>
                    <a:cs typeface="+mn-cs"/>
                    <a:sym typeface="+mn-ea"/>
                  </a:rPr>
                  <a:t>端轭轴向移动装置：</a:t>
                </a:r>
                <a:r>
                  <a:rPr lang="zh-CN" altLang="en-US" sz="12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负责端轭轴向移动</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矩形 24"/>
            <p:cNvSpPr/>
            <p:nvPr/>
          </p:nvSpPr>
          <p:spPr>
            <a:xfrm>
              <a:off x="17187" y="5121"/>
              <a:ext cx="1330" cy="1279"/>
            </a:xfrm>
            <a:prstGeom prst="rect">
              <a:avLst/>
            </a:prstGeom>
            <a:noFill/>
            <a:ln w="1905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cxnSp>
          <p:nvCxnSpPr>
            <p:cNvPr id="31" name="直接箭头连接符 30"/>
            <p:cNvCxnSpPr/>
            <p:nvPr/>
          </p:nvCxnSpPr>
          <p:spPr>
            <a:xfrm flipH="1">
              <a:off x="17988" y="6421"/>
              <a:ext cx="10" cy="951"/>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2" name="文本框 31"/>
            <p:cNvSpPr txBox="1"/>
            <p:nvPr/>
          </p:nvSpPr>
          <p:spPr>
            <a:xfrm>
              <a:off x="17085" y="7316"/>
              <a:ext cx="1842" cy="484"/>
            </a:xfrm>
            <a:prstGeom prst="rect">
              <a:avLst/>
            </a:prstGeom>
            <a:noFill/>
          </p:spPr>
          <p:txBody>
            <a:bodyPr wrap="square" rtlCol="0" anchor="t">
              <a:spAutoFit/>
            </a:bodyPr>
            <a:lstStyle/>
            <a:p>
              <a:pPr lvl="0" algn="l">
                <a:spcBef>
                  <a:spcPts val="0"/>
                </a:spcBef>
                <a:spcAft>
                  <a:spcPts val="0"/>
                </a:spcAft>
                <a:buClrTx/>
                <a:buSzTx/>
                <a:buFontTx/>
                <a:defRPr/>
              </a:pPr>
              <a:r>
                <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液压绞车</a:t>
              </a:r>
              <a:endParaRPr lang="zh-CN" altLang="en-US" sz="1200" b="1"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grpSp>
      <p:grpSp>
        <p:nvGrpSpPr>
          <p:cNvPr id="63" name="组合 62"/>
          <p:cNvGrpSpPr/>
          <p:nvPr/>
        </p:nvGrpSpPr>
        <p:grpSpPr>
          <a:xfrm>
            <a:off x="272415" y="3348355"/>
            <a:ext cx="3352800" cy="3023235"/>
            <a:chOff x="13674" y="4520"/>
            <a:chExt cx="5280" cy="4761"/>
          </a:xfrm>
        </p:grpSpPr>
        <p:grpSp>
          <p:nvGrpSpPr>
            <p:cNvPr id="39" name="组合 38"/>
            <p:cNvGrpSpPr/>
            <p:nvPr/>
          </p:nvGrpSpPr>
          <p:grpSpPr>
            <a:xfrm>
              <a:off x="13709" y="4885"/>
              <a:ext cx="5176" cy="4389"/>
              <a:chOff x="847" y="5959"/>
              <a:chExt cx="8129" cy="5207"/>
            </a:xfrm>
          </p:grpSpPr>
          <p:pic>
            <p:nvPicPr>
              <p:cNvPr id="40" name="图片 39"/>
              <p:cNvPicPr>
                <a:picLocks noChangeAspect="1"/>
              </p:cNvPicPr>
              <p:nvPr/>
            </p:nvPicPr>
            <p:blipFill>
              <a:blip r:embed="rId6"/>
              <a:stretch>
                <a:fillRect/>
              </a:stretch>
            </p:blipFill>
            <p:spPr>
              <a:xfrm>
                <a:off x="847" y="5959"/>
                <a:ext cx="8129" cy="4267"/>
              </a:xfrm>
              <a:prstGeom prst="rect">
                <a:avLst/>
              </a:prstGeom>
            </p:spPr>
          </p:pic>
          <p:cxnSp>
            <p:nvCxnSpPr>
              <p:cNvPr id="61" name="直接箭头连接符 60"/>
              <p:cNvCxnSpPr/>
              <p:nvPr/>
            </p:nvCxnSpPr>
            <p:spPr>
              <a:xfrm flipH="1">
                <a:off x="1596" y="9005"/>
                <a:ext cx="2" cy="737"/>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62" name="文本框 61"/>
              <p:cNvSpPr txBox="1"/>
              <p:nvPr/>
            </p:nvSpPr>
            <p:spPr>
              <a:xfrm>
                <a:off x="847" y="9813"/>
                <a:ext cx="1986" cy="5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直角导轨</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9" name="直接箭头连接符 48"/>
              <p:cNvCxnSpPr/>
              <p:nvPr/>
            </p:nvCxnSpPr>
            <p:spPr>
              <a:xfrm>
                <a:off x="3706" y="8837"/>
                <a:ext cx="14" cy="1274"/>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2912" y="10039"/>
                <a:ext cx="1986" cy="5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滚动轴承</a:t>
                </a:r>
                <a:endParaRPr kumimoji="0" lang="zh-CN" altLang="en-US" sz="1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51" name="直接箭头连接符 50"/>
              <p:cNvCxnSpPr/>
              <p:nvPr/>
            </p:nvCxnSpPr>
            <p:spPr>
              <a:xfrm>
                <a:off x="6290" y="8342"/>
                <a:ext cx="5" cy="1127"/>
              </a:xfrm>
              <a:prstGeom prst="straightConnector1">
                <a:avLst/>
              </a:prstGeom>
              <a:ln w="19050">
                <a:solidFill>
                  <a:schemeClr val="accent1"/>
                </a:solidFill>
                <a:tailEnd type="arrow"/>
              </a:ln>
            </p:spPr>
            <p:style>
              <a:lnRef idx="2">
                <a:schemeClr val="accent1"/>
              </a:lnRef>
              <a:fillRef idx="0">
                <a:srgbClr val="FFFFFF"/>
              </a:fillRef>
              <a:effectRef idx="0">
                <a:srgbClr val="FFFFFF"/>
              </a:effectRef>
              <a:fontRef idx="minor">
                <a:schemeClr val="tx1"/>
              </a:fontRef>
            </p:style>
          </p:cxnSp>
          <p:sp>
            <p:nvSpPr>
              <p:cNvPr id="52" name="文本框 51"/>
              <p:cNvSpPr txBox="1"/>
              <p:nvPr/>
            </p:nvSpPr>
            <p:spPr>
              <a:xfrm>
                <a:off x="5812" y="9425"/>
                <a:ext cx="2412" cy="51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mn-ea"/>
                  </a:rPr>
                  <a:t>液压千斤顶</a:t>
                </a:r>
                <a:endParaRPr kumimoji="0" lang="zh-CN" altLang="en-US" sz="1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55" name="直接箭头连接符 54"/>
              <p:cNvCxnSpPr/>
              <p:nvPr/>
            </p:nvCxnSpPr>
            <p:spPr>
              <a:xfrm>
                <a:off x="5184" y="8878"/>
                <a:ext cx="22" cy="1784"/>
              </a:xfrm>
              <a:prstGeom prst="straightConnector1">
                <a:avLst/>
              </a:prstGeom>
              <a:ln w="19050">
                <a:solidFill>
                  <a:schemeClr val="accent1"/>
                </a:solidFill>
                <a:tailEnd type="arrow"/>
              </a:ln>
            </p:spPr>
            <p:style>
              <a:lnRef idx="2">
                <a:schemeClr val="accent1"/>
              </a:lnRef>
              <a:fillRef idx="0">
                <a:srgbClr val="FFFFFF"/>
              </a:fillRef>
              <a:effectRef idx="0">
                <a:srgbClr val="FFFFFF"/>
              </a:effectRef>
              <a:fontRef idx="minor">
                <a:schemeClr val="tx1"/>
              </a:fontRef>
            </p:style>
          </p:cxnSp>
          <p:sp>
            <p:nvSpPr>
              <p:cNvPr id="57" name="文本框 56"/>
              <p:cNvSpPr txBox="1"/>
              <p:nvPr/>
            </p:nvSpPr>
            <p:spPr>
              <a:xfrm>
                <a:off x="4503" y="10645"/>
                <a:ext cx="2664" cy="52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mn-ea"/>
                  </a:rPr>
                  <a:t>基座底垫铁</a:t>
                </a:r>
                <a:endParaRPr kumimoji="0" lang="zh-CN" altLang="en-US" sz="12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60" name="矩形 59"/>
            <p:cNvSpPr/>
            <p:nvPr/>
          </p:nvSpPr>
          <p:spPr>
            <a:xfrm>
              <a:off x="13674" y="4520"/>
              <a:ext cx="5280" cy="4761"/>
            </a:xfrm>
            <a:prstGeom prst="rect">
              <a:avLst/>
            </a:prstGeom>
            <a:noFill/>
            <a:ln w="19050">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200"/>
            </a:p>
          </p:txBody>
        </p:sp>
      </p:grpSp>
      <p:cxnSp>
        <p:nvCxnSpPr>
          <p:cNvPr id="66" name="直接箭头连接符 65"/>
          <p:cNvCxnSpPr/>
          <p:nvPr/>
        </p:nvCxnSpPr>
        <p:spPr>
          <a:xfrm>
            <a:off x="8344405" y="4675206"/>
            <a:ext cx="35560" cy="969010"/>
          </a:xfrm>
          <a:prstGeom prst="straightConnector1">
            <a:avLst/>
          </a:prstGeom>
          <a:ln w="19050">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68" name="直接箭头连接符 67"/>
          <p:cNvCxnSpPr>
            <a:stCxn id="11" idx="2"/>
          </p:cNvCxnSpPr>
          <p:nvPr/>
        </p:nvCxnSpPr>
        <p:spPr>
          <a:xfrm flipH="1">
            <a:off x="7745095" y="5346700"/>
            <a:ext cx="6985" cy="175260"/>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69" name="文本框 68"/>
          <p:cNvSpPr txBox="1"/>
          <p:nvPr/>
        </p:nvSpPr>
        <p:spPr>
          <a:xfrm>
            <a:off x="8196692" y="5646509"/>
            <a:ext cx="836076" cy="27559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sym typeface="+mn-ea"/>
              </a:rPr>
              <a:t>支撑板</a:t>
            </a:r>
            <a:endParaRPr kumimoji="0" lang="zh-CN" altLang="en-US" sz="12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sym typeface="+mn-ea"/>
            </a:endParaRPr>
          </a:p>
        </p:txBody>
      </p:sp>
      <p:sp>
        <p:nvSpPr>
          <p:cNvPr id="72" name="椭圆 71"/>
          <p:cNvSpPr/>
          <p:nvPr/>
        </p:nvSpPr>
        <p:spPr>
          <a:xfrm rot="20700000">
            <a:off x="7900670" y="4648835"/>
            <a:ext cx="720725" cy="329565"/>
          </a:xfrm>
          <a:prstGeom prst="ellipse">
            <a:avLst/>
          </a:prstGeom>
          <a:noFill/>
          <a:ln w="19050">
            <a:solidFill>
              <a:srgbClr val="7030A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9250680" y="6377940"/>
            <a:ext cx="1743710" cy="27559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sym typeface="+mn-ea"/>
              </a:rPr>
              <a:t>谱仪束流方向移动滑轨</a:t>
            </a:r>
            <a:endParaRPr kumimoji="0" lang="zh-CN" altLang="en-US" sz="1200" b="1"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5" name="直接连接符 4"/>
          <p:cNvCxnSpPr>
            <a:stCxn id="72" idx="5"/>
            <a:endCxn id="7" idx="1"/>
          </p:cNvCxnSpPr>
          <p:nvPr/>
        </p:nvCxnSpPr>
        <p:spPr>
          <a:xfrm>
            <a:off x="8537575" y="4860290"/>
            <a:ext cx="821055" cy="549910"/>
          </a:xfrm>
          <a:prstGeom prst="line">
            <a:avLst/>
          </a:prstGeom>
          <a:ln w="19050">
            <a:solidFill>
              <a:srgbClr val="7030A0"/>
            </a:solidFill>
            <a:headEnd type="none"/>
            <a:tailEnd type="arrow" w="med" len="med"/>
          </a:ln>
        </p:spPr>
        <p:style>
          <a:lnRef idx="2">
            <a:schemeClr val="accent1"/>
          </a:lnRef>
          <a:fillRef idx="0">
            <a:srgbClr val="FFFFFF"/>
          </a:fillRef>
          <a:effectRef idx="0">
            <a:srgbClr val="FFFFFF"/>
          </a:effectRef>
          <a:fontRef idx="minor">
            <a:schemeClr val="tx1"/>
          </a:fontRef>
        </p:style>
      </p:cxnSp>
      <p:pic>
        <p:nvPicPr>
          <p:cNvPr id="7" name="图片 6"/>
          <p:cNvPicPr>
            <a:picLocks noChangeAspect="1"/>
          </p:cNvPicPr>
          <p:nvPr/>
        </p:nvPicPr>
        <p:blipFill>
          <a:blip r:embed="rId7"/>
          <a:srcRect l="38984" t="57739" r="29036" b="6501"/>
          <a:stretch>
            <a:fillRect/>
          </a:stretch>
        </p:blipFill>
        <p:spPr>
          <a:xfrm>
            <a:off x="9088120" y="5258435"/>
            <a:ext cx="1849120" cy="1036320"/>
          </a:xfrm>
          <a:prstGeom prst="ellipse">
            <a:avLst/>
          </a:prstGeom>
          <a:ln w="19050">
            <a:solidFill>
              <a:srgbClr val="7030A0"/>
            </a:solidFill>
            <a:prstDash val="dash"/>
          </a:ln>
        </p:spPr>
      </p:pic>
      <p:cxnSp>
        <p:nvCxnSpPr>
          <p:cNvPr id="6" name="直接连接符 5"/>
          <p:cNvCxnSpPr/>
          <p:nvPr/>
        </p:nvCxnSpPr>
        <p:spPr>
          <a:xfrm>
            <a:off x="10418445" y="5825490"/>
            <a:ext cx="895350" cy="390525"/>
          </a:xfrm>
          <a:prstGeom prst="line">
            <a:avLst/>
          </a:prstGeom>
          <a:ln w="19050">
            <a:solidFill>
              <a:srgbClr val="7030A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9513570" y="5446395"/>
            <a:ext cx="916305" cy="462915"/>
          </a:xfrm>
          <a:prstGeom prst="rect">
            <a:avLst/>
          </a:prstGeom>
          <a:noFill/>
          <a:ln w="19050">
            <a:solidFill>
              <a:srgbClr val="7030A0"/>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spcBef>
                <a:spcPts val="0"/>
              </a:spcBef>
              <a:spcAft>
                <a:spcPts val="0"/>
              </a:spcAft>
              <a:buClrTx/>
              <a:buSzTx/>
              <a:buFontTx/>
              <a:defRPr/>
            </a:pPr>
            <a:endParaRPr lang="zh-CN" altLang="en-US" sz="1200" noProof="0">
              <a:ln>
                <a:noFill/>
              </a:ln>
              <a:solidFill>
                <a:prstClr val="black"/>
              </a:solidFill>
              <a:effectLst/>
              <a:uLnTx/>
              <a:uFillTx/>
              <a:latin typeface="Calibri" panose="020F0502020204030204"/>
              <a:ea typeface="微软雅黑" panose="020B0503020204020204" pitchFamily="34" charset="-122"/>
              <a:sym typeface="+mn-ea"/>
            </a:endParaRPr>
          </a:p>
        </p:txBody>
      </p:sp>
      <p:sp>
        <p:nvSpPr>
          <p:cNvPr id="9" name="文本框 8"/>
          <p:cNvSpPr txBox="1"/>
          <p:nvPr/>
        </p:nvSpPr>
        <p:spPr>
          <a:xfrm>
            <a:off x="11279505" y="6094730"/>
            <a:ext cx="579755" cy="275590"/>
          </a:xfrm>
          <a:prstGeom prst="rect">
            <a:avLst/>
          </a:prstGeom>
          <a:noFill/>
        </p:spPr>
        <p:txBody>
          <a:bodyPr wrap="square" rtlCol="0" anchor="t">
            <a:spAutoFit/>
          </a:bodyPr>
          <a:lstStyle/>
          <a:p>
            <a:pPr lvl="0" algn="l">
              <a:spcBef>
                <a:spcPts val="0"/>
              </a:spcBef>
              <a:spcAft>
                <a:spcPts val="0"/>
              </a:spcAft>
              <a:buClrTx/>
              <a:buSzTx/>
              <a:buFontTx/>
              <a:defRPr/>
            </a:pPr>
            <a:r>
              <a:rPr lang="zh-CN" altLang="en-US" sz="1200" b="1" dirty="0">
                <a:solidFill>
                  <a:srgbClr val="7030A0"/>
                </a:solidFill>
                <a:latin typeface="Calibri" panose="020F0502020204030204"/>
                <a:ea typeface="微软雅黑" panose="020B0503020204020204" pitchFamily="34" charset="-122"/>
                <a:sym typeface="+mn-ea"/>
              </a:rPr>
              <a:t>滑轨</a:t>
            </a:r>
            <a:endParaRPr lang="zh-CN" altLang="en-US" sz="1200" b="1" dirty="0">
              <a:solidFill>
                <a:srgbClr val="7030A0"/>
              </a:solidFill>
              <a:latin typeface="Calibri" panose="020F0502020204030204"/>
              <a:ea typeface="微软雅黑" panose="020B0503020204020204" pitchFamily="34" charset="-122"/>
              <a:sym typeface="+mn-ea"/>
            </a:endParaRPr>
          </a:p>
        </p:txBody>
      </p:sp>
      <p:cxnSp>
        <p:nvCxnSpPr>
          <p:cNvPr id="12" name="直接连接符 11"/>
          <p:cNvCxnSpPr/>
          <p:nvPr/>
        </p:nvCxnSpPr>
        <p:spPr>
          <a:xfrm flipH="1">
            <a:off x="8904605" y="5972175"/>
            <a:ext cx="499745" cy="322580"/>
          </a:xfrm>
          <a:prstGeom prst="line">
            <a:avLst/>
          </a:prstGeom>
          <a:ln w="19050">
            <a:solidFill>
              <a:srgbClr val="7030A0"/>
            </a:solidFill>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8584565" y="6295390"/>
            <a:ext cx="579755" cy="275590"/>
          </a:xfrm>
          <a:prstGeom prst="rect">
            <a:avLst/>
          </a:prstGeom>
          <a:noFill/>
        </p:spPr>
        <p:txBody>
          <a:bodyPr wrap="square" rtlCol="0" anchor="t">
            <a:spAutoFit/>
          </a:bodyPr>
          <a:lstStyle/>
          <a:p>
            <a:pPr lvl="0" algn="l">
              <a:spcBef>
                <a:spcPts val="0"/>
              </a:spcBef>
              <a:spcAft>
                <a:spcPts val="0"/>
              </a:spcAft>
              <a:buClrTx/>
              <a:buSzTx/>
              <a:buFontTx/>
              <a:defRPr/>
            </a:pPr>
            <a:r>
              <a:rPr lang="zh-CN" altLang="en-US" sz="1200" b="1" dirty="0">
                <a:solidFill>
                  <a:srgbClr val="7030A0"/>
                </a:solidFill>
                <a:latin typeface="Calibri" panose="020F0502020204030204"/>
                <a:ea typeface="微软雅黑" panose="020B0503020204020204" pitchFamily="34" charset="-122"/>
                <a:sym typeface="+mn-ea"/>
              </a:rPr>
              <a:t>基座</a:t>
            </a:r>
            <a:endParaRPr lang="zh-CN" altLang="en-US" sz="1200" b="1" dirty="0">
              <a:solidFill>
                <a:srgbClr val="7030A0"/>
              </a:solidFill>
              <a:latin typeface="Calibri" panose="020F0502020204030204"/>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11</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ctr" defTabSz="914400" rtl="0" eaLnBrk="1" fontAlgn="base" latinLnBrk="0" hangingPunct="1">
              <a:lnSpc>
                <a:spcPct val="120000"/>
              </a:lnSpc>
              <a:spcBef>
                <a:spcPts val="0"/>
              </a:spcBef>
              <a:spcAft>
                <a:spcPts val="1200"/>
              </a:spcAft>
              <a:buClrTx/>
              <a:buSzTx/>
              <a:buFontTx/>
              <a:buNone/>
              <a:defRPr/>
            </a:pPr>
            <a:r>
              <a:rPr kumimoji="0" 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TDR</a:t>
            </a: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及成果</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矩形 36"/>
          <p:cNvSpPr/>
          <p:nvPr/>
        </p:nvSpPr>
        <p:spPr>
          <a:xfrm>
            <a:off x="419100" y="201930"/>
            <a:ext cx="1637665"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TDR</a:t>
            </a:r>
            <a:endParaRPr kumimoji="0" 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pic>
        <p:nvPicPr>
          <p:cNvPr id="4" name="图片 3"/>
          <p:cNvPicPr>
            <a:picLocks noChangeAspect="1"/>
          </p:cNvPicPr>
          <p:nvPr/>
        </p:nvPicPr>
        <p:blipFill>
          <a:blip r:embed="rId2"/>
          <a:stretch>
            <a:fillRect/>
          </a:stretch>
        </p:blipFill>
        <p:spPr>
          <a:xfrm>
            <a:off x="0" y="813435"/>
            <a:ext cx="6132195" cy="5956300"/>
          </a:xfrm>
          <a:prstGeom prst="rect">
            <a:avLst/>
          </a:prstGeom>
        </p:spPr>
      </p:pic>
      <p:pic>
        <p:nvPicPr>
          <p:cNvPr id="5" name="图片 4"/>
          <p:cNvPicPr>
            <a:picLocks noChangeAspect="1"/>
          </p:cNvPicPr>
          <p:nvPr/>
        </p:nvPicPr>
        <p:blipFill>
          <a:blip r:embed="rId3"/>
          <a:stretch>
            <a:fillRect/>
          </a:stretch>
        </p:blipFill>
        <p:spPr>
          <a:xfrm>
            <a:off x="6000115" y="845185"/>
            <a:ext cx="1271961" cy="1800000"/>
          </a:xfrm>
          <a:prstGeom prst="rect">
            <a:avLst/>
          </a:prstGeom>
          <a:ln w="12700" cmpd="sng">
            <a:solidFill>
              <a:srgbClr val="FF0000"/>
            </a:solidFill>
            <a:prstDash val="solid"/>
          </a:ln>
        </p:spPr>
      </p:pic>
      <p:pic>
        <p:nvPicPr>
          <p:cNvPr id="6" name="图片 5"/>
          <p:cNvPicPr>
            <a:picLocks noChangeAspect="1"/>
          </p:cNvPicPr>
          <p:nvPr/>
        </p:nvPicPr>
        <p:blipFill>
          <a:blip r:embed="rId4"/>
          <a:stretch>
            <a:fillRect/>
          </a:stretch>
        </p:blipFill>
        <p:spPr>
          <a:xfrm>
            <a:off x="6614160" y="862965"/>
            <a:ext cx="1291731" cy="1800000"/>
          </a:xfrm>
          <a:prstGeom prst="rect">
            <a:avLst/>
          </a:prstGeom>
          <a:ln w="12700" cmpd="sng">
            <a:solidFill>
              <a:srgbClr val="FF0000"/>
            </a:solidFill>
            <a:prstDash val="solid"/>
          </a:ln>
        </p:spPr>
      </p:pic>
      <p:pic>
        <p:nvPicPr>
          <p:cNvPr id="7" name="图片 6"/>
          <p:cNvPicPr>
            <a:picLocks noChangeAspect="1"/>
          </p:cNvPicPr>
          <p:nvPr/>
        </p:nvPicPr>
        <p:blipFill>
          <a:blip r:embed="rId5"/>
          <a:stretch>
            <a:fillRect/>
          </a:stretch>
        </p:blipFill>
        <p:spPr>
          <a:xfrm>
            <a:off x="7282180" y="883920"/>
            <a:ext cx="1257685" cy="1800000"/>
          </a:xfrm>
          <a:prstGeom prst="rect">
            <a:avLst/>
          </a:prstGeom>
          <a:ln w="12700" cmpd="sng">
            <a:solidFill>
              <a:srgbClr val="FF0000"/>
            </a:solidFill>
            <a:prstDash val="solid"/>
          </a:ln>
        </p:spPr>
      </p:pic>
      <p:pic>
        <p:nvPicPr>
          <p:cNvPr id="9" name="图片 8"/>
          <p:cNvPicPr>
            <a:picLocks noChangeAspect="1"/>
          </p:cNvPicPr>
          <p:nvPr/>
        </p:nvPicPr>
        <p:blipFill>
          <a:blip r:embed="rId6"/>
          <a:stretch>
            <a:fillRect/>
          </a:stretch>
        </p:blipFill>
        <p:spPr>
          <a:xfrm>
            <a:off x="7997190" y="896620"/>
            <a:ext cx="1257692" cy="1800000"/>
          </a:xfrm>
          <a:prstGeom prst="rect">
            <a:avLst/>
          </a:prstGeom>
          <a:ln w="12700" cmpd="sng">
            <a:solidFill>
              <a:srgbClr val="FF0000"/>
            </a:solidFill>
            <a:prstDash val="solid"/>
          </a:ln>
        </p:spPr>
      </p:pic>
      <p:pic>
        <p:nvPicPr>
          <p:cNvPr id="10" name="图片 9"/>
          <p:cNvPicPr>
            <a:picLocks noChangeAspect="1"/>
          </p:cNvPicPr>
          <p:nvPr/>
        </p:nvPicPr>
        <p:blipFill>
          <a:blip r:embed="rId7"/>
          <a:stretch>
            <a:fillRect/>
          </a:stretch>
        </p:blipFill>
        <p:spPr>
          <a:xfrm>
            <a:off x="8663940" y="920750"/>
            <a:ext cx="1238553" cy="1800000"/>
          </a:xfrm>
          <a:prstGeom prst="rect">
            <a:avLst/>
          </a:prstGeom>
          <a:ln w="12700" cmpd="sng">
            <a:solidFill>
              <a:srgbClr val="FF0000"/>
            </a:solidFill>
            <a:prstDash val="solid"/>
          </a:ln>
        </p:spPr>
      </p:pic>
      <p:pic>
        <p:nvPicPr>
          <p:cNvPr id="11" name="图片 10"/>
          <p:cNvPicPr>
            <a:picLocks noChangeAspect="1"/>
          </p:cNvPicPr>
          <p:nvPr/>
        </p:nvPicPr>
        <p:blipFill>
          <a:blip r:embed="rId8"/>
          <a:stretch>
            <a:fillRect/>
          </a:stretch>
        </p:blipFill>
        <p:spPr>
          <a:xfrm>
            <a:off x="9255125" y="938530"/>
            <a:ext cx="1253951" cy="1800000"/>
          </a:xfrm>
          <a:prstGeom prst="rect">
            <a:avLst/>
          </a:prstGeom>
          <a:ln w="12700" cmpd="sng">
            <a:solidFill>
              <a:srgbClr val="FF0000"/>
            </a:solidFill>
            <a:prstDash val="solid"/>
          </a:ln>
        </p:spPr>
      </p:pic>
      <p:pic>
        <p:nvPicPr>
          <p:cNvPr id="12" name="图片 11"/>
          <p:cNvPicPr>
            <a:picLocks noChangeAspect="1"/>
          </p:cNvPicPr>
          <p:nvPr/>
        </p:nvPicPr>
        <p:blipFill>
          <a:blip r:embed="rId9"/>
          <a:stretch>
            <a:fillRect/>
          </a:stretch>
        </p:blipFill>
        <p:spPr>
          <a:xfrm>
            <a:off x="9934575" y="960755"/>
            <a:ext cx="1251213" cy="1800000"/>
          </a:xfrm>
          <a:prstGeom prst="rect">
            <a:avLst/>
          </a:prstGeom>
          <a:ln w="12700" cmpd="sng">
            <a:solidFill>
              <a:srgbClr val="FF0000"/>
            </a:solidFill>
            <a:prstDash val="solid"/>
          </a:ln>
        </p:spPr>
      </p:pic>
      <p:pic>
        <p:nvPicPr>
          <p:cNvPr id="13" name="图片 12"/>
          <p:cNvPicPr>
            <a:picLocks noChangeAspect="1"/>
          </p:cNvPicPr>
          <p:nvPr/>
        </p:nvPicPr>
        <p:blipFill>
          <a:blip r:embed="rId10"/>
          <a:stretch>
            <a:fillRect/>
          </a:stretch>
        </p:blipFill>
        <p:spPr>
          <a:xfrm>
            <a:off x="10697210" y="979170"/>
            <a:ext cx="1262202" cy="1800000"/>
          </a:xfrm>
          <a:prstGeom prst="rect">
            <a:avLst/>
          </a:prstGeom>
          <a:ln w="12700" cmpd="sng">
            <a:solidFill>
              <a:srgbClr val="FF0000"/>
            </a:solidFill>
            <a:prstDash val="solid"/>
          </a:ln>
        </p:spPr>
      </p:pic>
      <p:pic>
        <p:nvPicPr>
          <p:cNvPr id="14" name="图片 13"/>
          <p:cNvPicPr>
            <a:picLocks noChangeAspect="1"/>
          </p:cNvPicPr>
          <p:nvPr/>
        </p:nvPicPr>
        <p:blipFill>
          <a:blip r:embed="rId11"/>
          <a:stretch>
            <a:fillRect/>
          </a:stretch>
        </p:blipFill>
        <p:spPr>
          <a:xfrm>
            <a:off x="6000115" y="2903855"/>
            <a:ext cx="1240449" cy="1800000"/>
          </a:xfrm>
          <a:prstGeom prst="rect">
            <a:avLst/>
          </a:prstGeom>
          <a:ln w="12700" cmpd="sng">
            <a:solidFill>
              <a:srgbClr val="FF0000"/>
            </a:solidFill>
            <a:prstDash val="solid"/>
          </a:ln>
        </p:spPr>
      </p:pic>
      <p:pic>
        <p:nvPicPr>
          <p:cNvPr id="15" name="图片 14"/>
          <p:cNvPicPr>
            <a:picLocks noChangeAspect="1"/>
          </p:cNvPicPr>
          <p:nvPr/>
        </p:nvPicPr>
        <p:blipFill>
          <a:blip r:embed="rId12"/>
          <a:stretch>
            <a:fillRect/>
          </a:stretch>
        </p:blipFill>
        <p:spPr>
          <a:xfrm>
            <a:off x="6614160" y="2923540"/>
            <a:ext cx="1259637" cy="1800000"/>
          </a:xfrm>
          <a:prstGeom prst="rect">
            <a:avLst/>
          </a:prstGeom>
          <a:ln w="12700" cmpd="sng">
            <a:solidFill>
              <a:srgbClr val="FF0000"/>
            </a:solidFill>
            <a:prstDash val="solid"/>
          </a:ln>
        </p:spPr>
      </p:pic>
      <p:pic>
        <p:nvPicPr>
          <p:cNvPr id="16" name="图片 15"/>
          <p:cNvPicPr>
            <a:picLocks noChangeAspect="1"/>
          </p:cNvPicPr>
          <p:nvPr/>
        </p:nvPicPr>
        <p:blipFill>
          <a:blip r:embed="rId13"/>
          <a:stretch>
            <a:fillRect/>
          </a:stretch>
        </p:blipFill>
        <p:spPr>
          <a:xfrm>
            <a:off x="7282180" y="2935605"/>
            <a:ext cx="1282900" cy="1800000"/>
          </a:xfrm>
          <a:prstGeom prst="rect">
            <a:avLst/>
          </a:prstGeom>
          <a:ln w="12700" cmpd="sng">
            <a:solidFill>
              <a:srgbClr val="FF0000"/>
            </a:solidFill>
            <a:prstDash val="solid"/>
          </a:ln>
        </p:spPr>
      </p:pic>
      <p:pic>
        <p:nvPicPr>
          <p:cNvPr id="17" name="图片 16"/>
          <p:cNvPicPr>
            <a:picLocks noChangeAspect="1"/>
          </p:cNvPicPr>
          <p:nvPr/>
        </p:nvPicPr>
        <p:blipFill>
          <a:blip r:embed="rId14"/>
          <a:stretch>
            <a:fillRect/>
          </a:stretch>
        </p:blipFill>
        <p:spPr>
          <a:xfrm>
            <a:off x="7957820" y="2955925"/>
            <a:ext cx="1248980" cy="1800000"/>
          </a:xfrm>
          <a:prstGeom prst="rect">
            <a:avLst/>
          </a:prstGeom>
          <a:ln w="12700" cmpd="sng">
            <a:solidFill>
              <a:srgbClr val="FF0000"/>
            </a:solidFill>
            <a:prstDash val="solid"/>
          </a:ln>
        </p:spPr>
      </p:pic>
      <p:pic>
        <p:nvPicPr>
          <p:cNvPr id="19" name="图片 18"/>
          <p:cNvPicPr>
            <a:picLocks noChangeAspect="1"/>
          </p:cNvPicPr>
          <p:nvPr/>
        </p:nvPicPr>
        <p:blipFill>
          <a:blip r:embed="rId15"/>
          <a:stretch>
            <a:fillRect/>
          </a:stretch>
        </p:blipFill>
        <p:spPr>
          <a:xfrm>
            <a:off x="8663940" y="2978785"/>
            <a:ext cx="1251752" cy="1800000"/>
          </a:xfrm>
          <a:prstGeom prst="rect">
            <a:avLst/>
          </a:prstGeom>
          <a:ln w="12700" cmpd="sng">
            <a:solidFill>
              <a:srgbClr val="FF0000"/>
            </a:solidFill>
            <a:prstDash val="solid"/>
          </a:ln>
        </p:spPr>
      </p:pic>
      <p:pic>
        <p:nvPicPr>
          <p:cNvPr id="20" name="图片 19"/>
          <p:cNvPicPr>
            <a:picLocks noChangeAspect="1"/>
          </p:cNvPicPr>
          <p:nvPr/>
        </p:nvPicPr>
        <p:blipFill>
          <a:blip r:embed="rId16"/>
          <a:stretch>
            <a:fillRect/>
          </a:stretch>
        </p:blipFill>
        <p:spPr>
          <a:xfrm>
            <a:off x="9253855" y="3000375"/>
            <a:ext cx="1248980" cy="1800000"/>
          </a:xfrm>
          <a:prstGeom prst="rect">
            <a:avLst/>
          </a:prstGeom>
          <a:ln w="12700" cmpd="sng">
            <a:solidFill>
              <a:srgbClr val="FF0000"/>
            </a:solidFill>
            <a:prstDash val="solid"/>
          </a:ln>
        </p:spPr>
      </p:pic>
      <p:pic>
        <p:nvPicPr>
          <p:cNvPr id="21" name="图片 20"/>
          <p:cNvPicPr>
            <a:picLocks noChangeAspect="1"/>
          </p:cNvPicPr>
          <p:nvPr/>
        </p:nvPicPr>
        <p:blipFill>
          <a:blip r:embed="rId17"/>
          <a:stretch>
            <a:fillRect/>
          </a:stretch>
        </p:blipFill>
        <p:spPr>
          <a:xfrm>
            <a:off x="9949180" y="3020060"/>
            <a:ext cx="1258570" cy="1800000"/>
          </a:xfrm>
          <a:prstGeom prst="rect">
            <a:avLst/>
          </a:prstGeom>
          <a:ln w="12700" cmpd="sng">
            <a:solidFill>
              <a:srgbClr val="FF0000"/>
            </a:solidFill>
            <a:prstDash val="solid"/>
          </a:ln>
        </p:spPr>
      </p:pic>
      <p:pic>
        <p:nvPicPr>
          <p:cNvPr id="22" name="图片 21"/>
          <p:cNvPicPr>
            <a:picLocks noChangeAspect="1"/>
          </p:cNvPicPr>
          <p:nvPr/>
        </p:nvPicPr>
        <p:blipFill>
          <a:blip r:embed="rId18"/>
          <a:stretch>
            <a:fillRect/>
          </a:stretch>
        </p:blipFill>
        <p:spPr>
          <a:xfrm>
            <a:off x="10705465" y="3046730"/>
            <a:ext cx="1254065" cy="1800000"/>
          </a:xfrm>
          <a:prstGeom prst="rect">
            <a:avLst/>
          </a:prstGeom>
          <a:ln w="12700" cmpd="sng">
            <a:solidFill>
              <a:srgbClr val="FF0000"/>
            </a:solidFill>
            <a:prstDash val="solid"/>
          </a:ln>
        </p:spPr>
      </p:pic>
      <p:pic>
        <p:nvPicPr>
          <p:cNvPr id="23" name="图片 22"/>
          <p:cNvPicPr>
            <a:picLocks noChangeAspect="1"/>
          </p:cNvPicPr>
          <p:nvPr/>
        </p:nvPicPr>
        <p:blipFill>
          <a:blip r:embed="rId19"/>
          <a:stretch>
            <a:fillRect/>
          </a:stretch>
        </p:blipFill>
        <p:spPr>
          <a:xfrm>
            <a:off x="5993765" y="4920615"/>
            <a:ext cx="1247357" cy="1800000"/>
          </a:xfrm>
          <a:prstGeom prst="rect">
            <a:avLst/>
          </a:prstGeom>
          <a:ln w="12700" cmpd="sng">
            <a:solidFill>
              <a:srgbClr val="FF0000"/>
            </a:solidFill>
            <a:prstDash val="solid"/>
          </a:ln>
        </p:spPr>
      </p:pic>
      <p:pic>
        <p:nvPicPr>
          <p:cNvPr id="24" name="图片 23"/>
          <p:cNvPicPr>
            <a:picLocks noChangeAspect="1"/>
          </p:cNvPicPr>
          <p:nvPr/>
        </p:nvPicPr>
        <p:blipFill>
          <a:blip r:embed="rId20"/>
          <a:stretch>
            <a:fillRect/>
          </a:stretch>
        </p:blipFill>
        <p:spPr>
          <a:xfrm>
            <a:off x="6616700" y="4944745"/>
            <a:ext cx="1236661" cy="1800000"/>
          </a:xfrm>
          <a:prstGeom prst="rect">
            <a:avLst/>
          </a:prstGeom>
          <a:ln w="12700" cmpd="sng">
            <a:solidFill>
              <a:srgbClr val="FF0000"/>
            </a:solidFill>
            <a:prstDash val="solid"/>
          </a:ln>
        </p:spPr>
      </p:pic>
      <p:pic>
        <p:nvPicPr>
          <p:cNvPr id="25" name="图片 24"/>
          <p:cNvPicPr>
            <a:picLocks noChangeAspect="1"/>
          </p:cNvPicPr>
          <p:nvPr/>
        </p:nvPicPr>
        <p:blipFill>
          <a:blip r:embed="rId21"/>
          <a:stretch>
            <a:fillRect/>
          </a:stretch>
        </p:blipFill>
        <p:spPr>
          <a:xfrm>
            <a:off x="7282180" y="4965065"/>
            <a:ext cx="1244365" cy="1800000"/>
          </a:xfrm>
          <a:prstGeom prst="rect">
            <a:avLst/>
          </a:prstGeom>
          <a:ln w="12700" cmpd="sng">
            <a:solidFill>
              <a:srgbClr val="FF0000"/>
            </a:solidFill>
            <a:prstDash val="solid"/>
          </a:ln>
        </p:spPr>
      </p:pic>
      <p:pic>
        <p:nvPicPr>
          <p:cNvPr id="26" name="图片 25"/>
          <p:cNvPicPr>
            <a:picLocks noChangeAspect="1"/>
          </p:cNvPicPr>
          <p:nvPr/>
        </p:nvPicPr>
        <p:blipFill>
          <a:blip r:embed="rId22"/>
          <a:stretch>
            <a:fillRect/>
          </a:stretch>
        </p:blipFill>
        <p:spPr>
          <a:xfrm>
            <a:off x="7905750" y="4987290"/>
            <a:ext cx="1250362" cy="1800000"/>
          </a:xfrm>
          <a:prstGeom prst="rect">
            <a:avLst/>
          </a:prstGeom>
          <a:ln w="12700" cmpd="sng">
            <a:solidFill>
              <a:srgbClr val="FF0000"/>
            </a:solidFill>
            <a:prstDash val="solid"/>
          </a:ln>
        </p:spPr>
      </p:pic>
      <p:pic>
        <p:nvPicPr>
          <p:cNvPr id="27" name="图片 26"/>
          <p:cNvPicPr>
            <a:picLocks noChangeAspect="1"/>
          </p:cNvPicPr>
          <p:nvPr/>
        </p:nvPicPr>
        <p:blipFill>
          <a:blip r:embed="rId23"/>
          <a:stretch>
            <a:fillRect/>
          </a:stretch>
        </p:blipFill>
        <p:spPr>
          <a:xfrm>
            <a:off x="8671560" y="5005070"/>
            <a:ext cx="1248421" cy="1800000"/>
          </a:xfrm>
          <a:prstGeom prst="rect">
            <a:avLst/>
          </a:prstGeom>
          <a:ln w="12700" cmpd="sng">
            <a:solidFill>
              <a:srgbClr val="FF0000"/>
            </a:solidFill>
            <a:prstDash val="solid"/>
          </a:ln>
        </p:spPr>
      </p:pic>
      <p:pic>
        <p:nvPicPr>
          <p:cNvPr id="28" name="图片 27"/>
          <p:cNvPicPr>
            <a:picLocks noChangeAspect="1"/>
          </p:cNvPicPr>
          <p:nvPr/>
        </p:nvPicPr>
        <p:blipFill>
          <a:blip r:embed="rId24"/>
          <a:stretch>
            <a:fillRect/>
          </a:stretch>
        </p:blipFill>
        <p:spPr>
          <a:xfrm>
            <a:off x="9469120" y="5022850"/>
            <a:ext cx="1227976" cy="1800000"/>
          </a:xfrm>
          <a:prstGeom prst="rect">
            <a:avLst/>
          </a:prstGeom>
          <a:ln w="12700" cmpd="sng">
            <a:solidFill>
              <a:srgbClr val="FF0000"/>
            </a:solidFill>
            <a:prstDash val="solid"/>
          </a:ln>
        </p:spPr>
      </p:pic>
      <p:pic>
        <p:nvPicPr>
          <p:cNvPr id="29" name="图片 28"/>
          <p:cNvPicPr>
            <a:picLocks noChangeAspect="1"/>
          </p:cNvPicPr>
          <p:nvPr/>
        </p:nvPicPr>
        <p:blipFill>
          <a:blip r:embed="rId25"/>
          <a:stretch>
            <a:fillRect/>
          </a:stretch>
        </p:blipFill>
        <p:spPr>
          <a:xfrm>
            <a:off x="10111740" y="5060950"/>
            <a:ext cx="1257863" cy="1800000"/>
          </a:xfrm>
          <a:prstGeom prst="rect">
            <a:avLst/>
          </a:prstGeom>
          <a:ln w="12700" cmpd="sng">
            <a:solidFill>
              <a:srgbClr val="FF0000"/>
            </a:solidFill>
            <a:prstDash val="solid"/>
          </a:ln>
        </p:spPr>
      </p:pic>
      <p:sp>
        <p:nvSpPr>
          <p:cNvPr id="2" name="文本框 1"/>
          <p:cNvSpPr txBox="1"/>
          <p:nvPr/>
        </p:nvSpPr>
        <p:spPr>
          <a:xfrm>
            <a:off x="2216150" y="1060450"/>
            <a:ext cx="1905000" cy="398780"/>
          </a:xfrm>
          <a:prstGeom prst="rect">
            <a:avLst/>
          </a:prstGeom>
          <a:noFill/>
        </p:spPr>
        <p:txBody>
          <a:bodyPr wrap="square" rtlCol="0" anchor="t">
            <a:spAutoFit/>
          </a:bodyPr>
          <a:p>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TDR</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共</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65</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页。</a:t>
            </a:r>
            <a:endPar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p:cNvPicPr>
          <p:nvPr/>
        </p:nvPicPr>
        <p:blipFill rotWithShape="1">
          <a:blip r:embed="rId1"/>
          <a:srcRect l="5664" t="24246" r="5120" b="31144"/>
          <a:stretch>
            <a:fillRect/>
          </a:stretch>
        </p:blipFill>
        <p:spPr>
          <a:xfrm>
            <a:off x="9290024" y="355407"/>
            <a:ext cx="2901976" cy="586730"/>
          </a:xfrm>
          <a:prstGeom prst="rect">
            <a:avLst/>
          </a:prstGeom>
        </p:spPr>
      </p:pic>
      <p:cxnSp>
        <p:nvCxnSpPr>
          <p:cNvPr id="48" name="直接连接符 47"/>
          <p:cNvCxnSpPr/>
          <p:nvPr/>
        </p:nvCxnSpPr>
        <p:spPr>
          <a:xfrm>
            <a:off x="0" y="1093173"/>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p:nvPr/>
        </p:nvPicPr>
        <p:blipFill>
          <a:blip r:embed="rId2"/>
          <a:srcRect l="7407" t="7548" r="8728" b="10361"/>
          <a:stretch>
            <a:fillRect/>
          </a:stretch>
        </p:blipFill>
        <p:spPr>
          <a:xfrm>
            <a:off x="2469515" y="1584960"/>
            <a:ext cx="7637780" cy="5086350"/>
          </a:xfrm>
          <a:prstGeom prst="rect">
            <a:avLst/>
          </a:prstGeom>
        </p:spPr>
      </p:pic>
      <p:sp>
        <p:nvSpPr>
          <p:cNvPr id="17" name="文本框 16"/>
          <p:cNvSpPr txBox="1"/>
          <p:nvPr/>
        </p:nvSpPr>
        <p:spPr>
          <a:xfrm>
            <a:off x="4101920" y="1610580"/>
            <a:ext cx="1169035" cy="387350"/>
          </a:xfrm>
          <a:prstGeom prst="rect">
            <a:avLst/>
          </a:prstGeom>
          <a:noFill/>
        </p:spPr>
        <p:txBody>
          <a:bodyPr wrap="square" rtlCol="0">
            <a:noAutofit/>
          </a:bodyPr>
          <a:lstStyle/>
          <a:p>
            <a:pPr algn="ctr"/>
            <a:r>
              <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走线槽</a:t>
            </a:r>
            <a:endPar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2659110" y="1602144"/>
            <a:ext cx="1169035" cy="387985"/>
          </a:xfrm>
          <a:prstGeom prst="rect">
            <a:avLst/>
          </a:prstGeom>
          <a:noFill/>
        </p:spPr>
        <p:txBody>
          <a:bodyPr wrap="square" rtlCol="0">
            <a:noAutofit/>
          </a:bodyPr>
          <a:lstStyle/>
          <a:p>
            <a:pPr algn="ctr"/>
            <a:r>
              <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法兰环</a:t>
            </a:r>
            <a:endPar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6" name="直接箭头连接符 5"/>
          <p:cNvCxnSpPr>
            <a:stCxn id="11" idx="3"/>
          </p:cNvCxnSpPr>
          <p:nvPr/>
        </p:nvCxnSpPr>
        <p:spPr>
          <a:xfrm>
            <a:off x="1953942" y="3302617"/>
            <a:ext cx="1267561" cy="580030"/>
          </a:xfrm>
          <a:prstGeom prst="straightConnector1">
            <a:avLst/>
          </a:prstGeom>
          <a:ln w="19050">
            <a:solidFill>
              <a:srgbClr val="0E047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a:stCxn id="12" idx="3"/>
          </p:cNvCxnSpPr>
          <p:nvPr/>
        </p:nvCxnSpPr>
        <p:spPr>
          <a:xfrm>
            <a:off x="1955348" y="3986522"/>
            <a:ext cx="1650750" cy="822977"/>
          </a:xfrm>
          <a:prstGeom prst="straightConnector1">
            <a:avLst/>
          </a:prstGeom>
          <a:ln w="19050">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51890" y="2518171"/>
            <a:ext cx="1898015" cy="387985"/>
          </a:xfrm>
          <a:prstGeom prst="rect">
            <a:avLst/>
          </a:prstGeom>
          <a:noFill/>
        </p:spPr>
        <p:txBody>
          <a:bodyPr wrap="square" rtlCol="0">
            <a:noAutofit/>
          </a:bodyPr>
          <a:lstStyle/>
          <a:p>
            <a:pPr algn="ctr"/>
            <a:r>
              <a:rPr lang="en-US" altLang="zh-CN" sz="20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MDC</a:t>
            </a:r>
            <a:r>
              <a:rPr lang="zh-CN" altLang="en-US" sz="20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连接件</a:t>
            </a:r>
            <a:endParaRPr lang="zh-CN" altLang="en-US" sz="20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 name="直接箭头连接符 9"/>
          <p:cNvCxnSpPr>
            <a:stCxn id="9" idx="3"/>
          </p:cNvCxnSpPr>
          <p:nvPr/>
        </p:nvCxnSpPr>
        <p:spPr>
          <a:xfrm>
            <a:off x="1949905" y="2712164"/>
            <a:ext cx="1774370" cy="842884"/>
          </a:xfrm>
          <a:prstGeom prst="straightConnector1">
            <a:avLst/>
          </a:prstGeom>
          <a:ln w="19050">
            <a:solidFill>
              <a:srgbClr val="00B050"/>
            </a:solidFill>
            <a:tailEnd type="arrow"/>
          </a:ln>
        </p:spPr>
        <p:style>
          <a:lnRef idx="2">
            <a:schemeClr val="accent1"/>
          </a:lnRef>
          <a:fillRef idx="0">
            <a:srgbClr val="FFFFFF"/>
          </a:fillRef>
          <a:effectRef idx="0">
            <a:srgbClr val="FFFFFF"/>
          </a:effectRef>
          <a:fontRef idx="minor">
            <a:schemeClr val="tx1"/>
          </a:fontRef>
        </p:style>
      </p:cxnSp>
      <p:sp>
        <p:nvSpPr>
          <p:cNvPr id="11" name="文本框 10"/>
          <p:cNvSpPr txBox="1"/>
          <p:nvPr/>
        </p:nvSpPr>
        <p:spPr>
          <a:xfrm>
            <a:off x="50212" y="3108624"/>
            <a:ext cx="1903730" cy="387985"/>
          </a:xfrm>
          <a:prstGeom prst="rect">
            <a:avLst/>
          </a:prstGeom>
          <a:noFill/>
        </p:spPr>
        <p:txBody>
          <a:bodyPr wrap="square" rtlCol="0">
            <a:noAutofit/>
          </a:bodyPr>
          <a:lstStyle/>
          <a:p>
            <a:pPr algn="ct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连接件</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51618" y="3792529"/>
            <a:ext cx="1903730" cy="387985"/>
          </a:xfrm>
          <a:prstGeom prst="rect">
            <a:avLst/>
          </a:prstGeom>
          <a:noFill/>
        </p:spPr>
        <p:txBody>
          <a:bodyPr wrap="square" rtlCol="0">
            <a:noAutofit/>
          </a:bodyPr>
          <a:lstStyle/>
          <a:p>
            <a:pPr algn="ctr"/>
            <a:r>
              <a:rPr lang="en-US" altLang="zh-CN" sz="20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BTOF</a:t>
            </a:r>
            <a:r>
              <a:rPr lang="zh-CN" altLang="en-US" sz="20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连接件</a:t>
            </a:r>
            <a:endParaRPr lang="zh-CN" altLang="en-US" sz="20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2" name="直接箭头连接符 21"/>
          <p:cNvCxnSpPr/>
          <p:nvPr/>
        </p:nvCxnSpPr>
        <p:spPr>
          <a:xfrm>
            <a:off x="2421890" y="4759524"/>
            <a:ext cx="1084897" cy="498752"/>
          </a:xfrm>
          <a:prstGeom prst="straightConnector1">
            <a:avLst/>
          </a:prstGeom>
          <a:ln w="1905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13970" y="4423461"/>
            <a:ext cx="2508885" cy="387985"/>
          </a:xfrm>
          <a:prstGeom prst="rect">
            <a:avLst/>
          </a:prstGeom>
          <a:noFill/>
        </p:spPr>
        <p:txBody>
          <a:bodyPr wrap="square" rtlCol="0">
            <a:noAutofit/>
          </a:bodyPr>
          <a:lstStyle/>
          <a:p>
            <a:pPr algn="ctr"/>
            <a:r>
              <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ECAL</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桶部连接件</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20003" y="5105649"/>
            <a:ext cx="2576830" cy="387985"/>
          </a:xfrm>
          <a:prstGeom prst="rect">
            <a:avLst/>
          </a:prstGeom>
          <a:noFill/>
        </p:spPr>
        <p:txBody>
          <a:bodyPr wrap="square" rtlCol="0">
            <a:noAutofit/>
          </a:bodyPr>
          <a:lstStyle/>
          <a:p>
            <a:pPr algn="ctr"/>
            <a:r>
              <a:rPr 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ECAL</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端部连接件</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8" name="直接箭头连接符 17"/>
          <p:cNvCxnSpPr/>
          <p:nvPr/>
        </p:nvCxnSpPr>
        <p:spPr>
          <a:xfrm>
            <a:off x="2421890" y="5525135"/>
            <a:ext cx="1288052" cy="517525"/>
          </a:xfrm>
          <a:prstGeom prst="straightConnector1">
            <a:avLst/>
          </a:prstGeom>
          <a:ln w="19050" cmpd="sng">
            <a:solidFill>
              <a:srgbClr val="FF0000"/>
            </a:solidFill>
            <a:prstDash val="solid"/>
            <a:tailEnd type="arrow"/>
          </a:ln>
        </p:spPr>
        <p:style>
          <a:lnRef idx="2">
            <a:schemeClr val="accent1"/>
          </a:lnRef>
          <a:fillRef idx="0">
            <a:srgbClr val="FFFFFF"/>
          </a:fillRef>
          <a:effectRef idx="0">
            <a:srgbClr val="FFFFFF"/>
          </a:effectRef>
          <a:fontRef idx="minor">
            <a:schemeClr val="tx1"/>
          </a:fontRef>
        </p:style>
      </p:cxnSp>
      <p:sp>
        <p:nvSpPr>
          <p:cNvPr id="33" name="文本框 32"/>
          <p:cNvSpPr txBox="1"/>
          <p:nvPr/>
        </p:nvSpPr>
        <p:spPr>
          <a:xfrm>
            <a:off x="5440680" y="6397308"/>
            <a:ext cx="3030220" cy="46037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内三层连接示意图</a:t>
            </a:r>
            <a:endParaRPr lang="zh-CN" altLang="en-US" sz="2400" b="1"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5499578" y="1601509"/>
            <a:ext cx="1716721" cy="388620"/>
          </a:xfrm>
          <a:prstGeom prst="rect">
            <a:avLst/>
          </a:prstGeom>
          <a:noFill/>
        </p:spPr>
        <p:txBody>
          <a:bodyPr wrap="square" rtlCol="0">
            <a:noAutofit/>
          </a:bodyPr>
          <a:lstStyle/>
          <a:p>
            <a:pPr algn="ctr"/>
            <a:r>
              <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桶部量能器</a:t>
            </a:r>
            <a:endPar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7337765" y="1601509"/>
            <a:ext cx="1834175" cy="388620"/>
          </a:xfrm>
          <a:prstGeom prst="rect">
            <a:avLst/>
          </a:prstGeom>
          <a:noFill/>
        </p:spPr>
        <p:txBody>
          <a:bodyPr wrap="square" rtlCol="0">
            <a:noAutofit/>
          </a:bodyPr>
          <a:lstStyle/>
          <a:p>
            <a:pPr algn="ctr"/>
            <a:r>
              <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端部量能器</a:t>
            </a:r>
            <a:endPar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文本框 26"/>
          <p:cNvSpPr txBox="1"/>
          <p:nvPr/>
        </p:nvSpPr>
        <p:spPr>
          <a:xfrm>
            <a:off x="5350646" y="4129949"/>
            <a:ext cx="882015" cy="438785"/>
          </a:xfrm>
          <a:prstGeom prst="rect">
            <a:avLst/>
          </a:prstGeom>
          <a:noFill/>
        </p:spPr>
        <p:txBody>
          <a:bodyPr wrap="square" rtlCol="0">
            <a:noAutofit/>
          </a:bodyPr>
          <a:lstStyle/>
          <a:p>
            <a:pPr algn="ctr"/>
            <a:r>
              <a:rPr lang="en-US" altLang="zh-CN" b="1" dirty="0">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ITKM</a:t>
            </a:r>
            <a:endParaRPr lang="en-US" altLang="zh-CN" b="1" dirty="0">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27"/>
          <p:cNvSpPr txBox="1"/>
          <p:nvPr/>
        </p:nvSpPr>
        <p:spPr>
          <a:xfrm>
            <a:off x="4564379" y="4118928"/>
            <a:ext cx="868045" cy="438785"/>
          </a:xfrm>
          <a:prstGeom prst="rect">
            <a:avLst/>
          </a:prstGeom>
          <a:noFill/>
        </p:spPr>
        <p:txBody>
          <a:bodyPr wrap="square" rtlCol="0">
            <a:noAutofit/>
          </a:bodyPr>
          <a:lstStyle/>
          <a:p>
            <a:pPr algn="ctr"/>
            <a:r>
              <a:rPr lang="en-US" altLang="zh-CN" b="1">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MDC</a:t>
            </a:r>
            <a:endParaRPr lang="en-US" altLang="zh-CN" b="1">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nvSpPr>
        <p:spPr>
          <a:xfrm>
            <a:off x="6565243" y="3687444"/>
            <a:ext cx="1031875" cy="438785"/>
          </a:xfrm>
          <a:prstGeom prst="rect">
            <a:avLst/>
          </a:prstGeom>
          <a:noFill/>
        </p:spPr>
        <p:txBody>
          <a:bodyPr wrap="square" rtlCol="0">
            <a:noAutofit/>
          </a:bodyPr>
          <a:lstStyle/>
          <a:p>
            <a:pPr algn="ctr"/>
            <a:r>
              <a:rPr lang="en-US" altLang="zh-CN" b="1" dirty="0">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BTOF</a:t>
            </a:r>
            <a:endParaRPr lang="en-US" altLang="zh-CN" b="1" dirty="0">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0" name="直接箭头连接符 29"/>
          <p:cNvCxnSpPr>
            <a:stCxn id="29" idx="0"/>
          </p:cNvCxnSpPr>
          <p:nvPr/>
        </p:nvCxnSpPr>
        <p:spPr>
          <a:xfrm flipV="1">
            <a:off x="7081498" y="3001009"/>
            <a:ext cx="13970" cy="686435"/>
          </a:xfrm>
          <a:prstGeom prst="straightConnector1">
            <a:avLst/>
          </a:prstGeom>
          <a:ln w="190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31" name="文本框 30"/>
          <p:cNvSpPr txBox="1"/>
          <p:nvPr/>
        </p:nvSpPr>
        <p:spPr>
          <a:xfrm>
            <a:off x="3748133" y="4118928"/>
            <a:ext cx="908050" cy="414655"/>
          </a:xfrm>
          <a:prstGeom prst="rect">
            <a:avLst/>
          </a:prstGeom>
          <a:noFill/>
        </p:spPr>
        <p:txBody>
          <a:bodyPr wrap="square" rtlCol="0">
            <a:noAutofit/>
          </a:bodyPr>
          <a:lstStyle/>
          <a:p>
            <a:pPr algn="ctr"/>
            <a:r>
              <a:rPr lang="en-US" altLang="zh-CN" b="1">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RICH</a:t>
            </a:r>
            <a:endParaRPr lang="en-US" altLang="zh-CN" b="1">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2" name="图片 31"/>
          <p:cNvPicPr/>
          <p:nvPr/>
        </p:nvPicPr>
        <p:blipFill>
          <a:blip r:embed="rId3"/>
          <a:srcRect l="46847" t="18682" r="-184" b="56372"/>
          <a:stretch>
            <a:fillRect/>
          </a:stretch>
        </p:blipFill>
        <p:spPr>
          <a:xfrm>
            <a:off x="9685020" y="175895"/>
            <a:ext cx="2350135" cy="1931035"/>
          </a:xfrm>
          <a:prstGeom prst="rect">
            <a:avLst/>
          </a:prstGeom>
        </p:spPr>
      </p:pic>
      <p:sp>
        <p:nvSpPr>
          <p:cNvPr id="35" name="矩形 34"/>
          <p:cNvSpPr/>
          <p:nvPr/>
        </p:nvSpPr>
        <p:spPr>
          <a:xfrm>
            <a:off x="9645015" y="142875"/>
            <a:ext cx="2431415" cy="6479540"/>
          </a:xfrm>
          <a:prstGeom prst="rect">
            <a:avLst/>
          </a:prstGeom>
          <a:noFill/>
          <a:ln w="38100" cmpd="sng">
            <a:solidFill>
              <a:srgbClr val="00B0F0"/>
            </a:solidFill>
            <a:prstDash val="sysDash"/>
          </a:ln>
        </p:spPr>
        <p:style>
          <a:lnRef idx="2">
            <a:srgbClr val="5B9BD5">
              <a:lumMod val="75000"/>
            </a:srgbClr>
          </a:lnRef>
          <a:fillRef idx="1">
            <a:srgbClr val="5B9BD5"/>
          </a:fillRef>
          <a:effectRef idx="0">
            <a:srgbClr val="FFFFFF"/>
          </a:effectRef>
          <a:fontRef idx="minor">
            <a:sysClr val="window" lastClr="FFFFFF"/>
          </a:fontRef>
        </p:style>
        <p:txBody>
          <a:bodyPr vert="horz" wrap="square" numCol="1" spcCol="0" rtlCol="0" fromWordArt="0" anchor="ctr" anchorCtr="0" forceAA="0" compatLnSpc="1">
            <a:noAutofit/>
          </a:bodyPr>
          <a:lstStyle>
            <a:defPPr>
              <a:defRPr lang="zh-CN">
                <a:solidFill>
                  <a:sysClr val="window" lastClr="FFFFFF"/>
                </a:solidFill>
              </a:defRPr>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lvl="0" algn="ctr">
              <a:buClrTx/>
              <a:buSzTx/>
              <a:buFontTx/>
            </a:pPr>
            <a:endParaRPr lang="zh-CN" altLang="en-US" sz="1600">
              <a:latin typeface="等线" panose="02010600030101010101" charset="-122"/>
              <a:ea typeface="等线" panose="02010600030101010101" charset="-122"/>
              <a:sym typeface="+mn-ea"/>
            </a:endParaRPr>
          </a:p>
        </p:txBody>
      </p:sp>
      <p:pic>
        <p:nvPicPr>
          <p:cNvPr id="36" name="图片 35"/>
          <p:cNvPicPr/>
          <p:nvPr/>
        </p:nvPicPr>
        <p:blipFill>
          <a:blip r:embed="rId4"/>
          <a:srcRect l="30620" t="20661" r="12486" b="15892"/>
          <a:stretch>
            <a:fillRect/>
          </a:stretch>
        </p:blipFill>
        <p:spPr>
          <a:xfrm>
            <a:off x="9685655" y="2106930"/>
            <a:ext cx="2349500" cy="2457450"/>
          </a:xfrm>
          <a:prstGeom prst="rect">
            <a:avLst/>
          </a:prstGeom>
        </p:spPr>
      </p:pic>
      <p:cxnSp>
        <p:nvCxnSpPr>
          <p:cNvPr id="40" name="直接箭头连接符 39"/>
          <p:cNvCxnSpPr/>
          <p:nvPr/>
        </p:nvCxnSpPr>
        <p:spPr>
          <a:xfrm flipV="1">
            <a:off x="10650855" y="867410"/>
            <a:ext cx="588645" cy="577215"/>
          </a:xfrm>
          <a:prstGeom prst="straightConnector1">
            <a:avLst/>
          </a:prstGeom>
          <a:ln w="19050">
            <a:solidFill>
              <a:schemeClr val="bg1"/>
            </a:solidFill>
            <a:tailEnd type="arrow"/>
          </a:ln>
        </p:spPr>
        <p:style>
          <a:lnRef idx="2">
            <a:schemeClr val="accent1"/>
          </a:lnRef>
          <a:fillRef idx="0">
            <a:srgbClr val="FFFFFF"/>
          </a:fillRef>
          <a:effectRef idx="0">
            <a:srgbClr val="FFFFFF"/>
          </a:effectRef>
          <a:fontRef idx="minor">
            <a:schemeClr val="tx1"/>
          </a:fontRef>
        </p:style>
      </p:cxnSp>
      <p:sp>
        <p:nvSpPr>
          <p:cNvPr id="41" name="文本框 40"/>
          <p:cNvSpPr txBox="1"/>
          <p:nvPr/>
        </p:nvSpPr>
        <p:spPr>
          <a:xfrm>
            <a:off x="11036300" y="175895"/>
            <a:ext cx="998855" cy="721360"/>
          </a:xfrm>
          <a:prstGeom prst="rect">
            <a:avLst/>
          </a:prstGeom>
          <a:noFill/>
        </p:spPr>
        <p:txBody>
          <a:bodyPr wrap="square" rtlCol="0">
            <a:noAutofit/>
          </a:bodyPr>
          <a:lstStyle/>
          <a:p>
            <a:pPr algn="ctr"/>
            <a:r>
              <a:rPr lang="en-US" altLang="zh-CN"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ITKM</a:t>
            </a:r>
            <a:r>
              <a:rPr lang="zh-CN" altLang="en-US"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连接件</a:t>
            </a:r>
            <a:endParaRPr lang="zh-CN" altLang="en-US" b="1">
              <a:solidFill>
                <a:srgbClr val="FF0000"/>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4" name="直接箭头连接符 53"/>
          <p:cNvCxnSpPr/>
          <p:nvPr/>
        </p:nvCxnSpPr>
        <p:spPr>
          <a:xfrm flipV="1">
            <a:off x="6420531" y="2014219"/>
            <a:ext cx="0" cy="434657"/>
          </a:xfrm>
          <a:prstGeom prst="straightConnector1">
            <a:avLst/>
          </a:prstGeom>
          <a:ln w="19050">
            <a:solidFill>
              <a:srgbClr val="FFC000"/>
            </a:solidFill>
            <a:tailEnd type="arrow"/>
          </a:ln>
        </p:spPr>
        <p:style>
          <a:lnRef idx="2">
            <a:schemeClr val="accent1"/>
          </a:lnRef>
          <a:fillRef idx="0">
            <a:srgbClr val="FFFFFF"/>
          </a:fillRef>
          <a:effectRef idx="0">
            <a:srgbClr val="FFFFFF"/>
          </a:effectRef>
          <a:fontRef idx="minor">
            <a:schemeClr val="tx1"/>
          </a:fontRef>
        </p:style>
      </p:cxnSp>
      <p:cxnSp>
        <p:nvCxnSpPr>
          <p:cNvPr id="58" name="直接箭头连接符 57"/>
          <p:cNvCxnSpPr/>
          <p:nvPr/>
        </p:nvCxnSpPr>
        <p:spPr>
          <a:xfrm flipH="1" flipV="1">
            <a:off x="8402140" y="2068829"/>
            <a:ext cx="701675" cy="1390015"/>
          </a:xfrm>
          <a:prstGeom prst="straightConnector1">
            <a:avLst/>
          </a:prstGeom>
          <a:ln w="19050">
            <a:solidFill>
              <a:srgbClr val="FFC000"/>
            </a:solidFill>
            <a:tailEnd type="arrow"/>
          </a:ln>
        </p:spPr>
        <p:style>
          <a:lnRef idx="2">
            <a:schemeClr val="accent1"/>
          </a:lnRef>
          <a:fillRef idx="0">
            <a:srgbClr val="FFFFFF"/>
          </a:fillRef>
          <a:effectRef idx="0">
            <a:srgbClr val="FFFFFF"/>
          </a:effectRef>
          <a:fontRef idx="minor">
            <a:schemeClr val="tx1"/>
          </a:fontRef>
        </p:style>
      </p:cxnSp>
      <p:cxnSp>
        <p:nvCxnSpPr>
          <p:cNvPr id="72" name="直接箭头连接符 71"/>
          <p:cNvCxnSpPr/>
          <p:nvPr/>
        </p:nvCxnSpPr>
        <p:spPr>
          <a:xfrm flipV="1">
            <a:off x="3903959" y="2023550"/>
            <a:ext cx="658121" cy="295742"/>
          </a:xfrm>
          <a:prstGeom prst="straightConnector1">
            <a:avLst/>
          </a:prstGeom>
          <a:ln w="19050">
            <a:solidFill>
              <a:srgbClr val="FFC000"/>
            </a:solidFill>
            <a:tailEnd type="arrow"/>
          </a:ln>
        </p:spPr>
        <p:style>
          <a:lnRef idx="2">
            <a:schemeClr val="accent1"/>
          </a:lnRef>
          <a:fillRef idx="0">
            <a:srgbClr val="FFFFFF"/>
          </a:fillRef>
          <a:effectRef idx="0">
            <a:srgbClr val="FFFFFF"/>
          </a:effectRef>
          <a:fontRef idx="minor">
            <a:schemeClr val="tx1"/>
          </a:fontRef>
        </p:style>
      </p:cxnSp>
      <p:cxnSp>
        <p:nvCxnSpPr>
          <p:cNvPr id="76" name="直接箭头连接符 75"/>
          <p:cNvCxnSpPr/>
          <p:nvPr/>
        </p:nvCxnSpPr>
        <p:spPr>
          <a:xfrm flipH="1" flipV="1">
            <a:off x="3218374" y="2054800"/>
            <a:ext cx="49746" cy="553427"/>
          </a:xfrm>
          <a:prstGeom prst="straightConnector1">
            <a:avLst/>
          </a:prstGeom>
          <a:ln w="190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82" name="文本框 77"/>
          <p:cNvSpPr txBox="1"/>
          <p:nvPr/>
        </p:nvSpPr>
        <p:spPr>
          <a:xfrm>
            <a:off x="13970" y="544830"/>
            <a:ext cx="9582785" cy="1056640"/>
          </a:xfrm>
          <a:prstGeom prst="rect">
            <a:avLst/>
          </a:prstGeom>
          <a:solidFill>
            <a:schemeClr val="accent4">
              <a:lumMod val="20000"/>
              <a:lumOff val="80000"/>
            </a:schemeClr>
          </a:solidFill>
          <a:ln>
            <a:solidFill>
              <a:srgbClr val="FFC000"/>
            </a:solidFill>
          </a:ln>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altLang="zh-CN" sz="1500" b="1" dirty="0">
                <a:latin typeface="+mj-ea"/>
              </a:rPr>
              <a:t>ITK</a:t>
            </a:r>
            <a:r>
              <a:rPr lang="zh-CN" altLang="en-US" sz="1500" b="1" dirty="0">
                <a:latin typeface="+mj-ea"/>
              </a:rPr>
              <a:t>通过连接环</a:t>
            </a:r>
            <a:r>
              <a:rPr lang="zh-CN" altLang="en-US" sz="1500" b="1" dirty="0">
                <a:solidFill>
                  <a:srgbClr val="FF0000"/>
                </a:solidFill>
                <a:latin typeface="+mj-ea"/>
              </a:rPr>
              <a:t>悬挂在</a:t>
            </a:r>
            <a:r>
              <a:rPr lang="en-US" altLang="zh-CN" sz="1500" b="1" dirty="0">
                <a:solidFill>
                  <a:srgbClr val="FF0000"/>
                </a:solidFill>
                <a:latin typeface="+mj-ea"/>
              </a:rPr>
              <a:t>MDC</a:t>
            </a:r>
            <a:r>
              <a:rPr lang="zh-CN" altLang="en-US" sz="1500" b="1" dirty="0">
                <a:latin typeface="+mj-ea"/>
              </a:rPr>
              <a:t>内部，</a:t>
            </a:r>
            <a:r>
              <a:rPr lang="en-US" altLang="zh-CN" sz="1500" b="1" dirty="0">
                <a:latin typeface="+mj-ea"/>
              </a:rPr>
              <a:t>MDC</a:t>
            </a:r>
            <a:r>
              <a:rPr lang="zh-CN" altLang="en-US" sz="1500" b="1" dirty="0">
                <a:latin typeface="+mj-ea"/>
              </a:rPr>
              <a:t>和</a:t>
            </a:r>
            <a:r>
              <a:rPr lang="en-US" altLang="zh-CN" sz="1500" b="1" dirty="0">
                <a:latin typeface="+mj-ea"/>
              </a:rPr>
              <a:t>BTOF</a:t>
            </a:r>
            <a:r>
              <a:rPr lang="zh-CN" altLang="en-US" sz="1500" b="1" dirty="0">
                <a:latin typeface="+mj-ea"/>
              </a:rPr>
              <a:t>通过连接件悬挂在量能器</a:t>
            </a:r>
            <a:r>
              <a:rPr lang="zh-CN" altLang="en-US" sz="1500" b="1" dirty="0">
                <a:solidFill>
                  <a:srgbClr val="FF0000"/>
                </a:solidFill>
                <a:latin typeface="+mj-ea"/>
              </a:rPr>
              <a:t>端环</a:t>
            </a:r>
            <a:r>
              <a:rPr lang="zh-CN" altLang="en-US" sz="1500" b="1" dirty="0">
                <a:latin typeface="+mj-ea"/>
              </a:rPr>
              <a:t>上，</a:t>
            </a:r>
            <a:r>
              <a:rPr lang="en-US" altLang="zh-CN" sz="1500" b="1" dirty="0">
                <a:latin typeface="+mj-ea"/>
              </a:rPr>
              <a:t>RICH</a:t>
            </a:r>
            <a:r>
              <a:rPr lang="zh-CN" altLang="en-US" sz="1500" b="1" dirty="0">
                <a:latin typeface="+mj-ea"/>
              </a:rPr>
              <a:t>、</a:t>
            </a:r>
            <a:r>
              <a:rPr lang="en-US" altLang="zh-CN" sz="1500" b="1" dirty="0">
                <a:latin typeface="+mj-ea"/>
              </a:rPr>
              <a:t>ECAL</a:t>
            </a:r>
            <a:r>
              <a:rPr lang="zh-CN" altLang="en-US" sz="1500" b="1" dirty="0">
                <a:latin typeface="+mj-ea"/>
              </a:rPr>
              <a:t>桶部和端部都悬挂在量能器</a:t>
            </a:r>
            <a:r>
              <a:rPr lang="zh-CN" altLang="en-US" sz="1500" b="1" dirty="0">
                <a:solidFill>
                  <a:srgbClr val="FF0000"/>
                </a:solidFill>
                <a:latin typeface="+mj-ea"/>
              </a:rPr>
              <a:t>法兰环</a:t>
            </a:r>
            <a:r>
              <a:rPr lang="zh-CN" altLang="en-US" sz="1500" b="1" dirty="0">
                <a:latin typeface="+mj-ea"/>
              </a:rPr>
              <a:t>上，各</a:t>
            </a:r>
            <a:r>
              <a:rPr lang="zh-CN" altLang="en-US" sz="1500" b="1" dirty="0">
                <a:latin typeface="+mj-ea"/>
                <a:sym typeface="+mn-ea"/>
              </a:rPr>
              <a:t>连接件</a:t>
            </a:r>
            <a:r>
              <a:rPr lang="zh-CN" altLang="en-US" sz="1500" b="1" dirty="0">
                <a:solidFill>
                  <a:srgbClr val="FF0000"/>
                </a:solidFill>
                <a:latin typeface="+mj-ea"/>
                <a:sym typeface="+mn-ea"/>
              </a:rPr>
              <a:t>均无干涉</a:t>
            </a:r>
            <a:r>
              <a:rPr lang="zh-CN" altLang="en-US" sz="1500" b="1" dirty="0">
                <a:latin typeface="+mj-ea"/>
                <a:sym typeface="+mn-ea"/>
              </a:rPr>
              <a:t>。</a:t>
            </a:r>
            <a:endParaRPr lang="zh-CN" altLang="en-US" sz="1500" b="1" dirty="0">
              <a:latin typeface="+mj-ea"/>
              <a:sym typeface="+mn-ea"/>
            </a:endParaRPr>
          </a:p>
          <a:p>
            <a:pPr>
              <a:lnSpc>
                <a:spcPct val="150000"/>
              </a:lnSpc>
            </a:pPr>
            <a:r>
              <a:rPr lang="zh-CN" altLang="en-US" sz="1500" b="1">
                <a:sym typeface="+mn-ea"/>
              </a:rPr>
              <a:t>法兰走线槽</a:t>
            </a:r>
            <a:r>
              <a:rPr lang="en-US" altLang="zh-CN"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个3</a:t>
            </a:r>
            <a:r>
              <a:rPr lang="en-US" altLang="zh-CN"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0m</a:t>
            </a:r>
            <a:r>
              <a:rPr lang="zh-CN" altLang="en-US"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a:t>
            </a:r>
            <a:r>
              <a:rPr lang="en-US" altLang="zh-CN"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240mm</a:t>
            </a:r>
            <a:r>
              <a:rPr lang="zh-CN" altLang="en-US" sz="1500"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n-US" altLang="zh-CN" sz="1500"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ECAL</a:t>
            </a:r>
            <a:r>
              <a:rPr lang="zh-CN" altLang="en-US" sz="1500"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桶部端部</a:t>
            </a:r>
            <a:r>
              <a:rPr lang="zh-CN" altLang="en-US"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交界处</a:t>
            </a:r>
            <a:r>
              <a:rPr lang="zh-CN" altLang="en-US" sz="1500"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的剩余空间</a:t>
            </a:r>
            <a:r>
              <a:rPr lang="zh-CN" altLang="en-US" sz="1500" b="1">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a:sym typeface="+mn-ea"/>
              </a:rPr>
              <a:t>满足线缆走线需求</a:t>
            </a:r>
            <a:r>
              <a:rPr lang="zh-CN" altLang="en-US"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12个3</a:t>
            </a:r>
            <a:r>
              <a:rPr lang="en-US" altLang="zh-CN"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0m</a:t>
            </a:r>
            <a:r>
              <a:rPr lang="zh-CN" altLang="en-US"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m×12</a:t>
            </a:r>
            <a:r>
              <a:rPr lang="en-US" altLang="zh-CN"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0m</a:t>
            </a:r>
            <a:r>
              <a:rPr lang="zh-CN" altLang="en-US" sz="15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m</a:t>
            </a:r>
            <a:r>
              <a:rPr lang="zh-CN" altLang="en-US" sz="15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500" b="1">
              <a:sym typeface="+mn-ea"/>
            </a:endParaRPr>
          </a:p>
          <a:p>
            <a:endParaRPr lang="zh-CN" altLang="en-US" sz="1500" b="1" dirty="0">
              <a:latin typeface="+mj-ea"/>
              <a:sym typeface="+mn-ea"/>
            </a:endParaRPr>
          </a:p>
        </p:txBody>
      </p:sp>
      <p:sp>
        <p:nvSpPr>
          <p:cNvPr id="83" name="文本框 82"/>
          <p:cNvSpPr txBox="1"/>
          <p:nvPr/>
        </p:nvSpPr>
        <p:spPr>
          <a:xfrm>
            <a:off x="1575437" y="1610580"/>
            <a:ext cx="986882" cy="387985"/>
          </a:xfrm>
          <a:prstGeom prst="rect">
            <a:avLst/>
          </a:prstGeom>
          <a:noFill/>
        </p:spPr>
        <p:txBody>
          <a:bodyPr wrap="square" rtlCol="0">
            <a:noAutofit/>
          </a:bodyPr>
          <a:lstStyle/>
          <a:p>
            <a:pPr algn="ctr"/>
            <a:r>
              <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rPr>
              <a:t>端环</a:t>
            </a:r>
            <a:endParaRPr lang="zh-CN" altLang="en-US" sz="2000" b="1" dirty="0">
              <a:solidFill>
                <a:schemeClr val="tx1"/>
              </a:solidFill>
              <a:highlight>
                <a:srgbClr val="00FFFF"/>
              </a:highlight>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4" name="直接箭头连接符 83"/>
          <p:cNvCxnSpPr/>
          <p:nvPr/>
        </p:nvCxnSpPr>
        <p:spPr>
          <a:xfrm flipH="1" flipV="1">
            <a:off x="2140857" y="2098022"/>
            <a:ext cx="1627127" cy="1010602"/>
          </a:xfrm>
          <a:prstGeom prst="straightConnector1">
            <a:avLst/>
          </a:prstGeom>
          <a:ln w="19050">
            <a:solidFill>
              <a:srgbClr val="FFC000"/>
            </a:solidFill>
            <a:tailEnd type="arrow"/>
          </a:ln>
        </p:spPr>
        <p:style>
          <a:lnRef idx="2">
            <a:schemeClr val="accent1"/>
          </a:lnRef>
          <a:fillRef idx="0">
            <a:srgbClr val="FFFFFF"/>
          </a:fillRef>
          <a:effectRef idx="0">
            <a:srgbClr val="FFFFFF"/>
          </a:effectRef>
          <a:fontRef idx="minor">
            <a:schemeClr val="tx1"/>
          </a:fontRef>
        </p:style>
      </p:cxnSp>
      <p:sp>
        <p:nvSpPr>
          <p:cNvPr id="4" name="矩形 3"/>
          <p:cNvSpPr/>
          <p:nvPr/>
        </p:nvSpPr>
        <p:spPr>
          <a:xfrm>
            <a:off x="159385" y="54610"/>
            <a:ext cx="504952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陶璨谱仪机械结构总体概况</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275590" y="5511165"/>
            <a:ext cx="2146300" cy="737235"/>
          </a:xfrm>
          <a:prstGeom prst="rect">
            <a:avLst/>
          </a:prstGeom>
          <a:noFill/>
        </p:spPr>
        <p:txBody>
          <a:bodyPr wrap="square" rtlCol="0" anchor="t">
            <a:spAutoFit/>
          </a:bodyPr>
          <a:p>
            <a:pPr>
              <a:lnSpc>
                <a:spcPct val="150000"/>
              </a:lnSpc>
            </a:pPr>
            <a:r>
              <a:rPr lang="zh-CN" altLang="en-US" sz="1400" b="1" dirty="0">
                <a:latin typeface="微软雅黑" panose="020B0503020204020204" pitchFamily="34" charset="-122"/>
                <a:ea typeface="微软雅黑" panose="020B0503020204020204" pitchFamily="34" charset="-122"/>
                <a:sym typeface="+mn-ea"/>
              </a:rPr>
              <a:t>（与其他</a:t>
            </a:r>
            <a:r>
              <a:rPr lang="zh-CN" altLang="en-US" sz="1400" b="1" dirty="0" smtClean="0">
                <a:latin typeface="微软雅黑" panose="020B0503020204020204" pitchFamily="34" charset="-122"/>
                <a:ea typeface="微软雅黑" panose="020B0503020204020204" pitchFamily="34" charset="-122"/>
                <a:sym typeface="+mn-ea"/>
              </a:rPr>
              <a:t>连接件</a:t>
            </a:r>
            <a:r>
              <a:rPr lang="zh-CN" altLang="en-US" sz="14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轴向错位</a:t>
            </a:r>
            <a:r>
              <a:rPr lang="zh-CN" altLang="en-US" sz="1400" b="1" dirty="0" smtClean="0">
                <a:latin typeface="微软雅黑" panose="020B0503020204020204" pitchFamily="34" charset="-122"/>
                <a:ea typeface="微软雅黑" panose="020B0503020204020204" pitchFamily="34" charset="-122"/>
                <a:sym typeface="+mn-ea"/>
              </a:rPr>
              <a:t>，</a:t>
            </a:r>
            <a:r>
              <a:rPr lang="zh-CN" altLang="en-US" sz="1400" b="1" dirty="0">
                <a:latin typeface="微软雅黑" panose="020B0503020204020204" pitchFamily="34" charset="-122"/>
                <a:ea typeface="微软雅黑" panose="020B0503020204020204" pitchFamily="34" charset="-122"/>
                <a:sym typeface="+mn-ea"/>
              </a:rPr>
              <a:t>不影响彼此</a:t>
            </a:r>
            <a:r>
              <a:rPr lang="zh-CN" altLang="en-US" sz="1400" b="1" dirty="0" smtClean="0">
                <a:latin typeface="微软雅黑" panose="020B0503020204020204" pitchFamily="34" charset="-122"/>
                <a:ea typeface="微软雅黑" panose="020B0503020204020204" pitchFamily="34" charset="-122"/>
                <a:sym typeface="+mn-ea"/>
              </a:rPr>
              <a:t>拆卸。）</a:t>
            </a:r>
            <a:endParaRPr lang="zh-CN" altLang="en-US" sz="1400" b="1" dirty="0" smtClean="0">
              <a:latin typeface="微软雅黑" panose="020B0503020204020204" pitchFamily="34" charset="-122"/>
              <a:ea typeface="微软雅黑" panose="020B0503020204020204" pitchFamily="34" charset="-122"/>
              <a:sym typeface="+mn-ea"/>
            </a:endParaRPr>
          </a:p>
        </p:txBody>
      </p:sp>
      <p:pic>
        <p:nvPicPr>
          <p:cNvPr id="49" name="图片 48"/>
          <p:cNvPicPr>
            <a:picLocks noChangeAspect="1"/>
          </p:cNvPicPr>
          <p:nvPr/>
        </p:nvPicPr>
        <p:blipFill>
          <a:blip r:embed="rId5"/>
          <a:srcRect l="29711" t="51524" r="26596" b="17406"/>
          <a:stretch>
            <a:fillRect/>
          </a:stretch>
        </p:blipFill>
        <p:spPr>
          <a:xfrm>
            <a:off x="9685655" y="4811395"/>
            <a:ext cx="2381250" cy="1810385"/>
          </a:xfrm>
          <a:prstGeom prst="rect">
            <a:avLst/>
          </a:prstGeom>
        </p:spPr>
      </p:pic>
      <p:sp>
        <p:nvSpPr>
          <p:cNvPr id="8" name="矩形 7"/>
          <p:cNvSpPr/>
          <p:nvPr/>
        </p:nvSpPr>
        <p:spPr>
          <a:xfrm rot="19080000">
            <a:off x="10626090" y="5281930"/>
            <a:ext cx="591820" cy="165735"/>
          </a:xfrm>
          <a:prstGeom prst="rect">
            <a:avLst/>
          </a:prstGeom>
          <a:no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6" name="直接箭头连接符 15"/>
          <p:cNvCxnSpPr/>
          <p:nvPr/>
        </p:nvCxnSpPr>
        <p:spPr>
          <a:xfrm>
            <a:off x="10661062" y="4829157"/>
            <a:ext cx="203835" cy="356870"/>
          </a:xfrm>
          <a:prstGeom prst="straightConnector1">
            <a:avLst/>
          </a:prstGeom>
          <a:ln w="19050">
            <a:solidFill>
              <a:srgbClr val="0E0470"/>
            </a:solidFil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9632950" y="4558030"/>
            <a:ext cx="1957070" cy="583565"/>
          </a:xfrm>
          <a:prstGeom prst="rect">
            <a:avLst/>
          </a:prstGeom>
          <a:noFill/>
        </p:spPr>
        <p:txBody>
          <a:bodyPr wrap="square" rtlCol="0" anchor="t">
            <a:spAutoFit/>
          </a:bodyPr>
          <a:p>
            <a:r>
              <a:rPr lang="zh-CN" altLang="en-US" sz="16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桶部端盖交界处的剩余空间</a:t>
            </a:r>
            <a:endParaRPr lang="zh-CN" altLang="en-US" sz="1600" b="1">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86895">
        <p:fade/>
      </p:transition>
    </mc:Choice>
    <mc:Fallback>
      <p:transition spd="med" advTm="86895">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矩形 36"/>
          <p:cNvSpPr/>
          <p:nvPr/>
        </p:nvSpPr>
        <p:spPr>
          <a:xfrm>
            <a:off x="419100" y="201930"/>
            <a:ext cx="4107180" cy="583565"/>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r>
              <a:rPr sz="3200" b="1">
                <a:solidFill>
                  <a:schemeClr val="bg1"/>
                </a:solidFill>
                <a:latin typeface="微软雅黑" panose="020B0503020204020204" pitchFamily="34" charset="-122"/>
                <a:sym typeface="+mn-ea"/>
              </a:rPr>
              <a:t>谱仪探测器机械设计</a:t>
            </a:r>
            <a:endParaRPr kumimoji="0" 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2" name="文本框 1"/>
          <p:cNvSpPr txBox="1"/>
          <p:nvPr/>
        </p:nvSpPr>
        <p:spPr>
          <a:xfrm>
            <a:off x="539750" y="1364615"/>
            <a:ext cx="11408410" cy="5179695"/>
          </a:xfrm>
          <a:prstGeom prst="rect">
            <a:avLst/>
          </a:prstGeom>
          <a:noFill/>
          <a:ln>
            <a:solidFill>
              <a:schemeClr val="accent1"/>
            </a:solidFill>
          </a:ln>
        </p:spPr>
        <p:txBody>
          <a:bodyPr wrap="square" rtlCol="0">
            <a:noAutofit/>
          </a:bodyPr>
          <a:p>
            <a:pPr indent="0">
              <a:lnSpc>
                <a:spcPct val="150000"/>
              </a:lnSpc>
              <a:buClr>
                <a:srgbClr val="FF0000"/>
              </a:buClr>
              <a:buFont typeface="Wingdings" panose="05000000000000000000" charset="0"/>
              <a:buNone/>
            </a:pPr>
            <a:r>
              <a:rPr lang="zh-CN" altLang="en-US" b="1">
                <a:uFillTx/>
                <a:latin typeface="仿宋" panose="02010609060101010101" charset="-122"/>
                <a:ea typeface="仿宋" panose="02010609060101010101" charset="-122"/>
                <a:cs typeface="仿宋" panose="02010609060101010101" charset="-122"/>
                <a:sym typeface="+mn-ea"/>
              </a:rPr>
              <a:t>[1]</a:t>
            </a:r>
            <a:r>
              <a:rPr lang="en-US" altLang="zh-CN" b="1">
                <a:solidFill>
                  <a:schemeClr val="tx1"/>
                </a:solidFill>
                <a:uFillTx/>
                <a:latin typeface="仿宋" panose="02010609060101010101" charset="-122"/>
                <a:ea typeface="仿宋" panose="02010609060101010101" charset="-122"/>
                <a:cs typeface="仿宋" panose="02010609060101010101" charset="-122"/>
              </a:rPr>
              <a:t>Jiadong Ji, Lixuan Zhang, Yi Zhou, et al. Design of Heat Dissipation Structure and Analysis of Heat Dissipation Characteristics of Inner Tracker in China's Next Generation Electron-Positron Colliders. Applied Thermal Engineering, </a:t>
            </a:r>
            <a:r>
              <a:rPr lang="zh-CN" altLang="en-US" b="1">
                <a:solidFill>
                  <a:srgbClr val="FF0000"/>
                </a:solidFill>
                <a:uFillTx/>
                <a:latin typeface="仿宋" panose="02010609060101010101" charset="-122"/>
                <a:ea typeface="仿宋" panose="02010609060101010101" charset="-122"/>
                <a:cs typeface="仿宋" panose="02010609060101010101" charset="-122"/>
              </a:rPr>
              <a:t>返修中</a:t>
            </a:r>
            <a:r>
              <a:rPr lang="zh-CN" altLang="en-US" b="1">
                <a:solidFill>
                  <a:schemeClr val="tx1"/>
                </a:solidFill>
                <a:uFillTx/>
                <a:latin typeface="仿宋" panose="02010609060101010101" charset="-122"/>
                <a:ea typeface="仿宋" panose="02010609060101010101" charset="-122"/>
                <a:cs typeface="仿宋" panose="02010609060101010101" charset="-122"/>
              </a:rPr>
              <a:t>.（1区</a:t>
            </a:r>
            <a:r>
              <a:rPr lang="en-US" altLang="zh-CN" b="1">
                <a:solidFill>
                  <a:schemeClr val="tx1"/>
                </a:solidFill>
                <a:uFillTx/>
                <a:latin typeface="仿宋" panose="02010609060101010101" charset="-122"/>
                <a:ea typeface="仿宋" panose="02010609060101010101" charset="-122"/>
                <a:cs typeface="仿宋" panose="02010609060101010101" charset="-122"/>
              </a:rPr>
              <a:t>TOP, SCI</a:t>
            </a:r>
            <a:r>
              <a:rPr lang="zh-CN" altLang="en-US" b="1">
                <a:solidFill>
                  <a:schemeClr val="tx1"/>
                </a:solidFill>
                <a:uFillTx/>
                <a:latin typeface="仿宋" panose="02010609060101010101" charset="-122"/>
                <a:ea typeface="仿宋" panose="02010609060101010101" charset="-122"/>
                <a:cs typeface="仿宋" panose="02010609060101010101" charset="-122"/>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a:p>
            <a:pPr indent="0">
              <a:lnSpc>
                <a:spcPct val="150000"/>
              </a:lnSpc>
              <a:buClr>
                <a:srgbClr val="FF0000"/>
              </a:buClr>
              <a:buFont typeface="Wingdings" panose="05000000000000000000" charset="0"/>
              <a:buNone/>
            </a:pPr>
            <a:r>
              <a:rPr lang="zh-CN" altLang="en-US" b="1">
                <a:uFillTx/>
                <a:latin typeface="仿宋" panose="02010609060101010101" charset="-122"/>
                <a:ea typeface="仿宋" panose="02010609060101010101" charset="-122"/>
                <a:cs typeface="仿宋" panose="02010609060101010101" charset="-122"/>
                <a:sym typeface="+mn-ea"/>
              </a:rPr>
              <a:t>[</a:t>
            </a:r>
            <a:r>
              <a:rPr lang="en-US" altLang="zh-CN" b="1">
                <a:uFillTx/>
                <a:latin typeface="仿宋" panose="02010609060101010101" charset="-122"/>
                <a:ea typeface="仿宋" panose="02010609060101010101" charset="-122"/>
                <a:cs typeface="仿宋" panose="02010609060101010101" charset="-122"/>
                <a:sym typeface="+mn-ea"/>
              </a:rPr>
              <a:t>2</a:t>
            </a:r>
            <a:r>
              <a:rPr lang="zh-CN" altLang="en-US" b="1">
                <a:uFillTx/>
                <a:latin typeface="仿宋" panose="02010609060101010101" charset="-122"/>
                <a:ea typeface="仿宋" panose="02010609060101010101" charset="-122"/>
                <a:cs typeface="仿宋" panose="02010609060101010101" charset="-122"/>
                <a:sym typeface="+mn-ea"/>
              </a:rPr>
              <a:t>]王岩，唐启明，等。</a:t>
            </a:r>
            <a:r>
              <a:rPr lang="en-US" altLang="zh-CN" b="1">
                <a:uFillTx/>
                <a:latin typeface="仿宋" panose="02010609060101010101" charset="-122"/>
                <a:ea typeface="仿宋" panose="02010609060101010101" charset="-122"/>
                <a:cs typeface="仿宋" panose="02010609060101010101" charset="-122"/>
                <a:sym typeface="+mn-ea"/>
              </a:rPr>
              <a:t>STCF</a:t>
            </a:r>
            <a:r>
              <a:rPr lang="zh-CN" altLang="en-US" b="1">
                <a:uFillTx/>
                <a:latin typeface="仿宋" panose="02010609060101010101" charset="-122"/>
                <a:ea typeface="仿宋" panose="02010609060101010101" charset="-122"/>
                <a:cs typeface="仿宋" panose="02010609060101010101" charset="-122"/>
                <a:sym typeface="+mn-ea"/>
              </a:rPr>
              <a:t>探测谱仪桶部电磁量能器机械设计与分析（</a:t>
            </a:r>
            <a:r>
              <a:rPr lang="zh-CN" altLang="en-US" b="1">
                <a:solidFill>
                  <a:srgbClr val="FF0000"/>
                </a:solidFill>
                <a:uFillTx/>
                <a:latin typeface="仿宋" panose="02010609060101010101" charset="-122"/>
                <a:ea typeface="仿宋" panose="02010609060101010101" charset="-122"/>
                <a:cs typeface="仿宋" panose="02010609060101010101" charset="-122"/>
                <a:sym typeface="+mn-ea"/>
              </a:rPr>
              <a:t>在投</a:t>
            </a:r>
            <a:r>
              <a:rPr lang="zh-CN" altLang="en-US" b="1">
                <a:uFillTx/>
                <a:latin typeface="仿宋" panose="02010609060101010101" charset="-122"/>
                <a:ea typeface="仿宋" panose="02010609060101010101" charset="-122"/>
                <a:cs typeface="仿宋" panose="02010609060101010101" charset="-122"/>
                <a:sym typeface="+mn-ea"/>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a:p>
            <a:pPr indent="0">
              <a:lnSpc>
                <a:spcPct val="150000"/>
              </a:lnSpc>
              <a:buClr>
                <a:srgbClr val="FF0000"/>
              </a:buClr>
              <a:buFont typeface="Wingdings" panose="05000000000000000000" charset="0"/>
              <a:buNone/>
            </a:pPr>
            <a:r>
              <a:rPr lang="zh-CN" altLang="en-US" b="1">
                <a:uFillTx/>
                <a:latin typeface="仿宋" panose="02010609060101010101" charset="-122"/>
                <a:ea typeface="仿宋" panose="02010609060101010101" charset="-122"/>
                <a:cs typeface="仿宋" panose="02010609060101010101" charset="-122"/>
                <a:sym typeface="+mn-ea"/>
              </a:rPr>
              <a:t>[</a:t>
            </a:r>
            <a:r>
              <a:rPr lang="en-US" altLang="zh-CN" b="1">
                <a:uFillTx/>
                <a:latin typeface="仿宋" panose="02010609060101010101" charset="-122"/>
                <a:ea typeface="仿宋" panose="02010609060101010101" charset="-122"/>
                <a:cs typeface="仿宋" panose="02010609060101010101" charset="-122"/>
                <a:sym typeface="+mn-ea"/>
              </a:rPr>
              <a:t>3</a:t>
            </a:r>
            <a:r>
              <a:rPr lang="zh-CN" altLang="en-US" b="1">
                <a:uFillTx/>
                <a:latin typeface="仿宋" panose="02010609060101010101" charset="-122"/>
                <a:ea typeface="仿宋" panose="02010609060101010101" charset="-122"/>
                <a:cs typeface="仿宋" panose="02010609060101010101" charset="-122"/>
                <a:sym typeface="+mn-ea"/>
              </a:rPr>
              <a:t>]李嘉豪，刘萍，葛胜寒，等。</a:t>
            </a:r>
            <a:r>
              <a:rPr lang="en-US" altLang="zh-CN" b="1">
                <a:uFillTx/>
                <a:latin typeface="仿宋" panose="02010609060101010101" charset="-122"/>
                <a:ea typeface="仿宋" panose="02010609060101010101" charset="-122"/>
                <a:cs typeface="仿宋" panose="02010609060101010101" charset="-122"/>
                <a:sym typeface="+mn-ea"/>
              </a:rPr>
              <a:t>STCF</a:t>
            </a:r>
            <a:r>
              <a:rPr lang="zh-CN" altLang="en-US" b="1">
                <a:uFillTx/>
                <a:latin typeface="仿宋" panose="02010609060101010101" charset="-122"/>
                <a:ea typeface="仿宋" panose="02010609060101010101" charset="-122"/>
                <a:cs typeface="仿宋" panose="02010609060101010101" charset="-122"/>
                <a:sym typeface="+mn-ea"/>
              </a:rPr>
              <a:t>超导磁体冷质量支撑结构设计及仿真分析（</a:t>
            </a:r>
            <a:r>
              <a:rPr lang="zh-CN" altLang="en-US" b="1">
                <a:solidFill>
                  <a:srgbClr val="FF0000"/>
                </a:solidFill>
                <a:uFillTx/>
                <a:latin typeface="仿宋" panose="02010609060101010101" charset="-122"/>
                <a:ea typeface="仿宋" panose="02010609060101010101" charset="-122"/>
                <a:cs typeface="仿宋" panose="02010609060101010101" charset="-122"/>
                <a:sym typeface="+mn-ea"/>
              </a:rPr>
              <a:t>在投</a:t>
            </a:r>
            <a:r>
              <a:rPr lang="zh-CN" altLang="en-US" b="1">
                <a:uFillTx/>
                <a:latin typeface="仿宋" panose="02010609060101010101" charset="-122"/>
                <a:ea typeface="仿宋" panose="02010609060101010101" charset="-122"/>
                <a:cs typeface="仿宋" panose="02010609060101010101" charset="-122"/>
                <a:sym typeface="+mn-ea"/>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a:p>
            <a:pPr indent="0">
              <a:lnSpc>
                <a:spcPct val="150000"/>
              </a:lnSpc>
              <a:buClr>
                <a:srgbClr val="FF0000"/>
              </a:buClr>
              <a:buFont typeface="Wingdings" panose="05000000000000000000" charset="0"/>
              <a:buNone/>
            </a:pPr>
            <a:r>
              <a:rPr lang="zh-CN" altLang="en-US" b="1">
                <a:uFillTx/>
                <a:latin typeface="仿宋" panose="02010609060101010101" charset="-122"/>
                <a:ea typeface="仿宋" panose="02010609060101010101" charset="-122"/>
                <a:cs typeface="仿宋" panose="02010609060101010101" charset="-122"/>
                <a:sym typeface="+mn-ea"/>
              </a:rPr>
              <a:t>[</a:t>
            </a:r>
            <a:r>
              <a:rPr lang="en-US" altLang="zh-CN" b="1">
                <a:uFillTx/>
                <a:latin typeface="仿宋" panose="02010609060101010101" charset="-122"/>
                <a:ea typeface="仿宋" panose="02010609060101010101" charset="-122"/>
                <a:cs typeface="仿宋" panose="02010609060101010101" charset="-122"/>
                <a:sym typeface="+mn-ea"/>
              </a:rPr>
              <a:t>4</a:t>
            </a:r>
            <a:r>
              <a:rPr lang="zh-CN" altLang="en-US" b="1">
                <a:uFillTx/>
                <a:latin typeface="仿宋" panose="02010609060101010101" charset="-122"/>
                <a:ea typeface="仿宋" panose="02010609060101010101" charset="-122"/>
                <a:cs typeface="仿宋" panose="02010609060101010101" charset="-122"/>
                <a:sym typeface="+mn-ea"/>
              </a:rPr>
              <a:t>]葛胜寒，刘萍，李嘉豪，等。一种超导磁体水平式组装方法（</a:t>
            </a:r>
            <a:r>
              <a:rPr lang="zh-CN" altLang="en-US" b="1">
                <a:solidFill>
                  <a:srgbClr val="FF0000"/>
                </a:solidFill>
                <a:uFillTx/>
                <a:latin typeface="仿宋" panose="02010609060101010101" charset="-122"/>
                <a:ea typeface="仿宋" panose="02010609060101010101" charset="-122"/>
                <a:cs typeface="仿宋" panose="02010609060101010101" charset="-122"/>
                <a:sym typeface="+mn-ea"/>
              </a:rPr>
              <a:t>在投</a:t>
            </a:r>
            <a:r>
              <a:rPr lang="zh-CN" altLang="en-US" b="1">
                <a:uFillTx/>
                <a:latin typeface="仿宋" panose="02010609060101010101" charset="-122"/>
                <a:ea typeface="仿宋" panose="02010609060101010101" charset="-122"/>
                <a:cs typeface="仿宋" panose="02010609060101010101" charset="-122"/>
                <a:sym typeface="+mn-ea"/>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a:p>
            <a:pPr indent="0">
              <a:lnSpc>
                <a:spcPct val="150000"/>
              </a:lnSpc>
              <a:buClr>
                <a:srgbClr val="FF0000"/>
              </a:buClr>
              <a:buFont typeface="Wingdings" panose="05000000000000000000" charset="0"/>
              <a:buNone/>
            </a:pPr>
            <a:r>
              <a:rPr lang="zh-CN" altLang="en-US" b="1">
                <a:uFillTx/>
                <a:latin typeface="仿宋" panose="02010609060101010101" charset="-122"/>
                <a:ea typeface="仿宋" panose="02010609060101010101" charset="-122"/>
                <a:cs typeface="仿宋" panose="02010609060101010101" charset="-122"/>
                <a:sym typeface="+mn-ea"/>
              </a:rPr>
              <a:t>[</a:t>
            </a:r>
            <a:r>
              <a:rPr lang="en-US" altLang="zh-CN" b="1">
                <a:uFillTx/>
                <a:latin typeface="仿宋" panose="02010609060101010101" charset="-122"/>
                <a:ea typeface="仿宋" panose="02010609060101010101" charset="-122"/>
                <a:cs typeface="仿宋" panose="02010609060101010101" charset="-122"/>
                <a:sym typeface="+mn-ea"/>
              </a:rPr>
              <a:t>5</a:t>
            </a:r>
            <a:r>
              <a:rPr lang="zh-CN" altLang="en-US" b="1">
                <a:uFillTx/>
                <a:latin typeface="仿宋" panose="02010609060101010101" charset="-122"/>
                <a:ea typeface="仿宋" panose="02010609060101010101" charset="-122"/>
                <a:cs typeface="仿宋" panose="02010609060101010101" charset="-122"/>
                <a:sym typeface="+mn-ea"/>
              </a:rPr>
              <a:t>]</a:t>
            </a:r>
            <a:r>
              <a:rPr lang="zh-CN" altLang="en-US" b="1">
                <a:solidFill>
                  <a:schemeClr val="tx1"/>
                </a:solidFill>
                <a:uFillTx/>
                <a:latin typeface="仿宋" panose="02010609060101010101" charset="-122"/>
                <a:ea typeface="仿宋" panose="02010609060101010101" charset="-122"/>
                <a:cs typeface="仿宋" panose="02010609060101010101" charset="-122"/>
              </a:rPr>
              <a:t>米君杰，沈刚，徐桃，等。一种适用于粒子探测谱仪的重载大吨位可移动支撑装置 [</a:t>
            </a:r>
            <a:r>
              <a:rPr lang="en-US" altLang="zh-CN" b="1">
                <a:solidFill>
                  <a:schemeClr val="tx1"/>
                </a:solidFill>
                <a:uFillTx/>
                <a:latin typeface="仿宋" panose="02010609060101010101" charset="-122"/>
                <a:ea typeface="仿宋" panose="02010609060101010101" charset="-122"/>
                <a:cs typeface="仿宋" panose="02010609060101010101" charset="-122"/>
              </a:rPr>
              <a:t>P]. </a:t>
            </a:r>
            <a:r>
              <a:rPr lang="zh-CN" altLang="en-US" b="1">
                <a:solidFill>
                  <a:schemeClr val="tx1"/>
                </a:solidFill>
                <a:uFillTx/>
                <a:latin typeface="仿宋" panose="02010609060101010101" charset="-122"/>
                <a:ea typeface="仿宋" panose="02010609060101010101" charset="-122"/>
                <a:cs typeface="仿宋" panose="02010609060101010101" charset="-122"/>
              </a:rPr>
              <a:t>安徽理工大学，202610884926.4. 2026-06-18.</a:t>
            </a:r>
            <a:r>
              <a:rPr lang="zh-CN" altLang="en-US" b="1">
                <a:uFillTx/>
                <a:latin typeface="仿宋" panose="02010609060101010101" charset="-122"/>
                <a:ea typeface="仿宋" panose="02010609060101010101" charset="-122"/>
                <a:cs typeface="仿宋" panose="02010609060101010101" charset="-122"/>
                <a:sym typeface="+mn-ea"/>
              </a:rPr>
              <a:t>（</a:t>
            </a:r>
            <a:r>
              <a:rPr lang="zh-CN" altLang="en-US" b="1">
                <a:solidFill>
                  <a:srgbClr val="FF0000"/>
                </a:solidFill>
                <a:uFillTx/>
                <a:latin typeface="仿宋" panose="02010609060101010101" charset="-122"/>
                <a:ea typeface="仿宋" panose="02010609060101010101" charset="-122"/>
                <a:cs typeface="仿宋" panose="02010609060101010101" charset="-122"/>
                <a:sym typeface="+mn-ea"/>
              </a:rPr>
              <a:t>已受理</a:t>
            </a:r>
            <a:r>
              <a:rPr lang="zh-CN" altLang="en-US" b="1">
                <a:uFillTx/>
                <a:latin typeface="仿宋" panose="02010609060101010101" charset="-122"/>
                <a:ea typeface="仿宋" panose="02010609060101010101" charset="-122"/>
                <a:cs typeface="仿宋" panose="02010609060101010101" charset="-122"/>
                <a:sym typeface="+mn-ea"/>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a:p>
            <a:pPr indent="0">
              <a:lnSpc>
                <a:spcPct val="150000"/>
              </a:lnSpc>
              <a:buClr>
                <a:srgbClr val="FF0000"/>
              </a:buClr>
              <a:buFont typeface="Wingdings" panose="05000000000000000000" charset="0"/>
              <a:buNone/>
            </a:pPr>
            <a:r>
              <a:rPr lang="zh-CN" altLang="en-US" b="1">
                <a:solidFill>
                  <a:schemeClr val="tx1"/>
                </a:solidFill>
                <a:uFillTx/>
                <a:latin typeface="仿宋" panose="02010609060101010101" charset="-122"/>
                <a:ea typeface="仿宋" panose="02010609060101010101" charset="-122"/>
                <a:cs typeface="仿宋" panose="02010609060101010101" charset="-122"/>
              </a:rPr>
              <a:t>[</a:t>
            </a:r>
            <a:r>
              <a:rPr lang="en-US" altLang="zh-CN" b="1">
                <a:solidFill>
                  <a:schemeClr val="tx1"/>
                </a:solidFill>
                <a:uFillTx/>
                <a:latin typeface="仿宋" panose="02010609060101010101" charset="-122"/>
                <a:ea typeface="仿宋" panose="02010609060101010101" charset="-122"/>
                <a:cs typeface="仿宋" panose="02010609060101010101" charset="-122"/>
              </a:rPr>
              <a:t>6</a:t>
            </a:r>
            <a:r>
              <a:rPr lang="zh-CN" altLang="en-US" b="1">
                <a:solidFill>
                  <a:schemeClr val="tx1"/>
                </a:solidFill>
                <a:uFillTx/>
                <a:latin typeface="仿宋" panose="02010609060101010101" charset="-122"/>
                <a:ea typeface="仿宋" panose="02010609060101010101" charset="-122"/>
                <a:cs typeface="仿宋" panose="02010609060101010101" charset="-122"/>
              </a:rPr>
              <a:t>]王成，苏奇，沈刚等。一种具有高散热能力与高集成度的硅像素内径迹探测器服务结构及其安装方法[</a:t>
            </a:r>
            <a:r>
              <a:rPr lang="en-US" altLang="zh-CN" b="1">
                <a:solidFill>
                  <a:schemeClr val="tx1"/>
                </a:solidFill>
                <a:uFillTx/>
                <a:latin typeface="仿宋" panose="02010609060101010101" charset="-122"/>
                <a:ea typeface="仿宋" panose="02010609060101010101" charset="-122"/>
                <a:cs typeface="仿宋" panose="02010609060101010101" charset="-122"/>
              </a:rPr>
              <a:t>P]. </a:t>
            </a:r>
            <a:r>
              <a:rPr lang="zh-CN" altLang="en-US" b="1">
                <a:solidFill>
                  <a:schemeClr val="tx1"/>
                </a:solidFill>
                <a:uFillTx/>
                <a:latin typeface="仿宋" panose="02010609060101010101" charset="-122"/>
                <a:ea typeface="仿宋" panose="02010609060101010101" charset="-122"/>
                <a:cs typeface="仿宋" panose="02010609060101010101" charset="-122"/>
              </a:rPr>
              <a:t>安徽理工大学，202610469840.5. 2026-06-05.</a:t>
            </a:r>
            <a:r>
              <a:rPr lang="zh-CN" altLang="en-US" b="1">
                <a:uFillTx/>
                <a:latin typeface="仿宋" panose="02010609060101010101" charset="-122"/>
                <a:ea typeface="仿宋" panose="02010609060101010101" charset="-122"/>
                <a:cs typeface="仿宋" panose="02010609060101010101" charset="-122"/>
                <a:sym typeface="+mn-ea"/>
              </a:rPr>
              <a:t>（</a:t>
            </a:r>
            <a:r>
              <a:rPr lang="zh-CN" altLang="en-US" b="1">
                <a:solidFill>
                  <a:srgbClr val="FF0000"/>
                </a:solidFill>
                <a:uFillTx/>
                <a:latin typeface="仿宋" panose="02010609060101010101" charset="-122"/>
                <a:ea typeface="仿宋" panose="02010609060101010101" charset="-122"/>
                <a:cs typeface="仿宋" panose="02010609060101010101" charset="-122"/>
                <a:sym typeface="+mn-ea"/>
              </a:rPr>
              <a:t>已受理</a:t>
            </a:r>
            <a:r>
              <a:rPr lang="zh-CN" altLang="en-US" b="1">
                <a:uFillTx/>
                <a:latin typeface="仿宋" panose="02010609060101010101" charset="-122"/>
                <a:ea typeface="仿宋" panose="02010609060101010101" charset="-122"/>
                <a:cs typeface="仿宋" panose="02010609060101010101" charset="-122"/>
                <a:sym typeface="+mn-ea"/>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a:p>
            <a:pPr indent="0">
              <a:lnSpc>
                <a:spcPct val="150000"/>
              </a:lnSpc>
              <a:buClr>
                <a:srgbClr val="FF0000"/>
              </a:buClr>
              <a:buFont typeface="Wingdings" panose="05000000000000000000" charset="0"/>
              <a:buNone/>
            </a:pPr>
            <a:r>
              <a:rPr lang="zh-CN" altLang="en-US" b="1">
                <a:uFillTx/>
                <a:latin typeface="仿宋" panose="02010609060101010101" charset="-122"/>
                <a:ea typeface="仿宋" panose="02010609060101010101" charset="-122"/>
                <a:cs typeface="仿宋" panose="02010609060101010101" charset="-122"/>
                <a:sym typeface="+mn-ea"/>
              </a:rPr>
              <a:t>[</a:t>
            </a:r>
            <a:r>
              <a:rPr lang="en-US" altLang="zh-CN" b="1">
                <a:uFillTx/>
                <a:latin typeface="仿宋" panose="02010609060101010101" charset="-122"/>
                <a:ea typeface="仿宋" panose="02010609060101010101" charset="-122"/>
                <a:cs typeface="仿宋" panose="02010609060101010101" charset="-122"/>
                <a:sym typeface="+mn-ea"/>
              </a:rPr>
              <a:t>7</a:t>
            </a:r>
            <a:r>
              <a:rPr lang="zh-CN" altLang="en-US" b="1">
                <a:uFillTx/>
                <a:latin typeface="仿宋" panose="02010609060101010101" charset="-122"/>
                <a:ea typeface="仿宋" panose="02010609060101010101" charset="-122"/>
                <a:cs typeface="仿宋" panose="02010609060101010101" charset="-122"/>
                <a:sym typeface="+mn-ea"/>
              </a:rPr>
              <a:t>]</a:t>
            </a:r>
            <a:r>
              <a:rPr lang="zh-CN" altLang="en-US" b="1">
                <a:solidFill>
                  <a:schemeClr val="tx1"/>
                </a:solidFill>
                <a:uFillTx/>
                <a:latin typeface="仿宋" panose="02010609060101010101" charset="-122"/>
                <a:ea typeface="仿宋" panose="02010609060101010101" charset="-122"/>
                <a:cs typeface="仿宋" panose="02010609060101010101" charset="-122"/>
              </a:rPr>
              <a:t>王成，苏奇，沈刚等，一种应用于超级陶粲装置硅像素内径迹探测器的服务结构及其安装方法[</a:t>
            </a:r>
            <a:r>
              <a:rPr lang="en-US" altLang="zh-CN" b="1">
                <a:solidFill>
                  <a:schemeClr val="tx1"/>
                </a:solidFill>
                <a:uFillTx/>
                <a:latin typeface="仿宋" panose="02010609060101010101" charset="-122"/>
                <a:ea typeface="仿宋" panose="02010609060101010101" charset="-122"/>
                <a:cs typeface="仿宋" panose="02010609060101010101" charset="-122"/>
              </a:rPr>
              <a:t>P]. </a:t>
            </a:r>
            <a:r>
              <a:rPr lang="zh-CN" altLang="en-US" b="1">
                <a:solidFill>
                  <a:schemeClr val="tx1"/>
                </a:solidFill>
                <a:uFillTx/>
                <a:latin typeface="仿宋" panose="02010609060101010101" charset="-122"/>
                <a:ea typeface="仿宋" panose="02010609060101010101" charset="-122"/>
                <a:cs typeface="仿宋" panose="02010609060101010101" charset="-122"/>
              </a:rPr>
              <a:t>安徽理工大学，2026101405563，2026-02-02</a:t>
            </a:r>
            <a:r>
              <a:rPr lang="en-US" altLang="zh-CN" b="1">
                <a:solidFill>
                  <a:schemeClr val="tx1"/>
                </a:solidFill>
                <a:uFillTx/>
                <a:latin typeface="仿宋" panose="02010609060101010101" charset="-122"/>
                <a:ea typeface="仿宋" panose="02010609060101010101" charset="-122"/>
                <a:cs typeface="仿宋" panose="02010609060101010101" charset="-122"/>
              </a:rPr>
              <a:t>.</a:t>
            </a:r>
            <a:r>
              <a:rPr lang="zh-CN" altLang="en-US" b="1">
                <a:uFillTx/>
                <a:latin typeface="仿宋" panose="02010609060101010101" charset="-122"/>
                <a:ea typeface="仿宋" panose="02010609060101010101" charset="-122"/>
                <a:cs typeface="仿宋" panose="02010609060101010101" charset="-122"/>
                <a:sym typeface="+mn-ea"/>
              </a:rPr>
              <a:t>（</a:t>
            </a:r>
            <a:r>
              <a:rPr lang="zh-CN" altLang="en-US" b="1">
                <a:solidFill>
                  <a:srgbClr val="FF0000"/>
                </a:solidFill>
                <a:uFillTx/>
                <a:latin typeface="仿宋" panose="02010609060101010101" charset="-122"/>
                <a:ea typeface="仿宋" panose="02010609060101010101" charset="-122"/>
                <a:cs typeface="仿宋" panose="02010609060101010101" charset="-122"/>
                <a:sym typeface="+mn-ea"/>
              </a:rPr>
              <a:t>已受理</a:t>
            </a:r>
            <a:r>
              <a:rPr lang="zh-CN" altLang="en-US" b="1">
                <a:uFillTx/>
                <a:latin typeface="仿宋" panose="02010609060101010101" charset="-122"/>
                <a:ea typeface="仿宋" panose="02010609060101010101" charset="-122"/>
                <a:cs typeface="仿宋" panose="02010609060101010101" charset="-122"/>
                <a:sym typeface="+mn-ea"/>
              </a:rPr>
              <a:t>）</a:t>
            </a:r>
            <a:endParaRPr lang="zh-CN" altLang="en-US" b="1">
              <a:solidFill>
                <a:schemeClr val="tx1"/>
              </a:solidFill>
              <a:uFillTx/>
              <a:latin typeface="仿宋" panose="02010609060101010101" charset="-122"/>
              <a:ea typeface="仿宋" panose="02010609060101010101" charset="-122"/>
              <a:cs typeface="仿宋" panose="02010609060101010101" charset="-122"/>
            </a:endParaRPr>
          </a:p>
        </p:txBody>
      </p:sp>
      <p:sp>
        <p:nvSpPr>
          <p:cNvPr id="3" name="文本框 2"/>
          <p:cNvSpPr txBox="1"/>
          <p:nvPr/>
        </p:nvSpPr>
        <p:spPr>
          <a:xfrm>
            <a:off x="419100" y="889635"/>
            <a:ext cx="6096000" cy="398780"/>
          </a:xfrm>
          <a:prstGeom prst="rect">
            <a:avLst/>
          </a:prstGeom>
          <a:noFill/>
        </p:spPr>
        <p:txBody>
          <a:bodyPr wrap="square" rtlCol="0" anchor="t">
            <a:spAutoFit/>
          </a:bodyPr>
          <a:p>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在投论文</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篇</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，已受理发明专利</a:t>
            </a:r>
            <a:r>
              <a:rPr lang="en-US" altLang="zh-CN"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件</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12</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62145" y="2829560"/>
            <a:ext cx="4064000" cy="603885"/>
          </a:xfrm>
          <a:prstGeom prst="rect">
            <a:avLst/>
          </a:prstGeom>
          <a:noFill/>
        </p:spPr>
        <p:txBody>
          <a:bodyPr wrap="square" rtlCol="0">
            <a:noAutofit/>
          </a:bodyPr>
          <a:lstStyle/>
          <a:p>
            <a:pPr marL="0" marR="0" lvl="0" indent="0" algn="ctr" defTabSz="914400" rtl="0" eaLnBrk="1" fontAlgn="base" latinLnBrk="0" hangingPunct="1">
              <a:lnSpc>
                <a:spcPct val="120000"/>
              </a:lnSpc>
              <a:spcBef>
                <a:spcPts val="0"/>
              </a:spcBef>
              <a:spcAft>
                <a:spcPts val="1200"/>
              </a:spcAft>
              <a:buClrTx/>
              <a:buSzTx/>
              <a:buFontTx/>
              <a:buNone/>
              <a:defRPr/>
            </a:pP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总</a:t>
            </a:r>
            <a:r>
              <a:rPr kumimoji="0" lang="en-US" altLang="zh-CN"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rPr>
              <a:t>结</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19100" y="201930"/>
            <a:ext cx="4107180" cy="583565"/>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r>
              <a:rPr sz="3200" b="1">
                <a:solidFill>
                  <a:schemeClr val="bg1"/>
                </a:solidFill>
                <a:latin typeface="微软雅黑" panose="020B0503020204020204" pitchFamily="34" charset="-122"/>
                <a:sym typeface="+mn-ea"/>
              </a:rPr>
              <a:t>谱仪探测器机械设计</a:t>
            </a:r>
            <a:endParaRPr kumimoji="0" 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5" name="文本框 4"/>
          <p:cNvSpPr txBox="1"/>
          <p:nvPr/>
        </p:nvSpPr>
        <p:spPr>
          <a:xfrm>
            <a:off x="295910" y="902970"/>
            <a:ext cx="4064000" cy="521970"/>
          </a:xfrm>
          <a:prstGeom prst="rect">
            <a:avLst/>
          </a:prstGeom>
          <a:noFill/>
        </p:spPr>
        <p:txBody>
          <a:bodyPr wrap="square" rtlCol="0">
            <a:spAutoFit/>
          </a:bodyPr>
          <a:lstStyle/>
          <a:p>
            <a:r>
              <a:rPr lang="zh-CN" altLang="en-US" sz="2800" b="1"/>
              <a:t>总结：</a:t>
            </a:r>
            <a:endParaRPr lang="zh-CN" altLang="en-US" sz="2800" b="1"/>
          </a:p>
        </p:txBody>
      </p:sp>
      <p:sp>
        <p:nvSpPr>
          <p:cNvPr id="4" name="文本框 3"/>
          <p:cNvSpPr txBox="1"/>
          <p:nvPr/>
        </p:nvSpPr>
        <p:spPr>
          <a:xfrm>
            <a:off x="203835" y="1424940"/>
            <a:ext cx="11816080" cy="5077460"/>
          </a:xfrm>
          <a:prstGeom prst="rect">
            <a:avLst/>
          </a:prstGeom>
          <a:noFill/>
          <a:ln>
            <a:solidFill>
              <a:schemeClr val="accent1"/>
            </a:solidFill>
          </a:ln>
        </p:spPr>
        <p:txBody>
          <a:bodyPr wrap="square" rtlCol="0">
            <a:spAutoFit/>
          </a:bodyPr>
          <a:lstStyle/>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轭铁：</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了轭铁总体结构设计，设计了桶轭与端轭的分层厚度；完成了桶轭可拆卸结构、阶梯型连接板、六边形连接板的设计；完成了端轭结构设计、上下端轭连接板、极头和闭磁环设计；设计了桶轭单元吊装及安装连接方案；</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超导磁体：</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完成并优化了磁体整体尺寸及结构设计，磁体与轭铁工装方案设计，磁体与轭铁连接方案设计；</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电磁量能器：</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完成了电磁量能器整体支撑、吊挂连接、安装流程及散热方案的初步设计；</a:t>
            </a:r>
            <a:endPar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完成了RICH-量能器的连接件设计，修改了RICH的连接件解决了与MDC干涉问题；</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PIDB：</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探测器的固定及安装，曲面横截面蜂窝板设计，</a:t>
            </a:r>
            <a:r>
              <a:rPr lang="en-US" altLang="zh-CN" b="1"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BTOF</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探测器悬挂结构的设计及有限元分析；</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MDC：</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MDC</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整体结构，明确各零部件选材及重量指标，设计了分体式连接件，且满足强度、变形均达标，采用错位装配方案规避与</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BTOF、RICH</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的空间干涉，完成</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ITK</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连接结构设计；</a:t>
            </a:r>
            <a:endPar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ITKW：</a:t>
            </a:r>
            <a:r>
              <a:rPr lang="en-US" altLang="zh-CN" b="1" dirty="0" err="1">
                <a:latin typeface="微软雅黑" panose="020B0503020204020204" pitchFamily="34" charset="-122"/>
                <a:ea typeface="微软雅黑" panose="020B0503020204020204" pitchFamily="34" charset="-122"/>
                <a:cs typeface="微软雅黑" panose="020B0503020204020204" pitchFamily="34" charset="-122"/>
                <a:sym typeface="+mn-ea"/>
              </a:rPr>
              <a:t>完成了中心束流管-ITKW、ITKW-MDC的连接方案与连接件设计，修改ITKW解决了与MDI干涉问题</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ITKM：</a:t>
            </a:r>
            <a:r>
              <a:rPr lang="zh-CN" altLang="zh-CN" b="1" dirty="0">
                <a:latin typeface="微软雅黑" panose="020B0503020204020204" pitchFamily="34" charset="-122"/>
                <a:ea typeface="微软雅黑" panose="020B0503020204020204" pitchFamily="34" charset="-122"/>
              </a:rPr>
              <a:t>完成</a:t>
            </a:r>
            <a:r>
              <a:rPr lang="zh-CN" altLang="en-US" b="1" dirty="0">
                <a:latin typeface="微软雅黑" panose="020B0503020204020204" pitchFamily="34" charset="-122"/>
                <a:ea typeface="微软雅黑" panose="020B0503020204020204" pitchFamily="34" charset="-122"/>
              </a:rPr>
              <a:t>了</a:t>
            </a:r>
            <a:r>
              <a:rPr lang="zh-CN" altLang="zh-CN" b="1" dirty="0">
                <a:latin typeface="微软雅黑" panose="020B0503020204020204" pitchFamily="34" charset="-122"/>
                <a:ea typeface="微软雅黑" panose="020B0503020204020204" pitchFamily="34" charset="-122"/>
              </a:rPr>
              <a:t>ITKM服务桶的结构设计与强度校核，</a:t>
            </a:r>
            <a:r>
              <a:rPr lang="zh-CN" altLang="en-US" b="1" dirty="0">
                <a:latin typeface="微软雅黑" panose="020B0503020204020204" pitchFamily="34" charset="-122"/>
                <a:ea typeface="微软雅黑" panose="020B0503020204020204" pitchFamily="34" charset="-122"/>
              </a:rPr>
              <a:t>以及</a:t>
            </a:r>
            <a:r>
              <a:rPr lang="zh-CN" altLang="zh-CN" b="1" dirty="0">
                <a:latin typeface="微软雅黑" panose="020B0503020204020204" pitchFamily="34" charset="-122"/>
                <a:ea typeface="微软雅黑" panose="020B0503020204020204" pitchFamily="34" charset="-122"/>
              </a:rPr>
              <a:t>ITKM与MDC、中心束流管的连接</a:t>
            </a:r>
            <a:r>
              <a:rPr lang="zh-CN" altLang="en-US" b="1" dirty="0">
                <a:latin typeface="微软雅黑" panose="020B0503020204020204" pitchFamily="34" charset="-122"/>
                <a:ea typeface="微软雅黑" panose="020B0503020204020204" pitchFamily="34" charset="-122"/>
              </a:rPr>
              <a:t>方案</a:t>
            </a:r>
            <a:r>
              <a:rPr lang="zh-CN" altLang="zh-CN" b="1" dirty="0">
                <a:latin typeface="微软雅黑" panose="020B0503020204020204" pitchFamily="34" charset="-122"/>
                <a:ea typeface="微软雅黑" panose="020B0503020204020204" pitchFamily="34" charset="-122"/>
              </a:rPr>
              <a:t>设计及适配校核</a:t>
            </a:r>
            <a:r>
              <a:rPr lang="zh-CN" altLang="en-US" b="1" dirty="0">
                <a:latin typeface="微软雅黑" panose="020B0503020204020204" pitchFamily="34" charset="-122"/>
                <a:ea typeface="微软雅黑" panose="020B0503020204020204" pitchFamily="34" charset="-122"/>
              </a:rPr>
              <a:t>；</a:t>
            </a:r>
            <a:endParaRPr lang="zh-CN" altLang="zh-CN" b="1" dirty="0">
              <a:latin typeface="微软雅黑" panose="020B0503020204020204" pitchFamily="34" charset="-122"/>
              <a:ea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整体支撑及移动：</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已形成谱仪三方向准直与移动方案，满足安装、定位和维护需求。</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134235" y="0"/>
            <a:ext cx="8851900" cy="6777355"/>
          </a:xfrm>
          <a:prstGeom prst="rect">
            <a:avLst/>
          </a:prstGeom>
        </p:spPr>
      </p:pic>
      <p:sp>
        <p:nvSpPr>
          <p:cNvPr id="30" name="矩形 29"/>
          <p:cNvSpPr/>
          <p:nvPr/>
        </p:nvSpPr>
        <p:spPr>
          <a:xfrm>
            <a:off x="1987697" y="5399783"/>
            <a:ext cx="556846" cy="968097"/>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751000" y="5399751"/>
            <a:ext cx="932180" cy="1198880"/>
          </a:xfrm>
          <a:prstGeom prst="rect">
            <a:avLst/>
          </a:prstGeom>
          <a:noFill/>
        </p:spPr>
        <p:txBody>
          <a:bodyPr wrap="none" rtlCol="0">
            <a:spAutoFit/>
          </a:bodyPr>
          <a:lstStyle/>
          <a:p>
            <a:r>
              <a:rPr lang="en-US" altLang="zh-CN" b="1" dirty="0">
                <a:solidFill>
                  <a:srgbClr val="0000FF"/>
                </a:solidFill>
                <a:latin typeface="Times New Roman" panose="02020603050405020304" pitchFamily="18" charset="0"/>
                <a:cs typeface="Times New Roman" panose="02020603050405020304" pitchFamily="18" charset="0"/>
              </a:rPr>
              <a:t>20.1 cm</a:t>
            </a:r>
            <a:endParaRPr lang="en-US" altLang="zh-CN" b="1" dirty="0">
              <a:solidFill>
                <a:srgbClr val="0000FF"/>
              </a:solidFill>
              <a:latin typeface="Times New Roman" panose="02020603050405020304" pitchFamily="18" charset="0"/>
              <a:cs typeface="Times New Roman" panose="02020603050405020304" pitchFamily="18" charset="0"/>
            </a:endParaRPr>
          </a:p>
          <a:p>
            <a:r>
              <a:rPr lang="en-US" altLang="zh-CN" b="1" dirty="0">
                <a:solidFill>
                  <a:srgbClr val="0000FF"/>
                </a:solidFill>
                <a:latin typeface="Times New Roman" panose="02020603050405020304" pitchFamily="18" charset="0"/>
                <a:cs typeface="Times New Roman" panose="02020603050405020304" pitchFamily="18" charset="0"/>
              </a:rPr>
              <a:t>14.3 cm</a:t>
            </a:r>
            <a:endParaRPr lang="en-US" altLang="zh-CN" b="1" dirty="0">
              <a:solidFill>
                <a:srgbClr val="0000FF"/>
              </a:solidFill>
              <a:latin typeface="Times New Roman" panose="02020603050405020304" pitchFamily="18" charset="0"/>
              <a:cs typeface="Times New Roman" panose="02020603050405020304" pitchFamily="18" charset="0"/>
            </a:endParaRPr>
          </a:p>
          <a:p>
            <a:r>
              <a:rPr lang="en-US" altLang="zh-CN" b="1" dirty="0">
                <a:solidFill>
                  <a:srgbClr val="0000FF"/>
                </a:solidFill>
                <a:latin typeface="Times New Roman" panose="02020603050405020304" pitchFamily="18" charset="0"/>
                <a:cs typeface="Times New Roman" panose="02020603050405020304" pitchFamily="18" charset="0"/>
              </a:rPr>
              <a:t>9.3 cm</a:t>
            </a:r>
            <a:endParaRPr lang="en-US" altLang="zh-CN" b="1" dirty="0">
              <a:solidFill>
                <a:srgbClr val="0000FF"/>
              </a:solidFill>
              <a:latin typeface="Times New Roman" panose="02020603050405020304" pitchFamily="18" charset="0"/>
              <a:cs typeface="Times New Roman" panose="02020603050405020304" pitchFamily="18" charset="0"/>
            </a:endParaRPr>
          </a:p>
          <a:p>
            <a:r>
              <a:rPr lang="en-US" altLang="zh-CN" b="1" dirty="0">
                <a:solidFill>
                  <a:srgbClr val="0000FF"/>
                </a:solidFill>
                <a:latin typeface="Times New Roman" panose="02020603050405020304" pitchFamily="18" charset="0"/>
                <a:cs typeface="Times New Roman" panose="02020603050405020304" pitchFamily="18" charset="0"/>
              </a:rPr>
              <a:t>3.74 cm</a:t>
            </a:r>
            <a:endParaRPr lang="en-US" altLang="zh-CN" b="1" dirty="0">
              <a:solidFill>
                <a:srgbClr val="0000FF"/>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5842000" y="3238500"/>
            <a:ext cx="297180" cy="368300"/>
          </a:xfrm>
          <a:prstGeom prst="rect">
            <a:avLst/>
          </a:prstGeom>
          <a:noFill/>
        </p:spPr>
        <p:txBody>
          <a:bodyPr wrap="none" rtlCol="0" anchor="t">
            <a:spAutoFit/>
          </a:bodyPr>
          <a:p>
            <a:r>
              <a:rPr lang="zh-CN" altLang="en-US">
                <a:latin typeface="Arial" panose="020B0604020202020204" pitchFamily="34" charset="0"/>
                <a:cs typeface="Arial" panose="020B0604020202020204" pitchFamily="34" charset="0"/>
              </a:rPr>
              <a:t>↓</a:t>
            </a:r>
            <a:endParaRPr lang="zh-CN" altLang="en-US">
              <a:latin typeface="Arial" panose="020B0604020202020204" pitchFamily="34" charset="0"/>
              <a:cs typeface="Arial" panose="020B0604020202020204" pitchFamily="34" charset="0"/>
            </a:endParaRPr>
          </a:p>
        </p:txBody>
      </p:sp>
      <p:sp>
        <p:nvSpPr>
          <p:cNvPr id="5" name="文本框 4"/>
          <p:cNvSpPr txBox="1"/>
          <p:nvPr/>
        </p:nvSpPr>
        <p:spPr>
          <a:xfrm>
            <a:off x="5842000" y="3238500"/>
            <a:ext cx="297180" cy="368300"/>
          </a:xfrm>
          <a:prstGeom prst="rect">
            <a:avLst/>
          </a:prstGeom>
          <a:noFill/>
        </p:spPr>
        <p:txBody>
          <a:bodyPr wrap="none" rtlCol="0" anchor="t">
            <a:spAutoFit/>
          </a:bodyPr>
          <a:p>
            <a:r>
              <a:rPr lang="zh-CN" altLang="en-US">
                <a:latin typeface="Arial" panose="020B0604020202020204" pitchFamily="34" charset="0"/>
                <a:cs typeface="Arial" panose="020B0604020202020204" pitchFamily="34" charset="0"/>
              </a:rPr>
              <a:t>↓</a:t>
            </a:r>
            <a:endParaRPr lang="zh-CN" altLang="en-US">
              <a:latin typeface="Arial" panose="020B0604020202020204" pitchFamily="34" charset="0"/>
              <a:cs typeface="Arial" panose="020B0604020202020204" pitchFamily="34" charset="0"/>
            </a:endParaRPr>
          </a:p>
        </p:txBody>
      </p:sp>
      <p:cxnSp>
        <p:nvCxnSpPr>
          <p:cNvPr id="6" name="直接箭头连接符 5"/>
          <p:cNvCxnSpPr/>
          <p:nvPr/>
        </p:nvCxnSpPr>
        <p:spPr>
          <a:xfrm flipH="1">
            <a:off x="1637665" y="5685790"/>
            <a:ext cx="311150" cy="25654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918210" y="3384550"/>
            <a:ext cx="985520" cy="398780"/>
          </a:xfrm>
          <a:prstGeom prst="rect">
            <a:avLst/>
          </a:prstGeom>
          <a:noFill/>
        </p:spPr>
        <p:txBody>
          <a:bodyPr wrap="square" rtlCol="0" anchor="t">
            <a:spAutoFit/>
          </a:bodyPr>
          <a:p>
            <a:pPr algn="just">
              <a:buClrTx/>
              <a:buSzTx/>
              <a:buFontTx/>
            </a:pPr>
            <a:r>
              <a:rPr lang="zh-CN" altLang="en-US" sz="2000" b="1">
                <a:solidFill>
                  <a:srgbClr val="FF0000"/>
                </a:solidFill>
                <a:sym typeface="+mn-ea"/>
              </a:rPr>
              <a:t>13</a:t>
            </a:r>
            <a:r>
              <a:rPr lang="en-US" altLang="zh-CN" sz="2000" b="1">
                <a:solidFill>
                  <a:srgbClr val="FF0000"/>
                </a:solidFill>
                <a:sym typeface="+mn-ea"/>
              </a:rPr>
              <a:t>4c</a:t>
            </a:r>
            <a:r>
              <a:rPr lang="zh-CN" altLang="en-US" sz="2000" b="1">
                <a:solidFill>
                  <a:srgbClr val="FF0000"/>
                </a:solidFill>
                <a:sym typeface="+mn-ea"/>
              </a:rPr>
              <a:t>m</a:t>
            </a:r>
            <a:endParaRPr lang="zh-CN" altLang="en-US" sz="2000" b="1">
              <a:solidFill>
                <a:srgbClr val="FF0000"/>
              </a:solidFill>
              <a:sym typeface="+mn-ea"/>
            </a:endParaRPr>
          </a:p>
        </p:txBody>
      </p:sp>
      <p:cxnSp>
        <p:nvCxnSpPr>
          <p:cNvPr id="8" name="直接连接符 7"/>
          <p:cNvCxnSpPr/>
          <p:nvPr/>
        </p:nvCxnSpPr>
        <p:spPr>
          <a:xfrm flipV="1">
            <a:off x="1972310" y="3542665"/>
            <a:ext cx="1303020" cy="8255"/>
          </a:xfrm>
          <a:prstGeom prst="line">
            <a:avLst/>
          </a:prstGeom>
          <a:ln w="19050">
            <a:solidFill>
              <a:srgbClr val="FF0000"/>
            </a:solidFill>
            <a:headEnd type="none"/>
            <a:tailEnd type="none"/>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829945" y="4951730"/>
            <a:ext cx="853440" cy="398780"/>
          </a:xfrm>
          <a:prstGeom prst="rect">
            <a:avLst/>
          </a:prstGeom>
          <a:noFill/>
        </p:spPr>
        <p:txBody>
          <a:bodyPr wrap="square" rtlCol="0" anchor="t">
            <a:spAutoFit/>
          </a:bodyPr>
          <a:p>
            <a:pPr algn="just">
              <a:buClrTx/>
              <a:buSzTx/>
              <a:buFontTx/>
            </a:pPr>
            <a:r>
              <a:rPr lang="en-US" sz="2000" b="1">
                <a:solidFill>
                  <a:srgbClr val="0070C0"/>
                </a:solidFill>
                <a:sym typeface="+mn-ea"/>
              </a:rPr>
              <a:t>ITKM</a:t>
            </a:r>
            <a:endParaRPr lang="en-US" sz="2000" b="1">
              <a:solidFill>
                <a:srgbClr val="0070C0"/>
              </a:solidFill>
              <a:sym typeface="+mn-ea"/>
            </a:endParaRPr>
          </a:p>
        </p:txBody>
      </p:sp>
      <p:sp>
        <p:nvSpPr>
          <p:cNvPr id="10" name="文本框 9"/>
          <p:cNvSpPr txBox="1"/>
          <p:nvPr/>
        </p:nvSpPr>
        <p:spPr>
          <a:xfrm>
            <a:off x="3361055" y="6520815"/>
            <a:ext cx="847725" cy="337185"/>
          </a:xfrm>
          <a:prstGeom prst="rect">
            <a:avLst/>
          </a:prstGeom>
          <a:noFill/>
        </p:spPr>
        <p:txBody>
          <a:bodyPr wrap="square" rtlCol="0" anchor="t">
            <a:spAutoFit/>
          </a:bodyPr>
          <a:p>
            <a:pPr algn="just">
              <a:buClrTx/>
              <a:buSzTx/>
              <a:buFontTx/>
            </a:pPr>
            <a:r>
              <a:rPr lang="en-US" sz="1600" b="1">
                <a:solidFill>
                  <a:srgbClr val="FF0000"/>
                </a:solidFill>
                <a:sym typeface="+mn-ea"/>
              </a:rPr>
              <a:t>ITKW</a:t>
            </a:r>
            <a:endParaRPr lang="en-US" sz="1600" b="1">
              <a:solidFill>
                <a:srgbClr val="FF0000"/>
              </a:solidFill>
              <a:sym typeface="+mn-ea"/>
            </a:endParaRPr>
          </a:p>
        </p:txBody>
      </p:sp>
      <p:sp>
        <p:nvSpPr>
          <p:cNvPr id="2" name="文本框 1"/>
          <p:cNvSpPr txBox="1"/>
          <p:nvPr/>
        </p:nvSpPr>
        <p:spPr>
          <a:xfrm>
            <a:off x="572770" y="817245"/>
            <a:ext cx="6096000" cy="398780"/>
          </a:xfrm>
          <a:prstGeom prst="rect">
            <a:avLst/>
          </a:prstGeom>
          <a:noFill/>
        </p:spPr>
        <p:txBody>
          <a:bodyPr wrap="square" rtlCol="0" anchor="t">
            <a:spAutoFit/>
          </a:bodyPr>
          <a:p>
            <a:r>
              <a:rPr lang="zh-CN" altLang="en-US" sz="2000" b="1">
                <a:solidFill>
                  <a:srgbClr val="FF0000"/>
                </a:solidFill>
              </a:rPr>
              <a:t>边界尺寸图</a:t>
            </a:r>
            <a:endParaRPr lang="zh-CN" altLang="en-US" sz="20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sp>
        <p:nvSpPr>
          <p:cNvPr id="5" name="文本框 4"/>
          <p:cNvSpPr txBox="1"/>
          <p:nvPr/>
        </p:nvSpPr>
        <p:spPr>
          <a:xfrm>
            <a:off x="295910" y="902970"/>
            <a:ext cx="4064000" cy="521970"/>
          </a:xfrm>
          <a:prstGeom prst="rect">
            <a:avLst/>
          </a:prstGeom>
          <a:noFill/>
        </p:spPr>
        <p:txBody>
          <a:bodyPr wrap="square" rtlCol="0">
            <a:spAutoFit/>
          </a:bodyPr>
          <a:lstStyle/>
          <a:p>
            <a:r>
              <a:rPr lang="zh-CN" altLang="en-US" sz="2800" b="1"/>
              <a:t>下一步计划：</a:t>
            </a:r>
            <a:endParaRPr lang="zh-CN" altLang="en-US" sz="2800" b="1"/>
          </a:p>
        </p:txBody>
      </p:sp>
      <p:sp>
        <p:nvSpPr>
          <p:cNvPr id="4" name="文本框 3"/>
          <p:cNvSpPr txBox="1"/>
          <p:nvPr/>
        </p:nvSpPr>
        <p:spPr>
          <a:xfrm>
            <a:off x="419100" y="1542415"/>
            <a:ext cx="11023600" cy="4246245"/>
          </a:xfrm>
          <a:prstGeom prst="rect">
            <a:avLst/>
          </a:prstGeom>
          <a:noFill/>
          <a:ln>
            <a:solidFill>
              <a:schemeClr val="accent1"/>
            </a:solidFill>
          </a:ln>
        </p:spPr>
        <p:txBody>
          <a:bodyPr wrap="square" rtlCol="0">
            <a:spAutoFit/>
          </a:bodyPr>
          <a:lstStyle/>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轭铁：</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设计极头移动方案、整体磁力仿真；</a:t>
            </a:r>
            <a:endPar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超导磁体：</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冷质量吊挂结构验证分析，准直方案优化设计；</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电磁量能器：</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开展工装方案的细化与验证工作；</a:t>
            </a:r>
            <a:endPar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RICH：</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根据RICH的管路布置，优化管路支撑设计；</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PIDB：</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设计</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BTOF</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支撑安装结构及电子学模块散热分析；</a:t>
            </a:r>
            <a:endPar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MDC：</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优化</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MDC</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悬挂连接件结构，进一步完善</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MDC </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工装和拆装结构；</a:t>
            </a:r>
            <a:endPar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ITKW：</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根据ITKW的布线设计，优化连接件结构；</a:t>
            </a:r>
            <a:endParaRPr lang="en-US" altLang="zh-CN" sz="2000" dirty="0"/>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ITKM：</a:t>
            </a:r>
            <a:r>
              <a:rPr lang="zh-CN" altLang="en-US" sz="2000" b="1" dirty="0">
                <a:latin typeface="微软雅黑" panose="020B0503020204020204" pitchFamily="34" charset="-122"/>
                <a:ea typeface="微软雅黑" panose="020B0503020204020204" pitchFamily="34" charset="-122"/>
                <a:sym typeface="+mn-ea"/>
              </a:rPr>
              <a:t>完成样机的制备，验证安装方案的可行性；</a:t>
            </a:r>
            <a:endParaRPr lang="zh-CN" altLang="en-US" sz="2000" b="1" dirty="0">
              <a:latin typeface="微软雅黑" panose="020B0503020204020204" pitchFamily="34" charset="-122"/>
              <a:ea typeface="微软雅黑" panose="020B0503020204020204" pitchFamily="34" charset="-122"/>
              <a:sym typeface="+mn-ea"/>
            </a:endParaRPr>
          </a:p>
          <a:p>
            <a:pPr marL="285750" indent="-285750">
              <a:lnSpc>
                <a:spcPct val="150000"/>
              </a:lnSpc>
              <a:buClr>
                <a:srgbClr val="FF0000"/>
              </a:buClr>
              <a:buFont typeface="Wingdings" panose="05000000000000000000" charset="0"/>
              <a:buChar char="Ø"/>
            </a:pPr>
            <a:r>
              <a:rPr lang="zh-CN" altLang="en-US" sz="2000" b="1" dirty="0">
                <a:solidFill>
                  <a:srgbClr val="00B0F0"/>
                </a:solidFill>
                <a:latin typeface="微软雅黑" panose="020B0503020204020204" pitchFamily="34" charset="-122"/>
                <a:ea typeface="微软雅黑" panose="020B0503020204020204" pitchFamily="34" charset="-122"/>
                <a:cs typeface="微软雅黑" panose="020B0503020204020204" pitchFamily="34" charset="-122"/>
                <a:sym typeface="+mn-ea"/>
              </a:rPr>
              <a:t>整体支撑及移动：</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完善滑轨连接设计，并开展结构优化与精度校核。</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419100" y="201930"/>
            <a:ext cx="4107180" cy="583565"/>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  </a:t>
            </a:r>
            <a:r>
              <a:rPr sz="3200" b="1">
                <a:solidFill>
                  <a:schemeClr val="bg1"/>
                </a:solidFill>
                <a:latin typeface="微软雅黑" panose="020B0503020204020204" pitchFamily="34" charset="-122"/>
                <a:sym typeface="+mn-ea"/>
              </a:rPr>
              <a:t>谱仪探测器机械设计</a:t>
            </a:r>
            <a:endParaRPr kumimoji="0" 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58"/>
            <a:ext cx="11566205" cy="644004"/>
          </a:xfrm>
        </p:spPr>
        <p:txBody>
          <a:bodyPr>
            <a:normAutofit fontScale="90000"/>
          </a:bodyPr>
          <a:lstStyle/>
          <a:p>
            <a:r>
              <a:rPr lang="en-US" altLang="zh-CN" sz="3200" b="1" dirty="0">
                <a:solidFill>
                  <a:srgbClr val="0070C0"/>
                </a:solidFill>
                <a:latin typeface="微软雅黑" panose="020B0503020204020204" pitchFamily="34" charset="-122"/>
                <a:cs typeface="微软雅黑" panose="020B0503020204020204" pitchFamily="34" charset="-122"/>
              </a:rPr>
              <a:t>2024-2026</a:t>
            </a:r>
            <a:r>
              <a:rPr lang="zh-CN" sz="3200" b="1" dirty="0">
                <a:solidFill>
                  <a:srgbClr val="0070C0"/>
                </a:solidFill>
                <a:latin typeface="微软雅黑" panose="020B0503020204020204" pitchFamily="34" charset="-122"/>
                <a:cs typeface="微软雅黑" panose="020B0503020204020204" pitchFamily="34" charset="-122"/>
              </a:rPr>
              <a:t>年度</a:t>
            </a:r>
            <a:r>
              <a:rPr lang="zh-CN" altLang="en-US" sz="3200" b="1" dirty="0">
                <a:solidFill>
                  <a:srgbClr val="0070C0"/>
                </a:solidFill>
                <a:latin typeface="微软雅黑" panose="020B0503020204020204" pitchFamily="34" charset="-122"/>
                <a:cs typeface="微软雅黑" panose="020B0503020204020204" pitchFamily="34" charset="-122"/>
              </a:rPr>
              <a:t>工作</a:t>
            </a:r>
            <a:r>
              <a:rPr lang="zh-CN" sz="3200" b="1" dirty="0">
                <a:solidFill>
                  <a:srgbClr val="0070C0"/>
                </a:solidFill>
                <a:latin typeface="微软雅黑" panose="020B0503020204020204" pitchFamily="34" charset="-122"/>
                <a:cs typeface="微软雅黑" panose="020B0503020204020204" pitchFamily="34" charset="-122"/>
              </a:rPr>
              <a:t>回顾</a:t>
            </a:r>
            <a:endParaRPr kumimoji="1" lang="zh-CN" altLang="en-US" sz="3200" b="1" dirty="0">
              <a:solidFill>
                <a:schemeClr val="bg1"/>
              </a:solidFill>
              <a:latin typeface="微软雅黑" panose="020B0503020204020204" pitchFamily="34" charset="-122"/>
              <a:cs typeface="微软雅黑" panose="020B0503020204020204" pitchFamily="34" charset="-122"/>
              <a:sym typeface="+mn-ea"/>
            </a:endParaRP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0293A8B-7656-41F7-B47F-4F4E036E5275}" type="slidenum">
              <a:rPr kumimoji="0" lang="en-US" altLang="zh-CN" sz="1600" b="1" i="0" u="none" strike="noStrike" kern="0" cap="none" spc="0" normalizeH="0" baseline="0" noProof="0" smtClean="0">
                <a:ln>
                  <a:noFill/>
                </a:ln>
                <a:solidFill>
                  <a:prstClr val="black"/>
                </a:solidFill>
                <a:effectLst/>
                <a:uLnTx/>
                <a:uFillTx/>
              </a:rPr>
            </a:fld>
            <a:endParaRPr kumimoji="0" lang="zh-CN" altLang="en-US" sz="1600" b="1" i="0" u="none" strike="noStrike" kern="0" cap="none" spc="0" normalizeH="0" baseline="0" noProof="0">
              <a:ln>
                <a:noFill/>
              </a:ln>
              <a:solidFill>
                <a:prstClr val="black"/>
              </a:solidFill>
              <a:effectLst/>
              <a:uLnTx/>
              <a:uFillTx/>
            </a:endParaRPr>
          </a:p>
        </p:txBody>
      </p:sp>
      <p:graphicFrame>
        <p:nvGraphicFramePr>
          <p:cNvPr id="6" name="内容占位符 5"/>
          <p:cNvGraphicFramePr>
            <a:graphicFrameLocks noGrp="1"/>
          </p:cNvGraphicFramePr>
          <p:nvPr>
            <p:ph idx="1"/>
            <p:custDataLst>
              <p:tags r:id="rId1"/>
            </p:custDataLst>
          </p:nvPr>
        </p:nvGraphicFramePr>
        <p:xfrm>
          <a:off x="635" y="773430"/>
          <a:ext cx="12190730" cy="5892165"/>
        </p:xfrm>
        <a:graphic>
          <a:graphicData uri="http://schemas.openxmlformats.org/drawingml/2006/table">
            <a:tbl>
              <a:tblPr firstRow="1" bandRow="1">
                <a:tableStyleId>{5C22544A-7EE6-4342-B048-85BDC9FD1C3A}</a:tableStyleId>
              </a:tblPr>
              <a:tblGrid>
                <a:gridCol w="2322195"/>
                <a:gridCol w="2301875"/>
                <a:gridCol w="2744470"/>
                <a:gridCol w="2410460"/>
                <a:gridCol w="2411730"/>
              </a:tblGrid>
              <a:tr h="521335">
                <a:tc>
                  <a:txBody>
                    <a:bodyPr/>
                    <a:lstStyle/>
                    <a:p>
                      <a:pPr algn="l">
                        <a:lnSpc>
                          <a:spcPct val="100000"/>
                        </a:lnSpc>
                        <a:buNone/>
                      </a:pPr>
                      <a:r>
                        <a:rPr lang="zh-CN" alt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子探测器名称</a:t>
                      </a:r>
                      <a:endParaRPr lang="zh-CN" alt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ctr"/>
                      <a:r>
                        <a:rPr lang="en-US" altLang="zh-CN" sz="1600" dirty="0">
                          <a:solidFill>
                            <a:srgbClr val="FFFF00"/>
                          </a:solidFill>
                        </a:rPr>
                        <a:t>2024.12-2025.02</a:t>
                      </a:r>
                      <a:endParaRPr lang="en-US" altLang="zh-CN" sz="1600" dirty="0">
                        <a:solidFill>
                          <a:srgbClr val="FFFF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rgbClr val="FFFF00"/>
                          </a:solidFill>
                        </a:rPr>
                        <a:t>2025.03-2025.05</a:t>
                      </a:r>
                      <a:endParaRPr lang="en-US" altLang="zh-CN" sz="1600" dirty="0">
                        <a:solidFill>
                          <a:srgbClr val="FFFF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rgbClr val="FFFF00"/>
                          </a:solidFill>
                        </a:rPr>
                        <a:t>2025.06-2025.08</a:t>
                      </a:r>
                      <a:endParaRPr lang="en-US" altLang="zh-CN" sz="1600" dirty="0">
                        <a:solidFill>
                          <a:srgbClr val="FFFF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rgbClr val="FFFF00"/>
                          </a:solidFill>
                        </a:rPr>
                        <a:t>2025.09-2025.12</a:t>
                      </a:r>
                      <a:endParaRPr lang="en-US" altLang="zh-CN" sz="1600" dirty="0">
                        <a:solidFill>
                          <a:srgbClr val="FFFF00"/>
                        </a:solidFill>
                      </a:endParaRPr>
                    </a:p>
                  </a:txBody>
                  <a:tcPr anchor="ctr"/>
                </a:tc>
              </a:tr>
              <a:tr h="53721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、整体支撑及移动</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整体支撑和移动结构分析及优化</a:t>
                      </a:r>
                      <a:r>
                        <a:rPr lang="zh-CN" altLang="en-US" sz="1400" b="1" kern="1200">
                          <a:solidFill>
                            <a:srgbClr val="00B050"/>
                          </a:solidFill>
                          <a:latin typeface="微软雅黑" panose="020B0503020204020204" pitchFamily="34" charset="-122"/>
                          <a:ea typeface="微软雅黑" panose="020B0503020204020204" pitchFamily="34" charset="-122"/>
                          <a:cs typeface="+mn-ea"/>
                        </a:rPr>
                        <a:t>（</a:t>
                      </a:r>
                      <a:r>
                        <a:rPr lang="zh-CN" altLang="en-US" sz="1400" b="1">
                          <a:solidFill>
                            <a:srgbClr val="00B050"/>
                          </a:solidFill>
                          <a:latin typeface="微软雅黑" panose="020B0503020204020204" pitchFamily="34" charset="-122"/>
                          <a:ea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endParaRPr>
                    </a:p>
                  </a:txBody>
                  <a:tcPr anchor="ctr"/>
                </a:tc>
                <a:tc>
                  <a:txBody>
                    <a:bodyPr/>
                    <a:lstStyle/>
                    <a:p>
                      <a:pPr algn="l">
                        <a:buClrTx/>
                        <a:buSzTx/>
                        <a:buFontTx/>
                      </a:pPr>
                      <a:r>
                        <a:rPr lang="zh-CN" altLang="en-US" sz="14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设计制作模型</a:t>
                      </a:r>
                      <a:r>
                        <a:rPr lang="zh-CN" altLang="en-US" sz="1400" b="1">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a:txBody>
                  <a:tcPr anchor="ctr"/>
                </a:tc>
                <a:tc>
                  <a:txBody>
                    <a:bodyPr/>
                    <a:lstStyle/>
                    <a:p>
                      <a:pPr algn="l"/>
                      <a:r>
                        <a:rPr lang="zh-CN" altLang="en-US" sz="1400" b="1" dirty="0">
                          <a:solidFill>
                            <a:srgbClr val="00B050"/>
                          </a:solidFill>
                          <a:latin typeface="微软雅黑" panose="020B0503020204020204" pitchFamily="34" charset="-122"/>
                          <a:ea typeface="微软雅黑" panose="020B0503020204020204" pitchFamily="34" charset="-122"/>
                        </a:rPr>
                        <a:t>模型验证</a:t>
                      </a:r>
                      <a:r>
                        <a:rPr lang="zh-CN" altLang="en-US" sz="1400" b="1">
                          <a:solidFill>
                            <a:srgbClr val="00B050"/>
                          </a:solidFill>
                          <a:latin typeface="微软雅黑" panose="020B0503020204020204" pitchFamily="34" charset="-122"/>
                          <a:ea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endParaRPr>
                    </a:p>
                  </a:txBody>
                  <a:tcPr anchor="ctr"/>
                </a:tc>
                <a:tc>
                  <a:txBody>
                    <a:bodyPr/>
                    <a:lstStyle/>
                    <a:p>
                      <a:pPr algn="l"/>
                      <a:r>
                        <a:rPr lang="en-US" altLang="zh-CN" sz="14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TDR+</a:t>
                      </a:r>
                      <a:r>
                        <a:rPr lang="zh-CN" altLang="en-US" sz="14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rPr>
                        <a:t>设计优化改进（已完成）</a:t>
                      </a:r>
                      <a:endParaRPr lang="zh-CN" altLang="en-US" sz="1400" b="1" dirty="0">
                        <a:solidFill>
                          <a:srgbClr val="00B050"/>
                        </a:solidFill>
                        <a:latin typeface="微软雅黑" panose="020B0503020204020204" pitchFamily="34" charset="-122"/>
                        <a:ea typeface="微软雅黑" panose="020B0503020204020204" pitchFamily="34" charset="-122"/>
                        <a:sym typeface="微软雅黑" panose="020B0503020204020204" pitchFamily="34" charset="-122"/>
                      </a:endParaRPr>
                    </a:p>
                  </a:txBody>
                  <a:tcPr anchor="ctr"/>
                </a:tc>
              </a:tr>
              <a:tr h="52197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MUON</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（轭铁）</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lnSpc>
                          <a:spcPct val="100000"/>
                        </a:lnSpc>
                        <a:buClrTx/>
                        <a:buSzTx/>
                        <a:buFontTx/>
                        <a:buNone/>
                      </a:pPr>
                      <a:r>
                        <a:rPr lang="zh-CN" altLang="zh-CN" sz="1400" b="1" kern="1200" dirty="0">
                          <a:solidFill>
                            <a:srgbClr val="00B050"/>
                          </a:solidFill>
                          <a:latin typeface="微软雅黑" panose="020B0503020204020204" pitchFamily="34" charset="-122"/>
                          <a:ea typeface="微软雅黑" panose="020B0503020204020204" pitchFamily="34" charset="-122"/>
                          <a:cs typeface="+mn-cs"/>
                        </a:rPr>
                        <a:t>整体轭铁机械结构初步设计，</a:t>
                      </a:r>
                      <a:r>
                        <a:rPr lang="zh-CN" altLang="en-US" sz="1400" b="1" kern="1200" dirty="0">
                          <a:solidFill>
                            <a:srgbClr val="00B050"/>
                          </a:solidFill>
                          <a:latin typeface="微软雅黑" panose="020B0503020204020204" pitchFamily="34" charset="-122"/>
                          <a:ea typeface="微软雅黑" panose="020B0503020204020204" pitchFamily="34" charset="-122"/>
                          <a:cs typeface="+mn-cs"/>
                        </a:rPr>
                        <a:t>整体框架力学</a:t>
                      </a:r>
                      <a:r>
                        <a:rPr lang="zh-CN" altLang="zh-CN" sz="1400" b="1" kern="1200" dirty="0">
                          <a:solidFill>
                            <a:srgbClr val="00B050"/>
                          </a:solidFill>
                          <a:latin typeface="微软雅黑" panose="020B0503020204020204" pitchFamily="34" charset="-122"/>
                          <a:ea typeface="微软雅黑" panose="020B0503020204020204" pitchFamily="34" charset="-122"/>
                          <a:cs typeface="+mn-cs"/>
                        </a:rPr>
                        <a:t>分析</a:t>
                      </a:r>
                      <a:endParaRPr lang="zh-CN" altLang="en-US" sz="1400" b="1" kern="1200" dirty="0">
                        <a:solidFill>
                          <a:srgbClr val="00B050"/>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algn="l">
                        <a:lnSpc>
                          <a:spcPct val="100000"/>
                        </a:lnSpc>
                        <a:buClrTx/>
                        <a:buSzTx/>
                        <a:buFontTx/>
                        <a:buNone/>
                      </a:pPr>
                      <a:r>
                        <a:rPr lang="zh-CN" altLang="en-US" sz="1400" b="1" kern="1200" dirty="0">
                          <a:solidFill>
                            <a:srgbClr val="00B050"/>
                          </a:solidFill>
                          <a:latin typeface="微软雅黑" panose="020B0503020204020204" pitchFamily="34" charset="-122"/>
                          <a:ea typeface="微软雅黑" panose="020B0503020204020204" pitchFamily="34" charset="-122"/>
                          <a:cs typeface="+mn-cs"/>
                        </a:rPr>
                        <a:t>模型更新，</a:t>
                      </a:r>
                      <a:r>
                        <a:rPr lang="zh-CN" altLang="zh-CN" sz="1400" b="1" kern="1200" dirty="0">
                          <a:solidFill>
                            <a:srgbClr val="00B050"/>
                          </a:solidFill>
                          <a:latin typeface="微软雅黑" panose="020B0503020204020204" pitchFamily="34" charset="-122"/>
                          <a:ea typeface="微软雅黑" panose="020B0503020204020204" pitchFamily="34" charset="-122"/>
                          <a:cs typeface="+mn-cs"/>
                        </a:rPr>
                        <a:t>桶轭与端轭</a:t>
                      </a:r>
                      <a:r>
                        <a:rPr lang="zh-CN" altLang="en-US" sz="1400" b="1" kern="1200" dirty="0">
                          <a:solidFill>
                            <a:srgbClr val="00B050"/>
                          </a:solidFill>
                          <a:latin typeface="微软雅黑" panose="020B0503020204020204" pitchFamily="34" charset="-122"/>
                          <a:ea typeface="微软雅黑" panose="020B0503020204020204" pitchFamily="34" charset="-122"/>
                          <a:cs typeface="+mn-cs"/>
                        </a:rPr>
                        <a:t>吊装方案</a:t>
                      </a:r>
                      <a:endParaRPr lang="en-US" altLang="zh-CN" sz="1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l">
                        <a:lnSpc>
                          <a:spcPct val="100000"/>
                        </a:lnSpc>
                        <a:buClrTx/>
                        <a:buSzTx/>
                        <a:buFontTx/>
                        <a:buNone/>
                      </a:pPr>
                      <a:r>
                        <a:rPr lang="en-US" altLang="zh-CN" sz="1400" b="1" kern="1200" dirty="0">
                          <a:solidFill>
                            <a:srgbClr val="00B050"/>
                          </a:solidFill>
                          <a:latin typeface="微软雅黑" panose="020B0503020204020204" pitchFamily="34" charset="-122"/>
                          <a:ea typeface="微软雅黑" panose="020B0503020204020204" pitchFamily="34" charset="-122"/>
                          <a:cs typeface="+mn-cs"/>
                          <a:sym typeface="+mn-ea"/>
                        </a:rPr>
                        <a:t>MUON</a:t>
                      </a:r>
                      <a:r>
                        <a:rPr lang="zh-CN" altLang="en-US" sz="1400" b="1" kern="1200" dirty="0">
                          <a:solidFill>
                            <a:srgbClr val="00B050"/>
                          </a:solidFill>
                          <a:latin typeface="微软雅黑" panose="020B0503020204020204" pitchFamily="34" charset="-122"/>
                          <a:ea typeface="微软雅黑" panose="020B0503020204020204" pitchFamily="34" charset="-122"/>
                          <a:cs typeface="+mn-cs"/>
                          <a:sym typeface="+mn-ea"/>
                        </a:rPr>
                        <a:t>探测器安装方案</a:t>
                      </a:r>
                      <a:endParaRPr lang="en-US" altLang="zh-CN" sz="1400" b="1" kern="1200" dirty="0">
                        <a:solidFill>
                          <a:srgbClr val="00B050"/>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algn="l">
                        <a:lnSpc>
                          <a:spcPct val="100000"/>
                        </a:lnSpc>
                        <a:buClrTx/>
                        <a:buSzTx/>
                        <a:buFontTx/>
                        <a:buNone/>
                      </a:pPr>
                      <a:r>
                        <a:rPr lang="zh-CN" altLang="en-US" sz="1400" b="1" dirty="0">
                          <a:solidFill>
                            <a:srgbClr val="00B050"/>
                          </a:solidFill>
                          <a:latin typeface="微软雅黑" panose="020B0503020204020204" pitchFamily="34" charset="-122"/>
                          <a:ea typeface="微软雅黑" panose="020B0503020204020204" pitchFamily="34" charset="-122"/>
                          <a:sym typeface="+mn-ea"/>
                        </a:rPr>
                        <a:t>已完成：</a:t>
                      </a:r>
                      <a:r>
                        <a:rPr lang="zh-CN" altLang="en-US" sz="1400" b="1" kern="1200" dirty="0">
                          <a:solidFill>
                            <a:srgbClr val="00B050"/>
                          </a:solidFill>
                          <a:latin typeface="微软雅黑" panose="020B0503020204020204" pitchFamily="34" charset="-122"/>
                          <a:ea typeface="微软雅黑" panose="020B0503020204020204" pitchFamily="34" charset="-122"/>
                          <a:cs typeface="+mn-cs"/>
                          <a:sym typeface="+mn-ea"/>
                        </a:rPr>
                        <a:t>厚度、新磁力分析</a:t>
                      </a:r>
                      <a:endParaRPr lang="zh-CN" altLang="en-US" sz="1400" b="1" kern="1200" dirty="0">
                        <a:solidFill>
                          <a:srgbClr val="FF0000"/>
                        </a:solidFill>
                        <a:latin typeface="微软雅黑" panose="020B0503020204020204" pitchFamily="34" charset="-122"/>
                        <a:ea typeface="微软雅黑" panose="020B0503020204020204" pitchFamily="34" charset="-122"/>
                        <a:cs typeface="+mn-cs"/>
                        <a:sym typeface="+mn-ea"/>
                      </a:endParaRPr>
                    </a:p>
                  </a:txBody>
                  <a:tcPr anchor="ctr"/>
                </a:tc>
              </a:tr>
              <a:tr h="743585">
                <a:tc>
                  <a:txBody>
                    <a:bodyPr/>
                    <a:lstStyle/>
                    <a:p>
                      <a:pPr algn="l">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、超导磁体</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sz="1400" b="1" spc="8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完成项目</a:t>
                      </a:r>
                      <a:r>
                        <a:rPr sz="1400" b="1" spc="9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建</a:t>
                      </a:r>
                      <a:r>
                        <a:rPr sz="1400" b="1" spc="8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议</a:t>
                      </a:r>
                      <a:r>
                        <a:rPr sz="1400" b="1" spc="9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书</a:t>
                      </a:r>
                      <a:r>
                        <a:rPr sz="1400" b="1" spc="95"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b="1" spc="90"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吊</a:t>
                      </a:r>
                      <a:r>
                        <a:rPr sz="1400" b="1" spc="80"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挂结构</a:t>
                      </a:r>
                      <a:r>
                        <a:rPr lang="zh-CN"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设计</a:t>
                      </a:r>
                      <a:r>
                        <a:rPr sz="1400" b="1" spc="-5">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（已完成</a:t>
                      </a:r>
                      <a:r>
                        <a:rPr sz="1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b="1" dirty="0">
                        <a:solidFill>
                          <a:srgbClr val="0070C0"/>
                        </a:solidFill>
                        <a:latin typeface="微软雅黑" panose="020B0503020204020204" pitchFamily="34" charset="-122"/>
                        <a:ea typeface="微软雅黑" panose="020B0503020204020204" pitchFamily="34" charset="-122"/>
                        <a:sym typeface="+mn-ea"/>
                      </a:endParaRPr>
                    </a:p>
                  </a:txBody>
                  <a:tcPr anchor="ctr"/>
                </a:tc>
                <a:tc>
                  <a:txBody>
                    <a:bodyPr/>
                    <a:lstStyle/>
                    <a:p>
                      <a:pPr algn="l">
                        <a:lnSpc>
                          <a:spcPct val="100000"/>
                        </a:lnSpc>
                        <a:buNone/>
                      </a:pPr>
                      <a:r>
                        <a:rPr sz="1400" b="1"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超导螺线管磁</a:t>
                      </a:r>
                      <a:r>
                        <a:rPr sz="1400" b="1" spc="45"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体</a:t>
                      </a:r>
                      <a:r>
                        <a:rPr lang="zh-CN" sz="1400" b="1"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垂直组装</a:t>
                      </a:r>
                      <a:r>
                        <a:rPr sz="1400" b="1"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设</a:t>
                      </a:r>
                      <a:r>
                        <a:rPr sz="1400" b="1" spc="5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计</a:t>
                      </a:r>
                      <a:r>
                        <a:rPr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超导螺线管磁</a:t>
                      </a:r>
                      <a:r>
                        <a:rPr sz="1400" b="1" spc="45"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体</a:t>
                      </a:r>
                      <a:r>
                        <a:rPr sz="1400" b="1"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与</a:t>
                      </a:r>
                      <a:r>
                        <a:rPr sz="1400" b="1" spc="45"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轭</a:t>
                      </a:r>
                      <a:r>
                        <a:rPr sz="1400" b="1"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铁工装</a:t>
                      </a:r>
                      <a:r>
                        <a:rPr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设 </a:t>
                      </a:r>
                      <a:r>
                        <a:rPr sz="1400" b="1" spc="-5"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计</a:t>
                      </a:r>
                      <a:r>
                        <a:rPr sz="1400" b="1" spc="-5"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b="1" spc="-5">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已完成</a:t>
                      </a:r>
                      <a:r>
                        <a:rPr sz="1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b="1" dirty="0">
                        <a:solidFill>
                          <a:srgbClr val="0070C0"/>
                        </a:solidFill>
                        <a:latin typeface="微软雅黑" panose="020B0503020204020204" pitchFamily="34" charset="-122"/>
                        <a:ea typeface="微软雅黑" panose="020B0503020204020204" pitchFamily="34" charset="-122"/>
                        <a:sym typeface="+mn-ea"/>
                      </a:endParaRPr>
                    </a:p>
                  </a:txBody>
                  <a:tcPr anchor="ctr"/>
                </a:tc>
                <a:tc>
                  <a:txBody>
                    <a:bodyPr/>
                    <a:lstStyle/>
                    <a:p>
                      <a:pPr algn="l">
                        <a:lnSpc>
                          <a:spcPct val="100000"/>
                        </a:lnSpc>
                        <a:buNone/>
                      </a:pPr>
                      <a:r>
                        <a:rPr lang="zh-CN"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工装过程中吊挂结构及辅助吊耳分析、冷质量吊挂结构模型迭代（</a:t>
                      </a:r>
                      <a:r>
                        <a:rPr lang="en-US" altLang="zh-CN"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V3</a:t>
                      </a:r>
                      <a:r>
                        <a:rPr lang="zh-CN" sz="1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）（已完成）</a:t>
                      </a:r>
                      <a:endParaRPr lang="zh-CN" altLang="en-US" sz="14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c>
                  <a:txBody>
                    <a:bodyPr/>
                    <a:lstStyle/>
                    <a:p>
                      <a:pPr algn="l">
                        <a:lnSpc>
                          <a:spcPct val="100000"/>
                        </a:lnSpc>
                        <a:buNone/>
                      </a:pPr>
                      <a:r>
                        <a:rPr sz="1400" b="1"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冷质量吊挂结构</a:t>
                      </a:r>
                      <a:r>
                        <a:rPr lang="zh-CN"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改进</a:t>
                      </a:r>
                      <a:r>
                        <a:rPr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水平组装方案设计、</a:t>
                      </a:r>
                      <a:r>
                        <a:rPr lang="en-US" altLang="zh-CN" sz="1400" b="1"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TDR</a:t>
                      </a:r>
                      <a:r>
                        <a:rPr sz="1400" b="1"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撰写</a:t>
                      </a:r>
                      <a:r>
                        <a:rPr lang="zh-CN" sz="1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sym typeface="+mn-ea"/>
                        </a:rPr>
                        <a:t>（已完成）</a:t>
                      </a:r>
                      <a:endParaRPr lang="zh-CN" sz="1400" b="1"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tc>
              </a:tr>
              <a:tr h="73152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、电磁量能器</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sym typeface="+mn-ea"/>
                        </a:rPr>
                        <a:t>完成量</a:t>
                      </a:r>
                      <a:r>
                        <a:rPr lang="zh-CN" altLang="en-US" sz="1400" b="1" dirty="0">
                          <a:solidFill>
                            <a:srgbClr val="00B050"/>
                          </a:solidFill>
                          <a:latin typeface="微软雅黑" panose="020B0503020204020204" pitchFamily="34" charset="-122"/>
                          <a:ea typeface="微软雅黑" panose="020B0503020204020204" pitchFamily="34" charset="-122"/>
                          <a:sym typeface="+mn-ea"/>
                        </a:rPr>
                        <a:t>能器桶部和端部吊挂结构设计</a:t>
                      </a:r>
                      <a:r>
                        <a:rPr lang="zh-CN" altLang="en-US" sz="1400" b="1">
                          <a:solidFill>
                            <a:srgbClr val="00B050"/>
                          </a:solidFill>
                          <a:latin typeface="微软雅黑" panose="020B0503020204020204" pitchFamily="34" charset="-122"/>
                          <a:ea typeface="微软雅黑" panose="020B0503020204020204" pitchFamily="34" charset="-122"/>
                          <a:sym typeface="+mn-ea"/>
                        </a:rPr>
                        <a:t>（已完成）</a:t>
                      </a:r>
                      <a:endParaRPr lang="zh-CN" altLang="en-US" sz="1400" b="1" dirty="0">
                        <a:solidFill>
                          <a:srgbClr val="00B050"/>
                        </a:solidFill>
                        <a:latin typeface="微软雅黑" panose="020B0503020204020204" pitchFamily="34" charset="-122"/>
                        <a:ea typeface="微软雅黑" panose="020B0503020204020204" pitchFamily="34" charset="-122"/>
                        <a:sym typeface="+mn-ea"/>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rPr>
                        <a:t>完成量</a:t>
                      </a:r>
                      <a:r>
                        <a:rPr lang="zh-CN" altLang="en-US" sz="1400" b="1" dirty="0">
                          <a:solidFill>
                            <a:srgbClr val="00B050"/>
                          </a:solidFill>
                          <a:latin typeface="微软雅黑" panose="020B0503020204020204" pitchFamily="34" charset="-122"/>
                          <a:ea typeface="微软雅黑" panose="020B0503020204020204" pitchFamily="34" charset="-122"/>
                        </a:rPr>
                        <a:t>能器端部和桶部组装设计、与轭铁工装设计</a:t>
                      </a:r>
                      <a:r>
                        <a:rPr lang="zh-CN" altLang="en-US" sz="1400" b="1">
                          <a:solidFill>
                            <a:srgbClr val="00B050"/>
                          </a:solidFill>
                          <a:latin typeface="微软雅黑" panose="020B0503020204020204" pitchFamily="34" charset="-122"/>
                          <a:ea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sym typeface="+mn-ea"/>
                        </a:rPr>
                        <a:t>完成量</a:t>
                      </a:r>
                      <a:r>
                        <a:rPr lang="zh-CN" altLang="en-US" sz="1400" b="1" dirty="0">
                          <a:solidFill>
                            <a:srgbClr val="00B050"/>
                          </a:solidFill>
                          <a:latin typeface="微软雅黑" panose="020B0503020204020204" pitchFamily="34" charset="-122"/>
                          <a:ea typeface="微软雅黑" panose="020B0503020204020204" pitchFamily="34" charset="-122"/>
                          <a:sym typeface="+mn-ea"/>
                        </a:rPr>
                        <a:t>能器冲击载荷分析、模态分析、组装设备强度分析</a:t>
                      </a:r>
                      <a:r>
                        <a:rPr lang="zh-CN" altLang="en-US" sz="1400" b="1">
                          <a:solidFill>
                            <a:srgbClr val="00B050"/>
                          </a:solidFill>
                          <a:latin typeface="微软雅黑" panose="020B0503020204020204" pitchFamily="34" charset="-122"/>
                          <a:ea typeface="微软雅黑" panose="020B0503020204020204" pitchFamily="34" charset="-122"/>
                          <a:sym typeface="+mn-ea"/>
                        </a:rPr>
                        <a:t>（已完成）</a:t>
                      </a:r>
                      <a:endParaRPr lang="zh-CN" altLang="en-US" sz="1400" b="1" dirty="0">
                        <a:solidFill>
                          <a:srgbClr val="00B050"/>
                        </a:solidFill>
                        <a:latin typeface="微软雅黑" panose="020B0503020204020204" pitchFamily="34" charset="-122"/>
                        <a:ea typeface="微软雅黑" panose="020B0503020204020204" pitchFamily="34" charset="-122"/>
                        <a:sym typeface="+mn-ea"/>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sym typeface="+mn-ea"/>
                        </a:rPr>
                        <a:t>完成量</a:t>
                      </a:r>
                      <a:r>
                        <a:rPr lang="zh-CN" altLang="en-US" sz="1400" b="1" dirty="0">
                          <a:solidFill>
                            <a:srgbClr val="00B050"/>
                          </a:solidFill>
                          <a:latin typeface="微软雅黑" panose="020B0503020204020204" pitchFamily="34" charset="-122"/>
                          <a:ea typeface="微软雅黑" panose="020B0503020204020204" pitchFamily="34" charset="-122"/>
                          <a:sym typeface="+mn-ea"/>
                        </a:rPr>
                        <a:t>能器散热方案设计和仿真</a:t>
                      </a:r>
                      <a:r>
                        <a:rPr lang="zh-CN" altLang="en-US" sz="1400" b="1">
                          <a:solidFill>
                            <a:srgbClr val="00B050"/>
                          </a:solidFill>
                          <a:latin typeface="微软雅黑" panose="020B0503020204020204" pitchFamily="34" charset="-122"/>
                          <a:ea typeface="微软雅黑" panose="020B0503020204020204" pitchFamily="34" charset="-122"/>
                          <a:sym typeface="+mn-ea"/>
                        </a:rPr>
                        <a:t>（已完成桶</a:t>
                      </a:r>
                      <a:r>
                        <a:rPr lang="zh-CN" altLang="en-US" sz="1400" b="1" dirty="0">
                          <a:solidFill>
                            <a:srgbClr val="00B050"/>
                          </a:solidFill>
                          <a:latin typeface="微软雅黑" panose="020B0503020204020204" pitchFamily="34" charset="-122"/>
                          <a:ea typeface="微软雅黑" panose="020B0503020204020204" pitchFamily="34" charset="-122"/>
                          <a:sym typeface="+mn-ea"/>
                        </a:rPr>
                        <a:t>部）维护方案设计</a:t>
                      </a:r>
                      <a:endParaRPr lang="zh-CN" altLang="en-US" sz="1400" b="1" dirty="0">
                        <a:solidFill>
                          <a:srgbClr val="00B050"/>
                        </a:solidFill>
                        <a:latin typeface="微软雅黑" panose="020B0503020204020204" pitchFamily="34" charset="-122"/>
                        <a:ea typeface="微软雅黑" panose="020B0503020204020204" pitchFamily="34" charset="-122"/>
                        <a:sym typeface="+mn-ea"/>
                      </a:endParaRPr>
                    </a:p>
                  </a:txBody>
                  <a:tcPr anchor="ctr"/>
                </a:tc>
              </a:tr>
              <a:tr h="53721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ITKM</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（内径探测器）</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buNone/>
                      </a:pP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整体安装机构的机械设计</a:t>
                      </a:r>
                      <a:endPar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移动</a:t>
                      </a:r>
                      <a:r>
                        <a:rPr lang="en-US" altLang="zh-CN"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连接副的设计</a:t>
                      </a:r>
                      <a:endPar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lnSpc>
                          <a:spcPct val="100000"/>
                        </a:lnSpc>
                        <a:buNone/>
                      </a:pPr>
                      <a:r>
                        <a:rPr lang="zh-CN" altLang="en-US" sz="1400" b="1" kern="1200" spc="60" dirty="0">
                          <a:solidFill>
                            <a:srgbClr val="00B050"/>
                          </a:solidFill>
                          <a:latin typeface="微软雅黑" panose="020B0503020204020204" pitchFamily="34" charset="-122"/>
                          <a:ea typeface="微软雅黑" panose="020B0503020204020204" pitchFamily="34" charset="-122"/>
                          <a:cs typeface="+mn-cs"/>
                        </a:rPr>
                        <a:t>结构优化设计，工装设计，安装方案，整体结构的强度分析</a:t>
                      </a:r>
                      <a:endParaRPr lang="zh-CN" altLang="zh-CN" sz="1400" b="1" kern="1200" spc="60" dirty="0">
                        <a:solidFill>
                          <a:srgbClr val="00B050"/>
                        </a:solidFill>
                        <a:latin typeface="微软雅黑" panose="020B0503020204020204" pitchFamily="34" charset="-122"/>
                        <a:ea typeface="微软雅黑" panose="020B0503020204020204" pitchFamily="34" charset="-122"/>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制造工艺校核，安装、拆卸</a:t>
                      </a:r>
                      <a:endPar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与维护方案</a:t>
                      </a:r>
                      <a:endPar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整体结构改进</a:t>
                      </a:r>
                      <a:r>
                        <a:rPr lang="zh-CN" altLang="en-US" sz="1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r h="53594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ITKW</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（气体内径迹探测器）</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sym typeface="+mn-ea"/>
                        </a:rPr>
                        <a:t>完成项目建议书</a:t>
                      </a:r>
                      <a:r>
                        <a:rPr lang="zh-CN" altLang="en-US" sz="1400" b="1" dirty="0">
                          <a:solidFill>
                            <a:srgbClr val="00B050"/>
                          </a:solidFill>
                          <a:latin typeface="微软雅黑" panose="020B0503020204020204" pitchFamily="34" charset="-122"/>
                          <a:ea typeface="微软雅黑" panose="020B0503020204020204" pitchFamily="34" charset="-122"/>
                          <a:sym typeface="+mn-ea"/>
                        </a:rPr>
                        <a:t>、产热与散热分析</a:t>
                      </a:r>
                      <a:r>
                        <a:rPr lang="zh-CN" altLang="en-US" sz="1400" b="1">
                          <a:solidFill>
                            <a:srgbClr val="00B050"/>
                          </a:solidFill>
                          <a:latin typeface="微软雅黑" panose="020B0503020204020204" pitchFamily="34" charset="-122"/>
                          <a:ea typeface="微软雅黑" panose="020B0503020204020204" pitchFamily="34" charset="-122"/>
                          <a:sym typeface="+mn-ea"/>
                        </a:rPr>
                        <a:t>（已完成）</a:t>
                      </a:r>
                      <a:endParaRPr lang="zh-CN" altLang="en-US" sz="1400" b="1" dirty="0">
                        <a:solidFill>
                          <a:srgbClr val="00B050"/>
                        </a:solidFill>
                        <a:latin typeface="微软雅黑" panose="020B0503020204020204" pitchFamily="34" charset="-122"/>
                        <a:ea typeface="微软雅黑" panose="020B0503020204020204" pitchFamily="34" charset="-122"/>
                        <a:sym typeface="+mn-ea"/>
                      </a:endParaRPr>
                    </a:p>
                  </a:txBody>
                  <a:tcPr anchor="ctr"/>
                </a:tc>
                <a:tc>
                  <a:txBody>
                    <a:bodyPr/>
                    <a:lstStyle/>
                    <a:p>
                      <a:pPr algn="l">
                        <a:lnSpc>
                          <a:spcPct val="100000"/>
                        </a:lnSpc>
                        <a:buNone/>
                      </a:pPr>
                      <a:r>
                        <a:rPr lang="zh-CN" altLang="en-US" sz="1400" b="1" dirty="0">
                          <a:solidFill>
                            <a:srgbClr val="00B050"/>
                          </a:solidFill>
                          <a:latin typeface="微软雅黑" panose="020B0503020204020204" pitchFamily="34" charset="-122"/>
                          <a:ea typeface="微软雅黑" panose="020B0503020204020204" pitchFamily="34" charset="-122"/>
                        </a:rPr>
                        <a:t>散热系统仿真与实验、进一步优化结构</a:t>
                      </a:r>
                      <a:r>
                        <a:rPr lang="zh-CN" altLang="en-US" sz="1400" b="1">
                          <a:solidFill>
                            <a:srgbClr val="00B050"/>
                          </a:solidFill>
                          <a:latin typeface="微软雅黑" panose="020B0503020204020204" pitchFamily="34" charset="-122"/>
                          <a:ea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rPr>
                        <a:t>完成机械</a:t>
                      </a:r>
                      <a:r>
                        <a:rPr lang="zh-CN" altLang="en-US" sz="1400" b="1" dirty="0">
                          <a:solidFill>
                            <a:srgbClr val="00B050"/>
                          </a:solidFill>
                          <a:latin typeface="微软雅黑" panose="020B0503020204020204" pitchFamily="34" charset="-122"/>
                          <a:ea typeface="微软雅黑" panose="020B0503020204020204" pitchFamily="34" charset="-122"/>
                        </a:rPr>
                        <a:t>主体与散热系统完整结构设计图</a:t>
                      </a:r>
                      <a:r>
                        <a:rPr lang="zh-CN" altLang="en-US" sz="1400" b="1">
                          <a:solidFill>
                            <a:srgbClr val="00B050"/>
                          </a:solidFill>
                          <a:latin typeface="微软雅黑" panose="020B0503020204020204" pitchFamily="34" charset="-122"/>
                          <a:ea typeface="微软雅黑" panose="020B0503020204020204" pitchFamily="34" charset="-122"/>
                        </a:rPr>
                        <a:t>（已完成）</a:t>
                      </a:r>
                      <a:endParaRPr lang="zh-CN" altLang="en-US" sz="1400" b="1" dirty="0">
                        <a:solidFill>
                          <a:srgbClr val="00B050"/>
                        </a:solidFill>
                        <a:latin typeface="微软雅黑" panose="020B0503020204020204" pitchFamily="34" charset="-122"/>
                        <a:ea typeface="微软雅黑" panose="020B0503020204020204" pitchFamily="34" charset="-122"/>
                      </a:endParaRPr>
                    </a:p>
                  </a:txBody>
                  <a:tcPr anchor="ctr"/>
                </a:tc>
                <a:tc>
                  <a:txBody>
                    <a:bodyPr/>
                    <a:lstStyle/>
                    <a:p>
                      <a:pPr algn="l">
                        <a:lnSpc>
                          <a:spcPct val="100000"/>
                        </a:lnSpc>
                        <a:buNone/>
                      </a:pPr>
                      <a:r>
                        <a:rPr lang="zh-CN" altLang="en-US" sz="1400" b="1" dirty="0">
                          <a:solidFill>
                            <a:srgbClr val="00B050"/>
                          </a:solidFill>
                          <a:latin typeface="微软雅黑" panose="020B0503020204020204" pitchFamily="34" charset="-122"/>
                          <a:ea typeface="微软雅黑" panose="020B0503020204020204" pitchFamily="34" charset="-122"/>
                        </a:rPr>
                        <a:t>安装与维护、定位与悬挂</a:t>
                      </a:r>
                      <a:r>
                        <a:rPr lang="zh-CN" altLang="en-US" sz="1400" b="1">
                          <a:solidFill>
                            <a:srgbClr val="00B050"/>
                          </a:solidFill>
                          <a:latin typeface="微软雅黑" panose="020B0503020204020204" pitchFamily="34" charset="-122"/>
                          <a:ea typeface="微软雅黑" panose="020B0503020204020204" pitchFamily="34" charset="-122"/>
                          <a:sym typeface="+mn-ea"/>
                        </a:rPr>
                        <a:t>（已完成）</a:t>
                      </a:r>
                      <a:endParaRPr lang="zh-CN" altLang="en-US" sz="1400" b="1" dirty="0">
                        <a:solidFill>
                          <a:srgbClr val="00B050"/>
                        </a:solidFill>
                        <a:latin typeface="微软雅黑" panose="020B0503020204020204" pitchFamily="34" charset="-122"/>
                        <a:ea typeface="微软雅黑" panose="020B0503020204020204" pitchFamily="34" charset="-122"/>
                        <a:sym typeface="+mn-ea"/>
                      </a:endParaRPr>
                    </a:p>
                  </a:txBody>
                  <a:tcPr anchor="ctr"/>
                </a:tc>
              </a:tr>
              <a:tr h="68072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MDC</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（主漂移室）</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 marR="217170">
                        <a:lnSpc>
                          <a:spcPct val="100000"/>
                        </a:lnSpc>
                        <a:spcBef>
                          <a:spcPts val="320"/>
                        </a:spcBef>
                      </a:pPr>
                      <a:r>
                        <a:rPr lang="zh-CN" altLang="en-US" sz="1400" b="1" kern="1200" spc="3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完成项</a:t>
                      </a:r>
                      <a:r>
                        <a:rPr lang="zh-CN" altLang="en-US"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建书撰写和机械结构尺 寸优化匹配</a:t>
                      </a:r>
                      <a:r>
                        <a:rPr lang="zh-CN" altLang="en-US" sz="1400" b="1" kern="1200" spc="3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（已完成）</a:t>
                      </a:r>
                      <a:endPar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0640" marB="0"/>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075" marR="219075">
                        <a:lnSpc>
                          <a:spcPct val="100000"/>
                        </a:lnSpc>
                        <a:spcBef>
                          <a:spcPts val="320"/>
                        </a:spcBef>
                      </a:pPr>
                      <a:r>
                        <a:rPr sz="1400" b="1" kern="1200" spc="3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完成内桶连接形式的优化</a:t>
                      </a:r>
                      <a:r>
                        <a:rPr sz="1400" b="1" kern="1200" spc="30"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，确</a:t>
                      </a:r>
                      <a:r>
                        <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 </a:t>
                      </a:r>
                      <a:r>
                        <a:rPr sz="1400" b="1" kern="1200" spc="30"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定结构及尺寸</a:t>
                      </a:r>
                      <a:r>
                        <a:rPr sz="1400" b="1" kern="1200" spc="3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sz="1400" b="1" kern="1200" spc="3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已完成）</a:t>
                      </a:r>
                      <a:endPar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0640" marB="0"/>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605" marR="181610">
                        <a:lnSpc>
                          <a:spcPct val="100000"/>
                        </a:lnSpc>
                        <a:spcBef>
                          <a:spcPts val="320"/>
                        </a:spcBef>
                      </a:pPr>
                      <a:r>
                        <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考虑实际机械结构边界条件关 </a:t>
                      </a:r>
                      <a:r>
                        <a:rPr sz="1400" b="1" kern="1200" spc="30"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键零部件模拟分析</a:t>
                      </a:r>
                      <a:r>
                        <a:rPr sz="1400" b="1" kern="1200" spc="3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sz="1400" b="1" kern="1200" spc="3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已完成）</a:t>
                      </a:r>
                      <a:endPar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0640" marB="0"/>
                </a:tc>
                <a:tc>
                  <a:txBody>
                    <a:bodyP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2710" marR="66040">
                        <a:lnSpc>
                          <a:spcPct val="100000"/>
                        </a:lnSpc>
                        <a:spcBef>
                          <a:spcPts val="320"/>
                        </a:spcBef>
                      </a:pPr>
                      <a:r>
                        <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设计安装与拆卸维护方案， </a:t>
                      </a:r>
                      <a:r>
                        <a:rPr sz="1400" b="1" kern="1200" spc="30" dirty="0" err="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优化调整定位系统</a:t>
                      </a:r>
                      <a:r>
                        <a:rPr lang="zh-CN" altLang="en-US" sz="1400" b="1" kern="1200" spc="3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（已完成）</a:t>
                      </a:r>
                      <a:endParaRPr sz="1400" b="1" kern="1200" spc="3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40640" marB="0"/>
                </a:tc>
              </a:tr>
              <a:tr h="545465">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strike="noStrike"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PIDB</a:t>
                      </a:r>
                      <a:r>
                        <a:rPr lang="zh-CN" altLang="en-US" sz="1400" b="1" strike="noStrike"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strike="noStrike"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BTOF</a:t>
                      </a:r>
                      <a:r>
                        <a:rPr lang="zh-CN" altLang="en-US" sz="1400" b="1" strike="noStrike"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1" strike="noStrike" baseline="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buNone/>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（桶部粒子鉴别器）</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kern="1200">
                          <a:solidFill>
                            <a:srgbClr val="00B050"/>
                          </a:solidFill>
                          <a:latin typeface="微软雅黑" panose="020B0503020204020204" pitchFamily="34" charset="-122"/>
                          <a:ea typeface="微软雅黑" panose="020B0503020204020204" pitchFamily="34" charset="-122"/>
                          <a:cs typeface="+mn-cs"/>
                        </a:rPr>
                        <a:t>完成</a:t>
                      </a:r>
                      <a:r>
                        <a:rPr lang="en-US" altLang="zh-CN" sz="1400" b="1" kern="1200">
                          <a:solidFill>
                            <a:srgbClr val="00B050"/>
                          </a:solidFill>
                          <a:latin typeface="微软雅黑" panose="020B0503020204020204" pitchFamily="34" charset="-122"/>
                          <a:ea typeface="微软雅黑" panose="020B0503020204020204" pitchFamily="34" charset="-122"/>
                          <a:cs typeface="+mn-cs"/>
                        </a:rPr>
                        <a:t>RICH</a:t>
                      </a:r>
                      <a:r>
                        <a:rPr lang="zh-CN" altLang="zh-CN" sz="1400" b="1" kern="1200" dirty="0">
                          <a:solidFill>
                            <a:srgbClr val="00B050"/>
                          </a:solidFill>
                          <a:latin typeface="微软雅黑" panose="020B0503020204020204" pitchFamily="34" charset="-122"/>
                          <a:ea typeface="微软雅黑" panose="020B0503020204020204" pitchFamily="34" charset="-122"/>
                          <a:cs typeface="+mn-cs"/>
                        </a:rPr>
                        <a:t>结构初步设计，</a:t>
                      </a:r>
                      <a:r>
                        <a:rPr lang="zh-CN" altLang="en-US" sz="1400" b="1" kern="1200" dirty="0">
                          <a:solidFill>
                            <a:srgbClr val="00B050"/>
                          </a:solidFill>
                          <a:latin typeface="微软雅黑" panose="020B0503020204020204" pitchFamily="34" charset="-122"/>
                          <a:ea typeface="微软雅黑" panose="020B0503020204020204" pitchFamily="34" charset="-122"/>
                          <a:cs typeface="+mn-cs"/>
                        </a:rPr>
                        <a:t>整体框架力学</a:t>
                      </a:r>
                      <a:r>
                        <a:rPr lang="zh-CN" altLang="zh-CN" sz="1400" b="1" kern="1200" dirty="0">
                          <a:solidFill>
                            <a:srgbClr val="00B050"/>
                          </a:solidFill>
                          <a:latin typeface="微软雅黑" panose="020B0503020204020204" pitchFamily="34" charset="-122"/>
                          <a:ea typeface="微软雅黑" panose="020B0503020204020204" pitchFamily="34" charset="-122"/>
                          <a:cs typeface="+mn-cs"/>
                        </a:rPr>
                        <a:t>分析</a:t>
                      </a:r>
                      <a:endParaRPr lang="zh-CN" altLang="en-US" sz="1400" b="1" kern="1200" dirty="0">
                        <a:solidFill>
                          <a:srgbClr val="00B050"/>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algn="l">
                        <a:lnSpc>
                          <a:spcPct val="100000"/>
                        </a:lnSpc>
                        <a:buNone/>
                      </a:pPr>
                      <a:r>
                        <a:rPr lang="en-US" altLang="zh-CN" sz="1400" b="1" kern="1200" spc="60" dirty="0">
                          <a:solidFill>
                            <a:srgbClr val="00B050"/>
                          </a:solidFill>
                          <a:latin typeface="微软雅黑" panose="020B0503020204020204" pitchFamily="34" charset="-122"/>
                          <a:ea typeface="微软雅黑" panose="020B0503020204020204" pitchFamily="34" charset="-122"/>
                          <a:cs typeface="+mn-cs"/>
                        </a:rPr>
                        <a:t>RICH</a:t>
                      </a:r>
                      <a:r>
                        <a:rPr lang="zh-CN" altLang="en-US" sz="1400" b="1" kern="1200" spc="60" dirty="0">
                          <a:solidFill>
                            <a:srgbClr val="00B050"/>
                          </a:solidFill>
                          <a:latin typeface="微软雅黑" panose="020B0503020204020204" pitchFamily="34" charset="-122"/>
                          <a:ea typeface="微软雅黑" panose="020B0503020204020204" pitchFamily="34" charset="-122"/>
                          <a:cs typeface="+mn-cs"/>
                        </a:rPr>
                        <a:t>结构优化设计、工装</a:t>
                      </a:r>
                      <a:endParaRPr lang="zh-CN" altLang="en-US" sz="1400" b="1" dirty="0">
                        <a:solidFill>
                          <a:srgbClr val="0070C0"/>
                        </a:solidFill>
                        <a:latin typeface="微软雅黑" panose="020B0503020204020204" pitchFamily="34" charset="-122"/>
                        <a:ea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rPr>
                        <a:t>方案更改   </a:t>
                      </a:r>
                      <a:r>
                        <a:rPr lang="en-US" altLang="zh-CN" sz="1400" b="1" strike="noStrike" baseline="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PIDB</a:t>
                      </a:r>
                      <a:r>
                        <a:rPr lang="zh-CN" altLang="en-US" sz="1400" b="1" strike="noStrike" baseline="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strike="noStrike" baseline="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BTOF</a:t>
                      </a:r>
                      <a:r>
                        <a:rPr lang="zh-CN" altLang="en-US" sz="1400" b="1" strike="noStrike" baseline="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1" strike="noStrike" baseline="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rPr>
                        <a:t>已完成：</a:t>
                      </a:r>
                      <a:r>
                        <a:rPr lang="en-US" altLang="zh-CN" sz="1400" b="1" dirty="0">
                          <a:solidFill>
                            <a:srgbClr val="00B050"/>
                          </a:solidFill>
                          <a:latin typeface="微软雅黑" panose="020B0503020204020204" pitchFamily="34" charset="-122"/>
                          <a:ea typeface="微软雅黑" panose="020B0503020204020204" pitchFamily="34" charset="-122"/>
                        </a:rPr>
                        <a:t>BTOF </a:t>
                      </a:r>
                      <a:r>
                        <a:rPr lang="zh-CN" altLang="en-US" sz="1400" b="1" dirty="0">
                          <a:solidFill>
                            <a:srgbClr val="00B050"/>
                          </a:solidFill>
                          <a:latin typeface="微软雅黑" panose="020B0503020204020204" pitchFamily="34" charset="-122"/>
                          <a:ea typeface="微软雅黑" panose="020B0503020204020204" pitchFamily="34" charset="-122"/>
                        </a:rPr>
                        <a:t>设计及分析</a:t>
                      </a:r>
                      <a:endParaRPr lang="zh-CN" altLang="en-US" sz="1400" b="1" dirty="0">
                        <a:solidFill>
                          <a:srgbClr val="FF0000"/>
                        </a:solidFill>
                        <a:latin typeface="微软雅黑" panose="020B0503020204020204" pitchFamily="34" charset="-122"/>
                        <a:ea typeface="微软雅黑" panose="020B0503020204020204" pitchFamily="34" charset="-122"/>
                      </a:endParaRPr>
                    </a:p>
                  </a:txBody>
                  <a:tcPr anchor="ctr"/>
                </a:tc>
              </a:tr>
              <a:tr h="537210">
                <a:tc>
                  <a:txBody>
                    <a:bodyPr/>
                    <a:lstStyle/>
                    <a:p>
                      <a:pPr>
                        <a:lnSpc>
                          <a:spcPct val="100000"/>
                        </a:lnSpc>
                        <a:buNone/>
                      </a:pP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1" strike="noStrike" baseline="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RICH</a:t>
                      </a:r>
                      <a:endParaRPr lang="en-US" altLang="zh-CN" sz="1400" b="1" strike="noStrike" baseline="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buNone/>
                      </a:pPr>
                      <a:r>
                        <a:rPr lang="zh-CN" altLang="en-US" sz="1400" b="1" dirty="0">
                          <a:latin typeface="微软雅黑" panose="020B0503020204020204" pitchFamily="34" charset="-122"/>
                          <a:ea typeface="微软雅黑" panose="020B0503020204020204" pitchFamily="34" charset="-122"/>
                          <a:cs typeface="微软雅黑" panose="020B0503020204020204" pitchFamily="34" charset="-122"/>
                          <a:sym typeface="+mn-ea"/>
                        </a:rPr>
                        <a:t>（端部粒子鉴别器）</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kern="1200">
                          <a:solidFill>
                            <a:srgbClr val="00B050"/>
                          </a:solidFill>
                          <a:latin typeface="微软雅黑" panose="020B0503020204020204" pitchFamily="34" charset="-122"/>
                          <a:ea typeface="微软雅黑" panose="020B0503020204020204" pitchFamily="34" charset="-122"/>
                          <a:cs typeface="+mn-cs"/>
                        </a:rPr>
                        <a:t>完成</a:t>
                      </a:r>
                      <a:r>
                        <a:rPr lang="en-US" altLang="zh-CN" sz="1400" b="1" kern="1200">
                          <a:solidFill>
                            <a:srgbClr val="00B050"/>
                          </a:solidFill>
                          <a:latin typeface="微软雅黑" panose="020B0503020204020204" pitchFamily="34" charset="-122"/>
                          <a:ea typeface="微软雅黑" panose="020B0503020204020204" pitchFamily="34" charset="-122"/>
                          <a:cs typeface="+mn-cs"/>
                        </a:rPr>
                        <a:t>DTOF</a:t>
                      </a:r>
                      <a:r>
                        <a:rPr lang="zh-CN" altLang="zh-CN" sz="1400" b="1" kern="1200" dirty="0">
                          <a:solidFill>
                            <a:srgbClr val="00B050"/>
                          </a:solidFill>
                          <a:latin typeface="微软雅黑" panose="020B0503020204020204" pitchFamily="34" charset="-122"/>
                          <a:ea typeface="微软雅黑" panose="020B0503020204020204" pitchFamily="34" charset="-122"/>
                          <a:cs typeface="+mn-cs"/>
                        </a:rPr>
                        <a:t>结构初步设计，</a:t>
                      </a:r>
                      <a:r>
                        <a:rPr lang="zh-CN" altLang="en-US" sz="1400" b="1" kern="1200" dirty="0">
                          <a:solidFill>
                            <a:srgbClr val="00B050"/>
                          </a:solidFill>
                          <a:latin typeface="微软雅黑" panose="020B0503020204020204" pitchFamily="34" charset="-122"/>
                          <a:ea typeface="微软雅黑" panose="020B0503020204020204" pitchFamily="34" charset="-122"/>
                          <a:cs typeface="+mn-cs"/>
                        </a:rPr>
                        <a:t>整体框架力学</a:t>
                      </a:r>
                      <a:r>
                        <a:rPr lang="zh-CN" altLang="zh-CN" sz="1400" b="1" kern="1200" dirty="0">
                          <a:solidFill>
                            <a:srgbClr val="00B050"/>
                          </a:solidFill>
                          <a:latin typeface="微软雅黑" panose="020B0503020204020204" pitchFamily="34" charset="-122"/>
                          <a:ea typeface="微软雅黑" panose="020B0503020204020204" pitchFamily="34" charset="-122"/>
                          <a:cs typeface="+mn-cs"/>
                        </a:rPr>
                        <a:t>分析</a:t>
                      </a:r>
                      <a:endParaRPr lang="zh-CN" altLang="en-US" sz="1400" b="1" kern="1200" dirty="0">
                        <a:solidFill>
                          <a:srgbClr val="00B050"/>
                        </a:solidFill>
                        <a:latin typeface="微软雅黑" panose="020B0503020204020204" pitchFamily="34" charset="-122"/>
                        <a:ea typeface="微软雅黑" panose="020B0503020204020204" pitchFamily="34" charset="-122"/>
                        <a:cs typeface="+mn-cs"/>
                        <a:sym typeface="+mn-ea"/>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spc="60" dirty="0">
                          <a:solidFill>
                            <a:srgbClr val="00B050"/>
                          </a:solidFill>
                          <a:latin typeface="微软雅黑" panose="020B0503020204020204" pitchFamily="34" charset="-122"/>
                          <a:ea typeface="微软雅黑" panose="020B0503020204020204" pitchFamily="34" charset="-122"/>
                          <a:cs typeface="+mn-cs"/>
                        </a:rPr>
                        <a:t>DTOF</a:t>
                      </a:r>
                      <a:r>
                        <a:rPr lang="zh-CN" altLang="en-US" sz="1400" b="1" kern="1200" spc="60" dirty="0">
                          <a:solidFill>
                            <a:srgbClr val="00B050"/>
                          </a:solidFill>
                          <a:latin typeface="微软雅黑" panose="020B0503020204020204" pitchFamily="34" charset="-122"/>
                          <a:ea typeface="微软雅黑" panose="020B0503020204020204" pitchFamily="34" charset="-122"/>
                          <a:cs typeface="+mn-cs"/>
                        </a:rPr>
                        <a:t>结构优化设计、工装</a:t>
                      </a:r>
                      <a:endParaRPr lang="zh-CN" altLang="en-US" sz="1400" b="1" dirty="0">
                        <a:solidFill>
                          <a:srgbClr val="0070C0"/>
                        </a:solidFill>
                        <a:latin typeface="微软雅黑" panose="020B0503020204020204" pitchFamily="34" charset="-122"/>
                        <a:ea typeface="微软雅黑" panose="020B0503020204020204" pitchFamily="34" charset="-122"/>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dirty="0">
                          <a:solidFill>
                            <a:srgbClr val="00B050"/>
                          </a:solidFill>
                          <a:latin typeface="微软雅黑" panose="020B0503020204020204" pitchFamily="34" charset="-122"/>
                          <a:ea typeface="微软雅黑" panose="020B0503020204020204" pitchFamily="34" charset="-122"/>
                        </a:rPr>
                        <a:t>方案更改    </a:t>
                      </a:r>
                      <a:r>
                        <a:rPr lang="en-US" altLang="zh-CN" sz="1400" b="1" dirty="0">
                          <a:solidFill>
                            <a:srgbClr val="00B050"/>
                          </a:solidFill>
                          <a:latin typeface="微软雅黑" panose="020B0503020204020204" pitchFamily="34" charset="-122"/>
                          <a:ea typeface="微软雅黑" panose="020B0503020204020204" pitchFamily="34" charset="-122"/>
                        </a:rPr>
                        <a:t>RICH</a:t>
                      </a:r>
                      <a:endParaRPr lang="en-US" altLang="zh-CN" sz="1400" b="1" dirty="0">
                        <a:solidFill>
                          <a:srgbClr val="00B050"/>
                        </a:solidFill>
                        <a:latin typeface="微软雅黑" panose="020B0503020204020204" pitchFamily="34" charset="-122"/>
                        <a:ea typeface="微软雅黑" panose="020B0503020204020204" pitchFamily="34" charset="-122"/>
                      </a:endParaRPr>
                    </a:p>
                  </a:txBody>
                  <a:tcPr anchor="ctr"/>
                </a:tc>
                <a:tc>
                  <a:txBody>
                    <a:bodyPr/>
                    <a:lstStyle/>
                    <a:p>
                      <a:pPr algn="l">
                        <a:lnSpc>
                          <a:spcPct val="100000"/>
                        </a:lnSpc>
                        <a:buNone/>
                      </a:pPr>
                      <a:r>
                        <a:rPr lang="zh-CN" altLang="en-US" sz="1400" b="1">
                          <a:solidFill>
                            <a:srgbClr val="00B050"/>
                          </a:solidFill>
                          <a:latin typeface="微软雅黑" panose="020B0503020204020204" pitchFamily="34" charset="-122"/>
                          <a:ea typeface="微软雅黑" panose="020B0503020204020204" pitchFamily="34" charset="-122"/>
                          <a:sym typeface="+mn-ea"/>
                        </a:rPr>
                        <a:t>已完成：</a:t>
                      </a:r>
                      <a:r>
                        <a:rPr lang="en-US" altLang="zh-CN" sz="1400" b="1" dirty="0">
                          <a:solidFill>
                            <a:srgbClr val="00B050"/>
                          </a:solidFill>
                          <a:latin typeface="微软雅黑" panose="020B0503020204020204" pitchFamily="34" charset="-122"/>
                          <a:ea typeface="微软雅黑" panose="020B0503020204020204" pitchFamily="34" charset="-122"/>
                          <a:sym typeface="+mn-ea"/>
                        </a:rPr>
                        <a:t>RICH</a:t>
                      </a:r>
                      <a:r>
                        <a:rPr lang="en-US" altLang="zh-CN" sz="1400" b="1" dirty="0">
                          <a:solidFill>
                            <a:srgbClr val="00B050"/>
                          </a:solidFill>
                          <a:latin typeface="微软雅黑" panose="020B0503020204020204" pitchFamily="34" charset="-122"/>
                          <a:ea typeface="微软雅黑" panose="020B0503020204020204" pitchFamily="34" charset="-122"/>
                          <a:sym typeface="+mn-ea"/>
                        </a:rPr>
                        <a:t> </a:t>
                      </a:r>
                      <a:r>
                        <a:rPr lang="zh-CN" altLang="en-US" sz="1400" b="1" dirty="0">
                          <a:solidFill>
                            <a:srgbClr val="00B050"/>
                          </a:solidFill>
                          <a:latin typeface="微软雅黑" panose="020B0503020204020204" pitchFamily="34" charset="-122"/>
                          <a:ea typeface="微软雅黑" panose="020B0503020204020204" pitchFamily="34" charset="-122"/>
                          <a:sym typeface="+mn-ea"/>
                        </a:rPr>
                        <a:t>设计及分析</a:t>
                      </a:r>
                      <a:endParaRPr lang="zh-CN" altLang="en-US" sz="1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tc>
              </a:tr>
            </a:tbl>
          </a:graphicData>
        </a:graphic>
      </p:graphicFrame>
      <p:pic>
        <p:nvPicPr>
          <p:cNvPr id="4" name="Picture 6"/>
          <p:cNvPicPr>
            <a:picLocks noChangeAspect="1"/>
          </p:cNvPicPr>
          <p:nvPr/>
        </p:nvPicPr>
        <p:blipFill rotWithShape="1">
          <a:blip r:embed="rId2"/>
          <a:srcRect l="5664" t="24246" r="5120" b="31144"/>
          <a:stretch>
            <a:fillRect/>
          </a:stretch>
        </p:blipFill>
        <p:spPr>
          <a:xfrm>
            <a:off x="8455631" y="67708"/>
            <a:ext cx="3623353" cy="732581"/>
          </a:xfrm>
          <a:prstGeom prst="rect">
            <a:avLst/>
          </a:prstGeom>
        </p:spPr>
      </p:pic>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rotWithShape="1">
          <a:blip r:embed="rId1"/>
          <a:srcRect l="5664" t="24246" r="5120" b="31144"/>
          <a:stretch>
            <a:fillRect/>
          </a:stretch>
        </p:blipFill>
        <p:spPr>
          <a:xfrm>
            <a:off x="8455631" y="67708"/>
            <a:ext cx="3623353" cy="732581"/>
          </a:xfrm>
          <a:prstGeom prst="rect">
            <a:avLst/>
          </a:prstGeom>
        </p:spPr>
      </p:pic>
      <p:sp>
        <p:nvSpPr>
          <p:cNvPr id="8" name="文本框 7"/>
          <p:cNvSpPr txBox="1"/>
          <p:nvPr/>
        </p:nvSpPr>
        <p:spPr>
          <a:xfrm>
            <a:off x="1657350" y="333375"/>
            <a:ext cx="7549515" cy="645160"/>
          </a:xfrm>
          <a:prstGeom prst="rect">
            <a:avLst/>
          </a:prstGeom>
          <a:noFill/>
        </p:spPr>
        <p:txBody>
          <a:bodyPr wrap="square" rtlCol="0" anchor="t">
            <a:spAutoFit/>
          </a:bodyPr>
          <a:lstStyle/>
          <a:p>
            <a:pPr algn="ctr"/>
            <a:r>
              <a:rPr lang="en-US" altLang="zh-CN" sz="3600" b="1" dirty="0">
                <a:latin typeface="微软雅黑" panose="020B0503020204020204" pitchFamily="34" charset="-122"/>
                <a:ea typeface="微软雅黑" panose="020B0503020204020204" pitchFamily="34" charset="-122"/>
                <a:sym typeface="微软雅黑" panose="020B0503020204020204" pitchFamily="34" charset="-122"/>
              </a:rPr>
              <a:t>STCF </a:t>
            </a:r>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谱仪机械系统</a:t>
            </a:r>
            <a:endParaRPr lang="zh-CN" altLang="en-US" sz="3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1"/>
          <p:nvPr/>
        </p:nvSpPr>
        <p:spPr>
          <a:xfrm>
            <a:off x="175895" y="978535"/>
            <a:ext cx="11767820" cy="5878830"/>
          </a:xfrm>
          <a:prstGeom prst="rect">
            <a:avLst/>
          </a:prstGeom>
          <a:solidFill>
            <a:schemeClr val="bg1"/>
          </a:solidFill>
          <a:ln>
            <a:solidFill>
              <a:srgbClr val="FFC000"/>
            </a:solidFill>
          </a:ln>
        </p:spPr>
        <p:txBody>
          <a:bodyPr wrap="square" rtlCol="0" anchor="t">
            <a:noAutofit/>
          </a:bodyPr>
          <a:lstStyle/>
          <a:p>
            <a:pPr>
              <a:lnSpc>
                <a:spcPct val="150000"/>
              </a:lnSpc>
              <a:spcBef>
                <a:spcPts val="0"/>
              </a:spcBef>
              <a:spcAft>
                <a:spcPct val="0"/>
              </a:spcAft>
            </a:pPr>
            <a:r>
              <a:rPr lang="zh-CN" altLang="en-US" sz="2200" b="1" dirty="0">
                <a:solidFill>
                  <a:srgbClr val="FF0000"/>
                </a:solidFill>
                <a:latin typeface="微软雅黑" panose="020B0503020204020204" pitchFamily="34" charset="-122"/>
                <a:ea typeface="微软雅黑" panose="020B0503020204020204" pitchFamily="34" charset="-122"/>
                <a:sym typeface="+mn-ea"/>
              </a:rPr>
              <a:t>会议工作：</a:t>
            </a:r>
            <a:r>
              <a:rPr lang="en-US" altLang="zh-CN" sz="2200" b="1" dirty="0">
                <a:solidFill>
                  <a:srgbClr val="0070C0"/>
                </a:solidFill>
                <a:latin typeface="微软雅黑" panose="020B0503020204020204" pitchFamily="34" charset="-122"/>
                <a:ea typeface="微软雅黑" panose="020B0503020204020204" pitchFamily="34" charset="-122"/>
                <a:sym typeface="+mn-ea"/>
              </a:rPr>
              <a:t>2024.08-2026.06，月中</a:t>
            </a:r>
            <a:r>
              <a:rPr lang="zh-CN" altLang="en-US" sz="2200" b="1" dirty="0">
                <a:solidFill>
                  <a:srgbClr val="0070C0"/>
                </a:solidFill>
                <a:latin typeface="微软雅黑" panose="020B0503020204020204" pitchFamily="34" charset="-122"/>
                <a:ea typeface="微软雅黑" panose="020B0503020204020204" pitchFamily="34" charset="-122"/>
                <a:sym typeface="+mn-ea"/>
              </a:rPr>
              <a:t>开展</a:t>
            </a:r>
            <a:r>
              <a:rPr lang="en-US" altLang="zh-CN" sz="2200" b="1" dirty="0">
                <a:solidFill>
                  <a:srgbClr val="0070C0"/>
                </a:solidFill>
                <a:latin typeface="微软雅黑" panose="020B0503020204020204" pitchFamily="34" charset="-122"/>
                <a:ea typeface="微软雅黑" panose="020B0503020204020204" pitchFamily="34" charset="-122"/>
                <a:sym typeface="+mn-ea"/>
              </a:rPr>
              <a:t>技术专题会、月底项目进展会，共</a:t>
            </a:r>
            <a:r>
              <a:rPr lang="en-US" altLang="zh-CN" sz="2200" b="1" dirty="0">
                <a:solidFill>
                  <a:srgbClr val="FF0000"/>
                </a:solidFill>
                <a:latin typeface="微软雅黑" panose="020B0503020204020204" pitchFamily="34" charset="-122"/>
                <a:ea typeface="微软雅黑" panose="020B0503020204020204" pitchFamily="34" charset="-122"/>
                <a:sym typeface="+mn-ea"/>
              </a:rPr>
              <a:t>40</a:t>
            </a:r>
            <a:r>
              <a:rPr lang="en-US" altLang="zh-CN" sz="2200" b="1" dirty="0">
                <a:solidFill>
                  <a:srgbClr val="0070C0"/>
                </a:solidFill>
                <a:latin typeface="微软雅黑" panose="020B0503020204020204" pitchFamily="34" charset="-122"/>
                <a:ea typeface="微软雅黑" panose="020B0503020204020204" pitchFamily="34" charset="-122"/>
                <a:sym typeface="+mn-ea"/>
              </a:rPr>
              <a:t>次。</a:t>
            </a:r>
            <a:endParaRPr lang="en-US" altLang="zh-CN" sz="2200" b="1" dirty="0">
              <a:solidFill>
                <a:srgbClr val="0070C0"/>
              </a:solidFill>
              <a:latin typeface="微软雅黑" panose="020B0503020204020204" pitchFamily="34" charset="-122"/>
              <a:ea typeface="微软雅黑" panose="020B0503020204020204" pitchFamily="34" charset="-122"/>
              <a:sym typeface="+mn-ea"/>
            </a:endParaRPr>
          </a:p>
          <a:p>
            <a:pPr>
              <a:lnSpc>
                <a:spcPct val="150000"/>
              </a:lnSpc>
              <a:spcBef>
                <a:spcPts val="0"/>
              </a:spcBef>
              <a:spcAft>
                <a:spcPct val="0"/>
              </a:spcAft>
            </a:pPr>
            <a:r>
              <a:rPr lang="en-US" altLang="zh-CN" sz="2200" b="1" dirty="0">
                <a:solidFill>
                  <a:srgbClr val="0070C0"/>
                </a:solidFill>
                <a:latin typeface="微软雅黑" panose="020B0503020204020204" pitchFamily="34" charset="-122"/>
                <a:ea typeface="微软雅黑" panose="020B0503020204020204" pitchFamily="34" charset="-122"/>
                <a:sym typeface="+mn-ea"/>
              </a:rPr>
              <a:t>此外，各子探测器定期与科大开展</a:t>
            </a:r>
            <a:r>
              <a:rPr lang="zh-CN" altLang="en-US" sz="2200" b="1" dirty="0">
                <a:solidFill>
                  <a:srgbClr val="0070C0"/>
                </a:solidFill>
                <a:latin typeface="微软雅黑" panose="020B0503020204020204" pitchFamily="34" charset="-122"/>
                <a:ea typeface="微软雅黑" panose="020B0503020204020204" pitchFamily="34" charset="-122"/>
                <a:sym typeface="+mn-ea"/>
              </a:rPr>
              <a:t>相关</a:t>
            </a:r>
            <a:r>
              <a:rPr lang="en-US" altLang="zh-CN" sz="2200" b="1" dirty="0">
                <a:solidFill>
                  <a:srgbClr val="0070C0"/>
                </a:solidFill>
                <a:latin typeface="微软雅黑" panose="020B0503020204020204" pitchFamily="34" charset="-122"/>
                <a:ea typeface="微软雅黑" panose="020B0503020204020204" pitchFamily="34" charset="-122"/>
                <a:sym typeface="+mn-ea"/>
              </a:rPr>
              <a:t>工作协调会。</a:t>
            </a:r>
            <a:endParaRPr lang="zh-CN" altLang="en-US" sz="2200" b="1" dirty="0">
              <a:solidFill>
                <a:srgbClr val="0070C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2"/>
          <a:srcRect t="303" b="1363"/>
          <a:stretch>
            <a:fillRect/>
          </a:stretch>
        </p:blipFill>
        <p:spPr>
          <a:xfrm>
            <a:off x="5871210" y="2323465"/>
            <a:ext cx="3263900" cy="4533900"/>
          </a:xfrm>
          <a:prstGeom prst="rect">
            <a:avLst/>
          </a:prstGeom>
        </p:spPr>
      </p:pic>
      <p:pic>
        <p:nvPicPr>
          <p:cNvPr id="4" name="图片 3"/>
          <p:cNvPicPr>
            <a:picLocks noChangeAspect="1"/>
          </p:cNvPicPr>
          <p:nvPr/>
        </p:nvPicPr>
        <p:blipFill>
          <a:blip r:embed="rId2"/>
          <a:stretch>
            <a:fillRect/>
          </a:stretch>
        </p:blipFill>
        <p:spPr>
          <a:xfrm>
            <a:off x="8861425" y="2323465"/>
            <a:ext cx="3082290" cy="4353560"/>
          </a:xfrm>
          <a:prstGeom prst="rect">
            <a:avLst/>
          </a:prstGeom>
        </p:spPr>
      </p:pic>
      <p:pic>
        <p:nvPicPr>
          <p:cNvPr id="6" name="图片 5"/>
          <p:cNvPicPr>
            <a:picLocks noChangeAspect="1"/>
          </p:cNvPicPr>
          <p:nvPr/>
        </p:nvPicPr>
        <p:blipFill>
          <a:blip r:embed="rId3"/>
          <a:stretch>
            <a:fillRect/>
          </a:stretch>
        </p:blipFill>
        <p:spPr>
          <a:xfrm>
            <a:off x="450215" y="2169795"/>
            <a:ext cx="2619375" cy="4618355"/>
          </a:xfrm>
          <a:prstGeom prst="rect">
            <a:avLst/>
          </a:prstGeom>
        </p:spPr>
      </p:pic>
      <p:pic>
        <p:nvPicPr>
          <p:cNvPr id="7" name="图片 6"/>
          <p:cNvPicPr>
            <a:picLocks noChangeAspect="1"/>
          </p:cNvPicPr>
          <p:nvPr/>
        </p:nvPicPr>
        <p:blipFill>
          <a:blip r:embed="rId4"/>
          <a:stretch>
            <a:fillRect/>
          </a:stretch>
        </p:blipFill>
        <p:spPr>
          <a:xfrm>
            <a:off x="3190875" y="2480945"/>
            <a:ext cx="2632710" cy="43618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p:cNvPicPr>
          <p:nvPr/>
        </p:nvPicPr>
        <p:blipFill rotWithShape="1">
          <a:blip r:embed="rId1"/>
          <a:srcRect l="5664" t="24246" r="5120" b="31144"/>
          <a:stretch>
            <a:fillRect/>
          </a:stretch>
        </p:blipFill>
        <p:spPr>
          <a:xfrm>
            <a:off x="8455631" y="67708"/>
            <a:ext cx="3623353" cy="732581"/>
          </a:xfrm>
          <a:prstGeom prst="rect">
            <a:avLst/>
          </a:prstGeom>
        </p:spPr>
      </p:pic>
      <p:sp>
        <p:nvSpPr>
          <p:cNvPr id="8" name="文本框 7"/>
          <p:cNvSpPr txBox="1"/>
          <p:nvPr/>
        </p:nvSpPr>
        <p:spPr>
          <a:xfrm>
            <a:off x="1657350" y="333375"/>
            <a:ext cx="7549515" cy="645160"/>
          </a:xfrm>
          <a:prstGeom prst="rect">
            <a:avLst/>
          </a:prstGeom>
          <a:noFill/>
        </p:spPr>
        <p:txBody>
          <a:bodyPr wrap="square" rtlCol="0" anchor="t">
            <a:spAutoFit/>
          </a:bodyPr>
          <a:lstStyle/>
          <a:p>
            <a:pPr algn="ctr"/>
            <a:r>
              <a:rPr lang="en-US" altLang="zh-CN" sz="3600" b="1" dirty="0">
                <a:latin typeface="微软雅黑" panose="020B0503020204020204" pitchFamily="34" charset="-122"/>
                <a:ea typeface="微软雅黑" panose="020B0503020204020204" pitchFamily="34" charset="-122"/>
                <a:sym typeface="微软雅黑" panose="020B0503020204020204" pitchFamily="34" charset="-122"/>
              </a:rPr>
              <a:t>STCF </a:t>
            </a:r>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谱仪机械系统</a:t>
            </a:r>
            <a:endParaRPr lang="zh-CN" altLang="en-US" sz="36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1"/>
          <p:nvPr/>
        </p:nvSpPr>
        <p:spPr>
          <a:xfrm>
            <a:off x="373380" y="1170940"/>
            <a:ext cx="11445240" cy="5243195"/>
          </a:xfrm>
          <a:prstGeom prst="rect">
            <a:avLst/>
          </a:prstGeom>
          <a:solidFill>
            <a:schemeClr val="accent4">
              <a:lumMod val="20000"/>
              <a:lumOff val="80000"/>
            </a:schemeClr>
          </a:solidFill>
          <a:ln>
            <a:solidFill>
              <a:srgbClr val="FFC000"/>
            </a:solidFill>
          </a:ln>
        </p:spPr>
        <p:txBody>
          <a:bodyPr wrap="square" rtlCol="0" anchor="t">
            <a:noAutofit/>
          </a:bodyPr>
          <a:lstStyle/>
          <a:p>
            <a:pPr>
              <a:lnSpc>
                <a:spcPct val="150000"/>
              </a:lnSpc>
              <a:spcBef>
                <a:spcPts val="0"/>
              </a:spcBef>
              <a:spcAft>
                <a:spcPct val="0"/>
              </a:spcAft>
            </a:pPr>
            <a:r>
              <a:rPr lang="zh-CN" altLang="en-US" sz="2200" b="1" dirty="0">
                <a:solidFill>
                  <a:srgbClr val="FF0000"/>
                </a:solidFill>
                <a:latin typeface="微软雅黑" panose="020B0503020204020204" pitchFamily="34" charset="-122"/>
                <a:ea typeface="微软雅黑" panose="020B0503020204020204" pitchFamily="34" charset="-122"/>
                <a:sym typeface="+mn-ea"/>
              </a:rPr>
              <a:t>总负责人：</a:t>
            </a:r>
            <a:r>
              <a:rPr lang="zh-CN" altLang="en-US" sz="2200" b="1" dirty="0">
                <a:solidFill>
                  <a:srgbClr val="0070C0"/>
                </a:solidFill>
                <a:latin typeface="微软雅黑" panose="020B0503020204020204" pitchFamily="34" charset="-122"/>
                <a:ea typeface="微软雅黑" panose="020B0503020204020204" pitchFamily="34" charset="-122"/>
                <a:sym typeface="+mn-ea"/>
              </a:rPr>
              <a:t>沈刚</a:t>
            </a:r>
            <a:r>
              <a:rPr lang="en-US" altLang="zh-CN" sz="2200" b="1" dirty="0">
                <a:solidFill>
                  <a:schemeClr val="tx1"/>
                </a:solidFill>
                <a:latin typeface="微软雅黑" panose="020B0503020204020204" pitchFamily="34" charset="-122"/>
                <a:ea typeface="微软雅黑" panose="020B0503020204020204" pitchFamily="34" charset="-122"/>
                <a:sym typeface="+mn-ea"/>
              </a:rPr>
              <a:t>                               </a:t>
            </a:r>
            <a:endParaRPr lang="en-US" altLang="zh-CN" sz="2200" b="1" dirty="0">
              <a:solidFill>
                <a:schemeClr val="tx1"/>
              </a:solidFill>
              <a:latin typeface="微软雅黑" panose="020B0503020204020204" pitchFamily="34" charset="-122"/>
              <a:ea typeface="微软雅黑" panose="020B0503020204020204" pitchFamily="34" charset="-122"/>
              <a:sym typeface="+mn-ea"/>
            </a:endParaRPr>
          </a:p>
          <a:p>
            <a:pPr>
              <a:lnSpc>
                <a:spcPct val="150000"/>
              </a:lnSpc>
              <a:spcBef>
                <a:spcPts val="0"/>
              </a:spcBef>
              <a:spcAft>
                <a:spcPct val="0"/>
              </a:spcAft>
            </a:pPr>
            <a:r>
              <a:rPr lang="zh-CN" altLang="en-US" sz="2200" b="1" dirty="0">
                <a:solidFill>
                  <a:srgbClr val="FF0000"/>
                </a:solidFill>
                <a:latin typeface="微软雅黑" panose="020B0503020204020204" pitchFamily="34" charset="-122"/>
                <a:ea typeface="微软雅黑" panose="020B0503020204020204" pitchFamily="34" charset="-122"/>
                <a:sym typeface="+mn-ea"/>
              </a:rPr>
              <a:t>技术指导：</a:t>
            </a:r>
            <a:r>
              <a:rPr lang="zh-CN" altLang="en-US" sz="2200" b="1" dirty="0">
                <a:solidFill>
                  <a:srgbClr val="0070C0"/>
                </a:solidFill>
                <a:latin typeface="微软雅黑" panose="020B0503020204020204" pitchFamily="34" charset="-122"/>
                <a:ea typeface="微软雅黑" panose="020B0503020204020204" pitchFamily="34" charset="-122"/>
                <a:sym typeface="+mn-ea"/>
              </a:rPr>
              <a:t>康玲、侯治龙</a:t>
            </a:r>
            <a:endParaRPr lang="zh-CN" altLang="en-US" sz="2200" b="1" dirty="0">
              <a:solidFill>
                <a:srgbClr val="0070C0"/>
              </a:solidFill>
              <a:latin typeface="微软雅黑" panose="020B0503020204020204" pitchFamily="34" charset="-122"/>
              <a:ea typeface="微软雅黑" panose="020B0503020204020204" pitchFamily="34" charset="-122"/>
              <a:sym typeface="+mn-ea"/>
            </a:endParaRPr>
          </a:p>
          <a:p>
            <a:pPr>
              <a:lnSpc>
                <a:spcPct val="150000"/>
              </a:lnSpc>
              <a:spcBef>
                <a:spcPts val="0"/>
              </a:spcBef>
              <a:spcAft>
                <a:spcPct val="0"/>
              </a:spcAft>
            </a:pPr>
            <a:r>
              <a:rPr lang="zh-CN" altLang="en-US" sz="2200" b="1" dirty="0">
                <a:solidFill>
                  <a:srgbClr val="FF0000"/>
                </a:solidFill>
                <a:latin typeface="微软雅黑" panose="020B0503020204020204" pitchFamily="34" charset="-122"/>
                <a:ea typeface="微软雅黑" panose="020B0503020204020204" pitchFamily="34" charset="-122"/>
                <a:sym typeface="+mn-ea"/>
              </a:rPr>
              <a:t>各子探测器负责人：</a:t>
            </a:r>
            <a:endParaRPr lang="zh-CN" altLang="en-US" sz="2200" b="1" dirty="0">
              <a:solidFill>
                <a:schemeClr val="accent2">
                  <a:lumMod val="20000"/>
                  <a:lumOff val="80000"/>
                </a:schemeClr>
              </a:solidFill>
              <a:latin typeface="微软雅黑" panose="020B0503020204020204" pitchFamily="34" charset="-122"/>
              <a:ea typeface="微软雅黑" panose="020B0503020204020204" pitchFamily="34" charset="-122"/>
              <a:sym typeface="+mn-ea"/>
            </a:endParaRPr>
          </a:p>
          <a:p>
            <a:pPr marL="457200" indent="-457200">
              <a:lnSpc>
                <a:spcPct val="150000"/>
              </a:lnSpc>
              <a:spcAft>
                <a:spcPct val="0"/>
              </a:spcAft>
              <a:buFontTx/>
              <a:buAutoNum type="arabicPeriod"/>
            </a:pPr>
            <a:r>
              <a:rPr lang="zh-CN" altLang="en-US" sz="2200" b="1" dirty="0">
                <a:latin typeface="微软雅黑" panose="020B0503020204020204" pitchFamily="34" charset="-122"/>
                <a:sym typeface="+mn-ea"/>
              </a:rPr>
              <a:t>整体支撑及移动</a:t>
            </a:r>
            <a:r>
              <a:rPr lang="en-US" altLang="zh-CN" sz="2200" b="1" dirty="0">
                <a:latin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费树辉 、米君杰      </a:t>
            </a:r>
            <a:r>
              <a:rPr lang="en-US" altLang="zh-CN" sz="2200" b="1" dirty="0">
                <a:solidFill>
                  <a:srgbClr val="0070C0"/>
                </a:solidFill>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 </a:t>
            </a:r>
            <a:r>
              <a:rPr lang="en-US" altLang="zh-CN" sz="2200" b="1" dirty="0">
                <a:solidFill>
                  <a:srgbClr val="0070C0"/>
                </a:solidFill>
                <a:latin typeface="微软雅黑" panose="020B0503020204020204" pitchFamily="34" charset="-122"/>
                <a:ea typeface="微软雅黑" panose="020B0503020204020204" pitchFamily="34" charset="-122"/>
                <a:sym typeface="+mn-ea"/>
              </a:rPr>
              <a:t>  </a:t>
            </a:r>
            <a:r>
              <a:rPr lang="en-US" altLang="zh-CN" sz="2200" b="1" dirty="0">
                <a:latin typeface="微软雅黑" panose="020B0503020204020204" pitchFamily="34" charset="-122"/>
                <a:ea typeface="微软雅黑" panose="020B0503020204020204" pitchFamily="34" charset="-122"/>
                <a:sym typeface="+mn-ea"/>
              </a:rPr>
              <a:t>6.  ITKW               </a:t>
            </a:r>
            <a:r>
              <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强持恒</a:t>
            </a:r>
            <a:endParaRPr lang="zh-CN" altLang="en-US" sz="22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indent="-457200">
              <a:lnSpc>
                <a:spcPct val="150000"/>
              </a:lnSpc>
              <a:spcAft>
                <a:spcPct val="0"/>
              </a:spcAft>
              <a:buFontTx/>
              <a:buAutoNum type="arabicPeriod"/>
            </a:pPr>
            <a:r>
              <a:rPr lang="en-US" altLang="zh-CN" sz="2200" b="1" dirty="0">
                <a:latin typeface="微软雅黑" panose="020B0503020204020204" pitchFamily="34" charset="-122"/>
                <a:ea typeface="微软雅黑" panose="020B0503020204020204" pitchFamily="34" charset="-122"/>
                <a:sym typeface="+mn-ea"/>
              </a:rPr>
              <a:t>MUON               </a:t>
            </a:r>
            <a:r>
              <a:rPr lang="zh-CN" altLang="en-US" sz="2200" b="1" dirty="0">
                <a:solidFill>
                  <a:srgbClr val="0070C0"/>
                </a:solidFill>
                <a:latin typeface="微软雅黑" panose="020B0503020204020204" pitchFamily="34" charset="-122"/>
                <a:ea typeface="微软雅黑" panose="020B0503020204020204" pitchFamily="34" charset="-122"/>
                <a:sym typeface="+mn-ea"/>
              </a:rPr>
              <a:t>陈清华                   </a:t>
            </a:r>
            <a:r>
              <a:rPr lang="en-US" altLang="zh-CN" sz="2200" b="1" dirty="0">
                <a:solidFill>
                  <a:srgbClr val="0070C0"/>
                </a:solidFill>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  </a:t>
            </a:r>
            <a:r>
              <a:rPr lang="en-US" altLang="zh-CN" sz="2200" b="1" dirty="0">
                <a:latin typeface="微软雅黑" panose="020B0503020204020204" pitchFamily="34" charset="-122"/>
                <a:ea typeface="微软雅黑" panose="020B0503020204020204" pitchFamily="34" charset="-122"/>
                <a:cs typeface="微软雅黑" panose="020B0503020204020204" pitchFamily="34" charset="-122"/>
                <a:sym typeface="+mn-ea"/>
              </a:rPr>
              <a:t>7.  </a:t>
            </a:r>
            <a:r>
              <a:rPr lang="en-US" altLang="zh-CN" sz="2200" b="1" dirty="0">
                <a:latin typeface="微软雅黑" panose="020B0503020204020204" pitchFamily="34" charset="-122"/>
                <a:ea typeface="微软雅黑" panose="020B0503020204020204" pitchFamily="34" charset="-122"/>
                <a:sym typeface="+mn-ea"/>
              </a:rPr>
              <a:t>MDC  	        </a:t>
            </a:r>
            <a:r>
              <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滕文想</a:t>
            </a:r>
            <a:endPar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57200" lvl="0" indent="-457200">
              <a:lnSpc>
                <a:spcPct val="150000"/>
              </a:lnSpc>
              <a:spcAft>
                <a:spcPct val="0"/>
              </a:spcAft>
              <a:buFontTx/>
              <a:buAutoNum type="arabicPeriod"/>
            </a:pPr>
            <a:r>
              <a:rPr lang="zh-CN" altLang="en-US" sz="2200" b="1" dirty="0">
                <a:latin typeface="微软雅黑" panose="020B0503020204020204" pitchFamily="34" charset="-122"/>
                <a:ea typeface="微软雅黑" panose="020B0503020204020204" pitchFamily="34" charset="-122"/>
                <a:sym typeface="+mn-ea"/>
              </a:rPr>
              <a:t>超导磁体</a:t>
            </a:r>
            <a:r>
              <a:rPr lang="en-US" altLang="zh-CN" sz="2200" b="1" dirty="0">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刘萍                      </a:t>
            </a:r>
            <a:r>
              <a:rPr lang="en-US" altLang="zh-CN" sz="2200" b="1" dirty="0">
                <a:solidFill>
                  <a:srgbClr val="0070C0"/>
                </a:solidFill>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 </a:t>
            </a:r>
            <a:r>
              <a:rPr lang="en-US" altLang="zh-CN" sz="2200" b="1" dirty="0">
                <a:solidFill>
                  <a:srgbClr val="0070C0"/>
                </a:solidFill>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 </a:t>
            </a:r>
            <a:r>
              <a:rPr lang="en-US" altLang="zh-CN" sz="2200" b="1" dirty="0">
                <a:solidFill>
                  <a:srgbClr val="0070C0"/>
                </a:solidFill>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 </a:t>
            </a:r>
            <a:r>
              <a:rPr lang="en-US" altLang="zh-CN" sz="2200" b="1" dirty="0">
                <a:latin typeface="微软雅黑" panose="020B0503020204020204" pitchFamily="34" charset="-122"/>
                <a:ea typeface="微软雅黑" panose="020B0503020204020204" pitchFamily="34" charset="-122"/>
                <a:sym typeface="+mn-ea"/>
              </a:rPr>
              <a:t>8.  </a:t>
            </a:r>
            <a:r>
              <a:rPr lang="zh-CN" altLang="en-US" sz="2200" b="1" dirty="0">
                <a:latin typeface="微软雅黑" panose="020B0503020204020204" pitchFamily="34" charset="-122"/>
                <a:sym typeface="+mn-ea"/>
              </a:rPr>
              <a:t>RICH</a:t>
            </a:r>
            <a:r>
              <a:rPr lang="en-US" altLang="zh-CN" sz="2200" b="1" dirty="0">
                <a:latin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解辉 </a:t>
            </a:r>
            <a:endParaRPr lang="zh-CN" altLang="en-US" sz="2200" b="1" dirty="0">
              <a:latin typeface="微软雅黑" panose="020B0503020204020204" pitchFamily="34" charset="-122"/>
              <a:sym typeface="+mn-ea"/>
            </a:endParaRPr>
          </a:p>
          <a:p>
            <a:pPr marL="457200" indent="-457200">
              <a:lnSpc>
                <a:spcPct val="150000"/>
              </a:lnSpc>
              <a:spcAft>
                <a:spcPct val="0"/>
              </a:spcAft>
              <a:buFontTx/>
              <a:buAutoNum type="arabicPeriod"/>
            </a:pPr>
            <a:r>
              <a:rPr lang="zh-CN" altLang="en-US" sz="2200" b="1" dirty="0">
                <a:latin typeface="微软雅黑" panose="020B0503020204020204" pitchFamily="34" charset="-122"/>
                <a:ea typeface="微软雅黑" panose="020B0503020204020204" pitchFamily="34" charset="-122"/>
                <a:sym typeface="+mn-ea"/>
              </a:rPr>
              <a:t>电磁量能器</a:t>
            </a:r>
            <a:r>
              <a:rPr lang="en-US" altLang="zh-CN" sz="2200" b="1" dirty="0">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王岩、谢淮北、崔松 </a:t>
            </a:r>
            <a:r>
              <a:rPr lang="en-US" altLang="zh-CN"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200" b="1" dirty="0">
                <a:latin typeface="微软雅黑" panose="020B0503020204020204" pitchFamily="34" charset="-122"/>
                <a:sym typeface="+mn-ea"/>
              </a:rPr>
              <a:t>9.  PIDE(BTOF)     </a:t>
            </a:r>
            <a:r>
              <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向磊</a:t>
            </a:r>
            <a:r>
              <a:rPr lang="en-US" altLang="zh-CN" sz="2200" b="1" dirty="0">
                <a:latin typeface="微软雅黑" panose="020B0503020204020204" pitchFamily="34" charset="-122"/>
                <a:sym typeface="+mn-ea"/>
              </a:rPr>
              <a:t> </a:t>
            </a:r>
            <a:endParaRPr lang="zh-CN" altLang="en-US" sz="2200" b="1" dirty="0">
              <a:latin typeface="微软雅黑" panose="020B0503020204020204" pitchFamily="34" charset="-122"/>
              <a:ea typeface="微软雅黑" panose="020B0503020204020204" pitchFamily="34" charset="-122"/>
              <a:sym typeface="+mn-ea"/>
            </a:endParaRPr>
          </a:p>
          <a:p>
            <a:pPr>
              <a:lnSpc>
                <a:spcPct val="150000"/>
              </a:lnSpc>
              <a:spcAft>
                <a:spcPct val="0"/>
              </a:spcAft>
            </a:pPr>
            <a:r>
              <a:rPr lang="en-US" altLang="zh-CN" sz="2200" b="1" dirty="0">
                <a:latin typeface="微软雅黑" panose="020B0503020204020204" pitchFamily="34" charset="-122"/>
                <a:ea typeface="微软雅黑" panose="020B0503020204020204" pitchFamily="34" charset="-122"/>
                <a:sym typeface="+mn-ea"/>
              </a:rPr>
              <a:t>5.  ITKM  	           </a:t>
            </a:r>
            <a:r>
              <a:rPr lang="zh-CN" altLang="en-US" sz="22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王成</a:t>
            </a:r>
            <a:r>
              <a:rPr lang="en-US" altLang="zh-CN" sz="2200" b="1" dirty="0">
                <a:latin typeface="微软雅黑" panose="020B0503020204020204" pitchFamily="34" charset="-122"/>
                <a:ea typeface="微软雅黑" panose="020B0503020204020204" pitchFamily="34" charset="-122"/>
                <a:sym typeface="+mn-ea"/>
              </a:rPr>
              <a:t>                          10. </a:t>
            </a:r>
            <a:r>
              <a:rPr lang="zh-CN" altLang="en-US" sz="2200" b="1" dirty="0">
                <a:latin typeface="微软雅黑" panose="020B0503020204020204" pitchFamily="34" charset="-122"/>
                <a:ea typeface="微软雅黑" panose="020B0503020204020204" pitchFamily="34" charset="-122"/>
                <a:sym typeface="+mn-ea"/>
              </a:rPr>
              <a:t>热分析及实验</a:t>
            </a:r>
            <a:r>
              <a:rPr lang="en-US" altLang="zh-CN" sz="2200" b="1" dirty="0">
                <a:latin typeface="微软雅黑" panose="020B0503020204020204" pitchFamily="34" charset="-122"/>
                <a:ea typeface="微软雅黑" panose="020B0503020204020204" pitchFamily="34" charset="-122"/>
                <a:sym typeface="+mn-ea"/>
              </a:rPr>
              <a:t>    </a:t>
            </a:r>
            <a:r>
              <a:rPr lang="zh-CN" altLang="en-US" sz="2200" b="1" dirty="0">
                <a:solidFill>
                  <a:srgbClr val="0070C0"/>
                </a:solidFill>
                <a:latin typeface="微软雅黑" panose="020B0503020204020204" pitchFamily="34" charset="-122"/>
                <a:ea typeface="微软雅黑" panose="020B0503020204020204" pitchFamily="34" charset="-122"/>
                <a:sym typeface="+mn-ea"/>
              </a:rPr>
              <a:t>季家东、赵德旺</a:t>
            </a:r>
            <a:endParaRPr lang="zh-CN" altLang="en-US" sz="2200" b="1" dirty="0">
              <a:solidFill>
                <a:srgbClr val="0070C0"/>
              </a:solidFill>
              <a:latin typeface="微软雅黑" panose="020B0503020204020204" pitchFamily="34" charset="-122"/>
              <a:ea typeface="微软雅黑" panose="020B0503020204020204" pitchFamily="34" charset="-122"/>
              <a:sym typeface="+mn-ea"/>
            </a:endParaRPr>
          </a:p>
          <a:p>
            <a:pPr>
              <a:lnSpc>
                <a:spcPct val="150000"/>
              </a:lnSpc>
              <a:spcAft>
                <a:spcPct val="0"/>
              </a:spcAft>
            </a:pPr>
            <a:r>
              <a:rPr lang="zh-CN" altLang="en-US" sz="2200" b="1" dirty="0">
                <a:solidFill>
                  <a:srgbClr val="FF0000"/>
                </a:solidFill>
                <a:latin typeface="微软雅黑" panose="020B0503020204020204" pitchFamily="34" charset="-122"/>
                <a:ea typeface="微软雅黑" panose="020B0503020204020204" pitchFamily="34" charset="-122"/>
                <a:sym typeface="+mn-ea"/>
              </a:rPr>
              <a:t>项目秘书：</a:t>
            </a:r>
            <a:r>
              <a:rPr lang="zh-CN" altLang="en-US" sz="2200" b="1" dirty="0">
                <a:solidFill>
                  <a:srgbClr val="0070C0"/>
                </a:solidFill>
                <a:latin typeface="微软雅黑" panose="020B0503020204020204" pitchFamily="34" charset="-122"/>
                <a:ea typeface="微软雅黑" panose="020B0503020204020204" pitchFamily="34" charset="-122"/>
                <a:sym typeface="+mn-ea"/>
              </a:rPr>
              <a:t>王志愿</a:t>
            </a:r>
            <a:endParaRPr lang="zh-CN" altLang="en-US" sz="2200" b="1" dirty="0">
              <a:solidFill>
                <a:srgbClr val="0070C0"/>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301115" y="1826895"/>
            <a:ext cx="9001760" cy="4553585"/>
          </a:xfrm>
          <a:prstGeom prst="rect">
            <a:avLst/>
          </a:prstGeom>
        </p:spPr>
        <p:txBody>
          <a:bodyPr>
            <a:noAutofit/>
          </a:bodyPr>
          <a:p>
            <a:pPr indent="0" algn="just" defTabSz="266700" fontAlgn="auto">
              <a:lnSpc>
                <a:spcPct val="150000"/>
              </a:lnSpc>
              <a:spcBef>
                <a:spcPct val="0"/>
              </a:spcBef>
              <a:spcAft>
                <a:spcPct val="0"/>
              </a:spcAft>
            </a:pPr>
            <a:r>
              <a:rPr lang="zh-CN" altLang="en-US" sz="2800" b="1">
                <a:latin typeface="微软雅黑" panose="020B0503020204020204" pitchFamily="34" charset="-122"/>
                <a:ea typeface="微软雅黑" panose="020B0503020204020204" pitchFamily="34" charset="-122"/>
              </a:rPr>
              <a:t>王志愿</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何远晶</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徐桃</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黄子平</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徐月生</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郑伊健</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陈梓勃</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梁乃文</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丁代宇</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任龙</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葛胜寒</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李嘉豪</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王智文</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束凡</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帅炜</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蒯一帆</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吴瑞龙</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李乐凯</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李鹏程</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张力璇</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孙锡一</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叶凡</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端诚挚</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常凯翔</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陈龙</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苏奇</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李振基</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唐启明</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曹旭</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王攀</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徐放</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权全</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彭忠波</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耿昊</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夏文滨</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候宗辉 </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章胡申</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马一凡</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孟晨</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杨词</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申奥</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任祥宇</a:t>
            </a:r>
            <a:r>
              <a:rPr lang="en-US" altLang="zh-CN" sz="2800" b="1">
                <a:latin typeface="微软雅黑" panose="020B0503020204020204" pitchFamily="34" charset="-122"/>
                <a:ea typeface="微软雅黑" panose="020B0503020204020204" pitchFamily="34" charset="-122"/>
              </a:rPr>
              <a:t> </a:t>
            </a:r>
            <a:r>
              <a:rPr lang="zh-CN" altLang="en-US" sz="2800" b="1">
                <a:latin typeface="微软雅黑" panose="020B0503020204020204" pitchFamily="34" charset="-122"/>
                <a:ea typeface="微软雅黑" panose="020B0503020204020204" pitchFamily="34" charset="-122"/>
              </a:rPr>
              <a:t>翟</a:t>
            </a:r>
            <a:r>
              <a:rPr lang="zh-CN" altLang="en-US" sz="2800" b="1">
                <a:latin typeface="微软雅黑" panose="020B0503020204020204" pitchFamily="34" charset="-122"/>
                <a:ea typeface="微软雅黑" panose="020B0503020204020204" pitchFamily="34" charset="-122"/>
              </a:rPr>
              <a:t>宁</a:t>
            </a:r>
            <a:endParaRPr lang="zh-CN" altLang="en-US" sz="2800" b="1">
              <a:latin typeface="微软雅黑" panose="020B0503020204020204" pitchFamily="34" charset="-122"/>
              <a:ea typeface="微软雅黑" panose="020B0503020204020204" pitchFamily="34" charset="-122"/>
            </a:endParaRPr>
          </a:p>
        </p:txBody>
      </p:sp>
      <p:sp>
        <p:nvSpPr>
          <p:cNvPr id="10" name="矩形 9"/>
          <p:cNvSpPr/>
          <p:nvPr/>
        </p:nvSpPr>
        <p:spPr>
          <a:xfrm>
            <a:off x="419100" y="201930"/>
            <a:ext cx="1235075" cy="521970"/>
          </a:xfrm>
          <a:prstGeom prst="rect">
            <a:avLst/>
          </a:prstGeom>
          <a:solidFill>
            <a:srgbClr val="7030A0"/>
          </a:solidFill>
          <a:ln w="15875">
            <a:noFill/>
          </a:ln>
        </p:spPr>
        <p:txBody>
          <a:bodyPr wrap="square" lIns="91440" tIns="45720" rIns="91440" bIns="45720">
            <a:spAutoFit/>
          </a:bodyPr>
          <a:lstStyle/>
          <a:p>
            <a:r>
              <a:rPr lang="en-US" altLang="zh-CN" sz="2800" b="1" dirty="0">
                <a:solidFill>
                  <a:srgbClr val="FFFFFF"/>
                </a:solidFill>
                <a:latin typeface="微软雅黑" panose="020B0503020204020204" pitchFamily="34" charset="-122"/>
                <a:cs typeface="微软雅黑" panose="020B0503020204020204" pitchFamily="34" charset="-122"/>
                <a:sym typeface="+mn-ea"/>
              </a:rPr>
              <a:t>  </a:t>
            </a:r>
            <a:r>
              <a:rPr lang="en-US" altLang="zh-CN" sz="2800" b="1" dirty="0">
                <a:solidFill>
                  <a:srgbClr val="FFFFFF"/>
                </a:solidFill>
                <a:latin typeface="微软雅黑" panose="020B0503020204020204" pitchFamily="34" charset="-122"/>
                <a:cs typeface="微软雅黑" panose="020B0503020204020204" pitchFamily="34" charset="-122"/>
                <a:sym typeface="微软雅黑" panose="020B0503020204020204" pitchFamily="34" charset="-122"/>
              </a:rPr>
              <a:t>致谢</a:t>
            </a:r>
            <a:endParaRPr lang="zh-CN" altLang="en-US" sz="2800" b="1" dirty="0">
              <a:solidFill>
                <a:srgbClr val="FFFFFF"/>
              </a:solidFill>
              <a:latin typeface="微软雅黑" panose="020B0503020204020204" pitchFamily="34" charset="-122"/>
              <a:cs typeface="微软雅黑" panose="020B0503020204020204" pitchFamily="34" charset="-122"/>
              <a:sym typeface="+mn-ea"/>
            </a:endParaRPr>
          </a:p>
        </p:txBody>
      </p:sp>
      <p:pic>
        <p:nvPicPr>
          <p:cNvPr id="13"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cxnSp>
        <p:nvCxnSpPr>
          <p:cNvPr id="15" name="直接连接符 14"/>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19100" y="964175"/>
            <a:ext cx="9974580"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感谢参与</a:t>
            </a:r>
            <a:r>
              <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STCF </a:t>
            </a: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谱仪机械系统的博士</a:t>
            </a:r>
            <a:r>
              <a:rPr lang="en-US" altLang="zh-CN"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硕士研究生（排名不分先后）</a:t>
            </a:r>
            <a:endParaRPr lang="zh-CN" altLang="en-US" sz="2400" b="1" dirty="0">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034988"/>
            <a:ext cx="12192000" cy="2338892"/>
          </a:xfrm>
          <a:prstGeom prst="rect">
            <a:avLst/>
          </a:prstGeom>
          <a:solidFill>
            <a:srgbClr val="1737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7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致</a:t>
            </a:r>
            <a:r>
              <a:rPr lang="en-US" altLang="zh-CN" sz="7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7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谢！</a:t>
            </a:r>
            <a:endParaRPr lang="zh-CN" altLang="en-US" sz="4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Picture 6"/>
          <p:cNvPicPr>
            <a:picLocks noChangeAspect="1"/>
          </p:cNvPicPr>
          <p:nvPr/>
        </p:nvPicPr>
        <p:blipFill rotWithShape="1">
          <a:blip r:embed="rId1"/>
          <a:srcRect l="5664" t="24246" r="5120" b="31144"/>
          <a:stretch>
            <a:fillRect/>
          </a:stretch>
        </p:blipFill>
        <p:spPr>
          <a:xfrm>
            <a:off x="2994204" y="292100"/>
            <a:ext cx="5803542" cy="1173377"/>
          </a:xfrm>
          <a:prstGeom prst="rect">
            <a:avLst/>
          </a:prstGeom>
        </p:spPr>
      </p:pic>
      <p:sp>
        <p:nvSpPr>
          <p:cNvPr id="4" name="灯片编号占位符 3"/>
          <p:cNvSpPr>
            <a:spLocks noGrp="1"/>
          </p:cNvSpPr>
          <p:nvPr>
            <p:ph type="sldNum" sz="quarter" idx="12"/>
          </p:nvPr>
        </p:nvSpPr>
        <p:spPr/>
        <p:txBody>
          <a:bodyPr/>
          <a:lstStyle/>
          <a:p>
            <a:fld id="{6C53419D-4883-4437-A806-BCD78B7B548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451090" y="6551930"/>
            <a:ext cx="923925" cy="323850"/>
          </a:xfrm>
          <a:prstGeom prst="rect">
            <a:avLst/>
          </a:prstGeom>
        </p:spPr>
      </p:pic>
      <p:pic>
        <p:nvPicPr>
          <p:cNvPr id="79" name="图片 78"/>
          <p:cNvPicPr>
            <a:picLocks noChangeAspect="1"/>
          </p:cNvPicPr>
          <p:nvPr/>
        </p:nvPicPr>
        <p:blipFill>
          <a:blip r:embed="rId2"/>
          <a:srcRect l="2819" t="11452" r="2371" b="6416"/>
          <a:stretch>
            <a:fillRect/>
          </a:stretch>
        </p:blipFill>
        <p:spPr>
          <a:xfrm>
            <a:off x="5119370" y="3997325"/>
            <a:ext cx="6242050" cy="2691130"/>
          </a:xfrm>
          <a:prstGeom prst="rect">
            <a:avLst/>
          </a:prstGeom>
        </p:spPr>
      </p:pic>
      <p:pic>
        <p:nvPicPr>
          <p:cNvPr id="80" name="图片 79"/>
          <p:cNvPicPr>
            <a:picLocks noChangeAspect="1"/>
          </p:cNvPicPr>
          <p:nvPr/>
        </p:nvPicPr>
        <p:blipFill>
          <a:blip r:embed="rId3"/>
          <a:stretch>
            <a:fillRect/>
          </a:stretch>
        </p:blipFill>
        <p:spPr>
          <a:xfrm>
            <a:off x="8675370" y="1273810"/>
            <a:ext cx="3465830" cy="2918460"/>
          </a:xfrm>
          <a:prstGeom prst="rect">
            <a:avLst/>
          </a:prstGeom>
        </p:spPr>
      </p:pic>
      <p:sp>
        <p:nvSpPr>
          <p:cNvPr id="10" name="文本框 9"/>
          <p:cNvSpPr txBox="1"/>
          <p:nvPr/>
        </p:nvSpPr>
        <p:spPr>
          <a:xfrm>
            <a:off x="6193155" y="3718560"/>
            <a:ext cx="2437130" cy="405765"/>
          </a:xfrm>
          <a:prstGeom prst="rect">
            <a:avLst/>
          </a:prstGeom>
          <a:noFill/>
        </p:spPr>
        <p:txBody>
          <a:bodyPr wrap="square" rtlCol="0" anchor="ctr" anchorCtr="0">
            <a:noAutofit/>
          </a:bodyPr>
          <a:lstStyle/>
          <a:p>
            <a:pPr indent="0" algn="ctr" fontAlgn="base">
              <a:lnSpc>
                <a:spcPct val="100000"/>
              </a:lnSpc>
              <a:spcBef>
                <a:spcPct val="20000"/>
              </a:spcBef>
              <a:spcAft>
                <a:spcPct val="0"/>
              </a:spcAft>
              <a:buClr>
                <a:srgbClr val="7030A0"/>
              </a:buClr>
              <a:buFont typeface="Wingdings 2" panose="05020102010507070707" pitchFamily="18" charset="2"/>
              <a:buNone/>
            </a:pPr>
            <a:r>
              <a:rPr lang="zh-CN" altLang="en-US" sz="2000" b="1" dirty="0">
                <a:latin typeface="微软雅黑" panose="020B0503020204020204" pitchFamily="34" charset="-122"/>
                <a:ea typeface="微软雅黑" panose="020B0503020204020204" pitchFamily="34" charset="-122"/>
              </a:rPr>
              <a:t>超导磁体连接结构</a:t>
            </a:r>
            <a:endParaRPr lang="zh-CN" altLang="en-US" sz="2000" b="1" dirty="0">
              <a:latin typeface="微软雅黑" panose="020B0503020204020204" pitchFamily="34" charset="-122"/>
              <a:ea typeface="微软雅黑" panose="020B0503020204020204" pitchFamily="34" charset="-122"/>
            </a:endParaRPr>
          </a:p>
        </p:txBody>
      </p:sp>
      <p:pic>
        <p:nvPicPr>
          <p:cNvPr id="14" name="Picture 6"/>
          <p:cNvPicPr>
            <a:picLocks noChangeAspect="1"/>
          </p:cNvPicPr>
          <p:nvPr/>
        </p:nvPicPr>
        <p:blipFill rotWithShape="1">
          <a:blip r:embed="rId4"/>
          <a:srcRect l="5664" t="24246" r="5120" b="31144"/>
          <a:stretch>
            <a:fillRect/>
          </a:stretch>
        </p:blipFill>
        <p:spPr>
          <a:xfrm>
            <a:off x="9290024" y="75372"/>
            <a:ext cx="2901976" cy="586730"/>
          </a:xfrm>
          <a:prstGeom prst="rect">
            <a:avLst/>
          </a:prstGeom>
        </p:spPr>
      </p:pic>
      <p:cxnSp>
        <p:nvCxnSpPr>
          <p:cNvPr id="48" name="直接连接符 47"/>
          <p:cNvCxnSpPr/>
          <p:nvPr/>
        </p:nvCxnSpPr>
        <p:spPr>
          <a:xfrm>
            <a:off x="0" y="690583"/>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灯片编号占位符 3"/>
          <p:cNvSpPr>
            <a:spLocks noGrp="1"/>
          </p:cNvSpPr>
          <p:nvPr>
            <p:ph type="sldNum" sz="quarter" idx="12"/>
          </p:nvPr>
        </p:nvSpPr>
        <p:spPr>
          <a:xfrm>
            <a:off x="1584960" y="6186805"/>
            <a:ext cx="2743200" cy="365125"/>
          </a:xfrm>
        </p:spPr>
        <p:txBody>
          <a:bodyPr/>
          <a:lstStyle/>
          <a:p>
            <a:fld id="{80293A8B-7656-41F7-B47F-4F4E036E5275}" type="slidenum">
              <a:rPr lang="en-US" altLang="zh-CN" smtClean="0"/>
            </a:fld>
            <a:endParaRPr lang="zh-CN" altLang="en-US" dirty="0"/>
          </a:p>
        </p:txBody>
      </p:sp>
      <p:pic>
        <p:nvPicPr>
          <p:cNvPr id="5" name="图片 4"/>
          <p:cNvPicPr>
            <a:picLocks noChangeAspect="1"/>
          </p:cNvPicPr>
          <p:nvPr/>
        </p:nvPicPr>
        <p:blipFill>
          <a:blip r:embed="rId5"/>
          <a:srcRect l="11637" t="15020" r="11690" b="2457"/>
          <a:stretch>
            <a:fillRect/>
          </a:stretch>
        </p:blipFill>
        <p:spPr>
          <a:xfrm>
            <a:off x="431800" y="719455"/>
            <a:ext cx="3950335" cy="3467735"/>
          </a:xfrm>
          <a:prstGeom prst="rect">
            <a:avLst/>
          </a:prstGeom>
        </p:spPr>
      </p:pic>
      <p:pic>
        <p:nvPicPr>
          <p:cNvPr id="7" name="图片 6"/>
          <p:cNvPicPr>
            <a:picLocks noChangeAspect="1"/>
          </p:cNvPicPr>
          <p:nvPr/>
        </p:nvPicPr>
        <p:blipFill>
          <a:blip r:embed="rId6"/>
          <a:srcRect t="4955"/>
          <a:stretch>
            <a:fillRect/>
          </a:stretch>
        </p:blipFill>
        <p:spPr>
          <a:xfrm>
            <a:off x="1763395" y="4288790"/>
            <a:ext cx="2083435" cy="2399665"/>
          </a:xfrm>
          <a:prstGeom prst="rect">
            <a:avLst/>
          </a:prstGeom>
          <a:ln w="28575" cmpd="sng">
            <a:solidFill>
              <a:srgbClr val="00B0F0"/>
            </a:solidFill>
            <a:prstDash val="sysDash"/>
          </a:ln>
        </p:spPr>
      </p:pic>
      <p:cxnSp>
        <p:nvCxnSpPr>
          <p:cNvPr id="9" name="肘形连接符 8"/>
          <p:cNvCxnSpPr/>
          <p:nvPr/>
        </p:nvCxnSpPr>
        <p:spPr>
          <a:xfrm rot="5400000" flipV="1">
            <a:off x="1954530" y="3596005"/>
            <a:ext cx="3505835" cy="279400"/>
          </a:xfrm>
          <a:prstGeom prst="bentConnector4">
            <a:avLst>
              <a:gd name="adj1" fmla="val 697"/>
              <a:gd name="adj2" fmla="val 376022"/>
            </a:avLst>
          </a:prstGeom>
          <a:ln w="28575">
            <a:tailEnd type="arrow"/>
          </a:ln>
        </p:spPr>
        <p:style>
          <a:lnRef idx="2">
            <a:schemeClr val="accent1"/>
          </a:lnRef>
          <a:fillRef idx="0">
            <a:srgbClr val="FFFFFF"/>
          </a:fillRef>
          <a:effectRef idx="0">
            <a:srgbClr val="FFFFFF"/>
          </a:effectRef>
          <a:fontRef idx="minor">
            <a:schemeClr val="tx1"/>
          </a:fontRef>
        </p:style>
      </p:cxnSp>
      <p:sp>
        <p:nvSpPr>
          <p:cNvPr id="11" name="矩形 10"/>
          <p:cNvSpPr/>
          <p:nvPr/>
        </p:nvSpPr>
        <p:spPr>
          <a:xfrm>
            <a:off x="280035" y="140335"/>
            <a:ext cx="504952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陶璨谱仪机械结构总体概况</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9" name="文本框 48"/>
          <p:cNvSpPr txBox="1"/>
          <p:nvPr/>
        </p:nvSpPr>
        <p:spPr>
          <a:xfrm>
            <a:off x="4651375" y="824230"/>
            <a:ext cx="4286250" cy="1975485"/>
          </a:xfrm>
          <a:prstGeom prst="rect">
            <a:avLst/>
          </a:prstGeom>
          <a:noFill/>
          <a:ln>
            <a:noFill/>
          </a:ln>
          <a:extLst>
            <a:ext uri="{909E8E84-426E-40DD-AFC4-6F175D3DCCD1}">
              <a14:hiddenFill xmlns:a14="http://schemas.microsoft.com/office/drawing/2010/main">
                <a:solidFill>
                  <a:schemeClr val="accent5">
                    <a:lumMod val="20000"/>
                    <a:lumOff val="80000"/>
                  </a:schemeClr>
                </a:solidFill>
              </a14:hiddenFill>
            </a:ext>
          </a:extLst>
        </p:spPr>
        <p:txBody>
          <a:bodyPr wrap="square" rtlCol="0">
            <a:noAutofit/>
          </a:bodyPr>
          <a:lstStyle/>
          <a:p>
            <a:pPr marL="285750" marR="0" lvl="0" indent="-28575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lang="zh-CN" altLang="en-US" sz="2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量能器的法兰通过</a:t>
            </a:r>
            <a:r>
              <a:rPr lang="zh-CN" altLang="en-US" sz="2000" b="1" noProof="0" dirty="0">
                <a:ln>
                  <a:noFill/>
                </a:ln>
                <a:solidFill>
                  <a:srgbClr val="FF0000"/>
                </a:solidFill>
                <a:effectLst/>
                <a:uLnTx/>
                <a:uFillTx/>
                <a:latin typeface="Arial" panose="020B0604020202020204"/>
                <a:ea typeface="微软雅黑" panose="020B0503020204020204" pitchFamily="34" charset="-122"/>
                <a:sym typeface="+mn-ea"/>
              </a:rPr>
              <a:t>阶梯型连接板</a:t>
            </a:r>
            <a:r>
              <a:rPr lang="zh-CN" altLang="en-US" sz="2000" b="1" noProof="0" dirty="0">
                <a:ln>
                  <a:noFill/>
                </a:ln>
                <a:effectLst/>
                <a:uLnTx/>
                <a:uFillTx/>
                <a:latin typeface="微软雅黑" panose="020B0503020204020204" pitchFamily="34" charset="-122"/>
                <a:ea typeface="微软雅黑" panose="020B0503020204020204" pitchFamily="34" charset="-122"/>
                <a:sym typeface="+mn-ea"/>
              </a:rPr>
              <a:t>与轭铁</a:t>
            </a:r>
            <a:r>
              <a:rPr lang="zh-CN" altLang="en-US" sz="20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端部进行连接固定。</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285750" marR="0" lvl="0" indent="-28575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r>
              <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超导螺线管磁体采用</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焊接组件</a:t>
            </a:r>
            <a:r>
              <a:rPr lang="zh-CN" altLang="en-US" sz="2000" b="1" noProof="0" dirty="0">
                <a:ln>
                  <a:noFill/>
                </a:ln>
                <a:effectLst/>
                <a:uLnTx/>
                <a:uFillTx/>
                <a:latin typeface="微软雅黑" panose="020B0503020204020204" pitchFamily="34" charset="-122"/>
                <a:ea typeface="微软雅黑" panose="020B0503020204020204" pitchFamily="34" charset="-122"/>
                <a:sym typeface="+mn-ea"/>
              </a:rPr>
              <a:t>与轭铁阶梯板间</a:t>
            </a:r>
            <a:r>
              <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进行焊接连接固定。</a:t>
            </a: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285750" marR="0" lvl="0" indent="-285750" algn="l" defTabSz="914400" rtl="0" eaLnBrk="1" fontAlgn="auto" latinLnBrk="0" hangingPunct="1">
              <a:lnSpc>
                <a:spcPct val="150000"/>
              </a:lnSpc>
              <a:spcBef>
                <a:spcPts val="0"/>
              </a:spcBef>
              <a:spcAft>
                <a:spcPts val="0"/>
              </a:spcAft>
              <a:buClr>
                <a:srgbClr val="FF0000"/>
              </a:buClr>
              <a:buSzTx/>
              <a:buFont typeface="Wingdings" panose="05000000000000000000" charset="0"/>
              <a:buChar char="Ø"/>
              <a:defRPr/>
            </a:pPr>
            <a:endParaRPr kumimoji="0" lang="zh-CN" altLang="en-US" sz="20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p:cNvPicPr>
          <p:nvPr/>
        </p:nvPicPr>
        <p:blipFill rotWithShape="1">
          <a:blip r:embed="rId1"/>
          <a:srcRect l="5664" t="24246" r="5120" b="31144"/>
          <a:stretch>
            <a:fillRect/>
          </a:stretch>
        </p:blipFill>
        <p:spPr>
          <a:xfrm>
            <a:off x="9290024" y="75372"/>
            <a:ext cx="2901976" cy="586730"/>
          </a:xfrm>
          <a:prstGeom prst="rect">
            <a:avLst/>
          </a:prstGeom>
        </p:spPr>
      </p:pic>
      <p:pic>
        <p:nvPicPr>
          <p:cNvPr id="16" name="图片 15"/>
          <p:cNvPicPr>
            <a:picLocks noChangeAspect="1"/>
          </p:cNvPicPr>
          <p:nvPr/>
        </p:nvPicPr>
        <p:blipFill>
          <a:blip r:embed="rId2"/>
          <a:stretch>
            <a:fillRect/>
          </a:stretch>
        </p:blipFill>
        <p:spPr>
          <a:xfrm flipH="1">
            <a:off x="3937000" y="1689100"/>
            <a:ext cx="1624330" cy="1785620"/>
          </a:xfrm>
          <a:prstGeom prst="rect">
            <a:avLst/>
          </a:prstGeom>
          <a:ln w="12700">
            <a:solidFill>
              <a:schemeClr val="accent1"/>
            </a:solidFill>
            <a:prstDash val="dash"/>
          </a:ln>
        </p:spPr>
      </p:pic>
      <p:pic>
        <p:nvPicPr>
          <p:cNvPr id="5" name="图片 4"/>
          <p:cNvPicPr>
            <a:picLocks noChangeAspect="1"/>
          </p:cNvPicPr>
          <p:nvPr/>
        </p:nvPicPr>
        <p:blipFill>
          <a:blip r:embed="rId3"/>
          <a:stretch>
            <a:fillRect/>
          </a:stretch>
        </p:blipFill>
        <p:spPr>
          <a:xfrm flipH="1">
            <a:off x="582930" y="1840865"/>
            <a:ext cx="2708275" cy="1844675"/>
          </a:xfrm>
          <a:prstGeom prst="rect">
            <a:avLst/>
          </a:prstGeom>
        </p:spPr>
      </p:pic>
      <p:sp>
        <p:nvSpPr>
          <p:cNvPr id="8" name="矩形 7"/>
          <p:cNvSpPr/>
          <p:nvPr/>
        </p:nvSpPr>
        <p:spPr>
          <a:xfrm>
            <a:off x="1849755" y="2687955"/>
            <a:ext cx="1090930" cy="998220"/>
          </a:xfrm>
          <a:prstGeom prst="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9" name="直接箭头连接符 8"/>
          <p:cNvCxnSpPr/>
          <p:nvPr/>
        </p:nvCxnSpPr>
        <p:spPr>
          <a:xfrm flipV="1">
            <a:off x="2940685" y="2736850"/>
            <a:ext cx="996315" cy="281940"/>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flipV="1">
            <a:off x="4699635" y="1840865"/>
            <a:ext cx="1336040" cy="109855"/>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H="1" flipV="1">
            <a:off x="5038725" y="2560955"/>
            <a:ext cx="926465" cy="196850"/>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flipV="1">
            <a:off x="4540250" y="2940050"/>
            <a:ext cx="1438910" cy="386080"/>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
        <p:nvSpPr>
          <p:cNvPr id="13" name="文本框 12"/>
          <p:cNvSpPr txBox="1"/>
          <p:nvPr/>
        </p:nvSpPr>
        <p:spPr>
          <a:xfrm>
            <a:off x="6035675" y="1761490"/>
            <a:ext cx="1413510" cy="368300"/>
          </a:xfrm>
          <a:prstGeom prst="rect">
            <a:avLst/>
          </a:prstGeom>
          <a:noFill/>
        </p:spPr>
        <p:txBody>
          <a:bodyPr wrap="square" rtlCol="0">
            <a:spAutoFit/>
          </a:bodyPr>
          <a:lstStyle/>
          <a:p>
            <a:r>
              <a:rPr lang="zh-CN" altLang="en-US" b="1"/>
              <a:t>端轭</a:t>
            </a:r>
            <a:endParaRPr lang="zh-CN" altLang="en-US" b="1"/>
          </a:p>
        </p:txBody>
      </p:sp>
      <p:sp>
        <p:nvSpPr>
          <p:cNvPr id="15" name="文本框 14"/>
          <p:cNvSpPr txBox="1"/>
          <p:nvPr/>
        </p:nvSpPr>
        <p:spPr>
          <a:xfrm>
            <a:off x="6035675" y="3223895"/>
            <a:ext cx="1413510" cy="368300"/>
          </a:xfrm>
          <a:prstGeom prst="rect">
            <a:avLst/>
          </a:prstGeom>
          <a:noFill/>
        </p:spPr>
        <p:txBody>
          <a:bodyPr wrap="square" rtlCol="0">
            <a:spAutoFit/>
          </a:bodyPr>
          <a:lstStyle/>
          <a:p>
            <a:r>
              <a:rPr lang="zh-CN" altLang="en-US" b="1">
                <a:solidFill>
                  <a:srgbClr val="FF0000"/>
                </a:solidFill>
              </a:rPr>
              <a:t>连接板</a:t>
            </a:r>
            <a:endParaRPr lang="zh-CN" altLang="en-US" b="1">
              <a:solidFill>
                <a:srgbClr val="FF0000"/>
              </a:solidFill>
            </a:endParaRPr>
          </a:p>
        </p:txBody>
      </p:sp>
      <p:sp>
        <p:nvSpPr>
          <p:cNvPr id="20" name="文本框 19"/>
          <p:cNvSpPr txBox="1"/>
          <p:nvPr/>
        </p:nvSpPr>
        <p:spPr>
          <a:xfrm>
            <a:off x="6035675" y="2578735"/>
            <a:ext cx="1413510" cy="368300"/>
          </a:xfrm>
          <a:prstGeom prst="rect">
            <a:avLst/>
          </a:prstGeom>
          <a:noFill/>
        </p:spPr>
        <p:txBody>
          <a:bodyPr wrap="square" rtlCol="0">
            <a:spAutoFit/>
          </a:bodyPr>
          <a:lstStyle/>
          <a:p>
            <a:r>
              <a:rPr lang="zh-CN" altLang="en-US" b="1">
                <a:solidFill>
                  <a:srgbClr val="FF0000"/>
                </a:solidFill>
              </a:rPr>
              <a:t>端轭支撑</a:t>
            </a:r>
            <a:endParaRPr lang="zh-CN" altLang="en-US" b="1">
              <a:solidFill>
                <a:srgbClr val="FF0000"/>
              </a:solidFill>
            </a:endParaRPr>
          </a:p>
        </p:txBody>
      </p:sp>
      <p:sp>
        <p:nvSpPr>
          <p:cNvPr id="22" name="文本框 21"/>
          <p:cNvSpPr txBox="1"/>
          <p:nvPr/>
        </p:nvSpPr>
        <p:spPr>
          <a:xfrm>
            <a:off x="7851775" y="1522095"/>
            <a:ext cx="3589020" cy="2168525"/>
          </a:xfrm>
          <a:prstGeom prst="rect">
            <a:avLst/>
          </a:prstGeom>
          <a:noFill/>
        </p:spPr>
        <p:txBody>
          <a:bodyPr wrap="square" rtlCol="0">
            <a:spAutoFit/>
          </a:bodyPr>
          <a:lstStyle/>
          <a:p>
            <a:pPr>
              <a:lnSpc>
                <a:spcPct val="150000"/>
              </a:lnSpc>
            </a:pPr>
            <a:r>
              <a:rPr lang="zh-CN" altLang="en-US" b="1">
                <a:solidFill>
                  <a:srgbClr val="0070C0"/>
                </a:solidFill>
              </a:rPr>
              <a:t>端部轭铁与基座连接方式：</a:t>
            </a:r>
            <a:endParaRPr lang="en-US" altLang="zh-CN" b="1">
              <a:solidFill>
                <a:srgbClr val="0070C0"/>
              </a:solidFill>
            </a:endParaRPr>
          </a:p>
          <a:p>
            <a:pPr>
              <a:lnSpc>
                <a:spcPct val="150000"/>
              </a:lnSpc>
            </a:pPr>
            <a:r>
              <a:rPr lang="en-US" altLang="zh-CN" b="1"/>
              <a:t>1.</a:t>
            </a:r>
            <a:r>
              <a:rPr lang="zh-CN" altLang="en-US" b="1"/>
              <a:t>前端面使用</a:t>
            </a:r>
            <a:r>
              <a:rPr lang="zh-CN" altLang="en-US" b="1">
                <a:solidFill>
                  <a:srgbClr val="FF0000"/>
                </a:solidFill>
              </a:rPr>
              <a:t>连接板</a:t>
            </a:r>
            <a:r>
              <a:rPr lang="zh-CN" altLang="en-US" b="1"/>
              <a:t>固定</a:t>
            </a:r>
            <a:r>
              <a:rPr lang="zh-CN" altLang="en-US" b="1">
                <a:solidFill>
                  <a:srgbClr val="FF0000"/>
                </a:solidFill>
              </a:rPr>
              <a:t>端轭</a:t>
            </a:r>
            <a:r>
              <a:rPr lang="zh-CN" altLang="en-US" b="1"/>
              <a:t>与</a:t>
            </a:r>
            <a:r>
              <a:rPr lang="zh-CN" altLang="en-US" b="1">
                <a:solidFill>
                  <a:srgbClr val="FF0000"/>
                </a:solidFill>
              </a:rPr>
              <a:t>端轭支撑</a:t>
            </a:r>
            <a:endParaRPr lang="zh-CN" altLang="en-US" b="1">
              <a:solidFill>
                <a:srgbClr val="FF0000"/>
              </a:solidFill>
            </a:endParaRPr>
          </a:p>
          <a:p>
            <a:pPr>
              <a:lnSpc>
                <a:spcPct val="150000"/>
              </a:lnSpc>
            </a:pPr>
            <a:r>
              <a:rPr lang="en-US" altLang="zh-CN" b="1">
                <a:solidFill>
                  <a:schemeClr val="tx1"/>
                </a:solidFill>
              </a:rPr>
              <a:t>2.</a:t>
            </a:r>
            <a:r>
              <a:rPr lang="zh-CN" altLang="en-US" b="1">
                <a:solidFill>
                  <a:schemeClr val="tx1"/>
                </a:solidFill>
              </a:rPr>
              <a:t>侧端</a:t>
            </a:r>
            <a:r>
              <a:rPr lang="zh-CN" altLang="en-US" b="1">
                <a:solidFill>
                  <a:srgbClr val="FF0000"/>
                </a:solidFill>
              </a:rPr>
              <a:t>端轭</a:t>
            </a:r>
            <a:r>
              <a:rPr lang="zh-CN" altLang="en-US" b="1">
                <a:solidFill>
                  <a:schemeClr val="tx1"/>
                </a:solidFill>
              </a:rPr>
              <a:t>与</a:t>
            </a:r>
            <a:r>
              <a:rPr lang="zh-CN" altLang="en-US" b="1">
                <a:solidFill>
                  <a:srgbClr val="FF0000"/>
                </a:solidFill>
              </a:rPr>
              <a:t>端轭支撑</a:t>
            </a:r>
            <a:r>
              <a:rPr lang="zh-CN" altLang="en-US" b="1">
                <a:solidFill>
                  <a:schemeClr val="tx1"/>
                </a:solidFill>
              </a:rPr>
              <a:t>直接使用</a:t>
            </a:r>
            <a:r>
              <a:rPr lang="zh-CN" altLang="en-US" b="1">
                <a:solidFill>
                  <a:srgbClr val="FF0000"/>
                </a:solidFill>
              </a:rPr>
              <a:t>螺钉连接</a:t>
            </a:r>
            <a:endParaRPr lang="zh-CN" altLang="en-US" b="1">
              <a:solidFill>
                <a:srgbClr val="FF0000"/>
              </a:solidFill>
            </a:endParaRPr>
          </a:p>
        </p:txBody>
      </p:sp>
      <p:sp>
        <p:nvSpPr>
          <p:cNvPr id="23" name="矩形 22"/>
          <p:cNvSpPr/>
          <p:nvPr>
            <p:custDataLst>
              <p:tags r:id="rId4"/>
            </p:custDataLst>
          </p:nvPr>
        </p:nvSpPr>
        <p:spPr>
          <a:xfrm>
            <a:off x="257810" y="889635"/>
            <a:ext cx="3943350" cy="460375"/>
          </a:xfrm>
          <a:prstGeom prst="rect">
            <a:avLst/>
          </a:prstGeom>
          <a:ln w="15875">
            <a:noFill/>
          </a:ln>
        </p:spPr>
        <p:txBody>
          <a:bodyPr wrap="square" lIns="91440" tIns="45720" rIns="91440" bIns="45720">
            <a:spAutoFit/>
          </a:bodyPr>
          <a:lstStyle/>
          <a:p>
            <a:pPr marL="342900" marR="0" lvl="0" indent="-342900" algn="l" defTabSz="914400" rtl="0" eaLnBrk="1" fontAlgn="auto" latinLnBrk="0" hangingPunct="1">
              <a:lnSpc>
                <a:spcPct val="100000"/>
              </a:lnSpc>
              <a:spcBef>
                <a:spcPts val="0"/>
              </a:spcBef>
              <a:spcAft>
                <a:spcPts val="0"/>
              </a:spcAft>
              <a:buClr>
                <a:srgbClr val="FF0000"/>
              </a:buClr>
              <a:buSzTx/>
              <a:buFont typeface="Wingdings" panose="05000000000000000000" charset="0"/>
              <a:buChar char="Ø"/>
              <a:defRPr/>
            </a:pPr>
            <a:r>
              <a:rPr kumimoji="0" 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轭铁与基座连接方式</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内容占位符 5"/>
          <p:cNvPicPr>
            <a:picLocks noGrp="1" noChangeAspect="1"/>
          </p:cNvPicPr>
          <p:nvPr>
            <p:ph idx="1"/>
            <p:custDataLst>
              <p:tags r:id="rId5"/>
            </p:custDataLst>
          </p:nvPr>
        </p:nvPicPr>
        <p:blipFill>
          <a:blip r:embed="rId6"/>
          <a:stretch>
            <a:fillRect/>
          </a:stretch>
        </p:blipFill>
        <p:spPr>
          <a:xfrm flipH="1">
            <a:off x="582930" y="4257675"/>
            <a:ext cx="2254885" cy="2016760"/>
          </a:xfrm>
          <a:prstGeom prst="rect">
            <a:avLst/>
          </a:prstGeom>
        </p:spPr>
      </p:pic>
      <p:sp>
        <p:nvSpPr>
          <p:cNvPr id="7" name="矩形 6"/>
          <p:cNvSpPr/>
          <p:nvPr/>
        </p:nvSpPr>
        <p:spPr>
          <a:xfrm>
            <a:off x="1646555" y="5257800"/>
            <a:ext cx="850265" cy="916940"/>
          </a:xfrm>
          <a:prstGeom prst="rect">
            <a:avLst/>
          </a:prstGeom>
          <a:noFill/>
          <a:ln w="28575">
            <a:solidFill>
              <a:srgbClr val="FF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cxnSp>
        <p:nvCxnSpPr>
          <p:cNvPr id="17" name="直接箭头连接符 16"/>
          <p:cNvCxnSpPr/>
          <p:nvPr/>
        </p:nvCxnSpPr>
        <p:spPr>
          <a:xfrm flipV="1">
            <a:off x="2496820" y="5228590"/>
            <a:ext cx="1187450" cy="421640"/>
          </a:xfrm>
          <a:prstGeom prst="straightConnector1">
            <a:avLst/>
          </a:prstGeom>
          <a:ln w="19050">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18" name="图片 17"/>
          <p:cNvPicPr>
            <a:picLocks noChangeAspect="1"/>
          </p:cNvPicPr>
          <p:nvPr/>
        </p:nvPicPr>
        <p:blipFill>
          <a:blip r:embed="rId7"/>
          <a:stretch>
            <a:fillRect/>
          </a:stretch>
        </p:blipFill>
        <p:spPr>
          <a:xfrm flipH="1">
            <a:off x="3739515" y="4356735"/>
            <a:ext cx="1717040" cy="1703070"/>
          </a:xfrm>
          <a:prstGeom prst="rect">
            <a:avLst/>
          </a:prstGeom>
          <a:ln w="12700">
            <a:solidFill>
              <a:schemeClr val="accent1"/>
            </a:solidFill>
            <a:prstDash val="dash"/>
          </a:ln>
        </p:spPr>
      </p:pic>
      <p:cxnSp>
        <p:nvCxnSpPr>
          <p:cNvPr id="19" name="直接箭头连接符 18"/>
          <p:cNvCxnSpPr>
            <a:stCxn id="21" idx="1"/>
          </p:cNvCxnSpPr>
          <p:nvPr/>
        </p:nvCxnSpPr>
        <p:spPr>
          <a:xfrm flipH="1" flipV="1">
            <a:off x="4785360" y="4774565"/>
            <a:ext cx="1188085" cy="93345"/>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5973445" y="4712335"/>
            <a:ext cx="1932940" cy="311150"/>
          </a:xfrm>
          <a:prstGeom prst="rect">
            <a:avLst/>
          </a:prstGeom>
          <a:noFill/>
        </p:spPr>
        <p:txBody>
          <a:bodyPr wrap="square" rtlCol="0">
            <a:noAutofit/>
          </a:bodyPr>
          <a:lstStyle/>
          <a:p>
            <a:r>
              <a:rPr lang="zh-CN" altLang="en-US" b="1">
                <a:solidFill>
                  <a:srgbClr val="FF0000"/>
                </a:solidFill>
              </a:rPr>
              <a:t>直角连接件</a:t>
            </a:r>
            <a:endParaRPr lang="zh-CN" altLang="en-US" b="1">
              <a:solidFill>
                <a:srgbClr val="FF0000"/>
              </a:solidFill>
            </a:endParaRPr>
          </a:p>
        </p:txBody>
      </p:sp>
      <p:cxnSp>
        <p:nvCxnSpPr>
          <p:cNvPr id="24" name="直接箭头连接符 23"/>
          <p:cNvCxnSpPr/>
          <p:nvPr/>
        </p:nvCxnSpPr>
        <p:spPr>
          <a:xfrm flipH="1">
            <a:off x="4699635" y="4350385"/>
            <a:ext cx="1254125" cy="140970"/>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5951220" y="4139565"/>
            <a:ext cx="956945" cy="433705"/>
          </a:xfrm>
          <a:prstGeom prst="rect">
            <a:avLst/>
          </a:prstGeom>
          <a:noFill/>
        </p:spPr>
        <p:txBody>
          <a:bodyPr wrap="square" rtlCol="0">
            <a:noAutofit/>
          </a:bodyPr>
          <a:lstStyle/>
          <a:p>
            <a:r>
              <a:rPr lang="zh-CN" altLang="en-US" b="1"/>
              <a:t>桶轭</a:t>
            </a:r>
            <a:endParaRPr lang="zh-CN" altLang="en-US" b="1"/>
          </a:p>
        </p:txBody>
      </p:sp>
      <p:cxnSp>
        <p:nvCxnSpPr>
          <p:cNvPr id="26" name="直接箭头连接符 25"/>
          <p:cNvCxnSpPr/>
          <p:nvPr/>
        </p:nvCxnSpPr>
        <p:spPr>
          <a:xfrm flipH="1" flipV="1">
            <a:off x="4568190" y="5619750"/>
            <a:ext cx="386715" cy="724535"/>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
        <p:nvSpPr>
          <p:cNvPr id="27" name="文本框 26"/>
          <p:cNvSpPr txBox="1"/>
          <p:nvPr/>
        </p:nvSpPr>
        <p:spPr>
          <a:xfrm>
            <a:off x="4816475" y="6356985"/>
            <a:ext cx="1834515" cy="295910"/>
          </a:xfrm>
          <a:prstGeom prst="rect">
            <a:avLst/>
          </a:prstGeom>
          <a:noFill/>
        </p:spPr>
        <p:txBody>
          <a:bodyPr wrap="square" rtlCol="0">
            <a:noAutofit/>
          </a:bodyPr>
          <a:lstStyle/>
          <a:p>
            <a:r>
              <a:rPr lang="zh-CN" altLang="en-US" b="1">
                <a:solidFill>
                  <a:srgbClr val="FF0000"/>
                </a:solidFill>
              </a:rPr>
              <a:t>桶轭支撑</a:t>
            </a:r>
            <a:endParaRPr lang="zh-CN" altLang="en-US" b="1">
              <a:solidFill>
                <a:srgbClr val="FF0000"/>
              </a:solidFill>
            </a:endParaRPr>
          </a:p>
        </p:txBody>
      </p:sp>
      <p:pic>
        <p:nvPicPr>
          <p:cNvPr id="28" name="图片 27"/>
          <p:cNvPicPr>
            <a:picLocks noChangeAspect="1"/>
          </p:cNvPicPr>
          <p:nvPr/>
        </p:nvPicPr>
        <p:blipFill>
          <a:blip r:embed="rId8"/>
          <a:stretch>
            <a:fillRect/>
          </a:stretch>
        </p:blipFill>
        <p:spPr>
          <a:xfrm>
            <a:off x="5951220" y="5093970"/>
            <a:ext cx="1279525" cy="1152525"/>
          </a:xfrm>
          <a:prstGeom prst="rect">
            <a:avLst/>
          </a:prstGeom>
          <a:ln w="12700">
            <a:solidFill>
              <a:schemeClr val="accent1"/>
            </a:solidFill>
            <a:prstDash val="dash"/>
          </a:ln>
        </p:spPr>
      </p:pic>
      <p:cxnSp>
        <p:nvCxnSpPr>
          <p:cNvPr id="29" name="直接箭头连接符 28"/>
          <p:cNvCxnSpPr/>
          <p:nvPr/>
        </p:nvCxnSpPr>
        <p:spPr>
          <a:xfrm flipH="1" flipV="1">
            <a:off x="4114800" y="5567680"/>
            <a:ext cx="210185" cy="773430"/>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a:off x="3818255" y="6351270"/>
            <a:ext cx="998855" cy="447675"/>
          </a:xfrm>
          <a:prstGeom prst="rect">
            <a:avLst/>
          </a:prstGeom>
          <a:noFill/>
        </p:spPr>
        <p:txBody>
          <a:bodyPr wrap="square" rtlCol="0" anchor="t">
            <a:noAutofit/>
          </a:bodyPr>
          <a:lstStyle/>
          <a:p>
            <a:r>
              <a:rPr lang="zh-CN" altLang="en-US" b="1">
                <a:solidFill>
                  <a:srgbClr val="FF0000"/>
                </a:solidFill>
                <a:sym typeface="+mn-ea"/>
              </a:rPr>
              <a:t>支撑板</a:t>
            </a:r>
            <a:endParaRPr lang="zh-CN" altLang="en-US" b="1">
              <a:solidFill>
                <a:srgbClr val="FF0000"/>
              </a:solidFill>
              <a:sym typeface="+mn-ea"/>
            </a:endParaRPr>
          </a:p>
        </p:txBody>
      </p:sp>
      <p:sp>
        <p:nvSpPr>
          <p:cNvPr id="31" name="文本框 30"/>
          <p:cNvSpPr txBox="1"/>
          <p:nvPr/>
        </p:nvSpPr>
        <p:spPr>
          <a:xfrm>
            <a:off x="7851775" y="4188460"/>
            <a:ext cx="3533140" cy="2168525"/>
          </a:xfrm>
          <a:prstGeom prst="rect">
            <a:avLst/>
          </a:prstGeom>
          <a:noFill/>
        </p:spPr>
        <p:txBody>
          <a:bodyPr wrap="square" rtlCol="0">
            <a:spAutoFit/>
          </a:bodyPr>
          <a:lstStyle/>
          <a:p>
            <a:pPr>
              <a:lnSpc>
                <a:spcPct val="150000"/>
              </a:lnSpc>
            </a:pPr>
            <a:r>
              <a:rPr lang="zh-CN" altLang="en-US" b="1">
                <a:solidFill>
                  <a:srgbClr val="0070C0"/>
                </a:solidFill>
              </a:rPr>
              <a:t>桶部轭铁与基座连接方式：</a:t>
            </a:r>
            <a:endParaRPr lang="en-US" altLang="zh-CN" b="1"/>
          </a:p>
          <a:p>
            <a:pPr>
              <a:lnSpc>
                <a:spcPct val="150000"/>
              </a:lnSpc>
            </a:pPr>
            <a:r>
              <a:rPr lang="en-US" altLang="zh-CN" b="1"/>
              <a:t>1.</a:t>
            </a:r>
            <a:r>
              <a:rPr lang="zh-CN" altLang="en-US" b="1"/>
              <a:t>使用</a:t>
            </a:r>
            <a:r>
              <a:rPr lang="zh-CN" altLang="en-US" b="1">
                <a:solidFill>
                  <a:srgbClr val="FF0000"/>
                </a:solidFill>
                <a:sym typeface="+mn-ea"/>
              </a:rPr>
              <a:t>直角连接件</a:t>
            </a:r>
            <a:r>
              <a:rPr lang="zh-CN" altLang="en-US" b="1"/>
              <a:t>固定</a:t>
            </a:r>
            <a:r>
              <a:rPr lang="zh-CN" altLang="en-US" b="1">
                <a:solidFill>
                  <a:srgbClr val="FF0000"/>
                </a:solidFill>
              </a:rPr>
              <a:t>桶轭</a:t>
            </a:r>
            <a:r>
              <a:rPr lang="zh-CN" altLang="en-US" b="1"/>
              <a:t>与</a:t>
            </a:r>
            <a:r>
              <a:rPr lang="zh-CN" altLang="en-US" b="1">
                <a:solidFill>
                  <a:srgbClr val="FF0000"/>
                </a:solidFill>
              </a:rPr>
              <a:t>桶轭支撑</a:t>
            </a:r>
            <a:endParaRPr lang="zh-CN" altLang="en-US" b="1">
              <a:solidFill>
                <a:srgbClr val="FF0000"/>
              </a:solidFill>
            </a:endParaRPr>
          </a:p>
          <a:p>
            <a:pPr>
              <a:lnSpc>
                <a:spcPct val="150000"/>
              </a:lnSpc>
            </a:pPr>
            <a:r>
              <a:rPr lang="en-US" altLang="zh-CN" b="1">
                <a:solidFill>
                  <a:schemeClr val="tx1"/>
                </a:solidFill>
              </a:rPr>
              <a:t>2.</a:t>
            </a:r>
            <a:r>
              <a:rPr lang="zh-CN" altLang="en-US" b="1">
                <a:solidFill>
                  <a:schemeClr val="tx1"/>
                </a:solidFill>
              </a:rPr>
              <a:t>安装完成之后</a:t>
            </a:r>
            <a:r>
              <a:rPr lang="zh-CN" altLang="en-US" b="1">
                <a:solidFill>
                  <a:srgbClr val="FF0000"/>
                </a:solidFill>
              </a:rPr>
              <a:t>支撑板</a:t>
            </a:r>
            <a:r>
              <a:rPr lang="zh-CN" altLang="en-US" b="1">
                <a:solidFill>
                  <a:schemeClr val="tx1"/>
                </a:solidFill>
              </a:rPr>
              <a:t>与</a:t>
            </a:r>
            <a:r>
              <a:rPr lang="zh-CN" altLang="en-US" b="1">
                <a:solidFill>
                  <a:srgbClr val="FF0000"/>
                </a:solidFill>
              </a:rPr>
              <a:t>桶轭</a:t>
            </a:r>
            <a:r>
              <a:rPr lang="zh-CN" altLang="en-US" b="1">
                <a:solidFill>
                  <a:schemeClr val="tx1"/>
                </a:solidFill>
              </a:rPr>
              <a:t>之间使用</a:t>
            </a:r>
            <a:r>
              <a:rPr lang="zh-CN" altLang="en-US" b="1">
                <a:solidFill>
                  <a:srgbClr val="FF0000"/>
                </a:solidFill>
              </a:rPr>
              <a:t>焊接加固</a:t>
            </a:r>
            <a:endParaRPr lang="zh-CN" altLang="en-US" b="1">
              <a:solidFill>
                <a:srgbClr val="FF0000"/>
              </a:solidFill>
            </a:endParaRPr>
          </a:p>
        </p:txBody>
      </p:sp>
      <p:cxnSp>
        <p:nvCxnSpPr>
          <p:cNvPr id="48" name="直接连接符 47"/>
          <p:cNvCxnSpPr/>
          <p:nvPr/>
        </p:nvCxnSpPr>
        <p:spPr>
          <a:xfrm>
            <a:off x="0" y="81313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362585" y="139700"/>
            <a:ext cx="5049520" cy="521970"/>
          </a:xfrm>
          <a:prstGeom prst="rect">
            <a:avLst/>
          </a:prstGeom>
          <a:solidFill>
            <a:srgbClr val="7030A0"/>
          </a:solidFill>
          <a:ln w="15875">
            <a:noFill/>
          </a:ln>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a:t>
            </a:r>
            <a:r>
              <a:rPr lang="zh-CN" altLang="en-US" sz="2800" b="1" noProof="0" dirty="0">
                <a:ln>
                  <a:noFill/>
                </a:ln>
                <a:solidFill>
                  <a:schemeClr val="bg1"/>
                </a:solidFill>
                <a:effectLst/>
                <a:uLnTx/>
                <a:uFillTx/>
                <a:latin typeface="微软雅黑" panose="020B0503020204020204" pitchFamily="34" charset="-122"/>
                <a:ea typeface="微软雅黑" panose="020B0503020204020204" pitchFamily="34" charset="-122"/>
                <a:sym typeface="+mn-ea"/>
              </a:rPr>
              <a:t>陶璨谱仪机械结构总体概况</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4324985" y="3575050"/>
            <a:ext cx="6096000" cy="368300"/>
          </a:xfrm>
          <a:prstGeom prst="rect">
            <a:avLst/>
          </a:prstGeom>
          <a:noFill/>
        </p:spPr>
        <p:txBody>
          <a:bodyPr wrap="square" rtlCol="0" anchor="t">
            <a:spAutoFit/>
          </a:bodyPr>
          <a:p>
            <a:r>
              <a:rPr lang="zh-CN" altLang="en-US" b="1">
                <a:sym typeface="+mn-ea"/>
              </a:rPr>
              <a:t>基座</a:t>
            </a:r>
            <a:endParaRPr lang="zh-CN" altLang="en-US" b="1">
              <a:sym typeface="+mn-ea"/>
            </a:endParaRPr>
          </a:p>
        </p:txBody>
      </p:sp>
      <p:cxnSp>
        <p:nvCxnSpPr>
          <p:cNvPr id="3" name="直接箭头连接符 2"/>
          <p:cNvCxnSpPr/>
          <p:nvPr/>
        </p:nvCxnSpPr>
        <p:spPr>
          <a:xfrm flipH="1" flipV="1">
            <a:off x="4439285" y="3280410"/>
            <a:ext cx="201930" cy="309880"/>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
        <p:nvSpPr>
          <p:cNvPr id="32" name="文本框 31"/>
          <p:cNvSpPr txBox="1"/>
          <p:nvPr/>
        </p:nvSpPr>
        <p:spPr>
          <a:xfrm>
            <a:off x="3095625" y="6356985"/>
            <a:ext cx="781685" cy="368300"/>
          </a:xfrm>
          <a:prstGeom prst="rect">
            <a:avLst/>
          </a:prstGeom>
          <a:noFill/>
        </p:spPr>
        <p:txBody>
          <a:bodyPr wrap="square" rtlCol="0" anchor="t">
            <a:spAutoFit/>
          </a:bodyPr>
          <a:p>
            <a:r>
              <a:rPr lang="zh-CN" altLang="en-US" b="1">
                <a:sym typeface="+mn-ea"/>
              </a:rPr>
              <a:t>基座</a:t>
            </a:r>
            <a:endParaRPr lang="zh-CN" altLang="en-US" b="1">
              <a:sym typeface="+mn-ea"/>
            </a:endParaRPr>
          </a:p>
        </p:txBody>
      </p:sp>
      <p:cxnSp>
        <p:nvCxnSpPr>
          <p:cNvPr id="33" name="直接箭头连接符 32"/>
          <p:cNvCxnSpPr/>
          <p:nvPr/>
        </p:nvCxnSpPr>
        <p:spPr>
          <a:xfrm flipV="1">
            <a:off x="3638550" y="5842000"/>
            <a:ext cx="389255" cy="548640"/>
          </a:xfrm>
          <a:prstGeom prst="straightConnector1">
            <a:avLst/>
          </a:prstGeom>
          <a:ln w="19050">
            <a:solidFill>
              <a:srgbClr val="FF0000"/>
            </a:solidFill>
            <a:prstDash val="dash"/>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custDataLst>
              <p:tags r:id="rId1"/>
            </p:custDataLst>
          </p:nvPr>
        </p:nvSpPr>
        <p:spPr>
          <a:xfrm>
            <a:off x="3639518" y="2808690"/>
            <a:ext cx="785817" cy="637810"/>
          </a:xfrm>
          <a:prstGeom prst="rect">
            <a:avLst/>
          </a:prstGeom>
          <a:gradFill>
            <a:gsLst>
              <a:gs pos="0">
                <a:srgbClr val="04AEDA"/>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endParaRPr kumimoji="0" lang="en-US" altLang="zh-CN" sz="2400" b="1" i="0" u="none" strike="noStrike" kern="1200" cap="none" spc="50" normalizeH="0" baseline="0" noProof="0" dirty="0">
              <a:ln w="13500">
                <a:solidFill>
                  <a:srgbClr val="216AA9">
                    <a:shade val="2500"/>
                    <a:alpha val="6500"/>
                  </a:srgbClr>
                </a:solidFill>
                <a:prstDash val="solid"/>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Line 28"/>
          <p:cNvSpPr/>
          <p:nvPr>
            <p:custDataLst>
              <p:tags r:id="rId2"/>
            </p:custDataLst>
          </p:nvPr>
        </p:nvSpPr>
        <p:spPr>
          <a:xfrm flipV="1">
            <a:off x="4462145" y="3408045"/>
            <a:ext cx="4184650" cy="24765"/>
          </a:xfrm>
          <a:prstGeom prst="line">
            <a:avLst/>
          </a:prstGeom>
          <a:ln w="25400" cap="flat" cmpd="sng">
            <a:solidFill>
              <a:srgbClr val="00B0F0"/>
            </a:solidFill>
            <a:prstDash val="sysDot"/>
            <a:headEnd type="none" w="med" len="med"/>
            <a:tailEnd type="oval" w="med" len="med"/>
          </a:ln>
        </p:spPr>
      </p:sp>
      <p:sp>
        <p:nvSpPr>
          <p:cNvPr id="3" name="矩形 2"/>
          <p:cNvSpPr/>
          <p:nvPr/>
        </p:nvSpPr>
        <p:spPr>
          <a:xfrm>
            <a:off x="5304294" y="-12163"/>
            <a:ext cx="1583690" cy="977265"/>
          </a:xfrm>
          <a:prstGeom prst="rect">
            <a:avLst/>
          </a:prstGeom>
        </p:spPr>
        <p:txBody>
          <a:bodyPr wrap="none">
            <a:spAutoFit/>
          </a:bodyPr>
          <a:lstStyle/>
          <a:p>
            <a:pPr marL="0" marR="0" lvl="0" algn="just" defTabSz="914400" rtl="0" eaLnBrk="1" fontAlgn="base" latinLnBrk="0" hangingPunct="1">
              <a:lnSpc>
                <a:spcPct val="120000"/>
              </a:lnSpc>
              <a:spcBef>
                <a:spcPts val="0"/>
              </a:spcBef>
              <a:spcAft>
                <a:spcPts val="1200"/>
              </a:spcAft>
              <a:buClrTx/>
              <a:buSzTx/>
              <a:buFontTx/>
              <a:buNone/>
              <a:defRPr/>
            </a:pPr>
            <a:r>
              <a:rPr lang="zh-CN" altLang="en-US" sz="4800" b="1"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sym typeface="+mn-ea"/>
              </a:rPr>
              <a:t>目 录</a:t>
            </a:r>
            <a:endParaRPr kumimoji="0" lang="zh-CN" altLang="en-US" sz="4800" b="1" i="0" u="none" strike="noStrike" kern="1200" cap="none" spc="0" normalizeH="0" baseline="0" noProof="0" dirty="0">
              <a:ln>
                <a:noFill/>
              </a:ln>
              <a:solidFill>
                <a:schemeClr val="accent4">
                  <a:lumMod val="75000"/>
                </a:scheme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5" name="Picture 6"/>
          <p:cNvPicPr>
            <a:picLocks noChangeAspect="1"/>
          </p:cNvPicPr>
          <p:nvPr/>
        </p:nvPicPr>
        <p:blipFill rotWithShape="1">
          <a:blip r:embed="rId3"/>
          <a:srcRect l="5664" t="24246" r="5120" b="31144"/>
          <a:stretch>
            <a:fillRect/>
          </a:stretch>
        </p:blipFill>
        <p:spPr>
          <a:xfrm>
            <a:off x="8455631" y="67708"/>
            <a:ext cx="3623353" cy="732581"/>
          </a:xfrm>
          <a:prstGeom prst="rect">
            <a:avLst/>
          </a:prstGeom>
        </p:spPr>
      </p:pic>
      <p:sp>
        <p:nvSpPr>
          <p:cNvPr id="4" name="文本框 3"/>
          <p:cNvSpPr txBox="1"/>
          <p:nvPr/>
        </p:nvSpPr>
        <p:spPr>
          <a:xfrm>
            <a:off x="4425315" y="2829560"/>
            <a:ext cx="4739640" cy="603885"/>
          </a:xfrm>
          <a:prstGeom prst="rect">
            <a:avLst/>
          </a:prstGeom>
          <a:noFill/>
        </p:spPr>
        <p:txBody>
          <a:bodyPr wrap="square" rtlCol="0">
            <a:noAutofit/>
          </a:bodyPr>
          <a:lstStyle/>
          <a:p>
            <a:pPr marL="0" marR="0" lvl="0" indent="0" algn="just" defTabSz="914400" rtl="0" eaLnBrk="1" fontAlgn="base" latinLnBrk="0" hangingPunct="1">
              <a:lnSpc>
                <a:spcPct val="120000"/>
              </a:lnSpc>
              <a:spcBef>
                <a:spcPts val="0"/>
              </a:spcBef>
              <a:spcAft>
                <a:spcPts val="1200"/>
              </a:spcAft>
              <a:buClrTx/>
              <a:buSzTx/>
              <a:buFontTx/>
              <a:buNone/>
              <a:defRPr/>
            </a:pPr>
            <a:r>
              <a:rPr lang="zh-CN" altLang="en-US" sz="2400" b="1" noProof="0" dirty="0">
                <a:ln>
                  <a:noFill/>
                </a:ln>
                <a:solidFill>
                  <a:srgbClr val="17375E"/>
                </a:solidFill>
                <a:effectLst/>
                <a:uLnTx/>
                <a:uFillTx/>
                <a:latin typeface="微软雅黑" panose="020B0503020204020204" pitchFamily="34" charset="-122"/>
                <a:ea typeface="微软雅黑" panose="020B0503020204020204" pitchFamily="34" charset="-122"/>
                <a:sym typeface="+mn-ea"/>
              </a:rPr>
              <a:t>Muon Detector Iron York轭铁</a:t>
            </a:r>
            <a:endParaRPr kumimoji="0" lang="zh-CN" altLang="en-US" sz="2400" b="1" i="0" u="none" strike="noStrike" kern="1200" cap="none" spc="0" normalizeH="0" baseline="0" noProof="0" dirty="0">
              <a:ln>
                <a:noFill/>
              </a:ln>
              <a:solidFill>
                <a:srgbClr val="17375E"/>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48" name="直接连接符 47"/>
          <p:cNvCxnSpPr/>
          <p:nvPr/>
        </p:nvCxnSpPr>
        <p:spPr>
          <a:xfrm>
            <a:off x="0" y="105316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01.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02.xml><?xml version="1.0" encoding="utf-8"?>
<p:tagLst xmlns:p="http://schemas.openxmlformats.org/presentationml/2006/main">
  <p:tag name="KSO_WM_DIAGRAM_VIRTUALLY_FRAME" val="{&quot;height&quot;:462.1,&quot;left&quot;:20.3,&quot;top&quot;:65.9,&quot;width&quot;:1078.9}"/>
</p:tagLst>
</file>

<file path=ppt/tags/tag103.xml><?xml version="1.0" encoding="utf-8"?>
<p:tagLst xmlns:p="http://schemas.openxmlformats.org/presentationml/2006/main">
  <p:tag name="KSO_WM_DIAGRAM_VIRTUALLY_FRAME" val="{&quot;height&quot;:491.45,&quot;left&quot;:70.45,&quot;top&quot;:48.4,&quot;width&quot;:661.15}"/>
</p:tagLst>
</file>

<file path=ppt/tags/tag104.xml><?xml version="1.0" encoding="utf-8"?>
<p:tagLst xmlns:p="http://schemas.openxmlformats.org/presentationml/2006/main">
  <p:tag name="KSO_WM_DIAGRAM_VIRTUALLY_FRAME" val="{&quot;height&quot;:462.1,&quot;left&quot;:20.3,&quot;top&quot;:65.9,&quot;width&quot;:1078.9}"/>
</p:tagLst>
</file>

<file path=ppt/tags/tag105.xml><?xml version="1.0" encoding="utf-8"?>
<p:tagLst xmlns:p="http://schemas.openxmlformats.org/presentationml/2006/main">
  <p:tag name="KSO_WM_DIAGRAM_VIRTUALLY_FRAME" val="{&quot;height&quot;:188.35,&quot;left&quot;:113,&quot;top&quot;:59.4,&quot;width&quot;:487.35}"/>
</p:tagLst>
</file>

<file path=ppt/tags/tag106.xml><?xml version="1.0" encoding="utf-8"?>
<p:tagLst xmlns:p="http://schemas.openxmlformats.org/presentationml/2006/main">
  <p:tag name="KSO_WM_DIAGRAM_VIRTUALLY_FRAME" val="{&quot;height&quot;:188.35,&quot;left&quot;:113,&quot;top&quot;:59.4,&quot;width&quot;:487.35}"/>
</p:tagLst>
</file>

<file path=ppt/tags/tag107.xml><?xml version="1.0" encoding="utf-8"?>
<p:tagLst xmlns:p="http://schemas.openxmlformats.org/presentationml/2006/main">
  <p:tag name="KSO_WM_DIAGRAM_VIRTUALLY_FRAME" val="{&quot;height&quot;:188.35,&quot;left&quot;:113,&quot;top&quot;:59.4,&quot;width&quot;:487.35}"/>
</p:tagLst>
</file>

<file path=ppt/tags/tag108.xml><?xml version="1.0" encoding="utf-8"?>
<p:tagLst xmlns:p="http://schemas.openxmlformats.org/presentationml/2006/main">
  <p:tag name="KSO_WM_DIAGRAM_VIRTUALLY_FRAME" val="{&quot;height&quot;:188.35,&quot;left&quot;:113,&quot;top&quot;:59.4,&quot;width&quot;:487.35}"/>
</p:tagLst>
</file>

<file path=ppt/tags/tag109.xml><?xml version="1.0" encoding="utf-8"?>
<p:tagLst xmlns:p="http://schemas.openxmlformats.org/presentationml/2006/main">
  <p:tag name="KSO_WM_DIAGRAM_VIRTUALLY_FRAME" val="{&quot;height&quot;:292.45,&quot;left&quot;:113,&quot;top&quot;:59.4,&quot;width&quot;:487.3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292.45,&quot;left&quot;:113,&quot;top&quot;:59.4,&quot;width&quot;:487.35}"/>
</p:tagLst>
</file>

<file path=ppt/tags/tag111.xml><?xml version="1.0" encoding="utf-8"?>
<p:tagLst xmlns:p="http://schemas.openxmlformats.org/presentationml/2006/main">
  <p:tag name="KSO_WM_DIAGRAM_VIRTUALLY_FRAME" val="{&quot;height&quot;:292.45,&quot;left&quot;:113,&quot;top&quot;:59.4,&quot;width&quot;:487.35}"/>
</p:tagLst>
</file>

<file path=ppt/tags/tag112.xml><?xml version="1.0" encoding="utf-8"?>
<p:tagLst xmlns:p="http://schemas.openxmlformats.org/presentationml/2006/main">
  <p:tag name="KSO_WM_DIAGRAM_VIRTUALLY_FRAME" val="{&quot;height&quot;:292.45,&quot;left&quot;:113,&quot;top&quot;:59.4,&quot;width&quot;:487.35}"/>
</p:tagLst>
</file>

<file path=ppt/tags/tag113.xml><?xml version="1.0" encoding="utf-8"?>
<p:tagLst xmlns:p="http://schemas.openxmlformats.org/presentationml/2006/main">
  <p:tag name="KSO_WM_DIAGRAM_VIRTUALLY_FRAME" val="{&quot;height&quot;:292.45,&quot;left&quot;:113,&quot;top&quot;:59.4,&quot;width&quot;:487.35}"/>
</p:tagLst>
</file>

<file path=ppt/tags/tag114.xml><?xml version="1.0" encoding="utf-8"?>
<p:tagLst xmlns:p="http://schemas.openxmlformats.org/presentationml/2006/main">
  <p:tag name="KSO_WM_DIAGRAM_VIRTUALLY_FRAME" val="{&quot;height&quot;:292.45,&quot;left&quot;:113,&quot;top&quot;:59.4,&quot;width&quot;:487.35}"/>
</p:tagLst>
</file>

<file path=ppt/tags/tag115.xml><?xml version="1.0" encoding="utf-8"?>
<p:tagLst xmlns:p="http://schemas.openxmlformats.org/presentationml/2006/main">
  <p:tag name="KSO_WM_DIAGRAM_VIRTUALLY_FRAME" val="{&quot;height&quot;:292.45,&quot;left&quot;:113,&quot;top&quot;:59.4,&quot;width&quot;:487.35}"/>
</p:tagLst>
</file>

<file path=ppt/tags/tag116.xml><?xml version="1.0" encoding="utf-8"?>
<p:tagLst xmlns:p="http://schemas.openxmlformats.org/presentationml/2006/main">
  <p:tag name="KSO_WM_DIAGRAM_VIRTUALLY_FRAME" val="{&quot;height&quot;:292.45,&quot;left&quot;:113,&quot;top&quot;:59.4,&quot;width&quot;:487.35}"/>
</p:tagLst>
</file>

<file path=ppt/tags/tag117.xml><?xml version="1.0" encoding="utf-8"?>
<p:tagLst xmlns:p="http://schemas.openxmlformats.org/presentationml/2006/main">
  <p:tag name="KSO_WM_DIAGRAM_VIRTUALLY_FRAME" val="{&quot;height&quot;:292.45,&quot;left&quot;:113,&quot;top&quot;:59.4,&quot;width&quot;:487.35}"/>
</p:tagLst>
</file>

<file path=ppt/tags/tag118.xml><?xml version="1.0" encoding="utf-8"?>
<p:tagLst xmlns:p="http://schemas.openxmlformats.org/presentationml/2006/main">
  <p:tag name="KSO_WM_DIAGRAM_VIRTUALLY_FRAME" val="{&quot;height&quot;:292.45,&quot;left&quot;:113,&quot;top&quot;:59.4,&quot;width&quot;:487.35}"/>
</p:tagLst>
</file>

<file path=ppt/tags/tag119.xml><?xml version="1.0" encoding="utf-8"?>
<p:tagLst xmlns:p="http://schemas.openxmlformats.org/presentationml/2006/main">
  <p:tag name="KSO_WM_DIAGRAM_VIRTUALLY_FRAME" val="{&quot;height&quot;:292.45,&quot;left&quot;:113,&quot;top&quot;:59.4,&quot;width&quot;:487.3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292.45,&quot;left&quot;:113,&quot;top&quot;:59.4,&quot;width&quot;:487.35}"/>
</p:tagLst>
</file>

<file path=ppt/tags/tag121.xml><?xml version="1.0" encoding="utf-8"?>
<p:tagLst xmlns:p="http://schemas.openxmlformats.org/presentationml/2006/main">
  <p:tag name="KSO_WM_DIAGRAM_VIRTUALLY_FRAME" val="{&quot;height&quot;:288.95,&quot;left&quot;:113,&quot;top&quot;:59.4,&quot;width&quot;:487.35}"/>
</p:tagLst>
</file>

<file path=ppt/tags/tag122.xml><?xml version="1.0" encoding="utf-8"?>
<p:tagLst xmlns:p="http://schemas.openxmlformats.org/presentationml/2006/main">
  <p:tag name="KSO_WM_DIAGRAM_VIRTUALLY_FRAME" val="{&quot;height&quot;:288.95,&quot;left&quot;:113,&quot;top&quot;:59.4,&quot;width&quot;:487.35}"/>
</p:tagLst>
</file>

<file path=ppt/tags/tag123.xml><?xml version="1.0" encoding="utf-8"?>
<p:tagLst xmlns:p="http://schemas.openxmlformats.org/presentationml/2006/main">
  <p:tag name="KSO_WM_DIAGRAM_VIRTUALLY_FRAME" val="{&quot;height&quot;:292.45,&quot;left&quot;:113,&quot;top&quot;:59.4,&quot;width&quot;:487.35}"/>
</p:tagLst>
</file>

<file path=ppt/tags/tag124.xml><?xml version="1.0" encoding="utf-8"?>
<p:tagLst xmlns:p="http://schemas.openxmlformats.org/presentationml/2006/main">
  <p:tag name="KSO_WM_DIAGRAM_VIRTUALLY_FRAME" val="{&quot;height&quot;:292.45,&quot;left&quot;:113,&quot;top&quot;:59.4,&quot;width&quot;:487.35}"/>
</p:tagLst>
</file>

<file path=ppt/tags/tag125.xml><?xml version="1.0" encoding="utf-8"?>
<p:tagLst xmlns:p="http://schemas.openxmlformats.org/presentationml/2006/main">
  <p:tag name="KSO_WM_DIAGRAM_VIRTUALLY_FRAME" val="{&quot;height&quot;:462.1,&quot;left&quot;:20.3,&quot;top&quot;:65.9,&quot;width&quot;:1078.9}"/>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7.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28.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29.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31.xml><?xml version="1.0" encoding="utf-8"?>
<p:tagLst xmlns:p="http://schemas.openxmlformats.org/presentationml/2006/main">
  <p:tag name="TABLE_ENDDRAG_ORIGIN_RECT" val="322*156"/>
  <p:tag name="TABLE_ENDDRAG_RECT" val="637*358*322*156"/>
</p:tagLst>
</file>

<file path=ppt/tags/tag132.xml><?xml version="1.0" encoding="utf-8"?>
<p:tagLst xmlns:p="http://schemas.openxmlformats.org/presentationml/2006/main">
  <p:tag name="TABLE_ENDDRAG_ORIGIN_RECT" val="450*112"/>
  <p:tag name="TABLE_ENDDRAG_RECT" val="494*421*450*112"/>
</p:tagLst>
</file>

<file path=ppt/tags/tag1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KSO_WM_DIAGRAM_VIRTUALLY_FRAME" val="{&quot;height&quot;:259.2749938964844,&quot;left&quot;:499.1,&quot;top&quot;:264.6750061035156,&quot;width&quot;:400}"/>
</p:tagLst>
</file>

<file path=ppt/tags/tag135.xml><?xml version="1.0" encoding="utf-8"?>
<p:tagLst xmlns:p="http://schemas.openxmlformats.org/presentationml/2006/main">
  <p:tag name="KSO_WM_DIAGRAM_VIRTUALLY_FRAME" val="{&quot;height&quot;:77.9,&quot;left&quot;:28.95,&quot;top&quot;:174.85,&quot;width&quot;:864.05}"/>
</p:tagLst>
</file>

<file path=ppt/tags/tag136.xml><?xml version="1.0" encoding="utf-8"?>
<p:tagLst xmlns:p="http://schemas.openxmlformats.org/presentationml/2006/main">
  <p:tag name="KSO_WM_DIAGRAM_VIRTUALLY_FRAME" val="{&quot;height&quot;:77.9,&quot;left&quot;:28.95,&quot;top&quot;:174.85,&quot;width&quot;:864.05}"/>
</p:tagLst>
</file>

<file path=ppt/tags/tag137.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38.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39.xml><?xml version="1.0" encoding="utf-8"?>
<p:tagLst xmlns:p="http://schemas.openxmlformats.org/presentationml/2006/main">
  <p:tag name="TABLE_ENDDRAG_ORIGIN_RECT" val="524*170"/>
  <p:tag name="TABLE_ENDDRAG_RECT" val="429*100*524*17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242.35,&quot;left&quot;:309.3,&quot;top&quot;:129.05,&quot;width&quot;:646.55}"/>
</p:tagLst>
</file>

<file path=ppt/tags/tag141.xml><?xml version="1.0" encoding="utf-8"?>
<p:tagLst xmlns:p="http://schemas.openxmlformats.org/presentationml/2006/main">
  <p:tag name="KSO_WM_DIAGRAM_VIRTUALLY_FRAME" val="{&quot;height&quot;:242.35,&quot;left&quot;:309.3,&quot;top&quot;:129.05,&quot;width&quot;:646.55}"/>
</p:tagLst>
</file>

<file path=ppt/tags/tag142.xml><?xml version="1.0" encoding="utf-8"?>
<p:tagLst xmlns:p="http://schemas.openxmlformats.org/presentationml/2006/main">
  <p:tag name="KSO_WM_DIAGRAM_VIRTUALLY_FRAME" val="{&quot;height&quot;:242.35,&quot;left&quot;:309.3,&quot;top&quot;:129.05,&quot;width&quot;:646.55}"/>
</p:tagLst>
</file>

<file path=ppt/tags/tag143.xml><?xml version="1.0" encoding="utf-8"?>
<p:tagLst xmlns:p="http://schemas.openxmlformats.org/presentationml/2006/main">
  <p:tag name="KSO_WM_DIAGRAM_VIRTUALLY_FRAME" val="{&quot;height&quot;:246.05,&quot;left&quot;:495.15,&quot;top&quot;:80.5,&quot;width&quot;:415.55}"/>
</p:tagLst>
</file>

<file path=ppt/tags/tag144.xml><?xml version="1.0" encoding="utf-8"?>
<p:tagLst xmlns:p="http://schemas.openxmlformats.org/presentationml/2006/main">
  <p:tag name="KSO_WM_DIAGRAM_VIRTUALLY_FRAME" val="{&quot;height&quot;:246.05,&quot;left&quot;:495.15,&quot;top&quot;:80.5,&quot;width&quot;:415.55}"/>
</p:tagLst>
</file>

<file path=ppt/tags/tag145.xml><?xml version="1.0" encoding="utf-8"?>
<p:tagLst xmlns:p="http://schemas.openxmlformats.org/presentationml/2006/main">
  <p:tag name="KSO_WM_DIAGRAM_VIRTUALLY_FRAME" val="{&quot;height&quot;:246.05,&quot;left&quot;:495.15,&quot;top&quot;:80.5,&quot;width&quot;:415.55}"/>
</p:tagLst>
</file>

<file path=ppt/tags/tag146.xml><?xml version="1.0" encoding="utf-8"?>
<p:tagLst xmlns:p="http://schemas.openxmlformats.org/presentationml/2006/main">
  <p:tag name="KSO_WM_DIAGRAM_VIRTUALLY_FRAME" val="{&quot;height&quot;:246.05,&quot;left&quot;:495.15,&quot;top&quot;:80.5,&quot;width&quot;:415.55}"/>
</p:tagLst>
</file>

<file path=ppt/tags/tag147.xml><?xml version="1.0" encoding="utf-8"?>
<p:tagLst xmlns:p="http://schemas.openxmlformats.org/presentationml/2006/main">
  <p:tag name="KSO_WM_DIAGRAM_VIRTUALLY_FRAME" val="{&quot;height&quot;:246.05,&quot;left&quot;:495.15,&quot;top&quot;:80.5,&quot;width&quot;:415.55}"/>
</p:tagLst>
</file>

<file path=ppt/tags/tag148.xml><?xml version="1.0" encoding="utf-8"?>
<p:tagLst xmlns:p="http://schemas.openxmlformats.org/presentationml/2006/main">
  <p:tag name="KSO_WM_DIAGRAM_VIRTUALLY_FRAME" val="{&quot;height&quot;:246.05,&quot;left&quot;:495.15,&quot;top&quot;:80.5,&quot;width&quot;:415.55}"/>
</p:tagLst>
</file>

<file path=ppt/tags/tag149.xml><?xml version="1.0" encoding="utf-8"?>
<p:tagLst xmlns:p="http://schemas.openxmlformats.org/presentationml/2006/main">
  <p:tag name="KSO_WM_DIAGRAM_VIRTUALLY_FRAME" val="{&quot;height&quot;:242.35,&quot;left&quot;:309.3,&quot;top&quot;:129.05,&quot;width&quot;:646.5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242.35,&quot;left&quot;:309.3,&quot;top&quot;:129.05,&quot;width&quot;:646.55}"/>
</p:tagLst>
</file>

<file path=ppt/tags/tag151.xml><?xml version="1.0" encoding="utf-8"?>
<p:tagLst xmlns:p="http://schemas.openxmlformats.org/presentationml/2006/main">
  <p:tag name="KSO_WM_DIAGRAM_VIRTUALLY_FRAME" val="{&quot;height&quot;:242.35,&quot;left&quot;:309.3,&quot;top&quot;:129.05,&quot;width&quot;:646.55}"/>
</p:tagLst>
</file>

<file path=ppt/tags/tag152.xml><?xml version="1.0" encoding="utf-8"?>
<p:tagLst xmlns:p="http://schemas.openxmlformats.org/presentationml/2006/main">
  <p:tag name="KSO_WM_DIAGRAM_VIRTUALLY_FRAME" val="{&quot;height&quot;:242.35,&quot;left&quot;:309.3,&quot;top&quot;:129.05,&quot;width&quot;:646.55}"/>
</p:tagLst>
</file>

<file path=ppt/tags/tag153.xml><?xml version="1.0" encoding="utf-8"?>
<p:tagLst xmlns:p="http://schemas.openxmlformats.org/presentationml/2006/main">
  <p:tag name="KSO_WM_DIAGRAM_VIRTUALLY_FRAME" val="{&quot;height&quot;:242.35,&quot;left&quot;:309.3,&quot;top&quot;:129.05,&quot;width&quot;:646.55}"/>
</p:tagLst>
</file>

<file path=ppt/tags/tag154.xml><?xml version="1.0" encoding="utf-8"?>
<p:tagLst xmlns:p="http://schemas.openxmlformats.org/presentationml/2006/main">
  <p:tag name="KSO_WM_DIAGRAM_VIRTUALLY_FRAME" val="{&quot;height&quot;:242.35,&quot;left&quot;:309.3,&quot;top&quot;:129.05,&quot;width&quot;:646.55}"/>
</p:tagLst>
</file>

<file path=ppt/tags/tag155.xml><?xml version="1.0" encoding="utf-8"?>
<p:tagLst xmlns:p="http://schemas.openxmlformats.org/presentationml/2006/main">
  <p:tag name="KSO_WM_DIAGRAM_VIRTUALLY_FRAME" val="{&quot;height&quot;:242.35,&quot;left&quot;:309.3,&quot;top&quot;:129.05,&quot;width&quot;:646.55}"/>
</p:tagLst>
</file>

<file path=ppt/tags/tag156.xml><?xml version="1.0" encoding="utf-8"?>
<p:tagLst xmlns:p="http://schemas.openxmlformats.org/presentationml/2006/main">
  <p:tag name="KSO_WM_DIAGRAM_VIRTUALLY_FRAME" val="{&quot;height&quot;:242.35,&quot;left&quot;:309.3,&quot;top&quot;:129.05,&quot;width&quot;:646.55}"/>
</p:tagLst>
</file>

<file path=ppt/tags/tag157.xml><?xml version="1.0" encoding="utf-8"?>
<p:tagLst xmlns:p="http://schemas.openxmlformats.org/presentationml/2006/main">
  <p:tag name="KSO_WM_DIAGRAM_VIRTUALLY_FRAME" val="{&quot;height&quot;:242.35,&quot;left&quot;:309.3,&quot;top&quot;:129.05,&quot;width&quot;:646.55}"/>
</p:tagLst>
</file>

<file path=ppt/tags/tag158.xml><?xml version="1.0" encoding="utf-8"?>
<p:tagLst xmlns:p="http://schemas.openxmlformats.org/presentationml/2006/main">
  <p:tag name="KSO_WM_DIAGRAM_VIRTUALLY_FRAME" val="{&quot;height&quot;:455.75,&quot;left&quot;:407.4,&quot;top&quot;:76.9,&quot;width&quot;:552.6}"/>
</p:tagLst>
</file>

<file path=ppt/tags/tag159.xml><?xml version="1.0" encoding="utf-8"?>
<p:tagLst xmlns:p="http://schemas.openxmlformats.org/presentationml/2006/main">
  <p:tag name="KSO_WM_DIAGRAM_VIRTUALLY_FRAME" val="{&quot;height&quot;:242.35,&quot;left&quot;:309.3,&quot;top&quot;:129.05,&quot;width&quot;:646.5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61.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62.xml><?xml version="1.0" encoding="utf-8"?>
<p:tagLst xmlns:p="http://schemas.openxmlformats.org/presentationml/2006/main">
  <p:tag name="KSO_WM_DIAGRAM_VIRTUALLY_FRAME" val="{&quot;height&quot;:468.55,&quot;left&quot;:33,&quot;top&quot;:72.5,&quot;width&quot;:920.1}"/>
</p:tagLst>
</file>

<file path=ppt/tags/tag163.xml><?xml version="1.0" encoding="utf-8"?>
<p:tagLst xmlns:p="http://schemas.openxmlformats.org/presentationml/2006/main">
  <p:tag name="KSO_WM_DIAGRAM_VIRTUALLY_FRAME" val="{&quot;height&quot;:468.55,&quot;left&quot;:33,&quot;top&quot;:72.5,&quot;width&quot;:920.1}"/>
</p:tagLst>
</file>

<file path=ppt/tags/tag164.xml><?xml version="1.0" encoding="utf-8"?>
<p:tagLst xmlns:p="http://schemas.openxmlformats.org/presentationml/2006/main">
  <p:tag name="KSO_WM_DIAGRAM_VIRTUALLY_FRAME" val="{&quot;height&quot;:468.55,&quot;left&quot;:33,&quot;top&quot;:72.5,&quot;width&quot;:920.1}"/>
</p:tagLst>
</file>

<file path=ppt/tags/tag165.xml><?xml version="1.0" encoding="utf-8"?>
<p:tagLst xmlns:p="http://schemas.openxmlformats.org/presentationml/2006/main">
  <p:tag name="KSO_WM_DIAGRAM_VIRTUALLY_FRAME" val="{&quot;height&quot;:468.55,&quot;left&quot;:33,&quot;top&quot;:72.5,&quot;width&quot;:920.1}"/>
</p:tagLst>
</file>

<file path=ppt/tags/tag166.xml><?xml version="1.0" encoding="utf-8"?>
<p:tagLst xmlns:p="http://schemas.openxmlformats.org/presentationml/2006/main">
  <p:tag name="KSO_WM_DIAGRAM_VIRTUALLY_FRAME" val="{&quot;height&quot;:468.55,&quot;left&quot;:33,&quot;top&quot;:72.5,&quot;width&quot;:920.1}"/>
</p:tagLst>
</file>

<file path=ppt/tags/tag167.xml><?xml version="1.0" encoding="utf-8"?>
<p:tagLst xmlns:p="http://schemas.openxmlformats.org/presentationml/2006/main">
  <p:tag name="KSO_WM_DIAGRAM_VIRTUALLY_FRAME" val="{&quot;height&quot;:468.55,&quot;left&quot;:33,&quot;top&quot;:72.5,&quot;width&quot;:920.1}"/>
</p:tagLst>
</file>

<file path=ppt/tags/tag168.xml><?xml version="1.0" encoding="utf-8"?>
<p:tagLst xmlns:p="http://schemas.openxmlformats.org/presentationml/2006/main">
  <p:tag name="KSO_WM_DIAGRAM_VIRTUALLY_FRAME" val="{&quot;height&quot;:468.55,&quot;left&quot;:33,&quot;top&quot;:72.5,&quot;width&quot;:920.1}"/>
</p:tagLst>
</file>

<file path=ppt/tags/tag169.xml><?xml version="1.0" encoding="utf-8"?>
<p:tagLst xmlns:p="http://schemas.openxmlformats.org/presentationml/2006/main">
  <p:tag name="KSO_WM_DIAGRAM_VIRTUALLY_FRAME" val="{&quot;height&quot;:468.55,&quot;left&quot;:33,&quot;top&quot;:72.5,&quot;width&quot;:920.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468.55,&quot;left&quot;:33,&quot;top&quot;:72.5,&quot;width&quot;:920.1}"/>
</p:tagLst>
</file>

<file path=ppt/tags/tag171.xml><?xml version="1.0" encoding="utf-8"?>
<p:tagLst xmlns:p="http://schemas.openxmlformats.org/presentationml/2006/main">
  <p:tag name="KSO_WM_DIAGRAM_VIRTUALLY_FRAME" val="{&quot;height&quot;:468.55,&quot;left&quot;:33,&quot;top&quot;:72.5,&quot;width&quot;:920.1}"/>
</p:tagLst>
</file>

<file path=ppt/tags/tag172.xml><?xml version="1.0" encoding="utf-8"?>
<p:tagLst xmlns:p="http://schemas.openxmlformats.org/presentationml/2006/main">
  <p:tag name="KSO_WM_DIAGRAM_VIRTUALLY_FRAME" val="{&quot;height&quot;:468.55,&quot;left&quot;:33,&quot;top&quot;:72.5,&quot;width&quot;:920.1}"/>
</p:tagLst>
</file>

<file path=ppt/tags/tag173.xml><?xml version="1.0" encoding="utf-8"?>
<p:tagLst xmlns:p="http://schemas.openxmlformats.org/presentationml/2006/main">
  <p:tag name="KSO_WM_DIAGRAM_VIRTUALLY_FRAME" val="{&quot;height&quot;:468.55,&quot;left&quot;:33,&quot;top&quot;:72.5,&quot;width&quot;:920.1}"/>
</p:tagLst>
</file>

<file path=ppt/tags/tag174.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75.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76.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177.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178.xml><?xml version="1.0" encoding="utf-8"?>
<p:tagLst xmlns:p="http://schemas.openxmlformats.org/presentationml/2006/main">
  <p:tag name="TABLE_ENDDRAG_ORIGIN_RECT" val="539*335"/>
  <p:tag name="TABLE_ENDDRAG_RECT" val="420*86*539*335"/>
</p:tagLst>
</file>

<file path=ppt/tags/tag179.xml><?xml version="1.0" encoding="utf-8"?>
<p:tagLst xmlns:p="http://schemas.openxmlformats.org/presentationml/2006/main">
  <p:tag name="KSO_WM_DIAGRAM_VIRTUALLY_FRAME" val="{&quot;height&quot;:491.45,&quot;left&quot;:70.45,&quot;top&quot;:48.4,&quot;width&quot;:661.15}"/>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491.45,&quot;left&quot;:70.45,&quot;top&quot;:48.4,&quot;width&quot;:661.15}"/>
</p:tagLst>
</file>

<file path=ppt/tags/tag181.xml><?xml version="1.0" encoding="utf-8"?>
<p:tagLst xmlns:p="http://schemas.openxmlformats.org/presentationml/2006/main">
  <p:tag name="KSO_WM_DIAGRAM_VIRTUALLY_FRAME" val="{&quot;height&quot;:491.45,&quot;left&quot;:70.45,&quot;top&quot;:48.4,&quot;width&quot;:661.15}"/>
</p:tagLst>
</file>

<file path=ppt/tags/tag182.xml><?xml version="1.0" encoding="utf-8"?>
<p:tagLst xmlns:p="http://schemas.openxmlformats.org/presentationml/2006/main">
  <p:tag name="KSO_WM_DIAGRAM_VIRTUALLY_FRAME" val="{&quot;height&quot;:491.45,&quot;left&quot;:70.45,&quot;top&quot;:48.4,&quot;width&quot;:661.15}"/>
</p:tagLst>
</file>

<file path=ppt/tags/tag183.xml><?xml version="1.0" encoding="utf-8"?>
<p:tagLst xmlns:p="http://schemas.openxmlformats.org/presentationml/2006/main">
  <p:tag name="KSO_WM_DIAGRAM_VIRTUALLY_FRAME" val="{&quot;height&quot;:491.45,&quot;left&quot;:70.45,&quot;top&quot;:48.4,&quot;width&quot;:661.15}"/>
</p:tagLst>
</file>

<file path=ppt/tags/tag184.xml><?xml version="1.0" encoding="utf-8"?>
<p:tagLst xmlns:p="http://schemas.openxmlformats.org/presentationml/2006/main">
  <p:tag name="KSO_WM_DIAGRAM_VIRTUALLY_FRAME" val="{&quot;height&quot;:491.45,&quot;left&quot;:70.45,&quot;top&quot;:48.4,&quot;width&quot;:661.15}"/>
</p:tagLst>
</file>

<file path=ppt/tags/tag185.xml><?xml version="1.0" encoding="utf-8"?>
<p:tagLst xmlns:p="http://schemas.openxmlformats.org/presentationml/2006/main">
  <p:tag name="KSO_WM_DIAGRAM_VIRTUALLY_FRAME" val="{&quot;height&quot;:491.45,&quot;left&quot;:70.45,&quot;top&quot;:48.4,&quot;width&quot;:661.15}"/>
</p:tagLst>
</file>

<file path=ppt/tags/tag186.xml><?xml version="1.0" encoding="utf-8"?>
<p:tagLst xmlns:p="http://schemas.openxmlformats.org/presentationml/2006/main">
  <p:tag name="KSO_WM_DIAGRAM_VIRTUALLY_FRAME" val="{&quot;height&quot;:491.45,&quot;left&quot;:70.45,&quot;top&quot;:48.4,&quot;width&quot;:661.15}"/>
</p:tagLst>
</file>

<file path=ppt/tags/tag187.xml><?xml version="1.0" encoding="utf-8"?>
<p:tagLst xmlns:p="http://schemas.openxmlformats.org/presentationml/2006/main">
  <p:tag name="KSO_WM_DIAGRAM_VIRTUALLY_FRAME" val="{&quot;height&quot;:491.45,&quot;left&quot;:70.45,&quot;top&quot;:48.4,&quot;width&quot;:661.15}"/>
</p:tagLst>
</file>

<file path=ppt/tags/tag188.xml><?xml version="1.0" encoding="utf-8"?>
<p:tagLst xmlns:p="http://schemas.openxmlformats.org/presentationml/2006/main">
  <p:tag name="KSO_WM_DIAGRAM_VIRTUALLY_FRAME" val="{&quot;height&quot;:491.45,&quot;left&quot;:70.45,&quot;top&quot;:48.4,&quot;width&quot;:661.15}"/>
</p:tagLst>
</file>

<file path=ppt/tags/tag189.xml><?xml version="1.0" encoding="utf-8"?>
<p:tagLst xmlns:p="http://schemas.openxmlformats.org/presentationml/2006/main">
  <p:tag name="KSO_WM_DIAGRAM_VIRTUALLY_FRAME" val="{&quot;height&quot;:491.45,&quot;left&quot;:70.45,&quot;top&quot;:48.4,&quot;width&quot;:661.15}"/>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491.45,&quot;left&quot;:70.45,&quot;top&quot;:48.4,&quot;width&quot;:661.15}"/>
</p:tagLst>
</file>

<file path=ppt/tags/tag191.xml><?xml version="1.0" encoding="utf-8"?>
<p:tagLst xmlns:p="http://schemas.openxmlformats.org/presentationml/2006/main">
  <p:tag name="KSO_WM_DIAGRAM_VIRTUALLY_FRAME" val="{&quot;height&quot;:491.45,&quot;left&quot;:70.45,&quot;top&quot;:48.4,&quot;width&quot;:661.15}"/>
</p:tagLst>
</file>

<file path=ppt/tags/tag192.xml><?xml version="1.0" encoding="utf-8"?>
<p:tagLst xmlns:p="http://schemas.openxmlformats.org/presentationml/2006/main">
  <p:tag name="KSO_WM_DIAGRAM_VIRTUALLY_FRAME" val="{&quot;height&quot;:491.45,&quot;left&quot;:70.45,&quot;top&quot;:48.4,&quot;width&quot;:661.15}"/>
</p:tagLst>
</file>

<file path=ppt/tags/tag193.xml><?xml version="1.0" encoding="utf-8"?>
<p:tagLst xmlns:p="http://schemas.openxmlformats.org/presentationml/2006/main">
  <p:tag name="KSO_WM_DIAGRAM_VIRTUALLY_FRAME" val="{&quot;height&quot;:491.45,&quot;left&quot;:70.45,&quot;top&quot;:48.4,&quot;width&quot;:661.15}"/>
</p:tagLst>
</file>

<file path=ppt/tags/tag194.xml><?xml version="1.0" encoding="utf-8"?>
<p:tagLst xmlns:p="http://schemas.openxmlformats.org/presentationml/2006/main">
  <p:tag name="KSO_WM_DIAGRAM_VIRTUALLY_FRAME" val="{&quot;height&quot;:491.45,&quot;left&quot;:70.45,&quot;top&quot;:48.4,&quot;width&quot;:661.15}"/>
</p:tagLst>
</file>

<file path=ppt/tags/tag195.xml><?xml version="1.0" encoding="utf-8"?>
<p:tagLst xmlns:p="http://schemas.openxmlformats.org/presentationml/2006/main">
  <p:tag name="KSO_WM_DIAGRAM_VIRTUALLY_FRAME" val="{&quot;height&quot;:491.45,&quot;left&quot;:70.45,&quot;top&quot;:48.4,&quot;width&quot;:661.15}"/>
</p:tagLst>
</file>

<file path=ppt/tags/tag196.xml><?xml version="1.0" encoding="utf-8"?>
<p:tagLst xmlns:p="http://schemas.openxmlformats.org/presentationml/2006/main">
  <p:tag name="KSO_WM_DIAGRAM_VIRTUALLY_FRAME" val="{&quot;height&quot;:491.45,&quot;left&quot;:70.45,&quot;top&quot;:48.4,&quot;width&quot;:661.15}"/>
</p:tagLst>
</file>

<file path=ppt/tags/tag197.xml><?xml version="1.0" encoding="utf-8"?>
<p:tagLst xmlns:p="http://schemas.openxmlformats.org/presentationml/2006/main">
  <p:tag name="KSO_WM_DIAGRAM_VIRTUALLY_FRAME" val="{&quot;height&quot;:491.45,&quot;left&quot;:70.45,&quot;top&quot;:48.4,&quot;width&quot;:661.15}"/>
</p:tagLst>
</file>

<file path=ppt/tags/tag198.xml><?xml version="1.0" encoding="utf-8"?>
<p:tagLst xmlns:p="http://schemas.openxmlformats.org/presentationml/2006/main">
  <p:tag name="KSO_WM_DIAGRAM_VIRTUALLY_FRAME" val="{&quot;height&quot;:412.45,&quot;left&quot;:45.67023622047244,&quot;top&quot;:116.8,&quot;width&quot;:850.2669291338583}"/>
</p:tagLst>
</file>

<file path=ppt/tags/tag199.xml><?xml version="1.0" encoding="utf-8"?>
<p:tagLst xmlns:p="http://schemas.openxmlformats.org/presentationml/2006/main">
  <p:tag name="KSO_WM_DIAGRAM_VIRTUALLY_FRAME" val="{&quot;height&quot;:412.45,&quot;left&quot;:45.67023622047244,&quot;top&quot;:116.8,&quot;width&quot;:850.266929133858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491.45,&quot;left&quot;:70.45,&quot;top&quot;:48.4,&quot;width&quot;:661.15}"/>
</p:tagLst>
</file>

<file path=ppt/tags/tag201.xml><?xml version="1.0" encoding="utf-8"?>
<p:tagLst xmlns:p="http://schemas.openxmlformats.org/presentationml/2006/main">
  <p:tag name="KSO_WM_DIAGRAM_VIRTUALLY_FRAME" val="{&quot;height&quot;:491.45,&quot;left&quot;:70.45,&quot;top&quot;:48.4,&quot;width&quot;:661.15}"/>
</p:tagLst>
</file>

<file path=ppt/tags/tag202.xml><?xml version="1.0" encoding="utf-8"?>
<p:tagLst xmlns:p="http://schemas.openxmlformats.org/presentationml/2006/main">
  <p:tag name="KSO_WM_DIAGRAM_VIRTUALLY_FRAME" val="{&quot;height&quot;:491.45,&quot;left&quot;:70.45,&quot;top&quot;:48.4,&quot;width&quot;:661.15}"/>
</p:tagLst>
</file>

<file path=ppt/tags/tag203.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204.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205.xml><?xml version="1.0" encoding="utf-8"?>
<p:tagLst xmlns:p="http://schemas.openxmlformats.org/presentationml/2006/main">
  <p:tag name="TABLE_ENDDRAG_ORIGIN_RECT" val="528*172"/>
  <p:tag name="TABLE_ENDDRAG_RECT" val="403*118*528*172"/>
</p:tagLst>
</file>

<file path=ppt/tags/tag206.xml><?xml version="1.0" encoding="utf-8"?>
<p:tagLst xmlns:p="http://schemas.openxmlformats.org/presentationml/2006/main">
  <p:tag name="KSO_WM_DIAGRAM_VIRTUALLY_FRAME" val="{&quot;height&quot;:306.4,&quot;left&quot;:548.25,&quot;top&quot;:192.5,&quot;width&quot;:386.95}"/>
</p:tagLst>
</file>

<file path=ppt/tags/tag207.xml><?xml version="1.0" encoding="utf-8"?>
<p:tagLst xmlns:p="http://schemas.openxmlformats.org/presentationml/2006/main">
  <p:tag name="KSO_WM_DIAGRAM_VIRTUALLY_FRAME" val="{&quot;height&quot;:306.4,&quot;left&quot;:548.25,&quot;top&quot;:192.5,&quot;width&quot;:386.95}"/>
</p:tagLst>
</file>

<file path=ppt/tags/tag208.xml><?xml version="1.0" encoding="utf-8"?>
<p:tagLst xmlns:p="http://schemas.openxmlformats.org/presentationml/2006/main">
  <p:tag name="KSO_WM_DIAGRAM_VIRTUALLY_FRAME" val="{&quot;height&quot;:306.4,&quot;left&quot;:548.25,&quot;top&quot;:192.5,&quot;width&quot;:386.95}"/>
</p:tagLst>
</file>

<file path=ppt/tags/tag209.xml><?xml version="1.0" encoding="utf-8"?>
<p:tagLst xmlns:p="http://schemas.openxmlformats.org/presentationml/2006/main">
  <p:tag name="KSO_WM_DIAGRAM_VIRTUALLY_FRAME" val="{&quot;height&quot;:306.4,&quot;left&quot;:548.25,&quot;top&quot;:192.5,&quot;width&quot;:386.9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306.4,&quot;left&quot;:548.25,&quot;top&quot;:192.5,&quot;width&quot;:386.95}"/>
</p:tagLst>
</file>

<file path=ppt/tags/tag211.xml><?xml version="1.0" encoding="utf-8"?>
<p:tagLst xmlns:p="http://schemas.openxmlformats.org/presentationml/2006/main">
  <p:tag name="KSO_WM_DIAGRAM_VIRTUALLY_FRAME" val="{&quot;height&quot;:306.4,&quot;left&quot;:548.25,&quot;top&quot;:192.5,&quot;width&quot;:386.95}"/>
</p:tagLst>
</file>

<file path=ppt/tags/tag212.xml><?xml version="1.0" encoding="utf-8"?>
<p:tagLst xmlns:p="http://schemas.openxmlformats.org/presentationml/2006/main">
  <p:tag name="KSO_WM_DIAGRAM_VIRTUALLY_FRAME" val="{&quot;height&quot;:306.4,&quot;left&quot;:548.25,&quot;top&quot;:192.5,&quot;width&quot;:386.95}"/>
</p:tagLst>
</file>

<file path=ppt/tags/tag213.xml><?xml version="1.0" encoding="utf-8"?>
<p:tagLst xmlns:p="http://schemas.openxmlformats.org/presentationml/2006/main">
  <p:tag name="KSO_WM_DIAGRAM_VIRTUALLY_FRAME" val="{&quot;height&quot;:306.4,&quot;left&quot;:548.25,&quot;top&quot;:192.5,&quot;width&quot;:386.95}"/>
</p:tagLst>
</file>

<file path=ppt/tags/tag214.xml><?xml version="1.0" encoding="utf-8"?>
<p:tagLst xmlns:p="http://schemas.openxmlformats.org/presentationml/2006/main">
  <p:tag name="KSO_WM_DIAGRAM_VIRTUALLY_FRAME" val="{&quot;height&quot;:306.4,&quot;left&quot;:548.25,&quot;top&quot;:192.5,&quot;width&quot;:386.95}"/>
</p:tagLst>
</file>

<file path=ppt/tags/tag215.xml><?xml version="1.0" encoding="utf-8"?>
<p:tagLst xmlns:p="http://schemas.openxmlformats.org/presentationml/2006/main">
  <p:tag name="KSO_WM_DIAGRAM_VIRTUALLY_FRAME" val="{&quot;height&quot;:306.4,&quot;left&quot;:548.25,&quot;top&quot;:192.5,&quot;width&quot;:386.95}"/>
</p:tagLst>
</file>

<file path=ppt/tags/tag216.xml><?xml version="1.0" encoding="utf-8"?>
<p:tagLst xmlns:p="http://schemas.openxmlformats.org/presentationml/2006/main">
  <p:tag name="KSO_WM_DIAGRAM_VIRTUALLY_FRAME" val="{&quot;height&quot;:306.4,&quot;left&quot;:548.25,&quot;top&quot;:192.5,&quot;width&quot;:386.95}"/>
</p:tagLst>
</file>

<file path=ppt/tags/tag217.xml><?xml version="1.0" encoding="utf-8"?>
<p:tagLst xmlns:p="http://schemas.openxmlformats.org/presentationml/2006/main">
  <p:tag name="KSO_WM_DIAGRAM_VIRTUALLY_FRAME" val="{&quot;height&quot;:306.4,&quot;left&quot;:548.25,&quot;top&quot;:192.5,&quot;width&quot;:386.95}"/>
</p:tagLst>
</file>

<file path=ppt/tags/tag218.xml><?xml version="1.0" encoding="utf-8"?>
<p:tagLst xmlns:p="http://schemas.openxmlformats.org/presentationml/2006/main">
  <p:tag name="KSO_WM_DIAGRAM_VIRTUALLY_FRAME" val="{&quot;height&quot;:306.4,&quot;left&quot;:548.25,&quot;top&quot;:192.5,&quot;width&quot;:386.95}"/>
</p:tagLst>
</file>

<file path=ppt/tags/tag219.xml><?xml version="1.0" encoding="utf-8"?>
<p:tagLst xmlns:p="http://schemas.openxmlformats.org/presentationml/2006/main">
  <p:tag name="KSO_WM_DIAGRAM_VIRTUALLY_FRAME" val="{&quot;height&quot;:306.4,&quot;left&quot;:548.25,&quot;top&quot;:192.5,&quot;width&quot;:386.95}"/>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306.4,&quot;left&quot;:548.25,&quot;top&quot;:192.5,&quot;width&quot;:386.95}"/>
</p:tagLst>
</file>

<file path=ppt/tags/tag221.xml><?xml version="1.0" encoding="utf-8"?>
<p:tagLst xmlns:p="http://schemas.openxmlformats.org/presentationml/2006/main">
  <p:tag name="KSO_WM_DIAGRAM_VIRTUALLY_FRAME" val="{&quot;height&quot;:306.4,&quot;left&quot;:548.25,&quot;top&quot;:192.5,&quot;width&quot;:386.95}"/>
</p:tagLst>
</file>

<file path=ppt/tags/tag222.xml><?xml version="1.0" encoding="utf-8"?>
<p:tagLst xmlns:p="http://schemas.openxmlformats.org/presentationml/2006/main">
  <p:tag name="KSO_WM_DIAGRAM_VIRTUALLY_FRAME" val="{&quot;height&quot;:434.7,&quot;left&quot;:191.2,&quot;top&quot;:63.5,&quot;width&quot;:755.35}"/>
</p:tagLst>
</file>

<file path=ppt/tags/tag223.xml><?xml version="1.0" encoding="utf-8"?>
<p:tagLst xmlns:p="http://schemas.openxmlformats.org/presentationml/2006/main">
  <p:tag name="KSO_WM_DIAGRAM_VIRTUALLY_FRAME" val="{&quot;height&quot;:235.85,&quot;left&quot;:43.95,&quot;top&quot;:118.45,&quot;width&quot;:320}"/>
</p:tagLst>
</file>

<file path=ppt/tags/tag224.xml><?xml version="1.0" encoding="utf-8"?>
<p:tagLst xmlns:p="http://schemas.openxmlformats.org/presentationml/2006/main">
  <p:tag name="KSO_WM_DIAGRAM_VIRTUALLY_FRAME" val="{&quot;height&quot;:235.85,&quot;left&quot;:43.95,&quot;top&quot;:118.45,&quot;width&quot;:320}"/>
</p:tagLst>
</file>

<file path=ppt/tags/tag225.xml><?xml version="1.0" encoding="utf-8"?>
<p:tagLst xmlns:p="http://schemas.openxmlformats.org/presentationml/2006/main">
  <p:tag name="KSO_WM_DIAGRAM_VIRTUALLY_FRAME" val="{&quot;height&quot;:235.85,&quot;left&quot;:43.95,&quot;top&quot;:118.45,&quot;width&quot;:320}"/>
</p:tagLst>
</file>

<file path=ppt/tags/tag226.xml><?xml version="1.0" encoding="utf-8"?>
<p:tagLst xmlns:p="http://schemas.openxmlformats.org/presentationml/2006/main">
  <p:tag name="KSO_WM_DIAGRAM_VIRTUALLY_FRAME" val="{&quot;height&quot;:235.85,&quot;left&quot;:43.95,&quot;top&quot;:118.45,&quot;width&quot;:320}"/>
</p:tagLst>
</file>

<file path=ppt/tags/tag227.xml><?xml version="1.0" encoding="utf-8"?>
<p:tagLst xmlns:p="http://schemas.openxmlformats.org/presentationml/2006/main">
  <p:tag name="KSO_WM_DIAGRAM_VIRTUALLY_FRAME" val="{&quot;height&quot;:235.85,&quot;left&quot;:43.95,&quot;top&quot;:118.45,&quot;width&quot;:320}"/>
</p:tagLst>
</file>

<file path=ppt/tags/tag228.xml><?xml version="1.0" encoding="utf-8"?>
<p:tagLst xmlns:p="http://schemas.openxmlformats.org/presentationml/2006/main">
  <p:tag name="KSO_WM_DIAGRAM_VIRTUALLY_FRAME" val="{&quot;height&quot;:434.7,&quot;left&quot;:191.2,&quot;top&quot;:63.5,&quot;width&quot;:755.35}"/>
</p:tagLst>
</file>

<file path=ppt/tags/tag229.xml><?xml version="1.0" encoding="utf-8"?>
<p:tagLst xmlns:p="http://schemas.openxmlformats.org/presentationml/2006/main">
  <p:tag name="KSO_WM_DIAGRAM_VIRTUALLY_FRAME" val="{&quot;height&quot;:434.7,&quot;left&quot;:191.2,&quot;top&quot;:63.5,&quot;width&quot;:755.3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235.85,&quot;left&quot;:43.95,&quot;top&quot;:118.45,&quot;width&quot;:320}"/>
</p:tagLst>
</file>

<file path=ppt/tags/tag231.xml><?xml version="1.0" encoding="utf-8"?>
<p:tagLst xmlns:p="http://schemas.openxmlformats.org/presentationml/2006/main">
  <p:tag name="KSO_WM_DIAGRAM_VIRTUALLY_FRAME" val="{&quot;height&quot;:235.85,&quot;left&quot;:43.95,&quot;top&quot;:118.45,&quot;width&quot;:320}"/>
</p:tagLst>
</file>

<file path=ppt/tags/tag232.xml><?xml version="1.0" encoding="utf-8"?>
<p:tagLst xmlns:p="http://schemas.openxmlformats.org/presentationml/2006/main">
  <p:tag name="KSO_WM_DIAGRAM_VIRTUALLY_FRAME" val="{&quot;height&quot;:235.85,&quot;left&quot;:43.95,&quot;top&quot;:118.45,&quot;width&quot;:320}"/>
</p:tagLst>
</file>

<file path=ppt/tags/tag233.xml><?xml version="1.0" encoding="utf-8"?>
<p:tagLst xmlns:p="http://schemas.openxmlformats.org/presentationml/2006/main">
  <p:tag name="KSO_WM_DIAGRAM_VIRTUALLY_FRAME" val="{&quot;height&quot;:235.85,&quot;left&quot;:43.95,&quot;top&quot;:118.45,&quot;width&quot;:320}"/>
</p:tagLst>
</file>

<file path=ppt/tags/tag234.xml><?xml version="1.0" encoding="utf-8"?>
<p:tagLst xmlns:p="http://schemas.openxmlformats.org/presentationml/2006/main">
  <p:tag name="KSO_WM_DIAGRAM_VIRTUALLY_FRAME" val="{&quot;height&quot;:235.85,&quot;left&quot;:43.95,&quot;top&quot;:118.45,&quot;width&quot;:320}"/>
</p:tagLst>
</file>

<file path=ppt/tags/tag235.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236.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237.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238.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239.xml><?xml version="1.0" encoding="utf-8"?>
<p:tagLst xmlns:p="http://schemas.openxmlformats.org/presentationml/2006/main">
  <p:tag name="TABLE_ENDDRAG_ORIGIN_RECT" val="265*108"/>
  <p:tag name="TABLE_ENDDRAG_RECT" val="421*403*265*108"/>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p="http://schemas.openxmlformats.org/presentationml/2006/main">
  <p:tag name="TABLE_ENDDRAG_ORIGIN_RECT" val="301*75"/>
  <p:tag name="TABLE_ENDDRAG_RECT" val="32*418*301*75"/>
</p:tagLst>
</file>

<file path=ppt/tags/tag241.xml><?xml version="1.0" encoding="utf-8"?>
<p:tagLst xmlns:p="http://schemas.openxmlformats.org/presentationml/2006/main">
  <p:tag name="KSO_WM_DIAGRAM_VIRTUALLY_FRAME" val="{&quot;height&quot;:120.9,&quot;left&quot;:596.65,&quot;top&quot;:80.35,&quot;width&quot;:341.15}"/>
</p:tagLst>
</file>

<file path=ppt/tags/tag242.xml><?xml version="1.0" encoding="utf-8"?>
<p:tagLst xmlns:p="http://schemas.openxmlformats.org/presentationml/2006/main">
  <p:tag name="KSO_WM_DIAGRAM_VIRTUALLY_FRAME" val="{&quot;height&quot;:120.9,&quot;left&quot;:596.65,&quot;top&quot;:80.35,&quot;width&quot;:341.15}"/>
</p:tagLst>
</file>

<file path=ppt/tags/tag243.xml><?xml version="1.0" encoding="utf-8"?>
<p:tagLst xmlns:p="http://schemas.openxmlformats.org/presentationml/2006/main">
  <p:tag name="KSO_WM_DIAGRAM_VIRTUALLY_FRAME" val="{&quot;height&quot;:120.9,&quot;left&quot;:596.65,&quot;top&quot;:80.35,&quot;width&quot;:341.15}"/>
</p:tagLst>
</file>

<file path=ppt/tags/tag244.xml><?xml version="1.0" encoding="utf-8"?>
<p:tagLst xmlns:p="http://schemas.openxmlformats.org/presentationml/2006/main">
  <p:tag name="KSO_WM_DIAGRAM_VIRTUALLY_FRAME" val="{&quot;height&quot;:120.9,&quot;left&quot;:596.65,&quot;top&quot;:80.35,&quot;width&quot;:341.15}"/>
</p:tagLst>
</file>

<file path=ppt/tags/tag245.xml><?xml version="1.0" encoding="utf-8"?>
<p:tagLst xmlns:p="http://schemas.openxmlformats.org/presentationml/2006/main">
  <p:tag name="TABLE_ENDDRAG_ORIGIN_RECT" val="378*294"/>
  <p:tag name="TABLE_ENDDRAG_RECT" val="561*110*378*294"/>
</p:tagLst>
</file>

<file path=ppt/tags/tag246.xml><?xml version="1.0" encoding="utf-8"?>
<p:tagLst xmlns:p="http://schemas.openxmlformats.org/presentationml/2006/main">
  <p:tag name="KSO_WM_DIAGRAM_VIRTUALLY_FRAME" val="{&quot;height&quot;:120.9,&quot;left&quot;:596.65,&quot;top&quot;:80.35,&quot;width&quot;:341.15}"/>
</p:tagLst>
</file>

<file path=ppt/tags/tag247.xml><?xml version="1.0" encoding="utf-8"?>
<p:tagLst xmlns:p="http://schemas.openxmlformats.org/presentationml/2006/main">
  <p:tag name="KSO_WM_DIAGRAM_VIRTUALLY_FRAME" val="{&quot;height&quot;:120.9,&quot;left&quot;:596.65,&quot;top&quot;:80.35,&quot;width&quot;:341.15}"/>
</p:tagLst>
</file>

<file path=ppt/tags/tag248.xml><?xml version="1.0" encoding="utf-8"?>
<p:tagLst xmlns:p="http://schemas.openxmlformats.org/presentationml/2006/main">
  <p:tag name="KSO_WM_DIAGRAM_VIRTUALLY_FRAME" val="{&quot;height&quot;:332.5,&quot;left&quot;:497.35,&quot;top&quot;:109.7,&quot;width&quot;:448.25}"/>
</p:tagLst>
</file>

<file path=ppt/tags/tag249.xml><?xml version="1.0" encoding="utf-8"?>
<p:tagLst xmlns:p="http://schemas.openxmlformats.org/presentationml/2006/main">
  <p:tag name="KSO_WM_DIAGRAM_VIRTUALLY_FRAME" val="{&quot;height&quot;:332.5,&quot;left&quot;:497.35,&quot;top&quot;:109.7,&quot;width&quot;:448.25}"/>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DIAGRAM_VIRTUALLY_FRAME" val="{&quot;height&quot;:332.5,&quot;left&quot;:497.35,&quot;top&quot;:109.7,&quot;width&quot;:448.25}"/>
</p:tagLst>
</file>

<file path=ppt/tags/tag251.xml><?xml version="1.0" encoding="utf-8"?>
<p:tagLst xmlns:p="http://schemas.openxmlformats.org/presentationml/2006/main">
  <p:tag name="KSO_WM_DIAGRAM_VIRTUALLY_FRAME" val="{&quot;height&quot;:332.5,&quot;left&quot;:497.35,&quot;top&quot;:109.7,&quot;width&quot;:448.25}"/>
</p:tagLst>
</file>

<file path=ppt/tags/tag252.xml><?xml version="1.0" encoding="utf-8"?>
<p:tagLst xmlns:p="http://schemas.openxmlformats.org/presentationml/2006/main">
  <p:tag name="KSO_WM_DIAGRAM_VIRTUALLY_FRAME" val="{&quot;height&quot;:332.5,&quot;left&quot;:497.35,&quot;top&quot;:109.7,&quot;width&quot;:448.25}"/>
</p:tagLst>
</file>

<file path=ppt/tags/tag253.xml><?xml version="1.0" encoding="utf-8"?>
<p:tagLst xmlns:p="http://schemas.openxmlformats.org/presentationml/2006/main">
  <p:tag name="KSO_WM_DIAGRAM_VIRTUALLY_FRAME" val="{&quot;height&quot;:332.5,&quot;left&quot;:497.35,&quot;top&quot;:109.7,&quot;width&quot;:448.25}"/>
</p:tagLst>
</file>

<file path=ppt/tags/tag254.xml><?xml version="1.0" encoding="utf-8"?>
<p:tagLst xmlns:p="http://schemas.openxmlformats.org/presentationml/2006/main">
  <p:tag name="KSO_WM_DIAGRAM_VIRTUALLY_FRAME" val="{&quot;height&quot;:327.85,&quot;left&quot;:497.35,&quot;top&quot;:109.7,&quot;width&quot;:448.25}"/>
</p:tagLst>
</file>

<file path=ppt/tags/tag255.xml><?xml version="1.0" encoding="utf-8"?>
<p:tagLst xmlns:p="http://schemas.openxmlformats.org/presentationml/2006/main">
  <p:tag name="KSO_WM_DIAGRAM_VIRTUALLY_FRAME" val="{&quot;height&quot;:327.85,&quot;left&quot;:497.35,&quot;top&quot;:109.7,&quot;width&quot;:448.25}"/>
</p:tagLst>
</file>

<file path=ppt/tags/tag256.xml><?xml version="1.0" encoding="utf-8"?>
<p:tagLst xmlns:p="http://schemas.openxmlformats.org/presentationml/2006/main">
  <p:tag name="KSO_WM_DIAGRAM_VIRTUALLY_FRAME" val="{&quot;height&quot;:327.85,&quot;left&quot;:501.95,&quot;top&quot;:109.7,&quot;width&quot;:443.65}"/>
</p:tagLst>
</file>

<file path=ppt/tags/tag257.xml><?xml version="1.0" encoding="utf-8"?>
<p:tagLst xmlns:p="http://schemas.openxmlformats.org/presentationml/2006/main">
  <p:tag name="KSO_WM_DIAGRAM_VIRTUALLY_FRAME" val="{&quot;height&quot;:517.2,&quot;left&quot;:7.5,&quot;top&quot;:100.4,&quot;width&quot;:924.5}"/>
</p:tagLst>
</file>

<file path=ppt/tags/tag258.xml><?xml version="1.0" encoding="utf-8"?>
<p:tagLst xmlns:p="http://schemas.openxmlformats.org/presentationml/2006/main">
  <p:tag name="KSO_WM_DIAGRAM_VIRTUALLY_FRAME" val="{&quot;height&quot;:332.5,&quot;left&quot;:497.35,&quot;top&quot;:109.7,&quot;width&quot;:448.25}"/>
</p:tagLst>
</file>

<file path=ppt/tags/tag259.xml><?xml version="1.0" encoding="utf-8"?>
<p:tagLst xmlns:p="http://schemas.openxmlformats.org/presentationml/2006/main">
  <p:tag name="KSO_WM_DIAGRAM_VIRTUALLY_FRAME" val="{&quot;height&quot;:332.5,&quot;left&quot;:497.35,&quot;top&quot;:109.7,&quot;width&quot;:448.2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332.5,&quot;left&quot;:497.35,&quot;top&quot;:109.7,&quot;width&quot;:448.25}"/>
</p:tagLst>
</file>

<file path=ppt/tags/tag261.xml><?xml version="1.0" encoding="utf-8"?>
<p:tagLst xmlns:p="http://schemas.openxmlformats.org/presentationml/2006/main">
  <p:tag name="KSO_WM_DIAGRAM_VIRTUALLY_FRAME" val="{&quot;height&quot;:332.5,&quot;left&quot;:497.35,&quot;top&quot;:109.7,&quot;width&quot;:448.25}"/>
</p:tagLst>
</file>

<file path=ppt/tags/tag262.xml><?xml version="1.0" encoding="utf-8"?>
<p:tagLst xmlns:p="http://schemas.openxmlformats.org/presentationml/2006/main">
  <p:tag name="KSO_WM_DIAGRAM_VIRTUALLY_FRAME" val="{&quot;height&quot;:332.5,&quot;left&quot;:497.35,&quot;top&quot;:109.7,&quot;width&quot;:448.25}"/>
</p:tagLst>
</file>

<file path=ppt/tags/tag263.xml><?xml version="1.0" encoding="utf-8"?>
<p:tagLst xmlns:p="http://schemas.openxmlformats.org/presentationml/2006/main">
  <p:tag name="KSO_WM_DIAGRAM_VIRTUALLY_FRAME" val="{&quot;height&quot;:332.5,&quot;left&quot;:497.35,&quot;top&quot;:109.7,&quot;width&quot;:448.25}"/>
</p:tagLst>
</file>

<file path=ppt/tags/tag264.xml><?xml version="1.0" encoding="utf-8"?>
<p:tagLst xmlns:p="http://schemas.openxmlformats.org/presentationml/2006/main">
  <p:tag name="KSO_WM_DIAGRAM_VIRTUALLY_FRAME" val="{&quot;height&quot;:332.5,&quot;left&quot;:497.35,&quot;top&quot;:109.7,&quot;width&quot;:448.25}"/>
</p:tagLst>
</file>

<file path=ppt/tags/tag265.xml><?xml version="1.0" encoding="utf-8"?>
<p:tagLst xmlns:p="http://schemas.openxmlformats.org/presentationml/2006/main">
  <p:tag name="KSO_WM_DIAGRAM_VIRTUALLY_FRAME" val="{&quot;height&quot;:332.5,&quot;left&quot;:497.35,&quot;top&quot;:109.7,&quot;width&quot;:448.25}"/>
</p:tagLst>
</file>

<file path=ppt/tags/tag266.xml><?xml version="1.0" encoding="utf-8"?>
<p:tagLst xmlns:p="http://schemas.openxmlformats.org/presentationml/2006/main">
  <p:tag name="KSO_WM_DIAGRAM_VIRTUALLY_FRAME" val="{&quot;height&quot;:332.5,&quot;left&quot;:497.35,&quot;top&quot;:109.7,&quot;width&quot;:448.25}"/>
</p:tagLst>
</file>

<file path=ppt/tags/tag267.xml><?xml version="1.0" encoding="utf-8"?>
<p:tagLst xmlns:p="http://schemas.openxmlformats.org/presentationml/2006/main">
  <p:tag name="KSO_WM_DIAGRAM_VIRTUALLY_FRAME" val="{&quot;height&quot;:332.5,&quot;left&quot;:497.35,&quot;top&quot;:109.7,&quot;width&quot;:448.25}"/>
</p:tagLst>
</file>

<file path=ppt/tags/tag268.xml><?xml version="1.0" encoding="utf-8"?>
<p:tagLst xmlns:p="http://schemas.openxmlformats.org/presentationml/2006/main">
  <p:tag name="KSO_WM_DIAGRAM_VIRTUALLY_FRAME" val="{&quot;height&quot;:327.85,&quot;left&quot;:497.35,&quot;top&quot;:109.7,&quot;width&quot;:448.25}"/>
</p:tagLst>
</file>

<file path=ppt/tags/tag269.xml><?xml version="1.0" encoding="utf-8"?>
<p:tagLst xmlns:p="http://schemas.openxmlformats.org/presentationml/2006/main">
  <p:tag name="KSO_WM_DIAGRAM_VIRTUALLY_FRAME" val="{&quot;height&quot;:327.85,&quot;left&quot;:497.35,&quot;top&quot;:109.7,&quot;width&quot;:448.2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271.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272.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273.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274.xml><?xml version="1.0" encoding="utf-8"?>
<p:tagLst xmlns:p="http://schemas.openxmlformats.org/presentationml/2006/main">
  <p:tag name="TABLE_ENDDRAG_ORIGIN_RECT" val="959*476"/>
  <p:tag name="TABLE_ENDDRAG_RECT" val="0*63*959*47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69.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1.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2.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73.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74.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75.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6.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7.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8.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79.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81.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82.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83.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84.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85.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86.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87.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88.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89.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91.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92.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93.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94.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95.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96.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97.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ags/tag98.xml><?xml version="1.0" encoding="utf-8"?>
<p:tagLst xmlns:p="http://schemas.openxmlformats.org/presentationml/2006/main">
  <p:tag name="KSO_WM_BEAUTIFY_FLAG" val=""/>
  <p:tag name="KSO_WM_DIAGRAM_VIRTUALLY_FRAME" val="{&quot;height&quot;:380.9082677165354,&quot;left&quot;:114.47622047244094,&quot;top&quot;:109.19811023622046,&quot;width&quot;:753.295748031496}"/>
</p:tagLst>
</file>

<file path=ppt/tags/tag99.xml><?xml version="1.0" encoding="utf-8"?>
<p:tagLst xmlns:p="http://schemas.openxmlformats.org/presentationml/2006/main">
  <p:tag name="KSO_WM_DIAGRAM_VIRTUALLY_FRAME" val="{&quot;height&quot;:380.9082677165354,&quot;left&quot;:114.47622047244094,&quot;top&quot;:109.19811023622046,&quot;width&quot;:753.295748031496}"/>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0" indent="-360680" fontAlgn="base">
          <a:lnSpc>
            <a:spcPct val="150000"/>
          </a:lnSpc>
          <a:spcBef>
            <a:spcPct val="20000"/>
          </a:spcBef>
          <a:spcAft>
            <a:spcPct val="0"/>
          </a:spcAft>
          <a:buClr>
            <a:srgbClr val="7030A0"/>
          </a:buClr>
          <a:buFont typeface="Wingdings 2" panose="05020102010507070707" pitchFamily="18" charset="2"/>
          <a:buChar char="²"/>
          <a:defRPr sz="2400" b="1" dirty="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216AA9"/>
      </a:accent1>
      <a:accent2>
        <a:srgbClr val="19507F"/>
      </a:accent2>
      <a:accent3>
        <a:srgbClr val="216AA9"/>
      </a:accent3>
      <a:accent4>
        <a:srgbClr val="64A7E1"/>
      </a:accent4>
      <a:accent5>
        <a:srgbClr val="ADB5BF"/>
      </a:accent5>
      <a:accent6>
        <a:srgbClr val="586371"/>
      </a:accent6>
      <a:hlink>
        <a:srgbClr val="216AA9"/>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arrow"/>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rgbClr val="000000"/>
      </a:dk1>
      <a:lt1>
        <a:srgbClr val="FFFFFF"/>
      </a:lt1>
      <a:dk2>
        <a:srgbClr val="778495"/>
      </a:dk2>
      <a:lt2>
        <a:srgbClr val="F0F0F0"/>
      </a:lt2>
      <a:accent1>
        <a:srgbClr val="216AA9"/>
      </a:accent1>
      <a:accent2>
        <a:srgbClr val="19507F"/>
      </a:accent2>
      <a:accent3>
        <a:srgbClr val="216AA9"/>
      </a:accent3>
      <a:accent4>
        <a:srgbClr val="64A7E1"/>
      </a:accent4>
      <a:accent5>
        <a:srgbClr val="ADB5BF"/>
      </a:accent5>
      <a:accent6>
        <a:srgbClr val="586371"/>
      </a:accent6>
      <a:hlink>
        <a:srgbClr val="216AA9"/>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arrow"/>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216AA9"/>
      </a:accent1>
      <a:accent2>
        <a:srgbClr val="19507F"/>
      </a:accent2>
      <a:accent3>
        <a:srgbClr val="216AA9"/>
      </a:accent3>
      <a:accent4>
        <a:srgbClr val="64A7E1"/>
      </a:accent4>
      <a:accent5>
        <a:srgbClr val="ADB5BF"/>
      </a:accent5>
      <a:accent6>
        <a:srgbClr val="586371"/>
      </a:accent6>
      <a:hlink>
        <a:srgbClr val="216AA9"/>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rgbClr val="FF0000"/>
          </a:solidFill>
          <a:tailEnd type="arrow"/>
        </a:ln>
      </a:spPr>
      <a:bodyPr/>
      <a:lstStyle/>
      <a:style>
        <a:lnRef idx="2">
          <a:schemeClr val="accent1"/>
        </a:lnRef>
        <a:fillRef idx="0">
          <a:srgbClr val="FFFFFF"/>
        </a:fillRef>
        <a:effectRef idx="0">
          <a:srgbClr val="FFFFFF"/>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216AA9"/>
      </a:accent1>
      <a:accent2>
        <a:srgbClr val="19507F"/>
      </a:accent2>
      <a:accent3>
        <a:srgbClr val="216AA9"/>
      </a:accent3>
      <a:accent4>
        <a:srgbClr val="64A7E1"/>
      </a:accent4>
      <a:accent5>
        <a:srgbClr val="ADB5BF"/>
      </a:accent5>
      <a:accent6>
        <a:srgbClr val="586371"/>
      </a:accent6>
      <a:hlink>
        <a:srgbClr val="216AA9"/>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13457</Words>
  <Application>WPS 演示</Application>
  <PresentationFormat>宽屏</PresentationFormat>
  <Paragraphs>2008</Paragraphs>
  <Slides>69</Slides>
  <Notes>0</Notes>
  <HiddenSlides>0</HiddenSlides>
  <MMClips>0</MMClips>
  <ScaleCrop>false</ScaleCrop>
  <HeadingPairs>
    <vt:vector size="8" baseType="variant">
      <vt:variant>
        <vt:lpstr>已用的字体</vt:lpstr>
      </vt:variant>
      <vt:variant>
        <vt:i4>18</vt:i4>
      </vt:variant>
      <vt:variant>
        <vt:lpstr>主题</vt:lpstr>
      </vt:variant>
      <vt:variant>
        <vt:i4>8</vt:i4>
      </vt:variant>
      <vt:variant>
        <vt:lpstr>嵌入 OLE 服务器</vt:lpstr>
      </vt:variant>
      <vt:variant>
        <vt:i4>3</vt:i4>
      </vt:variant>
      <vt:variant>
        <vt:lpstr>幻灯片标题</vt:lpstr>
      </vt:variant>
      <vt:variant>
        <vt:i4>69</vt:i4>
      </vt:variant>
    </vt:vector>
  </HeadingPairs>
  <TitlesOfParts>
    <vt:vector size="98" baseType="lpstr">
      <vt:lpstr>Arial</vt:lpstr>
      <vt:lpstr>宋体</vt:lpstr>
      <vt:lpstr>Wingdings</vt:lpstr>
      <vt:lpstr>Wingdings 2</vt:lpstr>
      <vt:lpstr>微软雅黑</vt:lpstr>
      <vt:lpstr>Times New Roman</vt:lpstr>
      <vt:lpstr>黑体</vt:lpstr>
      <vt:lpstr>中文 Hei</vt:lpstr>
      <vt:lpstr>Segoe Print</vt:lpstr>
      <vt:lpstr>Microsoft JhengHei Light</vt:lpstr>
      <vt:lpstr>等线</vt:lpstr>
      <vt:lpstr>Wingdings</vt:lpstr>
      <vt:lpstr>Arial</vt:lpstr>
      <vt:lpstr>Calibri</vt:lpstr>
      <vt:lpstr>Arial Unicode MS</vt:lpstr>
      <vt:lpstr>仿宋</vt:lpstr>
      <vt:lpstr>等线 Light</vt:lpstr>
      <vt:lpstr>Calibri</vt:lpstr>
      <vt:lpstr>WPS</vt:lpstr>
      <vt:lpstr>Office 主题​​</vt:lpstr>
      <vt:lpstr>1_Office 主题​​</vt:lpstr>
      <vt:lpstr>5_Office 主题​​</vt:lpstr>
      <vt:lpstr>1_WPS</vt:lpstr>
      <vt:lpstr>2_Office 主题​​</vt:lpstr>
      <vt:lpstr>3_Office 主题​​</vt:lpstr>
      <vt:lpstr>4_Office 主题​​</vt:lpstr>
      <vt:lpstr>Visio.Drawing.15</vt:lpstr>
      <vt:lpstr>Visio.Drawing.15</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2024-2026年度工作回顾</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jiahao</dc:creator>
  <cp:lastModifiedBy>刘萍</cp:lastModifiedBy>
  <cp:revision>160</cp:revision>
  <dcterms:created xsi:type="dcterms:W3CDTF">2023-08-09T12:44:00Z</dcterms:created>
  <dcterms:modified xsi:type="dcterms:W3CDTF">2026-07-02T01:51:10Z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72017F3649E34F85A94B106AC0140DEA_13</vt:lpwstr>
  </property>
</Properties>
</file>