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396" r:id="rId5"/>
    <p:sldId id="385" r:id="rId6"/>
    <p:sldId id="700" r:id="rId7"/>
    <p:sldId id="707" r:id="rId8"/>
    <p:sldId id="355" r:id="rId9"/>
    <p:sldId id="702" r:id="rId10"/>
    <p:sldId id="708" r:id="rId11"/>
    <p:sldId id="709" r:id="rId12"/>
    <p:sldId id="710" r:id="rId13"/>
    <p:sldId id="711" r:id="rId14"/>
    <p:sldId id="705" r:id="rId15"/>
    <p:sldId id="713" r:id="rId16"/>
    <p:sldId id="704" r:id="rId17"/>
    <p:sldId id="712" r:id="rId18"/>
    <p:sldId id="70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AD8D70F-C332-4251-8095-B0ABC27FA98E}">
          <p14:sldIdLst>
            <p14:sldId id="256"/>
            <p14:sldId id="257"/>
            <p14:sldId id="258"/>
            <p14:sldId id="396"/>
            <p14:sldId id="385"/>
            <p14:sldId id="700"/>
            <p14:sldId id="707"/>
            <p14:sldId id="355"/>
            <p14:sldId id="702"/>
            <p14:sldId id="708"/>
            <p14:sldId id="709"/>
            <p14:sldId id="710"/>
            <p14:sldId id="711"/>
            <p14:sldId id="705"/>
            <p14:sldId id="713"/>
            <p14:sldId id="704"/>
            <p14:sldId id="712"/>
            <p14:sldId id="7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A7"/>
    <a:srgbClr val="D821FD"/>
    <a:srgbClr val="B10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7C5E-D939-4797-8F7D-C4746C21E0EF}" type="datetimeFigureOut">
              <a:rPr lang="zh-CN" altLang="en-US" smtClean="0"/>
              <a:t>2026/6/26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6D595-4597-45D9-9DFD-9A4D225BD0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2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4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2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高能物理实验中的首次大面积应用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3D80-A55D-488A-918C-4A9425CDF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1BF7-5E7E-4180-B143-AAEF26D4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FB011-6935-47AB-B1E6-A9D0E3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2, 2026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F4728-96E3-4A20-9857-08B69A4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1509-17B1-405E-824A-D5CB536328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8E4E5-2290-42C3-A232-4AE8F940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794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84752"/>
            <a:ext cx="11388437" cy="5497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rgbClr val="00577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781" y="713222"/>
            <a:ext cx="11388437" cy="5740277"/>
          </a:xfrm>
        </p:spPr>
        <p:txBody>
          <a:bodyPr/>
          <a:lstStyle>
            <a:lvl1pPr marL="0" indent="-182880" algn="l">
              <a:lnSpc>
                <a:spcPct val="100000"/>
              </a:lnSpc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  <a:defRPr sz="2600"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548640" indent="-182880" algn="l">
              <a:buClr>
                <a:srgbClr val="0074A7"/>
              </a:buClr>
              <a:defRPr lang="zh-CN" altLang="en-US" sz="2000" kern="1200" dirty="0">
                <a:solidFill>
                  <a:schemeClr val="tx1"/>
                </a:solidFill>
                <a:latin typeface="Cambria Math" panose="02040503050406030204" pitchFamily="18" charset="0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 marL="1371600" indent="-274320" algn="l">
              <a:defRPr sz="1800">
                <a:latin typeface="Cambria Math" panose="02040503050406030204" pitchFamily="18" charset="0"/>
                <a:ea typeface="Microsoft YaHei UI" panose="020B0503020204020204" pitchFamily="34" charset="-122"/>
              </a:defRPr>
            </a:lvl3pPr>
            <a:lvl4pPr algn="l">
              <a:defRPr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l"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L1</a:t>
            </a:r>
            <a:endParaRPr lang="zh-CN" altLang="en-US" dirty="0"/>
          </a:p>
          <a:p>
            <a:pPr marL="685800" lvl="1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</a:pPr>
            <a:r>
              <a:rPr lang="en-US" altLang="zh-CN" dirty="0"/>
              <a:t>L2</a:t>
            </a:r>
          </a:p>
          <a:p>
            <a:pPr marL="1371600" lvl="2" indent="-457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dirty="0"/>
              <a:t>L3</a:t>
            </a:r>
            <a:endParaRPr lang="zh-CN" alt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B7D9A2-DD0F-4B69-82D8-D20C8221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87" y="6487501"/>
            <a:ext cx="2743200" cy="365125"/>
          </a:xfrm>
        </p:spPr>
        <p:txBody>
          <a:bodyPr/>
          <a:lstStyle/>
          <a:p>
            <a:r>
              <a:rPr lang="en-US" altLang="zh-CN"/>
              <a:t>July 2, 2026</a:t>
            </a:r>
            <a:endParaRPr lang="zh-CN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16548E-43E6-43AF-9AD9-D7A60369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Jiaxuan Li</a:t>
            </a:r>
            <a:endParaRPr lang="zh-CN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D268E3-E3C6-4924-8E2F-4222437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60511509-17B1-405E-824A-D5CB536328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46A39D-5930-487D-BBD1-DCE2B32D2ACE}"/>
              </a:ext>
            </a:extLst>
          </p:cNvPr>
          <p:cNvCxnSpPr>
            <a:cxnSpLocks/>
          </p:cNvCxnSpPr>
          <p:nvPr/>
        </p:nvCxnSpPr>
        <p:spPr>
          <a:xfrm>
            <a:off x="401781" y="673848"/>
            <a:ext cx="11388437" cy="0"/>
          </a:xfrm>
          <a:prstGeom prst="line">
            <a:avLst/>
          </a:prstGeom>
          <a:ln w="57150">
            <a:solidFill>
              <a:srgbClr val="007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4CBCC-5BD2-4FEB-A17C-3BD59C8BF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A67717-6468-4F8D-A857-B072F95D3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2DF3EB-E2E2-46A7-BCC8-993250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July 2, 2026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EBA08-1B20-4896-A347-4129B851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Jiaxuan Li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41EF19-EA09-4D12-AE5C-89A75180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1509-17B1-405E-824A-D5CB536328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08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5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21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02275"/>
            <a:ext cx="10515600" cy="202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74476"/>
            <a:ext cx="10515600" cy="13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87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r>
              <a:rPr lang="en-US" altLang="zh-CN"/>
              <a:t>July 2, 2026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74A7"/>
                </a:solidFill>
              </a:defRPr>
            </a:lvl1pPr>
          </a:lstStyle>
          <a:p>
            <a:r>
              <a:rPr lang="en-US" altLang="zh-CN"/>
              <a:t>Jiaxuan Li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6948" y="6499501"/>
            <a:ext cx="2743200" cy="358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74A7"/>
                </a:solidFill>
                <a:latin typeface="Cambria Math" panose="02040503050406030204" pitchFamily="18" charset="0"/>
              </a:defRPr>
            </a:lvl1pPr>
          </a:lstStyle>
          <a:p>
            <a:fld id="{60511509-17B1-405E-824A-D5CB536328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6" descr="âä¸­ç§å¤§ æ ¡å¾½âçå¾çæç´¢ç»æ">
            <a:extLst>
              <a:ext uri="{FF2B5EF4-FFF2-40B4-BE49-F238E27FC236}">
                <a16:creationId xmlns:a16="http://schemas.microsoft.com/office/drawing/2014/main" id="{84BA519B-887B-4B3D-B294-CDEA49D3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9974" y="27536"/>
            <a:ext cx="1156252" cy="11485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tlasexperiment.org/photos/atlas_photos/selected-photos/logos/2015/ATLAS-Logo-Square-Blue-RGB.png">
            <a:extLst>
              <a:ext uri="{FF2B5EF4-FFF2-40B4-BE49-F238E27FC236}">
                <a16:creationId xmlns:a16="http://schemas.microsoft.com/office/drawing/2014/main" id="{C96B7720-0372-4E8E-9B05-0E26F39C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08" y="19878"/>
            <a:ext cx="1156252" cy="11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74A7"/>
          </a:solidFill>
          <a:latin typeface="Cambria Math" panose="02040503050406030204" pitchFamily="18" charset="0"/>
          <a:ea typeface="Microsoft YaHei U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mbria Math" panose="02040503050406030204" pitchFamily="18" charset="0"/>
          <a:ea typeface="Microsoft YaHei UI" panose="020B0503020204020204" pitchFamily="34" charset="-122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7E846-D3CF-4064-BC77-65217949F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7680"/>
            <a:ext cx="12192000" cy="2448560"/>
          </a:xfrm>
          <a:solidFill>
            <a:srgbClr val="0074A7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sz="5000" dirty="0">
                <a:solidFill>
                  <a:schemeClr val="bg1"/>
                </a:solidFill>
                <a:latin typeface="+mn-lt"/>
              </a:rPr>
              <a:t>ATLAS Phase-II Upgrade Thin-gap RPC</a:t>
            </a:r>
            <a:br>
              <a:rPr lang="en-US" altLang="zh-CN" sz="5000" dirty="0">
                <a:solidFill>
                  <a:schemeClr val="bg1"/>
                </a:solidFill>
                <a:latin typeface="+mn-lt"/>
              </a:rPr>
            </a:br>
            <a:r>
              <a:rPr lang="en-US" altLang="zh-CN" sz="5000" dirty="0">
                <a:solidFill>
                  <a:schemeClr val="bg1"/>
                </a:solidFill>
                <a:latin typeface="+mn-lt"/>
              </a:rPr>
              <a:t>Front-End Electronics</a:t>
            </a:r>
            <a:br>
              <a:rPr lang="en-US" altLang="zh-CN" sz="5000" dirty="0">
                <a:solidFill>
                  <a:schemeClr val="bg1"/>
                </a:solidFill>
                <a:latin typeface="+mn-lt"/>
              </a:rPr>
            </a:br>
            <a:r>
              <a:rPr lang="en-US" altLang="zh-CN" sz="2800" dirty="0">
                <a:latin typeface="+mn-lt"/>
              </a:rPr>
              <a:t>1</a:t>
            </a:r>
            <a:endParaRPr lang="zh-CN" altLang="en-US" sz="5000" dirty="0">
              <a:latin typeface="+mn-lt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B18510-BF72-431E-8401-814375285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1670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Hao Liang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ATLAS China Muon team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</a:p>
        </p:txBody>
      </p:sp>
    </p:spTree>
    <p:extLst>
      <p:ext uri="{BB962C8B-B14F-4D97-AF65-F5344CB8AC3E}">
        <p14:creationId xmlns:p14="http://schemas.microsoft.com/office/powerpoint/2010/main" val="161186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Scheme 1: BIS78 FE Board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10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4D4F5AA-74AF-4FB9-9574-4A8220872473}"/>
              </a:ext>
            </a:extLst>
          </p:cNvPr>
          <p:cNvSpPr/>
          <p:nvPr/>
        </p:nvSpPr>
        <p:spPr>
          <a:xfrm>
            <a:off x="419878" y="923142"/>
            <a:ext cx="2943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Pilot Design for Thin-Gap RPC</a:t>
            </a:r>
            <a:endParaRPr lang="zh-CN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A3563CBC-6BCE-408D-80F1-0EDC7C5ED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4" t="13893" r="5884"/>
          <a:stretch/>
        </p:blipFill>
        <p:spPr>
          <a:xfrm>
            <a:off x="5456710" y="919156"/>
            <a:ext cx="6735290" cy="160564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FFEFC04-B3AF-4AA5-A0A4-BB8E774C9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928" y="2542469"/>
            <a:ext cx="6735290" cy="12649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CC9F8A2-28F0-4BF0-BDAF-A8A707AF2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6" y="1561441"/>
            <a:ext cx="5111264" cy="2184968"/>
          </a:xfrm>
          <a:prstGeom prst="rect">
            <a:avLst/>
          </a:prstGeom>
        </p:spPr>
      </p:pic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A69DA9B3-982E-4588-AB68-8DE2F36FF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2723"/>
              </p:ext>
            </p:extLst>
          </p:nvPr>
        </p:nvGraphicFramePr>
        <p:xfrm>
          <a:off x="345446" y="4071248"/>
          <a:ext cx="6336316" cy="1468800"/>
        </p:xfrm>
        <a:graphic>
          <a:graphicData uri="http://schemas.openxmlformats.org/drawingml/2006/table">
            <a:tbl>
              <a:tblPr/>
              <a:tblGrid>
                <a:gridCol w="1835843">
                  <a:extLst>
                    <a:ext uri="{9D8B030D-6E8A-4147-A177-3AD203B41FA5}">
                      <a16:colId xmlns:a16="http://schemas.microsoft.com/office/drawing/2014/main" val="1308579945"/>
                    </a:ext>
                  </a:extLst>
                </a:gridCol>
                <a:gridCol w="4500473">
                  <a:extLst>
                    <a:ext uri="{9D8B030D-6E8A-4147-A177-3AD203B41FA5}">
                      <a16:colId xmlns:a16="http://schemas.microsoft.com/office/drawing/2014/main" val="1871053344"/>
                    </a:ext>
                  </a:extLst>
                </a:gridCol>
              </a:tblGrid>
              <a:tr h="36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+mn-lt"/>
                        </a:rPr>
                        <a:t>Test results</a:t>
                      </a:r>
                    </a:p>
                  </a:txBody>
                  <a:tcPr marL="33148" marR="33148" marT="16574" marB="16574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+mn-lt"/>
                      </a:endParaRPr>
                    </a:p>
                  </a:txBody>
                  <a:tcPr marL="33148" marR="33148" marT="16574" marB="16574" anchor="ctr">
                    <a:lnL>
                      <a:noFill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89966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Cosmic-ray result</a:t>
                      </a:r>
                    </a:p>
                  </a:txBody>
                  <a:tcPr marL="33148" marR="33148" marT="16574" marB="16574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&gt;95% efficiency; ~330 </a:t>
                      </a:r>
                      <a:r>
                        <a:rPr lang="en-US" sz="1600" dirty="0" err="1">
                          <a:latin typeface="+mn-lt"/>
                        </a:rPr>
                        <a:t>ps</a:t>
                      </a:r>
                      <a:r>
                        <a:rPr lang="en-US" sz="1600" dirty="0">
                          <a:latin typeface="+mn-lt"/>
                        </a:rPr>
                        <a:t> corrected time resolution</a:t>
                      </a:r>
                    </a:p>
                  </a:txBody>
                  <a:tcPr marL="33148" marR="33148" marT="16574" marB="16574" anchor="ctr">
                    <a:lnL>
                      <a:noFill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69978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Noise</a:t>
                      </a:r>
                    </a:p>
                  </a:txBody>
                  <a:tcPr marL="33148" marR="33148" marT="16574" marB="16574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0.3–0.5 Hz/cm², below 1 Hz/cm² requirement</a:t>
                      </a:r>
                    </a:p>
                  </a:txBody>
                  <a:tcPr marL="33148" marR="33148" marT="16574" marB="16574" anchor="ctr">
                    <a:lnL>
                      <a:noFill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55215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High-rate result</a:t>
                      </a:r>
                    </a:p>
                  </a:txBody>
                  <a:tcPr marL="33148" marR="33148" marT="16574" marB="16574" anchor="ctr">
                    <a:lnL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Up to ~9 kHz/cm² with low-threshold setting</a:t>
                      </a:r>
                    </a:p>
                  </a:txBody>
                  <a:tcPr marL="33148" marR="33148" marT="16574" marB="16574" anchor="ctr">
                    <a:lnL>
                      <a:noFill/>
                    </a:lnL>
                    <a:lnR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11256"/>
                  </a:ext>
                </a:extLst>
              </a:tr>
            </a:tbl>
          </a:graphicData>
        </a:graphic>
      </p:graphicFrame>
      <p:sp>
        <p:nvSpPr>
          <p:cNvPr id="49" name="矩形 48">
            <a:extLst>
              <a:ext uri="{FF2B5EF4-FFF2-40B4-BE49-F238E27FC236}">
                <a16:creationId xmlns:a16="http://schemas.microsoft.com/office/drawing/2014/main" id="{8A9F2FED-08BF-4CFE-8851-F998CBE1669A}"/>
              </a:ext>
            </a:extLst>
          </p:cNvPr>
          <p:cNvSpPr/>
          <p:nvPr/>
        </p:nvSpPr>
        <p:spPr>
          <a:xfrm>
            <a:off x="7018092" y="4062720"/>
            <a:ext cx="4932052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/>
              <a:t>Takeaway:</a:t>
            </a:r>
            <a:r>
              <a:rPr lang="en-US" altLang="zh-CN" dirty="0"/>
              <a:t> BIS78 demonstrates that thin-gap RPCs can operate at much lower charge and higher rate only if the FE electronics provides very </a:t>
            </a:r>
            <a:r>
              <a:rPr lang="en-US" altLang="zh-CN" dirty="0">
                <a:solidFill>
                  <a:srgbClr val="FF0000"/>
                </a:solidFill>
              </a:rPr>
              <a:t>low threshold, high SNR, fast timing, and strong noise shielding</a:t>
            </a:r>
            <a:r>
              <a:rPr lang="en-US" altLang="zh-CN" dirty="0"/>
              <a:t>.</a:t>
            </a:r>
            <a:r>
              <a:rPr lang="en-US" altLang="zh-CN" b="1" dirty="0"/>
              <a:t> </a:t>
            </a:r>
            <a:endParaRPr lang="zh-CN" altLang="en-US" dirty="0"/>
          </a:p>
        </p:txBody>
      </p:sp>
      <p:sp>
        <p:nvSpPr>
          <p:cNvPr id="72" name="Text 14">
            <a:extLst>
              <a:ext uri="{FF2B5EF4-FFF2-40B4-BE49-F238E27FC236}">
                <a16:creationId xmlns:a16="http://schemas.microsoft.com/office/drawing/2014/main" id="{A9552C7B-DD48-474B-AC6D-7A77E87F9491}"/>
              </a:ext>
            </a:extLst>
          </p:cNvPr>
          <p:cNvSpPr/>
          <p:nvPr/>
        </p:nvSpPr>
        <p:spPr>
          <a:xfrm>
            <a:off x="345446" y="5795857"/>
            <a:ext cx="6917000" cy="278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i="1" dirty="0">
                <a:solidFill>
                  <a:srgbClr val="666666"/>
                </a:solidFill>
              </a:rPr>
              <a:t>Reference: L. </a:t>
            </a:r>
            <a:r>
              <a:rPr lang="en-US" sz="1100" i="1" dirty="0" err="1">
                <a:solidFill>
                  <a:srgbClr val="666666"/>
                </a:solidFill>
              </a:rPr>
              <a:t>Pizzimento</a:t>
            </a:r>
            <a:r>
              <a:rPr lang="en-US" sz="1100" i="1" dirty="0">
                <a:solidFill>
                  <a:srgbClr val="666666"/>
                </a:solidFill>
              </a:rPr>
              <a:t>, Performance of the BIS78 RPC detectors, arXiv:2006.09722, 2020.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037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Scheme 2: </a:t>
            </a:r>
            <a:r>
              <a:rPr lang="en-US" altLang="zh-CN" sz="3600" dirty="0">
                <a:solidFill>
                  <a:srgbClr val="005B7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Thin-Gap RPC FE</a:t>
            </a:r>
            <a:endParaRPr lang="en-US" altLang="zh-CN" sz="36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11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 14">
            <a:extLst>
              <a:ext uri="{FF2B5EF4-FFF2-40B4-BE49-F238E27FC236}">
                <a16:creationId xmlns:a16="http://schemas.microsoft.com/office/drawing/2014/main" id="{5C5F2344-8573-4BA8-8AE1-DA27F47C79CA}"/>
              </a:ext>
            </a:extLst>
          </p:cNvPr>
          <p:cNvSpPr/>
          <p:nvPr/>
        </p:nvSpPr>
        <p:spPr>
          <a:xfrm>
            <a:off x="488849" y="6151214"/>
            <a:ext cx="8183092" cy="288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i="1" dirty="0">
                <a:solidFill>
                  <a:srgbClr val="666666"/>
                </a:solidFill>
              </a:rPr>
              <a:t>Reference: J. J. Ge et al., Development of a front-end electronics for thin-gap resistive plate chamber, JINST 16, T11004, 2021.</a:t>
            </a:r>
            <a:endParaRPr lang="en-US" sz="1100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5AEA668-4EE0-46BF-876C-C5E2AC333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" t="54537"/>
          <a:stretch/>
        </p:blipFill>
        <p:spPr>
          <a:xfrm>
            <a:off x="5663682" y="834807"/>
            <a:ext cx="6375181" cy="1571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B699AA41-2938-4D14-9E15-AA94D8AF0D9F}"/>
              </a:ext>
            </a:extLst>
          </p:cNvPr>
          <p:cNvGrpSpPr/>
          <p:nvPr/>
        </p:nvGrpSpPr>
        <p:grpSpPr>
          <a:xfrm>
            <a:off x="484103" y="2037373"/>
            <a:ext cx="10460736" cy="1241006"/>
            <a:chOff x="645160" y="907795"/>
            <a:chExt cx="10460736" cy="1241006"/>
          </a:xfrm>
        </p:grpSpPr>
        <p:sp>
          <p:nvSpPr>
            <p:cNvPr id="64" name="Shape 15">
              <a:extLst>
                <a:ext uri="{FF2B5EF4-FFF2-40B4-BE49-F238E27FC236}">
                  <a16:creationId xmlns:a16="http://schemas.microsoft.com/office/drawing/2014/main" id="{58B8991B-38FE-4120-A898-862C259B13D0}"/>
                </a:ext>
              </a:extLst>
            </p:cNvPr>
            <p:cNvSpPr/>
            <p:nvPr/>
          </p:nvSpPr>
          <p:spPr>
            <a:xfrm>
              <a:off x="1971040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65" name="Shape 16">
              <a:extLst>
                <a:ext uri="{FF2B5EF4-FFF2-40B4-BE49-F238E27FC236}">
                  <a16:creationId xmlns:a16="http://schemas.microsoft.com/office/drawing/2014/main" id="{52EE64EB-5B62-4558-A1E4-3B08FC9C8504}"/>
                </a:ext>
              </a:extLst>
            </p:cNvPr>
            <p:cNvSpPr/>
            <p:nvPr/>
          </p:nvSpPr>
          <p:spPr>
            <a:xfrm>
              <a:off x="3498088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66" name="Shape 17">
              <a:extLst>
                <a:ext uri="{FF2B5EF4-FFF2-40B4-BE49-F238E27FC236}">
                  <a16:creationId xmlns:a16="http://schemas.microsoft.com/office/drawing/2014/main" id="{D88C7821-0F21-4391-A7D4-F7587ED4C6EE}"/>
                </a:ext>
              </a:extLst>
            </p:cNvPr>
            <p:cNvSpPr/>
            <p:nvPr/>
          </p:nvSpPr>
          <p:spPr>
            <a:xfrm>
              <a:off x="5025136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67" name="Shape 18">
              <a:extLst>
                <a:ext uri="{FF2B5EF4-FFF2-40B4-BE49-F238E27FC236}">
                  <a16:creationId xmlns:a16="http://schemas.microsoft.com/office/drawing/2014/main" id="{F57327A3-B2B1-417C-A7F3-E2A5CF2CA6EF}"/>
                </a:ext>
              </a:extLst>
            </p:cNvPr>
            <p:cNvSpPr/>
            <p:nvPr/>
          </p:nvSpPr>
          <p:spPr>
            <a:xfrm>
              <a:off x="6552184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68" name="Shape 19">
              <a:extLst>
                <a:ext uri="{FF2B5EF4-FFF2-40B4-BE49-F238E27FC236}">
                  <a16:creationId xmlns:a16="http://schemas.microsoft.com/office/drawing/2014/main" id="{7B071DF4-0902-46A0-BBB8-474F0A03DFCA}"/>
                </a:ext>
              </a:extLst>
            </p:cNvPr>
            <p:cNvSpPr/>
            <p:nvPr/>
          </p:nvSpPr>
          <p:spPr>
            <a:xfrm>
              <a:off x="8079232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69" name="Shape 20">
              <a:extLst>
                <a:ext uri="{FF2B5EF4-FFF2-40B4-BE49-F238E27FC236}">
                  <a16:creationId xmlns:a16="http://schemas.microsoft.com/office/drawing/2014/main" id="{1FD09694-9387-4464-A2ED-0B9CADD2597B}"/>
                </a:ext>
              </a:extLst>
            </p:cNvPr>
            <p:cNvSpPr/>
            <p:nvPr/>
          </p:nvSpPr>
          <p:spPr>
            <a:xfrm>
              <a:off x="9606280" y="1801329"/>
              <a:ext cx="164592" cy="0"/>
            </a:xfrm>
            <a:prstGeom prst="line">
              <a:avLst/>
            </a:prstGeom>
            <a:noFill/>
            <a:ln w="19050">
              <a:solidFill>
                <a:srgbClr val="35C2FF"/>
              </a:solidFill>
              <a:prstDash val="solid"/>
              <a:headEnd type="none"/>
              <a:tailEnd type="triangle"/>
            </a:ln>
          </p:spPr>
        </p:sp>
        <p:sp>
          <p:nvSpPr>
            <p:cNvPr id="70" name="Shape 21">
              <a:extLst>
                <a:ext uri="{FF2B5EF4-FFF2-40B4-BE49-F238E27FC236}">
                  <a16:creationId xmlns:a16="http://schemas.microsoft.com/office/drawing/2014/main" id="{C26C9EF8-08BC-41D0-BE20-B8BACB39B4E3}"/>
                </a:ext>
              </a:extLst>
            </p:cNvPr>
            <p:cNvSpPr/>
            <p:nvPr/>
          </p:nvSpPr>
          <p:spPr>
            <a:xfrm>
              <a:off x="645160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71" name="Text 22">
              <a:extLst>
                <a:ext uri="{FF2B5EF4-FFF2-40B4-BE49-F238E27FC236}">
                  <a16:creationId xmlns:a16="http://schemas.microsoft.com/office/drawing/2014/main" id="{24DFFF09-A88F-4210-9FFD-A08AE43707E9}"/>
                </a:ext>
              </a:extLst>
            </p:cNvPr>
            <p:cNvSpPr/>
            <p:nvPr/>
          </p:nvSpPr>
          <p:spPr>
            <a:xfrm>
              <a:off x="718312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RPC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strip</a:t>
              </a:r>
              <a:endParaRPr lang="en-US" sz="1400" dirty="0"/>
            </a:p>
          </p:txBody>
        </p:sp>
        <p:sp>
          <p:nvSpPr>
            <p:cNvPr id="72" name="Shape 23">
              <a:extLst>
                <a:ext uri="{FF2B5EF4-FFF2-40B4-BE49-F238E27FC236}">
                  <a16:creationId xmlns:a16="http://schemas.microsoft.com/office/drawing/2014/main" id="{56B17FE4-3D21-4D79-AC76-6E5EA9C52325}"/>
                </a:ext>
              </a:extLst>
            </p:cNvPr>
            <p:cNvSpPr/>
            <p:nvPr/>
          </p:nvSpPr>
          <p:spPr>
            <a:xfrm>
              <a:off x="2172208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73" name="Text 24">
              <a:extLst>
                <a:ext uri="{FF2B5EF4-FFF2-40B4-BE49-F238E27FC236}">
                  <a16:creationId xmlns:a16="http://schemas.microsoft.com/office/drawing/2014/main" id="{860D0760-A0D9-4C1B-B4AB-2855CEE5DE0F}"/>
                </a:ext>
              </a:extLst>
            </p:cNvPr>
            <p:cNvSpPr/>
            <p:nvPr/>
          </p:nvSpPr>
          <p:spPr>
            <a:xfrm>
              <a:off x="2245360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ESD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protection</a:t>
              </a:r>
              <a:endParaRPr lang="en-US" sz="1400" dirty="0"/>
            </a:p>
          </p:txBody>
        </p:sp>
        <p:sp>
          <p:nvSpPr>
            <p:cNvPr id="74" name="Shape 25">
              <a:extLst>
                <a:ext uri="{FF2B5EF4-FFF2-40B4-BE49-F238E27FC236}">
                  <a16:creationId xmlns:a16="http://schemas.microsoft.com/office/drawing/2014/main" id="{913BCF69-C223-42AB-B657-EC98B801B88F}"/>
                </a:ext>
              </a:extLst>
            </p:cNvPr>
            <p:cNvSpPr/>
            <p:nvPr/>
          </p:nvSpPr>
          <p:spPr>
            <a:xfrm>
              <a:off x="3699256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75" name="Text 26">
              <a:extLst>
                <a:ext uri="{FF2B5EF4-FFF2-40B4-BE49-F238E27FC236}">
                  <a16:creationId xmlns:a16="http://schemas.microsoft.com/office/drawing/2014/main" id="{E06895FA-4DCA-42DF-896C-606198C0709B}"/>
                </a:ext>
              </a:extLst>
            </p:cNvPr>
            <p:cNvSpPr/>
            <p:nvPr/>
          </p:nvSpPr>
          <p:spPr>
            <a:xfrm>
              <a:off x="3772408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18 Ω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matching</a:t>
              </a:r>
              <a:endParaRPr lang="en-US" sz="1400" dirty="0"/>
            </a:p>
          </p:txBody>
        </p:sp>
        <p:sp>
          <p:nvSpPr>
            <p:cNvPr id="76" name="Shape 27">
              <a:extLst>
                <a:ext uri="{FF2B5EF4-FFF2-40B4-BE49-F238E27FC236}">
                  <a16:creationId xmlns:a16="http://schemas.microsoft.com/office/drawing/2014/main" id="{4D77752F-FE37-47B1-AB01-AB27A085040E}"/>
                </a:ext>
              </a:extLst>
            </p:cNvPr>
            <p:cNvSpPr/>
            <p:nvPr/>
          </p:nvSpPr>
          <p:spPr>
            <a:xfrm>
              <a:off x="5226304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4395A"/>
            </a:solidFill>
            <a:ln w="15240">
              <a:solidFill>
                <a:srgbClr val="F0B23C"/>
              </a:solidFill>
              <a:prstDash val="solid"/>
            </a:ln>
          </p:spPr>
        </p:sp>
        <p:sp>
          <p:nvSpPr>
            <p:cNvPr id="77" name="Text 28">
              <a:extLst>
                <a:ext uri="{FF2B5EF4-FFF2-40B4-BE49-F238E27FC236}">
                  <a16:creationId xmlns:a16="http://schemas.microsoft.com/office/drawing/2014/main" id="{7319F7A4-A91F-450C-ADFC-6F4FC2E7C6E8}"/>
                </a:ext>
              </a:extLst>
            </p:cNvPr>
            <p:cNvSpPr/>
            <p:nvPr/>
          </p:nvSpPr>
          <p:spPr>
            <a:xfrm>
              <a:off x="5299456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FFFFFF"/>
                  </a:solidFill>
                  <a:ea typeface="Arial" pitchFamily="34" charset="-122"/>
                  <a:cs typeface="Arial" pitchFamily="34" charset="-120"/>
                </a:rPr>
                <a:t>2-stage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FFFFFF"/>
                  </a:solidFill>
                  <a:ea typeface="Arial" pitchFamily="34" charset="-122"/>
                  <a:cs typeface="Arial" pitchFamily="34" charset="-120"/>
                </a:rPr>
                <a:t>BFP650 CE amp</a:t>
              </a:r>
              <a:endParaRPr lang="en-US" sz="1400" dirty="0"/>
            </a:p>
          </p:txBody>
        </p:sp>
        <p:sp>
          <p:nvSpPr>
            <p:cNvPr id="78" name="Shape 29">
              <a:extLst>
                <a:ext uri="{FF2B5EF4-FFF2-40B4-BE49-F238E27FC236}">
                  <a16:creationId xmlns:a16="http://schemas.microsoft.com/office/drawing/2014/main" id="{A0B87EF3-B997-43B3-955F-98409F965D44}"/>
                </a:ext>
              </a:extLst>
            </p:cNvPr>
            <p:cNvSpPr/>
            <p:nvPr/>
          </p:nvSpPr>
          <p:spPr>
            <a:xfrm>
              <a:off x="6753352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79" name="Text 30">
              <a:extLst>
                <a:ext uri="{FF2B5EF4-FFF2-40B4-BE49-F238E27FC236}">
                  <a16:creationId xmlns:a16="http://schemas.microsoft.com/office/drawing/2014/main" id="{F2925313-CC29-422D-B415-EF5A1B3EF6C5}"/>
                </a:ext>
              </a:extLst>
            </p:cNvPr>
            <p:cNvSpPr/>
            <p:nvPr/>
          </p:nvSpPr>
          <p:spPr>
            <a:xfrm>
              <a:off x="6826504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Polarity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selection</a:t>
              </a:r>
              <a:endParaRPr lang="en-US" sz="1400" dirty="0"/>
            </a:p>
          </p:txBody>
        </p:sp>
        <p:sp>
          <p:nvSpPr>
            <p:cNvPr id="80" name="Shape 31">
              <a:extLst>
                <a:ext uri="{FF2B5EF4-FFF2-40B4-BE49-F238E27FC236}">
                  <a16:creationId xmlns:a16="http://schemas.microsoft.com/office/drawing/2014/main" id="{A3E86F9F-9547-4A92-ACF2-1A04B4C593B8}"/>
                </a:ext>
              </a:extLst>
            </p:cNvPr>
            <p:cNvSpPr/>
            <p:nvPr/>
          </p:nvSpPr>
          <p:spPr>
            <a:xfrm>
              <a:off x="8280400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81" name="Text 32">
              <a:extLst>
                <a:ext uri="{FF2B5EF4-FFF2-40B4-BE49-F238E27FC236}">
                  <a16:creationId xmlns:a16="http://schemas.microsoft.com/office/drawing/2014/main" id="{EF5EF4F8-5BEE-4E4E-A592-3CB5EDF36694}"/>
                </a:ext>
              </a:extLst>
            </p:cNvPr>
            <p:cNvSpPr/>
            <p:nvPr/>
          </p:nvSpPr>
          <p:spPr>
            <a:xfrm>
              <a:off x="8353552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LTC6754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discriminator</a:t>
              </a:r>
              <a:endParaRPr lang="en-US" sz="1400" dirty="0"/>
            </a:p>
          </p:txBody>
        </p:sp>
        <p:sp>
          <p:nvSpPr>
            <p:cNvPr id="82" name="Shape 33">
              <a:extLst>
                <a:ext uri="{FF2B5EF4-FFF2-40B4-BE49-F238E27FC236}">
                  <a16:creationId xmlns:a16="http://schemas.microsoft.com/office/drawing/2014/main" id="{BCE53AC1-5AA2-4C8F-8EAB-0C8DDC495482}"/>
                </a:ext>
              </a:extLst>
            </p:cNvPr>
            <p:cNvSpPr/>
            <p:nvPr/>
          </p:nvSpPr>
          <p:spPr>
            <a:xfrm>
              <a:off x="9807448" y="1453857"/>
              <a:ext cx="1298448" cy="694944"/>
            </a:xfrm>
            <a:prstGeom prst="roundRect">
              <a:avLst>
                <a:gd name="adj" fmla="val 11842"/>
              </a:avLst>
            </a:prstGeom>
            <a:solidFill>
              <a:srgbClr val="123049"/>
            </a:solidFill>
            <a:ln w="15240">
              <a:solidFill>
                <a:srgbClr val="1E88C8"/>
              </a:solidFill>
              <a:prstDash val="solid"/>
            </a:ln>
          </p:spPr>
        </p:sp>
        <p:sp>
          <p:nvSpPr>
            <p:cNvPr id="83" name="Text 34">
              <a:extLst>
                <a:ext uri="{FF2B5EF4-FFF2-40B4-BE49-F238E27FC236}">
                  <a16:creationId xmlns:a16="http://schemas.microsoft.com/office/drawing/2014/main" id="{7367267A-4CFE-43AE-BBF0-F543DEF9913D}"/>
                </a:ext>
              </a:extLst>
            </p:cNvPr>
            <p:cNvSpPr/>
            <p:nvPr/>
          </p:nvSpPr>
          <p:spPr>
            <a:xfrm>
              <a:off x="9880600" y="1517865"/>
              <a:ext cx="1152144" cy="566928"/>
            </a:xfrm>
            <a:prstGeom prst="rect">
              <a:avLst/>
            </a:prstGeom>
            <a:noFill/>
            <a:ln/>
          </p:spPr>
          <p:txBody>
            <a:bodyPr wrap="square" lIns="254" tIns="254" rIns="254" bIns="254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LVDS</a:t>
              </a:r>
              <a:endParaRPr lang="en-US" sz="1400" dirty="0"/>
            </a:p>
            <a:p>
              <a:pPr marL="0" indent="0" algn="ctr">
                <a:buNone/>
              </a:pPr>
              <a:r>
                <a:rPr lang="en-US" sz="1400" dirty="0">
                  <a:solidFill>
                    <a:srgbClr val="EAF4FF"/>
                  </a:solidFill>
                  <a:ea typeface="Arial" pitchFamily="34" charset="-122"/>
                  <a:cs typeface="Arial" pitchFamily="34" charset="-120"/>
                </a:rPr>
                <a:t>output</a:t>
              </a:r>
              <a:endParaRPr lang="en-US" sz="1400" dirty="0"/>
            </a:p>
          </p:txBody>
        </p:sp>
        <p:sp>
          <p:nvSpPr>
            <p:cNvPr id="112" name="Shape 13">
              <a:extLst>
                <a:ext uri="{FF2B5EF4-FFF2-40B4-BE49-F238E27FC236}">
                  <a16:creationId xmlns:a16="http://schemas.microsoft.com/office/drawing/2014/main" id="{56662EB7-7BD7-4EDE-A894-094369A6C7A9}"/>
                </a:ext>
              </a:extLst>
            </p:cNvPr>
            <p:cNvSpPr/>
            <p:nvPr/>
          </p:nvSpPr>
          <p:spPr>
            <a:xfrm>
              <a:off x="690880" y="1072388"/>
              <a:ext cx="329184" cy="0"/>
            </a:xfrm>
            <a:prstGeom prst="line">
              <a:avLst/>
            </a:prstGeom>
            <a:noFill/>
            <a:ln w="38100">
              <a:solidFill>
                <a:srgbClr val="35C2FF"/>
              </a:solidFill>
              <a:prstDash val="solid"/>
            </a:ln>
          </p:spPr>
        </p:sp>
        <p:sp>
          <p:nvSpPr>
            <p:cNvPr id="113" name="Text 14">
              <a:extLst>
                <a:ext uri="{FF2B5EF4-FFF2-40B4-BE49-F238E27FC236}">
                  <a16:creationId xmlns:a16="http://schemas.microsoft.com/office/drawing/2014/main" id="{02BFEE4B-F6E9-4F17-99CE-F7AE8B382C26}"/>
                </a:ext>
              </a:extLst>
            </p:cNvPr>
            <p:cNvSpPr/>
            <p:nvPr/>
          </p:nvSpPr>
          <p:spPr>
            <a:xfrm>
              <a:off x="1102360" y="907795"/>
              <a:ext cx="3073400" cy="34671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/>
                <a:t>Front-end structure</a:t>
              </a:r>
              <a:endParaRPr lang="en-US" sz="2400" dirty="0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8C14F47-C3F0-4B5E-B476-E57FFEDC8729}"/>
              </a:ext>
            </a:extLst>
          </p:cNvPr>
          <p:cNvGrpSpPr/>
          <p:nvPr/>
        </p:nvGrpSpPr>
        <p:grpSpPr>
          <a:xfrm>
            <a:off x="401922" y="3593853"/>
            <a:ext cx="11201400" cy="1394952"/>
            <a:chOff x="495299" y="2438754"/>
            <a:chExt cx="11201400" cy="1394952"/>
          </a:xfrm>
        </p:grpSpPr>
        <p:sp>
          <p:nvSpPr>
            <p:cNvPr id="131" name="Shape 35">
              <a:extLst>
                <a:ext uri="{FF2B5EF4-FFF2-40B4-BE49-F238E27FC236}">
                  <a16:creationId xmlns:a16="http://schemas.microsoft.com/office/drawing/2014/main" id="{7F48EC36-0CA7-4600-ADA4-786B30D9A30A}"/>
                </a:ext>
              </a:extLst>
            </p:cNvPr>
            <p:cNvSpPr/>
            <p:nvPr/>
          </p:nvSpPr>
          <p:spPr>
            <a:xfrm>
              <a:off x="495299" y="2438754"/>
              <a:ext cx="11201400" cy="1394952"/>
            </a:xfrm>
            <a:prstGeom prst="roundRect">
              <a:avLst>
                <a:gd name="adj" fmla="val 6400"/>
              </a:avLst>
            </a:prstGeom>
            <a:solidFill>
              <a:srgbClr val="0B1B2E">
                <a:alpha val="0"/>
              </a:srgbClr>
            </a:solidFill>
            <a:ln w="12700">
              <a:solidFill>
                <a:srgbClr val="2A607D"/>
              </a:solidFill>
              <a:prstDash val="solid"/>
            </a:ln>
          </p:spPr>
          <p:txBody>
            <a:bodyPr/>
            <a:lstStyle/>
            <a:p>
              <a:endParaRPr lang="zh-CN" altLang="en-US" dirty="0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BEB5CE9-D2F9-4419-B8C8-CA9A365D48D2}"/>
                </a:ext>
              </a:extLst>
            </p:cNvPr>
            <p:cNvGrpSpPr/>
            <p:nvPr/>
          </p:nvGrpSpPr>
          <p:grpSpPr>
            <a:xfrm>
              <a:off x="655557" y="2451431"/>
              <a:ext cx="10874494" cy="1186087"/>
              <a:chOff x="655557" y="2451431"/>
              <a:chExt cx="10874494" cy="1186087"/>
            </a:xfrm>
          </p:grpSpPr>
          <p:sp>
            <p:nvSpPr>
              <p:cNvPr id="132" name="Shape 36">
                <a:extLst>
                  <a:ext uri="{FF2B5EF4-FFF2-40B4-BE49-F238E27FC236}">
                    <a16:creationId xmlns:a16="http://schemas.microsoft.com/office/drawing/2014/main" id="{C005D0D8-E50F-4A77-9DBC-81D4054E3BFD}"/>
                  </a:ext>
                </a:extLst>
              </p:cNvPr>
              <p:cNvSpPr/>
              <p:nvPr/>
            </p:nvSpPr>
            <p:spPr>
              <a:xfrm>
                <a:off x="655557" y="2652778"/>
                <a:ext cx="329184" cy="0"/>
              </a:xfrm>
              <a:prstGeom prst="line">
                <a:avLst/>
              </a:prstGeom>
              <a:noFill/>
              <a:ln w="38100">
                <a:solidFill>
                  <a:srgbClr val="35C2FF"/>
                </a:solidFill>
                <a:prstDash val="solid"/>
              </a:ln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33" name="Text 37">
                <a:extLst>
                  <a:ext uri="{FF2B5EF4-FFF2-40B4-BE49-F238E27FC236}">
                    <a16:creationId xmlns:a16="http://schemas.microsoft.com/office/drawing/2014/main" id="{2B83B8F7-1250-47B5-89D8-D4493D20CECE}"/>
                  </a:ext>
                </a:extLst>
              </p:cNvPr>
              <p:cNvSpPr/>
              <p:nvPr/>
            </p:nvSpPr>
            <p:spPr>
              <a:xfrm>
                <a:off x="1039605" y="2451431"/>
                <a:ext cx="3353309" cy="38216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400" b="1" dirty="0"/>
                  <a:t>Measured</a:t>
                </a:r>
                <a:r>
                  <a:rPr lang="en-US" sz="2400" b="1" dirty="0">
                    <a:solidFill>
                      <a:srgbClr val="EAF4FF"/>
                    </a:solidFill>
                  </a:rPr>
                  <a:t> </a:t>
                </a:r>
                <a:r>
                  <a:rPr lang="en-US" sz="2400" b="1" dirty="0"/>
                  <a:t>performance</a:t>
                </a:r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3C979246-990D-4F3E-9468-9F1DA9C43BF9}"/>
                  </a:ext>
                </a:extLst>
              </p:cNvPr>
              <p:cNvGrpSpPr/>
              <p:nvPr/>
            </p:nvGrpSpPr>
            <p:grpSpPr>
              <a:xfrm>
                <a:off x="996737" y="2914044"/>
                <a:ext cx="987552" cy="723474"/>
                <a:chOff x="1023114" y="2903634"/>
                <a:chExt cx="987552" cy="723474"/>
              </a:xfrm>
            </p:grpSpPr>
            <p:sp>
              <p:nvSpPr>
                <p:cNvPr id="134" name="Text 38">
                  <a:extLst>
                    <a:ext uri="{FF2B5EF4-FFF2-40B4-BE49-F238E27FC236}">
                      <a16:creationId xmlns:a16="http://schemas.microsoft.com/office/drawing/2014/main" id="{F02DCA91-2BC5-4F81-832C-AD507D21D2BA}"/>
                    </a:ext>
                  </a:extLst>
                </p:cNvPr>
                <p:cNvSpPr/>
                <p:nvPr/>
              </p:nvSpPr>
              <p:spPr>
                <a:xfrm>
                  <a:off x="1023114" y="2903634"/>
                  <a:ext cx="987552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35C2FF"/>
                      </a:solidFill>
                    </a:rPr>
                    <a:t>82 V/V</a:t>
                  </a:r>
                  <a:endParaRPr lang="en-US" sz="2000" dirty="0"/>
                </a:p>
              </p:txBody>
            </p:sp>
            <p:sp>
              <p:nvSpPr>
                <p:cNvPr id="135" name="Text 39">
                  <a:extLst>
                    <a:ext uri="{FF2B5EF4-FFF2-40B4-BE49-F238E27FC236}">
                      <a16:creationId xmlns:a16="http://schemas.microsoft.com/office/drawing/2014/main" id="{90F15C4C-3C45-4C73-8BAB-0A6548343F6D}"/>
                    </a:ext>
                  </a:extLst>
                </p:cNvPr>
                <p:cNvSpPr/>
                <p:nvPr/>
              </p:nvSpPr>
              <p:spPr>
                <a:xfrm>
                  <a:off x="1059690" y="3359737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 fontScale="85000" lnSpcReduction="10000"/>
                </a:bodyPr>
                <a:lstStyle/>
                <a:p>
                  <a:pPr marL="0" indent="0" algn="ctr">
                    <a:buNone/>
                  </a:pPr>
                  <a:r>
                    <a:rPr lang="en-US" sz="1600" dirty="0">
                      <a:solidFill>
                        <a:srgbClr val="9EB6C8"/>
                      </a:solidFill>
                    </a:rPr>
                    <a:t>Voltage gain</a:t>
                  </a:r>
                  <a:endParaRPr lang="en-US" sz="1600" dirty="0"/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154AE563-A6AD-45A2-AF6F-1BFC97CBF76E}"/>
                  </a:ext>
                </a:extLst>
              </p:cNvPr>
              <p:cNvGrpSpPr/>
              <p:nvPr/>
            </p:nvGrpSpPr>
            <p:grpSpPr>
              <a:xfrm>
                <a:off x="2283081" y="2914044"/>
                <a:ext cx="1323894" cy="723474"/>
                <a:chOff x="2073610" y="2914044"/>
                <a:chExt cx="1323894" cy="723474"/>
              </a:xfrm>
            </p:grpSpPr>
            <p:sp>
              <p:nvSpPr>
                <p:cNvPr id="136" name="Text 40">
                  <a:extLst>
                    <a:ext uri="{FF2B5EF4-FFF2-40B4-BE49-F238E27FC236}">
                      <a16:creationId xmlns:a16="http://schemas.microsoft.com/office/drawing/2014/main" id="{EC3977F9-6648-45C8-B8E7-08B4CAD39B60}"/>
                    </a:ext>
                  </a:extLst>
                </p:cNvPr>
                <p:cNvSpPr/>
                <p:nvPr/>
              </p:nvSpPr>
              <p:spPr>
                <a:xfrm>
                  <a:off x="2073610" y="2914044"/>
                  <a:ext cx="1323894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35C2FF"/>
                      </a:solidFill>
                    </a:rPr>
                    <a:t>0.4 mV/fC</a:t>
                  </a:r>
                  <a:endParaRPr lang="en-US" sz="2000" dirty="0"/>
                </a:p>
              </p:txBody>
            </p:sp>
            <p:sp>
              <p:nvSpPr>
                <p:cNvPr id="137" name="Text 41">
                  <a:extLst>
                    <a:ext uri="{FF2B5EF4-FFF2-40B4-BE49-F238E27FC236}">
                      <a16:creationId xmlns:a16="http://schemas.microsoft.com/office/drawing/2014/main" id="{09650E53-A4AE-48CA-9449-6A26DB55443F}"/>
                    </a:ext>
                  </a:extLst>
                </p:cNvPr>
                <p:cNvSpPr/>
                <p:nvPr/>
              </p:nvSpPr>
              <p:spPr>
                <a:xfrm>
                  <a:off x="2278357" y="3370147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Charge gain</a:t>
                  </a:r>
                  <a:endParaRPr lang="en-US" sz="1400" dirty="0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E9AFE60B-0056-49C9-B86B-68D077D87725}"/>
                  </a:ext>
                </a:extLst>
              </p:cNvPr>
              <p:cNvGrpSpPr/>
              <p:nvPr/>
            </p:nvGrpSpPr>
            <p:grpSpPr>
              <a:xfrm>
                <a:off x="3905766" y="2914044"/>
                <a:ext cx="987552" cy="723474"/>
                <a:chOff x="4762848" y="2818401"/>
                <a:chExt cx="987552" cy="723474"/>
              </a:xfrm>
            </p:grpSpPr>
            <p:sp>
              <p:nvSpPr>
                <p:cNvPr id="138" name="Text 42">
                  <a:extLst>
                    <a:ext uri="{FF2B5EF4-FFF2-40B4-BE49-F238E27FC236}">
                      <a16:creationId xmlns:a16="http://schemas.microsoft.com/office/drawing/2014/main" id="{77D14467-3668-4E65-A186-9A221BC55C34}"/>
                    </a:ext>
                  </a:extLst>
                </p:cNvPr>
                <p:cNvSpPr/>
                <p:nvPr/>
              </p:nvSpPr>
              <p:spPr>
                <a:xfrm>
                  <a:off x="4762848" y="2818401"/>
                  <a:ext cx="987552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54D28A"/>
                      </a:solidFill>
                    </a:rPr>
                    <a:t>154 MHz</a:t>
                  </a:r>
                  <a:endParaRPr lang="en-US" sz="2000" dirty="0"/>
                </a:p>
              </p:txBody>
            </p:sp>
            <p:sp>
              <p:nvSpPr>
                <p:cNvPr id="139" name="Text 43">
                  <a:extLst>
                    <a:ext uri="{FF2B5EF4-FFF2-40B4-BE49-F238E27FC236}">
                      <a16:creationId xmlns:a16="http://schemas.microsoft.com/office/drawing/2014/main" id="{B5EDA14F-B90A-4A00-B5B0-03862E007984}"/>
                    </a:ext>
                  </a:extLst>
                </p:cNvPr>
                <p:cNvSpPr/>
                <p:nvPr/>
              </p:nvSpPr>
              <p:spPr>
                <a:xfrm>
                  <a:off x="4799424" y="3274504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Bandwidth</a:t>
                  </a:r>
                  <a:endParaRPr lang="en-US" sz="1000" dirty="0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FE6D8CA-C091-4E87-9190-8DE4076BC0B9}"/>
                  </a:ext>
                </a:extLst>
              </p:cNvPr>
              <p:cNvGrpSpPr/>
              <p:nvPr/>
            </p:nvGrpSpPr>
            <p:grpSpPr>
              <a:xfrm>
                <a:off x="5192109" y="2914044"/>
                <a:ext cx="1577940" cy="723474"/>
                <a:chOff x="5910581" y="2837241"/>
                <a:chExt cx="1577940" cy="723474"/>
              </a:xfrm>
            </p:grpSpPr>
            <p:sp>
              <p:nvSpPr>
                <p:cNvPr id="140" name="Text 44">
                  <a:extLst>
                    <a:ext uri="{FF2B5EF4-FFF2-40B4-BE49-F238E27FC236}">
                      <a16:creationId xmlns:a16="http://schemas.microsoft.com/office/drawing/2014/main" id="{B8F0F9F0-31F8-4CC5-9CDB-4ED692532D1A}"/>
                    </a:ext>
                  </a:extLst>
                </p:cNvPr>
                <p:cNvSpPr/>
                <p:nvPr/>
              </p:nvSpPr>
              <p:spPr>
                <a:xfrm>
                  <a:off x="5910581" y="2837241"/>
                  <a:ext cx="1577940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54D28A"/>
                      </a:solidFill>
                    </a:rPr>
                    <a:t>&lt;700 μV RMS</a:t>
                  </a:r>
                  <a:endParaRPr lang="en-US" sz="2000" dirty="0"/>
                </a:p>
              </p:txBody>
            </p:sp>
            <p:sp>
              <p:nvSpPr>
                <p:cNvPr id="141" name="Text 45">
                  <a:extLst>
                    <a:ext uri="{FF2B5EF4-FFF2-40B4-BE49-F238E27FC236}">
                      <a16:creationId xmlns:a16="http://schemas.microsoft.com/office/drawing/2014/main" id="{DD2EA0FF-BA3E-42BA-B097-63AA1DB8CC2E}"/>
                    </a:ext>
                  </a:extLst>
                </p:cNvPr>
                <p:cNvSpPr/>
                <p:nvPr/>
              </p:nvSpPr>
              <p:spPr>
                <a:xfrm>
                  <a:off x="6242351" y="3293344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Noise</a:t>
                  </a:r>
                  <a:endParaRPr lang="en-US" sz="1000" dirty="0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6A331B29-14ED-45C2-B45C-AE1C87A6F309}"/>
                  </a:ext>
                </a:extLst>
              </p:cNvPr>
              <p:cNvGrpSpPr/>
              <p:nvPr/>
            </p:nvGrpSpPr>
            <p:grpSpPr>
              <a:xfrm>
                <a:off x="7068840" y="2914044"/>
                <a:ext cx="987552" cy="723474"/>
                <a:chOff x="5310586" y="2914044"/>
                <a:chExt cx="987552" cy="723474"/>
              </a:xfrm>
            </p:grpSpPr>
            <p:sp>
              <p:nvSpPr>
                <p:cNvPr id="142" name="Text 46">
                  <a:extLst>
                    <a:ext uri="{FF2B5EF4-FFF2-40B4-BE49-F238E27FC236}">
                      <a16:creationId xmlns:a16="http://schemas.microsoft.com/office/drawing/2014/main" id="{F9DEB6B2-608C-40DD-8D37-4CA1FC3490F8}"/>
                    </a:ext>
                  </a:extLst>
                </p:cNvPr>
                <p:cNvSpPr/>
                <p:nvPr/>
              </p:nvSpPr>
              <p:spPr>
                <a:xfrm>
                  <a:off x="5310586" y="2914044"/>
                  <a:ext cx="987552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F0B23C"/>
                      </a:solidFill>
                    </a:rPr>
                    <a:t>~10 ps</a:t>
                  </a:r>
                  <a:endParaRPr lang="en-US" sz="2000" dirty="0"/>
                </a:p>
              </p:txBody>
            </p:sp>
            <p:sp>
              <p:nvSpPr>
                <p:cNvPr id="143" name="Text 47">
                  <a:extLst>
                    <a:ext uri="{FF2B5EF4-FFF2-40B4-BE49-F238E27FC236}">
                      <a16:creationId xmlns:a16="http://schemas.microsoft.com/office/drawing/2014/main" id="{D0F771BF-2596-42C2-8BD5-F0E5471805A1}"/>
                    </a:ext>
                  </a:extLst>
                </p:cNvPr>
                <p:cNvSpPr/>
                <p:nvPr/>
              </p:nvSpPr>
              <p:spPr>
                <a:xfrm>
                  <a:off x="5347162" y="3370147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Jitter</a:t>
                  </a:r>
                  <a:endParaRPr lang="en-US" sz="1000" dirty="0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28696233-4E84-40C4-898E-EE1996AE8C2E}"/>
                  </a:ext>
                </a:extLst>
              </p:cNvPr>
              <p:cNvGrpSpPr/>
              <p:nvPr/>
            </p:nvGrpSpPr>
            <p:grpSpPr>
              <a:xfrm>
                <a:off x="8355183" y="2914044"/>
                <a:ext cx="1438037" cy="723474"/>
                <a:chOff x="6389577" y="2914044"/>
                <a:chExt cx="1438037" cy="723474"/>
              </a:xfrm>
            </p:grpSpPr>
            <p:sp>
              <p:nvSpPr>
                <p:cNvPr id="144" name="Text 48">
                  <a:extLst>
                    <a:ext uri="{FF2B5EF4-FFF2-40B4-BE49-F238E27FC236}">
                      <a16:creationId xmlns:a16="http://schemas.microsoft.com/office/drawing/2014/main" id="{46FDB4A7-B07A-477C-8165-1AE3C6A5018A}"/>
                    </a:ext>
                  </a:extLst>
                </p:cNvPr>
                <p:cNvSpPr/>
                <p:nvPr/>
              </p:nvSpPr>
              <p:spPr>
                <a:xfrm>
                  <a:off x="6389577" y="2914044"/>
                  <a:ext cx="1438037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F0B23C"/>
                      </a:solidFill>
                    </a:rPr>
                    <a:t>&gt;20 MHz/ch</a:t>
                  </a:r>
                  <a:endParaRPr lang="en-US" sz="2000" dirty="0"/>
                </a:p>
              </p:txBody>
            </p:sp>
            <p:sp>
              <p:nvSpPr>
                <p:cNvPr id="145" name="Text 49">
                  <a:extLst>
                    <a:ext uri="{FF2B5EF4-FFF2-40B4-BE49-F238E27FC236}">
                      <a16:creationId xmlns:a16="http://schemas.microsoft.com/office/drawing/2014/main" id="{4B423C9E-03EA-43B7-ADBB-AA1D9C92D1C8}"/>
                    </a:ext>
                  </a:extLst>
                </p:cNvPr>
                <p:cNvSpPr/>
                <p:nvPr/>
              </p:nvSpPr>
              <p:spPr>
                <a:xfrm>
                  <a:off x="6651395" y="3370147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Rate</a:t>
                  </a:r>
                  <a:endParaRPr lang="en-US" sz="1000" dirty="0"/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ABEA437F-6CF7-4437-BAE6-347688B844E0}"/>
                  </a:ext>
                </a:extLst>
              </p:cNvPr>
              <p:cNvGrpSpPr/>
              <p:nvPr/>
            </p:nvGrpSpPr>
            <p:grpSpPr>
              <a:xfrm>
                <a:off x="10092013" y="2914044"/>
                <a:ext cx="1438038" cy="723474"/>
                <a:chOff x="7468570" y="2914044"/>
                <a:chExt cx="1438038" cy="723474"/>
              </a:xfrm>
            </p:grpSpPr>
            <p:sp>
              <p:nvSpPr>
                <p:cNvPr id="146" name="Text 50">
                  <a:extLst>
                    <a:ext uri="{FF2B5EF4-FFF2-40B4-BE49-F238E27FC236}">
                      <a16:creationId xmlns:a16="http://schemas.microsoft.com/office/drawing/2014/main" id="{503173A0-3E2A-489B-B394-25D3DBFB6B11}"/>
                    </a:ext>
                  </a:extLst>
                </p:cNvPr>
                <p:cNvSpPr/>
                <p:nvPr/>
              </p:nvSpPr>
              <p:spPr>
                <a:xfrm>
                  <a:off x="7468570" y="2914044"/>
                  <a:ext cx="1438038" cy="456103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buNone/>
                  </a:pPr>
                  <a:r>
                    <a:rPr lang="en-US" sz="2000" b="1" dirty="0">
                      <a:solidFill>
                        <a:srgbClr val="35C2FF"/>
                      </a:solidFill>
                    </a:rPr>
                    <a:t>95%, 484 ps</a:t>
                  </a:r>
                  <a:endParaRPr lang="en-US" sz="2000" dirty="0"/>
                </a:p>
              </p:txBody>
            </p:sp>
            <p:sp>
              <p:nvSpPr>
                <p:cNvPr id="147" name="Text 51">
                  <a:extLst>
                    <a:ext uri="{FF2B5EF4-FFF2-40B4-BE49-F238E27FC236}">
                      <a16:creationId xmlns:a16="http://schemas.microsoft.com/office/drawing/2014/main" id="{D3239DCF-00CD-40E0-8C3B-2FD2142C31D1}"/>
                    </a:ext>
                  </a:extLst>
                </p:cNvPr>
                <p:cNvSpPr/>
                <p:nvPr/>
              </p:nvSpPr>
              <p:spPr>
                <a:xfrm>
                  <a:off x="7730389" y="3370147"/>
                  <a:ext cx="914400" cy="267371"/>
                </a:xfrm>
                <a:prstGeom prst="rect">
                  <a:avLst/>
                </a:prstGeom>
                <a:noFill/>
                <a:ln/>
              </p:spPr>
              <p:txBody>
                <a:bodyPr wrap="square" lIns="127" tIns="127" rIns="127" bIns="127" rtlCol="0" anchor="ctr">
                  <a:normAutofit/>
                </a:bodyPr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9EB6C8"/>
                      </a:solidFill>
                    </a:rPr>
                    <a:t>Cosmic test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9489C81-54AB-454F-96BA-4871B76691D6}"/>
              </a:ext>
            </a:extLst>
          </p:cNvPr>
          <p:cNvGrpSpPr/>
          <p:nvPr/>
        </p:nvGrpSpPr>
        <p:grpSpPr>
          <a:xfrm>
            <a:off x="484103" y="900831"/>
            <a:ext cx="5436463" cy="866852"/>
            <a:chOff x="705611" y="4138633"/>
            <a:chExt cx="5436463" cy="866852"/>
          </a:xfrm>
        </p:grpSpPr>
        <p:sp>
          <p:nvSpPr>
            <p:cNvPr id="166" name="Shape 7">
              <a:extLst>
                <a:ext uri="{FF2B5EF4-FFF2-40B4-BE49-F238E27FC236}">
                  <a16:creationId xmlns:a16="http://schemas.microsoft.com/office/drawing/2014/main" id="{56E179A0-21F0-46C2-808E-A22B172D2608}"/>
                </a:ext>
              </a:extLst>
            </p:cNvPr>
            <p:cNvSpPr/>
            <p:nvPr/>
          </p:nvSpPr>
          <p:spPr>
            <a:xfrm>
              <a:off x="705611" y="4320809"/>
              <a:ext cx="329184" cy="0"/>
            </a:xfrm>
            <a:prstGeom prst="line">
              <a:avLst/>
            </a:prstGeom>
            <a:noFill/>
            <a:ln w="38100">
              <a:solidFill>
                <a:srgbClr val="35C2FF"/>
              </a:solidFill>
              <a:prstDash val="solid"/>
            </a:ln>
          </p:spPr>
        </p:sp>
        <p:sp>
          <p:nvSpPr>
            <p:cNvPr id="167" name="Text 8">
              <a:extLst>
                <a:ext uri="{FF2B5EF4-FFF2-40B4-BE49-F238E27FC236}">
                  <a16:creationId xmlns:a16="http://schemas.microsoft.com/office/drawing/2014/main" id="{8C4EA50D-92FB-4C9C-8B4B-5EE4E1CF3041}"/>
                </a:ext>
              </a:extLst>
            </p:cNvPr>
            <p:cNvSpPr/>
            <p:nvPr/>
          </p:nvSpPr>
          <p:spPr>
            <a:xfrm>
              <a:off x="1117091" y="4138633"/>
              <a:ext cx="17373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/>
                <a:t>Target signal</a:t>
              </a:r>
              <a:endParaRPr lang="en-US" sz="2400" dirty="0"/>
            </a:p>
          </p:txBody>
        </p:sp>
        <p:sp>
          <p:nvSpPr>
            <p:cNvPr id="168" name="Text 9">
              <a:extLst>
                <a:ext uri="{FF2B5EF4-FFF2-40B4-BE49-F238E27FC236}">
                  <a16:creationId xmlns:a16="http://schemas.microsoft.com/office/drawing/2014/main" id="{C2A8DD83-C102-41BE-BC49-C9B845B2A8EA}"/>
                </a:ext>
              </a:extLst>
            </p:cNvPr>
            <p:cNvSpPr/>
            <p:nvPr/>
          </p:nvSpPr>
          <p:spPr>
            <a:xfrm>
              <a:off x="778762" y="4585984"/>
              <a:ext cx="5363312" cy="4195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altLang="zh-CN" sz="2000" b="1" dirty="0">
                  <a:solidFill>
                    <a:srgbClr val="35C2FF"/>
                  </a:solidFill>
                </a:rPr>
                <a:t>•  </a:t>
              </a:r>
              <a:r>
                <a:rPr lang="en-US" sz="2000" b="1" dirty="0">
                  <a:solidFill>
                    <a:srgbClr val="35C2FF"/>
                  </a:solidFill>
                </a:rPr>
                <a:t>hundreds of μV   •   ~5 ns pulse   •   high rate</a:t>
              </a:r>
              <a:endParaRPr lang="en-US" sz="2000" dirty="0"/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ED686B5D-A205-4C4F-8DAC-DC4931114A81}"/>
              </a:ext>
            </a:extLst>
          </p:cNvPr>
          <p:cNvSpPr/>
          <p:nvPr/>
        </p:nvSpPr>
        <p:spPr>
          <a:xfrm>
            <a:off x="401781" y="5145773"/>
            <a:ext cx="6096000" cy="828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/>
              <a:t>Unique point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low-cost discrete </a:t>
            </a:r>
            <a:r>
              <a:rPr lang="en-US" altLang="zh-CN" dirty="0" err="1"/>
              <a:t>SiGe:C</a:t>
            </a:r>
            <a:r>
              <a:rPr lang="en-US" altLang="zh-CN" dirty="0"/>
              <a:t> solution (~$5/</a:t>
            </a:r>
            <a:r>
              <a:rPr lang="en-US" altLang="zh-CN" dirty="0" err="1"/>
              <a:t>ch</a:t>
            </a:r>
            <a:r>
              <a:rPr lang="en-US" altLang="zh-CN" dirty="0"/>
              <a:t>)</a:t>
            </a: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21789E0E-9EFE-4289-8844-EC1A713EAA2A}"/>
              </a:ext>
            </a:extLst>
          </p:cNvPr>
          <p:cNvSpPr/>
          <p:nvPr/>
        </p:nvSpPr>
        <p:spPr>
          <a:xfrm>
            <a:off x="5065247" y="5145773"/>
            <a:ext cx="7288856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Meaning</a:t>
            </a:r>
            <a:endParaRPr lang="en-US" altLang="zh-CN" sz="24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electronics gain enables low-charge thin-gap RPC double-end readout</a:t>
            </a:r>
          </a:p>
        </p:txBody>
      </p:sp>
    </p:spTree>
    <p:extLst>
      <p:ext uri="{BB962C8B-B14F-4D97-AF65-F5344CB8AC3E}">
        <p14:creationId xmlns:p14="http://schemas.microsoft.com/office/powerpoint/2010/main" val="412966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Scheme 3: ATLAS BI FE — Mixed Si-BJT + </a:t>
            </a:r>
            <a:r>
              <a:rPr lang="en-US" altLang="zh-CN" sz="3600" dirty="0" err="1">
                <a:latin typeface="+mn-lt"/>
              </a:rPr>
              <a:t>SiGe</a:t>
            </a:r>
            <a:r>
              <a:rPr lang="en-US" altLang="zh-CN" sz="3600" dirty="0">
                <a:latin typeface="+mn-lt"/>
              </a:rPr>
              <a:t> ASIC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12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id="{B4A41DA3-7D92-4F33-BB3B-E89CDCE4BEE7}"/>
              </a:ext>
            </a:extLst>
          </p:cNvPr>
          <p:cNvGrpSpPr/>
          <p:nvPr/>
        </p:nvGrpSpPr>
        <p:grpSpPr>
          <a:xfrm>
            <a:off x="-122658" y="943497"/>
            <a:ext cx="7209412" cy="1422737"/>
            <a:chOff x="5001261" y="2357947"/>
            <a:chExt cx="7209412" cy="1422737"/>
          </a:xfrm>
        </p:grpSpPr>
        <p:sp>
          <p:nvSpPr>
            <p:cNvPr id="61" name="TextBox 51">
              <a:extLst>
                <a:ext uri="{FF2B5EF4-FFF2-40B4-BE49-F238E27FC236}">
                  <a16:creationId xmlns:a16="http://schemas.microsoft.com/office/drawing/2014/main" id="{C5685C90-0FFA-41FF-AD36-05E5630AF40A}"/>
                </a:ext>
              </a:extLst>
            </p:cNvPr>
            <p:cNvSpPr txBox="1"/>
            <p:nvPr/>
          </p:nvSpPr>
          <p:spPr>
            <a:xfrm>
              <a:off x="6290323" y="2885363"/>
              <a:ext cx="112221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Si-BJT preamplifier</a:t>
              </a:r>
            </a:p>
          </p:txBody>
        </p:sp>
        <p:sp>
          <p:nvSpPr>
            <p:cNvPr id="62" name="TextBox 52">
              <a:extLst>
                <a:ext uri="{FF2B5EF4-FFF2-40B4-BE49-F238E27FC236}">
                  <a16:creationId xmlns:a16="http://schemas.microsoft.com/office/drawing/2014/main" id="{B0FC5C30-468B-4616-8DF5-4F64E7F2693E}"/>
                </a:ext>
              </a:extLst>
            </p:cNvPr>
            <p:cNvSpPr txBox="1"/>
            <p:nvPr/>
          </p:nvSpPr>
          <p:spPr>
            <a:xfrm>
              <a:off x="7545704" y="2883908"/>
              <a:ext cx="115478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Si-Ge HBT</a:t>
              </a:r>
            </a:p>
            <a:p>
              <a:pPr algn="ctr"/>
              <a:r>
                <a:rPr lang="it-IT" sz="1400" dirty="0"/>
                <a:t>discriminator</a:t>
              </a:r>
            </a:p>
          </p:txBody>
        </p:sp>
        <p:sp>
          <p:nvSpPr>
            <p:cNvPr id="63" name="TextBox 53">
              <a:extLst>
                <a:ext uri="{FF2B5EF4-FFF2-40B4-BE49-F238E27FC236}">
                  <a16:creationId xmlns:a16="http://schemas.microsoft.com/office/drawing/2014/main" id="{D5C18300-65A1-44F7-A007-A9C6EF7B2762}"/>
                </a:ext>
              </a:extLst>
            </p:cNvPr>
            <p:cNvSpPr txBox="1"/>
            <p:nvPr/>
          </p:nvSpPr>
          <p:spPr>
            <a:xfrm>
              <a:off x="8898821" y="2884978"/>
              <a:ext cx="100636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Si-Ge HBT</a:t>
              </a:r>
            </a:p>
            <a:p>
              <a:pPr algn="ctr"/>
              <a:r>
                <a:rPr lang="it-IT" sz="1400" dirty="0"/>
                <a:t>TDC</a:t>
              </a:r>
            </a:p>
          </p:txBody>
        </p:sp>
        <p:sp>
          <p:nvSpPr>
            <p:cNvPr id="64" name="TextBox 54">
              <a:extLst>
                <a:ext uri="{FF2B5EF4-FFF2-40B4-BE49-F238E27FC236}">
                  <a16:creationId xmlns:a16="http://schemas.microsoft.com/office/drawing/2014/main" id="{FA1BD12A-02FA-4AD8-9F45-209449B5485C}"/>
                </a:ext>
              </a:extLst>
            </p:cNvPr>
            <p:cNvSpPr txBox="1"/>
            <p:nvPr/>
          </p:nvSpPr>
          <p:spPr>
            <a:xfrm>
              <a:off x="10129388" y="2671860"/>
              <a:ext cx="1068581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Serializer, Manchester encoder,</a:t>
              </a:r>
            </a:p>
            <a:p>
              <a:pPr algn="ctr"/>
              <a:r>
                <a:rPr lang="it-IT" sz="1400" dirty="0"/>
                <a:t>Driver</a:t>
              </a:r>
            </a:p>
          </p:txBody>
        </p:sp>
        <p:cxnSp>
          <p:nvCxnSpPr>
            <p:cNvPr id="65" name="Straight Arrow Connector 5">
              <a:extLst>
                <a:ext uri="{FF2B5EF4-FFF2-40B4-BE49-F238E27FC236}">
                  <a16:creationId xmlns:a16="http://schemas.microsoft.com/office/drawing/2014/main" id="{F2940C83-BE23-44F1-957E-A079F8E8A896}"/>
                </a:ext>
              </a:extLst>
            </p:cNvPr>
            <p:cNvCxnSpPr>
              <a:stCxn id="61" idx="3"/>
              <a:endCxn id="62" idx="1"/>
            </p:cNvCxnSpPr>
            <p:nvPr/>
          </p:nvCxnSpPr>
          <p:spPr>
            <a:xfrm flipV="1">
              <a:off x="7412538" y="3145518"/>
              <a:ext cx="133166" cy="14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55">
              <a:extLst>
                <a:ext uri="{FF2B5EF4-FFF2-40B4-BE49-F238E27FC236}">
                  <a16:creationId xmlns:a16="http://schemas.microsoft.com/office/drawing/2014/main" id="{96DD84BC-946D-43ED-A82D-45BDA93B47E2}"/>
                </a:ext>
              </a:extLst>
            </p:cNvPr>
            <p:cNvCxnSpPr>
              <a:stCxn id="62" idx="3"/>
              <a:endCxn id="63" idx="1"/>
            </p:cNvCxnSpPr>
            <p:nvPr/>
          </p:nvCxnSpPr>
          <p:spPr>
            <a:xfrm>
              <a:off x="8700488" y="3145518"/>
              <a:ext cx="198333" cy="1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56">
              <a:extLst>
                <a:ext uri="{FF2B5EF4-FFF2-40B4-BE49-F238E27FC236}">
                  <a16:creationId xmlns:a16="http://schemas.microsoft.com/office/drawing/2014/main" id="{6AB8290E-D885-4457-B60F-490CA6B10DE2}"/>
                </a:ext>
              </a:extLst>
            </p:cNvPr>
            <p:cNvCxnSpPr>
              <a:stCxn id="63" idx="3"/>
              <a:endCxn id="64" idx="1"/>
            </p:cNvCxnSpPr>
            <p:nvPr/>
          </p:nvCxnSpPr>
          <p:spPr>
            <a:xfrm>
              <a:off x="9905183" y="3146588"/>
              <a:ext cx="224205" cy="23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15">
              <a:extLst>
                <a:ext uri="{FF2B5EF4-FFF2-40B4-BE49-F238E27FC236}">
                  <a16:creationId xmlns:a16="http://schemas.microsoft.com/office/drawing/2014/main" id="{52235116-AD3D-4607-B2D8-5FB9D902444F}"/>
                </a:ext>
              </a:extLst>
            </p:cNvPr>
            <p:cNvSpPr/>
            <p:nvPr/>
          </p:nvSpPr>
          <p:spPr>
            <a:xfrm>
              <a:off x="5977667" y="2359471"/>
              <a:ext cx="5303586" cy="1421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9" name="Straight Arrow Connector 57">
              <a:extLst>
                <a:ext uri="{FF2B5EF4-FFF2-40B4-BE49-F238E27FC236}">
                  <a16:creationId xmlns:a16="http://schemas.microsoft.com/office/drawing/2014/main" id="{074AB40E-9629-4D35-BC21-A103EB935692}"/>
                </a:ext>
              </a:extLst>
            </p:cNvPr>
            <p:cNvCxnSpPr>
              <a:endCxn id="61" idx="1"/>
            </p:cNvCxnSpPr>
            <p:nvPr/>
          </p:nvCxnSpPr>
          <p:spPr>
            <a:xfrm flipV="1">
              <a:off x="5601906" y="3146973"/>
              <a:ext cx="688417" cy="1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59C44D98-2904-48CF-AF8D-62184440CB06}"/>
                </a:ext>
              </a:extLst>
            </p:cNvPr>
            <p:cNvSpPr txBox="1"/>
            <p:nvPr/>
          </p:nvSpPr>
          <p:spPr>
            <a:xfrm>
              <a:off x="5001261" y="2469709"/>
              <a:ext cx="112221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RPC </a:t>
              </a:r>
            </a:p>
            <a:p>
              <a:pPr algn="ctr"/>
              <a:r>
                <a:rPr lang="it-IT" sz="1400" dirty="0"/>
                <a:t>Induced signal</a:t>
              </a:r>
            </a:p>
          </p:txBody>
        </p:sp>
        <p:cxnSp>
          <p:nvCxnSpPr>
            <p:cNvPr id="71" name="Straight Arrow Connector 65">
              <a:extLst>
                <a:ext uri="{FF2B5EF4-FFF2-40B4-BE49-F238E27FC236}">
                  <a16:creationId xmlns:a16="http://schemas.microsoft.com/office/drawing/2014/main" id="{389B8F55-1B9B-4603-AF2D-DDA36E171524}"/>
                </a:ext>
              </a:extLst>
            </p:cNvPr>
            <p:cNvCxnSpPr>
              <a:stCxn id="64" idx="3"/>
            </p:cNvCxnSpPr>
            <p:nvPr/>
          </p:nvCxnSpPr>
          <p:spPr>
            <a:xfrm flipV="1">
              <a:off x="11197969" y="3146973"/>
              <a:ext cx="637349" cy="1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67">
              <a:extLst>
                <a:ext uri="{FF2B5EF4-FFF2-40B4-BE49-F238E27FC236}">
                  <a16:creationId xmlns:a16="http://schemas.microsoft.com/office/drawing/2014/main" id="{0E4FBDC4-A06B-4627-8B10-37A2AC3B189F}"/>
                </a:ext>
              </a:extLst>
            </p:cNvPr>
            <p:cNvSpPr txBox="1"/>
            <p:nvPr/>
          </p:nvSpPr>
          <p:spPr>
            <a:xfrm>
              <a:off x="11088458" y="2412781"/>
              <a:ext cx="112221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Signal</a:t>
              </a:r>
            </a:p>
            <a:p>
              <a:pPr algn="ctr"/>
              <a:r>
                <a:rPr lang="it-IT" sz="1400" dirty="0"/>
                <a:t>for the</a:t>
              </a:r>
            </a:p>
            <a:p>
              <a:pPr algn="ctr"/>
              <a:r>
                <a:rPr lang="it-IT" sz="1400" dirty="0"/>
                <a:t> DAQ</a:t>
              </a:r>
            </a:p>
          </p:txBody>
        </p:sp>
        <p:sp>
          <p:nvSpPr>
            <p:cNvPr id="73" name="TextBox 68">
              <a:extLst>
                <a:ext uri="{FF2B5EF4-FFF2-40B4-BE49-F238E27FC236}">
                  <a16:creationId xmlns:a16="http://schemas.microsoft.com/office/drawing/2014/main" id="{62C176A3-3B1D-4275-9006-E0D8A117132E}"/>
                </a:ext>
              </a:extLst>
            </p:cNvPr>
            <p:cNvSpPr txBox="1"/>
            <p:nvPr/>
          </p:nvSpPr>
          <p:spPr>
            <a:xfrm>
              <a:off x="5977463" y="2357947"/>
              <a:ext cx="13440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B050"/>
                  </a:solidFill>
                </a:rPr>
                <a:t>FE board</a:t>
              </a:r>
            </a:p>
          </p:txBody>
        </p:sp>
        <p:sp>
          <p:nvSpPr>
            <p:cNvPr id="74" name="Rectangle 27">
              <a:extLst>
                <a:ext uri="{FF2B5EF4-FFF2-40B4-BE49-F238E27FC236}">
                  <a16:creationId xmlns:a16="http://schemas.microsoft.com/office/drawing/2014/main" id="{A39E243B-AAB4-4A99-B986-4F060757643C}"/>
                </a:ext>
              </a:extLst>
            </p:cNvPr>
            <p:cNvSpPr/>
            <p:nvPr/>
          </p:nvSpPr>
          <p:spPr>
            <a:xfrm>
              <a:off x="7462420" y="2499663"/>
              <a:ext cx="3754082" cy="1218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TextBox 70">
              <a:extLst>
                <a:ext uri="{FF2B5EF4-FFF2-40B4-BE49-F238E27FC236}">
                  <a16:creationId xmlns:a16="http://schemas.microsoft.com/office/drawing/2014/main" id="{63947CCB-B8AC-4903-AF9C-F400374A770E}"/>
                </a:ext>
              </a:extLst>
            </p:cNvPr>
            <p:cNvSpPr txBox="1"/>
            <p:nvPr/>
          </p:nvSpPr>
          <p:spPr>
            <a:xfrm>
              <a:off x="7449333" y="2452087"/>
              <a:ext cx="899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FE ASIC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B44E18F-A68E-4B4C-8B2E-3296DE2AFB7F}"/>
              </a:ext>
            </a:extLst>
          </p:cNvPr>
          <p:cNvGrpSpPr/>
          <p:nvPr/>
        </p:nvGrpSpPr>
        <p:grpSpPr>
          <a:xfrm>
            <a:off x="258973" y="2538431"/>
            <a:ext cx="6266673" cy="3013085"/>
            <a:chOff x="601873" y="3206480"/>
            <a:chExt cx="6266673" cy="3013085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FBF2304F-36C7-43A6-AE1B-AB7BDD75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873" y="3206480"/>
              <a:ext cx="6266673" cy="3013085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48C4F36-2D53-4AA7-BECF-2060754791F9}"/>
                </a:ext>
              </a:extLst>
            </p:cNvPr>
            <p:cNvSpPr/>
            <p:nvPr/>
          </p:nvSpPr>
          <p:spPr>
            <a:xfrm>
              <a:off x="601873" y="3390563"/>
              <a:ext cx="17445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zh-CN" sz="20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ASIC Overview</a:t>
              </a:r>
              <a:endParaRPr lang="zh-CN" altLang="en-US" sz="2000" dirty="0"/>
            </a:p>
          </p:txBody>
        </p:sp>
      </p:grpSp>
      <p:sp>
        <p:nvSpPr>
          <p:cNvPr id="163" name="Text 14">
            <a:extLst>
              <a:ext uri="{FF2B5EF4-FFF2-40B4-BE49-F238E27FC236}">
                <a16:creationId xmlns:a16="http://schemas.microsoft.com/office/drawing/2014/main" id="{5D7E36D8-FE79-4857-B445-442F0192FE04}"/>
              </a:ext>
            </a:extLst>
          </p:cNvPr>
          <p:cNvSpPr/>
          <p:nvPr/>
        </p:nvSpPr>
        <p:spPr>
          <a:xfrm>
            <a:off x="258973" y="6019101"/>
            <a:ext cx="8183092" cy="288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1100" i="1" dirty="0">
                <a:solidFill>
                  <a:srgbClr val="666666"/>
                </a:solidFill>
              </a:rPr>
              <a:t>Source: Luca </a:t>
            </a:r>
            <a:r>
              <a:rPr lang="en-US" altLang="zh-CN" sz="1100" i="1" dirty="0" err="1">
                <a:solidFill>
                  <a:srgbClr val="666666"/>
                </a:solidFill>
              </a:rPr>
              <a:t>Pizzimento</a:t>
            </a:r>
            <a:r>
              <a:rPr lang="en-US" altLang="zh-CN" sz="1100" i="1" dirty="0">
                <a:solidFill>
                  <a:srgbClr val="666666"/>
                </a:solidFill>
              </a:rPr>
              <a:t>, ATL-MUON-SLIDE-2024-412; NIM A 1069, 169892 (2024)</a:t>
            </a:r>
            <a:r>
              <a:rPr lang="en-US" sz="1100" i="1" dirty="0">
                <a:solidFill>
                  <a:srgbClr val="666666"/>
                </a:solidFill>
              </a:rPr>
              <a:t>.</a:t>
            </a:r>
            <a:endParaRPr lang="en-US" sz="11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A9DF29F-F7EC-443F-800D-4452D5892386}"/>
              </a:ext>
            </a:extLst>
          </p:cNvPr>
          <p:cNvSpPr/>
          <p:nvPr/>
        </p:nvSpPr>
        <p:spPr>
          <a:xfrm>
            <a:off x="6901407" y="2100851"/>
            <a:ext cx="530358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b="1" dirty="0"/>
              <a:t>Test Results</a:t>
            </a:r>
            <a:endParaRPr lang="en-US" altLang="zh-CN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Low threshold: </a:t>
            </a:r>
            <a:r>
              <a:rPr lang="en-US" altLang="zh-CN" b="1" dirty="0"/>
              <a:t>1–2 </a:t>
            </a:r>
            <a:r>
              <a:rPr lang="en-US" altLang="zh-CN" b="1" dirty="0" err="1"/>
              <a:t>fC</a:t>
            </a:r>
            <a:r>
              <a:rPr lang="en-US" altLang="zh-CN" b="1" dirty="0"/>
              <a:t> </a:t>
            </a:r>
            <a:r>
              <a:rPr lang="en-US" altLang="zh-CN" dirty="0"/>
              <a:t>effective charge threshold.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Rate capability: up to </a:t>
            </a:r>
            <a:r>
              <a:rPr lang="en-US" altLang="zh-CN" b="1" dirty="0"/>
              <a:t>~10 kHz/cm²</a:t>
            </a:r>
            <a:r>
              <a:rPr lang="en-US" altLang="zh-CN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Timing: </a:t>
            </a:r>
            <a:r>
              <a:rPr lang="en-US" altLang="zh-CN" b="1" dirty="0"/>
              <a:t>~80 </a:t>
            </a:r>
            <a:r>
              <a:rPr lang="en-US" altLang="zh-CN" b="1" dirty="0" err="1"/>
              <a:t>ps</a:t>
            </a:r>
            <a:r>
              <a:rPr lang="en-US" altLang="zh-CN" b="1" dirty="0"/>
              <a:t> </a:t>
            </a:r>
            <a:r>
              <a:rPr lang="en-US" altLang="zh-CN" dirty="0"/>
              <a:t>resolution.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Radiation tolerance: ToT and VCO responses remain stable after </a:t>
            </a:r>
            <a:r>
              <a:rPr lang="en-US" altLang="zh-CN" b="1" dirty="0"/>
              <a:t>10¹³ n/cm² </a:t>
            </a:r>
            <a:r>
              <a:rPr lang="en-US" altLang="zh-CN" dirty="0"/>
              <a:t>irradiation.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/>
              <a:t>Significance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The work proves that thin-gap RPCs can operate with lower avalanche charge while maintaining high rate capability, precise timing, and radiation-tolerant readout for ATLAS Phase-II.</a:t>
            </a:r>
          </a:p>
        </p:txBody>
      </p:sp>
      <p:pic>
        <p:nvPicPr>
          <p:cNvPr id="165" name="图片 164">
            <a:extLst>
              <a:ext uri="{FF2B5EF4-FFF2-40B4-BE49-F238E27FC236}">
                <a16:creationId xmlns:a16="http://schemas.microsoft.com/office/drawing/2014/main" id="{93ED57FB-6C29-4D47-BB06-F0F09D99A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20" y="805204"/>
            <a:ext cx="4765102" cy="12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Scheme 4: USTC Discrete Prototype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044B337D-3F55-434E-A19C-01A7816CF3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54" y="1040833"/>
            <a:ext cx="4685276" cy="2499013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2899C2A4-8F38-499E-9E61-9115EC0F1A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25" y="3713045"/>
            <a:ext cx="3082719" cy="134814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9DF7077D-86CB-47BE-8089-A7560A90A1FA}"/>
              </a:ext>
            </a:extLst>
          </p:cNvPr>
          <p:cNvSpPr/>
          <p:nvPr/>
        </p:nvSpPr>
        <p:spPr>
          <a:xfrm>
            <a:off x="416170" y="663560"/>
            <a:ext cx="896151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8-channel board-level platform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One-stage current-feedback gain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Programmable threshold + LVDS output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FPGA Fast-OR for trigger studies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Key test results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r>
              <a:rPr lang="en-US" altLang="zh-CN" sz="2400" dirty="0">
                <a:ea typeface="Aptos" pitchFamily="34" charset="-122"/>
                <a:cs typeface="Aptos" pitchFamily="34" charset="-120"/>
              </a:rPr>
              <a:t>Unique points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ea typeface="Aptos" pitchFamily="34" charset="-122"/>
              </a:rPr>
              <a:t>	- </a:t>
            </a:r>
            <a:r>
              <a:rPr lang="en-US" altLang="zh-CN" dirty="0">
                <a:ea typeface="Aptos" pitchFamily="34" charset="-122"/>
                <a:cs typeface="Arial" panose="020B0604020202020204" pitchFamily="34" charset="0"/>
              </a:rPr>
              <a:t>Combines analog gain, DAC threshold and FPGA logic on one board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ea typeface="Aptos" pitchFamily="34" charset="-122"/>
                <a:cs typeface="Arial" panose="020B0604020202020204" pitchFamily="34" charset="0"/>
              </a:rPr>
              <a:t>	-  Accessible prototype platform: easy threshold scans, debugging and Fast-OR studies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72" name="Shape 17">
            <a:extLst>
              <a:ext uri="{FF2B5EF4-FFF2-40B4-BE49-F238E27FC236}">
                <a16:creationId xmlns:a16="http://schemas.microsoft.com/office/drawing/2014/main" id="{71A26F68-686A-4A26-AF47-4B072ECCB41C}"/>
              </a:ext>
            </a:extLst>
          </p:cNvPr>
          <p:cNvSpPr/>
          <p:nvPr/>
        </p:nvSpPr>
        <p:spPr>
          <a:xfrm>
            <a:off x="2790702" y="2566064"/>
            <a:ext cx="1225296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73" name="Text 18">
            <a:extLst>
              <a:ext uri="{FF2B5EF4-FFF2-40B4-BE49-F238E27FC236}">
                <a16:creationId xmlns:a16="http://schemas.microsoft.com/office/drawing/2014/main" id="{560C09F8-FFC5-4617-940E-C54467D7484C}"/>
              </a:ext>
            </a:extLst>
          </p:cNvPr>
          <p:cNvSpPr/>
          <p:nvPr/>
        </p:nvSpPr>
        <p:spPr>
          <a:xfrm>
            <a:off x="2872998" y="2620928"/>
            <a:ext cx="1060704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2–15 mV</a:t>
            </a:r>
            <a:endParaRPr lang="en-US" sz="1600" dirty="0"/>
          </a:p>
        </p:txBody>
      </p:sp>
      <p:sp>
        <p:nvSpPr>
          <p:cNvPr id="74" name="Text 19">
            <a:extLst>
              <a:ext uri="{FF2B5EF4-FFF2-40B4-BE49-F238E27FC236}">
                <a16:creationId xmlns:a16="http://schemas.microsoft.com/office/drawing/2014/main" id="{B6E8BC3A-27D5-4019-BB0B-6148A89E089D}"/>
              </a:ext>
            </a:extLst>
          </p:cNvPr>
          <p:cNvSpPr/>
          <p:nvPr/>
        </p:nvSpPr>
        <p:spPr>
          <a:xfrm>
            <a:off x="2863854" y="2840384"/>
            <a:ext cx="1078992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linear input range</a:t>
            </a:r>
            <a:endParaRPr lang="en-US" sz="900" dirty="0"/>
          </a:p>
        </p:txBody>
      </p:sp>
      <p:sp>
        <p:nvSpPr>
          <p:cNvPr id="75" name="Shape 20">
            <a:extLst>
              <a:ext uri="{FF2B5EF4-FFF2-40B4-BE49-F238E27FC236}">
                <a16:creationId xmlns:a16="http://schemas.microsoft.com/office/drawing/2014/main" id="{6D25A24A-1FC1-4A61-B504-75DFED1715C4}"/>
              </a:ext>
            </a:extLst>
          </p:cNvPr>
          <p:cNvSpPr/>
          <p:nvPr/>
        </p:nvSpPr>
        <p:spPr>
          <a:xfrm>
            <a:off x="4101092" y="2566064"/>
            <a:ext cx="1499616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76" name="Text 21">
            <a:extLst>
              <a:ext uri="{FF2B5EF4-FFF2-40B4-BE49-F238E27FC236}">
                <a16:creationId xmlns:a16="http://schemas.microsoft.com/office/drawing/2014/main" id="{ACFDE122-17EA-4EFB-A1F8-E9763C14586E}"/>
              </a:ext>
            </a:extLst>
          </p:cNvPr>
          <p:cNvSpPr/>
          <p:nvPr/>
        </p:nvSpPr>
        <p:spPr>
          <a:xfrm>
            <a:off x="4217166" y="2620928"/>
            <a:ext cx="1335024" cy="18113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24.1–35.5 V/V</a:t>
            </a:r>
            <a:endParaRPr lang="en-US" sz="1400" dirty="0"/>
          </a:p>
        </p:txBody>
      </p:sp>
      <p:sp>
        <p:nvSpPr>
          <p:cNvPr id="77" name="Text 22">
            <a:extLst>
              <a:ext uri="{FF2B5EF4-FFF2-40B4-BE49-F238E27FC236}">
                <a16:creationId xmlns:a16="http://schemas.microsoft.com/office/drawing/2014/main" id="{050B4B6F-7025-4772-80A6-B8DD67640C8D}"/>
              </a:ext>
            </a:extLst>
          </p:cNvPr>
          <p:cNvSpPr/>
          <p:nvPr/>
        </p:nvSpPr>
        <p:spPr>
          <a:xfrm>
            <a:off x="4304034" y="2844022"/>
            <a:ext cx="1161288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voltage gain</a:t>
            </a:r>
            <a:endParaRPr lang="en-US" sz="900" dirty="0"/>
          </a:p>
        </p:txBody>
      </p:sp>
      <p:sp>
        <p:nvSpPr>
          <p:cNvPr id="78" name="Shape 23">
            <a:extLst>
              <a:ext uri="{FF2B5EF4-FFF2-40B4-BE49-F238E27FC236}">
                <a16:creationId xmlns:a16="http://schemas.microsoft.com/office/drawing/2014/main" id="{F0D325A6-3CC6-4849-9087-6178FA5367E2}"/>
              </a:ext>
            </a:extLst>
          </p:cNvPr>
          <p:cNvSpPr/>
          <p:nvPr/>
        </p:nvSpPr>
        <p:spPr>
          <a:xfrm>
            <a:off x="5716783" y="2569985"/>
            <a:ext cx="1287267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79" name="Text 24">
            <a:extLst>
              <a:ext uri="{FF2B5EF4-FFF2-40B4-BE49-F238E27FC236}">
                <a16:creationId xmlns:a16="http://schemas.microsoft.com/office/drawing/2014/main" id="{F091F58D-0E7D-4818-ADB3-4392CF822B44}"/>
              </a:ext>
            </a:extLst>
          </p:cNvPr>
          <p:cNvSpPr/>
          <p:nvPr/>
        </p:nvSpPr>
        <p:spPr>
          <a:xfrm>
            <a:off x="5765482" y="2624849"/>
            <a:ext cx="1156704" cy="16816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75–85 mV</a:t>
            </a:r>
            <a:endParaRPr lang="en-US" sz="1600" dirty="0"/>
          </a:p>
        </p:txBody>
      </p:sp>
      <p:sp>
        <p:nvSpPr>
          <p:cNvPr id="80" name="Text 25">
            <a:extLst>
              <a:ext uri="{FF2B5EF4-FFF2-40B4-BE49-F238E27FC236}">
                <a16:creationId xmlns:a16="http://schemas.microsoft.com/office/drawing/2014/main" id="{C299FC68-1112-42BC-A96E-04EDE4ADC68F}"/>
              </a:ext>
            </a:extLst>
          </p:cNvPr>
          <p:cNvSpPr/>
          <p:nvPr/>
        </p:nvSpPr>
        <p:spPr>
          <a:xfrm>
            <a:off x="5913376" y="2844305"/>
            <a:ext cx="948623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low-noise region</a:t>
            </a:r>
            <a:endParaRPr lang="en-US" sz="900" dirty="0"/>
          </a:p>
        </p:txBody>
      </p:sp>
      <p:sp>
        <p:nvSpPr>
          <p:cNvPr id="81" name="Shape 26">
            <a:extLst>
              <a:ext uri="{FF2B5EF4-FFF2-40B4-BE49-F238E27FC236}">
                <a16:creationId xmlns:a16="http://schemas.microsoft.com/office/drawing/2014/main" id="{EAD5A180-8528-4A2E-A721-093459BFC37A}"/>
              </a:ext>
            </a:extLst>
          </p:cNvPr>
          <p:cNvSpPr/>
          <p:nvPr/>
        </p:nvSpPr>
        <p:spPr>
          <a:xfrm>
            <a:off x="2790702" y="3178712"/>
            <a:ext cx="1225296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82" name="Text 27">
            <a:extLst>
              <a:ext uri="{FF2B5EF4-FFF2-40B4-BE49-F238E27FC236}">
                <a16:creationId xmlns:a16="http://schemas.microsoft.com/office/drawing/2014/main" id="{FC51E504-6A40-4B68-913C-7B8E0B628A37}"/>
              </a:ext>
            </a:extLst>
          </p:cNvPr>
          <p:cNvSpPr/>
          <p:nvPr/>
        </p:nvSpPr>
        <p:spPr>
          <a:xfrm>
            <a:off x="2872998" y="3233576"/>
            <a:ext cx="1060704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0.05 Hz</a:t>
            </a:r>
            <a:endParaRPr lang="en-US" sz="1600" dirty="0"/>
          </a:p>
        </p:txBody>
      </p:sp>
      <p:sp>
        <p:nvSpPr>
          <p:cNvPr id="83" name="Text 28">
            <a:extLst>
              <a:ext uri="{FF2B5EF4-FFF2-40B4-BE49-F238E27FC236}">
                <a16:creationId xmlns:a16="http://schemas.microsoft.com/office/drawing/2014/main" id="{8F479360-29D7-4018-BA41-C5B915485CB2}"/>
              </a:ext>
            </a:extLst>
          </p:cNvPr>
          <p:cNvSpPr/>
          <p:nvPr/>
        </p:nvSpPr>
        <p:spPr>
          <a:xfrm>
            <a:off x="2863854" y="3453032"/>
            <a:ext cx="1078992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noise rate @ 79 mV</a:t>
            </a:r>
            <a:endParaRPr lang="en-US" sz="900" dirty="0"/>
          </a:p>
        </p:txBody>
      </p:sp>
      <p:sp>
        <p:nvSpPr>
          <p:cNvPr id="84" name="Shape 29">
            <a:extLst>
              <a:ext uri="{FF2B5EF4-FFF2-40B4-BE49-F238E27FC236}">
                <a16:creationId xmlns:a16="http://schemas.microsoft.com/office/drawing/2014/main" id="{A5CECBC9-0157-4537-A152-AB3312FAB4EB}"/>
              </a:ext>
            </a:extLst>
          </p:cNvPr>
          <p:cNvSpPr/>
          <p:nvPr/>
        </p:nvSpPr>
        <p:spPr>
          <a:xfrm>
            <a:off x="4112010" y="3169568"/>
            <a:ext cx="1499616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85" name="Text 30">
            <a:extLst>
              <a:ext uri="{FF2B5EF4-FFF2-40B4-BE49-F238E27FC236}">
                <a16:creationId xmlns:a16="http://schemas.microsoft.com/office/drawing/2014/main" id="{D6CC2B78-DABA-452D-8BD8-57844D95B82E}"/>
              </a:ext>
            </a:extLst>
          </p:cNvPr>
          <p:cNvSpPr/>
          <p:nvPr/>
        </p:nvSpPr>
        <p:spPr>
          <a:xfrm>
            <a:off x="4217166" y="3233576"/>
            <a:ext cx="1143000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&lt;100 ps</a:t>
            </a:r>
            <a:endParaRPr lang="en-US" sz="1600" dirty="0"/>
          </a:p>
        </p:txBody>
      </p:sp>
      <p:sp>
        <p:nvSpPr>
          <p:cNvPr id="86" name="Text 31">
            <a:extLst>
              <a:ext uri="{FF2B5EF4-FFF2-40B4-BE49-F238E27FC236}">
                <a16:creationId xmlns:a16="http://schemas.microsoft.com/office/drawing/2014/main" id="{2D1CAB6F-D9A8-4E0C-BF22-8EC2EFA3846A}"/>
              </a:ext>
            </a:extLst>
          </p:cNvPr>
          <p:cNvSpPr/>
          <p:nvPr/>
        </p:nvSpPr>
        <p:spPr>
          <a:xfrm>
            <a:off x="4208022" y="3453032"/>
            <a:ext cx="1161288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jitter @ 75 mV</a:t>
            </a:r>
            <a:endParaRPr lang="en-US" sz="900" dirty="0"/>
          </a:p>
        </p:txBody>
      </p:sp>
      <p:sp>
        <p:nvSpPr>
          <p:cNvPr id="87" name="Shape 32">
            <a:extLst>
              <a:ext uri="{FF2B5EF4-FFF2-40B4-BE49-F238E27FC236}">
                <a16:creationId xmlns:a16="http://schemas.microsoft.com/office/drawing/2014/main" id="{89432F57-CB3C-4074-B044-3455FABF3AB0}"/>
              </a:ext>
            </a:extLst>
          </p:cNvPr>
          <p:cNvSpPr/>
          <p:nvPr/>
        </p:nvSpPr>
        <p:spPr>
          <a:xfrm>
            <a:off x="5725164" y="3178712"/>
            <a:ext cx="1278886" cy="475488"/>
          </a:xfrm>
          <a:prstGeom prst="roundRect">
            <a:avLst>
              <a:gd name="adj" fmla="val 13462"/>
            </a:avLst>
          </a:prstGeom>
          <a:solidFill>
            <a:srgbClr val="10243A"/>
          </a:solidFill>
          <a:ln w="8890">
            <a:solidFill>
              <a:srgbClr val="1E88C8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88" name="Text 33">
            <a:extLst>
              <a:ext uri="{FF2B5EF4-FFF2-40B4-BE49-F238E27FC236}">
                <a16:creationId xmlns:a16="http://schemas.microsoft.com/office/drawing/2014/main" id="{81CDC3CC-1A16-4F81-8A69-C9873E086AB3}"/>
              </a:ext>
            </a:extLst>
          </p:cNvPr>
          <p:cNvSpPr/>
          <p:nvPr/>
        </p:nvSpPr>
        <p:spPr>
          <a:xfrm>
            <a:off x="5879850" y="3233576"/>
            <a:ext cx="996696" cy="2011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49C2FF"/>
                </a:solidFill>
                <a:ea typeface="Aptos" pitchFamily="34" charset="-122"/>
                <a:cs typeface="Aptos" pitchFamily="34" charset="-120"/>
              </a:rPr>
              <a:t>3.907 ns</a:t>
            </a:r>
            <a:endParaRPr lang="en-US" sz="1600" dirty="0"/>
          </a:p>
        </p:txBody>
      </p:sp>
      <p:sp>
        <p:nvSpPr>
          <p:cNvPr id="89" name="Text 34">
            <a:extLst>
              <a:ext uri="{FF2B5EF4-FFF2-40B4-BE49-F238E27FC236}">
                <a16:creationId xmlns:a16="http://schemas.microsoft.com/office/drawing/2014/main" id="{9B347E43-F2D3-4106-8FD4-B87872C01171}"/>
              </a:ext>
            </a:extLst>
          </p:cNvPr>
          <p:cNvSpPr/>
          <p:nvPr/>
        </p:nvSpPr>
        <p:spPr>
          <a:xfrm>
            <a:off x="5870706" y="3453032"/>
            <a:ext cx="1014984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>
                <a:solidFill>
                  <a:srgbClr val="C9D6E2"/>
                </a:solidFill>
                <a:ea typeface="Aptos" pitchFamily="34" charset="-122"/>
                <a:cs typeface="Aptos" pitchFamily="34" charset="-120"/>
              </a:rPr>
              <a:t>Fast-OR latency</a:t>
            </a:r>
            <a:endParaRPr lang="en-US" sz="900" dirty="0"/>
          </a:p>
        </p:txBody>
      </p:sp>
      <p:pic>
        <p:nvPicPr>
          <p:cNvPr id="146" name="Image 1" descr="/mnt/data/manu_media/image3.png">
            <a:extLst>
              <a:ext uri="{FF2B5EF4-FFF2-40B4-BE49-F238E27FC236}">
                <a16:creationId xmlns:a16="http://schemas.microsoft.com/office/drawing/2014/main" id="{517230A0-0298-4AD9-B81A-367F9048B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489" y="5142679"/>
            <a:ext cx="2042299" cy="1542344"/>
          </a:xfrm>
          <a:prstGeom prst="rect">
            <a:avLst/>
          </a:prstGeom>
        </p:spPr>
      </p:pic>
      <p:pic>
        <p:nvPicPr>
          <p:cNvPr id="149" name="Image 3" descr="/mnt/data/manu_media/image9.png">
            <a:extLst>
              <a:ext uri="{FF2B5EF4-FFF2-40B4-BE49-F238E27FC236}">
                <a16:creationId xmlns:a16="http://schemas.microsoft.com/office/drawing/2014/main" id="{231BE7A4-4EEB-45DE-A170-AC27C5336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093" y="5137354"/>
            <a:ext cx="2251710" cy="1544294"/>
          </a:xfrm>
          <a:prstGeom prst="rect">
            <a:avLst/>
          </a:prstGeom>
        </p:spPr>
      </p:pic>
      <p:pic>
        <p:nvPicPr>
          <p:cNvPr id="147" name="Image 2" descr="/mnt/data/manu_media/image8.png">
            <a:extLst>
              <a:ext uri="{FF2B5EF4-FFF2-40B4-BE49-F238E27FC236}">
                <a16:creationId xmlns:a16="http://schemas.microsoft.com/office/drawing/2014/main" id="{7520FF9B-6A24-4389-A231-42DFAC75A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544" y="5137354"/>
            <a:ext cx="2233216" cy="1544294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13</a:t>
            </a:fld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031D314-1A77-4334-BBD7-BC01EB27773C}"/>
              </a:ext>
            </a:extLst>
          </p:cNvPr>
          <p:cNvSpPr/>
          <p:nvPr/>
        </p:nvSpPr>
        <p:spPr>
          <a:xfrm>
            <a:off x="522810" y="5308643"/>
            <a:ext cx="470037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A practical bridge between discrete transistor FE studies and fully integrated ASIC readout.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3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FD"/>
          </a:solidFill>
          <a:ln w="12700">
            <a:solidFill>
              <a:srgbClr val="F4FAFD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B789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85800" y="1945640"/>
            <a:ext cx="109728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789B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03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5800" y="2456183"/>
            <a:ext cx="10831010" cy="1305559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r>
              <a:rPr lang="en-US" altLang="zh-CN" sz="3600" b="1" dirty="0">
                <a:solidFill>
                  <a:srgbClr val="073B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 Validation, Production Plan, and QA/QC</a:t>
            </a:r>
          </a:p>
        </p:txBody>
      </p:sp>
    </p:spTree>
    <p:extLst>
      <p:ext uri="{BB962C8B-B14F-4D97-AF65-F5344CB8AC3E}">
        <p14:creationId xmlns:p14="http://schemas.microsoft.com/office/powerpoint/2010/main" val="154658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Design Validation, Production Plan, and QA/QC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cs typeface="Arial" panose="020B0604020202020204" pitchFamily="34" charset="0"/>
              </a:rPr>
              <a:t>July 2, 2026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15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0323CE1-9F20-4F1A-80D8-099EC58F0F4C}"/>
              </a:ext>
            </a:extLst>
          </p:cNvPr>
          <p:cNvGrpSpPr/>
          <p:nvPr/>
        </p:nvGrpSpPr>
        <p:grpSpPr>
          <a:xfrm>
            <a:off x="401781" y="2676441"/>
            <a:ext cx="7209412" cy="1913909"/>
            <a:chOff x="236744" y="808680"/>
            <a:chExt cx="7209412" cy="1913909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CAC31318-3A0D-4487-BE52-DC040066AEBC}"/>
                </a:ext>
              </a:extLst>
            </p:cNvPr>
            <p:cNvGrpSpPr/>
            <p:nvPr/>
          </p:nvGrpSpPr>
          <p:grpSpPr>
            <a:xfrm>
              <a:off x="236744" y="1299852"/>
              <a:ext cx="7209412" cy="1422737"/>
              <a:chOff x="5001261" y="2357947"/>
              <a:chExt cx="7209412" cy="1422737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C3E0AAF2-8225-4B15-8687-49B21054A555}"/>
                  </a:ext>
                </a:extLst>
              </p:cNvPr>
              <p:cNvSpPr txBox="1"/>
              <p:nvPr/>
            </p:nvSpPr>
            <p:spPr>
              <a:xfrm>
                <a:off x="6290323" y="2885363"/>
                <a:ext cx="1122215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Si-BJT preamplifier</a:t>
                </a:r>
              </a:p>
            </p:txBody>
          </p:sp>
          <p:sp>
            <p:nvSpPr>
              <p:cNvPr id="11" name="TextBox 52">
                <a:extLst>
                  <a:ext uri="{FF2B5EF4-FFF2-40B4-BE49-F238E27FC236}">
                    <a16:creationId xmlns:a16="http://schemas.microsoft.com/office/drawing/2014/main" id="{7C8BEEA7-6D72-4BCE-A062-DFAE2AF7B75F}"/>
                  </a:ext>
                </a:extLst>
              </p:cNvPr>
              <p:cNvSpPr txBox="1"/>
              <p:nvPr/>
            </p:nvSpPr>
            <p:spPr>
              <a:xfrm>
                <a:off x="7545704" y="2883908"/>
                <a:ext cx="1154784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Si-Ge HBT</a:t>
                </a:r>
              </a:p>
              <a:p>
                <a:pPr algn="ctr"/>
                <a:r>
                  <a:rPr lang="it-IT" sz="1400" dirty="0"/>
                  <a:t>discriminator</a:t>
                </a:r>
              </a:p>
            </p:txBody>
          </p: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E131A0B3-1797-437A-97FD-5AC88CB83543}"/>
                  </a:ext>
                </a:extLst>
              </p:cNvPr>
              <p:cNvSpPr txBox="1"/>
              <p:nvPr/>
            </p:nvSpPr>
            <p:spPr>
              <a:xfrm>
                <a:off x="8898821" y="2884978"/>
                <a:ext cx="100636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Si-Ge HBT</a:t>
                </a:r>
              </a:p>
              <a:p>
                <a:pPr algn="ctr"/>
                <a:r>
                  <a:rPr lang="it-IT" sz="1400" dirty="0"/>
                  <a:t>TDC</a:t>
                </a:r>
              </a:p>
            </p:txBody>
          </p:sp>
          <p:sp>
            <p:nvSpPr>
              <p:cNvPr id="13" name="TextBox 54">
                <a:extLst>
                  <a:ext uri="{FF2B5EF4-FFF2-40B4-BE49-F238E27FC236}">
                    <a16:creationId xmlns:a16="http://schemas.microsoft.com/office/drawing/2014/main" id="{FB4519D2-7AD5-4430-9796-512F890BFF7C}"/>
                  </a:ext>
                </a:extLst>
              </p:cNvPr>
              <p:cNvSpPr txBox="1"/>
              <p:nvPr/>
            </p:nvSpPr>
            <p:spPr>
              <a:xfrm>
                <a:off x="10129388" y="2671860"/>
                <a:ext cx="1068581" cy="954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Serializer, Manchester encoder,</a:t>
                </a:r>
              </a:p>
              <a:p>
                <a:pPr algn="ctr"/>
                <a:r>
                  <a:rPr lang="it-IT" sz="1400" dirty="0"/>
                  <a:t>Driver</a:t>
                </a:r>
              </a:p>
            </p:txBody>
          </p:sp>
          <p:cxnSp>
            <p:nvCxnSpPr>
              <p:cNvPr id="15" name="Straight Arrow Connector 5">
                <a:extLst>
                  <a:ext uri="{FF2B5EF4-FFF2-40B4-BE49-F238E27FC236}">
                    <a16:creationId xmlns:a16="http://schemas.microsoft.com/office/drawing/2014/main" id="{5A23B22E-A89E-4CD4-B21F-EF5055E30622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 flipV="1">
                <a:off x="7412538" y="3145518"/>
                <a:ext cx="133166" cy="14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55">
                <a:extLst>
                  <a:ext uri="{FF2B5EF4-FFF2-40B4-BE49-F238E27FC236}">
                    <a16:creationId xmlns:a16="http://schemas.microsoft.com/office/drawing/2014/main" id="{E6686124-AB78-4B3E-9214-684D206C0448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8700488" y="3145518"/>
                <a:ext cx="198333" cy="1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56">
                <a:extLst>
                  <a:ext uri="{FF2B5EF4-FFF2-40B4-BE49-F238E27FC236}">
                    <a16:creationId xmlns:a16="http://schemas.microsoft.com/office/drawing/2014/main" id="{27DCF144-D089-4757-85B8-C0A44E8B6C69}"/>
                  </a:ext>
                </a:extLst>
              </p:cNvPr>
              <p:cNvCxnSpPr>
                <a:stCxn id="12" idx="3"/>
                <a:endCxn id="13" idx="1"/>
              </p:cNvCxnSpPr>
              <p:nvPr/>
            </p:nvCxnSpPr>
            <p:spPr>
              <a:xfrm>
                <a:off x="9905183" y="3146588"/>
                <a:ext cx="224205" cy="2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E20F2EEB-FDE1-49E1-8414-0A3C6D3BF387}"/>
                  </a:ext>
                </a:extLst>
              </p:cNvPr>
              <p:cNvSpPr/>
              <p:nvPr/>
            </p:nvSpPr>
            <p:spPr>
              <a:xfrm>
                <a:off x="5977667" y="2359471"/>
                <a:ext cx="5303586" cy="142121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" name="Straight Arrow Connector 57">
                <a:extLst>
                  <a:ext uri="{FF2B5EF4-FFF2-40B4-BE49-F238E27FC236}">
                    <a16:creationId xmlns:a16="http://schemas.microsoft.com/office/drawing/2014/main" id="{5270B87E-19C8-47B8-9742-370845159068}"/>
                  </a:ext>
                </a:extLst>
              </p:cNvPr>
              <p:cNvCxnSpPr>
                <a:endCxn id="10" idx="1"/>
              </p:cNvCxnSpPr>
              <p:nvPr/>
            </p:nvCxnSpPr>
            <p:spPr>
              <a:xfrm flipV="1">
                <a:off x="5601906" y="3146973"/>
                <a:ext cx="688417" cy="19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60">
                <a:extLst>
                  <a:ext uri="{FF2B5EF4-FFF2-40B4-BE49-F238E27FC236}">
                    <a16:creationId xmlns:a16="http://schemas.microsoft.com/office/drawing/2014/main" id="{28E9D349-F129-44AA-8984-9BCAC1ED9C18}"/>
                  </a:ext>
                </a:extLst>
              </p:cNvPr>
              <p:cNvSpPr txBox="1"/>
              <p:nvPr/>
            </p:nvSpPr>
            <p:spPr>
              <a:xfrm>
                <a:off x="5001261" y="2469709"/>
                <a:ext cx="1122215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RPC </a:t>
                </a:r>
              </a:p>
              <a:p>
                <a:pPr algn="ctr"/>
                <a:r>
                  <a:rPr lang="it-IT" sz="1400" dirty="0"/>
                  <a:t>Induced signal</a:t>
                </a:r>
              </a:p>
            </p:txBody>
          </p:sp>
          <p:cxnSp>
            <p:nvCxnSpPr>
              <p:cNvPr id="21" name="Straight Arrow Connector 65">
                <a:extLst>
                  <a:ext uri="{FF2B5EF4-FFF2-40B4-BE49-F238E27FC236}">
                    <a16:creationId xmlns:a16="http://schemas.microsoft.com/office/drawing/2014/main" id="{AE13077C-7A57-4689-80DE-2D8536DB7838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 flipV="1">
                <a:off x="11197969" y="3146973"/>
                <a:ext cx="637349" cy="19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67">
                <a:extLst>
                  <a:ext uri="{FF2B5EF4-FFF2-40B4-BE49-F238E27FC236}">
                    <a16:creationId xmlns:a16="http://schemas.microsoft.com/office/drawing/2014/main" id="{8B8D8698-956A-4C1B-B1EE-FE8605335B56}"/>
                  </a:ext>
                </a:extLst>
              </p:cNvPr>
              <p:cNvSpPr txBox="1"/>
              <p:nvPr/>
            </p:nvSpPr>
            <p:spPr>
              <a:xfrm>
                <a:off x="11088458" y="2412781"/>
                <a:ext cx="1122215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/>
                  <a:t>Signal</a:t>
                </a:r>
              </a:p>
              <a:p>
                <a:pPr algn="ctr"/>
                <a:r>
                  <a:rPr lang="it-IT" sz="1400" dirty="0"/>
                  <a:t>for the</a:t>
                </a:r>
              </a:p>
              <a:p>
                <a:pPr algn="ctr"/>
                <a:r>
                  <a:rPr lang="it-IT" sz="1400" dirty="0"/>
                  <a:t> DAQ</a:t>
                </a:r>
              </a:p>
            </p:txBody>
          </p:sp>
          <p:sp>
            <p:nvSpPr>
              <p:cNvPr id="23" name="TextBox 68">
                <a:extLst>
                  <a:ext uri="{FF2B5EF4-FFF2-40B4-BE49-F238E27FC236}">
                    <a16:creationId xmlns:a16="http://schemas.microsoft.com/office/drawing/2014/main" id="{C93618E9-AD5A-4380-A169-6EEDB156D8FE}"/>
                  </a:ext>
                </a:extLst>
              </p:cNvPr>
              <p:cNvSpPr txBox="1"/>
              <p:nvPr/>
            </p:nvSpPr>
            <p:spPr>
              <a:xfrm>
                <a:off x="5977463" y="2357947"/>
                <a:ext cx="13440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B050"/>
                    </a:solidFill>
                  </a:rPr>
                  <a:t>FE board</a:t>
                </a:r>
              </a:p>
            </p:txBody>
          </p:sp>
          <p:sp>
            <p:nvSpPr>
              <p:cNvPr id="24" name="Rectangle 27">
                <a:extLst>
                  <a:ext uri="{FF2B5EF4-FFF2-40B4-BE49-F238E27FC236}">
                    <a16:creationId xmlns:a16="http://schemas.microsoft.com/office/drawing/2014/main" id="{CD2C9611-3433-461A-9388-8EF92FFFC695}"/>
                  </a:ext>
                </a:extLst>
              </p:cNvPr>
              <p:cNvSpPr/>
              <p:nvPr/>
            </p:nvSpPr>
            <p:spPr>
              <a:xfrm>
                <a:off x="7462420" y="2499663"/>
                <a:ext cx="3754082" cy="12189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TextBox 70">
                <a:extLst>
                  <a:ext uri="{FF2B5EF4-FFF2-40B4-BE49-F238E27FC236}">
                    <a16:creationId xmlns:a16="http://schemas.microsoft.com/office/drawing/2014/main" id="{139BE6CF-F6D1-447E-B3BA-35CDB685A7C9}"/>
                  </a:ext>
                </a:extLst>
              </p:cNvPr>
              <p:cNvSpPr txBox="1"/>
              <p:nvPr/>
            </p:nvSpPr>
            <p:spPr>
              <a:xfrm>
                <a:off x="7449333" y="2452087"/>
                <a:ext cx="8997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FF0000"/>
                    </a:solidFill>
                  </a:rPr>
                  <a:t>FE ASIC</a:t>
                </a:r>
              </a:p>
            </p:txBody>
          </p:sp>
        </p:grp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5F78B33-AE1A-44DB-8E72-B3270F8EAC68}"/>
                </a:ext>
              </a:extLst>
            </p:cNvPr>
            <p:cNvCxnSpPr>
              <a:cxnSpLocks/>
            </p:cNvCxnSpPr>
            <p:nvPr/>
          </p:nvCxnSpPr>
          <p:spPr>
            <a:xfrm>
              <a:off x="4210020" y="1845965"/>
              <a:ext cx="963319" cy="480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A7ECCEC-A18B-42D6-B3C1-1028BA0E2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6933" y="1818220"/>
              <a:ext cx="1006362" cy="5447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47874FD-6B56-472D-B0BD-913F841A3714}"/>
                </a:ext>
              </a:extLst>
            </p:cNvPr>
            <p:cNvCxnSpPr>
              <a:cxnSpLocks/>
            </p:cNvCxnSpPr>
            <p:nvPr/>
          </p:nvCxnSpPr>
          <p:spPr>
            <a:xfrm>
              <a:off x="5448088" y="1845340"/>
              <a:ext cx="963319" cy="480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E348AEB7-0CD1-4C6E-9BBF-3274CE943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5001" y="1817595"/>
              <a:ext cx="1006362" cy="5447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19BB6C4-57F9-4FD2-99FD-32B1CE20A519}"/>
                </a:ext>
              </a:extLst>
            </p:cNvPr>
            <p:cNvSpPr/>
            <p:nvPr/>
          </p:nvSpPr>
          <p:spPr>
            <a:xfrm>
              <a:off x="236744" y="808680"/>
              <a:ext cx="3253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charset="0"/>
                <a:buChar char="Ø"/>
              </a:pPr>
              <a:r>
                <a:rPr lang="en-US" altLang="zh-CN" sz="2400" dirty="0">
                  <a:solidFill>
                    <a:prstClr val="black"/>
                  </a:solidFill>
                  <a:ea typeface="Cambria Math" panose="02040503050406030204" pitchFamily="18" charset="0"/>
                  <a:cs typeface="Cambria" panose="02040503050406030204" pitchFamily="18" charset="0"/>
                  <a:sym typeface="+mn-ea"/>
                </a:rPr>
                <a:t>“the </a:t>
              </a:r>
              <a:r>
                <a:rPr lang="en-US" altLang="zh-CN" sz="2400" u="sng" dirty="0">
                  <a:solidFill>
                    <a:prstClr val="black"/>
                  </a:solidFill>
                  <a:ea typeface="Cambria Math" panose="02040503050406030204" pitchFamily="18" charset="0"/>
                  <a:cs typeface="Cambria" panose="02040503050406030204" pitchFamily="18" charset="0"/>
                  <a:sym typeface="+mn-ea"/>
                </a:rPr>
                <a:t>backup</a:t>
              </a:r>
              <a:r>
                <a:rPr lang="en-US" altLang="zh-CN" sz="2400" dirty="0">
                  <a:solidFill>
                    <a:prstClr val="black"/>
                  </a:solidFill>
                  <a:ea typeface="Cambria Math" panose="02040503050406030204" pitchFamily="18" charset="0"/>
                  <a:cs typeface="Cambria" panose="02040503050406030204" pitchFamily="18" charset="0"/>
                  <a:sym typeface="+mn-ea"/>
                </a:rPr>
                <a:t> solution”</a:t>
              </a:r>
              <a:endParaRPr lang="en-US" altLang="zh-CN" sz="1050" dirty="0">
                <a:solidFill>
                  <a:prstClr val="black"/>
                </a:solidFill>
                <a:ea typeface="Cambria Math" panose="02040503050406030204" pitchFamily="18" charset="0"/>
                <a:cs typeface="Cambria" panose="02040503050406030204" pitchFamily="18" charset="0"/>
                <a:sym typeface="+mn-ea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4F5DD53E-FC0B-43EB-B806-2DEFA43955A7}"/>
              </a:ext>
            </a:extLst>
          </p:cNvPr>
          <p:cNvSpPr/>
          <p:nvPr/>
        </p:nvSpPr>
        <p:spPr>
          <a:xfrm>
            <a:off x="548402" y="4955155"/>
            <a:ext cx="7388159" cy="13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Qualification method of the FEE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– Done</a:t>
            </a:r>
            <a:endParaRPr lang="en-US" altLang="zh-CN" sz="20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FEE production and qualification – </a:t>
            </a:r>
            <a:r>
              <a:rPr lang="en-US" altLang="zh-CN" sz="2000" dirty="0">
                <a:solidFill>
                  <a:srgbClr val="FF6600"/>
                </a:solidFill>
              </a:rPr>
              <a:t>1000 pre-production</a:t>
            </a:r>
          </a:p>
          <a:p>
            <a:pPr marL="729615" lvl="1" indent="-180975">
              <a:lnSpc>
                <a:spcPct val="120000"/>
              </a:lnSpc>
            </a:pPr>
            <a:r>
              <a:rPr lang="en-US" altLang="zh-CN" sz="1400" dirty="0">
                <a:solidFill>
                  <a:srgbClr val="FF6600"/>
                </a:solidFill>
              </a:rPr>
              <a:t>Mass production will start after the Review in June. </a:t>
            </a:r>
          </a:p>
          <a:p>
            <a:pPr marL="729615" lvl="1" indent="-180975">
              <a:lnSpc>
                <a:spcPct val="120000"/>
              </a:lnSpc>
            </a:pPr>
            <a:r>
              <a:rPr lang="en-US" altLang="zh-CN" sz="1400" dirty="0">
                <a:solidFill>
                  <a:srgbClr val="FF6600"/>
                </a:solidFill>
              </a:rPr>
              <a:t>To be finished by the end of 2026.</a:t>
            </a:r>
          </a:p>
        </p:txBody>
      </p:sp>
      <p:sp>
        <p:nvSpPr>
          <p:cNvPr id="57" name="圆角矩形 18">
            <a:extLst>
              <a:ext uri="{FF2B5EF4-FFF2-40B4-BE49-F238E27FC236}">
                <a16:creationId xmlns:a16="http://schemas.microsoft.com/office/drawing/2014/main" id="{3749FE59-3C51-4F95-BB31-C92CDC4C9DC6}"/>
              </a:ext>
            </a:extLst>
          </p:cNvPr>
          <p:cNvSpPr/>
          <p:nvPr/>
        </p:nvSpPr>
        <p:spPr>
          <a:xfrm>
            <a:off x="9332452" y="1168944"/>
            <a:ext cx="2138983" cy="510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China contributions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BAC9D42-B2EE-4FDF-9E29-026317D4872D}"/>
              </a:ext>
            </a:extLst>
          </p:cNvPr>
          <p:cNvSpPr/>
          <p:nvPr/>
        </p:nvSpPr>
        <p:spPr>
          <a:xfrm>
            <a:off x="9332452" y="1857145"/>
            <a:ext cx="2666999" cy="37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FE board: 5000 (&gt;50%)</a:t>
            </a:r>
            <a:endParaRPr lang="zh-CN" altLang="en-US" sz="16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E0A0C75-1702-458F-A767-482EE43095E0}"/>
              </a:ext>
            </a:extLst>
          </p:cNvPr>
          <p:cNvSpPr/>
          <p:nvPr/>
        </p:nvSpPr>
        <p:spPr>
          <a:xfrm>
            <a:off x="401781" y="829554"/>
            <a:ext cx="953008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FEB addressed issues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Delay of the board design and test </a:t>
            </a:r>
            <a:r>
              <a:rPr lang="en-US" altLang="zh-CN" dirty="0">
                <a:sym typeface="Wingdings" panose="05000000000000000000" pitchFamily="2" charset="2"/>
              </a:rPr>
              <a:t> USTC offered an FPGA readout system for FEE test.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sym typeface="Wingdings" panose="05000000000000000000" pitchFamily="2" charset="2"/>
              </a:rPr>
              <a:t>Fine-tune the working parameters and extra Faraday cage shielding for noise control. 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solidFill>
                  <a:srgbClr val="FF0000"/>
                </a:solidFill>
              </a:rPr>
              <a:t>Restrictions of chips to USTC </a:t>
            </a:r>
            <a:r>
              <a:rPr lang="en-US" altLang="zh-CN" dirty="0">
                <a:sym typeface="Wingdings" panose="05000000000000000000" pitchFamily="2" charset="2"/>
              </a:rPr>
              <a:t> FE board procured by USTC &amp; chip bonding by HK.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61984124-6AF2-4A44-AE30-E3FA3203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7"/>
          <a:stretch>
            <a:fillRect/>
          </a:stretch>
        </p:blipFill>
        <p:spPr>
          <a:xfrm>
            <a:off x="7535514" y="2835162"/>
            <a:ext cx="4548846" cy="35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FD"/>
          </a:solidFill>
          <a:ln w="12700">
            <a:solidFill>
              <a:srgbClr val="F4FAFD"/>
            </a:solidFill>
            <a:prstDash val="solid"/>
          </a:ln>
        </p:spPr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7D0F1814-B76D-4022-90A7-A28537039906}"/>
              </a:ext>
            </a:extLst>
          </p:cNvPr>
          <p:cNvSpPr/>
          <p:nvPr/>
        </p:nvSpPr>
        <p:spPr>
          <a:xfrm>
            <a:off x="-305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B789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85800" y="2354579"/>
            <a:ext cx="109728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789B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05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5495" y="2743200"/>
            <a:ext cx="4800600" cy="10058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r>
              <a:rPr lang="en-US" altLang="zh-CN" sz="4000" b="1" dirty="0">
                <a:solidFill>
                  <a:srgbClr val="073B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</a:t>
            </a:r>
            <a:endParaRPr lang="en-US" altLang="zh-CN" sz="4000" dirty="0"/>
          </a:p>
        </p:txBody>
      </p:sp>
      <p:sp>
        <p:nvSpPr>
          <p:cNvPr id="9" name="Shape 6"/>
          <p:cNvSpPr/>
          <p:nvPr/>
        </p:nvSpPr>
        <p:spPr>
          <a:xfrm>
            <a:off x="713232" y="3749040"/>
            <a:ext cx="3291840" cy="0"/>
          </a:xfrm>
          <a:prstGeom prst="line">
            <a:avLst/>
          </a:prstGeom>
          <a:noFill/>
          <a:ln w="25400">
            <a:solidFill>
              <a:srgbClr val="3AA6C7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56030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Summary and Outlook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17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7CAD788-7AF7-40BF-98D4-69C95F5769CA}"/>
              </a:ext>
            </a:extLst>
          </p:cNvPr>
          <p:cNvSpPr/>
          <p:nvPr/>
        </p:nvSpPr>
        <p:spPr>
          <a:xfrm>
            <a:off x="933743" y="1144758"/>
            <a:ext cx="1920240" cy="621792"/>
          </a:xfrm>
          <a:prstGeom prst="roundRect">
            <a:avLst>
              <a:gd name="adj" fmla="val 8824"/>
            </a:avLst>
          </a:prstGeom>
          <a:solidFill>
            <a:srgbClr val="E8F6F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AD19294-4BFC-4FDA-9FA4-52CEC54B1BA9}"/>
              </a:ext>
            </a:extLst>
          </p:cNvPr>
          <p:cNvSpPr/>
          <p:nvPr/>
        </p:nvSpPr>
        <p:spPr>
          <a:xfrm>
            <a:off x="1116623" y="1309350"/>
            <a:ext cx="155448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Motivation</a:t>
            </a:r>
            <a:endParaRPr lang="en-US" sz="20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79414908-9605-4608-9538-FA376CA67B23}"/>
              </a:ext>
            </a:extLst>
          </p:cNvPr>
          <p:cNvSpPr/>
          <p:nvPr/>
        </p:nvSpPr>
        <p:spPr>
          <a:xfrm>
            <a:off x="3128303" y="1254486"/>
            <a:ext cx="7818120" cy="3840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Phase-II RPC upgrade targets higher rate capability, reduced acceptance holes and a more powerful muon trigger.</a:t>
            </a:r>
            <a:endParaRPr lang="en-US" sz="20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4795D5C-FFC2-4E42-A678-EB7821B4710F}"/>
              </a:ext>
            </a:extLst>
          </p:cNvPr>
          <p:cNvSpPr/>
          <p:nvPr/>
        </p:nvSpPr>
        <p:spPr>
          <a:xfrm>
            <a:off x="933743" y="2104878"/>
            <a:ext cx="1920240" cy="621792"/>
          </a:xfrm>
          <a:prstGeom prst="roundRect">
            <a:avLst>
              <a:gd name="adj" fmla="val 8824"/>
            </a:avLst>
          </a:prstGeom>
          <a:solidFill>
            <a:srgbClr val="E8F6F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7ADDAB8D-B05D-4582-B9D9-7FFCB6A8B2DC}"/>
              </a:ext>
            </a:extLst>
          </p:cNvPr>
          <p:cNvSpPr/>
          <p:nvPr/>
        </p:nvSpPr>
        <p:spPr>
          <a:xfrm>
            <a:off x="1116623" y="2269470"/>
            <a:ext cx="155448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Detector impact</a:t>
            </a:r>
            <a:endParaRPr lang="en-US" sz="20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1F5E23D4-645E-4492-8277-0DD712DD7825}"/>
              </a:ext>
            </a:extLst>
          </p:cNvPr>
          <p:cNvSpPr/>
          <p:nvPr/>
        </p:nvSpPr>
        <p:spPr>
          <a:xfrm>
            <a:off x="3128303" y="2214606"/>
            <a:ext cx="7818120" cy="3840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Thin-gap RPCs improve rate and ageing performance but make the signal smaller, faster and more sensitive to electronics noise.</a:t>
            </a:r>
            <a:endParaRPr lang="en-US" sz="200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0E064AF0-37D3-4D4C-857A-43985C6033CD}"/>
              </a:ext>
            </a:extLst>
          </p:cNvPr>
          <p:cNvSpPr/>
          <p:nvPr/>
        </p:nvSpPr>
        <p:spPr>
          <a:xfrm>
            <a:off x="933743" y="3064998"/>
            <a:ext cx="1920240" cy="621792"/>
          </a:xfrm>
          <a:prstGeom prst="roundRect">
            <a:avLst>
              <a:gd name="adj" fmla="val 8824"/>
            </a:avLst>
          </a:prstGeom>
          <a:solidFill>
            <a:srgbClr val="E8F6F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02D77EDA-D218-47A4-A2A5-B2A99DCF7369}"/>
              </a:ext>
            </a:extLst>
          </p:cNvPr>
          <p:cNvSpPr/>
          <p:nvPr/>
        </p:nvSpPr>
        <p:spPr>
          <a:xfrm>
            <a:off x="1116623" y="3229590"/>
            <a:ext cx="155448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FE priority</a:t>
            </a:r>
            <a:endParaRPr lang="en-US" sz="20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36F3740E-495A-4F17-B82B-E79E9173A1A1}"/>
              </a:ext>
            </a:extLst>
          </p:cNvPr>
          <p:cNvSpPr/>
          <p:nvPr/>
        </p:nvSpPr>
        <p:spPr>
          <a:xfrm>
            <a:off x="3128303" y="3174726"/>
            <a:ext cx="7818120" cy="3840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The front end must deliver high SNR, stable thresholds, precise timing, low latency and full-data readout compatibility.</a:t>
            </a:r>
            <a:endParaRPr lang="en-US" sz="200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22F3F267-A2B4-49B6-A9C3-50AF00F84FE5}"/>
              </a:ext>
            </a:extLst>
          </p:cNvPr>
          <p:cNvSpPr/>
          <p:nvPr/>
        </p:nvSpPr>
        <p:spPr>
          <a:xfrm>
            <a:off x="933743" y="4025118"/>
            <a:ext cx="1920240" cy="621792"/>
          </a:xfrm>
          <a:prstGeom prst="roundRect">
            <a:avLst>
              <a:gd name="adj" fmla="val 8824"/>
            </a:avLst>
          </a:prstGeom>
          <a:solidFill>
            <a:srgbClr val="E8F6F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764A291E-E72B-40D3-BDBB-3D770555A416}"/>
              </a:ext>
            </a:extLst>
          </p:cNvPr>
          <p:cNvSpPr/>
          <p:nvPr/>
        </p:nvSpPr>
        <p:spPr>
          <a:xfrm>
            <a:off x="1116623" y="4189710"/>
            <a:ext cx="155448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Next steps</a:t>
            </a:r>
            <a:endParaRPr lang="en-US" sz="20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BD881625-3D70-4814-B9E0-4355C4C16CC8}"/>
              </a:ext>
            </a:extLst>
          </p:cNvPr>
          <p:cNvSpPr/>
          <p:nvPr/>
        </p:nvSpPr>
        <p:spPr>
          <a:xfrm>
            <a:off x="3128303" y="4134846"/>
            <a:ext cx="7818120" cy="3840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111111"/>
                </a:solidFill>
                <a:ea typeface="Arial" pitchFamily="34" charset="-122"/>
                <a:cs typeface="Arial" pitchFamily="34" charset="-120"/>
              </a:rPr>
              <a:t>Finalize architecture, validate with detectors, close timing/noise margins, and implement production-grade QA/QC.</a:t>
            </a:r>
            <a:endParaRPr lang="en-US" sz="20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A48D8331-7CEE-495B-B674-19E10F6A9207}"/>
              </a:ext>
            </a:extLst>
          </p:cNvPr>
          <p:cNvSpPr/>
          <p:nvPr/>
        </p:nvSpPr>
        <p:spPr>
          <a:xfrm>
            <a:off x="1162343" y="5259558"/>
            <a:ext cx="9875520" cy="0"/>
          </a:xfrm>
          <a:prstGeom prst="line">
            <a:avLst/>
          </a:prstGeom>
          <a:noFill/>
          <a:ln w="20320">
            <a:solidFill>
              <a:srgbClr val="3AA6C7"/>
            </a:solidFill>
            <a:prstDash val="solid"/>
          </a:ln>
        </p:spPr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E2567284-3797-4980-A430-B5378BBDF9AC}"/>
              </a:ext>
            </a:extLst>
          </p:cNvPr>
          <p:cNvSpPr/>
          <p:nvPr/>
        </p:nvSpPr>
        <p:spPr>
          <a:xfrm>
            <a:off x="1165860" y="4936754"/>
            <a:ext cx="9464040" cy="1388131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Outlook: use detector-level efficiency, noise occupancy, timing and integration tests to converge on the final FE design and production plan.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518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423160"/>
            <a:ext cx="10789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05B7F"/>
                </a:solidFill>
                <a:cs typeface="Arial" panose="020B0604020202020204" pitchFamily="34" charset="0"/>
              </a:rPr>
              <a:t>Thanks!</a:t>
            </a:r>
            <a:endParaRPr lang="en-US" sz="4600" dirty="0"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2971800" y="3246120"/>
            <a:ext cx="6217920" cy="0"/>
          </a:xfrm>
          <a:prstGeom prst="line">
            <a:avLst/>
          </a:prstGeom>
          <a:noFill/>
          <a:ln w="38100">
            <a:solidFill>
              <a:srgbClr val="0088B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286000" y="3703320"/>
            <a:ext cx="7589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666666"/>
                </a:solidFill>
                <a:cs typeface="Arial" panose="020B0604020202020204" pitchFamily="34" charset="0"/>
              </a:rPr>
              <a:t>Questions and suggestions are welcome.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6032" y="660196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075A4"/>
                </a:solidFill>
                <a:cs typeface="Arial" panose="020B0604020202020204" pitchFamily="34" charset="0"/>
              </a:rPr>
              <a:t>July 2, 2026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750040" y="6565392"/>
            <a:ext cx="228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0075A4"/>
                </a:solidFill>
                <a:cs typeface="Arial" panose="020B0604020202020204" pitchFamily="34" charset="0"/>
              </a:rPr>
              <a:t>20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C5310-5FFD-4280-915E-9C3D27CD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938192"/>
            <a:ext cx="11388437" cy="549723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Outline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28945-6515-49F0-B612-4223C6F1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1" y="1727200"/>
            <a:ext cx="11388437" cy="4726299"/>
          </a:xfrm>
        </p:spPr>
        <p:txBody>
          <a:bodyPr/>
          <a:lstStyle/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latin typeface="+mn-lt"/>
              </a:rPr>
              <a:t>Background and Motivation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latin typeface="+mn-lt"/>
                <a:ea typeface="Cambria Math" panose="02040503050406030204" pitchFamily="18" charset="0"/>
              </a:rPr>
              <a:t>Characteristics of Thin-Gap RPCs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latin typeface="+mn-lt"/>
                <a:ea typeface="Cambria Math" panose="02040503050406030204" pitchFamily="18" charset="0"/>
              </a:rPr>
              <a:t>Front-End Electronics Schemes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latin typeface="+mn-lt"/>
                <a:ea typeface="Cambria Math" panose="02040503050406030204" pitchFamily="18" charset="0"/>
              </a:rPr>
              <a:t>Design Validation, Production Plan, and QA/QC</a:t>
            </a:r>
          </a:p>
          <a:p>
            <a:pPr marL="331470" indent="-514350">
              <a:buFont typeface="+mj-lt"/>
              <a:buAutoNum type="arabicPeriod"/>
            </a:pPr>
            <a:r>
              <a:rPr lang="en-US" altLang="zh-CN" sz="2800" dirty="0">
                <a:latin typeface="+mn-lt"/>
                <a:ea typeface="Cambria Math" panose="02040503050406030204" pitchFamily="18" charset="0"/>
              </a:rPr>
              <a:t>Summary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35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FD"/>
          </a:solidFill>
          <a:ln w="12700">
            <a:solidFill>
              <a:srgbClr val="F4FAFD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B789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85800" y="1945640"/>
            <a:ext cx="109728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789B"/>
                </a:solidFill>
                <a:ea typeface="Arial" pitchFamily="34" charset="-122"/>
                <a:cs typeface="Arial" panose="020B0604020202020204" pitchFamily="34" charset="0"/>
              </a:rPr>
              <a:t>01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5799" y="2616200"/>
            <a:ext cx="7754815" cy="10058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073B55"/>
                </a:solidFill>
                <a:ea typeface="Arial" pitchFamily="34" charset="-122"/>
                <a:cs typeface="Arial" panose="020B0604020202020204" pitchFamily="34" charset="0"/>
              </a:rPr>
              <a:t>Background and Motivation</a:t>
            </a:r>
            <a:endParaRPr lang="en-US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31A57-5BBE-4078-8E1F-21F4E618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Upgrade of the ATLAS detector</a:t>
            </a:r>
            <a:endParaRPr lang="zh-CN" altLang="en-US" sz="3600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63281-341E-482A-BBE5-0EEB4E86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24EC0D2A-CAC0-408C-A70E-CD2A17710192}"/>
              </a:ext>
            </a:extLst>
          </p:cNvPr>
          <p:cNvGrpSpPr/>
          <p:nvPr/>
        </p:nvGrpSpPr>
        <p:grpSpPr>
          <a:xfrm>
            <a:off x="6204501" y="2620316"/>
            <a:ext cx="5745643" cy="3168287"/>
            <a:chOff x="2863018" y="2126115"/>
            <a:chExt cx="6174211" cy="340461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A22870C5-B78A-49B8-9F1C-45600056166C}"/>
                </a:ext>
              </a:extLst>
            </p:cNvPr>
            <p:cNvGrpSpPr/>
            <p:nvPr/>
          </p:nvGrpSpPr>
          <p:grpSpPr>
            <a:xfrm>
              <a:off x="2863018" y="2126115"/>
              <a:ext cx="6174211" cy="3404610"/>
              <a:chOff x="2593388" y="1340669"/>
              <a:chExt cx="6174211" cy="3404610"/>
            </a:xfrm>
          </p:grpSpPr>
          <p:pic>
            <p:nvPicPr>
              <p:cNvPr id="14" name="Google Shape;105;g4dc3415e50479d50_48" descr="Google Shape;105;g4dc3415e50479d50_48">
                <a:extLst>
                  <a:ext uri="{FF2B5EF4-FFF2-40B4-BE49-F238E27FC236}">
                    <a16:creationId xmlns:a16="http://schemas.microsoft.com/office/drawing/2014/main" id="{B441B59E-28D4-4723-9E42-E0895F588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026" b="92655" l="1389" r="96875">
                            <a14:foregroundMark x1="15694" y1="37371" x2="15694" y2="37371"/>
                            <a14:foregroundMark x1="15139" y1="29124" x2="15139" y2="29124"/>
                            <a14:foregroundMark x1="15417" y1="29124" x2="15417" y2="29124"/>
                            <a14:foregroundMark x1="4931" y1="53995" x2="4931" y2="53995"/>
                            <a14:foregroundMark x1="6806" y1="56572" x2="6806" y2="56572"/>
                            <a14:foregroundMark x1="17222" y1="92655" x2="17222" y2="92655"/>
                            <a14:foregroundMark x1="1389" y1="54639" x2="1389" y2="54639"/>
                            <a14:foregroundMark x1="91944" y1="13531" x2="91944" y2="13531"/>
                            <a14:foregroundMark x1="92361" y1="16237" x2="92361" y2="16237"/>
                            <a14:foregroundMark x1="96944" y1="41108" x2="96944" y2="41108"/>
                            <a14:foregroundMark x1="84792" y1="8505" x2="84792" y2="8505"/>
                            <a14:foregroundMark x1="73264" y1="5026" x2="73264" y2="5026"/>
                            <a14:foregroundMark x1="38056" y1="91753" x2="38056" y2="9175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93388" y="1340669"/>
                <a:ext cx="6174211" cy="340461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2812C943-E1ED-4119-AD5F-761A063884FE}"/>
                  </a:ext>
                </a:extLst>
              </p:cNvPr>
              <p:cNvSpPr/>
              <p:nvPr/>
            </p:nvSpPr>
            <p:spPr>
              <a:xfrm rot="20890283">
                <a:off x="6245113" y="2620280"/>
                <a:ext cx="150170" cy="411674"/>
              </a:xfrm>
              <a:prstGeom prst="ellipse">
                <a:avLst/>
              </a:prstGeom>
              <a:solidFill>
                <a:srgbClr val="0F710E">
                  <a:alpha val="60000"/>
                </a:srgbClr>
              </a:solidFill>
              <a:ln w="50800" cap="flat">
                <a:solidFill>
                  <a:srgbClr val="0F710E"/>
                </a:solidFill>
                <a:prstDash val="solid"/>
                <a:round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algn="ctr">
                  <a:defRPr sz="2600" b="0">
                    <a:latin typeface="Optima" panose="02000503060000020004"/>
                    <a:ea typeface="Optima" panose="02000503060000020004"/>
                    <a:cs typeface="Optima" panose="02000503060000020004"/>
                    <a:sym typeface="Optima" panose="02000503060000020004"/>
                  </a:defRPr>
                </a:pPr>
                <a:endParaRPr sz="1300"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: Shape 26">
                <a:extLst>
                  <a:ext uri="{FF2B5EF4-FFF2-40B4-BE49-F238E27FC236}">
                    <a16:creationId xmlns:a16="http://schemas.microsoft.com/office/drawing/2014/main" id="{A4ED6B95-9331-457E-A8B3-8B6467283868}"/>
                  </a:ext>
                </a:extLst>
              </p:cNvPr>
              <p:cNvSpPr/>
              <p:nvPr/>
            </p:nvSpPr>
            <p:spPr>
              <a:xfrm rot="21365050">
                <a:off x="5740032" y="2780774"/>
                <a:ext cx="572539" cy="242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1" y="0"/>
                    </a:moveTo>
                    <a:lnTo>
                      <a:pt x="0" y="3032"/>
                    </a:lnTo>
                    <a:lnTo>
                      <a:pt x="3812" y="21600"/>
                    </a:lnTo>
                    <a:lnTo>
                      <a:pt x="21600" y="17811"/>
                    </a:lnTo>
                    <a:lnTo>
                      <a:pt x="18741" y="0"/>
                    </a:lnTo>
                    <a:close/>
                  </a:path>
                </a:pathLst>
              </a:custGeom>
              <a:solidFill>
                <a:srgbClr val="3C6CC1">
                  <a:alpha val="60000"/>
                </a:srgbClr>
              </a:solidFill>
              <a:ln w="50800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algn="ctr">
                  <a:defRPr sz="2600" b="0">
                    <a:latin typeface="Optima" panose="02000503060000020004"/>
                    <a:ea typeface="Optima" panose="02000503060000020004"/>
                    <a:cs typeface="Optima" panose="02000503060000020004"/>
                    <a:sym typeface="Optima" panose="02000503060000020004"/>
                  </a:defRPr>
                </a:pPr>
                <a:endParaRPr sz="1300"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40779462-AC81-455B-99CF-55780278819C}"/>
                  </a:ext>
                </a:extLst>
              </p:cNvPr>
              <p:cNvSpPr/>
              <p:nvPr/>
            </p:nvSpPr>
            <p:spPr>
              <a:xfrm rot="20890283">
                <a:off x="5706246" y="2696405"/>
                <a:ext cx="150170" cy="411674"/>
              </a:xfrm>
              <a:prstGeom prst="ellipse">
                <a:avLst/>
              </a:prstGeom>
              <a:solidFill>
                <a:srgbClr val="0F710E">
                  <a:alpha val="60000"/>
                </a:srgbClr>
              </a:solidFill>
              <a:ln w="50800" cap="flat">
                <a:solidFill>
                  <a:srgbClr val="0F710E"/>
                </a:solidFill>
                <a:prstDash val="solid"/>
                <a:round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algn="ctr">
                  <a:defRPr sz="2600" b="0">
                    <a:latin typeface="Optima" panose="02000503060000020004"/>
                    <a:ea typeface="Optima" panose="02000503060000020004"/>
                    <a:cs typeface="Optima" panose="02000503060000020004"/>
                    <a:sym typeface="Optima" panose="02000503060000020004"/>
                  </a:defRPr>
                </a:pPr>
                <a:endParaRPr sz="1300">
                  <a:ea typeface="华文楷体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3D04090B-A029-47C5-8193-FE4286E83285}"/>
                </a:ext>
              </a:extLst>
            </p:cNvPr>
            <p:cNvSpPr/>
            <p:nvPr/>
          </p:nvSpPr>
          <p:spPr>
            <a:xfrm rot="21427425">
              <a:off x="5801901" y="3984285"/>
              <a:ext cx="1344483" cy="22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34"/>
                  </a:moveTo>
                  <a:lnTo>
                    <a:pt x="21575" y="0"/>
                  </a:lnTo>
                  <a:lnTo>
                    <a:pt x="21600" y="6085"/>
                  </a:lnTo>
                  <a:lnTo>
                    <a:pt x="372" y="21600"/>
                  </a:lnTo>
                  <a:lnTo>
                    <a:pt x="0" y="13234"/>
                  </a:lnTo>
                  <a:close/>
                </a:path>
              </a:pathLst>
            </a:custGeom>
            <a:solidFill>
              <a:srgbClr val="FF6600">
                <a:alpha val="60000"/>
              </a:srgbClr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2600" b="0">
                  <a:latin typeface="Optima" panose="02000503060000020004"/>
                  <a:ea typeface="Optima" panose="02000503060000020004"/>
                  <a:cs typeface="Optima" panose="02000503060000020004"/>
                  <a:sym typeface="Optima" panose="02000503060000020004"/>
                </a:defRPr>
              </a:pPr>
              <a:endParaRPr sz="1300"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: Shape 33">
              <a:extLst>
                <a:ext uri="{FF2B5EF4-FFF2-40B4-BE49-F238E27FC236}">
                  <a16:creationId xmlns:a16="http://schemas.microsoft.com/office/drawing/2014/main" id="{0900D372-84BD-4489-BB99-2D215601AC82}"/>
                </a:ext>
              </a:extLst>
            </p:cNvPr>
            <p:cNvSpPr/>
            <p:nvPr/>
          </p:nvSpPr>
          <p:spPr>
            <a:xfrm>
              <a:off x="5723815" y="3209860"/>
              <a:ext cx="1344483" cy="22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34"/>
                  </a:moveTo>
                  <a:lnTo>
                    <a:pt x="21575" y="0"/>
                  </a:lnTo>
                  <a:lnTo>
                    <a:pt x="21600" y="6085"/>
                  </a:lnTo>
                  <a:lnTo>
                    <a:pt x="372" y="21600"/>
                  </a:lnTo>
                  <a:lnTo>
                    <a:pt x="0" y="13234"/>
                  </a:lnTo>
                  <a:close/>
                </a:path>
              </a:pathLst>
            </a:custGeom>
            <a:solidFill>
              <a:srgbClr val="FF6600">
                <a:alpha val="60000"/>
              </a:srgbClr>
            </a:solidFill>
            <a:ln w="508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 sz="2600" b="0">
                  <a:latin typeface="Optima" panose="02000503060000020004"/>
                  <a:ea typeface="Optima" panose="02000503060000020004"/>
                  <a:cs typeface="Optima" panose="02000503060000020004"/>
                  <a:sym typeface="Optima" panose="02000503060000020004"/>
                </a:defRPr>
              </a:pPr>
              <a:endParaRPr sz="130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4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7EA82B31-B0AE-40EC-ABE6-9E9B5672E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376" y="800100"/>
                <a:ext cx="11421276" cy="5651843"/>
              </a:xfrm>
            </p:spPr>
            <p:txBody>
              <a:bodyPr>
                <a:noAutofit/>
              </a:bodyPr>
              <a:lstStyle/>
              <a:p>
                <a:r>
                  <a:rPr lang="it-IT" altLang="en-US" sz="2800" dirty="0">
                    <a:latin typeface="+mn-lt"/>
                  </a:rPr>
                  <a:t>HL-LHC conditions: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Luminosity up to </a:t>
                </a:r>
                <a14:m>
                  <m:oMath xmlns:m="http://schemas.openxmlformats.org/officeDocument/2006/math">
                    <m:r>
                      <a:rPr lang="it-IT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it-IT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𝟑𝟒</m:t>
                        </m:r>
                      </m:sup>
                    </m:sSup>
                    <m:sSup>
                      <m:sSupPr>
                        <m:ctrlP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en-US" dirty="0">
                    <a:latin typeface="+mn-lt"/>
                  </a:rPr>
                  <a:t> </a:t>
                </a:r>
                <a:endParaRPr lang="en-US" altLang="zh-CN" dirty="0">
                  <a:latin typeface="+mn-lt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Pile-up  ⟨</a:t>
                </a:r>
                <a:r>
                  <a:rPr lang="zh-CN" altLang="en-US" dirty="0">
                    <a:latin typeface="+mn-lt"/>
                  </a:rPr>
                  <a:t>𝝁</a:t>
                </a:r>
                <a:r>
                  <a:rPr lang="en-US" altLang="zh-CN" dirty="0">
                    <a:latin typeface="+mn-lt"/>
                  </a:rPr>
                  <a:t>⟩  </a:t>
                </a:r>
                <a:r>
                  <a:rPr lang="zh-CN" altLang="en-US" dirty="0">
                    <a:latin typeface="+mn-lt"/>
                  </a:rPr>
                  <a:t>𝒖𝒑 𝒕𝒐 𝟐𝟎𝟎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Target: integrate 3000-4000 fb</a:t>
                </a:r>
                <a:r>
                  <a:rPr lang="en-US" altLang="zh-CN" baseline="30000" dirty="0">
                    <a:latin typeface="+mn-lt"/>
                  </a:rPr>
                  <a:t>−1</a:t>
                </a:r>
                <a:r>
                  <a:rPr lang="en-US" altLang="zh-CN" dirty="0">
                    <a:latin typeface="+mn-lt"/>
                  </a:rPr>
                  <a:t> (100 times Run-2)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In these conditions the actual trigger can record only muons with </a:t>
                </a:r>
                <a:r>
                  <a:rPr lang="en-US" altLang="zh-CN" dirty="0" err="1">
                    <a:latin typeface="+mn-lt"/>
                  </a:rPr>
                  <a:t>pt</a:t>
                </a:r>
                <a:r>
                  <a:rPr lang="en-US" altLang="zh-CN" dirty="0">
                    <a:latin typeface="+mn-lt"/>
                  </a:rPr>
                  <a:t> &gt; 50 GeV</a:t>
                </a:r>
                <a:endParaRPr lang="en-US" altLang="zh-CN" sz="1400" dirty="0">
                  <a:latin typeface="+mn-lt"/>
                </a:endParaRPr>
              </a:p>
              <a:p>
                <a:r>
                  <a:rPr lang="en-US" altLang="zh-CN" sz="2800" dirty="0">
                    <a:latin typeface="+mn-lt"/>
                  </a:rPr>
                  <a:t>Main goals: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Higher radiation hardness/rate capability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Higher spatial/time resolution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Faster response time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latin typeface="+mn-lt"/>
                  </a:rPr>
                  <a:t>Higher data acquisition rate </a:t>
                </a:r>
                <a:endParaRPr lang="en-US" altLang="zh-CN" sz="2400" dirty="0">
                  <a:latin typeface="+mn-lt"/>
                  <a:sym typeface="+mn-ea"/>
                </a:endParaRPr>
              </a:p>
              <a:p>
                <a:r>
                  <a:rPr lang="en-US" altLang="zh-CN" sz="2800" dirty="0">
                    <a:solidFill>
                      <a:srgbClr val="FF0000"/>
                    </a:solidFill>
                    <a:latin typeface="+mn-lt"/>
                  </a:rPr>
                  <a:t>RPC-related upgrades</a:t>
                </a:r>
                <a:r>
                  <a:rPr lang="en-US" altLang="zh-CN" sz="2800" dirty="0">
                    <a:solidFill>
                      <a:srgbClr val="111111"/>
                    </a:solidFill>
                    <a:latin typeface="+mn-lt"/>
                  </a:rPr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solidFill>
                      <a:srgbClr val="111111"/>
                    </a:solidFill>
                    <a:latin typeface="+mn-lt"/>
                  </a:rPr>
                  <a:t>Replace present RPC electronics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>
                    <a:solidFill>
                      <a:srgbClr val="111111"/>
                    </a:solidFill>
                    <a:latin typeface="+mn-lt"/>
                  </a:rPr>
                  <a:t>Install new RPC layers in the Inner Barrel</a:t>
                </a:r>
                <a:endParaRPr lang="en-US" altLang="zh-CN" dirty="0">
                  <a:latin typeface="+mn-lt"/>
                </a:endParaRPr>
              </a:p>
              <a:p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7EA82B31-B0AE-40EC-ABE6-9E9B5672E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376" y="800100"/>
                <a:ext cx="11421276" cy="5651843"/>
              </a:xfrm>
              <a:blipFill>
                <a:blip r:embed="rId4"/>
                <a:stretch>
                  <a:fillRect l="-961" t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66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DCD78-347C-4352-9BBC-F055F56F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Muon RPC upgrade for Phase-II</a:t>
            </a:r>
            <a:endParaRPr lang="zh-CN" altLang="en-US" sz="3600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9FF532-CCAF-45BC-98A1-7CD4A438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53" y="727503"/>
            <a:ext cx="11421276" cy="5740277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+mn-lt"/>
              </a:rPr>
              <a:t>Limitations of current RPC system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+mn-lt"/>
              </a:rPr>
              <a:t>Rate capability: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~ 100 Hz/cm</a:t>
            </a:r>
            <a:r>
              <a:rPr lang="en-US" altLang="zh-CN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+mn-lt"/>
              </a:rPr>
              <a:t>Lifetime: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10 years @ LHC </a:t>
            </a:r>
            <a:r>
              <a:rPr lang="en-US" altLang="zh-CN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lower efficiency</a:t>
            </a:r>
            <a:endParaRPr lang="en-US" altLang="zh-CN" dirty="0">
              <a:solidFill>
                <a:srgbClr val="FF0000"/>
              </a:solidFill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+mn-lt"/>
              </a:rPr>
              <a:t>The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acceptance holes </a:t>
            </a:r>
            <a:r>
              <a:rPr lang="en-US" altLang="zh-CN" dirty="0">
                <a:latin typeface="+mn-lt"/>
              </a:rPr>
              <a:t>due to support structures</a:t>
            </a:r>
          </a:p>
          <a:p>
            <a:endParaRPr lang="en-US" altLang="zh-CN" sz="1050" dirty="0">
              <a:latin typeface="+mn-lt"/>
            </a:endParaRPr>
          </a:p>
          <a:p>
            <a:r>
              <a:rPr lang="en-US" altLang="zh-CN" sz="2800" dirty="0">
                <a:latin typeface="+mn-lt"/>
              </a:rPr>
              <a:t>The desire for additional BI layers for HL-LHC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+mn-lt"/>
              </a:rPr>
              <a:t>Three layers </a:t>
            </a:r>
            <a:r>
              <a:rPr lang="en-US" altLang="zh-CN" dirty="0">
                <a:latin typeface="+mn-lt"/>
              </a:rPr>
              <a:t>of RPC in BI region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+mn-lt"/>
              </a:rPr>
              <a:t>Thin-gap</a:t>
            </a:r>
            <a:r>
              <a:rPr lang="en-US" altLang="zh-CN" dirty="0">
                <a:latin typeface="+mn-lt"/>
              </a:rPr>
              <a:t> design with higher rate capability and longevity</a:t>
            </a:r>
            <a:endParaRPr lang="en-US" altLang="zh-CN" dirty="0">
              <a:solidFill>
                <a:srgbClr val="0000FF"/>
              </a:solidFill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+mn-lt"/>
              </a:rPr>
              <a:t>Fix</a:t>
            </a:r>
            <a:r>
              <a:rPr lang="en-US" altLang="zh-CN" dirty="0">
                <a:latin typeface="+mn-lt"/>
              </a:rPr>
              <a:t> most of the acceptance holes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+mn-lt"/>
              </a:rPr>
              <a:t>Increase 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redundancy and flexibility</a:t>
            </a:r>
          </a:p>
          <a:p>
            <a:endParaRPr lang="en-US" altLang="zh-CN" sz="1050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678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singlets</a:t>
            </a:r>
            <a:r>
              <a:rPr lang="zh-CN" altLang="en-US" dirty="0">
                <a:latin typeface="+mn-lt"/>
              </a:rPr>
              <a:t>，</a:t>
            </a:r>
            <a:r>
              <a:rPr lang="en-US" altLang="zh-CN" dirty="0">
                <a:latin typeface="+mn-lt"/>
              </a:rPr>
              <a:t>1054 m</a:t>
            </a:r>
            <a:r>
              <a:rPr lang="en-US" altLang="zh-CN" baseline="30000" dirty="0">
                <a:latin typeface="+mn-lt"/>
              </a:rPr>
              <a:t>2 </a:t>
            </a:r>
            <a:r>
              <a:rPr lang="en-US" altLang="zh-CN" dirty="0">
                <a:latin typeface="+mn-lt"/>
              </a:rPr>
              <a:t>effective area</a:t>
            </a:r>
          </a:p>
          <a:p>
            <a:r>
              <a:rPr lang="en-US" altLang="zh-CN" dirty="0">
                <a:latin typeface="+mn-lt"/>
              </a:rPr>
              <a:t>~70,000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electronics channels</a:t>
            </a:r>
            <a:endParaRPr lang="en-US" altLang="zh-CN" sz="500" dirty="0">
              <a:latin typeface="+mn-lt"/>
            </a:endParaRPr>
          </a:p>
          <a:p>
            <a:pPr lvl="1"/>
            <a:endParaRPr lang="en-US" altLang="zh-CN" dirty="0">
              <a:latin typeface="+mn-lt"/>
              <a:sym typeface="+mn-ea"/>
            </a:endParaRPr>
          </a:p>
          <a:p>
            <a:endParaRPr lang="zh-CN" altLang="en-US" dirty="0">
              <a:latin typeface="+mn-lt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AF0B8-8E61-4775-968C-D489A8BA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ED88B06-0952-4816-A610-F512D2EA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66" y="4573433"/>
            <a:ext cx="3315912" cy="1798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661BC9-705D-49C6-A04D-C686B2D89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292" y="2632650"/>
            <a:ext cx="2311952" cy="14381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14619ED-C704-4692-91C5-45531E2B6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478" y="2636432"/>
            <a:ext cx="2304202" cy="14381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B040EC-3A3F-40B9-B4F2-6C2BC978A146}"/>
              </a:ext>
            </a:extLst>
          </p:cNvPr>
          <p:cNvSpPr txBox="1"/>
          <p:nvPr/>
        </p:nvSpPr>
        <p:spPr>
          <a:xfrm>
            <a:off x="7871138" y="4007252"/>
            <a:ext cx="301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4A7"/>
                </a:solidFill>
                <a:cs typeface="Arial" panose="020B0604020202020204" pitchFamily="34" charset="0"/>
              </a:rPr>
              <a:t>Trigger efficiency</a:t>
            </a:r>
            <a:r>
              <a:rPr lang="zh-CN" altLang="en-US" sz="1600" b="1" dirty="0">
                <a:solidFill>
                  <a:srgbClr val="0074A7"/>
                </a:solidFill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0074A7"/>
                </a:solidFill>
                <a:cs typeface="Arial" panose="020B0604020202020204" pitchFamily="34" charset="0"/>
              </a:rPr>
              <a:t>70% </a:t>
            </a:r>
            <a:r>
              <a:rPr lang="en-US" altLang="zh-CN" sz="16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90%</a:t>
            </a:r>
            <a:endParaRPr lang="zh-CN" alt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3A04382-81E1-402F-AD63-1EAEA3F9467B}"/>
              </a:ext>
            </a:extLst>
          </p:cNvPr>
          <p:cNvGrpSpPr/>
          <p:nvPr/>
        </p:nvGrpSpPr>
        <p:grpSpPr>
          <a:xfrm>
            <a:off x="9812721" y="4413277"/>
            <a:ext cx="2411681" cy="2021447"/>
            <a:chOff x="9780319" y="4432052"/>
            <a:chExt cx="2411681" cy="202144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7DA3CE1-DFB9-4E16-8D42-C5CC1D25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319" y="4432052"/>
              <a:ext cx="2411681" cy="2021447"/>
            </a:xfrm>
            <a:prstGeom prst="rect">
              <a:avLst/>
            </a:prstGeom>
          </p:spPr>
        </p:pic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90FBB2F-EB87-4D88-8EC0-F16CE04A1AC4}"/>
                </a:ext>
              </a:extLst>
            </p:cNvPr>
            <p:cNvCxnSpPr>
              <a:cxnSpLocks/>
            </p:cNvCxnSpPr>
            <p:nvPr/>
          </p:nvCxnSpPr>
          <p:spPr>
            <a:xfrm>
              <a:off x="10094913" y="5916613"/>
              <a:ext cx="309368" cy="309259"/>
            </a:xfrm>
            <a:prstGeom prst="line">
              <a:avLst/>
            </a:prstGeom>
            <a:ln w="19050">
              <a:solidFill>
                <a:srgbClr val="122F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E4CEFC-57BF-4AF7-AB65-FD5C71EA9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66513" y="5938838"/>
              <a:ext cx="307975" cy="298450"/>
            </a:xfrm>
            <a:prstGeom prst="line">
              <a:avLst/>
            </a:prstGeom>
            <a:ln w="19050">
              <a:solidFill>
                <a:srgbClr val="122F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F286DA1-53D9-4FE4-B1DF-7C8381F1FDBF}"/>
                </a:ext>
              </a:extLst>
            </p:cNvPr>
            <p:cNvSpPr txBox="1"/>
            <p:nvPr/>
          </p:nvSpPr>
          <p:spPr>
            <a:xfrm>
              <a:off x="11339512" y="6192273"/>
              <a:ext cx="6735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0000FF"/>
                  </a:solidFill>
                  <a:cs typeface="Arial" panose="020B0604020202020204" pitchFamily="34" charset="0"/>
                </a:rPr>
                <a:t>BOMBOR</a:t>
              </a:r>
              <a:endParaRPr lang="zh-CN" altLang="en-US" sz="10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DBE725F-3FEC-4FD8-8F18-B3E1211418B9}"/>
                </a:ext>
              </a:extLst>
            </p:cNvPr>
            <p:cNvSpPr/>
            <p:nvPr/>
          </p:nvSpPr>
          <p:spPr>
            <a:xfrm>
              <a:off x="10797871" y="5442775"/>
              <a:ext cx="541641" cy="20662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B2A7C68-3DE4-4CD5-A477-9FE0C495B354}"/>
                </a:ext>
              </a:extLst>
            </p:cNvPr>
            <p:cNvSpPr/>
            <p:nvPr/>
          </p:nvSpPr>
          <p:spPr>
            <a:xfrm>
              <a:off x="11366427" y="6185647"/>
              <a:ext cx="597047" cy="24622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Arial" panose="020B0604020202020204" pitchFamily="34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83BEFB02-A228-4C8F-B2C1-25C9E04AD8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12015" y="729152"/>
            <a:ext cx="2092737" cy="1682545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5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FD"/>
          </a:solidFill>
          <a:ln w="12700">
            <a:solidFill>
              <a:srgbClr val="F4FAFD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B789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85800" y="1945640"/>
            <a:ext cx="109728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789B"/>
                </a:solidFill>
                <a:ea typeface="Arial" pitchFamily="34" charset="-122"/>
                <a:cs typeface="Arial" panose="020B0604020202020204" pitchFamily="34" charset="0"/>
              </a:rPr>
              <a:t>02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5800" y="2616200"/>
            <a:ext cx="7156938" cy="10058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r>
              <a:rPr lang="en-US" altLang="zh-CN" sz="4000" b="1" dirty="0">
                <a:solidFill>
                  <a:srgbClr val="073B55"/>
                </a:solidFill>
                <a:ea typeface="Arial" pitchFamily="34" charset="-122"/>
                <a:cs typeface="Arial" pitchFamily="34" charset="-120"/>
              </a:rPr>
              <a:t>Characteristics of Thin-Gap RPCs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7706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Signal Formation and Readout Chain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7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0" name="Image 0" descr="/mnt/data/rpc探测器信号链示意图.png">
            <a:extLst>
              <a:ext uri="{FF2B5EF4-FFF2-40B4-BE49-F238E27FC236}">
                <a16:creationId xmlns:a16="http://schemas.microsoft.com/office/drawing/2014/main" id="{9A005336-0CE9-4B9A-8C68-2A5A13E57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98" y="731162"/>
            <a:ext cx="10552436" cy="57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+mn-lt"/>
              </a:rPr>
              <a:t>Technical scheme of thin-gap RPC detector</a:t>
            </a:r>
            <a:endParaRPr lang="zh-CN" altLang="en-US" sz="36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Arial" panose="020B0604020202020204" pitchFamily="34" charset="0"/>
              </a:rPr>
              <a:t>July 2, 2026</a:t>
            </a:r>
            <a:endParaRPr lang="en-US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91350" y="3775614"/>
            <a:ext cx="3253033" cy="196977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buClr>
                <a:srgbClr val="0074A7"/>
              </a:buClr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Specifications</a:t>
            </a:r>
            <a:r>
              <a:rPr lang="zh-CN" altLang="en-US" b="1" dirty="0"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b="1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0000" lvl="1" indent="-360363" defTabSz="914400"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Rate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&gt;1 kHz/cm</a:t>
            </a:r>
            <a:r>
              <a:rPr lang="en-US" altLang="zh-CN" sz="1600" baseline="30000" dirty="0"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marL="360000" lvl="1" indent="-360363" defTabSz="914400"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Longevity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&gt;10y@HL-LHC</a:t>
            </a:r>
          </a:p>
          <a:p>
            <a:pPr marL="360000" lvl="1" indent="-360363" defTabSz="914400"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Spatial resolution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&lt;1 cm</a:t>
            </a:r>
          </a:p>
          <a:p>
            <a:pPr marL="360000" lvl="1" indent="-360363" defTabSz="914400">
              <a:spcBef>
                <a:spcPts val="1200"/>
              </a:spcBef>
              <a:buClr>
                <a:srgbClr val="0074A7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Time resolution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ea typeface="微软雅黑" panose="020B0503020204020204" pitchFamily="34" charset="-122"/>
                <a:cs typeface="Arial" panose="020B0604020202020204" pitchFamily="34" charset="0"/>
              </a:rPr>
              <a:t>~ 0.5 ns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9206944" y="6499501"/>
            <a:ext cx="2743200" cy="359751"/>
          </a:xfrm>
        </p:spPr>
        <p:txBody>
          <a:bodyPr/>
          <a:lstStyle/>
          <a:p>
            <a:fld id="{27F4A7F4-91A0-4368-8C5C-BC84F6212F65}" type="slidenum">
              <a:rPr lang="en-US" smtClean="0">
                <a:latin typeface="+mn-lt"/>
                <a:cs typeface="Arial" panose="020B0604020202020204" pitchFamily="34" charset="0"/>
              </a:rPr>
              <a:t>8</a:t>
            </a:fld>
            <a:endParaRPr lang="en-US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3A88E3F-81CA-4A7F-A480-DB20EBF37919}"/>
              </a:ext>
            </a:extLst>
          </p:cNvPr>
          <p:cNvGrpSpPr/>
          <p:nvPr/>
        </p:nvGrpSpPr>
        <p:grpSpPr>
          <a:xfrm>
            <a:off x="401781" y="814566"/>
            <a:ext cx="7949138" cy="2513395"/>
            <a:chOff x="3883102" y="313988"/>
            <a:chExt cx="8476555" cy="251339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743D516-6C2A-4A69-A827-8A48F314083F}"/>
                </a:ext>
              </a:extLst>
            </p:cNvPr>
            <p:cNvGrpSpPr/>
            <p:nvPr/>
          </p:nvGrpSpPr>
          <p:grpSpPr>
            <a:xfrm>
              <a:off x="3921597" y="607742"/>
              <a:ext cx="8438060" cy="2219641"/>
              <a:chOff x="3921597" y="607742"/>
              <a:chExt cx="8438060" cy="221964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5CA4D413-1294-4451-B499-5B5317F1146B}"/>
                  </a:ext>
                </a:extLst>
              </p:cNvPr>
              <p:cNvGrpSpPr/>
              <p:nvPr/>
            </p:nvGrpSpPr>
            <p:grpSpPr>
              <a:xfrm>
                <a:off x="5092634" y="607742"/>
                <a:ext cx="7267023" cy="2219641"/>
                <a:chOff x="5184827" y="4130540"/>
                <a:chExt cx="7267023" cy="2219641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5184828" y="4356689"/>
                  <a:ext cx="7009551" cy="1460661"/>
                  <a:chOff x="1596984" y="2826893"/>
                  <a:chExt cx="7009551" cy="1460661"/>
                </a:xfrm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1596984" y="2826893"/>
                    <a:ext cx="7009551" cy="321972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596985" y="3226137"/>
                    <a:ext cx="7009550" cy="21894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596984" y="3445078"/>
                    <a:ext cx="7009551" cy="218941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661375" y="315575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3063025" y="315575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4464675" y="315575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5866325" y="315575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7267975" y="315575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1596984" y="3965582"/>
                    <a:ext cx="7009551" cy="321972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1596985" y="3666669"/>
                    <a:ext cx="7009550" cy="21894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1661375" y="390674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3063025" y="390674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4464675" y="390674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5866325" y="390674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7267975" y="3906741"/>
                    <a:ext cx="1316864" cy="4571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2" name="直接箭头连接符 11"/>
                <p:cNvCxnSpPr/>
                <p:nvPr/>
              </p:nvCxnSpPr>
              <p:spPr>
                <a:xfrm flipV="1">
                  <a:off x="7118836" y="4999577"/>
                  <a:ext cx="0" cy="705992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文本框 30"/>
                <p:cNvSpPr txBox="1"/>
                <p:nvPr/>
              </p:nvSpPr>
              <p:spPr>
                <a:xfrm>
                  <a:off x="6606406" y="6042404"/>
                  <a:ext cx="1348446" cy="307777"/>
                </a:xfrm>
                <a:prstGeom prst="rect">
                  <a:avLst/>
                </a:prstGeom>
                <a:solidFill>
                  <a:srgbClr val="8FAADC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>
                      <a:cs typeface="Arial" panose="020B0604020202020204" pitchFamily="34" charset="0"/>
                    </a:rPr>
                    <a:t>Readout panel</a:t>
                  </a:r>
                  <a:endParaRPr lang="zh-CN" altLang="en-US" sz="14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9638492" y="6029868"/>
                  <a:ext cx="1608133" cy="307777"/>
                </a:xfrm>
                <a:prstGeom prst="rect">
                  <a:avLst/>
                </a:prstGeom>
                <a:solidFill>
                  <a:srgbClr val="C55A1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Bakelite electrode</a:t>
                  </a:r>
                  <a:endParaRPr lang="zh-CN" altLang="en-US" sz="1400" dirty="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11340491" y="6030361"/>
                  <a:ext cx="808733" cy="30777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cs typeface="Arial" panose="020B0604020202020204" pitchFamily="34" charset="0"/>
                    </a:rPr>
                    <a:t>Gas gap</a:t>
                  </a:r>
                  <a:endParaRPr lang="zh-CN" altLang="en-US" sz="14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7968432" y="6032182"/>
                  <a:ext cx="1608134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cs typeface="Arial" panose="020B0604020202020204" pitchFamily="34" charset="0"/>
                    </a:rPr>
                    <a:t>Copper strip/GND</a:t>
                  </a:r>
                  <a:endParaRPr lang="zh-CN" altLang="en-US" sz="140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5296537" y="4368039"/>
                  <a:ext cx="11512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>
                      <a:cs typeface="Arial" panose="020B0604020202020204" pitchFamily="34" charset="0"/>
                    </a:rPr>
                    <a:t>Low </a:t>
                  </a:r>
                  <a:r>
                    <a:rPr lang="el-GR" altLang="zh-CN" sz="1400" b="1" dirty="0">
                      <a:cs typeface="Arial" panose="020B0604020202020204" pitchFamily="34" charset="0"/>
                    </a:rPr>
                    <a:t>ε</a:t>
                  </a:r>
                  <a:r>
                    <a:rPr lang="en-US" altLang="zh-CN" sz="1400" b="1" baseline="-25000" dirty="0">
                      <a:cs typeface="Arial" panose="020B0604020202020204" pitchFamily="34" charset="0"/>
                    </a:rPr>
                    <a:t>r</a:t>
                  </a:r>
                  <a:r>
                    <a:rPr lang="en-US" altLang="zh-CN" sz="1400" b="1" dirty="0">
                      <a:cs typeface="Arial" panose="020B0604020202020204" pitchFamily="34" charset="0"/>
                    </a:rPr>
                    <a:t> filler</a:t>
                  </a:r>
                  <a:endParaRPr lang="zh-CN" altLang="en-US" sz="1400" b="1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5184827" y="4298748"/>
                  <a:ext cx="7007173" cy="6147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184827" y="5823463"/>
                  <a:ext cx="7007173" cy="45719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CasellaDiTesto 38"/>
                <p:cNvSpPr txBox="1"/>
                <p:nvPr/>
              </p:nvSpPr>
              <p:spPr>
                <a:xfrm>
                  <a:off x="7271732" y="4283547"/>
                  <a:ext cx="2706190" cy="369332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>
                      <a:solidFill>
                        <a:srgbClr val="7030A0"/>
                      </a:solidFill>
                      <a:cs typeface="Arial" panose="020B0604020202020204" pitchFamily="34" charset="0"/>
                    </a:rPr>
                    <a:t>Bakelite: 2 mm</a:t>
                  </a:r>
                  <a:r>
                    <a:rPr lang="it-IT" dirty="0">
                      <a:solidFill>
                        <a:srgbClr val="7030A0"/>
                      </a:solidFill>
                      <a:cs typeface="Arial" panose="020B0604020202020204" pitchFamily="34" charset="0"/>
                      <a:sym typeface="Wingdings" panose="05000000000000000000" pitchFamily="2" charset="2"/>
                    </a:rPr>
                    <a:t>1.5 mm</a:t>
                  </a:r>
                  <a:endParaRPr lang="it-IT" dirty="0">
                    <a:solidFill>
                      <a:srgbClr val="7030A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" name="直接箭头连接符 10"/>
                <p:cNvCxnSpPr/>
                <p:nvPr/>
              </p:nvCxnSpPr>
              <p:spPr>
                <a:xfrm>
                  <a:off x="7118836" y="4130540"/>
                  <a:ext cx="0" cy="652777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9571070" y="4551405"/>
                  <a:ext cx="0" cy="418257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箭头连接符 8"/>
                <p:cNvCxnSpPr/>
                <p:nvPr/>
              </p:nvCxnSpPr>
              <p:spPr>
                <a:xfrm flipV="1">
                  <a:off x="9577167" y="5173221"/>
                  <a:ext cx="0" cy="48437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sellaDiTesto 38"/>
                <p:cNvSpPr txBox="1"/>
                <p:nvPr/>
              </p:nvSpPr>
              <p:spPr>
                <a:xfrm>
                  <a:off x="9793892" y="4999577"/>
                  <a:ext cx="2657958" cy="369332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solidFill>
                        <a:srgbClr val="7030A0"/>
                      </a:solidFill>
                      <a:cs typeface="Arial" panose="020B0604020202020204" pitchFamily="34" charset="0"/>
                    </a:rPr>
                    <a:t>Gap size: 2 mm</a:t>
                  </a:r>
                  <a:r>
                    <a:rPr lang="it-IT" dirty="0">
                      <a:solidFill>
                        <a:srgbClr val="7030A0"/>
                      </a:solidFill>
                      <a:cs typeface="Arial" panose="020B0604020202020204" pitchFamily="34" charset="0"/>
                      <a:sym typeface="Wingdings" panose="05000000000000000000" pitchFamily="2" charset="2"/>
                    </a:rPr>
                    <a:t>1 mm</a:t>
                  </a:r>
                  <a:endParaRPr lang="it-IT" dirty="0">
                    <a:solidFill>
                      <a:srgbClr val="7030A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9" name="Line 12">
                <a:extLst>
                  <a:ext uri="{FF2B5EF4-FFF2-40B4-BE49-F238E27FC236}">
                    <a16:creationId xmlns:a16="http://schemas.microsoft.com/office/drawing/2014/main" id="{F409B87E-FA35-4FB3-BCA8-7B0A5D22AA9B}"/>
                  </a:ext>
                </a:extLst>
              </p:cNvPr>
              <p:cNvSpPr/>
              <p:nvPr/>
            </p:nvSpPr>
            <p:spPr>
              <a:xfrm flipV="1">
                <a:off x="4675406" y="1913736"/>
                <a:ext cx="479236" cy="61025"/>
              </a:xfrm>
              <a:prstGeom prst="line">
                <a:avLst/>
              </a:prstGeom>
              <a:ln w="19050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Line 13">
                <a:extLst>
                  <a:ext uri="{FF2B5EF4-FFF2-40B4-BE49-F238E27FC236}">
                    <a16:creationId xmlns:a16="http://schemas.microsoft.com/office/drawing/2014/main" id="{A633A6DD-2861-4168-BB06-BC9E9D4FB88C}"/>
                  </a:ext>
                </a:extLst>
              </p:cNvPr>
              <p:cNvSpPr/>
              <p:nvPr/>
            </p:nvSpPr>
            <p:spPr>
              <a:xfrm flipV="1">
                <a:off x="4675405" y="1203582"/>
                <a:ext cx="466701" cy="780761"/>
              </a:xfrm>
              <a:prstGeom prst="line">
                <a:avLst/>
              </a:prstGeom>
              <a:ln w="19050">
                <a:solidFill>
                  <a:srgbClr val="000000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CustomShape 6">
                <a:extLst>
                  <a:ext uri="{FF2B5EF4-FFF2-40B4-BE49-F238E27FC236}">
                    <a16:creationId xmlns:a16="http://schemas.microsoft.com/office/drawing/2014/main" id="{AC5971E4-DC95-435C-95BB-74036352627C}"/>
                  </a:ext>
                </a:extLst>
              </p:cNvPr>
              <p:cNvSpPr/>
              <p:nvPr/>
            </p:nvSpPr>
            <p:spPr>
              <a:xfrm>
                <a:off x="3921597" y="1930193"/>
                <a:ext cx="1586332" cy="2844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400" b="1" spc="-1" dirty="0" err="1">
                    <a:solidFill>
                      <a:srgbClr val="FF0000"/>
                    </a:solidFill>
                    <a:ea typeface="Ubuntu"/>
                    <a:cs typeface="Arial" panose="020B0604020202020204" pitchFamily="34" charset="0"/>
                  </a:rPr>
                  <a:t>η</a:t>
                </a:r>
                <a:r>
                  <a:rPr lang="en-US" sz="1400" b="1" strike="noStrike" spc="-1" dirty="0" err="1">
                    <a:solidFill>
                      <a:srgbClr val="FF0000"/>
                    </a:solidFill>
                    <a:ea typeface="DejaVu Sans"/>
                    <a:cs typeface="Arial" panose="020B0604020202020204" pitchFamily="34" charset="0"/>
                  </a:rPr>
                  <a:t>,</a:t>
                </a:r>
                <a:r>
                  <a:rPr lang="en-US" sz="1400" b="1" strike="noStrike" spc="-1" dirty="0" err="1">
                    <a:solidFill>
                      <a:srgbClr val="FF0000"/>
                    </a:solidFill>
                    <a:ea typeface="Ubuntu"/>
                    <a:cs typeface="Arial" panose="020B0604020202020204" pitchFamily="34" charset="0"/>
                  </a:rPr>
                  <a:t>η</a:t>
                </a:r>
                <a:r>
                  <a:rPr lang="en-US" sz="1400" b="1" spc="-1" dirty="0">
                    <a:solidFill>
                      <a:srgbClr val="FF0000"/>
                    </a:solidFill>
                    <a:ea typeface="Ubuntu"/>
                    <a:cs typeface="Arial" panose="020B0604020202020204" pitchFamily="34" charset="0"/>
                  </a:rPr>
                  <a:t> </a:t>
                </a:r>
                <a:r>
                  <a:rPr lang="en-US" sz="1400" b="1" strike="noStrike" spc="-1" dirty="0" err="1">
                    <a:solidFill>
                      <a:srgbClr val="FF0000"/>
                    </a:solidFill>
                    <a:ea typeface="DejaVu Sans"/>
                    <a:cs typeface="Arial" panose="020B0604020202020204" pitchFamily="34" charset="0"/>
                  </a:rPr>
                  <a:t>ReadOut</a:t>
                </a:r>
                <a:endParaRPr lang="en-US" sz="1400" b="1" strike="noStrike" spc="-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600" b="0" strike="noStrike" spc="-1" dirty="0"/>
              </a:p>
            </p:txBody>
          </p:sp>
          <p:sp>
            <p:nvSpPr>
              <p:cNvPr id="103" name="Line 16">
                <a:extLst>
                  <a:ext uri="{FF2B5EF4-FFF2-40B4-BE49-F238E27FC236}">
                    <a16:creationId xmlns:a16="http://schemas.microsoft.com/office/drawing/2014/main" id="{DFCF8F0A-8DBE-4D99-B44A-88B0107C534F}"/>
                  </a:ext>
                </a:extLst>
              </p:cNvPr>
              <p:cNvSpPr/>
              <p:nvPr/>
            </p:nvSpPr>
            <p:spPr>
              <a:xfrm flipH="1">
                <a:off x="4004382" y="783207"/>
                <a:ext cx="0" cy="1563169"/>
              </a:xfrm>
              <a:prstGeom prst="line">
                <a:avLst/>
              </a:prstGeom>
              <a:ln w="19050">
                <a:solidFill>
                  <a:srgbClr val="F58220"/>
                </a:solidFill>
                <a:headEnd type="triangl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Line 20">
                <a:extLst>
                  <a:ext uri="{FF2B5EF4-FFF2-40B4-BE49-F238E27FC236}">
                    <a16:creationId xmlns:a16="http://schemas.microsoft.com/office/drawing/2014/main" id="{15C58CAB-7DBA-4248-B256-C5D103EE6C3B}"/>
                  </a:ext>
                </a:extLst>
              </p:cNvPr>
              <p:cNvSpPr/>
              <p:nvPr/>
            </p:nvSpPr>
            <p:spPr>
              <a:xfrm flipH="1" flipV="1">
                <a:off x="3950966" y="775585"/>
                <a:ext cx="1133183" cy="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Line 20">
                <a:extLst>
                  <a:ext uri="{FF2B5EF4-FFF2-40B4-BE49-F238E27FC236}">
                    <a16:creationId xmlns:a16="http://schemas.microsoft.com/office/drawing/2014/main" id="{9DB688F4-6A00-4534-BA81-00A9C7F0ECF7}"/>
                  </a:ext>
                </a:extLst>
              </p:cNvPr>
              <p:cNvSpPr/>
              <p:nvPr/>
            </p:nvSpPr>
            <p:spPr>
              <a:xfrm flipH="1">
                <a:off x="3950969" y="2346385"/>
                <a:ext cx="1133181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CustomShape 23">
                <a:extLst>
                  <a:ext uri="{FF2B5EF4-FFF2-40B4-BE49-F238E27FC236}">
                    <a16:creationId xmlns:a16="http://schemas.microsoft.com/office/drawing/2014/main" id="{A751A3B2-D5A8-4C18-A5A8-242F7B3B8C9A}"/>
                  </a:ext>
                </a:extLst>
              </p:cNvPr>
              <p:cNvSpPr/>
              <p:nvPr/>
            </p:nvSpPr>
            <p:spPr>
              <a:xfrm>
                <a:off x="3979712" y="1298273"/>
                <a:ext cx="939319" cy="2432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600" spc="-1" dirty="0">
                    <a:solidFill>
                      <a:srgbClr val="F78220"/>
                    </a:solidFill>
                    <a:ea typeface="DejaVu Sans"/>
                    <a:cs typeface="Arial" panose="020B0604020202020204" pitchFamily="34" charset="0"/>
                  </a:rPr>
                  <a:t>12</a:t>
                </a:r>
                <a:r>
                  <a:rPr lang="en-US" sz="1600" b="0" strike="noStrike" spc="-1" dirty="0">
                    <a:solidFill>
                      <a:srgbClr val="F78220"/>
                    </a:solidFill>
                    <a:ea typeface="DejaVu Sans"/>
                    <a:cs typeface="Arial" panose="020B0604020202020204" pitchFamily="34" charset="0"/>
                  </a:rPr>
                  <a:t> mm</a:t>
                </a:r>
                <a:endParaRPr lang="en-US" sz="1600" b="0" strike="noStrike" spc="-1" dirty="0">
                  <a:solidFill>
                    <a:srgbClr val="F7822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7EF4B7-CA07-4084-8CEB-B34209F05545}"/>
                </a:ext>
              </a:extLst>
            </p:cNvPr>
            <p:cNvSpPr/>
            <p:nvPr/>
          </p:nvSpPr>
          <p:spPr>
            <a:xfrm>
              <a:off x="3883102" y="313988"/>
              <a:ext cx="2298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-1" dirty="0">
                  <a:solidFill>
                    <a:srgbClr val="000000"/>
                  </a:solidFill>
                  <a:ea typeface="DejaVu Sans"/>
                  <a:cs typeface="Arial" panose="020B0604020202020204" pitchFamily="34" charset="0"/>
                </a:rPr>
                <a:t>BI RPC singlet layout</a:t>
              </a:r>
              <a:endParaRPr lang="zh-CN" altLang="en-US" dirty="0"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1" name="表格 110">
            <a:extLst>
              <a:ext uri="{FF2B5EF4-FFF2-40B4-BE49-F238E27FC236}">
                <a16:creationId xmlns:a16="http://schemas.microsoft.com/office/drawing/2014/main" id="{05353F33-8DC1-4458-B4A9-D33E12B12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72268"/>
              </p:ext>
            </p:extLst>
          </p:nvPr>
        </p:nvGraphicFramePr>
        <p:xfrm>
          <a:off x="515515" y="3639660"/>
          <a:ext cx="7930662" cy="208799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338754">
                  <a:extLst>
                    <a:ext uri="{9D8B030D-6E8A-4147-A177-3AD203B41FA5}">
                      <a16:colId xmlns:a16="http://schemas.microsoft.com/office/drawing/2014/main" val="426680969"/>
                    </a:ext>
                  </a:extLst>
                </a:gridCol>
                <a:gridCol w="2453054">
                  <a:extLst>
                    <a:ext uri="{9D8B030D-6E8A-4147-A177-3AD203B41FA5}">
                      <a16:colId xmlns:a16="http://schemas.microsoft.com/office/drawing/2014/main" val="665687901"/>
                    </a:ext>
                  </a:extLst>
                </a:gridCol>
                <a:gridCol w="3138854">
                  <a:extLst>
                    <a:ext uri="{9D8B030D-6E8A-4147-A177-3AD203B41FA5}">
                      <a16:colId xmlns:a16="http://schemas.microsoft.com/office/drawing/2014/main" val="566819825"/>
                    </a:ext>
                  </a:extLst>
                </a:gridCol>
              </a:tblGrid>
              <a:tr h="4046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Detector change</a:t>
                      </a:r>
                    </a:p>
                  </a:txBody>
                  <a:tcPr marL="58010" marR="58010" marT="29005" marB="29005" anchor="ctr"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marL="58010" marR="58010" marT="29005" marB="29005" anchor="ctr"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FE requirement</a:t>
                      </a:r>
                    </a:p>
                  </a:txBody>
                  <a:tcPr marL="58010" marR="58010" marT="29005" marB="29005" anchor="ctr"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28512"/>
                  </a:ext>
                </a:extLst>
              </a:tr>
              <a:tr h="336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Thinner 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bakelite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8010" marR="58010" marT="29005" marB="29005" anchor="ctr"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↓ voltage drop, ↑ rate</a:t>
                      </a:r>
                    </a:p>
                  </a:txBody>
                  <a:tcPr marL="58010" marR="58010" marT="29005" marB="29005" anchor="ctr"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Low noise, stable gain</a:t>
                      </a:r>
                    </a:p>
                  </a:txBody>
                  <a:tcPr marL="58010" marR="58010" marT="29005" marB="29005" anchor="ctr"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8538971"/>
                  </a:ext>
                </a:extLst>
              </a:tr>
              <a:tr h="336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1 mm gas gap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↓ charge, ↑ lifetime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High gain, low threshold</a:t>
                      </a:r>
                    </a:p>
                  </a:txBody>
                  <a:tcPr marL="58010" marR="58010" marT="29005" marB="29005" anchor="ctr"/>
                </a:tc>
                <a:extLst>
                  <a:ext uri="{0D108BD9-81ED-4DB2-BD59-A6C34878D82A}">
                    <a16:rowId xmlns:a16="http://schemas.microsoft.com/office/drawing/2014/main" val="1829111371"/>
                  </a:ext>
                </a:extLst>
              </a:tr>
              <a:tr h="336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Honeycomb panel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↑ flatness, ↑ resolution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Impedance match, low reflection</a:t>
                      </a:r>
                    </a:p>
                  </a:txBody>
                  <a:tcPr marL="58010" marR="58010" marT="29005" marB="29005" anchor="ctr"/>
                </a:tc>
                <a:extLst>
                  <a:ext uri="{0D108BD9-81ED-4DB2-BD59-A6C34878D82A}">
                    <a16:rowId xmlns:a16="http://schemas.microsoft.com/office/drawing/2014/main" val="4131762845"/>
                  </a:ext>
                </a:extLst>
              </a:tr>
              <a:tr h="336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latin typeface="+mn-lt"/>
                          <a:cs typeface="Arial" panose="020B0604020202020204" pitchFamily="34" charset="0"/>
                        </a:rPr>
                        <a:t>η–η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readout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Saves </a:t>
                      </a:r>
                      <a:r>
                        <a:rPr lang="el-GR" sz="1600" dirty="0">
                          <a:latin typeface="+mn-lt"/>
                          <a:cs typeface="Arial" panose="020B0604020202020204" pitchFamily="34" charset="0"/>
                        </a:rPr>
                        <a:t>φ-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side space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&lt;100 </a:t>
                      </a:r>
                      <a:r>
                        <a:rPr lang="en-US" sz="1600" dirty="0" err="1">
                          <a:latin typeface="+mn-lt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 TDC, low skew</a:t>
                      </a:r>
                    </a:p>
                  </a:txBody>
                  <a:tcPr marL="58010" marR="58010" marT="29005" marB="29005" anchor="ctr"/>
                </a:tc>
                <a:extLst>
                  <a:ext uri="{0D108BD9-81ED-4DB2-BD59-A6C34878D82A}">
                    <a16:rowId xmlns:a16="http://schemas.microsoft.com/office/drawing/2014/main" val="3706083095"/>
                  </a:ext>
                </a:extLst>
              </a:tr>
              <a:tr h="3366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Low-charge mode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↓ ageing, ↑ rate</a:t>
                      </a:r>
                    </a:p>
                  </a:txBody>
                  <a:tcPr marL="58010" marR="58010" marT="29005" marB="2900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High SNR, stable threshold</a:t>
                      </a:r>
                    </a:p>
                  </a:txBody>
                  <a:tcPr marL="58010" marR="58010" marT="29005" marB="29005" anchor="ctr"/>
                </a:tc>
                <a:extLst>
                  <a:ext uri="{0D108BD9-81ED-4DB2-BD59-A6C34878D82A}">
                    <a16:rowId xmlns:a16="http://schemas.microsoft.com/office/drawing/2014/main" val="2224390067"/>
                  </a:ext>
                </a:extLst>
              </a:tr>
            </a:tbl>
          </a:graphicData>
        </a:graphic>
      </p:graphicFrame>
      <p:sp>
        <p:nvSpPr>
          <p:cNvPr id="115" name="矩形 114">
            <a:extLst>
              <a:ext uri="{FF2B5EF4-FFF2-40B4-BE49-F238E27FC236}">
                <a16:creationId xmlns:a16="http://schemas.microsoft.com/office/drawing/2014/main" id="{3A606C0E-BB5C-42A1-A92D-DEC3D94A7CD4}"/>
              </a:ext>
            </a:extLst>
          </p:cNvPr>
          <p:cNvSpPr/>
          <p:nvPr/>
        </p:nvSpPr>
        <p:spPr>
          <a:xfrm>
            <a:off x="465423" y="6019853"/>
            <a:ext cx="11388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Takeaway:</a:t>
            </a:r>
            <a:r>
              <a:rPr lang="en-US" altLang="zh-CN" dirty="0"/>
              <a:t> Thin-gap RPC improves rate capability and longevity, but requires a more sensitive and low-noise front-end.</a:t>
            </a:r>
            <a:r>
              <a:rPr lang="en-US" altLang="zh-CN" b="1" dirty="0"/>
              <a:t> </a:t>
            </a:r>
            <a:endParaRPr lang="zh-CN" altLang="en-US" dirty="0"/>
          </a:p>
        </p:txBody>
      </p:sp>
      <p:grpSp>
        <p:nvGrpSpPr>
          <p:cNvPr id="116" name="Group 37">
            <a:extLst>
              <a:ext uri="{FF2B5EF4-FFF2-40B4-BE49-F238E27FC236}">
                <a16:creationId xmlns:a16="http://schemas.microsoft.com/office/drawing/2014/main" id="{C9452D9B-C6F3-4931-BB2C-3D90CA29FD3C}"/>
              </a:ext>
            </a:extLst>
          </p:cNvPr>
          <p:cNvGrpSpPr/>
          <p:nvPr/>
        </p:nvGrpSpPr>
        <p:grpSpPr>
          <a:xfrm>
            <a:off x="8330573" y="926670"/>
            <a:ext cx="4621611" cy="2639465"/>
            <a:chOff x="2675532" y="2324629"/>
            <a:chExt cx="4786731" cy="3354721"/>
          </a:xfrm>
        </p:grpSpPr>
        <p:grpSp>
          <p:nvGrpSpPr>
            <p:cNvPr id="117" name="Group 38">
              <a:extLst>
                <a:ext uri="{FF2B5EF4-FFF2-40B4-BE49-F238E27FC236}">
                  <a16:creationId xmlns:a16="http://schemas.microsoft.com/office/drawing/2014/main" id="{CB88BD9F-0D13-4C1A-BC1E-01EA83A24CE5}"/>
                </a:ext>
              </a:extLst>
            </p:cNvPr>
            <p:cNvGrpSpPr/>
            <p:nvPr/>
          </p:nvGrpSpPr>
          <p:grpSpPr>
            <a:xfrm>
              <a:off x="2675532" y="2324629"/>
              <a:ext cx="4032837" cy="3354721"/>
              <a:chOff x="2675532" y="2324629"/>
              <a:chExt cx="4032837" cy="3354721"/>
            </a:xfrm>
          </p:grpSpPr>
          <p:pic>
            <p:nvPicPr>
              <p:cNvPr id="124" name="Picture 45">
                <a:extLst>
                  <a:ext uri="{FF2B5EF4-FFF2-40B4-BE49-F238E27FC236}">
                    <a16:creationId xmlns:a16="http://schemas.microsoft.com/office/drawing/2014/main" id="{C5B7517E-F8A6-48C0-A119-47C578FB92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073" t="23370" r="25579" b="23298"/>
              <a:stretch/>
            </p:blipFill>
            <p:spPr>
              <a:xfrm>
                <a:off x="3012864" y="2736503"/>
                <a:ext cx="3695505" cy="2596734"/>
              </a:xfrm>
              <a:prstGeom prst="rect">
                <a:avLst/>
              </a:prstGeom>
            </p:spPr>
          </p:pic>
          <p:sp>
            <p:nvSpPr>
              <p:cNvPr id="125" name="TextBox 46">
                <a:extLst>
                  <a:ext uri="{FF2B5EF4-FFF2-40B4-BE49-F238E27FC236}">
                    <a16:creationId xmlns:a16="http://schemas.microsoft.com/office/drawing/2014/main" id="{8C85D099-174B-4668-AEC1-1106A97E64F6}"/>
                  </a:ext>
                </a:extLst>
              </p:cNvPr>
              <p:cNvSpPr txBox="1"/>
              <p:nvPr/>
            </p:nvSpPr>
            <p:spPr>
              <a:xfrm>
                <a:off x="3175987" y="2324629"/>
                <a:ext cx="3369257" cy="4302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Sketch of the RPC charge distribution</a:t>
                </a:r>
              </a:p>
            </p:txBody>
          </p:sp>
          <p:sp>
            <p:nvSpPr>
              <p:cNvPr id="126" name="TextBox 47">
                <a:extLst>
                  <a:ext uri="{FF2B5EF4-FFF2-40B4-BE49-F238E27FC236}">
                    <a16:creationId xmlns:a16="http://schemas.microsoft.com/office/drawing/2014/main" id="{AA99BD83-7C78-4490-9116-993B8EE658DB}"/>
                  </a:ext>
                </a:extLst>
              </p:cNvPr>
              <p:cNvSpPr txBox="1"/>
              <p:nvPr/>
            </p:nvSpPr>
            <p:spPr>
              <a:xfrm rot="16200000">
                <a:off x="2157772" y="3672011"/>
                <a:ext cx="1404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Counts </a:t>
                </a:r>
              </a:p>
            </p:txBody>
          </p:sp>
          <p:sp>
            <p:nvSpPr>
              <p:cNvPr id="127" name="TextBox 48">
                <a:extLst>
                  <a:ext uri="{FF2B5EF4-FFF2-40B4-BE49-F238E27FC236}">
                    <a16:creationId xmlns:a16="http://schemas.microsoft.com/office/drawing/2014/main" id="{384839FE-89E1-4628-9ABB-C9FF2984A2A8}"/>
                  </a:ext>
                </a:extLst>
              </p:cNvPr>
              <p:cNvSpPr txBox="1"/>
              <p:nvPr/>
            </p:nvSpPr>
            <p:spPr>
              <a:xfrm>
                <a:off x="3719367" y="5249053"/>
                <a:ext cx="2683533" cy="43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Charge distribution (a.u.) </a:t>
                </a:r>
              </a:p>
            </p:txBody>
          </p:sp>
        </p:grpSp>
        <p:sp>
          <p:nvSpPr>
            <p:cNvPr id="118" name="TextBox 39">
              <a:extLst>
                <a:ext uri="{FF2B5EF4-FFF2-40B4-BE49-F238E27FC236}">
                  <a16:creationId xmlns:a16="http://schemas.microsoft.com/office/drawing/2014/main" id="{54B51D62-2354-4BB8-8777-04AE53C2C112}"/>
                </a:ext>
              </a:extLst>
            </p:cNvPr>
            <p:cNvSpPr txBox="1"/>
            <p:nvPr/>
          </p:nvSpPr>
          <p:spPr>
            <a:xfrm>
              <a:off x="5532813" y="2900212"/>
              <a:ext cx="989215" cy="46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HV 1</a:t>
              </a:r>
            </a:p>
          </p:txBody>
        </p:sp>
        <p:cxnSp>
          <p:nvCxnSpPr>
            <p:cNvPr id="119" name="Straight Connector 40">
              <a:extLst>
                <a:ext uri="{FF2B5EF4-FFF2-40B4-BE49-F238E27FC236}">
                  <a16:creationId xmlns:a16="http://schemas.microsoft.com/office/drawing/2014/main" id="{5BED3B94-A7B7-4C04-AF8C-E4C260D0FB8F}"/>
                </a:ext>
              </a:extLst>
            </p:cNvPr>
            <p:cNvCxnSpPr/>
            <p:nvPr/>
          </p:nvCxnSpPr>
          <p:spPr>
            <a:xfrm>
              <a:off x="5275119" y="3116243"/>
              <a:ext cx="2576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41">
              <a:extLst>
                <a:ext uri="{FF2B5EF4-FFF2-40B4-BE49-F238E27FC236}">
                  <a16:creationId xmlns:a16="http://schemas.microsoft.com/office/drawing/2014/main" id="{EF232042-AB1C-46A5-9595-11D15900B8C1}"/>
                </a:ext>
              </a:extLst>
            </p:cNvPr>
            <p:cNvCxnSpPr/>
            <p:nvPr/>
          </p:nvCxnSpPr>
          <p:spPr>
            <a:xfrm>
              <a:off x="5275119" y="3442986"/>
              <a:ext cx="2576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42">
              <a:extLst>
                <a:ext uri="{FF2B5EF4-FFF2-40B4-BE49-F238E27FC236}">
                  <a16:creationId xmlns:a16="http://schemas.microsoft.com/office/drawing/2014/main" id="{2663332C-4B42-433B-9E59-D14E28396C55}"/>
                </a:ext>
              </a:extLst>
            </p:cNvPr>
            <p:cNvSpPr txBox="1"/>
            <p:nvPr/>
          </p:nvSpPr>
          <p:spPr>
            <a:xfrm>
              <a:off x="5532813" y="3219890"/>
              <a:ext cx="989215" cy="46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HV 2</a:t>
              </a:r>
            </a:p>
          </p:txBody>
        </p:sp>
        <p:sp>
          <p:nvSpPr>
            <p:cNvPr id="122" name="TextBox 43">
              <a:extLst>
                <a:ext uri="{FF2B5EF4-FFF2-40B4-BE49-F238E27FC236}">
                  <a16:creationId xmlns:a16="http://schemas.microsoft.com/office/drawing/2014/main" id="{6C09D634-5527-4EC9-AF24-33E15A62B34E}"/>
                </a:ext>
              </a:extLst>
            </p:cNvPr>
            <p:cNvSpPr txBox="1"/>
            <p:nvPr/>
          </p:nvSpPr>
          <p:spPr>
            <a:xfrm>
              <a:off x="5124751" y="3554017"/>
              <a:ext cx="2337512" cy="43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HV 2 &lt; HV 1</a:t>
              </a:r>
            </a:p>
          </p:txBody>
        </p:sp>
        <p:sp>
          <p:nvSpPr>
            <p:cNvPr id="123" name="Rectangle 44">
              <a:extLst>
                <a:ext uri="{FF2B5EF4-FFF2-40B4-BE49-F238E27FC236}">
                  <a16:creationId xmlns:a16="http://schemas.microsoft.com/office/drawing/2014/main" id="{05E25967-876E-4A4E-9A30-718AE38F957E}"/>
                </a:ext>
              </a:extLst>
            </p:cNvPr>
            <p:cNvSpPr/>
            <p:nvPr/>
          </p:nvSpPr>
          <p:spPr>
            <a:xfrm>
              <a:off x="5124751" y="2900212"/>
              <a:ext cx="1397280" cy="1023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7190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AFD"/>
          </a:solidFill>
          <a:ln w="12700">
            <a:solidFill>
              <a:srgbClr val="F4FAFD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0B789B"/>
          </a:solidFill>
          <a:ln w="12700">
            <a:solidFill>
              <a:srgbClr val="0B789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85800" y="1945640"/>
            <a:ext cx="109728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B789B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03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5799" y="2438599"/>
            <a:ext cx="8018585" cy="1305559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Autofit/>
          </a:bodyPr>
          <a:lstStyle/>
          <a:p>
            <a:r>
              <a:rPr lang="en-US" altLang="zh-CN" sz="4000" b="1" dirty="0">
                <a:solidFill>
                  <a:srgbClr val="073B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Front-End Electronics Schemes</a:t>
            </a:r>
          </a:p>
        </p:txBody>
      </p:sp>
    </p:spTree>
    <p:extLst>
      <p:ext uri="{BB962C8B-B14F-4D97-AF65-F5344CB8AC3E}">
        <p14:creationId xmlns:p14="http://schemas.microsoft.com/office/powerpoint/2010/main" val="1122551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6-9USTC+ATLAS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89FF3ABE-21AB-401E-858B-6C3D7CC93265}" vid="{AC239D51-7381-4716-9F54-9817C9693F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16507</TotalTime>
  <Words>1287</Words>
  <Application>Microsoft Office PowerPoint</Application>
  <PresentationFormat>宽屏</PresentationFormat>
  <Paragraphs>271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Aptos</vt:lpstr>
      <vt:lpstr>DejaVu Sans</vt:lpstr>
      <vt:lpstr>Microsoft YaHei UI</vt:lpstr>
      <vt:lpstr>Optima</vt:lpstr>
      <vt:lpstr>Ubuntu</vt:lpstr>
      <vt:lpstr>等线</vt:lpstr>
      <vt:lpstr>华文楷体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16-9USTC+ATLAS</vt:lpstr>
      <vt:lpstr>ATLAS Phase-II Upgrade Thin-gap RPC Front-End Electronics 1</vt:lpstr>
      <vt:lpstr>Outline</vt:lpstr>
      <vt:lpstr>PowerPoint 演示文稿</vt:lpstr>
      <vt:lpstr>Upgrade of the ATLAS detector</vt:lpstr>
      <vt:lpstr>Muon RPC upgrade for Phase-II</vt:lpstr>
      <vt:lpstr>PowerPoint 演示文稿</vt:lpstr>
      <vt:lpstr>Signal Formation and Readout Chain</vt:lpstr>
      <vt:lpstr>Technical scheme of thin-gap RPC detector</vt:lpstr>
      <vt:lpstr>PowerPoint 演示文稿</vt:lpstr>
      <vt:lpstr>Scheme 1: BIS78 FE Board</vt:lpstr>
      <vt:lpstr>Scheme 2: Thin-Gap RPC FE</vt:lpstr>
      <vt:lpstr>Scheme 3: ATLAS BI FE — Mixed Si-BJT + SiGe ASIC</vt:lpstr>
      <vt:lpstr>Scheme 4: USTC Discrete Prototype</vt:lpstr>
      <vt:lpstr>PowerPoint 演示文稿</vt:lpstr>
      <vt:lpstr>Design Validation, Production Plan, and QA/QC</vt:lpstr>
      <vt:lpstr>PowerPoint 演示文稿</vt:lpstr>
      <vt:lpstr>Summary and Outlook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20Ω特征阻抗传输线</dc:title>
  <dc:creator>李 家璇</dc:creator>
  <cp:lastModifiedBy>admin</cp:lastModifiedBy>
  <cp:revision>298</cp:revision>
  <dcterms:created xsi:type="dcterms:W3CDTF">2022-10-19T03:48:13Z</dcterms:created>
  <dcterms:modified xsi:type="dcterms:W3CDTF">2026-06-26T06:46:21Z</dcterms:modified>
</cp:coreProperties>
</file>