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4431" r:id="rId2"/>
    <p:sldId id="4433" r:id="rId3"/>
    <p:sldId id="4432" r:id="rId4"/>
    <p:sldId id="4434" r:id="rId5"/>
    <p:sldId id="4435" r:id="rId6"/>
    <p:sldId id="4436" r:id="rId7"/>
    <p:sldId id="4438" r:id="rId8"/>
    <p:sldId id="4428" r:id="rId9"/>
    <p:sldId id="4427" r:id="rId10"/>
    <p:sldId id="4439" r:id="rId11"/>
    <p:sldId id="4430" r:id="rId12"/>
    <p:sldId id="4429" r:id="rId13"/>
    <p:sldId id="4440" r:id="rId14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FF01"/>
    <a:srgbClr val="41719C"/>
    <a:srgbClr val="FFC000"/>
    <a:srgbClr val="F0FE68"/>
    <a:srgbClr val="DBEEF3"/>
    <a:srgbClr val="000098"/>
    <a:srgbClr val="1B4884"/>
    <a:srgbClr val="F2F2F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2" autoAdjust="0"/>
    <p:restoredTop sz="95948" autoAdjust="0"/>
  </p:normalViewPr>
  <p:slideViewPr>
    <p:cSldViewPr snapToGrid="0">
      <p:cViewPr varScale="1">
        <p:scale>
          <a:sx n="119" d="100"/>
          <a:sy n="119" d="100"/>
        </p:scale>
        <p:origin x="269" y="67"/>
      </p:cViewPr>
      <p:guideLst>
        <p:guide orient="horz" pos="2197"/>
        <p:guide pos="3818"/>
      </p:guideLst>
    </p:cSldViewPr>
  </p:slideViewPr>
  <p:outlineViewPr>
    <p:cViewPr>
      <p:scale>
        <a:sx n="33" d="100"/>
        <a:sy n="33" d="100"/>
      </p:scale>
      <p:origin x="0" y="-54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1598-FE66-49D8-9F3D-1237217EE166}" type="datetimeFigureOut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B660-B7B4-4DD0-A819-51D71053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A23332D-5D6E-4E83-8224-2FED621DE28A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293A8B-7656-41F7-B47F-4F4E036E5275}" type="slidenum">
              <a:rPr lang="en-US" altLang="zh-CN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066016" y="232573"/>
            <a:ext cx="3600000" cy="606511"/>
            <a:chOff x="8066016" y="232573"/>
            <a:chExt cx="3600000" cy="606511"/>
          </a:xfrm>
        </p:grpSpPr>
        <p:sp>
          <p:nvSpPr>
            <p:cNvPr id="10" name="圆角矩形 9"/>
            <p:cNvSpPr/>
            <p:nvPr userDrawn="1"/>
          </p:nvSpPr>
          <p:spPr>
            <a:xfrm>
              <a:off x="9577784" y="232573"/>
              <a:ext cx="18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9145736" y="405679"/>
              <a:ext cx="216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8569592" y="578785"/>
              <a:ext cx="288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2"/>
            <p:cNvSpPr/>
            <p:nvPr userDrawn="1"/>
          </p:nvSpPr>
          <p:spPr>
            <a:xfrm>
              <a:off x="8066016" y="751892"/>
              <a:ext cx="36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95147E4E-9F11-CE46-AC97-245A42A53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9592" y="148038"/>
            <a:ext cx="691046" cy="691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54" y="257106"/>
            <a:ext cx="11566205" cy="644004"/>
          </a:xfrm>
          <a:prstGeom prst="rect">
            <a:avLst/>
          </a:prstGeom>
        </p:spPr>
        <p:txBody>
          <a:bodyPr tIns="72000" bIns="72000" anchor="ctr" anchorCtr="0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AB7755-D9FF-4C0D-8F78-33BF58C0FAB7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293A8B-7656-41F7-B47F-4F4E036E5275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idx="1" hasCustomPrompt="1"/>
          </p:nvPr>
        </p:nvSpPr>
        <p:spPr>
          <a:xfrm>
            <a:off x="480060" y="1036321"/>
            <a:ext cx="11163599" cy="5147342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  <p:txBody>
          <a:bodyPr>
            <a:normAutofit lnSpcReduction="10000"/>
          </a:bodyPr>
          <a:lstStyle>
            <a:lvl1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>
              <a:lnSpc>
                <a:spcPct val="170000"/>
              </a:lnSpc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" y="113334"/>
            <a:ext cx="11493240" cy="83808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066016" y="232573"/>
            <a:ext cx="3600000" cy="606511"/>
            <a:chOff x="8066016" y="232573"/>
            <a:chExt cx="3600000" cy="606511"/>
          </a:xfrm>
        </p:grpSpPr>
        <p:sp>
          <p:nvSpPr>
            <p:cNvPr id="10" name="圆角矩形 9"/>
            <p:cNvSpPr/>
            <p:nvPr userDrawn="1"/>
          </p:nvSpPr>
          <p:spPr>
            <a:xfrm>
              <a:off x="9577784" y="232573"/>
              <a:ext cx="18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9145736" y="405679"/>
              <a:ext cx="216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2"/>
            <p:cNvSpPr/>
            <p:nvPr userDrawn="1"/>
          </p:nvSpPr>
          <p:spPr>
            <a:xfrm>
              <a:off x="8569592" y="578785"/>
              <a:ext cx="288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圆角矩形 13"/>
            <p:cNvSpPr/>
            <p:nvPr userDrawn="1"/>
          </p:nvSpPr>
          <p:spPr>
            <a:xfrm>
              <a:off x="8066016" y="751892"/>
              <a:ext cx="36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7133"/>
            <a:ext cx="11409419" cy="644004"/>
          </a:xfrm>
          <a:prstGeom prst="rect">
            <a:avLst/>
          </a:prstGeom>
        </p:spPr>
        <p:txBody>
          <a:bodyPr tIns="72000" bIns="72000" anchor="ctr" anchorCtr="0"/>
          <a:lstStyle>
            <a:lvl1pPr>
              <a:defRPr sz="3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DBFBAB-C00D-440D-9B86-3188898E816A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293A8B-7656-41F7-B47F-4F4E036E5275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idx="1" hasCustomPrompt="1"/>
          </p:nvPr>
        </p:nvSpPr>
        <p:spPr>
          <a:xfrm>
            <a:off x="480060" y="1036321"/>
            <a:ext cx="11163599" cy="5147342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  <p:txBody>
          <a:bodyPr>
            <a:normAutofit lnSpcReduction="10000"/>
          </a:bodyPr>
          <a:lstStyle>
            <a:lvl1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4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>
              <a:lnSpc>
                <a:spcPct val="170000"/>
              </a:lnSpc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60375F-B704-1E44-AF39-57A08DD6F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8724" y="174687"/>
            <a:ext cx="728895" cy="7288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0721" y="113334"/>
            <a:ext cx="12278341" cy="838081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8066016" y="232573"/>
            <a:ext cx="3600000" cy="606511"/>
            <a:chOff x="8066016" y="232573"/>
            <a:chExt cx="3600000" cy="606511"/>
          </a:xfrm>
        </p:grpSpPr>
        <p:sp>
          <p:nvSpPr>
            <p:cNvPr id="9" name="圆角矩形 8"/>
            <p:cNvSpPr/>
            <p:nvPr userDrawn="1"/>
          </p:nvSpPr>
          <p:spPr>
            <a:xfrm>
              <a:off x="9577784" y="232573"/>
              <a:ext cx="18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圆角矩形 9"/>
            <p:cNvSpPr/>
            <p:nvPr userDrawn="1"/>
          </p:nvSpPr>
          <p:spPr>
            <a:xfrm>
              <a:off x="9145736" y="405679"/>
              <a:ext cx="216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8569592" y="578785"/>
              <a:ext cx="288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8066016" y="751892"/>
              <a:ext cx="3600000" cy="8719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8000">
                  <a:schemeClr val="accent1">
                    <a:lumMod val="45000"/>
                    <a:lumOff val="55000"/>
                    <a:alpha val="20000"/>
                  </a:schemeClr>
                </a:gs>
                <a:gs pos="100000">
                  <a:srgbClr val="014DA2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0060" y="1036321"/>
            <a:ext cx="11163599" cy="5147342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  <p:txBody>
          <a:bodyPr>
            <a:normAutofit lnSpcReduction="10000"/>
          </a:bodyPr>
          <a:lstStyle/>
          <a:p>
            <a:pPr lvl="0">
              <a:lnSpc>
                <a:spcPct val="170000"/>
              </a:lnSpc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01F2E5B-3A43-4D0A-B2A7-EB57DDFCF000}" type="datetime1">
              <a:rPr lang="zh-CN" altLang="en-US" smtClean="0"/>
              <a:t>2026/7/2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643659" y="6492875"/>
            <a:ext cx="548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kumimoji="0" lang="zh-CN" altLang="en-US" sz="16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0293A8B-7656-41F7-B47F-4F4E036E5275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888379-A0CA-CC44-A5EA-E9664562C6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49592" y="133799"/>
            <a:ext cx="798028" cy="79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313055" indent="-313055" algn="l" defTabSz="914400" rtl="0" eaLnBrk="1" latinLnBrk="0" hangingPunct="1">
        <a:lnSpc>
          <a:spcPct val="140000"/>
        </a:lnSpc>
        <a:spcBef>
          <a:spcPts val="1000"/>
        </a:spcBef>
        <a:buSzPct val="100000"/>
        <a:buFont typeface="Wingdings" panose="05000000000000000000" pitchFamily="2" charset="2"/>
        <a:buChar char=""/>
        <a:defRPr lang="zh-CN" altLang="en-US" sz="2800" b="1" kern="1200" dirty="0" smtClean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593725" indent="-281305" algn="l" defTabSz="914400" rtl="0" eaLnBrk="1" latinLnBrk="0" hangingPunct="1">
        <a:lnSpc>
          <a:spcPct val="140000"/>
        </a:lnSpc>
        <a:spcBef>
          <a:spcPts val="500"/>
        </a:spcBef>
        <a:buFontTx/>
        <a:buBlip>
          <a:blip r:embed="rId7"/>
        </a:buBlip>
        <a:defRPr lang="zh-CN" altLang="en-US" sz="2400" kern="1200" dirty="0" smtClean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2B5BABD-2FBC-1445-7EF3-D2BE2A796C44}"/>
              </a:ext>
            </a:extLst>
          </p:cNvPr>
          <p:cNvSpPr txBox="1"/>
          <p:nvPr/>
        </p:nvSpPr>
        <p:spPr>
          <a:xfrm>
            <a:off x="714777" y="1886755"/>
            <a:ext cx="10837572" cy="11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zh-CN" sz="5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 MUON</a:t>
            </a:r>
            <a:r>
              <a:rPr lang="zh-CN" altLang="en-US" sz="5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探测器进展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DA0931-5F76-1A99-A4FD-2DE3ED27201D}"/>
              </a:ext>
            </a:extLst>
          </p:cNvPr>
          <p:cNvSpPr txBox="1"/>
          <p:nvPr/>
        </p:nvSpPr>
        <p:spPr>
          <a:xfrm>
            <a:off x="4250028" y="3857223"/>
            <a:ext cx="3419341" cy="102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刘凯 代表缪子探测器组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1AAEC2-756B-C5CA-E25B-884799DBC626}"/>
              </a:ext>
            </a:extLst>
          </p:cNvPr>
          <p:cNvSpPr/>
          <p:nvPr/>
        </p:nvSpPr>
        <p:spPr>
          <a:xfrm>
            <a:off x="6948152" y="96592"/>
            <a:ext cx="5243848" cy="82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7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345-71F8-7247-3A7E-AE59E138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58FE65A-2A8A-B19E-4D7E-EBE6C243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样机研制：</a:t>
            </a:r>
            <a:r>
              <a:rPr lang="en-CN" altLang="zh-CN" dirty="0">
                <a:latin typeface="微软雅黑" panose="020B0503020204020204" pitchFamily="34" charset="-122"/>
              </a:rPr>
              <a:t>RPC</a:t>
            </a:r>
            <a:r>
              <a:rPr lang="zh-CN" altLang="en-US" dirty="0">
                <a:latin typeface="微软雅黑" panose="020B0503020204020204" pitchFamily="34" charset="-122"/>
              </a:rPr>
              <a:t>大尺寸样机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2" name="灯片编号占位符 51">
            <a:extLst>
              <a:ext uri="{FF2B5EF4-FFF2-40B4-BE49-F238E27FC236}">
                <a16:creationId xmlns:a16="http://schemas.microsoft.com/office/drawing/2014/main" id="{06E7DA38-C4AB-FF32-639F-F124D60C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10</a:t>
            </a:fld>
            <a:endParaRPr lang="zh-CN" altLang="en-US" dirty="0"/>
          </a:p>
        </p:txBody>
      </p:sp>
      <p:pic>
        <p:nvPicPr>
          <p:cNvPr id="2" name="图片 1" descr="768f61d10b60465917a5df65dc121792">
            <a:extLst>
              <a:ext uri="{FF2B5EF4-FFF2-40B4-BE49-F238E27FC236}">
                <a16:creationId xmlns:a16="http://schemas.microsoft.com/office/drawing/2014/main" id="{3958A73E-D7DA-B670-DF3F-E93C06FEAF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046"/>
          <a:stretch>
            <a:fillRect/>
          </a:stretch>
        </p:blipFill>
        <p:spPr>
          <a:xfrm>
            <a:off x="1054084" y="3330498"/>
            <a:ext cx="9162761" cy="28026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C0A54B3-B0D2-BDD7-1A2F-A1C3DC7171A3}"/>
              </a:ext>
            </a:extLst>
          </p:cNvPr>
          <p:cNvSpPr txBox="1"/>
          <p:nvPr/>
        </p:nvSpPr>
        <p:spPr>
          <a:xfrm>
            <a:off x="490653" y="1017729"/>
            <a:ext cx="9002751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成功组装大尺寸低阻玻璃气室</a:t>
            </a:r>
            <a:endParaRPr lang="en-US" altLang="zh-CN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高压训练</a:t>
            </a:r>
            <a:endParaRPr lang="en-US" altLang="zh-CN" sz="28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相关性能测试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81F783-CA54-AE6D-9022-5EABFE03498A}"/>
              </a:ext>
            </a:extLst>
          </p:cNvPr>
          <p:cNvSpPr txBox="1"/>
          <p:nvPr/>
        </p:nvSpPr>
        <p:spPr>
          <a:xfrm>
            <a:off x="2457874" y="6326386"/>
            <a:ext cx="5068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40cm * 140cm </a:t>
            </a:r>
            <a:r>
              <a:rPr lang="zh-CN" altLang="en-US" sz="1400" dirty="0"/>
              <a:t>大尺寸</a:t>
            </a:r>
            <a:r>
              <a:rPr lang="en-US" altLang="zh-CN" sz="1400" dirty="0"/>
              <a:t> RPC</a:t>
            </a:r>
            <a:r>
              <a:rPr lang="zh-CN" altLang="en-US" sz="1400" dirty="0"/>
              <a:t>气室</a:t>
            </a:r>
            <a:r>
              <a:rPr lang="en-US" altLang="zh-CN" sz="1400" dirty="0"/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0FCB69-79D0-451F-DDBD-97C3C05FC1A3}"/>
              </a:ext>
            </a:extLst>
          </p:cNvPr>
          <p:cNvSpPr txBox="1"/>
          <p:nvPr/>
        </p:nvSpPr>
        <p:spPr>
          <a:xfrm>
            <a:off x="7452904" y="1652835"/>
            <a:ext cx="4248443" cy="8811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验收要求：有效面积不小于</a:t>
            </a:r>
            <a:r>
              <a:rPr lang="en-US" altLang="zh-CN" dirty="0"/>
              <a:t>0.5 </a:t>
            </a:r>
            <a:r>
              <a:rPr lang="zh-CN" altLang="en-US" dirty="0"/>
              <a:t>平米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样机达到：</a:t>
            </a:r>
            <a:r>
              <a:rPr lang="en-US" altLang="zh-CN" dirty="0"/>
              <a:t>0.56</a:t>
            </a:r>
            <a:r>
              <a:rPr lang="zh-CN" altLang="en-US" dirty="0"/>
              <a:t>平米</a:t>
            </a:r>
          </a:p>
        </p:txBody>
      </p:sp>
    </p:spTree>
    <p:extLst>
      <p:ext uri="{BB962C8B-B14F-4D97-AF65-F5344CB8AC3E}">
        <p14:creationId xmlns:p14="http://schemas.microsoft.com/office/powerpoint/2010/main" val="119827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</a:rPr>
              <a:t>MUON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板级电子学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11</a:t>
            </a:fld>
            <a:endParaRPr lang="zh-CN" altLang="en-US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48616" y="232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77515" y="1129030"/>
            <a:ext cx="3305810" cy="3562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30836" t="8907" r="28844" b="7991"/>
          <a:stretch>
            <a:fillRect/>
          </a:stretch>
        </p:blipFill>
        <p:spPr>
          <a:xfrm>
            <a:off x="482600" y="1132840"/>
            <a:ext cx="954405" cy="349821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1562735" y="2788920"/>
            <a:ext cx="1149350" cy="5016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9715" y="4914265"/>
            <a:ext cx="17424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通道前端板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59199" y="4914265"/>
            <a:ext cx="2109449" cy="508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通道前端板</a:t>
            </a:r>
          </a:p>
        </p:txBody>
      </p:sp>
      <p:pic>
        <p:nvPicPr>
          <p:cNvPr id="23" name="图片 22" descr="16ch channe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90" y="1177925"/>
            <a:ext cx="4231640" cy="34645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005445" y="4959350"/>
            <a:ext cx="2553970" cy="508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通道前端板原理图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2826" y="5251042"/>
            <a:ext cx="10981055" cy="154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板级电子学持续优化设计，提升性能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  <a:p>
            <a:pPr marL="0" indent="-3606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Char char="²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DAC61416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可以配置负阈值，解决基础阈值过高的问题</a:t>
            </a:r>
          </a:p>
          <a:p>
            <a:pPr marL="0" indent="-3606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Char char="²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使用信号发生器测量时，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时间分辨率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862CF-BAB4-B15C-5663-7CF9B47A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39D8BB8-6318-CB0B-21F0-1FCE0B32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 ASIC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5C3035FD-B192-82BD-1622-8221643C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12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" y="1006327"/>
            <a:ext cx="4031003" cy="18390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38CCAA-D246-4C9F-BB48-DC0E8024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96" y="972026"/>
            <a:ext cx="2282039" cy="22527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A20EE12-8CEE-457E-85A3-3007EA018C14}"/>
              </a:ext>
            </a:extLst>
          </p:cNvPr>
          <p:cNvSpPr txBox="1"/>
          <p:nvPr/>
        </p:nvSpPr>
        <p:spPr>
          <a:xfrm>
            <a:off x="170872" y="2799963"/>
            <a:ext cx="3458505" cy="4994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869FE"/>
              </a:buClr>
            </a:pP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ASIC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测试系统框图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20EE12-8CEE-457E-85A3-3007EA018C14}"/>
              </a:ext>
            </a:extLst>
          </p:cNvPr>
          <p:cNvSpPr txBox="1"/>
          <p:nvPr/>
        </p:nvSpPr>
        <p:spPr>
          <a:xfrm>
            <a:off x="4589877" y="3104486"/>
            <a:ext cx="2899876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869FE"/>
              </a:buClr>
            </a:pP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ASIC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测试板实物图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A1A249-3EF0-4835-8413-2FAC38E0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44" y="990204"/>
            <a:ext cx="3896681" cy="22005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20EE12-8CEE-457E-85A3-3007EA018C14}"/>
              </a:ext>
            </a:extLst>
          </p:cNvPr>
          <p:cNvSpPr txBox="1"/>
          <p:nvPr/>
        </p:nvSpPr>
        <p:spPr>
          <a:xfrm>
            <a:off x="8252205" y="3175055"/>
            <a:ext cx="2899876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869FE"/>
              </a:buClr>
            </a:pP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ASIC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典型测试结果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773F29-4B79-4A2D-A5A8-F7FC8723A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0" y="3729053"/>
            <a:ext cx="2580072" cy="27029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196E86-E93C-4B1C-986D-50D722C6E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213" y="4046806"/>
            <a:ext cx="4784540" cy="17378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5928F7E-81C5-4E2B-B23A-2E8A81986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029" y="4047275"/>
            <a:ext cx="4734461" cy="160596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A20EE12-8CEE-457E-85A3-3007EA018C14}"/>
              </a:ext>
            </a:extLst>
          </p:cNvPr>
          <p:cNvSpPr txBox="1"/>
          <p:nvPr/>
        </p:nvSpPr>
        <p:spPr>
          <a:xfrm>
            <a:off x="3154293" y="5713603"/>
            <a:ext cx="3961887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869FE"/>
              </a:buClr>
            </a:pP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多通道精度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RMS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测试（约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30ps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A20EE12-8CEE-457E-85A3-3007EA018C14}"/>
              </a:ext>
            </a:extLst>
          </p:cNvPr>
          <p:cNvSpPr txBox="1"/>
          <p:nvPr/>
        </p:nvSpPr>
        <p:spPr>
          <a:xfrm>
            <a:off x="7923338" y="5713603"/>
            <a:ext cx="3961887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869FE"/>
              </a:buClr>
            </a:pP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全量程测试</a:t>
            </a:r>
            <a:r>
              <a:rPr lang="en-US" altLang="zh-CN" sz="20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(10us)</a:t>
            </a:r>
            <a:endParaRPr lang="zh-CN" altLang="en-US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20EE12-8CEE-457E-85A3-3007EA018C14}"/>
              </a:ext>
            </a:extLst>
          </p:cNvPr>
          <p:cNvSpPr txBox="1"/>
          <p:nvPr/>
        </p:nvSpPr>
        <p:spPr>
          <a:xfrm>
            <a:off x="34557" y="6267601"/>
            <a:ext cx="258621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3869FE"/>
              </a:buClr>
            </a:pP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通道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TDC</a:t>
            </a:r>
            <a:r>
              <a:rPr lang="zh-CN" altLang="en-US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版图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0" y="3579091"/>
            <a:ext cx="12181490" cy="900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4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230F6-A1C3-CEF7-9065-6491402A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CE96C5-5351-6F96-149D-32573FD7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13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29967F-8549-9E46-8A48-1460C64E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0" dirty="0"/>
              <a:t>综合探测器、电子学、机械、软件、物理等各方面需求开展研究</a:t>
            </a:r>
            <a:endParaRPr lang="en-US" altLang="zh-CN" sz="2400" b="0" dirty="0"/>
          </a:p>
          <a:p>
            <a:r>
              <a:rPr lang="zh-CN" altLang="en-US" dirty="0"/>
              <a:t>探测器设计论证：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sz="2000" b="0" dirty="0"/>
              <a:t>主要依托离线软件</a:t>
            </a:r>
            <a:r>
              <a:rPr lang="en-US" altLang="zh-CN" sz="2000" b="0" dirty="0"/>
              <a:t>OSCAR</a:t>
            </a:r>
          </a:p>
          <a:p>
            <a:pPr lvl="1">
              <a:lnSpc>
                <a:spcPct val="100000"/>
              </a:lnSpc>
            </a:pPr>
            <a:r>
              <a:rPr lang="zh-CN" altLang="en-US" sz="2000" b="0" dirty="0"/>
              <a:t>模拟谱仪各部件带来的物质、死区效应</a:t>
            </a:r>
            <a:endParaRPr lang="en-US" altLang="zh-CN" sz="2000" b="0" dirty="0"/>
          </a:p>
          <a:p>
            <a:pPr lvl="1">
              <a:lnSpc>
                <a:spcPct val="100000"/>
              </a:lnSpc>
            </a:pPr>
            <a:r>
              <a:rPr lang="zh-CN" altLang="en-US" sz="2000" b="0" dirty="0"/>
              <a:t>混合方案优化轭铁厚度和探测器层数</a:t>
            </a:r>
            <a:endParaRPr lang="en-US" altLang="zh-CN" sz="2000" b="0" dirty="0"/>
          </a:p>
          <a:p>
            <a:pPr lvl="1">
              <a:lnSpc>
                <a:spcPct val="100000"/>
              </a:lnSpc>
            </a:pPr>
            <a:r>
              <a:rPr lang="zh-CN" altLang="en-US" sz="2000" b="0" dirty="0"/>
              <a:t>混合方案、全塑闪、全</a:t>
            </a:r>
            <a:r>
              <a:rPr lang="en-US" altLang="zh-CN" sz="2000" b="0" dirty="0"/>
              <a:t>RPC</a:t>
            </a:r>
            <a:r>
              <a:rPr lang="zh-CN" altLang="en-US" sz="2000" dirty="0"/>
              <a:t>已实现精确建模，正在性能对比验证</a:t>
            </a: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zh-CN" altLang="en-US" sz="2400" dirty="0"/>
              <a:t>样机研制</a:t>
            </a: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zh-CN" altLang="en-US" sz="2000" dirty="0"/>
              <a:t>塑闪：</a:t>
            </a:r>
            <a:endParaRPr lang="en-US" altLang="zh-CN" sz="2000" dirty="0"/>
          </a:p>
          <a:p>
            <a:pPr lvl="2">
              <a:lnSpc>
                <a:spcPct val="100000"/>
              </a:lnSpc>
            </a:pPr>
            <a:r>
              <a:rPr lang="zh-CN" altLang="en-US" sz="1600" dirty="0"/>
              <a:t>完成</a:t>
            </a:r>
            <a:r>
              <a:rPr lang="en-US" altLang="zh-CN" sz="1600" dirty="0"/>
              <a:t>2.4</a:t>
            </a:r>
            <a:r>
              <a:rPr lang="zh-CN" altLang="en-US" sz="1600" dirty="0"/>
              <a:t>米</a:t>
            </a:r>
            <a:r>
              <a:rPr lang="en-US" altLang="zh-CN" sz="1600" dirty="0"/>
              <a:t>*0.5</a:t>
            </a:r>
            <a:r>
              <a:rPr lang="zh-CN" altLang="en-US" sz="1600" dirty="0"/>
              <a:t>米大尺寸样机设计制作，验证机械、封装、死区等工程需求和设计概念合理性</a:t>
            </a:r>
            <a:endParaRPr lang="en-US" altLang="zh-CN" sz="1600" dirty="0"/>
          </a:p>
          <a:p>
            <a:pPr lvl="2">
              <a:lnSpc>
                <a:spcPct val="100000"/>
              </a:lnSpc>
            </a:pPr>
            <a:r>
              <a:rPr lang="zh-CN" altLang="en-US" sz="1600" dirty="0"/>
              <a:t>正在优化桶部全尺寸</a:t>
            </a:r>
            <a:r>
              <a:rPr lang="en-US" altLang="zh-CN" sz="1600" dirty="0"/>
              <a:t>2.4</a:t>
            </a:r>
            <a:r>
              <a:rPr lang="zh-CN" altLang="en-US" sz="1600" dirty="0"/>
              <a:t>米</a:t>
            </a:r>
            <a:r>
              <a:rPr lang="en-US" altLang="zh-CN" sz="1600" dirty="0"/>
              <a:t>*1.5</a:t>
            </a:r>
            <a:r>
              <a:rPr lang="zh-CN" altLang="en-US" sz="1600" dirty="0"/>
              <a:t>米大面积模块设计，筹备样机制作，准备</a:t>
            </a:r>
            <a:r>
              <a:rPr lang="en-US" altLang="zh-CN" sz="1600" dirty="0"/>
              <a:t>QC</a:t>
            </a:r>
            <a:r>
              <a:rPr lang="zh-CN" altLang="en-US" sz="1600" dirty="0"/>
              <a:t>质量控制系统</a:t>
            </a:r>
            <a:endParaRPr lang="en-US" altLang="zh-CN" sz="1600" dirty="0"/>
          </a:p>
          <a:p>
            <a:pPr lvl="1">
              <a:lnSpc>
                <a:spcPct val="100000"/>
              </a:lnSpc>
            </a:pPr>
            <a:r>
              <a:rPr lang="en-US" altLang="zh-CN" sz="2000" dirty="0"/>
              <a:t>RPC</a:t>
            </a:r>
            <a:r>
              <a:rPr lang="zh-CN" altLang="en-US" sz="2000" dirty="0"/>
              <a:t>：低阻玻璃</a:t>
            </a:r>
            <a:r>
              <a:rPr lang="en-US" altLang="zh-CN" sz="2000" dirty="0"/>
              <a:t>RPC</a:t>
            </a:r>
            <a:r>
              <a:rPr lang="zh-CN" altLang="en-US" sz="2000" dirty="0"/>
              <a:t>，小面积各种性能指标测试、研制大面积样机</a:t>
            </a:r>
            <a:endParaRPr lang="en-US" altLang="zh-CN" sz="2000" dirty="0"/>
          </a:p>
          <a:p>
            <a:pPr lvl="1">
              <a:lnSpc>
                <a:spcPct val="100000"/>
              </a:lnSpc>
            </a:pPr>
            <a:r>
              <a:rPr lang="zh-CN" altLang="en-US" sz="2000" dirty="0"/>
              <a:t>电子学：板级与探测器联调并持续迭代优化；</a:t>
            </a:r>
            <a:r>
              <a:rPr lang="en-US" altLang="zh-CN" sz="2000" dirty="0"/>
              <a:t>ASIC</a:t>
            </a:r>
            <a:r>
              <a:rPr lang="zh-CN" altLang="en-US" sz="2000" dirty="0"/>
              <a:t>流片进行性能指标测试</a:t>
            </a:r>
            <a:endParaRPr lang="en-US" altLang="zh-CN" sz="2000" dirty="0"/>
          </a:p>
          <a:p>
            <a:pPr lvl="1">
              <a:lnSpc>
                <a:spcPct val="100000"/>
              </a:lnSpc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3738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7F9EE-39FF-33B1-45AD-30124DCC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报告提纲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346D643-4046-1AA1-905A-15F21ED2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7FEF1B-F8A9-7821-44D0-3089AFBB0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STCF</a:t>
            </a:r>
            <a:r>
              <a:rPr lang="zh-CN" altLang="en-US" dirty="0"/>
              <a:t>缪子探测器简介</a:t>
            </a:r>
            <a:endParaRPr lang="en-US" altLang="zh-CN" dirty="0"/>
          </a:p>
          <a:p>
            <a:r>
              <a:rPr lang="zh-CN" altLang="en-US" dirty="0"/>
              <a:t>设计论证</a:t>
            </a:r>
            <a:endParaRPr lang="en-US" altLang="zh-CN" dirty="0"/>
          </a:p>
          <a:p>
            <a:r>
              <a:rPr lang="zh-CN" altLang="en-US" dirty="0"/>
              <a:t>样机研制</a:t>
            </a:r>
            <a:endParaRPr lang="en-US" altLang="zh-CN" dirty="0"/>
          </a:p>
          <a:p>
            <a:pPr lvl="1"/>
            <a:r>
              <a:rPr lang="en-US" altLang="zh-CN" dirty="0"/>
              <a:t>RPC</a:t>
            </a:r>
            <a:r>
              <a:rPr lang="zh-CN" altLang="en-US" dirty="0"/>
              <a:t>探测器</a:t>
            </a:r>
            <a:endParaRPr lang="en-US" altLang="zh-CN" dirty="0"/>
          </a:p>
          <a:p>
            <a:pPr lvl="1"/>
            <a:r>
              <a:rPr lang="zh-CN" altLang="en-US" dirty="0"/>
              <a:t>塑闪探测器</a:t>
            </a:r>
            <a:endParaRPr lang="en-US" altLang="zh-CN" dirty="0"/>
          </a:p>
          <a:p>
            <a:pPr lvl="1"/>
            <a:r>
              <a:rPr lang="zh-CN" altLang="en-US" dirty="0"/>
              <a:t>电子学系统</a:t>
            </a:r>
            <a:endParaRPr lang="en-US" altLang="zh-CN" dirty="0"/>
          </a:p>
          <a:p>
            <a:r>
              <a:rPr lang="zh-CN" altLang="en-US" dirty="0"/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00762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780B3-D536-83D7-49A0-B320B92E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STCF </a:t>
            </a:r>
            <a:r>
              <a:rPr lang="zh-CN" altLang="en-US" dirty="0"/>
              <a:t>缪子探测器设计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03BCDAE-CF0E-7ED8-79DB-F73F4F57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3</a:t>
            </a:fld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B86B194-0A21-71ED-7453-738B13897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306" y="1914525"/>
            <a:ext cx="4429125" cy="3390900"/>
          </a:xfrm>
          <a:custGeom>
            <a:avLst/>
            <a:gdLst>
              <a:gd name="connsiteX0" fmla="*/ 0 w 10857753"/>
              <a:gd name="connsiteY0" fmla="*/ 0 h 5136439"/>
              <a:gd name="connsiteX1" fmla="*/ 10857753 w 10857753"/>
              <a:gd name="connsiteY1" fmla="*/ 0 h 5136439"/>
              <a:gd name="connsiteX2" fmla="*/ 10857753 w 10857753"/>
              <a:gd name="connsiteY2" fmla="*/ 5136439 h 5136439"/>
              <a:gd name="connsiteX3" fmla="*/ 0 w 10857753"/>
              <a:gd name="connsiteY3" fmla="*/ 5136439 h 5136439"/>
              <a:gd name="connsiteX4" fmla="*/ 0 w 10857753"/>
              <a:gd name="connsiteY4" fmla="*/ 0 h 5136439"/>
              <a:gd name="connsiteX0-1" fmla="*/ 0 w 10857753"/>
              <a:gd name="connsiteY0-2" fmla="*/ 0 h 5136439"/>
              <a:gd name="connsiteX1-3" fmla="*/ 10857753 w 10857753"/>
              <a:gd name="connsiteY1-4" fmla="*/ 0 h 5136439"/>
              <a:gd name="connsiteX2-5" fmla="*/ 10855126 w 10857753"/>
              <a:gd name="connsiteY2-6" fmla="*/ 4956679 h 5136439"/>
              <a:gd name="connsiteX3-7" fmla="*/ 10857753 w 10857753"/>
              <a:gd name="connsiteY3-8" fmla="*/ 5136439 h 5136439"/>
              <a:gd name="connsiteX4-9" fmla="*/ 0 w 10857753"/>
              <a:gd name="connsiteY4-10" fmla="*/ 5136439 h 5136439"/>
              <a:gd name="connsiteX5" fmla="*/ 0 w 10857753"/>
              <a:gd name="connsiteY5" fmla="*/ 0 h 5136439"/>
              <a:gd name="connsiteX0-11" fmla="*/ 0 w 10857753"/>
              <a:gd name="connsiteY0-12" fmla="*/ 0 h 5142745"/>
              <a:gd name="connsiteX1-13" fmla="*/ 10857753 w 10857753"/>
              <a:gd name="connsiteY1-14" fmla="*/ 0 h 5142745"/>
              <a:gd name="connsiteX2-15" fmla="*/ 10855126 w 10857753"/>
              <a:gd name="connsiteY2-16" fmla="*/ 4956679 h 5142745"/>
              <a:gd name="connsiteX3-17" fmla="*/ 10687486 w 10857753"/>
              <a:gd name="connsiteY3-18" fmla="*/ 5142745 h 5142745"/>
              <a:gd name="connsiteX4-19" fmla="*/ 0 w 10857753"/>
              <a:gd name="connsiteY4-20" fmla="*/ 5136439 h 5142745"/>
              <a:gd name="connsiteX5-21" fmla="*/ 0 w 10857753"/>
              <a:gd name="connsiteY5-22" fmla="*/ 0 h 5142745"/>
              <a:gd name="connsiteX0-23" fmla="*/ 0 w 10857753"/>
              <a:gd name="connsiteY0-24" fmla="*/ 0 h 5142745"/>
              <a:gd name="connsiteX1-25" fmla="*/ 10857753 w 10857753"/>
              <a:gd name="connsiteY1-26" fmla="*/ 0 h 5142745"/>
              <a:gd name="connsiteX2-27" fmla="*/ 10855126 w 10857753"/>
              <a:gd name="connsiteY2-28" fmla="*/ 4956679 h 5142745"/>
              <a:gd name="connsiteX3-29" fmla="*/ 10687486 w 10857753"/>
              <a:gd name="connsiteY3-30" fmla="*/ 5142745 h 5142745"/>
              <a:gd name="connsiteX4-31" fmla="*/ 0 w 10857753"/>
              <a:gd name="connsiteY4-32" fmla="*/ 5136439 h 5142745"/>
              <a:gd name="connsiteX5-33" fmla="*/ 0 w 10857753"/>
              <a:gd name="connsiteY5-34" fmla="*/ 0 h 5142745"/>
              <a:gd name="connsiteX0-35" fmla="*/ 0 w 10857753"/>
              <a:gd name="connsiteY0-36" fmla="*/ 0 h 5142747"/>
              <a:gd name="connsiteX1-37" fmla="*/ 10857753 w 10857753"/>
              <a:gd name="connsiteY1-38" fmla="*/ 0 h 5142747"/>
              <a:gd name="connsiteX2-39" fmla="*/ 10855126 w 10857753"/>
              <a:gd name="connsiteY2-40" fmla="*/ 4956679 h 5142747"/>
              <a:gd name="connsiteX3-41" fmla="*/ 10687486 w 10857753"/>
              <a:gd name="connsiteY3-42" fmla="*/ 5142745 h 5142747"/>
              <a:gd name="connsiteX4-43" fmla="*/ 0 w 10857753"/>
              <a:gd name="connsiteY4-44" fmla="*/ 5136439 h 5142747"/>
              <a:gd name="connsiteX5-45" fmla="*/ 0 w 10857753"/>
              <a:gd name="connsiteY5-46" fmla="*/ 0 h 5142747"/>
              <a:gd name="connsiteX0-47" fmla="*/ 0 w 10857753"/>
              <a:gd name="connsiteY0-48" fmla="*/ 0 h 5142903"/>
              <a:gd name="connsiteX1-49" fmla="*/ 10857753 w 10857753"/>
              <a:gd name="connsiteY1-50" fmla="*/ 0 h 5142903"/>
              <a:gd name="connsiteX2-51" fmla="*/ 10855126 w 10857753"/>
              <a:gd name="connsiteY2-52" fmla="*/ 4956679 h 5142903"/>
              <a:gd name="connsiteX3-53" fmla="*/ 10687486 w 10857753"/>
              <a:gd name="connsiteY3-54" fmla="*/ 5142745 h 5142903"/>
              <a:gd name="connsiteX4-55" fmla="*/ 0 w 10857753"/>
              <a:gd name="connsiteY4-56" fmla="*/ 5136439 h 5142903"/>
              <a:gd name="connsiteX5-57" fmla="*/ 0 w 10857753"/>
              <a:gd name="connsiteY5-58" fmla="*/ 0 h 5142903"/>
              <a:gd name="connsiteX0-59" fmla="*/ 0 w 10857753"/>
              <a:gd name="connsiteY0-60" fmla="*/ 0 h 5142823"/>
              <a:gd name="connsiteX1-61" fmla="*/ 10857753 w 10857753"/>
              <a:gd name="connsiteY1-62" fmla="*/ 0 h 5142823"/>
              <a:gd name="connsiteX2-63" fmla="*/ 10855126 w 10857753"/>
              <a:gd name="connsiteY2-64" fmla="*/ 4956679 h 5142823"/>
              <a:gd name="connsiteX3-65" fmla="*/ 10687486 w 10857753"/>
              <a:gd name="connsiteY3-66" fmla="*/ 5142745 h 5142823"/>
              <a:gd name="connsiteX4-67" fmla="*/ 0 w 10857753"/>
              <a:gd name="connsiteY4-68" fmla="*/ 5136439 h 5142823"/>
              <a:gd name="connsiteX5-69" fmla="*/ 0 w 10857753"/>
              <a:gd name="connsiteY5-70" fmla="*/ 0 h 5142823"/>
              <a:gd name="connsiteX0-71" fmla="*/ 0 w 10857753"/>
              <a:gd name="connsiteY0-72" fmla="*/ 0 h 5142926"/>
              <a:gd name="connsiteX1-73" fmla="*/ 10857753 w 10857753"/>
              <a:gd name="connsiteY1-74" fmla="*/ 0 h 5142926"/>
              <a:gd name="connsiteX2-75" fmla="*/ 10855126 w 10857753"/>
              <a:gd name="connsiteY2-76" fmla="*/ 4956679 h 5142926"/>
              <a:gd name="connsiteX3-77" fmla="*/ 10687486 w 10857753"/>
              <a:gd name="connsiteY3-78" fmla="*/ 5142745 h 5142926"/>
              <a:gd name="connsiteX4-79" fmla="*/ 0 w 10857753"/>
              <a:gd name="connsiteY4-80" fmla="*/ 5136439 h 5142926"/>
              <a:gd name="connsiteX5-81" fmla="*/ 0 w 10857753"/>
              <a:gd name="connsiteY5-82" fmla="*/ 0 h 5142926"/>
              <a:gd name="connsiteX0-83" fmla="*/ 0 w 10857753"/>
              <a:gd name="connsiteY0-84" fmla="*/ 0 h 5142954"/>
              <a:gd name="connsiteX1-85" fmla="*/ 10857753 w 10857753"/>
              <a:gd name="connsiteY1-86" fmla="*/ 0 h 5142954"/>
              <a:gd name="connsiteX2-87" fmla="*/ 10855126 w 10857753"/>
              <a:gd name="connsiteY2-88" fmla="*/ 4963817 h 5142954"/>
              <a:gd name="connsiteX3-89" fmla="*/ 10687486 w 10857753"/>
              <a:gd name="connsiteY3-90" fmla="*/ 5142745 h 5142954"/>
              <a:gd name="connsiteX4-91" fmla="*/ 0 w 10857753"/>
              <a:gd name="connsiteY4-92" fmla="*/ 5136439 h 5142954"/>
              <a:gd name="connsiteX5-93" fmla="*/ 0 w 10857753"/>
              <a:gd name="connsiteY5-94" fmla="*/ 0 h 5142954"/>
              <a:gd name="connsiteX0-95" fmla="*/ 0 w 10857753"/>
              <a:gd name="connsiteY0-96" fmla="*/ 0 h 5142954"/>
              <a:gd name="connsiteX1-97" fmla="*/ 10857753 w 10857753"/>
              <a:gd name="connsiteY1-98" fmla="*/ 0 h 5142954"/>
              <a:gd name="connsiteX2-99" fmla="*/ 10855126 w 10857753"/>
              <a:gd name="connsiteY2-100" fmla="*/ 4963817 h 5142954"/>
              <a:gd name="connsiteX3-101" fmla="*/ 10687486 w 10857753"/>
              <a:gd name="connsiteY3-102" fmla="*/ 5142745 h 5142954"/>
              <a:gd name="connsiteX4-103" fmla="*/ 0 w 10857753"/>
              <a:gd name="connsiteY4-104" fmla="*/ 5136439 h 5142954"/>
              <a:gd name="connsiteX5-105" fmla="*/ 0 w 10857753"/>
              <a:gd name="connsiteY5-106" fmla="*/ 0 h 5142954"/>
              <a:gd name="connsiteX0-107" fmla="*/ 0 w 10857753"/>
              <a:gd name="connsiteY0-108" fmla="*/ 0 h 5143138"/>
              <a:gd name="connsiteX1-109" fmla="*/ 10857753 w 10857753"/>
              <a:gd name="connsiteY1-110" fmla="*/ 0 h 5143138"/>
              <a:gd name="connsiteX2-111" fmla="*/ 10855126 w 10857753"/>
              <a:gd name="connsiteY2-112" fmla="*/ 4963817 h 5143138"/>
              <a:gd name="connsiteX3-113" fmla="*/ 10687486 w 10857753"/>
              <a:gd name="connsiteY3-114" fmla="*/ 5142745 h 5143138"/>
              <a:gd name="connsiteX4-115" fmla="*/ 0 w 10857753"/>
              <a:gd name="connsiteY4-116" fmla="*/ 5136439 h 5143138"/>
              <a:gd name="connsiteX5-117" fmla="*/ 0 w 10857753"/>
              <a:gd name="connsiteY5-118" fmla="*/ 0 h 5143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857753" h="5143138">
                <a:moveTo>
                  <a:pt x="0" y="0"/>
                </a:moveTo>
                <a:lnTo>
                  <a:pt x="10857753" y="0"/>
                </a:lnTo>
                <a:cubicBezTo>
                  <a:pt x="10856877" y="1652226"/>
                  <a:pt x="10856002" y="4910484"/>
                  <a:pt x="10855126" y="4963817"/>
                </a:cubicBezTo>
                <a:cubicBezTo>
                  <a:pt x="10840364" y="5128486"/>
                  <a:pt x="10747038" y="5146323"/>
                  <a:pt x="10687486" y="5142745"/>
                </a:cubicBezTo>
                <a:lnTo>
                  <a:pt x="0" y="5136439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gradFill flip="none" rotWithShape="1">
              <a:gsLst>
                <a:gs pos="0">
                  <a:srgbClr val="9DC3E6"/>
                </a:gs>
                <a:gs pos="35000">
                  <a:srgbClr val="5B9BD5">
                    <a:lumMod val="45000"/>
                    <a:lumOff val="55000"/>
                  </a:srgbClr>
                </a:gs>
                <a:gs pos="7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prstDash val="solid"/>
            <a:miter lim="800000"/>
            <a:headEnd type="oval"/>
            <a:tailEnd type="oval"/>
          </a:ln>
          <a:effectLst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B4C832-2CB2-436C-B215-84B734B0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10" y="2904075"/>
            <a:ext cx="4802599" cy="3588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AF0DC88-AEDA-8B02-7F12-0C61FD9DBD16}"/>
              </a:ext>
            </a:extLst>
          </p:cNvPr>
          <p:cNvSpPr txBox="1"/>
          <p:nvPr/>
        </p:nvSpPr>
        <p:spPr>
          <a:xfrm>
            <a:off x="507549" y="1086184"/>
            <a:ext cx="9859944" cy="153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基准设计方案：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3606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Char char="²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塑闪混合探测器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3606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Char char="²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：本底不敏感；外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层塑闪：有利于强子探测、鉴别性能</a:t>
            </a:r>
          </a:p>
        </p:txBody>
      </p:sp>
    </p:spTree>
    <p:extLst>
      <p:ext uri="{BB962C8B-B14F-4D97-AF65-F5344CB8AC3E}">
        <p14:creationId xmlns:p14="http://schemas.microsoft.com/office/powerpoint/2010/main" val="15280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F7214-3AB2-3CA4-52DA-01FAD5A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设计方案论证：</a:t>
            </a:r>
            <a:r>
              <a:rPr lang="zh-CN" altLang="en-US" sz="2400" b="0" dirty="0"/>
              <a:t>机械物质和探测器层数</a:t>
            </a:r>
            <a:endParaRPr lang="zh-CN" altLang="en-US" b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C2128F9-E873-7CB6-024C-2F481DC2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4</a:t>
            </a:fld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54479DC-C174-B185-D451-CBD22AE97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8309" y="1039397"/>
            <a:ext cx="4044461" cy="35158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84010D-D980-50AF-DCA6-4203ADA5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2" y="4660009"/>
            <a:ext cx="5572259" cy="18706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AE9346-A25D-B8F5-8259-A5143B880E1B}"/>
              </a:ext>
            </a:extLst>
          </p:cNvPr>
          <p:cNvSpPr txBox="1"/>
          <p:nvPr/>
        </p:nvSpPr>
        <p:spPr>
          <a:xfrm>
            <a:off x="96592" y="926702"/>
            <a:ext cx="6426558" cy="383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论证轭铁和探测器层数的配置</a:t>
            </a:r>
            <a:endParaRPr lang="en-US" altLang="zh-CN" sz="20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综合考虑磁铁、机械、本底、探测器性能、物理需求等方面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15 </a:t>
            </a:r>
            <a:r>
              <a:rPr lang="zh-CN" altLang="en-US" dirty="0">
                <a:latin typeface="+mn-ea"/>
              </a:rPr>
              <a:t>层探测器</a:t>
            </a:r>
            <a:r>
              <a:rPr lang="en-US" altLang="zh-CN" dirty="0">
                <a:latin typeface="+mn-ea"/>
              </a:rPr>
              <a:t>( 5 </a:t>
            </a:r>
            <a:r>
              <a:rPr lang="zh-CN" altLang="en-US" dirty="0">
                <a:latin typeface="+mn-ea"/>
              </a:rPr>
              <a:t>层</a:t>
            </a:r>
            <a:r>
              <a:rPr lang="en-US" altLang="zh-CN" dirty="0">
                <a:latin typeface="+mn-ea"/>
              </a:rPr>
              <a:t>RPC +10 </a:t>
            </a:r>
            <a:r>
              <a:rPr lang="zh-CN" altLang="en-US" dirty="0">
                <a:latin typeface="+mn-ea"/>
              </a:rPr>
              <a:t>层塑闪</a:t>
            </a:r>
            <a:r>
              <a:rPr lang="en-US" altLang="zh-CN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14 </a:t>
            </a:r>
            <a:r>
              <a:rPr lang="zh-CN" altLang="en-US" dirty="0">
                <a:latin typeface="+mn-ea"/>
              </a:rPr>
              <a:t>层吸收铁</a:t>
            </a:r>
            <a:r>
              <a:rPr lang="en-US" altLang="zh-CN" dirty="0">
                <a:latin typeface="+mn-ea"/>
              </a:rPr>
              <a:t>( 2, 2, 2, 2, 2, 2.5, 3, 3, 3.5, 4, 4, 5, 6, 10 cm )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考虑轭铁等部件的死区和物质效应</a:t>
            </a:r>
            <a:endParaRPr lang="en-US" altLang="zh-CN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探测器机械封装铝壳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端盖内侧轭铁：八边形</a:t>
            </a:r>
            <a:r>
              <a:rPr lang="en-US" altLang="zh-CN" dirty="0">
                <a:latin typeface="+mn-ea"/>
                <a:sym typeface="Wingdings" panose="05000000000000000000" pitchFamily="2" charset="2"/>
              </a:rPr>
              <a:t></a:t>
            </a:r>
            <a:r>
              <a:rPr lang="zh-CN" altLang="en-US" dirty="0">
                <a:latin typeface="+mn-ea"/>
                <a:sym typeface="Wingdings" panose="05000000000000000000" pitchFamily="2" charset="2"/>
              </a:rPr>
              <a:t>圆形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扇区连接件</a:t>
            </a:r>
            <a:endParaRPr lang="en-US" altLang="zh-CN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极头</a:t>
            </a:r>
            <a:endParaRPr lang="en-US" altLang="zh-CN" dirty="0">
              <a:latin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13F6D0-EAE6-0573-4C6A-B1E3DB957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882" y="4768945"/>
            <a:ext cx="2839400" cy="17616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E638D7-E2FE-390C-AD43-28F9554D8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453" y="4733463"/>
            <a:ext cx="3032376" cy="17616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AB130B-DB79-B946-BE73-CFE051B7A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172" y="2969306"/>
            <a:ext cx="2957751" cy="16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17D02-3D67-E1B4-F952-7394AEB7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设计方案论证：</a:t>
            </a:r>
            <a:r>
              <a:rPr lang="zh-CN" altLang="en-US" sz="2800" b="0" dirty="0"/>
              <a:t>探测器类型</a:t>
            </a:r>
            <a:endParaRPr lang="zh-CN" altLang="en-US" b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1C62C7-B90C-A18B-8EC3-5BEFF0E2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5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F8CC4D-7877-9690-3578-C39EC63EB9DA}"/>
              </a:ext>
            </a:extLst>
          </p:cNvPr>
          <p:cNvGrpSpPr/>
          <p:nvPr/>
        </p:nvGrpSpPr>
        <p:grpSpPr>
          <a:xfrm>
            <a:off x="681414" y="3231570"/>
            <a:ext cx="11030148" cy="3079079"/>
            <a:chOff x="2112369" y="1650008"/>
            <a:chExt cx="9518959" cy="27779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823FD9E-F7A6-04C3-40A2-1AC6C1D9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2369" y="1720958"/>
              <a:ext cx="2747464" cy="224805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24AD1B-08B9-F3C8-1AF1-C0770A68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7307" y="1748632"/>
              <a:ext cx="2691475" cy="207124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9E321E2-2F2C-9BF0-CA13-46A0C0CAB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321" y="1650008"/>
              <a:ext cx="2822007" cy="216987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928AFBE-B618-5300-9407-ED514439A7BC}"/>
                </a:ext>
              </a:extLst>
            </p:cNvPr>
            <p:cNvSpPr txBox="1"/>
            <p:nvPr/>
          </p:nvSpPr>
          <p:spPr>
            <a:xfrm>
              <a:off x="2417586" y="3941697"/>
              <a:ext cx="185102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Hybrid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7AF3FD9-4591-BA59-98BD-5BB8F2D1931F}"/>
                </a:ext>
              </a:extLst>
            </p:cNvPr>
            <p:cNvSpPr txBox="1"/>
            <p:nvPr/>
          </p:nvSpPr>
          <p:spPr>
            <a:xfrm>
              <a:off x="5647531" y="3969017"/>
              <a:ext cx="185102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Full PS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ADB6D87-D088-3887-D9A2-F116F2C5F75E}"/>
                </a:ext>
              </a:extLst>
            </p:cNvPr>
            <p:cNvSpPr txBox="1"/>
            <p:nvPr/>
          </p:nvSpPr>
          <p:spPr>
            <a:xfrm>
              <a:off x="9197071" y="3941697"/>
              <a:ext cx="185102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Full RPC 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B853425-A63C-6A89-5D28-AFAE5A4EC1A9}"/>
                </a:ext>
              </a:extLst>
            </p:cNvPr>
            <p:cNvSpPr/>
            <p:nvPr/>
          </p:nvSpPr>
          <p:spPr>
            <a:xfrm>
              <a:off x="2714625" y="1748633"/>
              <a:ext cx="442913" cy="83740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7F4F192-C449-1075-6866-B59C141A1762}"/>
                </a:ext>
              </a:extLst>
            </p:cNvPr>
            <p:cNvSpPr/>
            <p:nvPr/>
          </p:nvSpPr>
          <p:spPr>
            <a:xfrm>
              <a:off x="5874543" y="1748633"/>
              <a:ext cx="442913" cy="83740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B5004D7-AC29-6183-C8ED-19C32B5427DA}"/>
                </a:ext>
              </a:extLst>
            </p:cNvPr>
            <p:cNvSpPr/>
            <p:nvPr/>
          </p:nvSpPr>
          <p:spPr>
            <a:xfrm>
              <a:off x="9477375" y="1695650"/>
              <a:ext cx="442913" cy="83740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709FCBC-2457-C4FF-4133-F666AEB77490}"/>
              </a:ext>
            </a:extLst>
          </p:cNvPr>
          <p:cNvSpPr txBox="1"/>
          <p:nvPr/>
        </p:nvSpPr>
        <p:spPr>
          <a:xfrm>
            <a:off x="167426" y="1001319"/>
            <a:ext cx="10655812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在官方离线软件框架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实现三种不同类型探测器设计方案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-3606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Char char="²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性能对比研究正在进行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-36068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 2" panose="05020102010507070707" pitchFamily="18" charset="2"/>
              <a:buChar char="²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需综合考虑模拟、探测器响应、重建、鉴别等各环节性能的总体贡献</a:t>
            </a:r>
          </a:p>
        </p:txBody>
      </p:sp>
    </p:spTree>
    <p:extLst>
      <p:ext uri="{BB962C8B-B14F-4D97-AF65-F5344CB8AC3E}">
        <p14:creationId xmlns:p14="http://schemas.microsoft.com/office/powerpoint/2010/main" val="42684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54BF3-1A37-6886-945F-D3DDFEF3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设计方案论证：</a:t>
            </a:r>
            <a:r>
              <a:rPr lang="zh-CN" altLang="en-US" sz="2800" b="0" dirty="0"/>
              <a:t>端盖结构更新</a:t>
            </a:r>
            <a:endParaRPr lang="zh-CN" altLang="en-US" b="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A78056A-32EB-78B7-4556-4CE07142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6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D355B55-9350-0D73-B644-BDBAC6D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1106921"/>
            <a:ext cx="7932611" cy="23574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端盖部分变为双开门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塑闪和</a:t>
            </a:r>
            <a:r>
              <a:rPr lang="en-US" altLang="zh-CN" dirty="0"/>
              <a:t>RPC</a:t>
            </a:r>
            <a:r>
              <a:rPr lang="zh-CN" altLang="en-US" dirty="0"/>
              <a:t>探测器模块划分需要更新设计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塑闪： 塑闪条排布的重新测算， 最长塑闪</a:t>
            </a:r>
            <a:r>
              <a:rPr lang="en-US" altLang="zh-CN" dirty="0"/>
              <a:t>2.4</a:t>
            </a:r>
            <a:r>
              <a:rPr lang="zh-CN" altLang="en-US" dirty="0"/>
              <a:t>米  </a:t>
            </a:r>
            <a:r>
              <a:rPr lang="en-US" altLang="zh-CN" dirty="0">
                <a:sym typeface="Wingdings" panose="05000000000000000000" pitchFamily="2" charset="2"/>
              </a:rPr>
              <a:t> 2.9 </a:t>
            </a:r>
            <a:r>
              <a:rPr lang="zh-CN" altLang="en-US" dirty="0">
                <a:sym typeface="Wingdings" panose="05000000000000000000" pitchFamily="2" charset="2"/>
              </a:rPr>
              <a:t>米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sym typeface="Wingdings" panose="05000000000000000000" pitchFamily="2" charset="2"/>
              </a:rPr>
              <a:t>RPC</a:t>
            </a:r>
            <a:r>
              <a:rPr lang="zh-CN" altLang="en-US" dirty="0">
                <a:sym typeface="Wingdings" panose="05000000000000000000" pitchFamily="2" charset="2"/>
              </a:rPr>
              <a:t>：  组织专题讨论，设计模块划分和机械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AB11D3-B383-EAE2-56F4-0150D8A8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810" y="3753810"/>
            <a:ext cx="2536042" cy="255555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1F09438-009C-EECB-7470-B644E5EA6F33}"/>
              </a:ext>
            </a:extLst>
          </p:cNvPr>
          <p:cNvGrpSpPr/>
          <p:nvPr/>
        </p:nvGrpSpPr>
        <p:grpSpPr>
          <a:xfrm>
            <a:off x="6095680" y="3915490"/>
            <a:ext cx="2640447" cy="2440860"/>
            <a:chOff x="6153622" y="1784831"/>
            <a:chExt cx="2185988" cy="208913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A089368-9199-52B9-7424-00B19B41C878}"/>
                </a:ext>
              </a:extLst>
            </p:cNvPr>
            <p:cNvGrpSpPr/>
            <p:nvPr/>
          </p:nvGrpSpPr>
          <p:grpSpPr>
            <a:xfrm>
              <a:off x="6153622" y="1784831"/>
              <a:ext cx="2185988" cy="2089137"/>
              <a:chOff x="6154416" y="1756520"/>
              <a:chExt cx="2185988" cy="2089137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0758C12-E1BB-A222-DB2A-24BD23174904}"/>
                  </a:ext>
                </a:extLst>
              </p:cNvPr>
              <p:cNvGrpSpPr/>
              <p:nvPr/>
            </p:nvGrpSpPr>
            <p:grpSpPr>
              <a:xfrm>
                <a:off x="6154416" y="1756520"/>
                <a:ext cx="2184400" cy="2089137"/>
                <a:chOff x="6154416" y="1756520"/>
                <a:chExt cx="2184400" cy="2089137"/>
              </a:xfrm>
            </p:grpSpPr>
            <p:sp>
              <p:nvSpPr>
                <p:cNvPr id="12" name="八边形 11">
                  <a:extLst>
                    <a:ext uri="{FF2B5EF4-FFF2-40B4-BE49-F238E27FC236}">
                      <a16:creationId xmlns:a16="http://schemas.microsoft.com/office/drawing/2014/main" id="{9D061CC9-0962-F8A6-7DB7-3B85B1363617}"/>
                    </a:ext>
                  </a:extLst>
                </p:cNvPr>
                <p:cNvSpPr/>
                <p:nvPr/>
              </p:nvSpPr>
              <p:spPr bwMode="auto">
                <a:xfrm>
                  <a:off x="6154416" y="1756520"/>
                  <a:ext cx="2184400" cy="2068513"/>
                </a:xfrm>
                <a:prstGeom prst="octagon">
                  <a:avLst/>
                </a:prstGeom>
              </p:spPr>
              <p:style>
                <a:lnRef idx="2">
                  <a:srgbClr val="4472C4">
                    <a:shade val="15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>
                    <a:latin typeface="等线" panose="02010600030101010101" charset="-122"/>
                    <a:ea typeface="等线" panose="02010600030101010101" charset="-122"/>
                  </a:endParaRPr>
                </a:p>
              </p:txBody>
            </p: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6FF97468-33C6-F85B-5D50-1ABFE74C8C2F}"/>
                    </a:ext>
                  </a:extLst>
                </p:cNvPr>
                <p:cNvCxnSpPr/>
                <p:nvPr/>
              </p:nvCxnSpPr>
              <p:spPr bwMode="auto">
                <a:xfrm>
                  <a:off x="7246616" y="1777144"/>
                  <a:ext cx="0" cy="2068513"/>
                </a:xfrm>
                <a:prstGeom prst="line">
                  <a:avLst/>
                </a:prstGeom>
                <a:ln w="1905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</p:spPr>
              <p:style>
                <a:lnRef idx="1">
                  <a:srgbClr val="4472C4"/>
                </a:lnRef>
                <a:fillRef idx="0">
                  <a:srgbClr val="4472C4"/>
                </a:fillRef>
                <a:effectRef idx="0">
                  <a:srgbClr val="4472C4"/>
                </a:effectRef>
                <a:fontRef idx="minor">
                  <a:sysClr val="windowText" lastClr="000000"/>
                </a:fontRef>
              </p:style>
            </p:cxnSp>
          </p:grp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122A0B40-6451-E6CA-8B3B-CAFFADE5AD8A}"/>
                  </a:ext>
                </a:extLst>
              </p:cNvPr>
              <p:cNvCxnSpPr/>
              <p:nvPr/>
            </p:nvCxnSpPr>
            <p:spPr bwMode="auto">
              <a:xfrm>
                <a:off x="6156004" y="2807432"/>
                <a:ext cx="2184400" cy="0"/>
              </a:xfrm>
              <a:prstGeom prst="line">
                <a:avLst/>
              </a:prstGeom>
              <a:ln w="19050">
                <a:solidFill>
                  <a:sysClr val="windowText" lastClr="000000">
                    <a:lumMod val="95000"/>
                    <a:lumOff val="5000"/>
                  </a:sysClr>
                </a:solidFill>
              </a:ln>
            </p:spPr>
            <p:style>
              <a:lnRef idx="1">
                <a:srgbClr val="4472C4"/>
              </a:lnRef>
              <a:fillRef idx="0">
                <a:srgbClr val="4472C4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</p:cxn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2C37BA2-E942-7D87-22CF-751C0A46E877}"/>
                </a:ext>
              </a:extLst>
            </p:cNvPr>
            <p:cNvSpPr/>
            <p:nvPr/>
          </p:nvSpPr>
          <p:spPr bwMode="auto">
            <a:xfrm>
              <a:off x="6735441" y="2328007"/>
              <a:ext cx="1022350" cy="958850"/>
            </a:xfrm>
            <a:prstGeom prst="ellipse">
              <a:avLst/>
            </a:prstGeom>
            <a:solidFill>
              <a:sysClr val="window" lastClr="FFFFFF"/>
            </a:solidFill>
          </p:spPr>
          <p:style>
            <a:lnRef idx="2">
              <a:srgbClr val="4472C4">
                <a:shade val="15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C41D69B-A4C3-5404-6E65-62C1645DA8DF}"/>
              </a:ext>
            </a:extLst>
          </p:cNvPr>
          <p:cNvCxnSpPr>
            <a:cxnSpLocks/>
          </p:cNvCxnSpPr>
          <p:nvPr/>
        </p:nvCxnSpPr>
        <p:spPr>
          <a:xfrm>
            <a:off x="8199863" y="4479859"/>
            <a:ext cx="10725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88DD9DAA-C846-A1F3-6EC7-3DB6BA66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4" y="4035405"/>
            <a:ext cx="1864214" cy="166563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D545791-DC10-6A86-655C-095F1619EB72}"/>
              </a:ext>
            </a:extLst>
          </p:cNvPr>
          <p:cNvSpPr txBox="1"/>
          <p:nvPr/>
        </p:nvSpPr>
        <p:spPr>
          <a:xfrm>
            <a:off x="781201" y="6273494"/>
            <a:ext cx="181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CDR</a:t>
            </a:r>
            <a:r>
              <a:rPr lang="zh-CN" altLang="en-US" dirty="0"/>
              <a:t>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E5A318-8A92-CF07-4B41-00931FDBBC26}"/>
              </a:ext>
            </a:extLst>
          </p:cNvPr>
          <p:cNvSpPr txBox="1"/>
          <p:nvPr/>
        </p:nvSpPr>
        <p:spPr>
          <a:xfrm>
            <a:off x="7518400" y="6447363"/>
            <a:ext cx="3076320" cy="3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双开门设计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8BE20D8-56FE-ECE5-D7D7-D20CF421E4A9}"/>
              </a:ext>
            </a:extLst>
          </p:cNvPr>
          <p:cNvCxnSpPr>
            <a:cxnSpLocks/>
          </p:cNvCxnSpPr>
          <p:nvPr/>
        </p:nvCxnSpPr>
        <p:spPr>
          <a:xfrm flipH="1">
            <a:off x="2148114" y="4327580"/>
            <a:ext cx="973986" cy="70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51F31358-7DD3-4AFB-A936-5D5F38A69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427" y="1177717"/>
            <a:ext cx="3020134" cy="226617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7FEED17-F281-3504-EF24-A96BFE4A2915}"/>
              </a:ext>
            </a:extLst>
          </p:cNvPr>
          <p:cNvGrpSpPr/>
          <p:nvPr/>
        </p:nvGrpSpPr>
        <p:grpSpPr>
          <a:xfrm>
            <a:off x="2656489" y="3925414"/>
            <a:ext cx="2638529" cy="2430936"/>
            <a:chOff x="2656489" y="3925414"/>
            <a:chExt cx="2638529" cy="243093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59D836C-1C0C-750E-0962-E44F38877743}"/>
                </a:ext>
              </a:extLst>
            </p:cNvPr>
            <p:cNvGrpSpPr/>
            <p:nvPr/>
          </p:nvGrpSpPr>
          <p:grpSpPr>
            <a:xfrm>
              <a:off x="2656489" y="3939586"/>
              <a:ext cx="2638529" cy="2416764"/>
              <a:chOff x="6154416" y="1756520"/>
              <a:chExt cx="2184400" cy="2068513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D0247B4E-EA9E-C1DB-0649-2D73451FBCEF}"/>
                  </a:ext>
                </a:extLst>
              </p:cNvPr>
              <p:cNvGrpSpPr/>
              <p:nvPr/>
            </p:nvGrpSpPr>
            <p:grpSpPr>
              <a:xfrm>
                <a:off x="6154416" y="1756520"/>
                <a:ext cx="2184400" cy="2068513"/>
                <a:chOff x="6154416" y="1756520"/>
                <a:chExt cx="2184400" cy="2068513"/>
              </a:xfrm>
            </p:grpSpPr>
            <p:sp>
              <p:nvSpPr>
                <p:cNvPr id="33" name="八边形 32">
                  <a:extLst>
                    <a:ext uri="{FF2B5EF4-FFF2-40B4-BE49-F238E27FC236}">
                      <a16:creationId xmlns:a16="http://schemas.microsoft.com/office/drawing/2014/main" id="{DC61A5E9-2C6A-60DA-A77D-B4C8AF5B8B67}"/>
                    </a:ext>
                  </a:extLst>
                </p:cNvPr>
                <p:cNvSpPr/>
                <p:nvPr/>
              </p:nvSpPr>
              <p:spPr bwMode="auto">
                <a:xfrm>
                  <a:off x="6154416" y="1756520"/>
                  <a:ext cx="2184400" cy="2068513"/>
                </a:xfrm>
                <a:prstGeom prst="octagon">
                  <a:avLst/>
                </a:prstGeom>
              </p:spPr>
              <p:style>
                <a:lnRef idx="2">
                  <a:srgbClr val="4472C4">
                    <a:shade val="15000"/>
                  </a:srgbClr>
                </a:lnRef>
                <a:fillRef idx="1">
                  <a:srgbClr val="4472C4"/>
                </a:fillRef>
                <a:effectRef idx="0">
                  <a:srgbClr val="4472C4"/>
                </a:effectRef>
                <a:fontRef idx="minor">
                  <a:sysClr val="window" lastClr="FFFFFF"/>
                </a:fontRef>
              </p:style>
              <p:txBody>
                <a:bodyPr anchor="ctr"/>
                <a:lstStyle/>
                <a:p>
                  <a:pPr algn="ctr"/>
                  <a:endParaRPr lang="zh-CN" altLang="en-US" noProof="1">
                    <a:latin typeface="等线" panose="02010600030101010101" charset="-122"/>
                    <a:ea typeface="等线" panose="02010600030101010101" charset="-122"/>
                  </a:endParaRPr>
                </a:p>
              </p:txBody>
            </p: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38E63E50-1BEC-60CA-F590-EFAE6D27FA94}"/>
                    </a:ext>
                  </a:extLst>
                </p:cNvPr>
                <p:cNvCxnSpPr>
                  <a:cxnSpLocks/>
                  <a:stCxn id="33" idx="6"/>
                </p:cNvCxnSpPr>
                <p:nvPr/>
              </p:nvCxnSpPr>
              <p:spPr bwMode="auto">
                <a:xfrm>
                  <a:off x="6740431" y="1756520"/>
                  <a:ext cx="299365" cy="672238"/>
                </a:xfrm>
                <a:prstGeom prst="line">
                  <a:avLst/>
                </a:prstGeom>
                <a:ln w="1905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</p:spPr>
              <p:style>
                <a:lnRef idx="1">
                  <a:srgbClr val="4472C4"/>
                </a:lnRef>
                <a:fillRef idx="0">
                  <a:srgbClr val="4472C4"/>
                </a:fillRef>
                <a:effectRef idx="0">
                  <a:srgbClr val="4472C4"/>
                </a:effectRef>
                <a:fontRef idx="minor">
                  <a:sysClr val="windowText" lastClr="000000"/>
                </a:fontRef>
              </p:style>
            </p:cxnSp>
          </p:grp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C7AC80C-7B71-0374-29B9-AA66B8CFFA9F}"/>
                  </a:ext>
                </a:extLst>
              </p:cNvPr>
              <p:cNvCxnSpPr>
                <a:cxnSpLocks/>
                <a:stCxn id="33" idx="5"/>
              </p:cNvCxnSpPr>
              <p:nvPr/>
            </p:nvCxnSpPr>
            <p:spPr bwMode="auto">
              <a:xfrm>
                <a:off x="6154416" y="2362367"/>
                <a:ext cx="662063" cy="328797"/>
              </a:xfrm>
              <a:prstGeom prst="line">
                <a:avLst/>
              </a:prstGeom>
              <a:ln w="19050">
                <a:solidFill>
                  <a:sysClr val="windowText" lastClr="000000">
                    <a:lumMod val="95000"/>
                    <a:lumOff val="5000"/>
                  </a:sysClr>
                </a:solidFill>
              </a:ln>
            </p:spPr>
            <p:style>
              <a:lnRef idx="1">
                <a:srgbClr val="4472C4"/>
              </a:lnRef>
              <a:fillRef idx="0">
                <a:srgbClr val="4472C4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</p:cxn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0FAAFDA-9A16-95DC-8AE7-78D697A235B9}"/>
                </a:ext>
              </a:extLst>
            </p:cNvPr>
            <p:cNvSpPr/>
            <p:nvPr/>
          </p:nvSpPr>
          <p:spPr bwMode="auto">
            <a:xfrm>
              <a:off x="3433306" y="4668615"/>
              <a:ext cx="1091185" cy="1047058"/>
            </a:xfrm>
            <a:prstGeom prst="ellipse">
              <a:avLst/>
            </a:prstGeom>
            <a:solidFill>
              <a:sysClr val="window" lastClr="FFFFFF"/>
            </a:solidFill>
          </p:spPr>
          <p:style>
            <a:lnRef idx="2">
              <a:srgbClr val="4472C4">
                <a:shade val="15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等线" panose="02010600030101010101" charset="-122"/>
                <a:ea typeface="等线" panose="02010600030101010101" charset="-122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F527C-2F53-14A7-55B8-DE91DB0A7DF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4629" y="3925414"/>
              <a:ext cx="361953" cy="785415"/>
            </a:xfrm>
            <a:prstGeom prst="line">
              <a:avLst/>
            </a:prstGeom>
            <a:ln w="19050">
              <a:solidFill>
                <a:sysClr val="windowText" lastClr="000000">
                  <a:lumMod val="95000"/>
                  <a:lumOff val="5000"/>
                </a:sysClr>
              </a:solidFill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73248F2-12EB-AE6E-4491-AF30C0BDDA28}"/>
                </a:ext>
              </a:extLst>
            </p:cNvPr>
            <p:cNvCxnSpPr/>
            <p:nvPr/>
          </p:nvCxnSpPr>
          <p:spPr>
            <a:xfrm flipH="1">
              <a:off x="3402511" y="4707526"/>
              <a:ext cx="292630" cy="3207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0332337-F281-DF9A-EE7B-BFECA9BF4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5936" y="4668601"/>
              <a:ext cx="4798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0D693A0A-2A6C-8AE0-FB18-297564301C85}"/>
              </a:ext>
            </a:extLst>
          </p:cNvPr>
          <p:cNvCxnSpPr/>
          <p:nvPr/>
        </p:nvCxnSpPr>
        <p:spPr>
          <a:xfrm>
            <a:off x="5679583" y="3915490"/>
            <a:ext cx="0" cy="24408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35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682C1-594C-AB24-8151-86707B7C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样机研制：塑闪探测器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0D7223-1BDD-2A73-809F-9FF84355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7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480245-3588-2A90-81A6-EE2477B6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036321"/>
            <a:ext cx="11163599" cy="753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原理样机持续迭代，</a:t>
            </a:r>
            <a:r>
              <a:rPr lang="zh-CN" altLang="en-US" sz="2000" b="0" dirty="0"/>
              <a:t>正在进行全尺寸样机设计优化和样机制作准备</a:t>
            </a:r>
            <a:endParaRPr lang="zh-CN" altLang="en-US" b="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057C0F-ADE3-C36F-CDB9-AA80D1DB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8" y="2708785"/>
            <a:ext cx="2992713" cy="17388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5929E5-B168-8CEE-C389-8ED565BA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8" y="4447634"/>
            <a:ext cx="3168394" cy="10580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AA6FD4-4CE8-1630-68F9-D1B146F37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59" y="5505672"/>
            <a:ext cx="3086913" cy="11697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D25D17B-FA9D-FBE6-98CE-C8EB6A6F74AD}"/>
              </a:ext>
            </a:extLst>
          </p:cNvPr>
          <p:cNvSpPr/>
          <p:nvPr/>
        </p:nvSpPr>
        <p:spPr>
          <a:xfrm>
            <a:off x="167426" y="1899634"/>
            <a:ext cx="3541690" cy="490685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2AD63D-8D0C-7027-5FA7-B58DED3CCCF8}"/>
              </a:ext>
            </a:extLst>
          </p:cNvPr>
          <p:cNvSpPr txBox="1"/>
          <p:nvPr/>
        </p:nvSpPr>
        <p:spPr>
          <a:xfrm>
            <a:off x="244699" y="1983346"/>
            <a:ext cx="3275173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平板样机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~50cm * 50 cm; 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~50cm * 4cm * 1cm 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CAFADD2-9577-008E-61E4-4D59FEC34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754" y="2899872"/>
            <a:ext cx="3324627" cy="20767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36B4A1-7272-ADDF-8AD9-4BFFCBDC0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754" y="5115281"/>
            <a:ext cx="1638618" cy="11888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FF2EC7F-C52B-5873-C156-9E1B7931E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467" y="5115281"/>
            <a:ext cx="1582914" cy="118880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E34DE98-2165-BE30-6674-EF9FE09A7B40}"/>
              </a:ext>
            </a:extLst>
          </p:cNvPr>
          <p:cNvSpPr/>
          <p:nvPr/>
        </p:nvSpPr>
        <p:spPr>
          <a:xfrm>
            <a:off x="4134697" y="1899633"/>
            <a:ext cx="3541690" cy="490685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E212F69-939A-097A-94A4-2D84EF7932E1}"/>
              </a:ext>
            </a:extLst>
          </p:cNvPr>
          <p:cNvSpPr txBox="1"/>
          <p:nvPr/>
        </p:nvSpPr>
        <p:spPr>
          <a:xfrm>
            <a:off x="4169754" y="1938647"/>
            <a:ext cx="3275173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平板样机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~50cm * 50 cm; 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单端读出，十字交叉塑闪条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开始考虑厚度、机械等工程条件约束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4C4996B-5F75-9D0A-BEA2-7CAA5F8C01CF}"/>
              </a:ext>
            </a:extLst>
          </p:cNvPr>
          <p:cNvSpPr/>
          <p:nvPr/>
        </p:nvSpPr>
        <p:spPr>
          <a:xfrm>
            <a:off x="3575123" y="4299527"/>
            <a:ext cx="542046" cy="401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3C3DDDAE-8000-461D-46ED-F228FD03594B}"/>
              </a:ext>
            </a:extLst>
          </p:cNvPr>
          <p:cNvSpPr/>
          <p:nvPr/>
        </p:nvSpPr>
        <p:spPr>
          <a:xfrm>
            <a:off x="7531240" y="4299527"/>
            <a:ext cx="542046" cy="401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C9B67FD-1E63-CDB6-3421-D06168DB0BB0}"/>
              </a:ext>
            </a:extLst>
          </p:cNvPr>
          <p:cNvSpPr/>
          <p:nvPr/>
        </p:nvSpPr>
        <p:spPr>
          <a:xfrm>
            <a:off x="8130082" y="1846103"/>
            <a:ext cx="3541690" cy="29319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E8D5080-B6AA-EECE-A767-F9B84C1E0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7363" y="2824495"/>
            <a:ext cx="3330965" cy="189106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7DD5EE2-529C-9F6B-6044-3300E0CFEB23}"/>
              </a:ext>
            </a:extLst>
          </p:cNvPr>
          <p:cNvSpPr txBox="1"/>
          <p:nvPr/>
        </p:nvSpPr>
        <p:spPr>
          <a:xfrm>
            <a:off x="8197363" y="1908602"/>
            <a:ext cx="3275173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平板样机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~240cm * 50 cm; 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单端读出，十字交叉塑闪条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铝壳封装、厚度控制、机械受力分析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F52A64F-F1BC-413B-2A38-9B17955818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9248" y="2824495"/>
            <a:ext cx="1125876" cy="58588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06261C04-4F10-5467-C868-2E168B2F999A}"/>
              </a:ext>
            </a:extLst>
          </p:cNvPr>
          <p:cNvSpPr/>
          <p:nvPr/>
        </p:nvSpPr>
        <p:spPr>
          <a:xfrm>
            <a:off x="8130082" y="4864544"/>
            <a:ext cx="3541690" cy="19419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10E509-38AD-413E-5ED6-DD0340B93498}"/>
              </a:ext>
            </a:extLst>
          </p:cNvPr>
          <p:cNvSpPr txBox="1"/>
          <p:nvPr/>
        </p:nvSpPr>
        <p:spPr>
          <a:xfrm>
            <a:off x="8197363" y="4802045"/>
            <a:ext cx="3275173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全尺寸平板样机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~240cm * 150 cm; 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全尺寸模块样机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0E347CF1-6005-46CF-B291-B090F769FE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64" y="5430167"/>
            <a:ext cx="3474695" cy="13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862CF-BAB4-B15C-5663-7CF9B47A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39D8BB8-6318-CB0B-21F0-1FCE0B32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样机研制：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塑闪探测器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5C3035FD-B192-82BD-1622-8221643C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8</a:t>
            </a:fld>
            <a:endParaRPr lang="zh-CN" altLang="en-US" dirty="0"/>
          </a:p>
        </p:txBody>
      </p:sp>
      <p:pic>
        <p:nvPicPr>
          <p:cNvPr id="2" name="内容占位符 2">
            <a:extLst>
              <a:ext uri="{FF2B5EF4-FFF2-40B4-BE49-F238E27FC236}">
                <a16:creationId xmlns:a16="http://schemas.microsoft.com/office/drawing/2014/main" id="{98D72532-7F28-B605-8EED-C8E50D1C8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" y="1142276"/>
            <a:ext cx="11456603" cy="5047529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CB48A6-A2B4-5786-DCCA-0F4418B2312B}"/>
              </a:ext>
            </a:extLst>
          </p:cNvPr>
          <p:cNvSpPr txBox="1"/>
          <p:nvPr/>
        </p:nvSpPr>
        <p:spPr>
          <a:xfrm>
            <a:off x="384629" y="6375597"/>
            <a:ext cx="1096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结合马上要进行的全尺寸大面积样机组装和测试，优化流程和组织方式，研究必要的检查点</a:t>
            </a:r>
          </a:p>
        </p:txBody>
      </p:sp>
    </p:spTree>
    <p:extLst>
      <p:ext uri="{BB962C8B-B14F-4D97-AF65-F5344CB8AC3E}">
        <p14:creationId xmlns:p14="http://schemas.microsoft.com/office/powerpoint/2010/main" val="424956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4399C-B1D4-8C0D-F4E1-D1CD0E046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7861DC1-7AF0-66F7-73D7-7F391D5C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样机研制：</a:t>
            </a:r>
            <a:r>
              <a:rPr lang="en-CN" altLang="zh-CN" dirty="0">
                <a:latin typeface="微软雅黑" panose="020B0503020204020204" pitchFamily="34" charset="-122"/>
              </a:rPr>
              <a:t>RPC</a:t>
            </a:r>
            <a:r>
              <a:rPr lang="zh-CN" altLang="en-US" dirty="0">
                <a:latin typeface="微软雅黑" panose="020B0503020204020204" pitchFamily="34" charset="-122"/>
              </a:rPr>
              <a:t>小尺寸样机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2" name="灯片编号占位符 51">
            <a:extLst>
              <a:ext uri="{FF2B5EF4-FFF2-40B4-BE49-F238E27FC236}">
                <a16:creationId xmlns:a16="http://schemas.microsoft.com/office/drawing/2014/main" id="{7628F173-285C-7080-7990-954C78DB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3A8B-7656-41F7-B47F-4F4E036E5275}" type="slidenum">
              <a:rPr lang="en-US" altLang="zh-CN" smtClean="0"/>
              <a:t>9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95" y="2812067"/>
            <a:ext cx="3250793" cy="24370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60C37B-B0D1-7907-F340-B0DD8F5EC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67" y="1833652"/>
            <a:ext cx="3823914" cy="18288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197321-15B4-BD40-9482-7B4AFD977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8" y="3593911"/>
            <a:ext cx="3837013" cy="18350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13FAEA-1D68-523D-D342-AB2F4165E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83" y="2623307"/>
            <a:ext cx="4132890" cy="279943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1595" y="1034759"/>
            <a:ext cx="6973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缪子探测器采用商业低阻玻璃：大面积探测器覆盖的成本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机械稳定、耐空气湿度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高计数率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(&gt;300Hz/cm2)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281938" y="5428703"/>
            <a:ext cx="292937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效率和噪声的偏压扫描（优化探测器工作偏压）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0356" y="5422740"/>
            <a:ext cx="292937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低阻玻璃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原型模块在进行宇宙线测试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36706" y="5422740"/>
            <a:ext cx="361256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同一触发在上下两个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RPC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平面上的击中响应</a:t>
            </a:r>
          </a:p>
        </p:txBody>
      </p:sp>
      <p:sp>
        <p:nvSpPr>
          <p:cNvPr id="26" name="矩形 25"/>
          <p:cNvSpPr/>
          <p:nvPr/>
        </p:nvSpPr>
        <p:spPr>
          <a:xfrm>
            <a:off x="449916" y="6029106"/>
            <a:ext cx="697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进行中：双端读出电子学的适配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射线辐照背景下的计数率测试</a:t>
            </a:r>
          </a:p>
        </p:txBody>
      </p:sp>
    </p:spTree>
    <p:extLst>
      <p:ext uri="{BB962C8B-B14F-4D97-AF65-F5344CB8AC3E}">
        <p14:creationId xmlns:p14="http://schemas.microsoft.com/office/powerpoint/2010/main" val="158872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-360680" fontAlgn="base">
          <a:lnSpc>
            <a:spcPct val="150000"/>
          </a:lnSpc>
          <a:spcBef>
            <a:spcPct val="20000"/>
          </a:spcBef>
          <a:spcAft>
            <a:spcPct val="0"/>
          </a:spcAft>
          <a:buClr>
            <a:srgbClr val="7030A0"/>
          </a:buClr>
          <a:buFont typeface="Wingdings 2" panose="05020102010507070707" pitchFamily="18" charset="2"/>
          <a:buChar char="²"/>
          <a:defRPr sz="2400" b="1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12331</TotalTime>
  <Words>818</Words>
  <Application>Microsoft Office PowerPoint</Application>
  <PresentationFormat>宽屏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微软雅黑</vt:lpstr>
      <vt:lpstr>Arial</vt:lpstr>
      <vt:lpstr>Times New Roman</vt:lpstr>
      <vt:lpstr>Wingdings</vt:lpstr>
      <vt:lpstr>Wingdings 2</vt:lpstr>
      <vt:lpstr>Office 主题​​</vt:lpstr>
      <vt:lpstr>PowerPoint 演示文稿</vt:lpstr>
      <vt:lpstr>报告提纲</vt:lpstr>
      <vt:lpstr>STCF 缪子探测器设计</vt:lpstr>
      <vt:lpstr>设计方案论证：机械物质和探测器层数</vt:lpstr>
      <vt:lpstr>设计方案论证：探测器类型</vt:lpstr>
      <vt:lpstr>设计方案论证：端盖结构更新</vt:lpstr>
      <vt:lpstr>样机研制：塑闪探测器</vt:lpstr>
      <vt:lpstr>样机研制：塑闪探测器</vt:lpstr>
      <vt:lpstr>样机研制：RPC小尺寸样机</vt:lpstr>
      <vt:lpstr>样机研制：RPC大尺寸样机</vt:lpstr>
      <vt:lpstr>MUON 板级电子学</vt:lpstr>
      <vt:lpstr>MUON ASIC测试</vt:lpstr>
      <vt:lpstr>总结</vt:lpstr>
    </vt:vector>
  </TitlesOfParts>
  <Company>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沈连成</dc:creator>
  <cp:lastModifiedBy>Kai LIU</cp:lastModifiedBy>
  <cp:revision>2541</cp:revision>
  <cp:lastPrinted>2022-09-12T14:37:28Z</cp:lastPrinted>
  <dcterms:created xsi:type="dcterms:W3CDTF">2019-12-04T11:53:00Z</dcterms:created>
  <dcterms:modified xsi:type="dcterms:W3CDTF">2026-07-02T00:55:44Z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719F727487804D5FB81AFE4D5FCF4E0C</vt:lpwstr>
  </property>
  <property fmtid="{D5CDD505-2E9C-101B-9397-08002B2CF9AE}" pid="3" name="KSOProductBuildVer">
    <vt:lpwstr>2052-11.1.0.10700</vt:lpwstr>
  </property>
</Properties>
</file>