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709" r:id="rId1"/>
  </p:sldMasterIdLst>
  <p:notesMasterIdLst>
    <p:notesMasterId r:id="rId30"/>
  </p:notesMasterIdLst>
  <p:handoutMasterIdLst>
    <p:handoutMasterId r:id="rId31"/>
  </p:handoutMasterIdLst>
  <p:sldIdLst>
    <p:sldId id="1081" r:id="rId2"/>
    <p:sldId id="1082" r:id="rId3"/>
    <p:sldId id="664" r:id="rId4"/>
    <p:sldId id="260" r:id="rId5"/>
    <p:sldId id="891" r:id="rId6"/>
    <p:sldId id="1066" r:id="rId7"/>
    <p:sldId id="1045" r:id="rId8"/>
    <p:sldId id="2147378994" r:id="rId9"/>
    <p:sldId id="366" r:id="rId10"/>
    <p:sldId id="1076" r:id="rId11"/>
    <p:sldId id="1047" r:id="rId12"/>
    <p:sldId id="1084" r:id="rId13"/>
    <p:sldId id="1085" r:id="rId14"/>
    <p:sldId id="1052" r:id="rId15"/>
    <p:sldId id="1090" r:id="rId16"/>
    <p:sldId id="1091" r:id="rId17"/>
    <p:sldId id="1093" r:id="rId18"/>
    <p:sldId id="1054" r:id="rId19"/>
    <p:sldId id="1092" r:id="rId20"/>
    <p:sldId id="2147378993" r:id="rId21"/>
    <p:sldId id="1006" r:id="rId22"/>
    <p:sldId id="1094" r:id="rId23"/>
    <p:sldId id="1075" r:id="rId24"/>
    <p:sldId id="1080" r:id="rId25"/>
    <p:sldId id="339" r:id="rId26"/>
    <p:sldId id="1086" r:id="rId27"/>
    <p:sldId id="1049" r:id="rId28"/>
    <p:sldId id="1068" r:id="rId29"/>
  </p:sldIdLst>
  <p:sldSz cx="12192000" cy="6858000"/>
  <p:notesSz cx="7559675" cy="106918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E2F8"/>
    <a:srgbClr val="F0F0F0"/>
    <a:srgbClr val="0000FF"/>
    <a:srgbClr val="333333"/>
    <a:srgbClr val="33CCFF"/>
    <a:srgbClr val="E498DB"/>
    <a:srgbClr val="003300"/>
    <a:srgbClr val="3399FF"/>
    <a:srgbClr val="657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0" autoAdjust="0"/>
    <p:restoredTop sz="96250" autoAdjust="0"/>
  </p:normalViewPr>
  <p:slideViewPr>
    <p:cSldViewPr>
      <p:cViewPr varScale="1">
        <p:scale>
          <a:sx n="91" d="100"/>
          <a:sy n="91" d="100"/>
        </p:scale>
        <p:origin x="192" y="816"/>
      </p:cViewPr>
      <p:guideLst>
        <p:guide orient="horz" pos="21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162BC37-FF6D-4F92-B5B7-E0EB7F5DF7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1E9469A-77CB-41C8-B088-82DAF41B23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06274FF-4064-467C-A223-1F0E59523289}" type="datetimeFigureOut">
              <a:rPr lang="zh-CN" altLang="en-US"/>
              <a:pPr>
                <a:defRPr/>
              </a:pPr>
              <a:t>2026/7/1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49B98D7-08F3-4E83-A1A7-6ACE1BF76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EFDE78-155E-48D8-81CE-CD526938FF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D9402B-F7F5-4EB0-932B-156269BEE2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6FFBFD5-CB3F-4429-B6E5-4183B0BE04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8F252F-0A0D-4D51-A23D-45B24B7633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C741D74-E839-4E35-8F7D-0DC98CDDF903}" type="datetimeFigureOut">
              <a:rPr lang="zh-CN" altLang="en-US"/>
              <a:pPr>
                <a:defRPr/>
              </a:pPr>
              <a:t>2026/7/1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D737556-6C47-4D1B-B78E-C963299765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A846E40A-3E9D-4EBB-8D58-2EA8893F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F43BDD-4500-4AF0-B39D-7F0F04B882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15D8F8-1ECB-4F72-8B57-FC6D6703B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6AE3E9-B8AE-4355-87CD-E3D7BDEE21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D2125AEF-CD18-49D7-8AC6-3E7BE25779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BAD4E0DA-C901-4025-80B9-7FDCCCD6D7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0FBF5F97-D1C5-4338-91F9-16D2B10BD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CC552A-53CD-40B0-87BB-1DD6721E455D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2D2471A-B9BD-4A92-A8E8-9CAA4EAB07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B05C6E6A-E288-455B-B64B-B91FBF9C93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D2CB6503-0594-4D78-B9E2-A427E5A88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687EE6-2ABE-42F7-8EAA-8075A89A4674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78E1EE61-10E1-B550-11F5-E22574410A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4989EBD4-29A9-001D-F7ED-970C0C26CD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FF160D16-58D2-9F4B-ECFB-75FE19B34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A47D519-E3B7-1749-853A-123EE655BD42}" type="slidenum">
              <a:rPr lang="en-US" altLang="zh-CN" smtClean="0"/>
              <a:pPr/>
              <a:t>5</a:t>
            </a:fld>
            <a:endParaRPr lang="en-US" altLang="zh-CN"/>
          </a:p>
        </p:txBody>
      </p:sp>
      <p:sp>
        <p:nvSpPr>
          <p:cNvPr id="24581" name="日期占位符 1">
            <a:extLst>
              <a:ext uri="{FF2B5EF4-FFF2-40B4-BE49-F238E27FC236}">
                <a16:creationId xmlns:a16="http://schemas.microsoft.com/office/drawing/2014/main" id="{20B56D8A-E8B0-4317-B906-54FE173411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D512623-682B-D746-BF5A-5500BF89B579}" type="datetime1">
              <a:rPr lang="zh-CN" altLang="en-US" smtClean="0"/>
              <a:pPr/>
              <a:t>2026/7/1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AA2F-3AE9-4A43-84FE-BDF8246190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79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78DD6084-96F2-411A-9B46-87735B6D9A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9EA15DB0-0A95-4C32-98E6-D3755617FA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89C53CFB-28A9-46C6-AFBC-E0DD6D1E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A005A-5865-40E7-80FC-D051ADE8BC8A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78DD6084-96F2-411A-9B46-87735B6D9A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9EA15DB0-0A95-4C32-98E6-D3755617FA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89C53CFB-28A9-46C6-AFBC-E0DD6D1E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A005A-5865-40E7-80FC-D051ADE8BC8A}" type="slidenum">
              <a:rPr lang="zh-CN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2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AF29C-7284-47B6-99C7-46CB1528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8F92-435A-41D5-953A-2A4E6AB9878A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A8A18-61F8-4A2D-8B76-0284A0B6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B1F69-3C7F-4C74-97E3-563B3E75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083F-5FEA-457C-961D-E3E7F558F5A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2712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7EBF-27DE-4D6F-9878-4CD3F32F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88060-73BF-4650-A7C3-8D4E962D0252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AC4C3-D9EA-43FC-ACE6-4A8BAED8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73CF-989A-48E4-9C97-5EE9AC23E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CA40C-4C26-404E-B865-13DAEB65B4D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768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9A1DF-6C6C-44DB-B9E1-6DE650E5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A82B9-593A-4FD6-86A5-F1D780084C3D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5745-585F-4873-84BE-05787410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A5A99-05A2-4D2B-B6C9-99582F18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54F81-5FD9-4C43-95D2-2A68F290EFE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5887255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5F304-348E-4783-B320-478BC509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192EA-BEF0-463D-A9DC-AB622215858C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80967-B22D-411C-A4FE-E4D1F4A3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7415F-8BC2-4614-BFFD-ABEE9F46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A185-5DD9-49E0-99C8-82DA910F9C4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89410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6D524-9CD4-4FE0-B25B-CBEE3B1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fld id="{873EE16E-83C7-4FC7-8656-C558D713DC20}" type="datetime1">
              <a:rPr lang="en-US" altLang="zh-CN"/>
              <a:pPr/>
              <a:t>7/1/26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90537-5A33-4543-81A5-99D920F6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CEB9C-B22A-4611-BB55-0EA16628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fld id="{CC0FABE0-052A-4E06-B0C6-BD00B9500F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701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1935CD-0F7F-4135-AFE8-977A316E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0A606-AF79-4571-83A1-70E7BF560EC6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CF7F42-C990-45D1-B0DE-FCF4A188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7EB514-99C8-4092-B486-650B1AB28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0C357-0D21-4BD7-AA3C-ED6B4A27F68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9885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BDD46E-DC81-430B-9DBB-C156D21B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7A85-1D17-456F-8CD0-E8316234B6B5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2A3088-90FB-4216-89B8-0085B984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A3F119-440F-4A80-9A8F-9DF861C8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DD976-8B24-482B-8877-8432E54FF98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5682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A11165-42EA-427A-AB60-CFAE8294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D535-CE5A-4472-9BD9-26F6FDE359D0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4E2DA7-2264-4DAC-B8B6-EABA696B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58F29F-2039-4629-8886-09173740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17B69-0B8A-4439-8990-B292A767CFD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2083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1FE307-AB22-409E-81C3-45A54C68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93837-3244-474E-B281-45BB34AD3E77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8E6B44-2AFC-4EBE-B5BD-F3BAFEAB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2DF756-083B-41F0-BCEB-8F40B5BD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BFCA-6804-43C5-A10A-F84FB029038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115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BB585-2CA4-48ED-A5B0-5555D7B1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C25E-61BB-461F-A738-6D016E5D2286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65E48A-ACEF-47AC-9C08-245FDA33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B1E98D-04B6-40D9-98E4-368E3972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E91B8-7A11-4741-978E-CD5DD9AEA9F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1625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D88C5D-4EDC-44DA-8CF3-C307406B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8B0A-5D80-4710-8A2E-7AB32BE1B0D2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19A257-99F3-44E1-B387-624E6E73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891CB8-586C-4554-A015-25FA9B62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0F59-B7E1-4C2A-9546-8699203A6F6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5425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0A33493-5467-4A5C-A0AB-BB70CDB8D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6DA3132-1F67-4F13-BB69-87CFBC34F6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92FC3-CEC2-4352-B6D2-C67BA9C23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762958-F4E2-4F89-AB4C-E315AA98BE3C}" type="datetime1">
              <a:rPr lang="zh-CN" altLang="en-US"/>
              <a:pPr>
                <a:defRPr/>
              </a:pPr>
              <a:t>2026/7/1</a:t>
            </a:fld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F9D8D-F9A8-4D47-BE3C-B31FDDB4F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FB171-6611-4DD6-A2CB-D70913ED3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4E5D85-0E19-4D53-A28F-2C723006E12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10" descr="系楼3.jpg">
            <a:extLst>
              <a:ext uri="{FF2B5EF4-FFF2-40B4-BE49-F238E27FC236}">
                <a16:creationId xmlns:a16="http://schemas.microsoft.com/office/drawing/2014/main" id="{55F72B9B-71B9-4C3D-8E90-8306EDFA42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10584" y="5983288"/>
            <a:ext cx="1926168" cy="8826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2" r:id="rId1"/>
    <p:sldLayoutId id="2147485723" r:id="rId2"/>
    <p:sldLayoutId id="2147485732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tmp"/><Relationship Id="rId7" Type="http://schemas.openxmlformats.org/officeDocument/2006/relationships/image" Target="../media/image28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tm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0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顶部">
            <a:extLst>
              <a:ext uri="{FF2B5EF4-FFF2-40B4-BE49-F238E27FC236}">
                <a16:creationId xmlns:a16="http://schemas.microsoft.com/office/drawing/2014/main" id="{A18D044C-8851-4C22-96C4-6A65DC51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5">
            <a:extLst>
              <a:ext uri="{FF2B5EF4-FFF2-40B4-BE49-F238E27FC236}">
                <a16:creationId xmlns:a16="http://schemas.microsoft.com/office/drawing/2014/main" id="{8ABA90F2-0AB3-4B2B-8B44-8395DD1D9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1804988"/>
            <a:ext cx="8820150" cy="118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b="1" dirty="0">
                <a:ea typeface="黑体" panose="02010609060101010101" pitchFamily="49" charset="-122"/>
              </a:rPr>
              <a:t>STCF</a:t>
            </a:r>
            <a:r>
              <a:rPr lang="zh-CN" altLang="en-US" sz="6000" b="1" dirty="0">
                <a:ea typeface="黑体" panose="02010609060101010101" pitchFamily="49" charset="-122"/>
              </a:rPr>
              <a:t> </a:t>
            </a:r>
            <a:r>
              <a:rPr lang="en-US" altLang="zh-CN" sz="6000" b="1" dirty="0">
                <a:ea typeface="黑体" panose="02010609060101010101" pitchFamily="49" charset="-122"/>
              </a:rPr>
              <a:t>ECAL</a:t>
            </a:r>
            <a:r>
              <a:rPr lang="zh-CN" altLang="en-US" sz="6000" b="1" dirty="0">
                <a:ea typeface="黑体" panose="02010609060101010101" pitchFamily="49" charset="-122"/>
              </a:rPr>
              <a:t> 研究进展</a:t>
            </a:r>
            <a:endParaRPr lang="en-US" altLang="zh-CN" sz="6000" b="1" dirty="0">
              <a:ea typeface="黑体" panose="02010609060101010101" pitchFamily="49" charset="-122"/>
            </a:endParaRPr>
          </a:p>
        </p:txBody>
      </p:sp>
      <p:grpSp>
        <p:nvGrpSpPr>
          <p:cNvPr id="5124" name="组合 13">
            <a:extLst>
              <a:ext uri="{FF2B5EF4-FFF2-40B4-BE49-F238E27FC236}">
                <a16:creationId xmlns:a16="http://schemas.microsoft.com/office/drawing/2014/main" id="{2E7FCC12-3397-44BE-A2E0-F08ED9B2B158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3519488"/>
            <a:ext cx="5845175" cy="2141537"/>
            <a:chOff x="3143208" y="3357562"/>
            <a:chExt cx="4941728" cy="2357454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36B378A5-675C-4AD8-904A-8739D7BA4244}"/>
                </a:ext>
              </a:extLst>
            </p:cNvPr>
            <p:cNvSpPr/>
            <p:nvPr/>
          </p:nvSpPr>
          <p:spPr>
            <a:xfrm>
              <a:off x="3143208" y="3357562"/>
              <a:ext cx="4941728" cy="2357454"/>
            </a:xfrm>
            <a:prstGeom prst="roundRect">
              <a:avLst/>
            </a:prstGeom>
            <a:noFill/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>
                <a:solidFill>
                  <a:srgbClr val="FFFFFF"/>
                </a:solidFill>
              </a:endParaRPr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AFFC0F94-8C9B-42F6-B0B1-4CDBC46F1034}"/>
                </a:ext>
              </a:extLst>
            </p:cNvPr>
            <p:cNvSpPr txBox="1"/>
            <p:nvPr/>
          </p:nvSpPr>
          <p:spPr>
            <a:xfrm>
              <a:off x="3278763" y="4026876"/>
              <a:ext cx="4732355" cy="5067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125" name="TextBox 22">
            <a:extLst>
              <a:ext uri="{FF2B5EF4-FFF2-40B4-BE49-F238E27FC236}">
                <a16:creationId xmlns:a16="http://schemas.microsoft.com/office/drawing/2014/main" id="{2FFFFE0F-4B2C-40F6-B56C-A265B9AFB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7" y="3081060"/>
            <a:ext cx="8480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ea typeface="黑体" panose="02010609060101010101" pitchFamily="49" charset="-122"/>
              </a:rPr>
              <a:t>张云龙</a:t>
            </a:r>
            <a:endParaRPr lang="en-US" altLang="zh-CN" sz="3600" b="1" dirty="0">
              <a:ea typeface="黑体" panose="02010609060101010101" pitchFamily="49" charset="-122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BAF41F8A-B4BE-45FD-8F18-63366FE549D9}"/>
              </a:ext>
            </a:extLst>
          </p:cNvPr>
          <p:cNvSpPr txBox="1"/>
          <p:nvPr/>
        </p:nvSpPr>
        <p:spPr bwMode="auto">
          <a:xfrm>
            <a:off x="1892299" y="3989906"/>
            <a:ext cx="8480425" cy="1138773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+mn-lt"/>
                <a:ea typeface="黑体" panose="02010609060101010101" pitchFamily="49" charset="-122"/>
              </a:rPr>
              <a:t>中国科学技术大学</a:t>
            </a:r>
            <a:endParaRPr lang="en-US" altLang="zh-CN" sz="2400" dirty="0">
              <a:latin typeface="+mn-lt"/>
              <a:ea typeface="黑体" panose="02010609060101010101" pitchFamily="49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800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代表</a:t>
            </a:r>
            <a:r>
              <a:rPr lang="en-US" altLang="zh-CN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ECAL</a:t>
            </a:r>
            <a:r>
              <a:rPr lang="zh-CN" altLang="en-US" sz="24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合作组</a:t>
            </a:r>
          </a:p>
        </p:txBody>
      </p:sp>
      <p:sp>
        <p:nvSpPr>
          <p:cNvPr id="16" name="页脚占位符 1">
            <a:extLst>
              <a:ext uri="{FF2B5EF4-FFF2-40B4-BE49-F238E27FC236}">
                <a16:creationId xmlns:a16="http://schemas.microsoft.com/office/drawing/2014/main" id="{C7B0BA2E-FCF0-42A2-9A0D-DD8511EEB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784559"/>
            <a:ext cx="4400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2026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年超级陶粲装置研讨会 西安</a:t>
            </a:r>
            <a:endParaRPr lang="en-US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2026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r>
              <a:rPr lang="en-US" altLang="zh-CN" sz="1800" dirty="0">
                <a:latin typeface="黑体" panose="02010609060101010101" pitchFamily="49" charset="-122"/>
                <a:ea typeface="黑体" panose="02010609060101010101" pitchFamily="49" charset="-122"/>
              </a:rPr>
              <a:t>-5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zh-CN" altLang="zh-CN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C50973B-D2DF-D47C-96DE-7694173A5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" y="20512"/>
            <a:ext cx="5803542" cy="129507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A929E12-52B7-476F-A233-1C0FF770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087679"/>
            <a:ext cx="3695294" cy="25742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8B591C-44E9-4A98-8AD6-56D8FF338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9" y="3073721"/>
            <a:ext cx="3774784" cy="2574208"/>
          </a:xfrm>
          <a:prstGeom prst="rect">
            <a:avLst/>
          </a:prstGeom>
        </p:spPr>
      </p:pic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5741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电子的响应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时间分辨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6B249F7-07DD-455B-83AF-450CFC99660E}"/>
                  </a:ext>
                </a:extLst>
              </p:cNvPr>
              <p:cNvSpPr txBox="1"/>
              <p:nvPr/>
            </p:nvSpPr>
            <p:spPr>
              <a:xfrm>
                <a:off x="251477" y="1034987"/>
                <a:ext cx="8724843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利用束线上的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T0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探测器（时间分辨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）进行时间测量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Muon (~180 MeV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能量沉积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~390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电子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~150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拟合波形上升沿，相比拟合全波形时间分辨有显著提升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6B249F7-07DD-455B-83AF-450CFC996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77" y="1034987"/>
                <a:ext cx="8724843" cy="1800493"/>
              </a:xfrm>
              <a:prstGeom prst="rect">
                <a:avLst/>
              </a:prstGeom>
              <a:blipFill>
                <a:blip r:embed="rId5"/>
                <a:stretch>
                  <a:fillRect l="-908" t="-3051" b="-2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575D43-FC4C-410F-A3AA-6EEA594B4880}"/>
                  </a:ext>
                </a:extLst>
              </p:cNvPr>
              <p:cNvSpPr txBox="1"/>
              <p:nvPr/>
            </p:nvSpPr>
            <p:spPr>
              <a:xfrm>
                <a:off x="603309" y="3462039"/>
                <a:ext cx="19123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𝟑𝟖𝟒</m:t>
                    </m:r>
                  </m:oMath>
                </a14:m>
                <a:r>
                  <a:rPr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575D43-FC4C-410F-A3AA-6EEA594B4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9" y="3462039"/>
                <a:ext cx="1912373" cy="461665"/>
              </a:xfrm>
              <a:prstGeom prst="rect">
                <a:avLst/>
              </a:prstGeom>
              <a:blipFill>
                <a:blip r:embed="rId6"/>
                <a:stretch>
                  <a:fillRect t="-10526" b="-2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F1C6B5-129A-4DD4-A9F5-3BE5AAAEEF4B}"/>
                  </a:ext>
                </a:extLst>
              </p:cNvPr>
              <p:cNvSpPr txBox="1"/>
              <p:nvPr/>
            </p:nvSpPr>
            <p:spPr>
              <a:xfrm>
                <a:off x="4602406" y="3423053"/>
                <a:ext cx="19123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𝟏𝟒𝟓</m:t>
                    </m:r>
                  </m:oMath>
                </a14:m>
                <a:r>
                  <a:rPr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FF1C6B5-129A-4DD4-A9F5-3BE5AAAE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06" y="3423053"/>
                <a:ext cx="1912373" cy="461665"/>
              </a:xfrm>
              <a:prstGeom prst="rect">
                <a:avLst/>
              </a:prstGeom>
              <a:blipFill>
                <a:blip r:embed="rId7"/>
                <a:stretch>
                  <a:fillRect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2B116FDB-EBA1-4960-A475-1CBB950EBA69}"/>
              </a:ext>
            </a:extLst>
          </p:cNvPr>
          <p:cNvSpPr/>
          <p:nvPr/>
        </p:nvSpPr>
        <p:spPr>
          <a:xfrm>
            <a:off x="0" y="5844411"/>
            <a:ext cx="42603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Time reconstruction results of MIPs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C023910-D019-46ED-BCC5-B57A1BE86393}"/>
                  </a:ext>
                </a:extLst>
              </p:cNvPr>
              <p:cNvSpPr/>
              <p:nvPr/>
            </p:nvSpPr>
            <p:spPr>
              <a:xfrm>
                <a:off x="4079776" y="5844411"/>
                <a:ext cx="46896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 reconstruction results of 1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C023910-D019-46ED-BCC5-B57A1BE86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6" y="5844411"/>
                <a:ext cx="4689617" cy="400110"/>
              </a:xfrm>
              <a:prstGeom prst="rect">
                <a:avLst/>
              </a:prstGeom>
              <a:blipFill>
                <a:blip r:embed="rId8"/>
                <a:stretch>
                  <a:fillRect l="-1299" t="-7692" b="-2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2C61534A-D4CA-4D87-B244-8B26EADD8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4" y="2970158"/>
            <a:ext cx="4251631" cy="272710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D940F27-B49C-40B1-9B2A-144E978EFA34}"/>
              </a:ext>
            </a:extLst>
          </p:cNvPr>
          <p:cNvSpPr txBox="1"/>
          <p:nvPr/>
        </p:nvSpPr>
        <p:spPr>
          <a:xfrm>
            <a:off x="8421785" y="5814783"/>
            <a:ext cx="378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时间分辨随束流能量变化曲线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08C68D-B5D1-41CA-B0C0-A3892E49D469}"/>
              </a:ext>
            </a:extLst>
          </p:cNvPr>
          <p:cNvSpPr/>
          <p:nvPr/>
        </p:nvSpPr>
        <p:spPr>
          <a:xfrm>
            <a:off x="10056440" y="3356992"/>
            <a:ext cx="1656184" cy="653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拟合全波形</a:t>
            </a:r>
            <a:endParaRPr lang="en-US" altLang="zh-CN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拟合上升沿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D1DDF4-AE29-4CE0-9B45-9FC953B5BC46}"/>
              </a:ext>
            </a:extLst>
          </p:cNvPr>
          <p:cNvSpPr/>
          <p:nvPr/>
        </p:nvSpPr>
        <p:spPr>
          <a:xfrm>
            <a:off x="695400" y="3966427"/>
            <a:ext cx="864096" cy="246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B21385C-BF0B-473D-8C2E-2A19A92D0946}"/>
              </a:ext>
            </a:extLst>
          </p:cNvPr>
          <p:cNvSpPr/>
          <p:nvPr/>
        </p:nvSpPr>
        <p:spPr>
          <a:xfrm>
            <a:off x="4602406" y="4010818"/>
            <a:ext cx="864096" cy="246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7B1E56-0440-C832-9AB3-D27B3BFBA3D6}"/>
              </a:ext>
            </a:extLst>
          </p:cNvPr>
          <p:cNvSpPr txBox="1"/>
          <p:nvPr/>
        </p:nvSpPr>
        <p:spPr>
          <a:xfrm>
            <a:off x="695400" y="4374783"/>
            <a:ext cx="8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MIPs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656FB6-3905-7AA6-48DA-ACE9B2DA97B3}"/>
              </a:ext>
            </a:extLst>
          </p:cNvPr>
          <p:cNvSpPr txBox="1"/>
          <p:nvPr/>
        </p:nvSpPr>
        <p:spPr>
          <a:xfrm>
            <a:off x="4534641" y="4360825"/>
            <a:ext cx="12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GeV</a:t>
            </a:r>
            <a:r>
              <a:rPr kumimoji="1" lang="zh-CN" altLang="en-US" dirty="0"/>
              <a:t> </a:t>
            </a:r>
            <a:r>
              <a:rPr kumimoji="1" lang="en-US" altLang="zh-CN" dirty="0"/>
              <a:t>e+</a:t>
            </a:r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0CCDC94-AF7F-0AA8-F84C-EB1E1786C6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4304" y="952038"/>
            <a:ext cx="2829802" cy="2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3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量能器几何更新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B6E4F40-9BB8-4EDA-A920-AB920DE8D12E}"/>
              </a:ext>
            </a:extLst>
          </p:cNvPr>
          <p:cNvSpPr txBox="1"/>
          <p:nvPr/>
        </p:nvSpPr>
        <p:spPr>
          <a:xfrm>
            <a:off x="263352" y="974523"/>
            <a:ext cx="6336704" cy="235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几何更新总结：</a:t>
            </a:r>
            <a:endParaRPr lang="en-US" altLang="zh-CN" sz="2400" dirty="0">
              <a:latin typeface="+mn-ea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+mn-ea"/>
              </a:rPr>
              <a:t>桶部内移到</a:t>
            </a:r>
            <a:r>
              <a:rPr lang="en-US" altLang="zh-CN" sz="2000" dirty="0">
                <a:latin typeface="+mn-ea"/>
              </a:rPr>
              <a:t>960 mm</a:t>
            </a:r>
            <a:r>
              <a:rPr lang="zh-CN" altLang="en-US" sz="2000" dirty="0">
                <a:latin typeface="+mn-ea"/>
              </a:rPr>
              <a:t>，端盖外移到</a:t>
            </a:r>
            <a:r>
              <a:rPr lang="en-US" altLang="zh-CN" sz="2000" dirty="0">
                <a:latin typeface="+mn-ea"/>
              </a:rPr>
              <a:t>1640 mm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+mn-ea"/>
              </a:rPr>
              <a:t>端盖和桶部交界处留出</a:t>
            </a:r>
            <a:r>
              <a:rPr lang="en-US" altLang="zh-CN" sz="2000" dirty="0">
                <a:latin typeface="+mn-ea"/>
              </a:rPr>
              <a:t>4 cm</a:t>
            </a:r>
            <a:r>
              <a:rPr lang="zh-CN" altLang="en-US" sz="2000" dirty="0">
                <a:latin typeface="+mn-ea"/>
              </a:rPr>
              <a:t>走线空间</a:t>
            </a:r>
            <a:endParaRPr lang="en-US" altLang="zh-CN" sz="2000" dirty="0">
              <a:latin typeface="+mn-ea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baseline="0" dirty="0">
                <a:latin typeface="+mn-ea"/>
              </a:rPr>
              <a:t>桶部</a:t>
            </a:r>
            <a:r>
              <a:rPr lang="en-US" altLang="zh-CN" sz="2000" baseline="0" dirty="0">
                <a:latin typeface="+mn-ea"/>
              </a:rPr>
              <a:t>53</a:t>
            </a:r>
            <a:r>
              <a:rPr lang="zh-CN" altLang="en-US" sz="2000" baseline="0" dirty="0">
                <a:latin typeface="+mn-ea"/>
              </a:rPr>
              <a:t>圈（左右各增加一圈，横向尺寸缩小），端盖</a:t>
            </a:r>
            <a:r>
              <a:rPr lang="en-US" altLang="zh-CN" sz="2000" baseline="0" dirty="0">
                <a:latin typeface="+mn-ea"/>
              </a:rPr>
              <a:t>9</a:t>
            </a:r>
            <a:r>
              <a:rPr lang="zh-CN" altLang="en-US" sz="2000" baseline="0" dirty="0">
                <a:latin typeface="+mn-ea"/>
              </a:rPr>
              <a:t>圈，共计</a:t>
            </a:r>
            <a:r>
              <a:rPr lang="en-US" altLang="zh-CN" sz="2000" baseline="0" dirty="0">
                <a:latin typeface="+mn-ea"/>
              </a:rPr>
              <a:t>8916</a:t>
            </a:r>
            <a:r>
              <a:rPr lang="zh-CN" altLang="en-US" sz="2000" baseline="0" dirty="0">
                <a:latin typeface="+mn-ea"/>
              </a:rPr>
              <a:t>根晶体</a:t>
            </a:r>
            <a:endParaRPr lang="en-US" altLang="zh-CN" sz="2000" baseline="0" dirty="0">
              <a:latin typeface="+mn-ea"/>
            </a:endParaRP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baseline="0" dirty="0">
                <a:latin typeface="+mn-ea"/>
              </a:rPr>
              <a:t>体积</a:t>
            </a:r>
            <a:r>
              <a:rPr lang="en-US" altLang="zh-CN" sz="2000" baseline="0" dirty="0">
                <a:latin typeface="+mn-ea"/>
              </a:rPr>
              <a:t>6.47 m</a:t>
            </a:r>
            <a:r>
              <a:rPr lang="en-US" altLang="zh-CN" sz="2000" baseline="30000" dirty="0">
                <a:latin typeface="+mn-ea"/>
              </a:rPr>
              <a:t>3</a:t>
            </a:r>
            <a:r>
              <a:rPr lang="zh-CN" altLang="en-US" sz="2000" baseline="0" dirty="0">
                <a:latin typeface="+mn-ea"/>
              </a:rPr>
              <a:t>，节省约</a:t>
            </a:r>
            <a:r>
              <a:rPr lang="en-US" altLang="zh-CN" sz="2000" baseline="0" dirty="0">
                <a:latin typeface="+mn-ea"/>
              </a:rPr>
              <a:t>11%</a:t>
            </a:r>
            <a:endParaRPr lang="en-US" altLang="zh-CN" sz="2400" baseline="0" dirty="0">
              <a:latin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3A1707A-9732-44D8-8FB5-5F6502C2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16" y="3298948"/>
            <a:ext cx="4457384" cy="32984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BE7A65-F496-456A-BF2F-9B017C9BC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1055838"/>
            <a:ext cx="3410856" cy="22165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DF3ABE3-D8E2-ABE7-866D-248ACE7B8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3" y="3287439"/>
            <a:ext cx="4584511" cy="30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333581BF-0926-4A14-826B-B2AFF26BA0A8}"/>
              </a:ext>
            </a:extLst>
          </p:cNvPr>
          <p:cNvSpPr/>
          <p:nvPr/>
        </p:nvSpPr>
        <p:spPr>
          <a:xfrm>
            <a:off x="5370654" y="4313448"/>
            <a:ext cx="1008112" cy="576064"/>
          </a:xfrm>
          <a:prstGeom prst="rightArrow">
            <a:avLst/>
          </a:prstGeom>
          <a:solidFill>
            <a:srgbClr val="10E2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703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459CB0E-D54A-481C-88E8-C67BE0F4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410" y="867329"/>
            <a:ext cx="3392246" cy="2651685"/>
          </a:xfrm>
          <a:prstGeom prst="rect">
            <a:avLst/>
          </a:prstGeom>
        </p:spPr>
      </p:pic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量能器几何更新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DA9A57-D328-41E3-A589-2F6DAD290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246" y="3351631"/>
            <a:ext cx="4180564" cy="32515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D924F1-28DE-4326-B97D-F07F2E034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536" y="3456077"/>
            <a:ext cx="4326196" cy="299935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768A090-33E1-4375-8457-C63FD1A73357}"/>
              </a:ext>
            </a:extLst>
          </p:cNvPr>
          <p:cNvSpPr/>
          <p:nvPr/>
        </p:nvSpPr>
        <p:spPr>
          <a:xfrm>
            <a:off x="479376" y="965928"/>
            <a:ext cx="3704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800" dirty="0"/>
              <a:t>新几何下的模拟性能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317A796-C05D-43E6-8EED-8549D326BBEF}"/>
              </a:ext>
            </a:extLst>
          </p:cNvPr>
          <p:cNvSpPr txBox="1"/>
          <p:nvPr/>
        </p:nvSpPr>
        <p:spPr>
          <a:xfrm>
            <a:off x="2927648" y="3933056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能量分辨率</a:t>
            </a:r>
          </a:p>
        </p:txBody>
      </p:sp>
      <p:sp>
        <p:nvSpPr>
          <p:cNvPr id="20" name="内容占位符 5">
            <a:extLst>
              <a:ext uri="{FF2B5EF4-FFF2-40B4-BE49-F238E27FC236}">
                <a16:creationId xmlns:a16="http://schemas.microsoft.com/office/drawing/2014/main" id="{EF67E848-473C-4205-BD1A-5BADCFE7CCBB}"/>
              </a:ext>
            </a:extLst>
          </p:cNvPr>
          <p:cNvSpPr txBox="1">
            <a:spLocks/>
          </p:cNvSpPr>
          <p:nvPr/>
        </p:nvSpPr>
        <p:spPr>
          <a:xfrm>
            <a:off x="839416" y="1608011"/>
            <a:ext cx="5116668" cy="1345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能量分辨率</a:t>
            </a:r>
            <a:r>
              <a:rPr lang="en-US" altLang="zh-CN" sz="2400" dirty="0"/>
              <a:t>~2%</a:t>
            </a:r>
            <a:r>
              <a:rPr lang="zh-CN" altLang="en-US" sz="2400" dirty="0"/>
              <a:t> </a:t>
            </a:r>
            <a:r>
              <a:rPr lang="en-US" altLang="zh-CN" sz="2400" dirty="0"/>
              <a:t>@</a:t>
            </a:r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 </a:t>
            </a:r>
            <a:r>
              <a:rPr lang="en-US" altLang="zh-CN" sz="2400" dirty="0"/>
              <a:t>GeV</a:t>
            </a:r>
          </a:p>
          <a:p>
            <a:pPr>
              <a:lnSpc>
                <a:spcPct val="150000"/>
              </a:lnSpc>
            </a:pPr>
            <a:r>
              <a:rPr lang="zh-CN" altLang="en-US" sz="2400" dirty="0"/>
              <a:t>位置分辨</a:t>
            </a:r>
            <a:r>
              <a:rPr lang="en-US" altLang="zh-CN" sz="2400" dirty="0"/>
              <a:t>~5</a:t>
            </a:r>
            <a:r>
              <a:rPr lang="zh-CN" altLang="en-US" sz="2400" dirty="0"/>
              <a:t> </a:t>
            </a:r>
            <a:r>
              <a:rPr lang="en-US" altLang="zh-CN" sz="2400" dirty="0"/>
              <a:t>mm</a:t>
            </a:r>
            <a:r>
              <a:rPr lang="zh-CN" altLang="en-US" sz="2400" dirty="0"/>
              <a:t> </a:t>
            </a:r>
            <a:r>
              <a:rPr lang="en-US" altLang="zh-CN" sz="2400" dirty="0"/>
              <a:t>@</a:t>
            </a:r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 </a:t>
            </a:r>
            <a:r>
              <a:rPr lang="en-US" altLang="zh-CN" sz="2400" dirty="0"/>
              <a:t>GeV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1806569-9232-4458-BEB2-7EA853476EA8}"/>
              </a:ext>
            </a:extLst>
          </p:cNvPr>
          <p:cNvSpPr txBox="1"/>
          <p:nvPr/>
        </p:nvSpPr>
        <p:spPr>
          <a:xfrm>
            <a:off x="8577634" y="4005064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位置分辨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15922D4-7609-4F70-BEEC-34EE8D556EDA}"/>
                  </a:ext>
                </a:extLst>
              </p:cNvPr>
              <p:cNvSpPr txBox="1"/>
              <p:nvPr/>
            </p:nvSpPr>
            <p:spPr>
              <a:xfrm>
                <a:off x="8577634" y="1986845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1GeV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15922D4-7609-4F70-BEEC-34EE8D556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634" y="1986845"/>
                <a:ext cx="914400" cy="369332"/>
              </a:xfrm>
              <a:prstGeom prst="rect">
                <a:avLst/>
              </a:prstGeom>
              <a:blipFill>
                <a:blip r:embed="rId6"/>
                <a:stretch>
                  <a:fillRect l="-5333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218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在线提取能量、时间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A4E6F1-E887-4BBE-9EEC-9DEED81641C5}"/>
              </a:ext>
            </a:extLst>
          </p:cNvPr>
          <p:cNvSpPr txBox="1"/>
          <p:nvPr/>
        </p:nvSpPr>
        <p:spPr>
          <a:xfrm>
            <a:off x="546118" y="1019234"/>
            <a:ext cx="5832648" cy="174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在线提取优化：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插值模版拟合：进一步减少拟合误差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放宽拟合判选条件：避免错误丢弃信号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拼接高低增益波形：减少资源消耗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5C23824-3824-4143-8CB5-1A7AA457DA3B}"/>
              </a:ext>
            </a:extLst>
          </p:cNvPr>
          <p:cNvSpPr txBox="1"/>
          <p:nvPr/>
        </p:nvSpPr>
        <p:spPr>
          <a:xfrm>
            <a:off x="551384" y="2710022"/>
            <a:ext cx="10945216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rgbClr val="3333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优化后在线提取的能量分辨和离线拟合基本一致，时间分辨稍差</a:t>
            </a:r>
            <a:endParaRPr lang="en-US" altLang="zh-CN" sz="2400" dirty="0">
              <a:solidFill>
                <a:srgbClr val="333333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3055756-0722-4346-8FFD-0C00BE0B4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90" y="3243933"/>
            <a:ext cx="449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C279AE-DF07-498A-A406-461EFCE79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81" y="3243933"/>
            <a:ext cx="4490000" cy="2880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558B11F-CC47-40C3-B3B2-34484EE52A7D}"/>
              </a:ext>
            </a:extLst>
          </p:cNvPr>
          <p:cNvSpPr txBox="1"/>
          <p:nvPr/>
        </p:nvSpPr>
        <p:spPr>
          <a:xfrm>
            <a:off x="966710" y="6148903"/>
            <a:ext cx="951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优化后的能量（左）和时间（右）分辨曲线，以及和离线迭代拟合的比较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28ACB46-03C2-491C-A562-48EC968F7A5A}"/>
              </a:ext>
            </a:extLst>
          </p:cNvPr>
          <p:cNvSpPr txBox="1"/>
          <p:nvPr/>
        </p:nvSpPr>
        <p:spPr>
          <a:xfrm>
            <a:off x="9732192" y="374786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高低增益拼接导致时间分辨变差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0D7CC5E-5CCD-4213-B7B5-6204FF4416B8}"/>
              </a:ext>
            </a:extLst>
          </p:cNvPr>
          <p:cNvSpPr/>
          <p:nvPr/>
        </p:nvSpPr>
        <p:spPr>
          <a:xfrm>
            <a:off x="2482932" y="3962150"/>
            <a:ext cx="233781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在线提取（拼接）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离线拟合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D60F6A-407C-4EFB-950C-EB7AEDB0FE6C}"/>
              </a:ext>
            </a:extLst>
          </p:cNvPr>
          <p:cNvSpPr/>
          <p:nvPr/>
        </p:nvSpPr>
        <p:spPr>
          <a:xfrm>
            <a:off x="6899649" y="3897664"/>
            <a:ext cx="266429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SzPct val="35000"/>
              <a:buFont typeface="黑体" panose="02010609060101010101" pitchFamily="49" charset="-122"/>
              <a:buChar char="▲"/>
            </a:pPr>
            <a:r>
              <a:rPr lang="zh-CN" altLang="en-US" dirty="0">
                <a:solidFill>
                  <a:srgbClr val="2323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在线提取（拼接）</a:t>
            </a:r>
            <a:endParaRPr lang="en-US" altLang="zh-CN" dirty="0">
              <a:solidFill>
                <a:srgbClr val="2323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SzPct val="35000"/>
              <a:buFont typeface="黑体" panose="02010609060101010101" pitchFamily="49" charset="-122"/>
              <a:buChar char="▼"/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在线提取（不拼接）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离线拟合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C45326A-EC65-4291-B53D-680737DFBDFA}"/>
              </a:ext>
            </a:extLst>
          </p:cNvPr>
          <p:cNvCxnSpPr>
            <a:cxnSpLocks/>
          </p:cNvCxnSpPr>
          <p:nvPr/>
        </p:nvCxnSpPr>
        <p:spPr>
          <a:xfrm flipH="1">
            <a:off x="8620246" y="4320620"/>
            <a:ext cx="1268371" cy="7115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26DDE162-3FBF-9668-CAEB-ED3E52547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919" y="925920"/>
            <a:ext cx="3216649" cy="18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4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时间修正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89D4C8C-38DA-487F-8D7B-C457EEBB5C2B}"/>
              </a:ext>
            </a:extLst>
          </p:cNvPr>
          <p:cNvSpPr txBox="1"/>
          <p:nvPr/>
        </p:nvSpPr>
        <p:spPr>
          <a:xfrm>
            <a:off x="603108" y="5219908"/>
            <a:ext cx="527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3.5 GeV/c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混合束提取的形状参数和能量的关系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D6231E3-D73A-4F22-9920-26E12BE292D9}"/>
              </a:ext>
            </a:extLst>
          </p:cNvPr>
          <p:cNvGrpSpPr/>
          <p:nvPr/>
        </p:nvGrpSpPr>
        <p:grpSpPr>
          <a:xfrm>
            <a:off x="1085598" y="2252206"/>
            <a:ext cx="4223193" cy="2880000"/>
            <a:chOff x="911422" y="1837289"/>
            <a:chExt cx="4223193" cy="2880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7003F0F-A3C2-4EAD-90E4-411DAC65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2" y="1837289"/>
              <a:ext cx="4223193" cy="288000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DDF7B0-D05D-4A99-85AB-091DBE232AFE}"/>
                </a:ext>
              </a:extLst>
            </p:cNvPr>
            <p:cNvSpPr/>
            <p:nvPr/>
          </p:nvSpPr>
          <p:spPr>
            <a:xfrm>
              <a:off x="3730716" y="3138104"/>
              <a:ext cx="829491" cy="2783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C0BE68D-7223-47FB-BFA6-EE1C59986872}"/>
                </a:ext>
              </a:extLst>
            </p:cNvPr>
            <p:cNvSpPr/>
            <p:nvPr/>
          </p:nvSpPr>
          <p:spPr>
            <a:xfrm>
              <a:off x="1785866" y="2699887"/>
              <a:ext cx="1837151" cy="7751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3FA63A3-D50F-4B64-86A3-DC228634B3BD}"/>
                </a:ext>
              </a:extLst>
            </p:cNvPr>
            <p:cNvSpPr/>
            <p:nvPr/>
          </p:nvSpPr>
          <p:spPr>
            <a:xfrm>
              <a:off x="1538139" y="3051565"/>
              <a:ext cx="214997" cy="7751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234CBBA-40D8-47FD-B343-16F3CE571E2B}"/>
                </a:ext>
              </a:extLst>
            </p:cNvPr>
            <p:cNvSpPr txBox="1"/>
            <p:nvPr/>
          </p:nvSpPr>
          <p:spPr>
            <a:xfrm>
              <a:off x="1504952" y="3810800"/>
              <a:ext cx="82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MIP</a:t>
              </a:r>
              <a:endPara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C383953-71EE-444C-880D-F174A5819830}"/>
                </a:ext>
              </a:extLst>
            </p:cNvPr>
            <p:cNvSpPr txBox="1"/>
            <p:nvPr/>
          </p:nvSpPr>
          <p:spPr>
            <a:xfrm>
              <a:off x="2382475" y="2283708"/>
              <a:ext cx="82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强子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8DE9F57-0DFD-4618-97B6-32D5C2F7CFD4}"/>
                </a:ext>
              </a:extLst>
            </p:cNvPr>
            <p:cNvSpPr txBox="1"/>
            <p:nvPr/>
          </p:nvSpPr>
          <p:spPr>
            <a:xfrm>
              <a:off x="3909312" y="2682233"/>
              <a:ext cx="82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电子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D561603F-ADF1-4705-9C94-E1DFE2DC9C6B}"/>
              </a:ext>
            </a:extLst>
          </p:cNvPr>
          <p:cNvSpPr txBox="1"/>
          <p:nvPr/>
        </p:nvSpPr>
        <p:spPr>
          <a:xfrm>
            <a:off x="559257" y="1170157"/>
            <a:ext cx="108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在线提取的拟合模板形状固定，对不同波形形状提取的时间有偏差，可以提取形状特征量来修正时间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9B930-41D5-4937-9505-35AC391B8F16}"/>
              </a:ext>
            </a:extLst>
          </p:cNvPr>
          <p:cNvGrpSpPr/>
          <p:nvPr/>
        </p:nvGrpSpPr>
        <p:grpSpPr>
          <a:xfrm>
            <a:off x="6280002" y="2188562"/>
            <a:ext cx="4232084" cy="2880000"/>
            <a:chOff x="871139" y="1069569"/>
            <a:chExt cx="4232084" cy="2880000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8E5D06D7-8367-429A-8F5F-C02A57F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39" y="1069569"/>
              <a:ext cx="4232084" cy="2880000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2FC2F7B-72CA-4AA1-B316-A375A5C83CEC}"/>
                </a:ext>
              </a:extLst>
            </p:cNvPr>
            <p:cNvSpPr txBox="1"/>
            <p:nvPr/>
          </p:nvSpPr>
          <p:spPr>
            <a:xfrm>
              <a:off x="3211366" y="1646544"/>
              <a:ext cx="1254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强子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C80BE20-89DA-495F-8396-34CFF594CB3F}"/>
                </a:ext>
              </a:extLst>
            </p:cNvPr>
            <p:cNvSpPr txBox="1"/>
            <p:nvPr/>
          </p:nvSpPr>
          <p:spPr>
            <a:xfrm>
              <a:off x="2535592" y="3035757"/>
              <a:ext cx="1254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电子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77635F5-67F9-4EFF-A981-8A38103906F3}"/>
                </a:ext>
              </a:extLst>
            </p:cNvPr>
            <p:cNvSpPr txBox="1"/>
            <p:nvPr/>
          </p:nvSpPr>
          <p:spPr>
            <a:xfrm>
              <a:off x="1538250" y="2747288"/>
              <a:ext cx="868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MIP</a:t>
              </a:r>
              <a:endParaRPr lang="zh-CN" altLang="en-US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33E75F3-ECD3-4061-847A-BFBD84C524EF}"/>
                </a:ext>
              </a:extLst>
            </p:cNvPr>
            <p:cNvSpPr/>
            <p:nvPr/>
          </p:nvSpPr>
          <p:spPr>
            <a:xfrm rot="-960000">
              <a:off x="2981908" y="2197098"/>
              <a:ext cx="1596726" cy="526232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346DA90-1D86-4B04-B38E-2289E37EABCF}"/>
                </a:ext>
              </a:extLst>
            </p:cNvPr>
            <p:cNvSpPr/>
            <p:nvPr/>
          </p:nvSpPr>
          <p:spPr>
            <a:xfrm>
              <a:off x="2749692" y="2683878"/>
              <a:ext cx="437352" cy="2884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30BE7E7A-0B17-417A-942B-586BC1256DAA}"/>
                </a:ext>
              </a:extLst>
            </p:cNvPr>
            <p:cNvSpPr/>
            <p:nvPr/>
          </p:nvSpPr>
          <p:spPr>
            <a:xfrm rot="3060000">
              <a:off x="1450933" y="2197099"/>
              <a:ext cx="1842356" cy="526232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FF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B66D6171-A708-4277-9742-6B9E920F0049}"/>
              </a:ext>
            </a:extLst>
          </p:cNvPr>
          <p:cNvSpPr txBox="1"/>
          <p:nvPr/>
        </p:nvSpPr>
        <p:spPr>
          <a:xfrm>
            <a:off x="5758105" y="5219908"/>
            <a:ext cx="527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时间响应和形状参数的关系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1754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III—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时间修正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7C8D651-4A4C-4752-BDB5-38355EFE50D5}"/>
              </a:ext>
            </a:extLst>
          </p:cNvPr>
          <p:cNvSpPr txBox="1"/>
          <p:nvPr/>
        </p:nvSpPr>
        <p:spPr>
          <a:xfrm>
            <a:off x="2346960" y="5117122"/>
            <a:ext cx="749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修正前后的时间响应和重建能量的二维分布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6F59966-0455-4308-8AE0-FA8F6C714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87" y="2034369"/>
            <a:ext cx="4223194" cy="288000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F908ECE1-A2AE-4ACF-BC4B-416EA5284190}"/>
              </a:ext>
            </a:extLst>
          </p:cNvPr>
          <p:cNvGrpSpPr/>
          <p:nvPr/>
        </p:nvGrpSpPr>
        <p:grpSpPr>
          <a:xfrm>
            <a:off x="767408" y="2034369"/>
            <a:ext cx="4223194" cy="2880000"/>
            <a:chOff x="610720" y="2319517"/>
            <a:chExt cx="4223194" cy="2880000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B9F3E5A-544E-41F9-9A30-82A16BF5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20" y="2319517"/>
              <a:ext cx="4223194" cy="2880000"/>
            </a:xfrm>
            <a:prstGeom prst="rect">
              <a:avLst/>
            </a:prstGeom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07B4D56-A5C2-405B-BBFA-40A367F07F7D}"/>
                </a:ext>
              </a:extLst>
            </p:cNvPr>
            <p:cNvSpPr/>
            <p:nvPr/>
          </p:nvSpPr>
          <p:spPr>
            <a:xfrm>
              <a:off x="3453059" y="3888185"/>
              <a:ext cx="754117" cy="3526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861301E9-B6BC-457D-B310-A8D95B538B2F}"/>
                </a:ext>
              </a:extLst>
            </p:cNvPr>
            <p:cNvSpPr/>
            <p:nvPr/>
          </p:nvSpPr>
          <p:spPr>
            <a:xfrm>
              <a:off x="1310959" y="3361857"/>
              <a:ext cx="2041112" cy="9441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D41FF41-A680-444C-8CB9-8BE1662FFEC6}"/>
                </a:ext>
              </a:extLst>
            </p:cNvPr>
            <p:cNvSpPr/>
            <p:nvPr/>
          </p:nvSpPr>
          <p:spPr>
            <a:xfrm>
              <a:off x="1031883" y="2692684"/>
              <a:ext cx="241685" cy="21639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1FA6335-C600-4D45-9E5D-499C92495EAE}"/>
                </a:ext>
              </a:extLst>
            </p:cNvPr>
            <p:cNvSpPr txBox="1"/>
            <p:nvPr/>
          </p:nvSpPr>
          <p:spPr>
            <a:xfrm>
              <a:off x="1135733" y="2701373"/>
              <a:ext cx="82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MIP</a:t>
              </a:r>
              <a:endPara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DBE143C4-AC75-43B8-A298-668207A83256}"/>
                </a:ext>
              </a:extLst>
            </p:cNvPr>
            <p:cNvSpPr txBox="1"/>
            <p:nvPr/>
          </p:nvSpPr>
          <p:spPr>
            <a:xfrm>
              <a:off x="2522579" y="2899865"/>
              <a:ext cx="82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强子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0C193BCA-8FAF-426C-A726-8C5A6BD57734}"/>
                </a:ext>
              </a:extLst>
            </p:cNvPr>
            <p:cNvSpPr txBox="1"/>
            <p:nvPr/>
          </p:nvSpPr>
          <p:spPr>
            <a:xfrm>
              <a:off x="3637734" y="3492304"/>
              <a:ext cx="82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电子</a:t>
              </a:r>
            </a:p>
          </p:txBody>
        </p:sp>
      </p:grpSp>
      <p:sp>
        <p:nvSpPr>
          <p:cNvPr id="51" name="箭头: 右 50">
            <a:extLst>
              <a:ext uri="{FF2B5EF4-FFF2-40B4-BE49-F238E27FC236}">
                <a16:creationId xmlns:a16="http://schemas.microsoft.com/office/drawing/2014/main" id="{69087458-0B7E-4100-A5B5-24092F26A0ED}"/>
              </a:ext>
            </a:extLst>
          </p:cNvPr>
          <p:cNvSpPr/>
          <p:nvPr/>
        </p:nvSpPr>
        <p:spPr>
          <a:xfrm>
            <a:off x="5091590" y="3580177"/>
            <a:ext cx="1362141" cy="4571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B6D89CE-24D3-4FE1-A2D7-0156843C11C1}"/>
              </a:ext>
            </a:extLst>
          </p:cNvPr>
          <p:cNvSpPr txBox="1"/>
          <p:nvPr/>
        </p:nvSpPr>
        <p:spPr>
          <a:xfrm>
            <a:off x="3508758" y="3000106"/>
            <a:ext cx="454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时间修正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89B1D22-0270-43F2-B9BA-B969D7DC183B}"/>
              </a:ext>
            </a:extLst>
          </p:cNvPr>
          <p:cNvSpPr txBox="1"/>
          <p:nvPr/>
        </p:nvSpPr>
        <p:spPr>
          <a:xfrm>
            <a:off x="623392" y="1172443"/>
            <a:ext cx="108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通过形状参数做时间修正后，得到的时间响应一致性明显改善</a:t>
            </a:r>
          </a:p>
        </p:txBody>
      </p:sp>
    </p:spTree>
    <p:extLst>
      <p:ext uri="{BB962C8B-B14F-4D97-AF65-F5344CB8AC3E}">
        <p14:creationId xmlns:p14="http://schemas.microsoft.com/office/powerpoint/2010/main" val="913335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束流本底模拟实验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AC271A-FDD9-5CD5-A9DB-CD6BDDA86CCC}"/>
              </a:ext>
            </a:extLst>
          </p:cNvPr>
          <p:cNvSpPr txBox="1"/>
          <p:nvPr/>
        </p:nvSpPr>
        <p:spPr>
          <a:xfrm>
            <a:off x="263352" y="1028876"/>
            <a:ext cx="8064896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/>
              <a:t>在束流测试中利用</a:t>
            </a:r>
            <a:r>
              <a:rPr lang="en-US" altLang="zh-CN" sz="2400" dirty="0"/>
              <a:t>LED</a:t>
            </a:r>
            <a:r>
              <a:rPr lang="zh-CN" altLang="en-US" sz="2400" dirty="0"/>
              <a:t>模拟束流本底</a:t>
            </a:r>
            <a:endParaRPr lang="en-US" altLang="zh-CN" sz="24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24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A3F1C19-4F8F-43D6-A252-4E60530CB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34" y="1753537"/>
            <a:ext cx="4766215" cy="46632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1833E12-9E6F-44C0-995E-B647AC30B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772816"/>
            <a:ext cx="5638799" cy="22742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B107923-B168-41B5-A760-52C6925A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1" y="4154729"/>
            <a:ext cx="5365326" cy="2401265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BF9484C-DDA1-426E-8203-99EE31456DA2}"/>
              </a:ext>
            </a:extLst>
          </p:cNvPr>
          <p:cNvCxnSpPr>
            <a:cxnSpLocks/>
          </p:cNvCxnSpPr>
          <p:nvPr/>
        </p:nvCxnSpPr>
        <p:spPr>
          <a:xfrm flipH="1">
            <a:off x="565414" y="3886207"/>
            <a:ext cx="1994987" cy="39793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6AD5E89-BE8A-4AB6-A78A-01626CF90207}"/>
              </a:ext>
            </a:extLst>
          </p:cNvPr>
          <p:cNvCxnSpPr>
            <a:cxnSpLocks/>
          </p:cNvCxnSpPr>
          <p:nvPr/>
        </p:nvCxnSpPr>
        <p:spPr>
          <a:xfrm>
            <a:off x="3593333" y="3886207"/>
            <a:ext cx="3028898" cy="26852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12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束流本底模拟实验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AC271A-FDD9-5CD5-A9DB-CD6BDDA86CCC}"/>
              </a:ext>
            </a:extLst>
          </p:cNvPr>
          <p:cNvSpPr txBox="1"/>
          <p:nvPr/>
        </p:nvSpPr>
        <p:spPr>
          <a:xfrm>
            <a:off x="263352" y="1028876"/>
            <a:ext cx="8064896" cy="1413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/>
              <a:t>模拟了</a:t>
            </a:r>
            <a:r>
              <a:rPr lang="en-US" altLang="zh-CN" sz="2400" dirty="0"/>
              <a:t>1 ~ 14 MHz</a:t>
            </a:r>
            <a:r>
              <a:rPr lang="zh-CN" altLang="en-US" sz="2400" dirty="0"/>
              <a:t>的计数率</a:t>
            </a:r>
            <a:endParaRPr lang="en-US" altLang="zh-CN" sz="2400" dirty="0"/>
          </a:p>
          <a:p>
            <a:pPr marL="800100" lvl="1" indent="-34290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/>
              <a:t>利用</a:t>
            </a:r>
            <a:r>
              <a:rPr lang="en-US" altLang="zh-CN" sz="2000" dirty="0"/>
              <a:t>Pipeline</a:t>
            </a:r>
            <a:r>
              <a:rPr lang="zh-CN" altLang="en-US" sz="2000" dirty="0"/>
              <a:t>算法有效抑制本底的影响</a:t>
            </a:r>
            <a:endParaRPr lang="en-US" altLang="zh-CN" sz="20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81E259-B3F5-41F9-AF6C-E0B0C194A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57" y="3566716"/>
            <a:ext cx="3729479" cy="26824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2FBC02-127B-425F-BD09-7F6D9B4D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227" y="1129395"/>
            <a:ext cx="4029937" cy="233015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FE0651F-0CD3-4E60-9F8A-ABCF0E88248D}"/>
              </a:ext>
            </a:extLst>
          </p:cNvPr>
          <p:cNvSpPr txBox="1"/>
          <p:nvPr/>
        </p:nvSpPr>
        <p:spPr>
          <a:xfrm>
            <a:off x="9025649" y="2010894"/>
            <a:ext cx="19130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LED</a:t>
            </a:r>
            <a:r>
              <a:rPr kumimoji="1" lang="zh-CN" altLang="en-US" dirty="0"/>
              <a:t>信号幅度分布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15D6597-7BC5-4A23-B424-944F42340460}"/>
              </a:ext>
            </a:extLst>
          </p:cNvPr>
          <p:cNvCxnSpPr>
            <a:cxnSpLocks/>
          </p:cNvCxnSpPr>
          <p:nvPr/>
        </p:nvCxnSpPr>
        <p:spPr>
          <a:xfrm>
            <a:off x="8976320" y="5157192"/>
            <a:ext cx="432048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C0A3ED9-73F4-4FC5-843B-7086BE40F718}"/>
              </a:ext>
            </a:extLst>
          </p:cNvPr>
          <p:cNvSpPr txBox="1"/>
          <p:nvPr/>
        </p:nvSpPr>
        <p:spPr>
          <a:xfrm>
            <a:off x="8559149" y="4841237"/>
            <a:ext cx="933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400" dirty="0"/>
              <a:t>本底波形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6ED2E9F-897D-43DB-B832-345E23D95A88}"/>
              </a:ext>
            </a:extLst>
          </p:cNvPr>
          <p:cNvSpPr txBox="1"/>
          <p:nvPr/>
        </p:nvSpPr>
        <p:spPr>
          <a:xfrm>
            <a:off x="9945824" y="4187157"/>
            <a:ext cx="933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400" dirty="0"/>
              <a:t>信号波形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DFE4608-0794-44D2-A8CB-EA65BCA2400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840416" y="4494934"/>
            <a:ext cx="571908" cy="6204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D160F2D0-128D-4F64-93C6-B4181FE1A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2" y="2195560"/>
            <a:ext cx="5644877" cy="36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1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V—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样机验收联合测试 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DD0B085E-7A29-4FC3-A6B5-D5EA030D3CA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4A54E2-3301-4B9A-878A-0BB4F9D7F73A}" type="datetime1">
              <a:rPr lang="zh-CN" altLang="en-US" sz="1400" smtClean="0"/>
              <a:t>2026/7/1</a:t>
            </a:fld>
            <a:endParaRPr lang="zh-CN" altLang="zh-CN" sz="1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B9FF9EE-D5E6-4555-8BB3-EC0F645FDF5B}"/>
              </a:ext>
            </a:extLst>
          </p:cNvPr>
          <p:cNvSpPr txBox="1"/>
          <p:nvPr/>
        </p:nvSpPr>
        <p:spPr>
          <a:xfrm>
            <a:off x="181073" y="925238"/>
            <a:ext cx="5755576" cy="244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ECAL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样机验收宇宙线测试：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多系统联合测试：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ECAL &amp; BTOF &amp; TRIG &amp; CLDT &amp; DACQ + Tracker &amp; T0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宇宙线从侧面穿过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ECAL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样机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5×5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晶体阵列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aseline="0" dirty="0">
                <a:latin typeface="等线" panose="02010600030101010101" pitchFamily="2" charset="-122"/>
                <a:ea typeface="等线" panose="02010600030101010101" pitchFamily="2" charset="-122"/>
              </a:rPr>
              <a:t>实时解码显示击中晶体单元</a:t>
            </a:r>
            <a:endParaRPr lang="en-US" altLang="zh-CN" sz="2000" baseline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9855D51-3C75-4FFA-965A-A92F4AFBC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6654" b="6838"/>
          <a:stretch/>
        </p:blipFill>
        <p:spPr>
          <a:xfrm rot="5400000">
            <a:off x="7444320" y="1798358"/>
            <a:ext cx="5375366" cy="373716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A2F44859-1206-4F51-A141-C0F37C513F1D}"/>
              </a:ext>
            </a:extLst>
          </p:cNvPr>
          <p:cNvGrpSpPr/>
          <p:nvPr/>
        </p:nvGrpSpPr>
        <p:grpSpPr>
          <a:xfrm rot="5400000">
            <a:off x="4015457" y="3005389"/>
            <a:ext cx="5421086" cy="1440000"/>
            <a:chOff x="5627914" y="1272893"/>
            <a:chExt cx="5421086" cy="144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CFBF795-7A9A-4CF7-B0A7-1DD2AA1ACDF5}"/>
                </a:ext>
              </a:extLst>
            </p:cNvPr>
            <p:cNvSpPr/>
            <p:nvPr/>
          </p:nvSpPr>
          <p:spPr>
            <a:xfrm>
              <a:off x="6601910" y="1668883"/>
              <a:ext cx="45719" cy="620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C255F3B-94C2-4202-B927-C4A94B3D0732}"/>
                </a:ext>
              </a:extLst>
            </p:cNvPr>
            <p:cNvSpPr/>
            <p:nvPr/>
          </p:nvSpPr>
          <p:spPr>
            <a:xfrm>
              <a:off x="6961949" y="1668883"/>
              <a:ext cx="45719" cy="62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FEF7636-1170-45E3-932D-6EF0CFD2BC37}"/>
                </a:ext>
              </a:extLst>
            </p:cNvPr>
            <p:cNvSpPr/>
            <p:nvPr/>
          </p:nvSpPr>
          <p:spPr>
            <a:xfrm>
              <a:off x="7052166" y="1668883"/>
              <a:ext cx="45719" cy="62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7D09046-B6FB-4318-92E4-B362B9B50C7C}"/>
                </a:ext>
              </a:extLst>
            </p:cNvPr>
            <p:cNvSpPr/>
            <p:nvPr/>
          </p:nvSpPr>
          <p:spPr>
            <a:xfrm>
              <a:off x="7397530" y="1668883"/>
              <a:ext cx="45719" cy="62011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F6A4187-8668-44A0-825B-BDED81E95741}"/>
                </a:ext>
              </a:extLst>
            </p:cNvPr>
            <p:cNvSpPr/>
            <p:nvPr/>
          </p:nvSpPr>
          <p:spPr>
            <a:xfrm>
              <a:off x="8629688" y="1272893"/>
              <a:ext cx="226800" cy="144000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6F0FEA9-6595-45C7-A4C1-62A9B76263DB}"/>
                </a:ext>
              </a:extLst>
            </p:cNvPr>
            <p:cNvSpPr/>
            <p:nvPr/>
          </p:nvSpPr>
          <p:spPr>
            <a:xfrm>
              <a:off x="7898054" y="1668682"/>
              <a:ext cx="45719" cy="62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60B5BD8A-F287-4940-94E1-8EBFA8DF20B4}"/>
                </a:ext>
              </a:extLst>
            </p:cNvPr>
            <p:cNvSpPr/>
            <p:nvPr/>
          </p:nvSpPr>
          <p:spPr>
            <a:xfrm>
              <a:off x="7988271" y="1668682"/>
              <a:ext cx="45719" cy="62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8694EC2-23C1-438E-B0A9-B8BE72959FEB}"/>
                </a:ext>
              </a:extLst>
            </p:cNvPr>
            <p:cNvSpPr/>
            <p:nvPr/>
          </p:nvSpPr>
          <p:spPr>
            <a:xfrm>
              <a:off x="9561928" y="1452742"/>
              <a:ext cx="1080000" cy="10800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33D1AB8-FA74-4EB6-8C56-6FEFB206AF16}"/>
                </a:ext>
              </a:extLst>
            </p:cNvPr>
            <p:cNvSpPr/>
            <p:nvPr/>
          </p:nvSpPr>
          <p:spPr>
            <a:xfrm>
              <a:off x="5872916" y="1760878"/>
              <a:ext cx="368953" cy="464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333AB5B7-00E3-4BEF-85CC-DFA6E3589247}"/>
                </a:ext>
              </a:extLst>
            </p:cNvPr>
            <p:cNvCxnSpPr>
              <a:cxnSpLocks/>
            </p:cNvCxnSpPr>
            <p:nvPr/>
          </p:nvCxnSpPr>
          <p:spPr>
            <a:xfrm>
              <a:off x="5627914" y="1992086"/>
              <a:ext cx="5421086" cy="8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27F52CA-03A6-4805-B5F4-46F53FCB56E9}"/>
              </a:ext>
            </a:extLst>
          </p:cNvPr>
          <p:cNvSpPr txBox="1"/>
          <p:nvPr/>
        </p:nvSpPr>
        <p:spPr>
          <a:xfrm>
            <a:off x="7366447" y="5304193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</a:rPr>
              <a:t>ECAL</a:t>
            </a:r>
            <a:endParaRPr lang="zh-CN" altLang="en-US" sz="2000" b="1" dirty="0">
              <a:solidFill>
                <a:srgbClr val="FFC00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B00FEF9-19B1-4E14-AAB7-46744DEABAED}"/>
              </a:ext>
            </a:extLst>
          </p:cNvPr>
          <p:cNvSpPr txBox="1"/>
          <p:nvPr/>
        </p:nvSpPr>
        <p:spPr>
          <a:xfrm>
            <a:off x="7465780" y="3933056"/>
            <a:ext cx="73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BTOF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0A384D9-6AFE-4326-9245-8E2EC1BDA6EE}"/>
              </a:ext>
            </a:extLst>
          </p:cNvPr>
          <p:cNvSpPr txBox="1"/>
          <p:nvPr/>
        </p:nvSpPr>
        <p:spPr>
          <a:xfrm>
            <a:off x="7345776" y="3146039"/>
            <a:ext cx="64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E2F0D9"/>
                </a:solidFill>
              </a:rPr>
              <a:t>Trk2</a:t>
            </a:r>
            <a:endParaRPr lang="zh-CN" altLang="en-US" sz="2000" b="1" dirty="0">
              <a:solidFill>
                <a:srgbClr val="E2F0D9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FE1003C-8DBD-4496-8B4F-AB7A30BC4068}"/>
              </a:ext>
            </a:extLst>
          </p:cNvPr>
          <p:cNvSpPr txBox="1"/>
          <p:nvPr/>
        </p:nvSpPr>
        <p:spPr>
          <a:xfrm>
            <a:off x="7335313" y="2204864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E2F0D9"/>
                </a:solidFill>
              </a:rPr>
              <a:t>Trk1</a:t>
            </a:r>
            <a:endParaRPr lang="zh-CN" altLang="en-US" sz="2000" b="1" dirty="0">
              <a:solidFill>
                <a:srgbClr val="E2F0D9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CDAB7AB-4654-4524-9B55-946B291CF34C}"/>
              </a:ext>
            </a:extLst>
          </p:cNvPr>
          <p:cNvSpPr txBox="1"/>
          <p:nvPr/>
        </p:nvSpPr>
        <p:spPr>
          <a:xfrm>
            <a:off x="7312421" y="1772816"/>
            <a:ext cx="70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Trig1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29847B6-3C50-4671-A2C9-AAAE5ADBD05E}"/>
              </a:ext>
            </a:extLst>
          </p:cNvPr>
          <p:cNvSpPr txBox="1"/>
          <p:nvPr/>
        </p:nvSpPr>
        <p:spPr>
          <a:xfrm>
            <a:off x="7180952" y="1228690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548235"/>
                </a:solidFill>
              </a:rPr>
              <a:t>T0(BT)</a:t>
            </a:r>
            <a:endParaRPr lang="zh-CN" altLang="en-US" sz="2000" b="1" dirty="0">
              <a:solidFill>
                <a:srgbClr val="548235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D2B9B24-2288-4D24-A0DA-BBF7A49573E5}"/>
              </a:ext>
            </a:extLst>
          </p:cNvPr>
          <p:cNvSpPr txBox="1"/>
          <p:nvPr/>
        </p:nvSpPr>
        <p:spPr>
          <a:xfrm>
            <a:off x="7284144" y="2622655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</a:rPr>
              <a:t>T0(CR)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B76B931F-4AEB-4DAA-993F-71D365E71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6" t="5804" r="6668" b="16833"/>
          <a:stretch/>
        </p:blipFill>
        <p:spPr>
          <a:xfrm>
            <a:off x="1707856" y="3474623"/>
            <a:ext cx="2981015" cy="2880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E76BCE9-34A2-4F90-BCD1-5012FBB158D6}"/>
              </a:ext>
            </a:extLst>
          </p:cNvPr>
          <p:cNvSpPr/>
          <p:nvPr/>
        </p:nvSpPr>
        <p:spPr>
          <a:xfrm>
            <a:off x="1919536" y="5932762"/>
            <a:ext cx="1578534" cy="232542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62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VI—BSO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晶体量能器方案 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DD0B085E-7A29-4FC3-A6B5-D5EA030D3CA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8382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4A54E2-3301-4B9A-878A-0BB4F9D7F73A}" type="datetime1">
              <a:rPr lang="zh-CN" altLang="en-US" sz="1400" smtClean="0"/>
              <a:t>2026/7/1</a:t>
            </a:fld>
            <a:endParaRPr lang="zh-CN" altLang="zh-CN" sz="1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76BCE9-34A2-4F90-BCD1-5012FBB158D6}"/>
              </a:ext>
            </a:extLst>
          </p:cNvPr>
          <p:cNvSpPr/>
          <p:nvPr/>
        </p:nvSpPr>
        <p:spPr>
          <a:xfrm>
            <a:off x="1919536" y="5932762"/>
            <a:ext cx="1578534" cy="232542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E122922-E995-4D30-A4F6-401EF8ABC238}"/>
              </a:ext>
            </a:extLst>
          </p:cNvPr>
          <p:cNvSpPr/>
          <p:nvPr/>
        </p:nvSpPr>
        <p:spPr>
          <a:xfrm>
            <a:off x="335360" y="2918535"/>
            <a:ext cx="6965362" cy="949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ea"/>
              </a:rPr>
              <a:t>BSO</a:t>
            </a:r>
            <a:r>
              <a:rPr lang="zh-CN" altLang="en-US" sz="2400" dirty="0">
                <a:latin typeface="+mn-ea"/>
              </a:rPr>
              <a:t>晶体性能模拟</a:t>
            </a:r>
            <a:r>
              <a:rPr lang="zh-CN" altLang="en-US" dirty="0"/>
              <a:t>：</a:t>
            </a:r>
            <a:endParaRPr lang="en-US" altLang="zh-CN" dirty="0"/>
          </a:p>
          <a:p>
            <a:pPr marL="601663" indent="-342900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/>
              <a:t>能量分辨率：</a:t>
            </a:r>
            <a:r>
              <a:rPr lang="en-US" altLang="zh-CN" sz="2000" dirty="0"/>
              <a:t> ~2.1%</a:t>
            </a:r>
            <a:r>
              <a:rPr lang="zh-CN" altLang="en-US" sz="2000" dirty="0"/>
              <a:t> </a:t>
            </a:r>
            <a:r>
              <a:rPr lang="en-US" altLang="zh-CN" sz="2000" dirty="0"/>
              <a:t>@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GeV</a:t>
            </a:r>
          </a:p>
          <a:p>
            <a:pPr marL="601663" indent="-342900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/>
              <a:t>位置分辨：</a:t>
            </a:r>
            <a:r>
              <a:rPr lang="en-US" altLang="zh-CN" sz="2000" dirty="0"/>
              <a:t> ~3.1</a:t>
            </a:r>
            <a:r>
              <a:rPr lang="zh-CN" altLang="en-US" sz="2000" dirty="0"/>
              <a:t> </a:t>
            </a:r>
            <a:r>
              <a:rPr lang="en-US" altLang="zh-CN" sz="2000" dirty="0"/>
              <a:t>mm</a:t>
            </a:r>
            <a:r>
              <a:rPr lang="zh-CN" altLang="en-US" sz="2000" dirty="0"/>
              <a:t> </a:t>
            </a:r>
            <a:r>
              <a:rPr lang="en-US" altLang="zh-CN" sz="2000" dirty="0"/>
              <a:t>@</a:t>
            </a:r>
            <a:r>
              <a:rPr lang="zh-CN" altLang="en-US" sz="2000" dirty="0"/>
              <a:t> </a:t>
            </a:r>
            <a:r>
              <a:rPr lang="en-US" altLang="zh-CN" sz="2000" dirty="0"/>
              <a:t>1</a:t>
            </a:r>
            <a:r>
              <a:rPr lang="zh-CN" altLang="en-US" sz="2000" dirty="0"/>
              <a:t> </a:t>
            </a:r>
            <a:r>
              <a:rPr lang="en-US" altLang="zh-CN" sz="2000" dirty="0"/>
              <a:t>GeV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4B165D1-FFCF-41FB-93EC-67A3DC3FD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056" y="1279332"/>
            <a:ext cx="4893178" cy="325149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58140D0-6CE2-442E-9DCD-76B9B17B63E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8" y="4090610"/>
            <a:ext cx="2885962" cy="19905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AFD2B796-4657-4A5A-AB68-A6543EA55D19}"/>
                  </a:ext>
                </a:extLst>
              </p:cNvPr>
              <p:cNvSpPr/>
              <p:nvPr/>
            </p:nvSpPr>
            <p:spPr>
              <a:xfrm>
                <a:off x="263216" y="1130907"/>
                <a:ext cx="6965362" cy="1564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ts val="1800"/>
                  </a:lnSpc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+mn-ea"/>
                  </a:rPr>
                  <a:t>BSO</a:t>
                </a:r>
                <a:r>
                  <a:rPr lang="zh-CN" altLang="en-US" sz="2400" dirty="0">
                    <a:latin typeface="+mn-ea"/>
                  </a:rPr>
                  <a:t>晶体量能器设计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pPr marL="601663" indent="-342900">
                  <a:lnSpc>
                    <a:spcPts val="1800"/>
                  </a:lnSpc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zh-CN" altLang="en-US" sz="2000" dirty="0"/>
                  <a:t>桶部：</a:t>
                </a:r>
                <a:r>
                  <a:rPr lang="en-US" altLang="zh-CN" sz="2000" dirty="0"/>
                  <a:t>69×172 = 11868 </a:t>
                </a:r>
                <a:r>
                  <a:rPr lang="zh-CN" altLang="en-US" sz="2000" dirty="0"/>
                  <a:t>根晶体</a:t>
                </a:r>
                <a:endParaRPr lang="en-US" altLang="zh-CN" sz="2000" dirty="0"/>
              </a:p>
              <a:p>
                <a:pPr marL="601663" indent="-342900">
                  <a:lnSpc>
                    <a:spcPts val="1800"/>
                  </a:lnSpc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zh-CN" altLang="en-US" sz="2000" dirty="0"/>
                  <a:t>端盖：</a:t>
                </a:r>
                <a:r>
                  <a:rPr lang="en-US" altLang="zh-CN" sz="2000" dirty="0"/>
                  <a:t>3×(100 + 120 + 141 + 163)×2 = 3144 </a:t>
                </a:r>
                <a:r>
                  <a:rPr lang="zh-CN" altLang="en-US" sz="2000" dirty="0"/>
                  <a:t>根晶体</a:t>
                </a:r>
                <a:endParaRPr lang="en-US" altLang="zh-CN" sz="2000" dirty="0"/>
              </a:p>
              <a:p>
                <a:pPr marL="601663" indent="-342900">
                  <a:lnSpc>
                    <a:spcPts val="1800"/>
                  </a:lnSpc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zh-CN" altLang="en-US" sz="2000" dirty="0"/>
                  <a:t>晶体尺寸：</a:t>
                </a:r>
                <a:r>
                  <a:rPr lang="en-US" altLang="zh-CN" sz="2000" dirty="0"/>
                  <a:t>3.5×3.5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000" dirty="0"/>
                  <a:t>²(</a:t>
                </a:r>
                <a:r>
                  <a:rPr lang="zh-CN" altLang="en-US" sz="2000" dirty="0"/>
                  <a:t>前端面</a:t>
                </a:r>
                <a:r>
                  <a:rPr lang="en-US" altLang="zh-CN" sz="2000" dirty="0"/>
                  <a:t>); 4.2×4.2 cm²(</a:t>
                </a:r>
                <a:r>
                  <a:rPr lang="zh-CN" altLang="en-US" sz="2000" dirty="0"/>
                  <a:t>后端面</a:t>
                </a:r>
                <a:r>
                  <a:rPr lang="en-US" altLang="zh-CN" sz="2000" dirty="0"/>
                  <a:t>);</a:t>
                </a:r>
              </a:p>
              <a:p>
                <a:pPr marL="258763">
                  <a:lnSpc>
                    <a:spcPts val="1800"/>
                  </a:lnSpc>
                  <a:spcBef>
                    <a:spcPts val="600"/>
                  </a:spcBef>
                </a:pPr>
                <a:r>
                  <a:rPr lang="en-US" altLang="zh-CN" sz="2000" dirty="0"/>
                  <a:t>                            18 cm (</a:t>
                </a:r>
                <a:r>
                  <a:rPr lang="zh-CN" altLang="en-US" sz="2000" dirty="0"/>
                  <a:t>纵向长度</a:t>
                </a:r>
                <a:r>
                  <a:rPr lang="en-US" altLang="zh-CN" sz="2000" dirty="0"/>
                  <a:t>)</a:t>
                </a:r>
              </a:p>
            </p:txBody>
          </p:sp>
        </mc:Choice>
        <mc:Fallback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AFD2B796-4657-4A5A-AB68-A6543EA55D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16" y="1130907"/>
                <a:ext cx="6965362" cy="1564916"/>
              </a:xfrm>
              <a:prstGeom prst="rect">
                <a:avLst/>
              </a:prstGeom>
              <a:blipFill>
                <a:blip r:embed="rId5"/>
                <a:stretch>
                  <a:fillRect l="-1091" t="-9677" b="-56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图片 47">
            <a:extLst>
              <a:ext uri="{FF2B5EF4-FFF2-40B4-BE49-F238E27FC236}">
                <a16:creationId xmlns:a16="http://schemas.microsoft.com/office/drawing/2014/main" id="{B5A4B7FB-4F42-4665-AFC0-C3DC75D38FEB}"/>
              </a:ext>
            </a:extLst>
          </p:cNvPr>
          <p:cNvPicPr>
            <a:picLocks/>
          </p:cNvPicPr>
          <p:nvPr/>
        </p:nvPicPr>
        <p:blipFill>
          <a:blip r:embed="rId6"/>
          <a:srcRect l="-2190" t="6666" r="3366" b="208"/>
          <a:stretch>
            <a:fillRect/>
          </a:stretch>
        </p:blipFill>
        <p:spPr>
          <a:xfrm>
            <a:off x="3745897" y="4221087"/>
            <a:ext cx="3142191" cy="1860033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AFE9C8D8-02F5-42BF-8304-2DF053D78F94}"/>
              </a:ext>
            </a:extLst>
          </p:cNvPr>
          <p:cNvSpPr txBox="1"/>
          <p:nvPr/>
        </p:nvSpPr>
        <p:spPr>
          <a:xfrm>
            <a:off x="1058634" y="4999610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能量分辨率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0B1B2BB-FA7F-4D8E-A411-150D62F44254}"/>
              </a:ext>
            </a:extLst>
          </p:cNvPr>
          <p:cNvSpPr txBox="1"/>
          <p:nvPr/>
        </p:nvSpPr>
        <p:spPr>
          <a:xfrm>
            <a:off x="4223792" y="4361325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位置分辨</a:t>
            </a:r>
          </a:p>
        </p:txBody>
      </p:sp>
    </p:spTree>
    <p:extLst>
      <p:ext uri="{BB962C8B-B14F-4D97-AF65-F5344CB8AC3E}">
        <p14:creationId xmlns:p14="http://schemas.microsoft.com/office/powerpoint/2010/main" val="97441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图片1">
            <a:extLst>
              <a:ext uri="{FF2B5EF4-FFF2-40B4-BE49-F238E27FC236}">
                <a16:creationId xmlns:a16="http://schemas.microsoft.com/office/drawing/2014/main" id="{CAA77047-F9CD-4F78-A0B3-86C1B26FD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7171" name="灯片编号占位符 1">
            <a:extLst>
              <a:ext uri="{FF2B5EF4-FFF2-40B4-BE49-F238E27FC236}">
                <a16:creationId xmlns:a16="http://schemas.microsoft.com/office/drawing/2014/main" id="{1AF64472-CA2E-4344-BBFE-85182C09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674145CC-CE8D-41A8-9008-448F87ABC934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Text Box 6">
            <a:extLst>
              <a:ext uri="{FF2B5EF4-FFF2-40B4-BE49-F238E27FC236}">
                <a16:creationId xmlns:a16="http://schemas.microsoft.com/office/drawing/2014/main" id="{30FCC2F2-3D22-46D8-879B-A9054CFB7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80963"/>
            <a:ext cx="223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报告提纲</a:t>
            </a: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59BE8070-C881-4D95-B173-7E9262492C2C}"/>
              </a:ext>
            </a:extLst>
          </p:cNvPr>
          <p:cNvSpPr txBox="1">
            <a:spLocks/>
          </p:cNvSpPr>
          <p:nvPr/>
        </p:nvSpPr>
        <p:spPr>
          <a:xfrm>
            <a:off x="982663" y="1125538"/>
            <a:ext cx="8281689" cy="53070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STCF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量能器回顾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研究进展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束流测试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几何更新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在线提取方法优化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束流本底模拟实验测试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样机联调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比较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3022C38F-39E3-4340-8FE9-54658F68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E3F1-5C23-4C89-8EE7-1369321E475C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F1D3A9D-6366-4E9A-83E1-88D96D4D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20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CDD3026-582B-4AE7-831F-80B864C03F47}"/>
              </a:ext>
            </a:extLst>
          </p:cNvPr>
          <p:cNvGraphicFramePr>
            <a:graphicFrameLocks noGrp="1"/>
          </p:cNvGraphicFramePr>
          <p:nvPr/>
        </p:nvGraphicFramePr>
        <p:xfrm>
          <a:off x="1415480" y="1620358"/>
          <a:ext cx="9613067" cy="4023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0991">
                  <a:extLst>
                    <a:ext uri="{9D8B030D-6E8A-4147-A177-3AD203B41FA5}">
                      <a16:colId xmlns:a16="http://schemas.microsoft.com/office/drawing/2014/main" val="537778749"/>
                    </a:ext>
                  </a:extLst>
                </a:gridCol>
                <a:gridCol w="1973019">
                  <a:extLst>
                    <a:ext uri="{9D8B030D-6E8A-4147-A177-3AD203B41FA5}">
                      <a16:colId xmlns:a16="http://schemas.microsoft.com/office/drawing/2014/main" val="1123518498"/>
                    </a:ext>
                  </a:extLst>
                </a:gridCol>
                <a:gridCol w="1973019">
                  <a:extLst>
                    <a:ext uri="{9D8B030D-6E8A-4147-A177-3AD203B41FA5}">
                      <a16:colId xmlns:a16="http://schemas.microsoft.com/office/drawing/2014/main" val="1410555736"/>
                    </a:ext>
                  </a:extLst>
                </a:gridCol>
                <a:gridCol w="1973019">
                  <a:extLst>
                    <a:ext uri="{9D8B030D-6E8A-4147-A177-3AD203B41FA5}">
                      <a16:colId xmlns:a16="http://schemas.microsoft.com/office/drawing/2014/main" val="3709174319"/>
                    </a:ext>
                  </a:extLst>
                </a:gridCol>
                <a:gridCol w="1973019">
                  <a:extLst>
                    <a:ext uri="{9D8B030D-6E8A-4147-A177-3AD203B41FA5}">
                      <a16:colId xmlns:a16="http://schemas.microsoft.com/office/drawing/2014/main" val="557986213"/>
                    </a:ext>
                  </a:extLst>
                </a:gridCol>
              </a:tblGrid>
              <a:tr h="8046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Barrel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Endcap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Total 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585426"/>
                  </a:ext>
                </a:extLst>
              </a:tr>
              <a:tr h="804664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Volume </a:t>
                      </a:r>
                      <a:r>
                        <a:rPr lang="zh-CN" altLang="en-US" sz="2800" dirty="0"/>
                        <a:t>（</a:t>
                      </a:r>
                      <a:r>
                        <a:rPr lang="en-US" altLang="zh-CN" sz="2800" dirty="0"/>
                        <a:t>m3</a:t>
                      </a:r>
                      <a:r>
                        <a:rPr lang="zh-CN" altLang="en-US" sz="28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 err="1"/>
                        <a:t>pCsI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5.20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1.28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6.48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52411"/>
                  </a:ext>
                </a:extLst>
              </a:tr>
              <a:tr h="804664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Volume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BSO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2.97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0.75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3.72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48120"/>
                  </a:ext>
                </a:extLst>
              </a:tr>
              <a:tr h="804664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Mass </a:t>
                      </a:r>
                      <a:r>
                        <a:rPr lang="zh-CN" altLang="en-US" sz="2800" dirty="0"/>
                        <a:t>（</a:t>
                      </a:r>
                      <a:r>
                        <a:rPr lang="en-US" altLang="zh-CN" sz="2800" dirty="0"/>
                        <a:t>Ton</a:t>
                      </a:r>
                      <a:r>
                        <a:rPr lang="zh-CN" altLang="en-US" sz="28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 err="1"/>
                        <a:t>pCsI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23.4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5.76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29.16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910128"/>
                  </a:ext>
                </a:extLst>
              </a:tr>
              <a:tr h="804664"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Mass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BSO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20.2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5.1 t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/>
                        <a:t>25.3 </a:t>
                      </a:r>
                      <a:endParaRPr lang="zh-C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403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852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图片1">
            <a:extLst>
              <a:ext uri="{FF2B5EF4-FFF2-40B4-BE49-F238E27FC236}">
                <a16:creationId xmlns:a16="http://schemas.microsoft.com/office/drawing/2014/main" id="{62823E2D-7119-4BE6-915D-A1CB27FED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37891" name="灯片编号占位符 1">
            <a:extLst>
              <a:ext uri="{FF2B5EF4-FFF2-40B4-BE49-F238E27FC236}">
                <a16:creationId xmlns:a16="http://schemas.microsoft.com/office/drawing/2014/main" id="{A8DF55E0-C11F-44DC-B83E-4C984C1D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20A779F-22BC-4153-BA68-47BEB01B833B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129AFA9C-25A4-435C-B306-CB7220D6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44463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en-US" altLang="zh-CN" sz="3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47ED11C4-494F-4497-BE97-352E9EE4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80728"/>
            <a:ext cx="11450587" cy="477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量能器，面临着高本底计数率下的高精度测量的挑战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</a:t>
            </a:r>
            <a:r>
              <a:rPr lang="en-US" altLang="zh-CN" sz="2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pCsI+APD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电荷灵敏读出方案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采用波形采样读出方式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主要进展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基于束流数据，针对量能器的定时功能开展了研究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利用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LED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模拟束流本底对性能的影响，并验证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pipeline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在线提取算法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开展基于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BGO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晶体的量能器方案研究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下一步计划：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完成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TDR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和项目验收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图片1">
            <a:extLst>
              <a:ext uri="{FF2B5EF4-FFF2-40B4-BE49-F238E27FC236}">
                <a16:creationId xmlns:a16="http://schemas.microsoft.com/office/drawing/2014/main" id="{62823E2D-7119-4BE6-915D-A1CB27FED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75"/>
            <a:ext cx="12192000" cy="903288"/>
          </a:xfrm>
        </p:spPr>
      </p:pic>
      <p:sp>
        <p:nvSpPr>
          <p:cNvPr id="37891" name="灯片编号占位符 1">
            <a:extLst>
              <a:ext uri="{FF2B5EF4-FFF2-40B4-BE49-F238E27FC236}">
                <a16:creationId xmlns:a16="http://schemas.microsoft.com/office/drawing/2014/main" id="{A8DF55E0-C11F-44DC-B83E-4C984C1D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820A779F-22BC-4153-BA68-47BEB01B833B}" type="slidenum">
              <a:rPr lang="zh-CN" altLang="zh-CN" sz="1400"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zh-CN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Text Box 6">
            <a:extLst>
              <a:ext uri="{FF2B5EF4-FFF2-40B4-BE49-F238E27FC236}">
                <a16:creationId xmlns:a16="http://schemas.microsoft.com/office/drawing/2014/main" id="{129AFA9C-25A4-435C-B306-CB7220D6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44463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en-US" altLang="zh-CN" sz="3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47ED11C4-494F-4497-BE97-352E9EE4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80728"/>
            <a:ext cx="11450587" cy="477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量能器，面临着高本底计数率下的高精度测量的挑战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</a:t>
            </a:r>
            <a:r>
              <a:rPr lang="en-US" altLang="zh-CN" sz="2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pCsI+APD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电荷灵敏读出方案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采用波形采样读出方式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主要进展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基于束流数据，针对量能器的定时功能开展了研究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利用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LED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模拟束流本底对性能的影响，并验证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pipeline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在线提取算法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开展基于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BGO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晶体的量能器方案研究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下一步计划：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108585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完成</a:t>
            </a:r>
            <a:r>
              <a:rPr lang="en-US" altLang="zh-CN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TDR</a:t>
            </a:r>
            <a:r>
              <a:rPr lang="zh-CN" altLang="en-US" sz="2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和项目验收</a:t>
            </a:r>
            <a:endParaRPr lang="en-US" altLang="zh-CN" sz="2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26EBD84B-B7C6-494D-AE2D-EE66A08986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39906" y="4557025"/>
            <a:ext cx="4213894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43"/>
              </a:avLst>
            </a:prstTxWarp>
          </a:bodyPr>
          <a:lstStyle/>
          <a:p>
            <a:r>
              <a:rPr lang="zh-CN" altLang="en-US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n-ea"/>
                <a:cs typeface="+mn-ea"/>
              </a:rPr>
              <a:t>谢 谢！</a:t>
            </a:r>
          </a:p>
        </p:txBody>
      </p:sp>
    </p:spTree>
    <p:extLst>
      <p:ext uri="{BB962C8B-B14F-4D97-AF65-F5344CB8AC3E}">
        <p14:creationId xmlns:p14="http://schemas.microsoft.com/office/powerpoint/2010/main" val="24556395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ED557-6573-4912-8535-87BEAAB7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6704E4-674B-4AE3-AFB8-2791BBC60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EDC5C3-4C37-403A-B2EC-39188EED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CA185-5DD9-49E0-99C8-82DA910F9C49}" type="slidenum">
              <a:rPr lang="zh-CN" altLang="zh-CN" smtClean="0"/>
              <a:pPr>
                <a:defRPr/>
              </a:pPr>
              <a:t>23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8038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光产额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78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90C82-CB2A-4198-8D31-D24FA19A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" y="65314"/>
            <a:ext cx="8789126" cy="1005840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模板拟合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A11F48A-EBAA-41C9-B28A-F2AFDD76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B44-BCDB-4213-89DF-9FA1BFD3D904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C09AF70-52CB-4AFC-8CBB-6A4A5B8054E4}"/>
              </a:ext>
            </a:extLst>
          </p:cNvPr>
          <p:cNvSpPr txBox="1"/>
          <p:nvPr/>
        </p:nvSpPr>
        <p:spPr>
          <a:xfrm>
            <a:off x="632353" y="4560965"/>
            <a:ext cx="1092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不固定形状模板更好的反映波形起始时间，减少整体形状的影响。</a:t>
            </a:r>
            <a:endParaRPr lang="en-US" altLang="zh-CN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B45A48-01EA-47B8-9C4F-A2CDDBFBE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6" y="1888745"/>
            <a:ext cx="5870664" cy="122809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2F719D7-D0D5-400E-B8CB-890A53718413}"/>
              </a:ext>
            </a:extLst>
          </p:cNvPr>
          <p:cNvSpPr txBox="1"/>
          <p:nvPr/>
        </p:nvSpPr>
        <p:spPr>
          <a:xfrm>
            <a:off x="1697627" y="3504245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拟合函数形式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C29EA3-2B4C-4D0E-BF6A-14CE7D1BDF86}"/>
              </a:ext>
            </a:extLst>
          </p:cNvPr>
          <p:cNvSpPr txBox="1"/>
          <p:nvPr/>
        </p:nvSpPr>
        <p:spPr>
          <a:xfrm>
            <a:off x="7410448" y="3501113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对波形拟合效果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FC453C-8FA5-4E4A-AB9D-4EE5E394C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7" y="621113"/>
            <a:ext cx="4505645" cy="288000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61B07C0-950D-4439-B924-97AD37CAE391}"/>
              </a:ext>
            </a:extLst>
          </p:cNvPr>
          <p:cNvCxnSpPr>
            <a:cxnSpLocks/>
          </p:cNvCxnSpPr>
          <p:nvPr/>
        </p:nvCxnSpPr>
        <p:spPr>
          <a:xfrm>
            <a:off x="7487873" y="2651799"/>
            <a:ext cx="632731" cy="3175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77F3797-E366-4CCE-A5F2-CD154CB6E56C}"/>
              </a:ext>
            </a:extLst>
          </p:cNvPr>
          <p:cNvSpPr txBox="1"/>
          <p:nvPr/>
        </p:nvSpPr>
        <p:spPr>
          <a:xfrm>
            <a:off x="6069078" y="2260033"/>
            <a:ext cx="288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起始时间</a:t>
            </a:r>
          </a:p>
        </p:txBody>
      </p:sp>
    </p:spTree>
    <p:extLst>
      <p:ext uri="{BB962C8B-B14F-4D97-AF65-F5344CB8AC3E}">
        <p14:creationId xmlns:p14="http://schemas.microsoft.com/office/powerpoint/2010/main" val="8623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光产额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736DCE-0130-4340-A31F-4BCCA05DDEEB}"/>
              </a:ext>
            </a:extLst>
          </p:cNvPr>
          <p:cNvSpPr txBox="1"/>
          <p:nvPr/>
        </p:nvSpPr>
        <p:spPr>
          <a:xfrm>
            <a:off x="557211" y="4750362"/>
            <a:ext cx="10927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拟合区间的选取影响拟合效果：信号点少容易过拟合，信号点多波形下降沿贡献大。</a:t>
            </a:r>
            <a:endParaRPr lang="en-US" altLang="zh-CN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64DEB9-8D73-4F4A-BB94-5D688AD98CD1}"/>
              </a:ext>
            </a:extLst>
          </p:cNvPr>
          <p:cNvSpPr txBox="1"/>
          <p:nvPr/>
        </p:nvSpPr>
        <p:spPr>
          <a:xfrm>
            <a:off x="557211" y="4240183"/>
            <a:ext cx="33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baseline</a:t>
            </a:r>
            <a:r>
              <a:rPr lang="zh-CN" altLang="en-US" dirty="0"/>
              <a:t>（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  <a:r>
              <a:rPr lang="en-US" altLang="zh-CN" dirty="0"/>
              <a:t>+ signal</a:t>
            </a:r>
            <a:r>
              <a:rPr lang="zh-CN" altLang="en-US" dirty="0"/>
              <a:t>（</a:t>
            </a:r>
            <a:r>
              <a:rPr lang="en-US" altLang="zh-CN" dirty="0"/>
              <a:t>10</a:t>
            </a:r>
            <a:r>
              <a:rPr lang="zh-CN" altLang="en-US" dirty="0"/>
              <a:t>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EB0E23-A32E-4E68-A99E-67F49AFFA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55" y="1720183"/>
            <a:ext cx="3928749" cy="252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07784D-8D26-4DB0-837A-5D8FBB5F3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0" y="1720183"/>
            <a:ext cx="3928750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1C3766-0D4A-44D0-950B-E780AA78E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04" y="1720183"/>
            <a:ext cx="3928750" cy="252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013E23F-D634-4375-8DD7-43ED732498CB}"/>
              </a:ext>
            </a:extLst>
          </p:cNvPr>
          <p:cNvSpPr txBox="1"/>
          <p:nvPr/>
        </p:nvSpPr>
        <p:spPr>
          <a:xfrm>
            <a:off x="4787459" y="4244883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baseline</a:t>
            </a:r>
            <a:r>
              <a:rPr lang="zh-CN" altLang="en-US" dirty="0"/>
              <a:t>（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  <a:r>
              <a:rPr lang="en-US" altLang="zh-CN" dirty="0"/>
              <a:t>+ signal</a:t>
            </a:r>
            <a:r>
              <a:rPr lang="zh-CN" altLang="en-US" dirty="0"/>
              <a:t>（</a:t>
            </a:r>
            <a:r>
              <a:rPr lang="en-US" altLang="zh-CN" dirty="0"/>
              <a:t>20</a:t>
            </a:r>
            <a:r>
              <a:rPr lang="zh-CN" altLang="en-US" dirty="0"/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5CC584-6014-4343-B3F8-15B505744DD3}"/>
              </a:ext>
            </a:extLst>
          </p:cNvPr>
          <p:cNvSpPr txBox="1"/>
          <p:nvPr/>
        </p:nvSpPr>
        <p:spPr>
          <a:xfrm>
            <a:off x="8784635" y="4250458"/>
            <a:ext cx="313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baseline</a:t>
            </a:r>
            <a:r>
              <a:rPr lang="zh-CN" altLang="en-US" dirty="0"/>
              <a:t>（</a:t>
            </a:r>
            <a:r>
              <a:rPr lang="en-US" altLang="zh-CN" dirty="0"/>
              <a:t>40</a:t>
            </a:r>
            <a:r>
              <a:rPr lang="zh-CN" altLang="en-US" dirty="0"/>
              <a:t>）</a:t>
            </a:r>
            <a:r>
              <a:rPr lang="en-US" altLang="zh-CN" dirty="0"/>
              <a:t>+ signal</a:t>
            </a:r>
            <a:r>
              <a:rPr lang="zh-CN" altLang="en-US" dirty="0"/>
              <a:t>（</a:t>
            </a:r>
            <a:r>
              <a:rPr lang="en-US" altLang="zh-CN" dirty="0"/>
              <a:t>30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88551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en-US" altLang="zh-CN" sz="2800" dirty="0" err="1">
                <a:solidFill>
                  <a:schemeClr val="bg1"/>
                </a:solidFill>
                <a:ea typeface="黑体" panose="02010609060101010101" pitchFamily="49" charset="-122"/>
              </a:rPr>
              <a:t>pCsI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光产额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6F949C-B3E4-492D-8F2F-B840C86E4B29}"/>
              </a:ext>
            </a:extLst>
          </p:cNvPr>
          <p:cNvSpPr txBox="1"/>
          <p:nvPr/>
        </p:nvSpPr>
        <p:spPr>
          <a:xfrm>
            <a:off x="325312" y="5504889"/>
            <a:ext cx="10927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光学模拟验证</a:t>
            </a:r>
            <a:r>
              <a:rPr lang="en-US" altLang="zh-CN" sz="2400" dirty="0" err="1"/>
              <a:t>Eshower</a:t>
            </a:r>
            <a:r>
              <a:rPr lang="zh-CN" altLang="en-US" sz="2400" dirty="0"/>
              <a:t>比</a:t>
            </a:r>
            <a:r>
              <a:rPr lang="en-US" altLang="zh-CN" sz="2400" dirty="0"/>
              <a:t>MIP</a:t>
            </a:r>
            <a:r>
              <a:rPr lang="zh-CN" altLang="en-US" sz="2400" dirty="0"/>
              <a:t>时间响应慢，但不能解释强子的差异。</a:t>
            </a: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可能的因素有：簇射发展差异、能量损失空间分布、新的发光成分。</a:t>
            </a: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AD44B7-57DF-4B7E-BBE3-3A522D596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25" y="1304354"/>
            <a:ext cx="4771139" cy="324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2A03DB-BAA9-4926-8949-DED836D60D95}"/>
              </a:ext>
            </a:extLst>
          </p:cNvPr>
          <p:cNvSpPr/>
          <p:nvPr/>
        </p:nvSpPr>
        <p:spPr>
          <a:xfrm>
            <a:off x="10190692" y="3665800"/>
            <a:ext cx="501302" cy="169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F6D3692-E5FC-4233-8882-2CCE46879F5A}"/>
              </a:ext>
            </a:extLst>
          </p:cNvPr>
          <p:cNvSpPr/>
          <p:nvPr/>
        </p:nvSpPr>
        <p:spPr>
          <a:xfrm>
            <a:off x="7859599" y="3501417"/>
            <a:ext cx="1188720" cy="3876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5A7D5B-DCC1-4E3F-A013-269069BBD7C5}"/>
              </a:ext>
            </a:extLst>
          </p:cNvPr>
          <p:cNvSpPr/>
          <p:nvPr/>
        </p:nvSpPr>
        <p:spPr>
          <a:xfrm>
            <a:off x="7673914" y="3678603"/>
            <a:ext cx="160905" cy="298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41CD0F1-1FAE-4995-8E40-686C7CABC706}"/>
              </a:ext>
            </a:extLst>
          </p:cNvPr>
          <p:cNvSpPr txBox="1"/>
          <p:nvPr/>
        </p:nvSpPr>
        <p:spPr>
          <a:xfrm>
            <a:off x="9844693" y="3348716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电磁簇射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41129C-5B3A-42BA-A599-9C2E68A1F846}"/>
              </a:ext>
            </a:extLst>
          </p:cNvPr>
          <p:cNvSpPr txBox="1"/>
          <p:nvPr/>
        </p:nvSpPr>
        <p:spPr>
          <a:xfrm>
            <a:off x="7859600" y="3183492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强子簇射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065030D-96DB-4117-ADD5-D232F424936C}"/>
              </a:ext>
            </a:extLst>
          </p:cNvPr>
          <p:cNvSpPr txBox="1"/>
          <p:nvPr/>
        </p:nvSpPr>
        <p:spPr>
          <a:xfrm>
            <a:off x="7161198" y="3943384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MIP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D11A7D-0763-4919-A0E3-3825C71A6FED}"/>
              </a:ext>
            </a:extLst>
          </p:cNvPr>
          <p:cNvSpPr txBox="1"/>
          <p:nvPr/>
        </p:nvSpPr>
        <p:spPr>
          <a:xfrm>
            <a:off x="7258604" y="4558958"/>
            <a:ext cx="4380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模拟得到的时间响应</a:t>
            </a:r>
            <a:r>
              <a:rPr lang="en-US" altLang="zh-CN" sz="1600" dirty="0"/>
              <a:t>-</a:t>
            </a:r>
            <a:r>
              <a:rPr lang="zh-CN" altLang="en-US" sz="1600" dirty="0"/>
              <a:t>能量沉积关系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1BAB4C2-BB05-442A-BE47-CDD69D951D97}"/>
              </a:ext>
            </a:extLst>
          </p:cNvPr>
          <p:cNvCxnSpPr>
            <a:cxnSpLocks/>
          </p:cNvCxnSpPr>
          <p:nvPr/>
        </p:nvCxnSpPr>
        <p:spPr>
          <a:xfrm flipH="1" flipV="1">
            <a:off x="7754366" y="3869920"/>
            <a:ext cx="2846449" cy="43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23962DA2-C2DD-47E2-8230-CA96C8F43D67}"/>
              </a:ext>
            </a:extLst>
          </p:cNvPr>
          <p:cNvSpPr txBox="1"/>
          <p:nvPr/>
        </p:nvSpPr>
        <p:spPr>
          <a:xfrm>
            <a:off x="754324" y="5003616"/>
            <a:ext cx="464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Geant4</a:t>
            </a:r>
            <a:r>
              <a:rPr lang="zh-CN" altLang="en-US" dirty="0"/>
              <a:t>模拟的几何示意图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AC39C61-876D-430A-9D58-CA8012821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1" y="1365213"/>
            <a:ext cx="6067647" cy="3525471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C81E496-C4AA-4307-82B3-B56215569418}"/>
              </a:ext>
            </a:extLst>
          </p:cNvPr>
          <p:cNvCxnSpPr/>
          <p:nvPr/>
        </p:nvCxnSpPr>
        <p:spPr>
          <a:xfrm>
            <a:off x="5522363" y="2182263"/>
            <a:ext cx="0" cy="94568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D6A6660-6735-44A7-8CAB-3BB4FDFA916B}"/>
              </a:ext>
            </a:extLst>
          </p:cNvPr>
          <p:cNvSpPr txBox="1"/>
          <p:nvPr/>
        </p:nvSpPr>
        <p:spPr>
          <a:xfrm>
            <a:off x="5463582" y="2470439"/>
            <a:ext cx="63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4cm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379C6E6-80E5-47B8-BEF3-C85BBAAE66CC}"/>
              </a:ext>
            </a:extLst>
          </p:cNvPr>
          <p:cNvCxnSpPr>
            <a:cxnSpLocks/>
          </p:cNvCxnSpPr>
          <p:nvPr/>
        </p:nvCxnSpPr>
        <p:spPr>
          <a:xfrm>
            <a:off x="763729" y="3031347"/>
            <a:ext cx="0" cy="114953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53648A5-982D-4871-ADC3-54272AB3ABDD}"/>
              </a:ext>
            </a:extLst>
          </p:cNvPr>
          <p:cNvSpPr txBox="1"/>
          <p:nvPr/>
        </p:nvSpPr>
        <p:spPr>
          <a:xfrm>
            <a:off x="207851" y="3421447"/>
            <a:ext cx="63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5cm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0787C9B3-F351-431B-B8F1-5D2E40B18454}"/>
              </a:ext>
            </a:extLst>
          </p:cNvPr>
          <p:cNvCxnSpPr>
            <a:cxnSpLocks/>
          </p:cNvCxnSpPr>
          <p:nvPr/>
        </p:nvCxnSpPr>
        <p:spPr>
          <a:xfrm flipH="1">
            <a:off x="834350" y="1979789"/>
            <a:ext cx="3787194" cy="9564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C710FFFC-ADD2-492B-B64B-A40104DA51B7}"/>
              </a:ext>
            </a:extLst>
          </p:cNvPr>
          <p:cNvSpPr txBox="1"/>
          <p:nvPr/>
        </p:nvSpPr>
        <p:spPr>
          <a:xfrm>
            <a:off x="2495073" y="2037371"/>
            <a:ext cx="79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28cm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2C66141-0303-498A-818E-20C81EACCD86}"/>
              </a:ext>
            </a:extLst>
          </p:cNvPr>
          <p:cNvSpPr txBox="1"/>
          <p:nvPr/>
        </p:nvSpPr>
        <p:spPr>
          <a:xfrm>
            <a:off x="3176277" y="2791532"/>
            <a:ext cx="11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CsI</a:t>
            </a:r>
            <a:r>
              <a:rPr lang="zh-CN" altLang="en-US" dirty="0">
                <a:solidFill>
                  <a:srgbClr val="FF0000"/>
                </a:solidFill>
              </a:rPr>
              <a:t>晶体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601D8FC-1197-4E81-BDF7-6EF73863A47E}"/>
              </a:ext>
            </a:extLst>
          </p:cNvPr>
          <p:cNvSpPr txBox="1"/>
          <p:nvPr/>
        </p:nvSpPr>
        <p:spPr>
          <a:xfrm>
            <a:off x="3288615" y="3702608"/>
            <a:ext cx="174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WLS</a:t>
            </a:r>
            <a:r>
              <a:rPr lang="zh-CN" altLang="en-US" dirty="0">
                <a:solidFill>
                  <a:srgbClr val="FF0000"/>
                </a:solidFill>
              </a:rPr>
              <a:t>涂层</a:t>
            </a:r>
            <a:r>
              <a:rPr lang="en-US" altLang="zh-CN" dirty="0">
                <a:solidFill>
                  <a:srgbClr val="FF0000"/>
                </a:solidFill>
              </a:rPr>
              <a:t>+Teflon</a:t>
            </a:r>
            <a:r>
              <a:rPr lang="zh-CN" altLang="en-US" dirty="0">
                <a:solidFill>
                  <a:srgbClr val="FF0000"/>
                </a:solidFill>
              </a:rPr>
              <a:t>反射层</a:t>
            </a:r>
          </a:p>
        </p:txBody>
      </p:sp>
    </p:spTree>
    <p:extLst>
      <p:ext uri="{BB962C8B-B14F-4D97-AF65-F5344CB8AC3E}">
        <p14:creationId xmlns:p14="http://schemas.microsoft.com/office/powerpoint/2010/main" val="3288889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4805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性能研究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——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时间性能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C34F182-3974-4A86-B752-424ABBA4D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1642518"/>
            <a:ext cx="2412267" cy="61633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CN" altLang="en-US" sz="2000" dirty="0"/>
              <a:t>宇宙线及</a:t>
            </a:r>
            <a:r>
              <a:rPr lang="en-US" altLang="zh-CN" sz="2000" dirty="0"/>
              <a:t>LED</a:t>
            </a:r>
            <a:r>
              <a:rPr lang="zh-CN" altLang="en-US" sz="2000" dirty="0"/>
              <a:t>测试</a:t>
            </a:r>
            <a:endParaRPr lang="en-US" altLang="zh-CN" sz="20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4999087-DFCB-EEF3-2F79-9FC3BCB1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0928"/>
            <a:ext cx="4609726" cy="32791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D89169-D059-4419-876B-4037C8909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668" y="2780928"/>
            <a:ext cx="4392488" cy="3243704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9032DAF-9008-40E7-994D-0A0AA7A8ED83}"/>
              </a:ext>
            </a:extLst>
          </p:cNvPr>
          <p:cNvCxnSpPr/>
          <p:nvPr/>
        </p:nvCxnSpPr>
        <p:spPr>
          <a:xfrm>
            <a:off x="5015878" y="5157192"/>
            <a:ext cx="0" cy="4320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55A3E6B-CDF6-4AA3-855D-8E4E6CECF394}"/>
              </a:ext>
            </a:extLst>
          </p:cNvPr>
          <p:cNvSpPr txBox="1"/>
          <p:nvPr/>
        </p:nvSpPr>
        <p:spPr>
          <a:xfrm>
            <a:off x="4007768" y="4725144"/>
            <a:ext cx="165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等效</a:t>
            </a:r>
            <a:r>
              <a:rPr lang="en-US" altLang="zh-CN" dirty="0">
                <a:highlight>
                  <a:srgbClr val="FFFF00"/>
                </a:highlight>
              </a:rPr>
              <a:t>~200 MeV</a:t>
            </a:r>
          </a:p>
          <a:p>
            <a:r>
              <a:rPr lang="en-US" altLang="zh-CN" dirty="0">
                <a:highlight>
                  <a:srgbClr val="FFFF00"/>
                </a:highlight>
              </a:rPr>
              <a:t>~ 300 </a:t>
            </a:r>
            <a:r>
              <a:rPr lang="en-US" altLang="zh-CN" dirty="0" err="1">
                <a:highlight>
                  <a:srgbClr val="FFFF00"/>
                </a:highlight>
              </a:rPr>
              <a:t>ps</a:t>
            </a:r>
            <a:endParaRPr lang="en-US" altLang="zh-CN" dirty="0">
              <a:highlight>
                <a:srgbClr val="FFFF00"/>
              </a:highlight>
            </a:endParaRPr>
          </a:p>
        </p:txBody>
      </p:sp>
      <p:sp>
        <p:nvSpPr>
          <p:cNvPr id="8" name="内容占位符 5">
            <a:extLst>
              <a:ext uri="{FF2B5EF4-FFF2-40B4-BE49-F238E27FC236}">
                <a16:creationId xmlns:a16="http://schemas.microsoft.com/office/drawing/2014/main" id="{E4085B6B-B163-C6AC-601A-11F69FCA17B2}"/>
              </a:ext>
            </a:extLst>
          </p:cNvPr>
          <p:cNvSpPr txBox="1">
            <a:spLocks/>
          </p:cNvSpPr>
          <p:nvPr/>
        </p:nvSpPr>
        <p:spPr bwMode="auto">
          <a:xfrm>
            <a:off x="7879202" y="1659609"/>
            <a:ext cx="1462796" cy="6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束流测试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09839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4">
            <a:extLst>
              <a:ext uri="{FF2B5EF4-FFF2-40B4-BE49-F238E27FC236}">
                <a16:creationId xmlns:a16="http://schemas.microsoft.com/office/drawing/2014/main" id="{65A3341C-304E-34FB-B4D4-18E2E416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931" y="1166071"/>
            <a:ext cx="4077593" cy="22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0BE0F8-D4CF-EB13-CCD1-266D9CC26049}"/>
              </a:ext>
            </a:extLst>
          </p:cNvPr>
          <p:cNvSpPr txBox="1"/>
          <p:nvPr/>
        </p:nvSpPr>
        <p:spPr>
          <a:xfrm>
            <a:off x="135657" y="1511892"/>
            <a:ext cx="7987208" cy="22217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对称型双环对撞机： 注入器</a:t>
            </a:r>
            <a:r>
              <a:rPr lang="en-US" altLang="zh-CN" sz="2400" dirty="0">
                <a:ea typeface="黑体" panose="02010609060101010101" pitchFamily="49" charset="-122"/>
              </a:rPr>
              <a:t>~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300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米，对撞主环</a:t>
            </a:r>
            <a:r>
              <a:rPr lang="en-US" altLang="zh-CN" sz="2400" dirty="0">
                <a:ea typeface="黑体" panose="02010609060101010101" pitchFamily="49" charset="-122"/>
              </a:rPr>
              <a:t>~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800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米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质心能量：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2-7 GeV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亮度：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&gt;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0.5×10</a:t>
            </a:r>
            <a:r>
              <a:rPr lang="en-US" altLang="zh-CN" sz="24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35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cm</a:t>
            </a:r>
            <a:r>
              <a:rPr lang="en-US" altLang="zh-CN" sz="24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-2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s</a:t>
            </a:r>
            <a:r>
              <a:rPr lang="en-US" altLang="zh-CN" sz="24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-1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@ 4 GeV</a:t>
            </a:r>
            <a:endParaRPr lang="en-US" altLang="zh-CN" sz="2400" baseline="30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具有进一步提升亮度和实现极化束流的潜力</a:t>
            </a: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20DE76DC-919E-9D09-A9ED-64F597A0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26332"/>
            <a:ext cx="5148064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ts val="3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S</a:t>
            </a:r>
            <a:r>
              <a:rPr lang="en-US" altLang="zh-CN" sz="2400" b="1" dirty="0"/>
              <a:t>uper </a:t>
            </a:r>
            <a:r>
              <a:rPr lang="en-US" altLang="zh-CN" sz="2400" b="1" dirty="0">
                <a:solidFill>
                  <a:srgbClr val="FF0000"/>
                </a:solidFill>
              </a:rPr>
              <a:t>T</a:t>
            </a:r>
            <a:r>
              <a:rPr lang="en-US" altLang="zh-CN" sz="2400" b="1" dirty="0"/>
              <a:t>au-</a:t>
            </a:r>
            <a:r>
              <a:rPr lang="en-US" altLang="zh-CN" sz="2400" b="1" dirty="0">
                <a:solidFill>
                  <a:srgbClr val="FF0000"/>
                </a:solidFill>
              </a:rPr>
              <a:t>C</a:t>
            </a:r>
            <a:r>
              <a:rPr lang="en-US" altLang="zh-CN" sz="2400" b="1" dirty="0"/>
              <a:t>harm </a:t>
            </a:r>
            <a:r>
              <a:rPr lang="en-US" altLang="zh-CN" sz="2400" b="1" dirty="0">
                <a:solidFill>
                  <a:srgbClr val="FF0000"/>
                </a:solidFill>
              </a:rPr>
              <a:t>F</a:t>
            </a:r>
            <a:r>
              <a:rPr lang="en-US" altLang="zh-CN" sz="2400" b="1" dirty="0"/>
              <a:t>acility </a:t>
            </a:r>
            <a:endParaRPr lang="zh-CN" altLang="en-US" sz="2400" b="1" dirty="0"/>
          </a:p>
        </p:txBody>
      </p:sp>
      <p:pic>
        <p:nvPicPr>
          <p:cNvPr id="12293" name="Picture 2" descr="图片1">
            <a:extLst>
              <a:ext uri="{FF2B5EF4-FFF2-40B4-BE49-F238E27FC236}">
                <a16:creationId xmlns:a16="http://schemas.microsoft.com/office/drawing/2014/main" id="{7705C23D-9551-1259-8F37-61C54B01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225">
            <a:extLst>
              <a:ext uri="{FF2B5EF4-FFF2-40B4-BE49-F238E27FC236}">
                <a16:creationId xmlns:a16="http://schemas.microsoft.com/office/drawing/2014/main" id="{E221461E-1F83-8EAA-09E6-050C2F24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25"/>
            <a:ext cx="893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超级陶粲装置电磁量能器（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STCF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ECAL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）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2295" name="日期占位符 3">
            <a:extLst>
              <a:ext uri="{FF2B5EF4-FFF2-40B4-BE49-F238E27FC236}">
                <a16:creationId xmlns:a16="http://schemas.microsoft.com/office/drawing/2014/main" id="{1D2C6482-9CFF-83AA-A41B-9500B81F9F5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53DF75-5C15-2540-A590-DC61BECC8862}" type="datetime1">
              <a:rPr lang="zh-CN" altLang="en-US" sz="1400"/>
              <a:pPr>
                <a:spcBef>
                  <a:spcPct val="0"/>
                </a:spcBef>
                <a:buFontTx/>
                <a:buNone/>
              </a:pPr>
              <a:t>2026/7/1</a:t>
            </a:fld>
            <a:endParaRPr lang="zh-CN" altLang="zh-CN" sz="1400"/>
          </a:p>
        </p:txBody>
      </p:sp>
      <p:sp>
        <p:nvSpPr>
          <p:cNvPr id="12296" name="灯片编号占位符 5">
            <a:extLst>
              <a:ext uri="{FF2B5EF4-FFF2-40B4-BE49-F238E27FC236}">
                <a16:creationId xmlns:a16="http://schemas.microsoft.com/office/drawing/2014/main" id="{66B696D5-464E-B32E-B13C-2B7776ED6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D1C120-2F26-704A-A6C3-EDEB50C8E14A}" type="slidenum">
              <a:rPr lang="zh-CN" altLang="zh-CN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zh-CN" altLang="zh-CN" sz="1400"/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9E17F9B3-980E-2C04-92AE-15F90DF5F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20" y="4059109"/>
            <a:ext cx="7017277" cy="207826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/>
              <a:t>High Event Rate</a:t>
            </a:r>
            <a:r>
              <a:rPr lang="zh-CN" altLang="en-US" sz="2200" dirty="0"/>
              <a:t>：</a:t>
            </a:r>
            <a:r>
              <a:rPr lang="en-US" altLang="zh-CN" sz="2400" dirty="0">
                <a:cs typeface="Arial" panose="020B0604020202020204" pitchFamily="34" charset="0"/>
              </a:rPr>
              <a:t>~</a:t>
            </a:r>
            <a:r>
              <a:rPr lang="en-US" altLang="zh-CN" sz="2400" dirty="0"/>
              <a:t> </a:t>
            </a:r>
            <a:r>
              <a:rPr lang="en-US" altLang="zh-CN" sz="2400" dirty="0">
                <a:highlight>
                  <a:srgbClr val="FFFFFF"/>
                </a:highlight>
              </a:rPr>
              <a:t>MHZ background </a:t>
            </a:r>
            <a:r>
              <a:rPr lang="en-US" altLang="zh-CN" sz="2400" dirty="0"/>
              <a:t>event rate</a:t>
            </a:r>
          </a:p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000000"/>
                </a:solidFill>
              </a:rPr>
              <a:t>Precise Energy Resolution: </a:t>
            </a:r>
            <a:r>
              <a:rPr lang="en-US" altLang="zh-CN" sz="2400" dirty="0">
                <a:solidFill>
                  <a:srgbClr val="000000"/>
                </a:solidFill>
              </a:rPr>
              <a:t>&lt; 2.5% @ 1GeV</a:t>
            </a:r>
          </a:p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000000"/>
                </a:solidFill>
              </a:rPr>
              <a:t>Good Position Resolution: ~ </a:t>
            </a:r>
            <a:r>
              <a:rPr lang="en-US" altLang="zh-CN" sz="2400" dirty="0">
                <a:solidFill>
                  <a:srgbClr val="000000"/>
                </a:solidFill>
              </a:rPr>
              <a:t>5 mm @ 1GeV</a:t>
            </a:r>
          </a:p>
          <a:p>
            <a:pPr>
              <a:lnSpc>
                <a:spcPct val="130000"/>
              </a:lnSpc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200" dirty="0">
                <a:solidFill>
                  <a:srgbClr val="000000"/>
                </a:solidFill>
              </a:rPr>
              <a:t>Good Time Resolution: </a:t>
            </a:r>
            <a:r>
              <a:rPr lang="en-US" altLang="zh-CN" sz="2400" dirty="0">
                <a:solidFill>
                  <a:srgbClr val="000000"/>
                </a:solidFill>
              </a:rPr>
              <a:t>300 </a:t>
            </a:r>
            <a:r>
              <a:rPr lang="en-US" altLang="zh-CN" sz="2400" dirty="0" err="1">
                <a:solidFill>
                  <a:srgbClr val="000000"/>
                </a:solidFill>
              </a:rPr>
              <a:t>ps</a:t>
            </a:r>
            <a:r>
              <a:rPr lang="en-US" altLang="zh-CN" sz="2400" dirty="0">
                <a:solidFill>
                  <a:srgbClr val="000000"/>
                </a:solidFill>
              </a:rPr>
              <a:t> @ 1 GeV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B398ECA1-97BF-AEA1-97BF-58018070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591951"/>
            <a:ext cx="437616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电磁量能器回顾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7E5678FA-CA99-4681-AA23-A19C65AF6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88" y="1213512"/>
            <a:ext cx="3383972" cy="2352225"/>
          </a:xfr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BADFF6B0-DC91-45F0-B628-05E763F9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6" y="4108727"/>
            <a:ext cx="2837512" cy="20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201E3D-117C-4CE2-8EB0-9C44B5A9C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47" y="4108727"/>
            <a:ext cx="2943123" cy="203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3022C38F-39E3-4340-8FE9-54658F68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E3F1-5C23-4C89-8EE7-1369321E475C}" type="datetime1">
              <a:rPr lang="zh-CN" altLang="en-US" smtClean="0"/>
              <a:t>2026/7/1</a:t>
            </a:fld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F1D3A9D-6366-4E9A-83E1-88D96D4D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2" name="内容占位符 5">
            <a:extLst>
              <a:ext uri="{FF2B5EF4-FFF2-40B4-BE49-F238E27FC236}">
                <a16:creationId xmlns:a16="http://schemas.microsoft.com/office/drawing/2014/main" id="{E83B9CAC-7FC5-4678-AE1D-2CB712351407}"/>
              </a:ext>
            </a:extLst>
          </p:cNvPr>
          <p:cNvSpPr txBox="1">
            <a:spLocks/>
          </p:cNvSpPr>
          <p:nvPr/>
        </p:nvSpPr>
        <p:spPr>
          <a:xfrm>
            <a:off x="350049" y="1213512"/>
            <a:ext cx="4636478" cy="2352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400" dirty="0"/>
              <a:t>纯碘化铯晶体</a:t>
            </a:r>
            <a:endParaRPr lang="en-US" altLang="zh-CN" sz="2400" baseline="-25000" dirty="0"/>
          </a:p>
          <a:p>
            <a:pPr lvl="1">
              <a:lnSpc>
                <a:spcPct val="130000"/>
              </a:lnSpc>
            </a:pPr>
            <a:r>
              <a:rPr lang="zh-CN" altLang="en-US" sz="2000" dirty="0"/>
              <a:t>晶体数：</a:t>
            </a:r>
            <a:r>
              <a:rPr lang="en-US" altLang="zh-CN" sz="2000" dirty="0"/>
              <a:t>8670</a:t>
            </a:r>
          </a:p>
          <a:p>
            <a:pPr>
              <a:lnSpc>
                <a:spcPct val="130000"/>
              </a:lnSpc>
            </a:pPr>
            <a:r>
              <a:rPr lang="zh-CN" altLang="en-US" sz="2400" dirty="0"/>
              <a:t>雪崩光二极管</a:t>
            </a:r>
            <a:endParaRPr lang="en-US" altLang="zh-CN" sz="2400" dirty="0"/>
          </a:p>
          <a:p>
            <a:pPr lvl="1">
              <a:lnSpc>
                <a:spcPct val="130000"/>
              </a:lnSpc>
            </a:pPr>
            <a:r>
              <a:rPr lang="zh-CN" altLang="en-US" sz="2000" dirty="0"/>
              <a:t>大面积阵列拼装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r>
              <a:rPr lang="zh-CN" altLang="en-US" sz="2400" dirty="0"/>
              <a:t>电荷灵敏方案，波形采样读出</a:t>
            </a:r>
            <a:endParaRPr lang="en-US" altLang="zh-CN" sz="2400" dirty="0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83349555-2307-4C64-83D9-95F318214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27" y="1213512"/>
            <a:ext cx="3513885" cy="235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3FAC6E-127D-4E60-8EDF-F64BFA6EAC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17695" r="29518" b="27950"/>
          <a:stretch/>
        </p:blipFill>
        <p:spPr>
          <a:xfrm>
            <a:off x="6499589" y="4108727"/>
            <a:ext cx="2182300" cy="20173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6A34140-EB68-4531-8EE6-C2B077CF64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9051" r="6617" b="7315"/>
          <a:stretch/>
        </p:blipFill>
        <p:spPr>
          <a:xfrm rot="5400000">
            <a:off x="9188332" y="3745803"/>
            <a:ext cx="201735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96FCD-28E0-58B3-8448-14D91E86C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08" y="3813176"/>
            <a:ext cx="4636478" cy="2584574"/>
          </a:xfrm>
          <a:prstGeom prst="rect">
            <a:avLst/>
          </a:prstGeom>
        </p:spPr>
      </p:pic>
      <p:sp>
        <p:nvSpPr>
          <p:cNvPr id="23554" name="Text Box 225">
            <a:extLst>
              <a:ext uri="{FF2B5EF4-FFF2-40B4-BE49-F238E27FC236}">
                <a16:creationId xmlns:a16="http://schemas.microsoft.com/office/drawing/2014/main" id="{EB491D96-E7B1-91E7-67D6-E1DD7E0AF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575"/>
            <a:ext cx="6616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solidFill>
                  <a:schemeClr val="bg1"/>
                </a:solidFill>
                <a:ea typeface="黑体" panose="02010609060101010101" pitchFamily="49" charset="-122"/>
              </a:rPr>
              <a:t>1.1 </a:t>
            </a:r>
            <a:r>
              <a:rPr lang="zh-CN" altLang="en-US" sz="3600">
                <a:solidFill>
                  <a:schemeClr val="bg1"/>
                </a:solidFill>
                <a:ea typeface="黑体" panose="02010609060101010101" pitchFamily="49" charset="-122"/>
              </a:rPr>
              <a:t>关键分系统研制</a:t>
            </a:r>
          </a:p>
        </p:txBody>
      </p:sp>
      <p:pic>
        <p:nvPicPr>
          <p:cNvPr id="23555" name="Picture 2" descr="图片1">
            <a:extLst>
              <a:ext uri="{FF2B5EF4-FFF2-40B4-BE49-F238E27FC236}">
                <a16:creationId xmlns:a16="http://schemas.microsoft.com/office/drawing/2014/main" id="{40842D6A-9CCE-176B-C3CD-C43A2EBE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2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25">
            <a:extLst>
              <a:ext uri="{FF2B5EF4-FFF2-40B4-BE49-F238E27FC236}">
                <a16:creationId xmlns:a16="http://schemas.microsoft.com/office/drawing/2014/main" id="{C3628753-99DB-0767-A53E-602B9B60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79647"/>
            <a:ext cx="48110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电磁量能器性能模拟研究</a:t>
            </a:r>
          </a:p>
        </p:txBody>
      </p:sp>
      <p:sp>
        <p:nvSpPr>
          <p:cNvPr id="23558" name="灯片编号占位符 1">
            <a:extLst>
              <a:ext uri="{FF2B5EF4-FFF2-40B4-BE49-F238E27FC236}">
                <a16:creationId xmlns:a16="http://schemas.microsoft.com/office/drawing/2014/main" id="{CB036293-94BA-6BCE-B89B-A005C3CD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F9EDD5-CF9B-7641-B87A-83E5A366A163}" type="slidenum">
              <a:rPr lang="zh-CN" altLang="zh-CN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zh-CN" altLang="zh-CN" sz="1400"/>
          </a:p>
        </p:txBody>
      </p:sp>
      <p:sp>
        <p:nvSpPr>
          <p:cNvPr id="23560" name="日期占位符 1">
            <a:extLst>
              <a:ext uri="{FF2B5EF4-FFF2-40B4-BE49-F238E27FC236}">
                <a16:creationId xmlns:a16="http://schemas.microsoft.com/office/drawing/2014/main" id="{09F72C31-1242-60B5-13B8-4A26B4EF32D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FEDC21-0526-8C49-9090-031A32212507}" type="datetime1">
              <a:rPr lang="zh-CN" altLang="en-US" sz="1400"/>
              <a:pPr>
                <a:spcBef>
                  <a:spcPct val="0"/>
                </a:spcBef>
                <a:buFontTx/>
                <a:buNone/>
              </a:pPr>
              <a:t>2026/7/1</a:t>
            </a:fld>
            <a:endParaRPr lang="zh-CN" altLang="zh-CN" sz="14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91387DD-90F1-5F3A-4241-EB9FB4A8FD7C}"/>
              </a:ext>
            </a:extLst>
          </p:cNvPr>
          <p:cNvSpPr txBox="1"/>
          <p:nvPr/>
        </p:nvSpPr>
        <p:spPr>
          <a:xfrm>
            <a:off x="2280783" y="4523343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能量分辨率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7FD596E-9E70-EA9A-51E6-864F188F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84" y="3742144"/>
            <a:ext cx="4466728" cy="258457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8FBF613-590F-5646-5B83-4C99099B7D6A}"/>
              </a:ext>
            </a:extLst>
          </p:cNvPr>
          <p:cNvSpPr txBox="1"/>
          <p:nvPr/>
        </p:nvSpPr>
        <p:spPr>
          <a:xfrm>
            <a:off x="8140700" y="4523343"/>
            <a:ext cx="13734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位置分辨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0089472-6B94-3FF0-7949-81CA84CE9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21" y="1107187"/>
            <a:ext cx="3733854" cy="2512524"/>
          </a:xfrm>
          <a:prstGeom prst="rect">
            <a:avLst/>
          </a:prstGeom>
        </p:spPr>
      </p:pic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F4E3F8A2-6C28-4282-E94E-BF49627BF133}"/>
              </a:ext>
            </a:extLst>
          </p:cNvPr>
          <p:cNvSpPr txBox="1">
            <a:spLocks/>
          </p:cNvSpPr>
          <p:nvPr/>
        </p:nvSpPr>
        <p:spPr>
          <a:xfrm>
            <a:off x="523213" y="1507092"/>
            <a:ext cx="5116668" cy="1345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能量分辨率</a:t>
            </a:r>
            <a:r>
              <a:rPr lang="en-US" altLang="zh-CN" dirty="0"/>
              <a:t>~2.5%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位置分辨</a:t>
            </a:r>
            <a:r>
              <a:rPr lang="en-US" altLang="zh-CN" dirty="0"/>
              <a:t>~5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GeV</a:t>
            </a:r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研究进展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I—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束流测试 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(2025)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9ED5239-4BA1-4CDF-821E-27A92D083E13}"/>
              </a:ext>
            </a:extLst>
          </p:cNvPr>
          <p:cNvSpPr txBox="1"/>
          <p:nvPr/>
        </p:nvSpPr>
        <p:spPr>
          <a:xfrm>
            <a:off x="163584" y="1124026"/>
            <a:ext cx="575300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束流测试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PS T09/T10 beam line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Multi-system beam test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T0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Track Detector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PID Detector——BTOF&amp;RICH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Beam particle and momentum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ACC9DBDC-6274-4ECA-93D0-22AF948996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6968802"/>
                  </p:ext>
                </p:extLst>
              </p:nvPr>
            </p:nvGraphicFramePr>
            <p:xfrm>
              <a:off x="623392" y="4268258"/>
              <a:ext cx="5104360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8152">
                      <a:extLst>
                        <a:ext uri="{9D8B030D-6E8A-4147-A177-3AD203B41FA5}">
                          <a16:colId xmlns:a16="http://schemas.microsoft.com/office/drawing/2014/main" val="2420750944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987327478"/>
                        </a:ext>
                      </a:extLst>
                    </a:gridCol>
                    <a:gridCol w="2008016">
                      <a:extLst>
                        <a:ext uri="{9D8B030D-6E8A-4147-A177-3AD203B41FA5}">
                          <a16:colId xmlns:a16="http://schemas.microsoft.com/office/drawing/2014/main" val="164180605"/>
                        </a:ext>
                      </a:extLst>
                    </a:gridCol>
                  </a:tblGrid>
                  <a:tr h="2541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Type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Momentum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Statistics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9001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10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20.93 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0050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0.2-3.5 GeV/c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~ 11.57 M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8039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h𝑎𝑟𝑑𝑜𝑛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1-5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33.63 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352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h𝑎𝑟𝑑𝑜𝑛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2.18 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03200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ACC9DBDC-6274-4ECA-93D0-22AF948996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6968802"/>
                  </p:ext>
                </p:extLst>
              </p:nvPr>
            </p:nvGraphicFramePr>
            <p:xfrm>
              <a:off x="623392" y="4268258"/>
              <a:ext cx="5104360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8152">
                      <a:extLst>
                        <a:ext uri="{9D8B030D-6E8A-4147-A177-3AD203B41FA5}">
                          <a16:colId xmlns:a16="http://schemas.microsoft.com/office/drawing/2014/main" val="2420750944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987327478"/>
                        </a:ext>
                      </a:extLst>
                    </a:gridCol>
                    <a:gridCol w="2008016">
                      <a:extLst>
                        <a:ext uri="{9D8B030D-6E8A-4147-A177-3AD203B41FA5}">
                          <a16:colId xmlns:a16="http://schemas.microsoft.com/office/drawing/2014/main" val="16418060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Type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Momentum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Statistics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89001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26" t="-106897" r="-275000" b="-3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10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20.93 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0050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26" t="-206897" r="-275000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solidFill>
                                <a:schemeClr val="tx1"/>
                              </a:solidFill>
                            </a:rPr>
                            <a:t>0.2-3.5 GeV/c</a:t>
                          </a:r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~ 11.57 M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80397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26" t="-296667" r="-275000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1-5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33.63 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3521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926" t="-410345" r="-275000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 GeV/c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~ 2.18 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032001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图片 9" descr="图示&#10;&#10;AI 生成的内容可能不正确。">
            <a:extLst>
              <a:ext uri="{FF2B5EF4-FFF2-40B4-BE49-F238E27FC236}">
                <a16:creationId xmlns:a16="http://schemas.microsoft.com/office/drawing/2014/main" id="{629EBDC0-622B-42C1-A44E-031FE77F4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02" b="14917"/>
          <a:stretch/>
        </p:blipFill>
        <p:spPr>
          <a:xfrm>
            <a:off x="5669820" y="1011393"/>
            <a:ext cx="5881559" cy="233449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FBA8E2A-7B16-A89C-0EC4-3A01E1C10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136" y="3695110"/>
            <a:ext cx="3731932" cy="26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图片1">
            <a:extLst>
              <a:ext uri="{FF2B5EF4-FFF2-40B4-BE49-F238E27FC236}">
                <a16:creationId xmlns:a16="http://schemas.microsoft.com/office/drawing/2014/main" id="{CAFF25B9-930E-4F79-B185-D32DDED0E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5">
            <a:extLst>
              <a:ext uri="{FF2B5EF4-FFF2-40B4-BE49-F238E27FC236}">
                <a16:creationId xmlns:a16="http://schemas.microsoft.com/office/drawing/2014/main" id="{31843F08-8D47-4E34-BA53-54E9180F1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58858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电子的响应</a:t>
            </a:r>
            <a:r>
              <a:rPr lang="en-US" altLang="zh-CN" sz="3600" dirty="0">
                <a:solidFill>
                  <a:schemeClr val="bg1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3600" dirty="0">
                <a:solidFill>
                  <a:schemeClr val="bg1"/>
                </a:solidFill>
                <a:ea typeface="黑体" panose="02010609060101010101" pitchFamily="49" charset="-122"/>
              </a:rPr>
              <a:t>能量重建</a:t>
            </a:r>
            <a:endParaRPr lang="en-US" altLang="zh-CN" sz="3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9A8337-A720-4519-B7D3-400E84B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BD3-62E0-41F4-AE12-24E895B276A7}" type="datetime1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A4183F-DE0C-4C8B-B2C3-5F6C7553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7A7-815C-4AD3-BEF4-35789DE5614A}" type="slidenum">
              <a:rPr lang="zh-CN" altLang="en-US" smtClean="0"/>
              <a:t>7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A9DD195-17DA-4532-A79D-B832E0725209}"/>
                  </a:ext>
                </a:extLst>
              </p:cNvPr>
              <p:cNvSpPr/>
              <p:nvPr/>
            </p:nvSpPr>
            <p:spPr>
              <a:xfrm>
                <a:off x="555960" y="5655903"/>
                <a:ext cx="35593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spectrum of 1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A9DD195-17DA-4532-A79D-B832E0725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60" y="5655903"/>
                <a:ext cx="3559372" cy="400110"/>
              </a:xfrm>
              <a:prstGeom prst="rect">
                <a:avLst/>
              </a:prstGeom>
              <a:blipFill>
                <a:blip r:embed="rId3"/>
                <a:stretch>
                  <a:fillRect l="-1779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>
            <a:extLst>
              <a:ext uri="{FF2B5EF4-FFF2-40B4-BE49-F238E27FC236}">
                <a16:creationId xmlns:a16="http://schemas.microsoft.com/office/drawing/2014/main" id="{38089CE2-BECF-4936-AE70-824280E99F63}"/>
              </a:ext>
            </a:extLst>
          </p:cNvPr>
          <p:cNvSpPr/>
          <p:nvPr/>
        </p:nvSpPr>
        <p:spPr>
          <a:xfrm>
            <a:off x="8217228" y="5676329"/>
            <a:ext cx="3461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Energy resolution vs.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024D4A6-E9C3-7BB2-D7EC-434AB346162A}"/>
              </a:ext>
            </a:extLst>
          </p:cNvPr>
          <p:cNvSpPr/>
          <p:nvPr/>
        </p:nvSpPr>
        <p:spPr>
          <a:xfrm>
            <a:off x="5059127" y="5618415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linearity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70205C1-F6AC-4F96-A5D5-3A49A9454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8" y="2591390"/>
            <a:ext cx="3757343" cy="27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F721B7-1753-40D8-806B-CA72E6787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68" y="2614905"/>
            <a:ext cx="4209375" cy="27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AF9FFE-9A6E-4F35-AE99-BBFF99F72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636912"/>
            <a:ext cx="3959244" cy="270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1C31FAC-DE64-54FA-3E18-2EA3738192C3}"/>
              </a:ext>
            </a:extLst>
          </p:cNvPr>
          <p:cNvSpPr txBox="1"/>
          <p:nvPr/>
        </p:nvSpPr>
        <p:spPr>
          <a:xfrm>
            <a:off x="138113" y="1131696"/>
            <a:ext cx="4610143" cy="130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开展了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独立测试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电子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2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3E3CCB-93CC-30D3-872C-1C89C2CF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3CA185-5DD9-49E0-99C8-82DA910F9C49}" type="slidenum">
              <a:rPr lang="zh-CN" altLang="zh-CN" smtClean="0"/>
              <a:pPr>
                <a:defRPr/>
              </a:pPr>
              <a:t>8</a:t>
            </a:fld>
            <a:endParaRPr lang="zh-CN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9AE1F5-9C25-01CA-D36F-72F573E93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51" y="1168564"/>
            <a:ext cx="3240360" cy="2328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F9EEEE-A45D-20D9-E7CD-DC3DFBBD5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24" y="3933056"/>
            <a:ext cx="3024336" cy="22021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08FF17-8EE8-4EA1-76B6-749FDF73C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11" y="1196536"/>
            <a:ext cx="3201433" cy="23005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CE4D37-688F-6C86-CFBD-4A059E4AF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9" y="3946548"/>
            <a:ext cx="3201433" cy="22021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543756-05B1-B22F-E2E2-CA99EFB60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75" y="1196535"/>
            <a:ext cx="3174809" cy="2328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A736C4-27B8-056F-3628-8EBA61FC1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75" y="3933056"/>
            <a:ext cx="3201433" cy="2215623"/>
          </a:xfrm>
          <a:prstGeom prst="rect">
            <a:avLst/>
          </a:prstGeom>
        </p:spPr>
      </p:pic>
      <p:pic>
        <p:nvPicPr>
          <p:cNvPr id="11" name="Picture 2" descr="图片1">
            <a:extLst>
              <a:ext uri="{FF2B5EF4-FFF2-40B4-BE49-F238E27FC236}">
                <a16:creationId xmlns:a16="http://schemas.microsoft.com/office/drawing/2014/main" id="{D0FFB0B1-DF77-E00B-C3CD-71A67F2E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25">
            <a:extLst>
              <a:ext uri="{FF2B5EF4-FFF2-40B4-BE49-F238E27FC236}">
                <a16:creationId xmlns:a16="http://schemas.microsoft.com/office/drawing/2014/main" id="{E6365F6F-98D1-15C8-887B-53F49DCFB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ECAL response in Beam Test</a:t>
            </a:r>
            <a:endParaRPr lang="zh-CN" altLang="en-US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81F040-F7D4-23EB-D1DC-D0E038A2A472}"/>
              </a:ext>
            </a:extLst>
          </p:cNvPr>
          <p:cNvSpPr txBox="1"/>
          <p:nvPr/>
        </p:nvSpPr>
        <p:spPr>
          <a:xfrm>
            <a:off x="335359" y="1988840"/>
            <a:ext cx="11122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T10</a:t>
            </a:r>
          </a:p>
          <a:p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Dec.</a:t>
            </a:r>
            <a:endParaRPr kumimoji="1"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8DD9D56-6620-E933-6E57-B3BDF9BEB400}"/>
              </a:ext>
            </a:extLst>
          </p:cNvPr>
          <p:cNvSpPr txBox="1"/>
          <p:nvPr/>
        </p:nvSpPr>
        <p:spPr>
          <a:xfrm>
            <a:off x="338177" y="4581128"/>
            <a:ext cx="864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T9</a:t>
            </a:r>
          </a:p>
          <a:p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Oct.</a:t>
            </a:r>
            <a:endParaRPr kumimoji="1" lang="zh-CN" altLang="en-US" sz="20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76DE2B8-7194-9C0D-FE15-FCF7BC36C633}"/>
              </a:ext>
            </a:extLst>
          </p:cNvPr>
          <p:cNvSpPr/>
          <p:nvPr/>
        </p:nvSpPr>
        <p:spPr>
          <a:xfrm>
            <a:off x="138113" y="1052736"/>
            <a:ext cx="11215687" cy="2592288"/>
          </a:xfrm>
          <a:prstGeom prst="rect">
            <a:avLst/>
          </a:prstGeom>
          <a:noFill/>
          <a:ln w="38100">
            <a:solidFill>
              <a:srgbClr val="10E2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0D6331-82B5-493B-ACB5-E4B186BB62DA}"/>
              </a:ext>
            </a:extLst>
          </p:cNvPr>
          <p:cNvSpPr/>
          <p:nvPr/>
        </p:nvSpPr>
        <p:spPr>
          <a:xfrm>
            <a:off x="138113" y="3736407"/>
            <a:ext cx="11215687" cy="2592288"/>
          </a:xfrm>
          <a:prstGeom prst="rect">
            <a:avLst/>
          </a:prstGeom>
          <a:noFill/>
          <a:ln w="38100">
            <a:solidFill>
              <a:srgbClr val="10E2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948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15C27C5B-FB82-4649-BCF2-C56F04825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6" y="2568439"/>
            <a:ext cx="4381471" cy="297134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0D1CD-1E66-44C1-8CB3-9A0A8F551F60}" type="slidenum">
              <a:rPr lang="zh-CN" altLang="en-US" sz="1600" b="1" smtClean="0">
                <a:solidFill>
                  <a:schemeClr val="tx1"/>
                </a:solidFill>
              </a:rPr>
              <a:t>9</a:t>
            </a:fld>
            <a:endParaRPr lang="zh-CN" alt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E5F478-B718-42FC-9948-84140C1F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722470"/>
            <a:ext cx="12192000" cy="1355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43603B-F613-473C-B935-10205AF9BF31}"/>
              </a:ext>
            </a:extLst>
          </p:cNvPr>
          <p:cNvSpPr txBox="1"/>
          <p:nvPr/>
        </p:nvSpPr>
        <p:spPr>
          <a:xfrm>
            <a:off x="816258" y="29871"/>
            <a:ext cx="3616504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Outline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424B56-4DDA-4816-918D-554D62FEE800}"/>
                  </a:ext>
                </a:extLst>
              </p:cNvPr>
              <p:cNvSpPr txBox="1"/>
              <p:nvPr/>
            </p:nvSpPr>
            <p:spPr>
              <a:xfrm>
                <a:off x="138113" y="974941"/>
                <a:ext cx="10153227" cy="1689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利用束线上径迹探测器的信息，进行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ECAL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位置分辨的研究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 GeV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位置分辨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~5.5 mm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𝐸𝐶𝐴𝐿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_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𝑖𝑛𝑐𝑖𝑑𝑒𝑛𝑡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914400" lvl="1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受径迹外推精度影响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束流粒子击中位置不均匀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424B56-4DDA-4816-918D-554D62F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3" y="974941"/>
                <a:ext cx="10153227" cy="1689758"/>
              </a:xfrm>
              <a:prstGeom prst="rect">
                <a:avLst/>
              </a:prstGeom>
              <a:blipFill>
                <a:blip r:embed="rId5"/>
                <a:stretch>
                  <a:fillRect l="-841" t="-3249" b="-57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C4B306B2-600D-4CA8-AA61-D1391C37D7A3}"/>
              </a:ext>
            </a:extLst>
          </p:cNvPr>
          <p:cNvSpPr/>
          <p:nvPr/>
        </p:nvSpPr>
        <p:spPr>
          <a:xfrm>
            <a:off x="111522" y="2345980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F25AF33-8F9F-4793-AEB1-969F202786F2}"/>
              </a:ext>
            </a:extLst>
          </p:cNvPr>
          <p:cNvSpPr/>
          <p:nvPr/>
        </p:nvSpPr>
        <p:spPr>
          <a:xfrm>
            <a:off x="211828" y="2671816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D857E1E-44FF-4514-986D-3A61951C64DA}"/>
              </a:ext>
            </a:extLst>
          </p:cNvPr>
          <p:cNvSpPr/>
          <p:nvPr/>
        </p:nvSpPr>
        <p:spPr>
          <a:xfrm rot="6293987">
            <a:off x="5232332" y="5445244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73731C8-23F5-4994-8FE2-FBBB733B1EC9}"/>
              </a:ext>
            </a:extLst>
          </p:cNvPr>
          <p:cNvSpPr txBox="1"/>
          <p:nvPr/>
        </p:nvSpPr>
        <p:spPr>
          <a:xfrm rot="16200000">
            <a:off x="-13548" y="3057378"/>
            <a:ext cx="9669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CD7757C-A356-487B-A8F8-D61496429548}"/>
                  </a:ext>
                </a:extLst>
              </p:cNvPr>
              <p:cNvSpPr/>
              <p:nvPr/>
            </p:nvSpPr>
            <p:spPr>
              <a:xfrm>
                <a:off x="-33775" y="5890640"/>
                <a:ext cx="50421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Position reconstruction results of 1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CD7757C-A356-487B-A8F8-D614964295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775" y="5890640"/>
                <a:ext cx="5042150" cy="400110"/>
              </a:xfrm>
              <a:prstGeom prst="rect">
                <a:avLst/>
              </a:prstGeom>
              <a:blipFill>
                <a:blip r:embed="rId6"/>
                <a:stretch>
                  <a:fillRect l="-1208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278507E7-5993-4640-BF01-C8D0F118B1D7}"/>
              </a:ext>
            </a:extLst>
          </p:cNvPr>
          <p:cNvSpPr/>
          <p:nvPr/>
        </p:nvSpPr>
        <p:spPr>
          <a:xfrm>
            <a:off x="4968462" y="5862405"/>
            <a:ext cx="35621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Position resolution vs.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图片1">
            <a:extLst>
              <a:ext uri="{FF2B5EF4-FFF2-40B4-BE49-F238E27FC236}">
                <a16:creationId xmlns:a16="http://schemas.microsoft.com/office/drawing/2014/main" id="{786A89CF-C9F3-43F2-8D5B-D3F982DA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25">
            <a:extLst>
              <a:ext uri="{FF2B5EF4-FFF2-40B4-BE49-F238E27FC236}">
                <a16:creationId xmlns:a16="http://schemas.microsoft.com/office/drawing/2014/main" id="{CF0136C1-5231-42E0-8574-C443669F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22238"/>
            <a:ext cx="6240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电子的响应</a:t>
            </a:r>
            <a:r>
              <a:rPr lang="en-US" altLang="zh-CN" sz="2800" dirty="0">
                <a:solidFill>
                  <a:schemeClr val="bg1"/>
                </a:solidFill>
                <a:ea typeface="黑体" panose="02010609060101010101" pitchFamily="49" charset="-122"/>
              </a:rPr>
              <a:t>—</a:t>
            </a:r>
            <a:r>
              <a:rPr lang="zh-CN" altLang="en-US" sz="2800" dirty="0">
                <a:solidFill>
                  <a:schemeClr val="bg1"/>
                </a:solidFill>
                <a:ea typeface="黑体" panose="02010609060101010101" pitchFamily="49" charset="-122"/>
              </a:rPr>
              <a:t>位置重建</a:t>
            </a:r>
            <a:endParaRPr lang="en-US" altLang="zh-CN" sz="28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C211BC-F3E2-4748-9C5D-4E8E2CF6AE78}"/>
              </a:ext>
            </a:extLst>
          </p:cNvPr>
          <p:cNvSpPr/>
          <p:nvPr/>
        </p:nvSpPr>
        <p:spPr>
          <a:xfrm>
            <a:off x="1083825" y="3242044"/>
            <a:ext cx="1298488" cy="229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A300C9-FD78-44FF-B976-F16F9265F2EC}"/>
                  </a:ext>
                </a:extLst>
              </p:cNvPr>
              <p:cNvSpPr txBox="1"/>
              <p:nvPr/>
            </p:nvSpPr>
            <p:spPr>
              <a:xfrm>
                <a:off x="746577" y="3172024"/>
                <a:ext cx="19123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A300C9-FD78-44FF-B976-F16F9265F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77" y="3172024"/>
                <a:ext cx="1912373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7EC840B4-D0CB-4029-BEAE-B138D38B0014}"/>
              </a:ext>
            </a:extLst>
          </p:cNvPr>
          <p:cNvSpPr/>
          <p:nvPr/>
        </p:nvSpPr>
        <p:spPr>
          <a:xfrm>
            <a:off x="3912135" y="5359257"/>
            <a:ext cx="639458" cy="168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567B4F9-72C8-47E7-9B61-120295BD0215}"/>
                  </a:ext>
                </a:extLst>
              </p:cNvPr>
              <p:cNvSpPr txBox="1"/>
              <p:nvPr/>
            </p:nvSpPr>
            <p:spPr>
              <a:xfrm>
                <a:off x="3471169" y="5336145"/>
                <a:ext cx="10804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567B4F9-72C8-47E7-9B61-120295BD0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169" y="5336145"/>
                <a:ext cx="1080424" cy="369332"/>
              </a:xfrm>
              <a:prstGeom prst="rect">
                <a:avLst/>
              </a:prstGeom>
              <a:blipFill>
                <a:blip r:embed="rId9"/>
                <a:stretch>
                  <a:fillRect l="-5056" r="-2809" b="-34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983D9071-BEC7-4B8D-8F78-B276C5F4C4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93" y="2655583"/>
            <a:ext cx="4226722" cy="2787937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DDD5E71A-D559-4481-800D-ECE3580F6CE0}"/>
              </a:ext>
            </a:extLst>
          </p:cNvPr>
          <p:cNvSpPr/>
          <p:nvPr/>
        </p:nvSpPr>
        <p:spPr>
          <a:xfrm rot="5654502">
            <a:off x="8146928" y="5128132"/>
            <a:ext cx="242774" cy="586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08AE4A3-03AB-4358-BB6A-E05FFE48493F}"/>
                  </a:ext>
                </a:extLst>
              </p:cNvPr>
              <p:cNvSpPr txBox="1"/>
              <p:nvPr/>
            </p:nvSpPr>
            <p:spPr>
              <a:xfrm>
                <a:off x="7890199" y="5259258"/>
                <a:ext cx="6924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808AE4A3-03AB-4358-BB6A-E05FFE484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199" y="5259258"/>
                <a:ext cx="692497" cy="276999"/>
              </a:xfrm>
              <a:prstGeom prst="rect">
                <a:avLst/>
              </a:prstGeom>
              <a:blipFill>
                <a:blip r:embed="rId11"/>
                <a:stretch>
                  <a:fillRect l="-7018" t="-4444" r="-8772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图片 35">
            <a:extLst>
              <a:ext uri="{FF2B5EF4-FFF2-40B4-BE49-F238E27FC236}">
                <a16:creationId xmlns:a16="http://schemas.microsoft.com/office/drawing/2014/main" id="{A2294D07-BC4C-488A-A3CA-BAA03E7AB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76" y="2740895"/>
            <a:ext cx="3586976" cy="2432547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3E602203-C3A9-4CEE-A1AA-E22105EB699C}"/>
              </a:ext>
            </a:extLst>
          </p:cNvPr>
          <p:cNvSpPr/>
          <p:nvPr/>
        </p:nvSpPr>
        <p:spPr>
          <a:xfrm>
            <a:off x="9265521" y="5336145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束流粒子击中位置分布</a:t>
            </a:r>
          </a:p>
        </p:txBody>
      </p:sp>
    </p:spTree>
    <p:extLst>
      <p:ext uri="{BB962C8B-B14F-4D97-AF65-F5344CB8AC3E}">
        <p14:creationId xmlns:p14="http://schemas.microsoft.com/office/powerpoint/2010/main" val="3481389185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43391</TotalTime>
  <Pages>0</Pages>
  <Words>1497</Words>
  <Characters>0</Characters>
  <Application>Microsoft Macintosh PowerPoint</Application>
  <DocSecurity>0</DocSecurity>
  <PresentationFormat>宽屏</PresentationFormat>
  <Lines>0</Lines>
  <Paragraphs>290</Paragraphs>
  <Slides>28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等线</vt:lpstr>
      <vt:lpstr>黑体</vt:lpstr>
      <vt:lpstr>宋体</vt:lpstr>
      <vt:lpstr>Arial</vt:lpstr>
      <vt:lpstr>Calibri</vt:lpstr>
      <vt:lpstr>Calibri Light</vt:lpstr>
      <vt:lpstr>Cambria Math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</vt:lpstr>
      <vt:lpstr>PowerPoint 演示文稿</vt:lpstr>
      <vt:lpstr>模板拟合</vt:lpstr>
      <vt:lpstr>PowerPoint 演示文稿</vt:lpstr>
      <vt:lpstr>PowerPoint 演示文稿</vt:lpstr>
      <vt:lpstr>PowerPoint 演示文稿</vt:lpstr>
    </vt:vector>
  </TitlesOfParts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zhangYunlong</cp:lastModifiedBy>
  <cp:revision>1101</cp:revision>
  <cp:lastPrinted>2019-07-30T06:12:11Z</cp:lastPrinted>
  <dcterms:created xsi:type="dcterms:W3CDTF">2018-12-16T18:44:11Z</dcterms:created>
  <dcterms:modified xsi:type="dcterms:W3CDTF">2026-07-02T00:31:19Z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