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66" r:id="rId3"/>
    <p:sldId id="2567" r:id="rId4"/>
    <p:sldId id="2569" r:id="rId5"/>
    <p:sldId id="2575" r:id="rId6"/>
    <p:sldId id="2571" r:id="rId7"/>
    <p:sldId id="2576" r:id="rId8"/>
    <p:sldId id="2577" r:id="rId9"/>
    <p:sldId id="2578" r:id="rId10"/>
    <p:sldId id="1307" r:id="rId11"/>
    <p:sldId id="1306" r:id="rId12"/>
    <p:sldId id="1312" r:id="rId13"/>
    <p:sldId id="1313" r:id="rId14"/>
    <p:sldId id="1314" r:id="rId15"/>
    <p:sldId id="2580" r:id="rId16"/>
    <p:sldId id="257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746CE-465E-46BF-A395-062F34B3E521}" type="datetimeFigureOut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77F2E-4C71-44B7-87F1-A46E5F7FC2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06388" y="652463"/>
            <a:ext cx="5788025" cy="3255962"/>
          </a:xfrm>
        </p:spPr>
      </p:sp>
      <p:sp>
        <p:nvSpPr>
          <p:cNvPr id="104886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如图为硬件设计的实物图</a:t>
            </a:r>
          </a:p>
        </p:txBody>
      </p:sp>
      <p:sp>
        <p:nvSpPr>
          <p:cNvPr id="104886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58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46268-AFCC-4766-A3DC-8788935CC33E}" type="slidenum">
              <a:rPr kumimoji="0" lang="en-US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588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电子学实验室测试平台如图所示</a:t>
            </a:r>
            <a:endParaRPr lang="en-US" altLang="zh-CN" dirty="0"/>
          </a:p>
          <a:p>
            <a:r>
              <a:rPr lang="zh-CN" altLang="en-US" dirty="0"/>
              <a:t>信号源提供输入以及触发信号，衰减器将输入信号衰减至不同的幅度。</a:t>
            </a:r>
            <a:r>
              <a:rPr lang="en-US" altLang="zh-CN" dirty="0"/>
              <a:t>Hirose</a:t>
            </a:r>
            <a:r>
              <a:rPr lang="zh-CN" altLang="en-US" dirty="0"/>
              <a:t>转接器将电压信号转换为电荷信号。</a:t>
            </a:r>
            <a:endParaRPr lang="en-US" altLang="zh-CN" dirty="0"/>
          </a:p>
          <a:p>
            <a:r>
              <a:rPr lang="zh-CN" altLang="en-US" dirty="0"/>
              <a:t>测试内容包括，电子学测试、链路测试、探测器联调以及束流测试</a:t>
            </a:r>
          </a:p>
        </p:txBody>
      </p:sp>
      <p:sp>
        <p:nvSpPr>
          <p:cNvPr id="104865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46268-AFCC-4766-A3DC-8788935CC33E}" type="slidenum">
              <a:rPr lang="en-US" altLang="zh-CN" smtClean="0"/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06388" y="652463"/>
            <a:ext cx="5788025" cy="3255962"/>
          </a:xfrm>
        </p:spPr>
      </p:sp>
      <p:sp>
        <p:nvSpPr>
          <p:cNvPr id="104863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如图为单通道的测试，根据不同电荷输入信号，对输入和输出进行线性拟合，测得积分非线性小于</a:t>
            </a:r>
            <a:r>
              <a:rPr lang="en-US" altLang="zh-CN" dirty="0"/>
              <a:t>2 %</a:t>
            </a:r>
            <a:r>
              <a:rPr lang="zh-CN" altLang="en-US" dirty="0"/>
              <a:t>，通道的基线噪声为</a:t>
            </a:r>
            <a:r>
              <a:rPr lang="en-US" altLang="zh-CN" dirty="0"/>
              <a:t>0.23 </a:t>
            </a:r>
            <a:r>
              <a:rPr lang="en-US" altLang="zh-CN" dirty="0" err="1"/>
              <a:t>fC</a:t>
            </a:r>
            <a:endParaRPr lang="zh-CN" altLang="en-US" dirty="0"/>
          </a:p>
        </p:txBody>
      </p:sp>
      <p:sp>
        <p:nvSpPr>
          <p:cNvPr id="104863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46268-AFCC-4766-A3DC-8788935CC33E}" type="slidenum">
              <a:rPr lang="en-US" altLang="zh-CN" smtClean="0"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如图为时间精度测试，统计两个通道间的过阈时间差，得到时间精度。</a:t>
            </a:r>
            <a:endParaRPr lang="en-US" altLang="zh-CN" dirty="0"/>
          </a:p>
          <a:p>
            <a:r>
              <a:rPr lang="zh-CN" altLang="en-US" dirty="0"/>
              <a:t>测得各个通道的时间精度均小于</a:t>
            </a:r>
            <a:r>
              <a:rPr lang="en-US" altLang="zh-CN" dirty="0"/>
              <a:t>1 ns</a:t>
            </a:r>
            <a:r>
              <a:rPr lang="zh-CN" altLang="en-US" dirty="0"/>
              <a:t>，基线噪声低于</a:t>
            </a:r>
            <a:r>
              <a:rPr lang="en-US" altLang="zh-CN" dirty="0"/>
              <a:t>0.5 </a:t>
            </a:r>
            <a:r>
              <a:rPr lang="en-US" altLang="zh-CN" dirty="0" err="1"/>
              <a:t>fC</a:t>
            </a:r>
            <a:r>
              <a:rPr lang="zh-CN" altLang="en-US" dirty="0"/>
              <a:t>，计算出各通道积分非线性均值小于</a:t>
            </a:r>
            <a:r>
              <a:rPr lang="en-US" altLang="zh-CN" dirty="0"/>
              <a:t>1 %</a:t>
            </a:r>
            <a:r>
              <a:rPr lang="zh-CN" altLang="en-US" dirty="0"/>
              <a:t>，均满足设计需求。</a:t>
            </a:r>
          </a:p>
        </p:txBody>
      </p:sp>
      <p:sp>
        <p:nvSpPr>
          <p:cNvPr id="104861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46268-AFCC-4766-A3DC-8788935CC33E}" type="slidenum">
              <a:rPr lang="en-US" altLang="zh-CN" smtClean="0"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CD83-1AC5-4039-939C-53CAC4ED5BB1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DC5B5-6A99-4666-A85D-169B6220D387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8193-90C9-43D7-9E77-E0924903DB48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FF594-7068-4C71-9203-A362607AC003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AC71-CF3B-4505-A5AF-6A14226F0164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A9EB-8E76-41C5-9136-75A77226458E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8110-8A37-4EA3-9B0B-4D9DCD4D4A37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D11A-E023-4DFE-AF5B-EB1C299B85F7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F35F-0164-44D6-88A5-F7130F15D7A7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2C05-F229-41B0-9977-4AD02D1DA0A4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6A93-71E5-4726-BE68-C5FB5B011453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357EA-AB51-40F3-88BF-FCCFBC55B2C2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.png"/><Relationship Id="rId3" Type="http://schemas.openxmlformats.org/officeDocument/2006/relationships/image" Target="../media/image13.jp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jp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DB0801C-0EAF-EBA6-B179-B47B61C79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4335"/>
            <a:ext cx="9144000" cy="1597311"/>
          </a:xfrm>
        </p:spPr>
        <p:txBody>
          <a:bodyPr>
            <a:normAutofit/>
          </a:bodyPr>
          <a:lstStyle/>
          <a:p>
            <a:r>
              <a:rPr lang="en-US" altLang="zh-CN" sz="4800" dirty="0"/>
              <a:t>2026</a:t>
            </a:r>
            <a:r>
              <a:rPr lang="zh-CN" altLang="en-US" sz="4800" dirty="0"/>
              <a:t>年</a:t>
            </a:r>
            <a:r>
              <a:rPr lang="en-US" altLang="zh-CN" sz="4800" dirty="0"/>
              <a:t>STCF</a:t>
            </a:r>
            <a:r>
              <a:rPr lang="zh-CN" altLang="en-US" sz="4800" dirty="0"/>
              <a:t>研讨会</a:t>
            </a:r>
            <a:br>
              <a:rPr lang="en-US" altLang="zh-CN" sz="4800" dirty="0"/>
            </a:br>
            <a:r>
              <a:rPr lang="zh-CN" altLang="en-US" sz="4800" dirty="0"/>
              <a:t>端盖</a:t>
            </a:r>
            <a:r>
              <a:rPr lang="en-US" altLang="zh-CN" sz="4800" dirty="0"/>
              <a:t>PID-RICH</a:t>
            </a:r>
            <a:r>
              <a:rPr lang="zh-CN" altLang="en-US" sz="4800" dirty="0"/>
              <a:t>探测器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0322EC1C-65D0-0AEF-076E-A5B280808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3722"/>
            <a:ext cx="9144000" cy="1655762"/>
          </a:xfrm>
        </p:spPr>
        <p:txBody>
          <a:bodyPr/>
          <a:lstStyle/>
          <a:p>
            <a:r>
              <a:rPr lang="zh-CN" altLang="en-US" u="sng" dirty="0"/>
              <a:t>黄文谦</a:t>
            </a:r>
            <a:r>
              <a:rPr lang="zh-CN" altLang="en-US" dirty="0"/>
              <a:t>，汪安琪</a:t>
            </a:r>
            <a:endParaRPr lang="en-US" altLang="zh-CN" dirty="0"/>
          </a:p>
          <a:p>
            <a:r>
              <a:rPr lang="zh-CN" altLang="en-US" dirty="0"/>
              <a:t>代表</a:t>
            </a:r>
            <a:r>
              <a:rPr lang="en-US" altLang="zh-CN" dirty="0"/>
              <a:t>RICH</a:t>
            </a:r>
            <a:r>
              <a:rPr lang="zh-CN" altLang="en-US" dirty="0"/>
              <a:t>子探测器工作组</a:t>
            </a:r>
            <a:endParaRPr lang="en-US" altLang="zh-CN" dirty="0"/>
          </a:p>
          <a:p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7E3618-1580-657B-2501-1E21F4DF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DBB0D-ABE4-A369-53EA-E2D0200D4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7" y="23812"/>
            <a:ext cx="2394858" cy="15973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EDEEE81-4A4B-1EB2-95AC-2FC46DB6E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417" y="64044"/>
            <a:ext cx="1588586" cy="15885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B86F126-2EC7-0195-4DDF-68AE44C67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57" y="-74522"/>
            <a:ext cx="1989850" cy="18510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E92466-EDD9-129B-3705-ADDBDB0E0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7" y="143278"/>
            <a:ext cx="5457775" cy="12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2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8B4DCD-0216-5EAF-F18A-DC650BAF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AD2AF-2960-4702-AC8F-C1C75B32F792}" type="slidenum">
              <a:rPr lang="en-US" altLang="zh-CN" smtClean="0"/>
              <a:t>10</a:t>
            </a:fld>
            <a:endParaRPr lang="en-US" altLang="zh-CN"/>
          </a:p>
        </p:txBody>
      </p:sp>
      <p:graphicFrame>
        <p:nvGraphicFramePr>
          <p:cNvPr id="5" name="对象 7">
            <a:extLst>
              <a:ext uri="{FF2B5EF4-FFF2-40B4-BE49-F238E27FC236}">
                <a16:creationId xmlns:a16="http://schemas.microsoft.com/office/drawing/2014/main" id="{960FA1D0-BD70-24F6-D525-8227B0328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006073"/>
              </p:ext>
            </p:extLst>
          </p:nvPr>
        </p:nvGraphicFramePr>
        <p:xfrm>
          <a:off x="463684" y="1242612"/>
          <a:ext cx="5484704" cy="492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1620323" imgH="10429845" progId="Visio.Drawing.15">
                  <p:embed/>
                </p:oleObj>
              </mc:Choice>
              <mc:Fallback>
                <p:oleObj name="Visio" r:id="rId2" imgW="11620323" imgH="10429845" progId="Visio.Drawing.15">
                  <p:embed/>
                  <p:pic>
                    <p:nvPicPr>
                      <p:cNvPr id="5" name="对象 7">
                        <a:extLst>
                          <a:ext uri="{FF2B5EF4-FFF2-40B4-BE49-F238E27FC236}">
                            <a16:creationId xmlns:a16="http://schemas.microsoft.com/office/drawing/2014/main" id="{960FA1D0-BD70-24F6-D525-8227B03281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684" y="1242612"/>
                        <a:ext cx="5484704" cy="49226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内容占位符 1">
            <a:extLst>
              <a:ext uri="{FF2B5EF4-FFF2-40B4-BE49-F238E27FC236}">
                <a16:creationId xmlns:a16="http://schemas.microsoft.com/office/drawing/2014/main" id="{AB8C3ED3-BE3F-781C-9AD4-67C871026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49536"/>
            <a:ext cx="5289466" cy="4308843"/>
          </a:xfrm>
        </p:spPr>
        <p:txBody>
          <a:bodyPr/>
          <a:lstStyle/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dirty="0">
                <a:latin typeface="+mj-lt"/>
                <a:ea typeface="+mj-ea"/>
              </a:rPr>
              <a:t>读出通道</a:t>
            </a:r>
            <a:endParaRPr lang="en-US" altLang="zh-CN" sz="1800" dirty="0">
              <a:latin typeface="+mj-lt"/>
              <a:ea typeface="+mj-ea"/>
            </a:endParaRPr>
          </a:p>
          <a:p>
            <a:pPr lvl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latin typeface="+mj-lt"/>
                <a:ea typeface="+mj-ea"/>
              </a:rPr>
              <a:t>单电子学集成</a:t>
            </a:r>
            <a:r>
              <a:rPr lang="en-US" altLang="zh-CN" sz="1600" dirty="0">
                <a:latin typeface="+mj-lt"/>
                <a:ea typeface="+mj-ea"/>
              </a:rPr>
              <a:t>16</a:t>
            </a:r>
            <a:r>
              <a:rPr lang="zh-CN" altLang="en-US" sz="1600" dirty="0">
                <a:latin typeface="+mj-lt"/>
                <a:ea typeface="+mj-ea"/>
              </a:rPr>
              <a:t>片，单芯片</a:t>
            </a:r>
            <a:r>
              <a:rPr lang="en-US" altLang="zh-CN" sz="1600" dirty="0">
                <a:latin typeface="+mj-lt"/>
                <a:ea typeface="+mj-ea"/>
              </a:rPr>
              <a:t>64</a:t>
            </a:r>
            <a:r>
              <a:rPr lang="zh-CN" altLang="en-US" sz="1600" dirty="0">
                <a:latin typeface="+mj-lt"/>
                <a:ea typeface="+mj-ea"/>
              </a:rPr>
              <a:t>通道，共</a:t>
            </a:r>
            <a:r>
              <a:rPr lang="en-US" altLang="zh-CN" sz="1600" dirty="0">
                <a:latin typeface="+mj-lt"/>
                <a:ea typeface="+mj-ea"/>
              </a:rPr>
              <a:t>1024</a:t>
            </a:r>
            <a:r>
              <a:rPr lang="zh-CN" altLang="en-US" sz="1600" dirty="0">
                <a:latin typeface="+mj-lt"/>
                <a:ea typeface="+mj-ea"/>
              </a:rPr>
              <a:t>通道</a:t>
            </a:r>
            <a:endParaRPr lang="en-US" altLang="zh-CN" sz="1600" dirty="0">
              <a:latin typeface="+mj-lt"/>
              <a:ea typeface="+mj-ea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dirty="0">
                <a:latin typeface="+mj-lt"/>
                <a:ea typeface="+mj-ea"/>
              </a:rPr>
              <a:t>数据存储：</a:t>
            </a:r>
            <a:r>
              <a:rPr lang="en-US" altLang="zh-CN" sz="1800" kern="100" dirty="0">
                <a:latin typeface="+mj-lt"/>
                <a:ea typeface="+mj-ea"/>
              </a:rPr>
              <a:t>MT41J256M16HA</a:t>
            </a:r>
            <a:endParaRPr lang="en-US" altLang="zh-CN" sz="1600" dirty="0">
              <a:latin typeface="+mj-lt"/>
              <a:ea typeface="+mj-ea"/>
            </a:endParaRPr>
          </a:p>
          <a:p>
            <a:pPr lvl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latin typeface="+mj-lt"/>
                <a:ea typeface="+mj-ea"/>
              </a:rPr>
              <a:t>带宽</a:t>
            </a:r>
            <a:r>
              <a:rPr lang="en-US" altLang="zh-CN" sz="1600" dirty="0">
                <a:latin typeface="+mj-lt"/>
                <a:ea typeface="+mj-ea"/>
              </a:rPr>
              <a:t>25.6 Gbps</a:t>
            </a:r>
            <a:r>
              <a:rPr lang="zh-CN" altLang="en-US" sz="1600" dirty="0">
                <a:latin typeface="+mj-lt"/>
                <a:ea typeface="+mj-ea"/>
              </a:rPr>
              <a:t>，内存</a:t>
            </a:r>
            <a:r>
              <a:rPr lang="en-US" altLang="zh-CN" sz="1600" dirty="0">
                <a:latin typeface="+mj-lt"/>
                <a:ea typeface="+mj-ea"/>
              </a:rPr>
              <a:t>8 Gb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dirty="0">
                <a:latin typeface="+mj-lt"/>
                <a:ea typeface="+mj-ea"/>
              </a:rPr>
              <a:t>数据传输：</a:t>
            </a:r>
            <a:r>
              <a:rPr lang="en-US" altLang="zh-CN" sz="1800" dirty="0">
                <a:latin typeface="+mj-lt"/>
                <a:ea typeface="+mj-ea"/>
              </a:rPr>
              <a:t>SFP</a:t>
            </a:r>
          </a:p>
          <a:p>
            <a:pPr lvl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latin typeface="+mj-lt"/>
                <a:ea typeface="+mj-ea"/>
              </a:rPr>
              <a:t>4</a:t>
            </a:r>
            <a:r>
              <a:rPr lang="zh-CN" altLang="en-US" sz="1600" dirty="0">
                <a:latin typeface="+mj-lt"/>
                <a:ea typeface="+mj-ea"/>
              </a:rPr>
              <a:t>路</a:t>
            </a:r>
            <a:r>
              <a:rPr lang="en-US" altLang="zh-CN" sz="1600" dirty="0">
                <a:latin typeface="+mj-lt"/>
                <a:ea typeface="+mj-ea"/>
              </a:rPr>
              <a:t>SFP</a:t>
            </a: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>
                <a:latin typeface="+mj-lt"/>
                <a:ea typeface="+mj-ea"/>
              </a:rPr>
              <a:t>FPGA</a:t>
            </a:r>
            <a:r>
              <a:rPr lang="zh-CN" altLang="en-US" sz="1800" dirty="0">
                <a:latin typeface="+mj-lt"/>
                <a:ea typeface="+mj-ea"/>
              </a:rPr>
              <a:t>：</a:t>
            </a:r>
            <a:r>
              <a:rPr lang="en-US" altLang="zh-CN" sz="1800" dirty="0">
                <a:latin typeface="+mj-lt"/>
                <a:ea typeface="+mj-ea"/>
              </a:rPr>
              <a:t>xc7v2000tfhg1761</a:t>
            </a:r>
            <a:endParaRPr lang="en-US" altLang="zh-CN" sz="1600" dirty="0">
              <a:latin typeface="+mj-lt"/>
              <a:ea typeface="+mj-ea"/>
            </a:endParaRPr>
          </a:p>
          <a:p>
            <a:pPr lvl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latin typeface="+mj-lt"/>
                <a:ea typeface="+mj-ea"/>
              </a:rPr>
              <a:t>850 user IO</a:t>
            </a:r>
            <a:r>
              <a:rPr lang="zh-CN" altLang="en-US" sz="1600" dirty="0">
                <a:latin typeface="+mj-lt"/>
                <a:ea typeface="+mj-ea"/>
              </a:rPr>
              <a:t>，</a:t>
            </a:r>
            <a:r>
              <a:rPr lang="en-US" altLang="zh-CN" sz="1600" dirty="0">
                <a:latin typeface="+mj-lt"/>
                <a:ea typeface="+mj-ea"/>
              </a:rPr>
              <a:t>46 Mb BRAM</a:t>
            </a:r>
          </a:p>
          <a:p>
            <a:pPr marL="392113" lvl="1" indent="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1600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57147B-6399-D3B9-8FAB-6513E20BCCE4}"/>
              </a:ext>
            </a:extLst>
          </p:cNvPr>
          <p:cNvSpPr txBox="1"/>
          <p:nvPr/>
        </p:nvSpPr>
        <p:spPr>
          <a:xfrm>
            <a:off x="0" y="0"/>
            <a:ext cx="505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电子学结构框图</a:t>
            </a:r>
          </a:p>
        </p:txBody>
      </p:sp>
    </p:spTree>
    <p:extLst>
      <p:ext uri="{BB962C8B-B14F-4D97-AF65-F5344CB8AC3E}">
        <p14:creationId xmlns:p14="http://schemas.microsoft.com/office/powerpoint/2010/main" val="395555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标题 2"/>
          <p:cNvSpPr>
            <a:spLocks noGrp="1"/>
          </p:cNvSpPr>
          <p:nvPr>
            <p:ph type="title"/>
          </p:nvPr>
        </p:nvSpPr>
        <p:spPr>
          <a:xfrm>
            <a:off x="22738" y="12439"/>
            <a:ext cx="10515600" cy="532892"/>
          </a:xfrm>
        </p:spPr>
        <p:txBody>
          <a:bodyPr>
            <a:noAutofit/>
          </a:bodyPr>
          <a:lstStyle/>
          <a:p>
            <a:r>
              <a:rPr lang="zh-CN" altLang="en-US" sz="3600" dirty="0"/>
              <a:t>硬件设计</a:t>
            </a:r>
          </a:p>
        </p:txBody>
      </p:sp>
      <p:sp>
        <p:nvSpPr>
          <p:cNvPr id="104884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AD2AF-2960-4702-AC8F-C1C75B32F792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97228" name="图片 5" descr="电子设备的屏幕  AI 生成的内容可能不正确。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2421" y="1128239"/>
            <a:ext cx="4676218" cy="4918795"/>
          </a:xfrm>
          <a:prstGeom prst="rect">
            <a:avLst/>
          </a:prstGeom>
        </p:spPr>
      </p:pic>
      <p:pic>
        <p:nvPicPr>
          <p:cNvPr id="2097229" name="图片 6" descr="电子设备的屏幕  AI 生成的内容可能不正确。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8864" y="1340768"/>
            <a:ext cx="4740129" cy="4404524"/>
          </a:xfrm>
          <a:prstGeom prst="rect">
            <a:avLst/>
          </a:prstGeom>
        </p:spPr>
      </p:pic>
      <p:grpSp>
        <p:nvGrpSpPr>
          <p:cNvPr id="155" name="组合 7"/>
          <p:cNvGrpSpPr/>
          <p:nvPr/>
        </p:nvGrpSpPr>
        <p:grpSpPr>
          <a:xfrm>
            <a:off x="1883182" y="1455762"/>
            <a:ext cx="9036342" cy="4140523"/>
            <a:chOff x="1733290" y="1934380"/>
            <a:chExt cx="9036342" cy="4140523"/>
          </a:xfrm>
        </p:grpSpPr>
        <p:sp>
          <p:nvSpPr>
            <p:cNvPr id="1048846" name="矩形 8"/>
            <p:cNvSpPr/>
            <p:nvPr/>
          </p:nvSpPr>
          <p:spPr>
            <a:xfrm>
              <a:off x="1738033" y="3325684"/>
              <a:ext cx="1129558" cy="136096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glow rad="101600">
                <a:srgbClr val="00B0F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847" name="内容占位符 2"/>
            <p:cNvSpPr txBox="1"/>
            <p:nvPr/>
          </p:nvSpPr>
          <p:spPr>
            <a:xfrm>
              <a:off x="1822171" y="3232402"/>
              <a:ext cx="1045422" cy="13609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光纤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接口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48" name="内容占位符 2"/>
            <p:cNvSpPr txBox="1"/>
            <p:nvPr/>
          </p:nvSpPr>
          <p:spPr>
            <a:xfrm>
              <a:off x="2644199" y="2182334"/>
              <a:ext cx="2327094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ASIC×8</a:t>
              </a:r>
            </a:p>
          </p:txBody>
        </p:sp>
        <p:sp>
          <p:nvSpPr>
            <p:cNvPr id="1048849" name="矩形 11"/>
            <p:cNvSpPr/>
            <p:nvPr/>
          </p:nvSpPr>
          <p:spPr>
            <a:xfrm>
              <a:off x="1733290" y="1964717"/>
              <a:ext cx="4126602" cy="136096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glow rad="101600">
                <a:srgbClr val="00B0F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850" name="矩形 12"/>
            <p:cNvSpPr/>
            <p:nvPr/>
          </p:nvSpPr>
          <p:spPr>
            <a:xfrm>
              <a:off x="1733290" y="4686651"/>
              <a:ext cx="4126602" cy="138825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glow rad="101600">
                <a:srgbClr val="00B0F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851" name="内容占位符 2"/>
            <p:cNvSpPr txBox="1"/>
            <p:nvPr/>
          </p:nvSpPr>
          <p:spPr>
            <a:xfrm>
              <a:off x="2644199" y="5155989"/>
              <a:ext cx="2327094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ASIC×8</a:t>
              </a:r>
            </a:p>
          </p:txBody>
        </p:sp>
        <p:sp>
          <p:nvSpPr>
            <p:cNvPr id="1048852" name="内容占位符 2"/>
            <p:cNvSpPr txBox="1"/>
            <p:nvPr/>
          </p:nvSpPr>
          <p:spPr>
            <a:xfrm>
              <a:off x="6561831" y="1934380"/>
              <a:ext cx="2327094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53" name="内容占位符 2"/>
            <p:cNvSpPr txBox="1"/>
            <p:nvPr/>
          </p:nvSpPr>
          <p:spPr>
            <a:xfrm>
              <a:off x="6561831" y="5470233"/>
              <a:ext cx="2327094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54" name="矩形 16"/>
            <p:cNvSpPr/>
            <p:nvPr/>
          </p:nvSpPr>
          <p:spPr>
            <a:xfrm>
              <a:off x="7527510" y="3654830"/>
              <a:ext cx="724839" cy="78077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glow rad="101600">
                <a:srgbClr val="00B0F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855" name="内容占位符 2"/>
            <p:cNvSpPr txBox="1"/>
            <p:nvPr/>
          </p:nvSpPr>
          <p:spPr>
            <a:xfrm>
              <a:off x="6847938" y="3587751"/>
              <a:ext cx="2083981" cy="7148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42891" indent="-342891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32" indent="-28574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457189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Lucida Sans Unicode"/>
                  <a:ea typeface="黑体" panose="02010609060101010101" pitchFamily="49" charset="-122"/>
                  <a:cs typeface="+mn-cs"/>
                </a:rPr>
                <a:t>FPGA</a:t>
              </a:r>
            </a:p>
          </p:txBody>
        </p:sp>
        <p:sp>
          <p:nvSpPr>
            <p:cNvPr id="1048856" name="矩形 18"/>
            <p:cNvSpPr/>
            <p:nvPr/>
          </p:nvSpPr>
          <p:spPr>
            <a:xfrm>
              <a:off x="8424986" y="3650658"/>
              <a:ext cx="1963460" cy="73384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glow rad="101600">
                <a:srgbClr val="00B0F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857" name="内容占位符 2"/>
            <p:cNvSpPr txBox="1"/>
            <p:nvPr/>
          </p:nvSpPr>
          <p:spPr>
            <a:xfrm>
              <a:off x="7908696" y="3551937"/>
              <a:ext cx="2860936" cy="7148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42891" indent="-342891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32" indent="-28574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457189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Lucida Sans Unicode"/>
                  <a:ea typeface="黑体" panose="02010609060101010101" pitchFamily="49" charset="-122"/>
                  <a:cs typeface="+mn-cs"/>
                </a:rPr>
                <a:t>电源转换电路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858" name="内容占位符 2"/>
            <p:cNvSpPr txBox="1"/>
            <p:nvPr/>
          </p:nvSpPr>
          <p:spPr>
            <a:xfrm>
              <a:off x="7768371" y="1942166"/>
              <a:ext cx="2327094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59" name="内容占位符 2"/>
            <p:cNvSpPr txBox="1"/>
            <p:nvPr/>
          </p:nvSpPr>
          <p:spPr>
            <a:xfrm>
              <a:off x="7756866" y="5470233"/>
              <a:ext cx="2327094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60" name="内容占位符 2"/>
            <p:cNvSpPr txBox="1"/>
            <p:nvPr/>
          </p:nvSpPr>
          <p:spPr>
            <a:xfrm rot="16200000">
              <a:off x="5917892" y="2611446"/>
              <a:ext cx="1200772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61" name="内容占位符 2"/>
            <p:cNvSpPr txBox="1"/>
            <p:nvPr/>
          </p:nvSpPr>
          <p:spPr>
            <a:xfrm rot="16200000">
              <a:off x="5900560" y="4942281"/>
              <a:ext cx="1200772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62" name="内容占位符 2"/>
            <p:cNvSpPr txBox="1"/>
            <p:nvPr/>
          </p:nvSpPr>
          <p:spPr>
            <a:xfrm rot="5400000">
              <a:off x="9570542" y="4892148"/>
              <a:ext cx="1200772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  <p:sp>
          <p:nvSpPr>
            <p:cNvPr id="1048863" name="内容占位符 2"/>
            <p:cNvSpPr txBox="1"/>
            <p:nvPr/>
          </p:nvSpPr>
          <p:spPr>
            <a:xfrm rot="5400000">
              <a:off x="9601058" y="2576091"/>
              <a:ext cx="1200772" cy="505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indent="0" algn="ctr" defTabSz="457189">
                <a:lnSpc>
                  <a:spcPct val="150000"/>
                </a:lnSpc>
                <a:spcBef>
                  <a:spcPts val="0"/>
                </a:spcBef>
                <a:buFont typeface="Arial"/>
                <a:buNone/>
                <a:defRPr sz="2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defRPr>
              </a:lvl1pPr>
              <a:lvl2pPr marL="742932" indent="-285744" defTabSz="457189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2971" indent="-228594" defTabSz="457189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160" indent="-228594" defTabSz="457189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349" indent="-228594" defTabSz="457189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537" indent="-228594" defTabSz="457189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726" indent="-228594" defTabSz="457189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8914" indent="-228594" defTabSz="457189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103" indent="-228594" defTabSz="457189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marR="0" lvl="0" indent="0" algn="ctr" defTabSz="457189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HIROSE</a:t>
              </a:r>
            </a:p>
          </p:txBody>
        </p:sp>
      </p:grpSp>
      <p:sp>
        <p:nvSpPr>
          <p:cNvPr id="1048864" name="矩形 1"/>
          <p:cNvSpPr/>
          <p:nvPr/>
        </p:nvSpPr>
        <p:spPr>
          <a:xfrm>
            <a:off x="3017484" y="3569729"/>
            <a:ext cx="971443" cy="62726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glow rad="1016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48865" name="内容占位符 2"/>
          <p:cNvSpPr txBox="1"/>
          <p:nvPr/>
        </p:nvSpPr>
        <p:spPr>
          <a:xfrm>
            <a:off x="2967251" y="3014662"/>
            <a:ext cx="1045422" cy="136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indent="0" algn="ctr" defTabSz="457189">
              <a:lnSpc>
                <a:spcPct val="150000"/>
              </a:lnSpc>
              <a:spcBef>
                <a:spcPts val="0"/>
              </a:spcBef>
              <a:buFont typeface="Arial"/>
              <a:buNone/>
              <a:defRPr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  <a:lvl2pPr marL="742932" indent="-285744" defTabSz="457189">
              <a:spcBef>
                <a:spcPct val="20000"/>
              </a:spcBef>
              <a:buFont typeface="Arial"/>
              <a:buChar char="–"/>
              <a:defRPr sz="2800"/>
            </a:lvl2pPr>
            <a:lvl3pPr marL="1142971" indent="-228594" defTabSz="457189">
              <a:spcBef>
                <a:spcPct val="20000"/>
              </a:spcBef>
              <a:buFont typeface="Arial"/>
              <a:buChar char="•"/>
              <a:defRPr sz="2400"/>
            </a:lvl3pPr>
            <a:lvl4pPr marL="1600160" indent="-228594" defTabSz="457189">
              <a:spcBef>
                <a:spcPct val="20000"/>
              </a:spcBef>
              <a:buFont typeface="Arial"/>
              <a:buChar char="–"/>
              <a:defRPr sz="2000"/>
            </a:lvl4pPr>
            <a:lvl5pPr marL="2057349" indent="-228594" defTabSz="457189">
              <a:spcBef>
                <a:spcPct val="20000"/>
              </a:spcBef>
              <a:buFont typeface="Arial"/>
              <a:buChar char="»"/>
              <a:defRPr sz="2000"/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algn="ctr" defTabSz="457189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DDR</a:t>
            </a:r>
          </a:p>
        </p:txBody>
      </p:sp>
      <p:sp>
        <p:nvSpPr>
          <p:cNvPr id="1048866" name="内容占位符 2"/>
          <p:cNvSpPr txBox="1"/>
          <p:nvPr/>
        </p:nvSpPr>
        <p:spPr>
          <a:xfrm>
            <a:off x="7490400" y="3938072"/>
            <a:ext cx="2860936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Lucida Sans Unicode"/>
                <a:ea typeface="黑体" panose="02010609060101010101" pitchFamily="49" charset="-122"/>
                <a:cs typeface="+mn-cs"/>
              </a:rPr>
              <a:t>屏蔽壳开窗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Lucida Sans Unicode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2"/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标题 2"/>
          <p:cNvSpPr>
            <a:spLocks noGrp="1"/>
          </p:cNvSpPr>
          <p:nvPr>
            <p:ph type="title"/>
          </p:nvPr>
        </p:nvSpPr>
        <p:spPr>
          <a:xfrm>
            <a:off x="0" y="24266"/>
            <a:ext cx="10515600" cy="562642"/>
          </a:xfrm>
        </p:spPr>
        <p:txBody>
          <a:bodyPr>
            <a:normAutofit fontScale="90000"/>
          </a:bodyPr>
          <a:lstStyle/>
          <a:p>
            <a:r>
              <a:rPr lang="zh-CN" altLang="en-US" sz="3600" dirty="0"/>
              <a:t>测试平台构建</a:t>
            </a:r>
          </a:p>
        </p:txBody>
      </p:sp>
      <p:sp>
        <p:nvSpPr>
          <p:cNvPr id="104864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AD2AF-2960-4702-AC8F-C1C75B32F792}" type="slidenum">
              <a:rPr lang="en-US" altLang="zh-CN" smtClean="0"/>
              <a:t>12</a:t>
            </a:fld>
            <a:endParaRPr lang="en-US" altLang="zh-CN"/>
          </a:p>
        </p:txBody>
      </p:sp>
      <p:sp>
        <p:nvSpPr>
          <p:cNvPr id="1048648" name="Rectangle 2"/>
          <p:cNvSpPr>
            <a:spLocks noChangeArrowheads="1"/>
          </p:cNvSpPr>
          <p:nvPr/>
        </p:nvSpPr>
        <p:spPr bwMode="auto">
          <a:xfrm>
            <a:off x="2711624" y="1981671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8649" name="Rectangle 4"/>
          <p:cNvSpPr>
            <a:spLocks noChangeArrowheads="1"/>
          </p:cNvSpPr>
          <p:nvPr/>
        </p:nvSpPr>
        <p:spPr bwMode="auto">
          <a:xfrm>
            <a:off x="2207568" y="2764308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194309" name="对象 7"/>
          <p:cNvGraphicFramePr>
            <a:graphicFrameLocks noChangeAspect="1"/>
          </p:cNvGraphicFramePr>
          <p:nvPr/>
        </p:nvGraphicFramePr>
        <p:xfrm>
          <a:off x="7987277" y="1143155"/>
          <a:ext cx="4031156" cy="302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2051901" imgH="39029624" progId="Visio.Drawing.15">
                  <p:embed/>
                </p:oleObj>
              </mc:Choice>
              <mc:Fallback>
                <p:oleObj name="Visio" r:id="rId3" imgW="52051901" imgH="39029624" progId="Visio.Drawing.15">
                  <p:embed/>
                  <p:pic>
                    <p:nvPicPr>
                      <p:cNvPr id="4194309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7277" y="1143155"/>
                        <a:ext cx="4031156" cy="30237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650" name="Rectangle 6"/>
          <p:cNvSpPr>
            <a:spLocks noChangeArrowheads="1"/>
          </p:cNvSpPr>
          <p:nvPr/>
        </p:nvSpPr>
        <p:spPr bwMode="auto">
          <a:xfrm>
            <a:off x="4727848" y="1644134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8651" name="Rectangle 8"/>
          <p:cNvSpPr>
            <a:spLocks noChangeArrowheads="1"/>
          </p:cNvSpPr>
          <p:nvPr/>
        </p:nvSpPr>
        <p:spPr bwMode="auto">
          <a:xfrm>
            <a:off x="6821523" y="2886956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8652" name="文本框 12"/>
          <p:cNvSpPr txBox="1"/>
          <p:nvPr/>
        </p:nvSpPr>
        <p:spPr>
          <a:xfrm>
            <a:off x="3002877" y="2764308"/>
            <a:ext cx="1909702" cy="3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ea typeface="黑体" panose="02010609060101010101" pitchFamily="49" charset="-122"/>
              </a:rPr>
              <a:t>测试平台结构图</a:t>
            </a:r>
          </a:p>
        </p:txBody>
      </p:sp>
      <p:sp>
        <p:nvSpPr>
          <p:cNvPr id="1048653" name="文本框 13"/>
          <p:cNvSpPr txBox="1"/>
          <p:nvPr/>
        </p:nvSpPr>
        <p:spPr>
          <a:xfrm>
            <a:off x="9390787" y="4173325"/>
            <a:ext cx="1224136" cy="396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ea typeface="黑体" panose="02010609060101010101" pitchFamily="49" charset="-122"/>
              </a:rPr>
              <a:t>测试平台</a:t>
            </a:r>
          </a:p>
        </p:txBody>
      </p:sp>
      <p:sp>
        <p:nvSpPr>
          <p:cNvPr id="1048654" name="内容占位符 1"/>
          <p:cNvSpPr>
            <a:spLocks noGrp="1"/>
          </p:cNvSpPr>
          <p:nvPr>
            <p:ph idx="1"/>
          </p:nvPr>
        </p:nvSpPr>
        <p:spPr>
          <a:xfrm>
            <a:off x="485719" y="4652886"/>
            <a:ext cx="4870052" cy="1608578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/>
              <a:t>任意波形发生器：提供输入和触发信号</a:t>
            </a:r>
            <a:endParaRPr lang="en-US" altLang="zh-CN" sz="2000" dirty="0"/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/>
              <a:t>步进衰减器：提供可调输入</a:t>
            </a:r>
            <a:endParaRPr lang="en-US" altLang="zh-CN" sz="2000" dirty="0"/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Hirose</a:t>
            </a:r>
            <a:r>
              <a:rPr lang="zh-CN" altLang="en-US" sz="2000" dirty="0"/>
              <a:t>转接板：电压信号 </a:t>
            </a:r>
            <a:r>
              <a:rPr lang="en-US" altLang="zh-CN" sz="2000" dirty="0"/>
              <a:t>-&gt; </a:t>
            </a:r>
            <a:r>
              <a:rPr lang="zh-CN" altLang="en-US" sz="2000" dirty="0"/>
              <a:t>电荷信号</a:t>
            </a:r>
            <a:endParaRPr lang="en-US" altLang="zh-CN" sz="2000" dirty="0"/>
          </a:p>
        </p:txBody>
      </p:sp>
      <p:pic>
        <p:nvPicPr>
          <p:cNvPr id="2" name="图片 9">
            <a:extLst>
              <a:ext uri="{FF2B5EF4-FFF2-40B4-BE49-F238E27FC236}">
                <a16:creationId xmlns:a16="http://schemas.microsoft.com/office/drawing/2014/main" id="{DA0A471A-567B-2A17-A031-8EC8F900A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53" y="1231007"/>
            <a:ext cx="7488832" cy="3241180"/>
          </a:xfrm>
          <a:prstGeom prst="rect">
            <a:avLst/>
          </a:prstGeom>
        </p:spPr>
      </p:pic>
      <p:graphicFrame>
        <p:nvGraphicFramePr>
          <p:cNvPr id="3" name="对象 5">
            <a:extLst>
              <a:ext uri="{FF2B5EF4-FFF2-40B4-BE49-F238E27FC236}">
                <a16:creationId xmlns:a16="http://schemas.microsoft.com/office/drawing/2014/main" id="{CE5EF81B-14F0-BE7F-02CD-634C927DB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165821"/>
              </p:ext>
            </p:extLst>
          </p:nvPr>
        </p:nvGraphicFramePr>
        <p:xfrm>
          <a:off x="5197024" y="4652886"/>
          <a:ext cx="6827152" cy="174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095858" imgH="1500943" progId="Visio.Drawing.15">
                  <p:embed/>
                </p:oleObj>
              </mc:Choice>
              <mc:Fallback>
                <p:oleObj name="Visio" r:id="rId3" imgW="6095858" imgH="1500943" progId="Visio.Drawing.15">
                  <p:embed/>
                  <p:pic>
                    <p:nvPicPr>
                      <p:cNvPr id="3" name="对象 5">
                        <a:extLst>
                          <a:ext uri="{FF2B5EF4-FFF2-40B4-BE49-F238E27FC236}">
                            <a16:creationId xmlns:a16="http://schemas.microsoft.com/office/drawing/2014/main" id="{CE5EF81B-14F0-BE7F-02CD-634C927DBC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7024" y="4652886"/>
                        <a:ext cx="6827152" cy="1740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0"/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标题 2"/>
          <p:cNvSpPr>
            <a:spLocks noGrp="1"/>
          </p:cNvSpPr>
          <p:nvPr>
            <p:ph type="title"/>
          </p:nvPr>
        </p:nvSpPr>
        <p:spPr>
          <a:xfrm>
            <a:off x="63137" y="52024"/>
            <a:ext cx="2627812" cy="601042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单通道测试</a:t>
            </a:r>
          </a:p>
        </p:txBody>
      </p:sp>
      <p:sp>
        <p:nvSpPr>
          <p:cNvPr id="104862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AD2AF-2960-4702-AC8F-C1C75B32F792}" type="slidenum">
              <a:rPr lang="en-US" altLang="zh-CN" smtClean="0"/>
              <a:t>13</a:t>
            </a:fld>
            <a:endParaRPr lang="en-US" altLang="zh-CN"/>
          </a:p>
        </p:txBody>
      </p:sp>
      <p:pic>
        <p:nvPicPr>
          <p:cNvPr id="2097167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360" y="1078731"/>
            <a:ext cx="3588764" cy="2689200"/>
          </a:xfrm>
          <a:prstGeom prst="rect">
            <a:avLst/>
          </a:prstGeom>
          <a:noFill/>
        </p:spPr>
      </p:pic>
      <p:pic>
        <p:nvPicPr>
          <p:cNvPr id="2097168" name="图片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7896" y="1076288"/>
            <a:ext cx="3589510" cy="2689200"/>
          </a:xfrm>
          <a:prstGeom prst="rect">
            <a:avLst/>
          </a:prstGeom>
          <a:noFill/>
        </p:spPr>
      </p:pic>
      <p:sp>
        <p:nvSpPr>
          <p:cNvPr id="1048627" name="Rectangle 3"/>
          <p:cNvSpPr>
            <a:spLocks noChangeArrowheads="1"/>
          </p:cNvSpPr>
          <p:nvPr/>
        </p:nvSpPr>
        <p:spPr bwMode="auto">
          <a:xfrm>
            <a:off x="6883050" y="1078731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97169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178" y="1076288"/>
            <a:ext cx="3620346" cy="26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8" name="文本框 8"/>
          <p:cNvSpPr txBox="1"/>
          <p:nvPr/>
        </p:nvSpPr>
        <p:spPr>
          <a:xfrm>
            <a:off x="8888308" y="3751846"/>
            <a:ext cx="1846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单通道典型噪声</a:t>
            </a:r>
          </a:p>
        </p:txBody>
      </p:sp>
      <p:sp>
        <p:nvSpPr>
          <p:cNvPr id="1048629" name="文本框 9"/>
          <p:cNvSpPr txBox="1"/>
          <p:nvPr/>
        </p:nvSpPr>
        <p:spPr>
          <a:xfrm>
            <a:off x="3244853" y="3947694"/>
            <a:ext cx="1846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单通道线性测试</a:t>
            </a:r>
          </a:p>
        </p:txBody>
      </p:sp>
      <p:sp>
        <p:nvSpPr>
          <p:cNvPr id="1048630" name="文本框 11"/>
          <p:cNvSpPr txBox="1"/>
          <p:nvPr/>
        </p:nvSpPr>
        <p:spPr>
          <a:xfrm>
            <a:off x="1865459" y="3765488"/>
            <a:ext cx="528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(a)</a:t>
            </a:r>
            <a:endParaRPr lang="zh-CN" altLang="en-US" dirty="0"/>
          </a:p>
        </p:txBody>
      </p:sp>
      <p:sp>
        <p:nvSpPr>
          <p:cNvPr id="1048631" name="文本框 12"/>
          <p:cNvSpPr txBox="1"/>
          <p:nvPr/>
        </p:nvSpPr>
        <p:spPr>
          <a:xfrm>
            <a:off x="5831717" y="3765488"/>
            <a:ext cx="528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(b)</a:t>
            </a:r>
            <a:endParaRPr lang="zh-CN" altLang="en-US" dirty="0"/>
          </a:p>
        </p:txBody>
      </p:sp>
      <p:sp>
        <p:nvSpPr>
          <p:cNvPr id="1048632" name="内容占位符 1"/>
          <p:cNvSpPr>
            <a:spLocks noGrp="1"/>
          </p:cNvSpPr>
          <p:nvPr>
            <p:ph idx="1"/>
          </p:nvPr>
        </p:nvSpPr>
        <p:spPr>
          <a:xfrm>
            <a:off x="392901" y="4393611"/>
            <a:ext cx="5781475" cy="214530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/>
              <a:t>单通道测试结果</a:t>
            </a:r>
            <a:endParaRPr lang="en-US" altLang="zh-CN" sz="2400" dirty="0"/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/>
              <a:t>输入不同电荷信号，测量输出线性</a:t>
            </a:r>
            <a:endParaRPr lang="en-US" altLang="zh-CN" sz="200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/>
              <a:t>INL(</a:t>
            </a:r>
            <a:r>
              <a:rPr lang="en-US" altLang="zh-CN" sz="2000" kern="100" dirty="0">
                <a:effectLst/>
              </a:rPr>
              <a:t>Integral Nonlinearity</a:t>
            </a:r>
            <a:r>
              <a:rPr lang="en-US" altLang="zh-CN" sz="2000" dirty="0"/>
              <a:t>) &lt; 2 %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zh-CN" altLang="en-US" sz="2000" dirty="0"/>
              <a:t>基线噪声</a:t>
            </a:r>
            <a:r>
              <a:rPr lang="en-US" altLang="zh-CN" sz="2000" dirty="0"/>
              <a:t>@ 20 pF</a:t>
            </a:r>
            <a:r>
              <a:rPr lang="zh-CN" altLang="en-US" sz="2000" dirty="0"/>
              <a:t>输入电容：</a:t>
            </a:r>
            <a:r>
              <a:rPr lang="en-US" altLang="zh-CN" sz="2000" dirty="0"/>
              <a:t> </a:t>
            </a:r>
            <a:r>
              <a:rPr lang="zh-CN" altLang="en-US" sz="2000" dirty="0"/>
              <a:t>均值 ≈ </a:t>
            </a:r>
            <a:r>
              <a:rPr lang="en-US" altLang="zh-CN" sz="2000" dirty="0"/>
              <a:t>0.23 </a:t>
            </a:r>
            <a:r>
              <a:rPr lang="en-US" altLang="zh-CN" sz="2000" dirty="0" err="1"/>
              <a:t>fC</a:t>
            </a:r>
            <a:endParaRPr lang="en-US" altLang="zh-CN" sz="2000" dirty="0"/>
          </a:p>
        </p:txBody>
      </p:sp>
      <p:pic>
        <p:nvPicPr>
          <p:cNvPr id="2097170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000" y="3936512"/>
            <a:ext cx="3501326" cy="2630968"/>
          </a:xfrm>
          <a:prstGeom prst="rect">
            <a:avLst/>
          </a:prstGeom>
        </p:spPr>
      </p:pic>
      <p:sp>
        <p:nvSpPr>
          <p:cNvPr id="1048633" name="文本框 4"/>
          <p:cNvSpPr txBox="1"/>
          <p:nvPr/>
        </p:nvSpPr>
        <p:spPr>
          <a:xfrm>
            <a:off x="7844663" y="4961765"/>
            <a:ext cx="1129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信号波形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2"/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标题 2"/>
          <p:cNvSpPr>
            <a:spLocks noGrp="1"/>
          </p:cNvSpPr>
          <p:nvPr>
            <p:ph type="title"/>
          </p:nvPr>
        </p:nvSpPr>
        <p:spPr>
          <a:xfrm>
            <a:off x="0" y="20026"/>
            <a:ext cx="10515600" cy="732165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多通道测试</a:t>
            </a:r>
          </a:p>
        </p:txBody>
      </p:sp>
      <p:sp>
        <p:nvSpPr>
          <p:cNvPr id="104860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AD2AF-2960-4702-AC8F-C1C75B32F792}" type="slidenum">
              <a:rPr lang="en-US" altLang="zh-CN" smtClean="0"/>
              <a:t>14</a:t>
            </a:fld>
            <a:endParaRPr lang="en-US" altLang="zh-CN"/>
          </a:p>
        </p:txBody>
      </p:sp>
      <p:pic>
        <p:nvPicPr>
          <p:cNvPr id="2097160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134" y="1125040"/>
            <a:ext cx="3562653" cy="26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07" name="文本框 7"/>
          <p:cNvSpPr txBox="1"/>
          <p:nvPr/>
        </p:nvSpPr>
        <p:spPr>
          <a:xfrm>
            <a:off x="4655840" y="3770937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各通道噪声</a:t>
            </a:r>
          </a:p>
        </p:txBody>
      </p:sp>
      <p:pic>
        <p:nvPicPr>
          <p:cNvPr id="209716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489" y="1197728"/>
            <a:ext cx="4931467" cy="2450618"/>
          </a:xfrm>
          <a:prstGeom prst="rect">
            <a:avLst/>
          </a:prstGeom>
        </p:spPr>
      </p:pic>
      <p:pic>
        <p:nvPicPr>
          <p:cNvPr id="2097162" name="图片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044" y="1124744"/>
            <a:ext cx="3556469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08" name="文本框 12"/>
          <p:cNvSpPr txBox="1"/>
          <p:nvPr/>
        </p:nvSpPr>
        <p:spPr>
          <a:xfrm>
            <a:off x="1247789" y="3787318"/>
            <a:ext cx="1943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各通道时间精度</a:t>
            </a:r>
          </a:p>
        </p:txBody>
      </p:sp>
      <p:sp>
        <p:nvSpPr>
          <p:cNvPr id="1048609" name="内容占位符 1"/>
          <p:cNvSpPr>
            <a:spLocks noGrp="1"/>
          </p:cNvSpPr>
          <p:nvPr>
            <p:ph idx="1"/>
          </p:nvPr>
        </p:nvSpPr>
        <p:spPr>
          <a:xfrm>
            <a:off x="119336" y="4446248"/>
            <a:ext cx="5654447" cy="21902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/>
              <a:t>多通道测试结果</a:t>
            </a:r>
            <a:endParaRPr lang="en-US" altLang="zh-CN" sz="160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zh-CN" altLang="en-US" sz="2000" dirty="0"/>
              <a:t>时间精度 </a:t>
            </a:r>
            <a:r>
              <a:rPr lang="en-US" altLang="zh-CN" sz="2000" dirty="0"/>
              <a:t>@ 20 pF </a:t>
            </a:r>
            <a:r>
              <a:rPr lang="zh-CN" altLang="en-US" sz="2000" dirty="0"/>
              <a:t>输入电容：</a:t>
            </a:r>
            <a:r>
              <a:rPr lang="en-US" altLang="zh-CN" sz="2000" dirty="0"/>
              <a:t>&lt; 1 ns RMS</a:t>
            </a:r>
            <a:endParaRPr lang="en-US" altLang="zh-CN" sz="220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zh-CN" altLang="en-US" sz="2000" dirty="0"/>
              <a:t>基线噪声 </a:t>
            </a:r>
            <a:r>
              <a:rPr lang="en-US" altLang="zh-CN" sz="2000" dirty="0"/>
              <a:t>@ 20 pF </a:t>
            </a:r>
            <a:r>
              <a:rPr lang="zh-CN" altLang="en-US" sz="2000" dirty="0"/>
              <a:t>输入电容：</a:t>
            </a:r>
            <a:r>
              <a:rPr lang="en-US" altLang="zh-CN" sz="2000" dirty="0"/>
              <a:t>&lt; 0.5 </a:t>
            </a:r>
            <a:r>
              <a:rPr lang="en-US" altLang="zh-CN" sz="2000" dirty="0" err="1"/>
              <a:t>fC</a:t>
            </a:r>
            <a:r>
              <a:rPr lang="en-US" altLang="zh-CN" sz="2000" dirty="0"/>
              <a:t> RMS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zh-CN" altLang="en-US" sz="2000" dirty="0"/>
              <a:t>各通道 </a:t>
            </a:r>
            <a:r>
              <a:rPr lang="en-US" altLang="zh-CN" sz="2000" dirty="0"/>
              <a:t>INL </a:t>
            </a:r>
            <a:r>
              <a:rPr lang="zh-CN" altLang="en-US" sz="2000" dirty="0"/>
              <a:t>均值 </a:t>
            </a:r>
            <a:r>
              <a:rPr lang="en-US" altLang="zh-CN" sz="2000" dirty="0"/>
              <a:t>&lt; 1 %</a:t>
            </a:r>
            <a:endParaRPr lang="en-US" altLang="zh-CN" sz="1600" dirty="0"/>
          </a:p>
          <a:p>
            <a:pPr lvl="2">
              <a:lnSpc>
                <a:spcPct val="150000"/>
              </a:lnSpc>
            </a:pPr>
            <a:endParaRPr lang="en-US" altLang="zh-CN" sz="1800" dirty="0"/>
          </a:p>
        </p:txBody>
      </p:sp>
      <p:sp>
        <p:nvSpPr>
          <p:cNvPr id="1048610" name="文本框 14"/>
          <p:cNvSpPr txBox="1"/>
          <p:nvPr/>
        </p:nvSpPr>
        <p:spPr>
          <a:xfrm>
            <a:off x="8338627" y="3705574"/>
            <a:ext cx="1846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各通道线性拟合</a:t>
            </a:r>
          </a:p>
        </p:txBody>
      </p:sp>
      <p:graphicFrame>
        <p:nvGraphicFramePr>
          <p:cNvPr id="4194306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938964"/>
              </p:ext>
            </p:extLst>
          </p:nvPr>
        </p:nvGraphicFramePr>
        <p:xfrm>
          <a:off x="5869576" y="4527675"/>
          <a:ext cx="6305471" cy="984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10043089" imgH="1470668" progId="Visio.Drawing.15">
                  <p:embed/>
                </p:oleObj>
              </mc:Choice>
              <mc:Fallback>
                <p:oleObj name="Visio" r:id="rId6" imgW="10043089" imgH="1470668" progId="Visio.Drawing.15">
                  <p:embed/>
                  <p:pic>
                    <p:nvPicPr>
                      <p:cNvPr id="4194306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576" y="4527675"/>
                        <a:ext cx="6305471" cy="984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611" name="文本框 4"/>
          <p:cNvSpPr txBox="1"/>
          <p:nvPr/>
        </p:nvSpPr>
        <p:spPr>
          <a:xfrm>
            <a:off x="6949648" y="5626417"/>
            <a:ext cx="462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时间精度测试，统计两通道间的过阈时间差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8"/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0AF9C-0FF5-AFD7-E3CD-7CE946D9F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40BE677-2138-75B4-D2DB-6F2060E0FAA7}"/>
              </a:ext>
            </a:extLst>
          </p:cNvPr>
          <p:cNvSpPr txBox="1"/>
          <p:nvPr/>
        </p:nvSpPr>
        <p:spPr>
          <a:xfrm>
            <a:off x="-1" y="0"/>
            <a:ext cx="613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/>
              <a:t>PID-RICH </a:t>
            </a:r>
            <a:r>
              <a:rPr lang="zh-CN" altLang="en-US" sz="3600"/>
              <a:t>探测器系统的进展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AF480C-30FD-38FC-61EF-ABFE887B2528}"/>
              </a:ext>
            </a:extLst>
          </p:cNvPr>
          <p:cNvSpPr txBox="1"/>
          <p:nvPr/>
        </p:nvSpPr>
        <p:spPr>
          <a:xfrm>
            <a:off x="449636" y="872883"/>
            <a:ext cx="4958386" cy="51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探测器的多项指标提升或达标</a:t>
            </a: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辐射体对切伦科夫光的透过率</a:t>
            </a: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工作气体对切伦科夫光的透过率</a:t>
            </a: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光阴极量子效率</a:t>
            </a: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气体探测器性能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完成基于 </a:t>
            </a:r>
            <a:r>
              <a:rPr lang="en-US" altLang="zh-CN" sz="2000" dirty="0"/>
              <a:t>ASIC </a:t>
            </a:r>
            <a:r>
              <a:rPr lang="zh-CN" altLang="en-US" sz="2000" dirty="0"/>
              <a:t>芯片的前端电子学板</a:t>
            </a: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通过多通道性能测试，性能达标</a:t>
            </a:r>
            <a:endParaRPr lang="en-US" altLang="zh-CN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参与 </a:t>
            </a:r>
            <a:r>
              <a:rPr lang="en-US" altLang="zh-CN" sz="2000" dirty="0"/>
              <a:t>STCF-DAQ </a:t>
            </a:r>
            <a:r>
              <a:rPr lang="zh-CN" altLang="en-US" sz="2000" dirty="0"/>
              <a:t>系统联调，并参与束流实验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开展了 </a:t>
            </a:r>
            <a:r>
              <a:rPr lang="en-US" altLang="zh-CN" sz="2000" dirty="0"/>
              <a:t>CERN PS</a:t>
            </a:r>
            <a:r>
              <a:rPr lang="zh-CN" altLang="en-US" sz="2000" dirty="0"/>
              <a:t>、</a:t>
            </a:r>
            <a:r>
              <a:rPr lang="en-US" altLang="zh-CN" sz="2000" dirty="0"/>
              <a:t>SPS </a:t>
            </a:r>
            <a:r>
              <a:rPr lang="zh-CN" altLang="en-US" sz="2000" dirty="0"/>
              <a:t>束流上的实验，并开展多次宇宙线实验</a:t>
            </a:r>
            <a:endParaRPr lang="en-US" altLang="zh-CN" sz="2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7D2B977-C2AC-9E7E-DA41-2C9D44AD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15</a:t>
            </a:fld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B7B3F83-9668-4E3B-08F9-2704C65F6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51984"/>
              </p:ext>
            </p:extLst>
          </p:nvPr>
        </p:nvGraphicFramePr>
        <p:xfrm>
          <a:off x="6096000" y="1100211"/>
          <a:ext cx="5709060" cy="4806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610">
                  <a:extLst>
                    <a:ext uri="{9D8B030D-6E8A-4147-A177-3AD203B41FA5}">
                      <a16:colId xmlns:a16="http://schemas.microsoft.com/office/drawing/2014/main" val="3296383157"/>
                    </a:ext>
                  </a:extLst>
                </a:gridCol>
                <a:gridCol w="1721485">
                  <a:extLst>
                    <a:ext uri="{9D8B030D-6E8A-4147-A177-3AD203B41FA5}">
                      <a16:colId xmlns:a16="http://schemas.microsoft.com/office/drawing/2014/main" val="824705663"/>
                    </a:ext>
                  </a:extLst>
                </a:gridCol>
                <a:gridCol w="2024155">
                  <a:extLst>
                    <a:ext uri="{9D8B030D-6E8A-4147-A177-3AD203B41FA5}">
                      <a16:colId xmlns:a16="http://schemas.microsoft.com/office/drawing/2014/main" val="340763761"/>
                    </a:ext>
                  </a:extLst>
                </a:gridCol>
                <a:gridCol w="892810">
                  <a:extLst>
                    <a:ext uri="{9D8B030D-6E8A-4147-A177-3AD203B41FA5}">
                      <a16:colId xmlns:a16="http://schemas.microsoft.com/office/drawing/2014/main" val="1160206936"/>
                    </a:ext>
                  </a:extLst>
                </a:gridCol>
              </a:tblGrid>
              <a:tr h="44326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预期成果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>
                          <a:effectLst/>
                          <a:latin typeface="+mn-lt"/>
                          <a:ea typeface="+mn-ea"/>
                        </a:rPr>
                        <a:t>指标名称</a:t>
                      </a:r>
                      <a:endParaRPr lang="zh-CN" sz="1400" kern="10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>
                          <a:effectLst/>
                          <a:latin typeface="+mn-lt"/>
                          <a:ea typeface="+mn-ea"/>
                        </a:rPr>
                        <a:t>指标值</a:t>
                      </a:r>
                      <a:endParaRPr lang="zh-CN" sz="1400" kern="10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完成情况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955724"/>
                  </a:ext>
                </a:extLst>
              </a:tr>
              <a:tr h="36497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探测器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增益均匀性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好于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15%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3440308"/>
                  </a:ext>
                </a:extLst>
              </a:tr>
              <a:tr h="44326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探测器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单光电子增益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</a:rPr>
                        <a:t>≥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10</a:t>
                      </a:r>
                      <a:r>
                        <a:rPr lang="en-US" sz="1400" kern="100" baseline="3000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zh-CN" sz="1400" kern="100" baseline="300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baseline="300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3721423"/>
                  </a:ext>
                </a:extLst>
              </a:tr>
              <a:tr h="44326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探测器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>
                          <a:effectLst/>
                          <a:latin typeface="+mn-lt"/>
                          <a:ea typeface="+mn-ea"/>
                        </a:rPr>
                        <a:t>单光子角分辨</a:t>
                      </a:r>
                      <a:endParaRPr lang="zh-CN" sz="1400" kern="10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≤10 mrad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8129671"/>
                  </a:ext>
                </a:extLst>
              </a:tr>
              <a:tr h="44326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辐射体透过率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</a:rPr>
                        <a:t>≥</a:t>
                      </a:r>
                      <a:r>
                        <a:rPr lang="en-US" altLang="zh-CN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85% @ 180nm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339743"/>
                  </a:ext>
                </a:extLst>
              </a:tr>
              <a:tr h="44326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光阴极量子效率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</a:rPr>
                        <a:t>≥</a:t>
                      </a:r>
                      <a:r>
                        <a:rPr lang="en-US" altLang="zh-CN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20% @ 180nm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待定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8591241"/>
                  </a:ext>
                </a:extLst>
              </a:tr>
              <a:tr h="44326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探测器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>
                          <a:effectLst/>
                          <a:latin typeface="+mn-lt"/>
                          <a:ea typeface="+mn-ea"/>
                        </a:rPr>
                        <a:t>单径迹角分辨</a:t>
                      </a:r>
                      <a:endParaRPr lang="zh-CN" sz="1400" kern="10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≤ 4 mrad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正在测试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5476007"/>
                  </a:ext>
                </a:extLst>
              </a:tr>
              <a:tr h="47287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</a:rPr>
                        <a:t>前端电子学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集成度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+mn-ea"/>
                        </a:rPr>
                        <a:t>64</a:t>
                      </a:r>
                      <a:endParaRPr lang="zh-CN" sz="1400" kern="10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4018235"/>
                  </a:ext>
                </a:extLst>
              </a:tr>
              <a:tr h="64443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</a:rPr>
                        <a:t>前端电子学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电荷测量噪声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(ENC)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在输入电容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≤ 20 pF</a:t>
                      </a: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的条件下好于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0.5 </a:t>
                      </a:r>
                      <a:r>
                        <a:rPr lang="en-US" sz="1400" kern="100" dirty="0" err="1">
                          <a:effectLst/>
                          <a:latin typeface="+mn-lt"/>
                          <a:ea typeface="+mn-ea"/>
                        </a:rPr>
                        <a:t>fC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 @ 16 </a:t>
                      </a:r>
                      <a:r>
                        <a:rPr lang="en-US" sz="1400" kern="100" dirty="0" err="1">
                          <a:effectLst/>
                          <a:latin typeface="+mn-lt"/>
                          <a:ea typeface="+mn-ea"/>
                        </a:rPr>
                        <a:t>fC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2579197"/>
                  </a:ext>
                </a:extLst>
              </a:tr>
              <a:tr h="66489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</a:rPr>
                        <a:t>前端电子学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时间测量精度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在输入电容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≤ 20 pF</a:t>
                      </a:r>
                      <a:r>
                        <a:rPr lang="zh-CN" sz="1400" kern="100" dirty="0">
                          <a:effectLst/>
                          <a:latin typeface="+mn-lt"/>
                          <a:ea typeface="+mn-ea"/>
                        </a:rPr>
                        <a:t>的条件下好于</a:t>
                      </a:r>
                      <a:r>
                        <a:rPr lang="en-US" sz="1400" kern="100" dirty="0">
                          <a:effectLst/>
                          <a:latin typeface="+mn-lt"/>
                          <a:ea typeface="+mn-ea"/>
                        </a:rPr>
                        <a:t>1ns @ 16 </a:t>
                      </a:r>
                      <a:r>
                        <a:rPr lang="en-US" sz="1400" kern="100" dirty="0" err="1">
                          <a:effectLst/>
                          <a:latin typeface="+mn-lt"/>
                          <a:ea typeface="+mn-ea"/>
                        </a:rPr>
                        <a:t>fC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zh-CN" altLang="en-US" sz="140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  <a:endParaRPr lang="zh-CN" sz="140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769974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280E1B3-1314-3602-97FF-0F71E6D918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51" y="0"/>
            <a:ext cx="3796024" cy="8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71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82D669-2659-CBC1-D176-7AAE648D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E622D9-B032-9C95-0483-AF4F19A98844}"/>
              </a:ext>
            </a:extLst>
          </p:cNvPr>
          <p:cNvSpPr txBox="1"/>
          <p:nvPr/>
        </p:nvSpPr>
        <p:spPr>
          <a:xfrm>
            <a:off x="5364480" y="2943497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谢谢！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B85B2A-6DA1-C674-2A43-2D33D1EFE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7" y="23812"/>
            <a:ext cx="2394858" cy="15973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1ABC5D-5E97-B70C-C7F8-5226F2BE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417" y="64044"/>
            <a:ext cx="1588586" cy="15885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34119B-6A3A-2332-A1AC-99143F8B7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57" y="-74522"/>
            <a:ext cx="1989850" cy="18510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B32487-B902-33F3-7BB8-9AD73E659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7" y="143278"/>
            <a:ext cx="5457775" cy="12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637E8B-6985-E2C8-B32C-74AC6A39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183" y="4146909"/>
            <a:ext cx="1941239" cy="2083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889384C-2120-ABBD-B1B3-74322D0F948C}"/>
              </a:ext>
            </a:extLst>
          </p:cNvPr>
          <p:cNvSpPr/>
          <p:nvPr/>
        </p:nvSpPr>
        <p:spPr>
          <a:xfrm>
            <a:off x="1290676" y="3598657"/>
            <a:ext cx="1164960" cy="271937"/>
          </a:xfrm>
          <a:custGeom>
            <a:avLst/>
            <a:gdLst>
              <a:gd name="connsiteX0" fmla="*/ 0 w 1280160"/>
              <a:gd name="connsiteY0" fmla="*/ 243840 h 243840"/>
              <a:gd name="connsiteX1" fmla="*/ 1280160 w 1280160"/>
              <a:gd name="connsiteY1" fmla="*/ 243840 h 243840"/>
              <a:gd name="connsiteX2" fmla="*/ 1280160 w 1280160"/>
              <a:gd name="connsiteY2" fmla="*/ 0 h 243840"/>
              <a:gd name="connsiteX3" fmla="*/ 1097280 w 1280160"/>
              <a:gd name="connsiteY3" fmla="*/ 0 h 243840"/>
              <a:gd name="connsiteX4" fmla="*/ 1097280 w 1280160"/>
              <a:gd name="connsiteY4" fmla="*/ 91440 h 243840"/>
              <a:gd name="connsiteX5" fmla="*/ 281940 w 1280160"/>
              <a:gd name="connsiteY5" fmla="*/ 213360 h 243840"/>
              <a:gd name="connsiteX6" fmla="*/ 0 w 1280160"/>
              <a:gd name="connsiteY6" fmla="*/ 213360 h 243840"/>
              <a:gd name="connsiteX7" fmla="*/ 0 w 1280160"/>
              <a:gd name="connsiteY7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" h="243840">
                <a:moveTo>
                  <a:pt x="0" y="243840"/>
                </a:moveTo>
                <a:lnTo>
                  <a:pt x="1280160" y="243840"/>
                </a:lnTo>
                <a:lnTo>
                  <a:pt x="1280160" y="0"/>
                </a:lnTo>
                <a:lnTo>
                  <a:pt x="1097280" y="0"/>
                </a:lnTo>
                <a:lnTo>
                  <a:pt x="1097280" y="91440"/>
                </a:lnTo>
                <a:lnTo>
                  <a:pt x="281940" y="213360"/>
                </a:lnTo>
                <a:lnTo>
                  <a:pt x="0" y="213360"/>
                </a:lnTo>
                <a:lnTo>
                  <a:pt x="0" y="243840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F49F43-2A33-64A1-F54C-E9F4C028F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94" y="1039980"/>
            <a:ext cx="3686010" cy="19135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DD79EB4-46E0-AF13-5821-08BB5A33232F}"/>
              </a:ext>
            </a:extLst>
          </p:cNvPr>
          <p:cNvSpPr/>
          <p:nvPr/>
        </p:nvSpPr>
        <p:spPr>
          <a:xfrm>
            <a:off x="1290053" y="1692462"/>
            <a:ext cx="2782372" cy="60960"/>
          </a:xfrm>
          <a:prstGeom prst="rect">
            <a:avLst/>
          </a:prstGeom>
          <a:solidFill>
            <a:srgbClr val="FF8B8B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818A1C-415E-68BC-3A6F-DD2A158A4F4D}"/>
              </a:ext>
            </a:extLst>
          </p:cNvPr>
          <p:cNvSpPr/>
          <p:nvPr/>
        </p:nvSpPr>
        <p:spPr>
          <a:xfrm>
            <a:off x="1290053" y="1913443"/>
            <a:ext cx="2782372" cy="60960"/>
          </a:xfrm>
          <a:prstGeom prst="rect">
            <a:avLst/>
          </a:prstGeom>
          <a:solidFill>
            <a:srgbClr val="FF8B8B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28E0238-B612-AEBA-BF90-9D79C9339561}"/>
              </a:ext>
            </a:extLst>
          </p:cNvPr>
          <p:cNvSpPr/>
          <p:nvPr/>
        </p:nvSpPr>
        <p:spPr>
          <a:xfrm>
            <a:off x="1290053" y="1744277"/>
            <a:ext cx="2782372" cy="1672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EA988BE-F644-7FC0-FBB5-217A96A5A126}"/>
              </a:ext>
            </a:extLst>
          </p:cNvPr>
          <p:cNvGrpSpPr/>
          <p:nvPr/>
        </p:nvGrpSpPr>
        <p:grpSpPr>
          <a:xfrm rot="5400000">
            <a:off x="3554985" y="2374978"/>
            <a:ext cx="940338" cy="435293"/>
            <a:chOff x="5158740" y="4138423"/>
            <a:chExt cx="2457450" cy="28194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FED24D2-880E-3A71-D247-7A691531647D}"/>
                </a:ext>
              </a:extLst>
            </p:cNvPr>
            <p:cNvSpPr/>
            <p:nvPr/>
          </p:nvSpPr>
          <p:spPr>
            <a:xfrm>
              <a:off x="5158740" y="4138423"/>
              <a:ext cx="2457450" cy="60960"/>
            </a:xfrm>
            <a:prstGeom prst="rect">
              <a:avLst/>
            </a:prstGeom>
            <a:solidFill>
              <a:srgbClr val="FF8B8B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45A18A2-78E1-C68B-9331-60AA9F49F870}"/>
                </a:ext>
              </a:extLst>
            </p:cNvPr>
            <p:cNvSpPr/>
            <p:nvPr/>
          </p:nvSpPr>
          <p:spPr>
            <a:xfrm>
              <a:off x="5158740" y="4359404"/>
              <a:ext cx="2457450" cy="60960"/>
            </a:xfrm>
            <a:prstGeom prst="rect">
              <a:avLst/>
            </a:prstGeom>
            <a:solidFill>
              <a:srgbClr val="FF8B8B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A0A1E4A-CF81-E542-7605-735ED92FD4D1}"/>
                </a:ext>
              </a:extLst>
            </p:cNvPr>
            <p:cNvSpPr/>
            <p:nvPr/>
          </p:nvSpPr>
          <p:spPr>
            <a:xfrm>
              <a:off x="5158740" y="4190238"/>
              <a:ext cx="2457450" cy="1672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C564629-DECA-D002-9056-DE25C9872F9E}"/>
              </a:ext>
            </a:extLst>
          </p:cNvPr>
          <p:cNvCxnSpPr>
            <a:cxnSpLocks/>
          </p:cNvCxnSpPr>
          <p:nvPr/>
        </p:nvCxnSpPr>
        <p:spPr>
          <a:xfrm flipV="1">
            <a:off x="1290053" y="2550740"/>
            <a:ext cx="4081214" cy="1315200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dashDot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E2D2293-237D-2C11-1D59-15F777A37F11}"/>
              </a:ext>
            </a:extLst>
          </p:cNvPr>
          <p:cNvCxnSpPr>
            <a:cxnSpLocks/>
          </p:cNvCxnSpPr>
          <p:nvPr/>
        </p:nvCxnSpPr>
        <p:spPr>
          <a:xfrm>
            <a:off x="852679" y="1999802"/>
            <a:ext cx="413191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9DCEAA8-B14A-A173-9F61-6E3C240F4E6C}"/>
              </a:ext>
            </a:extLst>
          </p:cNvPr>
          <p:cNvCxnSpPr>
            <a:cxnSpLocks/>
          </p:cNvCxnSpPr>
          <p:nvPr/>
        </p:nvCxnSpPr>
        <p:spPr>
          <a:xfrm>
            <a:off x="852679" y="1689922"/>
            <a:ext cx="413191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B9A00E5-C587-338F-2C33-F30D307DC731}"/>
              </a:ext>
            </a:extLst>
          </p:cNvPr>
          <p:cNvCxnSpPr>
            <a:cxnSpLocks/>
          </p:cNvCxnSpPr>
          <p:nvPr/>
        </p:nvCxnSpPr>
        <p:spPr>
          <a:xfrm>
            <a:off x="852679" y="1095562"/>
            <a:ext cx="413191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36E8E23-7626-82A0-D040-75715D8766A4}"/>
              </a:ext>
            </a:extLst>
          </p:cNvPr>
          <p:cNvSpPr txBox="1"/>
          <p:nvPr/>
        </p:nvSpPr>
        <p:spPr>
          <a:xfrm>
            <a:off x="208666" y="1864248"/>
            <a:ext cx="638316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85.1 cm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A9DD5E1-D414-6F1A-FA9B-1D3A77D8D602}"/>
              </a:ext>
            </a:extLst>
          </p:cNvPr>
          <p:cNvSpPr txBox="1"/>
          <p:nvPr/>
        </p:nvSpPr>
        <p:spPr>
          <a:xfrm>
            <a:off x="309655" y="1559117"/>
            <a:ext cx="537327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95 cm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B04E5A-241A-1662-2FD6-D97436C474BE}"/>
              </a:ext>
            </a:extLst>
          </p:cNvPr>
          <p:cNvSpPr txBox="1"/>
          <p:nvPr/>
        </p:nvSpPr>
        <p:spPr>
          <a:xfrm>
            <a:off x="239123" y="961435"/>
            <a:ext cx="607859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131 cm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B5F0D10-5DE2-F2BD-2FC3-1037FBE04E82}"/>
              </a:ext>
            </a:extLst>
          </p:cNvPr>
          <p:cNvCxnSpPr>
            <a:cxnSpLocks/>
          </p:cNvCxnSpPr>
          <p:nvPr/>
        </p:nvCxnSpPr>
        <p:spPr>
          <a:xfrm flipV="1">
            <a:off x="3795316" y="3083932"/>
            <a:ext cx="0" cy="6016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24C6FE8-6F3A-29CC-8D7F-3CC7EC6FDA40}"/>
              </a:ext>
            </a:extLst>
          </p:cNvPr>
          <p:cNvCxnSpPr>
            <a:cxnSpLocks/>
          </p:cNvCxnSpPr>
          <p:nvPr/>
        </p:nvCxnSpPr>
        <p:spPr>
          <a:xfrm flipV="1">
            <a:off x="4264629" y="3083932"/>
            <a:ext cx="0" cy="6016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BE66122-B2C2-157E-2714-EF6FA30AC08F}"/>
              </a:ext>
            </a:extLst>
          </p:cNvPr>
          <p:cNvSpPr txBox="1"/>
          <p:nvPr/>
        </p:nvSpPr>
        <p:spPr>
          <a:xfrm rot="5400000">
            <a:off x="3404553" y="3449211"/>
            <a:ext cx="607859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cs typeface="Arial" panose="020B0604020202020204" pitchFamily="34" charset="0"/>
              </a:rPr>
              <a:t>144 cm</a:t>
            </a:r>
            <a:endParaRPr lang="zh-CN" altLang="en-US" sz="11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B370EB6-0578-3269-A48B-27594AE79353}"/>
              </a:ext>
            </a:extLst>
          </p:cNvPr>
          <p:cNvSpPr txBox="1"/>
          <p:nvPr/>
        </p:nvSpPr>
        <p:spPr>
          <a:xfrm rot="5400000">
            <a:off x="3891814" y="3458996"/>
            <a:ext cx="607859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cs typeface="Arial" panose="020B0604020202020204" pitchFamily="34" charset="0"/>
              </a:rPr>
              <a:t>164 cm</a:t>
            </a:r>
            <a:endParaRPr lang="zh-CN" altLang="en-US" sz="11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1D79A63-1481-BF52-DBA6-57FE528FD58B}"/>
              </a:ext>
            </a:extLst>
          </p:cNvPr>
          <p:cNvSpPr txBox="1"/>
          <p:nvPr/>
        </p:nvSpPr>
        <p:spPr>
          <a:xfrm>
            <a:off x="2262818" y="1633530"/>
            <a:ext cx="837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cs typeface="Arial" panose="020B0604020202020204" pitchFamily="34" charset="0"/>
              </a:rPr>
              <a:t>BTOF</a:t>
            </a:r>
            <a:endParaRPr lang="zh-CN" alt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7C6505-CDB0-E02D-7936-2CDF132EE937}"/>
              </a:ext>
            </a:extLst>
          </p:cNvPr>
          <p:cNvSpPr txBox="1"/>
          <p:nvPr/>
        </p:nvSpPr>
        <p:spPr>
          <a:xfrm rot="5400000">
            <a:off x="3655312" y="2415983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cs typeface="Arial" panose="020B0604020202020204" pitchFamily="34" charset="0"/>
              </a:rPr>
              <a:t>RICH</a:t>
            </a:r>
            <a:endParaRPr lang="zh-CN" alt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7079360-C37A-84F4-A026-5CE36827854D}"/>
              </a:ext>
            </a:extLst>
          </p:cNvPr>
          <p:cNvSpPr/>
          <p:nvPr/>
        </p:nvSpPr>
        <p:spPr>
          <a:xfrm>
            <a:off x="1286866" y="1996710"/>
            <a:ext cx="2468880" cy="1451610"/>
          </a:xfrm>
          <a:custGeom>
            <a:avLst/>
            <a:gdLst>
              <a:gd name="connsiteX0" fmla="*/ 0 w 2468880"/>
              <a:gd name="connsiteY0" fmla="*/ 0 h 1451610"/>
              <a:gd name="connsiteX1" fmla="*/ 2468880 w 2468880"/>
              <a:gd name="connsiteY1" fmla="*/ 0 h 1451610"/>
              <a:gd name="connsiteX2" fmla="*/ 2221230 w 2468880"/>
              <a:gd name="connsiteY2" fmla="*/ 1146810 h 1451610"/>
              <a:gd name="connsiteX3" fmla="*/ 1242060 w 2468880"/>
              <a:gd name="connsiteY3" fmla="*/ 1451610 h 1451610"/>
              <a:gd name="connsiteX4" fmla="*/ 7620 w 2468880"/>
              <a:gd name="connsiteY4" fmla="*/ 1451610 h 1451610"/>
              <a:gd name="connsiteX5" fmla="*/ 0 w 2468880"/>
              <a:gd name="connsiteY5" fmla="*/ 0 h 145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8880" h="1451610">
                <a:moveTo>
                  <a:pt x="0" y="0"/>
                </a:moveTo>
                <a:lnTo>
                  <a:pt x="2468880" y="0"/>
                </a:lnTo>
                <a:lnTo>
                  <a:pt x="2221230" y="1146810"/>
                </a:lnTo>
                <a:lnTo>
                  <a:pt x="1242060" y="1451610"/>
                </a:lnTo>
                <a:lnTo>
                  <a:pt x="7620" y="1451610"/>
                </a:lnTo>
                <a:lnTo>
                  <a:pt x="0" y="0"/>
                </a:lnTo>
                <a:close/>
              </a:path>
            </a:pathLst>
          </a:custGeom>
          <a:solidFill>
            <a:srgbClr val="9BDBED"/>
          </a:solidFill>
          <a:ln>
            <a:solidFill>
              <a:srgbClr val="07B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077109E-45EA-4EA0-53D4-630B21D477BE}"/>
              </a:ext>
            </a:extLst>
          </p:cNvPr>
          <p:cNvSpPr txBox="1"/>
          <p:nvPr/>
        </p:nvSpPr>
        <p:spPr>
          <a:xfrm>
            <a:off x="1945276" y="241889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主漂移室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7A656BA-B36B-3778-F8CC-E6654C4BD0ED}"/>
              </a:ext>
            </a:extLst>
          </p:cNvPr>
          <p:cNvCxnSpPr>
            <a:cxnSpLocks/>
          </p:cNvCxnSpPr>
          <p:nvPr/>
        </p:nvCxnSpPr>
        <p:spPr>
          <a:xfrm>
            <a:off x="849131" y="2122455"/>
            <a:ext cx="3065044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B551D961-C08F-FF26-93C4-8C30CB703AA4}"/>
              </a:ext>
            </a:extLst>
          </p:cNvPr>
          <p:cNvSpPr txBox="1"/>
          <p:nvPr/>
        </p:nvSpPr>
        <p:spPr>
          <a:xfrm>
            <a:off x="309655" y="1991650"/>
            <a:ext cx="537327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82 cm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BD584081-5FD7-609C-ED53-5F2E234A4046}"/>
              </a:ext>
            </a:extLst>
          </p:cNvPr>
          <p:cNvCxnSpPr>
            <a:cxnSpLocks/>
          </p:cNvCxnSpPr>
          <p:nvPr/>
        </p:nvCxnSpPr>
        <p:spPr>
          <a:xfrm>
            <a:off x="850165" y="3051235"/>
            <a:ext cx="3065044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2789EF1B-9FBE-714C-3253-D5899BD0AE19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1290676" y="1085167"/>
            <a:ext cx="4044268" cy="2751435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dash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061C5610-34B2-56BE-D441-6B23FFCFE3F2}"/>
              </a:ext>
            </a:extLst>
          </p:cNvPr>
          <p:cNvSpPr txBox="1"/>
          <p:nvPr/>
        </p:nvSpPr>
        <p:spPr>
          <a:xfrm>
            <a:off x="5188779" y="1095073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~30°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2C49368-84E2-5A93-11A5-A6C8DB5D2FF9}"/>
              </a:ext>
            </a:extLst>
          </p:cNvPr>
          <p:cNvSpPr txBox="1"/>
          <p:nvPr/>
        </p:nvSpPr>
        <p:spPr>
          <a:xfrm>
            <a:off x="-1" y="0"/>
            <a:ext cx="677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调整到端盖的</a:t>
            </a:r>
            <a:r>
              <a:rPr lang="en-US" altLang="zh-CN" sz="3600" dirty="0"/>
              <a:t>PID-RICH</a:t>
            </a:r>
            <a:r>
              <a:rPr lang="zh-CN" altLang="en-US" sz="3600" dirty="0"/>
              <a:t>探测器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08B8994-9526-9319-17B5-4BCEE8C41AC3}"/>
                  </a:ext>
                </a:extLst>
              </p:cNvPr>
              <p:cNvSpPr txBox="1"/>
              <p:nvPr/>
            </p:nvSpPr>
            <p:spPr>
              <a:xfrm>
                <a:off x="6134945" y="4549662"/>
                <a:ext cx="6057055" cy="2125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800" dirty="0">
                    <a:cs typeface="+mj-lt"/>
                    <a:sym typeface="+mn-ea"/>
                  </a:rPr>
                  <a:t>使用 </a:t>
                </a:r>
                <a:r>
                  <a:rPr lang="en-US" altLang="zh-CN" sz="1800" dirty="0">
                    <a:cs typeface="+mj-lt"/>
                    <a:sym typeface="+mn-ea"/>
                  </a:rPr>
                  <a:t>ITKM</a:t>
                </a:r>
                <a:r>
                  <a:rPr lang="zh-CN" altLang="en-US" sz="1800" dirty="0">
                    <a:cs typeface="+mj-lt"/>
                    <a:sym typeface="+mn-ea"/>
                  </a:rPr>
                  <a:t>、</a:t>
                </a:r>
                <a:r>
                  <a:rPr lang="en-US" altLang="zh-CN" sz="1800" dirty="0">
                    <a:cs typeface="+mj-lt"/>
                    <a:sym typeface="+mn-ea"/>
                  </a:rPr>
                  <a:t>MDC </a:t>
                </a:r>
                <a:r>
                  <a:rPr lang="zh-CN" altLang="en-US" sz="1800" dirty="0">
                    <a:cs typeface="+mj-lt"/>
                    <a:sym typeface="+mn-ea"/>
                  </a:rPr>
                  <a:t>与 </a:t>
                </a:r>
                <a:r>
                  <a:rPr lang="en-US" altLang="zh-CN" sz="1800" dirty="0">
                    <a:cs typeface="+mj-lt"/>
                    <a:sym typeface="+mn-ea"/>
                  </a:rPr>
                  <a:t>RICH </a:t>
                </a:r>
                <a:r>
                  <a:rPr lang="zh-CN" altLang="en-US" sz="1800" dirty="0">
                    <a:cs typeface="+mj-lt"/>
                    <a:sym typeface="+mn-ea"/>
                  </a:rPr>
                  <a:t>信息进行全模拟</a:t>
                </a:r>
                <a:endParaRPr lang="en-US" altLang="zh-CN" sz="1800" dirty="0">
                  <a:cs typeface="+mj-lt"/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平均光电子数 </a:t>
                </a:r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10/track @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ea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ea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ea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2 GeV/</a:t>
                </a:r>
                <a:r>
                  <a:rPr lang="en-US" altLang="zh-CN" i="1" dirty="0">
                    <a:cs typeface="Times New Roman" panose="02020603050405020304" pitchFamily="18" charset="0"/>
                    <a:sym typeface="+mn-ea"/>
                  </a:rPr>
                  <a:t>c</a:t>
                </a:r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ea"/>
                          </a:rPr>
                          <m:t>25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ea"/>
                          </a:rPr>
                          <m:t>∘</m:t>
                        </m:r>
                      </m:sup>
                    </m:sSup>
                  </m:oMath>
                </a14:m>
                <a:endParaRPr lang="en-US" altLang="zh-CN" dirty="0"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在 </a:t>
                </a:r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2 GeV/</a:t>
                </a:r>
                <a:r>
                  <a:rPr lang="en-US" altLang="zh-CN" i="1" dirty="0">
                    <a:cs typeface="Times New Roman" panose="02020603050405020304" pitchFamily="18" charset="0"/>
                    <a:sym typeface="+mn-ea"/>
                  </a:rPr>
                  <a:t>c </a:t>
                </a: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处效率低于 </a:t>
                </a:r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97%</a:t>
                </a: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MDC</a:t>
                </a: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端盖部分物质量导致径迹外推精度下降，正在研究改进办法</a:t>
                </a:r>
                <a:endParaRPr lang="en-US" altLang="zh-CN" dirty="0"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详见端盖</a:t>
                </a:r>
                <a:r>
                  <a:rPr lang="en-US" altLang="zh-CN" dirty="0"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dirty="0">
                    <a:cs typeface="Times New Roman" panose="02020603050405020304" pitchFamily="18" charset="0"/>
                    <a:sym typeface="+mn-ea"/>
                  </a:rPr>
                  <a:t>软件报告</a:t>
                </a:r>
                <a:endParaRPr lang="en-US" altLang="zh-CN" dirty="0"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08B8994-9526-9319-17B5-4BCEE8C41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945" y="4549662"/>
                <a:ext cx="6057055" cy="2125197"/>
              </a:xfrm>
              <a:prstGeom prst="rect">
                <a:avLst/>
              </a:prstGeom>
              <a:blipFill>
                <a:blip r:embed="rId4"/>
                <a:stretch>
                  <a:fillRect l="-604" b="-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图片 53" descr="文本, 信件&#10;&#10;AI 生成的内容可能不正确。">
            <a:extLst>
              <a:ext uri="{FF2B5EF4-FFF2-40B4-BE49-F238E27FC236}">
                <a16:creationId xmlns:a16="http://schemas.microsoft.com/office/drawing/2014/main" id="{5DDD73F4-0973-0A68-37B0-490955753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575" y="597391"/>
            <a:ext cx="3269039" cy="74296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BEA0730-D701-94AE-B150-31080CA9F43C}"/>
              </a:ext>
            </a:extLst>
          </p:cNvPr>
          <p:cNvSpPr txBox="1"/>
          <p:nvPr/>
        </p:nvSpPr>
        <p:spPr>
          <a:xfrm>
            <a:off x="5262899" y="2582472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~20°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2" name="灯片编号占位符 61">
            <a:extLst>
              <a:ext uri="{FF2B5EF4-FFF2-40B4-BE49-F238E27FC236}">
                <a16:creationId xmlns:a16="http://schemas.microsoft.com/office/drawing/2014/main" id="{9DFCE6FD-A42A-BE73-2E1F-A751A60E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B71909-B5EA-51B0-3739-69C19F7D32E2}"/>
              </a:ext>
            </a:extLst>
          </p:cNvPr>
          <p:cNvSpPr txBox="1"/>
          <p:nvPr/>
        </p:nvSpPr>
        <p:spPr>
          <a:xfrm>
            <a:off x="314464" y="2921026"/>
            <a:ext cx="532518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48 cm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8CA46D0F-0ABC-FEC1-70EE-305F5D5C30CD}"/>
              </a:ext>
            </a:extLst>
          </p:cNvPr>
          <p:cNvGrpSpPr/>
          <p:nvPr/>
        </p:nvGrpSpPr>
        <p:grpSpPr>
          <a:xfrm>
            <a:off x="5756668" y="1275658"/>
            <a:ext cx="6136134" cy="3355828"/>
            <a:chOff x="5849037" y="1718737"/>
            <a:chExt cx="6136134" cy="3355828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CC511AC-68FC-9E9D-F1E7-046AEAB6C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936" y="1783434"/>
              <a:ext cx="6025622" cy="32911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84251C89-3CC5-B5F5-0A75-74119A32065B}"/>
                    </a:ext>
                  </a:extLst>
                </p:cNvPr>
                <p:cNvSpPr txBox="1"/>
                <p:nvPr/>
              </p:nvSpPr>
              <p:spPr>
                <a:xfrm rot="16200000">
                  <a:off x="5589387" y="1978387"/>
                  <a:ext cx="88863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(deg)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84251C89-3CC5-B5F5-0A75-74119A320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589387" y="1978387"/>
                  <a:ext cx="88863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8197" t="-2055" r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EAFB1446-C0CE-94FE-5617-87FB1E9B6DC1}"/>
                </a:ext>
              </a:extLst>
            </p:cNvPr>
            <p:cNvSpPr txBox="1"/>
            <p:nvPr/>
          </p:nvSpPr>
          <p:spPr>
            <a:xfrm>
              <a:off x="10548256" y="4691033"/>
              <a:ext cx="14369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/>
                <a:t>P</a:t>
              </a:r>
              <a:r>
                <a:rPr lang="en-US" altLang="zh-CN" dirty="0"/>
                <a:t> (MeV/</a:t>
              </a:r>
              <a:r>
                <a:rPr lang="en-US" altLang="zh-CN" i="1" dirty="0"/>
                <a:t>c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047F7B5A-852F-6468-198F-E98930E5D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01" y="3976613"/>
            <a:ext cx="1964398" cy="2821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127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2951085-BFDC-CE80-B7E4-6F5ED3CEC346}"/>
              </a:ext>
            </a:extLst>
          </p:cNvPr>
          <p:cNvSpPr txBox="1"/>
          <p:nvPr/>
        </p:nvSpPr>
        <p:spPr>
          <a:xfrm>
            <a:off x="-1" y="0"/>
            <a:ext cx="613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/>
              <a:t>PID-RICH </a:t>
            </a:r>
            <a:r>
              <a:rPr lang="zh-CN" altLang="en-US" sz="3600"/>
              <a:t>探测器系统的进展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A27BD5-5CB1-C45A-E387-A7F3473794E2}"/>
              </a:ext>
            </a:extLst>
          </p:cNvPr>
          <p:cNvSpPr txBox="1"/>
          <p:nvPr/>
        </p:nvSpPr>
        <p:spPr>
          <a:xfrm>
            <a:off x="658642" y="924885"/>
            <a:ext cx="9927772" cy="5008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探测器的多项指标提升或达标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辐射体对切伦科夫光的透过率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工作气体对切伦科夫光的透过率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光阴极量子效率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气体探测器性能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完成基于</a:t>
            </a:r>
            <a:r>
              <a:rPr lang="en-US" altLang="zh-CN" sz="2400" dirty="0"/>
              <a:t>ASIC</a:t>
            </a:r>
            <a:r>
              <a:rPr lang="zh-CN" altLang="en-US" sz="2400" dirty="0"/>
              <a:t>芯片的前端电子学板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通过多通道性能测试，性能达标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参与</a:t>
            </a:r>
            <a:r>
              <a:rPr lang="en-US" altLang="zh-CN" sz="2400" dirty="0"/>
              <a:t>STCF-DAQ</a:t>
            </a:r>
            <a:r>
              <a:rPr lang="zh-CN" altLang="en-US" sz="2400" dirty="0"/>
              <a:t>系统联调，并参与束流实验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开展了</a:t>
            </a:r>
            <a:r>
              <a:rPr lang="en-US" altLang="zh-CN" sz="2400" dirty="0"/>
              <a:t>CERN PS</a:t>
            </a:r>
            <a:r>
              <a:rPr lang="zh-CN" altLang="en-US" sz="2400" dirty="0"/>
              <a:t>、</a:t>
            </a:r>
            <a:r>
              <a:rPr lang="en-US" altLang="zh-CN" sz="2400" dirty="0"/>
              <a:t>SPS</a:t>
            </a:r>
            <a:r>
              <a:rPr lang="zh-CN" altLang="en-US" sz="2400" dirty="0"/>
              <a:t>束流上的实验，并开展多次宇宙线实验</a:t>
            </a:r>
            <a:endParaRPr lang="en-US" altLang="zh-CN" sz="2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D37F785-4C69-3A95-54D3-2566D1C0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CE74AC2-3FA3-066F-B975-47A3727EDF90}"/>
              </a:ext>
            </a:extLst>
          </p:cNvPr>
          <p:cNvGrpSpPr/>
          <p:nvPr/>
        </p:nvGrpSpPr>
        <p:grpSpPr>
          <a:xfrm>
            <a:off x="6591406" y="646331"/>
            <a:ext cx="4858929" cy="3763487"/>
            <a:chOff x="6591406" y="646331"/>
            <a:chExt cx="4858929" cy="376348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40FBB9D-97AA-FCA7-FD73-49113C38E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1406" y="646331"/>
              <a:ext cx="2619813" cy="376348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5DB073E-58BA-B6E9-7382-ABE7200239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63148" y="2383022"/>
              <a:ext cx="46143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16329F9-2757-77DF-C523-0FF8FD682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4587" y="1785257"/>
              <a:ext cx="2125748" cy="1932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619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05D274C9-DD22-871B-166A-AD5A6CBEE4CE}"/>
              </a:ext>
            </a:extLst>
          </p:cNvPr>
          <p:cNvSpPr txBox="1"/>
          <p:nvPr/>
        </p:nvSpPr>
        <p:spPr>
          <a:xfrm>
            <a:off x="1944388" y="768921"/>
            <a:ext cx="799480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全氟己烷 </a:t>
            </a:r>
            <a:r>
              <a:rPr lang="en-US" altLang="zh-CN" sz="2000" dirty="0"/>
              <a:t>(C</a:t>
            </a:r>
            <a:r>
              <a:rPr lang="en-US" altLang="zh-CN" sz="2000" baseline="-25000" dirty="0"/>
              <a:t>6</a:t>
            </a:r>
            <a:r>
              <a:rPr lang="en-US" altLang="zh-CN" sz="2000" dirty="0"/>
              <a:t>F</a:t>
            </a:r>
            <a:r>
              <a:rPr lang="en-US" altLang="zh-CN" sz="2000" baseline="-25000" dirty="0"/>
              <a:t>14</a:t>
            </a:r>
            <a:r>
              <a:rPr lang="en-US" altLang="zh-CN" sz="2000" dirty="0"/>
              <a:t>) </a:t>
            </a:r>
            <a:r>
              <a:rPr lang="zh-CN" altLang="en-US" sz="2000" dirty="0"/>
              <a:t>辐射体对切伦科夫光的透过率</a:t>
            </a:r>
            <a:endParaRPr lang="en-US" altLang="zh-CN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解决了生产流程稳定性、纯化工艺</a:t>
            </a:r>
            <a:endParaRPr lang="en-US" altLang="zh-CN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稳定获得优质全氟己烷</a:t>
            </a:r>
            <a:endParaRPr lang="en-US" altLang="zh-CN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以 </a:t>
            </a:r>
            <a:r>
              <a:rPr lang="en-US" altLang="zh-CN" sz="2000" dirty="0"/>
              <a:t>MgF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</a:t>
            </a:r>
            <a:r>
              <a:rPr lang="zh-CN" altLang="en-US" sz="2000" dirty="0"/>
              <a:t>为透光窗的密闭辐射体容器</a:t>
            </a:r>
            <a:endParaRPr lang="en-US" altLang="zh-CN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尝试多种方案，最终玻璃粉粘接方案制作成功，密封性可靠</a:t>
            </a:r>
            <a:endParaRPr lang="en-US" altLang="zh-CN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通光直径</a:t>
            </a:r>
            <a:r>
              <a:rPr lang="en-US" altLang="zh-CN" sz="2000" dirty="0"/>
              <a:t>15mm</a:t>
            </a:r>
            <a:r>
              <a:rPr lang="zh-CN" altLang="en-US" sz="2000" dirty="0"/>
              <a:t>，适合束流实验特点</a:t>
            </a:r>
            <a:endParaRPr lang="en-US" altLang="zh-CN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也准备了棱台结构 </a:t>
            </a:r>
            <a:r>
              <a:rPr lang="en-US" altLang="zh-CN" sz="2000" dirty="0"/>
              <a:t>MgF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</a:t>
            </a:r>
            <a:r>
              <a:rPr lang="zh-CN" altLang="en-US" sz="2000" dirty="0"/>
              <a:t>固体辐射体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EA46EA-E697-F136-77D2-D544BFF739E9}"/>
              </a:ext>
            </a:extLst>
          </p:cNvPr>
          <p:cNvSpPr txBox="1"/>
          <p:nvPr/>
        </p:nvSpPr>
        <p:spPr>
          <a:xfrm>
            <a:off x="0" y="0"/>
            <a:ext cx="661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束流实验之前辐射体的准备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EBB7B7-16EC-DC78-88D9-29BA9EA89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28" y="3806687"/>
            <a:ext cx="3479410" cy="2370926"/>
          </a:xfrm>
          <a:prstGeom prst="rect">
            <a:avLst/>
          </a:prstGeom>
        </p:spPr>
      </p:pic>
      <p:pic>
        <p:nvPicPr>
          <p:cNvPr id="11" name="内容占位符 7" descr="图表, 折线图&#10;&#10;AI 生成的内容可能不正确。">
            <a:extLst>
              <a:ext uri="{FF2B5EF4-FFF2-40B4-BE49-F238E27FC236}">
                <a16:creationId xmlns:a16="http://schemas.microsoft.com/office/drawing/2014/main" id="{97CA9489-C1EC-31BF-0A75-9052DA8BB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1" y="3793629"/>
            <a:ext cx="3508420" cy="2397042"/>
          </a:xfr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4F8716D-9FC2-A087-19E0-0A75196F0C52}"/>
              </a:ext>
            </a:extLst>
          </p:cNvPr>
          <p:cNvSpPr txBox="1"/>
          <p:nvPr/>
        </p:nvSpPr>
        <p:spPr>
          <a:xfrm>
            <a:off x="1069770" y="6041755"/>
            <a:ext cx="237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全氟己烷透过率比较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814D7B-9633-DB74-EE11-C8C305ACA52D}"/>
              </a:ext>
            </a:extLst>
          </p:cNvPr>
          <p:cNvSpPr txBox="1"/>
          <p:nvPr/>
        </p:nvSpPr>
        <p:spPr>
          <a:xfrm>
            <a:off x="4293631" y="6068735"/>
            <a:ext cx="307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密闭容器中全氟己烷透过率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E344A96-B1AB-056E-414F-9729FD66A35D}"/>
              </a:ext>
            </a:extLst>
          </p:cNvPr>
          <p:cNvSpPr txBox="1"/>
          <p:nvPr/>
        </p:nvSpPr>
        <p:spPr>
          <a:xfrm rot="17650539">
            <a:off x="1564309" y="4853442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ALICE </a:t>
            </a:r>
            <a:r>
              <a:rPr lang="zh-CN" altLang="en-US" sz="1600" dirty="0"/>
              <a:t>结果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D17C67-9A4F-2EA1-AFDD-752986F96413}"/>
              </a:ext>
            </a:extLst>
          </p:cNvPr>
          <p:cNvSpPr txBox="1"/>
          <p:nvPr/>
        </p:nvSpPr>
        <p:spPr>
          <a:xfrm rot="19004073">
            <a:off x="2331366" y="4785381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本项目 原液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6515DA5-BC00-EC2C-6C61-4C8DFE735D47}"/>
              </a:ext>
            </a:extLst>
          </p:cNvPr>
          <p:cNvSpPr txBox="1"/>
          <p:nvPr/>
        </p:nvSpPr>
        <p:spPr>
          <a:xfrm rot="18265144">
            <a:off x="817170" y="4623767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本项目 纯化</a:t>
            </a:r>
          </a:p>
        </p:txBody>
      </p:sp>
      <p:pic>
        <p:nvPicPr>
          <p:cNvPr id="17" name="内容占位符 4">
            <a:extLst>
              <a:ext uri="{FF2B5EF4-FFF2-40B4-BE49-F238E27FC236}">
                <a16:creationId xmlns:a16="http://schemas.microsoft.com/office/drawing/2014/main" id="{81C4358A-0420-5972-8DA9-44482645F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t="36357" r="41065" b="44023"/>
          <a:stretch/>
        </p:blipFill>
        <p:spPr>
          <a:xfrm>
            <a:off x="7615439" y="3935245"/>
            <a:ext cx="1694231" cy="19330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31BA780-33D9-6527-19DF-5CE5CE2D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FC399E-0D30-77E9-0558-711C7A5D2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471" y="3935245"/>
            <a:ext cx="2018765" cy="18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EB9F12-D0A5-B8AC-9D8E-E8220A938E0E}"/>
                  </a:ext>
                </a:extLst>
              </p:cNvPr>
              <p:cNvSpPr txBox="1"/>
              <p:nvPr/>
            </p:nvSpPr>
            <p:spPr>
              <a:xfrm>
                <a:off x="714103" y="849377"/>
                <a:ext cx="10859588" cy="2708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原计划：使用 </a:t>
                </a:r>
                <a:r>
                  <a:rPr lang="en-US" altLang="zh-CN" sz="2000" dirty="0"/>
                  <a:t>THGEM-MicroMegas </a:t>
                </a:r>
                <a:r>
                  <a:rPr lang="zh-CN" altLang="en-US" sz="2000" dirty="0"/>
                  <a:t>方案</a:t>
                </a:r>
                <a:endParaRPr lang="en-US" altLang="zh-CN" sz="2000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上层 </a:t>
                </a:r>
                <a:r>
                  <a:rPr lang="en-US" altLang="zh-CN" sz="2000" dirty="0"/>
                  <a:t>THGEM </a:t>
                </a:r>
                <a:r>
                  <a:rPr lang="zh-CN" altLang="en-US" sz="2000" dirty="0"/>
                  <a:t>作为光阴极基材，用来将电子引导至下层；下层 </a:t>
                </a:r>
                <a:r>
                  <a:rPr lang="en-US" altLang="zh-CN" sz="2000" dirty="0"/>
                  <a:t>MM </a:t>
                </a:r>
                <a:r>
                  <a:rPr lang="zh-CN" altLang="en-US" sz="2000" dirty="0"/>
                  <a:t>倍增单电子信号</a:t>
                </a:r>
                <a:endParaRPr lang="en-US" altLang="zh-CN" sz="2000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电子提取效率因素，</a:t>
                </a:r>
                <a:r>
                  <a:rPr lang="en-US" altLang="zh-CN" sz="2000" dirty="0"/>
                  <a:t>THGEM </a:t>
                </a:r>
                <a:r>
                  <a:rPr lang="zh-CN" altLang="en-US" sz="2000" dirty="0"/>
                  <a:t>需要强电场；</a:t>
                </a:r>
                <a:r>
                  <a:rPr lang="en-US" altLang="zh-CN" sz="2000" dirty="0"/>
                  <a:t>THGEM </a:t>
                </a:r>
                <a:r>
                  <a:rPr lang="zh-CN" altLang="en-US" sz="2000" dirty="0"/>
                  <a:t>放电掉屑导致 </a:t>
                </a:r>
                <a:r>
                  <a:rPr lang="en-US" altLang="zh-CN" sz="2000" dirty="0"/>
                  <a:t>MM </a:t>
                </a:r>
                <a:r>
                  <a:rPr lang="zh-CN" altLang="en-US" sz="2000" dirty="0"/>
                  <a:t>漏电</a:t>
                </a:r>
                <a:endParaRPr lang="en-US" altLang="zh-CN" sz="2000" dirty="0"/>
              </a:p>
              <a:p>
                <a:pPr>
                  <a:spcBef>
                    <a:spcPts val="600"/>
                  </a:spcBef>
                </a:pPr>
                <a:r>
                  <a:rPr lang="zh-CN" altLang="en-US" sz="2000" dirty="0"/>
                  <a:t>使用双层气隙的 </a:t>
                </a:r>
                <a:r>
                  <a:rPr lang="en-US" altLang="zh-CN" sz="2000" dirty="0"/>
                  <a:t>MicroMegas</a:t>
                </a:r>
                <a:r>
                  <a:rPr lang="zh-CN" altLang="en-US" sz="2000" dirty="0"/>
                  <a:t> 探测器 </a:t>
                </a:r>
                <a:r>
                  <a:rPr lang="en-US" altLang="zh-CN" sz="2000" dirty="0"/>
                  <a:t>(DMM)</a:t>
                </a:r>
                <a:r>
                  <a:rPr lang="zh-CN" altLang="en-US" sz="2000" dirty="0"/>
                  <a:t>，经过优化，性能稳定</a:t>
                </a:r>
                <a:endParaRPr lang="en-US" altLang="zh-CN" sz="20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使用窄气隙的 </a:t>
                </a:r>
                <a:r>
                  <a:rPr lang="en-US" altLang="zh-CN" sz="2000" dirty="0"/>
                  <a:t>DMM</a:t>
                </a:r>
                <a:r>
                  <a:rPr lang="zh-CN" altLang="en-US" sz="2000" dirty="0"/>
                  <a:t>，制作光阴极后易放电</a:t>
                </a:r>
                <a:endParaRPr lang="en-US" altLang="zh-CN" sz="20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换用较宽气隙，间距 </a:t>
                </a:r>
                <a:r>
                  <a:rPr lang="en-US" altLang="zh-CN" sz="2000" dirty="0"/>
                  <a:t>300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zh-CN" altLang="en-US" sz="2000" dirty="0"/>
                  <a:t>，灵敏面积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32×32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b="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优化开窗率参数，使用新工艺制作的 </a:t>
                </a:r>
                <a:r>
                  <a:rPr lang="en-US" altLang="zh-CN" sz="2000" dirty="0"/>
                  <a:t>DMM </a:t>
                </a:r>
                <a:r>
                  <a:rPr lang="zh-CN" altLang="en-US" sz="2000" dirty="0"/>
                  <a:t>探测器，性能达标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EB9F12-D0A5-B8AC-9D8E-E8220A938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03" y="849377"/>
                <a:ext cx="10859588" cy="2708434"/>
              </a:xfrm>
              <a:prstGeom prst="rect">
                <a:avLst/>
              </a:prstGeom>
              <a:blipFill>
                <a:blip r:embed="rId2"/>
                <a:stretch>
                  <a:fillRect l="-561" t="-1573" b="-31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9701F6A9-C50D-B439-6C43-587D681BF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197" y="3972508"/>
            <a:ext cx="2246987" cy="18824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0736839-1CA5-BEFD-546C-0C20F51E1BB1}"/>
              </a:ext>
            </a:extLst>
          </p:cNvPr>
          <p:cNvSpPr txBox="1"/>
          <p:nvPr/>
        </p:nvSpPr>
        <p:spPr>
          <a:xfrm>
            <a:off x="0" y="0"/>
            <a:ext cx="661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束流实验之前气体探测器的准备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BA277-9BF9-2117-B11B-2CA47D1F9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3" y="3679161"/>
            <a:ext cx="3265716" cy="25002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C865C13-66C0-576E-8856-3F5A9827301C}"/>
              </a:ext>
            </a:extLst>
          </p:cNvPr>
          <p:cNvSpPr txBox="1"/>
          <p:nvPr/>
        </p:nvSpPr>
        <p:spPr>
          <a:xfrm>
            <a:off x="1162246" y="6059101"/>
            <a:ext cx="248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不同气体中，</a:t>
            </a:r>
            <a:br>
              <a:rPr lang="en-US" altLang="zh-CN" dirty="0"/>
            </a:br>
            <a:r>
              <a:rPr lang="zh-CN" altLang="en-US" dirty="0"/>
              <a:t>开窗率</a:t>
            </a:r>
            <a:r>
              <a:rPr lang="en-US" altLang="zh-CN" dirty="0"/>
              <a:t>vs</a:t>
            </a:r>
            <a:r>
              <a:rPr lang="zh-CN" altLang="en-US" dirty="0"/>
              <a:t>电子收集效率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36FDCE2-E0D6-C361-F54A-F26EBC94B1D3}"/>
                  </a:ext>
                </a:extLst>
              </p:cNvPr>
              <p:cNvSpPr txBox="1"/>
              <p:nvPr/>
            </p:nvSpPr>
            <p:spPr>
              <a:xfrm>
                <a:off x="7381938" y="6059100"/>
                <a:ext cx="24573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厚度均匀性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±1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zh-CN" altLang="en-US" dirty="0"/>
                  <a:t>，</a:t>
                </a:r>
                <a:br>
                  <a:rPr lang="en-US" altLang="zh-CN" dirty="0"/>
                </a:br>
                <a:r>
                  <a:rPr lang="zh-CN" altLang="en-US" dirty="0"/>
                  <a:t>增益均匀性</a:t>
                </a:r>
                <a:r>
                  <a:rPr lang="en-US" altLang="zh-CN" dirty="0"/>
                  <a:t>RMS=5.0%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36FDCE2-E0D6-C361-F54A-F26EBC94B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938" y="6059100"/>
                <a:ext cx="2457324" cy="646331"/>
              </a:xfrm>
              <a:prstGeom prst="rect">
                <a:avLst/>
              </a:prstGeom>
              <a:blipFill>
                <a:blip r:embed="rId5"/>
                <a:stretch>
                  <a:fillRect l="-1489" t="-7547" r="-1737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83C175C0-3D16-4763-A7F0-E5A4754EE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099" y="3986485"/>
            <a:ext cx="2483325" cy="207261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9A8CF74-C500-AFE0-849C-0775A624616D}"/>
              </a:ext>
            </a:extLst>
          </p:cNvPr>
          <p:cNvSpPr txBox="1"/>
          <p:nvPr/>
        </p:nvSpPr>
        <p:spPr>
          <a:xfrm>
            <a:off x="4223970" y="60591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上层电压固定</a:t>
            </a:r>
            <a:r>
              <a:rPr lang="en-US" altLang="zh-CN" dirty="0"/>
              <a:t>650V</a:t>
            </a:r>
            <a:r>
              <a:rPr lang="zh-CN" altLang="en-US" dirty="0"/>
              <a:t>，</a:t>
            </a:r>
            <a:br>
              <a:rPr lang="en-US" altLang="zh-CN" dirty="0"/>
            </a:br>
            <a:r>
              <a:rPr lang="zh-CN" altLang="en-US" dirty="0"/>
              <a:t>下层电压</a:t>
            </a:r>
            <a:r>
              <a:rPr lang="en-US" altLang="zh-CN" dirty="0"/>
              <a:t>vs</a:t>
            </a:r>
            <a:r>
              <a:rPr lang="zh-CN" altLang="en-US" dirty="0"/>
              <a:t>增益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F612F19C-1AC4-4812-4873-C06DD49F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46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EB8BA3-DA3C-A9A5-3C5E-63B77F82F235}"/>
              </a:ext>
            </a:extLst>
          </p:cNvPr>
          <p:cNvSpPr txBox="1"/>
          <p:nvPr/>
        </p:nvSpPr>
        <p:spPr>
          <a:xfrm>
            <a:off x="0" y="0"/>
            <a:ext cx="349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束流实验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315414D-0D90-B08E-4A48-B9A1B206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" name="内容占位符 4">
            <a:extLst>
              <a:ext uri="{FF2B5EF4-FFF2-40B4-BE49-F238E27FC236}">
                <a16:creationId xmlns:a16="http://schemas.microsoft.com/office/drawing/2014/main" id="{E90AAF5A-B772-0CDD-E56C-75E3C47CC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28749" r="21423" b="8646"/>
          <a:stretch/>
        </p:blipFill>
        <p:spPr>
          <a:xfrm>
            <a:off x="357233" y="2752369"/>
            <a:ext cx="3911687" cy="3339530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04846-E871-CB02-D1C6-34FE261AA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63" y="2752369"/>
            <a:ext cx="2505626" cy="333953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DA09332-8215-1EDF-EC6D-1D044FCF3F3C}"/>
              </a:ext>
            </a:extLst>
          </p:cNvPr>
          <p:cNvGrpSpPr/>
          <p:nvPr/>
        </p:nvGrpSpPr>
        <p:grpSpPr>
          <a:xfrm>
            <a:off x="7172835" y="2648961"/>
            <a:ext cx="1394686" cy="1890584"/>
            <a:chOff x="996129" y="818147"/>
            <a:chExt cx="2299557" cy="306278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9FA69D8-E77D-2C65-99F1-E8A876138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129" y="818147"/>
              <a:ext cx="2299557" cy="2507381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F37BE69-BFE9-2B5A-FBB6-0888926672B7}"/>
                </a:ext>
              </a:extLst>
            </p:cNvPr>
            <p:cNvSpPr txBox="1"/>
            <p:nvPr/>
          </p:nvSpPr>
          <p:spPr>
            <a:xfrm>
              <a:off x="1145404" y="3325529"/>
              <a:ext cx="2014004" cy="55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黄清源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14E6665-4E2F-0B52-786D-E968195E0E7C}"/>
              </a:ext>
            </a:extLst>
          </p:cNvPr>
          <p:cNvGrpSpPr/>
          <p:nvPr/>
        </p:nvGrpSpPr>
        <p:grpSpPr>
          <a:xfrm>
            <a:off x="7138293" y="4608413"/>
            <a:ext cx="1525420" cy="1890584"/>
            <a:chOff x="4203422" y="818147"/>
            <a:chExt cx="2515111" cy="306278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5E4DB4B-293A-99B3-CB43-57E820FB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3422" y="818147"/>
              <a:ext cx="2515111" cy="2507381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CFF6E49-516D-FBC2-4F06-CFFD85EBF747}"/>
                </a:ext>
              </a:extLst>
            </p:cNvPr>
            <p:cNvSpPr txBox="1"/>
            <p:nvPr/>
          </p:nvSpPr>
          <p:spPr>
            <a:xfrm>
              <a:off x="4755144" y="3325529"/>
              <a:ext cx="1460398" cy="55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汪安琪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73FE075-7EEB-7289-75BE-FE46D9B202DF}"/>
              </a:ext>
            </a:extLst>
          </p:cNvPr>
          <p:cNvGrpSpPr/>
          <p:nvPr/>
        </p:nvGrpSpPr>
        <p:grpSpPr>
          <a:xfrm>
            <a:off x="10428329" y="2656533"/>
            <a:ext cx="1587013" cy="1933559"/>
            <a:chOff x="996129" y="3964054"/>
            <a:chExt cx="2481851" cy="297101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B38769D-1B35-D403-7C1B-EA158AD1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129" y="3964054"/>
              <a:ext cx="2481851" cy="241561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AE02480-1CE4-84C0-B46A-E0EFB78D8938}"/>
                </a:ext>
              </a:extLst>
            </p:cNvPr>
            <p:cNvSpPr txBox="1"/>
            <p:nvPr/>
          </p:nvSpPr>
          <p:spPr>
            <a:xfrm>
              <a:off x="1608548" y="6379669"/>
              <a:ext cx="1477349" cy="55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马跃磊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910498A-EB52-5E7C-A206-97C10E443B7A}"/>
              </a:ext>
            </a:extLst>
          </p:cNvPr>
          <p:cNvGrpSpPr/>
          <p:nvPr/>
        </p:nvGrpSpPr>
        <p:grpSpPr>
          <a:xfrm>
            <a:off x="8769145" y="2650039"/>
            <a:ext cx="1413101" cy="1940054"/>
            <a:chOff x="7666648" y="899931"/>
            <a:chExt cx="2209879" cy="2980994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7E8C2A0-4869-8135-EC5B-F24F513CBF75}"/>
                </a:ext>
              </a:extLst>
            </p:cNvPr>
            <p:cNvSpPr txBox="1"/>
            <p:nvPr/>
          </p:nvSpPr>
          <p:spPr>
            <a:xfrm>
              <a:off x="7822289" y="3325527"/>
              <a:ext cx="1925052" cy="55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黄文谦</a:t>
              </a: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735B430-B4CE-6B3F-894B-9D4421A6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6648" y="899931"/>
              <a:ext cx="2209879" cy="241835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5A4E8C9-A28B-63B8-8CE9-51ACF0941941}"/>
              </a:ext>
            </a:extLst>
          </p:cNvPr>
          <p:cNvGrpSpPr/>
          <p:nvPr/>
        </p:nvGrpSpPr>
        <p:grpSpPr>
          <a:xfrm>
            <a:off x="8793457" y="4590092"/>
            <a:ext cx="1608424" cy="1931772"/>
            <a:chOff x="7696447" y="3856855"/>
            <a:chExt cx="2457747" cy="2980995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52A85C2-5803-F694-B218-1427CF753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6447" y="3856855"/>
              <a:ext cx="2457747" cy="2418359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0B5989B-4AFC-69D9-C957-B7CFDC4A88AB}"/>
                </a:ext>
              </a:extLst>
            </p:cNvPr>
            <p:cNvSpPr txBox="1"/>
            <p:nvPr/>
          </p:nvSpPr>
          <p:spPr>
            <a:xfrm>
              <a:off x="8296814" y="6282452"/>
              <a:ext cx="1257012" cy="55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王旭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521FA4D-8ABC-01B2-FB85-0DD9628048A8}"/>
              </a:ext>
            </a:extLst>
          </p:cNvPr>
          <p:cNvGrpSpPr/>
          <p:nvPr/>
        </p:nvGrpSpPr>
        <p:grpSpPr>
          <a:xfrm>
            <a:off x="10542509" y="4608413"/>
            <a:ext cx="1472834" cy="1890584"/>
            <a:chOff x="8110382" y="728336"/>
            <a:chExt cx="2428409" cy="3062780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B923220-5708-B0C3-06C3-CE8ABD8C6854}"/>
                </a:ext>
              </a:extLst>
            </p:cNvPr>
            <p:cNvSpPr txBox="1"/>
            <p:nvPr/>
          </p:nvSpPr>
          <p:spPr>
            <a:xfrm>
              <a:off x="8424875" y="3235718"/>
              <a:ext cx="1703193" cy="55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张慧斌</a:t>
              </a: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87C5826-02F6-C77A-00CB-BEBD33B7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0382" y="728336"/>
              <a:ext cx="2428409" cy="2507381"/>
            </a:xfrm>
            <a:prstGeom prst="rect">
              <a:avLst/>
            </a:prstGeom>
          </p:spPr>
        </p:pic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82DAF201-727B-2777-CFC9-F449A951AD10}"/>
              </a:ext>
            </a:extLst>
          </p:cNvPr>
          <p:cNvSpPr txBox="1"/>
          <p:nvPr/>
        </p:nvSpPr>
        <p:spPr>
          <a:xfrm>
            <a:off x="782300" y="885474"/>
            <a:ext cx="10852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25 </a:t>
            </a:r>
            <a:r>
              <a:rPr lang="zh-CN" altLang="en-US" sz="2000" dirty="0"/>
              <a:t>年 </a:t>
            </a:r>
            <a:r>
              <a:rPr lang="en-US" altLang="zh-CN" sz="2000" dirty="0"/>
              <a:t>10 </a:t>
            </a:r>
            <a:r>
              <a:rPr lang="zh-CN" altLang="en-US" sz="2000" dirty="0"/>
              <a:t>月参加 </a:t>
            </a:r>
            <a:r>
              <a:rPr lang="en-US" altLang="zh-CN" sz="2000" dirty="0"/>
              <a:t>PS </a:t>
            </a:r>
            <a:r>
              <a:rPr lang="zh-CN" altLang="en-US" sz="2000" dirty="0"/>
              <a:t>束流实验</a:t>
            </a:r>
            <a:r>
              <a:rPr lang="en-US" altLang="zh-CN" sz="2000" dirty="0"/>
              <a:t>; 11 </a:t>
            </a:r>
            <a:r>
              <a:rPr lang="zh-CN" altLang="en-US" sz="2000" dirty="0"/>
              <a:t>月参加 </a:t>
            </a:r>
            <a:r>
              <a:rPr lang="en-US" altLang="zh-CN" sz="2000" dirty="0"/>
              <a:t>SPS </a:t>
            </a:r>
            <a:r>
              <a:rPr lang="zh-CN" altLang="en-US" sz="2000" dirty="0"/>
              <a:t>束流实验</a:t>
            </a:r>
            <a:endParaRPr lang="en-US" altLang="zh-CN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/>
              <a:t>实验期间监测气体水氧含量小于 </a:t>
            </a:r>
            <a:r>
              <a:rPr lang="en-US" altLang="zh-CN" sz="2000" dirty="0"/>
              <a:t>1ppm </a:t>
            </a:r>
            <a:r>
              <a:rPr lang="zh-CN" altLang="en-US" sz="2000" dirty="0"/>
              <a:t>，性能良好</a:t>
            </a:r>
            <a:endParaRPr lang="en-US" altLang="zh-CN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CsI </a:t>
            </a:r>
            <a:r>
              <a:rPr lang="zh-CN" altLang="en-US" sz="2000" dirty="0"/>
              <a:t>光阴极保存良好，即使经历束流实验期间拆装，实验前后量子效率一致</a:t>
            </a:r>
            <a:endParaRPr lang="en-US" altLang="zh-CN" sz="20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D399D0B-BA7E-637D-D2DB-58D7CCBF55B6}"/>
              </a:ext>
            </a:extLst>
          </p:cNvPr>
          <p:cNvSpPr txBox="1"/>
          <p:nvPr/>
        </p:nvSpPr>
        <p:spPr>
          <a:xfrm>
            <a:off x="1673118" y="609189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PS</a:t>
            </a:r>
            <a:r>
              <a:rPr lang="zh-CN" altLang="en-US" dirty="0"/>
              <a:t>束流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031C2C-4C1C-1DC4-E810-F98540E06958}"/>
              </a:ext>
            </a:extLst>
          </p:cNvPr>
          <p:cNvSpPr txBox="1"/>
          <p:nvPr/>
        </p:nvSpPr>
        <p:spPr>
          <a:xfrm>
            <a:off x="5198500" y="6091899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SPS</a:t>
            </a:r>
            <a:r>
              <a:rPr lang="zh-CN" altLang="en-US" dirty="0"/>
              <a:t>束流</a:t>
            </a:r>
          </a:p>
        </p:txBody>
      </p:sp>
    </p:spTree>
    <p:extLst>
      <p:ext uri="{BB962C8B-B14F-4D97-AF65-F5344CB8AC3E}">
        <p14:creationId xmlns:p14="http://schemas.microsoft.com/office/powerpoint/2010/main" val="218636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2AAB6C-9364-79D0-A0C8-8AE45E0A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7220E1-12E7-8C1F-BAF8-906613A8C8D3}"/>
              </a:ext>
            </a:extLst>
          </p:cNvPr>
          <p:cNvSpPr txBox="1"/>
          <p:nvPr/>
        </p:nvSpPr>
        <p:spPr>
          <a:xfrm>
            <a:off x="0" y="0"/>
            <a:ext cx="349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束流实验</a:t>
            </a:r>
          </a:p>
        </p:txBody>
      </p:sp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AEB88FFA-03A6-2100-1FBD-3BFD39378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33" y="3753841"/>
            <a:ext cx="2154461" cy="2067994"/>
          </a:xfrm>
          <a:prstGeom prst="rect">
            <a:avLst/>
          </a:prstGeom>
        </p:spPr>
      </p:pic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A6C7524D-71D1-F2DC-58CA-0D27AEF89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t="36357" r="41065" b="44023"/>
          <a:stretch/>
        </p:blipFill>
        <p:spPr>
          <a:xfrm>
            <a:off x="297409" y="1930722"/>
            <a:ext cx="1189324" cy="13569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95C730-A381-2511-5EEA-64FB142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07" y="4124747"/>
            <a:ext cx="1216217" cy="1141602"/>
          </a:xfrm>
          <a:prstGeom prst="rect">
            <a:avLst/>
          </a:prstGeom>
        </p:spPr>
      </p:pic>
      <p:pic>
        <p:nvPicPr>
          <p:cNvPr id="11" name="图片 10" descr="图示&#10;&#10;AI 生成的内容可能不正确。">
            <a:extLst>
              <a:ext uri="{FF2B5EF4-FFF2-40B4-BE49-F238E27FC236}">
                <a16:creationId xmlns:a16="http://schemas.microsoft.com/office/drawing/2014/main" id="{FD8A7661-7A73-F9C3-1E96-B6F9055A8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36" y="2001268"/>
            <a:ext cx="2033558" cy="148408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4E9A17C-3061-60A1-8D2C-846E572B5AFA}"/>
              </a:ext>
            </a:extLst>
          </p:cNvPr>
          <p:cNvSpPr txBox="1"/>
          <p:nvPr/>
        </p:nvSpPr>
        <p:spPr>
          <a:xfrm>
            <a:off x="1486733" y="1112133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Hitmap</a:t>
            </a:r>
            <a:r>
              <a:rPr lang="en-US" altLang="zh-CN" dirty="0"/>
              <a:t> </a:t>
            </a:r>
            <a:r>
              <a:rPr lang="zh-CN" altLang="en-US" dirty="0"/>
              <a:t>与重建切伦科夫角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068E6FB-34FC-EC6D-9A8F-4D074C362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036" y="4139417"/>
            <a:ext cx="2033558" cy="143529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9F03A02-142A-2A2D-1A22-B010789A874B}"/>
              </a:ext>
            </a:extLst>
          </p:cNvPr>
          <p:cNvSpPr/>
          <p:nvPr/>
        </p:nvSpPr>
        <p:spPr>
          <a:xfrm>
            <a:off x="135823" y="1095239"/>
            <a:ext cx="5425441" cy="4840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C1F2112-D018-1F84-0279-890D06C94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913" y="3523784"/>
            <a:ext cx="2296025" cy="1674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C113F22-687A-36CF-5C2F-F93342473E19}"/>
                  </a:ext>
                </a:extLst>
              </p:cNvPr>
              <p:cNvSpPr txBox="1"/>
              <p:nvPr/>
            </p:nvSpPr>
            <p:spPr>
              <a:xfrm>
                <a:off x="5628605" y="5248649"/>
                <a:ext cx="6166119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使用模拟信息修正重建参数，单光电子角分辨率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=9.4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zh-CN" altLang="en-US" dirty="0"/>
                  <a:t>，径迹角分辨率</a:t>
                </a:r>
                <a:r>
                  <a:rPr lang="en-US" altLang="zh-CN" dirty="0"/>
                  <a:t>6.4mrad</a:t>
                </a:r>
                <a:r>
                  <a:rPr lang="zh-CN" altLang="en-US" dirty="0"/>
                  <a:t>，平均光电子数</a:t>
                </a:r>
                <a:r>
                  <a:rPr lang="en-US" altLang="zh-CN" dirty="0"/>
                  <a:t>3.08/</a:t>
                </a:r>
                <a:r>
                  <a:rPr lang="zh-CN" altLang="en-US" dirty="0"/>
                  <a:t>径迹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C113F22-687A-36CF-5C2F-F93342473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605" y="5248649"/>
                <a:ext cx="6166119" cy="671851"/>
              </a:xfrm>
              <a:prstGeom prst="rect">
                <a:avLst/>
              </a:prstGeom>
              <a:blipFill>
                <a:blip r:embed="rId8"/>
                <a:stretch>
                  <a:fillRect t="-8182" b="-1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 descr="图表, 直方图&#10;&#10;AI 生成的内容可能不正确。">
            <a:extLst>
              <a:ext uri="{FF2B5EF4-FFF2-40B4-BE49-F238E27FC236}">
                <a16:creationId xmlns:a16="http://schemas.microsoft.com/office/drawing/2014/main" id="{6D2AF6EE-6DC8-3E04-B6B0-1CE44F2D3E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24" y="1619979"/>
            <a:ext cx="2147059" cy="20608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9D3A1D-5B4F-970A-D78A-BD9F27F84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434" y="3515402"/>
            <a:ext cx="2096480" cy="168252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A986291B-95D2-257F-543C-B27ECDF9C8F3}"/>
              </a:ext>
            </a:extLst>
          </p:cNvPr>
          <p:cNvGrpSpPr/>
          <p:nvPr/>
        </p:nvGrpSpPr>
        <p:grpSpPr>
          <a:xfrm>
            <a:off x="5972214" y="1190779"/>
            <a:ext cx="2556587" cy="1820786"/>
            <a:chOff x="6111865" y="925069"/>
            <a:chExt cx="2947692" cy="2099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574477-4BDA-09AF-54B9-B0E4AC4FD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865" y="925069"/>
              <a:ext cx="2908466" cy="209934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BF69858-F87A-D3E3-BB28-C18738AD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01084" y="1003334"/>
              <a:ext cx="2498364" cy="184471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E7F0A5-C5A2-AD0B-7712-BF7EB972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89907" y="1067228"/>
              <a:ext cx="169650" cy="16496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3AA0C75-8CB2-CDAB-30DE-BBD24F4441C4}"/>
                    </a:ext>
                  </a:extLst>
                </p:cNvPr>
                <p:cNvSpPr txBox="1"/>
                <p:nvPr/>
              </p:nvSpPr>
              <p:spPr>
                <a:xfrm>
                  <a:off x="6817261" y="2186549"/>
                  <a:ext cx="13637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/>
                    <a:t>基线</a:t>
                  </a:r>
                  <a:r>
                    <a:rPr lang="en-US" altLang="zh-CN" dirty="0"/>
                    <a:t>5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zh-CN" altLang="en-US" dirty="0"/>
                    <a:t>分布</a:t>
                  </a: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3AA0C75-8CB2-CDAB-30DE-BBD24F444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7261" y="2186549"/>
                  <a:ext cx="1363707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4124" t="-15385" r="-20103" b="-48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59ADF44-78FF-6358-E98E-0ECD8D30DFF1}"/>
                </a:ext>
              </a:extLst>
            </p:cNvPr>
            <p:cNvSpPr txBox="1"/>
            <p:nvPr/>
          </p:nvSpPr>
          <p:spPr>
            <a:xfrm>
              <a:off x="7229861" y="119678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阈值效率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09B47936-35B4-00FB-F8D4-8377BEBBF3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43" y="1202717"/>
            <a:ext cx="2522566" cy="166174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16E7D4F-8F29-C04C-CB25-22702FAA677F}"/>
              </a:ext>
            </a:extLst>
          </p:cNvPr>
          <p:cNvSpPr/>
          <p:nvPr/>
        </p:nvSpPr>
        <p:spPr>
          <a:xfrm>
            <a:off x="5628605" y="1095239"/>
            <a:ext cx="6166119" cy="2354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0AC6C6E-0476-7F6B-8135-A8CF1E2D4298}"/>
              </a:ext>
            </a:extLst>
          </p:cNvPr>
          <p:cNvSpPr/>
          <p:nvPr/>
        </p:nvSpPr>
        <p:spPr>
          <a:xfrm>
            <a:off x="5620497" y="3521695"/>
            <a:ext cx="6174227" cy="2413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B7966A9-9AEB-C840-DFAF-CD5FDFA70935}"/>
              </a:ext>
            </a:extLst>
          </p:cNvPr>
          <p:cNvSpPr txBox="1"/>
          <p:nvPr/>
        </p:nvSpPr>
        <p:spPr>
          <a:xfrm>
            <a:off x="5672150" y="3107606"/>
            <a:ext cx="60234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dirty="0"/>
              <a:t>提取单光电子事例，分析探测器增益</a:t>
            </a:r>
            <a:r>
              <a:rPr lang="en-US" altLang="zh-CN" sz="1700" dirty="0"/>
              <a:t>1.2e5</a:t>
            </a:r>
            <a:r>
              <a:rPr lang="zh-CN" altLang="en-US" sz="1700" dirty="0"/>
              <a:t>，探测效率高于</a:t>
            </a:r>
            <a:r>
              <a:rPr lang="en-US" altLang="zh-CN" sz="1700" dirty="0"/>
              <a:t>90%</a:t>
            </a:r>
            <a:endParaRPr lang="zh-CN" altLang="en-US" sz="17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CEA4BE8-94D3-0A8B-1993-D3DA42F513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03111"/>
            <a:ext cx="1745007" cy="150710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19283E43-6C71-F4A5-A7F4-AAAC9C629930}"/>
              </a:ext>
            </a:extLst>
          </p:cNvPr>
          <p:cNvSpPr txBox="1"/>
          <p:nvPr/>
        </p:nvSpPr>
        <p:spPr>
          <a:xfrm>
            <a:off x="9233509" y="2766542"/>
            <a:ext cx="16367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单光电子事例能谱</a:t>
            </a:r>
          </a:p>
        </p:txBody>
      </p:sp>
    </p:spTree>
    <p:extLst>
      <p:ext uri="{BB962C8B-B14F-4D97-AF65-F5344CB8AC3E}">
        <p14:creationId xmlns:p14="http://schemas.microsoft.com/office/powerpoint/2010/main" val="73130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B53D70-5B7D-4AA5-A7D9-CAB271E0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9D298A-D932-0E4C-67DB-9C0357AFD2D8}"/>
              </a:ext>
            </a:extLst>
          </p:cNvPr>
          <p:cNvSpPr txBox="1"/>
          <p:nvPr/>
        </p:nvSpPr>
        <p:spPr>
          <a:xfrm>
            <a:off x="0" y="0"/>
            <a:ext cx="355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光阴极量子效率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BB5D2D-6B7C-EC88-D6F0-5EF4A29BF11D}"/>
              </a:ext>
            </a:extLst>
          </p:cNvPr>
          <p:cNvSpPr txBox="1"/>
          <p:nvPr/>
        </p:nvSpPr>
        <p:spPr>
          <a:xfrm>
            <a:off x="1079862" y="759939"/>
            <a:ext cx="10171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使用滨松刻度的 </a:t>
            </a:r>
            <a:r>
              <a:rPr lang="en-US" altLang="zh-CN" dirty="0"/>
              <a:t>PMT</a:t>
            </a:r>
            <a:r>
              <a:rPr lang="zh-CN" altLang="en-US" dirty="0"/>
              <a:t>，标定 </a:t>
            </a:r>
            <a:r>
              <a:rPr lang="en-US" altLang="zh-CN" dirty="0"/>
              <a:t>QE </a:t>
            </a:r>
            <a:r>
              <a:rPr lang="zh-CN" altLang="en-US" dirty="0"/>
              <a:t>测量系统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标定结果显示，标准 </a:t>
            </a:r>
            <a:r>
              <a:rPr lang="en-US" altLang="zh-CN" dirty="0"/>
              <a:t>PD </a:t>
            </a:r>
            <a:r>
              <a:rPr lang="zh-CN" altLang="en-US" dirty="0"/>
              <a:t>的 </a:t>
            </a:r>
            <a:r>
              <a:rPr lang="en-US" altLang="zh-CN" dirty="0"/>
              <a:t>QE </a:t>
            </a:r>
            <a:r>
              <a:rPr lang="zh-CN" altLang="en-US" dirty="0"/>
              <a:t>达到物理极限：测量 </a:t>
            </a:r>
            <a:r>
              <a:rPr lang="en-US" altLang="zh-CN" dirty="0"/>
              <a:t>CsI </a:t>
            </a:r>
            <a:r>
              <a:rPr lang="zh-CN" altLang="en-US" dirty="0"/>
              <a:t>的 </a:t>
            </a:r>
            <a:r>
              <a:rPr lang="en-US" altLang="zh-CN" dirty="0"/>
              <a:t>QE</a:t>
            </a:r>
            <a:r>
              <a:rPr lang="zh-CN" altLang="en-US" dirty="0"/>
              <a:t>，不确定性范围存在上限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提升光阴极量子效率：</a:t>
            </a:r>
            <a:r>
              <a:rPr lang="en-US" altLang="zh-CN" dirty="0"/>
              <a:t>3% </a:t>
            </a:r>
            <a:r>
              <a:rPr lang="en-US" altLang="zh-CN" dirty="0">
                <a:sym typeface="Wingdings" panose="05000000000000000000" pitchFamily="2" charset="2"/>
              </a:rPr>
              <a:t> 8% @180nm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与其他来源的光阴极对比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09ED1C-1A8D-D258-DE74-A8E23C419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00" y="2268045"/>
            <a:ext cx="1638537" cy="165284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7E987D1-18F7-73B6-8E43-3D5013D3CCDA}"/>
              </a:ext>
            </a:extLst>
          </p:cNvPr>
          <p:cNvSpPr txBox="1"/>
          <p:nvPr/>
        </p:nvSpPr>
        <p:spPr>
          <a:xfrm>
            <a:off x="103973" y="3938689"/>
            <a:ext cx="222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PMT </a:t>
            </a:r>
            <a:r>
              <a:rPr lang="zh-CN" altLang="en-US" sz="1400" dirty="0"/>
              <a:t>与滨松刻度 </a:t>
            </a:r>
            <a:r>
              <a:rPr lang="en-US" altLang="zh-CN" sz="1400" dirty="0"/>
              <a:t>QE </a:t>
            </a:r>
            <a:r>
              <a:rPr lang="zh-CN" altLang="en-US" sz="1400" dirty="0"/>
              <a:t>结果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8E7380-1EDE-9B44-047C-23218536422B}"/>
              </a:ext>
            </a:extLst>
          </p:cNvPr>
          <p:cNvSpPr txBox="1"/>
          <p:nvPr/>
        </p:nvSpPr>
        <p:spPr>
          <a:xfrm>
            <a:off x="2325189" y="3938688"/>
            <a:ext cx="202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刻度标准</a:t>
            </a:r>
            <a:r>
              <a:rPr lang="en-US" altLang="zh-CN" sz="1400" dirty="0"/>
              <a:t>PD</a:t>
            </a:r>
            <a:r>
              <a:rPr lang="zh-CN" altLang="en-US" sz="1400" dirty="0"/>
              <a:t>的实验光路</a:t>
            </a:r>
          </a:p>
        </p:txBody>
      </p:sp>
      <p:pic>
        <p:nvPicPr>
          <p:cNvPr id="11" name="图片 10" descr="图表, 折线图&#10;&#10;AI 生成的内容可能不正确。">
            <a:extLst>
              <a:ext uri="{FF2B5EF4-FFF2-40B4-BE49-F238E27FC236}">
                <a16:creationId xmlns:a16="http://schemas.microsoft.com/office/drawing/2014/main" id="{23830F1A-CE51-9F07-5FB9-F31DD29D9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6" y="4326085"/>
            <a:ext cx="2819400" cy="2030265"/>
          </a:xfrm>
          <a:prstGeom prst="rect">
            <a:avLst/>
          </a:prstGeom>
        </p:spPr>
      </p:pic>
      <p:pic>
        <p:nvPicPr>
          <p:cNvPr id="12" name="图片 11" descr="图片包含 室内, 桌子, 柜台, 充满&#10;&#10;AI 生成的内容可能不正确。">
            <a:extLst>
              <a:ext uri="{FF2B5EF4-FFF2-40B4-BE49-F238E27FC236}">
                <a16:creationId xmlns:a16="http://schemas.microsoft.com/office/drawing/2014/main" id="{38C7D0A4-C14F-03B7-F2A2-A9F94B01B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3" b="20597"/>
          <a:stretch>
            <a:fillRect/>
          </a:stretch>
        </p:blipFill>
        <p:spPr>
          <a:xfrm>
            <a:off x="425387" y="2268669"/>
            <a:ext cx="1716399" cy="16700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947C1C6-0191-BD8C-52C9-5651802F1153}"/>
              </a:ext>
            </a:extLst>
          </p:cNvPr>
          <p:cNvSpPr/>
          <p:nvPr/>
        </p:nvSpPr>
        <p:spPr>
          <a:xfrm>
            <a:off x="170855" y="2149564"/>
            <a:ext cx="4183432" cy="4571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2DA17D1-4DCC-7151-9877-13E32B734031}"/>
                  </a:ext>
                </a:extLst>
              </p:cNvPr>
              <p:cNvSpPr txBox="1"/>
              <p:nvPr/>
            </p:nvSpPr>
            <p:spPr>
              <a:xfrm>
                <a:off x="626450" y="6294526"/>
                <a:ext cx="3397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标准 </a:t>
                </a:r>
                <a:r>
                  <a:rPr lang="en-US" altLang="zh-CN" dirty="0"/>
                  <a:t>PD QE</a:t>
                </a:r>
                <a:r>
                  <a:rPr lang="zh-CN" altLang="en-US" dirty="0"/>
                  <a:t>，最高效率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dirty="0"/>
                  <a:t>100%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2DA17D1-4DCC-7151-9877-13E32B734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50" y="6294526"/>
                <a:ext cx="3397478" cy="369332"/>
              </a:xfrm>
              <a:prstGeom prst="rect">
                <a:avLst/>
              </a:prstGeom>
              <a:blipFill>
                <a:blip r:embed="rId5"/>
                <a:stretch>
                  <a:fillRect l="-1616" t="-13333" r="-125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18AEE1BC-06FA-077E-18FE-7F849E5A6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88" y="1837509"/>
            <a:ext cx="3109235" cy="240895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8D3F5CB-AA8C-A810-946B-69F99249CB1E}"/>
              </a:ext>
            </a:extLst>
          </p:cNvPr>
          <p:cNvSpPr txBox="1"/>
          <p:nvPr/>
        </p:nvSpPr>
        <p:spPr>
          <a:xfrm>
            <a:off x="4686634" y="4113931"/>
            <a:ext cx="326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光阴极 </a:t>
            </a:r>
            <a:r>
              <a:rPr lang="en-US" altLang="zh-CN" sz="1600" dirty="0"/>
              <a:t>QE </a:t>
            </a:r>
            <a:r>
              <a:rPr lang="zh-CN" altLang="en-US" sz="1600" dirty="0"/>
              <a:t>与镀膜时真空度强相关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7E0CF54-1E66-4C73-CF94-1661B8061902}"/>
              </a:ext>
            </a:extLst>
          </p:cNvPr>
          <p:cNvGrpSpPr/>
          <p:nvPr/>
        </p:nvGrpSpPr>
        <p:grpSpPr>
          <a:xfrm>
            <a:off x="8295851" y="2646739"/>
            <a:ext cx="3141919" cy="2694478"/>
            <a:chOff x="8775910" y="3798397"/>
            <a:chExt cx="3141919" cy="2694478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E176D69-73DA-26C7-B882-E9704271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5910" y="3798397"/>
              <a:ext cx="3141919" cy="2694478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27248EE-56A0-C8FE-3EB0-75F80613A787}"/>
                </a:ext>
              </a:extLst>
            </p:cNvPr>
            <p:cNvSpPr/>
            <p:nvPr/>
          </p:nvSpPr>
          <p:spPr>
            <a:xfrm>
              <a:off x="10346869" y="4279769"/>
              <a:ext cx="1389502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9151E9B-745B-C4BC-2120-42FBE6DDBA7D}"/>
                </a:ext>
              </a:extLst>
            </p:cNvPr>
            <p:cNvSpPr txBox="1"/>
            <p:nvPr/>
          </p:nvSpPr>
          <p:spPr>
            <a:xfrm>
              <a:off x="10280881" y="4217219"/>
              <a:ext cx="1367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ct val="0"/>
                </a:spcAft>
                <a:buClr>
                  <a:srgbClr val="7030A0"/>
                </a:buClr>
              </a:pPr>
              <a:r>
                <a:rPr lang="zh-CN" altLang="en-US" sz="1200" dirty="0">
                  <a:latin typeface="楷体" panose="02010609060101010101" pitchFamily="49" charset="-122"/>
                  <a:ea typeface="楷体" panose="02010609060101010101" pitchFamily="49" charset="-122"/>
                </a:rPr>
                <a:t>北方夜视</a:t>
              </a:r>
              <a:endPara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base">
                <a:spcAft>
                  <a:spcPct val="0"/>
                </a:spcAft>
                <a:buClr>
                  <a:srgbClr val="7030A0"/>
                </a:buClr>
              </a:pPr>
              <a:r>
                <a:rPr lang="zh-CN" altLang="en-US" sz="1200" dirty="0">
                  <a:latin typeface="楷体" panose="02010609060101010101" pitchFamily="49" charset="-122"/>
                  <a:ea typeface="楷体" panose="02010609060101010101" pitchFamily="49" charset="-122"/>
                </a:rPr>
                <a:t>安光所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F37A84B2-4CBA-04CB-0D81-81E62B2CF664}"/>
              </a:ext>
            </a:extLst>
          </p:cNvPr>
          <p:cNvSpPr txBox="1"/>
          <p:nvPr/>
        </p:nvSpPr>
        <p:spPr>
          <a:xfrm>
            <a:off x="8164754" y="5358094"/>
            <a:ext cx="363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使用标定的测量系统重新检查各来源的光阴极，</a:t>
            </a:r>
            <a:r>
              <a:rPr lang="en-US" altLang="zh-CN" dirty="0"/>
              <a:t>QE </a:t>
            </a:r>
            <a:r>
              <a:rPr lang="zh-CN" altLang="en-US" dirty="0"/>
              <a:t>均不超过 </a:t>
            </a:r>
            <a:r>
              <a:rPr lang="en-US" altLang="zh-CN" dirty="0"/>
              <a:t>~9% </a:t>
            </a:r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526C0DC-8FD1-7D36-DD7C-5893FD980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34" y="4501146"/>
            <a:ext cx="3086798" cy="22203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B00005C-5AB9-4EB3-1F98-A1D4A752C0E9}"/>
              </a:ext>
            </a:extLst>
          </p:cNvPr>
          <p:cNvSpPr/>
          <p:nvPr/>
        </p:nvSpPr>
        <p:spPr>
          <a:xfrm>
            <a:off x="4542181" y="1905827"/>
            <a:ext cx="3440157" cy="4815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6E57F8-832D-19CC-F2DD-173B3DD2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F0A600-1CA1-76E2-F36E-EDF50A5BBF68}"/>
              </a:ext>
            </a:extLst>
          </p:cNvPr>
          <p:cNvSpPr txBox="1"/>
          <p:nvPr/>
        </p:nvSpPr>
        <p:spPr>
          <a:xfrm>
            <a:off x="0" y="0"/>
            <a:ext cx="208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工作气体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754108-9763-40D3-AAB4-3778A687237E}"/>
              </a:ext>
            </a:extLst>
          </p:cNvPr>
          <p:cNvSpPr txBox="1"/>
          <p:nvPr/>
        </p:nvSpPr>
        <p:spPr>
          <a:xfrm>
            <a:off x="427227" y="772859"/>
            <a:ext cx="771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不同气体对紫外光的透过率：气体光电流</a:t>
            </a:r>
            <a:r>
              <a:rPr lang="en-US" altLang="zh-CN" dirty="0"/>
              <a:t>/</a:t>
            </a:r>
            <a:r>
              <a:rPr lang="zh-CN" altLang="en-US" dirty="0"/>
              <a:t>真空光电流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高透过率气体的电子提取效率：</a:t>
            </a:r>
            <a:r>
              <a:rPr lang="en-US" altLang="zh-CN" dirty="0"/>
              <a:t>mesh </a:t>
            </a:r>
            <a:r>
              <a:rPr lang="zh-CN" altLang="en-US" dirty="0"/>
              <a:t>的气体光电流</a:t>
            </a:r>
            <a:r>
              <a:rPr lang="en-US" altLang="zh-CN" dirty="0"/>
              <a:t>/</a:t>
            </a:r>
            <a:r>
              <a:rPr lang="zh-CN" altLang="en-US" dirty="0"/>
              <a:t>真空光电流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真空条件下电子在丝网结构的透过率：</a:t>
            </a:r>
            <a:r>
              <a:rPr lang="en-US" altLang="zh-CN" dirty="0"/>
              <a:t>mesh </a:t>
            </a:r>
            <a:r>
              <a:rPr lang="zh-CN" altLang="en-US" dirty="0"/>
              <a:t>的上拉光电流</a:t>
            </a:r>
            <a:r>
              <a:rPr lang="en-US" altLang="zh-CN" dirty="0"/>
              <a:t>/</a:t>
            </a:r>
            <a:r>
              <a:rPr lang="zh-CN" altLang="en-US" dirty="0"/>
              <a:t>下拉光电流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9AFE31-AF10-756D-8109-6D1E3A18A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8" y="2156516"/>
            <a:ext cx="5595876" cy="40265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0FC68BB-F956-A2B8-8312-353245687F6E}"/>
              </a:ext>
            </a:extLst>
          </p:cNvPr>
          <p:cNvSpPr txBox="1"/>
          <p:nvPr/>
        </p:nvSpPr>
        <p:spPr>
          <a:xfrm>
            <a:off x="6194321" y="6033184"/>
            <a:ext cx="2976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DMM镀层的约化电场</a:t>
            </a:r>
            <a:br>
              <a:rPr lang="en-US" altLang="zh-CN" dirty="0"/>
            </a:br>
            <a:r>
              <a:rPr lang="zh-CN" altLang="en-US" dirty="0"/>
              <a:t>强度为1.71~5.26 V/cm</a:t>
            </a:r>
            <a:r>
              <a:rPr lang="en-US" altLang="zh-CN" dirty="0"/>
              <a:t>*</a:t>
            </a:r>
            <a:r>
              <a:rPr lang="zh-CN" altLang="en-US" dirty="0"/>
              <a:t>Torr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FD1F2EE-879C-7EF6-33AB-AFE30F73F7A9}"/>
              </a:ext>
            </a:extLst>
          </p:cNvPr>
          <p:cNvGrpSpPr/>
          <p:nvPr/>
        </p:nvGrpSpPr>
        <p:grpSpPr>
          <a:xfrm>
            <a:off x="5998717" y="1872553"/>
            <a:ext cx="3004180" cy="2037578"/>
            <a:chOff x="6159276" y="1872553"/>
            <a:chExt cx="3004180" cy="203757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03E86EA-49D4-655A-77FD-5E984CB7B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9276" y="1872553"/>
              <a:ext cx="3004180" cy="203757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DA86C7C-0F4C-86B9-3DCD-477C31E1EEE2}"/>
                </a:ext>
              </a:extLst>
            </p:cNvPr>
            <p:cNvSpPr/>
            <p:nvPr/>
          </p:nvSpPr>
          <p:spPr>
            <a:xfrm>
              <a:off x="7158446" y="1959428"/>
              <a:ext cx="1140823" cy="559456"/>
            </a:xfrm>
            <a:prstGeom prst="rect">
              <a:avLst/>
            </a:prstGeom>
            <a:solidFill>
              <a:srgbClr val="0066FF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17C5A49-C24D-0472-590B-ADAA68418D23}"/>
              </a:ext>
            </a:extLst>
          </p:cNvPr>
          <p:cNvGrpSpPr/>
          <p:nvPr/>
        </p:nvGrpSpPr>
        <p:grpSpPr>
          <a:xfrm>
            <a:off x="5993968" y="3997006"/>
            <a:ext cx="3008929" cy="2037578"/>
            <a:chOff x="6185599" y="4023011"/>
            <a:chExt cx="3008929" cy="203757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438EF99-04E3-89D1-D8BC-D3D8CD326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599" y="4023011"/>
              <a:ext cx="3008929" cy="203757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C4332ED-12ED-FFB8-964B-9B5F8876FC98}"/>
                </a:ext>
              </a:extLst>
            </p:cNvPr>
            <p:cNvSpPr/>
            <p:nvPr/>
          </p:nvSpPr>
          <p:spPr>
            <a:xfrm>
              <a:off x="7158446" y="4632960"/>
              <a:ext cx="1140823" cy="472370"/>
            </a:xfrm>
            <a:prstGeom prst="rect">
              <a:avLst/>
            </a:prstGeom>
            <a:solidFill>
              <a:srgbClr val="0066FF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6898ABFD-CBC7-6F4E-7091-04EAA5B8DE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9579080"/>
                  </p:ext>
                </p:extLst>
              </p:nvPr>
            </p:nvGraphicFramePr>
            <p:xfrm>
              <a:off x="9449376" y="3965818"/>
              <a:ext cx="2542829" cy="201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207">
                      <a:extLst>
                        <a:ext uri="{9D8B030D-6E8A-4147-A177-3AD203B41FA5}">
                          <a16:colId xmlns:a16="http://schemas.microsoft.com/office/drawing/2014/main" val="1088631851"/>
                        </a:ext>
                      </a:extLst>
                    </a:gridCol>
                    <a:gridCol w="1391622">
                      <a:extLst>
                        <a:ext uri="{9D8B030D-6E8A-4147-A177-3AD203B41FA5}">
                          <a16:colId xmlns:a16="http://schemas.microsoft.com/office/drawing/2014/main" val="94319859"/>
                        </a:ext>
                      </a:extLst>
                    </a:gridCol>
                  </a:tblGrid>
                  <a:tr h="307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400" dirty="0"/>
                            <a:t>场强 </a:t>
                          </a:r>
                          <a:r>
                            <a:rPr lang="en-US" altLang="zh-CN" sz="1400" dirty="0"/>
                            <a:t>V/mm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/>
                            <a:t>电子透过率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2487482"/>
                      </a:ext>
                    </a:extLst>
                  </a:tr>
                  <a:tr h="307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44.7±1.7%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1106159"/>
                      </a:ext>
                    </a:extLst>
                  </a:tr>
                  <a:tr h="307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56.6±1.8%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9431414"/>
                      </a:ext>
                    </a:extLst>
                  </a:tr>
                  <a:tr h="307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300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79.7±0.5%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2003339"/>
                      </a:ext>
                    </a:extLst>
                  </a:tr>
                  <a:tr h="307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500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93.8±1.1%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018070"/>
                      </a:ext>
                    </a:extLst>
                  </a:tr>
                  <a:tr h="307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1000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99.5±0.7%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941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6898ABFD-CBC7-6F4E-7091-04EAA5B8DE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9579080"/>
                  </p:ext>
                </p:extLst>
              </p:nvPr>
            </p:nvGraphicFramePr>
            <p:xfrm>
              <a:off x="9449376" y="3965818"/>
              <a:ext cx="2542829" cy="201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207">
                      <a:extLst>
                        <a:ext uri="{9D8B030D-6E8A-4147-A177-3AD203B41FA5}">
                          <a16:colId xmlns:a16="http://schemas.microsoft.com/office/drawing/2014/main" val="1088631851"/>
                        </a:ext>
                      </a:extLst>
                    </a:gridCol>
                    <a:gridCol w="1391622">
                      <a:extLst>
                        <a:ext uri="{9D8B030D-6E8A-4147-A177-3AD203B41FA5}">
                          <a16:colId xmlns:a16="http://schemas.microsoft.com/office/drawing/2014/main" val="94319859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400" dirty="0"/>
                            <a:t>场强 </a:t>
                          </a:r>
                          <a:r>
                            <a:rPr lang="en-US" altLang="zh-CN" sz="1400" dirty="0"/>
                            <a:t>V/mm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/>
                            <a:t>电子透过率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248748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2969" t="-105455" r="-1747" b="-4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11061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2969" t="-201786" r="-1747" b="-3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943141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300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2969" t="-307273" r="-1747" b="-2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20033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500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2969" t="-407273" r="-1747" b="-1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01807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1000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2969" t="-507273" r="-1747" b="-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41419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图片 15" descr="图表, 折线图&#10;&#10;AI 生成的内容可能不正确。">
            <a:extLst>
              <a:ext uri="{FF2B5EF4-FFF2-40B4-BE49-F238E27FC236}">
                <a16:creationId xmlns:a16="http://schemas.microsoft.com/office/drawing/2014/main" id="{B6AA6476-CE9F-DA65-D808-E65450EE9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9132" y="1907608"/>
            <a:ext cx="2573160" cy="18437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AF3B1FC-662D-DB1D-2447-4939963E9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454" y="85804"/>
            <a:ext cx="2776336" cy="166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2EF7F17-9980-C3DA-A906-8E2E979E169D}"/>
              </a:ext>
            </a:extLst>
          </p:cNvPr>
          <p:cNvSpPr txBox="1"/>
          <p:nvPr/>
        </p:nvSpPr>
        <p:spPr>
          <a:xfrm>
            <a:off x="9496352" y="6033183"/>
            <a:ext cx="2375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更高场强有利于电子透过丝网</a:t>
            </a:r>
          </a:p>
        </p:txBody>
      </p:sp>
    </p:spTree>
    <p:extLst>
      <p:ext uri="{BB962C8B-B14F-4D97-AF65-F5344CB8AC3E}">
        <p14:creationId xmlns:p14="http://schemas.microsoft.com/office/powerpoint/2010/main" val="681640020"/>
      </p:ext>
    </p:extLst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自定义 1">
      <a:majorFont>
        <a:latin typeface="Times New Roman"/>
        <a:ea typeface="楷体"/>
        <a:cs typeface=""/>
      </a:majorFont>
      <a:minorFont>
        <a:latin typeface="Times New Roman"/>
        <a:ea typeface="楷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1320</Words>
  <Application>Microsoft Office PowerPoint</Application>
  <PresentationFormat>宽屏</PresentationFormat>
  <Paragraphs>233</Paragraphs>
  <Slides>16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等线</vt:lpstr>
      <vt:lpstr>黑体</vt:lpstr>
      <vt:lpstr>楷体</vt:lpstr>
      <vt:lpstr>Arial</vt:lpstr>
      <vt:lpstr>Cambria Math</vt:lpstr>
      <vt:lpstr>Lucida Sans Unicode</vt:lpstr>
      <vt:lpstr>Times New Roman</vt:lpstr>
      <vt:lpstr>Wingdings</vt:lpstr>
      <vt:lpstr>WPS</vt:lpstr>
      <vt:lpstr>Visio</vt:lpstr>
      <vt:lpstr>2026年STCF研讨会 端盖PID-RICH探测器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硬件设计</vt:lpstr>
      <vt:lpstr>测试平台构建</vt:lpstr>
      <vt:lpstr>单通道测试</vt:lpstr>
      <vt:lpstr>多通道测试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核武器</dc:creator>
  <cp:lastModifiedBy>武器 核</cp:lastModifiedBy>
  <cp:revision>25</cp:revision>
  <dcterms:created xsi:type="dcterms:W3CDTF">2023-08-09T12:44:00Z</dcterms:created>
  <dcterms:modified xsi:type="dcterms:W3CDTF">2026-07-01T06:06:10Z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</Properties>
</file>