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6.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7.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30.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334" r:id="rId4"/>
    <p:sldId id="261" r:id="rId5"/>
    <p:sldId id="338" r:id="rId6"/>
    <p:sldId id="299" r:id="rId7"/>
    <p:sldId id="301" r:id="rId8"/>
    <p:sldId id="330" r:id="rId9"/>
    <p:sldId id="335" r:id="rId10"/>
    <p:sldId id="302" r:id="rId11"/>
    <p:sldId id="303" r:id="rId12"/>
    <p:sldId id="305" r:id="rId13"/>
    <p:sldId id="336" r:id="rId14"/>
    <p:sldId id="307" r:id="rId15"/>
    <p:sldId id="309" r:id="rId16"/>
    <p:sldId id="310" r:id="rId17"/>
    <p:sldId id="313" r:id="rId18"/>
    <p:sldId id="314" r:id="rId19"/>
    <p:sldId id="311" r:id="rId20"/>
    <p:sldId id="341" r:id="rId21"/>
    <p:sldId id="312" r:id="rId22"/>
    <p:sldId id="337" r:id="rId23"/>
    <p:sldId id="325" r:id="rId24"/>
    <p:sldId id="326" r:id="rId25"/>
    <p:sldId id="327" r:id="rId26"/>
    <p:sldId id="328" r:id="rId27"/>
    <p:sldId id="329" r:id="rId28"/>
    <p:sldId id="263" r:id="rId29"/>
    <p:sldId id="271" r:id="rId30"/>
    <p:sldId id="287" r:id="rId31"/>
    <p:sldId id="290" r:id="rId32"/>
    <p:sldId id="289" r:id="rId33"/>
    <p:sldId id="339" r:id="rId34"/>
    <p:sldId id="280" r:id="rId35"/>
    <p:sldId id="331" r:id="rId36"/>
    <p:sldId id="332" r:id="rId37"/>
    <p:sldId id="333" r:id="rId38"/>
    <p:sldId id="340" r:id="rId39"/>
    <p:sldId id="342" r:id="rId40"/>
    <p:sldId id="288" r:id="rId41"/>
    <p:sldId id="297" r:id="rId42"/>
    <p:sldId id="298" r:id="rId43"/>
    <p:sldId id="283" r:id="rId44"/>
    <p:sldId id="296" r:id="rId45"/>
    <p:sldId id="343" r:id="rId46"/>
    <p:sldId id="344" r:id="rId47"/>
    <p:sldId id="278" r:id="rId48"/>
    <p:sldId id="268" r:id="rId49"/>
    <p:sldId id="269" r:id="rId50"/>
    <p:sldId id="272" r:id="rId51"/>
    <p:sldId id="273" r:id="rId5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0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8" autoAdjust="0"/>
    <p:restoredTop sz="95483" autoAdjust="0"/>
  </p:normalViewPr>
  <p:slideViewPr>
    <p:cSldViewPr snapToGrid="0">
      <p:cViewPr varScale="1">
        <p:scale>
          <a:sx n="90" d="100"/>
          <a:sy n="90" d="100"/>
        </p:scale>
        <p:origin x="53" y="4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0BC3AF-30D4-48F9-976B-F1ACFE1A371B}" type="datetimeFigureOut">
              <a:rPr lang="zh-CN" altLang="en-US" smtClean="0"/>
              <a:t>2026/7/1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BB2DC1-79B6-45B3-8A77-EF6BF3783490}" type="slidenum">
              <a:rPr lang="zh-CN" altLang="en-US" smtClean="0"/>
              <a:t>‹#›</a:t>
            </a:fld>
            <a:endParaRPr lang="zh-CN" altLang="en-US"/>
          </a:p>
        </p:txBody>
      </p:sp>
    </p:spTree>
    <p:extLst>
      <p:ext uri="{BB962C8B-B14F-4D97-AF65-F5344CB8AC3E}">
        <p14:creationId xmlns:p14="http://schemas.microsoft.com/office/powerpoint/2010/main" val="286053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各位专家、老师好，我是庞昊，我来代表PIDE工作组介绍BTOF探测器相关进展</a:t>
            </a:r>
          </a:p>
        </p:txBody>
      </p:sp>
      <p:sp>
        <p:nvSpPr>
          <p:cNvPr id="4" name="灯片编号占位符 3"/>
          <p:cNvSpPr>
            <a:spLocks noGrp="1"/>
          </p:cNvSpPr>
          <p:nvPr>
            <p:ph type="sldNum" sz="quarter" idx="5"/>
          </p:nvPr>
        </p:nvSpPr>
        <p:spPr/>
        <p:txBody>
          <a:bodyPr/>
          <a:lstStyle/>
          <a:p>
            <a:fld id="{9FBB2DC1-79B6-45B3-8A77-EF6BF3783490}" type="slidenum">
              <a:rPr lang="zh-CN" altLang="en-US" smtClean="0"/>
              <a:t>1</a:t>
            </a:fld>
            <a:endParaRPr lang="zh-CN" altLang="en-US"/>
          </a:p>
        </p:txBody>
      </p:sp>
    </p:spTree>
    <p:extLst>
      <p:ext uri="{BB962C8B-B14F-4D97-AF65-F5344CB8AC3E}">
        <p14:creationId xmlns:p14="http://schemas.microsoft.com/office/powerpoint/2010/main" val="1569876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我们制作了这样的BTOF原理验证样机，使用了一块如图所示，厚度20mm的辐射体。10个滨松的R10754PMT结合在辐射体的一端，它的性能大概如图。然后是我们的电子学系统，PMT接驳柔性板，然后是前端版，数据收集板等，整个电子学系统可以做到10ps的定时精度。整套系统安装如图所示，电子学放在一端，然后束流从这里打入。</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10</a:t>
            </a:fld>
            <a:endParaRPr lang="zh-CN" altLang="en-US"/>
          </a:p>
        </p:txBody>
      </p:sp>
    </p:spTree>
    <p:extLst>
      <p:ext uri="{BB962C8B-B14F-4D97-AF65-F5344CB8AC3E}">
        <p14:creationId xmlns:p14="http://schemas.microsoft.com/office/powerpoint/2010/main" val="3971940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我们带着样机前往CERN在PS束流T10进行了束流实验，现场摆放情况如图。我们也使用了一些辅助探测器，使用三组tracker提供径迹信息，以及前后各一个参考时间探测器，可以提供45ps分辨的参考时间，以及90ps的飞行时间分辨用来进行粒子鉴别。我们测试了多个角度和位置，探究不同入射情况下的鉴别性能。</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11</a:t>
            </a:fld>
            <a:endParaRPr lang="zh-CN" altLang="en-US"/>
          </a:p>
        </p:txBody>
      </p:sp>
    </p:spTree>
    <p:extLst>
      <p:ext uri="{BB962C8B-B14F-4D97-AF65-F5344CB8AC3E}">
        <p14:creationId xmlns:p14="http://schemas.microsoft.com/office/powerpoint/2010/main" val="2714181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为了验证系统的长期稳定性，我们也进行了宇宙线实验，目前已经稳定运行达到两个月，数据分析进行中</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12</a:t>
            </a:fld>
            <a:endParaRPr lang="zh-CN" altLang="en-US"/>
          </a:p>
        </p:txBody>
      </p:sp>
    </p:spTree>
    <p:extLst>
      <p:ext uri="{BB962C8B-B14F-4D97-AF65-F5344CB8AC3E}">
        <p14:creationId xmlns:p14="http://schemas.microsoft.com/office/powerpoint/2010/main" val="3434805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接下来介绍BTOF的处理算法以及实验结果</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13</a:t>
            </a:fld>
            <a:endParaRPr lang="zh-CN" altLang="en-US"/>
          </a:p>
        </p:txBody>
      </p:sp>
    </p:spTree>
    <p:extLst>
      <p:ext uri="{BB962C8B-B14F-4D97-AF65-F5344CB8AC3E}">
        <p14:creationId xmlns:p14="http://schemas.microsoft.com/office/powerpoint/2010/main" val="988941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着重介绍一下二维算法。基本原理就是不同种类的粒子产生的切轮科夫辐射不同，击中PMT的时间和位置的分布不同，我们利用这个差别进行粒子鉴别。当然单个粒子产生的PMT击中数不足以形成概率分布，我们需要使用极大似然法。在我们已知粒子径迹和动量的情况下，我们假设粒子的种类，就足以得到在这种假设下的概率分布，对于单个粒子产生的击中，我们比较不同假设下，这种形式的似然函数值，就可以推断粒子更符合哪种假设。假设下的PDF获取可以由下面几种方法得到，实验数据筛选，Geant4模拟，以及算法生成。</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14</a:t>
            </a:fld>
            <a:endParaRPr lang="zh-CN" altLang="en-US"/>
          </a:p>
        </p:txBody>
      </p:sp>
    </p:spTree>
    <p:extLst>
      <p:ext uri="{BB962C8B-B14F-4D97-AF65-F5344CB8AC3E}">
        <p14:creationId xmlns:p14="http://schemas.microsoft.com/office/powerpoint/2010/main" val="821512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目前我们在OSCAR软件框架下实现了一套完整的束流实验全链路模拟以及数据分析软件。我们可以对整个束流实验进行全模拟和数字化，也可以对实验数据进行数据转换，最终获取统一格式的数据进行重建分析，方便我们对比实验和模拟结果，进行多探测器数据联合处理。目前已经具有BTOF实验数据分析的能力，不过探测器系统间的标定有待完善</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15</a:t>
            </a:fld>
            <a:endParaRPr lang="zh-CN" altLang="en-US"/>
          </a:p>
        </p:txBody>
      </p:sp>
    </p:spTree>
    <p:extLst>
      <p:ext uri="{BB962C8B-B14F-4D97-AF65-F5344CB8AC3E}">
        <p14:creationId xmlns:p14="http://schemas.microsoft.com/office/powerpoint/2010/main" val="3001319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这里展示一下我们现在的模拟和重建算法，我们可以看到计算产生的分布和模拟的分布是吻合的，预期40度入射下对4GeV的pi/p有4.6sigma的鉴别性能</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16</a:t>
            </a:fld>
            <a:endParaRPr lang="zh-CN" altLang="en-US"/>
          </a:p>
        </p:txBody>
      </p:sp>
    </p:spTree>
    <p:extLst>
      <p:ext uri="{BB962C8B-B14F-4D97-AF65-F5344CB8AC3E}">
        <p14:creationId xmlns:p14="http://schemas.microsoft.com/office/powerpoint/2010/main" val="2855985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然后展示一下我们的束流实验初步结果，采用的是data driven的方法，取70％的数据生成pdf模板，30％做测试，40度角下有4.2sigma的鉴别性能</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17</a:t>
            </a:fld>
            <a:endParaRPr lang="zh-CN" altLang="en-US"/>
          </a:p>
        </p:txBody>
      </p:sp>
    </p:spTree>
    <p:extLst>
      <p:ext uri="{BB962C8B-B14F-4D97-AF65-F5344CB8AC3E}">
        <p14:creationId xmlns:p14="http://schemas.microsoft.com/office/powerpoint/2010/main" val="2169092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但是在大角度下，鉴别性能不及预期，比如53度和74度只有3.6sigma和2.5sigma。经过我们的检查，我们基本可以确定是辐射体侧边表面平整度严重不足造成的。比如我们这里直接观察辐射体另一端规律排列的金属方格经过侧边反射的成像，就可以看到这里严重扭曲，说明平整度不足。那么可以理解的是40度角下反射次数少，性能受影响小，大角度下传播距离大，侧边反射增加，光路严重畸变，那么鉴别性能就会受到比较严重的影响。</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18</a:t>
            </a:fld>
            <a:endParaRPr lang="zh-CN" altLang="en-US"/>
          </a:p>
        </p:txBody>
      </p:sp>
    </p:spTree>
    <p:extLst>
      <p:ext uri="{BB962C8B-B14F-4D97-AF65-F5344CB8AC3E}">
        <p14:creationId xmlns:p14="http://schemas.microsoft.com/office/powerpoint/2010/main" val="2186211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我们的后续处理需要对整套系统进行标定，其中，系统内部时间的标定就采用了这样的装置，我们用机械臂精确控制激光入射的PMT通道，然后逐个测定时间，就可以标出通道时间offset，标定效果如右图所示</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19</a:t>
            </a:fld>
            <a:endParaRPr lang="zh-CN" altLang="en-US"/>
          </a:p>
        </p:txBody>
      </p:sp>
    </p:spTree>
    <p:extLst>
      <p:ext uri="{BB962C8B-B14F-4D97-AF65-F5344CB8AC3E}">
        <p14:creationId xmlns:p14="http://schemas.microsoft.com/office/powerpoint/2010/main" val="1324571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我的报告分为以下四个部分，探测器介绍，相关实验介绍，处理算法和实验结果，以及电子学相关进展</a:t>
            </a:r>
          </a:p>
        </p:txBody>
      </p:sp>
      <p:sp>
        <p:nvSpPr>
          <p:cNvPr id="4" name="灯片编号占位符 3"/>
          <p:cNvSpPr>
            <a:spLocks noGrp="1"/>
          </p:cNvSpPr>
          <p:nvPr>
            <p:ph type="sldNum" sz="quarter" idx="5"/>
          </p:nvPr>
        </p:nvSpPr>
        <p:spPr/>
        <p:txBody>
          <a:bodyPr/>
          <a:lstStyle/>
          <a:p>
            <a:fld id="{9FBB2DC1-79B6-45B3-8A77-EF6BF3783490}" type="slidenum">
              <a:rPr lang="zh-CN" altLang="en-US" smtClean="0"/>
              <a:t>2</a:t>
            </a:fld>
            <a:endParaRPr lang="zh-CN" altLang="en-US"/>
          </a:p>
        </p:txBody>
      </p:sp>
    </p:spTree>
    <p:extLst>
      <p:ext uri="{BB962C8B-B14F-4D97-AF65-F5344CB8AC3E}">
        <p14:creationId xmlns:p14="http://schemas.microsoft.com/office/powerpoint/2010/main" val="2789427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对于系统间的时间和位置标定，我们采用KL散度方法标定。我们需要标定的参数就是BTOF的摆放位置和方向，还有击中BTOF的时间。我们筛选束流实验数据，获得较为干净的实验的概率分布，标定参数也会给出一个计算的概率分布，我们计算他们的KL散度，这个值越小，分布越接近，我们就以最小化KL散度为目标用Adam梯度下降寻找最优的标定参数</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20</a:t>
            </a:fld>
            <a:endParaRPr lang="zh-CN" altLang="en-US"/>
          </a:p>
        </p:txBody>
      </p:sp>
    </p:spTree>
    <p:extLst>
      <p:ext uri="{BB962C8B-B14F-4D97-AF65-F5344CB8AC3E}">
        <p14:creationId xmlns:p14="http://schemas.microsoft.com/office/powerpoint/2010/main" val="3675345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我们目前初步的标定结果如图所示，从他们的差值来看两个分布基本吻合，但还是受到辐射体侧边不平整的影响，反射部分与计算预期不符合。</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21</a:t>
            </a:fld>
            <a:endParaRPr lang="zh-CN" altLang="en-US"/>
          </a:p>
        </p:txBody>
      </p:sp>
    </p:spTree>
    <p:extLst>
      <p:ext uri="{BB962C8B-B14F-4D97-AF65-F5344CB8AC3E}">
        <p14:creationId xmlns:p14="http://schemas.microsoft.com/office/powerpoint/2010/main" val="3331684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接下来介绍电子学相关进展。</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22</a:t>
            </a:fld>
            <a:endParaRPr lang="zh-CN" altLang="en-US"/>
          </a:p>
        </p:txBody>
      </p:sp>
    </p:spTree>
    <p:extLst>
      <p:ext uri="{BB962C8B-B14F-4D97-AF65-F5344CB8AC3E}">
        <p14:creationId xmlns:p14="http://schemas.microsoft.com/office/powerpoint/2010/main" val="585677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我们主要工作围绕电路ASIC化展开，目的是为了增加系统集成度和降低功耗。主要有两部分，FET用于信号放大和定阈甄别，TDC用于边沿时间测量</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23</a:t>
            </a:fld>
            <a:endParaRPr lang="zh-CN" altLang="en-US"/>
          </a:p>
        </p:txBody>
      </p:sp>
    </p:spTree>
    <p:extLst>
      <p:ext uri="{BB962C8B-B14F-4D97-AF65-F5344CB8AC3E}">
        <p14:creationId xmlns:p14="http://schemas.microsoft.com/office/powerpoint/2010/main" val="409090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ASIC FET的话我们完成了第二版的设计与封测，最重要的变化是新版电路有效压制了信号后延振铃，TOT的测量精度大幅提升至3～15ps</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24</a:t>
            </a:fld>
            <a:endParaRPr lang="zh-CN" altLang="en-US"/>
          </a:p>
        </p:txBody>
      </p:sp>
    </p:spTree>
    <p:extLst>
      <p:ext uri="{BB962C8B-B14F-4D97-AF65-F5344CB8AC3E}">
        <p14:creationId xmlns:p14="http://schemas.microsoft.com/office/powerpoint/2010/main" val="1214858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然后是TDC，第一版我们尝试设计了两种架构的ASIC TDC，就是双斜率时间放大TDC和多相位时钟TDC。第一版的两种TDC已经完成投片测试，综合考量下我们选择了DSTA-TDC</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25</a:t>
            </a:fld>
            <a:endParaRPr lang="zh-CN" altLang="en-US"/>
          </a:p>
        </p:txBody>
      </p:sp>
    </p:spTree>
    <p:extLst>
      <p:ext uri="{BB962C8B-B14F-4D97-AF65-F5344CB8AC3E}">
        <p14:creationId xmlns:p14="http://schemas.microsoft.com/office/powerpoint/2010/main" val="4213773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我们也已经完成第二版ASIC TDC的设计和测试，这里展示他的具体设计和参数</a:t>
            </a:r>
          </a:p>
        </p:txBody>
      </p:sp>
      <p:sp>
        <p:nvSpPr>
          <p:cNvPr id="4" name="灯片编号占位符 3"/>
          <p:cNvSpPr>
            <a:spLocks noGrp="1"/>
          </p:cNvSpPr>
          <p:nvPr>
            <p:ph type="sldNum" sz="quarter" idx="5"/>
          </p:nvPr>
        </p:nvSpPr>
        <p:spPr/>
        <p:txBody>
          <a:bodyPr/>
          <a:lstStyle/>
          <a:p>
            <a:fld id="{9FBB2DC1-79B6-45B3-8A77-EF6BF3783490}" type="slidenum">
              <a:rPr lang="zh-CN" altLang="en-US" smtClean="0"/>
              <a:t>26</a:t>
            </a:fld>
            <a:endParaRPr lang="zh-CN" altLang="en-US"/>
          </a:p>
        </p:txBody>
      </p:sp>
    </p:spTree>
    <p:extLst>
      <p:ext uri="{BB962C8B-B14F-4D97-AF65-F5344CB8AC3E}">
        <p14:creationId xmlns:p14="http://schemas.microsoft.com/office/powerpoint/2010/main" val="423441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然后这里是一些详细的测试结果，可以看到在电压和温度在一定范围内变化，TDC也能保持很高的精度。</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27</a:t>
            </a:fld>
            <a:endParaRPr lang="zh-CN" altLang="en-US"/>
          </a:p>
        </p:txBody>
      </p:sp>
    </p:spTree>
    <p:extLst>
      <p:ext uri="{BB962C8B-B14F-4D97-AF65-F5344CB8AC3E}">
        <p14:creationId xmlns:p14="http://schemas.microsoft.com/office/powerpoint/2010/main" val="1752977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最后总结 我们的BTOF原理验证样机在CERN进行了束流实验，也进行了宇宙线实验。样机辐射体侧表面平整度严重不足，对标定和鉴别产生了较大影响。详细的数据分析仍然在进行中，从初步结果来看部分角度性能已达预期。国产MCP-PMT已经完成交付。DTOF电子学完成了第二版的FET的封测以及第二版TDC的设计测试，工作顺利推进中。</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28</a:t>
            </a:fld>
            <a:endParaRPr lang="zh-CN" altLang="en-US"/>
          </a:p>
        </p:txBody>
      </p:sp>
    </p:spTree>
    <p:extLst>
      <p:ext uri="{BB962C8B-B14F-4D97-AF65-F5344CB8AC3E}">
        <p14:creationId xmlns:p14="http://schemas.microsoft.com/office/powerpoint/2010/main" val="2218342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高辐射承受能力</a:t>
            </a:r>
          </a:p>
        </p:txBody>
      </p:sp>
      <p:sp>
        <p:nvSpPr>
          <p:cNvPr id="4" name="灯片编号占位符 3"/>
          <p:cNvSpPr>
            <a:spLocks noGrp="1"/>
          </p:cNvSpPr>
          <p:nvPr>
            <p:ph type="sldNum" sz="quarter" idx="5"/>
          </p:nvPr>
        </p:nvSpPr>
        <p:spPr/>
        <p:txBody>
          <a:bodyPr/>
          <a:lstStyle/>
          <a:p>
            <a:fld id="{9FBB2DC1-79B6-45B3-8A77-EF6BF3783490}" type="slidenum">
              <a:rPr lang="zh-CN" altLang="en-US" smtClean="0"/>
              <a:t>30</a:t>
            </a:fld>
            <a:endParaRPr lang="zh-CN" altLang="en-US"/>
          </a:p>
        </p:txBody>
      </p:sp>
    </p:spTree>
    <p:extLst>
      <p:ext uri="{BB962C8B-B14F-4D97-AF65-F5344CB8AC3E}">
        <p14:creationId xmlns:p14="http://schemas.microsoft.com/office/powerpoint/2010/main" val="1884383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首先是探测器介绍</a:t>
            </a:r>
          </a:p>
        </p:txBody>
      </p:sp>
      <p:sp>
        <p:nvSpPr>
          <p:cNvPr id="4" name="灯片编号占位符 3"/>
          <p:cNvSpPr>
            <a:spLocks noGrp="1"/>
          </p:cNvSpPr>
          <p:nvPr>
            <p:ph type="sldNum" sz="quarter" idx="5"/>
          </p:nvPr>
        </p:nvSpPr>
        <p:spPr/>
        <p:txBody>
          <a:bodyPr/>
          <a:lstStyle/>
          <a:p>
            <a:fld id="{9FBB2DC1-79B6-45B3-8A77-EF6BF3783490}" type="slidenum">
              <a:rPr lang="zh-CN" altLang="en-US" smtClean="0"/>
              <a:t>3</a:t>
            </a:fld>
            <a:endParaRPr lang="zh-CN" altLang="en-US"/>
          </a:p>
        </p:txBody>
      </p:sp>
    </p:spTree>
    <p:extLst>
      <p:ext uri="{BB962C8B-B14F-4D97-AF65-F5344CB8AC3E}">
        <p14:creationId xmlns:p14="http://schemas.microsoft.com/office/powerpoint/2010/main" val="3086706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871C0-5D32-A448-AA23-3532053CF31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6F08384-0567-6041-BF0C-4A47E6826C1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4C0EB85-302B-F99E-2739-955398D49D3D}"/>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9840A196-A021-E84C-C8A3-692F1CE35D7B}"/>
              </a:ext>
            </a:extLst>
          </p:cNvPr>
          <p:cNvSpPr>
            <a:spLocks noGrp="1"/>
          </p:cNvSpPr>
          <p:nvPr>
            <p:ph type="sldNum" sz="quarter" idx="5"/>
          </p:nvPr>
        </p:nvSpPr>
        <p:spPr/>
        <p:txBody>
          <a:bodyPr/>
          <a:lstStyle/>
          <a:p>
            <a:fld id="{9FBB2DC1-79B6-45B3-8A77-EF6BF3783490}" type="slidenum">
              <a:rPr lang="zh-CN" altLang="en-US" smtClean="0"/>
              <a:t>33</a:t>
            </a:fld>
            <a:endParaRPr lang="zh-CN" altLang="en-US"/>
          </a:p>
        </p:txBody>
      </p:sp>
    </p:spTree>
    <p:extLst>
      <p:ext uri="{BB962C8B-B14F-4D97-AF65-F5344CB8AC3E}">
        <p14:creationId xmlns:p14="http://schemas.microsoft.com/office/powerpoint/2010/main" val="4194932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35</a:t>
            </a:fld>
            <a:endParaRPr lang="zh-CN" altLang="en-US"/>
          </a:p>
        </p:txBody>
      </p:sp>
    </p:spTree>
    <p:extLst>
      <p:ext uri="{BB962C8B-B14F-4D97-AF65-F5344CB8AC3E}">
        <p14:creationId xmlns:p14="http://schemas.microsoft.com/office/powerpoint/2010/main" val="650177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36</a:t>
            </a:fld>
            <a:endParaRPr lang="zh-CN" altLang="en-US"/>
          </a:p>
        </p:txBody>
      </p:sp>
    </p:spTree>
    <p:extLst>
      <p:ext uri="{BB962C8B-B14F-4D97-AF65-F5344CB8AC3E}">
        <p14:creationId xmlns:p14="http://schemas.microsoft.com/office/powerpoint/2010/main" val="470938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37</a:t>
            </a:fld>
            <a:endParaRPr lang="zh-CN" altLang="en-US"/>
          </a:p>
        </p:txBody>
      </p:sp>
    </p:spTree>
    <p:extLst>
      <p:ext uri="{BB962C8B-B14F-4D97-AF65-F5344CB8AC3E}">
        <p14:creationId xmlns:p14="http://schemas.microsoft.com/office/powerpoint/2010/main" val="1264640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58ED9-04DA-5E15-F972-1AF863EFAE4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C325D10-0131-1AEF-A784-6B8D7C69DC3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134561E-5820-6EC8-467D-FEBC674DF55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5127070-6749-9017-6AFE-0FAB3653ABA7}"/>
              </a:ext>
            </a:extLst>
          </p:cNvPr>
          <p:cNvSpPr>
            <a:spLocks noGrp="1"/>
          </p:cNvSpPr>
          <p:nvPr>
            <p:ph type="sldNum" sz="quarter" idx="5"/>
          </p:nvPr>
        </p:nvSpPr>
        <p:spPr/>
        <p:txBody>
          <a:bodyPr/>
          <a:lstStyle/>
          <a:p>
            <a:fld id="{9FBB2DC1-79B6-45B3-8A77-EF6BF3783490}" type="slidenum">
              <a:rPr lang="zh-CN" altLang="en-US" smtClean="0"/>
              <a:t>38</a:t>
            </a:fld>
            <a:endParaRPr lang="zh-CN" altLang="en-US"/>
          </a:p>
        </p:txBody>
      </p:sp>
    </p:spTree>
    <p:extLst>
      <p:ext uri="{BB962C8B-B14F-4D97-AF65-F5344CB8AC3E}">
        <p14:creationId xmlns:p14="http://schemas.microsoft.com/office/powerpoint/2010/main" val="2232383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39</a:t>
            </a:fld>
            <a:endParaRPr lang="zh-CN" altLang="en-US"/>
          </a:p>
        </p:txBody>
      </p:sp>
    </p:spTree>
    <p:extLst>
      <p:ext uri="{BB962C8B-B14F-4D97-AF65-F5344CB8AC3E}">
        <p14:creationId xmlns:p14="http://schemas.microsoft.com/office/powerpoint/2010/main" val="3297946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A7127-C0F5-1497-1AD6-523F669A53B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524CE45-9E03-F1BC-D029-BD14FD592F0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C5A5AA6-ABF8-85EF-4694-17E9847DA8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然后这里是一些详细的测试结果，可以看到在电压和温度在一定范围内变化，TDC也能保持很高的精度。</a:t>
            </a:r>
          </a:p>
          <a:p>
            <a:endParaRPr lang="zh-CN" altLang="en-US" dirty="0"/>
          </a:p>
        </p:txBody>
      </p:sp>
      <p:sp>
        <p:nvSpPr>
          <p:cNvPr id="4" name="灯片编号占位符 3">
            <a:extLst>
              <a:ext uri="{FF2B5EF4-FFF2-40B4-BE49-F238E27FC236}">
                <a16:creationId xmlns:a16="http://schemas.microsoft.com/office/drawing/2014/main" id="{DB2F1D3C-FF27-2E86-1664-EC43E4E52DE8}"/>
              </a:ext>
            </a:extLst>
          </p:cNvPr>
          <p:cNvSpPr>
            <a:spLocks noGrp="1"/>
          </p:cNvSpPr>
          <p:nvPr>
            <p:ph type="sldNum" sz="quarter" idx="5"/>
          </p:nvPr>
        </p:nvSpPr>
        <p:spPr/>
        <p:txBody>
          <a:bodyPr/>
          <a:lstStyle/>
          <a:p>
            <a:fld id="{9FBB2DC1-79B6-45B3-8A77-EF6BF3783490}" type="slidenum">
              <a:rPr lang="zh-CN" altLang="en-US" smtClean="0"/>
              <a:t>45</a:t>
            </a:fld>
            <a:endParaRPr lang="zh-CN" altLang="en-US"/>
          </a:p>
        </p:txBody>
      </p:sp>
    </p:spTree>
    <p:extLst>
      <p:ext uri="{BB962C8B-B14F-4D97-AF65-F5344CB8AC3E}">
        <p14:creationId xmlns:p14="http://schemas.microsoft.com/office/powerpoint/2010/main" val="32462908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00C9F-6C23-02A5-B501-F1FE1B7FD67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B521231-DBEA-0A14-5483-7EBC403DAAE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9E336AA-980E-DB79-C3DB-641EE18F85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然后这里是一些详细的测试结果，可以看到在电压和温度在一定范围内变化，TDC也能保持很高的精度。</a:t>
            </a:r>
          </a:p>
          <a:p>
            <a:endParaRPr lang="zh-CN" altLang="en-US" dirty="0"/>
          </a:p>
        </p:txBody>
      </p:sp>
      <p:sp>
        <p:nvSpPr>
          <p:cNvPr id="4" name="灯片编号占位符 3">
            <a:extLst>
              <a:ext uri="{FF2B5EF4-FFF2-40B4-BE49-F238E27FC236}">
                <a16:creationId xmlns:a16="http://schemas.microsoft.com/office/drawing/2014/main" id="{DE07EB40-077F-E6B2-D66E-DB0BC1CEF7E3}"/>
              </a:ext>
            </a:extLst>
          </p:cNvPr>
          <p:cNvSpPr>
            <a:spLocks noGrp="1"/>
          </p:cNvSpPr>
          <p:nvPr>
            <p:ph type="sldNum" sz="quarter" idx="5"/>
          </p:nvPr>
        </p:nvSpPr>
        <p:spPr/>
        <p:txBody>
          <a:bodyPr/>
          <a:lstStyle/>
          <a:p>
            <a:fld id="{9FBB2DC1-79B6-45B3-8A77-EF6BF3783490}" type="slidenum">
              <a:rPr lang="zh-CN" altLang="en-US" smtClean="0"/>
              <a:t>46</a:t>
            </a:fld>
            <a:endParaRPr lang="zh-CN" altLang="en-US"/>
          </a:p>
        </p:txBody>
      </p:sp>
    </p:spTree>
    <p:extLst>
      <p:ext uri="{BB962C8B-B14F-4D97-AF65-F5344CB8AC3E}">
        <p14:creationId xmlns:p14="http://schemas.microsoft.com/office/powerpoint/2010/main" val="1764974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超级陶粲装置对粒子鉴别的性能需求是对2GeV的pi/K粒子具有四倍sigma的鉴别性能，同时希望探测器物质量低结构紧凑。基于DIRC技术，也就是内全反射切伦科夫光探测技术的飞行时间探测器，也就是DTOF探测器，是STCF PID探测器的理想选择</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4</a:t>
            </a:fld>
            <a:endParaRPr lang="zh-CN" altLang="en-US"/>
          </a:p>
        </p:txBody>
      </p:sp>
    </p:spTree>
    <p:extLst>
      <p:ext uri="{BB962C8B-B14F-4D97-AF65-F5344CB8AC3E}">
        <p14:creationId xmlns:p14="http://schemas.microsoft.com/office/powerpoint/2010/main" val="3102675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对于DIRC技术，其核心原理是切伦科夫辐射体同时作为光导工作，利用其良好的表面光学性质保持切伦科夫辐射的方向信息。为此我们要求辐射体表面粗糙度足够低，以及表面足够平整。结合了DIRC和时间探测的DTOF探测器同尺寸下相对于单纯的飞行时间探测器可以提供更优秀的鉴别性能。</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5</a:t>
            </a:fld>
            <a:endParaRPr lang="zh-CN" altLang="en-US"/>
          </a:p>
        </p:txBody>
      </p:sp>
    </p:spTree>
    <p:extLst>
      <p:ext uri="{BB962C8B-B14F-4D97-AF65-F5344CB8AC3E}">
        <p14:creationId xmlns:p14="http://schemas.microsoft.com/office/powerpoint/2010/main" val="1893149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我们之前对端盖DTOF探测器进行过详细的论证研究，设计如图所示。我们也制作了1/3DTOF样机在CERN的PS束流T9进行束流实验。我们使用4GeV的pi/p等效2GeV的pi/K，测得它具有4.4sigma的鉴别性能，符合要求，我们尝试将DTOF技术用于桶部</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6</a:t>
            </a:fld>
            <a:endParaRPr lang="zh-CN" altLang="en-US"/>
          </a:p>
        </p:txBody>
      </p:sp>
    </p:spTree>
    <p:extLst>
      <p:ext uri="{BB962C8B-B14F-4D97-AF65-F5344CB8AC3E}">
        <p14:creationId xmlns:p14="http://schemas.microsoft.com/office/powerpoint/2010/main" val="2724238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目前的桶部BTOF探测器如图所示，它由12个扇区组成，每个扇区放置两块厚度15mm的熔融石英辐射体，辐射体一端放置多个4x4阳极MCP-PMT组成阵列，用来收集切伦科夫辐射光。MCP-PMT作为BTOF上关键的元器件，其国产化具有重大意义，我们也是在和西光所合作，推进PMT国产化中</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7</a:t>
            </a:fld>
            <a:endParaRPr lang="zh-CN" altLang="en-US"/>
          </a:p>
        </p:txBody>
      </p:sp>
    </p:spTree>
    <p:extLst>
      <p:ext uri="{BB962C8B-B14F-4D97-AF65-F5344CB8AC3E}">
        <p14:creationId xmlns:p14="http://schemas.microsoft.com/office/powerpoint/2010/main" val="1630527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目前我们已经验收了来自西光所的多支长寿命MCP-PMT，它具有优于50ps的时间分辨，以及大于25C/cm2的寿命，详细介绍可以关注李老师的报告。</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8</a:t>
            </a:fld>
            <a:endParaRPr lang="zh-CN" altLang="en-US"/>
          </a:p>
        </p:txBody>
      </p:sp>
    </p:spTree>
    <p:extLst>
      <p:ext uri="{BB962C8B-B14F-4D97-AF65-F5344CB8AC3E}">
        <p14:creationId xmlns:p14="http://schemas.microsoft.com/office/powerpoint/2010/main" val="2295620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dirty="0"/>
              <a:t>接下来介绍围绕BTOF研究开展的实验。</a:t>
            </a:r>
          </a:p>
          <a:p>
            <a:endParaRPr lang="zh-CN" altLang="en-US" dirty="0"/>
          </a:p>
        </p:txBody>
      </p:sp>
      <p:sp>
        <p:nvSpPr>
          <p:cNvPr id="4" name="灯片编号占位符 3"/>
          <p:cNvSpPr>
            <a:spLocks noGrp="1"/>
          </p:cNvSpPr>
          <p:nvPr>
            <p:ph type="sldNum" sz="quarter" idx="5"/>
          </p:nvPr>
        </p:nvSpPr>
        <p:spPr/>
        <p:txBody>
          <a:bodyPr/>
          <a:lstStyle/>
          <a:p>
            <a:fld id="{9FBB2DC1-79B6-45B3-8A77-EF6BF3783490}" type="slidenum">
              <a:rPr lang="zh-CN" altLang="en-US" smtClean="0"/>
              <a:t>9</a:t>
            </a:fld>
            <a:endParaRPr lang="zh-CN" altLang="en-US"/>
          </a:p>
        </p:txBody>
      </p:sp>
    </p:spTree>
    <p:extLst>
      <p:ext uri="{BB962C8B-B14F-4D97-AF65-F5344CB8AC3E}">
        <p14:creationId xmlns:p14="http://schemas.microsoft.com/office/powerpoint/2010/main" val="1538543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页">
    <p:spTree>
      <p:nvGrpSpPr>
        <p:cNvPr id="1" name=""/>
        <p:cNvGrpSpPr/>
        <p:nvPr/>
      </p:nvGrpSpPr>
      <p:grpSpPr>
        <a:xfrm>
          <a:off x="0" y="0"/>
          <a:ext cx="0" cy="0"/>
          <a:chOff x="0" y="0"/>
          <a:chExt cx="0" cy="0"/>
        </a:xfrm>
      </p:grpSpPr>
      <p:sp>
        <p:nvSpPr>
          <p:cNvPr id="17" name="标题 16">
            <a:extLst>
              <a:ext uri="{FF2B5EF4-FFF2-40B4-BE49-F238E27FC236}">
                <a16:creationId xmlns:a16="http://schemas.microsoft.com/office/drawing/2014/main" id="{B7E8EFDD-5347-C180-004A-2284D92B9A52}"/>
              </a:ext>
            </a:extLst>
          </p:cNvPr>
          <p:cNvSpPr>
            <a:spLocks noGrp="1"/>
          </p:cNvSpPr>
          <p:nvPr>
            <p:ph type="title" hasCustomPrompt="1"/>
          </p:nvPr>
        </p:nvSpPr>
        <p:spPr>
          <a:xfrm>
            <a:off x="2225217" y="1708481"/>
            <a:ext cx="7492748" cy="2003709"/>
          </a:xfrm>
          <a:prstGeom prst="rect">
            <a:avLst/>
          </a:prstGeom>
        </p:spPr>
        <p:txBody>
          <a:bodyPr/>
          <a:lstStyle>
            <a:lvl1pPr algn="ctr">
              <a:defRPr sz="4800" b="1">
                <a:latin typeface="+mj-ea"/>
                <a:ea typeface="+mj-ea"/>
              </a:defRPr>
            </a:lvl1pPr>
          </a:lstStyle>
          <a:p>
            <a:br>
              <a:rPr lang="en-US" altLang="zh-CN" dirty="0"/>
            </a:br>
            <a:r>
              <a:rPr lang="zh-CN" altLang="en-US" dirty="0"/>
              <a:t>这是主标题</a:t>
            </a:r>
          </a:p>
        </p:txBody>
      </p:sp>
      <p:sp>
        <p:nvSpPr>
          <p:cNvPr id="23" name="文本占位符 22">
            <a:extLst>
              <a:ext uri="{FF2B5EF4-FFF2-40B4-BE49-F238E27FC236}">
                <a16:creationId xmlns:a16="http://schemas.microsoft.com/office/drawing/2014/main" id="{A90E0DA7-CA7A-4E75-4822-3E8B9C0EC5C1}"/>
              </a:ext>
            </a:extLst>
          </p:cNvPr>
          <p:cNvSpPr>
            <a:spLocks noGrp="1"/>
          </p:cNvSpPr>
          <p:nvPr>
            <p:ph type="body" sz="quarter" idx="10" hasCustomPrompt="1"/>
          </p:nvPr>
        </p:nvSpPr>
        <p:spPr>
          <a:xfrm>
            <a:off x="4588669" y="3998793"/>
            <a:ext cx="3014662" cy="1432281"/>
          </a:xfrm>
          <a:prstGeom prst="rect">
            <a:avLst/>
          </a:prstGeom>
        </p:spPr>
        <p:txBody>
          <a:bodyPr/>
          <a:lstStyle>
            <a:lvl1pPr marL="0" indent="0">
              <a:lnSpc>
                <a:spcPct val="110000"/>
              </a:lnSpc>
              <a:buNone/>
              <a:defRPr sz="2200">
                <a:latin typeface="+mj-ea"/>
                <a:ea typeface="+mj-ea"/>
              </a:defRPr>
            </a:lvl1pPr>
          </a:lstStyle>
          <a:p>
            <a:pPr lvl="0"/>
            <a:r>
              <a:rPr lang="zh-CN" altLang="en-US" dirty="0"/>
              <a:t>一些基础信息</a:t>
            </a:r>
          </a:p>
        </p:txBody>
      </p:sp>
      <p:sp>
        <p:nvSpPr>
          <p:cNvPr id="25" name="文本占位符 24">
            <a:extLst>
              <a:ext uri="{FF2B5EF4-FFF2-40B4-BE49-F238E27FC236}">
                <a16:creationId xmlns:a16="http://schemas.microsoft.com/office/drawing/2014/main" id="{9069D3AA-A769-4E08-E723-383CFF518440}"/>
              </a:ext>
            </a:extLst>
          </p:cNvPr>
          <p:cNvSpPr>
            <a:spLocks noGrp="1"/>
          </p:cNvSpPr>
          <p:nvPr>
            <p:ph type="body" sz="quarter" idx="11" hasCustomPrompt="1"/>
          </p:nvPr>
        </p:nvSpPr>
        <p:spPr>
          <a:xfrm>
            <a:off x="4997900" y="5922395"/>
            <a:ext cx="2196200" cy="382706"/>
          </a:xfrm>
          <a:prstGeom prst="rect">
            <a:avLst/>
          </a:prstGeom>
        </p:spPr>
        <p:txBody>
          <a:bodyPr/>
          <a:lstStyle>
            <a:lvl1pPr marL="0" indent="0" algn="ctr">
              <a:buNone/>
              <a:defRPr sz="1800">
                <a:latin typeface="+mj-ea"/>
                <a:ea typeface="+mj-ea"/>
              </a:defRPr>
            </a:lvl1pPr>
          </a:lstStyle>
          <a:p>
            <a:pPr lvl="0"/>
            <a:r>
              <a:rPr lang="en-US" altLang="zh-CN" dirty="0"/>
              <a:t>2025</a:t>
            </a:r>
            <a:r>
              <a:rPr lang="zh-CN" altLang="en-US" dirty="0"/>
              <a:t>年</a:t>
            </a:r>
            <a:r>
              <a:rPr lang="en-US" altLang="zh-CN" dirty="0"/>
              <a:t>5</a:t>
            </a:r>
            <a:r>
              <a:rPr lang="zh-CN" altLang="en-US" dirty="0"/>
              <a:t>月</a:t>
            </a:r>
            <a:r>
              <a:rPr lang="en-US" altLang="zh-CN" dirty="0"/>
              <a:t>5</a:t>
            </a:r>
            <a:r>
              <a:rPr lang="zh-CN" altLang="en-US" dirty="0"/>
              <a:t>日</a:t>
            </a:r>
          </a:p>
        </p:txBody>
      </p:sp>
    </p:spTree>
    <p:extLst>
      <p:ext uri="{BB962C8B-B14F-4D97-AF65-F5344CB8AC3E}">
        <p14:creationId xmlns:p14="http://schemas.microsoft.com/office/powerpoint/2010/main" val="2886864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普通内容页">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F520126D-5336-04B4-3112-716853484676}"/>
              </a:ext>
            </a:extLst>
          </p:cNvPr>
          <p:cNvSpPr>
            <a:spLocks noGrp="1"/>
          </p:cNvSpPr>
          <p:nvPr>
            <p:ph type="sldNum" sz="quarter" idx="10"/>
          </p:nvPr>
        </p:nvSpPr>
        <p:spPr>
          <a:xfrm>
            <a:off x="11675660" y="6194036"/>
            <a:ext cx="516340" cy="323506"/>
          </a:xfrm>
          <a:prstGeom prst="rect">
            <a:avLst/>
          </a:prstGeom>
        </p:spPr>
        <p:txBody>
          <a:bodyPr/>
          <a:lstStyle/>
          <a:p>
            <a:fld id="{81380A6B-6B1C-4B5C-8CC8-AAA0A5F06428}" type="slidenum">
              <a:rPr lang="zh-CN" altLang="en-US" smtClean="0"/>
              <a:pPr/>
              <a:t>‹#›</a:t>
            </a:fld>
            <a:endParaRPr lang="zh-CN" altLang="en-US" dirty="0"/>
          </a:p>
        </p:txBody>
      </p:sp>
    </p:spTree>
    <p:extLst>
      <p:ext uri="{BB962C8B-B14F-4D97-AF65-F5344CB8AC3E}">
        <p14:creationId xmlns:p14="http://schemas.microsoft.com/office/powerpoint/2010/main" val="23587198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5F2AF8A2-89C1-3295-80DF-A4105B4DFE9F}"/>
              </a:ext>
            </a:extLst>
          </p:cNvPr>
          <p:cNvSpPr/>
          <p:nvPr userDrawn="1"/>
        </p:nvSpPr>
        <p:spPr>
          <a:xfrm>
            <a:off x="0" y="6625440"/>
            <a:ext cx="12192000" cy="232559"/>
          </a:xfrm>
          <a:prstGeom prst="rect">
            <a:avLst/>
          </a:prstGeom>
          <a:gradFill>
            <a:gsLst>
              <a:gs pos="0">
                <a:schemeClr val="accent1">
                  <a:lumMod val="75000"/>
                </a:schemeClr>
              </a:gs>
              <a:gs pos="91000">
                <a:schemeClr val="accent1">
                  <a:lumMod val="60000"/>
                  <a:lumOff val="40000"/>
                </a:schemeClr>
              </a:gs>
              <a:gs pos="100000">
                <a:schemeClr val="accent1">
                  <a:lumMod val="40000"/>
                  <a:lumOff val="6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BC35977D-B930-B584-D970-671E1040E793}"/>
              </a:ext>
            </a:extLst>
          </p:cNvPr>
          <p:cNvSpPr/>
          <p:nvPr userDrawn="1"/>
        </p:nvSpPr>
        <p:spPr>
          <a:xfrm>
            <a:off x="0" y="0"/>
            <a:ext cx="12192000" cy="1044054"/>
          </a:xfrm>
          <a:prstGeom prst="rect">
            <a:avLst/>
          </a:prstGeom>
          <a:gradFill>
            <a:gsLst>
              <a:gs pos="0">
                <a:schemeClr val="accent1">
                  <a:lumMod val="75000"/>
                </a:schemeClr>
              </a:gs>
              <a:gs pos="91000">
                <a:schemeClr val="accent1">
                  <a:lumMod val="60000"/>
                  <a:lumOff val="40000"/>
                </a:schemeClr>
              </a:gs>
              <a:gs pos="100000">
                <a:schemeClr val="accent1">
                  <a:lumMod val="40000"/>
                  <a:lumOff val="6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形 7">
            <a:extLst>
              <a:ext uri="{FF2B5EF4-FFF2-40B4-BE49-F238E27FC236}">
                <a16:creationId xmlns:a16="http://schemas.microsoft.com/office/drawing/2014/main" id="{0E3101E8-83B8-88BA-F9C5-D3AAF617F294}"/>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653703" y="93402"/>
            <a:ext cx="4476750" cy="857250"/>
          </a:xfrm>
          <a:prstGeom prst="rect">
            <a:avLst/>
          </a:prstGeom>
        </p:spPr>
      </p:pic>
      <p:sp>
        <p:nvSpPr>
          <p:cNvPr id="12" name="矩形 11">
            <a:extLst>
              <a:ext uri="{FF2B5EF4-FFF2-40B4-BE49-F238E27FC236}">
                <a16:creationId xmlns:a16="http://schemas.microsoft.com/office/drawing/2014/main" id="{8E8DBD30-5E50-758C-2071-E26491EB9E59}"/>
              </a:ext>
            </a:extLst>
          </p:cNvPr>
          <p:cNvSpPr/>
          <p:nvPr userDrawn="1"/>
        </p:nvSpPr>
        <p:spPr>
          <a:xfrm>
            <a:off x="0" y="6517542"/>
            <a:ext cx="12192000" cy="45719"/>
          </a:xfrm>
          <a:prstGeom prst="rect">
            <a:avLst/>
          </a:prstGeom>
          <a:gradFill>
            <a:gsLst>
              <a:gs pos="0">
                <a:schemeClr val="accent1">
                  <a:lumMod val="75000"/>
                </a:schemeClr>
              </a:gs>
              <a:gs pos="91000">
                <a:schemeClr val="accent1">
                  <a:lumMod val="60000"/>
                  <a:lumOff val="40000"/>
                </a:schemeClr>
              </a:gs>
              <a:gs pos="100000">
                <a:schemeClr val="accent1">
                  <a:lumMod val="40000"/>
                  <a:lumOff val="6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a:extLst>
              <a:ext uri="{FF2B5EF4-FFF2-40B4-BE49-F238E27FC236}">
                <a16:creationId xmlns:a16="http://schemas.microsoft.com/office/drawing/2014/main" id="{55B4E38F-D5B8-189C-A4C8-E4F9B5470B1B}"/>
              </a:ext>
            </a:extLst>
          </p:cNvPr>
          <p:cNvSpPr>
            <a:spLocks noGrp="1"/>
          </p:cNvSpPr>
          <p:nvPr>
            <p:ph type="sldNum" sz="quarter" idx="4"/>
          </p:nvPr>
        </p:nvSpPr>
        <p:spPr>
          <a:xfrm>
            <a:off x="11640540" y="6083591"/>
            <a:ext cx="543696" cy="433951"/>
          </a:xfrm>
          <a:prstGeom prst="rect">
            <a:avLst/>
          </a:prstGeom>
        </p:spPr>
        <p:txBody>
          <a:bodyPr vert="horz" lIns="91440" tIns="45720" rIns="91440" bIns="45720" rtlCol="0" anchor="ctr"/>
          <a:lstStyle>
            <a:lvl1pPr algn="ctr">
              <a:defRPr sz="2000" b="1">
                <a:solidFill>
                  <a:schemeClr val="tx1"/>
                </a:solidFill>
              </a:defRPr>
            </a:lvl1pPr>
          </a:lstStyle>
          <a:p>
            <a:fld id="{6A0DAFD9-2F12-4B15-8B7C-6A56F81F0054}" type="slidenum">
              <a:rPr lang="zh-CN" altLang="en-US" smtClean="0"/>
              <a:pPr/>
              <a:t>‹#›</a:t>
            </a:fld>
            <a:endParaRPr lang="zh-CN" altLang="en-US" dirty="0"/>
          </a:p>
        </p:txBody>
      </p:sp>
    </p:spTree>
    <p:extLst>
      <p:ext uri="{BB962C8B-B14F-4D97-AF65-F5344CB8AC3E}">
        <p14:creationId xmlns:p14="http://schemas.microsoft.com/office/powerpoint/2010/main" val="3198235188"/>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slideLayout" Target="../slideLayouts/slideLayout2.xml"/><Relationship Id="rId5" Type="http://schemas.openxmlformats.org/officeDocument/2006/relationships/tags" Target="../tags/tag5.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8" Type="http://schemas.openxmlformats.org/officeDocument/2006/relationships/tags" Target="../tags/tag8.xml"/><Relationship Id="rId51" Type="http://schemas.openxmlformats.org/officeDocument/2006/relationships/tags" Target="../tags/tag5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notesSlide" Target="../notesSlides/notesSlide14.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slideLayout" Target="../slideLayouts/slideLayout2.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tags" Target="../tags/tag64.xml"/><Relationship Id="rId17" Type="http://schemas.openxmlformats.org/officeDocument/2006/relationships/image" Target="../media/image41.png"/><Relationship Id="rId2" Type="http://schemas.openxmlformats.org/officeDocument/2006/relationships/tags" Target="../tags/tag54.xml"/><Relationship Id="rId16" Type="http://schemas.openxmlformats.org/officeDocument/2006/relationships/image" Target="../media/image40.png"/><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5" Type="http://schemas.openxmlformats.org/officeDocument/2006/relationships/tags" Target="../tags/tag57.xml"/><Relationship Id="rId15" Type="http://schemas.openxmlformats.org/officeDocument/2006/relationships/image" Target="../media/image39.png"/><Relationship Id="rId10" Type="http://schemas.openxmlformats.org/officeDocument/2006/relationships/tags" Target="../tags/tag62.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slideLayout" Target="../slideLayouts/slideLayout2.xml"/><Relationship Id="rId18" Type="http://schemas.openxmlformats.org/officeDocument/2006/relationships/image" Target="../media/image45.png"/><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image" Target="../media/image44.png"/><Relationship Id="rId2" Type="http://schemas.openxmlformats.org/officeDocument/2006/relationships/tags" Target="../tags/tag66.xml"/><Relationship Id="rId16" Type="http://schemas.openxmlformats.org/officeDocument/2006/relationships/image" Target="../media/image43.png"/><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5" Type="http://schemas.openxmlformats.org/officeDocument/2006/relationships/tags" Target="../tags/tag69.xml"/><Relationship Id="rId15" Type="http://schemas.openxmlformats.org/officeDocument/2006/relationships/image" Target="../media/image42.png"/><Relationship Id="rId10" Type="http://schemas.openxmlformats.org/officeDocument/2006/relationships/tags" Target="../tags/tag74.xml"/><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tags" Target="../tags/tag84.xml"/><Relationship Id="rId13" Type="http://schemas.openxmlformats.org/officeDocument/2006/relationships/tags" Target="../tags/tag89.xml"/><Relationship Id="rId18" Type="http://schemas.openxmlformats.org/officeDocument/2006/relationships/tags" Target="../tags/tag94.xml"/><Relationship Id="rId26" Type="http://schemas.openxmlformats.org/officeDocument/2006/relationships/notesSlide" Target="../notesSlides/notesSlide18.xml"/><Relationship Id="rId3" Type="http://schemas.openxmlformats.org/officeDocument/2006/relationships/tags" Target="../tags/tag79.xml"/><Relationship Id="rId21" Type="http://schemas.openxmlformats.org/officeDocument/2006/relationships/tags" Target="../tags/tag97.xml"/><Relationship Id="rId7" Type="http://schemas.openxmlformats.org/officeDocument/2006/relationships/tags" Target="../tags/tag83.xml"/><Relationship Id="rId12" Type="http://schemas.openxmlformats.org/officeDocument/2006/relationships/tags" Target="../tags/tag88.xml"/><Relationship Id="rId17" Type="http://schemas.openxmlformats.org/officeDocument/2006/relationships/tags" Target="../tags/tag93.xml"/><Relationship Id="rId25" Type="http://schemas.openxmlformats.org/officeDocument/2006/relationships/slideLayout" Target="../slideLayouts/slideLayout2.xml"/><Relationship Id="rId2" Type="http://schemas.openxmlformats.org/officeDocument/2006/relationships/tags" Target="../tags/tag78.xml"/><Relationship Id="rId16" Type="http://schemas.openxmlformats.org/officeDocument/2006/relationships/tags" Target="../tags/tag92.xml"/><Relationship Id="rId20" Type="http://schemas.openxmlformats.org/officeDocument/2006/relationships/tags" Target="../tags/tag96.xml"/><Relationship Id="rId29" Type="http://schemas.openxmlformats.org/officeDocument/2006/relationships/image" Target="../media/image48.jpeg"/><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tags" Target="../tags/tag87.xml"/><Relationship Id="rId24" Type="http://schemas.openxmlformats.org/officeDocument/2006/relationships/tags" Target="../tags/tag100.xml"/><Relationship Id="rId5" Type="http://schemas.openxmlformats.org/officeDocument/2006/relationships/tags" Target="../tags/tag81.xml"/><Relationship Id="rId15" Type="http://schemas.openxmlformats.org/officeDocument/2006/relationships/tags" Target="../tags/tag91.xml"/><Relationship Id="rId23" Type="http://schemas.openxmlformats.org/officeDocument/2006/relationships/tags" Target="../tags/tag99.xml"/><Relationship Id="rId28" Type="http://schemas.openxmlformats.org/officeDocument/2006/relationships/image" Target="../media/image47.png"/><Relationship Id="rId10" Type="http://schemas.openxmlformats.org/officeDocument/2006/relationships/tags" Target="../tags/tag86.xml"/><Relationship Id="rId19" Type="http://schemas.openxmlformats.org/officeDocument/2006/relationships/tags" Target="../tags/tag95.xml"/><Relationship Id="rId4" Type="http://schemas.openxmlformats.org/officeDocument/2006/relationships/tags" Target="../tags/tag80.xml"/><Relationship Id="rId9" Type="http://schemas.openxmlformats.org/officeDocument/2006/relationships/tags" Target="../tags/tag85.xml"/><Relationship Id="rId14" Type="http://schemas.openxmlformats.org/officeDocument/2006/relationships/tags" Target="../tags/tag90.xml"/><Relationship Id="rId22" Type="http://schemas.openxmlformats.org/officeDocument/2006/relationships/tags" Target="../tags/tag98.xml"/><Relationship Id="rId27" Type="http://schemas.openxmlformats.org/officeDocument/2006/relationships/image" Target="../media/image46.png"/><Relationship Id="rId30"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tags" Target="../tags/tag113.xml"/><Relationship Id="rId18" Type="http://schemas.openxmlformats.org/officeDocument/2006/relationships/tags" Target="../tags/tag118.xml"/><Relationship Id="rId26" Type="http://schemas.openxmlformats.org/officeDocument/2006/relationships/tags" Target="../tags/tag126.xml"/><Relationship Id="rId39" Type="http://schemas.openxmlformats.org/officeDocument/2006/relationships/slideLayout" Target="../slideLayouts/slideLayout2.xml"/><Relationship Id="rId21" Type="http://schemas.openxmlformats.org/officeDocument/2006/relationships/tags" Target="../tags/tag121.xml"/><Relationship Id="rId34" Type="http://schemas.openxmlformats.org/officeDocument/2006/relationships/tags" Target="../tags/tag134.xml"/><Relationship Id="rId7" Type="http://schemas.openxmlformats.org/officeDocument/2006/relationships/tags" Target="../tags/tag107.xml"/><Relationship Id="rId12" Type="http://schemas.openxmlformats.org/officeDocument/2006/relationships/tags" Target="../tags/tag112.xml"/><Relationship Id="rId17" Type="http://schemas.openxmlformats.org/officeDocument/2006/relationships/tags" Target="../tags/tag117.xml"/><Relationship Id="rId25" Type="http://schemas.openxmlformats.org/officeDocument/2006/relationships/tags" Target="../tags/tag125.xml"/><Relationship Id="rId33" Type="http://schemas.openxmlformats.org/officeDocument/2006/relationships/tags" Target="../tags/tag133.xml"/><Relationship Id="rId38" Type="http://schemas.openxmlformats.org/officeDocument/2006/relationships/tags" Target="../tags/tag138.xml"/><Relationship Id="rId2" Type="http://schemas.openxmlformats.org/officeDocument/2006/relationships/tags" Target="../tags/tag102.xml"/><Relationship Id="rId16" Type="http://schemas.openxmlformats.org/officeDocument/2006/relationships/tags" Target="../tags/tag116.xml"/><Relationship Id="rId20" Type="http://schemas.openxmlformats.org/officeDocument/2006/relationships/tags" Target="../tags/tag120.xml"/><Relationship Id="rId29" Type="http://schemas.openxmlformats.org/officeDocument/2006/relationships/tags" Target="../tags/tag129.xml"/><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tags" Target="../tags/tag111.xml"/><Relationship Id="rId24" Type="http://schemas.openxmlformats.org/officeDocument/2006/relationships/tags" Target="../tags/tag124.xml"/><Relationship Id="rId32" Type="http://schemas.openxmlformats.org/officeDocument/2006/relationships/tags" Target="../tags/tag132.xml"/><Relationship Id="rId37" Type="http://schemas.openxmlformats.org/officeDocument/2006/relationships/tags" Target="../tags/tag137.xml"/><Relationship Id="rId40" Type="http://schemas.openxmlformats.org/officeDocument/2006/relationships/notesSlide" Target="../notesSlides/notesSlide20.xml"/><Relationship Id="rId5" Type="http://schemas.openxmlformats.org/officeDocument/2006/relationships/tags" Target="../tags/tag105.xml"/><Relationship Id="rId15" Type="http://schemas.openxmlformats.org/officeDocument/2006/relationships/tags" Target="../tags/tag115.xml"/><Relationship Id="rId23" Type="http://schemas.openxmlformats.org/officeDocument/2006/relationships/tags" Target="../tags/tag123.xml"/><Relationship Id="rId28" Type="http://schemas.openxmlformats.org/officeDocument/2006/relationships/tags" Target="../tags/tag128.xml"/><Relationship Id="rId36" Type="http://schemas.openxmlformats.org/officeDocument/2006/relationships/tags" Target="../tags/tag136.xml"/><Relationship Id="rId10" Type="http://schemas.openxmlformats.org/officeDocument/2006/relationships/tags" Target="../tags/tag110.xml"/><Relationship Id="rId19" Type="http://schemas.openxmlformats.org/officeDocument/2006/relationships/tags" Target="../tags/tag119.xml"/><Relationship Id="rId31" Type="http://schemas.openxmlformats.org/officeDocument/2006/relationships/tags" Target="../tags/tag131.xml"/><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tags" Target="../tags/tag114.xml"/><Relationship Id="rId22" Type="http://schemas.openxmlformats.org/officeDocument/2006/relationships/tags" Target="../tags/tag122.xml"/><Relationship Id="rId27" Type="http://schemas.openxmlformats.org/officeDocument/2006/relationships/tags" Target="../tags/tag127.xml"/><Relationship Id="rId30" Type="http://schemas.openxmlformats.org/officeDocument/2006/relationships/tags" Target="../tags/tag130.xml"/><Relationship Id="rId35" Type="http://schemas.openxmlformats.org/officeDocument/2006/relationships/tags" Target="../tags/tag135.xml"/><Relationship Id="rId8" Type="http://schemas.openxmlformats.org/officeDocument/2006/relationships/tags" Target="../tags/tag108.xml"/><Relationship Id="rId3" Type="http://schemas.openxmlformats.org/officeDocument/2006/relationships/tags" Target="../tags/tag103.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3" Type="http://schemas.openxmlformats.org/officeDocument/2006/relationships/tags" Target="../tags/tag151.xml"/><Relationship Id="rId18" Type="http://schemas.openxmlformats.org/officeDocument/2006/relationships/tags" Target="../tags/tag156.xml"/><Relationship Id="rId26" Type="http://schemas.openxmlformats.org/officeDocument/2006/relationships/tags" Target="../tags/tag164.xml"/><Relationship Id="rId3" Type="http://schemas.openxmlformats.org/officeDocument/2006/relationships/tags" Target="../tags/tag141.xml"/><Relationship Id="rId21" Type="http://schemas.openxmlformats.org/officeDocument/2006/relationships/tags" Target="../tags/tag159.xml"/><Relationship Id="rId34" Type="http://schemas.openxmlformats.org/officeDocument/2006/relationships/image" Target="../media/image73.png"/><Relationship Id="rId7" Type="http://schemas.openxmlformats.org/officeDocument/2006/relationships/tags" Target="../tags/tag145.xml"/><Relationship Id="rId12" Type="http://schemas.openxmlformats.org/officeDocument/2006/relationships/tags" Target="../tags/tag150.xml"/><Relationship Id="rId17" Type="http://schemas.openxmlformats.org/officeDocument/2006/relationships/tags" Target="../tags/tag155.xml"/><Relationship Id="rId25" Type="http://schemas.openxmlformats.org/officeDocument/2006/relationships/tags" Target="../tags/tag163.xml"/><Relationship Id="rId33" Type="http://schemas.openxmlformats.org/officeDocument/2006/relationships/image" Target="../media/image72.png"/><Relationship Id="rId2" Type="http://schemas.openxmlformats.org/officeDocument/2006/relationships/tags" Target="../tags/tag140.xml"/><Relationship Id="rId16" Type="http://schemas.openxmlformats.org/officeDocument/2006/relationships/tags" Target="../tags/tag154.xml"/><Relationship Id="rId20" Type="http://schemas.openxmlformats.org/officeDocument/2006/relationships/tags" Target="../tags/tag158.xml"/><Relationship Id="rId29" Type="http://schemas.openxmlformats.org/officeDocument/2006/relationships/tags" Target="../tags/tag167.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tags" Target="../tags/tag149.xml"/><Relationship Id="rId24" Type="http://schemas.openxmlformats.org/officeDocument/2006/relationships/tags" Target="../tags/tag162.xml"/><Relationship Id="rId32" Type="http://schemas.openxmlformats.org/officeDocument/2006/relationships/slideLayout" Target="../slideLayouts/slideLayout2.xml"/><Relationship Id="rId5" Type="http://schemas.openxmlformats.org/officeDocument/2006/relationships/tags" Target="../tags/tag143.xml"/><Relationship Id="rId15" Type="http://schemas.openxmlformats.org/officeDocument/2006/relationships/tags" Target="../tags/tag153.xml"/><Relationship Id="rId23" Type="http://schemas.openxmlformats.org/officeDocument/2006/relationships/tags" Target="../tags/tag161.xml"/><Relationship Id="rId28" Type="http://schemas.openxmlformats.org/officeDocument/2006/relationships/tags" Target="../tags/tag166.xml"/><Relationship Id="rId10" Type="http://schemas.openxmlformats.org/officeDocument/2006/relationships/tags" Target="../tags/tag148.xml"/><Relationship Id="rId19" Type="http://schemas.openxmlformats.org/officeDocument/2006/relationships/tags" Target="../tags/tag157.xml"/><Relationship Id="rId31" Type="http://schemas.openxmlformats.org/officeDocument/2006/relationships/tags" Target="../tags/tag169.xml"/><Relationship Id="rId4" Type="http://schemas.openxmlformats.org/officeDocument/2006/relationships/tags" Target="../tags/tag142.xml"/><Relationship Id="rId9" Type="http://schemas.openxmlformats.org/officeDocument/2006/relationships/tags" Target="../tags/tag147.xml"/><Relationship Id="rId14" Type="http://schemas.openxmlformats.org/officeDocument/2006/relationships/tags" Target="../tags/tag152.xml"/><Relationship Id="rId22" Type="http://schemas.openxmlformats.org/officeDocument/2006/relationships/tags" Target="../tags/tag160.xml"/><Relationship Id="rId27" Type="http://schemas.openxmlformats.org/officeDocument/2006/relationships/tags" Target="../tags/tag165.xml"/><Relationship Id="rId30" Type="http://schemas.openxmlformats.org/officeDocument/2006/relationships/tags" Target="../tags/tag168.xml"/><Relationship Id="rId8" Type="http://schemas.openxmlformats.org/officeDocument/2006/relationships/tags" Target="../tags/tag146.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6" Type="http://schemas.openxmlformats.org/officeDocument/2006/relationships/tags" Target="../tags/tag195.xml"/><Relationship Id="rId21" Type="http://schemas.openxmlformats.org/officeDocument/2006/relationships/tags" Target="../tags/tag190.xml"/><Relationship Id="rId42" Type="http://schemas.openxmlformats.org/officeDocument/2006/relationships/tags" Target="../tags/tag211.xml"/><Relationship Id="rId47" Type="http://schemas.openxmlformats.org/officeDocument/2006/relationships/tags" Target="../tags/tag216.xml"/><Relationship Id="rId63" Type="http://schemas.openxmlformats.org/officeDocument/2006/relationships/tags" Target="../tags/tag232.xml"/><Relationship Id="rId68" Type="http://schemas.openxmlformats.org/officeDocument/2006/relationships/tags" Target="../tags/tag237.xml"/><Relationship Id="rId84" Type="http://schemas.openxmlformats.org/officeDocument/2006/relationships/tags" Target="../tags/tag253.xml"/><Relationship Id="rId89" Type="http://schemas.openxmlformats.org/officeDocument/2006/relationships/tags" Target="../tags/tag258.xml"/><Relationship Id="rId16" Type="http://schemas.openxmlformats.org/officeDocument/2006/relationships/tags" Target="../tags/tag185.xml"/><Relationship Id="rId107" Type="http://schemas.openxmlformats.org/officeDocument/2006/relationships/slideLayout" Target="../slideLayouts/slideLayout2.xml"/><Relationship Id="rId11" Type="http://schemas.openxmlformats.org/officeDocument/2006/relationships/tags" Target="../tags/tag180.xml"/><Relationship Id="rId32" Type="http://schemas.openxmlformats.org/officeDocument/2006/relationships/tags" Target="../tags/tag201.xml"/><Relationship Id="rId37" Type="http://schemas.openxmlformats.org/officeDocument/2006/relationships/tags" Target="../tags/tag206.xml"/><Relationship Id="rId53" Type="http://schemas.openxmlformats.org/officeDocument/2006/relationships/tags" Target="../tags/tag222.xml"/><Relationship Id="rId58" Type="http://schemas.openxmlformats.org/officeDocument/2006/relationships/tags" Target="../tags/tag227.xml"/><Relationship Id="rId74" Type="http://schemas.openxmlformats.org/officeDocument/2006/relationships/tags" Target="../tags/tag243.xml"/><Relationship Id="rId79" Type="http://schemas.openxmlformats.org/officeDocument/2006/relationships/tags" Target="../tags/tag248.xml"/><Relationship Id="rId102" Type="http://schemas.openxmlformats.org/officeDocument/2006/relationships/tags" Target="../tags/tag271.xml"/><Relationship Id="rId5" Type="http://schemas.openxmlformats.org/officeDocument/2006/relationships/tags" Target="../tags/tag174.xml"/><Relationship Id="rId90" Type="http://schemas.openxmlformats.org/officeDocument/2006/relationships/tags" Target="../tags/tag259.xml"/><Relationship Id="rId95" Type="http://schemas.openxmlformats.org/officeDocument/2006/relationships/tags" Target="../tags/tag264.xml"/><Relationship Id="rId22" Type="http://schemas.openxmlformats.org/officeDocument/2006/relationships/tags" Target="../tags/tag191.xml"/><Relationship Id="rId27" Type="http://schemas.openxmlformats.org/officeDocument/2006/relationships/tags" Target="../tags/tag196.xml"/><Relationship Id="rId43" Type="http://schemas.openxmlformats.org/officeDocument/2006/relationships/tags" Target="../tags/tag212.xml"/><Relationship Id="rId48" Type="http://schemas.openxmlformats.org/officeDocument/2006/relationships/tags" Target="../tags/tag217.xml"/><Relationship Id="rId64" Type="http://schemas.openxmlformats.org/officeDocument/2006/relationships/tags" Target="../tags/tag233.xml"/><Relationship Id="rId69" Type="http://schemas.openxmlformats.org/officeDocument/2006/relationships/tags" Target="../tags/tag238.xml"/><Relationship Id="rId80" Type="http://schemas.openxmlformats.org/officeDocument/2006/relationships/tags" Target="../tags/tag249.xml"/><Relationship Id="rId85" Type="http://schemas.openxmlformats.org/officeDocument/2006/relationships/tags" Target="../tags/tag254.xml"/><Relationship Id="rId12" Type="http://schemas.openxmlformats.org/officeDocument/2006/relationships/tags" Target="../tags/tag181.xml"/><Relationship Id="rId17" Type="http://schemas.openxmlformats.org/officeDocument/2006/relationships/tags" Target="../tags/tag186.xml"/><Relationship Id="rId33" Type="http://schemas.openxmlformats.org/officeDocument/2006/relationships/tags" Target="../tags/tag202.xml"/><Relationship Id="rId38" Type="http://schemas.openxmlformats.org/officeDocument/2006/relationships/tags" Target="../tags/tag207.xml"/><Relationship Id="rId59" Type="http://schemas.openxmlformats.org/officeDocument/2006/relationships/tags" Target="../tags/tag228.xml"/><Relationship Id="rId103" Type="http://schemas.openxmlformats.org/officeDocument/2006/relationships/tags" Target="../tags/tag272.xml"/><Relationship Id="rId108" Type="http://schemas.openxmlformats.org/officeDocument/2006/relationships/notesSlide" Target="../notesSlides/notesSlide31.xml"/><Relationship Id="rId20" Type="http://schemas.openxmlformats.org/officeDocument/2006/relationships/tags" Target="../tags/tag189.xml"/><Relationship Id="rId41" Type="http://schemas.openxmlformats.org/officeDocument/2006/relationships/tags" Target="../tags/tag210.xml"/><Relationship Id="rId54" Type="http://schemas.openxmlformats.org/officeDocument/2006/relationships/tags" Target="../tags/tag223.xml"/><Relationship Id="rId62" Type="http://schemas.openxmlformats.org/officeDocument/2006/relationships/tags" Target="../tags/tag231.xml"/><Relationship Id="rId70" Type="http://schemas.openxmlformats.org/officeDocument/2006/relationships/tags" Target="../tags/tag239.xml"/><Relationship Id="rId75" Type="http://schemas.openxmlformats.org/officeDocument/2006/relationships/tags" Target="../tags/tag244.xml"/><Relationship Id="rId83" Type="http://schemas.openxmlformats.org/officeDocument/2006/relationships/tags" Target="../tags/tag252.xml"/><Relationship Id="rId88" Type="http://schemas.openxmlformats.org/officeDocument/2006/relationships/tags" Target="../tags/tag257.xml"/><Relationship Id="rId91" Type="http://schemas.openxmlformats.org/officeDocument/2006/relationships/tags" Target="../tags/tag260.xml"/><Relationship Id="rId96" Type="http://schemas.openxmlformats.org/officeDocument/2006/relationships/tags" Target="../tags/tag265.xml"/><Relationship Id="rId1" Type="http://schemas.openxmlformats.org/officeDocument/2006/relationships/tags" Target="../tags/tag170.xml"/><Relationship Id="rId6" Type="http://schemas.openxmlformats.org/officeDocument/2006/relationships/tags" Target="../tags/tag175.xml"/><Relationship Id="rId15" Type="http://schemas.openxmlformats.org/officeDocument/2006/relationships/tags" Target="../tags/tag184.xml"/><Relationship Id="rId23" Type="http://schemas.openxmlformats.org/officeDocument/2006/relationships/tags" Target="../tags/tag192.xml"/><Relationship Id="rId28" Type="http://schemas.openxmlformats.org/officeDocument/2006/relationships/tags" Target="../tags/tag197.xml"/><Relationship Id="rId36" Type="http://schemas.openxmlformats.org/officeDocument/2006/relationships/tags" Target="../tags/tag205.xml"/><Relationship Id="rId49" Type="http://schemas.openxmlformats.org/officeDocument/2006/relationships/tags" Target="../tags/tag218.xml"/><Relationship Id="rId57" Type="http://schemas.openxmlformats.org/officeDocument/2006/relationships/tags" Target="../tags/tag226.xml"/><Relationship Id="rId106" Type="http://schemas.openxmlformats.org/officeDocument/2006/relationships/tags" Target="../tags/tag275.xml"/><Relationship Id="rId10" Type="http://schemas.openxmlformats.org/officeDocument/2006/relationships/tags" Target="../tags/tag179.xml"/><Relationship Id="rId31" Type="http://schemas.openxmlformats.org/officeDocument/2006/relationships/tags" Target="../tags/tag200.xml"/><Relationship Id="rId44" Type="http://schemas.openxmlformats.org/officeDocument/2006/relationships/tags" Target="../tags/tag213.xml"/><Relationship Id="rId52" Type="http://schemas.openxmlformats.org/officeDocument/2006/relationships/tags" Target="../tags/tag221.xml"/><Relationship Id="rId60" Type="http://schemas.openxmlformats.org/officeDocument/2006/relationships/tags" Target="../tags/tag229.xml"/><Relationship Id="rId65" Type="http://schemas.openxmlformats.org/officeDocument/2006/relationships/tags" Target="../tags/tag234.xml"/><Relationship Id="rId73" Type="http://schemas.openxmlformats.org/officeDocument/2006/relationships/tags" Target="../tags/tag242.xml"/><Relationship Id="rId78" Type="http://schemas.openxmlformats.org/officeDocument/2006/relationships/tags" Target="../tags/tag247.xml"/><Relationship Id="rId81" Type="http://schemas.openxmlformats.org/officeDocument/2006/relationships/tags" Target="../tags/tag250.xml"/><Relationship Id="rId86" Type="http://schemas.openxmlformats.org/officeDocument/2006/relationships/tags" Target="../tags/tag255.xml"/><Relationship Id="rId94" Type="http://schemas.openxmlformats.org/officeDocument/2006/relationships/tags" Target="../tags/tag263.xml"/><Relationship Id="rId99" Type="http://schemas.openxmlformats.org/officeDocument/2006/relationships/tags" Target="../tags/tag268.xml"/><Relationship Id="rId101" Type="http://schemas.openxmlformats.org/officeDocument/2006/relationships/tags" Target="../tags/tag270.xml"/><Relationship Id="rId4" Type="http://schemas.openxmlformats.org/officeDocument/2006/relationships/tags" Target="../tags/tag173.xml"/><Relationship Id="rId9" Type="http://schemas.openxmlformats.org/officeDocument/2006/relationships/tags" Target="../tags/tag178.xml"/><Relationship Id="rId13" Type="http://schemas.openxmlformats.org/officeDocument/2006/relationships/tags" Target="../tags/tag182.xml"/><Relationship Id="rId18" Type="http://schemas.openxmlformats.org/officeDocument/2006/relationships/tags" Target="../tags/tag187.xml"/><Relationship Id="rId39" Type="http://schemas.openxmlformats.org/officeDocument/2006/relationships/tags" Target="../tags/tag208.xml"/><Relationship Id="rId34" Type="http://schemas.openxmlformats.org/officeDocument/2006/relationships/tags" Target="../tags/tag203.xml"/><Relationship Id="rId50" Type="http://schemas.openxmlformats.org/officeDocument/2006/relationships/tags" Target="../tags/tag219.xml"/><Relationship Id="rId55" Type="http://schemas.openxmlformats.org/officeDocument/2006/relationships/tags" Target="../tags/tag224.xml"/><Relationship Id="rId76" Type="http://schemas.openxmlformats.org/officeDocument/2006/relationships/tags" Target="../tags/tag245.xml"/><Relationship Id="rId97" Type="http://schemas.openxmlformats.org/officeDocument/2006/relationships/tags" Target="../tags/tag266.xml"/><Relationship Id="rId104" Type="http://schemas.openxmlformats.org/officeDocument/2006/relationships/tags" Target="../tags/tag273.xml"/><Relationship Id="rId7" Type="http://schemas.openxmlformats.org/officeDocument/2006/relationships/tags" Target="../tags/tag176.xml"/><Relationship Id="rId71" Type="http://schemas.openxmlformats.org/officeDocument/2006/relationships/tags" Target="../tags/tag240.xml"/><Relationship Id="rId92" Type="http://schemas.openxmlformats.org/officeDocument/2006/relationships/tags" Target="../tags/tag261.xml"/><Relationship Id="rId2" Type="http://schemas.openxmlformats.org/officeDocument/2006/relationships/tags" Target="../tags/tag171.xml"/><Relationship Id="rId29" Type="http://schemas.openxmlformats.org/officeDocument/2006/relationships/tags" Target="../tags/tag198.xml"/><Relationship Id="rId24" Type="http://schemas.openxmlformats.org/officeDocument/2006/relationships/tags" Target="../tags/tag193.xml"/><Relationship Id="rId40" Type="http://schemas.openxmlformats.org/officeDocument/2006/relationships/tags" Target="../tags/tag209.xml"/><Relationship Id="rId45" Type="http://schemas.openxmlformats.org/officeDocument/2006/relationships/tags" Target="../tags/tag214.xml"/><Relationship Id="rId66" Type="http://schemas.openxmlformats.org/officeDocument/2006/relationships/tags" Target="../tags/tag235.xml"/><Relationship Id="rId87" Type="http://schemas.openxmlformats.org/officeDocument/2006/relationships/tags" Target="../tags/tag256.xml"/><Relationship Id="rId61" Type="http://schemas.openxmlformats.org/officeDocument/2006/relationships/tags" Target="../tags/tag230.xml"/><Relationship Id="rId82" Type="http://schemas.openxmlformats.org/officeDocument/2006/relationships/tags" Target="../tags/tag251.xml"/><Relationship Id="rId19" Type="http://schemas.openxmlformats.org/officeDocument/2006/relationships/tags" Target="../tags/tag188.xml"/><Relationship Id="rId14" Type="http://schemas.openxmlformats.org/officeDocument/2006/relationships/tags" Target="../tags/tag183.xml"/><Relationship Id="rId30" Type="http://schemas.openxmlformats.org/officeDocument/2006/relationships/tags" Target="../tags/tag199.xml"/><Relationship Id="rId35" Type="http://schemas.openxmlformats.org/officeDocument/2006/relationships/tags" Target="../tags/tag204.xml"/><Relationship Id="rId56" Type="http://schemas.openxmlformats.org/officeDocument/2006/relationships/tags" Target="../tags/tag225.xml"/><Relationship Id="rId77" Type="http://schemas.openxmlformats.org/officeDocument/2006/relationships/tags" Target="../tags/tag246.xml"/><Relationship Id="rId100" Type="http://schemas.openxmlformats.org/officeDocument/2006/relationships/tags" Target="../tags/tag269.xml"/><Relationship Id="rId105" Type="http://schemas.openxmlformats.org/officeDocument/2006/relationships/tags" Target="../tags/tag274.xml"/><Relationship Id="rId8" Type="http://schemas.openxmlformats.org/officeDocument/2006/relationships/tags" Target="../tags/tag177.xml"/><Relationship Id="rId51" Type="http://schemas.openxmlformats.org/officeDocument/2006/relationships/tags" Target="../tags/tag220.xml"/><Relationship Id="rId72" Type="http://schemas.openxmlformats.org/officeDocument/2006/relationships/tags" Target="../tags/tag241.xml"/><Relationship Id="rId93" Type="http://schemas.openxmlformats.org/officeDocument/2006/relationships/tags" Target="../tags/tag262.xml"/><Relationship Id="rId98" Type="http://schemas.openxmlformats.org/officeDocument/2006/relationships/tags" Target="../tags/tag267.xml"/><Relationship Id="rId3" Type="http://schemas.openxmlformats.org/officeDocument/2006/relationships/tags" Target="../tags/tag172.xml"/><Relationship Id="rId25" Type="http://schemas.openxmlformats.org/officeDocument/2006/relationships/tags" Target="../tags/tag194.xml"/><Relationship Id="rId46" Type="http://schemas.openxmlformats.org/officeDocument/2006/relationships/tags" Target="../tags/tag215.xml"/><Relationship Id="rId67" Type="http://schemas.openxmlformats.org/officeDocument/2006/relationships/tags" Target="../tags/tag236.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26" Type="http://schemas.openxmlformats.org/officeDocument/2006/relationships/tags" Target="../tags/tag301.xml"/><Relationship Id="rId117" Type="http://schemas.openxmlformats.org/officeDocument/2006/relationships/image" Target="../media/image39.png"/><Relationship Id="rId21" Type="http://schemas.openxmlformats.org/officeDocument/2006/relationships/tags" Target="../tags/tag296.xml"/><Relationship Id="rId42" Type="http://schemas.openxmlformats.org/officeDocument/2006/relationships/tags" Target="../tags/tag317.xml"/><Relationship Id="rId47" Type="http://schemas.openxmlformats.org/officeDocument/2006/relationships/tags" Target="../tags/tag322.xml"/><Relationship Id="rId63" Type="http://schemas.openxmlformats.org/officeDocument/2006/relationships/tags" Target="../tags/tag338.xml"/><Relationship Id="rId68" Type="http://schemas.openxmlformats.org/officeDocument/2006/relationships/tags" Target="../tags/tag343.xml"/><Relationship Id="rId84" Type="http://schemas.openxmlformats.org/officeDocument/2006/relationships/tags" Target="../tags/tag359.xml"/><Relationship Id="rId89" Type="http://schemas.openxmlformats.org/officeDocument/2006/relationships/tags" Target="../tags/tag364.xml"/><Relationship Id="rId112" Type="http://schemas.openxmlformats.org/officeDocument/2006/relationships/tags" Target="../tags/tag387.xml"/><Relationship Id="rId16" Type="http://schemas.openxmlformats.org/officeDocument/2006/relationships/tags" Target="../tags/tag291.xml"/><Relationship Id="rId107" Type="http://schemas.openxmlformats.org/officeDocument/2006/relationships/tags" Target="../tags/tag382.xml"/><Relationship Id="rId11" Type="http://schemas.openxmlformats.org/officeDocument/2006/relationships/tags" Target="../tags/tag286.xml"/><Relationship Id="rId32" Type="http://schemas.openxmlformats.org/officeDocument/2006/relationships/tags" Target="../tags/tag307.xml"/><Relationship Id="rId37" Type="http://schemas.openxmlformats.org/officeDocument/2006/relationships/tags" Target="../tags/tag312.xml"/><Relationship Id="rId53" Type="http://schemas.openxmlformats.org/officeDocument/2006/relationships/tags" Target="../tags/tag328.xml"/><Relationship Id="rId58" Type="http://schemas.openxmlformats.org/officeDocument/2006/relationships/tags" Target="../tags/tag333.xml"/><Relationship Id="rId74" Type="http://schemas.openxmlformats.org/officeDocument/2006/relationships/tags" Target="../tags/tag349.xml"/><Relationship Id="rId79" Type="http://schemas.openxmlformats.org/officeDocument/2006/relationships/tags" Target="../tags/tag354.xml"/><Relationship Id="rId102" Type="http://schemas.openxmlformats.org/officeDocument/2006/relationships/tags" Target="../tags/tag377.xml"/><Relationship Id="rId5" Type="http://schemas.openxmlformats.org/officeDocument/2006/relationships/tags" Target="../tags/tag280.xml"/><Relationship Id="rId90" Type="http://schemas.openxmlformats.org/officeDocument/2006/relationships/tags" Target="../tags/tag365.xml"/><Relationship Id="rId95" Type="http://schemas.openxmlformats.org/officeDocument/2006/relationships/tags" Target="../tags/tag370.xml"/><Relationship Id="rId22" Type="http://schemas.openxmlformats.org/officeDocument/2006/relationships/tags" Target="../tags/tag297.xml"/><Relationship Id="rId27" Type="http://schemas.openxmlformats.org/officeDocument/2006/relationships/tags" Target="../tags/tag302.xml"/><Relationship Id="rId43" Type="http://schemas.openxmlformats.org/officeDocument/2006/relationships/tags" Target="../tags/tag318.xml"/><Relationship Id="rId48" Type="http://schemas.openxmlformats.org/officeDocument/2006/relationships/tags" Target="../tags/tag323.xml"/><Relationship Id="rId64" Type="http://schemas.openxmlformats.org/officeDocument/2006/relationships/tags" Target="../tags/tag339.xml"/><Relationship Id="rId69" Type="http://schemas.openxmlformats.org/officeDocument/2006/relationships/tags" Target="../tags/tag344.xml"/><Relationship Id="rId113" Type="http://schemas.openxmlformats.org/officeDocument/2006/relationships/tags" Target="../tags/tag388.xml"/><Relationship Id="rId118" Type="http://schemas.openxmlformats.org/officeDocument/2006/relationships/image" Target="../media/image40.png"/><Relationship Id="rId80" Type="http://schemas.openxmlformats.org/officeDocument/2006/relationships/tags" Target="../tags/tag355.xml"/><Relationship Id="rId85" Type="http://schemas.openxmlformats.org/officeDocument/2006/relationships/tags" Target="../tags/tag360.xml"/><Relationship Id="rId12" Type="http://schemas.openxmlformats.org/officeDocument/2006/relationships/tags" Target="../tags/tag287.xml"/><Relationship Id="rId17" Type="http://schemas.openxmlformats.org/officeDocument/2006/relationships/tags" Target="../tags/tag292.xml"/><Relationship Id="rId33" Type="http://schemas.openxmlformats.org/officeDocument/2006/relationships/tags" Target="../tags/tag308.xml"/><Relationship Id="rId38" Type="http://schemas.openxmlformats.org/officeDocument/2006/relationships/tags" Target="../tags/tag313.xml"/><Relationship Id="rId59" Type="http://schemas.openxmlformats.org/officeDocument/2006/relationships/tags" Target="../tags/tag334.xml"/><Relationship Id="rId103" Type="http://schemas.openxmlformats.org/officeDocument/2006/relationships/tags" Target="../tags/tag378.xml"/><Relationship Id="rId108" Type="http://schemas.openxmlformats.org/officeDocument/2006/relationships/tags" Target="../tags/tag383.xml"/><Relationship Id="rId54" Type="http://schemas.openxmlformats.org/officeDocument/2006/relationships/tags" Target="../tags/tag329.xml"/><Relationship Id="rId70" Type="http://schemas.openxmlformats.org/officeDocument/2006/relationships/tags" Target="../tags/tag345.xml"/><Relationship Id="rId75" Type="http://schemas.openxmlformats.org/officeDocument/2006/relationships/tags" Target="../tags/tag350.xml"/><Relationship Id="rId91" Type="http://schemas.openxmlformats.org/officeDocument/2006/relationships/tags" Target="../tags/tag366.xml"/><Relationship Id="rId96" Type="http://schemas.openxmlformats.org/officeDocument/2006/relationships/tags" Target="../tags/tag371.xml"/><Relationship Id="rId1" Type="http://schemas.openxmlformats.org/officeDocument/2006/relationships/tags" Target="../tags/tag276.xml"/><Relationship Id="rId6" Type="http://schemas.openxmlformats.org/officeDocument/2006/relationships/tags" Target="../tags/tag281.xml"/><Relationship Id="rId23" Type="http://schemas.openxmlformats.org/officeDocument/2006/relationships/tags" Target="../tags/tag298.xml"/><Relationship Id="rId28" Type="http://schemas.openxmlformats.org/officeDocument/2006/relationships/tags" Target="../tags/tag303.xml"/><Relationship Id="rId49" Type="http://schemas.openxmlformats.org/officeDocument/2006/relationships/tags" Target="../tags/tag324.xml"/><Relationship Id="rId114" Type="http://schemas.openxmlformats.org/officeDocument/2006/relationships/tags" Target="../tags/tag389.xml"/><Relationship Id="rId10" Type="http://schemas.openxmlformats.org/officeDocument/2006/relationships/tags" Target="../tags/tag285.xml"/><Relationship Id="rId31" Type="http://schemas.openxmlformats.org/officeDocument/2006/relationships/tags" Target="../tags/tag306.xml"/><Relationship Id="rId44" Type="http://schemas.openxmlformats.org/officeDocument/2006/relationships/tags" Target="../tags/tag319.xml"/><Relationship Id="rId52" Type="http://schemas.openxmlformats.org/officeDocument/2006/relationships/tags" Target="../tags/tag327.xml"/><Relationship Id="rId60" Type="http://schemas.openxmlformats.org/officeDocument/2006/relationships/tags" Target="../tags/tag335.xml"/><Relationship Id="rId65" Type="http://schemas.openxmlformats.org/officeDocument/2006/relationships/tags" Target="../tags/tag340.xml"/><Relationship Id="rId73" Type="http://schemas.openxmlformats.org/officeDocument/2006/relationships/tags" Target="../tags/tag348.xml"/><Relationship Id="rId78" Type="http://schemas.openxmlformats.org/officeDocument/2006/relationships/tags" Target="../tags/tag353.xml"/><Relationship Id="rId81" Type="http://schemas.openxmlformats.org/officeDocument/2006/relationships/tags" Target="../tags/tag356.xml"/><Relationship Id="rId86" Type="http://schemas.openxmlformats.org/officeDocument/2006/relationships/tags" Target="../tags/tag361.xml"/><Relationship Id="rId94" Type="http://schemas.openxmlformats.org/officeDocument/2006/relationships/tags" Target="../tags/tag369.xml"/><Relationship Id="rId99" Type="http://schemas.openxmlformats.org/officeDocument/2006/relationships/tags" Target="../tags/tag374.xml"/><Relationship Id="rId101" Type="http://schemas.openxmlformats.org/officeDocument/2006/relationships/tags" Target="../tags/tag376.xml"/><Relationship Id="rId4" Type="http://schemas.openxmlformats.org/officeDocument/2006/relationships/tags" Target="../tags/tag279.xml"/><Relationship Id="rId9" Type="http://schemas.openxmlformats.org/officeDocument/2006/relationships/tags" Target="../tags/tag284.xml"/><Relationship Id="rId13" Type="http://schemas.openxmlformats.org/officeDocument/2006/relationships/tags" Target="../tags/tag288.xml"/><Relationship Id="rId18" Type="http://schemas.openxmlformats.org/officeDocument/2006/relationships/tags" Target="../tags/tag293.xml"/><Relationship Id="rId39" Type="http://schemas.openxmlformats.org/officeDocument/2006/relationships/tags" Target="../tags/tag314.xml"/><Relationship Id="rId109" Type="http://schemas.openxmlformats.org/officeDocument/2006/relationships/tags" Target="../tags/tag384.xml"/><Relationship Id="rId34" Type="http://schemas.openxmlformats.org/officeDocument/2006/relationships/tags" Target="../tags/tag309.xml"/><Relationship Id="rId50" Type="http://schemas.openxmlformats.org/officeDocument/2006/relationships/tags" Target="../tags/tag325.xml"/><Relationship Id="rId55" Type="http://schemas.openxmlformats.org/officeDocument/2006/relationships/tags" Target="../tags/tag330.xml"/><Relationship Id="rId76" Type="http://schemas.openxmlformats.org/officeDocument/2006/relationships/tags" Target="../tags/tag351.xml"/><Relationship Id="rId97" Type="http://schemas.openxmlformats.org/officeDocument/2006/relationships/tags" Target="../tags/tag372.xml"/><Relationship Id="rId104" Type="http://schemas.openxmlformats.org/officeDocument/2006/relationships/tags" Target="../tags/tag379.xml"/><Relationship Id="rId7" Type="http://schemas.openxmlformats.org/officeDocument/2006/relationships/tags" Target="../tags/tag282.xml"/><Relationship Id="rId71" Type="http://schemas.openxmlformats.org/officeDocument/2006/relationships/tags" Target="../tags/tag346.xml"/><Relationship Id="rId92" Type="http://schemas.openxmlformats.org/officeDocument/2006/relationships/tags" Target="../tags/tag367.xml"/><Relationship Id="rId2" Type="http://schemas.openxmlformats.org/officeDocument/2006/relationships/tags" Target="../tags/tag277.xml"/><Relationship Id="rId29" Type="http://schemas.openxmlformats.org/officeDocument/2006/relationships/tags" Target="../tags/tag304.xml"/><Relationship Id="rId24" Type="http://schemas.openxmlformats.org/officeDocument/2006/relationships/tags" Target="../tags/tag299.xml"/><Relationship Id="rId40" Type="http://schemas.openxmlformats.org/officeDocument/2006/relationships/tags" Target="../tags/tag315.xml"/><Relationship Id="rId45" Type="http://schemas.openxmlformats.org/officeDocument/2006/relationships/tags" Target="../tags/tag320.xml"/><Relationship Id="rId66" Type="http://schemas.openxmlformats.org/officeDocument/2006/relationships/tags" Target="../tags/tag341.xml"/><Relationship Id="rId87" Type="http://schemas.openxmlformats.org/officeDocument/2006/relationships/tags" Target="../tags/tag362.xml"/><Relationship Id="rId110" Type="http://schemas.openxmlformats.org/officeDocument/2006/relationships/tags" Target="../tags/tag385.xml"/><Relationship Id="rId115" Type="http://schemas.openxmlformats.org/officeDocument/2006/relationships/slideLayout" Target="../slideLayouts/slideLayout2.xml"/><Relationship Id="rId61" Type="http://schemas.openxmlformats.org/officeDocument/2006/relationships/tags" Target="../tags/tag336.xml"/><Relationship Id="rId82" Type="http://schemas.openxmlformats.org/officeDocument/2006/relationships/tags" Target="../tags/tag357.xml"/><Relationship Id="rId19" Type="http://schemas.openxmlformats.org/officeDocument/2006/relationships/tags" Target="../tags/tag294.xml"/><Relationship Id="rId14" Type="http://schemas.openxmlformats.org/officeDocument/2006/relationships/tags" Target="../tags/tag289.xml"/><Relationship Id="rId30" Type="http://schemas.openxmlformats.org/officeDocument/2006/relationships/tags" Target="../tags/tag305.xml"/><Relationship Id="rId35" Type="http://schemas.openxmlformats.org/officeDocument/2006/relationships/tags" Target="../tags/tag310.xml"/><Relationship Id="rId56" Type="http://schemas.openxmlformats.org/officeDocument/2006/relationships/tags" Target="../tags/tag331.xml"/><Relationship Id="rId77" Type="http://schemas.openxmlformats.org/officeDocument/2006/relationships/tags" Target="../tags/tag352.xml"/><Relationship Id="rId100" Type="http://schemas.openxmlformats.org/officeDocument/2006/relationships/tags" Target="../tags/tag375.xml"/><Relationship Id="rId105" Type="http://schemas.openxmlformats.org/officeDocument/2006/relationships/tags" Target="../tags/tag380.xml"/><Relationship Id="rId8" Type="http://schemas.openxmlformats.org/officeDocument/2006/relationships/tags" Target="../tags/tag283.xml"/><Relationship Id="rId51" Type="http://schemas.openxmlformats.org/officeDocument/2006/relationships/tags" Target="../tags/tag326.xml"/><Relationship Id="rId72" Type="http://schemas.openxmlformats.org/officeDocument/2006/relationships/tags" Target="../tags/tag347.xml"/><Relationship Id="rId93" Type="http://schemas.openxmlformats.org/officeDocument/2006/relationships/tags" Target="../tags/tag368.xml"/><Relationship Id="rId98" Type="http://schemas.openxmlformats.org/officeDocument/2006/relationships/tags" Target="../tags/tag373.xml"/><Relationship Id="rId3" Type="http://schemas.openxmlformats.org/officeDocument/2006/relationships/tags" Target="../tags/tag278.xml"/><Relationship Id="rId25" Type="http://schemas.openxmlformats.org/officeDocument/2006/relationships/tags" Target="../tags/tag300.xml"/><Relationship Id="rId46" Type="http://schemas.openxmlformats.org/officeDocument/2006/relationships/tags" Target="../tags/tag321.xml"/><Relationship Id="rId67" Type="http://schemas.openxmlformats.org/officeDocument/2006/relationships/tags" Target="../tags/tag342.xml"/><Relationship Id="rId116" Type="http://schemas.openxmlformats.org/officeDocument/2006/relationships/notesSlide" Target="../notesSlides/notesSlide33.xml"/><Relationship Id="rId20" Type="http://schemas.openxmlformats.org/officeDocument/2006/relationships/tags" Target="../tags/tag295.xml"/><Relationship Id="rId41" Type="http://schemas.openxmlformats.org/officeDocument/2006/relationships/tags" Target="../tags/tag316.xml"/><Relationship Id="rId62" Type="http://schemas.openxmlformats.org/officeDocument/2006/relationships/tags" Target="../tags/tag337.xml"/><Relationship Id="rId83" Type="http://schemas.openxmlformats.org/officeDocument/2006/relationships/tags" Target="../tags/tag358.xml"/><Relationship Id="rId88" Type="http://schemas.openxmlformats.org/officeDocument/2006/relationships/tags" Target="../tags/tag363.xml"/><Relationship Id="rId111" Type="http://schemas.openxmlformats.org/officeDocument/2006/relationships/tags" Target="../tags/tag386.xml"/><Relationship Id="rId15" Type="http://schemas.openxmlformats.org/officeDocument/2006/relationships/tags" Target="../tags/tag290.xml"/><Relationship Id="rId36" Type="http://schemas.openxmlformats.org/officeDocument/2006/relationships/tags" Target="../tags/tag311.xml"/><Relationship Id="rId57" Type="http://schemas.openxmlformats.org/officeDocument/2006/relationships/tags" Target="../tags/tag332.xml"/><Relationship Id="rId106" Type="http://schemas.openxmlformats.org/officeDocument/2006/relationships/tags" Target="../tags/tag381.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emf"/></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2.emf"/><Relationship Id="rId5" Type="http://schemas.openxmlformats.org/officeDocument/2006/relationships/image" Target="../media/image101.jpeg"/><Relationship Id="rId4" Type="http://schemas.openxmlformats.org/officeDocument/2006/relationships/image" Target="../media/image100.jpeg"/></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8" Type="http://schemas.openxmlformats.org/officeDocument/2006/relationships/tags" Target="../tags/tag397.xml"/><Relationship Id="rId13" Type="http://schemas.openxmlformats.org/officeDocument/2006/relationships/tags" Target="../tags/tag402.xml"/><Relationship Id="rId18" Type="http://schemas.openxmlformats.org/officeDocument/2006/relationships/tags" Target="../tags/tag407.xml"/><Relationship Id="rId26" Type="http://schemas.openxmlformats.org/officeDocument/2006/relationships/image" Target="../media/image105.png"/><Relationship Id="rId3" Type="http://schemas.openxmlformats.org/officeDocument/2006/relationships/tags" Target="../tags/tag392.xml"/><Relationship Id="rId21" Type="http://schemas.openxmlformats.org/officeDocument/2006/relationships/tags" Target="../tags/tag410.xml"/><Relationship Id="rId7" Type="http://schemas.openxmlformats.org/officeDocument/2006/relationships/tags" Target="../tags/tag396.xml"/><Relationship Id="rId12" Type="http://schemas.openxmlformats.org/officeDocument/2006/relationships/tags" Target="../tags/tag401.xml"/><Relationship Id="rId17" Type="http://schemas.openxmlformats.org/officeDocument/2006/relationships/tags" Target="../tags/tag406.xml"/><Relationship Id="rId25" Type="http://schemas.openxmlformats.org/officeDocument/2006/relationships/slideLayout" Target="../slideLayouts/slideLayout2.xml"/><Relationship Id="rId2" Type="http://schemas.openxmlformats.org/officeDocument/2006/relationships/tags" Target="../tags/tag391.xml"/><Relationship Id="rId16" Type="http://schemas.openxmlformats.org/officeDocument/2006/relationships/tags" Target="../tags/tag405.xml"/><Relationship Id="rId20" Type="http://schemas.openxmlformats.org/officeDocument/2006/relationships/tags" Target="../tags/tag409.xml"/><Relationship Id="rId1" Type="http://schemas.openxmlformats.org/officeDocument/2006/relationships/tags" Target="../tags/tag390.xml"/><Relationship Id="rId6" Type="http://schemas.openxmlformats.org/officeDocument/2006/relationships/tags" Target="../tags/tag395.xml"/><Relationship Id="rId11" Type="http://schemas.openxmlformats.org/officeDocument/2006/relationships/tags" Target="../tags/tag400.xml"/><Relationship Id="rId24" Type="http://schemas.openxmlformats.org/officeDocument/2006/relationships/tags" Target="../tags/tag413.xml"/><Relationship Id="rId5" Type="http://schemas.openxmlformats.org/officeDocument/2006/relationships/tags" Target="../tags/tag394.xml"/><Relationship Id="rId15" Type="http://schemas.openxmlformats.org/officeDocument/2006/relationships/tags" Target="../tags/tag404.xml"/><Relationship Id="rId23" Type="http://schemas.openxmlformats.org/officeDocument/2006/relationships/tags" Target="../tags/tag412.xml"/><Relationship Id="rId10" Type="http://schemas.openxmlformats.org/officeDocument/2006/relationships/tags" Target="../tags/tag399.xml"/><Relationship Id="rId19" Type="http://schemas.openxmlformats.org/officeDocument/2006/relationships/tags" Target="../tags/tag408.xml"/><Relationship Id="rId4" Type="http://schemas.openxmlformats.org/officeDocument/2006/relationships/tags" Target="../tags/tag393.xml"/><Relationship Id="rId9" Type="http://schemas.openxmlformats.org/officeDocument/2006/relationships/tags" Target="../tags/tag398.xml"/><Relationship Id="rId14" Type="http://schemas.openxmlformats.org/officeDocument/2006/relationships/tags" Target="../tags/tag403.xml"/><Relationship Id="rId22" Type="http://schemas.openxmlformats.org/officeDocument/2006/relationships/tags" Target="../tags/tag411.xml"/><Relationship Id="rId27" Type="http://schemas.openxmlformats.org/officeDocument/2006/relationships/image" Target="../media/image106.png"/></Relationships>
</file>

<file path=ppt/slides/_rels/slide49.xml.rels><?xml version="1.0" encoding="UTF-8" standalone="yes"?>
<Relationships xmlns="http://schemas.openxmlformats.org/package/2006/relationships"><Relationship Id="rId8" Type="http://schemas.openxmlformats.org/officeDocument/2006/relationships/tags" Target="../tags/tag421.xml"/><Relationship Id="rId13" Type="http://schemas.openxmlformats.org/officeDocument/2006/relationships/tags" Target="../tags/tag426.xml"/><Relationship Id="rId18" Type="http://schemas.openxmlformats.org/officeDocument/2006/relationships/image" Target="../media/image107.jpeg"/><Relationship Id="rId3" Type="http://schemas.openxmlformats.org/officeDocument/2006/relationships/tags" Target="../tags/tag416.xml"/><Relationship Id="rId7" Type="http://schemas.openxmlformats.org/officeDocument/2006/relationships/tags" Target="../tags/tag420.xml"/><Relationship Id="rId12" Type="http://schemas.openxmlformats.org/officeDocument/2006/relationships/tags" Target="../tags/tag425.xml"/><Relationship Id="rId17" Type="http://schemas.openxmlformats.org/officeDocument/2006/relationships/slideLayout" Target="../slideLayouts/slideLayout2.xml"/><Relationship Id="rId2" Type="http://schemas.openxmlformats.org/officeDocument/2006/relationships/tags" Target="../tags/tag415.xml"/><Relationship Id="rId16" Type="http://schemas.openxmlformats.org/officeDocument/2006/relationships/tags" Target="../tags/tag429.xml"/><Relationship Id="rId20" Type="http://schemas.openxmlformats.org/officeDocument/2006/relationships/image" Target="../media/image109.jpeg"/><Relationship Id="rId1" Type="http://schemas.openxmlformats.org/officeDocument/2006/relationships/tags" Target="../tags/tag414.xml"/><Relationship Id="rId6" Type="http://schemas.openxmlformats.org/officeDocument/2006/relationships/tags" Target="../tags/tag419.xml"/><Relationship Id="rId11" Type="http://schemas.openxmlformats.org/officeDocument/2006/relationships/tags" Target="../tags/tag424.xml"/><Relationship Id="rId5" Type="http://schemas.openxmlformats.org/officeDocument/2006/relationships/tags" Target="../tags/tag418.xml"/><Relationship Id="rId15" Type="http://schemas.openxmlformats.org/officeDocument/2006/relationships/tags" Target="../tags/tag428.xml"/><Relationship Id="rId10" Type="http://schemas.openxmlformats.org/officeDocument/2006/relationships/tags" Target="../tags/tag423.xml"/><Relationship Id="rId19" Type="http://schemas.openxmlformats.org/officeDocument/2006/relationships/image" Target="../media/image108.jpeg"/><Relationship Id="rId4" Type="http://schemas.openxmlformats.org/officeDocument/2006/relationships/tags" Target="../tags/tag417.xml"/><Relationship Id="rId9" Type="http://schemas.openxmlformats.org/officeDocument/2006/relationships/tags" Target="../tags/tag422.xml"/><Relationship Id="rId14" Type="http://schemas.openxmlformats.org/officeDocument/2006/relationships/tags" Target="../tags/tag42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51.xml.rels><?xml version="1.0" encoding="UTF-8" standalone="yes"?>
<Relationships xmlns="http://schemas.openxmlformats.org/package/2006/relationships"><Relationship Id="rId8" Type="http://schemas.openxmlformats.org/officeDocument/2006/relationships/tags" Target="../tags/tag437.xml"/><Relationship Id="rId13" Type="http://schemas.openxmlformats.org/officeDocument/2006/relationships/tags" Target="../tags/tag442.xml"/><Relationship Id="rId18" Type="http://schemas.openxmlformats.org/officeDocument/2006/relationships/tags" Target="../tags/tag447.xml"/><Relationship Id="rId26" Type="http://schemas.openxmlformats.org/officeDocument/2006/relationships/image" Target="../media/image107.jpeg"/><Relationship Id="rId3" Type="http://schemas.openxmlformats.org/officeDocument/2006/relationships/tags" Target="../tags/tag432.xml"/><Relationship Id="rId21" Type="http://schemas.openxmlformats.org/officeDocument/2006/relationships/tags" Target="../tags/tag450.xml"/><Relationship Id="rId7" Type="http://schemas.openxmlformats.org/officeDocument/2006/relationships/tags" Target="../tags/tag436.xml"/><Relationship Id="rId12" Type="http://schemas.openxmlformats.org/officeDocument/2006/relationships/tags" Target="../tags/tag441.xml"/><Relationship Id="rId17" Type="http://schemas.openxmlformats.org/officeDocument/2006/relationships/tags" Target="../tags/tag446.xml"/><Relationship Id="rId25" Type="http://schemas.openxmlformats.org/officeDocument/2006/relationships/slideLayout" Target="../slideLayouts/slideLayout2.xml"/><Relationship Id="rId2" Type="http://schemas.openxmlformats.org/officeDocument/2006/relationships/tags" Target="../tags/tag431.xml"/><Relationship Id="rId16" Type="http://schemas.openxmlformats.org/officeDocument/2006/relationships/tags" Target="../tags/tag445.xml"/><Relationship Id="rId20" Type="http://schemas.openxmlformats.org/officeDocument/2006/relationships/tags" Target="../tags/tag449.xml"/><Relationship Id="rId1" Type="http://schemas.openxmlformats.org/officeDocument/2006/relationships/tags" Target="../tags/tag430.xml"/><Relationship Id="rId6" Type="http://schemas.openxmlformats.org/officeDocument/2006/relationships/tags" Target="../tags/tag435.xml"/><Relationship Id="rId11" Type="http://schemas.openxmlformats.org/officeDocument/2006/relationships/tags" Target="../tags/tag440.xml"/><Relationship Id="rId24" Type="http://schemas.openxmlformats.org/officeDocument/2006/relationships/tags" Target="../tags/tag453.xml"/><Relationship Id="rId5" Type="http://schemas.openxmlformats.org/officeDocument/2006/relationships/tags" Target="../tags/tag434.xml"/><Relationship Id="rId15" Type="http://schemas.openxmlformats.org/officeDocument/2006/relationships/tags" Target="../tags/tag444.xml"/><Relationship Id="rId23" Type="http://schemas.openxmlformats.org/officeDocument/2006/relationships/tags" Target="../tags/tag452.xml"/><Relationship Id="rId28" Type="http://schemas.openxmlformats.org/officeDocument/2006/relationships/image" Target="../media/image109.jpeg"/><Relationship Id="rId10" Type="http://schemas.openxmlformats.org/officeDocument/2006/relationships/tags" Target="../tags/tag439.xml"/><Relationship Id="rId19" Type="http://schemas.openxmlformats.org/officeDocument/2006/relationships/tags" Target="../tags/tag448.xml"/><Relationship Id="rId4" Type="http://schemas.openxmlformats.org/officeDocument/2006/relationships/tags" Target="../tags/tag433.xml"/><Relationship Id="rId9" Type="http://schemas.openxmlformats.org/officeDocument/2006/relationships/tags" Target="../tags/tag438.xml"/><Relationship Id="rId14" Type="http://schemas.openxmlformats.org/officeDocument/2006/relationships/tags" Target="../tags/tag443.xml"/><Relationship Id="rId22" Type="http://schemas.openxmlformats.org/officeDocument/2006/relationships/tags" Target="../tags/tag451.xml"/><Relationship Id="rId27" Type="http://schemas.openxmlformats.org/officeDocument/2006/relationships/image" Target="../media/image108.jpe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s://indico.pnp.ustc.edu.cn/event/6293/contributions/41072/" TargetMode="External"/><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58BA7-D907-618D-9465-19F214A39D37}"/>
              </a:ext>
            </a:extLst>
          </p:cNvPr>
          <p:cNvSpPr>
            <a:spLocks noGrp="1"/>
          </p:cNvSpPr>
          <p:nvPr>
            <p:ph type="title"/>
          </p:nvPr>
        </p:nvSpPr>
        <p:spPr/>
        <p:txBody>
          <a:bodyPr/>
          <a:lstStyle/>
          <a:p>
            <a:br>
              <a:rPr lang="en-US" altLang="zh-CN" dirty="0"/>
            </a:br>
            <a:r>
              <a:rPr lang="en-US" altLang="zh-CN" dirty="0"/>
              <a:t>STCF PIDE(BTOF)</a:t>
            </a:r>
            <a:r>
              <a:rPr lang="zh-CN" altLang="en-US" dirty="0"/>
              <a:t>进展</a:t>
            </a:r>
          </a:p>
        </p:txBody>
      </p:sp>
      <p:sp>
        <p:nvSpPr>
          <p:cNvPr id="4" name="文本占位符 3">
            <a:extLst>
              <a:ext uri="{FF2B5EF4-FFF2-40B4-BE49-F238E27FC236}">
                <a16:creationId xmlns:a16="http://schemas.microsoft.com/office/drawing/2014/main" id="{72C1688E-9D66-C3C1-31E7-7A4932B593FF}"/>
              </a:ext>
            </a:extLst>
          </p:cNvPr>
          <p:cNvSpPr>
            <a:spLocks noGrp="1"/>
          </p:cNvSpPr>
          <p:nvPr>
            <p:ph type="body" sz="quarter" idx="11"/>
          </p:nvPr>
        </p:nvSpPr>
        <p:spPr>
          <a:xfrm>
            <a:off x="3548295" y="5895234"/>
            <a:ext cx="5095400" cy="382706"/>
          </a:xfrm>
        </p:spPr>
        <p:txBody>
          <a:bodyPr/>
          <a:lstStyle/>
          <a:p>
            <a:r>
              <a:rPr lang="en-US" altLang="zh-CN" sz="1600" dirty="0"/>
              <a:t>2026</a:t>
            </a:r>
            <a:r>
              <a:rPr lang="zh-CN" altLang="en-US" sz="1600" dirty="0"/>
              <a:t>年</a:t>
            </a:r>
            <a:r>
              <a:rPr lang="en-US" altLang="zh-CN" sz="1600" dirty="0"/>
              <a:t>7</a:t>
            </a:r>
            <a:r>
              <a:rPr lang="zh-CN" altLang="en-US" sz="1600" dirty="0"/>
              <a:t>月</a:t>
            </a:r>
            <a:r>
              <a:rPr lang="en-US" altLang="zh-CN" sz="1600" dirty="0"/>
              <a:t>1</a:t>
            </a:r>
            <a:r>
              <a:rPr lang="zh-CN" altLang="en-US" sz="1600" dirty="0"/>
              <a:t>日，</a:t>
            </a:r>
            <a:r>
              <a:rPr lang="en-US" altLang="zh-CN" sz="1600" dirty="0"/>
              <a:t>2026</a:t>
            </a:r>
            <a:r>
              <a:rPr lang="zh-CN" altLang="en-US" sz="1600" dirty="0"/>
              <a:t>超级陶粲装置研讨会，西安</a:t>
            </a:r>
          </a:p>
        </p:txBody>
      </p:sp>
      <p:sp>
        <p:nvSpPr>
          <p:cNvPr id="5" name="文本框 4">
            <a:extLst>
              <a:ext uri="{FF2B5EF4-FFF2-40B4-BE49-F238E27FC236}">
                <a16:creationId xmlns:a16="http://schemas.microsoft.com/office/drawing/2014/main" id="{5698D080-8E02-4C3B-9A19-75F04899E33E}"/>
              </a:ext>
            </a:extLst>
          </p:cNvPr>
          <p:cNvSpPr txBox="1"/>
          <p:nvPr/>
        </p:nvSpPr>
        <p:spPr>
          <a:xfrm>
            <a:off x="5695887" y="3522904"/>
            <a:ext cx="800219" cy="461665"/>
          </a:xfrm>
          <a:prstGeom prst="rect">
            <a:avLst/>
          </a:prstGeom>
          <a:noFill/>
        </p:spPr>
        <p:txBody>
          <a:bodyPr wrap="none" rtlCol="0">
            <a:spAutoFit/>
          </a:bodyPr>
          <a:lstStyle/>
          <a:p>
            <a:pPr algn="ctr"/>
            <a:r>
              <a:rPr lang="zh-CN" altLang="en-US" sz="2400" dirty="0">
                <a:latin typeface="+mj-ea"/>
                <a:ea typeface="+mj-ea"/>
              </a:rPr>
              <a:t>庞昊</a:t>
            </a:r>
          </a:p>
        </p:txBody>
      </p:sp>
      <p:sp>
        <p:nvSpPr>
          <p:cNvPr id="8" name="文本框 7">
            <a:extLst>
              <a:ext uri="{FF2B5EF4-FFF2-40B4-BE49-F238E27FC236}">
                <a16:creationId xmlns:a16="http://schemas.microsoft.com/office/drawing/2014/main" id="{23999685-0C49-4758-8338-7A7F591A6A35}"/>
              </a:ext>
            </a:extLst>
          </p:cNvPr>
          <p:cNvSpPr txBox="1"/>
          <p:nvPr/>
        </p:nvSpPr>
        <p:spPr>
          <a:xfrm>
            <a:off x="4870307" y="4236635"/>
            <a:ext cx="2451377" cy="369332"/>
          </a:xfrm>
          <a:prstGeom prst="rect">
            <a:avLst/>
          </a:prstGeom>
          <a:noFill/>
        </p:spPr>
        <p:txBody>
          <a:bodyPr wrap="none" rtlCol="0">
            <a:spAutoFit/>
          </a:bodyPr>
          <a:lstStyle/>
          <a:p>
            <a:pPr algn="ctr"/>
            <a:r>
              <a:rPr lang="zh-CN" altLang="en-US" dirty="0">
                <a:latin typeface="+mj-ea"/>
                <a:ea typeface="+mj-ea"/>
              </a:rPr>
              <a:t>代表</a:t>
            </a:r>
            <a:r>
              <a:rPr lang="en-US" altLang="zh-CN" dirty="0">
                <a:latin typeface="+mj-lt"/>
              </a:rPr>
              <a:t>STCF PIDE</a:t>
            </a:r>
            <a:r>
              <a:rPr lang="zh-CN" altLang="en-US" dirty="0">
                <a:latin typeface="+mj-lt"/>
              </a:rPr>
              <a:t>工作组</a:t>
            </a:r>
          </a:p>
        </p:txBody>
      </p:sp>
    </p:spTree>
    <p:extLst>
      <p:ext uri="{BB962C8B-B14F-4D97-AF65-F5344CB8AC3E}">
        <p14:creationId xmlns:p14="http://schemas.microsoft.com/office/powerpoint/2010/main" val="3326262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88915222-398B-7B94-0637-EE172D344CF9}"/>
              </a:ext>
            </a:extLst>
          </p:cNvPr>
          <p:cNvGrpSpPr/>
          <p:nvPr/>
        </p:nvGrpSpPr>
        <p:grpSpPr>
          <a:xfrm>
            <a:off x="7057291" y="1379648"/>
            <a:ext cx="4349265" cy="2321596"/>
            <a:chOff x="4108581" y="524094"/>
            <a:chExt cx="7577040" cy="4324422"/>
          </a:xfrm>
        </p:grpSpPr>
        <p:pic>
          <p:nvPicPr>
            <p:cNvPr id="8" name="图片 7">
              <a:extLst>
                <a:ext uri="{FF2B5EF4-FFF2-40B4-BE49-F238E27FC236}">
                  <a16:creationId xmlns:a16="http://schemas.microsoft.com/office/drawing/2014/main" id="{29FE5FE6-D75D-1B73-1E84-4FA87772D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2206" y="524094"/>
              <a:ext cx="5953415" cy="2775213"/>
            </a:xfrm>
            <a:prstGeom prst="rect">
              <a:avLst/>
            </a:prstGeom>
          </p:spPr>
        </p:pic>
        <p:pic>
          <p:nvPicPr>
            <p:cNvPr id="12" name="图片 11">
              <a:extLst>
                <a:ext uri="{FF2B5EF4-FFF2-40B4-BE49-F238E27FC236}">
                  <a16:creationId xmlns:a16="http://schemas.microsoft.com/office/drawing/2014/main" id="{55963BD1-65E3-54AE-81F9-0FEDF68790A2}"/>
                </a:ext>
              </a:extLst>
            </p:cNvPr>
            <p:cNvPicPr>
              <a:picLocks noChangeAspect="1"/>
            </p:cNvPicPr>
            <p:nvPr/>
          </p:nvPicPr>
          <p:blipFill>
            <a:blip r:embed="rId4"/>
            <a:stretch>
              <a:fillRect/>
            </a:stretch>
          </p:blipFill>
          <p:spPr>
            <a:xfrm>
              <a:off x="5518568" y="3547370"/>
              <a:ext cx="1478105" cy="458836"/>
            </a:xfrm>
            <a:prstGeom prst="rect">
              <a:avLst/>
            </a:prstGeom>
          </p:spPr>
        </p:pic>
        <p:pic>
          <p:nvPicPr>
            <p:cNvPr id="13" name="图片 12">
              <a:extLst>
                <a:ext uri="{FF2B5EF4-FFF2-40B4-BE49-F238E27FC236}">
                  <a16:creationId xmlns:a16="http://schemas.microsoft.com/office/drawing/2014/main" id="{9FE5AF40-E042-3D7E-82FB-3B1D2B5EB9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746322" y="2718441"/>
              <a:ext cx="687140" cy="1376344"/>
            </a:xfrm>
            <a:prstGeom prst="rect">
              <a:avLst/>
            </a:prstGeom>
          </p:spPr>
        </p:pic>
        <p:pic>
          <p:nvPicPr>
            <p:cNvPr id="14" name="图片 13">
              <a:extLst>
                <a:ext uri="{FF2B5EF4-FFF2-40B4-BE49-F238E27FC236}">
                  <a16:creationId xmlns:a16="http://schemas.microsoft.com/office/drawing/2014/main" id="{54AF98BB-3824-EDFF-E8B5-E0EFCB96F23A}"/>
                </a:ext>
              </a:extLst>
            </p:cNvPr>
            <p:cNvPicPr>
              <a:picLocks noChangeAspect="1"/>
            </p:cNvPicPr>
            <p:nvPr/>
          </p:nvPicPr>
          <p:blipFill>
            <a:blip r:embed="rId6"/>
            <a:stretch>
              <a:fillRect/>
            </a:stretch>
          </p:blipFill>
          <p:spPr>
            <a:xfrm>
              <a:off x="9547880" y="2313618"/>
              <a:ext cx="1430872" cy="808390"/>
            </a:xfrm>
            <a:prstGeom prst="rect">
              <a:avLst/>
            </a:prstGeom>
          </p:spPr>
        </p:pic>
        <p:pic>
          <p:nvPicPr>
            <p:cNvPr id="15" name="图片 14">
              <a:extLst>
                <a:ext uri="{FF2B5EF4-FFF2-40B4-BE49-F238E27FC236}">
                  <a16:creationId xmlns:a16="http://schemas.microsoft.com/office/drawing/2014/main" id="{AB638DE4-9BC1-9556-163B-C47B04304AE8}"/>
                </a:ext>
              </a:extLst>
            </p:cNvPr>
            <p:cNvPicPr>
              <a:picLocks noChangeAspect="1"/>
            </p:cNvPicPr>
            <p:nvPr/>
          </p:nvPicPr>
          <p:blipFill>
            <a:blip r:embed="rId7"/>
            <a:stretch>
              <a:fillRect/>
            </a:stretch>
          </p:blipFill>
          <p:spPr>
            <a:xfrm>
              <a:off x="9588158" y="3473853"/>
              <a:ext cx="1390594" cy="772773"/>
            </a:xfrm>
            <a:prstGeom prst="rect">
              <a:avLst/>
            </a:prstGeom>
          </p:spPr>
        </p:pic>
        <p:sp>
          <p:nvSpPr>
            <p:cNvPr id="16" name="矩形 15">
              <a:extLst>
                <a:ext uri="{FF2B5EF4-FFF2-40B4-BE49-F238E27FC236}">
                  <a16:creationId xmlns:a16="http://schemas.microsoft.com/office/drawing/2014/main" id="{4B012AF2-C4BA-0BEA-71BF-0A085556CF4F}"/>
                </a:ext>
              </a:extLst>
            </p:cNvPr>
            <p:cNvSpPr/>
            <p:nvPr/>
          </p:nvSpPr>
          <p:spPr>
            <a:xfrm>
              <a:off x="4108581" y="4226275"/>
              <a:ext cx="3013436" cy="382917"/>
            </a:xfrm>
            <a:prstGeom prst="rect">
              <a:avLst/>
            </a:prstGeom>
          </p:spPr>
          <p:txBody>
            <a:bodyPr wrap="square">
              <a:spAutoFit/>
            </a:bodyPr>
            <a:lstStyle/>
            <a:p>
              <a:pPr algn="just">
                <a:spcBef>
                  <a:spcPts val="1200"/>
                </a:spcBef>
              </a:pPr>
              <a:r>
                <a:rPr lang="en-US" altLang="zh-CN" sz="1000" dirty="0">
                  <a:solidFill>
                    <a:prstClr val="black"/>
                  </a:solidFill>
                  <a:latin typeface="Arial" panose="020B0604020202020204" pitchFamily="34" charset="0"/>
                  <a:ea typeface="宋体" panose="02010600030101010101" pitchFamily="2" charset="-122"/>
                  <a:cs typeface="Arial" panose="020B0604020202020204" pitchFamily="34" charset="0"/>
                </a:rPr>
                <a:t>Flexible adapter board</a:t>
              </a:r>
            </a:p>
          </p:txBody>
        </p:sp>
        <p:sp>
          <p:nvSpPr>
            <p:cNvPr id="18" name="矩形 17">
              <a:extLst>
                <a:ext uri="{FF2B5EF4-FFF2-40B4-BE49-F238E27FC236}">
                  <a16:creationId xmlns:a16="http://schemas.microsoft.com/office/drawing/2014/main" id="{20F740C1-303B-BA53-26F2-CA7313F0AE6B}"/>
                </a:ext>
              </a:extLst>
            </p:cNvPr>
            <p:cNvSpPr/>
            <p:nvPr/>
          </p:nvSpPr>
          <p:spPr>
            <a:xfrm>
              <a:off x="9099803" y="3122007"/>
              <a:ext cx="2585817" cy="382917"/>
            </a:xfrm>
            <a:prstGeom prst="rect">
              <a:avLst/>
            </a:prstGeom>
          </p:spPr>
          <p:txBody>
            <a:bodyPr wrap="square">
              <a:spAutoFit/>
            </a:bodyPr>
            <a:lstStyle/>
            <a:p>
              <a:pPr algn="just">
                <a:spcBef>
                  <a:spcPts val="1200"/>
                </a:spcBef>
              </a:pPr>
              <a:r>
                <a:rPr lang="en-US" altLang="zh-CN" sz="1000" dirty="0">
                  <a:solidFill>
                    <a:prstClr val="black"/>
                  </a:solidFill>
                  <a:latin typeface="Arial" panose="020B0604020202020204" pitchFamily="34" charset="0"/>
                  <a:ea typeface="宋体" panose="02010600030101010101" pitchFamily="2" charset="-122"/>
                  <a:cs typeface="Arial" panose="020B0604020202020204" pitchFamily="34" charset="0"/>
                </a:rPr>
                <a:t>Data collect board×2</a:t>
              </a:r>
            </a:p>
          </p:txBody>
        </p:sp>
        <p:sp>
          <p:nvSpPr>
            <p:cNvPr id="23" name="矩形 22">
              <a:extLst>
                <a:ext uri="{FF2B5EF4-FFF2-40B4-BE49-F238E27FC236}">
                  <a16:creationId xmlns:a16="http://schemas.microsoft.com/office/drawing/2014/main" id="{F190A873-90F0-9877-058D-BC5EA05CD332}"/>
                </a:ext>
              </a:extLst>
            </p:cNvPr>
            <p:cNvSpPr/>
            <p:nvPr/>
          </p:nvSpPr>
          <p:spPr>
            <a:xfrm>
              <a:off x="9344314" y="4226275"/>
              <a:ext cx="2341307" cy="622241"/>
            </a:xfrm>
            <a:prstGeom prst="rect">
              <a:avLst/>
            </a:prstGeom>
          </p:spPr>
          <p:txBody>
            <a:bodyPr wrap="square">
              <a:spAutoFit/>
            </a:bodyPr>
            <a:lstStyle/>
            <a:p>
              <a:pPr algn="just">
                <a:spcBef>
                  <a:spcPts val="1200"/>
                </a:spcBef>
              </a:pPr>
              <a:r>
                <a:rPr lang="en-US" altLang="zh-CN" sz="1000" dirty="0">
                  <a:latin typeface="Arial" panose="020B0604020202020204" pitchFamily="34" charset="0"/>
                  <a:ea typeface="宋体" panose="02010600030101010101" pitchFamily="2" charset="-122"/>
                  <a:cs typeface="Arial" panose="020B0604020202020204" pitchFamily="34" charset="0"/>
                </a:rPr>
                <a:t>Clock&amp;Trigger distribute board</a:t>
              </a:r>
              <a:r>
                <a:rPr lang="en-US" altLang="zh-CN" sz="1000" dirty="0">
                  <a:latin typeface="Arial" panose="020B0604020202020204" pitchFamily="34" charset="0"/>
                  <a:cs typeface="Arial" panose="020B0604020202020204" pitchFamily="34" charset="0"/>
                </a:rPr>
                <a:t>×1</a:t>
              </a:r>
            </a:p>
          </p:txBody>
        </p:sp>
        <p:sp>
          <p:nvSpPr>
            <p:cNvPr id="24" name="矩形 23">
              <a:extLst>
                <a:ext uri="{FF2B5EF4-FFF2-40B4-BE49-F238E27FC236}">
                  <a16:creationId xmlns:a16="http://schemas.microsoft.com/office/drawing/2014/main" id="{C5238148-FF6E-A70F-8DE8-835E68E91605}"/>
                </a:ext>
              </a:extLst>
            </p:cNvPr>
            <p:cNvSpPr/>
            <p:nvPr/>
          </p:nvSpPr>
          <p:spPr>
            <a:xfrm>
              <a:off x="6579880" y="3937288"/>
              <a:ext cx="3232165" cy="382917"/>
            </a:xfrm>
            <a:prstGeom prst="rect">
              <a:avLst/>
            </a:prstGeom>
          </p:spPr>
          <p:txBody>
            <a:bodyPr wrap="square">
              <a:spAutoFit/>
            </a:bodyPr>
            <a:lstStyle/>
            <a:p>
              <a:pPr>
                <a:spcBef>
                  <a:spcPts val="1200"/>
                </a:spcBef>
              </a:pPr>
              <a:r>
                <a:rPr lang="en-US" altLang="zh-CN" sz="1000" dirty="0">
                  <a:solidFill>
                    <a:prstClr val="black"/>
                  </a:solidFill>
                  <a:latin typeface="Arial" panose="020B0604020202020204" pitchFamily="34" charset="0"/>
                  <a:ea typeface="宋体" panose="02010600030101010101" pitchFamily="2" charset="-122"/>
                  <a:cs typeface="Arial" panose="020B0604020202020204" pitchFamily="34" charset="0"/>
                </a:rPr>
                <a:t>Front-end readout board</a:t>
              </a:r>
            </a:p>
          </p:txBody>
        </p:sp>
      </p:grpSp>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4086632" cy="646331"/>
          </a:xfrm>
          <a:prstGeom prst="rect">
            <a:avLst/>
          </a:prstGeom>
          <a:noFill/>
        </p:spPr>
        <p:txBody>
          <a:bodyPr wrap="none" rtlCol="0">
            <a:spAutoFit/>
          </a:bodyPr>
          <a:lstStyle/>
          <a:p>
            <a:r>
              <a:rPr lang="en-US" altLang="zh-CN" sz="3600" dirty="0">
                <a:solidFill>
                  <a:schemeClr val="bg1"/>
                </a:solidFill>
                <a:latin typeface="+mj-ea"/>
                <a:ea typeface="+mj-ea"/>
              </a:rPr>
              <a:t>BTOF</a:t>
            </a:r>
            <a:r>
              <a:rPr lang="zh-CN" altLang="en-US" sz="3600" dirty="0">
                <a:solidFill>
                  <a:schemeClr val="bg1"/>
                </a:solidFill>
                <a:latin typeface="+mj-ea"/>
                <a:ea typeface="+mj-ea"/>
              </a:rPr>
              <a:t>原理验证样机</a:t>
            </a: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10</a:t>
            </a:fld>
            <a:endParaRPr lang="zh-CN" altLang="en-US" dirty="0"/>
          </a:p>
        </p:txBody>
      </p:sp>
      <p:pic>
        <p:nvPicPr>
          <p:cNvPr id="17" name="图片 16">
            <a:extLst>
              <a:ext uri="{FF2B5EF4-FFF2-40B4-BE49-F238E27FC236}">
                <a16:creationId xmlns:a16="http://schemas.microsoft.com/office/drawing/2014/main" id="{7EDF0BE1-A9B7-42B1-9498-63FCB7C9BAC5}"/>
              </a:ext>
            </a:extLst>
          </p:cNvPr>
          <p:cNvPicPr>
            <a:picLocks noChangeAspect="1"/>
          </p:cNvPicPr>
          <p:nvPr/>
        </p:nvPicPr>
        <p:blipFill rotWithShape="1">
          <a:blip r:embed="rId8">
            <a:extLst>
              <a:ext uri="{28A0092B-C50C-407E-A947-70E740481C1C}">
                <a14:useLocalDpi xmlns:a14="http://schemas.microsoft.com/office/drawing/2010/main" val="0"/>
              </a:ext>
            </a:extLst>
          </a:blip>
          <a:srcRect t="22745" b="30684"/>
          <a:stretch/>
        </p:blipFill>
        <p:spPr>
          <a:xfrm>
            <a:off x="785443" y="4898615"/>
            <a:ext cx="3312904" cy="1157142"/>
          </a:xfrm>
          <a:prstGeom prst="rect">
            <a:avLst/>
          </a:prstGeom>
        </p:spPr>
      </p:pic>
      <p:pic>
        <p:nvPicPr>
          <p:cNvPr id="19" name="图片 18">
            <a:extLst>
              <a:ext uri="{FF2B5EF4-FFF2-40B4-BE49-F238E27FC236}">
                <a16:creationId xmlns:a16="http://schemas.microsoft.com/office/drawing/2014/main" id="{83927E14-0325-4C19-A457-2EE95D4FABD6}"/>
              </a:ext>
            </a:extLst>
          </p:cNvPr>
          <p:cNvPicPr>
            <a:picLocks noChangeAspect="1"/>
          </p:cNvPicPr>
          <p:nvPr/>
        </p:nvPicPr>
        <p:blipFill rotWithShape="1">
          <a:blip r:embed="rId9">
            <a:extLst>
              <a:ext uri="{28A0092B-C50C-407E-A947-70E740481C1C}">
                <a14:useLocalDpi xmlns:a14="http://schemas.microsoft.com/office/drawing/2010/main" val="0"/>
              </a:ext>
            </a:extLst>
          </a:blip>
          <a:srcRect t="42461" b="8585"/>
          <a:stretch/>
        </p:blipFill>
        <p:spPr>
          <a:xfrm>
            <a:off x="969551" y="2320844"/>
            <a:ext cx="3151629" cy="1157142"/>
          </a:xfrm>
          <a:prstGeom prst="rect">
            <a:avLst/>
          </a:prstGeom>
        </p:spPr>
      </p:pic>
      <p:pic>
        <p:nvPicPr>
          <p:cNvPr id="20" name="图片 19">
            <a:extLst>
              <a:ext uri="{FF2B5EF4-FFF2-40B4-BE49-F238E27FC236}">
                <a16:creationId xmlns:a16="http://schemas.microsoft.com/office/drawing/2014/main" id="{5208BE0D-BD35-4434-811D-D33A6E87F22B}"/>
              </a:ext>
            </a:extLst>
          </p:cNvPr>
          <p:cNvPicPr>
            <a:picLocks noChangeAspect="1"/>
          </p:cNvPicPr>
          <p:nvPr/>
        </p:nvPicPr>
        <p:blipFill rotWithShape="1">
          <a:blip r:embed="rId10">
            <a:extLst>
              <a:ext uri="{28A0092B-C50C-407E-A947-70E740481C1C}">
                <a14:useLocalDpi xmlns:a14="http://schemas.microsoft.com/office/drawing/2010/main" val="0"/>
              </a:ext>
            </a:extLst>
          </a:blip>
          <a:srcRect l="6154" t="24049" r="11897"/>
          <a:stretch/>
        </p:blipFill>
        <p:spPr>
          <a:xfrm>
            <a:off x="8262083" y="4435504"/>
            <a:ext cx="2970390" cy="2064745"/>
          </a:xfrm>
          <a:prstGeom prst="rect">
            <a:avLst/>
          </a:prstGeom>
          <a:solidFill>
            <a:srgbClr val="00B0F0"/>
          </a:solidFill>
          <a:ln>
            <a:noFill/>
          </a:ln>
        </p:spPr>
      </p:pic>
      <p:cxnSp>
        <p:nvCxnSpPr>
          <p:cNvPr id="26" name="直接箭头连接符 25">
            <a:extLst>
              <a:ext uri="{FF2B5EF4-FFF2-40B4-BE49-F238E27FC236}">
                <a16:creationId xmlns:a16="http://schemas.microsoft.com/office/drawing/2014/main" id="{499CFDBC-B73F-4A4A-BB66-58C8C18D9B73}"/>
              </a:ext>
            </a:extLst>
          </p:cNvPr>
          <p:cNvCxnSpPr>
            <a:cxnSpLocks/>
            <a:stCxn id="4" idx="2"/>
          </p:cNvCxnSpPr>
          <p:nvPr/>
        </p:nvCxnSpPr>
        <p:spPr>
          <a:xfrm>
            <a:off x="2544098" y="4782484"/>
            <a:ext cx="100301" cy="83329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箭头: 上下 27">
            <a:extLst>
              <a:ext uri="{FF2B5EF4-FFF2-40B4-BE49-F238E27FC236}">
                <a16:creationId xmlns:a16="http://schemas.microsoft.com/office/drawing/2014/main" id="{D593F90C-D897-41CD-ACF3-00F7C4600457}"/>
              </a:ext>
            </a:extLst>
          </p:cNvPr>
          <p:cNvSpPr/>
          <p:nvPr/>
        </p:nvSpPr>
        <p:spPr>
          <a:xfrm>
            <a:off x="10200038" y="5478839"/>
            <a:ext cx="160779" cy="61971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箭头: 下弧形 29">
            <a:extLst>
              <a:ext uri="{FF2B5EF4-FFF2-40B4-BE49-F238E27FC236}">
                <a16:creationId xmlns:a16="http://schemas.microsoft.com/office/drawing/2014/main" id="{D13647F3-9493-4907-B256-21CAD8472F7B}"/>
              </a:ext>
            </a:extLst>
          </p:cNvPr>
          <p:cNvSpPr/>
          <p:nvPr/>
        </p:nvSpPr>
        <p:spPr>
          <a:xfrm>
            <a:off x="8619864" y="5511297"/>
            <a:ext cx="965024" cy="165687"/>
          </a:xfrm>
          <a:prstGeom prst="curved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文本框 31">
            <a:extLst>
              <a:ext uri="{FF2B5EF4-FFF2-40B4-BE49-F238E27FC236}">
                <a16:creationId xmlns:a16="http://schemas.microsoft.com/office/drawing/2014/main" id="{3ACA217C-1AFE-4103-A9C0-9BB33FB0D77D}"/>
              </a:ext>
            </a:extLst>
          </p:cNvPr>
          <p:cNvSpPr txBox="1"/>
          <p:nvPr/>
        </p:nvSpPr>
        <p:spPr>
          <a:xfrm>
            <a:off x="5153616" y="2530853"/>
            <a:ext cx="1172693" cy="461665"/>
          </a:xfrm>
          <a:prstGeom prst="rect">
            <a:avLst/>
          </a:prstGeom>
          <a:noFill/>
        </p:spPr>
        <p:txBody>
          <a:bodyPr wrap="none" rtlCol="0">
            <a:spAutoFit/>
          </a:bodyPr>
          <a:lstStyle/>
          <a:p>
            <a:pPr algn="ctr"/>
            <a:r>
              <a:rPr lang="en-US" altLang="zh-CN" sz="1200" dirty="0"/>
              <a:t>HAMAMATSU</a:t>
            </a:r>
          </a:p>
          <a:p>
            <a:pPr algn="ctr"/>
            <a:r>
              <a:rPr lang="en-US" altLang="zh-CN" sz="1200" dirty="0"/>
              <a:t>R10754</a:t>
            </a:r>
          </a:p>
        </p:txBody>
      </p:sp>
      <p:sp>
        <p:nvSpPr>
          <p:cNvPr id="33" name="文本框 32">
            <a:extLst>
              <a:ext uri="{FF2B5EF4-FFF2-40B4-BE49-F238E27FC236}">
                <a16:creationId xmlns:a16="http://schemas.microsoft.com/office/drawing/2014/main" id="{07FDCC25-4CBC-4D8D-B0C5-E8E2C21CAC13}"/>
              </a:ext>
            </a:extLst>
          </p:cNvPr>
          <p:cNvSpPr txBox="1"/>
          <p:nvPr/>
        </p:nvSpPr>
        <p:spPr>
          <a:xfrm>
            <a:off x="641402" y="1218665"/>
            <a:ext cx="1800493" cy="369332"/>
          </a:xfrm>
          <a:prstGeom prst="rect">
            <a:avLst/>
          </a:prstGeom>
          <a:noFill/>
        </p:spPr>
        <p:txBody>
          <a:bodyPr wrap="none" rtlCol="0">
            <a:spAutoFit/>
          </a:bodyPr>
          <a:lstStyle/>
          <a:p>
            <a:r>
              <a:rPr lang="zh-CN" altLang="en-US" b="1" dirty="0"/>
              <a:t>熔融石英辐射体</a:t>
            </a:r>
          </a:p>
        </p:txBody>
      </p:sp>
      <p:sp>
        <p:nvSpPr>
          <p:cNvPr id="2" name="文本框 1">
            <a:extLst>
              <a:ext uri="{FF2B5EF4-FFF2-40B4-BE49-F238E27FC236}">
                <a16:creationId xmlns:a16="http://schemas.microsoft.com/office/drawing/2014/main" id="{1C97CFDE-EF60-46DA-B031-7CA16916DF56}"/>
              </a:ext>
            </a:extLst>
          </p:cNvPr>
          <p:cNvSpPr txBox="1"/>
          <p:nvPr/>
        </p:nvSpPr>
        <p:spPr>
          <a:xfrm>
            <a:off x="942651" y="1677081"/>
            <a:ext cx="3403496" cy="584775"/>
          </a:xfrm>
          <a:prstGeom prst="rect">
            <a:avLst/>
          </a:prstGeom>
          <a:noFill/>
        </p:spPr>
        <p:txBody>
          <a:bodyPr wrap="none" rtlCol="0">
            <a:spAutoFit/>
          </a:bodyPr>
          <a:lstStyle/>
          <a:p>
            <a:r>
              <a:rPr lang="zh-CN" altLang="en-US" sz="1600" dirty="0"/>
              <a:t>尺寸：</a:t>
            </a:r>
            <a:r>
              <a:rPr lang="en-US" altLang="zh-CN" sz="1600" dirty="0"/>
              <a:t>1250 mm × 400 mm ×20 mm</a:t>
            </a:r>
          </a:p>
          <a:p>
            <a:r>
              <a:rPr lang="zh-CN" altLang="en-US" sz="1600" dirty="0"/>
              <a:t>表面粗糙度： </a:t>
            </a:r>
            <a:r>
              <a:rPr lang="en-US" altLang="zh-CN" sz="1600" dirty="0"/>
              <a:t>~ 2 nm</a:t>
            </a:r>
            <a:endParaRPr lang="zh-CN" altLang="en-US" sz="1600" dirty="0"/>
          </a:p>
        </p:txBody>
      </p:sp>
      <p:sp>
        <p:nvSpPr>
          <p:cNvPr id="3" name="文本框 2">
            <a:extLst>
              <a:ext uri="{FF2B5EF4-FFF2-40B4-BE49-F238E27FC236}">
                <a16:creationId xmlns:a16="http://schemas.microsoft.com/office/drawing/2014/main" id="{C9CE9C2B-ADB5-47D8-AC77-C47423DAA833}"/>
              </a:ext>
            </a:extLst>
          </p:cNvPr>
          <p:cNvSpPr txBox="1"/>
          <p:nvPr/>
        </p:nvSpPr>
        <p:spPr>
          <a:xfrm>
            <a:off x="631535" y="3566354"/>
            <a:ext cx="2044149" cy="369332"/>
          </a:xfrm>
          <a:prstGeom prst="rect">
            <a:avLst/>
          </a:prstGeom>
          <a:noFill/>
        </p:spPr>
        <p:txBody>
          <a:bodyPr wrap="none" rtlCol="0">
            <a:spAutoFit/>
          </a:bodyPr>
          <a:lstStyle/>
          <a:p>
            <a:r>
              <a:rPr lang="zh-CN" altLang="en-US" b="1" dirty="0"/>
              <a:t>光电探测器件阵列</a:t>
            </a:r>
          </a:p>
        </p:txBody>
      </p:sp>
      <p:sp>
        <p:nvSpPr>
          <p:cNvPr id="4" name="文本框 3">
            <a:extLst>
              <a:ext uri="{FF2B5EF4-FFF2-40B4-BE49-F238E27FC236}">
                <a16:creationId xmlns:a16="http://schemas.microsoft.com/office/drawing/2014/main" id="{5C379507-57FC-4F7D-8435-CCC226293892}"/>
              </a:ext>
            </a:extLst>
          </p:cNvPr>
          <p:cNvSpPr txBox="1"/>
          <p:nvPr/>
        </p:nvSpPr>
        <p:spPr>
          <a:xfrm>
            <a:off x="785443" y="3951487"/>
            <a:ext cx="3517310" cy="830997"/>
          </a:xfrm>
          <a:prstGeom prst="rect">
            <a:avLst/>
          </a:prstGeom>
          <a:noFill/>
        </p:spPr>
        <p:txBody>
          <a:bodyPr wrap="none" rtlCol="0">
            <a:spAutoFit/>
          </a:bodyPr>
          <a:lstStyle/>
          <a:p>
            <a:pPr marL="285750" indent="-285750">
              <a:buFont typeface="Arial" panose="020B0604020202020204" pitchFamily="34" charset="0"/>
              <a:buChar char="•"/>
            </a:pPr>
            <a:r>
              <a:rPr lang="en-US" altLang="zh-CN" sz="1600" dirty="0"/>
              <a:t>10</a:t>
            </a:r>
            <a:r>
              <a:rPr lang="zh-CN" altLang="en-US" sz="1600" dirty="0"/>
              <a:t>个滨松</a:t>
            </a:r>
            <a:r>
              <a:rPr lang="en-US" altLang="zh-CN" sz="1600" dirty="0"/>
              <a:t>R10754 MCP-PMT</a:t>
            </a:r>
          </a:p>
          <a:p>
            <a:pPr marL="285750" indent="-285750">
              <a:buFont typeface="Arial" panose="020B0604020202020204" pitchFamily="34" charset="0"/>
              <a:buChar char="•"/>
            </a:pPr>
            <a:r>
              <a:rPr lang="zh-CN" altLang="en-US" sz="1600" dirty="0"/>
              <a:t>单个</a:t>
            </a:r>
            <a:r>
              <a:rPr lang="en-US" altLang="zh-CN" sz="1600" dirty="0"/>
              <a:t>PMT</a:t>
            </a:r>
            <a:r>
              <a:rPr lang="zh-CN" altLang="en-US" sz="1600" dirty="0"/>
              <a:t>提供</a:t>
            </a:r>
            <a:r>
              <a:rPr lang="en-US" altLang="zh-CN" sz="1600" dirty="0"/>
              <a:t>4×4</a:t>
            </a:r>
            <a:r>
              <a:rPr lang="zh-CN" altLang="en-US" sz="1600" dirty="0"/>
              <a:t>阳极通道</a:t>
            </a:r>
            <a:endParaRPr lang="en-US" altLang="zh-CN" sz="1600" dirty="0"/>
          </a:p>
          <a:p>
            <a:pPr marL="285750" indent="-285750">
              <a:buFont typeface="Arial" panose="020B0604020202020204" pitchFamily="34" charset="0"/>
              <a:buChar char="•"/>
            </a:pPr>
            <a:r>
              <a:rPr lang="zh-CN" altLang="en-US" sz="1600" dirty="0"/>
              <a:t>使用</a:t>
            </a:r>
            <a:r>
              <a:rPr lang="en-US" altLang="zh-CN" sz="1600" dirty="0"/>
              <a:t>EJ-550</a:t>
            </a:r>
            <a:r>
              <a:rPr lang="zh-CN" altLang="en-US" sz="1600" dirty="0"/>
              <a:t>硅脂结合在辐射体一端</a:t>
            </a:r>
          </a:p>
        </p:txBody>
      </p:sp>
      <p:pic>
        <p:nvPicPr>
          <p:cNvPr id="34" name="图片 33">
            <a:extLst>
              <a:ext uri="{FF2B5EF4-FFF2-40B4-BE49-F238E27FC236}">
                <a16:creationId xmlns:a16="http://schemas.microsoft.com/office/drawing/2014/main" id="{59F6BFF7-B251-4F6F-BA16-5C7D65AAAD6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372" t="42134" r="44378" b="32133"/>
          <a:stretch/>
        </p:blipFill>
        <p:spPr>
          <a:xfrm>
            <a:off x="5352851" y="3050883"/>
            <a:ext cx="796100" cy="619716"/>
          </a:xfrm>
          <a:prstGeom prst="rect">
            <a:avLst/>
          </a:prstGeom>
        </p:spPr>
      </p:pic>
      <p:sp>
        <p:nvSpPr>
          <p:cNvPr id="35" name="文本框 34">
            <a:extLst>
              <a:ext uri="{FF2B5EF4-FFF2-40B4-BE49-F238E27FC236}">
                <a16:creationId xmlns:a16="http://schemas.microsoft.com/office/drawing/2014/main" id="{2A1B020C-D147-4E50-A376-020DD45559AF}"/>
              </a:ext>
            </a:extLst>
          </p:cNvPr>
          <p:cNvSpPr txBox="1"/>
          <p:nvPr/>
        </p:nvSpPr>
        <p:spPr>
          <a:xfrm>
            <a:off x="7295905" y="4084677"/>
            <a:ext cx="1758815" cy="369332"/>
          </a:xfrm>
          <a:prstGeom prst="rect">
            <a:avLst/>
          </a:prstGeom>
          <a:noFill/>
        </p:spPr>
        <p:txBody>
          <a:bodyPr wrap="none" rtlCol="0">
            <a:spAutoFit/>
          </a:bodyPr>
          <a:lstStyle/>
          <a:p>
            <a:r>
              <a:rPr lang="en-US" altLang="zh-CN" b="1" dirty="0"/>
              <a:t>BTOF</a:t>
            </a:r>
            <a:r>
              <a:rPr lang="zh-CN" altLang="en-US" b="1" dirty="0"/>
              <a:t>支撑机械</a:t>
            </a:r>
          </a:p>
        </p:txBody>
      </p:sp>
      <p:sp>
        <p:nvSpPr>
          <p:cNvPr id="36" name="箭头: 下弧形 35">
            <a:extLst>
              <a:ext uri="{FF2B5EF4-FFF2-40B4-BE49-F238E27FC236}">
                <a16:creationId xmlns:a16="http://schemas.microsoft.com/office/drawing/2014/main" id="{1EC65ED4-B364-4E8A-8D4C-B01296A7D478}"/>
              </a:ext>
            </a:extLst>
          </p:cNvPr>
          <p:cNvSpPr/>
          <p:nvPr/>
        </p:nvSpPr>
        <p:spPr>
          <a:xfrm rot="10800000">
            <a:off x="8715073" y="5141259"/>
            <a:ext cx="965024" cy="165687"/>
          </a:xfrm>
          <a:prstGeom prst="curved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文本框 36">
            <a:extLst>
              <a:ext uri="{FF2B5EF4-FFF2-40B4-BE49-F238E27FC236}">
                <a16:creationId xmlns:a16="http://schemas.microsoft.com/office/drawing/2014/main" id="{39468E82-BD02-4732-8086-E81BC70DA025}"/>
              </a:ext>
            </a:extLst>
          </p:cNvPr>
          <p:cNvSpPr txBox="1"/>
          <p:nvPr/>
        </p:nvSpPr>
        <p:spPr>
          <a:xfrm>
            <a:off x="6306704" y="1183338"/>
            <a:ext cx="1519006" cy="369332"/>
          </a:xfrm>
          <a:prstGeom prst="rect">
            <a:avLst/>
          </a:prstGeom>
          <a:noFill/>
        </p:spPr>
        <p:txBody>
          <a:bodyPr wrap="none" rtlCol="0">
            <a:spAutoFit/>
          </a:bodyPr>
          <a:lstStyle/>
          <a:p>
            <a:r>
              <a:rPr lang="en-US" altLang="zh-CN" b="1" dirty="0"/>
              <a:t>DTOF</a:t>
            </a:r>
            <a:r>
              <a:rPr lang="zh-CN" altLang="en-US" b="1" dirty="0"/>
              <a:t>电子学</a:t>
            </a:r>
          </a:p>
        </p:txBody>
      </p:sp>
      <p:sp>
        <p:nvSpPr>
          <p:cNvPr id="47" name="矩形 46">
            <a:extLst>
              <a:ext uri="{FF2B5EF4-FFF2-40B4-BE49-F238E27FC236}">
                <a16:creationId xmlns:a16="http://schemas.microsoft.com/office/drawing/2014/main" id="{D27282FB-8DED-99CB-B35A-ED42BD7B72B3}"/>
              </a:ext>
            </a:extLst>
          </p:cNvPr>
          <p:cNvSpPr/>
          <p:nvPr/>
        </p:nvSpPr>
        <p:spPr>
          <a:xfrm>
            <a:off x="8235734" y="2016760"/>
            <a:ext cx="408940" cy="163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700" dirty="0">
                <a:solidFill>
                  <a:srgbClr val="00B050"/>
                </a:solidFill>
                <a:latin typeface="+mj-ea"/>
                <a:ea typeface="+mj-ea"/>
              </a:rPr>
              <a:t>×10</a:t>
            </a:r>
            <a:endParaRPr lang="zh-CN" altLang="en-US" sz="700" dirty="0">
              <a:solidFill>
                <a:srgbClr val="00B050"/>
              </a:solidFill>
              <a:latin typeface="+mj-ea"/>
              <a:ea typeface="+mj-ea"/>
            </a:endParaRPr>
          </a:p>
        </p:txBody>
      </p:sp>
      <p:grpSp>
        <p:nvGrpSpPr>
          <p:cNvPr id="67" name="组合 66">
            <a:extLst>
              <a:ext uri="{FF2B5EF4-FFF2-40B4-BE49-F238E27FC236}">
                <a16:creationId xmlns:a16="http://schemas.microsoft.com/office/drawing/2014/main" id="{7D312A39-67B3-ABA7-70B2-32335794D706}"/>
              </a:ext>
            </a:extLst>
          </p:cNvPr>
          <p:cNvGrpSpPr/>
          <p:nvPr/>
        </p:nvGrpSpPr>
        <p:grpSpPr>
          <a:xfrm>
            <a:off x="4601055" y="4505766"/>
            <a:ext cx="2460601" cy="1602362"/>
            <a:chOff x="4663182" y="4469648"/>
            <a:chExt cx="2687247" cy="2096976"/>
          </a:xfrm>
        </p:grpSpPr>
        <p:grpSp>
          <p:nvGrpSpPr>
            <p:cNvPr id="68" name="组合 67">
              <a:extLst>
                <a:ext uri="{FF2B5EF4-FFF2-40B4-BE49-F238E27FC236}">
                  <a16:creationId xmlns:a16="http://schemas.microsoft.com/office/drawing/2014/main" id="{857A9F58-2E08-3E61-561F-C0E6AF99EFBA}"/>
                </a:ext>
              </a:extLst>
            </p:cNvPr>
            <p:cNvGrpSpPr/>
            <p:nvPr/>
          </p:nvGrpSpPr>
          <p:grpSpPr>
            <a:xfrm>
              <a:off x="4663182" y="4469648"/>
              <a:ext cx="2687247" cy="2096976"/>
              <a:chOff x="5811191" y="4302255"/>
              <a:chExt cx="2687247" cy="2096976"/>
            </a:xfrm>
          </p:grpSpPr>
          <p:pic>
            <p:nvPicPr>
              <p:cNvPr id="71" name="图片 70">
                <a:extLst>
                  <a:ext uri="{FF2B5EF4-FFF2-40B4-BE49-F238E27FC236}">
                    <a16:creationId xmlns:a16="http://schemas.microsoft.com/office/drawing/2014/main" id="{67F6C912-7B3D-EA9A-9345-858B5DF963FE}"/>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5811191" y="4302255"/>
                <a:ext cx="2687247" cy="2096976"/>
              </a:xfrm>
              <a:prstGeom prst="rect">
                <a:avLst/>
              </a:prstGeom>
            </p:spPr>
          </p:pic>
          <p:sp>
            <p:nvSpPr>
              <p:cNvPr id="72" name="文本框 89">
                <a:extLst>
                  <a:ext uri="{FF2B5EF4-FFF2-40B4-BE49-F238E27FC236}">
                    <a16:creationId xmlns:a16="http://schemas.microsoft.com/office/drawing/2014/main" id="{4BC01D99-B61C-3C1A-6828-9B7792DEBCD1}"/>
                  </a:ext>
                </a:extLst>
              </p:cNvPr>
              <p:cNvSpPr txBox="1"/>
              <p:nvPr/>
            </p:nvSpPr>
            <p:spPr>
              <a:xfrm>
                <a:off x="7154814" y="5111574"/>
                <a:ext cx="1000971" cy="407879"/>
              </a:xfrm>
              <a:prstGeom prst="rect">
                <a:avLst/>
              </a:prstGeom>
              <a:noFill/>
            </p:spPr>
            <p:txBody>
              <a:bodyPr wrap="none" rtlCol="0">
                <a:spAutoFit/>
              </a:bodyPr>
              <a:lstStyle>
                <a:defPPr>
                  <a:defRPr lang="zh-CN"/>
                </a:defPPr>
                <a:lvl1pPr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9pPr>
              </a:lstStyle>
              <a:p>
                <a:pPr>
                  <a:lnSpc>
                    <a:spcPct val="120000"/>
                  </a:lnSpc>
                </a:pPr>
                <a:r>
                  <a:rPr lang="en-US" altLang="zh-CN" sz="1600" i="1" baseline="0" dirty="0">
                    <a:solidFill>
                      <a:srgbClr val="FF0000"/>
                    </a:solidFill>
                    <a:ea typeface="+mn-ea"/>
                  </a:rPr>
                  <a:t>σ</a:t>
                </a:r>
                <a:r>
                  <a:rPr lang="en-US" altLang="zh-CN" sz="1600" baseline="0" dirty="0">
                    <a:solidFill>
                      <a:srgbClr val="FF0000"/>
                    </a:solidFill>
                    <a:ea typeface="+mn-ea"/>
                  </a:rPr>
                  <a:t> = 33 ps</a:t>
                </a:r>
                <a:endParaRPr lang="zh-CN" altLang="en-US" sz="1600" baseline="0" dirty="0">
                  <a:solidFill>
                    <a:srgbClr val="FF0000"/>
                  </a:solidFill>
                  <a:ea typeface="+mn-ea"/>
                </a:endParaRPr>
              </a:p>
            </p:txBody>
          </p:sp>
        </p:grpSp>
        <p:sp>
          <p:nvSpPr>
            <p:cNvPr id="69" name="文本框 68">
              <a:extLst>
                <a:ext uri="{FF2B5EF4-FFF2-40B4-BE49-F238E27FC236}">
                  <a16:creationId xmlns:a16="http://schemas.microsoft.com/office/drawing/2014/main" id="{F148CF15-2E56-EAEC-9AEB-161E7FA8E7C3}"/>
                </a:ext>
              </a:extLst>
            </p:cNvPr>
            <p:cNvSpPr txBox="1"/>
            <p:nvPr/>
          </p:nvSpPr>
          <p:spPr>
            <a:xfrm>
              <a:off x="6118273" y="5763228"/>
              <a:ext cx="1107996" cy="294824"/>
            </a:xfrm>
            <a:prstGeom prst="rect">
              <a:avLst/>
            </a:prstGeom>
            <a:noFill/>
          </p:spPr>
          <p:txBody>
            <a:bodyPr wrap="none" rtlCol="0">
              <a:spAutoFit/>
            </a:bodyPr>
            <a:lstStyle>
              <a:defPPr>
                <a:defRPr lang="zh-CN"/>
              </a:defPPr>
              <a:lvl1pPr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9pPr>
            </a:lstStyle>
            <a:p>
              <a:pPr>
                <a:lnSpc>
                  <a:spcPct val="120000"/>
                </a:lnSpc>
              </a:pPr>
              <a:r>
                <a:rPr lang="zh-CN" altLang="en-US" sz="1200" baseline="0" dirty="0">
                  <a:solidFill>
                    <a:srgbClr val="0070C0"/>
                  </a:solidFill>
                  <a:ea typeface="+mn-ea"/>
                </a:rPr>
                <a:t>反冲电子贡献</a:t>
              </a:r>
            </a:p>
          </p:txBody>
        </p:sp>
        <p:cxnSp>
          <p:nvCxnSpPr>
            <p:cNvPr id="70" name="直接箭头连接符 69">
              <a:extLst>
                <a:ext uri="{FF2B5EF4-FFF2-40B4-BE49-F238E27FC236}">
                  <a16:creationId xmlns:a16="http://schemas.microsoft.com/office/drawing/2014/main" id="{5937EABC-37B6-34F9-6F9E-B69B99132C84}"/>
                </a:ext>
              </a:extLst>
            </p:cNvPr>
            <p:cNvCxnSpPr/>
            <p:nvPr/>
          </p:nvCxnSpPr>
          <p:spPr>
            <a:xfrm flipH="1">
              <a:off x="6243007" y="6058052"/>
              <a:ext cx="143273" cy="17747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77" name="文本框 76">
            <a:extLst>
              <a:ext uri="{FF2B5EF4-FFF2-40B4-BE49-F238E27FC236}">
                <a16:creationId xmlns:a16="http://schemas.microsoft.com/office/drawing/2014/main" id="{C1BB9800-6422-6971-1912-30141F93D67B}"/>
              </a:ext>
            </a:extLst>
          </p:cNvPr>
          <p:cNvSpPr txBox="1"/>
          <p:nvPr/>
        </p:nvSpPr>
        <p:spPr>
          <a:xfrm>
            <a:off x="4705888" y="3782210"/>
            <a:ext cx="2302233" cy="584775"/>
          </a:xfrm>
          <a:prstGeom prst="rect">
            <a:avLst/>
          </a:prstGeom>
          <a:noFill/>
        </p:spPr>
        <p:txBody>
          <a:bodyPr wrap="none" rtlCol="0">
            <a:spAutoFit/>
          </a:bodyPr>
          <a:lstStyle/>
          <a:p>
            <a:pPr marL="285750" indent="-285750">
              <a:buFont typeface="Arial" panose="020B0604020202020204" pitchFamily="34" charset="0"/>
              <a:buChar char="•"/>
            </a:pPr>
            <a:r>
              <a:rPr lang="en-US" altLang="zh-CN" sz="1600" dirty="0"/>
              <a:t>TTS</a:t>
            </a:r>
            <a:r>
              <a:rPr lang="zh-CN" altLang="en-US" sz="1600" dirty="0"/>
              <a:t>双峰，</a:t>
            </a:r>
            <a:r>
              <a:rPr lang="en-US" altLang="zh-CN" sz="1600" dirty="0"/>
              <a:t>33 </a:t>
            </a:r>
            <a:r>
              <a:rPr lang="en-US" altLang="zh-CN" sz="1600" dirty="0" err="1"/>
              <a:t>ps</a:t>
            </a:r>
            <a:r>
              <a:rPr lang="zh-CN" altLang="en-US" sz="1600" dirty="0"/>
              <a:t>主峰</a:t>
            </a:r>
            <a:endParaRPr lang="en-US" altLang="zh-CN" sz="1600" dirty="0"/>
          </a:p>
          <a:p>
            <a:pPr marL="285750" indent="-285750">
              <a:buFont typeface="Arial" panose="020B0604020202020204" pitchFamily="34" charset="0"/>
              <a:buChar char="•"/>
            </a:pPr>
            <a:r>
              <a:rPr lang="en-US" altLang="zh-CN" sz="1600" dirty="0"/>
              <a:t>400 nm</a:t>
            </a:r>
            <a:r>
              <a:rPr lang="zh-CN" altLang="en-US" sz="1600" dirty="0"/>
              <a:t>，</a:t>
            </a:r>
            <a:r>
              <a:rPr lang="en-US" altLang="zh-CN" sz="1600" dirty="0"/>
              <a:t>QE &gt; 25%</a:t>
            </a:r>
            <a:endParaRPr lang="zh-CN" altLang="en-US" sz="1600" dirty="0"/>
          </a:p>
        </p:txBody>
      </p:sp>
      <p:sp>
        <p:nvSpPr>
          <p:cNvPr id="91" name="文本框 90">
            <a:extLst>
              <a:ext uri="{FF2B5EF4-FFF2-40B4-BE49-F238E27FC236}">
                <a16:creationId xmlns:a16="http://schemas.microsoft.com/office/drawing/2014/main" id="{AB45CB9A-D9D2-4791-7B2B-9B0C90F603B7}"/>
              </a:ext>
            </a:extLst>
          </p:cNvPr>
          <p:cNvSpPr txBox="1"/>
          <p:nvPr/>
        </p:nvSpPr>
        <p:spPr>
          <a:xfrm>
            <a:off x="7125393" y="3690908"/>
            <a:ext cx="2273379" cy="338554"/>
          </a:xfrm>
          <a:prstGeom prst="rect">
            <a:avLst/>
          </a:prstGeom>
          <a:noFill/>
        </p:spPr>
        <p:txBody>
          <a:bodyPr wrap="none" rtlCol="0">
            <a:spAutoFit/>
          </a:bodyPr>
          <a:lstStyle/>
          <a:p>
            <a:r>
              <a:rPr lang="zh-CN" altLang="en-US" sz="1600" dirty="0"/>
              <a:t>电子学时间分辨 </a:t>
            </a:r>
            <a:r>
              <a:rPr lang="en-US" altLang="zh-CN" sz="1600" dirty="0"/>
              <a:t>~ 10 </a:t>
            </a:r>
            <a:r>
              <a:rPr lang="en-US" altLang="zh-CN" sz="1600" dirty="0" err="1"/>
              <a:t>ps</a:t>
            </a:r>
            <a:endParaRPr lang="zh-CN" altLang="en-US" sz="1600" dirty="0"/>
          </a:p>
        </p:txBody>
      </p:sp>
      <p:sp>
        <p:nvSpPr>
          <p:cNvPr id="96" name="矩形 95">
            <a:extLst>
              <a:ext uri="{FF2B5EF4-FFF2-40B4-BE49-F238E27FC236}">
                <a16:creationId xmlns:a16="http://schemas.microsoft.com/office/drawing/2014/main" id="{70904FAB-01EE-3051-70F0-74CE1D55E797}"/>
              </a:ext>
            </a:extLst>
          </p:cNvPr>
          <p:cNvSpPr/>
          <p:nvPr/>
        </p:nvSpPr>
        <p:spPr>
          <a:xfrm>
            <a:off x="7764294" y="1427480"/>
            <a:ext cx="2366359" cy="1812572"/>
          </a:xfrm>
          <a:prstGeom prst="rect">
            <a:avLst/>
          </a:prstGeom>
          <a:noFill/>
          <a:ln w="254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2" name="连接符: 肘形 101">
            <a:extLst>
              <a:ext uri="{FF2B5EF4-FFF2-40B4-BE49-F238E27FC236}">
                <a16:creationId xmlns:a16="http://schemas.microsoft.com/office/drawing/2014/main" id="{5025A7A6-2772-A9EA-44FF-6EDD6325CFD7}"/>
              </a:ext>
            </a:extLst>
          </p:cNvPr>
          <p:cNvCxnSpPr>
            <a:cxnSpLocks/>
            <a:stCxn id="96" idx="3"/>
            <a:endCxn id="113" idx="3"/>
          </p:cNvCxnSpPr>
          <p:nvPr/>
        </p:nvCxnSpPr>
        <p:spPr>
          <a:xfrm>
            <a:off x="10130653" y="2333766"/>
            <a:ext cx="962046" cy="2652942"/>
          </a:xfrm>
          <a:prstGeom prst="bentConnector3">
            <a:avLst>
              <a:gd name="adj1" fmla="val 123762"/>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3" name="矩形 112">
            <a:extLst>
              <a:ext uri="{FF2B5EF4-FFF2-40B4-BE49-F238E27FC236}">
                <a16:creationId xmlns:a16="http://schemas.microsoft.com/office/drawing/2014/main" id="{22CA39B1-AD23-7F4D-1114-596567DA4A01}"/>
              </a:ext>
            </a:extLst>
          </p:cNvPr>
          <p:cNvSpPr/>
          <p:nvPr/>
        </p:nvSpPr>
        <p:spPr>
          <a:xfrm>
            <a:off x="10279381" y="4572000"/>
            <a:ext cx="813318" cy="829415"/>
          </a:xfrm>
          <a:prstGeom prst="rect">
            <a:avLst/>
          </a:prstGeom>
          <a:noFill/>
          <a:ln w="254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文本框 119">
            <a:extLst>
              <a:ext uri="{FF2B5EF4-FFF2-40B4-BE49-F238E27FC236}">
                <a16:creationId xmlns:a16="http://schemas.microsoft.com/office/drawing/2014/main" id="{BD669364-6033-6316-C6F1-A2502B20F2A5}"/>
              </a:ext>
            </a:extLst>
          </p:cNvPr>
          <p:cNvSpPr txBox="1"/>
          <p:nvPr/>
        </p:nvSpPr>
        <p:spPr>
          <a:xfrm>
            <a:off x="8262082" y="6130917"/>
            <a:ext cx="684803" cy="369332"/>
          </a:xfrm>
          <a:prstGeom prst="rect">
            <a:avLst/>
          </a:prstGeom>
          <a:solidFill>
            <a:schemeClr val="bg1">
              <a:lumMod val="85000"/>
            </a:schemeClr>
          </a:solidFill>
        </p:spPr>
        <p:txBody>
          <a:bodyPr wrap="none" rtlCol="0">
            <a:spAutoFit/>
          </a:bodyPr>
          <a:lstStyle/>
          <a:p>
            <a:r>
              <a:rPr lang="en-US" altLang="zh-CN" dirty="0">
                <a:solidFill>
                  <a:srgbClr val="FF0000"/>
                </a:solidFill>
              </a:rPr>
              <a:t>beam</a:t>
            </a:r>
            <a:endParaRPr lang="zh-CN" altLang="en-US" dirty="0">
              <a:solidFill>
                <a:srgbClr val="FF0000"/>
              </a:solidFill>
            </a:endParaRPr>
          </a:p>
        </p:txBody>
      </p:sp>
      <p:cxnSp>
        <p:nvCxnSpPr>
          <p:cNvPr id="117" name="直接箭头连接符 116">
            <a:extLst>
              <a:ext uri="{FF2B5EF4-FFF2-40B4-BE49-F238E27FC236}">
                <a16:creationId xmlns:a16="http://schemas.microsoft.com/office/drawing/2014/main" id="{0EDC5504-908E-98AF-D121-00F407958E6A}"/>
              </a:ext>
            </a:extLst>
          </p:cNvPr>
          <p:cNvCxnSpPr>
            <a:cxnSpLocks/>
          </p:cNvCxnSpPr>
          <p:nvPr/>
        </p:nvCxnSpPr>
        <p:spPr>
          <a:xfrm flipV="1">
            <a:off x="8841727" y="5051135"/>
            <a:ext cx="908860" cy="1142901"/>
          </a:xfrm>
          <a:prstGeom prst="straightConnector1">
            <a:avLst/>
          </a:prstGeom>
          <a:ln w="381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219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5373587" cy="646331"/>
          </a:xfrm>
          <a:prstGeom prst="rect">
            <a:avLst/>
          </a:prstGeom>
          <a:noFill/>
        </p:spPr>
        <p:txBody>
          <a:bodyPr wrap="none" rtlCol="0">
            <a:spAutoFit/>
          </a:bodyPr>
          <a:lstStyle/>
          <a:p>
            <a:r>
              <a:rPr lang="zh-CN" altLang="en-US" sz="3600" dirty="0">
                <a:solidFill>
                  <a:schemeClr val="bg1"/>
                </a:solidFill>
                <a:latin typeface="+mj-ea"/>
                <a:ea typeface="+mj-ea"/>
              </a:rPr>
              <a:t>束流实验</a:t>
            </a:r>
            <a:r>
              <a:rPr lang="en-US" altLang="zh-CN" sz="3600" dirty="0">
                <a:solidFill>
                  <a:schemeClr val="bg1"/>
                </a:solidFill>
                <a:latin typeface="+mj-ea"/>
                <a:ea typeface="+mj-ea"/>
              </a:rPr>
              <a:t>@CERN PS T10</a:t>
            </a: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11</a:t>
            </a:fld>
            <a:endParaRPr lang="zh-CN" altLang="en-US" dirty="0"/>
          </a:p>
        </p:txBody>
      </p:sp>
      <p:pic>
        <p:nvPicPr>
          <p:cNvPr id="56" name="图片 55">
            <a:extLst>
              <a:ext uri="{FF2B5EF4-FFF2-40B4-BE49-F238E27FC236}">
                <a16:creationId xmlns:a16="http://schemas.microsoft.com/office/drawing/2014/main" id="{014D268F-065E-4E2D-A811-AD757EE2D059}"/>
              </a:ext>
            </a:extLst>
          </p:cNvPr>
          <p:cNvPicPr>
            <a:picLocks noChangeAspect="1"/>
          </p:cNvPicPr>
          <p:nvPr/>
        </p:nvPicPr>
        <p:blipFill>
          <a:blip r:embed="rId3"/>
          <a:stretch>
            <a:fillRect/>
          </a:stretch>
        </p:blipFill>
        <p:spPr>
          <a:xfrm>
            <a:off x="609777" y="1677955"/>
            <a:ext cx="3543196" cy="2525346"/>
          </a:xfrm>
          <a:prstGeom prst="rect">
            <a:avLst/>
          </a:prstGeom>
        </p:spPr>
      </p:pic>
      <p:cxnSp>
        <p:nvCxnSpPr>
          <p:cNvPr id="57" name="直接箭头连接符 56">
            <a:extLst>
              <a:ext uri="{FF2B5EF4-FFF2-40B4-BE49-F238E27FC236}">
                <a16:creationId xmlns:a16="http://schemas.microsoft.com/office/drawing/2014/main" id="{566B757D-83F4-4F96-B488-CC15C848F866}"/>
              </a:ext>
            </a:extLst>
          </p:cNvPr>
          <p:cNvCxnSpPr>
            <a:cxnSpLocks/>
          </p:cNvCxnSpPr>
          <p:nvPr/>
        </p:nvCxnSpPr>
        <p:spPr>
          <a:xfrm flipH="1" flipV="1">
            <a:off x="1422615" y="2778669"/>
            <a:ext cx="238428" cy="112779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EE86D85D-4B9E-49A6-847F-41D7A72A30FC}"/>
              </a:ext>
            </a:extLst>
          </p:cNvPr>
          <p:cNvSpPr txBox="1"/>
          <p:nvPr/>
        </p:nvSpPr>
        <p:spPr>
          <a:xfrm>
            <a:off x="1675482" y="2509543"/>
            <a:ext cx="639855" cy="307777"/>
          </a:xfrm>
          <a:prstGeom prst="rect">
            <a:avLst/>
          </a:prstGeom>
          <a:noFill/>
        </p:spPr>
        <p:txBody>
          <a:bodyPr wrap="none" rtlCol="0">
            <a:spAutoFit/>
          </a:bodyPr>
          <a:lstStyle/>
          <a:p>
            <a:r>
              <a:rPr lang="en-US" altLang="zh-CN" sz="1400" dirty="0">
                <a:solidFill>
                  <a:schemeClr val="bg1"/>
                </a:solidFill>
              </a:rPr>
              <a:t>BTOF</a:t>
            </a:r>
            <a:endParaRPr lang="zh-CN" altLang="en-US" sz="1400" dirty="0">
              <a:solidFill>
                <a:schemeClr val="bg1"/>
              </a:solidFill>
            </a:endParaRPr>
          </a:p>
        </p:txBody>
      </p:sp>
      <p:sp>
        <p:nvSpPr>
          <p:cNvPr id="59" name="文本框 58">
            <a:extLst>
              <a:ext uri="{FF2B5EF4-FFF2-40B4-BE49-F238E27FC236}">
                <a16:creationId xmlns:a16="http://schemas.microsoft.com/office/drawing/2014/main" id="{92DC5565-FB6E-4F46-9BA5-47B0954A4257}"/>
              </a:ext>
            </a:extLst>
          </p:cNvPr>
          <p:cNvSpPr txBox="1"/>
          <p:nvPr/>
        </p:nvSpPr>
        <p:spPr>
          <a:xfrm>
            <a:off x="1087744" y="1968915"/>
            <a:ext cx="383438" cy="307777"/>
          </a:xfrm>
          <a:prstGeom prst="rect">
            <a:avLst/>
          </a:prstGeom>
          <a:solidFill>
            <a:schemeClr val="bg2"/>
          </a:solidFill>
        </p:spPr>
        <p:txBody>
          <a:bodyPr wrap="none" rtlCol="0">
            <a:spAutoFit/>
          </a:bodyPr>
          <a:lstStyle/>
          <a:p>
            <a:r>
              <a:rPr lang="en-US" altLang="zh-CN" sz="1400" dirty="0">
                <a:solidFill>
                  <a:srgbClr val="00B0F0"/>
                </a:solidFill>
              </a:rPr>
              <a:t>T0</a:t>
            </a:r>
            <a:endParaRPr lang="zh-CN" altLang="en-US" sz="1400" dirty="0">
              <a:solidFill>
                <a:srgbClr val="00B0F0"/>
              </a:solidFill>
            </a:endParaRPr>
          </a:p>
        </p:txBody>
      </p:sp>
      <p:cxnSp>
        <p:nvCxnSpPr>
          <p:cNvPr id="60" name="直接箭头连接符 59">
            <a:extLst>
              <a:ext uri="{FF2B5EF4-FFF2-40B4-BE49-F238E27FC236}">
                <a16:creationId xmlns:a16="http://schemas.microsoft.com/office/drawing/2014/main" id="{90C610B1-26BD-49BD-A609-5195B64B10AE}"/>
              </a:ext>
            </a:extLst>
          </p:cNvPr>
          <p:cNvCxnSpPr>
            <a:cxnSpLocks/>
            <a:stCxn id="59" idx="2"/>
          </p:cNvCxnSpPr>
          <p:nvPr/>
        </p:nvCxnSpPr>
        <p:spPr>
          <a:xfrm flipH="1">
            <a:off x="1228279" y="2276692"/>
            <a:ext cx="51184" cy="433568"/>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接箭头连接符 60">
            <a:extLst>
              <a:ext uri="{FF2B5EF4-FFF2-40B4-BE49-F238E27FC236}">
                <a16:creationId xmlns:a16="http://schemas.microsoft.com/office/drawing/2014/main" id="{FFAA1CBF-21D9-4106-9CEC-038B04D56819}"/>
              </a:ext>
            </a:extLst>
          </p:cNvPr>
          <p:cNvCxnSpPr>
            <a:cxnSpLocks/>
            <a:stCxn id="59" idx="3"/>
          </p:cNvCxnSpPr>
          <p:nvPr/>
        </p:nvCxnSpPr>
        <p:spPr>
          <a:xfrm>
            <a:off x="1471182" y="2122804"/>
            <a:ext cx="1719247" cy="62034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a:extLst>
              <a:ext uri="{FF2B5EF4-FFF2-40B4-BE49-F238E27FC236}">
                <a16:creationId xmlns:a16="http://schemas.microsoft.com/office/drawing/2014/main" id="{5662D6A9-CAD9-4660-B7BB-FA487AE9F99A}"/>
              </a:ext>
            </a:extLst>
          </p:cNvPr>
          <p:cNvCxnSpPr>
            <a:cxnSpLocks/>
          </p:cNvCxnSpPr>
          <p:nvPr/>
        </p:nvCxnSpPr>
        <p:spPr>
          <a:xfrm flipH="1" flipV="1">
            <a:off x="1672199" y="2778669"/>
            <a:ext cx="214055" cy="112779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4A20020E-7B88-4371-9CEB-82EB11C4F318}"/>
              </a:ext>
            </a:extLst>
          </p:cNvPr>
          <p:cNvCxnSpPr>
            <a:cxnSpLocks/>
          </p:cNvCxnSpPr>
          <p:nvPr/>
        </p:nvCxnSpPr>
        <p:spPr>
          <a:xfrm flipV="1">
            <a:off x="2053779" y="2835082"/>
            <a:ext cx="446073" cy="1071377"/>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4" name="文本框 63">
            <a:extLst>
              <a:ext uri="{FF2B5EF4-FFF2-40B4-BE49-F238E27FC236}">
                <a16:creationId xmlns:a16="http://schemas.microsoft.com/office/drawing/2014/main" id="{F3773F3D-DB2F-42DF-8B7A-321DFE255632}"/>
              </a:ext>
            </a:extLst>
          </p:cNvPr>
          <p:cNvSpPr txBox="1"/>
          <p:nvPr/>
        </p:nvSpPr>
        <p:spPr>
          <a:xfrm>
            <a:off x="1534487" y="3875141"/>
            <a:ext cx="736227" cy="307777"/>
          </a:xfrm>
          <a:prstGeom prst="rect">
            <a:avLst/>
          </a:prstGeom>
          <a:solidFill>
            <a:schemeClr val="bg2">
              <a:lumMod val="50000"/>
            </a:schemeClr>
          </a:solidFill>
        </p:spPr>
        <p:txBody>
          <a:bodyPr wrap="none" rtlCol="0">
            <a:spAutoFit/>
          </a:bodyPr>
          <a:lstStyle/>
          <a:p>
            <a:r>
              <a:rPr lang="en-US" altLang="zh-CN" sz="1400" dirty="0">
                <a:solidFill>
                  <a:srgbClr val="FFFF00"/>
                </a:solidFill>
              </a:rPr>
              <a:t>Tracker</a:t>
            </a:r>
            <a:endParaRPr lang="zh-CN" altLang="en-US" sz="1600" dirty="0">
              <a:solidFill>
                <a:srgbClr val="FFFF00"/>
              </a:solidFill>
            </a:endParaRPr>
          </a:p>
        </p:txBody>
      </p:sp>
      <p:pic>
        <p:nvPicPr>
          <p:cNvPr id="65" name="图片 64">
            <a:extLst>
              <a:ext uri="{FF2B5EF4-FFF2-40B4-BE49-F238E27FC236}">
                <a16:creationId xmlns:a16="http://schemas.microsoft.com/office/drawing/2014/main" id="{E5CC041B-90F2-4DF4-A87F-F1D213362948}"/>
              </a:ext>
            </a:extLst>
          </p:cNvPr>
          <p:cNvPicPr>
            <a:picLocks noChangeAspect="1"/>
          </p:cNvPicPr>
          <p:nvPr/>
        </p:nvPicPr>
        <p:blipFill rotWithShape="1">
          <a:blip r:embed="rId4">
            <a:extLst>
              <a:ext uri="{28A0092B-C50C-407E-A947-70E740481C1C}">
                <a14:useLocalDpi xmlns:a14="http://schemas.microsoft.com/office/drawing/2010/main" val="0"/>
              </a:ext>
            </a:extLst>
          </a:blip>
          <a:srcRect l="4379" t="7841" r="8198" b="4636"/>
          <a:stretch/>
        </p:blipFill>
        <p:spPr>
          <a:xfrm>
            <a:off x="8625616" y="1559179"/>
            <a:ext cx="2841734" cy="1731823"/>
          </a:xfrm>
          <a:prstGeom prst="rect">
            <a:avLst/>
          </a:prstGeom>
        </p:spPr>
      </p:pic>
      <p:sp>
        <p:nvSpPr>
          <p:cNvPr id="67" name="文本框 66">
            <a:extLst>
              <a:ext uri="{FF2B5EF4-FFF2-40B4-BE49-F238E27FC236}">
                <a16:creationId xmlns:a16="http://schemas.microsoft.com/office/drawing/2014/main" id="{5F42D1DD-B421-4697-987F-CE3152EF3E83}"/>
              </a:ext>
            </a:extLst>
          </p:cNvPr>
          <p:cNvSpPr txBox="1"/>
          <p:nvPr/>
        </p:nvSpPr>
        <p:spPr>
          <a:xfrm>
            <a:off x="9689737" y="2555036"/>
            <a:ext cx="431528" cy="369332"/>
          </a:xfrm>
          <a:prstGeom prst="rect">
            <a:avLst/>
          </a:prstGeom>
          <a:noFill/>
        </p:spPr>
        <p:txBody>
          <a:bodyPr wrap="none" rtlCol="0">
            <a:spAutoFit/>
          </a:bodyPr>
          <a:lstStyle/>
          <a:p>
            <a:r>
              <a:rPr lang="el-GR" altLang="zh-CN" i="1" dirty="0">
                <a:solidFill>
                  <a:srgbClr val="FF0000"/>
                </a:solidFill>
              </a:rPr>
              <a:t>π</a:t>
            </a:r>
            <a:r>
              <a:rPr lang="en-US" altLang="zh-CN" dirty="0">
                <a:solidFill>
                  <a:srgbClr val="FF0000"/>
                </a:solidFill>
              </a:rPr>
              <a:t>+</a:t>
            </a:r>
            <a:endParaRPr lang="zh-CN" altLang="en-US" dirty="0">
              <a:solidFill>
                <a:srgbClr val="FF0000"/>
              </a:solidFill>
            </a:endParaRPr>
          </a:p>
        </p:txBody>
      </p:sp>
      <p:sp>
        <p:nvSpPr>
          <p:cNvPr id="68" name="文本框 67">
            <a:extLst>
              <a:ext uri="{FF2B5EF4-FFF2-40B4-BE49-F238E27FC236}">
                <a16:creationId xmlns:a16="http://schemas.microsoft.com/office/drawing/2014/main" id="{7BC513A0-672A-4817-A97F-2AC78670BB74}"/>
              </a:ext>
            </a:extLst>
          </p:cNvPr>
          <p:cNvSpPr txBox="1"/>
          <p:nvPr/>
        </p:nvSpPr>
        <p:spPr>
          <a:xfrm>
            <a:off x="10661072" y="2747864"/>
            <a:ext cx="300082" cy="369332"/>
          </a:xfrm>
          <a:prstGeom prst="rect">
            <a:avLst/>
          </a:prstGeom>
          <a:noFill/>
        </p:spPr>
        <p:txBody>
          <a:bodyPr wrap="none" rtlCol="0">
            <a:spAutoFit/>
          </a:bodyPr>
          <a:lstStyle/>
          <a:p>
            <a:r>
              <a:rPr lang="en-US" altLang="zh-CN" i="1" dirty="0">
                <a:solidFill>
                  <a:srgbClr val="00B0F0"/>
                </a:solidFill>
              </a:rPr>
              <a:t>p</a:t>
            </a:r>
            <a:endParaRPr lang="zh-CN" altLang="en-US" dirty="0">
              <a:solidFill>
                <a:srgbClr val="00B0F0"/>
              </a:solidFill>
            </a:endParaRPr>
          </a:p>
        </p:txBody>
      </p:sp>
      <p:sp>
        <p:nvSpPr>
          <p:cNvPr id="69" name="文本框 68">
            <a:extLst>
              <a:ext uri="{FF2B5EF4-FFF2-40B4-BE49-F238E27FC236}">
                <a16:creationId xmlns:a16="http://schemas.microsoft.com/office/drawing/2014/main" id="{897C736B-AFC4-4BD8-BA59-6A0DC518BE37}"/>
              </a:ext>
            </a:extLst>
          </p:cNvPr>
          <p:cNvSpPr txBox="1"/>
          <p:nvPr/>
        </p:nvSpPr>
        <p:spPr>
          <a:xfrm>
            <a:off x="10714101" y="1289306"/>
            <a:ext cx="1031051" cy="276999"/>
          </a:xfrm>
          <a:prstGeom prst="rect">
            <a:avLst/>
          </a:prstGeom>
          <a:noFill/>
        </p:spPr>
        <p:txBody>
          <a:bodyPr wrap="none" rtlCol="0">
            <a:spAutoFit/>
          </a:bodyPr>
          <a:lstStyle/>
          <a:p>
            <a:r>
              <a:rPr lang="en-US" altLang="zh-CN" sz="1200" dirty="0"/>
              <a:t>4 GeV·c</a:t>
            </a:r>
            <a:r>
              <a:rPr lang="en-US" altLang="zh-CN" sz="1200" baseline="30000" dirty="0"/>
              <a:t>-1</a:t>
            </a:r>
            <a:r>
              <a:rPr lang="en-US" altLang="zh-CN" sz="1200" dirty="0"/>
              <a:t> </a:t>
            </a:r>
            <a:r>
              <a:rPr lang="el-GR" altLang="zh-CN" sz="1200" i="1" dirty="0"/>
              <a:t>π</a:t>
            </a:r>
            <a:r>
              <a:rPr lang="en-US" altLang="zh-CN" sz="1200" dirty="0"/>
              <a:t>/</a:t>
            </a:r>
            <a:r>
              <a:rPr lang="en-US" altLang="zh-CN" sz="1200" i="1" dirty="0"/>
              <a:t>p</a:t>
            </a:r>
            <a:endParaRPr lang="zh-CN" altLang="en-US" sz="1200" i="1" dirty="0"/>
          </a:p>
        </p:txBody>
      </p:sp>
      <p:sp>
        <p:nvSpPr>
          <p:cNvPr id="88" name="文本框 87">
            <a:extLst>
              <a:ext uri="{FF2B5EF4-FFF2-40B4-BE49-F238E27FC236}">
                <a16:creationId xmlns:a16="http://schemas.microsoft.com/office/drawing/2014/main" id="{B2DC34E8-D5E5-43E1-BB71-1DBD2BA3EBF5}"/>
              </a:ext>
            </a:extLst>
          </p:cNvPr>
          <p:cNvSpPr txBox="1"/>
          <p:nvPr/>
        </p:nvSpPr>
        <p:spPr>
          <a:xfrm>
            <a:off x="8690909" y="3291115"/>
            <a:ext cx="2047184" cy="461665"/>
          </a:xfrm>
          <a:prstGeom prst="rect">
            <a:avLst/>
          </a:prstGeom>
          <a:noFill/>
        </p:spPr>
        <p:txBody>
          <a:bodyPr wrap="square" rtlCol="0">
            <a:spAutoFit/>
          </a:bodyPr>
          <a:lstStyle/>
          <a:p>
            <a:r>
              <a:rPr lang="el-GR" altLang="zh-CN" sz="1200" i="1" dirty="0">
                <a:solidFill>
                  <a:srgbClr val="FF0000"/>
                </a:solidFill>
              </a:rPr>
              <a:t>σ</a:t>
            </a:r>
            <a:r>
              <a:rPr lang="en-US" altLang="zh-CN" sz="1200" dirty="0">
                <a:solidFill>
                  <a:srgbClr val="FF0000"/>
                </a:solidFill>
              </a:rPr>
              <a:t> = 93.61± 0.27 </a:t>
            </a:r>
            <a:r>
              <a:rPr lang="en-US" altLang="zh-CN" sz="1200" dirty="0" err="1">
                <a:solidFill>
                  <a:srgbClr val="FF0000"/>
                </a:solidFill>
              </a:rPr>
              <a:t>ps</a:t>
            </a:r>
            <a:endParaRPr lang="en-US" altLang="zh-CN" sz="1200" dirty="0">
              <a:solidFill>
                <a:srgbClr val="FF0000"/>
              </a:solidFill>
            </a:endParaRPr>
          </a:p>
          <a:p>
            <a:r>
              <a:rPr lang="en-US" altLang="zh-CN" sz="1200" dirty="0">
                <a:solidFill>
                  <a:srgbClr val="FF0000"/>
                </a:solidFill>
              </a:rPr>
              <a:t>mean = 21361.7 ± 0.3 </a:t>
            </a:r>
            <a:r>
              <a:rPr lang="en-US" altLang="zh-CN" sz="1200" dirty="0" err="1">
                <a:solidFill>
                  <a:srgbClr val="FF0000"/>
                </a:solidFill>
              </a:rPr>
              <a:t>ps</a:t>
            </a:r>
            <a:endParaRPr lang="zh-CN" altLang="en-US" sz="1200" dirty="0">
              <a:solidFill>
                <a:srgbClr val="FF0000"/>
              </a:solidFill>
            </a:endParaRPr>
          </a:p>
        </p:txBody>
      </p:sp>
      <p:sp>
        <p:nvSpPr>
          <p:cNvPr id="89" name="文本框 88">
            <a:extLst>
              <a:ext uri="{FF2B5EF4-FFF2-40B4-BE49-F238E27FC236}">
                <a16:creationId xmlns:a16="http://schemas.microsoft.com/office/drawing/2014/main" id="{6CA78E61-479C-473C-9CC7-D29C7ED70CE2}"/>
              </a:ext>
            </a:extLst>
          </p:cNvPr>
          <p:cNvSpPr txBox="1"/>
          <p:nvPr/>
        </p:nvSpPr>
        <p:spPr>
          <a:xfrm>
            <a:off x="10425389" y="3284545"/>
            <a:ext cx="2047184" cy="461665"/>
          </a:xfrm>
          <a:prstGeom prst="rect">
            <a:avLst/>
          </a:prstGeom>
          <a:noFill/>
        </p:spPr>
        <p:txBody>
          <a:bodyPr wrap="square" rtlCol="0">
            <a:spAutoFit/>
          </a:bodyPr>
          <a:lstStyle/>
          <a:p>
            <a:r>
              <a:rPr lang="el-GR" altLang="zh-CN" sz="1200" i="1" dirty="0">
                <a:solidFill>
                  <a:srgbClr val="00B0F0"/>
                </a:solidFill>
              </a:rPr>
              <a:t>σ</a:t>
            </a:r>
            <a:r>
              <a:rPr lang="en-US" altLang="zh-CN" sz="1200" dirty="0">
                <a:solidFill>
                  <a:srgbClr val="00B0F0"/>
                </a:solidFill>
              </a:rPr>
              <a:t> = 89.75 ± 0.42 </a:t>
            </a:r>
            <a:r>
              <a:rPr lang="en-US" altLang="zh-CN" sz="1200" dirty="0" err="1">
                <a:solidFill>
                  <a:srgbClr val="00B0F0"/>
                </a:solidFill>
              </a:rPr>
              <a:t>ps</a:t>
            </a:r>
            <a:endParaRPr lang="en-US" altLang="zh-CN" sz="1200" dirty="0">
              <a:solidFill>
                <a:srgbClr val="00B0F0"/>
              </a:solidFill>
            </a:endParaRPr>
          </a:p>
          <a:p>
            <a:r>
              <a:rPr lang="en-US" altLang="zh-CN" sz="1200" dirty="0">
                <a:solidFill>
                  <a:srgbClr val="00B0F0"/>
                </a:solidFill>
              </a:rPr>
              <a:t>mean = 21925.3 ±0.5 </a:t>
            </a:r>
            <a:r>
              <a:rPr lang="en-US" altLang="zh-CN" sz="1200" dirty="0" err="1">
                <a:solidFill>
                  <a:srgbClr val="00B0F0"/>
                </a:solidFill>
              </a:rPr>
              <a:t>ps</a:t>
            </a:r>
            <a:endParaRPr lang="zh-CN" altLang="en-US" sz="1200" dirty="0">
              <a:solidFill>
                <a:srgbClr val="00B0F0"/>
              </a:solidFill>
            </a:endParaRPr>
          </a:p>
        </p:txBody>
      </p:sp>
      <p:grpSp>
        <p:nvGrpSpPr>
          <p:cNvPr id="150" name="组合 149">
            <a:extLst>
              <a:ext uri="{FF2B5EF4-FFF2-40B4-BE49-F238E27FC236}">
                <a16:creationId xmlns:a16="http://schemas.microsoft.com/office/drawing/2014/main" id="{5EFD20A7-0252-4C59-8E2E-66E1BA57E2E2}"/>
              </a:ext>
            </a:extLst>
          </p:cNvPr>
          <p:cNvGrpSpPr/>
          <p:nvPr/>
        </p:nvGrpSpPr>
        <p:grpSpPr>
          <a:xfrm>
            <a:off x="154021" y="4453262"/>
            <a:ext cx="4525805" cy="1764069"/>
            <a:chOff x="339759" y="4703151"/>
            <a:chExt cx="4525805" cy="1764069"/>
          </a:xfrm>
        </p:grpSpPr>
        <p:sp>
          <p:nvSpPr>
            <p:cNvPr id="116" name="矩形 115">
              <a:extLst>
                <a:ext uri="{FF2B5EF4-FFF2-40B4-BE49-F238E27FC236}">
                  <a16:creationId xmlns:a16="http://schemas.microsoft.com/office/drawing/2014/main" id="{F7F03A97-E51D-442B-835D-5D163BC0C49C}"/>
                </a:ext>
              </a:extLst>
            </p:cNvPr>
            <p:cNvSpPr/>
            <p:nvPr/>
          </p:nvSpPr>
          <p:spPr>
            <a:xfrm>
              <a:off x="737117" y="5382615"/>
              <a:ext cx="127765" cy="37628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a:extLst>
                <a:ext uri="{FF2B5EF4-FFF2-40B4-BE49-F238E27FC236}">
                  <a16:creationId xmlns:a16="http://schemas.microsoft.com/office/drawing/2014/main" id="{CE8ABC79-9BD8-4EE4-9644-35E4EE42FEC3}"/>
                </a:ext>
              </a:extLst>
            </p:cNvPr>
            <p:cNvSpPr/>
            <p:nvPr/>
          </p:nvSpPr>
          <p:spPr>
            <a:xfrm>
              <a:off x="4356680" y="5379937"/>
              <a:ext cx="127765" cy="37628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9" name="直接箭头连接符 118">
              <a:extLst>
                <a:ext uri="{FF2B5EF4-FFF2-40B4-BE49-F238E27FC236}">
                  <a16:creationId xmlns:a16="http://schemas.microsoft.com/office/drawing/2014/main" id="{197B9BB8-5C71-4CC8-AF35-78D59FB3938D}"/>
                </a:ext>
              </a:extLst>
            </p:cNvPr>
            <p:cNvCxnSpPr>
              <a:cxnSpLocks/>
            </p:cNvCxnSpPr>
            <p:nvPr/>
          </p:nvCxnSpPr>
          <p:spPr>
            <a:xfrm flipH="1">
              <a:off x="339759" y="5568079"/>
              <a:ext cx="4419290" cy="2678"/>
            </a:xfrm>
            <a:prstGeom prst="straightConnector1">
              <a:avLst/>
            </a:prstGeom>
            <a:ln w="127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23" name="文本框 122">
              <a:extLst>
                <a:ext uri="{FF2B5EF4-FFF2-40B4-BE49-F238E27FC236}">
                  <a16:creationId xmlns:a16="http://schemas.microsoft.com/office/drawing/2014/main" id="{D6AC4204-6D98-4C96-B3B0-BB08D31CD871}"/>
                </a:ext>
              </a:extLst>
            </p:cNvPr>
            <p:cNvSpPr txBox="1"/>
            <p:nvPr/>
          </p:nvSpPr>
          <p:spPr>
            <a:xfrm>
              <a:off x="609280" y="4706036"/>
              <a:ext cx="383438" cy="307777"/>
            </a:xfrm>
            <a:prstGeom prst="rect">
              <a:avLst/>
            </a:prstGeom>
            <a:noFill/>
          </p:spPr>
          <p:txBody>
            <a:bodyPr wrap="none" rtlCol="0">
              <a:spAutoFit/>
            </a:bodyPr>
            <a:lstStyle/>
            <a:p>
              <a:pPr algn="ctr"/>
              <a:r>
                <a:rPr lang="en-US" altLang="zh-CN" sz="1400" dirty="0">
                  <a:solidFill>
                    <a:srgbClr val="FFC000"/>
                  </a:solidFill>
                </a:rPr>
                <a:t>T0</a:t>
              </a:r>
              <a:endParaRPr lang="zh-CN" altLang="en-US" sz="1400" dirty="0">
                <a:solidFill>
                  <a:srgbClr val="FFC000"/>
                </a:solidFill>
              </a:endParaRPr>
            </a:p>
          </p:txBody>
        </p:sp>
        <p:sp>
          <p:nvSpPr>
            <p:cNvPr id="124" name="文本框 123">
              <a:extLst>
                <a:ext uri="{FF2B5EF4-FFF2-40B4-BE49-F238E27FC236}">
                  <a16:creationId xmlns:a16="http://schemas.microsoft.com/office/drawing/2014/main" id="{75DB996D-EC0B-40A7-95B9-95A308A08121}"/>
                </a:ext>
              </a:extLst>
            </p:cNvPr>
            <p:cNvSpPr txBox="1"/>
            <p:nvPr/>
          </p:nvSpPr>
          <p:spPr>
            <a:xfrm>
              <a:off x="4228843" y="4706036"/>
              <a:ext cx="383438" cy="307777"/>
            </a:xfrm>
            <a:prstGeom prst="rect">
              <a:avLst/>
            </a:prstGeom>
            <a:noFill/>
          </p:spPr>
          <p:txBody>
            <a:bodyPr wrap="none" rtlCol="0">
              <a:spAutoFit/>
            </a:bodyPr>
            <a:lstStyle/>
            <a:p>
              <a:pPr algn="ctr"/>
              <a:r>
                <a:rPr lang="en-US" altLang="zh-CN" sz="1400" dirty="0">
                  <a:solidFill>
                    <a:srgbClr val="FFC000"/>
                  </a:solidFill>
                </a:rPr>
                <a:t>T0</a:t>
              </a:r>
              <a:endParaRPr lang="zh-CN" altLang="en-US" sz="1400" dirty="0">
                <a:solidFill>
                  <a:srgbClr val="FFC000"/>
                </a:solidFill>
              </a:endParaRPr>
            </a:p>
          </p:txBody>
        </p:sp>
        <p:sp>
          <p:nvSpPr>
            <p:cNvPr id="125" name="矩形 124">
              <a:extLst>
                <a:ext uri="{FF2B5EF4-FFF2-40B4-BE49-F238E27FC236}">
                  <a16:creationId xmlns:a16="http://schemas.microsoft.com/office/drawing/2014/main" id="{BE558F0F-29EE-423C-882E-9318C9923671}"/>
                </a:ext>
              </a:extLst>
            </p:cNvPr>
            <p:cNvSpPr/>
            <p:nvPr/>
          </p:nvSpPr>
          <p:spPr>
            <a:xfrm flipH="1">
              <a:off x="1137077" y="5235298"/>
              <a:ext cx="45719" cy="665561"/>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a:extLst>
                <a:ext uri="{FF2B5EF4-FFF2-40B4-BE49-F238E27FC236}">
                  <a16:creationId xmlns:a16="http://schemas.microsoft.com/office/drawing/2014/main" id="{56E6AC2F-27DE-4BF9-833B-A5219C085C3A}"/>
                </a:ext>
              </a:extLst>
            </p:cNvPr>
            <p:cNvSpPr/>
            <p:nvPr/>
          </p:nvSpPr>
          <p:spPr>
            <a:xfrm flipH="1">
              <a:off x="1271566" y="5235298"/>
              <a:ext cx="45719" cy="665561"/>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a:extLst>
                <a:ext uri="{FF2B5EF4-FFF2-40B4-BE49-F238E27FC236}">
                  <a16:creationId xmlns:a16="http://schemas.microsoft.com/office/drawing/2014/main" id="{E62BCA73-CD73-4730-8C16-363F621B4E6F}"/>
                </a:ext>
              </a:extLst>
            </p:cNvPr>
            <p:cNvSpPr/>
            <p:nvPr/>
          </p:nvSpPr>
          <p:spPr>
            <a:xfrm flipH="1">
              <a:off x="1718801" y="5235298"/>
              <a:ext cx="45719" cy="665561"/>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a:extLst>
                <a:ext uri="{FF2B5EF4-FFF2-40B4-BE49-F238E27FC236}">
                  <a16:creationId xmlns:a16="http://schemas.microsoft.com/office/drawing/2014/main" id="{1AC4FE64-E427-46FB-A1BB-B9BBCE51D75E}"/>
                </a:ext>
              </a:extLst>
            </p:cNvPr>
            <p:cNvSpPr/>
            <p:nvPr/>
          </p:nvSpPr>
          <p:spPr>
            <a:xfrm flipH="1">
              <a:off x="1853290" y="5235298"/>
              <a:ext cx="45719" cy="665561"/>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a:extLst>
                <a:ext uri="{FF2B5EF4-FFF2-40B4-BE49-F238E27FC236}">
                  <a16:creationId xmlns:a16="http://schemas.microsoft.com/office/drawing/2014/main" id="{839D9B58-D65F-4904-8186-DBF5A167AF2E}"/>
                </a:ext>
              </a:extLst>
            </p:cNvPr>
            <p:cNvSpPr/>
            <p:nvPr/>
          </p:nvSpPr>
          <p:spPr>
            <a:xfrm flipH="1">
              <a:off x="3747332" y="5235298"/>
              <a:ext cx="45719" cy="665561"/>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29">
              <a:extLst>
                <a:ext uri="{FF2B5EF4-FFF2-40B4-BE49-F238E27FC236}">
                  <a16:creationId xmlns:a16="http://schemas.microsoft.com/office/drawing/2014/main" id="{285E0781-363E-41B0-ACAC-ED1141D325F0}"/>
                </a:ext>
              </a:extLst>
            </p:cNvPr>
            <p:cNvSpPr/>
            <p:nvPr/>
          </p:nvSpPr>
          <p:spPr>
            <a:xfrm flipH="1">
              <a:off x="3881821" y="5235298"/>
              <a:ext cx="45719" cy="665561"/>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文本框 130">
              <a:extLst>
                <a:ext uri="{FF2B5EF4-FFF2-40B4-BE49-F238E27FC236}">
                  <a16:creationId xmlns:a16="http://schemas.microsoft.com/office/drawing/2014/main" id="{11E93CE8-8C24-40CF-B780-EEB8E1D12B18}"/>
                </a:ext>
              </a:extLst>
            </p:cNvPr>
            <p:cNvSpPr txBox="1"/>
            <p:nvPr/>
          </p:nvSpPr>
          <p:spPr>
            <a:xfrm>
              <a:off x="864882" y="4709699"/>
              <a:ext cx="736228" cy="307777"/>
            </a:xfrm>
            <a:prstGeom prst="rect">
              <a:avLst/>
            </a:prstGeom>
            <a:noFill/>
          </p:spPr>
          <p:txBody>
            <a:bodyPr wrap="none" rtlCol="0">
              <a:spAutoFit/>
            </a:bodyPr>
            <a:lstStyle/>
            <a:p>
              <a:pPr algn="ctr"/>
              <a:r>
                <a:rPr lang="en-US" altLang="zh-CN" sz="1400" dirty="0">
                  <a:solidFill>
                    <a:schemeClr val="accent6">
                      <a:lumMod val="75000"/>
                    </a:schemeClr>
                  </a:solidFill>
                </a:rPr>
                <a:t>Tracker</a:t>
              </a:r>
              <a:endParaRPr lang="zh-CN" altLang="en-US" sz="1400" dirty="0">
                <a:solidFill>
                  <a:schemeClr val="accent6">
                    <a:lumMod val="75000"/>
                  </a:schemeClr>
                </a:solidFill>
              </a:endParaRPr>
            </a:p>
          </p:txBody>
        </p:sp>
        <p:sp>
          <p:nvSpPr>
            <p:cNvPr id="132" name="文本框 131">
              <a:extLst>
                <a:ext uri="{FF2B5EF4-FFF2-40B4-BE49-F238E27FC236}">
                  <a16:creationId xmlns:a16="http://schemas.microsoft.com/office/drawing/2014/main" id="{B965B36D-B9F0-4ADF-B199-942D1369E552}"/>
                </a:ext>
              </a:extLst>
            </p:cNvPr>
            <p:cNvSpPr txBox="1"/>
            <p:nvPr/>
          </p:nvSpPr>
          <p:spPr>
            <a:xfrm>
              <a:off x="1428393" y="4713362"/>
              <a:ext cx="736228" cy="307777"/>
            </a:xfrm>
            <a:prstGeom prst="rect">
              <a:avLst/>
            </a:prstGeom>
            <a:noFill/>
          </p:spPr>
          <p:txBody>
            <a:bodyPr wrap="none" rtlCol="0">
              <a:spAutoFit/>
            </a:bodyPr>
            <a:lstStyle/>
            <a:p>
              <a:pPr algn="ctr"/>
              <a:r>
                <a:rPr lang="en-US" altLang="zh-CN" sz="1400" dirty="0">
                  <a:solidFill>
                    <a:schemeClr val="accent6">
                      <a:lumMod val="75000"/>
                    </a:schemeClr>
                  </a:solidFill>
                </a:rPr>
                <a:t>Tracker</a:t>
              </a:r>
              <a:endParaRPr lang="zh-CN" altLang="en-US" sz="1400" dirty="0">
                <a:solidFill>
                  <a:schemeClr val="accent6">
                    <a:lumMod val="75000"/>
                  </a:schemeClr>
                </a:solidFill>
              </a:endParaRPr>
            </a:p>
          </p:txBody>
        </p:sp>
        <p:sp>
          <p:nvSpPr>
            <p:cNvPr id="133" name="文本框 132">
              <a:extLst>
                <a:ext uri="{FF2B5EF4-FFF2-40B4-BE49-F238E27FC236}">
                  <a16:creationId xmlns:a16="http://schemas.microsoft.com/office/drawing/2014/main" id="{694CE501-6454-483B-89FA-B17D10A69D0D}"/>
                </a:ext>
              </a:extLst>
            </p:cNvPr>
            <p:cNvSpPr txBox="1"/>
            <p:nvPr/>
          </p:nvSpPr>
          <p:spPr>
            <a:xfrm>
              <a:off x="3473861" y="4703151"/>
              <a:ext cx="736228" cy="307777"/>
            </a:xfrm>
            <a:prstGeom prst="rect">
              <a:avLst/>
            </a:prstGeom>
            <a:noFill/>
          </p:spPr>
          <p:txBody>
            <a:bodyPr wrap="none" rtlCol="0">
              <a:spAutoFit/>
            </a:bodyPr>
            <a:lstStyle/>
            <a:p>
              <a:pPr algn="ctr"/>
              <a:r>
                <a:rPr lang="en-US" altLang="zh-CN" sz="1400" dirty="0">
                  <a:solidFill>
                    <a:schemeClr val="accent6">
                      <a:lumMod val="75000"/>
                    </a:schemeClr>
                  </a:solidFill>
                </a:rPr>
                <a:t>Tracker</a:t>
              </a:r>
              <a:endParaRPr lang="zh-CN" altLang="en-US" sz="1400" dirty="0">
                <a:solidFill>
                  <a:schemeClr val="accent6">
                    <a:lumMod val="75000"/>
                  </a:schemeClr>
                </a:solidFill>
              </a:endParaRPr>
            </a:p>
          </p:txBody>
        </p:sp>
        <p:grpSp>
          <p:nvGrpSpPr>
            <p:cNvPr id="137" name="组合 136">
              <a:extLst>
                <a:ext uri="{FF2B5EF4-FFF2-40B4-BE49-F238E27FC236}">
                  <a16:creationId xmlns:a16="http://schemas.microsoft.com/office/drawing/2014/main" id="{27CA1CC9-253A-4525-BE04-B2D540866B99}"/>
                </a:ext>
              </a:extLst>
            </p:cNvPr>
            <p:cNvGrpSpPr/>
            <p:nvPr/>
          </p:nvGrpSpPr>
          <p:grpSpPr>
            <a:xfrm rot="19064848">
              <a:off x="2771422" y="4811448"/>
              <a:ext cx="174628" cy="1655772"/>
              <a:chOff x="5189553" y="3931444"/>
              <a:chExt cx="174628" cy="1655772"/>
            </a:xfrm>
          </p:grpSpPr>
          <p:sp>
            <p:nvSpPr>
              <p:cNvPr id="134" name="矩形 133">
                <a:extLst>
                  <a:ext uri="{FF2B5EF4-FFF2-40B4-BE49-F238E27FC236}">
                    <a16:creationId xmlns:a16="http://schemas.microsoft.com/office/drawing/2014/main" id="{251E4503-1A4B-4539-BAB0-B3747F42BD6D}"/>
                  </a:ext>
                </a:extLst>
              </p:cNvPr>
              <p:cNvSpPr/>
              <p:nvPr/>
            </p:nvSpPr>
            <p:spPr>
              <a:xfrm>
                <a:off x="5237445" y="4013020"/>
                <a:ext cx="85115" cy="1574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4">
                <a:extLst>
                  <a:ext uri="{FF2B5EF4-FFF2-40B4-BE49-F238E27FC236}">
                    <a16:creationId xmlns:a16="http://schemas.microsoft.com/office/drawing/2014/main" id="{3CDDD498-248C-41B9-8333-2B2FBE0A96F7}"/>
                  </a:ext>
                </a:extLst>
              </p:cNvPr>
              <p:cNvSpPr/>
              <p:nvPr/>
            </p:nvSpPr>
            <p:spPr>
              <a:xfrm>
                <a:off x="5189553" y="3931444"/>
                <a:ext cx="174628" cy="8157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8" name="文本框 137">
              <a:extLst>
                <a:ext uri="{FF2B5EF4-FFF2-40B4-BE49-F238E27FC236}">
                  <a16:creationId xmlns:a16="http://schemas.microsoft.com/office/drawing/2014/main" id="{60FE156C-15F3-41C3-A475-55942F7CE95F}"/>
                </a:ext>
              </a:extLst>
            </p:cNvPr>
            <p:cNvSpPr txBox="1"/>
            <p:nvPr/>
          </p:nvSpPr>
          <p:spPr>
            <a:xfrm>
              <a:off x="2542550" y="4716846"/>
              <a:ext cx="639855" cy="307777"/>
            </a:xfrm>
            <a:prstGeom prst="rect">
              <a:avLst/>
            </a:prstGeom>
            <a:noFill/>
          </p:spPr>
          <p:txBody>
            <a:bodyPr wrap="none" rtlCol="0">
              <a:spAutoFit/>
            </a:bodyPr>
            <a:lstStyle/>
            <a:p>
              <a:pPr algn="ctr"/>
              <a:r>
                <a:rPr lang="en-US" altLang="zh-CN" sz="1400" dirty="0">
                  <a:solidFill>
                    <a:srgbClr val="0070C0"/>
                  </a:solidFill>
                </a:rPr>
                <a:t>BTOF</a:t>
              </a:r>
              <a:endParaRPr lang="zh-CN" altLang="en-US" sz="1400" dirty="0">
                <a:solidFill>
                  <a:srgbClr val="0070C0"/>
                </a:solidFill>
              </a:endParaRPr>
            </a:p>
          </p:txBody>
        </p:sp>
        <p:sp>
          <p:nvSpPr>
            <p:cNvPr id="139" name="弧形 138">
              <a:extLst>
                <a:ext uri="{FF2B5EF4-FFF2-40B4-BE49-F238E27FC236}">
                  <a16:creationId xmlns:a16="http://schemas.microsoft.com/office/drawing/2014/main" id="{F30DF89A-DFB5-49FF-B12D-B6BA94E9521D}"/>
                </a:ext>
              </a:extLst>
            </p:cNvPr>
            <p:cNvSpPr/>
            <p:nvPr/>
          </p:nvSpPr>
          <p:spPr>
            <a:xfrm>
              <a:off x="2440041" y="5286375"/>
              <a:ext cx="696706" cy="696706"/>
            </a:xfrm>
            <a:prstGeom prst="arc">
              <a:avLst>
                <a:gd name="adj1" fmla="val 11362905"/>
                <a:gd name="adj2" fmla="val 1370374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1" name="文本框 140">
              <a:extLst>
                <a:ext uri="{FF2B5EF4-FFF2-40B4-BE49-F238E27FC236}">
                  <a16:creationId xmlns:a16="http://schemas.microsoft.com/office/drawing/2014/main" id="{43EBE637-7673-4A68-B121-66AF136263A6}"/>
                </a:ext>
              </a:extLst>
            </p:cNvPr>
            <p:cNvSpPr txBox="1"/>
            <p:nvPr/>
          </p:nvSpPr>
          <p:spPr>
            <a:xfrm>
              <a:off x="2228467" y="5259392"/>
              <a:ext cx="271228" cy="307777"/>
            </a:xfrm>
            <a:prstGeom prst="rect">
              <a:avLst/>
            </a:prstGeom>
            <a:noFill/>
          </p:spPr>
          <p:txBody>
            <a:bodyPr wrap="none" rtlCol="0">
              <a:spAutoFit/>
            </a:bodyPr>
            <a:lstStyle/>
            <a:p>
              <a:pPr algn="ctr"/>
              <a:r>
                <a:rPr lang="en-US" altLang="zh-CN" sz="1400" i="1" dirty="0"/>
                <a:t>θ</a:t>
              </a:r>
              <a:endParaRPr lang="zh-CN" altLang="en-US" sz="1400" i="1" dirty="0"/>
            </a:p>
          </p:txBody>
        </p:sp>
        <p:cxnSp>
          <p:nvCxnSpPr>
            <p:cNvPr id="143" name="直接连接符 142">
              <a:extLst>
                <a:ext uri="{FF2B5EF4-FFF2-40B4-BE49-F238E27FC236}">
                  <a16:creationId xmlns:a16="http://schemas.microsoft.com/office/drawing/2014/main" id="{04C25547-4505-41BD-B9F7-80A003DF56F5}"/>
                </a:ext>
              </a:extLst>
            </p:cNvPr>
            <p:cNvCxnSpPr/>
            <p:nvPr/>
          </p:nvCxnSpPr>
          <p:spPr>
            <a:xfrm>
              <a:off x="2788394" y="5079574"/>
              <a:ext cx="0" cy="1015284"/>
            </a:xfrm>
            <a:prstGeom prst="line">
              <a:avLst/>
            </a:prstGeom>
            <a:ln w="158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144" name="文本框 143">
              <a:extLst>
                <a:ext uri="{FF2B5EF4-FFF2-40B4-BE49-F238E27FC236}">
                  <a16:creationId xmlns:a16="http://schemas.microsoft.com/office/drawing/2014/main" id="{D99ED25F-7F36-4137-B562-DD633C2CE674}"/>
                </a:ext>
              </a:extLst>
            </p:cNvPr>
            <p:cNvSpPr txBox="1"/>
            <p:nvPr/>
          </p:nvSpPr>
          <p:spPr>
            <a:xfrm>
              <a:off x="389488" y="5877130"/>
              <a:ext cx="853119" cy="307777"/>
            </a:xfrm>
            <a:prstGeom prst="rect">
              <a:avLst/>
            </a:prstGeom>
            <a:noFill/>
          </p:spPr>
          <p:txBody>
            <a:bodyPr wrap="none" rtlCol="0">
              <a:spAutoFit/>
            </a:bodyPr>
            <a:lstStyle/>
            <a:p>
              <a:pPr algn="ctr"/>
              <a:r>
                <a:rPr lang="en-US" altLang="zh-CN" sz="1400" dirty="0">
                  <a:solidFill>
                    <a:srgbClr val="FFC000"/>
                  </a:solidFill>
                </a:rPr>
                <a:t>774.1 cm</a:t>
              </a:r>
              <a:endParaRPr lang="zh-CN" altLang="en-US" sz="1400" dirty="0">
                <a:solidFill>
                  <a:srgbClr val="FFC000"/>
                </a:solidFill>
              </a:endParaRPr>
            </a:p>
          </p:txBody>
        </p:sp>
        <p:sp>
          <p:nvSpPr>
            <p:cNvPr id="145" name="文本框 144">
              <a:extLst>
                <a:ext uri="{FF2B5EF4-FFF2-40B4-BE49-F238E27FC236}">
                  <a16:creationId xmlns:a16="http://schemas.microsoft.com/office/drawing/2014/main" id="{DF25B9B9-5D5C-4ECA-BFEE-0DDBD7D76269}"/>
                </a:ext>
              </a:extLst>
            </p:cNvPr>
            <p:cNvSpPr txBox="1"/>
            <p:nvPr/>
          </p:nvSpPr>
          <p:spPr>
            <a:xfrm>
              <a:off x="806438" y="6140022"/>
              <a:ext cx="853119" cy="307777"/>
            </a:xfrm>
            <a:prstGeom prst="rect">
              <a:avLst/>
            </a:prstGeom>
            <a:noFill/>
          </p:spPr>
          <p:txBody>
            <a:bodyPr wrap="none" rtlCol="0">
              <a:spAutoFit/>
            </a:bodyPr>
            <a:lstStyle/>
            <a:p>
              <a:pPr algn="ctr"/>
              <a:r>
                <a:rPr lang="en-US" altLang="zh-CN" sz="1400" dirty="0">
                  <a:solidFill>
                    <a:schemeClr val="accent6">
                      <a:lumMod val="75000"/>
                    </a:schemeClr>
                  </a:solidFill>
                </a:rPr>
                <a:t>656.8 cm</a:t>
              </a:r>
              <a:endParaRPr lang="zh-CN" altLang="en-US" sz="1400" dirty="0">
                <a:solidFill>
                  <a:schemeClr val="accent6">
                    <a:lumMod val="75000"/>
                  </a:schemeClr>
                </a:solidFill>
              </a:endParaRPr>
            </a:p>
          </p:txBody>
        </p:sp>
        <p:sp>
          <p:nvSpPr>
            <p:cNvPr id="146" name="文本框 145">
              <a:extLst>
                <a:ext uri="{FF2B5EF4-FFF2-40B4-BE49-F238E27FC236}">
                  <a16:creationId xmlns:a16="http://schemas.microsoft.com/office/drawing/2014/main" id="{AA94E70A-ACA7-4B30-BD90-89BF78FED29B}"/>
                </a:ext>
              </a:extLst>
            </p:cNvPr>
            <p:cNvSpPr txBox="1"/>
            <p:nvPr/>
          </p:nvSpPr>
          <p:spPr>
            <a:xfrm>
              <a:off x="1379264" y="5899950"/>
              <a:ext cx="853119" cy="307777"/>
            </a:xfrm>
            <a:prstGeom prst="rect">
              <a:avLst/>
            </a:prstGeom>
            <a:noFill/>
          </p:spPr>
          <p:txBody>
            <a:bodyPr wrap="none" rtlCol="0">
              <a:spAutoFit/>
            </a:bodyPr>
            <a:lstStyle/>
            <a:p>
              <a:pPr algn="ctr"/>
              <a:r>
                <a:rPr lang="en-US" altLang="zh-CN" sz="1400" dirty="0">
                  <a:solidFill>
                    <a:schemeClr val="accent6">
                      <a:lumMod val="75000"/>
                    </a:schemeClr>
                  </a:solidFill>
                </a:rPr>
                <a:t>537.7 cm</a:t>
              </a:r>
              <a:endParaRPr lang="zh-CN" altLang="en-US" sz="1400" dirty="0">
                <a:solidFill>
                  <a:schemeClr val="accent6">
                    <a:lumMod val="75000"/>
                  </a:schemeClr>
                </a:solidFill>
              </a:endParaRPr>
            </a:p>
          </p:txBody>
        </p:sp>
        <p:sp>
          <p:nvSpPr>
            <p:cNvPr id="147" name="文本框 146">
              <a:extLst>
                <a:ext uri="{FF2B5EF4-FFF2-40B4-BE49-F238E27FC236}">
                  <a16:creationId xmlns:a16="http://schemas.microsoft.com/office/drawing/2014/main" id="{EFD60EE8-78F0-4799-AA10-D67EDC3870F6}"/>
                </a:ext>
              </a:extLst>
            </p:cNvPr>
            <p:cNvSpPr txBox="1"/>
            <p:nvPr/>
          </p:nvSpPr>
          <p:spPr>
            <a:xfrm>
              <a:off x="2398677" y="6135452"/>
              <a:ext cx="853119" cy="307777"/>
            </a:xfrm>
            <a:prstGeom prst="rect">
              <a:avLst/>
            </a:prstGeom>
            <a:noFill/>
          </p:spPr>
          <p:txBody>
            <a:bodyPr wrap="none" rtlCol="0">
              <a:spAutoFit/>
            </a:bodyPr>
            <a:lstStyle/>
            <a:p>
              <a:pPr algn="ctr"/>
              <a:r>
                <a:rPr lang="en-US" altLang="zh-CN" sz="1400" dirty="0">
                  <a:solidFill>
                    <a:srgbClr val="0070C0"/>
                  </a:solidFill>
                </a:rPr>
                <a:t>390.3 cm</a:t>
              </a:r>
              <a:endParaRPr lang="zh-CN" altLang="en-US" sz="1400" dirty="0">
                <a:solidFill>
                  <a:srgbClr val="0070C0"/>
                </a:solidFill>
              </a:endParaRPr>
            </a:p>
          </p:txBody>
        </p:sp>
        <p:sp>
          <p:nvSpPr>
            <p:cNvPr id="148" name="文本框 147">
              <a:extLst>
                <a:ext uri="{FF2B5EF4-FFF2-40B4-BE49-F238E27FC236}">
                  <a16:creationId xmlns:a16="http://schemas.microsoft.com/office/drawing/2014/main" id="{1946CFBB-F219-440C-9978-22578F00092A}"/>
                </a:ext>
              </a:extLst>
            </p:cNvPr>
            <p:cNvSpPr txBox="1"/>
            <p:nvPr/>
          </p:nvSpPr>
          <p:spPr>
            <a:xfrm>
              <a:off x="3465266" y="5874786"/>
              <a:ext cx="853119" cy="307777"/>
            </a:xfrm>
            <a:prstGeom prst="rect">
              <a:avLst/>
            </a:prstGeom>
            <a:noFill/>
          </p:spPr>
          <p:txBody>
            <a:bodyPr wrap="none" rtlCol="0">
              <a:spAutoFit/>
            </a:bodyPr>
            <a:lstStyle/>
            <a:p>
              <a:pPr algn="ctr"/>
              <a:r>
                <a:rPr lang="en-US" altLang="zh-CN" sz="1400" dirty="0">
                  <a:solidFill>
                    <a:schemeClr val="accent6">
                      <a:lumMod val="75000"/>
                    </a:schemeClr>
                  </a:solidFill>
                </a:rPr>
                <a:t>298.9 cm</a:t>
              </a:r>
              <a:endParaRPr lang="zh-CN" altLang="en-US" sz="1400" dirty="0">
                <a:solidFill>
                  <a:schemeClr val="accent6">
                    <a:lumMod val="75000"/>
                  </a:schemeClr>
                </a:solidFill>
              </a:endParaRPr>
            </a:p>
          </p:txBody>
        </p:sp>
        <p:sp>
          <p:nvSpPr>
            <p:cNvPr id="149" name="文本框 148">
              <a:extLst>
                <a:ext uri="{FF2B5EF4-FFF2-40B4-BE49-F238E27FC236}">
                  <a16:creationId xmlns:a16="http://schemas.microsoft.com/office/drawing/2014/main" id="{C9BE9B1A-4575-40AB-8CDA-ABB1C03B9CBB}"/>
                </a:ext>
              </a:extLst>
            </p:cNvPr>
            <p:cNvSpPr txBox="1"/>
            <p:nvPr/>
          </p:nvSpPr>
          <p:spPr>
            <a:xfrm>
              <a:off x="4012445" y="6135451"/>
              <a:ext cx="853119" cy="307777"/>
            </a:xfrm>
            <a:prstGeom prst="rect">
              <a:avLst/>
            </a:prstGeom>
            <a:noFill/>
          </p:spPr>
          <p:txBody>
            <a:bodyPr wrap="none" rtlCol="0">
              <a:spAutoFit/>
            </a:bodyPr>
            <a:lstStyle/>
            <a:p>
              <a:pPr algn="ctr"/>
              <a:r>
                <a:rPr lang="en-US" altLang="zh-CN" sz="1400" dirty="0">
                  <a:solidFill>
                    <a:srgbClr val="FFC000"/>
                  </a:solidFill>
                </a:rPr>
                <a:t>198.5 cm</a:t>
              </a:r>
              <a:endParaRPr lang="zh-CN" altLang="en-US" sz="1400" dirty="0">
                <a:solidFill>
                  <a:srgbClr val="FFC000"/>
                </a:solidFill>
              </a:endParaRPr>
            </a:p>
          </p:txBody>
        </p:sp>
      </p:grpSp>
      <p:sp>
        <p:nvSpPr>
          <p:cNvPr id="151" name="文本框 150">
            <a:extLst>
              <a:ext uri="{FF2B5EF4-FFF2-40B4-BE49-F238E27FC236}">
                <a16:creationId xmlns:a16="http://schemas.microsoft.com/office/drawing/2014/main" id="{E512F349-2949-4713-91D0-CB891B7FD1F8}"/>
              </a:ext>
            </a:extLst>
          </p:cNvPr>
          <p:cNvSpPr txBox="1"/>
          <p:nvPr/>
        </p:nvSpPr>
        <p:spPr>
          <a:xfrm>
            <a:off x="238955" y="1123214"/>
            <a:ext cx="1346844" cy="369332"/>
          </a:xfrm>
          <a:prstGeom prst="rect">
            <a:avLst/>
          </a:prstGeom>
          <a:noFill/>
        </p:spPr>
        <p:txBody>
          <a:bodyPr wrap="none" rtlCol="0">
            <a:spAutoFit/>
          </a:bodyPr>
          <a:lstStyle/>
          <a:p>
            <a:r>
              <a:rPr lang="zh-CN" altLang="en-US" b="1" dirty="0"/>
              <a:t>现场摆放：</a:t>
            </a:r>
          </a:p>
        </p:txBody>
      </p:sp>
      <p:sp>
        <p:nvSpPr>
          <p:cNvPr id="153" name="文本框 152">
            <a:extLst>
              <a:ext uri="{FF2B5EF4-FFF2-40B4-BE49-F238E27FC236}">
                <a16:creationId xmlns:a16="http://schemas.microsoft.com/office/drawing/2014/main" id="{3FCC137F-B036-4F2A-AE81-41C129E083E5}"/>
              </a:ext>
            </a:extLst>
          </p:cNvPr>
          <p:cNvSpPr txBox="1"/>
          <p:nvPr/>
        </p:nvSpPr>
        <p:spPr>
          <a:xfrm>
            <a:off x="4827499" y="1147363"/>
            <a:ext cx="1579278" cy="369332"/>
          </a:xfrm>
          <a:prstGeom prst="rect">
            <a:avLst/>
          </a:prstGeom>
          <a:noFill/>
        </p:spPr>
        <p:txBody>
          <a:bodyPr wrap="none" rtlCol="0">
            <a:spAutoFit/>
          </a:bodyPr>
          <a:lstStyle/>
          <a:p>
            <a:r>
              <a:rPr lang="zh-CN" altLang="en-US" b="1" dirty="0"/>
              <a:t>辅助探测器：</a:t>
            </a:r>
          </a:p>
        </p:txBody>
      </p:sp>
      <p:sp>
        <p:nvSpPr>
          <p:cNvPr id="154" name="文本框 153">
            <a:extLst>
              <a:ext uri="{FF2B5EF4-FFF2-40B4-BE49-F238E27FC236}">
                <a16:creationId xmlns:a16="http://schemas.microsoft.com/office/drawing/2014/main" id="{E7F54342-41D0-4823-9680-4B29AD1F2EF1}"/>
              </a:ext>
            </a:extLst>
          </p:cNvPr>
          <p:cNvSpPr txBox="1"/>
          <p:nvPr/>
        </p:nvSpPr>
        <p:spPr>
          <a:xfrm>
            <a:off x="4965811" y="3482105"/>
            <a:ext cx="5998245" cy="584775"/>
          </a:xfrm>
          <a:prstGeom prst="rect">
            <a:avLst/>
          </a:prstGeom>
          <a:noFill/>
        </p:spPr>
        <p:txBody>
          <a:bodyPr wrap="none" rtlCol="0">
            <a:spAutoFit/>
          </a:bodyPr>
          <a:lstStyle/>
          <a:p>
            <a:pPr marL="285750" indent="-285750">
              <a:buFont typeface="Arial" panose="020B0604020202020204" pitchFamily="34" charset="0"/>
              <a:buChar char="•"/>
            </a:pPr>
            <a:r>
              <a:rPr lang="zh-CN" altLang="en-US" sz="1600" dirty="0"/>
              <a:t>三组</a:t>
            </a:r>
            <a:r>
              <a:rPr lang="en-US" altLang="zh-CN" sz="1600" dirty="0"/>
              <a:t>Trackers</a:t>
            </a:r>
            <a:r>
              <a:rPr lang="zh-CN" altLang="en-US" sz="1600" dirty="0"/>
              <a:t>（每组</a:t>
            </a:r>
            <a:r>
              <a:rPr lang="en-US" altLang="zh-CN" sz="1600" dirty="0"/>
              <a:t>2 Micromegas</a:t>
            </a:r>
            <a:r>
              <a:rPr lang="zh-CN" altLang="en-US" sz="1600" dirty="0"/>
              <a:t>）</a:t>
            </a:r>
            <a:endParaRPr lang="en-US" altLang="zh-CN" sz="1600" dirty="0"/>
          </a:p>
          <a:p>
            <a:pPr marL="285750" indent="-285750">
              <a:buFont typeface="Arial" panose="020B0604020202020204" pitchFamily="34" charset="0"/>
              <a:buChar char="•"/>
            </a:pPr>
            <a:r>
              <a:rPr lang="zh-CN" altLang="en-US" sz="1600" dirty="0"/>
              <a:t>两个</a:t>
            </a:r>
            <a:r>
              <a:rPr lang="en-US" altLang="zh-CN" sz="1600" dirty="0"/>
              <a:t>T0</a:t>
            </a:r>
            <a:r>
              <a:rPr lang="zh-CN" altLang="en-US" sz="1600" dirty="0"/>
              <a:t>探测器，提供参考时间</a:t>
            </a:r>
            <a:r>
              <a:rPr lang="en-US" altLang="zh-CN" sz="1600" dirty="0"/>
              <a:t>(~ 45 </a:t>
            </a:r>
            <a:r>
              <a:rPr lang="en-US" altLang="zh-CN" sz="1600" dirty="0" err="1"/>
              <a:t>ps</a:t>
            </a:r>
            <a:r>
              <a:rPr lang="en-US" altLang="zh-CN" sz="1600" dirty="0"/>
              <a:t>)</a:t>
            </a:r>
            <a:r>
              <a:rPr lang="zh-CN" altLang="en-US" sz="1600" dirty="0"/>
              <a:t>和</a:t>
            </a:r>
            <a:r>
              <a:rPr lang="en-US" altLang="zh-CN" sz="1600" dirty="0"/>
              <a:t>TOF(~ 90 </a:t>
            </a:r>
            <a:r>
              <a:rPr lang="en-US" altLang="zh-CN" sz="1600" dirty="0" err="1"/>
              <a:t>ps</a:t>
            </a:r>
            <a:r>
              <a:rPr lang="en-US" altLang="zh-CN" sz="1600" dirty="0"/>
              <a:t>)</a:t>
            </a:r>
            <a:r>
              <a:rPr lang="zh-CN" altLang="en-US" sz="1600" dirty="0"/>
              <a:t>粒子鉴别</a:t>
            </a:r>
          </a:p>
        </p:txBody>
      </p:sp>
      <p:sp>
        <p:nvSpPr>
          <p:cNvPr id="206" name="文本框 205">
            <a:extLst>
              <a:ext uri="{FF2B5EF4-FFF2-40B4-BE49-F238E27FC236}">
                <a16:creationId xmlns:a16="http://schemas.microsoft.com/office/drawing/2014/main" id="{021F0B0C-B64B-40EC-B688-C2BA2F60D14F}"/>
              </a:ext>
            </a:extLst>
          </p:cNvPr>
          <p:cNvSpPr txBox="1"/>
          <p:nvPr/>
        </p:nvSpPr>
        <p:spPr>
          <a:xfrm>
            <a:off x="9714501" y="1279877"/>
            <a:ext cx="663964" cy="276999"/>
          </a:xfrm>
          <a:prstGeom prst="rect">
            <a:avLst/>
          </a:prstGeom>
          <a:noFill/>
        </p:spPr>
        <p:txBody>
          <a:bodyPr wrap="none" rtlCol="0">
            <a:spAutoFit/>
          </a:bodyPr>
          <a:lstStyle/>
          <a:p>
            <a:r>
              <a:rPr lang="en-US" altLang="zh-CN" sz="1200" dirty="0"/>
              <a:t>T0</a:t>
            </a:r>
            <a:r>
              <a:rPr lang="zh-CN" altLang="en-US" sz="1200" dirty="0"/>
              <a:t>性能</a:t>
            </a:r>
          </a:p>
        </p:txBody>
      </p:sp>
      <p:pic>
        <p:nvPicPr>
          <p:cNvPr id="208" name="图片 207">
            <a:extLst>
              <a:ext uri="{FF2B5EF4-FFF2-40B4-BE49-F238E27FC236}">
                <a16:creationId xmlns:a16="http://schemas.microsoft.com/office/drawing/2014/main" id="{3504D9E8-3751-41B9-B85D-7B89704AF99A}"/>
              </a:ext>
            </a:extLst>
          </p:cNvPr>
          <p:cNvPicPr>
            <a:picLocks noChangeAspect="1"/>
          </p:cNvPicPr>
          <p:nvPr/>
        </p:nvPicPr>
        <p:blipFill rotWithShape="1">
          <a:blip r:embed="rId5">
            <a:extLst>
              <a:ext uri="{28A0092B-C50C-407E-A947-70E740481C1C}">
                <a14:useLocalDpi xmlns:a14="http://schemas.microsoft.com/office/drawing/2010/main" val="0"/>
              </a:ext>
            </a:extLst>
          </a:blip>
          <a:srcRect l="2385" t="5443" r="54329" b="29088"/>
          <a:stretch/>
        </p:blipFill>
        <p:spPr>
          <a:xfrm>
            <a:off x="4905713" y="4530788"/>
            <a:ext cx="2620461" cy="1961371"/>
          </a:xfrm>
          <a:prstGeom prst="rect">
            <a:avLst/>
          </a:prstGeom>
        </p:spPr>
      </p:pic>
      <p:sp>
        <p:nvSpPr>
          <p:cNvPr id="209" name="文本框 208">
            <a:extLst>
              <a:ext uri="{FF2B5EF4-FFF2-40B4-BE49-F238E27FC236}">
                <a16:creationId xmlns:a16="http://schemas.microsoft.com/office/drawing/2014/main" id="{F2BBA934-1A2E-4FFC-80FA-D84D0FFE666E}"/>
              </a:ext>
            </a:extLst>
          </p:cNvPr>
          <p:cNvSpPr txBox="1"/>
          <p:nvPr/>
        </p:nvSpPr>
        <p:spPr>
          <a:xfrm>
            <a:off x="5568344" y="4253789"/>
            <a:ext cx="1394934" cy="276999"/>
          </a:xfrm>
          <a:prstGeom prst="rect">
            <a:avLst/>
          </a:prstGeom>
          <a:noFill/>
        </p:spPr>
        <p:txBody>
          <a:bodyPr wrap="none" rtlCol="0">
            <a:spAutoFit/>
          </a:bodyPr>
          <a:lstStyle/>
          <a:p>
            <a:r>
              <a:rPr lang="en-US" altLang="zh-CN" sz="1200" dirty="0"/>
              <a:t>T10 </a:t>
            </a:r>
            <a:r>
              <a:rPr lang="zh-CN" altLang="en-US" sz="1200" dirty="0"/>
              <a:t>正电粒子产额</a:t>
            </a:r>
            <a:endParaRPr lang="en-US" altLang="zh-CN" sz="1200" dirty="0"/>
          </a:p>
        </p:txBody>
      </p:sp>
      <p:sp>
        <p:nvSpPr>
          <p:cNvPr id="210" name="文本框 209">
            <a:extLst>
              <a:ext uri="{FF2B5EF4-FFF2-40B4-BE49-F238E27FC236}">
                <a16:creationId xmlns:a16="http://schemas.microsoft.com/office/drawing/2014/main" id="{C573F137-1EC2-4774-A5C8-217FFE9097BD}"/>
              </a:ext>
            </a:extLst>
          </p:cNvPr>
          <p:cNvSpPr txBox="1"/>
          <p:nvPr/>
        </p:nvSpPr>
        <p:spPr>
          <a:xfrm>
            <a:off x="7601641" y="4530788"/>
            <a:ext cx="1346844" cy="369332"/>
          </a:xfrm>
          <a:prstGeom prst="rect">
            <a:avLst/>
          </a:prstGeom>
          <a:noFill/>
        </p:spPr>
        <p:txBody>
          <a:bodyPr wrap="none" rtlCol="0">
            <a:spAutoFit/>
          </a:bodyPr>
          <a:lstStyle/>
          <a:p>
            <a:r>
              <a:rPr lang="zh-CN" altLang="en-US" b="1" dirty="0"/>
              <a:t>测试模式：</a:t>
            </a:r>
          </a:p>
        </p:txBody>
      </p:sp>
      <p:graphicFrame>
        <p:nvGraphicFramePr>
          <p:cNvPr id="212" name="表格 212">
            <a:extLst>
              <a:ext uri="{FF2B5EF4-FFF2-40B4-BE49-F238E27FC236}">
                <a16:creationId xmlns:a16="http://schemas.microsoft.com/office/drawing/2014/main" id="{2865477A-06A2-4903-B3E1-B3342200D324}"/>
              </a:ext>
            </a:extLst>
          </p:cNvPr>
          <p:cNvGraphicFramePr>
            <a:graphicFrameLocks noGrp="1"/>
          </p:cNvGraphicFramePr>
          <p:nvPr>
            <p:extLst>
              <p:ext uri="{D42A27DB-BD31-4B8C-83A1-F6EECF244321}">
                <p14:modId xmlns:p14="http://schemas.microsoft.com/office/powerpoint/2010/main" val="2892730090"/>
              </p:ext>
            </p:extLst>
          </p:nvPr>
        </p:nvGraphicFramePr>
        <p:xfrm>
          <a:off x="7714818" y="5650061"/>
          <a:ext cx="4013725" cy="631963"/>
        </p:xfrm>
        <a:graphic>
          <a:graphicData uri="http://schemas.openxmlformats.org/drawingml/2006/table">
            <a:tbl>
              <a:tblPr firstRow="1" bandRow="1">
                <a:tableStyleId>{5940675A-B579-460E-94D1-54222C63F5DA}</a:tableStyleId>
              </a:tblPr>
              <a:tblGrid>
                <a:gridCol w="802745">
                  <a:extLst>
                    <a:ext uri="{9D8B030D-6E8A-4147-A177-3AD203B41FA5}">
                      <a16:colId xmlns:a16="http://schemas.microsoft.com/office/drawing/2014/main" val="535806812"/>
                    </a:ext>
                  </a:extLst>
                </a:gridCol>
                <a:gridCol w="802745">
                  <a:extLst>
                    <a:ext uri="{9D8B030D-6E8A-4147-A177-3AD203B41FA5}">
                      <a16:colId xmlns:a16="http://schemas.microsoft.com/office/drawing/2014/main" val="3014883012"/>
                    </a:ext>
                  </a:extLst>
                </a:gridCol>
                <a:gridCol w="802745">
                  <a:extLst>
                    <a:ext uri="{9D8B030D-6E8A-4147-A177-3AD203B41FA5}">
                      <a16:colId xmlns:a16="http://schemas.microsoft.com/office/drawing/2014/main" val="1672296269"/>
                    </a:ext>
                  </a:extLst>
                </a:gridCol>
                <a:gridCol w="802745">
                  <a:extLst>
                    <a:ext uri="{9D8B030D-6E8A-4147-A177-3AD203B41FA5}">
                      <a16:colId xmlns:a16="http://schemas.microsoft.com/office/drawing/2014/main" val="3595582497"/>
                    </a:ext>
                  </a:extLst>
                </a:gridCol>
                <a:gridCol w="802745">
                  <a:extLst>
                    <a:ext uri="{9D8B030D-6E8A-4147-A177-3AD203B41FA5}">
                      <a16:colId xmlns:a16="http://schemas.microsoft.com/office/drawing/2014/main" val="2178058354"/>
                    </a:ext>
                  </a:extLst>
                </a:gridCol>
              </a:tblGrid>
              <a:tr h="327163">
                <a:tc>
                  <a:txBody>
                    <a:bodyPr/>
                    <a:lstStyle/>
                    <a:p>
                      <a:pPr algn="ctr"/>
                      <a:r>
                        <a:rPr lang="en-US" altLang="zh-CN" sz="1400" i="1" dirty="0"/>
                        <a:t>θ</a:t>
                      </a:r>
                      <a:endParaRPr lang="zh-CN" altLang="en-US" sz="1400" i="1" dirty="0"/>
                    </a:p>
                  </a:txBody>
                  <a:tcPr/>
                </a:tc>
                <a:tc>
                  <a:txBody>
                    <a:bodyPr/>
                    <a:lstStyle/>
                    <a:p>
                      <a:pPr algn="ctr"/>
                      <a:r>
                        <a:rPr lang="en-US" altLang="zh-CN" sz="1400" dirty="0"/>
                        <a:t>53.2°</a:t>
                      </a:r>
                      <a:endParaRPr lang="zh-CN" altLang="en-US" sz="1400" dirty="0"/>
                    </a:p>
                  </a:txBody>
                  <a:tcPr/>
                </a:tc>
                <a:tc>
                  <a:txBody>
                    <a:bodyPr/>
                    <a:lstStyle/>
                    <a:p>
                      <a:pPr algn="ctr"/>
                      <a:r>
                        <a:rPr lang="en-US" altLang="zh-CN" sz="1400" dirty="0"/>
                        <a:t>73.8°</a:t>
                      </a:r>
                      <a:endParaRPr lang="zh-CN" altLang="en-US" sz="1400" dirty="0"/>
                    </a:p>
                  </a:txBody>
                  <a:tcPr/>
                </a:tc>
                <a:tc>
                  <a:txBody>
                    <a:bodyPr/>
                    <a:lstStyle/>
                    <a:p>
                      <a:pPr algn="ctr"/>
                      <a:r>
                        <a:rPr lang="en-US" altLang="zh-CN" sz="1400" dirty="0"/>
                        <a:t>39.75°</a:t>
                      </a:r>
                      <a:endParaRPr lang="zh-CN" altLang="en-US" sz="1400" dirty="0"/>
                    </a:p>
                  </a:txBody>
                  <a:tcPr/>
                </a:tc>
                <a:tc>
                  <a:txBody>
                    <a:bodyPr/>
                    <a:lstStyle/>
                    <a:p>
                      <a:pPr algn="ctr"/>
                      <a:r>
                        <a:rPr lang="en-US" altLang="zh-CN" sz="1400" dirty="0"/>
                        <a:t>56.3°</a:t>
                      </a:r>
                      <a:endParaRPr lang="zh-CN" altLang="en-US" sz="1400" dirty="0"/>
                    </a:p>
                  </a:txBody>
                  <a:tcPr/>
                </a:tc>
                <a:extLst>
                  <a:ext uri="{0D108BD9-81ED-4DB2-BD59-A6C34878D82A}">
                    <a16:rowId xmlns:a16="http://schemas.microsoft.com/office/drawing/2014/main" val="813776147"/>
                  </a:ext>
                </a:extLst>
              </a:tr>
              <a:tr h="250748">
                <a:tc>
                  <a:txBody>
                    <a:bodyPr/>
                    <a:lstStyle/>
                    <a:p>
                      <a:pPr algn="ctr"/>
                      <a:r>
                        <a:rPr lang="en-US" altLang="zh-CN" sz="1400" i="1" dirty="0"/>
                        <a:t>L</a:t>
                      </a:r>
                      <a:r>
                        <a:rPr lang="en-US" altLang="zh-CN" sz="1400" dirty="0"/>
                        <a:t> / cm</a:t>
                      </a:r>
                      <a:endParaRPr lang="zh-CN" altLang="en-US" sz="1400" dirty="0"/>
                    </a:p>
                  </a:txBody>
                  <a:tcPr/>
                </a:tc>
                <a:tc>
                  <a:txBody>
                    <a:bodyPr/>
                    <a:lstStyle/>
                    <a:p>
                      <a:pPr algn="ctr"/>
                      <a:r>
                        <a:rPr lang="en-US" altLang="zh-CN" sz="1400" dirty="0"/>
                        <a:t>81.62</a:t>
                      </a:r>
                      <a:endParaRPr lang="zh-CN" altLang="en-US" sz="1400" dirty="0"/>
                    </a:p>
                  </a:txBody>
                  <a:tcPr/>
                </a:tc>
                <a:tc>
                  <a:txBody>
                    <a:bodyPr/>
                    <a:lstStyle/>
                    <a:p>
                      <a:pPr algn="ctr"/>
                      <a:r>
                        <a:rPr lang="en-US" altLang="zh-CN" sz="1400" dirty="0"/>
                        <a:t>110.7</a:t>
                      </a:r>
                      <a:endParaRPr lang="zh-CN" altLang="en-US" sz="1400" dirty="0"/>
                    </a:p>
                  </a:txBody>
                  <a:tcPr/>
                </a:tc>
                <a:tc>
                  <a:txBody>
                    <a:bodyPr/>
                    <a:lstStyle/>
                    <a:p>
                      <a:pPr algn="ctr"/>
                      <a:r>
                        <a:rPr lang="en-US" altLang="zh-CN" sz="1400" dirty="0"/>
                        <a:t>52.7</a:t>
                      </a:r>
                      <a:endParaRPr lang="zh-CN" altLang="en-US" sz="1400" dirty="0"/>
                    </a:p>
                  </a:txBody>
                  <a:tcPr/>
                </a:tc>
                <a:tc>
                  <a:txBody>
                    <a:bodyPr/>
                    <a:lstStyle/>
                    <a:p>
                      <a:pPr algn="ctr"/>
                      <a:r>
                        <a:rPr lang="en-US" altLang="zh-CN" sz="1400" dirty="0"/>
                        <a:t>93.8</a:t>
                      </a:r>
                      <a:endParaRPr lang="zh-CN" altLang="en-US" sz="1400" dirty="0"/>
                    </a:p>
                  </a:txBody>
                  <a:tcPr/>
                </a:tc>
                <a:extLst>
                  <a:ext uri="{0D108BD9-81ED-4DB2-BD59-A6C34878D82A}">
                    <a16:rowId xmlns:a16="http://schemas.microsoft.com/office/drawing/2014/main" val="2002314155"/>
                  </a:ext>
                </a:extLst>
              </a:tr>
            </a:tbl>
          </a:graphicData>
        </a:graphic>
      </p:graphicFrame>
      <p:sp>
        <p:nvSpPr>
          <p:cNvPr id="213" name="文本框 212">
            <a:extLst>
              <a:ext uri="{FF2B5EF4-FFF2-40B4-BE49-F238E27FC236}">
                <a16:creationId xmlns:a16="http://schemas.microsoft.com/office/drawing/2014/main" id="{41A20F26-EEE8-414C-B11B-B351B69A26CC}"/>
              </a:ext>
            </a:extLst>
          </p:cNvPr>
          <p:cNvSpPr txBox="1"/>
          <p:nvPr/>
        </p:nvSpPr>
        <p:spPr>
          <a:xfrm>
            <a:off x="7964933" y="4955175"/>
            <a:ext cx="3275727" cy="584775"/>
          </a:xfrm>
          <a:prstGeom prst="rect">
            <a:avLst/>
          </a:prstGeom>
          <a:noFill/>
        </p:spPr>
        <p:txBody>
          <a:bodyPr wrap="square" rtlCol="0">
            <a:spAutoFit/>
          </a:bodyPr>
          <a:lstStyle/>
          <a:p>
            <a:r>
              <a:rPr lang="zh-CN" altLang="en-US" sz="1600" dirty="0"/>
              <a:t>测试了多个角度和击中位置，</a:t>
            </a:r>
            <a:endParaRPr lang="en-US" altLang="zh-CN" sz="1600" dirty="0"/>
          </a:p>
          <a:p>
            <a:r>
              <a:rPr lang="zh-CN" altLang="en-US" sz="1600" dirty="0"/>
              <a:t>二者尽可能符合谱仪中的几何关系</a:t>
            </a:r>
          </a:p>
        </p:txBody>
      </p:sp>
      <p:pic>
        <p:nvPicPr>
          <p:cNvPr id="3" name="图片 2">
            <a:extLst>
              <a:ext uri="{FF2B5EF4-FFF2-40B4-BE49-F238E27FC236}">
                <a16:creationId xmlns:a16="http://schemas.microsoft.com/office/drawing/2014/main" id="{86FB1985-B6E4-4950-9F3B-A70B38118E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9632" y="1548829"/>
            <a:ext cx="3027731" cy="1843956"/>
          </a:xfrm>
          <a:prstGeom prst="rect">
            <a:avLst/>
          </a:prstGeom>
        </p:spPr>
      </p:pic>
      <p:sp>
        <p:nvSpPr>
          <p:cNvPr id="4" name="文本框 3">
            <a:extLst>
              <a:ext uri="{FF2B5EF4-FFF2-40B4-BE49-F238E27FC236}">
                <a16:creationId xmlns:a16="http://schemas.microsoft.com/office/drawing/2014/main" id="{5B9615B3-3934-6573-FB6E-D6BF630343A4}"/>
              </a:ext>
            </a:extLst>
          </p:cNvPr>
          <p:cNvSpPr txBox="1"/>
          <p:nvPr/>
        </p:nvSpPr>
        <p:spPr>
          <a:xfrm>
            <a:off x="6018222" y="1486304"/>
            <a:ext cx="1497974" cy="276999"/>
          </a:xfrm>
          <a:prstGeom prst="rect">
            <a:avLst/>
          </a:prstGeom>
          <a:noFill/>
        </p:spPr>
        <p:txBody>
          <a:bodyPr wrap="none" rtlCol="0">
            <a:spAutoFit/>
          </a:bodyPr>
          <a:lstStyle/>
          <a:p>
            <a:r>
              <a:rPr lang="en-US" altLang="zh-CN" sz="1200" dirty="0"/>
              <a:t>BTOF</a:t>
            </a:r>
            <a:r>
              <a:rPr lang="zh-CN" altLang="en-US" sz="1200" dirty="0"/>
              <a:t>击中位置分布</a:t>
            </a:r>
          </a:p>
        </p:txBody>
      </p:sp>
      <p:sp>
        <p:nvSpPr>
          <p:cNvPr id="6" name="文本框 5">
            <a:extLst>
              <a:ext uri="{FF2B5EF4-FFF2-40B4-BE49-F238E27FC236}">
                <a16:creationId xmlns:a16="http://schemas.microsoft.com/office/drawing/2014/main" id="{1D1B9713-D2BE-0635-6D55-3AC83177F051}"/>
              </a:ext>
            </a:extLst>
          </p:cNvPr>
          <p:cNvSpPr txBox="1"/>
          <p:nvPr/>
        </p:nvSpPr>
        <p:spPr>
          <a:xfrm>
            <a:off x="6401934" y="3206186"/>
            <a:ext cx="643125" cy="276999"/>
          </a:xfrm>
          <a:prstGeom prst="rect">
            <a:avLst/>
          </a:prstGeom>
          <a:noFill/>
        </p:spPr>
        <p:txBody>
          <a:bodyPr wrap="none" rtlCol="0">
            <a:spAutoFit/>
          </a:bodyPr>
          <a:lstStyle/>
          <a:p>
            <a:pPr algn="ctr"/>
            <a:r>
              <a:rPr lang="en-US" altLang="zh-CN" sz="1200" i="1" dirty="0"/>
              <a:t>x</a:t>
            </a:r>
            <a:r>
              <a:rPr lang="en-US" altLang="zh-CN" sz="1200" dirty="0"/>
              <a:t> (mm)</a:t>
            </a:r>
            <a:endParaRPr lang="zh-CN" altLang="en-US" sz="1200" dirty="0"/>
          </a:p>
        </p:txBody>
      </p:sp>
      <p:sp>
        <p:nvSpPr>
          <p:cNvPr id="9" name="文本框 8">
            <a:extLst>
              <a:ext uri="{FF2B5EF4-FFF2-40B4-BE49-F238E27FC236}">
                <a16:creationId xmlns:a16="http://schemas.microsoft.com/office/drawing/2014/main" id="{C902BB5E-3321-2404-1C13-D9FD0CD84A1F}"/>
              </a:ext>
            </a:extLst>
          </p:cNvPr>
          <p:cNvSpPr txBox="1"/>
          <p:nvPr/>
        </p:nvSpPr>
        <p:spPr>
          <a:xfrm rot="16200000">
            <a:off x="5007132" y="2328659"/>
            <a:ext cx="635110" cy="276999"/>
          </a:xfrm>
          <a:prstGeom prst="rect">
            <a:avLst/>
          </a:prstGeom>
          <a:noFill/>
        </p:spPr>
        <p:txBody>
          <a:bodyPr wrap="none" rtlCol="0">
            <a:spAutoFit/>
          </a:bodyPr>
          <a:lstStyle/>
          <a:p>
            <a:pPr algn="ctr"/>
            <a:r>
              <a:rPr lang="en-US" altLang="zh-CN" sz="1200" i="1" dirty="0"/>
              <a:t>y</a:t>
            </a:r>
            <a:r>
              <a:rPr lang="en-US" altLang="zh-CN" sz="1200" dirty="0"/>
              <a:t> (mm)</a:t>
            </a:r>
            <a:endParaRPr lang="zh-CN" altLang="en-US" sz="1200" dirty="0"/>
          </a:p>
        </p:txBody>
      </p:sp>
    </p:spTree>
    <p:extLst>
      <p:ext uri="{BB962C8B-B14F-4D97-AF65-F5344CB8AC3E}">
        <p14:creationId xmlns:p14="http://schemas.microsoft.com/office/powerpoint/2010/main" val="2120851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2492990" cy="646331"/>
          </a:xfrm>
          <a:prstGeom prst="rect">
            <a:avLst/>
          </a:prstGeom>
          <a:noFill/>
        </p:spPr>
        <p:txBody>
          <a:bodyPr wrap="none" rtlCol="0">
            <a:spAutoFit/>
          </a:bodyPr>
          <a:lstStyle/>
          <a:p>
            <a:r>
              <a:rPr lang="zh-CN" altLang="en-US" sz="3600" dirty="0">
                <a:solidFill>
                  <a:schemeClr val="bg1"/>
                </a:solidFill>
                <a:latin typeface="+mj-ea"/>
                <a:ea typeface="+mj-ea"/>
              </a:rPr>
              <a:t>宇宙线实验</a:t>
            </a: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12</a:t>
            </a:fld>
            <a:endParaRPr lang="zh-CN" altLang="en-US" dirty="0"/>
          </a:p>
        </p:txBody>
      </p:sp>
      <p:pic>
        <p:nvPicPr>
          <p:cNvPr id="75" name="图片 74">
            <a:extLst>
              <a:ext uri="{FF2B5EF4-FFF2-40B4-BE49-F238E27FC236}">
                <a16:creationId xmlns:a16="http://schemas.microsoft.com/office/drawing/2014/main" id="{C930C43F-8E5F-4D8E-A625-F84AA4E2D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656636" y="2072375"/>
            <a:ext cx="4710469" cy="3532852"/>
          </a:xfrm>
          <a:prstGeom prst="rect">
            <a:avLst/>
          </a:prstGeom>
        </p:spPr>
      </p:pic>
      <p:sp>
        <p:nvSpPr>
          <p:cNvPr id="76" name="文本框 8">
            <a:extLst>
              <a:ext uri="{FF2B5EF4-FFF2-40B4-BE49-F238E27FC236}">
                <a16:creationId xmlns:a16="http://schemas.microsoft.com/office/drawing/2014/main" id="{60C41C73-5F8F-4F46-80C3-99D9C77A381B}"/>
              </a:ext>
            </a:extLst>
          </p:cNvPr>
          <p:cNvSpPr txBox="1"/>
          <p:nvPr/>
        </p:nvSpPr>
        <p:spPr>
          <a:xfrm>
            <a:off x="8398008" y="2136371"/>
            <a:ext cx="823633" cy="222856"/>
          </a:xfrm>
          <a:prstGeom prst="rect">
            <a:avLst/>
          </a:prstGeom>
          <a:solidFill>
            <a:sysClr val="window" lastClr="FFFFFF">
              <a:lumMod val="85000"/>
            </a:sysClr>
          </a:solidFill>
          <a:ln w="9525">
            <a:noFill/>
          </a:ln>
        </p:spPr>
        <p:txBody>
          <a:bodyPr wrap="none" rtlCol="0">
            <a:normAutofit fontScale="70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400" kern="0" dirty="0">
                <a:solidFill>
                  <a:srgbClr val="C00000"/>
                </a:solidFill>
                <a:latin typeface="Times New Roman"/>
                <a:ea typeface="微软雅黑"/>
                <a:cs typeface="Arial" panose="020B0604020202020204" pitchFamily="34" charset="0"/>
              </a:rPr>
              <a:t>2 × Trackers</a:t>
            </a:r>
            <a:endParaRPr lang="zh-CN" altLang="en-US" sz="1400" kern="0" dirty="0">
              <a:solidFill>
                <a:srgbClr val="C00000"/>
              </a:solidFill>
              <a:latin typeface="Times New Roman"/>
              <a:ea typeface="微软雅黑"/>
              <a:cs typeface="Arial" panose="020B0604020202020204" pitchFamily="34" charset="0"/>
            </a:endParaRPr>
          </a:p>
        </p:txBody>
      </p:sp>
      <p:sp>
        <p:nvSpPr>
          <p:cNvPr id="77" name="文本框 7">
            <a:extLst>
              <a:ext uri="{FF2B5EF4-FFF2-40B4-BE49-F238E27FC236}">
                <a16:creationId xmlns:a16="http://schemas.microsoft.com/office/drawing/2014/main" id="{07911AEA-53E9-482C-960C-9D378C22FDDC}"/>
              </a:ext>
            </a:extLst>
          </p:cNvPr>
          <p:cNvSpPr txBox="1"/>
          <p:nvPr/>
        </p:nvSpPr>
        <p:spPr>
          <a:xfrm>
            <a:off x="8398008" y="1872209"/>
            <a:ext cx="518878" cy="222856"/>
          </a:xfrm>
          <a:prstGeom prst="rect">
            <a:avLst/>
          </a:prstGeom>
          <a:solidFill>
            <a:sysClr val="window" lastClr="FFFFFF">
              <a:lumMod val="85000"/>
            </a:sysClr>
          </a:solidFill>
          <a:ln w="9525">
            <a:noFill/>
          </a:ln>
        </p:spPr>
        <p:txBody>
          <a:bodyPr wrap="none" rtlCol="0">
            <a:normAutofit fontScale="70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400" kern="0" dirty="0">
                <a:solidFill>
                  <a:srgbClr val="C00000"/>
                </a:solidFill>
                <a:latin typeface="Times New Roman"/>
                <a:ea typeface="微软雅黑"/>
                <a:cs typeface="Arial" panose="020B0604020202020204" pitchFamily="34" charset="0"/>
              </a:rPr>
              <a:t>Trigger</a:t>
            </a:r>
            <a:endParaRPr lang="zh-CN" altLang="en-US" sz="1400" kern="0" dirty="0">
              <a:solidFill>
                <a:srgbClr val="C00000"/>
              </a:solidFill>
              <a:latin typeface="Times New Roman"/>
              <a:ea typeface="微软雅黑"/>
              <a:cs typeface="Arial" panose="020B0604020202020204" pitchFamily="34" charset="0"/>
            </a:endParaRPr>
          </a:p>
        </p:txBody>
      </p:sp>
      <p:sp>
        <p:nvSpPr>
          <p:cNvPr id="78" name="文本框 9">
            <a:extLst>
              <a:ext uri="{FF2B5EF4-FFF2-40B4-BE49-F238E27FC236}">
                <a16:creationId xmlns:a16="http://schemas.microsoft.com/office/drawing/2014/main" id="{19FB194D-12D4-4706-BAF7-99A247D4E184}"/>
              </a:ext>
            </a:extLst>
          </p:cNvPr>
          <p:cNvSpPr txBox="1"/>
          <p:nvPr/>
        </p:nvSpPr>
        <p:spPr>
          <a:xfrm>
            <a:off x="8406468" y="2660579"/>
            <a:ext cx="275074" cy="222856"/>
          </a:xfrm>
          <a:prstGeom prst="rect">
            <a:avLst/>
          </a:prstGeom>
          <a:solidFill>
            <a:sysClr val="window" lastClr="FFFFFF">
              <a:lumMod val="85000"/>
            </a:sysClr>
          </a:solidFill>
          <a:ln w="9525">
            <a:noFill/>
          </a:ln>
        </p:spPr>
        <p:txBody>
          <a:bodyPr wrap="none" rtlCol="0">
            <a:normAutofit fontScale="70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400" kern="0" dirty="0">
                <a:solidFill>
                  <a:srgbClr val="C00000"/>
                </a:solidFill>
                <a:latin typeface="Times New Roman"/>
                <a:ea typeface="微软雅黑"/>
                <a:cs typeface="Arial" panose="020B0604020202020204" pitchFamily="34" charset="0"/>
              </a:rPr>
              <a:t>T0</a:t>
            </a:r>
            <a:endParaRPr lang="zh-CN" altLang="en-US" sz="1400" kern="0" dirty="0">
              <a:solidFill>
                <a:srgbClr val="C00000"/>
              </a:solidFill>
              <a:latin typeface="Times New Roman"/>
              <a:ea typeface="微软雅黑"/>
              <a:cs typeface="Arial" panose="020B0604020202020204" pitchFamily="34" charset="0"/>
            </a:endParaRPr>
          </a:p>
        </p:txBody>
      </p:sp>
      <p:sp>
        <p:nvSpPr>
          <p:cNvPr id="79" name="文本框 10">
            <a:extLst>
              <a:ext uri="{FF2B5EF4-FFF2-40B4-BE49-F238E27FC236}">
                <a16:creationId xmlns:a16="http://schemas.microsoft.com/office/drawing/2014/main" id="{D0E5E337-5902-45C1-B810-7CD179506C20}"/>
              </a:ext>
            </a:extLst>
          </p:cNvPr>
          <p:cNvSpPr txBox="1"/>
          <p:nvPr/>
        </p:nvSpPr>
        <p:spPr>
          <a:xfrm>
            <a:off x="8406468" y="3563216"/>
            <a:ext cx="459408" cy="222856"/>
          </a:xfrm>
          <a:prstGeom prst="rect">
            <a:avLst/>
          </a:prstGeom>
          <a:solidFill>
            <a:sysClr val="window" lastClr="FFFFFF">
              <a:lumMod val="85000"/>
            </a:sysClr>
          </a:solidFill>
          <a:ln w="9525">
            <a:noFill/>
          </a:ln>
        </p:spPr>
        <p:txBody>
          <a:bodyPr wrap="none" rtlCol="0">
            <a:normAutofit fontScale="70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400" kern="0" dirty="0">
                <a:solidFill>
                  <a:srgbClr val="C00000"/>
                </a:solidFill>
                <a:latin typeface="Times New Roman"/>
                <a:ea typeface="微软雅黑"/>
                <a:cs typeface="Arial" panose="020B0604020202020204" pitchFamily="34" charset="0"/>
              </a:rPr>
              <a:t>BTOF</a:t>
            </a:r>
            <a:endParaRPr lang="zh-CN" altLang="en-US" sz="1400" kern="0" dirty="0">
              <a:solidFill>
                <a:srgbClr val="C00000"/>
              </a:solidFill>
              <a:latin typeface="Times New Roman"/>
              <a:ea typeface="微软雅黑"/>
              <a:cs typeface="Arial" panose="020B0604020202020204" pitchFamily="34" charset="0"/>
            </a:endParaRPr>
          </a:p>
        </p:txBody>
      </p:sp>
      <p:sp>
        <p:nvSpPr>
          <p:cNvPr id="80" name="文本框 12">
            <a:extLst>
              <a:ext uri="{FF2B5EF4-FFF2-40B4-BE49-F238E27FC236}">
                <a16:creationId xmlns:a16="http://schemas.microsoft.com/office/drawing/2014/main" id="{CA205171-698E-46A7-990B-C326E335CAF7}"/>
              </a:ext>
            </a:extLst>
          </p:cNvPr>
          <p:cNvSpPr txBox="1"/>
          <p:nvPr/>
        </p:nvSpPr>
        <p:spPr>
          <a:xfrm>
            <a:off x="8406468" y="4015806"/>
            <a:ext cx="823633" cy="222856"/>
          </a:xfrm>
          <a:prstGeom prst="rect">
            <a:avLst/>
          </a:prstGeom>
          <a:solidFill>
            <a:sysClr val="window" lastClr="FFFFFF">
              <a:lumMod val="85000"/>
            </a:sysClr>
          </a:solidFill>
          <a:ln w="9525">
            <a:noFill/>
          </a:ln>
        </p:spPr>
        <p:txBody>
          <a:bodyPr wrap="none" rtlCol="0">
            <a:normAutofit fontScale="70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400" kern="0" dirty="0">
                <a:solidFill>
                  <a:srgbClr val="C00000"/>
                </a:solidFill>
                <a:latin typeface="Times New Roman"/>
                <a:ea typeface="微软雅黑"/>
                <a:cs typeface="Arial" panose="020B0604020202020204" pitchFamily="34" charset="0"/>
              </a:rPr>
              <a:t>2 × Trackers</a:t>
            </a:r>
            <a:endParaRPr lang="zh-CN" altLang="en-US" sz="1400" kern="0" dirty="0">
              <a:solidFill>
                <a:srgbClr val="C00000"/>
              </a:solidFill>
              <a:latin typeface="Times New Roman"/>
              <a:ea typeface="微软雅黑"/>
              <a:cs typeface="Arial" panose="020B0604020202020204" pitchFamily="34" charset="0"/>
            </a:endParaRPr>
          </a:p>
        </p:txBody>
      </p:sp>
      <p:sp>
        <p:nvSpPr>
          <p:cNvPr id="81" name="文本框 80">
            <a:extLst>
              <a:ext uri="{FF2B5EF4-FFF2-40B4-BE49-F238E27FC236}">
                <a16:creationId xmlns:a16="http://schemas.microsoft.com/office/drawing/2014/main" id="{908F439C-D8A4-407B-A124-0C10BB478B9C}"/>
              </a:ext>
            </a:extLst>
          </p:cNvPr>
          <p:cNvSpPr txBox="1"/>
          <p:nvPr/>
        </p:nvSpPr>
        <p:spPr>
          <a:xfrm>
            <a:off x="8406468" y="4790783"/>
            <a:ext cx="703212" cy="222856"/>
          </a:xfrm>
          <a:prstGeom prst="rect">
            <a:avLst/>
          </a:prstGeom>
          <a:solidFill>
            <a:sysClr val="window" lastClr="FFFFFF">
              <a:lumMod val="85000"/>
            </a:sysClr>
          </a:solidFill>
          <a:ln w="9525">
            <a:noFill/>
          </a:ln>
        </p:spPr>
        <p:txBody>
          <a:bodyPr wrap="none" rtlCol="0">
            <a:normAutofit fontScale="70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400" kern="0" dirty="0">
                <a:solidFill>
                  <a:srgbClr val="C00000"/>
                </a:solidFill>
                <a:latin typeface="Times New Roman"/>
                <a:ea typeface="微软雅黑"/>
                <a:cs typeface="Arial" panose="020B0604020202020204" pitchFamily="34" charset="0"/>
              </a:rPr>
              <a:t>Lead brick</a:t>
            </a:r>
            <a:endParaRPr lang="zh-CN" altLang="en-US" sz="1400" kern="0" dirty="0">
              <a:solidFill>
                <a:srgbClr val="C00000"/>
              </a:solidFill>
              <a:latin typeface="Times New Roman"/>
              <a:ea typeface="微软雅黑"/>
              <a:cs typeface="Arial" panose="020B0604020202020204" pitchFamily="34" charset="0"/>
            </a:endParaRPr>
          </a:p>
        </p:txBody>
      </p:sp>
      <p:sp>
        <p:nvSpPr>
          <p:cNvPr id="82" name="文本框 13">
            <a:extLst>
              <a:ext uri="{FF2B5EF4-FFF2-40B4-BE49-F238E27FC236}">
                <a16:creationId xmlns:a16="http://schemas.microsoft.com/office/drawing/2014/main" id="{CF6E4029-D655-4BD1-A7A9-C28CE751E229}"/>
              </a:ext>
            </a:extLst>
          </p:cNvPr>
          <p:cNvSpPr txBox="1"/>
          <p:nvPr/>
        </p:nvSpPr>
        <p:spPr>
          <a:xfrm>
            <a:off x="8405693" y="5104921"/>
            <a:ext cx="518878" cy="222856"/>
          </a:xfrm>
          <a:prstGeom prst="rect">
            <a:avLst/>
          </a:prstGeom>
          <a:solidFill>
            <a:sysClr val="window" lastClr="FFFFFF">
              <a:lumMod val="85000"/>
            </a:sysClr>
          </a:solidFill>
          <a:ln w="9525">
            <a:noFill/>
          </a:ln>
        </p:spPr>
        <p:txBody>
          <a:bodyPr wrap="none" rtlCol="0">
            <a:normAutofit fontScale="70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400" kern="0" dirty="0">
                <a:solidFill>
                  <a:srgbClr val="C00000"/>
                </a:solidFill>
                <a:latin typeface="Times New Roman"/>
                <a:ea typeface="微软雅黑"/>
                <a:cs typeface="Arial" panose="020B0604020202020204" pitchFamily="34" charset="0"/>
              </a:rPr>
              <a:t>Trigger</a:t>
            </a:r>
            <a:endParaRPr lang="zh-CN" altLang="en-US" sz="1400" kern="0" dirty="0">
              <a:solidFill>
                <a:srgbClr val="C00000"/>
              </a:solidFill>
              <a:latin typeface="Times New Roman"/>
              <a:ea typeface="微软雅黑"/>
              <a:cs typeface="Arial" panose="020B0604020202020204" pitchFamily="34" charset="0"/>
            </a:endParaRPr>
          </a:p>
        </p:txBody>
      </p:sp>
      <p:sp>
        <p:nvSpPr>
          <p:cNvPr id="83" name="文本框 9">
            <a:extLst>
              <a:ext uri="{FF2B5EF4-FFF2-40B4-BE49-F238E27FC236}">
                <a16:creationId xmlns:a16="http://schemas.microsoft.com/office/drawing/2014/main" id="{B731011F-78E6-4159-BB28-0A04CCB2B2F0}"/>
              </a:ext>
            </a:extLst>
          </p:cNvPr>
          <p:cNvSpPr txBox="1"/>
          <p:nvPr/>
        </p:nvSpPr>
        <p:spPr>
          <a:xfrm>
            <a:off x="8417831" y="1544588"/>
            <a:ext cx="494603" cy="222856"/>
          </a:xfrm>
          <a:prstGeom prst="rect">
            <a:avLst/>
          </a:prstGeom>
          <a:solidFill>
            <a:sysClr val="window" lastClr="FFFFFF">
              <a:lumMod val="85000"/>
            </a:sysClr>
          </a:solidFill>
          <a:ln w="9525">
            <a:noFill/>
          </a:ln>
        </p:spPr>
        <p:txBody>
          <a:bodyPr wrap="none" rtlCol="0">
            <a:normAutofit fontScale="70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400" kern="0" dirty="0">
                <a:solidFill>
                  <a:srgbClr val="C00000"/>
                </a:solidFill>
                <a:latin typeface="Times New Roman"/>
                <a:ea typeface="微软雅黑"/>
                <a:cs typeface="Arial" panose="020B0604020202020204" pitchFamily="34" charset="0"/>
              </a:rPr>
              <a:t>T0(BT)</a:t>
            </a:r>
            <a:endParaRPr lang="zh-CN" altLang="en-US" sz="1400" kern="0" dirty="0">
              <a:solidFill>
                <a:srgbClr val="C00000"/>
              </a:solidFill>
              <a:latin typeface="Times New Roman"/>
              <a:ea typeface="微软雅黑"/>
              <a:cs typeface="Arial" panose="020B0604020202020204" pitchFamily="34" charset="0"/>
            </a:endParaRPr>
          </a:p>
        </p:txBody>
      </p:sp>
      <p:pic>
        <p:nvPicPr>
          <p:cNvPr id="84" name="图片 83">
            <a:extLst>
              <a:ext uri="{FF2B5EF4-FFF2-40B4-BE49-F238E27FC236}">
                <a16:creationId xmlns:a16="http://schemas.microsoft.com/office/drawing/2014/main" id="{8B7FB180-8678-4CB8-AE90-3201F7347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9241" y="1848450"/>
            <a:ext cx="3056203" cy="3496594"/>
          </a:xfrm>
          <a:prstGeom prst="rect">
            <a:avLst/>
          </a:prstGeom>
        </p:spPr>
      </p:pic>
      <p:cxnSp>
        <p:nvCxnSpPr>
          <p:cNvPr id="85" name="直接箭头连接符 84">
            <a:extLst>
              <a:ext uri="{FF2B5EF4-FFF2-40B4-BE49-F238E27FC236}">
                <a16:creationId xmlns:a16="http://schemas.microsoft.com/office/drawing/2014/main" id="{201E8C94-F8DE-45F8-A6BB-55EEDC9B5C98}"/>
              </a:ext>
            </a:extLst>
          </p:cNvPr>
          <p:cNvCxnSpPr>
            <a:cxnSpLocks/>
          </p:cNvCxnSpPr>
          <p:nvPr/>
        </p:nvCxnSpPr>
        <p:spPr>
          <a:xfrm>
            <a:off x="6196092" y="1767444"/>
            <a:ext cx="0" cy="3909456"/>
          </a:xfrm>
          <a:prstGeom prst="straightConnector1">
            <a:avLst/>
          </a:prstGeom>
          <a:ln w="127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86" name="文本框 85">
            <a:extLst>
              <a:ext uri="{FF2B5EF4-FFF2-40B4-BE49-F238E27FC236}">
                <a16:creationId xmlns:a16="http://schemas.microsoft.com/office/drawing/2014/main" id="{EB1870A0-80C5-49EF-B148-75F0CE4BC668}"/>
              </a:ext>
            </a:extLst>
          </p:cNvPr>
          <p:cNvSpPr txBox="1"/>
          <p:nvPr/>
        </p:nvSpPr>
        <p:spPr>
          <a:xfrm>
            <a:off x="6196092" y="1305835"/>
            <a:ext cx="968535" cy="307777"/>
          </a:xfrm>
          <a:prstGeom prst="rect">
            <a:avLst/>
          </a:prstGeom>
          <a:noFill/>
        </p:spPr>
        <p:txBody>
          <a:bodyPr wrap="none" rtlCol="0">
            <a:spAutoFit/>
          </a:bodyPr>
          <a:lstStyle/>
          <a:p>
            <a:r>
              <a:rPr lang="en-US" altLang="zh-CN" sz="1400" dirty="0">
                <a:solidFill>
                  <a:srgbClr val="C00000"/>
                </a:solidFill>
              </a:rPr>
              <a:t>cosmic ray</a:t>
            </a:r>
            <a:endParaRPr lang="zh-CN" altLang="en-US" sz="1400" dirty="0">
              <a:solidFill>
                <a:srgbClr val="C00000"/>
              </a:solidFill>
            </a:endParaRPr>
          </a:p>
        </p:txBody>
      </p:sp>
      <p:sp>
        <p:nvSpPr>
          <p:cNvPr id="87" name="文本框 86">
            <a:extLst>
              <a:ext uri="{FF2B5EF4-FFF2-40B4-BE49-F238E27FC236}">
                <a16:creationId xmlns:a16="http://schemas.microsoft.com/office/drawing/2014/main" id="{99464B57-B4EE-4574-B2B2-1CD6EAF8DF88}"/>
              </a:ext>
            </a:extLst>
          </p:cNvPr>
          <p:cNvSpPr txBox="1"/>
          <p:nvPr/>
        </p:nvSpPr>
        <p:spPr>
          <a:xfrm>
            <a:off x="6675395" y="5281446"/>
            <a:ext cx="1055097" cy="338554"/>
          </a:xfrm>
          <a:prstGeom prst="rect">
            <a:avLst/>
          </a:prstGeom>
          <a:noFill/>
        </p:spPr>
        <p:txBody>
          <a:bodyPr wrap="none" rtlCol="0">
            <a:spAutoFit/>
          </a:bodyPr>
          <a:lstStyle/>
          <a:p>
            <a:r>
              <a:rPr lang="en-US" altLang="zh-CN" sz="1600" dirty="0"/>
              <a:t>simulation</a:t>
            </a:r>
            <a:endParaRPr lang="zh-CN" altLang="en-US" sz="1600" dirty="0"/>
          </a:p>
        </p:txBody>
      </p:sp>
      <p:sp>
        <p:nvSpPr>
          <p:cNvPr id="2" name="文本框 1">
            <a:extLst>
              <a:ext uri="{FF2B5EF4-FFF2-40B4-BE49-F238E27FC236}">
                <a16:creationId xmlns:a16="http://schemas.microsoft.com/office/drawing/2014/main" id="{D8CB3966-8F4B-4410-9A3A-96997F6DBF12}"/>
              </a:ext>
            </a:extLst>
          </p:cNvPr>
          <p:cNvSpPr txBox="1"/>
          <p:nvPr/>
        </p:nvSpPr>
        <p:spPr>
          <a:xfrm>
            <a:off x="642125" y="1703848"/>
            <a:ext cx="4002058" cy="369332"/>
          </a:xfrm>
          <a:prstGeom prst="rect">
            <a:avLst/>
          </a:prstGeom>
          <a:noFill/>
        </p:spPr>
        <p:txBody>
          <a:bodyPr wrap="none" rtlCol="0">
            <a:spAutoFit/>
          </a:bodyPr>
          <a:lstStyle/>
          <a:p>
            <a:r>
              <a:rPr lang="zh-CN" altLang="en-US" dirty="0"/>
              <a:t>为了验证</a:t>
            </a:r>
            <a:r>
              <a:rPr lang="en-US" altLang="zh-CN" dirty="0"/>
              <a:t>BTOF</a:t>
            </a:r>
            <a:r>
              <a:rPr lang="zh-CN" altLang="en-US" dirty="0"/>
              <a:t>系统的长期运行稳定性</a:t>
            </a:r>
            <a:endParaRPr lang="en-US" altLang="zh-CN" dirty="0"/>
          </a:p>
        </p:txBody>
      </p:sp>
      <p:sp>
        <p:nvSpPr>
          <p:cNvPr id="3" name="文本框 2">
            <a:extLst>
              <a:ext uri="{FF2B5EF4-FFF2-40B4-BE49-F238E27FC236}">
                <a16:creationId xmlns:a16="http://schemas.microsoft.com/office/drawing/2014/main" id="{64AD731C-4F73-488F-9766-F98150AA277E}"/>
              </a:ext>
            </a:extLst>
          </p:cNvPr>
          <p:cNvSpPr txBox="1"/>
          <p:nvPr/>
        </p:nvSpPr>
        <p:spPr>
          <a:xfrm>
            <a:off x="642125" y="2103975"/>
            <a:ext cx="3504616" cy="646331"/>
          </a:xfrm>
          <a:prstGeom prst="rect">
            <a:avLst/>
          </a:prstGeom>
          <a:noFill/>
        </p:spPr>
        <p:txBody>
          <a:bodyPr wrap="square" rtlCol="0">
            <a:spAutoFit/>
          </a:bodyPr>
          <a:lstStyle/>
          <a:p>
            <a:r>
              <a:rPr lang="zh-CN" altLang="en-US" dirty="0"/>
              <a:t>目前已经稳定运行达到两个月，实验数据分析进行中</a:t>
            </a:r>
          </a:p>
        </p:txBody>
      </p:sp>
      <p:pic>
        <p:nvPicPr>
          <p:cNvPr id="90" name="图片 89">
            <a:extLst>
              <a:ext uri="{FF2B5EF4-FFF2-40B4-BE49-F238E27FC236}">
                <a16:creationId xmlns:a16="http://schemas.microsoft.com/office/drawing/2014/main" id="{4B740A75-4CDD-4A4D-90E7-0C8239D914A0}"/>
              </a:ext>
            </a:extLst>
          </p:cNvPr>
          <p:cNvPicPr>
            <a:picLocks noChangeAspect="1"/>
          </p:cNvPicPr>
          <p:nvPr/>
        </p:nvPicPr>
        <p:blipFill rotWithShape="1">
          <a:blip r:embed="rId5">
            <a:extLst>
              <a:ext uri="{28A0092B-C50C-407E-A947-70E740481C1C}">
                <a14:useLocalDpi xmlns:a14="http://schemas.microsoft.com/office/drawing/2010/main" val="0"/>
              </a:ext>
            </a:extLst>
          </a:blip>
          <a:srcRect t="8312"/>
          <a:stretch/>
        </p:blipFill>
        <p:spPr>
          <a:xfrm>
            <a:off x="1032803" y="3225020"/>
            <a:ext cx="3350279" cy="2255736"/>
          </a:xfrm>
          <a:prstGeom prst="rect">
            <a:avLst/>
          </a:prstGeom>
        </p:spPr>
      </p:pic>
      <p:sp>
        <p:nvSpPr>
          <p:cNvPr id="92" name="文本框 91">
            <a:extLst>
              <a:ext uri="{FF2B5EF4-FFF2-40B4-BE49-F238E27FC236}">
                <a16:creationId xmlns:a16="http://schemas.microsoft.com/office/drawing/2014/main" id="{97DB9D6D-C2A5-4C95-8E7B-CFFF1A0983D6}"/>
              </a:ext>
            </a:extLst>
          </p:cNvPr>
          <p:cNvSpPr txBox="1"/>
          <p:nvPr/>
        </p:nvSpPr>
        <p:spPr>
          <a:xfrm>
            <a:off x="440439" y="5912441"/>
            <a:ext cx="1717137" cy="461665"/>
          </a:xfrm>
          <a:prstGeom prst="rect">
            <a:avLst/>
          </a:prstGeom>
          <a:noFill/>
        </p:spPr>
        <p:txBody>
          <a:bodyPr wrap="none" rtlCol="0">
            <a:spAutoFit/>
          </a:bodyPr>
          <a:lstStyle/>
          <a:p>
            <a:r>
              <a:rPr lang="en-US" altLang="zh-CN" sz="1200" dirty="0"/>
              <a:t>x=-15mm,	y=-25mm</a:t>
            </a:r>
          </a:p>
          <a:p>
            <a:r>
              <a:rPr lang="en-US" altLang="zh-CN" sz="1200" dirty="0" err="1"/>
              <a:t>kx</a:t>
            </a:r>
            <a:r>
              <a:rPr lang="en-US" altLang="zh-CN" sz="1200" dirty="0"/>
              <a:t>=0.03,	</a:t>
            </a:r>
            <a:r>
              <a:rPr lang="en-US" altLang="zh-CN" sz="1200" dirty="0" err="1"/>
              <a:t>ky</a:t>
            </a:r>
            <a:r>
              <a:rPr lang="en-US" altLang="zh-CN" sz="1200" dirty="0"/>
              <a:t>=0.05</a:t>
            </a:r>
            <a:endParaRPr lang="zh-CN" altLang="en-US" sz="1200" dirty="0"/>
          </a:p>
        </p:txBody>
      </p:sp>
      <p:sp>
        <p:nvSpPr>
          <p:cNvPr id="94" name="文本框 93">
            <a:extLst>
              <a:ext uri="{FF2B5EF4-FFF2-40B4-BE49-F238E27FC236}">
                <a16:creationId xmlns:a16="http://schemas.microsoft.com/office/drawing/2014/main" id="{8F48B6A8-A36E-411C-BAB7-E427D298AB05}"/>
              </a:ext>
            </a:extLst>
          </p:cNvPr>
          <p:cNvSpPr txBox="1"/>
          <p:nvPr/>
        </p:nvSpPr>
        <p:spPr>
          <a:xfrm>
            <a:off x="2253449" y="5367711"/>
            <a:ext cx="676788" cy="276999"/>
          </a:xfrm>
          <a:prstGeom prst="rect">
            <a:avLst/>
          </a:prstGeom>
          <a:noFill/>
        </p:spPr>
        <p:txBody>
          <a:bodyPr wrap="none" rtlCol="0">
            <a:spAutoFit/>
          </a:bodyPr>
          <a:lstStyle/>
          <a:p>
            <a:r>
              <a:rPr lang="en-US" altLang="zh-CN" sz="1200" dirty="0"/>
              <a:t>channel</a:t>
            </a:r>
            <a:endParaRPr lang="zh-CN" altLang="en-US" sz="1200" dirty="0"/>
          </a:p>
        </p:txBody>
      </p:sp>
      <p:sp>
        <p:nvSpPr>
          <p:cNvPr id="95" name="文本框 94">
            <a:extLst>
              <a:ext uri="{FF2B5EF4-FFF2-40B4-BE49-F238E27FC236}">
                <a16:creationId xmlns:a16="http://schemas.microsoft.com/office/drawing/2014/main" id="{1D2F615F-E0CD-4C5E-8E13-F05A34234302}"/>
              </a:ext>
            </a:extLst>
          </p:cNvPr>
          <p:cNvSpPr txBox="1"/>
          <p:nvPr/>
        </p:nvSpPr>
        <p:spPr>
          <a:xfrm rot="16200000">
            <a:off x="448204" y="4093589"/>
            <a:ext cx="740139" cy="276999"/>
          </a:xfrm>
          <a:prstGeom prst="rect">
            <a:avLst/>
          </a:prstGeom>
          <a:noFill/>
        </p:spPr>
        <p:txBody>
          <a:bodyPr wrap="none" rtlCol="0">
            <a:spAutoFit/>
          </a:bodyPr>
          <a:lstStyle/>
          <a:p>
            <a:r>
              <a:rPr lang="en-US" altLang="zh-CN" sz="1200" dirty="0"/>
              <a:t>time</a:t>
            </a:r>
            <a:r>
              <a:rPr lang="zh-CN" altLang="en-US" sz="1200" dirty="0"/>
              <a:t> </a:t>
            </a:r>
            <a:r>
              <a:rPr lang="en-US" altLang="zh-CN" sz="1200" dirty="0"/>
              <a:t>(</a:t>
            </a:r>
            <a:r>
              <a:rPr lang="en-US" altLang="zh-CN" sz="1200" dirty="0" err="1"/>
              <a:t>ps</a:t>
            </a:r>
            <a:r>
              <a:rPr lang="en-US" altLang="zh-CN" sz="1200" dirty="0"/>
              <a:t>)</a:t>
            </a:r>
            <a:endParaRPr lang="zh-CN" altLang="en-US" sz="1200" dirty="0"/>
          </a:p>
        </p:txBody>
      </p:sp>
      <p:sp>
        <p:nvSpPr>
          <p:cNvPr id="96" name="文本框 95">
            <a:extLst>
              <a:ext uri="{FF2B5EF4-FFF2-40B4-BE49-F238E27FC236}">
                <a16:creationId xmlns:a16="http://schemas.microsoft.com/office/drawing/2014/main" id="{A68AF801-3649-4322-991C-9216D31AD22A}"/>
              </a:ext>
            </a:extLst>
          </p:cNvPr>
          <p:cNvSpPr txBox="1"/>
          <p:nvPr/>
        </p:nvSpPr>
        <p:spPr>
          <a:xfrm>
            <a:off x="644428" y="5475293"/>
            <a:ext cx="1164101" cy="276999"/>
          </a:xfrm>
          <a:prstGeom prst="rect">
            <a:avLst/>
          </a:prstGeom>
          <a:noFill/>
        </p:spPr>
        <p:txBody>
          <a:bodyPr wrap="none" rtlCol="0">
            <a:spAutoFit/>
          </a:bodyPr>
          <a:lstStyle/>
          <a:p>
            <a:r>
              <a:rPr lang="en-US" altLang="zh-CN" sz="1200" dirty="0"/>
              <a:t>hit area = 1 cm</a:t>
            </a:r>
            <a:r>
              <a:rPr lang="en-US" altLang="zh-CN" sz="1200" baseline="30000" dirty="0"/>
              <a:t>2</a:t>
            </a:r>
            <a:endParaRPr lang="zh-CN" altLang="en-US" sz="1200" baseline="30000" dirty="0"/>
          </a:p>
        </p:txBody>
      </p:sp>
      <p:sp>
        <p:nvSpPr>
          <p:cNvPr id="97" name="文本框 96">
            <a:extLst>
              <a:ext uri="{FF2B5EF4-FFF2-40B4-BE49-F238E27FC236}">
                <a16:creationId xmlns:a16="http://schemas.microsoft.com/office/drawing/2014/main" id="{2C52E15A-E4D5-416D-B09F-0479C43BCC36}"/>
              </a:ext>
            </a:extLst>
          </p:cNvPr>
          <p:cNvSpPr txBox="1"/>
          <p:nvPr/>
        </p:nvSpPr>
        <p:spPr>
          <a:xfrm>
            <a:off x="679426" y="5692934"/>
            <a:ext cx="1111202" cy="276999"/>
          </a:xfrm>
          <a:prstGeom prst="rect">
            <a:avLst/>
          </a:prstGeom>
          <a:noFill/>
        </p:spPr>
        <p:txBody>
          <a:bodyPr wrap="none" rtlCol="0">
            <a:spAutoFit/>
          </a:bodyPr>
          <a:lstStyle/>
          <a:p>
            <a:r>
              <a:rPr lang="en-US" altLang="zh-CN" sz="1200" dirty="0"/>
              <a:t>angle = 0.1 rad</a:t>
            </a:r>
            <a:endParaRPr lang="zh-CN" altLang="en-US" sz="1200" baseline="30000" dirty="0"/>
          </a:p>
        </p:txBody>
      </p:sp>
      <p:sp>
        <p:nvSpPr>
          <p:cNvPr id="4" name="文本框 3">
            <a:extLst>
              <a:ext uri="{FF2B5EF4-FFF2-40B4-BE49-F238E27FC236}">
                <a16:creationId xmlns:a16="http://schemas.microsoft.com/office/drawing/2014/main" id="{F2BAED44-4582-4FD0-8C3E-FD9B6C3ACFE1}"/>
              </a:ext>
            </a:extLst>
          </p:cNvPr>
          <p:cNvSpPr txBox="1"/>
          <p:nvPr/>
        </p:nvSpPr>
        <p:spPr>
          <a:xfrm>
            <a:off x="2131502" y="2936862"/>
            <a:ext cx="1152880" cy="307777"/>
          </a:xfrm>
          <a:prstGeom prst="rect">
            <a:avLst/>
          </a:prstGeom>
          <a:noFill/>
        </p:spPr>
        <p:txBody>
          <a:bodyPr wrap="none" rtlCol="0">
            <a:spAutoFit/>
          </a:bodyPr>
          <a:lstStyle/>
          <a:p>
            <a:r>
              <a:rPr lang="zh-CN" altLang="en-US" sz="1400" dirty="0"/>
              <a:t>实验 </a:t>
            </a:r>
            <a:r>
              <a:rPr lang="en-US" altLang="zh-CN" sz="1400" dirty="0"/>
              <a:t>vs </a:t>
            </a:r>
            <a:r>
              <a:rPr lang="zh-CN" altLang="en-US" sz="1400" dirty="0">
                <a:solidFill>
                  <a:srgbClr val="FF0000"/>
                </a:solidFill>
              </a:rPr>
              <a:t>模拟</a:t>
            </a:r>
          </a:p>
        </p:txBody>
      </p:sp>
    </p:spTree>
    <p:extLst>
      <p:ext uri="{BB962C8B-B14F-4D97-AF65-F5344CB8AC3E}">
        <p14:creationId xmlns:p14="http://schemas.microsoft.com/office/powerpoint/2010/main" val="3838848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3634B-558C-655C-03B0-D78EC2F3A083}"/>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3B73DEEB-56AD-FFB2-DC97-887FCBFA1F3A}"/>
              </a:ext>
            </a:extLst>
          </p:cNvPr>
          <p:cNvSpPr>
            <a:spLocks noGrp="1"/>
          </p:cNvSpPr>
          <p:nvPr>
            <p:ph type="sldNum" sz="quarter" idx="10"/>
          </p:nvPr>
        </p:nvSpPr>
        <p:spPr/>
        <p:txBody>
          <a:bodyPr/>
          <a:lstStyle/>
          <a:p>
            <a:fld id="{81380A6B-6B1C-4B5C-8CC8-AAA0A5F06428}" type="slidenum">
              <a:rPr lang="zh-CN" altLang="en-US" smtClean="0"/>
              <a:pPr/>
              <a:t>13</a:t>
            </a:fld>
            <a:endParaRPr lang="zh-CN" altLang="en-US" dirty="0"/>
          </a:p>
        </p:txBody>
      </p:sp>
      <p:sp>
        <p:nvSpPr>
          <p:cNvPr id="4" name="文本框 3">
            <a:extLst>
              <a:ext uri="{FF2B5EF4-FFF2-40B4-BE49-F238E27FC236}">
                <a16:creationId xmlns:a16="http://schemas.microsoft.com/office/drawing/2014/main" id="{5D55446B-B3B8-404A-8080-A3936A09234A}"/>
              </a:ext>
            </a:extLst>
          </p:cNvPr>
          <p:cNvSpPr txBox="1"/>
          <p:nvPr/>
        </p:nvSpPr>
        <p:spPr>
          <a:xfrm>
            <a:off x="1387030" y="2644170"/>
            <a:ext cx="9417963" cy="1323439"/>
          </a:xfrm>
          <a:prstGeom prst="rect">
            <a:avLst/>
          </a:prstGeom>
          <a:noFill/>
        </p:spPr>
        <p:txBody>
          <a:bodyPr wrap="none" rtlCol="0">
            <a:spAutoFit/>
          </a:bodyPr>
          <a:lstStyle/>
          <a:p>
            <a:pPr algn="ctr"/>
            <a:r>
              <a:rPr lang="zh-CN" altLang="en-US" sz="8000" dirty="0"/>
              <a:t>处理算法和实验结果</a:t>
            </a:r>
          </a:p>
        </p:txBody>
      </p:sp>
    </p:spTree>
    <p:extLst>
      <p:ext uri="{BB962C8B-B14F-4D97-AF65-F5344CB8AC3E}">
        <p14:creationId xmlns:p14="http://schemas.microsoft.com/office/powerpoint/2010/main" val="816547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3163302" cy="646331"/>
          </a:xfrm>
          <a:prstGeom prst="rect">
            <a:avLst/>
          </a:prstGeom>
          <a:noFill/>
        </p:spPr>
        <p:txBody>
          <a:bodyPr wrap="none" rtlCol="0">
            <a:spAutoFit/>
          </a:bodyPr>
          <a:lstStyle/>
          <a:p>
            <a:r>
              <a:rPr lang="en-US" altLang="zh-CN" sz="3600" dirty="0">
                <a:solidFill>
                  <a:schemeClr val="bg1"/>
                </a:solidFill>
                <a:latin typeface="+mj-ea"/>
                <a:ea typeface="+mj-ea"/>
              </a:rPr>
              <a:t>BTOF</a:t>
            </a:r>
            <a:r>
              <a:rPr lang="zh-CN" altLang="en-US" sz="3600" dirty="0">
                <a:solidFill>
                  <a:schemeClr val="bg1"/>
                </a:solidFill>
                <a:latin typeface="+mj-ea"/>
                <a:ea typeface="+mj-ea"/>
              </a:rPr>
              <a:t>二维算法</a:t>
            </a: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14</a:t>
            </a:fld>
            <a:endParaRPr lang="zh-CN" altLang="en-US" dirty="0"/>
          </a:p>
        </p:txBody>
      </p:sp>
      <p:sp>
        <p:nvSpPr>
          <p:cNvPr id="9" name="文本框 8">
            <a:extLst>
              <a:ext uri="{FF2B5EF4-FFF2-40B4-BE49-F238E27FC236}">
                <a16:creationId xmlns:a16="http://schemas.microsoft.com/office/drawing/2014/main" id="{60833D20-3ED3-44F7-80A9-0589E6965DA6}"/>
              </a:ext>
            </a:extLst>
          </p:cNvPr>
          <p:cNvSpPr txBox="1"/>
          <p:nvPr/>
        </p:nvSpPr>
        <p:spPr>
          <a:xfrm>
            <a:off x="400808" y="1219480"/>
            <a:ext cx="1107996" cy="369332"/>
          </a:xfrm>
          <a:prstGeom prst="rect">
            <a:avLst/>
          </a:prstGeom>
          <a:noFill/>
        </p:spPr>
        <p:txBody>
          <a:bodyPr wrap="none" rtlCol="0">
            <a:spAutoFit/>
          </a:bodyPr>
          <a:lstStyle/>
          <a:p>
            <a:r>
              <a:rPr lang="zh-CN" altLang="en-US" b="1" dirty="0"/>
              <a:t>基本原理</a:t>
            </a:r>
          </a:p>
        </p:txBody>
      </p:sp>
      <p:sp>
        <p:nvSpPr>
          <p:cNvPr id="46" name="文本框 45">
            <a:extLst>
              <a:ext uri="{FF2B5EF4-FFF2-40B4-BE49-F238E27FC236}">
                <a16:creationId xmlns:a16="http://schemas.microsoft.com/office/drawing/2014/main" id="{B622C0C8-1253-4A3F-B5CC-C58E370BEC6B}"/>
              </a:ext>
            </a:extLst>
          </p:cNvPr>
          <p:cNvSpPr txBox="1"/>
          <p:nvPr/>
        </p:nvSpPr>
        <p:spPr>
          <a:xfrm>
            <a:off x="4928011" y="1981939"/>
            <a:ext cx="4019049" cy="369332"/>
          </a:xfrm>
          <a:prstGeom prst="rect">
            <a:avLst/>
          </a:prstGeom>
          <a:noFill/>
        </p:spPr>
        <p:txBody>
          <a:bodyPr wrap="none" rtlCol="0">
            <a:spAutoFit/>
          </a:bodyPr>
          <a:lstStyle/>
          <a:p>
            <a:r>
              <a:rPr lang="zh-CN" altLang="en-US" b="1" dirty="0">
                <a:solidFill>
                  <a:srgbClr val="002060"/>
                </a:solidFill>
              </a:rPr>
              <a:t>单个粒子击中事例鉴别：极大似然法</a:t>
            </a:r>
            <a:r>
              <a:rPr lang="en-US" altLang="zh-CN" b="1" baseline="30000" dirty="0">
                <a:solidFill>
                  <a:srgbClr val="002060"/>
                </a:solidFill>
              </a:rPr>
              <a:t>*</a:t>
            </a:r>
            <a:endParaRPr lang="zh-CN" altLang="en-US" b="1" baseline="30000" dirty="0">
              <a:solidFill>
                <a:srgbClr val="002060"/>
              </a:solidFill>
            </a:endParaRPr>
          </a:p>
        </p:txBody>
      </p:sp>
      <p:sp>
        <p:nvSpPr>
          <p:cNvPr id="48" name="文本框 47">
            <a:extLst>
              <a:ext uri="{FF2B5EF4-FFF2-40B4-BE49-F238E27FC236}">
                <a16:creationId xmlns:a16="http://schemas.microsoft.com/office/drawing/2014/main" id="{CB1B3478-8352-4BBD-828B-0361AFA040DF}"/>
              </a:ext>
            </a:extLst>
          </p:cNvPr>
          <p:cNvSpPr txBox="1"/>
          <p:nvPr/>
        </p:nvSpPr>
        <p:spPr>
          <a:xfrm>
            <a:off x="5316262" y="2823193"/>
            <a:ext cx="4482317" cy="338554"/>
          </a:xfrm>
          <a:prstGeom prst="rect">
            <a:avLst/>
          </a:prstGeom>
          <a:noFill/>
        </p:spPr>
        <p:txBody>
          <a:bodyPr wrap="none" rtlCol="0">
            <a:spAutoFit/>
          </a:bodyPr>
          <a:lstStyle/>
          <a:p>
            <a:r>
              <a:rPr lang="zh-CN" altLang="en-US" sz="1600" dirty="0"/>
              <a:t>可以计算出不同粒子假设</a:t>
            </a:r>
            <a:r>
              <a:rPr lang="en-US" altLang="zh-CN" sz="1600" i="1" dirty="0"/>
              <a:t>h</a:t>
            </a:r>
            <a:r>
              <a:rPr lang="zh-CN" altLang="en-US" sz="1600" dirty="0"/>
              <a:t>下的概率密度函数：</a:t>
            </a:r>
          </a:p>
        </p:txBody>
      </p:sp>
      <p:grpSp>
        <p:nvGrpSpPr>
          <p:cNvPr id="73" name="组合 72" descr="\documentclass{article}&#10;\usepackage{amsmath}&#10;\pagestyle{empty}&#10;\begin{document}&#10;&#10;$$&#10;f_h(ch,t)=S_h(ch,t)+B&#10;$$&#10;&#10;\end{document}" title="IguanaTex Shape Display">
            <a:extLst>
              <a:ext uri="{FF2B5EF4-FFF2-40B4-BE49-F238E27FC236}">
                <a16:creationId xmlns:a16="http://schemas.microsoft.com/office/drawing/2014/main" id="{4639D0EB-E157-4C91-9669-B443A958E30E}"/>
              </a:ext>
            </a:extLst>
          </p:cNvPr>
          <p:cNvGrpSpPr>
            <a:grpSpLocks noChangeAspect="1"/>
          </p:cNvGrpSpPr>
          <p:nvPr>
            <p:custDataLst>
              <p:tags r:id="rId1"/>
            </p:custDataLst>
          </p:nvPr>
        </p:nvGrpSpPr>
        <p:grpSpPr>
          <a:xfrm>
            <a:off x="7132015" y="3283679"/>
            <a:ext cx="2421414" cy="222052"/>
            <a:chOff x="6695164" y="4038853"/>
            <a:chExt cx="2421414" cy="222052"/>
          </a:xfrm>
        </p:grpSpPr>
        <p:sp>
          <p:nvSpPr>
            <p:cNvPr id="53" name="任意多边形: 形状 52">
              <a:extLst>
                <a:ext uri="{FF2B5EF4-FFF2-40B4-BE49-F238E27FC236}">
                  <a16:creationId xmlns:a16="http://schemas.microsoft.com/office/drawing/2014/main" id="{E918B09B-6784-474D-9587-7F6E7A4DD0BC}"/>
                </a:ext>
              </a:extLst>
            </p:cNvPr>
            <p:cNvSpPr/>
            <p:nvPr>
              <p:custDataLst>
                <p:tags r:id="rId34"/>
              </p:custDataLst>
            </p:nvPr>
          </p:nvSpPr>
          <p:spPr>
            <a:xfrm>
              <a:off x="6695164" y="4048845"/>
              <a:ext cx="114181" cy="202067"/>
            </a:xfrm>
            <a:custGeom>
              <a:avLst/>
              <a:gdLst>
                <a:gd name="connsiteX0" fmla="*/ 72030 w 114181"/>
                <a:gd name="connsiteY0" fmla="*/ 67801 h 202067"/>
                <a:gd name="connsiteX1" fmla="*/ 91708 w 114181"/>
                <a:gd name="connsiteY1" fmla="*/ 67801 h 202067"/>
                <a:gd name="connsiteX2" fmla="*/ 98573 w 114181"/>
                <a:gd name="connsiteY2" fmla="*/ 63360 h 202067"/>
                <a:gd name="connsiteX3" fmla="*/ 92395 w 114181"/>
                <a:gd name="connsiteY3" fmla="*/ 60917 h 202067"/>
                <a:gd name="connsiteX4" fmla="*/ 73403 w 114181"/>
                <a:gd name="connsiteY4" fmla="*/ 60917 h 202067"/>
                <a:gd name="connsiteX5" fmla="*/ 78208 w 114181"/>
                <a:gd name="connsiteY5" fmla="*/ 35603 h 202067"/>
                <a:gd name="connsiteX6" fmla="*/ 83700 w 114181"/>
                <a:gd name="connsiteY6" fmla="*/ 12510 h 202067"/>
                <a:gd name="connsiteX7" fmla="*/ 94454 w 114181"/>
                <a:gd name="connsiteY7" fmla="*/ 4960 h 202067"/>
                <a:gd name="connsiteX8" fmla="*/ 105667 w 114181"/>
                <a:gd name="connsiteY8" fmla="*/ 8957 h 202067"/>
                <a:gd name="connsiteX9" fmla="*/ 93310 w 114181"/>
                <a:gd name="connsiteY9" fmla="*/ 20948 h 202067"/>
                <a:gd name="connsiteX10" fmla="*/ 101777 w 114181"/>
                <a:gd name="connsiteY10" fmla="*/ 28719 h 202067"/>
                <a:gd name="connsiteX11" fmla="*/ 114362 w 114181"/>
                <a:gd name="connsiteY11" fmla="*/ 15396 h 202067"/>
                <a:gd name="connsiteX12" fmla="*/ 94454 w 114181"/>
                <a:gd name="connsiteY12" fmla="*/ 75 h 202067"/>
                <a:gd name="connsiteX13" fmla="*/ 65394 w 114181"/>
                <a:gd name="connsiteY13" fmla="*/ 26055 h 202067"/>
                <a:gd name="connsiteX14" fmla="*/ 57843 w 114181"/>
                <a:gd name="connsiteY14" fmla="*/ 60917 h 202067"/>
                <a:gd name="connsiteX15" fmla="*/ 42054 w 114181"/>
                <a:gd name="connsiteY15" fmla="*/ 60917 h 202067"/>
                <a:gd name="connsiteX16" fmla="*/ 35190 w 114181"/>
                <a:gd name="connsiteY16" fmla="*/ 65136 h 202067"/>
                <a:gd name="connsiteX17" fmla="*/ 41597 w 114181"/>
                <a:gd name="connsiteY17" fmla="*/ 67801 h 202067"/>
                <a:gd name="connsiteX18" fmla="*/ 56699 w 114181"/>
                <a:gd name="connsiteY18" fmla="*/ 67801 h 202067"/>
                <a:gd name="connsiteX19" fmla="*/ 39537 w 114181"/>
                <a:gd name="connsiteY19" fmla="*/ 155511 h 202067"/>
                <a:gd name="connsiteX20" fmla="*/ 19630 w 114181"/>
                <a:gd name="connsiteY20" fmla="*/ 197257 h 202067"/>
                <a:gd name="connsiteX21" fmla="*/ 8647 w 114181"/>
                <a:gd name="connsiteY21" fmla="*/ 193260 h 202067"/>
                <a:gd name="connsiteX22" fmla="*/ 21232 w 114181"/>
                <a:gd name="connsiteY22" fmla="*/ 181269 h 202067"/>
                <a:gd name="connsiteX23" fmla="*/ 12765 w 114181"/>
                <a:gd name="connsiteY23" fmla="*/ 173498 h 202067"/>
                <a:gd name="connsiteX24" fmla="*/ 180 w 114181"/>
                <a:gd name="connsiteY24" fmla="*/ 186821 h 202067"/>
                <a:gd name="connsiteX25" fmla="*/ 19630 w 114181"/>
                <a:gd name="connsiteY25" fmla="*/ 202142 h 202067"/>
                <a:gd name="connsiteX26" fmla="*/ 45487 w 114181"/>
                <a:gd name="connsiteY26" fmla="*/ 180603 h 202067"/>
                <a:gd name="connsiteX27" fmla="*/ 58301 w 114181"/>
                <a:gd name="connsiteY27" fmla="*/ 138191 h 202067"/>
                <a:gd name="connsiteX28" fmla="*/ 72030 w 114181"/>
                <a:gd name="connsiteY28" fmla="*/ 67801 h 20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181" h="202067">
                  <a:moveTo>
                    <a:pt x="72030" y="67801"/>
                  </a:moveTo>
                  <a:lnTo>
                    <a:pt x="91708" y="67801"/>
                  </a:lnTo>
                  <a:cubicBezTo>
                    <a:pt x="96285" y="67801"/>
                    <a:pt x="98573" y="67801"/>
                    <a:pt x="98573" y="63360"/>
                  </a:cubicBezTo>
                  <a:cubicBezTo>
                    <a:pt x="98573" y="60917"/>
                    <a:pt x="96285" y="60917"/>
                    <a:pt x="92395" y="60917"/>
                  </a:cubicBezTo>
                  <a:lnTo>
                    <a:pt x="73403" y="60917"/>
                  </a:lnTo>
                  <a:lnTo>
                    <a:pt x="78208" y="35603"/>
                  </a:lnTo>
                  <a:cubicBezTo>
                    <a:pt x="79123" y="30940"/>
                    <a:pt x="82327" y="15174"/>
                    <a:pt x="83700" y="12510"/>
                  </a:cubicBezTo>
                  <a:cubicBezTo>
                    <a:pt x="85759" y="8291"/>
                    <a:pt x="89649" y="4960"/>
                    <a:pt x="94454" y="4960"/>
                  </a:cubicBezTo>
                  <a:cubicBezTo>
                    <a:pt x="95370" y="4960"/>
                    <a:pt x="101319" y="4960"/>
                    <a:pt x="105667" y="8957"/>
                  </a:cubicBezTo>
                  <a:cubicBezTo>
                    <a:pt x="95598" y="9845"/>
                    <a:pt x="93310" y="17617"/>
                    <a:pt x="93310" y="20948"/>
                  </a:cubicBezTo>
                  <a:cubicBezTo>
                    <a:pt x="93310" y="26055"/>
                    <a:pt x="97429" y="28719"/>
                    <a:pt x="101777" y="28719"/>
                  </a:cubicBezTo>
                  <a:cubicBezTo>
                    <a:pt x="107726" y="28719"/>
                    <a:pt x="114362" y="23834"/>
                    <a:pt x="114362" y="15396"/>
                  </a:cubicBezTo>
                  <a:cubicBezTo>
                    <a:pt x="114362" y="5182"/>
                    <a:pt x="103836" y="75"/>
                    <a:pt x="94454" y="75"/>
                  </a:cubicBezTo>
                  <a:cubicBezTo>
                    <a:pt x="86674" y="75"/>
                    <a:pt x="72259" y="4072"/>
                    <a:pt x="65394" y="26055"/>
                  </a:cubicBezTo>
                  <a:cubicBezTo>
                    <a:pt x="64021" y="30718"/>
                    <a:pt x="63335" y="32938"/>
                    <a:pt x="57843" y="60917"/>
                  </a:cubicBezTo>
                  <a:lnTo>
                    <a:pt x="42054" y="60917"/>
                  </a:lnTo>
                  <a:cubicBezTo>
                    <a:pt x="37707" y="60917"/>
                    <a:pt x="35190" y="60917"/>
                    <a:pt x="35190" y="65136"/>
                  </a:cubicBezTo>
                  <a:cubicBezTo>
                    <a:pt x="35190" y="67801"/>
                    <a:pt x="37249" y="67801"/>
                    <a:pt x="41597" y="67801"/>
                  </a:cubicBezTo>
                  <a:lnTo>
                    <a:pt x="56699" y="67801"/>
                  </a:lnTo>
                  <a:lnTo>
                    <a:pt x="39537" y="155511"/>
                  </a:lnTo>
                  <a:cubicBezTo>
                    <a:pt x="35419" y="177050"/>
                    <a:pt x="31529" y="197257"/>
                    <a:pt x="19630" y="197257"/>
                  </a:cubicBezTo>
                  <a:cubicBezTo>
                    <a:pt x="18715" y="197257"/>
                    <a:pt x="12994" y="197257"/>
                    <a:pt x="8647" y="193260"/>
                  </a:cubicBezTo>
                  <a:cubicBezTo>
                    <a:pt x="19172" y="192594"/>
                    <a:pt x="21232" y="184600"/>
                    <a:pt x="21232" y="181269"/>
                  </a:cubicBezTo>
                  <a:cubicBezTo>
                    <a:pt x="21232" y="176162"/>
                    <a:pt x="17113" y="173498"/>
                    <a:pt x="12765" y="173498"/>
                  </a:cubicBezTo>
                  <a:cubicBezTo>
                    <a:pt x="6816" y="173498"/>
                    <a:pt x="180" y="178383"/>
                    <a:pt x="180" y="186821"/>
                  </a:cubicBezTo>
                  <a:cubicBezTo>
                    <a:pt x="180" y="196813"/>
                    <a:pt x="10248" y="202142"/>
                    <a:pt x="19630" y="202142"/>
                  </a:cubicBezTo>
                  <a:cubicBezTo>
                    <a:pt x="32215" y="202142"/>
                    <a:pt x="41368" y="189041"/>
                    <a:pt x="45487" y="180603"/>
                  </a:cubicBezTo>
                  <a:cubicBezTo>
                    <a:pt x="52809" y="166614"/>
                    <a:pt x="58072" y="139746"/>
                    <a:pt x="58301" y="138191"/>
                  </a:cubicBezTo>
                  <a:lnTo>
                    <a:pt x="72030" y="67801"/>
                  </a:lnTo>
                  <a:close/>
                </a:path>
              </a:pathLst>
            </a:custGeom>
            <a:solidFill>
              <a:srgbClr val="000000"/>
            </a:solidFill>
            <a:ln w="22914" cap="flat">
              <a:no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2C7EB2D0-95B6-48A9-A6D2-185A3BC3FE1B}"/>
                </a:ext>
              </a:extLst>
            </p:cNvPr>
            <p:cNvSpPr/>
            <p:nvPr>
              <p:custDataLst>
                <p:tags r:id="rId35"/>
              </p:custDataLst>
            </p:nvPr>
          </p:nvSpPr>
          <p:spPr>
            <a:xfrm>
              <a:off x="6807077" y="4130826"/>
              <a:ext cx="87294" cy="109427"/>
            </a:xfrm>
            <a:custGeom>
              <a:avLst/>
              <a:gdLst>
                <a:gd name="connsiteX0" fmla="*/ 38307 w 87294"/>
                <a:gd name="connsiteY0" fmla="*/ 4739 h 109427"/>
                <a:gd name="connsiteX1" fmla="*/ 38947 w 87294"/>
                <a:gd name="connsiteY1" fmla="*/ 2252 h 109427"/>
                <a:gd name="connsiteX2" fmla="*/ 36385 w 87294"/>
                <a:gd name="connsiteY2" fmla="*/ 76 h 109427"/>
                <a:gd name="connsiteX3" fmla="*/ 15882 w 87294"/>
                <a:gd name="connsiteY3" fmla="*/ 1631 h 109427"/>
                <a:gd name="connsiteX4" fmla="*/ 12358 w 87294"/>
                <a:gd name="connsiteY4" fmla="*/ 5206 h 109427"/>
                <a:gd name="connsiteX5" fmla="*/ 16523 w 87294"/>
                <a:gd name="connsiteY5" fmla="*/ 7382 h 109427"/>
                <a:gd name="connsiteX6" fmla="*/ 24211 w 87294"/>
                <a:gd name="connsiteY6" fmla="*/ 9713 h 109427"/>
                <a:gd name="connsiteX7" fmla="*/ 23571 w 87294"/>
                <a:gd name="connsiteY7" fmla="*/ 13133 h 109427"/>
                <a:gd name="connsiteX8" fmla="*/ 986 w 87294"/>
                <a:gd name="connsiteY8" fmla="*/ 101110 h 109427"/>
                <a:gd name="connsiteX9" fmla="*/ 185 w 87294"/>
                <a:gd name="connsiteY9" fmla="*/ 104530 h 109427"/>
                <a:gd name="connsiteX10" fmla="*/ 5631 w 87294"/>
                <a:gd name="connsiteY10" fmla="*/ 109504 h 109427"/>
                <a:gd name="connsiteX11" fmla="*/ 12198 w 87294"/>
                <a:gd name="connsiteY11" fmla="*/ 105462 h 109427"/>
                <a:gd name="connsiteX12" fmla="*/ 14921 w 87294"/>
                <a:gd name="connsiteY12" fmla="*/ 95670 h 109427"/>
                <a:gd name="connsiteX13" fmla="*/ 18605 w 87294"/>
                <a:gd name="connsiteY13" fmla="*/ 81836 h 109427"/>
                <a:gd name="connsiteX14" fmla="*/ 21168 w 87294"/>
                <a:gd name="connsiteY14" fmla="*/ 71266 h 109427"/>
                <a:gd name="connsiteX15" fmla="*/ 25973 w 87294"/>
                <a:gd name="connsiteY15" fmla="*/ 60230 h 109427"/>
                <a:gd name="connsiteX16" fmla="*/ 51601 w 87294"/>
                <a:gd name="connsiteY16" fmla="*/ 43754 h 109427"/>
                <a:gd name="connsiteX17" fmla="*/ 61051 w 87294"/>
                <a:gd name="connsiteY17" fmla="*/ 54634 h 109427"/>
                <a:gd name="connsiteX18" fmla="*/ 51601 w 87294"/>
                <a:gd name="connsiteY18" fmla="*/ 87742 h 109427"/>
                <a:gd name="connsiteX19" fmla="*/ 49199 w 87294"/>
                <a:gd name="connsiteY19" fmla="*/ 96136 h 109427"/>
                <a:gd name="connsiteX20" fmla="*/ 64415 w 87294"/>
                <a:gd name="connsiteY20" fmla="*/ 109504 h 109427"/>
                <a:gd name="connsiteX21" fmla="*/ 87480 w 87294"/>
                <a:gd name="connsiteY21" fmla="*/ 85722 h 109427"/>
                <a:gd name="connsiteX22" fmla="*/ 84917 w 87294"/>
                <a:gd name="connsiteY22" fmla="*/ 83701 h 109427"/>
                <a:gd name="connsiteX23" fmla="*/ 81874 w 87294"/>
                <a:gd name="connsiteY23" fmla="*/ 86344 h 109427"/>
                <a:gd name="connsiteX24" fmla="*/ 64896 w 87294"/>
                <a:gd name="connsiteY24" fmla="*/ 105151 h 109427"/>
                <a:gd name="connsiteX25" fmla="*/ 60891 w 87294"/>
                <a:gd name="connsiteY25" fmla="*/ 99711 h 109427"/>
                <a:gd name="connsiteX26" fmla="*/ 64575 w 87294"/>
                <a:gd name="connsiteY26" fmla="*/ 87121 h 109427"/>
                <a:gd name="connsiteX27" fmla="*/ 73064 w 87294"/>
                <a:gd name="connsiteY27" fmla="*/ 57121 h 109427"/>
                <a:gd name="connsiteX28" fmla="*/ 67138 w 87294"/>
                <a:gd name="connsiteY28" fmla="*/ 43598 h 109427"/>
                <a:gd name="connsiteX29" fmla="*/ 52242 w 87294"/>
                <a:gd name="connsiteY29" fmla="*/ 39402 h 109427"/>
                <a:gd name="connsiteX30" fmla="*/ 26133 w 87294"/>
                <a:gd name="connsiteY30" fmla="*/ 52303 h 109427"/>
                <a:gd name="connsiteX31" fmla="*/ 38307 w 87294"/>
                <a:gd name="connsiteY31" fmla="*/ 4739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294" h="109427">
                  <a:moveTo>
                    <a:pt x="38307" y="4739"/>
                  </a:moveTo>
                  <a:cubicBezTo>
                    <a:pt x="38467" y="4428"/>
                    <a:pt x="38947" y="2408"/>
                    <a:pt x="38947" y="2252"/>
                  </a:cubicBezTo>
                  <a:cubicBezTo>
                    <a:pt x="38947" y="1475"/>
                    <a:pt x="38307" y="76"/>
                    <a:pt x="36385" y="76"/>
                  </a:cubicBezTo>
                  <a:cubicBezTo>
                    <a:pt x="33181" y="76"/>
                    <a:pt x="19887" y="1320"/>
                    <a:pt x="15882" y="1631"/>
                  </a:cubicBezTo>
                  <a:cubicBezTo>
                    <a:pt x="14601" y="1786"/>
                    <a:pt x="12358" y="1941"/>
                    <a:pt x="12358" y="5206"/>
                  </a:cubicBezTo>
                  <a:cubicBezTo>
                    <a:pt x="12358" y="7382"/>
                    <a:pt x="14601" y="7382"/>
                    <a:pt x="16523" y="7382"/>
                  </a:cubicBezTo>
                  <a:cubicBezTo>
                    <a:pt x="24211" y="7382"/>
                    <a:pt x="24211" y="8470"/>
                    <a:pt x="24211" y="9713"/>
                  </a:cubicBezTo>
                  <a:cubicBezTo>
                    <a:pt x="24211" y="10801"/>
                    <a:pt x="23891" y="11734"/>
                    <a:pt x="23571" y="13133"/>
                  </a:cubicBezTo>
                  <a:lnTo>
                    <a:pt x="986" y="101110"/>
                  </a:lnTo>
                  <a:cubicBezTo>
                    <a:pt x="185" y="103908"/>
                    <a:pt x="185" y="104219"/>
                    <a:pt x="185" y="104530"/>
                  </a:cubicBezTo>
                  <a:cubicBezTo>
                    <a:pt x="185" y="106861"/>
                    <a:pt x="2107" y="109504"/>
                    <a:pt x="5631" y="109504"/>
                  </a:cubicBezTo>
                  <a:cubicBezTo>
                    <a:pt x="7393" y="109504"/>
                    <a:pt x="10436" y="108726"/>
                    <a:pt x="12198" y="105462"/>
                  </a:cubicBezTo>
                  <a:cubicBezTo>
                    <a:pt x="12679" y="104530"/>
                    <a:pt x="14120" y="98934"/>
                    <a:pt x="14921" y="95670"/>
                  </a:cubicBezTo>
                  <a:lnTo>
                    <a:pt x="18605" y="81836"/>
                  </a:lnTo>
                  <a:cubicBezTo>
                    <a:pt x="19086" y="79504"/>
                    <a:pt x="20688" y="73598"/>
                    <a:pt x="21168" y="71266"/>
                  </a:cubicBezTo>
                  <a:cubicBezTo>
                    <a:pt x="22770" y="65360"/>
                    <a:pt x="22770" y="65204"/>
                    <a:pt x="25973" y="60230"/>
                  </a:cubicBezTo>
                  <a:cubicBezTo>
                    <a:pt x="31099" y="52614"/>
                    <a:pt x="39108" y="43754"/>
                    <a:pt x="51601" y="43754"/>
                  </a:cubicBezTo>
                  <a:cubicBezTo>
                    <a:pt x="60571" y="43754"/>
                    <a:pt x="61051" y="50904"/>
                    <a:pt x="61051" y="54634"/>
                  </a:cubicBezTo>
                  <a:cubicBezTo>
                    <a:pt x="61051" y="63961"/>
                    <a:pt x="54164" y="81214"/>
                    <a:pt x="51601" y="87742"/>
                  </a:cubicBezTo>
                  <a:cubicBezTo>
                    <a:pt x="49839" y="92095"/>
                    <a:pt x="49199" y="93494"/>
                    <a:pt x="49199" y="96136"/>
                  </a:cubicBezTo>
                  <a:cubicBezTo>
                    <a:pt x="49199" y="104374"/>
                    <a:pt x="56246" y="109504"/>
                    <a:pt x="64415" y="109504"/>
                  </a:cubicBezTo>
                  <a:cubicBezTo>
                    <a:pt x="80432" y="109504"/>
                    <a:pt x="87480" y="88053"/>
                    <a:pt x="87480" y="85722"/>
                  </a:cubicBezTo>
                  <a:cubicBezTo>
                    <a:pt x="87480" y="83701"/>
                    <a:pt x="85398" y="83701"/>
                    <a:pt x="84917" y="83701"/>
                  </a:cubicBezTo>
                  <a:cubicBezTo>
                    <a:pt x="82675" y="83701"/>
                    <a:pt x="82515" y="84634"/>
                    <a:pt x="81874" y="86344"/>
                  </a:cubicBezTo>
                  <a:cubicBezTo>
                    <a:pt x="78190" y="98778"/>
                    <a:pt x="71142" y="105151"/>
                    <a:pt x="64896" y="105151"/>
                  </a:cubicBezTo>
                  <a:cubicBezTo>
                    <a:pt x="61532" y="105151"/>
                    <a:pt x="60891" y="102975"/>
                    <a:pt x="60891" y="99711"/>
                  </a:cubicBezTo>
                  <a:cubicBezTo>
                    <a:pt x="60891" y="96136"/>
                    <a:pt x="61692" y="94115"/>
                    <a:pt x="64575" y="87121"/>
                  </a:cubicBezTo>
                  <a:cubicBezTo>
                    <a:pt x="66497" y="82302"/>
                    <a:pt x="73064" y="65826"/>
                    <a:pt x="73064" y="57121"/>
                  </a:cubicBezTo>
                  <a:cubicBezTo>
                    <a:pt x="73064" y="54634"/>
                    <a:pt x="73064" y="48106"/>
                    <a:pt x="67138" y="43598"/>
                  </a:cubicBezTo>
                  <a:cubicBezTo>
                    <a:pt x="64415" y="41578"/>
                    <a:pt x="59770" y="39402"/>
                    <a:pt x="52242" y="39402"/>
                  </a:cubicBezTo>
                  <a:cubicBezTo>
                    <a:pt x="40549" y="39402"/>
                    <a:pt x="32060" y="45619"/>
                    <a:pt x="26133" y="52303"/>
                  </a:cubicBezTo>
                  <a:lnTo>
                    <a:pt x="38307" y="4739"/>
                  </a:lnTo>
                  <a:close/>
                </a:path>
              </a:pathLst>
            </a:custGeom>
            <a:solidFill>
              <a:srgbClr val="000000"/>
            </a:solidFill>
            <a:ln w="22914" cap="flat">
              <a:no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0A388A09-30E8-418B-B17E-837C58568C24}"/>
                </a:ext>
              </a:extLst>
            </p:cNvPr>
            <p:cNvSpPr/>
            <p:nvPr>
              <p:custDataLst>
                <p:tags r:id="rId36"/>
              </p:custDataLst>
            </p:nvPr>
          </p:nvSpPr>
          <p:spPr>
            <a:xfrm>
              <a:off x="6936286" y="4038853"/>
              <a:ext cx="53086" cy="222052"/>
            </a:xfrm>
            <a:custGeom>
              <a:avLst/>
              <a:gdLst>
                <a:gd name="connsiteX0" fmla="*/ 53277 w 53086"/>
                <a:gd name="connsiteY0" fmla="*/ 219907 h 222052"/>
                <a:gd name="connsiteX1" fmla="*/ 49387 w 53086"/>
                <a:gd name="connsiteY1" fmla="*/ 215021 h 222052"/>
                <a:gd name="connsiteX2" fmla="*/ 13462 w 53086"/>
                <a:gd name="connsiteY2" fmla="*/ 111101 h 222052"/>
                <a:gd name="connsiteX3" fmla="*/ 50302 w 53086"/>
                <a:gd name="connsiteY3" fmla="*/ 6070 h 222052"/>
                <a:gd name="connsiteX4" fmla="*/ 53277 w 53086"/>
                <a:gd name="connsiteY4" fmla="*/ 2295 h 222052"/>
                <a:gd name="connsiteX5" fmla="*/ 50989 w 53086"/>
                <a:gd name="connsiteY5" fmla="*/ 75 h 222052"/>
                <a:gd name="connsiteX6" fmla="*/ 14606 w 53086"/>
                <a:gd name="connsiteY6" fmla="*/ 43375 h 222052"/>
                <a:gd name="connsiteX7" fmla="*/ 190 w 53086"/>
                <a:gd name="connsiteY7" fmla="*/ 111101 h 222052"/>
                <a:gd name="connsiteX8" fmla="*/ 15293 w 53086"/>
                <a:gd name="connsiteY8" fmla="*/ 180381 h 222052"/>
                <a:gd name="connsiteX9" fmla="*/ 50989 w 53086"/>
                <a:gd name="connsiteY9" fmla="*/ 222127 h 222052"/>
                <a:gd name="connsiteX10" fmla="*/ 53277 w 53086"/>
                <a:gd name="connsiteY10" fmla="*/ 219907 h 22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86" h="222052">
                  <a:moveTo>
                    <a:pt x="53277" y="219907"/>
                  </a:moveTo>
                  <a:cubicBezTo>
                    <a:pt x="53277" y="219240"/>
                    <a:pt x="53277" y="218796"/>
                    <a:pt x="49387" y="215021"/>
                  </a:cubicBezTo>
                  <a:cubicBezTo>
                    <a:pt x="20784" y="187043"/>
                    <a:pt x="13462" y="145075"/>
                    <a:pt x="13462" y="111101"/>
                  </a:cubicBezTo>
                  <a:cubicBezTo>
                    <a:pt x="13462" y="72464"/>
                    <a:pt x="22157" y="33827"/>
                    <a:pt x="50302" y="6070"/>
                  </a:cubicBezTo>
                  <a:cubicBezTo>
                    <a:pt x="53277" y="3406"/>
                    <a:pt x="53277" y="2961"/>
                    <a:pt x="53277" y="2295"/>
                  </a:cubicBezTo>
                  <a:cubicBezTo>
                    <a:pt x="53277" y="741"/>
                    <a:pt x="52361" y="75"/>
                    <a:pt x="50989" y="75"/>
                  </a:cubicBezTo>
                  <a:cubicBezTo>
                    <a:pt x="48700" y="75"/>
                    <a:pt x="28106" y="15174"/>
                    <a:pt x="14606" y="43375"/>
                  </a:cubicBezTo>
                  <a:cubicBezTo>
                    <a:pt x="2936" y="67801"/>
                    <a:pt x="190" y="92448"/>
                    <a:pt x="190" y="111101"/>
                  </a:cubicBezTo>
                  <a:cubicBezTo>
                    <a:pt x="190" y="128421"/>
                    <a:pt x="2707" y="155289"/>
                    <a:pt x="15293" y="180381"/>
                  </a:cubicBezTo>
                  <a:cubicBezTo>
                    <a:pt x="29022" y="207694"/>
                    <a:pt x="48700" y="222127"/>
                    <a:pt x="50989" y="222127"/>
                  </a:cubicBezTo>
                  <a:cubicBezTo>
                    <a:pt x="52361" y="222127"/>
                    <a:pt x="53277" y="221461"/>
                    <a:pt x="53277" y="219907"/>
                  </a:cubicBezTo>
                  <a:close/>
                </a:path>
              </a:pathLst>
            </a:custGeom>
            <a:solidFill>
              <a:srgbClr val="000000"/>
            </a:solidFill>
            <a:ln w="22914" cap="flat">
              <a:noFill/>
              <a:prstDash val="solid"/>
              <a:miter/>
            </a:ln>
          </p:spPr>
          <p:txBody>
            <a:bodyPr rtlCol="0" anchor="ctr"/>
            <a:lstStyle/>
            <a:p>
              <a:endParaRPr lang="zh-CN" altLang="en-US"/>
            </a:p>
          </p:txBody>
        </p:sp>
        <p:sp>
          <p:nvSpPr>
            <p:cNvPr id="56" name="任意多边形: 形状 55">
              <a:extLst>
                <a:ext uri="{FF2B5EF4-FFF2-40B4-BE49-F238E27FC236}">
                  <a16:creationId xmlns:a16="http://schemas.microsoft.com/office/drawing/2014/main" id="{33C65991-1880-4D9C-BF0B-D1ED6D2EF4DC}"/>
                </a:ext>
              </a:extLst>
            </p:cNvPr>
            <p:cNvSpPr/>
            <p:nvPr>
              <p:custDataLst>
                <p:tags r:id="rId37"/>
              </p:custDataLst>
            </p:nvPr>
          </p:nvSpPr>
          <p:spPr>
            <a:xfrm>
              <a:off x="7012001" y="4107245"/>
              <a:ext cx="89011" cy="100589"/>
            </a:xfrm>
            <a:custGeom>
              <a:avLst/>
              <a:gdLst>
                <a:gd name="connsiteX0" fmla="*/ 81425 w 89011"/>
                <a:gd name="connsiteY0" fmla="*/ 13842 h 100589"/>
                <a:gd name="connsiteX1" fmla="*/ 71357 w 89011"/>
                <a:gd name="connsiteY1" fmla="*/ 16951 h 100589"/>
                <a:gd name="connsiteX2" fmla="*/ 67239 w 89011"/>
                <a:gd name="connsiteY2" fmla="*/ 25611 h 100589"/>
                <a:gd name="connsiteX3" fmla="*/ 75705 w 89011"/>
                <a:gd name="connsiteY3" fmla="*/ 33383 h 100589"/>
                <a:gd name="connsiteX4" fmla="*/ 88519 w 89011"/>
                <a:gd name="connsiteY4" fmla="*/ 19171 h 100589"/>
                <a:gd name="connsiteX5" fmla="*/ 61518 w 89011"/>
                <a:gd name="connsiteY5" fmla="*/ 75 h 100589"/>
                <a:gd name="connsiteX6" fmla="*/ 194 w 89011"/>
                <a:gd name="connsiteY6" fmla="*/ 63138 h 100589"/>
                <a:gd name="connsiteX7" fmla="*/ 37263 w 89011"/>
                <a:gd name="connsiteY7" fmla="*/ 100664 h 100589"/>
                <a:gd name="connsiteX8" fmla="*/ 89205 w 89011"/>
                <a:gd name="connsiteY8" fmla="*/ 74462 h 100589"/>
                <a:gd name="connsiteX9" fmla="*/ 86460 w 89011"/>
                <a:gd name="connsiteY9" fmla="*/ 71576 h 100589"/>
                <a:gd name="connsiteX10" fmla="*/ 83485 w 89011"/>
                <a:gd name="connsiteY10" fmla="*/ 73796 h 100589"/>
                <a:gd name="connsiteX11" fmla="*/ 37721 w 89011"/>
                <a:gd name="connsiteY11" fmla="*/ 95779 h 100589"/>
                <a:gd name="connsiteX12" fmla="*/ 17127 w 89011"/>
                <a:gd name="connsiteY12" fmla="*/ 71576 h 100589"/>
                <a:gd name="connsiteX13" fmla="*/ 29483 w 89011"/>
                <a:gd name="connsiteY13" fmla="*/ 27165 h 100589"/>
                <a:gd name="connsiteX14" fmla="*/ 61747 w 89011"/>
                <a:gd name="connsiteY14" fmla="*/ 4960 h 100589"/>
                <a:gd name="connsiteX15" fmla="*/ 81425 w 89011"/>
                <a:gd name="connsiteY15" fmla="*/ 13842 h 10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011" h="100589">
                  <a:moveTo>
                    <a:pt x="81425" y="13842"/>
                  </a:moveTo>
                  <a:cubicBezTo>
                    <a:pt x="77764" y="13842"/>
                    <a:pt x="74561" y="13842"/>
                    <a:pt x="71357" y="16951"/>
                  </a:cubicBezTo>
                  <a:cubicBezTo>
                    <a:pt x="67696" y="20281"/>
                    <a:pt x="67239" y="24056"/>
                    <a:pt x="67239" y="25611"/>
                  </a:cubicBezTo>
                  <a:cubicBezTo>
                    <a:pt x="67239" y="30940"/>
                    <a:pt x="71357" y="33383"/>
                    <a:pt x="75705" y="33383"/>
                  </a:cubicBezTo>
                  <a:cubicBezTo>
                    <a:pt x="82341" y="33383"/>
                    <a:pt x="88519" y="28053"/>
                    <a:pt x="88519" y="19171"/>
                  </a:cubicBezTo>
                  <a:cubicBezTo>
                    <a:pt x="88519" y="8291"/>
                    <a:pt x="77764" y="75"/>
                    <a:pt x="61518" y="75"/>
                  </a:cubicBezTo>
                  <a:cubicBezTo>
                    <a:pt x="30627" y="75"/>
                    <a:pt x="194" y="31828"/>
                    <a:pt x="194" y="63138"/>
                  </a:cubicBezTo>
                  <a:cubicBezTo>
                    <a:pt x="194" y="83122"/>
                    <a:pt x="13466" y="100664"/>
                    <a:pt x="37263" y="100664"/>
                  </a:cubicBezTo>
                  <a:cubicBezTo>
                    <a:pt x="69984" y="100664"/>
                    <a:pt x="89205" y="77127"/>
                    <a:pt x="89205" y="74462"/>
                  </a:cubicBezTo>
                  <a:cubicBezTo>
                    <a:pt x="89205" y="73130"/>
                    <a:pt x="87832" y="71576"/>
                    <a:pt x="86460" y="71576"/>
                  </a:cubicBezTo>
                  <a:cubicBezTo>
                    <a:pt x="85315" y="71576"/>
                    <a:pt x="84858" y="72020"/>
                    <a:pt x="83485" y="73796"/>
                  </a:cubicBezTo>
                  <a:cubicBezTo>
                    <a:pt x="65408" y="95779"/>
                    <a:pt x="40467" y="95779"/>
                    <a:pt x="37721" y="95779"/>
                  </a:cubicBezTo>
                  <a:cubicBezTo>
                    <a:pt x="23305" y="95779"/>
                    <a:pt x="17127" y="84899"/>
                    <a:pt x="17127" y="71576"/>
                  </a:cubicBezTo>
                  <a:cubicBezTo>
                    <a:pt x="17127" y="62471"/>
                    <a:pt x="21703" y="40932"/>
                    <a:pt x="29483" y="27165"/>
                  </a:cubicBezTo>
                  <a:cubicBezTo>
                    <a:pt x="36577" y="14508"/>
                    <a:pt x="49162" y="4960"/>
                    <a:pt x="61747" y="4960"/>
                  </a:cubicBezTo>
                  <a:cubicBezTo>
                    <a:pt x="69527" y="4960"/>
                    <a:pt x="78222" y="7847"/>
                    <a:pt x="81425" y="13842"/>
                  </a:cubicBezTo>
                  <a:close/>
                </a:path>
              </a:pathLst>
            </a:custGeom>
            <a:solidFill>
              <a:srgbClr val="000000"/>
            </a:solidFill>
            <a:ln w="22914" cap="flat">
              <a:no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3BA37E9B-18EC-4703-9D68-F4742811C09F}"/>
                </a:ext>
              </a:extLst>
            </p:cNvPr>
            <p:cNvSpPr/>
            <p:nvPr>
              <p:custDataLst>
                <p:tags r:id="rId38"/>
              </p:custDataLst>
            </p:nvPr>
          </p:nvSpPr>
          <p:spPr>
            <a:xfrm>
              <a:off x="7114227" y="4051287"/>
              <a:ext cx="112350" cy="156546"/>
            </a:xfrm>
            <a:custGeom>
              <a:avLst/>
              <a:gdLst>
                <a:gd name="connsiteX0" fmla="*/ 53285 w 112350"/>
                <a:gd name="connsiteY0" fmla="*/ 2517 h 156546"/>
                <a:gd name="connsiteX1" fmla="*/ 50310 w 112350"/>
                <a:gd name="connsiteY1" fmla="*/ 75 h 156546"/>
                <a:gd name="connsiteX2" fmla="*/ 22394 w 112350"/>
                <a:gd name="connsiteY2" fmla="*/ 2295 h 156546"/>
                <a:gd name="connsiteX3" fmla="*/ 18047 w 112350"/>
                <a:gd name="connsiteY3" fmla="*/ 6736 h 156546"/>
                <a:gd name="connsiteX4" fmla="*/ 23538 w 112350"/>
                <a:gd name="connsiteY4" fmla="*/ 9401 h 156546"/>
                <a:gd name="connsiteX5" fmla="*/ 34979 w 112350"/>
                <a:gd name="connsiteY5" fmla="*/ 13176 h 156546"/>
                <a:gd name="connsiteX6" fmla="*/ 34293 w 112350"/>
                <a:gd name="connsiteY6" fmla="*/ 17617 h 156546"/>
                <a:gd name="connsiteX7" fmla="*/ 1114 w 112350"/>
                <a:gd name="connsiteY7" fmla="*/ 145519 h 156546"/>
                <a:gd name="connsiteX8" fmla="*/ 199 w 112350"/>
                <a:gd name="connsiteY8" fmla="*/ 150404 h 156546"/>
                <a:gd name="connsiteX9" fmla="*/ 6834 w 112350"/>
                <a:gd name="connsiteY9" fmla="*/ 156622 h 156546"/>
                <a:gd name="connsiteX10" fmla="*/ 15301 w 112350"/>
                <a:gd name="connsiteY10" fmla="*/ 150848 h 156546"/>
                <a:gd name="connsiteX11" fmla="*/ 19648 w 112350"/>
                <a:gd name="connsiteY11" fmla="*/ 133972 h 156546"/>
                <a:gd name="connsiteX12" fmla="*/ 24682 w 112350"/>
                <a:gd name="connsiteY12" fmla="*/ 113988 h 156546"/>
                <a:gd name="connsiteX13" fmla="*/ 28572 w 112350"/>
                <a:gd name="connsiteY13" fmla="*/ 99110 h 156546"/>
                <a:gd name="connsiteX14" fmla="*/ 31089 w 112350"/>
                <a:gd name="connsiteY14" fmla="*/ 89118 h 156546"/>
                <a:gd name="connsiteX15" fmla="*/ 46649 w 112350"/>
                <a:gd name="connsiteY15" fmla="*/ 68689 h 156546"/>
                <a:gd name="connsiteX16" fmla="*/ 68616 w 112350"/>
                <a:gd name="connsiteY16" fmla="*/ 60917 h 156546"/>
                <a:gd name="connsiteX17" fmla="*/ 80972 w 112350"/>
                <a:gd name="connsiteY17" fmla="*/ 76461 h 156546"/>
                <a:gd name="connsiteX18" fmla="*/ 66785 w 112350"/>
                <a:gd name="connsiteY18" fmla="*/ 126200 h 156546"/>
                <a:gd name="connsiteX19" fmla="*/ 63811 w 112350"/>
                <a:gd name="connsiteY19" fmla="*/ 138413 h 156546"/>
                <a:gd name="connsiteX20" fmla="*/ 82574 w 112350"/>
                <a:gd name="connsiteY20" fmla="*/ 156622 h 156546"/>
                <a:gd name="connsiteX21" fmla="*/ 112549 w 112350"/>
                <a:gd name="connsiteY21" fmla="*/ 122426 h 156546"/>
                <a:gd name="connsiteX22" fmla="*/ 109804 w 112350"/>
                <a:gd name="connsiteY22" fmla="*/ 120205 h 156546"/>
                <a:gd name="connsiteX23" fmla="*/ 106371 w 112350"/>
                <a:gd name="connsiteY23" fmla="*/ 124202 h 156546"/>
                <a:gd name="connsiteX24" fmla="*/ 83032 w 112350"/>
                <a:gd name="connsiteY24" fmla="*/ 151736 h 156546"/>
                <a:gd name="connsiteX25" fmla="*/ 77540 w 112350"/>
                <a:gd name="connsiteY25" fmla="*/ 144409 h 156546"/>
                <a:gd name="connsiteX26" fmla="*/ 81659 w 112350"/>
                <a:gd name="connsiteY26" fmla="*/ 128643 h 156546"/>
                <a:gd name="connsiteX27" fmla="*/ 95617 w 112350"/>
                <a:gd name="connsiteY27" fmla="*/ 79792 h 156546"/>
                <a:gd name="connsiteX28" fmla="*/ 69302 w 112350"/>
                <a:gd name="connsiteY28" fmla="*/ 56032 h 156546"/>
                <a:gd name="connsiteX29" fmla="*/ 35437 w 112350"/>
                <a:gd name="connsiteY29" fmla="*/ 73130 h 156546"/>
                <a:gd name="connsiteX30" fmla="*/ 53285 w 112350"/>
                <a:gd name="connsiteY30" fmla="*/ 2517 h 15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2350" h="156546">
                  <a:moveTo>
                    <a:pt x="53285" y="2517"/>
                  </a:moveTo>
                  <a:cubicBezTo>
                    <a:pt x="53285" y="2295"/>
                    <a:pt x="53285" y="75"/>
                    <a:pt x="50310" y="75"/>
                  </a:cubicBezTo>
                  <a:cubicBezTo>
                    <a:pt x="45047" y="75"/>
                    <a:pt x="28344" y="1851"/>
                    <a:pt x="22394" y="2295"/>
                  </a:cubicBezTo>
                  <a:cubicBezTo>
                    <a:pt x="20564" y="2517"/>
                    <a:pt x="18047" y="2739"/>
                    <a:pt x="18047" y="6736"/>
                  </a:cubicBezTo>
                  <a:cubicBezTo>
                    <a:pt x="18047" y="9401"/>
                    <a:pt x="20106" y="9401"/>
                    <a:pt x="23538" y="9401"/>
                  </a:cubicBezTo>
                  <a:cubicBezTo>
                    <a:pt x="34522" y="9401"/>
                    <a:pt x="34979" y="10955"/>
                    <a:pt x="34979" y="13176"/>
                  </a:cubicBezTo>
                  <a:lnTo>
                    <a:pt x="34293" y="17617"/>
                  </a:lnTo>
                  <a:lnTo>
                    <a:pt x="1114" y="145519"/>
                  </a:lnTo>
                  <a:cubicBezTo>
                    <a:pt x="199" y="148628"/>
                    <a:pt x="199" y="149072"/>
                    <a:pt x="199" y="150404"/>
                  </a:cubicBezTo>
                  <a:cubicBezTo>
                    <a:pt x="199" y="155511"/>
                    <a:pt x="4775" y="156622"/>
                    <a:pt x="6834" y="156622"/>
                  </a:cubicBezTo>
                  <a:cubicBezTo>
                    <a:pt x="10496" y="156622"/>
                    <a:pt x="14157" y="153957"/>
                    <a:pt x="15301" y="150848"/>
                  </a:cubicBezTo>
                  <a:lnTo>
                    <a:pt x="19648" y="133972"/>
                  </a:lnTo>
                  <a:lnTo>
                    <a:pt x="24682" y="113988"/>
                  </a:lnTo>
                  <a:cubicBezTo>
                    <a:pt x="26055" y="109102"/>
                    <a:pt x="27428" y="104217"/>
                    <a:pt x="28572" y="99110"/>
                  </a:cubicBezTo>
                  <a:cubicBezTo>
                    <a:pt x="29030" y="97778"/>
                    <a:pt x="30861" y="90450"/>
                    <a:pt x="31089" y="89118"/>
                  </a:cubicBezTo>
                  <a:cubicBezTo>
                    <a:pt x="31776" y="87119"/>
                    <a:pt x="38869" y="74684"/>
                    <a:pt x="46649" y="68689"/>
                  </a:cubicBezTo>
                  <a:cubicBezTo>
                    <a:pt x="51683" y="65136"/>
                    <a:pt x="58777" y="60917"/>
                    <a:pt x="68616" y="60917"/>
                  </a:cubicBezTo>
                  <a:cubicBezTo>
                    <a:pt x="78455" y="60917"/>
                    <a:pt x="80972" y="68467"/>
                    <a:pt x="80972" y="76461"/>
                  </a:cubicBezTo>
                  <a:cubicBezTo>
                    <a:pt x="80972" y="88452"/>
                    <a:pt x="72277" y="112655"/>
                    <a:pt x="66785" y="126200"/>
                  </a:cubicBezTo>
                  <a:cubicBezTo>
                    <a:pt x="64955" y="131308"/>
                    <a:pt x="63811" y="133972"/>
                    <a:pt x="63811" y="138413"/>
                  </a:cubicBezTo>
                  <a:cubicBezTo>
                    <a:pt x="63811" y="148850"/>
                    <a:pt x="71819" y="156622"/>
                    <a:pt x="82574" y="156622"/>
                  </a:cubicBezTo>
                  <a:cubicBezTo>
                    <a:pt x="104083" y="156622"/>
                    <a:pt x="112549" y="124202"/>
                    <a:pt x="112549" y="122426"/>
                  </a:cubicBezTo>
                  <a:cubicBezTo>
                    <a:pt x="112549" y="120205"/>
                    <a:pt x="110490" y="120205"/>
                    <a:pt x="109804" y="120205"/>
                  </a:cubicBezTo>
                  <a:cubicBezTo>
                    <a:pt x="107515" y="120205"/>
                    <a:pt x="107515" y="120871"/>
                    <a:pt x="106371" y="124202"/>
                  </a:cubicBezTo>
                  <a:cubicBezTo>
                    <a:pt x="102939" y="135971"/>
                    <a:pt x="95617" y="151736"/>
                    <a:pt x="83032" y="151736"/>
                  </a:cubicBezTo>
                  <a:cubicBezTo>
                    <a:pt x="79142" y="151736"/>
                    <a:pt x="77540" y="149516"/>
                    <a:pt x="77540" y="144409"/>
                  </a:cubicBezTo>
                  <a:cubicBezTo>
                    <a:pt x="77540" y="138857"/>
                    <a:pt x="79599" y="133528"/>
                    <a:pt x="81659" y="128643"/>
                  </a:cubicBezTo>
                  <a:cubicBezTo>
                    <a:pt x="85320" y="119095"/>
                    <a:pt x="95617" y="92671"/>
                    <a:pt x="95617" y="79792"/>
                  </a:cubicBezTo>
                  <a:cubicBezTo>
                    <a:pt x="95617" y="65358"/>
                    <a:pt x="86464" y="56032"/>
                    <a:pt x="69302" y="56032"/>
                  </a:cubicBezTo>
                  <a:cubicBezTo>
                    <a:pt x="54887" y="56032"/>
                    <a:pt x="43903" y="62916"/>
                    <a:pt x="35437" y="73130"/>
                  </a:cubicBezTo>
                  <a:lnTo>
                    <a:pt x="53285" y="2517"/>
                  </a:lnTo>
                  <a:close/>
                </a:path>
              </a:pathLst>
            </a:custGeom>
            <a:solidFill>
              <a:srgbClr val="000000"/>
            </a:solidFill>
            <a:ln w="22914"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E025C258-6DA0-469C-97D0-5D1817F04515}"/>
                </a:ext>
              </a:extLst>
            </p:cNvPr>
            <p:cNvSpPr/>
            <p:nvPr>
              <p:custDataLst>
                <p:tags r:id="rId39"/>
              </p:custDataLst>
            </p:nvPr>
          </p:nvSpPr>
          <p:spPr>
            <a:xfrm>
              <a:off x="7253158" y="4181854"/>
              <a:ext cx="26771" cy="66393"/>
            </a:xfrm>
            <a:custGeom>
              <a:avLst/>
              <a:gdLst>
                <a:gd name="connsiteX0" fmla="*/ 26976 w 26771"/>
                <a:gd name="connsiteY0" fmla="*/ 23390 h 66393"/>
                <a:gd name="connsiteX1" fmla="*/ 12332 w 26771"/>
                <a:gd name="connsiteY1" fmla="*/ 75 h 66393"/>
                <a:gd name="connsiteX2" fmla="*/ 204 w 26771"/>
                <a:gd name="connsiteY2" fmla="*/ 11843 h 66393"/>
                <a:gd name="connsiteX3" fmla="*/ 12332 w 26771"/>
                <a:gd name="connsiteY3" fmla="*/ 23612 h 66393"/>
                <a:gd name="connsiteX4" fmla="*/ 20341 w 26771"/>
                <a:gd name="connsiteY4" fmla="*/ 20726 h 66393"/>
                <a:gd name="connsiteX5" fmla="*/ 21485 w 26771"/>
                <a:gd name="connsiteY5" fmla="*/ 20059 h 66393"/>
                <a:gd name="connsiteX6" fmla="*/ 21942 w 26771"/>
                <a:gd name="connsiteY6" fmla="*/ 23390 h 66393"/>
                <a:gd name="connsiteX7" fmla="*/ 6382 w 26771"/>
                <a:gd name="connsiteY7" fmla="*/ 60473 h 66393"/>
                <a:gd name="connsiteX8" fmla="*/ 3865 w 26771"/>
                <a:gd name="connsiteY8" fmla="*/ 64026 h 66393"/>
                <a:gd name="connsiteX9" fmla="*/ 6154 w 26771"/>
                <a:gd name="connsiteY9" fmla="*/ 66468 h 66393"/>
                <a:gd name="connsiteX10" fmla="*/ 26976 w 26771"/>
                <a:gd name="connsiteY10" fmla="*/ 23390 h 6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71" h="66393">
                  <a:moveTo>
                    <a:pt x="26976" y="23390"/>
                  </a:moveTo>
                  <a:cubicBezTo>
                    <a:pt x="26976" y="8735"/>
                    <a:pt x="21256" y="75"/>
                    <a:pt x="12332" y="75"/>
                  </a:cubicBezTo>
                  <a:cubicBezTo>
                    <a:pt x="4781" y="75"/>
                    <a:pt x="204" y="5626"/>
                    <a:pt x="204" y="11843"/>
                  </a:cubicBezTo>
                  <a:cubicBezTo>
                    <a:pt x="204" y="17839"/>
                    <a:pt x="4781" y="23612"/>
                    <a:pt x="12332" y="23612"/>
                  </a:cubicBezTo>
                  <a:cubicBezTo>
                    <a:pt x="15078" y="23612"/>
                    <a:pt x="18052" y="22724"/>
                    <a:pt x="20341" y="20726"/>
                  </a:cubicBezTo>
                  <a:cubicBezTo>
                    <a:pt x="21027" y="20281"/>
                    <a:pt x="21256" y="20059"/>
                    <a:pt x="21485" y="20059"/>
                  </a:cubicBezTo>
                  <a:cubicBezTo>
                    <a:pt x="21713" y="20059"/>
                    <a:pt x="21942" y="20281"/>
                    <a:pt x="21942" y="23390"/>
                  </a:cubicBezTo>
                  <a:cubicBezTo>
                    <a:pt x="21942" y="39822"/>
                    <a:pt x="13934" y="53145"/>
                    <a:pt x="6382" y="60473"/>
                  </a:cubicBezTo>
                  <a:cubicBezTo>
                    <a:pt x="3865" y="62916"/>
                    <a:pt x="3865" y="63360"/>
                    <a:pt x="3865" y="64026"/>
                  </a:cubicBezTo>
                  <a:cubicBezTo>
                    <a:pt x="3865" y="65580"/>
                    <a:pt x="5010" y="66468"/>
                    <a:pt x="6154" y="66468"/>
                  </a:cubicBezTo>
                  <a:cubicBezTo>
                    <a:pt x="8671" y="66468"/>
                    <a:pt x="26976" y="49370"/>
                    <a:pt x="26976" y="23390"/>
                  </a:cubicBezTo>
                  <a:close/>
                </a:path>
              </a:pathLst>
            </a:custGeom>
            <a:solidFill>
              <a:srgbClr val="000000"/>
            </a:solidFill>
            <a:ln w="22914" cap="flat">
              <a:no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0914904F-2D5B-4F53-AE33-E5E3D07C9BAE}"/>
                </a:ext>
              </a:extLst>
            </p:cNvPr>
            <p:cNvSpPr/>
            <p:nvPr>
              <p:custDataLst>
                <p:tags r:id="rId40"/>
              </p:custDataLst>
            </p:nvPr>
          </p:nvSpPr>
          <p:spPr>
            <a:xfrm>
              <a:off x="7340439" y="4066387"/>
              <a:ext cx="70247" cy="141447"/>
            </a:xfrm>
            <a:custGeom>
              <a:avLst/>
              <a:gdLst>
                <a:gd name="connsiteX0" fmla="*/ 42083 w 70247"/>
                <a:gd name="connsiteY0" fmla="*/ 50259 h 141447"/>
                <a:gd name="connsiteX1" fmla="*/ 63592 w 70247"/>
                <a:gd name="connsiteY1" fmla="*/ 50259 h 141447"/>
                <a:gd name="connsiteX2" fmla="*/ 70457 w 70247"/>
                <a:gd name="connsiteY2" fmla="*/ 45817 h 141447"/>
                <a:gd name="connsiteX3" fmla="*/ 64050 w 70247"/>
                <a:gd name="connsiteY3" fmla="*/ 43375 h 141447"/>
                <a:gd name="connsiteX4" fmla="*/ 43913 w 70247"/>
                <a:gd name="connsiteY4" fmla="*/ 43375 h 141447"/>
                <a:gd name="connsiteX5" fmla="*/ 53295 w 70247"/>
                <a:gd name="connsiteY5" fmla="*/ 6070 h 141447"/>
                <a:gd name="connsiteX6" fmla="*/ 46659 w 70247"/>
                <a:gd name="connsiteY6" fmla="*/ 75 h 141447"/>
                <a:gd name="connsiteX7" fmla="*/ 37506 w 70247"/>
                <a:gd name="connsiteY7" fmla="*/ 8069 h 141447"/>
                <a:gd name="connsiteX8" fmla="*/ 28582 w 70247"/>
                <a:gd name="connsiteY8" fmla="*/ 43375 h 141447"/>
                <a:gd name="connsiteX9" fmla="*/ 7073 w 70247"/>
                <a:gd name="connsiteY9" fmla="*/ 43375 h 141447"/>
                <a:gd name="connsiteX10" fmla="*/ 209 w 70247"/>
                <a:gd name="connsiteY10" fmla="*/ 47594 h 141447"/>
                <a:gd name="connsiteX11" fmla="*/ 6616 w 70247"/>
                <a:gd name="connsiteY11" fmla="*/ 50259 h 141447"/>
                <a:gd name="connsiteX12" fmla="*/ 26752 w 70247"/>
                <a:gd name="connsiteY12" fmla="*/ 50259 h 141447"/>
                <a:gd name="connsiteX13" fmla="*/ 9362 w 70247"/>
                <a:gd name="connsiteY13" fmla="*/ 121093 h 141447"/>
                <a:gd name="connsiteX14" fmla="*/ 30413 w 70247"/>
                <a:gd name="connsiteY14" fmla="*/ 141522 h 141447"/>
                <a:gd name="connsiteX15" fmla="*/ 66795 w 70247"/>
                <a:gd name="connsiteY15" fmla="*/ 107326 h 141447"/>
                <a:gd name="connsiteX16" fmla="*/ 64050 w 70247"/>
                <a:gd name="connsiteY16" fmla="*/ 105105 h 141447"/>
                <a:gd name="connsiteX17" fmla="*/ 60617 w 70247"/>
                <a:gd name="connsiteY17" fmla="*/ 108214 h 141447"/>
                <a:gd name="connsiteX18" fmla="*/ 30871 w 70247"/>
                <a:gd name="connsiteY18" fmla="*/ 136637 h 141447"/>
                <a:gd name="connsiteX19" fmla="*/ 23777 w 70247"/>
                <a:gd name="connsiteY19" fmla="*/ 126422 h 141447"/>
                <a:gd name="connsiteX20" fmla="*/ 25150 w 70247"/>
                <a:gd name="connsiteY20" fmla="*/ 115764 h 141447"/>
                <a:gd name="connsiteX21" fmla="*/ 42083 w 70247"/>
                <a:gd name="connsiteY21" fmla="*/ 50259 h 14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247" h="141447">
                  <a:moveTo>
                    <a:pt x="42083" y="50259"/>
                  </a:moveTo>
                  <a:lnTo>
                    <a:pt x="63592" y="50259"/>
                  </a:lnTo>
                  <a:cubicBezTo>
                    <a:pt x="68168" y="50259"/>
                    <a:pt x="70457" y="50259"/>
                    <a:pt x="70457" y="45817"/>
                  </a:cubicBezTo>
                  <a:cubicBezTo>
                    <a:pt x="70457" y="43375"/>
                    <a:pt x="68168" y="43375"/>
                    <a:pt x="64050" y="43375"/>
                  </a:cubicBezTo>
                  <a:lnTo>
                    <a:pt x="43913" y="43375"/>
                  </a:lnTo>
                  <a:cubicBezTo>
                    <a:pt x="52151" y="11843"/>
                    <a:pt x="53295" y="7402"/>
                    <a:pt x="53295" y="6070"/>
                  </a:cubicBezTo>
                  <a:cubicBezTo>
                    <a:pt x="53295" y="2295"/>
                    <a:pt x="50549" y="75"/>
                    <a:pt x="46659" y="75"/>
                  </a:cubicBezTo>
                  <a:cubicBezTo>
                    <a:pt x="45973" y="75"/>
                    <a:pt x="39566" y="297"/>
                    <a:pt x="37506" y="8069"/>
                  </a:cubicBezTo>
                  <a:lnTo>
                    <a:pt x="28582" y="43375"/>
                  </a:lnTo>
                  <a:lnTo>
                    <a:pt x="7073" y="43375"/>
                  </a:lnTo>
                  <a:cubicBezTo>
                    <a:pt x="2497" y="43375"/>
                    <a:pt x="209" y="43375"/>
                    <a:pt x="209" y="47594"/>
                  </a:cubicBezTo>
                  <a:cubicBezTo>
                    <a:pt x="209" y="50259"/>
                    <a:pt x="2039" y="50259"/>
                    <a:pt x="6616" y="50259"/>
                  </a:cubicBezTo>
                  <a:lnTo>
                    <a:pt x="26752" y="50259"/>
                  </a:lnTo>
                  <a:cubicBezTo>
                    <a:pt x="10277" y="113321"/>
                    <a:pt x="9362" y="117096"/>
                    <a:pt x="9362" y="121093"/>
                  </a:cubicBezTo>
                  <a:cubicBezTo>
                    <a:pt x="9362" y="133084"/>
                    <a:pt x="18057" y="141522"/>
                    <a:pt x="30413" y="141522"/>
                  </a:cubicBezTo>
                  <a:cubicBezTo>
                    <a:pt x="53753" y="141522"/>
                    <a:pt x="66795" y="109102"/>
                    <a:pt x="66795" y="107326"/>
                  </a:cubicBezTo>
                  <a:cubicBezTo>
                    <a:pt x="66795" y="105105"/>
                    <a:pt x="64965" y="105105"/>
                    <a:pt x="64050" y="105105"/>
                  </a:cubicBezTo>
                  <a:cubicBezTo>
                    <a:pt x="61990" y="105105"/>
                    <a:pt x="61761" y="105772"/>
                    <a:pt x="60617" y="108214"/>
                  </a:cubicBezTo>
                  <a:cubicBezTo>
                    <a:pt x="50778" y="131308"/>
                    <a:pt x="38651" y="136637"/>
                    <a:pt x="30871" y="136637"/>
                  </a:cubicBezTo>
                  <a:cubicBezTo>
                    <a:pt x="26065" y="136637"/>
                    <a:pt x="23777" y="133750"/>
                    <a:pt x="23777" y="126422"/>
                  </a:cubicBezTo>
                  <a:cubicBezTo>
                    <a:pt x="23777" y="121093"/>
                    <a:pt x="24235" y="119539"/>
                    <a:pt x="25150" y="115764"/>
                  </a:cubicBezTo>
                  <a:lnTo>
                    <a:pt x="42083" y="50259"/>
                  </a:lnTo>
                  <a:close/>
                </a:path>
              </a:pathLst>
            </a:custGeom>
            <a:solidFill>
              <a:srgbClr val="000000"/>
            </a:solidFill>
            <a:ln w="22914" cap="flat">
              <a:no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578991CB-63DC-4E0E-933E-E7D70E80C2C0}"/>
                </a:ext>
              </a:extLst>
            </p:cNvPr>
            <p:cNvSpPr/>
            <p:nvPr>
              <p:custDataLst>
                <p:tags r:id="rId41"/>
              </p:custDataLst>
            </p:nvPr>
          </p:nvSpPr>
          <p:spPr>
            <a:xfrm>
              <a:off x="7430849" y="4038853"/>
              <a:ext cx="53086" cy="222052"/>
            </a:xfrm>
            <a:custGeom>
              <a:avLst/>
              <a:gdLst>
                <a:gd name="connsiteX0" fmla="*/ 53299 w 53086"/>
                <a:gd name="connsiteY0" fmla="*/ 111101 h 222052"/>
                <a:gd name="connsiteX1" fmla="*/ 38197 w 53086"/>
                <a:gd name="connsiteY1" fmla="*/ 41821 h 222052"/>
                <a:gd name="connsiteX2" fmla="*/ 2501 w 53086"/>
                <a:gd name="connsiteY2" fmla="*/ 75 h 222052"/>
                <a:gd name="connsiteX3" fmla="*/ 212 w 53086"/>
                <a:gd name="connsiteY3" fmla="*/ 2295 h 222052"/>
                <a:gd name="connsiteX4" fmla="*/ 4560 w 53086"/>
                <a:gd name="connsiteY4" fmla="*/ 7402 h 222052"/>
                <a:gd name="connsiteX5" fmla="*/ 40027 w 53086"/>
                <a:gd name="connsiteY5" fmla="*/ 111101 h 222052"/>
                <a:gd name="connsiteX6" fmla="*/ 3187 w 53086"/>
                <a:gd name="connsiteY6" fmla="*/ 216132 h 222052"/>
                <a:gd name="connsiteX7" fmla="*/ 212 w 53086"/>
                <a:gd name="connsiteY7" fmla="*/ 219907 h 222052"/>
                <a:gd name="connsiteX8" fmla="*/ 2501 w 53086"/>
                <a:gd name="connsiteY8" fmla="*/ 222127 h 222052"/>
                <a:gd name="connsiteX9" fmla="*/ 38883 w 53086"/>
                <a:gd name="connsiteY9" fmla="*/ 178827 h 222052"/>
                <a:gd name="connsiteX10" fmla="*/ 53299 w 53086"/>
                <a:gd name="connsiteY10" fmla="*/ 111101 h 22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86" h="222052">
                  <a:moveTo>
                    <a:pt x="53299" y="111101"/>
                  </a:moveTo>
                  <a:cubicBezTo>
                    <a:pt x="53299" y="93781"/>
                    <a:pt x="50782" y="66912"/>
                    <a:pt x="38197" y="41821"/>
                  </a:cubicBezTo>
                  <a:cubicBezTo>
                    <a:pt x="24467" y="14508"/>
                    <a:pt x="4789" y="75"/>
                    <a:pt x="2501" y="75"/>
                  </a:cubicBezTo>
                  <a:cubicBezTo>
                    <a:pt x="1128" y="75"/>
                    <a:pt x="212" y="963"/>
                    <a:pt x="212" y="2295"/>
                  </a:cubicBezTo>
                  <a:cubicBezTo>
                    <a:pt x="212" y="2961"/>
                    <a:pt x="212" y="3406"/>
                    <a:pt x="4560" y="7402"/>
                  </a:cubicBezTo>
                  <a:cubicBezTo>
                    <a:pt x="26984" y="29386"/>
                    <a:pt x="40027" y="64692"/>
                    <a:pt x="40027" y="111101"/>
                  </a:cubicBezTo>
                  <a:cubicBezTo>
                    <a:pt x="40027" y="149072"/>
                    <a:pt x="31561" y="188153"/>
                    <a:pt x="3187" y="216132"/>
                  </a:cubicBezTo>
                  <a:cubicBezTo>
                    <a:pt x="212" y="218796"/>
                    <a:pt x="212" y="219240"/>
                    <a:pt x="212" y="219907"/>
                  </a:cubicBezTo>
                  <a:cubicBezTo>
                    <a:pt x="212" y="221239"/>
                    <a:pt x="1128" y="222127"/>
                    <a:pt x="2501" y="222127"/>
                  </a:cubicBezTo>
                  <a:cubicBezTo>
                    <a:pt x="4789" y="222127"/>
                    <a:pt x="25383" y="207027"/>
                    <a:pt x="38883" y="178827"/>
                  </a:cubicBezTo>
                  <a:cubicBezTo>
                    <a:pt x="50553" y="154401"/>
                    <a:pt x="53299" y="129753"/>
                    <a:pt x="53299" y="111101"/>
                  </a:cubicBezTo>
                  <a:close/>
                </a:path>
              </a:pathLst>
            </a:custGeom>
            <a:solidFill>
              <a:srgbClr val="000000"/>
            </a:solidFill>
            <a:ln w="22914" cap="flat">
              <a:no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5738F4A5-1700-4B28-AAB5-3ABCF98D75CF}"/>
                </a:ext>
              </a:extLst>
            </p:cNvPr>
            <p:cNvSpPr/>
            <p:nvPr>
              <p:custDataLst>
                <p:tags r:id="rId42"/>
              </p:custDataLst>
            </p:nvPr>
          </p:nvSpPr>
          <p:spPr>
            <a:xfrm>
              <a:off x="7583166" y="4123899"/>
              <a:ext cx="152165" cy="51960"/>
            </a:xfrm>
            <a:custGeom>
              <a:avLst/>
              <a:gdLst>
                <a:gd name="connsiteX0" fmla="*/ 144605 w 152165"/>
                <a:gd name="connsiteY0" fmla="*/ 8957 h 51960"/>
                <a:gd name="connsiteX1" fmla="*/ 152384 w 152165"/>
                <a:gd name="connsiteY1" fmla="*/ 4516 h 51960"/>
                <a:gd name="connsiteX2" fmla="*/ 144833 w 152165"/>
                <a:gd name="connsiteY2" fmla="*/ 75 h 51960"/>
                <a:gd name="connsiteX3" fmla="*/ 7770 w 152165"/>
                <a:gd name="connsiteY3" fmla="*/ 75 h 51960"/>
                <a:gd name="connsiteX4" fmla="*/ 219 w 152165"/>
                <a:gd name="connsiteY4" fmla="*/ 4516 h 51960"/>
                <a:gd name="connsiteX5" fmla="*/ 7999 w 152165"/>
                <a:gd name="connsiteY5" fmla="*/ 8957 h 51960"/>
                <a:gd name="connsiteX6" fmla="*/ 144605 w 152165"/>
                <a:gd name="connsiteY6" fmla="*/ 8957 h 51960"/>
                <a:gd name="connsiteX7" fmla="*/ 144833 w 152165"/>
                <a:gd name="connsiteY7" fmla="*/ 52035 h 51960"/>
                <a:gd name="connsiteX8" fmla="*/ 152384 w 152165"/>
                <a:gd name="connsiteY8" fmla="*/ 47594 h 51960"/>
                <a:gd name="connsiteX9" fmla="*/ 144605 w 152165"/>
                <a:gd name="connsiteY9" fmla="*/ 43153 h 51960"/>
                <a:gd name="connsiteX10" fmla="*/ 7999 w 152165"/>
                <a:gd name="connsiteY10" fmla="*/ 43153 h 51960"/>
                <a:gd name="connsiteX11" fmla="*/ 219 w 152165"/>
                <a:gd name="connsiteY11" fmla="*/ 47594 h 51960"/>
                <a:gd name="connsiteX12" fmla="*/ 7770 w 152165"/>
                <a:gd name="connsiteY12" fmla="*/ 52035 h 51960"/>
                <a:gd name="connsiteX13" fmla="*/ 144833 w 152165"/>
                <a:gd name="connsiteY13" fmla="*/ 52035 h 5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165" h="51960">
                  <a:moveTo>
                    <a:pt x="144605" y="8957"/>
                  </a:moveTo>
                  <a:cubicBezTo>
                    <a:pt x="148037" y="8957"/>
                    <a:pt x="152384" y="8957"/>
                    <a:pt x="152384" y="4516"/>
                  </a:cubicBezTo>
                  <a:cubicBezTo>
                    <a:pt x="152384" y="75"/>
                    <a:pt x="148037" y="75"/>
                    <a:pt x="144833" y="75"/>
                  </a:cubicBezTo>
                  <a:lnTo>
                    <a:pt x="7770" y="75"/>
                  </a:lnTo>
                  <a:cubicBezTo>
                    <a:pt x="4567" y="75"/>
                    <a:pt x="219" y="75"/>
                    <a:pt x="219" y="4516"/>
                  </a:cubicBezTo>
                  <a:cubicBezTo>
                    <a:pt x="219" y="8957"/>
                    <a:pt x="4567" y="8957"/>
                    <a:pt x="7999" y="8957"/>
                  </a:cubicBezTo>
                  <a:lnTo>
                    <a:pt x="144605" y="8957"/>
                  </a:lnTo>
                  <a:close/>
                  <a:moveTo>
                    <a:pt x="144833" y="52035"/>
                  </a:moveTo>
                  <a:cubicBezTo>
                    <a:pt x="148037" y="52035"/>
                    <a:pt x="152384" y="52035"/>
                    <a:pt x="152384" y="47594"/>
                  </a:cubicBezTo>
                  <a:cubicBezTo>
                    <a:pt x="152384" y="43153"/>
                    <a:pt x="148037" y="43153"/>
                    <a:pt x="144605" y="43153"/>
                  </a:cubicBezTo>
                  <a:lnTo>
                    <a:pt x="7999" y="43153"/>
                  </a:lnTo>
                  <a:cubicBezTo>
                    <a:pt x="4567" y="43153"/>
                    <a:pt x="219" y="43153"/>
                    <a:pt x="219" y="47594"/>
                  </a:cubicBezTo>
                  <a:cubicBezTo>
                    <a:pt x="219" y="52035"/>
                    <a:pt x="4567" y="52035"/>
                    <a:pt x="7770" y="52035"/>
                  </a:cubicBezTo>
                  <a:lnTo>
                    <a:pt x="144833" y="52035"/>
                  </a:lnTo>
                  <a:close/>
                </a:path>
              </a:pathLst>
            </a:custGeom>
            <a:solidFill>
              <a:srgbClr val="000000"/>
            </a:solidFill>
            <a:ln w="22914" cap="flat">
              <a:no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F574EDED-7619-4C51-9EB2-88A7EC12A101}"/>
                </a:ext>
              </a:extLst>
            </p:cNvPr>
            <p:cNvSpPr/>
            <p:nvPr>
              <p:custDataLst>
                <p:tags r:id="rId43"/>
              </p:custDataLst>
            </p:nvPr>
          </p:nvSpPr>
          <p:spPr>
            <a:xfrm>
              <a:off x="7823782" y="4048845"/>
              <a:ext cx="135690" cy="161432"/>
            </a:xfrm>
            <a:custGeom>
              <a:avLst/>
              <a:gdLst>
                <a:gd name="connsiteX0" fmla="*/ 135920 w 135690"/>
                <a:gd name="connsiteY0" fmla="*/ 2295 h 161432"/>
                <a:gd name="connsiteX1" fmla="*/ 133403 w 135690"/>
                <a:gd name="connsiteY1" fmla="*/ 75 h 161432"/>
                <a:gd name="connsiteX2" fmla="*/ 129284 w 135690"/>
                <a:gd name="connsiteY2" fmla="*/ 3405 h 161432"/>
                <a:gd name="connsiteX3" fmla="*/ 118301 w 135690"/>
                <a:gd name="connsiteY3" fmla="*/ 16062 h 161432"/>
                <a:gd name="connsiteX4" fmla="*/ 85579 w 135690"/>
                <a:gd name="connsiteY4" fmla="*/ 75 h 161432"/>
                <a:gd name="connsiteX5" fmla="*/ 29061 w 135690"/>
                <a:gd name="connsiteY5" fmla="*/ 52479 h 161432"/>
                <a:gd name="connsiteX6" fmla="*/ 52858 w 135690"/>
                <a:gd name="connsiteY6" fmla="*/ 84010 h 161432"/>
                <a:gd name="connsiteX7" fmla="*/ 77342 w 135690"/>
                <a:gd name="connsiteY7" fmla="*/ 90228 h 161432"/>
                <a:gd name="connsiteX8" fmla="*/ 98393 w 135690"/>
                <a:gd name="connsiteY8" fmla="*/ 113765 h 161432"/>
                <a:gd name="connsiteX9" fmla="*/ 57206 w 135690"/>
                <a:gd name="connsiteY9" fmla="*/ 154623 h 161432"/>
                <a:gd name="connsiteX10" fmla="*/ 17162 w 135690"/>
                <a:gd name="connsiteY10" fmla="*/ 122203 h 161432"/>
                <a:gd name="connsiteX11" fmla="*/ 18535 w 135690"/>
                <a:gd name="connsiteY11" fmla="*/ 110213 h 161432"/>
                <a:gd name="connsiteX12" fmla="*/ 18993 w 135690"/>
                <a:gd name="connsiteY12" fmla="*/ 108658 h 161432"/>
                <a:gd name="connsiteX13" fmla="*/ 16247 w 135690"/>
                <a:gd name="connsiteY13" fmla="*/ 106216 h 161432"/>
                <a:gd name="connsiteX14" fmla="*/ 13959 w 135690"/>
                <a:gd name="connsiteY14" fmla="*/ 107104 h 161432"/>
                <a:gd name="connsiteX15" fmla="*/ 230 w 135690"/>
                <a:gd name="connsiteY15" fmla="*/ 159286 h 161432"/>
                <a:gd name="connsiteX16" fmla="*/ 2747 w 135690"/>
                <a:gd name="connsiteY16" fmla="*/ 161507 h 161432"/>
                <a:gd name="connsiteX17" fmla="*/ 6865 w 135690"/>
                <a:gd name="connsiteY17" fmla="*/ 158176 h 161432"/>
                <a:gd name="connsiteX18" fmla="*/ 18078 w 135690"/>
                <a:gd name="connsiteY18" fmla="*/ 145519 h 161432"/>
                <a:gd name="connsiteX19" fmla="*/ 56748 w 135690"/>
                <a:gd name="connsiteY19" fmla="*/ 161507 h 161432"/>
                <a:gd name="connsiteX20" fmla="*/ 114868 w 135690"/>
                <a:gd name="connsiteY20" fmla="*/ 104439 h 161432"/>
                <a:gd name="connsiteX21" fmla="*/ 103656 w 135690"/>
                <a:gd name="connsiteY21" fmla="*/ 78459 h 161432"/>
                <a:gd name="connsiteX22" fmla="*/ 74596 w 135690"/>
                <a:gd name="connsiteY22" fmla="*/ 67357 h 161432"/>
                <a:gd name="connsiteX23" fmla="*/ 59265 w 135690"/>
                <a:gd name="connsiteY23" fmla="*/ 63360 h 161432"/>
                <a:gd name="connsiteX24" fmla="*/ 45307 w 135690"/>
                <a:gd name="connsiteY24" fmla="*/ 43153 h 161432"/>
                <a:gd name="connsiteX25" fmla="*/ 85351 w 135690"/>
                <a:gd name="connsiteY25" fmla="*/ 6292 h 161432"/>
                <a:gd name="connsiteX26" fmla="*/ 118301 w 135690"/>
                <a:gd name="connsiteY26" fmla="*/ 40710 h 161432"/>
                <a:gd name="connsiteX27" fmla="*/ 117385 w 135690"/>
                <a:gd name="connsiteY27" fmla="*/ 53145 h 161432"/>
                <a:gd name="connsiteX28" fmla="*/ 120131 w 135690"/>
                <a:gd name="connsiteY28" fmla="*/ 55366 h 161432"/>
                <a:gd name="connsiteX29" fmla="*/ 123564 w 135690"/>
                <a:gd name="connsiteY29" fmla="*/ 50925 h 161432"/>
                <a:gd name="connsiteX30" fmla="*/ 135920 w 135690"/>
                <a:gd name="connsiteY30" fmla="*/ 2295 h 16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690" h="161432">
                  <a:moveTo>
                    <a:pt x="135920" y="2295"/>
                  </a:moveTo>
                  <a:cubicBezTo>
                    <a:pt x="135920" y="1629"/>
                    <a:pt x="135462" y="75"/>
                    <a:pt x="133403" y="75"/>
                  </a:cubicBezTo>
                  <a:cubicBezTo>
                    <a:pt x="132259" y="75"/>
                    <a:pt x="132030" y="297"/>
                    <a:pt x="129284" y="3405"/>
                  </a:cubicBezTo>
                  <a:lnTo>
                    <a:pt x="118301" y="16062"/>
                  </a:lnTo>
                  <a:cubicBezTo>
                    <a:pt x="112351" y="5626"/>
                    <a:pt x="100453" y="75"/>
                    <a:pt x="85579" y="75"/>
                  </a:cubicBezTo>
                  <a:cubicBezTo>
                    <a:pt x="56519" y="75"/>
                    <a:pt x="29061" y="25611"/>
                    <a:pt x="29061" y="52479"/>
                  </a:cubicBezTo>
                  <a:cubicBezTo>
                    <a:pt x="29061" y="70465"/>
                    <a:pt x="41188" y="80680"/>
                    <a:pt x="52858" y="84010"/>
                  </a:cubicBezTo>
                  <a:lnTo>
                    <a:pt x="77342" y="90228"/>
                  </a:lnTo>
                  <a:cubicBezTo>
                    <a:pt x="85808" y="92226"/>
                    <a:pt x="98393" y="95557"/>
                    <a:pt x="98393" y="113765"/>
                  </a:cubicBezTo>
                  <a:cubicBezTo>
                    <a:pt x="98393" y="133750"/>
                    <a:pt x="79630" y="154623"/>
                    <a:pt x="57206" y="154623"/>
                  </a:cubicBezTo>
                  <a:cubicBezTo>
                    <a:pt x="42561" y="154623"/>
                    <a:pt x="17162" y="149738"/>
                    <a:pt x="17162" y="122203"/>
                  </a:cubicBezTo>
                  <a:cubicBezTo>
                    <a:pt x="17162" y="116874"/>
                    <a:pt x="18306" y="111545"/>
                    <a:pt x="18535" y="110213"/>
                  </a:cubicBezTo>
                  <a:cubicBezTo>
                    <a:pt x="18764" y="109324"/>
                    <a:pt x="18993" y="109102"/>
                    <a:pt x="18993" y="108658"/>
                  </a:cubicBezTo>
                  <a:cubicBezTo>
                    <a:pt x="18993" y="106438"/>
                    <a:pt x="17391" y="106216"/>
                    <a:pt x="16247" y="106216"/>
                  </a:cubicBezTo>
                  <a:cubicBezTo>
                    <a:pt x="15103" y="106216"/>
                    <a:pt x="14645" y="106438"/>
                    <a:pt x="13959" y="107104"/>
                  </a:cubicBezTo>
                  <a:cubicBezTo>
                    <a:pt x="13043" y="107992"/>
                    <a:pt x="230" y="158620"/>
                    <a:pt x="230" y="159286"/>
                  </a:cubicBezTo>
                  <a:cubicBezTo>
                    <a:pt x="230" y="160619"/>
                    <a:pt x="1374" y="161507"/>
                    <a:pt x="2747" y="161507"/>
                  </a:cubicBezTo>
                  <a:cubicBezTo>
                    <a:pt x="3891" y="161507"/>
                    <a:pt x="4119" y="161285"/>
                    <a:pt x="6865" y="158176"/>
                  </a:cubicBezTo>
                  <a:lnTo>
                    <a:pt x="18078" y="145519"/>
                  </a:lnTo>
                  <a:cubicBezTo>
                    <a:pt x="27917" y="158398"/>
                    <a:pt x="43477" y="161507"/>
                    <a:pt x="56748" y="161507"/>
                  </a:cubicBezTo>
                  <a:cubicBezTo>
                    <a:pt x="87868" y="161507"/>
                    <a:pt x="114868" y="131974"/>
                    <a:pt x="114868" y="104439"/>
                  </a:cubicBezTo>
                  <a:cubicBezTo>
                    <a:pt x="114868" y="89118"/>
                    <a:pt x="107089" y="81568"/>
                    <a:pt x="103656" y="78459"/>
                  </a:cubicBezTo>
                  <a:cubicBezTo>
                    <a:pt x="98393" y="73352"/>
                    <a:pt x="94961" y="72464"/>
                    <a:pt x="74596" y="67357"/>
                  </a:cubicBezTo>
                  <a:cubicBezTo>
                    <a:pt x="69562" y="66024"/>
                    <a:pt x="61325" y="63804"/>
                    <a:pt x="59265" y="63360"/>
                  </a:cubicBezTo>
                  <a:cubicBezTo>
                    <a:pt x="53087" y="61361"/>
                    <a:pt x="45307" y="54922"/>
                    <a:pt x="45307" y="43153"/>
                  </a:cubicBezTo>
                  <a:cubicBezTo>
                    <a:pt x="45307" y="25167"/>
                    <a:pt x="63613" y="6292"/>
                    <a:pt x="85351" y="6292"/>
                  </a:cubicBezTo>
                  <a:cubicBezTo>
                    <a:pt x="104343" y="6292"/>
                    <a:pt x="118301" y="15840"/>
                    <a:pt x="118301" y="40710"/>
                  </a:cubicBezTo>
                  <a:cubicBezTo>
                    <a:pt x="118301" y="47816"/>
                    <a:pt x="117385" y="51813"/>
                    <a:pt x="117385" y="53145"/>
                  </a:cubicBezTo>
                  <a:cubicBezTo>
                    <a:pt x="117385" y="53367"/>
                    <a:pt x="117385" y="55366"/>
                    <a:pt x="120131" y="55366"/>
                  </a:cubicBezTo>
                  <a:cubicBezTo>
                    <a:pt x="122420" y="55366"/>
                    <a:pt x="122648" y="54700"/>
                    <a:pt x="123564" y="50925"/>
                  </a:cubicBezTo>
                  <a:lnTo>
                    <a:pt x="135920" y="2295"/>
                  </a:lnTo>
                  <a:close/>
                </a:path>
              </a:pathLst>
            </a:custGeom>
            <a:solidFill>
              <a:srgbClr val="000000"/>
            </a:solidFill>
            <a:ln w="22914"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CB19DBCC-0A81-45EE-BDD6-8213B7F0BD9B}"/>
                </a:ext>
              </a:extLst>
            </p:cNvPr>
            <p:cNvSpPr/>
            <p:nvPr>
              <p:custDataLst>
                <p:tags r:id="rId44"/>
              </p:custDataLst>
            </p:nvPr>
          </p:nvSpPr>
          <p:spPr>
            <a:xfrm>
              <a:off x="7964208" y="4130826"/>
              <a:ext cx="87294" cy="109427"/>
            </a:xfrm>
            <a:custGeom>
              <a:avLst/>
              <a:gdLst>
                <a:gd name="connsiteX0" fmla="*/ 38357 w 87294"/>
                <a:gd name="connsiteY0" fmla="*/ 4739 h 109427"/>
                <a:gd name="connsiteX1" fmla="*/ 38998 w 87294"/>
                <a:gd name="connsiteY1" fmla="*/ 2252 h 109427"/>
                <a:gd name="connsiteX2" fmla="*/ 36435 w 87294"/>
                <a:gd name="connsiteY2" fmla="*/ 76 h 109427"/>
                <a:gd name="connsiteX3" fmla="*/ 15933 w 87294"/>
                <a:gd name="connsiteY3" fmla="*/ 1631 h 109427"/>
                <a:gd name="connsiteX4" fmla="*/ 12409 w 87294"/>
                <a:gd name="connsiteY4" fmla="*/ 5206 h 109427"/>
                <a:gd name="connsiteX5" fmla="*/ 16573 w 87294"/>
                <a:gd name="connsiteY5" fmla="*/ 7382 h 109427"/>
                <a:gd name="connsiteX6" fmla="*/ 24262 w 87294"/>
                <a:gd name="connsiteY6" fmla="*/ 9713 h 109427"/>
                <a:gd name="connsiteX7" fmla="*/ 23621 w 87294"/>
                <a:gd name="connsiteY7" fmla="*/ 13133 h 109427"/>
                <a:gd name="connsiteX8" fmla="*/ 1037 w 87294"/>
                <a:gd name="connsiteY8" fmla="*/ 101110 h 109427"/>
                <a:gd name="connsiteX9" fmla="*/ 236 w 87294"/>
                <a:gd name="connsiteY9" fmla="*/ 104530 h 109427"/>
                <a:gd name="connsiteX10" fmla="*/ 5682 w 87294"/>
                <a:gd name="connsiteY10" fmla="*/ 109504 h 109427"/>
                <a:gd name="connsiteX11" fmla="*/ 12249 w 87294"/>
                <a:gd name="connsiteY11" fmla="*/ 105462 h 109427"/>
                <a:gd name="connsiteX12" fmla="*/ 14972 w 87294"/>
                <a:gd name="connsiteY12" fmla="*/ 95670 h 109427"/>
                <a:gd name="connsiteX13" fmla="*/ 18656 w 87294"/>
                <a:gd name="connsiteY13" fmla="*/ 81836 h 109427"/>
                <a:gd name="connsiteX14" fmla="*/ 21218 w 87294"/>
                <a:gd name="connsiteY14" fmla="*/ 71266 h 109427"/>
                <a:gd name="connsiteX15" fmla="*/ 26024 w 87294"/>
                <a:gd name="connsiteY15" fmla="*/ 60230 h 109427"/>
                <a:gd name="connsiteX16" fmla="*/ 51652 w 87294"/>
                <a:gd name="connsiteY16" fmla="*/ 43754 h 109427"/>
                <a:gd name="connsiteX17" fmla="*/ 61102 w 87294"/>
                <a:gd name="connsiteY17" fmla="*/ 54634 h 109427"/>
                <a:gd name="connsiteX18" fmla="*/ 51652 w 87294"/>
                <a:gd name="connsiteY18" fmla="*/ 87742 h 109427"/>
                <a:gd name="connsiteX19" fmla="*/ 49249 w 87294"/>
                <a:gd name="connsiteY19" fmla="*/ 96136 h 109427"/>
                <a:gd name="connsiteX20" fmla="*/ 64465 w 87294"/>
                <a:gd name="connsiteY20" fmla="*/ 109504 h 109427"/>
                <a:gd name="connsiteX21" fmla="*/ 87531 w 87294"/>
                <a:gd name="connsiteY21" fmla="*/ 85722 h 109427"/>
                <a:gd name="connsiteX22" fmla="*/ 84968 w 87294"/>
                <a:gd name="connsiteY22" fmla="*/ 83701 h 109427"/>
                <a:gd name="connsiteX23" fmla="*/ 81924 w 87294"/>
                <a:gd name="connsiteY23" fmla="*/ 86344 h 109427"/>
                <a:gd name="connsiteX24" fmla="*/ 64946 w 87294"/>
                <a:gd name="connsiteY24" fmla="*/ 105151 h 109427"/>
                <a:gd name="connsiteX25" fmla="*/ 60942 w 87294"/>
                <a:gd name="connsiteY25" fmla="*/ 99711 h 109427"/>
                <a:gd name="connsiteX26" fmla="*/ 64626 w 87294"/>
                <a:gd name="connsiteY26" fmla="*/ 87121 h 109427"/>
                <a:gd name="connsiteX27" fmla="*/ 73115 w 87294"/>
                <a:gd name="connsiteY27" fmla="*/ 57121 h 109427"/>
                <a:gd name="connsiteX28" fmla="*/ 67188 w 87294"/>
                <a:gd name="connsiteY28" fmla="*/ 43598 h 109427"/>
                <a:gd name="connsiteX29" fmla="*/ 52292 w 87294"/>
                <a:gd name="connsiteY29" fmla="*/ 39402 h 109427"/>
                <a:gd name="connsiteX30" fmla="*/ 26184 w 87294"/>
                <a:gd name="connsiteY30" fmla="*/ 52303 h 109427"/>
                <a:gd name="connsiteX31" fmla="*/ 38357 w 87294"/>
                <a:gd name="connsiteY31" fmla="*/ 4739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294" h="109427">
                  <a:moveTo>
                    <a:pt x="38357" y="4739"/>
                  </a:moveTo>
                  <a:cubicBezTo>
                    <a:pt x="38517" y="4428"/>
                    <a:pt x="38998" y="2408"/>
                    <a:pt x="38998" y="2252"/>
                  </a:cubicBezTo>
                  <a:cubicBezTo>
                    <a:pt x="38998" y="1475"/>
                    <a:pt x="38357" y="76"/>
                    <a:pt x="36435" y="76"/>
                  </a:cubicBezTo>
                  <a:cubicBezTo>
                    <a:pt x="33232" y="76"/>
                    <a:pt x="19937" y="1320"/>
                    <a:pt x="15933" y="1631"/>
                  </a:cubicBezTo>
                  <a:cubicBezTo>
                    <a:pt x="14651" y="1786"/>
                    <a:pt x="12409" y="1941"/>
                    <a:pt x="12409" y="5206"/>
                  </a:cubicBezTo>
                  <a:cubicBezTo>
                    <a:pt x="12409" y="7382"/>
                    <a:pt x="14651" y="7382"/>
                    <a:pt x="16573" y="7382"/>
                  </a:cubicBezTo>
                  <a:cubicBezTo>
                    <a:pt x="24262" y="7382"/>
                    <a:pt x="24262" y="8470"/>
                    <a:pt x="24262" y="9713"/>
                  </a:cubicBezTo>
                  <a:cubicBezTo>
                    <a:pt x="24262" y="10801"/>
                    <a:pt x="23941" y="11734"/>
                    <a:pt x="23621" y="13133"/>
                  </a:cubicBezTo>
                  <a:lnTo>
                    <a:pt x="1037" y="101110"/>
                  </a:lnTo>
                  <a:cubicBezTo>
                    <a:pt x="236" y="103908"/>
                    <a:pt x="236" y="104219"/>
                    <a:pt x="236" y="104530"/>
                  </a:cubicBezTo>
                  <a:cubicBezTo>
                    <a:pt x="236" y="106861"/>
                    <a:pt x="2158" y="109504"/>
                    <a:pt x="5682" y="109504"/>
                  </a:cubicBezTo>
                  <a:cubicBezTo>
                    <a:pt x="7443" y="109504"/>
                    <a:pt x="10487" y="108726"/>
                    <a:pt x="12249" y="105462"/>
                  </a:cubicBezTo>
                  <a:cubicBezTo>
                    <a:pt x="12729" y="104530"/>
                    <a:pt x="14171" y="98934"/>
                    <a:pt x="14972" y="95670"/>
                  </a:cubicBezTo>
                  <a:lnTo>
                    <a:pt x="18656" y="81836"/>
                  </a:lnTo>
                  <a:cubicBezTo>
                    <a:pt x="19136" y="79504"/>
                    <a:pt x="20738" y="73598"/>
                    <a:pt x="21218" y="71266"/>
                  </a:cubicBezTo>
                  <a:cubicBezTo>
                    <a:pt x="22820" y="65360"/>
                    <a:pt x="22820" y="65204"/>
                    <a:pt x="26024" y="60230"/>
                  </a:cubicBezTo>
                  <a:cubicBezTo>
                    <a:pt x="31149" y="52614"/>
                    <a:pt x="39158" y="43754"/>
                    <a:pt x="51652" y="43754"/>
                  </a:cubicBezTo>
                  <a:cubicBezTo>
                    <a:pt x="60621" y="43754"/>
                    <a:pt x="61102" y="50904"/>
                    <a:pt x="61102" y="54634"/>
                  </a:cubicBezTo>
                  <a:cubicBezTo>
                    <a:pt x="61102" y="63961"/>
                    <a:pt x="54214" y="81214"/>
                    <a:pt x="51652" y="87742"/>
                  </a:cubicBezTo>
                  <a:cubicBezTo>
                    <a:pt x="49890" y="92095"/>
                    <a:pt x="49249" y="93494"/>
                    <a:pt x="49249" y="96136"/>
                  </a:cubicBezTo>
                  <a:cubicBezTo>
                    <a:pt x="49249" y="104374"/>
                    <a:pt x="56297" y="109504"/>
                    <a:pt x="64465" y="109504"/>
                  </a:cubicBezTo>
                  <a:cubicBezTo>
                    <a:pt x="80483" y="109504"/>
                    <a:pt x="87531" y="88053"/>
                    <a:pt x="87531" y="85722"/>
                  </a:cubicBezTo>
                  <a:cubicBezTo>
                    <a:pt x="87531" y="83701"/>
                    <a:pt x="85448" y="83701"/>
                    <a:pt x="84968" y="83701"/>
                  </a:cubicBezTo>
                  <a:cubicBezTo>
                    <a:pt x="82725" y="83701"/>
                    <a:pt x="82565" y="84634"/>
                    <a:pt x="81924" y="86344"/>
                  </a:cubicBezTo>
                  <a:cubicBezTo>
                    <a:pt x="78240" y="98778"/>
                    <a:pt x="71193" y="105151"/>
                    <a:pt x="64946" y="105151"/>
                  </a:cubicBezTo>
                  <a:cubicBezTo>
                    <a:pt x="61582" y="105151"/>
                    <a:pt x="60942" y="102975"/>
                    <a:pt x="60942" y="99711"/>
                  </a:cubicBezTo>
                  <a:cubicBezTo>
                    <a:pt x="60942" y="96136"/>
                    <a:pt x="61743" y="94115"/>
                    <a:pt x="64626" y="87121"/>
                  </a:cubicBezTo>
                  <a:cubicBezTo>
                    <a:pt x="66548" y="82302"/>
                    <a:pt x="73115" y="65826"/>
                    <a:pt x="73115" y="57121"/>
                  </a:cubicBezTo>
                  <a:cubicBezTo>
                    <a:pt x="73115" y="54634"/>
                    <a:pt x="73115" y="48106"/>
                    <a:pt x="67188" y="43598"/>
                  </a:cubicBezTo>
                  <a:cubicBezTo>
                    <a:pt x="64465" y="41578"/>
                    <a:pt x="59820" y="39402"/>
                    <a:pt x="52292" y="39402"/>
                  </a:cubicBezTo>
                  <a:cubicBezTo>
                    <a:pt x="40600" y="39402"/>
                    <a:pt x="32110" y="45619"/>
                    <a:pt x="26184" y="52303"/>
                  </a:cubicBezTo>
                  <a:lnTo>
                    <a:pt x="38357" y="4739"/>
                  </a:lnTo>
                  <a:close/>
                </a:path>
              </a:pathLst>
            </a:custGeom>
            <a:solidFill>
              <a:srgbClr val="000000"/>
            </a:solidFill>
            <a:ln w="22914"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CD61A6D1-43C7-4246-93C0-91FC9BEA99D0}"/>
                </a:ext>
              </a:extLst>
            </p:cNvPr>
            <p:cNvSpPr/>
            <p:nvPr>
              <p:custDataLst>
                <p:tags r:id="rId45"/>
              </p:custDataLst>
            </p:nvPr>
          </p:nvSpPr>
          <p:spPr>
            <a:xfrm>
              <a:off x="8093417" y="4038853"/>
              <a:ext cx="53086" cy="222052"/>
            </a:xfrm>
            <a:custGeom>
              <a:avLst/>
              <a:gdLst>
                <a:gd name="connsiteX0" fmla="*/ 53327 w 53086"/>
                <a:gd name="connsiteY0" fmla="*/ 219907 h 222052"/>
                <a:gd name="connsiteX1" fmla="*/ 49437 w 53086"/>
                <a:gd name="connsiteY1" fmla="*/ 215021 h 222052"/>
                <a:gd name="connsiteX2" fmla="*/ 13512 w 53086"/>
                <a:gd name="connsiteY2" fmla="*/ 111101 h 222052"/>
                <a:gd name="connsiteX3" fmla="*/ 50352 w 53086"/>
                <a:gd name="connsiteY3" fmla="*/ 6070 h 222052"/>
                <a:gd name="connsiteX4" fmla="*/ 53327 w 53086"/>
                <a:gd name="connsiteY4" fmla="*/ 2295 h 222052"/>
                <a:gd name="connsiteX5" fmla="*/ 51039 w 53086"/>
                <a:gd name="connsiteY5" fmla="*/ 75 h 222052"/>
                <a:gd name="connsiteX6" fmla="*/ 14656 w 53086"/>
                <a:gd name="connsiteY6" fmla="*/ 43375 h 222052"/>
                <a:gd name="connsiteX7" fmla="*/ 241 w 53086"/>
                <a:gd name="connsiteY7" fmla="*/ 111101 h 222052"/>
                <a:gd name="connsiteX8" fmla="*/ 15343 w 53086"/>
                <a:gd name="connsiteY8" fmla="*/ 180381 h 222052"/>
                <a:gd name="connsiteX9" fmla="*/ 51039 w 53086"/>
                <a:gd name="connsiteY9" fmla="*/ 222127 h 222052"/>
                <a:gd name="connsiteX10" fmla="*/ 53327 w 53086"/>
                <a:gd name="connsiteY10" fmla="*/ 219907 h 22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86" h="222052">
                  <a:moveTo>
                    <a:pt x="53327" y="219907"/>
                  </a:moveTo>
                  <a:cubicBezTo>
                    <a:pt x="53327" y="219240"/>
                    <a:pt x="53327" y="218796"/>
                    <a:pt x="49437" y="215021"/>
                  </a:cubicBezTo>
                  <a:cubicBezTo>
                    <a:pt x="20835" y="187043"/>
                    <a:pt x="13512" y="145075"/>
                    <a:pt x="13512" y="111101"/>
                  </a:cubicBezTo>
                  <a:cubicBezTo>
                    <a:pt x="13512" y="72464"/>
                    <a:pt x="22208" y="33827"/>
                    <a:pt x="50352" y="6070"/>
                  </a:cubicBezTo>
                  <a:cubicBezTo>
                    <a:pt x="53327" y="3406"/>
                    <a:pt x="53327" y="2961"/>
                    <a:pt x="53327" y="2295"/>
                  </a:cubicBezTo>
                  <a:cubicBezTo>
                    <a:pt x="53327" y="741"/>
                    <a:pt x="52412" y="75"/>
                    <a:pt x="51039" y="75"/>
                  </a:cubicBezTo>
                  <a:cubicBezTo>
                    <a:pt x="48751" y="75"/>
                    <a:pt x="28157" y="15174"/>
                    <a:pt x="14656" y="43375"/>
                  </a:cubicBezTo>
                  <a:cubicBezTo>
                    <a:pt x="2987" y="67801"/>
                    <a:pt x="241" y="92448"/>
                    <a:pt x="241" y="111101"/>
                  </a:cubicBezTo>
                  <a:cubicBezTo>
                    <a:pt x="241" y="128421"/>
                    <a:pt x="2758" y="155289"/>
                    <a:pt x="15343" y="180381"/>
                  </a:cubicBezTo>
                  <a:cubicBezTo>
                    <a:pt x="29072" y="207694"/>
                    <a:pt x="48751" y="222127"/>
                    <a:pt x="51039" y="222127"/>
                  </a:cubicBezTo>
                  <a:cubicBezTo>
                    <a:pt x="52412" y="222127"/>
                    <a:pt x="53327" y="221461"/>
                    <a:pt x="53327" y="219907"/>
                  </a:cubicBezTo>
                  <a:close/>
                </a:path>
              </a:pathLst>
            </a:custGeom>
            <a:solidFill>
              <a:srgbClr val="000000"/>
            </a:solidFill>
            <a:ln w="22914" cap="flat">
              <a:noFill/>
              <a:prstDash val="solid"/>
              <a:miter/>
            </a:ln>
          </p:spPr>
          <p:txBody>
            <a:bodyPr rtlCol="0" anchor="ctr"/>
            <a:lstStyle/>
            <a:p>
              <a:endParaRPr lang="zh-CN" altLang="en-US"/>
            </a:p>
          </p:txBody>
        </p:sp>
        <p:sp>
          <p:nvSpPr>
            <p:cNvPr id="66" name="任意多边形: 形状 65">
              <a:extLst>
                <a:ext uri="{FF2B5EF4-FFF2-40B4-BE49-F238E27FC236}">
                  <a16:creationId xmlns:a16="http://schemas.microsoft.com/office/drawing/2014/main" id="{52B57972-9443-4C34-B552-FE7E7CFE1A9E}"/>
                </a:ext>
              </a:extLst>
            </p:cNvPr>
            <p:cNvSpPr/>
            <p:nvPr>
              <p:custDataLst>
                <p:tags r:id="rId46"/>
              </p:custDataLst>
            </p:nvPr>
          </p:nvSpPr>
          <p:spPr>
            <a:xfrm>
              <a:off x="8169131" y="4107245"/>
              <a:ext cx="89011" cy="100589"/>
            </a:xfrm>
            <a:custGeom>
              <a:avLst/>
              <a:gdLst>
                <a:gd name="connsiteX0" fmla="*/ 81476 w 89011"/>
                <a:gd name="connsiteY0" fmla="*/ 13842 h 100589"/>
                <a:gd name="connsiteX1" fmla="*/ 71408 w 89011"/>
                <a:gd name="connsiteY1" fmla="*/ 16951 h 100589"/>
                <a:gd name="connsiteX2" fmla="*/ 67289 w 89011"/>
                <a:gd name="connsiteY2" fmla="*/ 25611 h 100589"/>
                <a:gd name="connsiteX3" fmla="*/ 75755 w 89011"/>
                <a:gd name="connsiteY3" fmla="*/ 33383 h 100589"/>
                <a:gd name="connsiteX4" fmla="*/ 88569 w 89011"/>
                <a:gd name="connsiteY4" fmla="*/ 19171 h 100589"/>
                <a:gd name="connsiteX5" fmla="*/ 61569 w 89011"/>
                <a:gd name="connsiteY5" fmla="*/ 75 h 100589"/>
                <a:gd name="connsiteX6" fmla="*/ 245 w 89011"/>
                <a:gd name="connsiteY6" fmla="*/ 63138 h 100589"/>
                <a:gd name="connsiteX7" fmla="*/ 37314 w 89011"/>
                <a:gd name="connsiteY7" fmla="*/ 100664 h 100589"/>
                <a:gd name="connsiteX8" fmla="*/ 89256 w 89011"/>
                <a:gd name="connsiteY8" fmla="*/ 74462 h 100589"/>
                <a:gd name="connsiteX9" fmla="*/ 86510 w 89011"/>
                <a:gd name="connsiteY9" fmla="*/ 71576 h 100589"/>
                <a:gd name="connsiteX10" fmla="*/ 83535 w 89011"/>
                <a:gd name="connsiteY10" fmla="*/ 73796 h 100589"/>
                <a:gd name="connsiteX11" fmla="*/ 37771 w 89011"/>
                <a:gd name="connsiteY11" fmla="*/ 95779 h 100589"/>
                <a:gd name="connsiteX12" fmla="*/ 17177 w 89011"/>
                <a:gd name="connsiteY12" fmla="*/ 71576 h 100589"/>
                <a:gd name="connsiteX13" fmla="*/ 29534 w 89011"/>
                <a:gd name="connsiteY13" fmla="*/ 27165 h 100589"/>
                <a:gd name="connsiteX14" fmla="*/ 61797 w 89011"/>
                <a:gd name="connsiteY14" fmla="*/ 4960 h 100589"/>
                <a:gd name="connsiteX15" fmla="*/ 81476 w 89011"/>
                <a:gd name="connsiteY15" fmla="*/ 13842 h 10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011" h="100589">
                  <a:moveTo>
                    <a:pt x="81476" y="13842"/>
                  </a:moveTo>
                  <a:cubicBezTo>
                    <a:pt x="77815" y="13842"/>
                    <a:pt x="74611" y="13842"/>
                    <a:pt x="71408" y="16951"/>
                  </a:cubicBezTo>
                  <a:cubicBezTo>
                    <a:pt x="67747" y="20281"/>
                    <a:pt x="67289" y="24056"/>
                    <a:pt x="67289" y="25611"/>
                  </a:cubicBezTo>
                  <a:cubicBezTo>
                    <a:pt x="67289" y="30940"/>
                    <a:pt x="71408" y="33383"/>
                    <a:pt x="75755" y="33383"/>
                  </a:cubicBezTo>
                  <a:cubicBezTo>
                    <a:pt x="82391" y="33383"/>
                    <a:pt x="88569" y="28053"/>
                    <a:pt x="88569" y="19171"/>
                  </a:cubicBezTo>
                  <a:cubicBezTo>
                    <a:pt x="88569" y="8291"/>
                    <a:pt x="77815" y="75"/>
                    <a:pt x="61569" y="75"/>
                  </a:cubicBezTo>
                  <a:cubicBezTo>
                    <a:pt x="30678" y="75"/>
                    <a:pt x="245" y="31828"/>
                    <a:pt x="245" y="63138"/>
                  </a:cubicBezTo>
                  <a:cubicBezTo>
                    <a:pt x="245" y="83122"/>
                    <a:pt x="13516" y="100664"/>
                    <a:pt x="37314" y="100664"/>
                  </a:cubicBezTo>
                  <a:cubicBezTo>
                    <a:pt x="70035" y="100664"/>
                    <a:pt x="89256" y="77127"/>
                    <a:pt x="89256" y="74462"/>
                  </a:cubicBezTo>
                  <a:cubicBezTo>
                    <a:pt x="89256" y="73130"/>
                    <a:pt x="87883" y="71576"/>
                    <a:pt x="86510" y="71576"/>
                  </a:cubicBezTo>
                  <a:cubicBezTo>
                    <a:pt x="85366" y="71576"/>
                    <a:pt x="84908" y="72020"/>
                    <a:pt x="83535" y="73796"/>
                  </a:cubicBezTo>
                  <a:cubicBezTo>
                    <a:pt x="65458" y="95779"/>
                    <a:pt x="40517" y="95779"/>
                    <a:pt x="37771" y="95779"/>
                  </a:cubicBezTo>
                  <a:cubicBezTo>
                    <a:pt x="23356" y="95779"/>
                    <a:pt x="17177" y="84899"/>
                    <a:pt x="17177" y="71576"/>
                  </a:cubicBezTo>
                  <a:cubicBezTo>
                    <a:pt x="17177" y="62471"/>
                    <a:pt x="21754" y="40932"/>
                    <a:pt x="29534" y="27165"/>
                  </a:cubicBezTo>
                  <a:cubicBezTo>
                    <a:pt x="36627" y="14508"/>
                    <a:pt x="49212" y="4960"/>
                    <a:pt x="61797" y="4960"/>
                  </a:cubicBezTo>
                  <a:cubicBezTo>
                    <a:pt x="69577" y="4960"/>
                    <a:pt x="78272" y="7847"/>
                    <a:pt x="81476" y="13842"/>
                  </a:cubicBezTo>
                  <a:close/>
                </a:path>
              </a:pathLst>
            </a:custGeom>
            <a:solidFill>
              <a:srgbClr val="000000"/>
            </a:solidFill>
            <a:ln w="22914" cap="flat">
              <a:no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3F7BF062-E3B0-4C37-9857-3B466383B874}"/>
                </a:ext>
              </a:extLst>
            </p:cNvPr>
            <p:cNvSpPr/>
            <p:nvPr>
              <p:custDataLst>
                <p:tags r:id="rId47"/>
              </p:custDataLst>
            </p:nvPr>
          </p:nvSpPr>
          <p:spPr>
            <a:xfrm>
              <a:off x="8271358" y="4051287"/>
              <a:ext cx="112350" cy="156546"/>
            </a:xfrm>
            <a:custGeom>
              <a:avLst/>
              <a:gdLst>
                <a:gd name="connsiteX0" fmla="*/ 53335 w 112350"/>
                <a:gd name="connsiteY0" fmla="*/ 2517 h 156546"/>
                <a:gd name="connsiteX1" fmla="*/ 50361 w 112350"/>
                <a:gd name="connsiteY1" fmla="*/ 75 h 156546"/>
                <a:gd name="connsiteX2" fmla="*/ 22445 w 112350"/>
                <a:gd name="connsiteY2" fmla="*/ 2295 h 156546"/>
                <a:gd name="connsiteX3" fmla="*/ 18097 w 112350"/>
                <a:gd name="connsiteY3" fmla="*/ 6736 h 156546"/>
                <a:gd name="connsiteX4" fmla="*/ 23589 w 112350"/>
                <a:gd name="connsiteY4" fmla="*/ 9401 h 156546"/>
                <a:gd name="connsiteX5" fmla="*/ 35030 w 112350"/>
                <a:gd name="connsiteY5" fmla="*/ 13176 h 156546"/>
                <a:gd name="connsiteX6" fmla="*/ 34343 w 112350"/>
                <a:gd name="connsiteY6" fmla="*/ 17617 h 156546"/>
                <a:gd name="connsiteX7" fmla="*/ 1164 w 112350"/>
                <a:gd name="connsiteY7" fmla="*/ 145519 h 156546"/>
                <a:gd name="connsiteX8" fmla="*/ 249 w 112350"/>
                <a:gd name="connsiteY8" fmla="*/ 150404 h 156546"/>
                <a:gd name="connsiteX9" fmla="*/ 6885 w 112350"/>
                <a:gd name="connsiteY9" fmla="*/ 156622 h 156546"/>
                <a:gd name="connsiteX10" fmla="*/ 15351 w 112350"/>
                <a:gd name="connsiteY10" fmla="*/ 150848 h 156546"/>
                <a:gd name="connsiteX11" fmla="*/ 19699 w 112350"/>
                <a:gd name="connsiteY11" fmla="*/ 133972 h 156546"/>
                <a:gd name="connsiteX12" fmla="*/ 24733 w 112350"/>
                <a:gd name="connsiteY12" fmla="*/ 113988 h 156546"/>
                <a:gd name="connsiteX13" fmla="*/ 28623 w 112350"/>
                <a:gd name="connsiteY13" fmla="*/ 99110 h 156546"/>
                <a:gd name="connsiteX14" fmla="*/ 31140 w 112350"/>
                <a:gd name="connsiteY14" fmla="*/ 89118 h 156546"/>
                <a:gd name="connsiteX15" fmla="*/ 46699 w 112350"/>
                <a:gd name="connsiteY15" fmla="*/ 68689 h 156546"/>
                <a:gd name="connsiteX16" fmla="*/ 68666 w 112350"/>
                <a:gd name="connsiteY16" fmla="*/ 60917 h 156546"/>
                <a:gd name="connsiteX17" fmla="*/ 81023 w 112350"/>
                <a:gd name="connsiteY17" fmla="*/ 76461 h 156546"/>
                <a:gd name="connsiteX18" fmla="*/ 66836 w 112350"/>
                <a:gd name="connsiteY18" fmla="*/ 126200 h 156546"/>
                <a:gd name="connsiteX19" fmla="*/ 63861 w 112350"/>
                <a:gd name="connsiteY19" fmla="*/ 138413 h 156546"/>
                <a:gd name="connsiteX20" fmla="*/ 82624 w 112350"/>
                <a:gd name="connsiteY20" fmla="*/ 156622 h 156546"/>
                <a:gd name="connsiteX21" fmla="*/ 112600 w 112350"/>
                <a:gd name="connsiteY21" fmla="*/ 122426 h 156546"/>
                <a:gd name="connsiteX22" fmla="*/ 109854 w 112350"/>
                <a:gd name="connsiteY22" fmla="*/ 120205 h 156546"/>
                <a:gd name="connsiteX23" fmla="*/ 106422 w 112350"/>
                <a:gd name="connsiteY23" fmla="*/ 124202 h 156546"/>
                <a:gd name="connsiteX24" fmla="*/ 83082 w 112350"/>
                <a:gd name="connsiteY24" fmla="*/ 151736 h 156546"/>
                <a:gd name="connsiteX25" fmla="*/ 77590 w 112350"/>
                <a:gd name="connsiteY25" fmla="*/ 144409 h 156546"/>
                <a:gd name="connsiteX26" fmla="*/ 81709 w 112350"/>
                <a:gd name="connsiteY26" fmla="*/ 128643 h 156546"/>
                <a:gd name="connsiteX27" fmla="*/ 95667 w 112350"/>
                <a:gd name="connsiteY27" fmla="*/ 79792 h 156546"/>
                <a:gd name="connsiteX28" fmla="*/ 69353 w 112350"/>
                <a:gd name="connsiteY28" fmla="*/ 56032 h 156546"/>
                <a:gd name="connsiteX29" fmla="*/ 35487 w 112350"/>
                <a:gd name="connsiteY29" fmla="*/ 73130 h 156546"/>
                <a:gd name="connsiteX30" fmla="*/ 53335 w 112350"/>
                <a:gd name="connsiteY30" fmla="*/ 2517 h 15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2350" h="156546">
                  <a:moveTo>
                    <a:pt x="53335" y="2517"/>
                  </a:moveTo>
                  <a:cubicBezTo>
                    <a:pt x="53335" y="2295"/>
                    <a:pt x="53335" y="75"/>
                    <a:pt x="50361" y="75"/>
                  </a:cubicBezTo>
                  <a:cubicBezTo>
                    <a:pt x="45098" y="75"/>
                    <a:pt x="28394" y="1851"/>
                    <a:pt x="22445" y="2295"/>
                  </a:cubicBezTo>
                  <a:cubicBezTo>
                    <a:pt x="20614" y="2517"/>
                    <a:pt x="18097" y="2739"/>
                    <a:pt x="18097" y="6736"/>
                  </a:cubicBezTo>
                  <a:cubicBezTo>
                    <a:pt x="18097" y="9401"/>
                    <a:pt x="20156" y="9401"/>
                    <a:pt x="23589" y="9401"/>
                  </a:cubicBezTo>
                  <a:cubicBezTo>
                    <a:pt x="34572" y="9401"/>
                    <a:pt x="35030" y="10955"/>
                    <a:pt x="35030" y="13176"/>
                  </a:cubicBezTo>
                  <a:lnTo>
                    <a:pt x="34343" y="17617"/>
                  </a:lnTo>
                  <a:lnTo>
                    <a:pt x="1164" y="145519"/>
                  </a:lnTo>
                  <a:cubicBezTo>
                    <a:pt x="249" y="148628"/>
                    <a:pt x="249" y="149072"/>
                    <a:pt x="249" y="150404"/>
                  </a:cubicBezTo>
                  <a:cubicBezTo>
                    <a:pt x="249" y="155511"/>
                    <a:pt x="4825" y="156622"/>
                    <a:pt x="6885" y="156622"/>
                  </a:cubicBezTo>
                  <a:cubicBezTo>
                    <a:pt x="10546" y="156622"/>
                    <a:pt x="14207" y="153957"/>
                    <a:pt x="15351" y="150848"/>
                  </a:cubicBezTo>
                  <a:lnTo>
                    <a:pt x="19699" y="133972"/>
                  </a:lnTo>
                  <a:lnTo>
                    <a:pt x="24733" y="113988"/>
                  </a:lnTo>
                  <a:cubicBezTo>
                    <a:pt x="26106" y="109102"/>
                    <a:pt x="27479" y="104217"/>
                    <a:pt x="28623" y="99110"/>
                  </a:cubicBezTo>
                  <a:cubicBezTo>
                    <a:pt x="29080" y="97778"/>
                    <a:pt x="30911" y="90450"/>
                    <a:pt x="31140" y="89118"/>
                  </a:cubicBezTo>
                  <a:cubicBezTo>
                    <a:pt x="31826" y="87119"/>
                    <a:pt x="38920" y="74684"/>
                    <a:pt x="46699" y="68689"/>
                  </a:cubicBezTo>
                  <a:cubicBezTo>
                    <a:pt x="51734" y="65136"/>
                    <a:pt x="58827" y="60917"/>
                    <a:pt x="68666" y="60917"/>
                  </a:cubicBezTo>
                  <a:cubicBezTo>
                    <a:pt x="78506" y="60917"/>
                    <a:pt x="81023" y="68467"/>
                    <a:pt x="81023" y="76461"/>
                  </a:cubicBezTo>
                  <a:cubicBezTo>
                    <a:pt x="81023" y="88452"/>
                    <a:pt x="72327" y="112655"/>
                    <a:pt x="66836" y="126200"/>
                  </a:cubicBezTo>
                  <a:cubicBezTo>
                    <a:pt x="65005" y="131308"/>
                    <a:pt x="63861" y="133972"/>
                    <a:pt x="63861" y="138413"/>
                  </a:cubicBezTo>
                  <a:cubicBezTo>
                    <a:pt x="63861" y="148850"/>
                    <a:pt x="71870" y="156622"/>
                    <a:pt x="82624" y="156622"/>
                  </a:cubicBezTo>
                  <a:cubicBezTo>
                    <a:pt x="104133" y="156622"/>
                    <a:pt x="112600" y="124202"/>
                    <a:pt x="112600" y="122426"/>
                  </a:cubicBezTo>
                  <a:cubicBezTo>
                    <a:pt x="112600" y="120205"/>
                    <a:pt x="110540" y="120205"/>
                    <a:pt x="109854" y="120205"/>
                  </a:cubicBezTo>
                  <a:cubicBezTo>
                    <a:pt x="107566" y="120205"/>
                    <a:pt x="107566" y="120871"/>
                    <a:pt x="106422" y="124202"/>
                  </a:cubicBezTo>
                  <a:cubicBezTo>
                    <a:pt x="102989" y="135971"/>
                    <a:pt x="95667" y="151736"/>
                    <a:pt x="83082" y="151736"/>
                  </a:cubicBezTo>
                  <a:cubicBezTo>
                    <a:pt x="79192" y="151736"/>
                    <a:pt x="77590" y="149516"/>
                    <a:pt x="77590" y="144409"/>
                  </a:cubicBezTo>
                  <a:cubicBezTo>
                    <a:pt x="77590" y="138857"/>
                    <a:pt x="79650" y="133528"/>
                    <a:pt x="81709" y="128643"/>
                  </a:cubicBezTo>
                  <a:cubicBezTo>
                    <a:pt x="85370" y="119095"/>
                    <a:pt x="95667" y="92671"/>
                    <a:pt x="95667" y="79792"/>
                  </a:cubicBezTo>
                  <a:cubicBezTo>
                    <a:pt x="95667" y="65358"/>
                    <a:pt x="86514" y="56032"/>
                    <a:pt x="69353" y="56032"/>
                  </a:cubicBezTo>
                  <a:cubicBezTo>
                    <a:pt x="54937" y="56032"/>
                    <a:pt x="43954" y="62916"/>
                    <a:pt x="35487" y="73130"/>
                  </a:cubicBezTo>
                  <a:lnTo>
                    <a:pt x="53335" y="2517"/>
                  </a:lnTo>
                  <a:close/>
                </a:path>
              </a:pathLst>
            </a:custGeom>
            <a:solidFill>
              <a:srgbClr val="000000"/>
            </a:solidFill>
            <a:ln w="22914" cap="flat">
              <a:no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ED69A441-95D8-40BF-971A-BB8796F55C1B}"/>
                </a:ext>
              </a:extLst>
            </p:cNvPr>
            <p:cNvSpPr/>
            <p:nvPr>
              <p:custDataLst>
                <p:tags r:id="rId48"/>
              </p:custDataLst>
            </p:nvPr>
          </p:nvSpPr>
          <p:spPr>
            <a:xfrm>
              <a:off x="8410289" y="4181854"/>
              <a:ext cx="26771" cy="66393"/>
            </a:xfrm>
            <a:custGeom>
              <a:avLst/>
              <a:gdLst>
                <a:gd name="connsiteX0" fmla="*/ 27027 w 26771"/>
                <a:gd name="connsiteY0" fmla="*/ 23390 h 66393"/>
                <a:gd name="connsiteX1" fmla="*/ 12382 w 26771"/>
                <a:gd name="connsiteY1" fmla="*/ 75 h 66393"/>
                <a:gd name="connsiteX2" fmla="*/ 255 w 26771"/>
                <a:gd name="connsiteY2" fmla="*/ 11843 h 66393"/>
                <a:gd name="connsiteX3" fmla="*/ 12382 w 26771"/>
                <a:gd name="connsiteY3" fmla="*/ 23612 h 66393"/>
                <a:gd name="connsiteX4" fmla="*/ 20391 w 26771"/>
                <a:gd name="connsiteY4" fmla="*/ 20726 h 66393"/>
                <a:gd name="connsiteX5" fmla="*/ 21535 w 26771"/>
                <a:gd name="connsiteY5" fmla="*/ 20059 h 66393"/>
                <a:gd name="connsiteX6" fmla="*/ 21993 w 26771"/>
                <a:gd name="connsiteY6" fmla="*/ 23390 h 66393"/>
                <a:gd name="connsiteX7" fmla="*/ 6433 w 26771"/>
                <a:gd name="connsiteY7" fmla="*/ 60473 h 66393"/>
                <a:gd name="connsiteX8" fmla="*/ 3916 w 26771"/>
                <a:gd name="connsiteY8" fmla="*/ 64026 h 66393"/>
                <a:gd name="connsiteX9" fmla="*/ 6204 w 26771"/>
                <a:gd name="connsiteY9" fmla="*/ 66468 h 66393"/>
                <a:gd name="connsiteX10" fmla="*/ 27027 w 26771"/>
                <a:gd name="connsiteY10" fmla="*/ 23390 h 6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71" h="66393">
                  <a:moveTo>
                    <a:pt x="27027" y="23390"/>
                  </a:moveTo>
                  <a:cubicBezTo>
                    <a:pt x="27027" y="8735"/>
                    <a:pt x="21306" y="75"/>
                    <a:pt x="12382" y="75"/>
                  </a:cubicBezTo>
                  <a:cubicBezTo>
                    <a:pt x="4831" y="75"/>
                    <a:pt x="255" y="5626"/>
                    <a:pt x="255" y="11843"/>
                  </a:cubicBezTo>
                  <a:cubicBezTo>
                    <a:pt x="255" y="17839"/>
                    <a:pt x="4831" y="23612"/>
                    <a:pt x="12382" y="23612"/>
                  </a:cubicBezTo>
                  <a:cubicBezTo>
                    <a:pt x="15128" y="23612"/>
                    <a:pt x="18103" y="22724"/>
                    <a:pt x="20391" y="20726"/>
                  </a:cubicBezTo>
                  <a:cubicBezTo>
                    <a:pt x="21077" y="20281"/>
                    <a:pt x="21306" y="20059"/>
                    <a:pt x="21535" y="20059"/>
                  </a:cubicBezTo>
                  <a:cubicBezTo>
                    <a:pt x="21764" y="20059"/>
                    <a:pt x="21993" y="20281"/>
                    <a:pt x="21993" y="23390"/>
                  </a:cubicBezTo>
                  <a:cubicBezTo>
                    <a:pt x="21993" y="39822"/>
                    <a:pt x="13984" y="53145"/>
                    <a:pt x="6433" y="60473"/>
                  </a:cubicBezTo>
                  <a:cubicBezTo>
                    <a:pt x="3916" y="62916"/>
                    <a:pt x="3916" y="63360"/>
                    <a:pt x="3916" y="64026"/>
                  </a:cubicBezTo>
                  <a:cubicBezTo>
                    <a:pt x="3916" y="65580"/>
                    <a:pt x="5060" y="66468"/>
                    <a:pt x="6204" y="66468"/>
                  </a:cubicBezTo>
                  <a:cubicBezTo>
                    <a:pt x="8721" y="66468"/>
                    <a:pt x="27027" y="49370"/>
                    <a:pt x="27027" y="23390"/>
                  </a:cubicBezTo>
                  <a:close/>
                </a:path>
              </a:pathLst>
            </a:custGeom>
            <a:solidFill>
              <a:srgbClr val="000000"/>
            </a:solidFill>
            <a:ln w="22914" cap="flat">
              <a:noFill/>
              <a:prstDash val="solid"/>
              <a:miter/>
            </a:ln>
          </p:spPr>
          <p:txBody>
            <a:bodyPr rtlCol="0" anchor="ctr"/>
            <a:lstStyle/>
            <a:p>
              <a:endParaRPr lang="zh-CN" altLang="en-US"/>
            </a:p>
          </p:txBody>
        </p:sp>
        <p:sp>
          <p:nvSpPr>
            <p:cNvPr id="69" name="任意多边形: 形状 68">
              <a:extLst>
                <a:ext uri="{FF2B5EF4-FFF2-40B4-BE49-F238E27FC236}">
                  <a16:creationId xmlns:a16="http://schemas.microsoft.com/office/drawing/2014/main" id="{38BF8DF6-4B93-46EE-8D52-0366DBF816FA}"/>
                </a:ext>
              </a:extLst>
            </p:cNvPr>
            <p:cNvSpPr/>
            <p:nvPr>
              <p:custDataLst>
                <p:tags r:id="rId49"/>
              </p:custDataLst>
            </p:nvPr>
          </p:nvSpPr>
          <p:spPr>
            <a:xfrm>
              <a:off x="8497570" y="4066387"/>
              <a:ext cx="70247" cy="141447"/>
            </a:xfrm>
            <a:custGeom>
              <a:avLst/>
              <a:gdLst>
                <a:gd name="connsiteX0" fmla="*/ 42133 w 70247"/>
                <a:gd name="connsiteY0" fmla="*/ 50259 h 141447"/>
                <a:gd name="connsiteX1" fmla="*/ 63642 w 70247"/>
                <a:gd name="connsiteY1" fmla="*/ 50259 h 141447"/>
                <a:gd name="connsiteX2" fmla="*/ 70507 w 70247"/>
                <a:gd name="connsiteY2" fmla="*/ 45817 h 141447"/>
                <a:gd name="connsiteX3" fmla="*/ 64100 w 70247"/>
                <a:gd name="connsiteY3" fmla="*/ 43375 h 141447"/>
                <a:gd name="connsiteX4" fmla="*/ 43964 w 70247"/>
                <a:gd name="connsiteY4" fmla="*/ 43375 h 141447"/>
                <a:gd name="connsiteX5" fmla="*/ 53345 w 70247"/>
                <a:gd name="connsiteY5" fmla="*/ 6070 h 141447"/>
                <a:gd name="connsiteX6" fmla="*/ 46710 w 70247"/>
                <a:gd name="connsiteY6" fmla="*/ 75 h 141447"/>
                <a:gd name="connsiteX7" fmla="*/ 37557 w 70247"/>
                <a:gd name="connsiteY7" fmla="*/ 8069 h 141447"/>
                <a:gd name="connsiteX8" fmla="*/ 28633 w 70247"/>
                <a:gd name="connsiteY8" fmla="*/ 43375 h 141447"/>
                <a:gd name="connsiteX9" fmla="*/ 7124 w 70247"/>
                <a:gd name="connsiteY9" fmla="*/ 43375 h 141447"/>
                <a:gd name="connsiteX10" fmla="*/ 259 w 70247"/>
                <a:gd name="connsiteY10" fmla="*/ 47594 h 141447"/>
                <a:gd name="connsiteX11" fmla="*/ 6666 w 70247"/>
                <a:gd name="connsiteY11" fmla="*/ 50259 h 141447"/>
                <a:gd name="connsiteX12" fmla="*/ 26802 w 70247"/>
                <a:gd name="connsiteY12" fmla="*/ 50259 h 141447"/>
                <a:gd name="connsiteX13" fmla="*/ 9412 w 70247"/>
                <a:gd name="connsiteY13" fmla="*/ 121093 h 141447"/>
                <a:gd name="connsiteX14" fmla="*/ 30463 w 70247"/>
                <a:gd name="connsiteY14" fmla="*/ 141522 h 141447"/>
                <a:gd name="connsiteX15" fmla="*/ 66846 w 70247"/>
                <a:gd name="connsiteY15" fmla="*/ 107326 h 141447"/>
                <a:gd name="connsiteX16" fmla="*/ 64100 w 70247"/>
                <a:gd name="connsiteY16" fmla="*/ 105105 h 141447"/>
                <a:gd name="connsiteX17" fmla="*/ 60668 w 70247"/>
                <a:gd name="connsiteY17" fmla="*/ 108214 h 141447"/>
                <a:gd name="connsiteX18" fmla="*/ 30921 w 70247"/>
                <a:gd name="connsiteY18" fmla="*/ 136637 h 141447"/>
                <a:gd name="connsiteX19" fmla="*/ 23828 w 70247"/>
                <a:gd name="connsiteY19" fmla="*/ 126422 h 141447"/>
                <a:gd name="connsiteX20" fmla="*/ 25201 w 70247"/>
                <a:gd name="connsiteY20" fmla="*/ 115764 h 141447"/>
                <a:gd name="connsiteX21" fmla="*/ 42133 w 70247"/>
                <a:gd name="connsiteY21" fmla="*/ 50259 h 14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247" h="141447">
                  <a:moveTo>
                    <a:pt x="42133" y="50259"/>
                  </a:moveTo>
                  <a:lnTo>
                    <a:pt x="63642" y="50259"/>
                  </a:lnTo>
                  <a:cubicBezTo>
                    <a:pt x="68219" y="50259"/>
                    <a:pt x="70507" y="50259"/>
                    <a:pt x="70507" y="45817"/>
                  </a:cubicBezTo>
                  <a:cubicBezTo>
                    <a:pt x="70507" y="43375"/>
                    <a:pt x="68219" y="43375"/>
                    <a:pt x="64100" y="43375"/>
                  </a:cubicBezTo>
                  <a:lnTo>
                    <a:pt x="43964" y="43375"/>
                  </a:lnTo>
                  <a:cubicBezTo>
                    <a:pt x="52201" y="11843"/>
                    <a:pt x="53345" y="7402"/>
                    <a:pt x="53345" y="6070"/>
                  </a:cubicBezTo>
                  <a:cubicBezTo>
                    <a:pt x="53345" y="2295"/>
                    <a:pt x="50600" y="75"/>
                    <a:pt x="46710" y="75"/>
                  </a:cubicBezTo>
                  <a:cubicBezTo>
                    <a:pt x="46023" y="75"/>
                    <a:pt x="39616" y="297"/>
                    <a:pt x="37557" y="8069"/>
                  </a:cubicBezTo>
                  <a:lnTo>
                    <a:pt x="28633" y="43375"/>
                  </a:lnTo>
                  <a:lnTo>
                    <a:pt x="7124" y="43375"/>
                  </a:lnTo>
                  <a:cubicBezTo>
                    <a:pt x="2547" y="43375"/>
                    <a:pt x="259" y="43375"/>
                    <a:pt x="259" y="47594"/>
                  </a:cubicBezTo>
                  <a:cubicBezTo>
                    <a:pt x="259" y="50259"/>
                    <a:pt x="2090" y="50259"/>
                    <a:pt x="6666" y="50259"/>
                  </a:cubicBezTo>
                  <a:lnTo>
                    <a:pt x="26802" y="50259"/>
                  </a:lnTo>
                  <a:cubicBezTo>
                    <a:pt x="10327" y="113321"/>
                    <a:pt x="9412" y="117096"/>
                    <a:pt x="9412" y="121093"/>
                  </a:cubicBezTo>
                  <a:cubicBezTo>
                    <a:pt x="9412" y="133084"/>
                    <a:pt x="18107" y="141522"/>
                    <a:pt x="30463" y="141522"/>
                  </a:cubicBezTo>
                  <a:cubicBezTo>
                    <a:pt x="53803" y="141522"/>
                    <a:pt x="66846" y="109102"/>
                    <a:pt x="66846" y="107326"/>
                  </a:cubicBezTo>
                  <a:cubicBezTo>
                    <a:pt x="66846" y="105105"/>
                    <a:pt x="65015" y="105105"/>
                    <a:pt x="64100" y="105105"/>
                  </a:cubicBezTo>
                  <a:cubicBezTo>
                    <a:pt x="62041" y="105105"/>
                    <a:pt x="61812" y="105772"/>
                    <a:pt x="60668" y="108214"/>
                  </a:cubicBezTo>
                  <a:cubicBezTo>
                    <a:pt x="50828" y="131308"/>
                    <a:pt x="38701" y="136637"/>
                    <a:pt x="30921" y="136637"/>
                  </a:cubicBezTo>
                  <a:cubicBezTo>
                    <a:pt x="26116" y="136637"/>
                    <a:pt x="23828" y="133750"/>
                    <a:pt x="23828" y="126422"/>
                  </a:cubicBezTo>
                  <a:cubicBezTo>
                    <a:pt x="23828" y="121093"/>
                    <a:pt x="24285" y="119539"/>
                    <a:pt x="25201" y="115764"/>
                  </a:cubicBezTo>
                  <a:lnTo>
                    <a:pt x="42133" y="50259"/>
                  </a:lnTo>
                  <a:close/>
                </a:path>
              </a:pathLst>
            </a:custGeom>
            <a:solidFill>
              <a:srgbClr val="000000"/>
            </a:solidFill>
            <a:ln w="22914" cap="flat">
              <a:noFill/>
              <a:prstDash val="solid"/>
              <a:miter/>
            </a:ln>
          </p:spPr>
          <p:txBody>
            <a:bodyPr rtlCol="0" anchor="ctr"/>
            <a:lstStyle/>
            <a:p>
              <a:endParaRPr lang="zh-CN" altLang="en-US"/>
            </a:p>
          </p:txBody>
        </p:sp>
        <p:sp>
          <p:nvSpPr>
            <p:cNvPr id="70" name="任意多边形: 形状 69">
              <a:extLst>
                <a:ext uri="{FF2B5EF4-FFF2-40B4-BE49-F238E27FC236}">
                  <a16:creationId xmlns:a16="http://schemas.microsoft.com/office/drawing/2014/main" id="{973D2C1D-6DDC-4335-A9F0-1173DF67AE88}"/>
                </a:ext>
              </a:extLst>
            </p:cNvPr>
            <p:cNvSpPr/>
            <p:nvPr>
              <p:custDataLst>
                <p:tags r:id="rId50"/>
              </p:custDataLst>
            </p:nvPr>
          </p:nvSpPr>
          <p:spPr>
            <a:xfrm>
              <a:off x="8587980" y="4038853"/>
              <a:ext cx="53086" cy="222052"/>
            </a:xfrm>
            <a:custGeom>
              <a:avLst/>
              <a:gdLst>
                <a:gd name="connsiteX0" fmla="*/ 53349 w 53086"/>
                <a:gd name="connsiteY0" fmla="*/ 111101 h 222052"/>
                <a:gd name="connsiteX1" fmla="*/ 38247 w 53086"/>
                <a:gd name="connsiteY1" fmla="*/ 41821 h 222052"/>
                <a:gd name="connsiteX2" fmla="*/ 2551 w 53086"/>
                <a:gd name="connsiteY2" fmla="*/ 75 h 222052"/>
                <a:gd name="connsiteX3" fmla="*/ 263 w 53086"/>
                <a:gd name="connsiteY3" fmla="*/ 2295 h 222052"/>
                <a:gd name="connsiteX4" fmla="*/ 4610 w 53086"/>
                <a:gd name="connsiteY4" fmla="*/ 7402 h 222052"/>
                <a:gd name="connsiteX5" fmla="*/ 40077 w 53086"/>
                <a:gd name="connsiteY5" fmla="*/ 111101 h 222052"/>
                <a:gd name="connsiteX6" fmla="*/ 3237 w 53086"/>
                <a:gd name="connsiteY6" fmla="*/ 216132 h 222052"/>
                <a:gd name="connsiteX7" fmla="*/ 263 w 53086"/>
                <a:gd name="connsiteY7" fmla="*/ 219907 h 222052"/>
                <a:gd name="connsiteX8" fmla="*/ 2551 w 53086"/>
                <a:gd name="connsiteY8" fmla="*/ 222127 h 222052"/>
                <a:gd name="connsiteX9" fmla="*/ 38933 w 53086"/>
                <a:gd name="connsiteY9" fmla="*/ 178827 h 222052"/>
                <a:gd name="connsiteX10" fmla="*/ 53349 w 53086"/>
                <a:gd name="connsiteY10" fmla="*/ 111101 h 22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86" h="222052">
                  <a:moveTo>
                    <a:pt x="53349" y="111101"/>
                  </a:moveTo>
                  <a:cubicBezTo>
                    <a:pt x="53349" y="93781"/>
                    <a:pt x="50832" y="66912"/>
                    <a:pt x="38247" y="41821"/>
                  </a:cubicBezTo>
                  <a:cubicBezTo>
                    <a:pt x="24518" y="14508"/>
                    <a:pt x="4839" y="75"/>
                    <a:pt x="2551" y="75"/>
                  </a:cubicBezTo>
                  <a:cubicBezTo>
                    <a:pt x="1178" y="75"/>
                    <a:pt x="263" y="963"/>
                    <a:pt x="263" y="2295"/>
                  </a:cubicBezTo>
                  <a:cubicBezTo>
                    <a:pt x="263" y="2961"/>
                    <a:pt x="263" y="3406"/>
                    <a:pt x="4610" y="7402"/>
                  </a:cubicBezTo>
                  <a:cubicBezTo>
                    <a:pt x="27035" y="29386"/>
                    <a:pt x="40077" y="64692"/>
                    <a:pt x="40077" y="111101"/>
                  </a:cubicBezTo>
                  <a:cubicBezTo>
                    <a:pt x="40077" y="149072"/>
                    <a:pt x="31611" y="188153"/>
                    <a:pt x="3237" y="216132"/>
                  </a:cubicBezTo>
                  <a:cubicBezTo>
                    <a:pt x="263" y="218796"/>
                    <a:pt x="263" y="219240"/>
                    <a:pt x="263" y="219907"/>
                  </a:cubicBezTo>
                  <a:cubicBezTo>
                    <a:pt x="263" y="221239"/>
                    <a:pt x="1178" y="222127"/>
                    <a:pt x="2551" y="222127"/>
                  </a:cubicBezTo>
                  <a:cubicBezTo>
                    <a:pt x="4839" y="222127"/>
                    <a:pt x="25433" y="207027"/>
                    <a:pt x="38933" y="178827"/>
                  </a:cubicBezTo>
                  <a:cubicBezTo>
                    <a:pt x="50603" y="154401"/>
                    <a:pt x="53349" y="129753"/>
                    <a:pt x="53349" y="111101"/>
                  </a:cubicBezTo>
                  <a:close/>
                </a:path>
              </a:pathLst>
            </a:custGeom>
            <a:solidFill>
              <a:srgbClr val="000000"/>
            </a:solidFill>
            <a:ln w="22914" cap="flat">
              <a:noFill/>
              <a:prstDash val="solid"/>
              <a:miter/>
            </a:ln>
          </p:spPr>
          <p:txBody>
            <a:bodyPr rtlCol="0" anchor="ctr"/>
            <a:lstStyle/>
            <a:p>
              <a:endParaRPr lang="zh-CN" altLang="en-US"/>
            </a:p>
          </p:txBody>
        </p:sp>
        <p:sp>
          <p:nvSpPr>
            <p:cNvPr id="71" name="任意多边形: 形状 70">
              <a:extLst>
                <a:ext uri="{FF2B5EF4-FFF2-40B4-BE49-F238E27FC236}">
                  <a16:creationId xmlns:a16="http://schemas.microsoft.com/office/drawing/2014/main" id="{C81B1E2A-C9C5-4398-AFFB-3F6E432ED90D}"/>
                </a:ext>
              </a:extLst>
            </p:cNvPr>
            <p:cNvSpPr/>
            <p:nvPr>
              <p:custDataLst>
                <p:tags r:id="rId51"/>
              </p:custDataLst>
            </p:nvPr>
          </p:nvSpPr>
          <p:spPr>
            <a:xfrm>
              <a:off x="8727585" y="4075935"/>
              <a:ext cx="152165" cy="147886"/>
            </a:xfrm>
            <a:custGeom>
              <a:avLst/>
              <a:gdLst>
                <a:gd name="connsiteX0" fmla="*/ 81042 w 152165"/>
                <a:gd name="connsiteY0" fmla="*/ 78459 h 147886"/>
                <a:gd name="connsiteX1" fmla="*/ 144883 w 152165"/>
                <a:gd name="connsiteY1" fmla="*/ 78459 h 147886"/>
                <a:gd name="connsiteX2" fmla="*/ 152434 w 152165"/>
                <a:gd name="connsiteY2" fmla="*/ 74018 h 147886"/>
                <a:gd name="connsiteX3" fmla="*/ 144883 w 152165"/>
                <a:gd name="connsiteY3" fmla="*/ 69577 h 147886"/>
                <a:gd name="connsiteX4" fmla="*/ 81042 w 152165"/>
                <a:gd name="connsiteY4" fmla="*/ 69577 h 147886"/>
                <a:gd name="connsiteX5" fmla="*/ 81042 w 152165"/>
                <a:gd name="connsiteY5" fmla="*/ 7402 h 147886"/>
                <a:gd name="connsiteX6" fmla="*/ 76466 w 152165"/>
                <a:gd name="connsiteY6" fmla="*/ 75 h 147886"/>
                <a:gd name="connsiteX7" fmla="*/ 71890 w 152165"/>
                <a:gd name="connsiteY7" fmla="*/ 7402 h 147886"/>
                <a:gd name="connsiteX8" fmla="*/ 71890 w 152165"/>
                <a:gd name="connsiteY8" fmla="*/ 69577 h 147886"/>
                <a:gd name="connsiteX9" fmla="*/ 7820 w 152165"/>
                <a:gd name="connsiteY9" fmla="*/ 69577 h 147886"/>
                <a:gd name="connsiteX10" fmla="*/ 269 w 152165"/>
                <a:gd name="connsiteY10" fmla="*/ 74018 h 147886"/>
                <a:gd name="connsiteX11" fmla="*/ 7820 w 152165"/>
                <a:gd name="connsiteY11" fmla="*/ 78459 h 147886"/>
                <a:gd name="connsiteX12" fmla="*/ 71890 w 152165"/>
                <a:gd name="connsiteY12" fmla="*/ 78459 h 147886"/>
                <a:gd name="connsiteX13" fmla="*/ 71890 w 152165"/>
                <a:gd name="connsiteY13" fmla="*/ 140634 h 147886"/>
                <a:gd name="connsiteX14" fmla="*/ 76466 w 152165"/>
                <a:gd name="connsiteY14" fmla="*/ 147962 h 147886"/>
                <a:gd name="connsiteX15" fmla="*/ 81042 w 152165"/>
                <a:gd name="connsiteY15" fmla="*/ 140634 h 147886"/>
                <a:gd name="connsiteX16" fmla="*/ 81042 w 152165"/>
                <a:gd name="connsiteY16" fmla="*/ 78459 h 14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165" h="147886">
                  <a:moveTo>
                    <a:pt x="81042" y="78459"/>
                  </a:moveTo>
                  <a:lnTo>
                    <a:pt x="144883" y="78459"/>
                  </a:lnTo>
                  <a:cubicBezTo>
                    <a:pt x="148087" y="78459"/>
                    <a:pt x="152434" y="78459"/>
                    <a:pt x="152434" y="74018"/>
                  </a:cubicBezTo>
                  <a:cubicBezTo>
                    <a:pt x="152434" y="69577"/>
                    <a:pt x="148087" y="69577"/>
                    <a:pt x="144883" y="69577"/>
                  </a:cubicBezTo>
                  <a:lnTo>
                    <a:pt x="81042" y="69577"/>
                  </a:lnTo>
                  <a:lnTo>
                    <a:pt x="81042" y="7402"/>
                  </a:lnTo>
                  <a:cubicBezTo>
                    <a:pt x="81042" y="4294"/>
                    <a:pt x="81042" y="75"/>
                    <a:pt x="76466" y="75"/>
                  </a:cubicBezTo>
                  <a:cubicBezTo>
                    <a:pt x="71890" y="75"/>
                    <a:pt x="71890" y="4294"/>
                    <a:pt x="71890" y="7402"/>
                  </a:cubicBezTo>
                  <a:lnTo>
                    <a:pt x="71890" y="69577"/>
                  </a:lnTo>
                  <a:lnTo>
                    <a:pt x="7820" y="69577"/>
                  </a:lnTo>
                  <a:cubicBezTo>
                    <a:pt x="4616" y="69577"/>
                    <a:pt x="269" y="69577"/>
                    <a:pt x="269" y="74018"/>
                  </a:cubicBezTo>
                  <a:cubicBezTo>
                    <a:pt x="269" y="78459"/>
                    <a:pt x="4616" y="78459"/>
                    <a:pt x="7820" y="78459"/>
                  </a:cubicBezTo>
                  <a:lnTo>
                    <a:pt x="71890" y="78459"/>
                  </a:lnTo>
                  <a:lnTo>
                    <a:pt x="71890" y="140634"/>
                  </a:lnTo>
                  <a:cubicBezTo>
                    <a:pt x="71890" y="143743"/>
                    <a:pt x="71890" y="147962"/>
                    <a:pt x="76466" y="147962"/>
                  </a:cubicBezTo>
                  <a:cubicBezTo>
                    <a:pt x="81042" y="147962"/>
                    <a:pt x="81042" y="143743"/>
                    <a:pt x="81042" y="140634"/>
                  </a:cubicBezTo>
                  <a:lnTo>
                    <a:pt x="81042" y="78459"/>
                  </a:lnTo>
                  <a:close/>
                </a:path>
              </a:pathLst>
            </a:custGeom>
            <a:solidFill>
              <a:srgbClr val="000000"/>
            </a:solidFill>
            <a:ln w="22914" cap="flat">
              <a:noFill/>
              <a:prstDash val="solid"/>
              <a:miter/>
            </a:ln>
          </p:spPr>
          <p:txBody>
            <a:bodyPr rtlCol="0" anchor="ctr"/>
            <a:lstStyle/>
            <a:p>
              <a:endParaRPr lang="zh-CN" altLang="en-US"/>
            </a:p>
          </p:txBody>
        </p:sp>
        <p:sp>
          <p:nvSpPr>
            <p:cNvPr id="72" name="任意多边形: 形状 71">
              <a:extLst>
                <a:ext uri="{FF2B5EF4-FFF2-40B4-BE49-F238E27FC236}">
                  <a16:creationId xmlns:a16="http://schemas.microsoft.com/office/drawing/2014/main" id="{CB7FFBA3-4390-4ADB-B39B-C677990435EA}"/>
                </a:ext>
              </a:extLst>
            </p:cNvPr>
            <p:cNvSpPr/>
            <p:nvPr>
              <p:custDataLst>
                <p:tags r:id="rId52"/>
              </p:custDataLst>
            </p:nvPr>
          </p:nvSpPr>
          <p:spPr>
            <a:xfrm>
              <a:off x="8953201" y="4053730"/>
              <a:ext cx="163377" cy="151661"/>
            </a:xfrm>
            <a:custGeom>
              <a:avLst/>
              <a:gdLst>
                <a:gd name="connsiteX0" fmla="*/ 27280 w 163377"/>
                <a:gd name="connsiteY0" fmla="*/ 134416 h 151661"/>
                <a:gd name="connsiteX1" fmla="*/ 6457 w 163377"/>
                <a:gd name="connsiteY1" fmla="*/ 144853 h 151661"/>
                <a:gd name="connsiteX2" fmla="*/ 279 w 163377"/>
                <a:gd name="connsiteY2" fmla="*/ 149294 h 151661"/>
                <a:gd name="connsiteX3" fmla="*/ 6457 w 163377"/>
                <a:gd name="connsiteY3" fmla="*/ 151736 h 151661"/>
                <a:gd name="connsiteX4" fmla="*/ 88146 w 163377"/>
                <a:gd name="connsiteY4" fmla="*/ 151736 h 151661"/>
                <a:gd name="connsiteX5" fmla="*/ 151300 w 163377"/>
                <a:gd name="connsiteY5" fmla="*/ 103773 h 151661"/>
                <a:gd name="connsiteX6" fmla="*/ 115833 w 163377"/>
                <a:gd name="connsiteY6" fmla="*/ 72464 h 151661"/>
                <a:gd name="connsiteX7" fmla="*/ 163656 w 163377"/>
                <a:gd name="connsiteY7" fmla="*/ 30718 h 151661"/>
                <a:gd name="connsiteX8" fmla="*/ 121096 w 163377"/>
                <a:gd name="connsiteY8" fmla="*/ 75 h 151661"/>
                <a:gd name="connsiteX9" fmla="*/ 44212 w 163377"/>
                <a:gd name="connsiteY9" fmla="*/ 75 h 151661"/>
                <a:gd name="connsiteX10" fmla="*/ 37576 w 163377"/>
                <a:gd name="connsiteY10" fmla="*/ 4516 h 151661"/>
                <a:gd name="connsiteX11" fmla="*/ 43983 w 163377"/>
                <a:gd name="connsiteY11" fmla="*/ 6958 h 151661"/>
                <a:gd name="connsiteX12" fmla="*/ 52679 w 163377"/>
                <a:gd name="connsiteY12" fmla="*/ 7402 h 151661"/>
                <a:gd name="connsiteX13" fmla="*/ 58857 w 163377"/>
                <a:gd name="connsiteY13" fmla="*/ 10955 h 151661"/>
                <a:gd name="connsiteX14" fmla="*/ 57942 w 163377"/>
                <a:gd name="connsiteY14" fmla="*/ 15174 h 151661"/>
                <a:gd name="connsiteX15" fmla="*/ 27280 w 163377"/>
                <a:gd name="connsiteY15" fmla="*/ 134416 h 151661"/>
                <a:gd name="connsiteX16" fmla="*/ 61831 w 163377"/>
                <a:gd name="connsiteY16" fmla="*/ 70465 h 151661"/>
                <a:gd name="connsiteX17" fmla="*/ 76018 w 163377"/>
                <a:gd name="connsiteY17" fmla="*/ 15396 h 151661"/>
                <a:gd name="connsiteX18" fmla="*/ 88375 w 163377"/>
                <a:gd name="connsiteY18" fmla="*/ 6958 h 151661"/>
                <a:gd name="connsiteX19" fmla="*/ 117892 w 163377"/>
                <a:gd name="connsiteY19" fmla="*/ 6958 h 151661"/>
                <a:gd name="connsiteX20" fmla="*/ 142834 w 163377"/>
                <a:gd name="connsiteY20" fmla="*/ 29830 h 151661"/>
                <a:gd name="connsiteX21" fmla="*/ 95239 w 163377"/>
                <a:gd name="connsiteY21" fmla="*/ 70465 h 151661"/>
                <a:gd name="connsiteX22" fmla="*/ 61831 w 163377"/>
                <a:gd name="connsiteY22" fmla="*/ 70465 h 151661"/>
                <a:gd name="connsiteX23" fmla="*/ 51535 w 163377"/>
                <a:gd name="connsiteY23" fmla="*/ 144853 h 151661"/>
                <a:gd name="connsiteX24" fmla="*/ 46500 w 163377"/>
                <a:gd name="connsiteY24" fmla="*/ 144631 h 151661"/>
                <a:gd name="connsiteX25" fmla="*/ 43526 w 163377"/>
                <a:gd name="connsiteY25" fmla="*/ 142410 h 151661"/>
                <a:gd name="connsiteX26" fmla="*/ 44670 w 163377"/>
                <a:gd name="connsiteY26" fmla="*/ 137303 h 151661"/>
                <a:gd name="connsiteX27" fmla="*/ 60459 w 163377"/>
                <a:gd name="connsiteY27" fmla="*/ 75350 h 151661"/>
                <a:gd name="connsiteX28" fmla="*/ 103706 w 163377"/>
                <a:gd name="connsiteY28" fmla="*/ 75350 h 151661"/>
                <a:gd name="connsiteX29" fmla="*/ 130020 w 163377"/>
                <a:gd name="connsiteY29" fmla="*/ 101331 h 151661"/>
                <a:gd name="connsiteX30" fmla="*/ 82654 w 163377"/>
                <a:gd name="connsiteY30" fmla="*/ 144853 h 151661"/>
                <a:gd name="connsiteX31" fmla="*/ 51535 w 163377"/>
                <a:gd name="connsiteY31" fmla="*/ 144853 h 1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3377" h="151661">
                  <a:moveTo>
                    <a:pt x="27280" y="134416"/>
                  </a:moveTo>
                  <a:cubicBezTo>
                    <a:pt x="24991" y="143076"/>
                    <a:pt x="24534" y="144853"/>
                    <a:pt x="6457" y="144853"/>
                  </a:cubicBezTo>
                  <a:cubicBezTo>
                    <a:pt x="2567" y="144853"/>
                    <a:pt x="279" y="144853"/>
                    <a:pt x="279" y="149294"/>
                  </a:cubicBezTo>
                  <a:cubicBezTo>
                    <a:pt x="279" y="151736"/>
                    <a:pt x="2338" y="151736"/>
                    <a:pt x="6457" y="151736"/>
                  </a:cubicBezTo>
                  <a:lnTo>
                    <a:pt x="88146" y="151736"/>
                  </a:lnTo>
                  <a:cubicBezTo>
                    <a:pt x="124299" y="151736"/>
                    <a:pt x="151300" y="125534"/>
                    <a:pt x="151300" y="103773"/>
                  </a:cubicBezTo>
                  <a:cubicBezTo>
                    <a:pt x="151300" y="87785"/>
                    <a:pt x="138029" y="74906"/>
                    <a:pt x="115833" y="72464"/>
                  </a:cubicBezTo>
                  <a:cubicBezTo>
                    <a:pt x="139630" y="68245"/>
                    <a:pt x="163656" y="51813"/>
                    <a:pt x="163656" y="30718"/>
                  </a:cubicBezTo>
                  <a:cubicBezTo>
                    <a:pt x="163656" y="14286"/>
                    <a:pt x="148554" y="75"/>
                    <a:pt x="121096" y="75"/>
                  </a:cubicBezTo>
                  <a:lnTo>
                    <a:pt x="44212" y="75"/>
                  </a:lnTo>
                  <a:cubicBezTo>
                    <a:pt x="39865" y="75"/>
                    <a:pt x="37576" y="75"/>
                    <a:pt x="37576" y="4516"/>
                  </a:cubicBezTo>
                  <a:cubicBezTo>
                    <a:pt x="37576" y="6958"/>
                    <a:pt x="39636" y="6958"/>
                    <a:pt x="43983" y="6958"/>
                  </a:cubicBezTo>
                  <a:cubicBezTo>
                    <a:pt x="44441" y="6958"/>
                    <a:pt x="48789" y="6958"/>
                    <a:pt x="52679" y="7402"/>
                  </a:cubicBezTo>
                  <a:cubicBezTo>
                    <a:pt x="56797" y="7847"/>
                    <a:pt x="58857" y="8069"/>
                    <a:pt x="58857" y="10955"/>
                  </a:cubicBezTo>
                  <a:cubicBezTo>
                    <a:pt x="58857" y="11843"/>
                    <a:pt x="58628" y="12510"/>
                    <a:pt x="57942" y="15174"/>
                  </a:cubicBezTo>
                  <a:lnTo>
                    <a:pt x="27280" y="134416"/>
                  </a:lnTo>
                  <a:close/>
                  <a:moveTo>
                    <a:pt x="61831" y="70465"/>
                  </a:moveTo>
                  <a:lnTo>
                    <a:pt x="76018" y="15396"/>
                  </a:lnTo>
                  <a:cubicBezTo>
                    <a:pt x="78078" y="7625"/>
                    <a:pt x="78535" y="6958"/>
                    <a:pt x="88375" y="6958"/>
                  </a:cubicBezTo>
                  <a:lnTo>
                    <a:pt x="117892" y="6958"/>
                  </a:lnTo>
                  <a:cubicBezTo>
                    <a:pt x="138029" y="6958"/>
                    <a:pt x="142834" y="20059"/>
                    <a:pt x="142834" y="29830"/>
                  </a:cubicBezTo>
                  <a:cubicBezTo>
                    <a:pt x="142834" y="49370"/>
                    <a:pt x="123155" y="70465"/>
                    <a:pt x="95239" y="70465"/>
                  </a:cubicBezTo>
                  <a:lnTo>
                    <a:pt x="61831" y="70465"/>
                  </a:lnTo>
                  <a:close/>
                  <a:moveTo>
                    <a:pt x="51535" y="144853"/>
                  </a:moveTo>
                  <a:cubicBezTo>
                    <a:pt x="48331" y="144853"/>
                    <a:pt x="47873" y="144853"/>
                    <a:pt x="46500" y="144631"/>
                  </a:cubicBezTo>
                  <a:cubicBezTo>
                    <a:pt x="44212" y="144409"/>
                    <a:pt x="43526" y="144187"/>
                    <a:pt x="43526" y="142410"/>
                  </a:cubicBezTo>
                  <a:cubicBezTo>
                    <a:pt x="43526" y="141744"/>
                    <a:pt x="43526" y="141300"/>
                    <a:pt x="44670" y="137303"/>
                  </a:cubicBezTo>
                  <a:lnTo>
                    <a:pt x="60459" y="75350"/>
                  </a:lnTo>
                  <a:lnTo>
                    <a:pt x="103706" y="75350"/>
                  </a:lnTo>
                  <a:cubicBezTo>
                    <a:pt x="125672" y="75350"/>
                    <a:pt x="130020" y="91782"/>
                    <a:pt x="130020" y="101331"/>
                  </a:cubicBezTo>
                  <a:cubicBezTo>
                    <a:pt x="130020" y="123314"/>
                    <a:pt x="109655" y="144853"/>
                    <a:pt x="82654" y="144853"/>
                  </a:cubicBezTo>
                  <a:lnTo>
                    <a:pt x="51535" y="144853"/>
                  </a:lnTo>
                  <a:close/>
                </a:path>
              </a:pathLst>
            </a:custGeom>
            <a:solidFill>
              <a:srgbClr val="000000"/>
            </a:solidFill>
            <a:ln w="22914" cap="flat">
              <a:noFill/>
              <a:prstDash val="solid"/>
              <a:miter/>
            </a:ln>
          </p:spPr>
          <p:txBody>
            <a:bodyPr rtlCol="0" anchor="ctr"/>
            <a:lstStyle/>
            <a:p>
              <a:endParaRPr lang="zh-CN" altLang="en-US"/>
            </a:p>
          </p:txBody>
        </p:sp>
      </p:grpSp>
      <p:grpSp>
        <p:nvGrpSpPr>
          <p:cNvPr id="146" name="组合 145" descr="\documentclass{article}&#10;\usepackage{amsmath}&#10;\pagestyle{empty}&#10;\begin{document}&#10;&#10;$$&#10;\mathcal{L}_h=p_h(N)\prod_{i=0}^N{f_h(ch_i,t_i)}&#10;$$&#10;&#10;\end{document}" title="IguanaTex Shape Display">
            <a:extLst>
              <a:ext uri="{FF2B5EF4-FFF2-40B4-BE49-F238E27FC236}">
                <a16:creationId xmlns:a16="http://schemas.microsoft.com/office/drawing/2014/main" id="{EDF2B17D-7B90-45CB-B430-9313871FAF25}"/>
              </a:ext>
            </a:extLst>
          </p:cNvPr>
          <p:cNvGrpSpPr>
            <a:grpSpLocks noChangeAspect="1"/>
          </p:cNvGrpSpPr>
          <p:nvPr>
            <p:custDataLst>
              <p:tags r:id="rId2"/>
            </p:custDataLst>
          </p:nvPr>
        </p:nvGrpSpPr>
        <p:grpSpPr>
          <a:xfrm>
            <a:off x="7155811" y="4002825"/>
            <a:ext cx="2508970" cy="671202"/>
            <a:chOff x="5190362" y="7363335"/>
            <a:chExt cx="2508970" cy="671202"/>
          </a:xfrm>
        </p:grpSpPr>
        <p:sp>
          <p:nvSpPr>
            <p:cNvPr id="123" name="任意多边形: 形状 122">
              <a:extLst>
                <a:ext uri="{FF2B5EF4-FFF2-40B4-BE49-F238E27FC236}">
                  <a16:creationId xmlns:a16="http://schemas.microsoft.com/office/drawing/2014/main" id="{88FB11CB-B95A-448E-8427-91A4DCAEFD13}"/>
                </a:ext>
              </a:extLst>
            </p:cNvPr>
            <p:cNvSpPr/>
            <p:nvPr>
              <p:custDataLst>
                <p:tags r:id="rId11"/>
              </p:custDataLst>
            </p:nvPr>
          </p:nvSpPr>
          <p:spPr>
            <a:xfrm>
              <a:off x="5190362" y="7598351"/>
              <a:ext cx="142113" cy="166998"/>
            </a:xfrm>
            <a:custGeom>
              <a:avLst/>
              <a:gdLst>
                <a:gd name="connsiteX0" fmla="*/ 34112 w 142113"/>
                <a:gd name="connsiteY0" fmla="*/ 140664 h 166998"/>
                <a:gd name="connsiteX1" fmla="*/ 53243 w 142113"/>
                <a:gd name="connsiteY1" fmla="*/ 94492 h 166998"/>
                <a:gd name="connsiteX2" fmla="*/ 83989 w 142113"/>
                <a:gd name="connsiteY2" fmla="*/ 19378 h 166998"/>
                <a:gd name="connsiteX3" fmla="*/ 95831 w 142113"/>
                <a:gd name="connsiteY3" fmla="*/ 14324 h 166998"/>
                <a:gd name="connsiteX4" fmla="*/ 112001 w 142113"/>
                <a:gd name="connsiteY4" fmla="*/ 33390 h 166998"/>
                <a:gd name="connsiteX5" fmla="*/ 110863 w 142113"/>
                <a:gd name="connsiteY5" fmla="*/ 41889 h 166998"/>
                <a:gd name="connsiteX6" fmla="*/ 112457 w 142113"/>
                <a:gd name="connsiteY6" fmla="*/ 43497 h 166998"/>
                <a:gd name="connsiteX7" fmla="*/ 127944 w 142113"/>
                <a:gd name="connsiteY7" fmla="*/ 36835 h 166998"/>
                <a:gd name="connsiteX8" fmla="*/ 134093 w 142113"/>
                <a:gd name="connsiteY8" fmla="*/ 21904 h 166998"/>
                <a:gd name="connsiteX9" fmla="*/ 114962 w 142113"/>
                <a:gd name="connsiteY9" fmla="*/ 82 h 166998"/>
                <a:gd name="connsiteX10" fmla="*/ 65313 w 142113"/>
                <a:gd name="connsiteY10" fmla="*/ 24661 h 166998"/>
                <a:gd name="connsiteX11" fmla="*/ 32063 w 142113"/>
                <a:gd name="connsiteY11" fmla="*/ 102073 h 166998"/>
                <a:gd name="connsiteX12" fmla="*/ 19309 w 142113"/>
                <a:gd name="connsiteY12" fmla="*/ 138826 h 166998"/>
                <a:gd name="connsiteX13" fmla="*/ 8605 w 142113"/>
                <a:gd name="connsiteY13" fmla="*/ 154676 h 166998"/>
                <a:gd name="connsiteX14" fmla="*/ 178 w 142113"/>
                <a:gd name="connsiteY14" fmla="*/ 165702 h 166998"/>
                <a:gd name="connsiteX15" fmla="*/ 2228 w 142113"/>
                <a:gd name="connsiteY15" fmla="*/ 167081 h 166998"/>
                <a:gd name="connsiteX16" fmla="*/ 13843 w 142113"/>
                <a:gd name="connsiteY16" fmla="*/ 162257 h 166998"/>
                <a:gd name="connsiteX17" fmla="*/ 23408 w 142113"/>
                <a:gd name="connsiteY17" fmla="*/ 153987 h 166998"/>
                <a:gd name="connsiteX18" fmla="*/ 57115 w 142113"/>
                <a:gd name="connsiteY18" fmla="*/ 160419 h 166998"/>
                <a:gd name="connsiteX19" fmla="*/ 91960 w 142113"/>
                <a:gd name="connsiteY19" fmla="*/ 167081 h 166998"/>
                <a:gd name="connsiteX20" fmla="*/ 136370 w 142113"/>
                <a:gd name="connsiteY20" fmla="*/ 142961 h 166998"/>
                <a:gd name="connsiteX21" fmla="*/ 142292 w 142113"/>
                <a:gd name="connsiteY21" fmla="*/ 130327 h 166998"/>
                <a:gd name="connsiteX22" fmla="*/ 140697 w 142113"/>
                <a:gd name="connsiteY22" fmla="*/ 128719 h 166998"/>
                <a:gd name="connsiteX23" fmla="*/ 127716 w 142113"/>
                <a:gd name="connsiteY23" fmla="*/ 134002 h 166998"/>
                <a:gd name="connsiteX24" fmla="*/ 119745 w 142113"/>
                <a:gd name="connsiteY24" fmla="*/ 143191 h 166998"/>
                <a:gd name="connsiteX25" fmla="*/ 116328 w 142113"/>
                <a:gd name="connsiteY25" fmla="*/ 150082 h 166998"/>
                <a:gd name="connsiteX26" fmla="*/ 110863 w 142113"/>
                <a:gd name="connsiteY26" fmla="*/ 152839 h 166998"/>
                <a:gd name="connsiteX27" fmla="*/ 73512 w 142113"/>
                <a:gd name="connsiteY27" fmla="*/ 145258 h 166998"/>
                <a:gd name="connsiteX28" fmla="*/ 43222 w 142113"/>
                <a:gd name="connsiteY28" fmla="*/ 139745 h 166998"/>
                <a:gd name="connsiteX29" fmla="*/ 34112 w 142113"/>
                <a:gd name="connsiteY29" fmla="*/ 140664 h 16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2113" h="166998">
                  <a:moveTo>
                    <a:pt x="34112" y="140664"/>
                  </a:moveTo>
                  <a:cubicBezTo>
                    <a:pt x="46411" y="121368"/>
                    <a:pt x="50282" y="106667"/>
                    <a:pt x="53243" y="94492"/>
                  </a:cubicBezTo>
                  <a:cubicBezTo>
                    <a:pt x="61214" y="62793"/>
                    <a:pt x="69868" y="35228"/>
                    <a:pt x="83989" y="19378"/>
                  </a:cubicBezTo>
                  <a:cubicBezTo>
                    <a:pt x="86722" y="16391"/>
                    <a:pt x="88543" y="14324"/>
                    <a:pt x="95831" y="14324"/>
                  </a:cubicBezTo>
                  <a:cubicBezTo>
                    <a:pt x="111546" y="14324"/>
                    <a:pt x="112001" y="30174"/>
                    <a:pt x="112001" y="33390"/>
                  </a:cubicBezTo>
                  <a:cubicBezTo>
                    <a:pt x="112001" y="37525"/>
                    <a:pt x="110863" y="40741"/>
                    <a:pt x="110863" y="41889"/>
                  </a:cubicBezTo>
                  <a:cubicBezTo>
                    <a:pt x="110863" y="43497"/>
                    <a:pt x="112229" y="43497"/>
                    <a:pt x="112457" y="43497"/>
                  </a:cubicBezTo>
                  <a:cubicBezTo>
                    <a:pt x="116101" y="43497"/>
                    <a:pt x="122250" y="40970"/>
                    <a:pt x="127944" y="36835"/>
                  </a:cubicBezTo>
                  <a:cubicBezTo>
                    <a:pt x="132043" y="33620"/>
                    <a:pt x="134093" y="31322"/>
                    <a:pt x="134093" y="21904"/>
                  </a:cubicBezTo>
                  <a:cubicBezTo>
                    <a:pt x="134093" y="9500"/>
                    <a:pt x="127716" y="82"/>
                    <a:pt x="114962" y="82"/>
                  </a:cubicBezTo>
                  <a:cubicBezTo>
                    <a:pt x="107674" y="82"/>
                    <a:pt x="87633" y="1920"/>
                    <a:pt x="65313" y="24661"/>
                  </a:cubicBezTo>
                  <a:cubicBezTo>
                    <a:pt x="47094" y="43497"/>
                    <a:pt x="36390" y="84845"/>
                    <a:pt x="32063" y="102073"/>
                  </a:cubicBezTo>
                  <a:cubicBezTo>
                    <a:pt x="27963" y="117923"/>
                    <a:pt x="26141" y="125044"/>
                    <a:pt x="19309" y="138826"/>
                  </a:cubicBezTo>
                  <a:cubicBezTo>
                    <a:pt x="17715" y="141583"/>
                    <a:pt x="11793" y="151690"/>
                    <a:pt x="8605" y="154676"/>
                  </a:cubicBezTo>
                  <a:cubicBezTo>
                    <a:pt x="2456" y="160419"/>
                    <a:pt x="178" y="164554"/>
                    <a:pt x="178" y="165702"/>
                  </a:cubicBezTo>
                  <a:cubicBezTo>
                    <a:pt x="178" y="166162"/>
                    <a:pt x="634" y="167081"/>
                    <a:pt x="2228" y="167081"/>
                  </a:cubicBezTo>
                  <a:cubicBezTo>
                    <a:pt x="3139" y="167081"/>
                    <a:pt x="7921" y="166162"/>
                    <a:pt x="13843" y="162257"/>
                  </a:cubicBezTo>
                  <a:cubicBezTo>
                    <a:pt x="17715" y="159960"/>
                    <a:pt x="18170" y="159500"/>
                    <a:pt x="23408" y="153987"/>
                  </a:cubicBezTo>
                  <a:cubicBezTo>
                    <a:pt x="34795" y="154217"/>
                    <a:pt x="42767" y="156284"/>
                    <a:pt x="57115" y="160419"/>
                  </a:cubicBezTo>
                  <a:cubicBezTo>
                    <a:pt x="68730" y="163635"/>
                    <a:pt x="80345" y="167081"/>
                    <a:pt x="91960" y="167081"/>
                  </a:cubicBezTo>
                  <a:cubicBezTo>
                    <a:pt x="110407" y="167081"/>
                    <a:pt x="129082" y="153068"/>
                    <a:pt x="136370" y="142961"/>
                  </a:cubicBezTo>
                  <a:cubicBezTo>
                    <a:pt x="140925" y="136759"/>
                    <a:pt x="142292" y="131016"/>
                    <a:pt x="142292" y="130327"/>
                  </a:cubicBezTo>
                  <a:cubicBezTo>
                    <a:pt x="142292" y="128719"/>
                    <a:pt x="140925" y="128719"/>
                    <a:pt x="140697" y="128719"/>
                  </a:cubicBezTo>
                  <a:cubicBezTo>
                    <a:pt x="137053" y="128719"/>
                    <a:pt x="131587" y="131246"/>
                    <a:pt x="127716" y="134002"/>
                  </a:cubicBezTo>
                  <a:cubicBezTo>
                    <a:pt x="121567" y="137908"/>
                    <a:pt x="121111" y="139286"/>
                    <a:pt x="119745" y="143191"/>
                  </a:cubicBezTo>
                  <a:cubicBezTo>
                    <a:pt x="118606" y="146866"/>
                    <a:pt x="117239" y="148704"/>
                    <a:pt x="116328" y="150082"/>
                  </a:cubicBezTo>
                  <a:cubicBezTo>
                    <a:pt x="114507" y="152839"/>
                    <a:pt x="114279" y="152839"/>
                    <a:pt x="110863" y="152839"/>
                  </a:cubicBezTo>
                  <a:cubicBezTo>
                    <a:pt x="99931" y="152839"/>
                    <a:pt x="88543" y="149393"/>
                    <a:pt x="73512" y="145258"/>
                  </a:cubicBezTo>
                  <a:cubicBezTo>
                    <a:pt x="67135" y="143421"/>
                    <a:pt x="54609" y="139745"/>
                    <a:pt x="43222" y="139745"/>
                  </a:cubicBezTo>
                  <a:cubicBezTo>
                    <a:pt x="40261" y="139745"/>
                    <a:pt x="37073" y="139975"/>
                    <a:pt x="34112" y="140664"/>
                  </a:cubicBez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24" name="任意多边形: 形状 123">
              <a:extLst>
                <a:ext uri="{FF2B5EF4-FFF2-40B4-BE49-F238E27FC236}">
                  <a16:creationId xmlns:a16="http://schemas.microsoft.com/office/drawing/2014/main" id="{3D9EE4E6-F999-4082-BA24-97D2382F431C}"/>
                </a:ext>
              </a:extLst>
            </p:cNvPr>
            <p:cNvSpPr/>
            <p:nvPr>
              <p:custDataLst>
                <p:tags r:id="rId12"/>
              </p:custDataLst>
            </p:nvPr>
          </p:nvSpPr>
          <p:spPr>
            <a:xfrm>
              <a:off x="5352340" y="7683160"/>
              <a:ext cx="86885" cy="113200"/>
            </a:xfrm>
            <a:custGeom>
              <a:avLst/>
              <a:gdLst>
                <a:gd name="connsiteX0" fmla="*/ 38127 w 86885"/>
                <a:gd name="connsiteY0" fmla="*/ 4907 h 113200"/>
                <a:gd name="connsiteX1" fmla="*/ 38765 w 86885"/>
                <a:gd name="connsiteY1" fmla="*/ 2335 h 113200"/>
                <a:gd name="connsiteX2" fmla="*/ 36214 w 86885"/>
                <a:gd name="connsiteY2" fmla="*/ 83 h 113200"/>
                <a:gd name="connsiteX3" fmla="*/ 15808 w 86885"/>
                <a:gd name="connsiteY3" fmla="*/ 1691 h 113200"/>
                <a:gd name="connsiteX4" fmla="*/ 12301 w 86885"/>
                <a:gd name="connsiteY4" fmla="*/ 5390 h 113200"/>
                <a:gd name="connsiteX5" fmla="*/ 16446 w 86885"/>
                <a:gd name="connsiteY5" fmla="*/ 7641 h 113200"/>
                <a:gd name="connsiteX6" fmla="*/ 24098 w 86885"/>
                <a:gd name="connsiteY6" fmla="*/ 10053 h 113200"/>
                <a:gd name="connsiteX7" fmla="*/ 23461 w 86885"/>
                <a:gd name="connsiteY7" fmla="*/ 13590 h 113200"/>
                <a:gd name="connsiteX8" fmla="*/ 982 w 86885"/>
                <a:gd name="connsiteY8" fmla="*/ 104601 h 113200"/>
                <a:gd name="connsiteX9" fmla="*/ 185 w 86885"/>
                <a:gd name="connsiteY9" fmla="*/ 108139 h 113200"/>
                <a:gd name="connsiteX10" fmla="*/ 5605 w 86885"/>
                <a:gd name="connsiteY10" fmla="*/ 113284 h 113200"/>
                <a:gd name="connsiteX11" fmla="*/ 12142 w 86885"/>
                <a:gd name="connsiteY11" fmla="*/ 109103 h 113200"/>
                <a:gd name="connsiteX12" fmla="*/ 14852 w 86885"/>
                <a:gd name="connsiteY12" fmla="*/ 98973 h 113200"/>
                <a:gd name="connsiteX13" fmla="*/ 18518 w 86885"/>
                <a:gd name="connsiteY13" fmla="*/ 84662 h 113200"/>
                <a:gd name="connsiteX14" fmla="*/ 21069 w 86885"/>
                <a:gd name="connsiteY14" fmla="*/ 73728 h 113200"/>
                <a:gd name="connsiteX15" fmla="*/ 25852 w 86885"/>
                <a:gd name="connsiteY15" fmla="*/ 62312 h 113200"/>
                <a:gd name="connsiteX16" fmla="*/ 51359 w 86885"/>
                <a:gd name="connsiteY16" fmla="*/ 45267 h 113200"/>
                <a:gd name="connsiteX17" fmla="*/ 60765 w 86885"/>
                <a:gd name="connsiteY17" fmla="*/ 56523 h 113200"/>
                <a:gd name="connsiteX18" fmla="*/ 51359 w 86885"/>
                <a:gd name="connsiteY18" fmla="*/ 90773 h 113200"/>
                <a:gd name="connsiteX19" fmla="*/ 48968 w 86885"/>
                <a:gd name="connsiteY19" fmla="*/ 99456 h 113200"/>
                <a:gd name="connsiteX20" fmla="*/ 64113 w 86885"/>
                <a:gd name="connsiteY20" fmla="*/ 113284 h 113200"/>
                <a:gd name="connsiteX21" fmla="*/ 87070 w 86885"/>
                <a:gd name="connsiteY21" fmla="*/ 88682 h 113200"/>
                <a:gd name="connsiteX22" fmla="*/ 84519 w 86885"/>
                <a:gd name="connsiteY22" fmla="*/ 86592 h 113200"/>
                <a:gd name="connsiteX23" fmla="*/ 81490 w 86885"/>
                <a:gd name="connsiteY23" fmla="*/ 89326 h 113200"/>
                <a:gd name="connsiteX24" fmla="*/ 64591 w 86885"/>
                <a:gd name="connsiteY24" fmla="*/ 108782 h 113200"/>
                <a:gd name="connsiteX25" fmla="*/ 60606 w 86885"/>
                <a:gd name="connsiteY25" fmla="*/ 103154 h 113200"/>
                <a:gd name="connsiteX26" fmla="*/ 64273 w 86885"/>
                <a:gd name="connsiteY26" fmla="*/ 90130 h 113200"/>
                <a:gd name="connsiteX27" fmla="*/ 72722 w 86885"/>
                <a:gd name="connsiteY27" fmla="*/ 59096 h 113200"/>
                <a:gd name="connsiteX28" fmla="*/ 66823 w 86885"/>
                <a:gd name="connsiteY28" fmla="*/ 45107 h 113200"/>
                <a:gd name="connsiteX29" fmla="*/ 51997 w 86885"/>
                <a:gd name="connsiteY29" fmla="*/ 40765 h 113200"/>
                <a:gd name="connsiteX30" fmla="*/ 26011 w 86885"/>
                <a:gd name="connsiteY30" fmla="*/ 54111 h 113200"/>
                <a:gd name="connsiteX31" fmla="*/ 38127 w 86885"/>
                <a:gd name="connsiteY31" fmla="*/ 4907 h 1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885" h="113200">
                  <a:moveTo>
                    <a:pt x="38127" y="4907"/>
                  </a:moveTo>
                  <a:cubicBezTo>
                    <a:pt x="38287" y="4586"/>
                    <a:pt x="38765" y="2495"/>
                    <a:pt x="38765" y="2335"/>
                  </a:cubicBezTo>
                  <a:cubicBezTo>
                    <a:pt x="38765" y="1531"/>
                    <a:pt x="38127" y="83"/>
                    <a:pt x="36214" y="83"/>
                  </a:cubicBezTo>
                  <a:cubicBezTo>
                    <a:pt x="33026" y="83"/>
                    <a:pt x="19794" y="1370"/>
                    <a:pt x="15808" y="1691"/>
                  </a:cubicBezTo>
                  <a:cubicBezTo>
                    <a:pt x="14533" y="1852"/>
                    <a:pt x="12301" y="2013"/>
                    <a:pt x="12301" y="5390"/>
                  </a:cubicBezTo>
                  <a:cubicBezTo>
                    <a:pt x="12301" y="7641"/>
                    <a:pt x="14533" y="7641"/>
                    <a:pt x="16446" y="7641"/>
                  </a:cubicBezTo>
                  <a:cubicBezTo>
                    <a:pt x="24098" y="7641"/>
                    <a:pt x="24098" y="8766"/>
                    <a:pt x="24098" y="10053"/>
                  </a:cubicBezTo>
                  <a:cubicBezTo>
                    <a:pt x="24098" y="11178"/>
                    <a:pt x="23779" y="12143"/>
                    <a:pt x="23461" y="13590"/>
                  </a:cubicBezTo>
                  <a:lnTo>
                    <a:pt x="982" y="104601"/>
                  </a:lnTo>
                  <a:cubicBezTo>
                    <a:pt x="185" y="107496"/>
                    <a:pt x="185" y="107817"/>
                    <a:pt x="185" y="108139"/>
                  </a:cubicBezTo>
                  <a:cubicBezTo>
                    <a:pt x="185" y="110551"/>
                    <a:pt x="2098" y="113284"/>
                    <a:pt x="5605" y="113284"/>
                  </a:cubicBezTo>
                  <a:cubicBezTo>
                    <a:pt x="7359" y="113284"/>
                    <a:pt x="10388" y="112480"/>
                    <a:pt x="12142" y="109103"/>
                  </a:cubicBezTo>
                  <a:cubicBezTo>
                    <a:pt x="12620" y="108139"/>
                    <a:pt x="14055" y="102350"/>
                    <a:pt x="14852" y="98973"/>
                  </a:cubicBezTo>
                  <a:lnTo>
                    <a:pt x="18518" y="84662"/>
                  </a:lnTo>
                  <a:cubicBezTo>
                    <a:pt x="18997" y="82250"/>
                    <a:pt x="20591" y="76140"/>
                    <a:pt x="21069" y="73728"/>
                  </a:cubicBezTo>
                  <a:cubicBezTo>
                    <a:pt x="22663" y="67618"/>
                    <a:pt x="22663" y="67457"/>
                    <a:pt x="25852" y="62312"/>
                  </a:cubicBezTo>
                  <a:cubicBezTo>
                    <a:pt x="30953" y="54433"/>
                    <a:pt x="38925" y="45267"/>
                    <a:pt x="51359" y="45267"/>
                  </a:cubicBezTo>
                  <a:cubicBezTo>
                    <a:pt x="60287" y="45267"/>
                    <a:pt x="60765" y="52664"/>
                    <a:pt x="60765" y="56523"/>
                  </a:cubicBezTo>
                  <a:cubicBezTo>
                    <a:pt x="60765" y="66171"/>
                    <a:pt x="53910" y="84019"/>
                    <a:pt x="51359" y="90773"/>
                  </a:cubicBezTo>
                  <a:cubicBezTo>
                    <a:pt x="49606" y="95275"/>
                    <a:pt x="48968" y="96722"/>
                    <a:pt x="48968" y="99456"/>
                  </a:cubicBezTo>
                  <a:cubicBezTo>
                    <a:pt x="48968" y="107978"/>
                    <a:pt x="55983" y="113284"/>
                    <a:pt x="64113" y="113284"/>
                  </a:cubicBezTo>
                  <a:cubicBezTo>
                    <a:pt x="80055" y="113284"/>
                    <a:pt x="87070" y="91094"/>
                    <a:pt x="87070" y="88682"/>
                  </a:cubicBezTo>
                  <a:cubicBezTo>
                    <a:pt x="87070" y="86592"/>
                    <a:pt x="84998" y="86592"/>
                    <a:pt x="84519" y="86592"/>
                  </a:cubicBezTo>
                  <a:cubicBezTo>
                    <a:pt x="82287" y="86592"/>
                    <a:pt x="82128" y="87557"/>
                    <a:pt x="81490" y="89326"/>
                  </a:cubicBezTo>
                  <a:cubicBezTo>
                    <a:pt x="77824" y="102189"/>
                    <a:pt x="70809" y="108782"/>
                    <a:pt x="64591" y="108782"/>
                  </a:cubicBezTo>
                  <a:cubicBezTo>
                    <a:pt x="61244" y="108782"/>
                    <a:pt x="60606" y="106531"/>
                    <a:pt x="60606" y="103154"/>
                  </a:cubicBezTo>
                  <a:cubicBezTo>
                    <a:pt x="60606" y="99456"/>
                    <a:pt x="61403" y="97365"/>
                    <a:pt x="64273" y="90130"/>
                  </a:cubicBezTo>
                  <a:cubicBezTo>
                    <a:pt x="66186" y="85145"/>
                    <a:pt x="72722" y="68100"/>
                    <a:pt x="72722" y="59096"/>
                  </a:cubicBezTo>
                  <a:cubicBezTo>
                    <a:pt x="72722" y="56523"/>
                    <a:pt x="72722" y="49770"/>
                    <a:pt x="66823" y="45107"/>
                  </a:cubicBezTo>
                  <a:cubicBezTo>
                    <a:pt x="64113" y="43016"/>
                    <a:pt x="59490" y="40765"/>
                    <a:pt x="51997" y="40765"/>
                  </a:cubicBezTo>
                  <a:cubicBezTo>
                    <a:pt x="40359" y="40765"/>
                    <a:pt x="31910" y="47197"/>
                    <a:pt x="26011" y="54111"/>
                  </a:cubicBezTo>
                  <a:lnTo>
                    <a:pt x="38127" y="4907"/>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25" name="任意多边形: 形状 124">
              <a:extLst>
                <a:ext uri="{FF2B5EF4-FFF2-40B4-BE49-F238E27FC236}">
                  <a16:creationId xmlns:a16="http://schemas.microsoft.com/office/drawing/2014/main" id="{F0AA06FF-730D-448D-BE65-FA9B81B652F5}"/>
                </a:ext>
              </a:extLst>
            </p:cNvPr>
            <p:cNvSpPr/>
            <p:nvPr>
              <p:custDataLst>
                <p:tags r:id="rId13"/>
              </p:custDataLst>
            </p:nvPr>
          </p:nvSpPr>
          <p:spPr>
            <a:xfrm>
              <a:off x="5534411" y="7675993"/>
              <a:ext cx="151451" cy="53751"/>
            </a:xfrm>
            <a:custGeom>
              <a:avLst/>
              <a:gdLst>
                <a:gd name="connsiteX0" fmla="*/ 143901 w 151451"/>
                <a:gd name="connsiteY0" fmla="*/ 9270 h 53751"/>
                <a:gd name="connsiteX1" fmla="*/ 151644 w 151451"/>
                <a:gd name="connsiteY1" fmla="*/ 4676 h 53751"/>
                <a:gd name="connsiteX2" fmla="*/ 144128 w 151451"/>
                <a:gd name="connsiteY2" fmla="*/ 82 h 53751"/>
                <a:gd name="connsiteX3" fmla="*/ 7709 w 151451"/>
                <a:gd name="connsiteY3" fmla="*/ 82 h 53751"/>
                <a:gd name="connsiteX4" fmla="*/ 193 w 151451"/>
                <a:gd name="connsiteY4" fmla="*/ 4676 h 53751"/>
                <a:gd name="connsiteX5" fmla="*/ 7936 w 151451"/>
                <a:gd name="connsiteY5" fmla="*/ 9270 h 53751"/>
                <a:gd name="connsiteX6" fmla="*/ 143901 w 151451"/>
                <a:gd name="connsiteY6" fmla="*/ 9270 h 53751"/>
                <a:gd name="connsiteX7" fmla="*/ 144128 w 151451"/>
                <a:gd name="connsiteY7" fmla="*/ 53834 h 53751"/>
                <a:gd name="connsiteX8" fmla="*/ 151644 w 151451"/>
                <a:gd name="connsiteY8" fmla="*/ 49240 h 53751"/>
                <a:gd name="connsiteX9" fmla="*/ 143901 w 151451"/>
                <a:gd name="connsiteY9" fmla="*/ 44646 h 53751"/>
                <a:gd name="connsiteX10" fmla="*/ 7936 w 151451"/>
                <a:gd name="connsiteY10" fmla="*/ 44646 h 53751"/>
                <a:gd name="connsiteX11" fmla="*/ 193 w 151451"/>
                <a:gd name="connsiteY11" fmla="*/ 49240 h 53751"/>
                <a:gd name="connsiteX12" fmla="*/ 7709 w 151451"/>
                <a:gd name="connsiteY12" fmla="*/ 53834 h 53751"/>
                <a:gd name="connsiteX13" fmla="*/ 144128 w 151451"/>
                <a:gd name="connsiteY13" fmla="*/ 53834 h 5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3751">
                  <a:moveTo>
                    <a:pt x="143901" y="9270"/>
                  </a:moveTo>
                  <a:cubicBezTo>
                    <a:pt x="147317" y="9270"/>
                    <a:pt x="151644" y="9270"/>
                    <a:pt x="151644" y="4676"/>
                  </a:cubicBezTo>
                  <a:cubicBezTo>
                    <a:pt x="151644" y="82"/>
                    <a:pt x="147317" y="82"/>
                    <a:pt x="144128" y="82"/>
                  </a:cubicBezTo>
                  <a:lnTo>
                    <a:pt x="7709" y="82"/>
                  </a:lnTo>
                  <a:cubicBezTo>
                    <a:pt x="4520" y="82"/>
                    <a:pt x="193" y="82"/>
                    <a:pt x="193" y="4676"/>
                  </a:cubicBezTo>
                  <a:cubicBezTo>
                    <a:pt x="193" y="9270"/>
                    <a:pt x="4520" y="9270"/>
                    <a:pt x="7936" y="9270"/>
                  </a:cubicBezTo>
                  <a:lnTo>
                    <a:pt x="143901" y="9270"/>
                  </a:lnTo>
                  <a:close/>
                  <a:moveTo>
                    <a:pt x="144128" y="53834"/>
                  </a:moveTo>
                  <a:cubicBezTo>
                    <a:pt x="147317" y="53834"/>
                    <a:pt x="151644" y="53834"/>
                    <a:pt x="151644" y="49240"/>
                  </a:cubicBezTo>
                  <a:cubicBezTo>
                    <a:pt x="151644" y="44646"/>
                    <a:pt x="147317" y="44646"/>
                    <a:pt x="143901" y="44646"/>
                  </a:cubicBezTo>
                  <a:lnTo>
                    <a:pt x="7936" y="44646"/>
                  </a:lnTo>
                  <a:cubicBezTo>
                    <a:pt x="4520" y="44646"/>
                    <a:pt x="193" y="44646"/>
                    <a:pt x="193" y="49240"/>
                  </a:cubicBezTo>
                  <a:cubicBezTo>
                    <a:pt x="193" y="53834"/>
                    <a:pt x="4520" y="53834"/>
                    <a:pt x="7709" y="53834"/>
                  </a:cubicBezTo>
                  <a:lnTo>
                    <a:pt x="144128" y="53834"/>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26" name="任意多边形: 形状 125">
              <a:extLst>
                <a:ext uri="{FF2B5EF4-FFF2-40B4-BE49-F238E27FC236}">
                  <a16:creationId xmlns:a16="http://schemas.microsoft.com/office/drawing/2014/main" id="{F5C7600F-AD60-475D-A8B8-40F1971EBBDF}"/>
                </a:ext>
              </a:extLst>
            </p:cNvPr>
            <p:cNvSpPr/>
            <p:nvPr>
              <p:custDataLst>
                <p:tags r:id="rId14"/>
              </p:custDataLst>
            </p:nvPr>
          </p:nvSpPr>
          <p:spPr>
            <a:xfrm>
              <a:off x="5754766" y="7658765"/>
              <a:ext cx="118883" cy="146095"/>
            </a:xfrm>
            <a:custGeom>
              <a:avLst/>
              <a:gdLst>
                <a:gd name="connsiteX0" fmla="*/ 17740 w 118883"/>
                <a:gd name="connsiteY0" fmla="*/ 129638 h 146095"/>
                <a:gd name="connsiteX1" fmla="*/ 5442 w 118883"/>
                <a:gd name="connsiteY1" fmla="*/ 139056 h 146095"/>
                <a:gd name="connsiteX2" fmla="*/ 203 w 118883"/>
                <a:gd name="connsiteY2" fmla="*/ 143421 h 146095"/>
                <a:gd name="connsiteX3" fmla="*/ 3164 w 118883"/>
                <a:gd name="connsiteY3" fmla="*/ 146177 h 146095"/>
                <a:gd name="connsiteX4" fmla="*/ 22295 w 118883"/>
                <a:gd name="connsiteY4" fmla="*/ 145488 h 146095"/>
                <a:gd name="connsiteX5" fmla="*/ 44842 w 118883"/>
                <a:gd name="connsiteY5" fmla="*/ 146177 h 146095"/>
                <a:gd name="connsiteX6" fmla="*/ 48941 w 118883"/>
                <a:gd name="connsiteY6" fmla="*/ 141583 h 146095"/>
                <a:gd name="connsiteX7" fmla="*/ 43475 w 118883"/>
                <a:gd name="connsiteY7" fmla="*/ 139056 h 146095"/>
                <a:gd name="connsiteX8" fmla="*/ 32088 w 118883"/>
                <a:gd name="connsiteY8" fmla="*/ 135381 h 146095"/>
                <a:gd name="connsiteX9" fmla="*/ 43247 w 118883"/>
                <a:gd name="connsiteY9" fmla="*/ 89439 h 146095"/>
                <a:gd name="connsiteX10" fmla="*/ 64200 w 118883"/>
                <a:gd name="connsiteY10" fmla="*/ 104140 h 146095"/>
                <a:gd name="connsiteX11" fmla="*/ 119087 w 118883"/>
                <a:gd name="connsiteY11" fmla="*/ 36835 h 146095"/>
                <a:gd name="connsiteX12" fmla="*/ 88797 w 118883"/>
                <a:gd name="connsiteY12" fmla="*/ 82 h 146095"/>
                <a:gd name="connsiteX13" fmla="*/ 58962 w 118883"/>
                <a:gd name="connsiteY13" fmla="*/ 17310 h 146095"/>
                <a:gd name="connsiteX14" fmla="*/ 38465 w 118883"/>
                <a:gd name="connsiteY14" fmla="*/ 82 h 146095"/>
                <a:gd name="connsiteX15" fmla="*/ 21612 w 118883"/>
                <a:gd name="connsiteY15" fmla="*/ 13175 h 146095"/>
                <a:gd name="connsiteX16" fmla="*/ 14551 w 118883"/>
                <a:gd name="connsiteY16" fmla="*/ 35457 h 146095"/>
                <a:gd name="connsiteX17" fmla="*/ 17284 w 118883"/>
                <a:gd name="connsiteY17" fmla="*/ 37754 h 146095"/>
                <a:gd name="connsiteX18" fmla="*/ 21156 w 118883"/>
                <a:gd name="connsiteY18" fmla="*/ 32471 h 146095"/>
                <a:gd name="connsiteX19" fmla="*/ 37781 w 118883"/>
                <a:gd name="connsiteY19" fmla="*/ 5136 h 146095"/>
                <a:gd name="connsiteX20" fmla="*/ 44842 w 118883"/>
                <a:gd name="connsiteY20" fmla="*/ 15702 h 146095"/>
                <a:gd name="connsiteX21" fmla="*/ 43247 w 118883"/>
                <a:gd name="connsiteY21" fmla="*/ 27417 h 146095"/>
                <a:gd name="connsiteX22" fmla="*/ 17740 w 118883"/>
                <a:gd name="connsiteY22" fmla="*/ 129638 h 146095"/>
                <a:gd name="connsiteX23" fmla="*/ 57823 w 118883"/>
                <a:gd name="connsiteY23" fmla="*/ 29944 h 146095"/>
                <a:gd name="connsiteX24" fmla="*/ 69666 w 118883"/>
                <a:gd name="connsiteY24" fmla="*/ 13865 h 146095"/>
                <a:gd name="connsiteX25" fmla="*/ 88113 w 118883"/>
                <a:gd name="connsiteY25" fmla="*/ 5136 h 146095"/>
                <a:gd name="connsiteX26" fmla="*/ 102689 w 118883"/>
                <a:gd name="connsiteY26" fmla="*/ 26728 h 146095"/>
                <a:gd name="connsiteX27" fmla="*/ 91074 w 118883"/>
                <a:gd name="connsiteY27" fmla="*/ 75427 h 146095"/>
                <a:gd name="connsiteX28" fmla="*/ 63972 w 118883"/>
                <a:gd name="connsiteY28" fmla="*/ 99087 h 146095"/>
                <a:gd name="connsiteX29" fmla="*/ 45980 w 118883"/>
                <a:gd name="connsiteY29" fmla="*/ 78643 h 146095"/>
                <a:gd name="connsiteX30" fmla="*/ 46664 w 118883"/>
                <a:gd name="connsiteY30" fmla="*/ 74967 h 146095"/>
                <a:gd name="connsiteX31" fmla="*/ 57823 w 118883"/>
                <a:gd name="connsiteY31" fmla="*/ 29944 h 14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8883" h="146095">
                  <a:moveTo>
                    <a:pt x="17740" y="129638"/>
                  </a:moveTo>
                  <a:cubicBezTo>
                    <a:pt x="15918" y="137448"/>
                    <a:pt x="15462" y="139056"/>
                    <a:pt x="5442" y="139056"/>
                  </a:cubicBezTo>
                  <a:cubicBezTo>
                    <a:pt x="2709" y="139056"/>
                    <a:pt x="203" y="139056"/>
                    <a:pt x="203" y="143421"/>
                  </a:cubicBezTo>
                  <a:cubicBezTo>
                    <a:pt x="203" y="145258"/>
                    <a:pt x="1342" y="146177"/>
                    <a:pt x="3164" y="146177"/>
                  </a:cubicBezTo>
                  <a:cubicBezTo>
                    <a:pt x="9313" y="146177"/>
                    <a:pt x="15918" y="145488"/>
                    <a:pt x="22295" y="145488"/>
                  </a:cubicBezTo>
                  <a:cubicBezTo>
                    <a:pt x="29810" y="145488"/>
                    <a:pt x="37554" y="146177"/>
                    <a:pt x="44842" y="146177"/>
                  </a:cubicBezTo>
                  <a:cubicBezTo>
                    <a:pt x="45980" y="146177"/>
                    <a:pt x="48941" y="146177"/>
                    <a:pt x="48941" y="141583"/>
                  </a:cubicBezTo>
                  <a:cubicBezTo>
                    <a:pt x="48941" y="139056"/>
                    <a:pt x="46664" y="139056"/>
                    <a:pt x="43475" y="139056"/>
                  </a:cubicBezTo>
                  <a:cubicBezTo>
                    <a:pt x="32088" y="139056"/>
                    <a:pt x="32088" y="137448"/>
                    <a:pt x="32088" y="135381"/>
                  </a:cubicBezTo>
                  <a:cubicBezTo>
                    <a:pt x="32088" y="132624"/>
                    <a:pt x="41653" y="95182"/>
                    <a:pt x="43247" y="89439"/>
                  </a:cubicBezTo>
                  <a:cubicBezTo>
                    <a:pt x="46208" y="96100"/>
                    <a:pt x="52585" y="104140"/>
                    <a:pt x="64200" y="104140"/>
                  </a:cubicBezTo>
                  <a:cubicBezTo>
                    <a:pt x="90619" y="104140"/>
                    <a:pt x="119087" y="70603"/>
                    <a:pt x="119087" y="36835"/>
                  </a:cubicBezTo>
                  <a:cubicBezTo>
                    <a:pt x="119087" y="15243"/>
                    <a:pt x="106105" y="82"/>
                    <a:pt x="88797" y="82"/>
                  </a:cubicBezTo>
                  <a:cubicBezTo>
                    <a:pt x="77409" y="82"/>
                    <a:pt x="66477" y="8352"/>
                    <a:pt x="58962" y="17310"/>
                  </a:cubicBezTo>
                  <a:cubicBezTo>
                    <a:pt x="56684" y="4906"/>
                    <a:pt x="46891" y="82"/>
                    <a:pt x="38465" y="82"/>
                  </a:cubicBezTo>
                  <a:cubicBezTo>
                    <a:pt x="27988" y="82"/>
                    <a:pt x="23661" y="9041"/>
                    <a:pt x="21612" y="13175"/>
                  </a:cubicBezTo>
                  <a:cubicBezTo>
                    <a:pt x="17512" y="20986"/>
                    <a:pt x="14551" y="34768"/>
                    <a:pt x="14551" y="35457"/>
                  </a:cubicBezTo>
                  <a:cubicBezTo>
                    <a:pt x="14551" y="37754"/>
                    <a:pt x="16829" y="37754"/>
                    <a:pt x="17284" y="37754"/>
                  </a:cubicBezTo>
                  <a:cubicBezTo>
                    <a:pt x="19562" y="37754"/>
                    <a:pt x="19790" y="37525"/>
                    <a:pt x="21156" y="32471"/>
                  </a:cubicBezTo>
                  <a:cubicBezTo>
                    <a:pt x="25028" y="16162"/>
                    <a:pt x="29583" y="5136"/>
                    <a:pt x="37781" y="5136"/>
                  </a:cubicBezTo>
                  <a:cubicBezTo>
                    <a:pt x="41653" y="5136"/>
                    <a:pt x="44842" y="6973"/>
                    <a:pt x="44842" y="15702"/>
                  </a:cubicBezTo>
                  <a:cubicBezTo>
                    <a:pt x="44842" y="20986"/>
                    <a:pt x="44158" y="23512"/>
                    <a:pt x="43247" y="27417"/>
                  </a:cubicBezTo>
                  <a:lnTo>
                    <a:pt x="17740" y="129638"/>
                  </a:lnTo>
                  <a:close/>
                  <a:moveTo>
                    <a:pt x="57823" y="29944"/>
                  </a:moveTo>
                  <a:cubicBezTo>
                    <a:pt x="59417" y="23742"/>
                    <a:pt x="65566" y="17310"/>
                    <a:pt x="69666" y="13865"/>
                  </a:cubicBezTo>
                  <a:cubicBezTo>
                    <a:pt x="77637" y="6744"/>
                    <a:pt x="84242" y="5136"/>
                    <a:pt x="88113" y="5136"/>
                  </a:cubicBezTo>
                  <a:cubicBezTo>
                    <a:pt x="97223" y="5136"/>
                    <a:pt x="102689" y="13175"/>
                    <a:pt x="102689" y="26728"/>
                  </a:cubicBezTo>
                  <a:cubicBezTo>
                    <a:pt x="102689" y="40281"/>
                    <a:pt x="95173" y="66698"/>
                    <a:pt x="91074" y="75427"/>
                  </a:cubicBezTo>
                  <a:cubicBezTo>
                    <a:pt x="83331" y="91506"/>
                    <a:pt x="72399" y="99087"/>
                    <a:pt x="63972" y="99087"/>
                  </a:cubicBezTo>
                  <a:cubicBezTo>
                    <a:pt x="48941" y="99087"/>
                    <a:pt x="45980" y="80021"/>
                    <a:pt x="45980" y="78643"/>
                  </a:cubicBezTo>
                  <a:cubicBezTo>
                    <a:pt x="45980" y="78183"/>
                    <a:pt x="45980" y="77724"/>
                    <a:pt x="46664" y="74967"/>
                  </a:cubicBezTo>
                  <a:lnTo>
                    <a:pt x="57823" y="29944"/>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27" name="任意多边形: 形状 126">
              <a:extLst>
                <a:ext uri="{FF2B5EF4-FFF2-40B4-BE49-F238E27FC236}">
                  <a16:creationId xmlns:a16="http://schemas.microsoft.com/office/drawing/2014/main" id="{D2A1B4A1-F952-4D90-B9AD-88C70F841C4B}"/>
                </a:ext>
              </a:extLst>
            </p:cNvPr>
            <p:cNvSpPr/>
            <p:nvPr>
              <p:custDataLst>
                <p:tags r:id="rId15"/>
              </p:custDataLst>
            </p:nvPr>
          </p:nvSpPr>
          <p:spPr>
            <a:xfrm>
              <a:off x="5888596" y="7683160"/>
              <a:ext cx="86885" cy="113200"/>
            </a:xfrm>
            <a:custGeom>
              <a:avLst/>
              <a:gdLst>
                <a:gd name="connsiteX0" fmla="*/ 38151 w 86885"/>
                <a:gd name="connsiteY0" fmla="*/ 4907 h 113200"/>
                <a:gd name="connsiteX1" fmla="*/ 38789 w 86885"/>
                <a:gd name="connsiteY1" fmla="*/ 2335 h 113200"/>
                <a:gd name="connsiteX2" fmla="*/ 36238 w 86885"/>
                <a:gd name="connsiteY2" fmla="*/ 83 h 113200"/>
                <a:gd name="connsiteX3" fmla="*/ 15832 w 86885"/>
                <a:gd name="connsiteY3" fmla="*/ 1691 h 113200"/>
                <a:gd name="connsiteX4" fmla="*/ 12324 w 86885"/>
                <a:gd name="connsiteY4" fmla="*/ 5390 h 113200"/>
                <a:gd name="connsiteX5" fmla="*/ 16469 w 86885"/>
                <a:gd name="connsiteY5" fmla="*/ 7641 h 113200"/>
                <a:gd name="connsiteX6" fmla="*/ 24122 w 86885"/>
                <a:gd name="connsiteY6" fmla="*/ 10053 h 113200"/>
                <a:gd name="connsiteX7" fmla="*/ 23484 w 86885"/>
                <a:gd name="connsiteY7" fmla="*/ 13590 h 113200"/>
                <a:gd name="connsiteX8" fmla="*/ 1006 w 86885"/>
                <a:gd name="connsiteY8" fmla="*/ 104601 h 113200"/>
                <a:gd name="connsiteX9" fmla="*/ 208 w 86885"/>
                <a:gd name="connsiteY9" fmla="*/ 108139 h 113200"/>
                <a:gd name="connsiteX10" fmla="*/ 5629 w 86885"/>
                <a:gd name="connsiteY10" fmla="*/ 113284 h 113200"/>
                <a:gd name="connsiteX11" fmla="*/ 12165 w 86885"/>
                <a:gd name="connsiteY11" fmla="*/ 109103 h 113200"/>
                <a:gd name="connsiteX12" fmla="*/ 14875 w 86885"/>
                <a:gd name="connsiteY12" fmla="*/ 98973 h 113200"/>
                <a:gd name="connsiteX13" fmla="*/ 18542 w 86885"/>
                <a:gd name="connsiteY13" fmla="*/ 84662 h 113200"/>
                <a:gd name="connsiteX14" fmla="*/ 21093 w 86885"/>
                <a:gd name="connsiteY14" fmla="*/ 73728 h 113200"/>
                <a:gd name="connsiteX15" fmla="*/ 25875 w 86885"/>
                <a:gd name="connsiteY15" fmla="*/ 62312 h 113200"/>
                <a:gd name="connsiteX16" fmla="*/ 51383 w 86885"/>
                <a:gd name="connsiteY16" fmla="*/ 45267 h 113200"/>
                <a:gd name="connsiteX17" fmla="*/ 60789 w 86885"/>
                <a:gd name="connsiteY17" fmla="*/ 56523 h 113200"/>
                <a:gd name="connsiteX18" fmla="*/ 51383 w 86885"/>
                <a:gd name="connsiteY18" fmla="*/ 90773 h 113200"/>
                <a:gd name="connsiteX19" fmla="*/ 48992 w 86885"/>
                <a:gd name="connsiteY19" fmla="*/ 99456 h 113200"/>
                <a:gd name="connsiteX20" fmla="*/ 64137 w 86885"/>
                <a:gd name="connsiteY20" fmla="*/ 113284 h 113200"/>
                <a:gd name="connsiteX21" fmla="*/ 87093 w 86885"/>
                <a:gd name="connsiteY21" fmla="*/ 88682 h 113200"/>
                <a:gd name="connsiteX22" fmla="*/ 84543 w 86885"/>
                <a:gd name="connsiteY22" fmla="*/ 86592 h 113200"/>
                <a:gd name="connsiteX23" fmla="*/ 81514 w 86885"/>
                <a:gd name="connsiteY23" fmla="*/ 89326 h 113200"/>
                <a:gd name="connsiteX24" fmla="*/ 64615 w 86885"/>
                <a:gd name="connsiteY24" fmla="*/ 108782 h 113200"/>
                <a:gd name="connsiteX25" fmla="*/ 60629 w 86885"/>
                <a:gd name="connsiteY25" fmla="*/ 103154 h 113200"/>
                <a:gd name="connsiteX26" fmla="*/ 64296 w 86885"/>
                <a:gd name="connsiteY26" fmla="*/ 90130 h 113200"/>
                <a:gd name="connsiteX27" fmla="*/ 72745 w 86885"/>
                <a:gd name="connsiteY27" fmla="*/ 59096 h 113200"/>
                <a:gd name="connsiteX28" fmla="*/ 66847 w 86885"/>
                <a:gd name="connsiteY28" fmla="*/ 45107 h 113200"/>
                <a:gd name="connsiteX29" fmla="*/ 52021 w 86885"/>
                <a:gd name="connsiteY29" fmla="*/ 40765 h 113200"/>
                <a:gd name="connsiteX30" fmla="*/ 26035 w 86885"/>
                <a:gd name="connsiteY30" fmla="*/ 54111 h 113200"/>
                <a:gd name="connsiteX31" fmla="*/ 38151 w 86885"/>
                <a:gd name="connsiteY31" fmla="*/ 4907 h 1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885" h="113200">
                  <a:moveTo>
                    <a:pt x="38151" y="4907"/>
                  </a:moveTo>
                  <a:cubicBezTo>
                    <a:pt x="38310" y="4586"/>
                    <a:pt x="38789" y="2495"/>
                    <a:pt x="38789" y="2335"/>
                  </a:cubicBezTo>
                  <a:cubicBezTo>
                    <a:pt x="38789" y="1531"/>
                    <a:pt x="38151" y="83"/>
                    <a:pt x="36238" y="83"/>
                  </a:cubicBezTo>
                  <a:cubicBezTo>
                    <a:pt x="33049" y="83"/>
                    <a:pt x="19817" y="1370"/>
                    <a:pt x="15832" y="1691"/>
                  </a:cubicBezTo>
                  <a:cubicBezTo>
                    <a:pt x="14556" y="1852"/>
                    <a:pt x="12324" y="2013"/>
                    <a:pt x="12324" y="5390"/>
                  </a:cubicBezTo>
                  <a:cubicBezTo>
                    <a:pt x="12324" y="7641"/>
                    <a:pt x="14556" y="7641"/>
                    <a:pt x="16469" y="7641"/>
                  </a:cubicBezTo>
                  <a:cubicBezTo>
                    <a:pt x="24122" y="7641"/>
                    <a:pt x="24122" y="8766"/>
                    <a:pt x="24122" y="10053"/>
                  </a:cubicBezTo>
                  <a:cubicBezTo>
                    <a:pt x="24122" y="11178"/>
                    <a:pt x="23803" y="12143"/>
                    <a:pt x="23484" y="13590"/>
                  </a:cubicBezTo>
                  <a:lnTo>
                    <a:pt x="1006" y="104601"/>
                  </a:lnTo>
                  <a:cubicBezTo>
                    <a:pt x="208" y="107496"/>
                    <a:pt x="208" y="107817"/>
                    <a:pt x="208" y="108139"/>
                  </a:cubicBezTo>
                  <a:cubicBezTo>
                    <a:pt x="208" y="110551"/>
                    <a:pt x="2121" y="113284"/>
                    <a:pt x="5629" y="113284"/>
                  </a:cubicBezTo>
                  <a:cubicBezTo>
                    <a:pt x="7382" y="113284"/>
                    <a:pt x="10411" y="112480"/>
                    <a:pt x="12165" y="109103"/>
                  </a:cubicBezTo>
                  <a:cubicBezTo>
                    <a:pt x="12643" y="108139"/>
                    <a:pt x="14078" y="102350"/>
                    <a:pt x="14875" y="98973"/>
                  </a:cubicBezTo>
                  <a:lnTo>
                    <a:pt x="18542" y="84662"/>
                  </a:lnTo>
                  <a:cubicBezTo>
                    <a:pt x="19020" y="82250"/>
                    <a:pt x="20614" y="76140"/>
                    <a:pt x="21093" y="73728"/>
                  </a:cubicBezTo>
                  <a:cubicBezTo>
                    <a:pt x="22687" y="67618"/>
                    <a:pt x="22687" y="67457"/>
                    <a:pt x="25875" y="62312"/>
                  </a:cubicBezTo>
                  <a:cubicBezTo>
                    <a:pt x="30977" y="54433"/>
                    <a:pt x="38948" y="45267"/>
                    <a:pt x="51383" y="45267"/>
                  </a:cubicBezTo>
                  <a:cubicBezTo>
                    <a:pt x="60311" y="45267"/>
                    <a:pt x="60789" y="52664"/>
                    <a:pt x="60789" y="56523"/>
                  </a:cubicBezTo>
                  <a:cubicBezTo>
                    <a:pt x="60789" y="66171"/>
                    <a:pt x="53934" y="84019"/>
                    <a:pt x="51383" y="90773"/>
                  </a:cubicBezTo>
                  <a:cubicBezTo>
                    <a:pt x="49629" y="95275"/>
                    <a:pt x="48992" y="96722"/>
                    <a:pt x="48992" y="99456"/>
                  </a:cubicBezTo>
                  <a:cubicBezTo>
                    <a:pt x="48992" y="107978"/>
                    <a:pt x="56006" y="113284"/>
                    <a:pt x="64137" y="113284"/>
                  </a:cubicBezTo>
                  <a:cubicBezTo>
                    <a:pt x="80079" y="113284"/>
                    <a:pt x="87093" y="91094"/>
                    <a:pt x="87093" y="88682"/>
                  </a:cubicBezTo>
                  <a:cubicBezTo>
                    <a:pt x="87093" y="86592"/>
                    <a:pt x="85021" y="86592"/>
                    <a:pt x="84543" y="86592"/>
                  </a:cubicBezTo>
                  <a:cubicBezTo>
                    <a:pt x="82311" y="86592"/>
                    <a:pt x="82151" y="87557"/>
                    <a:pt x="81514" y="89326"/>
                  </a:cubicBezTo>
                  <a:cubicBezTo>
                    <a:pt x="77847" y="102189"/>
                    <a:pt x="70832" y="108782"/>
                    <a:pt x="64615" y="108782"/>
                  </a:cubicBezTo>
                  <a:cubicBezTo>
                    <a:pt x="61267" y="108782"/>
                    <a:pt x="60629" y="106531"/>
                    <a:pt x="60629" y="103154"/>
                  </a:cubicBezTo>
                  <a:cubicBezTo>
                    <a:pt x="60629" y="99456"/>
                    <a:pt x="61426" y="97365"/>
                    <a:pt x="64296" y="90130"/>
                  </a:cubicBezTo>
                  <a:cubicBezTo>
                    <a:pt x="66209" y="85145"/>
                    <a:pt x="72745" y="68100"/>
                    <a:pt x="72745" y="59096"/>
                  </a:cubicBezTo>
                  <a:cubicBezTo>
                    <a:pt x="72745" y="56523"/>
                    <a:pt x="72745" y="49770"/>
                    <a:pt x="66847" y="45107"/>
                  </a:cubicBezTo>
                  <a:cubicBezTo>
                    <a:pt x="64137" y="43016"/>
                    <a:pt x="59513" y="40765"/>
                    <a:pt x="52021" y="40765"/>
                  </a:cubicBezTo>
                  <a:cubicBezTo>
                    <a:pt x="40383" y="40765"/>
                    <a:pt x="31933" y="47197"/>
                    <a:pt x="26035" y="54111"/>
                  </a:cubicBezTo>
                  <a:lnTo>
                    <a:pt x="38151" y="4907"/>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28" name="任意多边形: 形状 127">
              <a:extLst>
                <a:ext uri="{FF2B5EF4-FFF2-40B4-BE49-F238E27FC236}">
                  <a16:creationId xmlns:a16="http://schemas.microsoft.com/office/drawing/2014/main" id="{4D985BC0-4E5D-406C-92F8-DCF9F9A86F9A}"/>
                </a:ext>
              </a:extLst>
            </p:cNvPr>
            <p:cNvSpPr/>
            <p:nvPr>
              <p:custDataLst>
                <p:tags r:id="rId16"/>
              </p:custDataLst>
            </p:nvPr>
          </p:nvSpPr>
          <p:spPr>
            <a:xfrm>
              <a:off x="6017198" y="7588014"/>
              <a:ext cx="52837" cy="229709"/>
            </a:xfrm>
            <a:custGeom>
              <a:avLst/>
              <a:gdLst>
                <a:gd name="connsiteX0" fmla="*/ 53051 w 52837"/>
                <a:gd name="connsiteY0" fmla="*/ 227494 h 229709"/>
                <a:gd name="connsiteX1" fmla="*/ 49179 w 52837"/>
                <a:gd name="connsiteY1" fmla="*/ 222441 h 229709"/>
                <a:gd name="connsiteX2" fmla="*/ 13423 w 52837"/>
                <a:gd name="connsiteY2" fmla="*/ 114937 h 229709"/>
                <a:gd name="connsiteX3" fmla="*/ 50090 w 52837"/>
                <a:gd name="connsiteY3" fmla="*/ 6284 h 229709"/>
                <a:gd name="connsiteX4" fmla="*/ 53051 w 52837"/>
                <a:gd name="connsiteY4" fmla="*/ 2379 h 229709"/>
                <a:gd name="connsiteX5" fmla="*/ 50773 w 52837"/>
                <a:gd name="connsiteY5" fmla="*/ 82 h 229709"/>
                <a:gd name="connsiteX6" fmla="*/ 14562 w 52837"/>
                <a:gd name="connsiteY6" fmla="*/ 44875 h 229709"/>
                <a:gd name="connsiteX7" fmla="*/ 214 w 52837"/>
                <a:gd name="connsiteY7" fmla="*/ 114937 h 229709"/>
                <a:gd name="connsiteX8" fmla="*/ 15245 w 52837"/>
                <a:gd name="connsiteY8" fmla="*/ 186606 h 229709"/>
                <a:gd name="connsiteX9" fmla="*/ 50773 w 52837"/>
                <a:gd name="connsiteY9" fmla="*/ 229791 h 229709"/>
                <a:gd name="connsiteX10" fmla="*/ 53051 w 52837"/>
                <a:gd name="connsiteY10" fmla="*/ 227494 h 22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9709">
                  <a:moveTo>
                    <a:pt x="53051" y="227494"/>
                  </a:moveTo>
                  <a:cubicBezTo>
                    <a:pt x="53051" y="226805"/>
                    <a:pt x="53051" y="226346"/>
                    <a:pt x="49179" y="222441"/>
                  </a:cubicBezTo>
                  <a:cubicBezTo>
                    <a:pt x="20711" y="193497"/>
                    <a:pt x="13423" y="150082"/>
                    <a:pt x="13423" y="114937"/>
                  </a:cubicBezTo>
                  <a:cubicBezTo>
                    <a:pt x="13423" y="74967"/>
                    <a:pt x="22077" y="34998"/>
                    <a:pt x="50090" y="6284"/>
                  </a:cubicBezTo>
                  <a:cubicBezTo>
                    <a:pt x="53051" y="3528"/>
                    <a:pt x="53051" y="3068"/>
                    <a:pt x="53051" y="2379"/>
                  </a:cubicBezTo>
                  <a:cubicBezTo>
                    <a:pt x="53051" y="771"/>
                    <a:pt x="52140" y="82"/>
                    <a:pt x="50773" y="82"/>
                  </a:cubicBezTo>
                  <a:cubicBezTo>
                    <a:pt x="48496" y="82"/>
                    <a:pt x="27999" y="15702"/>
                    <a:pt x="14562" y="44875"/>
                  </a:cubicBezTo>
                  <a:cubicBezTo>
                    <a:pt x="2947" y="70143"/>
                    <a:pt x="214" y="95641"/>
                    <a:pt x="214" y="114937"/>
                  </a:cubicBezTo>
                  <a:cubicBezTo>
                    <a:pt x="214" y="132854"/>
                    <a:pt x="2719" y="160649"/>
                    <a:pt x="15245" y="186606"/>
                  </a:cubicBezTo>
                  <a:cubicBezTo>
                    <a:pt x="28910" y="214860"/>
                    <a:pt x="48496" y="229791"/>
                    <a:pt x="50773" y="229791"/>
                  </a:cubicBezTo>
                  <a:cubicBezTo>
                    <a:pt x="52140" y="229791"/>
                    <a:pt x="53051" y="229102"/>
                    <a:pt x="53051" y="227494"/>
                  </a:cubicBez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29" name="任意多边形: 形状 128">
              <a:extLst>
                <a:ext uri="{FF2B5EF4-FFF2-40B4-BE49-F238E27FC236}">
                  <a16:creationId xmlns:a16="http://schemas.microsoft.com/office/drawing/2014/main" id="{D31FB3DA-A661-4354-AC52-4583C7F42E58}"/>
                </a:ext>
              </a:extLst>
            </p:cNvPr>
            <p:cNvSpPr/>
            <p:nvPr>
              <p:custDataLst>
                <p:tags r:id="rId17"/>
              </p:custDataLst>
            </p:nvPr>
          </p:nvSpPr>
          <p:spPr>
            <a:xfrm>
              <a:off x="6092102" y="7603405"/>
              <a:ext cx="191762" cy="156891"/>
            </a:xfrm>
            <a:custGeom>
              <a:avLst/>
              <a:gdLst>
                <a:gd name="connsiteX0" fmla="*/ 163511 w 191762"/>
                <a:gd name="connsiteY0" fmla="*/ 24201 h 156891"/>
                <a:gd name="connsiteX1" fmla="*/ 188108 w 191762"/>
                <a:gd name="connsiteY1" fmla="*/ 7203 h 156891"/>
                <a:gd name="connsiteX2" fmla="*/ 191979 w 191762"/>
                <a:gd name="connsiteY2" fmla="*/ 2609 h 156891"/>
                <a:gd name="connsiteX3" fmla="*/ 189019 w 191762"/>
                <a:gd name="connsiteY3" fmla="*/ 82 h 156891"/>
                <a:gd name="connsiteX4" fmla="*/ 166016 w 191762"/>
                <a:gd name="connsiteY4" fmla="*/ 771 h 156891"/>
                <a:gd name="connsiteX5" fmla="*/ 142786 w 191762"/>
                <a:gd name="connsiteY5" fmla="*/ 82 h 156891"/>
                <a:gd name="connsiteX6" fmla="*/ 138687 w 191762"/>
                <a:gd name="connsiteY6" fmla="*/ 4676 h 156891"/>
                <a:gd name="connsiteX7" fmla="*/ 142786 w 191762"/>
                <a:gd name="connsiteY7" fmla="*/ 7203 h 156891"/>
                <a:gd name="connsiteX8" fmla="*/ 158273 w 191762"/>
                <a:gd name="connsiteY8" fmla="*/ 17310 h 156891"/>
                <a:gd name="connsiteX9" fmla="*/ 157590 w 191762"/>
                <a:gd name="connsiteY9" fmla="*/ 22134 h 156891"/>
                <a:gd name="connsiteX10" fmla="*/ 132082 w 191762"/>
                <a:gd name="connsiteY10" fmla="*/ 124355 h 156891"/>
                <a:gd name="connsiteX11" fmla="*/ 81750 w 191762"/>
                <a:gd name="connsiteY11" fmla="*/ 4446 h 156891"/>
                <a:gd name="connsiteX12" fmla="*/ 74463 w 191762"/>
                <a:gd name="connsiteY12" fmla="*/ 82 h 156891"/>
                <a:gd name="connsiteX13" fmla="*/ 43945 w 191762"/>
                <a:gd name="connsiteY13" fmla="*/ 82 h 156891"/>
                <a:gd name="connsiteX14" fmla="*/ 37340 w 191762"/>
                <a:gd name="connsiteY14" fmla="*/ 4676 h 156891"/>
                <a:gd name="connsiteX15" fmla="*/ 43717 w 191762"/>
                <a:gd name="connsiteY15" fmla="*/ 7203 h 156891"/>
                <a:gd name="connsiteX16" fmla="*/ 59204 w 191762"/>
                <a:gd name="connsiteY16" fmla="*/ 9270 h 156891"/>
                <a:gd name="connsiteX17" fmla="*/ 28686 w 191762"/>
                <a:gd name="connsiteY17" fmla="*/ 132624 h 156891"/>
                <a:gd name="connsiteX18" fmla="*/ 4089 w 191762"/>
                <a:gd name="connsiteY18" fmla="*/ 149852 h 156891"/>
                <a:gd name="connsiteX19" fmla="*/ 217 w 191762"/>
                <a:gd name="connsiteY19" fmla="*/ 154447 h 156891"/>
                <a:gd name="connsiteX20" fmla="*/ 3178 w 191762"/>
                <a:gd name="connsiteY20" fmla="*/ 156973 h 156891"/>
                <a:gd name="connsiteX21" fmla="*/ 25953 w 191762"/>
                <a:gd name="connsiteY21" fmla="*/ 156284 h 156891"/>
                <a:gd name="connsiteX22" fmla="*/ 49411 w 191762"/>
                <a:gd name="connsiteY22" fmla="*/ 156973 h 156891"/>
                <a:gd name="connsiteX23" fmla="*/ 53510 w 191762"/>
                <a:gd name="connsiteY23" fmla="*/ 152379 h 156891"/>
                <a:gd name="connsiteX24" fmla="*/ 48955 w 191762"/>
                <a:gd name="connsiteY24" fmla="*/ 149852 h 156891"/>
                <a:gd name="connsiteX25" fmla="*/ 33924 w 191762"/>
                <a:gd name="connsiteY25" fmla="*/ 139745 h 156891"/>
                <a:gd name="connsiteX26" fmla="*/ 34835 w 191762"/>
                <a:gd name="connsiteY26" fmla="*/ 134462 h 156891"/>
                <a:gd name="connsiteX27" fmla="*/ 64897 w 191762"/>
                <a:gd name="connsiteY27" fmla="*/ 13175 h 156891"/>
                <a:gd name="connsiteX28" fmla="*/ 66947 w 191762"/>
                <a:gd name="connsiteY28" fmla="*/ 17310 h 156891"/>
                <a:gd name="connsiteX29" fmla="*/ 123656 w 191762"/>
                <a:gd name="connsiteY29" fmla="*/ 152609 h 156891"/>
                <a:gd name="connsiteX30" fmla="*/ 127983 w 191762"/>
                <a:gd name="connsiteY30" fmla="*/ 156973 h 156891"/>
                <a:gd name="connsiteX31" fmla="*/ 131627 w 191762"/>
                <a:gd name="connsiteY31" fmla="*/ 152150 h 156891"/>
                <a:gd name="connsiteX32" fmla="*/ 163511 w 191762"/>
                <a:gd name="connsiteY32" fmla="*/ 24201 h 15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762" h="156891">
                  <a:moveTo>
                    <a:pt x="163511" y="24201"/>
                  </a:moveTo>
                  <a:cubicBezTo>
                    <a:pt x="165789" y="15013"/>
                    <a:pt x="169888" y="7892"/>
                    <a:pt x="188108" y="7203"/>
                  </a:cubicBezTo>
                  <a:cubicBezTo>
                    <a:pt x="189247" y="7203"/>
                    <a:pt x="191979" y="6973"/>
                    <a:pt x="191979" y="2609"/>
                  </a:cubicBezTo>
                  <a:cubicBezTo>
                    <a:pt x="191979" y="2379"/>
                    <a:pt x="191979" y="82"/>
                    <a:pt x="189019" y="82"/>
                  </a:cubicBezTo>
                  <a:cubicBezTo>
                    <a:pt x="181503" y="82"/>
                    <a:pt x="173532" y="771"/>
                    <a:pt x="166016" y="771"/>
                  </a:cubicBezTo>
                  <a:cubicBezTo>
                    <a:pt x="158273" y="771"/>
                    <a:pt x="150302" y="82"/>
                    <a:pt x="142786" y="82"/>
                  </a:cubicBezTo>
                  <a:cubicBezTo>
                    <a:pt x="141420" y="82"/>
                    <a:pt x="138687" y="82"/>
                    <a:pt x="138687" y="4676"/>
                  </a:cubicBezTo>
                  <a:cubicBezTo>
                    <a:pt x="138687" y="7203"/>
                    <a:pt x="140964" y="7203"/>
                    <a:pt x="142786" y="7203"/>
                  </a:cubicBezTo>
                  <a:cubicBezTo>
                    <a:pt x="155768" y="7433"/>
                    <a:pt x="158273" y="12257"/>
                    <a:pt x="158273" y="17310"/>
                  </a:cubicBezTo>
                  <a:cubicBezTo>
                    <a:pt x="158273" y="17999"/>
                    <a:pt x="157818" y="21445"/>
                    <a:pt x="157590" y="22134"/>
                  </a:cubicBezTo>
                  <a:lnTo>
                    <a:pt x="132082" y="124355"/>
                  </a:lnTo>
                  <a:lnTo>
                    <a:pt x="81750" y="4446"/>
                  </a:lnTo>
                  <a:cubicBezTo>
                    <a:pt x="79929" y="312"/>
                    <a:pt x="79701" y="82"/>
                    <a:pt x="74463" y="82"/>
                  </a:cubicBezTo>
                  <a:lnTo>
                    <a:pt x="43945" y="82"/>
                  </a:lnTo>
                  <a:cubicBezTo>
                    <a:pt x="39390" y="82"/>
                    <a:pt x="37340" y="82"/>
                    <a:pt x="37340" y="4676"/>
                  </a:cubicBezTo>
                  <a:cubicBezTo>
                    <a:pt x="37340" y="7203"/>
                    <a:pt x="39390" y="7203"/>
                    <a:pt x="43717" y="7203"/>
                  </a:cubicBezTo>
                  <a:cubicBezTo>
                    <a:pt x="44856" y="7203"/>
                    <a:pt x="59204" y="7203"/>
                    <a:pt x="59204" y="9270"/>
                  </a:cubicBezTo>
                  <a:lnTo>
                    <a:pt x="28686" y="132624"/>
                  </a:lnTo>
                  <a:cubicBezTo>
                    <a:pt x="26408" y="141813"/>
                    <a:pt x="22537" y="149163"/>
                    <a:pt x="4089" y="149852"/>
                  </a:cubicBezTo>
                  <a:cubicBezTo>
                    <a:pt x="2723" y="149852"/>
                    <a:pt x="217" y="150082"/>
                    <a:pt x="217" y="154447"/>
                  </a:cubicBezTo>
                  <a:cubicBezTo>
                    <a:pt x="217" y="156055"/>
                    <a:pt x="1356" y="156973"/>
                    <a:pt x="3178" y="156973"/>
                  </a:cubicBezTo>
                  <a:cubicBezTo>
                    <a:pt x="10466" y="156973"/>
                    <a:pt x="18437" y="156284"/>
                    <a:pt x="25953" y="156284"/>
                  </a:cubicBezTo>
                  <a:cubicBezTo>
                    <a:pt x="33696" y="156284"/>
                    <a:pt x="41895" y="156973"/>
                    <a:pt x="49411" y="156973"/>
                  </a:cubicBezTo>
                  <a:cubicBezTo>
                    <a:pt x="50549" y="156973"/>
                    <a:pt x="53510" y="156973"/>
                    <a:pt x="53510" y="152379"/>
                  </a:cubicBezTo>
                  <a:cubicBezTo>
                    <a:pt x="53510" y="150082"/>
                    <a:pt x="51460" y="149852"/>
                    <a:pt x="48955" y="149852"/>
                  </a:cubicBezTo>
                  <a:cubicBezTo>
                    <a:pt x="35746" y="149393"/>
                    <a:pt x="33924" y="144339"/>
                    <a:pt x="33924" y="139745"/>
                  </a:cubicBezTo>
                  <a:cubicBezTo>
                    <a:pt x="33924" y="138137"/>
                    <a:pt x="34152" y="136989"/>
                    <a:pt x="34835" y="134462"/>
                  </a:cubicBezTo>
                  <a:lnTo>
                    <a:pt x="64897" y="13175"/>
                  </a:lnTo>
                  <a:cubicBezTo>
                    <a:pt x="65808" y="14554"/>
                    <a:pt x="65808" y="15013"/>
                    <a:pt x="66947" y="17310"/>
                  </a:cubicBezTo>
                  <a:lnTo>
                    <a:pt x="123656" y="152609"/>
                  </a:lnTo>
                  <a:cubicBezTo>
                    <a:pt x="125250" y="156514"/>
                    <a:pt x="125933" y="156973"/>
                    <a:pt x="127983" y="156973"/>
                  </a:cubicBezTo>
                  <a:cubicBezTo>
                    <a:pt x="130488" y="156973"/>
                    <a:pt x="130488" y="156284"/>
                    <a:pt x="131627" y="152150"/>
                  </a:cubicBezTo>
                  <a:lnTo>
                    <a:pt x="163511" y="24201"/>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0" name="任意多边形: 形状 129">
              <a:extLst>
                <a:ext uri="{FF2B5EF4-FFF2-40B4-BE49-F238E27FC236}">
                  <a16:creationId xmlns:a16="http://schemas.microsoft.com/office/drawing/2014/main" id="{038FF6CA-D509-4CAC-8A35-1DF65859C4F1}"/>
                </a:ext>
              </a:extLst>
            </p:cNvPr>
            <p:cNvSpPr/>
            <p:nvPr>
              <p:custDataLst>
                <p:tags r:id="rId18"/>
              </p:custDataLst>
            </p:nvPr>
          </p:nvSpPr>
          <p:spPr>
            <a:xfrm>
              <a:off x="6304019" y="7588014"/>
              <a:ext cx="52837" cy="229709"/>
            </a:xfrm>
            <a:custGeom>
              <a:avLst/>
              <a:gdLst>
                <a:gd name="connsiteX0" fmla="*/ 53064 w 52837"/>
                <a:gd name="connsiteY0" fmla="*/ 114937 h 229709"/>
                <a:gd name="connsiteX1" fmla="*/ 38032 w 52837"/>
                <a:gd name="connsiteY1" fmla="*/ 43267 h 229709"/>
                <a:gd name="connsiteX2" fmla="*/ 2504 w 52837"/>
                <a:gd name="connsiteY2" fmla="*/ 82 h 229709"/>
                <a:gd name="connsiteX3" fmla="*/ 227 w 52837"/>
                <a:gd name="connsiteY3" fmla="*/ 2379 h 229709"/>
                <a:gd name="connsiteX4" fmla="*/ 4554 w 52837"/>
                <a:gd name="connsiteY4" fmla="*/ 7662 h 229709"/>
                <a:gd name="connsiteX5" fmla="*/ 39854 w 52837"/>
                <a:gd name="connsiteY5" fmla="*/ 114937 h 229709"/>
                <a:gd name="connsiteX6" fmla="*/ 3187 w 52837"/>
                <a:gd name="connsiteY6" fmla="*/ 223589 h 229709"/>
                <a:gd name="connsiteX7" fmla="*/ 227 w 52837"/>
                <a:gd name="connsiteY7" fmla="*/ 227494 h 229709"/>
                <a:gd name="connsiteX8" fmla="*/ 2504 w 52837"/>
                <a:gd name="connsiteY8" fmla="*/ 229791 h 229709"/>
                <a:gd name="connsiteX9" fmla="*/ 38716 w 52837"/>
                <a:gd name="connsiteY9" fmla="*/ 184998 h 229709"/>
                <a:gd name="connsiteX10" fmla="*/ 53064 w 52837"/>
                <a:gd name="connsiteY10" fmla="*/ 114937 h 22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9709">
                  <a:moveTo>
                    <a:pt x="53064" y="114937"/>
                  </a:moveTo>
                  <a:cubicBezTo>
                    <a:pt x="53064" y="97019"/>
                    <a:pt x="50558" y="69224"/>
                    <a:pt x="38032" y="43267"/>
                  </a:cubicBezTo>
                  <a:cubicBezTo>
                    <a:pt x="24368" y="15013"/>
                    <a:pt x="4781" y="82"/>
                    <a:pt x="2504" y="82"/>
                  </a:cubicBezTo>
                  <a:cubicBezTo>
                    <a:pt x="1138" y="82"/>
                    <a:pt x="227" y="1001"/>
                    <a:pt x="227" y="2379"/>
                  </a:cubicBezTo>
                  <a:cubicBezTo>
                    <a:pt x="227" y="3068"/>
                    <a:pt x="227" y="3528"/>
                    <a:pt x="4554" y="7662"/>
                  </a:cubicBezTo>
                  <a:cubicBezTo>
                    <a:pt x="26873" y="30404"/>
                    <a:pt x="39854" y="66927"/>
                    <a:pt x="39854" y="114937"/>
                  </a:cubicBezTo>
                  <a:cubicBezTo>
                    <a:pt x="39854" y="154217"/>
                    <a:pt x="31428" y="194646"/>
                    <a:pt x="3187" y="223589"/>
                  </a:cubicBezTo>
                  <a:cubicBezTo>
                    <a:pt x="227" y="226346"/>
                    <a:pt x="227" y="226805"/>
                    <a:pt x="227" y="227494"/>
                  </a:cubicBezTo>
                  <a:cubicBezTo>
                    <a:pt x="227" y="228872"/>
                    <a:pt x="1138" y="229791"/>
                    <a:pt x="2504" y="229791"/>
                  </a:cubicBezTo>
                  <a:cubicBezTo>
                    <a:pt x="4781" y="229791"/>
                    <a:pt x="25279" y="214171"/>
                    <a:pt x="38716" y="184998"/>
                  </a:cubicBezTo>
                  <a:cubicBezTo>
                    <a:pt x="50331" y="159730"/>
                    <a:pt x="53064" y="134232"/>
                    <a:pt x="53064" y="114937"/>
                  </a:cubicBez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1" name="任意多边形: 形状 130">
              <a:extLst>
                <a:ext uri="{FF2B5EF4-FFF2-40B4-BE49-F238E27FC236}">
                  <a16:creationId xmlns:a16="http://schemas.microsoft.com/office/drawing/2014/main" id="{44AAD012-093E-4BD2-938E-570C6DA87E00}"/>
                </a:ext>
              </a:extLst>
            </p:cNvPr>
            <p:cNvSpPr/>
            <p:nvPr>
              <p:custDataLst>
                <p:tags r:id="rId19"/>
              </p:custDataLst>
            </p:nvPr>
          </p:nvSpPr>
          <p:spPr>
            <a:xfrm>
              <a:off x="6495401" y="7363335"/>
              <a:ext cx="142045" cy="109823"/>
            </a:xfrm>
            <a:custGeom>
              <a:avLst/>
              <a:gdLst>
                <a:gd name="connsiteX0" fmla="*/ 122193 w 142045"/>
                <a:gd name="connsiteY0" fmla="*/ 17596 h 109823"/>
                <a:gd name="connsiteX1" fmla="*/ 139092 w 142045"/>
                <a:gd name="connsiteY1" fmla="*/ 5858 h 109823"/>
                <a:gd name="connsiteX2" fmla="*/ 142280 w 142045"/>
                <a:gd name="connsiteY2" fmla="*/ 2321 h 109823"/>
                <a:gd name="connsiteX3" fmla="*/ 139889 w 142045"/>
                <a:gd name="connsiteY3" fmla="*/ 70 h 109823"/>
                <a:gd name="connsiteX4" fmla="*/ 123309 w 142045"/>
                <a:gd name="connsiteY4" fmla="*/ 713 h 109823"/>
                <a:gd name="connsiteX5" fmla="*/ 106410 w 142045"/>
                <a:gd name="connsiteY5" fmla="*/ 70 h 109823"/>
                <a:gd name="connsiteX6" fmla="*/ 103222 w 142045"/>
                <a:gd name="connsiteY6" fmla="*/ 3607 h 109823"/>
                <a:gd name="connsiteX7" fmla="*/ 106729 w 142045"/>
                <a:gd name="connsiteY7" fmla="*/ 5858 h 109823"/>
                <a:gd name="connsiteX8" fmla="*/ 116932 w 142045"/>
                <a:gd name="connsiteY8" fmla="*/ 12451 h 109823"/>
                <a:gd name="connsiteX9" fmla="*/ 116294 w 142045"/>
                <a:gd name="connsiteY9" fmla="*/ 16310 h 109823"/>
                <a:gd name="connsiteX10" fmla="*/ 98917 w 142045"/>
                <a:gd name="connsiteY10" fmla="*/ 86417 h 109823"/>
                <a:gd name="connsiteX11" fmla="*/ 58424 w 142045"/>
                <a:gd name="connsiteY11" fmla="*/ 2803 h 109823"/>
                <a:gd name="connsiteX12" fmla="*/ 53004 w 142045"/>
                <a:gd name="connsiteY12" fmla="*/ 70 h 109823"/>
                <a:gd name="connsiteX13" fmla="*/ 31163 w 142045"/>
                <a:gd name="connsiteY13" fmla="*/ 70 h 109823"/>
                <a:gd name="connsiteX14" fmla="*/ 26061 w 142045"/>
                <a:gd name="connsiteY14" fmla="*/ 3607 h 109823"/>
                <a:gd name="connsiteX15" fmla="*/ 31322 w 142045"/>
                <a:gd name="connsiteY15" fmla="*/ 5858 h 109823"/>
                <a:gd name="connsiteX16" fmla="*/ 41525 w 142045"/>
                <a:gd name="connsiteY16" fmla="*/ 6662 h 109823"/>
                <a:gd name="connsiteX17" fmla="*/ 20163 w 142045"/>
                <a:gd name="connsiteY17" fmla="*/ 92688 h 109823"/>
                <a:gd name="connsiteX18" fmla="*/ 3583 w 142045"/>
                <a:gd name="connsiteY18" fmla="*/ 104105 h 109823"/>
                <a:gd name="connsiteX19" fmla="*/ 235 w 142045"/>
                <a:gd name="connsiteY19" fmla="*/ 107482 h 109823"/>
                <a:gd name="connsiteX20" fmla="*/ 2626 w 142045"/>
                <a:gd name="connsiteY20" fmla="*/ 109894 h 109823"/>
                <a:gd name="connsiteX21" fmla="*/ 19206 w 142045"/>
                <a:gd name="connsiteY21" fmla="*/ 109250 h 109823"/>
                <a:gd name="connsiteX22" fmla="*/ 36105 w 142045"/>
                <a:gd name="connsiteY22" fmla="*/ 109894 h 109823"/>
                <a:gd name="connsiteX23" fmla="*/ 39293 w 142045"/>
                <a:gd name="connsiteY23" fmla="*/ 106517 h 109823"/>
                <a:gd name="connsiteX24" fmla="*/ 35627 w 142045"/>
                <a:gd name="connsiteY24" fmla="*/ 104105 h 109823"/>
                <a:gd name="connsiteX25" fmla="*/ 25583 w 142045"/>
                <a:gd name="connsiteY25" fmla="*/ 97351 h 109823"/>
                <a:gd name="connsiteX26" fmla="*/ 26221 w 142045"/>
                <a:gd name="connsiteY26" fmla="*/ 93331 h 109823"/>
                <a:gd name="connsiteX27" fmla="*/ 46627 w 142045"/>
                <a:gd name="connsiteY27" fmla="*/ 11004 h 109823"/>
                <a:gd name="connsiteX28" fmla="*/ 93178 w 142045"/>
                <a:gd name="connsiteY28" fmla="*/ 107160 h 109823"/>
                <a:gd name="connsiteX29" fmla="*/ 96685 w 142045"/>
                <a:gd name="connsiteY29" fmla="*/ 109894 h 109823"/>
                <a:gd name="connsiteX30" fmla="*/ 100033 w 142045"/>
                <a:gd name="connsiteY30" fmla="*/ 106517 h 109823"/>
                <a:gd name="connsiteX31" fmla="*/ 122193 w 142045"/>
                <a:gd name="connsiteY31" fmla="*/ 17596 h 10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2045" h="109823">
                  <a:moveTo>
                    <a:pt x="122193" y="17596"/>
                  </a:moveTo>
                  <a:cubicBezTo>
                    <a:pt x="123787" y="11486"/>
                    <a:pt x="126338" y="6180"/>
                    <a:pt x="139092" y="5858"/>
                  </a:cubicBezTo>
                  <a:cubicBezTo>
                    <a:pt x="139889" y="5858"/>
                    <a:pt x="142280" y="5697"/>
                    <a:pt x="142280" y="2321"/>
                  </a:cubicBezTo>
                  <a:cubicBezTo>
                    <a:pt x="142280" y="1356"/>
                    <a:pt x="141483" y="70"/>
                    <a:pt x="139889" y="70"/>
                  </a:cubicBezTo>
                  <a:cubicBezTo>
                    <a:pt x="134628" y="70"/>
                    <a:pt x="128729" y="713"/>
                    <a:pt x="123309" y="713"/>
                  </a:cubicBezTo>
                  <a:cubicBezTo>
                    <a:pt x="119483" y="713"/>
                    <a:pt x="110236" y="70"/>
                    <a:pt x="106410" y="70"/>
                  </a:cubicBezTo>
                  <a:cubicBezTo>
                    <a:pt x="105613" y="70"/>
                    <a:pt x="103222" y="70"/>
                    <a:pt x="103222" y="3607"/>
                  </a:cubicBezTo>
                  <a:cubicBezTo>
                    <a:pt x="103222" y="5697"/>
                    <a:pt x="105294" y="5858"/>
                    <a:pt x="106729" y="5858"/>
                  </a:cubicBezTo>
                  <a:cubicBezTo>
                    <a:pt x="114222" y="6019"/>
                    <a:pt x="116932" y="8431"/>
                    <a:pt x="116932" y="12451"/>
                  </a:cubicBezTo>
                  <a:cubicBezTo>
                    <a:pt x="116932" y="13737"/>
                    <a:pt x="116773" y="14541"/>
                    <a:pt x="116294" y="16310"/>
                  </a:cubicBezTo>
                  <a:lnTo>
                    <a:pt x="98917" y="86417"/>
                  </a:lnTo>
                  <a:lnTo>
                    <a:pt x="58424" y="2803"/>
                  </a:lnTo>
                  <a:cubicBezTo>
                    <a:pt x="57149" y="70"/>
                    <a:pt x="56830" y="70"/>
                    <a:pt x="53004" y="70"/>
                  </a:cubicBezTo>
                  <a:lnTo>
                    <a:pt x="31163" y="70"/>
                  </a:lnTo>
                  <a:cubicBezTo>
                    <a:pt x="28134" y="70"/>
                    <a:pt x="26061" y="70"/>
                    <a:pt x="26061" y="3607"/>
                  </a:cubicBezTo>
                  <a:cubicBezTo>
                    <a:pt x="26061" y="5858"/>
                    <a:pt x="27974" y="5858"/>
                    <a:pt x="31322" y="5858"/>
                  </a:cubicBezTo>
                  <a:cubicBezTo>
                    <a:pt x="34670" y="5858"/>
                    <a:pt x="38177" y="6019"/>
                    <a:pt x="41525" y="6662"/>
                  </a:cubicBezTo>
                  <a:lnTo>
                    <a:pt x="20163" y="92688"/>
                  </a:lnTo>
                  <a:cubicBezTo>
                    <a:pt x="18728" y="98799"/>
                    <a:pt x="16018" y="103622"/>
                    <a:pt x="3583" y="104105"/>
                  </a:cubicBezTo>
                  <a:cubicBezTo>
                    <a:pt x="2467" y="104105"/>
                    <a:pt x="235" y="104266"/>
                    <a:pt x="235" y="107482"/>
                  </a:cubicBezTo>
                  <a:cubicBezTo>
                    <a:pt x="235" y="109250"/>
                    <a:pt x="1510" y="109894"/>
                    <a:pt x="2626" y="109894"/>
                  </a:cubicBezTo>
                  <a:cubicBezTo>
                    <a:pt x="7887" y="109894"/>
                    <a:pt x="13786" y="109250"/>
                    <a:pt x="19206" y="109250"/>
                  </a:cubicBezTo>
                  <a:cubicBezTo>
                    <a:pt x="23032" y="109250"/>
                    <a:pt x="32279" y="109894"/>
                    <a:pt x="36105" y="109894"/>
                  </a:cubicBezTo>
                  <a:cubicBezTo>
                    <a:pt x="37699" y="109894"/>
                    <a:pt x="39293" y="109090"/>
                    <a:pt x="39293" y="106517"/>
                  </a:cubicBezTo>
                  <a:cubicBezTo>
                    <a:pt x="39293" y="104266"/>
                    <a:pt x="37380" y="104105"/>
                    <a:pt x="35627" y="104105"/>
                  </a:cubicBezTo>
                  <a:cubicBezTo>
                    <a:pt x="25583" y="103783"/>
                    <a:pt x="25583" y="99603"/>
                    <a:pt x="25583" y="97351"/>
                  </a:cubicBezTo>
                  <a:cubicBezTo>
                    <a:pt x="25583" y="96708"/>
                    <a:pt x="25583" y="95904"/>
                    <a:pt x="26221" y="93331"/>
                  </a:cubicBezTo>
                  <a:lnTo>
                    <a:pt x="46627" y="11004"/>
                  </a:lnTo>
                  <a:lnTo>
                    <a:pt x="93178" y="107160"/>
                  </a:lnTo>
                  <a:cubicBezTo>
                    <a:pt x="94453" y="109733"/>
                    <a:pt x="95091" y="109894"/>
                    <a:pt x="96685" y="109894"/>
                  </a:cubicBezTo>
                  <a:cubicBezTo>
                    <a:pt x="99236" y="109894"/>
                    <a:pt x="99236" y="109411"/>
                    <a:pt x="100033" y="106517"/>
                  </a:cubicBezTo>
                  <a:lnTo>
                    <a:pt x="122193" y="17596"/>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2" name="任意多边形: 形状 131">
              <a:extLst>
                <a:ext uri="{FF2B5EF4-FFF2-40B4-BE49-F238E27FC236}">
                  <a16:creationId xmlns:a16="http://schemas.microsoft.com/office/drawing/2014/main" id="{FA934DB4-9CC8-45A2-A402-448293866B12}"/>
                </a:ext>
              </a:extLst>
            </p:cNvPr>
            <p:cNvSpPr/>
            <p:nvPr>
              <p:custDataLst>
                <p:tags r:id="rId20"/>
              </p:custDataLst>
            </p:nvPr>
          </p:nvSpPr>
          <p:spPr>
            <a:xfrm>
              <a:off x="6432326" y="7542071"/>
              <a:ext cx="265323" cy="321592"/>
            </a:xfrm>
            <a:custGeom>
              <a:avLst/>
              <a:gdLst>
                <a:gd name="connsiteX0" fmla="*/ 265556 w 265323"/>
                <a:gd name="connsiteY0" fmla="*/ 321666 h 321592"/>
                <a:gd name="connsiteX1" fmla="*/ 265556 w 265323"/>
                <a:gd name="connsiteY1" fmla="*/ 309261 h 321592"/>
                <a:gd name="connsiteX2" fmla="*/ 228206 w 265323"/>
                <a:gd name="connsiteY2" fmla="*/ 283993 h 321592"/>
                <a:gd name="connsiteX3" fmla="*/ 228206 w 265323"/>
                <a:gd name="connsiteY3" fmla="*/ 37745 h 321592"/>
                <a:gd name="connsiteX4" fmla="*/ 265556 w 265323"/>
                <a:gd name="connsiteY4" fmla="*/ 12477 h 321592"/>
                <a:gd name="connsiteX5" fmla="*/ 265556 w 265323"/>
                <a:gd name="connsiteY5" fmla="*/ 73 h 321592"/>
                <a:gd name="connsiteX6" fmla="*/ 232 w 265323"/>
                <a:gd name="connsiteY6" fmla="*/ 73 h 321592"/>
                <a:gd name="connsiteX7" fmla="*/ 232 w 265323"/>
                <a:gd name="connsiteY7" fmla="*/ 12477 h 321592"/>
                <a:gd name="connsiteX8" fmla="*/ 37583 w 265323"/>
                <a:gd name="connsiteY8" fmla="*/ 37745 h 321592"/>
                <a:gd name="connsiteX9" fmla="*/ 37583 w 265323"/>
                <a:gd name="connsiteY9" fmla="*/ 283993 h 321592"/>
                <a:gd name="connsiteX10" fmla="*/ 232 w 265323"/>
                <a:gd name="connsiteY10" fmla="*/ 309261 h 321592"/>
                <a:gd name="connsiteX11" fmla="*/ 232 w 265323"/>
                <a:gd name="connsiteY11" fmla="*/ 321666 h 321592"/>
                <a:gd name="connsiteX12" fmla="*/ 109778 w 265323"/>
                <a:gd name="connsiteY12" fmla="*/ 321666 h 321592"/>
                <a:gd name="connsiteX13" fmla="*/ 109778 w 265323"/>
                <a:gd name="connsiteY13" fmla="*/ 309261 h 321592"/>
                <a:gd name="connsiteX14" fmla="*/ 72428 w 265323"/>
                <a:gd name="connsiteY14" fmla="*/ 283993 h 321592"/>
                <a:gd name="connsiteX15" fmla="*/ 72428 w 265323"/>
                <a:gd name="connsiteY15" fmla="*/ 12477 h 321592"/>
                <a:gd name="connsiteX16" fmla="*/ 193361 w 265323"/>
                <a:gd name="connsiteY16" fmla="*/ 12477 h 321592"/>
                <a:gd name="connsiteX17" fmla="*/ 193361 w 265323"/>
                <a:gd name="connsiteY17" fmla="*/ 283993 h 321592"/>
                <a:gd name="connsiteX18" fmla="*/ 156010 w 265323"/>
                <a:gd name="connsiteY18" fmla="*/ 309261 h 321592"/>
                <a:gd name="connsiteX19" fmla="*/ 156010 w 265323"/>
                <a:gd name="connsiteY19" fmla="*/ 321666 h 321592"/>
                <a:gd name="connsiteX20" fmla="*/ 265556 w 265323"/>
                <a:gd name="connsiteY20" fmla="*/ 321666 h 32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5323" h="321592">
                  <a:moveTo>
                    <a:pt x="265556" y="321666"/>
                  </a:moveTo>
                  <a:lnTo>
                    <a:pt x="265556" y="309261"/>
                  </a:lnTo>
                  <a:cubicBezTo>
                    <a:pt x="235266" y="309261"/>
                    <a:pt x="228206" y="298695"/>
                    <a:pt x="228206" y="283993"/>
                  </a:cubicBezTo>
                  <a:lnTo>
                    <a:pt x="228206" y="37745"/>
                  </a:lnTo>
                  <a:cubicBezTo>
                    <a:pt x="228206" y="22814"/>
                    <a:pt x="235494" y="12477"/>
                    <a:pt x="265556" y="12477"/>
                  </a:cubicBezTo>
                  <a:lnTo>
                    <a:pt x="265556" y="73"/>
                  </a:lnTo>
                  <a:lnTo>
                    <a:pt x="232" y="73"/>
                  </a:lnTo>
                  <a:lnTo>
                    <a:pt x="232" y="12477"/>
                  </a:lnTo>
                  <a:cubicBezTo>
                    <a:pt x="30522" y="12477"/>
                    <a:pt x="37583" y="23043"/>
                    <a:pt x="37583" y="37745"/>
                  </a:cubicBezTo>
                  <a:lnTo>
                    <a:pt x="37583" y="283993"/>
                  </a:lnTo>
                  <a:cubicBezTo>
                    <a:pt x="37583" y="298924"/>
                    <a:pt x="30295" y="309261"/>
                    <a:pt x="232" y="309261"/>
                  </a:cubicBezTo>
                  <a:lnTo>
                    <a:pt x="232" y="321666"/>
                  </a:lnTo>
                  <a:lnTo>
                    <a:pt x="109778" y="321666"/>
                  </a:lnTo>
                  <a:lnTo>
                    <a:pt x="109778" y="309261"/>
                  </a:lnTo>
                  <a:cubicBezTo>
                    <a:pt x="79488" y="309261"/>
                    <a:pt x="72428" y="298695"/>
                    <a:pt x="72428" y="283993"/>
                  </a:cubicBezTo>
                  <a:lnTo>
                    <a:pt x="72428" y="12477"/>
                  </a:lnTo>
                  <a:lnTo>
                    <a:pt x="193361" y="12477"/>
                  </a:lnTo>
                  <a:lnTo>
                    <a:pt x="193361" y="283993"/>
                  </a:lnTo>
                  <a:cubicBezTo>
                    <a:pt x="193361" y="298924"/>
                    <a:pt x="186073" y="309261"/>
                    <a:pt x="156010" y="309261"/>
                  </a:cubicBezTo>
                  <a:lnTo>
                    <a:pt x="156010" y="321666"/>
                  </a:lnTo>
                  <a:lnTo>
                    <a:pt x="265556" y="321666"/>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3" name="任意多边形: 形状 132">
              <a:extLst>
                <a:ext uri="{FF2B5EF4-FFF2-40B4-BE49-F238E27FC236}">
                  <a16:creationId xmlns:a16="http://schemas.microsoft.com/office/drawing/2014/main" id="{4E071C5A-6E21-4986-AAB7-B26E273A3E38}"/>
                </a:ext>
              </a:extLst>
            </p:cNvPr>
            <p:cNvSpPr/>
            <p:nvPr>
              <p:custDataLst>
                <p:tags r:id="rId21"/>
              </p:custDataLst>
            </p:nvPr>
          </p:nvSpPr>
          <p:spPr>
            <a:xfrm>
              <a:off x="6425055" y="7924714"/>
              <a:ext cx="48304" cy="108216"/>
            </a:xfrm>
            <a:custGeom>
              <a:avLst/>
              <a:gdLst>
                <a:gd name="connsiteX0" fmla="*/ 44392 w 48304"/>
                <a:gd name="connsiteY0" fmla="*/ 6204 h 108216"/>
                <a:gd name="connsiteX1" fmla="*/ 38015 w 48304"/>
                <a:gd name="connsiteY1" fmla="*/ 94 h 108216"/>
                <a:gd name="connsiteX2" fmla="*/ 29087 w 48304"/>
                <a:gd name="connsiteY2" fmla="*/ 8938 h 108216"/>
                <a:gd name="connsiteX3" fmla="*/ 35464 w 48304"/>
                <a:gd name="connsiteY3" fmla="*/ 15048 h 108216"/>
                <a:gd name="connsiteX4" fmla="*/ 44392 w 48304"/>
                <a:gd name="connsiteY4" fmla="*/ 6204 h 108216"/>
                <a:gd name="connsiteX5" fmla="*/ 11870 w 48304"/>
                <a:gd name="connsiteY5" fmla="*/ 87889 h 108216"/>
                <a:gd name="connsiteX6" fmla="*/ 10435 w 48304"/>
                <a:gd name="connsiteY6" fmla="*/ 94642 h 108216"/>
                <a:gd name="connsiteX7" fmla="*/ 25580 w 48304"/>
                <a:gd name="connsiteY7" fmla="*/ 108310 h 108216"/>
                <a:gd name="connsiteX8" fmla="*/ 48537 w 48304"/>
                <a:gd name="connsiteY8" fmla="*/ 83708 h 108216"/>
                <a:gd name="connsiteX9" fmla="*/ 45986 w 48304"/>
                <a:gd name="connsiteY9" fmla="*/ 81618 h 108216"/>
                <a:gd name="connsiteX10" fmla="*/ 42957 w 48304"/>
                <a:gd name="connsiteY10" fmla="*/ 84351 h 108216"/>
                <a:gd name="connsiteX11" fmla="*/ 26058 w 48304"/>
                <a:gd name="connsiteY11" fmla="*/ 103807 h 108216"/>
                <a:gd name="connsiteX12" fmla="*/ 22073 w 48304"/>
                <a:gd name="connsiteY12" fmla="*/ 98180 h 108216"/>
                <a:gd name="connsiteX13" fmla="*/ 24624 w 48304"/>
                <a:gd name="connsiteY13" fmla="*/ 87889 h 108216"/>
                <a:gd name="connsiteX14" fmla="*/ 29725 w 48304"/>
                <a:gd name="connsiteY14" fmla="*/ 75025 h 108216"/>
                <a:gd name="connsiteX15" fmla="*/ 37537 w 48304"/>
                <a:gd name="connsiteY15" fmla="*/ 54604 h 108216"/>
                <a:gd name="connsiteX16" fmla="*/ 38493 w 48304"/>
                <a:gd name="connsiteY16" fmla="*/ 49458 h 108216"/>
                <a:gd name="connsiteX17" fmla="*/ 23348 w 48304"/>
                <a:gd name="connsiteY17" fmla="*/ 35791 h 108216"/>
                <a:gd name="connsiteX18" fmla="*/ 232 w 48304"/>
                <a:gd name="connsiteY18" fmla="*/ 60392 h 108216"/>
                <a:gd name="connsiteX19" fmla="*/ 2942 w 48304"/>
                <a:gd name="connsiteY19" fmla="*/ 62483 h 108216"/>
                <a:gd name="connsiteX20" fmla="*/ 5812 w 48304"/>
                <a:gd name="connsiteY20" fmla="*/ 59910 h 108216"/>
                <a:gd name="connsiteX21" fmla="*/ 22870 w 48304"/>
                <a:gd name="connsiteY21" fmla="*/ 40293 h 108216"/>
                <a:gd name="connsiteX22" fmla="*/ 26856 w 48304"/>
                <a:gd name="connsiteY22" fmla="*/ 45921 h 108216"/>
                <a:gd name="connsiteX23" fmla="*/ 21913 w 48304"/>
                <a:gd name="connsiteY23" fmla="*/ 62000 h 108216"/>
                <a:gd name="connsiteX24" fmla="*/ 11870 w 48304"/>
                <a:gd name="connsiteY24" fmla="*/ 87889 h 10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108216">
                  <a:moveTo>
                    <a:pt x="44392" y="6204"/>
                  </a:moveTo>
                  <a:cubicBezTo>
                    <a:pt x="44392" y="3631"/>
                    <a:pt x="42479" y="94"/>
                    <a:pt x="38015" y="94"/>
                  </a:cubicBezTo>
                  <a:cubicBezTo>
                    <a:pt x="33711" y="94"/>
                    <a:pt x="29087" y="4274"/>
                    <a:pt x="29087" y="8938"/>
                  </a:cubicBezTo>
                  <a:cubicBezTo>
                    <a:pt x="29087" y="11671"/>
                    <a:pt x="31160" y="15048"/>
                    <a:pt x="35464" y="15048"/>
                  </a:cubicBezTo>
                  <a:cubicBezTo>
                    <a:pt x="40088" y="15048"/>
                    <a:pt x="44392" y="10546"/>
                    <a:pt x="44392" y="6204"/>
                  </a:cubicBezTo>
                  <a:close/>
                  <a:moveTo>
                    <a:pt x="11870" y="87889"/>
                  </a:moveTo>
                  <a:cubicBezTo>
                    <a:pt x="11232" y="89979"/>
                    <a:pt x="10435" y="91909"/>
                    <a:pt x="10435" y="94642"/>
                  </a:cubicBezTo>
                  <a:cubicBezTo>
                    <a:pt x="10435" y="102199"/>
                    <a:pt x="16812" y="108310"/>
                    <a:pt x="25580" y="108310"/>
                  </a:cubicBezTo>
                  <a:cubicBezTo>
                    <a:pt x="41522" y="108310"/>
                    <a:pt x="48537" y="86120"/>
                    <a:pt x="48537" y="83708"/>
                  </a:cubicBezTo>
                  <a:cubicBezTo>
                    <a:pt x="48537" y="81618"/>
                    <a:pt x="46465" y="81618"/>
                    <a:pt x="45986" y="81618"/>
                  </a:cubicBezTo>
                  <a:cubicBezTo>
                    <a:pt x="43754" y="81618"/>
                    <a:pt x="43595" y="82582"/>
                    <a:pt x="42957" y="84351"/>
                  </a:cubicBezTo>
                  <a:cubicBezTo>
                    <a:pt x="39291" y="97215"/>
                    <a:pt x="32276" y="103807"/>
                    <a:pt x="26058" y="103807"/>
                  </a:cubicBezTo>
                  <a:cubicBezTo>
                    <a:pt x="22870" y="103807"/>
                    <a:pt x="22073" y="101717"/>
                    <a:pt x="22073" y="98180"/>
                  </a:cubicBezTo>
                  <a:cubicBezTo>
                    <a:pt x="22073" y="94481"/>
                    <a:pt x="23189" y="91426"/>
                    <a:pt x="24624" y="87889"/>
                  </a:cubicBezTo>
                  <a:cubicBezTo>
                    <a:pt x="26218" y="83547"/>
                    <a:pt x="27972" y="79206"/>
                    <a:pt x="29725" y="75025"/>
                  </a:cubicBezTo>
                  <a:cubicBezTo>
                    <a:pt x="31160" y="71166"/>
                    <a:pt x="36899" y="56533"/>
                    <a:pt x="37537" y="54604"/>
                  </a:cubicBezTo>
                  <a:cubicBezTo>
                    <a:pt x="38015" y="52996"/>
                    <a:pt x="38493" y="51066"/>
                    <a:pt x="38493" y="49458"/>
                  </a:cubicBezTo>
                  <a:cubicBezTo>
                    <a:pt x="38493" y="41901"/>
                    <a:pt x="32116" y="35791"/>
                    <a:pt x="23348" y="35791"/>
                  </a:cubicBezTo>
                  <a:cubicBezTo>
                    <a:pt x="7566" y="35791"/>
                    <a:pt x="232" y="57659"/>
                    <a:pt x="232" y="60392"/>
                  </a:cubicBezTo>
                  <a:cubicBezTo>
                    <a:pt x="232" y="62483"/>
                    <a:pt x="2464" y="62483"/>
                    <a:pt x="2942" y="62483"/>
                  </a:cubicBezTo>
                  <a:cubicBezTo>
                    <a:pt x="5174" y="62483"/>
                    <a:pt x="5334" y="61679"/>
                    <a:pt x="5812" y="59910"/>
                  </a:cubicBezTo>
                  <a:cubicBezTo>
                    <a:pt x="9957" y="46082"/>
                    <a:pt x="16971" y="40293"/>
                    <a:pt x="22870" y="40293"/>
                  </a:cubicBezTo>
                  <a:cubicBezTo>
                    <a:pt x="25421" y="40293"/>
                    <a:pt x="26856" y="41579"/>
                    <a:pt x="26856" y="45921"/>
                  </a:cubicBezTo>
                  <a:cubicBezTo>
                    <a:pt x="26856" y="49619"/>
                    <a:pt x="25899" y="52031"/>
                    <a:pt x="21913" y="62000"/>
                  </a:cubicBezTo>
                  <a:lnTo>
                    <a:pt x="11870" y="87889"/>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4" name="任意多边形: 形状 133">
              <a:extLst>
                <a:ext uri="{FF2B5EF4-FFF2-40B4-BE49-F238E27FC236}">
                  <a16:creationId xmlns:a16="http://schemas.microsoft.com/office/drawing/2014/main" id="{CD4DE2C0-EDFB-4E8F-B319-2E16AF0BC704}"/>
                </a:ext>
              </a:extLst>
            </p:cNvPr>
            <p:cNvSpPr/>
            <p:nvPr>
              <p:custDataLst>
                <p:tags r:id="rId22"/>
              </p:custDataLst>
            </p:nvPr>
          </p:nvSpPr>
          <p:spPr>
            <a:xfrm>
              <a:off x="6493158" y="7969415"/>
              <a:ext cx="117334" cy="43254"/>
            </a:xfrm>
            <a:custGeom>
              <a:avLst/>
              <a:gdLst>
                <a:gd name="connsiteX0" fmla="*/ 111512 w 117334"/>
                <a:gd name="connsiteY0" fmla="*/ 7973 h 43254"/>
                <a:gd name="connsiteX1" fmla="*/ 117570 w 117334"/>
                <a:gd name="connsiteY1" fmla="*/ 3953 h 43254"/>
                <a:gd name="connsiteX2" fmla="*/ 111671 w 117334"/>
                <a:gd name="connsiteY2" fmla="*/ 94 h 43254"/>
                <a:gd name="connsiteX3" fmla="*/ 6134 w 117334"/>
                <a:gd name="connsiteY3" fmla="*/ 94 h 43254"/>
                <a:gd name="connsiteX4" fmla="*/ 235 w 117334"/>
                <a:gd name="connsiteY4" fmla="*/ 3953 h 43254"/>
                <a:gd name="connsiteX5" fmla="*/ 6293 w 117334"/>
                <a:gd name="connsiteY5" fmla="*/ 7973 h 43254"/>
                <a:gd name="connsiteX6" fmla="*/ 111512 w 117334"/>
                <a:gd name="connsiteY6" fmla="*/ 7973 h 43254"/>
                <a:gd name="connsiteX7" fmla="*/ 111671 w 117334"/>
                <a:gd name="connsiteY7" fmla="*/ 43348 h 43254"/>
                <a:gd name="connsiteX8" fmla="*/ 117570 w 117334"/>
                <a:gd name="connsiteY8" fmla="*/ 39489 h 43254"/>
                <a:gd name="connsiteX9" fmla="*/ 111512 w 117334"/>
                <a:gd name="connsiteY9" fmla="*/ 35469 h 43254"/>
                <a:gd name="connsiteX10" fmla="*/ 6293 w 117334"/>
                <a:gd name="connsiteY10" fmla="*/ 35469 h 43254"/>
                <a:gd name="connsiteX11" fmla="*/ 235 w 117334"/>
                <a:gd name="connsiteY11" fmla="*/ 39489 h 43254"/>
                <a:gd name="connsiteX12" fmla="*/ 6134 w 117334"/>
                <a:gd name="connsiteY12" fmla="*/ 43348 h 43254"/>
                <a:gd name="connsiteX13" fmla="*/ 111671 w 117334"/>
                <a:gd name="connsiteY13" fmla="*/ 43348 h 4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334" h="43254">
                  <a:moveTo>
                    <a:pt x="111512" y="7973"/>
                  </a:moveTo>
                  <a:cubicBezTo>
                    <a:pt x="113903" y="7973"/>
                    <a:pt x="117570" y="7973"/>
                    <a:pt x="117570" y="3953"/>
                  </a:cubicBezTo>
                  <a:cubicBezTo>
                    <a:pt x="117570" y="94"/>
                    <a:pt x="113743" y="94"/>
                    <a:pt x="111671" y="94"/>
                  </a:cubicBezTo>
                  <a:lnTo>
                    <a:pt x="6134" y="94"/>
                  </a:lnTo>
                  <a:cubicBezTo>
                    <a:pt x="4061" y="94"/>
                    <a:pt x="235" y="94"/>
                    <a:pt x="235" y="3953"/>
                  </a:cubicBezTo>
                  <a:cubicBezTo>
                    <a:pt x="235" y="7973"/>
                    <a:pt x="3902" y="7973"/>
                    <a:pt x="6293" y="7973"/>
                  </a:cubicBezTo>
                  <a:lnTo>
                    <a:pt x="111512" y="7973"/>
                  </a:lnTo>
                  <a:close/>
                  <a:moveTo>
                    <a:pt x="111671" y="43348"/>
                  </a:moveTo>
                  <a:cubicBezTo>
                    <a:pt x="113743" y="43348"/>
                    <a:pt x="117570" y="43348"/>
                    <a:pt x="117570" y="39489"/>
                  </a:cubicBezTo>
                  <a:cubicBezTo>
                    <a:pt x="117570" y="35469"/>
                    <a:pt x="113903" y="35469"/>
                    <a:pt x="111512" y="35469"/>
                  </a:cubicBezTo>
                  <a:lnTo>
                    <a:pt x="6293" y="35469"/>
                  </a:lnTo>
                  <a:cubicBezTo>
                    <a:pt x="3902" y="35469"/>
                    <a:pt x="235" y="35469"/>
                    <a:pt x="235" y="39489"/>
                  </a:cubicBezTo>
                  <a:cubicBezTo>
                    <a:pt x="235" y="43348"/>
                    <a:pt x="4061" y="43348"/>
                    <a:pt x="6134" y="43348"/>
                  </a:cubicBezTo>
                  <a:lnTo>
                    <a:pt x="111671" y="43348"/>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5" name="任意多边形: 形状 134">
              <a:extLst>
                <a:ext uri="{FF2B5EF4-FFF2-40B4-BE49-F238E27FC236}">
                  <a16:creationId xmlns:a16="http://schemas.microsoft.com/office/drawing/2014/main" id="{5866A8D3-B36D-4914-B6DA-9A682E4157C8}"/>
                </a:ext>
              </a:extLst>
            </p:cNvPr>
            <p:cNvSpPr/>
            <p:nvPr>
              <p:custDataLst>
                <p:tags r:id="rId23"/>
              </p:custDataLst>
            </p:nvPr>
          </p:nvSpPr>
          <p:spPr>
            <a:xfrm>
              <a:off x="6630099" y="7924553"/>
              <a:ext cx="73971" cy="109984"/>
            </a:xfrm>
            <a:custGeom>
              <a:avLst/>
              <a:gdLst>
                <a:gd name="connsiteX0" fmla="*/ 74213 w 73971"/>
                <a:gd name="connsiteY0" fmla="*/ 55569 h 109984"/>
                <a:gd name="connsiteX1" fmla="*/ 64807 w 73971"/>
                <a:gd name="connsiteY1" fmla="*/ 13922 h 109984"/>
                <a:gd name="connsiteX2" fmla="*/ 37227 w 73971"/>
                <a:gd name="connsiteY2" fmla="*/ 94 h 109984"/>
                <a:gd name="connsiteX3" fmla="*/ 241 w 73971"/>
                <a:gd name="connsiteY3" fmla="*/ 55569 h 109984"/>
                <a:gd name="connsiteX4" fmla="*/ 37227 w 73971"/>
                <a:gd name="connsiteY4" fmla="*/ 110079 h 109984"/>
                <a:gd name="connsiteX5" fmla="*/ 74213 w 73971"/>
                <a:gd name="connsiteY5" fmla="*/ 55569 h 109984"/>
                <a:gd name="connsiteX6" fmla="*/ 37227 w 73971"/>
                <a:gd name="connsiteY6" fmla="*/ 105576 h 109984"/>
                <a:gd name="connsiteX7" fmla="*/ 16980 w 73971"/>
                <a:gd name="connsiteY7" fmla="*/ 88049 h 109984"/>
                <a:gd name="connsiteX8" fmla="*/ 14748 w 73971"/>
                <a:gd name="connsiteY8" fmla="*/ 53478 h 109984"/>
                <a:gd name="connsiteX9" fmla="*/ 17140 w 73971"/>
                <a:gd name="connsiteY9" fmla="*/ 20676 h 109984"/>
                <a:gd name="connsiteX10" fmla="*/ 37227 w 73971"/>
                <a:gd name="connsiteY10" fmla="*/ 4596 h 109984"/>
                <a:gd name="connsiteX11" fmla="*/ 56995 w 73971"/>
                <a:gd name="connsiteY11" fmla="*/ 19229 h 109984"/>
                <a:gd name="connsiteX12" fmla="*/ 59705 w 73971"/>
                <a:gd name="connsiteY12" fmla="*/ 53478 h 109984"/>
                <a:gd name="connsiteX13" fmla="*/ 57633 w 73971"/>
                <a:gd name="connsiteY13" fmla="*/ 87406 h 109984"/>
                <a:gd name="connsiteX14" fmla="*/ 37227 w 73971"/>
                <a:gd name="connsiteY14" fmla="*/ 105576 h 10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71" h="109984">
                  <a:moveTo>
                    <a:pt x="74213" y="55569"/>
                  </a:moveTo>
                  <a:cubicBezTo>
                    <a:pt x="74213" y="37881"/>
                    <a:pt x="72140" y="25178"/>
                    <a:pt x="64807" y="13922"/>
                  </a:cubicBezTo>
                  <a:cubicBezTo>
                    <a:pt x="59865" y="6526"/>
                    <a:pt x="49981" y="94"/>
                    <a:pt x="37227" y="94"/>
                  </a:cubicBezTo>
                  <a:cubicBezTo>
                    <a:pt x="241" y="94"/>
                    <a:pt x="241" y="43991"/>
                    <a:pt x="241" y="55569"/>
                  </a:cubicBezTo>
                  <a:cubicBezTo>
                    <a:pt x="241" y="67146"/>
                    <a:pt x="241" y="110079"/>
                    <a:pt x="37227" y="110079"/>
                  </a:cubicBezTo>
                  <a:cubicBezTo>
                    <a:pt x="74213" y="110079"/>
                    <a:pt x="74213" y="67146"/>
                    <a:pt x="74213" y="55569"/>
                  </a:cubicBezTo>
                  <a:close/>
                  <a:moveTo>
                    <a:pt x="37227" y="105576"/>
                  </a:moveTo>
                  <a:cubicBezTo>
                    <a:pt x="29894" y="105576"/>
                    <a:pt x="20169" y="101235"/>
                    <a:pt x="16980" y="88049"/>
                  </a:cubicBezTo>
                  <a:cubicBezTo>
                    <a:pt x="14748" y="78562"/>
                    <a:pt x="14748" y="65377"/>
                    <a:pt x="14748" y="53478"/>
                  </a:cubicBezTo>
                  <a:cubicBezTo>
                    <a:pt x="14748" y="41740"/>
                    <a:pt x="14748" y="29519"/>
                    <a:pt x="17140" y="20676"/>
                  </a:cubicBezTo>
                  <a:cubicBezTo>
                    <a:pt x="20488" y="7973"/>
                    <a:pt x="30691" y="4596"/>
                    <a:pt x="37227" y="4596"/>
                  </a:cubicBezTo>
                  <a:cubicBezTo>
                    <a:pt x="45836" y="4596"/>
                    <a:pt x="54126" y="9902"/>
                    <a:pt x="56995" y="19229"/>
                  </a:cubicBezTo>
                  <a:cubicBezTo>
                    <a:pt x="59546" y="27912"/>
                    <a:pt x="59705" y="39489"/>
                    <a:pt x="59705" y="53478"/>
                  </a:cubicBezTo>
                  <a:cubicBezTo>
                    <a:pt x="59705" y="65377"/>
                    <a:pt x="59705" y="77276"/>
                    <a:pt x="57633" y="87406"/>
                  </a:cubicBezTo>
                  <a:cubicBezTo>
                    <a:pt x="54445" y="102039"/>
                    <a:pt x="43604" y="105576"/>
                    <a:pt x="37227" y="105576"/>
                  </a:cubicBez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6" name="任意多边形: 形状 135">
              <a:extLst>
                <a:ext uri="{FF2B5EF4-FFF2-40B4-BE49-F238E27FC236}">
                  <a16:creationId xmlns:a16="http://schemas.microsoft.com/office/drawing/2014/main" id="{937EC71F-CAD4-49BD-8768-C250441EC5A3}"/>
                </a:ext>
              </a:extLst>
            </p:cNvPr>
            <p:cNvSpPr/>
            <p:nvPr>
              <p:custDataLst>
                <p:tags r:id="rId24"/>
              </p:custDataLst>
            </p:nvPr>
          </p:nvSpPr>
          <p:spPr>
            <a:xfrm>
              <a:off x="6762619" y="7598351"/>
              <a:ext cx="113645" cy="209035"/>
            </a:xfrm>
            <a:custGeom>
              <a:avLst/>
              <a:gdLst>
                <a:gd name="connsiteX0" fmla="*/ 71759 w 113645"/>
                <a:gd name="connsiteY0" fmla="*/ 70143 h 209035"/>
                <a:gd name="connsiteX1" fmla="*/ 91345 w 113645"/>
                <a:gd name="connsiteY1" fmla="*/ 70143 h 209035"/>
                <a:gd name="connsiteX2" fmla="*/ 98177 w 113645"/>
                <a:gd name="connsiteY2" fmla="*/ 65549 h 209035"/>
                <a:gd name="connsiteX3" fmla="*/ 92028 w 113645"/>
                <a:gd name="connsiteY3" fmla="*/ 63022 h 209035"/>
                <a:gd name="connsiteX4" fmla="*/ 73125 w 113645"/>
                <a:gd name="connsiteY4" fmla="*/ 63022 h 209035"/>
                <a:gd name="connsiteX5" fmla="*/ 77908 w 113645"/>
                <a:gd name="connsiteY5" fmla="*/ 36835 h 209035"/>
                <a:gd name="connsiteX6" fmla="*/ 83374 w 113645"/>
                <a:gd name="connsiteY6" fmla="*/ 12946 h 209035"/>
                <a:gd name="connsiteX7" fmla="*/ 94078 w 113645"/>
                <a:gd name="connsiteY7" fmla="*/ 5136 h 209035"/>
                <a:gd name="connsiteX8" fmla="*/ 105238 w 113645"/>
                <a:gd name="connsiteY8" fmla="*/ 9270 h 209035"/>
                <a:gd name="connsiteX9" fmla="*/ 92939 w 113645"/>
                <a:gd name="connsiteY9" fmla="*/ 21675 h 209035"/>
                <a:gd name="connsiteX10" fmla="*/ 101366 w 113645"/>
                <a:gd name="connsiteY10" fmla="*/ 29714 h 209035"/>
                <a:gd name="connsiteX11" fmla="*/ 113892 w 113645"/>
                <a:gd name="connsiteY11" fmla="*/ 15932 h 209035"/>
                <a:gd name="connsiteX12" fmla="*/ 94078 w 113645"/>
                <a:gd name="connsiteY12" fmla="*/ 82 h 209035"/>
                <a:gd name="connsiteX13" fmla="*/ 65154 w 113645"/>
                <a:gd name="connsiteY13" fmla="*/ 26958 h 209035"/>
                <a:gd name="connsiteX14" fmla="*/ 57639 w 113645"/>
                <a:gd name="connsiteY14" fmla="*/ 63022 h 209035"/>
                <a:gd name="connsiteX15" fmla="*/ 41924 w 113645"/>
                <a:gd name="connsiteY15" fmla="*/ 63022 h 209035"/>
                <a:gd name="connsiteX16" fmla="*/ 35092 w 113645"/>
                <a:gd name="connsiteY16" fmla="*/ 67387 h 209035"/>
                <a:gd name="connsiteX17" fmla="*/ 41469 w 113645"/>
                <a:gd name="connsiteY17" fmla="*/ 70143 h 209035"/>
                <a:gd name="connsiteX18" fmla="*/ 56500 w 113645"/>
                <a:gd name="connsiteY18" fmla="*/ 70143 h 209035"/>
                <a:gd name="connsiteX19" fmla="*/ 39419 w 113645"/>
                <a:gd name="connsiteY19" fmla="*/ 160878 h 209035"/>
                <a:gd name="connsiteX20" fmla="*/ 19605 w 113645"/>
                <a:gd name="connsiteY20" fmla="*/ 204064 h 209035"/>
                <a:gd name="connsiteX21" fmla="*/ 8673 w 113645"/>
                <a:gd name="connsiteY21" fmla="*/ 199929 h 209035"/>
                <a:gd name="connsiteX22" fmla="*/ 21199 w 113645"/>
                <a:gd name="connsiteY22" fmla="*/ 187525 h 209035"/>
                <a:gd name="connsiteX23" fmla="*/ 12773 w 113645"/>
                <a:gd name="connsiteY23" fmla="*/ 179485 h 209035"/>
                <a:gd name="connsiteX24" fmla="*/ 247 w 113645"/>
                <a:gd name="connsiteY24" fmla="*/ 193267 h 209035"/>
                <a:gd name="connsiteX25" fmla="*/ 19605 w 113645"/>
                <a:gd name="connsiteY25" fmla="*/ 209117 h 209035"/>
                <a:gd name="connsiteX26" fmla="*/ 45340 w 113645"/>
                <a:gd name="connsiteY26" fmla="*/ 186836 h 209035"/>
                <a:gd name="connsiteX27" fmla="*/ 58094 w 113645"/>
                <a:gd name="connsiteY27" fmla="*/ 142961 h 209035"/>
                <a:gd name="connsiteX28" fmla="*/ 71759 w 113645"/>
                <a:gd name="connsiteY28" fmla="*/ 70143 h 20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3645" h="209035">
                  <a:moveTo>
                    <a:pt x="71759" y="70143"/>
                  </a:moveTo>
                  <a:lnTo>
                    <a:pt x="91345" y="70143"/>
                  </a:lnTo>
                  <a:cubicBezTo>
                    <a:pt x="95900" y="70143"/>
                    <a:pt x="98177" y="70143"/>
                    <a:pt x="98177" y="65549"/>
                  </a:cubicBezTo>
                  <a:cubicBezTo>
                    <a:pt x="98177" y="63022"/>
                    <a:pt x="95900" y="63022"/>
                    <a:pt x="92028" y="63022"/>
                  </a:cubicBezTo>
                  <a:lnTo>
                    <a:pt x="73125" y="63022"/>
                  </a:lnTo>
                  <a:lnTo>
                    <a:pt x="77908" y="36835"/>
                  </a:lnTo>
                  <a:cubicBezTo>
                    <a:pt x="78819" y="32012"/>
                    <a:pt x="82007" y="15702"/>
                    <a:pt x="83374" y="12946"/>
                  </a:cubicBezTo>
                  <a:cubicBezTo>
                    <a:pt x="85424" y="8581"/>
                    <a:pt x="89295" y="5136"/>
                    <a:pt x="94078" y="5136"/>
                  </a:cubicBezTo>
                  <a:cubicBezTo>
                    <a:pt x="94989" y="5136"/>
                    <a:pt x="100910" y="5136"/>
                    <a:pt x="105238" y="9270"/>
                  </a:cubicBezTo>
                  <a:cubicBezTo>
                    <a:pt x="95217" y="10189"/>
                    <a:pt x="92939" y="18229"/>
                    <a:pt x="92939" y="21675"/>
                  </a:cubicBezTo>
                  <a:cubicBezTo>
                    <a:pt x="92939" y="26958"/>
                    <a:pt x="97039" y="29714"/>
                    <a:pt x="101366" y="29714"/>
                  </a:cubicBezTo>
                  <a:cubicBezTo>
                    <a:pt x="107287" y="29714"/>
                    <a:pt x="113892" y="24661"/>
                    <a:pt x="113892" y="15932"/>
                  </a:cubicBezTo>
                  <a:cubicBezTo>
                    <a:pt x="113892" y="5365"/>
                    <a:pt x="103416" y="82"/>
                    <a:pt x="94078" y="82"/>
                  </a:cubicBezTo>
                  <a:cubicBezTo>
                    <a:pt x="86335" y="82"/>
                    <a:pt x="71987" y="4217"/>
                    <a:pt x="65154" y="26958"/>
                  </a:cubicBezTo>
                  <a:cubicBezTo>
                    <a:pt x="63788" y="31782"/>
                    <a:pt x="63105" y="34079"/>
                    <a:pt x="57639" y="63022"/>
                  </a:cubicBezTo>
                  <a:lnTo>
                    <a:pt x="41924" y="63022"/>
                  </a:lnTo>
                  <a:cubicBezTo>
                    <a:pt x="37597" y="63022"/>
                    <a:pt x="35092" y="63022"/>
                    <a:pt x="35092" y="67387"/>
                  </a:cubicBezTo>
                  <a:cubicBezTo>
                    <a:pt x="35092" y="70143"/>
                    <a:pt x="37141" y="70143"/>
                    <a:pt x="41469" y="70143"/>
                  </a:cubicBezTo>
                  <a:lnTo>
                    <a:pt x="56500" y="70143"/>
                  </a:lnTo>
                  <a:lnTo>
                    <a:pt x="39419" y="160878"/>
                  </a:lnTo>
                  <a:cubicBezTo>
                    <a:pt x="35320" y="183160"/>
                    <a:pt x="31448" y="204064"/>
                    <a:pt x="19605" y="204064"/>
                  </a:cubicBezTo>
                  <a:cubicBezTo>
                    <a:pt x="18694" y="204064"/>
                    <a:pt x="13000" y="204064"/>
                    <a:pt x="8673" y="199929"/>
                  </a:cubicBezTo>
                  <a:cubicBezTo>
                    <a:pt x="19150" y="199240"/>
                    <a:pt x="21199" y="190970"/>
                    <a:pt x="21199" y="187525"/>
                  </a:cubicBezTo>
                  <a:cubicBezTo>
                    <a:pt x="21199" y="182241"/>
                    <a:pt x="17100" y="179485"/>
                    <a:pt x="12773" y="179485"/>
                  </a:cubicBezTo>
                  <a:cubicBezTo>
                    <a:pt x="6851" y="179485"/>
                    <a:pt x="247" y="184539"/>
                    <a:pt x="247" y="193267"/>
                  </a:cubicBezTo>
                  <a:cubicBezTo>
                    <a:pt x="247" y="203604"/>
                    <a:pt x="10267" y="209117"/>
                    <a:pt x="19605" y="209117"/>
                  </a:cubicBezTo>
                  <a:cubicBezTo>
                    <a:pt x="32131" y="209117"/>
                    <a:pt x="41241" y="195565"/>
                    <a:pt x="45340" y="186836"/>
                  </a:cubicBezTo>
                  <a:cubicBezTo>
                    <a:pt x="52628" y="172364"/>
                    <a:pt x="57866" y="144569"/>
                    <a:pt x="58094" y="142961"/>
                  </a:cubicBezTo>
                  <a:lnTo>
                    <a:pt x="71759" y="70143"/>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7" name="任意多边形: 形状 136">
              <a:extLst>
                <a:ext uri="{FF2B5EF4-FFF2-40B4-BE49-F238E27FC236}">
                  <a16:creationId xmlns:a16="http://schemas.microsoft.com/office/drawing/2014/main" id="{93E9BB4A-ED53-483D-99F5-E8DB2BBD048A}"/>
                </a:ext>
              </a:extLst>
            </p:cNvPr>
            <p:cNvSpPr/>
            <p:nvPr>
              <p:custDataLst>
                <p:tags r:id="rId25"/>
              </p:custDataLst>
            </p:nvPr>
          </p:nvSpPr>
          <p:spPr>
            <a:xfrm>
              <a:off x="6874006" y="7683160"/>
              <a:ext cx="86885" cy="113200"/>
            </a:xfrm>
            <a:custGeom>
              <a:avLst/>
              <a:gdLst>
                <a:gd name="connsiteX0" fmla="*/ 38194 w 86885"/>
                <a:gd name="connsiteY0" fmla="*/ 4907 h 113200"/>
                <a:gd name="connsiteX1" fmla="*/ 38832 w 86885"/>
                <a:gd name="connsiteY1" fmla="*/ 2335 h 113200"/>
                <a:gd name="connsiteX2" fmla="*/ 36281 w 86885"/>
                <a:gd name="connsiteY2" fmla="*/ 83 h 113200"/>
                <a:gd name="connsiteX3" fmla="*/ 15875 w 86885"/>
                <a:gd name="connsiteY3" fmla="*/ 1691 h 113200"/>
                <a:gd name="connsiteX4" fmla="*/ 12368 w 86885"/>
                <a:gd name="connsiteY4" fmla="*/ 5390 h 113200"/>
                <a:gd name="connsiteX5" fmla="*/ 16513 w 86885"/>
                <a:gd name="connsiteY5" fmla="*/ 7641 h 113200"/>
                <a:gd name="connsiteX6" fmla="*/ 24165 w 86885"/>
                <a:gd name="connsiteY6" fmla="*/ 10053 h 113200"/>
                <a:gd name="connsiteX7" fmla="*/ 23527 w 86885"/>
                <a:gd name="connsiteY7" fmla="*/ 13590 h 113200"/>
                <a:gd name="connsiteX8" fmla="*/ 1049 w 86885"/>
                <a:gd name="connsiteY8" fmla="*/ 104601 h 113200"/>
                <a:gd name="connsiteX9" fmla="*/ 252 w 86885"/>
                <a:gd name="connsiteY9" fmla="*/ 108139 h 113200"/>
                <a:gd name="connsiteX10" fmla="*/ 5672 w 86885"/>
                <a:gd name="connsiteY10" fmla="*/ 113284 h 113200"/>
                <a:gd name="connsiteX11" fmla="*/ 12208 w 86885"/>
                <a:gd name="connsiteY11" fmla="*/ 109103 h 113200"/>
                <a:gd name="connsiteX12" fmla="*/ 14918 w 86885"/>
                <a:gd name="connsiteY12" fmla="*/ 98973 h 113200"/>
                <a:gd name="connsiteX13" fmla="*/ 18585 w 86885"/>
                <a:gd name="connsiteY13" fmla="*/ 84662 h 113200"/>
                <a:gd name="connsiteX14" fmla="*/ 21136 w 86885"/>
                <a:gd name="connsiteY14" fmla="*/ 73728 h 113200"/>
                <a:gd name="connsiteX15" fmla="*/ 25918 w 86885"/>
                <a:gd name="connsiteY15" fmla="*/ 62312 h 113200"/>
                <a:gd name="connsiteX16" fmla="*/ 51426 w 86885"/>
                <a:gd name="connsiteY16" fmla="*/ 45267 h 113200"/>
                <a:gd name="connsiteX17" fmla="*/ 60832 w 86885"/>
                <a:gd name="connsiteY17" fmla="*/ 56523 h 113200"/>
                <a:gd name="connsiteX18" fmla="*/ 51426 w 86885"/>
                <a:gd name="connsiteY18" fmla="*/ 90773 h 113200"/>
                <a:gd name="connsiteX19" fmla="*/ 49035 w 86885"/>
                <a:gd name="connsiteY19" fmla="*/ 99456 h 113200"/>
                <a:gd name="connsiteX20" fmla="*/ 64180 w 86885"/>
                <a:gd name="connsiteY20" fmla="*/ 113284 h 113200"/>
                <a:gd name="connsiteX21" fmla="*/ 87137 w 86885"/>
                <a:gd name="connsiteY21" fmla="*/ 88682 h 113200"/>
                <a:gd name="connsiteX22" fmla="*/ 84586 w 86885"/>
                <a:gd name="connsiteY22" fmla="*/ 86592 h 113200"/>
                <a:gd name="connsiteX23" fmla="*/ 81557 w 86885"/>
                <a:gd name="connsiteY23" fmla="*/ 89326 h 113200"/>
                <a:gd name="connsiteX24" fmla="*/ 64658 w 86885"/>
                <a:gd name="connsiteY24" fmla="*/ 108782 h 113200"/>
                <a:gd name="connsiteX25" fmla="*/ 60673 w 86885"/>
                <a:gd name="connsiteY25" fmla="*/ 103154 h 113200"/>
                <a:gd name="connsiteX26" fmla="*/ 64339 w 86885"/>
                <a:gd name="connsiteY26" fmla="*/ 90130 h 113200"/>
                <a:gd name="connsiteX27" fmla="*/ 72789 w 86885"/>
                <a:gd name="connsiteY27" fmla="*/ 59096 h 113200"/>
                <a:gd name="connsiteX28" fmla="*/ 66890 w 86885"/>
                <a:gd name="connsiteY28" fmla="*/ 45107 h 113200"/>
                <a:gd name="connsiteX29" fmla="*/ 52064 w 86885"/>
                <a:gd name="connsiteY29" fmla="*/ 40765 h 113200"/>
                <a:gd name="connsiteX30" fmla="*/ 26078 w 86885"/>
                <a:gd name="connsiteY30" fmla="*/ 54111 h 113200"/>
                <a:gd name="connsiteX31" fmla="*/ 38194 w 86885"/>
                <a:gd name="connsiteY31" fmla="*/ 4907 h 1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885" h="113200">
                  <a:moveTo>
                    <a:pt x="38194" y="4907"/>
                  </a:moveTo>
                  <a:cubicBezTo>
                    <a:pt x="38353" y="4586"/>
                    <a:pt x="38832" y="2495"/>
                    <a:pt x="38832" y="2335"/>
                  </a:cubicBezTo>
                  <a:cubicBezTo>
                    <a:pt x="38832" y="1531"/>
                    <a:pt x="38194" y="83"/>
                    <a:pt x="36281" y="83"/>
                  </a:cubicBezTo>
                  <a:cubicBezTo>
                    <a:pt x="33092" y="83"/>
                    <a:pt x="19860" y="1370"/>
                    <a:pt x="15875" y="1691"/>
                  </a:cubicBezTo>
                  <a:cubicBezTo>
                    <a:pt x="14600" y="1852"/>
                    <a:pt x="12368" y="2013"/>
                    <a:pt x="12368" y="5390"/>
                  </a:cubicBezTo>
                  <a:cubicBezTo>
                    <a:pt x="12368" y="7641"/>
                    <a:pt x="14600" y="7641"/>
                    <a:pt x="16513" y="7641"/>
                  </a:cubicBezTo>
                  <a:cubicBezTo>
                    <a:pt x="24165" y="7641"/>
                    <a:pt x="24165" y="8766"/>
                    <a:pt x="24165" y="10053"/>
                  </a:cubicBezTo>
                  <a:cubicBezTo>
                    <a:pt x="24165" y="11178"/>
                    <a:pt x="23846" y="12143"/>
                    <a:pt x="23527" y="13590"/>
                  </a:cubicBezTo>
                  <a:lnTo>
                    <a:pt x="1049" y="104601"/>
                  </a:lnTo>
                  <a:cubicBezTo>
                    <a:pt x="252" y="107496"/>
                    <a:pt x="252" y="107817"/>
                    <a:pt x="252" y="108139"/>
                  </a:cubicBezTo>
                  <a:cubicBezTo>
                    <a:pt x="252" y="110551"/>
                    <a:pt x="2165" y="113284"/>
                    <a:pt x="5672" y="113284"/>
                  </a:cubicBezTo>
                  <a:cubicBezTo>
                    <a:pt x="7426" y="113284"/>
                    <a:pt x="10455" y="112480"/>
                    <a:pt x="12208" y="109103"/>
                  </a:cubicBezTo>
                  <a:cubicBezTo>
                    <a:pt x="12686" y="108139"/>
                    <a:pt x="14121" y="102350"/>
                    <a:pt x="14918" y="98973"/>
                  </a:cubicBezTo>
                  <a:lnTo>
                    <a:pt x="18585" y="84662"/>
                  </a:lnTo>
                  <a:cubicBezTo>
                    <a:pt x="19063" y="82250"/>
                    <a:pt x="20658" y="76140"/>
                    <a:pt x="21136" y="73728"/>
                  </a:cubicBezTo>
                  <a:cubicBezTo>
                    <a:pt x="22730" y="67618"/>
                    <a:pt x="22730" y="67457"/>
                    <a:pt x="25918" y="62312"/>
                  </a:cubicBezTo>
                  <a:cubicBezTo>
                    <a:pt x="31020" y="54433"/>
                    <a:pt x="38991" y="45267"/>
                    <a:pt x="51426" y="45267"/>
                  </a:cubicBezTo>
                  <a:cubicBezTo>
                    <a:pt x="60354" y="45267"/>
                    <a:pt x="60832" y="52664"/>
                    <a:pt x="60832" y="56523"/>
                  </a:cubicBezTo>
                  <a:cubicBezTo>
                    <a:pt x="60832" y="66171"/>
                    <a:pt x="53977" y="84019"/>
                    <a:pt x="51426" y="90773"/>
                  </a:cubicBezTo>
                  <a:cubicBezTo>
                    <a:pt x="49672" y="95275"/>
                    <a:pt x="49035" y="96722"/>
                    <a:pt x="49035" y="99456"/>
                  </a:cubicBezTo>
                  <a:cubicBezTo>
                    <a:pt x="49035" y="107978"/>
                    <a:pt x="56049" y="113284"/>
                    <a:pt x="64180" y="113284"/>
                  </a:cubicBezTo>
                  <a:cubicBezTo>
                    <a:pt x="80122" y="113284"/>
                    <a:pt x="87137" y="91094"/>
                    <a:pt x="87137" y="88682"/>
                  </a:cubicBezTo>
                  <a:cubicBezTo>
                    <a:pt x="87137" y="86592"/>
                    <a:pt x="85064" y="86592"/>
                    <a:pt x="84586" y="86592"/>
                  </a:cubicBezTo>
                  <a:cubicBezTo>
                    <a:pt x="82354" y="86592"/>
                    <a:pt x="82194" y="87557"/>
                    <a:pt x="81557" y="89326"/>
                  </a:cubicBezTo>
                  <a:cubicBezTo>
                    <a:pt x="77890" y="102189"/>
                    <a:pt x="70876" y="108782"/>
                    <a:pt x="64658" y="108782"/>
                  </a:cubicBezTo>
                  <a:cubicBezTo>
                    <a:pt x="61310" y="108782"/>
                    <a:pt x="60673" y="106531"/>
                    <a:pt x="60673" y="103154"/>
                  </a:cubicBezTo>
                  <a:cubicBezTo>
                    <a:pt x="60673" y="99456"/>
                    <a:pt x="61470" y="97365"/>
                    <a:pt x="64339" y="90130"/>
                  </a:cubicBezTo>
                  <a:cubicBezTo>
                    <a:pt x="66252" y="85145"/>
                    <a:pt x="72789" y="68100"/>
                    <a:pt x="72789" y="59096"/>
                  </a:cubicBezTo>
                  <a:cubicBezTo>
                    <a:pt x="72789" y="56523"/>
                    <a:pt x="72789" y="49770"/>
                    <a:pt x="66890" y="45107"/>
                  </a:cubicBezTo>
                  <a:cubicBezTo>
                    <a:pt x="64180" y="43016"/>
                    <a:pt x="59557" y="40765"/>
                    <a:pt x="52064" y="40765"/>
                  </a:cubicBezTo>
                  <a:cubicBezTo>
                    <a:pt x="40426" y="40765"/>
                    <a:pt x="31977" y="47197"/>
                    <a:pt x="26078" y="54111"/>
                  </a:cubicBezTo>
                  <a:lnTo>
                    <a:pt x="38194" y="4907"/>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8" name="任意多边形: 形状 137">
              <a:extLst>
                <a:ext uri="{FF2B5EF4-FFF2-40B4-BE49-F238E27FC236}">
                  <a16:creationId xmlns:a16="http://schemas.microsoft.com/office/drawing/2014/main" id="{09CFFDD8-3D0D-42DF-88ED-0DAA067C16FE}"/>
                </a:ext>
              </a:extLst>
            </p:cNvPr>
            <p:cNvSpPr/>
            <p:nvPr>
              <p:custDataLst>
                <p:tags r:id="rId26"/>
              </p:custDataLst>
            </p:nvPr>
          </p:nvSpPr>
          <p:spPr>
            <a:xfrm>
              <a:off x="7002608" y="7588014"/>
              <a:ext cx="52837" cy="229709"/>
            </a:xfrm>
            <a:custGeom>
              <a:avLst/>
              <a:gdLst>
                <a:gd name="connsiteX0" fmla="*/ 53094 w 52837"/>
                <a:gd name="connsiteY0" fmla="*/ 227494 h 229709"/>
                <a:gd name="connsiteX1" fmla="*/ 49222 w 52837"/>
                <a:gd name="connsiteY1" fmla="*/ 222441 h 229709"/>
                <a:gd name="connsiteX2" fmla="*/ 13466 w 52837"/>
                <a:gd name="connsiteY2" fmla="*/ 114937 h 229709"/>
                <a:gd name="connsiteX3" fmla="*/ 50133 w 52837"/>
                <a:gd name="connsiteY3" fmla="*/ 6284 h 229709"/>
                <a:gd name="connsiteX4" fmla="*/ 53094 w 52837"/>
                <a:gd name="connsiteY4" fmla="*/ 2379 h 229709"/>
                <a:gd name="connsiteX5" fmla="*/ 50816 w 52837"/>
                <a:gd name="connsiteY5" fmla="*/ 82 h 229709"/>
                <a:gd name="connsiteX6" fmla="*/ 14605 w 52837"/>
                <a:gd name="connsiteY6" fmla="*/ 44875 h 229709"/>
                <a:gd name="connsiteX7" fmla="*/ 257 w 52837"/>
                <a:gd name="connsiteY7" fmla="*/ 114937 h 229709"/>
                <a:gd name="connsiteX8" fmla="*/ 15288 w 52837"/>
                <a:gd name="connsiteY8" fmla="*/ 186606 h 229709"/>
                <a:gd name="connsiteX9" fmla="*/ 50816 w 52837"/>
                <a:gd name="connsiteY9" fmla="*/ 229791 h 229709"/>
                <a:gd name="connsiteX10" fmla="*/ 53094 w 52837"/>
                <a:gd name="connsiteY10" fmla="*/ 227494 h 22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9709">
                  <a:moveTo>
                    <a:pt x="53094" y="227494"/>
                  </a:moveTo>
                  <a:cubicBezTo>
                    <a:pt x="53094" y="226805"/>
                    <a:pt x="53094" y="226346"/>
                    <a:pt x="49222" y="222441"/>
                  </a:cubicBezTo>
                  <a:cubicBezTo>
                    <a:pt x="20754" y="193497"/>
                    <a:pt x="13466" y="150082"/>
                    <a:pt x="13466" y="114937"/>
                  </a:cubicBezTo>
                  <a:cubicBezTo>
                    <a:pt x="13466" y="74967"/>
                    <a:pt x="22120" y="34998"/>
                    <a:pt x="50133" y="6284"/>
                  </a:cubicBezTo>
                  <a:cubicBezTo>
                    <a:pt x="53094" y="3528"/>
                    <a:pt x="53094" y="3068"/>
                    <a:pt x="53094" y="2379"/>
                  </a:cubicBezTo>
                  <a:cubicBezTo>
                    <a:pt x="53094" y="771"/>
                    <a:pt x="52183" y="82"/>
                    <a:pt x="50816" y="82"/>
                  </a:cubicBezTo>
                  <a:cubicBezTo>
                    <a:pt x="48539" y="82"/>
                    <a:pt x="28042" y="15702"/>
                    <a:pt x="14605" y="44875"/>
                  </a:cubicBezTo>
                  <a:cubicBezTo>
                    <a:pt x="2990" y="70143"/>
                    <a:pt x="257" y="95641"/>
                    <a:pt x="257" y="114937"/>
                  </a:cubicBezTo>
                  <a:cubicBezTo>
                    <a:pt x="257" y="132854"/>
                    <a:pt x="2762" y="160649"/>
                    <a:pt x="15288" y="186606"/>
                  </a:cubicBezTo>
                  <a:cubicBezTo>
                    <a:pt x="28953" y="214860"/>
                    <a:pt x="48539" y="229791"/>
                    <a:pt x="50816" y="229791"/>
                  </a:cubicBezTo>
                  <a:cubicBezTo>
                    <a:pt x="52183" y="229791"/>
                    <a:pt x="53094" y="229102"/>
                    <a:pt x="53094" y="227494"/>
                  </a:cubicBez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9" name="任意多边形: 形状 138">
              <a:extLst>
                <a:ext uri="{FF2B5EF4-FFF2-40B4-BE49-F238E27FC236}">
                  <a16:creationId xmlns:a16="http://schemas.microsoft.com/office/drawing/2014/main" id="{D44C275D-AAAA-4560-B716-1463BFDC9AB0}"/>
                </a:ext>
              </a:extLst>
            </p:cNvPr>
            <p:cNvSpPr/>
            <p:nvPr>
              <p:custDataLst>
                <p:tags r:id="rId27"/>
              </p:custDataLst>
            </p:nvPr>
          </p:nvSpPr>
          <p:spPr>
            <a:xfrm>
              <a:off x="7077967" y="7658765"/>
              <a:ext cx="88593" cy="104058"/>
            </a:xfrm>
            <a:custGeom>
              <a:avLst/>
              <a:gdLst>
                <a:gd name="connsiteX0" fmla="*/ 81110 w 88593"/>
                <a:gd name="connsiteY0" fmla="*/ 14324 h 104058"/>
                <a:gd name="connsiteX1" fmla="*/ 71090 w 88593"/>
                <a:gd name="connsiteY1" fmla="*/ 17540 h 104058"/>
                <a:gd name="connsiteX2" fmla="*/ 66990 w 88593"/>
                <a:gd name="connsiteY2" fmla="*/ 26499 h 104058"/>
                <a:gd name="connsiteX3" fmla="*/ 75417 w 88593"/>
                <a:gd name="connsiteY3" fmla="*/ 34538 h 104058"/>
                <a:gd name="connsiteX4" fmla="*/ 88170 w 88593"/>
                <a:gd name="connsiteY4" fmla="*/ 19837 h 104058"/>
                <a:gd name="connsiteX5" fmla="*/ 61296 w 88593"/>
                <a:gd name="connsiteY5" fmla="*/ 82 h 104058"/>
                <a:gd name="connsiteX6" fmla="*/ 261 w 88593"/>
                <a:gd name="connsiteY6" fmla="*/ 65319 h 104058"/>
                <a:gd name="connsiteX7" fmla="*/ 37155 w 88593"/>
                <a:gd name="connsiteY7" fmla="*/ 104140 h 104058"/>
                <a:gd name="connsiteX8" fmla="*/ 88854 w 88593"/>
                <a:gd name="connsiteY8" fmla="*/ 77035 h 104058"/>
                <a:gd name="connsiteX9" fmla="*/ 86121 w 88593"/>
                <a:gd name="connsiteY9" fmla="*/ 74048 h 104058"/>
                <a:gd name="connsiteX10" fmla="*/ 83160 w 88593"/>
                <a:gd name="connsiteY10" fmla="*/ 76345 h 104058"/>
                <a:gd name="connsiteX11" fmla="*/ 37611 w 88593"/>
                <a:gd name="connsiteY11" fmla="*/ 99087 h 104058"/>
                <a:gd name="connsiteX12" fmla="*/ 17114 w 88593"/>
                <a:gd name="connsiteY12" fmla="*/ 74048 h 104058"/>
                <a:gd name="connsiteX13" fmla="*/ 29412 w 88593"/>
                <a:gd name="connsiteY13" fmla="*/ 28107 h 104058"/>
                <a:gd name="connsiteX14" fmla="*/ 61524 w 88593"/>
                <a:gd name="connsiteY14" fmla="*/ 5136 h 104058"/>
                <a:gd name="connsiteX15" fmla="*/ 81110 w 88593"/>
                <a:gd name="connsiteY15" fmla="*/ 14324 h 10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593" h="104058">
                  <a:moveTo>
                    <a:pt x="81110" y="14324"/>
                  </a:moveTo>
                  <a:cubicBezTo>
                    <a:pt x="77466" y="14324"/>
                    <a:pt x="74278" y="14324"/>
                    <a:pt x="71090" y="17540"/>
                  </a:cubicBezTo>
                  <a:cubicBezTo>
                    <a:pt x="67446" y="20986"/>
                    <a:pt x="66990" y="24891"/>
                    <a:pt x="66990" y="26499"/>
                  </a:cubicBezTo>
                  <a:cubicBezTo>
                    <a:pt x="66990" y="32012"/>
                    <a:pt x="71090" y="34538"/>
                    <a:pt x="75417" y="34538"/>
                  </a:cubicBezTo>
                  <a:cubicBezTo>
                    <a:pt x="82021" y="34538"/>
                    <a:pt x="88170" y="29025"/>
                    <a:pt x="88170" y="19837"/>
                  </a:cubicBezTo>
                  <a:cubicBezTo>
                    <a:pt x="88170" y="8581"/>
                    <a:pt x="77466" y="82"/>
                    <a:pt x="61296" y="82"/>
                  </a:cubicBezTo>
                  <a:cubicBezTo>
                    <a:pt x="30551" y="82"/>
                    <a:pt x="261" y="32930"/>
                    <a:pt x="261" y="65319"/>
                  </a:cubicBezTo>
                  <a:cubicBezTo>
                    <a:pt x="261" y="85993"/>
                    <a:pt x="13470" y="104140"/>
                    <a:pt x="37155" y="104140"/>
                  </a:cubicBezTo>
                  <a:cubicBezTo>
                    <a:pt x="69723" y="104140"/>
                    <a:pt x="88854" y="79791"/>
                    <a:pt x="88854" y="77035"/>
                  </a:cubicBezTo>
                  <a:cubicBezTo>
                    <a:pt x="88854" y="75656"/>
                    <a:pt x="87487" y="74048"/>
                    <a:pt x="86121" y="74048"/>
                  </a:cubicBezTo>
                  <a:cubicBezTo>
                    <a:pt x="84982" y="74048"/>
                    <a:pt x="84527" y="74508"/>
                    <a:pt x="83160" y="76345"/>
                  </a:cubicBezTo>
                  <a:cubicBezTo>
                    <a:pt x="65168" y="99087"/>
                    <a:pt x="40344" y="99087"/>
                    <a:pt x="37611" y="99087"/>
                  </a:cubicBezTo>
                  <a:cubicBezTo>
                    <a:pt x="23263" y="99087"/>
                    <a:pt x="17114" y="87831"/>
                    <a:pt x="17114" y="74048"/>
                  </a:cubicBezTo>
                  <a:cubicBezTo>
                    <a:pt x="17114" y="64630"/>
                    <a:pt x="21669" y="42348"/>
                    <a:pt x="29412" y="28107"/>
                  </a:cubicBezTo>
                  <a:cubicBezTo>
                    <a:pt x="36472" y="15013"/>
                    <a:pt x="48998" y="5136"/>
                    <a:pt x="61524" y="5136"/>
                  </a:cubicBezTo>
                  <a:cubicBezTo>
                    <a:pt x="69268" y="5136"/>
                    <a:pt x="77922" y="8122"/>
                    <a:pt x="81110" y="14324"/>
                  </a:cubicBez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40" name="任意多边形: 形状 139">
              <a:extLst>
                <a:ext uri="{FF2B5EF4-FFF2-40B4-BE49-F238E27FC236}">
                  <a16:creationId xmlns:a16="http://schemas.microsoft.com/office/drawing/2014/main" id="{B35B657C-E616-4D43-80F4-33F6E339F883}"/>
                </a:ext>
              </a:extLst>
            </p:cNvPr>
            <p:cNvSpPr/>
            <p:nvPr>
              <p:custDataLst>
                <p:tags r:id="rId28"/>
              </p:custDataLst>
            </p:nvPr>
          </p:nvSpPr>
          <p:spPr>
            <a:xfrm>
              <a:off x="7179714" y="7600878"/>
              <a:ext cx="111823" cy="161945"/>
            </a:xfrm>
            <a:custGeom>
              <a:avLst/>
              <a:gdLst>
                <a:gd name="connsiteX0" fmla="*/ 53102 w 111823"/>
                <a:gd name="connsiteY0" fmla="*/ 2609 h 161945"/>
                <a:gd name="connsiteX1" fmla="*/ 50141 w 111823"/>
                <a:gd name="connsiteY1" fmla="*/ 82 h 161945"/>
                <a:gd name="connsiteX2" fmla="*/ 22356 w 111823"/>
                <a:gd name="connsiteY2" fmla="*/ 2379 h 161945"/>
                <a:gd name="connsiteX3" fmla="*/ 18029 w 111823"/>
                <a:gd name="connsiteY3" fmla="*/ 6973 h 161945"/>
                <a:gd name="connsiteX4" fmla="*/ 23495 w 111823"/>
                <a:gd name="connsiteY4" fmla="*/ 9730 h 161945"/>
                <a:gd name="connsiteX5" fmla="*/ 34882 w 111823"/>
                <a:gd name="connsiteY5" fmla="*/ 13635 h 161945"/>
                <a:gd name="connsiteX6" fmla="*/ 34199 w 111823"/>
                <a:gd name="connsiteY6" fmla="*/ 18229 h 161945"/>
                <a:gd name="connsiteX7" fmla="*/ 1176 w 111823"/>
                <a:gd name="connsiteY7" fmla="*/ 150542 h 161945"/>
                <a:gd name="connsiteX8" fmla="*/ 265 w 111823"/>
                <a:gd name="connsiteY8" fmla="*/ 155595 h 161945"/>
                <a:gd name="connsiteX9" fmla="*/ 6870 w 111823"/>
                <a:gd name="connsiteY9" fmla="*/ 162027 h 161945"/>
                <a:gd name="connsiteX10" fmla="*/ 15296 w 111823"/>
                <a:gd name="connsiteY10" fmla="*/ 156055 h 161945"/>
                <a:gd name="connsiteX11" fmla="*/ 19623 w 111823"/>
                <a:gd name="connsiteY11" fmla="*/ 138597 h 161945"/>
                <a:gd name="connsiteX12" fmla="*/ 24634 w 111823"/>
                <a:gd name="connsiteY12" fmla="*/ 117923 h 161945"/>
                <a:gd name="connsiteX13" fmla="*/ 28505 w 111823"/>
                <a:gd name="connsiteY13" fmla="*/ 102532 h 161945"/>
                <a:gd name="connsiteX14" fmla="*/ 31011 w 111823"/>
                <a:gd name="connsiteY14" fmla="*/ 92195 h 161945"/>
                <a:gd name="connsiteX15" fmla="*/ 46497 w 111823"/>
                <a:gd name="connsiteY15" fmla="*/ 71062 h 161945"/>
                <a:gd name="connsiteX16" fmla="*/ 68361 w 111823"/>
                <a:gd name="connsiteY16" fmla="*/ 63022 h 161945"/>
                <a:gd name="connsiteX17" fmla="*/ 80659 w 111823"/>
                <a:gd name="connsiteY17" fmla="*/ 79102 h 161945"/>
                <a:gd name="connsiteX18" fmla="*/ 66539 w 111823"/>
                <a:gd name="connsiteY18" fmla="*/ 130557 h 161945"/>
                <a:gd name="connsiteX19" fmla="*/ 63578 w 111823"/>
                <a:gd name="connsiteY19" fmla="*/ 143191 h 161945"/>
                <a:gd name="connsiteX20" fmla="*/ 82253 w 111823"/>
                <a:gd name="connsiteY20" fmla="*/ 162027 h 161945"/>
                <a:gd name="connsiteX21" fmla="*/ 112088 w 111823"/>
                <a:gd name="connsiteY21" fmla="*/ 126652 h 161945"/>
                <a:gd name="connsiteX22" fmla="*/ 109355 w 111823"/>
                <a:gd name="connsiteY22" fmla="*/ 124355 h 161945"/>
                <a:gd name="connsiteX23" fmla="*/ 105939 w 111823"/>
                <a:gd name="connsiteY23" fmla="*/ 128489 h 161945"/>
                <a:gd name="connsiteX24" fmla="*/ 82709 w 111823"/>
                <a:gd name="connsiteY24" fmla="*/ 156973 h 161945"/>
                <a:gd name="connsiteX25" fmla="*/ 77243 w 111823"/>
                <a:gd name="connsiteY25" fmla="*/ 149393 h 161945"/>
                <a:gd name="connsiteX26" fmla="*/ 81342 w 111823"/>
                <a:gd name="connsiteY26" fmla="*/ 133084 h 161945"/>
                <a:gd name="connsiteX27" fmla="*/ 95235 w 111823"/>
                <a:gd name="connsiteY27" fmla="*/ 82548 h 161945"/>
                <a:gd name="connsiteX28" fmla="*/ 69044 w 111823"/>
                <a:gd name="connsiteY28" fmla="*/ 57969 h 161945"/>
                <a:gd name="connsiteX29" fmla="*/ 35338 w 111823"/>
                <a:gd name="connsiteY29" fmla="*/ 75656 h 161945"/>
                <a:gd name="connsiteX30" fmla="*/ 53102 w 111823"/>
                <a:gd name="connsiteY30" fmla="*/ 2609 h 16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1823" h="161945">
                  <a:moveTo>
                    <a:pt x="53102" y="2609"/>
                  </a:moveTo>
                  <a:cubicBezTo>
                    <a:pt x="53102" y="2379"/>
                    <a:pt x="53102" y="82"/>
                    <a:pt x="50141" y="82"/>
                  </a:cubicBezTo>
                  <a:cubicBezTo>
                    <a:pt x="44903" y="82"/>
                    <a:pt x="28278" y="1920"/>
                    <a:pt x="22356" y="2379"/>
                  </a:cubicBezTo>
                  <a:cubicBezTo>
                    <a:pt x="20534" y="2609"/>
                    <a:pt x="18029" y="2838"/>
                    <a:pt x="18029" y="6973"/>
                  </a:cubicBezTo>
                  <a:cubicBezTo>
                    <a:pt x="18029" y="9730"/>
                    <a:pt x="20079" y="9730"/>
                    <a:pt x="23495" y="9730"/>
                  </a:cubicBezTo>
                  <a:cubicBezTo>
                    <a:pt x="34427" y="9730"/>
                    <a:pt x="34882" y="11338"/>
                    <a:pt x="34882" y="13635"/>
                  </a:cubicBezTo>
                  <a:lnTo>
                    <a:pt x="34199" y="18229"/>
                  </a:lnTo>
                  <a:lnTo>
                    <a:pt x="1176" y="150542"/>
                  </a:lnTo>
                  <a:cubicBezTo>
                    <a:pt x="265" y="153757"/>
                    <a:pt x="265" y="154217"/>
                    <a:pt x="265" y="155595"/>
                  </a:cubicBezTo>
                  <a:cubicBezTo>
                    <a:pt x="265" y="160878"/>
                    <a:pt x="4820" y="162027"/>
                    <a:pt x="6870" y="162027"/>
                  </a:cubicBezTo>
                  <a:cubicBezTo>
                    <a:pt x="10513" y="162027"/>
                    <a:pt x="14157" y="159271"/>
                    <a:pt x="15296" y="156055"/>
                  </a:cubicBezTo>
                  <a:lnTo>
                    <a:pt x="19623" y="138597"/>
                  </a:lnTo>
                  <a:lnTo>
                    <a:pt x="24634" y="117923"/>
                  </a:lnTo>
                  <a:cubicBezTo>
                    <a:pt x="26000" y="112869"/>
                    <a:pt x="27367" y="107816"/>
                    <a:pt x="28505" y="102532"/>
                  </a:cubicBezTo>
                  <a:cubicBezTo>
                    <a:pt x="28961" y="101154"/>
                    <a:pt x="30783" y="93574"/>
                    <a:pt x="31011" y="92195"/>
                  </a:cubicBezTo>
                  <a:cubicBezTo>
                    <a:pt x="31694" y="90128"/>
                    <a:pt x="38754" y="77264"/>
                    <a:pt x="46497" y="71062"/>
                  </a:cubicBezTo>
                  <a:cubicBezTo>
                    <a:pt x="51508" y="67387"/>
                    <a:pt x="58568" y="63022"/>
                    <a:pt x="68361" y="63022"/>
                  </a:cubicBezTo>
                  <a:cubicBezTo>
                    <a:pt x="78154" y="63022"/>
                    <a:pt x="80659" y="70832"/>
                    <a:pt x="80659" y="79102"/>
                  </a:cubicBezTo>
                  <a:cubicBezTo>
                    <a:pt x="80659" y="91506"/>
                    <a:pt x="72005" y="116545"/>
                    <a:pt x="66539" y="130557"/>
                  </a:cubicBezTo>
                  <a:cubicBezTo>
                    <a:pt x="64717" y="135840"/>
                    <a:pt x="63578" y="138597"/>
                    <a:pt x="63578" y="143191"/>
                  </a:cubicBezTo>
                  <a:cubicBezTo>
                    <a:pt x="63578" y="153987"/>
                    <a:pt x="71549" y="162027"/>
                    <a:pt x="82253" y="162027"/>
                  </a:cubicBezTo>
                  <a:cubicBezTo>
                    <a:pt x="103662" y="162027"/>
                    <a:pt x="112088" y="128489"/>
                    <a:pt x="112088" y="126652"/>
                  </a:cubicBezTo>
                  <a:cubicBezTo>
                    <a:pt x="112088" y="124355"/>
                    <a:pt x="110038" y="124355"/>
                    <a:pt x="109355" y="124355"/>
                  </a:cubicBezTo>
                  <a:cubicBezTo>
                    <a:pt x="107078" y="124355"/>
                    <a:pt x="107078" y="125044"/>
                    <a:pt x="105939" y="128489"/>
                  </a:cubicBezTo>
                  <a:cubicBezTo>
                    <a:pt x="102523" y="140664"/>
                    <a:pt x="95235" y="156973"/>
                    <a:pt x="82709" y="156973"/>
                  </a:cubicBezTo>
                  <a:cubicBezTo>
                    <a:pt x="78837" y="156973"/>
                    <a:pt x="77243" y="154676"/>
                    <a:pt x="77243" y="149393"/>
                  </a:cubicBezTo>
                  <a:cubicBezTo>
                    <a:pt x="77243" y="143650"/>
                    <a:pt x="79293" y="138137"/>
                    <a:pt x="81342" y="133084"/>
                  </a:cubicBezTo>
                  <a:cubicBezTo>
                    <a:pt x="84986" y="123206"/>
                    <a:pt x="95235" y="95871"/>
                    <a:pt x="95235" y="82548"/>
                  </a:cubicBezTo>
                  <a:cubicBezTo>
                    <a:pt x="95235" y="67617"/>
                    <a:pt x="86125" y="57969"/>
                    <a:pt x="69044" y="57969"/>
                  </a:cubicBezTo>
                  <a:cubicBezTo>
                    <a:pt x="54696" y="57969"/>
                    <a:pt x="43764" y="65090"/>
                    <a:pt x="35338" y="75656"/>
                  </a:cubicBezTo>
                  <a:lnTo>
                    <a:pt x="53102" y="2609"/>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41" name="任意多边形: 形状 140">
              <a:extLst>
                <a:ext uri="{FF2B5EF4-FFF2-40B4-BE49-F238E27FC236}">
                  <a16:creationId xmlns:a16="http://schemas.microsoft.com/office/drawing/2014/main" id="{D56BA869-E38A-4B93-ADA3-52382320E4DF}"/>
                </a:ext>
              </a:extLst>
            </p:cNvPr>
            <p:cNvSpPr/>
            <p:nvPr>
              <p:custDataLst>
                <p:tags r:id="rId29"/>
              </p:custDataLst>
            </p:nvPr>
          </p:nvSpPr>
          <p:spPr>
            <a:xfrm>
              <a:off x="7305899" y="7688144"/>
              <a:ext cx="48304" cy="108216"/>
            </a:xfrm>
            <a:custGeom>
              <a:avLst/>
              <a:gdLst>
                <a:gd name="connsiteX0" fmla="*/ 44431 w 48304"/>
                <a:gd name="connsiteY0" fmla="*/ 6194 h 108216"/>
                <a:gd name="connsiteX1" fmla="*/ 38054 w 48304"/>
                <a:gd name="connsiteY1" fmla="*/ 83 h 108216"/>
                <a:gd name="connsiteX2" fmla="*/ 29126 w 48304"/>
                <a:gd name="connsiteY2" fmla="*/ 8927 h 108216"/>
                <a:gd name="connsiteX3" fmla="*/ 35503 w 48304"/>
                <a:gd name="connsiteY3" fmla="*/ 15038 h 108216"/>
                <a:gd name="connsiteX4" fmla="*/ 44431 w 48304"/>
                <a:gd name="connsiteY4" fmla="*/ 6194 h 108216"/>
                <a:gd name="connsiteX5" fmla="*/ 11908 w 48304"/>
                <a:gd name="connsiteY5" fmla="*/ 87878 h 108216"/>
                <a:gd name="connsiteX6" fmla="*/ 10474 w 48304"/>
                <a:gd name="connsiteY6" fmla="*/ 94632 h 108216"/>
                <a:gd name="connsiteX7" fmla="*/ 25619 w 48304"/>
                <a:gd name="connsiteY7" fmla="*/ 108299 h 108216"/>
                <a:gd name="connsiteX8" fmla="*/ 48576 w 48304"/>
                <a:gd name="connsiteY8" fmla="*/ 83698 h 108216"/>
                <a:gd name="connsiteX9" fmla="*/ 46025 w 48304"/>
                <a:gd name="connsiteY9" fmla="*/ 81607 h 108216"/>
                <a:gd name="connsiteX10" fmla="*/ 42996 w 48304"/>
                <a:gd name="connsiteY10" fmla="*/ 84341 h 108216"/>
                <a:gd name="connsiteX11" fmla="*/ 26097 w 48304"/>
                <a:gd name="connsiteY11" fmla="*/ 103797 h 108216"/>
                <a:gd name="connsiteX12" fmla="*/ 22111 w 48304"/>
                <a:gd name="connsiteY12" fmla="*/ 98169 h 108216"/>
                <a:gd name="connsiteX13" fmla="*/ 24662 w 48304"/>
                <a:gd name="connsiteY13" fmla="*/ 87878 h 108216"/>
                <a:gd name="connsiteX14" fmla="*/ 29764 w 48304"/>
                <a:gd name="connsiteY14" fmla="*/ 75015 h 108216"/>
                <a:gd name="connsiteX15" fmla="*/ 37575 w 48304"/>
                <a:gd name="connsiteY15" fmla="*/ 54593 h 108216"/>
                <a:gd name="connsiteX16" fmla="*/ 38532 w 48304"/>
                <a:gd name="connsiteY16" fmla="*/ 49448 h 108216"/>
                <a:gd name="connsiteX17" fmla="*/ 23387 w 48304"/>
                <a:gd name="connsiteY17" fmla="*/ 35780 h 108216"/>
                <a:gd name="connsiteX18" fmla="*/ 271 w 48304"/>
                <a:gd name="connsiteY18" fmla="*/ 60382 h 108216"/>
                <a:gd name="connsiteX19" fmla="*/ 2981 w 48304"/>
                <a:gd name="connsiteY19" fmla="*/ 62473 h 108216"/>
                <a:gd name="connsiteX20" fmla="*/ 5850 w 48304"/>
                <a:gd name="connsiteY20" fmla="*/ 59900 h 108216"/>
                <a:gd name="connsiteX21" fmla="*/ 22909 w 48304"/>
                <a:gd name="connsiteY21" fmla="*/ 40283 h 108216"/>
                <a:gd name="connsiteX22" fmla="*/ 26894 w 48304"/>
                <a:gd name="connsiteY22" fmla="*/ 45910 h 108216"/>
                <a:gd name="connsiteX23" fmla="*/ 21952 w 48304"/>
                <a:gd name="connsiteY23" fmla="*/ 61990 h 108216"/>
                <a:gd name="connsiteX24" fmla="*/ 11908 w 48304"/>
                <a:gd name="connsiteY24" fmla="*/ 87878 h 10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108216">
                  <a:moveTo>
                    <a:pt x="44431" y="6194"/>
                  </a:moveTo>
                  <a:cubicBezTo>
                    <a:pt x="44431" y="3621"/>
                    <a:pt x="42517" y="83"/>
                    <a:pt x="38054" y="83"/>
                  </a:cubicBezTo>
                  <a:cubicBezTo>
                    <a:pt x="33749" y="83"/>
                    <a:pt x="29126" y="4264"/>
                    <a:pt x="29126" y="8927"/>
                  </a:cubicBezTo>
                  <a:cubicBezTo>
                    <a:pt x="29126" y="11661"/>
                    <a:pt x="31198" y="15038"/>
                    <a:pt x="35503" y="15038"/>
                  </a:cubicBezTo>
                  <a:cubicBezTo>
                    <a:pt x="40126" y="15038"/>
                    <a:pt x="44431" y="10535"/>
                    <a:pt x="44431" y="6194"/>
                  </a:cubicBezTo>
                  <a:close/>
                  <a:moveTo>
                    <a:pt x="11908" y="87878"/>
                  </a:moveTo>
                  <a:cubicBezTo>
                    <a:pt x="11271" y="89969"/>
                    <a:pt x="10474" y="91898"/>
                    <a:pt x="10474" y="94632"/>
                  </a:cubicBezTo>
                  <a:cubicBezTo>
                    <a:pt x="10474" y="102189"/>
                    <a:pt x="16851" y="108299"/>
                    <a:pt x="25619" y="108299"/>
                  </a:cubicBezTo>
                  <a:cubicBezTo>
                    <a:pt x="41561" y="108299"/>
                    <a:pt x="48576" y="86110"/>
                    <a:pt x="48576" y="83698"/>
                  </a:cubicBezTo>
                  <a:cubicBezTo>
                    <a:pt x="48576" y="81607"/>
                    <a:pt x="46503" y="81607"/>
                    <a:pt x="46025" y="81607"/>
                  </a:cubicBezTo>
                  <a:cubicBezTo>
                    <a:pt x="43793" y="81607"/>
                    <a:pt x="43633" y="82572"/>
                    <a:pt x="42996" y="84341"/>
                  </a:cubicBezTo>
                  <a:cubicBezTo>
                    <a:pt x="39329" y="97205"/>
                    <a:pt x="32314" y="103797"/>
                    <a:pt x="26097" y="103797"/>
                  </a:cubicBezTo>
                  <a:cubicBezTo>
                    <a:pt x="22909" y="103797"/>
                    <a:pt x="22111" y="101707"/>
                    <a:pt x="22111" y="98169"/>
                  </a:cubicBezTo>
                  <a:cubicBezTo>
                    <a:pt x="22111" y="94471"/>
                    <a:pt x="23227" y="91416"/>
                    <a:pt x="24662" y="87878"/>
                  </a:cubicBezTo>
                  <a:cubicBezTo>
                    <a:pt x="26256" y="83537"/>
                    <a:pt x="28010" y="79195"/>
                    <a:pt x="29764" y="75015"/>
                  </a:cubicBezTo>
                  <a:cubicBezTo>
                    <a:pt x="31198" y="71156"/>
                    <a:pt x="36938" y="56523"/>
                    <a:pt x="37575" y="54593"/>
                  </a:cubicBezTo>
                  <a:cubicBezTo>
                    <a:pt x="38054" y="52986"/>
                    <a:pt x="38532" y="51056"/>
                    <a:pt x="38532" y="49448"/>
                  </a:cubicBezTo>
                  <a:cubicBezTo>
                    <a:pt x="38532" y="41891"/>
                    <a:pt x="32155" y="35780"/>
                    <a:pt x="23387" y="35780"/>
                  </a:cubicBezTo>
                  <a:cubicBezTo>
                    <a:pt x="7604" y="35780"/>
                    <a:pt x="271" y="57649"/>
                    <a:pt x="271" y="60382"/>
                  </a:cubicBezTo>
                  <a:cubicBezTo>
                    <a:pt x="271" y="62473"/>
                    <a:pt x="2503" y="62473"/>
                    <a:pt x="2981" y="62473"/>
                  </a:cubicBezTo>
                  <a:cubicBezTo>
                    <a:pt x="5213" y="62473"/>
                    <a:pt x="5372" y="61669"/>
                    <a:pt x="5850" y="59900"/>
                  </a:cubicBezTo>
                  <a:cubicBezTo>
                    <a:pt x="9995" y="46071"/>
                    <a:pt x="17010" y="40283"/>
                    <a:pt x="22909" y="40283"/>
                  </a:cubicBezTo>
                  <a:cubicBezTo>
                    <a:pt x="25459" y="40283"/>
                    <a:pt x="26894" y="41569"/>
                    <a:pt x="26894" y="45910"/>
                  </a:cubicBezTo>
                  <a:cubicBezTo>
                    <a:pt x="26894" y="49609"/>
                    <a:pt x="25938" y="52021"/>
                    <a:pt x="21952" y="61990"/>
                  </a:cubicBezTo>
                  <a:lnTo>
                    <a:pt x="11908" y="87878"/>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42" name="任意多边形: 形状 141">
              <a:extLst>
                <a:ext uri="{FF2B5EF4-FFF2-40B4-BE49-F238E27FC236}">
                  <a16:creationId xmlns:a16="http://schemas.microsoft.com/office/drawing/2014/main" id="{032FF53E-7184-481E-B0C7-027AA6018A6D}"/>
                </a:ext>
              </a:extLst>
            </p:cNvPr>
            <p:cNvSpPr/>
            <p:nvPr>
              <p:custDataLst>
                <p:tags r:id="rId30"/>
              </p:custDataLst>
            </p:nvPr>
          </p:nvSpPr>
          <p:spPr>
            <a:xfrm>
              <a:off x="7393815" y="7735947"/>
              <a:ext cx="26646" cy="68683"/>
            </a:xfrm>
            <a:custGeom>
              <a:avLst/>
              <a:gdLst>
                <a:gd name="connsiteX0" fmla="*/ 26920 w 26646"/>
                <a:gd name="connsiteY0" fmla="*/ 24201 h 68683"/>
                <a:gd name="connsiteX1" fmla="*/ 12344 w 26646"/>
                <a:gd name="connsiteY1" fmla="*/ 82 h 68683"/>
                <a:gd name="connsiteX2" fmla="*/ 274 w 26646"/>
                <a:gd name="connsiteY2" fmla="*/ 12257 h 68683"/>
                <a:gd name="connsiteX3" fmla="*/ 12344 w 26646"/>
                <a:gd name="connsiteY3" fmla="*/ 24431 h 68683"/>
                <a:gd name="connsiteX4" fmla="*/ 20316 w 26646"/>
                <a:gd name="connsiteY4" fmla="*/ 21445 h 68683"/>
                <a:gd name="connsiteX5" fmla="*/ 21454 w 26646"/>
                <a:gd name="connsiteY5" fmla="*/ 20756 h 68683"/>
                <a:gd name="connsiteX6" fmla="*/ 21910 w 26646"/>
                <a:gd name="connsiteY6" fmla="*/ 24201 h 68683"/>
                <a:gd name="connsiteX7" fmla="*/ 6423 w 26646"/>
                <a:gd name="connsiteY7" fmla="*/ 62563 h 68683"/>
                <a:gd name="connsiteX8" fmla="*/ 3918 w 26646"/>
                <a:gd name="connsiteY8" fmla="*/ 66238 h 68683"/>
                <a:gd name="connsiteX9" fmla="*/ 6195 w 26646"/>
                <a:gd name="connsiteY9" fmla="*/ 68765 h 68683"/>
                <a:gd name="connsiteX10" fmla="*/ 26920 w 26646"/>
                <a:gd name="connsiteY10" fmla="*/ 24201 h 6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8683">
                  <a:moveTo>
                    <a:pt x="26920" y="24201"/>
                  </a:moveTo>
                  <a:cubicBezTo>
                    <a:pt x="26920" y="9041"/>
                    <a:pt x="21227" y="82"/>
                    <a:pt x="12344" y="82"/>
                  </a:cubicBezTo>
                  <a:cubicBezTo>
                    <a:pt x="4829" y="82"/>
                    <a:pt x="274" y="5825"/>
                    <a:pt x="274" y="12257"/>
                  </a:cubicBezTo>
                  <a:cubicBezTo>
                    <a:pt x="274" y="18459"/>
                    <a:pt x="4829" y="24431"/>
                    <a:pt x="12344" y="24431"/>
                  </a:cubicBezTo>
                  <a:cubicBezTo>
                    <a:pt x="15077" y="24431"/>
                    <a:pt x="18038" y="23512"/>
                    <a:pt x="20316" y="21445"/>
                  </a:cubicBezTo>
                  <a:cubicBezTo>
                    <a:pt x="20999" y="20986"/>
                    <a:pt x="21227" y="20756"/>
                    <a:pt x="21454" y="20756"/>
                  </a:cubicBezTo>
                  <a:cubicBezTo>
                    <a:pt x="21682" y="20756"/>
                    <a:pt x="21910" y="20986"/>
                    <a:pt x="21910" y="24201"/>
                  </a:cubicBezTo>
                  <a:cubicBezTo>
                    <a:pt x="21910" y="41200"/>
                    <a:pt x="13939" y="54982"/>
                    <a:pt x="6423" y="62563"/>
                  </a:cubicBezTo>
                  <a:cubicBezTo>
                    <a:pt x="3918" y="65090"/>
                    <a:pt x="3918" y="65549"/>
                    <a:pt x="3918" y="66238"/>
                  </a:cubicBezTo>
                  <a:cubicBezTo>
                    <a:pt x="3918" y="67846"/>
                    <a:pt x="5057" y="68765"/>
                    <a:pt x="6195" y="68765"/>
                  </a:cubicBezTo>
                  <a:cubicBezTo>
                    <a:pt x="8701" y="68765"/>
                    <a:pt x="26920" y="51077"/>
                    <a:pt x="26920" y="24201"/>
                  </a:cubicBez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43" name="任意多边形: 形状 142">
              <a:extLst>
                <a:ext uri="{FF2B5EF4-FFF2-40B4-BE49-F238E27FC236}">
                  <a16:creationId xmlns:a16="http://schemas.microsoft.com/office/drawing/2014/main" id="{959CDD41-C79A-4B4B-A9A1-9BFC26119C53}"/>
                </a:ext>
              </a:extLst>
            </p:cNvPr>
            <p:cNvSpPr/>
            <p:nvPr>
              <p:custDataLst>
                <p:tags r:id="rId31"/>
              </p:custDataLst>
            </p:nvPr>
          </p:nvSpPr>
          <p:spPr>
            <a:xfrm>
              <a:off x="7480687" y="7616498"/>
              <a:ext cx="69917" cy="146324"/>
            </a:xfrm>
            <a:custGeom>
              <a:avLst/>
              <a:gdLst>
                <a:gd name="connsiteX0" fmla="*/ 41956 w 69917"/>
                <a:gd name="connsiteY0" fmla="*/ 51996 h 146324"/>
                <a:gd name="connsiteX1" fmla="*/ 63364 w 69917"/>
                <a:gd name="connsiteY1" fmla="*/ 51996 h 146324"/>
                <a:gd name="connsiteX2" fmla="*/ 70196 w 69917"/>
                <a:gd name="connsiteY2" fmla="*/ 47402 h 146324"/>
                <a:gd name="connsiteX3" fmla="*/ 63819 w 69917"/>
                <a:gd name="connsiteY3" fmla="*/ 44875 h 146324"/>
                <a:gd name="connsiteX4" fmla="*/ 43778 w 69917"/>
                <a:gd name="connsiteY4" fmla="*/ 44875 h 146324"/>
                <a:gd name="connsiteX5" fmla="*/ 53115 w 69917"/>
                <a:gd name="connsiteY5" fmla="*/ 6284 h 146324"/>
                <a:gd name="connsiteX6" fmla="*/ 46511 w 69917"/>
                <a:gd name="connsiteY6" fmla="*/ 82 h 146324"/>
                <a:gd name="connsiteX7" fmla="*/ 37401 w 69917"/>
                <a:gd name="connsiteY7" fmla="*/ 8352 h 146324"/>
                <a:gd name="connsiteX8" fmla="*/ 28519 w 69917"/>
                <a:gd name="connsiteY8" fmla="*/ 44875 h 146324"/>
                <a:gd name="connsiteX9" fmla="*/ 7111 w 69917"/>
                <a:gd name="connsiteY9" fmla="*/ 44875 h 146324"/>
                <a:gd name="connsiteX10" fmla="*/ 278 w 69917"/>
                <a:gd name="connsiteY10" fmla="*/ 49240 h 146324"/>
                <a:gd name="connsiteX11" fmla="*/ 6655 w 69917"/>
                <a:gd name="connsiteY11" fmla="*/ 51996 h 146324"/>
                <a:gd name="connsiteX12" fmla="*/ 26697 w 69917"/>
                <a:gd name="connsiteY12" fmla="*/ 51996 h 146324"/>
                <a:gd name="connsiteX13" fmla="*/ 9388 w 69917"/>
                <a:gd name="connsiteY13" fmla="*/ 125274 h 146324"/>
                <a:gd name="connsiteX14" fmla="*/ 30341 w 69917"/>
                <a:gd name="connsiteY14" fmla="*/ 146407 h 146324"/>
                <a:gd name="connsiteX15" fmla="*/ 66552 w 69917"/>
                <a:gd name="connsiteY15" fmla="*/ 111032 h 146324"/>
                <a:gd name="connsiteX16" fmla="*/ 63819 w 69917"/>
                <a:gd name="connsiteY16" fmla="*/ 108734 h 146324"/>
                <a:gd name="connsiteX17" fmla="*/ 60403 w 69917"/>
                <a:gd name="connsiteY17" fmla="*/ 111950 h 146324"/>
                <a:gd name="connsiteX18" fmla="*/ 30796 w 69917"/>
                <a:gd name="connsiteY18" fmla="*/ 141353 h 146324"/>
                <a:gd name="connsiteX19" fmla="*/ 23736 w 69917"/>
                <a:gd name="connsiteY19" fmla="*/ 130787 h 146324"/>
                <a:gd name="connsiteX20" fmla="*/ 25103 w 69917"/>
                <a:gd name="connsiteY20" fmla="*/ 119761 h 146324"/>
                <a:gd name="connsiteX21" fmla="*/ 41956 w 69917"/>
                <a:gd name="connsiteY21" fmla="*/ 51996 h 14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17" h="146324">
                  <a:moveTo>
                    <a:pt x="41956" y="51996"/>
                  </a:moveTo>
                  <a:lnTo>
                    <a:pt x="63364" y="51996"/>
                  </a:lnTo>
                  <a:cubicBezTo>
                    <a:pt x="67919" y="51996"/>
                    <a:pt x="70196" y="51996"/>
                    <a:pt x="70196" y="47402"/>
                  </a:cubicBezTo>
                  <a:cubicBezTo>
                    <a:pt x="70196" y="44875"/>
                    <a:pt x="67919" y="44875"/>
                    <a:pt x="63819" y="44875"/>
                  </a:cubicBezTo>
                  <a:lnTo>
                    <a:pt x="43778" y="44875"/>
                  </a:lnTo>
                  <a:cubicBezTo>
                    <a:pt x="51977" y="12257"/>
                    <a:pt x="53115" y="7662"/>
                    <a:pt x="53115" y="6284"/>
                  </a:cubicBezTo>
                  <a:cubicBezTo>
                    <a:pt x="53115" y="2379"/>
                    <a:pt x="50382" y="82"/>
                    <a:pt x="46511" y="82"/>
                  </a:cubicBezTo>
                  <a:cubicBezTo>
                    <a:pt x="45828" y="82"/>
                    <a:pt x="39451" y="312"/>
                    <a:pt x="37401" y="8352"/>
                  </a:cubicBezTo>
                  <a:lnTo>
                    <a:pt x="28519" y="44875"/>
                  </a:lnTo>
                  <a:lnTo>
                    <a:pt x="7111" y="44875"/>
                  </a:lnTo>
                  <a:cubicBezTo>
                    <a:pt x="2556" y="44875"/>
                    <a:pt x="278" y="44875"/>
                    <a:pt x="278" y="49240"/>
                  </a:cubicBezTo>
                  <a:cubicBezTo>
                    <a:pt x="278" y="51996"/>
                    <a:pt x="2100" y="51996"/>
                    <a:pt x="6655" y="51996"/>
                  </a:cubicBezTo>
                  <a:lnTo>
                    <a:pt x="26697" y="51996"/>
                  </a:lnTo>
                  <a:cubicBezTo>
                    <a:pt x="10299" y="117234"/>
                    <a:pt x="9388" y="121139"/>
                    <a:pt x="9388" y="125274"/>
                  </a:cubicBezTo>
                  <a:cubicBezTo>
                    <a:pt x="9388" y="137678"/>
                    <a:pt x="18043" y="146407"/>
                    <a:pt x="30341" y="146407"/>
                  </a:cubicBezTo>
                  <a:cubicBezTo>
                    <a:pt x="53571" y="146407"/>
                    <a:pt x="66552" y="112869"/>
                    <a:pt x="66552" y="111032"/>
                  </a:cubicBezTo>
                  <a:cubicBezTo>
                    <a:pt x="66552" y="108734"/>
                    <a:pt x="64730" y="108734"/>
                    <a:pt x="63819" y="108734"/>
                  </a:cubicBezTo>
                  <a:cubicBezTo>
                    <a:pt x="61770" y="108734"/>
                    <a:pt x="61542" y="109424"/>
                    <a:pt x="60403" y="111950"/>
                  </a:cubicBezTo>
                  <a:cubicBezTo>
                    <a:pt x="50610" y="135840"/>
                    <a:pt x="38540" y="141353"/>
                    <a:pt x="30796" y="141353"/>
                  </a:cubicBezTo>
                  <a:cubicBezTo>
                    <a:pt x="26014" y="141353"/>
                    <a:pt x="23736" y="138367"/>
                    <a:pt x="23736" y="130787"/>
                  </a:cubicBezTo>
                  <a:cubicBezTo>
                    <a:pt x="23736" y="125274"/>
                    <a:pt x="24192" y="123666"/>
                    <a:pt x="25103" y="119761"/>
                  </a:cubicBezTo>
                  <a:lnTo>
                    <a:pt x="41956" y="51996"/>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44" name="任意多边形: 形状 143">
              <a:extLst>
                <a:ext uri="{FF2B5EF4-FFF2-40B4-BE49-F238E27FC236}">
                  <a16:creationId xmlns:a16="http://schemas.microsoft.com/office/drawing/2014/main" id="{555CD168-FDEB-439D-A256-4E6F87F95D94}"/>
                </a:ext>
              </a:extLst>
            </p:cNvPr>
            <p:cNvSpPr/>
            <p:nvPr>
              <p:custDataLst>
                <p:tags r:id="rId32"/>
              </p:custDataLst>
            </p:nvPr>
          </p:nvSpPr>
          <p:spPr>
            <a:xfrm>
              <a:off x="7565184" y="7688144"/>
              <a:ext cx="48304" cy="108216"/>
            </a:xfrm>
            <a:custGeom>
              <a:avLst/>
              <a:gdLst>
                <a:gd name="connsiteX0" fmla="*/ 44442 w 48304"/>
                <a:gd name="connsiteY0" fmla="*/ 6194 h 108216"/>
                <a:gd name="connsiteX1" fmla="*/ 38065 w 48304"/>
                <a:gd name="connsiteY1" fmla="*/ 83 h 108216"/>
                <a:gd name="connsiteX2" fmla="*/ 29137 w 48304"/>
                <a:gd name="connsiteY2" fmla="*/ 8927 h 108216"/>
                <a:gd name="connsiteX3" fmla="*/ 35514 w 48304"/>
                <a:gd name="connsiteY3" fmla="*/ 15038 h 108216"/>
                <a:gd name="connsiteX4" fmla="*/ 44442 w 48304"/>
                <a:gd name="connsiteY4" fmla="*/ 6194 h 108216"/>
                <a:gd name="connsiteX5" fmla="*/ 11920 w 48304"/>
                <a:gd name="connsiteY5" fmla="*/ 87878 h 108216"/>
                <a:gd name="connsiteX6" fmla="*/ 10485 w 48304"/>
                <a:gd name="connsiteY6" fmla="*/ 94632 h 108216"/>
                <a:gd name="connsiteX7" fmla="*/ 25630 w 48304"/>
                <a:gd name="connsiteY7" fmla="*/ 108299 h 108216"/>
                <a:gd name="connsiteX8" fmla="*/ 48587 w 48304"/>
                <a:gd name="connsiteY8" fmla="*/ 83698 h 108216"/>
                <a:gd name="connsiteX9" fmla="*/ 46036 w 48304"/>
                <a:gd name="connsiteY9" fmla="*/ 81607 h 108216"/>
                <a:gd name="connsiteX10" fmla="*/ 43007 w 48304"/>
                <a:gd name="connsiteY10" fmla="*/ 84341 h 108216"/>
                <a:gd name="connsiteX11" fmla="*/ 26108 w 48304"/>
                <a:gd name="connsiteY11" fmla="*/ 103797 h 108216"/>
                <a:gd name="connsiteX12" fmla="*/ 22123 w 48304"/>
                <a:gd name="connsiteY12" fmla="*/ 98169 h 108216"/>
                <a:gd name="connsiteX13" fmla="*/ 24674 w 48304"/>
                <a:gd name="connsiteY13" fmla="*/ 87878 h 108216"/>
                <a:gd name="connsiteX14" fmla="*/ 29775 w 48304"/>
                <a:gd name="connsiteY14" fmla="*/ 75015 h 108216"/>
                <a:gd name="connsiteX15" fmla="*/ 37587 w 48304"/>
                <a:gd name="connsiteY15" fmla="*/ 54593 h 108216"/>
                <a:gd name="connsiteX16" fmla="*/ 38543 w 48304"/>
                <a:gd name="connsiteY16" fmla="*/ 49448 h 108216"/>
                <a:gd name="connsiteX17" fmla="*/ 23398 w 48304"/>
                <a:gd name="connsiteY17" fmla="*/ 35780 h 108216"/>
                <a:gd name="connsiteX18" fmla="*/ 282 w 48304"/>
                <a:gd name="connsiteY18" fmla="*/ 60382 h 108216"/>
                <a:gd name="connsiteX19" fmla="*/ 2992 w 48304"/>
                <a:gd name="connsiteY19" fmla="*/ 62473 h 108216"/>
                <a:gd name="connsiteX20" fmla="*/ 5862 w 48304"/>
                <a:gd name="connsiteY20" fmla="*/ 59900 h 108216"/>
                <a:gd name="connsiteX21" fmla="*/ 22920 w 48304"/>
                <a:gd name="connsiteY21" fmla="*/ 40283 h 108216"/>
                <a:gd name="connsiteX22" fmla="*/ 26905 w 48304"/>
                <a:gd name="connsiteY22" fmla="*/ 45910 h 108216"/>
                <a:gd name="connsiteX23" fmla="*/ 21963 w 48304"/>
                <a:gd name="connsiteY23" fmla="*/ 61990 h 108216"/>
                <a:gd name="connsiteX24" fmla="*/ 11920 w 48304"/>
                <a:gd name="connsiteY24" fmla="*/ 87878 h 10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108216">
                  <a:moveTo>
                    <a:pt x="44442" y="6194"/>
                  </a:moveTo>
                  <a:cubicBezTo>
                    <a:pt x="44442" y="3621"/>
                    <a:pt x="42529" y="83"/>
                    <a:pt x="38065" y="83"/>
                  </a:cubicBezTo>
                  <a:cubicBezTo>
                    <a:pt x="33761" y="83"/>
                    <a:pt x="29137" y="4264"/>
                    <a:pt x="29137" y="8927"/>
                  </a:cubicBezTo>
                  <a:cubicBezTo>
                    <a:pt x="29137" y="11661"/>
                    <a:pt x="31210" y="15038"/>
                    <a:pt x="35514" y="15038"/>
                  </a:cubicBezTo>
                  <a:cubicBezTo>
                    <a:pt x="40137" y="15038"/>
                    <a:pt x="44442" y="10535"/>
                    <a:pt x="44442" y="6194"/>
                  </a:cubicBezTo>
                  <a:close/>
                  <a:moveTo>
                    <a:pt x="11920" y="87878"/>
                  </a:moveTo>
                  <a:cubicBezTo>
                    <a:pt x="11282" y="89969"/>
                    <a:pt x="10485" y="91898"/>
                    <a:pt x="10485" y="94632"/>
                  </a:cubicBezTo>
                  <a:cubicBezTo>
                    <a:pt x="10485" y="102189"/>
                    <a:pt x="16862" y="108299"/>
                    <a:pt x="25630" y="108299"/>
                  </a:cubicBezTo>
                  <a:cubicBezTo>
                    <a:pt x="41572" y="108299"/>
                    <a:pt x="48587" y="86110"/>
                    <a:pt x="48587" y="83698"/>
                  </a:cubicBezTo>
                  <a:cubicBezTo>
                    <a:pt x="48587" y="81607"/>
                    <a:pt x="46514" y="81607"/>
                    <a:pt x="46036" y="81607"/>
                  </a:cubicBezTo>
                  <a:cubicBezTo>
                    <a:pt x="43804" y="81607"/>
                    <a:pt x="43645" y="82572"/>
                    <a:pt x="43007" y="84341"/>
                  </a:cubicBezTo>
                  <a:cubicBezTo>
                    <a:pt x="39340" y="97205"/>
                    <a:pt x="32326" y="103797"/>
                    <a:pt x="26108" y="103797"/>
                  </a:cubicBezTo>
                  <a:cubicBezTo>
                    <a:pt x="22920" y="103797"/>
                    <a:pt x="22123" y="101707"/>
                    <a:pt x="22123" y="98169"/>
                  </a:cubicBezTo>
                  <a:cubicBezTo>
                    <a:pt x="22123" y="94471"/>
                    <a:pt x="23239" y="91416"/>
                    <a:pt x="24674" y="87878"/>
                  </a:cubicBezTo>
                  <a:cubicBezTo>
                    <a:pt x="26268" y="83537"/>
                    <a:pt x="28021" y="79195"/>
                    <a:pt x="29775" y="75015"/>
                  </a:cubicBezTo>
                  <a:cubicBezTo>
                    <a:pt x="31210" y="71156"/>
                    <a:pt x="36949" y="56523"/>
                    <a:pt x="37587" y="54593"/>
                  </a:cubicBezTo>
                  <a:cubicBezTo>
                    <a:pt x="38065" y="52986"/>
                    <a:pt x="38543" y="51056"/>
                    <a:pt x="38543" y="49448"/>
                  </a:cubicBezTo>
                  <a:cubicBezTo>
                    <a:pt x="38543" y="41891"/>
                    <a:pt x="32166" y="35780"/>
                    <a:pt x="23398" y="35780"/>
                  </a:cubicBezTo>
                  <a:cubicBezTo>
                    <a:pt x="7615" y="35780"/>
                    <a:pt x="282" y="57649"/>
                    <a:pt x="282" y="60382"/>
                  </a:cubicBezTo>
                  <a:cubicBezTo>
                    <a:pt x="282" y="62473"/>
                    <a:pt x="2514" y="62473"/>
                    <a:pt x="2992" y="62473"/>
                  </a:cubicBezTo>
                  <a:cubicBezTo>
                    <a:pt x="5224" y="62473"/>
                    <a:pt x="5383" y="61669"/>
                    <a:pt x="5862" y="59900"/>
                  </a:cubicBezTo>
                  <a:cubicBezTo>
                    <a:pt x="10007" y="46071"/>
                    <a:pt x="17021" y="40283"/>
                    <a:pt x="22920" y="40283"/>
                  </a:cubicBezTo>
                  <a:cubicBezTo>
                    <a:pt x="25471" y="40283"/>
                    <a:pt x="26905" y="41569"/>
                    <a:pt x="26905" y="45910"/>
                  </a:cubicBezTo>
                  <a:cubicBezTo>
                    <a:pt x="26905" y="49609"/>
                    <a:pt x="25949" y="52021"/>
                    <a:pt x="21963" y="61990"/>
                  </a:cubicBezTo>
                  <a:lnTo>
                    <a:pt x="11920" y="87878"/>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45" name="任意多边形: 形状 144">
              <a:extLst>
                <a:ext uri="{FF2B5EF4-FFF2-40B4-BE49-F238E27FC236}">
                  <a16:creationId xmlns:a16="http://schemas.microsoft.com/office/drawing/2014/main" id="{DB345DDD-BE93-44BA-B703-59B5616C52DB}"/>
                </a:ext>
              </a:extLst>
            </p:cNvPr>
            <p:cNvSpPr/>
            <p:nvPr>
              <p:custDataLst>
                <p:tags r:id="rId33"/>
              </p:custDataLst>
            </p:nvPr>
          </p:nvSpPr>
          <p:spPr>
            <a:xfrm>
              <a:off x="7646495" y="7588014"/>
              <a:ext cx="52837" cy="229709"/>
            </a:xfrm>
            <a:custGeom>
              <a:avLst/>
              <a:gdLst>
                <a:gd name="connsiteX0" fmla="*/ 53122 w 52837"/>
                <a:gd name="connsiteY0" fmla="*/ 114937 h 229709"/>
                <a:gd name="connsiteX1" fmla="*/ 38091 w 52837"/>
                <a:gd name="connsiteY1" fmla="*/ 43267 h 229709"/>
                <a:gd name="connsiteX2" fmla="*/ 2563 w 52837"/>
                <a:gd name="connsiteY2" fmla="*/ 82 h 229709"/>
                <a:gd name="connsiteX3" fmla="*/ 285 w 52837"/>
                <a:gd name="connsiteY3" fmla="*/ 2379 h 229709"/>
                <a:gd name="connsiteX4" fmla="*/ 4612 w 52837"/>
                <a:gd name="connsiteY4" fmla="*/ 7662 h 229709"/>
                <a:gd name="connsiteX5" fmla="*/ 39913 w 52837"/>
                <a:gd name="connsiteY5" fmla="*/ 114937 h 229709"/>
                <a:gd name="connsiteX6" fmla="*/ 3246 w 52837"/>
                <a:gd name="connsiteY6" fmla="*/ 223589 h 229709"/>
                <a:gd name="connsiteX7" fmla="*/ 285 w 52837"/>
                <a:gd name="connsiteY7" fmla="*/ 227494 h 229709"/>
                <a:gd name="connsiteX8" fmla="*/ 2563 w 52837"/>
                <a:gd name="connsiteY8" fmla="*/ 229791 h 229709"/>
                <a:gd name="connsiteX9" fmla="*/ 38774 w 52837"/>
                <a:gd name="connsiteY9" fmla="*/ 184998 h 229709"/>
                <a:gd name="connsiteX10" fmla="*/ 53122 w 52837"/>
                <a:gd name="connsiteY10" fmla="*/ 114937 h 22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9709">
                  <a:moveTo>
                    <a:pt x="53122" y="114937"/>
                  </a:moveTo>
                  <a:cubicBezTo>
                    <a:pt x="53122" y="97019"/>
                    <a:pt x="50617" y="69224"/>
                    <a:pt x="38091" y="43267"/>
                  </a:cubicBezTo>
                  <a:cubicBezTo>
                    <a:pt x="24426" y="15013"/>
                    <a:pt x="4840" y="82"/>
                    <a:pt x="2563" y="82"/>
                  </a:cubicBezTo>
                  <a:cubicBezTo>
                    <a:pt x="1196" y="82"/>
                    <a:pt x="285" y="1001"/>
                    <a:pt x="285" y="2379"/>
                  </a:cubicBezTo>
                  <a:cubicBezTo>
                    <a:pt x="285" y="3068"/>
                    <a:pt x="285" y="3528"/>
                    <a:pt x="4612" y="7662"/>
                  </a:cubicBezTo>
                  <a:cubicBezTo>
                    <a:pt x="26932" y="30404"/>
                    <a:pt x="39913" y="66927"/>
                    <a:pt x="39913" y="114937"/>
                  </a:cubicBezTo>
                  <a:cubicBezTo>
                    <a:pt x="39913" y="154217"/>
                    <a:pt x="31486" y="194646"/>
                    <a:pt x="3246" y="223589"/>
                  </a:cubicBezTo>
                  <a:cubicBezTo>
                    <a:pt x="285" y="226346"/>
                    <a:pt x="285" y="226805"/>
                    <a:pt x="285" y="227494"/>
                  </a:cubicBezTo>
                  <a:cubicBezTo>
                    <a:pt x="285" y="228872"/>
                    <a:pt x="1196" y="229791"/>
                    <a:pt x="2563" y="229791"/>
                  </a:cubicBezTo>
                  <a:cubicBezTo>
                    <a:pt x="4840" y="229791"/>
                    <a:pt x="25337" y="214171"/>
                    <a:pt x="38774" y="184998"/>
                  </a:cubicBezTo>
                  <a:cubicBezTo>
                    <a:pt x="50389" y="159730"/>
                    <a:pt x="53122" y="134232"/>
                    <a:pt x="53122" y="114937"/>
                  </a:cubicBez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nvGrpSpPr>
          <p:cNvPr id="23" name="组合 22">
            <a:extLst>
              <a:ext uri="{FF2B5EF4-FFF2-40B4-BE49-F238E27FC236}">
                <a16:creationId xmlns:a16="http://schemas.microsoft.com/office/drawing/2014/main" id="{598676BB-52AC-40AF-91C2-C188C681B7E3}"/>
              </a:ext>
            </a:extLst>
          </p:cNvPr>
          <p:cNvGrpSpPr/>
          <p:nvPr/>
        </p:nvGrpSpPr>
        <p:grpSpPr>
          <a:xfrm>
            <a:off x="1361746" y="1689784"/>
            <a:ext cx="2425205" cy="3240489"/>
            <a:chOff x="5133759" y="1760723"/>
            <a:chExt cx="2425205" cy="3240489"/>
          </a:xfrm>
        </p:grpSpPr>
        <p:sp>
          <p:nvSpPr>
            <p:cNvPr id="49" name="矩形: 圆角 48">
              <a:extLst>
                <a:ext uri="{FF2B5EF4-FFF2-40B4-BE49-F238E27FC236}">
                  <a16:creationId xmlns:a16="http://schemas.microsoft.com/office/drawing/2014/main" id="{0800CFE0-650D-4A4E-B66A-AE7ECA22BADC}"/>
                </a:ext>
              </a:extLst>
            </p:cNvPr>
            <p:cNvSpPr/>
            <p:nvPr/>
          </p:nvSpPr>
          <p:spPr>
            <a:xfrm>
              <a:off x="5133759" y="1760723"/>
              <a:ext cx="2425205" cy="3240489"/>
            </a:xfrm>
            <a:prstGeom prst="roundRect">
              <a:avLst>
                <a:gd name="adj" fmla="val 667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ADEA3FCC-09AF-46D1-BE5B-D528BB30613F}"/>
                </a:ext>
              </a:extLst>
            </p:cNvPr>
            <p:cNvSpPr txBox="1"/>
            <p:nvPr/>
          </p:nvSpPr>
          <p:spPr>
            <a:xfrm>
              <a:off x="5400818" y="3035635"/>
              <a:ext cx="1630575" cy="307777"/>
            </a:xfrm>
            <a:prstGeom prst="rect">
              <a:avLst/>
            </a:prstGeom>
            <a:noFill/>
          </p:spPr>
          <p:txBody>
            <a:bodyPr wrap="none" rtlCol="0">
              <a:spAutoFit/>
            </a:bodyPr>
            <a:lstStyle/>
            <a:p>
              <a:pPr algn="ctr"/>
              <a:r>
                <a:rPr lang="zh-CN" altLang="en-US" sz="1400" dirty="0"/>
                <a:t>击中</a:t>
              </a:r>
              <a:r>
                <a:rPr lang="en-US" altLang="zh-CN" sz="1400" dirty="0"/>
                <a:t>PMT</a:t>
              </a:r>
              <a:r>
                <a:rPr lang="zh-CN" altLang="en-US" sz="1400" dirty="0"/>
                <a:t>产生信号</a:t>
              </a:r>
            </a:p>
          </p:txBody>
        </p:sp>
        <p:sp>
          <p:nvSpPr>
            <p:cNvPr id="29" name="文本框 28">
              <a:extLst>
                <a:ext uri="{FF2B5EF4-FFF2-40B4-BE49-F238E27FC236}">
                  <a16:creationId xmlns:a16="http://schemas.microsoft.com/office/drawing/2014/main" id="{F9618BF0-256B-4768-8CE5-16D0F97ED01C}"/>
                </a:ext>
              </a:extLst>
            </p:cNvPr>
            <p:cNvSpPr txBox="1"/>
            <p:nvPr/>
          </p:nvSpPr>
          <p:spPr>
            <a:xfrm>
              <a:off x="5133759" y="3569691"/>
              <a:ext cx="1261884" cy="523220"/>
            </a:xfrm>
            <a:prstGeom prst="rect">
              <a:avLst/>
            </a:prstGeom>
            <a:noFill/>
          </p:spPr>
          <p:txBody>
            <a:bodyPr wrap="none" rtlCol="0">
              <a:spAutoFit/>
            </a:bodyPr>
            <a:lstStyle/>
            <a:p>
              <a:pPr algn="ctr"/>
              <a:r>
                <a:rPr lang="zh-CN" altLang="en-US" sz="1400" dirty="0"/>
                <a:t>位置信息</a:t>
              </a:r>
              <a:br>
                <a:rPr lang="en-US" altLang="zh-CN" sz="1400" dirty="0"/>
              </a:br>
              <a:r>
                <a:rPr lang="zh-CN" altLang="en-US" sz="1400" dirty="0"/>
                <a:t>（通道编号）</a:t>
              </a:r>
            </a:p>
          </p:txBody>
        </p:sp>
        <p:sp>
          <p:nvSpPr>
            <p:cNvPr id="30" name="文本框 29">
              <a:extLst>
                <a:ext uri="{FF2B5EF4-FFF2-40B4-BE49-F238E27FC236}">
                  <a16:creationId xmlns:a16="http://schemas.microsoft.com/office/drawing/2014/main" id="{088E7CBE-0491-4FBC-BDCE-E40F61637B90}"/>
                </a:ext>
              </a:extLst>
            </p:cNvPr>
            <p:cNvSpPr txBox="1"/>
            <p:nvPr/>
          </p:nvSpPr>
          <p:spPr>
            <a:xfrm>
              <a:off x="6249456" y="3713212"/>
              <a:ext cx="902811" cy="307777"/>
            </a:xfrm>
            <a:prstGeom prst="rect">
              <a:avLst/>
            </a:prstGeom>
            <a:noFill/>
          </p:spPr>
          <p:txBody>
            <a:bodyPr wrap="none" rtlCol="0">
              <a:spAutoFit/>
            </a:bodyPr>
            <a:lstStyle/>
            <a:p>
              <a:pPr algn="ctr"/>
              <a:r>
                <a:rPr lang="zh-CN" altLang="en-US" sz="1400" dirty="0"/>
                <a:t>时间信息</a:t>
              </a:r>
            </a:p>
          </p:txBody>
        </p:sp>
        <p:sp>
          <p:nvSpPr>
            <p:cNvPr id="6" name="文本框 5">
              <a:extLst>
                <a:ext uri="{FF2B5EF4-FFF2-40B4-BE49-F238E27FC236}">
                  <a16:creationId xmlns:a16="http://schemas.microsoft.com/office/drawing/2014/main" id="{1C4286DB-0C03-43D8-94B1-43975186F7F8}"/>
                </a:ext>
              </a:extLst>
            </p:cNvPr>
            <p:cNvSpPr txBox="1"/>
            <p:nvPr/>
          </p:nvSpPr>
          <p:spPr>
            <a:xfrm>
              <a:off x="5585164" y="2465499"/>
              <a:ext cx="1261884" cy="307777"/>
            </a:xfrm>
            <a:prstGeom prst="rect">
              <a:avLst/>
            </a:prstGeom>
            <a:noFill/>
          </p:spPr>
          <p:txBody>
            <a:bodyPr wrap="none" rtlCol="0">
              <a:spAutoFit/>
            </a:bodyPr>
            <a:lstStyle/>
            <a:p>
              <a:pPr algn="ctr"/>
              <a:r>
                <a:rPr lang="zh-CN" altLang="en-US" sz="1400" dirty="0"/>
                <a:t>切伦科夫辐射</a:t>
              </a:r>
            </a:p>
          </p:txBody>
        </p:sp>
        <p:sp>
          <p:nvSpPr>
            <p:cNvPr id="8" name="文本框 7">
              <a:extLst>
                <a:ext uri="{FF2B5EF4-FFF2-40B4-BE49-F238E27FC236}">
                  <a16:creationId xmlns:a16="http://schemas.microsoft.com/office/drawing/2014/main" id="{9B3EB463-EBB2-4A7E-B06C-9DE87EAE5718}"/>
                </a:ext>
              </a:extLst>
            </p:cNvPr>
            <p:cNvSpPr txBox="1"/>
            <p:nvPr/>
          </p:nvSpPr>
          <p:spPr>
            <a:xfrm>
              <a:off x="5764702" y="1889235"/>
              <a:ext cx="902811" cy="307777"/>
            </a:xfrm>
            <a:prstGeom prst="rect">
              <a:avLst/>
            </a:prstGeom>
            <a:noFill/>
          </p:spPr>
          <p:txBody>
            <a:bodyPr wrap="none" rtlCol="0">
              <a:spAutoFit/>
            </a:bodyPr>
            <a:lstStyle/>
            <a:p>
              <a:pPr algn="ctr"/>
              <a:r>
                <a:rPr lang="zh-CN" altLang="en-US" sz="1400" dirty="0"/>
                <a:t>带电粒子</a:t>
              </a:r>
            </a:p>
          </p:txBody>
        </p:sp>
        <p:sp>
          <p:nvSpPr>
            <p:cNvPr id="38" name="箭头: 右 37">
              <a:extLst>
                <a:ext uri="{FF2B5EF4-FFF2-40B4-BE49-F238E27FC236}">
                  <a16:creationId xmlns:a16="http://schemas.microsoft.com/office/drawing/2014/main" id="{E8825209-4A16-43D6-A2D6-D847881DF31F}"/>
                </a:ext>
              </a:extLst>
            </p:cNvPr>
            <p:cNvSpPr/>
            <p:nvPr/>
          </p:nvSpPr>
          <p:spPr>
            <a:xfrm rot="5400000">
              <a:off x="6091472" y="2222371"/>
              <a:ext cx="249269" cy="195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9" name="箭头: 右 38">
              <a:extLst>
                <a:ext uri="{FF2B5EF4-FFF2-40B4-BE49-F238E27FC236}">
                  <a16:creationId xmlns:a16="http://schemas.microsoft.com/office/drawing/2014/main" id="{76963E6B-B873-4DD3-B592-EC7B2F84A11C}"/>
                </a:ext>
              </a:extLst>
            </p:cNvPr>
            <p:cNvSpPr/>
            <p:nvPr/>
          </p:nvSpPr>
          <p:spPr>
            <a:xfrm rot="5400000">
              <a:off x="6091472" y="2807811"/>
              <a:ext cx="249269" cy="195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40" name="箭头: 右 39">
              <a:extLst>
                <a:ext uri="{FF2B5EF4-FFF2-40B4-BE49-F238E27FC236}">
                  <a16:creationId xmlns:a16="http://schemas.microsoft.com/office/drawing/2014/main" id="{46B340E7-0D18-44DB-B821-289D0880643F}"/>
                </a:ext>
              </a:extLst>
            </p:cNvPr>
            <p:cNvSpPr/>
            <p:nvPr/>
          </p:nvSpPr>
          <p:spPr>
            <a:xfrm rot="5400000">
              <a:off x="5640067" y="3383154"/>
              <a:ext cx="249269" cy="195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42" name="箭头: 右 41">
              <a:extLst>
                <a:ext uri="{FF2B5EF4-FFF2-40B4-BE49-F238E27FC236}">
                  <a16:creationId xmlns:a16="http://schemas.microsoft.com/office/drawing/2014/main" id="{DF486880-3D55-4224-91C2-A0DE5F4EB986}"/>
                </a:ext>
              </a:extLst>
            </p:cNvPr>
            <p:cNvSpPr/>
            <p:nvPr/>
          </p:nvSpPr>
          <p:spPr>
            <a:xfrm rot="5400000">
              <a:off x="6559795" y="3377303"/>
              <a:ext cx="249269" cy="195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4" name="右大括号 13">
              <a:extLst>
                <a:ext uri="{FF2B5EF4-FFF2-40B4-BE49-F238E27FC236}">
                  <a16:creationId xmlns:a16="http://schemas.microsoft.com/office/drawing/2014/main" id="{1A40AA5B-93B3-4CE3-B9AA-ED288DCBE66F}"/>
                </a:ext>
              </a:extLst>
            </p:cNvPr>
            <p:cNvSpPr/>
            <p:nvPr/>
          </p:nvSpPr>
          <p:spPr>
            <a:xfrm rot="5400000">
              <a:off x="6146527" y="3245751"/>
              <a:ext cx="139154" cy="1804777"/>
            </a:xfrm>
            <a:prstGeom prst="rightBrace">
              <a:avLst>
                <a:gd name="adj1" fmla="val 107692"/>
                <a:gd name="adj2" fmla="val 50523"/>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dirty="0"/>
            </a:p>
          </p:txBody>
        </p:sp>
        <p:cxnSp>
          <p:nvCxnSpPr>
            <p:cNvPr id="16" name="连接符: 肘形 15">
              <a:extLst>
                <a:ext uri="{FF2B5EF4-FFF2-40B4-BE49-F238E27FC236}">
                  <a16:creationId xmlns:a16="http://schemas.microsoft.com/office/drawing/2014/main" id="{69A10F61-415C-4686-B50C-51A3C15F1265}"/>
                </a:ext>
              </a:extLst>
            </p:cNvPr>
            <p:cNvCxnSpPr>
              <a:cxnSpLocks/>
              <a:stCxn id="19" idx="3"/>
              <a:endCxn id="8" idx="3"/>
            </p:cNvCxnSpPr>
            <p:nvPr/>
          </p:nvCxnSpPr>
          <p:spPr>
            <a:xfrm flipH="1" flipV="1">
              <a:off x="6667513" y="2043124"/>
              <a:ext cx="63486" cy="2553820"/>
            </a:xfrm>
            <a:prstGeom prst="bentConnector3">
              <a:avLst>
                <a:gd name="adj1" fmla="val -900198"/>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9D637F6B-F573-464C-BE7A-BB4BD99060B5}"/>
                </a:ext>
              </a:extLst>
            </p:cNvPr>
            <p:cNvSpPr txBox="1"/>
            <p:nvPr/>
          </p:nvSpPr>
          <p:spPr>
            <a:xfrm>
              <a:off x="5679670" y="4333754"/>
              <a:ext cx="1107996" cy="276999"/>
            </a:xfrm>
            <a:prstGeom prst="rect">
              <a:avLst/>
            </a:prstGeom>
            <a:noFill/>
          </p:spPr>
          <p:txBody>
            <a:bodyPr wrap="none" rtlCol="0">
              <a:spAutoFit/>
            </a:bodyPr>
            <a:lstStyle/>
            <a:p>
              <a:r>
                <a:rPr lang="zh-CN" altLang="en-US" sz="1200" dirty="0"/>
                <a:t>概率密度分布</a:t>
              </a:r>
            </a:p>
          </p:txBody>
        </p:sp>
        <p:grpSp>
          <p:nvGrpSpPr>
            <p:cNvPr id="35" name="组合 34" descr="\documentclass{article}&#10;\usepackage{amsmath}&#10;\pagestyle{empty}&#10;\begin{document}&#10;&#10;$$&#10;f(ch,t)&#10;$$&#10;&#10;\end{document}" title="IguanaTex Shape Display">
              <a:extLst>
                <a:ext uri="{FF2B5EF4-FFF2-40B4-BE49-F238E27FC236}">
                  <a16:creationId xmlns:a16="http://schemas.microsoft.com/office/drawing/2014/main" id="{843B8188-3826-4714-9AB2-C9A11453AEB2}"/>
                </a:ext>
              </a:extLst>
            </p:cNvPr>
            <p:cNvGrpSpPr>
              <a:grpSpLocks noChangeAspect="1"/>
            </p:cNvGrpSpPr>
            <p:nvPr>
              <p:custDataLst>
                <p:tags r:id="rId3"/>
              </p:custDataLst>
            </p:nvPr>
          </p:nvGrpSpPr>
          <p:grpSpPr>
            <a:xfrm>
              <a:off x="5913542" y="4611393"/>
              <a:ext cx="605124" cy="197379"/>
              <a:chOff x="6905828" y="3872312"/>
              <a:chExt cx="605124" cy="197379"/>
            </a:xfrm>
          </p:grpSpPr>
          <p:sp>
            <p:nvSpPr>
              <p:cNvPr id="25" name="任意多边形: 形状 24">
                <a:extLst>
                  <a:ext uri="{FF2B5EF4-FFF2-40B4-BE49-F238E27FC236}">
                    <a16:creationId xmlns:a16="http://schemas.microsoft.com/office/drawing/2014/main" id="{3E4E7BDD-3CFC-4CA9-BAF3-003F21CABDAD}"/>
                  </a:ext>
                </a:extLst>
              </p:cNvPr>
              <p:cNvSpPr/>
              <p:nvPr>
                <p:custDataLst>
                  <p:tags r:id="rId4"/>
                </p:custDataLst>
              </p:nvPr>
            </p:nvSpPr>
            <p:spPr>
              <a:xfrm>
                <a:off x="6905828" y="3881194"/>
                <a:ext cx="99439" cy="179615"/>
              </a:xfrm>
              <a:custGeom>
                <a:avLst/>
                <a:gdLst>
                  <a:gd name="connsiteX0" fmla="*/ 62791 w 99439"/>
                  <a:gd name="connsiteY0" fmla="*/ 60276 h 179615"/>
                  <a:gd name="connsiteX1" fmla="*/ 79929 w 99439"/>
                  <a:gd name="connsiteY1" fmla="*/ 60276 h 179615"/>
                  <a:gd name="connsiteX2" fmla="*/ 85907 w 99439"/>
                  <a:gd name="connsiteY2" fmla="*/ 56328 h 179615"/>
                  <a:gd name="connsiteX3" fmla="*/ 80527 w 99439"/>
                  <a:gd name="connsiteY3" fmla="*/ 54157 h 179615"/>
                  <a:gd name="connsiteX4" fmla="*/ 63987 w 99439"/>
                  <a:gd name="connsiteY4" fmla="*/ 54157 h 179615"/>
                  <a:gd name="connsiteX5" fmla="*/ 68171 w 99439"/>
                  <a:gd name="connsiteY5" fmla="*/ 31655 h 179615"/>
                  <a:gd name="connsiteX6" fmla="*/ 72954 w 99439"/>
                  <a:gd name="connsiteY6" fmla="*/ 11128 h 179615"/>
                  <a:gd name="connsiteX7" fmla="*/ 82320 w 99439"/>
                  <a:gd name="connsiteY7" fmla="*/ 4417 h 179615"/>
                  <a:gd name="connsiteX8" fmla="*/ 92085 w 99439"/>
                  <a:gd name="connsiteY8" fmla="*/ 7970 h 179615"/>
                  <a:gd name="connsiteX9" fmla="*/ 81324 w 99439"/>
                  <a:gd name="connsiteY9" fmla="*/ 18628 h 179615"/>
                  <a:gd name="connsiteX10" fmla="*/ 88697 w 99439"/>
                  <a:gd name="connsiteY10" fmla="*/ 25537 h 179615"/>
                  <a:gd name="connsiteX11" fmla="*/ 99657 w 99439"/>
                  <a:gd name="connsiteY11" fmla="*/ 13694 h 179615"/>
                  <a:gd name="connsiteX12" fmla="*/ 82320 w 99439"/>
                  <a:gd name="connsiteY12" fmla="*/ 75 h 179615"/>
                  <a:gd name="connsiteX13" fmla="*/ 57012 w 99439"/>
                  <a:gd name="connsiteY13" fmla="*/ 23168 h 179615"/>
                  <a:gd name="connsiteX14" fmla="*/ 50436 w 99439"/>
                  <a:gd name="connsiteY14" fmla="*/ 54157 h 179615"/>
                  <a:gd name="connsiteX15" fmla="*/ 36686 w 99439"/>
                  <a:gd name="connsiteY15" fmla="*/ 54157 h 179615"/>
                  <a:gd name="connsiteX16" fmla="*/ 30707 w 99439"/>
                  <a:gd name="connsiteY16" fmla="*/ 57907 h 179615"/>
                  <a:gd name="connsiteX17" fmla="*/ 36287 w 99439"/>
                  <a:gd name="connsiteY17" fmla="*/ 60276 h 179615"/>
                  <a:gd name="connsiteX18" fmla="*/ 49439 w 99439"/>
                  <a:gd name="connsiteY18" fmla="*/ 60276 h 179615"/>
                  <a:gd name="connsiteX19" fmla="*/ 34494 w 99439"/>
                  <a:gd name="connsiteY19" fmla="*/ 138241 h 179615"/>
                  <a:gd name="connsiteX20" fmla="*/ 17156 w 99439"/>
                  <a:gd name="connsiteY20" fmla="*/ 175348 h 179615"/>
                  <a:gd name="connsiteX21" fmla="*/ 7591 w 99439"/>
                  <a:gd name="connsiteY21" fmla="*/ 171795 h 179615"/>
                  <a:gd name="connsiteX22" fmla="*/ 18551 w 99439"/>
                  <a:gd name="connsiteY22" fmla="*/ 161137 h 179615"/>
                  <a:gd name="connsiteX23" fmla="*/ 11178 w 99439"/>
                  <a:gd name="connsiteY23" fmla="*/ 154228 h 179615"/>
                  <a:gd name="connsiteX24" fmla="*/ 218 w 99439"/>
                  <a:gd name="connsiteY24" fmla="*/ 166071 h 179615"/>
                  <a:gd name="connsiteX25" fmla="*/ 17156 w 99439"/>
                  <a:gd name="connsiteY25" fmla="*/ 179690 h 179615"/>
                  <a:gd name="connsiteX26" fmla="*/ 39675 w 99439"/>
                  <a:gd name="connsiteY26" fmla="*/ 160545 h 179615"/>
                  <a:gd name="connsiteX27" fmla="*/ 50834 w 99439"/>
                  <a:gd name="connsiteY27" fmla="*/ 122845 h 179615"/>
                  <a:gd name="connsiteX28" fmla="*/ 62791 w 99439"/>
                  <a:gd name="connsiteY28" fmla="*/ 60276 h 17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439" h="179615">
                    <a:moveTo>
                      <a:pt x="62791" y="60276"/>
                    </a:moveTo>
                    <a:lnTo>
                      <a:pt x="79929" y="60276"/>
                    </a:lnTo>
                    <a:cubicBezTo>
                      <a:pt x="83914" y="60276"/>
                      <a:pt x="85907" y="60276"/>
                      <a:pt x="85907" y="56328"/>
                    </a:cubicBezTo>
                    <a:cubicBezTo>
                      <a:pt x="85907" y="54157"/>
                      <a:pt x="83914" y="54157"/>
                      <a:pt x="80527" y="54157"/>
                    </a:cubicBezTo>
                    <a:lnTo>
                      <a:pt x="63987" y="54157"/>
                    </a:lnTo>
                    <a:lnTo>
                      <a:pt x="68171" y="31655"/>
                    </a:lnTo>
                    <a:cubicBezTo>
                      <a:pt x="68969" y="27511"/>
                      <a:pt x="71758" y="13497"/>
                      <a:pt x="72954" y="11128"/>
                    </a:cubicBezTo>
                    <a:cubicBezTo>
                      <a:pt x="74748" y="7378"/>
                      <a:pt x="78135" y="4417"/>
                      <a:pt x="82320" y="4417"/>
                    </a:cubicBezTo>
                    <a:cubicBezTo>
                      <a:pt x="83117" y="4417"/>
                      <a:pt x="88298" y="4417"/>
                      <a:pt x="92085" y="7970"/>
                    </a:cubicBezTo>
                    <a:cubicBezTo>
                      <a:pt x="83317" y="8759"/>
                      <a:pt x="81324" y="15668"/>
                      <a:pt x="81324" y="18628"/>
                    </a:cubicBezTo>
                    <a:cubicBezTo>
                      <a:pt x="81324" y="23168"/>
                      <a:pt x="84911" y="25537"/>
                      <a:pt x="88697" y="25537"/>
                    </a:cubicBezTo>
                    <a:cubicBezTo>
                      <a:pt x="93878" y="25537"/>
                      <a:pt x="99657" y="21194"/>
                      <a:pt x="99657" y="13694"/>
                    </a:cubicBezTo>
                    <a:cubicBezTo>
                      <a:pt x="99657" y="4614"/>
                      <a:pt x="90491" y="75"/>
                      <a:pt x="82320" y="75"/>
                    </a:cubicBezTo>
                    <a:cubicBezTo>
                      <a:pt x="75545" y="75"/>
                      <a:pt x="62990" y="3628"/>
                      <a:pt x="57012" y="23168"/>
                    </a:cubicBezTo>
                    <a:cubicBezTo>
                      <a:pt x="55816" y="27313"/>
                      <a:pt x="55218" y="29287"/>
                      <a:pt x="50436" y="54157"/>
                    </a:cubicBezTo>
                    <a:lnTo>
                      <a:pt x="36686" y="54157"/>
                    </a:lnTo>
                    <a:cubicBezTo>
                      <a:pt x="32899" y="54157"/>
                      <a:pt x="30707" y="54157"/>
                      <a:pt x="30707" y="57907"/>
                    </a:cubicBezTo>
                    <a:cubicBezTo>
                      <a:pt x="30707" y="60276"/>
                      <a:pt x="32501" y="60276"/>
                      <a:pt x="36287" y="60276"/>
                    </a:cubicBezTo>
                    <a:lnTo>
                      <a:pt x="49439" y="60276"/>
                    </a:lnTo>
                    <a:lnTo>
                      <a:pt x="34494" y="138241"/>
                    </a:lnTo>
                    <a:cubicBezTo>
                      <a:pt x="30907" y="157386"/>
                      <a:pt x="27519" y="175348"/>
                      <a:pt x="17156" y="175348"/>
                    </a:cubicBezTo>
                    <a:cubicBezTo>
                      <a:pt x="16359" y="175348"/>
                      <a:pt x="11377" y="175348"/>
                      <a:pt x="7591" y="171795"/>
                    </a:cubicBezTo>
                    <a:cubicBezTo>
                      <a:pt x="16758" y="171203"/>
                      <a:pt x="18551" y="164097"/>
                      <a:pt x="18551" y="161137"/>
                    </a:cubicBezTo>
                    <a:cubicBezTo>
                      <a:pt x="18551" y="156597"/>
                      <a:pt x="14964" y="154228"/>
                      <a:pt x="11178" y="154228"/>
                    </a:cubicBezTo>
                    <a:cubicBezTo>
                      <a:pt x="5997" y="154228"/>
                      <a:pt x="218" y="158571"/>
                      <a:pt x="218" y="166071"/>
                    </a:cubicBezTo>
                    <a:cubicBezTo>
                      <a:pt x="218" y="174953"/>
                      <a:pt x="8986" y="179690"/>
                      <a:pt x="17156" y="179690"/>
                    </a:cubicBezTo>
                    <a:cubicBezTo>
                      <a:pt x="28117" y="179690"/>
                      <a:pt x="36088" y="168045"/>
                      <a:pt x="39675" y="160545"/>
                    </a:cubicBezTo>
                    <a:cubicBezTo>
                      <a:pt x="46052" y="148110"/>
                      <a:pt x="50635" y="124227"/>
                      <a:pt x="50834" y="122845"/>
                    </a:cubicBezTo>
                    <a:lnTo>
                      <a:pt x="62791" y="60276"/>
                    </a:lnTo>
                    <a:close/>
                  </a:path>
                </a:pathLst>
              </a:custGeom>
              <a:solidFill>
                <a:srgbClr val="000000"/>
              </a:solidFill>
              <a:ln w="19943" cap="flat">
                <a:noFill/>
                <a:prstDash val="solid"/>
                <a:miter/>
              </a:ln>
            </p:spPr>
            <p:txBody>
              <a:bodyPr rtlCol="0" anchor="ctr"/>
              <a:lstStyle/>
              <a:p>
                <a:endParaRPr lang="zh-CN" altLang="en-US" sz="1600"/>
              </a:p>
            </p:txBody>
          </p:sp>
          <p:sp>
            <p:nvSpPr>
              <p:cNvPr id="26" name="任意多边形: 形状 25">
                <a:extLst>
                  <a:ext uri="{FF2B5EF4-FFF2-40B4-BE49-F238E27FC236}">
                    <a16:creationId xmlns:a16="http://schemas.microsoft.com/office/drawing/2014/main" id="{9FBEF39F-F76D-416E-B483-09635C51D80F}"/>
                  </a:ext>
                </a:extLst>
              </p:cNvPr>
              <p:cNvSpPr/>
              <p:nvPr>
                <p:custDataLst>
                  <p:tags r:id="rId5"/>
                </p:custDataLst>
              </p:nvPr>
            </p:nvSpPr>
            <p:spPr>
              <a:xfrm>
                <a:off x="7034009" y="3872312"/>
                <a:ext cx="46232" cy="197379"/>
              </a:xfrm>
              <a:custGeom>
                <a:avLst/>
                <a:gdLst>
                  <a:gd name="connsiteX0" fmla="*/ 46456 w 46232"/>
                  <a:gd name="connsiteY0" fmla="*/ 195481 h 197379"/>
                  <a:gd name="connsiteX1" fmla="*/ 43068 w 46232"/>
                  <a:gd name="connsiteY1" fmla="*/ 191138 h 197379"/>
                  <a:gd name="connsiteX2" fmla="*/ 11782 w 46232"/>
                  <a:gd name="connsiteY2" fmla="*/ 98765 h 197379"/>
                  <a:gd name="connsiteX3" fmla="*/ 43866 w 46232"/>
                  <a:gd name="connsiteY3" fmla="*/ 5404 h 197379"/>
                  <a:gd name="connsiteX4" fmla="*/ 46456 w 46232"/>
                  <a:gd name="connsiteY4" fmla="*/ 2049 h 197379"/>
                  <a:gd name="connsiteX5" fmla="*/ 44463 w 46232"/>
                  <a:gd name="connsiteY5" fmla="*/ 75 h 197379"/>
                  <a:gd name="connsiteX6" fmla="*/ 12778 w 46232"/>
                  <a:gd name="connsiteY6" fmla="*/ 38564 h 197379"/>
                  <a:gd name="connsiteX7" fmla="*/ 224 w 46232"/>
                  <a:gd name="connsiteY7" fmla="*/ 98765 h 197379"/>
                  <a:gd name="connsiteX8" fmla="*/ 13376 w 46232"/>
                  <a:gd name="connsiteY8" fmla="*/ 160347 h 197379"/>
                  <a:gd name="connsiteX9" fmla="*/ 44463 w 46232"/>
                  <a:gd name="connsiteY9" fmla="*/ 197455 h 197379"/>
                  <a:gd name="connsiteX10" fmla="*/ 46456 w 46232"/>
                  <a:gd name="connsiteY10" fmla="*/ 195481 h 19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232" h="197379">
                    <a:moveTo>
                      <a:pt x="46456" y="195481"/>
                    </a:moveTo>
                    <a:cubicBezTo>
                      <a:pt x="46456" y="194889"/>
                      <a:pt x="46456" y="194494"/>
                      <a:pt x="43068" y="191138"/>
                    </a:cubicBezTo>
                    <a:cubicBezTo>
                      <a:pt x="18159" y="166269"/>
                      <a:pt x="11782" y="128964"/>
                      <a:pt x="11782" y="98765"/>
                    </a:cubicBezTo>
                    <a:cubicBezTo>
                      <a:pt x="11782" y="64421"/>
                      <a:pt x="19354" y="30076"/>
                      <a:pt x="43866" y="5404"/>
                    </a:cubicBezTo>
                    <a:cubicBezTo>
                      <a:pt x="46456" y="3035"/>
                      <a:pt x="46456" y="2641"/>
                      <a:pt x="46456" y="2049"/>
                    </a:cubicBezTo>
                    <a:cubicBezTo>
                      <a:pt x="46456" y="667"/>
                      <a:pt x="45659" y="75"/>
                      <a:pt x="44463" y="75"/>
                    </a:cubicBezTo>
                    <a:cubicBezTo>
                      <a:pt x="42471" y="75"/>
                      <a:pt x="24536" y="13497"/>
                      <a:pt x="12778" y="38564"/>
                    </a:cubicBezTo>
                    <a:cubicBezTo>
                      <a:pt x="2615" y="60276"/>
                      <a:pt x="224" y="82185"/>
                      <a:pt x="224" y="98765"/>
                    </a:cubicBezTo>
                    <a:cubicBezTo>
                      <a:pt x="224" y="114160"/>
                      <a:pt x="2416" y="138043"/>
                      <a:pt x="13376" y="160347"/>
                    </a:cubicBezTo>
                    <a:cubicBezTo>
                      <a:pt x="25333" y="184625"/>
                      <a:pt x="42471" y="197455"/>
                      <a:pt x="44463" y="197455"/>
                    </a:cubicBezTo>
                    <a:cubicBezTo>
                      <a:pt x="45659" y="197455"/>
                      <a:pt x="46456" y="196862"/>
                      <a:pt x="46456" y="195481"/>
                    </a:cubicBezTo>
                    <a:close/>
                  </a:path>
                </a:pathLst>
              </a:custGeom>
              <a:solidFill>
                <a:srgbClr val="000000"/>
              </a:solidFill>
              <a:ln w="19943" cap="flat">
                <a:noFill/>
                <a:prstDash val="solid"/>
                <a:miter/>
              </a:ln>
            </p:spPr>
            <p:txBody>
              <a:bodyPr rtlCol="0" anchor="ctr"/>
              <a:lstStyle/>
              <a:p>
                <a:endParaRPr lang="zh-CN" altLang="en-US" sz="1600"/>
              </a:p>
            </p:txBody>
          </p:sp>
          <p:sp>
            <p:nvSpPr>
              <p:cNvPr id="27" name="任意多边形: 形状 26">
                <a:extLst>
                  <a:ext uri="{FF2B5EF4-FFF2-40B4-BE49-F238E27FC236}">
                    <a16:creationId xmlns:a16="http://schemas.microsoft.com/office/drawing/2014/main" id="{AE95ECA7-1602-4D14-845D-077AC2B5229F}"/>
                  </a:ext>
                </a:extLst>
              </p:cNvPr>
              <p:cNvSpPr/>
              <p:nvPr>
                <p:custDataLst>
                  <p:tags r:id="rId6"/>
                </p:custDataLst>
              </p:nvPr>
            </p:nvSpPr>
            <p:spPr>
              <a:xfrm>
                <a:off x="7099948" y="3933105"/>
                <a:ext cx="77519" cy="89413"/>
              </a:xfrm>
              <a:custGeom>
                <a:avLst/>
                <a:gdLst>
                  <a:gd name="connsiteX0" fmla="*/ 70971 w 77519"/>
                  <a:gd name="connsiteY0" fmla="*/ 12312 h 89413"/>
                  <a:gd name="connsiteX1" fmla="*/ 62203 w 77519"/>
                  <a:gd name="connsiteY1" fmla="*/ 15076 h 89413"/>
                  <a:gd name="connsiteX2" fmla="*/ 58616 w 77519"/>
                  <a:gd name="connsiteY2" fmla="*/ 22773 h 89413"/>
                  <a:gd name="connsiteX3" fmla="*/ 65989 w 77519"/>
                  <a:gd name="connsiteY3" fmla="*/ 29682 h 89413"/>
                  <a:gd name="connsiteX4" fmla="*/ 77149 w 77519"/>
                  <a:gd name="connsiteY4" fmla="*/ 17049 h 89413"/>
                  <a:gd name="connsiteX5" fmla="*/ 53634 w 77519"/>
                  <a:gd name="connsiteY5" fmla="*/ 75 h 89413"/>
                  <a:gd name="connsiteX6" fmla="*/ 228 w 77519"/>
                  <a:gd name="connsiteY6" fmla="*/ 56131 h 89413"/>
                  <a:gd name="connsiteX7" fmla="*/ 32511 w 77519"/>
                  <a:gd name="connsiteY7" fmla="*/ 89488 h 89413"/>
                  <a:gd name="connsiteX8" fmla="*/ 77747 w 77519"/>
                  <a:gd name="connsiteY8" fmla="*/ 66197 h 89413"/>
                  <a:gd name="connsiteX9" fmla="*/ 75355 w 77519"/>
                  <a:gd name="connsiteY9" fmla="*/ 63631 h 89413"/>
                  <a:gd name="connsiteX10" fmla="*/ 72765 w 77519"/>
                  <a:gd name="connsiteY10" fmla="*/ 65605 h 89413"/>
                  <a:gd name="connsiteX11" fmla="*/ 32909 w 77519"/>
                  <a:gd name="connsiteY11" fmla="*/ 85145 h 89413"/>
                  <a:gd name="connsiteX12" fmla="*/ 14974 w 77519"/>
                  <a:gd name="connsiteY12" fmla="*/ 63631 h 89413"/>
                  <a:gd name="connsiteX13" fmla="*/ 25735 w 77519"/>
                  <a:gd name="connsiteY13" fmla="*/ 24155 h 89413"/>
                  <a:gd name="connsiteX14" fmla="*/ 53833 w 77519"/>
                  <a:gd name="connsiteY14" fmla="*/ 4417 h 89413"/>
                  <a:gd name="connsiteX15" fmla="*/ 70971 w 77519"/>
                  <a:gd name="connsiteY15" fmla="*/ 12312 h 8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519" h="89413">
                    <a:moveTo>
                      <a:pt x="70971" y="12312"/>
                    </a:moveTo>
                    <a:cubicBezTo>
                      <a:pt x="67783" y="12312"/>
                      <a:pt x="64993" y="12312"/>
                      <a:pt x="62203" y="15076"/>
                    </a:cubicBezTo>
                    <a:cubicBezTo>
                      <a:pt x="59014" y="18036"/>
                      <a:pt x="58616" y="21392"/>
                      <a:pt x="58616" y="22773"/>
                    </a:cubicBezTo>
                    <a:cubicBezTo>
                      <a:pt x="58616" y="27511"/>
                      <a:pt x="62203" y="29682"/>
                      <a:pt x="65989" y="29682"/>
                    </a:cubicBezTo>
                    <a:cubicBezTo>
                      <a:pt x="71768" y="29682"/>
                      <a:pt x="77149" y="24945"/>
                      <a:pt x="77149" y="17049"/>
                    </a:cubicBezTo>
                    <a:cubicBezTo>
                      <a:pt x="77149" y="7378"/>
                      <a:pt x="67783" y="75"/>
                      <a:pt x="53634" y="75"/>
                    </a:cubicBezTo>
                    <a:cubicBezTo>
                      <a:pt x="26731" y="75"/>
                      <a:pt x="228" y="28300"/>
                      <a:pt x="228" y="56131"/>
                    </a:cubicBezTo>
                    <a:cubicBezTo>
                      <a:pt x="228" y="73895"/>
                      <a:pt x="11786" y="89488"/>
                      <a:pt x="32511" y="89488"/>
                    </a:cubicBezTo>
                    <a:cubicBezTo>
                      <a:pt x="61007" y="89488"/>
                      <a:pt x="77747" y="68566"/>
                      <a:pt x="77747" y="66197"/>
                    </a:cubicBezTo>
                    <a:cubicBezTo>
                      <a:pt x="77747" y="65013"/>
                      <a:pt x="76551" y="63631"/>
                      <a:pt x="75355" y="63631"/>
                    </a:cubicBezTo>
                    <a:cubicBezTo>
                      <a:pt x="74359" y="63631"/>
                      <a:pt x="73960" y="64026"/>
                      <a:pt x="72765" y="65605"/>
                    </a:cubicBezTo>
                    <a:cubicBezTo>
                      <a:pt x="57022" y="85145"/>
                      <a:pt x="35300" y="85145"/>
                      <a:pt x="32909" y="85145"/>
                    </a:cubicBezTo>
                    <a:cubicBezTo>
                      <a:pt x="20355" y="85145"/>
                      <a:pt x="14974" y="75474"/>
                      <a:pt x="14974" y="63631"/>
                    </a:cubicBezTo>
                    <a:cubicBezTo>
                      <a:pt x="14974" y="55538"/>
                      <a:pt x="18960" y="36393"/>
                      <a:pt x="25735" y="24155"/>
                    </a:cubicBezTo>
                    <a:cubicBezTo>
                      <a:pt x="31913" y="12904"/>
                      <a:pt x="42873" y="4417"/>
                      <a:pt x="53833" y="4417"/>
                    </a:cubicBezTo>
                    <a:cubicBezTo>
                      <a:pt x="60609" y="4417"/>
                      <a:pt x="68181" y="6983"/>
                      <a:pt x="70971" y="12312"/>
                    </a:cubicBezTo>
                    <a:close/>
                  </a:path>
                </a:pathLst>
              </a:custGeom>
              <a:solidFill>
                <a:srgbClr val="000000"/>
              </a:solidFill>
              <a:ln w="19943" cap="flat">
                <a:noFill/>
                <a:prstDash val="solid"/>
                <a:miter/>
              </a:ln>
            </p:spPr>
            <p:txBody>
              <a:bodyPr rtlCol="0" anchor="ctr"/>
              <a:lstStyle/>
              <a:p>
                <a:endParaRPr lang="zh-CN" altLang="en-US" sz="1600"/>
              </a:p>
            </p:txBody>
          </p:sp>
          <p:sp>
            <p:nvSpPr>
              <p:cNvPr id="31" name="任意多边形: 形状 30">
                <a:extLst>
                  <a:ext uri="{FF2B5EF4-FFF2-40B4-BE49-F238E27FC236}">
                    <a16:creationId xmlns:a16="http://schemas.microsoft.com/office/drawing/2014/main" id="{868F5DDD-F81C-4BEA-9868-A347C540DE87}"/>
                  </a:ext>
                </a:extLst>
              </p:cNvPr>
              <p:cNvSpPr/>
              <p:nvPr>
                <p:custDataLst>
                  <p:tags r:id="rId7"/>
                </p:custDataLst>
              </p:nvPr>
            </p:nvSpPr>
            <p:spPr>
              <a:xfrm>
                <a:off x="7188976" y="3883366"/>
                <a:ext cx="97845" cy="139152"/>
              </a:xfrm>
              <a:custGeom>
                <a:avLst/>
                <a:gdLst>
                  <a:gd name="connsiteX0" fmla="*/ 46464 w 97845"/>
                  <a:gd name="connsiteY0" fmla="*/ 2246 h 139152"/>
                  <a:gd name="connsiteX1" fmla="*/ 43874 w 97845"/>
                  <a:gd name="connsiteY1" fmla="*/ 75 h 139152"/>
                  <a:gd name="connsiteX2" fmla="*/ 19562 w 97845"/>
                  <a:gd name="connsiteY2" fmla="*/ 2049 h 139152"/>
                  <a:gd name="connsiteX3" fmla="*/ 15776 w 97845"/>
                  <a:gd name="connsiteY3" fmla="*/ 5996 h 139152"/>
                  <a:gd name="connsiteX4" fmla="*/ 20558 w 97845"/>
                  <a:gd name="connsiteY4" fmla="*/ 8365 h 139152"/>
                  <a:gd name="connsiteX5" fmla="*/ 30522 w 97845"/>
                  <a:gd name="connsiteY5" fmla="*/ 11720 h 139152"/>
                  <a:gd name="connsiteX6" fmla="*/ 29924 w 97845"/>
                  <a:gd name="connsiteY6" fmla="*/ 15668 h 139152"/>
                  <a:gd name="connsiteX7" fmla="*/ 1029 w 97845"/>
                  <a:gd name="connsiteY7" fmla="*/ 129359 h 139152"/>
                  <a:gd name="connsiteX8" fmla="*/ 232 w 97845"/>
                  <a:gd name="connsiteY8" fmla="*/ 133701 h 139152"/>
                  <a:gd name="connsiteX9" fmla="*/ 6011 w 97845"/>
                  <a:gd name="connsiteY9" fmla="*/ 139228 h 139152"/>
                  <a:gd name="connsiteX10" fmla="*/ 13384 w 97845"/>
                  <a:gd name="connsiteY10" fmla="*/ 134096 h 139152"/>
                  <a:gd name="connsiteX11" fmla="*/ 17170 w 97845"/>
                  <a:gd name="connsiteY11" fmla="*/ 119095 h 139152"/>
                  <a:gd name="connsiteX12" fmla="*/ 21555 w 97845"/>
                  <a:gd name="connsiteY12" fmla="*/ 101331 h 139152"/>
                  <a:gd name="connsiteX13" fmla="*/ 24942 w 97845"/>
                  <a:gd name="connsiteY13" fmla="*/ 88106 h 139152"/>
                  <a:gd name="connsiteX14" fmla="*/ 27134 w 97845"/>
                  <a:gd name="connsiteY14" fmla="*/ 79224 h 139152"/>
                  <a:gd name="connsiteX15" fmla="*/ 40685 w 97845"/>
                  <a:gd name="connsiteY15" fmla="*/ 61065 h 139152"/>
                  <a:gd name="connsiteX16" fmla="*/ 59816 w 97845"/>
                  <a:gd name="connsiteY16" fmla="*/ 54157 h 139152"/>
                  <a:gd name="connsiteX17" fmla="*/ 70577 w 97845"/>
                  <a:gd name="connsiteY17" fmla="*/ 67973 h 139152"/>
                  <a:gd name="connsiteX18" fmla="*/ 58222 w 97845"/>
                  <a:gd name="connsiteY18" fmla="*/ 112186 h 139152"/>
                  <a:gd name="connsiteX19" fmla="*/ 55631 w 97845"/>
                  <a:gd name="connsiteY19" fmla="*/ 123042 h 139152"/>
                  <a:gd name="connsiteX20" fmla="*/ 71972 w 97845"/>
                  <a:gd name="connsiteY20" fmla="*/ 139228 h 139152"/>
                  <a:gd name="connsiteX21" fmla="*/ 98077 w 97845"/>
                  <a:gd name="connsiteY21" fmla="*/ 108831 h 139152"/>
                  <a:gd name="connsiteX22" fmla="*/ 95686 w 97845"/>
                  <a:gd name="connsiteY22" fmla="*/ 106857 h 139152"/>
                  <a:gd name="connsiteX23" fmla="*/ 92697 w 97845"/>
                  <a:gd name="connsiteY23" fmla="*/ 110410 h 139152"/>
                  <a:gd name="connsiteX24" fmla="*/ 72370 w 97845"/>
                  <a:gd name="connsiteY24" fmla="*/ 134885 h 139152"/>
                  <a:gd name="connsiteX25" fmla="*/ 67588 w 97845"/>
                  <a:gd name="connsiteY25" fmla="*/ 128372 h 139152"/>
                  <a:gd name="connsiteX26" fmla="*/ 71175 w 97845"/>
                  <a:gd name="connsiteY26" fmla="*/ 114358 h 139152"/>
                  <a:gd name="connsiteX27" fmla="*/ 83331 w 97845"/>
                  <a:gd name="connsiteY27" fmla="*/ 70934 h 139152"/>
                  <a:gd name="connsiteX28" fmla="*/ 60414 w 97845"/>
                  <a:gd name="connsiteY28" fmla="*/ 49814 h 139152"/>
                  <a:gd name="connsiteX29" fmla="*/ 30921 w 97845"/>
                  <a:gd name="connsiteY29" fmla="*/ 65013 h 139152"/>
                  <a:gd name="connsiteX30" fmla="*/ 46464 w 97845"/>
                  <a:gd name="connsiteY30" fmla="*/ 2246 h 13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7845" h="139152">
                    <a:moveTo>
                      <a:pt x="46464" y="2246"/>
                    </a:moveTo>
                    <a:cubicBezTo>
                      <a:pt x="46464" y="2049"/>
                      <a:pt x="46464" y="75"/>
                      <a:pt x="43874" y="75"/>
                    </a:cubicBezTo>
                    <a:cubicBezTo>
                      <a:pt x="39290" y="75"/>
                      <a:pt x="24743" y="1654"/>
                      <a:pt x="19562" y="2049"/>
                    </a:cubicBezTo>
                    <a:cubicBezTo>
                      <a:pt x="17968" y="2246"/>
                      <a:pt x="15776" y="2443"/>
                      <a:pt x="15776" y="5996"/>
                    </a:cubicBezTo>
                    <a:cubicBezTo>
                      <a:pt x="15776" y="8365"/>
                      <a:pt x="17569" y="8365"/>
                      <a:pt x="20558" y="8365"/>
                    </a:cubicBezTo>
                    <a:cubicBezTo>
                      <a:pt x="30124" y="8365"/>
                      <a:pt x="30522" y="9746"/>
                      <a:pt x="30522" y="11720"/>
                    </a:cubicBezTo>
                    <a:lnTo>
                      <a:pt x="29924" y="15668"/>
                    </a:lnTo>
                    <a:lnTo>
                      <a:pt x="1029" y="129359"/>
                    </a:lnTo>
                    <a:cubicBezTo>
                      <a:pt x="232" y="132122"/>
                      <a:pt x="232" y="132517"/>
                      <a:pt x="232" y="133701"/>
                    </a:cubicBezTo>
                    <a:cubicBezTo>
                      <a:pt x="232" y="138241"/>
                      <a:pt x="4217" y="139228"/>
                      <a:pt x="6011" y="139228"/>
                    </a:cubicBezTo>
                    <a:cubicBezTo>
                      <a:pt x="9199" y="139228"/>
                      <a:pt x="12388" y="136859"/>
                      <a:pt x="13384" y="134096"/>
                    </a:cubicBezTo>
                    <a:lnTo>
                      <a:pt x="17170" y="119095"/>
                    </a:lnTo>
                    <a:lnTo>
                      <a:pt x="21555" y="101331"/>
                    </a:lnTo>
                    <a:cubicBezTo>
                      <a:pt x="22750" y="96988"/>
                      <a:pt x="23946" y="92646"/>
                      <a:pt x="24942" y="88106"/>
                    </a:cubicBezTo>
                    <a:cubicBezTo>
                      <a:pt x="25341" y="86922"/>
                      <a:pt x="26935" y="80408"/>
                      <a:pt x="27134" y="79224"/>
                    </a:cubicBezTo>
                    <a:cubicBezTo>
                      <a:pt x="27732" y="77448"/>
                      <a:pt x="33910" y="66394"/>
                      <a:pt x="40685" y="61065"/>
                    </a:cubicBezTo>
                    <a:cubicBezTo>
                      <a:pt x="45069" y="57907"/>
                      <a:pt x="51247" y="54157"/>
                      <a:pt x="59816" y="54157"/>
                    </a:cubicBezTo>
                    <a:cubicBezTo>
                      <a:pt x="68385" y="54157"/>
                      <a:pt x="70577" y="60868"/>
                      <a:pt x="70577" y="67973"/>
                    </a:cubicBezTo>
                    <a:cubicBezTo>
                      <a:pt x="70577" y="78632"/>
                      <a:pt x="63004" y="100146"/>
                      <a:pt x="58222" y="112186"/>
                    </a:cubicBezTo>
                    <a:cubicBezTo>
                      <a:pt x="56627" y="116726"/>
                      <a:pt x="55631" y="119095"/>
                      <a:pt x="55631" y="123042"/>
                    </a:cubicBezTo>
                    <a:cubicBezTo>
                      <a:pt x="55631" y="132319"/>
                      <a:pt x="62606" y="139228"/>
                      <a:pt x="71972" y="139228"/>
                    </a:cubicBezTo>
                    <a:cubicBezTo>
                      <a:pt x="90704" y="139228"/>
                      <a:pt x="98077" y="110410"/>
                      <a:pt x="98077" y="108831"/>
                    </a:cubicBezTo>
                    <a:cubicBezTo>
                      <a:pt x="98077" y="106857"/>
                      <a:pt x="96284" y="106857"/>
                      <a:pt x="95686" y="106857"/>
                    </a:cubicBezTo>
                    <a:cubicBezTo>
                      <a:pt x="93693" y="106857"/>
                      <a:pt x="93693" y="107449"/>
                      <a:pt x="92697" y="110410"/>
                    </a:cubicBezTo>
                    <a:cubicBezTo>
                      <a:pt x="89708" y="120871"/>
                      <a:pt x="83331" y="134885"/>
                      <a:pt x="72370" y="134885"/>
                    </a:cubicBezTo>
                    <a:cubicBezTo>
                      <a:pt x="68983" y="134885"/>
                      <a:pt x="67588" y="132911"/>
                      <a:pt x="67588" y="128372"/>
                    </a:cubicBezTo>
                    <a:cubicBezTo>
                      <a:pt x="67588" y="123437"/>
                      <a:pt x="69381" y="118700"/>
                      <a:pt x="71175" y="114358"/>
                    </a:cubicBezTo>
                    <a:cubicBezTo>
                      <a:pt x="74363" y="105870"/>
                      <a:pt x="83331" y="82382"/>
                      <a:pt x="83331" y="70934"/>
                    </a:cubicBezTo>
                    <a:cubicBezTo>
                      <a:pt x="83331" y="58104"/>
                      <a:pt x="75360" y="49814"/>
                      <a:pt x="60414" y="49814"/>
                    </a:cubicBezTo>
                    <a:cubicBezTo>
                      <a:pt x="47859" y="49814"/>
                      <a:pt x="38294" y="55933"/>
                      <a:pt x="30921" y="65013"/>
                    </a:cubicBezTo>
                    <a:lnTo>
                      <a:pt x="46464" y="2246"/>
                    </a:lnTo>
                    <a:close/>
                  </a:path>
                </a:pathLst>
              </a:custGeom>
              <a:solidFill>
                <a:srgbClr val="000000"/>
              </a:solidFill>
              <a:ln w="19943" cap="flat">
                <a:noFill/>
                <a:prstDash val="solid"/>
                <a:miter/>
              </a:ln>
            </p:spPr>
            <p:txBody>
              <a:bodyPr rtlCol="0" anchor="ctr"/>
              <a:lstStyle/>
              <a:p>
                <a:endParaRPr lang="zh-CN" altLang="en-US" sz="1600"/>
              </a:p>
            </p:txBody>
          </p:sp>
          <p:sp>
            <p:nvSpPr>
              <p:cNvPr id="32" name="任意多边形: 形状 31">
                <a:extLst>
                  <a:ext uri="{FF2B5EF4-FFF2-40B4-BE49-F238E27FC236}">
                    <a16:creationId xmlns:a16="http://schemas.microsoft.com/office/drawing/2014/main" id="{D220ACC9-B758-49A8-BCE7-8FFC6D23EC80}"/>
                  </a:ext>
                </a:extLst>
              </p:cNvPr>
              <p:cNvSpPr/>
              <p:nvPr>
                <p:custDataLst>
                  <p:tags r:id="rId8"/>
                </p:custDataLst>
              </p:nvPr>
            </p:nvSpPr>
            <p:spPr>
              <a:xfrm>
                <a:off x="7309970" y="3999425"/>
                <a:ext cx="23315" cy="59016"/>
              </a:xfrm>
              <a:custGeom>
                <a:avLst/>
                <a:gdLst>
                  <a:gd name="connsiteX0" fmla="*/ 23553 w 23315"/>
                  <a:gd name="connsiteY0" fmla="*/ 20800 h 59016"/>
                  <a:gd name="connsiteX1" fmla="*/ 10799 w 23315"/>
                  <a:gd name="connsiteY1" fmla="*/ 75 h 59016"/>
                  <a:gd name="connsiteX2" fmla="*/ 238 w 23315"/>
                  <a:gd name="connsiteY2" fmla="*/ 10536 h 59016"/>
                  <a:gd name="connsiteX3" fmla="*/ 10799 w 23315"/>
                  <a:gd name="connsiteY3" fmla="*/ 20997 h 59016"/>
                  <a:gd name="connsiteX4" fmla="*/ 17774 w 23315"/>
                  <a:gd name="connsiteY4" fmla="*/ 18431 h 59016"/>
                  <a:gd name="connsiteX5" fmla="*/ 18770 w 23315"/>
                  <a:gd name="connsiteY5" fmla="*/ 17839 h 59016"/>
                  <a:gd name="connsiteX6" fmla="*/ 19169 w 23315"/>
                  <a:gd name="connsiteY6" fmla="*/ 20800 h 59016"/>
                  <a:gd name="connsiteX7" fmla="*/ 5618 w 23315"/>
                  <a:gd name="connsiteY7" fmla="*/ 53762 h 59016"/>
                  <a:gd name="connsiteX8" fmla="*/ 3426 w 23315"/>
                  <a:gd name="connsiteY8" fmla="*/ 56920 h 59016"/>
                  <a:gd name="connsiteX9" fmla="*/ 5419 w 23315"/>
                  <a:gd name="connsiteY9" fmla="*/ 59091 h 59016"/>
                  <a:gd name="connsiteX10" fmla="*/ 23553 w 23315"/>
                  <a:gd name="connsiteY10" fmla="*/ 20800 h 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15" h="59016">
                    <a:moveTo>
                      <a:pt x="23553" y="20800"/>
                    </a:moveTo>
                    <a:cubicBezTo>
                      <a:pt x="23553" y="7773"/>
                      <a:pt x="18571" y="75"/>
                      <a:pt x="10799" y="75"/>
                    </a:cubicBezTo>
                    <a:cubicBezTo>
                      <a:pt x="4223" y="75"/>
                      <a:pt x="238" y="5009"/>
                      <a:pt x="238" y="10536"/>
                    </a:cubicBezTo>
                    <a:cubicBezTo>
                      <a:pt x="238" y="15865"/>
                      <a:pt x="4223" y="20997"/>
                      <a:pt x="10799" y="20997"/>
                    </a:cubicBezTo>
                    <a:cubicBezTo>
                      <a:pt x="13191" y="20997"/>
                      <a:pt x="15781" y="20207"/>
                      <a:pt x="17774" y="18431"/>
                    </a:cubicBezTo>
                    <a:cubicBezTo>
                      <a:pt x="18372" y="18036"/>
                      <a:pt x="18571" y="17839"/>
                      <a:pt x="18770" y="17839"/>
                    </a:cubicBezTo>
                    <a:cubicBezTo>
                      <a:pt x="18970" y="17839"/>
                      <a:pt x="19169" y="18036"/>
                      <a:pt x="19169" y="20800"/>
                    </a:cubicBezTo>
                    <a:cubicBezTo>
                      <a:pt x="19169" y="35406"/>
                      <a:pt x="12194" y="47249"/>
                      <a:pt x="5618" y="53762"/>
                    </a:cubicBezTo>
                    <a:cubicBezTo>
                      <a:pt x="3426" y="55933"/>
                      <a:pt x="3426" y="56328"/>
                      <a:pt x="3426" y="56920"/>
                    </a:cubicBezTo>
                    <a:cubicBezTo>
                      <a:pt x="3426" y="58302"/>
                      <a:pt x="4422" y="59091"/>
                      <a:pt x="5419" y="59091"/>
                    </a:cubicBezTo>
                    <a:cubicBezTo>
                      <a:pt x="7611" y="59091"/>
                      <a:pt x="23553" y="43893"/>
                      <a:pt x="23553" y="20800"/>
                    </a:cubicBezTo>
                    <a:close/>
                  </a:path>
                </a:pathLst>
              </a:custGeom>
              <a:solidFill>
                <a:srgbClr val="000000"/>
              </a:solidFill>
              <a:ln w="19943" cap="flat">
                <a:noFill/>
                <a:prstDash val="solid"/>
                <a:miter/>
              </a:ln>
            </p:spPr>
            <p:txBody>
              <a:bodyPr rtlCol="0" anchor="ctr"/>
              <a:lstStyle/>
              <a:p>
                <a:endParaRPr lang="zh-CN" altLang="en-US" sz="1600"/>
              </a:p>
            </p:txBody>
          </p:sp>
          <p:sp>
            <p:nvSpPr>
              <p:cNvPr id="33" name="任意多边形: 形状 32">
                <a:extLst>
                  <a:ext uri="{FF2B5EF4-FFF2-40B4-BE49-F238E27FC236}">
                    <a16:creationId xmlns:a16="http://schemas.microsoft.com/office/drawing/2014/main" id="{D17C3A1C-B851-4945-8DFE-6100A279E6AC}"/>
                  </a:ext>
                </a:extLst>
              </p:cNvPr>
              <p:cNvSpPr/>
              <p:nvPr>
                <p:custDataLst>
                  <p:tags r:id="rId9"/>
                </p:custDataLst>
              </p:nvPr>
            </p:nvSpPr>
            <p:spPr>
              <a:xfrm>
                <a:off x="7385983" y="3896787"/>
                <a:ext cx="61178" cy="125730"/>
              </a:xfrm>
              <a:custGeom>
                <a:avLst/>
                <a:gdLst>
                  <a:gd name="connsiteX0" fmla="*/ 36710 w 61178"/>
                  <a:gd name="connsiteY0" fmla="*/ 44683 h 125730"/>
                  <a:gd name="connsiteX1" fmla="*/ 55442 w 61178"/>
                  <a:gd name="connsiteY1" fmla="*/ 44683 h 125730"/>
                  <a:gd name="connsiteX2" fmla="*/ 61420 w 61178"/>
                  <a:gd name="connsiteY2" fmla="*/ 40735 h 125730"/>
                  <a:gd name="connsiteX3" fmla="*/ 55841 w 61178"/>
                  <a:gd name="connsiteY3" fmla="*/ 38564 h 125730"/>
                  <a:gd name="connsiteX4" fmla="*/ 38304 w 61178"/>
                  <a:gd name="connsiteY4" fmla="*/ 38564 h 125730"/>
                  <a:gd name="connsiteX5" fmla="*/ 46474 w 61178"/>
                  <a:gd name="connsiteY5" fmla="*/ 5404 h 125730"/>
                  <a:gd name="connsiteX6" fmla="*/ 40695 w 61178"/>
                  <a:gd name="connsiteY6" fmla="*/ 75 h 125730"/>
                  <a:gd name="connsiteX7" fmla="*/ 32724 w 61178"/>
                  <a:gd name="connsiteY7" fmla="*/ 7180 h 125730"/>
                  <a:gd name="connsiteX8" fmla="*/ 24952 w 61178"/>
                  <a:gd name="connsiteY8" fmla="*/ 38564 h 125730"/>
                  <a:gd name="connsiteX9" fmla="*/ 6220 w 61178"/>
                  <a:gd name="connsiteY9" fmla="*/ 38564 h 125730"/>
                  <a:gd name="connsiteX10" fmla="*/ 242 w 61178"/>
                  <a:gd name="connsiteY10" fmla="*/ 42314 h 125730"/>
                  <a:gd name="connsiteX11" fmla="*/ 5822 w 61178"/>
                  <a:gd name="connsiteY11" fmla="*/ 44683 h 125730"/>
                  <a:gd name="connsiteX12" fmla="*/ 23358 w 61178"/>
                  <a:gd name="connsiteY12" fmla="*/ 44683 h 125730"/>
                  <a:gd name="connsiteX13" fmla="*/ 8213 w 61178"/>
                  <a:gd name="connsiteY13" fmla="*/ 107647 h 125730"/>
                  <a:gd name="connsiteX14" fmla="*/ 26547 w 61178"/>
                  <a:gd name="connsiteY14" fmla="*/ 125806 h 125730"/>
                  <a:gd name="connsiteX15" fmla="*/ 58232 w 61178"/>
                  <a:gd name="connsiteY15" fmla="*/ 95409 h 125730"/>
                  <a:gd name="connsiteX16" fmla="*/ 55841 w 61178"/>
                  <a:gd name="connsiteY16" fmla="*/ 93435 h 125730"/>
                  <a:gd name="connsiteX17" fmla="*/ 52851 w 61178"/>
                  <a:gd name="connsiteY17" fmla="*/ 96199 h 125730"/>
                  <a:gd name="connsiteX18" fmla="*/ 26945 w 61178"/>
                  <a:gd name="connsiteY18" fmla="*/ 121463 h 125730"/>
                  <a:gd name="connsiteX19" fmla="*/ 20768 w 61178"/>
                  <a:gd name="connsiteY19" fmla="*/ 112384 h 125730"/>
                  <a:gd name="connsiteX20" fmla="*/ 21963 w 61178"/>
                  <a:gd name="connsiteY20" fmla="*/ 102910 h 125730"/>
                  <a:gd name="connsiteX21" fmla="*/ 36710 w 61178"/>
                  <a:gd name="connsiteY21" fmla="*/ 44683 h 12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78" h="125730">
                    <a:moveTo>
                      <a:pt x="36710" y="44683"/>
                    </a:moveTo>
                    <a:lnTo>
                      <a:pt x="55442" y="44683"/>
                    </a:lnTo>
                    <a:cubicBezTo>
                      <a:pt x="59428" y="44683"/>
                      <a:pt x="61420" y="44683"/>
                      <a:pt x="61420" y="40735"/>
                    </a:cubicBezTo>
                    <a:cubicBezTo>
                      <a:pt x="61420" y="38564"/>
                      <a:pt x="59428" y="38564"/>
                      <a:pt x="55841" y="38564"/>
                    </a:cubicBezTo>
                    <a:lnTo>
                      <a:pt x="38304" y="38564"/>
                    </a:lnTo>
                    <a:cubicBezTo>
                      <a:pt x="45478" y="10536"/>
                      <a:pt x="46474" y="6588"/>
                      <a:pt x="46474" y="5404"/>
                    </a:cubicBezTo>
                    <a:cubicBezTo>
                      <a:pt x="46474" y="2049"/>
                      <a:pt x="44083" y="75"/>
                      <a:pt x="40695" y="75"/>
                    </a:cubicBezTo>
                    <a:cubicBezTo>
                      <a:pt x="40098" y="75"/>
                      <a:pt x="34518" y="272"/>
                      <a:pt x="32724" y="7180"/>
                    </a:cubicBezTo>
                    <a:lnTo>
                      <a:pt x="24952" y="38564"/>
                    </a:lnTo>
                    <a:lnTo>
                      <a:pt x="6220" y="38564"/>
                    </a:lnTo>
                    <a:cubicBezTo>
                      <a:pt x="2235" y="38564"/>
                      <a:pt x="242" y="38564"/>
                      <a:pt x="242" y="42314"/>
                    </a:cubicBezTo>
                    <a:cubicBezTo>
                      <a:pt x="242" y="44683"/>
                      <a:pt x="1836" y="44683"/>
                      <a:pt x="5822" y="44683"/>
                    </a:cubicBezTo>
                    <a:lnTo>
                      <a:pt x="23358" y="44683"/>
                    </a:lnTo>
                    <a:cubicBezTo>
                      <a:pt x="9010" y="100738"/>
                      <a:pt x="8213" y="104094"/>
                      <a:pt x="8213" y="107647"/>
                    </a:cubicBezTo>
                    <a:cubicBezTo>
                      <a:pt x="8213" y="118305"/>
                      <a:pt x="15786" y="125806"/>
                      <a:pt x="26547" y="125806"/>
                    </a:cubicBezTo>
                    <a:cubicBezTo>
                      <a:pt x="46873" y="125806"/>
                      <a:pt x="58232" y="96988"/>
                      <a:pt x="58232" y="95409"/>
                    </a:cubicBezTo>
                    <a:cubicBezTo>
                      <a:pt x="58232" y="93435"/>
                      <a:pt x="56638" y="93435"/>
                      <a:pt x="55841" y="93435"/>
                    </a:cubicBezTo>
                    <a:cubicBezTo>
                      <a:pt x="54047" y="93435"/>
                      <a:pt x="53848" y="94028"/>
                      <a:pt x="52851" y="96199"/>
                    </a:cubicBezTo>
                    <a:cubicBezTo>
                      <a:pt x="44282" y="116726"/>
                      <a:pt x="33721" y="121463"/>
                      <a:pt x="26945" y="121463"/>
                    </a:cubicBezTo>
                    <a:cubicBezTo>
                      <a:pt x="22760" y="121463"/>
                      <a:pt x="20768" y="118897"/>
                      <a:pt x="20768" y="112384"/>
                    </a:cubicBezTo>
                    <a:cubicBezTo>
                      <a:pt x="20768" y="107647"/>
                      <a:pt x="21166" y="106265"/>
                      <a:pt x="21963" y="102910"/>
                    </a:cubicBezTo>
                    <a:lnTo>
                      <a:pt x="36710" y="44683"/>
                    </a:lnTo>
                    <a:close/>
                  </a:path>
                </a:pathLst>
              </a:custGeom>
              <a:solidFill>
                <a:srgbClr val="000000"/>
              </a:solidFill>
              <a:ln w="19943" cap="flat">
                <a:noFill/>
                <a:prstDash val="solid"/>
                <a:miter/>
              </a:ln>
            </p:spPr>
            <p:txBody>
              <a:bodyPr rtlCol="0" anchor="ctr"/>
              <a:lstStyle/>
              <a:p>
                <a:endParaRPr lang="zh-CN" altLang="en-US" sz="1600"/>
              </a:p>
            </p:txBody>
          </p:sp>
          <p:sp>
            <p:nvSpPr>
              <p:cNvPr id="34" name="任意多边形: 形状 33">
                <a:extLst>
                  <a:ext uri="{FF2B5EF4-FFF2-40B4-BE49-F238E27FC236}">
                    <a16:creationId xmlns:a16="http://schemas.microsoft.com/office/drawing/2014/main" id="{3A4FCDD9-D4E6-4612-BF74-94574FCF23CC}"/>
                  </a:ext>
                </a:extLst>
              </p:cNvPr>
              <p:cNvSpPr/>
              <p:nvPr>
                <p:custDataLst>
                  <p:tags r:id="rId10"/>
                </p:custDataLst>
              </p:nvPr>
            </p:nvSpPr>
            <p:spPr>
              <a:xfrm>
                <a:off x="7464720" y="3872312"/>
                <a:ext cx="46232" cy="197379"/>
              </a:xfrm>
              <a:custGeom>
                <a:avLst/>
                <a:gdLst>
                  <a:gd name="connsiteX0" fmla="*/ 46478 w 46232"/>
                  <a:gd name="connsiteY0" fmla="*/ 98765 h 197379"/>
                  <a:gd name="connsiteX1" fmla="*/ 33326 w 46232"/>
                  <a:gd name="connsiteY1" fmla="*/ 37182 h 197379"/>
                  <a:gd name="connsiteX2" fmla="*/ 2238 w 46232"/>
                  <a:gd name="connsiteY2" fmla="*/ 75 h 197379"/>
                  <a:gd name="connsiteX3" fmla="*/ 246 w 46232"/>
                  <a:gd name="connsiteY3" fmla="*/ 2049 h 197379"/>
                  <a:gd name="connsiteX4" fmla="*/ 4032 w 46232"/>
                  <a:gd name="connsiteY4" fmla="*/ 6588 h 197379"/>
                  <a:gd name="connsiteX5" fmla="*/ 34920 w 46232"/>
                  <a:gd name="connsiteY5" fmla="*/ 98765 h 197379"/>
                  <a:gd name="connsiteX6" fmla="*/ 2836 w 46232"/>
                  <a:gd name="connsiteY6" fmla="*/ 192125 h 197379"/>
                  <a:gd name="connsiteX7" fmla="*/ 246 w 46232"/>
                  <a:gd name="connsiteY7" fmla="*/ 195481 h 197379"/>
                  <a:gd name="connsiteX8" fmla="*/ 2238 w 46232"/>
                  <a:gd name="connsiteY8" fmla="*/ 197455 h 197379"/>
                  <a:gd name="connsiteX9" fmla="*/ 33924 w 46232"/>
                  <a:gd name="connsiteY9" fmla="*/ 158965 h 197379"/>
                  <a:gd name="connsiteX10" fmla="*/ 46478 w 46232"/>
                  <a:gd name="connsiteY10" fmla="*/ 98765 h 19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232" h="197379">
                    <a:moveTo>
                      <a:pt x="46478" y="98765"/>
                    </a:moveTo>
                    <a:cubicBezTo>
                      <a:pt x="46478" y="83369"/>
                      <a:pt x="44286" y="59486"/>
                      <a:pt x="33326" y="37182"/>
                    </a:cubicBezTo>
                    <a:cubicBezTo>
                      <a:pt x="21369" y="12904"/>
                      <a:pt x="4231" y="75"/>
                      <a:pt x="2238" y="75"/>
                    </a:cubicBezTo>
                    <a:cubicBezTo>
                      <a:pt x="1043" y="75"/>
                      <a:pt x="246" y="864"/>
                      <a:pt x="246" y="2049"/>
                    </a:cubicBezTo>
                    <a:cubicBezTo>
                      <a:pt x="246" y="2641"/>
                      <a:pt x="246" y="3035"/>
                      <a:pt x="4032" y="6588"/>
                    </a:cubicBezTo>
                    <a:cubicBezTo>
                      <a:pt x="23561" y="26129"/>
                      <a:pt x="34920" y="57512"/>
                      <a:pt x="34920" y="98765"/>
                    </a:cubicBezTo>
                    <a:cubicBezTo>
                      <a:pt x="34920" y="132517"/>
                      <a:pt x="27547" y="167255"/>
                      <a:pt x="2836" y="192125"/>
                    </a:cubicBezTo>
                    <a:cubicBezTo>
                      <a:pt x="246" y="194494"/>
                      <a:pt x="246" y="194889"/>
                      <a:pt x="246" y="195481"/>
                    </a:cubicBezTo>
                    <a:cubicBezTo>
                      <a:pt x="246" y="196665"/>
                      <a:pt x="1043" y="197455"/>
                      <a:pt x="2238" y="197455"/>
                    </a:cubicBezTo>
                    <a:cubicBezTo>
                      <a:pt x="4231" y="197455"/>
                      <a:pt x="22166" y="184033"/>
                      <a:pt x="33924" y="158965"/>
                    </a:cubicBezTo>
                    <a:cubicBezTo>
                      <a:pt x="44087" y="137254"/>
                      <a:pt x="46478" y="115345"/>
                      <a:pt x="46478" y="98765"/>
                    </a:cubicBezTo>
                    <a:close/>
                  </a:path>
                </a:pathLst>
              </a:custGeom>
              <a:solidFill>
                <a:srgbClr val="000000"/>
              </a:solidFill>
              <a:ln w="19943" cap="flat">
                <a:noFill/>
                <a:prstDash val="solid"/>
                <a:miter/>
              </a:ln>
            </p:spPr>
            <p:txBody>
              <a:bodyPr rtlCol="0" anchor="ctr"/>
              <a:lstStyle/>
              <a:p>
                <a:endParaRPr lang="zh-CN" altLang="en-US" sz="1600"/>
              </a:p>
            </p:txBody>
          </p:sp>
        </p:grpSp>
        <p:sp>
          <p:nvSpPr>
            <p:cNvPr id="65" name="文本框 64">
              <a:extLst>
                <a:ext uri="{FF2B5EF4-FFF2-40B4-BE49-F238E27FC236}">
                  <a16:creationId xmlns:a16="http://schemas.microsoft.com/office/drawing/2014/main" id="{AF411B50-E97A-413E-96BC-B758998A461E}"/>
                </a:ext>
              </a:extLst>
            </p:cNvPr>
            <p:cNvSpPr txBox="1"/>
            <p:nvPr/>
          </p:nvSpPr>
          <p:spPr>
            <a:xfrm>
              <a:off x="6806013" y="1813606"/>
              <a:ext cx="492443" cy="276999"/>
            </a:xfrm>
            <a:prstGeom prst="rect">
              <a:avLst/>
            </a:prstGeom>
            <a:noFill/>
          </p:spPr>
          <p:txBody>
            <a:bodyPr wrap="none" rtlCol="0">
              <a:spAutoFit/>
            </a:bodyPr>
            <a:lstStyle/>
            <a:p>
              <a:r>
                <a:rPr lang="zh-CN" altLang="en-US" sz="1200" dirty="0">
                  <a:solidFill>
                    <a:srgbClr val="C00000"/>
                  </a:solidFill>
                </a:rPr>
                <a:t>反映</a:t>
              </a:r>
            </a:p>
          </p:txBody>
        </p:sp>
        <p:sp>
          <p:nvSpPr>
            <p:cNvPr id="19" name="流程图: 过程 18">
              <a:extLst>
                <a:ext uri="{FF2B5EF4-FFF2-40B4-BE49-F238E27FC236}">
                  <a16:creationId xmlns:a16="http://schemas.microsoft.com/office/drawing/2014/main" id="{37A8D67D-C053-4DED-A953-62CA13C0F5F9}"/>
                </a:ext>
              </a:extLst>
            </p:cNvPr>
            <p:cNvSpPr/>
            <p:nvPr/>
          </p:nvSpPr>
          <p:spPr>
            <a:xfrm>
              <a:off x="5723874" y="4351834"/>
              <a:ext cx="1007125" cy="490220"/>
            </a:xfrm>
            <a:prstGeom prst="flowChartProcess">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a:extLst>
              <a:ext uri="{FF2B5EF4-FFF2-40B4-BE49-F238E27FC236}">
                <a16:creationId xmlns:a16="http://schemas.microsoft.com/office/drawing/2014/main" id="{72148131-53A7-4C82-9402-F90B2A571A77}"/>
              </a:ext>
            </a:extLst>
          </p:cNvPr>
          <p:cNvSpPr txBox="1"/>
          <p:nvPr/>
        </p:nvSpPr>
        <p:spPr>
          <a:xfrm>
            <a:off x="928072" y="5192632"/>
            <a:ext cx="3544698" cy="923330"/>
          </a:xfrm>
          <a:prstGeom prst="rect">
            <a:avLst/>
          </a:prstGeom>
          <a:noFill/>
        </p:spPr>
        <p:txBody>
          <a:bodyPr wrap="square" rtlCol="0">
            <a:spAutoFit/>
          </a:bodyPr>
          <a:lstStyle/>
          <a:p>
            <a:r>
              <a:rPr lang="zh-CN" altLang="en-US" dirty="0"/>
              <a:t>不同种类的粒子对应的概率密度分布（</a:t>
            </a:r>
            <a:r>
              <a:rPr lang="en-US" altLang="zh-CN" dirty="0"/>
              <a:t>PDF</a:t>
            </a:r>
            <a:r>
              <a:rPr lang="zh-CN" altLang="en-US" dirty="0"/>
              <a:t>）有差别，据此进行粒子鉴别</a:t>
            </a:r>
          </a:p>
        </p:txBody>
      </p:sp>
      <p:sp>
        <p:nvSpPr>
          <p:cNvPr id="43" name="文本框 42">
            <a:extLst>
              <a:ext uri="{FF2B5EF4-FFF2-40B4-BE49-F238E27FC236}">
                <a16:creationId xmlns:a16="http://schemas.microsoft.com/office/drawing/2014/main" id="{83080199-9D1C-4C08-A19D-0F3D08BD3F0C}"/>
              </a:ext>
            </a:extLst>
          </p:cNvPr>
          <p:cNvSpPr txBox="1"/>
          <p:nvPr/>
        </p:nvSpPr>
        <p:spPr>
          <a:xfrm>
            <a:off x="4928011" y="1297145"/>
            <a:ext cx="5735866" cy="338554"/>
          </a:xfrm>
          <a:prstGeom prst="rect">
            <a:avLst/>
          </a:prstGeom>
          <a:noFill/>
        </p:spPr>
        <p:txBody>
          <a:bodyPr wrap="none" rtlCol="0">
            <a:spAutoFit/>
          </a:bodyPr>
          <a:lstStyle/>
          <a:p>
            <a:r>
              <a:rPr lang="zh-CN" altLang="en-US" sz="1600" dirty="0"/>
              <a:t>单个粒子击中事例产生的</a:t>
            </a:r>
            <a:r>
              <a:rPr lang="en-US" altLang="zh-CN" sz="1600" dirty="0"/>
              <a:t>PMT</a:t>
            </a:r>
            <a:r>
              <a:rPr lang="zh-CN" altLang="en-US" sz="1600" dirty="0"/>
              <a:t>击中数不足以形成概率密度分布</a:t>
            </a:r>
          </a:p>
        </p:txBody>
      </p:sp>
      <p:sp>
        <p:nvSpPr>
          <p:cNvPr id="44" name="箭头: 下 43">
            <a:extLst>
              <a:ext uri="{FF2B5EF4-FFF2-40B4-BE49-F238E27FC236}">
                <a16:creationId xmlns:a16="http://schemas.microsoft.com/office/drawing/2014/main" id="{35295ED8-E6CD-49FB-946B-A8D1417D5E75}"/>
              </a:ext>
            </a:extLst>
          </p:cNvPr>
          <p:cNvSpPr/>
          <p:nvPr/>
        </p:nvSpPr>
        <p:spPr>
          <a:xfrm>
            <a:off x="7896441" y="1670591"/>
            <a:ext cx="221952" cy="275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文本框 94">
            <a:extLst>
              <a:ext uri="{FF2B5EF4-FFF2-40B4-BE49-F238E27FC236}">
                <a16:creationId xmlns:a16="http://schemas.microsoft.com/office/drawing/2014/main" id="{9F639218-353A-4DC3-B1F8-AF7AC145CFB9}"/>
              </a:ext>
            </a:extLst>
          </p:cNvPr>
          <p:cNvSpPr txBox="1"/>
          <p:nvPr/>
        </p:nvSpPr>
        <p:spPr>
          <a:xfrm>
            <a:off x="5316849" y="2422791"/>
            <a:ext cx="2236510" cy="338554"/>
          </a:xfrm>
          <a:prstGeom prst="rect">
            <a:avLst/>
          </a:prstGeom>
          <a:noFill/>
        </p:spPr>
        <p:txBody>
          <a:bodyPr wrap="none" rtlCol="0">
            <a:spAutoFit/>
          </a:bodyPr>
          <a:lstStyle/>
          <a:p>
            <a:r>
              <a:rPr lang="zh-CN" altLang="en-US" sz="1600" dirty="0"/>
              <a:t>已知：粒子径迹与动量</a:t>
            </a:r>
          </a:p>
        </p:txBody>
      </p:sp>
      <p:sp>
        <p:nvSpPr>
          <p:cNvPr id="96" name="文本框 95">
            <a:extLst>
              <a:ext uri="{FF2B5EF4-FFF2-40B4-BE49-F238E27FC236}">
                <a16:creationId xmlns:a16="http://schemas.microsoft.com/office/drawing/2014/main" id="{6E470731-E83E-497F-B55B-052AA621B022}"/>
              </a:ext>
            </a:extLst>
          </p:cNvPr>
          <p:cNvSpPr txBox="1"/>
          <p:nvPr/>
        </p:nvSpPr>
        <p:spPr>
          <a:xfrm>
            <a:off x="8229717" y="2422791"/>
            <a:ext cx="1826141" cy="338554"/>
          </a:xfrm>
          <a:prstGeom prst="rect">
            <a:avLst/>
          </a:prstGeom>
          <a:noFill/>
        </p:spPr>
        <p:txBody>
          <a:bodyPr wrap="none" rtlCol="0">
            <a:spAutoFit/>
          </a:bodyPr>
          <a:lstStyle/>
          <a:p>
            <a:r>
              <a:rPr lang="zh-CN" altLang="en-US" sz="1600" dirty="0"/>
              <a:t>假设：粒子的种类</a:t>
            </a:r>
          </a:p>
        </p:txBody>
      </p:sp>
      <p:sp>
        <p:nvSpPr>
          <p:cNvPr id="99" name="文本框 98">
            <a:extLst>
              <a:ext uri="{FF2B5EF4-FFF2-40B4-BE49-F238E27FC236}">
                <a16:creationId xmlns:a16="http://schemas.microsoft.com/office/drawing/2014/main" id="{88C8A724-5339-4706-8477-C51DA4DBD082}"/>
              </a:ext>
            </a:extLst>
          </p:cNvPr>
          <p:cNvSpPr txBox="1"/>
          <p:nvPr/>
        </p:nvSpPr>
        <p:spPr>
          <a:xfrm>
            <a:off x="5316262" y="3592421"/>
            <a:ext cx="5370381" cy="338554"/>
          </a:xfrm>
          <a:prstGeom prst="rect">
            <a:avLst/>
          </a:prstGeom>
          <a:noFill/>
        </p:spPr>
        <p:txBody>
          <a:bodyPr wrap="none" rtlCol="0">
            <a:spAutoFit/>
          </a:bodyPr>
          <a:lstStyle/>
          <a:p>
            <a:r>
              <a:rPr lang="zh-CN" altLang="en-US" sz="1600" dirty="0"/>
              <a:t>单个粒子击中产生</a:t>
            </a:r>
            <a:r>
              <a:rPr lang="en-US" altLang="zh-CN" sz="1600" i="1" dirty="0"/>
              <a:t>N</a:t>
            </a:r>
            <a:r>
              <a:rPr lang="zh-CN" altLang="en-US" sz="1600" dirty="0"/>
              <a:t>个</a:t>
            </a:r>
            <a:r>
              <a:rPr lang="en-US" altLang="zh-CN" sz="1600" dirty="0"/>
              <a:t>PMT</a:t>
            </a:r>
            <a:r>
              <a:rPr lang="zh-CN" altLang="en-US" sz="1600" dirty="0"/>
              <a:t>击中，在假设</a:t>
            </a:r>
            <a:r>
              <a:rPr lang="en-US" altLang="zh-CN" sz="1600" i="1" dirty="0"/>
              <a:t>h</a:t>
            </a:r>
            <a:r>
              <a:rPr lang="zh-CN" altLang="en-US" sz="1600" dirty="0"/>
              <a:t>下的似然函数：</a:t>
            </a:r>
          </a:p>
        </p:txBody>
      </p:sp>
      <p:sp>
        <p:nvSpPr>
          <p:cNvPr id="101" name="文本框 100">
            <a:extLst>
              <a:ext uri="{FF2B5EF4-FFF2-40B4-BE49-F238E27FC236}">
                <a16:creationId xmlns:a16="http://schemas.microsoft.com/office/drawing/2014/main" id="{69E1D79E-2C3F-4A22-9E01-4F61D5D836A2}"/>
              </a:ext>
            </a:extLst>
          </p:cNvPr>
          <p:cNvSpPr txBox="1"/>
          <p:nvPr/>
        </p:nvSpPr>
        <p:spPr>
          <a:xfrm>
            <a:off x="5316262" y="4758778"/>
            <a:ext cx="5311069" cy="338554"/>
          </a:xfrm>
          <a:prstGeom prst="rect">
            <a:avLst/>
          </a:prstGeom>
          <a:noFill/>
        </p:spPr>
        <p:txBody>
          <a:bodyPr wrap="none" rtlCol="0">
            <a:spAutoFit/>
          </a:bodyPr>
          <a:lstStyle/>
          <a:p>
            <a:r>
              <a:rPr lang="zh-CN" altLang="en-US" sz="1600" dirty="0"/>
              <a:t>比较不同假设似然函数值，推断哪种粒子假设符合实际</a:t>
            </a:r>
          </a:p>
        </p:txBody>
      </p:sp>
      <p:sp>
        <p:nvSpPr>
          <p:cNvPr id="50" name="文本框 49">
            <a:extLst>
              <a:ext uri="{FF2B5EF4-FFF2-40B4-BE49-F238E27FC236}">
                <a16:creationId xmlns:a16="http://schemas.microsoft.com/office/drawing/2014/main" id="{2A4538E5-E988-46CB-A5A1-C6FB6621D78E}"/>
              </a:ext>
            </a:extLst>
          </p:cNvPr>
          <p:cNvSpPr txBox="1"/>
          <p:nvPr/>
        </p:nvSpPr>
        <p:spPr>
          <a:xfrm>
            <a:off x="5025227" y="5182026"/>
            <a:ext cx="3334567" cy="369332"/>
          </a:xfrm>
          <a:prstGeom prst="rect">
            <a:avLst/>
          </a:prstGeom>
          <a:noFill/>
        </p:spPr>
        <p:txBody>
          <a:bodyPr wrap="none" rtlCol="0">
            <a:spAutoFit/>
          </a:bodyPr>
          <a:lstStyle/>
          <a:p>
            <a:r>
              <a:rPr lang="zh-CN" altLang="en-US" b="1" dirty="0"/>
              <a:t>假设</a:t>
            </a:r>
            <a:r>
              <a:rPr lang="en-US" altLang="zh-CN" b="1" i="1" dirty="0"/>
              <a:t>h</a:t>
            </a:r>
            <a:r>
              <a:rPr lang="zh-CN" altLang="en-US" b="1" dirty="0"/>
              <a:t>下的概率密度分布获取：</a:t>
            </a:r>
          </a:p>
        </p:txBody>
      </p:sp>
      <p:sp>
        <p:nvSpPr>
          <p:cNvPr id="51" name="文本框 50">
            <a:extLst>
              <a:ext uri="{FF2B5EF4-FFF2-40B4-BE49-F238E27FC236}">
                <a16:creationId xmlns:a16="http://schemas.microsoft.com/office/drawing/2014/main" id="{D6C42F72-F612-4CC2-9ED6-837D7EDFD9BA}"/>
              </a:ext>
            </a:extLst>
          </p:cNvPr>
          <p:cNvSpPr txBox="1"/>
          <p:nvPr/>
        </p:nvSpPr>
        <p:spPr>
          <a:xfrm>
            <a:off x="5316262" y="5627969"/>
            <a:ext cx="6112571" cy="338554"/>
          </a:xfrm>
          <a:prstGeom prst="rect">
            <a:avLst/>
          </a:prstGeom>
          <a:noFill/>
        </p:spPr>
        <p:txBody>
          <a:bodyPr wrap="none" rtlCol="0">
            <a:spAutoFit/>
          </a:bodyPr>
          <a:lstStyle/>
          <a:p>
            <a:r>
              <a:rPr lang="zh-CN" altLang="en-US" sz="1600" dirty="0"/>
              <a:t>实验数据筛选（统计量问题）、</a:t>
            </a:r>
            <a:r>
              <a:rPr lang="en-US" altLang="zh-CN" sz="1600" dirty="0"/>
              <a:t>Geant4</a:t>
            </a:r>
            <a:r>
              <a:rPr lang="zh-CN" altLang="en-US" sz="1600" dirty="0"/>
              <a:t>模拟（速度慢）、</a:t>
            </a:r>
            <a:r>
              <a:rPr lang="zh-CN" altLang="en-US" sz="1600" dirty="0">
                <a:solidFill>
                  <a:srgbClr val="C00000"/>
                </a:solidFill>
              </a:rPr>
              <a:t>算法生成</a:t>
            </a:r>
          </a:p>
        </p:txBody>
      </p:sp>
      <p:sp>
        <p:nvSpPr>
          <p:cNvPr id="10" name="文本框 9">
            <a:extLst>
              <a:ext uri="{FF2B5EF4-FFF2-40B4-BE49-F238E27FC236}">
                <a16:creationId xmlns:a16="http://schemas.microsoft.com/office/drawing/2014/main" id="{A52DF760-F5CF-FCD0-7569-2516BD82C5ED}"/>
              </a:ext>
            </a:extLst>
          </p:cNvPr>
          <p:cNvSpPr txBox="1"/>
          <p:nvPr/>
        </p:nvSpPr>
        <p:spPr>
          <a:xfrm>
            <a:off x="6642921" y="6043134"/>
            <a:ext cx="4978175" cy="461665"/>
          </a:xfrm>
          <a:prstGeom prst="rect">
            <a:avLst/>
          </a:prstGeom>
          <a:noFill/>
        </p:spPr>
        <p:txBody>
          <a:bodyPr wrap="square">
            <a:spAutoFit/>
          </a:bodyPr>
          <a:lstStyle/>
          <a:p>
            <a:r>
              <a:rPr lang="en-US" altLang="zh-CN" sz="1200" dirty="0"/>
              <a:t>*B. Qi, et al, Imaging-based likelihood analysis for the STCF DTOF detector, </a:t>
            </a:r>
            <a:r>
              <a:rPr lang="en-US" altLang="zh-CN" sz="1200" dirty="0" err="1"/>
              <a:t>Nucl</a:t>
            </a:r>
            <a:r>
              <a:rPr lang="en-US" altLang="zh-CN" sz="1200" dirty="0"/>
              <a:t>. </a:t>
            </a:r>
            <a:r>
              <a:rPr lang="en-US" altLang="zh-CN" sz="1200" dirty="0" err="1"/>
              <a:t>Instrum</a:t>
            </a:r>
            <a:r>
              <a:rPr lang="en-US" altLang="zh-CN" sz="1200" dirty="0"/>
              <a:t>. Methods Phys. Res. Sect. A 1049 (2023) 168090</a:t>
            </a:r>
            <a:endParaRPr lang="zh-CN" altLang="en-US" sz="1200" dirty="0"/>
          </a:p>
        </p:txBody>
      </p:sp>
    </p:spTree>
    <p:extLst>
      <p:ext uri="{BB962C8B-B14F-4D97-AF65-F5344CB8AC3E}">
        <p14:creationId xmlns:p14="http://schemas.microsoft.com/office/powerpoint/2010/main" val="1674489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3918060" cy="646331"/>
          </a:xfrm>
          <a:prstGeom prst="rect">
            <a:avLst/>
          </a:prstGeom>
          <a:noFill/>
        </p:spPr>
        <p:txBody>
          <a:bodyPr wrap="none" rtlCol="0">
            <a:spAutoFit/>
          </a:bodyPr>
          <a:lstStyle/>
          <a:p>
            <a:r>
              <a:rPr lang="zh-CN" altLang="en-US" sz="3600" dirty="0">
                <a:solidFill>
                  <a:schemeClr val="bg1"/>
                </a:solidFill>
                <a:latin typeface="+mj-ea"/>
                <a:ea typeface="+mj-ea"/>
              </a:rPr>
              <a:t>算法实现</a:t>
            </a:r>
            <a:r>
              <a:rPr lang="en-US" altLang="zh-CN" sz="3600" dirty="0">
                <a:solidFill>
                  <a:schemeClr val="bg1"/>
                </a:solidFill>
                <a:latin typeface="+mj-ea"/>
                <a:ea typeface="+mj-ea"/>
              </a:rPr>
              <a:t>(OSCAR)</a:t>
            </a: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15</a:t>
            </a:fld>
            <a:endParaRPr lang="zh-CN" altLang="en-US" dirty="0"/>
          </a:p>
        </p:txBody>
      </p:sp>
      <p:pic>
        <p:nvPicPr>
          <p:cNvPr id="489" name="图片 488">
            <a:extLst>
              <a:ext uri="{FF2B5EF4-FFF2-40B4-BE49-F238E27FC236}">
                <a16:creationId xmlns:a16="http://schemas.microsoft.com/office/drawing/2014/main" id="{748F9702-7AD3-42AA-A936-EE4DF2ACCDFE}"/>
              </a:ext>
            </a:extLst>
          </p:cNvPr>
          <p:cNvPicPr>
            <a:picLocks noChangeAspect="1"/>
          </p:cNvPicPr>
          <p:nvPr/>
        </p:nvPicPr>
        <p:blipFill>
          <a:blip r:embed="rId3"/>
          <a:stretch>
            <a:fillRect/>
          </a:stretch>
        </p:blipFill>
        <p:spPr>
          <a:xfrm>
            <a:off x="8886608" y="1458125"/>
            <a:ext cx="3020004" cy="4622269"/>
          </a:xfrm>
          <a:prstGeom prst="rect">
            <a:avLst/>
          </a:prstGeom>
        </p:spPr>
      </p:pic>
      <p:sp>
        <p:nvSpPr>
          <p:cNvPr id="490" name="文本框 489">
            <a:extLst>
              <a:ext uri="{FF2B5EF4-FFF2-40B4-BE49-F238E27FC236}">
                <a16:creationId xmlns:a16="http://schemas.microsoft.com/office/drawing/2014/main" id="{05F14ECB-6F50-4F4F-8661-334C696850B7}"/>
              </a:ext>
            </a:extLst>
          </p:cNvPr>
          <p:cNvSpPr txBox="1"/>
          <p:nvPr/>
        </p:nvSpPr>
        <p:spPr>
          <a:xfrm>
            <a:off x="285388" y="4816244"/>
            <a:ext cx="7738939" cy="870751"/>
          </a:xfrm>
          <a:prstGeom prst="rect">
            <a:avLst/>
          </a:prstGeom>
          <a:noFill/>
        </p:spPr>
        <p:txBody>
          <a:bodyPr wrap="square" rtlCol="0">
            <a:spAutoFit/>
          </a:bodyPr>
          <a:lstStyle/>
          <a:p>
            <a:pPr>
              <a:lnSpc>
                <a:spcPct val="150000"/>
              </a:lnSpc>
            </a:pPr>
            <a:r>
              <a:rPr lang="zh-CN" altLang="en-US" dirty="0"/>
              <a:t>已在</a:t>
            </a:r>
            <a:r>
              <a:rPr lang="en-US" altLang="zh-CN" dirty="0"/>
              <a:t>OSCAR</a:t>
            </a:r>
            <a:r>
              <a:rPr lang="zh-CN" altLang="en-US" dirty="0"/>
              <a:t>框架下完成了束流实验的全链路模拟、数字化、重建等算法，</a:t>
            </a:r>
            <a:endParaRPr lang="en-US" altLang="zh-CN" dirty="0"/>
          </a:p>
          <a:p>
            <a:pPr>
              <a:lnSpc>
                <a:spcPct val="150000"/>
              </a:lnSpc>
            </a:pPr>
            <a:r>
              <a:rPr lang="zh-CN" altLang="en-US" dirty="0"/>
              <a:t>以及实验数据的解码数据转换，已具备分析</a:t>
            </a:r>
            <a:r>
              <a:rPr lang="en-US" altLang="zh-CN" dirty="0"/>
              <a:t>BTOF</a:t>
            </a:r>
            <a:r>
              <a:rPr lang="zh-CN" altLang="en-US" dirty="0"/>
              <a:t>实验数据的能力</a:t>
            </a:r>
          </a:p>
        </p:txBody>
      </p:sp>
      <p:sp>
        <p:nvSpPr>
          <p:cNvPr id="492" name="文本框 491">
            <a:extLst>
              <a:ext uri="{FF2B5EF4-FFF2-40B4-BE49-F238E27FC236}">
                <a16:creationId xmlns:a16="http://schemas.microsoft.com/office/drawing/2014/main" id="{796B4552-22B3-4451-8689-6FEA83F7B877}"/>
              </a:ext>
            </a:extLst>
          </p:cNvPr>
          <p:cNvSpPr txBox="1"/>
          <p:nvPr/>
        </p:nvSpPr>
        <p:spPr>
          <a:xfrm>
            <a:off x="285388" y="5824704"/>
            <a:ext cx="3185487" cy="369332"/>
          </a:xfrm>
          <a:prstGeom prst="rect">
            <a:avLst/>
          </a:prstGeom>
          <a:noFill/>
        </p:spPr>
        <p:txBody>
          <a:bodyPr wrap="none" rtlCol="0">
            <a:spAutoFit/>
          </a:bodyPr>
          <a:lstStyle/>
          <a:p>
            <a:r>
              <a:rPr lang="zh-CN" altLang="en-US" dirty="0"/>
              <a:t>探测器系统间的标定有待完善</a:t>
            </a:r>
          </a:p>
        </p:txBody>
      </p:sp>
      <p:pic>
        <p:nvPicPr>
          <p:cNvPr id="4" name="图片 3">
            <a:extLst>
              <a:ext uri="{FF2B5EF4-FFF2-40B4-BE49-F238E27FC236}">
                <a16:creationId xmlns:a16="http://schemas.microsoft.com/office/drawing/2014/main" id="{9C482D82-B0C7-DFE1-1F8A-851E52842D76}"/>
              </a:ext>
            </a:extLst>
          </p:cNvPr>
          <p:cNvPicPr>
            <a:picLocks noChangeAspect="1"/>
          </p:cNvPicPr>
          <p:nvPr/>
        </p:nvPicPr>
        <p:blipFill>
          <a:blip r:embed="rId4"/>
          <a:stretch>
            <a:fillRect/>
          </a:stretch>
        </p:blipFill>
        <p:spPr>
          <a:xfrm>
            <a:off x="707025" y="1629072"/>
            <a:ext cx="4308500" cy="2029391"/>
          </a:xfrm>
          <a:prstGeom prst="rect">
            <a:avLst/>
          </a:prstGeom>
        </p:spPr>
      </p:pic>
      <p:sp>
        <p:nvSpPr>
          <p:cNvPr id="5" name="文本框 4">
            <a:extLst>
              <a:ext uri="{FF2B5EF4-FFF2-40B4-BE49-F238E27FC236}">
                <a16:creationId xmlns:a16="http://schemas.microsoft.com/office/drawing/2014/main" id="{C4C8F8B0-8A90-5769-DCED-CA782D3BA1BF}"/>
              </a:ext>
            </a:extLst>
          </p:cNvPr>
          <p:cNvSpPr txBox="1"/>
          <p:nvPr/>
        </p:nvSpPr>
        <p:spPr>
          <a:xfrm>
            <a:off x="511082" y="3350686"/>
            <a:ext cx="1757212" cy="307777"/>
          </a:xfrm>
          <a:prstGeom prst="rect">
            <a:avLst/>
          </a:prstGeom>
          <a:noFill/>
        </p:spPr>
        <p:txBody>
          <a:bodyPr wrap="none" rtlCol="0">
            <a:spAutoFit/>
          </a:bodyPr>
          <a:lstStyle/>
          <a:p>
            <a:r>
              <a:rPr lang="en-US" altLang="zh-CN" sz="1400" dirty="0"/>
              <a:t>Geometry  @OSCAR</a:t>
            </a:r>
            <a:endParaRPr lang="zh-CN" altLang="en-US" sz="1400" dirty="0"/>
          </a:p>
        </p:txBody>
      </p:sp>
      <p:sp>
        <p:nvSpPr>
          <p:cNvPr id="6" name="文本框 5">
            <a:extLst>
              <a:ext uri="{FF2B5EF4-FFF2-40B4-BE49-F238E27FC236}">
                <a16:creationId xmlns:a16="http://schemas.microsoft.com/office/drawing/2014/main" id="{C4C0EB5D-ABE2-5763-1927-0BA5B4422326}"/>
              </a:ext>
            </a:extLst>
          </p:cNvPr>
          <p:cNvSpPr txBox="1"/>
          <p:nvPr/>
        </p:nvSpPr>
        <p:spPr>
          <a:xfrm>
            <a:off x="584052" y="2085237"/>
            <a:ext cx="587020" cy="276999"/>
          </a:xfrm>
          <a:prstGeom prst="rect">
            <a:avLst/>
          </a:prstGeom>
          <a:noFill/>
        </p:spPr>
        <p:txBody>
          <a:bodyPr wrap="none" rtlCol="0">
            <a:spAutoFit/>
          </a:bodyPr>
          <a:lstStyle/>
          <a:p>
            <a:r>
              <a:rPr lang="en-US" altLang="zh-CN" sz="1200" dirty="0"/>
              <a:t>ECAL</a:t>
            </a:r>
            <a:endParaRPr lang="zh-CN" altLang="en-US" sz="1200" dirty="0"/>
          </a:p>
        </p:txBody>
      </p:sp>
      <p:sp>
        <p:nvSpPr>
          <p:cNvPr id="8" name="文本框 7">
            <a:extLst>
              <a:ext uri="{FF2B5EF4-FFF2-40B4-BE49-F238E27FC236}">
                <a16:creationId xmlns:a16="http://schemas.microsoft.com/office/drawing/2014/main" id="{5111B036-E43B-9A48-48FE-90DCE410DBFA}"/>
              </a:ext>
            </a:extLst>
          </p:cNvPr>
          <p:cNvSpPr txBox="1"/>
          <p:nvPr/>
        </p:nvSpPr>
        <p:spPr>
          <a:xfrm>
            <a:off x="1211594" y="1715122"/>
            <a:ext cx="356188" cy="276999"/>
          </a:xfrm>
          <a:prstGeom prst="rect">
            <a:avLst/>
          </a:prstGeom>
          <a:noFill/>
        </p:spPr>
        <p:txBody>
          <a:bodyPr wrap="none" rtlCol="0">
            <a:spAutoFit/>
          </a:bodyPr>
          <a:lstStyle/>
          <a:p>
            <a:r>
              <a:rPr lang="en-US" altLang="zh-CN" sz="1200" dirty="0"/>
              <a:t>T0</a:t>
            </a:r>
            <a:endParaRPr lang="zh-CN" altLang="en-US" sz="1200" dirty="0"/>
          </a:p>
        </p:txBody>
      </p:sp>
      <p:sp>
        <p:nvSpPr>
          <p:cNvPr id="9" name="文本框 8">
            <a:extLst>
              <a:ext uri="{FF2B5EF4-FFF2-40B4-BE49-F238E27FC236}">
                <a16:creationId xmlns:a16="http://schemas.microsoft.com/office/drawing/2014/main" id="{C59FAE4D-749E-435C-583F-F1A752A0282A}"/>
              </a:ext>
            </a:extLst>
          </p:cNvPr>
          <p:cNvSpPr txBox="1"/>
          <p:nvPr/>
        </p:nvSpPr>
        <p:spPr>
          <a:xfrm>
            <a:off x="4910401" y="3177342"/>
            <a:ext cx="356188" cy="276999"/>
          </a:xfrm>
          <a:prstGeom prst="rect">
            <a:avLst/>
          </a:prstGeom>
          <a:noFill/>
        </p:spPr>
        <p:txBody>
          <a:bodyPr wrap="none" rtlCol="0">
            <a:spAutoFit/>
          </a:bodyPr>
          <a:lstStyle/>
          <a:p>
            <a:r>
              <a:rPr lang="en-US" altLang="zh-CN" sz="1200" dirty="0"/>
              <a:t>T0</a:t>
            </a:r>
            <a:endParaRPr lang="zh-CN" altLang="en-US" sz="1200" dirty="0"/>
          </a:p>
        </p:txBody>
      </p:sp>
      <p:cxnSp>
        <p:nvCxnSpPr>
          <p:cNvPr id="10" name="直接箭头连接符 9">
            <a:extLst>
              <a:ext uri="{FF2B5EF4-FFF2-40B4-BE49-F238E27FC236}">
                <a16:creationId xmlns:a16="http://schemas.microsoft.com/office/drawing/2014/main" id="{9B2840F6-0F3B-74CD-8E9B-EE66E893A976}"/>
              </a:ext>
            </a:extLst>
          </p:cNvPr>
          <p:cNvCxnSpPr>
            <a:cxnSpLocks/>
          </p:cNvCxnSpPr>
          <p:nvPr/>
        </p:nvCxnSpPr>
        <p:spPr>
          <a:xfrm flipH="1" flipV="1">
            <a:off x="584052" y="1736170"/>
            <a:ext cx="4782809" cy="1922293"/>
          </a:xfrm>
          <a:prstGeom prst="straightConnector1">
            <a:avLst/>
          </a:prstGeom>
          <a:ln w="9525">
            <a:solidFill>
              <a:srgbClr val="FF0000"/>
            </a:solidFill>
            <a:tailEnd type="triangle" w="sm" len="lg"/>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A60FECCD-EB35-8623-1F5B-C864F4904074}"/>
              </a:ext>
            </a:extLst>
          </p:cNvPr>
          <p:cNvSpPr txBox="1"/>
          <p:nvPr/>
        </p:nvSpPr>
        <p:spPr>
          <a:xfrm>
            <a:off x="3821018" y="2558816"/>
            <a:ext cx="574644" cy="276999"/>
          </a:xfrm>
          <a:prstGeom prst="rect">
            <a:avLst/>
          </a:prstGeom>
          <a:noFill/>
        </p:spPr>
        <p:txBody>
          <a:bodyPr wrap="none" rtlCol="0">
            <a:spAutoFit/>
          </a:bodyPr>
          <a:lstStyle/>
          <a:p>
            <a:r>
              <a:rPr lang="en-US" altLang="zh-CN" sz="1200" dirty="0"/>
              <a:t>BTOF</a:t>
            </a:r>
            <a:endParaRPr lang="zh-CN" altLang="en-US" sz="1200" dirty="0"/>
          </a:p>
        </p:txBody>
      </p:sp>
      <p:sp>
        <p:nvSpPr>
          <p:cNvPr id="13" name="文本框 12">
            <a:extLst>
              <a:ext uri="{FF2B5EF4-FFF2-40B4-BE49-F238E27FC236}">
                <a16:creationId xmlns:a16="http://schemas.microsoft.com/office/drawing/2014/main" id="{5943C0BA-28CF-564F-E02F-4CD7FFFEAAF8}"/>
              </a:ext>
            </a:extLst>
          </p:cNvPr>
          <p:cNvSpPr txBox="1"/>
          <p:nvPr/>
        </p:nvSpPr>
        <p:spPr>
          <a:xfrm>
            <a:off x="1802567" y="1964307"/>
            <a:ext cx="660181" cy="276999"/>
          </a:xfrm>
          <a:prstGeom prst="rect">
            <a:avLst/>
          </a:prstGeom>
          <a:noFill/>
        </p:spPr>
        <p:txBody>
          <a:bodyPr wrap="none" rtlCol="0">
            <a:spAutoFit/>
          </a:bodyPr>
          <a:lstStyle/>
          <a:p>
            <a:r>
              <a:rPr lang="en-US" altLang="zh-CN" sz="1200" dirty="0"/>
              <a:t>Tracker</a:t>
            </a:r>
            <a:endParaRPr lang="zh-CN" altLang="en-US" sz="1200" dirty="0"/>
          </a:p>
        </p:txBody>
      </p:sp>
      <p:sp>
        <p:nvSpPr>
          <p:cNvPr id="14" name="文本框 13">
            <a:extLst>
              <a:ext uri="{FF2B5EF4-FFF2-40B4-BE49-F238E27FC236}">
                <a16:creationId xmlns:a16="http://schemas.microsoft.com/office/drawing/2014/main" id="{7A7846A5-6EA5-DE14-313C-9C48AD5102C0}"/>
              </a:ext>
            </a:extLst>
          </p:cNvPr>
          <p:cNvSpPr txBox="1"/>
          <p:nvPr/>
        </p:nvSpPr>
        <p:spPr>
          <a:xfrm>
            <a:off x="4250220" y="3029853"/>
            <a:ext cx="660181" cy="276999"/>
          </a:xfrm>
          <a:prstGeom prst="rect">
            <a:avLst/>
          </a:prstGeom>
          <a:noFill/>
        </p:spPr>
        <p:txBody>
          <a:bodyPr wrap="none" rtlCol="0">
            <a:spAutoFit/>
          </a:bodyPr>
          <a:lstStyle/>
          <a:p>
            <a:r>
              <a:rPr lang="en-US" altLang="zh-CN" sz="1200" dirty="0"/>
              <a:t>Tracker</a:t>
            </a:r>
            <a:endParaRPr lang="zh-CN" altLang="en-US" sz="1200" dirty="0"/>
          </a:p>
        </p:txBody>
      </p:sp>
      <p:sp>
        <p:nvSpPr>
          <p:cNvPr id="15" name="文本框 14">
            <a:extLst>
              <a:ext uri="{FF2B5EF4-FFF2-40B4-BE49-F238E27FC236}">
                <a16:creationId xmlns:a16="http://schemas.microsoft.com/office/drawing/2014/main" id="{C9991B4E-225F-203B-3575-3BA61236F278}"/>
              </a:ext>
            </a:extLst>
          </p:cNvPr>
          <p:cNvSpPr txBox="1"/>
          <p:nvPr/>
        </p:nvSpPr>
        <p:spPr>
          <a:xfrm>
            <a:off x="2837873" y="2404927"/>
            <a:ext cx="574196" cy="307777"/>
          </a:xfrm>
          <a:prstGeom prst="rect">
            <a:avLst/>
          </a:prstGeom>
          <a:noFill/>
        </p:spPr>
        <p:txBody>
          <a:bodyPr wrap="none" rtlCol="0">
            <a:spAutoFit/>
          </a:bodyPr>
          <a:lstStyle/>
          <a:p>
            <a:r>
              <a:rPr lang="en-US" altLang="zh-CN" sz="1400" dirty="0">
                <a:solidFill>
                  <a:srgbClr val="FF0000"/>
                </a:solidFill>
              </a:rPr>
              <a:t>beam</a:t>
            </a:r>
            <a:endParaRPr lang="zh-CN" altLang="en-US" sz="1400" dirty="0">
              <a:solidFill>
                <a:srgbClr val="FF0000"/>
              </a:solidFill>
            </a:endParaRPr>
          </a:p>
        </p:txBody>
      </p:sp>
      <p:sp>
        <p:nvSpPr>
          <p:cNvPr id="2" name="文本框 1">
            <a:extLst>
              <a:ext uri="{FF2B5EF4-FFF2-40B4-BE49-F238E27FC236}">
                <a16:creationId xmlns:a16="http://schemas.microsoft.com/office/drawing/2014/main" id="{A0E9E132-8E81-43C5-AD83-713BB41079A1}"/>
              </a:ext>
            </a:extLst>
          </p:cNvPr>
          <p:cNvSpPr txBox="1"/>
          <p:nvPr/>
        </p:nvSpPr>
        <p:spPr>
          <a:xfrm>
            <a:off x="5007619" y="1629072"/>
            <a:ext cx="4102597" cy="15229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dirty="0"/>
              <a:t>为束流实验全模拟和实验数据处理分析对比提供统一的工作流</a:t>
            </a:r>
            <a:endParaRPr lang="en-US" altLang="zh-CN" sz="1600" dirty="0"/>
          </a:p>
          <a:p>
            <a:pPr marL="285750" indent="-285750">
              <a:lnSpc>
                <a:spcPct val="150000"/>
              </a:lnSpc>
              <a:buFont typeface="Arial" panose="020B0604020202020204" pitchFamily="34" charset="0"/>
              <a:buChar char="•"/>
            </a:pPr>
            <a:r>
              <a:rPr lang="zh-CN" altLang="en-US" sz="1600" dirty="0"/>
              <a:t>为多探测器数据联合处理提供便利</a:t>
            </a:r>
            <a:endParaRPr lang="en-US" altLang="zh-CN" sz="1600" dirty="0"/>
          </a:p>
          <a:p>
            <a:pPr marL="285750" indent="-285750">
              <a:lnSpc>
                <a:spcPct val="150000"/>
              </a:lnSpc>
              <a:buFont typeface="Arial" panose="020B0604020202020204" pitchFamily="34" charset="0"/>
              <a:buChar char="•"/>
            </a:pPr>
            <a:r>
              <a:rPr lang="zh-CN" altLang="en-US" sz="1600" dirty="0"/>
              <a:t>对</a:t>
            </a:r>
            <a:r>
              <a:rPr lang="en-US" altLang="zh-CN" sz="1600" dirty="0"/>
              <a:t>OSCAR</a:t>
            </a:r>
            <a:r>
              <a:rPr lang="zh-CN" altLang="en-US" sz="1600" dirty="0"/>
              <a:t>框架实验数据处理能力的检验</a:t>
            </a:r>
          </a:p>
        </p:txBody>
      </p:sp>
    </p:spTree>
    <p:extLst>
      <p:ext uri="{BB962C8B-B14F-4D97-AF65-F5344CB8AC3E}">
        <p14:creationId xmlns:p14="http://schemas.microsoft.com/office/powerpoint/2010/main" val="693050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3918060" cy="646331"/>
          </a:xfrm>
          <a:prstGeom prst="rect">
            <a:avLst/>
          </a:prstGeom>
          <a:noFill/>
        </p:spPr>
        <p:txBody>
          <a:bodyPr wrap="none" rtlCol="0">
            <a:spAutoFit/>
          </a:bodyPr>
          <a:lstStyle/>
          <a:p>
            <a:r>
              <a:rPr lang="zh-CN" altLang="en-US" sz="3600" dirty="0">
                <a:solidFill>
                  <a:schemeClr val="bg1"/>
                </a:solidFill>
                <a:latin typeface="+mj-ea"/>
                <a:ea typeface="+mj-ea"/>
              </a:rPr>
              <a:t>算法实现</a:t>
            </a:r>
            <a:r>
              <a:rPr lang="en-US" altLang="zh-CN" sz="3600" dirty="0">
                <a:solidFill>
                  <a:schemeClr val="bg1"/>
                </a:solidFill>
                <a:latin typeface="+mj-ea"/>
                <a:ea typeface="+mj-ea"/>
              </a:rPr>
              <a:t>(OSCAR)</a:t>
            </a: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16</a:t>
            </a:fld>
            <a:endParaRPr lang="zh-CN" altLang="en-US" dirty="0"/>
          </a:p>
        </p:txBody>
      </p:sp>
      <p:pic>
        <p:nvPicPr>
          <p:cNvPr id="470" name="图片 469">
            <a:extLst>
              <a:ext uri="{FF2B5EF4-FFF2-40B4-BE49-F238E27FC236}">
                <a16:creationId xmlns:a16="http://schemas.microsoft.com/office/drawing/2014/main" id="{1636FEE7-18E5-4065-A038-BB162DCF1738}"/>
              </a:ext>
            </a:extLst>
          </p:cNvPr>
          <p:cNvPicPr>
            <a:picLocks noChangeAspect="1"/>
          </p:cNvPicPr>
          <p:nvPr/>
        </p:nvPicPr>
        <p:blipFill>
          <a:blip r:embed="rId15">
            <a:extLst>
              <a:ext uri="{28A0092B-C50C-407E-A947-70E740481C1C}">
                <a14:useLocalDpi xmlns:a14="http://schemas.microsoft.com/office/drawing/2010/main" val="0"/>
              </a:ext>
            </a:extLst>
          </a:blip>
          <a:srcRect t="6221"/>
          <a:stretch>
            <a:fillRect/>
          </a:stretch>
        </p:blipFill>
        <p:spPr>
          <a:xfrm>
            <a:off x="3587836" y="2079782"/>
            <a:ext cx="2749473" cy="4069551"/>
          </a:xfrm>
          <a:prstGeom prst="rect">
            <a:avLst/>
          </a:prstGeom>
        </p:spPr>
      </p:pic>
      <p:pic>
        <p:nvPicPr>
          <p:cNvPr id="471" name="图片 470">
            <a:extLst>
              <a:ext uri="{FF2B5EF4-FFF2-40B4-BE49-F238E27FC236}">
                <a16:creationId xmlns:a16="http://schemas.microsoft.com/office/drawing/2014/main" id="{20FEFF64-319F-41B1-9BD2-157A91B5FFE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3122" y="1809701"/>
            <a:ext cx="2749473" cy="4339530"/>
          </a:xfrm>
          <a:prstGeom prst="rect">
            <a:avLst/>
          </a:prstGeom>
        </p:spPr>
      </p:pic>
      <p:sp>
        <p:nvSpPr>
          <p:cNvPr id="472" name="文本框 471">
            <a:extLst>
              <a:ext uri="{FF2B5EF4-FFF2-40B4-BE49-F238E27FC236}">
                <a16:creationId xmlns:a16="http://schemas.microsoft.com/office/drawing/2014/main" id="{6E6FA7CE-7285-4845-BBA9-BD79C70D735D}"/>
              </a:ext>
            </a:extLst>
          </p:cNvPr>
          <p:cNvSpPr txBox="1"/>
          <p:nvPr/>
        </p:nvSpPr>
        <p:spPr>
          <a:xfrm>
            <a:off x="1653253" y="6105193"/>
            <a:ext cx="595035" cy="338554"/>
          </a:xfrm>
          <a:prstGeom prst="rect">
            <a:avLst/>
          </a:prstGeom>
          <a:noFill/>
        </p:spPr>
        <p:txBody>
          <a:bodyPr wrap="none" rtlCol="0">
            <a:spAutoFit/>
          </a:bodyPr>
          <a:lstStyle/>
          <a:p>
            <a:r>
              <a:rPr lang="zh-CN" altLang="en-US" sz="1600" dirty="0"/>
              <a:t>模拟</a:t>
            </a:r>
          </a:p>
        </p:txBody>
      </p:sp>
      <p:sp>
        <p:nvSpPr>
          <p:cNvPr id="473" name="文本框 472">
            <a:extLst>
              <a:ext uri="{FF2B5EF4-FFF2-40B4-BE49-F238E27FC236}">
                <a16:creationId xmlns:a16="http://schemas.microsoft.com/office/drawing/2014/main" id="{D2F993EF-40BD-40EA-95BA-78B5BA9F05EC}"/>
              </a:ext>
            </a:extLst>
          </p:cNvPr>
          <p:cNvSpPr txBox="1"/>
          <p:nvPr/>
        </p:nvSpPr>
        <p:spPr>
          <a:xfrm>
            <a:off x="4721055" y="6090402"/>
            <a:ext cx="595035" cy="338554"/>
          </a:xfrm>
          <a:prstGeom prst="rect">
            <a:avLst/>
          </a:prstGeom>
          <a:noFill/>
        </p:spPr>
        <p:txBody>
          <a:bodyPr wrap="none" rtlCol="0">
            <a:spAutoFit/>
          </a:bodyPr>
          <a:lstStyle/>
          <a:p>
            <a:r>
              <a:rPr lang="zh-CN" altLang="en-US" sz="1600" dirty="0"/>
              <a:t>计算</a:t>
            </a:r>
          </a:p>
        </p:txBody>
      </p:sp>
      <p:sp>
        <p:nvSpPr>
          <p:cNvPr id="474" name="文本框 473">
            <a:extLst>
              <a:ext uri="{FF2B5EF4-FFF2-40B4-BE49-F238E27FC236}">
                <a16:creationId xmlns:a16="http://schemas.microsoft.com/office/drawing/2014/main" id="{067E53FD-0C97-487C-8054-019E24AC4612}"/>
              </a:ext>
            </a:extLst>
          </p:cNvPr>
          <p:cNvSpPr txBox="1"/>
          <p:nvPr/>
        </p:nvSpPr>
        <p:spPr>
          <a:xfrm>
            <a:off x="1614585" y="5887230"/>
            <a:ext cx="676788" cy="276999"/>
          </a:xfrm>
          <a:prstGeom prst="rect">
            <a:avLst/>
          </a:prstGeom>
          <a:noFill/>
        </p:spPr>
        <p:txBody>
          <a:bodyPr wrap="none" rtlCol="0">
            <a:spAutoFit/>
          </a:bodyPr>
          <a:lstStyle/>
          <a:p>
            <a:r>
              <a:rPr lang="en-US" altLang="zh-CN" sz="1200" dirty="0"/>
              <a:t>channel</a:t>
            </a:r>
            <a:endParaRPr lang="zh-CN" altLang="en-US" sz="1200" dirty="0"/>
          </a:p>
        </p:txBody>
      </p:sp>
      <p:sp>
        <p:nvSpPr>
          <p:cNvPr id="475" name="文本框 474">
            <a:extLst>
              <a:ext uri="{FF2B5EF4-FFF2-40B4-BE49-F238E27FC236}">
                <a16:creationId xmlns:a16="http://schemas.microsoft.com/office/drawing/2014/main" id="{DC64676B-8B29-411B-A1DA-35FB1CD69AA7}"/>
              </a:ext>
            </a:extLst>
          </p:cNvPr>
          <p:cNvSpPr txBox="1"/>
          <p:nvPr/>
        </p:nvSpPr>
        <p:spPr>
          <a:xfrm>
            <a:off x="4680179" y="5890456"/>
            <a:ext cx="676788" cy="276999"/>
          </a:xfrm>
          <a:prstGeom prst="rect">
            <a:avLst/>
          </a:prstGeom>
          <a:noFill/>
        </p:spPr>
        <p:txBody>
          <a:bodyPr wrap="none" rtlCol="0">
            <a:spAutoFit/>
          </a:bodyPr>
          <a:lstStyle/>
          <a:p>
            <a:r>
              <a:rPr lang="en-US" altLang="zh-CN" sz="1200" dirty="0"/>
              <a:t>channel</a:t>
            </a:r>
            <a:endParaRPr lang="zh-CN" altLang="en-US" sz="1200" dirty="0"/>
          </a:p>
        </p:txBody>
      </p:sp>
      <p:sp>
        <p:nvSpPr>
          <p:cNvPr id="476" name="文本框 475">
            <a:extLst>
              <a:ext uri="{FF2B5EF4-FFF2-40B4-BE49-F238E27FC236}">
                <a16:creationId xmlns:a16="http://schemas.microsoft.com/office/drawing/2014/main" id="{5FE43DC9-BA0D-42D7-8466-1F285946C0E1}"/>
              </a:ext>
            </a:extLst>
          </p:cNvPr>
          <p:cNvSpPr txBox="1"/>
          <p:nvPr/>
        </p:nvSpPr>
        <p:spPr>
          <a:xfrm rot="16200000">
            <a:off x="121679" y="3816882"/>
            <a:ext cx="740139" cy="276999"/>
          </a:xfrm>
          <a:prstGeom prst="rect">
            <a:avLst/>
          </a:prstGeom>
          <a:noFill/>
        </p:spPr>
        <p:txBody>
          <a:bodyPr wrap="none" rtlCol="0">
            <a:spAutoFit/>
          </a:bodyPr>
          <a:lstStyle/>
          <a:p>
            <a:r>
              <a:rPr lang="en-US" altLang="zh-CN" sz="1200" dirty="0"/>
              <a:t>time</a:t>
            </a:r>
            <a:r>
              <a:rPr lang="zh-CN" altLang="en-US" sz="1200" dirty="0"/>
              <a:t> </a:t>
            </a:r>
            <a:r>
              <a:rPr lang="en-US" altLang="zh-CN" sz="1200" dirty="0"/>
              <a:t>(</a:t>
            </a:r>
            <a:r>
              <a:rPr lang="en-US" altLang="zh-CN" sz="1200" dirty="0" err="1"/>
              <a:t>ps</a:t>
            </a:r>
            <a:r>
              <a:rPr lang="en-US" altLang="zh-CN" sz="1200" dirty="0"/>
              <a:t>)</a:t>
            </a:r>
            <a:endParaRPr lang="zh-CN" altLang="en-US" sz="1200" dirty="0"/>
          </a:p>
        </p:txBody>
      </p:sp>
      <p:sp>
        <p:nvSpPr>
          <p:cNvPr id="477" name="文本框 476">
            <a:extLst>
              <a:ext uri="{FF2B5EF4-FFF2-40B4-BE49-F238E27FC236}">
                <a16:creationId xmlns:a16="http://schemas.microsoft.com/office/drawing/2014/main" id="{C9F570E6-B58A-4B74-8E16-835205ACAAED}"/>
              </a:ext>
            </a:extLst>
          </p:cNvPr>
          <p:cNvSpPr txBox="1"/>
          <p:nvPr/>
        </p:nvSpPr>
        <p:spPr>
          <a:xfrm rot="16200000">
            <a:off x="3233993" y="3910268"/>
            <a:ext cx="740139" cy="276999"/>
          </a:xfrm>
          <a:prstGeom prst="rect">
            <a:avLst/>
          </a:prstGeom>
          <a:noFill/>
        </p:spPr>
        <p:txBody>
          <a:bodyPr wrap="none" rtlCol="0">
            <a:spAutoFit/>
          </a:bodyPr>
          <a:lstStyle/>
          <a:p>
            <a:r>
              <a:rPr lang="en-US" altLang="zh-CN" sz="1200" dirty="0"/>
              <a:t>time</a:t>
            </a:r>
            <a:r>
              <a:rPr lang="zh-CN" altLang="en-US" sz="1200" dirty="0"/>
              <a:t> </a:t>
            </a:r>
            <a:r>
              <a:rPr lang="en-US" altLang="zh-CN" sz="1200" dirty="0"/>
              <a:t>(</a:t>
            </a:r>
            <a:r>
              <a:rPr lang="en-US" altLang="zh-CN" sz="1200" dirty="0" err="1"/>
              <a:t>ps</a:t>
            </a:r>
            <a:r>
              <a:rPr lang="en-US" altLang="zh-CN" sz="1200" dirty="0"/>
              <a:t>)</a:t>
            </a:r>
            <a:endParaRPr lang="zh-CN" altLang="en-US" sz="1200" dirty="0"/>
          </a:p>
        </p:txBody>
      </p:sp>
      <p:sp>
        <p:nvSpPr>
          <p:cNvPr id="478" name="文本框 477">
            <a:extLst>
              <a:ext uri="{FF2B5EF4-FFF2-40B4-BE49-F238E27FC236}">
                <a16:creationId xmlns:a16="http://schemas.microsoft.com/office/drawing/2014/main" id="{1BF9F27D-5254-488B-BF86-6F1D12837D72}"/>
              </a:ext>
            </a:extLst>
          </p:cNvPr>
          <p:cNvSpPr txBox="1"/>
          <p:nvPr/>
        </p:nvSpPr>
        <p:spPr>
          <a:xfrm>
            <a:off x="2539462" y="1679673"/>
            <a:ext cx="1761508" cy="338554"/>
          </a:xfrm>
          <a:prstGeom prst="rect">
            <a:avLst/>
          </a:prstGeom>
          <a:noFill/>
        </p:spPr>
        <p:txBody>
          <a:bodyPr wrap="none" rtlCol="0">
            <a:spAutoFit/>
          </a:bodyPr>
          <a:lstStyle/>
          <a:p>
            <a:r>
              <a:rPr lang="en-US" altLang="zh-CN" sz="1600" dirty="0"/>
              <a:t>4 GeV </a:t>
            </a:r>
            <a:r>
              <a:rPr lang="en-US" altLang="zh-CN" sz="1600" i="1" dirty="0"/>
              <a:t>π</a:t>
            </a:r>
            <a:r>
              <a:rPr lang="en-US" altLang="zh-CN" sz="1600" baseline="30000" dirty="0"/>
              <a:t>+</a:t>
            </a:r>
            <a:r>
              <a:rPr lang="en-US" altLang="zh-CN" sz="1600" dirty="0"/>
              <a:t>,</a:t>
            </a:r>
            <a:r>
              <a:rPr lang="zh-CN" altLang="en-US" sz="1600" dirty="0"/>
              <a:t> </a:t>
            </a:r>
            <a:r>
              <a:rPr lang="en-US" altLang="zh-CN" sz="1600" dirty="0"/>
              <a:t>39.75°</a:t>
            </a:r>
            <a:endParaRPr lang="zh-CN" altLang="en-US" sz="1600" dirty="0"/>
          </a:p>
        </p:txBody>
      </p:sp>
      <p:pic>
        <p:nvPicPr>
          <p:cNvPr id="25" name="图片 24">
            <a:extLst>
              <a:ext uri="{FF2B5EF4-FFF2-40B4-BE49-F238E27FC236}">
                <a16:creationId xmlns:a16="http://schemas.microsoft.com/office/drawing/2014/main" id="{EFFC6FCD-D6EE-91B2-9FCB-154485DC2BB2}"/>
              </a:ext>
            </a:extLst>
          </p:cNvPr>
          <p:cNvPicPr>
            <a:picLocks noChangeAspect="1"/>
          </p:cNvPicPr>
          <p:nvPr/>
        </p:nvPicPr>
        <p:blipFill rotWithShape="1">
          <a:blip r:embed="rId17">
            <a:extLst>
              <a:ext uri="{28A0092B-C50C-407E-A947-70E740481C1C}">
                <a14:useLocalDpi xmlns:a14="http://schemas.microsoft.com/office/drawing/2010/main" val="0"/>
              </a:ext>
            </a:extLst>
          </a:blip>
          <a:srcRect l="4908" t="8570" r="8846" b="6395"/>
          <a:stretch/>
        </p:blipFill>
        <p:spPr>
          <a:xfrm>
            <a:off x="7374834" y="2589367"/>
            <a:ext cx="3838231" cy="2304725"/>
          </a:xfrm>
          <a:prstGeom prst="rect">
            <a:avLst/>
          </a:prstGeom>
        </p:spPr>
      </p:pic>
      <p:sp>
        <p:nvSpPr>
          <p:cNvPr id="26" name="文本框 25">
            <a:extLst>
              <a:ext uri="{FF2B5EF4-FFF2-40B4-BE49-F238E27FC236}">
                <a16:creationId xmlns:a16="http://schemas.microsoft.com/office/drawing/2014/main" id="{9E03B3DD-88AE-2357-5F8A-16620819C7D0}"/>
              </a:ext>
            </a:extLst>
          </p:cNvPr>
          <p:cNvSpPr txBox="1"/>
          <p:nvPr/>
        </p:nvSpPr>
        <p:spPr>
          <a:xfrm>
            <a:off x="8385060" y="2205991"/>
            <a:ext cx="1922321" cy="307777"/>
          </a:xfrm>
          <a:prstGeom prst="rect">
            <a:avLst/>
          </a:prstGeom>
          <a:noFill/>
        </p:spPr>
        <p:txBody>
          <a:bodyPr wrap="none" rtlCol="0">
            <a:spAutoFit/>
          </a:bodyPr>
          <a:lstStyle/>
          <a:p>
            <a:r>
              <a:rPr lang="en-US" altLang="zh-CN" sz="1400" dirty="0"/>
              <a:t>4 GeV·c</a:t>
            </a:r>
            <a:r>
              <a:rPr lang="en-US" altLang="zh-CN" sz="1400" baseline="30000" dirty="0"/>
              <a:t>-1</a:t>
            </a:r>
            <a:r>
              <a:rPr lang="zh-CN" altLang="en-US" sz="1400" baseline="30000" dirty="0"/>
              <a:t> </a:t>
            </a:r>
            <a:r>
              <a:rPr lang="zh-CN" altLang="en-US" sz="1400" dirty="0"/>
              <a:t> </a:t>
            </a:r>
            <a:r>
              <a:rPr lang="el-GR" altLang="zh-CN" sz="1400" dirty="0">
                <a:solidFill>
                  <a:srgbClr val="FF0000"/>
                </a:solidFill>
              </a:rPr>
              <a:t>π</a:t>
            </a:r>
            <a:r>
              <a:rPr lang="el-GR" altLang="zh-CN" sz="1400" dirty="0"/>
              <a:t>/</a:t>
            </a:r>
            <a:r>
              <a:rPr lang="en-US" altLang="zh-CN" sz="1400" dirty="0">
                <a:solidFill>
                  <a:srgbClr val="0707FF"/>
                </a:solidFill>
              </a:rPr>
              <a:t>p</a:t>
            </a:r>
            <a:r>
              <a:rPr lang="en-US" altLang="zh-CN" sz="1400" dirty="0"/>
              <a:t>, 39.75°</a:t>
            </a:r>
            <a:r>
              <a:rPr lang="en-US" altLang="zh-CN" sz="1400" dirty="0">
                <a:solidFill>
                  <a:srgbClr val="0070C0"/>
                </a:solidFill>
              </a:rPr>
              <a:t> </a:t>
            </a:r>
            <a:endParaRPr lang="zh-CN" altLang="en-US" sz="1400" dirty="0">
              <a:solidFill>
                <a:srgbClr val="0070C0"/>
              </a:solidFill>
            </a:endParaRPr>
          </a:p>
        </p:txBody>
      </p:sp>
      <p:grpSp>
        <p:nvGrpSpPr>
          <p:cNvPr id="27" name="组合 26" descr="\documentclass{article}&#10;\usepackage{amsmath}&#10;\pagestyle{empty}&#10;\begin{document}&#10;&#10;$$&#10;\log{\mathcal{L}_\pi}-\log{\mathcal{L}_p}&#10;$$&#10;&#10;\end{document}" title="IguanaTex Shape Display">
            <a:extLst>
              <a:ext uri="{FF2B5EF4-FFF2-40B4-BE49-F238E27FC236}">
                <a16:creationId xmlns:a16="http://schemas.microsoft.com/office/drawing/2014/main" id="{7A23EADC-A7ED-4C78-F9C5-0CE1E18A4BA3}"/>
              </a:ext>
            </a:extLst>
          </p:cNvPr>
          <p:cNvGrpSpPr>
            <a:grpSpLocks noChangeAspect="1"/>
          </p:cNvGrpSpPr>
          <p:nvPr>
            <p:custDataLst>
              <p:tags r:id="rId1"/>
            </p:custDataLst>
          </p:nvPr>
        </p:nvGrpSpPr>
        <p:grpSpPr>
          <a:xfrm>
            <a:off x="8772746" y="4987265"/>
            <a:ext cx="1145733" cy="171118"/>
            <a:chOff x="6149907" y="3713546"/>
            <a:chExt cx="1145733" cy="171118"/>
          </a:xfrm>
        </p:grpSpPr>
        <p:sp>
          <p:nvSpPr>
            <p:cNvPr id="28" name="任意多边形: 形状 27">
              <a:extLst>
                <a:ext uri="{FF2B5EF4-FFF2-40B4-BE49-F238E27FC236}">
                  <a16:creationId xmlns:a16="http://schemas.microsoft.com/office/drawing/2014/main" id="{DEE11D87-4D07-2423-36D9-D461F7CE88E0}"/>
                </a:ext>
              </a:extLst>
            </p:cNvPr>
            <p:cNvSpPr/>
            <p:nvPr>
              <p:custDataLst>
                <p:tags r:id="rId2"/>
              </p:custDataLst>
            </p:nvPr>
          </p:nvSpPr>
          <p:spPr>
            <a:xfrm>
              <a:off x="6149907" y="3715446"/>
              <a:ext cx="39631" cy="119858"/>
            </a:xfrm>
            <a:custGeom>
              <a:avLst/>
              <a:gdLst>
                <a:gd name="connsiteX0" fmla="*/ 25908 w 39631"/>
                <a:gd name="connsiteY0" fmla="*/ 75 h 119858"/>
                <a:gd name="connsiteX1" fmla="*/ 201 w 39631"/>
                <a:gd name="connsiteY1" fmla="*/ 1975 h 119858"/>
                <a:gd name="connsiteX2" fmla="*/ 201 w 39631"/>
                <a:gd name="connsiteY2" fmla="*/ 7328 h 119858"/>
                <a:gd name="connsiteX3" fmla="*/ 14126 w 39631"/>
                <a:gd name="connsiteY3" fmla="*/ 17000 h 119858"/>
                <a:gd name="connsiteX4" fmla="*/ 14126 w 39631"/>
                <a:gd name="connsiteY4" fmla="*/ 106808 h 119858"/>
                <a:gd name="connsiteX5" fmla="*/ 201 w 39631"/>
                <a:gd name="connsiteY5" fmla="*/ 114580 h 119858"/>
                <a:gd name="connsiteX6" fmla="*/ 201 w 39631"/>
                <a:gd name="connsiteY6" fmla="*/ 119934 h 119858"/>
                <a:gd name="connsiteX7" fmla="*/ 20017 w 39631"/>
                <a:gd name="connsiteY7" fmla="*/ 119415 h 119858"/>
                <a:gd name="connsiteX8" fmla="*/ 39832 w 39631"/>
                <a:gd name="connsiteY8" fmla="*/ 119934 h 119858"/>
                <a:gd name="connsiteX9" fmla="*/ 39832 w 39631"/>
                <a:gd name="connsiteY9" fmla="*/ 114580 h 119858"/>
                <a:gd name="connsiteX10" fmla="*/ 25908 w 39631"/>
                <a:gd name="connsiteY10" fmla="*/ 106808 h 119858"/>
                <a:gd name="connsiteX11" fmla="*/ 25908 w 39631"/>
                <a:gd name="connsiteY11" fmla="*/ 75 h 11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31" h="119858">
                  <a:moveTo>
                    <a:pt x="25908" y="75"/>
                  </a:moveTo>
                  <a:lnTo>
                    <a:pt x="201" y="1975"/>
                  </a:lnTo>
                  <a:lnTo>
                    <a:pt x="201" y="7328"/>
                  </a:lnTo>
                  <a:cubicBezTo>
                    <a:pt x="12698" y="7328"/>
                    <a:pt x="14126" y="8537"/>
                    <a:pt x="14126" y="17000"/>
                  </a:cubicBezTo>
                  <a:lnTo>
                    <a:pt x="14126" y="106808"/>
                  </a:lnTo>
                  <a:cubicBezTo>
                    <a:pt x="14126" y="114580"/>
                    <a:pt x="12162" y="114580"/>
                    <a:pt x="201" y="114580"/>
                  </a:cubicBezTo>
                  <a:lnTo>
                    <a:pt x="201" y="119934"/>
                  </a:lnTo>
                  <a:cubicBezTo>
                    <a:pt x="6092" y="119761"/>
                    <a:pt x="15554" y="119415"/>
                    <a:pt x="20017" y="119415"/>
                  </a:cubicBezTo>
                  <a:cubicBezTo>
                    <a:pt x="24480" y="119415"/>
                    <a:pt x="33227" y="119761"/>
                    <a:pt x="39832" y="119934"/>
                  </a:cubicBezTo>
                  <a:lnTo>
                    <a:pt x="39832" y="114580"/>
                  </a:lnTo>
                  <a:cubicBezTo>
                    <a:pt x="27872" y="114580"/>
                    <a:pt x="25908" y="114580"/>
                    <a:pt x="25908" y="106808"/>
                  </a:cubicBezTo>
                  <a:lnTo>
                    <a:pt x="25908" y="75"/>
                  </a:lnTo>
                  <a:close/>
                </a:path>
              </a:pathLst>
            </a:custGeom>
            <a:solidFill>
              <a:srgbClr val="000000"/>
            </a:solidFill>
            <a:ln w="17859" cap="flat">
              <a:no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F12A7F09-0941-061B-7F56-F5F9260E6D7E}"/>
                </a:ext>
              </a:extLst>
            </p:cNvPr>
            <p:cNvSpPr/>
            <p:nvPr>
              <p:custDataLst>
                <p:tags r:id="rId3"/>
              </p:custDataLst>
            </p:nvPr>
          </p:nvSpPr>
          <p:spPr>
            <a:xfrm>
              <a:off x="6198603" y="3757932"/>
              <a:ext cx="79084" cy="79272"/>
            </a:xfrm>
            <a:custGeom>
              <a:avLst/>
              <a:gdLst>
                <a:gd name="connsiteX0" fmla="*/ 79288 w 79084"/>
                <a:gd name="connsiteY0" fmla="*/ 40488 h 79272"/>
                <a:gd name="connsiteX1" fmla="*/ 39835 w 79084"/>
                <a:gd name="connsiteY1" fmla="*/ 75 h 79272"/>
                <a:gd name="connsiteX2" fmla="*/ 204 w 79084"/>
                <a:gd name="connsiteY2" fmla="*/ 40488 h 79272"/>
                <a:gd name="connsiteX3" fmla="*/ 39657 w 79084"/>
                <a:gd name="connsiteY3" fmla="*/ 79347 h 79272"/>
                <a:gd name="connsiteX4" fmla="*/ 79288 w 79084"/>
                <a:gd name="connsiteY4" fmla="*/ 40488 h 79272"/>
                <a:gd name="connsiteX5" fmla="*/ 39835 w 79084"/>
                <a:gd name="connsiteY5" fmla="*/ 75030 h 79272"/>
                <a:gd name="connsiteX6" fmla="*/ 19484 w 79084"/>
                <a:gd name="connsiteY6" fmla="*/ 63458 h 79272"/>
                <a:gd name="connsiteX7" fmla="*/ 15021 w 79084"/>
                <a:gd name="connsiteY7" fmla="*/ 39107 h 79272"/>
                <a:gd name="connsiteX8" fmla="*/ 19305 w 79084"/>
                <a:gd name="connsiteY8" fmla="*/ 15446 h 79272"/>
                <a:gd name="connsiteX9" fmla="*/ 39657 w 79084"/>
                <a:gd name="connsiteY9" fmla="*/ 3874 h 79272"/>
                <a:gd name="connsiteX10" fmla="*/ 59829 w 79084"/>
                <a:gd name="connsiteY10" fmla="*/ 15100 h 79272"/>
                <a:gd name="connsiteX11" fmla="*/ 64471 w 79084"/>
                <a:gd name="connsiteY11" fmla="*/ 39107 h 79272"/>
                <a:gd name="connsiteX12" fmla="*/ 60544 w 79084"/>
                <a:gd name="connsiteY12" fmla="*/ 62249 h 79272"/>
                <a:gd name="connsiteX13" fmla="*/ 39835 w 79084"/>
                <a:gd name="connsiteY13" fmla="*/ 75030 h 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084" h="79272">
                  <a:moveTo>
                    <a:pt x="79288" y="40488"/>
                  </a:moveTo>
                  <a:cubicBezTo>
                    <a:pt x="79288" y="18382"/>
                    <a:pt x="61436" y="75"/>
                    <a:pt x="39835" y="75"/>
                  </a:cubicBezTo>
                  <a:cubicBezTo>
                    <a:pt x="17520" y="75"/>
                    <a:pt x="204" y="18900"/>
                    <a:pt x="204" y="40488"/>
                  </a:cubicBezTo>
                  <a:cubicBezTo>
                    <a:pt x="204" y="62768"/>
                    <a:pt x="18770" y="79347"/>
                    <a:pt x="39657" y="79347"/>
                  </a:cubicBezTo>
                  <a:cubicBezTo>
                    <a:pt x="61258" y="79347"/>
                    <a:pt x="79288" y="62422"/>
                    <a:pt x="79288" y="40488"/>
                  </a:cubicBezTo>
                  <a:close/>
                  <a:moveTo>
                    <a:pt x="39835" y="75030"/>
                  </a:moveTo>
                  <a:cubicBezTo>
                    <a:pt x="32159" y="75030"/>
                    <a:pt x="24304" y="71403"/>
                    <a:pt x="19484" y="63458"/>
                  </a:cubicBezTo>
                  <a:cubicBezTo>
                    <a:pt x="15021" y="55859"/>
                    <a:pt x="15021" y="45324"/>
                    <a:pt x="15021" y="39107"/>
                  </a:cubicBezTo>
                  <a:cubicBezTo>
                    <a:pt x="15021" y="32371"/>
                    <a:pt x="15021" y="23045"/>
                    <a:pt x="19305" y="15446"/>
                  </a:cubicBezTo>
                  <a:cubicBezTo>
                    <a:pt x="24126" y="7501"/>
                    <a:pt x="32516" y="3874"/>
                    <a:pt x="39657" y="3874"/>
                  </a:cubicBezTo>
                  <a:cubicBezTo>
                    <a:pt x="47512" y="3874"/>
                    <a:pt x="55188" y="7674"/>
                    <a:pt x="59829" y="15100"/>
                  </a:cubicBezTo>
                  <a:cubicBezTo>
                    <a:pt x="64471" y="22527"/>
                    <a:pt x="64471" y="32544"/>
                    <a:pt x="64471" y="39107"/>
                  </a:cubicBezTo>
                  <a:cubicBezTo>
                    <a:pt x="64471" y="45324"/>
                    <a:pt x="64471" y="54650"/>
                    <a:pt x="60544" y="62249"/>
                  </a:cubicBezTo>
                  <a:cubicBezTo>
                    <a:pt x="56616" y="70021"/>
                    <a:pt x="48761" y="75030"/>
                    <a:pt x="39835" y="75030"/>
                  </a:cubicBezTo>
                  <a:close/>
                </a:path>
              </a:pathLst>
            </a:custGeom>
            <a:solidFill>
              <a:srgbClr val="000000"/>
            </a:solidFill>
            <a:ln w="17859"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BFA828FF-857B-B03B-5C47-434AC5AD82A3}"/>
                </a:ext>
              </a:extLst>
            </p:cNvPr>
            <p:cNvSpPr/>
            <p:nvPr>
              <p:custDataLst>
                <p:tags r:id="rId4"/>
              </p:custDataLst>
            </p:nvPr>
          </p:nvSpPr>
          <p:spPr>
            <a:xfrm>
              <a:off x="6287863" y="3757068"/>
              <a:ext cx="81583" cy="113814"/>
            </a:xfrm>
            <a:custGeom>
              <a:avLst/>
              <a:gdLst>
                <a:gd name="connsiteX0" fmla="*/ 34842 w 81583"/>
                <a:gd name="connsiteY0" fmla="*/ 48605 h 113814"/>
                <a:gd name="connsiteX1" fmla="*/ 19310 w 81583"/>
                <a:gd name="connsiteY1" fmla="*/ 27362 h 113814"/>
                <a:gd name="connsiteX2" fmla="*/ 22167 w 81583"/>
                <a:gd name="connsiteY2" fmla="*/ 12855 h 113814"/>
                <a:gd name="connsiteX3" fmla="*/ 34842 w 81583"/>
                <a:gd name="connsiteY3" fmla="*/ 5947 h 113814"/>
                <a:gd name="connsiteX4" fmla="*/ 50373 w 81583"/>
                <a:gd name="connsiteY4" fmla="*/ 27190 h 113814"/>
                <a:gd name="connsiteX5" fmla="*/ 47517 w 81583"/>
                <a:gd name="connsiteY5" fmla="*/ 41697 h 113814"/>
                <a:gd name="connsiteX6" fmla="*/ 34842 w 81583"/>
                <a:gd name="connsiteY6" fmla="*/ 48605 h 113814"/>
                <a:gd name="connsiteX7" fmla="*/ 14133 w 81583"/>
                <a:gd name="connsiteY7" fmla="*/ 55341 h 113814"/>
                <a:gd name="connsiteX8" fmla="*/ 17168 w 81583"/>
                <a:gd name="connsiteY8" fmla="*/ 47224 h 113814"/>
                <a:gd name="connsiteX9" fmla="*/ 34842 w 81583"/>
                <a:gd name="connsiteY9" fmla="*/ 52578 h 113814"/>
                <a:gd name="connsiteX10" fmla="*/ 63762 w 81583"/>
                <a:gd name="connsiteY10" fmla="*/ 27362 h 113814"/>
                <a:gd name="connsiteX11" fmla="*/ 56443 w 81583"/>
                <a:gd name="connsiteY11" fmla="*/ 10610 h 113814"/>
                <a:gd name="connsiteX12" fmla="*/ 72509 w 81583"/>
                <a:gd name="connsiteY12" fmla="*/ 3874 h 113814"/>
                <a:gd name="connsiteX13" fmla="*/ 74295 w 81583"/>
                <a:gd name="connsiteY13" fmla="*/ 4047 h 113814"/>
                <a:gd name="connsiteX14" fmla="*/ 71438 w 81583"/>
                <a:gd name="connsiteY14" fmla="*/ 8710 h 113814"/>
                <a:gd name="connsiteX15" fmla="*/ 76615 w 81583"/>
                <a:gd name="connsiteY15" fmla="*/ 13719 h 113814"/>
                <a:gd name="connsiteX16" fmla="*/ 81792 w 81583"/>
                <a:gd name="connsiteY16" fmla="*/ 8537 h 113814"/>
                <a:gd name="connsiteX17" fmla="*/ 72688 w 81583"/>
                <a:gd name="connsiteY17" fmla="*/ 75 h 113814"/>
                <a:gd name="connsiteX18" fmla="*/ 53765 w 81583"/>
                <a:gd name="connsiteY18" fmla="*/ 8192 h 113814"/>
                <a:gd name="connsiteX19" fmla="*/ 34842 w 81583"/>
                <a:gd name="connsiteY19" fmla="*/ 1974 h 113814"/>
                <a:gd name="connsiteX20" fmla="*/ 5921 w 81583"/>
                <a:gd name="connsiteY20" fmla="*/ 27190 h 113814"/>
                <a:gd name="connsiteX21" fmla="*/ 14312 w 81583"/>
                <a:gd name="connsiteY21" fmla="*/ 44979 h 113814"/>
                <a:gd name="connsiteX22" fmla="*/ 8778 w 81583"/>
                <a:gd name="connsiteY22" fmla="*/ 59313 h 113814"/>
                <a:gd name="connsiteX23" fmla="*/ 16633 w 81583"/>
                <a:gd name="connsiteY23" fmla="*/ 74684 h 113814"/>
                <a:gd name="connsiteX24" fmla="*/ 209 w 81583"/>
                <a:gd name="connsiteY24" fmla="*/ 91955 h 113814"/>
                <a:gd name="connsiteX25" fmla="*/ 39662 w 81583"/>
                <a:gd name="connsiteY25" fmla="*/ 113889 h 113814"/>
                <a:gd name="connsiteX26" fmla="*/ 79293 w 81583"/>
                <a:gd name="connsiteY26" fmla="*/ 91610 h 113814"/>
                <a:gd name="connsiteX27" fmla="*/ 67689 w 81583"/>
                <a:gd name="connsiteY27" fmla="*/ 71921 h 113814"/>
                <a:gd name="connsiteX28" fmla="*/ 36984 w 81583"/>
                <a:gd name="connsiteY28" fmla="*/ 67085 h 113814"/>
                <a:gd name="connsiteX29" fmla="*/ 23595 w 81583"/>
                <a:gd name="connsiteY29" fmla="*/ 66912 h 113814"/>
                <a:gd name="connsiteX30" fmla="*/ 14133 w 81583"/>
                <a:gd name="connsiteY30" fmla="*/ 55341 h 113814"/>
                <a:gd name="connsiteX31" fmla="*/ 39840 w 81583"/>
                <a:gd name="connsiteY31" fmla="*/ 109917 h 113814"/>
                <a:gd name="connsiteX32" fmla="*/ 9492 w 81583"/>
                <a:gd name="connsiteY32" fmla="*/ 91955 h 113814"/>
                <a:gd name="connsiteX33" fmla="*/ 24131 w 81583"/>
                <a:gd name="connsiteY33" fmla="*/ 77102 h 113814"/>
                <a:gd name="connsiteX34" fmla="*/ 34663 w 81583"/>
                <a:gd name="connsiteY34" fmla="*/ 77102 h 113814"/>
                <a:gd name="connsiteX35" fmla="*/ 70010 w 81583"/>
                <a:gd name="connsiteY35" fmla="*/ 91955 h 113814"/>
                <a:gd name="connsiteX36" fmla="*/ 39840 w 81583"/>
                <a:gd name="connsiteY36" fmla="*/ 109917 h 11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1583" h="113814">
                  <a:moveTo>
                    <a:pt x="34842" y="48605"/>
                  </a:moveTo>
                  <a:cubicBezTo>
                    <a:pt x="19310" y="48605"/>
                    <a:pt x="19310" y="31335"/>
                    <a:pt x="19310" y="27362"/>
                  </a:cubicBezTo>
                  <a:cubicBezTo>
                    <a:pt x="19310" y="22699"/>
                    <a:pt x="19489" y="17173"/>
                    <a:pt x="22167" y="12855"/>
                  </a:cubicBezTo>
                  <a:cubicBezTo>
                    <a:pt x="23595" y="10783"/>
                    <a:pt x="27701" y="5947"/>
                    <a:pt x="34842" y="5947"/>
                  </a:cubicBezTo>
                  <a:cubicBezTo>
                    <a:pt x="50373" y="5947"/>
                    <a:pt x="50373" y="23218"/>
                    <a:pt x="50373" y="27190"/>
                  </a:cubicBezTo>
                  <a:cubicBezTo>
                    <a:pt x="50373" y="31853"/>
                    <a:pt x="50194" y="37380"/>
                    <a:pt x="47517" y="41697"/>
                  </a:cubicBezTo>
                  <a:cubicBezTo>
                    <a:pt x="46088" y="43770"/>
                    <a:pt x="41982" y="48605"/>
                    <a:pt x="34842" y="48605"/>
                  </a:cubicBezTo>
                  <a:close/>
                  <a:moveTo>
                    <a:pt x="14133" y="55341"/>
                  </a:moveTo>
                  <a:cubicBezTo>
                    <a:pt x="14133" y="54650"/>
                    <a:pt x="14133" y="50678"/>
                    <a:pt x="17168" y="47224"/>
                  </a:cubicBezTo>
                  <a:cubicBezTo>
                    <a:pt x="24131" y="52060"/>
                    <a:pt x="31450" y="52578"/>
                    <a:pt x="34842" y="52578"/>
                  </a:cubicBezTo>
                  <a:cubicBezTo>
                    <a:pt x="51444" y="52578"/>
                    <a:pt x="63762" y="40661"/>
                    <a:pt x="63762" y="27362"/>
                  </a:cubicBezTo>
                  <a:cubicBezTo>
                    <a:pt x="63762" y="20972"/>
                    <a:pt x="60906" y="14582"/>
                    <a:pt x="56443" y="10610"/>
                  </a:cubicBezTo>
                  <a:cubicBezTo>
                    <a:pt x="62869" y="4738"/>
                    <a:pt x="69296" y="3874"/>
                    <a:pt x="72509" y="3874"/>
                  </a:cubicBezTo>
                  <a:cubicBezTo>
                    <a:pt x="72866" y="3874"/>
                    <a:pt x="73759" y="3874"/>
                    <a:pt x="74295" y="4047"/>
                  </a:cubicBezTo>
                  <a:cubicBezTo>
                    <a:pt x="72331" y="4738"/>
                    <a:pt x="71438" y="6638"/>
                    <a:pt x="71438" y="8710"/>
                  </a:cubicBezTo>
                  <a:cubicBezTo>
                    <a:pt x="71438" y="11646"/>
                    <a:pt x="73759" y="13719"/>
                    <a:pt x="76615" y="13719"/>
                  </a:cubicBezTo>
                  <a:cubicBezTo>
                    <a:pt x="78400" y="13719"/>
                    <a:pt x="81792" y="12510"/>
                    <a:pt x="81792" y="8537"/>
                  </a:cubicBezTo>
                  <a:cubicBezTo>
                    <a:pt x="81792" y="5601"/>
                    <a:pt x="79650" y="75"/>
                    <a:pt x="72688" y="75"/>
                  </a:cubicBezTo>
                  <a:cubicBezTo>
                    <a:pt x="69117" y="75"/>
                    <a:pt x="61263" y="1111"/>
                    <a:pt x="53765" y="8192"/>
                  </a:cubicBezTo>
                  <a:cubicBezTo>
                    <a:pt x="46267" y="2493"/>
                    <a:pt x="38769" y="1974"/>
                    <a:pt x="34842" y="1974"/>
                  </a:cubicBezTo>
                  <a:cubicBezTo>
                    <a:pt x="18239" y="1974"/>
                    <a:pt x="5921" y="13891"/>
                    <a:pt x="5921" y="27190"/>
                  </a:cubicBezTo>
                  <a:cubicBezTo>
                    <a:pt x="5921" y="34789"/>
                    <a:pt x="9849" y="41352"/>
                    <a:pt x="14312" y="44979"/>
                  </a:cubicBezTo>
                  <a:cubicBezTo>
                    <a:pt x="11991" y="47569"/>
                    <a:pt x="8778" y="53269"/>
                    <a:pt x="8778" y="59313"/>
                  </a:cubicBezTo>
                  <a:cubicBezTo>
                    <a:pt x="8778" y="64667"/>
                    <a:pt x="11099" y="71230"/>
                    <a:pt x="16633" y="74684"/>
                  </a:cubicBezTo>
                  <a:cubicBezTo>
                    <a:pt x="5921" y="77620"/>
                    <a:pt x="209" y="85047"/>
                    <a:pt x="209" y="91955"/>
                  </a:cubicBezTo>
                  <a:cubicBezTo>
                    <a:pt x="209" y="104390"/>
                    <a:pt x="17882" y="113889"/>
                    <a:pt x="39662" y="113889"/>
                  </a:cubicBezTo>
                  <a:cubicBezTo>
                    <a:pt x="60727" y="113889"/>
                    <a:pt x="79293" y="105081"/>
                    <a:pt x="79293" y="91610"/>
                  </a:cubicBezTo>
                  <a:cubicBezTo>
                    <a:pt x="79293" y="85565"/>
                    <a:pt x="76794" y="76757"/>
                    <a:pt x="67689" y="71921"/>
                  </a:cubicBezTo>
                  <a:cubicBezTo>
                    <a:pt x="58228" y="67085"/>
                    <a:pt x="47874" y="67085"/>
                    <a:pt x="36984" y="67085"/>
                  </a:cubicBezTo>
                  <a:cubicBezTo>
                    <a:pt x="32521" y="67085"/>
                    <a:pt x="24845" y="67085"/>
                    <a:pt x="23595" y="66912"/>
                  </a:cubicBezTo>
                  <a:cubicBezTo>
                    <a:pt x="17882" y="66222"/>
                    <a:pt x="14133" y="60868"/>
                    <a:pt x="14133" y="55341"/>
                  </a:cubicBezTo>
                  <a:close/>
                  <a:moveTo>
                    <a:pt x="39840" y="109917"/>
                  </a:moveTo>
                  <a:cubicBezTo>
                    <a:pt x="21810" y="109917"/>
                    <a:pt x="9492" y="101109"/>
                    <a:pt x="9492" y="91955"/>
                  </a:cubicBezTo>
                  <a:cubicBezTo>
                    <a:pt x="9492" y="84010"/>
                    <a:pt x="16276" y="77620"/>
                    <a:pt x="24131" y="77102"/>
                  </a:cubicBezTo>
                  <a:lnTo>
                    <a:pt x="34663" y="77102"/>
                  </a:lnTo>
                  <a:cubicBezTo>
                    <a:pt x="50016" y="77102"/>
                    <a:pt x="70010" y="77102"/>
                    <a:pt x="70010" y="91955"/>
                  </a:cubicBezTo>
                  <a:cubicBezTo>
                    <a:pt x="70010" y="101281"/>
                    <a:pt x="57335" y="109917"/>
                    <a:pt x="39840" y="109917"/>
                  </a:cubicBezTo>
                  <a:close/>
                </a:path>
              </a:pathLst>
            </a:custGeom>
            <a:solidFill>
              <a:srgbClr val="000000"/>
            </a:solidFill>
            <a:ln w="17859"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DCCA19D2-7E22-4A86-2738-1DE9173F8FF2}"/>
                </a:ext>
              </a:extLst>
            </p:cNvPr>
            <p:cNvSpPr/>
            <p:nvPr>
              <p:custDataLst>
                <p:tags r:id="rId5"/>
              </p:custDataLst>
            </p:nvPr>
          </p:nvSpPr>
          <p:spPr>
            <a:xfrm>
              <a:off x="6409890" y="3713546"/>
              <a:ext cx="111396" cy="125558"/>
            </a:xfrm>
            <a:custGeom>
              <a:avLst/>
              <a:gdLst>
                <a:gd name="connsiteX0" fmla="*/ 26815 w 111396"/>
                <a:gd name="connsiteY0" fmla="*/ 105772 h 125558"/>
                <a:gd name="connsiteX1" fmla="*/ 41811 w 111396"/>
                <a:gd name="connsiteY1" fmla="*/ 71057 h 125558"/>
                <a:gd name="connsiteX2" fmla="*/ 65911 w 111396"/>
                <a:gd name="connsiteY2" fmla="*/ 14582 h 125558"/>
                <a:gd name="connsiteX3" fmla="*/ 75194 w 111396"/>
                <a:gd name="connsiteY3" fmla="*/ 10783 h 125558"/>
                <a:gd name="connsiteX4" fmla="*/ 87869 w 111396"/>
                <a:gd name="connsiteY4" fmla="*/ 25117 h 125558"/>
                <a:gd name="connsiteX5" fmla="*/ 86976 w 111396"/>
                <a:gd name="connsiteY5" fmla="*/ 31507 h 125558"/>
                <a:gd name="connsiteX6" fmla="*/ 88226 w 111396"/>
                <a:gd name="connsiteY6" fmla="*/ 32716 h 125558"/>
                <a:gd name="connsiteX7" fmla="*/ 100365 w 111396"/>
                <a:gd name="connsiteY7" fmla="*/ 27708 h 125558"/>
                <a:gd name="connsiteX8" fmla="*/ 105185 w 111396"/>
                <a:gd name="connsiteY8" fmla="*/ 16482 h 125558"/>
                <a:gd name="connsiteX9" fmla="*/ 90190 w 111396"/>
                <a:gd name="connsiteY9" fmla="*/ 75 h 125558"/>
                <a:gd name="connsiteX10" fmla="*/ 51272 w 111396"/>
                <a:gd name="connsiteY10" fmla="*/ 18554 h 125558"/>
                <a:gd name="connsiteX11" fmla="*/ 25208 w 111396"/>
                <a:gd name="connsiteY11" fmla="*/ 76757 h 125558"/>
                <a:gd name="connsiteX12" fmla="*/ 15211 w 111396"/>
                <a:gd name="connsiteY12" fmla="*/ 104390 h 125558"/>
                <a:gd name="connsiteX13" fmla="*/ 6821 w 111396"/>
                <a:gd name="connsiteY13" fmla="*/ 116307 h 125558"/>
                <a:gd name="connsiteX14" fmla="*/ 216 w 111396"/>
                <a:gd name="connsiteY14" fmla="*/ 124597 h 125558"/>
                <a:gd name="connsiteX15" fmla="*/ 1822 w 111396"/>
                <a:gd name="connsiteY15" fmla="*/ 125633 h 125558"/>
                <a:gd name="connsiteX16" fmla="*/ 10927 w 111396"/>
                <a:gd name="connsiteY16" fmla="*/ 122006 h 125558"/>
                <a:gd name="connsiteX17" fmla="*/ 18425 w 111396"/>
                <a:gd name="connsiteY17" fmla="*/ 115789 h 125558"/>
                <a:gd name="connsiteX18" fmla="*/ 44846 w 111396"/>
                <a:gd name="connsiteY18" fmla="*/ 120624 h 125558"/>
                <a:gd name="connsiteX19" fmla="*/ 72159 w 111396"/>
                <a:gd name="connsiteY19" fmla="*/ 125633 h 125558"/>
                <a:gd name="connsiteX20" fmla="*/ 106970 w 111396"/>
                <a:gd name="connsiteY20" fmla="*/ 107499 h 125558"/>
                <a:gd name="connsiteX21" fmla="*/ 111612 w 111396"/>
                <a:gd name="connsiteY21" fmla="*/ 98000 h 125558"/>
                <a:gd name="connsiteX22" fmla="*/ 110362 w 111396"/>
                <a:gd name="connsiteY22" fmla="*/ 96791 h 125558"/>
                <a:gd name="connsiteX23" fmla="*/ 100187 w 111396"/>
                <a:gd name="connsiteY23" fmla="*/ 100763 h 125558"/>
                <a:gd name="connsiteX24" fmla="*/ 93938 w 111396"/>
                <a:gd name="connsiteY24" fmla="*/ 107671 h 125558"/>
                <a:gd name="connsiteX25" fmla="*/ 91261 w 111396"/>
                <a:gd name="connsiteY25" fmla="*/ 112853 h 125558"/>
                <a:gd name="connsiteX26" fmla="*/ 86976 w 111396"/>
                <a:gd name="connsiteY26" fmla="*/ 114925 h 125558"/>
                <a:gd name="connsiteX27" fmla="*/ 57699 w 111396"/>
                <a:gd name="connsiteY27" fmla="*/ 109226 h 125558"/>
                <a:gd name="connsiteX28" fmla="*/ 33956 w 111396"/>
                <a:gd name="connsiteY28" fmla="*/ 105081 h 125558"/>
                <a:gd name="connsiteX29" fmla="*/ 26815 w 111396"/>
                <a:gd name="connsiteY29" fmla="*/ 105772 h 12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96" h="125558">
                  <a:moveTo>
                    <a:pt x="26815" y="105772"/>
                  </a:moveTo>
                  <a:cubicBezTo>
                    <a:pt x="36455" y="91264"/>
                    <a:pt x="39490" y="80211"/>
                    <a:pt x="41811" y="71057"/>
                  </a:cubicBezTo>
                  <a:cubicBezTo>
                    <a:pt x="48059" y="47224"/>
                    <a:pt x="54843" y="26499"/>
                    <a:pt x="65911" y="14582"/>
                  </a:cubicBezTo>
                  <a:cubicBezTo>
                    <a:pt x="68053" y="12337"/>
                    <a:pt x="69481" y="10783"/>
                    <a:pt x="75194" y="10783"/>
                  </a:cubicBezTo>
                  <a:cubicBezTo>
                    <a:pt x="87512" y="10783"/>
                    <a:pt x="87869" y="22699"/>
                    <a:pt x="87869" y="25117"/>
                  </a:cubicBezTo>
                  <a:cubicBezTo>
                    <a:pt x="87869" y="28226"/>
                    <a:pt x="86976" y="30644"/>
                    <a:pt x="86976" y="31507"/>
                  </a:cubicBezTo>
                  <a:cubicBezTo>
                    <a:pt x="86976" y="32716"/>
                    <a:pt x="88047" y="32716"/>
                    <a:pt x="88226" y="32716"/>
                  </a:cubicBezTo>
                  <a:cubicBezTo>
                    <a:pt x="91082" y="32716"/>
                    <a:pt x="95902" y="30817"/>
                    <a:pt x="100365" y="27708"/>
                  </a:cubicBezTo>
                  <a:cubicBezTo>
                    <a:pt x="103579" y="25290"/>
                    <a:pt x="105185" y="23563"/>
                    <a:pt x="105185" y="16482"/>
                  </a:cubicBezTo>
                  <a:cubicBezTo>
                    <a:pt x="105185" y="7156"/>
                    <a:pt x="100187" y="75"/>
                    <a:pt x="90190" y="75"/>
                  </a:cubicBezTo>
                  <a:cubicBezTo>
                    <a:pt x="84477" y="75"/>
                    <a:pt x="68767" y="1456"/>
                    <a:pt x="51272" y="18554"/>
                  </a:cubicBezTo>
                  <a:cubicBezTo>
                    <a:pt x="36991" y="32716"/>
                    <a:pt x="28600" y="63804"/>
                    <a:pt x="25208" y="76757"/>
                  </a:cubicBezTo>
                  <a:cubicBezTo>
                    <a:pt x="21995" y="88674"/>
                    <a:pt x="20567" y="94028"/>
                    <a:pt x="15211" y="104390"/>
                  </a:cubicBezTo>
                  <a:cubicBezTo>
                    <a:pt x="13962" y="106462"/>
                    <a:pt x="9320" y="114062"/>
                    <a:pt x="6821" y="116307"/>
                  </a:cubicBezTo>
                  <a:cubicBezTo>
                    <a:pt x="2001" y="120624"/>
                    <a:pt x="216" y="123733"/>
                    <a:pt x="216" y="124597"/>
                  </a:cubicBezTo>
                  <a:cubicBezTo>
                    <a:pt x="216" y="124942"/>
                    <a:pt x="573" y="125633"/>
                    <a:pt x="1822" y="125633"/>
                  </a:cubicBezTo>
                  <a:cubicBezTo>
                    <a:pt x="2536" y="125633"/>
                    <a:pt x="6285" y="124942"/>
                    <a:pt x="10927" y="122006"/>
                  </a:cubicBezTo>
                  <a:cubicBezTo>
                    <a:pt x="13962" y="120279"/>
                    <a:pt x="14319" y="119934"/>
                    <a:pt x="18425" y="115789"/>
                  </a:cubicBezTo>
                  <a:cubicBezTo>
                    <a:pt x="27351" y="115961"/>
                    <a:pt x="33599" y="117516"/>
                    <a:pt x="44846" y="120624"/>
                  </a:cubicBezTo>
                  <a:cubicBezTo>
                    <a:pt x="53950" y="123042"/>
                    <a:pt x="63055" y="125633"/>
                    <a:pt x="72159" y="125633"/>
                  </a:cubicBezTo>
                  <a:cubicBezTo>
                    <a:pt x="86619" y="125633"/>
                    <a:pt x="101258" y="115098"/>
                    <a:pt x="106970" y="107499"/>
                  </a:cubicBezTo>
                  <a:cubicBezTo>
                    <a:pt x="110541" y="102836"/>
                    <a:pt x="111612" y="98518"/>
                    <a:pt x="111612" y="98000"/>
                  </a:cubicBezTo>
                  <a:cubicBezTo>
                    <a:pt x="111612" y="96791"/>
                    <a:pt x="110541" y="96791"/>
                    <a:pt x="110362" y="96791"/>
                  </a:cubicBezTo>
                  <a:cubicBezTo>
                    <a:pt x="107506" y="96791"/>
                    <a:pt x="103221" y="98691"/>
                    <a:pt x="100187" y="100763"/>
                  </a:cubicBezTo>
                  <a:cubicBezTo>
                    <a:pt x="95367" y="103699"/>
                    <a:pt x="95010" y="104735"/>
                    <a:pt x="93938" y="107671"/>
                  </a:cubicBezTo>
                  <a:cubicBezTo>
                    <a:pt x="93046" y="110435"/>
                    <a:pt x="91975" y="111816"/>
                    <a:pt x="91261" y="112853"/>
                  </a:cubicBezTo>
                  <a:cubicBezTo>
                    <a:pt x="89833" y="114925"/>
                    <a:pt x="89654" y="114925"/>
                    <a:pt x="86976" y="114925"/>
                  </a:cubicBezTo>
                  <a:cubicBezTo>
                    <a:pt x="78407" y="114925"/>
                    <a:pt x="69481" y="112335"/>
                    <a:pt x="57699" y="109226"/>
                  </a:cubicBezTo>
                  <a:cubicBezTo>
                    <a:pt x="52700" y="107844"/>
                    <a:pt x="42882" y="105081"/>
                    <a:pt x="33956" y="105081"/>
                  </a:cubicBezTo>
                  <a:cubicBezTo>
                    <a:pt x="31635" y="105081"/>
                    <a:pt x="29136" y="105254"/>
                    <a:pt x="26815" y="105772"/>
                  </a:cubicBezTo>
                  <a:close/>
                </a:path>
              </a:pathLst>
            </a:custGeom>
            <a:solidFill>
              <a:srgbClr val="000000"/>
            </a:solidFill>
            <a:ln w="17859" cap="flat">
              <a:no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F1DD6ACD-FD5D-4239-78FA-65A392CBDF9F}"/>
                </a:ext>
              </a:extLst>
            </p:cNvPr>
            <p:cNvSpPr/>
            <p:nvPr>
              <p:custDataLst>
                <p:tags r:id="rId6"/>
              </p:custDataLst>
            </p:nvPr>
          </p:nvSpPr>
          <p:spPr>
            <a:xfrm>
              <a:off x="6533109" y="3809105"/>
              <a:ext cx="74853" cy="53314"/>
            </a:xfrm>
            <a:custGeom>
              <a:avLst/>
              <a:gdLst>
                <a:gd name="connsiteX0" fmla="*/ 33463 w 74853"/>
                <a:gd name="connsiteY0" fmla="*/ 8297 h 53314"/>
                <a:gd name="connsiteX1" fmla="*/ 48334 w 74853"/>
                <a:gd name="connsiteY1" fmla="*/ 8297 h 53314"/>
                <a:gd name="connsiteX2" fmla="*/ 43710 w 74853"/>
                <a:gd name="connsiteY2" fmla="*/ 36103 h 53314"/>
                <a:gd name="connsiteX3" fmla="*/ 45085 w 74853"/>
                <a:gd name="connsiteY3" fmla="*/ 46863 h 53314"/>
                <a:gd name="connsiteX4" fmla="*/ 50708 w 74853"/>
                <a:gd name="connsiteY4" fmla="*/ 53391 h 53314"/>
                <a:gd name="connsiteX5" fmla="*/ 56581 w 74853"/>
                <a:gd name="connsiteY5" fmla="*/ 47951 h 53314"/>
                <a:gd name="connsiteX6" fmla="*/ 55581 w 74853"/>
                <a:gd name="connsiteY6" fmla="*/ 45291 h 53314"/>
                <a:gd name="connsiteX7" fmla="*/ 50958 w 74853"/>
                <a:gd name="connsiteY7" fmla="*/ 24013 h 53314"/>
                <a:gd name="connsiteX8" fmla="*/ 52707 w 74853"/>
                <a:gd name="connsiteY8" fmla="*/ 8297 h 53314"/>
                <a:gd name="connsiteX9" fmla="*/ 68328 w 74853"/>
                <a:gd name="connsiteY9" fmla="*/ 8297 h 53314"/>
                <a:gd name="connsiteX10" fmla="*/ 72951 w 74853"/>
                <a:gd name="connsiteY10" fmla="*/ 7330 h 53314"/>
                <a:gd name="connsiteX11" fmla="*/ 75076 w 74853"/>
                <a:gd name="connsiteY11" fmla="*/ 3582 h 53314"/>
                <a:gd name="connsiteX12" fmla="*/ 69702 w 74853"/>
                <a:gd name="connsiteY12" fmla="*/ 76 h 53314"/>
                <a:gd name="connsiteX13" fmla="*/ 22591 w 74853"/>
                <a:gd name="connsiteY13" fmla="*/ 76 h 53314"/>
                <a:gd name="connsiteX14" fmla="*/ 8345 w 74853"/>
                <a:gd name="connsiteY14" fmla="*/ 6242 h 53314"/>
                <a:gd name="connsiteX15" fmla="*/ 223 w 74853"/>
                <a:gd name="connsiteY15" fmla="*/ 16639 h 53314"/>
                <a:gd name="connsiteX16" fmla="*/ 2347 w 74853"/>
                <a:gd name="connsiteY16" fmla="*/ 18090 h 53314"/>
                <a:gd name="connsiteX17" fmla="*/ 4596 w 74853"/>
                <a:gd name="connsiteY17" fmla="*/ 16760 h 53314"/>
                <a:gd name="connsiteX18" fmla="*/ 21466 w 74853"/>
                <a:gd name="connsiteY18" fmla="*/ 8297 h 53314"/>
                <a:gd name="connsiteX19" fmla="*/ 29089 w 74853"/>
                <a:gd name="connsiteY19" fmla="*/ 8297 h 53314"/>
                <a:gd name="connsiteX20" fmla="*/ 14718 w 74853"/>
                <a:gd name="connsiteY20" fmla="*/ 43115 h 53314"/>
                <a:gd name="connsiteX21" fmla="*/ 12344 w 74853"/>
                <a:gd name="connsiteY21" fmla="*/ 47709 h 53314"/>
                <a:gd name="connsiteX22" fmla="*/ 11969 w 74853"/>
                <a:gd name="connsiteY22" fmla="*/ 49522 h 53314"/>
                <a:gd name="connsiteX23" fmla="*/ 16343 w 74853"/>
                <a:gd name="connsiteY23" fmla="*/ 53391 h 53314"/>
                <a:gd name="connsiteX24" fmla="*/ 25715 w 74853"/>
                <a:gd name="connsiteY24" fmla="*/ 37070 h 53314"/>
                <a:gd name="connsiteX25" fmla="*/ 33463 w 74853"/>
                <a:gd name="connsiteY25" fmla="*/ 8297 h 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853" h="53314">
                  <a:moveTo>
                    <a:pt x="33463" y="8297"/>
                  </a:moveTo>
                  <a:lnTo>
                    <a:pt x="48334" y="8297"/>
                  </a:lnTo>
                  <a:cubicBezTo>
                    <a:pt x="46459" y="15551"/>
                    <a:pt x="43710" y="26552"/>
                    <a:pt x="43710" y="36103"/>
                  </a:cubicBezTo>
                  <a:cubicBezTo>
                    <a:pt x="43710" y="40939"/>
                    <a:pt x="44335" y="44203"/>
                    <a:pt x="45085" y="46863"/>
                  </a:cubicBezTo>
                  <a:cubicBezTo>
                    <a:pt x="47084" y="52907"/>
                    <a:pt x="48708" y="53391"/>
                    <a:pt x="50708" y="53391"/>
                  </a:cubicBezTo>
                  <a:cubicBezTo>
                    <a:pt x="53582" y="53391"/>
                    <a:pt x="56581" y="50852"/>
                    <a:pt x="56581" y="47951"/>
                  </a:cubicBezTo>
                  <a:cubicBezTo>
                    <a:pt x="56581" y="46984"/>
                    <a:pt x="56331" y="46500"/>
                    <a:pt x="55581" y="45291"/>
                  </a:cubicBezTo>
                  <a:cubicBezTo>
                    <a:pt x="53207" y="40818"/>
                    <a:pt x="50958" y="33927"/>
                    <a:pt x="50958" y="24013"/>
                  </a:cubicBezTo>
                  <a:cubicBezTo>
                    <a:pt x="50958" y="21716"/>
                    <a:pt x="50958" y="16881"/>
                    <a:pt x="52707" y="8297"/>
                  </a:cubicBezTo>
                  <a:lnTo>
                    <a:pt x="68328" y="8297"/>
                  </a:lnTo>
                  <a:cubicBezTo>
                    <a:pt x="70577" y="8297"/>
                    <a:pt x="71577" y="8297"/>
                    <a:pt x="72951" y="7330"/>
                  </a:cubicBezTo>
                  <a:cubicBezTo>
                    <a:pt x="74701" y="6121"/>
                    <a:pt x="75076" y="4187"/>
                    <a:pt x="75076" y="3582"/>
                  </a:cubicBezTo>
                  <a:cubicBezTo>
                    <a:pt x="75076" y="76"/>
                    <a:pt x="71827" y="76"/>
                    <a:pt x="69702" y="76"/>
                  </a:cubicBezTo>
                  <a:lnTo>
                    <a:pt x="22591" y="76"/>
                  </a:lnTo>
                  <a:cubicBezTo>
                    <a:pt x="17468" y="76"/>
                    <a:pt x="13969" y="1164"/>
                    <a:pt x="8345" y="6242"/>
                  </a:cubicBezTo>
                  <a:cubicBezTo>
                    <a:pt x="5096" y="9022"/>
                    <a:pt x="223" y="15551"/>
                    <a:pt x="223" y="16639"/>
                  </a:cubicBezTo>
                  <a:cubicBezTo>
                    <a:pt x="223" y="18090"/>
                    <a:pt x="1847" y="18090"/>
                    <a:pt x="2347" y="18090"/>
                  </a:cubicBezTo>
                  <a:cubicBezTo>
                    <a:pt x="3722" y="18090"/>
                    <a:pt x="3846" y="17848"/>
                    <a:pt x="4596" y="16760"/>
                  </a:cubicBezTo>
                  <a:cubicBezTo>
                    <a:pt x="10969" y="8297"/>
                    <a:pt x="18717" y="8297"/>
                    <a:pt x="21466" y="8297"/>
                  </a:cubicBezTo>
                  <a:lnTo>
                    <a:pt x="29089" y="8297"/>
                  </a:lnTo>
                  <a:cubicBezTo>
                    <a:pt x="25215" y="21596"/>
                    <a:pt x="18467" y="35861"/>
                    <a:pt x="14718" y="43115"/>
                  </a:cubicBezTo>
                  <a:cubicBezTo>
                    <a:pt x="13969" y="44687"/>
                    <a:pt x="12719" y="47225"/>
                    <a:pt x="12344" y="47709"/>
                  </a:cubicBezTo>
                  <a:cubicBezTo>
                    <a:pt x="12219" y="48192"/>
                    <a:pt x="11969" y="48676"/>
                    <a:pt x="11969" y="49522"/>
                  </a:cubicBezTo>
                  <a:cubicBezTo>
                    <a:pt x="11969" y="51457"/>
                    <a:pt x="13469" y="53391"/>
                    <a:pt x="16343" y="53391"/>
                  </a:cubicBezTo>
                  <a:cubicBezTo>
                    <a:pt x="21341" y="53391"/>
                    <a:pt x="22716" y="47951"/>
                    <a:pt x="25715" y="37070"/>
                  </a:cubicBezTo>
                  <a:lnTo>
                    <a:pt x="33463" y="8297"/>
                  </a:lnTo>
                  <a:close/>
                </a:path>
              </a:pathLst>
            </a:custGeom>
            <a:solidFill>
              <a:srgbClr val="000000"/>
            </a:solidFill>
            <a:ln w="17859" cap="flat">
              <a:no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AD8A97B8-FE54-88B1-132E-01231CD27DFB}"/>
                </a:ext>
              </a:extLst>
            </p:cNvPr>
            <p:cNvSpPr/>
            <p:nvPr>
              <p:custDataLst>
                <p:tags r:id="rId7"/>
              </p:custDataLst>
            </p:nvPr>
          </p:nvSpPr>
          <p:spPr>
            <a:xfrm>
              <a:off x="6678864" y="3788674"/>
              <a:ext cx="109075" cy="6908"/>
            </a:xfrm>
            <a:custGeom>
              <a:avLst/>
              <a:gdLst>
                <a:gd name="connsiteX0" fmla="*/ 103057 w 109075"/>
                <a:gd name="connsiteY0" fmla="*/ 6983 h 6908"/>
                <a:gd name="connsiteX1" fmla="*/ 109306 w 109075"/>
                <a:gd name="connsiteY1" fmla="*/ 3529 h 6908"/>
                <a:gd name="connsiteX2" fmla="*/ 103057 w 109075"/>
                <a:gd name="connsiteY2" fmla="*/ 75 h 6908"/>
                <a:gd name="connsiteX3" fmla="*/ 6478 w 109075"/>
                <a:gd name="connsiteY3" fmla="*/ 75 h 6908"/>
                <a:gd name="connsiteX4" fmla="*/ 230 w 109075"/>
                <a:gd name="connsiteY4" fmla="*/ 3529 h 6908"/>
                <a:gd name="connsiteX5" fmla="*/ 6478 w 109075"/>
                <a:gd name="connsiteY5" fmla="*/ 6983 h 6908"/>
                <a:gd name="connsiteX6" fmla="*/ 103057 w 109075"/>
                <a:gd name="connsiteY6" fmla="*/ 6983 h 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75" h="6908">
                  <a:moveTo>
                    <a:pt x="103057" y="6983"/>
                  </a:moveTo>
                  <a:cubicBezTo>
                    <a:pt x="106092" y="6983"/>
                    <a:pt x="109306" y="6983"/>
                    <a:pt x="109306" y="3529"/>
                  </a:cubicBezTo>
                  <a:cubicBezTo>
                    <a:pt x="109306" y="75"/>
                    <a:pt x="106092" y="75"/>
                    <a:pt x="103057" y="75"/>
                  </a:cubicBezTo>
                  <a:lnTo>
                    <a:pt x="6478" y="75"/>
                  </a:lnTo>
                  <a:cubicBezTo>
                    <a:pt x="3444" y="75"/>
                    <a:pt x="230" y="75"/>
                    <a:pt x="230" y="3529"/>
                  </a:cubicBezTo>
                  <a:cubicBezTo>
                    <a:pt x="230" y="6983"/>
                    <a:pt x="3444" y="6983"/>
                    <a:pt x="6478" y="6983"/>
                  </a:cubicBezTo>
                  <a:lnTo>
                    <a:pt x="103057" y="6983"/>
                  </a:lnTo>
                  <a:close/>
                </a:path>
              </a:pathLst>
            </a:custGeom>
            <a:solidFill>
              <a:srgbClr val="000000"/>
            </a:solidFill>
            <a:ln w="17859" cap="flat">
              <a:no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10D065FA-64FA-C769-7D04-8125CCA4B534}"/>
                </a:ext>
              </a:extLst>
            </p:cNvPr>
            <p:cNvSpPr/>
            <p:nvPr>
              <p:custDataLst>
                <p:tags r:id="rId8"/>
              </p:custDataLst>
            </p:nvPr>
          </p:nvSpPr>
          <p:spPr>
            <a:xfrm>
              <a:off x="6848457" y="3715446"/>
              <a:ext cx="39631" cy="119858"/>
            </a:xfrm>
            <a:custGeom>
              <a:avLst/>
              <a:gdLst>
                <a:gd name="connsiteX0" fmla="*/ 25947 w 39631"/>
                <a:gd name="connsiteY0" fmla="*/ 75 h 119858"/>
                <a:gd name="connsiteX1" fmla="*/ 240 w 39631"/>
                <a:gd name="connsiteY1" fmla="*/ 1975 h 119858"/>
                <a:gd name="connsiteX2" fmla="*/ 240 w 39631"/>
                <a:gd name="connsiteY2" fmla="*/ 7328 h 119858"/>
                <a:gd name="connsiteX3" fmla="*/ 14165 w 39631"/>
                <a:gd name="connsiteY3" fmla="*/ 17000 h 119858"/>
                <a:gd name="connsiteX4" fmla="*/ 14165 w 39631"/>
                <a:gd name="connsiteY4" fmla="*/ 106808 h 119858"/>
                <a:gd name="connsiteX5" fmla="*/ 240 w 39631"/>
                <a:gd name="connsiteY5" fmla="*/ 114580 h 119858"/>
                <a:gd name="connsiteX6" fmla="*/ 240 w 39631"/>
                <a:gd name="connsiteY6" fmla="*/ 119934 h 119858"/>
                <a:gd name="connsiteX7" fmla="*/ 20056 w 39631"/>
                <a:gd name="connsiteY7" fmla="*/ 119415 h 119858"/>
                <a:gd name="connsiteX8" fmla="*/ 39871 w 39631"/>
                <a:gd name="connsiteY8" fmla="*/ 119934 h 119858"/>
                <a:gd name="connsiteX9" fmla="*/ 39871 w 39631"/>
                <a:gd name="connsiteY9" fmla="*/ 114580 h 119858"/>
                <a:gd name="connsiteX10" fmla="*/ 25947 w 39631"/>
                <a:gd name="connsiteY10" fmla="*/ 106808 h 119858"/>
                <a:gd name="connsiteX11" fmla="*/ 25947 w 39631"/>
                <a:gd name="connsiteY11" fmla="*/ 75 h 11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31" h="119858">
                  <a:moveTo>
                    <a:pt x="25947" y="75"/>
                  </a:moveTo>
                  <a:lnTo>
                    <a:pt x="240" y="1975"/>
                  </a:lnTo>
                  <a:lnTo>
                    <a:pt x="240" y="7328"/>
                  </a:lnTo>
                  <a:cubicBezTo>
                    <a:pt x="12736" y="7328"/>
                    <a:pt x="14165" y="8537"/>
                    <a:pt x="14165" y="17000"/>
                  </a:cubicBezTo>
                  <a:lnTo>
                    <a:pt x="14165" y="106808"/>
                  </a:lnTo>
                  <a:cubicBezTo>
                    <a:pt x="14165" y="114580"/>
                    <a:pt x="12201" y="114580"/>
                    <a:pt x="240" y="114580"/>
                  </a:cubicBezTo>
                  <a:lnTo>
                    <a:pt x="240" y="119934"/>
                  </a:lnTo>
                  <a:cubicBezTo>
                    <a:pt x="6131" y="119761"/>
                    <a:pt x="15593" y="119415"/>
                    <a:pt x="20056" y="119415"/>
                  </a:cubicBezTo>
                  <a:cubicBezTo>
                    <a:pt x="24519" y="119415"/>
                    <a:pt x="33266" y="119761"/>
                    <a:pt x="39871" y="119934"/>
                  </a:cubicBezTo>
                  <a:lnTo>
                    <a:pt x="39871" y="114580"/>
                  </a:lnTo>
                  <a:cubicBezTo>
                    <a:pt x="27911" y="114580"/>
                    <a:pt x="25947" y="114580"/>
                    <a:pt x="25947" y="106808"/>
                  </a:cubicBezTo>
                  <a:lnTo>
                    <a:pt x="25947" y="75"/>
                  </a:lnTo>
                  <a:close/>
                </a:path>
              </a:pathLst>
            </a:custGeom>
            <a:solidFill>
              <a:srgbClr val="000000"/>
            </a:solidFill>
            <a:ln w="17859" cap="flat">
              <a:noFill/>
              <a:prstDash val="solid"/>
              <a:miter/>
            </a:ln>
          </p:spPr>
          <p:txBody>
            <a:bodyPr rtlCol="0" anchor="ctr"/>
            <a:lstStyle/>
            <a:p>
              <a:endParaRPr lang="zh-CN" altLang="en-US"/>
            </a:p>
          </p:txBody>
        </p:sp>
        <p:sp>
          <p:nvSpPr>
            <p:cNvPr id="35" name="任意多边形: 形状 34">
              <a:extLst>
                <a:ext uri="{FF2B5EF4-FFF2-40B4-BE49-F238E27FC236}">
                  <a16:creationId xmlns:a16="http://schemas.microsoft.com/office/drawing/2014/main" id="{92E50D3D-9F6D-5AED-A2AF-EEED4F274C17}"/>
                </a:ext>
              </a:extLst>
            </p:cNvPr>
            <p:cNvSpPr/>
            <p:nvPr>
              <p:custDataLst>
                <p:tags r:id="rId9"/>
              </p:custDataLst>
            </p:nvPr>
          </p:nvSpPr>
          <p:spPr>
            <a:xfrm>
              <a:off x="6897153" y="3757932"/>
              <a:ext cx="79084" cy="79272"/>
            </a:xfrm>
            <a:custGeom>
              <a:avLst/>
              <a:gdLst>
                <a:gd name="connsiteX0" fmla="*/ 79327 w 79084"/>
                <a:gd name="connsiteY0" fmla="*/ 40488 h 79272"/>
                <a:gd name="connsiteX1" fmla="*/ 39874 w 79084"/>
                <a:gd name="connsiteY1" fmla="*/ 75 h 79272"/>
                <a:gd name="connsiteX2" fmla="*/ 243 w 79084"/>
                <a:gd name="connsiteY2" fmla="*/ 40488 h 79272"/>
                <a:gd name="connsiteX3" fmla="*/ 39696 w 79084"/>
                <a:gd name="connsiteY3" fmla="*/ 79347 h 79272"/>
                <a:gd name="connsiteX4" fmla="*/ 79327 w 79084"/>
                <a:gd name="connsiteY4" fmla="*/ 40488 h 79272"/>
                <a:gd name="connsiteX5" fmla="*/ 39874 w 79084"/>
                <a:gd name="connsiteY5" fmla="*/ 75030 h 79272"/>
                <a:gd name="connsiteX6" fmla="*/ 19523 w 79084"/>
                <a:gd name="connsiteY6" fmla="*/ 63458 h 79272"/>
                <a:gd name="connsiteX7" fmla="*/ 15060 w 79084"/>
                <a:gd name="connsiteY7" fmla="*/ 39107 h 79272"/>
                <a:gd name="connsiteX8" fmla="*/ 19344 w 79084"/>
                <a:gd name="connsiteY8" fmla="*/ 15446 h 79272"/>
                <a:gd name="connsiteX9" fmla="*/ 39696 w 79084"/>
                <a:gd name="connsiteY9" fmla="*/ 3874 h 79272"/>
                <a:gd name="connsiteX10" fmla="*/ 59868 w 79084"/>
                <a:gd name="connsiteY10" fmla="*/ 15100 h 79272"/>
                <a:gd name="connsiteX11" fmla="*/ 64510 w 79084"/>
                <a:gd name="connsiteY11" fmla="*/ 39107 h 79272"/>
                <a:gd name="connsiteX12" fmla="*/ 60583 w 79084"/>
                <a:gd name="connsiteY12" fmla="*/ 62249 h 79272"/>
                <a:gd name="connsiteX13" fmla="*/ 39874 w 79084"/>
                <a:gd name="connsiteY13" fmla="*/ 75030 h 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084" h="79272">
                  <a:moveTo>
                    <a:pt x="79327" y="40488"/>
                  </a:moveTo>
                  <a:cubicBezTo>
                    <a:pt x="79327" y="18382"/>
                    <a:pt x="61475" y="75"/>
                    <a:pt x="39874" y="75"/>
                  </a:cubicBezTo>
                  <a:cubicBezTo>
                    <a:pt x="17559" y="75"/>
                    <a:pt x="243" y="18900"/>
                    <a:pt x="243" y="40488"/>
                  </a:cubicBezTo>
                  <a:cubicBezTo>
                    <a:pt x="243" y="62768"/>
                    <a:pt x="18809" y="79347"/>
                    <a:pt x="39696" y="79347"/>
                  </a:cubicBezTo>
                  <a:cubicBezTo>
                    <a:pt x="61297" y="79347"/>
                    <a:pt x="79327" y="62422"/>
                    <a:pt x="79327" y="40488"/>
                  </a:cubicBezTo>
                  <a:close/>
                  <a:moveTo>
                    <a:pt x="39874" y="75030"/>
                  </a:moveTo>
                  <a:cubicBezTo>
                    <a:pt x="32198" y="75030"/>
                    <a:pt x="24343" y="71403"/>
                    <a:pt x="19523" y="63458"/>
                  </a:cubicBezTo>
                  <a:cubicBezTo>
                    <a:pt x="15060" y="55859"/>
                    <a:pt x="15060" y="45324"/>
                    <a:pt x="15060" y="39107"/>
                  </a:cubicBezTo>
                  <a:cubicBezTo>
                    <a:pt x="15060" y="32371"/>
                    <a:pt x="15060" y="23045"/>
                    <a:pt x="19344" y="15446"/>
                  </a:cubicBezTo>
                  <a:cubicBezTo>
                    <a:pt x="24165" y="7501"/>
                    <a:pt x="32555" y="3874"/>
                    <a:pt x="39696" y="3874"/>
                  </a:cubicBezTo>
                  <a:cubicBezTo>
                    <a:pt x="47551" y="3874"/>
                    <a:pt x="55227" y="7674"/>
                    <a:pt x="59868" y="15100"/>
                  </a:cubicBezTo>
                  <a:cubicBezTo>
                    <a:pt x="64510" y="22527"/>
                    <a:pt x="64510" y="32544"/>
                    <a:pt x="64510" y="39107"/>
                  </a:cubicBezTo>
                  <a:cubicBezTo>
                    <a:pt x="64510" y="45324"/>
                    <a:pt x="64510" y="54650"/>
                    <a:pt x="60583" y="62249"/>
                  </a:cubicBezTo>
                  <a:cubicBezTo>
                    <a:pt x="56655" y="70021"/>
                    <a:pt x="48800" y="75030"/>
                    <a:pt x="39874" y="75030"/>
                  </a:cubicBezTo>
                  <a:close/>
                </a:path>
              </a:pathLst>
            </a:custGeom>
            <a:solidFill>
              <a:srgbClr val="000000"/>
            </a:solidFill>
            <a:ln w="17859" cap="flat">
              <a:no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207A1FE1-E81D-F574-C0C5-31BCA8A4C6F1}"/>
                </a:ext>
              </a:extLst>
            </p:cNvPr>
            <p:cNvSpPr/>
            <p:nvPr>
              <p:custDataLst>
                <p:tags r:id="rId10"/>
              </p:custDataLst>
            </p:nvPr>
          </p:nvSpPr>
          <p:spPr>
            <a:xfrm>
              <a:off x="6986413" y="3757068"/>
              <a:ext cx="81583" cy="113814"/>
            </a:xfrm>
            <a:custGeom>
              <a:avLst/>
              <a:gdLst>
                <a:gd name="connsiteX0" fmla="*/ 34881 w 81583"/>
                <a:gd name="connsiteY0" fmla="*/ 48605 h 113814"/>
                <a:gd name="connsiteX1" fmla="*/ 19349 w 81583"/>
                <a:gd name="connsiteY1" fmla="*/ 27362 h 113814"/>
                <a:gd name="connsiteX2" fmla="*/ 22206 w 81583"/>
                <a:gd name="connsiteY2" fmla="*/ 12855 h 113814"/>
                <a:gd name="connsiteX3" fmla="*/ 34881 w 81583"/>
                <a:gd name="connsiteY3" fmla="*/ 5947 h 113814"/>
                <a:gd name="connsiteX4" fmla="*/ 50412 w 81583"/>
                <a:gd name="connsiteY4" fmla="*/ 27190 h 113814"/>
                <a:gd name="connsiteX5" fmla="*/ 47556 w 81583"/>
                <a:gd name="connsiteY5" fmla="*/ 41697 h 113814"/>
                <a:gd name="connsiteX6" fmla="*/ 34881 w 81583"/>
                <a:gd name="connsiteY6" fmla="*/ 48605 h 113814"/>
                <a:gd name="connsiteX7" fmla="*/ 14172 w 81583"/>
                <a:gd name="connsiteY7" fmla="*/ 55341 h 113814"/>
                <a:gd name="connsiteX8" fmla="*/ 17207 w 81583"/>
                <a:gd name="connsiteY8" fmla="*/ 47224 h 113814"/>
                <a:gd name="connsiteX9" fmla="*/ 34881 w 81583"/>
                <a:gd name="connsiteY9" fmla="*/ 52578 h 113814"/>
                <a:gd name="connsiteX10" fmla="*/ 63801 w 81583"/>
                <a:gd name="connsiteY10" fmla="*/ 27362 h 113814"/>
                <a:gd name="connsiteX11" fmla="*/ 56482 w 81583"/>
                <a:gd name="connsiteY11" fmla="*/ 10610 h 113814"/>
                <a:gd name="connsiteX12" fmla="*/ 72548 w 81583"/>
                <a:gd name="connsiteY12" fmla="*/ 3874 h 113814"/>
                <a:gd name="connsiteX13" fmla="*/ 74334 w 81583"/>
                <a:gd name="connsiteY13" fmla="*/ 4047 h 113814"/>
                <a:gd name="connsiteX14" fmla="*/ 71477 w 81583"/>
                <a:gd name="connsiteY14" fmla="*/ 8710 h 113814"/>
                <a:gd name="connsiteX15" fmla="*/ 76654 w 81583"/>
                <a:gd name="connsiteY15" fmla="*/ 13719 h 113814"/>
                <a:gd name="connsiteX16" fmla="*/ 81831 w 81583"/>
                <a:gd name="connsiteY16" fmla="*/ 8537 h 113814"/>
                <a:gd name="connsiteX17" fmla="*/ 72727 w 81583"/>
                <a:gd name="connsiteY17" fmla="*/ 75 h 113814"/>
                <a:gd name="connsiteX18" fmla="*/ 53804 w 81583"/>
                <a:gd name="connsiteY18" fmla="*/ 8192 h 113814"/>
                <a:gd name="connsiteX19" fmla="*/ 34881 w 81583"/>
                <a:gd name="connsiteY19" fmla="*/ 1974 h 113814"/>
                <a:gd name="connsiteX20" fmla="*/ 5960 w 81583"/>
                <a:gd name="connsiteY20" fmla="*/ 27190 h 113814"/>
                <a:gd name="connsiteX21" fmla="*/ 14351 w 81583"/>
                <a:gd name="connsiteY21" fmla="*/ 44979 h 113814"/>
                <a:gd name="connsiteX22" fmla="*/ 8817 w 81583"/>
                <a:gd name="connsiteY22" fmla="*/ 59313 h 113814"/>
                <a:gd name="connsiteX23" fmla="*/ 16672 w 81583"/>
                <a:gd name="connsiteY23" fmla="*/ 74684 h 113814"/>
                <a:gd name="connsiteX24" fmla="*/ 248 w 81583"/>
                <a:gd name="connsiteY24" fmla="*/ 91955 h 113814"/>
                <a:gd name="connsiteX25" fmla="*/ 39701 w 81583"/>
                <a:gd name="connsiteY25" fmla="*/ 113889 h 113814"/>
                <a:gd name="connsiteX26" fmla="*/ 79332 w 81583"/>
                <a:gd name="connsiteY26" fmla="*/ 91610 h 113814"/>
                <a:gd name="connsiteX27" fmla="*/ 67728 w 81583"/>
                <a:gd name="connsiteY27" fmla="*/ 71921 h 113814"/>
                <a:gd name="connsiteX28" fmla="*/ 37023 w 81583"/>
                <a:gd name="connsiteY28" fmla="*/ 67085 h 113814"/>
                <a:gd name="connsiteX29" fmla="*/ 23634 w 81583"/>
                <a:gd name="connsiteY29" fmla="*/ 66912 h 113814"/>
                <a:gd name="connsiteX30" fmla="*/ 14172 w 81583"/>
                <a:gd name="connsiteY30" fmla="*/ 55341 h 113814"/>
                <a:gd name="connsiteX31" fmla="*/ 39879 w 81583"/>
                <a:gd name="connsiteY31" fmla="*/ 109917 h 113814"/>
                <a:gd name="connsiteX32" fmla="*/ 9531 w 81583"/>
                <a:gd name="connsiteY32" fmla="*/ 91955 h 113814"/>
                <a:gd name="connsiteX33" fmla="*/ 24169 w 81583"/>
                <a:gd name="connsiteY33" fmla="*/ 77102 h 113814"/>
                <a:gd name="connsiteX34" fmla="*/ 34702 w 81583"/>
                <a:gd name="connsiteY34" fmla="*/ 77102 h 113814"/>
                <a:gd name="connsiteX35" fmla="*/ 70049 w 81583"/>
                <a:gd name="connsiteY35" fmla="*/ 91955 h 113814"/>
                <a:gd name="connsiteX36" fmla="*/ 39879 w 81583"/>
                <a:gd name="connsiteY36" fmla="*/ 109917 h 11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1583" h="113814">
                  <a:moveTo>
                    <a:pt x="34881" y="48605"/>
                  </a:moveTo>
                  <a:cubicBezTo>
                    <a:pt x="19349" y="48605"/>
                    <a:pt x="19349" y="31335"/>
                    <a:pt x="19349" y="27362"/>
                  </a:cubicBezTo>
                  <a:cubicBezTo>
                    <a:pt x="19349" y="22699"/>
                    <a:pt x="19528" y="17173"/>
                    <a:pt x="22206" y="12855"/>
                  </a:cubicBezTo>
                  <a:cubicBezTo>
                    <a:pt x="23634" y="10783"/>
                    <a:pt x="27740" y="5947"/>
                    <a:pt x="34881" y="5947"/>
                  </a:cubicBezTo>
                  <a:cubicBezTo>
                    <a:pt x="50412" y="5947"/>
                    <a:pt x="50412" y="23218"/>
                    <a:pt x="50412" y="27190"/>
                  </a:cubicBezTo>
                  <a:cubicBezTo>
                    <a:pt x="50412" y="31853"/>
                    <a:pt x="50233" y="37380"/>
                    <a:pt x="47556" y="41697"/>
                  </a:cubicBezTo>
                  <a:cubicBezTo>
                    <a:pt x="46127" y="43770"/>
                    <a:pt x="42021" y="48605"/>
                    <a:pt x="34881" y="48605"/>
                  </a:cubicBezTo>
                  <a:close/>
                  <a:moveTo>
                    <a:pt x="14172" y="55341"/>
                  </a:moveTo>
                  <a:cubicBezTo>
                    <a:pt x="14172" y="54650"/>
                    <a:pt x="14172" y="50678"/>
                    <a:pt x="17207" y="47224"/>
                  </a:cubicBezTo>
                  <a:cubicBezTo>
                    <a:pt x="24169" y="52060"/>
                    <a:pt x="31489" y="52578"/>
                    <a:pt x="34881" y="52578"/>
                  </a:cubicBezTo>
                  <a:cubicBezTo>
                    <a:pt x="51483" y="52578"/>
                    <a:pt x="63801" y="40661"/>
                    <a:pt x="63801" y="27362"/>
                  </a:cubicBezTo>
                  <a:cubicBezTo>
                    <a:pt x="63801" y="20972"/>
                    <a:pt x="60945" y="14582"/>
                    <a:pt x="56482" y="10610"/>
                  </a:cubicBezTo>
                  <a:cubicBezTo>
                    <a:pt x="62908" y="4738"/>
                    <a:pt x="69335" y="3874"/>
                    <a:pt x="72548" y="3874"/>
                  </a:cubicBezTo>
                  <a:cubicBezTo>
                    <a:pt x="72905" y="3874"/>
                    <a:pt x="73798" y="3874"/>
                    <a:pt x="74334" y="4047"/>
                  </a:cubicBezTo>
                  <a:cubicBezTo>
                    <a:pt x="72370" y="4738"/>
                    <a:pt x="71477" y="6638"/>
                    <a:pt x="71477" y="8710"/>
                  </a:cubicBezTo>
                  <a:cubicBezTo>
                    <a:pt x="71477" y="11646"/>
                    <a:pt x="73798" y="13719"/>
                    <a:pt x="76654" y="13719"/>
                  </a:cubicBezTo>
                  <a:cubicBezTo>
                    <a:pt x="78439" y="13719"/>
                    <a:pt x="81831" y="12510"/>
                    <a:pt x="81831" y="8537"/>
                  </a:cubicBezTo>
                  <a:cubicBezTo>
                    <a:pt x="81831" y="5601"/>
                    <a:pt x="79689" y="75"/>
                    <a:pt x="72727" y="75"/>
                  </a:cubicBezTo>
                  <a:cubicBezTo>
                    <a:pt x="69156" y="75"/>
                    <a:pt x="61302" y="1111"/>
                    <a:pt x="53804" y="8192"/>
                  </a:cubicBezTo>
                  <a:cubicBezTo>
                    <a:pt x="46306" y="2493"/>
                    <a:pt x="38808" y="1974"/>
                    <a:pt x="34881" y="1974"/>
                  </a:cubicBezTo>
                  <a:cubicBezTo>
                    <a:pt x="18278" y="1974"/>
                    <a:pt x="5960" y="13891"/>
                    <a:pt x="5960" y="27190"/>
                  </a:cubicBezTo>
                  <a:cubicBezTo>
                    <a:pt x="5960" y="34789"/>
                    <a:pt x="9888" y="41352"/>
                    <a:pt x="14351" y="44979"/>
                  </a:cubicBezTo>
                  <a:cubicBezTo>
                    <a:pt x="12030" y="47569"/>
                    <a:pt x="8817" y="53269"/>
                    <a:pt x="8817" y="59313"/>
                  </a:cubicBezTo>
                  <a:cubicBezTo>
                    <a:pt x="8817" y="64667"/>
                    <a:pt x="11138" y="71230"/>
                    <a:pt x="16672" y="74684"/>
                  </a:cubicBezTo>
                  <a:cubicBezTo>
                    <a:pt x="5960" y="77620"/>
                    <a:pt x="248" y="85047"/>
                    <a:pt x="248" y="91955"/>
                  </a:cubicBezTo>
                  <a:cubicBezTo>
                    <a:pt x="248" y="104390"/>
                    <a:pt x="17921" y="113889"/>
                    <a:pt x="39701" y="113889"/>
                  </a:cubicBezTo>
                  <a:cubicBezTo>
                    <a:pt x="60766" y="113889"/>
                    <a:pt x="79332" y="105081"/>
                    <a:pt x="79332" y="91610"/>
                  </a:cubicBezTo>
                  <a:cubicBezTo>
                    <a:pt x="79332" y="85565"/>
                    <a:pt x="76833" y="76757"/>
                    <a:pt x="67728" y="71921"/>
                  </a:cubicBezTo>
                  <a:cubicBezTo>
                    <a:pt x="58267" y="67085"/>
                    <a:pt x="47913" y="67085"/>
                    <a:pt x="37023" y="67085"/>
                  </a:cubicBezTo>
                  <a:cubicBezTo>
                    <a:pt x="32560" y="67085"/>
                    <a:pt x="24884" y="67085"/>
                    <a:pt x="23634" y="66912"/>
                  </a:cubicBezTo>
                  <a:cubicBezTo>
                    <a:pt x="17921" y="66222"/>
                    <a:pt x="14172" y="60868"/>
                    <a:pt x="14172" y="55341"/>
                  </a:cubicBezTo>
                  <a:close/>
                  <a:moveTo>
                    <a:pt x="39879" y="109917"/>
                  </a:moveTo>
                  <a:cubicBezTo>
                    <a:pt x="21849" y="109917"/>
                    <a:pt x="9531" y="101109"/>
                    <a:pt x="9531" y="91955"/>
                  </a:cubicBezTo>
                  <a:cubicBezTo>
                    <a:pt x="9531" y="84010"/>
                    <a:pt x="16315" y="77620"/>
                    <a:pt x="24169" y="77102"/>
                  </a:cubicBezTo>
                  <a:lnTo>
                    <a:pt x="34702" y="77102"/>
                  </a:lnTo>
                  <a:cubicBezTo>
                    <a:pt x="50055" y="77102"/>
                    <a:pt x="70049" y="77102"/>
                    <a:pt x="70049" y="91955"/>
                  </a:cubicBezTo>
                  <a:cubicBezTo>
                    <a:pt x="70049" y="101281"/>
                    <a:pt x="57374" y="109917"/>
                    <a:pt x="39879" y="109917"/>
                  </a:cubicBezTo>
                  <a:close/>
                </a:path>
              </a:pathLst>
            </a:custGeom>
            <a:solidFill>
              <a:srgbClr val="000000"/>
            </a:solidFill>
            <a:ln w="17859"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81E6CF7C-D2F3-F4F2-B3FE-AEBE58341F1D}"/>
                </a:ext>
              </a:extLst>
            </p:cNvPr>
            <p:cNvSpPr/>
            <p:nvPr>
              <p:custDataLst>
                <p:tags r:id="rId11"/>
              </p:custDataLst>
            </p:nvPr>
          </p:nvSpPr>
          <p:spPr>
            <a:xfrm>
              <a:off x="7108441" y="3713546"/>
              <a:ext cx="111396" cy="125558"/>
            </a:xfrm>
            <a:custGeom>
              <a:avLst/>
              <a:gdLst>
                <a:gd name="connsiteX0" fmla="*/ 26854 w 111396"/>
                <a:gd name="connsiteY0" fmla="*/ 105772 h 125558"/>
                <a:gd name="connsiteX1" fmla="*/ 41850 w 111396"/>
                <a:gd name="connsiteY1" fmla="*/ 71057 h 125558"/>
                <a:gd name="connsiteX2" fmla="*/ 65950 w 111396"/>
                <a:gd name="connsiteY2" fmla="*/ 14582 h 125558"/>
                <a:gd name="connsiteX3" fmla="*/ 75233 w 111396"/>
                <a:gd name="connsiteY3" fmla="*/ 10783 h 125558"/>
                <a:gd name="connsiteX4" fmla="*/ 87908 w 111396"/>
                <a:gd name="connsiteY4" fmla="*/ 25117 h 125558"/>
                <a:gd name="connsiteX5" fmla="*/ 87015 w 111396"/>
                <a:gd name="connsiteY5" fmla="*/ 31507 h 125558"/>
                <a:gd name="connsiteX6" fmla="*/ 88265 w 111396"/>
                <a:gd name="connsiteY6" fmla="*/ 32716 h 125558"/>
                <a:gd name="connsiteX7" fmla="*/ 100404 w 111396"/>
                <a:gd name="connsiteY7" fmla="*/ 27708 h 125558"/>
                <a:gd name="connsiteX8" fmla="*/ 105224 w 111396"/>
                <a:gd name="connsiteY8" fmla="*/ 16482 h 125558"/>
                <a:gd name="connsiteX9" fmla="*/ 90229 w 111396"/>
                <a:gd name="connsiteY9" fmla="*/ 75 h 125558"/>
                <a:gd name="connsiteX10" fmla="*/ 51311 w 111396"/>
                <a:gd name="connsiteY10" fmla="*/ 18554 h 125558"/>
                <a:gd name="connsiteX11" fmla="*/ 25247 w 111396"/>
                <a:gd name="connsiteY11" fmla="*/ 76757 h 125558"/>
                <a:gd name="connsiteX12" fmla="*/ 15250 w 111396"/>
                <a:gd name="connsiteY12" fmla="*/ 104390 h 125558"/>
                <a:gd name="connsiteX13" fmla="*/ 6860 w 111396"/>
                <a:gd name="connsiteY13" fmla="*/ 116307 h 125558"/>
                <a:gd name="connsiteX14" fmla="*/ 255 w 111396"/>
                <a:gd name="connsiteY14" fmla="*/ 124597 h 125558"/>
                <a:gd name="connsiteX15" fmla="*/ 1861 w 111396"/>
                <a:gd name="connsiteY15" fmla="*/ 125633 h 125558"/>
                <a:gd name="connsiteX16" fmla="*/ 10966 w 111396"/>
                <a:gd name="connsiteY16" fmla="*/ 122006 h 125558"/>
                <a:gd name="connsiteX17" fmla="*/ 18464 w 111396"/>
                <a:gd name="connsiteY17" fmla="*/ 115789 h 125558"/>
                <a:gd name="connsiteX18" fmla="*/ 44885 w 111396"/>
                <a:gd name="connsiteY18" fmla="*/ 120624 h 125558"/>
                <a:gd name="connsiteX19" fmla="*/ 72198 w 111396"/>
                <a:gd name="connsiteY19" fmla="*/ 125633 h 125558"/>
                <a:gd name="connsiteX20" fmla="*/ 107009 w 111396"/>
                <a:gd name="connsiteY20" fmla="*/ 107499 h 125558"/>
                <a:gd name="connsiteX21" fmla="*/ 111651 w 111396"/>
                <a:gd name="connsiteY21" fmla="*/ 98000 h 125558"/>
                <a:gd name="connsiteX22" fmla="*/ 110401 w 111396"/>
                <a:gd name="connsiteY22" fmla="*/ 96791 h 125558"/>
                <a:gd name="connsiteX23" fmla="*/ 100226 w 111396"/>
                <a:gd name="connsiteY23" fmla="*/ 100763 h 125558"/>
                <a:gd name="connsiteX24" fmla="*/ 93977 w 111396"/>
                <a:gd name="connsiteY24" fmla="*/ 107671 h 125558"/>
                <a:gd name="connsiteX25" fmla="*/ 91300 w 111396"/>
                <a:gd name="connsiteY25" fmla="*/ 112853 h 125558"/>
                <a:gd name="connsiteX26" fmla="*/ 87015 w 111396"/>
                <a:gd name="connsiteY26" fmla="*/ 114925 h 125558"/>
                <a:gd name="connsiteX27" fmla="*/ 57738 w 111396"/>
                <a:gd name="connsiteY27" fmla="*/ 109226 h 125558"/>
                <a:gd name="connsiteX28" fmla="*/ 33995 w 111396"/>
                <a:gd name="connsiteY28" fmla="*/ 105081 h 125558"/>
                <a:gd name="connsiteX29" fmla="*/ 26854 w 111396"/>
                <a:gd name="connsiteY29" fmla="*/ 105772 h 12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96" h="125558">
                  <a:moveTo>
                    <a:pt x="26854" y="105772"/>
                  </a:moveTo>
                  <a:cubicBezTo>
                    <a:pt x="36494" y="91264"/>
                    <a:pt x="39529" y="80211"/>
                    <a:pt x="41850" y="71057"/>
                  </a:cubicBezTo>
                  <a:cubicBezTo>
                    <a:pt x="48098" y="47224"/>
                    <a:pt x="54882" y="26499"/>
                    <a:pt x="65950" y="14582"/>
                  </a:cubicBezTo>
                  <a:cubicBezTo>
                    <a:pt x="68092" y="12337"/>
                    <a:pt x="69520" y="10783"/>
                    <a:pt x="75233" y="10783"/>
                  </a:cubicBezTo>
                  <a:cubicBezTo>
                    <a:pt x="87551" y="10783"/>
                    <a:pt x="87908" y="22699"/>
                    <a:pt x="87908" y="25117"/>
                  </a:cubicBezTo>
                  <a:cubicBezTo>
                    <a:pt x="87908" y="28226"/>
                    <a:pt x="87015" y="30644"/>
                    <a:pt x="87015" y="31507"/>
                  </a:cubicBezTo>
                  <a:cubicBezTo>
                    <a:pt x="87015" y="32716"/>
                    <a:pt x="88086" y="32716"/>
                    <a:pt x="88265" y="32716"/>
                  </a:cubicBezTo>
                  <a:cubicBezTo>
                    <a:pt x="91121" y="32716"/>
                    <a:pt x="95941" y="30817"/>
                    <a:pt x="100404" y="27708"/>
                  </a:cubicBezTo>
                  <a:cubicBezTo>
                    <a:pt x="103617" y="25290"/>
                    <a:pt x="105224" y="23563"/>
                    <a:pt x="105224" y="16482"/>
                  </a:cubicBezTo>
                  <a:cubicBezTo>
                    <a:pt x="105224" y="7156"/>
                    <a:pt x="100226" y="75"/>
                    <a:pt x="90229" y="75"/>
                  </a:cubicBezTo>
                  <a:cubicBezTo>
                    <a:pt x="84516" y="75"/>
                    <a:pt x="68806" y="1456"/>
                    <a:pt x="51311" y="18554"/>
                  </a:cubicBezTo>
                  <a:cubicBezTo>
                    <a:pt x="37030" y="32716"/>
                    <a:pt x="28639" y="63804"/>
                    <a:pt x="25247" y="76757"/>
                  </a:cubicBezTo>
                  <a:cubicBezTo>
                    <a:pt x="22034" y="88674"/>
                    <a:pt x="20606" y="94028"/>
                    <a:pt x="15250" y="104390"/>
                  </a:cubicBezTo>
                  <a:cubicBezTo>
                    <a:pt x="14001" y="106462"/>
                    <a:pt x="9359" y="114062"/>
                    <a:pt x="6860" y="116307"/>
                  </a:cubicBezTo>
                  <a:cubicBezTo>
                    <a:pt x="2040" y="120624"/>
                    <a:pt x="255" y="123733"/>
                    <a:pt x="255" y="124597"/>
                  </a:cubicBezTo>
                  <a:cubicBezTo>
                    <a:pt x="255" y="124942"/>
                    <a:pt x="612" y="125633"/>
                    <a:pt x="1861" y="125633"/>
                  </a:cubicBezTo>
                  <a:cubicBezTo>
                    <a:pt x="2575" y="125633"/>
                    <a:pt x="6324" y="124942"/>
                    <a:pt x="10966" y="122006"/>
                  </a:cubicBezTo>
                  <a:cubicBezTo>
                    <a:pt x="14001" y="120279"/>
                    <a:pt x="14358" y="119934"/>
                    <a:pt x="18464" y="115789"/>
                  </a:cubicBezTo>
                  <a:cubicBezTo>
                    <a:pt x="27390" y="115961"/>
                    <a:pt x="33638" y="117516"/>
                    <a:pt x="44885" y="120624"/>
                  </a:cubicBezTo>
                  <a:cubicBezTo>
                    <a:pt x="53989" y="123042"/>
                    <a:pt x="63094" y="125633"/>
                    <a:pt x="72198" y="125633"/>
                  </a:cubicBezTo>
                  <a:cubicBezTo>
                    <a:pt x="86658" y="125633"/>
                    <a:pt x="101297" y="115098"/>
                    <a:pt x="107009" y="107499"/>
                  </a:cubicBezTo>
                  <a:cubicBezTo>
                    <a:pt x="110580" y="102836"/>
                    <a:pt x="111651" y="98518"/>
                    <a:pt x="111651" y="98000"/>
                  </a:cubicBezTo>
                  <a:cubicBezTo>
                    <a:pt x="111651" y="96791"/>
                    <a:pt x="110580" y="96791"/>
                    <a:pt x="110401" y="96791"/>
                  </a:cubicBezTo>
                  <a:cubicBezTo>
                    <a:pt x="107545" y="96791"/>
                    <a:pt x="103260" y="98691"/>
                    <a:pt x="100226" y="100763"/>
                  </a:cubicBezTo>
                  <a:cubicBezTo>
                    <a:pt x="95406" y="103699"/>
                    <a:pt x="95049" y="104735"/>
                    <a:pt x="93977" y="107671"/>
                  </a:cubicBezTo>
                  <a:cubicBezTo>
                    <a:pt x="93085" y="110435"/>
                    <a:pt x="92014" y="111816"/>
                    <a:pt x="91300" y="112853"/>
                  </a:cubicBezTo>
                  <a:cubicBezTo>
                    <a:pt x="89871" y="114925"/>
                    <a:pt x="89693" y="114925"/>
                    <a:pt x="87015" y="114925"/>
                  </a:cubicBezTo>
                  <a:cubicBezTo>
                    <a:pt x="78446" y="114925"/>
                    <a:pt x="69520" y="112335"/>
                    <a:pt x="57738" y="109226"/>
                  </a:cubicBezTo>
                  <a:cubicBezTo>
                    <a:pt x="52739" y="107844"/>
                    <a:pt x="42921" y="105081"/>
                    <a:pt x="33995" y="105081"/>
                  </a:cubicBezTo>
                  <a:cubicBezTo>
                    <a:pt x="31674" y="105081"/>
                    <a:pt x="29175" y="105254"/>
                    <a:pt x="26854" y="105772"/>
                  </a:cubicBezTo>
                  <a:close/>
                </a:path>
              </a:pathLst>
            </a:custGeom>
            <a:solidFill>
              <a:srgbClr val="000000"/>
            </a:solidFill>
            <a:ln w="17859"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04A2BAE9-893D-0F46-771C-F710CDF414C6}"/>
                </a:ext>
              </a:extLst>
            </p:cNvPr>
            <p:cNvSpPr/>
            <p:nvPr>
              <p:custDataLst>
                <p:tags r:id="rId12"/>
              </p:custDataLst>
            </p:nvPr>
          </p:nvSpPr>
          <p:spPr>
            <a:xfrm>
              <a:off x="7225911" y="3807896"/>
              <a:ext cx="69729" cy="76768"/>
            </a:xfrm>
            <a:custGeom>
              <a:avLst/>
              <a:gdLst>
                <a:gd name="connsiteX0" fmla="*/ 9759 w 69729"/>
                <a:gd name="connsiteY0" fmla="*/ 68140 h 76768"/>
                <a:gd name="connsiteX1" fmla="*/ 3636 w 69729"/>
                <a:gd name="connsiteY1" fmla="*/ 72492 h 76768"/>
                <a:gd name="connsiteX2" fmla="*/ 262 w 69729"/>
                <a:gd name="connsiteY2" fmla="*/ 75031 h 76768"/>
                <a:gd name="connsiteX3" fmla="*/ 2011 w 69729"/>
                <a:gd name="connsiteY3" fmla="*/ 76845 h 76768"/>
                <a:gd name="connsiteX4" fmla="*/ 12758 w 69729"/>
                <a:gd name="connsiteY4" fmla="*/ 76361 h 76768"/>
                <a:gd name="connsiteX5" fmla="*/ 25879 w 69729"/>
                <a:gd name="connsiteY5" fmla="*/ 76845 h 76768"/>
                <a:gd name="connsiteX6" fmla="*/ 28378 w 69729"/>
                <a:gd name="connsiteY6" fmla="*/ 74185 h 76768"/>
                <a:gd name="connsiteX7" fmla="*/ 25129 w 69729"/>
                <a:gd name="connsiteY7" fmla="*/ 72492 h 76768"/>
                <a:gd name="connsiteX8" fmla="*/ 19006 w 69729"/>
                <a:gd name="connsiteY8" fmla="*/ 71042 h 76768"/>
                <a:gd name="connsiteX9" fmla="*/ 20381 w 69729"/>
                <a:gd name="connsiteY9" fmla="*/ 65480 h 76768"/>
                <a:gd name="connsiteX10" fmla="*/ 25004 w 69729"/>
                <a:gd name="connsiteY10" fmla="*/ 47467 h 76768"/>
                <a:gd name="connsiteX11" fmla="*/ 37876 w 69729"/>
                <a:gd name="connsiteY11" fmla="*/ 54600 h 76768"/>
                <a:gd name="connsiteX12" fmla="*/ 69991 w 69729"/>
                <a:gd name="connsiteY12" fmla="*/ 20266 h 76768"/>
                <a:gd name="connsiteX13" fmla="*/ 51247 w 69729"/>
                <a:gd name="connsiteY13" fmla="*/ 76 h 76768"/>
                <a:gd name="connsiteX14" fmla="*/ 33502 w 69729"/>
                <a:gd name="connsiteY14" fmla="*/ 8539 h 76768"/>
                <a:gd name="connsiteX15" fmla="*/ 20631 w 69729"/>
                <a:gd name="connsiteY15" fmla="*/ 76 h 76768"/>
                <a:gd name="connsiteX16" fmla="*/ 10758 w 69729"/>
                <a:gd name="connsiteY16" fmla="*/ 6484 h 76768"/>
                <a:gd name="connsiteX17" fmla="*/ 6260 w 69729"/>
                <a:gd name="connsiteY17" fmla="*/ 18573 h 76768"/>
                <a:gd name="connsiteX18" fmla="*/ 8384 w 69729"/>
                <a:gd name="connsiteY18" fmla="*/ 20145 h 76768"/>
                <a:gd name="connsiteX19" fmla="*/ 11133 w 69729"/>
                <a:gd name="connsiteY19" fmla="*/ 16518 h 76768"/>
                <a:gd name="connsiteX20" fmla="*/ 20256 w 69729"/>
                <a:gd name="connsiteY20" fmla="*/ 3461 h 76768"/>
                <a:gd name="connsiteX21" fmla="*/ 24380 w 69729"/>
                <a:gd name="connsiteY21" fmla="*/ 9385 h 76768"/>
                <a:gd name="connsiteX22" fmla="*/ 24005 w 69729"/>
                <a:gd name="connsiteY22" fmla="*/ 13012 h 76768"/>
                <a:gd name="connsiteX23" fmla="*/ 9759 w 69729"/>
                <a:gd name="connsiteY23" fmla="*/ 68140 h 76768"/>
                <a:gd name="connsiteX24" fmla="*/ 33377 w 69729"/>
                <a:gd name="connsiteY24" fmla="*/ 14584 h 76768"/>
                <a:gd name="connsiteX25" fmla="*/ 50872 w 69729"/>
                <a:gd name="connsiteY25" fmla="*/ 3461 h 76768"/>
                <a:gd name="connsiteX26" fmla="*/ 59994 w 69729"/>
                <a:gd name="connsiteY26" fmla="*/ 15188 h 76768"/>
                <a:gd name="connsiteX27" fmla="*/ 53496 w 69729"/>
                <a:gd name="connsiteY27" fmla="*/ 39488 h 76768"/>
                <a:gd name="connsiteX28" fmla="*/ 37876 w 69729"/>
                <a:gd name="connsiteY28" fmla="*/ 51215 h 76768"/>
                <a:gd name="connsiteX29" fmla="*/ 26754 w 69729"/>
                <a:gd name="connsiteY29" fmla="*/ 40697 h 76768"/>
                <a:gd name="connsiteX30" fmla="*/ 27129 w 69729"/>
                <a:gd name="connsiteY30" fmla="*/ 38884 h 76768"/>
                <a:gd name="connsiteX31" fmla="*/ 33377 w 69729"/>
                <a:gd name="connsiteY31" fmla="*/ 14584 h 7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729" h="76768">
                  <a:moveTo>
                    <a:pt x="9759" y="68140"/>
                  </a:moveTo>
                  <a:cubicBezTo>
                    <a:pt x="8884" y="71525"/>
                    <a:pt x="8634" y="72492"/>
                    <a:pt x="3636" y="72492"/>
                  </a:cubicBezTo>
                  <a:cubicBezTo>
                    <a:pt x="2011" y="72492"/>
                    <a:pt x="262" y="72492"/>
                    <a:pt x="262" y="75031"/>
                  </a:cubicBezTo>
                  <a:cubicBezTo>
                    <a:pt x="262" y="76361"/>
                    <a:pt x="1386" y="76845"/>
                    <a:pt x="2011" y="76845"/>
                  </a:cubicBezTo>
                  <a:cubicBezTo>
                    <a:pt x="5260" y="76845"/>
                    <a:pt x="9384" y="76361"/>
                    <a:pt x="12758" y="76361"/>
                  </a:cubicBezTo>
                  <a:cubicBezTo>
                    <a:pt x="17007" y="76361"/>
                    <a:pt x="21755" y="76845"/>
                    <a:pt x="25879" y="76845"/>
                  </a:cubicBezTo>
                  <a:cubicBezTo>
                    <a:pt x="27004" y="76845"/>
                    <a:pt x="28378" y="76482"/>
                    <a:pt x="28378" y="74185"/>
                  </a:cubicBezTo>
                  <a:cubicBezTo>
                    <a:pt x="28378" y="72492"/>
                    <a:pt x="26629" y="72492"/>
                    <a:pt x="25129" y="72492"/>
                  </a:cubicBezTo>
                  <a:cubicBezTo>
                    <a:pt x="22380" y="72492"/>
                    <a:pt x="19006" y="72492"/>
                    <a:pt x="19006" y="71042"/>
                  </a:cubicBezTo>
                  <a:cubicBezTo>
                    <a:pt x="19006" y="70437"/>
                    <a:pt x="19881" y="67294"/>
                    <a:pt x="20381" y="65480"/>
                  </a:cubicBezTo>
                  <a:cubicBezTo>
                    <a:pt x="21880" y="59073"/>
                    <a:pt x="23630" y="52545"/>
                    <a:pt x="25004" y="47467"/>
                  </a:cubicBezTo>
                  <a:cubicBezTo>
                    <a:pt x="26504" y="49885"/>
                    <a:pt x="30378" y="54600"/>
                    <a:pt x="37876" y="54600"/>
                  </a:cubicBezTo>
                  <a:cubicBezTo>
                    <a:pt x="53121" y="54600"/>
                    <a:pt x="69991" y="38279"/>
                    <a:pt x="69991" y="20266"/>
                  </a:cubicBezTo>
                  <a:cubicBezTo>
                    <a:pt x="69991" y="6121"/>
                    <a:pt x="59869" y="76"/>
                    <a:pt x="51247" y="76"/>
                  </a:cubicBezTo>
                  <a:cubicBezTo>
                    <a:pt x="43499" y="76"/>
                    <a:pt x="36876" y="5154"/>
                    <a:pt x="33502" y="8539"/>
                  </a:cubicBezTo>
                  <a:cubicBezTo>
                    <a:pt x="31377" y="1648"/>
                    <a:pt x="24380" y="76"/>
                    <a:pt x="20631" y="76"/>
                  </a:cubicBezTo>
                  <a:cubicBezTo>
                    <a:pt x="15757" y="76"/>
                    <a:pt x="12758" y="3219"/>
                    <a:pt x="10758" y="6484"/>
                  </a:cubicBezTo>
                  <a:cubicBezTo>
                    <a:pt x="8259" y="10594"/>
                    <a:pt x="6260" y="17848"/>
                    <a:pt x="6260" y="18573"/>
                  </a:cubicBezTo>
                  <a:cubicBezTo>
                    <a:pt x="6260" y="20145"/>
                    <a:pt x="8009" y="20145"/>
                    <a:pt x="8384" y="20145"/>
                  </a:cubicBezTo>
                  <a:cubicBezTo>
                    <a:pt x="10134" y="20145"/>
                    <a:pt x="10259" y="19782"/>
                    <a:pt x="11133" y="16518"/>
                  </a:cubicBezTo>
                  <a:cubicBezTo>
                    <a:pt x="13008" y="9506"/>
                    <a:pt x="15382" y="3461"/>
                    <a:pt x="20256" y="3461"/>
                  </a:cubicBezTo>
                  <a:cubicBezTo>
                    <a:pt x="23505" y="3461"/>
                    <a:pt x="24380" y="6121"/>
                    <a:pt x="24380" y="9385"/>
                  </a:cubicBezTo>
                  <a:cubicBezTo>
                    <a:pt x="24380" y="10715"/>
                    <a:pt x="24130" y="12287"/>
                    <a:pt x="24005" y="13012"/>
                  </a:cubicBezTo>
                  <a:lnTo>
                    <a:pt x="9759" y="68140"/>
                  </a:lnTo>
                  <a:close/>
                  <a:moveTo>
                    <a:pt x="33377" y="14584"/>
                  </a:moveTo>
                  <a:cubicBezTo>
                    <a:pt x="40625" y="5275"/>
                    <a:pt x="46873" y="3461"/>
                    <a:pt x="50872" y="3461"/>
                  </a:cubicBezTo>
                  <a:cubicBezTo>
                    <a:pt x="55745" y="3461"/>
                    <a:pt x="59994" y="6967"/>
                    <a:pt x="59994" y="15188"/>
                  </a:cubicBezTo>
                  <a:cubicBezTo>
                    <a:pt x="59994" y="20145"/>
                    <a:pt x="57245" y="32476"/>
                    <a:pt x="53496" y="39488"/>
                  </a:cubicBezTo>
                  <a:cubicBezTo>
                    <a:pt x="50372" y="45412"/>
                    <a:pt x="44249" y="51215"/>
                    <a:pt x="37876" y="51215"/>
                  </a:cubicBezTo>
                  <a:cubicBezTo>
                    <a:pt x="29003" y="51215"/>
                    <a:pt x="26754" y="41906"/>
                    <a:pt x="26754" y="40697"/>
                  </a:cubicBezTo>
                  <a:cubicBezTo>
                    <a:pt x="26754" y="40213"/>
                    <a:pt x="27004" y="39367"/>
                    <a:pt x="27129" y="38884"/>
                  </a:cubicBezTo>
                  <a:lnTo>
                    <a:pt x="33377" y="14584"/>
                  </a:lnTo>
                  <a:close/>
                </a:path>
              </a:pathLst>
            </a:custGeom>
            <a:solidFill>
              <a:srgbClr val="000000"/>
            </a:solidFill>
            <a:ln w="17859" cap="flat">
              <a:noFill/>
              <a:prstDash val="solid"/>
              <a:miter/>
            </a:ln>
          </p:spPr>
          <p:txBody>
            <a:bodyPr rtlCol="0" anchor="ctr"/>
            <a:lstStyle/>
            <a:p>
              <a:endParaRPr lang="zh-CN" altLang="en-US"/>
            </a:p>
          </p:txBody>
        </p:sp>
      </p:grpSp>
      <p:cxnSp>
        <p:nvCxnSpPr>
          <p:cNvPr id="39" name="直接连接符 38">
            <a:extLst>
              <a:ext uri="{FF2B5EF4-FFF2-40B4-BE49-F238E27FC236}">
                <a16:creationId xmlns:a16="http://schemas.microsoft.com/office/drawing/2014/main" id="{9FBC614B-16FC-BD93-3442-5A55B14643FB}"/>
              </a:ext>
            </a:extLst>
          </p:cNvPr>
          <p:cNvCxnSpPr>
            <a:cxnSpLocks/>
          </p:cNvCxnSpPr>
          <p:nvPr/>
        </p:nvCxnSpPr>
        <p:spPr>
          <a:xfrm>
            <a:off x="9346221" y="2625800"/>
            <a:ext cx="0" cy="2163270"/>
          </a:xfrm>
          <a:prstGeom prst="line">
            <a:avLst/>
          </a:prstGeom>
          <a:ln w="1905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6FD24494-6192-5167-EC49-C671BEBCD907}"/>
              </a:ext>
            </a:extLst>
          </p:cNvPr>
          <p:cNvSpPr txBox="1"/>
          <p:nvPr/>
        </p:nvSpPr>
        <p:spPr>
          <a:xfrm>
            <a:off x="8805646" y="2560265"/>
            <a:ext cx="1011815" cy="430887"/>
          </a:xfrm>
          <a:prstGeom prst="rect">
            <a:avLst/>
          </a:prstGeom>
          <a:noFill/>
        </p:spPr>
        <p:txBody>
          <a:bodyPr wrap="none" rtlCol="0">
            <a:spAutoFit/>
          </a:bodyPr>
          <a:lstStyle/>
          <a:p>
            <a:pPr algn="ctr"/>
            <a:r>
              <a:rPr lang="en-US" altLang="zh-CN" sz="1100" dirty="0"/>
              <a:t>    </a:t>
            </a:r>
            <a:r>
              <a:rPr lang="en-US" altLang="zh-CN" sz="1100" dirty="0">
                <a:solidFill>
                  <a:srgbClr val="FF0000"/>
                </a:solidFill>
              </a:rPr>
              <a:t>0.9%|99.1%</a:t>
            </a:r>
          </a:p>
          <a:p>
            <a:pPr algn="ctr"/>
            <a:r>
              <a:rPr lang="en-US" altLang="zh-CN" sz="1100" dirty="0">
                <a:solidFill>
                  <a:srgbClr val="0707FF"/>
                </a:solidFill>
              </a:rPr>
              <a:t>99.6%|0.4%</a:t>
            </a:r>
            <a:endParaRPr lang="zh-CN" altLang="en-US" sz="1100" dirty="0">
              <a:solidFill>
                <a:srgbClr val="0707FF"/>
              </a:solidFill>
            </a:endParaRPr>
          </a:p>
        </p:txBody>
      </p:sp>
      <p:sp>
        <p:nvSpPr>
          <p:cNvPr id="41" name="文本框 40">
            <a:extLst>
              <a:ext uri="{FF2B5EF4-FFF2-40B4-BE49-F238E27FC236}">
                <a16:creationId xmlns:a16="http://schemas.microsoft.com/office/drawing/2014/main" id="{2E582D63-A327-3BBC-EB0B-8521F2C189E1}"/>
              </a:ext>
            </a:extLst>
          </p:cNvPr>
          <p:cNvSpPr txBox="1"/>
          <p:nvPr/>
        </p:nvSpPr>
        <p:spPr>
          <a:xfrm>
            <a:off x="8377443" y="5509303"/>
            <a:ext cx="2260555" cy="369332"/>
          </a:xfrm>
          <a:prstGeom prst="rect">
            <a:avLst/>
          </a:prstGeom>
          <a:noFill/>
        </p:spPr>
        <p:txBody>
          <a:bodyPr wrap="none" rtlCol="0">
            <a:spAutoFit/>
          </a:bodyPr>
          <a:lstStyle/>
          <a:p>
            <a:r>
              <a:rPr lang="zh-CN" altLang="en-US" dirty="0"/>
              <a:t>预期鉴别性能：</a:t>
            </a:r>
            <a:r>
              <a:rPr lang="en-US" altLang="zh-CN" dirty="0"/>
              <a:t>4.6</a:t>
            </a:r>
            <a:r>
              <a:rPr lang="en-US" altLang="zh-CN" i="1" dirty="0"/>
              <a:t>σ</a:t>
            </a:r>
            <a:endParaRPr lang="zh-CN" altLang="en-US" i="1" dirty="0"/>
          </a:p>
        </p:txBody>
      </p:sp>
      <p:sp>
        <p:nvSpPr>
          <p:cNvPr id="42" name="文本框 41">
            <a:extLst>
              <a:ext uri="{FF2B5EF4-FFF2-40B4-BE49-F238E27FC236}">
                <a16:creationId xmlns:a16="http://schemas.microsoft.com/office/drawing/2014/main" id="{8B49487F-21BA-45F5-932B-EC2B65FD05E4}"/>
              </a:ext>
            </a:extLst>
          </p:cNvPr>
          <p:cNvSpPr txBox="1"/>
          <p:nvPr/>
        </p:nvSpPr>
        <p:spPr>
          <a:xfrm>
            <a:off x="419536" y="1312519"/>
            <a:ext cx="3318537" cy="400110"/>
          </a:xfrm>
          <a:prstGeom prst="rect">
            <a:avLst/>
          </a:prstGeom>
          <a:noFill/>
        </p:spPr>
        <p:txBody>
          <a:bodyPr wrap="none" rtlCol="0">
            <a:spAutoFit/>
          </a:bodyPr>
          <a:lstStyle/>
          <a:p>
            <a:r>
              <a:rPr lang="zh-CN" altLang="en-US" sz="2000" b="1" dirty="0"/>
              <a:t>模拟预期鉴别性能</a:t>
            </a:r>
            <a:r>
              <a:rPr lang="en-US" altLang="zh-CN" sz="2000" b="1" dirty="0"/>
              <a:t>(OSCAR)</a:t>
            </a:r>
            <a:endParaRPr lang="zh-CN" altLang="en-US" sz="2000" b="1" dirty="0"/>
          </a:p>
        </p:txBody>
      </p:sp>
    </p:spTree>
    <p:extLst>
      <p:ext uri="{BB962C8B-B14F-4D97-AF65-F5344CB8AC3E}">
        <p14:creationId xmlns:p14="http://schemas.microsoft.com/office/powerpoint/2010/main" val="2849651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17</a:t>
            </a:fld>
            <a:endParaRPr lang="zh-CN" altLang="en-US" dirty="0"/>
          </a:p>
        </p:txBody>
      </p:sp>
      <p:pic>
        <p:nvPicPr>
          <p:cNvPr id="6" name="图片 5">
            <a:extLst>
              <a:ext uri="{FF2B5EF4-FFF2-40B4-BE49-F238E27FC236}">
                <a16:creationId xmlns:a16="http://schemas.microsoft.com/office/drawing/2014/main" id="{598F63BD-7A29-4646-8796-11760FB6D2FC}"/>
              </a:ext>
            </a:extLst>
          </p:cNvPr>
          <p:cNvPicPr>
            <a:picLocks noChangeAspect="1"/>
          </p:cNvPicPr>
          <p:nvPr/>
        </p:nvPicPr>
        <p:blipFill>
          <a:blip r:embed="rId15"/>
          <a:stretch>
            <a:fillRect/>
          </a:stretch>
        </p:blipFill>
        <p:spPr>
          <a:xfrm>
            <a:off x="643436" y="2393667"/>
            <a:ext cx="4169035" cy="1984995"/>
          </a:xfrm>
          <a:prstGeom prst="rect">
            <a:avLst/>
          </a:prstGeom>
        </p:spPr>
      </p:pic>
      <p:pic>
        <p:nvPicPr>
          <p:cNvPr id="8" name="图片 7">
            <a:extLst>
              <a:ext uri="{FF2B5EF4-FFF2-40B4-BE49-F238E27FC236}">
                <a16:creationId xmlns:a16="http://schemas.microsoft.com/office/drawing/2014/main" id="{5C2ED993-8B75-45F5-974B-790FB1E2B286}"/>
              </a:ext>
            </a:extLst>
          </p:cNvPr>
          <p:cNvPicPr>
            <a:picLocks noChangeAspect="1"/>
          </p:cNvPicPr>
          <p:nvPr/>
        </p:nvPicPr>
        <p:blipFill>
          <a:blip r:embed="rId16"/>
          <a:stretch>
            <a:fillRect/>
          </a:stretch>
        </p:blipFill>
        <p:spPr>
          <a:xfrm>
            <a:off x="7211071" y="4462730"/>
            <a:ext cx="3624278" cy="1860079"/>
          </a:xfrm>
          <a:prstGeom prst="rect">
            <a:avLst/>
          </a:prstGeom>
        </p:spPr>
      </p:pic>
      <p:grpSp>
        <p:nvGrpSpPr>
          <p:cNvPr id="9" name="组合 8">
            <a:extLst>
              <a:ext uri="{FF2B5EF4-FFF2-40B4-BE49-F238E27FC236}">
                <a16:creationId xmlns:a16="http://schemas.microsoft.com/office/drawing/2014/main" id="{BB5372EB-11B9-4285-884B-09F88A623543}"/>
              </a:ext>
            </a:extLst>
          </p:cNvPr>
          <p:cNvGrpSpPr/>
          <p:nvPr/>
        </p:nvGrpSpPr>
        <p:grpSpPr>
          <a:xfrm>
            <a:off x="6579373" y="1465230"/>
            <a:ext cx="4887674" cy="2689723"/>
            <a:chOff x="2016979" y="1841500"/>
            <a:chExt cx="8158042" cy="3973098"/>
          </a:xfrm>
        </p:grpSpPr>
        <p:pic>
          <p:nvPicPr>
            <p:cNvPr id="10" name="内容占位符 3">
              <a:extLst>
                <a:ext uri="{FF2B5EF4-FFF2-40B4-BE49-F238E27FC236}">
                  <a16:creationId xmlns:a16="http://schemas.microsoft.com/office/drawing/2014/main" id="{067A319B-10F3-4ACD-B7FF-1E5C678B531F}"/>
                </a:ext>
              </a:extLst>
            </p:cNvPr>
            <p:cNvPicPr>
              <a:picLocks noChangeAspect="1"/>
            </p:cNvPicPr>
            <p:nvPr/>
          </p:nvPicPr>
          <p:blipFill rotWithShape="1">
            <a:blip r:embed="rId17"/>
            <a:srcRect b="8692"/>
            <a:stretch/>
          </p:blipFill>
          <p:spPr>
            <a:xfrm>
              <a:off x="2016979" y="1841500"/>
              <a:ext cx="8158042" cy="3973098"/>
            </a:xfrm>
            <a:prstGeom prst="rect">
              <a:avLst/>
            </a:prstGeom>
          </p:spPr>
        </p:pic>
        <p:sp>
          <p:nvSpPr>
            <p:cNvPr id="12" name="文本框 11">
              <a:extLst>
                <a:ext uri="{FF2B5EF4-FFF2-40B4-BE49-F238E27FC236}">
                  <a16:creationId xmlns:a16="http://schemas.microsoft.com/office/drawing/2014/main" id="{55536EB2-731A-4B22-9985-CC3FA04007BF}"/>
                </a:ext>
              </a:extLst>
            </p:cNvPr>
            <p:cNvSpPr txBox="1"/>
            <p:nvPr/>
          </p:nvSpPr>
          <p:spPr>
            <a:xfrm>
              <a:off x="5973823" y="2165146"/>
              <a:ext cx="1128051" cy="5910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rPr>
                <a:t>4.2σ</a:t>
              </a:r>
              <a:endParaRPr kumimoji="0" lang="zh-CN"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13" name="文本框 12">
            <a:extLst>
              <a:ext uri="{FF2B5EF4-FFF2-40B4-BE49-F238E27FC236}">
                <a16:creationId xmlns:a16="http://schemas.microsoft.com/office/drawing/2014/main" id="{6080207E-6CDF-4F00-B936-7DD38914C9F2}"/>
              </a:ext>
            </a:extLst>
          </p:cNvPr>
          <p:cNvSpPr txBox="1"/>
          <p:nvPr/>
        </p:nvSpPr>
        <p:spPr>
          <a:xfrm>
            <a:off x="2319205" y="4238932"/>
            <a:ext cx="683200" cy="307777"/>
          </a:xfrm>
          <a:prstGeom prst="rect">
            <a:avLst/>
          </a:prstGeom>
          <a:noFill/>
        </p:spPr>
        <p:txBody>
          <a:bodyPr wrap="none" rtlCol="0">
            <a:spAutoFit/>
          </a:bodyPr>
          <a:lstStyle/>
          <a:p>
            <a:r>
              <a:rPr lang="en-US" altLang="zh-CN" sz="1400" dirty="0" err="1"/>
              <a:t>hitmap</a:t>
            </a:r>
            <a:endParaRPr lang="zh-CN" altLang="en-US" sz="1400" dirty="0"/>
          </a:p>
        </p:txBody>
      </p:sp>
      <p:sp>
        <p:nvSpPr>
          <p:cNvPr id="14" name="文本框 13">
            <a:extLst>
              <a:ext uri="{FF2B5EF4-FFF2-40B4-BE49-F238E27FC236}">
                <a16:creationId xmlns:a16="http://schemas.microsoft.com/office/drawing/2014/main" id="{32B27CCB-681F-4DF2-8204-565AB087BD1B}"/>
              </a:ext>
            </a:extLst>
          </p:cNvPr>
          <p:cNvSpPr txBox="1"/>
          <p:nvPr/>
        </p:nvSpPr>
        <p:spPr>
          <a:xfrm>
            <a:off x="8707796" y="6246611"/>
            <a:ext cx="484428" cy="307777"/>
          </a:xfrm>
          <a:prstGeom prst="rect">
            <a:avLst/>
          </a:prstGeom>
          <a:noFill/>
        </p:spPr>
        <p:txBody>
          <a:bodyPr wrap="none" rtlCol="0">
            <a:spAutoFit/>
          </a:bodyPr>
          <a:lstStyle/>
          <a:p>
            <a:r>
              <a:rPr lang="en-US" altLang="zh-CN" sz="1400" dirty="0" err="1"/>
              <a:t>Npe</a:t>
            </a:r>
            <a:endParaRPr lang="en-US" altLang="zh-CN" sz="1400" dirty="0"/>
          </a:p>
        </p:txBody>
      </p:sp>
      <p:sp>
        <p:nvSpPr>
          <p:cNvPr id="15" name="文本框 14">
            <a:extLst>
              <a:ext uri="{FF2B5EF4-FFF2-40B4-BE49-F238E27FC236}">
                <a16:creationId xmlns:a16="http://schemas.microsoft.com/office/drawing/2014/main" id="{D43EA44E-2C11-4412-83C5-72AF26BB849D}"/>
              </a:ext>
            </a:extLst>
          </p:cNvPr>
          <p:cNvSpPr txBox="1"/>
          <p:nvPr/>
        </p:nvSpPr>
        <p:spPr>
          <a:xfrm>
            <a:off x="8340709" y="1218665"/>
            <a:ext cx="1218603" cy="307777"/>
          </a:xfrm>
          <a:prstGeom prst="rect">
            <a:avLst/>
          </a:prstGeom>
          <a:noFill/>
        </p:spPr>
        <p:txBody>
          <a:bodyPr wrap="none" rtlCol="0">
            <a:spAutoFit/>
          </a:bodyPr>
          <a:lstStyle/>
          <a:p>
            <a:r>
              <a:rPr lang="en-US" altLang="zh-CN" sz="1400" dirty="0"/>
              <a:t>4 GeV·c</a:t>
            </a:r>
            <a:r>
              <a:rPr lang="en-US" altLang="zh-CN" sz="1400" baseline="30000" dirty="0"/>
              <a:t>-1</a:t>
            </a:r>
            <a:r>
              <a:rPr lang="en-US" altLang="zh-CN" sz="1400" dirty="0"/>
              <a:t> </a:t>
            </a:r>
            <a:r>
              <a:rPr lang="el-GR" altLang="zh-CN" sz="1400" dirty="0"/>
              <a:t>π</a:t>
            </a:r>
            <a:r>
              <a:rPr lang="en-US" altLang="zh-CN" sz="1400" dirty="0"/>
              <a:t>/p</a:t>
            </a:r>
            <a:endParaRPr lang="zh-CN" altLang="en-US" sz="1400" dirty="0"/>
          </a:p>
        </p:txBody>
      </p:sp>
      <p:pic>
        <p:nvPicPr>
          <p:cNvPr id="16" name="图片 15">
            <a:extLst>
              <a:ext uri="{FF2B5EF4-FFF2-40B4-BE49-F238E27FC236}">
                <a16:creationId xmlns:a16="http://schemas.microsoft.com/office/drawing/2014/main" id="{9749B78B-BA24-462E-A144-E317FAC62E72}"/>
              </a:ext>
            </a:extLst>
          </p:cNvPr>
          <p:cNvPicPr>
            <a:picLocks noChangeAspect="1"/>
          </p:cNvPicPr>
          <p:nvPr/>
        </p:nvPicPr>
        <p:blipFill rotWithShape="1">
          <a:blip r:embed="rId18">
            <a:extLst>
              <a:ext uri="{28A0092B-C50C-407E-A947-70E740481C1C}">
                <a14:useLocalDpi xmlns:a14="http://schemas.microsoft.com/office/drawing/2010/main" val="0"/>
              </a:ext>
            </a:extLst>
          </a:blip>
          <a:srcRect b="61895"/>
          <a:stretch/>
        </p:blipFill>
        <p:spPr>
          <a:xfrm>
            <a:off x="696815" y="4692055"/>
            <a:ext cx="4062276" cy="595022"/>
          </a:xfrm>
          <a:prstGeom prst="rect">
            <a:avLst/>
          </a:prstGeom>
        </p:spPr>
      </p:pic>
      <p:pic>
        <p:nvPicPr>
          <p:cNvPr id="17" name="图片 16">
            <a:extLst>
              <a:ext uri="{FF2B5EF4-FFF2-40B4-BE49-F238E27FC236}">
                <a16:creationId xmlns:a16="http://schemas.microsoft.com/office/drawing/2014/main" id="{FD335185-D04F-466A-8BBA-3DBC848B2096}"/>
              </a:ext>
            </a:extLst>
          </p:cNvPr>
          <p:cNvPicPr>
            <a:picLocks noChangeAspect="1"/>
          </p:cNvPicPr>
          <p:nvPr/>
        </p:nvPicPr>
        <p:blipFill rotWithShape="1">
          <a:blip r:embed="rId18">
            <a:extLst>
              <a:ext uri="{28A0092B-C50C-407E-A947-70E740481C1C}">
                <a14:useLocalDpi xmlns:a14="http://schemas.microsoft.com/office/drawing/2010/main" val="0"/>
              </a:ext>
            </a:extLst>
          </a:blip>
          <a:srcRect t="48410" b="11658"/>
          <a:stretch/>
        </p:blipFill>
        <p:spPr>
          <a:xfrm>
            <a:off x="745896" y="5618291"/>
            <a:ext cx="4062275" cy="623545"/>
          </a:xfrm>
          <a:prstGeom prst="rect">
            <a:avLst/>
          </a:prstGeom>
        </p:spPr>
      </p:pic>
      <p:sp>
        <p:nvSpPr>
          <p:cNvPr id="19" name="文本框 18">
            <a:extLst>
              <a:ext uri="{FF2B5EF4-FFF2-40B4-BE49-F238E27FC236}">
                <a16:creationId xmlns:a16="http://schemas.microsoft.com/office/drawing/2014/main" id="{94109C5E-C111-4D41-9AAE-B94C9F4A34A8}"/>
              </a:ext>
            </a:extLst>
          </p:cNvPr>
          <p:cNvSpPr txBox="1"/>
          <p:nvPr/>
        </p:nvSpPr>
        <p:spPr>
          <a:xfrm>
            <a:off x="1991926" y="5247891"/>
            <a:ext cx="1104790" cy="307777"/>
          </a:xfrm>
          <a:prstGeom prst="rect">
            <a:avLst/>
          </a:prstGeom>
          <a:noFill/>
        </p:spPr>
        <p:txBody>
          <a:bodyPr wrap="none" rtlCol="0">
            <a:spAutoFit/>
          </a:bodyPr>
          <a:lstStyle/>
          <a:p>
            <a:r>
              <a:rPr lang="el-GR" altLang="zh-CN" sz="1400" dirty="0"/>
              <a:t>π</a:t>
            </a:r>
            <a:r>
              <a:rPr lang="en-US" altLang="zh-CN" sz="1400" dirty="0"/>
              <a:t>+ first band</a:t>
            </a:r>
            <a:endParaRPr lang="zh-CN" altLang="en-US" sz="1400" dirty="0"/>
          </a:p>
        </p:txBody>
      </p:sp>
      <p:sp>
        <p:nvSpPr>
          <p:cNvPr id="21" name="文本框 20">
            <a:extLst>
              <a:ext uri="{FF2B5EF4-FFF2-40B4-BE49-F238E27FC236}">
                <a16:creationId xmlns:a16="http://schemas.microsoft.com/office/drawing/2014/main" id="{219BD552-EF05-4380-9D5D-8860A98A87D5}"/>
              </a:ext>
            </a:extLst>
          </p:cNvPr>
          <p:cNvSpPr txBox="1"/>
          <p:nvPr/>
        </p:nvSpPr>
        <p:spPr>
          <a:xfrm>
            <a:off x="2054626" y="6150570"/>
            <a:ext cx="1103187" cy="307777"/>
          </a:xfrm>
          <a:prstGeom prst="rect">
            <a:avLst/>
          </a:prstGeom>
          <a:noFill/>
        </p:spPr>
        <p:txBody>
          <a:bodyPr wrap="none" rtlCol="0">
            <a:spAutoFit/>
          </a:bodyPr>
          <a:lstStyle/>
          <a:p>
            <a:r>
              <a:rPr lang="en-US" altLang="zh-CN" sz="1400" dirty="0"/>
              <a:t>p+ first band</a:t>
            </a:r>
            <a:endParaRPr lang="zh-CN" altLang="en-US" sz="1400" dirty="0"/>
          </a:p>
        </p:txBody>
      </p:sp>
      <p:sp>
        <p:nvSpPr>
          <p:cNvPr id="22" name="文本框 21">
            <a:extLst>
              <a:ext uri="{FF2B5EF4-FFF2-40B4-BE49-F238E27FC236}">
                <a16:creationId xmlns:a16="http://schemas.microsoft.com/office/drawing/2014/main" id="{16A19BBB-FC9C-4934-BCD5-D110DE073D2C}"/>
              </a:ext>
            </a:extLst>
          </p:cNvPr>
          <p:cNvSpPr txBox="1"/>
          <p:nvPr/>
        </p:nvSpPr>
        <p:spPr>
          <a:xfrm>
            <a:off x="643436" y="2104974"/>
            <a:ext cx="909223" cy="338554"/>
          </a:xfrm>
          <a:prstGeom prst="rect">
            <a:avLst/>
          </a:prstGeom>
          <a:noFill/>
        </p:spPr>
        <p:txBody>
          <a:bodyPr wrap="none" rtlCol="0">
            <a:spAutoFit/>
          </a:bodyPr>
          <a:lstStyle/>
          <a:p>
            <a:r>
              <a:rPr lang="en-US" altLang="zh-CN" sz="1600" i="1" dirty="0"/>
              <a:t>θ</a:t>
            </a:r>
            <a:r>
              <a:rPr lang="en-US" altLang="zh-CN" sz="1600" dirty="0"/>
              <a:t> ~ 40°</a:t>
            </a:r>
            <a:endParaRPr lang="zh-CN" altLang="en-US" sz="1600" dirty="0"/>
          </a:p>
        </p:txBody>
      </p:sp>
      <p:grpSp>
        <p:nvGrpSpPr>
          <p:cNvPr id="23" name="组合 22" descr="\documentclass{article}&#10;\usepackage{amsmath}&#10;\pagestyle{empty}&#10;\begin{document}&#10;&#10;$$&#10;\log{\mathcal{L}_\pi}-\log{\mathcal{L}_p}&#10;$$&#10;&#10;\end{document}" title="IguanaTex Shape Display">
            <a:extLst>
              <a:ext uri="{FF2B5EF4-FFF2-40B4-BE49-F238E27FC236}">
                <a16:creationId xmlns:a16="http://schemas.microsoft.com/office/drawing/2014/main" id="{22F54847-F6EA-4A65-BD12-4FE8C9DA3CF9}"/>
              </a:ext>
            </a:extLst>
          </p:cNvPr>
          <p:cNvGrpSpPr>
            <a:grpSpLocks noChangeAspect="1"/>
          </p:cNvGrpSpPr>
          <p:nvPr>
            <p:custDataLst>
              <p:tags r:id="rId1"/>
            </p:custDataLst>
          </p:nvPr>
        </p:nvGrpSpPr>
        <p:grpSpPr>
          <a:xfrm>
            <a:off x="8515390" y="4231151"/>
            <a:ext cx="1145733" cy="171118"/>
            <a:chOff x="6149907" y="3713546"/>
            <a:chExt cx="1145733" cy="171118"/>
          </a:xfrm>
        </p:grpSpPr>
        <p:sp>
          <p:nvSpPr>
            <p:cNvPr id="24" name="任意多边形: 形状 23">
              <a:extLst>
                <a:ext uri="{FF2B5EF4-FFF2-40B4-BE49-F238E27FC236}">
                  <a16:creationId xmlns:a16="http://schemas.microsoft.com/office/drawing/2014/main" id="{A0336EF1-A61D-47FB-9644-68D35F96E304}"/>
                </a:ext>
              </a:extLst>
            </p:cNvPr>
            <p:cNvSpPr/>
            <p:nvPr>
              <p:custDataLst>
                <p:tags r:id="rId2"/>
              </p:custDataLst>
            </p:nvPr>
          </p:nvSpPr>
          <p:spPr>
            <a:xfrm>
              <a:off x="6149907" y="3715446"/>
              <a:ext cx="39631" cy="119858"/>
            </a:xfrm>
            <a:custGeom>
              <a:avLst/>
              <a:gdLst>
                <a:gd name="connsiteX0" fmla="*/ 25908 w 39631"/>
                <a:gd name="connsiteY0" fmla="*/ 75 h 119858"/>
                <a:gd name="connsiteX1" fmla="*/ 201 w 39631"/>
                <a:gd name="connsiteY1" fmla="*/ 1975 h 119858"/>
                <a:gd name="connsiteX2" fmla="*/ 201 w 39631"/>
                <a:gd name="connsiteY2" fmla="*/ 7328 h 119858"/>
                <a:gd name="connsiteX3" fmla="*/ 14126 w 39631"/>
                <a:gd name="connsiteY3" fmla="*/ 17000 h 119858"/>
                <a:gd name="connsiteX4" fmla="*/ 14126 w 39631"/>
                <a:gd name="connsiteY4" fmla="*/ 106808 h 119858"/>
                <a:gd name="connsiteX5" fmla="*/ 201 w 39631"/>
                <a:gd name="connsiteY5" fmla="*/ 114580 h 119858"/>
                <a:gd name="connsiteX6" fmla="*/ 201 w 39631"/>
                <a:gd name="connsiteY6" fmla="*/ 119934 h 119858"/>
                <a:gd name="connsiteX7" fmla="*/ 20017 w 39631"/>
                <a:gd name="connsiteY7" fmla="*/ 119415 h 119858"/>
                <a:gd name="connsiteX8" fmla="*/ 39832 w 39631"/>
                <a:gd name="connsiteY8" fmla="*/ 119934 h 119858"/>
                <a:gd name="connsiteX9" fmla="*/ 39832 w 39631"/>
                <a:gd name="connsiteY9" fmla="*/ 114580 h 119858"/>
                <a:gd name="connsiteX10" fmla="*/ 25908 w 39631"/>
                <a:gd name="connsiteY10" fmla="*/ 106808 h 119858"/>
                <a:gd name="connsiteX11" fmla="*/ 25908 w 39631"/>
                <a:gd name="connsiteY11" fmla="*/ 75 h 11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31" h="119858">
                  <a:moveTo>
                    <a:pt x="25908" y="75"/>
                  </a:moveTo>
                  <a:lnTo>
                    <a:pt x="201" y="1975"/>
                  </a:lnTo>
                  <a:lnTo>
                    <a:pt x="201" y="7328"/>
                  </a:lnTo>
                  <a:cubicBezTo>
                    <a:pt x="12698" y="7328"/>
                    <a:pt x="14126" y="8537"/>
                    <a:pt x="14126" y="17000"/>
                  </a:cubicBezTo>
                  <a:lnTo>
                    <a:pt x="14126" y="106808"/>
                  </a:lnTo>
                  <a:cubicBezTo>
                    <a:pt x="14126" y="114580"/>
                    <a:pt x="12162" y="114580"/>
                    <a:pt x="201" y="114580"/>
                  </a:cubicBezTo>
                  <a:lnTo>
                    <a:pt x="201" y="119934"/>
                  </a:lnTo>
                  <a:cubicBezTo>
                    <a:pt x="6092" y="119761"/>
                    <a:pt x="15554" y="119415"/>
                    <a:pt x="20017" y="119415"/>
                  </a:cubicBezTo>
                  <a:cubicBezTo>
                    <a:pt x="24480" y="119415"/>
                    <a:pt x="33227" y="119761"/>
                    <a:pt x="39832" y="119934"/>
                  </a:cubicBezTo>
                  <a:lnTo>
                    <a:pt x="39832" y="114580"/>
                  </a:lnTo>
                  <a:cubicBezTo>
                    <a:pt x="27872" y="114580"/>
                    <a:pt x="25908" y="114580"/>
                    <a:pt x="25908" y="106808"/>
                  </a:cubicBezTo>
                  <a:lnTo>
                    <a:pt x="25908" y="75"/>
                  </a:lnTo>
                  <a:close/>
                </a:path>
              </a:pathLst>
            </a:custGeom>
            <a:solidFill>
              <a:srgbClr val="000000"/>
            </a:solidFill>
            <a:ln w="17859" cap="flat">
              <a:no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F38F39AA-6D0C-43C2-AEAF-D05E1FE2BD8F}"/>
                </a:ext>
              </a:extLst>
            </p:cNvPr>
            <p:cNvSpPr/>
            <p:nvPr>
              <p:custDataLst>
                <p:tags r:id="rId3"/>
              </p:custDataLst>
            </p:nvPr>
          </p:nvSpPr>
          <p:spPr>
            <a:xfrm>
              <a:off x="6198603" y="3757932"/>
              <a:ext cx="79084" cy="79272"/>
            </a:xfrm>
            <a:custGeom>
              <a:avLst/>
              <a:gdLst>
                <a:gd name="connsiteX0" fmla="*/ 79288 w 79084"/>
                <a:gd name="connsiteY0" fmla="*/ 40488 h 79272"/>
                <a:gd name="connsiteX1" fmla="*/ 39835 w 79084"/>
                <a:gd name="connsiteY1" fmla="*/ 75 h 79272"/>
                <a:gd name="connsiteX2" fmla="*/ 204 w 79084"/>
                <a:gd name="connsiteY2" fmla="*/ 40488 h 79272"/>
                <a:gd name="connsiteX3" fmla="*/ 39657 w 79084"/>
                <a:gd name="connsiteY3" fmla="*/ 79347 h 79272"/>
                <a:gd name="connsiteX4" fmla="*/ 79288 w 79084"/>
                <a:gd name="connsiteY4" fmla="*/ 40488 h 79272"/>
                <a:gd name="connsiteX5" fmla="*/ 39835 w 79084"/>
                <a:gd name="connsiteY5" fmla="*/ 75030 h 79272"/>
                <a:gd name="connsiteX6" fmla="*/ 19484 w 79084"/>
                <a:gd name="connsiteY6" fmla="*/ 63458 h 79272"/>
                <a:gd name="connsiteX7" fmla="*/ 15021 w 79084"/>
                <a:gd name="connsiteY7" fmla="*/ 39107 h 79272"/>
                <a:gd name="connsiteX8" fmla="*/ 19305 w 79084"/>
                <a:gd name="connsiteY8" fmla="*/ 15446 h 79272"/>
                <a:gd name="connsiteX9" fmla="*/ 39657 w 79084"/>
                <a:gd name="connsiteY9" fmla="*/ 3874 h 79272"/>
                <a:gd name="connsiteX10" fmla="*/ 59829 w 79084"/>
                <a:gd name="connsiteY10" fmla="*/ 15100 h 79272"/>
                <a:gd name="connsiteX11" fmla="*/ 64471 w 79084"/>
                <a:gd name="connsiteY11" fmla="*/ 39107 h 79272"/>
                <a:gd name="connsiteX12" fmla="*/ 60544 w 79084"/>
                <a:gd name="connsiteY12" fmla="*/ 62249 h 79272"/>
                <a:gd name="connsiteX13" fmla="*/ 39835 w 79084"/>
                <a:gd name="connsiteY13" fmla="*/ 75030 h 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084" h="79272">
                  <a:moveTo>
                    <a:pt x="79288" y="40488"/>
                  </a:moveTo>
                  <a:cubicBezTo>
                    <a:pt x="79288" y="18382"/>
                    <a:pt x="61436" y="75"/>
                    <a:pt x="39835" y="75"/>
                  </a:cubicBezTo>
                  <a:cubicBezTo>
                    <a:pt x="17520" y="75"/>
                    <a:pt x="204" y="18900"/>
                    <a:pt x="204" y="40488"/>
                  </a:cubicBezTo>
                  <a:cubicBezTo>
                    <a:pt x="204" y="62768"/>
                    <a:pt x="18770" y="79347"/>
                    <a:pt x="39657" y="79347"/>
                  </a:cubicBezTo>
                  <a:cubicBezTo>
                    <a:pt x="61258" y="79347"/>
                    <a:pt x="79288" y="62422"/>
                    <a:pt x="79288" y="40488"/>
                  </a:cubicBezTo>
                  <a:close/>
                  <a:moveTo>
                    <a:pt x="39835" y="75030"/>
                  </a:moveTo>
                  <a:cubicBezTo>
                    <a:pt x="32159" y="75030"/>
                    <a:pt x="24304" y="71403"/>
                    <a:pt x="19484" y="63458"/>
                  </a:cubicBezTo>
                  <a:cubicBezTo>
                    <a:pt x="15021" y="55859"/>
                    <a:pt x="15021" y="45324"/>
                    <a:pt x="15021" y="39107"/>
                  </a:cubicBezTo>
                  <a:cubicBezTo>
                    <a:pt x="15021" y="32371"/>
                    <a:pt x="15021" y="23045"/>
                    <a:pt x="19305" y="15446"/>
                  </a:cubicBezTo>
                  <a:cubicBezTo>
                    <a:pt x="24126" y="7501"/>
                    <a:pt x="32516" y="3874"/>
                    <a:pt x="39657" y="3874"/>
                  </a:cubicBezTo>
                  <a:cubicBezTo>
                    <a:pt x="47512" y="3874"/>
                    <a:pt x="55188" y="7674"/>
                    <a:pt x="59829" y="15100"/>
                  </a:cubicBezTo>
                  <a:cubicBezTo>
                    <a:pt x="64471" y="22527"/>
                    <a:pt x="64471" y="32544"/>
                    <a:pt x="64471" y="39107"/>
                  </a:cubicBezTo>
                  <a:cubicBezTo>
                    <a:pt x="64471" y="45324"/>
                    <a:pt x="64471" y="54650"/>
                    <a:pt x="60544" y="62249"/>
                  </a:cubicBezTo>
                  <a:cubicBezTo>
                    <a:pt x="56616" y="70021"/>
                    <a:pt x="48761" y="75030"/>
                    <a:pt x="39835" y="75030"/>
                  </a:cubicBezTo>
                  <a:close/>
                </a:path>
              </a:pathLst>
            </a:custGeom>
            <a:solidFill>
              <a:srgbClr val="000000"/>
            </a:solidFill>
            <a:ln w="17859" cap="flat">
              <a:no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5A7B59A6-B5F4-4869-ADA1-C7B0C456557F}"/>
                </a:ext>
              </a:extLst>
            </p:cNvPr>
            <p:cNvSpPr/>
            <p:nvPr>
              <p:custDataLst>
                <p:tags r:id="rId4"/>
              </p:custDataLst>
            </p:nvPr>
          </p:nvSpPr>
          <p:spPr>
            <a:xfrm>
              <a:off x="6287863" y="3757068"/>
              <a:ext cx="81583" cy="113814"/>
            </a:xfrm>
            <a:custGeom>
              <a:avLst/>
              <a:gdLst>
                <a:gd name="connsiteX0" fmla="*/ 34842 w 81583"/>
                <a:gd name="connsiteY0" fmla="*/ 48605 h 113814"/>
                <a:gd name="connsiteX1" fmla="*/ 19310 w 81583"/>
                <a:gd name="connsiteY1" fmla="*/ 27362 h 113814"/>
                <a:gd name="connsiteX2" fmla="*/ 22167 w 81583"/>
                <a:gd name="connsiteY2" fmla="*/ 12855 h 113814"/>
                <a:gd name="connsiteX3" fmla="*/ 34842 w 81583"/>
                <a:gd name="connsiteY3" fmla="*/ 5947 h 113814"/>
                <a:gd name="connsiteX4" fmla="*/ 50373 w 81583"/>
                <a:gd name="connsiteY4" fmla="*/ 27190 h 113814"/>
                <a:gd name="connsiteX5" fmla="*/ 47517 w 81583"/>
                <a:gd name="connsiteY5" fmla="*/ 41697 h 113814"/>
                <a:gd name="connsiteX6" fmla="*/ 34842 w 81583"/>
                <a:gd name="connsiteY6" fmla="*/ 48605 h 113814"/>
                <a:gd name="connsiteX7" fmla="*/ 14133 w 81583"/>
                <a:gd name="connsiteY7" fmla="*/ 55341 h 113814"/>
                <a:gd name="connsiteX8" fmla="*/ 17168 w 81583"/>
                <a:gd name="connsiteY8" fmla="*/ 47224 h 113814"/>
                <a:gd name="connsiteX9" fmla="*/ 34842 w 81583"/>
                <a:gd name="connsiteY9" fmla="*/ 52578 h 113814"/>
                <a:gd name="connsiteX10" fmla="*/ 63762 w 81583"/>
                <a:gd name="connsiteY10" fmla="*/ 27362 h 113814"/>
                <a:gd name="connsiteX11" fmla="*/ 56443 w 81583"/>
                <a:gd name="connsiteY11" fmla="*/ 10610 h 113814"/>
                <a:gd name="connsiteX12" fmla="*/ 72509 w 81583"/>
                <a:gd name="connsiteY12" fmla="*/ 3874 h 113814"/>
                <a:gd name="connsiteX13" fmla="*/ 74295 w 81583"/>
                <a:gd name="connsiteY13" fmla="*/ 4047 h 113814"/>
                <a:gd name="connsiteX14" fmla="*/ 71438 w 81583"/>
                <a:gd name="connsiteY14" fmla="*/ 8710 h 113814"/>
                <a:gd name="connsiteX15" fmla="*/ 76615 w 81583"/>
                <a:gd name="connsiteY15" fmla="*/ 13719 h 113814"/>
                <a:gd name="connsiteX16" fmla="*/ 81792 w 81583"/>
                <a:gd name="connsiteY16" fmla="*/ 8537 h 113814"/>
                <a:gd name="connsiteX17" fmla="*/ 72688 w 81583"/>
                <a:gd name="connsiteY17" fmla="*/ 75 h 113814"/>
                <a:gd name="connsiteX18" fmla="*/ 53765 w 81583"/>
                <a:gd name="connsiteY18" fmla="*/ 8192 h 113814"/>
                <a:gd name="connsiteX19" fmla="*/ 34842 w 81583"/>
                <a:gd name="connsiteY19" fmla="*/ 1974 h 113814"/>
                <a:gd name="connsiteX20" fmla="*/ 5921 w 81583"/>
                <a:gd name="connsiteY20" fmla="*/ 27190 h 113814"/>
                <a:gd name="connsiteX21" fmla="*/ 14312 w 81583"/>
                <a:gd name="connsiteY21" fmla="*/ 44979 h 113814"/>
                <a:gd name="connsiteX22" fmla="*/ 8778 w 81583"/>
                <a:gd name="connsiteY22" fmla="*/ 59313 h 113814"/>
                <a:gd name="connsiteX23" fmla="*/ 16633 w 81583"/>
                <a:gd name="connsiteY23" fmla="*/ 74684 h 113814"/>
                <a:gd name="connsiteX24" fmla="*/ 209 w 81583"/>
                <a:gd name="connsiteY24" fmla="*/ 91955 h 113814"/>
                <a:gd name="connsiteX25" fmla="*/ 39662 w 81583"/>
                <a:gd name="connsiteY25" fmla="*/ 113889 h 113814"/>
                <a:gd name="connsiteX26" fmla="*/ 79293 w 81583"/>
                <a:gd name="connsiteY26" fmla="*/ 91610 h 113814"/>
                <a:gd name="connsiteX27" fmla="*/ 67689 w 81583"/>
                <a:gd name="connsiteY27" fmla="*/ 71921 h 113814"/>
                <a:gd name="connsiteX28" fmla="*/ 36984 w 81583"/>
                <a:gd name="connsiteY28" fmla="*/ 67085 h 113814"/>
                <a:gd name="connsiteX29" fmla="*/ 23595 w 81583"/>
                <a:gd name="connsiteY29" fmla="*/ 66912 h 113814"/>
                <a:gd name="connsiteX30" fmla="*/ 14133 w 81583"/>
                <a:gd name="connsiteY30" fmla="*/ 55341 h 113814"/>
                <a:gd name="connsiteX31" fmla="*/ 39840 w 81583"/>
                <a:gd name="connsiteY31" fmla="*/ 109917 h 113814"/>
                <a:gd name="connsiteX32" fmla="*/ 9492 w 81583"/>
                <a:gd name="connsiteY32" fmla="*/ 91955 h 113814"/>
                <a:gd name="connsiteX33" fmla="*/ 24131 w 81583"/>
                <a:gd name="connsiteY33" fmla="*/ 77102 h 113814"/>
                <a:gd name="connsiteX34" fmla="*/ 34663 w 81583"/>
                <a:gd name="connsiteY34" fmla="*/ 77102 h 113814"/>
                <a:gd name="connsiteX35" fmla="*/ 70010 w 81583"/>
                <a:gd name="connsiteY35" fmla="*/ 91955 h 113814"/>
                <a:gd name="connsiteX36" fmla="*/ 39840 w 81583"/>
                <a:gd name="connsiteY36" fmla="*/ 109917 h 11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1583" h="113814">
                  <a:moveTo>
                    <a:pt x="34842" y="48605"/>
                  </a:moveTo>
                  <a:cubicBezTo>
                    <a:pt x="19310" y="48605"/>
                    <a:pt x="19310" y="31335"/>
                    <a:pt x="19310" y="27362"/>
                  </a:cubicBezTo>
                  <a:cubicBezTo>
                    <a:pt x="19310" y="22699"/>
                    <a:pt x="19489" y="17173"/>
                    <a:pt x="22167" y="12855"/>
                  </a:cubicBezTo>
                  <a:cubicBezTo>
                    <a:pt x="23595" y="10783"/>
                    <a:pt x="27701" y="5947"/>
                    <a:pt x="34842" y="5947"/>
                  </a:cubicBezTo>
                  <a:cubicBezTo>
                    <a:pt x="50373" y="5947"/>
                    <a:pt x="50373" y="23218"/>
                    <a:pt x="50373" y="27190"/>
                  </a:cubicBezTo>
                  <a:cubicBezTo>
                    <a:pt x="50373" y="31853"/>
                    <a:pt x="50194" y="37380"/>
                    <a:pt x="47517" y="41697"/>
                  </a:cubicBezTo>
                  <a:cubicBezTo>
                    <a:pt x="46088" y="43770"/>
                    <a:pt x="41982" y="48605"/>
                    <a:pt x="34842" y="48605"/>
                  </a:cubicBezTo>
                  <a:close/>
                  <a:moveTo>
                    <a:pt x="14133" y="55341"/>
                  </a:moveTo>
                  <a:cubicBezTo>
                    <a:pt x="14133" y="54650"/>
                    <a:pt x="14133" y="50678"/>
                    <a:pt x="17168" y="47224"/>
                  </a:cubicBezTo>
                  <a:cubicBezTo>
                    <a:pt x="24131" y="52060"/>
                    <a:pt x="31450" y="52578"/>
                    <a:pt x="34842" y="52578"/>
                  </a:cubicBezTo>
                  <a:cubicBezTo>
                    <a:pt x="51444" y="52578"/>
                    <a:pt x="63762" y="40661"/>
                    <a:pt x="63762" y="27362"/>
                  </a:cubicBezTo>
                  <a:cubicBezTo>
                    <a:pt x="63762" y="20972"/>
                    <a:pt x="60906" y="14582"/>
                    <a:pt x="56443" y="10610"/>
                  </a:cubicBezTo>
                  <a:cubicBezTo>
                    <a:pt x="62869" y="4738"/>
                    <a:pt x="69296" y="3874"/>
                    <a:pt x="72509" y="3874"/>
                  </a:cubicBezTo>
                  <a:cubicBezTo>
                    <a:pt x="72866" y="3874"/>
                    <a:pt x="73759" y="3874"/>
                    <a:pt x="74295" y="4047"/>
                  </a:cubicBezTo>
                  <a:cubicBezTo>
                    <a:pt x="72331" y="4738"/>
                    <a:pt x="71438" y="6638"/>
                    <a:pt x="71438" y="8710"/>
                  </a:cubicBezTo>
                  <a:cubicBezTo>
                    <a:pt x="71438" y="11646"/>
                    <a:pt x="73759" y="13719"/>
                    <a:pt x="76615" y="13719"/>
                  </a:cubicBezTo>
                  <a:cubicBezTo>
                    <a:pt x="78400" y="13719"/>
                    <a:pt x="81792" y="12510"/>
                    <a:pt x="81792" y="8537"/>
                  </a:cubicBezTo>
                  <a:cubicBezTo>
                    <a:pt x="81792" y="5601"/>
                    <a:pt x="79650" y="75"/>
                    <a:pt x="72688" y="75"/>
                  </a:cubicBezTo>
                  <a:cubicBezTo>
                    <a:pt x="69117" y="75"/>
                    <a:pt x="61263" y="1111"/>
                    <a:pt x="53765" y="8192"/>
                  </a:cubicBezTo>
                  <a:cubicBezTo>
                    <a:pt x="46267" y="2493"/>
                    <a:pt x="38769" y="1974"/>
                    <a:pt x="34842" y="1974"/>
                  </a:cubicBezTo>
                  <a:cubicBezTo>
                    <a:pt x="18239" y="1974"/>
                    <a:pt x="5921" y="13891"/>
                    <a:pt x="5921" y="27190"/>
                  </a:cubicBezTo>
                  <a:cubicBezTo>
                    <a:pt x="5921" y="34789"/>
                    <a:pt x="9849" y="41352"/>
                    <a:pt x="14312" y="44979"/>
                  </a:cubicBezTo>
                  <a:cubicBezTo>
                    <a:pt x="11991" y="47569"/>
                    <a:pt x="8778" y="53269"/>
                    <a:pt x="8778" y="59313"/>
                  </a:cubicBezTo>
                  <a:cubicBezTo>
                    <a:pt x="8778" y="64667"/>
                    <a:pt x="11099" y="71230"/>
                    <a:pt x="16633" y="74684"/>
                  </a:cubicBezTo>
                  <a:cubicBezTo>
                    <a:pt x="5921" y="77620"/>
                    <a:pt x="209" y="85047"/>
                    <a:pt x="209" y="91955"/>
                  </a:cubicBezTo>
                  <a:cubicBezTo>
                    <a:pt x="209" y="104390"/>
                    <a:pt x="17882" y="113889"/>
                    <a:pt x="39662" y="113889"/>
                  </a:cubicBezTo>
                  <a:cubicBezTo>
                    <a:pt x="60727" y="113889"/>
                    <a:pt x="79293" y="105081"/>
                    <a:pt x="79293" y="91610"/>
                  </a:cubicBezTo>
                  <a:cubicBezTo>
                    <a:pt x="79293" y="85565"/>
                    <a:pt x="76794" y="76757"/>
                    <a:pt x="67689" y="71921"/>
                  </a:cubicBezTo>
                  <a:cubicBezTo>
                    <a:pt x="58228" y="67085"/>
                    <a:pt x="47874" y="67085"/>
                    <a:pt x="36984" y="67085"/>
                  </a:cubicBezTo>
                  <a:cubicBezTo>
                    <a:pt x="32521" y="67085"/>
                    <a:pt x="24845" y="67085"/>
                    <a:pt x="23595" y="66912"/>
                  </a:cubicBezTo>
                  <a:cubicBezTo>
                    <a:pt x="17882" y="66222"/>
                    <a:pt x="14133" y="60868"/>
                    <a:pt x="14133" y="55341"/>
                  </a:cubicBezTo>
                  <a:close/>
                  <a:moveTo>
                    <a:pt x="39840" y="109917"/>
                  </a:moveTo>
                  <a:cubicBezTo>
                    <a:pt x="21810" y="109917"/>
                    <a:pt x="9492" y="101109"/>
                    <a:pt x="9492" y="91955"/>
                  </a:cubicBezTo>
                  <a:cubicBezTo>
                    <a:pt x="9492" y="84010"/>
                    <a:pt x="16276" y="77620"/>
                    <a:pt x="24131" y="77102"/>
                  </a:cubicBezTo>
                  <a:lnTo>
                    <a:pt x="34663" y="77102"/>
                  </a:lnTo>
                  <a:cubicBezTo>
                    <a:pt x="50016" y="77102"/>
                    <a:pt x="70010" y="77102"/>
                    <a:pt x="70010" y="91955"/>
                  </a:cubicBezTo>
                  <a:cubicBezTo>
                    <a:pt x="70010" y="101281"/>
                    <a:pt x="57335" y="109917"/>
                    <a:pt x="39840" y="109917"/>
                  </a:cubicBezTo>
                  <a:close/>
                </a:path>
              </a:pathLst>
            </a:custGeom>
            <a:solidFill>
              <a:srgbClr val="000000"/>
            </a:solidFill>
            <a:ln w="17859" cap="flat">
              <a:no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F5DFA13C-33B4-4C6B-94E8-05450042DF04}"/>
                </a:ext>
              </a:extLst>
            </p:cNvPr>
            <p:cNvSpPr/>
            <p:nvPr>
              <p:custDataLst>
                <p:tags r:id="rId5"/>
              </p:custDataLst>
            </p:nvPr>
          </p:nvSpPr>
          <p:spPr>
            <a:xfrm>
              <a:off x="6409890" y="3713546"/>
              <a:ext cx="111396" cy="125558"/>
            </a:xfrm>
            <a:custGeom>
              <a:avLst/>
              <a:gdLst>
                <a:gd name="connsiteX0" fmla="*/ 26815 w 111396"/>
                <a:gd name="connsiteY0" fmla="*/ 105772 h 125558"/>
                <a:gd name="connsiteX1" fmla="*/ 41811 w 111396"/>
                <a:gd name="connsiteY1" fmla="*/ 71057 h 125558"/>
                <a:gd name="connsiteX2" fmla="*/ 65911 w 111396"/>
                <a:gd name="connsiteY2" fmla="*/ 14582 h 125558"/>
                <a:gd name="connsiteX3" fmla="*/ 75194 w 111396"/>
                <a:gd name="connsiteY3" fmla="*/ 10783 h 125558"/>
                <a:gd name="connsiteX4" fmla="*/ 87869 w 111396"/>
                <a:gd name="connsiteY4" fmla="*/ 25117 h 125558"/>
                <a:gd name="connsiteX5" fmla="*/ 86976 w 111396"/>
                <a:gd name="connsiteY5" fmla="*/ 31507 h 125558"/>
                <a:gd name="connsiteX6" fmla="*/ 88226 w 111396"/>
                <a:gd name="connsiteY6" fmla="*/ 32716 h 125558"/>
                <a:gd name="connsiteX7" fmla="*/ 100365 w 111396"/>
                <a:gd name="connsiteY7" fmla="*/ 27708 h 125558"/>
                <a:gd name="connsiteX8" fmla="*/ 105185 w 111396"/>
                <a:gd name="connsiteY8" fmla="*/ 16482 h 125558"/>
                <a:gd name="connsiteX9" fmla="*/ 90190 w 111396"/>
                <a:gd name="connsiteY9" fmla="*/ 75 h 125558"/>
                <a:gd name="connsiteX10" fmla="*/ 51272 w 111396"/>
                <a:gd name="connsiteY10" fmla="*/ 18554 h 125558"/>
                <a:gd name="connsiteX11" fmla="*/ 25208 w 111396"/>
                <a:gd name="connsiteY11" fmla="*/ 76757 h 125558"/>
                <a:gd name="connsiteX12" fmla="*/ 15211 w 111396"/>
                <a:gd name="connsiteY12" fmla="*/ 104390 h 125558"/>
                <a:gd name="connsiteX13" fmla="*/ 6821 w 111396"/>
                <a:gd name="connsiteY13" fmla="*/ 116307 h 125558"/>
                <a:gd name="connsiteX14" fmla="*/ 216 w 111396"/>
                <a:gd name="connsiteY14" fmla="*/ 124597 h 125558"/>
                <a:gd name="connsiteX15" fmla="*/ 1822 w 111396"/>
                <a:gd name="connsiteY15" fmla="*/ 125633 h 125558"/>
                <a:gd name="connsiteX16" fmla="*/ 10927 w 111396"/>
                <a:gd name="connsiteY16" fmla="*/ 122006 h 125558"/>
                <a:gd name="connsiteX17" fmla="*/ 18425 w 111396"/>
                <a:gd name="connsiteY17" fmla="*/ 115789 h 125558"/>
                <a:gd name="connsiteX18" fmla="*/ 44846 w 111396"/>
                <a:gd name="connsiteY18" fmla="*/ 120624 h 125558"/>
                <a:gd name="connsiteX19" fmla="*/ 72159 w 111396"/>
                <a:gd name="connsiteY19" fmla="*/ 125633 h 125558"/>
                <a:gd name="connsiteX20" fmla="*/ 106970 w 111396"/>
                <a:gd name="connsiteY20" fmla="*/ 107499 h 125558"/>
                <a:gd name="connsiteX21" fmla="*/ 111612 w 111396"/>
                <a:gd name="connsiteY21" fmla="*/ 98000 h 125558"/>
                <a:gd name="connsiteX22" fmla="*/ 110362 w 111396"/>
                <a:gd name="connsiteY22" fmla="*/ 96791 h 125558"/>
                <a:gd name="connsiteX23" fmla="*/ 100187 w 111396"/>
                <a:gd name="connsiteY23" fmla="*/ 100763 h 125558"/>
                <a:gd name="connsiteX24" fmla="*/ 93938 w 111396"/>
                <a:gd name="connsiteY24" fmla="*/ 107671 h 125558"/>
                <a:gd name="connsiteX25" fmla="*/ 91261 w 111396"/>
                <a:gd name="connsiteY25" fmla="*/ 112853 h 125558"/>
                <a:gd name="connsiteX26" fmla="*/ 86976 w 111396"/>
                <a:gd name="connsiteY26" fmla="*/ 114925 h 125558"/>
                <a:gd name="connsiteX27" fmla="*/ 57699 w 111396"/>
                <a:gd name="connsiteY27" fmla="*/ 109226 h 125558"/>
                <a:gd name="connsiteX28" fmla="*/ 33956 w 111396"/>
                <a:gd name="connsiteY28" fmla="*/ 105081 h 125558"/>
                <a:gd name="connsiteX29" fmla="*/ 26815 w 111396"/>
                <a:gd name="connsiteY29" fmla="*/ 105772 h 12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96" h="125558">
                  <a:moveTo>
                    <a:pt x="26815" y="105772"/>
                  </a:moveTo>
                  <a:cubicBezTo>
                    <a:pt x="36455" y="91264"/>
                    <a:pt x="39490" y="80211"/>
                    <a:pt x="41811" y="71057"/>
                  </a:cubicBezTo>
                  <a:cubicBezTo>
                    <a:pt x="48059" y="47224"/>
                    <a:pt x="54843" y="26499"/>
                    <a:pt x="65911" y="14582"/>
                  </a:cubicBezTo>
                  <a:cubicBezTo>
                    <a:pt x="68053" y="12337"/>
                    <a:pt x="69481" y="10783"/>
                    <a:pt x="75194" y="10783"/>
                  </a:cubicBezTo>
                  <a:cubicBezTo>
                    <a:pt x="87512" y="10783"/>
                    <a:pt x="87869" y="22699"/>
                    <a:pt x="87869" y="25117"/>
                  </a:cubicBezTo>
                  <a:cubicBezTo>
                    <a:pt x="87869" y="28226"/>
                    <a:pt x="86976" y="30644"/>
                    <a:pt x="86976" y="31507"/>
                  </a:cubicBezTo>
                  <a:cubicBezTo>
                    <a:pt x="86976" y="32716"/>
                    <a:pt x="88047" y="32716"/>
                    <a:pt x="88226" y="32716"/>
                  </a:cubicBezTo>
                  <a:cubicBezTo>
                    <a:pt x="91082" y="32716"/>
                    <a:pt x="95902" y="30817"/>
                    <a:pt x="100365" y="27708"/>
                  </a:cubicBezTo>
                  <a:cubicBezTo>
                    <a:pt x="103579" y="25290"/>
                    <a:pt x="105185" y="23563"/>
                    <a:pt x="105185" y="16482"/>
                  </a:cubicBezTo>
                  <a:cubicBezTo>
                    <a:pt x="105185" y="7156"/>
                    <a:pt x="100187" y="75"/>
                    <a:pt x="90190" y="75"/>
                  </a:cubicBezTo>
                  <a:cubicBezTo>
                    <a:pt x="84477" y="75"/>
                    <a:pt x="68767" y="1456"/>
                    <a:pt x="51272" y="18554"/>
                  </a:cubicBezTo>
                  <a:cubicBezTo>
                    <a:pt x="36991" y="32716"/>
                    <a:pt x="28600" y="63804"/>
                    <a:pt x="25208" y="76757"/>
                  </a:cubicBezTo>
                  <a:cubicBezTo>
                    <a:pt x="21995" y="88674"/>
                    <a:pt x="20567" y="94028"/>
                    <a:pt x="15211" y="104390"/>
                  </a:cubicBezTo>
                  <a:cubicBezTo>
                    <a:pt x="13962" y="106462"/>
                    <a:pt x="9320" y="114062"/>
                    <a:pt x="6821" y="116307"/>
                  </a:cubicBezTo>
                  <a:cubicBezTo>
                    <a:pt x="2001" y="120624"/>
                    <a:pt x="216" y="123733"/>
                    <a:pt x="216" y="124597"/>
                  </a:cubicBezTo>
                  <a:cubicBezTo>
                    <a:pt x="216" y="124942"/>
                    <a:pt x="573" y="125633"/>
                    <a:pt x="1822" y="125633"/>
                  </a:cubicBezTo>
                  <a:cubicBezTo>
                    <a:pt x="2536" y="125633"/>
                    <a:pt x="6285" y="124942"/>
                    <a:pt x="10927" y="122006"/>
                  </a:cubicBezTo>
                  <a:cubicBezTo>
                    <a:pt x="13962" y="120279"/>
                    <a:pt x="14319" y="119934"/>
                    <a:pt x="18425" y="115789"/>
                  </a:cubicBezTo>
                  <a:cubicBezTo>
                    <a:pt x="27351" y="115961"/>
                    <a:pt x="33599" y="117516"/>
                    <a:pt x="44846" y="120624"/>
                  </a:cubicBezTo>
                  <a:cubicBezTo>
                    <a:pt x="53950" y="123042"/>
                    <a:pt x="63055" y="125633"/>
                    <a:pt x="72159" y="125633"/>
                  </a:cubicBezTo>
                  <a:cubicBezTo>
                    <a:pt x="86619" y="125633"/>
                    <a:pt x="101258" y="115098"/>
                    <a:pt x="106970" y="107499"/>
                  </a:cubicBezTo>
                  <a:cubicBezTo>
                    <a:pt x="110541" y="102836"/>
                    <a:pt x="111612" y="98518"/>
                    <a:pt x="111612" y="98000"/>
                  </a:cubicBezTo>
                  <a:cubicBezTo>
                    <a:pt x="111612" y="96791"/>
                    <a:pt x="110541" y="96791"/>
                    <a:pt x="110362" y="96791"/>
                  </a:cubicBezTo>
                  <a:cubicBezTo>
                    <a:pt x="107506" y="96791"/>
                    <a:pt x="103221" y="98691"/>
                    <a:pt x="100187" y="100763"/>
                  </a:cubicBezTo>
                  <a:cubicBezTo>
                    <a:pt x="95367" y="103699"/>
                    <a:pt x="95010" y="104735"/>
                    <a:pt x="93938" y="107671"/>
                  </a:cubicBezTo>
                  <a:cubicBezTo>
                    <a:pt x="93046" y="110435"/>
                    <a:pt x="91975" y="111816"/>
                    <a:pt x="91261" y="112853"/>
                  </a:cubicBezTo>
                  <a:cubicBezTo>
                    <a:pt x="89833" y="114925"/>
                    <a:pt x="89654" y="114925"/>
                    <a:pt x="86976" y="114925"/>
                  </a:cubicBezTo>
                  <a:cubicBezTo>
                    <a:pt x="78407" y="114925"/>
                    <a:pt x="69481" y="112335"/>
                    <a:pt x="57699" y="109226"/>
                  </a:cubicBezTo>
                  <a:cubicBezTo>
                    <a:pt x="52700" y="107844"/>
                    <a:pt x="42882" y="105081"/>
                    <a:pt x="33956" y="105081"/>
                  </a:cubicBezTo>
                  <a:cubicBezTo>
                    <a:pt x="31635" y="105081"/>
                    <a:pt x="29136" y="105254"/>
                    <a:pt x="26815" y="105772"/>
                  </a:cubicBezTo>
                  <a:close/>
                </a:path>
              </a:pathLst>
            </a:custGeom>
            <a:solidFill>
              <a:srgbClr val="000000"/>
            </a:solidFill>
            <a:ln w="17859" cap="flat">
              <a:no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4E759A7C-6CA1-40EE-B27C-24E1D270D9F8}"/>
                </a:ext>
              </a:extLst>
            </p:cNvPr>
            <p:cNvSpPr/>
            <p:nvPr>
              <p:custDataLst>
                <p:tags r:id="rId6"/>
              </p:custDataLst>
            </p:nvPr>
          </p:nvSpPr>
          <p:spPr>
            <a:xfrm>
              <a:off x="6533109" y="3809105"/>
              <a:ext cx="74853" cy="53314"/>
            </a:xfrm>
            <a:custGeom>
              <a:avLst/>
              <a:gdLst>
                <a:gd name="connsiteX0" fmla="*/ 33463 w 74853"/>
                <a:gd name="connsiteY0" fmla="*/ 8297 h 53314"/>
                <a:gd name="connsiteX1" fmla="*/ 48334 w 74853"/>
                <a:gd name="connsiteY1" fmla="*/ 8297 h 53314"/>
                <a:gd name="connsiteX2" fmla="*/ 43710 w 74853"/>
                <a:gd name="connsiteY2" fmla="*/ 36103 h 53314"/>
                <a:gd name="connsiteX3" fmla="*/ 45085 w 74853"/>
                <a:gd name="connsiteY3" fmla="*/ 46863 h 53314"/>
                <a:gd name="connsiteX4" fmla="*/ 50708 w 74853"/>
                <a:gd name="connsiteY4" fmla="*/ 53391 h 53314"/>
                <a:gd name="connsiteX5" fmla="*/ 56581 w 74853"/>
                <a:gd name="connsiteY5" fmla="*/ 47951 h 53314"/>
                <a:gd name="connsiteX6" fmla="*/ 55581 w 74853"/>
                <a:gd name="connsiteY6" fmla="*/ 45291 h 53314"/>
                <a:gd name="connsiteX7" fmla="*/ 50958 w 74853"/>
                <a:gd name="connsiteY7" fmla="*/ 24013 h 53314"/>
                <a:gd name="connsiteX8" fmla="*/ 52707 w 74853"/>
                <a:gd name="connsiteY8" fmla="*/ 8297 h 53314"/>
                <a:gd name="connsiteX9" fmla="*/ 68328 w 74853"/>
                <a:gd name="connsiteY9" fmla="*/ 8297 h 53314"/>
                <a:gd name="connsiteX10" fmla="*/ 72951 w 74853"/>
                <a:gd name="connsiteY10" fmla="*/ 7330 h 53314"/>
                <a:gd name="connsiteX11" fmla="*/ 75076 w 74853"/>
                <a:gd name="connsiteY11" fmla="*/ 3582 h 53314"/>
                <a:gd name="connsiteX12" fmla="*/ 69702 w 74853"/>
                <a:gd name="connsiteY12" fmla="*/ 76 h 53314"/>
                <a:gd name="connsiteX13" fmla="*/ 22591 w 74853"/>
                <a:gd name="connsiteY13" fmla="*/ 76 h 53314"/>
                <a:gd name="connsiteX14" fmla="*/ 8345 w 74853"/>
                <a:gd name="connsiteY14" fmla="*/ 6242 h 53314"/>
                <a:gd name="connsiteX15" fmla="*/ 223 w 74853"/>
                <a:gd name="connsiteY15" fmla="*/ 16639 h 53314"/>
                <a:gd name="connsiteX16" fmla="*/ 2347 w 74853"/>
                <a:gd name="connsiteY16" fmla="*/ 18090 h 53314"/>
                <a:gd name="connsiteX17" fmla="*/ 4596 w 74853"/>
                <a:gd name="connsiteY17" fmla="*/ 16760 h 53314"/>
                <a:gd name="connsiteX18" fmla="*/ 21466 w 74853"/>
                <a:gd name="connsiteY18" fmla="*/ 8297 h 53314"/>
                <a:gd name="connsiteX19" fmla="*/ 29089 w 74853"/>
                <a:gd name="connsiteY19" fmla="*/ 8297 h 53314"/>
                <a:gd name="connsiteX20" fmla="*/ 14718 w 74853"/>
                <a:gd name="connsiteY20" fmla="*/ 43115 h 53314"/>
                <a:gd name="connsiteX21" fmla="*/ 12344 w 74853"/>
                <a:gd name="connsiteY21" fmla="*/ 47709 h 53314"/>
                <a:gd name="connsiteX22" fmla="*/ 11969 w 74853"/>
                <a:gd name="connsiteY22" fmla="*/ 49522 h 53314"/>
                <a:gd name="connsiteX23" fmla="*/ 16343 w 74853"/>
                <a:gd name="connsiteY23" fmla="*/ 53391 h 53314"/>
                <a:gd name="connsiteX24" fmla="*/ 25715 w 74853"/>
                <a:gd name="connsiteY24" fmla="*/ 37070 h 53314"/>
                <a:gd name="connsiteX25" fmla="*/ 33463 w 74853"/>
                <a:gd name="connsiteY25" fmla="*/ 8297 h 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853" h="53314">
                  <a:moveTo>
                    <a:pt x="33463" y="8297"/>
                  </a:moveTo>
                  <a:lnTo>
                    <a:pt x="48334" y="8297"/>
                  </a:lnTo>
                  <a:cubicBezTo>
                    <a:pt x="46459" y="15551"/>
                    <a:pt x="43710" y="26552"/>
                    <a:pt x="43710" y="36103"/>
                  </a:cubicBezTo>
                  <a:cubicBezTo>
                    <a:pt x="43710" y="40939"/>
                    <a:pt x="44335" y="44203"/>
                    <a:pt x="45085" y="46863"/>
                  </a:cubicBezTo>
                  <a:cubicBezTo>
                    <a:pt x="47084" y="52907"/>
                    <a:pt x="48708" y="53391"/>
                    <a:pt x="50708" y="53391"/>
                  </a:cubicBezTo>
                  <a:cubicBezTo>
                    <a:pt x="53582" y="53391"/>
                    <a:pt x="56581" y="50852"/>
                    <a:pt x="56581" y="47951"/>
                  </a:cubicBezTo>
                  <a:cubicBezTo>
                    <a:pt x="56581" y="46984"/>
                    <a:pt x="56331" y="46500"/>
                    <a:pt x="55581" y="45291"/>
                  </a:cubicBezTo>
                  <a:cubicBezTo>
                    <a:pt x="53207" y="40818"/>
                    <a:pt x="50958" y="33927"/>
                    <a:pt x="50958" y="24013"/>
                  </a:cubicBezTo>
                  <a:cubicBezTo>
                    <a:pt x="50958" y="21716"/>
                    <a:pt x="50958" y="16881"/>
                    <a:pt x="52707" y="8297"/>
                  </a:cubicBezTo>
                  <a:lnTo>
                    <a:pt x="68328" y="8297"/>
                  </a:lnTo>
                  <a:cubicBezTo>
                    <a:pt x="70577" y="8297"/>
                    <a:pt x="71577" y="8297"/>
                    <a:pt x="72951" y="7330"/>
                  </a:cubicBezTo>
                  <a:cubicBezTo>
                    <a:pt x="74701" y="6121"/>
                    <a:pt x="75076" y="4187"/>
                    <a:pt x="75076" y="3582"/>
                  </a:cubicBezTo>
                  <a:cubicBezTo>
                    <a:pt x="75076" y="76"/>
                    <a:pt x="71827" y="76"/>
                    <a:pt x="69702" y="76"/>
                  </a:cubicBezTo>
                  <a:lnTo>
                    <a:pt x="22591" y="76"/>
                  </a:lnTo>
                  <a:cubicBezTo>
                    <a:pt x="17468" y="76"/>
                    <a:pt x="13969" y="1164"/>
                    <a:pt x="8345" y="6242"/>
                  </a:cubicBezTo>
                  <a:cubicBezTo>
                    <a:pt x="5096" y="9022"/>
                    <a:pt x="223" y="15551"/>
                    <a:pt x="223" y="16639"/>
                  </a:cubicBezTo>
                  <a:cubicBezTo>
                    <a:pt x="223" y="18090"/>
                    <a:pt x="1847" y="18090"/>
                    <a:pt x="2347" y="18090"/>
                  </a:cubicBezTo>
                  <a:cubicBezTo>
                    <a:pt x="3722" y="18090"/>
                    <a:pt x="3846" y="17848"/>
                    <a:pt x="4596" y="16760"/>
                  </a:cubicBezTo>
                  <a:cubicBezTo>
                    <a:pt x="10969" y="8297"/>
                    <a:pt x="18717" y="8297"/>
                    <a:pt x="21466" y="8297"/>
                  </a:cubicBezTo>
                  <a:lnTo>
                    <a:pt x="29089" y="8297"/>
                  </a:lnTo>
                  <a:cubicBezTo>
                    <a:pt x="25215" y="21596"/>
                    <a:pt x="18467" y="35861"/>
                    <a:pt x="14718" y="43115"/>
                  </a:cubicBezTo>
                  <a:cubicBezTo>
                    <a:pt x="13969" y="44687"/>
                    <a:pt x="12719" y="47225"/>
                    <a:pt x="12344" y="47709"/>
                  </a:cubicBezTo>
                  <a:cubicBezTo>
                    <a:pt x="12219" y="48192"/>
                    <a:pt x="11969" y="48676"/>
                    <a:pt x="11969" y="49522"/>
                  </a:cubicBezTo>
                  <a:cubicBezTo>
                    <a:pt x="11969" y="51457"/>
                    <a:pt x="13469" y="53391"/>
                    <a:pt x="16343" y="53391"/>
                  </a:cubicBezTo>
                  <a:cubicBezTo>
                    <a:pt x="21341" y="53391"/>
                    <a:pt x="22716" y="47951"/>
                    <a:pt x="25715" y="37070"/>
                  </a:cubicBezTo>
                  <a:lnTo>
                    <a:pt x="33463" y="8297"/>
                  </a:lnTo>
                  <a:close/>
                </a:path>
              </a:pathLst>
            </a:custGeom>
            <a:solidFill>
              <a:srgbClr val="000000"/>
            </a:solidFill>
            <a:ln w="17859" cap="flat">
              <a:no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F105A93E-FF20-49ED-97DE-EF3159B7D739}"/>
                </a:ext>
              </a:extLst>
            </p:cNvPr>
            <p:cNvSpPr/>
            <p:nvPr>
              <p:custDataLst>
                <p:tags r:id="rId7"/>
              </p:custDataLst>
            </p:nvPr>
          </p:nvSpPr>
          <p:spPr>
            <a:xfrm>
              <a:off x="6678864" y="3788674"/>
              <a:ext cx="109075" cy="6908"/>
            </a:xfrm>
            <a:custGeom>
              <a:avLst/>
              <a:gdLst>
                <a:gd name="connsiteX0" fmla="*/ 103057 w 109075"/>
                <a:gd name="connsiteY0" fmla="*/ 6983 h 6908"/>
                <a:gd name="connsiteX1" fmla="*/ 109306 w 109075"/>
                <a:gd name="connsiteY1" fmla="*/ 3529 h 6908"/>
                <a:gd name="connsiteX2" fmla="*/ 103057 w 109075"/>
                <a:gd name="connsiteY2" fmla="*/ 75 h 6908"/>
                <a:gd name="connsiteX3" fmla="*/ 6478 w 109075"/>
                <a:gd name="connsiteY3" fmla="*/ 75 h 6908"/>
                <a:gd name="connsiteX4" fmla="*/ 230 w 109075"/>
                <a:gd name="connsiteY4" fmla="*/ 3529 h 6908"/>
                <a:gd name="connsiteX5" fmla="*/ 6478 w 109075"/>
                <a:gd name="connsiteY5" fmla="*/ 6983 h 6908"/>
                <a:gd name="connsiteX6" fmla="*/ 103057 w 109075"/>
                <a:gd name="connsiteY6" fmla="*/ 6983 h 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75" h="6908">
                  <a:moveTo>
                    <a:pt x="103057" y="6983"/>
                  </a:moveTo>
                  <a:cubicBezTo>
                    <a:pt x="106092" y="6983"/>
                    <a:pt x="109306" y="6983"/>
                    <a:pt x="109306" y="3529"/>
                  </a:cubicBezTo>
                  <a:cubicBezTo>
                    <a:pt x="109306" y="75"/>
                    <a:pt x="106092" y="75"/>
                    <a:pt x="103057" y="75"/>
                  </a:cubicBezTo>
                  <a:lnTo>
                    <a:pt x="6478" y="75"/>
                  </a:lnTo>
                  <a:cubicBezTo>
                    <a:pt x="3444" y="75"/>
                    <a:pt x="230" y="75"/>
                    <a:pt x="230" y="3529"/>
                  </a:cubicBezTo>
                  <a:cubicBezTo>
                    <a:pt x="230" y="6983"/>
                    <a:pt x="3444" y="6983"/>
                    <a:pt x="6478" y="6983"/>
                  </a:cubicBezTo>
                  <a:lnTo>
                    <a:pt x="103057" y="6983"/>
                  </a:lnTo>
                  <a:close/>
                </a:path>
              </a:pathLst>
            </a:custGeom>
            <a:solidFill>
              <a:srgbClr val="000000"/>
            </a:solidFill>
            <a:ln w="17859"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410C2556-D6E2-49E1-9532-055ED1E4371E}"/>
                </a:ext>
              </a:extLst>
            </p:cNvPr>
            <p:cNvSpPr/>
            <p:nvPr>
              <p:custDataLst>
                <p:tags r:id="rId8"/>
              </p:custDataLst>
            </p:nvPr>
          </p:nvSpPr>
          <p:spPr>
            <a:xfrm>
              <a:off x="6848457" y="3715446"/>
              <a:ext cx="39631" cy="119858"/>
            </a:xfrm>
            <a:custGeom>
              <a:avLst/>
              <a:gdLst>
                <a:gd name="connsiteX0" fmla="*/ 25947 w 39631"/>
                <a:gd name="connsiteY0" fmla="*/ 75 h 119858"/>
                <a:gd name="connsiteX1" fmla="*/ 240 w 39631"/>
                <a:gd name="connsiteY1" fmla="*/ 1975 h 119858"/>
                <a:gd name="connsiteX2" fmla="*/ 240 w 39631"/>
                <a:gd name="connsiteY2" fmla="*/ 7328 h 119858"/>
                <a:gd name="connsiteX3" fmla="*/ 14165 w 39631"/>
                <a:gd name="connsiteY3" fmla="*/ 17000 h 119858"/>
                <a:gd name="connsiteX4" fmla="*/ 14165 w 39631"/>
                <a:gd name="connsiteY4" fmla="*/ 106808 h 119858"/>
                <a:gd name="connsiteX5" fmla="*/ 240 w 39631"/>
                <a:gd name="connsiteY5" fmla="*/ 114580 h 119858"/>
                <a:gd name="connsiteX6" fmla="*/ 240 w 39631"/>
                <a:gd name="connsiteY6" fmla="*/ 119934 h 119858"/>
                <a:gd name="connsiteX7" fmla="*/ 20056 w 39631"/>
                <a:gd name="connsiteY7" fmla="*/ 119415 h 119858"/>
                <a:gd name="connsiteX8" fmla="*/ 39871 w 39631"/>
                <a:gd name="connsiteY8" fmla="*/ 119934 h 119858"/>
                <a:gd name="connsiteX9" fmla="*/ 39871 w 39631"/>
                <a:gd name="connsiteY9" fmla="*/ 114580 h 119858"/>
                <a:gd name="connsiteX10" fmla="*/ 25947 w 39631"/>
                <a:gd name="connsiteY10" fmla="*/ 106808 h 119858"/>
                <a:gd name="connsiteX11" fmla="*/ 25947 w 39631"/>
                <a:gd name="connsiteY11" fmla="*/ 75 h 11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31" h="119858">
                  <a:moveTo>
                    <a:pt x="25947" y="75"/>
                  </a:moveTo>
                  <a:lnTo>
                    <a:pt x="240" y="1975"/>
                  </a:lnTo>
                  <a:lnTo>
                    <a:pt x="240" y="7328"/>
                  </a:lnTo>
                  <a:cubicBezTo>
                    <a:pt x="12736" y="7328"/>
                    <a:pt x="14165" y="8537"/>
                    <a:pt x="14165" y="17000"/>
                  </a:cubicBezTo>
                  <a:lnTo>
                    <a:pt x="14165" y="106808"/>
                  </a:lnTo>
                  <a:cubicBezTo>
                    <a:pt x="14165" y="114580"/>
                    <a:pt x="12201" y="114580"/>
                    <a:pt x="240" y="114580"/>
                  </a:cubicBezTo>
                  <a:lnTo>
                    <a:pt x="240" y="119934"/>
                  </a:lnTo>
                  <a:cubicBezTo>
                    <a:pt x="6131" y="119761"/>
                    <a:pt x="15593" y="119415"/>
                    <a:pt x="20056" y="119415"/>
                  </a:cubicBezTo>
                  <a:cubicBezTo>
                    <a:pt x="24519" y="119415"/>
                    <a:pt x="33266" y="119761"/>
                    <a:pt x="39871" y="119934"/>
                  </a:cubicBezTo>
                  <a:lnTo>
                    <a:pt x="39871" y="114580"/>
                  </a:lnTo>
                  <a:cubicBezTo>
                    <a:pt x="27911" y="114580"/>
                    <a:pt x="25947" y="114580"/>
                    <a:pt x="25947" y="106808"/>
                  </a:cubicBezTo>
                  <a:lnTo>
                    <a:pt x="25947" y="75"/>
                  </a:lnTo>
                  <a:close/>
                </a:path>
              </a:pathLst>
            </a:custGeom>
            <a:solidFill>
              <a:srgbClr val="000000"/>
            </a:solidFill>
            <a:ln w="17859"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9E0000BE-FCF3-4477-874D-9DBB89A4A86D}"/>
                </a:ext>
              </a:extLst>
            </p:cNvPr>
            <p:cNvSpPr/>
            <p:nvPr>
              <p:custDataLst>
                <p:tags r:id="rId9"/>
              </p:custDataLst>
            </p:nvPr>
          </p:nvSpPr>
          <p:spPr>
            <a:xfrm>
              <a:off x="6897153" y="3757932"/>
              <a:ext cx="79084" cy="79272"/>
            </a:xfrm>
            <a:custGeom>
              <a:avLst/>
              <a:gdLst>
                <a:gd name="connsiteX0" fmla="*/ 79327 w 79084"/>
                <a:gd name="connsiteY0" fmla="*/ 40488 h 79272"/>
                <a:gd name="connsiteX1" fmla="*/ 39874 w 79084"/>
                <a:gd name="connsiteY1" fmla="*/ 75 h 79272"/>
                <a:gd name="connsiteX2" fmla="*/ 243 w 79084"/>
                <a:gd name="connsiteY2" fmla="*/ 40488 h 79272"/>
                <a:gd name="connsiteX3" fmla="*/ 39696 w 79084"/>
                <a:gd name="connsiteY3" fmla="*/ 79347 h 79272"/>
                <a:gd name="connsiteX4" fmla="*/ 79327 w 79084"/>
                <a:gd name="connsiteY4" fmla="*/ 40488 h 79272"/>
                <a:gd name="connsiteX5" fmla="*/ 39874 w 79084"/>
                <a:gd name="connsiteY5" fmla="*/ 75030 h 79272"/>
                <a:gd name="connsiteX6" fmla="*/ 19523 w 79084"/>
                <a:gd name="connsiteY6" fmla="*/ 63458 h 79272"/>
                <a:gd name="connsiteX7" fmla="*/ 15060 w 79084"/>
                <a:gd name="connsiteY7" fmla="*/ 39107 h 79272"/>
                <a:gd name="connsiteX8" fmla="*/ 19344 w 79084"/>
                <a:gd name="connsiteY8" fmla="*/ 15446 h 79272"/>
                <a:gd name="connsiteX9" fmla="*/ 39696 w 79084"/>
                <a:gd name="connsiteY9" fmla="*/ 3874 h 79272"/>
                <a:gd name="connsiteX10" fmla="*/ 59868 w 79084"/>
                <a:gd name="connsiteY10" fmla="*/ 15100 h 79272"/>
                <a:gd name="connsiteX11" fmla="*/ 64510 w 79084"/>
                <a:gd name="connsiteY11" fmla="*/ 39107 h 79272"/>
                <a:gd name="connsiteX12" fmla="*/ 60583 w 79084"/>
                <a:gd name="connsiteY12" fmla="*/ 62249 h 79272"/>
                <a:gd name="connsiteX13" fmla="*/ 39874 w 79084"/>
                <a:gd name="connsiteY13" fmla="*/ 75030 h 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084" h="79272">
                  <a:moveTo>
                    <a:pt x="79327" y="40488"/>
                  </a:moveTo>
                  <a:cubicBezTo>
                    <a:pt x="79327" y="18382"/>
                    <a:pt x="61475" y="75"/>
                    <a:pt x="39874" y="75"/>
                  </a:cubicBezTo>
                  <a:cubicBezTo>
                    <a:pt x="17559" y="75"/>
                    <a:pt x="243" y="18900"/>
                    <a:pt x="243" y="40488"/>
                  </a:cubicBezTo>
                  <a:cubicBezTo>
                    <a:pt x="243" y="62768"/>
                    <a:pt x="18809" y="79347"/>
                    <a:pt x="39696" y="79347"/>
                  </a:cubicBezTo>
                  <a:cubicBezTo>
                    <a:pt x="61297" y="79347"/>
                    <a:pt x="79327" y="62422"/>
                    <a:pt x="79327" y="40488"/>
                  </a:cubicBezTo>
                  <a:close/>
                  <a:moveTo>
                    <a:pt x="39874" y="75030"/>
                  </a:moveTo>
                  <a:cubicBezTo>
                    <a:pt x="32198" y="75030"/>
                    <a:pt x="24343" y="71403"/>
                    <a:pt x="19523" y="63458"/>
                  </a:cubicBezTo>
                  <a:cubicBezTo>
                    <a:pt x="15060" y="55859"/>
                    <a:pt x="15060" y="45324"/>
                    <a:pt x="15060" y="39107"/>
                  </a:cubicBezTo>
                  <a:cubicBezTo>
                    <a:pt x="15060" y="32371"/>
                    <a:pt x="15060" y="23045"/>
                    <a:pt x="19344" y="15446"/>
                  </a:cubicBezTo>
                  <a:cubicBezTo>
                    <a:pt x="24165" y="7501"/>
                    <a:pt x="32555" y="3874"/>
                    <a:pt x="39696" y="3874"/>
                  </a:cubicBezTo>
                  <a:cubicBezTo>
                    <a:pt x="47551" y="3874"/>
                    <a:pt x="55227" y="7674"/>
                    <a:pt x="59868" y="15100"/>
                  </a:cubicBezTo>
                  <a:cubicBezTo>
                    <a:pt x="64510" y="22527"/>
                    <a:pt x="64510" y="32544"/>
                    <a:pt x="64510" y="39107"/>
                  </a:cubicBezTo>
                  <a:cubicBezTo>
                    <a:pt x="64510" y="45324"/>
                    <a:pt x="64510" y="54650"/>
                    <a:pt x="60583" y="62249"/>
                  </a:cubicBezTo>
                  <a:cubicBezTo>
                    <a:pt x="56655" y="70021"/>
                    <a:pt x="48800" y="75030"/>
                    <a:pt x="39874" y="75030"/>
                  </a:cubicBezTo>
                  <a:close/>
                </a:path>
              </a:pathLst>
            </a:custGeom>
            <a:solidFill>
              <a:srgbClr val="000000"/>
            </a:solidFill>
            <a:ln w="17859" cap="flat">
              <a:no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D35F814B-4471-47E6-9978-F891EACED6F1}"/>
                </a:ext>
              </a:extLst>
            </p:cNvPr>
            <p:cNvSpPr/>
            <p:nvPr>
              <p:custDataLst>
                <p:tags r:id="rId10"/>
              </p:custDataLst>
            </p:nvPr>
          </p:nvSpPr>
          <p:spPr>
            <a:xfrm>
              <a:off x="6986413" y="3757068"/>
              <a:ext cx="81583" cy="113814"/>
            </a:xfrm>
            <a:custGeom>
              <a:avLst/>
              <a:gdLst>
                <a:gd name="connsiteX0" fmla="*/ 34881 w 81583"/>
                <a:gd name="connsiteY0" fmla="*/ 48605 h 113814"/>
                <a:gd name="connsiteX1" fmla="*/ 19349 w 81583"/>
                <a:gd name="connsiteY1" fmla="*/ 27362 h 113814"/>
                <a:gd name="connsiteX2" fmla="*/ 22206 w 81583"/>
                <a:gd name="connsiteY2" fmla="*/ 12855 h 113814"/>
                <a:gd name="connsiteX3" fmla="*/ 34881 w 81583"/>
                <a:gd name="connsiteY3" fmla="*/ 5947 h 113814"/>
                <a:gd name="connsiteX4" fmla="*/ 50412 w 81583"/>
                <a:gd name="connsiteY4" fmla="*/ 27190 h 113814"/>
                <a:gd name="connsiteX5" fmla="*/ 47556 w 81583"/>
                <a:gd name="connsiteY5" fmla="*/ 41697 h 113814"/>
                <a:gd name="connsiteX6" fmla="*/ 34881 w 81583"/>
                <a:gd name="connsiteY6" fmla="*/ 48605 h 113814"/>
                <a:gd name="connsiteX7" fmla="*/ 14172 w 81583"/>
                <a:gd name="connsiteY7" fmla="*/ 55341 h 113814"/>
                <a:gd name="connsiteX8" fmla="*/ 17207 w 81583"/>
                <a:gd name="connsiteY8" fmla="*/ 47224 h 113814"/>
                <a:gd name="connsiteX9" fmla="*/ 34881 w 81583"/>
                <a:gd name="connsiteY9" fmla="*/ 52578 h 113814"/>
                <a:gd name="connsiteX10" fmla="*/ 63801 w 81583"/>
                <a:gd name="connsiteY10" fmla="*/ 27362 h 113814"/>
                <a:gd name="connsiteX11" fmla="*/ 56482 w 81583"/>
                <a:gd name="connsiteY11" fmla="*/ 10610 h 113814"/>
                <a:gd name="connsiteX12" fmla="*/ 72548 w 81583"/>
                <a:gd name="connsiteY12" fmla="*/ 3874 h 113814"/>
                <a:gd name="connsiteX13" fmla="*/ 74334 w 81583"/>
                <a:gd name="connsiteY13" fmla="*/ 4047 h 113814"/>
                <a:gd name="connsiteX14" fmla="*/ 71477 w 81583"/>
                <a:gd name="connsiteY14" fmla="*/ 8710 h 113814"/>
                <a:gd name="connsiteX15" fmla="*/ 76654 w 81583"/>
                <a:gd name="connsiteY15" fmla="*/ 13719 h 113814"/>
                <a:gd name="connsiteX16" fmla="*/ 81831 w 81583"/>
                <a:gd name="connsiteY16" fmla="*/ 8537 h 113814"/>
                <a:gd name="connsiteX17" fmla="*/ 72727 w 81583"/>
                <a:gd name="connsiteY17" fmla="*/ 75 h 113814"/>
                <a:gd name="connsiteX18" fmla="*/ 53804 w 81583"/>
                <a:gd name="connsiteY18" fmla="*/ 8192 h 113814"/>
                <a:gd name="connsiteX19" fmla="*/ 34881 w 81583"/>
                <a:gd name="connsiteY19" fmla="*/ 1974 h 113814"/>
                <a:gd name="connsiteX20" fmla="*/ 5960 w 81583"/>
                <a:gd name="connsiteY20" fmla="*/ 27190 h 113814"/>
                <a:gd name="connsiteX21" fmla="*/ 14351 w 81583"/>
                <a:gd name="connsiteY21" fmla="*/ 44979 h 113814"/>
                <a:gd name="connsiteX22" fmla="*/ 8817 w 81583"/>
                <a:gd name="connsiteY22" fmla="*/ 59313 h 113814"/>
                <a:gd name="connsiteX23" fmla="*/ 16672 w 81583"/>
                <a:gd name="connsiteY23" fmla="*/ 74684 h 113814"/>
                <a:gd name="connsiteX24" fmla="*/ 248 w 81583"/>
                <a:gd name="connsiteY24" fmla="*/ 91955 h 113814"/>
                <a:gd name="connsiteX25" fmla="*/ 39701 w 81583"/>
                <a:gd name="connsiteY25" fmla="*/ 113889 h 113814"/>
                <a:gd name="connsiteX26" fmla="*/ 79332 w 81583"/>
                <a:gd name="connsiteY26" fmla="*/ 91610 h 113814"/>
                <a:gd name="connsiteX27" fmla="*/ 67728 w 81583"/>
                <a:gd name="connsiteY27" fmla="*/ 71921 h 113814"/>
                <a:gd name="connsiteX28" fmla="*/ 37023 w 81583"/>
                <a:gd name="connsiteY28" fmla="*/ 67085 h 113814"/>
                <a:gd name="connsiteX29" fmla="*/ 23634 w 81583"/>
                <a:gd name="connsiteY29" fmla="*/ 66912 h 113814"/>
                <a:gd name="connsiteX30" fmla="*/ 14172 w 81583"/>
                <a:gd name="connsiteY30" fmla="*/ 55341 h 113814"/>
                <a:gd name="connsiteX31" fmla="*/ 39879 w 81583"/>
                <a:gd name="connsiteY31" fmla="*/ 109917 h 113814"/>
                <a:gd name="connsiteX32" fmla="*/ 9531 w 81583"/>
                <a:gd name="connsiteY32" fmla="*/ 91955 h 113814"/>
                <a:gd name="connsiteX33" fmla="*/ 24169 w 81583"/>
                <a:gd name="connsiteY33" fmla="*/ 77102 h 113814"/>
                <a:gd name="connsiteX34" fmla="*/ 34702 w 81583"/>
                <a:gd name="connsiteY34" fmla="*/ 77102 h 113814"/>
                <a:gd name="connsiteX35" fmla="*/ 70049 w 81583"/>
                <a:gd name="connsiteY35" fmla="*/ 91955 h 113814"/>
                <a:gd name="connsiteX36" fmla="*/ 39879 w 81583"/>
                <a:gd name="connsiteY36" fmla="*/ 109917 h 11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1583" h="113814">
                  <a:moveTo>
                    <a:pt x="34881" y="48605"/>
                  </a:moveTo>
                  <a:cubicBezTo>
                    <a:pt x="19349" y="48605"/>
                    <a:pt x="19349" y="31335"/>
                    <a:pt x="19349" y="27362"/>
                  </a:cubicBezTo>
                  <a:cubicBezTo>
                    <a:pt x="19349" y="22699"/>
                    <a:pt x="19528" y="17173"/>
                    <a:pt x="22206" y="12855"/>
                  </a:cubicBezTo>
                  <a:cubicBezTo>
                    <a:pt x="23634" y="10783"/>
                    <a:pt x="27740" y="5947"/>
                    <a:pt x="34881" y="5947"/>
                  </a:cubicBezTo>
                  <a:cubicBezTo>
                    <a:pt x="50412" y="5947"/>
                    <a:pt x="50412" y="23218"/>
                    <a:pt x="50412" y="27190"/>
                  </a:cubicBezTo>
                  <a:cubicBezTo>
                    <a:pt x="50412" y="31853"/>
                    <a:pt x="50233" y="37380"/>
                    <a:pt x="47556" y="41697"/>
                  </a:cubicBezTo>
                  <a:cubicBezTo>
                    <a:pt x="46127" y="43770"/>
                    <a:pt x="42021" y="48605"/>
                    <a:pt x="34881" y="48605"/>
                  </a:cubicBezTo>
                  <a:close/>
                  <a:moveTo>
                    <a:pt x="14172" y="55341"/>
                  </a:moveTo>
                  <a:cubicBezTo>
                    <a:pt x="14172" y="54650"/>
                    <a:pt x="14172" y="50678"/>
                    <a:pt x="17207" y="47224"/>
                  </a:cubicBezTo>
                  <a:cubicBezTo>
                    <a:pt x="24169" y="52060"/>
                    <a:pt x="31489" y="52578"/>
                    <a:pt x="34881" y="52578"/>
                  </a:cubicBezTo>
                  <a:cubicBezTo>
                    <a:pt x="51483" y="52578"/>
                    <a:pt x="63801" y="40661"/>
                    <a:pt x="63801" y="27362"/>
                  </a:cubicBezTo>
                  <a:cubicBezTo>
                    <a:pt x="63801" y="20972"/>
                    <a:pt x="60945" y="14582"/>
                    <a:pt x="56482" y="10610"/>
                  </a:cubicBezTo>
                  <a:cubicBezTo>
                    <a:pt x="62908" y="4738"/>
                    <a:pt x="69335" y="3874"/>
                    <a:pt x="72548" y="3874"/>
                  </a:cubicBezTo>
                  <a:cubicBezTo>
                    <a:pt x="72905" y="3874"/>
                    <a:pt x="73798" y="3874"/>
                    <a:pt x="74334" y="4047"/>
                  </a:cubicBezTo>
                  <a:cubicBezTo>
                    <a:pt x="72370" y="4738"/>
                    <a:pt x="71477" y="6638"/>
                    <a:pt x="71477" y="8710"/>
                  </a:cubicBezTo>
                  <a:cubicBezTo>
                    <a:pt x="71477" y="11646"/>
                    <a:pt x="73798" y="13719"/>
                    <a:pt x="76654" y="13719"/>
                  </a:cubicBezTo>
                  <a:cubicBezTo>
                    <a:pt x="78439" y="13719"/>
                    <a:pt x="81831" y="12510"/>
                    <a:pt x="81831" y="8537"/>
                  </a:cubicBezTo>
                  <a:cubicBezTo>
                    <a:pt x="81831" y="5601"/>
                    <a:pt x="79689" y="75"/>
                    <a:pt x="72727" y="75"/>
                  </a:cubicBezTo>
                  <a:cubicBezTo>
                    <a:pt x="69156" y="75"/>
                    <a:pt x="61302" y="1111"/>
                    <a:pt x="53804" y="8192"/>
                  </a:cubicBezTo>
                  <a:cubicBezTo>
                    <a:pt x="46306" y="2493"/>
                    <a:pt x="38808" y="1974"/>
                    <a:pt x="34881" y="1974"/>
                  </a:cubicBezTo>
                  <a:cubicBezTo>
                    <a:pt x="18278" y="1974"/>
                    <a:pt x="5960" y="13891"/>
                    <a:pt x="5960" y="27190"/>
                  </a:cubicBezTo>
                  <a:cubicBezTo>
                    <a:pt x="5960" y="34789"/>
                    <a:pt x="9888" y="41352"/>
                    <a:pt x="14351" y="44979"/>
                  </a:cubicBezTo>
                  <a:cubicBezTo>
                    <a:pt x="12030" y="47569"/>
                    <a:pt x="8817" y="53269"/>
                    <a:pt x="8817" y="59313"/>
                  </a:cubicBezTo>
                  <a:cubicBezTo>
                    <a:pt x="8817" y="64667"/>
                    <a:pt x="11138" y="71230"/>
                    <a:pt x="16672" y="74684"/>
                  </a:cubicBezTo>
                  <a:cubicBezTo>
                    <a:pt x="5960" y="77620"/>
                    <a:pt x="248" y="85047"/>
                    <a:pt x="248" y="91955"/>
                  </a:cubicBezTo>
                  <a:cubicBezTo>
                    <a:pt x="248" y="104390"/>
                    <a:pt x="17921" y="113889"/>
                    <a:pt x="39701" y="113889"/>
                  </a:cubicBezTo>
                  <a:cubicBezTo>
                    <a:pt x="60766" y="113889"/>
                    <a:pt x="79332" y="105081"/>
                    <a:pt x="79332" y="91610"/>
                  </a:cubicBezTo>
                  <a:cubicBezTo>
                    <a:pt x="79332" y="85565"/>
                    <a:pt x="76833" y="76757"/>
                    <a:pt x="67728" y="71921"/>
                  </a:cubicBezTo>
                  <a:cubicBezTo>
                    <a:pt x="58267" y="67085"/>
                    <a:pt x="47913" y="67085"/>
                    <a:pt x="37023" y="67085"/>
                  </a:cubicBezTo>
                  <a:cubicBezTo>
                    <a:pt x="32560" y="67085"/>
                    <a:pt x="24884" y="67085"/>
                    <a:pt x="23634" y="66912"/>
                  </a:cubicBezTo>
                  <a:cubicBezTo>
                    <a:pt x="17921" y="66222"/>
                    <a:pt x="14172" y="60868"/>
                    <a:pt x="14172" y="55341"/>
                  </a:cubicBezTo>
                  <a:close/>
                  <a:moveTo>
                    <a:pt x="39879" y="109917"/>
                  </a:moveTo>
                  <a:cubicBezTo>
                    <a:pt x="21849" y="109917"/>
                    <a:pt x="9531" y="101109"/>
                    <a:pt x="9531" y="91955"/>
                  </a:cubicBezTo>
                  <a:cubicBezTo>
                    <a:pt x="9531" y="84010"/>
                    <a:pt x="16315" y="77620"/>
                    <a:pt x="24169" y="77102"/>
                  </a:cubicBezTo>
                  <a:lnTo>
                    <a:pt x="34702" y="77102"/>
                  </a:lnTo>
                  <a:cubicBezTo>
                    <a:pt x="50055" y="77102"/>
                    <a:pt x="70049" y="77102"/>
                    <a:pt x="70049" y="91955"/>
                  </a:cubicBezTo>
                  <a:cubicBezTo>
                    <a:pt x="70049" y="101281"/>
                    <a:pt x="57374" y="109917"/>
                    <a:pt x="39879" y="109917"/>
                  </a:cubicBezTo>
                  <a:close/>
                </a:path>
              </a:pathLst>
            </a:custGeom>
            <a:solidFill>
              <a:srgbClr val="000000"/>
            </a:solidFill>
            <a:ln w="17859" cap="flat">
              <a:no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65319E46-FA5A-4DDB-89B3-56EE94E30C0C}"/>
                </a:ext>
              </a:extLst>
            </p:cNvPr>
            <p:cNvSpPr/>
            <p:nvPr>
              <p:custDataLst>
                <p:tags r:id="rId11"/>
              </p:custDataLst>
            </p:nvPr>
          </p:nvSpPr>
          <p:spPr>
            <a:xfrm>
              <a:off x="7108441" y="3713546"/>
              <a:ext cx="111396" cy="125558"/>
            </a:xfrm>
            <a:custGeom>
              <a:avLst/>
              <a:gdLst>
                <a:gd name="connsiteX0" fmla="*/ 26854 w 111396"/>
                <a:gd name="connsiteY0" fmla="*/ 105772 h 125558"/>
                <a:gd name="connsiteX1" fmla="*/ 41850 w 111396"/>
                <a:gd name="connsiteY1" fmla="*/ 71057 h 125558"/>
                <a:gd name="connsiteX2" fmla="*/ 65950 w 111396"/>
                <a:gd name="connsiteY2" fmla="*/ 14582 h 125558"/>
                <a:gd name="connsiteX3" fmla="*/ 75233 w 111396"/>
                <a:gd name="connsiteY3" fmla="*/ 10783 h 125558"/>
                <a:gd name="connsiteX4" fmla="*/ 87908 w 111396"/>
                <a:gd name="connsiteY4" fmla="*/ 25117 h 125558"/>
                <a:gd name="connsiteX5" fmla="*/ 87015 w 111396"/>
                <a:gd name="connsiteY5" fmla="*/ 31507 h 125558"/>
                <a:gd name="connsiteX6" fmla="*/ 88265 w 111396"/>
                <a:gd name="connsiteY6" fmla="*/ 32716 h 125558"/>
                <a:gd name="connsiteX7" fmla="*/ 100404 w 111396"/>
                <a:gd name="connsiteY7" fmla="*/ 27708 h 125558"/>
                <a:gd name="connsiteX8" fmla="*/ 105224 w 111396"/>
                <a:gd name="connsiteY8" fmla="*/ 16482 h 125558"/>
                <a:gd name="connsiteX9" fmla="*/ 90229 w 111396"/>
                <a:gd name="connsiteY9" fmla="*/ 75 h 125558"/>
                <a:gd name="connsiteX10" fmla="*/ 51311 w 111396"/>
                <a:gd name="connsiteY10" fmla="*/ 18554 h 125558"/>
                <a:gd name="connsiteX11" fmla="*/ 25247 w 111396"/>
                <a:gd name="connsiteY11" fmla="*/ 76757 h 125558"/>
                <a:gd name="connsiteX12" fmla="*/ 15250 w 111396"/>
                <a:gd name="connsiteY12" fmla="*/ 104390 h 125558"/>
                <a:gd name="connsiteX13" fmla="*/ 6860 w 111396"/>
                <a:gd name="connsiteY13" fmla="*/ 116307 h 125558"/>
                <a:gd name="connsiteX14" fmla="*/ 255 w 111396"/>
                <a:gd name="connsiteY14" fmla="*/ 124597 h 125558"/>
                <a:gd name="connsiteX15" fmla="*/ 1861 w 111396"/>
                <a:gd name="connsiteY15" fmla="*/ 125633 h 125558"/>
                <a:gd name="connsiteX16" fmla="*/ 10966 w 111396"/>
                <a:gd name="connsiteY16" fmla="*/ 122006 h 125558"/>
                <a:gd name="connsiteX17" fmla="*/ 18464 w 111396"/>
                <a:gd name="connsiteY17" fmla="*/ 115789 h 125558"/>
                <a:gd name="connsiteX18" fmla="*/ 44885 w 111396"/>
                <a:gd name="connsiteY18" fmla="*/ 120624 h 125558"/>
                <a:gd name="connsiteX19" fmla="*/ 72198 w 111396"/>
                <a:gd name="connsiteY19" fmla="*/ 125633 h 125558"/>
                <a:gd name="connsiteX20" fmla="*/ 107009 w 111396"/>
                <a:gd name="connsiteY20" fmla="*/ 107499 h 125558"/>
                <a:gd name="connsiteX21" fmla="*/ 111651 w 111396"/>
                <a:gd name="connsiteY21" fmla="*/ 98000 h 125558"/>
                <a:gd name="connsiteX22" fmla="*/ 110401 w 111396"/>
                <a:gd name="connsiteY22" fmla="*/ 96791 h 125558"/>
                <a:gd name="connsiteX23" fmla="*/ 100226 w 111396"/>
                <a:gd name="connsiteY23" fmla="*/ 100763 h 125558"/>
                <a:gd name="connsiteX24" fmla="*/ 93977 w 111396"/>
                <a:gd name="connsiteY24" fmla="*/ 107671 h 125558"/>
                <a:gd name="connsiteX25" fmla="*/ 91300 w 111396"/>
                <a:gd name="connsiteY25" fmla="*/ 112853 h 125558"/>
                <a:gd name="connsiteX26" fmla="*/ 87015 w 111396"/>
                <a:gd name="connsiteY26" fmla="*/ 114925 h 125558"/>
                <a:gd name="connsiteX27" fmla="*/ 57738 w 111396"/>
                <a:gd name="connsiteY27" fmla="*/ 109226 h 125558"/>
                <a:gd name="connsiteX28" fmla="*/ 33995 w 111396"/>
                <a:gd name="connsiteY28" fmla="*/ 105081 h 125558"/>
                <a:gd name="connsiteX29" fmla="*/ 26854 w 111396"/>
                <a:gd name="connsiteY29" fmla="*/ 105772 h 12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96" h="125558">
                  <a:moveTo>
                    <a:pt x="26854" y="105772"/>
                  </a:moveTo>
                  <a:cubicBezTo>
                    <a:pt x="36494" y="91264"/>
                    <a:pt x="39529" y="80211"/>
                    <a:pt x="41850" y="71057"/>
                  </a:cubicBezTo>
                  <a:cubicBezTo>
                    <a:pt x="48098" y="47224"/>
                    <a:pt x="54882" y="26499"/>
                    <a:pt x="65950" y="14582"/>
                  </a:cubicBezTo>
                  <a:cubicBezTo>
                    <a:pt x="68092" y="12337"/>
                    <a:pt x="69520" y="10783"/>
                    <a:pt x="75233" y="10783"/>
                  </a:cubicBezTo>
                  <a:cubicBezTo>
                    <a:pt x="87551" y="10783"/>
                    <a:pt x="87908" y="22699"/>
                    <a:pt x="87908" y="25117"/>
                  </a:cubicBezTo>
                  <a:cubicBezTo>
                    <a:pt x="87908" y="28226"/>
                    <a:pt x="87015" y="30644"/>
                    <a:pt x="87015" y="31507"/>
                  </a:cubicBezTo>
                  <a:cubicBezTo>
                    <a:pt x="87015" y="32716"/>
                    <a:pt x="88086" y="32716"/>
                    <a:pt x="88265" y="32716"/>
                  </a:cubicBezTo>
                  <a:cubicBezTo>
                    <a:pt x="91121" y="32716"/>
                    <a:pt x="95941" y="30817"/>
                    <a:pt x="100404" y="27708"/>
                  </a:cubicBezTo>
                  <a:cubicBezTo>
                    <a:pt x="103617" y="25290"/>
                    <a:pt x="105224" y="23563"/>
                    <a:pt x="105224" y="16482"/>
                  </a:cubicBezTo>
                  <a:cubicBezTo>
                    <a:pt x="105224" y="7156"/>
                    <a:pt x="100226" y="75"/>
                    <a:pt x="90229" y="75"/>
                  </a:cubicBezTo>
                  <a:cubicBezTo>
                    <a:pt x="84516" y="75"/>
                    <a:pt x="68806" y="1456"/>
                    <a:pt x="51311" y="18554"/>
                  </a:cubicBezTo>
                  <a:cubicBezTo>
                    <a:pt x="37030" y="32716"/>
                    <a:pt x="28639" y="63804"/>
                    <a:pt x="25247" y="76757"/>
                  </a:cubicBezTo>
                  <a:cubicBezTo>
                    <a:pt x="22034" y="88674"/>
                    <a:pt x="20606" y="94028"/>
                    <a:pt x="15250" y="104390"/>
                  </a:cubicBezTo>
                  <a:cubicBezTo>
                    <a:pt x="14001" y="106462"/>
                    <a:pt x="9359" y="114062"/>
                    <a:pt x="6860" y="116307"/>
                  </a:cubicBezTo>
                  <a:cubicBezTo>
                    <a:pt x="2040" y="120624"/>
                    <a:pt x="255" y="123733"/>
                    <a:pt x="255" y="124597"/>
                  </a:cubicBezTo>
                  <a:cubicBezTo>
                    <a:pt x="255" y="124942"/>
                    <a:pt x="612" y="125633"/>
                    <a:pt x="1861" y="125633"/>
                  </a:cubicBezTo>
                  <a:cubicBezTo>
                    <a:pt x="2575" y="125633"/>
                    <a:pt x="6324" y="124942"/>
                    <a:pt x="10966" y="122006"/>
                  </a:cubicBezTo>
                  <a:cubicBezTo>
                    <a:pt x="14001" y="120279"/>
                    <a:pt x="14358" y="119934"/>
                    <a:pt x="18464" y="115789"/>
                  </a:cubicBezTo>
                  <a:cubicBezTo>
                    <a:pt x="27390" y="115961"/>
                    <a:pt x="33638" y="117516"/>
                    <a:pt x="44885" y="120624"/>
                  </a:cubicBezTo>
                  <a:cubicBezTo>
                    <a:pt x="53989" y="123042"/>
                    <a:pt x="63094" y="125633"/>
                    <a:pt x="72198" y="125633"/>
                  </a:cubicBezTo>
                  <a:cubicBezTo>
                    <a:pt x="86658" y="125633"/>
                    <a:pt x="101297" y="115098"/>
                    <a:pt x="107009" y="107499"/>
                  </a:cubicBezTo>
                  <a:cubicBezTo>
                    <a:pt x="110580" y="102836"/>
                    <a:pt x="111651" y="98518"/>
                    <a:pt x="111651" y="98000"/>
                  </a:cubicBezTo>
                  <a:cubicBezTo>
                    <a:pt x="111651" y="96791"/>
                    <a:pt x="110580" y="96791"/>
                    <a:pt x="110401" y="96791"/>
                  </a:cubicBezTo>
                  <a:cubicBezTo>
                    <a:pt x="107545" y="96791"/>
                    <a:pt x="103260" y="98691"/>
                    <a:pt x="100226" y="100763"/>
                  </a:cubicBezTo>
                  <a:cubicBezTo>
                    <a:pt x="95406" y="103699"/>
                    <a:pt x="95049" y="104735"/>
                    <a:pt x="93977" y="107671"/>
                  </a:cubicBezTo>
                  <a:cubicBezTo>
                    <a:pt x="93085" y="110435"/>
                    <a:pt x="92014" y="111816"/>
                    <a:pt x="91300" y="112853"/>
                  </a:cubicBezTo>
                  <a:cubicBezTo>
                    <a:pt x="89871" y="114925"/>
                    <a:pt x="89693" y="114925"/>
                    <a:pt x="87015" y="114925"/>
                  </a:cubicBezTo>
                  <a:cubicBezTo>
                    <a:pt x="78446" y="114925"/>
                    <a:pt x="69520" y="112335"/>
                    <a:pt x="57738" y="109226"/>
                  </a:cubicBezTo>
                  <a:cubicBezTo>
                    <a:pt x="52739" y="107844"/>
                    <a:pt x="42921" y="105081"/>
                    <a:pt x="33995" y="105081"/>
                  </a:cubicBezTo>
                  <a:cubicBezTo>
                    <a:pt x="31674" y="105081"/>
                    <a:pt x="29175" y="105254"/>
                    <a:pt x="26854" y="105772"/>
                  </a:cubicBezTo>
                  <a:close/>
                </a:path>
              </a:pathLst>
            </a:custGeom>
            <a:solidFill>
              <a:srgbClr val="000000"/>
            </a:solidFill>
            <a:ln w="17859" cap="flat">
              <a:no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D6A47B4D-752E-43B9-B318-8922E7B1E627}"/>
                </a:ext>
              </a:extLst>
            </p:cNvPr>
            <p:cNvSpPr/>
            <p:nvPr>
              <p:custDataLst>
                <p:tags r:id="rId12"/>
              </p:custDataLst>
            </p:nvPr>
          </p:nvSpPr>
          <p:spPr>
            <a:xfrm>
              <a:off x="7225911" y="3807896"/>
              <a:ext cx="69729" cy="76768"/>
            </a:xfrm>
            <a:custGeom>
              <a:avLst/>
              <a:gdLst>
                <a:gd name="connsiteX0" fmla="*/ 9759 w 69729"/>
                <a:gd name="connsiteY0" fmla="*/ 68140 h 76768"/>
                <a:gd name="connsiteX1" fmla="*/ 3636 w 69729"/>
                <a:gd name="connsiteY1" fmla="*/ 72492 h 76768"/>
                <a:gd name="connsiteX2" fmla="*/ 262 w 69729"/>
                <a:gd name="connsiteY2" fmla="*/ 75031 h 76768"/>
                <a:gd name="connsiteX3" fmla="*/ 2011 w 69729"/>
                <a:gd name="connsiteY3" fmla="*/ 76845 h 76768"/>
                <a:gd name="connsiteX4" fmla="*/ 12758 w 69729"/>
                <a:gd name="connsiteY4" fmla="*/ 76361 h 76768"/>
                <a:gd name="connsiteX5" fmla="*/ 25879 w 69729"/>
                <a:gd name="connsiteY5" fmla="*/ 76845 h 76768"/>
                <a:gd name="connsiteX6" fmla="*/ 28378 w 69729"/>
                <a:gd name="connsiteY6" fmla="*/ 74185 h 76768"/>
                <a:gd name="connsiteX7" fmla="*/ 25129 w 69729"/>
                <a:gd name="connsiteY7" fmla="*/ 72492 h 76768"/>
                <a:gd name="connsiteX8" fmla="*/ 19006 w 69729"/>
                <a:gd name="connsiteY8" fmla="*/ 71042 h 76768"/>
                <a:gd name="connsiteX9" fmla="*/ 20381 w 69729"/>
                <a:gd name="connsiteY9" fmla="*/ 65480 h 76768"/>
                <a:gd name="connsiteX10" fmla="*/ 25004 w 69729"/>
                <a:gd name="connsiteY10" fmla="*/ 47467 h 76768"/>
                <a:gd name="connsiteX11" fmla="*/ 37876 w 69729"/>
                <a:gd name="connsiteY11" fmla="*/ 54600 h 76768"/>
                <a:gd name="connsiteX12" fmla="*/ 69991 w 69729"/>
                <a:gd name="connsiteY12" fmla="*/ 20266 h 76768"/>
                <a:gd name="connsiteX13" fmla="*/ 51247 w 69729"/>
                <a:gd name="connsiteY13" fmla="*/ 76 h 76768"/>
                <a:gd name="connsiteX14" fmla="*/ 33502 w 69729"/>
                <a:gd name="connsiteY14" fmla="*/ 8539 h 76768"/>
                <a:gd name="connsiteX15" fmla="*/ 20631 w 69729"/>
                <a:gd name="connsiteY15" fmla="*/ 76 h 76768"/>
                <a:gd name="connsiteX16" fmla="*/ 10758 w 69729"/>
                <a:gd name="connsiteY16" fmla="*/ 6484 h 76768"/>
                <a:gd name="connsiteX17" fmla="*/ 6260 w 69729"/>
                <a:gd name="connsiteY17" fmla="*/ 18573 h 76768"/>
                <a:gd name="connsiteX18" fmla="*/ 8384 w 69729"/>
                <a:gd name="connsiteY18" fmla="*/ 20145 h 76768"/>
                <a:gd name="connsiteX19" fmla="*/ 11133 w 69729"/>
                <a:gd name="connsiteY19" fmla="*/ 16518 h 76768"/>
                <a:gd name="connsiteX20" fmla="*/ 20256 w 69729"/>
                <a:gd name="connsiteY20" fmla="*/ 3461 h 76768"/>
                <a:gd name="connsiteX21" fmla="*/ 24380 w 69729"/>
                <a:gd name="connsiteY21" fmla="*/ 9385 h 76768"/>
                <a:gd name="connsiteX22" fmla="*/ 24005 w 69729"/>
                <a:gd name="connsiteY22" fmla="*/ 13012 h 76768"/>
                <a:gd name="connsiteX23" fmla="*/ 9759 w 69729"/>
                <a:gd name="connsiteY23" fmla="*/ 68140 h 76768"/>
                <a:gd name="connsiteX24" fmla="*/ 33377 w 69729"/>
                <a:gd name="connsiteY24" fmla="*/ 14584 h 76768"/>
                <a:gd name="connsiteX25" fmla="*/ 50872 w 69729"/>
                <a:gd name="connsiteY25" fmla="*/ 3461 h 76768"/>
                <a:gd name="connsiteX26" fmla="*/ 59994 w 69729"/>
                <a:gd name="connsiteY26" fmla="*/ 15188 h 76768"/>
                <a:gd name="connsiteX27" fmla="*/ 53496 w 69729"/>
                <a:gd name="connsiteY27" fmla="*/ 39488 h 76768"/>
                <a:gd name="connsiteX28" fmla="*/ 37876 w 69729"/>
                <a:gd name="connsiteY28" fmla="*/ 51215 h 76768"/>
                <a:gd name="connsiteX29" fmla="*/ 26754 w 69729"/>
                <a:gd name="connsiteY29" fmla="*/ 40697 h 76768"/>
                <a:gd name="connsiteX30" fmla="*/ 27129 w 69729"/>
                <a:gd name="connsiteY30" fmla="*/ 38884 h 76768"/>
                <a:gd name="connsiteX31" fmla="*/ 33377 w 69729"/>
                <a:gd name="connsiteY31" fmla="*/ 14584 h 7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729" h="76768">
                  <a:moveTo>
                    <a:pt x="9759" y="68140"/>
                  </a:moveTo>
                  <a:cubicBezTo>
                    <a:pt x="8884" y="71525"/>
                    <a:pt x="8634" y="72492"/>
                    <a:pt x="3636" y="72492"/>
                  </a:cubicBezTo>
                  <a:cubicBezTo>
                    <a:pt x="2011" y="72492"/>
                    <a:pt x="262" y="72492"/>
                    <a:pt x="262" y="75031"/>
                  </a:cubicBezTo>
                  <a:cubicBezTo>
                    <a:pt x="262" y="76361"/>
                    <a:pt x="1386" y="76845"/>
                    <a:pt x="2011" y="76845"/>
                  </a:cubicBezTo>
                  <a:cubicBezTo>
                    <a:pt x="5260" y="76845"/>
                    <a:pt x="9384" y="76361"/>
                    <a:pt x="12758" y="76361"/>
                  </a:cubicBezTo>
                  <a:cubicBezTo>
                    <a:pt x="17007" y="76361"/>
                    <a:pt x="21755" y="76845"/>
                    <a:pt x="25879" y="76845"/>
                  </a:cubicBezTo>
                  <a:cubicBezTo>
                    <a:pt x="27004" y="76845"/>
                    <a:pt x="28378" y="76482"/>
                    <a:pt x="28378" y="74185"/>
                  </a:cubicBezTo>
                  <a:cubicBezTo>
                    <a:pt x="28378" y="72492"/>
                    <a:pt x="26629" y="72492"/>
                    <a:pt x="25129" y="72492"/>
                  </a:cubicBezTo>
                  <a:cubicBezTo>
                    <a:pt x="22380" y="72492"/>
                    <a:pt x="19006" y="72492"/>
                    <a:pt x="19006" y="71042"/>
                  </a:cubicBezTo>
                  <a:cubicBezTo>
                    <a:pt x="19006" y="70437"/>
                    <a:pt x="19881" y="67294"/>
                    <a:pt x="20381" y="65480"/>
                  </a:cubicBezTo>
                  <a:cubicBezTo>
                    <a:pt x="21880" y="59073"/>
                    <a:pt x="23630" y="52545"/>
                    <a:pt x="25004" y="47467"/>
                  </a:cubicBezTo>
                  <a:cubicBezTo>
                    <a:pt x="26504" y="49885"/>
                    <a:pt x="30378" y="54600"/>
                    <a:pt x="37876" y="54600"/>
                  </a:cubicBezTo>
                  <a:cubicBezTo>
                    <a:pt x="53121" y="54600"/>
                    <a:pt x="69991" y="38279"/>
                    <a:pt x="69991" y="20266"/>
                  </a:cubicBezTo>
                  <a:cubicBezTo>
                    <a:pt x="69991" y="6121"/>
                    <a:pt x="59869" y="76"/>
                    <a:pt x="51247" y="76"/>
                  </a:cubicBezTo>
                  <a:cubicBezTo>
                    <a:pt x="43499" y="76"/>
                    <a:pt x="36876" y="5154"/>
                    <a:pt x="33502" y="8539"/>
                  </a:cubicBezTo>
                  <a:cubicBezTo>
                    <a:pt x="31377" y="1648"/>
                    <a:pt x="24380" y="76"/>
                    <a:pt x="20631" y="76"/>
                  </a:cubicBezTo>
                  <a:cubicBezTo>
                    <a:pt x="15757" y="76"/>
                    <a:pt x="12758" y="3219"/>
                    <a:pt x="10758" y="6484"/>
                  </a:cubicBezTo>
                  <a:cubicBezTo>
                    <a:pt x="8259" y="10594"/>
                    <a:pt x="6260" y="17848"/>
                    <a:pt x="6260" y="18573"/>
                  </a:cubicBezTo>
                  <a:cubicBezTo>
                    <a:pt x="6260" y="20145"/>
                    <a:pt x="8009" y="20145"/>
                    <a:pt x="8384" y="20145"/>
                  </a:cubicBezTo>
                  <a:cubicBezTo>
                    <a:pt x="10134" y="20145"/>
                    <a:pt x="10259" y="19782"/>
                    <a:pt x="11133" y="16518"/>
                  </a:cubicBezTo>
                  <a:cubicBezTo>
                    <a:pt x="13008" y="9506"/>
                    <a:pt x="15382" y="3461"/>
                    <a:pt x="20256" y="3461"/>
                  </a:cubicBezTo>
                  <a:cubicBezTo>
                    <a:pt x="23505" y="3461"/>
                    <a:pt x="24380" y="6121"/>
                    <a:pt x="24380" y="9385"/>
                  </a:cubicBezTo>
                  <a:cubicBezTo>
                    <a:pt x="24380" y="10715"/>
                    <a:pt x="24130" y="12287"/>
                    <a:pt x="24005" y="13012"/>
                  </a:cubicBezTo>
                  <a:lnTo>
                    <a:pt x="9759" y="68140"/>
                  </a:lnTo>
                  <a:close/>
                  <a:moveTo>
                    <a:pt x="33377" y="14584"/>
                  </a:moveTo>
                  <a:cubicBezTo>
                    <a:pt x="40625" y="5275"/>
                    <a:pt x="46873" y="3461"/>
                    <a:pt x="50872" y="3461"/>
                  </a:cubicBezTo>
                  <a:cubicBezTo>
                    <a:pt x="55745" y="3461"/>
                    <a:pt x="59994" y="6967"/>
                    <a:pt x="59994" y="15188"/>
                  </a:cubicBezTo>
                  <a:cubicBezTo>
                    <a:pt x="59994" y="20145"/>
                    <a:pt x="57245" y="32476"/>
                    <a:pt x="53496" y="39488"/>
                  </a:cubicBezTo>
                  <a:cubicBezTo>
                    <a:pt x="50372" y="45412"/>
                    <a:pt x="44249" y="51215"/>
                    <a:pt x="37876" y="51215"/>
                  </a:cubicBezTo>
                  <a:cubicBezTo>
                    <a:pt x="29003" y="51215"/>
                    <a:pt x="26754" y="41906"/>
                    <a:pt x="26754" y="40697"/>
                  </a:cubicBezTo>
                  <a:cubicBezTo>
                    <a:pt x="26754" y="40213"/>
                    <a:pt x="27004" y="39367"/>
                    <a:pt x="27129" y="38884"/>
                  </a:cubicBezTo>
                  <a:lnTo>
                    <a:pt x="33377" y="14584"/>
                  </a:lnTo>
                  <a:close/>
                </a:path>
              </a:pathLst>
            </a:custGeom>
            <a:solidFill>
              <a:srgbClr val="000000"/>
            </a:solidFill>
            <a:ln w="17859" cap="flat">
              <a:noFill/>
              <a:prstDash val="solid"/>
              <a:miter/>
            </a:ln>
          </p:spPr>
          <p:txBody>
            <a:bodyPr rtlCol="0" anchor="ctr"/>
            <a:lstStyle/>
            <a:p>
              <a:endParaRPr lang="zh-CN" altLang="en-US"/>
            </a:p>
          </p:txBody>
        </p:sp>
      </p:grpSp>
      <p:sp>
        <p:nvSpPr>
          <p:cNvPr id="2" name="文本框 1">
            <a:extLst>
              <a:ext uri="{FF2B5EF4-FFF2-40B4-BE49-F238E27FC236}">
                <a16:creationId xmlns:a16="http://schemas.microsoft.com/office/drawing/2014/main" id="{288A71AF-D28F-41D3-8D44-D67085855263}"/>
              </a:ext>
            </a:extLst>
          </p:cNvPr>
          <p:cNvSpPr txBox="1"/>
          <p:nvPr/>
        </p:nvSpPr>
        <p:spPr>
          <a:xfrm>
            <a:off x="550210" y="1457724"/>
            <a:ext cx="4031873" cy="369332"/>
          </a:xfrm>
          <a:prstGeom prst="rect">
            <a:avLst/>
          </a:prstGeom>
          <a:noFill/>
        </p:spPr>
        <p:txBody>
          <a:bodyPr wrap="none" rtlCol="0">
            <a:spAutoFit/>
          </a:bodyPr>
          <a:lstStyle/>
          <a:p>
            <a:r>
              <a:rPr lang="zh-CN" altLang="en-US" dirty="0"/>
              <a:t>取</a:t>
            </a:r>
            <a:r>
              <a:rPr lang="en-US" altLang="zh-CN" dirty="0"/>
              <a:t>70%</a:t>
            </a:r>
            <a:r>
              <a:rPr lang="zh-CN" altLang="en-US" dirty="0"/>
              <a:t>数据作为模板集，</a:t>
            </a:r>
            <a:r>
              <a:rPr lang="en-US" altLang="zh-CN" dirty="0"/>
              <a:t>30%</a:t>
            </a:r>
            <a:r>
              <a:rPr lang="zh-CN" altLang="en-US" dirty="0"/>
              <a:t>作测试集</a:t>
            </a:r>
          </a:p>
        </p:txBody>
      </p:sp>
      <p:sp>
        <p:nvSpPr>
          <p:cNvPr id="20" name="文本框 19">
            <a:extLst>
              <a:ext uri="{FF2B5EF4-FFF2-40B4-BE49-F238E27FC236}">
                <a16:creationId xmlns:a16="http://schemas.microsoft.com/office/drawing/2014/main" id="{7F543A72-9F72-62A8-D51D-CAAA446887B6}"/>
              </a:ext>
            </a:extLst>
          </p:cNvPr>
          <p:cNvSpPr txBox="1"/>
          <p:nvPr/>
        </p:nvSpPr>
        <p:spPr>
          <a:xfrm>
            <a:off x="194757" y="147690"/>
            <a:ext cx="6789294" cy="646331"/>
          </a:xfrm>
          <a:prstGeom prst="rect">
            <a:avLst/>
          </a:prstGeom>
          <a:noFill/>
        </p:spPr>
        <p:txBody>
          <a:bodyPr wrap="none" rtlCol="0">
            <a:spAutoFit/>
          </a:bodyPr>
          <a:lstStyle/>
          <a:p>
            <a:r>
              <a:rPr lang="zh-CN" altLang="en-US" sz="3600" dirty="0">
                <a:solidFill>
                  <a:schemeClr val="bg1"/>
                </a:solidFill>
                <a:latin typeface="+mj-ea"/>
                <a:ea typeface="+mj-ea"/>
              </a:rPr>
              <a:t>鉴别性能初步结果</a:t>
            </a:r>
            <a:r>
              <a:rPr lang="en-US" altLang="zh-CN" sz="3600" dirty="0">
                <a:solidFill>
                  <a:schemeClr val="bg1"/>
                </a:solidFill>
                <a:latin typeface="+mj-ea"/>
                <a:ea typeface="+mj-ea"/>
              </a:rPr>
              <a:t>(Data Driven)</a:t>
            </a:r>
            <a:endParaRPr lang="zh-CN" altLang="en-US" sz="3600" dirty="0">
              <a:solidFill>
                <a:schemeClr val="bg1"/>
              </a:solidFill>
              <a:latin typeface="+mj-ea"/>
              <a:ea typeface="+mj-ea"/>
            </a:endParaRPr>
          </a:p>
        </p:txBody>
      </p:sp>
    </p:spTree>
    <p:extLst>
      <p:ext uri="{BB962C8B-B14F-4D97-AF65-F5344CB8AC3E}">
        <p14:creationId xmlns:p14="http://schemas.microsoft.com/office/powerpoint/2010/main" val="805856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6789294" cy="646331"/>
          </a:xfrm>
          <a:prstGeom prst="rect">
            <a:avLst/>
          </a:prstGeom>
          <a:noFill/>
        </p:spPr>
        <p:txBody>
          <a:bodyPr wrap="none" rtlCol="0">
            <a:spAutoFit/>
          </a:bodyPr>
          <a:lstStyle/>
          <a:p>
            <a:r>
              <a:rPr lang="zh-CN" altLang="en-US" sz="3600" dirty="0">
                <a:solidFill>
                  <a:schemeClr val="bg1"/>
                </a:solidFill>
                <a:latin typeface="+mj-ea"/>
                <a:ea typeface="+mj-ea"/>
              </a:rPr>
              <a:t>鉴别性能初步结果</a:t>
            </a:r>
            <a:r>
              <a:rPr lang="en-US" altLang="zh-CN" sz="3600" dirty="0">
                <a:solidFill>
                  <a:schemeClr val="bg1"/>
                </a:solidFill>
                <a:latin typeface="+mj-ea"/>
                <a:ea typeface="+mj-ea"/>
              </a:rPr>
              <a:t>(Data Driven)</a:t>
            </a:r>
            <a:endParaRPr lang="zh-CN" altLang="en-US" sz="3600" dirty="0">
              <a:solidFill>
                <a:schemeClr val="bg1"/>
              </a:solidFill>
              <a:latin typeface="+mj-ea"/>
              <a:ea typeface="+mj-ea"/>
            </a:endParaRP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18</a:t>
            </a:fld>
            <a:endParaRPr lang="zh-CN" altLang="en-US" dirty="0"/>
          </a:p>
        </p:txBody>
      </p:sp>
      <p:pic>
        <p:nvPicPr>
          <p:cNvPr id="20" name="内容占位符 3">
            <a:extLst>
              <a:ext uri="{FF2B5EF4-FFF2-40B4-BE49-F238E27FC236}">
                <a16:creationId xmlns:a16="http://schemas.microsoft.com/office/drawing/2014/main" id="{0EECCD34-C3EC-4BC5-808A-4639C7433074}"/>
              </a:ext>
            </a:extLst>
          </p:cNvPr>
          <p:cNvPicPr>
            <a:picLocks noChangeAspect="1"/>
          </p:cNvPicPr>
          <p:nvPr/>
        </p:nvPicPr>
        <p:blipFill>
          <a:blip r:embed="rId27"/>
          <a:stretch>
            <a:fillRect/>
          </a:stretch>
        </p:blipFill>
        <p:spPr>
          <a:xfrm>
            <a:off x="631587" y="1694324"/>
            <a:ext cx="3809322" cy="2003024"/>
          </a:xfrm>
          <a:prstGeom prst="rect">
            <a:avLst/>
          </a:prstGeom>
        </p:spPr>
      </p:pic>
      <p:sp>
        <p:nvSpPr>
          <p:cNvPr id="22" name="文本框 21">
            <a:extLst>
              <a:ext uri="{FF2B5EF4-FFF2-40B4-BE49-F238E27FC236}">
                <a16:creationId xmlns:a16="http://schemas.microsoft.com/office/drawing/2014/main" id="{716E7B65-BBA8-4A42-9074-3695B20C54B7}"/>
              </a:ext>
            </a:extLst>
          </p:cNvPr>
          <p:cNvSpPr txBox="1"/>
          <p:nvPr/>
        </p:nvSpPr>
        <p:spPr>
          <a:xfrm>
            <a:off x="2049799" y="2797997"/>
            <a:ext cx="431528" cy="369332"/>
          </a:xfrm>
          <a:prstGeom prst="rect">
            <a:avLst/>
          </a:prstGeom>
          <a:noFill/>
        </p:spPr>
        <p:txBody>
          <a:bodyPr wrap="none" rtlCol="0">
            <a:spAutoFit/>
          </a:bodyPr>
          <a:lstStyle/>
          <a:p>
            <a:r>
              <a:rPr lang="el-GR" altLang="zh-CN" dirty="0">
                <a:solidFill>
                  <a:srgbClr val="FF0000"/>
                </a:solidFill>
              </a:rPr>
              <a:t>π</a:t>
            </a:r>
            <a:r>
              <a:rPr lang="en-US" altLang="zh-CN" dirty="0">
                <a:solidFill>
                  <a:srgbClr val="FF0000"/>
                </a:solidFill>
              </a:rPr>
              <a:t>+</a:t>
            </a:r>
            <a:endParaRPr lang="zh-CN" altLang="en-US" dirty="0">
              <a:solidFill>
                <a:srgbClr val="FF0000"/>
              </a:solidFill>
            </a:endParaRPr>
          </a:p>
        </p:txBody>
      </p:sp>
      <p:sp>
        <p:nvSpPr>
          <p:cNvPr id="23" name="文本框 22">
            <a:extLst>
              <a:ext uri="{FF2B5EF4-FFF2-40B4-BE49-F238E27FC236}">
                <a16:creationId xmlns:a16="http://schemas.microsoft.com/office/drawing/2014/main" id="{F7A2DB18-4EE0-4ADE-B6AB-8159C53BE55F}"/>
              </a:ext>
            </a:extLst>
          </p:cNvPr>
          <p:cNvSpPr txBox="1"/>
          <p:nvPr/>
        </p:nvSpPr>
        <p:spPr>
          <a:xfrm>
            <a:off x="2891490" y="2824090"/>
            <a:ext cx="429926" cy="369332"/>
          </a:xfrm>
          <a:prstGeom prst="rect">
            <a:avLst/>
          </a:prstGeom>
          <a:noFill/>
        </p:spPr>
        <p:txBody>
          <a:bodyPr wrap="none" rtlCol="0">
            <a:spAutoFit/>
          </a:bodyPr>
          <a:lstStyle/>
          <a:p>
            <a:r>
              <a:rPr lang="en-US" altLang="zh-CN" dirty="0">
                <a:solidFill>
                  <a:schemeClr val="accent1"/>
                </a:solidFill>
              </a:rPr>
              <a:t>p+</a:t>
            </a:r>
            <a:endParaRPr lang="zh-CN" altLang="en-US" dirty="0">
              <a:solidFill>
                <a:schemeClr val="accent1"/>
              </a:solidFill>
            </a:endParaRPr>
          </a:p>
        </p:txBody>
      </p:sp>
      <p:sp>
        <p:nvSpPr>
          <p:cNvPr id="25" name="文本框 24">
            <a:extLst>
              <a:ext uri="{FF2B5EF4-FFF2-40B4-BE49-F238E27FC236}">
                <a16:creationId xmlns:a16="http://schemas.microsoft.com/office/drawing/2014/main" id="{E23542C8-D33A-454E-BE27-331CFFE237CD}"/>
              </a:ext>
            </a:extLst>
          </p:cNvPr>
          <p:cNvSpPr txBox="1"/>
          <p:nvPr/>
        </p:nvSpPr>
        <p:spPr>
          <a:xfrm flipH="1">
            <a:off x="2547887" y="1924156"/>
            <a:ext cx="716731" cy="400110"/>
          </a:xfrm>
          <a:prstGeom prst="rect">
            <a:avLst/>
          </a:prstGeom>
          <a:noFill/>
        </p:spPr>
        <p:txBody>
          <a:bodyPr wrap="square" rtlCol="0">
            <a:spAutoFit/>
          </a:bodyPr>
          <a:lstStyle/>
          <a:p>
            <a:r>
              <a:rPr lang="en-US" altLang="zh-CN" sz="2000" dirty="0">
                <a:solidFill>
                  <a:srgbClr val="00B050"/>
                </a:solidFill>
                <a:latin typeface="Times New Roman" panose="02020603050405020304" pitchFamily="18" charset="0"/>
                <a:cs typeface="Times New Roman" panose="02020603050405020304" pitchFamily="18" charset="0"/>
              </a:rPr>
              <a:t>3.6</a:t>
            </a:r>
            <a:r>
              <a:rPr lang="el-GR" altLang="zh-CN" sz="2000" dirty="0">
                <a:solidFill>
                  <a:srgbClr val="00B050"/>
                </a:solidFill>
                <a:latin typeface="Times New Roman" panose="02020603050405020304" pitchFamily="18" charset="0"/>
                <a:cs typeface="Times New Roman" panose="02020603050405020304" pitchFamily="18" charset="0"/>
              </a:rPr>
              <a:t>σ</a:t>
            </a:r>
            <a:endParaRPr lang="zh-CN" altLang="en-US" sz="2000" dirty="0">
              <a:solidFill>
                <a:srgbClr val="00B050"/>
              </a:solidFill>
              <a:latin typeface="Times New Roman" panose="02020603050405020304" pitchFamily="18" charset="0"/>
              <a:cs typeface="Times New Roman" panose="02020603050405020304" pitchFamily="18" charset="0"/>
            </a:endParaRPr>
          </a:p>
        </p:txBody>
      </p:sp>
      <p:pic>
        <p:nvPicPr>
          <p:cNvPr id="26" name="内容占位符 3">
            <a:extLst>
              <a:ext uri="{FF2B5EF4-FFF2-40B4-BE49-F238E27FC236}">
                <a16:creationId xmlns:a16="http://schemas.microsoft.com/office/drawing/2014/main" id="{B4F2A6E3-55C8-4135-AE54-FFC8F1C1F84A}"/>
              </a:ext>
            </a:extLst>
          </p:cNvPr>
          <p:cNvPicPr>
            <a:picLocks noChangeAspect="1"/>
          </p:cNvPicPr>
          <p:nvPr/>
        </p:nvPicPr>
        <p:blipFill>
          <a:blip r:embed="rId28"/>
          <a:stretch>
            <a:fillRect/>
          </a:stretch>
        </p:blipFill>
        <p:spPr>
          <a:xfrm>
            <a:off x="675608" y="4142162"/>
            <a:ext cx="3721279" cy="1935984"/>
          </a:xfrm>
          <a:prstGeom prst="rect">
            <a:avLst/>
          </a:prstGeom>
        </p:spPr>
      </p:pic>
      <p:sp>
        <p:nvSpPr>
          <p:cNvPr id="27" name="文本框 26">
            <a:extLst>
              <a:ext uri="{FF2B5EF4-FFF2-40B4-BE49-F238E27FC236}">
                <a16:creationId xmlns:a16="http://schemas.microsoft.com/office/drawing/2014/main" id="{3D2E5E50-032B-4B0D-94A1-C658A6505305}"/>
              </a:ext>
            </a:extLst>
          </p:cNvPr>
          <p:cNvSpPr txBox="1"/>
          <p:nvPr/>
        </p:nvSpPr>
        <p:spPr>
          <a:xfrm>
            <a:off x="2658900" y="4365120"/>
            <a:ext cx="643125" cy="400110"/>
          </a:xfrm>
          <a:prstGeom prst="rect">
            <a:avLst/>
          </a:prstGeom>
          <a:noFill/>
        </p:spPr>
        <p:txBody>
          <a:bodyPr wrap="none" rtlCol="0">
            <a:spAutoFit/>
          </a:bodyPr>
          <a:lstStyle/>
          <a:p>
            <a:r>
              <a:rPr lang="en-US" altLang="zh-CN" sz="2000" dirty="0">
                <a:solidFill>
                  <a:srgbClr val="FF0000"/>
                </a:solidFill>
                <a:latin typeface="Times New Roman" panose="02020603050405020304" pitchFamily="18" charset="0"/>
                <a:cs typeface="Times New Roman" panose="02020603050405020304" pitchFamily="18" charset="0"/>
              </a:rPr>
              <a:t>2.5σ</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350228FF-BD4E-4CFE-9848-F925D1704B87}"/>
              </a:ext>
            </a:extLst>
          </p:cNvPr>
          <p:cNvSpPr txBox="1"/>
          <p:nvPr/>
        </p:nvSpPr>
        <p:spPr>
          <a:xfrm>
            <a:off x="2016937" y="5061308"/>
            <a:ext cx="431528" cy="369332"/>
          </a:xfrm>
          <a:prstGeom prst="rect">
            <a:avLst/>
          </a:prstGeom>
          <a:noFill/>
        </p:spPr>
        <p:txBody>
          <a:bodyPr wrap="none" rtlCol="0">
            <a:spAutoFit/>
          </a:bodyPr>
          <a:lstStyle/>
          <a:p>
            <a:r>
              <a:rPr lang="el-GR" altLang="zh-CN" dirty="0">
                <a:solidFill>
                  <a:srgbClr val="FF0000"/>
                </a:solidFill>
              </a:rPr>
              <a:t>π</a:t>
            </a:r>
            <a:r>
              <a:rPr lang="en-US" altLang="zh-CN" dirty="0">
                <a:solidFill>
                  <a:srgbClr val="FF0000"/>
                </a:solidFill>
              </a:rPr>
              <a:t>+</a:t>
            </a:r>
            <a:endParaRPr lang="zh-CN" altLang="en-US" dirty="0">
              <a:solidFill>
                <a:srgbClr val="FF0000"/>
              </a:solidFill>
            </a:endParaRPr>
          </a:p>
        </p:txBody>
      </p:sp>
      <p:sp>
        <p:nvSpPr>
          <p:cNvPr id="29" name="文本框 28">
            <a:extLst>
              <a:ext uri="{FF2B5EF4-FFF2-40B4-BE49-F238E27FC236}">
                <a16:creationId xmlns:a16="http://schemas.microsoft.com/office/drawing/2014/main" id="{6FA6F3A7-A781-4FD5-B1DB-3546722251A7}"/>
              </a:ext>
            </a:extLst>
          </p:cNvPr>
          <p:cNvSpPr txBox="1"/>
          <p:nvPr/>
        </p:nvSpPr>
        <p:spPr>
          <a:xfrm>
            <a:off x="2777787" y="5050377"/>
            <a:ext cx="429926" cy="369332"/>
          </a:xfrm>
          <a:prstGeom prst="rect">
            <a:avLst/>
          </a:prstGeom>
          <a:noFill/>
        </p:spPr>
        <p:txBody>
          <a:bodyPr wrap="none" rtlCol="0">
            <a:spAutoFit/>
          </a:bodyPr>
          <a:lstStyle/>
          <a:p>
            <a:r>
              <a:rPr lang="en-US" altLang="zh-CN" dirty="0">
                <a:solidFill>
                  <a:schemeClr val="accent1"/>
                </a:solidFill>
              </a:rPr>
              <a:t>p+</a:t>
            </a:r>
            <a:endParaRPr lang="zh-CN" altLang="en-US" dirty="0">
              <a:solidFill>
                <a:schemeClr val="accent1"/>
              </a:solidFill>
            </a:endParaRPr>
          </a:p>
        </p:txBody>
      </p:sp>
      <p:sp>
        <p:nvSpPr>
          <p:cNvPr id="33" name="文本框 32">
            <a:extLst>
              <a:ext uri="{FF2B5EF4-FFF2-40B4-BE49-F238E27FC236}">
                <a16:creationId xmlns:a16="http://schemas.microsoft.com/office/drawing/2014/main" id="{4629B0AE-3542-422D-BAED-1D4AF6A0325B}"/>
              </a:ext>
            </a:extLst>
          </p:cNvPr>
          <p:cNvSpPr txBox="1"/>
          <p:nvPr/>
        </p:nvSpPr>
        <p:spPr>
          <a:xfrm>
            <a:off x="495534" y="1383070"/>
            <a:ext cx="909223" cy="338554"/>
          </a:xfrm>
          <a:prstGeom prst="rect">
            <a:avLst/>
          </a:prstGeom>
          <a:noFill/>
        </p:spPr>
        <p:txBody>
          <a:bodyPr wrap="none" rtlCol="0">
            <a:spAutoFit/>
          </a:bodyPr>
          <a:lstStyle/>
          <a:p>
            <a:r>
              <a:rPr lang="en-US" altLang="zh-CN" sz="1600" i="1" dirty="0"/>
              <a:t>θ</a:t>
            </a:r>
            <a:r>
              <a:rPr lang="en-US" altLang="zh-CN" sz="1600" dirty="0"/>
              <a:t> ~ 53°</a:t>
            </a:r>
            <a:endParaRPr lang="zh-CN" altLang="en-US" sz="1600" dirty="0"/>
          </a:p>
        </p:txBody>
      </p:sp>
      <p:sp>
        <p:nvSpPr>
          <p:cNvPr id="34" name="文本框 33">
            <a:extLst>
              <a:ext uri="{FF2B5EF4-FFF2-40B4-BE49-F238E27FC236}">
                <a16:creationId xmlns:a16="http://schemas.microsoft.com/office/drawing/2014/main" id="{E98C8FE9-5954-4B85-8617-8E97F8C7AD53}"/>
              </a:ext>
            </a:extLst>
          </p:cNvPr>
          <p:cNvSpPr txBox="1"/>
          <p:nvPr/>
        </p:nvSpPr>
        <p:spPr>
          <a:xfrm>
            <a:off x="495534" y="3840932"/>
            <a:ext cx="909223" cy="338554"/>
          </a:xfrm>
          <a:prstGeom prst="rect">
            <a:avLst/>
          </a:prstGeom>
          <a:noFill/>
        </p:spPr>
        <p:txBody>
          <a:bodyPr wrap="none" rtlCol="0">
            <a:spAutoFit/>
          </a:bodyPr>
          <a:lstStyle/>
          <a:p>
            <a:r>
              <a:rPr lang="en-US" altLang="zh-CN" sz="1600" i="1" dirty="0"/>
              <a:t>θ</a:t>
            </a:r>
            <a:r>
              <a:rPr lang="en-US" altLang="zh-CN" sz="1600" dirty="0"/>
              <a:t> ~ 74°</a:t>
            </a:r>
            <a:endParaRPr lang="zh-CN" altLang="en-US" sz="1600" dirty="0"/>
          </a:p>
        </p:txBody>
      </p:sp>
      <p:grpSp>
        <p:nvGrpSpPr>
          <p:cNvPr id="35" name="组合 34" descr="\documentclass{article}&#10;\usepackage{amsmath}&#10;\pagestyle{empty}&#10;\begin{document}&#10;&#10;$$&#10;\log{\mathcal{L}_\pi}-\log{\mathcal{L}_p}&#10;$$&#10;&#10;\end{document}" title="IguanaTex Shape Display">
            <a:extLst>
              <a:ext uri="{FF2B5EF4-FFF2-40B4-BE49-F238E27FC236}">
                <a16:creationId xmlns:a16="http://schemas.microsoft.com/office/drawing/2014/main" id="{4AEB3827-5525-4300-9FBC-35C94BC1F431}"/>
              </a:ext>
            </a:extLst>
          </p:cNvPr>
          <p:cNvGrpSpPr>
            <a:grpSpLocks noChangeAspect="1"/>
          </p:cNvGrpSpPr>
          <p:nvPr>
            <p:custDataLst>
              <p:tags r:id="rId1"/>
            </p:custDataLst>
          </p:nvPr>
        </p:nvGrpSpPr>
        <p:grpSpPr>
          <a:xfrm>
            <a:off x="1971215" y="3668803"/>
            <a:ext cx="1145733" cy="171118"/>
            <a:chOff x="6149907" y="3713546"/>
            <a:chExt cx="1145733" cy="171118"/>
          </a:xfrm>
        </p:grpSpPr>
        <p:sp>
          <p:nvSpPr>
            <p:cNvPr id="36" name="任意多边形: 形状 35">
              <a:extLst>
                <a:ext uri="{FF2B5EF4-FFF2-40B4-BE49-F238E27FC236}">
                  <a16:creationId xmlns:a16="http://schemas.microsoft.com/office/drawing/2014/main" id="{32E1B5D8-D0E2-4186-8846-22762592A9BC}"/>
                </a:ext>
              </a:extLst>
            </p:cNvPr>
            <p:cNvSpPr/>
            <p:nvPr>
              <p:custDataLst>
                <p:tags r:id="rId14"/>
              </p:custDataLst>
            </p:nvPr>
          </p:nvSpPr>
          <p:spPr>
            <a:xfrm>
              <a:off x="6149907" y="3715446"/>
              <a:ext cx="39631" cy="119858"/>
            </a:xfrm>
            <a:custGeom>
              <a:avLst/>
              <a:gdLst>
                <a:gd name="connsiteX0" fmla="*/ 25908 w 39631"/>
                <a:gd name="connsiteY0" fmla="*/ 75 h 119858"/>
                <a:gd name="connsiteX1" fmla="*/ 201 w 39631"/>
                <a:gd name="connsiteY1" fmla="*/ 1975 h 119858"/>
                <a:gd name="connsiteX2" fmla="*/ 201 w 39631"/>
                <a:gd name="connsiteY2" fmla="*/ 7328 h 119858"/>
                <a:gd name="connsiteX3" fmla="*/ 14126 w 39631"/>
                <a:gd name="connsiteY3" fmla="*/ 17000 h 119858"/>
                <a:gd name="connsiteX4" fmla="*/ 14126 w 39631"/>
                <a:gd name="connsiteY4" fmla="*/ 106808 h 119858"/>
                <a:gd name="connsiteX5" fmla="*/ 201 w 39631"/>
                <a:gd name="connsiteY5" fmla="*/ 114580 h 119858"/>
                <a:gd name="connsiteX6" fmla="*/ 201 w 39631"/>
                <a:gd name="connsiteY6" fmla="*/ 119934 h 119858"/>
                <a:gd name="connsiteX7" fmla="*/ 20017 w 39631"/>
                <a:gd name="connsiteY7" fmla="*/ 119415 h 119858"/>
                <a:gd name="connsiteX8" fmla="*/ 39832 w 39631"/>
                <a:gd name="connsiteY8" fmla="*/ 119934 h 119858"/>
                <a:gd name="connsiteX9" fmla="*/ 39832 w 39631"/>
                <a:gd name="connsiteY9" fmla="*/ 114580 h 119858"/>
                <a:gd name="connsiteX10" fmla="*/ 25908 w 39631"/>
                <a:gd name="connsiteY10" fmla="*/ 106808 h 119858"/>
                <a:gd name="connsiteX11" fmla="*/ 25908 w 39631"/>
                <a:gd name="connsiteY11" fmla="*/ 75 h 11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31" h="119858">
                  <a:moveTo>
                    <a:pt x="25908" y="75"/>
                  </a:moveTo>
                  <a:lnTo>
                    <a:pt x="201" y="1975"/>
                  </a:lnTo>
                  <a:lnTo>
                    <a:pt x="201" y="7328"/>
                  </a:lnTo>
                  <a:cubicBezTo>
                    <a:pt x="12698" y="7328"/>
                    <a:pt x="14126" y="8537"/>
                    <a:pt x="14126" y="17000"/>
                  </a:cubicBezTo>
                  <a:lnTo>
                    <a:pt x="14126" y="106808"/>
                  </a:lnTo>
                  <a:cubicBezTo>
                    <a:pt x="14126" y="114580"/>
                    <a:pt x="12162" y="114580"/>
                    <a:pt x="201" y="114580"/>
                  </a:cubicBezTo>
                  <a:lnTo>
                    <a:pt x="201" y="119934"/>
                  </a:lnTo>
                  <a:cubicBezTo>
                    <a:pt x="6092" y="119761"/>
                    <a:pt x="15554" y="119415"/>
                    <a:pt x="20017" y="119415"/>
                  </a:cubicBezTo>
                  <a:cubicBezTo>
                    <a:pt x="24480" y="119415"/>
                    <a:pt x="33227" y="119761"/>
                    <a:pt x="39832" y="119934"/>
                  </a:cubicBezTo>
                  <a:lnTo>
                    <a:pt x="39832" y="114580"/>
                  </a:lnTo>
                  <a:cubicBezTo>
                    <a:pt x="27872" y="114580"/>
                    <a:pt x="25908" y="114580"/>
                    <a:pt x="25908" y="106808"/>
                  </a:cubicBezTo>
                  <a:lnTo>
                    <a:pt x="25908" y="75"/>
                  </a:lnTo>
                  <a:close/>
                </a:path>
              </a:pathLst>
            </a:custGeom>
            <a:solidFill>
              <a:srgbClr val="000000"/>
            </a:solidFill>
            <a:ln w="17859"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6AB33C57-5C2D-4318-8C65-4A3BB86A0E59}"/>
                </a:ext>
              </a:extLst>
            </p:cNvPr>
            <p:cNvSpPr/>
            <p:nvPr>
              <p:custDataLst>
                <p:tags r:id="rId15"/>
              </p:custDataLst>
            </p:nvPr>
          </p:nvSpPr>
          <p:spPr>
            <a:xfrm>
              <a:off x="6198603" y="3757932"/>
              <a:ext cx="79084" cy="79272"/>
            </a:xfrm>
            <a:custGeom>
              <a:avLst/>
              <a:gdLst>
                <a:gd name="connsiteX0" fmla="*/ 79288 w 79084"/>
                <a:gd name="connsiteY0" fmla="*/ 40488 h 79272"/>
                <a:gd name="connsiteX1" fmla="*/ 39835 w 79084"/>
                <a:gd name="connsiteY1" fmla="*/ 75 h 79272"/>
                <a:gd name="connsiteX2" fmla="*/ 204 w 79084"/>
                <a:gd name="connsiteY2" fmla="*/ 40488 h 79272"/>
                <a:gd name="connsiteX3" fmla="*/ 39657 w 79084"/>
                <a:gd name="connsiteY3" fmla="*/ 79347 h 79272"/>
                <a:gd name="connsiteX4" fmla="*/ 79288 w 79084"/>
                <a:gd name="connsiteY4" fmla="*/ 40488 h 79272"/>
                <a:gd name="connsiteX5" fmla="*/ 39835 w 79084"/>
                <a:gd name="connsiteY5" fmla="*/ 75030 h 79272"/>
                <a:gd name="connsiteX6" fmla="*/ 19484 w 79084"/>
                <a:gd name="connsiteY6" fmla="*/ 63458 h 79272"/>
                <a:gd name="connsiteX7" fmla="*/ 15021 w 79084"/>
                <a:gd name="connsiteY7" fmla="*/ 39107 h 79272"/>
                <a:gd name="connsiteX8" fmla="*/ 19305 w 79084"/>
                <a:gd name="connsiteY8" fmla="*/ 15446 h 79272"/>
                <a:gd name="connsiteX9" fmla="*/ 39657 w 79084"/>
                <a:gd name="connsiteY9" fmla="*/ 3874 h 79272"/>
                <a:gd name="connsiteX10" fmla="*/ 59829 w 79084"/>
                <a:gd name="connsiteY10" fmla="*/ 15100 h 79272"/>
                <a:gd name="connsiteX11" fmla="*/ 64471 w 79084"/>
                <a:gd name="connsiteY11" fmla="*/ 39107 h 79272"/>
                <a:gd name="connsiteX12" fmla="*/ 60544 w 79084"/>
                <a:gd name="connsiteY12" fmla="*/ 62249 h 79272"/>
                <a:gd name="connsiteX13" fmla="*/ 39835 w 79084"/>
                <a:gd name="connsiteY13" fmla="*/ 75030 h 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084" h="79272">
                  <a:moveTo>
                    <a:pt x="79288" y="40488"/>
                  </a:moveTo>
                  <a:cubicBezTo>
                    <a:pt x="79288" y="18382"/>
                    <a:pt x="61436" y="75"/>
                    <a:pt x="39835" y="75"/>
                  </a:cubicBezTo>
                  <a:cubicBezTo>
                    <a:pt x="17520" y="75"/>
                    <a:pt x="204" y="18900"/>
                    <a:pt x="204" y="40488"/>
                  </a:cubicBezTo>
                  <a:cubicBezTo>
                    <a:pt x="204" y="62768"/>
                    <a:pt x="18770" y="79347"/>
                    <a:pt x="39657" y="79347"/>
                  </a:cubicBezTo>
                  <a:cubicBezTo>
                    <a:pt x="61258" y="79347"/>
                    <a:pt x="79288" y="62422"/>
                    <a:pt x="79288" y="40488"/>
                  </a:cubicBezTo>
                  <a:close/>
                  <a:moveTo>
                    <a:pt x="39835" y="75030"/>
                  </a:moveTo>
                  <a:cubicBezTo>
                    <a:pt x="32159" y="75030"/>
                    <a:pt x="24304" y="71403"/>
                    <a:pt x="19484" y="63458"/>
                  </a:cubicBezTo>
                  <a:cubicBezTo>
                    <a:pt x="15021" y="55859"/>
                    <a:pt x="15021" y="45324"/>
                    <a:pt x="15021" y="39107"/>
                  </a:cubicBezTo>
                  <a:cubicBezTo>
                    <a:pt x="15021" y="32371"/>
                    <a:pt x="15021" y="23045"/>
                    <a:pt x="19305" y="15446"/>
                  </a:cubicBezTo>
                  <a:cubicBezTo>
                    <a:pt x="24126" y="7501"/>
                    <a:pt x="32516" y="3874"/>
                    <a:pt x="39657" y="3874"/>
                  </a:cubicBezTo>
                  <a:cubicBezTo>
                    <a:pt x="47512" y="3874"/>
                    <a:pt x="55188" y="7674"/>
                    <a:pt x="59829" y="15100"/>
                  </a:cubicBezTo>
                  <a:cubicBezTo>
                    <a:pt x="64471" y="22527"/>
                    <a:pt x="64471" y="32544"/>
                    <a:pt x="64471" y="39107"/>
                  </a:cubicBezTo>
                  <a:cubicBezTo>
                    <a:pt x="64471" y="45324"/>
                    <a:pt x="64471" y="54650"/>
                    <a:pt x="60544" y="62249"/>
                  </a:cubicBezTo>
                  <a:cubicBezTo>
                    <a:pt x="56616" y="70021"/>
                    <a:pt x="48761" y="75030"/>
                    <a:pt x="39835" y="75030"/>
                  </a:cubicBezTo>
                  <a:close/>
                </a:path>
              </a:pathLst>
            </a:custGeom>
            <a:solidFill>
              <a:srgbClr val="000000"/>
            </a:solidFill>
            <a:ln w="17859"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09BEC68A-B210-4E89-B8EE-5C312AE27638}"/>
                </a:ext>
              </a:extLst>
            </p:cNvPr>
            <p:cNvSpPr/>
            <p:nvPr>
              <p:custDataLst>
                <p:tags r:id="rId16"/>
              </p:custDataLst>
            </p:nvPr>
          </p:nvSpPr>
          <p:spPr>
            <a:xfrm>
              <a:off x="6287863" y="3757068"/>
              <a:ext cx="81583" cy="113814"/>
            </a:xfrm>
            <a:custGeom>
              <a:avLst/>
              <a:gdLst>
                <a:gd name="connsiteX0" fmla="*/ 34842 w 81583"/>
                <a:gd name="connsiteY0" fmla="*/ 48605 h 113814"/>
                <a:gd name="connsiteX1" fmla="*/ 19310 w 81583"/>
                <a:gd name="connsiteY1" fmla="*/ 27362 h 113814"/>
                <a:gd name="connsiteX2" fmla="*/ 22167 w 81583"/>
                <a:gd name="connsiteY2" fmla="*/ 12855 h 113814"/>
                <a:gd name="connsiteX3" fmla="*/ 34842 w 81583"/>
                <a:gd name="connsiteY3" fmla="*/ 5947 h 113814"/>
                <a:gd name="connsiteX4" fmla="*/ 50373 w 81583"/>
                <a:gd name="connsiteY4" fmla="*/ 27190 h 113814"/>
                <a:gd name="connsiteX5" fmla="*/ 47517 w 81583"/>
                <a:gd name="connsiteY5" fmla="*/ 41697 h 113814"/>
                <a:gd name="connsiteX6" fmla="*/ 34842 w 81583"/>
                <a:gd name="connsiteY6" fmla="*/ 48605 h 113814"/>
                <a:gd name="connsiteX7" fmla="*/ 14133 w 81583"/>
                <a:gd name="connsiteY7" fmla="*/ 55341 h 113814"/>
                <a:gd name="connsiteX8" fmla="*/ 17168 w 81583"/>
                <a:gd name="connsiteY8" fmla="*/ 47224 h 113814"/>
                <a:gd name="connsiteX9" fmla="*/ 34842 w 81583"/>
                <a:gd name="connsiteY9" fmla="*/ 52578 h 113814"/>
                <a:gd name="connsiteX10" fmla="*/ 63762 w 81583"/>
                <a:gd name="connsiteY10" fmla="*/ 27362 h 113814"/>
                <a:gd name="connsiteX11" fmla="*/ 56443 w 81583"/>
                <a:gd name="connsiteY11" fmla="*/ 10610 h 113814"/>
                <a:gd name="connsiteX12" fmla="*/ 72509 w 81583"/>
                <a:gd name="connsiteY12" fmla="*/ 3874 h 113814"/>
                <a:gd name="connsiteX13" fmla="*/ 74295 w 81583"/>
                <a:gd name="connsiteY13" fmla="*/ 4047 h 113814"/>
                <a:gd name="connsiteX14" fmla="*/ 71438 w 81583"/>
                <a:gd name="connsiteY14" fmla="*/ 8710 h 113814"/>
                <a:gd name="connsiteX15" fmla="*/ 76615 w 81583"/>
                <a:gd name="connsiteY15" fmla="*/ 13719 h 113814"/>
                <a:gd name="connsiteX16" fmla="*/ 81792 w 81583"/>
                <a:gd name="connsiteY16" fmla="*/ 8537 h 113814"/>
                <a:gd name="connsiteX17" fmla="*/ 72688 w 81583"/>
                <a:gd name="connsiteY17" fmla="*/ 75 h 113814"/>
                <a:gd name="connsiteX18" fmla="*/ 53765 w 81583"/>
                <a:gd name="connsiteY18" fmla="*/ 8192 h 113814"/>
                <a:gd name="connsiteX19" fmla="*/ 34842 w 81583"/>
                <a:gd name="connsiteY19" fmla="*/ 1974 h 113814"/>
                <a:gd name="connsiteX20" fmla="*/ 5921 w 81583"/>
                <a:gd name="connsiteY20" fmla="*/ 27190 h 113814"/>
                <a:gd name="connsiteX21" fmla="*/ 14312 w 81583"/>
                <a:gd name="connsiteY21" fmla="*/ 44979 h 113814"/>
                <a:gd name="connsiteX22" fmla="*/ 8778 w 81583"/>
                <a:gd name="connsiteY22" fmla="*/ 59313 h 113814"/>
                <a:gd name="connsiteX23" fmla="*/ 16633 w 81583"/>
                <a:gd name="connsiteY23" fmla="*/ 74684 h 113814"/>
                <a:gd name="connsiteX24" fmla="*/ 209 w 81583"/>
                <a:gd name="connsiteY24" fmla="*/ 91955 h 113814"/>
                <a:gd name="connsiteX25" fmla="*/ 39662 w 81583"/>
                <a:gd name="connsiteY25" fmla="*/ 113889 h 113814"/>
                <a:gd name="connsiteX26" fmla="*/ 79293 w 81583"/>
                <a:gd name="connsiteY26" fmla="*/ 91610 h 113814"/>
                <a:gd name="connsiteX27" fmla="*/ 67689 w 81583"/>
                <a:gd name="connsiteY27" fmla="*/ 71921 h 113814"/>
                <a:gd name="connsiteX28" fmla="*/ 36984 w 81583"/>
                <a:gd name="connsiteY28" fmla="*/ 67085 h 113814"/>
                <a:gd name="connsiteX29" fmla="*/ 23595 w 81583"/>
                <a:gd name="connsiteY29" fmla="*/ 66912 h 113814"/>
                <a:gd name="connsiteX30" fmla="*/ 14133 w 81583"/>
                <a:gd name="connsiteY30" fmla="*/ 55341 h 113814"/>
                <a:gd name="connsiteX31" fmla="*/ 39840 w 81583"/>
                <a:gd name="connsiteY31" fmla="*/ 109917 h 113814"/>
                <a:gd name="connsiteX32" fmla="*/ 9492 w 81583"/>
                <a:gd name="connsiteY32" fmla="*/ 91955 h 113814"/>
                <a:gd name="connsiteX33" fmla="*/ 24131 w 81583"/>
                <a:gd name="connsiteY33" fmla="*/ 77102 h 113814"/>
                <a:gd name="connsiteX34" fmla="*/ 34663 w 81583"/>
                <a:gd name="connsiteY34" fmla="*/ 77102 h 113814"/>
                <a:gd name="connsiteX35" fmla="*/ 70010 w 81583"/>
                <a:gd name="connsiteY35" fmla="*/ 91955 h 113814"/>
                <a:gd name="connsiteX36" fmla="*/ 39840 w 81583"/>
                <a:gd name="connsiteY36" fmla="*/ 109917 h 11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1583" h="113814">
                  <a:moveTo>
                    <a:pt x="34842" y="48605"/>
                  </a:moveTo>
                  <a:cubicBezTo>
                    <a:pt x="19310" y="48605"/>
                    <a:pt x="19310" y="31335"/>
                    <a:pt x="19310" y="27362"/>
                  </a:cubicBezTo>
                  <a:cubicBezTo>
                    <a:pt x="19310" y="22699"/>
                    <a:pt x="19489" y="17173"/>
                    <a:pt x="22167" y="12855"/>
                  </a:cubicBezTo>
                  <a:cubicBezTo>
                    <a:pt x="23595" y="10783"/>
                    <a:pt x="27701" y="5947"/>
                    <a:pt x="34842" y="5947"/>
                  </a:cubicBezTo>
                  <a:cubicBezTo>
                    <a:pt x="50373" y="5947"/>
                    <a:pt x="50373" y="23218"/>
                    <a:pt x="50373" y="27190"/>
                  </a:cubicBezTo>
                  <a:cubicBezTo>
                    <a:pt x="50373" y="31853"/>
                    <a:pt x="50194" y="37380"/>
                    <a:pt x="47517" y="41697"/>
                  </a:cubicBezTo>
                  <a:cubicBezTo>
                    <a:pt x="46088" y="43770"/>
                    <a:pt x="41982" y="48605"/>
                    <a:pt x="34842" y="48605"/>
                  </a:cubicBezTo>
                  <a:close/>
                  <a:moveTo>
                    <a:pt x="14133" y="55341"/>
                  </a:moveTo>
                  <a:cubicBezTo>
                    <a:pt x="14133" y="54650"/>
                    <a:pt x="14133" y="50678"/>
                    <a:pt x="17168" y="47224"/>
                  </a:cubicBezTo>
                  <a:cubicBezTo>
                    <a:pt x="24131" y="52060"/>
                    <a:pt x="31450" y="52578"/>
                    <a:pt x="34842" y="52578"/>
                  </a:cubicBezTo>
                  <a:cubicBezTo>
                    <a:pt x="51444" y="52578"/>
                    <a:pt x="63762" y="40661"/>
                    <a:pt x="63762" y="27362"/>
                  </a:cubicBezTo>
                  <a:cubicBezTo>
                    <a:pt x="63762" y="20972"/>
                    <a:pt x="60906" y="14582"/>
                    <a:pt x="56443" y="10610"/>
                  </a:cubicBezTo>
                  <a:cubicBezTo>
                    <a:pt x="62869" y="4738"/>
                    <a:pt x="69296" y="3874"/>
                    <a:pt x="72509" y="3874"/>
                  </a:cubicBezTo>
                  <a:cubicBezTo>
                    <a:pt x="72866" y="3874"/>
                    <a:pt x="73759" y="3874"/>
                    <a:pt x="74295" y="4047"/>
                  </a:cubicBezTo>
                  <a:cubicBezTo>
                    <a:pt x="72331" y="4738"/>
                    <a:pt x="71438" y="6638"/>
                    <a:pt x="71438" y="8710"/>
                  </a:cubicBezTo>
                  <a:cubicBezTo>
                    <a:pt x="71438" y="11646"/>
                    <a:pt x="73759" y="13719"/>
                    <a:pt x="76615" y="13719"/>
                  </a:cubicBezTo>
                  <a:cubicBezTo>
                    <a:pt x="78400" y="13719"/>
                    <a:pt x="81792" y="12510"/>
                    <a:pt x="81792" y="8537"/>
                  </a:cubicBezTo>
                  <a:cubicBezTo>
                    <a:pt x="81792" y="5601"/>
                    <a:pt x="79650" y="75"/>
                    <a:pt x="72688" y="75"/>
                  </a:cubicBezTo>
                  <a:cubicBezTo>
                    <a:pt x="69117" y="75"/>
                    <a:pt x="61263" y="1111"/>
                    <a:pt x="53765" y="8192"/>
                  </a:cubicBezTo>
                  <a:cubicBezTo>
                    <a:pt x="46267" y="2493"/>
                    <a:pt x="38769" y="1974"/>
                    <a:pt x="34842" y="1974"/>
                  </a:cubicBezTo>
                  <a:cubicBezTo>
                    <a:pt x="18239" y="1974"/>
                    <a:pt x="5921" y="13891"/>
                    <a:pt x="5921" y="27190"/>
                  </a:cubicBezTo>
                  <a:cubicBezTo>
                    <a:pt x="5921" y="34789"/>
                    <a:pt x="9849" y="41352"/>
                    <a:pt x="14312" y="44979"/>
                  </a:cubicBezTo>
                  <a:cubicBezTo>
                    <a:pt x="11991" y="47569"/>
                    <a:pt x="8778" y="53269"/>
                    <a:pt x="8778" y="59313"/>
                  </a:cubicBezTo>
                  <a:cubicBezTo>
                    <a:pt x="8778" y="64667"/>
                    <a:pt x="11099" y="71230"/>
                    <a:pt x="16633" y="74684"/>
                  </a:cubicBezTo>
                  <a:cubicBezTo>
                    <a:pt x="5921" y="77620"/>
                    <a:pt x="209" y="85047"/>
                    <a:pt x="209" y="91955"/>
                  </a:cubicBezTo>
                  <a:cubicBezTo>
                    <a:pt x="209" y="104390"/>
                    <a:pt x="17882" y="113889"/>
                    <a:pt x="39662" y="113889"/>
                  </a:cubicBezTo>
                  <a:cubicBezTo>
                    <a:pt x="60727" y="113889"/>
                    <a:pt x="79293" y="105081"/>
                    <a:pt x="79293" y="91610"/>
                  </a:cubicBezTo>
                  <a:cubicBezTo>
                    <a:pt x="79293" y="85565"/>
                    <a:pt x="76794" y="76757"/>
                    <a:pt x="67689" y="71921"/>
                  </a:cubicBezTo>
                  <a:cubicBezTo>
                    <a:pt x="58228" y="67085"/>
                    <a:pt x="47874" y="67085"/>
                    <a:pt x="36984" y="67085"/>
                  </a:cubicBezTo>
                  <a:cubicBezTo>
                    <a:pt x="32521" y="67085"/>
                    <a:pt x="24845" y="67085"/>
                    <a:pt x="23595" y="66912"/>
                  </a:cubicBezTo>
                  <a:cubicBezTo>
                    <a:pt x="17882" y="66222"/>
                    <a:pt x="14133" y="60868"/>
                    <a:pt x="14133" y="55341"/>
                  </a:cubicBezTo>
                  <a:close/>
                  <a:moveTo>
                    <a:pt x="39840" y="109917"/>
                  </a:moveTo>
                  <a:cubicBezTo>
                    <a:pt x="21810" y="109917"/>
                    <a:pt x="9492" y="101109"/>
                    <a:pt x="9492" y="91955"/>
                  </a:cubicBezTo>
                  <a:cubicBezTo>
                    <a:pt x="9492" y="84010"/>
                    <a:pt x="16276" y="77620"/>
                    <a:pt x="24131" y="77102"/>
                  </a:cubicBezTo>
                  <a:lnTo>
                    <a:pt x="34663" y="77102"/>
                  </a:lnTo>
                  <a:cubicBezTo>
                    <a:pt x="50016" y="77102"/>
                    <a:pt x="70010" y="77102"/>
                    <a:pt x="70010" y="91955"/>
                  </a:cubicBezTo>
                  <a:cubicBezTo>
                    <a:pt x="70010" y="101281"/>
                    <a:pt x="57335" y="109917"/>
                    <a:pt x="39840" y="109917"/>
                  </a:cubicBezTo>
                  <a:close/>
                </a:path>
              </a:pathLst>
            </a:custGeom>
            <a:solidFill>
              <a:srgbClr val="000000"/>
            </a:solidFill>
            <a:ln w="17859" cap="flat">
              <a:no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AFF9816D-ECDF-4881-8FDA-E4272998E74B}"/>
                </a:ext>
              </a:extLst>
            </p:cNvPr>
            <p:cNvSpPr/>
            <p:nvPr>
              <p:custDataLst>
                <p:tags r:id="rId17"/>
              </p:custDataLst>
            </p:nvPr>
          </p:nvSpPr>
          <p:spPr>
            <a:xfrm>
              <a:off x="6409890" y="3713546"/>
              <a:ext cx="111396" cy="125558"/>
            </a:xfrm>
            <a:custGeom>
              <a:avLst/>
              <a:gdLst>
                <a:gd name="connsiteX0" fmla="*/ 26815 w 111396"/>
                <a:gd name="connsiteY0" fmla="*/ 105772 h 125558"/>
                <a:gd name="connsiteX1" fmla="*/ 41811 w 111396"/>
                <a:gd name="connsiteY1" fmla="*/ 71057 h 125558"/>
                <a:gd name="connsiteX2" fmla="*/ 65911 w 111396"/>
                <a:gd name="connsiteY2" fmla="*/ 14582 h 125558"/>
                <a:gd name="connsiteX3" fmla="*/ 75194 w 111396"/>
                <a:gd name="connsiteY3" fmla="*/ 10783 h 125558"/>
                <a:gd name="connsiteX4" fmla="*/ 87869 w 111396"/>
                <a:gd name="connsiteY4" fmla="*/ 25117 h 125558"/>
                <a:gd name="connsiteX5" fmla="*/ 86976 w 111396"/>
                <a:gd name="connsiteY5" fmla="*/ 31507 h 125558"/>
                <a:gd name="connsiteX6" fmla="*/ 88226 w 111396"/>
                <a:gd name="connsiteY6" fmla="*/ 32716 h 125558"/>
                <a:gd name="connsiteX7" fmla="*/ 100365 w 111396"/>
                <a:gd name="connsiteY7" fmla="*/ 27708 h 125558"/>
                <a:gd name="connsiteX8" fmla="*/ 105185 w 111396"/>
                <a:gd name="connsiteY8" fmla="*/ 16482 h 125558"/>
                <a:gd name="connsiteX9" fmla="*/ 90190 w 111396"/>
                <a:gd name="connsiteY9" fmla="*/ 75 h 125558"/>
                <a:gd name="connsiteX10" fmla="*/ 51272 w 111396"/>
                <a:gd name="connsiteY10" fmla="*/ 18554 h 125558"/>
                <a:gd name="connsiteX11" fmla="*/ 25208 w 111396"/>
                <a:gd name="connsiteY11" fmla="*/ 76757 h 125558"/>
                <a:gd name="connsiteX12" fmla="*/ 15211 w 111396"/>
                <a:gd name="connsiteY12" fmla="*/ 104390 h 125558"/>
                <a:gd name="connsiteX13" fmla="*/ 6821 w 111396"/>
                <a:gd name="connsiteY13" fmla="*/ 116307 h 125558"/>
                <a:gd name="connsiteX14" fmla="*/ 216 w 111396"/>
                <a:gd name="connsiteY14" fmla="*/ 124597 h 125558"/>
                <a:gd name="connsiteX15" fmla="*/ 1822 w 111396"/>
                <a:gd name="connsiteY15" fmla="*/ 125633 h 125558"/>
                <a:gd name="connsiteX16" fmla="*/ 10927 w 111396"/>
                <a:gd name="connsiteY16" fmla="*/ 122006 h 125558"/>
                <a:gd name="connsiteX17" fmla="*/ 18425 w 111396"/>
                <a:gd name="connsiteY17" fmla="*/ 115789 h 125558"/>
                <a:gd name="connsiteX18" fmla="*/ 44846 w 111396"/>
                <a:gd name="connsiteY18" fmla="*/ 120624 h 125558"/>
                <a:gd name="connsiteX19" fmla="*/ 72159 w 111396"/>
                <a:gd name="connsiteY19" fmla="*/ 125633 h 125558"/>
                <a:gd name="connsiteX20" fmla="*/ 106970 w 111396"/>
                <a:gd name="connsiteY20" fmla="*/ 107499 h 125558"/>
                <a:gd name="connsiteX21" fmla="*/ 111612 w 111396"/>
                <a:gd name="connsiteY21" fmla="*/ 98000 h 125558"/>
                <a:gd name="connsiteX22" fmla="*/ 110362 w 111396"/>
                <a:gd name="connsiteY22" fmla="*/ 96791 h 125558"/>
                <a:gd name="connsiteX23" fmla="*/ 100187 w 111396"/>
                <a:gd name="connsiteY23" fmla="*/ 100763 h 125558"/>
                <a:gd name="connsiteX24" fmla="*/ 93938 w 111396"/>
                <a:gd name="connsiteY24" fmla="*/ 107671 h 125558"/>
                <a:gd name="connsiteX25" fmla="*/ 91261 w 111396"/>
                <a:gd name="connsiteY25" fmla="*/ 112853 h 125558"/>
                <a:gd name="connsiteX26" fmla="*/ 86976 w 111396"/>
                <a:gd name="connsiteY26" fmla="*/ 114925 h 125558"/>
                <a:gd name="connsiteX27" fmla="*/ 57699 w 111396"/>
                <a:gd name="connsiteY27" fmla="*/ 109226 h 125558"/>
                <a:gd name="connsiteX28" fmla="*/ 33956 w 111396"/>
                <a:gd name="connsiteY28" fmla="*/ 105081 h 125558"/>
                <a:gd name="connsiteX29" fmla="*/ 26815 w 111396"/>
                <a:gd name="connsiteY29" fmla="*/ 105772 h 12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96" h="125558">
                  <a:moveTo>
                    <a:pt x="26815" y="105772"/>
                  </a:moveTo>
                  <a:cubicBezTo>
                    <a:pt x="36455" y="91264"/>
                    <a:pt x="39490" y="80211"/>
                    <a:pt x="41811" y="71057"/>
                  </a:cubicBezTo>
                  <a:cubicBezTo>
                    <a:pt x="48059" y="47224"/>
                    <a:pt x="54843" y="26499"/>
                    <a:pt x="65911" y="14582"/>
                  </a:cubicBezTo>
                  <a:cubicBezTo>
                    <a:pt x="68053" y="12337"/>
                    <a:pt x="69481" y="10783"/>
                    <a:pt x="75194" y="10783"/>
                  </a:cubicBezTo>
                  <a:cubicBezTo>
                    <a:pt x="87512" y="10783"/>
                    <a:pt x="87869" y="22699"/>
                    <a:pt x="87869" y="25117"/>
                  </a:cubicBezTo>
                  <a:cubicBezTo>
                    <a:pt x="87869" y="28226"/>
                    <a:pt x="86976" y="30644"/>
                    <a:pt x="86976" y="31507"/>
                  </a:cubicBezTo>
                  <a:cubicBezTo>
                    <a:pt x="86976" y="32716"/>
                    <a:pt x="88047" y="32716"/>
                    <a:pt x="88226" y="32716"/>
                  </a:cubicBezTo>
                  <a:cubicBezTo>
                    <a:pt x="91082" y="32716"/>
                    <a:pt x="95902" y="30817"/>
                    <a:pt x="100365" y="27708"/>
                  </a:cubicBezTo>
                  <a:cubicBezTo>
                    <a:pt x="103579" y="25290"/>
                    <a:pt x="105185" y="23563"/>
                    <a:pt x="105185" y="16482"/>
                  </a:cubicBezTo>
                  <a:cubicBezTo>
                    <a:pt x="105185" y="7156"/>
                    <a:pt x="100187" y="75"/>
                    <a:pt x="90190" y="75"/>
                  </a:cubicBezTo>
                  <a:cubicBezTo>
                    <a:pt x="84477" y="75"/>
                    <a:pt x="68767" y="1456"/>
                    <a:pt x="51272" y="18554"/>
                  </a:cubicBezTo>
                  <a:cubicBezTo>
                    <a:pt x="36991" y="32716"/>
                    <a:pt x="28600" y="63804"/>
                    <a:pt x="25208" y="76757"/>
                  </a:cubicBezTo>
                  <a:cubicBezTo>
                    <a:pt x="21995" y="88674"/>
                    <a:pt x="20567" y="94028"/>
                    <a:pt x="15211" y="104390"/>
                  </a:cubicBezTo>
                  <a:cubicBezTo>
                    <a:pt x="13962" y="106462"/>
                    <a:pt x="9320" y="114062"/>
                    <a:pt x="6821" y="116307"/>
                  </a:cubicBezTo>
                  <a:cubicBezTo>
                    <a:pt x="2001" y="120624"/>
                    <a:pt x="216" y="123733"/>
                    <a:pt x="216" y="124597"/>
                  </a:cubicBezTo>
                  <a:cubicBezTo>
                    <a:pt x="216" y="124942"/>
                    <a:pt x="573" y="125633"/>
                    <a:pt x="1822" y="125633"/>
                  </a:cubicBezTo>
                  <a:cubicBezTo>
                    <a:pt x="2536" y="125633"/>
                    <a:pt x="6285" y="124942"/>
                    <a:pt x="10927" y="122006"/>
                  </a:cubicBezTo>
                  <a:cubicBezTo>
                    <a:pt x="13962" y="120279"/>
                    <a:pt x="14319" y="119934"/>
                    <a:pt x="18425" y="115789"/>
                  </a:cubicBezTo>
                  <a:cubicBezTo>
                    <a:pt x="27351" y="115961"/>
                    <a:pt x="33599" y="117516"/>
                    <a:pt x="44846" y="120624"/>
                  </a:cubicBezTo>
                  <a:cubicBezTo>
                    <a:pt x="53950" y="123042"/>
                    <a:pt x="63055" y="125633"/>
                    <a:pt x="72159" y="125633"/>
                  </a:cubicBezTo>
                  <a:cubicBezTo>
                    <a:pt x="86619" y="125633"/>
                    <a:pt x="101258" y="115098"/>
                    <a:pt x="106970" y="107499"/>
                  </a:cubicBezTo>
                  <a:cubicBezTo>
                    <a:pt x="110541" y="102836"/>
                    <a:pt x="111612" y="98518"/>
                    <a:pt x="111612" y="98000"/>
                  </a:cubicBezTo>
                  <a:cubicBezTo>
                    <a:pt x="111612" y="96791"/>
                    <a:pt x="110541" y="96791"/>
                    <a:pt x="110362" y="96791"/>
                  </a:cubicBezTo>
                  <a:cubicBezTo>
                    <a:pt x="107506" y="96791"/>
                    <a:pt x="103221" y="98691"/>
                    <a:pt x="100187" y="100763"/>
                  </a:cubicBezTo>
                  <a:cubicBezTo>
                    <a:pt x="95367" y="103699"/>
                    <a:pt x="95010" y="104735"/>
                    <a:pt x="93938" y="107671"/>
                  </a:cubicBezTo>
                  <a:cubicBezTo>
                    <a:pt x="93046" y="110435"/>
                    <a:pt x="91975" y="111816"/>
                    <a:pt x="91261" y="112853"/>
                  </a:cubicBezTo>
                  <a:cubicBezTo>
                    <a:pt x="89833" y="114925"/>
                    <a:pt x="89654" y="114925"/>
                    <a:pt x="86976" y="114925"/>
                  </a:cubicBezTo>
                  <a:cubicBezTo>
                    <a:pt x="78407" y="114925"/>
                    <a:pt x="69481" y="112335"/>
                    <a:pt x="57699" y="109226"/>
                  </a:cubicBezTo>
                  <a:cubicBezTo>
                    <a:pt x="52700" y="107844"/>
                    <a:pt x="42882" y="105081"/>
                    <a:pt x="33956" y="105081"/>
                  </a:cubicBezTo>
                  <a:cubicBezTo>
                    <a:pt x="31635" y="105081"/>
                    <a:pt x="29136" y="105254"/>
                    <a:pt x="26815" y="105772"/>
                  </a:cubicBezTo>
                  <a:close/>
                </a:path>
              </a:pathLst>
            </a:custGeom>
            <a:solidFill>
              <a:srgbClr val="000000"/>
            </a:solidFill>
            <a:ln w="17859" cap="flat">
              <a:no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1935AFFF-D82C-4A56-A5F9-567046CDAAD8}"/>
                </a:ext>
              </a:extLst>
            </p:cNvPr>
            <p:cNvSpPr/>
            <p:nvPr>
              <p:custDataLst>
                <p:tags r:id="rId18"/>
              </p:custDataLst>
            </p:nvPr>
          </p:nvSpPr>
          <p:spPr>
            <a:xfrm>
              <a:off x="6533109" y="3809105"/>
              <a:ext cx="74853" cy="53314"/>
            </a:xfrm>
            <a:custGeom>
              <a:avLst/>
              <a:gdLst>
                <a:gd name="connsiteX0" fmla="*/ 33463 w 74853"/>
                <a:gd name="connsiteY0" fmla="*/ 8297 h 53314"/>
                <a:gd name="connsiteX1" fmla="*/ 48334 w 74853"/>
                <a:gd name="connsiteY1" fmla="*/ 8297 h 53314"/>
                <a:gd name="connsiteX2" fmla="*/ 43710 w 74853"/>
                <a:gd name="connsiteY2" fmla="*/ 36103 h 53314"/>
                <a:gd name="connsiteX3" fmla="*/ 45085 w 74853"/>
                <a:gd name="connsiteY3" fmla="*/ 46863 h 53314"/>
                <a:gd name="connsiteX4" fmla="*/ 50708 w 74853"/>
                <a:gd name="connsiteY4" fmla="*/ 53391 h 53314"/>
                <a:gd name="connsiteX5" fmla="*/ 56581 w 74853"/>
                <a:gd name="connsiteY5" fmla="*/ 47951 h 53314"/>
                <a:gd name="connsiteX6" fmla="*/ 55581 w 74853"/>
                <a:gd name="connsiteY6" fmla="*/ 45291 h 53314"/>
                <a:gd name="connsiteX7" fmla="*/ 50958 w 74853"/>
                <a:gd name="connsiteY7" fmla="*/ 24013 h 53314"/>
                <a:gd name="connsiteX8" fmla="*/ 52707 w 74853"/>
                <a:gd name="connsiteY8" fmla="*/ 8297 h 53314"/>
                <a:gd name="connsiteX9" fmla="*/ 68328 w 74853"/>
                <a:gd name="connsiteY9" fmla="*/ 8297 h 53314"/>
                <a:gd name="connsiteX10" fmla="*/ 72951 w 74853"/>
                <a:gd name="connsiteY10" fmla="*/ 7330 h 53314"/>
                <a:gd name="connsiteX11" fmla="*/ 75076 w 74853"/>
                <a:gd name="connsiteY11" fmla="*/ 3582 h 53314"/>
                <a:gd name="connsiteX12" fmla="*/ 69702 w 74853"/>
                <a:gd name="connsiteY12" fmla="*/ 76 h 53314"/>
                <a:gd name="connsiteX13" fmla="*/ 22591 w 74853"/>
                <a:gd name="connsiteY13" fmla="*/ 76 h 53314"/>
                <a:gd name="connsiteX14" fmla="*/ 8345 w 74853"/>
                <a:gd name="connsiteY14" fmla="*/ 6242 h 53314"/>
                <a:gd name="connsiteX15" fmla="*/ 223 w 74853"/>
                <a:gd name="connsiteY15" fmla="*/ 16639 h 53314"/>
                <a:gd name="connsiteX16" fmla="*/ 2347 w 74853"/>
                <a:gd name="connsiteY16" fmla="*/ 18090 h 53314"/>
                <a:gd name="connsiteX17" fmla="*/ 4596 w 74853"/>
                <a:gd name="connsiteY17" fmla="*/ 16760 h 53314"/>
                <a:gd name="connsiteX18" fmla="*/ 21466 w 74853"/>
                <a:gd name="connsiteY18" fmla="*/ 8297 h 53314"/>
                <a:gd name="connsiteX19" fmla="*/ 29089 w 74853"/>
                <a:gd name="connsiteY19" fmla="*/ 8297 h 53314"/>
                <a:gd name="connsiteX20" fmla="*/ 14718 w 74853"/>
                <a:gd name="connsiteY20" fmla="*/ 43115 h 53314"/>
                <a:gd name="connsiteX21" fmla="*/ 12344 w 74853"/>
                <a:gd name="connsiteY21" fmla="*/ 47709 h 53314"/>
                <a:gd name="connsiteX22" fmla="*/ 11969 w 74853"/>
                <a:gd name="connsiteY22" fmla="*/ 49522 h 53314"/>
                <a:gd name="connsiteX23" fmla="*/ 16343 w 74853"/>
                <a:gd name="connsiteY23" fmla="*/ 53391 h 53314"/>
                <a:gd name="connsiteX24" fmla="*/ 25715 w 74853"/>
                <a:gd name="connsiteY24" fmla="*/ 37070 h 53314"/>
                <a:gd name="connsiteX25" fmla="*/ 33463 w 74853"/>
                <a:gd name="connsiteY25" fmla="*/ 8297 h 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853" h="53314">
                  <a:moveTo>
                    <a:pt x="33463" y="8297"/>
                  </a:moveTo>
                  <a:lnTo>
                    <a:pt x="48334" y="8297"/>
                  </a:lnTo>
                  <a:cubicBezTo>
                    <a:pt x="46459" y="15551"/>
                    <a:pt x="43710" y="26552"/>
                    <a:pt x="43710" y="36103"/>
                  </a:cubicBezTo>
                  <a:cubicBezTo>
                    <a:pt x="43710" y="40939"/>
                    <a:pt x="44335" y="44203"/>
                    <a:pt x="45085" y="46863"/>
                  </a:cubicBezTo>
                  <a:cubicBezTo>
                    <a:pt x="47084" y="52907"/>
                    <a:pt x="48708" y="53391"/>
                    <a:pt x="50708" y="53391"/>
                  </a:cubicBezTo>
                  <a:cubicBezTo>
                    <a:pt x="53582" y="53391"/>
                    <a:pt x="56581" y="50852"/>
                    <a:pt x="56581" y="47951"/>
                  </a:cubicBezTo>
                  <a:cubicBezTo>
                    <a:pt x="56581" y="46984"/>
                    <a:pt x="56331" y="46500"/>
                    <a:pt x="55581" y="45291"/>
                  </a:cubicBezTo>
                  <a:cubicBezTo>
                    <a:pt x="53207" y="40818"/>
                    <a:pt x="50958" y="33927"/>
                    <a:pt x="50958" y="24013"/>
                  </a:cubicBezTo>
                  <a:cubicBezTo>
                    <a:pt x="50958" y="21716"/>
                    <a:pt x="50958" y="16881"/>
                    <a:pt x="52707" y="8297"/>
                  </a:cubicBezTo>
                  <a:lnTo>
                    <a:pt x="68328" y="8297"/>
                  </a:lnTo>
                  <a:cubicBezTo>
                    <a:pt x="70577" y="8297"/>
                    <a:pt x="71577" y="8297"/>
                    <a:pt x="72951" y="7330"/>
                  </a:cubicBezTo>
                  <a:cubicBezTo>
                    <a:pt x="74701" y="6121"/>
                    <a:pt x="75076" y="4187"/>
                    <a:pt x="75076" y="3582"/>
                  </a:cubicBezTo>
                  <a:cubicBezTo>
                    <a:pt x="75076" y="76"/>
                    <a:pt x="71827" y="76"/>
                    <a:pt x="69702" y="76"/>
                  </a:cubicBezTo>
                  <a:lnTo>
                    <a:pt x="22591" y="76"/>
                  </a:lnTo>
                  <a:cubicBezTo>
                    <a:pt x="17468" y="76"/>
                    <a:pt x="13969" y="1164"/>
                    <a:pt x="8345" y="6242"/>
                  </a:cubicBezTo>
                  <a:cubicBezTo>
                    <a:pt x="5096" y="9022"/>
                    <a:pt x="223" y="15551"/>
                    <a:pt x="223" y="16639"/>
                  </a:cubicBezTo>
                  <a:cubicBezTo>
                    <a:pt x="223" y="18090"/>
                    <a:pt x="1847" y="18090"/>
                    <a:pt x="2347" y="18090"/>
                  </a:cubicBezTo>
                  <a:cubicBezTo>
                    <a:pt x="3722" y="18090"/>
                    <a:pt x="3846" y="17848"/>
                    <a:pt x="4596" y="16760"/>
                  </a:cubicBezTo>
                  <a:cubicBezTo>
                    <a:pt x="10969" y="8297"/>
                    <a:pt x="18717" y="8297"/>
                    <a:pt x="21466" y="8297"/>
                  </a:cubicBezTo>
                  <a:lnTo>
                    <a:pt x="29089" y="8297"/>
                  </a:lnTo>
                  <a:cubicBezTo>
                    <a:pt x="25215" y="21596"/>
                    <a:pt x="18467" y="35861"/>
                    <a:pt x="14718" y="43115"/>
                  </a:cubicBezTo>
                  <a:cubicBezTo>
                    <a:pt x="13969" y="44687"/>
                    <a:pt x="12719" y="47225"/>
                    <a:pt x="12344" y="47709"/>
                  </a:cubicBezTo>
                  <a:cubicBezTo>
                    <a:pt x="12219" y="48192"/>
                    <a:pt x="11969" y="48676"/>
                    <a:pt x="11969" y="49522"/>
                  </a:cubicBezTo>
                  <a:cubicBezTo>
                    <a:pt x="11969" y="51457"/>
                    <a:pt x="13469" y="53391"/>
                    <a:pt x="16343" y="53391"/>
                  </a:cubicBezTo>
                  <a:cubicBezTo>
                    <a:pt x="21341" y="53391"/>
                    <a:pt x="22716" y="47951"/>
                    <a:pt x="25715" y="37070"/>
                  </a:cubicBezTo>
                  <a:lnTo>
                    <a:pt x="33463" y="8297"/>
                  </a:lnTo>
                  <a:close/>
                </a:path>
              </a:pathLst>
            </a:custGeom>
            <a:solidFill>
              <a:srgbClr val="000000"/>
            </a:solidFill>
            <a:ln w="17859" cap="flat">
              <a:noFill/>
              <a:prstDash val="solid"/>
              <a:miter/>
            </a:ln>
          </p:spPr>
          <p:txBody>
            <a:bodyPr rtlCol="0" anchor="ctr"/>
            <a:lstStyle/>
            <a:p>
              <a:endParaRPr lang="zh-CN" altLang="en-US"/>
            </a:p>
          </p:txBody>
        </p:sp>
        <p:sp>
          <p:nvSpPr>
            <p:cNvPr id="41" name="任意多边形: 形状 40">
              <a:extLst>
                <a:ext uri="{FF2B5EF4-FFF2-40B4-BE49-F238E27FC236}">
                  <a16:creationId xmlns:a16="http://schemas.microsoft.com/office/drawing/2014/main" id="{2A2C528B-4478-47B4-8F83-7C5DADAAFB05}"/>
                </a:ext>
              </a:extLst>
            </p:cNvPr>
            <p:cNvSpPr/>
            <p:nvPr>
              <p:custDataLst>
                <p:tags r:id="rId19"/>
              </p:custDataLst>
            </p:nvPr>
          </p:nvSpPr>
          <p:spPr>
            <a:xfrm>
              <a:off x="6678864" y="3788674"/>
              <a:ext cx="109075" cy="6908"/>
            </a:xfrm>
            <a:custGeom>
              <a:avLst/>
              <a:gdLst>
                <a:gd name="connsiteX0" fmla="*/ 103057 w 109075"/>
                <a:gd name="connsiteY0" fmla="*/ 6983 h 6908"/>
                <a:gd name="connsiteX1" fmla="*/ 109306 w 109075"/>
                <a:gd name="connsiteY1" fmla="*/ 3529 h 6908"/>
                <a:gd name="connsiteX2" fmla="*/ 103057 w 109075"/>
                <a:gd name="connsiteY2" fmla="*/ 75 h 6908"/>
                <a:gd name="connsiteX3" fmla="*/ 6478 w 109075"/>
                <a:gd name="connsiteY3" fmla="*/ 75 h 6908"/>
                <a:gd name="connsiteX4" fmla="*/ 230 w 109075"/>
                <a:gd name="connsiteY4" fmla="*/ 3529 h 6908"/>
                <a:gd name="connsiteX5" fmla="*/ 6478 w 109075"/>
                <a:gd name="connsiteY5" fmla="*/ 6983 h 6908"/>
                <a:gd name="connsiteX6" fmla="*/ 103057 w 109075"/>
                <a:gd name="connsiteY6" fmla="*/ 6983 h 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75" h="6908">
                  <a:moveTo>
                    <a:pt x="103057" y="6983"/>
                  </a:moveTo>
                  <a:cubicBezTo>
                    <a:pt x="106092" y="6983"/>
                    <a:pt x="109306" y="6983"/>
                    <a:pt x="109306" y="3529"/>
                  </a:cubicBezTo>
                  <a:cubicBezTo>
                    <a:pt x="109306" y="75"/>
                    <a:pt x="106092" y="75"/>
                    <a:pt x="103057" y="75"/>
                  </a:cubicBezTo>
                  <a:lnTo>
                    <a:pt x="6478" y="75"/>
                  </a:lnTo>
                  <a:cubicBezTo>
                    <a:pt x="3444" y="75"/>
                    <a:pt x="230" y="75"/>
                    <a:pt x="230" y="3529"/>
                  </a:cubicBezTo>
                  <a:cubicBezTo>
                    <a:pt x="230" y="6983"/>
                    <a:pt x="3444" y="6983"/>
                    <a:pt x="6478" y="6983"/>
                  </a:cubicBezTo>
                  <a:lnTo>
                    <a:pt x="103057" y="6983"/>
                  </a:lnTo>
                  <a:close/>
                </a:path>
              </a:pathLst>
            </a:custGeom>
            <a:solidFill>
              <a:srgbClr val="000000"/>
            </a:solidFill>
            <a:ln w="17859" cap="flat">
              <a:no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054716F0-B757-47BB-98A8-5DC396F48B7B}"/>
                </a:ext>
              </a:extLst>
            </p:cNvPr>
            <p:cNvSpPr/>
            <p:nvPr>
              <p:custDataLst>
                <p:tags r:id="rId20"/>
              </p:custDataLst>
            </p:nvPr>
          </p:nvSpPr>
          <p:spPr>
            <a:xfrm>
              <a:off x="6848457" y="3715446"/>
              <a:ext cx="39631" cy="119858"/>
            </a:xfrm>
            <a:custGeom>
              <a:avLst/>
              <a:gdLst>
                <a:gd name="connsiteX0" fmla="*/ 25947 w 39631"/>
                <a:gd name="connsiteY0" fmla="*/ 75 h 119858"/>
                <a:gd name="connsiteX1" fmla="*/ 240 w 39631"/>
                <a:gd name="connsiteY1" fmla="*/ 1975 h 119858"/>
                <a:gd name="connsiteX2" fmla="*/ 240 w 39631"/>
                <a:gd name="connsiteY2" fmla="*/ 7328 h 119858"/>
                <a:gd name="connsiteX3" fmla="*/ 14165 w 39631"/>
                <a:gd name="connsiteY3" fmla="*/ 17000 h 119858"/>
                <a:gd name="connsiteX4" fmla="*/ 14165 w 39631"/>
                <a:gd name="connsiteY4" fmla="*/ 106808 h 119858"/>
                <a:gd name="connsiteX5" fmla="*/ 240 w 39631"/>
                <a:gd name="connsiteY5" fmla="*/ 114580 h 119858"/>
                <a:gd name="connsiteX6" fmla="*/ 240 w 39631"/>
                <a:gd name="connsiteY6" fmla="*/ 119934 h 119858"/>
                <a:gd name="connsiteX7" fmla="*/ 20056 w 39631"/>
                <a:gd name="connsiteY7" fmla="*/ 119415 h 119858"/>
                <a:gd name="connsiteX8" fmla="*/ 39871 w 39631"/>
                <a:gd name="connsiteY8" fmla="*/ 119934 h 119858"/>
                <a:gd name="connsiteX9" fmla="*/ 39871 w 39631"/>
                <a:gd name="connsiteY9" fmla="*/ 114580 h 119858"/>
                <a:gd name="connsiteX10" fmla="*/ 25947 w 39631"/>
                <a:gd name="connsiteY10" fmla="*/ 106808 h 119858"/>
                <a:gd name="connsiteX11" fmla="*/ 25947 w 39631"/>
                <a:gd name="connsiteY11" fmla="*/ 75 h 11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31" h="119858">
                  <a:moveTo>
                    <a:pt x="25947" y="75"/>
                  </a:moveTo>
                  <a:lnTo>
                    <a:pt x="240" y="1975"/>
                  </a:lnTo>
                  <a:lnTo>
                    <a:pt x="240" y="7328"/>
                  </a:lnTo>
                  <a:cubicBezTo>
                    <a:pt x="12736" y="7328"/>
                    <a:pt x="14165" y="8537"/>
                    <a:pt x="14165" y="17000"/>
                  </a:cubicBezTo>
                  <a:lnTo>
                    <a:pt x="14165" y="106808"/>
                  </a:lnTo>
                  <a:cubicBezTo>
                    <a:pt x="14165" y="114580"/>
                    <a:pt x="12201" y="114580"/>
                    <a:pt x="240" y="114580"/>
                  </a:cubicBezTo>
                  <a:lnTo>
                    <a:pt x="240" y="119934"/>
                  </a:lnTo>
                  <a:cubicBezTo>
                    <a:pt x="6131" y="119761"/>
                    <a:pt x="15593" y="119415"/>
                    <a:pt x="20056" y="119415"/>
                  </a:cubicBezTo>
                  <a:cubicBezTo>
                    <a:pt x="24519" y="119415"/>
                    <a:pt x="33266" y="119761"/>
                    <a:pt x="39871" y="119934"/>
                  </a:cubicBezTo>
                  <a:lnTo>
                    <a:pt x="39871" y="114580"/>
                  </a:lnTo>
                  <a:cubicBezTo>
                    <a:pt x="27911" y="114580"/>
                    <a:pt x="25947" y="114580"/>
                    <a:pt x="25947" y="106808"/>
                  </a:cubicBezTo>
                  <a:lnTo>
                    <a:pt x="25947" y="75"/>
                  </a:lnTo>
                  <a:close/>
                </a:path>
              </a:pathLst>
            </a:custGeom>
            <a:solidFill>
              <a:srgbClr val="000000"/>
            </a:solidFill>
            <a:ln w="17859" cap="flat">
              <a:no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74111535-AF5F-400C-9EA3-6B7C742A3F7D}"/>
                </a:ext>
              </a:extLst>
            </p:cNvPr>
            <p:cNvSpPr/>
            <p:nvPr>
              <p:custDataLst>
                <p:tags r:id="rId21"/>
              </p:custDataLst>
            </p:nvPr>
          </p:nvSpPr>
          <p:spPr>
            <a:xfrm>
              <a:off x="6897153" y="3757932"/>
              <a:ext cx="79084" cy="79272"/>
            </a:xfrm>
            <a:custGeom>
              <a:avLst/>
              <a:gdLst>
                <a:gd name="connsiteX0" fmla="*/ 79327 w 79084"/>
                <a:gd name="connsiteY0" fmla="*/ 40488 h 79272"/>
                <a:gd name="connsiteX1" fmla="*/ 39874 w 79084"/>
                <a:gd name="connsiteY1" fmla="*/ 75 h 79272"/>
                <a:gd name="connsiteX2" fmla="*/ 243 w 79084"/>
                <a:gd name="connsiteY2" fmla="*/ 40488 h 79272"/>
                <a:gd name="connsiteX3" fmla="*/ 39696 w 79084"/>
                <a:gd name="connsiteY3" fmla="*/ 79347 h 79272"/>
                <a:gd name="connsiteX4" fmla="*/ 79327 w 79084"/>
                <a:gd name="connsiteY4" fmla="*/ 40488 h 79272"/>
                <a:gd name="connsiteX5" fmla="*/ 39874 w 79084"/>
                <a:gd name="connsiteY5" fmla="*/ 75030 h 79272"/>
                <a:gd name="connsiteX6" fmla="*/ 19523 w 79084"/>
                <a:gd name="connsiteY6" fmla="*/ 63458 h 79272"/>
                <a:gd name="connsiteX7" fmla="*/ 15060 w 79084"/>
                <a:gd name="connsiteY7" fmla="*/ 39107 h 79272"/>
                <a:gd name="connsiteX8" fmla="*/ 19344 w 79084"/>
                <a:gd name="connsiteY8" fmla="*/ 15446 h 79272"/>
                <a:gd name="connsiteX9" fmla="*/ 39696 w 79084"/>
                <a:gd name="connsiteY9" fmla="*/ 3874 h 79272"/>
                <a:gd name="connsiteX10" fmla="*/ 59868 w 79084"/>
                <a:gd name="connsiteY10" fmla="*/ 15100 h 79272"/>
                <a:gd name="connsiteX11" fmla="*/ 64510 w 79084"/>
                <a:gd name="connsiteY11" fmla="*/ 39107 h 79272"/>
                <a:gd name="connsiteX12" fmla="*/ 60583 w 79084"/>
                <a:gd name="connsiteY12" fmla="*/ 62249 h 79272"/>
                <a:gd name="connsiteX13" fmla="*/ 39874 w 79084"/>
                <a:gd name="connsiteY13" fmla="*/ 75030 h 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084" h="79272">
                  <a:moveTo>
                    <a:pt x="79327" y="40488"/>
                  </a:moveTo>
                  <a:cubicBezTo>
                    <a:pt x="79327" y="18382"/>
                    <a:pt x="61475" y="75"/>
                    <a:pt x="39874" y="75"/>
                  </a:cubicBezTo>
                  <a:cubicBezTo>
                    <a:pt x="17559" y="75"/>
                    <a:pt x="243" y="18900"/>
                    <a:pt x="243" y="40488"/>
                  </a:cubicBezTo>
                  <a:cubicBezTo>
                    <a:pt x="243" y="62768"/>
                    <a:pt x="18809" y="79347"/>
                    <a:pt x="39696" y="79347"/>
                  </a:cubicBezTo>
                  <a:cubicBezTo>
                    <a:pt x="61297" y="79347"/>
                    <a:pt x="79327" y="62422"/>
                    <a:pt x="79327" y="40488"/>
                  </a:cubicBezTo>
                  <a:close/>
                  <a:moveTo>
                    <a:pt x="39874" y="75030"/>
                  </a:moveTo>
                  <a:cubicBezTo>
                    <a:pt x="32198" y="75030"/>
                    <a:pt x="24343" y="71403"/>
                    <a:pt x="19523" y="63458"/>
                  </a:cubicBezTo>
                  <a:cubicBezTo>
                    <a:pt x="15060" y="55859"/>
                    <a:pt x="15060" y="45324"/>
                    <a:pt x="15060" y="39107"/>
                  </a:cubicBezTo>
                  <a:cubicBezTo>
                    <a:pt x="15060" y="32371"/>
                    <a:pt x="15060" y="23045"/>
                    <a:pt x="19344" y="15446"/>
                  </a:cubicBezTo>
                  <a:cubicBezTo>
                    <a:pt x="24165" y="7501"/>
                    <a:pt x="32555" y="3874"/>
                    <a:pt x="39696" y="3874"/>
                  </a:cubicBezTo>
                  <a:cubicBezTo>
                    <a:pt x="47551" y="3874"/>
                    <a:pt x="55227" y="7674"/>
                    <a:pt x="59868" y="15100"/>
                  </a:cubicBezTo>
                  <a:cubicBezTo>
                    <a:pt x="64510" y="22527"/>
                    <a:pt x="64510" y="32544"/>
                    <a:pt x="64510" y="39107"/>
                  </a:cubicBezTo>
                  <a:cubicBezTo>
                    <a:pt x="64510" y="45324"/>
                    <a:pt x="64510" y="54650"/>
                    <a:pt x="60583" y="62249"/>
                  </a:cubicBezTo>
                  <a:cubicBezTo>
                    <a:pt x="56655" y="70021"/>
                    <a:pt x="48800" y="75030"/>
                    <a:pt x="39874" y="75030"/>
                  </a:cubicBezTo>
                  <a:close/>
                </a:path>
              </a:pathLst>
            </a:custGeom>
            <a:solidFill>
              <a:srgbClr val="000000"/>
            </a:solidFill>
            <a:ln w="17859" cap="flat">
              <a:no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BC3E3546-C62D-4F58-A31D-7ADF40C65A8A}"/>
                </a:ext>
              </a:extLst>
            </p:cNvPr>
            <p:cNvSpPr/>
            <p:nvPr>
              <p:custDataLst>
                <p:tags r:id="rId22"/>
              </p:custDataLst>
            </p:nvPr>
          </p:nvSpPr>
          <p:spPr>
            <a:xfrm>
              <a:off x="6986413" y="3757068"/>
              <a:ext cx="81583" cy="113814"/>
            </a:xfrm>
            <a:custGeom>
              <a:avLst/>
              <a:gdLst>
                <a:gd name="connsiteX0" fmla="*/ 34881 w 81583"/>
                <a:gd name="connsiteY0" fmla="*/ 48605 h 113814"/>
                <a:gd name="connsiteX1" fmla="*/ 19349 w 81583"/>
                <a:gd name="connsiteY1" fmla="*/ 27362 h 113814"/>
                <a:gd name="connsiteX2" fmla="*/ 22206 w 81583"/>
                <a:gd name="connsiteY2" fmla="*/ 12855 h 113814"/>
                <a:gd name="connsiteX3" fmla="*/ 34881 w 81583"/>
                <a:gd name="connsiteY3" fmla="*/ 5947 h 113814"/>
                <a:gd name="connsiteX4" fmla="*/ 50412 w 81583"/>
                <a:gd name="connsiteY4" fmla="*/ 27190 h 113814"/>
                <a:gd name="connsiteX5" fmla="*/ 47556 w 81583"/>
                <a:gd name="connsiteY5" fmla="*/ 41697 h 113814"/>
                <a:gd name="connsiteX6" fmla="*/ 34881 w 81583"/>
                <a:gd name="connsiteY6" fmla="*/ 48605 h 113814"/>
                <a:gd name="connsiteX7" fmla="*/ 14172 w 81583"/>
                <a:gd name="connsiteY7" fmla="*/ 55341 h 113814"/>
                <a:gd name="connsiteX8" fmla="*/ 17207 w 81583"/>
                <a:gd name="connsiteY8" fmla="*/ 47224 h 113814"/>
                <a:gd name="connsiteX9" fmla="*/ 34881 w 81583"/>
                <a:gd name="connsiteY9" fmla="*/ 52578 h 113814"/>
                <a:gd name="connsiteX10" fmla="*/ 63801 w 81583"/>
                <a:gd name="connsiteY10" fmla="*/ 27362 h 113814"/>
                <a:gd name="connsiteX11" fmla="*/ 56482 w 81583"/>
                <a:gd name="connsiteY11" fmla="*/ 10610 h 113814"/>
                <a:gd name="connsiteX12" fmla="*/ 72548 w 81583"/>
                <a:gd name="connsiteY12" fmla="*/ 3874 h 113814"/>
                <a:gd name="connsiteX13" fmla="*/ 74334 w 81583"/>
                <a:gd name="connsiteY13" fmla="*/ 4047 h 113814"/>
                <a:gd name="connsiteX14" fmla="*/ 71477 w 81583"/>
                <a:gd name="connsiteY14" fmla="*/ 8710 h 113814"/>
                <a:gd name="connsiteX15" fmla="*/ 76654 w 81583"/>
                <a:gd name="connsiteY15" fmla="*/ 13719 h 113814"/>
                <a:gd name="connsiteX16" fmla="*/ 81831 w 81583"/>
                <a:gd name="connsiteY16" fmla="*/ 8537 h 113814"/>
                <a:gd name="connsiteX17" fmla="*/ 72727 w 81583"/>
                <a:gd name="connsiteY17" fmla="*/ 75 h 113814"/>
                <a:gd name="connsiteX18" fmla="*/ 53804 w 81583"/>
                <a:gd name="connsiteY18" fmla="*/ 8192 h 113814"/>
                <a:gd name="connsiteX19" fmla="*/ 34881 w 81583"/>
                <a:gd name="connsiteY19" fmla="*/ 1974 h 113814"/>
                <a:gd name="connsiteX20" fmla="*/ 5960 w 81583"/>
                <a:gd name="connsiteY20" fmla="*/ 27190 h 113814"/>
                <a:gd name="connsiteX21" fmla="*/ 14351 w 81583"/>
                <a:gd name="connsiteY21" fmla="*/ 44979 h 113814"/>
                <a:gd name="connsiteX22" fmla="*/ 8817 w 81583"/>
                <a:gd name="connsiteY22" fmla="*/ 59313 h 113814"/>
                <a:gd name="connsiteX23" fmla="*/ 16672 w 81583"/>
                <a:gd name="connsiteY23" fmla="*/ 74684 h 113814"/>
                <a:gd name="connsiteX24" fmla="*/ 248 w 81583"/>
                <a:gd name="connsiteY24" fmla="*/ 91955 h 113814"/>
                <a:gd name="connsiteX25" fmla="*/ 39701 w 81583"/>
                <a:gd name="connsiteY25" fmla="*/ 113889 h 113814"/>
                <a:gd name="connsiteX26" fmla="*/ 79332 w 81583"/>
                <a:gd name="connsiteY26" fmla="*/ 91610 h 113814"/>
                <a:gd name="connsiteX27" fmla="*/ 67728 w 81583"/>
                <a:gd name="connsiteY27" fmla="*/ 71921 h 113814"/>
                <a:gd name="connsiteX28" fmla="*/ 37023 w 81583"/>
                <a:gd name="connsiteY28" fmla="*/ 67085 h 113814"/>
                <a:gd name="connsiteX29" fmla="*/ 23634 w 81583"/>
                <a:gd name="connsiteY29" fmla="*/ 66912 h 113814"/>
                <a:gd name="connsiteX30" fmla="*/ 14172 w 81583"/>
                <a:gd name="connsiteY30" fmla="*/ 55341 h 113814"/>
                <a:gd name="connsiteX31" fmla="*/ 39879 w 81583"/>
                <a:gd name="connsiteY31" fmla="*/ 109917 h 113814"/>
                <a:gd name="connsiteX32" fmla="*/ 9531 w 81583"/>
                <a:gd name="connsiteY32" fmla="*/ 91955 h 113814"/>
                <a:gd name="connsiteX33" fmla="*/ 24169 w 81583"/>
                <a:gd name="connsiteY33" fmla="*/ 77102 h 113814"/>
                <a:gd name="connsiteX34" fmla="*/ 34702 w 81583"/>
                <a:gd name="connsiteY34" fmla="*/ 77102 h 113814"/>
                <a:gd name="connsiteX35" fmla="*/ 70049 w 81583"/>
                <a:gd name="connsiteY35" fmla="*/ 91955 h 113814"/>
                <a:gd name="connsiteX36" fmla="*/ 39879 w 81583"/>
                <a:gd name="connsiteY36" fmla="*/ 109917 h 11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1583" h="113814">
                  <a:moveTo>
                    <a:pt x="34881" y="48605"/>
                  </a:moveTo>
                  <a:cubicBezTo>
                    <a:pt x="19349" y="48605"/>
                    <a:pt x="19349" y="31335"/>
                    <a:pt x="19349" y="27362"/>
                  </a:cubicBezTo>
                  <a:cubicBezTo>
                    <a:pt x="19349" y="22699"/>
                    <a:pt x="19528" y="17173"/>
                    <a:pt x="22206" y="12855"/>
                  </a:cubicBezTo>
                  <a:cubicBezTo>
                    <a:pt x="23634" y="10783"/>
                    <a:pt x="27740" y="5947"/>
                    <a:pt x="34881" y="5947"/>
                  </a:cubicBezTo>
                  <a:cubicBezTo>
                    <a:pt x="50412" y="5947"/>
                    <a:pt x="50412" y="23218"/>
                    <a:pt x="50412" y="27190"/>
                  </a:cubicBezTo>
                  <a:cubicBezTo>
                    <a:pt x="50412" y="31853"/>
                    <a:pt x="50233" y="37380"/>
                    <a:pt x="47556" y="41697"/>
                  </a:cubicBezTo>
                  <a:cubicBezTo>
                    <a:pt x="46127" y="43770"/>
                    <a:pt x="42021" y="48605"/>
                    <a:pt x="34881" y="48605"/>
                  </a:cubicBezTo>
                  <a:close/>
                  <a:moveTo>
                    <a:pt x="14172" y="55341"/>
                  </a:moveTo>
                  <a:cubicBezTo>
                    <a:pt x="14172" y="54650"/>
                    <a:pt x="14172" y="50678"/>
                    <a:pt x="17207" y="47224"/>
                  </a:cubicBezTo>
                  <a:cubicBezTo>
                    <a:pt x="24169" y="52060"/>
                    <a:pt x="31489" y="52578"/>
                    <a:pt x="34881" y="52578"/>
                  </a:cubicBezTo>
                  <a:cubicBezTo>
                    <a:pt x="51483" y="52578"/>
                    <a:pt x="63801" y="40661"/>
                    <a:pt x="63801" y="27362"/>
                  </a:cubicBezTo>
                  <a:cubicBezTo>
                    <a:pt x="63801" y="20972"/>
                    <a:pt x="60945" y="14582"/>
                    <a:pt x="56482" y="10610"/>
                  </a:cubicBezTo>
                  <a:cubicBezTo>
                    <a:pt x="62908" y="4738"/>
                    <a:pt x="69335" y="3874"/>
                    <a:pt x="72548" y="3874"/>
                  </a:cubicBezTo>
                  <a:cubicBezTo>
                    <a:pt x="72905" y="3874"/>
                    <a:pt x="73798" y="3874"/>
                    <a:pt x="74334" y="4047"/>
                  </a:cubicBezTo>
                  <a:cubicBezTo>
                    <a:pt x="72370" y="4738"/>
                    <a:pt x="71477" y="6638"/>
                    <a:pt x="71477" y="8710"/>
                  </a:cubicBezTo>
                  <a:cubicBezTo>
                    <a:pt x="71477" y="11646"/>
                    <a:pt x="73798" y="13719"/>
                    <a:pt x="76654" y="13719"/>
                  </a:cubicBezTo>
                  <a:cubicBezTo>
                    <a:pt x="78439" y="13719"/>
                    <a:pt x="81831" y="12510"/>
                    <a:pt x="81831" y="8537"/>
                  </a:cubicBezTo>
                  <a:cubicBezTo>
                    <a:pt x="81831" y="5601"/>
                    <a:pt x="79689" y="75"/>
                    <a:pt x="72727" y="75"/>
                  </a:cubicBezTo>
                  <a:cubicBezTo>
                    <a:pt x="69156" y="75"/>
                    <a:pt x="61302" y="1111"/>
                    <a:pt x="53804" y="8192"/>
                  </a:cubicBezTo>
                  <a:cubicBezTo>
                    <a:pt x="46306" y="2493"/>
                    <a:pt x="38808" y="1974"/>
                    <a:pt x="34881" y="1974"/>
                  </a:cubicBezTo>
                  <a:cubicBezTo>
                    <a:pt x="18278" y="1974"/>
                    <a:pt x="5960" y="13891"/>
                    <a:pt x="5960" y="27190"/>
                  </a:cubicBezTo>
                  <a:cubicBezTo>
                    <a:pt x="5960" y="34789"/>
                    <a:pt x="9888" y="41352"/>
                    <a:pt x="14351" y="44979"/>
                  </a:cubicBezTo>
                  <a:cubicBezTo>
                    <a:pt x="12030" y="47569"/>
                    <a:pt x="8817" y="53269"/>
                    <a:pt x="8817" y="59313"/>
                  </a:cubicBezTo>
                  <a:cubicBezTo>
                    <a:pt x="8817" y="64667"/>
                    <a:pt x="11138" y="71230"/>
                    <a:pt x="16672" y="74684"/>
                  </a:cubicBezTo>
                  <a:cubicBezTo>
                    <a:pt x="5960" y="77620"/>
                    <a:pt x="248" y="85047"/>
                    <a:pt x="248" y="91955"/>
                  </a:cubicBezTo>
                  <a:cubicBezTo>
                    <a:pt x="248" y="104390"/>
                    <a:pt x="17921" y="113889"/>
                    <a:pt x="39701" y="113889"/>
                  </a:cubicBezTo>
                  <a:cubicBezTo>
                    <a:pt x="60766" y="113889"/>
                    <a:pt x="79332" y="105081"/>
                    <a:pt x="79332" y="91610"/>
                  </a:cubicBezTo>
                  <a:cubicBezTo>
                    <a:pt x="79332" y="85565"/>
                    <a:pt x="76833" y="76757"/>
                    <a:pt x="67728" y="71921"/>
                  </a:cubicBezTo>
                  <a:cubicBezTo>
                    <a:pt x="58267" y="67085"/>
                    <a:pt x="47913" y="67085"/>
                    <a:pt x="37023" y="67085"/>
                  </a:cubicBezTo>
                  <a:cubicBezTo>
                    <a:pt x="32560" y="67085"/>
                    <a:pt x="24884" y="67085"/>
                    <a:pt x="23634" y="66912"/>
                  </a:cubicBezTo>
                  <a:cubicBezTo>
                    <a:pt x="17921" y="66222"/>
                    <a:pt x="14172" y="60868"/>
                    <a:pt x="14172" y="55341"/>
                  </a:cubicBezTo>
                  <a:close/>
                  <a:moveTo>
                    <a:pt x="39879" y="109917"/>
                  </a:moveTo>
                  <a:cubicBezTo>
                    <a:pt x="21849" y="109917"/>
                    <a:pt x="9531" y="101109"/>
                    <a:pt x="9531" y="91955"/>
                  </a:cubicBezTo>
                  <a:cubicBezTo>
                    <a:pt x="9531" y="84010"/>
                    <a:pt x="16315" y="77620"/>
                    <a:pt x="24169" y="77102"/>
                  </a:cubicBezTo>
                  <a:lnTo>
                    <a:pt x="34702" y="77102"/>
                  </a:lnTo>
                  <a:cubicBezTo>
                    <a:pt x="50055" y="77102"/>
                    <a:pt x="70049" y="77102"/>
                    <a:pt x="70049" y="91955"/>
                  </a:cubicBezTo>
                  <a:cubicBezTo>
                    <a:pt x="70049" y="101281"/>
                    <a:pt x="57374" y="109917"/>
                    <a:pt x="39879" y="109917"/>
                  </a:cubicBezTo>
                  <a:close/>
                </a:path>
              </a:pathLst>
            </a:custGeom>
            <a:solidFill>
              <a:srgbClr val="000000"/>
            </a:solidFill>
            <a:ln w="17859" cap="flat">
              <a:no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B8E10D03-2C38-4035-8D6C-F0E9560E3A2E}"/>
                </a:ext>
              </a:extLst>
            </p:cNvPr>
            <p:cNvSpPr/>
            <p:nvPr>
              <p:custDataLst>
                <p:tags r:id="rId23"/>
              </p:custDataLst>
            </p:nvPr>
          </p:nvSpPr>
          <p:spPr>
            <a:xfrm>
              <a:off x="7108441" y="3713546"/>
              <a:ext cx="111396" cy="125558"/>
            </a:xfrm>
            <a:custGeom>
              <a:avLst/>
              <a:gdLst>
                <a:gd name="connsiteX0" fmla="*/ 26854 w 111396"/>
                <a:gd name="connsiteY0" fmla="*/ 105772 h 125558"/>
                <a:gd name="connsiteX1" fmla="*/ 41850 w 111396"/>
                <a:gd name="connsiteY1" fmla="*/ 71057 h 125558"/>
                <a:gd name="connsiteX2" fmla="*/ 65950 w 111396"/>
                <a:gd name="connsiteY2" fmla="*/ 14582 h 125558"/>
                <a:gd name="connsiteX3" fmla="*/ 75233 w 111396"/>
                <a:gd name="connsiteY3" fmla="*/ 10783 h 125558"/>
                <a:gd name="connsiteX4" fmla="*/ 87908 w 111396"/>
                <a:gd name="connsiteY4" fmla="*/ 25117 h 125558"/>
                <a:gd name="connsiteX5" fmla="*/ 87015 w 111396"/>
                <a:gd name="connsiteY5" fmla="*/ 31507 h 125558"/>
                <a:gd name="connsiteX6" fmla="*/ 88265 w 111396"/>
                <a:gd name="connsiteY6" fmla="*/ 32716 h 125558"/>
                <a:gd name="connsiteX7" fmla="*/ 100404 w 111396"/>
                <a:gd name="connsiteY7" fmla="*/ 27708 h 125558"/>
                <a:gd name="connsiteX8" fmla="*/ 105224 w 111396"/>
                <a:gd name="connsiteY8" fmla="*/ 16482 h 125558"/>
                <a:gd name="connsiteX9" fmla="*/ 90229 w 111396"/>
                <a:gd name="connsiteY9" fmla="*/ 75 h 125558"/>
                <a:gd name="connsiteX10" fmla="*/ 51311 w 111396"/>
                <a:gd name="connsiteY10" fmla="*/ 18554 h 125558"/>
                <a:gd name="connsiteX11" fmla="*/ 25247 w 111396"/>
                <a:gd name="connsiteY11" fmla="*/ 76757 h 125558"/>
                <a:gd name="connsiteX12" fmla="*/ 15250 w 111396"/>
                <a:gd name="connsiteY12" fmla="*/ 104390 h 125558"/>
                <a:gd name="connsiteX13" fmla="*/ 6860 w 111396"/>
                <a:gd name="connsiteY13" fmla="*/ 116307 h 125558"/>
                <a:gd name="connsiteX14" fmla="*/ 255 w 111396"/>
                <a:gd name="connsiteY14" fmla="*/ 124597 h 125558"/>
                <a:gd name="connsiteX15" fmla="*/ 1861 w 111396"/>
                <a:gd name="connsiteY15" fmla="*/ 125633 h 125558"/>
                <a:gd name="connsiteX16" fmla="*/ 10966 w 111396"/>
                <a:gd name="connsiteY16" fmla="*/ 122006 h 125558"/>
                <a:gd name="connsiteX17" fmla="*/ 18464 w 111396"/>
                <a:gd name="connsiteY17" fmla="*/ 115789 h 125558"/>
                <a:gd name="connsiteX18" fmla="*/ 44885 w 111396"/>
                <a:gd name="connsiteY18" fmla="*/ 120624 h 125558"/>
                <a:gd name="connsiteX19" fmla="*/ 72198 w 111396"/>
                <a:gd name="connsiteY19" fmla="*/ 125633 h 125558"/>
                <a:gd name="connsiteX20" fmla="*/ 107009 w 111396"/>
                <a:gd name="connsiteY20" fmla="*/ 107499 h 125558"/>
                <a:gd name="connsiteX21" fmla="*/ 111651 w 111396"/>
                <a:gd name="connsiteY21" fmla="*/ 98000 h 125558"/>
                <a:gd name="connsiteX22" fmla="*/ 110401 w 111396"/>
                <a:gd name="connsiteY22" fmla="*/ 96791 h 125558"/>
                <a:gd name="connsiteX23" fmla="*/ 100226 w 111396"/>
                <a:gd name="connsiteY23" fmla="*/ 100763 h 125558"/>
                <a:gd name="connsiteX24" fmla="*/ 93977 w 111396"/>
                <a:gd name="connsiteY24" fmla="*/ 107671 h 125558"/>
                <a:gd name="connsiteX25" fmla="*/ 91300 w 111396"/>
                <a:gd name="connsiteY25" fmla="*/ 112853 h 125558"/>
                <a:gd name="connsiteX26" fmla="*/ 87015 w 111396"/>
                <a:gd name="connsiteY26" fmla="*/ 114925 h 125558"/>
                <a:gd name="connsiteX27" fmla="*/ 57738 w 111396"/>
                <a:gd name="connsiteY27" fmla="*/ 109226 h 125558"/>
                <a:gd name="connsiteX28" fmla="*/ 33995 w 111396"/>
                <a:gd name="connsiteY28" fmla="*/ 105081 h 125558"/>
                <a:gd name="connsiteX29" fmla="*/ 26854 w 111396"/>
                <a:gd name="connsiteY29" fmla="*/ 105772 h 12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96" h="125558">
                  <a:moveTo>
                    <a:pt x="26854" y="105772"/>
                  </a:moveTo>
                  <a:cubicBezTo>
                    <a:pt x="36494" y="91264"/>
                    <a:pt x="39529" y="80211"/>
                    <a:pt x="41850" y="71057"/>
                  </a:cubicBezTo>
                  <a:cubicBezTo>
                    <a:pt x="48098" y="47224"/>
                    <a:pt x="54882" y="26499"/>
                    <a:pt x="65950" y="14582"/>
                  </a:cubicBezTo>
                  <a:cubicBezTo>
                    <a:pt x="68092" y="12337"/>
                    <a:pt x="69520" y="10783"/>
                    <a:pt x="75233" y="10783"/>
                  </a:cubicBezTo>
                  <a:cubicBezTo>
                    <a:pt x="87551" y="10783"/>
                    <a:pt x="87908" y="22699"/>
                    <a:pt x="87908" y="25117"/>
                  </a:cubicBezTo>
                  <a:cubicBezTo>
                    <a:pt x="87908" y="28226"/>
                    <a:pt x="87015" y="30644"/>
                    <a:pt x="87015" y="31507"/>
                  </a:cubicBezTo>
                  <a:cubicBezTo>
                    <a:pt x="87015" y="32716"/>
                    <a:pt x="88086" y="32716"/>
                    <a:pt x="88265" y="32716"/>
                  </a:cubicBezTo>
                  <a:cubicBezTo>
                    <a:pt x="91121" y="32716"/>
                    <a:pt x="95941" y="30817"/>
                    <a:pt x="100404" y="27708"/>
                  </a:cubicBezTo>
                  <a:cubicBezTo>
                    <a:pt x="103617" y="25290"/>
                    <a:pt x="105224" y="23563"/>
                    <a:pt x="105224" y="16482"/>
                  </a:cubicBezTo>
                  <a:cubicBezTo>
                    <a:pt x="105224" y="7156"/>
                    <a:pt x="100226" y="75"/>
                    <a:pt x="90229" y="75"/>
                  </a:cubicBezTo>
                  <a:cubicBezTo>
                    <a:pt x="84516" y="75"/>
                    <a:pt x="68806" y="1456"/>
                    <a:pt x="51311" y="18554"/>
                  </a:cubicBezTo>
                  <a:cubicBezTo>
                    <a:pt x="37030" y="32716"/>
                    <a:pt x="28639" y="63804"/>
                    <a:pt x="25247" y="76757"/>
                  </a:cubicBezTo>
                  <a:cubicBezTo>
                    <a:pt x="22034" y="88674"/>
                    <a:pt x="20606" y="94028"/>
                    <a:pt x="15250" y="104390"/>
                  </a:cubicBezTo>
                  <a:cubicBezTo>
                    <a:pt x="14001" y="106462"/>
                    <a:pt x="9359" y="114062"/>
                    <a:pt x="6860" y="116307"/>
                  </a:cubicBezTo>
                  <a:cubicBezTo>
                    <a:pt x="2040" y="120624"/>
                    <a:pt x="255" y="123733"/>
                    <a:pt x="255" y="124597"/>
                  </a:cubicBezTo>
                  <a:cubicBezTo>
                    <a:pt x="255" y="124942"/>
                    <a:pt x="612" y="125633"/>
                    <a:pt x="1861" y="125633"/>
                  </a:cubicBezTo>
                  <a:cubicBezTo>
                    <a:pt x="2575" y="125633"/>
                    <a:pt x="6324" y="124942"/>
                    <a:pt x="10966" y="122006"/>
                  </a:cubicBezTo>
                  <a:cubicBezTo>
                    <a:pt x="14001" y="120279"/>
                    <a:pt x="14358" y="119934"/>
                    <a:pt x="18464" y="115789"/>
                  </a:cubicBezTo>
                  <a:cubicBezTo>
                    <a:pt x="27390" y="115961"/>
                    <a:pt x="33638" y="117516"/>
                    <a:pt x="44885" y="120624"/>
                  </a:cubicBezTo>
                  <a:cubicBezTo>
                    <a:pt x="53989" y="123042"/>
                    <a:pt x="63094" y="125633"/>
                    <a:pt x="72198" y="125633"/>
                  </a:cubicBezTo>
                  <a:cubicBezTo>
                    <a:pt x="86658" y="125633"/>
                    <a:pt x="101297" y="115098"/>
                    <a:pt x="107009" y="107499"/>
                  </a:cubicBezTo>
                  <a:cubicBezTo>
                    <a:pt x="110580" y="102836"/>
                    <a:pt x="111651" y="98518"/>
                    <a:pt x="111651" y="98000"/>
                  </a:cubicBezTo>
                  <a:cubicBezTo>
                    <a:pt x="111651" y="96791"/>
                    <a:pt x="110580" y="96791"/>
                    <a:pt x="110401" y="96791"/>
                  </a:cubicBezTo>
                  <a:cubicBezTo>
                    <a:pt x="107545" y="96791"/>
                    <a:pt x="103260" y="98691"/>
                    <a:pt x="100226" y="100763"/>
                  </a:cubicBezTo>
                  <a:cubicBezTo>
                    <a:pt x="95406" y="103699"/>
                    <a:pt x="95049" y="104735"/>
                    <a:pt x="93977" y="107671"/>
                  </a:cubicBezTo>
                  <a:cubicBezTo>
                    <a:pt x="93085" y="110435"/>
                    <a:pt x="92014" y="111816"/>
                    <a:pt x="91300" y="112853"/>
                  </a:cubicBezTo>
                  <a:cubicBezTo>
                    <a:pt x="89871" y="114925"/>
                    <a:pt x="89693" y="114925"/>
                    <a:pt x="87015" y="114925"/>
                  </a:cubicBezTo>
                  <a:cubicBezTo>
                    <a:pt x="78446" y="114925"/>
                    <a:pt x="69520" y="112335"/>
                    <a:pt x="57738" y="109226"/>
                  </a:cubicBezTo>
                  <a:cubicBezTo>
                    <a:pt x="52739" y="107844"/>
                    <a:pt x="42921" y="105081"/>
                    <a:pt x="33995" y="105081"/>
                  </a:cubicBezTo>
                  <a:cubicBezTo>
                    <a:pt x="31674" y="105081"/>
                    <a:pt x="29175" y="105254"/>
                    <a:pt x="26854" y="105772"/>
                  </a:cubicBezTo>
                  <a:close/>
                </a:path>
              </a:pathLst>
            </a:custGeom>
            <a:solidFill>
              <a:srgbClr val="000000"/>
            </a:solidFill>
            <a:ln w="17859" cap="flat">
              <a:no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F7CF574C-952F-44EB-9683-0875778D5E0E}"/>
                </a:ext>
              </a:extLst>
            </p:cNvPr>
            <p:cNvSpPr/>
            <p:nvPr>
              <p:custDataLst>
                <p:tags r:id="rId24"/>
              </p:custDataLst>
            </p:nvPr>
          </p:nvSpPr>
          <p:spPr>
            <a:xfrm>
              <a:off x="7225911" y="3807896"/>
              <a:ext cx="69729" cy="76768"/>
            </a:xfrm>
            <a:custGeom>
              <a:avLst/>
              <a:gdLst>
                <a:gd name="connsiteX0" fmla="*/ 9759 w 69729"/>
                <a:gd name="connsiteY0" fmla="*/ 68140 h 76768"/>
                <a:gd name="connsiteX1" fmla="*/ 3636 w 69729"/>
                <a:gd name="connsiteY1" fmla="*/ 72492 h 76768"/>
                <a:gd name="connsiteX2" fmla="*/ 262 w 69729"/>
                <a:gd name="connsiteY2" fmla="*/ 75031 h 76768"/>
                <a:gd name="connsiteX3" fmla="*/ 2011 w 69729"/>
                <a:gd name="connsiteY3" fmla="*/ 76845 h 76768"/>
                <a:gd name="connsiteX4" fmla="*/ 12758 w 69729"/>
                <a:gd name="connsiteY4" fmla="*/ 76361 h 76768"/>
                <a:gd name="connsiteX5" fmla="*/ 25879 w 69729"/>
                <a:gd name="connsiteY5" fmla="*/ 76845 h 76768"/>
                <a:gd name="connsiteX6" fmla="*/ 28378 w 69729"/>
                <a:gd name="connsiteY6" fmla="*/ 74185 h 76768"/>
                <a:gd name="connsiteX7" fmla="*/ 25129 w 69729"/>
                <a:gd name="connsiteY7" fmla="*/ 72492 h 76768"/>
                <a:gd name="connsiteX8" fmla="*/ 19006 w 69729"/>
                <a:gd name="connsiteY8" fmla="*/ 71042 h 76768"/>
                <a:gd name="connsiteX9" fmla="*/ 20381 w 69729"/>
                <a:gd name="connsiteY9" fmla="*/ 65480 h 76768"/>
                <a:gd name="connsiteX10" fmla="*/ 25004 w 69729"/>
                <a:gd name="connsiteY10" fmla="*/ 47467 h 76768"/>
                <a:gd name="connsiteX11" fmla="*/ 37876 w 69729"/>
                <a:gd name="connsiteY11" fmla="*/ 54600 h 76768"/>
                <a:gd name="connsiteX12" fmla="*/ 69991 w 69729"/>
                <a:gd name="connsiteY12" fmla="*/ 20266 h 76768"/>
                <a:gd name="connsiteX13" fmla="*/ 51247 w 69729"/>
                <a:gd name="connsiteY13" fmla="*/ 76 h 76768"/>
                <a:gd name="connsiteX14" fmla="*/ 33502 w 69729"/>
                <a:gd name="connsiteY14" fmla="*/ 8539 h 76768"/>
                <a:gd name="connsiteX15" fmla="*/ 20631 w 69729"/>
                <a:gd name="connsiteY15" fmla="*/ 76 h 76768"/>
                <a:gd name="connsiteX16" fmla="*/ 10758 w 69729"/>
                <a:gd name="connsiteY16" fmla="*/ 6484 h 76768"/>
                <a:gd name="connsiteX17" fmla="*/ 6260 w 69729"/>
                <a:gd name="connsiteY17" fmla="*/ 18573 h 76768"/>
                <a:gd name="connsiteX18" fmla="*/ 8384 w 69729"/>
                <a:gd name="connsiteY18" fmla="*/ 20145 h 76768"/>
                <a:gd name="connsiteX19" fmla="*/ 11133 w 69729"/>
                <a:gd name="connsiteY19" fmla="*/ 16518 h 76768"/>
                <a:gd name="connsiteX20" fmla="*/ 20256 w 69729"/>
                <a:gd name="connsiteY20" fmla="*/ 3461 h 76768"/>
                <a:gd name="connsiteX21" fmla="*/ 24380 w 69729"/>
                <a:gd name="connsiteY21" fmla="*/ 9385 h 76768"/>
                <a:gd name="connsiteX22" fmla="*/ 24005 w 69729"/>
                <a:gd name="connsiteY22" fmla="*/ 13012 h 76768"/>
                <a:gd name="connsiteX23" fmla="*/ 9759 w 69729"/>
                <a:gd name="connsiteY23" fmla="*/ 68140 h 76768"/>
                <a:gd name="connsiteX24" fmla="*/ 33377 w 69729"/>
                <a:gd name="connsiteY24" fmla="*/ 14584 h 76768"/>
                <a:gd name="connsiteX25" fmla="*/ 50872 w 69729"/>
                <a:gd name="connsiteY25" fmla="*/ 3461 h 76768"/>
                <a:gd name="connsiteX26" fmla="*/ 59994 w 69729"/>
                <a:gd name="connsiteY26" fmla="*/ 15188 h 76768"/>
                <a:gd name="connsiteX27" fmla="*/ 53496 w 69729"/>
                <a:gd name="connsiteY27" fmla="*/ 39488 h 76768"/>
                <a:gd name="connsiteX28" fmla="*/ 37876 w 69729"/>
                <a:gd name="connsiteY28" fmla="*/ 51215 h 76768"/>
                <a:gd name="connsiteX29" fmla="*/ 26754 w 69729"/>
                <a:gd name="connsiteY29" fmla="*/ 40697 h 76768"/>
                <a:gd name="connsiteX30" fmla="*/ 27129 w 69729"/>
                <a:gd name="connsiteY30" fmla="*/ 38884 h 76768"/>
                <a:gd name="connsiteX31" fmla="*/ 33377 w 69729"/>
                <a:gd name="connsiteY31" fmla="*/ 14584 h 7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729" h="76768">
                  <a:moveTo>
                    <a:pt x="9759" y="68140"/>
                  </a:moveTo>
                  <a:cubicBezTo>
                    <a:pt x="8884" y="71525"/>
                    <a:pt x="8634" y="72492"/>
                    <a:pt x="3636" y="72492"/>
                  </a:cubicBezTo>
                  <a:cubicBezTo>
                    <a:pt x="2011" y="72492"/>
                    <a:pt x="262" y="72492"/>
                    <a:pt x="262" y="75031"/>
                  </a:cubicBezTo>
                  <a:cubicBezTo>
                    <a:pt x="262" y="76361"/>
                    <a:pt x="1386" y="76845"/>
                    <a:pt x="2011" y="76845"/>
                  </a:cubicBezTo>
                  <a:cubicBezTo>
                    <a:pt x="5260" y="76845"/>
                    <a:pt x="9384" y="76361"/>
                    <a:pt x="12758" y="76361"/>
                  </a:cubicBezTo>
                  <a:cubicBezTo>
                    <a:pt x="17007" y="76361"/>
                    <a:pt x="21755" y="76845"/>
                    <a:pt x="25879" y="76845"/>
                  </a:cubicBezTo>
                  <a:cubicBezTo>
                    <a:pt x="27004" y="76845"/>
                    <a:pt x="28378" y="76482"/>
                    <a:pt x="28378" y="74185"/>
                  </a:cubicBezTo>
                  <a:cubicBezTo>
                    <a:pt x="28378" y="72492"/>
                    <a:pt x="26629" y="72492"/>
                    <a:pt x="25129" y="72492"/>
                  </a:cubicBezTo>
                  <a:cubicBezTo>
                    <a:pt x="22380" y="72492"/>
                    <a:pt x="19006" y="72492"/>
                    <a:pt x="19006" y="71042"/>
                  </a:cubicBezTo>
                  <a:cubicBezTo>
                    <a:pt x="19006" y="70437"/>
                    <a:pt x="19881" y="67294"/>
                    <a:pt x="20381" y="65480"/>
                  </a:cubicBezTo>
                  <a:cubicBezTo>
                    <a:pt x="21880" y="59073"/>
                    <a:pt x="23630" y="52545"/>
                    <a:pt x="25004" y="47467"/>
                  </a:cubicBezTo>
                  <a:cubicBezTo>
                    <a:pt x="26504" y="49885"/>
                    <a:pt x="30378" y="54600"/>
                    <a:pt x="37876" y="54600"/>
                  </a:cubicBezTo>
                  <a:cubicBezTo>
                    <a:pt x="53121" y="54600"/>
                    <a:pt x="69991" y="38279"/>
                    <a:pt x="69991" y="20266"/>
                  </a:cubicBezTo>
                  <a:cubicBezTo>
                    <a:pt x="69991" y="6121"/>
                    <a:pt x="59869" y="76"/>
                    <a:pt x="51247" y="76"/>
                  </a:cubicBezTo>
                  <a:cubicBezTo>
                    <a:pt x="43499" y="76"/>
                    <a:pt x="36876" y="5154"/>
                    <a:pt x="33502" y="8539"/>
                  </a:cubicBezTo>
                  <a:cubicBezTo>
                    <a:pt x="31377" y="1648"/>
                    <a:pt x="24380" y="76"/>
                    <a:pt x="20631" y="76"/>
                  </a:cubicBezTo>
                  <a:cubicBezTo>
                    <a:pt x="15757" y="76"/>
                    <a:pt x="12758" y="3219"/>
                    <a:pt x="10758" y="6484"/>
                  </a:cubicBezTo>
                  <a:cubicBezTo>
                    <a:pt x="8259" y="10594"/>
                    <a:pt x="6260" y="17848"/>
                    <a:pt x="6260" y="18573"/>
                  </a:cubicBezTo>
                  <a:cubicBezTo>
                    <a:pt x="6260" y="20145"/>
                    <a:pt x="8009" y="20145"/>
                    <a:pt x="8384" y="20145"/>
                  </a:cubicBezTo>
                  <a:cubicBezTo>
                    <a:pt x="10134" y="20145"/>
                    <a:pt x="10259" y="19782"/>
                    <a:pt x="11133" y="16518"/>
                  </a:cubicBezTo>
                  <a:cubicBezTo>
                    <a:pt x="13008" y="9506"/>
                    <a:pt x="15382" y="3461"/>
                    <a:pt x="20256" y="3461"/>
                  </a:cubicBezTo>
                  <a:cubicBezTo>
                    <a:pt x="23505" y="3461"/>
                    <a:pt x="24380" y="6121"/>
                    <a:pt x="24380" y="9385"/>
                  </a:cubicBezTo>
                  <a:cubicBezTo>
                    <a:pt x="24380" y="10715"/>
                    <a:pt x="24130" y="12287"/>
                    <a:pt x="24005" y="13012"/>
                  </a:cubicBezTo>
                  <a:lnTo>
                    <a:pt x="9759" y="68140"/>
                  </a:lnTo>
                  <a:close/>
                  <a:moveTo>
                    <a:pt x="33377" y="14584"/>
                  </a:moveTo>
                  <a:cubicBezTo>
                    <a:pt x="40625" y="5275"/>
                    <a:pt x="46873" y="3461"/>
                    <a:pt x="50872" y="3461"/>
                  </a:cubicBezTo>
                  <a:cubicBezTo>
                    <a:pt x="55745" y="3461"/>
                    <a:pt x="59994" y="6967"/>
                    <a:pt x="59994" y="15188"/>
                  </a:cubicBezTo>
                  <a:cubicBezTo>
                    <a:pt x="59994" y="20145"/>
                    <a:pt x="57245" y="32476"/>
                    <a:pt x="53496" y="39488"/>
                  </a:cubicBezTo>
                  <a:cubicBezTo>
                    <a:pt x="50372" y="45412"/>
                    <a:pt x="44249" y="51215"/>
                    <a:pt x="37876" y="51215"/>
                  </a:cubicBezTo>
                  <a:cubicBezTo>
                    <a:pt x="29003" y="51215"/>
                    <a:pt x="26754" y="41906"/>
                    <a:pt x="26754" y="40697"/>
                  </a:cubicBezTo>
                  <a:cubicBezTo>
                    <a:pt x="26754" y="40213"/>
                    <a:pt x="27004" y="39367"/>
                    <a:pt x="27129" y="38884"/>
                  </a:cubicBezTo>
                  <a:lnTo>
                    <a:pt x="33377" y="14584"/>
                  </a:lnTo>
                  <a:close/>
                </a:path>
              </a:pathLst>
            </a:custGeom>
            <a:solidFill>
              <a:srgbClr val="000000"/>
            </a:solidFill>
            <a:ln w="17859" cap="flat">
              <a:noFill/>
              <a:prstDash val="solid"/>
              <a:miter/>
            </a:ln>
          </p:spPr>
          <p:txBody>
            <a:bodyPr rtlCol="0" anchor="ctr"/>
            <a:lstStyle/>
            <a:p>
              <a:endParaRPr lang="zh-CN" altLang="en-US"/>
            </a:p>
          </p:txBody>
        </p:sp>
      </p:grpSp>
      <p:grpSp>
        <p:nvGrpSpPr>
          <p:cNvPr id="47" name="组合 46" descr="\documentclass{article}&#10;\usepackage{amsmath}&#10;\pagestyle{empty}&#10;\begin{document}&#10;&#10;$$&#10;\log{\mathcal{L}_\pi}-\log{\mathcal{L}_p}&#10;$$&#10;&#10;\end{document}" title="IguanaTex Shape Display">
            <a:extLst>
              <a:ext uri="{FF2B5EF4-FFF2-40B4-BE49-F238E27FC236}">
                <a16:creationId xmlns:a16="http://schemas.microsoft.com/office/drawing/2014/main" id="{5DF616D5-9B31-46EB-A302-43A73C7BB158}"/>
              </a:ext>
            </a:extLst>
          </p:cNvPr>
          <p:cNvGrpSpPr>
            <a:grpSpLocks noChangeAspect="1"/>
          </p:cNvGrpSpPr>
          <p:nvPr>
            <p:custDataLst>
              <p:tags r:id="rId2"/>
            </p:custDataLst>
          </p:nvPr>
        </p:nvGrpSpPr>
        <p:grpSpPr>
          <a:xfrm>
            <a:off x="1991030" y="6032525"/>
            <a:ext cx="1145733" cy="171118"/>
            <a:chOff x="6149907" y="3713546"/>
            <a:chExt cx="1145733" cy="171118"/>
          </a:xfrm>
        </p:grpSpPr>
        <p:sp>
          <p:nvSpPr>
            <p:cNvPr id="48" name="任意多边形: 形状 47">
              <a:extLst>
                <a:ext uri="{FF2B5EF4-FFF2-40B4-BE49-F238E27FC236}">
                  <a16:creationId xmlns:a16="http://schemas.microsoft.com/office/drawing/2014/main" id="{D3ADE528-7214-49CA-9884-9824FCD1A74B}"/>
                </a:ext>
              </a:extLst>
            </p:cNvPr>
            <p:cNvSpPr/>
            <p:nvPr>
              <p:custDataLst>
                <p:tags r:id="rId3"/>
              </p:custDataLst>
            </p:nvPr>
          </p:nvSpPr>
          <p:spPr>
            <a:xfrm>
              <a:off x="6149907" y="3715446"/>
              <a:ext cx="39631" cy="119858"/>
            </a:xfrm>
            <a:custGeom>
              <a:avLst/>
              <a:gdLst>
                <a:gd name="connsiteX0" fmla="*/ 25908 w 39631"/>
                <a:gd name="connsiteY0" fmla="*/ 75 h 119858"/>
                <a:gd name="connsiteX1" fmla="*/ 201 w 39631"/>
                <a:gd name="connsiteY1" fmla="*/ 1975 h 119858"/>
                <a:gd name="connsiteX2" fmla="*/ 201 w 39631"/>
                <a:gd name="connsiteY2" fmla="*/ 7328 h 119858"/>
                <a:gd name="connsiteX3" fmla="*/ 14126 w 39631"/>
                <a:gd name="connsiteY3" fmla="*/ 17000 h 119858"/>
                <a:gd name="connsiteX4" fmla="*/ 14126 w 39631"/>
                <a:gd name="connsiteY4" fmla="*/ 106808 h 119858"/>
                <a:gd name="connsiteX5" fmla="*/ 201 w 39631"/>
                <a:gd name="connsiteY5" fmla="*/ 114580 h 119858"/>
                <a:gd name="connsiteX6" fmla="*/ 201 w 39631"/>
                <a:gd name="connsiteY6" fmla="*/ 119934 h 119858"/>
                <a:gd name="connsiteX7" fmla="*/ 20017 w 39631"/>
                <a:gd name="connsiteY7" fmla="*/ 119415 h 119858"/>
                <a:gd name="connsiteX8" fmla="*/ 39832 w 39631"/>
                <a:gd name="connsiteY8" fmla="*/ 119934 h 119858"/>
                <a:gd name="connsiteX9" fmla="*/ 39832 w 39631"/>
                <a:gd name="connsiteY9" fmla="*/ 114580 h 119858"/>
                <a:gd name="connsiteX10" fmla="*/ 25908 w 39631"/>
                <a:gd name="connsiteY10" fmla="*/ 106808 h 119858"/>
                <a:gd name="connsiteX11" fmla="*/ 25908 w 39631"/>
                <a:gd name="connsiteY11" fmla="*/ 75 h 11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31" h="119858">
                  <a:moveTo>
                    <a:pt x="25908" y="75"/>
                  </a:moveTo>
                  <a:lnTo>
                    <a:pt x="201" y="1975"/>
                  </a:lnTo>
                  <a:lnTo>
                    <a:pt x="201" y="7328"/>
                  </a:lnTo>
                  <a:cubicBezTo>
                    <a:pt x="12698" y="7328"/>
                    <a:pt x="14126" y="8537"/>
                    <a:pt x="14126" y="17000"/>
                  </a:cubicBezTo>
                  <a:lnTo>
                    <a:pt x="14126" y="106808"/>
                  </a:lnTo>
                  <a:cubicBezTo>
                    <a:pt x="14126" y="114580"/>
                    <a:pt x="12162" y="114580"/>
                    <a:pt x="201" y="114580"/>
                  </a:cubicBezTo>
                  <a:lnTo>
                    <a:pt x="201" y="119934"/>
                  </a:lnTo>
                  <a:cubicBezTo>
                    <a:pt x="6092" y="119761"/>
                    <a:pt x="15554" y="119415"/>
                    <a:pt x="20017" y="119415"/>
                  </a:cubicBezTo>
                  <a:cubicBezTo>
                    <a:pt x="24480" y="119415"/>
                    <a:pt x="33227" y="119761"/>
                    <a:pt x="39832" y="119934"/>
                  </a:cubicBezTo>
                  <a:lnTo>
                    <a:pt x="39832" y="114580"/>
                  </a:lnTo>
                  <a:cubicBezTo>
                    <a:pt x="27872" y="114580"/>
                    <a:pt x="25908" y="114580"/>
                    <a:pt x="25908" y="106808"/>
                  </a:cubicBezTo>
                  <a:lnTo>
                    <a:pt x="25908" y="75"/>
                  </a:lnTo>
                  <a:close/>
                </a:path>
              </a:pathLst>
            </a:custGeom>
            <a:solidFill>
              <a:srgbClr val="000000"/>
            </a:solidFill>
            <a:ln w="17859" cap="flat">
              <a:no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8AE6AC45-491E-45F2-9A07-B13C4B19DC28}"/>
                </a:ext>
              </a:extLst>
            </p:cNvPr>
            <p:cNvSpPr/>
            <p:nvPr>
              <p:custDataLst>
                <p:tags r:id="rId4"/>
              </p:custDataLst>
            </p:nvPr>
          </p:nvSpPr>
          <p:spPr>
            <a:xfrm>
              <a:off x="6198603" y="3757932"/>
              <a:ext cx="79084" cy="79272"/>
            </a:xfrm>
            <a:custGeom>
              <a:avLst/>
              <a:gdLst>
                <a:gd name="connsiteX0" fmla="*/ 79288 w 79084"/>
                <a:gd name="connsiteY0" fmla="*/ 40488 h 79272"/>
                <a:gd name="connsiteX1" fmla="*/ 39835 w 79084"/>
                <a:gd name="connsiteY1" fmla="*/ 75 h 79272"/>
                <a:gd name="connsiteX2" fmla="*/ 204 w 79084"/>
                <a:gd name="connsiteY2" fmla="*/ 40488 h 79272"/>
                <a:gd name="connsiteX3" fmla="*/ 39657 w 79084"/>
                <a:gd name="connsiteY3" fmla="*/ 79347 h 79272"/>
                <a:gd name="connsiteX4" fmla="*/ 79288 w 79084"/>
                <a:gd name="connsiteY4" fmla="*/ 40488 h 79272"/>
                <a:gd name="connsiteX5" fmla="*/ 39835 w 79084"/>
                <a:gd name="connsiteY5" fmla="*/ 75030 h 79272"/>
                <a:gd name="connsiteX6" fmla="*/ 19484 w 79084"/>
                <a:gd name="connsiteY6" fmla="*/ 63458 h 79272"/>
                <a:gd name="connsiteX7" fmla="*/ 15021 w 79084"/>
                <a:gd name="connsiteY7" fmla="*/ 39107 h 79272"/>
                <a:gd name="connsiteX8" fmla="*/ 19305 w 79084"/>
                <a:gd name="connsiteY8" fmla="*/ 15446 h 79272"/>
                <a:gd name="connsiteX9" fmla="*/ 39657 w 79084"/>
                <a:gd name="connsiteY9" fmla="*/ 3874 h 79272"/>
                <a:gd name="connsiteX10" fmla="*/ 59829 w 79084"/>
                <a:gd name="connsiteY10" fmla="*/ 15100 h 79272"/>
                <a:gd name="connsiteX11" fmla="*/ 64471 w 79084"/>
                <a:gd name="connsiteY11" fmla="*/ 39107 h 79272"/>
                <a:gd name="connsiteX12" fmla="*/ 60544 w 79084"/>
                <a:gd name="connsiteY12" fmla="*/ 62249 h 79272"/>
                <a:gd name="connsiteX13" fmla="*/ 39835 w 79084"/>
                <a:gd name="connsiteY13" fmla="*/ 75030 h 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084" h="79272">
                  <a:moveTo>
                    <a:pt x="79288" y="40488"/>
                  </a:moveTo>
                  <a:cubicBezTo>
                    <a:pt x="79288" y="18382"/>
                    <a:pt x="61436" y="75"/>
                    <a:pt x="39835" y="75"/>
                  </a:cubicBezTo>
                  <a:cubicBezTo>
                    <a:pt x="17520" y="75"/>
                    <a:pt x="204" y="18900"/>
                    <a:pt x="204" y="40488"/>
                  </a:cubicBezTo>
                  <a:cubicBezTo>
                    <a:pt x="204" y="62768"/>
                    <a:pt x="18770" y="79347"/>
                    <a:pt x="39657" y="79347"/>
                  </a:cubicBezTo>
                  <a:cubicBezTo>
                    <a:pt x="61258" y="79347"/>
                    <a:pt x="79288" y="62422"/>
                    <a:pt x="79288" y="40488"/>
                  </a:cubicBezTo>
                  <a:close/>
                  <a:moveTo>
                    <a:pt x="39835" y="75030"/>
                  </a:moveTo>
                  <a:cubicBezTo>
                    <a:pt x="32159" y="75030"/>
                    <a:pt x="24304" y="71403"/>
                    <a:pt x="19484" y="63458"/>
                  </a:cubicBezTo>
                  <a:cubicBezTo>
                    <a:pt x="15021" y="55859"/>
                    <a:pt x="15021" y="45324"/>
                    <a:pt x="15021" y="39107"/>
                  </a:cubicBezTo>
                  <a:cubicBezTo>
                    <a:pt x="15021" y="32371"/>
                    <a:pt x="15021" y="23045"/>
                    <a:pt x="19305" y="15446"/>
                  </a:cubicBezTo>
                  <a:cubicBezTo>
                    <a:pt x="24126" y="7501"/>
                    <a:pt x="32516" y="3874"/>
                    <a:pt x="39657" y="3874"/>
                  </a:cubicBezTo>
                  <a:cubicBezTo>
                    <a:pt x="47512" y="3874"/>
                    <a:pt x="55188" y="7674"/>
                    <a:pt x="59829" y="15100"/>
                  </a:cubicBezTo>
                  <a:cubicBezTo>
                    <a:pt x="64471" y="22527"/>
                    <a:pt x="64471" y="32544"/>
                    <a:pt x="64471" y="39107"/>
                  </a:cubicBezTo>
                  <a:cubicBezTo>
                    <a:pt x="64471" y="45324"/>
                    <a:pt x="64471" y="54650"/>
                    <a:pt x="60544" y="62249"/>
                  </a:cubicBezTo>
                  <a:cubicBezTo>
                    <a:pt x="56616" y="70021"/>
                    <a:pt x="48761" y="75030"/>
                    <a:pt x="39835" y="75030"/>
                  </a:cubicBezTo>
                  <a:close/>
                </a:path>
              </a:pathLst>
            </a:custGeom>
            <a:solidFill>
              <a:srgbClr val="000000"/>
            </a:solidFill>
            <a:ln w="17859" cap="flat">
              <a:noFill/>
              <a:prstDash val="solid"/>
              <a:miter/>
            </a:ln>
          </p:spPr>
          <p:txBody>
            <a:bodyPr rtlCol="0" anchor="ctr"/>
            <a:lstStyle/>
            <a:p>
              <a:endParaRPr lang="zh-CN" altLang="en-US"/>
            </a:p>
          </p:txBody>
        </p:sp>
        <p:sp>
          <p:nvSpPr>
            <p:cNvPr id="50" name="任意多边形: 形状 49">
              <a:extLst>
                <a:ext uri="{FF2B5EF4-FFF2-40B4-BE49-F238E27FC236}">
                  <a16:creationId xmlns:a16="http://schemas.microsoft.com/office/drawing/2014/main" id="{1755F16F-9F6D-4A54-870E-5DAE3E7163ED}"/>
                </a:ext>
              </a:extLst>
            </p:cNvPr>
            <p:cNvSpPr/>
            <p:nvPr>
              <p:custDataLst>
                <p:tags r:id="rId5"/>
              </p:custDataLst>
            </p:nvPr>
          </p:nvSpPr>
          <p:spPr>
            <a:xfrm>
              <a:off x="6287863" y="3757068"/>
              <a:ext cx="81583" cy="113814"/>
            </a:xfrm>
            <a:custGeom>
              <a:avLst/>
              <a:gdLst>
                <a:gd name="connsiteX0" fmla="*/ 34842 w 81583"/>
                <a:gd name="connsiteY0" fmla="*/ 48605 h 113814"/>
                <a:gd name="connsiteX1" fmla="*/ 19310 w 81583"/>
                <a:gd name="connsiteY1" fmla="*/ 27362 h 113814"/>
                <a:gd name="connsiteX2" fmla="*/ 22167 w 81583"/>
                <a:gd name="connsiteY2" fmla="*/ 12855 h 113814"/>
                <a:gd name="connsiteX3" fmla="*/ 34842 w 81583"/>
                <a:gd name="connsiteY3" fmla="*/ 5947 h 113814"/>
                <a:gd name="connsiteX4" fmla="*/ 50373 w 81583"/>
                <a:gd name="connsiteY4" fmla="*/ 27190 h 113814"/>
                <a:gd name="connsiteX5" fmla="*/ 47517 w 81583"/>
                <a:gd name="connsiteY5" fmla="*/ 41697 h 113814"/>
                <a:gd name="connsiteX6" fmla="*/ 34842 w 81583"/>
                <a:gd name="connsiteY6" fmla="*/ 48605 h 113814"/>
                <a:gd name="connsiteX7" fmla="*/ 14133 w 81583"/>
                <a:gd name="connsiteY7" fmla="*/ 55341 h 113814"/>
                <a:gd name="connsiteX8" fmla="*/ 17168 w 81583"/>
                <a:gd name="connsiteY8" fmla="*/ 47224 h 113814"/>
                <a:gd name="connsiteX9" fmla="*/ 34842 w 81583"/>
                <a:gd name="connsiteY9" fmla="*/ 52578 h 113814"/>
                <a:gd name="connsiteX10" fmla="*/ 63762 w 81583"/>
                <a:gd name="connsiteY10" fmla="*/ 27362 h 113814"/>
                <a:gd name="connsiteX11" fmla="*/ 56443 w 81583"/>
                <a:gd name="connsiteY11" fmla="*/ 10610 h 113814"/>
                <a:gd name="connsiteX12" fmla="*/ 72509 w 81583"/>
                <a:gd name="connsiteY12" fmla="*/ 3874 h 113814"/>
                <a:gd name="connsiteX13" fmla="*/ 74295 w 81583"/>
                <a:gd name="connsiteY13" fmla="*/ 4047 h 113814"/>
                <a:gd name="connsiteX14" fmla="*/ 71438 w 81583"/>
                <a:gd name="connsiteY14" fmla="*/ 8710 h 113814"/>
                <a:gd name="connsiteX15" fmla="*/ 76615 w 81583"/>
                <a:gd name="connsiteY15" fmla="*/ 13719 h 113814"/>
                <a:gd name="connsiteX16" fmla="*/ 81792 w 81583"/>
                <a:gd name="connsiteY16" fmla="*/ 8537 h 113814"/>
                <a:gd name="connsiteX17" fmla="*/ 72688 w 81583"/>
                <a:gd name="connsiteY17" fmla="*/ 75 h 113814"/>
                <a:gd name="connsiteX18" fmla="*/ 53765 w 81583"/>
                <a:gd name="connsiteY18" fmla="*/ 8192 h 113814"/>
                <a:gd name="connsiteX19" fmla="*/ 34842 w 81583"/>
                <a:gd name="connsiteY19" fmla="*/ 1974 h 113814"/>
                <a:gd name="connsiteX20" fmla="*/ 5921 w 81583"/>
                <a:gd name="connsiteY20" fmla="*/ 27190 h 113814"/>
                <a:gd name="connsiteX21" fmla="*/ 14312 w 81583"/>
                <a:gd name="connsiteY21" fmla="*/ 44979 h 113814"/>
                <a:gd name="connsiteX22" fmla="*/ 8778 w 81583"/>
                <a:gd name="connsiteY22" fmla="*/ 59313 h 113814"/>
                <a:gd name="connsiteX23" fmla="*/ 16633 w 81583"/>
                <a:gd name="connsiteY23" fmla="*/ 74684 h 113814"/>
                <a:gd name="connsiteX24" fmla="*/ 209 w 81583"/>
                <a:gd name="connsiteY24" fmla="*/ 91955 h 113814"/>
                <a:gd name="connsiteX25" fmla="*/ 39662 w 81583"/>
                <a:gd name="connsiteY25" fmla="*/ 113889 h 113814"/>
                <a:gd name="connsiteX26" fmla="*/ 79293 w 81583"/>
                <a:gd name="connsiteY26" fmla="*/ 91610 h 113814"/>
                <a:gd name="connsiteX27" fmla="*/ 67689 w 81583"/>
                <a:gd name="connsiteY27" fmla="*/ 71921 h 113814"/>
                <a:gd name="connsiteX28" fmla="*/ 36984 w 81583"/>
                <a:gd name="connsiteY28" fmla="*/ 67085 h 113814"/>
                <a:gd name="connsiteX29" fmla="*/ 23595 w 81583"/>
                <a:gd name="connsiteY29" fmla="*/ 66912 h 113814"/>
                <a:gd name="connsiteX30" fmla="*/ 14133 w 81583"/>
                <a:gd name="connsiteY30" fmla="*/ 55341 h 113814"/>
                <a:gd name="connsiteX31" fmla="*/ 39840 w 81583"/>
                <a:gd name="connsiteY31" fmla="*/ 109917 h 113814"/>
                <a:gd name="connsiteX32" fmla="*/ 9492 w 81583"/>
                <a:gd name="connsiteY32" fmla="*/ 91955 h 113814"/>
                <a:gd name="connsiteX33" fmla="*/ 24131 w 81583"/>
                <a:gd name="connsiteY33" fmla="*/ 77102 h 113814"/>
                <a:gd name="connsiteX34" fmla="*/ 34663 w 81583"/>
                <a:gd name="connsiteY34" fmla="*/ 77102 h 113814"/>
                <a:gd name="connsiteX35" fmla="*/ 70010 w 81583"/>
                <a:gd name="connsiteY35" fmla="*/ 91955 h 113814"/>
                <a:gd name="connsiteX36" fmla="*/ 39840 w 81583"/>
                <a:gd name="connsiteY36" fmla="*/ 109917 h 11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1583" h="113814">
                  <a:moveTo>
                    <a:pt x="34842" y="48605"/>
                  </a:moveTo>
                  <a:cubicBezTo>
                    <a:pt x="19310" y="48605"/>
                    <a:pt x="19310" y="31335"/>
                    <a:pt x="19310" y="27362"/>
                  </a:cubicBezTo>
                  <a:cubicBezTo>
                    <a:pt x="19310" y="22699"/>
                    <a:pt x="19489" y="17173"/>
                    <a:pt x="22167" y="12855"/>
                  </a:cubicBezTo>
                  <a:cubicBezTo>
                    <a:pt x="23595" y="10783"/>
                    <a:pt x="27701" y="5947"/>
                    <a:pt x="34842" y="5947"/>
                  </a:cubicBezTo>
                  <a:cubicBezTo>
                    <a:pt x="50373" y="5947"/>
                    <a:pt x="50373" y="23218"/>
                    <a:pt x="50373" y="27190"/>
                  </a:cubicBezTo>
                  <a:cubicBezTo>
                    <a:pt x="50373" y="31853"/>
                    <a:pt x="50194" y="37380"/>
                    <a:pt x="47517" y="41697"/>
                  </a:cubicBezTo>
                  <a:cubicBezTo>
                    <a:pt x="46088" y="43770"/>
                    <a:pt x="41982" y="48605"/>
                    <a:pt x="34842" y="48605"/>
                  </a:cubicBezTo>
                  <a:close/>
                  <a:moveTo>
                    <a:pt x="14133" y="55341"/>
                  </a:moveTo>
                  <a:cubicBezTo>
                    <a:pt x="14133" y="54650"/>
                    <a:pt x="14133" y="50678"/>
                    <a:pt x="17168" y="47224"/>
                  </a:cubicBezTo>
                  <a:cubicBezTo>
                    <a:pt x="24131" y="52060"/>
                    <a:pt x="31450" y="52578"/>
                    <a:pt x="34842" y="52578"/>
                  </a:cubicBezTo>
                  <a:cubicBezTo>
                    <a:pt x="51444" y="52578"/>
                    <a:pt x="63762" y="40661"/>
                    <a:pt x="63762" y="27362"/>
                  </a:cubicBezTo>
                  <a:cubicBezTo>
                    <a:pt x="63762" y="20972"/>
                    <a:pt x="60906" y="14582"/>
                    <a:pt x="56443" y="10610"/>
                  </a:cubicBezTo>
                  <a:cubicBezTo>
                    <a:pt x="62869" y="4738"/>
                    <a:pt x="69296" y="3874"/>
                    <a:pt x="72509" y="3874"/>
                  </a:cubicBezTo>
                  <a:cubicBezTo>
                    <a:pt x="72866" y="3874"/>
                    <a:pt x="73759" y="3874"/>
                    <a:pt x="74295" y="4047"/>
                  </a:cubicBezTo>
                  <a:cubicBezTo>
                    <a:pt x="72331" y="4738"/>
                    <a:pt x="71438" y="6638"/>
                    <a:pt x="71438" y="8710"/>
                  </a:cubicBezTo>
                  <a:cubicBezTo>
                    <a:pt x="71438" y="11646"/>
                    <a:pt x="73759" y="13719"/>
                    <a:pt x="76615" y="13719"/>
                  </a:cubicBezTo>
                  <a:cubicBezTo>
                    <a:pt x="78400" y="13719"/>
                    <a:pt x="81792" y="12510"/>
                    <a:pt x="81792" y="8537"/>
                  </a:cubicBezTo>
                  <a:cubicBezTo>
                    <a:pt x="81792" y="5601"/>
                    <a:pt x="79650" y="75"/>
                    <a:pt x="72688" y="75"/>
                  </a:cubicBezTo>
                  <a:cubicBezTo>
                    <a:pt x="69117" y="75"/>
                    <a:pt x="61263" y="1111"/>
                    <a:pt x="53765" y="8192"/>
                  </a:cubicBezTo>
                  <a:cubicBezTo>
                    <a:pt x="46267" y="2493"/>
                    <a:pt x="38769" y="1974"/>
                    <a:pt x="34842" y="1974"/>
                  </a:cubicBezTo>
                  <a:cubicBezTo>
                    <a:pt x="18239" y="1974"/>
                    <a:pt x="5921" y="13891"/>
                    <a:pt x="5921" y="27190"/>
                  </a:cubicBezTo>
                  <a:cubicBezTo>
                    <a:pt x="5921" y="34789"/>
                    <a:pt x="9849" y="41352"/>
                    <a:pt x="14312" y="44979"/>
                  </a:cubicBezTo>
                  <a:cubicBezTo>
                    <a:pt x="11991" y="47569"/>
                    <a:pt x="8778" y="53269"/>
                    <a:pt x="8778" y="59313"/>
                  </a:cubicBezTo>
                  <a:cubicBezTo>
                    <a:pt x="8778" y="64667"/>
                    <a:pt x="11099" y="71230"/>
                    <a:pt x="16633" y="74684"/>
                  </a:cubicBezTo>
                  <a:cubicBezTo>
                    <a:pt x="5921" y="77620"/>
                    <a:pt x="209" y="85047"/>
                    <a:pt x="209" y="91955"/>
                  </a:cubicBezTo>
                  <a:cubicBezTo>
                    <a:pt x="209" y="104390"/>
                    <a:pt x="17882" y="113889"/>
                    <a:pt x="39662" y="113889"/>
                  </a:cubicBezTo>
                  <a:cubicBezTo>
                    <a:pt x="60727" y="113889"/>
                    <a:pt x="79293" y="105081"/>
                    <a:pt x="79293" y="91610"/>
                  </a:cubicBezTo>
                  <a:cubicBezTo>
                    <a:pt x="79293" y="85565"/>
                    <a:pt x="76794" y="76757"/>
                    <a:pt x="67689" y="71921"/>
                  </a:cubicBezTo>
                  <a:cubicBezTo>
                    <a:pt x="58228" y="67085"/>
                    <a:pt x="47874" y="67085"/>
                    <a:pt x="36984" y="67085"/>
                  </a:cubicBezTo>
                  <a:cubicBezTo>
                    <a:pt x="32521" y="67085"/>
                    <a:pt x="24845" y="67085"/>
                    <a:pt x="23595" y="66912"/>
                  </a:cubicBezTo>
                  <a:cubicBezTo>
                    <a:pt x="17882" y="66222"/>
                    <a:pt x="14133" y="60868"/>
                    <a:pt x="14133" y="55341"/>
                  </a:cubicBezTo>
                  <a:close/>
                  <a:moveTo>
                    <a:pt x="39840" y="109917"/>
                  </a:moveTo>
                  <a:cubicBezTo>
                    <a:pt x="21810" y="109917"/>
                    <a:pt x="9492" y="101109"/>
                    <a:pt x="9492" y="91955"/>
                  </a:cubicBezTo>
                  <a:cubicBezTo>
                    <a:pt x="9492" y="84010"/>
                    <a:pt x="16276" y="77620"/>
                    <a:pt x="24131" y="77102"/>
                  </a:cubicBezTo>
                  <a:lnTo>
                    <a:pt x="34663" y="77102"/>
                  </a:lnTo>
                  <a:cubicBezTo>
                    <a:pt x="50016" y="77102"/>
                    <a:pt x="70010" y="77102"/>
                    <a:pt x="70010" y="91955"/>
                  </a:cubicBezTo>
                  <a:cubicBezTo>
                    <a:pt x="70010" y="101281"/>
                    <a:pt x="57335" y="109917"/>
                    <a:pt x="39840" y="109917"/>
                  </a:cubicBezTo>
                  <a:close/>
                </a:path>
              </a:pathLst>
            </a:custGeom>
            <a:solidFill>
              <a:srgbClr val="000000"/>
            </a:solidFill>
            <a:ln w="17859" cap="flat">
              <a:noFill/>
              <a:prstDash val="solid"/>
              <a:miter/>
            </a:ln>
          </p:spPr>
          <p:txBody>
            <a:bodyPr rtlCol="0" anchor="ctr"/>
            <a:lstStyle/>
            <a:p>
              <a:endParaRPr lang="zh-CN" altLang="en-US"/>
            </a:p>
          </p:txBody>
        </p:sp>
        <p:sp>
          <p:nvSpPr>
            <p:cNvPr id="51" name="任意多边形: 形状 50">
              <a:extLst>
                <a:ext uri="{FF2B5EF4-FFF2-40B4-BE49-F238E27FC236}">
                  <a16:creationId xmlns:a16="http://schemas.microsoft.com/office/drawing/2014/main" id="{98D700D4-CA8E-4988-BF87-2EFEFB96E4DF}"/>
                </a:ext>
              </a:extLst>
            </p:cNvPr>
            <p:cNvSpPr/>
            <p:nvPr>
              <p:custDataLst>
                <p:tags r:id="rId6"/>
              </p:custDataLst>
            </p:nvPr>
          </p:nvSpPr>
          <p:spPr>
            <a:xfrm>
              <a:off x="6409890" y="3713546"/>
              <a:ext cx="111396" cy="125558"/>
            </a:xfrm>
            <a:custGeom>
              <a:avLst/>
              <a:gdLst>
                <a:gd name="connsiteX0" fmla="*/ 26815 w 111396"/>
                <a:gd name="connsiteY0" fmla="*/ 105772 h 125558"/>
                <a:gd name="connsiteX1" fmla="*/ 41811 w 111396"/>
                <a:gd name="connsiteY1" fmla="*/ 71057 h 125558"/>
                <a:gd name="connsiteX2" fmla="*/ 65911 w 111396"/>
                <a:gd name="connsiteY2" fmla="*/ 14582 h 125558"/>
                <a:gd name="connsiteX3" fmla="*/ 75194 w 111396"/>
                <a:gd name="connsiteY3" fmla="*/ 10783 h 125558"/>
                <a:gd name="connsiteX4" fmla="*/ 87869 w 111396"/>
                <a:gd name="connsiteY4" fmla="*/ 25117 h 125558"/>
                <a:gd name="connsiteX5" fmla="*/ 86976 w 111396"/>
                <a:gd name="connsiteY5" fmla="*/ 31507 h 125558"/>
                <a:gd name="connsiteX6" fmla="*/ 88226 w 111396"/>
                <a:gd name="connsiteY6" fmla="*/ 32716 h 125558"/>
                <a:gd name="connsiteX7" fmla="*/ 100365 w 111396"/>
                <a:gd name="connsiteY7" fmla="*/ 27708 h 125558"/>
                <a:gd name="connsiteX8" fmla="*/ 105185 w 111396"/>
                <a:gd name="connsiteY8" fmla="*/ 16482 h 125558"/>
                <a:gd name="connsiteX9" fmla="*/ 90190 w 111396"/>
                <a:gd name="connsiteY9" fmla="*/ 75 h 125558"/>
                <a:gd name="connsiteX10" fmla="*/ 51272 w 111396"/>
                <a:gd name="connsiteY10" fmla="*/ 18554 h 125558"/>
                <a:gd name="connsiteX11" fmla="*/ 25208 w 111396"/>
                <a:gd name="connsiteY11" fmla="*/ 76757 h 125558"/>
                <a:gd name="connsiteX12" fmla="*/ 15211 w 111396"/>
                <a:gd name="connsiteY12" fmla="*/ 104390 h 125558"/>
                <a:gd name="connsiteX13" fmla="*/ 6821 w 111396"/>
                <a:gd name="connsiteY13" fmla="*/ 116307 h 125558"/>
                <a:gd name="connsiteX14" fmla="*/ 216 w 111396"/>
                <a:gd name="connsiteY14" fmla="*/ 124597 h 125558"/>
                <a:gd name="connsiteX15" fmla="*/ 1822 w 111396"/>
                <a:gd name="connsiteY15" fmla="*/ 125633 h 125558"/>
                <a:gd name="connsiteX16" fmla="*/ 10927 w 111396"/>
                <a:gd name="connsiteY16" fmla="*/ 122006 h 125558"/>
                <a:gd name="connsiteX17" fmla="*/ 18425 w 111396"/>
                <a:gd name="connsiteY17" fmla="*/ 115789 h 125558"/>
                <a:gd name="connsiteX18" fmla="*/ 44846 w 111396"/>
                <a:gd name="connsiteY18" fmla="*/ 120624 h 125558"/>
                <a:gd name="connsiteX19" fmla="*/ 72159 w 111396"/>
                <a:gd name="connsiteY19" fmla="*/ 125633 h 125558"/>
                <a:gd name="connsiteX20" fmla="*/ 106970 w 111396"/>
                <a:gd name="connsiteY20" fmla="*/ 107499 h 125558"/>
                <a:gd name="connsiteX21" fmla="*/ 111612 w 111396"/>
                <a:gd name="connsiteY21" fmla="*/ 98000 h 125558"/>
                <a:gd name="connsiteX22" fmla="*/ 110362 w 111396"/>
                <a:gd name="connsiteY22" fmla="*/ 96791 h 125558"/>
                <a:gd name="connsiteX23" fmla="*/ 100187 w 111396"/>
                <a:gd name="connsiteY23" fmla="*/ 100763 h 125558"/>
                <a:gd name="connsiteX24" fmla="*/ 93938 w 111396"/>
                <a:gd name="connsiteY24" fmla="*/ 107671 h 125558"/>
                <a:gd name="connsiteX25" fmla="*/ 91261 w 111396"/>
                <a:gd name="connsiteY25" fmla="*/ 112853 h 125558"/>
                <a:gd name="connsiteX26" fmla="*/ 86976 w 111396"/>
                <a:gd name="connsiteY26" fmla="*/ 114925 h 125558"/>
                <a:gd name="connsiteX27" fmla="*/ 57699 w 111396"/>
                <a:gd name="connsiteY27" fmla="*/ 109226 h 125558"/>
                <a:gd name="connsiteX28" fmla="*/ 33956 w 111396"/>
                <a:gd name="connsiteY28" fmla="*/ 105081 h 125558"/>
                <a:gd name="connsiteX29" fmla="*/ 26815 w 111396"/>
                <a:gd name="connsiteY29" fmla="*/ 105772 h 12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96" h="125558">
                  <a:moveTo>
                    <a:pt x="26815" y="105772"/>
                  </a:moveTo>
                  <a:cubicBezTo>
                    <a:pt x="36455" y="91264"/>
                    <a:pt x="39490" y="80211"/>
                    <a:pt x="41811" y="71057"/>
                  </a:cubicBezTo>
                  <a:cubicBezTo>
                    <a:pt x="48059" y="47224"/>
                    <a:pt x="54843" y="26499"/>
                    <a:pt x="65911" y="14582"/>
                  </a:cubicBezTo>
                  <a:cubicBezTo>
                    <a:pt x="68053" y="12337"/>
                    <a:pt x="69481" y="10783"/>
                    <a:pt x="75194" y="10783"/>
                  </a:cubicBezTo>
                  <a:cubicBezTo>
                    <a:pt x="87512" y="10783"/>
                    <a:pt x="87869" y="22699"/>
                    <a:pt x="87869" y="25117"/>
                  </a:cubicBezTo>
                  <a:cubicBezTo>
                    <a:pt x="87869" y="28226"/>
                    <a:pt x="86976" y="30644"/>
                    <a:pt x="86976" y="31507"/>
                  </a:cubicBezTo>
                  <a:cubicBezTo>
                    <a:pt x="86976" y="32716"/>
                    <a:pt x="88047" y="32716"/>
                    <a:pt x="88226" y="32716"/>
                  </a:cubicBezTo>
                  <a:cubicBezTo>
                    <a:pt x="91082" y="32716"/>
                    <a:pt x="95902" y="30817"/>
                    <a:pt x="100365" y="27708"/>
                  </a:cubicBezTo>
                  <a:cubicBezTo>
                    <a:pt x="103579" y="25290"/>
                    <a:pt x="105185" y="23563"/>
                    <a:pt x="105185" y="16482"/>
                  </a:cubicBezTo>
                  <a:cubicBezTo>
                    <a:pt x="105185" y="7156"/>
                    <a:pt x="100187" y="75"/>
                    <a:pt x="90190" y="75"/>
                  </a:cubicBezTo>
                  <a:cubicBezTo>
                    <a:pt x="84477" y="75"/>
                    <a:pt x="68767" y="1456"/>
                    <a:pt x="51272" y="18554"/>
                  </a:cubicBezTo>
                  <a:cubicBezTo>
                    <a:pt x="36991" y="32716"/>
                    <a:pt x="28600" y="63804"/>
                    <a:pt x="25208" y="76757"/>
                  </a:cubicBezTo>
                  <a:cubicBezTo>
                    <a:pt x="21995" y="88674"/>
                    <a:pt x="20567" y="94028"/>
                    <a:pt x="15211" y="104390"/>
                  </a:cubicBezTo>
                  <a:cubicBezTo>
                    <a:pt x="13962" y="106462"/>
                    <a:pt x="9320" y="114062"/>
                    <a:pt x="6821" y="116307"/>
                  </a:cubicBezTo>
                  <a:cubicBezTo>
                    <a:pt x="2001" y="120624"/>
                    <a:pt x="216" y="123733"/>
                    <a:pt x="216" y="124597"/>
                  </a:cubicBezTo>
                  <a:cubicBezTo>
                    <a:pt x="216" y="124942"/>
                    <a:pt x="573" y="125633"/>
                    <a:pt x="1822" y="125633"/>
                  </a:cubicBezTo>
                  <a:cubicBezTo>
                    <a:pt x="2536" y="125633"/>
                    <a:pt x="6285" y="124942"/>
                    <a:pt x="10927" y="122006"/>
                  </a:cubicBezTo>
                  <a:cubicBezTo>
                    <a:pt x="13962" y="120279"/>
                    <a:pt x="14319" y="119934"/>
                    <a:pt x="18425" y="115789"/>
                  </a:cubicBezTo>
                  <a:cubicBezTo>
                    <a:pt x="27351" y="115961"/>
                    <a:pt x="33599" y="117516"/>
                    <a:pt x="44846" y="120624"/>
                  </a:cubicBezTo>
                  <a:cubicBezTo>
                    <a:pt x="53950" y="123042"/>
                    <a:pt x="63055" y="125633"/>
                    <a:pt x="72159" y="125633"/>
                  </a:cubicBezTo>
                  <a:cubicBezTo>
                    <a:pt x="86619" y="125633"/>
                    <a:pt x="101258" y="115098"/>
                    <a:pt x="106970" y="107499"/>
                  </a:cubicBezTo>
                  <a:cubicBezTo>
                    <a:pt x="110541" y="102836"/>
                    <a:pt x="111612" y="98518"/>
                    <a:pt x="111612" y="98000"/>
                  </a:cubicBezTo>
                  <a:cubicBezTo>
                    <a:pt x="111612" y="96791"/>
                    <a:pt x="110541" y="96791"/>
                    <a:pt x="110362" y="96791"/>
                  </a:cubicBezTo>
                  <a:cubicBezTo>
                    <a:pt x="107506" y="96791"/>
                    <a:pt x="103221" y="98691"/>
                    <a:pt x="100187" y="100763"/>
                  </a:cubicBezTo>
                  <a:cubicBezTo>
                    <a:pt x="95367" y="103699"/>
                    <a:pt x="95010" y="104735"/>
                    <a:pt x="93938" y="107671"/>
                  </a:cubicBezTo>
                  <a:cubicBezTo>
                    <a:pt x="93046" y="110435"/>
                    <a:pt x="91975" y="111816"/>
                    <a:pt x="91261" y="112853"/>
                  </a:cubicBezTo>
                  <a:cubicBezTo>
                    <a:pt x="89833" y="114925"/>
                    <a:pt x="89654" y="114925"/>
                    <a:pt x="86976" y="114925"/>
                  </a:cubicBezTo>
                  <a:cubicBezTo>
                    <a:pt x="78407" y="114925"/>
                    <a:pt x="69481" y="112335"/>
                    <a:pt x="57699" y="109226"/>
                  </a:cubicBezTo>
                  <a:cubicBezTo>
                    <a:pt x="52700" y="107844"/>
                    <a:pt x="42882" y="105081"/>
                    <a:pt x="33956" y="105081"/>
                  </a:cubicBezTo>
                  <a:cubicBezTo>
                    <a:pt x="31635" y="105081"/>
                    <a:pt x="29136" y="105254"/>
                    <a:pt x="26815" y="105772"/>
                  </a:cubicBezTo>
                  <a:close/>
                </a:path>
              </a:pathLst>
            </a:custGeom>
            <a:solidFill>
              <a:srgbClr val="000000"/>
            </a:solidFill>
            <a:ln w="17859" cap="flat">
              <a:noFill/>
              <a:prstDash val="solid"/>
              <a:miter/>
            </a:ln>
          </p:spPr>
          <p:txBody>
            <a:bodyPr rtlCol="0" anchor="ctr"/>
            <a:lstStyle/>
            <a:p>
              <a:endParaRPr lang="zh-CN" altLang="en-US"/>
            </a:p>
          </p:txBody>
        </p:sp>
        <p:sp>
          <p:nvSpPr>
            <p:cNvPr id="52" name="任意多边形: 形状 51">
              <a:extLst>
                <a:ext uri="{FF2B5EF4-FFF2-40B4-BE49-F238E27FC236}">
                  <a16:creationId xmlns:a16="http://schemas.microsoft.com/office/drawing/2014/main" id="{11661612-1634-4B58-B9C4-DE84450C7096}"/>
                </a:ext>
              </a:extLst>
            </p:cNvPr>
            <p:cNvSpPr/>
            <p:nvPr>
              <p:custDataLst>
                <p:tags r:id="rId7"/>
              </p:custDataLst>
            </p:nvPr>
          </p:nvSpPr>
          <p:spPr>
            <a:xfrm>
              <a:off x="6533109" y="3809105"/>
              <a:ext cx="74853" cy="53314"/>
            </a:xfrm>
            <a:custGeom>
              <a:avLst/>
              <a:gdLst>
                <a:gd name="connsiteX0" fmla="*/ 33463 w 74853"/>
                <a:gd name="connsiteY0" fmla="*/ 8297 h 53314"/>
                <a:gd name="connsiteX1" fmla="*/ 48334 w 74853"/>
                <a:gd name="connsiteY1" fmla="*/ 8297 h 53314"/>
                <a:gd name="connsiteX2" fmla="*/ 43710 w 74853"/>
                <a:gd name="connsiteY2" fmla="*/ 36103 h 53314"/>
                <a:gd name="connsiteX3" fmla="*/ 45085 w 74853"/>
                <a:gd name="connsiteY3" fmla="*/ 46863 h 53314"/>
                <a:gd name="connsiteX4" fmla="*/ 50708 w 74853"/>
                <a:gd name="connsiteY4" fmla="*/ 53391 h 53314"/>
                <a:gd name="connsiteX5" fmla="*/ 56581 w 74853"/>
                <a:gd name="connsiteY5" fmla="*/ 47951 h 53314"/>
                <a:gd name="connsiteX6" fmla="*/ 55581 w 74853"/>
                <a:gd name="connsiteY6" fmla="*/ 45291 h 53314"/>
                <a:gd name="connsiteX7" fmla="*/ 50958 w 74853"/>
                <a:gd name="connsiteY7" fmla="*/ 24013 h 53314"/>
                <a:gd name="connsiteX8" fmla="*/ 52707 w 74853"/>
                <a:gd name="connsiteY8" fmla="*/ 8297 h 53314"/>
                <a:gd name="connsiteX9" fmla="*/ 68328 w 74853"/>
                <a:gd name="connsiteY9" fmla="*/ 8297 h 53314"/>
                <a:gd name="connsiteX10" fmla="*/ 72951 w 74853"/>
                <a:gd name="connsiteY10" fmla="*/ 7330 h 53314"/>
                <a:gd name="connsiteX11" fmla="*/ 75076 w 74853"/>
                <a:gd name="connsiteY11" fmla="*/ 3582 h 53314"/>
                <a:gd name="connsiteX12" fmla="*/ 69702 w 74853"/>
                <a:gd name="connsiteY12" fmla="*/ 76 h 53314"/>
                <a:gd name="connsiteX13" fmla="*/ 22591 w 74853"/>
                <a:gd name="connsiteY13" fmla="*/ 76 h 53314"/>
                <a:gd name="connsiteX14" fmla="*/ 8345 w 74853"/>
                <a:gd name="connsiteY14" fmla="*/ 6242 h 53314"/>
                <a:gd name="connsiteX15" fmla="*/ 223 w 74853"/>
                <a:gd name="connsiteY15" fmla="*/ 16639 h 53314"/>
                <a:gd name="connsiteX16" fmla="*/ 2347 w 74853"/>
                <a:gd name="connsiteY16" fmla="*/ 18090 h 53314"/>
                <a:gd name="connsiteX17" fmla="*/ 4596 w 74853"/>
                <a:gd name="connsiteY17" fmla="*/ 16760 h 53314"/>
                <a:gd name="connsiteX18" fmla="*/ 21466 w 74853"/>
                <a:gd name="connsiteY18" fmla="*/ 8297 h 53314"/>
                <a:gd name="connsiteX19" fmla="*/ 29089 w 74853"/>
                <a:gd name="connsiteY19" fmla="*/ 8297 h 53314"/>
                <a:gd name="connsiteX20" fmla="*/ 14718 w 74853"/>
                <a:gd name="connsiteY20" fmla="*/ 43115 h 53314"/>
                <a:gd name="connsiteX21" fmla="*/ 12344 w 74853"/>
                <a:gd name="connsiteY21" fmla="*/ 47709 h 53314"/>
                <a:gd name="connsiteX22" fmla="*/ 11969 w 74853"/>
                <a:gd name="connsiteY22" fmla="*/ 49522 h 53314"/>
                <a:gd name="connsiteX23" fmla="*/ 16343 w 74853"/>
                <a:gd name="connsiteY23" fmla="*/ 53391 h 53314"/>
                <a:gd name="connsiteX24" fmla="*/ 25715 w 74853"/>
                <a:gd name="connsiteY24" fmla="*/ 37070 h 53314"/>
                <a:gd name="connsiteX25" fmla="*/ 33463 w 74853"/>
                <a:gd name="connsiteY25" fmla="*/ 8297 h 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853" h="53314">
                  <a:moveTo>
                    <a:pt x="33463" y="8297"/>
                  </a:moveTo>
                  <a:lnTo>
                    <a:pt x="48334" y="8297"/>
                  </a:lnTo>
                  <a:cubicBezTo>
                    <a:pt x="46459" y="15551"/>
                    <a:pt x="43710" y="26552"/>
                    <a:pt x="43710" y="36103"/>
                  </a:cubicBezTo>
                  <a:cubicBezTo>
                    <a:pt x="43710" y="40939"/>
                    <a:pt x="44335" y="44203"/>
                    <a:pt x="45085" y="46863"/>
                  </a:cubicBezTo>
                  <a:cubicBezTo>
                    <a:pt x="47084" y="52907"/>
                    <a:pt x="48708" y="53391"/>
                    <a:pt x="50708" y="53391"/>
                  </a:cubicBezTo>
                  <a:cubicBezTo>
                    <a:pt x="53582" y="53391"/>
                    <a:pt x="56581" y="50852"/>
                    <a:pt x="56581" y="47951"/>
                  </a:cubicBezTo>
                  <a:cubicBezTo>
                    <a:pt x="56581" y="46984"/>
                    <a:pt x="56331" y="46500"/>
                    <a:pt x="55581" y="45291"/>
                  </a:cubicBezTo>
                  <a:cubicBezTo>
                    <a:pt x="53207" y="40818"/>
                    <a:pt x="50958" y="33927"/>
                    <a:pt x="50958" y="24013"/>
                  </a:cubicBezTo>
                  <a:cubicBezTo>
                    <a:pt x="50958" y="21716"/>
                    <a:pt x="50958" y="16881"/>
                    <a:pt x="52707" y="8297"/>
                  </a:cubicBezTo>
                  <a:lnTo>
                    <a:pt x="68328" y="8297"/>
                  </a:lnTo>
                  <a:cubicBezTo>
                    <a:pt x="70577" y="8297"/>
                    <a:pt x="71577" y="8297"/>
                    <a:pt x="72951" y="7330"/>
                  </a:cubicBezTo>
                  <a:cubicBezTo>
                    <a:pt x="74701" y="6121"/>
                    <a:pt x="75076" y="4187"/>
                    <a:pt x="75076" y="3582"/>
                  </a:cubicBezTo>
                  <a:cubicBezTo>
                    <a:pt x="75076" y="76"/>
                    <a:pt x="71827" y="76"/>
                    <a:pt x="69702" y="76"/>
                  </a:cubicBezTo>
                  <a:lnTo>
                    <a:pt x="22591" y="76"/>
                  </a:lnTo>
                  <a:cubicBezTo>
                    <a:pt x="17468" y="76"/>
                    <a:pt x="13969" y="1164"/>
                    <a:pt x="8345" y="6242"/>
                  </a:cubicBezTo>
                  <a:cubicBezTo>
                    <a:pt x="5096" y="9022"/>
                    <a:pt x="223" y="15551"/>
                    <a:pt x="223" y="16639"/>
                  </a:cubicBezTo>
                  <a:cubicBezTo>
                    <a:pt x="223" y="18090"/>
                    <a:pt x="1847" y="18090"/>
                    <a:pt x="2347" y="18090"/>
                  </a:cubicBezTo>
                  <a:cubicBezTo>
                    <a:pt x="3722" y="18090"/>
                    <a:pt x="3846" y="17848"/>
                    <a:pt x="4596" y="16760"/>
                  </a:cubicBezTo>
                  <a:cubicBezTo>
                    <a:pt x="10969" y="8297"/>
                    <a:pt x="18717" y="8297"/>
                    <a:pt x="21466" y="8297"/>
                  </a:cubicBezTo>
                  <a:lnTo>
                    <a:pt x="29089" y="8297"/>
                  </a:lnTo>
                  <a:cubicBezTo>
                    <a:pt x="25215" y="21596"/>
                    <a:pt x="18467" y="35861"/>
                    <a:pt x="14718" y="43115"/>
                  </a:cubicBezTo>
                  <a:cubicBezTo>
                    <a:pt x="13969" y="44687"/>
                    <a:pt x="12719" y="47225"/>
                    <a:pt x="12344" y="47709"/>
                  </a:cubicBezTo>
                  <a:cubicBezTo>
                    <a:pt x="12219" y="48192"/>
                    <a:pt x="11969" y="48676"/>
                    <a:pt x="11969" y="49522"/>
                  </a:cubicBezTo>
                  <a:cubicBezTo>
                    <a:pt x="11969" y="51457"/>
                    <a:pt x="13469" y="53391"/>
                    <a:pt x="16343" y="53391"/>
                  </a:cubicBezTo>
                  <a:cubicBezTo>
                    <a:pt x="21341" y="53391"/>
                    <a:pt x="22716" y="47951"/>
                    <a:pt x="25715" y="37070"/>
                  </a:cubicBezTo>
                  <a:lnTo>
                    <a:pt x="33463" y="8297"/>
                  </a:lnTo>
                  <a:close/>
                </a:path>
              </a:pathLst>
            </a:custGeom>
            <a:solidFill>
              <a:srgbClr val="000000"/>
            </a:solidFill>
            <a:ln w="17859" cap="flat">
              <a:noFill/>
              <a:prstDash val="solid"/>
              <a:miter/>
            </a:ln>
          </p:spPr>
          <p:txBody>
            <a:bodyPr rtlCol="0" anchor="ctr"/>
            <a:lstStyle/>
            <a:p>
              <a:endParaRPr lang="zh-CN" altLang="en-US"/>
            </a:p>
          </p:txBody>
        </p:sp>
        <p:sp>
          <p:nvSpPr>
            <p:cNvPr id="53" name="任意多边形: 形状 52">
              <a:extLst>
                <a:ext uri="{FF2B5EF4-FFF2-40B4-BE49-F238E27FC236}">
                  <a16:creationId xmlns:a16="http://schemas.microsoft.com/office/drawing/2014/main" id="{630F8E69-46AC-4EA2-AF05-5E1AC002E6F5}"/>
                </a:ext>
              </a:extLst>
            </p:cNvPr>
            <p:cNvSpPr/>
            <p:nvPr>
              <p:custDataLst>
                <p:tags r:id="rId8"/>
              </p:custDataLst>
            </p:nvPr>
          </p:nvSpPr>
          <p:spPr>
            <a:xfrm>
              <a:off x="6678864" y="3788674"/>
              <a:ext cx="109075" cy="6908"/>
            </a:xfrm>
            <a:custGeom>
              <a:avLst/>
              <a:gdLst>
                <a:gd name="connsiteX0" fmla="*/ 103057 w 109075"/>
                <a:gd name="connsiteY0" fmla="*/ 6983 h 6908"/>
                <a:gd name="connsiteX1" fmla="*/ 109306 w 109075"/>
                <a:gd name="connsiteY1" fmla="*/ 3529 h 6908"/>
                <a:gd name="connsiteX2" fmla="*/ 103057 w 109075"/>
                <a:gd name="connsiteY2" fmla="*/ 75 h 6908"/>
                <a:gd name="connsiteX3" fmla="*/ 6478 w 109075"/>
                <a:gd name="connsiteY3" fmla="*/ 75 h 6908"/>
                <a:gd name="connsiteX4" fmla="*/ 230 w 109075"/>
                <a:gd name="connsiteY4" fmla="*/ 3529 h 6908"/>
                <a:gd name="connsiteX5" fmla="*/ 6478 w 109075"/>
                <a:gd name="connsiteY5" fmla="*/ 6983 h 6908"/>
                <a:gd name="connsiteX6" fmla="*/ 103057 w 109075"/>
                <a:gd name="connsiteY6" fmla="*/ 6983 h 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75" h="6908">
                  <a:moveTo>
                    <a:pt x="103057" y="6983"/>
                  </a:moveTo>
                  <a:cubicBezTo>
                    <a:pt x="106092" y="6983"/>
                    <a:pt x="109306" y="6983"/>
                    <a:pt x="109306" y="3529"/>
                  </a:cubicBezTo>
                  <a:cubicBezTo>
                    <a:pt x="109306" y="75"/>
                    <a:pt x="106092" y="75"/>
                    <a:pt x="103057" y="75"/>
                  </a:cubicBezTo>
                  <a:lnTo>
                    <a:pt x="6478" y="75"/>
                  </a:lnTo>
                  <a:cubicBezTo>
                    <a:pt x="3444" y="75"/>
                    <a:pt x="230" y="75"/>
                    <a:pt x="230" y="3529"/>
                  </a:cubicBezTo>
                  <a:cubicBezTo>
                    <a:pt x="230" y="6983"/>
                    <a:pt x="3444" y="6983"/>
                    <a:pt x="6478" y="6983"/>
                  </a:cubicBezTo>
                  <a:lnTo>
                    <a:pt x="103057" y="6983"/>
                  </a:lnTo>
                  <a:close/>
                </a:path>
              </a:pathLst>
            </a:custGeom>
            <a:solidFill>
              <a:srgbClr val="000000"/>
            </a:solidFill>
            <a:ln w="17859" cap="flat">
              <a:no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33D81010-C81E-4A3C-BF79-1EB2E6AD2CEB}"/>
                </a:ext>
              </a:extLst>
            </p:cNvPr>
            <p:cNvSpPr/>
            <p:nvPr>
              <p:custDataLst>
                <p:tags r:id="rId9"/>
              </p:custDataLst>
            </p:nvPr>
          </p:nvSpPr>
          <p:spPr>
            <a:xfrm>
              <a:off x="6848457" y="3715446"/>
              <a:ext cx="39631" cy="119858"/>
            </a:xfrm>
            <a:custGeom>
              <a:avLst/>
              <a:gdLst>
                <a:gd name="connsiteX0" fmla="*/ 25947 w 39631"/>
                <a:gd name="connsiteY0" fmla="*/ 75 h 119858"/>
                <a:gd name="connsiteX1" fmla="*/ 240 w 39631"/>
                <a:gd name="connsiteY1" fmla="*/ 1975 h 119858"/>
                <a:gd name="connsiteX2" fmla="*/ 240 w 39631"/>
                <a:gd name="connsiteY2" fmla="*/ 7328 h 119858"/>
                <a:gd name="connsiteX3" fmla="*/ 14165 w 39631"/>
                <a:gd name="connsiteY3" fmla="*/ 17000 h 119858"/>
                <a:gd name="connsiteX4" fmla="*/ 14165 w 39631"/>
                <a:gd name="connsiteY4" fmla="*/ 106808 h 119858"/>
                <a:gd name="connsiteX5" fmla="*/ 240 w 39631"/>
                <a:gd name="connsiteY5" fmla="*/ 114580 h 119858"/>
                <a:gd name="connsiteX6" fmla="*/ 240 w 39631"/>
                <a:gd name="connsiteY6" fmla="*/ 119934 h 119858"/>
                <a:gd name="connsiteX7" fmla="*/ 20056 w 39631"/>
                <a:gd name="connsiteY7" fmla="*/ 119415 h 119858"/>
                <a:gd name="connsiteX8" fmla="*/ 39871 w 39631"/>
                <a:gd name="connsiteY8" fmla="*/ 119934 h 119858"/>
                <a:gd name="connsiteX9" fmla="*/ 39871 w 39631"/>
                <a:gd name="connsiteY9" fmla="*/ 114580 h 119858"/>
                <a:gd name="connsiteX10" fmla="*/ 25947 w 39631"/>
                <a:gd name="connsiteY10" fmla="*/ 106808 h 119858"/>
                <a:gd name="connsiteX11" fmla="*/ 25947 w 39631"/>
                <a:gd name="connsiteY11" fmla="*/ 75 h 11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31" h="119858">
                  <a:moveTo>
                    <a:pt x="25947" y="75"/>
                  </a:moveTo>
                  <a:lnTo>
                    <a:pt x="240" y="1975"/>
                  </a:lnTo>
                  <a:lnTo>
                    <a:pt x="240" y="7328"/>
                  </a:lnTo>
                  <a:cubicBezTo>
                    <a:pt x="12736" y="7328"/>
                    <a:pt x="14165" y="8537"/>
                    <a:pt x="14165" y="17000"/>
                  </a:cubicBezTo>
                  <a:lnTo>
                    <a:pt x="14165" y="106808"/>
                  </a:lnTo>
                  <a:cubicBezTo>
                    <a:pt x="14165" y="114580"/>
                    <a:pt x="12201" y="114580"/>
                    <a:pt x="240" y="114580"/>
                  </a:cubicBezTo>
                  <a:lnTo>
                    <a:pt x="240" y="119934"/>
                  </a:lnTo>
                  <a:cubicBezTo>
                    <a:pt x="6131" y="119761"/>
                    <a:pt x="15593" y="119415"/>
                    <a:pt x="20056" y="119415"/>
                  </a:cubicBezTo>
                  <a:cubicBezTo>
                    <a:pt x="24519" y="119415"/>
                    <a:pt x="33266" y="119761"/>
                    <a:pt x="39871" y="119934"/>
                  </a:cubicBezTo>
                  <a:lnTo>
                    <a:pt x="39871" y="114580"/>
                  </a:lnTo>
                  <a:cubicBezTo>
                    <a:pt x="27911" y="114580"/>
                    <a:pt x="25947" y="114580"/>
                    <a:pt x="25947" y="106808"/>
                  </a:cubicBezTo>
                  <a:lnTo>
                    <a:pt x="25947" y="75"/>
                  </a:lnTo>
                  <a:close/>
                </a:path>
              </a:pathLst>
            </a:custGeom>
            <a:solidFill>
              <a:srgbClr val="000000"/>
            </a:solidFill>
            <a:ln w="17859" cap="flat">
              <a:no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0DE637D7-7131-4058-8E8E-CC8389D308DB}"/>
                </a:ext>
              </a:extLst>
            </p:cNvPr>
            <p:cNvSpPr/>
            <p:nvPr>
              <p:custDataLst>
                <p:tags r:id="rId10"/>
              </p:custDataLst>
            </p:nvPr>
          </p:nvSpPr>
          <p:spPr>
            <a:xfrm>
              <a:off x="6897153" y="3757932"/>
              <a:ext cx="79084" cy="79272"/>
            </a:xfrm>
            <a:custGeom>
              <a:avLst/>
              <a:gdLst>
                <a:gd name="connsiteX0" fmla="*/ 79327 w 79084"/>
                <a:gd name="connsiteY0" fmla="*/ 40488 h 79272"/>
                <a:gd name="connsiteX1" fmla="*/ 39874 w 79084"/>
                <a:gd name="connsiteY1" fmla="*/ 75 h 79272"/>
                <a:gd name="connsiteX2" fmla="*/ 243 w 79084"/>
                <a:gd name="connsiteY2" fmla="*/ 40488 h 79272"/>
                <a:gd name="connsiteX3" fmla="*/ 39696 w 79084"/>
                <a:gd name="connsiteY3" fmla="*/ 79347 h 79272"/>
                <a:gd name="connsiteX4" fmla="*/ 79327 w 79084"/>
                <a:gd name="connsiteY4" fmla="*/ 40488 h 79272"/>
                <a:gd name="connsiteX5" fmla="*/ 39874 w 79084"/>
                <a:gd name="connsiteY5" fmla="*/ 75030 h 79272"/>
                <a:gd name="connsiteX6" fmla="*/ 19523 w 79084"/>
                <a:gd name="connsiteY6" fmla="*/ 63458 h 79272"/>
                <a:gd name="connsiteX7" fmla="*/ 15060 w 79084"/>
                <a:gd name="connsiteY7" fmla="*/ 39107 h 79272"/>
                <a:gd name="connsiteX8" fmla="*/ 19344 w 79084"/>
                <a:gd name="connsiteY8" fmla="*/ 15446 h 79272"/>
                <a:gd name="connsiteX9" fmla="*/ 39696 w 79084"/>
                <a:gd name="connsiteY9" fmla="*/ 3874 h 79272"/>
                <a:gd name="connsiteX10" fmla="*/ 59868 w 79084"/>
                <a:gd name="connsiteY10" fmla="*/ 15100 h 79272"/>
                <a:gd name="connsiteX11" fmla="*/ 64510 w 79084"/>
                <a:gd name="connsiteY11" fmla="*/ 39107 h 79272"/>
                <a:gd name="connsiteX12" fmla="*/ 60583 w 79084"/>
                <a:gd name="connsiteY12" fmla="*/ 62249 h 79272"/>
                <a:gd name="connsiteX13" fmla="*/ 39874 w 79084"/>
                <a:gd name="connsiteY13" fmla="*/ 75030 h 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084" h="79272">
                  <a:moveTo>
                    <a:pt x="79327" y="40488"/>
                  </a:moveTo>
                  <a:cubicBezTo>
                    <a:pt x="79327" y="18382"/>
                    <a:pt x="61475" y="75"/>
                    <a:pt x="39874" y="75"/>
                  </a:cubicBezTo>
                  <a:cubicBezTo>
                    <a:pt x="17559" y="75"/>
                    <a:pt x="243" y="18900"/>
                    <a:pt x="243" y="40488"/>
                  </a:cubicBezTo>
                  <a:cubicBezTo>
                    <a:pt x="243" y="62768"/>
                    <a:pt x="18809" y="79347"/>
                    <a:pt x="39696" y="79347"/>
                  </a:cubicBezTo>
                  <a:cubicBezTo>
                    <a:pt x="61297" y="79347"/>
                    <a:pt x="79327" y="62422"/>
                    <a:pt x="79327" y="40488"/>
                  </a:cubicBezTo>
                  <a:close/>
                  <a:moveTo>
                    <a:pt x="39874" y="75030"/>
                  </a:moveTo>
                  <a:cubicBezTo>
                    <a:pt x="32198" y="75030"/>
                    <a:pt x="24343" y="71403"/>
                    <a:pt x="19523" y="63458"/>
                  </a:cubicBezTo>
                  <a:cubicBezTo>
                    <a:pt x="15060" y="55859"/>
                    <a:pt x="15060" y="45324"/>
                    <a:pt x="15060" y="39107"/>
                  </a:cubicBezTo>
                  <a:cubicBezTo>
                    <a:pt x="15060" y="32371"/>
                    <a:pt x="15060" y="23045"/>
                    <a:pt x="19344" y="15446"/>
                  </a:cubicBezTo>
                  <a:cubicBezTo>
                    <a:pt x="24165" y="7501"/>
                    <a:pt x="32555" y="3874"/>
                    <a:pt x="39696" y="3874"/>
                  </a:cubicBezTo>
                  <a:cubicBezTo>
                    <a:pt x="47551" y="3874"/>
                    <a:pt x="55227" y="7674"/>
                    <a:pt x="59868" y="15100"/>
                  </a:cubicBezTo>
                  <a:cubicBezTo>
                    <a:pt x="64510" y="22527"/>
                    <a:pt x="64510" y="32544"/>
                    <a:pt x="64510" y="39107"/>
                  </a:cubicBezTo>
                  <a:cubicBezTo>
                    <a:pt x="64510" y="45324"/>
                    <a:pt x="64510" y="54650"/>
                    <a:pt x="60583" y="62249"/>
                  </a:cubicBezTo>
                  <a:cubicBezTo>
                    <a:pt x="56655" y="70021"/>
                    <a:pt x="48800" y="75030"/>
                    <a:pt x="39874" y="75030"/>
                  </a:cubicBezTo>
                  <a:close/>
                </a:path>
              </a:pathLst>
            </a:custGeom>
            <a:solidFill>
              <a:srgbClr val="000000"/>
            </a:solidFill>
            <a:ln w="17859" cap="flat">
              <a:noFill/>
              <a:prstDash val="solid"/>
              <a:miter/>
            </a:ln>
          </p:spPr>
          <p:txBody>
            <a:bodyPr rtlCol="0" anchor="ctr"/>
            <a:lstStyle/>
            <a:p>
              <a:endParaRPr lang="zh-CN" altLang="en-US"/>
            </a:p>
          </p:txBody>
        </p:sp>
        <p:sp>
          <p:nvSpPr>
            <p:cNvPr id="56" name="任意多边形: 形状 55">
              <a:extLst>
                <a:ext uri="{FF2B5EF4-FFF2-40B4-BE49-F238E27FC236}">
                  <a16:creationId xmlns:a16="http://schemas.microsoft.com/office/drawing/2014/main" id="{64649A2F-5C60-4593-9353-29292EDA4FF7}"/>
                </a:ext>
              </a:extLst>
            </p:cNvPr>
            <p:cNvSpPr/>
            <p:nvPr>
              <p:custDataLst>
                <p:tags r:id="rId11"/>
              </p:custDataLst>
            </p:nvPr>
          </p:nvSpPr>
          <p:spPr>
            <a:xfrm>
              <a:off x="6986413" y="3757068"/>
              <a:ext cx="81583" cy="113814"/>
            </a:xfrm>
            <a:custGeom>
              <a:avLst/>
              <a:gdLst>
                <a:gd name="connsiteX0" fmla="*/ 34881 w 81583"/>
                <a:gd name="connsiteY0" fmla="*/ 48605 h 113814"/>
                <a:gd name="connsiteX1" fmla="*/ 19349 w 81583"/>
                <a:gd name="connsiteY1" fmla="*/ 27362 h 113814"/>
                <a:gd name="connsiteX2" fmla="*/ 22206 w 81583"/>
                <a:gd name="connsiteY2" fmla="*/ 12855 h 113814"/>
                <a:gd name="connsiteX3" fmla="*/ 34881 w 81583"/>
                <a:gd name="connsiteY3" fmla="*/ 5947 h 113814"/>
                <a:gd name="connsiteX4" fmla="*/ 50412 w 81583"/>
                <a:gd name="connsiteY4" fmla="*/ 27190 h 113814"/>
                <a:gd name="connsiteX5" fmla="*/ 47556 w 81583"/>
                <a:gd name="connsiteY5" fmla="*/ 41697 h 113814"/>
                <a:gd name="connsiteX6" fmla="*/ 34881 w 81583"/>
                <a:gd name="connsiteY6" fmla="*/ 48605 h 113814"/>
                <a:gd name="connsiteX7" fmla="*/ 14172 w 81583"/>
                <a:gd name="connsiteY7" fmla="*/ 55341 h 113814"/>
                <a:gd name="connsiteX8" fmla="*/ 17207 w 81583"/>
                <a:gd name="connsiteY8" fmla="*/ 47224 h 113814"/>
                <a:gd name="connsiteX9" fmla="*/ 34881 w 81583"/>
                <a:gd name="connsiteY9" fmla="*/ 52578 h 113814"/>
                <a:gd name="connsiteX10" fmla="*/ 63801 w 81583"/>
                <a:gd name="connsiteY10" fmla="*/ 27362 h 113814"/>
                <a:gd name="connsiteX11" fmla="*/ 56482 w 81583"/>
                <a:gd name="connsiteY11" fmla="*/ 10610 h 113814"/>
                <a:gd name="connsiteX12" fmla="*/ 72548 w 81583"/>
                <a:gd name="connsiteY12" fmla="*/ 3874 h 113814"/>
                <a:gd name="connsiteX13" fmla="*/ 74334 w 81583"/>
                <a:gd name="connsiteY13" fmla="*/ 4047 h 113814"/>
                <a:gd name="connsiteX14" fmla="*/ 71477 w 81583"/>
                <a:gd name="connsiteY14" fmla="*/ 8710 h 113814"/>
                <a:gd name="connsiteX15" fmla="*/ 76654 w 81583"/>
                <a:gd name="connsiteY15" fmla="*/ 13719 h 113814"/>
                <a:gd name="connsiteX16" fmla="*/ 81831 w 81583"/>
                <a:gd name="connsiteY16" fmla="*/ 8537 h 113814"/>
                <a:gd name="connsiteX17" fmla="*/ 72727 w 81583"/>
                <a:gd name="connsiteY17" fmla="*/ 75 h 113814"/>
                <a:gd name="connsiteX18" fmla="*/ 53804 w 81583"/>
                <a:gd name="connsiteY18" fmla="*/ 8192 h 113814"/>
                <a:gd name="connsiteX19" fmla="*/ 34881 w 81583"/>
                <a:gd name="connsiteY19" fmla="*/ 1974 h 113814"/>
                <a:gd name="connsiteX20" fmla="*/ 5960 w 81583"/>
                <a:gd name="connsiteY20" fmla="*/ 27190 h 113814"/>
                <a:gd name="connsiteX21" fmla="*/ 14351 w 81583"/>
                <a:gd name="connsiteY21" fmla="*/ 44979 h 113814"/>
                <a:gd name="connsiteX22" fmla="*/ 8817 w 81583"/>
                <a:gd name="connsiteY22" fmla="*/ 59313 h 113814"/>
                <a:gd name="connsiteX23" fmla="*/ 16672 w 81583"/>
                <a:gd name="connsiteY23" fmla="*/ 74684 h 113814"/>
                <a:gd name="connsiteX24" fmla="*/ 248 w 81583"/>
                <a:gd name="connsiteY24" fmla="*/ 91955 h 113814"/>
                <a:gd name="connsiteX25" fmla="*/ 39701 w 81583"/>
                <a:gd name="connsiteY25" fmla="*/ 113889 h 113814"/>
                <a:gd name="connsiteX26" fmla="*/ 79332 w 81583"/>
                <a:gd name="connsiteY26" fmla="*/ 91610 h 113814"/>
                <a:gd name="connsiteX27" fmla="*/ 67728 w 81583"/>
                <a:gd name="connsiteY27" fmla="*/ 71921 h 113814"/>
                <a:gd name="connsiteX28" fmla="*/ 37023 w 81583"/>
                <a:gd name="connsiteY28" fmla="*/ 67085 h 113814"/>
                <a:gd name="connsiteX29" fmla="*/ 23634 w 81583"/>
                <a:gd name="connsiteY29" fmla="*/ 66912 h 113814"/>
                <a:gd name="connsiteX30" fmla="*/ 14172 w 81583"/>
                <a:gd name="connsiteY30" fmla="*/ 55341 h 113814"/>
                <a:gd name="connsiteX31" fmla="*/ 39879 w 81583"/>
                <a:gd name="connsiteY31" fmla="*/ 109917 h 113814"/>
                <a:gd name="connsiteX32" fmla="*/ 9531 w 81583"/>
                <a:gd name="connsiteY32" fmla="*/ 91955 h 113814"/>
                <a:gd name="connsiteX33" fmla="*/ 24169 w 81583"/>
                <a:gd name="connsiteY33" fmla="*/ 77102 h 113814"/>
                <a:gd name="connsiteX34" fmla="*/ 34702 w 81583"/>
                <a:gd name="connsiteY34" fmla="*/ 77102 h 113814"/>
                <a:gd name="connsiteX35" fmla="*/ 70049 w 81583"/>
                <a:gd name="connsiteY35" fmla="*/ 91955 h 113814"/>
                <a:gd name="connsiteX36" fmla="*/ 39879 w 81583"/>
                <a:gd name="connsiteY36" fmla="*/ 109917 h 11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1583" h="113814">
                  <a:moveTo>
                    <a:pt x="34881" y="48605"/>
                  </a:moveTo>
                  <a:cubicBezTo>
                    <a:pt x="19349" y="48605"/>
                    <a:pt x="19349" y="31335"/>
                    <a:pt x="19349" y="27362"/>
                  </a:cubicBezTo>
                  <a:cubicBezTo>
                    <a:pt x="19349" y="22699"/>
                    <a:pt x="19528" y="17173"/>
                    <a:pt x="22206" y="12855"/>
                  </a:cubicBezTo>
                  <a:cubicBezTo>
                    <a:pt x="23634" y="10783"/>
                    <a:pt x="27740" y="5947"/>
                    <a:pt x="34881" y="5947"/>
                  </a:cubicBezTo>
                  <a:cubicBezTo>
                    <a:pt x="50412" y="5947"/>
                    <a:pt x="50412" y="23218"/>
                    <a:pt x="50412" y="27190"/>
                  </a:cubicBezTo>
                  <a:cubicBezTo>
                    <a:pt x="50412" y="31853"/>
                    <a:pt x="50233" y="37380"/>
                    <a:pt x="47556" y="41697"/>
                  </a:cubicBezTo>
                  <a:cubicBezTo>
                    <a:pt x="46127" y="43770"/>
                    <a:pt x="42021" y="48605"/>
                    <a:pt x="34881" y="48605"/>
                  </a:cubicBezTo>
                  <a:close/>
                  <a:moveTo>
                    <a:pt x="14172" y="55341"/>
                  </a:moveTo>
                  <a:cubicBezTo>
                    <a:pt x="14172" y="54650"/>
                    <a:pt x="14172" y="50678"/>
                    <a:pt x="17207" y="47224"/>
                  </a:cubicBezTo>
                  <a:cubicBezTo>
                    <a:pt x="24169" y="52060"/>
                    <a:pt x="31489" y="52578"/>
                    <a:pt x="34881" y="52578"/>
                  </a:cubicBezTo>
                  <a:cubicBezTo>
                    <a:pt x="51483" y="52578"/>
                    <a:pt x="63801" y="40661"/>
                    <a:pt x="63801" y="27362"/>
                  </a:cubicBezTo>
                  <a:cubicBezTo>
                    <a:pt x="63801" y="20972"/>
                    <a:pt x="60945" y="14582"/>
                    <a:pt x="56482" y="10610"/>
                  </a:cubicBezTo>
                  <a:cubicBezTo>
                    <a:pt x="62908" y="4738"/>
                    <a:pt x="69335" y="3874"/>
                    <a:pt x="72548" y="3874"/>
                  </a:cubicBezTo>
                  <a:cubicBezTo>
                    <a:pt x="72905" y="3874"/>
                    <a:pt x="73798" y="3874"/>
                    <a:pt x="74334" y="4047"/>
                  </a:cubicBezTo>
                  <a:cubicBezTo>
                    <a:pt x="72370" y="4738"/>
                    <a:pt x="71477" y="6638"/>
                    <a:pt x="71477" y="8710"/>
                  </a:cubicBezTo>
                  <a:cubicBezTo>
                    <a:pt x="71477" y="11646"/>
                    <a:pt x="73798" y="13719"/>
                    <a:pt x="76654" y="13719"/>
                  </a:cubicBezTo>
                  <a:cubicBezTo>
                    <a:pt x="78439" y="13719"/>
                    <a:pt x="81831" y="12510"/>
                    <a:pt x="81831" y="8537"/>
                  </a:cubicBezTo>
                  <a:cubicBezTo>
                    <a:pt x="81831" y="5601"/>
                    <a:pt x="79689" y="75"/>
                    <a:pt x="72727" y="75"/>
                  </a:cubicBezTo>
                  <a:cubicBezTo>
                    <a:pt x="69156" y="75"/>
                    <a:pt x="61302" y="1111"/>
                    <a:pt x="53804" y="8192"/>
                  </a:cubicBezTo>
                  <a:cubicBezTo>
                    <a:pt x="46306" y="2493"/>
                    <a:pt x="38808" y="1974"/>
                    <a:pt x="34881" y="1974"/>
                  </a:cubicBezTo>
                  <a:cubicBezTo>
                    <a:pt x="18278" y="1974"/>
                    <a:pt x="5960" y="13891"/>
                    <a:pt x="5960" y="27190"/>
                  </a:cubicBezTo>
                  <a:cubicBezTo>
                    <a:pt x="5960" y="34789"/>
                    <a:pt x="9888" y="41352"/>
                    <a:pt x="14351" y="44979"/>
                  </a:cubicBezTo>
                  <a:cubicBezTo>
                    <a:pt x="12030" y="47569"/>
                    <a:pt x="8817" y="53269"/>
                    <a:pt x="8817" y="59313"/>
                  </a:cubicBezTo>
                  <a:cubicBezTo>
                    <a:pt x="8817" y="64667"/>
                    <a:pt x="11138" y="71230"/>
                    <a:pt x="16672" y="74684"/>
                  </a:cubicBezTo>
                  <a:cubicBezTo>
                    <a:pt x="5960" y="77620"/>
                    <a:pt x="248" y="85047"/>
                    <a:pt x="248" y="91955"/>
                  </a:cubicBezTo>
                  <a:cubicBezTo>
                    <a:pt x="248" y="104390"/>
                    <a:pt x="17921" y="113889"/>
                    <a:pt x="39701" y="113889"/>
                  </a:cubicBezTo>
                  <a:cubicBezTo>
                    <a:pt x="60766" y="113889"/>
                    <a:pt x="79332" y="105081"/>
                    <a:pt x="79332" y="91610"/>
                  </a:cubicBezTo>
                  <a:cubicBezTo>
                    <a:pt x="79332" y="85565"/>
                    <a:pt x="76833" y="76757"/>
                    <a:pt x="67728" y="71921"/>
                  </a:cubicBezTo>
                  <a:cubicBezTo>
                    <a:pt x="58267" y="67085"/>
                    <a:pt x="47913" y="67085"/>
                    <a:pt x="37023" y="67085"/>
                  </a:cubicBezTo>
                  <a:cubicBezTo>
                    <a:pt x="32560" y="67085"/>
                    <a:pt x="24884" y="67085"/>
                    <a:pt x="23634" y="66912"/>
                  </a:cubicBezTo>
                  <a:cubicBezTo>
                    <a:pt x="17921" y="66222"/>
                    <a:pt x="14172" y="60868"/>
                    <a:pt x="14172" y="55341"/>
                  </a:cubicBezTo>
                  <a:close/>
                  <a:moveTo>
                    <a:pt x="39879" y="109917"/>
                  </a:moveTo>
                  <a:cubicBezTo>
                    <a:pt x="21849" y="109917"/>
                    <a:pt x="9531" y="101109"/>
                    <a:pt x="9531" y="91955"/>
                  </a:cubicBezTo>
                  <a:cubicBezTo>
                    <a:pt x="9531" y="84010"/>
                    <a:pt x="16315" y="77620"/>
                    <a:pt x="24169" y="77102"/>
                  </a:cubicBezTo>
                  <a:lnTo>
                    <a:pt x="34702" y="77102"/>
                  </a:lnTo>
                  <a:cubicBezTo>
                    <a:pt x="50055" y="77102"/>
                    <a:pt x="70049" y="77102"/>
                    <a:pt x="70049" y="91955"/>
                  </a:cubicBezTo>
                  <a:cubicBezTo>
                    <a:pt x="70049" y="101281"/>
                    <a:pt x="57374" y="109917"/>
                    <a:pt x="39879" y="109917"/>
                  </a:cubicBezTo>
                  <a:close/>
                </a:path>
              </a:pathLst>
            </a:custGeom>
            <a:solidFill>
              <a:srgbClr val="000000"/>
            </a:solidFill>
            <a:ln w="17859" cap="flat">
              <a:no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AA914E60-5E94-455D-A77D-1F9D3A0DE5A0}"/>
                </a:ext>
              </a:extLst>
            </p:cNvPr>
            <p:cNvSpPr/>
            <p:nvPr>
              <p:custDataLst>
                <p:tags r:id="rId12"/>
              </p:custDataLst>
            </p:nvPr>
          </p:nvSpPr>
          <p:spPr>
            <a:xfrm>
              <a:off x="7108441" y="3713546"/>
              <a:ext cx="111396" cy="125558"/>
            </a:xfrm>
            <a:custGeom>
              <a:avLst/>
              <a:gdLst>
                <a:gd name="connsiteX0" fmla="*/ 26854 w 111396"/>
                <a:gd name="connsiteY0" fmla="*/ 105772 h 125558"/>
                <a:gd name="connsiteX1" fmla="*/ 41850 w 111396"/>
                <a:gd name="connsiteY1" fmla="*/ 71057 h 125558"/>
                <a:gd name="connsiteX2" fmla="*/ 65950 w 111396"/>
                <a:gd name="connsiteY2" fmla="*/ 14582 h 125558"/>
                <a:gd name="connsiteX3" fmla="*/ 75233 w 111396"/>
                <a:gd name="connsiteY3" fmla="*/ 10783 h 125558"/>
                <a:gd name="connsiteX4" fmla="*/ 87908 w 111396"/>
                <a:gd name="connsiteY4" fmla="*/ 25117 h 125558"/>
                <a:gd name="connsiteX5" fmla="*/ 87015 w 111396"/>
                <a:gd name="connsiteY5" fmla="*/ 31507 h 125558"/>
                <a:gd name="connsiteX6" fmla="*/ 88265 w 111396"/>
                <a:gd name="connsiteY6" fmla="*/ 32716 h 125558"/>
                <a:gd name="connsiteX7" fmla="*/ 100404 w 111396"/>
                <a:gd name="connsiteY7" fmla="*/ 27708 h 125558"/>
                <a:gd name="connsiteX8" fmla="*/ 105224 w 111396"/>
                <a:gd name="connsiteY8" fmla="*/ 16482 h 125558"/>
                <a:gd name="connsiteX9" fmla="*/ 90229 w 111396"/>
                <a:gd name="connsiteY9" fmla="*/ 75 h 125558"/>
                <a:gd name="connsiteX10" fmla="*/ 51311 w 111396"/>
                <a:gd name="connsiteY10" fmla="*/ 18554 h 125558"/>
                <a:gd name="connsiteX11" fmla="*/ 25247 w 111396"/>
                <a:gd name="connsiteY11" fmla="*/ 76757 h 125558"/>
                <a:gd name="connsiteX12" fmla="*/ 15250 w 111396"/>
                <a:gd name="connsiteY12" fmla="*/ 104390 h 125558"/>
                <a:gd name="connsiteX13" fmla="*/ 6860 w 111396"/>
                <a:gd name="connsiteY13" fmla="*/ 116307 h 125558"/>
                <a:gd name="connsiteX14" fmla="*/ 255 w 111396"/>
                <a:gd name="connsiteY14" fmla="*/ 124597 h 125558"/>
                <a:gd name="connsiteX15" fmla="*/ 1861 w 111396"/>
                <a:gd name="connsiteY15" fmla="*/ 125633 h 125558"/>
                <a:gd name="connsiteX16" fmla="*/ 10966 w 111396"/>
                <a:gd name="connsiteY16" fmla="*/ 122006 h 125558"/>
                <a:gd name="connsiteX17" fmla="*/ 18464 w 111396"/>
                <a:gd name="connsiteY17" fmla="*/ 115789 h 125558"/>
                <a:gd name="connsiteX18" fmla="*/ 44885 w 111396"/>
                <a:gd name="connsiteY18" fmla="*/ 120624 h 125558"/>
                <a:gd name="connsiteX19" fmla="*/ 72198 w 111396"/>
                <a:gd name="connsiteY19" fmla="*/ 125633 h 125558"/>
                <a:gd name="connsiteX20" fmla="*/ 107009 w 111396"/>
                <a:gd name="connsiteY20" fmla="*/ 107499 h 125558"/>
                <a:gd name="connsiteX21" fmla="*/ 111651 w 111396"/>
                <a:gd name="connsiteY21" fmla="*/ 98000 h 125558"/>
                <a:gd name="connsiteX22" fmla="*/ 110401 w 111396"/>
                <a:gd name="connsiteY22" fmla="*/ 96791 h 125558"/>
                <a:gd name="connsiteX23" fmla="*/ 100226 w 111396"/>
                <a:gd name="connsiteY23" fmla="*/ 100763 h 125558"/>
                <a:gd name="connsiteX24" fmla="*/ 93977 w 111396"/>
                <a:gd name="connsiteY24" fmla="*/ 107671 h 125558"/>
                <a:gd name="connsiteX25" fmla="*/ 91300 w 111396"/>
                <a:gd name="connsiteY25" fmla="*/ 112853 h 125558"/>
                <a:gd name="connsiteX26" fmla="*/ 87015 w 111396"/>
                <a:gd name="connsiteY26" fmla="*/ 114925 h 125558"/>
                <a:gd name="connsiteX27" fmla="*/ 57738 w 111396"/>
                <a:gd name="connsiteY27" fmla="*/ 109226 h 125558"/>
                <a:gd name="connsiteX28" fmla="*/ 33995 w 111396"/>
                <a:gd name="connsiteY28" fmla="*/ 105081 h 125558"/>
                <a:gd name="connsiteX29" fmla="*/ 26854 w 111396"/>
                <a:gd name="connsiteY29" fmla="*/ 105772 h 125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1396" h="125558">
                  <a:moveTo>
                    <a:pt x="26854" y="105772"/>
                  </a:moveTo>
                  <a:cubicBezTo>
                    <a:pt x="36494" y="91264"/>
                    <a:pt x="39529" y="80211"/>
                    <a:pt x="41850" y="71057"/>
                  </a:cubicBezTo>
                  <a:cubicBezTo>
                    <a:pt x="48098" y="47224"/>
                    <a:pt x="54882" y="26499"/>
                    <a:pt x="65950" y="14582"/>
                  </a:cubicBezTo>
                  <a:cubicBezTo>
                    <a:pt x="68092" y="12337"/>
                    <a:pt x="69520" y="10783"/>
                    <a:pt x="75233" y="10783"/>
                  </a:cubicBezTo>
                  <a:cubicBezTo>
                    <a:pt x="87551" y="10783"/>
                    <a:pt x="87908" y="22699"/>
                    <a:pt x="87908" y="25117"/>
                  </a:cubicBezTo>
                  <a:cubicBezTo>
                    <a:pt x="87908" y="28226"/>
                    <a:pt x="87015" y="30644"/>
                    <a:pt x="87015" y="31507"/>
                  </a:cubicBezTo>
                  <a:cubicBezTo>
                    <a:pt x="87015" y="32716"/>
                    <a:pt x="88086" y="32716"/>
                    <a:pt x="88265" y="32716"/>
                  </a:cubicBezTo>
                  <a:cubicBezTo>
                    <a:pt x="91121" y="32716"/>
                    <a:pt x="95941" y="30817"/>
                    <a:pt x="100404" y="27708"/>
                  </a:cubicBezTo>
                  <a:cubicBezTo>
                    <a:pt x="103617" y="25290"/>
                    <a:pt x="105224" y="23563"/>
                    <a:pt x="105224" y="16482"/>
                  </a:cubicBezTo>
                  <a:cubicBezTo>
                    <a:pt x="105224" y="7156"/>
                    <a:pt x="100226" y="75"/>
                    <a:pt x="90229" y="75"/>
                  </a:cubicBezTo>
                  <a:cubicBezTo>
                    <a:pt x="84516" y="75"/>
                    <a:pt x="68806" y="1456"/>
                    <a:pt x="51311" y="18554"/>
                  </a:cubicBezTo>
                  <a:cubicBezTo>
                    <a:pt x="37030" y="32716"/>
                    <a:pt x="28639" y="63804"/>
                    <a:pt x="25247" y="76757"/>
                  </a:cubicBezTo>
                  <a:cubicBezTo>
                    <a:pt x="22034" y="88674"/>
                    <a:pt x="20606" y="94028"/>
                    <a:pt x="15250" y="104390"/>
                  </a:cubicBezTo>
                  <a:cubicBezTo>
                    <a:pt x="14001" y="106462"/>
                    <a:pt x="9359" y="114062"/>
                    <a:pt x="6860" y="116307"/>
                  </a:cubicBezTo>
                  <a:cubicBezTo>
                    <a:pt x="2040" y="120624"/>
                    <a:pt x="255" y="123733"/>
                    <a:pt x="255" y="124597"/>
                  </a:cubicBezTo>
                  <a:cubicBezTo>
                    <a:pt x="255" y="124942"/>
                    <a:pt x="612" y="125633"/>
                    <a:pt x="1861" y="125633"/>
                  </a:cubicBezTo>
                  <a:cubicBezTo>
                    <a:pt x="2575" y="125633"/>
                    <a:pt x="6324" y="124942"/>
                    <a:pt x="10966" y="122006"/>
                  </a:cubicBezTo>
                  <a:cubicBezTo>
                    <a:pt x="14001" y="120279"/>
                    <a:pt x="14358" y="119934"/>
                    <a:pt x="18464" y="115789"/>
                  </a:cubicBezTo>
                  <a:cubicBezTo>
                    <a:pt x="27390" y="115961"/>
                    <a:pt x="33638" y="117516"/>
                    <a:pt x="44885" y="120624"/>
                  </a:cubicBezTo>
                  <a:cubicBezTo>
                    <a:pt x="53989" y="123042"/>
                    <a:pt x="63094" y="125633"/>
                    <a:pt x="72198" y="125633"/>
                  </a:cubicBezTo>
                  <a:cubicBezTo>
                    <a:pt x="86658" y="125633"/>
                    <a:pt x="101297" y="115098"/>
                    <a:pt x="107009" y="107499"/>
                  </a:cubicBezTo>
                  <a:cubicBezTo>
                    <a:pt x="110580" y="102836"/>
                    <a:pt x="111651" y="98518"/>
                    <a:pt x="111651" y="98000"/>
                  </a:cubicBezTo>
                  <a:cubicBezTo>
                    <a:pt x="111651" y="96791"/>
                    <a:pt x="110580" y="96791"/>
                    <a:pt x="110401" y="96791"/>
                  </a:cubicBezTo>
                  <a:cubicBezTo>
                    <a:pt x="107545" y="96791"/>
                    <a:pt x="103260" y="98691"/>
                    <a:pt x="100226" y="100763"/>
                  </a:cubicBezTo>
                  <a:cubicBezTo>
                    <a:pt x="95406" y="103699"/>
                    <a:pt x="95049" y="104735"/>
                    <a:pt x="93977" y="107671"/>
                  </a:cubicBezTo>
                  <a:cubicBezTo>
                    <a:pt x="93085" y="110435"/>
                    <a:pt x="92014" y="111816"/>
                    <a:pt x="91300" y="112853"/>
                  </a:cubicBezTo>
                  <a:cubicBezTo>
                    <a:pt x="89871" y="114925"/>
                    <a:pt x="89693" y="114925"/>
                    <a:pt x="87015" y="114925"/>
                  </a:cubicBezTo>
                  <a:cubicBezTo>
                    <a:pt x="78446" y="114925"/>
                    <a:pt x="69520" y="112335"/>
                    <a:pt x="57738" y="109226"/>
                  </a:cubicBezTo>
                  <a:cubicBezTo>
                    <a:pt x="52739" y="107844"/>
                    <a:pt x="42921" y="105081"/>
                    <a:pt x="33995" y="105081"/>
                  </a:cubicBezTo>
                  <a:cubicBezTo>
                    <a:pt x="31674" y="105081"/>
                    <a:pt x="29175" y="105254"/>
                    <a:pt x="26854" y="105772"/>
                  </a:cubicBezTo>
                  <a:close/>
                </a:path>
              </a:pathLst>
            </a:custGeom>
            <a:solidFill>
              <a:srgbClr val="000000"/>
            </a:solidFill>
            <a:ln w="17859"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E91E2028-2635-4529-BE2E-9AA6309EFA40}"/>
                </a:ext>
              </a:extLst>
            </p:cNvPr>
            <p:cNvSpPr/>
            <p:nvPr>
              <p:custDataLst>
                <p:tags r:id="rId13"/>
              </p:custDataLst>
            </p:nvPr>
          </p:nvSpPr>
          <p:spPr>
            <a:xfrm>
              <a:off x="7225911" y="3807896"/>
              <a:ext cx="69729" cy="76768"/>
            </a:xfrm>
            <a:custGeom>
              <a:avLst/>
              <a:gdLst>
                <a:gd name="connsiteX0" fmla="*/ 9759 w 69729"/>
                <a:gd name="connsiteY0" fmla="*/ 68140 h 76768"/>
                <a:gd name="connsiteX1" fmla="*/ 3636 w 69729"/>
                <a:gd name="connsiteY1" fmla="*/ 72492 h 76768"/>
                <a:gd name="connsiteX2" fmla="*/ 262 w 69729"/>
                <a:gd name="connsiteY2" fmla="*/ 75031 h 76768"/>
                <a:gd name="connsiteX3" fmla="*/ 2011 w 69729"/>
                <a:gd name="connsiteY3" fmla="*/ 76845 h 76768"/>
                <a:gd name="connsiteX4" fmla="*/ 12758 w 69729"/>
                <a:gd name="connsiteY4" fmla="*/ 76361 h 76768"/>
                <a:gd name="connsiteX5" fmla="*/ 25879 w 69729"/>
                <a:gd name="connsiteY5" fmla="*/ 76845 h 76768"/>
                <a:gd name="connsiteX6" fmla="*/ 28378 w 69729"/>
                <a:gd name="connsiteY6" fmla="*/ 74185 h 76768"/>
                <a:gd name="connsiteX7" fmla="*/ 25129 w 69729"/>
                <a:gd name="connsiteY7" fmla="*/ 72492 h 76768"/>
                <a:gd name="connsiteX8" fmla="*/ 19006 w 69729"/>
                <a:gd name="connsiteY8" fmla="*/ 71042 h 76768"/>
                <a:gd name="connsiteX9" fmla="*/ 20381 w 69729"/>
                <a:gd name="connsiteY9" fmla="*/ 65480 h 76768"/>
                <a:gd name="connsiteX10" fmla="*/ 25004 w 69729"/>
                <a:gd name="connsiteY10" fmla="*/ 47467 h 76768"/>
                <a:gd name="connsiteX11" fmla="*/ 37876 w 69729"/>
                <a:gd name="connsiteY11" fmla="*/ 54600 h 76768"/>
                <a:gd name="connsiteX12" fmla="*/ 69991 w 69729"/>
                <a:gd name="connsiteY12" fmla="*/ 20266 h 76768"/>
                <a:gd name="connsiteX13" fmla="*/ 51247 w 69729"/>
                <a:gd name="connsiteY13" fmla="*/ 76 h 76768"/>
                <a:gd name="connsiteX14" fmla="*/ 33502 w 69729"/>
                <a:gd name="connsiteY14" fmla="*/ 8539 h 76768"/>
                <a:gd name="connsiteX15" fmla="*/ 20631 w 69729"/>
                <a:gd name="connsiteY15" fmla="*/ 76 h 76768"/>
                <a:gd name="connsiteX16" fmla="*/ 10758 w 69729"/>
                <a:gd name="connsiteY16" fmla="*/ 6484 h 76768"/>
                <a:gd name="connsiteX17" fmla="*/ 6260 w 69729"/>
                <a:gd name="connsiteY17" fmla="*/ 18573 h 76768"/>
                <a:gd name="connsiteX18" fmla="*/ 8384 w 69729"/>
                <a:gd name="connsiteY18" fmla="*/ 20145 h 76768"/>
                <a:gd name="connsiteX19" fmla="*/ 11133 w 69729"/>
                <a:gd name="connsiteY19" fmla="*/ 16518 h 76768"/>
                <a:gd name="connsiteX20" fmla="*/ 20256 w 69729"/>
                <a:gd name="connsiteY20" fmla="*/ 3461 h 76768"/>
                <a:gd name="connsiteX21" fmla="*/ 24380 w 69729"/>
                <a:gd name="connsiteY21" fmla="*/ 9385 h 76768"/>
                <a:gd name="connsiteX22" fmla="*/ 24005 w 69729"/>
                <a:gd name="connsiteY22" fmla="*/ 13012 h 76768"/>
                <a:gd name="connsiteX23" fmla="*/ 9759 w 69729"/>
                <a:gd name="connsiteY23" fmla="*/ 68140 h 76768"/>
                <a:gd name="connsiteX24" fmla="*/ 33377 w 69729"/>
                <a:gd name="connsiteY24" fmla="*/ 14584 h 76768"/>
                <a:gd name="connsiteX25" fmla="*/ 50872 w 69729"/>
                <a:gd name="connsiteY25" fmla="*/ 3461 h 76768"/>
                <a:gd name="connsiteX26" fmla="*/ 59994 w 69729"/>
                <a:gd name="connsiteY26" fmla="*/ 15188 h 76768"/>
                <a:gd name="connsiteX27" fmla="*/ 53496 w 69729"/>
                <a:gd name="connsiteY27" fmla="*/ 39488 h 76768"/>
                <a:gd name="connsiteX28" fmla="*/ 37876 w 69729"/>
                <a:gd name="connsiteY28" fmla="*/ 51215 h 76768"/>
                <a:gd name="connsiteX29" fmla="*/ 26754 w 69729"/>
                <a:gd name="connsiteY29" fmla="*/ 40697 h 76768"/>
                <a:gd name="connsiteX30" fmla="*/ 27129 w 69729"/>
                <a:gd name="connsiteY30" fmla="*/ 38884 h 76768"/>
                <a:gd name="connsiteX31" fmla="*/ 33377 w 69729"/>
                <a:gd name="connsiteY31" fmla="*/ 14584 h 7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729" h="76768">
                  <a:moveTo>
                    <a:pt x="9759" y="68140"/>
                  </a:moveTo>
                  <a:cubicBezTo>
                    <a:pt x="8884" y="71525"/>
                    <a:pt x="8634" y="72492"/>
                    <a:pt x="3636" y="72492"/>
                  </a:cubicBezTo>
                  <a:cubicBezTo>
                    <a:pt x="2011" y="72492"/>
                    <a:pt x="262" y="72492"/>
                    <a:pt x="262" y="75031"/>
                  </a:cubicBezTo>
                  <a:cubicBezTo>
                    <a:pt x="262" y="76361"/>
                    <a:pt x="1386" y="76845"/>
                    <a:pt x="2011" y="76845"/>
                  </a:cubicBezTo>
                  <a:cubicBezTo>
                    <a:pt x="5260" y="76845"/>
                    <a:pt x="9384" y="76361"/>
                    <a:pt x="12758" y="76361"/>
                  </a:cubicBezTo>
                  <a:cubicBezTo>
                    <a:pt x="17007" y="76361"/>
                    <a:pt x="21755" y="76845"/>
                    <a:pt x="25879" y="76845"/>
                  </a:cubicBezTo>
                  <a:cubicBezTo>
                    <a:pt x="27004" y="76845"/>
                    <a:pt x="28378" y="76482"/>
                    <a:pt x="28378" y="74185"/>
                  </a:cubicBezTo>
                  <a:cubicBezTo>
                    <a:pt x="28378" y="72492"/>
                    <a:pt x="26629" y="72492"/>
                    <a:pt x="25129" y="72492"/>
                  </a:cubicBezTo>
                  <a:cubicBezTo>
                    <a:pt x="22380" y="72492"/>
                    <a:pt x="19006" y="72492"/>
                    <a:pt x="19006" y="71042"/>
                  </a:cubicBezTo>
                  <a:cubicBezTo>
                    <a:pt x="19006" y="70437"/>
                    <a:pt x="19881" y="67294"/>
                    <a:pt x="20381" y="65480"/>
                  </a:cubicBezTo>
                  <a:cubicBezTo>
                    <a:pt x="21880" y="59073"/>
                    <a:pt x="23630" y="52545"/>
                    <a:pt x="25004" y="47467"/>
                  </a:cubicBezTo>
                  <a:cubicBezTo>
                    <a:pt x="26504" y="49885"/>
                    <a:pt x="30378" y="54600"/>
                    <a:pt x="37876" y="54600"/>
                  </a:cubicBezTo>
                  <a:cubicBezTo>
                    <a:pt x="53121" y="54600"/>
                    <a:pt x="69991" y="38279"/>
                    <a:pt x="69991" y="20266"/>
                  </a:cubicBezTo>
                  <a:cubicBezTo>
                    <a:pt x="69991" y="6121"/>
                    <a:pt x="59869" y="76"/>
                    <a:pt x="51247" y="76"/>
                  </a:cubicBezTo>
                  <a:cubicBezTo>
                    <a:pt x="43499" y="76"/>
                    <a:pt x="36876" y="5154"/>
                    <a:pt x="33502" y="8539"/>
                  </a:cubicBezTo>
                  <a:cubicBezTo>
                    <a:pt x="31377" y="1648"/>
                    <a:pt x="24380" y="76"/>
                    <a:pt x="20631" y="76"/>
                  </a:cubicBezTo>
                  <a:cubicBezTo>
                    <a:pt x="15757" y="76"/>
                    <a:pt x="12758" y="3219"/>
                    <a:pt x="10758" y="6484"/>
                  </a:cubicBezTo>
                  <a:cubicBezTo>
                    <a:pt x="8259" y="10594"/>
                    <a:pt x="6260" y="17848"/>
                    <a:pt x="6260" y="18573"/>
                  </a:cubicBezTo>
                  <a:cubicBezTo>
                    <a:pt x="6260" y="20145"/>
                    <a:pt x="8009" y="20145"/>
                    <a:pt x="8384" y="20145"/>
                  </a:cubicBezTo>
                  <a:cubicBezTo>
                    <a:pt x="10134" y="20145"/>
                    <a:pt x="10259" y="19782"/>
                    <a:pt x="11133" y="16518"/>
                  </a:cubicBezTo>
                  <a:cubicBezTo>
                    <a:pt x="13008" y="9506"/>
                    <a:pt x="15382" y="3461"/>
                    <a:pt x="20256" y="3461"/>
                  </a:cubicBezTo>
                  <a:cubicBezTo>
                    <a:pt x="23505" y="3461"/>
                    <a:pt x="24380" y="6121"/>
                    <a:pt x="24380" y="9385"/>
                  </a:cubicBezTo>
                  <a:cubicBezTo>
                    <a:pt x="24380" y="10715"/>
                    <a:pt x="24130" y="12287"/>
                    <a:pt x="24005" y="13012"/>
                  </a:cubicBezTo>
                  <a:lnTo>
                    <a:pt x="9759" y="68140"/>
                  </a:lnTo>
                  <a:close/>
                  <a:moveTo>
                    <a:pt x="33377" y="14584"/>
                  </a:moveTo>
                  <a:cubicBezTo>
                    <a:pt x="40625" y="5275"/>
                    <a:pt x="46873" y="3461"/>
                    <a:pt x="50872" y="3461"/>
                  </a:cubicBezTo>
                  <a:cubicBezTo>
                    <a:pt x="55745" y="3461"/>
                    <a:pt x="59994" y="6967"/>
                    <a:pt x="59994" y="15188"/>
                  </a:cubicBezTo>
                  <a:cubicBezTo>
                    <a:pt x="59994" y="20145"/>
                    <a:pt x="57245" y="32476"/>
                    <a:pt x="53496" y="39488"/>
                  </a:cubicBezTo>
                  <a:cubicBezTo>
                    <a:pt x="50372" y="45412"/>
                    <a:pt x="44249" y="51215"/>
                    <a:pt x="37876" y="51215"/>
                  </a:cubicBezTo>
                  <a:cubicBezTo>
                    <a:pt x="29003" y="51215"/>
                    <a:pt x="26754" y="41906"/>
                    <a:pt x="26754" y="40697"/>
                  </a:cubicBezTo>
                  <a:cubicBezTo>
                    <a:pt x="26754" y="40213"/>
                    <a:pt x="27004" y="39367"/>
                    <a:pt x="27129" y="38884"/>
                  </a:cubicBezTo>
                  <a:lnTo>
                    <a:pt x="33377" y="14584"/>
                  </a:lnTo>
                  <a:close/>
                </a:path>
              </a:pathLst>
            </a:custGeom>
            <a:solidFill>
              <a:srgbClr val="000000"/>
            </a:solidFill>
            <a:ln w="17859" cap="flat">
              <a:noFill/>
              <a:prstDash val="solid"/>
              <a:miter/>
            </a:ln>
          </p:spPr>
          <p:txBody>
            <a:bodyPr rtlCol="0" anchor="ctr"/>
            <a:lstStyle/>
            <a:p>
              <a:endParaRPr lang="zh-CN" altLang="en-US"/>
            </a:p>
          </p:txBody>
        </p:sp>
      </p:grpSp>
      <p:sp>
        <p:nvSpPr>
          <p:cNvPr id="2" name="文本框 1">
            <a:extLst>
              <a:ext uri="{FF2B5EF4-FFF2-40B4-BE49-F238E27FC236}">
                <a16:creationId xmlns:a16="http://schemas.microsoft.com/office/drawing/2014/main" id="{9A6B9C18-E233-4BC9-9F36-3FDF4F4473BF}"/>
              </a:ext>
            </a:extLst>
          </p:cNvPr>
          <p:cNvSpPr txBox="1"/>
          <p:nvPr/>
        </p:nvSpPr>
        <p:spPr>
          <a:xfrm>
            <a:off x="4495212" y="5365735"/>
            <a:ext cx="7396960" cy="78425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dirty="0"/>
              <a:t>约</a:t>
            </a:r>
            <a:r>
              <a:rPr lang="en-US" altLang="zh-CN" sz="1600" dirty="0"/>
              <a:t>40</a:t>
            </a:r>
            <a:r>
              <a:rPr lang="zh-CN" altLang="en-US" sz="1600" dirty="0"/>
              <a:t>度角的情况下，侧边反射相对较少，性能受影响较小</a:t>
            </a:r>
            <a:endParaRPr lang="en-US" altLang="zh-CN" sz="1600" dirty="0"/>
          </a:p>
          <a:p>
            <a:pPr marL="285750" indent="-285750">
              <a:lnSpc>
                <a:spcPct val="150000"/>
              </a:lnSpc>
              <a:buFont typeface="Arial" panose="020B0604020202020204" pitchFamily="34" charset="0"/>
              <a:buChar char="•"/>
            </a:pPr>
            <a:r>
              <a:rPr lang="zh-CN" altLang="en-US" sz="1600" dirty="0"/>
              <a:t>角度增大，传播距离变大，侧边反射部分增加，鉴别性能受到较为严重的影响</a:t>
            </a:r>
          </a:p>
        </p:txBody>
      </p:sp>
      <p:sp>
        <p:nvSpPr>
          <p:cNvPr id="4" name="文本框 3">
            <a:extLst>
              <a:ext uri="{FF2B5EF4-FFF2-40B4-BE49-F238E27FC236}">
                <a16:creationId xmlns:a16="http://schemas.microsoft.com/office/drawing/2014/main" id="{562CF2B3-003A-4519-AC3A-9CD4198754CD}"/>
              </a:ext>
            </a:extLst>
          </p:cNvPr>
          <p:cNvSpPr txBox="1"/>
          <p:nvPr/>
        </p:nvSpPr>
        <p:spPr>
          <a:xfrm>
            <a:off x="4495212" y="1890839"/>
            <a:ext cx="7067961" cy="338554"/>
          </a:xfrm>
          <a:prstGeom prst="rect">
            <a:avLst/>
          </a:prstGeom>
          <a:noFill/>
        </p:spPr>
        <p:txBody>
          <a:bodyPr wrap="none" rtlCol="0">
            <a:spAutoFit/>
          </a:bodyPr>
          <a:lstStyle/>
          <a:p>
            <a:r>
              <a:rPr lang="zh-CN" altLang="en-US" sz="1600" dirty="0"/>
              <a:t>经过检查，认为是辐射体侧边平整度严重不足，对</a:t>
            </a:r>
            <a:r>
              <a:rPr lang="en-US" altLang="zh-CN" sz="1600" dirty="0"/>
              <a:t>BTOF</a:t>
            </a:r>
            <a:r>
              <a:rPr lang="zh-CN" altLang="en-US" sz="1600" dirty="0"/>
              <a:t>性能产生了很大影响</a:t>
            </a:r>
          </a:p>
        </p:txBody>
      </p:sp>
      <p:sp>
        <p:nvSpPr>
          <p:cNvPr id="15" name="文本框 14">
            <a:extLst>
              <a:ext uri="{FF2B5EF4-FFF2-40B4-BE49-F238E27FC236}">
                <a16:creationId xmlns:a16="http://schemas.microsoft.com/office/drawing/2014/main" id="{10E7EA80-0E14-16C9-88A4-BF29017F134A}"/>
              </a:ext>
            </a:extLst>
          </p:cNvPr>
          <p:cNvSpPr txBox="1"/>
          <p:nvPr/>
        </p:nvSpPr>
        <p:spPr>
          <a:xfrm>
            <a:off x="5738216" y="4583876"/>
            <a:ext cx="4576894" cy="784254"/>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zh-CN" altLang="en-US" sz="1600" dirty="0"/>
              <a:t>观察规律排列的金属方格经过侧边反射的成像</a:t>
            </a:r>
            <a:endParaRPr lang="en-US" altLang="zh-CN" sz="1600" dirty="0"/>
          </a:p>
          <a:p>
            <a:pPr marL="285750" indent="-285750">
              <a:lnSpc>
                <a:spcPct val="150000"/>
              </a:lnSpc>
              <a:buFont typeface="Arial" panose="020B0604020202020204" pitchFamily="34" charset="0"/>
              <a:buChar char="•"/>
            </a:pPr>
            <a:r>
              <a:rPr lang="zh-CN" altLang="en-US" sz="1600" dirty="0"/>
              <a:t>成像遭到扭曲，平整度有问题</a:t>
            </a:r>
          </a:p>
        </p:txBody>
      </p:sp>
      <p:grpSp>
        <p:nvGrpSpPr>
          <p:cNvPr id="59" name="组合 58">
            <a:extLst>
              <a:ext uri="{FF2B5EF4-FFF2-40B4-BE49-F238E27FC236}">
                <a16:creationId xmlns:a16="http://schemas.microsoft.com/office/drawing/2014/main" id="{C50F8410-4690-4374-B58F-F146D0A42278}"/>
              </a:ext>
            </a:extLst>
          </p:cNvPr>
          <p:cNvGrpSpPr/>
          <p:nvPr/>
        </p:nvGrpSpPr>
        <p:grpSpPr>
          <a:xfrm>
            <a:off x="5461485" y="2439615"/>
            <a:ext cx="5464413" cy="2211851"/>
            <a:chOff x="6096000" y="1327966"/>
            <a:chExt cx="5464413" cy="2211851"/>
          </a:xfrm>
        </p:grpSpPr>
        <p:pic>
          <p:nvPicPr>
            <p:cNvPr id="3" name="图片 2">
              <a:extLst>
                <a:ext uri="{FF2B5EF4-FFF2-40B4-BE49-F238E27FC236}">
                  <a16:creationId xmlns:a16="http://schemas.microsoft.com/office/drawing/2014/main" id="{E819867E-741B-ADFD-E1A0-285648343D5A}"/>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t="20692" b="26073"/>
            <a:stretch/>
          </p:blipFill>
          <p:spPr>
            <a:xfrm>
              <a:off x="7360757" y="1327966"/>
              <a:ext cx="2754960" cy="1099960"/>
            </a:xfrm>
            <a:prstGeom prst="rect">
              <a:avLst/>
            </a:prstGeom>
          </p:spPr>
        </p:pic>
        <p:pic>
          <p:nvPicPr>
            <p:cNvPr id="5" name="图片 4">
              <a:extLst>
                <a:ext uri="{FF2B5EF4-FFF2-40B4-BE49-F238E27FC236}">
                  <a16:creationId xmlns:a16="http://schemas.microsoft.com/office/drawing/2014/main" id="{79E22DF0-E488-F466-551D-D7B33AB8FA86}"/>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t="44246" b="42162"/>
            <a:stretch/>
          </p:blipFill>
          <p:spPr>
            <a:xfrm>
              <a:off x="6096000" y="2539311"/>
              <a:ext cx="5126876" cy="522627"/>
            </a:xfrm>
            <a:prstGeom prst="rect">
              <a:avLst/>
            </a:prstGeom>
          </p:spPr>
        </p:pic>
        <p:sp>
          <p:nvSpPr>
            <p:cNvPr id="6" name="矩形 5">
              <a:extLst>
                <a:ext uri="{FF2B5EF4-FFF2-40B4-BE49-F238E27FC236}">
                  <a16:creationId xmlns:a16="http://schemas.microsoft.com/office/drawing/2014/main" id="{4AC4ECC8-459D-4059-B856-F94D0FE29694}"/>
                </a:ext>
              </a:extLst>
            </p:cNvPr>
            <p:cNvSpPr/>
            <p:nvPr/>
          </p:nvSpPr>
          <p:spPr>
            <a:xfrm>
              <a:off x="7350196" y="1842388"/>
              <a:ext cx="2765522" cy="213532"/>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8" name="直接连接符 7">
              <a:extLst>
                <a:ext uri="{FF2B5EF4-FFF2-40B4-BE49-F238E27FC236}">
                  <a16:creationId xmlns:a16="http://schemas.microsoft.com/office/drawing/2014/main" id="{305F435D-B904-C99E-90AE-09F8F046C1E4}"/>
                </a:ext>
              </a:extLst>
            </p:cNvPr>
            <p:cNvCxnSpPr>
              <a:cxnSpLocks/>
            </p:cNvCxnSpPr>
            <p:nvPr/>
          </p:nvCxnSpPr>
          <p:spPr>
            <a:xfrm flipV="1">
              <a:off x="6096000" y="1826747"/>
              <a:ext cx="1254196" cy="71256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7DA8B93E-2268-F661-E736-57A0E5DB2D08}"/>
                </a:ext>
              </a:extLst>
            </p:cNvPr>
            <p:cNvCxnSpPr>
              <a:cxnSpLocks/>
            </p:cNvCxnSpPr>
            <p:nvPr/>
          </p:nvCxnSpPr>
          <p:spPr>
            <a:xfrm flipH="1" flipV="1">
              <a:off x="10115718" y="1826747"/>
              <a:ext cx="1107158" cy="69491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9F99F355-31E7-5FE8-F962-085346208D28}"/>
                </a:ext>
              </a:extLst>
            </p:cNvPr>
            <p:cNvSpPr/>
            <p:nvPr/>
          </p:nvSpPr>
          <p:spPr>
            <a:xfrm>
              <a:off x="9335923" y="2652826"/>
              <a:ext cx="470065" cy="258491"/>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4D635E13-4B83-3FFA-48E9-B7CFCDEF36DB}"/>
                </a:ext>
              </a:extLst>
            </p:cNvPr>
            <p:cNvSpPr/>
            <p:nvPr/>
          </p:nvSpPr>
          <p:spPr>
            <a:xfrm>
              <a:off x="9805988" y="2649894"/>
              <a:ext cx="991625" cy="258490"/>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12">
              <a:extLst>
                <a:ext uri="{FF2B5EF4-FFF2-40B4-BE49-F238E27FC236}">
                  <a16:creationId xmlns:a16="http://schemas.microsoft.com/office/drawing/2014/main" id="{D976FBF4-0399-6D9F-32A9-5CCE42B77396}"/>
                </a:ext>
              </a:extLst>
            </p:cNvPr>
            <p:cNvCxnSpPr>
              <a:cxnSpLocks/>
            </p:cNvCxnSpPr>
            <p:nvPr/>
          </p:nvCxnSpPr>
          <p:spPr>
            <a:xfrm flipH="1">
              <a:off x="8972550" y="2917870"/>
              <a:ext cx="363374" cy="308312"/>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0B9726D8-ABEE-1A60-855E-2E243B2CFE95}"/>
                </a:ext>
              </a:extLst>
            </p:cNvPr>
            <p:cNvSpPr txBox="1"/>
            <p:nvPr/>
          </p:nvSpPr>
          <p:spPr>
            <a:xfrm>
              <a:off x="8208823" y="3199096"/>
              <a:ext cx="1048267" cy="338554"/>
            </a:xfrm>
            <a:prstGeom prst="rect">
              <a:avLst/>
            </a:prstGeom>
            <a:noFill/>
          </p:spPr>
          <p:txBody>
            <a:bodyPr wrap="square" rtlCol="0">
              <a:spAutoFit/>
            </a:bodyPr>
            <a:lstStyle/>
            <a:p>
              <a:r>
                <a:rPr lang="zh-CN" altLang="en-US" sz="1600" dirty="0">
                  <a:solidFill>
                    <a:srgbClr val="FFC000"/>
                  </a:solidFill>
                </a:rPr>
                <a:t>相对较好</a:t>
              </a:r>
            </a:p>
          </p:txBody>
        </p:sp>
        <p:sp>
          <p:nvSpPr>
            <p:cNvPr id="16" name="文本框 15">
              <a:extLst>
                <a:ext uri="{FF2B5EF4-FFF2-40B4-BE49-F238E27FC236}">
                  <a16:creationId xmlns:a16="http://schemas.microsoft.com/office/drawing/2014/main" id="{9E9661E9-D435-6603-88D1-F3BA6783AA98}"/>
                </a:ext>
              </a:extLst>
            </p:cNvPr>
            <p:cNvSpPr txBox="1"/>
            <p:nvPr/>
          </p:nvSpPr>
          <p:spPr>
            <a:xfrm>
              <a:off x="10555010" y="3201263"/>
              <a:ext cx="1005403" cy="338554"/>
            </a:xfrm>
            <a:prstGeom prst="rect">
              <a:avLst/>
            </a:prstGeom>
            <a:noFill/>
          </p:spPr>
          <p:txBody>
            <a:bodyPr wrap="none" rtlCol="0">
              <a:spAutoFit/>
            </a:bodyPr>
            <a:lstStyle/>
            <a:p>
              <a:r>
                <a:rPr lang="zh-CN" altLang="en-US" sz="1600" dirty="0">
                  <a:solidFill>
                    <a:srgbClr val="00B0F0"/>
                  </a:solidFill>
                </a:rPr>
                <a:t>成像扭曲</a:t>
              </a:r>
            </a:p>
          </p:txBody>
        </p:sp>
        <p:cxnSp>
          <p:nvCxnSpPr>
            <p:cNvPr id="17" name="直接箭头连接符 16">
              <a:extLst>
                <a:ext uri="{FF2B5EF4-FFF2-40B4-BE49-F238E27FC236}">
                  <a16:creationId xmlns:a16="http://schemas.microsoft.com/office/drawing/2014/main" id="{F4123888-F88F-968A-0872-2F2357632874}"/>
                </a:ext>
              </a:extLst>
            </p:cNvPr>
            <p:cNvCxnSpPr>
              <a:cxnSpLocks/>
            </p:cNvCxnSpPr>
            <p:nvPr/>
          </p:nvCxnSpPr>
          <p:spPr>
            <a:xfrm>
              <a:off x="10797613" y="2896014"/>
              <a:ext cx="78861" cy="271315"/>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文本框 17">
            <a:extLst>
              <a:ext uri="{FF2B5EF4-FFF2-40B4-BE49-F238E27FC236}">
                <a16:creationId xmlns:a16="http://schemas.microsoft.com/office/drawing/2014/main" id="{DA75EBE8-97FA-B866-786C-67CFEEB2FF07}"/>
              </a:ext>
            </a:extLst>
          </p:cNvPr>
          <p:cNvSpPr txBox="1"/>
          <p:nvPr/>
        </p:nvSpPr>
        <p:spPr>
          <a:xfrm>
            <a:off x="4495212" y="1426399"/>
            <a:ext cx="2961067" cy="369332"/>
          </a:xfrm>
          <a:prstGeom prst="rect">
            <a:avLst/>
          </a:prstGeom>
          <a:noFill/>
        </p:spPr>
        <p:txBody>
          <a:bodyPr wrap="none" rtlCol="0">
            <a:spAutoFit/>
          </a:bodyPr>
          <a:lstStyle/>
          <a:p>
            <a:r>
              <a:rPr lang="zh-CN" altLang="en-US" dirty="0"/>
              <a:t>较大角度下，性能不及预期</a:t>
            </a:r>
          </a:p>
        </p:txBody>
      </p:sp>
    </p:spTree>
    <p:extLst>
      <p:ext uri="{BB962C8B-B14F-4D97-AF65-F5344CB8AC3E}">
        <p14:creationId xmlns:p14="http://schemas.microsoft.com/office/powerpoint/2010/main" val="4276068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4086632" cy="646331"/>
          </a:xfrm>
          <a:prstGeom prst="rect">
            <a:avLst/>
          </a:prstGeom>
          <a:noFill/>
        </p:spPr>
        <p:txBody>
          <a:bodyPr wrap="none" rtlCol="0">
            <a:spAutoFit/>
          </a:bodyPr>
          <a:lstStyle/>
          <a:p>
            <a:r>
              <a:rPr lang="en-US" altLang="zh-CN" sz="3600" dirty="0">
                <a:solidFill>
                  <a:schemeClr val="bg1"/>
                </a:solidFill>
                <a:latin typeface="+mj-ea"/>
                <a:ea typeface="+mj-ea"/>
              </a:rPr>
              <a:t>BTOF</a:t>
            </a:r>
            <a:r>
              <a:rPr lang="zh-CN" altLang="en-US" sz="3600" dirty="0">
                <a:solidFill>
                  <a:schemeClr val="bg1"/>
                </a:solidFill>
                <a:latin typeface="+mj-ea"/>
                <a:ea typeface="+mj-ea"/>
              </a:rPr>
              <a:t>束流实验标定</a:t>
            </a: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19</a:t>
            </a:fld>
            <a:endParaRPr lang="zh-CN" altLang="en-US" dirty="0"/>
          </a:p>
        </p:txBody>
      </p:sp>
      <p:pic>
        <p:nvPicPr>
          <p:cNvPr id="36" name="图片 35">
            <a:extLst>
              <a:ext uri="{FF2B5EF4-FFF2-40B4-BE49-F238E27FC236}">
                <a16:creationId xmlns:a16="http://schemas.microsoft.com/office/drawing/2014/main" id="{5F0E13D3-AB2E-46E0-A977-2F95468F8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995" y="3656619"/>
            <a:ext cx="3022104" cy="2266578"/>
          </a:xfrm>
          <a:prstGeom prst="rect">
            <a:avLst/>
          </a:prstGeom>
        </p:spPr>
      </p:pic>
      <p:cxnSp>
        <p:nvCxnSpPr>
          <p:cNvPr id="37" name="直接箭头连接符 36">
            <a:extLst>
              <a:ext uri="{FF2B5EF4-FFF2-40B4-BE49-F238E27FC236}">
                <a16:creationId xmlns:a16="http://schemas.microsoft.com/office/drawing/2014/main" id="{E376556E-2B80-4B7F-BD4B-E248B292F722}"/>
              </a:ext>
            </a:extLst>
          </p:cNvPr>
          <p:cNvCxnSpPr>
            <a:cxnSpLocks/>
          </p:cNvCxnSpPr>
          <p:nvPr/>
        </p:nvCxnSpPr>
        <p:spPr>
          <a:xfrm flipH="1" flipV="1">
            <a:off x="2854584" y="5421305"/>
            <a:ext cx="475501" cy="626707"/>
          </a:xfrm>
          <a:prstGeom prst="straightConnector1">
            <a:avLst/>
          </a:prstGeom>
          <a:ln w="349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2F97D4EE-579D-4DA9-8DDE-DD7F37EBD978}"/>
              </a:ext>
            </a:extLst>
          </p:cNvPr>
          <p:cNvSpPr txBox="1"/>
          <p:nvPr/>
        </p:nvSpPr>
        <p:spPr>
          <a:xfrm>
            <a:off x="3143887" y="6022235"/>
            <a:ext cx="2031325" cy="307777"/>
          </a:xfrm>
          <a:prstGeom prst="rect">
            <a:avLst/>
          </a:prstGeom>
          <a:noFill/>
        </p:spPr>
        <p:txBody>
          <a:bodyPr wrap="square" rtlCol="0">
            <a:spAutoFit/>
          </a:bodyPr>
          <a:lstStyle/>
          <a:p>
            <a:r>
              <a:rPr lang="zh-CN" altLang="en-US" sz="1400" dirty="0"/>
              <a:t>光纤（出射激光）</a:t>
            </a:r>
          </a:p>
        </p:txBody>
      </p:sp>
      <p:cxnSp>
        <p:nvCxnSpPr>
          <p:cNvPr id="39" name="直接箭头连接符 38">
            <a:extLst>
              <a:ext uri="{FF2B5EF4-FFF2-40B4-BE49-F238E27FC236}">
                <a16:creationId xmlns:a16="http://schemas.microsoft.com/office/drawing/2014/main" id="{DEC25AE0-07F0-419D-8138-710CF3569A04}"/>
              </a:ext>
            </a:extLst>
          </p:cNvPr>
          <p:cNvCxnSpPr>
            <a:cxnSpLocks/>
          </p:cNvCxnSpPr>
          <p:nvPr/>
        </p:nvCxnSpPr>
        <p:spPr>
          <a:xfrm flipV="1">
            <a:off x="1417309" y="5272015"/>
            <a:ext cx="386312" cy="775998"/>
          </a:xfrm>
          <a:prstGeom prst="straightConnector1">
            <a:avLst/>
          </a:prstGeom>
          <a:ln w="349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C574FAEA-E646-4919-B3C2-B697FE4AB30D}"/>
              </a:ext>
            </a:extLst>
          </p:cNvPr>
          <p:cNvSpPr txBox="1"/>
          <p:nvPr/>
        </p:nvSpPr>
        <p:spPr>
          <a:xfrm>
            <a:off x="818515" y="6048012"/>
            <a:ext cx="877163" cy="307777"/>
          </a:xfrm>
          <a:prstGeom prst="rect">
            <a:avLst/>
          </a:prstGeom>
          <a:noFill/>
        </p:spPr>
        <p:txBody>
          <a:bodyPr wrap="square" rtlCol="0">
            <a:spAutoFit/>
          </a:bodyPr>
          <a:lstStyle/>
          <a:p>
            <a:r>
              <a:rPr lang="zh-CN" altLang="en-US" sz="1400" dirty="0"/>
              <a:t>机械臂</a:t>
            </a:r>
          </a:p>
        </p:txBody>
      </p:sp>
      <p:cxnSp>
        <p:nvCxnSpPr>
          <p:cNvPr id="41" name="直接箭头连接符 40">
            <a:extLst>
              <a:ext uri="{FF2B5EF4-FFF2-40B4-BE49-F238E27FC236}">
                <a16:creationId xmlns:a16="http://schemas.microsoft.com/office/drawing/2014/main" id="{D1DF0289-438B-41ED-AA78-7075560B7962}"/>
              </a:ext>
            </a:extLst>
          </p:cNvPr>
          <p:cNvCxnSpPr>
            <a:cxnSpLocks/>
          </p:cNvCxnSpPr>
          <p:nvPr/>
        </p:nvCxnSpPr>
        <p:spPr>
          <a:xfrm flipH="1">
            <a:off x="3171821" y="3656619"/>
            <a:ext cx="1050746" cy="1246188"/>
          </a:xfrm>
          <a:prstGeom prst="straightConnector1">
            <a:avLst/>
          </a:prstGeom>
          <a:ln w="349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63C443C4-B81B-4383-97C2-A2A93FD6DD23}"/>
              </a:ext>
            </a:extLst>
          </p:cNvPr>
          <p:cNvSpPr txBox="1"/>
          <p:nvPr/>
        </p:nvSpPr>
        <p:spPr>
          <a:xfrm>
            <a:off x="3376255" y="3295345"/>
            <a:ext cx="1983235" cy="307777"/>
          </a:xfrm>
          <a:prstGeom prst="rect">
            <a:avLst/>
          </a:prstGeom>
          <a:noFill/>
        </p:spPr>
        <p:txBody>
          <a:bodyPr wrap="square" rtlCol="0">
            <a:spAutoFit/>
          </a:bodyPr>
          <a:lstStyle/>
          <a:p>
            <a:r>
              <a:rPr lang="en-US" altLang="zh-CN" sz="1400" dirty="0"/>
              <a:t>PMT</a:t>
            </a:r>
            <a:r>
              <a:rPr lang="zh-CN" altLang="en-US" sz="1400" dirty="0"/>
              <a:t>扣具以及夹具</a:t>
            </a:r>
          </a:p>
        </p:txBody>
      </p:sp>
      <p:cxnSp>
        <p:nvCxnSpPr>
          <p:cNvPr id="43" name="直接箭头连接符 42">
            <a:extLst>
              <a:ext uri="{FF2B5EF4-FFF2-40B4-BE49-F238E27FC236}">
                <a16:creationId xmlns:a16="http://schemas.microsoft.com/office/drawing/2014/main" id="{3D39814F-4B68-4DE7-B28C-13F64CD1A389}"/>
              </a:ext>
            </a:extLst>
          </p:cNvPr>
          <p:cNvCxnSpPr>
            <a:cxnSpLocks/>
          </p:cNvCxnSpPr>
          <p:nvPr/>
        </p:nvCxnSpPr>
        <p:spPr>
          <a:xfrm>
            <a:off x="1831315" y="3496563"/>
            <a:ext cx="780834" cy="892632"/>
          </a:xfrm>
          <a:prstGeom prst="straightConnector1">
            <a:avLst/>
          </a:prstGeom>
          <a:ln w="349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BCE7FAC8-815F-4EE2-A2DB-4EC71F0BD2FB}"/>
              </a:ext>
            </a:extLst>
          </p:cNvPr>
          <p:cNvCxnSpPr>
            <a:cxnSpLocks/>
          </p:cNvCxnSpPr>
          <p:nvPr/>
        </p:nvCxnSpPr>
        <p:spPr>
          <a:xfrm>
            <a:off x="1806745" y="3460385"/>
            <a:ext cx="749682" cy="444388"/>
          </a:xfrm>
          <a:prstGeom prst="straightConnector1">
            <a:avLst/>
          </a:prstGeom>
          <a:ln w="349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A0D3076F-E59C-4413-8DA7-3F0FFE751454}"/>
              </a:ext>
            </a:extLst>
          </p:cNvPr>
          <p:cNvSpPr txBox="1"/>
          <p:nvPr/>
        </p:nvSpPr>
        <p:spPr>
          <a:xfrm>
            <a:off x="299484" y="3295345"/>
            <a:ext cx="2031325" cy="307777"/>
          </a:xfrm>
          <a:prstGeom prst="rect">
            <a:avLst/>
          </a:prstGeom>
          <a:noFill/>
        </p:spPr>
        <p:txBody>
          <a:bodyPr wrap="square" rtlCol="0">
            <a:spAutoFit/>
          </a:bodyPr>
          <a:lstStyle/>
          <a:p>
            <a:r>
              <a:rPr lang="zh-CN" altLang="en-US" sz="1400" dirty="0"/>
              <a:t>柔性板以及前端板</a:t>
            </a:r>
          </a:p>
        </p:txBody>
      </p:sp>
      <p:sp>
        <p:nvSpPr>
          <p:cNvPr id="56" name="文本框 55">
            <a:extLst>
              <a:ext uri="{FF2B5EF4-FFF2-40B4-BE49-F238E27FC236}">
                <a16:creationId xmlns:a16="http://schemas.microsoft.com/office/drawing/2014/main" id="{27CCEA4B-C038-4A8C-8376-84E0EEB0FF3B}"/>
              </a:ext>
            </a:extLst>
          </p:cNvPr>
          <p:cNvSpPr txBox="1"/>
          <p:nvPr/>
        </p:nvSpPr>
        <p:spPr>
          <a:xfrm>
            <a:off x="419536" y="1312519"/>
            <a:ext cx="2765501" cy="400110"/>
          </a:xfrm>
          <a:prstGeom prst="rect">
            <a:avLst/>
          </a:prstGeom>
          <a:noFill/>
        </p:spPr>
        <p:txBody>
          <a:bodyPr wrap="none" rtlCol="0">
            <a:spAutoFit/>
          </a:bodyPr>
          <a:lstStyle/>
          <a:p>
            <a:r>
              <a:rPr lang="zh-CN" altLang="en-US" sz="2000" b="1" dirty="0"/>
              <a:t>系统内部时间标定方法</a:t>
            </a:r>
          </a:p>
        </p:txBody>
      </p:sp>
      <p:sp>
        <p:nvSpPr>
          <p:cNvPr id="31" name="文本框 30">
            <a:extLst>
              <a:ext uri="{FF2B5EF4-FFF2-40B4-BE49-F238E27FC236}">
                <a16:creationId xmlns:a16="http://schemas.microsoft.com/office/drawing/2014/main" id="{8CBF9FC3-68CC-44B8-9B57-36DC86CDD58B}"/>
              </a:ext>
            </a:extLst>
          </p:cNvPr>
          <p:cNvSpPr txBox="1"/>
          <p:nvPr/>
        </p:nvSpPr>
        <p:spPr>
          <a:xfrm>
            <a:off x="299484" y="1844643"/>
            <a:ext cx="5658408" cy="1245919"/>
          </a:xfrm>
          <a:prstGeom prst="rect">
            <a:avLst/>
          </a:prstGeom>
          <a:noFill/>
        </p:spPr>
        <p:txBody>
          <a:bodyPr wrap="none" rtlCol="0">
            <a:spAutoFit/>
          </a:bodyPr>
          <a:lstStyle/>
          <a:p>
            <a:pPr marL="285750" indent="-285750">
              <a:lnSpc>
                <a:spcPct val="120000"/>
              </a:lnSpc>
              <a:buFont typeface="Arial" panose="020B0604020202020204" pitchFamily="34" charset="0"/>
              <a:buChar char="•"/>
            </a:pPr>
            <a:r>
              <a:rPr lang="zh-CN" altLang="en-US" sz="1600" dirty="0"/>
              <a:t>使用激光激发</a:t>
            </a:r>
            <a:r>
              <a:rPr lang="en-US" altLang="zh-CN" sz="1600" dirty="0"/>
              <a:t>PMT</a:t>
            </a:r>
            <a:r>
              <a:rPr lang="zh-CN" altLang="en-US" sz="1600" dirty="0"/>
              <a:t>产生信号，激光器给出参考时间信号</a:t>
            </a:r>
            <a:endParaRPr lang="en-US" altLang="zh-CN" sz="1600" dirty="0"/>
          </a:p>
          <a:p>
            <a:pPr marL="285750" indent="-285750">
              <a:lnSpc>
                <a:spcPct val="120000"/>
              </a:lnSpc>
              <a:buFont typeface="Arial" panose="020B0604020202020204" pitchFamily="34" charset="0"/>
              <a:buChar char="•"/>
            </a:pPr>
            <a:r>
              <a:rPr lang="en-US" altLang="zh-CN" sz="1600" dirty="0"/>
              <a:t>PMT</a:t>
            </a:r>
            <a:r>
              <a:rPr lang="zh-CN" altLang="en-US" sz="1600" dirty="0"/>
              <a:t>单通道定时 </a:t>
            </a:r>
            <a:r>
              <a:rPr lang="en-US" altLang="zh-CN" sz="1600" dirty="0"/>
              <a:t>~ 33 </a:t>
            </a:r>
            <a:r>
              <a:rPr lang="en-US" altLang="zh-CN" sz="1600" dirty="0" err="1"/>
              <a:t>ps</a:t>
            </a:r>
            <a:r>
              <a:rPr lang="zh-CN" altLang="en-US" sz="1600" dirty="0"/>
              <a:t>，激光器时间晃动 </a:t>
            </a:r>
            <a:r>
              <a:rPr lang="en-US" altLang="zh-CN" sz="1600" dirty="0"/>
              <a:t>~ 20 </a:t>
            </a:r>
            <a:r>
              <a:rPr lang="en-US" altLang="zh-CN" sz="1600" dirty="0" err="1"/>
              <a:t>ps</a:t>
            </a:r>
            <a:endParaRPr lang="en-US" altLang="zh-CN" sz="1600" dirty="0"/>
          </a:p>
          <a:p>
            <a:pPr marL="285750" indent="-285750">
              <a:lnSpc>
                <a:spcPct val="120000"/>
              </a:lnSpc>
              <a:buFont typeface="Arial" panose="020B0604020202020204" pitchFamily="34" charset="0"/>
              <a:buChar char="•"/>
            </a:pPr>
            <a:r>
              <a:rPr lang="zh-CN" altLang="en-US" sz="1600" dirty="0"/>
              <a:t>程控机械臂精确控制激光击中通道，测量单通道定时</a:t>
            </a:r>
            <a:endParaRPr lang="en-US" altLang="zh-CN" sz="1600" dirty="0"/>
          </a:p>
          <a:p>
            <a:pPr marL="285750" indent="-285750">
              <a:lnSpc>
                <a:spcPct val="120000"/>
              </a:lnSpc>
              <a:buFont typeface="Arial" panose="020B0604020202020204" pitchFamily="34" charset="0"/>
              <a:buChar char="•"/>
            </a:pPr>
            <a:r>
              <a:rPr lang="zh-CN" altLang="en-US" sz="1600" dirty="0"/>
              <a:t>给出通道时间</a:t>
            </a:r>
            <a:r>
              <a:rPr lang="en-US" altLang="zh-CN" sz="1600" dirty="0"/>
              <a:t>offset</a:t>
            </a:r>
            <a:r>
              <a:rPr lang="zh-CN" altLang="en-US" sz="1600" dirty="0"/>
              <a:t>、时幅游走修正参数以及温飘修正参数</a:t>
            </a:r>
          </a:p>
        </p:txBody>
      </p:sp>
      <p:pic>
        <p:nvPicPr>
          <p:cNvPr id="3" name="图片 2">
            <a:extLst>
              <a:ext uri="{FF2B5EF4-FFF2-40B4-BE49-F238E27FC236}">
                <a16:creationId xmlns:a16="http://schemas.microsoft.com/office/drawing/2014/main" id="{052B45A9-BC1A-473B-A30B-BD49A7A393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04716" y="1168717"/>
            <a:ext cx="3997232" cy="2434405"/>
          </a:xfrm>
          <a:prstGeom prst="rect">
            <a:avLst/>
          </a:prstGeom>
        </p:spPr>
      </p:pic>
      <p:pic>
        <p:nvPicPr>
          <p:cNvPr id="5" name="图片 4">
            <a:extLst>
              <a:ext uri="{FF2B5EF4-FFF2-40B4-BE49-F238E27FC236}">
                <a16:creationId xmlns:a16="http://schemas.microsoft.com/office/drawing/2014/main" id="{6D12538C-24DC-4B1F-9E57-98D80F0D089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804716" y="3990458"/>
            <a:ext cx="3997232" cy="2434405"/>
          </a:xfrm>
          <a:prstGeom prst="rect">
            <a:avLst/>
          </a:prstGeom>
        </p:spPr>
      </p:pic>
      <p:sp>
        <p:nvSpPr>
          <p:cNvPr id="63" name="文本框 62">
            <a:extLst>
              <a:ext uri="{FF2B5EF4-FFF2-40B4-BE49-F238E27FC236}">
                <a16:creationId xmlns:a16="http://schemas.microsoft.com/office/drawing/2014/main" id="{764BF61F-6E3A-459A-B06E-70528683C76D}"/>
              </a:ext>
            </a:extLst>
          </p:cNvPr>
          <p:cNvSpPr txBox="1"/>
          <p:nvPr/>
        </p:nvSpPr>
        <p:spPr>
          <a:xfrm>
            <a:off x="8483496" y="6248754"/>
            <a:ext cx="676788" cy="276999"/>
          </a:xfrm>
          <a:prstGeom prst="rect">
            <a:avLst/>
          </a:prstGeom>
          <a:noFill/>
        </p:spPr>
        <p:txBody>
          <a:bodyPr wrap="none" rtlCol="0">
            <a:spAutoFit/>
          </a:bodyPr>
          <a:lstStyle/>
          <a:p>
            <a:r>
              <a:rPr lang="en-US" altLang="zh-CN" sz="1200" dirty="0"/>
              <a:t>channel</a:t>
            </a:r>
            <a:endParaRPr lang="zh-CN" altLang="en-US" sz="1200" dirty="0"/>
          </a:p>
        </p:txBody>
      </p:sp>
      <p:sp>
        <p:nvSpPr>
          <p:cNvPr id="64" name="文本框 63">
            <a:extLst>
              <a:ext uri="{FF2B5EF4-FFF2-40B4-BE49-F238E27FC236}">
                <a16:creationId xmlns:a16="http://schemas.microsoft.com/office/drawing/2014/main" id="{A0716D5A-6FB7-4405-8B02-23CCD55B8C2A}"/>
              </a:ext>
            </a:extLst>
          </p:cNvPr>
          <p:cNvSpPr txBox="1"/>
          <p:nvPr/>
        </p:nvSpPr>
        <p:spPr>
          <a:xfrm rot="16200000">
            <a:off x="6360678" y="5069160"/>
            <a:ext cx="740139" cy="276999"/>
          </a:xfrm>
          <a:prstGeom prst="rect">
            <a:avLst/>
          </a:prstGeom>
          <a:noFill/>
        </p:spPr>
        <p:txBody>
          <a:bodyPr wrap="square" rtlCol="0">
            <a:spAutoFit/>
          </a:bodyPr>
          <a:lstStyle/>
          <a:p>
            <a:r>
              <a:rPr lang="en-US" altLang="zh-CN" sz="1200" dirty="0"/>
              <a:t>time</a:t>
            </a:r>
            <a:r>
              <a:rPr lang="zh-CN" altLang="en-US" sz="1200" dirty="0"/>
              <a:t> </a:t>
            </a:r>
            <a:r>
              <a:rPr lang="en-US" altLang="zh-CN" sz="1200" dirty="0"/>
              <a:t>(</a:t>
            </a:r>
            <a:r>
              <a:rPr lang="en-US" altLang="zh-CN" sz="1200" dirty="0" err="1"/>
              <a:t>ps</a:t>
            </a:r>
            <a:r>
              <a:rPr lang="en-US" altLang="zh-CN" sz="1200" dirty="0"/>
              <a:t>)</a:t>
            </a:r>
            <a:endParaRPr lang="zh-CN" altLang="en-US" sz="1200" dirty="0"/>
          </a:p>
        </p:txBody>
      </p:sp>
      <p:sp>
        <p:nvSpPr>
          <p:cNvPr id="65" name="文本框 64">
            <a:extLst>
              <a:ext uri="{FF2B5EF4-FFF2-40B4-BE49-F238E27FC236}">
                <a16:creationId xmlns:a16="http://schemas.microsoft.com/office/drawing/2014/main" id="{D5E3C9D4-281D-4124-8EF6-C568F8929E4B}"/>
              </a:ext>
            </a:extLst>
          </p:cNvPr>
          <p:cNvSpPr txBox="1"/>
          <p:nvPr/>
        </p:nvSpPr>
        <p:spPr>
          <a:xfrm rot="16200000">
            <a:off x="6296147" y="2247419"/>
            <a:ext cx="740139" cy="276999"/>
          </a:xfrm>
          <a:prstGeom prst="rect">
            <a:avLst/>
          </a:prstGeom>
          <a:noFill/>
        </p:spPr>
        <p:txBody>
          <a:bodyPr wrap="square" rtlCol="0">
            <a:spAutoFit/>
          </a:bodyPr>
          <a:lstStyle/>
          <a:p>
            <a:r>
              <a:rPr lang="en-US" altLang="zh-CN" sz="1200" dirty="0"/>
              <a:t>time</a:t>
            </a:r>
            <a:r>
              <a:rPr lang="zh-CN" altLang="en-US" sz="1200" dirty="0"/>
              <a:t> </a:t>
            </a:r>
            <a:r>
              <a:rPr lang="en-US" altLang="zh-CN" sz="1200" dirty="0"/>
              <a:t>(</a:t>
            </a:r>
            <a:r>
              <a:rPr lang="en-US" altLang="zh-CN" sz="1200" dirty="0" err="1"/>
              <a:t>ps</a:t>
            </a:r>
            <a:r>
              <a:rPr lang="en-US" altLang="zh-CN" sz="1200" dirty="0"/>
              <a:t>)</a:t>
            </a:r>
            <a:endParaRPr lang="zh-CN" altLang="en-US" sz="1200" dirty="0"/>
          </a:p>
        </p:txBody>
      </p:sp>
      <p:sp>
        <p:nvSpPr>
          <p:cNvPr id="66" name="文本框 65">
            <a:extLst>
              <a:ext uri="{FF2B5EF4-FFF2-40B4-BE49-F238E27FC236}">
                <a16:creationId xmlns:a16="http://schemas.microsoft.com/office/drawing/2014/main" id="{F0AB95D1-370F-40B5-95F9-224F762F021B}"/>
              </a:ext>
            </a:extLst>
          </p:cNvPr>
          <p:cNvSpPr txBox="1"/>
          <p:nvPr/>
        </p:nvSpPr>
        <p:spPr>
          <a:xfrm>
            <a:off x="8464938" y="3449233"/>
            <a:ext cx="676788" cy="276999"/>
          </a:xfrm>
          <a:prstGeom prst="rect">
            <a:avLst/>
          </a:prstGeom>
          <a:noFill/>
        </p:spPr>
        <p:txBody>
          <a:bodyPr wrap="none" rtlCol="0">
            <a:spAutoFit/>
          </a:bodyPr>
          <a:lstStyle/>
          <a:p>
            <a:r>
              <a:rPr lang="en-US" altLang="zh-CN" sz="1200" dirty="0"/>
              <a:t>channel</a:t>
            </a:r>
            <a:endParaRPr lang="zh-CN" altLang="en-US" sz="1200" dirty="0"/>
          </a:p>
        </p:txBody>
      </p:sp>
      <p:sp>
        <p:nvSpPr>
          <p:cNvPr id="6" name="文本框 5">
            <a:extLst>
              <a:ext uri="{FF2B5EF4-FFF2-40B4-BE49-F238E27FC236}">
                <a16:creationId xmlns:a16="http://schemas.microsoft.com/office/drawing/2014/main" id="{23D8735B-325C-431F-8EC1-1393B714AEA2}"/>
              </a:ext>
            </a:extLst>
          </p:cNvPr>
          <p:cNvSpPr txBox="1"/>
          <p:nvPr/>
        </p:nvSpPr>
        <p:spPr>
          <a:xfrm>
            <a:off x="8460251" y="1096287"/>
            <a:ext cx="723275" cy="307777"/>
          </a:xfrm>
          <a:prstGeom prst="rect">
            <a:avLst/>
          </a:prstGeom>
          <a:noFill/>
        </p:spPr>
        <p:txBody>
          <a:bodyPr wrap="none" rtlCol="0">
            <a:spAutoFit/>
          </a:bodyPr>
          <a:lstStyle/>
          <a:p>
            <a:pPr algn="ctr"/>
            <a:r>
              <a:rPr lang="zh-CN" altLang="en-US" sz="1400" dirty="0"/>
              <a:t>标定前</a:t>
            </a:r>
          </a:p>
        </p:txBody>
      </p:sp>
      <p:sp>
        <p:nvSpPr>
          <p:cNvPr id="69" name="文本框 68">
            <a:extLst>
              <a:ext uri="{FF2B5EF4-FFF2-40B4-BE49-F238E27FC236}">
                <a16:creationId xmlns:a16="http://schemas.microsoft.com/office/drawing/2014/main" id="{B588406F-CBC4-4448-8627-276A03D34448}"/>
              </a:ext>
            </a:extLst>
          </p:cNvPr>
          <p:cNvSpPr txBox="1"/>
          <p:nvPr/>
        </p:nvSpPr>
        <p:spPr>
          <a:xfrm>
            <a:off x="8460251" y="3924949"/>
            <a:ext cx="723275" cy="307777"/>
          </a:xfrm>
          <a:prstGeom prst="rect">
            <a:avLst/>
          </a:prstGeom>
          <a:noFill/>
        </p:spPr>
        <p:txBody>
          <a:bodyPr wrap="none" rtlCol="0">
            <a:spAutoFit/>
          </a:bodyPr>
          <a:lstStyle/>
          <a:p>
            <a:pPr algn="ctr"/>
            <a:r>
              <a:rPr lang="zh-CN" altLang="en-US" sz="1400" dirty="0"/>
              <a:t>标定后</a:t>
            </a:r>
          </a:p>
        </p:txBody>
      </p:sp>
    </p:spTree>
    <p:extLst>
      <p:ext uri="{BB962C8B-B14F-4D97-AF65-F5344CB8AC3E}">
        <p14:creationId xmlns:p14="http://schemas.microsoft.com/office/powerpoint/2010/main" val="912543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03BC8F5-E11B-078A-3B78-1AD443D71A2E}"/>
              </a:ext>
            </a:extLst>
          </p:cNvPr>
          <p:cNvSpPr txBox="1"/>
          <p:nvPr/>
        </p:nvSpPr>
        <p:spPr>
          <a:xfrm>
            <a:off x="1050877" y="1262418"/>
            <a:ext cx="1130438" cy="584775"/>
          </a:xfrm>
          <a:prstGeom prst="rect">
            <a:avLst/>
          </a:prstGeom>
          <a:noFill/>
        </p:spPr>
        <p:txBody>
          <a:bodyPr wrap="none" rtlCol="0">
            <a:spAutoFit/>
          </a:bodyPr>
          <a:lstStyle/>
          <a:p>
            <a:r>
              <a:rPr lang="zh-CN" altLang="en-US" sz="3200" b="1" dirty="0">
                <a:latin typeface="+mj-ea"/>
                <a:ea typeface="+mj-ea"/>
              </a:rPr>
              <a:t>目录</a:t>
            </a:r>
            <a:r>
              <a:rPr lang="en-US" altLang="zh-CN" sz="3200" b="1" dirty="0">
                <a:latin typeface="+mj-ea"/>
                <a:ea typeface="+mj-ea"/>
              </a:rPr>
              <a:t> </a:t>
            </a:r>
            <a:endParaRPr lang="zh-CN" altLang="en-US" sz="3200" b="1" dirty="0">
              <a:latin typeface="+mj-ea"/>
              <a:ea typeface="+mj-ea"/>
            </a:endParaRPr>
          </a:p>
        </p:txBody>
      </p:sp>
      <p:sp>
        <p:nvSpPr>
          <p:cNvPr id="3" name="椭圆 2">
            <a:extLst>
              <a:ext uri="{FF2B5EF4-FFF2-40B4-BE49-F238E27FC236}">
                <a16:creationId xmlns:a16="http://schemas.microsoft.com/office/drawing/2014/main" id="{DDAE696C-16E1-3400-E1FA-3B61B453CDBF}"/>
              </a:ext>
            </a:extLst>
          </p:cNvPr>
          <p:cNvSpPr/>
          <p:nvPr/>
        </p:nvSpPr>
        <p:spPr>
          <a:xfrm>
            <a:off x="2545307" y="2190464"/>
            <a:ext cx="798394" cy="785856"/>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dirty="0"/>
              <a:t>I</a:t>
            </a:r>
            <a:endParaRPr lang="zh-CN" altLang="en-US" sz="2800" dirty="0"/>
          </a:p>
        </p:txBody>
      </p:sp>
      <p:sp>
        <p:nvSpPr>
          <p:cNvPr id="4" name="椭圆 3">
            <a:extLst>
              <a:ext uri="{FF2B5EF4-FFF2-40B4-BE49-F238E27FC236}">
                <a16:creationId xmlns:a16="http://schemas.microsoft.com/office/drawing/2014/main" id="{0D58E48F-E6BF-EB3F-367A-990C31E69D70}"/>
              </a:ext>
            </a:extLst>
          </p:cNvPr>
          <p:cNvSpPr/>
          <p:nvPr/>
        </p:nvSpPr>
        <p:spPr>
          <a:xfrm>
            <a:off x="2545307" y="3187135"/>
            <a:ext cx="798394" cy="785856"/>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dirty="0"/>
              <a:t>II</a:t>
            </a:r>
            <a:endParaRPr lang="zh-CN" altLang="en-US" sz="2800" dirty="0"/>
          </a:p>
        </p:txBody>
      </p:sp>
      <p:sp>
        <p:nvSpPr>
          <p:cNvPr id="5" name="椭圆 4">
            <a:extLst>
              <a:ext uri="{FF2B5EF4-FFF2-40B4-BE49-F238E27FC236}">
                <a16:creationId xmlns:a16="http://schemas.microsoft.com/office/drawing/2014/main" id="{42991418-D718-03D2-879A-DDEE5D863A42}"/>
              </a:ext>
            </a:extLst>
          </p:cNvPr>
          <p:cNvSpPr/>
          <p:nvPr/>
        </p:nvSpPr>
        <p:spPr>
          <a:xfrm>
            <a:off x="2545307" y="4183806"/>
            <a:ext cx="798394" cy="785856"/>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dirty="0"/>
              <a:t>III</a:t>
            </a:r>
            <a:endParaRPr lang="zh-CN" altLang="en-US" sz="2800" dirty="0"/>
          </a:p>
        </p:txBody>
      </p:sp>
      <p:sp>
        <p:nvSpPr>
          <p:cNvPr id="6" name="椭圆 5">
            <a:extLst>
              <a:ext uri="{FF2B5EF4-FFF2-40B4-BE49-F238E27FC236}">
                <a16:creationId xmlns:a16="http://schemas.microsoft.com/office/drawing/2014/main" id="{ED3C0848-FB83-0045-2002-C8E9A0888128}"/>
              </a:ext>
            </a:extLst>
          </p:cNvPr>
          <p:cNvSpPr/>
          <p:nvPr/>
        </p:nvSpPr>
        <p:spPr>
          <a:xfrm>
            <a:off x="2545307" y="5180477"/>
            <a:ext cx="798394" cy="785856"/>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dirty="0"/>
              <a:t>IV</a:t>
            </a:r>
            <a:endParaRPr lang="zh-CN" altLang="en-US" sz="2800" dirty="0"/>
          </a:p>
        </p:txBody>
      </p:sp>
      <p:sp>
        <p:nvSpPr>
          <p:cNvPr id="7" name="矩形: 圆角 6">
            <a:extLst>
              <a:ext uri="{FF2B5EF4-FFF2-40B4-BE49-F238E27FC236}">
                <a16:creationId xmlns:a16="http://schemas.microsoft.com/office/drawing/2014/main" id="{CC51D982-F885-2A24-8D78-8B9EBCE7AD9B}"/>
              </a:ext>
            </a:extLst>
          </p:cNvPr>
          <p:cNvSpPr/>
          <p:nvPr/>
        </p:nvSpPr>
        <p:spPr>
          <a:xfrm>
            <a:off x="3639403" y="2190464"/>
            <a:ext cx="6141493" cy="785856"/>
          </a:xfrm>
          <a:prstGeom prst="round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tx1">
                    <a:lumMod val="85000"/>
                    <a:lumOff val="15000"/>
                  </a:schemeClr>
                </a:solidFill>
              </a:rPr>
              <a:t>探测器介绍</a:t>
            </a:r>
          </a:p>
        </p:txBody>
      </p:sp>
      <p:sp>
        <p:nvSpPr>
          <p:cNvPr id="8" name="矩形: 圆角 7">
            <a:extLst>
              <a:ext uri="{FF2B5EF4-FFF2-40B4-BE49-F238E27FC236}">
                <a16:creationId xmlns:a16="http://schemas.microsoft.com/office/drawing/2014/main" id="{559467BA-2A1F-39F8-48EA-AAC0D2540DF9}"/>
              </a:ext>
            </a:extLst>
          </p:cNvPr>
          <p:cNvSpPr/>
          <p:nvPr/>
        </p:nvSpPr>
        <p:spPr>
          <a:xfrm>
            <a:off x="3639402" y="3187135"/>
            <a:ext cx="6141493" cy="785856"/>
          </a:xfrm>
          <a:prstGeom prst="round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tx1">
                    <a:lumMod val="85000"/>
                    <a:lumOff val="15000"/>
                  </a:schemeClr>
                </a:solidFill>
              </a:rPr>
              <a:t>实验介绍</a:t>
            </a:r>
          </a:p>
        </p:txBody>
      </p:sp>
      <p:sp>
        <p:nvSpPr>
          <p:cNvPr id="9" name="矩形: 圆角 8">
            <a:extLst>
              <a:ext uri="{FF2B5EF4-FFF2-40B4-BE49-F238E27FC236}">
                <a16:creationId xmlns:a16="http://schemas.microsoft.com/office/drawing/2014/main" id="{32ED57C2-6B8E-4607-F82D-14C83DF3E0CC}"/>
              </a:ext>
            </a:extLst>
          </p:cNvPr>
          <p:cNvSpPr/>
          <p:nvPr/>
        </p:nvSpPr>
        <p:spPr>
          <a:xfrm>
            <a:off x="3639402" y="4183806"/>
            <a:ext cx="6141493" cy="785856"/>
          </a:xfrm>
          <a:prstGeom prst="round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tx1">
                    <a:lumMod val="85000"/>
                    <a:lumOff val="15000"/>
                  </a:schemeClr>
                </a:solidFill>
              </a:rPr>
              <a:t>处理算法与实验结果</a:t>
            </a:r>
          </a:p>
        </p:txBody>
      </p:sp>
      <p:sp>
        <p:nvSpPr>
          <p:cNvPr id="10" name="矩形: 圆角 9">
            <a:extLst>
              <a:ext uri="{FF2B5EF4-FFF2-40B4-BE49-F238E27FC236}">
                <a16:creationId xmlns:a16="http://schemas.microsoft.com/office/drawing/2014/main" id="{0DF8141D-1A6C-9C87-541E-117D97B15712}"/>
              </a:ext>
            </a:extLst>
          </p:cNvPr>
          <p:cNvSpPr/>
          <p:nvPr/>
        </p:nvSpPr>
        <p:spPr>
          <a:xfrm>
            <a:off x="3639403" y="5180477"/>
            <a:ext cx="6141493" cy="785856"/>
          </a:xfrm>
          <a:prstGeom prst="round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3200" dirty="0">
                <a:solidFill>
                  <a:schemeClr val="tx1">
                    <a:lumMod val="85000"/>
                    <a:lumOff val="15000"/>
                  </a:schemeClr>
                </a:solidFill>
              </a:rPr>
              <a:t>电子学相关进展</a:t>
            </a:r>
          </a:p>
        </p:txBody>
      </p:sp>
      <p:sp>
        <p:nvSpPr>
          <p:cNvPr id="12" name="灯片编号占位符 11">
            <a:extLst>
              <a:ext uri="{FF2B5EF4-FFF2-40B4-BE49-F238E27FC236}">
                <a16:creationId xmlns:a16="http://schemas.microsoft.com/office/drawing/2014/main" id="{CBCCAFB5-C8B9-E6E0-100A-E13AA642F73D}"/>
              </a:ext>
            </a:extLst>
          </p:cNvPr>
          <p:cNvSpPr>
            <a:spLocks noGrp="1"/>
          </p:cNvSpPr>
          <p:nvPr>
            <p:ph type="sldNum" sz="quarter" idx="10"/>
          </p:nvPr>
        </p:nvSpPr>
        <p:spPr/>
        <p:txBody>
          <a:bodyPr/>
          <a:lstStyle/>
          <a:p>
            <a:fld id="{81380A6B-6B1C-4B5C-8CC8-AAA0A5F06428}" type="slidenum">
              <a:rPr lang="zh-CN" altLang="en-US" smtClean="0"/>
              <a:pPr/>
              <a:t>2</a:t>
            </a:fld>
            <a:endParaRPr lang="zh-CN" altLang="en-US" dirty="0"/>
          </a:p>
        </p:txBody>
      </p:sp>
    </p:spTree>
    <p:extLst>
      <p:ext uri="{BB962C8B-B14F-4D97-AF65-F5344CB8AC3E}">
        <p14:creationId xmlns:p14="http://schemas.microsoft.com/office/powerpoint/2010/main" val="1025194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20</a:t>
            </a:fld>
            <a:endParaRPr lang="zh-CN" altLang="en-US" dirty="0"/>
          </a:p>
        </p:txBody>
      </p:sp>
      <p:sp>
        <p:nvSpPr>
          <p:cNvPr id="58" name="文本框 57">
            <a:extLst>
              <a:ext uri="{FF2B5EF4-FFF2-40B4-BE49-F238E27FC236}">
                <a16:creationId xmlns:a16="http://schemas.microsoft.com/office/drawing/2014/main" id="{BDAF7B2E-C73E-4776-A96F-B29B95A281A5}"/>
              </a:ext>
            </a:extLst>
          </p:cNvPr>
          <p:cNvSpPr txBox="1"/>
          <p:nvPr/>
        </p:nvSpPr>
        <p:spPr>
          <a:xfrm>
            <a:off x="189929" y="1121982"/>
            <a:ext cx="2507418" cy="400110"/>
          </a:xfrm>
          <a:prstGeom prst="rect">
            <a:avLst/>
          </a:prstGeom>
          <a:noFill/>
        </p:spPr>
        <p:txBody>
          <a:bodyPr wrap="none" rtlCol="0">
            <a:spAutoFit/>
          </a:bodyPr>
          <a:lstStyle/>
          <a:p>
            <a:r>
              <a:rPr lang="zh-CN" altLang="en-US" sz="2000" b="1" dirty="0"/>
              <a:t>系统间时空标定方法</a:t>
            </a:r>
          </a:p>
        </p:txBody>
      </p:sp>
      <p:grpSp>
        <p:nvGrpSpPr>
          <p:cNvPr id="241" name="组合 240" descr="\documentclass{article}&#10;\usepackage{amsmath}&#10;\usepackage{physics}&#10;\pagestyle{empty}&#10;\begin{document}&#10;&#10;$$&#10;\mathrm{KL}=\sum_{ch}{\int{p(ch,T)\ln{\Bigl[\frac{p(ch,T)}{q(ch,T|\boldsymbol{\theta})}\Bigr]}\dd{T}}}&#10;$$&#10;&#10;\end{document}" title="IguanaTex Shape Display">
            <a:extLst>
              <a:ext uri="{FF2B5EF4-FFF2-40B4-BE49-F238E27FC236}">
                <a16:creationId xmlns:a16="http://schemas.microsoft.com/office/drawing/2014/main" id="{59F55500-C384-493D-A051-483493959AC3}"/>
              </a:ext>
            </a:extLst>
          </p:cNvPr>
          <p:cNvGrpSpPr>
            <a:grpSpLocks noChangeAspect="1"/>
          </p:cNvGrpSpPr>
          <p:nvPr>
            <p:custDataLst>
              <p:tags r:id="rId1"/>
            </p:custDataLst>
          </p:nvPr>
        </p:nvGrpSpPr>
        <p:grpSpPr>
          <a:xfrm>
            <a:off x="1223273" y="2239600"/>
            <a:ext cx="3451411" cy="538824"/>
            <a:chOff x="11742105" y="3251178"/>
            <a:chExt cx="3451411" cy="538824"/>
          </a:xfrm>
        </p:grpSpPr>
        <p:sp>
          <p:nvSpPr>
            <p:cNvPr id="166" name="任意多边形: 形状 165">
              <a:extLst>
                <a:ext uri="{FF2B5EF4-FFF2-40B4-BE49-F238E27FC236}">
                  <a16:creationId xmlns:a16="http://schemas.microsoft.com/office/drawing/2014/main" id="{0F6264EE-7276-495C-897D-FB24FA790269}"/>
                </a:ext>
              </a:extLst>
            </p:cNvPr>
            <p:cNvSpPr/>
            <p:nvPr>
              <p:custDataLst>
                <p:tags r:id="rId2"/>
              </p:custDataLst>
            </p:nvPr>
          </p:nvSpPr>
          <p:spPr>
            <a:xfrm>
              <a:off x="11742105" y="3403141"/>
              <a:ext cx="142525" cy="139596"/>
            </a:xfrm>
            <a:custGeom>
              <a:avLst/>
              <a:gdLst>
                <a:gd name="connsiteX0" fmla="*/ 74554 w 142525"/>
                <a:gd name="connsiteY0" fmla="*/ 54036 h 139596"/>
                <a:gd name="connsiteX1" fmla="*/ 111047 w 142525"/>
                <a:gd name="connsiteY1" fmla="*/ 18677 h 139596"/>
                <a:gd name="connsiteX2" fmla="*/ 139835 w 142525"/>
                <a:gd name="connsiteY2" fmla="*/ 6414 h 139596"/>
                <a:gd name="connsiteX3" fmla="*/ 139835 w 142525"/>
                <a:gd name="connsiteY3" fmla="*/ 78 h 139596"/>
                <a:gd name="connsiteX4" fmla="*/ 122603 w 142525"/>
                <a:gd name="connsiteY4" fmla="*/ 691 h 139596"/>
                <a:gd name="connsiteX5" fmla="*/ 96855 w 142525"/>
                <a:gd name="connsiteY5" fmla="*/ 78 h 139596"/>
                <a:gd name="connsiteX6" fmla="*/ 96855 w 142525"/>
                <a:gd name="connsiteY6" fmla="*/ 6414 h 139596"/>
                <a:gd name="connsiteX7" fmla="*/ 106181 w 142525"/>
                <a:gd name="connsiteY7" fmla="*/ 13159 h 139596"/>
                <a:gd name="connsiteX8" fmla="*/ 102532 w 142525"/>
                <a:gd name="connsiteY8" fmla="*/ 19904 h 139596"/>
                <a:gd name="connsiteX9" fmla="*/ 39074 w 142525"/>
                <a:gd name="connsiteY9" fmla="*/ 81015 h 139596"/>
                <a:gd name="connsiteX10" fmla="*/ 39074 w 142525"/>
                <a:gd name="connsiteY10" fmla="*/ 16020 h 139596"/>
                <a:gd name="connsiteX11" fmla="*/ 55091 w 142525"/>
                <a:gd name="connsiteY11" fmla="*/ 6414 h 139596"/>
                <a:gd name="connsiteX12" fmla="*/ 59956 w 142525"/>
                <a:gd name="connsiteY12" fmla="*/ 6414 h 139596"/>
                <a:gd name="connsiteX13" fmla="*/ 59956 w 142525"/>
                <a:gd name="connsiteY13" fmla="*/ 78 h 139596"/>
                <a:gd name="connsiteX14" fmla="*/ 30154 w 142525"/>
                <a:gd name="connsiteY14" fmla="*/ 691 h 139596"/>
                <a:gd name="connsiteX15" fmla="*/ 149 w 142525"/>
                <a:gd name="connsiteY15" fmla="*/ 78 h 139596"/>
                <a:gd name="connsiteX16" fmla="*/ 149 w 142525"/>
                <a:gd name="connsiteY16" fmla="*/ 6414 h 139596"/>
                <a:gd name="connsiteX17" fmla="*/ 5014 w 142525"/>
                <a:gd name="connsiteY17" fmla="*/ 6414 h 139596"/>
                <a:gd name="connsiteX18" fmla="*/ 21031 w 142525"/>
                <a:gd name="connsiteY18" fmla="*/ 16020 h 139596"/>
                <a:gd name="connsiteX19" fmla="*/ 21031 w 142525"/>
                <a:gd name="connsiteY19" fmla="*/ 123732 h 139596"/>
                <a:gd name="connsiteX20" fmla="*/ 5014 w 142525"/>
                <a:gd name="connsiteY20" fmla="*/ 133339 h 139596"/>
                <a:gd name="connsiteX21" fmla="*/ 149 w 142525"/>
                <a:gd name="connsiteY21" fmla="*/ 133339 h 139596"/>
                <a:gd name="connsiteX22" fmla="*/ 149 w 142525"/>
                <a:gd name="connsiteY22" fmla="*/ 139675 h 139596"/>
                <a:gd name="connsiteX23" fmla="*/ 29951 w 142525"/>
                <a:gd name="connsiteY23" fmla="*/ 139061 h 139596"/>
                <a:gd name="connsiteX24" fmla="*/ 59956 w 142525"/>
                <a:gd name="connsiteY24" fmla="*/ 139675 h 139596"/>
                <a:gd name="connsiteX25" fmla="*/ 59956 w 142525"/>
                <a:gd name="connsiteY25" fmla="*/ 133339 h 139596"/>
                <a:gd name="connsiteX26" fmla="*/ 55091 w 142525"/>
                <a:gd name="connsiteY26" fmla="*/ 133339 h 139596"/>
                <a:gd name="connsiteX27" fmla="*/ 39074 w 142525"/>
                <a:gd name="connsiteY27" fmla="*/ 123732 h 139596"/>
                <a:gd name="connsiteX28" fmla="*/ 39074 w 142525"/>
                <a:gd name="connsiteY28" fmla="*/ 87965 h 139596"/>
                <a:gd name="connsiteX29" fmla="*/ 62592 w 142525"/>
                <a:gd name="connsiteY29" fmla="*/ 65482 h 139596"/>
                <a:gd name="connsiteX30" fmla="*/ 99288 w 142525"/>
                <a:gd name="connsiteY30" fmla="*/ 120258 h 139596"/>
                <a:gd name="connsiteX31" fmla="*/ 102329 w 142525"/>
                <a:gd name="connsiteY31" fmla="*/ 127207 h 139596"/>
                <a:gd name="connsiteX32" fmla="*/ 90367 w 142525"/>
                <a:gd name="connsiteY32" fmla="*/ 133339 h 139596"/>
                <a:gd name="connsiteX33" fmla="*/ 90367 w 142525"/>
                <a:gd name="connsiteY33" fmla="*/ 139675 h 139596"/>
                <a:gd name="connsiteX34" fmla="*/ 119359 w 142525"/>
                <a:gd name="connsiteY34" fmla="*/ 139061 h 139596"/>
                <a:gd name="connsiteX35" fmla="*/ 142674 w 142525"/>
                <a:gd name="connsiteY35" fmla="*/ 139675 h 139596"/>
                <a:gd name="connsiteX36" fmla="*/ 142674 w 142525"/>
                <a:gd name="connsiteY36" fmla="*/ 133339 h 139596"/>
                <a:gd name="connsiteX37" fmla="*/ 121386 w 142525"/>
                <a:gd name="connsiteY37" fmla="*/ 123528 h 139596"/>
                <a:gd name="connsiteX38" fmla="*/ 74554 w 142525"/>
                <a:gd name="connsiteY38" fmla="*/ 54036 h 13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2525" h="139596">
                  <a:moveTo>
                    <a:pt x="74554" y="54036"/>
                  </a:moveTo>
                  <a:lnTo>
                    <a:pt x="111047" y="18677"/>
                  </a:lnTo>
                  <a:cubicBezTo>
                    <a:pt x="112668" y="17042"/>
                    <a:pt x="123414" y="6618"/>
                    <a:pt x="139835" y="6414"/>
                  </a:cubicBezTo>
                  <a:lnTo>
                    <a:pt x="139835" y="78"/>
                  </a:lnTo>
                  <a:cubicBezTo>
                    <a:pt x="134564" y="691"/>
                    <a:pt x="128077" y="691"/>
                    <a:pt x="122603" y="691"/>
                  </a:cubicBezTo>
                  <a:cubicBezTo>
                    <a:pt x="115304" y="691"/>
                    <a:pt x="103748" y="691"/>
                    <a:pt x="96855" y="78"/>
                  </a:cubicBezTo>
                  <a:lnTo>
                    <a:pt x="96855" y="6414"/>
                  </a:lnTo>
                  <a:cubicBezTo>
                    <a:pt x="104964" y="6618"/>
                    <a:pt x="106181" y="11319"/>
                    <a:pt x="106181" y="13159"/>
                  </a:cubicBezTo>
                  <a:cubicBezTo>
                    <a:pt x="106181" y="16429"/>
                    <a:pt x="104153" y="18473"/>
                    <a:pt x="102532" y="19904"/>
                  </a:cubicBezTo>
                  <a:lnTo>
                    <a:pt x="39074" y="81015"/>
                  </a:lnTo>
                  <a:lnTo>
                    <a:pt x="39074" y="16020"/>
                  </a:lnTo>
                  <a:cubicBezTo>
                    <a:pt x="39074" y="8662"/>
                    <a:pt x="39480" y="6414"/>
                    <a:pt x="55091" y="6414"/>
                  </a:cubicBezTo>
                  <a:lnTo>
                    <a:pt x="59956" y="6414"/>
                  </a:lnTo>
                  <a:lnTo>
                    <a:pt x="59956" y="78"/>
                  </a:lnTo>
                  <a:cubicBezTo>
                    <a:pt x="52861" y="691"/>
                    <a:pt x="37858" y="691"/>
                    <a:pt x="30154" y="691"/>
                  </a:cubicBezTo>
                  <a:cubicBezTo>
                    <a:pt x="22450" y="691"/>
                    <a:pt x="7244" y="691"/>
                    <a:pt x="149" y="78"/>
                  </a:cubicBezTo>
                  <a:lnTo>
                    <a:pt x="149" y="6414"/>
                  </a:lnTo>
                  <a:lnTo>
                    <a:pt x="5014" y="6414"/>
                  </a:lnTo>
                  <a:cubicBezTo>
                    <a:pt x="20625" y="6414"/>
                    <a:pt x="21031" y="8662"/>
                    <a:pt x="21031" y="16020"/>
                  </a:cubicBezTo>
                  <a:lnTo>
                    <a:pt x="21031" y="123732"/>
                  </a:lnTo>
                  <a:cubicBezTo>
                    <a:pt x="21031" y="131090"/>
                    <a:pt x="20625" y="133339"/>
                    <a:pt x="5014" y="133339"/>
                  </a:cubicBezTo>
                  <a:lnTo>
                    <a:pt x="149" y="133339"/>
                  </a:lnTo>
                  <a:lnTo>
                    <a:pt x="149" y="139675"/>
                  </a:lnTo>
                  <a:cubicBezTo>
                    <a:pt x="7244" y="139061"/>
                    <a:pt x="22247" y="139061"/>
                    <a:pt x="29951" y="139061"/>
                  </a:cubicBezTo>
                  <a:cubicBezTo>
                    <a:pt x="37655" y="139061"/>
                    <a:pt x="52861" y="139061"/>
                    <a:pt x="59956" y="139675"/>
                  </a:cubicBezTo>
                  <a:lnTo>
                    <a:pt x="59956" y="133339"/>
                  </a:lnTo>
                  <a:lnTo>
                    <a:pt x="55091" y="133339"/>
                  </a:lnTo>
                  <a:cubicBezTo>
                    <a:pt x="39480" y="133339"/>
                    <a:pt x="39074" y="131090"/>
                    <a:pt x="39074" y="123732"/>
                  </a:cubicBezTo>
                  <a:lnTo>
                    <a:pt x="39074" y="87965"/>
                  </a:lnTo>
                  <a:lnTo>
                    <a:pt x="62592" y="65482"/>
                  </a:lnTo>
                  <a:lnTo>
                    <a:pt x="99288" y="120258"/>
                  </a:lnTo>
                  <a:cubicBezTo>
                    <a:pt x="100504" y="122097"/>
                    <a:pt x="102329" y="124754"/>
                    <a:pt x="102329" y="127207"/>
                  </a:cubicBezTo>
                  <a:cubicBezTo>
                    <a:pt x="102329" y="133339"/>
                    <a:pt x="94422" y="133339"/>
                    <a:pt x="90367" y="133339"/>
                  </a:cubicBezTo>
                  <a:lnTo>
                    <a:pt x="90367" y="139675"/>
                  </a:lnTo>
                  <a:cubicBezTo>
                    <a:pt x="97463" y="139061"/>
                    <a:pt x="111655" y="139061"/>
                    <a:pt x="119359" y="139061"/>
                  </a:cubicBezTo>
                  <a:cubicBezTo>
                    <a:pt x="126455" y="139061"/>
                    <a:pt x="134159" y="139266"/>
                    <a:pt x="142674" y="139675"/>
                  </a:cubicBezTo>
                  <a:lnTo>
                    <a:pt x="142674" y="133339"/>
                  </a:lnTo>
                  <a:cubicBezTo>
                    <a:pt x="131726" y="133339"/>
                    <a:pt x="127468" y="132521"/>
                    <a:pt x="121386" y="123528"/>
                  </a:cubicBezTo>
                  <a:lnTo>
                    <a:pt x="74554" y="54036"/>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67" name="任意多边形: 形状 166">
              <a:extLst>
                <a:ext uri="{FF2B5EF4-FFF2-40B4-BE49-F238E27FC236}">
                  <a16:creationId xmlns:a16="http://schemas.microsoft.com/office/drawing/2014/main" id="{DF17495C-2D54-4161-8D95-A9682C2DC39D}"/>
                </a:ext>
              </a:extLst>
            </p:cNvPr>
            <p:cNvSpPr/>
            <p:nvPr>
              <p:custDataLst>
                <p:tags r:id="rId3"/>
              </p:custDataLst>
            </p:nvPr>
          </p:nvSpPr>
          <p:spPr>
            <a:xfrm>
              <a:off x="11899791" y="3403141"/>
              <a:ext cx="111303" cy="139596"/>
            </a:xfrm>
            <a:custGeom>
              <a:avLst/>
              <a:gdLst>
                <a:gd name="connsiteX0" fmla="*/ 111460 w 111303"/>
                <a:gd name="connsiteY0" fmla="*/ 86943 h 139596"/>
                <a:gd name="connsiteX1" fmla="*/ 106391 w 111303"/>
                <a:gd name="connsiteY1" fmla="*/ 86943 h 139596"/>
                <a:gd name="connsiteX2" fmla="*/ 65641 w 111303"/>
                <a:gd name="connsiteY2" fmla="*/ 133339 h 139596"/>
                <a:gd name="connsiteX3" fmla="*/ 49016 w 111303"/>
                <a:gd name="connsiteY3" fmla="*/ 133339 h 139596"/>
                <a:gd name="connsiteX4" fmla="*/ 39082 w 111303"/>
                <a:gd name="connsiteY4" fmla="*/ 125163 h 139596"/>
                <a:gd name="connsiteX5" fmla="*/ 39082 w 111303"/>
                <a:gd name="connsiteY5" fmla="*/ 16225 h 139596"/>
                <a:gd name="connsiteX6" fmla="*/ 58342 w 111303"/>
                <a:gd name="connsiteY6" fmla="*/ 6414 h 139596"/>
                <a:gd name="connsiteX7" fmla="*/ 65033 w 111303"/>
                <a:gd name="connsiteY7" fmla="*/ 6414 h 139596"/>
                <a:gd name="connsiteX8" fmla="*/ 65033 w 111303"/>
                <a:gd name="connsiteY8" fmla="*/ 78 h 139596"/>
                <a:gd name="connsiteX9" fmla="*/ 30973 w 111303"/>
                <a:gd name="connsiteY9" fmla="*/ 691 h 139596"/>
                <a:gd name="connsiteX10" fmla="*/ 156 w 111303"/>
                <a:gd name="connsiteY10" fmla="*/ 78 h 139596"/>
                <a:gd name="connsiteX11" fmla="*/ 156 w 111303"/>
                <a:gd name="connsiteY11" fmla="*/ 6414 h 139596"/>
                <a:gd name="connsiteX12" fmla="*/ 5022 w 111303"/>
                <a:gd name="connsiteY12" fmla="*/ 6414 h 139596"/>
                <a:gd name="connsiteX13" fmla="*/ 21038 w 111303"/>
                <a:gd name="connsiteY13" fmla="*/ 16020 h 139596"/>
                <a:gd name="connsiteX14" fmla="*/ 21038 w 111303"/>
                <a:gd name="connsiteY14" fmla="*/ 123732 h 139596"/>
                <a:gd name="connsiteX15" fmla="*/ 5022 w 111303"/>
                <a:gd name="connsiteY15" fmla="*/ 133339 h 139596"/>
                <a:gd name="connsiteX16" fmla="*/ 156 w 111303"/>
                <a:gd name="connsiteY16" fmla="*/ 133339 h 139596"/>
                <a:gd name="connsiteX17" fmla="*/ 156 w 111303"/>
                <a:gd name="connsiteY17" fmla="*/ 139675 h 139596"/>
                <a:gd name="connsiteX18" fmla="*/ 105783 w 111303"/>
                <a:gd name="connsiteY18" fmla="*/ 139675 h 139596"/>
                <a:gd name="connsiteX19" fmla="*/ 111460 w 111303"/>
                <a:gd name="connsiteY19" fmla="*/ 86943 h 13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303" h="139596">
                  <a:moveTo>
                    <a:pt x="111460" y="86943"/>
                  </a:moveTo>
                  <a:lnTo>
                    <a:pt x="106391" y="86943"/>
                  </a:lnTo>
                  <a:cubicBezTo>
                    <a:pt x="104161" y="107790"/>
                    <a:pt x="101323" y="133339"/>
                    <a:pt x="65641" y="133339"/>
                  </a:cubicBezTo>
                  <a:lnTo>
                    <a:pt x="49016" y="133339"/>
                  </a:lnTo>
                  <a:cubicBezTo>
                    <a:pt x="39488" y="133339"/>
                    <a:pt x="39082" y="131908"/>
                    <a:pt x="39082" y="125163"/>
                  </a:cubicBezTo>
                  <a:lnTo>
                    <a:pt x="39082" y="16225"/>
                  </a:lnTo>
                  <a:cubicBezTo>
                    <a:pt x="39082" y="9275"/>
                    <a:pt x="39082" y="6414"/>
                    <a:pt x="58342" y="6414"/>
                  </a:cubicBezTo>
                  <a:lnTo>
                    <a:pt x="65033" y="6414"/>
                  </a:lnTo>
                  <a:lnTo>
                    <a:pt x="65033" y="78"/>
                  </a:lnTo>
                  <a:cubicBezTo>
                    <a:pt x="57734" y="691"/>
                    <a:pt x="39285" y="691"/>
                    <a:pt x="30973" y="691"/>
                  </a:cubicBezTo>
                  <a:cubicBezTo>
                    <a:pt x="23066" y="691"/>
                    <a:pt x="7252" y="691"/>
                    <a:pt x="156" y="78"/>
                  </a:cubicBezTo>
                  <a:lnTo>
                    <a:pt x="156" y="6414"/>
                  </a:lnTo>
                  <a:lnTo>
                    <a:pt x="5022" y="6414"/>
                  </a:lnTo>
                  <a:cubicBezTo>
                    <a:pt x="20633" y="6414"/>
                    <a:pt x="21038" y="8662"/>
                    <a:pt x="21038" y="16020"/>
                  </a:cubicBezTo>
                  <a:lnTo>
                    <a:pt x="21038" y="123732"/>
                  </a:lnTo>
                  <a:cubicBezTo>
                    <a:pt x="21038" y="131090"/>
                    <a:pt x="20633" y="133339"/>
                    <a:pt x="5022" y="133339"/>
                  </a:cubicBezTo>
                  <a:lnTo>
                    <a:pt x="156" y="133339"/>
                  </a:lnTo>
                  <a:lnTo>
                    <a:pt x="156" y="139675"/>
                  </a:lnTo>
                  <a:lnTo>
                    <a:pt x="105783" y="139675"/>
                  </a:lnTo>
                  <a:lnTo>
                    <a:pt x="111460" y="86943"/>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68" name="任意多边形: 形状 167">
              <a:extLst>
                <a:ext uri="{FF2B5EF4-FFF2-40B4-BE49-F238E27FC236}">
                  <a16:creationId xmlns:a16="http://schemas.microsoft.com/office/drawing/2014/main" id="{2078CE97-FCFB-487C-8690-23F524644589}"/>
                </a:ext>
              </a:extLst>
            </p:cNvPr>
            <p:cNvSpPr/>
            <p:nvPr>
              <p:custDataLst>
                <p:tags r:id="rId4"/>
              </p:custDataLst>
            </p:nvPr>
          </p:nvSpPr>
          <p:spPr>
            <a:xfrm>
              <a:off x="12087481" y="3467728"/>
              <a:ext cx="134821" cy="47826"/>
            </a:xfrm>
            <a:custGeom>
              <a:avLst/>
              <a:gdLst>
                <a:gd name="connsiteX0" fmla="*/ 128093 w 134821"/>
                <a:gd name="connsiteY0" fmla="*/ 8253 h 47826"/>
                <a:gd name="connsiteX1" fmla="*/ 134986 w 134821"/>
                <a:gd name="connsiteY1" fmla="*/ 4166 h 47826"/>
                <a:gd name="connsiteX2" fmla="*/ 128296 w 134821"/>
                <a:gd name="connsiteY2" fmla="*/ 78 h 47826"/>
                <a:gd name="connsiteX3" fmla="*/ 6856 w 134821"/>
                <a:gd name="connsiteY3" fmla="*/ 78 h 47826"/>
                <a:gd name="connsiteX4" fmla="*/ 165 w 134821"/>
                <a:gd name="connsiteY4" fmla="*/ 4166 h 47826"/>
                <a:gd name="connsiteX5" fmla="*/ 7058 w 134821"/>
                <a:gd name="connsiteY5" fmla="*/ 8253 h 47826"/>
                <a:gd name="connsiteX6" fmla="*/ 128093 w 134821"/>
                <a:gd name="connsiteY6" fmla="*/ 8253 h 47826"/>
                <a:gd name="connsiteX7" fmla="*/ 128296 w 134821"/>
                <a:gd name="connsiteY7" fmla="*/ 47905 h 47826"/>
                <a:gd name="connsiteX8" fmla="*/ 134986 w 134821"/>
                <a:gd name="connsiteY8" fmla="*/ 43817 h 47826"/>
                <a:gd name="connsiteX9" fmla="*/ 128093 w 134821"/>
                <a:gd name="connsiteY9" fmla="*/ 39729 h 47826"/>
                <a:gd name="connsiteX10" fmla="*/ 7058 w 134821"/>
                <a:gd name="connsiteY10" fmla="*/ 39729 h 47826"/>
                <a:gd name="connsiteX11" fmla="*/ 165 w 134821"/>
                <a:gd name="connsiteY11" fmla="*/ 43817 h 47826"/>
                <a:gd name="connsiteX12" fmla="*/ 6856 w 134821"/>
                <a:gd name="connsiteY12" fmla="*/ 47905 h 47826"/>
                <a:gd name="connsiteX13" fmla="*/ 128296 w 134821"/>
                <a:gd name="connsiteY13" fmla="*/ 47905 h 4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821" h="47826">
                  <a:moveTo>
                    <a:pt x="128093" y="8253"/>
                  </a:moveTo>
                  <a:cubicBezTo>
                    <a:pt x="131134" y="8253"/>
                    <a:pt x="134986" y="8253"/>
                    <a:pt x="134986" y="4166"/>
                  </a:cubicBezTo>
                  <a:cubicBezTo>
                    <a:pt x="134986" y="78"/>
                    <a:pt x="131134" y="78"/>
                    <a:pt x="128296" y="78"/>
                  </a:cubicBezTo>
                  <a:lnTo>
                    <a:pt x="6856" y="78"/>
                  </a:lnTo>
                  <a:cubicBezTo>
                    <a:pt x="4017" y="78"/>
                    <a:pt x="165" y="78"/>
                    <a:pt x="165" y="4166"/>
                  </a:cubicBezTo>
                  <a:cubicBezTo>
                    <a:pt x="165" y="8253"/>
                    <a:pt x="4017" y="8253"/>
                    <a:pt x="7058" y="8253"/>
                  </a:cubicBezTo>
                  <a:lnTo>
                    <a:pt x="128093" y="8253"/>
                  </a:lnTo>
                  <a:close/>
                  <a:moveTo>
                    <a:pt x="128296" y="47905"/>
                  </a:moveTo>
                  <a:cubicBezTo>
                    <a:pt x="131134" y="47905"/>
                    <a:pt x="134986" y="47905"/>
                    <a:pt x="134986" y="43817"/>
                  </a:cubicBezTo>
                  <a:cubicBezTo>
                    <a:pt x="134986" y="39729"/>
                    <a:pt x="131134" y="39729"/>
                    <a:pt x="128093" y="39729"/>
                  </a:cubicBezTo>
                  <a:lnTo>
                    <a:pt x="7058" y="39729"/>
                  </a:lnTo>
                  <a:cubicBezTo>
                    <a:pt x="4017" y="39729"/>
                    <a:pt x="165" y="39729"/>
                    <a:pt x="165" y="43817"/>
                  </a:cubicBezTo>
                  <a:cubicBezTo>
                    <a:pt x="165" y="47905"/>
                    <a:pt x="4017" y="47905"/>
                    <a:pt x="6856" y="47905"/>
                  </a:cubicBezTo>
                  <a:lnTo>
                    <a:pt x="128296" y="47905"/>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69" name="任意多边形: 形状 168">
              <a:extLst>
                <a:ext uri="{FF2B5EF4-FFF2-40B4-BE49-F238E27FC236}">
                  <a16:creationId xmlns:a16="http://schemas.microsoft.com/office/drawing/2014/main" id="{F3787D5A-D7BE-44B2-934C-911D578B6C69}"/>
                </a:ext>
              </a:extLst>
            </p:cNvPr>
            <p:cNvSpPr/>
            <p:nvPr>
              <p:custDataLst>
                <p:tags r:id="rId5"/>
              </p:custDataLst>
            </p:nvPr>
          </p:nvSpPr>
          <p:spPr>
            <a:xfrm>
              <a:off x="12301482" y="3348569"/>
              <a:ext cx="269845" cy="286142"/>
            </a:xfrm>
            <a:custGeom>
              <a:avLst/>
              <a:gdLst>
                <a:gd name="connsiteX0" fmla="*/ 245489 w 269845"/>
                <a:gd name="connsiteY0" fmla="*/ 286211 h 286142"/>
                <a:gd name="connsiteX1" fmla="*/ 270021 w 269845"/>
                <a:gd name="connsiteY1" fmla="*/ 220807 h 286142"/>
                <a:gd name="connsiteX2" fmla="*/ 264952 w 269845"/>
                <a:gd name="connsiteY2" fmla="*/ 220807 h 286142"/>
                <a:gd name="connsiteX3" fmla="*/ 212240 w 269845"/>
                <a:gd name="connsiteY3" fmla="*/ 262093 h 286142"/>
                <a:gd name="connsiteX4" fmla="*/ 149189 w 269845"/>
                <a:gd name="connsiteY4" fmla="*/ 268429 h 286142"/>
                <a:gd name="connsiteX5" fmla="*/ 26937 w 269845"/>
                <a:gd name="connsiteY5" fmla="*/ 268429 h 286142"/>
                <a:gd name="connsiteX6" fmla="*/ 130131 w 269845"/>
                <a:gd name="connsiteY6" fmla="*/ 146410 h 286142"/>
                <a:gd name="connsiteX7" fmla="*/ 131956 w 269845"/>
                <a:gd name="connsiteY7" fmla="*/ 143140 h 286142"/>
                <a:gd name="connsiteX8" fmla="*/ 130537 w 269845"/>
                <a:gd name="connsiteY8" fmla="*/ 140074 h 286142"/>
                <a:gd name="connsiteX9" fmla="*/ 36061 w 269845"/>
                <a:gd name="connsiteY9" fmla="*/ 9879 h 286142"/>
                <a:gd name="connsiteX10" fmla="*/ 147161 w 269845"/>
                <a:gd name="connsiteY10" fmla="*/ 9879 h 286142"/>
                <a:gd name="connsiteX11" fmla="*/ 194602 w 269845"/>
                <a:gd name="connsiteY11" fmla="*/ 13149 h 286142"/>
                <a:gd name="connsiteX12" fmla="*/ 239205 w 269845"/>
                <a:gd name="connsiteY12" fmla="*/ 28478 h 286142"/>
                <a:gd name="connsiteX13" fmla="*/ 264952 w 269845"/>
                <a:gd name="connsiteY13" fmla="*/ 57501 h 286142"/>
                <a:gd name="connsiteX14" fmla="*/ 270021 w 269845"/>
                <a:gd name="connsiteY14" fmla="*/ 57501 h 286142"/>
                <a:gd name="connsiteX15" fmla="*/ 245489 w 269845"/>
                <a:gd name="connsiteY15" fmla="*/ 69 h 286142"/>
                <a:gd name="connsiteX16" fmla="*/ 5853 w 269845"/>
                <a:gd name="connsiteY16" fmla="*/ 69 h 286142"/>
                <a:gd name="connsiteX17" fmla="*/ 379 w 269845"/>
                <a:gd name="connsiteY17" fmla="*/ 1499 h 286142"/>
                <a:gd name="connsiteX18" fmla="*/ 176 w 269845"/>
                <a:gd name="connsiteY18" fmla="*/ 8244 h 286142"/>
                <a:gd name="connsiteX19" fmla="*/ 107425 w 269845"/>
                <a:gd name="connsiteY19" fmla="*/ 156220 h 286142"/>
                <a:gd name="connsiteX20" fmla="*/ 2406 w 269845"/>
                <a:gd name="connsiteY20" fmla="*/ 280284 h 286142"/>
                <a:gd name="connsiteX21" fmla="*/ 379 w 269845"/>
                <a:gd name="connsiteY21" fmla="*/ 283963 h 286142"/>
                <a:gd name="connsiteX22" fmla="*/ 5853 w 269845"/>
                <a:gd name="connsiteY22" fmla="*/ 286211 h 286142"/>
                <a:gd name="connsiteX23" fmla="*/ 245489 w 269845"/>
                <a:gd name="connsiteY23" fmla="*/ 286211 h 28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9845" h="286142">
                  <a:moveTo>
                    <a:pt x="245489" y="286211"/>
                  </a:moveTo>
                  <a:lnTo>
                    <a:pt x="270021" y="220807"/>
                  </a:lnTo>
                  <a:lnTo>
                    <a:pt x="264952" y="220807"/>
                  </a:lnTo>
                  <a:cubicBezTo>
                    <a:pt x="257046" y="242063"/>
                    <a:pt x="235555" y="255962"/>
                    <a:pt x="212240" y="262093"/>
                  </a:cubicBezTo>
                  <a:cubicBezTo>
                    <a:pt x="207983" y="263115"/>
                    <a:pt x="188114" y="268429"/>
                    <a:pt x="149189" y="268429"/>
                  </a:cubicBezTo>
                  <a:lnTo>
                    <a:pt x="26937" y="268429"/>
                  </a:lnTo>
                  <a:lnTo>
                    <a:pt x="130131" y="146410"/>
                  </a:lnTo>
                  <a:cubicBezTo>
                    <a:pt x="131550" y="144775"/>
                    <a:pt x="131956" y="144162"/>
                    <a:pt x="131956" y="143140"/>
                  </a:cubicBezTo>
                  <a:cubicBezTo>
                    <a:pt x="131956" y="142731"/>
                    <a:pt x="131956" y="142118"/>
                    <a:pt x="130537" y="140074"/>
                  </a:cubicBezTo>
                  <a:lnTo>
                    <a:pt x="36061" y="9879"/>
                  </a:lnTo>
                  <a:lnTo>
                    <a:pt x="147161" y="9879"/>
                  </a:lnTo>
                  <a:cubicBezTo>
                    <a:pt x="174328" y="9879"/>
                    <a:pt x="192777" y="12741"/>
                    <a:pt x="194602" y="13149"/>
                  </a:cubicBezTo>
                  <a:cubicBezTo>
                    <a:pt x="205550" y="14784"/>
                    <a:pt x="223188" y="18259"/>
                    <a:pt x="239205" y="28478"/>
                  </a:cubicBezTo>
                  <a:cubicBezTo>
                    <a:pt x="244273" y="31749"/>
                    <a:pt x="258059" y="40946"/>
                    <a:pt x="264952" y="57501"/>
                  </a:cubicBezTo>
                  <a:lnTo>
                    <a:pt x="270021" y="57501"/>
                  </a:lnTo>
                  <a:lnTo>
                    <a:pt x="245489" y="69"/>
                  </a:lnTo>
                  <a:lnTo>
                    <a:pt x="5853" y="69"/>
                  </a:lnTo>
                  <a:cubicBezTo>
                    <a:pt x="1190" y="69"/>
                    <a:pt x="987" y="273"/>
                    <a:pt x="379" y="1499"/>
                  </a:cubicBezTo>
                  <a:cubicBezTo>
                    <a:pt x="176" y="2112"/>
                    <a:pt x="176" y="5996"/>
                    <a:pt x="176" y="8244"/>
                  </a:cubicBezTo>
                  <a:lnTo>
                    <a:pt x="107425" y="156220"/>
                  </a:lnTo>
                  <a:lnTo>
                    <a:pt x="2406" y="280284"/>
                  </a:lnTo>
                  <a:cubicBezTo>
                    <a:pt x="379" y="282736"/>
                    <a:pt x="379" y="283758"/>
                    <a:pt x="379" y="283963"/>
                  </a:cubicBezTo>
                  <a:cubicBezTo>
                    <a:pt x="379" y="286211"/>
                    <a:pt x="2203" y="286211"/>
                    <a:pt x="5853" y="286211"/>
                  </a:cubicBezTo>
                  <a:lnTo>
                    <a:pt x="245489" y="286211"/>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0" name="任意多边形: 形状 169">
              <a:extLst>
                <a:ext uri="{FF2B5EF4-FFF2-40B4-BE49-F238E27FC236}">
                  <a16:creationId xmlns:a16="http://schemas.microsoft.com/office/drawing/2014/main" id="{FF13085C-5619-4349-98A8-D1C14210B953}"/>
                </a:ext>
              </a:extLst>
            </p:cNvPr>
            <p:cNvSpPr/>
            <p:nvPr>
              <p:custDataLst>
                <p:tags r:id="rId6"/>
              </p:custDataLst>
            </p:nvPr>
          </p:nvSpPr>
          <p:spPr>
            <a:xfrm>
              <a:off x="12361664" y="3725477"/>
              <a:ext cx="61450" cy="64525"/>
            </a:xfrm>
            <a:custGeom>
              <a:avLst/>
              <a:gdLst>
                <a:gd name="connsiteX0" fmla="*/ 53540 w 61450"/>
                <a:gd name="connsiteY0" fmla="*/ 8388 h 64525"/>
                <a:gd name="connsiteX1" fmla="*/ 46302 w 61450"/>
                <a:gd name="connsiteY1" fmla="*/ 16400 h 64525"/>
                <a:gd name="connsiteX2" fmla="*/ 51837 w 61450"/>
                <a:gd name="connsiteY2" fmla="*/ 21694 h 64525"/>
                <a:gd name="connsiteX3" fmla="*/ 59926 w 61450"/>
                <a:gd name="connsiteY3" fmla="*/ 12537 h 64525"/>
                <a:gd name="connsiteX4" fmla="*/ 41193 w 61450"/>
                <a:gd name="connsiteY4" fmla="*/ 90 h 64525"/>
                <a:gd name="connsiteX5" fmla="*/ 179 w 61450"/>
                <a:gd name="connsiteY5" fmla="*/ 39721 h 64525"/>
                <a:gd name="connsiteX6" fmla="*/ 26434 w 61450"/>
                <a:gd name="connsiteY6" fmla="*/ 64615 h 64525"/>
                <a:gd name="connsiteX7" fmla="*/ 61629 w 61450"/>
                <a:gd name="connsiteY7" fmla="*/ 48448 h 64525"/>
                <a:gd name="connsiteX8" fmla="*/ 59216 w 61450"/>
                <a:gd name="connsiteY8" fmla="*/ 46016 h 64525"/>
                <a:gd name="connsiteX9" fmla="*/ 56946 w 61450"/>
                <a:gd name="connsiteY9" fmla="*/ 47447 h 64525"/>
                <a:gd name="connsiteX10" fmla="*/ 26717 w 61450"/>
                <a:gd name="connsiteY10" fmla="*/ 60609 h 64525"/>
                <a:gd name="connsiteX11" fmla="*/ 11958 w 61450"/>
                <a:gd name="connsiteY11" fmla="*/ 44728 h 64525"/>
                <a:gd name="connsiteX12" fmla="*/ 21325 w 61450"/>
                <a:gd name="connsiteY12" fmla="*/ 15112 h 64525"/>
                <a:gd name="connsiteX13" fmla="*/ 41193 w 61450"/>
                <a:gd name="connsiteY13" fmla="*/ 4096 h 64525"/>
                <a:gd name="connsiteX14" fmla="*/ 53540 w 61450"/>
                <a:gd name="connsiteY14" fmla="*/ 8388 h 6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450" h="64525">
                  <a:moveTo>
                    <a:pt x="53540" y="8388"/>
                  </a:moveTo>
                  <a:cubicBezTo>
                    <a:pt x="48431" y="9247"/>
                    <a:pt x="46302" y="13253"/>
                    <a:pt x="46302" y="16400"/>
                  </a:cubicBezTo>
                  <a:cubicBezTo>
                    <a:pt x="46302" y="20263"/>
                    <a:pt x="49282" y="21694"/>
                    <a:pt x="51837" y="21694"/>
                  </a:cubicBezTo>
                  <a:cubicBezTo>
                    <a:pt x="54959" y="21694"/>
                    <a:pt x="59926" y="19405"/>
                    <a:pt x="59926" y="12537"/>
                  </a:cubicBezTo>
                  <a:cubicBezTo>
                    <a:pt x="59926" y="2808"/>
                    <a:pt x="48856" y="90"/>
                    <a:pt x="41193" y="90"/>
                  </a:cubicBezTo>
                  <a:cubicBezTo>
                    <a:pt x="19905" y="90"/>
                    <a:pt x="179" y="19834"/>
                    <a:pt x="179" y="39721"/>
                  </a:cubicBezTo>
                  <a:cubicBezTo>
                    <a:pt x="179" y="52025"/>
                    <a:pt x="8694" y="64615"/>
                    <a:pt x="26434" y="64615"/>
                  </a:cubicBezTo>
                  <a:cubicBezTo>
                    <a:pt x="50418" y="64615"/>
                    <a:pt x="61629" y="50451"/>
                    <a:pt x="61629" y="48448"/>
                  </a:cubicBezTo>
                  <a:cubicBezTo>
                    <a:pt x="61629" y="47590"/>
                    <a:pt x="60352" y="46016"/>
                    <a:pt x="59216" y="46016"/>
                  </a:cubicBezTo>
                  <a:cubicBezTo>
                    <a:pt x="58365" y="46016"/>
                    <a:pt x="58081" y="46302"/>
                    <a:pt x="56946" y="47447"/>
                  </a:cubicBezTo>
                  <a:cubicBezTo>
                    <a:pt x="45876" y="60609"/>
                    <a:pt x="29272" y="60609"/>
                    <a:pt x="26717" y="60609"/>
                  </a:cubicBezTo>
                  <a:cubicBezTo>
                    <a:pt x="16499" y="60609"/>
                    <a:pt x="11958" y="53599"/>
                    <a:pt x="11958" y="44728"/>
                  </a:cubicBezTo>
                  <a:cubicBezTo>
                    <a:pt x="11958" y="40579"/>
                    <a:pt x="13945" y="24984"/>
                    <a:pt x="21325" y="15112"/>
                  </a:cubicBezTo>
                  <a:cubicBezTo>
                    <a:pt x="26717" y="8102"/>
                    <a:pt x="34097" y="4096"/>
                    <a:pt x="41193" y="4096"/>
                  </a:cubicBezTo>
                  <a:cubicBezTo>
                    <a:pt x="43180" y="4096"/>
                    <a:pt x="49992" y="4382"/>
                    <a:pt x="53540" y="8388"/>
                  </a:cubicBez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1" name="任意多边形: 形状 170">
              <a:extLst>
                <a:ext uri="{FF2B5EF4-FFF2-40B4-BE49-F238E27FC236}">
                  <a16:creationId xmlns:a16="http://schemas.microsoft.com/office/drawing/2014/main" id="{743BE74B-C46C-4941-B15A-1572010AE5B8}"/>
                </a:ext>
              </a:extLst>
            </p:cNvPr>
            <p:cNvSpPr/>
            <p:nvPr>
              <p:custDataLst>
                <p:tags r:id="rId7"/>
              </p:custDataLst>
            </p:nvPr>
          </p:nvSpPr>
          <p:spPr>
            <a:xfrm>
              <a:off x="12435963" y="3689280"/>
              <a:ext cx="77344" cy="100722"/>
            </a:xfrm>
            <a:custGeom>
              <a:avLst/>
              <a:gdLst>
                <a:gd name="connsiteX0" fmla="*/ 33959 w 77344"/>
                <a:gd name="connsiteY0" fmla="*/ 4382 h 100722"/>
                <a:gd name="connsiteX1" fmla="*/ 34526 w 77344"/>
                <a:gd name="connsiteY1" fmla="*/ 2093 h 100722"/>
                <a:gd name="connsiteX2" fmla="*/ 32256 w 77344"/>
                <a:gd name="connsiteY2" fmla="*/ 90 h 100722"/>
                <a:gd name="connsiteX3" fmla="*/ 14090 w 77344"/>
                <a:gd name="connsiteY3" fmla="*/ 1521 h 100722"/>
                <a:gd name="connsiteX4" fmla="*/ 10968 w 77344"/>
                <a:gd name="connsiteY4" fmla="*/ 4811 h 100722"/>
                <a:gd name="connsiteX5" fmla="*/ 14658 w 77344"/>
                <a:gd name="connsiteY5" fmla="*/ 6814 h 100722"/>
                <a:gd name="connsiteX6" fmla="*/ 21470 w 77344"/>
                <a:gd name="connsiteY6" fmla="*/ 8960 h 100722"/>
                <a:gd name="connsiteX7" fmla="*/ 20902 w 77344"/>
                <a:gd name="connsiteY7" fmla="*/ 12108 h 100722"/>
                <a:gd name="connsiteX8" fmla="*/ 892 w 77344"/>
                <a:gd name="connsiteY8" fmla="*/ 93086 h 100722"/>
                <a:gd name="connsiteX9" fmla="*/ 182 w 77344"/>
                <a:gd name="connsiteY9" fmla="*/ 96234 h 100722"/>
                <a:gd name="connsiteX10" fmla="*/ 5008 w 77344"/>
                <a:gd name="connsiteY10" fmla="*/ 100812 h 100722"/>
                <a:gd name="connsiteX11" fmla="*/ 10826 w 77344"/>
                <a:gd name="connsiteY11" fmla="*/ 97092 h 100722"/>
                <a:gd name="connsiteX12" fmla="*/ 13239 w 77344"/>
                <a:gd name="connsiteY12" fmla="*/ 88079 h 100722"/>
                <a:gd name="connsiteX13" fmla="*/ 16503 w 77344"/>
                <a:gd name="connsiteY13" fmla="*/ 75345 h 100722"/>
                <a:gd name="connsiteX14" fmla="*/ 18774 w 77344"/>
                <a:gd name="connsiteY14" fmla="*/ 65617 h 100722"/>
                <a:gd name="connsiteX15" fmla="*/ 23031 w 77344"/>
                <a:gd name="connsiteY15" fmla="*/ 55459 h 100722"/>
                <a:gd name="connsiteX16" fmla="*/ 45738 w 77344"/>
                <a:gd name="connsiteY16" fmla="*/ 40293 h 100722"/>
                <a:gd name="connsiteX17" fmla="*/ 54111 w 77344"/>
                <a:gd name="connsiteY17" fmla="*/ 50308 h 100722"/>
                <a:gd name="connsiteX18" fmla="*/ 45738 w 77344"/>
                <a:gd name="connsiteY18" fmla="*/ 80782 h 100722"/>
                <a:gd name="connsiteX19" fmla="*/ 43609 w 77344"/>
                <a:gd name="connsiteY19" fmla="*/ 88508 h 100722"/>
                <a:gd name="connsiteX20" fmla="*/ 57091 w 77344"/>
                <a:gd name="connsiteY20" fmla="*/ 100812 h 100722"/>
                <a:gd name="connsiteX21" fmla="*/ 77527 w 77344"/>
                <a:gd name="connsiteY21" fmla="*/ 78922 h 100722"/>
                <a:gd name="connsiteX22" fmla="*/ 75257 w 77344"/>
                <a:gd name="connsiteY22" fmla="*/ 77062 h 100722"/>
                <a:gd name="connsiteX23" fmla="*/ 72560 w 77344"/>
                <a:gd name="connsiteY23" fmla="*/ 79494 h 100722"/>
                <a:gd name="connsiteX24" fmla="*/ 57517 w 77344"/>
                <a:gd name="connsiteY24" fmla="*/ 96806 h 100722"/>
                <a:gd name="connsiteX25" fmla="*/ 53969 w 77344"/>
                <a:gd name="connsiteY25" fmla="*/ 91799 h 100722"/>
                <a:gd name="connsiteX26" fmla="*/ 57233 w 77344"/>
                <a:gd name="connsiteY26" fmla="*/ 80210 h 100722"/>
                <a:gd name="connsiteX27" fmla="*/ 64755 w 77344"/>
                <a:gd name="connsiteY27" fmla="*/ 52597 h 100722"/>
                <a:gd name="connsiteX28" fmla="*/ 59504 w 77344"/>
                <a:gd name="connsiteY28" fmla="*/ 40150 h 100722"/>
                <a:gd name="connsiteX29" fmla="*/ 46305 w 77344"/>
                <a:gd name="connsiteY29" fmla="*/ 36287 h 100722"/>
                <a:gd name="connsiteX30" fmla="*/ 23173 w 77344"/>
                <a:gd name="connsiteY30" fmla="*/ 48162 h 100722"/>
                <a:gd name="connsiteX31" fmla="*/ 33959 w 77344"/>
                <a:gd name="connsiteY31" fmla="*/ 4382 h 1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344" h="100722">
                  <a:moveTo>
                    <a:pt x="33959" y="4382"/>
                  </a:moveTo>
                  <a:cubicBezTo>
                    <a:pt x="34101" y="4096"/>
                    <a:pt x="34526" y="2236"/>
                    <a:pt x="34526" y="2093"/>
                  </a:cubicBezTo>
                  <a:cubicBezTo>
                    <a:pt x="34526" y="1378"/>
                    <a:pt x="33959" y="90"/>
                    <a:pt x="32256" y="90"/>
                  </a:cubicBezTo>
                  <a:cubicBezTo>
                    <a:pt x="29417" y="90"/>
                    <a:pt x="17638" y="1235"/>
                    <a:pt x="14090" y="1521"/>
                  </a:cubicBezTo>
                  <a:cubicBezTo>
                    <a:pt x="12955" y="1664"/>
                    <a:pt x="10968" y="1807"/>
                    <a:pt x="10968" y="4811"/>
                  </a:cubicBezTo>
                  <a:cubicBezTo>
                    <a:pt x="10968" y="6814"/>
                    <a:pt x="12955" y="6814"/>
                    <a:pt x="14658" y="6814"/>
                  </a:cubicBezTo>
                  <a:cubicBezTo>
                    <a:pt x="21470" y="6814"/>
                    <a:pt x="21470" y="7816"/>
                    <a:pt x="21470" y="8960"/>
                  </a:cubicBezTo>
                  <a:cubicBezTo>
                    <a:pt x="21470" y="9962"/>
                    <a:pt x="21186" y="10820"/>
                    <a:pt x="20902" y="12108"/>
                  </a:cubicBezTo>
                  <a:lnTo>
                    <a:pt x="892" y="93086"/>
                  </a:lnTo>
                  <a:cubicBezTo>
                    <a:pt x="182" y="95662"/>
                    <a:pt x="182" y="95948"/>
                    <a:pt x="182" y="96234"/>
                  </a:cubicBezTo>
                  <a:cubicBezTo>
                    <a:pt x="182" y="98380"/>
                    <a:pt x="1885" y="100812"/>
                    <a:pt x="5008" y="100812"/>
                  </a:cubicBezTo>
                  <a:cubicBezTo>
                    <a:pt x="6569" y="100812"/>
                    <a:pt x="9265" y="100097"/>
                    <a:pt x="10826" y="97092"/>
                  </a:cubicBezTo>
                  <a:cubicBezTo>
                    <a:pt x="11252" y="96234"/>
                    <a:pt x="12529" y="91083"/>
                    <a:pt x="13239" y="88079"/>
                  </a:cubicBezTo>
                  <a:lnTo>
                    <a:pt x="16503" y="75345"/>
                  </a:lnTo>
                  <a:cubicBezTo>
                    <a:pt x="16929" y="73199"/>
                    <a:pt x="18348" y="67763"/>
                    <a:pt x="18774" y="65617"/>
                  </a:cubicBezTo>
                  <a:cubicBezTo>
                    <a:pt x="20193" y="60180"/>
                    <a:pt x="20193" y="60037"/>
                    <a:pt x="23031" y="55459"/>
                  </a:cubicBezTo>
                  <a:cubicBezTo>
                    <a:pt x="27572" y="48448"/>
                    <a:pt x="34668" y="40293"/>
                    <a:pt x="45738" y="40293"/>
                  </a:cubicBezTo>
                  <a:cubicBezTo>
                    <a:pt x="53685" y="40293"/>
                    <a:pt x="54111" y="46874"/>
                    <a:pt x="54111" y="50308"/>
                  </a:cubicBezTo>
                  <a:cubicBezTo>
                    <a:pt x="54111" y="58892"/>
                    <a:pt x="48008" y="74773"/>
                    <a:pt x="45738" y="80782"/>
                  </a:cubicBezTo>
                  <a:cubicBezTo>
                    <a:pt x="44177" y="84788"/>
                    <a:pt x="43609" y="86076"/>
                    <a:pt x="43609" y="88508"/>
                  </a:cubicBezTo>
                  <a:cubicBezTo>
                    <a:pt x="43609" y="96091"/>
                    <a:pt x="49853" y="100812"/>
                    <a:pt x="57091" y="100812"/>
                  </a:cubicBezTo>
                  <a:cubicBezTo>
                    <a:pt x="71283" y="100812"/>
                    <a:pt x="77527" y="81068"/>
                    <a:pt x="77527" y="78922"/>
                  </a:cubicBezTo>
                  <a:cubicBezTo>
                    <a:pt x="77527" y="77062"/>
                    <a:pt x="75682" y="77062"/>
                    <a:pt x="75257" y="77062"/>
                  </a:cubicBezTo>
                  <a:cubicBezTo>
                    <a:pt x="73270" y="77062"/>
                    <a:pt x="73128" y="77921"/>
                    <a:pt x="72560" y="79494"/>
                  </a:cubicBezTo>
                  <a:cubicBezTo>
                    <a:pt x="69296" y="90940"/>
                    <a:pt x="63052" y="96806"/>
                    <a:pt x="57517" y="96806"/>
                  </a:cubicBezTo>
                  <a:cubicBezTo>
                    <a:pt x="54537" y="96806"/>
                    <a:pt x="53969" y="94803"/>
                    <a:pt x="53969" y="91799"/>
                  </a:cubicBezTo>
                  <a:cubicBezTo>
                    <a:pt x="53969" y="88508"/>
                    <a:pt x="54679" y="86648"/>
                    <a:pt x="57233" y="80210"/>
                  </a:cubicBezTo>
                  <a:cubicBezTo>
                    <a:pt x="58936" y="75775"/>
                    <a:pt x="64755" y="60609"/>
                    <a:pt x="64755" y="52597"/>
                  </a:cubicBezTo>
                  <a:cubicBezTo>
                    <a:pt x="64755" y="50308"/>
                    <a:pt x="64755" y="44299"/>
                    <a:pt x="59504" y="40150"/>
                  </a:cubicBezTo>
                  <a:cubicBezTo>
                    <a:pt x="57091" y="38290"/>
                    <a:pt x="52976" y="36287"/>
                    <a:pt x="46305" y="36287"/>
                  </a:cubicBezTo>
                  <a:cubicBezTo>
                    <a:pt x="35946" y="36287"/>
                    <a:pt x="28424" y="42010"/>
                    <a:pt x="23173" y="48162"/>
                  </a:cubicBezTo>
                  <a:lnTo>
                    <a:pt x="33959" y="4382"/>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2" name="任意多边形: 形状 171">
              <a:extLst>
                <a:ext uri="{FF2B5EF4-FFF2-40B4-BE49-F238E27FC236}">
                  <a16:creationId xmlns:a16="http://schemas.microsoft.com/office/drawing/2014/main" id="{CAA86A4B-1710-471F-AF5A-F735DD0024DE}"/>
                </a:ext>
              </a:extLst>
            </p:cNvPr>
            <p:cNvSpPr/>
            <p:nvPr>
              <p:custDataLst>
                <p:tags r:id="rId8"/>
              </p:custDataLst>
            </p:nvPr>
          </p:nvSpPr>
          <p:spPr>
            <a:xfrm>
              <a:off x="12628116" y="3264542"/>
              <a:ext cx="179829" cy="454148"/>
            </a:xfrm>
            <a:custGeom>
              <a:avLst/>
              <a:gdLst>
                <a:gd name="connsiteX0" fmla="*/ 9923 w 179829"/>
                <a:gd name="connsiteY0" fmla="*/ 445016 h 454148"/>
                <a:gd name="connsiteX1" fmla="*/ 19858 w 179829"/>
                <a:gd name="connsiteY1" fmla="*/ 435001 h 454148"/>
                <a:gd name="connsiteX2" fmla="*/ 10126 w 179829"/>
                <a:gd name="connsiteY2" fmla="*/ 424986 h 454148"/>
                <a:gd name="connsiteX3" fmla="*/ 192 w 179829"/>
                <a:gd name="connsiteY3" fmla="*/ 435205 h 454148"/>
                <a:gd name="connsiteX4" fmla="*/ 22696 w 179829"/>
                <a:gd name="connsiteY4" fmla="*/ 454213 h 454148"/>
                <a:gd name="connsiteX5" fmla="*/ 79463 w 179829"/>
                <a:gd name="connsiteY5" fmla="*/ 347114 h 454148"/>
                <a:gd name="connsiteX6" fmla="*/ 119199 w 179829"/>
                <a:gd name="connsiteY6" fmla="*/ 151720 h 454148"/>
                <a:gd name="connsiteX7" fmla="*/ 141095 w 179829"/>
                <a:gd name="connsiteY7" fmla="*/ 40942 h 454148"/>
                <a:gd name="connsiteX8" fmla="*/ 158328 w 179829"/>
                <a:gd name="connsiteY8" fmla="*/ 4561 h 454148"/>
                <a:gd name="connsiteX9" fmla="*/ 170492 w 179829"/>
                <a:gd name="connsiteY9" fmla="*/ 9262 h 454148"/>
                <a:gd name="connsiteX10" fmla="*/ 160355 w 179829"/>
                <a:gd name="connsiteY10" fmla="*/ 19277 h 454148"/>
                <a:gd name="connsiteX11" fmla="*/ 170087 w 179829"/>
                <a:gd name="connsiteY11" fmla="*/ 29292 h 454148"/>
                <a:gd name="connsiteX12" fmla="*/ 180021 w 179829"/>
                <a:gd name="connsiteY12" fmla="*/ 19072 h 454148"/>
                <a:gd name="connsiteX13" fmla="*/ 157922 w 179829"/>
                <a:gd name="connsiteY13" fmla="*/ 64 h 454148"/>
                <a:gd name="connsiteX14" fmla="*/ 120010 w 179829"/>
                <a:gd name="connsiteY14" fmla="*/ 64038 h 454148"/>
                <a:gd name="connsiteX15" fmla="*/ 69528 w 179829"/>
                <a:gd name="connsiteY15" fmla="*/ 302558 h 454148"/>
                <a:gd name="connsiteX16" fmla="*/ 51687 w 179829"/>
                <a:gd name="connsiteY16" fmla="*/ 396372 h 454148"/>
                <a:gd name="connsiteX17" fmla="*/ 22290 w 179829"/>
                <a:gd name="connsiteY17" fmla="*/ 449717 h 454148"/>
                <a:gd name="connsiteX18" fmla="*/ 9923 w 179829"/>
                <a:gd name="connsiteY18" fmla="*/ 445016 h 45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829" h="454148">
                  <a:moveTo>
                    <a:pt x="9923" y="445016"/>
                  </a:moveTo>
                  <a:cubicBezTo>
                    <a:pt x="16411" y="444607"/>
                    <a:pt x="19858" y="440110"/>
                    <a:pt x="19858" y="435001"/>
                  </a:cubicBezTo>
                  <a:cubicBezTo>
                    <a:pt x="19858" y="428256"/>
                    <a:pt x="14789" y="424986"/>
                    <a:pt x="10126" y="424986"/>
                  </a:cubicBezTo>
                  <a:cubicBezTo>
                    <a:pt x="5260" y="424986"/>
                    <a:pt x="192" y="428052"/>
                    <a:pt x="192" y="435205"/>
                  </a:cubicBezTo>
                  <a:cubicBezTo>
                    <a:pt x="192" y="445629"/>
                    <a:pt x="10329" y="454213"/>
                    <a:pt x="22696" y="454213"/>
                  </a:cubicBezTo>
                  <a:cubicBezTo>
                    <a:pt x="53512" y="454213"/>
                    <a:pt x="65068" y="406387"/>
                    <a:pt x="79463" y="347114"/>
                  </a:cubicBezTo>
                  <a:cubicBezTo>
                    <a:pt x="95074" y="282528"/>
                    <a:pt x="108252" y="217328"/>
                    <a:pt x="119199" y="151720"/>
                  </a:cubicBezTo>
                  <a:cubicBezTo>
                    <a:pt x="126701" y="108185"/>
                    <a:pt x="134202" y="67308"/>
                    <a:pt x="141095" y="40942"/>
                  </a:cubicBezTo>
                  <a:cubicBezTo>
                    <a:pt x="143528" y="30927"/>
                    <a:pt x="150421" y="4561"/>
                    <a:pt x="158328" y="4561"/>
                  </a:cubicBezTo>
                  <a:cubicBezTo>
                    <a:pt x="164613" y="4561"/>
                    <a:pt x="169681" y="8444"/>
                    <a:pt x="170492" y="9262"/>
                  </a:cubicBezTo>
                  <a:cubicBezTo>
                    <a:pt x="163802" y="9671"/>
                    <a:pt x="160355" y="14167"/>
                    <a:pt x="160355" y="19277"/>
                  </a:cubicBezTo>
                  <a:cubicBezTo>
                    <a:pt x="160355" y="26022"/>
                    <a:pt x="165424" y="29292"/>
                    <a:pt x="170087" y="29292"/>
                  </a:cubicBezTo>
                  <a:cubicBezTo>
                    <a:pt x="174953" y="29292"/>
                    <a:pt x="180021" y="26226"/>
                    <a:pt x="180021" y="19072"/>
                  </a:cubicBezTo>
                  <a:cubicBezTo>
                    <a:pt x="180021" y="8036"/>
                    <a:pt x="169073" y="64"/>
                    <a:pt x="157922" y="64"/>
                  </a:cubicBezTo>
                  <a:cubicBezTo>
                    <a:pt x="142514" y="64"/>
                    <a:pt x="131161" y="22343"/>
                    <a:pt x="120010" y="64038"/>
                  </a:cubicBezTo>
                  <a:cubicBezTo>
                    <a:pt x="119402" y="66286"/>
                    <a:pt x="91830" y="168888"/>
                    <a:pt x="69528" y="302558"/>
                  </a:cubicBezTo>
                  <a:cubicBezTo>
                    <a:pt x="64257" y="333829"/>
                    <a:pt x="58378" y="367962"/>
                    <a:pt x="51687" y="396372"/>
                  </a:cubicBezTo>
                  <a:cubicBezTo>
                    <a:pt x="48038" y="411292"/>
                    <a:pt x="38712" y="449717"/>
                    <a:pt x="22290" y="449717"/>
                  </a:cubicBezTo>
                  <a:cubicBezTo>
                    <a:pt x="14992" y="449717"/>
                    <a:pt x="10126" y="445016"/>
                    <a:pt x="9923" y="445016"/>
                  </a:cubicBez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3" name="任意多边形: 形状 172">
              <a:extLst>
                <a:ext uri="{FF2B5EF4-FFF2-40B4-BE49-F238E27FC236}">
                  <a16:creationId xmlns:a16="http://schemas.microsoft.com/office/drawing/2014/main" id="{31000240-CF4F-4E34-869E-637732873B55}"/>
                </a:ext>
              </a:extLst>
            </p:cNvPr>
            <p:cNvSpPr/>
            <p:nvPr>
              <p:custDataLst>
                <p:tags r:id="rId9"/>
              </p:custDataLst>
            </p:nvPr>
          </p:nvSpPr>
          <p:spPr>
            <a:xfrm>
              <a:off x="12846802" y="3452399"/>
              <a:ext cx="105829" cy="129990"/>
            </a:xfrm>
            <a:custGeom>
              <a:avLst/>
              <a:gdLst>
                <a:gd name="connsiteX0" fmla="*/ 15814 w 105829"/>
                <a:gd name="connsiteY0" fmla="*/ 115352 h 129990"/>
                <a:gd name="connsiteX1" fmla="*/ 4866 w 105829"/>
                <a:gd name="connsiteY1" fmla="*/ 123732 h 129990"/>
                <a:gd name="connsiteX2" fmla="*/ 203 w 105829"/>
                <a:gd name="connsiteY2" fmla="*/ 127616 h 129990"/>
                <a:gd name="connsiteX3" fmla="*/ 2839 w 105829"/>
                <a:gd name="connsiteY3" fmla="*/ 130068 h 129990"/>
                <a:gd name="connsiteX4" fmla="*/ 19869 w 105829"/>
                <a:gd name="connsiteY4" fmla="*/ 129455 h 129990"/>
                <a:gd name="connsiteX5" fmla="*/ 39940 w 105829"/>
                <a:gd name="connsiteY5" fmla="*/ 130068 h 129990"/>
                <a:gd name="connsiteX6" fmla="*/ 43590 w 105829"/>
                <a:gd name="connsiteY6" fmla="*/ 125981 h 129990"/>
                <a:gd name="connsiteX7" fmla="*/ 38724 w 105829"/>
                <a:gd name="connsiteY7" fmla="*/ 123732 h 129990"/>
                <a:gd name="connsiteX8" fmla="*/ 28587 w 105829"/>
                <a:gd name="connsiteY8" fmla="*/ 120462 h 129990"/>
                <a:gd name="connsiteX9" fmla="*/ 38521 w 105829"/>
                <a:gd name="connsiteY9" fmla="*/ 79585 h 129990"/>
                <a:gd name="connsiteX10" fmla="*/ 57173 w 105829"/>
                <a:gd name="connsiteY10" fmla="*/ 92665 h 129990"/>
                <a:gd name="connsiteX11" fmla="*/ 106033 w 105829"/>
                <a:gd name="connsiteY11" fmla="*/ 32780 h 129990"/>
                <a:gd name="connsiteX12" fmla="*/ 79069 w 105829"/>
                <a:gd name="connsiteY12" fmla="*/ 78 h 129990"/>
                <a:gd name="connsiteX13" fmla="*/ 52510 w 105829"/>
                <a:gd name="connsiteY13" fmla="*/ 15407 h 129990"/>
                <a:gd name="connsiteX14" fmla="*/ 34264 w 105829"/>
                <a:gd name="connsiteY14" fmla="*/ 78 h 129990"/>
                <a:gd name="connsiteX15" fmla="*/ 19261 w 105829"/>
                <a:gd name="connsiteY15" fmla="*/ 11728 h 129990"/>
                <a:gd name="connsiteX16" fmla="*/ 12976 w 105829"/>
                <a:gd name="connsiteY16" fmla="*/ 31554 h 129990"/>
                <a:gd name="connsiteX17" fmla="*/ 15409 w 105829"/>
                <a:gd name="connsiteY17" fmla="*/ 33598 h 129990"/>
                <a:gd name="connsiteX18" fmla="*/ 18855 w 105829"/>
                <a:gd name="connsiteY18" fmla="*/ 28897 h 129990"/>
                <a:gd name="connsiteX19" fmla="*/ 33655 w 105829"/>
                <a:gd name="connsiteY19" fmla="*/ 4574 h 129990"/>
                <a:gd name="connsiteX20" fmla="*/ 39940 w 105829"/>
                <a:gd name="connsiteY20" fmla="*/ 13976 h 129990"/>
                <a:gd name="connsiteX21" fmla="*/ 38521 w 105829"/>
                <a:gd name="connsiteY21" fmla="*/ 24400 h 129990"/>
                <a:gd name="connsiteX22" fmla="*/ 15814 w 105829"/>
                <a:gd name="connsiteY22" fmla="*/ 115352 h 129990"/>
                <a:gd name="connsiteX23" fmla="*/ 51496 w 105829"/>
                <a:gd name="connsiteY23" fmla="*/ 26648 h 129990"/>
                <a:gd name="connsiteX24" fmla="*/ 62039 w 105829"/>
                <a:gd name="connsiteY24" fmla="*/ 12341 h 129990"/>
                <a:gd name="connsiteX25" fmla="*/ 78461 w 105829"/>
                <a:gd name="connsiteY25" fmla="*/ 4574 h 129990"/>
                <a:gd name="connsiteX26" fmla="*/ 91436 w 105829"/>
                <a:gd name="connsiteY26" fmla="*/ 23787 h 129990"/>
                <a:gd name="connsiteX27" fmla="*/ 81096 w 105829"/>
                <a:gd name="connsiteY27" fmla="*/ 67117 h 129990"/>
                <a:gd name="connsiteX28" fmla="*/ 56970 w 105829"/>
                <a:gd name="connsiteY28" fmla="*/ 88169 h 129990"/>
                <a:gd name="connsiteX29" fmla="*/ 40954 w 105829"/>
                <a:gd name="connsiteY29" fmla="*/ 69978 h 129990"/>
                <a:gd name="connsiteX30" fmla="*/ 41562 w 105829"/>
                <a:gd name="connsiteY30" fmla="*/ 66708 h 129990"/>
                <a:gd name="connsiteX31" fmla="*/ 51496 w 105829"/>
                <a:gd name="connsiteY31" fmla="*/ 26648 h 12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5829" h="129990">
                  <a:moveTo>
                    <a:pt x="15814" y="115352"/>
                  </a:moveTo>
                  <a:cubicBezTo>
                    <a:pt x="14192" y="122302"/>
                    <a:pt x="13787" y="123732"/>
                    <a:pt x="4866" y="123732"/>
                  </a:cubicBezTo>
                  <a:cubicBezTo>
                    <a:pt x="2434" y="123732"/>
                    <a:pt x="203" y="123732"/>
                    <a:pt x="203" y="127616"/>
                  </a:cubicBezTo>
                  <a:cubicBezTo>
                    <a:pt x="203" y="129251"/>
                    <a:pt x="1217" y="130068"/>
                    <a:pt x="2839" y="130068"/>
                  </a:cubicBezTo>
                  <a:cubicBezTo>
                    <a:pt x="8313" y="130068"/>
                    <a:pt x="14192" y="129455"/>
                    <a:pt x="19869" y="129455"/>
                  </a:cubicBezTo>
                  <a:cubicBezTo>
                    <a:pt x="26560" y="129455"/>
                    <a:pt x="33453" y="130068"/>
                    <a:pt x="39940" y="130068"/>
                  </a:cubicBezTo>
                  <a:cubicBezTo>
                    <a:pt x="40954" y="130068"/>
                    <a:pt x="43590" y="130068"/>
                    <a:pt x="43590" y="125981"/>
                  </a:cubicBezTo>
                  <a:cubicBezTo>
                    <a:pt x="43590" y="123732"/>
                    <a:pt x="41562" y="123732"/>
                    <a:pt x="38724" y="123732"/>
                  </a:cubicBezTo>
                  <a:cubicBezTo>
                    <a:pt x="28587" y="123732"/>
                    <a:pt x="28587" y="122302"/>
                    <a:pt x="28587" y="120462"/>
                  </a:cubicBezTo>
                  <a:cubicBezTo>
                    <a:pt x="28587" y="118010"/>
                    <a:pt x="37102" y="84694"/>
                    <a:pt x="38521" y="79585"/>
                  </a:cubicBezTo>
                  <a:cubicBezTo>
                    <a:pt x="41157" y="85512"/>
                    <a:pt x="46833" y="92665"/>
                    <a:pt x="57173" y="92665"/>
                  </a:cubicBezTo>
                  <a:cubicBezTo>
                    <a:pt x="80691" y="92665"/>
                    <a:pt x="106033" y="62825"/>
                    <a:pt x="106033" y="32780"/>
                  </a:cubicBezTo>
                  <a:cubicBezTo>
                    <a:pt x="106033" y="13568"/>
                    <a:pt x="94477" y="78"/>
                    <a:pt x="79069" y="78"/>
                  </a:cubicBezTo>
                  <a:cubicBezTo>
                    <a:pt x="68932" y="78"/>
                    <a:pt x="59200" y="7436"/>
                    <a:pt x="52510" y="15407"/>
                  </a:cubicBezTo>
                  <a:cubicBezTo>
                    <a:pt x="50483" y="4370"/>
                    <a:pt x="41765" y="78"/>
                    <a:pt x="34264" y="78"/>
                  </a:cubicBezTo>
                  <a:cubicBezTo>
                    <a:pt x="24938" y="78"/>
                    <a:pt x="21086" y="8049"/>
                    <a:pt x="19261" y="11728"/>
                  </a:cubicBezTo>
                  <a:cubicBezTo>
                    <a:pt x="15612" y="18677"/>
                    <a:pt x="12976" y="30940"/>
                    <a:pt x="12976" y="31554"/>
                  </a:cubicBezTo>
                  <a:cubicBezTo>
                    <a:pt x="12976" y="33598"/>
                    <a:pt x="15003" y="33598"/>
                    <a:pt x="15409" y="33598"/>
                  </a:cubicBezTo>
                  <a:cubicBezTo>
                    <a:pt x="17436" y="33598"/>
                    <a:pt x="17639" y="33393"/>
                    <a:pt x="18855" y="28897"/>
                  </a:cubicBezTo>
                  <a:cubicBezTo>
                    <a:pt x="22302" y="14385"/>
                    <a:pt x="26357" y="4574"/>
                    <a:pt x="33655" y="4574"/>
                  </a:cubicBezTo>
                  <a:cubicBezTo>
                    <a:pt x="37102" y="4574"/>
                    <a:pt x="39940" y="6210"/>
                    <a:pt x="39940" y="13976"/>
                  </a:cubicBezTo>
                  <a:cubicBezTo>
                    <a:pt x="39940" y="18677"/>
                    <a:pt x="39332" y="20925"/>
                    <a:pt x="38521" y="24400"/>
                  </a:cubicBezTo>
                  <a:lnTo>
                    <a:pt x="15814" y="115352"/>
                  </a:lnTo>
                  <a:close/>
                  <a:moveTo>
                    <a:pt x="51496" y="26648"/>
                  </a:moveTo>
                  <a:cubicBezTo>
                    <a:pt x="52916" y="21130"/>
                    <a:pt x="58389" y="15407"/>
                    <a:pt x="62039" y="12341"/>
                  </a:cubicBezTo>
                  <a:cubicBezTo>
                    <a:pt x="69135" y="6005"/>
                    <a:pt x="75014" y="4574"/>
                    <a:pt x="78461" y="4574"/>
                  </a:cubicBezTo>
                  <a:cubicBezTo>
                    <a:pt x="86570" y="4574"/>
                    <a:pt x="91436" y="11728"/>
                    <a:pt x="91436" y="23787"/>
                  </a:cubicBezTo>
                  <a:cubicBezTo>
                    <a:pt x="91436" y="35846"/>
                    <a:pt x="84745" y="59350"/>
                    <a:pt x="81096" y="67117"/>
                  </a:cubicBezTo>
                  <a:cubicBezTo>
                    <a:pt x="74203" y="81424"/>
                    <a:pt x="64472" y="88169"/>
                    <a:pt x="56970" y="88169"/>
                  </a:cubicBezTo>
                  <a:cubicBezTo>
                    <a:pt x="43590" y="88169"/>
                    <a:pt x="40954" y="71205"/>
                    <a:pt x="40954" y="69978"/>
                  </a:cubicBezTo>
                  <a:cubicBezTo>
                    <a:pt x="40954" y="69570"/>
                    <a:pt x="40954" y="69161"/>
                    <a:pt x="41562" y="66708"/>
                  </a:cubicBezTo>
                  <a:lnTo>
                    <a:pt x="51496" y="26648"/>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4" name="任意多边形: 形状 173">
              <a:extLst>
                <a:ext uri="{FF2B5EF4-FFF2-40B4-BE49-F238E27FC236}">
                  <a16:creationId xmlns:a16="http://schemas.microsoft.com/office/drawing/2014/main" id="{D37F6DD3-A282-4FEF-A403-A86927350061}"/>
                </a:ext>
              </a:extLst>
            </p:cNvPr>
            <p:cNvSpPr/>
            <p:nvPr>
              <p:custDataLst>
                <p:tags r:id="rId10"/>
              </p:custDataLst>
            </p:nvPr>
          </p:nvSpPr>
          <p:spPr>
            <a:xfrm>
              <a:off x="12975364" y="3389447"/>
              <a:ext cx="47035" cy="204387"/>
            </a:xfrm>
            <a:custGeom>
              <a:avLst/>
              <a:gdLst>
                <a:gd name="connsiteX0" fmla="*/ 47244 w 47035"/>
                <a:gd name="connsiteY0" fmla="*/ 202422 h 204387"/>
                <a:gd name="connsiteX1" fmla="*/ 43797 w 47035"/>
                <a:gd name="connsiteY1" fmla="*/ 197925 h 204387"/>
                <a:gd name="connsiteX2" fmla="*/ 11967 w 47035"/>
                <a:gd name="connsiteY2" fmla="*/ 102272 h 204387"/>
                <a:gd name="connsiteX3" fmla="*/ 44608 w 47035"/>
                <a:gd name="connsiteY3" fmla="*/ 5596 h 204387"/>
                <a:gd name="connsiteX4" fmla="*/ 47244 w 47035"/>
                <a:gd name="connsiteY4" fmla="*/ 2122 h 204387"/>
                <a:gd name="connsiteX5" fmla="*/ 45216 w 47035"/>
                <a:gd name="connsiteY5" fmla="*/ 78 h 204387"/>
                <a:gd name="connsiteX6" fmla="*/ 12981 w 47035"/>
                <a:gd name="connsiteY6" fmla="*/ 39934 h 204387"/>
                <a:gd name="connsiteX7" fmla="*/ 209 w 47035"/>
                <a:gd name="connsiteY7" fmla="*/ 102272 h 204387"/>
                <a:gd name="connsiteX8" fmla="*/ 13589 w 47035"/>
                <a:gd name="connsiteY8" fmla="*/ 166041 h 204387"/>
                <a:gd name="connsiteX9" fmla="*/ 45216 w 47035"/>
                <a:gd name="connsiteY9" fmla="*/ 204465 h 204387"/>
                <a:gd name="connsiteX10" fmla="*/ 47244 w 47035"/>
                <a:gd name="connsiteY10" fmla="*/ 202422 h 20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35" h="204387">
                  <a:moveTo>
                    <a:pt x="47244" y="202422"/>
                  </a:moveTo>
                  <a:cubicBezTo>
                    <a:pt x="47244" y="201808"/>
                    <a:pt x="47244" y="201400"/>
                    <a:pt x="43797" y="197925"/>
                  </a:cubicBezTo>
                  <a:cubicBezTo>
                    <a:pt x="18455" y="172172"/>
                    <a:pt x="11967" y="133543"/>
                    <a:pt x="11967" y="102272"/>
                  </a:cubicBezTo>
                  <a:cubicBezTo>
                    <a:pt x="11967" y="66708"/>
                    <a:pt x="19671" y="31145"/>
                    <a:pt x="44608" y="5596"/>
                  </a:cubicBezTo>
                  <a:cubicBezTo>
                    <a:pt x="47244" y="3144"/>
                    <a:pt x="47244" y="2735"/>
                    <a:pt x="47244" y="2122"/>
                  </a:cubicBezTo>
                  <a:cubicBezTo>
                    <a:pt x="47244" y="691"/>
                    <a:pt x="46433" y="78"/>
                    <a:pt x="45216" y="78"/>
                  </a:cubicBezTo>
                  <a:cubicBezTo>
                    <a:pt x="43189" y="78"/>
                    <a:pt x="24943" y="13976"/>
                    <a:pt x="12981" y="39934"/>
                  </a:cubicBezTo>
                  <a:cubicBezTo>
                    <a:pt x="2641" y="62416"/>
                    <a:pt x="209" y="85103"/>
                    <a:pt x="209" y="102272"/>
                  </a:cubicBezTo>
                  <a:cubicBezTo>
                    <a:pt x="209" y="118214"/>
                    <a:pt x="2439" y="142945"/>
                    <a:pt x="13589" y="166041"/>
                  </a:cubicBezTo>
                  <a:cubicBezTo>
                    <a:pt x="25754" y="191180"/>
                    <a:pt x="43189" y="204465"/>
                    <a:pt x="45216" y="204465"/>
                  </a:cubicBezTo>
                  <a:cubicBezTo>
                    <a:pt x="46433" y="204465"/>
                    <a:pt x="47244" y="203852"/>
                    <a:pt x="47244" y="202422"/>
                  </a:cubicBez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5" name="任意多边形: 形状 174">
              <a:extLst>
                <a:ext uri="{FF2B5EF4-FFF2-40B4-BE49-F238E27FC236}">
                  <a16:creationId xmlns:a16="http://schemas.microsoft.com/office/drawing/2014/main" id="{C8A144E0-BF66-4D21-A7B5-30C42FC9FFE6}"/>
                </a:ext>
              </a:extLst>
            </p:cNvPr>
            <p:cNvSpPr/>
            <p:nvPr>
              <p:custDataLst>
                <p:tags r:id="rId11"/>
              </p:custDataLst>
            </p:nvPr>
          </p:nvSpPr>
          <p:spPr>
            <a:xfrm>
              <a:off x="13042448" y="3452399"/>
              <a:ext cx="78865" cy="92587"/>
            </a:xfrm>
            <a:custGeom>
              <a:avLst/>
              <a:gdLst>
                <a:gd name="connsiteX0" fmla="*/ 72185 w 78865"/>
                <a:gd name="connsiteY0" fmla="*/ 12750 h 92587"/>
                <a:gd name="connsiteX1" fmla="*/ 63264 w 78865"/>
                <a:gd name="connsiteY1" fmla="*/ 15611 h 92587"/>
                <a:gd name="connsiteX2" fmla="*/ 59615 w 78865"/>
                <a:gd name="connsiteY2" fmla="*/ 23583 h 92587"/>
                <a:gd name="connsiteX3" fmla="*/ 67116 w 78865"/>
                <a:gd name="connsiteY3" fmla="*/ 30736 h 92587"/>
                <a:gd name="connsiteX4" fmla="*/ 78469 w 78865"/>
                <a:gd name="connsiteY4" fmla="*/ 17655 h 92587"/>
                <a:gd name="connsiteX5" fmla="*/ 54546 w 78865"/>
                <a:gd name="connsiteY5" fmla="*/ 78 h 92587"/>
                <a:gd name="connsiteX6" fmla="*/ 212 w 78865"/>
                <a:gd name="connsiteY6" fmla="*/ 58124 h 92587"/>
                <a:gd name="connsiteX7" fmla="*/ 33056 w 78865"/>
                <a:gd name="connsiteY7" fmla="*/ 92665 h 92587"/>
                <a:gd name="connsiteX8" fmla="*/ 79078 w 78865"/>
                <a:gd name="connsiteY8" fmla="*/ 68548 h 92587"/>
                <a:gd name="connsiteX9" fmla="*/ 76645 w 78865"/>
                <a:gd name="connsiteY9" fmla="*/ 65891 h 92587"/>
                <a:gd name="connsiteX10" fmla="*/ 74009 w 78865"/>
                <a:gd name="connsiteY10" fmla="*/ 67935 h 92587"/>
                <a:gd name="connsiteX11" fmla="*/ 33462 w 78865"/>
                <a:gd name="connsiteY11" fmla="*/ 88169 h 92587"/>
                <a:gd name="connsiteX12" fmla="*/ 15215 w 78865"/>
                <a:gd name="connsiteY12" fmla="*/ 65891 h 92587"/>
                <a:gd name="connsiteX13" fmla="*/ 26163 w 78865"/>
                <a:gd name="connsiteY13" fmla="*/ 25013 h 92587"/>
                <a:gd name="connsiteX14" fmla="*/ 54749 w 78865"/>
                <a:gd name="connsiteY14" fmla="*/ 4574 h 92587"/>
                <a:gd name="connsiteX15" fmla="*/ 72185 w 78865"/>
                <a:gd name="connsiteY15" fmla="*/ 12750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65" h="92587">
                  <a:moveTo>
                    <a:pt x="72185" y="12750"/>
                  </a:moveTo>
                  <a:cubicBezTo>
                    <a:pt x="68941" y="12750"/>
                    <a:pt x="66102" y="12750"/>
                    <a:pt x="63264" y="15611"/>
                  </a:cubicBezTo>
                  <a:cubicBezTo>
                    <a:pt x="60020" y="18677"/>
                    <a:pt x="59615" y="22152"/>
                    <a:pt x="59615" y="23583"/>
                  </a:cubicBezTo>
                  <a:cubicBezTo>
                    <a:pt x="59615" y="28488"/>
                    <a:pt x="63264" y="30736"/>
                    <a:pt x="67116" y="30736"/>
                  </a:cubicBezTo>
                  <a:cubicBezTo>
                    <a:pt x="72996" y="30736"/>
                    <a:pt x="78469" y="25831"/>
                    <a:pt x="78469" y="17655"/>
                  </a:cubicBezTo>
                  <a:cubicBezTo>
                    <a:pt x="78469" y="7640"/>
                    <a:pt x="68941" y="78"/>
                    <a:pt x="54546" y="78"/>
                  </a:cubicBezTo>
                  <a:cubicBezTo>
                    <a:pt x="27177" y="78"/>
                    <a:pt x="212" y="29305"/>
                    <a:pt x="212" y="58124"/>
                  </a:cubicBezTo>
                  <a:cubicBezTo>
                    <a:pt x="212" y="76519"/>
                    <a:pt x="11971" y="92665"/>
                    <a:pt x="33056" y="92665"/>
                  </a:cubicBezTo>
                  <a:cubicBezTo>
                    <a:pt x="62048" y="92665"/>
                    <a:pt x="79078" y="71000"/>
                    <a:pt x="79078" y="68548"/>
                  </a:cubicBezTo>
                  <a:cubicBezTo>
                    <a:pt x="79078" y="67321"/>
                    <a:pt x="77861" y="65891"/>
                    <a:pt x="76645" y="65891"/>
                  </a:cubicBezTo>
                  <a:cubicBezTo>
                    <a:pt x="75631" y="65891"/>
                    <a:pt x="75226" y="66299"/>
                    <a:pt x="74009" y="67935"/>
                  </a:cubicBezTo>
                  <a:cubicBezTo>
                    <a:pt x="57993" y="88169"/>
                    <a:pt x="35894" y="88169"/>
                    <a:pt x="33462" y="88169"/>
                  </a:cubicBezTo>
                  <a:cubicBezTo>
                    <a:pt x="20689" y="88169"/>
                    <a:pt x="15215" y="78154"/>
                    <a:pt x="15215" y="65891"/>
                  </a:cubicBezTo>
                  <a:cubicBezTo>
                    <a:pt x="15215" y="57511"/>
                    <a:pt x="19270" y="37685"/>
                    <a:pt x="26163" y="25013"/>
                  </a:cubicBezTo>
                  <a:cubicBezTo>
                    <a:pt x="32448" y="13363"/>
                    <a:pt x="43598" y="4574"/>
                    <a:pt x="54749" y="4574"/>
                  </a:cubicBezTo>
                  <a:cubicBezTo>
                    <a:pt x="61642" y="4574"/>
                    <a:pt x="69346" y="7232"/>
                    <a:pt x="72185" y="12750"/>
                  </a:cubicBez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6" name="任意多边形: 形状 175">
              <a:extLst>
                <a:ext uri="{FF2B5EF4-FFF2-40B4-BE49-F238E27FC236}">
                  <a16:creationId xmlns:a16="http://schemas.microsoft.com/office/drawing/2014/main" id="{D474F0CA-A54E-452A-80F3-042CE5A4B089}"/>
                </a:ext>
              </a:extLst>
            </p:cNvPr>
            <p:cNvSpPr/>
            <p:nvPr>
              <p:custDataLst>
                <p:tags r:id="rId12"/>
              </p:custDataLst>
            </p:nvPr>
          </p:nvSpPr>
          <p:spPr>
            <a:xfrm>
              <a:off x="13133023" y="3400893"/>
              <a:ext cx="99544" cy="144093"/>
            </a:xfrm>
            <a:custGeom>
              <a:avLst/>
              <a:gdLst>
                <a:gd name="connsiteX0" fmla="*/ 47252 w 99544"/>
                <a:gd name="connsiteY0" fmla="*/ 2326 h 144093"/>
                <a:gd name="connsiteX1" fmla="*/ 44616 w 99544"/>
                <a:gd name="connsiteY1" fmla="*/ 78 h 144093"/>
                <a:gd name="connsiteX2" fmla="*/ 19882 w 99544"/>
                <a:gd name="connsiteY2" fmla="*/ 2122 h 144093"/>
                <a:gd name="connsiteX3" fmla="*/ 16030 w 99544"/>
                <a:gd name="connsiteY3" fmla="*/ 6210 h 144093"/>
                <a:gd name="connsiteX4" fmla="*/ 20896 w 99544"/>
                <a:gd name="connsiteY4" fmla="*/ 8662 h 144093"/>
                <a:gd name="connsiteX5" fmla="*/ 31033 w 99544"/>
                <a:gd name="connsiteY5" fmla="*/ 12137 h 144093"/>
                <a:gd name="connsiteX6" fmla="*/ 30425 w 99544"/>
                <a:gd name="connsiteY6" fmla="*/ 16225 h 144093"/>
                <a:gd name="connsiteX7" fmla="*/ 1028 w 99544"/>
                <a:gd name="connsiteY7" fmla="*/ 133952 h 144093"/>
                <a:gd name="connsiteX8" fmla="*/ 217 w 99544"/>
                <a:gd name="connsiteY8" fmla="*/ 138448 h 144093"/>
                <a:gd name="connsiteX9" fmla="*/ 6096 w 99544"/>
                <a:gd name="connsiteY9" fmla="*/ 144171 h 144093"/>
                <a:gd name="connsiteX10" fmla="*/ 13597 w 99544"/>
                <a:gd name="connsiteY10" fmla="*/ 138857 h 144093"/>
                <a:gd name="connsiteX11" fmla="*/ 17449 w 99544"/>
                <a:gd name="connsiteY11" fmla="*/ 123324 h 144093"/>
                <a:gd name="connsiteX12" fmla="*/ 21910 w 99544"/>
                <a:gd name="connsiteY12" fmla="*/ 104929 h 144093"/>
                <a:gd name="connsiteX13" fmla="*/ 25356 w 99544"/>
                <a:gd name="connsiteY13" fmla="*/ 91235 h 144093"/>
                <a:gd name="connsiteX14" fmla="*/ 27586 w 99544"/>
                <a:gd name="connsiteY14" fmla="*/ 82037 h 144093"/>
                <a:gd name="connsiteX15" fmla="*/ 41373 w 99544"/>
                <a:gd name="connsiteY15" fmla="*/ 63234 h 144093"/>
                <a:gd name="connsiteX16" fmla="*/ 60836 w 99544"/>
                <a:gd name="connsiteY16" fmla="*/ 56080 h 144093"/>
                <a:gd name="connsiteX17" fmla="*/ 71783 w 99544"/>
                <a:gd name="connsiteY17" fmla="*/ 70387 h 144093"/>
                <a:gd name="connsiteX18" fmla="*/ 59214 w 99544"/>
                <a:gd name="connsiteY18" fmla="*/ 116170 h 144093"/>
                <a:gd name="connsiteX19" fmla="*/ 56578 w 99544"/>
                <a:gd name="connsiteY19" fmla="*/ 127411 h 144093"/>
                <a:gd name="connsiteX20" fmla="*/ 73203 w 99544"/>
                <a:gd name="connsiteY20" fmla="*/ 144171 h 144093"/>
                <a:gd name="connsiteX21" fmla="*/ 99761 w 99544"/>
                <a:gd name="connsiteY21" fmla="*/ 112695 h 144093"/>
                <a:gd name="connsiteX22" fmla="*/ 97328 w 99544"/>
                <a:gd name="connsiteY22" fmla="*/ 110652 h 144093"/>
                <a:gd name="connsiteX23" fmla="*/ 94287 w 99544"/>
                <a:gd name="connsiteY23" fmla="*/ 114331 h 144093"/>
                <a:gd name="connsiteX24" fmla="*/ 73608 w 99544"/>
                <a:gd name="connsiteY24" fmla="*/ 139675 h 144093"/>
                <a:gd name="connsiteX25" fmla="*/ 68742 w 99544"/>
                <a:gd name="connsiteY25" fmla="*/ 132930 h 144093"/>
                <a:gd name="connsiteX26" fmla="*/ 72392 w 99544"/>
                <a:gd name="connsiteY26" fmla="*/ 118418 h 144093"/>
                <a:gd name="connsiteX27" fmla="*/ 84759 w 99544"/>
                <a:gd name="connsiteY27" fmla="*/ 73453 h 144093"/>
                <a:gd name="connsiteX28" fmla="*/ 61444 w 99544"/>
                <a:gd name="connsiteY28" fmla="*/ 51584 h 144093"/>
                <a:gd name="connsiteX29" fmla="*/ 31438 w 99544"/>
                <a:gd name="connsiteY29" fmla="*/ 67321 h 144093"/>
                <a:gd name="connsiteX30" fmla="*/ 47252 w 99544"/>
                <a:gd name="connsiteY30" fmla="*/ 2326 h 14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9544" h="144093">
                  <a:moveTo>
                    <a:pt x="47252" y="2326"/>
                  </a:moveTo>
                  <a:cubicBezTo>
                    <a:pt x="47252" y="2122"/>
                    <a:pt x="47252" y="78"/>
                    <a:pt x="44616" y="78"/>
                  </a:cubicBezTo>
                  <a:cubicBezTo>
                    <a:pt x="39953" y="78"/>
                    <a:pt x="25154" y="1713"/>
                    <a:pt x="19882" y="2122"/>
                  </a:cubicBezTo>
                  <a:cubicBezTo>
                    <a:pt x="18260" y="2326"/>
                    <a:pt x="16030" y="2531"/>
                    <a:pt x="16030" y="6210"/>
                  </a:cubicBezTo>
                  <a:cubicBezTo>
                    <a:pt x="16030" y="8662"/>
                    <a:pt x="17855" y="8662"/>
                    <a:pt x="20896" y="8662"/>
                  </a:cubicBezTo>
                  <a:cubicBezTo>
                    <a:pt x="30627" y="8662"/>
                    <a:pt x="31033" y="10093"/>
                    <a:pt x="31033" y="12137"/>
                  </a:cubicBezTo>
                  <a:lnTo>
                    <a:pt x="30425" y="16225"/>
                  </a:lnTo>
                  <a:lnTo>
                    <a:pt x="1028" y="133952"/>
                  </a:lnTo>
                  <a:cubicBezTo>
                    <a:pt x="217" y="136813"/>
                    <a:pt x="217" y="137222"/>
                    <a:pt x="217" y="138448"/>
                  </a:cubicBezTo>
                  <a:cubicBezTo>
                    <a:pt x="217" y="143149"/>
                    <a:pt x="4271" y="144171"/>
                    <a:pt x="6096" y="144171"/>
                  </a:cubicBezTo>
                  <a:cubicBezTo>
                    <a:pt x="9340" y="144171"/>
                    <a:pt x="12584" y="141718"/>
                    <a:pt x="13597" y="138857"/>
                  </a:cubicBezTo>
                  <a:lnTo>
                    <a:pt x="17449" y="123324"/>
                  </a:lnTo>
                  <a:lnTo>
                    <a:pt x="21910" y="104929"/>
                  </a:lnTo>
                  <a:cubicBezTo>
                    <a:pt x="23126" y="100432"/>
                    <a:pt x="24343" y="95936"/>
                    <a:pt x="25356" y="91235"/>
                  </a:cubicBezTo>
                  <a:cubicBezTo>
                    <a:pt x="25762" y="90008"/>
                    <a:pt x="27384" y="83264"/>
                    <a:pt x="27586" y="82037"/>
                  </a:cubicBezTo>
                  <a:cubicBezTo>
                    <a:pt x="28195" y="80198"/>
                    <a:pt x="34480" y="68752"/>
                    <a:pt x="41373" y="63234"/>
                  </a:cubicBezTo>
                  <a:cubicBezTo>
                    <a:pt x="45833" y="59963"/>
                    <a:pt x="52118" y="56080"/>
                    <a:pt x="60836" y="56080"/>
                  </a:cubicBezTo>
                  <a:cubicBezTo>
                    <a:pt x="69553" y="56080"/>
                    <a:pt x="71783" y="63029"/>
                    <a:pt x="71783" y="70387"/>
                  </a:cubicBezTo>
                  <a:cubicBezTo>
                    <a:pt x="71783" y="81424"/>
                    <a:pt x="64079" y="103702"/>
                    <a:pt x="59214" y="116170"/>
                  </a:cubicBezTo>
                  <a:cubicBezTo>
                    <a:pt x="57592" y="120871"/>
                    <a:pt x="56578" y="123324"/>
                    <a:pt x="56578" y="127411"/>
                  </a:cubicBezTo>
                  <a:cubicBezTo>
                    <a:pt x="56578" y="137018"/>
                    <a:pt x="63674" y="144171"/>
                    <a:pt x="73203" y="144171"/>
                  </a:cubicBezTo>
                  <a:cubicBezTo>
                    <a:pt x="92260" y="144171"/>
                    <a:pt x="99761" y="114331"/>
                    <a:pt x="99761" y="112695"/>
                  </a:cubicBezTo>
                  <a:cubicBezTo>
                    <a:pt x="99761" y="110652"/>
                    <a:pt x="97937" y="110652"/>
                    <a:pt x="97328" y="110652"/>
                  </a:cubicBezTo>
                  <a:cubicBezTo>
                    <a:pt x="95301" y="110652"/>
                    <a:pt x="95301" y="111265"/>
                    <a:pt x="94287" y="114331"/>
                  </a:cubicBezTo>
                  <a:cubicBezTo>
                    <a:pt x="91246" y="125163"/>
                    <a:pt x="84759" y="139675"/>
                    <a:pt x="73608" y="139675"/>
                  </a:cubicBezTo>
                  <a:cubicBezTo>
                    <a:pt x="70161" y="139675"/>
                    <a:pt x="68742" y="137631"/>
                    <a:pt x="68742" y="132930"/>
                  </a:cubicBezTo>
                  <a:cubicBezTo>
                    <a:pt x="68742" y="127820"/>
                    <a:pt x="70567" y="122915"/>
                    <a:pt x="72392" y="118418"/>
                  </a:cubicBezTo>
                  <a:cubicBezTo>
                    <a:pt x="75635" y="109630"/>
                    <a:pt x="84759" y="85308"/>
                    <a:pt x="84759" y="73453"/>
                  </a:cubicBezTo>
                  <a:cubicBezTo>
                    <a:pt x="84759" y="60168"/>
                    <a:pt x="76649" y="51584"/>
                    <a:pt x="61444" y="51584"/>
                  </a:cubicBezTo>
                  <a:cubicBezTo>
                    <a:pt x="48671" y="51584"/>
                    <a:pt x="38940" y="57920"/>
                    <a:pt x="31438" y="67321"/>
                  </a:cubicBezTo>
                  <a:lnTo>
                    <a:pt x="47252" y="2326"/>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7" name="任意多边形: 形状 176">
              <a:extLst>
                <a:ext uri="{FF2B5EF4-FFF2-40B4-BE49-F238E27FC236}">
                  <a16:creationId xmlns:a16="http://schemas.microsoft.com/office/drawing/2014/main" id="{DFEF90F8-E725-470F-B5AD-8369499F9BF9}"/>
                </a:ext>
              </a:extLst>
            </p:cNvPr>
            <p:cNvSpPr/>
            <p:nvPr>
              <p:custDataLst>
                <p:tags r:id="rId13"/>
              </p:custDataLst>
            </p:nvPr>
          </p:nvSpPr>
          <p:spPr>
            <a:xfrm>
              <a:off x="13256118" y="3521073"/>
              <a:ext cx="23720" cy="61111"/>
            </a:xfrm>
            <a:custGeom>
              <a:avLst/>
              <a:gdLst>
                <a:gd name="connsiteX0" fmla="*/ 23943 w 23720"/>
                <a:gd name="connsiteY0" fmla="*/ 21539 h 61111"/>
                <a:gd name="connsiteX1" fmla="*/ 10968 w 23720"/>
                <a:gd name="connsiteY1" fmla="*/ 78 h 61111"/>
                <a:gd name="connsiteX2" fmla="*/ 222 w 23720"/>
                <a:gd name="connsiteY2" fmla="*/ 10911 h 61111"/>
                <a:gd name="connsiteX3" fmla="*/ 10968 w 23720"/>
                <a:gd name="connsiteY3" fmla="*/ 21743 h 61111"/>
                <a:gd name="connsiteX4" fmla="*/ 18063 w 23720"/>
                <a:gd name="connsiteY4" fmla="*/ 19086 h 61111"/>
                <a:gd name="connsiteX5" fmla="*/ 19077 w 23720"/>
                <a:gd name="connsiteY5" fmla="*/ 18473 h 61111"/>
                <a:gd name="connsiteX6" fmla="*/ 19483 w 23720"/>
                <a:gd name="connsiteY6" fmla="*/ 21539 h 61111"/>
                <a:gd name="connsiteX7" fmla="*/ 5696 w 23720"/>
                <a:gd name="connsiteY7" fmla="*/ 55671 h 61111"/>
                <a:gd name="connsiteX8" fmla="*/ 3466 w 23720"/>
                <a:gd name="connsiteY8" fmla="*/ 58942 h 61111"/>
                <a:gd name="connsiteX9" fmla="*/ 5494 w 23720"/>
                <a:gd name="connsiteY9" fmla="*/ 61190 h 61111"/>
                <a:gd name="connsiteX10" fmla="*/ 23943 w 23720"/>
                <a:gd name="connsiteY10" fmla="*/ 21539 h 6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20" h="61111">
                  <a:moveTo>
                    <a:pt x="23943" y="21539"/>
                  </a:moveTo>
                  <a:cubicBezTo>
                    <a:pt x="23943" y="8049"/>
                    <a:pt x="18874" y="78"/>
                    <a:pt x="10968" y="78"/>
                  </a:cubicBezTo>
                  <a:cubicBezTo>
                    <a:pt x="4277" y="78"/>
                    <a:pt x="222" y="5188"/>
                    <a:pt x="222" y="10911"/>
                  </a:cubicBezTo>
                  <a:cubicBezTo>
                    <a:pt x="222" y="16429"/>
                    <a:pt x="4277" y="21743"/>
                    <a:pt x="10968" y="21743"/>
                  </a:cubicBezTo>
                  <a:cubicBezTo>
                    <a:pt x="13400" y="21743"/>
                    <a:pt x="16036" y="20925"/>
                    <a:pt x="18063" y="19086"/>
                  </a:cubicBezTo>
                  <a:cubicBezTo>
                    <a:pt x="18672" y="18677"/>
                    <a:pt x="18874" y="18473"/>
                    <a:pt x="19077" y="18473"/>
                  </a:cubicBezTo>
                  <a:cubicBezTo>
                    <a:pt x="19280" y="18473"/>
                    <a:pt x="19483" y="18677"/>
                    <a:pt x="19483" y="21539"/>
                  </a:cubicBezTo>
                  <a:cubicBezTo>
                    <a:pt x="19483" y="36663"/>
                    <a:pt x="12387" y="48927"/>
                    <a:pt x="5696" y="55671"/>
                  </a:cubicBezTo>
                  <a:cubicBezTo>
                    <a:pt x="3466" y="57920"/>
                    <a:pt x="3466" y="58328"/>
                    <a:pt x="3466" y="58942"/>
                  </a:cubicBezTo>
                  <a:cubicBezTo>
                    <a:pt x="3466" y="60372"/>
                    <a:pt x="4480" y="61190"/>
                    <a:pt x="5494" y="61190"/>
                  </a:cubicBezTo>
                  <a:cubicBezTo>
                    <a:pt x="7724" y="61190"/>
                    <a:pt x="23943" y="45452"/>
                    <a:pt x="23943" y="21539"/>
                  </a:cubicBez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8" name="任意多边形: 形状 177">
              <a:extLst>
                <a:ext uri="{FF2B5EF4-FFF2-40B4-BE49-F238E27FC236}">
                  <a16:creationId xmlns:a16="http://schemas.microsoft.com/office/drawing/2014/main" id="{3DF81462-DC14-4427-8AB5-CDCC790A82A6}"/>
                </a:ext>
              </a:extLst>
            </p:cNvPr>
            <p:cNvSpPr/>
            <p:nvPr>
              <p:custDataLst>
                <p:tags r:id="rId14"/>
              </p:custDataLst>
            </p:nvPr>
          </p:nvSpPr>
          <p:spPr>
            <a:xfrm>
              <a:off x="13333653" y="3404368"/>
              <a:ext cx="137862" cy="138370"/>
            </a:xfrm>
            <a:custGeom>
              <a:avLst/>
              <a:gdLst>
                <a:gd name="connsiteX0" fmla="*/ 81931 w 137862"/>
                <a:gd name="connsiteY0" fmla="*/ 14385 h 138370"/>
                <a:gd name="connsiteX1" fmla="*/ 86593 w 137862"/>
                <a:gd name="connsiteY1" fmla="*/ 6823 h 138370"/>
                <a:gd name="connsiteX2" fmla="*/ 99366 w 137862"/>
                <a:gd name="connsiteY2" fmla="*/ 6414 h 138370"/>
                <a:gd name="connsiteX3" fmla="*/ 128966 w 137862"/>
                <a:gd name="connsiteY3" fmla="*/ 23174 h 138370"/>
                <a:gd name="connsiteX4" fmla="*/ 127344 w 137862"/>
                <a:gd name="connsiteY4" fmla="*/ 39525 h 138370"/>
                <a:gd name="connsiteX5" fmla="*/ 126736 w 137862"/>
                <a:gd name="connsiteY5" fmla="*/ 43408 h 138370"/>
                <a:gd name="connsiteX6" fmla="*/ 129169 w 137862"/>
                <a:gd name="connsiteY6" fmla="*/ 46065 h 138370"/>
                <a:gd name="connsiteX7" fmla="*/ 132210 w 137862"/>
                <a:gd name="connsiteY7" fmla="*/ 41364 h 138370"/>
                <a:gd name="connsiteX8" fmla="*/ 137684 w 137862"/>
                <a:gd name="connsiteY8" fmla="*/ 5801 h 138370"/>
                <a:gd name="connsiteX9" fmla="*/ 138089 w 137862"/>
                <a:gd name="connsiteY9" fmla="*/ 2326 h 138370"/>
                <a:gd name="connsiteX10" fmla="*/ 132615 w 137862"/>
                <a:gd name="connsiteY10" fmla="*/ 78 h 138370"/>
                <a:gd name="connsiteX11" fmla="*/ 20095 w 137862"/>
                <a:gd name="connsiteY11" fmla="*/ 78 h 138370"/>
                <a:gd name="connsiteX12" fmla="*/ 13608 w 137862"/>
                <a:gd name="connsiteY12" fmla="*/ 4166 h 138370"/>
                <a:gd name="connsiteX13" fmla="*/ 1443 w 137862"/>
                <a:gd name="connsiteY13" fmla="*/ 40138 h 138370"/>
                <a:gd name="connsiteX14" fmla="*/ 227 w 137862"/>
                <a:gd name="connsiteY14" fmla="*/ 43817 h 138370"/>
                <a:gd name="connsiteX15" fmla="*/ 2660 w 137862"/>
                <a:gd name="connsiteY15" fmla="*/ 46065 h 138370"/>
                <a:gd name="connsiteX16" fmla="*/ 6106 w 137862"/>
                <a:gd name="connsiteY16" fmla="*/ 41773 h 138370"/>
                <a:gd name="connsiteX17" fmla="*/ 52331 w 137862"/>
                <a:gd name="connsiteY17" fmla="*/ 6414 h 138370"/>
                <a:gd name="connsiteX18" fmla="*/ 60237 w 137862"/>
                <a:gd name="connsiteY18" fmla="*/ 6414 h 138370"/>
                <a:gd name="connsiteX19" fmla="*/ 65914 w 137862"/>
                <a:gd name="connsiteY19" fmla="*/ 8867 h 138370"/>
                <a:gd name="connsiteX20" fmla="*/ 65103 w 137862"/>
                <a:gd name="connsiteY20" fmla="*/ 13159 h 138370"/>
                <a:gd name="connsiteX21" fmla="*/ 37936 w 137862"/>
                <a:gd name="connsiteY21" fmla="*/ 122302 h 138370"/>
                <a:gd name="connsiteX22" fmla="*/ 13810 w 137862"/>
                <a:gd name="connsiteY22" fmla="*/ 132112 h 138370"/>
                <a:gd name="connsiteX23" fmla="*/ 5295 w 137862"/>
                <a:gd name="connsiteY23" fmla="*/ 135996 h 138370"/>
                <a:gd name="connsiteX24" fmla="*/ 8742 w 137862"/>
                <a:gd name="connsiteY24" fmla="*/ 138448 h 138370"/>
                <a:gd name="connsiteX25" fmla="*/ 25366 w 137862"/>
                <a:gd name="connsiteY25" fmla="*/ 138039 h 138370"/>
                <a:gd name="connsiteX26" fmla="*/ 42599 w 137862"/>
                <a:gd name="connsiteY26" fmla="*/ 137835 h 138370"/>
                <a:gd name="connsiteX27" fmla="*/ 59427 w 137862"/>
                <a:gd name="connsiteY27" fmla="*/ 138039 h 138370"/>
                <a:gd name="connsiteX28" fmla="*/ 77065 w 137862"/>
                <a:gd name="connsiteY28" fmla="*/ 138448 h 138370"/>
                <a:gd name="connsiteX29" fmla="*/ 81525 w 137862"/>
                <a:gd name="connsiteY29" fmla="*/ 134360 h 138370"/>
                <a:gd name="connsiteX30" fmla="*/ 74632 w 137862"/>
                <a:gd name="connsiteY30" fmla="*/ 132112 h 138370"/>
                <a:gd name="connsiteX31" fmla="*/ 61657 w 137862"/>
                <a:gd name="connsiteY31" fmla="*/ 131703 h 138370"/>
                <a:gd name="connsiteX32" fmla="*/ 54155 w 137862"/>
                <a:gd name="connsiteY32" fmla="*/ 127207 h 138370"/>
                <a:gd name="connsiteX33" fmla="*/ 54966 w 137862"/>
                <a:gd name="connsiteY33" fmla="*/ 122915 h 138370"/>
                <a:gd name="connsiteX34" fmla="*/ 81931 w 137862"/>
                <a:gd name="connsiteY34" fmla="*/ 14385 h 13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7862" h="138370">
                  <a:moveTo>
                    <a:pt x="81931" y="14385"/>
                  </a:moveTo>
                  <a:cubicBezTo>
                    <a:pt x="83350" y="8662"/>
                    <a:pt x="84161" y="7436"/>
                    <a:pt x="86593" y="6823"/>
                  </a:cubicBezTo>
                  <a:cubicBezTo>
                    <a:pt x="88418" y="6414"/>
                    <a:pt x="95109" y="6414"/>
                    <a:pt x="99366" y="6414"/>
                  </a:cubicBezTo>
                  <a:cubicBezTo>
                    <a:pt x="119843" y="6414"/>
                    <a:pt x="128966" y="7232"/>
                    <a:pt x="128966" y="23174"/>
                  </a:cubicBezTo>
                  <a:cubicBezTo>
                    <a:pt x="128966" y="26240"/>
                    <a:pt x="128155" y="34211"/>
                    <a:pt x="127344" y="39525"/>
                  </a:cubicBezTo>
                  <a:cubicBezTo>
                    <a:pt x="127141" y="40342"/>
                    <a:pt x="126736" y="42795"/>
                    <a:pt x="126736" y="43408"/>
                  </a:cubicBezTo>
                  <a:cubicBezTo>
                    <a:pt x="126736" y="44634"/>
                    <a:pt x="127344" y="46065"/>
                    <a:pt x="129169" y="46065"/>
                  </a:cubicBezTo>
                  <a:cubicBezTo>
                    <a:pt x="131399" y="46065"/>
                    <a:pt x="131804" y="44430"/>
                    <a:pt x="132210" y="41364"/>
                  </a:cubicBezTo>
                  <a:lnTo>
                    <a:pt x="137684" y="5801"/>
                  </a:lnTo>
                  <a:cubicBezTo>
                    <a:pt x="137886" y="4983"/>
                    <a:pt x="138089" y="2939"/>
                    <a:pt x="138089" y="2326"/>
                  </a:cubicBezTo>
                  <a:cubicBezTo>
                    <a:pt x="138089" y="78"/>
                    <a:pt x="136062" y="78"/>
                    <a:pt x="132615" y="78"/>
                  </a:cubicBezTo>
                  <a:lnTo>
                    <a:pt x="20095" y="78"/>
                  </a:lnTo>
                  <a:cubicBezTo>
                    <a:pt x="15230" y="78"/>
                    <a:pt x="15027" y="282"/>
                    <a:pt x="13608" y="4166"/>
                  </a:cubicBezTo>
                  <a:lnTo>
                    <a:pt x="1443" y="40138"/>
                  </a:lnTo>
                  <a:cubicBezTo>
                    <a:pt x="1241" y="40547"/>
                    <a:pt x="227" y="43408"/>
                    <a:pt x="227" y="43817"/>
                  </a:cubicBezTo>
                  <a:cubicBezTo>
                    <a:pt x="227" y="45043"/>
                    <a:pt x="1241" y="46065"/>
                    <a:pt x="2660" y="46065"/>
                  </a:cubicBezTo>
                  <a:cubicBezTo>
                    <a:pt x="4687" y="46065"/>
                    <a:pt x="4890" y="45043"/>
                    <a:pt x="6106" y="41773"/>
                  </a:cubicBezTo>
                  <a:cubicBezTo>
                    <a:pt x="17054" y="10093"/>
                    <a:pt x="22325" y="6414"/>
                    <a:pt x="52331" y="6414"/>
                  </a:cubicBezTo>
                  <a:lnTo>
                    <a:pt x="60237" y="6414"/>
                  </a:lnTo>
                  <a:cubicBezTo>
                    <a:pt x="65914" y="6414"/>
                    <a:pt x="65914" y="7232"/>
                    <a:pt x="65914" y="8867"/>
                  </a:cubicBezTo>
                  <a:cubicBezTo>
                    <a:pt x="65914" y="10093"/>
                    <a:pt x="65306" y="12546"/>
                    <a:pt x="65103" y="13159"/>
                  </a:cubicBezTo>
                  <a:lnTo>
                    <a:pt x="37936" y="122302"/>
                  </a:lnTo>
                  <a:cubicBezTo>
                    <a:pt x="36112" y="129864"/>
                    <a:pt x="35503" y="132112"/>
                    <a:pt x="13810" y="132112"/>
                  </a:cubicBezTo>
                  <a:cubicBezTo>
                    <a:pt x="6512" y="132112"/>
                    <a:pt x="5295" y="132112"/>
                    <a:pt x="5295" y="135996"/>
                  </a:cubicBezTo>
                  <a:cubicBezTo>
                    <a:pt x="5295" y="138448"/>
                    <a:pt x="7525" y="138448"/>
                    <a:pt x="8742" y="138448"/>
                  </a:cubicBezTo>
                  <a:cubicBezTo>
                    <a:pt x="14216" y="138448"/>
                    <a:pt x="19893" y="138039"/>
                    <a:pt x="25366" y="138039"/>
                  </a:cubicBezTo>
                  <a:cubicBezTo>
                    <a:pt x="31043" y="138039"/>
                    <a:pt x="36923" y="137835"/>
                    <a:pt x="42599" y="137835"/>
                  </a:cubicBezTo>
                  <a:cubicBezTo>
                    <a:pt x="48276" y="137835"/>
                    <a:pt x="53953" y="138039"/>
                    <a:pt x="59427" y="138039"/>
                  </a:cubicBezTo>
                  <a:cubicBezTo>
                    <a:pt x="65306" y="138039"/>
                    <a:pt x="71388" y="138448"/>
                    <a:pt x="77065" y="138448"/>
                  </a:cubicBezTo>
                  <a:cubicBezTo>
                    <a:pt x="79092" y="138448"/>
                    <a:pt x="81525" y="138448"/>
                    <a:pt x="81525" y="134360"/>
                  </a:cubicBezTo>
                  <a:cubicBezTo>
                    <a:pt x="81525" y="132112"/>
                    <a:pt x="79903" y="132112"/>
                    <a:pt x="74632" y="132112"/>
                  </a:cubicBezTo>
                  <a:cubicBezTo>
                    <a:pt x="69563" y="132112"/>
                    <a:pt x="66928" y="132112"/>
                    <a:pt x="61657" y="131703"/>
                  </a:cubicBezTo>
                  <a:cubicBezTo>
                    <a:pt x="55777" y="131090"/>
                    <a:pt x="54155" y="130477"/>
                    <a:pt x="54155" y="127207"/>
                  </a:cubicBezTo>
                  <a:cubicBezTo>
                    <a:pt x="54155" y="127003"/>
                    <a:pt x="54155" y="125981"/>
                    <a:pt x="54966" y="122915"/>
                  </a:cubicBezTo>
                  <a:lnTo>
                    <a:pt x="81931" y="14385"/>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9" name="任意多边形: 形状 178">
              <a:extLst>
                <a:ext uri="{FF2B5EF4-FFF2-40B4-BE49-F238E27FC236}">
                  <a16:creationId xmlns:a16="http://schemas.microsoft.com/office/drawing/2014/main" id="{E5FD9B9C-426E-48F0-BBB1-53BD07CB6EB2}"/>
                </a:ext>
              </a:extLst>
            </p:cNvPr>
            <p:cNvSpPr/>
            <p:nvPr>
              <p:custDataLst>
                <p:tags r:id="rId15"/>
              </p:custDataLst>
            </p:nvPr>
          </p:nvSpPr>
          <p:spPr>
            <a:xfrm>
              <a:off x="13486978" y="3389447"/>
              <a:ext cx="47035" cy="204387"/>
            </a:xfrm>
            <a:custGeom>
              <a:avLst/>
              <a:gdLst>
                <a:gd name="connsiteX0" fmla="*/ 47269 w 47035"/>
                <a:gd name="connsiteY0" fmla="*/ 102272 h 204387"/>
                <a:gd name="connsiteX1" fmla="*/ 33889 w 47035"/>
                <a:gd name="connsiteY1" fmla="*/ 38503 h 204387"/>
                <a:gd name="connsiteX2" fmla="*/ 2261 w 47035"/>
                <a:gd name="connsiteY2" fmla="*/ 78 h 204387"/>
                <a:gd name="connsiteX3" fmla="*/ 234 w 47035"/>
                <a:gd name="connsiteY3" fmla="*/ 2122 h 204387"/>
                <a:gd name="connsiteX4" fmla="*/ 4086 w 47035"/>
                <a:gd name="connsiteY4" fmla="*/ 6823 h 204387"/>
                <a:gd name="connsiteX5" fmla="*/ 35511 w 47035"/>
                <a:gd name="connsiteY5" fmla="*/ 102272 h 204387"/>
                <a:gd name="connsiteX6" fmla="*/ 2870 w 47035"/>
                <a:gd name="connsiteY6" fmla="*/ 198947 h 204387"/>
                <a:gd name="connsiteX7" fmla="*/ 234 w 47035"/>
                <a:gd name="connsiteY7" fmla="*/ 202422 h 204387"/>
                <a:gd name="connsiteX8" fmla="*/ 2261 w 47035"/>
                <a:gd name="connsiteY8" fmla="*/ 204465 h 204387"/>
                <a:gd name="connsiteX9" fmla="*/ 34497 w 47035"/>
                <a:gd name="connsiteY9" fmla="*/ 164610 h 204387"/>
                <a:gd name="connsiteX10" fmla="*/ 47269 w 47035"/>
                <a:gd name="connsiteY10" fmla="*/ 102272 h 20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35" h="204387">
                  <a:moveTo>
                    <a:pt x="47269" y="102272"/>
                  </a:moveTo>
                  <a:cubicBezTo>
                    <a:pt x="47269" y="86329"/>
                    <a:pt x="45039" y="61599"/>
                    <a:pt x="33889" y="38503"/>
                  </a:cubicBezTo>
                  <a:cubicBezTo>
                    <a:pt x="21724" y="13363"/>
                    <a:pt x="4289" y="78"/>
                    <a:pt x="2261" y="78"/>
                  </a:cubicBezTo>
                  <a:cubicBezTo>
                    <a:pt x="1045" y="78"/>
                    <a:pt x="234" y="896"/>
                    <a:pt x="234" y="2122"/>
                  </a:cubicBezTo>
                  <a:cubicBezTo>
                    <a:pt x="234" y="2735"/>
                    <a:pt x="234" y="3144"/>
                    <a:pt x="4086" y="6823"/>
                  </a:cubicBezTo>
                  <a:cubicBezTo>
                    <a:pt x="23954" y="27057"/>
                    <a:pt x="35511" y="59555"/>
                    <a:pt x="35511" y="102272"/>
                  </a:cubicBezTo>
                  <a:cubicBezTo>
                    <a:pt x="35511" y="137222"/>
                    <a:pt x="28009" y="173194"/>
                    <a:pt x="2870" y="198947"/>
                  </a:cubicBezTo>
                  <a:cubicBezTo>
                    <a:pt x="234" y="201400"/>
                    <a:pt x="234" y="201808"/>
                    <a:pt x="234" y="202422"/>
                  </a:cubicBezTo>
                  <a:cubicBezTo>
                    <a:pt x="234" y="203648"/>
                    <a:pt x="1045" y="204465"/>
                    <a:pt x="2261" y="204465"/>
                  </a:cubicBezTo>
                  <a:cubicBezTo>
                    <a:pt x="4289" y="204465"/>
                    <a:pt x="22535" y="190567"/>
                    <a:pt x="34497" y="164610"/>
                  </a:cubicBezTo>
                  <a:cubicBezTo>
                    <a:pt x="44837" y="142127"/>
                    <a:pt x="47269" y="119440"/>
                    <a:pt x="47269" y="102272"/>
                  </a:cubicBez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80" name="任意多边形: 形状 179">
              <a:extLst>
                <a:ext uri="{FF2B5EF4-FFF2-40B4-BE49-F238E27FC236}">
                  <a16:creationId xmlns:a16="http://schemas.microsoft.com/office/drawing/2014/main" id="{054A1383-634E-42F8-8025-8813030E1143}"/>
                </a:ext>
              </a:extLst>
            </p:cNvPr>
            <p:cNvSpPr/>
            <p:nvPr>
              <p:custDataLst>
                <p:tags r:id="rId16"/>
              </p:custDataLst>
            </p:nvPr>
          </p:nvSpPr>
          <p:spPr>
            <a:xfrm>
              <a:off x="13594744" y="3400893"/>
              <a:ext cx="45007" cy="141844"/>
            </a:xfrm>
            <a:custGeom>
              <a:avLst/>
              <a:gdLst>
                <a:gd name="connsiteX0" fmla="*/ 29434 w 45007"/>
                <a:gd name="connsiteY0" fmla="*/ 78 h 141844"/>
                <a:gd name="connsiteX1" fmla="*/ 240 w 45007"/>
                <a:gd name="connsiteY1" fmla="*/ 2326 h 141844"/>
                <a:gd name="connsiteX2" fmla="*/ 240 w 45007"/>
                <a:gd name="connsiteY2" fmla="*/ 8662 h 141844"/>
                <a:gd name="connsiteX3" fmla="*/ 16053 w 45007"/>
                <a:gd name="connsiteY3" fmla="*/ 20108 h 141844"/>
                <a:gd name="connsiteX4" fmla="*/ 16053 w 45007"/>
                <a:gd name="connsiteY4" fmla="*/ 126389 h 141844"/>
                <a:gd name="connsiteX5" fmla="*/ 240 w 45007"/>
                <a:gd name="connsiteY5" fmla="*/ 135587 h 141844"/>
                <a:gd name="connsiteX6" fmla="*/ 240 w 45007"/>
                <a:gd name="connsiteY6" fmla="*/ 141923 h 141844"/>
                <a:gd name="connsiteX7" fmla="*/ 22744 w 45007"/>
                <a:gd name="connsiteY7" fmla="*/ 141310 h 141844"/>
                <a:gd name="connsiteX8" fmla="*/ 45248 w 45007"/>
                <a:gd name="connsiteY8" fmla="*/ 141923 h 141844"/>
                <a:gd name="connsiteX9" fmla="*/ 45248 w 45007"/>
                <a:gd name="connsiteY9" fmla="*/ 135587 h 141844"/>
                <a:gd name="connsiteX10" fmla="*/ 29434 w 45007"/>
                <a:gd name="connsiteY10" fmla="*/ 126389 h 141844"/>
                <a:gd name="connsiteX11" fmla="*/ 29434 w 45007"/>
                <a:gd name="connsiteY11" fmla="*/ 78 h 14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007" h="141844">
                  <a:moveTo>
                    <a:pt x="29434" y="78"/>
                  </a:moveTo>
                  <a:lnTo>
                    <a:pt x="240" y="2326"/>
                  </a:lnTo>
                  <a:lnTo>
                    <a:pt x="240" y="8662"/>
                  </a:lnTo>
                  <a:cubicBezTo>
                    <a:pt x="14431" y="8662"/>
                    <a:pt x="16053" y="10093"/>
                    <a:pt x="16053" y="20108"/>
                  </a:cubicBezTo>
                  <a:lnTo>
                    <a:pt x="16053" y="126389"/>
                  </a:lnTo>
                  <a:cubicBezTo>
                    <a:pt x="16053" y="135587"/>
                    <a:pt x="13823" y="135587"/>
                    <a:pt x="240" y="135587"/>
                  </a:cubicBezTo>
                  <a:lnTo>
                    <a:pt x="240" y="141923"/>
                  </a:lnTo>
                  <a:cubicBezTo>
                    <a:pt x="6930" y="141718"/>
                    <a:pt x="17675" y="141310"/>
                    <a:pt x="22744" y="141310"/>
                  </a:cubicBezTo>
                  <a:cubicBezTo>
                    <a:pt x="27812" y="141310"/>
                    <a:pt x="37746" y="141718"/>
                    <a:pt x="45248" y="141923"/>
                  </a:cubicBezTo>
                  <a:lnTo>
                    <a:pt x="45248" y="135587"/>
                  </a:lnTo>
                  <a:cubicBezTo>
                    <a:pt x="31664" y="135587"/>
                    <a:pt x="29434" y="135587"/>
                    <a:pt x="29434" y="126389"/>
                  </a:cubicBezTo>
                  <a:lnTo>
                    <a:pt x="29434" y="78"/>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81" name="任意多边形: 形状 180">
              <a:extLst>
                <a:ext uri="{FF2B5EF4-FFF2-40B4-BE49-F238E27FC236}">
                  <a16:creationId xmlns:a16="http://schemas.microsoft.com/office/drawing/2014/main" id="{60B64BAB-9C70-4CC7-B49F-335308488AA4}"/>
                </a:ext>
              </a:extLst>
            </p:cNvPr>
            <p:cNvSpPr/>
            <p:nvPr>
              <p:custDataLst>
                <p:tags r:id="rId17"/>
              </p:custDataLst>
            </p:nvPr>
          </p:nvSpPr>
          <p:spPr>
            <a:xfrm>
              <a:off x="13650858" y="3452399"/>
              <a:ext cx="101977" cy="90339"/>
            </a:xfrm>
            <a:custGeom>
              <a:avLst/>
              <a:gdLst>
                <a:gd name="connsiteX0" fmla="*/ 16056 w 101977"/>
                <a:gd name="connsiteY0" fmla="*/ 20108 h 90339"/>
                <a:gd name="connsiteX1" fmla="*/ 16056 w 101977"/>
                <a:gd name="connsiteY1" fmla="*/ 74884 h 90339"/>
                <a:gd name="connsiteX2" fmla="*/ 242 w 101977"/>
                <a:gd name="connsiteY2" fmla="*/ 84081 h 90339"/>
                <a:gd name="connsiteX3" fmla="*/ 242 w 101977"/>
                <a:gd name="connsiteY3" fmla="*/ 90417 h 90339"/>
                <a:gd name="connsiteX4" fmla="*/ 23152 w 101977"/>
                <a:gd name="connsiteY4" fmla="*/ 89804 h 90339"/>
                <a:gd name="connsiteX5" fmla="*/ 45859 w 101977"/>
                <a:gd name="connsiteY5" fmla="*/ 90417 h 90339"/>
                <a:gd name="connsiteX6" fmla="*/ 45859 w 101977"/>
                <a:gd name="connsiteY6" fmla="*/ 84081 h 90339"/>
                <a:gd name="connsiteX7" fmla="*/ 30045 w 101977"/>
                <a:gd name="connsiteY7" fmla="*/ 74884 h 90339"/>
                <a:gd name="connsiteX8" fmla="*/ 30045 w 101977"/>
                <a:gd name="connsiteY8" fmla="*/ 37276 h 90339"/>
                <a:gd name="connsiteX9" fmla="*/ 57415 w 101977"/>
                <a:gd name="connsiteY9" fmla="*/ 4574 h 90339"/>
                <a:gd name="connsiteX10" fmla="*/ 72417 w 101977"/>
                <a:gd name="connsiteY10" fmla="*/ 27262 h 90339"/>
                <a:gd name="connsiteX11" fmla="*/ 72417 w 101977"/>
                <a:gd name="connsiteY11" fmla="*/ 74884 h 90339"/>
                <a:gd name="connsiteX12" fmla="*/ 56604 w 101977"/>
                <a:gd name="connsiteY12" fmla="*/ 84081 h 90339"/>
                <a:gd name="connsiteX13" fmla="*/ 56604 w 101977"/>
                <a:gd name="connsiteY13" fmla="*/ 90417 h 90339"/>
                <a:gd name="connsiteX14" fmla="*/ 79513 w 101977"/>
                <a:gd name="connsiteY14" fmla="*/ 89804 h 90339"/>
                <a:gd name="connsiteX15" fmla="*/ 102220 w 101977"/>
                <a:gd name="connsiteY15" fmla="*/ 90417 h 90339"/>
                <a:gd name="connsiteX16" fmla="*/ 102220 w 101977"/>
                <a:gd name="connsiteY16" fmla="*/ 84081 h 90339"/>
                <a:gd name="connsiteX17" fmla="*/ 86406 w 101977"/>
                <a:gd name="connsiteY17" fmla="*/ 77950 h 90339"/>
                <a:gd name="connsiteX18" fmla="*/ 86406 w 101977"/>
                <a:gd name="connsiteY18" fmla="*/ 38912 h 90339"/>
                <a:gd name="connsiteX19" fmla="*/ 80121 w 101977"/>
                <a:gd name="connsiteY19" fmla="*/ 7640 h 90339"/>
                <a:gd name="connsiteX20" fmla="*/ 58834 w 101977"/>
                <a:gd name="connsiteY20" fmla="*/ 78 h 90339"/>
                <a:gd name="connsiteX21" fmla="*/ 28829 w 101977"/>
                <a:gd name="connsiteY21" fmla="*/ 21539 h 90339"/>
                <a:gd name="connsiteX22" fmla="*/ 28829 w 101977"/>
                <a:gd name="connsiteY22" fmla="*/ 78 h 90339"/>
                <a:gd name="connsiteX23" fmla="*/ 242 w 101977"/>
                <a:gd name="connsiteY23" fmla="*/ 2326 h 90339"/>
                <a:gd name="connsiteX24" fmla="*/ 242 w 101977"/>
                <a:gd name="connsiteY24" fmla="*/ 8662 h 90339"/>
                <a:gd name="connsiteX25" fmla="*/ 16056 w 101977"/>
                <a:gd name="connsiteY25" fmla="*/ 20108 h 9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1977" h="90339">
                  <a:moveTo>
                    <a:pt x="16056" y="20108"/>
                  </a:moveTo>
                  <a:lnTo>
                    <a:pt x="16056" y="74884"/>
                  </a:lnTo>
                  <a:cubicBezTo>
                    <a:pt x="16056" y="84081"/>
                    <a:pt x="13826" y="84081"/>
                    <a:pt x="242" y="84081"/>
                  </a:cubicBezTo>
                  <a:lnTo>
                    <a:pt x="242" y="90417"/>
                  </a:lnTo>
                  <a:cubicBezTo>
                    <a:pt x="7338" y="90213"/>
                    <a:pt x="17678" y="89804"/>
                    <a:pt x="23152" y="89804"/>
                  </a:cubicBezTo>
                  <a:cubicBezTo>
                    <a:pt x="28423" y="89804"/>
                    <a:pt x="38965" y="90213"/>
                    <a:pt x="45859" y="90417"/>
                  </a:cubicBezTo>
                  <a:lnTo>
                    <a:pt x="45859" y="84081"/>
                  </a:lnTo>
                  <a:cubicBezTo>
                    <a:pt x="32275" y="84081"/>
                    <a:pt x="30045" y="84081"/>
                    <a:pt x="30045" y="74884"/>
                  </a:cubicBezTo>
                  <a:lnTo>
                    <a:pt x="30045" y="37276"/>
                  </a:lnTo>
                  <a:cubicBezTo>
                    <a:pt x="30045" y="16020"/>
                    <a:pt x="44439" y="4574"/>
                    <a:pt x="57415" y="4574"/>
                  </a:cubicBezTo>
                  <a:cubicBezTo>
                    <a:pt x="70187" y="4574"/>
                    <a:pt x="72417" y="15611"/>
                    <a:pt x="72417" y="27262"/>
                  </a:cubicBezTo>
                  <a:lnTo>
                    <a:pt x="72417" y="74884"/>
                  </a:lnTo>
                  <a:cubicBezTo>
                    <a:pt x="72417" y="84081"/>
                    <a:pt x="70187" y="84081"/>
                    <a:pt x="56604" y="84081"/>
                  </a:cubicBezTo>
                  <a:lnTo>
                    <a:pt x="56604" y="90417"/>
                  </a:lnTo>
                  <a:cubicBezTo>
                    <a:pt x="63700" y="90213"/>
                    <a:pt x="74039" y="89804"/>
                    <a:pt x="79513" y="89804"/>
                  </a:cubicBezTo>
                  <a:cubicBezTo>
                    <a:pt x="84784" y="89804"/>
                    <a:pt x="95327" y="90213"/>
                    <a:pt x="102220" y="90417"/>
                  </a:cubicBezTo>
                  <a:lnTo>
                    <a:pt x="102220" y="84081"/>
                  </a:lnTo>
                  <a:cubicBezTo>
                    <a:pt x="91677" y="84081"/>
                    <a:pt x="86609" y="84081"/>
                    <a:pt x="86406" y="77950"/>
                  </a:cubicBezTo>
                  <a:lnTo>
                    <a:pt x="86406" y="38912"/>
                  </a:lnTo>
                  <a:cubicBezTo>
                    <a:pt x="86406" y="21334"/>
                    <a:pt x="86406" y="14998"/>
                    <a:pt x="80121" y="7640"/>
                  </a:cubicBezTo>
                  <a:cubicBezTo>
                    <a:pt x="77283" y="4166"/>
                    <a:pt x="70593" y="78"/>
                    <a:pt x="58834" y="78"/>
                  </a:cubicBezTo>
                  <a:cubicBezTo>
                    <a:pt x="44034" y="78"/>
                    <a:pt x="34505" y="8867"/>
                    <a:pt x="28829" y="21539"/>
                  </a:cubicBezTo>
                  <a:lnTo>
                    <a:pt x="28829" y="78"/>
                  </a:lnTo>
                  <a:lnTo>
                    <a:pt x="242" y="2326"/>
                  </a:lnTo>
                  <a:lnTo>
                    <a:pt x="242" y="8662"/>
                  </a:lnTo>
                  <a:cubicBezTo>
                    <a:pt x="14434" y="8662"/>
                    <a:pt x="16056" y="10093"/>
                    <a:pt x="16056" y="20108"/>
                  </a:cubicBez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82" name="任意多边形: 形状 181">
              <a:extLst>
                <a:ext uri="{FF2B5EF4-FFF2-40B4-BE49-F238E27FC236}">
                  <a16:creationId xmlns:a16="http://schemas.microsoft.com/office/drawing/2014/main" id="{D2492BA5-F7EA-40A8-B04C-8A4ACF0E5262}"/>
                </a:ext>
              </a:extLst>
            </p:cNvPr>
            <p:cNvSpPr/>
            <p:nvPr>
              <p:custDataLst>
                <p:tags r:id="rId18"/>
              </p:custDataLst>
            </p:nvPr>
          </p:nvSpPr>
          <p:spPr>
            <a:xfrm>
              <a:off x="13836611" y="3307690"/>
              <a:ext cx="46021" cy="367692"/>
            </a:xfrm>
            <a:custGeom>
              <a:avLst/>
              <a:gdLst>
                <a:gd name="connsiteX0" fmla="*/ 250 w 46021"/>
                <a:gd name="connsiteY0" fmla="*/ 367760 h 367692"/>
                <a:gd name="connsiteX1" fmla="*/ 46271 w 46021"/>
                <a:gd name="connsiteY1" fmla="*/ 367760 h 367692"/>
                <a:gd name="connsiteX2" fmla="*/ 46271 w 46021"/>
                <a:gd name="connsiteY2" fmla="*/ 358154 h 367692"/>
                <a:gd name="connsiteX3" fmla="*/ 9778 w 46021"/>
                <a:gd name="connsiteY3" fmla="*/ 358154 h 367692"/>
                <a:gd name="connsiteX4" fmla="*/ 9778 w 46021"/>
                <a:gd name="connsiteY4" fmla="*/ 9673 h 367692"/>
                <a:gd name="connsiteX5" fmla="*/ 46271 w 46021"/>
                <a:gd name="connsiteY5" fmla="*/ 9673 h 367692"/>
                <a:gd name="connsiteX6" fmla="*/ 46271 w 46021"/>
                <a:gd name="connsiteY6" fmla="*/ 67 h 367692"/>
                <a:gd name="connsiteX7" fmla="*/ 250 w 46021"/>
                <a:gd name="connsiteY7" fmla="*/ 67 h 367692"/>
                <a:gd name="connsiteX8" fmla="*/ 250 w 46021"/>
                <a:gd name="connsiteY8" fmla="*/ 367760 h 36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1" h="367692">
                  <a:moveTo>
                    <a:pt x="250" y="367760"/>
                  </a:moveTo>
                  <a:lnTo>
                    <a:pt x="46271" y="367760"/>
                  </a:lnTo>
                  <a:lnTo>
                    <a:pt x="46271" y="358154"/>
                  </a:lnTo>
                  <a:lnTo>
                    <a:pt x="9778" y="358154"/>
                  </a:lnTo>
                  <a:lnTo>
                    <a:pt x="9778" y="9673"/>
                  </a:lnTo>
                  <a:lnTo>
                    <a:pt x="46271" y="9673"/>
                  </a:lnTo>
                  <a:lnTo>
                    <a:pt x="46271" y="67"/>
                  </a:lnTo>
                  <a:lnTo>
                    <a:pt x="250" y="67"/>
                  </a:lnTo>
                  <a:lnTo>
                    <a:pt x="250" y="367760"/>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83" name="任意多边形: 形状 182">
              <a:extLst>
                <a:ext uri="{FF2B5EF4-FFF2-40B4-BE49-F238E27FC236}">
                  <a16:creationId xmlns:a16="http://schemas.microsoft.com/office/drawing/2014/main" id="{977C16DE-9D3C-462B-BE61-6ADAF53F3FAD}"/>
                </a:ext>
              </a:extLst>
            </p:cNvPr>
            <p:cNvSpPr/>
            <p:nvPr>
              <p:custDataLst>
                <p:tags r:id="rId19"/>
              </p:custDataLst>
            </p:nvPr>
          </p:nvSpPr>
          <p:spPr>
            <a:xfrm>
              <a:off x="13990605" y="3314129"/>
              <a:ext cx="105829" cy="129990"/>
            </a:xfrm>
            <a:custGeom>
              <a:avLst/>
              <a:gdLst>
                <a:gd name="connsiteX0" fmla="*/ 15871 w 105829"/>
                <a:gd name="connsiteY0" fmla="*/ 115346 h 129990"/>
                <a:gd name="connsiteX1" fmla="*/ 4923 w 105829"/>
                <a:gd name="connsiteY1" fmla="*/ 123726 h 129990"/>
                <a:gd name="connsiteX2" fmla="*/ 260 w 105829"/>
                <a:gd name="connsiteY2" fmla="*/ 127609 h 129990"/>
                <a:gd name="connsiteX3" fmla="*/ 2895 w 105829"/>
                <a:gd name="connsiteY3" fmla="*/ 130062 h 129990"/>
                <a:gd name="connsiteX4" fmla="*/ 19925 w 105829"/>
                <a:gd name="connsiteY4" fmla="*/ 129448 h 129990"/>
                <a:gd name="connsiteX5" fmla="*/ 39996 w 105829"/>
                <a:gd name="connsiteY5" fmla="*/ 130062 h 129990"/>
                <a:gd name="connsiteX6" fmla="*/ 43646 w 105829"/>
                <a:gd name="connsiteY6" fmla="*/ 125974 h 129990"/>
                <a:gd name="connsiteX7" fmla="*/ 38780 w 105829"/>
                <a:gd name="connsiteY7" fmla="*/ 123726 h 129990"/>
                <a:gd name="connsiteX8" fmla="*/ 28643 w 105829"/>
                <a:gd name="connsiteY8" fmla="*/ 120455 h 129990"/>
                <a:gd name="connsiteX9" fmla="*/ 38577 w 105829"/>
                <a:gd name="connsiteY9" fmla="*/ 79578 h 129990"/>
                <a:gd name="connsiteX10" fmla="*/ 57229 w 105829"/>
                <a:gd name="connsiteY10" fmla="*/ 92659 h 129990"/>
                <a:gd name="connsiteX11" fmla="*/ 106089 w 105829"/>
                <a:gd name="connsiteY11" fmla="*/ 32773 h 129990"/>
                <a:gd name="connsiteX12" fmla="*/ 79125 w 105829"/>
                <a:gd name="connsiteY12" fmla="*/ 71 h 129990"/>
                <a:gd name="connsiteX13" fmla="*/ 52566 w 105829"/>
                <a:gd name="connsiteY13" fmla="*/ 15400 h 129990"/>
                <a:gd name="connsiteX14" fmla="*/ 34320 w 105829"/>
                <a:gd name="connsiteY14" fmla="*/ 71 h 129990"/>
                <a:gd name="connsiteX15" fmla="*/ 19317 w 105829"/>
                <a:gd name="connsiteY15" fmla="*/ 11721 h 129990"/>
                <a:gd name="connsiteX16" fmla="*/ 13032 w 105829"/>
                <a:gd name="connsiteY16" fmla="*/ 31547 h 129990"/>
                <a:gd name="connsiteX17" fmla="*/ 15465 w 105829"/>
                <a:gd name="connsiteY17" fmla="*/ 33591 h 129990"/>
                <a:gd name="connsiteX18" fmla="*/ 18912 w 105829"/>
                <a:gd name="connsiteY18" fmla="*/ 28890 h 129990"/>
                <a:gd name="connsiteX19" fmla="*/ 33712 w 105829"/>
                <a:gd name="connsiteY19" fmla="*/ 4568 h 129990"/>
                <a:gd name="connsiteX20" fmla="*/ 39996 w 105829"/>
                <a:gd name="connsiteY20" fmla="*/ 13970 h 129990"/>
                <a:gd name="connsiteX21" fmla="*/ 38577 w 105829"/>
                <a:gd name="connsiteY21" fmla="*/ 24393 h 129990"/>
                <a:gd name="connsiteX22" fmla="*/ 15871 w 105829"/>
                <a:gd name="connsiteY22" fmla="*/ 115346 h 129990"/>
                <a:gd name="connsiteX23" fmla="*/ 51553 w 105829"/>
                <a:gd name="connsiteY23" fmla="*/ 26642 h 129990"/>
                <a:gd name="connsiteX24" fmla="*/ 62095 w 105829"/>
                <a:gd name="connsiteY24" fmla="*/ 12334 h 129990"/>
                <a:gd name="connsiteX25" fmla="*/ 78517 w 105829"/>
                <a:gd name="connsiteY25" fmla="*/ 4568 h 129990"/>
                <a:gd name="connsiteX26" fmla="*/ 91492 w 105829"/>
                <a:gd name="connsiteY26" fmla="*/ 23780 h 129990"/>
                <a:gd name="connsiteX27" fmla="*/ 81152 w 105829"/>
                <a:gd name="connsiteY27" fmla="*/ 67110 h 129990"/>
                <a:gd name="connsiteX28" fmla="*/ 57026 w 105829"/>
                <a:gd name="connsiteY28" fmla="*/ 88162 h 129990"/>
                <a:gd name="connsiteX29" fmla="*/ 41010 w 105829"/>
                <a:gd name="connsiteY29" fmla="*/ 69972 h 129990"/>
                <a:gd name="connsiteX30" fmla="*/ 41618 w 105829"/>
                <a:gd name="connsiteY30" fmla="*/ 66702 h 129990"/>
                <a:gd name="connsiteX31" fmla="*/ 51553 w 105829"/>
                <a:gd name="connsiteY31" fmla="*/ 26642 h 12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5829" h="129990">
                  <a:moveTo>
                    <a:pt x="15871" y="115346"/>
                  </a:moveTo>
                  <a:cubicBezTo>
                    <a:pt x="14249" y="122295"/>
                    <a:pt x="13843" y="123726"/>
                    <a:pt x="4923" y="123726"/>
                  </a:cubicBezTo>
                  <a:cubicBezTo>
                    <a:pt x="2490" y="123726"/>
                    <a:pt x="260" y="123726"/>
                    <a:pt x="260" y="127609"/>
                  </a:cubicBezTo>
                  <a:cubicBezTo>
                    <a:pt x="260" y="129244"/>
                    <a:pt x="1273" y="130062"/>
                    <a:pt x="2895" y="130062"/>
                  </a:cubicBezTo>
                  <a:cubicBezTo>
                    <a:pt x="8369" y="130062"/>
                    <a:pt x="14249" y="129448"/>
                    <a:pt x="19925" y="129448"/>
                  </a:cubicBezTo>
                  <a:cubicBezTo>
                    <a:pt x="26616" y="129448"/>
                    <a:pt x="33509" y="130062"/>
                    <a:pt x="39996" y="130062"/>
                  </a:cubicBezTo>
                  <a:cubicBezTo>
                    <a:pt x="41010" y="130062"/>
                    <a:pt x="43646" y="130062"/>
                    <a:pt x="43646" y="125974"/>
                  </a:cubicBezTo>
                  <a:cubicBezTo>
                    <a:pt x="43646" y="123726"/>
                    <a:pt x="41618" y="123726"/>
                    <a:pt x="38780" y="123726"/>
                  </a:cubicBezTo>
                  <a:cubicBezTo>
                    <a:pt x="28643" y="123726"/>
                    <a:pt x="28643" y="122295"/>
                    <a:pt x="28643" y="120455"/>
                  </a:cubicBezTo>
                  <a:cubicBezTo>
                    <a:pt x="28643" y="118003"/>
                    <a:pt x="37158" y="84688"/>
                    <a:pt x="38577" y="79578"/>
                  </a:cubicBezTo>
                  <a:cubicBezTo>
                    <a:pt x="41213" y="85505"/>
                    <a:pt x="46890" y="92659"/>
                    <a:pt x="57229" y="92659"/>
                  </a:cubicBezTo>
                  <a:cubicBezTo>
                    <a:pt x="80747" y="92659"/>
                    <a:pt x="106089" y="62818"/>
                    <a:pt x="106089" y="32773"/>
                  </a:cubicBezTo>
                  <a:cubicBezTo>
                    <a:pt x="106089" y="13561"/>
                    <a:pt x="94533" y="71"/>
                    <a:pt x="79125" y="71"/>
                  </a:cubicBezTo>
                  <a:cubicBezTo>
                    <a:pt x="68988" y="71"/>
                    <a:pt x="59257" y="7429"/>
                    <a:pt x="52566" y="15400"/>
                  </a:cubicBezTo>
                  <a:cubicBezTo>
                    <a:pt x="50539" y="4363"/>
                    <a:pt x="41821" y="71"/>
                    <a:pt x="34320" y="71"/>
                  </a:cubicBezTo>
                  <a:cubicBezTo>
                    <a:pt x="24994" y="71"/>
                    <a:pt x="21142" y="8042"/>
                    <a:pt x="19317" y="11721"/>
                  </a:cubicBezTo>
                  <a:cubicBezTo>
                    <a:pt x="15668" y="18670"/>
                    <a:pt x="13032" y="30934"/>
                    <a:pt x="13032" y="31547"/>
                  </a:cubicBezTo>
                  <a:cubicBezTo>
                    <a:pt x="13032" y="33591"/>
                    <a:pt x="15060" y="33591"/>
                    <a:pt x="15465" y="33591"/>
                  </a:cubicBezTo>
                  <a:cubicBezTo>
                    <a:pt x="17492" y="33591"/>
                    <a:pt x="17695" y="33386"/>
                    <a:pt x="18912" y="28890"/>
                  </a:cubicBezTo>
                  <a:cubicBezTo>
                    <a:pt x="22358" y="14378"/>
                    <a:pt x="26413" y="4568"/>
                    <a:pt x="33712" y="4568"/>
                  </a:cubicBezTo>
                  <a:cubicBezTo>
                    <a:pt x="37158" y="4568"/>
                    <a:pt x="39996" y="6203"/>
                    <a:pt x="39996" y="13970"/>
                  </a:cubicBezTo>
                  <a:cubicBezTo>
                    <a:pt x="39996" y="18670"/>
                    <a:pt x="39388" y="20919"/>
                    <a:pt x="38577" y="24393"/>
                  </a:cubicBezTo>
                  <a:lnTo>
                    <a:pt x="15871" y="115346"/>
                  </a:lnTo>
                  <a:close/>
                  <a:moveTo>
                    <a:pt x="51553" y="26642"/>
                  </a:moveTo>
                  <a:cubicBezTo>
                    <a:pt x="52972" y="21123"/>
                    <a:pt x="58446" y="15400"/>
                    <a:pt x="62095" y="12334"/>
                  </a:cubicBezTo>
                  <a:cubicBezTo>
                    <a:pt x="69191" y="5998"/>
                    <a:pt x="75070" y="4568"/>
                    <a:pt x="78517" y="4568"/>
                  </a:cubicBezTo>
                  <a:cubicBezTo>
                    <a:pt x="86626" y="4568"/>
                    <a:pt x="91492" y="11721"/>
                    <a:pt x="91492" y="23780"/>
                  </a:cubicBezTo>
                  <a:cubicBezTo>
                    <a:pt x="91492" y="35839"/>
                    <a:pt x="84802" y="59344"/>
                    <a:pt x="81152" y="67110"/>
                  </a:cubicBezTo>
                  <a:cubicBezTo>
                    <a:pt x="74259" y="81417"/>
                    <a:pt x="64528" y="88162"/>
                    <a:pt x="57026" y="88162"/>
                  </a:cubicBezTo>
                  <a:cubicBezTo>
                    <a:pt x="43646" y="88162"/>
                    <a:pt x="41010" y="71198"/>
                    <a:pt x="41010" y="69972"/>
                  </a:cubicBezTo>
                  <a:cubicBezTo>
                    <a:pt x="41010" y="69563"/>
                    <a:pt x="41010" y="69154"/>
                    <a:pt x="41618" y="66702"/>
                  </a:cubicBezTo>
                  <a:lnTo>
                    <a:pt x="51553" y="26642"/>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84" name="任意多边形: 形状 183">
              <a:extLst>
                <a:ext uri="{FF2B5EF4-FFF2-40B4-BE49-F238E27FC236}">
                  <a16:creationId xmlns:a16="http://schemas.microsoft.com/office/drawing/2014/main" id="{B1383B26-B85F-427A-9B6D-3CA4AE3003FE}"/>
                </a:ext>
              </a:extLst>
            </p:cNvPr>
            <p:cNvSpPr/>
            <p:nvPr>
              <p:custDataLst>
                <p:tags r:id="rId20"/>
              </p:custDataLst>
            </p:nvPr>
          </p:nvSpPr>
          <p:spPr>
            <a:xfrm>
              <a:off x="14119167" y="3251178"/>
              <a:ext cx="47035" cy="204387"/>
            </a:xfrm>
            <a:custGeom>
              <a:avLst/>
              <a:gdLst>
                <a:gd name="connsiteX0" fmla="*/ 47300 w 47035"/>
                <a:gd name="connsiteY0" fmla="*/ 202415 h 204387"/>
                <a:gd name="connsiteX1" fmla="*/ 43854 w 47035"/>
                <a:gd name="connsiteY1" fmla="*/ 197918 h 204387"/>
                <a:gd name="connsiteX2" fmla="*/ 12024 w 47035"/>
                <a:gd name="connsiteY2" fmla="*/ 102265 h 204387"/>
                <a:gd name="connsiteX3" fmla="*/ 44664 w 47035"/>
                <a:gd name="connsiteY3" fmla="*/ 5590 h 204387"/>
                <a:gd name="connsiteX4" fmla="*/ 47300 w 47035"/>
                <a:gd name="connsiteY4" fmla="*/ 2115 h 204387"/>
                <a:gd name="connsiteX5" fmla="*/ 45273 w 47035"/>
                <a:gd name="connsiteY5" fmla="*/ 71 h 204387"/>
                <a:gd name="connsiteX6" fmla="*/ 13037 w 47035"/>
                <a:gd name="connsiteY6" fmla="*/ 39927 h 204387"/>
                <a:gd name="connsiteX7" fmla="*/ 265 w 47035"/>
                <a:gd name="connsiteY7" fmla="*/ 102265 h 204387"/>
                <a:gd name="connsiteX8" fmla="*/ 13645 w 47035"/>
                <a:gd name="connsiteY8" fmla="*/ 166034 h 204387"/>
                <a:gd name="connsiteX9" fmla="*/ 45273 w 47035"/>
                <a:gd name="connsiteY9" fmla="*/ 204459 h 204387"/>
                <a:gd name="connsiteX10" fmla="*/ 47300 w 47035"/>
                <a:gd name="connsiteY10" fmla="*/ 202415 h 20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35" h="204387">
                  <a:moveTo>
                    <a:pt x="47300" y="202415"/>
                  </a:moveTo>
                  <a:cubicBezTo>
                    <a:pt x="47300" y="201802"/>
                    <a:pt x="47300" y="201393"/>
                    <a:pt x="43854" y="197918"/>
                  </a:cubicBezTo>
                  <a:cubicBezTo>
                    <a:pt x="18511" y="172165"/>
                    <a:pt x="12024" y="133536"/>
                    <a:pt x="12024" y="102265"/>
                  </a:cubicBezTo>
                  <a:cubicBezTo>
                    <a:pt x="12024" y="66702"/>
                    <a:pt x="19728" y="31138"/>
                    <a:pt x="44664" y="5590"/>
                  </a:cubicBezTo>
                  <a:cubicBezTo>
                    <a:pt x="47300" y="3137"/>
                    <a:pt x="47300" y="2728"/>
                    <a:pt x="47300" y="2115"/>
                  </a:cubicBezTo>
                  <a:cubicBezTo>
                    <a:pt x="47300" y="684"/>
                    <a:pt x="46489" y="71"/>
                    <a:pt x="45273" y="71"/>
                  </a:cubicBezTo>
                  <a:cubicBezTo>
                    <a:pt x="43245" y="71"/>
                    <a:pt x="24999" y="13970"/>
                    <a:pt x="13037" y="39927"/>
                  </a:cubicBezTo>
                  <a:cubicBezTo>
                    <a:pt x="2698" y="62409"/>
                    <a:pt x="265" y="85096"/>
                    <a:pt x="265" y="102265"/>
                  </a:cubicBezTo>
                  <a:cubicBezTo>
                    <a:pt x="265" y="118207"/>
                    <a:pt x="2495" y="142938"/>
                    <a:pt x="13645" y="166034"/>
                  </a:cubicBezTo>
                  <a:cubicBezTo>
                    <a:pt x="25810" y="191173"/>
                    <a:pt x="43245" y="204459"/>
                    <a:pt x="45273" y="204459"/>
                  </a:cubicBezTo>
                  <a:cubicBezTo>
                    <a:pt x="46489" y="204459"/>
                    <a:pt x="47300" y="203845"/>
                    <a:pt x="47300" y="202415"/>
                  </a:cubicBez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85" name="任意多边形: 形状 184">
              <a:extLst>
                <a:ext uri="{FF2B5EF4-FFF2-40B4-BE49-F238E27FC236}">
                  <a16:creationId xmlns:a16="http://schemas.microsoft.com/office/drawing/2014/main" id="{7BC3352F-F6DF-4A5C-8F8A-612224D56A74}"/>
                </a:ext>
              </a:extLst>
            </p:cNvPr>
            <p:cNvSpPr/>
            <p:nvPr>
              <p:custDataLst>
                <p:tags r:id="rId21"/>
              </p:custDataLst>
            </p:nvPr>
          </p:nvSpPr>
          <p:spPr>
            <a:xfrm>
              <a:off x="14186251" y="3314129"/>
              <a:ext cx="78865" cy="92587"/>
            </a:xfrm>
            <a:custGeom>
              <a:avLst/>
              <a:gdLst>
                <a:gd name="connsiteX0" fmla="*/ 72241 w 78865"/>
                <a:gd name="connsiteY0" fmla="*/ 12743 h 92587"/>
                <a:gd name="connsiteX1" fmla="*/ 63320 w 78865"/>
                <a:gd name="connsiteY1" fmla="*/ 15605 h 92587"/>
                <a:gd name="connsiteX2" fmla="*/ 59671 w 78865"/>
                <a:gd name="connsiteY2" fmla="*/ 23576 h 92587"/>
                <a:gd name="connsiteX3" fmla="*/ 67172 w 78865"/>
                <a:gd name="connsiteY3" fmla="*/ 30729 h 92587"/>
                <a:gd name="connsiteX4" fmla="*/ 78526 w 78865"/>
                <a:gd name="connsiteY4" fmla="*/ 17649 h 92587"/>
                <a:gd name="connsiteX5" fmla="*/ 54603 w 78865"/>
                <a:gd name="connsiteY5" fmla="*/ 71 h 92587"/>
                <a:gd name="connsiteX6" fmla="*/ 269 w 78865"/>
                <a:gd name="connsiteY6" fmla="*/ 58117 h 92587"/>
                <a:gd name="connsiteX7" fmla="*/ 33112 w 78865"/>
                <a:gd name="connsiteY7" fmla="*/ 92659 h 92587"/>
                <a:gd name="connsiteX8" fmla="*/ 79134 w 78865"/>
                <a:gd name="connsiteY8" fmla="*/ 68541 h 92587"/>
                <a:gd name="connsiteX9" fmla="*/ 76701 w 78865"/>
                <a:gd name="connsiteY9" fmla="*/ 65884 h 92587"/>
                <a:gd name="connsiteX10" fmla="*/ 74065 w 78865"/>
                <a:gd name="connsiteY10" fmla="*/ 67928 h 92587"/>
                <a:gd name="connsiteX11" fmla="*/ 33518 w 78865"/>
                <a:gd name="connsiteY11" fmla="*/ 88162 h 92587"/>
                <a:gd name="connsiteX12" fmla="*/ 15271 w 78865"/>
                <a:gd name="connsiteY12" fmla="*/ 65884 h 92587"/>
                <a:gd name="connsiteX13" fmla="*/ 26219 w 78865"/>
                <a:gd name="connsiteY13" fmla="*/ 25006 h 92587"/>
                <a:gd name="connsiteX14" fmla="*/ 54805 w 78865"/>
                <a:gd name="connsiteY14" fmla="*/ 4568 h 92587"/>
                <a:gd name="connsiteX15" fmla="*/ 72241 w 78865"/>
                <a:gd name="connsiteY15" fmla="*/ 12743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65" h="92587">
                  <a:moveTo>
                    <a:pt x="72241" y="12743"/>
                  </a:moveTo>
                  <a:cubicBezTo>
                    <a:pt x="68997" y="12743"/>
                    <a:pt x="66159" y="12743"/>
                    <a:pt x="63320" y="15605"/>
                  </a:cubicBezTo>
                  <a:cubicBezTo>
                    <a:pt x="60076" y="18670"/>
                    <a:pt x="59671" y="22145"/>
                    <a:pt x="59671" y="23576"/>
                  </a:cubicBezTo>
                  <a:cubicBezTo>
                    <a:pt x="59671" y="28481"/>
                    <a:pt x="63320" y="30729"/>
                    <a:pt x="67172" y="30729"/>
                  </a:cubicBezTo>
                  <a:cubicBezTo>
                    <a:pt x="73052" y="30729"/>
                    <a:pt x="78526" y="25824"/>
                    <a:pt x="78526" y="17649"/>
                  </a:cubicBezTo>
                  <a:cubicBezTo>
                    <a:pt x="78526" y="7634"/>
                    <a:pt x="68997" y="71"/>
                    <a:pt x="54603" y="71"/>
                  </a:cubicBezTo>
                  <a:cubicBezTo>
                    <a:pt x="27233" y="71"/>
                    <a:pt x="269" y="29299"/>
                    <a:pt x="269" y="58117"/>
                  </a:cubicBezTo>
                  <a:cubicBezTo>
                    <a:pt x="269" y="76512"/>
                    <a:pt x="12027" y="92659"/>
                    <a:pt x="33112" y="92659"/>
                  </a:cubicBezTo>
                  <a:cubicBezTo>
                    <a:pt x="62104" y="92659"/>
                    <a:pt x="79134" y="70994"/>
                    <a:pt x="79134" y="68541"/>
                  </a:cubicBezTo>
                  <a:cubicBezTo>
                    <a:pt x="79134" y="67315"/>
                    <a:pt x="77917" y="65884"/>
                    <a:pt x="76701" y="65884"/>
                  </a:cubicBezTo>
                  <a:cubicBezTo>
                    <a:pt x="75687" y="65884"/>
                    <a:pt x="75282" y="66293"/>
                    <a:pt x="74065" y="67928"/>
                  </a:cubicBezTo>
                  <a:cubicBezTo>
                    <a:pt x="58049" y="88162"/>
                    <a:pt x="35951" y="88162"/>
                    <a:pt x="33518" y="88162"/>
                  </a:cubicBezTo>
                  <a:cubicBezTo>
                    <a:pt x="20745" y="88162"/>
                    <a:pt x="15271" y="78147"/>
                    <a:pt x="15271" y="65884"/>
                  </a:cubicBezTo>
                  <a:cubicBezTo>
                    <a:pt x="15271" y="57504"/>
                    <a:pt x="19326" y="37679"/>
                    <a:pt x="26219" y="25006"/>
                  </a:cubicBezTo>
                  <a:cubicBezTo>
                    <a:pt x="32504" y="13356"/>
                    <a:pt x="43655" y="4568"/>
                    <a:pt x="54805" y="4568"/>
                  </a:cubicBezTo>
                  <a:cubicBezTo>
                    <a:pt x="61698" y="4568"/>
                    <a:pt x="69402" y="7225"/>
                    <a:pt x="72241" y="12743"/>
                  </a:cubicBez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24" name="任意多边形: 形状 223">
              <a:extLst>
                <a:ext uri="{FF2B5EF4-FFF2-40B4-BE49-F238E27FC236}">
                  <a16:creationId xmlns:a16="http://schemas.microsoft.com/office/drawing/2014/main" id="{557E9072-274D-498F-B390-8BEE6CBA5C50}"/>
                </a:ext>
              </a:extLst>
            </p:cNvPr>
            <p:cNvSpPr/>
            <p:nvPr>
              <p:custDataLst>
                <p:tags r:id="rId22"/>
              </p:custDataLst>
            </p:nvPr>
          </p:nvSpPr>
          <p:spPr>
            <a:xfrm>
              <a:off x="14276826" y="3262624"/>
              <a:ext cx="99544" cy="144093"/>
            </a:xfrm>
            <a:custGeom>
              <a:avLst/>
              <a:gdLst>
                <a:gd name="connsiteX0" fmla="*/ 47308 w 99544"/>
                <a:gd name="connsiteY0" fmla="*/ 2319 h 144093"/>
                <a:gd name="connsiteX1" fmla="*/ 44673 w 99544"/>
                <a:gd name="connsiteY1" fmla="*/ 71 h 144093"/>
                <a:gd name="connsiteX2" fmla="*/ 19939 w 99544"/>
                <a:gd name="connsiteY2" fmla="*/ 2115 h 144093"/>
                <a:gd name="connsiteX3" fmla="*/ 16087 w 99544"/>
                <a:gd name="connsiteY3" fmla="*/ 6203 h 144093"/>
                <a:gd name="connsiteX4" fmla="*/ 20952 w 99544"/>
                <a:gd name="connsiteY4" fmla="*/ 8656 h 144093"/>
                <a:gd name="connsiteX5" fmla="*/ 31089 w 99544"/>
                <a:gd name="connsiteY5" fmla="*/ 12130 h 144093"/>
                <a:gd name="connsiteX6" fmla="*/ 30481 w 99544"/>
                <a:gd name="connsiteY6" fmla="*/ 16218 h 144093"/>
                <a:gd name="connsiteX7" fmla="*/ 1084 w 99544"/>
                <a:gd name="connsiteY7" fmla="*/ 133945 h 144093"/>
                <a:gd name="connsiteX8" fmla="*/ 273 w 99544"/>
                <a:gd name="connsiteY8" fmla="*/ 138441 h 144093"/>
                <a:gd name="connsiteX9" fmla="*/ 6152 w 99544"/>
                <a:gd name="connsiteY9" fmla="*/ 144164 h 144093"/>
                <a:gd name="connsiteX10" fmla="*/ 13654 w 99544"/>
                <a:gd name="connsiteY10" fmla="*/ 138850 h 144093"/>
                <a:gd name="connsiteX11" fmla="*/ 17506 w 99544"/>
                <a:gd name="connsiteY11" fmla="*/ 123317 h 144093"/>
                <a:gd name="connsiteX12" fmla="*/ 21966 w 99544"/>
                <a:gd name="connsiteY12" fmla="*/ 104922 h 144093"/>
                <a:gd name="connsiteX13" fmla="*/ 25412 w 99544"/>
                <a:gd name="connsiteY13" fmla="*/ 91228 h 144093"/>
                <a:gd name="connsiteX14" fmla="*/ 27643 w 99544"/>
                <a:gd name="connsiteY14" fmla="*/ 82031 h 144093"/>
                <a:gd name="connsiteX15" fmla="*/ 41429 w 99544"/>
                <a:gd name="connsiteY15" fmla="*/ 63227 h 144093"/>
                <a:gd name="connsiteX16" fmla="*/ 60892 w 99544"/>
                <a:gd name="connsiteY16" fmla="*/ 56073 h 144093"/>
                <a:gd name="connsiteX17" fmla="*/ 71840 w 99544"/>
                <a:gd name="connsiteY17" fmla="*/ 70380 h 144093"/>
                <a:gd name="connsiteX18" fmla="*/ 59270 w 99544"/>
                <a:gd name="connsiteY18" fmla="*/ 116163 h 144093"/>
                <a:gd name="connsiteX19" fmla="*/ 56634 w 99544"/>
                <a:gd name="connsiteY19" fmla="*/ 127405 h 144093"/>
                <a:gd name="connsiteX20" fmla="*/ 73259 w 99544"/>
                <a:gd name="connsiteY20" fmla="*/ 144164 h 144093"/>
                <a:gd name="connsiteX21" fmla="*/ 99818 w 99544"/>
                <a:gd name="connsiteY21" fmla="*/ 112689 h 144093"/>
                <a:gd name="connsiteX22" fmla="*/ 97385 w 99544"/>
                <a:gd name="connsiteY22" fmla="*/ 110645 h 144093"/>
                <a:gd name="connsiteX23" fmla="*/ 94344 w 99544"/>
                <a:gd name="connsiteY23" fmla="*/ 114324 h 144093"/>
                <a:gd name="connsiteX24" fmla="*/ 73664 w 99544"/>
                <a:gd name="connsiteY24" fmla="*/ 139668 h 144093"/>
                <a:gd name="connsiteX25" fmla="*/ 68799 w 99544"/>
                <a:gd name="connsiteY25" fmla="*/ 132923 h 144093"/>
                <a:gd name="connsiteX26" fmla="*/ 72448 w 99544"/>
                <a:gd name="connsiteY26" fmla="*/ 118412 h 144093"/>
                <a:gd name="connsiteX27" fmla="*/ 84815 w 99544"/>
                <a:gd name="connsiteY27" fmla="*/ 73446 h 144093"/>
                <a:gd name="connsiteX28" fmla="*/ 61500 w 99544"/>
                <a:gd name="connsiteY28" fmla="*/ 51577 h 144093"/>
                <a:gd name="connsiteX29" fmla="*/ 31495 w 99544"/>
                <a:gd name="connsiteY29" fmla="*/ 67315 h 144093"/>
                <a:gd name="connsiteX30" fmla="*/ 47308 w 99544"/>
                <a:gd name="connsiteY30" fmla="*/ 2319 h 14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9544" h="144093">
                  <a:moveTo>
                    <a:pt x="47308" y="2319"/>
                  </a:moveTo>
                  <a:cubicBezTo>
                    <a:pt x="47308" y="2115"/>
                    <a:pt x="47308" y="71"/>
                    <a:pt x="44673" y="71"/>
                  </a:cubicBezTo>
                  <a:cubicBezTo>
                    <a:pt x="40010" y="71"/>
                    <a:pt x="25210" y="1706"/>
                    <a:pt x="19939" y="2115"/>
                  </a:cubicBezTo>
                  <a:cubicBezTo>
                    <a:pt x="18317" y="2319"/>
                    <a:pt x="16087" y="2524"/>
                    <a:pt x="16087" y="6203"/>
                  </a:cubicBezTo>
                  <a:cubicBezTo>
                    <a:pt x="16087" y="8656"/>
                    <a:pt x="17911" y="8656"/>
                    <a:pt x="20952" y="8656"/>
                  </a:cubicBezTo>
                  <a:cubicBezTo>
                    <a:pt x="30684" y="8656"/>
                    <a:pt x="31089" y="10086"/>
                    <a:pt x="31089" y="12130"/>
                  </a:cubicBezTo>
                  <a:lnTo>
                    <a:pt x="30481" y="16218"/>
                  </a:lnTo>
                  <a:lnTo>
                    <a:pt x="1084" y="133945"/>
                  </a:lnTo>
                  <a:cubicBezTo>
                    <a:pt x="273" y="136806"/>
                    <a:pt x="273" y="137215"/>
                    <a:pt x="273" y="138441"/>
                  </a:cubicBezTo>
                  <a:cubicBezTo>
                    <a:pt x="273" y="143142"/>
                    <a:pt x="4328" y="144164"/>
                    <a:pt x="6152" y="144164"/>
                  </a:cubicBezTo>
                  <a:cubicBezTo>
                    <a:pt x="9396" y="144164"/>
                    <a:pt x="12640" y="141712"/>
                    <a:pt x="13654" y="138850"/>
                  </a:cubicBezTo>
                  <a:lnTo>
                    <a:pt x="17506" y="123317"/>
                  </a:lnTo>
                  <a:lnTo>
                    <a:pt x="21966" y="104922"/>
                  </a:lnTo>
                  <a:cubicBezTo>
                    <a:pt x="23182" y="100425"/>
                    <a:pt x="24399" y="95929"/>
                    <a:pt x="25412" y="91228"/>
                  </a:cubicBezTo>
                  <a:cubicBezTo>
                    <a:pt x="25818" y="90002"/>
                    <a:pt x="27440" y="83257"/>
                    <a:pt x="27643" y="82031"/>
                  </a:cubicBezTo>
                  <a:cubicBezTo>
                    <a:pt x="28251" y="80191"/>
                    <a:pt x="34536" y="68745"/>
                    <a:pt x="41429" y="63227"/>
                  </a:cubicBezTo>
                  <a:cubicBezTo>
                    <a:pt x="45889" y="59957"/>
                    <a:pt x="52174" y="56073"/>
                    <a:pt x="60892" y="56073"/>
                  </a:cubicBezTo>
                  <a:cubicBezTo>
                    <a:pt x="69610" y="56073"/>
                    <a:pt x="71840" y="63023"/>
                    <a:pt x="71840" y="70380"/>
                  </a:cubicBezTo>
                  <a:cubicBezTo>
                    <a:pt x="71840" y="81417"/>
                    <a:pt x="64136" y="103696"/>
                    <a:pt x="59270" y="116163"/>
                  </a:cubicBezTo>
                  <a:cubicBezTo>
                    <a:pt x="57648" y="120864"/>
                    <a:pt x="56634" y="123317"/>
                    <a:pt x="56634" y="127405"/>
                  </a:cubicBezTo>
                  <a:cubicBezTo>
                    <a:pt x="56634" y="137011"/>
                    <a:pt x="63730" y="144164"/>
                    <a:pt x="73259" y="144164"/>
                  </a:cubicBezTo>
                  <a:cubicBezTo>
                    <a:pt x="92316" y="144164"/>
                    <a:pt x="99818" y="114324"/>
                    <a:pt x="99818" y="112689"/>
                  </a:cubicBezTo>
                  <a:cubicBezTo>
                    <a:pt x="99818" y="110645"/>
                    <a:pt x="97993" y="110645"/>
                    <a:pt x="97385" y="110645"/>
                  </a:cubicBezTo>
                  <a:cubicBezTo>
                    <a:pt x="95357" y="110645"/>
                    <a:pt x="95357" y="111258"/>
                    <a:pt x="94344" y="114324"/>
                  </a:cubicBezTo>
                  <a:cubicBezTo>
                    <a:pt x="91303" y="125156"/>
                    <a:pt x="84815" y="139668"/>
                    <a:pt x="73664" y="139668"/>
                  </a:cubicBezTo>
                  <a:cubicBezTo>
                    <a:pt x="70218" y="139668"/>
                    <a:pt x="68799" y="137624"/>
                    <a:pt x="68799" y="132923"/>
                  </a:cubicBezTo>
                  <a:cubicBezTo>
                    <a:pt x="68799" y="127813"/>
                    <a:pt x="70623" y="122908"/>
                    <a:pt x="72448" y="118412"/>
                  </a:cubicBezTo>
                  <a:cubicBezTo>
                    <a:pt x="75692" y="109623"/>
                    <a:pt x="84815" y="85301"/>
                    <a:pt x="84815" y="73446"/>
                  </a:cubicBezTo>
                  <a:cubicBezTo>
                    <a:pt x="84815" y="60161"/>
                    <a:pt x="76705" y="51577"/>
                    <a:pt x="61500" y="51577"/>
                  </a:cubicBezTo>
                  <a:cubicBezTo>
                    <a:pt x="48727" y="51577"/>
                    <a:pt x="38996" y="57913"/>
                    <a:pt x="31495" y="67315"/>
                  </a:cubicBezTo>
                  <a:lnTo>
                    <a:pt x="47308" y="2319"/>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25" name="任意多边形: 形状 224">
              <a:extLst>
                <a:ext uri="{FF2B5EF4-FFF2-40B4-BE49-F238E27FC236}">
                  <a16:creationId xmlns:a16="http://schemas.microsoft.com/office/drawing/2014/main" id="{9E62BF41-8DF1-4F48-90EF-26A1AB2DAE00}"/>
                </a:ext>
              </a:extLst>
            </p:cNvPr>
            <p:cNvSpPr/>
            <p:nvPr>
              <p:custDataLst>
                <p:tags r:id="rId23"/>
              </p:custDataLst>
            </p:nvPr>
          </p:nvSpPr>
          <p:spPr>
            <a:xfrm>
              <a:off x="14399920" y="3382803"/>
              <a:ext cx="23720" cy="61111"/>
            </a:xfrm>
            <a:custGeom>
              <a:avLst/>
              <a:gdLst>
                <a:gd name="connsiteX0" fmla="*/ 23999 w 23720"/>
                <a:gd name="connsiteY0" fmla="*/ 21532 h 61111"/>
                <a:gd name="connsiteX1" fmla="*/ 11024 w 23720"/>
                <a:gd name="connsiteY1" fmla="*/ 71 h 61111"/>
                <a:gd name="connsiteX2" fmla="*/ 279 w 23720"/>
                <a:gd name="connsiteY2" fmla="*/ 10904 h 61111"/>
                <a:gd name="connsiteX3" fmla="*/ 11024 w 23720"/>
                <a:gd name="connsiteY3" fmla="*/ 21736 h 61111"/>
                <a:gd name="connsiteX4" fmla="*/ 18120 w 23720"/>
                <a:gd name="connsiteY4" fmla="*/ 19079 h 61111"/>
                <a:gd name="connsiteX5" fmla="*/ 19133 w 23720"/>
                <a:gd name="connsiteY5" fmla="*/ 18466 h 61111"/>
                <a:gd name="connsiteX6" fmla="*/ 19539 w 23720"/>
                <a:gd name="connsiteY6" fmla="*/ 21532 h 61111"/>
                <a:gd name="connsiteX7" fmla="*/ 5753 w 23720"/>
                <a:gd name="connsiteY7" fmla="*/ 55665 h 61111"/>
                <a:gd name="connsiteX8" fmla="*/ 3522 w 23720"/>
                <a:gd name="connsiteY8" fmla="*/ 58935 h 61111"/>
                <a:gd name="connsiteX9" fmla="*/ 5550 w 23720"/>
                <a:gd name="connsiteY9" fmla="*/ 61183 h 61111"/>
                <a:gd name="connsiteX10" fmla="*/ 23999 w 23720"/>
                <a:gd name="connsiteY10" fmla="*/ 21532 h 6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20" h="61111">
                  <a:moveTo>
                    <a:pt x="23999" y="21532"/>
                  </a:moveTo>
                  <a:cubicBezTo>
                    <a:pt x="23999" y="8042"/>
                    <a:pt x="18931" y="71"/>
                    <a:pt x="11024" y="71"/>
                  </a:cubicBezTo>
                  <a:cubicBezTo>
                    <a:pt x="4333" y="71"/>
                    <a:pt x="279" y="5181"/>
                    <a:pt x="279" y="10904"/>
                  </a:cubicBezTo>
                  <a:cubicBezTo>
                    <a:pt x="279" y="16422"/>
                    <a:pt x="4333" y="21736"/>
                    <a:pt x="11024" y="21736"/>
                  </a:cubicBezTo>
                  <a:cubicBezTo>
                    <a:pt x="13457" y="21736"/>
                    <a:pt x="16092" y="20919"/>
                    <a:pt x="18120" y="19079"/>
                  </a:cubicBezTo>
                  <a:cubicBezTo>
                    <a:pt x="18728" y="18670"/>
                    <a:pt x="18931" y="18466"/>
                    <a:pt x="19133" y="18466"/>
                  </a:cubicBezTo>
                  <a:cubicBezTo>
                    <a:pt x="19336" y="18466"/>
                    <a:pt x="19539" y="18670"/>
                    <a:pt x="19539" y="21532"/>
                  </a:cubicBezTo>
                  <a:cubicBezTo>
                    <a:pt x="19539" y="36657"/>
                    <a:pt x="12443" y="48920"/>
                    <a:pt x="5753" y="55665"/>
                  </a:cubicBezTo>
                  <a:cubicBezTo>
                    <a:pt x="3522" y="57913"/>
                    <a:pt x="3522" y="58322"/>
                    <a:pt x="3522" y="58935"/>
                  </a:cubicBezTo>
                  <a:cubicBezTo>
                    <a:pt x="3522" y="60366"/>
                    <a:pt x="4536" y="61183"/>
                    <a:pt x="5550" y="61183"/>
                  </a:cubicBezTo>
                  <a:cubicBezTo>
                    <a:pt x="7780" y="61183"/>
                    <a:pt x="23999" y="45445"/>
                    <a:pt x="23999" y="21532"/>
                  </a:cubicBez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26" name="任意多边形: 形状 225">
              <a:extLst>
                <a:ext uri="{FF2B5EF4-FFF2-40B4-BE49-F238E27FC236}">
                  <a16:creationId xmlns:a16="http://schemas.microsoft.com/office/drawing/2014/main" id="{14FC6FC1-71BA-4633-996B-984412620A31}"/>
                </a:ext>
              </a:extLst>
            </p:cNvPr>
            <p:cNvSpPr/>
            <p:nvPr>
              <p:custDataLst>
                <p:tags r:id="rId24"/>
              </p:custDataLst>
            </p:nvPr>
          </p:nvSpPr>
          <p:spPr>
            <a:xfrm>
              <a:off x="14477456" y="3266098"/>
              <a:ext cx="137862" cy="138370"/>
            </a:xfrm>
            <a:custGeom>
              <a:avLst/>
              <a:gdLst>
                <a:gd name="connsiteX0" fmla="*/ 81987 w 137862"/>
                <a:gd name="connsiteY0" fmla="*/ 14378 h 138370"/>
                <a:gd name="connsiteX1" fmla="*/ 86650 w 137862"/>
                <a:gd name="connsiteY1" fmla="*/ 6816 h 138370"/>
                <a:gd name="connsiteX2" fmla="*/ 99422 w 137862"/>
                <a:gd name="connsiteY2" fmla="*/ 6407 h 138370"/>
                <a:gd name="connsiteX3" fmla="*/ 129022 w 137862"/>
                <a:gd name="connsiteY3" fmla="*/ 23167 h 138370"/>
                <a:gd name="connsiteX4" fmla="*/ 127400 w 137862"/>
                <a:gd name="connsiteY4" fmla="*/ 39518 h 138370"/>
                <a:gd name="connsiteX5" fmla="*/ 126792 w 137862"/>
                <a:gd name="connsiteY5" fmla="*/ 43401 h 138370"/>
                <a:gd name="connsiteX6" fmla="*/ 129225 w 137862"/>
                <a:gd name="connsiteY6" fmla="*/ 46058 h 138370"/>
                <a:gd name="connsiteX7" fmla="*/ 132266 w 137862"/>
                <a:gd name="connsiteY7" fmla="*/ 41357 h 138370"/>
                <a:gd name="connsiteX8" fmla="*/ 137740 w 137862"/>
                <a:gd name="connsiteY8" fmla="*/ 5794 h 138370"/>
                <a:gd name="connsiteX9" fmla="*/ 138145 w 137862"/>
                <a:gd name="connsiteY9" fmla="*/ 2319 h 138370"/>
                <a:gd name="connsiteX10" fmla="*/ 132671 w 137862"/>
                <a:gd name="connsiteY10" fmla="*/ 71 h 138370"/>
                <a:gd name="connsiteX11" fmla="*/ 20151 w 137862"/>
                <a:gd name="connsiteY11" fmla="*/ 71 h 138370"/>
                <a:gd name="connsiteX12" fmla="*/ 13664 w 137862"/>
                <a:gd name="connsiteY12" fmla="*/ 4159 h 138370"/>
                <a:gd name="connsiteX13" fmla="*/ 1500 w 137862"/>
                <a:gd name="connsiteY13" fmla="*/ 40131 h 138370"/>
                <a:gd name="connsiteX14" fmla="*/ 283 w 137862"/>
                <a:gd name="connsiteY14" fmla="*/ 43810 h 138370"/>
                <a:gd name="connsiteX15" fmla="*/ 2716 w 137862"/>
                <a:gd name="connsiteY15" fmla="*/ 46058 h 138370"/>
                <a:gd name="connsiteX16" fmla="*/ 6162 w 137862"/>
                <a:gd name="connsiteY16" fmla="*/ 41766 h 138370"/>
                <a:gd name="connsiteX17" fmla="*/ 52387 w 137862"/>
                <a:gd name="connsiteY17" fmla="*/ 6407 h 138370"/>
                <a:gd name="connsiteX18" fmla="*/ 60294 w 137862"/>
                <a:gd name="connsiteY18" fmla="*/ 6407 h 138370"/>
                <a:gd name="connsiteX19" fmla="*/ 65970 w 137862"/>
                <a:gd name="connsiteY19" fmla="*/ 8860 h 138370"/>
                <a:gd name="connsiteX20" fmla="*/ 65159 w 137862"/>
                <a:gd name="connsiteY20" fmla="*/ 13152 h 138370"/>
                <a:gd name="connsiteX21" fmla="*/ 37992 w 137862"/>
                <a:gd name="connsiteY21" fmla="*/ 122295 h 138370"/>
                <a:gd name="connsiteX22" fmla="*/ 13867 w 137862"/>
                <a:gd name="connsiteY22" fmla="*/ 132105 h 138370"/>
                <a:gd name="connsiteX23" fmla="*/ 5352 w 137862"/>
                <a:gd name="connsiteY23" fmla="*/ 135989 h 138370"/>
                <a:gd name="connsiteX24" fmla="*/ 8798 w 137862"/>
                <a:gd name="connsiteY24" fmla="*/ 138442 h 138370"/>
                <a:gd name="connsiteX25" fmla="*/ 25423 w 137862"/>
                <a:gd name="connsiteY25" fmla="*/ 138033 h 138370"/>
                <a:gd name="connsiteX26" fmla="*/ 42655 w 137862"/>
                <a:gd name="connsiteY26" fmla="*/ 137828 h 138370"/>
                <a:gd name="connsiteX27" fmla="*/ 59483 w 137862"/>
                <a:gd name="connsiteY27" fmla="*/ 138033 h 138370"/>
                <a:gd name="connsiteX28" fmla="*/ 77121 w 137862"/>
                <a:gd name="connsiteY28" fmla="*/ 138442 h 138370"/>
                <a:gd name="connsiteX29" fmla="*/ 81581 w 137862"/>
                <a:gd name="connsiteY29" fmla="*/ 134354 h 138370"/>
                <a:gd name="connsiteX30" fmla="*/ 74688 w 137862"/>
                <a:gd name="connsiteY30" fmla="*/ 132105 h 138370"/>
                <a:gd name="connsiteX31" fmla="*/ 61713 w 137862"/>
                <a:gd name="connsiteY31" fmla="*/ 131697 h 138370"/>
                <a:gd name="connsiteX32" fmla="*/ 54212 w 137862"/>
                <a:gd name="connsiteY32" fmla="*/ 127200 h 138370"/>
                <a:gd name="connsiteX33" fmla="*/ 55022 w 137862"/>
                <a:gd name="connsiteY33" fmla="*/ 122908 h 138370"/>
                <a:gd name="connsiteX34" fmla="*/ 81987 w 137862"/>
                <a:gd name="connsiteY34" fmla="*/ 14378 h 13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7862" h="138370">
                  <a:moveTo>
                    <a:pt x="81987" y="14378"/>
                  </a:moveTo>
                  <a:cubicBezTo>
                    <a:pt x="83406" y="8656"/>
                    <a:pt x="84217" y="7429"/>
                    <a:pt x="86650" y="6816"/>
                  </a:cubicBezTo>
                  <a:cubicBezTo>
                    <a:pt x="88474" y="6407"/>
                    <a:pt x="95165" y="6407"/>
                    <a:pt x="99422" y="6407"/>
                  </a:cubicBezTo>
                  <a:cubicBezTo>
                    <a:pt x="119899" y="6407"/>
                    <a:pt x="129022" y="7225"/>
                    <a:pt x="129022" y="23167"/>
                  </a:cubicBezTo>
                  <a:cubicBezTo>
                    <a:pt x="129022" y="26233"/>
                    <a:pt x="128211" y="34204"/>
                    <a:pt x="127400" y="39518"/>
                  </a:cubicBezTo>
                  <a:cubicBezTo>
                    <a:pt x="127197" y="40336"/>
                    <a:pt x="126792" y="42788"/>
                    <a:pt x="126792" y="43401"/>
                  </a:cubicBezTo>
                  <a:cubicBezTo>
                    <a:pt x="126792" y="44628"/>
                    <a:pt x="127400" y="46058"/>
                    <a:pt x="129225" y="46058"/>
                  </a:cubicBezTo>
                  <a:cubicBezTo>
                    <a:pt x="131455" y="46058"/>
                    <a:pt x="131860" y="44423"/>
                    <a:pt x="132266" y="41357"/>
                  </a:cubicBezTo>
                  <a:lnTo>
                    <a:pt x="137740" y="5794"/>
                  </a:lnTo>
                  <a:cubicBezTo>
                    <a:pt x="137943" y="4977"/>
                    <a:pt x="138145" y="2933"/>
                    <a:pt x="138145" y="2319"/>
                  </a:cubicBezTo>
                  <a:cubicBezTo>
                    <a:pt x="138145" y="71"/>
                    <a:pt x="136118" y="71"/>
                    <a:pt x="132671" y="71"/>
                  </a:cubicBezTo>
                  <a:lnTo>
                    <a:pt x="20151" y="71"/>
                  </a:lnTo>
                  <a:cubicBezTo>
                    <a:pt x="15286" y="71"/>
                    <a:pt x="15083" y="276"/>
                    <a:pt x="13664" y="4159"/>
                  </a:cubicBezTo>
                  <a:lnTo>
                    <a:pt x="1500" y="40131"/>
                  </a:lnTo>
                  <a:cubicBezTo>
                    <a:pt x="1297" y="40540"/>
                    <a:pt x="283" y="43401"/>
                    <a:pt x="283" y="43810"/>
                  </a:cubicBezTo>
                  <a:cubicBezTo>
                    <a:pt x="283" y="45036"/>
                    <a:pt x="1297" y="46058"/>
                    <a:pt x="2716" y="46058"/>
                  </a:cubicBezTo>
                  <a:cubicBezTo>
                    <a:pt x="4743" y="46058"/>
                    <a:pt x="4946" y="45036"/>
                    <a:pt x="6162" y="41766"/>
                  </a:cubicBezTo>
                  <a:cubicBezTo>
                    <a:pt x="17110" y="10086"/>
                    <a:pt x="22382" y="6407"/>
                    <a:pt x="52387" y="6407"/>
                  </a:cubicBezTo>
                  <a:lnTo>
                    <a:pt x="60294" y="6407"/>
                  </a:lnTo>
                  <a:cubicBezTo>
                    <a:pt x="65970" y="6407"/>
                    <a:pt x="65970" y="7225"/>
                    <a:pt x="65970" y="8860"/>
                  </a:cubicBezTo>
                  <a:cubicBezTo>
                    <a:pt x="65970" y="10086"/>
                    <a:pt x="65362" y="12539"/>
                    <a:pt x="65159" y="13152"/>
                  </a:cubicBezTo>
                  <a:lnTo>
                    <a:pt x="37992" y="122295"/>
                  </a:lnTo>
                  <a:cubicBezTo>
                    <a:pt x="36168" y="129857"/>
                    <a:pt x="35560" y="132105"/>
                    <a:pt x="13867" y="132105"/>
                  </a:cubicBezTo>
                  <a:cubicBezTo>
                    <a:pt x="6568" y="132105"/>
                    <a:pt x="5352" y="132105"/>
                    <a:pt x="5352" y="135989"/>
                  </a:cubicBezTo>
                  <a:cubicBezTo>
                    <a:pt x="5352" y="138442"/>
                    <a:pt x="7582" y="138442"/>
                    <a:pt x="8798" y="138442"/>
                  </a:cubicBezTo>
                  <a:cubicBezTo>
                    <a:pt x="14272" y="138442"/>
                    <a:pt x="19949" y="138033"/>
                    <a:pt x="25423" y="138033"/>
                  </a:cubicBezTo>
                  <a:cubicBezTo>
                    <a:pt x="31099" y="138033"/>
                    <a:pt x="36979" y="137828"/>
                    <a:pt x="42655" y="137828"/>
                  </a:cubicBezTo>
                  <a:cubicBezTo>
                    <a:pt x="48332" y="137828"/>
                    <a:pt x="54009" y="138033"/>
                    <a:pt x="59483" y="138033"/>
                  </a:cubicBezTo>
                  <a:cubicBezTo>
                    <a:pt x="65362" y="138033"/>
                    <a:pt x="71444" y="138442"/>
                    <a:pt x="77121" y="138442"/>
                  </a:cubicBezTo>
                  <a:cubicBezTo>
                    <a:pt x="79148" y="138442"/>
                    <a:pt x="81581" y="138442"/>
                    <a:pt x="81581" y="134354"/>
                  </a:cubicBezTo>
                  <a:cubicBezTo>
                    <a:pt x="81581" y="132105"/>
                    <a:pt x="79959" y="132105"/>
                    <a:pt x="74688" y="132105"/>
                  </a:cubicBezTo>
                  <a:cubicBezTo>
                    <a:pt x="69620" y="132105"/>
                    <a:pt x="66984" y="132105"/>
                    <a:pt x="61713" y="131697"/>
                  </a:cubicBezTo>
                  <a:cubicBezTo>
                    <a:pt x="55833" y="131084"/>
                    <a:pt x="54212" y="130470"/>
                    <a:pt x="54212" y="127200"/>
                  </a:cubicBezTo>
                  <a:cubicBezTo>
                    <a:pt x="54212" y="126996"/>
                    <a:pt x="54212" y="125974"/>
                    <a:pt x="55022" y="122908"/>
                  </a:cubicBezTo>
                  <a:lnTo>
                    <a:pt x="81987" y="14378"/>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27" name="任意多边形: 形状 226">
              <a:extLst>
                <a:ext uri="{FF2B5EF4-FFF2-40B4-BE49-F238E27FC236}">
                  <a16:creationId xmlns:a16="http://schemas.microsoft.com/office/drawing/2014/main" id="{1DFEF849-9A8B-4511-AEAF-8093A835AE77}"/>
                </a:ext>
              </a:extLst>
            </p:cNvPr>
            <p:cNvSpPr/>
            <p:nvPr>
              <p:custDataLst>
                <p:tags r:id="rId25"/>
              </p:custDataLst>
            </p:nvPr>
          </p:nvSpPr>
          <p:spPr>
            <a:xfrm>
              <a:off x="14630780" y="3251178"/>
              <a:ext cx="47035" cy="204387"/>
            </a:xfrm>
            <a:custGeom>
              <a:avLst/>
              <a:gdLst>
                <a:gd name="connsiteX0" fmla="*/ 47326 w 47035"/>
                <a:gd name="connsiteY0" fmla="*/ 102265 h 204387"/>
                <a:gd name="connsiteX1" fmla="*/ 33945 w 47035"/>
                <a:gd name="connsiteY1" fmla="*/ 38496 h 204387"/>
                <a:gd name="connsiteX2" fmla="*/ 2318 w 47035"/>
                <a:gd name="connsiteY2" fmla="*/ 71 h 204387"/>
                <a:gd name="connsiteX3" fmla="*/ 290 w 47035"/>
                <a:gd name="connsiteY3" fmla="*/ 2115 h 204387"/>
                <a:gd name="connsiteX4" fmla="*/ 4142 w 47035"/>
                <a:gd name="connsiteY4" fmla="*/ 6816 h 204387"/>
                <a:gd name="connsiteX5" fmla="*/ 35567 w 47035"/>
                <a:gd name="connsiteY5" fmla="*/ 102265 h 204387"/>
                <a:gd name="connsiteX6" fmla="*/ 2926 w 47035"/>
                <a:gd name="connsiteY6" fmla="*/ 198940 h 204387"/>
                <a:gd name="connsiteX7" fmla="*/ 290 w 47035"/>
                <a:gd name="connsiteY7" fmla="*/ 202415 h 204387"/>
                <a:gd name="connsiteX8" fmla="*/ 2318 w 47035"/>
                <a:gd name="connsiteY8" fmla="*/ 204459 h 204387"/>
                <a:gd name="connsiteX9" fmla="*/ 34553 w 47035"/>
                <a:gd name="connsiteY9" fmla="*/ 164603 h 204387"/>
                <a:gd name="connsiteX10" fmla="*/ 47326 w 47035"/>
                <a:gd name="connsiteY10" fmla="*/ 102265 h 20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35" h="204387">
                  <a:moveTo>
                    <a:pt x="47326" y="102265"/>
                  </a:moveTo>
                  <a:cubicBezTo>
                    <a:pt x="47326" y="86323"/>
                    <a:pt x="45096" y="61592"/>
                    <a:pt x="33945" y="38496"/>
                  </a:cubicBezTo>
                  <a:cubicBezTo>
                    <a:pt x="21781" y="13356"/>
                    <a:pt x="4345" y="71"/>
                    <a:pt x="2318" y="71"/>
                  </a:cubicBezTo>
                  <a:cubicBezTo>
                    <a:pt x="1101" y="71"/>
                    <a:pt x="290" y="889"/>
                    <a:pt x="290" y="2115"/>
                  </a:cubicBezTo>
                  <a:cubicBezTo>
                    <a:pt x="290" y="2728"/>
                    <a:pt x="290" y="3137"/>
                    <a:pt x="4142" y="6816"/>
                  </a:cubicBezTo>
                  <a:cubicBezTo>
                    <a:pt x="24011" y="27050"/>
                    <a:pt x="35567" y="59548"/>
                    <a:pt x="35567" y="102265"/>
                  </a:cubicBezTo>
                  <a:cubicBezTo>
                    <a:pt x="35567" y="137215"/>
                    <a:pt x="28065" y="173187"/>
                    <a:pt x="2926" y="198940"/>
                  </a:cubicBezTo>
                  <a:cubicBezTo>
                    <a:pt x="290" y="201393"/>
                    <a:pt x="290" y="201802"/>
                    <a:pt x="290" y="202415"/>
                  </a:cubicBezTo>
                  <a:cubicBezTo>
                    <a:pt x="290" y="203641"/>
                    <a:pt x="1101" y="204459"/>
                    <a:pt x="2318" y="204459"/>
                  </a:cubicBezTo>
                  <a:cubicBezTo>
                    <a:pt x="4345" y="204459"/>
                    <a:pt x="22592" y="190560"/>
                    <a:pt x="34553" y="164603"/>
                  </a:cubicBezTo>
                  <a:cubicBezTo>
                    <a:pt x="44893" y="142120"/>
                    <a:pt x="47326" y="119433"/>
                    <a:pt x="47326" y="102265"/>
                  </a:cubicBez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28" name="任意多边形: 形状 227">
              <a:extLst>
                <a:ext uri="{FF2B5EF4-FFF2-40B4-BE49-F238E27FC236}">
                  <a16:creationId xmlns:a16="http://schemas.microsoft.com/office/drawing/2014/main" id="{09EA9C37-70FD-4B82-B250-4B8BD1597269}"/>
                </a:ext>
              </a:extLst>
            </p:cNvPr>
            <p:cNvSpPr/>
            <p:nvPr>
              <p:custDataLst>
                <p:tags r:id="rId26"/>
              </p:custDataLst>
            </p:nvPr>
          </p:nvSpPr>
          <p:spPr>
            <a:xfrm>
              <a:off x="13910858" y="3487553"/>
              <a:ext cx="873441" cy="8175"/>
            </a:xfrm>
            <a:custGeom>
              <a:avLst/>
              <a:gdLst>
                <a:gd name="connsiteX0" fmla="*/ 0 w 873441"/>
                <a:gd name="connsiteY0" fmla="*/ 0 h 8175"/>
                <a:gd name="connsiteX1" fmla="*/ 873441 w 873441"/>
                <a:gd name="connsiteY1" fmla="*/ 0 h 8175"/>
                <a:gd name="connsiteX2" fmla="*/ 873441 w 873441"/>
                <a:gd name="connsiteY2" fmla="*/ 8175 h 8175"/>
                <a:gd name="connsiteX3" fmla="*/ 0 w 873441"/>
                <a:gd name="connsiteY3" fmla="*/ 8175 h 8175"/>
              </a:gdLst>
              <a:ahLst/>
              <a:cxnLst>
                <a:cxn ang="0">
                  <a:pos x="connsiteX0" y="connsiteY0"/>
                </a:cxn>
                <a:cxn ang="0">
                  <a:pos x="connsiteX1" y="connsiteY1"/>
                </a:cxn>
                <a:cxn ang="0">
                  <a:pos x="connsiteX2" y="connsiteY2"/>
                </a:cxn>
                <a:cxn ang="0">
                  <a:pos x="connsiteX3" y="connsiteY3"/>
                </a:cxn>
              </a:cxnLst>
              <a:rect l="l" t="t" r="r" b="b"/>
              <a:pathLst>
                <a:path w="873441" h="8175">
                  <a:moveTo>
                    <a:pt x="0" y="0"/>
                  </a:moveTo>
                  <a:lnTo>
                    <a:pt x="873441" y="0"/>
                  </a:lnTo>
                  <a:lnTo>
                    <a:pt x="873441" y="8175"/>
                  </a:lnTo>
                  <a:lnTo>
                    <a:pt x="0" y="8175"/>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29" name="任意多边形: 形状 228">
              <a:extLst>
                <a:ext uri="{FF2B5EF4-FFF2-40B4-BE49-F238E27FC236}">
                  <a16:creationId xmlns:a16="http://schemas.microsoft.com/office/drawing/2014/main" id="{59B903AA-0F9D-4985-9993-33CFECBA8D4B}"/>
                </a:ext>
              </a:extLst>
            </p:cNvPr>
            <p:cNvSpPr/>
            <p:nvPr>
              <p:custDataLst>
                <p:tags r:id="rId27"/>
              </p:custDataLst>
            </p:nvPr>
          </p:nvSpPr>
          <p:spPr>
            <a:xfrm>
              <a:off x="13918968" y="3592598"/>
              <a:ext cx="83528" cy="129990"/>
            </a:xfrm>
            <a:custGeom>
              <a:avLst/>
              <a:gdLst>
                <a:gd name="connsiteX0" fmla="*/ 83784 w 83528"/>
                <a:gd name="connsiteY0" fmla="*/ 2333 h 129990"/>
                <a:gd name="connsiteX1" fmla="*/ 81756 w 83528"/>
                <a:gd name="connsiteY1" fmla="*/ 289 h 129990"/>
                <a:gd name="connsiteX2" fmla="*/ 67970 w 83528"/>
                <a:gd name="connsiteY2" fmla="*/ 14392 h 129990"/>
                <a:gd name="connsiteX3" fmla="*/ 49115 w 83528"/>
                <a:gd name="connsiteY3" fmla="*/ 85 h 129990"/>
                <a:gd name="connsiteX4" fmla="*/ 255 w 83528"/>
                <a:gd name="connsiteY4" fmla="*/ 59970 h 129990"/>
                <a:gd name="connsiteX5" fmla="*/ 27017 w 83528"/>
                <a:gd name="connsiteY5" fmla="*/ 92672 h 129990"/>
                <a:gd name="connsiteX6" fmla="*/ 50940 w 83528"/>
                <a:gd name="connsiteY6" fmla="*/ 80409 h 129990"/>
                <a:gd name="connsiteX7" fmla="*/ 41817 w 83528"/>
                <a:gd name="connsiteY7" fmla="*/ 116994 h 129990"/>
                <a:gd name="connsiteX8" fmla="*/ 27220 w 83528"/>
                <a:gd name="connsiteY8" fmla="*/ 123739 h 129990"/>
                <a:gd name="connsiteX9" fmla="*/ 22557 w 83528"/>
                <a:gd name="connsiteY9" fmla="*/ 127827 h 129990"/>
                <a:gd name="connsiteX10" fmla="*/ 25192 w 83528"/>
                <a:gd name="connsiteY10" fmla="*/ 130075 h 129990"/>
                <a:gd name="connsiteX11" fmla="*/ 45466 w 83528"/>
                <a:gd name="connsiteY11" fmla="*/ 129462 h 129990"/>
                <a:gd name="connsiteX12" fmla="*/ 66348 w 83528"/>
                <a:gd name="connsiteY12" fmla="*/ 130075 h 129990"/>
                <a:gd name="connsiteX13" fmla="*/ 69998 w 83528"/>
                <a:gd name="connsiteY13" fmla="*/ 125987 h 129990"/>
                <a:gd name="connsiteX14" fmla="*/ 64726 w 83528"/>
                <a:gd name="connsiteY14" fmla="*/ 123739 h 129990"/>
                <a:gd name="connsiteX15" fmla="*/ 54995 w 83528"/>
                <a:gd name="connsiteY15" fmla="*/ 120469 h 129990"/>
                <a:gd name="connsiteX16" fmla="*/ 55806 w 83528"/>
                <a:gd name="connsiteY16" fmla="*/ 115972 h 129990"/>
                <a:gd name="connsiteX17" fmla="*/ 83784 w 83528"/>
                <a:gd name="connsiteY17" fmla="*/ 2333 h 129990"/>
                <a:gd name="connsiteX18" fmla="*/ 27625 w 83528"/>
                <a:gd name="connsiteY18" fmla="*/ 88176 h 129990"/>
                <a:gd name="connsiteX19" fmla="*/ 14650 w 83528"/>
                <a:gd name="connsiteY19" fmla="*/ 68963 h 129990"/>
                <a:gd name="connsiteX20" fmla="*/ 23976 w 83528"/>
                <a:gd name="connsiteY20" fmla="*/ 28290 h 129990"/>
                <a:gd name="connsiteX21" fmla="*/ 49115 w 83528"/>
                <a:gd name="connsiteY21" fmla="*/ 4581 h 129990"/>
                <a:gd name="connsiteX22" fmla="*/ 65132 w 83528"/>
                <a:gd name="connsiteY22" fmla="*/ 22567 h 129990"/>
                <a:gd name="connsiteX23" fmla="*/ 53373 w 83528"/>
                <a:gd name="connsiteY23" fmla="*/ 69372 h 129990"/>
                <a:gd name="connsiteX24" fmla="*/ 27625 w 83528"/>
                <a:gd name="connsiteY24" fmla="*/ 88176 h 12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528" h="129990">
                  <a:moveTo>
                    <a:pt x="83784" y="2333"/>
                  </a:moveTo>
                  <a:cubicBezTo>
                    <a:pt x="83784" y="1516"/>
                    <a:pt x="83176" y="289"/>
                    <a:pt x="81756" y="289"/>
                  </a:cubicBezTo>
                  <a:cubicBezTo>
                    <a:pt x="79526" y="289"/>
                    <a:pt x="71417" y="8465"/>
                    <a:pt x="67970" y="14392"/>
                  </a:cubicBezTo>
                  <a:cubicBezTo>
                    <a:pt x="63510" y="3355"/>
                    <a:pt x="55603" y="85"/>
                    <a:pt x="49115" y="85"/>
                  </a:cubicBezTo>
                  <a:cubicBezTo>
                    <a:pt x="25192" y="85"/>
                    <a:pt x="255" y="30334"/>
                    <a:pt x="255" y="59970"/>
                  </a:cubicBezTo>
                  <a:cubicBezTo>
                    <a:pt x="255" y="80000"/>
                    <a:pt x="12217" y="92672"/>
                    <a:pt x="27017" y="92672"/>
                  </a:cubicBezTo>
                  <a:cubicBezTo>
                    <a:pt x="35735" y="92672"/>
                    <a:pt x="43642" y="87767"/>
                    <a:pt x="50940" y="80409"/>
                  </a:cubicBezTo>
                  <a:cubicBezTo>
                    <a:pt x="49115" y="87563"/>
                    <a:pt x="42425" y="115155"/>
                    <a:pt x="41817" y="116994"/>
                  </a:cubicBezTo>
                  <a:cubicBezTo>
                    <a:pt x="40195" y="122717"/>
                    <a:pt x="38573" y="123535"/>
                    <a:pt x="27220" y="123739"/>
                  </a:cubicBezTo>
                  <a:cubicBezTo>
                    <a:pt x="24584" y="123739"/>
                    <a:pt x="22557" y="123739"/>
                    <a:pt x="22557" y="127827"/>
                  </a:cubicBezTo>
                  <a:cubicBezTo>
                    <a:pt x="22557" y="128031"/>
                    <a:pt x="22557" y="130075"/>
                    <a:pt x="25192" y="130075"/>
                  </a:cubicBezTo>
                  <a:cubicBezTo>
                    <a:pt x="31680" y="130075"/>
                    <a:pt x="38776" y="129462"/>
                    <a:pt x="45466" y="129462"/>
                  </a:cubicBezTo>
                  <a:cubicBezTo>
                    <a:pt x="52359" y="129462"/>
                    <a:pt x="59658" y="130075"/>
                    <a:pt x="66348" y="130075"/>
                  </a:cubicBezTo>
                  <a:cubicBezTo>
                    <a:pt x="67362" y="130075"/>
                    <a:pt x="69998" y="130075"/>
                    <a:pt x="69998" y="125987"/>
                  </a:cubicBezTo>
                  <a:cubicBezTo>
                    <a:pt x="69998" y="123739"/>
                    <a:pt x="67970" y="123739"/>
                    <a:pt x="64726" y="123739"/>
                  </a:cubicBezTo>
                  <a:cubicBezTo>
                    <a:pt x="54995" y="123739"/>
                    <a:pt x="54995" y="122308"/>
                    <a:pt x="54995" y="120469"/>
                  </a:cubicBezTo>
                  <a:cubicBezTo>
                    <a:pt x="54995" y="119038"/>
                    <a:pt x="55400" y="117812"/>
                    <a:pt x="55806" y="115972"/>
                  </a:cubicBezTo>
                  <a:lnTo>
                    <a:pt x="83784" y="2333"/>
                  </a:lnTo>
                  <a:close/>
                  <a:moveTo>
                    <a:pt x="27625" y="88176"/>
                  </a:moveTo>
                  <a:cubicBezTo>
                    <a:pt x="15461" y="88176"/>
                    <a:pt x="14650" y="72438"/>
                    <a:pt x="14650" y="68963"/>
                  </a:cubicBezTo>
                  <a:cubicBezTo>
                    <a:pt x="14650" y="59153"/>
                    <a:pt x="20529" y="36875"/>
                    <a:pt x="23976" y="28290"/>
                  </a:cubicBezTo>
                  <a:cubicBezTo>
                    <a:pt x="30261" y="13166"/>
                    <a:pt x="40803" y="4581"/>
                    <a:pt x="49115" y="4581"/>
                  </a:cubicBezTo>
                  <a:cubicBezTo>
                    <a:pt x="62293" y="4581"/>
                    <a:pt x="65132" y="21137"/>
                    <a:pt x="65132" y="22567"/>
                  </a:cubicBezTo>
                  <a:cubicBezTo>
                    <a:pt x="65132" y="23794"/>
                    <a:pt x="53981" y="68555"/>
                    <a:pt x="53373" y="69372"/>
                  </a:cubicBezTo>
                  <a:cubicBezTo>
                    <a:pt x="50332" y="75095"/>
                    <a:pt x="38979" y="88176"/>
                    <a:pt x="27625" y="88176"/>
                  </a:cubicBez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0" name="任意多边形: 形状 229">
              <a:extLst>
                <a:ext uri="{FF2B5EF4-FFF2-40B4-BE49-F238E27FC236}">
                  <a16:creationId xmlns:a16="http://schemas.microsoft.com/office/drawing/2014/main" id="{0EB4DB82-7428-4907-9981-291FC58C3562}"/>
                </a:ext>
              </a:extLst>
            </p:cNvPr>
            <p:cNvSpPr/>
            <p:nvPr>
              <p:custDataLst>
                <p:tags r:id="rId28"/>
              </p:custDataLst>
            </p:nvPr>
          </p:nvSpPr>
          <p:spPr>
            <a:xfrm>
              <a:off x="14028709" y="3529647"/>
              <a:ext cx="47035" cy="204387"/>
            </a:xfrm>
            <a:custGeom>
              <a:avLst/>
              <a:gdLst>
                <a:gd name="connsiteX0" fmla="*/ 47296 w 47035"/>
                <a:gd name="connsiteY0" fmla="*/ 202428 h 204387"/>
                <a:gd name="connsiteX1" fmla="*/ 43849 w 47035"/>
                <a:gd name="connsiteY1" fmla="*/ 197932 h 204387"/>
                <a:gd name="connsiteX2" fmla="*/ 12019 w 47035"/>
                <a:gd name="connsiteY2" fmla="*/ 102279 h 204387"/>
                <a:gd name="connsiteX3" fmla="*/ 44660 w 47035"/>
                <a:gd name="connsiteY3" fmla="*/ 5603 h 204387"/>
                <a:gd name="connsiteX4" fmla="*/ 47296 w 47035"/>
                <a:gd name="connsiteY4" fmla="*/ 2129 h 204387"/>
                <a:gd name="connsiteX5" fmla="*/ 45268 w 47035"/>
                <a:gd name="connsiteY5" fmla="*/ 85 h 204387"/>
                <a:gd name="connsiteX6" fmla="*/ 13033 w 47035"/>
                <a:gd name="connsiteY6" fmla="*/ 39940 h 204387"/>
                <a:gd name="connsiteX7" fmla="*/ 260 w 47035"/>
                <a:gd name="connsiteY7" fmla="*/ 102279 h 204387"/>
                <a:gd name="connsiteX8" fmla="*/ 13641 w 47035"/>
                <a:gd name="connsiteY8" fmla="*/ 166047 h 204387"/>
                <a:gd name="connsiteX9" fmla="*/ 45268 w 47035"/>
                <a:gd name="connsiteY9" fmla="*/ 204472 h 204387"/>
                <a:gd name="connsiteX10" fmla="*/ 47296 w 47035"/>
                <a:gd name="connsiteY10" fmla="*/ 202428 h 20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35" h="204387">
                  <a:moveTo>
                    <a:pt x="47296" y="202428"/>
                  </a:moveTo>
                  <a:cubicBezTo>
                    <a:pt x="47296" y="201815"/>
                    <a:pt x="47296" y="201406"/>
                    <a:pt x="43849" y="197932"/>
                  </a:cubicBezTo>
                  <a:cubicBezTo>
                    <a:pt x="18507" y="172179"/>
                    <a:pt x="12019" y="133550"/>
                    <a:pt x="12019" y="102279"/>
                  </a:cubicBezTo>
                  <a:cubicBezTo>
                    <a:pt x="12019" y="66715"/>
                    <a:pt x="19723" y="31152"/>
                    <a:pt x="44660" y="5603"/>
                  </a:cubicBezTo>
                  <a:cubicBezTo>
                    <a:pt x="47296" y="3151"/>
                    <a:pt x="47296" y="2742"/>
                    <a:pt x="47296" y="2129"/>
                  </a:cubicBezTo>
                  <a:cubicBezTo>
                    <a:pt x="47296" y="698"/>
                    <a:pt x="46485" y="85"/>
                    <a:pt x="45268" y="85"/>
                  </a:cubicBezTo>
                  <a:cubicBezTo>
                    <a:pt x="43241" y="85"/>
                    <a:pt x="24994" y="13983"/>
                    <a:pt x="13033" y="39940"/>
                  </a:cubicBezTo>
                  <a:cubicBezTo>
                    <a:pt x="2693" y="62423"/>
                    <a:pt x="260" y="85110"/>
                    <a:pt x="260" y="102279"/>
                  </a:cubicBezTo>
                  <a:cubicBezTo>
                    <a:pt x="260" y="118221"/>
                    <a:pt x="2490" y="142952"/>
                    <a:pt x="13641" y="166047"/>
                  </a:cubicBezTo>
                  <a:cubicBezTo>
                    <a:pt x="25805" y="191187"/>
                    <a:pt x="43241" y="204472"/>
                    <a:pt x="45268" y="204472"/>
                  </a:cubicBezTo>
                  <a:cubicBezTo>
                    <a:pt x="46485" y="204472"/>
                    <a:pt x="47296" y="203859"/>
                    <a:pt x="47296" y="202428"/>
                  </a:cubicBez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1" name="任意多边形: 形状 230">
              <a:extLst>
                <a:ext uri="{FF2B5EF4-FFF2-40B4-BE49-F238E27FC236}">
                  <a16:creationId xmlns:a16="http://schemas.microsoft.com/office/drawing/2014/main" id="{ED98A74D-5A51-4D88-8235-CE38D108C643}"/>
                </a:ext>
              </a:extLst>
            </p:cNvPr>
            <p:cNvSpPr/>
            <p:nvPr>
              <p:custDataLst>
                <p:tags r:id="rId29"/>
              </p:custDataLst>
            </p:nvPr>
          </p:nvSpPr>
          <p:spPr>
            <a:xfrm>
              <a:off x="14095793" y="3592598"/>
              <a:ext cx="78865" cy="92587"/>
            </a:xfrm>
            <a:custGeom>
              <a:avLst/>
              <a:gdLst>
                <a:gd name="connsiteX0" fmla="*/ 72236 w 78865"/>
                <a:gd name="connsiteY0" fmla="*/ 12757 h 92587"/>
                <a:gd name="connsiteX1" fmla="*/ 63316 w 78865"/>
                <a:gd name="connsiteY1" fmla="*/ 15618 h 92587"/>
                <a:gd name="connsiteX2" fmla="*/ 59667 w 78865"/>
                <a:gd name="connsiteY2" fmla="*/ 23589 h 92587"/>
                <a:gd name="connsiteX3" fmla="*/ 67168 w 78865"/>
                <a:gd name="connsiteY3" fmla="*/ 30743 h 92587"/>
                <a:gd name="connsiteX4" fmla="*/ 78521 w 78865"/>
                <a:gd name="connsiteY4" fmla="*/ 17662 h 92587"/>
                <a:gd name="connsiteX5" fmla="*/ 54598 w 78865"/>
                <a:gd name="connsiteY5" fmla="*/ 85 h 92587"/>
                <a:gd name="connsiteX6" fmla="*/ 264 w 78865"/>
                <a:gd name="connsiteY6" fmla="*/ 58131 h 92587"/>
                <a:gd name="connsiteX7" fmla="*/ 33108 w 78865"/>
                <a:gd name="connsiteY7" fmla="*/ 92672 h 92587"/>
                <a:gd name="connsiteX8" fmla="*/ 79129 w 78865"/>
                <a:gd name="connsiteY8" fmla="*/ 68555 h 92587"/>
                <a:gd name="connsiteX9" fmla="*/ 76697 w 78865"/>
                <a:gd name="connsiteY9" fmla="*/ 65898 h 92587"/>
                <a:gd name="connsiteX10" fmla="*/ 74061 w 78865"/>
                <a:gd name="connsiteY10" fmla="*/ 67941 h 92587"/>
                <a:gd name="connsiteX11" fmla="*/ 33513 w 78865"/>
                <a:gd name="connsiteY11" fmla="*/ 88176 h 92587"/>
                <a:gd name="connsiteX12" fmla="*/ 15267 w 78865"/>
                <a:gd name="connsiteY12" fmla="*/ 65898 h 92587"/>
                <a:gd name="connsiteX13" fmla="*/ 26215 w 78865"/>
                <a:gd name="connsiteY13" fmla="*/ 25020 h 92587"/>
                <a:gd name="connsiteX14" fmla="*/ 54801 w 78865"/>
                <a:gd name="connsiteY14" fmla="*/ 4581 h 92587"/>
                <a:gd name="connsiteX15" fmla="*/ 72236 w 78865"/>
                <a:gd name="connsiteY15" fmla="*/ 12757 h 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865" h="92587">
                  <a:moveTo>
                    <a:pt x="72236" y="12757"/>
                  </a:moveTo>
                  <a:cubicBezTo>
                    <a:pt x="68993" y="12757"/>
                    <a:pt x="66154" y="12757"/>
                    <a:pt x="63316" y="15618"/>
                  </a:cubicBezTo>
                  <a:cubicBezTo>
                    <a:pt x="60072" y="18684"/>
                    <a:pt x="59667" y="22159"/>
                    <a:pt x="59667" y="23589"/>
                  </a:cubicBezTo>
                  <a:cubicBezTo>
                    <a:pt x="59667" y="28495"/>
                    <a:pt x="63316" y="30743"/>
                    <a:pt x="67168" y="30743"/>
                  </a:cubicBezTo>
                  <a:cubicBezTo>
                    <a:pt x="73047" y="30743"/>
                    <a:pt x="78521" y="25838"/>
                    <a:pt x="78521" y="17662"/>
                  </a:cubicBezTo>
                  <a:cubicBezTo>
                    <a:pt x="78521" y="7647"/>
                    <a:pt x="68993" y="85"/>
                    <a:pt x="54598" y="85"/>
                  </a:cubicBezTo>
                  <a:cubicBezTo>
                    <a:pt x="27228" y="85"/>
                    <a:pt x="264" y="29312"/>
                    <a:pt x="264" y="58131"/>
                  </a:cubicBezTo>
                  <a:cubicBezTo>
                    <a:pt x="264" y="76526"/>
                    <a:pt x="12023" y="92672"/>
                    <a:pt x="33108" y="92672"/>
                  </a:cubicBezTo>
                  <a:cubicBezTo>
                    <a:pt x="62099" y="92672"/>
                    <a:pt x="79129" y="71007"/>
                    <a:pt x="79129" y="68555"/>
                  </a:cubicBezTo>
                  <a:cubicBezTo>
                    <a:pt x="79129" y="67328"/>
                    <a:pt x="77913" y="65898"/>
                    <a:pt x="76697" y="65898"/>
                  </a:cubicBezTo>
                  <a:cubicBezTo>
                    <a:pt x="75683" y="65898"/>
                    <a:pt x="75277" y="66306"/>
                    <a:pt x="74061" y="67941"/>
                  </a:cubicBezTo>
                  <a:cubicBezTo>
                    <a:pt x="58045" y="88176"/>
                    <a:pt x="35946" y="88176"/>
                    <a:pt x="33513" y="88176"/>
                  </a:cubicBezTo>
                  <a:cubicBezTo>
                    <a:pt x="20741" y="88176"/>
                    <a:pt x="15267" y="78161"/>
                    <a:pt x="15267" y="65898"/>
                  </a:cubicBezTo>
                  <a:cubicBezTo>
                    <a:pt x="15267" y="57518"/>
                    <a:pt x="19322" y="37692"/>
                    <a:pt x="26215" y="25020"/>
                  </a:cubicBezTo>
                  <a:cubicBezTo>
                    <a:pt x="32500" y="13370"/>
                    <a:pt x="43650" y="4581"/>
                    <a:pt x="54801" y="4581"/>
                  </a:cubicBezTo>
                  <a:cubicBezTo>
                    <a:pt x="61694" y="4581"/>
                    <a:pt x="69398" y="7238"/>
                    <a:pt x="72236" y="12757"/>
                  </a:cubicBez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2" name="任意多边形: 形状 231">
              <a:extLst>
                <a:ext uri="{FF2B5EF4-FFF2-40B4-BE49-F238E27FC236}">
                  <a16:creationId xmlns:a16="http://schemas.microsoft.com/office/drawing/2014/main" id="{A0A0FA1A-7C7A-49F7-8C63-5F763DAA37FB}"/>
                </a:ext>
              </a:extLst>
            </p:cNvPr>
            <p:cNvSpPr/>
            <p:nvPr>
              <p:custDataLst>
                <p:tags r:id="rId30"/>
              </p:custDataLst>
            </p:nvPr>
          </p:nvSpPr>
          <p:spPr>
            <a:xfrm>
              <a:off x="14186368" y="3541093"/>
              <a:ext cx="99544" cy="144093"/>
            </a:xfrm>
            <a:custGeom>
              <a:avLst/>
              <a:gdLst>
                <a:gd name="connsiteX0" fmla="*/ 47304 w 99544"/>
                <a:gd name="connsiteY0" fmla="*/ 2333 h 144093"/>
                <a:gd name="connsiteX1" fmla="*/ 44668 w 99544"/>
                <a:gd name="connsiteY1" fmla="*/ 85 h 144093"/>
                <a:gd name="connsiteX2" fmla="*/ 19934 w 99544"/>
                <a:gd name="connsiteY2" fmla="*/ 2129 h 144093"/>
                <a:gd name="connsiteX3" fmla="*/ 16082 w 99544"/>
                <a:gd name="connsiteY3" fmla="*/ 6216 h 144093"/>
                <a:gd name="connsiteX4" fmla="*/ 20948 w 99544"/>
                <a:gd name="connsiteY4" fmla="*/ 8669 h 144093"/>
                <a:gd name="connsiteX5" fmla="*/ 31085 w 99544"/>
                <a:gd name="connsiteY5" fmla="*/ 12144 h 144093"/>
                <a:gd name="connsiteX6" fmla="*/ 30477 w 99544"/>
                <a:gd name="connsiteY6" fmla="*/ 16231 h 144093"/>
                <a:gd name="connsiteX7" fmla="*/ 1079 w 99544"/>
                <a:gd name="connsiteY7" fmla="*/ 133959 h 144093"/>
                <a:gd name="connsiteX8" fmla="*/ 268 w 99544"/>
                <a:gd name="connsiteY8" fmla="*/ 138455 h 144093"/>
                <a:gd name="connsiteX9" fmla="*/ 6148 w 99544"/>
                <a:gd name="connsiteY9" fmla="*/ 144178 h 144093"/>
                <a:gd name="connsiteX10" fmla="*/ 13649 w 99544"/>
                <a:gd name="connsiteY10" fmla="*/ 138864 h 144093"/>
                <a:gd name="connsiteX11" fmla="*/ 17501 w 99544"/>
                <a:gd name="connsiteY11" fmla="*/ 123330 h 144093"/>
                <a:gd name="connsiteX12" fmla="*/ 21961 w 99544"/>
                <a:gd name="connsiteY12" fmla="*/ 104936 h 144093"/>
                <a:gd name="connsiteX13" fmla="*/ 25408 w 99544"/>
                <a:gd name="connsiteY13" fmla="*/ 91242 h 144093"/>
                <a:gd name="connsiteX14" fmla="*/ 27638 w 99544"/>
                <a:gd name="connsiteY14" fmla="*/ 82044 h 144093"/>
                <a:gd name="connsiteX15" fmla="*/ 41424 w 99544"/>
                <a:gd name="connsiteY15" fmla="*/ 63241 h 144093"/>
                <a:gd name="connsiteX16" fmla="*/ 60887 w 99544"/>
                <a:gd name="connsiteY16" fmla="*/ 56087 h 144093"/>
                <a:gd name="connsiteX17" fmla="*/ 71835 w 99544"/>
                <a:gd name="connsiteY17" fmla="*/ 70394 h 144093"/>
                <a:gd name="connsiteX18" fmla="*/ 59265 w 99544"/>
                <a:gd name="connsiteY18" fmla="*/ 116177 h 144093"/>
                <a:gd name="connsiteX19" fmla="*/ 56630 w 99544"/>
                <a:gd name="connsiteY19" fmla="*/ 127418 h 144093"/>
                <a:gd name="connsiteX20" fmla="*/ 73254 w 99544"/>
                <a:gd name="connsiteY20" fmla="*/ 144178 h 144093"/>
                <a:gd name="connsiteX21" fmla="*/ 99813 w 99544"/>
                <a:gd name="connsiteY21" fmla="*/ 112702 h 144093"/>
                <a:gd name="connsiteX22" fmla="*/ 97380 w 99544"/>
                <a:gd name="connsiteY22" fmla="*/ 110658 h 144093"/>
                <a:gd name="connsiteX23" fmla="*/ 94339 w 99544"/>
                <a:gd name="connsiteY23" fmla="*/ 114337 h 144093"/>
                <a:gd name="connsiteX24" fmla="*/ 73660 w 99544"/>
                <a:gd name="connsiteY24" fmla="*/ 139681 h 144093"/>
                <a:gd name="connsiteX25" fmla="*/ 68794 w 99544"/>
                <a:gd name="connsiteY25" fmla="*/ 132937 h 144093"/>
                <a:gd name="connsiteX26" fmla="*/ 72443 w 99544"/>
                <a:gd name="connsiteY26" fmla="*/ 118425 h 144093"/>
                <a:gd name="connsiteX27" fmla="*/ 84810 w 99544"/>
                <a:gd name="connsiteY27" fmla="*/ 73460 h 144093"/>
                <a:gd name="connsiteX28" fmla="*/ 61496 w 99544"/>
                <a:gd name="connsiteY28" fmla="*/ 51590 h 144093"/>
                <a:gd name="connsiteX29" fmla="*/ 31490 w 99544"/>
                <a:gd name="connsiteY29" fmla="*/ 67328 h 144093"/>
                <a:gd name="connsiteX30" fmla="*/ 47304 w 99544"/>
                <a:gd name="connsiteY30" fmla="*/ 2333 h 14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9544" h="144093">
                  <a:moveTo>
                    <a:pt x="47304" y="2333"/>
                  </a:moveTo>
                  <a:cubicBezTo>
                    <a:pt x="47304" y="2129"/>
                    <a:pt x="47304" y="85"/>
                    <a:pt x="44668" y="85"/>
                  </a:cubicBezTo>
                  <a:cubicBezTo>
                    <a:pt x="40005" y="85"/>
                    <a:pt x="25205" y="1720"/>
                    <a:pt x="19934" y="2129"/>
                  </a:cubicBezTo>
                  <a:cubicBezTo>
                    <a:pt x="18312" y="2333"/>
                    <a:pt x="16082" y="2537"/>
                    <a:pt x="16082" y="6216"/>
                  </a:cubicBezTo>
                  <a:cubicBezTo>
                    <a:pt x="16082" y="8669"/>
                    <a:pt x="17907" y="8669"/>
                    <a:pt x="20948" y="8669"/>
                  </a:cubicBezTo>
                  <a:cubicBezTo>
                    <a:pt x="30679" y="8669"/>
                    <a:pt x="31085" y="10100"/>
                    <a:pt x="31085" y="12144"/>
                  </a:cubicBezTo>
                  <a:lnTo>
                    <a:pt x="30477" y="16231"/>
                  </a:lnTo>
                  <a:lnTo>
                    <a:pt x="1079" y="133959"/>
                  </a:lnTo>
                  <a:cubicBezTo>
                    <a:pt x="268" y="136820"/>
                    <a:pt x="268" y="137229"/>
                    <a:pt x="268" y="138455"/>
                  </a:cubicBezTo>
                  <a:cubicBezTo>
                    <a:pt x="268" y="143156"/>
                    <a:pt x="4323" y="144178"/>
                    <a:pt x="6148" y="144178"/>
                  </a:cubicBezTo>
                  <a:cubicBezTo>
                    <a:pt x="9392" y="144178"/>
                    <a:pt x="12636" y="141725"/>
                    <a:pt x="13649" y="138864"/>
                  </a:cubicBezTo>
                  <a:lnTo>
                    <a:pt x="17501" y="123330"/>
                  </a:lnTo>
                  <a:lnTo>
                    <a:pt x="21961" y="104936"/>
                  </a:lnTo>
                  <a:cubicBezTo>
                    <a:pt x="23178" y="100439"/>
                    <a:pt x="24394" y="95942"/>
                    <a:pt x="25408" y="91242"/>
                  </a:cubicBezTo>
                  <a:cubicBezTo>
                    <a:pt x="25814" y="90015"/>
                    <a:pt x="27435" y="83270"/>
                    <a:pt x="27638" y="82044"/>
                  </a:cubicBezTo>
                  <a:cubicBezTo>
                    <a:pt x="28246" y="80205"/>
                    <a:pt x="34531" y="68759"/>
                    <a:pt x="41424" y="63241"/>
                  </a:cubicBezTo>
                  <a:cubicBezTo>
                    <a:pt x="45885" y="59970"/>
                    <a:pt x="52170" y="56087"/>
                    <a:pt x="60887" y="56087"/>
                  </a:cubicBezTo>
                  <a:cubicBezTo>
                    <a:pt x="69605" y="56087"/>
                    <a:pt x="71835" y="63036"/>
                    <a:pt x="71835" y="70394"/>
                  </a:cubicBezTo>
                  <a:cubicBezTo>
                    <a:pt x="71835" y="81431"/>
                    <a:pt x="64131" y="103709"/>
                    <a:pt x="59265" y="116177"/>
                  </a:cubicBezTo>
                  <a:cubicBezTo>
                    <a:pt x="57643" y="120878"/>
                    <a:pt x="56630" y="123330"/>
                    <a:pt x="56630" y="127418"/>
                  </a:cubicBezTo>
                  <a:cubicBezTo>
                    <a:pt x="56630" y="137024"/>
                    <a:pt x="63726" y="144178"/>
                    <a:pt x="73254" y="144178"/>
                  </a:cubicBezTo>
                  <a:cubicBezTo>
                    <a:pt x="92312" y="144178"/>
                    <a:pt x="99813" y="114337"/>
                    <a:pt x="99813" y="112702"/>
                  </a:cubicBezTo>
                  <a:cubicBezTo>
                    <a:pt x="99813" y="110658"/>
                    <a:pt x="97988" y="110658"/>
                    <a:pt x="97380" y="110658"/>
                  </a:cubicBezTo>
                  <a:cubicBezTo>
                    <a:pt x="95353" y="110658"/>
                    <a:pt x="95353" y="111272"/>
                    <a:pt x="94339" y="114337"/>
                  </a:cubicBezTo>
                  <a:cubicBezTo>
                    <a:pt x="91298" y="125170"/>
                    <a:pt x="84810" y="139681"/>
                    <a:pt x="73660" y="139681"/>
                  </a:cubicBezTo>
                  <a:cubicBezTo>
                    <a:pt x="70213" y="139681"/>
                    <a:pt x="68794" y="137638"/>
                    <a:pt x="68794" y="132937"/>
                  </a:cubicBezTo>
                  <a:cubicBezTo>
                    <a:pt x="68794" y="127827"/>
                    <a:pt x="70619" y="122922"/>
                    <a:pt x="72443" y="118425"/>
                  </a:cubicBezTo>
                  <a:cubicBezTo>
                    <a:pt x="75687" y="109636"/>
                    <a:pt x="84810" y="85314"/>
                    <a:pt x="84810" y="73460"/>
                  </a:cubicBezTo>
                  <a:cubicBezTo>
                    <a:pt x="84810" y="60175"/>
                    <a:pt x="76701" y="51590"/>
                    <a:pt x="61496" y="51590"/>
                  </a:cubicBezTo>
                  <a:cubicBezTo>
                    <a:pt x="48723" y="51590"/>
                    <a:pt x="38992" y="57926"/>
                    <a:pt x="31490" y="67328"/>
                  </a:cubicBezTo>
                  <a:lnTo>
                    <a:pt x="47304" y="2333"/>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3" name="任意多边形: 形状 232">
              <a:extLst>
                <a:ext uri="{FF2B5EF4-FFF2-40B4-BE49-F238E27FC236}">
                  <a16:creationId xmlns:a16="http://schemas.microsoft.com/office/drawing/2014/main" id="{B566A1D4-3604-445B-A2BD-1B0D28EC507B}"/>
                </a:ext>
              </a:extLst>
            </p:cNvPr>
            <p:cNvSpPr/>
            <p:nvPr>
              <p:custDataLst>
                <p:tags r:id="rId31"/>
              </p:custDataLst>
            </p:nvPr>
          </p:nvSpPr>
          <p:spPr>
            <a:xfrm>
              <a:off x="14309462" y="3661272"/>
              <a:ext cx="23720" cy="61111"/>
            </a:xfrm>
            <a:custGeom>
              <a:avLst/>
              <a:gdLst>
                <a:gd name="connsiteX0" fmla="*/ 23995 w 23720"/>
                <a:gd name="connsiteY0" fmla="*/ 21545 h 61111"/>
                <a:gd name="connsiteX1" fmla="*/ 11019 w 23720"/>
                <a:gd name="connsiteY1" fmla="*/ 85 h 61111"/>
                <a:gd name="connsiteX2" fmla="*/ 274 w 23720"/>
                <a:gd name="connsiteY2" fmla="*/ 10917 h 61111"/>
                <a:gd name="connsiteX3" fmla="*/ 11019 w 23720"/>
                <a:gd name="connsiteY3" fmla="*/ 21750 h 61111"/>
                <a:gd name="connsiteX4" fmla="*/ 18115 w 23720"/>
                <a:gd name="connsiteY4" fmla="*/ 19093 h 61111"/>
                <a:gd name="connsiteX5" fmla="*/ 19129 w 23720"/>
                <a:gd name="connsiteY5" fmla="*/ 18480 h 61111"/>
                <a:gd name="connsiteX6" fmla="*/ 19534 w 23720"/>
                <a:gd name="connsiteY6" fmla="*/ 21545 h 61111"/>
                <a:gd name="connsiteX7" fmla="*/ 5748 w 23720"/>
                <a:gd name="connsiteY7" fmla="*/ 55678 h 61111"/>
                <a:gd name="connsiteX8" fmla="*/ 3518 w 23720"/>
                <a:gd name="connsiteY8" fmla="*/ 58948 h 61111"/>
                <a:gd name="connsiteX9" fmla="*/ 5545 w 23720"/>
                <a:gd name="connsiteY9" fmla="*/ 61197 h 61111"/>
                <a:gd name="connsiteX10" fmla="*/ 23995 w 23720"/>
                <a:gd name="connsiteY10" fmla="*/ 21545 h 6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20" h="61111">
                  <a:moveTo>
                    <a:pt x="23995" y="21545"/>
                  </a:moveTo>
                  <a:cubicBezTo>
                    <a:pt x="23995" y="8056"/>
                    <a:pt x="18926" y="85"/>
                    <a:pt x="11019" y="85"/>
                  </a:cubicBezTo>
                  <a:cubicBezTo>
                    <a:pt x="4329" y="85"/>
                    <a:pt x="274" y="5194"/>
                    <a:pt x="274" y="10917"/>
                  </a:cubicBezTo>
                  <a:cubicBezTo>
                    <a:pt x="274" y="16436"/>
                    <a:pt x="4329" y="21750"/>
                    <a:pt x="11019" y="21750"/>
                  </a:cubicBezTo>
                  <a:cubicBezTo>
                    <a:pt x="13452" y="21750"/>
                    <a:pt x="16088" y="20932"/>
                    <a:pt x="18115" y="19093"/>
                  </a:cubicBezTo>
                  <a:cubicBezTo>
                    <a:pt x="18723" y="18684"/>
                    <a:pt x="18926" y="18480"/>
                    <a:pt x="19129" y="18480"/>
                  </a:cubicBezTo>
                  <a:cubicBezTo>
                    <a:pt x="19332" y="18480"/>
                    <a:pt x="19534" y="18684"/>
                    <a:pt x="19534" y="21545"/>
                  </a:cubicBezTo>
                  <a:cubicBezTo>
                    <a:pt x="19534" y="36670"/>
                    <a:pt x="12438" y="48933"/>
                    <a:pt x="5748" y="55678"/>
                  </a:cubicBezTo>
                  <a:cubicBezTo>
                    <a:pt x="3518" y="57926"/>
                    <a:pt x="3518" y="58335"/>
                    <a:pt x="3518" y="58948"/>
                  </a:cubicBezTo>
                  <a:cubicBezTo>
                    <a:pt x="3518" y="60379"/>
                    <a:pt x="4532" y="61197"/>
                    <a:pt x="5545" y="61197"/>
                  </a:cubicBezTo>
                  <a:cubicBezTo>
                    <a:pt x="7776" y="61197"/>
                    <a:pt x="23995" y="45459"/>
                    <a:pt x="23995" y="21545"/>
                  </a:cubicBez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4" name="任意多边形: 形状 233">
              <a:extLst>
                <a:ext uri="{FF2B5EF4-FFF2-40B4-BE49-F238E27FC236}">
                  <a16:creationId xmlns:a16="http://schemas.microsoft.com/office/drawing/2014/main" id="{46A274B5-EDE1-4DD8-BA33-B6140C29A554}"/>
                </a:ext>
              </a:extLst>
            </p:cNvPr>
            <p:cNvSpPr/>
            <p:nvPr>
              <p:custDataLst>
                <p:tags r:id="rId32"/>
              </p:custDataLst>
            </p:nvPr>
          </p:nvSpPr>
          <p:spPr>
            <a:xfrm>
              <a:off x="14386998" y="3544567"/>
              <a:ext cx="137862" cy="138370"/>
            </a:xfrm>
            <a:custGeom>
              <a:avLst/>
              <a:gdLst>
                <a:gd name="connsiteX0" fmla="*/ 81982 w 137862"/>
                <a:gd name="connsiteY0" fmla="*/ 14392 h 138370"/>
                <a:gd name="connsiteX1" fmla="*/ 86645 w 137862"/>
                <a:gd name="connsiteY1" fmla="*/ 6830 h 138370"/>
                <a:gd name="connsiteX2" fmla="*/ 99418 w 137862"/>
                <a:gd name="connsiteY2" fmla="*/ 6421 h 138370"/>
                <a:gd name="connsiteX3" fmla="*/ 129018 w 137862"/>
                <a:gd name="connsiteY3" fmla="*/ 23181 h 138370"/>
                <a:gd name="connsiteX4" fmla="*/ 127396 w 137862"/>
                <a:gd name="connsiteY4" fmla="*/ 39532 h 138370"/>
                <a:gd name="connsiteX5" fmla="*/ 126787 w 137862"/>
                <a:gd name="connsiteY5" fmla="*/ 43415 h 138370"/>
                <a:gd name="connsiteX6" fmla="*/ 129220 w 137862"/>
                <a:gd name="connsiteY6" fmla="*/ 46072 h 138370"/>
                <a:gd name="connsiteX7" fmla="*/ 132261 w 137862"/>
                <a:gd name="connsiteY7" fmla="*/ 41371 h 138370"/>
                <a:gd name="connsiteX8" fmla="*/ 137735 w 137862"/>
                <a:gd name="connsiteY8" fmla="*/ 5808 h 138370"/>
                <a:gd name="connsiteX9" fmla="*/ 138141 w 137862"/>
                <a:gd name="connsiteY9" fmla="*/ 2333 h 138370"/>
                <a:gd name="connsiteX10" fmla="*/ 132667 w 137862"/>
                <a:gd name="connsiteY10" fmla="*/ 85 h 138370"/>
                <a:gd name="connsiteX11" fmla="*/ 20147 w 137862"/>
                <a:gd name="connsiteY11" fmla="*/ 85 h 138370"/>
                <a:gd name="connsiteX12" fmla="*/ 13659 w 137862"/>
                <a:gd name="connsiteY12" fmla="*/ 4173 h 138370"/>
                <a:gd name="connsiteX13" fmla="*/ 1495 w 137862"/>
                <a:gd name="connsiteY13" fmla="*/ 40145 h 138370"/>
                <a:gd name="connsiteX14" fmla="*/ 279 w 137862"/>
                <a:gd name="connsiteY14" fmla="*/ 43824 h 138370"/>
                <a:gd name="connsiteX15" fmla="*/ 2711 w 137862"/>
                <a:gd name="connsiteY15" fmla="*/ 46072 h 138370"/>
                <a:gd name="connsiteX16" fmla="*/ 6158 w 137862"/>
                <a:gd name="connsiteY16" fmla="*/ 41780 h 138370"/>
                <a:gd name="connsiteX17" fmla="*/ 52382 w 137862"/>
                <a:gd name="connsiteY17" fmla="*/ 6421 h 138370"/>
                <a:gd name="connsiteX18" fmla="*/ 60289 w 137862"/>
                <a:gd name="connsiteY18" fmla="*/ 6421 h 138370"/>
                <a:gd name="connsiteX19" fmla="*/ 65966 w 137862"/>
                <a:gd name="connsiteY19" fmla="*/ 8873 h 138370"/>
                <a:gd name="connsiteX20" fmla="*/ 65155 w 137862"/>
                <a:gd name="connsiteY20" fmla="*/ 13166 h 138370"/>
                <a:gd name="connsiteX21" fmla="*/ 37988 w 137862"/>
                <a:gd name="connsiteY21" fmla="*/ 122308 h 138370"/>
                <a:gd name="connsiteX22" fmla="*/ 13862 w 137862"/>
                <a:gd name="connsiteY22" fmla="*/ 132119 h 138370"/>
                <a:gd name="connsiteX23" fmla="*/ 5347 w 137862"/>
                <a:gd name="connsiteY23" fmla="*/ 136002 h 138370"/>
                <a:gd name="connsiteX24" fmla="*/ 8794 w 137862"/>
                <a:gd name="connsiteY24" fmla="*/ 138455 h 138370"/>
                <a:gd name="connsiteX25" fmla="*/ 25418 w 137862"/>
                <a:gd name="connsiteY25" fmla="*/ 138046 h 138370"/>
                <a:gd name="connsiteX26" fmla="*/ 42651 w 137862"/>
                <a:gd name="connsiteY26" fmla="*/ 137842 h 138370"/>
                <a:gd name="connsiteX27" fmla="*/ 59478 w 137862"/>
                <a:gd name="connsiteY27" fmla="*/ 138046 h 138370"/>
                <a:gd name="connsiteX28" fmla="*/ 77117 w 137862"/>
                <a:gd name="connsiteY28" fmla="*/ 138455 h 138370"/>
                <a:gd name="connsiteX29" fmla="*/ 81577 w 137862"/>
                <a:gd name="connsiteY29" fmla="*/ 134367 h 138370"/>
                <a:gd name="connsiteX30" fmla="*/ 74684 w 137862"/>
                <a:gd name="connsiteY30" fmla="*/ 132119 h 138370"/>
                <a:gd name="connsiteX31" fmla="*/ 61708 w 137862"/>
                <a:gd name="connsiteY31" fmla="*/ 131710 h 138370"/>
                <a:gd name="connsiteX32" fmla="*/ 54207 w 137862"/>
                <a:gd name="connsiteY32" fmla="*/ 127214 h 138370"/>
                <a:gd name="connsiteX33" fmla="*/ 55018 w 137862"/>
                <a:gd name="connsiteY33" fmla="*/ 122922 h 138370"/>
                <a:gd name="connsiteX34" fmla="*/ 81982 w 137862"/>
                <a:gd name="connsiteY34" fmla="*/ 14392 h 13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7862" h="138370">
                  <a:moveTo>
                    <a:pt x="81982" y="14392"/>
                  </a:moveTo>
                  <a:cubicBezTo>
                    <a:pt x="83401" y="8669"/>
                    <a:pt x="84212" y="7443"/>
                    <a:pt x="86645" y="6830"/>
                  </a:cubicBezTo>
                  <a:cubicBezTo>
                    <a:pt x="88470" y="6421"/>
                    <a:pt x="95160" y="6421"/>
                    <a:pt x="99418" y="6421"/>
                  </a:cubicBezTo>
                  <a:cubicBezTo>
                    <a:pt x="119894" y="6421"/>
                    <a:pt x="129018" y="7238"/>
                    <a:pt x="129018" y="23181"/>
                  </a:cubicBezTo>
                  <a:cubicBezTo>
                    <a:pt x="129018" y="26246"/>
                    <a:pt x="128207" y="34218"/>
                    <a:pt x="127396" y="39532"/>
                  </a:cubicBezTo>
                  <a:cubicBezTo>
                    <a:pt x="127193" y="40349"/>
                    <a:pt x="126787" y="42802"/>
                    <a:pt x="126787" y="43415"/>
                  </a:cubicBezTo>
                  <a:cubicBezTo>
                    <a:pt x="126787" y="44641"/>
                    <a:pt x="127396" y="46072"/>
                    <a:pt x="129220" y="46072"/>
                  </a:cubicBezTo>
                  <a:cubicBezTo>
                    <a:pt x="131450" y="46072"/>
                    <a:pt x="131856" y="44437"/>
                    <a:pt x="132261" y="41371"/>
                  </a:cubicBezTo>
                  <a:lnTo>
                    <a:pt x="137735" y="5808"/>
                  </a:lnTo>
                  <a:cubicBezTo>
                    <a:pt x="137938" y="4990"/>
                    <a:pt x="138141" y="2946"/>
                    <a:pt x="138141" y="2333"/>
                  </a:cubicBezTo>
                  <a:cubicBezTo>
                    <a:pt x="138141" y="85"/>
                    <a:pt x="136113" y="85"/>
                    <a:pt x="132667" y="85"/>
                  </a:cubicBezTo>
                  <a:lnTo>
                    <a:pt x="20147" y="85"/>
                  </a:lnTo>
                  <a:cubicBezTo>
                    <a:pt x="15281" y="85"/>
                    <a:pt x="15079" y="289"/>
                    <a:pt x="13659" y="4173"/>
                  </a:cubicBezTo>
                  <a:lnTo>
                    <a:pt x="1495" y="40145"/>
                  </a:lnTo>
                  <a:cubicBezTo>
                    <a:pt x="1292" y="40553"/>
                    <a:pt x="279" y="43415"/>
                    <a:pt x="279" y="43824"/>
                  </a:cubicBezTo>
                  <a:cubicBezTo>
                    <a:pt x="279" y="45050"/>
                    <a:pt x="1292" y="46072"/>
                    <a:pt x="2711" y="46072"/>
                  </a:cubicBezTo>
                  <a:cubicBezTo>
                    <a:pt x="4739" y="46072"/>
                    <a:pt x="4942" y="45050"/>
                    <a:pt x="6158" y="41780"/>
                  </a:cubicBezTo>
                  <a:cubicBezTo>
                    <a:pt x="17106" y="10100"/>
                    <a:pt x="22377" y="6421"/>
                    <a:pt x="52382" y="6421"/>
                  </a:cubicBezTo>
                  <a:lnTo>
                    <a:pt x="60289" y="6421"/>
                  </a:lnTo>
                  <a:cubicBezTo>
                    <a:pt x="65966" y="6421"/>
                    <a:pt x="65966" y="7238"/>
                    <a:pt x="65966" y="8873"/>
                  </a:cubicBezTo>
                  <a:cubicBezTo>
                    <a:pt x="65966" y="10100"/>
                    <a:pt x="65358" y="12552"/>
                    <a:pt x="65155" y="13166"/>
                  </a:cubicBezTo>
                  <a:lnTo>
                    <a:pt x="37988" y="122308"/>
                  </a:lnTo>
                  <a:cubicBezTo>
                    <a:pt x="36163" y="129871"/>
                    <a:pt x="35555" y="132119"/>
                    <a:pt x="13862" y="132119"/>
                  </a:cubicBezTo>
                  <a:cubicBezTo>
                    <a:pt x="6564" y="132119"/>
                    <a:pt x="5347" y="132119"/>
                    <a:pt x="5347" y="136002"/>
                  </a:cubicBezTo>
                  <a:cubicBezTo>
                    <a:pt x="5347" y="138455"/>
                    <a:pt x="7577" y="138455"/>
                    <a:pt x="8794" y="138455"/>
                  </a:cubicBezTo>
                  <a:cubicBezTo>
                    <a:pt x="14268" y="138455"/>
                    <a:pt x="19944" y="138046"/>
                    <a:pt x="25418" y="138046"/>
                  </a:cubicBezTo>
                  <a:cubicBezTo>
                    <a:pt x="31095" y="138046"/>
                    <a:pt x="36974" y="137842"/>
                    <a:pt x="42651" y="137842"/>
                  </a:cubicBezTo>
                  <a:cubicBezTo>
                    <a:pt x="48328" y="137842"/>
                    <a:pt x="54004" y="138046"/>
                    <a:pt x="59478" y="138046"/>
                  </a:cubicBezTo>
                  <a:cubicBezTo>
                    <a:pt x="65358" y="138046"/>
                    <a:pt x="71440" y="138455"/>
                    <a:pt x="77117" y="138455"/>
                  </a:cubicBezTo>
                  <a:cubicBezTo>
                    <a:pt x="79144" y="138455"/>
                    <a:pt x="81577" y="138455"/>
                    <a:pt x="81577" y="134367"/>
                  </a:cubicBezTo>
                  <a:cubicBezTo>
                    <a:pt x="81577" y="132119"/>
                    <a:pt x="79955" y="132119"/>
                    <a:pt x="74684" y="132119"/>
                  </a:cubicBezTo>
                  <a:cubicBezTo>
                    <a:pt x="69615" y="132119"/>
                    <a:pt x="66980" y="132119"/>
                    <a:pt x="61708" y="131710"/>
                  </a:cubicBezTo>
                  <a:cubicBezTo>
                    <a:pt x="55829" y="131097"/>
                    <a:pt x="54207" y="130484"/>
                    <a:pt x="54207" y="127214"/>
                  </a:cubicBezTo>
                  <a:cubicBezTo>
                    <a:pt x="54207" y="127009"/>
                    <a:pt x="54207" y="125987"/>
                    <a:pt x="55018" y="122922"/>
                  </a:cubicBezTo>
                  <a:lnTo>
                    <a:pt x="81982" y="14392"/>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5" name="任意多边形: 形状 234">
              <a:extLst>
                <a:ext uri="{FF2B5EF4-FFF2-40B4-BE49-F238E27FC236}">
                  <a16:creationId xmlns:a16="http://schemas.microsoft.com/office/drawing/2014/main" id="{40B775C4-320A-42C5-8402-8E61B2D10759}"/>
                </a:ext>
              </a:extLst>
            </p:cNvPr>
            <p:cNvSpPr/>
            <p:nvPr>
              <p:custDataLst>
                <p:tags r:id="rId33"/>
              </p:custDataLst>
            </p:nvPr>
          </p:nvSpPr>
          <p:spPr>
            <a:xfrm>
              <a:off x="14552892" y="3529647"/>
              <a:ext cx="8109" cy="204387"/>
            </a:xfrm>
            <a:custGeom>
              <a:avLst/>
              <a:gdLst>
                <a:gd name="connsiteX0" fmla="*/ 8395 w 8109"/>
                <a:gd name="connsiteY0" fmla="*/ 7443 h 204387"/>
                <a:gd name="connsiteX1" fmla="*/ 4341 w 8109"/>
                <a:gd name="connsiteY1" fmla="*/ 85 h 204387"/>
                <a:gd name="connsiteX2" fmla="*/ 286 w 8109"/>
                <a:gd name="connsiteY2" fmla="*/ 7443 h 204387"/>
                <a:gd name="connsiteX3" fmla="*/ 286 w 8109"/>
                <a:gd name="connsiteY3" fmla="*/ 197114 h 204387"/>
                <a:gd name="connsiteX4" fmla="*/ 4341 w 8109"/>
                <a:gd name="connsiteY4" fmla="*/ 204472 h 204387"/>
                <a:gd name="connsiteX5" fmla="*/ 8395 w 8109"/>
                <a:gd name="connsiteY5" fmla="*/ 197114 h 204387"/>
                <a:gd name="connsiteX6" fmla="*/ 8395 w 8109"/>
                <a:gd name="connsiteY6" fmla="*/ 7443 h 20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9" h="204387">
                  <a:moveTo>
                    <a:pt x="8395" y="7443"/>
                  </a:moveTo>
                  <a:cubicBezTo>
                    <a:pt x="8395" y="3764"/>
                    <a:pt x="8395" y="85"/>
                    <a:pt x="4341" y="85"/>
                  </a:cubicBezTo>
                  <a:cubicBezTo>
                    <a:pt x="286" y="85"/>
                    <a:pt x="286" y="3764"/>
                    <a:pt x="286" y="7443"/>
                  </a:cubicBezTo>
                  <a:lnTo>
                    <a:pt x="286" y="197114"/>
                  </a:lnTo>
                  <a:cubicBezTo>
                    <a:pt x="286" y="200793"/>
                    <a:pt x="286" y="204472"/>
                    <a:pt x="4341" y="204472"/>
                  </a:cubicBezTo>
                  <a:cubicBezTo>
                    <a:pt x="8395" y="204472"/>
                    <a:pt x="8395" y="200793"/>
                    <a:pt x="8395" y="197114"/>
                  </a:cubicBezTo>
                  <a:lnTo>
                    <a:pt x="8395" y="7443"/>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6" name="任意多边形: 形状 235">
              <a:extLst>
                <a:ext uri="{FF2B5EF4-FFF2-40B4-BE49-F238E27FC236}">
                  <a16:creationId xmlns:a16="http://schemas.microsoft.com/office/drawing/2014/main" id="{3D3B892B-3030-4B33-A997-31C1FD5420E1}"/>
                </a:ext>
              </a:extLst>
            </p:cNvPr>
            <p:cNvSpPr/>
            <p:nvPr>
              <p:custDataLst>
                <p:tags r:id="rId34"/>
              </p:custDataLst>
            </p:nvPr>
          </p:nvSpPr>
          <p:spPr>
            <a:xfrm>
              <a:off x="14594408" y="3539458"/>
              <a:ext cx="101572" cy="145115"/>
            </a:xfrm>
            <a:custGeom>
              <a:avLst/>
              <a:gdLst>
                <a:gd name="connsiteX0" fmla="*/ 101861 w 101572"/>
                <a:gd name="connsiteY0" fmla="*/ 43415 h 145115"/>
                <a:gd name="connsiteX1" fmla="*/ 68409 w 101572"/>
                <a:gd name="connsiteY1" fmla="*/ 85 h 145115"/>
                <a:gd name="connsiteX2" fmla="*/ 16913 w 101572"/>
                <a:gd name="connsiteY2" fmla="*/ 38510 h 145115"/>
                <a:gd name="connsiteX3" fmla="*/ 289 w 101572"/>
                <a:gd name="connsiteY3" fmla="*/ 102074 h 145115"/>
                <a:gd name="connsiteX4" fmla="*/ 33943 w 101572"/>
                <a:gd name="connsiteY4" fmla="*/ 145200 h 145115"/>
                <a:gd name="connsiteX5" fmla="*/ 79357 w 101572"/>
                <a:gd name="connsiteY5" fmla="*/ 116381 h 145115"/>
                <a:gd name="connsiteX6" fmla="*/ 101861 w 101572"/>
                <a:gd name="connsiteY6" fmla="*/ 43415 h 145115"/>
                <a:gd name="connsiteX7" fmla="*/ 31105 w 101572"/>
                <a:gd name="connsiteY7" fmla="*/ 67737 h 145115"/>
                <a:gd name="connsiteX8" fmla="*/ 45297 w 101572"/>
                <a:gd name="connsiteY8" fmla="*/ 26655 h 145115"/>
                <a:gd name="connsiteX9" fmla="*/ 68003 w 101572"/>
                <a:gd name="connsiteY9" fmla="*/ 7443 h 145115"/>
                <a:gd name="connsiteX10" fmla="*/ 80168 w 101572"/>
                <a:gd name="connsiteY10" fmla="*/ 28495 h 145115"/>
                <a:gd name="connsiteX11" fmla="*/ 73477 w 101572"/>
                <a:gd name="connsiteY11" fmla="*/ 67737 h 145115"/>
                <a:gd name="connsiteX12" fmla="*/ 31105 w 101572"/>
                <a:gd name="connsiteY12" fmla="*/ 67737 h 145115"/>
                <a:gd name="connsiteX13" fmla="*/ 71044 w 101572"/>
                <a:gd name="connsiteY13" fmla="*/ 77548 h 145115"/>
                <a:gd name="connsiteX14" fmla="*/ 34349 w 101572"/>
                <a:gd name="connsiteY14" fmla="*/ 137842 h 145115"/>
                <a:gd name="connsiteX15" fmla="*/ 24415 w 101572"/>
                <a:gd name="connsiteY15" fmla="*/ 130688 h 145115"/>
                <a:gd name="connsiteX16" fmla="*/ 21982 w 101572"/>
                <a:gd name="connsiteY16" fmla="*/ 116994 h 145115"/>
                <a:gd name="connsiteX17" fmla="*/ 28672 w 101572"/>
                <a:gd name="connsiteY17" fmla="*/ 77548 h 145115"/>
                <a:gd name="connsiteX18" fmla="*/ 71044 w 101572"/>
                <a:gd name="connsiteY18" fmla="*/ 77548 h 14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572" h="145115">
                  <a:moveTo>
                    <a:pt x="101861" y="43415"/>
                  </a:moveTo>
                  <a:cubicBezTo>
                    <a:pt x="101861" y="7443"/>
                    <a:pt x="80776" y="85"/>
                    <a:pt x="68409" y="85"/>
                  </a:cubicBezTo>
                  <a:cubicBezTo>
                    <a:pt x="52392" y="85"/>
                    <a:pt x="32119" y="10713"/>
                    <a:pt x="16913" y="38510"/>
                  </a:cubicBezTo>
                  <a:cubicBezTo>
                    <a:pt x="6573" y="57722"/>
                    <a:pt x="289" y="85519"/>
                    <a:pt x="289" y="102074"/>
                  </a:cubicBezTo>
                  <a:cubicBezTo>
                    <a:pt x="289" y="131710"/>
                    <a:pt x="15697" y="145200"/>
                    <a:pt x="33943" y="145200"/>
                  </a:cubicBezTo>
                  <a:cubicBezTo>
                    <a:pt x="47527" y="145200"/>
                    <a:pt x="65368" y="137229"/>
                    <a:pt x="79357" y="116381"/>
                  </a:cubicBezTo>
                  <a:cubicBezTo>
                    <a:pt x="96387" y="91242"/>
                    <a:pt x="101861" y="58744"/>
                    <a:pt x="101861" y="43415"/>
                  </a:cubicBezTo>
                  <a:close/>
                  <a:moveTo>
                    <a:pt x="31105" y="67737"/>
                  </a:moveTo>
                  <a:cubicBezTo>
                    <a:pt x="33943" y="55883"/>
                    <a:pt x="39214" y="37283"/>
                    <a:pt x="45297" y="26655"/>
                  </a:cubicBezTo>
                  <a:cubicBezTo>
                    <a:pt x="49960" y="18275"/>
                    <a:pt x="58272" y="7443"/>
                    <a:pt x="68003" y="7443"/>
                  </a:cubicBezTo>
                  <a:cubicBezTo>
                    <a:pt x="76518" y="7443"/>
                    <a:pt x="80168" y="16436"/>
                    <a:pt x="80168" y="28495"/>
                  </a:cubicBezTo>
                  <a:cubicBezTo>
                    <a:pt x="80168" y="41371"/>
                    <a:pt x="75707" y="59153"/>
                    <a:pt x="73477" y="67737"/>
                  </a:cubicBezTo>
                  <a:lnTo>
                    <a:pt x="31105" y="67737"/>
                  </a:lnTo>
                  <a:close/>
                  <a:moveTo>
                    <a:pt x="71044" y="77548"/>
                  </a:moveTo>
                  <a:cubicBezTo>
                    <a:pt x="58475" y="132323"/>
                    <a:pt x="41445" y="137842"/>
                    <a:pt x="34349" y="137842"/>
                  </a:cubicBezTo>
                  <a:cubicBezTo>
                    <a:pt x="31510" y="137842"/>
                    <a:pt x="27253" y="137024"/>
                    <a:pt x="24415" y="130688"/>
                  </a:cubicBezTo>
                  <a:cubicBezTo>
                    <a:pt x="21982" y="125170"/>
                    <a:pt x="21982" y="117199"/>
                    <a:pt x="21982" y="116994"/>
                  </a:cubicBezTo>
                  <a:cubicBezTo>
                    <a:pt x="21982" y="105344"/>
                    <a:pt x="26442" y="86336"/>
                    <a:pt x="28672" y="77548"/>
                  </a:cubicBezTo>
                  <a:lnTo>
                    <a:pt x="71044" y="77548"/>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7" name="任意多边形: 形状 236">
              <a:extLst>
                <a:ext uri="{FF2B5EF4-FFF2-40B4-BE49-F238E27FC236}">
                  <a16:creationId xmlns:a16="http://schemas.microsoft.com/office/drawing/2014/main" id="{55B6A1B9-AAA7-4C38-A088-E4BEFEEE1497}"/>
                </a:ext>
              </a:extLst>
            </p:cNvPr>
            <p:cNvSpPr/>
            <p:nvPr>
              <p:custDataLst>
                <p:tags r:id="rId35"/>
              </p:custDataLst>
            </p:nvPr>
          </p:nvSpPr>
          <p:spPr>
            <a:xfrm>
              <a:off x="14717014" y="3529647"/>
              <a:ext cx="47035" cy="204387"/>
            </a:xfrm>
            <a:custGeom>
              <a:avLst/>
              <a:gdLst>
                <a:gd name="connsiteX0" fmla="*/ 47330 w 47035"/>
                <a:gd name="connsiteY0" fmla="*/ 102279 h 204387"/>
                <a:gd name="connsiteX1" fmla="*/ 33949 w 47035"/>
                <a:gd name="connsiteY1" fmla="*/ 38510 h 204387"/>
                <a:gd name="connsiteX2" fmla="*/ 2322 w 47035"/>
                <a:gd name="connsiteY2" fmla="*/ 85 h 204387"/>
                <a:gd name="connsiteX3" fmla="*/ 295 w 47035"/>
                <a:gd name="connsiteY3" fmla="*/ 2129 h 204387"/>
                <a:gd name="connsiteX4" fmla="*/ 4147 w 47035"/>
                <a:gd name="connsiteY4" fmla="*/ 6830 h 204387"/>
                <a:gd name="connsiteX5" fmla="*/ 35571 w 47035"/>
                <a:gd name="connsiteY5" fmla="*/ 102279 h 204387"/>
                <a:gd name="connsiteX6" fmla="*/ 2930 w 47035"/>
                <a:gd name="connsiteY6" fmla="*/ 198954 h 204387"/>
                <a:gd name="connsiteX7" fmla="*/ 295 w 47035"/>
                <a:gd name="connsiteY7" fmla="*/ 202428 h 204387"/>
                <a:gd name="connsiteX8" fmla="*/ 2322 w 47035"/>
                <a:gd name="connsiteY8" fmla="*/ 204472 h 204387"/>
                <a:gd name="connsiteX9" fmla="*/ 34557 w 47035"/>
                <a:gd name="connsiteY9" fmla="*/ 164617 h 204387"/>
                <a:gd name="connsiteX10" fmla="*/ 47330 w 47035"/>
                <a:gd name="connsiteY10" fmla="*/ 102279 h 20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35" h="204387">
                  <a:moveTo>
                    <a:pt x="47330" y="102279"/>
                  </a:moveTo>
                  <a:cubicBezTo>
                    <a:pt x="47330" y="86336"/>
                    <a:pt x="45100" y="61605"/>
                    <a:pt x="33949" y="38510"/>
                  </a:cubicBezTo>
                  <a:cubicBezTo>
                    <a:pt x="21785" y="13370"/>
                    <a:pt x="4349" y="85"/>
                    <a:pt x="2322" y="85"/>
                  </a:cubicBezTo>
                  <a:cubicBezTo>
                    <a:pt x="1105" y="85"/>
                    <a:pt x="295" y="902"/>
                    <a:pt x="295" y="2129"/>
                  </a:cubicBezTo>
                  <a:cubicBezTo>
                    <a:pt x="295" y="2742"/>
                    <a:pt x="295" y="3151"/>
                    <a:pt x="4147" y="6830"/>
                  </a:cubicBezTo>
                  <a:cubicBezTo>
                    <a:pt x="24015" y="27064"/>
                    <a:pt x="35571" y="59562"/>
                    <a:pt x="35571" y="102279"/>
                  </a:cubicBezTo>
                  <a:cubicBezTo>
                    <a:pt x="35571" y="137229"/>
                    <a:pt x="28070" y="173201"/>
                    <a:pt x="2930" y="198954"/>
                  </a:cubicBezTo>
                  <a:cubicBezTo>
                    <a:pt x="295" y="201406"/>
                    <a:pt x="295" y="201815"/>
                    <a:pt x="295" y="202428"/>
                  </a:cubicBezTo>
                  <a:cubicBezTo>
                    <a:pt x="295" y="203655"/>
                    <a:pt x="1105" y="204472"/>
                    <a:pt x="2322" y="204472"/>
                  </a:cubicBezTo>
                  <a:cubicBezTo>
                    <a:pt x="4349" y="204472"/>
                    <a:pt x="22596" y="190574"/>
                    <a:pt x="34557" y="164617"/>
                  </a:cubicBezTo>
                  <a:cubicBezTo>
                    <a:pt x="44897" y="142134"/>
                    <a:pt x="47330" y="119447"/>
                    <a:pt x="47330" y="102279"/>
                  </a:cubicBez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8" name="任意多边形: 形状 237">
              <a:extLst>
                <a:ext uri="{FF2B5EF4-FFF2-40B4-BE49-F238E27FC236}">
                  <a16:creationId xmlns:a16="http://schemas.microsoft.com/office/drawing/2014/main" id="{5B72BC18-B268-4E6B-9332-1E968F9F96E3}"/>
                </a:ext>
              </a:extLst>
            </p:cNvPr>
            <p:cNvSpPr/>
            <p:nvPr>
              <p:custDataLst>
                <p:tags r:id="rId36"/>
              </p:custDataLst>
            </p:nvPr>
          </p:nvSpPr>
          <p:spPr>
            <a:xfrm>
              <a:off x="14812278" y="3307690"/>
              <a:ext cx="46021" cy="367692"/>
            </a:xfrm>
            <a:custGeom>
              <a:avLst/>
              <a:gdLst>
                <a:gd name="connsiteX0" fmla="*/ 36793 w 46021"/>
                <a:gd name="connsiteY0" fmla="*/ 358154 h 367692"/>
                <a:gd name="connsiteX1" fmla="*/ 300 w 46021"/>
                <a:gd name="connsiteY1" fmla="*/ 358154 h 367692"/>
                <a:gd name="connsiteX2" fmla="*/ 300 w 46021"/>
                <a:gd name="connsiteY2" fmla="*/ 367760 h 367692"/>
                <a:gd name="connsiteX3" fmla="*/ 46321 w 46021"/>
                <a:gd name="connsiteY3" fmla="*/ 367760 h 367692"/>
                <a:gd name="connsiteX4" fmla="*/ 46321 w 46021"/>
                <a:gd name="connsiteY4" fmla="*/ 67 h 367692"/>
                <a:gd name="connsiteX5" fmla="*/ 300 w 46021"/>
                <a:gd name="connsiteY5" fmla="*/ 67 h 367692"/>
                <a:gd name="connsiteX6" fmla="*/ 300 w 46021"/>
                <a:gd name="connsiteY6" fmla="*/ 9673 h 367692"/>
                <a:gd name="connsiteX7" fmla="*/ 36793 w 46021"/>
                <a:gd name="connsiteY7" fmla="*/ 9673 h 367692"/>
                <a:gd name="connsiteX8" fmla="*/ 36793 w 46021"/>
                <a:gd name="connsiteY8" fmla="*/ 358154 h 36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1" h="367692">
                  <a:moveTo>
                    <a:pt x="36793" y="358154"/>
                  </a:moveTo>
                  <a:lnTo>
                    <a:pt x="300" y="358154"/>
                  </a:lnTo>
                  <a:lnTo>
                    <a:pt x="300" y="367760"/>
                  </a:lnTo>
                  <a:lnTo>
                    <a:pt x="46321" y="367760"/>
                  </a:lnTo>
                  <a:lnTo>
                    <a:pt x="46321" y="67"/>
                  </a:lnTo>
                  <a:lnTo>
                    <a:pt x="300" y="67"/>
                  </a:lnTo>
                  <a:lnTo>
                    <a:pt x="300" y="9673"/>
                  </a:lnTo>
                  <a:lnTo>
                    <a:pt x="36793" y="9673"/>
                  </a:lnTo>
                  <a:lnTo>
                    <a:pt x="36793" y="358154"/>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9" name="任意多边形: 形状 238">
              <a:extLst>
                <a:ext uri="{FF2B5EF4-FFF2-40B4-BE49-F238E27FC236}">
                  <a16:creationId xmlns:a16="http://schemas.microsoft.com/office/drawing/2014/main" id="{D6CA6D4C-C942-4158-AB0E-A2BAD497F9ED}"/>
                </a:ext>
              </a:extLst>
            </p:cNvPr>
            <p:cNvSpPr/>
            <p:nvPr>
              <p:custDataLst>
                <p:tags r:id="rId37"/>
              </p:custDataLst>
            </p:nvPr>
          </p:nvSpPr>
          <p:spPr>
            <a:xfrm>
              <a:off x="14945048" y="3400893"/>
              <a:ext cx="99950" cy="144093"/>
            </a:xfrm>
            <a:custGeom>
              <a:avLst/>
              <a:gdLst>
                <a:gd name="connsiteX0" fmla="*/ 70453 w 99950"/>
                <a:gd name="connsiteY0" fmla="*/ 130682 h 144093"/>
                <a:gd name="connsiteX1" fmla="*/ 70453 w 99950"/>
                <a:gd name="connsiteY1" fmla="*/ 144171 h 144093"/>
                <a:gd name="connsiteX2" fmla="*/ 100256 w 99950"/>
                <a:gd name="connsiteY2" fmla="*/ 141923 h 144093"/>
                <a:gd name="connsiteX3" fmla="*/ 100256 w 99950"/>
                <a:gd name="connsiteY3" fmla="*/ 135587 h 144093"/>
                <a:gd name="connsiteX4" fmla="*/ 84442 w 99950"/>
                <a:gd name="connsiteY4" fmla="*/ 124141 h 144093"/>
                <a:gd name="connsiteX5" fmla="*/ 84442 w 99950"/>
                <a:gd name="connsiteY5" fmla="*/ 78 h 144093"/>
                <a:gd name="connsiteX6" fmla="*/ 55248 w 99950"/>
                <a:gd name="connsiteY6" fmla="*/ 2326 h 144093"/>
                <a:gd name="connsiteX7" fmla="*/ 55248 w 99950"/>
                <a:gd name="connsiteY7" fmla="*/ 8662 h 144093"/>
                <a:gd name="connsiteX8" fmla="*/ 71062 w 99950"/>
                <a:gd name="connsiteY8" fmla="*/ 20108 h 144093"/>
                <a:gd name="connsiteX9" fmla="*/ 71062 w 99950"/>
                <a:gd name="connsiteY9" fmla="*/ 64256 h 144093"/>
                <a:gd name="connsiteX10" fmla="*/ 45517 w 99950"/>
                <a:gd name="connsiteY10" fmla="*/ 51584 h 144093"/>
                <a:gd name="connsiteX11" fmla="*/ 306 w 99950"/>
                <a:gd name="connsiteY11" fmla="*/ 97980 h 144093"/>
                <a:gd name="connsiteX12" fmla="*/ 43287 w 99950"/>
                <a:gd name="connsiteY12" fmla="*/ 144171 h 144093"/>
                <a:gd name="connsiteX13" fmla="*/ 70453 w 99950"/>
                <a:gd name="connsiteY13" fmla="*/ 130682 h 144093"/>
                <a:gd name="connsiteX14" fmla="*/ 70453 w 99950"/>
                <a:gd name="connsiteY14" fmla="*/ 75906 h 144093"/>
                <a:gd name="connsiteX15" fmla="*/ 70453 w 99950"/>
                <a:gd name="connsiteY15" fmla="*/ 117805 h 144093"/>
                <a:gd name="connsiteX16" fmla="*/ 68223 w 99950"/>
                <a:gd name="connsiteY16" fmla="*/ 125367 h 144093"/>
                <a:gd name="connsiteX17" fmla="*/ 44300 w 99950"/>
                <a:gd name="connsiteY17" fmla="*/ 139675 h 144093"/>
                <a:gd name="connsiteX18" fmla="*/ 23013 w 99950"/>
                <a:gd name="connsiteY18" fmla="*/ 126594 h 144093"/>
                <a:gd name="connsiteX19" fmla="*/ 17133 w 99950"/>
                <a:gd name="connsiteY19" fmla="*/ 98184 h 144093"/>
                <a:gd name="connsiteX20" fmla="*/ 23418 w 99950"/>
                <a:gd name="connsiteY20" fmla="*/ 69161 h 144093"/>
                <a:gd name="connsiteX21" fmla="*/ 46328 w 99950"/>
                <a:gd name="connsiteY21" fmla="*/ 56080 h 144093"/>
                <a:gd name="connsiteX22" fmla="*/ 68223 w 99950"/>
                <a:gd name="connsiteY22" fmla="*/ 68343 h 144093"/>
                <a:gd name="connsiteX23" fmla="*/ 70453 w 99950"/>
                <a:gd name="connsiteY23" fmla="*/ 75906 h 14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950" h="144093">
                  <a:moveTo>
                    <a:pt x="70453" y="130682"/>
                  </a:moveTo>
                  <a:lnTo>
                    <a:pt x="70453" y="144171"/>
                  </a:lnTo>
                  <a:lnTo>
                    <a:pt x="100256" y="141923"/>
                  </a:lnTo>
                  <a:lnTo>
                    <a:pt x="100256" y="135587"/>
                  </a:lnTo>
                  <a:cubicBezTo>
                    <a:pt x="86064" y="135587"/>
                    <a:pt x="84442" y="134156"/>
                    <a:pt x="84442" y="124141"/>
                  </a:cubicBezTo>
                  <a:lnTo>
                    <a:pt x="84442" y="78"/>
                  </a:lnTo>
                  <a:lnTo>
                    <a:pt x="55248" y="2326"/>
                  </a:lnTo>
                  <a:lnTo>
                    <a:pt x="55248" y="8662"/>
                  </a:lnTo>
                  <a:cubicBezTo>
                    <a:pt x="69440" y="8662"/>
                    <a:pt x="71062" y="10093"/>
                    <a:pt x="71062" y="20108"/>
                  </a:cubicBezTo>
                  <a:lnTo>
                    <a:pt x="71062" y="64256"/>
                  </a:lnTo>
                  <a:cubicBezTo>
                    <a:pt x="65182" y="56898"/>
                    <a:pt x="56465" y="51584"/>
                    <a:pt x="45517" y="51584"/>
                  </a:cubicBezTo>
                  <a:cubicBezTo>
                    <a:pt x="21593" y="51584"/>
                    <a:pt x="306" y="71614"/>
                    <a:pt x="306" y="97980"/>
                  </a:cubicBezTo>
                  <a:cubicBezTo>
                    <a:pt x="306" y="123937"/>
                    <a:pt x="20174" y="144171"/>
                    <a:pt x="43287" y="144171"/>
                  </a:cubicBezTo>
                  <a:cubicBezTo>
                    <a:pt x="56262" y="144171"/>
                    <a:pt x="65385" y="137222"/>
                    <a:pt x="70453" y="130682"/>
                  </a:cubicBezTo>
                  <a:close/>
                  <a:moveTo>
                    <a:pt x="70453" y="75906"/>
                  </a:moveTo>
                  <a:lnTo>
                    <a:pt x="70453" y="117805"/>
                  </a:lnTo>
                  <a:cubicBezTo>
                    <a:pt x="70453" y="121484"/>
                    <a:pt x="70453" y="121893"/>
                    <a:pt x="68223" y="125367"/>
                  </a:cubicBezTo>
                  <a:cubicBezTo>
                    <a:pt x="62141" y="135178"/>
                    <a:pt x="53018" y="139675"/>
                    <a:pt x="44300" y="139675"/>
                  </a:cubicBezTo>
                  <a:cubicBezTo>
                    <a:pt x="35177" y="139675"/>
                    <a:pt x="27878" y="134360"/>
                    <a:pt x="23013" y="126594"/>
                  </a:cubicBezTo>
                  <a:cubicBezTo>
                    <a:pt x="17741" y="118214"/>
                    <a:pt x="17133" y="106564"/>
                    <a:pt x="17133" y="98184"/>
                  </a:cubicBezTo>
                  <a:cubicBezTo>
                    <a:pt x="17133" y="90622"/>
                    <a:pt x="17539" y="78358"/>
                    <a:pt x="23418" y="69161"/>
                  </a:cubicBezTo>
                  <a:cubicBezTo>
                    <a:pt x="27676" y="62825"/>
                    <a:pt x="35380" y="56080"/>
                    <a:pt x="46328" y="56080"/>
                  </a:cubicBezTo>
                  <a:cubicBezTo>
                    <a:pt x="53423" y="56080"/>
                    <a:pt x="61938" y="59146"/>
                    <a:pt x="68223" y="68343"/>
                  </a:cubicBezTo>
                  <a:cubicBezTo>
                    <a:pt x="70453" y="71818"/>
                    <a:pt x="70453" y="72227"/>
                    <a:pt x="70453" y="75906"/>
                  </a:cubicBez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40" name="任意多边形: 形状 239">
              <a:extLst>
                <a:ext uri="{FF2B5EF4-FFF2-40B4-BE49-F238E27FC236}">
                  <a16:creationId xmlns:a16="http://schemas.microsoft.com/office/drawing/2014/main" id="{A0A03AAB-390B-40B5-937E-23085D18F595}"/>
                </a:ext>
              </a:extLst>
            </p:cNvPr>
            <p:cNvSpPr/>
            <p:nvPr>
              <p:custDataLst>
                <p:tags r:id="rId38"/>
              </p:custDataLst>
            </p:nvPr>
          </p:nvSpPr>
          <p:spPr>
            <a:xfrm>
              <a:off x="15055654" y="3404368"/>
              <a:ext cx="137862" cy="138370"/>
            </a:xfrm>
            <a:custGeom>
              <a:avLst/>
              <a:gdLst>
                <a:gd name="connsiteX0" fmla="*/ 82015 w 137862"/>
                <a:gd name="connsiteY0" fmla="*/ 14385 h 138370"/>
                <a:gd name="connsiteX1" fmla="*/ 86678 w 137862"/>
                <a:gd name="connsiteY1" fmla="*/ 6823 h 138370"/>
                <a:gd name="connsiteX2" fmla="*/ 99451 w 137862"/>
                <a:gd name="connsiteY2" fmla="*/ 6414 h 138370"/>
                <a:gd name="connsiteX3" fmla="*/ 129050 w 137862"/>
                <a:gd name="connsiteY3" fmla="*/ 23174 h 138370"/>
                <a:gd name="connsiteX4" fmla="*/ 127429 w 137862"/>
                <a:gd name="connsiteY4" fmla="*/ 39525 h 138370"/>
                <a:gd name="connsiteX5" fmla="*/ 126820 w 137862"/>
                <a:gd name="connsiteY5" fmla="*/ 43408 h 138370"/>
                <a:gd name="connsiteX6" fmla="*/ 129253 w 137862"/>
                <a:gd name="connsiteY6" fmla="*/ 46065 h 138370"/>
                <a:gd name="connsiteX7" fmla="*/ 132294 w 137862"/>
                <a:gd name="connsiteY7" fmla="*/ 41364 h 138370"/>
                <a:gd name="connsiteX8" fmla="*/ 137768 w 137862"/>
                <a:gd name="connsiteY8" fmla="*/ 5801 h 138370"/>
                <a:gd name="connsiteX9" fmla="*/ 138174 w 137862"/>
                <a:gd name="connsiteY9" fmla="*/ 2326 h 138370"/>
                <a:gd name="connsiteX10" fmla="*/ 132700 w 137862"/>
                <a:gd name="connsiteY10" fmla="*/ 78 h 138370"/>
                <a:gd name="connsiteX11" fmla="*/ 20180 w 137862"/>
                <a:gd name="connsiteY11" fmla="*/ 78 h 138370"/>
                <a:gd name="connsiteX12" fmla="*/ 13692 w 137862"/>
                <a:gd name="connsiteY12" fmla="*/ 4166 h 138370"/>
                <a:gd name="connsiteX13" fmla="*/ 1528 w 137862"/>
                <a:gd name="connsiteY13" fmla="*/ 40138 h 138370"/>
                <a:gd name="connsiteX14" fmla="*/ 311 w 137862"/>
                <a:gd name="connsiteY14" fmla="*/ 43817 h 138370"/>
                <a:gd name="connsiteX15" fmla="*/ 2744 w 137862"/>
                <a:gd name="connsiteY15" fmla="*/ 46065 h 138370"/>
                <a:gd name="connsiteX16" fmla="*/ 6191 w 137862"/>
                <a:gd name="connsiteY16" fmla="*/ 41773 h 138370"/>
                <a:gd name="connsiteX17" fmla="*/ 52415 w 137862"/>
                <a:gd name="connsiteY17" fmla="*/ 6414 h 138370"/>
                <a:gd name="connsiteX18" fmla="*/ 60322 w 137862"/>
                <a:gd name="connsiteY18" fmla="*/ 6414 h 138370"/>
                <a:gd name="connsiteX19" fmla="*/ 65999 w 137862"/>
                <a:gd name="connsiteY19" fmla="*/ 8867 h 138370"/>
                <a:gd name="connsiteX20" fmla="*/ 65188 w 137862"/>
                <a:gd name="connsiteY20" fmla="*/ 13159 h 138370"/>
                <a:gd name="connsiteX21" fmla="*/ 38021 w 137862"/>
                <a:gd name="connsiteY21" fmla="*/ 122302 h 138370"/>
                <a:gd name="connsiteX22" fmla="*/ 13895 w 137862"/>
                <a:gd name="connsiteY22" fmla="*/ 132112 h 138370"/>
                <a:gd name="connsiteX23" fmla="*/ 5380 w 137862"/>
                <a:gd name="connsiteY23" fmla="*/ 135996 h 138370"/>
                <a:gd name="connsiteX24" fmla="*/ 8827 w 137862"/>
                <a:gd name="connsiteY24" fmla="*/ 138448 h 138370"/>
                <a:gd name="connsiteX25" fmla="*/ 25451 w 137862"/>
                <a:gd name="connsiteY25" fmla="*/ 138039 h 138370"/>
                <a:gd name="connsiteX26" fmla="*/ 42684 w 137862"/>
                <a:gd name="connsiteY26" fmla="*/ 137835 h 138370"/>
                <a:gd name="connsiteX27" fmla="*/ 59511 w 137862"/>
                <a:gd name="connsiteY27" fmla="*/ 138039 h 138370"/>
                <a:gd name="connsiteX28" fmla="*/ 77149 w 137862"/>
                <a:gd name="connsiteY28" fmla="*/ 138448 h 138370"/>
                <a:gd name="connsiteX29" fmla="*/ 81610 w 137862"/>
                <a:gd name="connsiteY29" fmla="*/ 134360 h 138370"/>
                <a:gd name="connsiteX30" fmla="*/ 74717 w 137862"/>
                <a:gd name="connsiteY30" fmla="*/ 132112 h 138370"/>
                <a:gd name="connsiteX31" fmla="*/ 61741 w 137862"/>
                <a:gd name="connsiteY31" fmla="*/ 131703 h 138370"/>
                <a:gd name="connsiteX32" fmla="*/ 54240 w 137862"/>
                <a:gd name="connsiteY32" fmla="*/ 127207 h 138370"/>
                <a:gd name="connsiteX33" fmla="*/ 55051 w 137862"/>
                <a:gd name="connsiteY33" fmla="*/ 122915 h 138370"/>
                <a:gd name="connsiteX34" fmla="*/ 82015 w 137862"/>
                <a:gd name="connsiteY34" fmla="*/ 14385 h 13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7862" h="138370">
                  <a:moveTo>
                    <a:pt x="82015" y="14385"/>
                  </a:moveTo>
                  <a:cubicBezTo>
                    <a:pt x="83434" y="8662"/>
                    <a:pt x="84245" y="7436"/>
                    <a:pt x="86678" y="6823"/>
                  </a:cubicBezTo>
                  <a:cubicBezTo>
                    <a:pt x="88503" y="6414"/>
                    <a:pt x="95193" y="6414"/>
                    <a:pt x="99451" y="6414"/>
                  </a:cubicBezTo>
                  <a:cubicBezTo>
                    <a:pt x="119927" y="6414"/>
                    <a:pt x="129050" y="7232"/>
                    <a:pt x="129050" y="23174"/>
                  </a:cubicBezTo>
                  <a:cubicBezTo>
                    <a:pt x="129050" y="26240"/>
                    <a:pt x="128240" y="34211"/>
                    <a:pt x="127429" y="39525"/>
                  </a:cubicBezTo>
                  <a:cubicBezTo>
                    <a:pt x="127226" y="40342"/>
                    <a:pt x="126820" y="42795"/>
                    <a:pt x="126820" y="43408"/>
                  </a:cubicBezTo>
                  <a:cubicBezTo>
                    <a:pt x="126820" y="44634"/>
                    <a:pt x="127429" y="46065"/>
                    <a:pt x="129253" y="46065"/>
                  </a:cubicBezTo>
                  <a:cubicBezTo>
                    <a:pt x="131483" y="46065"/>
                    <a:pt x="131889" y="44430"/>
                    <a:pt x="132294" y="41364"/>
                  </a:cubicBezTo>
                  <a:lnTo>
                    <a:pt x="137768" y="5801"/>
                  </a:lnTo>
                  <a:cubicBezTo>
                    <a:pt x="137971" y="4983"/>
                    <a:pt x="138174" y="2939"/>
                    <a:pt x="138174" y="2326"/>
                  </a:cubicBezTo>
                  <a:cubicBezTo>
                    <a:pt x="138174" y="78"/>
                    <a:pt x="136146" y="78"/>
                    <a:pt x="132700" y="78"/>
                  </a:cubicBezTo>
                  <a:lnTo>
                    <a:pt x="20180" y="78"/>
                  </a:lnTo>
                  <a:cubicBezTo>
                    <a:pt x="15314" y="78"/>
                    <a:pt x="15111" y="282"/>
                    <a:pt x="13692" y="4166"/>
                  </a:cubicBezTo>
                  <a:lnTo>
                    <a:pt x="1528" y="40138"/>
                  </a:lnTo>
                  <a:cubicBezTo>
                    <a:pt x="1325" y="40547"/>
                    <a:pt x="311" y="43408"/>
                    <a:pt x="311" y="43817"/>
                  </a:cubicBezTo>
                  <a:cubicBezTo>
                    <a:pt x="311" y="45043"/>
                    <a:pt x="1325" y="46065"/>
                    <a:pt x="2744" y="46065"/>
                  </a:cubicBezTo>
                  <a:cubicBezTo>
                    <a:pt x="4772" y="46065"/>
                    <a:pt x="4974" y="45043"/>
                    <a:pt x="6191" y="41773"/>
                  </a:cubicBezTo>
                  <a:cubicBezTo>
                    <a:pt x="17139" y="10093"/>
                    <a:pt x="22410" y="6414"/>
                    <a:pt x="52415" y="6414"/>
                  </a:cubicBezTo>
                  <a:lnTo>
                    <a:pt x="60322" y="6414"/>
                  </a:lnTo>
                  <a:cubicBezTo>
                    <a:pt x="65999" y="6414"/>
                    <a:pt x="65999" y="7232"/>
                    <a:pt x="65999" y="8867"/>
                  </a:cubicBezTo>
                  <a:cubicBezTo>
                    <a:pt x="65999" y="10093"/>
                    <a:pt x="65391" y="12546"/>
                    <a:pt x="65188" y="13159"/>
                  </a:cubicBezTo>
                  <a:lnTo>
                    <a:pt x="38021" y="122302"/>
                  </a:lnTo>
                  <a:cubicBezTo>
                    <a:pt x="36196" y="129864"/>
                    <a:pt x="35588" y="132112"/>
                    <a:pt x="13895" y="132112"/>
                  </a:cubicBezTo>
                  <a:cubicBezTo>
                    <a:pt x="6596" y="132112"/>
                    <a:pt x="5380" y="132112"/>
                    <a:pt x="5380" y="135996"/>
                  </a:cubicBezTo>
                  <a:cubicBezTo>
                    <a:pt x="5380" y="138448"/>
                    <a:pt x="7610" y="138448"/>
                    <a:pt x="8827" y="138448"/>
                  </a:cubicBezTo>
                  <a:cubicBezTo>
                    <a:pt x="14300" y="138448"/>
                    <a:pt x="19977" y="138039"/>
                    <a:pt x="25451" y="138039"/>
                  </a:cubicBezTo>
                  <a:cubicBezTo>
                    <a:pt x="31128" y="138039"/>
                    <a:pt x="37007" y="137835"/>
                    <a:pt x="42684" y="137835"/>
                  </a:cubicBezTo>
                  <a:cubicBezTo>
                    <a:pt x="48361" y="137835"/>
                    <a:pt x="54037" y="138039"/>
                    <a:pt x="59511" y="138039"/>
                  </a:cubicBezTo>
                  <a:cubicBezTo>
                    <a:pt x="65391" y="138039"/>
                    <a:pt x="71473" y="138448"/>
                    <a:pt x="77149" y="138448"/>
                  </a:cubicBezTo>
                  <a:cubicBezTo>
                    <a:pt x="79177" y="138448"/>
                    <a:pt x="81610" y="138448"/>
                    <a:pt x="81610" y="134360"/>
                  </a:cubicBezTo>
                  <a:cubicBezTo>
                    <a:pt x="81610" y="132112"/>
                    <a:pt x="79988" y="132112"/>
                    <a:pt x="74717" y="132112"/>
                  </a:cubicBezTo>
                  <a:cubicBezTo>
                    <a:pt x="69648" y="132112"/>
                    <a:pt x="67012" y="132112"/>
                    <a:pt x="61741" y="131703"/>
                  </a:cubicBezTo>
                  <a:cubicBezTo>
                    <a:pt x="55862" y="131090"/>
                    <a:pt x="54240" y="130477"/>
                    <a:pt x="54240" y="127207"/>
                  </a:cubicBezTo>
                  <a:cubicBezTo>
                    <a:pt x="54240" y="127003"/>
                    <a:pt x="54240" y="125981"/>
                    <a:pt x="55051" y="122915"/>
                  </a:cubicBezTo>
                  <a:lnTo>
                    <a:pt x="82015" y="14385"/>
                  </a:lnTo>
                  <a:close/>
                </a:path>
              </a:pathLst>
            </a:custGeom>
            <a:solidFill>
              <a:srgbClr val="000000"/>
            </a:solidFill>
            <a:ln w="229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sp>
        <p:nvSpPr>
          <p:cNvPr id="503" name="文本框 502">
            <a:extLst>
              <a:ext uri="{FF2B5EF4-FFF2-40B4-BE49-F238E27FC236}">
                <a16:creationId xmlns:a16="http://schemas.microsoft.com/office/drawing/2014/main" id="{21853BE5-0BF2-436F-ABEA-AC61555E000C}"/>
              </a:ext>
            </a:extLst>
          </p:cNvPr>
          <p:cNvSpPr txBox="1"/>
          <p:nvPr/>
        </p:nvSpPr>
        <p:spPr>
          <a:xfrm>
            <a:off x="2492277" y="1168148"/>
            <a:ext cx="3578224" cy="307777"/>
          </a:xfrm>
          <a:prstGeom prst="rect">
            <a:avLst/>
          </a:prstGeom>
          <a:noFill/>
        </p:spPr>
        <p:txBody>
          <a:bodyPr wrap="none" rtlCol="0">
            <a:spAutoFit/>
          </a:bodyPr>
          <a:lstStyle/>
          <a:p>
            <a:r>
              <a:rPr lang="zh-CN" altLang="en-US" sz="1400" dirty="0"/>
              <a:t>（二维重建算法</a:t>
            </a:r>
            <a:r>
              <a:rPr lang="en-US" altLang="zh-CN" sz="1400" dirty="0"/>
              <a:t>+KL</a:t>
            </a:r>
            <a:r>
              <a:rPr lang="zh-CN" altLang="en-US" sz="1400" dirty="0"/>
              <a:t>散度</a:t>
            </a:r>
            <a:r>
              <a:rPr lang="en-US" altLang="zh-CN" sz="1400" dirty="0"/>
              <a:t>+Adam</a:t>
            </a:r>
            <a:r>
              <a:rPr lang="zh-CN" altLang="en-US" sz="1400" dirty="0"/>
              <a:t>梯度下降）</a:t>
            </a:r>
          </a:p>
        </p:txBody>
      </p:sp>
      <p:sp>
        <p:nvSpPr>
          <p:cNvPr id="59" name="文本框 58">
            <a:extLst>
              <a:ext uri="{FF2B5EF4-FFF2-40B4-BE49-F238E27FC236}">
                <a16:creationId xmlns:a16="http://schemas.microsoft.com/office/drawing/2014/main" id="{3688DD7D-1B24-4120-90AB-51E06D00E408}"/>
              </a:ext>
            </a:extLst>
          </p:cNvPr>
          <p:cNvSpPr txBox="1"/>
          <p:nvPr/>
        </p:nvSpPr>
        <p:spPr>
          <a:xfrm>
            <a:off x="194757" y="147690"/>
            <a:ext cx="4086632" cy="646331"/>
          </a:xfrm>
          <a:prstGeom prst="rect">
            <a:avLst/>
          </a:prstGeom>
          <a:noFill/>
        </p:spPr>
        <p:txBody>
          <a:bodyPr wrap="none" rtlCol="0">
            <a:spAutoFit/>
          </a:bodyPr>
          <a:lstStyle/>
          <a:p>
            <a:r>
              <a:rPr lang="en-US" altLang="zh-CN" sz="3600" dirty="0">
                <a:solidFill>
                  <a:schemeClr val="bg1"/>
                </a:solidFill>
                <a:latin typeface="+mj-ea"/>
                <a:ea typeface="+mj-ea"/>
              </a:rPr>
              <a:t>BTOF</a:t>
            </a:r>
            <a:r>
              <a:rPr lang="zh-CN" altLang="en-US" sz="3600" dirty="0">
                <a:solidFill>
                  <a:schemeClr val="bg1"/>
                </a:solidFill>
                <a:latin typeface="+mj-ea"/>
                <a:ea typeface="+mj-ea"/>
              </a:rPr>
              <a:t>束流实验标定</a:t>
            </a:r>
          </a:p>
        </p:txBody>
      </p:sp>
      <p:sp>
        <p:nvSpPr>
          <p:cNvPr id="460" name="矩形: 圆角 459">
            <a:extLst>
              <a:ext uri="{FF2B5EF4-FFF2-40B4-BE49-F238E27FC236}">
                <a16:creationId xmlns:a16="http://schemas.microsoft.com/office/drawing/2014/main" id="{A036F712-D9EF-4877-926E-5F52B57D3809}"/>
              </a:ext>
            </a:extLst>
          </p:cNvPr>
          <p:cNvSpPr/>
          <p:nvPr/>
        </p:nvSpPr>
        <p:spPr>
          <a:xfrm>
            <a:off x="6576185" y="2714462"/>
            <a:ext cx="4736970" cy="3669293"/>
          </a:xfrm>
          <a:prstGeom prst="roundRect">
            <a:avLst>
              <a:gd name="adj" fmla="val 5434"/>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 name="流程图: 数据 2">
            <a:extLst>
              <a:ext uri="{FF2B5EF4-FFF2-40B4-BE49-F238E27FC236}">
                <a16:creationId xmlns:a16="http://schemas.microsoft.com/office/drawing/2014/main" id="{D0E0BDAF-DC0D-49C0-84B6-6A38E90CC4DC}"/>
              </a:ext>
            </a:extLst>
          </p:cNvPr>
          <p:cNvSpPr/>
          <p:nvPr/>
        </p:nvSpPr>
        <p:spPr>
          <a:xfrm>
            <a:off x="7646591" y="1242689"/>
            <a:ext cx="1604109" cy="369332"/>
          </a:xfrm>
          <a:prstGeom prst="flowChartInputOutput">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束流数据</a:t>
            </a:r>
          </a:p>
        </p:txBody>
      </p:sp>
      <p:sp>
        <p:nvSpPr>
          <p:cNvPr id="4" name="流程图: 过程 3">
            <a:extLst>
              <a:ext uri="{FF2B5EF4-FFF2-40B4-BE49-F238E27FC236}">
                <a16:creationId xmlns:a16="http://schemas.microsoft.com/office/drawing/2014/main" id="{9548BEEE-DB40-4BE3-B730-7FCD8995DB22}"/>
              </a:ext>
            </a:extLst>
          </p:cNvPr>
          <p:cNvSpPr/>
          <p:nvPr/>
        </p:nvSpPr>
        <p:spPr>
          <a:xfrm>
            <a:off x="7844991" y="1773338"/>
            <a:ext cx="1211216" cy="307777"/>
          </a:xfrm>
          <a:prstGeom prst="flowChartProcess">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事件筛选</a:t>
            </a:r>
            <a:endParaRPr lang="en-US" altLang="zh-CN" sz="1400" dirty="0">
              <a:solidFill>
                <a:schemeClr val="tx1"/>
              </a:solidFill>
            </a:endParaRPr>
          </a:p>
        </p:txBody>
      </p:sp>
      <p:sp>
        <p:nvSpPr>
          <p:cNvPr id="63" name="流程图: 过程 62">
            <a:extLst>
              <a:ext uri="{FF2B5EF4-FFF2-40B4-BE49-F238E27FC236}">
                <a16:creationId xmlns:a16="http://schemas.microsoft.com/office/drawing/2014/main" id="{10CCD427-0177-4CF5-ABD2-3C6A2D1F04A8}"/>
              </a:ext>
            </a:extLst>
          </p:cNvPr>
          <p:cNvSpPr/>
          <p:nvPr/>
        </p:nvSpPr>
        <p:spPr>
          <a:xfrm>
            <a:off x="7173613" y="2242432"/>
            <a:ext cx="2550075" cy="369332"/>
          </a:xfrm>
          <a:prstGeom prst="flowChartProcess">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获得较为干净的实验概率分布</a:t>
            </a:r>
            <a:endParaRPr lang="en-US" altLang="zh-CN" sz="1400" dirty="0">
              <a:solidFill>
                <a:schemeClr val="tx1"/>
              </a:solidFill>
            </a:endParaRPr>
          </a:p>
        </p:txBody>
      </p:sp>
      <p:sp>
        <p:nvSpPr>
          <p:cNvPr id="65" name="流程图: 过程 64">
            <a:extLst>
              <a:ext uri="{FF2B5EF4-FFF2-40B4-BE49-F238E27FC236}">
                <a16:creationId xmlns:a16="http://schemas.microsoft.com/office/drawing/2014/main" id="{0F61A285-233D-4EE9-85A0-60B667CE1CAF}"/>
              </a:ext>
            </a:extLst>
          </p:cNvPr>
          <p:cNvSpPr/>
          <p:nvPr/>
        </p:nvSpPr>
        <p:spPr>
          <a:xfrm>
            <a:off x="7439116" y="2777699"/>
            <a:ext cx="2019067" cy="509287"/>
          </a:xfrm>
          <a:prstGeom prst="flowChartProcess">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初始化标定参数</a:t>
            </a:r>
            <a:endParaRPr lang="en-US" altLang="zh-CN" sz="1400" dirty="0">
              <a:solidFill>
                <a:schemeClr val="tx1"/>
              </a:solidFill>
            </a:endParaRPr>
          </a:p>
          <a:p>
            <a:pPr algn="ctr"/>
            <a:r>
              <a:rPr lang="zh-CN" altLang="en-US" sz="1600" dirty="0">
                <a:solidFill>
                  <a:schemeClr val="tx1"/>
                </a:solidFill>
              </a:rPr>
              <a:t>（</a:t>
            </a:r>
            <a:r>
              <a:rPr lang="en-US" altLang="zh-CN" sz="1600" i="1" dirty="0">
                <a:solidFill>
                  <a:schemeClr val="tx1"/>
                </a:solidFill>
              </a:rPr>
              <a:t>x</a:t>
            </a:r>
            <a:r>
              <a:rPr lang="en-US" altLang="zh-CN" sz="1600" dirty="0">
                <a:solidFill>
                  <a:schemeClr val="tx1"/>
                </a:solidFill>
              </a:rPr>
              <a:t>, </a:t>
            </a:r>
            <a:r>
              <a:rPr lang="en-US" altLang="zh-CN" sz="1600" i="1" dirty="0">
                <a:solidFill>
                  <a:schemeClr val="tx1"/>
                </a:solidFill>
              </a:rPr>
              <a:t>y</a:t>
            </a:r>
            <a:r>
              <a:rPr lang="en-US" altLang="zh-CN" sz="1600" dirty="0">
                <a:solidFill>
                  <a:schemeClr val="tx1"/>
                </a:solidFill>
              </a:rPr>
              <a:t>, </a:t>
            </a:r>
            <a:r>
              <a:rPr lang="en-US" altLang="zh-CN" sz="1600" i="1" dirty="0" err="1">
                <a:solidFill>
                  <a:schemeClr val="tx1"/>
                </a:solidFill>
              </a:rPr>
              <a:t>θ</a:t>
            </a:r>
            <a:r>
              <a:rPr lang="en-US" altLang="zh-CN" sz="1600" baseline="-25000" dirty="0" err="1">
                <a:solidFill>
                  <a:schemeClr val="tx1"/>
                </a:solidFill>
              </a:rPr>
              <a:t>x</a:t>
            </a:r>
            <a:r>
              <a:rPr lang="en-US" altLang="zh-CN" sz="1600" dirty="0">
                <a:solidFill>
                  <a:schemeClr val="tx1"/>
                </a:solidFill>
              </a:rPr>
              <a:t>, </a:t>
            </a:r>
            <a:r>
              <a:rPr lang="en-US" altLang="zh-CN" sz="1600" i="1" dirty="0" err="1">
                <a:solidFill>
                  <a:schemeClr val="tx1"/>
                </a:solidFill>
              </a:rPr>
              <a:t>θ</a:t>
            </a:r>
            <a:r>
              <a:rPr lang="en-US" altLang="zh-CN" sz="1600" i="1" baseline="-25000" dirty="0" err="1">
                <a:solidFill>
                  <a:schemeClr val="tx1"/>
                </a:solidFill>
              </a:rPr>
              <a:t>y</a:t>
            </a:r>
            <a:r>
              <a:rPr lang="en-US" altLang="zh-CN" sz="1600" dirty="0">
                <a:solidFill>
                  <a:schemeClr val="tx1"/>
                </a:solidFill>
              </a:rPr>
              <a:t>, </a:t>
            </a:r>
            <a:r>
              <a:rPr lang="en-US" altLang="zh-CN" sz="1600" i="1" dirty="0" err="1">
                <a:solidFill>
                  <a:schemeClr val="tx1"/>
                </a:solidFill>
              </a:rPr>
              <a:t>θ</a:t>
            </a:r>
            <a:r>
              <a:rPr lang="en-US" altLang="zh-CN" sz="1600" i="1" baseline="-25000" dirty="0" err="1">
                <a:solidFill>
                  <a:schemeClr val="tx1"/>
                </a:solidFill>
              </a:rPr>
              <a:t>z</a:t>
            </a:r>
            <a:r>
              <a:rPr lang="en-US" altLang="zh-CN" sz="1600" dirty="0">
                <a:solidFill>
                  <a:schemeClr val="tx1"/>
                </a:solidFill>
              </a:rPr>
              <a:t>, </a:t>
            </a:r>
            <a:r>
              <a:rPr lang="en-US" altLang="zh-CN" sz="1600" i="1" dirty="0">
                <a:solidFill>
                  <a:schemeClr val="tx1"/>
                </a:solidFill>
              </a:rPr>
              <a:t>T</a:t>
            </a:r>
            <a:r>
              <a:rPr lang="zh-CN" altLang="en-US" sz="1600" dirty="0">
                <a:solidFill>
                  <a:schemeClr val="tx1"/>
                </a:solidFill>
              </a:rPr>
              <a:t>）</a:t>
            </a:r>
            <a:endParaRPr lang="en-US" altLang="zh-CN" sz="1200" dirty="0">
              <a:solidFill>
                <a:schemeClr val="tx1"/>
              </a:solidFill>
            </a:endParaRPr>
          </a:p>
        </p:txBody>
      </p:sp>
      <p:sp>
        <p:nvSpPr>
          <p:cNvPr id="66" name="流程图: 过程 65">
            <a:extLst>
              <a:ext uri="{FF2B5EF4-FFF2-40B4-BE49-F238E27FC236}">
                <a16:creationId xmlns:a16="http://schemas.microsoft.com/office/drawing/2014/main" id="{09DA8881-3584-4B1F-BC7F-33563D667B09}"/>
              </a:ext>
            </a:extLst>
          </p:cNvPr>
          <p:cNvSpPr/>
          <p:nvPr/>
        </p:nvSpPr>
        <p:spPr>
          <a:xfrm>
            <a:off x="7580857" y="3428488"/>
            <a:ext cx="1735583" cy="412643"/>
          </a:xfrm>
          <a:prstGeom prst="flowChartProcess">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重建算法生成预测概率分布</a:t>
            </a:r>
            <a:endParaRPr lang="en-US" altLang="zh-CN" sz="1400" dirty="0">
              <a:solidFill>
                <a:schemeClr val="tx1"/>
              </a:solidFill>
            </a:endParaRPr>
          </a:p>
        </p:txBody>
      </p:sp>
      <p:sp>
        <p:nvSpPr>
          <p:cNvPr id="67" name="流程图: 过程 66">
            <a:extLst>
              <a:ext uri="{FF2B5EF4-FFF2-40B4-BE49-F238E27FC236}">
                <a16:creationId xmlns:a16="http://schemas.microsoft.com/office/drawing/2014/main" id="{8B8E19FA-D446-496B-8728-E5E2D59F5C1C}"/>
              </a:ext>
            </a:extLst>
          </p:cNvPr>
          <p:cNvSpPr/>
          <p:nvPr/>
        </p:nvSpPr>
        <p:spPr>
          <a:xfrm>
            <a:off x="7870199" y="3978234"/>
            <a:ext cx="1156899" cy="393659"/>
          </a:xfrm>
          <a:prstGeom prst="flowChartProcess">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计算</a:t>
            </a:r>
            <a:r>
              <a:rPr lang="en-US" altLang="zh-CN" sz="1400" dirty="0">
                <a:solidFill>
                  <a:schemeClr val="tx1"/>
                </a:solidFill>
              </a:rPr>
              <a:t>KL</a:t>
            </a:r>
            <a:r>
              <a:rPr lang="zh-CN" altLang="en-US" sz="1400" dirty="0">
                <a:solidFill>
                  <a:schemeClr val="tx1"/>
                </a:solidFill>
              </a:rPr>
              <a:t>散度</a:t>
            </a:r>
            <a:endParaRPr lang="en-US" altLang="zh-CN" sz="1400" dirty="0">
              <a:solidFill>
                <a:schemeClr val="tx1"/>
              </a:solidFill>
            </a:endParaRPr>
          </a:p>
        </p:txBody>
      </p:sp>
      <p:sp>
        <p:nvSpPr>
          <p:cNvPr id="68" name="流程图: 过程 67">
            <a:extLst>
              <a:ext uri="{FF2B5EF4-FFF2-40B4-BE49-F238E27FC236}">
                <a16:creationId xmlns:a16="http://schemas.microsoft.com/office/drawing/2014/main" id="{2E9DDE38-62E7-49D2-95C3-3D19943D263A}"/>
              </a:ext>
            </a:extLst>
          </p:cNvPr>
          <p:cNvSpPr/>
          <p:nvPr/>
        </p:nvSpPr>
        <p:spPr>
          <a:xfrm>
            <a:off x="7628816" y="4499769"/>
            <a:ext cx="1639664" cy="493618"/>
          </a:xfrm>
          <a:prstGeom prst="flowChartProcess">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Adam</a:t>
            </a:r>
            <a:r>
              <a:rPr lang="zh-CN" altLang="en-US" sz="1400" dirty="0">
                <a:solidFill>
                  <a:schemeClr val="tx1"/>
                </a:solidFill>
              </a:rPr>
              <a:t>梯度下降，更新标定参数</a:t>
            </a:r>
            <a:endParaRPr lang="en-US" altLang="zh-CN" sz="1400" dirty="0">
              <a:solidFill>
                <a:schemeClr val="tx1"/>
              </a:solidFill>
            </a:endParaRPr>
          </a:p>
        </p:txBody>
      </p:sp>
      <p:sp>
        <p:nvSpPr>
          <p:cNvPr id="6" name="流程图: 决策 5">
            <a:extLst>
              <a:ext uri="{FF2B5EF4-FFF2-40B4-BE49-F238E27FC236}">
                <a16:creationId xmlns:a16="http://schemas.microsoft.com/office/drawing/2014/main" id="{56298801-C5C7-43D8-82C2-A3B9E66C1032}"/>
              </a:ext>
            </a:extLst>
          </p:cNvPr>
          <p:cNvSpPr/>
          <p:nvPr/>
        </p:nvSpPr>
        <p:spPr>
          <a:xfrm>
            <a:off x="7523237" y="5177326"/>
            <a:ext cx="1850819" cy="620130"/>
          </a:xfrm>
          <a:prstGeom prst="flowChartDecision">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accent2">
                    <a:lumMod val="75000"/>
                  </a:schemeClr>
                </a:solidFill>
              </a:rPr>
              <a:t>停止条件</a:t>
            </a:r>
            <a:r>
              <a:rPr lang="zh-CN" altLang="en-US" sz="1400" dirty="0">
                <a:solidFill>
                  <a:schemeClr val="tx1"/>
                </a:solidFill>
              </a:rPr>
              <a:t>满足？</a:t>
            </a:r>
          </a:p>
        </p:txBody>
      </p:sp>
      <p:sp>
        <p:nvSpPr>
          <p:cNvPr id="72" name="流程图: 过程 71">
            <a:extLst>
              <a:ext uri="{FF2B5EF4-FFF2-40B4-BE49-F238E27FC236}">
                <a16:creationId xmlns:a16="http://schemas.microsoft.com/office/drawing/2014/main" id="{0F01363B-FF83-4857-AFC2-6250E5A3F2D2}"/>
              </a:ext>
            </a:extLst>
          </p:cNvPr>
          <p:cNvSpPr/>
          <p:nvPr/>
        </p:nvSpPr>
        <p:spPr>
          <a:xfrm>
            <a:off x="7628814" y="5935727"/>
            <a:ext cx="1639664" cy="323506"/>
          </a:xfrm>
          <a:prstGeom prst="flowChartProcess">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得到最优标定结果</a:t>
            </a:r>
            <a:endParaRPr lang="en-US" altLang="zh-CN" sz="1400" dirty="0">
              <a:solidFill>
                <a:schemeClr val="tx1"/>
              </a:solidFill>
            </a:endParaRPr>
          </a:p>
        </p:txBody>
      </p:sp>
      <p:cxnSp>
        <p:nvCxnSpPr>
          <p:cNvPr id="13" name="直接箭头连接符 12">
            <a:extLst>
              <a:ext uri="{FF2B5EF4-FFF2-40B4-BE49-F238E27FC236}">
                <a16:creationId xmlns:a16="http://schemas.microsoft.com/office/drawing/2014/main" id="{045B4A27-4565-4632-B356-7699E89441B1}"/>
              </a:ext>
            </a:extLst>
          </p:cNvPr>
          <p:cNvCxnSpPr>
            <a:cxnSpLocks/>
            <a:stCxn id="3" idx="4"/>
            <a:endCxn id="4" idx="0"/>
          </p:cNvCxnSpPr>
          <p:nvPr/>
        </p:nvCxnSpPr>
        <p:spPr>
          <a:xfrm>
            <a:off x="8448646" y="1612021"/>
            <a:ext cx="1953" cy="16131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9" name="直接箭头连接符 78">
            <a:extLst>
              <a:ext uri="{FF2B5EF4-FFF2-40B4-BE49-F238E27FC236}">
                <a16:creationId xmlns:a16="http://schemas.microsoft.com/office/drawing/2014/main" id="{F7740808-A686-4D01-8310-D6B9199B2462}"/>
              </a:ext>
            </a:extLst>
          </p:cNvPr>
          <p:cNvCxnSpPr>
            <a:cxnSpLocks/>
            <a:stCxn id="4" idx="2"/>
            <a:endCxn id="63" idx="0"/>
          </p:cNvCxnSpPr>
          <p:nvPr/>
        </p:nvCxnSpPr>
        <p:spPr>
          <a:xfrm flipH="1">
            <a:off x="8448651" y="2081115"/>
            <a:ext cx="1948" cy="16131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3" name="直接箭头连接符 82">
            <a:extLst>
              <a:ext uri="{FF2B5EF4-FFF2-40B4-BE49-F238E27FC236}">
                <a16:creationId xmlns:a16="http://schemas.microsoft.com/office/drawing/2014/main" id="{6BB919F2-6956-4815-8173-E0C4861332E0}"/>
              </a:ext>
            </a:extLst>
          </p:cNvPr>
          <p:cNvCxnSpPr>
            <a:cxnSpLocks/>
            <a:stCxn id="63" idx="2"/>
            <a:endCxn id="65" idx="0"/>
          </p:cNvCxnSpPr>
          <p:nvPr/>
        </p:nvCxnSpPr>
        <p:spPr>
          <a:xfrm flipH="1">
            <a:off x="8448650" y="2611764"/>
            <a:ext cx="1" cy="16593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BEA61CE8-57F5-418B-9BA5-F51BEA30A9CE}"/>
              </a:ext>
            </a:extLst>
          </p:cNvPr>
          <p:cNvCxnSpPr>
            <a:cxnSpLocks/>
            <a:stCxn id="65" idx="2"/>
            <a:endCxn id="66" idx="0"/>
          </p:cNvCxnSpPr>
          <p:nvPr/>
        </p:nvCxnSpPr>
        <p:spPr>
          <a:xfrm flipH="1">
            <a:off x="8448649" y="3286986"/>
            <a:ext cx="1" cy="14150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102">
            <a:extLst>
              <a:ext uri="{FF2B5EF4-FFF2-40B4-BE49-F238E27FC236}">
                <a16:creationId xmlns:a16="http://schemas.microsoft.com/office/drawing/2014/main" id="{3C8C8BAF-8395-42A4-8449-D693DEFE810E}"/>
              </a:ext>
            </a:extLst>
          </p:cNvPr>
          <p:cNvCxnSpPr>
            <a:cxnSpLocks/>
            <a:stCxn id="66" idx="2"/>
            <a:endCxn id="67" idx="0"/>
          </p:cNvCxnSpPr>
          <p:nvPr/>
        </p:nvCxnSpPr>
        <p:spPr>
          <a:xfrm>
            <a:off x="8448649" y="3841131"/>
            <a:ext cx="0" cy="13710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7" name="直接箭头连接符 106">
            <a:extLst>
              <a:ext uri="{FF2B5EF4-FFF2-40B4-BE49-F238E27FC236}">
                <a16:creationId xmlns:a16="http://schemas.microsoft.com/office/drawing/2014/main" id="{7D7FCD79-4DC8-46D3-9607-3E76003068C4}"/>
              </a:ext>
            </a:extLst>
          </p:cNvPr>
          <p:cNvCxnSpPr>
            <a:cxnSpLocks/>
            <a:stCxn id="67" idx="2"/>
            <a:endCxn id="68" idx="0"/>
          </p:cNvCxnSpPr>
          <p:nvPr/>
        </p:nvCxnSpPr>
        <p:spPr>
          <a:xfrm flipH="1">
            <a:off x="8448648" y="4371893"/>
            <a:ext cx="1" cy="12787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1" name="直接箭头连接符 110">
            <a:extLst>
              <a:ext uri="{FF2B5EF4-FFF2-40B4-BE49-F238E27FC236}">
                <a16:creationId xmlns:a16="http://schemas.microsoft.com/office/drawing/2014/main" id="{666A1083-934E-4796-8777-D74DBA61A31D}"/>
              </a:ext>
            </a:extLst>
          </p:cNvPr>
          <p:cNvCxnSpPr>
            <a:cxnSpLocks/>
            <a:stCxn id="68" idx="2"/>
            <a:endCxn id="6" idx="0"/>
          </p:cNvCxnSpPr>
          <p:nvPr/>
        </p:nvCxnSpPr>
        <p:spPr>
          <a:xfrm flipH="1">
            <a:off x="8448647" y="4993387"/>
            <a:ext cx="1" cy="1839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4" name="直接箭头连接符 113">
            <a:extLst>
              <a:ext uri="{FF2B5EF4-FFF2-40B4-BE49-F238E27FC236}">
                <a16:creationId xmlns:a16="http://schemas.microsoft.com/office/drawing/2014/main" id="{BA70DEAB-EE65-4F9E-B8BB-64C3E59113F5}"/>
              </a:ext>
            </a:extLst>
          </p:cNvPr>
          <p:cNvCxnSpPr>
            <a:cxnSpLocks/>
            <a:stCxn id="6" idx="2"/>
            <a:endCxn id="72" idx="0"/>
          </p:cNvCxnSpPr>
          <p:nvPr/>
        </p:nvCxnSpPr>
        <p:spPr>
          <a:xfrm flipH="1">
            <a:off x="8448646" y="5797456"/>
            <a:ext cx="1" cy="13827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56" name="连接符: 肘形 455">
            <a:extLst>
              <a:ext uri="{FF2B5EF4-FFF2-40B4-BE49-F238E27FC236}">
                <a16:creationId xmlns:a16="http://schemas.microsoft.com/office/drawing/2014/main" id="{F59CFC77-3007-4657-A9A5-22A7F44EC4CB}"/>
              </a:ext>
            </a:extLst>
          </p:cNvPr>
          <p:cNvCxnSpPr>
            <a:cxnSpLocks/>
            <a:stCxn id="6" idx="1"/>
            <a:endCxn id="66" idx="1"/>
          </p:cNvCxnSpPr>
          <p:nvPr/>
        </p:nvCxnSpPr>
        <p:spPr>
          <a:xfrm rot="10800000" flipH="1">
            <a:off x="7523237" y="3634811"/>
            <a:ext cx="57620" cy="1852581"/>
          </a:xfrm>
          <a:prstGeom prst="bentConnector3">
            <a:avLst>
              <a:gd name="adj1" fmla="val -396737"/>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59" name="文本框 458">
            <a:extLst>
              <a:ext uri="{FF2B5EF4-FFF2-40B4-BE49-F238E27FC236}">
                <a16:creationId xmlns:a16="http://schemas.microsoft.com/office/drawing/2014/main" id="{CEB3A766-4C5D-4FC8-9C55-77766F6D8280}"/>
              </a:ext>
            </a:extLst>
          </p:cNvPr>
          <p:cNvSpPr txBox="1"/>
          <p:nvPr/>
        </p:nvSpPr>
        <p:spPr>
          <a:xfrm>
            <a:off x="6931220" y="4390446"/>
            <a:ext cx="364202" cy="307777"/>
          </a:xfrm>
          <a:prstGeom prst="rect">
            <a:avLst/>
          </a:prstGeom>
          <a:noFill/>
        </p:spPr>
        <p:txBody>
          <a:bodyPr wrap="none" rtlCol="0">
            <a:spAutoFit/>
          </a:bodyPr>
          <a:lstStyle/>
          <a:p>
            <a:r>
              <a:rPr lang="zh-CN" altLang="en-US" sz="1400" dirty="0"/>
              <a:t>否</a:t>
            </a:r>
          </a:p>
        </p:txBody>
      </p:sp>
      <p:sp>
        <p:nvSpPr>
          <p:cNvPr id="128" name="文本框 127">
            <a:extLst>
              <a:ext uri="{FF2B5EF4-FFF2-40B4-BE49-F238E27FC236}">
                <a16:creationId xmlns:a16="http://schemas.microsoft.com/office/drawing/2014/main" id="{F6A51CBE-E515-4417-BF1A-685840B4D0D4}"/>
              </a:ext>
            </a:extLst>
          </p:cNvPr>
          <p:cNvSpPr txBox="1"/>
          <p:nvPr/>
        </p:nvSpPr>
        <p:spPr>
          <a:xfrm>
            <a:off x="7765666" y="5670099"/>
            <a:ext cx="364202" cy="307777"/>
          </a:xfrm>
          <a:prstGeom prst="rect">
            <a:avLst/>
          </a:prstGeom>
          <a:noFill/>
        </p:spPr>
        <p:txBody>
          <a:bodyPr wrap="none" rtlCol="0">
            <a:spAutoFit/>
          </a:bodyPr>
          <a:lstStyle/>
          <a:p>
            <a:r>
              <a:rPr lang="zh-CN" altLang="en-US" sz="1400" dirty="0"/>
              <a:t>是</a:t>
            </a:r>
          </a:p>
        </p:txBody>
      </p:sp>
      <p:sp>
        <p:nvSpPr>
          <p:cNvPr id="461" name="文本框 460">
            <a:extLst>
              <a:ext uri="{FF2B5EF4-FFF2-40B4-BE49-F238E27FC236}">
                <a16:creationId xmlns:a16="http://schemas.microsoft.com/office/drawing/2014/main" id="{D8AB311A-DBBB-4A23-869C-D05BD6B5C00B}"/>
              </a:ext>
            </a:extLst>
          </p:cNvPr>
          <p:cNvSpPr txBox="1"/>
          <p:nvPr/>
        </p:nvSpPr>
        <p:spPr>
          <a:xfrm>
            <a:off x="9762194" y="2772962"/>
            <a:ext cx="1516551" cy="584775"/>
          </a:xfrm>
          <a:prstGeom prst="rect">
            <a:avLst/>
          </a:prstGeom>
          <a:noFill/>
        </p:spPr>
        <p:txBody>
          <a:bodyPr wrap="square" rtlCol="0">
            <a:spAutoFit/>
          </a:bodyPr>
          <a:lstStyle/>
          <a:p>
            <a:r>
              <a:rPr lang="zh-CN" altLang="en-US" sz="1600" dirty="0"/>
              <a:t>对</a:t>
            </a:r>
            <a:r>
              <a:rPr lang="en-US" altLang="zh-CN" sz="1600" i="1" dirty="0"/>
              <a:t>π</a:t>
            </a:r>
            <a:r>
              <a:rPr lang="zh-CN" altLang="en-US" sz="1600" dirty="0"/>
              <a:t>和</a:t>
            </a:r>
            <a:r>
              <a:rPr lang="en-US" altLang="zh-CN" sz="1600" i="1" dirty="0"/>
              <a:t>p</a:t>
            </a:r>
            <a:r>
              <a:rPr lang="zh-CN" altLang="en-US" sz="1600" dirty="0"/>
              <a:t>采用同样的流程标定</a:t>
            </a:r>
          </a:p>
        </p:txBody>
      </p:sp>
      <p:sp>
        <p:nvSpPr>
          <p:cNvPr id="465" name="文本框 464">
            <a:extLst>
              <a:ext uri="{FF2B5EF4-FFF2-40B4-BE49-F238E27FC236}">
                <a16:creationId xmlns:a16="http://schemas.microsoft.com/office/drawing/2014/main" id="{62E3C3CC-918C-4AE4-AF32-DF01186BDD68}"/>
              </a:ext>
            </a:extLst>
          </p:cNvPr>
          <p:cNvSpPr txBox="1"/>
          <p:nvPr/>
        </p:nvSpPr>
        <p:spPr>
          <a:xfrm>
            <a:off x="629538" y="3595859"/>
            <a:ext cx="1569660" cy="369332"/>
          </a:xfrm>
          <a:prstGeom prst="rect">
            <a:avLst/>
          </a:prstGeom>
          <a:noFill/>
        </p:spPr>
        <p:txBody>
          <a:bodyPr wrap="none" rtlCol="0">
            <a:spAutoFit/>
          </a:bodyPr>
          <a:lstStyle/>
          <a:p>
            <a:r>
              <a:rPr lang="zh-CN" altLang="en-US" b="1" dirty="0"/>
              <a:t>待标定参数：</a:t>
            </a:r>
          </a:p>
        </p:txBody>
      </p:sp>
      <p:sp>
        <p:nvSpPr>
          <p:cNvPr id="468" name="文本框 467">
            <a:extLst>
              <a:ext uri="{FF2B5EF4-FFF2-40B4-BE49-F238E27FC236}">
                <a16:creationId xmlns:a16="http://schemas.microsoft.com/office/drawing/2014/main" id="{A89B8E20-D5F2-49C1-8D3B-53D61A540E79}"/>
              </a:ext>
            </a:extLst>
          </p:cNvPr>
          <p:cNvSpPr txBox="1"/>
          <p:nvPr/>
        </p:nvSpPr>
        <p:spPr>
          <a:xfrm>
            <a:off x="1272393" y="3974887"/>
            <a:ext cx="1483098" cy="1153586"/>
          </a:xfrm>
          <a:prstGeom prst="rect">
            <a:avLst/>
          </a:prstGeom>
          <a:noFill/>
        </p:spPr>
        <p:txBody>
          <a:bodyPr wrap="none" rtlCol="0">
            <a:spAutoFit/>
          </a:bodyPr>
          <a:lstStyle/>
          <a:p>
            <a:pPr>
              <a:lnSpc>
                <a:spcPct val="150000"/>
              </a:lnSpc>
            </a:pPr>
            <a:r>
              <a:rPr lang="zh-CN" altLang="en-US" sz="1600" dirty="0"/>
              <a:t>位置：</a:t>
            </a:r>
            <a:r>
              <a:rPr lang="en-US" altLang="zh-CN" sz="1600" i="1" dirty="0"/>
              <a:t>x</a:t>
            </a:r>
            <a:r>
              <a:rPr lang="en-US" altLang="zh-CN" sz="1600" dirty="0"/>
              <a:t>, </a:t>
            </a:r>
            <a:r>
              <a:rPr lang="en-US" altLang="zh-CN" sz="1600" i="1" dirty="0"/>
              <a:t>y</a:t>
            </a:r>
            <a:r>
              <a:rPr lang="en-US" altLang="zh-CN" sz="1600" dirty="0"/>
              <a:t>, </a:t>
            </a:r>
            <a:r>
              <a:rPr lang="en-US" altLang="zh-CN" sz="1600" i="1" dirty="0"/>
              <a:t>z</a:t>
            </a:r>
          </a:p>
          <a:p>
            <a:pPr>
              <a:lnSpc>
                <a:spcPct val="150000"/>
              </a:lnSpc>
            </a:pPr>
            <a:r>
              <a:rPr lang="zh-CN" altLang="en-US" sz="1600" dirty="0"/>
              <a:t>方向：</a:t>
            </a:r>
            <a:r>
              <a:rPr lang="en-US" altLang="zh-CN" sz="1600" i="1" dirty="0" err="1"/>
              <a:t>θ</a:t>
            </a:r>
            <a:r>
              <a:rPr lang="en-US" altLang="zh-CN" sz="1600" i="1" baseline="-25000" dirty="0" err="1"/>
              <a:t>x</a:t>
            </a:r>
            <a:r>
              <a:rPr lang="en-US" altLang="zh-CN" sz="1600" dirty="0"/>
              <a:t>, </a:t>
            </a:r>
            <a:r>
              <a:rPr lang="en-US" altLang="zh-CN" sz="1600" i="1" dirty="0" err="1"/>
              <a:t>θ</a:t>
            </a:r>
            <a:r>
              <a:rPr lang="en-US" altLang="zh-CN" sz="1600" i="1" baseline="-25000" dirty="0" err="1"/>
              <a:t>y</a:t>
            </a:r>
            <a:r>
              <a:rPr lang="en-US" altLang="zh-CN" sz="1600" dirty="0"/>
              <a:t>, </a:t>
            </a:r>
            <a:r>
              <a:rPr lang="en-US" altLang="zh-CN" sz="1600" i="1" dirty="0" err="1"/>
              <a:t>θ</a:t>
            </a:r>
            <a:r>
              <a:rPr lang="en-US" altLang="zh-CN" sz="1600" i="1" baseline="-25000" dirty="0" err="1"/>
              <a:t>z</a:t>
            </a:r>
            <a:endParaRPr lang="en-US" altLang="zh-CN" sz="1600" i="1" dirty="0"/>
          </a:p>
          <a:p>
            <a:pPr>
              <a:lnSpc>
                <a:spcPct val="150000"/>
              </a:lnSpc>
            </a:pPr>
            <a:r>
              <a:rPr lang="zh-CN" altLang="en-US" sz="1600" dirty="0"/>
              <a:t>击中时间：</a:t>
            </a:r>
            <a:r>
              <a:rPr lang="en-US" altLang="zh-CN" sz="1600" i="1" dirty="0"/>
              <a:t>T</a:t>
            </a:r>
          </a:p>
        </p:txBody>
      </p:sp>
      <p:sp>
        <p:nvSpPr>
          <p:cNvPr id="138" name="文本框 137">
            <a:extLst>
              <a:ext uri="{FF2B5EF4-FFF2-40B4-BE49-F238E27FC236}">
                <a16:creationId xmlns:a16="http://schemas.microsoft.com/office/drawing/2014/main" id="{F5D3577C-579F-4230-9ABF-B0A56188740B}"/>
              </a:ext>
            </a:extLst>
          </p:cNvPr>
          <p:cNvSpPr txBox="1"/>
          <p:nvPr/>
        </p:nvSpPr>
        <p:spPr>
          <a:xfrm>
            <a:off x="575692" y="1711783"/>
            <a:ext cx="2610010" cy="369332"/>
          </a:xfrm>
          <a:prstGeom prst="rect">
            <a:avLst/>
          </a:prstGeom>
          <a:noFill/>
        </p:spPr>
        <p:txBody>
          <a:bodyPr wrap="none" rtlCol="0">
            <a:spAutoFit/>
          </a:bodyPr>
          <a:lstStyle/>
          <a:p>
            <a:r>
              <a:rPr lang="zh-CN" altLang="en-US" b="1" dirty="0"/>
              <a:t>损失函数（</a:t>
            </a:r>
            <a:r>
              <a:rPr lang="en-US" altLang="zh-CN" b="1" dirty="0"/>
              <a:t>KL</a:t>
            </a:r>
            <a:r>
              <a:rPr lang="zh-CN" altLang="en-US" b="1" dirty="0"/>
              <a:t>散度）：</a:t>
            </a:r>
          </a:p>
        </p:txBody>
      </p:sp>
      <p:sp>
        <p:nvSpPr>
          <p:cNvPr id="469" name="文本框 468">
            <a:extLst>
              <a:ext uri="{FF2B5EF4-FFF2-40B4-BE49-F238E27FC236}">
                <a16:creationId xmlns:a16="http://schemas.microsoft.com/office/drawing/2014/main" id="{12BB7E15-BF2B-4556-B9F3-59C00183403B}"/>
              </a:ext>
            </a:extLst>
          </p:cNvPr>
          <p:cNvSpPr txBox="1"/>
          <p:nvPr/>
        </p:nvSpPr>
        <p:spPr>
          <a:xfrm>
            <a:off x="878845" y="2868842"/>
            <a:ext cx="4506362" cy="584775"/>
          </a:xfrm>
          <a:prstGeom prst="rect">
            <a:avLst/>
          </a:prstGeom>
          <a:noFill/>
        </p:spPr>
        <p:txBody>
          <a:bodyPr wrap="none" rtlCol="0">
            <a:spAutoFit/>
          </a:bodyPr>
          <a:lstStyle/>
          <a:p>
            <a:r>
              <a:rPr lang="zh-CN" altLang="en-US" sz="1600" dirty="0"/>
              <a:t>衡量实际分布</a:t>
            </a:r>
            <a:r>
              <a:rPr lang="en-US" altLang="zh-CN" sz="1600" i="1" dirty="0"/>
              <a:t>p</a:t>
            </a:r>
            <a:r>
              <a:rPr lang="en-US" altLang="zh-CN" sz="1600" dirty="0"/>
              <a:t>(</a:t>
            </a:r>
            <a:r>
              <a:rPr lang="en-US" altLang="zh-CN" sz="1600" i="1" dirty="0" err="1"/>
              <a:t>ch</a:t>
            </a:r>
            <a:r>
              <a:rPr lang="en-US" altLang="zh-CN" sz="1600" dirty="0"/>
              <a:t>, </a:t>
            </a:r>
            <a:r>
              <a:rPr lang="en-US" altLang="zh-CN" sz="1600" i="1" dirty="0"/>
              <a:t>T</a:t>
            </a:r>
            <a:r>
              <a:rPr lang="en-US" altLang="zh-CN" sz="1600" dirty="0"/>
              <a:t>)</a:t>
            </a:r>
            <a:r>
              <a:rPr lang="zh-CN" altLang="en-US" sz="1600" dirty="0"/>
              <a:t>与计算分布</a:t>
            </a:r>
            <a:r>
              <a:rPr lang="en-US" altLang="zh-CN" sz="1600" i="1" dirty="0"/>
              <a:t>q</a:t>
            </a:r>
            <a:r>
              <a:rPr lang="en-US" altLang="zh-CN" sz="1600" dirty="0"/>
              <a:t>(</a:t>
            </a:r>
            <a:r>
              <a:rPr lang="en-US" altLang="zh-CN" sz="1600" i="1" dirty="0" err="1"/>
              <a:t>ch</a:t>
            </a:r>
            <a:r>
              <a:rPr lang="en-US" altLang="zh-CN" sz="1600" dirty="0"/>
              <a:t>, </a:t>
            </a:r>
            <a:r>
              <a:rPr lang="en-US" altLang="zh-CN" sz="1600" i="1" dirty="0" err="1"/>
              <a:t>T</a:t>
            </a:r>
            <a:r>
              <a:rPr lang="en-US" altLang="zh-CN" sz="1600" dirty="0" err="1"/>
              <a:t>|</a:t>
            </a:r>
            <a:r>
              <a:rPr lang="en-US" altLang="zh-CN" sz="1600" b="1" i="1" dirty="0" err="1"/>
              <a:t>θ</a:t>
            </a:r>
            <a:r>
              <a:rPr lang="en-US" altLang="zh-CN" sz="1600" dirty="0"/>
              <a:t>)</a:t>
            </a:r>
            <a:r>
              <a:rPr lang="zh-CN" altLang="en-US" sz="1600" dirty="0"/>
              <a:t>的差异</a:t>
            </a:r>
            <a:endParaRPr lang="en-US" altLang="zh-CN" sz="1600" dirty="0"/>
          </a:p>
          <a:p>
            <a:r>
              <a:rPr lang="zh-CN" altLang="en-US" sz="1600" dirty="0"/>
              <a:t>分布越接近越小，完全相同时为</a:t>
            </a:r>
            <a:r>
              <a:rPr lang="en-US" altLang="zh-CN" sz="1600" dirty="0"/>
              <a:t>0</a:t>
            </a:r>
            <a:endParaRPr lang="zh-CN" altLang="en-US" sz="1600" dirty="0"/>
          </a:p>
        </p:txBody>
      </p:sp>
      <p:sp>
        <p:nvSpPr>
          <p:cNvPr id="470" name="文本框 469">
            <a:extLst>
              <a:ext uri="{FF2B5EF4-FFF2-40B4-BE49-F238E27FC236}">
                <a16:creationId xmlns:a16="http://schemas.microsoft.com/office/drawing/2014/main" id="{0B4076E0-604A-4F74-BF9A-70FA90E1FFED}"/>
              </a:ext>
            </a:extLst>
          </p:cNvPr>
          <p:cNvSpPr txBox="1"/>
          <p:nvPr/>
        </p:nvSpPr>
        <p:spPr>
          <a:xfrm>
            <a:off x="784762" y="5251387"/>
            <a:ext cx="5314275" cy="338554"/>
          </a:xfrm>
          <a:prstGeom prst="rect">
            <a:avLst/>
          </a:prstGeom>
          <a:noFill/>
        </p:spPr>
        <p:txBody>
          <a:bodyPr wrap="none" rtlCol="0">
            <a:spAutoFit/>
          </a:bodyPr>
          <a:lstStyle/>
          <a:p>
            <a:r>
              <a:rPr lang="zh-CN" altLang="en-US" sz="1600" dirty="0"/>
              <a:t>击中时间与粒子种类有关，因此需要对不同粒子分别标定</a:t>
            </a:r>
          </a:p>
        </p:txBody>
      </p:sp>
      <p:sp>
        <p:nvSpPr>
          <p:cNvPr id="471" name="文本框 470">
            <a:extLst>
              <a:ext uri="{FF2B5EF4-FFF2-40B4-BE49-F238E27FC236}">
                <a16:creationId xmlns:a16="http://schemas.microsoft.com/office/drawing/2014/main" id="{F238C02F-1204-4D46-A7EE-E08D7E417E96}"/>
              </a:ext>
            </a:extLst>
          </p:cNvPr>
          <p:cNvSpPr txBox="1"/>
          <p:nvPr/>
        </p:nvSpPr>
        <p:spPr>
          <a:xfrm>
            <a:off x="788793" y="5589941"/>
            <a:ext cx="5281708" cy="584775"/>
          </a:xfrm>
          <a:prstGeom prst="rect">
            <a:avLst/>
          </a:prstGeom>
          <a:noFill/>
        </p:spPr>
        <p:txBody>
          <a:bodyPr wrap="square" rtlCol="0">
            <a:spAutoFit/>
          </a:bodyPr>
          <a:lstStyle/>
          <a:p>
            <a:r>
              <a:rPr lang="zh-CN" altLang="en-US" sz="1600" dirty="0"/>
              <a:t>击中位置</a:t>
            </a:r>
            <a:r>
              <a:rPr lang="en-US" altLang="zh-CN" sz="1600" i="1" dirty="0"/>
              <a:t>z</a:t>
            </a:r>
            <a:r>
              <a:rPr lang="zh-CN" altLang="en-US" sz="1600" dirty="0"/>
              <a:t>坐标与时间</a:t>
            </a:r>
            <a:r>
              <a:rPr lang="en-US" altLang="zh-CN" sz="1600" dirty="0"/>
              <a:t>offset</a:t>
            </a:r>
            <a:r>
              <a:rPr lang="zh-CN" altLang="en-US" sz="1600" dirty="0"/>
              <a:t>挂钩，需要根据粒子的飞行时间差以及系统间</a:t>
            </a:r>
            <a:r>
              <a:rPr lang="en-US" altLang="zh-CN" sz="1600" dirty="0"/>
              <a:t>offset</a:t>
            </a:r>
            <a:r>
              <a:rPr lang="zh-CN" altLang="en-US" sz="1600" dirty="0"/>
              <a:t>计算</a:t>
            </a:r>
          </a:p>
        </p:txBody>
      </p:sp>
      <p:sp>
        <p:nvSpPr>
          <p:cNvPr id="8" name="文本框 7">
            <a:extLst>
              <a:ext uri="{FF2B5EF4-FFF2-40B4-BE49-F238E27FC236}">
                <a16:creationId xmlns:a16="http://schemas.microsoft.com/office/drawing/2014/main" id="{4573274F-9052-8651-F277-089D8E2DA738}"/>
              </a:ext>
            </a:extLst>
          </p:cNvPr>
          <p:cNvSpPr txBox="1"/>
          <p:nvPr/>
        </p:nvSpPr>
        <p:spPr>
          <a:xfrm>
            <a:off x="9083114" y="1765344"/>
            <a:ext cx="2339102" cy="307777"/>
          </a:xfrm>
          <a:prstGeom prst="rect">
            <a:avLst/>
          </a:prstGeom>
          <a:noFill/>
        </p:spPr>
        <p:txBody>
          <a:bodyPr wrap="none" rtlCol="0">
            <a:spAutoFit/>
          </a:bodyPr>
          <a:lstStyle/>
          <a:p>
            <a:r>
              <a:rPr lang="zh-CN" altLang="en-US" sz="1400" dirty="0">
                <a:solidFill>
                  <a:srgbClr val="0070C0"/>
                </a:solidFill>
              </a:rPr>
              <a:t>粒子种类、方向、击中位置</a:t>
            </a:r>
          </a:p>
        </p:txBody>
      </p:sp>
      <p:sp>
        <p:nvSpPr>
          <p:cNvPr id="511" name="文本框 510">
            <a:extLst>
              <a:ext uri="{FF2B5EF4-FFF2-40B4-BE49-F238E27FC236}">
                <a16:creationId xmlns:a16="http://schemas.microsoft.com/office/drawing/2014/main" id="{FB890567-5B70-8FDD-3064-635944F99D28}"/>
              </a:ext>
            </a:extLst>
          </p:cNvPr>
          <p:cNvSpPr txBox="1"/>
          <p:nvPr/>
        </p:nvSpPr>
        <p:spPr>
          <a:xfrm>
            <a:off x="9428983" y="4979559"/>
            <a:ext cx="1908151" cy="1015663"/>
          </a:xfrm>
          <a:prstGeom prst="rect">
            <a:avLst/>
          </a:prstGeom>
          <a:noFill/>
        </p:spPr>
        <p:txBody>
          <a:bodyPr wrap="none" rtlCol="0">
            <a:spAutoFit/>
          </a:bodyPr>
          <a:lstStyle/>
          <a:p>
            <a:pPr marL="285750" indent="-285750">
              <a:buFont typeface="Arial" panose="020B0604020202020204" pitchFamily="34" charset="0"/>
              <a:buChar char="•"/>
            </a:pPr>
            <a:r>
              <a:rPr lang="zh-CN" altLang="en-US" sz="1200" dirty="0">
                <a:solidFill>
                  <a:schemeClr val="accent2">
                    <a:lumMod val="75000"/>
                  </a:schemeClr>
                </a:solidFill>
              </a:rPr>
              <a:t>参数更新足够小：</a:t>
            </a:r>
            <a:endParaRPr lang="en-US" altLang="zh-CN" sz="1200" dirty="0">
              <a:solidFill>
                <a:schemeClr val="accent2">
                  <a:lumMod val="75000"/>
                </a:schemeClr>
              </a:solidFill>
            </a:endParaRPr>
          </a:p>
          <a:p>
            <a:r>
              <a:rPr lang="en-US" altLang="zh-CN" sz="1200" dirty="0">
                <a:solidFill>
                  <a:schemeClr val="accent2">
                    <a:lumMod val="75000"/>
                  </a:schemeClr>
                </a:solidFill>
              </a:rPr>
              <a:t>      </a:t>
            </a:r>
            <a:r>
              <a:rPr lang="en-US" altLang="zh-CN" sz="1200" dirty="0" err="1">
                <a:solidFill>
                  <a:schemeClr val="accent2">
                    <a:lumMod val="75000"/>
                  </a:schemeClr>
                </a:solidFill>
              </a:rPr>
              <a:t>Δ</a:t>
            </a:r>
            <a:r>
              <a:rPr lang="en-US" altLang="zh-CN" sz="1200" i="1" dirty="0" err="1">
                <a:solidFill>
                  <a:schemeClr val="accent2">
                    <a:lumMod val="75000"/>
                  </a:schemeClr>
                </a:solidFill>
              </a:rPr>
              <a:t>x</a:t>
            </a:r>
            <a:r>
              <a:rPr lang="en-US" altLang="zh-CN" sz="1200" dirty="0">
                <a:solidFill>
                  <a:schemeClr val="accent2">
                    <a:lumMod val="75000"/>
                  </a:schemeClr>
                </a:solidFill>
              </a:rPr>
              <a:t>, </a:t>
            </a:r>
            <a:r>
              <a:rPr lang="en-US" altLang="zh-CN" sz="1200" dirty="0" err="1">
                <a:solidFill>
                  <a:schemeClr val="accent2">
                    <a:lumMod val="75000"/>
                  </a:schemeClr>
                </a:solidFill>
              </a:rPr>
              <a:t>Δ</a:t>
            </a:r>
            <a:r>
              <a:rPr lang="en-US" altLang="zh-CN" sz="1200" i="1" dirty="0" err="1">
                <a:solidFill>
                  <a:schemeClr val="accent2">
                    <a:lumMod val="75000"/>
                  </a:schemeClr>
                </a:solidFill>
              </a:rPr>
              <a:t>y</a:t>
            </a:r>
            <a:r>
              <a:rPr lang="en-US" altLang="zh-CN" sz="1200" i="1" dirty="0">
                <a:solidFill>
                  <a:schemeClr val="accent2">
                    <a:lumMod val="75000"/>
                  </a:schemeClr>
                </a:solidFill>
              </a:rPr>
              <a:t> </a:t>
            </a:r>
            <a:r>
              <a:rPr lang="zh-CN" altLang="en-US" sz="1200" dirty="0">
                <a:solidFill>
                  <a:schemeClr val="accent2">
                    <a:lumMod val="75000"/>
                  </a:schemeClr>
                </a:solidFill>
              </a:rPr>
              <a:t>≤ </a:t>
            </a:r>
            <a:r>
              <a:rPr lang="en-US" altLang="zh-CN" sz="1200" dirty="0">
                <a:solidFill>
                  <a:schemeClr val="accent2">
                    <a:lumMod val="75000"/>
                  </a:schemeClr>
                </a:solidFill>
              </a:rPr>
              <a:t>0.1 mm,</a:t>
            </a:r>
          </a:p>
          <a:p>
            <a:r>
              <a:rPr lang="en-US" altLang="zh-CN" sz="1200" dirty="0">
                <a:solidFill>
                  <a:schemeClr val="accent2">
                    <a:lumMod val="75000"/>
                  </a:schemeClr>
                </a:solidFill>
              </a:rPr>
              <a:t>      </a:t>
            </a:r>
            <a:r>
              <a:rPr lang="en-US" altLang="zh-CN" sz="1200" dirty="0" err="1">
                <a:solidFill>
                  <a:schemeClr val="accent2">
                    <a:lumMod val="75000"/>
                  </a:schemeClr>
                </a:solidFill>
              </a:rPr>
              <a:t>Δ</a:t>
            </a:r>
            <a:r>
              <a:rPr lang="en-US" altLang="zh-CN" sz="1200" i="1" dirty="0" err="1">
                <a:solidFill>
                  <a:schemeClr val="accent2">
                    <a:lumMod val="75000"/>
                  </a:schemeClr>
                </a:solidFill>
              </a:rPr>
              <a:t>θx</a:t>
            </a:r>
            <a:r>
              <a:rPr lang="en-US" altLang="zh-CN" sz="1200" dirty="0">
                <a:solidFill>
                  <a:schemeClr val="accent2">
                    <a:lumMod val="75000"/>
                  </a:schemeClr>
                </a:solidFill>
              </a:rPr>
              <a:t>, </a:t>
            </a:r>
            <a:r>
              <a:rPr lang="en-US" altLang="zh-CN" sz="1200" dirty="0" err="1">
                <a:solidFill>
                  <a:schemeClr val="accent2">
                    <a:lumMod val="75000"/>
                  </a:schemeClr>
                </a:solidFill>
              </a:rPr>
              <a:t>Δ</a:t>
            </a:r>
            <a:r>
              <a:rPr lang="en-US" altLang="zh-CN" sz="1200" i="1" dirty="0" err="1">
                <a:solidFill>
                  <a:schemeClr val="accent2">
                    <a:lumMod val="75000"/>
                  </a:schemeClr>
                </a:solidFill>
              </a:rPr>
              <a:t>θy</a:t>
            </a:r>
            <a:r>
              <a:rPr lang="en-US" altLang="zh-CN" sz="1200" dirty="0">
                <a:solidFill>
                  <a:schemeClr val="accent2">
                    <a:lumMod val="75000"/>
                  </a:schemeClr>
                </a:solidFill>
              </a:rPr>
              <a:t>, </a:t>
            </a:r>
            <a:r>
              <a:rPr lang="en-US" altLang="zh-CN" sz="1200" dirty="0" err="1">
                <a:solidFill>
                  <a:schemeClr val="accent2">
                    <a:lumMod val="75000"/>
                  </a:schemeClr>
                </a:solidFill>
              </a:rPr>
              <a:t>Δ</a:t>
            </a:r>
            <a:r>
              <a:rPr lang="en-US" altLang="zh-CN" sz="1200" i="1" dirty="0" err="1">
                <a:solidFill>
                  <a:schemeClr val="accent2">
                    <a:lumMod val="75000"/>
                  </a:schemeClr>
                </a:solidFill>
              </a:rPr>
              <a:t>θy</a:t>
            </a:r>
            <a:r>
              <a:rPr lang="en-US" altLang="zh-CN" sz="1200" i="1" dirty="0">
                <a:solidFill>
                  <a:schemeClr val="accent2">
                    <a:lumMod val="75000"/>
                  </a:schemeClr>
                </a:solidFill>
              </a:rPr>
              <a:t> </a:t>
            </a:r>
            <a:r>
              <a:rPr lang="zh-CN" altLang="en-US" sz="1200" dirty="0">
                <a:solidFill>
                  <a:schemeClr val="accent2">
                    <a:lumMod val="75000"/>
                  </a:schemeClr>
                </a:solidFill>
              </a:rPr>
              <a:t>≤ </a:t>
            </a:r>
            <a:r>
              <a:rPr lang="en-US" altLang="zh-CN" sz="1200" dirty="0">
                <a:solidFill>
                  <a:schemeClr val="accent2">
                    <a:lumMod val="75000"/>
                  </a:schemeClr>
                </a:solidFill>
              </a:rPr>
              <a:t>1 </a:t>
            </a:r>
            <a:r>
              <a:rPr lang="en-US" altLang="zh-CN" sz="1200" dirty="0" err="1">
                <a:solidFill>
                  <a:schemeClr val="accent2">
                    <a:lumMod val="75000"/>
                  </a:schemeClr>
                </a:solidFill>
              </a:rPr>
              <a:t>mrad</a:t>
            </a:r>
            <a:r>
              <a:rPr lang="en-US" altLang="zh-CN" sz="1200" dirty="0">
                <a:solidFill>
                  <a:schemeClr val="accent2">
                    <a:lumMod val="75000"/>
                  </a:schemeClr>
                </a:solidFill>
              </a:rPr>
              <a:t>,</a:t>
            </a:r>
            <a:br>
              <a:rPr lang="en-US" altLang="zh-CN" sz="1200" dirty="0">
                <a:solidFill>
                  <a:schemeClr val="accent2">
                    <a:lumMod val="75000"/>
                  </a:schemeClr>
                </a:solidFill>
              </a:rPr>
            </a:br>
            <a:r>
              <a:rPr lang="en-US" altLang="zh-CN" sz="1200" dirty="0">
                <a:solidFill>
                  <a:schemeClr val="accent2">
                    <a:lumMod val="75000"/>
                  </a:schemeClr>
                </a:solidFill>
              </a:rPr>
              <a:t>      Δ</a:t>
            </a:r>
            <a:r>
              <a:rPr lang="en-US" altLang="zh-CN" sz="1200" i="1" dirty="0">
                <a:solidFill>
                  <a:schemeClr val="accent2">
                    <a:lumMod val="75000"/>
                  </a:schemeClr>
                </a:solidFill>
              </a:rPr>
              <a:t>T</a:t>
            </a:r>
            <a:r>
              <a:rPr lang="en-US" altLang="zh-CN" sz="1200" dirty="0">
                <a:solidFill>
                  <a:schemeClr val="accent2">
                    <a:lumMod val="75000"/>
                  </a:schemeClr>
                </a:solidFill>
              </a:rPr>
              <a:t> </a:t>
            </a:r>
            <a:r>
              <a:rPr lang="zh-CN" altLang="en-US" sz="1200" dirty="0">
                <a:solidFill>
                  <a:schemeClr val="accent2">
                    <a:lumMod val="75000"/>
                  </a:schemeClr>
                </a:solidFill>
              </a:rPr>
              <a:t>≤ </a:t>
            </a:r>
            <a:r>
              <a:rPr lang="en-US" altLang="zh-CN" sz="1200" dirty="0">
                <a:solidFill>
                  <a:schemeClr val="accent2">
                    <a:lumMod val="75000"/>
                  </a:schemeClr>
                </a:solidFill>
              </a:rPr>
              <a:t>1 </a:t>
            </a:r>
            <a:r>
              <a:rPr lang="en-US" altLang="zh-CN" sz="1200" dirty="0" err="1">
                <a:solidFill>
                  <a:schemeClr val="accent2">
                    <a:lumMod val="75000"/>
                  </a:schemeClr>
                </a:solidFill>
              </a:rPr>
              <a:t>ps</a:t>
            </a:r>
            <a:endParaRPr lang="zh-CN" altLang="en-US" sz="1200" dirty="0">
              <a:solidFill>
                <a:schemeClr val="accent2">
                  <a:lumMod val="75000"/>
                </a:schemeClr>
              </a:solidFill>
            </a:endParaRPr>
          </a:p>
          <a:p>
            <a:pPr marL="285750" indent="-285750">
              <a:buFont typeface="Arial" panose="020B0604020202020204" pitchFamily="34" charset="0"/>
              <a:buChar char="•"/>
            </a:pPr>
            <a:r>
              <a:rPr lang="zh-CN" altLang="en-US" sz="1200" dirty="0">
                <a:solidFill>
                  <a:schemeClr val="accent2">
                    <a:lumMod val="75000"/>
                  </a:schemeClr>
                </a:solidFill>
              </a:rPr>
              <a:t>迭代次数</a:t>
            </a:r>
            <a:r>
              <a:rPr lang="en-US" altLang="zh-CN" sz="1200" dirty="0">
                <a:solidFill>
                  <a:schemeClr val="accent2">
                    <a:lumMod val="75000"/>
                  </a:schemeClr>
                </a:solidFill>
              </a:rPr>
              <a:t>&gt;1000</a:t>
            </a:r>
          </a:p>
        </p:txBody>
      </p:sp>
    </p:spTree>
    <p:extLst>
      <p:ext uri="{BB962C8B-B14F-4D97-AF65-F5344CB8AC3E}">
        <p14:creationId xmlns:p14="http://schemas.microsoft.com/office/powerpoint/2010/main" val="677586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4086632" cy="646331"/>
          </a:xfrm>
          <a:prstGeom prst="rect">
            <a:avLst/>
          </a:prstGeom>
          <a:noFill/>
        </p:spPr>
        <p:txBody>
          <a:bodyPr wrap="none" rtlCol="0">
            <a:spAutoFit/>
          </a:bodyPr>
          <a:lstStyle/>
          <a:p>
            <a:r>
              <a:rPr lang="en-US" altLang="zh-CN" sz="3600" dirty="0">
                <a:solidFill>
                  <a:schemeClr val="bg1"/>
                </a:solidFill>
                <a:latin typeface="+mj-ea"/>
                <a:ea typeface="+mj-ea"/>
              </a:rPr>
              <a:t>BTOF</a:t>
            </a:r>
            <a:r>
              <a:rPr lang="zh-CN" altLang="en-US" sz="3600" dirty="0">
                <a:solidFill>
                  <a:schemeClr val="bg1"/>
                </a:solidFill>
                <a:latin typeface="+mj-ea"/>
                <a:ea typeface="+mj-ea"/>
              </a:rPr>
              <a:t>束流实验标定</a:t>
            </a: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21</a:t>
            </a:fld>
            <a:endParaRPr lang="zh-CN" altLang="en-US" dirty="0"/>
          </a:p>
        </p:txBody>
      </p:sp>
      <p:sp>
        <p:nvSpPr>
          <p:cNvPr id="20" name="文本框 19">
            <a:extLst>
              <a:ext uri="{FF2B5EF4-FFF2-40B4-BE49-F238E27FC236}">
                <a16:creationId xmlns:a16="http://schemas.microsoft.com/office/drawing/2014/main" id="{109CC62D-46ED-48D8-A517-DE31B48DAEB0}"/>
              </a:ext>
            </a:extLst>
          </p:cNvPr>
          <p:cNvSpPr txBox="1"/>
          <p:nvPr/>
        </p:nvSpPr>
        <p:spPr>
          <a:xfrm>
            <a:off x="295512" y="1132775"/>
            <a:ext cx="2507418" cy="400110"/>
          </a:xfrm>
          <a:prstGeom prst="rect">
            <a:avLst/>
          </a:prstGeom>
          <a:noFill/>
        </p:spPr>
        <p:txBody>
          <a:bodyPr wrap="none" rtlCol="0">
            <a:spAutoFit/>
          </a:bodyPr>
          <a:lstStyle/>
          <a:p>
            <a:r>
              <a:rPr lang="zh-CN" altLang="en-US" sz="2000" b="1" dirty="0"/>
              <a:t>系统间时空标定结果</a:t>
            </a:r>
          </a:p>
        </p:txBody>
      </p:sp>
      <p:sp>
        <p:nvSpPr>
          <p:cNvPr id="2" name="文本框 1">
            <a:extLst>
              <a:ext uri="{FF2B5EF4-FFF2-40B4-BE49-F238E27FC236}">
                <a16:creationId xmlns:a16="http://schemas.microsoft.com/office/drawing/2014/main" id="{7940939D-4452-46FC-8C69-565B2239C888}"/>
              </a:ext>
            </a:extLst>
          </p:cNvPr>
          <p:cNvSpPr txBox="1"/>
          <p:nvPr/>
        </p:nvSpPr>
        <p:spPr>
          <a:xfrm>
            <a:off x="5198907" y="5041229"/>
            <a:ext cx="6333730" cy="707886"/>
          </a:xfrm>
          <a:prstGeom prst="rect">
            <a:avLst/>
          </a:prstGeom>
          <a:noFill/>
        </p:spPr>
        <p:txBody>
          <a:bodyPr wrap="square" rtlCol="0">
            <a:spAutoFit/>
          </a:bodyPr>
          <a:lstStyle/>
          <a:p>
            <a:r>
              <a:rPr lang="zh-CN" altLang="en-US" sz="2000" dirty="0"/>
              <a:t>用标定收敛结果计算</a:t>
            </a:r>
            <a:r>
              <a:rPr lang="en-US" altLang="zh-CN" sz="2000" dirty="0"/>
              <a:t>PDF</a:t>
            </a:r>
            <a:r>
              <a:rPr lang="zh-CN" altLang="en-US" sz="2000" dirty="0"/>
              <a:t>，与实验基本吻合（如直射部分），但侧边反射部分有较大差异</a:t>
            </a:r>
          </a:p>
        </p:txBody>
      </p:sp>
      <p:sp>
        <p:nvSpPr>
          <p:cNvPr id="3" name="文本框 2">
            <a:extLst>
              <a:ext uri="{FF2B5EF4-FFF2-40B4-BE49-F238E27FC236}">
                <a16:creationId xmlns:a16="http://schemas.microsoft.com/office/drawing/2014/main" id="{4A1682A5-9330-4F9D-BBBE-B92C4FE549B9}"/>
              </a:ext>
            </a:extLst>
          </p:cNvPr>
          <p:cNvSpPr txBox="1"/>
          <p:nvPr/>
        </p:nvSpPr>
        <p:spPr>
          <a:xfrm>
            <a:off x="5198907" y="5764217"/>
            <a:ext cx="6993093" cy="400110"/>
          </a:xfrm>
          <a:prstGeom prst="rect">
            <a:avLst/>
          </a:prstGeom>
          <a:noFill/>
        </p:spPr>
        <p:txBody>
          <a:bodyPr wrap="square" rtlCol="0">
            <a:spAutoFit/>
          </a:bodyPr>
          <a:lstStyle/>
          <a:p>
            <a:r>
              <a:rPr lang="zh-CN" altLang="en-US" sz="2000" dirty="0"/>
              <a:t>辐射体侧边平整度有问题，导致光路畸变，与计算预期不符</a:t>
            </a:r>
          </a:p>
        </p:txBody>
      </p:sp>
      <p:pic>
        <p:nvPicPr>
          <p:cNvPr id="26" name="图片 25">
            <a:extLst>
              <a:ext uri="{FF2B5EF4-FFF2-40B4-BE49-F238E27FC236}">
                <a16:creationId xmlns:a16="http://schemas.microsoft.com/office/drawing/2014/main" id="{B23C5CA4-9AFC-49A6-B7C6-BEA468FFCCDD}"/>
              </a:ext>
            </a:extLst>
          </p:cNvPr>
          <p:cNvPicPr>
            <a:picLocks noChangeAspect="1"/>
          </p:cNvPicPr>
          <p:nvPr/>
        </p:nvPicPr>
        <p:blipFill>
          <a:blip r:embed="rId3"/>
          <a:stretch>
            <a:fillRect/>
          </a:stretch>
        </p:blipFill>
        <p:spPr>
          <a:xfrm>
            <a:off x="422645" y="1841750"/>
            <a:ext cx="3652967" cy="1913100"/>
          </a:xfrm>
          <a:prstGeom prst="rect">
            <a:avLst/>
          </a:prstGeom>
        </p:spPr>
      </p:pic>
      <p:pic>
        <p:nvPicPr>
          <p:cNvPr id="27" name="图片 26">
            <a:extLst>
              <a:ext uri="{FF2B5EF4-FFF2-40B4-BE49-F238E27FC236}">
                <a16:creationId xmlns:a16="http://schemas.microsoft.com/office/drawing/2014/main" id="{72444A54-6ED5-4858-B118-C079177751C9}"/>
              </a:ext>
            </a:extLst>
          </p:cNvPr>
          <p:cNvPicPr>
            <a:picLocks noChangeAspect="1"/>
          </p:cNvPicPr>
          <p:nvPr/>
        </p:nvPicPr>
        <p:blipFill>
          <a:blip r:embed="rId4"/>
          <a:stretch>
            <a:fillRect/>
          </a:stretch>
        </p:blipFill>
        <p:spPr>
          <a:xfrm>
            <a:off x="468719" y="3946160"/>
            <a:ext cx="3548736" cy="2006352"/>
          </a:xfrm>
          <a:prstGeom prst="rect">
            <a:avLst/>
          </a:prstGeom>
        </p:spPr>
      </p:pic>
      <p:pic>
        <p:nvPicPr>
          <p:cNvPr id="28" name="图片 27">
            <a:extLst>
              <a:ext uri="{FF2B5EF4-FFF2-40B4-BE49-F238E27FC236}">
                <a16:creationId xmlns:a16="http://schemas.microsoft.com/office/drawing/2014/main" id="{0E270FFB-F38E-499A-AD44-863B2D91CDE3}"/>
              </a:ext>
            </a:extLst>
          </p:cNvPr>
          <p:cNvPicPr>
            <a:picLocks noChangeAspect="1"/>
          </p:cNvPicPr>
          <p:nvPr/>
        </p:nvPicPr>
        <p:blipFill>
          <a:blip r:embed="rId5"/>
          <a:stretch>
            <a:fillRect/>
          </a:stretch>
        </p:blipFill>
        <p:spPr>
          <a:xfrm>
            <a:off x="5837918" y="1449497"/>
            <a:ext cx="4614534" cy="2886963"/>
          </a:xfrm>
          <a:prstGeom prst="rect">
            <a:avLst/>
          </a:prstGeom>
        </p:spPr>
      </p:pic>
      <p:sp>
        <p:nvSpPr>
          <p:cNvPr id="4" name="文本框 3">
            <a:extLst>
              <a:ext uri="{FF2B5EF4-FFF2-40B4-BE49-F238E27FC236}">
                <a16:creationId xmlns:a16="http://schemas.microsoft.com/office/drawing/2014/main" id="{C49F9915-1590-41E5-9CA2-702444A1FD50}"/>
              </a:ext>
            </a:extLst>
          </p:cNvPr>
          <p:cNvSpPr txBox="1"/>
          <p:nvPr/>
        </p:nvSpPr>
        <p:spPr>
          <a:xfrm>
            <a:off x="4075612" y="2555797"/>
            <a:ext cx="543739" cy="307777"/>
          </a:xfrm>
          <a:prstGeom prst="rect">
            <a:avLst/>
          </a:prstGeom>
          <a:noFill/>
        </p:spPr>
        <p:txBody>
          <a:bodyPr wrap="none" rtlCol="0">
            <a:spAutoFit/>
          </a:bodyPr>
          <a:lstStyle/>
          <a:p>
            <a:r>
              <a:rPr lang="zh-CN" altLang="en-US" sz="1400" dirty="0"/>
              <a:t>实验</a:t>
            </a:r>
          </a:p>
        </p:txBody>
      </p:sp>
      <p:sp>
        <p:nvSpPr>
          <p:cNvPr id="30" name="文本框 29">
            <a:extLst>
              <a:ext uri="{FF2B5EF4-FFF2-40B4-BE49-F238E27FC236}">
                <a16:creationId xmlns:a16="http://schemas.microsoft.com/office/drawing/2014/main" id="{6526AD5C-A943-41F7-888F-E9390912BFA1}"/>
              </a:ext>
            </a:extLst>
          </p:cNvPr>
          <p:cNvSpPr txBox="1"/>
          <p:nvPr/>
        </p:nvSpPr>
        <p:spPr>
          <a:xfrm>
            <a:off x="4017455" y="4724485"/>
            <a:ext cx="902811" cy="307777"/>
          </a:xfrm>
          <a:prstGeom prst="rect">
            <a:avLst/>
          </a:prstGeom>
          <a:noFill/>
        </p:spPr>
        <p:txBody>
          <a:bodyPr wrap="none" rtlCol="0">
            <a:spAutoFit/>
          </a:bodyPr>
          <a:lstStyle/>
          <a:p>
            <a:r>
              <a:rPr lang="zh-CN" altLang="en-US" sz="1400" dirty="0"/>
              <a:t>计算收敛</a:t>
            </a:r>
          </a:p>
        </p:txBody>
      </p:sp>
      <p:sp>
        <p:nvSpPr>
          <p:cNvPr id="32" name="文本框 31">
            <a:extLst>
              <a:ext uri="{FF2B5EF4-FFF2-40B4-BE49-F238E27FC236}">
                <a16:creationId xmlns:a16="http://schemas.microsoft.com/office/drawing/2014/main" id="{01534983-91E2-4F96-BCE2-3FDA5B6A86EC}"/>
              </a:ext>
            </a:extLst>
          </p:cNvPr>
          <p:cNvSpPr txBox="1"/>
          <p:nvPr/>
        </p:nvSpPr>
        <p:spPr>
          <a:xfrm>
            <a:off x="10657098" y="2459746"/>
            <a:ext cx="595035" cy="338554"/>
          </a:xfrm>
          <a:prstGeom prst="rect">
            <a:avLst/>
          </a:prstGeom>
          <a:noFill/>
        </p:spPr>
        <p:txBody>
          <a:bodyPr wrap="none" rtlCol="0">
            <a:spAutoFit/>
          </a:bodyPr>
          <a:lstStyle/>
          <a:p>
            <a:r>
              <a:rPr lang="zh-CN" altLang="en-US" sz="1600" dirty="0"/>
              <a:t>差值</a:t>
            </a:r>
          </a:p>
        </p:txBody>
      </p:sp>
      <p:sp>
        <p:nvSpPr>
          <p:cNvPr id="33" name="矩形 32">
            <a:extLst>
              <a:ext uri="{FF2B5EF4-FFF2-40B4-BE49-F238E27FC236}">
                <a16:creationId xmlns:a16="http://schemas.microsoft.com/office/drawing/2014/main" id="{9DAC6739-A818-4743-AA7C-112C4B1EFA7D}"/>
              </a:ext>
            </a:extLst>
          </p:cNvPr>
          <p:cNvSpPr/>
          <p:nvPr/>
        </p:nvSpPr>
        <p:spPr>
          <a:xfrm rot="21046086">
            <a:off x="6822411" y="3331104"/>
            <a:ext cx="2354238" cy="33325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46" name="直接连接符 45">
            <a:extLst>
              <a:ext uri="{FF2B5EF4-FFF2-40B4-BE49-F238E27FC236}">
                <a16:creationId xmlns:a16="http://schemas.microsoft.com/office/drawing/2014/main" id="{783BB112-F065-4B19-B2A1-2675D61AD950}"/>
              </a:ext>
            </a:extLst>
          </p:cNvPr>
          <p:cNvCxnSpPr>
            <a:cxnSpLocks/>
            <a:stCxn id="33" idx="2"/>
          </p:cNvCxnSpPr>
          <p:nvPr/>
        </p:nvCxnSpPr>
        <p:spPr>
          <a:xfrm>
            <a:off x="8026262" y="3662196"/>
            <a:ext cx="275418" cy="853820"/>
          </a:xfrm>
          <a:prstGeom prst="line">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9DF9704B-58F8-4683-B8B4-A872FEB43E36}"/>
              </a:ext>
            </a:extLst>
          </p:cNvPr>
          <p:cNvSpPr txBox="1"/>
          <p:nvPr/>
        </p:nvSpPr>
        <p:spPr>
          <a:xfrm>
            <a:off x="7763070" y="4487518"/>
            <a:ext cx="4193777" cy="338554"/>
          </a:xfrm>
          <a:prstGeom prst="rect">
            <a:avLst/>
          </a:prstGeom>
          <a:noFill/>
        </p:spPr>
        <p:txBody>
          <a:bodyPr wrap="none" rtlCol="0">
            <a:spAutoFit/>
          </a:bodyPr>
          <a:lstStyle/>
          <a:p>
            <a:r>
              <a:rPr lang="zh-CN" altLang="en-US" sz="1600" dirty="0">
                <a:solidFill>
                  <a:srgbClr val="C00000"/>
                </a:solidFill>
              </a:rPr>
              <a:t>侧边不够平整，反射光路畸变导致分布变化</a:t>
            </a:r>
          </a:p>
        </p:txBody>
      </p:sp>
    </p:spTree>
    <p:extLst>
      <p:ext uri="{BB962C8B-B14F-4D97-AF65-F5344CB8AC3E}">
        <p14:creationId xmlns:p14="http://schemas.microsoft.com/office/powerpoint/2010/main" val="4038927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3634B-558C-655C-03B0-D78EC2F3A083}"/>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3B73DEEB-56AD-FFB2-DC97-887FCBFA1F3A}"/>
              </a:ext>
            </a:extLst>
          </p:cNvPr>
          <p:cNvSpPr>
            <a:spLocks noGrp="1"/>
          </p:cNvSpPr>
          <p:nvPr>
            <p:ph type="sldNum" sz="quarter" idx="10"/>
          </p:nvPr>
        </p:nvSpPr>
        <p:spPr/>
        <p:txBody>
          <a:bodyPr/>
          <a:lstStyle/>
          <a:p>
            <a:fld id="{81380A6B-6B1C-4B5C-8CC8-AAA0A5F06428}" type="slidenum">
              <a:rPr lang="zh-CN" altLang="en-US" smtClean="0"/>
              <a:pPr/>
              <a:t>22</a:t>
            </a:fld>
            <a:endParaRPr lang="zh-CN" altLang="en-US" dirty="0"/>
          </a:p>
        </p:txBody>
      </p:sp>
      <p:sp>
        <p:nvSpPr>
          <p:cNvPr id="4" name="文本框 3">
            <a:extLst>
              <a:ext uri="{FF2B5EF4-FFF2-40B4-BE49-F238E27FC236}">
                <a16:creationId xmlns:a16="http://schemas.microsoft.com/office/drawing/2014/main" id="{5D55446B-B3B8-404A-8080-A3936A09234A}"/>
              </a:ext>
            </a:extLst>
          </p:cNvPr>
          <p:cNvSpPr txBox="1"/>
          <p:nvPr/>
        </p:nvSpPr>
        <p:spPr>
          <a:xfrm>
            <a:off x="2412957" y="2644170"/>
            <a:ext cx="7366119" cy="1323439"/>
          </a:xfrm>
          <a:prstGeom prst="rect">
            <a:avLst/>
          </a:prstGeom>
          <a:noFill/>
        </p:spPr>
        <p:txBody>
          <a:bodyPr wrap="none" rtlCol="0">
            <a:spAutoFit/>
          </a:bodyPr>
          <a:lstStyle/>
          <a:p>
            <a:pPr algn="ctr"/>
            <a:r>
              <a:rPr lang="zh-CN" altLang="en-US" sz="8000" dirty="0"/>
              <a:t>电子学相关进展</a:t>
            </a:r>
          </a:p>
        </p:txBody>
      </p:sp>
    </p:spTree>
    <p:extLst>
      <p:ext uri="{BB962C8B-B14F-4D97-AF65-F5344CB8AC3E}">
        <p14:creationId xmlns:p14="http://schemas.microsoft.com/office/powerpoint/2010/main" val="2099377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2606804" cy="646331"/>
          </a:xfrm>
          <a:prstGeom prst="rect">
            <a:avLst/>
          </a:prstGeom>
          <a:noFill/>
        </p:spPr>
        <p:txBody>
          <a:bodyPr wrap="none" rtlCol="0">
            <a:spAutoFit/>
          </a:bodyPr>
          <a:lstStyle/>
          <a:p>
            <a:r>
              <a:rPr lang="zh-CN" altLang="en-US" sz="3600" dirty="0">
                <a:solidFill>
                  <a:schemeClr val="bg1"/>
                </a:solidFill>
                <a:latin typeface="+mj-ea"/>
                <a:ea typeface="+mj-ea"/>
              </a:rPr>
              <a:t>电路</a:t>
            </a:r>
            <a:r>
              <a:rPr lang="en-US" altLang="zh-CN" sz="3600" dirty="0">
                <a:solidFill>
                  <a:schemeClr val="bg1"/>
                </a:solidFill>
                <a:latin typeface="+mj-ea"/>
                <a:ea typeface="+mj-ea"/>
              </a:rPr>
              <a:t>ASIC</a:t>
            </a:r>
            <a:r>
              <a:rPr lang="zh-CN" altLang="en-US" sz="3600" dirty="0">
                <a:solidFill>
                  <a:schemeClr val="bg1"/>
                </a:solidFill>
                <a:latin typeface="+mj-ea"/>
                <a:ea typeface="+mj-ea"/>
              </a:rPr>
              <a:t>化</a:t>
            </a: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23</a:t>
            </a:fld>
            <a:endParaRPr lang="zh-CN" altLang="en-US" dirty="0"/>
          </a:p>
        </p:txBody>
      </p:sp>
      <p:pic>
        <p:nvPicPr>
          <p:cNvPr id="15" name="图片 14">
            <a:extLst>
              <a:ext uri="{FF2B5EF4-FFF2-40B4-BE49-F238E27FC236}">
                <a16:creationId xmlns:a16="http://schemas.microsoft.com/office/drawing/2014/main" id="{C04DCFB9-BA34-4829-97CA-94C6419B0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5039" y="1618735"/>
            <a:ext cx="4619313" cy="2247665"/>
          </a:xfrm>
          <a:prstGeom prst="rect">
            <a:avLst/>
          </a:prstGeom>
        </p:spPr>
      </p:pic>
      <p:pic>
        <p:nvPicPr>
          <p:cNvPr id="16" name="图片 15">
            <a:extLst>
              <a:ext uri="{FF2B5EF4-FFF2-40B4-BE49-F238E27FC236}">
                <a16:creationId xmlns:a16="http://schemas.microsoft.com/office/drawing/2014/main" id="{633555B0-1397-4858-813E-2C4645284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445" y="4790955"/>
            <a:ext cx="3474250" cy="1564834"/>
          </a:xfrm>
          <a:prstGeom prst="rect">
            <a:avLst/>
          </a:prstGeom>
        </p:spPr>
      </p:pic>
      <p:sp>
        <p:nvSpPr>
          <p:cNvPr id="17" name="箭头: 下 16">
            <a:extLst>
              <a:ext uri="{FF2B5EF4-FFF2-40B4-BE49-F238E27FC236}">
                <a16:creationId xmlns:a16="http://schemas.microsoft.com/office/drawing/2014/main" id="{AC92F310-33BA-4980-929A-D6BE8035B3FC}"/>
              </a:ext>
            </a:extLst>
          </p:cNvPr>
          <p:cNvSpPr/>
          <p:nvPr/>
        </p:nvSpPr>
        <p:spPr>
          <a:xfrm>
            <a:off x="8610324" y="3993121"/>
            <a:ext cx="466973" cy="544393"/>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BCFAE0D4-ED8F-4520-9963-F47357B61095}"/>
              </a:ext>
            </a:extLst>
          </p:cNvPr>
          <p:cNvSpPr txBox="1"/>
          <p:nvPr/>
        </p:nvSpPr>
        <p:spPr>
          <a:xfrm>
            <a:off x="1327200" y="1959606"/>
            <a:ext cx="4294765" cy="646331"/>
          </a:xfrm>
          <a:prstGeom prst="rect">
            <a:avLst/>
          </a:prstGeom>
          <a:noFill/>
        </p:spPr>
        <p:txBody>
          <a:bodyPr wrap="none" rtlCol="0">
            <a:spAutoFit/>
          </a:bodyPr>
          <a:lstStyle/>
          <a:p>
            <a:pPr marL="285750" indent="-285750">
              <a:buFont typeface="Arial" panose="020B0604020202020204" pitchFamily="34" charset="0"/>
              <a:buChar char="•"/>
            </a:pPr>
            <a:r>
              <a:rPr lang="zh-CN" altLang="en-US" dirty="0"/>
              <a:t>前沿定时定阈甄别</a:t>
            </a:r>
            <a:r>
              <a:rPr lang="en-US" altLang="zh-CN" dirty="0"/>
              <a:t>+FPGA TDC</a:t>
            </a:r>
            <a:r>
              <a:rPr lang="zh-CN" altLang="en-US" dirty="0"/>
              <a:t>测量</a:t>
            </a:r>
            <a:endParaRPr lang="en-US" altLang="zh-CN" dirty="0"/>
          </a:p>
          <a:p>
            <a:pPr marL="285750" indent="-285750">
              <a:buFont typeface="Arial" panose="020B0604020202020204" pitchFamily="34" charset="0"/>
              <a:buChar char="•"/>
            </a:pPr>
            <a:r>
              <a:rPr lang="zh-CN" altLang="en-US" dirty="0"/>
              <a:t>使用商用射频放大器与</a:t>
            </a:r>
            <a:r>
              <a:rPr lang="en-US" altLang="zh-CN" dirty="0"/>
              <a:t>FPGA</a:t>
            </a:r>
            <a:r>
              <a:rPr lang="zh-CN" altLang="en-US" dirty="0"/>
              <a:t>搭建电路</a:t>
            </a:r>
          </a:p>
        </p:txBody>
      </p:sp>
      <p:sp>
        <p:nvSpPr>
          <p:cNvPr id="4" name="文本框 3">
            <a:extLst>
              <a:ext uri="{FF2B5EF4-FFF2-40B4-BE49-F238E27FC236}">
                <a16:creationId xmlns:a16="http://schemas.microsoft.com/office/drawing/2014/main" id="{B4A859BC-4662-4B86-BB19-86069929AE22}"/>
              </a:ext>
            </a:extLst>
          </p:cNvPr>
          <p:cNvSpPr txBox="1"/>
          <p:nvPr/>
        </p:nvSpPr>
        <p:spPr>
          <a:xfrm>
            <a:off x="1327200" y="3080955"/>
            <a:ext cx="4503809" cy="1754326"/>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在原先方案基础上将电路</a:t>
            </a:r>
            <a:r>
              <a:rPr lang="en-US" altLang="zh-CN" dirty="0"/>
              <a:t>ASIC</a:t>
            </a:r>
            <a:r>
              <a:rPr lang="zh-CN" altLang="en-US" dirty="0"/>
              <a:t>化以</a:t>
            </a:r>
            <a:r>
              <a:rPr lang="zh-CN" altLang="en-US" dirty="0">
                <a:solidFill>
                  <a:srgbClr val="C00000"/>
                </a:solidFill>
              </a:rPr>
              <a:t>增加系统集成度并降低功耗</a:t>
            </a:r>
            <a:endParaRPr lang="en-US" altLang="zh-CN" dirty="0"/>
          </a:p>
          <a:p>
            <a:pPr marL="285750" indent="-285750">
              <a:buFont typeface="Arial" panose="020B0604020202020204" pitchFamily="34" charset="0"/>
              <a:buChar char="•"/>
            </a:pPr>
            <a:r>
              <a:rPr lang="en-US" altLang="zh-CN" dirty="0"/>
              <a:t>FET</a:t>
            </a:r>
            <a:r>
              <a:rPr lang="zh-CN" altLang="en-US" dirty="0"/>
              <a:t>（</a:t>
            </a:r>
            <a:r>
              <a:rPr lang="en-US" altLang="zh-CN" dirty="0"/>
              <a:t>Front End Timing) ASIC</a:t>
            </a:r>
            <a:r>
              <a:rPr lang="zh-CN" altLang="en-US" dirty="0"/>
              <a:t>用于信号放大和定阈甄别</a:t>
            </a:r>
            <a:endParaRPr lang="en-US" altLang="zh-CN" dirty="0"/>
          </a:p>
          <a:p>
            <a:pPr marL="285750" indent="-285750">
              <a:buFont typeface="Arial" panose="020B0604020202020204" pitchFamily="34" charset="0"/>
              <a:buChar char="•"/>
            </a:pPr>
            <a:r>
              <a:rPr lang="en-US" altLang="zh-CN" dirty="0"/>
              <a:t>TDC ASIC</a:t>
            </a:r>
            <a:r>
              <a:rPr lang="zh-CN" altLang="en-US" dirty="0"/>
              <a:t>用于边沿时间测量</a:t>
            </a:r>
          </a:p>
          <a:p>
            <a:pPr marL="285750" indent="-285750">
              <a:buFont typeface="Arial" panose="020B0604020202020204" pitchFamily="34" charset="0"/>
              <a:buChar char="•"/>
            </a:pPr>
            <a:endParaRPr lang="zh-CN" altLang="en-US" dirty="0"/>
          </a:p>
        </p:txBody>
      </p:sp>
      <p:sp>
        <p:nvSpPr>
          <p:cNvPr id="20" name="文本框 19">
            <a:extLst>
              <a:ext uri="{FF2B5EF4-FFF2-40B4-BE49-F238E27FC236}">
                <a16:creationId xmlns:a16="http://schemas.microsoft.com/office/drawing/2014/main" id="{A831FA0D-5C81-4446-A042-B8D14DE4BC2E}"/>
              </a:ext>
            </a:extLst>
          </p:cNvPr>
          <p:cNvSpPr txBox="1"/>
          <p:nvPr/>
        </p:nvSpPr>
        <p:spPr>
          <a:xfrm>
            <a:off x="1327200" y="5090360"/>
            <a:ext cx="2795958" cy="923330"/>
          </a:xfrm>
          <a:prstGeom prst="rect">
            <a:avLst/>
          </a:prstGeom>
          <a:noFill/>
        </p:spPr>
        <p:txBody>
          <a:bodyPr wrap="none" rtlCol="0">
            <a:spAutoFit/>
          </a:bodyPr>
          <a:lstStyle/>
          <a:p>
            <a:pPr marL="285750" indent="-285750">
              <a:buFont typeface="Arial" panose="020B0604020202020204" pitchFamily="34" charset="0"/>
              <a:buChar char="•"/>
            </a:pPr>
            <a:r>
              <a:rPr lang="zh-CN" altLang="en-US" dirty="0"/>
              <a:t>集成度：单片通道数</a:t>
            </a:r>
            <a:r>
              <a:rPr lang="en-US" altLang="zh-CN" dirty="0"/>
              <a:t>&gt;8</a:t>
            </a:r>
          </a:p>
          <a:p>
            <a:pPr marL="285750" indent="-285750">
              <a:buFont typeface="Arial" panose="020B0604020202020204" pitchFamily="34" charset="0"/>
              <a:buChar char="•"/>
            </a:pPr>
            <a:r>
              <a:rPr lang="zh-CN" altLang="en-US" dirty="0"/>
              <a:t>定时精度：</a:t>
            </a:r>
            <a:r>
              <a:rPr lang="en-US" altLang="zh-CN" dirty="0"/>
              <a:t>&lt;30 </a:t>
            </a:r>
            <a:r>
              <a:rPr lang="en-US" altLang="zh-CN" dirty="0" err="1"/>
              <a:t>ps</a:t>
            </a:r>
            <a:endParaRPr lang="en-US" altLang="zh-CN" dirty="0"/>
          </a:p>
          <a:p>
            <a:pPr marL="285750" indent="-285750">
              <a:buFont typeface="Arial" panose="020B0604020202020204" pitchFamily="34" charset="0"/>
              <a:buChar char="•"/>
            </a:pPr>
            <a:r>
              <a:rPr lang="zh-CN" altLang="en-US" dirty="0"/>
              <a:t>功耗：</a:t>
            </a:r>
            <a:r>
              <a:rPr lang="en-US" altLang="zh-CN" dirty="0"/>
              <a:t>&lt;50 </a:t>
            </a:r>
            <a:r>
              <a:rPr lang="en-US" altLang="zh-CN" dirty="0" err="1"/>
              <a:t>mW</a:t>
            </a:r>
            <a:r>
              <a:rPr lang="en-US" altLang="zh-CN" dirty="0"/>
              <a:t>/</a:t>
            </a:r>
            <a:r>
              <a:rPr lang="en-US" altLang="zh-CN" dirty="0" err="1"/>
              <a:t>ch</a:t>
            </a:r>
            <a:endParaRPr lang="en-US" altLang="zh-CN" dirty="0"/>
          </a:p>
        </p:txBody>
      </p:sp>
      <p:sp>
        <p:nvSpPr>
          <p:cNvPr id="21" name="文本框 20">
            <a:extLst>
              <a:ext uri="{FF2B5EF4-FFF2-40B4-BE49-F238E27FC236}">
                <a16:creationId xmlns:a16="http://schemas.microsoft.com/office/drawing/2014/main" id="{C8E426DA-1752-465D-996D-A28DB8708E25}"/>
              </a:ext>
            </a:extLst>
          </p:cNvPr>
          <p:cNvSpPr txBox="1"/>
          <p:nvPr/>
        </p:nvSpPr>
        <p:spPr>
          <a:xfrm>
            <a:off x="957648" y="1557428"/>
            <a:ext cx="1107996" cy="369332"/>
          </a:xfrm>
          <a:prstGeom prst="rect">
            <a:avLst/>
          </a:prstGeom>
          <a:noFill/>
        </p:spPr>
        <p:txBody>
          <a:bodyPr wrap="none" rtlCol="0">
            <a:spAutoFit/>
          </a:bodyPr>
          <a:lstStyle/>
          <a:p>
            <a:r>
              <a:rPr lang="zh-CN" altLang="en-US" b="1" dirty="0"/>
              <a:t>原方案：</a:t>
            </a:r>
          </a:p>
        </p:txBody>
      </p:sp>
      <p:sp>
        <p:nvSpPr>
          <p:cNvPr id="22" name="文本框 21">
            <a:extLst>
              <a:ext uri="{FF2B5EF4-FFF2-40B4-BE49-F238E27FC236}">
                <a16:creationId xmlns:a16="http://schemas.microsoft.com/office/drawing/2014/main" id="{8D29261C-E6FA-432E-AB7A-51CB012EA0AB}"/>
              </a:ext>
            </a:extLst>
          </p:cNvPr>
          <p:cNvSpPr txBox="1"/>
          <p:nvPr/>
        </p:nvSpPr>
        <p:spPr>
          <a:xfrm>
            <a:off x="957648" y="2762970"/>
            <a:ext cx="877163" cy="369332"/>
          </a:xfrm>
          <a:prstGeom prst="rect">
            <a:avLst/>
          </a:prstGeom>
          <a:noFill/>
        </p:spPr>
        <p:txBody>
          <a:bodyPr wrap="none" rtlCol="0">
            <a:spAutoFit/>
          </a:bodyPr>
          <a:lstStyle/>
          <a:p>
            <a:r>
              <a:rPr lang="zh-CN" altLang="en-US" b="1" dirty="0"/>
              <a:t>改进：</a:t>
            </a:r>
          </a:p>
        </p:txBody>
      </p:sp>
      <p:sp>
        <p:nvSpPr>
          <p:cNvPr id="23" name="文本框 22">
            <a:extLst>
              <a:ext uri="{FF2B5EF4-FFF2-40B4-BE49-F238E27FC236}">
                <a16:creationId xmlns:a16="http://schemas.microsoft.com/office/drawing/2014/main" id="{702D7756-B89F-4EBF-A0C6-65C231AFE24B}"/>
              </a:ext>
            </a:extLst>
          </p:cNvPr>
          <p:cNvSpPr txBox="1"/>
          <p:nvPr/>
        </p:nvSpPr>
        <p:spPr>
          <a:xfrm>
            <a:off x="962976" y="4650615"/>
            <a:ext cx="1338828" cy="369332"/>
          </a:xfrm>
          <a:prstGeom prst="rect">
            <a:avLst/>
          </a:prstGeom>
          <a:noFill/>
        </p:spPr>
        <p:txBody>
          <a:bodyPr wrap="none" rtlCol="0">
            <a:spAutoFit/>
          </a:bodyPr>
          <a:lstStyle/>
          <a:p>
            <a:r>
              <a:rPr lang="zh-CN" altLang="en-US" b="1" dirty="0"/>
              <a:t>设计指标：</a:t>
            </a:r>
          </a:p>
        </p:txBody>
      </p:sp>
    </p:spTree>
    <p:extLst>
      <p:ext uri="{BB962C8B-B14F-4D97-AF65-F5344CB8AC3E}">
        <p14:creationId xmlns:p14="http://schemas.microsoft.com/office/powerpoint/2010/main" val="2889534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1597810" cy="646331"/>
          </a:xfrm>
          <a:prstGeom prst="rect">
            <a:avLst/>
          </a:prstGeom>
          <a:noFill/>
        </p:spPr>
        <p:txBody>
          <a:bodyPr wrap="none" rtlCol="0">
            <a:spAutoFit/>
          </a:bodyPr>
          <a:lstStyle/>
          <a:p>
            <a:r>
              <a:rPr lang="en-US" altLang="zh-CN" sz="3600" dirty="0">
                <a:solidFill>
                  <a:schemeClr val="bg1"/>
                </a:solidFill>
                <a:latin typeface="+mj-ea"/>
                <a:ea typeface="+mj-ea"/>
              </a:rPr>
              <a:t>FET v2</a:t>
            </a: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24</a:t>
            </a:fld>
            <a:endParaRPr lang="zh-CN" altLang="en-US" dirty="0"/>
          </a:p>
        </p:txBody>
      </p:sp>
      <p:graphicFrame>
        <p:nvGraphicFramePr>
          <p:cNvPr id="2" name="表格 4">
            <a:extLst>
              <a:ext uri="{FF2B5EF4-FFF2-40B4-BE49-F238E27FC236}">
                <a16:creationId xmlns:a16="http://schemas.microsoft.com/office/drawing/2014/main" id="{08B99F68-A4F6-4192-98A5-AEA1FF2FD92B}"/>
              </a:ext>
            </a:extLst>
          </p:cNvPr>
          <p:cNvGraphicFramePr>
            <a:graphicFrameLocks noGrp="1"/>
          </p:cNvGraphicFramePr>
          <p:nvPr>
            <p:extLst>
              <p:ext uri="{D42A27DB-BD31-4B8C-83A1-F6EECF244321}">
                <p14:modId xmlns:p14="http://schemas.microsoft.com/office/powerpoint/2010/main" val="1515358397"/>
              </p:ext>
            </p:extLst>
          </p:nvPr>
        </p:nvGraphicFramePr>
        <p:xfrm>
          <a:off x="695164" y="2927731"/>
          <a:ext cx="4407136" cy="1573807"/>
        </p:xfrm>
        <a:graphic>
          <a:graphicData uri="http://schemas.openxmlformats.org/drawingml/2006/table">
            <a:tbl>
              <a:tblPr firstRow="1" bandRow="1">
                <a:tableStyleId>{5C22544A-7EE6-4342-B048-85BDC9FD1C3A}</a:tableStyleId>
              </a:tblPr>
              <a:tblGrid>
                <a:gridCol w="1956371">
                  <a:extLst>
                    <a:ext uri="{9D8B030D-6E8A-4147-A177-3AD203B41FA5}">
                      <a16:colId xmlns:a16="http://schemas.microsoft.com/office/drawing/2014/main" val="1564252297"/>
                    </a:ext>
                  </a:extLst>
                </a:gridCol>
                <a:gridCol w="1195705">
                  <a:extLst>
                    <a:ext uri="{9D8B030D-6E8A-4147-A177-3AD203B41FA5}">
                      <a16:colId xmlns:a16="http://schemas.microsoft.com/office/drawing/2014/main" val="3078499677"/>
                    </a:ext>
                  </a:extLst>
                </a:gridCol>
                <a:gridCol w="1255060">
                  <a:extLst>
                    <a:ext uri="{9D8B030D-6E8A-4147-A177-3AD203B41FA5}">
                      <a16:colId xmlns:a16="http://schemas.microsoft.com/office/drawing/2014/main" val="3481164372"/>
                    </a:ext>
                  </a:extLst>
                </a:gridCol>
              </a:tblGrid>
              <a:tr h="0">
                <a:tc>
                  <a:txBody>
                    <a:bodyPr/>
                    <a:lstStyle/>
                    <a:p>
                      <a:endParaRPr lang="zh-CN" altLang="en-US" dirty="0"/>
                    </a:p>
                  </a:txBody>
                  <a:tcPr/>
                </a:tc>
                <a:tc>
                  <a:txBody>
                    <a:bodyPr/>
                    <a:lstStyle/>
                    <a:p>
                      <a:r>
                        <a:rPr lang="en-US" altLang="zh-CN" dirty="0"/>
                        <a:t>FET v1</a:t>
                      </a:r>
                      <a:endParaRPr lang="zh-CN" altLang="en-US" dirty="0"/>
                    </a:p>
                  </a:txBody>
                  <a:tcPr/>
                </a:tc>
                <a:tc>
                  <a:txBody>
                    <a:bodyPr/>
                    <a:lstStyle/>
                    <a:p>
                      <a:r>
                        <a:rPr lang="en-US" altLang="zh-CN" dirty="0"/>
                        <a:t>FET v2</a:t>
                      </a:r>
                      <a:endParaRPr lang="zh-CN" altLang="en-US" dirty="0"/>
                    </a:p>
                  </a:txBody>
                  <a:tcPr/>
                </a:tc>
                <a:extLst>
                  <a:ext uri="{0D108BD9-81ED-4DB2-BD59-A6C34878D82A}">
                    <a16:rowId xmlns:a16="http://schemas.microsoft.com/office/drawing/2014/main" val="4208668991"/>
                  </a:ext>
                </a:extLst>
              </a:tr>
              <a:tr h="370840">
                <a:tc>
                  <a:txBody>
                    <a:bodyPr/>
                    <a:lstStyle/>
                    <a:p>
                      <a:r>
                        <a:rPr lang="zh-CN" altLang="en-US" dirty="0"/>
                        <a:t>前沿定时精度</a:t>
                      </a:r>
                    </a:p>
                  </a:txBody>
                  <a:tcPr/>
                </a:tc>
                <a:tc>
                  <a:txBody>
                    <a:bodyPr/>
                    <a:lstStyle/>
                    <a:p>
                      <a:r>
                        <a:rPr lang="en-US" altLang="zh-CN" dirty="0"/>
                        <a:t>4 ~ 11 </a:t>
                      </a:r>
                      <a:r>
                        <a:rPr lang="en-US" altLang="zh-CN" dirty="0" err="1"/>
                        <a:t>ps</a:t>
                      </a:r>
                      <a:endParaRPr lang="zh-CN" altLang="en-US" dirty="0"/>
                    </a:p>
                  </a:txBody>
                  <a:tcPr/>
                </a:tc>
                <a:tc>
                  <a:txBody>
                    <a:bodyPr/>
                    <a:lstStyle/>
                    <a:p>
                      <a:r>
                        <a:rPr lang="en-US" altLang="zh-CN" dirty="0"/>
                        <a:t>3 ~ 10 </a:t>
                      </a:r>
                      <a:r>
                        <a:rPr lang="en-US" altLang="zh-CN" dirty="0" err="1"/>
                        <a:t>ps</a:t>
                      </a:r>
                      <a:endParaRPr lang="zh-CN" altLang="en-US" dirty="0"/>
                    </a:p>
                  </a:txBody>
                  <a:tcPr/>
                </a:tc>
                <a:extLst>
                  <a:ext uri="{0D108BD9-81ED-4DB2-BD59-A6C34878D82A}">
                    <a16:rowId xmlns:a16="http://schemas.microsoft.com/office/drawing/2014/main" val="2421027336"/>
                  </a:ext>
                </a:extLst>
              </a:tr>
              <a:tr h="370840">
                <a:tc>
                  <a:txBody>
                    <a:bodyPr/>
                    <a:lstStyle/>
                    <a:p>
                      <a:r>
                        <a:rPr lang="en-US" altLang="zh-CN" dirty="0"/>
                        <a:t>TOT</a:t>
                      </a:r>
                      <a:r>
                        <a:rPr lang="zh-CN" altLang="en-US" dirty="0"/>
                        <a:t>分辨率</a:t>
                      </a:r>
                    </a:p>
                  </a:txBody>
                  <a:tcPr/>
                </a:tc>
                <a:tc>
                  <a:txBody>
                    <a:bodyPr/>
                    <a:lstStyle/>
                    <a:p>
                      <a:r>
                        <a:rPr lang="en-US" altLang="zh-CN" dirty="0">
                          <a:solidFill>
                            <a:srgbClr val="C00000"/>
                          </a:solidFill>
                        </a:rPr>
                        <a:t>&gt; 50 </a:t>
                      </a:r>
                      <a:r>
                        <a:rPr lang="en-US" altLang="zh-CN" dirty="0" err="1">
                          <a:solidFill>
                            <a:srgbClr val="C00000"/>
                          </a:solidFill>
                        </a:rPr>
                        <a:t>ps</a:t>
                      </a:r>
                      <a:endParaRPr lang="zh-CN" altLang="en-US" dirty="0">
                        <a:solidFill>
                          <a:srgbClr val="C00000"/>
                        </a:solidFill>
                      </a:endParaRPr>
                    </a:p>
                  </a:txBody>
                  <a:tcPr/>
                </a:tc>
                <a:tc>
                  <a:txBody>
                    <a:bodyPr/>
                    <a:lstStyle/>
                    <a:p>
                      <a:r>
                        <a:rPr lang="en-US" altLang="zh-CN" dirty="0">
                          <a:solidFill>
                            <a:srgbClr val="0070C0"/>
                          </a:solidFill>
                        </a:rPr>
                        <a:t>3 ~ 15 </a:t>
                      </a:r>
                      <a:r>
                        <a:rPr lang="en-US" altLang="zh-CN" dirty="0" err="1">
                          <a:solidFill>
                            <a:srgbClr val="0070C0"/>
                          </a:solidFill>
                        </a:rPr>
                        <a:t>ps</a:t>
                      </a:r>
                      <a:endParaRPr lang="zh-CN" altLang="en-US" dirty="0">
                        <a:solidFill>
                          <a:srgbClr val="0070C0"/>
                        </a:solidFill>
                      </a:endParaRPr>
                    </a:p>
                  </a:txBody>
                  <a:tcPr/>
                </a:tc>
                <a:extLst>
                  <a:ext uri="{0D108BD9-81ED-4DB2-BD59-A6C34878D82A}">
                    <a16:rowId xmlns:a16="http://schemas.microsoft.com/office/drawing/2014/main" val="2735415563"/>
                  </a:ext>
                </a:extLst>
              </a:tr>
              <a:tr h="466367">
                <a:tc>
                  <a:txBody>
                    <a:bodyPr/>
                    <a:lstStyle/>
                    <a:p>
                      <a:r>
                        <a:rPr lang="zh-CN" altLang="en-US" dirty="0"/>
                        <a:t>单光子时间分辨</a:t>
                      </a:r>
                    </a:p>
                  </a:txBody>
                  <a:tcPr/>
                </a:tc>
                <a:tc>
                  <a:txBody>
                    <a:bodyPr/>
                    <a:lstStyle/>
                    <a:p>
                      <a:r>
                        <a:rPr lang="en-US" altLang="zh-CN" dirty="0"/>
                        <a:t>37 ~ 42 </a:t>
                      </a:r>
                      <a:r>
                        <a:rPr lang="en-US" altLang="zh-CN" dirty="0" err="1"/>
                        <a:t>ps</a:t>
                      </a:r>
                      <a:endParaRPr lang="zh-CN" altLang="en-US" dirty="0"/>
                    </a:p>
                  </a:txBody>
                  <a:tcPr/>
                </a:tc>
                <a:tc>
                  <a:txBody>
                    <a:bodyPr/>
                    <a:lstStyle/>
                    <a:p>
                      <a:r>
                        <a:rPr lang="en-US" altLang="zh-CN" dirty="0"/>
                        <a:t>38 ~ 43 </a:t>
                      </a:r>
                      <a:r>
                        <a:rPr lang="en-US" altLang="zh-CN" dirty="0" err="1"/>
                        <a:t>ps</a:t>
                      </a:r>
                      <a:endParaRPr lang="zh-CN" altLang="en-US" dirty="0"/>
                    </a:p>
                  </a:txBody>
                  <a:tcPr/>
                </a:tc>
                <a:extLst>
                  <a:ext uri="{0D108BD9-81ED-4DB2-BD59-A6C34878D82A}">
                    <a16:rowId xmlns:a16="http://schemas.microsoft.com/office/drawing/2014/main" val="3978774962"/>
                  </a:ext>
                </a:extLst>
              </a:tr>
            </a:tbl>
          </a:graphicData>
        </a:graphic>
      </p:graphicFrame>
      <p:pic>
        <p:nvPicPr>
          <p:cNvPr id="28" name="图片 27">
            <a:extLst>
              <a:ext uri="{FF2B5EF4-FFF2-40B4-BE49-F238E27FC236}">
                <a16:creationId xmlns:a16="http://schemas.microsoft.com/office/drawing/2014/main" id="{983E31D9-762B-4452-A64C-F5A3D2FF17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41" r="5528"/>
          <a:stretch/>
        </p:blipFill>
        <p:spPr>
          <a:xfrm>
            <a:off x="8798255" y="1255670"/>
            <a:ext cx="3030995" cy="2282550"/>
          </a:xfrm>
          <a:prstGeom prst="rect">
            <a:avLst/>
          </a:prstGeom>
        </p:spPr>
      </p:pic>
      <p:sp>
        <p:nvSpPr>
          <p:cNvPr id="29" name="矩形 28">
            <a:extLst>
              <a:ext uri="{FF2B5EF4-FFF2-40B4-BE49-F238E27FC236}">
                <a16:creationId xmlns:a16="http://schemas.microsoft.com/office/drawing/2014/main" id="{0132FF83-DC6F-44FF-8CFF-FE3FB61997E7}"/>
              </a:ext>
            </a:extLst>
          </p:cNvPr>
          <p:cNvSpPr/>
          <p:nvPr/>
        </p:nvSpPr>
        <p:spPr>
          <a:xfrm>
            <a:off x="7338306" y="6109969"/>
            <a:ext cx="3213059" cy="307777"/>
          </a:xfrm>
          <a:prstGeom prst="rect">
            <a:avLst/>
          </a:prstGeom>
        </p:spPr>
        <p:txBody>
          <a:bodyPr wrap="none">
            <a:spAutoFit/>
          </a:bodyPr>
          <a:lstStyle/>
          <a:p>
            <a:r>
              <a:rPr lang="en-US" altLang="zh-CN" sz="1400" dirty="0">
                <a:latin typeface="微软雅黑" panose="020B0503020204020204" pitchFamily="34" charset="-122"/>
                <a:ea typeface="微软雅黑" panose="020B0503020204020204" pitchFamily="34" charset="-122"/>
              </a:rPr>
              <a:t>FETv2 </a:t>
            </a:r>
            <a:r>
              <a:rPr lang="zh-CN" altLang="en-US" sz="1400" dirty="0">
                <a:latin typeface="微软雅黑" panose="020B0503020204020204" pitchFamily="34" charset="-122"/>
                <a:ea typeface="微软雅黑" panose="020B0503020204020204" pitchFamily="34" charset="-122"/>
              </a:rPr>
              <a:t>激光测试</a:t>
            </a:r>
            <a:r>
              <a:rPr lang="en-US" altLang="zh-CN" sz="1400" dirty="0">
                <a:latin typeface="微软雅黑" panose="020B0503020204020204" pitchFamily="34" charset="-122"/>
                <a:ea typeface="微软雅黑" panose="020B0503020204020204" pitchFamily="34" charset="-122"/>
              </a:rPr>
              <a:t>MCP-PMT</a:t>
            </a:r>
            <a:r>
              <a:rPr lang="zh-CN" altLang="en-US" sz="1400" dirty="0">
                <a:latin typeface="微软雅黑" panose="020B0503020204020204" pitchFamily="34" charset="-122"/>
                <a:ea typeface="微软雅黑" panose="020B0503020204020204" pitchFamily="34" charset="-122"/>
              </a:rPr>
              <a:t>单光子信号</a:t>
            </a:r>
          </a:p>
        </p:txBody>
      </p:sp>
      <p:pic>
        <p:nvPicPr>
          <p:cNvPr id="30" name="图片 29">
            <a:extLst>
              <a:ext uri="{FF2B5EF4-FFF2-40B4-BE49-F238E27FC236}">
                <a16:creationId xmlns:a16="http://schemas.microsoft.com/office/drawing/2014/main" id="{4CD2D2EE-52F4-4458-AD1D-A84939F095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418" y="4144262"/>
            <a:ext cx="2594418" cy="1945814"/>
          </a:xfrm>
          <a:prstGeom prst="rect">
            <a:avLst/>
          </a:prstGeom>
        </p:spPr>
      </p:pic>
      <p:pic>
        <p:nvPicPr>
          <p:cNvPr id="31" name="图片 30">
            <a:extLst>
              <a:ext uri="{FF2B5EF4-FFF2-40B4-BE49-F238E27FC236}">
                <a16:creationId xmlns:a16="http://schemas.microsoft.com/office/drawing/2014/main" id="{DE990677-D144-443D-97C3-A2D896A37205}"/>
              </a:ext>
            </a:extLst>
          </p:cNvPr>
          <p:cNvPicPr>
            <a:picLocks noChangeAspect="1"/>
          </p:cNvPicPr>
          <p:nvPr/>
        </p:nvPicPr>
        <p:blipFill>
          <a:blip r:embed="rId5"/>
          <a:stretch>
            <a:fillRect/>
          </a:stretch>
        </p:blipFill>
        <p:spPr>
          <a:xfrm>
            <a:off x="5962768" y="1255670"/>
            <a:ext cx="2335919" cy="2282550"/>
          </a:xfrm>
          <a:prstGeom prst="rect">
            <a:avLst/>
          </a:prstGeom>
        </p:spPr>
      </p:pic>
      <p:sp>
        <p:nvSpPr>
          <p:cNvPr id="32" name="矩形 31">
            <a:extLst>
              <a:ext uri="{FF2B5EF4-FFF2-40B4-BE49-F238E27FC236}">
                <a16:creationId xmlns:a16="http://schemas.microsoft.com/office/drawing/2014/main" id="{71185278-C030-43A3-8057-30E03470B014}"/>
              </a:ext>
            </a:extLst>
          </p:cNvPr>
          <p:cNvSpPr/>
          <p:nvPr/>
        </p:nvSpPr>
        <p:spPr>
          <a:xfrm>
            <a:off x="6434703" y="3567393"/>
            <a:ext cx="1392048" cy="307777"/>
          </a:xfrm>
          <a:prstGeom prst="rect">
            <a:avLst/>
          </a:prstGeom>
        </p:spPr>
        <p:txBody>
          <a:bodyPr wrap="none">
            <a:spAutoFit/>
          </a:bodyPr>
          <a:lstStyle/>
          <a:p>
            <a:r>
              <a:rPr lang="en-US" altLang="zh-CN" sz="1400" dirty="0">
                <a:latin typeface="微软雅黑" panose="020B0503020204020204" pitchFamily="34" charset="-122"/>
                <a:ea typeface="微软雅黑" panose="020B0503020204020204" pitchFamily="34" charset="-122"/>
              </a:rPr>
              <a:t>FETv2</a:t>
            </a:r>
            <a:r>
              <a:rPr lang="zh-CN" altLang="en-US" sz="1400" dirty="0">
                <a:latin typeface="微软雅黑" panose="020B0503020204020204" pitchFamily="34" charset="-122"/>
                <a:ea typeface="微软雅黑" panose="020B0503020204020204" pitchFamily="34" charset="-122"/>
              </a:rPr>
              <a:t>打线照片</a:t>
            </a:r>
          </a:p>
        </p:txBody>
      </p:sp>
      <p:pic>
        <p:nvPicPr>
          <p:cNvPr id="33" name="图片 32">
            <a:extLst>
              <a:ext uri="{FF2B5EF4-FFF2-40B4-BE49-F238E27FC236}">
                <a16:creationId xmlns:a16="http://schemas.microsoft.com/office/drawing/2014/main" id="{741331B2-B90D-466C-9AD4-362B9372D87E}"/>
              </a:ext>
            </a:extLst>
          </p:cNvPr>
          <p:cNvPicPr>
            <a:picLocks noChangeAspect="1"/>
          </p:cNvPicPr>
          <p:nvPr/>
        </p:nvPicPr>
        <p:blipFill rotWithShape="1">
          <a:blip r:embed="rId6"/>
          <a:srcRect l="7370" t="3933" r="8984" b="2707"/>
          <a:stretch/>
        </p:blipFill>
        <p:spPr>
          <a:xfrm>
            <a:off x="9018495" y="4178840"/>
            <a:ext cx="2480740" cy="1999726"/>
          </a:xfrm>
          <a:prstGeom prst="rect">
            <a:avLst/>
          </a:prstGeom>
        </p:spPr>
      </p:pic>
      <p:sp>
        <p:nvSpPr>
          <p:cNvPr id="34" name="矩形 33">
            <a:extLst>
              <a:ext uri="{FF2B5EF4-FFF2-40B4-BE49-F238E27FC236}">
                <a16:creationId xmlns:a16="http://schemas.microsoft.com/office/drawing/2014/main" id="{F40DFCB4-7760-4FEA-AE0A-20AA3A7593D4}"/>
              </a:ext>
            </a:extLst>
          </p:cNvPr>
          <p:cNvSpPr/>
          <p:nvPr/>
        </p:nvSpPr>
        <p:spPr>
          <a:xfrm>
            <a:off x="8854814" y="3560747"/>
            <a:ext cx="3211457" cy="307777"/>
          </a:xfrm>
          <a:prstGeom prst="rect">
            <a:avLst/>
          </a:prstGeom>
        </p:spPr>
        <p:txBody>
          <a:bodyPr wrap="none">
            <a:spAutoFit/>
          </a:bodyPr>
          <a:lstStyle/>
          <a:p>
            <a:r>
              <a:rPr lang="en-US" altLang="zh-CN" sz="1400" dirty="0">
                <a:latin typeface="微软雅黑" panose="020B0503020204020204" pitchFamily="34" charset="-122"/>
                <a:ea typeface="微软雅黑" panose="020B0503020204020204" pitchFamily="34" charset="-122"/>
              </a:rPr>
              <a:t>FETv2 </a:t>
            </a:r>
            <a:r>
              <a:rPr lang="zh-CN" altLang="en-US" sz="1400" dirty="0">
                <a:latin typeface="微软雅黑" panose="020B0503020204020204" pitchFamily="34" charset="-122"/>
                <a:ea typeface="微软雅黑" panose="020B0503020204020204" pitchFamily="34" charset="-122"/>
              </a:rPr>
              <a:t>前沿定时精度测试结果</a:t>
            </a:r>
            <a:r>
              <a:rPr lang="en-US" altLang="zh-CN" sz="1400" dirty="0">
                <a:latin typeface="微软雅黑" panose="020B0503020204020204" pitchFamily="34" charset="-122"/>
                <a:ea typeface="微软雅黑" panose="020B0503020204020204" pitchFamily="34" charset="-122"/>
              </a:rPr>
              <a:t>(40</a:t>
            </a:r>
            <a:r>
              <a:rPr lang="zh-CN" altLang="en-US" sz="1400" dirty="0">
                <a:latin typeface="微软雅黑" panose="020B0503020204020204" pitchFamily="34" charset="-122"/>
                <a:ea typeface="微软雅黑" panose="020B0503020204020204" pitchFamily="34" charset="-122"/>
              </a:rPr>
              <a:t>通道</a:t>
            </a:r>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13D850BA-D734-4FA8-B8F1-77C86D981459}"/>
              </a:ext>
            </a:extLst>
          </p:cNvPr>
          <p:cNvSpPr txBox="1"/>
          <p:nvPr/>
        </p:nvSpPr>
        <p:spPr>
          <a:xfrm>
            <a:off x="779483" y="1966474"/>
            <a:ext cx="3134191" cy="369332"/>
          </a:xfrm>
          <a:prstGeom prst="rect">
            <a:avLst/>
          </a:prstGeom>
          <a:noFill/>
        </p:spPr>
        <p:txBody>
          <a:bodyPr wrap="none" rtlCol="0">
            <a:spAutoFit/>
          </a:bodyPr>
          <a:lstStyle/>
          <a:p>
            <a:r>
              <a:rPr lang="zh-CN" altLang="en-US" dirty="0"/>
              <a:t>完成第二版</a:t>
            </a:r>
            <a:r>
              <a:rPr lang="en-US" altLang="zh-CN" dirty="0"/>
              <a:t>FET</a:t>
            </a:r>
            <a:r>
              <a:rPr lang="zh-CN" altLang="en-US" dirty="0"/>
              <a:t>设计以及封测</a:t>
            </a:r>
          </a:p>
        </p:txBody>
      </p:sp>
      <p:sp>
        <p:nvSpPr>
          <p:cNvPr id="6" name="文本框 5">
            <a:extLst>
              <a:ext uri="{FF2B5EF4-FFF2-40B4-BE49-F238E27FC236}">
                <a16:creationId xmlns:a16="http://schemas.microsoft.com/office/drawing/2014/main" id="{BE1B9A60-598C-4797-AE94-54AD70A55167}"/>
              </a:ext>
            </a:extLst>
          </p:cNvPr>
          <p:cNvSpPr txBox="1"/>
          <p:nvPr/>
        </p:nvSpPr>
        <p:spPr>
          <a:xfrm>
            <a:off x="779483" y="4855537"/>
            <a:ext cx="4269479" cy="646331"/>
          </a:xfrm>
          <a:prstGeom prst="rect">
            <a:avLst/>
          </a:prstGeom>
          <a:noFill/>
        </p:spPr>
        <p:txBody>
          <a:bodyPr wrap="square" rtlCol="0">
            <a:spAutoFit/>
          </a:bodyPr>
          <a:lstStyle/>
          <a:p>
            <a:r>
              <a:rPr lang="zh-CN" altLang="en-US" dirty="0"/>
              <a:t>新版放大电路整形后有效压制后沿振铃，</a:t>
            </a:r>
            <a:r>
              <a:rPr lang="en-US" altLang="zh-CN" dirty="0"/>
              <a:t>TOT</a:t>
            </a:r>
            <a:r>
              <a:rPr lang="zh-CN" altLang="en-US" dirty="0"/>
              <a:t>测量精度大幅提升</a:t>
            </a:r>
          </a:p>
        </p:txBody>
      </p:sp>
    </p:spTree>
    <p:extLst>
      <p:ext uri="{BB962C8B-B14F-4D97-AF65-F5344CB8AC3E}">
        <p14:creationId xmlns:p14="http://schemas.microsoft.com/office/powerpoint/2010/main" val="51439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1758815" cy="646331"/>
          </a:xfrm>
          <a:prstGeom prst="rect">
            <a:avLst/>
          </a:prstGeom>
          <a:noFill/>
        </p:spPr>
        <p:txBody>
          <a:bodyPr wrap="none" rtlCol="0">
            <a:spAutoFit/>
          </a:bodyPr>
          <a:lstStyle/>
          <a:p>
            <a:r>
              <a:rPr lang="en-US" altLang="zh-CN" sz="3600" dirty="0">
                <a:solidFill>
                  <a:schemeClr val="bg1"/>
                </a:solidFill>
                <a:latin typeface="+mj-ea"/>
                <a:ea typeface="+mj-ea"/>
              </a:rPr>
              <a:t>TDC v2</a:t>
            </a: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25</a:t>
            </a:fld>
            <a:endParaRPr lang="zh-CN" altLang="en-US" dirty="0"/>
          </a:p>
        </p:txBody>
      </p:sp>
      <p:pic>
        <p:nvPicPr>
          <p:cNvPr id="17" name="图片 16">
            <a:extLst>
              <a:ext uri="{FF2B5EF4-FFF2-40B4-BE49-F238E27FC236}">
                <a16:creationId xmlns:a16="http://schemas.microsoft.com/office/drawing/2014/main" id="{521377FD-66B7-4474-BA86-E99B00EE75F7}"/>
              </a:ext>
            </a:extLst>
          </p:cNvPr>
          <p:cNvPicPr>
            <a:picLocks noChangeAspect="1"/>
          </p:cNvPicPr>
          <p:nvPr/>
        </p:nvPicPr>
        <p:blipFill>
          <a:blip r:embed="rId3"/>
          <a:stretch>
            <a:fillRect/>
          </a:stretch>
        </p:blipFill>
        <p:spPr>
          <a:xfrm>
            <a:off x="7473477" y="3854548"/>
            <a:ext cx="3531119" cy="2410129"/>
          </a:xfrm>
          <a:prstGeom prst="rect">
            <a:avLst/>
          </a:prstGeom>
        </p:spPr>
      </p:pic>
      <p:pic>
        <p:nvPicPr>
          <p:cNvPr id="18" name="图片 17">
            <a:extLst>
              <a:ext uri="{FF2B5EF4-FFF2-40B4-BE49-F238E27FC236}">
                <a16:creationId xmlns:a16="http://schemas.microsoft.com/office/drawing/2014/main" id="{8295296B-B7D9-4E77-A261-85FD4D2D0EC8}"/>
              </a:ext>
            </a:extLst>
          </p:cNvPr>
          <p:cNvPicPr>
            <a:picLocks noChangeAspect="1"/>
          </p:cNvPicPr>
          <p:nvPr/>
        </p:nvPicPr>
        <p:blipFill>
          <a:blip r:embed="rId4"/>
          <a:stretch>
            <a:fillRect/>
          </a:stretch>
        </p:blipFill>
        <p:spPr>
          <a:xfrm>
            <a:off x="7310624" y="1339855"/>
            <a:ext cx="3856828" cy="2012576"/>
          </a:xfrm>
          <a:prstGeom prst="rect">
            <a:avLst/>
          </a:prstGeom>
        </p:spPr>
      </p:pic>
      <p:sp>
        <p:nvSpPr>
          <p:cNvPr id="3" name="文本框 2">
            <a:extLst>
              <a:ext uri="{FF2B5EF4-FFF2-40B4-BE49-F238E27FC236}">
                <a16:creationId xmlns:a16="http://schemas.microsoft.com/office/drawing/2014/main" id="{676F4E61-0444-449A-90FC-E3BC5E975309}"/>
              </a:ext>
            </a:extLst>
          </p:cNvPr>
          <p:cNvSpPr txBox="1"/>
          <p:nvPr/>
        </p:nvSpPr>
        <p:spPr>
          <a:xfrm>
            <a:off x="8469434" y="6264677"/>
            <a:ext cx="1539204" cy="338554"/>
          </a:xfrm>
          <a:prstGeom prst="rect">
            <a:avLst/>
          </a:prstGeom>
          <a:noFill/>
        </p:spPr>
        <p:txBody>
          <a:bodyPr wrap="none" rtlCol="0">
            <a:spAutoFit/>
          </a:bodyPr>
          <a:lstStyle/>
          <a:p>
            <a:r>
              <a:rPr lang="en-US" altLang="zh-CN" sz="1600" dirty="0"/>
              <a:t>MCV-TDC</a:t>
            </a:r>
            <a:r>
              <a:rPr lang="zh-CN" altLang="en-US" sz="1600" dirty="0"/>
              <a:t>架构</a:t>
            </a:r>
          </a:p>
        </p:txBody>
      </p:sp>
      <p:sp>
        <p:nvSpPr>
          <p:cNvPr id="4" name="文本框 3">
            <a:extLst>
              <a:ext uri="{FF2B5EF4-FFF2-40B4-BE49-F238E27FC236}">
                <a16:creationId xmlns:a16="http://schemas.microsoft.com/office/drawing/2014/main" id="{2F680A20-615C-4EFB-BD57-A4554F6B0CFC}"/>
              </a:ext>
            </a:extLst>
          </p:cNvPr>
          <p:cNvSpPr txBox="1"/>
          <p:nvPr/>
        </p:nvSpPr>
        <p:spPr>
          <a:xfrm>
            <a:off x="1639646" y="2886636"/>
            <a:ext cx="45719" cy="369332"/>
          </a:xfrm>
          <a:prstGeom prst="rect">
            <a:avLst/>
          </a:prstGeom>
          <a:noFill/>
        </p:spPr>
        <p:txBody>
          <a:bodyPr wrap="square" rtlCol="0">
            <a:spAutoFit/>
          </a:bodyPr>
          <a:lstStyle/>
          <a:p>
            <a:endParaRPr lang="zh-CN" altLang="en-US" dirty="0"/>
          </a:p>
        </p:txBody>
      </p:sp>
      <p:sp>
        <p:nvSpPr>
          <p:cNvPr id="8" name="文本框 7">
            <a:extLst>
              <a:ext uri="{FF2B5EF4-FFF2-40B4-BE49-F238E27FC236}">
                <a16:creationId xmlns:a16="http://schemas.microsoft.com/office/drawing/2014/main" id="{39E0515D-3B40-441E-A775-014DCB62C6E0}"/>
              </a:ext>
            </a:extLst>
          </p:cNvPr>
          <p:cNvSpPr txBox="1"/>
          <p:nvPr/>
        </p:nvSpPr>
        <p:spPr>
          <a:xfrm>
            <a:off x="877881" y="3352431"/>
            <a:ext cx="1338828" cy="369332"/>
          </a:xfrm>
          <a:prstGeom prst="rect">
            <a:avLst/>
          </a:prstGeom>
          <a:noFill/>
        </p:spPr>
        <p:txBody>
          <a:bodyPr wrap="none" rtlCol="0">
            <a:spAutoFit/>
          </a:bodyPr>
          <a:lstStyle/>
          <a:p>
            <a:r>
              <a:rPr lang="zh-CN" altLang="en-US" dirty="0"/>
              <a:t>设计指标：</a:t>
            </a:r>
          </a:p>
        </p:txBody>
      </p:sp>
      <p:sp>
        <p:nvSpPr>
          <p:cNvPr id="9" name="文本框 8">
            <a:extLst>
              <a:ext uri="{FF2B5EF4-FFF2-40B4-BE49-F238E27FC236}">
                <a16:creationId xmlns:a16="http://schemas.microsoft.com/office/drawing/2014/main" id="{2E3FF311-1D4B-4731-B2DD-6BC634DAD6C8}"/>
              </a:ext>
            </a:extLst>
          </p:cNvPr>
          <p:cNvSpPr txBox="1"/>
          <p:nvPr/>
        </p:nvSpPr>
        <p:spPr>
          <a:xfrm>
            <a:off x="668435" y="1805837"/>
            <a:ext cx="1502334" cy="400110"/>
          </a:xfrm>
          <a:prstGeom prst="rect">
            <a:avLst/>
          </a:prstGeom>
          <a:noFill/>
        </p:spPr>
        <p:txBody>
          <a:bodyPr wrap="none" rtlCol="0">
            <a:spAutoFit/>
          </a:bodyPr>
          <a:lstStyle/>
          <a:p>
            <a:r>
              <a:rPr lang="en-US" altLang="zh-CN" sz="2000" b="1" dirty="0"/>
              <a:t>TDC</a:t>
            </a:r>
            <a:r>
              <a:rPr lang="zh-CN" altLang="en-US" sz="2000" b="1" dirty="0"/>
              <a:t>设计：</a:t>
            </a:r>
          </a:p>
        </p:txBody>
      </p:sp>
      <p:sp>
        <p:nvSpPr>
          <p:cNvPr id="10" name="文本框 9">
            <a:extLst>
              <a:ext uri="{FF2B5EF4-FFF2-40B4-BE49-F238E27FC236}">
                <a16:creationId xmlns:a16="http://schemas.microsoft.com/office/drawing/2014/main" id="{599FBEB1-A186-4665-A92C-AB0CFCABAD10}"/>
              </a:ext>
            </a:extLst>
          </p:cNvPr>
          <p:cNvSpPr txBox="1"/>
          <p:nvPr/>
        </p:nvSpPr>
        <p:spPr>
          <a:xfrm>
            <a:off x="871756" y="2609637"/>
            <a:ext cx="4096378" cy="646331"/>
          </a:xfrm>
          <a:prstGeom prst="rect">
            <a:avLst/>
          </a:prstGeom>
          <a:noFill/>
        </p:spPr>
        <p:txBody>
          <a:bodyPr wrap="none" rtlCol="0">
            <a:spAutoFit/>
          </a:bodyPr>
          <a:lstStyle/>
          <a:p>
            <a:pPr marL="285750" indent="-285750">
              <a:buFont typeface="Arial" panose="020B0604020202020204" pitchFamily="34" charset="0"/>
              <a:buChar char="•"/>
            </a:pPr>
            <a:r>
              <a:rPr lang="en-US" altLang="zh-CN" dirty="0"/>
              <a:t>DSTA-TDC</a:t>
            </a:r>
            <a:r>
              <a:rPr lang="zh-CN" altLang="en-US" dirty="0"/>
              <a:t>：双斜率时间放大</a:t>
            </a:r>
            <a:r>
              <a:rPr lang="en-US" altLang="zh-CN" dirty="0"/>
              <a:t>TDC</a:t>
            </a:r>
          </a:p>
          <a:p>
            <a:pPr marL="285750" indent="-285750">
              <a:buFont typeface="Arial" panose="020B0604020202020204" pitchFamily="34" charset="0"/>
              <a:buChar char="•"/>
            </a:pPr>
            <a:r>
              <a:rPr lang="en-US" altLang="zh-CN" dirty="0"/>
              <a:t>MCV-TDC</a:t>
            </a:r>
            <a:r>
              <a:rPr lang="zh-CN" altLang="en-US" dirty="0"/>
              <a:t>：多相位时钟</a:t>
            </a:r>
            <a:r>
              <a:rPr lang="en-US" altLang="zh-CN" dirty="0"/>
              <a:t>Vernier TDC</a:t>
            </a:r>
          </a:p>
        </p:txBody>
      </p:sp>
      <p:sp>
        <p:nvSpPr>
          <p:cNvPr id="12" name="文本框 11">
            <a:extLst>
              <a:ext uri="{FF2B5EF4-FFF2-40B4-BE49-F238E27FC236}">
                <a16:creationId xmlns:a16="http://schemas.microsoft.com/office/drawing/2014/main" id="{43538EF3-492B-4AFB-BCDD-E7C188F4F7FC}"/>
              </a:ext>
            </a:extLst>
          </p:cNvPr>
          <p:cNvSpPr txBox="1"/>
          <p:nvPr/>
        </p:nvSpPr>
        <p:spPr>
          <a:xfrm>
            <a:off x="871756" y="2251396"/>
            <a:ext cx="6098785" cy="369332"/>
          </a:xfrm>
          <a:prstGeom prst="rect">
            <a:avLst/>
          </a:prstGeom>
          <a:noFill/>
        </p:spPr>
        <p:txBody>
          <a:bodyPr wrap="none" rtlCol="0">
            <a:spAutoFit/>
          </a:bodyPr>
          <a:lstStyle/>
          <a:p>
            <a:r>
              <a:rPr lang="zh-CN" altLang="en-US" dirty="0"/>
              <a:t>基于</a:t>
            </a:r>
            <a:r>
              <a:rPr lang="en-US" altLang="zh-CN" dirty="0"/>
              <a:t>CMOS 130 nm</a:t>
            </a:r>
            <a:r>
              <a:rPr lang="zh-CN" altLang="en-US" dirty="0"/>
              <a:t>工艺，尝试设计了两种架构的</a:t>
            </a:r>
            <a:r>
              <a:rPr lang="en-US" altLang="zh-CN" dirty="0"/>
              <a:t>ASIC TDC</a:t>
            </a:r>
          </a:p>
        </p:txBody>
      </p:sp>
      <p:sp>
        <p:nvSpPr>
          <p:cNvPr id="13" name="文本框 12">
            <a:extLst>
              <a:ext uri="{FF2B5EF4-FFF2-40B4-BE49-F238E27FC236}">
                <a16:creationId xmlns:a16="http://schemas.microsoft.com/office/drawing/2014/main" id="{8948C378-DE6C-494E-8A83-42CD07AD3643}"/>
              </a:ext>
            </a:extLst>
          </p:cNvPr>
          <p:cNvSpPr txBox="1"/>
          <p:nvPr/>
        </p:nvSpPr>
        <p:spPr>
          <a:xfrm>
            <a:off x="871756" y="3771259"/>
            <a:ext cx="2379177" cy="923330"/>
          </a:xfrm>
          <a:prstGeom prst="rect">
            <a:avLst/>
          </a:prstGeom>
          <a:noFill/>
        </p:spPr>
        <p:txBody>
          <a:bodyPr wrap="none" rtlCol="0">
            <a:spAutoFit/>
          </a:bodyPr>
          <a:lstStyle/>
          <a:p>
            <a:pPr marL="285750" indent="-285750">
              <a:buFont typeface="Arial" panose="020B0604020202020204" pitchFamily="34" charset="0"/>
              <a:buChar char="•"/>
            </a:pPr>
            <a:r>
              <a:rPr lang="zh-CN" altLang="en-US" dirty="0"/>
              <a:t>通道数：</a:t>
            </a:r>
            <a:r>
              <a:rPr lang="en-US" altLang="zh-CN" dirty="0"/>
              <a:t>8 ~ 16</a:t>
            </a:r>
          </a:p>
          <a:p>
            <a:pPr marL="285750" indent="-285750">
              <a:buFont typeface="Arial" panose="020B0604020202020204" pitchFamily="34" charset="0"/>
              <a:buChar char="•"/>
            </a:pPr>
            <a:r>
              <a:rPr lang="zh-CN" altLang="en-US" dirty="0"/>
              <a:t>定时精度：</a:t>
            </a:r>
            <a:r>
              <a:rPr lang="en-US" altLang="zh-CN" dirty="0"/>
              <a:t>&lt; 20 </a:t>
            </a:r>
            <a:r>
              <a:rPr lang="en-US" altLang="zh-CN" dirty="0" err="1"/>
              <a:t>ps</a:t>
            </a:r>
            <a:endParaRPr lang="en-US" altLang="zh-CN" dirty="0"/>
          </a:p>
          <a:p>
            <a:pPr marL="285750" indent="-285750">
              <a:buFont typeface="Arial" panose="020B0604020202020204" pitchFamily="34" charset="0"/>
              <a:buChar char="•"/>
            </a:pPr>
            <a:r>
              <a:rPr lang="zh-CN" altLang="en-US" dirty="0"/>
              <a:t>功耗： </a:t>
            </a:r>
            <a:r>
              <a:rPr lang="en-US" altLang="zh-CN" dirty="0"/>
              <a:t>&lt; 30 </a:t>
            </a:r>
            <a:r>
              <a:rPr lang="en-US" altLang="zh-CN" dirty="0" err="1"/>
              <a:t>mW</a:t>
            </a:r>
            <a:r>
              <a:rPr lang="en-US" altLang="zh-CN" dirty="0"/>
              <a:t>/</a:t>
            </a:r>
            <a:r>
              <a:rPr lang="en-US" altLang="zh-CN" dirty="0" err="1"/>
              <a:t>ch</a:t>
            </a:r>
            <a:endParaRPr lang="en-US" altLang="zh-CN" dirty="0"/>
          </a:p>
        </p:txBody>
      </p:sp>
      <p:sp>
        <p:nvSpPr>
          <p:cNvPr id="19" name="文本框 18">
            <a:extLst>
              <a:ext uri="{FF2B5EF4-FFF2-40B4-BE49-F238E27FC236}">
                <a16:creationId xmlns:a16="http://schemas.microsoft.com/office/drawing/2014/main" id="{34CBDB56-B447-4911-BD80-094158E502A0}"/>
              </a:ext>
            </a:extLst>
          </p:cNvPr>
          <p:cNvSpPr txBox="1"/>
          <p:nvPr/>
        </p:nvSpPr>
        <p:spPr>
          <a:xfrm>
            <a:off x="695618" y="4993962"/>
            <a:ext cx="6274923" cy="873572"/>
          </a:xfrm>
          <a:prstGeom prst="rect">
            <a:avLst/>
          </a:prstGeom>
          <a:noFill/>
        </p:spPr>
        <p:txBody>
          <a:bodyPr wrap="none" rtlCol="0">
            <a:spAutoFit/>
          </a:bodyPr>
          <a:lstStyle/>
          <a:p>
            <a:pPr>
              <a:lnSpc>
                <a:spcPct val="150000"/>
              </a:lnSpc>
            </a:pPr>
            <a:r>
              <a:rPr lang="zh-CN" altLang="en-US" dirty="0"/>
              <a:t>第一版</a:t>
            </a:r>
            <a:r>
              <a:rPr lang="en-US" altLang="zh-CN" dirty="0"/>
              <a:t>TDC</a:t>
            </a:r>
            <a:r>
              <a:rPr lang="zh-CN" altLang="en-US" dirty="0"/>
              <a:t>，包括</a:t>
            </a:r>
            <a:r>
              <a:rPr lang="en-US" altLang="zh-CN" dirty="0"/>
              <a:t>DSTA-TDC</a:t>
            </a:r>
            <a:r>
              <a:rPr lang="zh-CN" altLang="en-US" dirty="0"/>
              <a:t>和</a:t>
            </a:r>
            <a:r>
              <a:rPr lang="en-US" altLang="zh-CN" dirty="0"/>
              <a:t>MCV-TDC</a:t>
            </a:r>
            <a:r>
              <a:rPr lang="zh-CN" altLang="en-US" dirty="0"/>
              <a:t>均已完成投片测试</a:t>
            </a:r>
            <a:endParaRPr lang="en-US" altLang="zh-CN" dirty="0"/>
          </a:p>
          <a:p>
            <a:pPr>
              <a:lnSpc>
                <a:spcPct val="150000"/>
              </a:lnSpc>
            </a:pPr>
            <a:r>
              <a:rPr lang="zh-CN" altLang="en-US" dirty="0"/>
              <a:t>综合考量下，选择</a:t>
            </a:r>
            <a:r>
              <a:rPr lang="en-US" altLang="zh-CN" dirty="0"/>
              <a:t>DSTA-TDC</a:t>
            </a:r>
            <a:endParaRPr lang="zh-CN" altLang="en-US" dirty="0"/>
          </a:p>
        </p:txBody>
      </p:sp>
      <p:sp>
        <p:nvSpPr>
          <p:cNvPr id="20" name="文本框 19">
            <a:extLst>
              <a:ext uri="{FF2B5EF4-FFF2-40B4-BE49-F238E27FC236}">
                <a16:creationId xmlns:a16="http://schemas.microsoft.com/office/drawing/2014/main" id="{C82A896D-43E5-407F-8F78-7704B157BCF3}"/>
              </a:ext>
            </a:extLst>
          </p:cNvPr>
          <p:cNvSpPr txBox="1"/>
          <p:nvPr/>
        </p:nvSpPr>
        <p:spPr>
          <a:xfrm>
            <a:off x="8344400" y="3295712"/>
            <a:ext cx="1789272" cy="307777"/>
          </a:xfrm>
          <a:prstGeom prst="rect">
            <a:avLst/>
          </a:prstGeom>
          <a:noFill/>
        </p:spPr>
        <p:txBody>
          <a:bodyPr wrap="none" rtlCol="0">
            <a:spAutoFit/>
          </a:bodyPr>
          <a:lstStyle/>
          <a:p>
            <a:r>
              <a:rPr lang="en-US" altLang="zh-CN" sz="1400" dirty="0">
                <a:solidFill>
                  <a:prstClr val="black"/>
                </a:solidFill>
              </a:rPr>
              <a:t>DSTA-TDC</a:t>
            </a:r>
            <a:r>
              <a:rPr lang="zh-CN" altLang="en-US" sz="1400" dirty="0">
                <a:solidFill>
                  <a:prstClr val="black"/>
                </a:solidFill>
              </a:rPr>
              <a:t>芯片架构</a:t>
            </a:r>
            <a:endParaRPr lang="en-US" altLang="zh-CN" sz="1400" dirty="0">
              <a:solidFill>
                <a:prstClr val="black"/>
              </a:solidFill>
            </a:endParaRPr>
          </a:p>
        </p:txBody>
      </p:sp>
    </p:spTree>
    <p:extLst>
      <p:ext uri="{BB962C8B-B14F-4D97-AF65-F5344CB8AC3E}">
        <p14:creationId xmlns:p14="http://schemas.microsoft.com/office/powerpoint/2010/main" val="2769114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1758815" cy="646331"/>
          </a:xfrm>
          <a:prstGeom prst="rect">
            <a:avLst/>
          </a:prstGeom>
          <a:noFill/>
        </p:spPr>
        <p:txBody>
          <a:bodyPr wrap="none" rtlCol="0">
            <a:spAutoFit/>
          </a:bodyPr>
          <a:lstStyle/>
          <a:p>
            <a:r>
              <a:rPr lang="en-US" altLang="zh-CN" sz="3600" dirty="0">
                <a:solidFill>
                  <a:schemeClr val="bg1"/>
                </a:solidFill>
                <a:latin typeface="+mj-ea"/>
                <a:ea typeface="+mj-ea"/>
              </a:rPr>
              <a:t>TDC v2</a:t>
            </a: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26</a:t>
            </a:fld>
            <a:endParaRPr lang="zh-CN" altLang="en-US" dirty="0"/>
          </a:p>
        </p:txBody>
      </p:sp>
      <p:sp>
        <p:nvSpPr>
          <p:cNvPr id="4" name="文本框 3">
            <a:extLst>
              <a:ext uri="{FF2B5EF4-FFF2-40B4-BE49-F238E27FC236}">
                <a16:creationId xmlns:a16="http://schemas.microsoft.com/office/drawing/2014/main" id="{2F680A20-615C-4EFB-BD57-A4554F6B0CFC}"/>
              </a:ext>
            </a:extLst>
          </p:cNvPr>
          <p:cNvSpPr txBox="1"/>
          <p:nvPr/>
        </p:nvSpPr>
        <p:spPr>
          <a:xfrm>
            <a:off x="1639646" y="2886636"/>
            <a:ext cx="45719" cy="369332"/>
          </a:xfrm>
          <a:prstGeom prst="rect">
            <a:avLst/>
          </a:prstGeom>
          <a:noFill/>
        </p:spPr>
        <p:txBody>
          <a:bodyPr wrap="square" rtlCol="0">
            <a:spAutoFit/>
          </a:bodyPr>
          <a:lstStyle/>
          <a:p>
            <a:endParaRPr lang="zh-CN" altLang="en-US" dirty="0"/>
          </a:p>
        </p:txBody>
      </p:sp>
      <p:sp>
        <p:nvSpPr>
          <p:cNvPr id="9" name="文本框 8">
            <a:extLst>
              <a:ext uri="{FF2B5EF4-FFF2-40B4-BE49-F238E27FC236}">
                <a16:creationId xmlns:a16="http://schemas.microsoft.com/office/drawing/2014/main" id="{2E3FF311-1D4B-4731-B2DD-6BC634DAD6C8}"/>
              </a:ext>
            </a:extLst>
          </p:cNvPr>
          <p:cNvSpPr txBox="1"/>
          <p:nvPr/>
        </p:nvSpPr>
        <p:spPr>
          <a:xfrm>
            <a:off x="679528" y="1585594"/>
            <a:ext cx="3211520" cy="400110"/>
          </a:xfrm>
          <a:prstGeom prst="rect">
            <a:avLst/>
          </a:prstGeom>
          <a:noFill/>
        </p:spPr>
        <p:txBody>
          <a:bodyPr wrap="none" rtlCol="0">
            <a:spAutoFit/>
          </a:bodyPr>
          <a:lstStyle/>
          <a:p>
            <a:r>
              <a:rPr lang="en-US" altLang="zh-CN" sz="2000" b="1" dirty="0"/>
              <a:t>ASIC TDCv2</a:t>
            </a:r>
            <a:r>
              <a:rPr lang="zh-CN" altLang="en-US" sz="2000" b="1" dirty="0"/>
              <a:t>：</a:t>
            </a:r>
            <a:r>
              <a:rPr lang="en-US" altLang="zh-CN" sz="2000" b="1" dirty="0"/>
              <a:t>DSTA-TDC</a:t>
            </a:r>
            <a:endParaRPr lang="zh-CN" altLang="en-US" sz="2000" b="1" dirty="0"/>
          </a:p>
        </p:txBody>
      </p:sp>
      <p:pic>
        <p:nvPicPr>
          <p:cNvPr id="21" name="图片 20">
            <a:extLst>
              <a:ext uri="{FF2B5EF4-FFF2-40B4-BE49-F238E27FC236}">
                <a16:creationId xmlns:a16="http://schemas.microsoft.com/office/drawing/2014/main" id="{CCBEDA98-CB49-430E-9E96-80FC51903D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9428" y="1218664"/>
            <a:ext cx="1671489" cy="1930255"/>
          </a:xfrm>
          <a:prstGeom prst="rect">
            <a:avLst/>
          </a:prstGeom>
        </p:spPr>
      </p:pic>
      <p:pic>
        <p:nvPicPr>
          <p:cNvPr id="22" name="图片 21">
            <a:extLst>
              <a:ext uri="{FF2B5EF4-FFF2-40B4-BE49-F238E27FC236}">
                <a16:creationId xmlns:a16="http://schemas.microsoft.com/office/drawing/2014/main" id="{0BDC9861-3532-41C4-A6B9-D7352E563620}"/>
              </a:ext>
            </a:extLst>
          </p:cNvPr>
          <p:cNvPicPr>
            <a:picLocks noChangeAspect="1"/>
          </p:cNvPicPr>
          <p:nvPr/>
        </p:nvPicPr>
        <p:blipFill>
          <a:blip r:embed="rId4"/>
          <a:stretch>
            <a:fillRect/>
          </a:stretch>
        </p:blipFill>
        <p:spPr>
          <a:xfrm>
            <a:off x="7999344" y="3683493"/>
            <a:ext cx="3307759" cy="2336956"/>
          </a:xfrm>
          <a:prstGeom prst="rect">
            <a:avLst/>
          </a:prstGeom>
        </p:spPr>
      </p:pic>
      <p:pic>
        <p:nvPicPr>
          <p:cNvPr id="23" name="图片 22">
            <a:extLst>
              <a:ext uri="{FF2B5EF4-FFF2-40B4-BE49-F238E27FC236}">
                <a16:creationId xmlns:a16="http://schemas.microsoft.com/office/drawing/2014/main" id="{FAB808F9-6A8C-4CF7-BCB4-FB8413C3CCA3}"/>
              </a:ext>
            </a:extLst>
          </p:cNvPr>
          <p:cNvPicPr>
            <a:picLocks noChangeAspect="1"/>
          </p:cNvPicPr>
          <p:nvPr/>
        </p:nvPicPr>
        <p:blipFill>
          <a:blip r:embed="rId5"/>
          <a:stretch>
            <a:fillRect/>
          </a:stretch>
        </p:blipFill>
        <p:spPr>
          <a:xfrm rot="5400000">
            <a:off x="9042607" y="850279"/>
            <a:ext cx="1970044" cy="2627238"/>
          </a:xfrm>
          <a:prstGeom prst="rect">
            <a:avLst/>
          </a:prstGeom>
        </p:spPr>
      </p:pic>
      <p:graphicFrame>
        <p:nvGraphicFramePr>
          <p:cNvPr id="24" name="表格 23">
            <a:extLst>
              <a:ext uri="{FF2B5EF4-FFF2-40B4-BE49-F238E27FC236}">
                <a16:creationId xmlns:a16="http://schemas.microsoft.com/office/drawing/2014/main" id="{7886918F-E9EC-4D75-B93F-A9B31512B6AC}"/>
              </a:ext>
            </a:extLst>
          </p:cNvPr>
          <p:cNvGraphicFramePr>
            <a:graphicFrameLocks noGrp="1"/>
          </p:cNvGraphicFramePr>
          <p:nvPr>
            <p:extLst>
              <p:ext uri="{D42A27DB-BD31-4B8C-83A1-F6EECF244321}">
                <p14:modId xmlns:p14="http://schemas.microsoft.com/office/powerpoint/2010/main" val="418152285"/>
              </p:ext>
            </p:extLst>
          </p:nvPr>
        </p:nvGraphicFramePr>
        <p:xfrm>
          <a:off x="5430101" y="3501659"/>
          <a:ext cx="1830759" cy="2991216"/>
        </p:xfrm>
        <a:graphic>
          <a:graphicData uri="http://schemas.openxmlformats.org/drawingml/2006/table">
            <a:tbl>
              <a:tblPr firstRow="1" bandRow="1">
                <a:tableStyleId>{5C22544A-7EE6-4342-B048-85BDC9FD1C3A}</a:tableStyleId>
              </a:tblPr>
              <a:tblGrid>
                <a:gridCol w="787754">
                  <a:extLst>
                    <a:ext uri="{9D8B030D-6E8A-4147-A177-3AD203B41FA5}">
                      <a16:colId xmlns:a16="http://schemas.microsoft.com/office/drawing/2014/main" val="1489392389"/>
                    </a:ext>
                  </a:extLst>
                </a:gridCol>
                <a:gridCol w="1043005">
                  <a:extLst>
                    <a:ext uri="{9D8B030D-6E8A-4147-A177-3AD203B41FA5}">
                      <a16:colId xmlns:a16="http://schemas.microsoft.com/office/drawing/2014/main" val="2618254228"/>
                    </a:ext>
                  </a:extLst>
                </a:gridCol>
              </a:tblGrid>
              <a:tr h="552816">
                <a:tc>
                  <a:txBody>
                    <a:bodyPr/>
                    <a:lstStyle/>
                    <a:p>
                      <a:pPr algn="ctr"/>
                      <a:r>
                        <a:rPr lang="en-US" altLang="zh-CN" sz="1200" b="0" baseline="0" dirty="0">
                          <a:latin typeface="Times New Roman" panose="02020603050405020304" pitchFamily="18" charset="0"/>
                          <a:ea typeface="微软雅黑" panose="020B0503020204020204" pitchFamily="34" charset="-122"/>
                        </a:rPr>
                        <a:t>TOT Bank</a:t>
                      </a:r>
                      <a:endParaRPr lang="zh-CN" altLang="en-US" sz="1200" b="0" baseline="0" dirty="0">
                        <a:latin typeface="Times New Roman" panose="02020603050405020304" pitchFamily="18" charset="0"/>
                        <a:ea typeface="微软雅黑" panose="020B0503020204020204" pitchFamily="34" charset="-122"/>
                      </a:endParaRPr>
                    </a:p>
                  </a:txBody>
                  <a:tcPr anchor="ctr"/>
                </a:tc>
                <a:tc>
                  <a:txBody>
                    <a:bodyPr/>
                    <a:lstStyle/>
                    <a:p>
                      <a:pPr algn="ctr"/>
                      <a:r>
                        <a:rPr lang="en-US" altLang="zh-CN" sz="1200" b="0" baseline="0" dirty="0">
                          <a:latin typeface="Times New Roman" panose="02020603050405020304" pitchFamily="18" charset="0"/>
                          <a:ea typeface="微软雅黑" panose="020B0503020204020204" pitchFamily="34" charset="-122"/>
                        </a:rPr>
                        <a:t>RMS Precision</a:t>
                      </a:r>
                    </a:p>
                  </a:txBody>
                  <a:tcPr anchor="ctr"/>
                </a:tc>
                <a:extLst>
                  <a:ext uri="{0D108BD9-81ED-4DB2-BD59-A6C34878D82A}">
                    <a16:rowId xmlns:a16="http://schemas.microsoft.com/office/drawing/2014/main" val="1025294894"/>
                  </a:ext>
                </a:extLst>
              </a:tr>
              <a:tr h="2684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aseline="0" dirty="0">
                          <a:solidFill>
                            <a:schemeClr val="tx1"/>
                          </a:solidFill>
                          <a:latin typeface="Times New Roman" panose="02020603050405020304" pitchFamily="18" charset="0"/>
                          <a:ea typeface="微软雅黑" panose="020B0503020204020204" pitchFamily="34" charset="-122"/>
                        </a:rPr>
                        <a:t>0</a:t>
                      </a:r>
                      <a:endParaRPr lang="zh-CN" altLang="en-US" sz="1400" baseline="0" dirty="0">
                        <a:solidFill>
                          <a:schemeClr val="tx1"/>
                        </a:solidFill>
                        <a:latin typeface="Times New Roman" panose="02020603050405020304" pitchFamily="18" charset="0"/>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aseline="0" dirty="0">
                          <a:latin typeface="Times New Roman" panose="02020603050405020304" pitchFamily="18" charset="0"/>
                          <a:ea typeface="微软雅黑" panose="020B0503020204020204" pitchFamily="34" charset="-122"/>
                        </a:rPr>
                        <a:t>8.78 ps</a:t>
                      </a:r>
                      <a:endParaRPr lang="zh-CN" altLang="en-US" sz="1400" baseline="0" dirty="0">
                        <a:latin typeface="Times New Roman" panose="02020603050405020304" pitchFamily="18" charset="0"/>
                        <a:ea typeface="微软雅黑" panose="020B0503020204020204" pitchFamily="34" charset="-122"/>
                      </a:endParaRPr>
                    </a:p>
                  </a:txBody>
                  <a:tcPr anchor="ctr"/>
                </a:tc>
                <a:extLst>
                  <a:ext uri="{0D108BD9-81ED-4DB2-BD59-A6C34878D82A}">
                    <a16:rowId xmlns:a16="http://schemas.microsoft.com/office/drawing/2014/main" val="3257417059"/>
                  </a:ext>
                </a:extLst>
              </a:tr>
              <a:tr h="2684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aseline="0" dirty="0">
                          <a:solidFill>
                            <a:schemeClr val="tx1"/>
                          </a:solidFill>
                          <a:latin typeface="Times New Roman" panose="02020603050405020304" pitchFamily="18" charset="0"/>
                          <a:ea typeface="微软雅黑" panose="020B0503020204020204" pitchFamily="34" charset="-122"/>
                        </a:rPr>
                        <a:t>1</a:t>
                      </a:r>
                      <a:endParaRPr lang="zh-CN" altLang="en-US" sz="1400" baseline="0" dirty="0">
                        <a:solidFill>
                          <a:schemeClr val="tx1"/>
                        </a:solidFill>
                        <a:latin typeface="Times New Roman" panose="02020603050405020304" pitchFamily="18" charset="0"/>
                        <a:ea typeface="微软雅黑" panose="020B0503020204020204" pitchFamily="34" charset="-122"/>
                      </a:endParaRPr>
                    </a:p>
                  </a:txBody>
                  <a:tcPr anchor="ctr"/>
                </a:tc>
                <a:tc>
                  <a:txBody>
                    <a:bodyPr/>
                    <a:lstStyle/>
                    <a:p>
                      <a:pPr algn="ctr"/>
                      <a:r>
                        <a:rPr lang="en-US" altLang="zh-CN" sz="1400" baseline="0" dirty="0">
                          <a:latin typeface="Times New Roman" panose="02020603050405020304" pitchFamily="18" charset="0"/>
                          <a:ea typeface="微软雅黑" panose="020B0503020204020204" pitchFamily="34" charset="-122"/>
                        </a:rPr>
                        <a:t>9.08 ps</a:t>
                      </a:r>
                      <a:endParaRPr lang="zh-CN" altLang="en-US" sz="1400" baseline="0" dirty="0">
                        <a:latin typeface="Times New Roman" panose="02020603050405020304" pitchFamily="18" charset="0"/>
                        <a:ea typeface="微软雅黑" panose="020B0503020204020204" pitchFamily="34" charset="-122"/>
                      </a:endParaRPr>
                    </a:p>
                  </a:txBody>
                  <a:tcPr anchor="ctr"/>
                </a:tc>
                <a:extLst>
                  <a:ext uri="{0D108BD9-81ED-4DB2-BD59-A6C34878D82A}">
                    <a16:rowId xmlns:a16="http://schemas.microsoft.com/office/drawing/2014/main" val="3088356261"/>
                  </a:ext>
                </a:extLst>
              </a:tr>
              <a:tr h="2684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aseline="0" dirty="0">
                          <a:latin typeface="Times New Roman" panose="02020603050405020304" pitchFamily="18" charset="0"/>
                          <a:ea typeface="微软雅黑" panose="020B0503020204020204" pitchFamily="34" charset="-122"/>
                        </a:rPr>
                        <a:t>2</a:t>
                      </a:r>
                      <a:endParaRPr lang="zh-CN" altLang="en-US" sz="1400" baseline="0" dirty="0">
                        <a:latin typeface="Times New Roman" panose="02020603050405020304" pitchFamily="18" charset="0"/>
                        <a:ea typeface="微软雅黑" panose="020B0503020204020204" pitchFamily="34" charset="-122"/>
                      </a:endParaRPr>
                    </a:p>
                  </a:txBody>
                  <a:tcPr anchor="ctr"/>
                </a:tc>
                <a:tc>
                  <a:txBody>
                    <a:bodyPr/>
                    <a:lstStyle/>
                    <a:p>
                      <a:pPr algn="ctr"/>
                      <a:r>
                        <a:rPr lang="en-US" altLang="zh-CN" sz="1400" baseline="0" dirty="0">
                          <a:latin typeface="Times New Roman" panose="02020603050405020304" pitchFamily="18" charset="0"/>
                          <a:ea typeface="微软雅黑" panose="020B0503020204020204" pitchFamily="34" charset="-122"/>
                        </a:rPr>
                        <a:t>7.41 ps</a:t>
                      </a:r>
                      <a:endParaRPr lang="zh-CN" altLang="en-US" sz="1400" baseline="0" dirty="0">
                        <a:latin typeface="Times New Roman" panose="02020603050405020304" pitchFamily="18" charset="0"/>
                        <a:ea typeface="微软雅黑" panose="020B0503020204020204" pitchFamily="34" charset="-122"/>
                      </a:endParaRPr>
                    </a:p>
                  </a:txBody>
                  <a:tcPr anchor="ctr"/>
                </a:tc>
                <a:extLst>
                  <a:ext uri="{0D108BD9-81ED-4DB2-BD59-A6C34878D82A}">
                    <a16:rowId xmlns:a16="http://schemas.microsoft.com/office/drawing/2014/main" val="3773983228"/>
                  </a:ext>
                </a:extLst>
              </a:tr>
              <a:tr h="268485">
                <a:tc>
                  <a:txBody>
                    <a:bodyPr/>
                    <a:lstStyle/>
                    <a:p>
                      <a:pPr algn="ctr"/>
                      <a:r>
                        <a:rPr lang="en-US" altLang="zh-CN" sz="1400" baseline="0" dirty="0">
                          <a:latin typeface="Times New Roman" panose="02020603050405020304" pitchFamily="18" charset="0"/>
                          <a:ea typeface="微软雅黑" panose="020B0503020204020204" pitchFamily="34" charset="-122"/>
                        </a:rPr>
                        <a:t>3</a:t>
                      </a:r>
                      <a:endParaRPr lang="zh-CN" altLang="en-US" sz="1400" baseline="0" dirty="0">
                        <a:latin typeface="Times New Roman" panose="02020603050405020304" pitchFamily="18" charset="0"/>
                        <a:ea typeface="微软雅黑" panose="020B0503020204020204" pitchFamily="34" charset="-122"/>
                      </a:endParaRPr>
                    </a:p>
                  </a:txBody>
                  <a:tcPr anchor="ctr"/>
                </a:tc>
                <a:tc>
                  <a:txBody>
                    <a:bodyPr/>
                    <a:lstStyle/>
                    <a:p>
                      <a:pPr algn="ctr"/>
                      <a:r>
                        <a:rPr lang="en-US" altLang="zh-CN" sz="1400" baseline="0" dirty="0">
                          <a:latin typeface="Times New Roman" panose="02020603050405020304" pitchFamily="18" charset="0"/>
                          <a:ea typeface="微软雅黑" panose="020B0503020204020204" pitchFamily="34" charset="-122"/>
                        </a:rPr>
                        <a:t>7.24 ps</a:t>
                      </a:r>
                      <a:endParaRPr lang="zh-CN" altLang="en-US" sz="1400" baseline="0" dirty="0">
                        <a:latin typeface="Times New Roman" panose="02020603050405020304" pitchFamily="18" charset="0"/>
                        <a:ea typeface="微软雅黑" panose="020B0503020204020204" pitchFamily="34" charset="-122"/>
                      </a:endParaRPr>
                    </a:p>
                  </a:txBody>
                  <a:tcPr anchor="ctr"/>
                </a:tc>
                <a:extLst>
                  <a:ext uri="{0D108BD9-81ED-4DB2-BD59-A6C34878D82A}">
                    <a16:rowId xmlns:a16="http://schemas.microsoft.com/office/drawing/2014/main" val="1616654963"/>
                  </a:ext>
                </a:extLst>
              </a:tr>
              <a:tr h="2684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aseline="0" dirty="0">
                          <a:latin typeface="Times New Roman" panose="02020603050405020304" pitchFamily="18" charset="0"/>
                          <a:ea typeface="微软雅黑" panose="020B0503020204020204" pitchFamily="34" charset="-122"/>
                        </a:rPr>
                        <a:t>4</a:t>
                      </a:r>
                      <a:endParaRPr lang="zh-CN" altLang="en-US" sz="1400" baseline="0" dirty="0">
                        <a:latin typeface="Times New Roman" panose="02020603050405020304" pitchFamily="18" charset="0"/>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aseline="0" dirty="0">
                          <a:latin typeface="Times New Roman" panose="02020603050405020304" pitchFamily="18" charset="0"/>
                          <a:ea typeface="微软雅黑" panose="020B0503020204020204" pitchFamily="34" charset="-122"/>
                        </a:rPr>
                        <a:t>8.85 ps</a:t>
                      </a:r>
                      <a:endParaRPr lang="zh-CN" altLang="en-US" sz="1400" baseline="0" dirty="0">
                        <a:latin typeface="Times New Roman" panose="02020603050405020304" pitchFamily="18" charset="0"/>
                        <a:ea typeface="微软雅黑" panose="020B0503020204020204" pitchFamily="34" charset="-122"/>
                      </a:endParaRPr>
                    </a:p>
                  </a:txBody>
                  <a:tcPr anchor="ctr"/>
                </a:tc>
                <a:extLst>
                  <a:ext uri="{0D108BD9-81ED-4DB2-BD59-A6C34878D82A}">
                    <a16:rowId xmlns:a16="http://schemas.microsoft.com/office/drawing/2014/main" val="3594227103"/>
                  </a:ext>
                </a:extLst>
              </a:tr>
              <a:tr h="2684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aseline="0" dirty="0">
                          <a:latin typeface="Times New Roman" panose="02020603050405020304" pitchFamily="18" charset="0"/>
                          <a:ea typeface="微软雅黑" panose="020B0503020204020204" pitchFamily="34" charset="-122"/>
                        </a:rPr>
                        <a:t>5</a:t>
                      </a:r>
                      <a:endParaRPr lang="zh-CN" altLang="en-US" sz="1400" baseline="0" dirty="0">
                        <a:latin typeface="Times New Roman" panose="02020603050405020304" pitchFamily="18" charset="0"/>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aseline="0" dirty="0">
                          <a:latin typeface="Times New Roman" panose="02020603050405020304" pitchFamily="18" charset="0"/>
                          <a:ea typeface="微软雅黑" panose="020B0503020204020204" pitchFamily="34" charset="-122"/>
                        </a:rPr>
                        <a:t>9.62 ps</a:t>
                      </a:r>
                      <a:endParaRPr lang="zh-CN" altLang="en-US" sz="1400" baseline="0" dirty="0">
                        <a:latin typeface="Times New Roman" panose="02020603050405020304" pitchFamily="18" charset="0"/>
                        <a:ea typeface="微软雅黑" panose="020B0503020204020204" pitchFamily="34" charset="-122"/>
                      </a:endParaRPr>
                    </a:p>
                  </a:txBody>
                  <a:tcPr anchor="ctr"/>
                </a:tc>
                <a:extLst>
                  <a:ext uri="{0D108BD9-81ED-4DB2-BD59-A6C34878D82A}">
                    <a16:rowId xmlns:a16="http://schemas.microsoft.com/office/drawing/2014/main" val="2290477710"/>
                  </a:ext>
                </a:extLst>
              </a:tr>
              <a:tr h="2684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aseline="0" dirty="0">
                          <a:latin typeface="Times New Roman" panose="02020603050405020304" pitchFamily="18" charset="0"/>
                          <a:ea typeface="微软雅黑" panose="020B0503020204020204" pitchFamily="34" charset="-122"/>
                        </a:rPr>
                        <a:t>6</a:t>
                      </a:r>
                      <a:endParaRPr lang="zh-CN" altLang="en-US" sz="1400" baseline="0" dirty="0">
                        <a:latin typeface="Times New Roman" panose="02020603050405020304" pitchFamily="18" charset="0"/>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aseline="0" dirty="0">
                          <a:latin typeface="Times New Roman" panose="02020603050405020304" pitchFamily="18" charset="0"/>
                          <a:ea typeface="微软雅黑" panose="020B0503020204020204" pitchFamily="34" charset="-122"/>
                        </a:rPr>
                        <a:t>8.48 ps</a:t>
                      </a:r>
                      <a:endParaRPr lang="zh-CN" altLang="en-US" sz="1400" baseline="0" dirty="0">
                        <a:latin typeface="Times New Roman" panose="02020603050405020304" pitchFamily="18" charset="0"/>
                        <a:ea typeface="微软雅黑" panose="020B0503020204020204" pitchFamily="34" charset="-122"/>
                      </a:endParaRPr>
                    </a:p>
                  </a:txBody>
                  <a:tcPr anchor="ctr"/>
                </a:tc>
                <a:extLst>
                  <a:ext uri="{0D108BD9-81ED-4DB2-BD59-A6C34878D82A}">
                    <a16:rowId xmlns:a16="http://schemas.microsoft.com/office/drawing/2014/main" val="3719033635"/>
                  </a:ext>
                </a:extLst>
              </a:tr>
              <a:tr h="2684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aseline="0" dirty="0">
                          <a:latin typeface="Times New Roman" panose="02020603050405020304" pitchFamily="18" charset="0"/>
                          <a:ea typeface="微软雅黑" panose="020B0503020204020204" pitchFamily="34" charset="-122"/>
                        </a:rPr>
                        <a:t>7</a:t>
                      </a:r>
                      <a:endParaRPr lang="zh-CN" altLang="en-US" sz="1400" baseline="0" dirty="0">
                        <a:latin typeface="Times New Roman" panose="02020603050405020304" pitchFamily="18" charset="0"/>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aseline="0" dirty="0">
                          <a:latin typeface="Times New Roman" panose="02020603050405020304" pitchFamily="18" charset="0"/>
                          <a:ea typeface="微软雅黑" panose="020B0503020204020204" pitchFamily="34" charset="-122"/>
                        </a:rPr>
                        <a:t>8.39 ps</a:t>
                      </a:r>
                      <a:endParaRPr lang="zh-CN" altLang="en-US" sz="1400" baseline="0" dirty="0">
                        <a:latin typeface="Times New Roman" panose="02020603050405020304" pitchFamily="18" charset="0"/>
                        <a:ea typeface="微软雅黑" panose="020B0503020204020204" pitchFamily="34" charset="-122"/>
                      </a:endParaRPr>
                    </a:p>
                  </a:txBody>
                  <a:tcPr anchor="ctr"/>
                </a:tc>
                <a:extLst>
                  <a:ext uri="{0D108BD9-81ED-4DB2-BD59-A6C34878D82A}">
                    <a16:rowId xmlns:a16="http://schemas.microsoft.com/office/drawing/2014/main" val="2607650472"/>
                  </a:ext>
                </a:extLst>
              </a:tr>
            </a:tbl>
          </a:graphicData>
        </a:graphic>
      </p:graphicFrame>
      <p:sp>
        <p:nvSpPr>
          <p:cNvPr id="6" name="文本框 5">
            <a:extLst>
              <a:ext uri="{FF2B5EF4-FFF2-40B4-BE49-F238E27FC236}">
                <a16:creationId xmlns:a16="http://schemas.microsoft.com/office/drawing/2014/main" id="{4490D4EF-2606-41C5-93B5-7D2C5F7B0595}"/>
              </a:ext>
            </a:extLst>
          </p:cNvPr>
          <p:cNvSpPr txBox="1"/>
          <p:nvPr/>
        </p:nvSpPr>
        <p:spPr>
          <a:xfrm>
            <a:off x="744882" y="2275594"/>
            <a:ext cx="4252126" cy="3363741"/>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altLang="zh-CN" dirty="0"/>
              <a:t>160 MHz </a:t>
            </a:r>
            <a:r>
              <a:rPr lang="zh-CN" altLang="en-US" dirty="0"/>
              <a:t>系统时钟</a:t>
            </a:r>
          </a:p>
          <a:p>
            <a:pPr marL="285750" indent="-285750">
              <a:lnSpc>
                <a:spcPct val="150000"/>
              </a:lnSpc>
              <a:buFont typeface="Arial" panose="020B0604020202020204" pitchFamily="34" charset="0"/>
              <a:buChar char="•"/>
            </a:pPr>
            <a:r>
              <a:rPr lang="zh-CN" altLang="en-US" dirty="0"/>
              <a:t>单片集成</a:t>
            </a:r>
            <a:r>
              <a:rPr lang="en-US" altLang="zh-CN" dirty="0"/>
              <a:t>8</a:t>
            </a:r>
            <a:r>
              <a:rPr lang="zh-CN" altLang="en-US" dirty="0"/>
              <a:t>个</a:t>
            </a:r>
            <a:r>
              <a:rPr lang="en-US" altLang="zh-CN" dirty="0"/>
              <a:t>TOT</a:t>
            </a:r>
            <a:r>
              <a:rPr lang="zh-CN" altLang="en-US" dirty="0"/>
              <a:t>通道</a:t>
            </a:r>
          </a:p>
          <a:p>
            <a:pPr marL="285750" indent="-285750">
              <a:lnSpc>
                <a:spcPct val="150000"/>
              </a:lnSpc>
              <a:buFont typeface="Arial" panose="020B0604020202020204" pitchFamily="34" charset="0"/>
              <a:buChar char="•"/>
            </a:pPr>
            <a:r>
              <a:rPr lang="en-US" altLang="zh-CN" dirty="0"/>
              <a:t>LSB = 8 </a:t>
            </a:r>
            <a:r>
              <a:rPr lang="en-US" altLang="zh-CN" dirty="0" err="1"/>
              <a:t>ps</a:t>
            </a:r>
            <a:endParaRPr lang="en-US" altLang="zh-CN" dirty="0"/>
          </a:p>
          <a:p>
            <a:pPr marL="285750" indent="-285750">
              <a:lnSpc>
                <a:spcPct val="150000"/>
              </a:lnSpc>
              <a:buFont typeface="Arial" panose="020B0604020202020204" pitchFamily="34" charset="0"/>
              <a:buChar char="•"/>
            </a:pPr>
            <a:r>
              <a:rPr lang="zh-CN" altLang="en-US" dirty="0"/>
              <a:t>单通道功耗 </a:t>
            </a:r>
            <a:r>
              <a:rPr lang="en-US" altLang="zh-CN" dirty="0"/>
              <a:t>~ 30 </a:t>
            </a:r>
            <a:r>
              <a:rPr lang="en-US" altLang="zh-CN" dirty="0" err="1"/>
              <a:t>mW</a:t>
            </a:r>
            <a:endParaRPr lang="en-US" altLang="zh-CN" dirty="0"/>
          </a:p>
          <a:p>
            <a:pPr marL="285750" indent="-285750">
              <a:lnSpc>
                <a:spcPct val="150000"/>
              </a:lnSpc>
              <a:buFont typeface="Arial" panose="020B0604020202020204" pitchFamily="34" charset="0"/>
              <a:buChar char="•"/>
            </a:pPr>
            <a:r>
              <a:rPr lang="zh-CN" altLang="en-US" dirty="0"/>
              <a:t>单通道定时精度</a:t>
            </a:r>
            <a:r>
              <a:rPr lang="en-US" altLang="zh-CN" dirty="0"/>
              <a:t>6 ~ 13 </a:t>
            </a:r>
            <a:r>
              <a:rPr lang="en-US" altLang="zh-CN" dirty="0" err="1"/>
              <a:t>ps</a:t>
            </a:r>
            <a:endParaRPr lang="en-US" altLang="zh-CN" dirty="0"/>
          </a:p>
          <a:p>
            <a:pPr marL="285750" indent="-285750">
              <a:lnSpc>
                <a:spcPct val="150000"/>
              </a:lnSpc>
              <a:buFont typeface="Arial" panose="020B0604020202020204" pitchFamily="34" charset="0"/>
              <a:buChar char="•"/>
            </a:pPr>
            <a:r>
              <a:rPr lang="zh-CN" altLang="en-US" dirty="0"/>
              <a:t>时间放大器绝对斜率 </a:t>
            </a:r>
            <a:r>
              <a:rPr lang="en-US" altLang="zh-CN" dirty="0"/>
              <a:t>PVT </a:t>
            </a:r>
            <a:r>
              <a:rPr lang="zh-CN" altLang="en-US" dirty="0"/>
              <a:t>自适应修调</a:t>
            </a:r>
          </a:p>
          <a:p>
            <a:pPr marL="285750" indent="-285750">
              <a:lnSpc>
                <a:spcPct val="150000"/>
              </a:lnSpc>
              <a:buFont typeface="Arial" panose="020B0604020202020204" pitchFamily="34" charset="0"/>
              <a:buChar char="•"/>
            </a:pPr>
            <a:r>
              <a:rPr lang="zh-CN" altLang="en-US" dirty="0"/>
              <a:t>时间放大器失调自适应消除</a:t>
            </a:r>
          </a:p>
          <a:p>
            <a:pPr marL="285750" indent="-285750">
              <a:lnSpc>
                <a:spcPct val="150000"/>
              </a:lnSpc>
              <a:buFont typeface="Arial" panose="020B0604020202020204" pitchFamily="34" charset="0"/>
              <a:buChar char="•"/>
            </a:pPr>
            <a:r>
              <a:rPr lang="en-US" altLang="zh-CN" dirty="0"/>
              <a:t>TDC </a:t>
            </a:r>
            <a:r>
              <a:rPr lang="zh-CN" altLang="en-US" dirty="0"/>
              <a:t>在线校准算法</a:t>
            </a:r>
          </a:p>
        </p:txBody>
      </p:sp>
      <p:sp>
        <p:nvSpPr>
          <p:cNvPr id="15" name="文本框 14">
            <a:extLst>
              <a:ext uri="{FF2B5EF4-FFF2-40B4-BE49-F238E27FC236}">
                <a16:creationId xmlns:a16="http://schemas.microsoft.com/office/drawing/2014/main" id="{2B464EE8-5D10-49B6-8B2D-7D49B8EB62BB}"/>
              </a:ext>
            </a:extLst>
          </p:cNvPr>
          <p:cNvSpPr txBox="1"/>
          <p:nvPr/>
        </p:nvSpPr>
        <p:spPr>
          <a:xfrm>
            <a:off x="7554235" y="3243356"/>
            <a:ext cx="2024913" cy="307777"/>
          </a:xfrm>
          <a:prstGeom prst="rect">
            <a:avLst/>
          </a:prstGeom>
          <a:noFill/>
        </p:spPr>
        <p:txBody>
          <a:bodyPr wrap="none" rtlCol="0">
            <a:spAutoFit/>
          </a:bodyPr>
          <a:lstStyle/>
          <a:p>
            <a:r>
              <a:rPr lang="en-US" altLang="zh-CN" sz="1400" dirty="0"/>
              <a:t>TDC v2</a:t>
            </a:r>
            <a:r>
              <a:rPr lang="zh-CN" altLang="en-US" sz="1400" dirty="0"/>
              <a:t>版图及测试平台</a:t>
            </a:r>
          </a:p>
        </p:txBody>
      </p:sp>
      <p:sp>
        <p:nvSpPr>
          <p:cNvPr id="28" name="文本框 27">
            <a:extLst>
              <a:ext uri="{FF2B5EF4-FFF2-40B4-BE49-F238E27FC236}">
                <a16:creationId xmlns:a16="http://schemas.microsoft.com/office/drawing/2014/main" id="{7F61577D-D4DA-485D-ADC2-34A842876060}"/>
              </a:ext>
            </a:extLst>
          </p:cNvPr>
          <p:cNvSpPr txBox="1"/>
          <p:nvPr/>
        </p:nvSpPr>
        <p:spPr>
          <a:xfrm>
            <a:off x="8280917" y="6048012"/>
            <a:ext cx="2743059" cy="307777"/>
          </a:xfrm>
          <a:prstGeom prst="rect">
            <a:avLst/>
          </a:prstGeom>
          <a:noFill/>
        </p:spPr>
        <p:txBody>
          <a:bodyPr wrap="none" rtlCol="0">
            <a:spAutoFit/>
          </a:bodyPr>
          <a:lstStyle/>
          <a:p>
            <a:r>
              <a:rPr lang="en-US" altLang="zh-CN" sz="1400" dirty="0"/>
              <a:t>TDC v2</a:t>
            </a:r>
            <a:r>
              <a:rPr lang="zh-CN" altLang="en-US" sz="1400" dirty="0"/>
              <a:t>定时精度随延迟时间变化</a:t>
            </a:r>
          </a:p>
        </p:txBody>
      </p:sp>
    </p:spTree>
    <p:extLst>
      <p:ext uri="{BB962C8B-B14F-4D97-AF65-F5344CB8AC3E}">
        <p14:creationId xmlns:p14="http://schemas.microsoft.com/office/powerpoint/2010/main" val="398338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1758815" cy="646331"/>
          </a:xfrm>
          <a:prstGeom prst="rect">
            <a:avLst/>
          </a:prstGeom>
          <a:noFill/>
        </p:spPr>
        <p:txBody>
          <a:bodyPr wrap="none" rtlCol="0">
            <a:spAutoFit/>
          </a:bodyPr>
          <a:lstStyle/>
          <a:p>
            <a:r>
              <a:rPr lang="en-US" altLang="zh-CN" sz="3600" dirty="0">
                <a:solidFill>
                  <a:schemeClr val="bg1"/>
                </a:solidFill>
                <a:latin typeface="+mj-ea"/>
                <a:ea typeface="+mj-ea"/>
              </a:rPr>
              <a:t>TDC v2</a:t>
            </a: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27</a:t>
            </a:fld>
            <a:endParaRPr lang="zh-CN" altLang="en-US" dirty="0"/>
          </a:p>
        </p:txBody>
      </p:sp>
      <p:sp>
        <p:nvSpPr>
          <p:cNvPr id="4" name="文本框 3">
            <a:extLst>
              <a:ext uri="{FF2B5EF4-FFF2-40B4-BE49-F238E27FC236}">
                <a16:creationId xmlns:a16="http://schemas.microsoft.com/office/drawing/2014/main" id="{2F680A20-615C-4EFB-BD57-A4554F6B0CFC}"/>
              </a:ext>
            </a:extLst>
          </p:cNvPr>
          <p:cNvSpPr txBox="1"/>
          <p:nvPr/>
        </p:nvSpPr>
        <p:spPr>
          <a:xfrm>
            <a:off x="1639646" y="2886636"/>
            <a:ext cx="45719" cy="369332"/>
          </a:xfrm>
          <a:prstGeom prst="rect">
            <a:avLst/>
          </a:prstGeom>
          <a:noFill/>
        </p:spPr>
        <p:txBody>
          <a:bodyPr wrap="square" rtlCol="0">
            <a:spAutoFit/>
          </a:bodyPr>
          <a:lstStyle/>
          <a:p>
            <a:endParaRPr lang="zh-CN" altLang="en-US" dirty="0"/>
          </a:p>
        </p:txBody>
      </p:sp>
      <p:pic>
        <p:nvPicPr>
          <p:cNvPr id="17" name="图片 16">
            <a:extLst>
              <a:ext uri="{FF2B5EF4-FFF2-40B4-BE49-F238E27FC236}">
                <a16:creationId xmlns:a16="http://schemas.microsoft.com/office/drawing/2014/main" id="{C9792C63-2156-4521-8F50-2FB131371904}"/>
              </a:ext>
            </a:extLst>
          </p:cNvPr>
          <p:cNvPicPr>
            <a:picLocks noChangeAspect="1"/>
          </p:cNvPicPr>
          <p:nvPr/>
        </p:nvPicPr>
        <p:blipFill>
          <a:blip r:embed="rId3"/>
          <a:stretch>
            <a:fillRect/>
          </a:stretch>
        </p:blipFill>
        <p:spPr>
          <a:xfrm>
            <a:off x="1893965" y="4195339"/>
            <a:ext cx="2880600" cy="2160450"/>
          </a:xfrm>
          <a:prstGeom prst="rect">
            <a:avLst/>
          </a:prstGeom>
        </p:spPr>
      </p:pic>
      <p:pic>
        <p:nvPicPr>
          <p:cNvPr id="18" name="图片 17">
            <a:extLst>
              <a:ext uri="{FF2B5EF4-FFF2-40B4-BE49-F238E27FC236}">
                <a16:creationId xmlns:a16="http://schemas.microsoft.com/office/drawing/2014/main" id="{9EDABD0C-254C-4B9E-9F74-3AB49EA9E91A}"/>
              </a:ext>
            </a:extLst>
          </p:cNvPr>
          <p:cNvPicPr>
            <a:picLocks noChangeAspect="1"/>
          </p:cNvPicPr>
          <p:nvPr/>
        </p:nvPicPr>
        <p:blipFill>
          <a:blip r:embed="rId4"/>
          <a:stretch>
            <a:fillRect/>
          </a:stretch>
        </p:blipFill>
        <p:spPr>
          <a:xfrm>
            <a:off x="7049497" y="2260020"/>
            <a:ext cx="3361744" cy="1641600"/>
          </a:xfrm>
          <a:prstGeom prst="rect">
            <a:avLst/>
          </a:prstGeom>
        </p:spPr>
      </p:pic>
      <p:pic>
        <p:nvPicPr>
          <p:cNvPr id="27" name="图片 26">
            <a:extLst>
              <a:ext uri="{FF2B5EF4-FFF2-40B4-BE49-F238E27FC236}">
                <a16:creationId xmlns:a16="http://schemas.microsoft.com/office/drawing/2014/main" id="{6AC671E7-1E12-4729-A960-F78912112C06}"/>
              </a:ext>
            </a:extLst>
          </p:cNvPr>
          <p:cNvPicPr>
            <a:picLocks noChangeAspect="1"/>
          </p:cNvPicPr>
          <p:nvPr/>
        </p:nvPicPr>
        <p:blipFill>
          <a:blip r:embed="rId5"/>
          <a:stretch>
            <a:fillRect/>
          </a:stretch>
        </p:blipFill>
        <p:spPr>
          <a:xfrm>
            <a:off x="1780759" y="2325598"/>
            <a:ext cx="3107012" cy="1640348"/>
          </a:xfrm>
          <a:prstGeom prst="rect">
            <a:avLst/>
          </a:prstGeom>
        </p:spPr>
      </p:pic>
      <p:pic>
        <p:nvPicPr>
          <p:cNvPr id="31" name="图片 30">
            <a:extLst>
              <a:ext uri="{FF2B5EF4-FFF2-40B4-BE49-F238E27FC236}">
                <a16:creationId xmlns:a16="http://schemas.microsoft.com/office/drawing/2014/main" id="{94DF3E1D-2794-45D8-9279-D7D3452D1D37}"/>
              </a:ext>
            </a:extLst>
          </p:cNvPr>
          <p:cNvPicPr>
            <a:picLocks noChangeAspect="1"/>
          </p:cNvPicPr>
          <p:nvPr/>
        </p:nvPicPr>
        <p:blipFill>
          <a:blip r:embed="rId6"/>
          <a:stretch>
            <a:fillRect/>
          </a:stretch>
        </p:blipFill>
        <p:spPr>
          <a:xfrm>
            <a:off x="7417437" y="4217585"/>
            <a:ext cx="2901971" cy="2176479"/>
          </a:xfrm>
          <a:prstGeom prst="rect">
            <a:avLst/>
          </a:prstGeom>
        </p:spPr>
      </p:pic>
      <p:sp>
        <p:nvSpPr>
          <p:cNvPr id="2" name="文本框 1">
            <a:extLst>
              <a:ext uri="{FF2B5EF4-FFF2-40B4-BE49-F238E27FC236}">
                <a16:creationId xmlns:a16="http://schemas.microsoft.com/office/drawing/2014/main" id="{D8530E6D-5D22-4609-8BE2-9FD2CF990867}"/>
              </a:ext>
            </a:extLst>
          </p:cNvPr>
          <p:cNvSpPr txBox="1"/>
          <p:nvPr/>
        </p:nvSpPr>
        <p:spPr>
          <a:xfrm>
            <a:off x="493460" y="1248606"/>
            <a:ext cx="1338828" cy="369332"/>
          </a:xfrm>
          <a:prstGeom prst="rect">
            <a:avLst/>
          </a:prstGeom>
          <a:noFill/>
        </p:spPr>
        <p:txBody>
          <a:bodyPr wrap="none" rtlCol="0">
            <a:spAutoFit/>
          </a:bodyPr>
          <a:lstStyle/>
          <a:p>
            <a:r>
              <a:rPr lang="zh-CN" altLang="en-US" b="1" dirty="0"/>
              <a:t>电压测试：</a:t>
            </a:r>
          </a:p>
        </p:txBody>
      </p:sp>
      <p:sp>
        <p:nvSpPr>
          <p:cNvPr id="3" name="文本框 2">
            <a:extLst>
              <a:ext uri="{FF2B5EF4-FFF2-40B4-BE49-F238E27FC236}">
                <a16:creationId xmlns:a16="http://schemas.microsoft.com/office/drawing/2014/main" id="{9C1C8040-17F0-41B3-BB88-4247A108F6A4}"/>
              </a:ext>
            </a:extLst>
          </p:cNvPr>
          <p:cNvSpPr txBox="1"/>
          <p:nvPr/>
        </p:nvSpPr>
        <p:spPr>
          <a:xfrm>
            <a:off x="1234966" y="1689486"/>
            <a:ext cx="4060727" cy="338554"/>
          </a:xfrm>
          <a:prstGeom prst="rect">
            <a:avLst/>
          </a:prstGeom>
          <a:noFill/>
        </p:spPr>
        <p:txBody>
          <a:bodyPr wrap="none" rtlCol="0">
            <a:spAutoFit/>
          </a:bodyPr>
          <a:lstStyle/>
          <a:p>
            <a:r>
              <a:rPr lang="zh-CN" altLang="en-US" sz="1600" dirty="0"/>
              <a:t>核心电压变化</a:t>
            </a:r>
            <a:r>
              <a:rPr lang="en-US" altLang="zh-CN" sz="1600" dirty="0"/>
              <a:t>10 mV</a:t>
            </a:r>
            <a:r>
              <a:rPr lang="zh-CN" altLang="en-US" sz="1600" dirty="0"/>
              <a:t>，定时精度仍好于</a:t>
            </a:r>
            <a:r>
              <a:rPr lang="en-US" altLang="zh-CN" sz="1600" dirty="0"/>
              <a:t>15 </a:t>
            </a:r>
            <a:r>
              <a:rPr lang="en-US" altLang="zh-CN" sz="1600" dirty="0" err="1"/>
              <a:t>ps</a:t>
            </a:r>
            <a:endParaRPr lang="en-US" altLang="zh-CN" sz="1600" dirty="0"/>
          </a:p>
        </p:txBody>
      </p:sp>
      <p:sp>
        <p:nvSpPr>
          <p:cNvPr id="5" name="文本框 4">
            <a:extLst>
              <a:ext uri="{FF2B5EF4-FFF2-40B4-BE49-F238E27FC236}">
                <a16:creationId xmlns:a16="http://schemas.microsoft.com/office/drawing/2014/main" id="{22B49AB5-0885-45A4-BA05-5B284136B4D0}"/>
              </a:ext>
            </a:extLst>
          </p:cNvPr>
          <p:cNvSpPr txBox="1"/>
          <p:nvPr/>
        </p:nvSpPr>
        <p:spPr>
          <a:xfrm>
            <a:off x="5790461" y="1248606"/>
            <a:ext cx="1338828" cy="369332"/>
          </a:xfrm>
          <a:prstGeom prst="rect">
            <a:avLst/>
          </a:prstGeom>
          <a:noFill/>
        </p:spPr>
        <p:txBody>
          <a:bodyPr wrap="none" rtlCol="0">
            <a:spAutoFit/>
          </a:bodyPr>
          <a:lstStyle/>
          <a:p>
            <a:r>
              <a:rPr lang="zh-CN" altLang="en-US" b="1" dirty="0"/>
              <a:t>温漂测试：</a:t>
            </a:r>
          </a:p>
        </p:txBody>
      </p:sp>
      <p:sp>
        <p:nvSpPr>
          <p:cNvPr id="8" name="文本框 7">
            <a:extLst>
              <a:ext uri="{FF2B5EF4-FFF2-40B4-BE49-F238E27FC236}">
                <a16:creationId xmlns:a16="http://schemas.microsoft.com/office/drawing/2014/main" id="{9536C3E8-4007-4E84-970C-F758EC922C71}"/>
              </a:ext>
            </a:extLst>
          </p:cNvPr>
          <p:cNvSpPr txBox="1"/>
          <p:nvPr/>
        </p:nvSpPr>
        <p:spPr>
          <a:xfrm>
            <a:off x="6135086" y="1634718"/>
            <a:ext cx="5190565" cy="584775"/>
          </a:xfrm>
          <a:prstGeom prst="rect">
            <a:avLst/>
          </a:prstGeom>
          <a:noFill/>
        </p:spPr>
        <p:txBody>
          <a:bodyPr wrap="square" rtlCol="0">
            <a:spAutoFit/>
          </a:bodyPr>
          <a:lstStyle/>
          <a:p>
            <a:r>
              <a:rPr lang="en-US" altLang="zh-CN" sz="1600" dirty="0"/>
              <a:t>40 ℃ </a:t>
            </a:r>
            <a:r>
              <a:rPr lang="zh-CN" altLang="en-US" sz="1600" dirty="0"/>
              <a:t>的温度变化范围内，</a:t>
            </a:r>
            <a:endParaRPr lang="en-US" altLang="zh-CN" sz="1600" dirty="0"/>
          </a:p>
          <a:p>
            <a:r>
              <a:rPr lang="zh-CN" altLang="en-US" sz="1600" dirty="0"/>
              <a:t>无需重新校准 </a:t>
            </a:r>
            <a:r>
              <a:rPr lang="en-US" altLang="zh-CN" sz="1600" dirty="0"/>
              <a:t>TDC </a:t>
            </a:r>
            <a:r>
              <a:rPr lang="zh-CN" altLang="en-US" sz="1600" dirty="0"/>
              <a:t>也能保持 </a:t>
            </a:r>
            <a:r>
              <a:rPr lang="en-US" altLang="zh-CN" sz="1600" dirty="0"/>
              <a:t>&lt; 20 </a:t>
            </a:r>
            <a:r>
              <a:rPr lang="en-US" altLang="zh-CN" sz="1600" dirty="0" err="1"/>
              <a:t>ps</a:t>
            </a:r>
            <a:r>
              <a:rPr lang="en-US" altLang="zh-CN" sz="1600" dirty="0"/>
              <a:t> </a:t>
            </a:r>
            <a:r>
              <a:rPr lang="zh-CN" altLang="en-US" sz="1600" dirty="0"/>
              <a:t>的高精度</a:t>
            </a:r>
          </a:p>
        </p:txBody>
      </p:sp>
      <p:sp>
        <p:nvSpPr>
          <p:cNvPr id="12" name="文本框 11">
            <a:extLst>
              <a:ext uri="{FF2B5EF4-FFF2-40B4-BE49-F238E27FC236}">
                <a16:creationId xmlns:a16="http://schemas.microsoft.com/office/drawing/2014/main" id="{9E9AACA7-9E1B-4018-B3A0-07567EF40D94}"/>
              </a:ext>
            </a:extLst>
          </p:cNvPr>
          <p:cNvSpPr txBox="1"/>
          <p:nvPr/>
        </p:nvSpPr>
        <p:spPr>
          <a:xfrm>
            <a:off x="2285288" y="3913881"/>
            <a:ext cx="2225289" cy="307777"/>
          </a:xfrm>
          <a:prstGeom prst="rect">
            <a:avLst/>
          </a:prstGeom>
          <a:noFill/>
        </p:spPr>
        <p:txBody>
          <a:bodyPr wrap="none" rtlCol="0">
            <a:spAutoFit/>
          </a:bodyPr>
          <a:lstStyle/>
          <a:p>
            <a:r>
              <a:rPr lang="en-US" altLang="zh-CN" sz="1400" dirty="0"/>
              <a:t>RMS </a:t>
            </a:r>
            <a:r>
              <a:rPr lang="zh-CN" altLang="en-US" sz="1400" dirty="0"/>
              <a:t>精度随供电电压变化</a:t>
            </a:r>
          </a:p>
        </p:txBody>
      </p:sp>
      <p:sp>
        <p:nvSpPr>
          <p:cNvPr id="13" name="文本框 12">
            <a:extLst>
              <a:ext uri="{FF2B5EF4-FFF2-40B4-BE49-F238E27FC236}">
                <a16:creationId xmlns:a16="http://schemas.microsoft.com/office/drawing/2014/main" id="{273834AA-B65A-4A48-8D59-A54AA77FC390}"/>
              </a:ext>
            </a:extLst>
          </p:cNvPr>
          <p:cNvSpPr txBox="1"/>
          <p:nvPr/>
        </p:nvSpPr>
        <p:spPr>
          <a:xfrm>
            <a:off x="1995176" y="6277405"/>
            <a:ext cx="2805512" cy="307777"/>
          </a:xfrm>
          <a:prstGeom prst="rect">
            <a:avLst/>
          </a:prstGeom>
          <a:noFill/>
        </p:spPr>
        <p:txBody>
          <a:bodyPr wrap="none" rtlCol="0">
            <a:spAutoFit/>
          </a:bodyPr>
          <a:lstStyle/>
          <a:p>
            <a:r>
              <a:rPr lang="zh-CN" altLang="en-US" sz="1400" dirty="0">
                <a:latin typeface="Times New Roman" panose="02020603050405020304" pitchFamily="18" charset="0"/>
                <a:ea typeface="微软雅黑" panose="020B0503020204020204" pitchFamily="34" charset="-122"/>
              </a:rPr>
              <a:t>各 </a:t>
            </a:r>
            <a:r>
              <a:rPr lang="en-US" altLang="zh-CN" sz="1400" dirty="0">
                <a:latin typeface="Times New Roman" panose="02020603050405020304" pitchFamily="18" charset="0"/>
                <a:ea typeface="微软雅黑" panose="020B0503020204020204" pitchFamily="34" charset="-122"/>
              </a:rPr>
              <a:t>Bank </a:t>
            </a:r>
            <a:r>
              <a:rPr lang="zh-CN" altLang="en-US" sz="1400" dirty="0">
                <a:latin typeface="Times New Roman" panose="02020603050405020304" pitchFamily="18" charset="0"/>
                <a:ea typeface="微软雅黑" panose="020B0503020204020204" pitchFamily="34" charset="-122"/>
              </a:rPr>
              <a:t>在 </a:t>
            </a:r>
            <a:r>
              <a:rPr lang="en-US" altLang="zh-CN" sz="1400" dirty="0">
                <a:latin typeface="Times New Roman" panose="02020603050405020304" pitchFamily="18" charset="0"/>
                <a:ea typeface="微软雅黑" panose="020B0503020204020204" pitchFamily="34" charset="-122"/>
              </a:rPr>
              <a:t>10mV </a:t>
            </a:r>
            <a:r>
              <a:rPr lang="zh-CN" altLang="en-US" sz="1400" dirty="0">
                <a:latin typeface="Times New Roman" panose="02020603050405020304" pitchFamily="18" charset="0"/>
                <a:ea typeface="微软雅黑" panose="020B0503020204020204" pitchFamily="34" charset="-122"/>
              </a:rPr>
              <a:t>变化下精度变化</a:t>
            </a:r>
            <a:endParaRPr lang="zh-CN" altLang="en-US" sz="1400" dirty="0">
              <a:solidFill>
                <a:srgbClr val="0070C0"/>
              </a:solidFill>
            </a:endParaRPr>
          </a:p>
        </p:txBody>
      </p:sp>
      <p:sp>
        <p:nvSpPr>
          <p:cNvPr id="33" name="文本框 32">
            <a:extLst>
              <a:ext uri="{FF2B5EF4-FFF2-40B4-BE49-F238E27FC236}">
                <a16:creationId xmlns:a16="http://schemas.microsoft.com/office/drawing/2014/main" id="{931386A4-4400-44A6-A6A1-52CF2271D82C}"/>
              </a:ext>
            </a:extLst>
          </p:cNvPr>
          <p:cNvSpPr txBox="1"/>
          <p:nvPr/>
        </p:nvSpPr>
        <p:spPr>
          <a:xfrm>
            <a:off x="7860013" y="3982673"/>
            <a:ext cx="1866217" cy="307777"/>
          </a:xfrm>
          <a:prstGeom prst="rect">
            <a:avLst/>
          </a:prstGeom>
          <a:noFill/>
        </p:spPr>
        <p:txBody>
          <a:bodyPr wrap="none" rtlCol="0">
            <a:spAutoFit/>
          </a:bodyPr>
          <a:lstStyle/>
          <a:p>
            <a:r>
              <a:rPr lang="en-US" altLang="zh-CN" sz="1400" dirty="0"/>
              <a:t>RMS </a:t>
            </a:r>
            <a:r>
              <a:rPr lang="zh-CN" altLang="en-US" sz="1400" dirty="0"/>
              <a:t>精度随温度变化</a:t>
            </a:r>
          </a:p>
        </p:txBody>
      </p:sp>
      <p:sp>
        <p:nvSpPr>
          <p:cNvPr id="34" name="文本框 33">
            <a:extLst>
              <a:ext uri="{FF2B5EF4-FFF2-40B4-BE49-F238E27FC236}">
                <a16:creationId xmlns:a16="http://schemas.microsoft.com/office/drawing/2014/main" id="{E7C4DCB1-E4D0-4067-BBE5-C3BD9B360931}"/>
              </a:ext>
            </a:extLst>
          </p:cNvPr>
          <p:cNvSpPr txBox="1"/>
          <p:nvPr/>
        </p:nvSpPr>
        <p:spPr>
          <a:xfrm>
            <a:off x="8401824" y="3811432"/>
            <a:ext cx="1096710" cy="261610"/>
          </a:xfrm>
          <a:prstGeom prst="rect">
            <a:avLst/>
          </a:prstGeom>
          <a:noFill/>
        </p:spPr>
        <p:txBody>
          <a:bodyPr wrap="square" rtlCol="0">
            <a:spAutoFit/>
          </a:bodyPr>
          <a:lstStyle/>
          <a:p>
            <a:r>
              <a:rPr lang="en-US" altLang="zh-CN" sz="1050" dirty="0">
                <a:latin typeface="Arial" panose="020B0604020202020204" pitchFamily="34" charset="0"/>
                <a:cs typeface="Arial" panose="020B0604020202020204" pitchFamily="34" charset="0"/>
              </a:rPr>
              <a:t>Temp(</a:t>
            </a:r>
            <a:r>
              <a:rPr lang="zh-CN" altLang="en-US" sz="1050" dirty="0">
                <a:latin typeface="Arial" panose="020B0604020202020204" pitchFamily="34" charset="0"/>
                <a:cs typeface="Arial" panose="020B0604020202020204" pitchFamily="34" charset="0"/>
              </a:rPr>
              <a:t>℃</a:t>
            </a:r>
            <a:r>
              <a:rPr lang="en-US" altLang="zh-CN" sz="1050" dirty="0">
                <a:latin typeface="Arial" panose="020B0604020202020204" pitchFamily="34" charset="0"/>
                <a:cs typeface="Arial" panose="020B0604020202020204" pitchFamily="34" charset="0"/>
              </a:rPr>
              <a:t>)</a:t>
            </a:r>
          </a:p>
        </p:txBody>
      </p:sp>
      <p:sp>
        <p:nvSpPr>
          <p:cNvPr id="35" name="文本框 34">
            <a:extLst>
              <a:ext uri="{FF2B5EF4-FFF2-40B4-BE49-F238E27FC236}">
                <a16:creationId xmlns:a16="http://schemas.microsoft.com/office/drawing/2014/main" id="{D1147FB2-B482-42F1-8E3D-CD375922E4BC}"/>
              </a:ext>
            </a:extLst>
          </p:cNvPr>
          <p:cNvSpPr txBox="1"/>
          <p:nvPr/>
        </p:nvSpPr>
        <p:spPr>
          <a:xfrm>
            <a:off x="7477810" y="6284555"/>
            <a:ext cx="2719014" cy="307777"/>
          </a:xfrm>
          <a:prstGeom prst="rect">
            <a:avLst/>
          </a:prstGeom>
          <a:noFill/>
        </p:spPr>
        <p:txBody>
          <a:bodyPr wrap="none" rtlCol="0">
            <a:spAutoFit/>
          </a:bodyPr>
          <a:lstStyle/>
          <a:p>
            <a:r>
              <a:rPr lang="zh-CN" altLang="en-US" sz="1400" dirty="0"/>
              <a:t>各 </a:t>
            </a:r>
            <a:r>
              <a:rPr lang="en-US" altLang="zh-CN" sz="1400" dirty="0"/>
              <a:t>Bank </a:t>
            </a:r>
            <a:r>
              <a:rPr lang="zh-CN" altLang="en-US" sz="1400" dirty="0"/>
              <a:t>在 </a:t>
            </a:r>
            <a:r>
              <a:rPr lang="en-US" altLang="zh-CN" sz="1400" dirty="0"/>
              <a:t>10 </a:t>
            </a:r>
            <a:r>
              <a:rPr lang="zh-CN" altLang="en-US" sz="1400" dirty="0"/>
              <a:t>度变化下精度变化</a:t>
            </a:r>
          </a:p>
        </p:txBody>
      </p:sp>
    </p:spTree>
    <p:extLst>
      <p:ext uri="{BB962C8B-B14F-4D97-AF65-F5344CB8AC3E}">
        <p14:creationId xmlns:p14="http://schemas.microsoft.com/office/powerpoint/2010/main" val="2318496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EED18-C33D-67D3-51E8-9DECA85CE893}"/>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8EDAFC22-F934-E6BB-42B2-FD3632F793EA}"/>
              </a:ext>
            </a:extLst>
          </p:cNvPr>
          <p:cNvSpPr>
            <a:spLocks noGrp="1"/>
          </p:cNvSpPr>
          <p:nvPr>
            <p:ph type="sldNum" sz="quarter" idx="10"/>
          </p:nvPr>
        </p:nvSpPr>
        <p:spPr/>
        <p:txBody>
          <a:bodyPr/>
          <a:lstStyle/>
          <a:p>
            <a:fld id="{81380A6B-6B1C-4B5C-8CC8-AAA0A5F06428}" type="slidenum">
              <a:rPr lang="zh-CN" altLang="en-US" smtClean="0"/>
              <a:pPr/>
              <a:t>28</a:t>
            </a:fld>
            <a:endParaRPr lang="zh-CN" altLang="en-US" dirty="0"/>
          </a:p>
        </p:txBody>
      </p:sp>
      <p:sp>
        <p:nvSpPr>
          <p:cNvPr id="9" name="文本框 8">
            <a:extLst>
              <a:ext uri="{FF2B5EF4-FFF2-40B4-BE49-F238E27FC236}">
                <a16:creationId xmlns:a16="http://schemas.microsoft.com/office/drawing/2014/main" id="{F88F09C7-7205-4794-8E8A-D64D0F055BAA}"/>
              </a:ext>
            </a:extLst>
          </p:cNvPr>
          <p:cNvSpPr txBox="1"/>
          <p:nvPr/>
        </p:nvSpPr>
        <p:spPr>
          <a:xfrm>
            <a:off x="194757" y="147690"/>
            <a:ext cx="1107996" cy="646331"/>
          </a:xfrm>
          <a:prstGeom prst="rect">
            <a:avLst/>
          </a:prstGeom>
          <a:noFill/>
        </p:spPr>
        <p:txBody>
          <a:bodyPr wrap="none" rtlCol="0">
            <a:spAutoFit/>
          </a:bodyPr>
          <a:lstStyle/>
          <a:p>
            <a:r>
              <a:rPr lang="zh-CN" altLang="en-US" sz="3600" dirty="0">
                <a:solidFill>
                  <a:schemeClr val="bg1"/>
                </a:solidFill>
                <a:latin typeface="+mj-ea"/>
                <a:ea typeface="+mj-ea"/>
              </a:rPr>
              <a:t>总结</a:t>
            </a:r>
            <a:endParaRPr lang="en-US" altLang="zh-CN" sz="3600" dirty="0">
              <a:solidFill>
                <a:schemeClr val="bg1"/>
              </a:solidFill>
              <a:latin typeface="+mj-ea"/>
              <a:ea typeface="+mj-ea"/>
            </a:endParaRPr>
          </a:p>
        </p:txBody>
      </p:sp>
      <p:sp>
        <p:nvSpPr>
          <p:cNvPr id="2" name="文本框 1">
            <a:extLst>
              <a:ext uri="{FF2B5EF4-FFF2-40B4-BE49-F238E27FC236}">
                <a16:creationId xmlns:a16="http://schemas.microsoft.com/office/drawing/2014/main" id="{312284F6-1D1E-4990-B6A4-C23147F25991}"/>
              </a:ext>
            </a:extLst>
          </p:cNvPr>
          <p:cNvSpPr txBox="1"/>
          <p:nvPr/>
        </p:nvSpPr>
        <p:spPr>
          <a:xfrm>
            <a:off x="1256494" y="1541928"/>
            <a:ext cx="9679012" cy="3900235"/>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en-US" altLang="zh-CN" sz="2400" dirty="0"/>
              <a:t>BTOF</a:t>
            </a:r>
            <a:r>
              <a:rPr lang="zh-CN" altLang="en-US" sz="2400" dirty="0"/>
              <a:t>原理验证样机在</a:t>
            </a:r>
            <a:r>
              <a:rPr lang="en-US" altLang="zh-CN" sz="2400" dirty="0"/>
              <a:t>CERN T10</a:t>
            </a:r>
            <a:r>
              <a:rPr lang="zh-CN" altLang="en-US" sz="2400" dirty="0"/>
              <a:t>使用</a:t>
            </a:r>
            <a:r>
              <a:rPr lang="en-US" altLang="zh-CN" sz="2400" dirty="0"/>
              <a:t>4GeV·c</a:t>
            </a:r>
            <a:r>
              <a:rPr lang="en-US" altLang="zh-CN" sz="2400" baseline="30000" dirty="0"/>
              <a:t>-1</a:t>
            </a:r>
            <a:r>
              <a:rPr lang="zh-CN" altLang="en-US" sz="2400" dirty="0"/>
              <a:t>的</a:t>
            </a:r>
            <a:r>
              <a:rPr lang="en-US" altLang="zh-CN" sz="2400" i="1" dirty="0"/>
              <a:t>π</a:t>
            </a:r>
            <a:r>
              <a:rPr lang="en-US" altLang="zh-CN" sz="2400" dirty="0"/>
              <a:t>/</a:t>
            </a:r>
            <a:r>
              <a:rPr lang="en-US" altLang="zh-CN" sz="2400" i="1" dirty="0"/>
              <a:t>p</a:t>
            </a:r>
            <a:r>
              <a:rPr lang="zh-CN" altLang="en-US" sz="2400" dirty="0"/>
              <a:t>粒子进行了测试，也进行了宇宙线实验</a:t>
            </a:r>
            <a:endParaRPr lang="en-US" altLang="zh-CN" sz="2400" dirty="0"/>
          </a:p>
          <a:p>
            <a:pPr marL="342900" indent="-342900">
              <a:lnSpc>
                <a:spcPct val="150000"/>
              </a:lnSpc>
              <a:buFont typeface="Wingdings" panose="05000000000000000000" pitchFamily="2" charset="2"/>
              <a:buChar char="l"/>
            </a:pPr>
            <a:r>
              <a:rPr lang="zh-CN" altLang="en-US" sz="2400" dirty="0"/>
              <a:t>样机辐射体侧表面平整度严重不足，对标定和鉴别产生了较大影响</a:t>
            </a:r>
            <a:endParaRPr lang="en-US" altLang="zh-CN" sz="2400" dirty="0"/>
          </a:p>
          <a:p>
            <a:pPr marL="342900" indent="-342900">
              <a:lnSpc>
                <a:spcPct val="150000"/>
              </a:lnSpc>
              <a:buFont typeface="Wingdings" panose="05000000000000000000" pitchFamily="2" charset="2"/>
              <a:buChar char="l"/>
            </a:pPr>
            <a:r>
              <a:rPr lang="zh-CN" altLang="en-US" sz="2400" dirty="0"/>
              <a:t>详细数据分析仍在进行中，从初步结果来看部分角度性能已达预期</a:t>
            </a:r>
            <a:endParaRPr lang="en-US" altLang="zh-CN" sz="2400" dirty="0"/>
          </a:p>
          <a:p>
            <a:pPr marL="342900" indent="-342900">
              <a:lnSpc>
                <a:spcPct val="150000"/>
              </a:lnSpc>
              <a:buFont typeface="Wingdings" panose="05000000000000000000" pitchFamily="2" charset="2"/>
              <a:buChar char="l"/>
            </a:pPr>
            <a:r>
              <a:rPr lang="zh-CN" altLang="en-US" sz="2400" dirty="0"/>
              <a:t>国产</a:t>
            </a:r>
            <a:r>
              <a:rPr lang="en-US" altLang="zh-CN" sz="2400" dirty="0"/>
              <a:t>MCP-PMT</a:t>
            </a:r>
            <a:r>
              <a:rPr lang="zh-CN" altLang="en-US" sz="2400" dirty="0"/>
              <a:t>已</a:t>
            </a:r>
            <a:r>
              <a:rPr lang="zh-CN" altLang="en-US" sz="2400"/>
              <a:t>完成交付验收</a:t>
            </a:r>
            <a:endParaRPr lang="en-US" altLang="zh-CN" sz="2400" dirty="0"/>
          </a:p>
          <a:p>
            <a:pPr marL="342900" indent="-342900">
              <a:lnSpc>
                <a:spcPct val="150000"/>
              </a:lnSpc>
              <a:buFont typeface="Wingdings" panose="05000000000000000000" pitchFamily="2" charset="2"/>
              <a:buChar char="l"/>
            </a:pPr>
            <a:r>
              <a:rPr lang="en-US" altLang="zh-CN" sz="2400" dirty="0"/>
              <a:t>DTOF</a:t>
            </a:r>
            <a:r>
              <a:rPr lang="zh-CN" altLang="en-US" sz="2400" dirty="0"/>
              <a:t>电子学完成了</a:t>
            </a:r>
            <a:r>
              <a:rPr lang="en-US" altLang="zh-CN" sz="2400" dirty="0"/>
              <a:t>ASIC FET v2</a:t>
            </a:r>
            <a:r>
              <a:rPr lang="zh-CN" altLang="en-US" sz="2400" dirty="0"/>
              <a:t>封测和</a:t>
            </a:r>
            <a:r>
              <a:rPr lang="en-US" altLang="zh-CN" sz="2400" dirty="0"/>
              <a:t>ASIC DSTA-TDC v2</a:t>
            </a:r>
            <a:r>
              <a:rPr lang="zh-CN" altLang="en-US" sz="2400" dirty="0"/>
              <a:t>设计测试，工作顺利推进中</a:t>
            </a:r>
            <a:endParaRPr lang="en-US" altLang="zh-CN" sz="2400" dirty="0"/>
          </a:p>
        </p:txBody>
      </p:sp>
      <p:sp>
        <p:nvSpPr>
          <p:cNvPr id="4" name="文本框 3">
            <a:extLst>
              <a:ext uri="{FF2B5EF4-FFF2-40B4-BE49-F238E27FC236}">
                <a16:creationId xmlns:a16="http://schemas.microsoft.com/office/drawing/2014/main" id="{C9E229AA-D811-4A27-9267-1A3E913E2D62}"/>
              </a:ext>
            </a:extLst>
          </p:cNvPr>
          <p:cNvSpPr txBox="1"/>
          <p:nvPr/>
        </p:nvSpPr>
        <p:spPr>
          <a:xfrm>
            <a:off x="9031122" y="5558117"/>
            <a:ext cx="2236510" cy="400110"/>
          </a:xfrm>
          <a:prstGeom prst="rect">
            <a:avLst/>
          </a:prstGeom>
          <a:noFill/>
        </p:spPr>
        <p:txBody>
          <a:bodyPr wrap="none" rtlCol="0">
            <a:spAutoFit/>
          </a:bodyPr>
          <a:lstStyle/>
          <a:p>
            <a:r>
              <a:rPr lang="zh-CN" altLang="en-US" sz="2000" dirty="0">
                <a:solidFill>
                  <a:srgbClr val="C00000"/>
                </a:solidFill>
              </a:rPr>
              <a:t>感谢各位的聆听！</a:t>
            </a:r>
          </a:p>
        </p:txBody>
      </p:sp>
    </p:spTree>
    <p:extLst>
      <p:ext uri="{BB962C8B-B14F-4D97-AF65-F5344CB8AC3E}">
        <p14:creationId xmlns:p14="http://schemas.microsoft.com/office/powerpoint/2010/main" val="1814155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3634B-558C-655C-03B0-D78EC2F3A083}"/>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115C00A9-E0E1-DE91-37D2-574E3E60285E}"/>
              </a:ext>
            </a:extLst>
          </p:cNvPr>
          <p:cNvSpPr txBox="1"/>
          <p:nvPr/>
        </p:nvSpPr>
        <p:spPr>
          <a:xfrm>
            <a:off x="3883697" y="2644170"/>
            <a:ext cx="4424609" cy="1569660"/>
          </a:xfrm>
          <a:prstGeom prst="rect">
            <a:avLst/>
          </a:prstGeom>
          <a:noFill/>
        </p:spPr>
        <p:txBody>
          <a:bodyPr wrap="none" rtlCol="0">
            <a:spAutoFit/>
          </a:bodyPr>
          <a:lstStyle/>
          <a:p>
            <a:pPr algn="ctr"/>
            <a:r>
              <a:rPr lang="en-US" altLang="zh-CN" sz="9600" dirty="0"/>
              <a:t>Backups</a:t>
            </a:r>
            <a:endParaRPr lang="zh-CN" altLang="en-US" sz="9600" dirty="0"/>
          </a:p>
        </p:txBody>
      </p:sp>
      <p:sp>
        <p:nvSpPr>
          <p:cNvPr id="5" name="灯片编号占位符 4">
            <a:extLst>
              <a:ext uri="{FF2B5EF4-FFF2-40B4-BE49-F238E27FC236}">
                <a16:creationId xmlns:a16="http://schemas.microsoft.com/office/drawing/2014/main" id="{3B73DEEB-56AD-FFB2-DC97-887FCBFA1F3A}"/>
              </a:ext>
            </a:extLst>
          </p:cNvPr>
          <p:cNvSpPr>
            <a:spLocks noGrp="1"/>
          </p:cNvSpPr>
          <p:nvPr>
            <p:ph type="sldNum" sz="quarter" idx="10"/>
          </p:nvPr>
        </p:nvSpPr>
        <p:spPr/>
        <p:txBody>
          <a:bodyPr/>
          <a:lstStyle/>
          <a:p>
            <a:fld id="{81380A6B-6B1C-4B5C-8CC8-AAA0A5F06428}" type="slidenum">
              <a:rPr lang="zh-CN" altLang="en-US" smtClean="0"/>
              <a:pPr/>
              <a:t>29</a:t>
            </a:fld>
            <a:endParaRPr lang="zh-CN" altLang="en-US" dirty="0"/>
          </a:p>
        </p:txBody>
      </p:sp>
    </p:spTree>
    <p:extLst>
      <p:ext uri="{BB962C8B-B14F-4D97-AF65-F5344CB8AC3E}">
        <p14:creationId xmlns:p14="http://schemas.microsoft.com/office/powerpoint/2010/main" val="2639351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3634B-558C-655C-03B0-D78EC2F3A083}"/>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3B73DEEB-56AD-FFB2-DC97-887FCBFA1F3A}"/>
              </a:ext>
            </a:extLst>
          </p:cNvPr>
          <p:cNvSpPr>
            <a:spLocks noGrp="1"/>
          </p:cNvSpPr>
          <p:nvPr>
            <p:ph type="sldNum" sz="quarter" idx="10"/>
          </p:nvPr>
        </p:nvSpPr>
        <p:spPr/>
        <p:txBody>
          <a:bodyPr/>
          <a:lstStyle/>
          <a:p>
            <a:fld id="{81380A6B-6B1C-4B5C-8CC8-AAA0A5F06428}" type="slidenum">
              <a:rPr lang="zh-CN" altLang="en-US" smtClean="0"/>
              <a:pPr/>
              <a:t>3</a:t>
            </a:fld>
            <a:endParaRPr lang="zh-CN" altLang="en-US" dirty="0"/>
          </a:p>
        </p:txBody>
      </p:sp>
      <p:sp>
        <p:nvSpPr>
          <p:cNvPr id="4" name="文本框 3">
            <a:extLst>
              <a:ext uri="{FF2B5EF4-FFF2-40B4-BE49-F238E27FC236}">
                <a16:creationId xmlns:a16="http://schemas.microsoft.com/office/drawing/2014/main" id="{5D55446B-B3B8-404A-8080-A3936A09234A}"/>
              </a:ext>
            </a:extLst>
          </p:cNvPr>
          <p:cNvSpPr txBox="1"/>
          <p:nvPr/>
        </p:nvSpPr>
        <p:spPr>
          <a:xfrm>
            <a:off x="3438864" y="2644170"/>
            <a:ext cx="5314275" cy="1323439"/>
          </a:xfrm>
          <a:prstGeom prst="rect">
            <a:avLst/>
          </a:prstGeom>
          <a:noFill/>
        </p:spPr>
        <p:txBody>
          <a:bodyPr wrap="none" rtlCol="0">
            <a:spAutoFit/>
          </a:bodyPr>
          <a:lstStyle/>
          <a:p>
            <a:pPr algn="ctr"/>
            <a:r>
              <a:rPr lang="zh-CN" altLang="en-US" sz="8000" dirty="0"/>
              <a:t>探测器介绍</a:t>
            </a:r>
          </a:p>
        </p:txBody>
      </p:sp>
    </p:spTree>
    <p:extLst>
      <p:ext uri="{BB962C8B-B14F-4D97-AF65-F5344CB8AC3E}">
        <p14:creationId xmlns:p14="http://schemas.microsoft.com/office/powerpoint/2010/main" val="4083373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0" name="矩形: 圆角 9">
            <a:extLst>
              <a:ext uri="{FF2B5EF4-FFF2-40B4-BE49-F238E27FC236}">
                <a16:creationId xmlns:a16="http://schemas.microsoft.com/office/drawing/2014/main" id="{3E741E26-AF6C-C401-7261-5F23B7033CB3}"/>
              </a:ext>
            </a:extLst>
          </p:cNvPr>
          <p:cNvSpPr/>
          <p:nvPr/>
        </p:nvSpPr>
        <p:spPr>
          <a:xfrm>
            <a:off x="7062720" y="2176818"/>
            <a:ext cx="4305869" cy="253166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D309049D-7336-843C-F993-96BD75729BDB}"/>
              </a:ext>
            </a:extLst>
          </p:cNvPr>
          <p:cNvSpPr txBox="1"/>
          <p:nvPr/>
        </p:nvSpPr>
        <p:spPr>
          <a:xfrm>
            <a:off x="75062" y="163170"/>
            <a:ext cx="2850076" cy="707886"/>
          </a:xfrm>
          <a:prstGeom prst="rect">
            <a:avLst/>
          </a:prstGeom>
          <a:noFill/>
        </p:spPr>
        <p:txBody>
          <a:bodyPr wrap="none" rtlCol="0">
            <a:spAutoFit/>
          </a:bodyPr>
          <a:lstStyle/>
          <a:p>
            <a:r>
              <a:rPr lang="en-US" altLang="zh-CN" sz="4000" dirty="0">
                <a:solidFill>
                  <a:schemeClr val="bg1"/>
                </a:solidFill>
                <a:latin typeface="+mj-lt"/>
              </a:rPr>
              <a:t>Motivation</a:t>
            </a:r>
          </a:p>
        </p:txBody>
      </p:sp>
      <p:pic>
        <p:nvPicPr>
          <p:cNvPr id="2" name="图片 1">
            <a:extLst>
              <a:ext uri="{FF2B5EF4-FFF2-40B4-BE49-F238E27FC236}">
                <a16:creationId xmlns:a16="http://schemas.microsoft.com/office/drawing/2014/main" id="{F5E3972E-20E0-8916-F094-05BAC0EFE6A5}"/>
              </a:ext>
            </a:extLst>
          </p:cNvPr>
          <p:cNvPicPr>
            <a:picLocks noChangeAspect="1"/>
          </p:cNvPicPr>
          <p:nvPr/>
        </p:nvPicPr>
        <p:blipFill>
          <a:blip r:embed="rId3"/>
          <a:stretch>
            <a:fillRect/>
          </a:stretch>
        </p:blipFill>
        <p:spPr>
          <a:xfrm>
            <a:off x="416635" y="2430325"/>
            <a:ext cx="6324600" cy="3830938"/>
          </a:xfrm>
          <a:prstGeom prst="rect">
            <a:avLst/>
          </a:prstGeom>
        </p:spPr>
      </p:pic>
      <p:sp>
        <p:nvSpPr>
          <p:cNvPr id="3" name="文本框 2">
            <a:extLst>
              <a:ext uri="{FF2B5EF4-FFF2-40B4-BE49-F238E27FC236}">
                <a16:creationId xmlns:a16="http://schemas.microsoft.com/office/drawing/2014/main" id="{413C6470-C199-EFB4-2D81-24BC8463C05C}"/>
              </a:ext>
            </a:extLst>
          </p:cNvPr>
          <p:cNvSpPr txBox="1"/>
          <p:nvPr/>
        </p:nvSpPr>
        <p:spPr>
          <a:xfrm>
            <a:off x="640346" y="1235192"/>
            <a:ext cx="7399846" cy="830997"/>
          </a:xfrm>
          <a:prstGeom prst="rect">
            <a:avLst/>
          </a:prstGeom>
          <a:noFill/>
        </p:spPr>
        <p:txBody>
          <a:bodyPr wrap="none" rtlCol="0">
            <a:spAutoFit/>
          </a:bodyPr>
          <a:lstStyle/>
          <a:p>
            <a:pPr marL="285750" indent="-180000">
              <a:buFont typeface="Arial" panose="020B0604020202020204" pitchFamily="34" charset="0"/>
              <a:buChar char="•"/>
            </a:pPr>
            <a:r>
              <a:rPr lang="en-US" altLang="zh-CN" sz="2400" dirty="0"/>
              <a:t>STCF: The future electron-positron collider.</a:t>
            </a:r>
          </a:p>
          <a:p>
            <a:pPr marL="285750" indent="-180000">
              <a:buFont typeface="Arial" panose="020B0604020202020204" pitchFamily="34" charset="0"/>
              <a:buChar char="•"/>
            </a:pPr>
            <a:r>
              <a:rPr lang="en-US" altLang="zh-CN" sz="2400" dirty="0"/>
              <a:t>Higher luminosity,</a:t>
            </a:r>
            <a:r>
              <a:rPr lang="zh-CN" altLang="en-US" sz="2400" dirty="0"/>
              <a:t> </a:t>
            </a:r>
            <a:r>
              <a:rPr lang="en-US" altLang="zh-CN" sz="2400" dirty="0"/>
              <a:t>wider energy spectrum than BEPCII.</a:t>
            </a:r>
            <a:endParaRPr lang="zh-CN" altLang="en-US" sz="2400" dirty="0"/>
          </a:p>
        </p:txBody>
      </p:sp>
      <p:sp>
        <p:nvSpPr>
          <p:cNvPr id="5" name="文本框 4">
            <a:extLst>
              <a:ext uri="{FF2B5EF4-FFF2-40B4-BE49-F238E27FC236}">
                <a16:creationId xmlns:a16="http://schemas.microsoft.com/office/drawing/2014/main" id="{3F5FF513-4DE0-F1BB-A3B2-C515FFE4463C}"/>
              </a:ext>
            </a:extLst>
          </p:cNvPr>
          <p:cNvSpPr txBox="1"/>
          <p:nvPr/>
        </p:nvSpPr>
        <p:spPr>
          <a:xfrm>
            <a:off x="7292936" y="2200576"/>
            <a:ext cx="2884123" cy="461665"/>
          </a:xfrm>
          <a:prstGeom prst="rect">
            <a:avLst/>
          </a:prstGeom>
          <a:noFill/>
        </p:spPr>
        <p:txBody>
          <a:bodyPr wrap="none" rtlCol="0">
            <a:spAutoFit/>
          </a:bodyPr>
          <a:lstStyle/>
          <a:p>
            <a:r>
              <a:rPr lang="en-US" altLang="zh-CN" sz="2400" dirty="0"/>
              <a:t>Requirements of PID:</a:t>
            </a:r>
            <a:endParaRPr lang="zh-CN" altLang="en-US" sz="2400" dirty="0"/>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30</a:t>
            </a:fld>
            <a:endParaRPr lang="zh-CN" altLang="en-US" dirty="0"/>
          </a:p>
        </p:txBody>
      </p:sp>
      <p:sp>
        <p:nvSpPr>
          <p:cNvPr id="8" name="文本框 7">
            <a:extLst>
              <a:ext uri="{FF2B5EF4-FFF2-40B4-BE49-F238E27FC236}">
                <a16:creationId xmlns:a16="http://schemas.microsoft.com/office/drawing/2014/main" id="{F9FD3C68-EBB9-FDC7-93E4-F299FCD9C5CC}"/>
              </a:ext>
            </a:extLst>
          </p:cNvPr>
          <p:cNvSpPr txBox="1"/>
          <p:nvPr/>
        </p:nvSpPr>
        <p:spPr>
          <a:xfrm>
            <a:off x="7292936" y="2593962"/>
            <a:ext cx="3355406" cy="2120068"/>
          </a:xfrm>
          <a:prstGeom prst="rect">
            <a:avLst/>
          </a:prstGeom>
          <a:noFill/>
        </p:spPr>
        <p:txBody>
          <a:bodyPr wrap="none" rtlCol="0">
            <a:spAutoFit/>
          </a:bodyPr>
          <a:lstStyle/>
          <a:p>
            <a:pPr marL="285750" indent="-180000">
              <a:lnSpc>
                <a:spcPct val="150000"/>
              </a:lnSpc>
              <a:buFont typeface="Arial" panose="020B0604020202020204" pitchFamily="34" charset="0"/>
              <a:buChar char="•"/>
            </a:pPr>
            <a:r>
              <a:rPr lang="en-US" altLang="zh-CN" dirty="0"/>
              <a:t>2 GeV·c</a:t>
            </a:r>
            <a:r>
              <a:rPr lang="en-US" altLang="zh-CN" baseline="30000" dirty="0"/>
              <a:t>-1</a:t>
            </a:r>
            <a:r>
              <a:rPr lang="en-US" altLang="zh-CN" dirty="0"/>
              <a:t> </a:t>
            </a:r>
            <a:r>
              <a:rPr lang="el-GR" altLang="zh-CN" dirty="0"/>
              <a:t>π</a:t>
            </a:r>
            <a:r>
              <a:rPr lang="en-US" altLang="zh-CN" dirty="0"/>
              <a:t>/K/p ~4</a:t>
            </a:r>
            <a:r>
              <a:rPr lang="el-GR" altLang="zh-CN" i="1" dirty="0"/>
              <a:t>σ</a:t>
            </a:r>
            <a:endParaRPr lang="en-US" altLang="zh-CN" i="1" dirty="0"/>
          </a:p>
          <a:p>
            <a:pPr marL="285750" indent="-180000">
              <a:lnSpc>
                <a:spcPct val="150000"/>
              </a:lnSpc>
              <a:buFont typeface="Arial" panose="020B0604020202020204" pitchFamily="34" charset="0"/>
              <a:buChar char="•"/>
            </a:pPr>
            <a:r>
              <a:rPr lang="en-US" altLang="zh-CN" dirty="0"/>
              <a:t>Compact structure</a:t>
            </a:r>
            <a:r>
              <a:rPr lang="zh-CN" altLang="en-US" dirty="0"/>
              <a:t>：</a:t>
            </a:r>
            <a:r>
              <a:rPr lang="en-US" altLang="zh-CN" dirty="0"/>
              <a:t>&lt; 20 cm</a:t>
            </a:r>
          </a:p>
          <a:p>
            <a:pPr marL="285750" indent="-180000">
              <a:lnSpc>
                <a:spcPct val="150000"/>
              </a:lnSpc>
              <a:buFont typeface="Arial" panose="020B0604020202020204" pitchFamily="34" charset="0"/>
              <a:buChar char="•"/>
            </a:pPr>
            <a:r>
              <a:rPr lang="en-US" altLang="zh-CN" dirty="0"/>
              <a:t>Material budget: &lt; 0.3 X</a:t>
            </a:r>
            <a:r>
              <a:rPr lang="en-US" altLang="zh-CN" baseline="-25000" dirty="0"/>
              <a:t>0</a:t>
            </a:r>
          </a:p>
          <a:p>
            <a:pPr marL="285750" indent="-180000">
              <a:lnSpc>
                <a:spcPct val="150000"/>
              </a:lnSpc>
              <a:buFont typeface="Arial" panose="020B0604020202020204" pitchFamily="34" charset="0"/>
              <a:buChar char="•"/>
            </a:pPr>
            <a:r>
              <a:rPr lang="en-US" altLang="zh-CN" dirty="0"/>
              <a:t>Strong radiation tolerance</a:t>
            </a:r>
          </a:p>
          <a:p>
            <a:pPr marL="285750" indent="-180000">
              <a:lnSpc>
                <a:spcPct val="150000"/>
              </a:lnSpc>
              <a:buFont typeface="Arial" panose="020B0604020202020204" pitchFamily="34" charset="0"/>
              <a:buChar char="•"/>
            </a:pPr>
            <a:r>
              <a:rPr lang="en-US" altLang="zh-CN" dirty="0"/>
              <a:t>High counting rate capability </a:t>
            </a:r>
          </a:p>
        </p:txBody>
      </p:sp>
      <p:sp>
        <p:nvSpPr>
          <p:cNvPr id="9" name="文本框 8">
            <a:extLst>
              <a:ext uri="{FF2B5EF4-FFF2-40B4-BE49-F238E27FC236}">
                <a16:creationId xmlns:a16="http://schemas.microsoft.com/office/drawing/2014/main" id="{46717AA3-9CCD-0D50-F2FB-2A9F5598BBA8}"/>
              </a:ext>
            </a:extLst>
          </p:cNvPr>
          <p:cNvSpPr txBox="1"/>
          <p:nvPr/>
        </p:nvSpPr>
        <p:spPr>
          <a:xfrm>
            <a:off x="7182412" y="4870597"/>
            <a:ext cx="4493248" cy="1323439"/>
          </a:xfrm>
          <a:prstGeom prst="rect">
            <a:avLst/>
          </a:prstGeom>
          <a:noFill/>
        </p:spPr>
        <p:txBody>
          <a:bodyPr wrap="square" rtlCol="0">
            <a:spAutoFit/>
          </a:bodyPr>
          <a:lstStyle/>
          <a:p>
            <a:pPr>
              <a:lnSpc>
                <a:spcPct val="150000"/>
              </a:lnSpc>
            </a:pPr>
            <a:r>
              <a:rPr lang="en-US" altLang="zh-CN" sz="2000" dirty="0"/>
              <a:t>Candidate for PID: </a:t>
            </a:r>
          </a:p>
          <a:p>
            <a:pPr marL="342900" indent="-342900">
              <a:lnSpc>
                <a:spcPct val="150000"/>
              </a:lnSpc>
              <a:buFont typeface="Arial" panose="020B0604020202020204" pitchFamily="34" charset="0"/>
              <a:buChar char="•"/>
            </a:pPr>
            <a:r>
              <a:rPr lang="en-US" altLang="zh-CN" sz="2000" dirty="0"/>
              <a:t>RICH</a:t>
            </a:r>
          </a:p>
          <a:p>
            <a:pPr marL="342900" indent="-342900">
              <a:buFont typeface="Arial" panose="020B0604020202020204" pitchFamily="34" charset="0"/>
              <a:buChar char="•"/>
            </a:pPr>
            <a:r>
              <a:rPr lang="en-US" altLang="zh-CN" sz="2000" dirty="0"/>
              <a:t>Detector based on </a:t>
            </a:r>
            <a:r>
              <a:rPr lang="en-US" altLang="zh-CN" sz="2000" dirty="0">
                <a:solidFill>
                  <a:srgbClr val="C00000"/>
                </a:solidFill>
              </a:rPr>
              <a:t>DIRC</a:t>
            </a:r>
            <a:r>
              <a:rPr lang="en-US" altLang="zh-CN" sz="2000" dirty="0"/>
              <a:t> technology</a:t>
            </a:r>
            <a:endParaRPr lang="zh-CN" altLang="en-US" sz="2000" dirty="0"/>
          </a:p>
        </p:txBody>
      </p:sp>
    </p:spTree>
    <p:extLst>
      <p:ext uri="{BB962C8B-B14F-4D97-AF65-F5344CB8AC3E}">
        <p14:creationId xmlns:p14="http://schemas.microsoft.com/office/powerpoint/2010/main" val="3149791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F3C68-3A77-2A0B-7773-1AD6BDBDE0F3}"/>
            </a:ext>
          </a:extLst>
        </p:cNvPr>
        <p:cNvGrpSpPr/>
        <p:nvPr/>
      </p:nvGrpSpPr>
      <p:grpSpPr>
        <a:xfrm>
          <a:off x="0" y="0"/>
          <a:ext cx="0" cy="0"/>
          <a:chOff x="0" y="0"/>
          <a:chExt cx="0" cy="0"/>
        </a:xfrm>
      </p:grpSpPr>
      <p:grpSp>
        <p:nvGrpSpPr>
          <p:cNvPr id="189" name="组合 188">
            <a:extLst>
              <a:ext uri="{FF2B5EF4-FFF2-40B4-BE49-F238E27FC236}">
                <a16:creationId xmlns:a16="http://schemas.microsoft.com/office/drawing/2014/main" id="{CC097B9F-6F89-45F7-8AF3-9DDC6F2B2B3B}"/>
              </a:ext>
            </a:extLst>
          </p:cNvPr>
          <p:cNvGrpSpPr/>
          <p:nvPr/>
        </p:nvGrpSpPr>
        <p:grpSpPr>
          <a:xfrm>
            <a:off x="3170060" y="1446486"/>
            <a:ext cx="4669313" cy="3394412"/>
            <a:chOff x="1988719" y="0"/>
            <a:chExt cx="7045856" cy="5122068"/>
          </a:xfrm>
        </p:grpSpPr>
        <p:grpSp>
          <p:nvGrpSpPr>
            <p:cNvPr id="14" name="组合 13">
              <a:extLst>
                <a:ext uri="{FF2B5EF4-FFF2-40B4-BE49-F238E27FC236}">
                  <a16:creationId xmlns:a16="http://schemas.microsoft.com/office/drawing/2014/main" id="{E3301C4A-4E24-4262-BC44-046C1CE9B035}"/>
                </a:ext>
              </a:extLst>
            </p:cNvPr>
            <p:cNvGrpSpPr/>
            <p:nvPr/>
          </p:nvGrpSpPr>
          <p:grpSpPr>
            <a:xfrm>
              <a:off x="1988719" y="0"/>
              <a:ext cx="7045856" cy="5122068"/>
              <a:chOff x="2042621" y="517113"/>
              <a:chExt cx="7045856" cy="5122068"/>
            </a:xfrm>
          </p:grpSpPr>
          <p:grpSp>
            <p:nvGrpSpPr>
              <p:cNvPr id="148" name="组合 147">
                <a:extLst>
                  <a:ext uri="{FF2B5EF4-FFF2-40B4-BE49-F238E27FC236}">
                    <a16:creationId xmlns:a16="http://schemas.microsoft.com/office/drawing/2014/main" id="{B8A85F23-FFB1-B616-8DE2-E7C03C958618}"/>
                  </a:ext>
                </a:extLst>
              </p:cNvPr>
              <p:cNvGrpSpPr/>
              <p:nvPr/>
            </p:nvGrpSpPr>
            <p:grpSpPr>
              <a:xfrm>
                <a:off x="2042621" y="517113"/>
                <a:ext cx="7045856" cy="5122068"/>
                <a:chOff x="1569854" y="1794943"/>
                <a:chExt cx="9819698" cy="7352161"/>
              </a:xfrm>
            </p:grpSpPr>
            <p:sp>
              <p:nvSpPr>
                <p:cNvPr id="103" name="弧形 102">
                  <a:extLst>
                    <a:ext uri="{FF2B5EF4-FFF2-40B4-BE49-F238E27FC236}">
                      <a16:creationId xmlns:a16="http://schemas.microsoft.com/office/drawing/2014/main" id="{53E24AB2-F0E9-3645-4EFF-A0ED9CAA1C56}"/>
                    </a:ext>
                  </a:extLst>
                </p:cNvPr>
                <p:cNvSpPr/>
                <p:nvPr/>
              </p:nvSpPr>
              <p:spPr>
                <a:xfrm rot="4777262">
                  <a:off x="1459728" y="4483113"/>
                  <a:ext cx="4774117" cy="4553866"/>
                </a:xfrm>
                <a:prstGeom prst="arc">
                  <a:avLst>
                    <a:gd name="adj1" fmla="val 15119380"/>
                    <a:gd name="adj2" fmla="val 16976536"/>
                  </a:avLst>
                </a:prstGeom>
                <a:ln w="317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grpSp>
              <p:nvGrpSpPr>
                <p:cNvPr id="88" name="组合 87">
                  <a:extLst>
                    <a:ext uri="{FF2B5EF4-FFF2-40B4-BE49-F238E27FC236}">
                      <a16:creationId xmlns:a16="http://schemas.microsoft.com/office/drawing/2014/main" id="{9F1A6BE3-66EA-D75F-1A7E-425B0AD83A8A}"/>
                    </a:ext>
                  </a:extLst>
                </p:cNvPr>
                <p:cNvGrpSpPr/>
                <p:nvPr/>
              </p:nvGrpSpPr>
              <p:grpSpPr>
                <a:xfrm>
                  <a:off x="3879582" y="1794943"/>
                  <a:ext cx="7509970" cy="5108431"/>
                  <a:chOff x="3230210" y="959591"/>
                  <a:chExt cx="4257918" cy="3169275"/>
                </a:xfrm>
              </p:grpSpPr>
              <p:grpSp>
                <p:nvGrpSpPr>
                  <p:cNvPr id="90" name="组合 89">
                    <a:extLst>
                      <a:ext uri="{FF2B5EF4-FFF2-40B4-BE49-F238E27FC236}">
                        <a16:creationId xmlns:a16="http://schemas.microsoft.com/office/drawing/2014/main" id="{58F8843D-AFE9-CDF9-E783-6C15717F0BA5}"/>
                      </a:ext>
                    </a:extLst>
                  </p:cNvPr>
                  <p:cNvGrpSpPr/>
                  <p:nvPr/>
                </p:nvGrpSpPr>
                <p:grpSpPr>
                  <a:xfrm>
                    <a:off x="3230210" y="1160182"/>
                    <a:ext cx="4257918" cy="166822"/>
                    <a:chOff x="3230210" y="1160182"/>
                    <a:chExt cx="4257918" cy="166822"/>
                  </a:xfrm>
                </p:grpSpPr>
                <p:sp>
                  <p:nvSpPr>
                    <p:cNvPr id="99" name="矩形 98">
                      <a:extLst>
                        <a:ext uri="{FF2B5EF4-FFF2-40B4-BE49-F238E27FC236}">
                          <a16:creationId xmlns:a16="http://schemas.microsoft.com/office/drawing/2014/main" id="{A583433E-B50C-FD6B-5BA4-C91F785A2691}"/>
                        </a:ext>
                      </a:extLst>
                    </p:cNvPr>
                    <p:cNvSpPr/>
                    <p:nvPr/>
                  </p:nvSpPr>
                  <p:spPr>
                    <a:xfrm>
                      <a:off x="3312210" y="1219551"/>
                      <a:ext cx="4124716" cy="48088"/>
                    </a:xfrm>
                    <a:prstGeom prst="rect">
                      <a:avLst/>
                    </a:prstGeom>
                    <a:solidFill>
                      <a:srgbClr val="444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0" name="矩形 99">
                      <a:extLst>
                        <a:ext uri="{FF2B5EF4-FFF2-40B4-BE49-F238E27FC236}">
                          <a16:creationId xmlns:a16="http://schemas.microsoft.com/office/drawing/2014/main" id="{E7B7DDAA-0070-035D-1453-6DC6747D82F2}"/>
                        </a:ext>
                      </a:extLst>
                    </p:cNvPr>
                    <p:cNvSpPr/>
                    <p:nvPr/>
                  </p:nvSpPr>
                  <p:spPr>
                    <a:xfrm>
                      <a:off x="3230210" y="1160182"/>
                      <a:ext cx="4201952" cy="166822"/>
                    </a:xfrm>
                    <a:prstGeom prst="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0">
                      <a:extLst>
                        <a:ext uri="{FF2B5EF4-FFF2-40B4-BE49-F238E27FC236}">
                          <a16:creationId xmlns:a16="http://schemas.microsoft.com/office/drawing/2014/main" id="{5E4AB269-ED03-D3CD-2AB4-D628AA3A4B83}"/>
                        </a:ext>
                      </a:extLst>
                    </p:cNvPr>
                    <p:cNvSpPr/>
                    <p:nvPr/>
                  </p:nvSpPr>
                  <p:spPr>
                    <a:xfrm>
                      <a:off x="7436925" y="1202080"/>
                      <a:ext cx="51203" cy="8976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cxnSp>
                <p:nvCxnSpPr>
                  <p:cNvPr id="91" name="直接箭头连接符 90">
                    <a:extLst>
                      <a:ext uri="{FF2B5EF4-FFF2-40B4-BE49-F238E27FC236}">
                        <a16:creationId xmlns:a16="http://schemas.microsoft.com/office/drawing/2014/main" id="{D2DC9546-4F9E-2C81-8F65-6A15D0DA3A13}"/>
                      </a:ext>
                    </a:extLst>
                  </p:cNvPr>
                  <p:cNvCxnSpPr>
                    <a:cxnSpLocks/>
                  </p:cNvCxnSpPr>
                  <p:nvPr/>
                </p:nvCxnSpPr>
                <p:spPr>
                  <a:xfrm flipV="1">
                    <a:off x="3322593" y="959591"/>
                    <a:ext cx="2651925" cy="3127200"/>
                  </a:xfrm>
                  <a:prstGeom prst="straightConnector1">
                    <a:avLst/>
                  </a:prstGeom>
                  <a:ln w="254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7C631508-A85E-2087-6E69-93C1FAC3DCD6}"/>
                      </a:ext>
                    </a:extLst>
                  </p:cNvPr>
                  <p:cNvCxnSpPr/>
                  <p:nvPr/>
                </p:nvCxnSpPr>
                <p:spPr>
                  <a:xfrm>
                    <a:off x="3307447" y="1243593"/>
                    <a:ext cx="0" cy="2885272"/>
                  </a:xfrm>
                  <a:prstGeom prst="line">
                    <a:avLst/>
                  </a:prstGeom>
                  <a:ln w="31750">
                    <a:prstDash val="sysDot"/>
                  </a:ln>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1EF2EC26-768F-EB9F-5CC6-E4D576C4E292}"/>
                      </a:ext>
                    </a:extLst>
                  </p:cNvPr>
                  <p:cNvCxnSpPr>
                    <a:cxnSpLocks/>
                    <a:stCxn id="100" idx="3"/>
                  </p:cNvCxnSpPr>
                  <p:nvPr/>
                </p:nvCxnSpPr>
                <p:spPr>
                  <a:xfrm flipH="1">
                    <a:off x="3323214" y="1243593"/>
                    <a:ext cx="4108949" cy="2829600"/>
                  </a:xfrm>
                  <a:prstGeom prst="line">
                    <a:avLst/>
                  </a:prstGeom>
                  <a:ln w="31750">
                    <a:prstDash val="sysDot"/>
                  </a:ln>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2A7C5D27-9BFD-D553-05E5-6B574053537F}"/>
                      </a:ext>
                    </a:extLst>
                  </p:cNvPr>
                  <p:cNvCxnSpPr/>
                  <p:nvPr/>
                </p:nvCxnSpPr>
                <p:spPr>
                  <a:xfrm>
                    <a:off x="7432163" y="1243594"/>
                    <a:ext cx="0" cy="2885272"/>
                  </a:xfrm>
                  <a:prstGeom prst="line">
                    <a:avLst/>
                  </a:prstGeom>
                  <a:ln w="31750">
                    <a:prstDash val="sysDot"/>
                  </a:ln>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E5CC80DD-3E30-C683-75E9-170EF1C8420E}"/>
                      </a:ext>
                    </a:extLst>
                  </p:cNvPr>
                  <p:cNvCxnSpPr>
                    <a:cxnSpLocks/>
                  </p:cNvCxnSpPr>
                  <p:nvPr/>
                </p:nvCxnSpPr>
                <p:spPr>
                  <a:xfrm flipH="1">
                    <a:off x="3312209" y="4086789"/>
                    <a:ext cx="4124716" cy="0"/>
                  </a:xfrm>
                  <a:prstGeom prst="line">
                    <a:avLst/>
                  </a:prstGeom>
                  <a:ln w="31750">
                    <a:prstDash val="sysDot"/>
                  </a:ln>
                </p:spPr>
                <p:style>
                  <a:lnRef idx="1">
                    <a:schemeClr val="accent1"/>
                  </a:lnRef>
                  <a:fillRef idx="0">
                    <a:schemeClr val="accent1"/>
                  </a:fillRef>
                  <a:effectRef idx="0">
                    <a:schemeClr val="accent1"/>
                  </a:effectRef>
                  <a:fontRef idx="minor">
                    <a:schemeClr val="tx1"/>
                  </a:fontRef>
                </p:style>
              </p:cxnSp>
            </p:grpSp>
          </p:grpSp>
          <p:sp>
            <p:nvSpPr>
              <p:cNvPr id="63" name="弧形 62">
                <a:extLst>
                  <a:ext uri="{FF2B5EF4-FFF2-40B4-BE49-F238E27FC236}">
                    <a16:creationId xmlns:a16="http://schemas.microsoft.com/office/drawing/2014/main" id="{60247AE4-7FE8-4046-882E-28C5E1D9C03A}"/>
                  </a:ext>
                </a:extLst>
              </p:cNvPr>
              <p:cNvSpPr/>
              <p:nvPr/>
            </p:nvSpPr>
            <p:spPr>
              <a:xfrm rot="4777262">
                <a:off x="2677633" y="2945337"/>
                <a:ext cx="2119244" cy="2081966"/>
              </a:xfrm>
              <a:prstGeom prst="arc">
                <a:avLst>
                  <a:gd name="adj1" fmla="val 11683606"/>
                  <a:gd name="adj2" fmla="val 15094258"/>
                </a:avLst>
              </a:prstGeom>
              <a:ln w="317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grpSp>
        <p:grpSp>
          <p:nvGrpSpPr>
            <p:cNvPr id="27" name="组合 26" descr="\documentclass{article}&#10;\usepackage{amsmath}&#10;\pagestyle{empty}&#10;\begin{document}&#10;&#10;$$&#10;\theta_{\text{max}}=90^\circ&#10;$$&#10;&#10;\end{document}" title="IguanaTex Shape Display">
              <a:extLst>
                <a:ext uri="{FF2B5EF4-FFF2-40B4-BE49-F238E27FC236}">
                  <a16:creationId xmlns:a16="http://schemas.microsoft.com/office/drawing/2014/main" id="{48A9F64F-74A1-4EAC-B28B-6B3A0C15FC0D}"/>
                </a:ext>
              </a:extLst>
            </p:cNvPr>
            <p:cNvGrpSpPr>
              <a:grpSpLocks noChangeAspect="1"/>
            </p:cNvGrpSpPr>
            <p:nvPr>
              <p:custDataLst>
                <p:tags r:id="rId1"/>
              </p:custDataLst>
            </p:nvPr>
          </p:nvGrpSpPr>
          <p:grpSpPr>
            <a:xfrm>
              <a:off x="3902388" y="2058694"/>
              <a:ext cx="1062653" cy="203921"/>
              <a:chOff x="7370531" y="4079928"/>
              <a:chExt cx="1062653" cy="203921"/>
            </a:xfrm>
          </p:grpSpPr>
          <p:sp>
            <p:nvSpPr>
              <p:cNvPr id="19" name="任意多边形: 形状 18">
                <a:extLst>
                  <a:ext uri="{FF2B5EF4-FFF2-40B4-BE49-F238E27FC236}">
                    <a16:creationId xmlns:a16="http://schemas.microsoft.com/office/drawing/2014/main" id="{EA1CEC18-9688-46FD-8D37-8D07F579AEC6}"/>
                  </a:ext>
                </a:extLst>
              </p:cNvPr>
              <p:cNvSpPr/>
              <p:nvPr>
                <p:custDataLst>
                  <p:tags r:id="rId24"/>
                </p:custDataLst>
              </p:nvPr>
            </p:nvSpPr>
            <p:spPr>
              <a:xfrm>
                <a:off x="7370531" y="4087533"/>
                <a:ext cx="94559" cy="163066"/>
              </a:xfrm>
              <a:custGeom>
                <a:avLst/>
                <a:gdLst>
                  <a:gd name="connsiteX0" fmla="*/ 94769 w 94559"/>
                  <a:gd name="connsiteY0" fmla="*/ 46763 h 163066"/>
                  <a:gd name="connsiteX1" fmla="*/ 67294 w 94559"/>
                  <a:gd name="connsiteY1" fmla="*/ 75 h 163066"/>
                  <a:gd name="connsiteX2" fmla="*/ 210 w 94559"/>
                  <a:gd name="connsiteY2" fmla="*/ 116453 h 163066"/>
                  <a:gd name="connsiteX3" fmla="*/ 27685 w 94559"/>
                  <a:gd name="connsiteY3" fmla="*/ 163141 h 163066"/>
                  <a:gd name="connsiteX4" fmla="*/ 94769 w 94559"/>
                  <a:gd name="connsiteY4" fmla="*/ 46763 h 163066"/>
                  <a:gd name="connsiteX5" fmla="*/ 24479 w 94559"/>
                  <a:gd name="connsiteY5" fmla="*/ 77964 h 163066"/>
                  <a:gd name="connsiteX6" fmla="*/ 42109 w 94559"/>
                  <a:gd name="connsiteY6" fmla="*/ 28998 h 163066"/>
                  <a:gd name="connsiteX7" fmla="*/ 67065 w 94559"/>
                  <a:gd name="connsiteY7" fmla="*/ 5085 h 163066"/>
                  <a:gd name="connsiteX8" fmla="*/ 79658 w 94559"/>
                  <a:gd name="connsiteY8" fmla="*/ 32642 h 163066"/>
                  <a:gd name="connsiteX9" fmla="*/ 72331 w 94559"/>
                  <a:gd name="connsiteY9" fmla="*/ 77964 h 163066"/>
                  <a:gd name="connsiteX10" fmla="*/ 24479 w 94559"/>
                  <a:gd name="connsiteY10" fmla="*/ 77964 h 163066"/>
                  <a:gd name="connsiteX11" fmla="*/ 70271 w 94559"/>
                  <a:gd name="connsiteY11" fmla="*/ 85252 h 163066"/>
                  <a:gd name="connsiteX12" fmla="*/ 54244 w 94559"/>
                  <a:gd name="connsiteY12" fmla="*/ 131484 h 163066"/>
                  <a:gd name="connsiteX13" fmla="*/ 27685 w 94559"/>
                  <a:gd name="connsiteY13" fmla="*/ 158130 h 163066"/>
                  <a:gd name="connsiteX14" fmla="*/ 15321 w 94559"/>
                  <a:gd name="connsiteY14" fmla="*/ 130345 h 163066"/>
                  <a:gd name="connsiteX15" fmla="*/ 22648 w 94559"/>
                  <a:gd name="connsiteY15" fmla="*/ 85252 h 163066"/>
                  <a:gd name="connsiteX16" fmla="*/ 70271 w 94559"/>
                  <a:gd name="connsiteY16" fmla="*/ 85252 h 16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559" h="163066">
                    <a:moveTo>
                      <a:pt x="94769" y="46763"/>
                    </a:moveTo>
                    <a:cubicBezTo>
                      <a:pt x="94769" y="31731"/>
                      <a:pt x="90648" y="75"/>
                      <a:pt x="67294" y="75"/>
                    </a:cubicBezTo>
                    <a:cubicBezTo>
                      <a:pt x="35469" y="75"/>
                      <a:pt x="210" y="64299"/>
                      <a:pt x="210" y="116453"/>
                    </a:cubicBezTo>
                    <a:cubicBezTo>
                      <a:pt x="210" y="137861"/>
                      <a:pt x="6850" y="163141"/>
                      <a:pt x="27685" y="163141"/>
                    </a:cubicBezTo>
                    <a:cubicBezTo>
                      <a:pt x="59968" y="163141"/>
                      <a:pt x="94769" y="97778"/>
                      <a:pt x="94769" y="46763"/>
                    </a:cubicBezTo>
                    <a:close/>
                    <a:moveTo>
                      <a:pt x="24479" y="77964"/>
                    </a:moveTo>
                    <a:cubicBezTo>
                      <a:pt x="28372" y="63388"/>
                      <a:pt x="32951" y="45168"/>
                      <a:pt x="42109" y="28998"/>
                    </a:cubicBezTo>
                    <a:cubicBezTo>
                      <a:pt x="48291" y="17839"/>
                      <a:pt x="56762" y="5085"/>
                      <a:pt x="67065" y="5085"/>
                    </a:cubicBezTo>
                    <a:cubicBezTo>
                      <a:pt x="78284" y="5085"/>
                      <a:pt x="79658" y="19661"/>
                      <a:pt x="79658" y="32642"/>
                    </a:cubicBezTo>
                    <a:cubicBezTo>
                      <a:pt x="79658" y="43802"/>
                      <a:pt x="77826" y="55417"/>
                      <a:pt x="72331" y="77964"/>
                    </a:cubicBezTo>
                    <a:lnTo>
                      <a:pt x="24479" y="77964"/>
                    </a:lnTo>
                    <a:close/>
                    <a:moveTo>
                      <a:pt x="70271" y="85252"/>
                    </a:moveTo>
                    <a:cubicBezTo>
                      <a:pt x="67752" y="95728"/>
                      <a:pt x="62944" y="115086"/>
                      <a:pt x="54244" y="131484"/>
                    </a:cubicBezTo>
                    <a:cubicBezTo>
                      <a:pt x="46230" y="146971"/>
                      <a:pt x="37530" y="158130"/>
                      <a:pt x="27685" y="158130"/>
                    </a:cubicBezTo>
                    <a:cubicBezTo>
                      <a:pt x="20129" y="158130"/>
                      <a:pt x="15321" y="151526"/>
                      <a:pt x="15321" y="130345"/>
                    </a:cubicBezTo>
                    <a:cubicBezTo>
                      <a:pt x="15321" y="120780"/>
                      <a:pt x="16695" y="107571"/>
                      <a:pt x="22648" y="85252"/>
                    </a:cubicBezTo>
                    <a:lnTo>
                      <a:pt x="70271" y="85252"/>
                    </a:lnTo>
                    <a:close/>
                  </a:path>
                </a:pathLst>
              </a:custGeom>
              <a:solidFill>
                <a:srgbClr val="000000"/>
              </a:solidFill>
              <a:ln w="22901" cap="flat">
                <a:no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C5AF199C-E44D-4483-AB81-11699CB7BBCD}"/>
                  </a:ext>
                </a:extLst>
              </p:cNvPr>
              <p:cNvSpPr/>
              <p:nvPr>
                <p:custDataLst>
                  <p:tags r:id="rId25"/>
                </p:custDataLst>
              </p:nvPr>
            </p:nvSpPr>
            <p:spPr>
              <a:xfrm>
                <a:off x="7477053" y="4211951"/>
                <a:ext cx="135107" cy="70305"/>
              </a:xfrm>
              <a:custGeom>
                <a:avLst/>
                <a:gdLst>
                  <a:gd name="connsiteX0" fmla="*/ 135322 w 135107"/>
                  <a:gd name="connsiteY0" fmla="*/ 70381 h 70305"/>
                  <a:gd name="connsiteX1" fmla="*/ 135322 w 135107"/>
                  <a:gd name="connsiteY1" fmla="*/ 64642 h 70305"/>
                  <a:gd name="connsiteX2" fmla="*/ 123302 w 135107"/>
                  <a:gd name="connsiteY2" fmla="*/ 57787 h 70305"/>
                  <a:gd name="connsiteX3" fmla="*/ 123302 w 135107"/>
                  <a:gd name="connsiteY3" fmla="*/ 22076 h 70305"/>
                  <a:gd name="connsiteX4" fmla="*/ 99261 w 135107"/>
                  <a:gd name="connsiteY4" fmla="*/ 76 h 70305"/>
                  <a:gd name="connsiteX5" fmla="*/ 73618 w 135107"/>
                  <a:gd name="connsiteY5" fmla="*/ 14902 h 70305"/>
                  <a:gd name="connsiteX6" fmla="*/ 50058 w 135107"/>
                  <a:gd name="connsiteY6" fmla="*/ 76 h 70305"/>
                  <a:gd name="connsiteX7" fmla="*/ 23934 w 135107"/>
                  <a:gd name="connsiteY7" fmla="*/ 15540 h 70305"/>
                  <a:gd name="connsiteX8" fmla="*/ 23774 w 135107"/>
                  <a:gd name="connsiteY8" fmla="*/ 15540 h 70305"/>
                  <a:gd name="connsiteX9" fmla="*/ 23774 w 135107"/>
                  <a:gd name="connsiteY9" fmla="*/ 76 h 70305"/>
                  <a:gd name="connsiteX10" fmla="*/ 214 w 135107"/>
                  <a:gd name="connsiteY10" fmla="*/ 1830 h 70305"/>
                  <a:gd name="connsiteX11" fmla="*/ 214 w 135107"/>
                  <a:gd name="connsiteY11" fmla="*/ 7569 h 70305"/>
                  <a:gd name="connsiteX12" fmla="*/ 12235 w 135107"/>
                  <a:gd name="connsiteY12" fmla="*/ 16497 h 70305"/>
                  <a:gd name="connsiteX13" fmla="*/ 12235 w 135107"/>
                  <a:gd name="connsiteY13" fmla="*/ 57787 h 70305"/>
                  <a:gd name="connsiteX14" fmla="*/ 214 w 135107"/>
                  <a:gd name="connsiteY14" fmla="*/ 64642 h 70305"/>
                  <a:gd name="connsiteX15" fmla="*/ 214 w 135107"/>
                  <a:gd name="connsiteY15" fmla="*/ 70381 h 70305"/>
                  <a:gd name="connsiteX16" fmla="*/ 18485 w 135107"/>
                  <a:gd name="connsiteY16" fmla="*/ 69744 h 70305"/>
                  <a:gd name="connsiteX17" fmla="*/ 36916 w 135107"/>
                  <a:gd name="connsiteY17" fmla="*/ 70381 h 70305"/>
                  <a:gd name="connsiteX18" fmla="*/ 36916 w 135107"/>
                  <a:gd name="connsiteY18" fmla="*/ 64642 h 70305"/>
                  <a:gd name="connsiteX19" fmla="*/ 24896 w 135107"/>
                  <a:gd name="connsiteY19" fmla="*/ 57787 h 70305"/>
                  <a:gd name="connsiteX20" fmla="*/ 24896 w 135107"/>
                  <a:gd name="connsiteY20" fmla="*/ 29091 h 70305"/>
                  <a:gd name="connsiteX21" fmla="*/ 48776 w 135107"/>
                  <a:gd name="connsiteY21" fmla="*/ 4540 h 70305"/>
                  <a:gd name="connsiteX22" fmla="*/ 61438 w 135107"/>
                  <a:gd name="connsiteY22" fmla="*/ 21439 h 70305"/>
                  <a:gd name="connsiteX23" fmla="*/ 61438 w 135107"/>
                  <a:gd name="connsiteY23" fmla="*/ 57787 h 70305"/>
                  <a:gd name="connsiteX24" fmla="*/ 49417 w 135107"/>
                  <a:gd name="connsiteY24" fmla="*/ 64642 h 70305"/>
                  <a:gd name="connsiteX25" fmla="*/ 49417 w 135107"/>
                  <a:gd name="connsiteY25" fmla="*/ 70381 h 70305"/>
                  <a:gd name="connsiteX26" fmla="*/ 67688 w 135107"/>
                  <a:gd name="connsiteY26" fmla="*/ 69744 h 70305"/>
                  <a:gd name="connsiteX27" fmla="*/ 86119 w 135107"/>
                  <a:gd name="connsiteY27" fmla="*/ 70381 h 70305"/>
                  <a:gd name="connsiteX28" fmla="*/ 86119 w 135107"/>
                  <a:gd name="connsiteY28" fmla="*/ 64642 h 70305"/>
                  <a:gd name="connsiteX29" fmla="*/ 74099 w 135107"/>
                  <a:gd name="connsiteY29" fmla="*/ 57787 h 70305"/>
                  <a:gd name="connsiteX30" fmla="*/ 74099 w 135107"/>
                  <a:gd name="connsiteY30" fmla="*/ 29091 h 70305"/>
                  <a:gd name="connsiteX31" fmla="*/ 97979 w 135107"/>
                  <a:gd name="connsiteY31" fmla="*/ 4540 h 70305"/>
                  <a:gd name="connsiteX32" fmla="*/ 110641 w 135107"/>
                  <a:gd name="connsiteY32" fmla="*/ 21439 h 70305"/>
                  <a:gd name="connsiteX33" fmla="*/ 110641 w 135107"/>
                  <a:gd name="connsiteY33" fmla="*/ 57787 h 70305"/>
                  <a:gd name="connsiteX34" fmla="*/ 98620 w 135107"/>
                  <a:gd name="connsiteY34" fmla="*/ 64642 h 70305"/>
                  <a:gd name="connsiteX35" fmla="*/ 98620 w 135107"/>
                  <a:gd name="connsiteY35" fmla="*/ 70381 h 70305"/>
                  <a:gd name="connsiteX36" fmla="*/ 116891 w 135107"/>
                  <a:gd name="connsiteY36" fmla="*/ 69744 h 70305"/>
                  <a:gd name="connsiteX37" fmla="*/ 135322 w 135107"/>
                  <a:gd name="connsiteY37" fmla="*/ 70381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5107" h="70305">
                    <a:moveTo>
                      <a:pt x="135322" y="70381"/>
                    </a:moveTo>
                    <a:lnTo>
                      <a:pt x="135322" y="64642"/>
                    </a:lnTo>
                    <a:cubicBezTo>
                      <a:pt x="124905" y="64642"/>
                      <a:pt x="123302" y="64642"/>
                      <a:pt x="123302" y="57787"/>
                    </a:cubicBezTo>
                    <a:lnTo>
                      <a:pt x="123302" y="22076"/>
                    </a:lnTo>
                    <a:cubicBezTo>
                      <a:pt x="123302" y="8207"/>
                      <a:pt x="116410" y="76"/>
                      <a:pt x="99261" y="76"/>
                    </a:cubicBezTo>
                    <a:cubicBezTo>
                      <a:pt x="86600" y="76"/>
                      <a:pt x="77945" y="6931"/>
                      <a:pt x="73618" y="14902"/>
                    </a:cubicBezTo>
                    <a:cubicBezTo>
                      <a:pt x="70413" y="3584"/>
                      <a:pt x="61758" y="76"/>
                      <a:pt x="50058" y="76"/>
                    </a:cubicBezTo>
                    <a:cubicBezTo>
                      <a:pt x="36916" y="76"/>
                      <a:pt x="28422" y="7250"/>
                      <a:pt x="23934" y="15540"/>
                    </a:cubicBezTo>
                    <a:lnTo>
                      <a:pt x="23774" y="15540"/>
                    </a:lnTo>
                    <a:lnTo>
                      <a:pt x="23774" y="76"/>
                    </a:lnTo>
                    <a:lnTo>
                      <a:pt x="214" y="1830"/>
                    </a:lnTo>
                    <a:lnTo>
                      <a:pt x="214" y="7569"/>
                    </a:lnTo>
                    <a:cubicBezTo>
                      <a:pt x="10953" y="7569"/>
                      <a:pt x="12235" y="8685"/>
                      <a:pt x="12235" y="16497"/>
                    </a:cubicBezTo>
                    <a:lnTo>
                      <a:pt x="12235" y="57787"/>
                    </a:lnTo>
                    <a:cubicBezTo>
                      <a:pt x="12235" y="64642"/>
                      <a:pt x="10632" y="64642"/>
                      <a:pt x="214" y="64642"/>
                    </a:cubicBezTo>
                    <a:lnTo>
                      <a:pt x="214" y="70381"/>
                    </a:lnTo>
                    <a:cubicBezTo>
                      <a:pt x="214" y="70381"/>
                      <a:pt x="11754" y="69744"/>
                      <a:pt x="18485" y="69744"/>
                    </a:cubicBezTo>
                    <a:cubicBezTo>
                      <a:pt x="24415" y="69744"/>
                      <a:pt x="35474" y="70222"/>
                      <a:pt x="36916" y="70381"/>
                    </a:cubicBezTo>
                    <a:lnTo>
                      <a:pt x="36916" y="64642"/>
                    </a:lnTo>
                    <a:cubicBezTo>
                      <a:pt x="26499" y="64642"/>
                      <a:pt x="24896" y="64642"/>
                      <a:pt x="24896" y="57787"/>
                    </a:cubicBezTo>
                    <a:lnTo>
                      <a:pt x="24896" y="29091"/>
                    </a:lnTo>
                    <a:cubicBezTo>
                      <a:pt x="24896" y="12352"/>
                      <a:pt x="38198" y="4540"/>
                      <a:pt x="48776" y="4540"/>
                    </a:cubicBezTo>
                    <a:cubicBezTo>
                      <a:pt x="59995" y="4540"/>
                      <a:pt x="61438" y="13308"/>
                      <a:pt x="61438" y="21439"/>
                    </a:cubicBezTo>
                    <a:lnTo>
                      <a:pt x="61438" y="57787"/>
                    </a:lnTo>
                    <a:cubicBezTo>
                      <a:pt x="61438" y="64642"/>
                      <a:pt x="59835" y="64642"/>
                      <a:pt x="49417" y="64642"/>
                    </a:cubicBezTo>
                    <a:lnTo>
                      <a:pt x="49417" y="70381"/>
                    </a:lnTo>
                    <a:cubicBezTo>
                      <a:pt x="49417" y="70381"/>
                      <a:pt x="60957" y="69744"/>
                      <a:pt x="67688" y="69744"/>
                    </a:cubicBezTo>
                    <a:cubicBezTo>
                      <a:pt x="73618" y="69744"/>
                      <a:pt x="84677" y="70222"/>
                      <a:pt x="86119" y="70381"/>
                    </a:cubicBezTo>
                    <a:lnTo>
                      <a:pt x="86119" y="64642"/>
                    </a:lnTo>
                    <a:cubicBezTo>
                      <a:pt x="75702" y="64642"/>
                      <a:pt x="74099" y="64642"/>
                      <a:pt x="74099" y="57787"/>
                    </a:cubicBezTo>
                    <a:lnTo>
                      <a:pt x="74099" y="29091"/>
                    </a:lnTo>
                    <a:cubicBezTo>
                      <a:pt x="74099" y="12352"/>
                      <a:pt x="87401" y="4540"/>
                      <a:pt x="97979" y="4540"/>
                    </a:cubicBezTo>
                    <a:cubicBezTo>
                      <a:pt x="109198" y="4540"/>
                      <a:pt x="110641" y="13308"/>
                      <a:pt x="110641" y="21439"/>
                    </a:cubicBezTo>
                    <a:lnTo>
                      <a:pt x="110641" y="57787"/>
                    </a:lnTo>
                    <a:cubicBezTo>
                      <a:pt x="110641" y="64642"/>
                      <a:pt x="109038" y="64642"/>
                      <a:pt x="98620" y="64642"/>
                    </a:cubicBezTo>
                    <a:lnTo>
                      <a:pt x="98620" y="70381"/>
                    </a:lnTo>
                    <a:cubicBezTo>
                      <a:pt x="98620" y="70381"/>
                      <a:pt x="110160" y="69744"/>
                      <a:pt x="116891" y="69744"/>
                    </a:cubicBezTo>
                    <a:cubicBezTo>
                      <a:pt x="122821" y="69744"/>
                      <a:pt x="133880" y="70222"/>
                      <a:pt x="135322" y="70381"/>
                    </a:cubicBezTo>
                    <a:close/>
                  </a:path>
                </a:pathLst>
              </a:custGeom>
              <a:solidFill>
                <a:srgbClr val="000000"/>
              </a:solidFill>
              <a:ln w="22901" cap="flat">
                <a:no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E3F6FF7A-C137-4AE6-B647-70ECE854AC0F}"/>
                  </a:ext>
                </a:extLst>
              </p:cNvPr>
              <p:cNvSpPr/>
              <p:nvPr>
                <p:custDataLst>
                  <p:tags r:id="rId26"/>
                </p:custDataLst>
              </p:nvPr>
            </p:nvSpPr>
            <p:spPr>
              <a:xfrm>
                <a:off x="7626104" y="4211153"/>
                <a:ext cx="79974" cy="72696"/>
              </a:xfrm>
              <a:custGeom>
                <a:avLst/>
                <a:gdLst>
                  <a:gd name="connsiteX0" fmla="*/ 80196 w 79974"/>
                  <a:gd name="connsiteY0" fmla="*/ 56831 h 72696"/>
                  <a:gd name="connsiteX1" fmla="*/ 80196 w 79974"/>
                  <a:gd name="connsiteY1" fmla="*/ 48062 h 72696"/>
                  <a:gd name="connsiteX2" fmla="*/ 74747 w 79974"/>
                  <a:gd name="connsiteY2" fmla="*/ 48062 h 72696"/>
                  <a:gd name="connsiteX3" fmla="*/ 74747 w 79974"/>
                  <a:gd name="connsiteY3" fmla="*/ 56671 h 72696"/>
                  <a:gd name="connsiteX4" fmla="*/ 68817 w 79974"/>
                  <a:gd name="connsiteY4" fmla="*/ 65918 h 72696"/>
                  <a:gd name="connsiteX5" fmla="*/ 62887 w 79974"/>
                  <a:gd name="connsiteY5" fmla="*/ 56352 h 72696"/>
                  <a:gd name="connsiteX6" fmla="*/ 62887 w 79974"/>
                  <a:gd name="connsiteY6" fmla="*/ 28453 h 72696"/>
                  <a:gd name="connsiteX7" fmla="*/ 55514 w 79974"/>
                  <a:gd name="connsiteY7" fmla="*/ 8047 h 72696"/>
                  <a:gd name="connsiteX8" fmla="*/ 31794 w 79974"/>
                  <a:gd name="connsiteY8" fmla="*/ 76 h 72696"/>
                  <a:gd name="connsiteX9" fmla="*/ 5830 w 79974"/>
                  <a:gd name="connsiteY9" fmla="*/ 15540 h 72696"/>
                  <a:gd name="connsiteX10" fmla="*/ 13523 w 79974"/>
                  <a:gd name="connsiteY10" fmla="*/ 23352 h 72696"/>
                  <a:gd name="connsiteX11" fmla="*/ 21056 w 79974"/>
                  <a:gd name="connsiteY11" fmla="*/ 15859 h 72696"/>
                  <a:gd name="connsiteX12" fmla="*/ 15447 w 79974"/>
                  <a:gd name="connsiteY12" fmla="*/ 8526 h 72696"/>
                  <a:gd name="connsiteX13" fmla="*/ 31474 w 79974"/>
                  <a:gd name="connsiteY13" fmla="*/ 4540 h 72696"/>
                  <a:gd name="connsiteX14" fmla="*/ 50225 w 79974"/>
                  <a:gd name="connsiteY14" fmla="*/ 23830 h 72696"/>
                  <a:gd name="connsiteX15" fmla="*/ 50225 w 79974"/>
                  <a:gd name="connsiteY15" fmla="*/ 28772 h 72696"/>
                  <a:gd name="connsiteX16" fmla="*/ 19133 w 79974"/>
                  <a:gd name="connsiteY16" fmla="*/ 33874 h 72696"/>
                  <a:gd name="connsiteX17" fmla="*/ 221 w 79974"/>
                  <a:gd name="connsiteY17" fmla="*/ 55077 h 72696"/>
                  <a:gd name="connsiteX18" fmla="*/ 28268 w 79974"/>
                  <a:gd name="connsiteY18" fmla="*/ 72773 h 72696"/>
                  <a:gd name="connsiteX19" fmla="*/ 51988 w 79974"/>
                  <a:gd name="connsiteY19" fmla="*/ 59381 h 72696"/>
                  <a:gd name="connsiteX20" fmla="*/ 64329 w 79974"/>
                  <a:gd name="connsiteY20" fmla="*/ 71976 h 72696"/>
                  <a:gd name="connsiteX21" fmla="*/ 80196 w 79974"/>
                  <a:gd name="connsiteY21" fmla="*/ 56831 h 72696"/>
                  <a:gd name="connsiteX22" fmla="*/ 50225 w 79974"/>
                  <a:gd name="connsiteY22" fmla="*/ 48700 h 72696"/>
                  <a:gd name="connsiteX23" fmla="*/ 29550 w 79974"/>
                  <a:gd name="connsiteY23" fmla="*/ 68309 h 72696"/>
                  <a:gd name="connsiteX24" fmla="*/ 13684 w 79974"/>
                  <a:gd name="connsiteY24" fmla="*/ 55077 h 72696"/>
                  <a:gd name="connsiteX25" fmla="*/ 50225 w 79974"/>
                  <a:gd name="connsiteY25" fmla="*/ 32917 h 72696"/>
                  <a:gd name="connsiteX26" fmla="*/ 50225 w 79974"/>
                  <a:gd name="connsiteY26" fmla="*/ 48700 h 7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974" h="72696">
                    <a:moveTo>
                      <a:pt x="80196" y="56831"/>
                    </a:moveTo>
                    <a:lnTo>
                      <a:pt x="80196" y="48062"/>
                    </a:lnTo>
                    <a:lnTo>
                      <a:pt x="74747" y="48062"/>
                    </a:lnTo>
                    <a:lnTo>
                      <a:pt x="74747" y="56671"/>
                    </a:lnTo>
                    <a:cubicBezTo>
                      <a:pt x="74747" y="58265"/>
                      <a:pt x="74747" y="65918"/>
                      <a:pt x="68817" y="65918"/>
                    </a:cubicBezTo>
                    <a:cubicBezTo>
                      <a:pt x="62887" y="65918"/>
                      <a:pt x="62887" y="58425"/>
                      <a:pt x="62887" y="56352"/>
                    </a:cubicBezTo>
                    <a:lnTo>
                      <a:pt x="62887" y="28453"/>
                    </a:lnTo>
                    <a:cubicBezTo>
                      <a:pt x="62887" y="20004"/>
                      <a:pt x="62887" y="13946"/>
                      <a:pt x="55514" y="8047"/>
                    </a:cubicBezTo>
                    <a:cubicBezTo>
                      <a:pt x="48943" y="2627"/>
                      <a:pt x="41250" y="76"/>
                      <a:pt x="31794" y="76"/>
                    </a:cubicBezTo>
                    <a:cubicBezTo>
                      <a:pt x="16569" y="76"/>
                      <a:pt x="5830" y="5815"/>
                      <a:pt x="5830" y="15540"/>
                    </a:cubicBezTo>
                    <a:cubicBezTo>
                      <a:pt x="5830" y="20642"/>
                      <a:pt x="9356" y="23352"/>
                      <a:pt x="13523" y="23352"/>
                    </a:cubicBezTo>
                    <a:cubicBezTo>
                      <a:pt x="17851" y="23352"/>
                      <a:pt x="21056" y="20163"/>
                      <a:pt x="21056" y="15859"/>
                    </a:cubicBezTo>
                    <a:cubicBezTo>
                      <a:pt x="21056" y="13149"/>
                      <a:pt x="19774" y="9801"/>
                      <a:pt x="15447" y="8526"/>
                    </a:cubicBezTo>
                    <a:cubicBezTo>
                      <a:pt x="21216" y="4540"/>
                      <a:pt x="30512" y="4540"/>
                      <a:pt x="31474" y="4540"/>
                    </a:cubicBezTo>
                    <a:cubicBezTo>
                      <a:pt x="40449" y="4540"/>
                      <a:pt x="50225" y="10439"/>
                      <a:pt x="50225" y="23830"/>
                    </a:cubicBezTo>
                    <a:lnTo>
                      <a:pt x="50225" y="28772"/>
                    </a:lnTo>
                    <a:cubicBezTo>
                      <a:pt x="41410" y="29091"/>
                      <a:pt x="30833" y="29569"/>
                      <a:pt x="19133" y="33874"/>
                    </a:cubicBezTo>
                    <a:cubicBezTo>
                      <a:pt x="4709" y="39135"/>
                      <a:pt x="221" y="47903"/>
                      <a:pt x="221" y="55077"/>
                    </a:cubicBezTo>
                    <a:cubicBezTo>
                      <a:pt x="221" y="68787"/>
                      <a:pt x="16889" y="72773"/>
                      <a:pt x="28268" y="72773"/>
                    </a:cubicBezTo>
                    <a:cubicBezTo>
                      <a:pt x="41090" y="72773"/>
                      <a:pt x="48623" y="65599"/>
                      <a:pt x="51988" y="59381"/>
                    </a:cubicBezTo>
                    <a:cubicBezTo>
                      <a:pt x="52629" y="65918"/>
                      <a:pt x="56957" y="71976"/>
                      <a:pt x="64329" y="71976"/>
                    </a:cubicBezTo>
                    <a:cubicBezTo>
                      <a:pt x="64329" y="71976"/>
                      <a:pt x="80196" y="71976"/>
                      <a:pt x="80196" y="56831"/>
                    </a:cubicBezTo>
                    <a:close/>
                    <a:moveTo>
                      <a:pt x="50225" y="48700"/>
                    </a:moveTo>
                    <a:cubicBezTo>
                      <a:pt x="50225" y="64005"/>
                      <a:pt x="36763" y="68309"/>
                      <a:pt x="29550" y="68309"/>
                    </a:cubicBezTo>
                    <a:cubicBezTo>
                      <a:pt x="21377" y="68309"/>
                      <a:pt x="13684" y="62889"/>
                      <a:pt x="13684" y="55077"/>
                    </a:cubicBezTo>
                    <a:cubicBezTo>
                      <a:pt x="13684" y="46309"/>
                      <a:pt x="21377" y="34033"/>
                      <a:pt x="50225" y="32917"/>
                    </a:cubicBezTo>
                    <a:lnTo>
                      <a:pt x="50225" y="48700"/>
                    </a:lnTo>
                    <a:close/>
                  </a:path>
                </a:pathLst>
              </a:custGeom>
              <a:solidFill>
                <a:srgbClr val="000000"/>
              </a:solidFill>
              <a:ln w="22901"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72FA037A-D451-43F0-B69A-0C1B7A4693F9}"/>
                  </a:ext>
                </a:extLst>
              </p:cNvPr>
              <p:cNvSpPr/>
              <p:nvPr>
                <p:custDataLst>
                  <p:tags r:id="rId27"/>
                </p:custDataLst>
              </p:nvPr>
            </p:nvSpPr>
            <p:spPr>
              <a:xfrm>
                <a:off x="7714252" y="4213545"/>
                <a:ext cx="87828" cy="68710"/>
              </a:xfrm>
              <a:custGeom>
                <a:avLst/>
                <a:gdLst>
                  <a:gd name="connsiteX0" fmla="*/ 88053 w 87828"/>
                  <a:gd name="connsiteY0" fmla="*/ 68787 h 68710"/>
                  <a:gd name="connsiteX1" fmla="*/ 88053 w 87828"/>
                  <a:gd name="connsiteY1" fmla="*/ 63048 h 68710"/>
                  <a:gd name="connsiteX2" fmla="*/ 72347 w 87828"/>
                  <a:gd name="connsiteY2" fmla="*/ 57946 h 68710"/>
                  <a:gd name="connsiteX3" fmla="*/ 50390 w 87828"/>
                  <a:gd name="connsiteY3" fmla="*/ 33077 h 68710"/>
                  <a:gd name="connsiteX4" fmla="*/ 49107 w 87828"/>
                  <a:gd name="connsiteY4" fmla="*/ 31482 h 68710"/>
                  <a:gd name="connsiteX5" fmla="*/ 61128 w 87828"/>
                  <a:gd name="connsiteY5" fmla="*/ 18250 h 68710"/>
                  <a:gd name="connsiteX6" fmla="*/ 85008 w 87828"/>
                  <a:gd name="connsiteY6" fmla="*/ 5815 h 68710"/>
                  <a:gd name="connsiteX7" fmla="*/ 85008 w 87828"/>
                  <a:gd name="connsiteY7" fmla="*/ 76 h 68710"/>
                  <a:gd name="connsiteX8" fmla="*/ 71545 w 87828"/>
                  <a:gd name="connsiteY8" fmla="*/ 714 h 68710"/>
                  <a:gd name="connsiteX9" fmla="*/ 55678 w 87828"/>
                  <a:gd name="connsiteY9" fmla="*/ 76 h 68710"/>
                  <a:gd name="connsiteX10" fmla="*/ 55678 w 87828"/>
                  <a:gd name="connsiteY10" fmla="*/ 5815 h 68710"/>
                  <a:gd name="connsiteX11" fmla="*/ 58884 w 87828"/>
                  <a:gd name="connsiteY11" fmla="*/ 9482 h 68710"/>
                  <a:gd name="connsiteX12" fmla="*/ 56480 w 87828"/>
                  <a:gd name="connsiteY12" fmla="*/ 14902 h 68710"/>
                  <a:gd name="connsiteX13" fmla="*/ 45261 w 87828"/>
                  <a:gd name="connsiteY13" fmla="*/ 27497 h 68710"/>
                  <a:gd name="connsiteX14" fmla="*/ 31958 w 87828"/>
                  <a:gd name="connsiteY14" fmla="*/ 12352 h 68710"/>
                  <a:gd name="connsiteX15" fmla="*/ 30195 w 87828"/>
                  <a:gd name="connsiteY15" fmla="*/ 9163 h 68710"/>
                  <a:gd name="connsiteX16" fmla="*/ 34523 w 87828"/>
                  <a:gd name="connsiteY16" fmla="*/ 5815 h 68710"/>
                  <a:gd name="connsiteX17" fmla="*/ 34523 w 87828"/>
                  <a:gd name="connsiteY17" fmla="*/ 76 h 68710"/>
                  <a:gd name="connsiteX18" fmla="*/ 16573 w 87828"/>
                  <a:gd name="connsiteY18" fmla="*/ 714 h 68710"/>
                  <a:gd name="connsiteX19" fmla="*/ 1026 w 87828"/>
                  <a:gd name="connsiteY19" fmla="*/ 76 h 68710"/>
                  <a:gd name="connsiteX20" fmla="*/ 1026 w 87828"/>
                  <a:gd name="connsiteY20" fmla="*/ 5815 h 68710"/>
                  <a:gd name="connsiteX21" fmla="*/ 16733 w 87828"/>
                  <a:gd name="connsiteY21" fmla="*/ 10598 h 68710"/>
                  <a:gd name="connsiteX22" fmla="*/ 36767 w 87828"/>
                  <a:gd name="connsiteY22" fmla="*/ 33555 h 68710"/>
                  <a:gd name="connsiteX23" fmla="*/ 38049 w 87828"/>
                  <a:gd name="connsiteY23" fmla="*/ 35149 h 68710"/>
                  <a:gd name="connsiteX24" fmla="*/ 24426 w 87828"/>
                  <a:gd name="connsiteY24" fmla="*/ 50454 h 68710"/>
                  <a:gd name="connsiteX25" fmla="*/ 225 w 87828"/>
                  <a:gd name="connsiteY25" fmla="*/ 63048 h 68710"/>
                  <a:gd name="connsiteX26" fmla="*/ 225 w 87828"/>
                  <a:gd name="connsiteY26" fmla="*/ 68787 h 68710"/>
                  <a:gd name="connsiteX27" fmla="*/ 13527 w 87828"/>
                  <a:gd name="connsiteY27" fmla="*/ 68150 h 68710"/>
                  <a:gd name="connsiteX28" fmla="*/ 29554 w 87828"/>
                  <a:gd name="connsiteY28" fmla="*/ 68787 h 68710"/>
                  <a:gd name="connsiteX29" fmla="*/ 29554 w 87828"/>
                  <a:gd name="connsiteY29" fmla="*/ 63048 h 68710"/>
                  <a:gd name="connsiteX30" fmla="*/ 26349 w 87828"/>
                  <a:gd name="connsiteY30" fmla="*/ 59381 h 68710"/>
                  <a:gd name="connsiteX31" fmla="*/ 30676 w 87828"/>
                  <a:gd name="connsiteY31" fmla="*/ 51570 h 68710"/>
                  <a:gd name="connsiteX32" fmla="*/ 41895 w 87828"/>
                  <a:gd name="connsiteY32" fmla="*/ 39294 h 68710"/>
                  <a:gd name="connsiteX33" fmla="*/ 55839 w 87828"/>
                  <a:gd name="connsiteY33" fmla="*/ 55077 h 68710"/>
                  <a:gd name="connsiteX34" fmla="*/ 58884 w 87828"/>
                  <a:gd name="connsiteY34" fmla="*/ 59700 h 68710"/>
                  <a:gd name="connsiteX35" fmla="*/ 54557 w 87828"/>
                  <a:gd name="connsiteY35" fmla="*/ 63048 h 68710"/>
                  <a:gd name="connsiteX36" fmla="*/ 54557 w 87828"/>
                  <a:gd name="connsiteY36" fmla="*/ 68787 h 68710"/>
                  <a:gd name="connsiteX37" fmla="*/ 72667 w 87828"/>
                  <a:gd name="connsiteY37" fmla="*/ 68150 h 68710"/>
                  <a:gd name="connsiteX38" fmla="*/ 88053 w 87828"/>
                  <a:gd name="connsiteY38" fmla="*/ 68787 h 6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828" h="68710">
                    <a:moveTo>
                      <a:pt x="88053" y="68787"/>
                    </a:moveTo>
                    <a:lnTo>
                      <a:pt x="88053" y="63048"/>
                    </a:lnTo>
                    <a:cubicBezTo>
                      <a:pt x="77315" y="63048"/>
                      <a:pt x="76033" y="62091"/>
                      <a:pt x="72347" y="57946"/>
                    </a:cubicBezTo>
                    <a:lnTo>
                      <a:pt x="50390" y="33077"/>
                    </a:lnTo>
                    <a:lnTo>
                      <a:pt x="49107" y="31482"/>
                    </a:lnTo>
                    <a:cubicBezTo>
                      <a:pt x="49107" y="31004"/>
                      <a:pt x="59685" y="19685"/>
                      <a:pt x="61128" y="18250"/>
                    </a:cubicBezTo>
                    <a:cubicBezTo>
                      <a:pt x="66737" y="12033"/>
                      <a:pt x="72347" y="5975"/>
                      <a:pt x="85008" y="5815"/>
                    </a:cubicBezTo>
                    <a:lnTo>
                      <a:pt x="85008" y="76"/>
                    </a:lnTo>
                    <a:cubicBezTo>
                      <a:pt x="80520" y="395"/>
                      <a:pt x="75872" y="714"/>
                      <a:pt x="71545" y="714"/>
                    </a:cubicBezTo>
                    <a:cubicBezTo>
                      <a:pt x="66737" y="714"/>
                      <a:pt x="60487" y="554"/>
                      <a:pt x="55678" y="76"/>
                    </a:cubicBezTo>
                    <a:lnTo>
                      <a:pt x="55678" y="5815"/>
                    </a:lnTo>
                    <a:cubicBezTo>
                      <a:pt x="58403" y="6294"/>
                      <a:pt x="58884" y="8047"/>
                      <a:pt x="58884" y="9482"/>
                    </a:cubicBezTo>
                    <a:cubicBezTo>
                      <a:pt x="58884" y="9482"/>
                      <a:pt x="58884" y="12192"/>
                      <a:pt x="56480" y="14902"/>
                    </a:cubicBezTo>
                    <a:lnTo>
                      <a:pt x="45261" y="27497"/>
                    </a:lnTo>
                    <a:lnTo>
                      <a:pt x="31958" y="12352"/>
                    </a:lnTo>
                    <a:cubicBezTo>
                      <a:pt x="30356" y="10598"/>
                      <a:pt x="30195" y="9801"/>
                      <a:pt x="30195" y="9163"/>
                    </a:cubicBezTo>
                    <a:cubicBezTo>
                      <a:pt x="30195" y="6772"/>
                      <a:pt x="32439" y="5815"/>
                      <a:pt x="34523" y="5815"/>
                    </a:cubicBezTo>
                    <a:lnTo>
                      <a:pt x="34523" y="76"/>
                    </a:lnTo>
                    <a:cubicBezTo>
                      <a:pt x="28593" y="554"/>
                      <a:pt x="22503" y="714"/>
                      <a:pt x="16573" y="714"/>
                    </a:cubicBezTo>
                    <a:cubicBezTo>
                      <a:pt x="11764" y="714"/>
                      <a:pt x="5674" y="554"/>
                      <a:pt x="1026" y="76"/>
                    </a:cubicBezTo>
                    <a:lnTo>
                      <a:pt x="1026" y="5815"/>
                    </a:lnTo>
                    <a:cubicBezTo>
                      <a:pt x="8399" y="5815"/>
                      <a:pt x="12566" y="5815"/>
                      <a:pt x="16733" y="10598"/>
                    </a:cubicBezTo>
                    <a:lnTo>
                      <a:pt x="36767" y="33555"/>
                    </a:lnTo>
                    <a:lnTo>
                      <a:pt x="38049" y="35149"/>
                    </a:lnTo>
                    <a:cubicBezTo>
                      <a:pt x="38049" y="35627"/>
                      <a:pt x="26028" y="48700"/>
                      <a:pt x="24426" y="50454"/>
                    </a:cubicBezTo>
                    <a:cubicBezTo>
                      <a:pt x="18496" y="56831"/>
                      <a:pt x="13047" y="62729"/>
                      <a:pt x="225" y="63048"/>
                    </a:cubicBezTo>
                    <a:lnTo>
                      <a:pt x="225" y="68787"/>
                    </a:lnTo>
                    <a:cubicBezTo>
                      <a:pt x="5033" y="68468"/>
                      <a:pt x="8559" y="68150"/>
                      <a:pt x="13527" y="68150"/>
                    </a:cubicBezTo>
                    <a:cubicBezTo>
                      <a:pt x="18335" y="68150"/>
                      <a:pt x="24746" y="68309"/>
                      <a:pt x="29554" y="68787"/>
                    </a:cubicBezTo>
                    <a:lnTo>
                      <a:pt x="29554" y="63048"/>
                    </a:lnTo>
                    <a:cubicBezTo>
                      <a:pt x="27631" y="62729"/>
                      <a:pt x="26349" y="61613"/>
                      <a:pt x="26349" y="59381"/>
                    </a:cubicBezTo>
                    <a:cubicBezTo>
                      <a:pt x="26349" y="56352"/>
                      <a:pt x="28112" y="54280"/>
                      <a:pt x="30676" y="51570"/>
                    </a:cubicBezTo>
                    <a:lnTo>
                      <a:pt x="41895" y="39294"/>
                    </a:lnTo>
                    <a:lnTo>
                      <a:pt x="55839" y="55077"/>
                    </a:lnTo>
                    <a:cubicBezTo>
                      <a:pt x="58884" y="58425"/>
                      <a:pt x="58884" y="58744"/>
                      <a:pt x="58884" y="59700"/>
                    </a:cubicBezTo>
                    <a:cubicBezTo>
                      <a:pt x="58884" y="62889"/>
                      <a:pt x="55198" y="63048"/>
                      <a:pt x="54557" y="63048"/>
                    </a:cubicBezTo>
                    <a:lnTo>
                      <a:pt x="54557" y="68787"/>
                    </a:lnTo>
                    <a:cubicBezTo>
                      <a:pt x="55999" y="68628"/>
                      <a:pt x="67538" y="68150"/>
                      <a:pt x="72667" y="68150"/>
                    </a:cubicBezTo>
                    <a:cubicBezTo>
                      <a:pt x="77796" y="68150"/>
                      <a:pt x="82924" y="68309"/>
                      <a:pt x="88053" y="68787"/>
                    </a:cubicBezTo>
                    <a:close/>
                  </a:path>
                </a:pathLst>
              </a:custGeom>
              <a:solidFill>
                <a:srgbClr val="000000"/>
              </a:solidFill>
              <a:ln w="22901"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023B3B75-681A-4CA9-A9E9-3817724D8A77}"/>
                  </a:ext>
                </a:extLst>
              </p:cNvPr>
              <p:cNvSpPr/>
              <p:nvPr>
                <p:custDataLst>
                  <p:tags r:id="rId28"/>
                </p:custDataLst>
              </p:nvPr>
            </p:nvSpPr>
            <p:spPr>
              <a:xfrm>
                <a:off x="7894115" y="4164511"/>
                <a:ext cx="152256" cy="53292"/>
              </a:xfrm>
              <a:custGeom>
                <a:avLst/>
                <a:gdLst>
                  <a:gd name="connsiteX0" fmla="*/ 144705 w 152256"/>
                  <a:gd name="connsiteY0" fmla="*/ 9185 h 53292"/>
                  <a:gd name="connsiteX1" fmla="*/ 152489 w 152256"/>
                  <a:gd name="connsiteY1" fmla="*/ 4630 h 53292"/>
                  <a:gd name="connsiteX2" fmla="*/ 144933 w 152256"/>
                  <a:gd name="connsiteY2" fmla="*/ 75 h 53292"/>
                  <a:gd name="connsiteX3" fmla="*/ 7788 w 152256"/>
                  <a:gd name="connsiteY3" fmla="*/ 75 h 53292"/>
                  <a:gd name="connsiteX4" fmla="*/ 232 w 152256"/>
                  <a:gd name="connsiteY4" fmla="*/ 4630 h 53292"/>
                  <a:gd name="connsiteX5" fmla="*/ 8017 w 152256"/>
                  <a:gd name="connsiteY5" fmla="*/ 9185 h 53292"/>
                  <a:gd name="connsiteX6" fmla="*/ 144705 w 152256"/>
                  <a:gd name="connsiteY6" fmla="*/ 9185 h 53292"/>
                  <a:gd name="connsiteX7" fmla="*/ 144933 w 152256"/>
                  <a:gd name="connsiteY7" fmla="*/ 53367 h 53292"/>
                  <a:gd name="connsiteX8" fmla="*/ 152489 w 152256"/>
                  <a:gd name="connsiteY8" fmla="*/ 48812 h 53292"/>
                  <a:gd name="connsiteX9" fmla="*/ 144705 w 152256"/>
                  <a:gd name="connsiteY9" fmla="*/ 44257 h 53292"/>
                  <a:gd name="connsiteX10" fmla="*/ 8017 w 152256"/>
                  <a:gd name="connsiteY10" fmla="*/ 44257 h 53292"/>
                  <a:gd name="connsiteX11" fmla="*/ 232 w 152256"/>
                  <a:gd name="connsiteY11" fmla="*/ 48812 h 53292"/>
                  <a:gd name="connsiteX12" fmla="*/ 7788 w 152256"/>
                  <a:gd name="connsiteY12" fmla="*/ 53367 h 53292"/>
                  <a:gd name="connsiteX13" fmla="*/ 144933 w 152256"/>
                  <a:gd name="connsiteY13" fmla="*/ 53367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256" h="53292">
                    <a:moveTo>
                      <a:pt x="144705" y="9185"/>
                    </a:moveTo>
                    <a:cubicBezTo>
                      <a:pt x="148139" y="9185"/>
                      <a:pt x="152489" y="9185"/>
                      <a:pt x="152489" y="4630"/>
                    </a:cubicBezTo>
                    <a:cubicBezTo>
                      <a:pt x="152489" y="75"/>
                      <a:pt x="148139" y="75"/>
                      <a:pt x="144933" y="75"/>
                    </a:cubicBezTo>
                    <a:lnTo>
                      <a:pt x="7788" y="75"/>
                    </a:lnTo>
                    <a:cubicBezTo>
                      <a:pt x="4583" y="75"/>
                      <a:pt x="232" y="75"/>
                      <a:pt x="232" y="4630"/>
                    </a:cubicBezTo>
                    <a:cubicBezTo>
                      <a:pt x="232" y="9185"/>
                      <a:pt x="4583" y="9185"/>
                      <a:pt x="8017" y="9185"/>
                    </a:cubicBezTo>
                    <a:lnTo>
                      <a:pt x="144705" y="9185"/>
                    </a:lnTo>
                    <a:close/>
                    <a:moveTo>
                      <a:pt x="144933" y="53367"/>
                    </a:moveTo>
                    <a:cubicBezTo>
                      <a:pt x="148139" y="53367"/>
                      <a:pt x="152489" y="53367"/>
                      <a:pt x="152489" y="48812"/>
                    </a:cubicBezTo>
                    <a:cubicBezTo>
                      <a:pt x="152489" y="44257"/>
                      <a:pt x="148139" y="44257"/>
                      <a:pt x="144705" y="44257"/>
                    </a:cubicBezTo>
                    <a:lnTo>
                      <a:pt x="8017" y="44257"/>
                    </a:lnTo>
                    <a:cubicBezTo>
                      <a:pt x="4583" y="44257"/>
                      <a:pt x="232" y="44257"/>
                      <a:pt x="232" y="48812"/>
                    </a:cubicBezTo>
                    <a:cubicBezTo>
                      <a:pt x="232" y="53367"/>
                      <a:pt x="4583" y="53367"/>
                      <a:pt x="7788" y="53367"/>
                    </a:cubicBezTo>
                    <a:lnTo>
                      <a:pt x="144933" y="53367"/>
                    </a:lnTo>
                    <a:close/>
                  </a:path>
                </a:pathLst>
              </a:custGeom>
              <a:solidFill>
                <a:srgbClr val="000000"/>
              </a:solidFill>
              <a:ln w="22901"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C72CA0F6-BB0E-4551-BB86-1B1B8E0AD95D}"/>
                  </a:ext>
                </a:extLst>
              </p:cNvPr>
              <p:cNvSpPr/>
              <p:nvPr>
                <p:custDataLst>
                  <p:tags r:id="rId29"/>
                </p:custDataLst>
              </p:nvPr>
            </p:nvSpPr>
            <p:spPr>
              <a:xfrm>
                <a:off x="8132586" y="4096415"/>
                <a:ext cx="95017" cy="156689"/>
              </a:xfrm>
              <a:custGeom>
                <a:avLst/>
                <a:gdLst>
                  <a:gd name="connsiteX0" fmla="*/ 74654 w 95017"/>
                  <a:gd name="connsiteY0" fmla="*/ 79330 h 156689"/>
                  <a:gd name="connsiteX1" fmla="*/ 74654 w 95017"/>
                  <a:gd name="connsiteY1" fmla="*/ 86618 h 156689"/>
                  <a:gd name="connsiteX2" fmla="*/ 37563 w 95017"/>
                  <a:gd name="connsiteY2" fmla="*/ 150387 h 156689"/>
                  <a:gd name="connsiteX3" fmla="*/ 15125 w 95017"/>
                  <a:gd name="connsiteY3" fmla="*/ 142188 h 156689"/>
                  <a:gd name="connsiteX4" fmla="*/ 27031 w 95017"/>
                  <a:gd name="connsiteY4" fmla="*/ 131712 h 156689"/>
                  <a:gd name="connsiteX5" fmla="*/ 16499 w 95017"/>
                  <a:gd name="connsiteY5" fmla="*/ 121236 h 156689"/>
                  <a:gd name="connsiteX6" fmla="*/ 5967 w 95017"/>
                  <a:gd name="connsiteY6" fmla="*/ 132167 h 156689"/>
                  <a:gd name="connsiteX7" fmla="*/ 37792 w 95017"/>
                  <a:gd name="connsiteY7" fmla="*/ 156764 h 156689"/>
                  <a:gd name="connsiteX8" fmla="*/ 95260 w 95017"/>
                  <a:gd name="connsiteY8" fmla="*/ 76825 h 156689"/>
                  <a:gd name="connsiteX9" fmla="*/ 48553 w 95017"/>
                  <a:gd name="connsiteY9" fmla="*/ 75 h 156689"/>
                  <a:gd name="connsiteX10" fmla="*/ 14896 w 95017"/>
                  <a:gd name="connsiteY10" fmla="*/ 14423 h 156689"/>
                  <a:gd name="connsiteX11" fmla="*/ 243 w 95017"/>
                  <a:gd name="connsiteY11" fmla="*/ 51318 h 156689"/>
                  <a:gd name="connsiteX12" fmla="*/ 46034 w 95017"/>
                  <a:gd name="connsiteY12" fmla="*/ 102105 h 156689"/>
                  <a:gd name="connsiteX13" fmla="*/ 74654 w 95017"/>
                  <a:gd name="connsiteY13" fmla="*/ 79330 h 156689"/>
                  <a:gd name="connsiteX14" fmla="*/ 46263 w 95017"/>
                  <a:gd name="connsiteY14" fmla="*/ 96867 h 156689"/>
                  <a:gd name="connsiteX15" fmla="*/ 24970 w 95017"/>
                  <a:gd name="connsiteY15" fmla="*/ 82519 h 156689"/>
                  <a:gd name="connsiteX16" fmla="*/ 20849 w 95017"/>
                  <a:gd name="connsiteY16" fmla="*/ 51545 h 156689"/>
                  <a:gd name="connsiteX17" fmla="*/ 25657 w 95017"/>
                  <a:gd name="connsiteY17" fmla="*/ 20116 h 156689"/>
                  <a:gd name="connsiteX18" fmla="*/ 48553 w 95017"/>
                  <a:gd name="connsiteY18" fmla="*/ 5768 h 156689"/>
                  <a:gd name="connsiteX19" fmla="*/ 70533 w 95017"/>
                  <a:gd name="connsiteY19" fmla="*/ 23760 h 156689"/>
                  <a:gd name="connsiteX20" fmla="*/ 74196 w 95017"/>
                  <a:gd name="connsiteY20" fmla="*/ 55872 h 156689"/>
                  <a:gd name="connsiteX21" fmla="*/ 46263 w 95017"/>
                  <a:gd name="connsiteY21" fmla="*/ 96867 h 15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017" h="156689">
                    <a:moveTo>
                      <a:pt x="74654" y="79330"/>
                    </a:moveTo>
                    <a:lnTo>
                      <a:pt x="74654" y="86618"/>
                    </a:lnTo>
                    <a:cubicBezTo>
                      <a:pt x="74654" y="139911"/>
                      <a:pt x="50842" y="150387"/>
                      <a:pt x="37563" y="150387"/>
                    </a:cubicBezTo>
                    <a:cubicBezTo>
                      <a:pt x="33671" y="150387"/>
                      <a:pt x="21307" y="149932"/>
                      <a:pt x="15125" y="142188"/>
                    </a:cubicBezTo>
                    <a:cubicBezTo>
                      <a:pt x="25199" y="142188"/>
                      <a:pt x="27031" y="135584"/>
                      <a:pt x="27031" y="131712"/>
                    </a:cubicBezTo>
                    <a:cubicBezTo>
                      <a:pt x="27031" y="124652"/>
                      <a:pt x="21536" y="121236"/>
                      <a:pt x="16499" y="121236"/>
                    </a:cubicBezTo>
                    <a:cubicBezTo>
                      <a:pt x="12836" y="121236"/>
                      <a:pt x="5967" y="123285"/>
                      <a:pt x="5967" y="132167"/>
                    </a:cubicBezTo>
                    <a:cubicBezTo>
                      <a:pt x="5967" y="147426"/>
                      <a:pt x="18331" y="156764"/>
                      <a:pt x="37792" y="156764"/>
                    </a:cubicBezTo>
                    <a:cubicBezTo>
                      <a:pt x="67327" y="156764"/>
                      <a:pt x="95260" y="125790"/>
                      <a:pt x="95260" y="76825"/>
                    </a:cubicBezTo>
                    <a:cubicBezTo>
                      <a:pt x="95260" y="15561"/>
                      <a:pt x="68930" y="75"/>
                      <a:pt x="48553" y="75"/>
                    </a:cubicBezTo>
                    <a:cubicBezTo>
                      <a:pt x="35960" y="75"/>
                      <a:pt x="24741" y="4174"/>
                      <a:pt x="14896" y="14423"/>
                    </a:cubicBezTo>
                    <a:cubicBezTo>
                      <a:pt x="5509" y="24671"/>
                      <a:pt x="243" y="34237"/>
                      <a:pt x="243" y="51318"/>
                    </a:cubicBezTo>
                    <a:cubicBezTo>
                      <a:pt x="243" y="79786"/>
                      <a:pt x="20391" y="102105"/>
                      <a:pt x="46034" y="102105"/>
                    </a:cubicBezTo>
                    <a:cubicBezTo>
                      <a:pt x="60001" y="102105"/>
                      <a:pt x="69388" y="92540"/>
                      <a:pt x="74654" y="79330"/>
                    </a:cubicBezTo>
                    <a:close/>
                    <a:moveTo>
                      <a:pt x="46263" y="96867"/>
                    </a:moveTo>
                    <a:cubicBezTo>
                      <a:pt x="42600" y="96867"/>
                      <a:pt x="32068" y="96867"/>
                      <a:pt x="24970" y="82519"/>
                    </a:cubicBezTo>
                    <a:cubicBezTo>
                      <a:pt x="20849" y="74092"/>
                      <a:pt x="20849" y="62705"/>
                      <a:pt x="20849" y="51545"/>
                    </a:cubicBezTo>
                    <a:cubicBezTo>
                      <a:pt x="20849" y="39247"/>
                      <a:pt x="20849" y="28543"/>
                      <a:pt x="25657" y="20116"/>
                    </a:cubicBezTo>
                    <a:cubicBezTo>
                      <a:pt x="31839" y="8729"/>
                      <a:pt x="40539" y="5768"/>
                      <a:pt x="48553" y="5768"/>
                    </a:cubicBezTo>
                    <a:cubicBezTo>
                      <a:pt x="59085" y="5768"/>
                      <a:pt x="66641" y="13512"/>
                      <a:pt x="70533" y="23760"/>
                    </a:cubicBezTo>
                    <a:cubicBezTo>
                      <a:pt x="73280" y="31048"/>
                      <a:pt x="74196" y="45396"/>
                      <a:pt x="74196" y="55872"/>
                    </a:cubicBezTo>
                    <a:cubicBezTo>
                      <a:pt x="74196" y="74775"/>
                      <a:pt x="66412" y="96867"/>
                      <a:pt x="46263" y="96867"/>
                    </a:cubicBezTo>
                    <a:close/>
                  </a:path>
                </a:pathLst>
              </a:custGeom>
              <a:solidFill>
                <a:srgbClr val="000000"/>
              </a:solidFill>
              <a:ln w="22901" cap="flat">
                <a:no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1D509253-99EE-43F0-B378-B6276CB9BC49}"/>
                  </a:ext>
                </a:extLst>
              </p:cNvPr>
              <p:cNvSpPr/>
              <p:nvPr>
                <p:custDataLst>
                  <p:tags r:id="rId30"/>
                </p:custDataLst>
              </p:nvPr>
            </p:nvSpPr>
            <p:spPr>
              <a:xfrm>
                <a:off x="8246378" y="4096415"/>
                <a:ext cx="96391" cy="156689"/>
              </a:xfrm>
              <a:custGeom>
                <a:avLst/>
                <a:gdLst>
                  <a:gd name="connsiteX0" fmla="*/ 96639 w 96391"/>
                  <a:gd name="connsiteY0" fmla="*/ 78875 h 156689"/>
                  <a:gd name="connsiteX1" fmla="*/ 87481 w 96391"/>
                  <a:gd name="connsiteY1" fmla="*/ 25582 h 156689"/>
                  <a:gd name="connsiteX2" fmla="*/ 48558 w 96391"/>
                  <a:gd name="connsiteY2" fmla="*/ 75 h 156689"/>
                  <a:gd name="connsiteX3" fmla="*/ 8719 w 96391"/>
                  <a:gd name="connsiteY3" fmla="*/ 27176 h 156689"/>
                  <a:gd name="connsiteX4" fmla="*/ 248 w 96391"/>
                  <a:gd name="connsiteY4" fmla="*/ 78875 h 156689"/>
                  <a:gd name="connsiteX5" fmla="*/ 10551 w 96391"/>
                  <a:gd name="connsiteY5" fmla="*/ 133762 h 156689"/>
                  <a:gd name="connsiteX6" fmla="*/ 48329 w 96391"/>
                  <a:gd name="connsiteY6" fmla="*/ 156764 h 156689"/>
                  <a:gd name="connsiteX7" fmla="*/ 88168 w 96391"/>
                  <a:gd name="connsiteY7" fmla="*/ 130345 h 156689"/>
                  <a:gd name="connsiteX8" fmla="*/ 96639 w 96391"/>
                  <a:gd name="connsiteY8" fmla="*/ 78875 h 156689"/>
                  <a:gd name="connsiteX9" fmla="*/ 48329 w 96391"/>
                  <a:gd name="connsiteY9" fmla="*/ 151754 h 156689"/>
                  <a:gd name="connsiteX10" fmla="*/ 21770 w 96391"/>
                  <a:gd name="connsiteY10" fmla="*/ 124196 h 156689"/>
                  <a:gd name="connsiteX11" fmla="*/ 19251 w 96391"/>
                  <a:gd name="connsiteY11" fmla="*/ 76142 h 156689"/>
                  <a:gd name="connsiteX12" fmla="*/ 21083 w 96391"/>
                  <a:gd name="connsiteY12" fmla="*/ 34237 h 156689"/>
                  <a:gd name="connsiteX13" fmla="*/ 48329 w 96391"/>
                  <a:gd name="connsiteY13" fmla="*/ 5085 h 156689"/>
                  <a:gd name="connsiteX14" fmla="*/ 75346 w 96391"/>
                  <a:gd name="connsiteY14" fmla="*/ 31731 h 156689"/>
                  <a:gd name="connsiteX15" fmla="*/ 77635 w 96391"/>
                  <a:gd name="connsiteY15" fmla="*/ 76142 h 156689"/>
                  <a:gd name="connsiteX16" fmla="*/ 75117 w 96391"/>
                  <a:gd name="connsiteY16" fmla="*/ 123285 h 156689"/>
                  <a:gd name="connsiteX17" fmla="*/ 48329 w 96391"/>
                  <a:gd name="connsiteY17" fmla="*/ 151754 h 15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6391" h="156689">
                    <a:moveTo>
                      <a:pt x="96639" y="78875"/>
                    </a:moveTo>
                    <a:cubicBezTo>
                      <a:pt x="96639" y="60655"/>
                      <a:pt x="95494" y="42435"/>
                      <a:pt x="87481" y="25582"/>
                    </a:cubicBezTo>
                    <a:cubicBezTo>
                      <a:pt x="76949" y="3719"/>
                      <a:pt x="58174" y="75"/>
                      <a:pt x="48558" y="75"/>
                    </a:cubicBezTo>
                    <a:cubicBezTo>
                      <a:pt x="34820" y="75"/>
                      <a:pt x="18107" y="5996"/>
                      <a:pt x="8719" y="27176"/>
                    </a:cubicBezTo>
                    <a:cubicBezTo>
                      <a:pt x="1393" y="42891"/>
                      <a:pt x="248" y="60655"/>
                      <a:pt x="248" y="78875"/>
                    </a:cubicBezTo>
                    <a:cubicBezTo>
                      <a:pt x="248" y="95956"/>
                      <a:pt x="1164" y="116453"/>
                      <a:pt x="10551" y="133762"/>
                    </a:cubicBezTo>
                    <a:cubicBezTo>
                      <a:pt x="20396" y="152209"/>
                      <a:pt x="37110" y="156764"/>
                      <a:pt x="48329" y="156764"/>
                    </a:cubicBezTo>
                    <a:cubicBezTo>
                      <a:pt x="60693" y="156764"/>
                      <a:pt x="78093" y="151981"/>
                      <a:pt x="88168" y="130345"/>
                    </a:cubicBezTo>
                    <a:cubicBezTo>
                      <a:pt x="95494" y="114631"/>
                      <a:pt x="96639" y="96867"/>
                      <a:pt x="96639" y="78875"/>
                    </a:cubicBezTo>
                    <a:close/>
                    <a:moveTo>
                      <a:pt x="48329" y="151754"/>
                    </a:moveTo>
                    <a:cubicBezTo>
                      <a:pt x="39400" y="151754"/>
                      <a:pt x="25891" y="146060"/>
                      <a:pt x="21770" y="124196"/>
                    </a:cubicBezTo>
                    <a:cubicBezTo>
                      <a:pt x="19251" y="110531"/>
                      <a:pt x="19251" y="89579"/>
                      <a:pt x="19251" y="76142"/>
                    </a:cubicBezTo>
                    <a:cubicBezTo>
                      <a:pt x="19251" y="61566"/>
                      <a:pt x="19251" y="46535"/>
                      <a:pt x="21083" y="34237"/>
                    </a:cubicBezTo>
                    <a:cubicBezTo>
                      <a:pt x="25433" y="7135"/>
                      <a:pt x="42605" y="5085"/>
                      <a:pt x="48329" y="5085"/>
                    </a:cubicBezTo>
                    <a:cubicBezTo>
                      <a:pt x="55885" y="5085"/>
                      <a:pt x="70996" y="9185"/>
                      <a:pt x="75346" y="31731"/>
                    </a:cubicBezTo>
                    <a:cubicBezTo>
                      <a:pt x="77635" y="44485"/>
                      <a:pt x="77635" y="61794"/>
                      <a:pt x="77635" y="76142"/>
                    </a:cubicBezTo>
                    <a:cubicBezTo>
                      <a:pt x="77635" y="93223"/>
                      <a:pt x="77635" y="108710"/>
                      <a:pt x="75117" y="123285"/>
                    </a:cubicBezTo>
                    <a:cubicBezTo>
                      <a:pt x="71683" y="144921"/>
                      <a:pt x="58632" y="151754"/>
                      <a:pt x="48329" y="151754"/>
                    </a:cubicBezTo>
                    <a:close/>
                  </a:path>
                </a:pathLst>
              </a:custGeom>
              <a:solidFill>
                <a:srgbClr val="000000"/>
              </a:solidFill>
              <a:ln w="22901" cap="flat">
                <a:no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2F4B442D-45F8-4ECC-82FF-BD87374763EC}"/>
                  </a:ext>
                </a:extLst>
              </p:cNvPr>
              <p:cNvSpPr/>
              <p:nvPr>
                <p:custDataLst>
                  <p:tags r:id="rId31"/>
                </p:custDataLst>
              </p:nvPr>
            </p:nvSpPr>
            <p:spPr>
              <a:xfrm>
                <a:off x="8364268" y="4079928"/>
                <a:ext cx="68916" cy="68392"/>
              </a:xfrm>
              <a:custGeom>
                <a:avLst/>
                <a:gdLst>
                  <a:gd name="connsiteX0" fmla="*/ 69169 w 68916"/>
                  <a:gd name="connsiteY0" fmla="*/ 34346 h 68392"/>
                  <a:gd name="connsiteX1" fmla="*/ 34711 w 68916"/>
                  <a:gd name="connsiteY1" fmla="*/ 71 h 68392"/>
                  <a:gd name="connsiteX2" fmla="*/ 253 w 68916"/>
                  <a:gd name="connsiteY2" fmla="*/ 34187 h 68392"/>
                  <a:gd name="connsiteX3" fmla="*/ 34711 w 68916"/>
                  <a:gd name="connsiteY3" fmla="*/ 68463 h 68392"/>
                  <a:gd name="connsiteX4" fmla="*/ 69169 w 68916"/>
                  <a:gd name="connsiteY4" fmla="*/ 34346 h 68392"/>
                  <a:gd name="connsiteX5" fmla="*/ 34711 w 68916"/>
                  <a:gd name="connsiteY5" fmla="*/ 60651 h 68392"/>
                  <a:gd name="connsiteX6" fmla="*/ 8106 w 68916"/>
                  <a:gd name="connsiteY6" fmla="*/ 34346 h 68392"/>
                  <a:gd name="connsiteX7" fmla="*/ 34711 w 68916"/>
                  <a:gd name="connsiteY7" fmla="*/ 7882 h 68392"/>
                  <a:gd name="connsiteX8" fmla="*/ 61316 w 68916"/>
                  <a:gd name="connsiteY8" fmla="*/ 34187 h 68392"/>
                  <a:gd name="connsiteX9" fmla="*/ 34711 w 68916"/>
                  <a:gd name="connsiteY9" fmla="*/ 60651 h 6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16" h="68392">
                    <a:moveTo>
                      <a:pt x="69169" y="34346"/>
                    </a:moveTo>
                    <a:cubicBezTo>
                      <a:pt x="69169" y="15056"/>
                      <a:pt x="53623" y="71"/>
                      <a:pt x="34711" y="71"/>
                    </a:cubicBezTo>
                    <a:cubicBezTo>
                      <a:pt x="15479" y="71"/>
                      <a:pt x="253" y="15535"/>
                      <a:pt x="253" y="34187"/>
                    </a:cubicBezTo>
                    <a:cubicBezTo>
                      <a:pt x="253" y="53477"/>
                      <a:pt x="15799" y="68463"/>
                      <a:pt x="34711" y="68463"/>
                    </a:cubicBezTo>
                    <a:cubicBezTo>
                      <a:pt x="53943" y="68463"/>
                      <a:pt x="69169" y="52999"/>
                      <a:pt x="69169" y="34346"/>
                    </a:cubicBezTo>
                    <a:close/>
                    <a:moveTo>
                      <a:pt x="34711" y="60651"/>
                    </a:moveTo>
                    <a:cubicBezTo>
                      <a:pt x="19646" y="60651"/>
                      <a:pt x="8106" y="48535"/>
                      <a:pt x="8106" y="34346"/>
                    </a:cubicBezTo>
                    <a:cubicBezTo>
                      <a:pt x="8106" y="19520"/>
                      <a:pt x="19966" y="7882"/>
                      <a:pt x="34711" y="7882"/>
                    </a:cubicBezTo>
                    <a:cubicBezTo>
                      <a:pt x="49776" y="7882"/>
                      <a:pt x="61316" y="19998"/>
                      <a:pt x="61316" y="34187"/>
                    </a:cubicBezTo>
                    <a:cubicBezTo>
                      <a:pt x="61316" y="49013"/>
                      <a:pt x="49456" y="60651"/>
                      <a:pt x="34711" y="60651"/>
                    </a:cubicBezTo>
                    <a:close/>
                  </a:path>
                </a:pathLst>
              </a:custGeom>
              <a:solidFill>
                <a:srgbClr val="000000"/>
              </a:solidFill>
              <a:ln w="22901" cap="flat">
                <a:noFill/>
                <a:prstDash val="solid"/>
                <a:miter/>
              </a:ln>
            </p:spPr>
            <p:txBody>
              <a:bodyPr rtlCol="0" anchor="ctr"/>
              <a:lstStyle/>
              <a:p>
                <a:endParaRPr lang="zh-CN" altLang="en-US"/>
              </a:p>
            </p:txBody>
          </p:sp>
        </p:grpSp>
        <p:grpSp>
          <p:nvGrpSpPr>
            <p:cNvPr id="40" name="组合 39" descr="\documentclass{article}&#10;\usepackage{amsmath}&#10;\pagestyle{empty}&#10;\begin{document}&#10;&#10;$$&#10;\theta_{\text{min}}=32^\circ&#10;$$&#10;&#10;\end{document}" title="IguanaTex Shape Display">
              <a:extLst>
                <a:ext uri="{FF2B5EF4-FFF2-40B4-BE49-F238E27FC236}">
                  <a16:creationId xmlns:a16="http://schemas.microsoft.com/office/drawing/2014/main" id="{25474EC5-1FB9-44B0-BD11-F12F78C33686}"/>
                </a:ext>
              </a:extLst>
            </p:cNvPr>
            <p:cNvGrpSpPr>
              <a:grpSpLocks noChangeAspect="1"/>
            </p:cNvGrpSpPr>
            <p:nvPr>
              <p:custDataLst>
                <p:tags r:id="rId2"/>
              </p:custDataLst>
            </p:nvPr>
          </p:nvGrpSpPr>
          <p:grpSpPr>
            <a:xfrm>
              <a:off x="5621663" y="2959142"/>
              <a:ext cx="1017196" cy="202328"/>
              <a:chOff x="10731806" y="4998884"/>
              <a:chExt cx="1017196" cy="202328"/>
            </a:xfrm>
          </p:grpSpPr>
          <p:sp>
            <p:nvSpPr>
              <p:cNvPr id="31" name="任意多边形: 形状 30">
                <a:extLst>
                  <a:ext uri="{FF2B5EF4-FFF2-40B4-BE49-F238E27FC236}">
                    <a16:creationId xmlns:a16="http://schemas.microsoft.com/office/drawing/2014/main" id="{232BD6F1-85D0-4B49-A4DB-970DBCDF186E}"/>
                  </a:ext>
                </a:extLst>
              </p:cNvPr>
              <p:cNvSpPr/>
              <p:nvPr>
                <p:custDataLst>
                  <p:tags r:id="rId16"/>
                </p:custDataLst>
              </p:nvPr>
            </p:nvSpPr>
            <p:spPr>
              <a:xfrm>
                <a:off x="10731806" y="5006489"/>
                <a:ext cx="93547" cy="163066"/>
              </a:xfrm>
              <a:custGeom>
                <a:avLst/>
                <a:gdLst>
                  <a:gd name="connsiteX0" fmla="*/ 93758 w 93547"/>
                  <a:gd name="connsiteY0" fmla="*/ 46763 h 163066"/>
                  <a:gd name="connsiteX1" fmla="*/ 66577 w 93547"/>
                  <a:gd name="connsiteY1" fmla="*/ 75 h 163066"/>
                  <a:gd name="connsiteX2" fmla="*/ 211 w 93547"/>
                  <a:gd name="connsiteY2" fmla="*/ 116453 h 163066"/>
                  <a:gd name="connsiteX3" fmla="*/ 27392 w 93547"/>
                  <a:gd name="connsiteY3" fmla="*/ 163141 h 163066"/>
                  <a:gd name="connsiteX4" fmla="*/ 93758 w 93547"/>
                  <a:gd name="connsiteY4" fmla="*/ 46763 h 163066"/>
                  <a:gd name="connsiteX5" fmla="*/ 24220 w 93547"/>
                  <a:gd name="connsiteY5" fmla="*/ 77964 h 163066"/>
                  <a:gd name="connsiteX6" fmla="*/ 41662 w 93547"/>
                  <a:gd name="connsiteY6" fmla="*/ 28998 h 163066"/>
                  <a:gd name="connsiteX7" fmla="*/ 66351 w 93547"/>
                  <a:gd name="connsiteY7" fmla="*/ 5085 h 163066"/>
                  <a:gd name="connsiteX8" fmla="*/ 78809 w 93547"/>
                  <a:gd name="connsiteY8" fmla="*/ 32642 h 163066"/>
                  <a:gd name="connsiteX9" fmla="*/ 71561 w 93547"/>
                  <a:gd name="connsiteY9" fmla="*/ 77964 h 163066"/>
                  <a:gd name="connsiteX10" fmla="*/ 24220 w 93547"/>
                  <a:gd name="connsiteY10" fmla="*/ 77964 h 163066"/>
                  <a:gd name="connsiteX11" fmla="*/ 69522 w 93547"/>
                  <a:gd name="connsiteY11" fmla="*/ 85252 h 163066"/>
                  <a:gd name="connsiteX12" fmla="*/ 53666 w 93547"/>
                  <a:gd name="connsiteY12" fmla="*/ 131484 h 163066"/>
                  <a:gd name="connsiteX13" fmla="*/ 27392 w 93547"/>
                  <a:gd name="connsiteY13" fmla="*/ 158130 h 163066"/>
                  <a:gd name="connsiteX14" fmla="*/ 15160 w 93547"/>
                  <a:gd name="connsiteY14" fmla="*/ 130345 h 163066"/>
                  <a:gd name="connsiteX15" fmla="*/ 22408 w 93547"/>
                  <a:gd name="connsiteY15" fmla="*/ 85252 h 163066"/>
                  <a:gd name="connsiteX16" fmla="*/ 69522 w 93547"/>
                  <a:gd name="connsiteY16" fmla="*/ 85252 h 16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547" h="163066">
                    <a:moveTo>
                      <a:pt x="93758" y="46763"/>
                    </a:moveTo>
                    <a:cubicBezTo>
                      <a:pt x="93758" y="31731"/>
                      <a:pt x="89681" y="75"/>
                      <a:pt x="66577" y="75"/>
                    </a:cubicBezTo>
                    <a:cubicBezTo>
                      <a:pt x="35093" y="75"/>
                      <a:pt x="211" y="64299"/>
                      <a:pt x="211" y="116453"/>
                    </a:cubicBezTo>
                    <a:cubicBezTo>
                      <a:pt x="211" y="137861"/>
                      <a:pt x="6779" y="163141"/>
                      <a:pt x="27392" y="163141"/>
                    </a:cubicBezTo>
                    <a:cubicBezTo>
                      <a:pt x="59329" y="163141"/>
                      <a:pt x="93758" y="97778"/>
                      <a:pt x="93758" y="46763"/>
                    </a:cubicBezTo>
                    <a:close/>
                    <a:moveTo>
                      <a:pt x="24220" y="77964"/>
                    </a:moveTo>
                    <a:cubicBezTo>
                      <a:pt x="28071" y="63388"/>
                      <a:pt x="32601" y="45168"/>
                      <a:pt x="41662" y="28998"/>
                    </a:cubicBezTo>
                    <a:cubicBezTo>
                      <a:pt x="47777" y="17839"/>
                      <a:pt x="56158" y="5085"/>
                      <a:pt x="66351" y="5085"/>
                    </a:cubicBezTo>
                    <a:cubicBezTo>
                      <a:pt x="77450" y="5085"/>
                      <a:pt x="78809" y="19661"/>
                      <a:pt x="78809" y="32642"/>
                    </a:cubicBezTo>
                    <a:cubicBezTo>
                      <a:pt x="78809" y="43802"/>
                      <a:pt x="76997" y="55417"/>
                      <a:pt x="71561" y="77964"/>
                    </a:cubicBezTo>
                    <a:lnTo>
                      <a:pt x="24220" y="77964"/>
                    </a:lnTo>
                    <a:close/>
                    <a:moveTo>
                      <a:pt x="69522" y="85252"/>
                    </a:moveTo>
                    <a:cubicBezTo>
                      <a:pt x="67030" y="95728"/>
                      <a:pt x="62274" y="115086"/>
                      <a:pt x="53666" y="131484"/>
                    </a:cubicBezTo>
                    <a:cubicBezTo>
                      <a:pt x="45739" y="146971"/>
                      <a:pt x="37131" y="158130"/>
                      <a:pt x="27392" y="158130"/>
                    </a:cubicBezTo>
                    <a:cubicBezTo>
                      <a:pt x="19917" y="158130"/>
                      <a:pt x="15160" y="151526"/>
                      <a:pt x="15160" y="130345"/>
                    </a:cubicBezTo>
                    <a:cubicBezTo>
                      <a:pt x="15160" y="120780"/>
                      <a:pt x="16519" y="107571"/>
                      <a:pt x="22408" y="85252"/>
                    </a:cubicBezTo>
                    <a:lnTo>
                      <a:pt x="69522" y="85252"/>
                    </a:lnTo>
                    <a:close/>
                  </a:path>
                </a:pathLst>
              </a:custGeom>
              <a:solidFill>
                <a:srgbClr val="000000"/>
              </a:solidFill>
              <a:ln w="2290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2" name="任意多边形: 形状 31">
                <a:extLst>
                  <a:ext uri="{FF2B5EF4-FFF2-40B4-BE49-F238E27FC236}">
                    <a16:creationId xmlns:a16="http://schemas.microsoft.com/office/drawing/2014/main" id="{C530023A-6560-4502-92E9-EA621A13B7F1}"/>
                  </a:ext>
                </a:extLst>
              </p:cNvPr>
              <p:cNvSpPr/>
              <p:nvPr>
                <p:custDataLst>
                  <p:tags r:id="rId17"/>
                </p:custDataLst>
              </p:nvPr>
            </p:nvSpPr>
            <p:spPr>
              <a:xfrm>
                <a:off x="10837188" y="5130907"/>
                <a:ext cx="133662" cy="70305"/>
              </a:xfrm>
              <a:custGeom>
                <a:avLst/>
                <a:gdLst>
                  <a:gd name="connsiteX0" fmla="*/ 133878 w 133662"/>
                  <a:gd name="connsiteY0" fmla="*/ 70381 h 70305"/>
                  <a:gd name="connsiteX1" fmla="*/ 133878 w 133662"/>
                  <a:gd name="connsiteY1" fmla="*/ 64642 h 70305"/>
                  <a:gd name="connsiteX2" fmla="*/ 121986 w 133662"/>
                  <a:gd name="connsiteY2" fmla="*/ 57787 h 70305"/>
                  <a:gd name="connsiteX3" fmla="*/ 121986 w 133662"/>
                  <a:gd name="connsiteY3" fmla="*/ 22076 h 70305"/>
                  <a:gd name="connsiteX4" fmla="*/ 98203 w 133662"/>
                  <a:gd name="connsiteY4" fmla="*/ 76 h 70305"/>
                  <a:gd name="connsiteX5" fmla="*/ 72834 w 133662"/>
                  <a:gd name="connsiteY5" fmla="*/ 14902 h 70305"/>
                  <a:gd name="connsiteX6" fmla="*/ 49526 w 133662"/>
                  <a:gd name="connsiteY6" fmla="*/ 76 h 70305"/>
                  <a:gd name="connsiteX7" fmla="*/ 23681 w 133662"/>
                  <a:gd name="connsiteY7" fmla="*/ 15540 h 70305"/>
                  <a:gd name="connsiteX8" fmla="*/ 23523 w 133662"/>
                  <a:gd name="connsiteY8" fmla="*/ 15540 h 70305"/>
                  <a:gd name="connsiteX9" fmla="*/ 23523 w 133662"/>
                  <a:gd name="connsiteY9" fmla="*/ 76 h 70305"/>
                  <a:gd name="connsiteX10" fmla="*/ 215 w 133662"/>
                  <a:gd name="connsiteY10" fmla="*/ 1830 h 70305"/>
                  <a:gd name="connsiteX11" fmla="*/ 215 w 133662"/>
                  <a:gd name="connsiteY11" fmla="*/ 7569 h 70305"/>
                  <a:gd name="connsiteX12" fmla="*/ 12107 w 133662"/>
                  <a:gd name="connsiteY12" fmla="*/ 16497 h 70305"/>
                  <a:gd name="connsiteX13" fmla="*/ 12107 w 133662"/>
                  <a:gd name="connsiteY13" fmla="*/ 57787 h 70305"/>
                  <a:gd name="connsiteX14" fmla="*/ 215 w 133662"/>
                  <a:gd name="connsiteY14" fmla="*/ 64642 h 70305"/>
                  <a:gd name="connsiteX15" fmla="*/ 215 w 133662"/>
                  <a:gd name="connsiteY15" fmla="*/ 70381 h 70305"/>
                  <a:gd name="connsiteX16" fmla="*/ 18291 w 133662"/>
                  <a:gd name="connsiteY16" fmla="*/ 69744 h 70305"/>
                  <a:gd name="connsiteX17" fmla="*/ 36524 w 133662"/>
                  <a:gd name="connsiteY17" fmla="*/ 70381 h 70305"/>
                  <a:gd name="connsiteX18" fmla="*/ 36524 w 133662"/>
                  <a:gd name="connsiteY18" fmla="*/ 64642 h 70305"/>
                  <a:gd name="connsiteX19" fmla="*/ 24633 w 133662"/>
                  <a:gd name="connsiteY19" fmla="*/ 57787 h 70305"/>
                  <a:gd name="connsiteX20" fmla="*/ 24633 w 133662"/>
                  <a:gd name="connsiteY20" fmla="*/ 29091 h 70305"/>
                  <a:gd name="connsiteX21" fmla="*/ 48258 w 133662"/>
                  <a:gd name="connsiteY21" fmla="*/ 4540 h 70305"/>
                  <a:gd name="connsiteX22" fmla="*/ 60783 w 133662"/>
                  <a:gd name="connsiteY22" fmla="*/ 21439 h 70305"/>
                  <a:gd name="connsiteX23" fmla="*/ 60783 w 133662"/>
                  <a:gd name="connsiteY23" fmla="*/ 57787 h 70305"/>
                  <a:gd name="connsiteX24" fmla="*/ 48892 w 133662"/>
                  <a:gd name="connsiteY24" fmla="*/ 64642 h 70305"/>
                  <a:gd name="connsiteX25" fmla="*/ 48892 w 133662"/>
                  <a:gd name="connsiteY25" fmla="*/ 70381 h 70305"/>
                  <a:gd name="connsiteX26" fmla="*/ 66967 w 133662"/>
                  <a:gd name="connsiteY26" fmla="*/ 69744 h 70305"/>
                  <a:gd name="connsiteX27" fmla="*/ 85201 w 133662"/>
                  <a:gd name="connsiteY27" fmla="*/ 70381 h 70305"/>
                  <a:gd name="connsiteX28" fmla="*/ 85201 w 133662"/>
                  <a:gd name="connsiteY28" fmla="*/ 64642 h 70305"/>
                  <a:gd name="connsiteX29" fmla="*/ 73309 w 133662"/>
                  <a:gd name="connsiteY29" fmla="*/ 57787 h 70305"/>
                  <a:gd name="connsiteX30" fmla="*/ 73309 w 133662"/>
                  <a:gd name="connsiteY30" fmla="*/ 29091 h 70305"/>
                  <a:gd name="connsiteX31" fmla="*/ 96934 w 133662"/>
                  <a:gd name="connsiteY31" fmla="*/ 4540 h 70305"/>
                  <a:gd name="connsiteX32" fmla="*/ 109460 w 133662"/>
                  <a:gd name="connsiteY32" fmla="*/ 21439 h 70305"/>
                  <a:gd name="connsiteX33" fmla="*/ 109460 w 133662"/>
                  <a:gd name="connsiteY33" fmla="*/ 57787 h 70305"/>
                  <a:gd name="connsiteX34" fmla="*/ 97568 w 133662"/>
                  <a:gd name="connsiteY34" fmla="*/ 64642 h 70305"/>
                  <a:gd name="connsiteX35" fmla="*/ 97568 w 133662"/>
                  <a:gd name="connsiteY35" fmla="*/ 70381 h 70305"/>
                  <a:gd name="connsiteX36" fmla="*/ 115644 w 133662"/>
                  <a:gd name="connsiteY36" fmla="*/ 69744 h 70305"/>
                  <a:gd name="connsiteX37" fmla="*/ 133878 w 133662"/>
                  <a:gd name="connsiteY37" fmla="*/ 70381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3662" h="70305">
                    <a:moveTo>
                      <a:pt x="133878" y="70381"/>
                    </a:moveTo>
                    <a:lnTo>
                      <a:pt x="133878" y="64642"/>
                    </a:lnTo>
                    <a:cubicBezTo>
                      <a:pt x="123572" y="64642"/>
                      <a:pt x="121986" y="64642"/>
                      <a:pt x="121986" y="57787"/>
                    </a:cubicBezTo>
                    <a:lnTo>
                      <a:pt x="121986" y="22076"/>
                    </a:lnTo>
                    <a:cubicBezTo>
                      <a:pt x="121986" y="8207"/>
                      <a:pt x="115168" y="76"/>
                      <a:pt x="98203" y="76"/>
                    </a:cubicBezTo>
                    <a:cubicBezTo>
                      <a:pt x="85677" y="76"/>
                      <a:pt x="77115" y="6931"/>
                      <a:pt x="72834" y="14902"/>
                    </a:cubicBezTo>
                    <a:cubicBezTo>
                      <a:pt x="69663" y="3584"/>
                      <a:pt x="61101" y="76"/>
                      <a:pt x="49526" y="76"/>
                    </a:cubicBezTo>
                    <a:cubicBezTo>
                      <a:pt x="36524" y="76"/>
                      <a:pt x="28121" y="7250"/>
                      <a:pt x="23681" y="15540"/>
                    </a:cubicBezTo>
                    <a:lnTo>
                      <a:pt x="23523" y="15540"/>
                    </a:lnTo>
                    <a:lnTo>
                      <a:pt x="23523" y="76"/>
                    </a:lnTo>
                    <a:lnTo>
                      <a:pt x="215" y="1830"/>
                    </a:lnTo>
                    <a:lnTo>
                      <a:pt x="215" y="7569"/>
                    </a:lnTo>
                    <a:cubicBezTo>
                      <a:pt x="10838" y="7569"/>
                      <a:pt x="12107" y="8685"/>
                      <a:pt x="12107" y="16497"/>
                    </a:cubicBezTo>
                    <a:lnTo>
                      <a:pt x="12107" y="57787"/>
                    </a:lnTo>
                    <a:cubicBezTo>
                      <a:pt x="12107" y="64642"/>
                      <a:pt x="10521" y="64642"/>
                      <a:pt x="215" y="64642"/>
                    </a:cubicBezTo>
                    <a:lnTo>
                      <a:pt x="215" y="70381"/>
                    </a:lnTo>
                    <a:cubicBezTo>
                      <a:pt x="215" y="70381"/>
                      <a:pt x="11631" y="69744"/>
                      <a:pt x="18291" y="69744"/>
                    </a:cubicBezTo>
                    <a:cubicBezTo>
                      <a:pt x="24157" y="69744"/>
                      <a:pt x="35097" y="70222"/>
                      <a:pt x="36524" y="70381"/>
                    </a:cubicBezTo>
                    <a:lnTo>
                      <a:pt x="36524" y="64642"/>
                    </a:lnTo>
                    <a:cubicBezTo>
                      <a:pt x="26218" y="64642"/>
                      <a:pt x="24633" y="64642"/>
                      <a:pt x="24633" y="57787"/>
                    </a:cubicBezTo>
                    <a:lnTo>
                      <a:pt x="24633" y="29091"/>
                    </a:lnTo>
                    <a:cubicBezTo>
                      <a:pt x="24633" y="12352"/>
                      <a:pt x="37793" y="4540"/>
                      <a:pt x="48258" y="4540"/>
                    </a:cubicBezTo>
                    <a:cubicBezTo>
                      <a:pt x="59356" y="4540"/>
                      <a:pt x="60783" y="13308"/>
                      <a:pt x="60783" y="21439"/>
                    </a:cubicBezTo>
                    <a:lnTo>
                      <a:pt x="60783" y="57787"/>
                    </a:lnTo>
                    <a:cubicBezTo>
                      <a:pt x="60783" y="64642"/>
                      <a:pt x="59198" y="64642"/>
                      <a:pt x="48892" y="64642"/>
                    </a:cubicBezTo>
                    <a:lnTo>
                      <a:pt x="48892" y="70381"/>
                    </a:lnTo>
                    <a:cubicBezTo>
                      <a:pt x="48892" y="70381"/>
                      <a:pt x="60308" y="69744"/>
                      <a:pt x="66967" y="69744"/>
                    </a:cubicBezTo>
                    <a:cubicBezTo>
                      <a:pt x="72834" y="69744"/>
                      <a:pt x="83774" y="70222"/>
                      <a:pt x="85201" y="70381"/>
                    </a:cubicBezTo>
                    <a:lnTo>
                      <a:pt x="85201" y="64642"/>
                    </a:lnTo>
                    <a:cubicBezTo>
                      <a:pt x="74895" y="64642"/>
                      <a:pt x="73309" y="64642"/>
                      <a:pt x="73309" y="57787"/>
                    </a:cubicBezTo>
                    <a:lnTo>
                      <a:pt x="73309" y="29091"/>
                    </a:lnTo>
                    <a:cubicBezTo>
                      <a:pt x="73309" y="12352"/>
                      <a:pt x="86470" y="4540"/>
                      <a:pt x="96934" y="4540"/>
                    </a:cubicBezTo>
                    <a:cubicBezTo>
                      <a:pt x="108033" y="4540"/>
                      <a:pt x="109460" y="13308"/>
                      <a:pt x="109460" y="21439"/>
                    </a:cubicBezTo>
                    <a:lnTo>
                      <a:pt x="109460" y="57787"/>
                    </a:lnTo>
                    <a:cubicBezTo>
                      <a:pt x="109460" y="64642"/>
                      <a:pt x="107875" y="64642"/>
                      <a:pt x="97568" y="64642"/>
                    </a:cubicBezTo>
                    <a:lnTo>
                      <a:pt x="97568" y="70381"/>
                    </a:lnTo>
                    <a:cubicBezTo>
                      <a:pt x="97568" y="70381"/>
                      <a:pt x="108984" y="69744"/>
                      <a:pt x="115644" y="69744"/>
                    </a:cubicBezTo>
                    <a:cubicBezTo>
                      <a:pt x="121510" y="69744"/>
                      <a:pt x="132451" y="70222"/>
                      <a:pt x="133878" y="70381"/>
                    </a:cubicBezTo>
                    <a:close/>
                  </a:path>
                </a:pathLst>
              </a:custGeom>
              <a:solidFill>
                <a:srgbClr val="000000"/>
              </a:solidFill>
              <a:ln w="2290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3" name="任意多边形: 形状 32">
                <a:extLst>
                  <a:ext uri="{FF2B5EF4-FFF2-40B4-BE49-F238E27FC236}">
                    <a16:creationId xmlns:a16="http://schemas.microsoft.com/office/drawing/2014/main" id="{4309BFEF-5A84-4BC2-9E95-BFED3EE53C23}"/>
                  </a:ext>
                </a:extLst>
              </p:cNvPr>
              <p:cNvSpPr/>
              <p:nvPr>
                <p:custDataLst>
                  <p:tags r:id="rId18"/>
                </p:custDataLst>
              </p:nvPr>
            </p:nvSpPr>
            <p:spPr>
              <a:xfrm>
                <a:off x="10986388" y="5095993"/>
                <a:ext cx="34565" cy="105218"/>
              </a:xfrm>
              <a:custGeom>
                <a:avLst/>
                <a:gdLst>
                  <a:gd name="connsiteX0" fmla="*/ 34787 w 34565"/>
                  <a:gd name="connsiteY0" fmla="*/ 105295 h 105218"/>
                  <a:gd name="connsiteX1" fmla="*/ 34787 w 34565"/>
                  <a:gd name="connsiteY1" fmla="*/ 99556 h 105218"/>
                  <a:gd name="connsiteX2" fmla="*/ 24005 w 34565"/>
                  <a:gd name="connsiteY2" fmla="*/ 92860 h 105218"/>
                  <a:gd name="connsiteX3" fmla="*/ 24005 w 34565"/>
                  <a:gd name="connsiteY3" fmla="*/ 34990 h 105218"/>
                  <a:gd name="connsiteX4" fmla="*/ 697 w 34565"/>
                  <a:gd name="connsiteY4" fmla="*/ 36743 h 105218"/>
                  <a:gd name="connsiteX5" fmla="*/ 697 w 34565"/>
                  <a:gd name="connsiteY5" fmla="*/ 42483 h 105218"/>
                  <a:gd name="connsiteX6" fmla="*/ 12113 w 34565"/>
                  <a:gd name="connsiteY6" fmla="*/ 51251 h 105218"/>
                  <a:gd name="connsiteX7" fmla="*/ 12113 w 34565"/>
                  <a:gd name="connsiteY7" fmla="*/ 92700 h 105218"/>
                  <a:gd name="connsiteX8" fmla="*/ 222 w 34565"/>
                  <a:gd name="connsiteY8" fmla="*/ 99556 h 105218"/>
                  <a:gd name="connsiteX9" fmla="*/ 222 w 34565"/>
                  <a:gd name="connsiteY9" fmla="*/ 105295 h 105218"/>
                  <a:gd name="connsiteX10" fmla="*/ 17980 w 34565"/>
                  <a:gd name="connsiteY10" fmla="*/ 104657 h 105218"/>
                  <a:gd name="connsiteX11" fmla="*/ 34787 w 34565"/>
                  <a:gd name="connsiteY11" fmla="*/ 105295 h 105218"/>
                  <a:gd name="connsiteX12" fmla="*/ 26066 w 34565"/>
                  <a:gd name="connsiteY12" fmla="*/ 9323 h 105218"/>
                  <a:gd name="connsiteX13" fmla="*/ 17029 w 34565"/>
                  <a:gd name="connsiteY13" fmla="*/ 76 h 105218"/>
                  <a:gd name="connsiteX14" fmla="*/ 7991 w 34565"/>
                  <a:gd name="connsiteY14" fmla="*/ 9163 h 105218"/>
                  <a:gd name="connsiteX15" fmla="*/ 17029 w 34565"/>
                  <a:gd name="connsiteY15" fmla="*/ 18410 h 105218"/>
                  <a:gd name="connsiteX16" fmla="*/ 26066 w 34565"/>
                  <a:gd name="connsiteY16" fmla="*/ 9323 h 105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565" h="105218">
                    <a:moveTo>
                      <a:pt x="34787" y="105295"/>
                    </a:moveTo>
                    <a:lnTo>
                      <a:pt x="34787" y="99556"/>
                    </a:lnTo>
                    <a:cubicBezTo>
                      <a:pt x="25591" y="99556"/>
                      <a:pt x="24005" y="99556"/>
                      <a:pt x="24005" y="92860"/>
                    </a:cubicBezTo>
                    <a:lnTo>
                      <a:pt x="24005" y="34990"/>
                    </a:lnTo>
                    <a:lnTo>
                      <a:pt x="697" y="36743"/>
                    </a:lnTo>
                    <a:lnTo>
                      <a:pt x="697" y="42483"/>
                    </a:lnTo>
                    <a:cubicBezTo>
                      <a:pt x="10686" y="42483"/>
                      <a:pt x="12113" y="43439"/>
                      <a:pt x="12113" y="51251"/>
                    </a:cubicBezTo>
                    <a:lnTo>
                      <a:pt x="12113" y="92700"/>
                    </a:lnTo>
                    <a:cubicBezTo>
                      <a:pt x="12113" y="99556"/>
                      <a:pt x="10528" y="99556"/>
                      <a:pt x="222" y="99556"/>
                    </a:cubicBezTo>
                    <a:lnTo>
                      <a:pt x="222" y="105295"/>
                    </a:lnTo>
                    <a:cubicBezTo>
                      <a:pt x="222" y="105295"/>
                      <a:pt x="11638" y="104657"/>
                      <a:pt x="17980" y="104657"/>
                    </a:cubicBezTo>
                    <a:cubicBezTo>
                      <a:pt x="23529" y="104657"/>
                      <a:pt x="29237" y="104817"/>
                      <a:pt x="34787" y="105295"/>
                    </a:cubicBezTo>
                    <a:close/>
                    <a:moveTo>
                      <a:pt x="26066" y="9323"/>
                    </a:moveTo>
                    <a:cubicBezTo>
                      <a:pt x="26066" y="4221"/>
                      <a:pt x="22102" y="76"/>
                      <a:pt x="17029" y="76"/>
                    </a:cubicBezTo>
                    <a:cubicBezTo>
                      <a:pt x="11638" y="76"/>
                      <a:pt x="7991" y="4540"/>
                      <a:pt x="7991" y="9163"/>
                    </a:cubicBezTo>
                    <a:cubicBezTo>
                      <a:pt x="7991" y="14265"/>
                      <a:pt x="11955" y="18410"/>
                      <a:pt x="17029" y="18410"/>
                    </a:cubicBezTo>
                    <a:cubicBezTo>
                      <a:pt x="22420" y="18410"/>
                      <a:pt x="26066" y="13946"/>
                      <a:pt x="26066" y="9323"/>
                    </a:cubicBezTo>
                    <a:close/>
                  </a:path>
                </a:pathLst>
              </a:custGeom>
              <a:solidFill>
                <a:srgbClr val="000000"/>
              </a:solidFill>
              <a:ln w="2290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4" name="任意多边形: 形状 33">
                <a:extLst>
                  <a:ext uri="{FF2B5EF4-FFF2-40B4-BE49-F238E27FC236}">
                    <a16:creationId xmlns:a16="http://schemas.microsoft.com/office/drawing/2014/main" id="{4B8C5CB4-8AF7-4DCC-B5D4-E3D21A25A864}"/>
                  </a:ext>
                </a:extLst>
              </p:cNvPr>
              <p:cNvSpPr/>
              <p:nvPr>
                <p:custDataLst>
                  <p:tags r:id="rId19"/>
                </p:custDataLst>
              </p:nvPr>
            </p:nvSpPr>
            <p:spPr>
              <a:xfrm>
                <a:off x="11037285" y="5130907"/>
                <a:ext cx="84985" cy="70305"/>
              </a:xfrm>
              <a:custGeom>
                <a:avLst/>
                <a:gdLst>
                  <a:gd name="connsiteX0" fmla="*/ 85210 w 84985"/>
                  <a:gd name="connsiteY0" fmla="*/ 70381 h 70305"/>
                  <a:gd name="connsiteX1" fmla="*/ 85210 w 84985"/>
                  <a:gd name="connsiteY1" fmla="*/ 64642 h 70305"/>
                  <a:gd name="connsiteX2" fmla="*/ 73318 w 84985"/>
                  <a:gd name="connsiteY2" fmla="*/ 57787 h 70305"/>
                  <a:gd name="connsiteX3" fmla="*/ 73318 w 84985"/>
                  <a:gd name="connsiteY3" fmla="*/ 22076 h 70305"/>
                  <a:gd name="connsiteX4" fmla="*/ 49535 w 84985"/>
                  <a:gd name="connsiteY4" fmla="*/ 76 h 70305"/>
                  <a:gd name="connsiteX5" fmla="*/ 23690 w 84985"/>
                  <a:gd name="connsiteY5" fmla="*/ 15540 h 70305"/>
                  <a:gd name="connsiteX6" fmla="*/ 23532 w 84985"/>
                  <a:gd name="connsiteY6" fmla="*/ 15540 h 70305"/>
                  <a:gd name="connsiteX7" fmla="*/ 23532 w 84985"/>
                  <a:gd name="connsiteY7" fmla="*/ 76 h 70305"/>
                  <a:gd name="connsiteX8" fmla="*/ 224 w 84985"/>
                  <a:gd name="connsiteY8" fmla="*/ 1830 h 70305"/>
                  <a:gd name="connsiteX9" fmla="*/ 224 w 84985"/>
                  <a:gd name="connsiteY9" fmla="*/ 7569 h 70305"/>
                  <a:gd name="connsiteX10" fmla="*/ 12116 w 84985"/>
                  <a:gd name="connsiteY10" fmla="*/ 16497 h 70305"/>
                  <a:gd name="connsiteX11" fmla="*/ 12116 w 84985"/>
                  <a:gd name="connsiteY11" fmla="*/ 57787 h 70305"/>
                  <a:gd name="connsiteX12" fmla="*/ 224 w 84985"/>
                  <a:gd name="connsiteY12" fmla="*/ 64642 h 70305"/>
                  <a:gd name="connsiteX13" fmla="*/ 224 w 84985"/>
                  <a:gd name="connsiteY13" fmla="*/ 70381 h 70305"/>
                  <a:gd name="connsiteX14" fmla="*/ 18299 w 84985"/>
                  <a:gd name="connsiteY14" fmla="*/ 69744 h 70305"/>
                  <a:gd name="connsiteX15" fmla="*/ 36533 w 84985"/>
                  <a:gd name="connsiteY15" fmla="*/ 70381 h 70305"/>
                  <a:gd name="connsiteX16" fmla="*/ 36533 w 84985"/>
                  <a:gd name="connsiteY16" fmla="*/ 64642 h 70305"/>
                  <a:gd name="connsiteX17" fmla="*/ 24642 w 84985"/>
                  <a:gd name="connsiteY17" fmla="*/ 57787 h 70305"/>
                  <a:gd name="connsiteX18" fmla="*/ 24642 w 84985"/>
                  <a:gd name="connsiteY18" fmla="*/ 29091 h 70305"/>
                  <a:gd name="connsiteX19" fmla="*/ 48266 w 84985"/>
                  <a:gd name="connsiteY19" fmla="*/ 4540 h 70305"/>
                  <a:gd name="connsiteX20" fmla="*/ 60792 w 84985"/>
                  <a:gd name="connsiteY20" fmla="*/ 21439 h 70305"/>
                  <a:gd name="connsiteX21" fmla="*/ 60792 w 84985"/>
                  <a:gd name="connsiteY21" fmla="*/ 57787 h 70305"/>
                  <a:gd name="connsiteX22" fmla="*/ 48901 w 84985"/>
                  <a:gd name="connsiteY22" fmla="*/ 64642 h 70305"/>
                  <a:gd name="connsiteX23" fmla="*/ 48901 w 84985"/>
                  <a:gd name="connsiteY23" fmla="*/ 70381 h 70305"/>
                  <a:gd name="connsiteX24" fmla="*/ 66976 w 84985"/>
                  <a:gd name="connsiteY24" fmla="*/ 69744 h 70305"/>
                  <a:gd name="connsiteX25" fmla="*/ 85210 w 84985"/>
                  <a:gd name="connsiteY25" fmla="*/ 70381 h 7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985" h="70305">
                    <a:moveTo>
                      <a:pt x="85210" y="70381"/>
                    </a:moveTo>
                    <a:lnTo>
                      <a:pt x="85210" y="64642"/>
                    </a:lnTo>
                    <a:cubicBezTo>
                      <a:pt x="74904" y="64642"/>
                      <a:pt x="73318" y="64642"/>
                      <a:pt x="73318" y="57787"/>
                    </a:cubicBezTo>
                    <a:lnTo>
                      <a:pt x="73318" y="22076"/>
                    </a:lnTo>
                    <a:cubicBezTo>
                      <a:pt x="73318" y="8207"/>
                      <a:pt x="66500" y="76"/>
                      <a:pt x="49535" y="76"/>
                    </a:cubicBezTo>
                    <a:cubicBezTo>
                      <a:pt x="36533" y="76"/>
                      <a:pt x="28130" y="7250"/>
                      <a:pt x="23690" y="15540"/>
                    </a:cubicBezTo>
                    <a:lnTo>
                      <a:pt x="23532" y="15540"/>
                    </a:lnTo>
                    <a:lnTo>
                      <a:pt x="23532" y="76"/>
                    </a:lnTo>
                    <a:lnTo>
                      <a:pt x="224" y="1830"/>
                    </a:lnTo>
                    <a:lnTo>
                      <a:pt x="224" y="7569"/>
                    </a:lnTo>
                    <a:cubicBezTo>
                      <a:pt x="10847" y="7569"/>
                      <a:pt x="12116" y="8685"/>
                      <a:pt x="12116" y="16497"/>
                    </a:cubicBezTo>
                    <a:lnTo>
                      <a:pt x="12116" y="57787"/>
                    </a:lnTo>
                    <a:cubicBezTo>
                      <a:pt x="12116" y="64642"/>
                      <a:pt x="10530" y="64642"/>
                      <a:pt x="224" y="64642"/>
                    </a:cubicBezTo>
                    <a:lnTo>
                      <a:pt x="224" y="70381"/>
                    </a:lnTo>
                    <a:cubicBezTo>
                      <a:pt x="224" y="70381"/>
                      <a:pt x="11640" y="69744"/>
                      <a:pt x="18299" y="69744"/>
                    </a:cubicBezTo>
                    <a:cubicBezTo>
                      <a:pt x="24166" y="69744"/>
                      <a:pt x="35106" y="70222"/>
                      <a:pt x="36533" y="70381"/>
                    </a:cubicBezTo>
                    <a:lnTo>
                      <a:pt x="36533" y="64642"/>
                    </a:lnTo>
                    <a:cubicBezTo>
                      <a:pt x="26227" y="64642"/>
                      <a:pt x="24642" y="64642"/>
                      <a:pt x="24642" y="57787"/>
                    </a:cubicBezTo>
                    <a:lnTo>
                      <a:pt x="24642" y="29091"/>
                    </a:lnTo>
                    <a:cubicBezTo>
                      <a:pt x="24642" y="12352"/>
                      <a:pt x="37802" y="4540"/>
                      <a:pt x="48266" y="4540"/>
                    </a:cubicBezTo>
                    <a:cubicBezTo>
                      <a:pt x="59365" y="4540"/>
                      <a:pt x="60792" y="13308"/>
                      <a:pt x="60792" y="21439"/>
                    </a:cubicBezTo>
                    <a:lnTo>
                      <a:pt x="60792" y="57787"/>
                    </a:lnTo>
                    <a:cubicBezTo>
                      <a:pt x="60792" y="64642"/>
                      <a:pt x="59207" y="64642"/>
                      <a:pt x="48901" y="64642"/>
                    </a:cubicBezTo>
                    <a:lnTo>
                      <a:pt x="48901" y="70381"/>
                    </a:lnTo>
                    <a:cubicBezTo>
                      <a:pt x="48901" y="70381"/>
                      <a:pt x="60317" y="69744"/>
                      <a:pt x="66976" y="69744"/>
                    </a:cubicBezTo>
                    <a:cubicBezTo>
                      <a:pt x="72843" y="69744"/>
                      <a:pt x="83783" y="70222"/>
                      <a:pt x="85210" y="70381"/>
                    </a:cubicBezTo>
                    <a:close/>
                  </a:path>
                </a:pathLst>
              </a:custGeom>
              <a:solidFill>
                <a:srgbClr val="000000"/>
              </a:solidFill>
              <a:ln w="2290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5" name="任意多边形: 形状 34">
                <a:extLst>
                  <a:ext uri="{FF2B5EF4-FFF2-40B4-BE49-F238E27FC236}">
                    <a16:creationId xmlns:a16="http://schemas.microsoft.com/office/drawing/2014/main" id="{25B317F5-314F-49F9-A565-727AB05C656E}"/>
                  </a:ext>
                </a:extLst>
              </p:cNvPr>
              <p:cNvSpPr/>
              <p:nvPr>
                <p:custDataLst>
                  <p:tags r:id="rId20"/>
                </p:custDataLst>
              </p:nvPr>
            </p:nvSpPr>
            <p:spPr>
              <a:xfrm>
                <a:off x="11215699" y="5083467"/>
                <a:ext cx="150627" cy="53292"/>
              </a:xfrm>
              <a:custGeom>
                <a:avLst/>
                <a:gdLst>
                  <a:gd name="connsiteX0" fmla="*/ 143158 w 150627"/>
                  <a:gd name="connsiteY0" fmla="*/ 9185 h 53292"/>
                  <a:gd name="connsiteX1" fmla="*/ 150860 w 150627"/>
                  <a:gd name="connsiteY1" fmla="*/ 4630 h 53292"/>
                  <a:gd name="connsiteX2" fmla="*/ 143385 w 150627"/>
                  <a:gd name="connsiteY2" fmla="*/ 75 h 53292"/>
                  <a:gd name="connsiteX3" fmla="*/ 7706 w 150627"/>
                  <a:gd name="connsiteY3" fmla="*/ 75 h 53292"/>
                  <a:gd name="connsiteX4" fmla="*/ 232 w 150627"/>
                  <a:gd name="connsiteY4" fmla="*/ 4630 h 53292"/>
                  <a:gd name="connsiteX5" fmla="*/ 7933 w 150627"/>
                  <a:gd name="connsiteY5" fmla="*/ 9185 h 53292"/>
                  <a:gd name="connsiteX6" fmla="*/ 143158 w 150627"/>
                  <a:gd name="connsiteY6" fmla="*/ 9185 h 53292"/>
                  <a:gd name="connsiteX7" fmla="*/ 143385 w 150627"/>
                  <a:gd name="connsiteY7" fmla="*/ 53367 h 53292"/>
                  <a:gd name="connsiteX8" fmla="*/ 150860 w 150627"/>
                  <a:gd name="connsiteY8" fmla="*/ 48812 h 53292"/>
                  <a:gd name="connsiteX9" fmla="*/ 143158 w 150627"/>
                  <a:gd name="connsiteY9" fmla="*/ 44257 h 53292"/>
                  <a:gd name="connsiteX10" fmla="*/ 7933 w 150627"/>
                  <a:gd name="connsiteY10" fmla="*/ 44257 h 53292"/>
                  <a:gd name="connsiteX11" fmla="*/ 232 w 150627"/>
                  <a:gd name="connsiteY11" fmla="*/ 48812 h 53292"/>
                  <a:gd name="connsiteX12" fmla="*/ 7706 w 150627"/>
                  <a:gd name="connsiteY12" fmla="*/ 53367 h 53292"/>
                  <a:gd name="connsiteX13" fmla="*/ 143385 w 150627"/>
                  <a:gd name="connsiteY13" fmla="*/ 53367 h 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627" h="53292">
                    <a:moveTo>
                      <a:pt x="143158" y="9185"/>
                    </a:moveTo>
                    <a:cubicBezTo>
                      <a:pt x="146556" y="9185"/>
                      <a:pt x="150860" y="9185"/>
                      <a:pt x="150860" y="4630"/>
                    </a:cubicBezTo>
                    <a:cubicBezTo>
                      <a:pt x="150860" y="75"/>
                      <a:pt x="146556" y="75"/>
                      <a:pt x="143385" y="75"/>
                    </a:cubicBezTo>
                    <a:lnTo>
                      <a:pt x="7706" y="75"/>
                    </a:lnTo>
                    <a:cubicBezTo>
                      <a:pt x="4535" y="75"/>
                      <a:pt x="232" y="75"/>
                      <a:pt x="232" y="4630"/>
                    </a:cubicBezTo>
                    <a:cubicBezTo>
                      <a:pt x="232" y="9185"/>
                      <a:pt x="4535" y="9185"/>
                      <a:pt x="7933" y="9185"/>
                    </a:cubicBezTo>
                    <a:lnTo>
                      <a:pt x="143158" y="9185"/>
                    </a:lnTo>
                    <a:close/>
                    <a:moveTo>
                      <a:pt x="143385" y="53367"/>
                    </a:moveTo>
                    <a:cubicBezTo>
                      <a:pt x="146556" y="53367"/>
                      <a:pt x="150860" y="53367"/>
                      <a:pt x="150860" y="48812"/>
                    </a:cubicBezTo>
                    <a:cubicBezTo>
                      <a:pt x="150860" y="44257"/>
                      <a:pt x="146556" y="44257"/>
                      <a:pt x="143158" y="44257"/>
                    </a:cubicBezTo>
                    <a:lnTo>
                      <a:pt x="7933" y="44257"/>
                    </a:lnTo>
                    <a:cubicBezTo>
                      <a:pt x="4535" y="44257"/>
                      <a:pt x="232" y="44257"/>
                      <a:pt x="232" y="48812"/>
                    </a:cubicBezTo>
                    <a:cubicBezTo>
                      <a:pt x="232" y="53367"/>
                      <a:pt x="4535" y="53367"/>
                      <a:pt x="7706" y="53367"/>
                    </a:cubicBezTo>
                    <a:lnTo>
                      <a:pt x="143385" y="53367"/>
                    </a:lnTo>
                    <a:close/>
                  </a:path>
                </a:pathLst>
              </a:custGeom>
              <a:solidFill>
                <a:srgbClr val="000000"/>
              </a:solidFill>
              <a:ln w="2290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6" name="任意多边形: 形状 35">
                <a:extLst>
                  <a:ext uri="{FF2B5EF4-FFF2-40B4-BE49-F238E27FC236}">
                    <a16:creationId xmlns:a16="http://schemas.microsoft.com/office/drawing/2014/main" id="{F7E833E7-971B-4B4D-81FE-B23FA856AACA}"/>
                  </a:ext>
                </a:extLst>
              </p:cNvPr>
              <p:cNvSpPr/>
              <p:nvPr>
                <p:custDataLst>
                  <p:tags r:id="rId21"/>
                </p:custDataLst>
              </p:nvPr>
            </p:nvSpPr>
            <p:spPr>
              <a:xfrm>
                <a:off x="11451619" y="5015371"/>
                <a:ext cx="94000" cy="156689"/>
              </a:xfrm>
              <a:custGeom>
                <a:avLst/>
                <a:gdLst>
                  <a:gd name="connsiteX0" fmla="*/ 56416 w 94000"/>
                  <a:gd name="connsiteY0" fmla="*/ 71587 h 156689"/>
                  <a:gd name="connsiteX1" fmla="*/ 88127 w 94000"/>
                  <a:gd name="connsiteY1" fmla="*/ 31504 h 156689"/>
                  <a:gd name="connsiteX2" fmla="*/ 46450 w 94000"/>
                  <a:gd name="connsiteY2" fmla="*/ 75 h 156689"/>
                  <a:gd name="connsiteX3" fmla="*/ 6358 w 94000"/>
                  <a:gd name="connsiteY3" fmla="*/ 31048 h 156689"/>
                  <a:gd name="connsiteX4" fmla="*/ 17910 w 94000"/>
                  <a:gd name="connsiteY4" fmla="*/ 42891 h 156689"/>
                  <a:gd name="connsiteX5" fmla="*/ 29462 w 94000"/>
                  <a:gd name="connsiteY5" fmla="*/ 31276 h 156689"/>
                  <a:gd name="connsiteX6" fmla="*/ 15418 w 94000"/>
                  <a:gd name="connsiteY6" fmla="*/ 19889 h 156689"/>
                  <a:gd name="connsiteX7" fmla="*/ 45544 w 94000"/>
                  <a:gd name="connsiteY7" fmla="*/ 5768 h 156689"/>
                  <a:gd name="connsiteX8" fmla="*/ 67289 w 94000"/>
                  <a:gd name="connsiteY8" fmla="*/ 31276 h 156689"/>
                  <a:gd name="connsiteX9" fmla="*/ 60946 w 94000"/>
                  <a:gd name="connsiteY9" fmla="*/ 57239 h 156689"/>
                  <a:gd name="connsiteX10" fmla="*/ 40787 w 94000"/>
                  <a:gd name="connsiteY10" fmla="*/ 69082 h 156689"/>
                  <a:gd name="connsiteX11" fmla="*/ 31953 w 94000"/>
                  <a:gd name="connsiteY11" fmla="*/ 69765 h 156689"/>
                  <a:gd name="connsiteX12" fmla="*/ 28556 w 94000"/>
                  <a:gd name="connsiteY12" fmla="*/ 72498 h 156689"/>
                  <a:gd name="connsiteX13" fmla="*/ 33992 w 94000"/>
                  <a:gd name="connsiteY13" fmla="*/ 75003 h 156689"/>
                  <a:gd name="connsiteX14" fmla="*/ 43958 w 94000"/>
                  <a:gd name="connsiteY14" fmla="*/ 75003 h 156689"/>
                  <a:gd name="connsiteX15" fmla="*/ 70913 w 94000"/>
                  <a:gd name="connsiteY15" fmla="*/ 112809 h 156689"/>
                  <a:gd name="connsiteX16" fmla="*/ 45317 w 94000"/>
                  <a:gd name="connsiteY16" fmla="*/ 150387 h 156689"/>
                  <a:gd name="connsiteX17" fmla="*/ 10662 w 94000"/>
                  <a:gd name="connsiteY17" fmla="*/ 133078 h 156689"/>
                  <a:gd name="connsiteX18" fmla="*/ 25611 w 94000"/>
                  <a:gd name="connsiteY18" fmla="*/ 120552 h 156689"/>
                  <a:gd name="connsiteX19" fmla="*/ 12927 w 94000"/>
                  <a:gd name="connsiteY19" fmla="*/ 107799 h 156689"/>
                  <a:gd name="connsiteX20" fmla="*/ 242 w 94000"/>
                  <a:gd name="connsiteY20" fmla="*/ 121008 h 156689"/>
                  <a:gd name="connsiteX21" fmla="*/ 45997 w 94000"/>
                  <a:gd name="connsiteY21" fmla="*/ 156764 h 156689"/>
                  <a:gd name="connsiteX22" fmla="*/ 94243 w 94000"/>
                  <a:gd name="connsiteY22" fmla="*/ 112809 h 156689"/>
                  <a:gd name="connsiteX23" fmla="*/ 56416 w 94000"/>
                  <a:gd name="connsiteY23" fmla="*/ 71587 h 15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4000" h="156689">
                    <a:moveTo>
                      <a:pt x="56416" y="71587"/>
                    </a:moveTo>
                    <a:cubicBezTo>
                      <a:pt x="74990" y="65438"/>
                      <a:pt x="88127" y="49496"/>
                      <a:pt x="88127" y="31504"/>
                    </a:cubicBezTo>
                    <a:cubicBezTo>
                      <a:pt x="88127" y="12828"/>
                      <a:pt x="68195" y="75"/>
                      <a:pt x="46450" y="75"/>
                    </a:cubicBezTo>
                    <a:cubicBezTo>
                      <a:pt x="23573" y="75"/>
                      <a:pt x="6358" y="13739"/>
                      <a:pt x="6358" y="31048"/>
                    </a:cubicBezTo>
                    <a:cubicBezTo>
                      <a:pt x="6358" y="38564"/>
                      <a:pt x="11341" y="42891"/>
                      <a:pt x="17910" y="42891"/>
                    </a:cubicBezTo>
                    <a:cubicBezTo>
                      <a:pt x="24932" y="42891"/>
                      <a:pt x="29462" y="37881"/>
                      <a:pt x="29462" y="31276"/>
                    </a:cubicBezTo>
                    <a:cubicBezTo>
                      <a:pt x="29462" y="19889"/>
                      <a:pt x="18816" y="19889"/>
                      <a:pt x="15418" y="19889"/>
                    </a:cubicBezTo>
                    <a:cubicBezTo>
                      <a:pt x="22440" y="8729"/>
                      <a:pt x="37390" y="5768"/>
                      <a:pt x="45544" y="5768"/>
                    </a:cubicBezTo>
                    <a:cubicBezTo>
                      <a:pt x="54831" y="5768"/>
                      <a:pt x="67289" y="10779"/>
                      <a:pt x="67289" y="31276"/>
                    </a:cubicBezTo>
                    <a:cubicBezTo>
                      <a:pt x="67289" y="34009"/>
                      <a:pt x="66836" y="47218"/>
                      <a:pt x="60946" y="57239"/>
                    </a:cubicBezTo>
                    <a:cubicBezTo>
                      <a:pt x="54151" y="68171"/>
                      <a:pt x="46450" y="68854"/>
                      <a:pt x="40787" y="69082"/>
                    </a:cubicBezTo>
                    <a:cubicBezTo>
                      <a:pt x="38975" y="69309"/>
                      <a:pt x="33539" y="69765"/>
                      <a:pt x="31953" y="69765"/>
                    </a:cubicBezTo>
                    <a:cubicBezTo>
                      <a:pt x="30141" y="69993"/>
                      <a:pt x="28556" y="70220"/>
                      <a:pt x="28556" y="72498"/>
                    </a:cubicBezTo>
                    <a:cubicBezTo>
                      <a:pt x="28556" y="75003"/>
                      <a:pt x="30141" y="75003"/>
                      <a:pt x="33992" y="75003"/>
                    </a:cubicBezTo>
                    <a:lnTo>
                      <a:pt x="43958" y="75003"/>
                    </a:lnTo>
                    <a:cubicBezTo>
                      <a:pt x="62532" y="75003"/>
                      <a:pt x="70913" y="90490"/>
                      <a:pt x="70913" y="112809"/>
                    </a:cubicBezTo>
                    <a:cubicBezTo>
                      <a:pt x="70913" y="143782"/>
                      <a:pt x="55284" y="150387"/>
                      <a:pt x="45317" y="150387"/>
                    </a:cubicBezTo>
                    <a:cubicBezTo>
                      <a:pt x="35577" y="150387"/>
                      <a:pt x="18589" y="146515"/>
                      <a:pt x="10662" y="133078"/>
                    </a:cubicBezTo>
                    <a:cubicBezTo>
                      <a:pt x="18589" y="134217"/>
                      <a:pt x="25611" y="129207"/>
                      <a:pt x="25611" y="120552"/>
                    </a:cubicBezTo>
                    <a:cubicBezTo>
                      <a:pt x="25611" y="112353"/>
                      <a:pt x="19495" y="107799"/>
                      <a:pt x="12927" y="107799"/>
                    </a:cubicBezTo>
                    <a:cubicBezTo>
                      <a:pt x="7490" y="107799"/>
                      <a:pt x="242" y="110987"/>
                      <a:pt x="242" y="121008"/>
                    </a:cubicBezTo>
                    <a:cubicBezTo>
                      <a:pt x="242" y="141733"/>
                      <a:pt x="21307" y="156764"/>
                      <a:pt x="45997" y="156764"/>
                    </a:cubicBezTo>
                    <a:cubicBezTo>
                      <a:pt x="73631" y="156764"/>
                      <a:pt x="94243" y="136039"/>
                      <a:pt x="94243" y="112809"/>
                    </a:cubicBezTo>
                    <a:cubicBezTo>
                      <a:pt x="94243" y="94134"/>
                      <a:pt x="79973" y="76370"/>
                      <a:pt x="56416" y="71587"/>
                    </a:cubicBezTo>
                    <a:close/>
                  </a:path>
                </a:pathLst>
              </a:custGeom>
              <a:solidFill>
                <a:srgbClr val="000000"/>
              </a:solidFill>
              <a:ln w="2290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8" name="任意多边形: 形状 37">
                <a:extLst>
                  <a:ext uri="{FF2B5EF4-FFF2-40B4-BE49-F238E27FC236}">
                    <a16:creationId xmlns:a16="http://schemas.microsoft.com/office/drawing/2014/main" id="{663DF36C-6EFB-4989-A922-79B9AE425AB9}"/>
                  </a:ext>
                </a:extLst>
              </p:cNvPr>
              <p:cNvSpPr/>
              <p:nvPr>
                <p:custDataLst>
                  <p:tags r:id="rId22"/>
                </p:custDataLst>
              </p:nvPr>
            </p:nvSpPr>
            <p:spPr>
              <a:xfrm>
                <a:off x="11566686" y="5015371"/>
                <a:ext cx="90376" cy="151678"/>
              </a:xfrm>
              <a:custGeom>
                <a:avLst/>
                <a:gdLst>
                  <a:gd name="connsiteX0" fmla="*/ 17688 w 90376"/>
                  <a:gd name="connsiteY0" fmla="*/ 134217 h 151678"/>
                  <a:gd name="connsiteX1" fmla="*/ 41698 w 90376"/>
                  <a:gd name="connsiteY1" fmla="*/ 110759 h 151678"/>
                  <a:gd name="connsiteX2" fmla="*/ 90624 w 90376"/>
                  <a:gd name="connsiteY2" fmla="*/ 44257 h 151678"/>
                  <a:gd name="connsiteX3" fmla="*/ 42604 w 90376"/>
                  <a:gd name="connsiteY3" fmla="*/ 75 h 151678"/>
                  <a:gd name="connsiteX4" fmla="*/ 247 w 90376"/>
                  <a:gd name="connsiteY4" fmla="*/ 41297 h 151678"/>
                  <a:gd name="connsiteX5" fmla="*/ 12252 w 90376"/>
                  <a:gd name="connsiteY5" fmla="*/ 54050 h 151678"/>
                  <a:gd name="connsiteX6" fmla="*/ 24031 w 90376"/>
                  <a:gd name="connsiteY6" fmla="*/ 41980 h 151678"/>
                  <a:gd name="connsiteX7" fmla="*/ 12026 w 90376"/>
                  <a:gd name="connsiteY7" fmla="*/ 30137 h 151678"/>
                  <a:gd name="connsiteX8" fmla="*/ 9081 w 90376"/>
                  <a:gd name="connsiteY8" fmla="*/ 30365 h 151678"/>
                  <a:gd name="connsiteX9" fmla="*/ 39660 w 90376"/>
                  <a:gd name="connsiteY9" fmla="*/ 7135 h 151678"/>
                  <a:gd name="connsiteX10" fmla="*/ 70012 w 90376"/>
                  <a:gd name="connsiteY10" fmla="*/ 44257 h 151678"/>
                  <a:gd name="connsiteX11" fmla="*/ 46228 w 90376"/>
                  <a:gd name="connsiteY11" fmla="*/ 94589 h 151678"/>
                  <a:gd name="connsiteX12" fmla="*/ 2739 w 90376"/>
                  <a:gd name="connsiteY12" fmla="*/ 143327 h 151678"/>
                  <a:gd name="connsiteX13" fmla="*/ 247 w 90376"/>
                  <a:gd name="connsiteY13" fmla="*/ 151754 h 151678"/>
                  <a:gd name="connsiteX14" fmla="*/ 84282 w 90376"/>
                  <a:gd name="connsiteY14" fmla="*/ 151754 h 151678"/>
                  <a:gd name="connsiteX15" fmla="*/ 90624 w 90376"/>
                  <a:gd name="connsiteY15" fmla="*/ 112126 h 151678"/>
                  <a:gd name="connsiteX16" fmla="*/ 84961 w 90376"/>
                  <a:gd name="connsiteY16" fmla="*/ 112126 h 151678"/>
                  <a:gd name="connsiteX17" fmla="*/ 79978 w 90376"/>
                  <a:gd name="connsiteY17" fmla="*/ 132395 h 151678"/>
                  <a:gd name="connsiteX18" fmla="*/ 58460 w 90376"/>
                  <a:gd name="connsiteY18" fmla="*/ 134217 h 151678"/>
                  <a:gd name="connsiteX19" fmla="*/ 17688 w 90376"/>
                  <a:gd name="connsiteY19" fmla="*/ 134217 h 15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376" h="151678">
                    <a:moveTo>
                      <a:pt x="17688" y="134217"/>
                    </a:moveTo>
                    <a:lnTo>
                      <a:pt x="41698" y="110759"/>
                    </a:lnTo>
                    <a:cubicBezTo>
                      <a:pt x="77033" y="79330"/>
                      <a:pt x="90624" y="67032"/>
                      <a:pt x="90624" y="44257"/>
                    </a:cubicBezTo>
                    <a:cubicBezTo>
                      <a:pt x="90624" y="18294"/>
                      <a:pt x="70238" y="75"/>
                      <a:pt x="42604" y="75"/>
                    </a:cubicBezTo>
                    <a:cubicBezTo>
                      <a:pt x="17009" y="75"/>
                      <a:pt x="247" y="21027"/>
                      <a:pt x="247" y="41297"/>
                    </a:cubicBezTo>
                    <a:cubicBezTo>
                      <a:pt x="247" y="54050"/>
                      <a:pt x="11573" y="54050"/>
                      <a:pt x="12252" y="54050"/>
                    </a:cubicBezTo>
                    <a:cubicBezTo>
                      <a:pt x="16103" y="54050"/>
                      <a:pt x="24031" y="51318"/>
                      <a:pt x="24031" y="41980"/>
                    </a:cubicBezTo>
                    <a:cubicBezTo>
                      <a:pt x="24031" y="36059"/>
                      <a:pt x="19953" y="30137"/>
                      <a:pt x="12026" y="30137"/>
                    </a:cubicBezTo>
                    <a:cubicBezTo>
                      <a:pt x="10214" y="30137"/>
                      <a:pt x="9761" y="30137"/>
                      <a:pt x="9081" y="30365"/>
                    </a:cubicBezTo>
                    <a:cubicBezTo>
                      <a:pt x="14291" y="15561"/>
                      <a:pt x="26522" y="7135"/>
                      <a:pt x="39660" y="7135"/>
                    </a:cubicBezTo>
                    <a:cubicBezTo>
                      <a:pt x="60272" y="7135"/>
                      <a:pt x="70012" y="25582"/>
                      <a:pt x="70012" y="44257"/>
                    </a:cubicBezTo>
                    <a:cubicBezTo>
                      <a:pt x="70012" y="62477"/>
                      <a:pt x="58686" y="80469"/>
                      <a:pt x="46228" y="94589"/>
                    </a:cubicBezTo>
                    <a:lnTo>
                      <a:pt x="2739" y="143327"/>
                    </a:lnTo>
                    <a:cubicBezTo>
                      <a:pt x="247" y="145832"/>
                      <a:pt x="247" y="146288"/>
                      <a:pt x="247" y="151754"/>
                    </a:cubicBezTo>
                    <a:lnTo>
                      <a:pt x="84282" y="151754"/>
                    </a:lnTo>
                    <a:lnTo>
                      <a:pt x="90624" y="112126"/>
                    </a:lnTo>
                    <a:lnTo>
                      <a:pt x="84961" y="112126"/>
                    </a:lnTo>
                    <a:cubicBezTo>
                      <a:pt x="83829" y="118958"/>
                      <a:pt x="82243" y="128979"/>
                      <a:pt x="79978" y="132395"/>
                    </a:cubicBezTo>
                    <a:cubicBezTo>
                      <a:pt x="78392" y="134217"/>
                      <a:pt x="63443" y="134217"/>
                      <a:pt x="58460" y="134217"/>
                    </a:cubicBezTo>
                    <a:lnTo>
                      <a:pt x="17688" y="134217"/>
                    </a:lnTo>
                    <a:close/>
                  </a:path>
                </a:pathLst>
              </a:custGeom>
              <a:solidFill>
                <a:srgbClr val="000000"/>
              </a:solidFill>
              <a:ln w="2290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9" name="任意多边形: 形状 38">
                <a:extLst>
                  <a:ext uri="{FF2B5EF4-FFF2-40B4-BE49-F238E27FC236}">
                    <a16:creationId xmlns:a16="http://schemas.microsoft.com/office/drawing/2014/main" id="{2ED22051-4CEF-408C-AF3C-F279575AEBD3}"/>
                  </a:ext>
                </a:extLst>
              </p:cNvPr>
              <p:cNvSpPr/>
              <p:nvPr>
                <p:custDataLst>
                  <p:tags r:id="rId23"/>
                </p:custDataLst>
              </p:nvPr>
            </p:nvSpPr>
            <p:spPr>
              <a:xfrm>
                <a:off x="11680824" y="4998884"/>
                <a:ext cx="68178" cy="68392"/>
              </a:xfrm>
              <a:custGeom>
                <a:avLst/>
                <a:gdLst>
                  <a:gd name="connsiteX0" fmla="*/ 68431 w 68178"/>
                  <a:gd name="connsiteY0" fmla="*/ 34346 h 68392"/>
                  <a:gd name="connsiteX1" fmla="*/ 34342 w 68178"/>
                  <a:gd name="connsiteY1" fmla="*/ 71 h 68392"/>
                  <a:gd name="connsiteX2" fmla="*/ 252 w 68178"/>
                  <a:gd name="connsiteY2" fmla="*/ 34187 h 68392"/>
                  <a:gd name="connsiteX3" fmla="*/ 34342 w 68178"/>
                  <a:gd name="connsiteY3" fmla="*/ 68463 h 68392"/>
                  <a:gd name="connsiteX4" fmla="*/ 68431 w 68178"/>
                  <a:gd name="connsiteY4" fmla="*/ 34346 h 68392"/>
                  <a:gd name="connsiteX5" fmla="*/ 34342 w 68178"/>
                  <a:gd name="connsiteY5" fmla="*/ 60651 h 68392"/>
                  <a:gd name="connsiteX6" fmla="*/ 8021 w 68178"/>
                  <a:gd name="connsiteY6" fmla="*/ 34346 h 68392"/>
                  <a:gd name="connsiteX7" fmla="*/ 34342 w 68178"/>
                  <a:gd name="connsiteY7" fmla="*/ 7882 h 68392"/>
                  <a:gd name="connsiteX8" fmla="*/ 60662 w 68178"/>
                  <a:gd name="connsiteY8" fmla="*/ 34187 h 68392"/>
                  <a:gd name="connsiteX9" fmla="*/ 34342 w 68178"/>
                  <a:gd name="connsiteY9" fmla="*/ 60651 h 6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178" h="68392">
                    <a:moveTo>
                      <a:pt x="68431" y="34346"/>
                    </a:moveTo>
                    <a:cubicBezTo>
                      <a:pt x="68431" y="15056"/>
                      <a:pt x="53051" y="71"/>
                      <a:pt x="34342" y="71"/>
                    </a:cubicBezTo>
                    <a:cubicBezTo>
                      <a:pt x="15315" y="71"/>
                      <a:pt x="252" y="15535"/>
                      <a:pt x="252" y="34187"/>
                    </a:cubicBezTo>
                    <a:cubicBezTo>
                      <a:pt x="252" y="53477"/>
                      <a:pt x="15632" y="68463"/>
                      <a:pt x="34342" y="68463"/>
                    </a:cubicBezTo>
                    <a:cubicBezTo>
                      <a:pt x="53368" y="68463"/>
                      <a:pt x="68431" y="52999"/>
                      <a:pt x="68431" y="34346"/>
                    </a:cubicBezTo>
                    <a:close/>
                    <a:moveTo>
                      <a:pt x="34342" y="60651"/>
                    </a:moveTo>
                    <a:cubicBezTo>
                      <a:pt x="19437" y="60651"/>
                      <a:pt x="8021" y="48535"/>
                      <a:pt x="8021" y="34346"/>
                    </a:cubicBezTo>
                    <a:cubicBezTo>
                      <a:pt x="8021" y="19520"/>
                      <a:pt x="19755" y="7882"/>
                      <a:pt x="34342" y="7882"/>
                    </a:cubicBezTo>
                    <a:cubicBezTo>
                      <a:pt x="49246" y="7882"/>
                      <a:pt x="60662" y="19998"/>
                      <a:pt x="60662" y="34187"/>
                    </a:cubicBezTo>
                    <a:cubicBezTo>
                      <a:pt x="60662" y="49013"/>
                      <a:pt x="48929" y="60651"/>
                      <a:pt x="34342" y="60651"/>
                    </a:cubicBezTo>
                    <a:close/>
                  </a:path>
                </a:pathLst>
              </a:custGeom>
              <a:solidFill>
                <a:srgbClr val="000000"/>
              </a:solidFill>
              <a:ln w="2290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nvGrpSpPr>
            <p:cNvPr id="158" name="组合 157" descr="\documentclass{article}&#10;\usepackage{amsmath}&#10;\pagestyle{empty}&#10;\begin{document}&#10;&#10;1450\text{ mm}&#10;&#10;\end{document}" title="IguanaTex Shape Display">
              <a:extLst>
                <a:ext uri="{FF2B5EF4-FFF2-40B4-BE49-F238E27FC236}">
                  <a16:creationId xmlns:a16="http://schemas.microsoft.com/office/drawing/2014/main" id="{F3DB94CD-5ED3-4B54-9298-550649BBCDB2}"/>
                </a:ext>
              </a:extLst>
            </p:cNvPr>
            <p:cNvGrpSpPr>
              <a:grpSpLocks noChangeAspect="1"/>
            </p:cNvGrpSpPr>
            <p:nvPr>
              <p:custDataLst>
                <p:tags r:id="rId3"/>
              </p:custDataLst>
            </p:nvPr>
          </p:nvGrpSpPr>
          <p:grpSpPr>
            <a:xfrm>
              <a:off x="5890205" y="3602385"/>
              <a:ext cx="880394" cy="153508"/>
              <a:chOff x="7431262" y="4946681"/>
              <a:chExt cx="880394" cy="153508"/>
            </a:xfrm>
          </p:grpSpPr>
          <p:sp>
            <p:nvSpPr>
              <p:cNvPr id="74" name="任意多边形: 形状 73">
                <a:extLst>
                  <a:ext uri="{FF2B5EF4-FFF2-40B4-BE49-F238E27FC236}">
                    <a16:creationId xmlns:a16="http://schemas.microsoft.com/office/drawing/2014/main" id="{4A4ACCDB-26EA-4056-9493-1A684C276CFC}"/>
                  </a:ext>
                </a:extLst>
              </p:cNvPr>
              <p:cNvSpPr/>
              <p:nvPr>
                <p:custDataLst>
                  <p:tags r:id="rId10"/>
                </p:custDataLst>
              </p:nvPr>
            </p:nvSpPr>
            <p:spPr>
              <a:xfrm>
                <a:off x="7431262" y="4949096"/>
                <a:ext cx="74686" cy="146261"/>
              </a:xfrm>
              <a:custGeom>
                <a:avLst/>
                <a:gdLst>
                  <a:gd name="connsiteX0" fmla="*/ 74763 w 74686"/>
                  <a:gd name="connsiteY0" fmla="*/ 146324 h 146261"/>
                  <a:gd name="connsiteX1" fmla="*/ 74763 w 74686"/>
                  <a:gd name="connsiteY1" fmla="*/ 139516 h 146261"/>
                  <a:gd name="connsiteX2" fmla="*/ 67521 w 74686"/>
                  <a:gd name="connsiteY2" fmla="*/ 139516 h 146261"/>
                  <a:gd name="connsiteX3" fmla="*/ 46473 w 74686"/>
                  <a:gd name="connsiteY3" fmla="*/ 128975 h 146261"/>
                  <a:gd name="connsiteX4" fmla="*/ 46473 w 74686"/>
                  <a:gd name="connsiteY4" fmla="*/ 5773 h 146261"/>
                  <a:gd name="connsiteX5" fmla="*/ 41267 w 74686"/>
                  <a:gd name="connsiteY5" fmla="*/ 63 h 146261"/>
                  <a:gd name="connsiteX6" fmla="*/ 77 w 74686"/>
                  <a:gd name="connsiteY6" fmla="*/ 14118 h 146261"/>
                  <a:gd name="connsiteX7" fmla="*/ 77 w 74686"/>
                  <a:gd name="connsiteY7" fmla="*/ 20926 h 146261"/>
                  <a:gd name="connsiteX8" fmla="*/ 29725 w 74686"/>
                  <a:gd name="connsiteY8" fmla="*/ 15216 h 146261"/>
                  <a:gd name="connsiteX9" fmla="*/ 29725 w 74686"/>
                  <a:gd name="connsiteY9" fmla="*/ 128975 h 146261"/>
                  <a:gd name="connsiteX10" fmla="*/ 8677 w 74686"/>
                  <a:gd name="connsiteY10" fmla="*/ 139516 h 146261"/>
                  <a:gd name="connsiteX11" fmla="*/ 1435 w 74686"/>
                  <a:gd name="connsiteY11" fmla="*/ 139516 h 146261"/>
                  <a:gd name="connsiteX12" fmla="*/ 1435 w 74686"/>
                  <a:gd name="connsiteY12" fmla="*/ 146324 h 146261"/>
                  <a:gd name="connsiteX13" fmla="*/ 38099 w 74686"/>
                  <a:gd name="connsiteY13" fmla="*/ 145666 h 146261"/>
                  <a:gd name="connsiteX14" fmla="*/ 74763 w 74686"/>
                  <a:gd name="connsiteY14" fmla="*/ 146324 h 14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686" h="146261">
                    <a:moveTo>
                      <a:pt x="74763" y="146324"/>
                    </a:moveTo>
                    <a:lnTo>
                      <a:pt x="74763" y="139516"/>
                    </a:lnTo>
                    <a:lnTo>
                      <a:pt x="67521" y="139516"/>
                    </a:lnTo>
                    <a:cubicBezTo>
                      <a:pt x="47152" y="139516"/>
                      <a:pt x="46473" y="137101"/>
                      <a:pt x="46473" y="128975"/>
                    </a:cubicBezTo>
                    <a:lnTo>
                      <a:pt x="46473" y="5773"/>
                    </a:lnTo>
                    <a:cubicBezTo>
                      <a:pt x="46473" y="502"/>
                      <a:pt x="46473" y="63"/>
                      <a:pt x="41267" y="63"/>
                    </a:cubicBezTo>
                    <a:cubicBezTo>
                      <a:pt x="27235" y="14118"/>
                      <a:pt x="7319" y="14118"/>
                      <a:pt x="77" y="14118"/>
                    </a:cubicBezTo>
                    <a:lnTo>
                      <a:pt x="77" y="20926"/>
                    </a:lnTo>
                    <a:cubicBezTo>
                      <a:pt x="4603" y="20926"/>
                      <a:pt x="17956" y="20926"/>
                      <a:pt x="29725" y="15216"/>
                    </a:cubicBezTo>
                    <a:lnTo>
                      <a:pt x="29725" y="128975"/>
                    </a:lnTo>
                    <a:cubicBezTo>
                      <a:pt x="29725" y="136881"/>
                      <a:pt x="29046" y="139516"/>
                      <a:pt x="8677" y="139516"/>
                    </a:cubicBezTo>
                    <a:lnTo>
                      <a:pt x="1435" y="139516"/>
                    </a:lnTo>
                    <a:lnTo>
                      <a:pt x="1435" y="146324"/>
                    </a:lnTo>
                    <a:cubicBezTo>
                      <a:pt x="9356" y="145666"/>
                      <a:pt x="29046" y="145666"/>
                      <a:pt x="38099" y="145666"/>
                    </a:cubicBezTo>
                    <a:cubicBezTo>
                      <a:pt x="47152" y="145666"/>
                      <a:pt x="66842" y="145666"/>
                      <a:pt x="74763" y="146324"/>
                    </a:cubicBezTo>
                    <a:close/>
                  </a:path>
                </a:pathLst>
              </a:custGeom>
              <a:solidFill>
                <a:srgbClr val="000000"/>
              </a:solidFill>
              <a:ln w="2298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46" name="任意多边形: 形状 145">
                <a:extLst>
                  <a:ext uri="{FF2B5EF4-FFF2-40B4-BE49-F238E27FC236}">
                    <a16:creationId xmlns:a16="http://schemas.microsoft.com/office/drawing/2014/main" id="{CA534A91-95FD-4A3A-B2C8-5690D8E10470}"/>
                  </a:ext>
                </a:extLst>
              </p:cNvPr>
              <p:cNvSpPr/>
              <p:nvPr>
                <p:custDataLst>
                  <p:tags r:id="rId11"/>
                </p:custDataLst>
              </p:nvPr>
            </p:nvSpPr>
            <p:spPr>
              <a:xfrm>
                <a:off x="7530617" y="4946681"/>
                <a:ext cx="100260" cy="148677"/>
              </a:xfrm>
              <a:custGeom>
                <a:avLst/>
                <a:gdLst>
                  <a:gd name="connsiteX0" fmla="*/ 100343 w 100260"/>
                  <a:gd name="connsiteY0" fmla="*/ 112504 h 148677"/>
                  <a:gd name="connsiteX1" fmla="*/ 100343 w 100260"/>
                  <a:gd name="connsiteY1" fmla="*/ 105696 h 148677"/>
                  <a:gd name="connsiteX2" fmla="*/ 77710 w 100260"/>
                  <a:gd name="connsiteY2" fmla="*/ 105696 h 148677"/>
                  <a:gd name="connsiteX3" fmla="*/ 77710 w 100260"/>
                  <a:gd name="connsiteY3" fmla="*/ 5773 h 148677"/>
                  <a:gd name="connsiteX4" fmla="*/ 74089 w 100260"/>
                  <a:gd name="connsiteY4" fmla="*/ 63 h 148677"/>
                  <a:gd name="connsiteX5" fmla="*/ 69563 w 100260"/>
                  <a:gd name="connsiteY5" fmla="*/ 2698 h 148677"/>
                  <a:gd name="connsiteX6" fmla="*/ 82 w 100260"/>
                  <a:gd name="connsiteY6" fmla="*/ 105696 h 148677"/>
                  <a:gd name="connsiteX7" fmla="*/ 82 w 100260"/>
                  <a:gd name="connsiteY7" fmla="*/ 112504 h 148677"/>
                  <a:gd name="connsiteX8" fmla="*/ 60283 w 100260"/>
                  <a:gd name="connsiteY8" fmla="*/ 112504 h 148677"/>
                  <a:gd name="connsiteX9" fmla="*/ 60283 w 100260"/>
                  <a:gd name="connsiteY9" fmla="*/ 131610 h 148677"/>
                  <a:gd name="connsiteX10" fmla="*/ 43083 w 100260"/>
                  <a:gd name="connsiteY10" fmla="*/ 141932 h 148677"/>
                  <a:gd name="connsiteX11" fmla="*/ 38330 w 100260"/>
                  <a:gd name="connsiteY11" fmla="*/ 141932 h 148677"/>
                  <a:gd name="connsiteX12" fmla="*/ 38330 w 100260"/>
                  <a:gd name="connsiteY12" fmla="*/ 148740 h 148677"/>
                  <a:gd name="connsiteX13" fmla="*/ 68884 w 100260"/>
                  <a:gd name="connsiteY13" fmla="*/ 148081 h 148677"/>
                  <a:gd name="connsiteX14" fmla="*/ 99664 w 100260"/>
                  <a:gd name="connsiteY14" fmla="*/ 148740 h 148677"/>
                  <a:gd name="connsiteX15" fmla="*/ 99664 w 100260"/>
                  <a:gd name="connsiteY15" fmla="*/ 141932 h 148677"/>
                  <a:gd name="connsiteX16" fmla="*/ 94911 w 100260"/>
                  <a:gd name="connsiteY16" fmla="*/ 141932 h 148677"/>
                  <a:gd name="connsiteX17" fmla="*/ 77710 w 100260"/>
                  <a:gd name="connsiteY17" fmla="*/ 131610 h 148677"/>
                  <a:gd name="connsiteX18" fmla="*/ 77710 w 100260"/>
                  <a:gd name="connsiteY18" fmla="*/ 112504 h 148677"/>
                  <a:gd name="connsiteX19" fmla="*/ 100343 w 100260"/>
                  <a:gd name="connsiteY19" fmla="*/ 112504 h 148677"/>
                  <a:gd name="connsiteX20" fmla="*/ 61641 w 100260"/>
                  <a:gd name="connsiteY20" fmla="*/ 105696 h 148677"/>
                  <a:gd name="connsiteX21" fmla="*/ 6419 w 100260"/>
                  <a:gd name="connsiteY21" fmla="*/ 105696 h 148677"/>
                  <a:gd name="connsiteX22" fmla="*/ 61641 w 100260"/>
                  <a:gd name="connsiteY22" fmla="*/ 23781 h 148677"/>
                  <a:gd name="connsiteX23" fmla="*/ 61641 w 100260"/>
                  <a:gd name="connsiteY23" fmla="*/ 105696 h 14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60" h="148677">
                    <a:moveTo>
                      <a:pt x="100343" y="112504"/>
                    </a:moveTo>
                    <a:lnTo>
                      <a:pt x="100343" y="105696"/>
                    </a:lnTo>
                    <a:lnTo>
                      <a:pt x="77710" y="105696"/>
                    </a:lnTo>
                    <a:lnTo>
                      <a:pt x="77710" y="5773"/>
                    </a:lnTo>
                    <a:cubicBezTo>
                      <a:pt x="77710" y="1380"/>
                      <a:pt x="77710" y="63"/>
                      <a:pt x="74089" y="63"/>
                    </a:cubicBezTo>
                    <a:cubicBezTo>
                      <a:pt x="72052" y="63"/>
                      <a:pt x="71373" y="63"/>
                      <a:pt x="69563" y="2698"/>
                    </a:cubicBezTo>
                    <a:lnTo>
                      <a:pt x="82" y="105696"/>
                    </a:lnTo>
                    <a:lnTo>
                      <a:pt x="82" y="112504"/>
                    </a:lnTo>
                    <a:lnTo>
                      <a:pt x="60283" y="112504"/>
                    </a:lnTo>
                    <a:lnTo>
                      <a:pt x="60283" y="131610"/>
                    </a:lnTo>
                    <a:cubicBezTo>
                      <a:pt x="60283" y="139516"/>
                      <a:pt x="59831" y="141932"/>
                      <a:pt x="43083" y="141932"/>
                    </a:cubicBezTo>
                    <a:lnTo>
                      <a:pt x="38330" y="141932"/>
                    </a:lnTo>
                    <a:lnTo>
                      <a:pt x="38330" y="148740"/>
                    </a:lnTo>
                    <a:cubicBezTo>
                      <a:pt x="47609" y="148081"/>
                      <a:pt x="59378" y="148081"/>
                      <a:pt x="68884" y="148081"/>
                    </a:cubicBezTo>
                    <a:cubicBezTo>
                      <a:pt x="78389" y="148081"/>
                      <a:pt x="90384" y="148081"/>
                      <a:pt x="99664" y="148740"/>
                    </a:cubicBezTo>
                    <a:lnTo>
                      <a:pt x="99664" y="141932"/>
                    </a:lnTo>
                    <a:lnTo>
                      <a:pt x="94911" y="141932"/>
                    </a:lnTo>
                    <a:cubicBezTo>
                      <a:pt x="78163" y="141932"/>
                      <a:pt x="77710" y="139516"/>
                      <a:pt x="77710" y="131610"/>
                    </a:cubicBezTo>
                    <a:lnTo>
                      <a:pt x="77710" y="112504"/>
                    </a:lnTo>
                    <a:lnTo>
                      <a:pt x="100343" y="112504"/>
                    </a:lnTo>
                    <a:close/>
                    <a:moveTo>
                      <a:pt x="61641" y="105696"/>
                    </a:moveTo>
                    <a:lnTo>
                      <a:pt x="6419" y="105696"/>
                    </a:lnTo>
                    <a:lnTo>
                      <a:pt x="61641" y="23781"/>
                    </a:lnTo>
                    <a:lnTo>
                      <a:pt x="61641" y="105696"/>
                    </a:lnTo>
                    <a:close/>
                  </a:path>
                </a:pathLst>
              </a:custGeom>
              <a:solidFill>
                <a:srgbClr val="000000"/>
              </a:solidFill>
              <a:ln w="2298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49" name="任意多边形: 形状 148">
                <a:extLst>
                  <a:ext uri="{FF2B5EF4-FFF2-40B4-BE49-F238E27FC236}">
                    <a16:creationId xmlns:a16="http://schemas.microsoft.com/office/drawing/2014/main" id="{08061C7D-D64D-4E83-9CA4-3B894F62A8CF}"/>
                  </a:ext>
                </a:extLst>
              </p:cNvPr>
              <p:cNvSpPr/>
              <p:nvPr>
                <p:custDataLst>
                  <p:tags r:id="rId12"/>
                </p:custDataLst>
              </p:nvPr>
            </p:nvSpPr>
            <p:spPr>
              <a:xfrm>
                <a:off x="7648758" y="4949096"/>
                <a:ext cx="90302" cy="151093"/>
              </a:xfrm>
              <a:custGeom>
                <a:avLst/>
                <a:gdLst>
                  <a:gd name="connsiteX0" fmla="*/ 90389 w 90302"/>
                  <a:gd name="connsiteY0" fmla="*/ 102182 h 151093"/>
                  <a:gd name="connsiteX1" fmla="*/ 47388 w 90302"/>
                  <a:gd name="connsiteY1" fmla="*/ 54087 h 151093"/>
                  <a:gd name="connsiteX2" fmla="*/ 18645 w 90302"/>
                  <a:gd name="connsiteY2" fmla="*/ 65288 h 151093"/>
                  <a:gd name="connsiteX3" fmla="*/ 18645 w 90302"/>
                  <a:gd name="connsiteY3" fmla="*/ 22463 h 151093"/>
                  <a:gd name="connsiteX4" fmla="*/ 37883 w 90302"/>
                  <a:gd name="connsiteY4" fmla="*/ 25318 h 151093"/>
                  <a:gd name="connsiteX5" fmla="*/ 81563 w 90302"/>
                  <a:gd name="connsiteY5" fmla="*/ 2478 h 151093"/>
                  <a:gd name="connsiteX6" fmla="*/ 79300 w 90302"/>
                  <a:gd name="connsiteY6" fmla="*/ 63 h 151093"/>
                  <a:gd name="connsiteX7" fmla="*/ 77489 w 90302"/>
                  <a:gd name="connsiteY7" fmla="*/ 722 h 151093"/>
                  <a:gd name="connsiteX8" fmla="*/ 46709 w 90302"/>
                  <a:gd name="connsiteY8" fmla="*/ 7090 h 151093"/>
                  <a:gd name="connsiteX9" fmla="*/ 16608 w 90302"/>
                  <a:gd name="connsiteY9" fmla="*/ 941 h 151093"/>
                  <a:gd name="connsiteX10" fmla="*/ 13892 w 90302"/>
                  <a:gd name="connsiteY10" fmla="*/ 282 h 151093"/>
                  <a:gd name="connsiteX11" fmla="*/ 11629 w 90302"/>
                  <a:gd name="connsiteY11" fmla="*/ 5553 h 151093"/>
                  <a:gd name="connsiteX12" fmla="*/ 11629 w 90302"/>
                  <a:gd name="connsiteY12" fmla="*/ 70558 h 151093"/>
                  <a:gd name="connsiteX13" fmla="*/ 14798 w 90302"/>
                  <a:gd name="connsiteY13" fmla="*/ 76268 h 151093"/>
                  <a:gd name="connsiteX14" fmla="*/ 17740 w 90302"/>
                  <a:gd name="connsiteY14" fmla="*/ 74292 h 151093"/>
                  <a:gd name="connsiteX15" fmla="*/ 46935 w 90302"/>
                  <a:gd name="connsiteY15" fmla="*/ 58919 h 151093"/>
                  <a:gd name="connsiteX16" fmla="*/ 66173 w 90302"/>
                  <a:gd name="connsiteY16" fmla="*/ 72974 h 151093"/>
                  <a:gd name="connsiteX17" fmla="*/ 70247 w 90302"/>
                  <a:gd name="connsiteY17" fmla="*/ 100645 h 151093"/>
                  <a:gd name="connsiteX18" fmla="*/ 64815 w 90302"/>
                  <a:gd name="connsiteY18" fmla="*/ 130732 h 151093"/>
                  <a:gd name="connsiteX19" fmla="*/ 40598 w 90302"/>
                  <a:gd name="connsiteY19" fmla="*/ 145007 h 151093"/>
                  <a:gd name="connsiteX20" fmla="*/ 7329 w 90302"/>
                  <a:gd name="connsiteY20" fmla="*/ 120410 h 151093"/>
                  <a:gd name="connsiteX21" fmla="*/ 11176 w 90302"/>
                  <a:gd name="connsiteY21" fmla="*/ 120849 h 151093"/>
                  <a:gd name="connsiteX22" fmla="*/ 22493 w 90302"/>
                  <a:gd name="connsiteY22" fmla="*/ 110088 h 151093"/>
                  <a:gd name="connsiteX23" fmla="*/ 11176 w 90302"/>
                  <a:gd name="connsiteY23" fmla="*/ 99327 h 151093"/>
                  <a:gd name="connsiteX24" fmla="*/ 87 w 90302"/>
                  <a:gd name="connsiteY24" fmla="*/ 110967 h 151093"/>
                  <a:gd name="connsiteX25" fmla="*/ 41051 w 90302"/>
                  <a:gd name="connsiteY25" fmla="*/ 151156 h 151093"/>
                  <a:gd name="connsiteX26" fmla="*/ 90389 w 90302"/>
                  <a:gd name="connsiteY26" fmla="*/ 102182 h 15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0302" h="151093">
                    <a:moveTo>
                      <a:pt x="90389" y="102182"/>
                    </a:moveTo>
                    <a:cubicBezTo>
                      <a:pt x="90389" y="76049"/>
                      <a:pt x="71831" y="54087"/>
                      <a:pt x="47388" y="54087"/>
                    </a:cubicBezTo>
                    <a:cubicBezTo>
                      <a:pt x="36525" y="54087"/>
                      <a:pt x="26793" y="57601"/>
                      <a:pt x="18645" y="65288"/>
                    </a:cubicBezTo>
                    <a:lnTo>
                      <a:pt x="18645" y="22463"/>
                    </a:lnTo>
                    <a:cubicBezTo>
                      <a:pt x="23172" y="23781"/>
                      <a:pt x="30640" y="25318"/>
                      <a:pt x="37883" y="25318"/>
                    </a:cubicBezTo>
                    <a:cubicBezTo>
                      <a:pt x="65720" y="25318"/>
                      <a:pt x="81563" y="5333"/>
                      <a:pt x="81563" y="2478"/>
                    </a:cubicBezTo>
                    <a:cubicBezTo>
                      <a:pt x="81563" y="1161"/>
                      <a:pt x="80884" y="63"/>
                      <a:pt x="79300" y="63"/>
                    </a:cubicBezTo>
                    <a:cubicBezTo>
                      <a:pt x="79300" y="63"/>
                      <a:pt x="78621" y="63"/>
                      <a:pt x="77489" y="722"/>
                    </a:cubicBezTo>
                    <a:cubicBezTo>
                      <a:pt x="72963" y="2698"/>
                      <a:pt x="61873" y="7090"/>
                      <a:pt x="46709" y="7090"/>
                    </a:cubicBezTo>
                    <a:cubicBezTo>
                      <a:pt x="37656" y="7090"/>
                      <a:pt x="27245" y="5553"/>
                      <a:pt x="16608" y="941"/>
                    </a:cubicBezTo>
                    <a:cubicBezTo>
                      <a:pt x="14798" y="282"/>
                      <a:pt x="13892" y="282"/>
                      <a:pt x="13892" y="282"/>
                    </a:cubicBezTo>
                    <a:cubicBezTo>
                      <a:pt x="11629" y="282"/>
                      <a:pt x="11629" y="2039"/>
                      <a:pt x="11629" y="5553"/>
                    </a:cubicBezTo>
                    <a:lnTo>
                      <a:pt x="11629" y="70558"/>
                    </a:lnTo>
                    <a:cubicBezTo>
                      <a:pt x="11629" y="74511"/>
                      <a:pt x="11629" y="76268"/>
                      <a:pt x="14798" y="76268"/>
                    </a:cubicBezTo>
                    <a:cubicBezTo>
                      <a:pt x="16382" y="76268"/>
                      <a:pt x="16835" y="75609"/>
                      <a:pt x="17740" y="74292"/>
                    </a:cubicBezTo>
                    <a:cubicBezTo>
                      <a:pt x="20229" y="70778"/>
                      <a:pt x="28603" y="58919"/>
                      <a:pt x="46935" y="58919"/>
                    </a:cubicBezTo>
                    <a:cubicBezTo>
                      <a:pt x="58704" y="58919"/>
                      <a:pt x="64362" y="69021"/>
                      <a:pt x="66173" y="72974"/>
                    </a:cubicBezTo>
                    <a:cubicBezTo>
                      <a:pt x="69794" y="81100"/>
                      <a:pt x="70247" y="89665"/>
                      <a:pt x="70247" y="100645"/>
                    </a:cubicBezTo>
                    <a:cubicBezTo>
                      <a:pt x="70247" y="108332"/>
                      <a:pt x="70247" y="121508"/>
                      <a:pt x="64815" y="130732"/>
                    </a:cubicBezTo>
                    <a:cubicBezTo>
                      <a:pt x="59383" y="139297"/>
                      <a:pt x="51009" y="145007"/>
                      <a:pt x="40598" y="145007"/>
                    </a:cubicBezTo>
                    <a:cubicBezTo>
                      <a:pt x="24077" y="145007"/>
                      <a:pt x="11176" y="133367"/>
                      <a:pt x="7329" y="120410"/>
                    </a:cubicBezTo>
                    <a:cubicBezTo>
                      <a:pt x="8008" y="120630"/>
                      <a:pt x="8687" y="120849"/>
                      <a:pt x="11176" y="120849"/>
                    </a:cubicBezTo>
                    <a:cubicBezTo>
                      <a:pt x="18645" y="120849"/>
                      <a:pt x="22493" y="115359"/>
                      <a:pt x="22493" y="110088"/>
                    </a:cubicBezTo>
                    <a:cubicBezTo>
                      <a:pt x="22493" y="104818"/>
                      <a:pt x="18645" y="99327"/>
                      <a:pt x="11176" y="99327"/>
                    </a:cubicBezTo>
                    <a:cubicBezTo>
                      <a:pt x="8008" y="99327"/>
                      <a:pt x="87" y="100865"/>
                      <a:pt x="87" y="110967"/>
                    </a:cubicBezTo>
                    <a:cubicBezTo>
                      <a:pt x="87" y="129854"/>
                      <a:pt x="15703" y="151156"/>
                      <a:pt x="41051" y="151156"/>
                    </a:cubicBezTo>
                    <a:cubicBezTo>
                      <a:pt x="67304" y="151156"/>
                      <a:pt x="90389" y="130073"/>
                      <a:pt x="90389" y="102182"/>
                    </a:cubicBezTo>
                    <a:close/>
                  </a:path>
                </a:pathLst>
              </a:custGeom>
              <a:solidFill>
                <a:srgbClr val="000000"/>
              </a:solidFill>
              <a:ln w="2298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51" name="任意多边形: 形状 150">
                <a:extLst>
                  <a:ext uri="{FF2B5EF4-FFF2-40B4-BE49-F238E27FC236}">
                    <a16:creationId xmlns:a16="http://schemas.microsoft.com/office/drawing/2014/main" id="{3688DFEE-7940-4223-97C3-7F5AAE91AC30}"/>
                  </a:ext>
                </a:extLst>
              </p:cNvPr>
              <p:cNvSpPr/>
              <p:nvPr>
                <p:custDataLst>
                  <p:tags r:id="rId13"/>
                </p:custDataLst>
              </p:nvPr>
            </p:nvSpPr>
            <p:spPr>
              <a:xfrm>
                <a:off x="7759429" y="4949096"/>
                <a:ext cx="95281" cy="151093"/>
              </a:xfrm>
              <a:custGeom>
                <a:avLst/>
                <a:gdLst>
                  <a:gd name="connsiteX0" fmla="*/ 95373 w 95281"/>
                  <a:gd name="connsiteY0" fmla="*/ 76049 h 151093"/>
                  <a:gd name="connsiteX1" fmla="*/ 86321 w 95281"/>
                  <a:gd name="connsiteY1" fmla="*/ 24659 h 151093"/>
                  <a:gd name="connsiteX2" fmla="*/ 47846 w 95281"/>
                  <a:gd name="connsiteY2" fmla="*/ 63 h 151093"/>
                  <a:gd name="connsiteX3" fmla="*/ 8466 w 95281"/>
                  <a:gd name="connsiteY3" fmla="*/ 26197 h 151093"/>
                  <a:gd name="connsiteX4" fmla="*/ 92 w 95281"/>
                  <a:gd name="connsiteY4" fmla="*/ 76049 h 151093"/>
                  <a:gd name="connsiteX5" fmla="*/ 10276 w 95281"/>
                  <a:gd name="connsiteY5" fmla="*/ 128975 h 151093"/>
                  <a:gd name="connsiteX6" fmla="*/ 47619 w 95281"/>
                  <a:gd name="connsiteY6" fmla="*/ 151156 h 151093"/>
                  <a:gd name="connsiteX7" fmla="*/ 87000 w 95281"/>
                  <a:gd name="connsiteY7" fmla="*/ 125681 h 151093"/>
                  <a:gd name="connsiteX8" fmla="*/ 95373 w 95281"/>
                  <a:gd name="connsiteY8" fmla="*/ 76049 h 151093"/>
                  <a:gd name="connsiteX9" fmla="*/ 76589 w 95281"/>
                  <a:gd name="connsiteY9" fmla="*/ 73413 h 151093"/>
                  <a:gd name="connsiteX10" fmla="*/ 74099 w 95281"/>
                  <a:gd name="connsiteY10" fmla="*/ 118873 h 151093"/>
                  <a:gd name="connsiteX11" fmla="*/ 47619 w 95281"/>
                  <a:gd name="connsiteY11" fmla="*/ 146324 h 151093"/>
                  <a:gd name="connsiteX12" fmla="*/ 21366 w 95281"/>
                  <a:gd name="connsiteY12" fmla="*/ 119751 h 151093"/>
                  <a:gd name="connsiteX13" fmla="*/ 18876 w 95281"/>
                  <a:gd name="connsiteY13" fmla="*/ 73413 h 151093"/>
                  <a:gd name="connsiteX14" fmla="*/ 20687 w 95281"/>
                  <a:gd name="connsiteY14" fmla="*/ 33005 h 151093"/>
                  <a:gd name="connsiteX15" fmla="*/ 47619 w 95281"/>
                  <a:gd name="connsiteY15" fmla="*/ 4894 h 151093"/>
                  <a:gd name="connsiteX16" fmla="*/ 74325 w 95281"/>
                  <a:gd name="connsiteY16" fmla="*/ 30589 h 151093"/>
                  <a:gd name="connsiteX17" fmla="*/ 76589 w 95281"/>
                  <a:gd name="connsiteY17" fmla="*/ 73413 h 15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81" h="151093">
                    <a:moveTo>
                      <a:pt x="95373" y="76049"/>
                    </a:moveTo>
                    <a:cubicBezTo>
                      <a:pt x="95373" y="58480"/>
                      <a:pt x="94242" y="40911"/>
                      <a:pt x="86321" y="24659"/>
                    </a:cubicBezTo>
                    <a:cubicBezTo>
                      <a:pt x="75910" y="3577"/>
                      <a:pt x="57351" y="63"/>
                      <a:pt x="47846" y="63"/>
                    </a:cubicBezTo>
                    <a:cubicBezTo>
                      <a:pt x="34266" y="63"/>
                      <a:pt x="17745" y="5773"/>
                      <a:pt x="8466" y="26197"/>
                    </a:cubicBezTo>
                    <a:cubicBezTo>
                      <a:pt x="1223" y="41350"/>
                      <a:pt x="92" y="58480"/>
                      <a:pt x="92" y="76049"/>
                    </a:cubicBezTo>
                    <a:cubicBezTo>
                      <a:pt x="92" y="92519"/>
                      <a:pt x="997" y="112285"/>
                      <a:pt x="10276" y="128975"/>
                    </a:cubicBezTo>
                    <a:cubicBezTo>
                      <a:pt x="20008" y="146764"/>
                      <a:pt x="36530" y="151156"/>
                      <a:pt x="47619" y="151156"/>
                    </a:cubicBezTo>
                    <a:cubicBezTo>
                      <a:pt x="59841" y="151156"/>
                      <a:pt x="77041" y="146544"/>
                      <a:pt x="87000" y="125681"/>
                    </a:cubicBezTo>
                    <a:cubicBezTo>
                      <a:pt x="94242" y="110528"/>
                      <a:pt x="95373" y="93398"/>
                      <a:pt x="95373" y="76049"/>
                    </a:cubicBezTo>
                    <a:close/>
                    <a:moveTo>
                      <a:pt x="76589" y="73413"/>
                    </a:moveTo>
                    <a:cubicBezTo>
                      <a:pt x="76589" y="89884"/>
                      <a:pt x="76589" y="104818"/>
                      <a:pt x="74099" y="118873"/>
                    </a:cubicBezTo>
                    <a:cubicBezTo>
                      <a:pt x="70704" y="139736"/>
                      <a:pt x="57804" y="146324"/>
                      <a:pt x="47619" y="146324"/>
                    </a:cubicBezTo>
                    <a:cubicBezTo>
                      <a:pt x="38793" y="146324"/>
                      <a:pt x="25440" y="140834"/>
                      <a:pt x="21366" y="119751"/>
                    </a:cubicBezTo>
                    <a:cubicBezTo>
                      <a:pt x="18876" y="106575"/>
                      <a:pt x="18876" y="86370"/>
                      <a:pt x="18876" y="73413"/>
                    </a:cubicBezTo>
                    <a:cubicBezTo>
                      <a:pt x="18876" y="59358"/>
                      <a:pt x="18876" y="44864"/>
                      <a:pt x="20687" y="33005"/>
                    </a:cubicBezTo>
                    <a:cubicBezTo>
                      <a:pt x="24987" y="6871"/>
                      <a:pt x="41961" y="4894"/>
                      <a:pt x="47619" y="4894"/>
                    </a:cubicBezTo>
                    <a:cubicBezTo>
                      <a:pt x="55088" y="4894"/>
                      <a:pt x="70025" y="8847"/>
                      <a:pt x="74325" y="30589"/>
                    </a:cubicBezTo>
                    <a:cubicBezTo>
                      <a:pt x="76589" y="42887"/>
                      <a:pt x="76589" y="59578"/>
                      <a:pt x="76589" y="73413"/>
                    </a:cubicBezTo>
                    <a:close/>
                  </a:path>
                </a:pathLst>
              </a:custGeom>
              <a:solidFill>
                <a:srgbClr val="000000"/>
              </a:solidFill>
              <a:ln w="2298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55" name="任意多边形: 形状 154">
                <a:extLst>
                  <a:ext uri="{FF2B5EF4-FFF2-40B4-BE49-F238E27FC236}">
                    <a16:creationId xmlns:a16="http://schemas.microsoft.com/office/drawing/2014/main" id="{7FC0057F-4FD7-4898-AFD1-CE3725F8B5FB}"/>
                  </a:ext>
                </a:extLst>
              </p:cNvPr>
              <p:cNvSpPr/>
              <p:nvPr>
                <p:custDataLst>
                  <p:tags r:id="rId14"/>
                </p:custDataLst>
              </p:nvPr>
            </p:nvSpPr>
            <p:spPr>
              <a:xfrm>
                <a:off x="7946372" y="4998290"/>
                <a:ext cx="176757" cy="97068"/>
              </a:xfrm>
              <a:custGeom>
                <a:avLst/>
                <a:gdLst>
                  <a:gd name="connsiteX0" fmla="*/ 176858 w 176757"/>
                  <a:gd name="connsiteY0" fmla="*/ 97131 h 97068"/>
                  <a:gd name="connsiteX1" fmla="*/ 176858 w 176757"/>
                  <a:gd name="connsiteY1" fmla="*/ 90323 h 97068"/>
                  <a:gd name="connsiteX2" fmla="*/ 159205 w 176757"/>
                  <a:gd name="connsiteY2" fmla="*/ 83735 h 97068"/>
                  <a:gd name="connsiteX3" fmla="*/ 159205 w 176757"/>
                  <a:gd name="connsiteY3" fmla="*/ 41789 h 97068"/>
                  <a:gd name="connsiteX4" fmla="*/ 152189 w 176757"/>
                  <a:gd name="connsiteY4" fmla="*/ 8188 h 97068"/>
                  <a:gd name="connsiteX5" fmla="*/ 128425 w 176757"/>
                  <a:gd name="connsiteY5" fmla="*/ 63 h 97068"/>
                  <a:gd name="connsiteX6" fmla="*/ 95608 w 176757"/>
                  <a:gd name="connsiteY6" fmla="*/ 21585 h 97068"/>
                  <a:gd name="connsiteX7" fmla="*/ 65507 w 176757"/>
                  <a:gd name="connsiteY7" fmla="*/ 63 h 97068"/>
                  <a:gd name="connsiteX8" fmla="*/ 32011 w 176757"/>
                  <a:gd name="connsiteY8" fmla="*/ 23122 h 97068"/>
                  <a:gd name="connsiteX9" fmla="*/ 32011 w 176757"/>
                  <a:gd name="connsiteY9" fmla="*/ 63 h 97068"/>
                  <a:gd name="connsiteX10" fmla="*/ 100 w 176757"/>
                  <a:gd name="connsiteY10" fmla="*/ 2478 h 97068"/>
                  <a:gd name="connsiteX11" fmla="*/ 100 w 176757"/>
                  <a:gd name="connsiteY11" fmla="*/ 9286 h 97068"/>
                  <a:gd name="connsiteX12" fmla="*/ 17753 w 176757"/>
                  <a:gd name="connsiteY12" fmla="*/ 21585 h 97068"/>
                  <a:gd name="connsiteX13" fmla="*/ 17753 w 176757"/>
                  <a:gd name="connsiteY13" fmla="*/ 80441 h 97068"/>
                  <a:gd name="connsiteX14" fmla="*/ 100 w 176757"/>
                  <a:gd name="connsiteY14" fmla="*/ 90323 h 97068"/>
                  <a:gd name="connsiteX15" fmla="*/ 100 w 176757"/>
                  <a:gd name="connsiteY15" fmla="*/ 97131 h 97068"/>
                  <a:gd name="connsiteX16" fmla="*/ 25674 w 176757"/>
                  <a:gd name="connsiteY16" fmla="*/ 96473 h 97068"/>
                  <a:gd name="connsiteX17" fmla="*/ 51023 w 176757"/>
                  <a:gd name="connsiteY17" fmla="*/ 97131 h 97068"/>
                  <a:gd name="connsiteX18" fmla="*/ 51023 w 176757"/>
                  <a:gd name="connsiteY18" fmla="*/ 90323 h 97068"/>
                  <a:gd name="connsiteX19" fmla="*/ 33369 w 176757"/>
                  <a:gd name="connsiteY19" fmla="*/ 80441 h 97068"/>
                  <a:gd name="connsiteX20" fmla="*/ 33369 w 176757"/>
                  <a:gd name="connsiteY20" fmla="*/ 40032 h 97068"/>
                  <a:gd name="connsiteX21" fmla="*/ 63923 w 176757"/>
                  <a:gd name="connsiteY21" fmla="*/ 4894 h 97068"/>
                  <a:gd name="connsiteX22" fmla="*/ 80671 w 176757"/>
                  <a:gd name="connsiteY22" fmla="*/ 29271 h 97068"/>
                  <a:gd name="connsiteX23" fmla="*/ 80671 w 176757"/>
                  <a:gd name="connsiteY23" fmla="*/ 80441 h 97068"/>
                  <a:gd name="connsiteX24" fmla="*/ 63018 w 176757"/>
                  <a:gd name="connsiteY24" fmla="*/ 90323 h 97068"/>
                  <a:gd name="connsiteX25" fmla="*/ 63018 w 176757"/>
                  <a:gd name="connsiteY25" fmla="*/ 97131 h 97068"/>
                  <a:gd name="connsiteX26" fmla="*/ 88592 w 176757"/>
                  <a:gd name="connsiteY26" fmla="*/ 96473 h 97068"/>
                  <a:gd name="connsiteX27" fmla="*/ 113940 w 176757"/>
                  <a:gd name="connsiteY27" fmla="*/ 97131 h 97068"/>
                  <a:gd name="connsiteX28" fmla="*/ 113940 w 176757"/>
                  <a:gd name="connsiteY28" fmla="*/ 90323 h 97068"/>
                  <a:gd name="connsiteX29" fmla="*/ 96287 w 176757"/>
                  <a:gd name="connsiteY29" fmla="*/ 80441 h 97068"/>
                  <a:gd name="connsiteX30" fmla="*/ 96287 w 176757"/>
                  <a:gd name="connsiteY30" fmla="*/ 40032 h 97068"/>
                  <a:gd name="connsiteX31" fmla="*/ 126841 w 176757"/>
                  <a:gd name="connsiteY31" fmla="*/ 4894 h 97068"/>
                  <a:gd name="connsiteX32" fmla="*/ 143588 w 176757"/>
                  <a:gd name="connsiteY32" fmla="*/ 29271 h 97068"/>
                  <a:gd name="connsiteX33" fmla="*/ 143588 w 176757"/>
                  <a:gd name="connsiteY33" fmla="*/ 80441 h 97068"/>
                  <a:gd name="connsiteX34" fmla="*/ 125935 w 176757"/>
                  <a:gd name="connsiteY34" fmla="*/ 90323 h 97068"/>
                  <a:gd name="connsiteX35" fmla="*/ 125935 w 176757"/>
                  <a:gd name="connsiteY35" fmla="*/ 97131 h 97068"/>
                  <a:gd name="connsiteX36" fmla="*/ 151510 w 176757"/>
                  <a:gd name="connsiteY36" fmla="*/ 96473 h 97068"/>
                  <a:gd name="connsiteX37" fmla="*/ 176858 w 176757"/>
                  <a:gd name="connsiteY37" fmla="*/ 97131 h 9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6757" h="97068">
                    <a:moveTo>
                      <a:pt x="176858" y="97131"/>
                    </a:moveTo>
                    <a:lnTo>
                      <a:pt x="176858" y="90323"/>
                    </a:lnTo>
                    <a:cubicBezTo>
                      <a:pt x="165089" y="90323"/>
                      <a:pt x="159431" y="90323"/>
                      <a:pt x="159205" y="83735"/>
                    </a:cubicBezTo>
                    <a:lnTo>
                      <a:pt x="159205" y="41789"/>
                    </a:lnTo>
                    <a:cubicBezTo>
                      <a:pt x="159205" y="22902"/>
                      <a:pt x="159205" y="16094"/>
                      <a:pt x="152189" y="8188"/>
                    </a:cubicBezTo>
                    <a:cubicBezTo>
                      <a:pt x="149020" y="4455"/>
                      <a:pt x="141552" y="63"/>
                      <a:pt x="128425" y="63"/>
                    </a:cubicBezTo>
                    <a:cubicBezTo>
                      <a:pt x="109414" y="63"/>
                      <a:pt x="99456" y="13239"/>
                      <a:pt x="95608" y="21585"/>
                    </a:cubicBezTo>
                    <a:cubicBezTo>
                      <a:pt x="92440" y="2478"/>
                      <a:pt x="75692" y="63"/>
                      <a:pt x="65507" y="63"/>
                    </a:cubicBezTo>
                    <a:cubicBezTo>
                      <a:pt x="48986" y="63"/>
                      <a:pt x="38348" y="9506"/>
                      <a:pt x="32011" y="23122"/>
                    </a:cubicBezTo>
                    <a:lnTo>
                      <a:pt x="32011" y="63"/>
                    </a:lnTo>
                    <a:lnTo>
                      <a:pt x="100" y="2478"/>
                    </a:lnTo>
                    <a:lnTo>
                      <a:pt x="100" y="9286"/>
                    </a:lnTo>
                    <a:cubicBezTo>
                      <a:pt x="15943" y="9286"/>
                      <a:pt x="17753" y="10824"/>
                      <a:pt x="17753" y="21585"/>
                    </a:cubicBezTo>
                    <a:lnTo>
                      <a:pt x="17753" y="80441"/>
                    </a:lnTo>
                    <a:cubicBezTo>
                      <a:pt x="17753" y="90323"/>
                      <a:pt x="15264" y="90323"/>
                      <a:pt x="100" y="90323"/>
                    </a:cubicBezTo>
                    <a:lnTo>
                      <a:pt x="100" y="97131"/>
                    </a:lnTo>
                    <a:lnTo>
                      <a:pt x="25674" y="96473"/>
                    </a:lnTo>
                    <a:lnTo>
                      <a:pt x="51023" y="97131"/>
                    </a:lnTo>
                    <a:lnTo>
                      <a:pt x="51023" y="90323"/>
                    </a:lnTo>
                    <a:cubicBezTo>
                      <a:pt x="35859" y="90323"/>
                      <a:pt x="33369" y="90323"/>
                      <a:pt x="33369" y="80441"/>
                    </a:cubicBezTo>
                    <a:lnTo>
                      <a:pt x="33369" y="40032"/>
                    </a:lnTo>
                    <a:cubicBezTo>
                      <a:pt x="33369" y="17193"/>
                      <a:pt x="49438" y="4894"/>
                      <a:pt x="63923" y="4894"/>
                    </a:cubicBezTo>
                    <a:cubicBezTo>
                      <a:pt x="78181" y="4894"/>
                      <a:pt x="80671" y="16753"/>
                      <a:pt x="80671" y="29271"/>
                    </a:cubicBezTo>
                    <a:lnTo>
                      <a:pt x="80671" y="80441"/>
                    </a:lnTo>
                    <a:cubicBezTo>
                      <a:pt x="80671" y="90323"/>
                      <a:pt x="78181" y="90323"/>
                      <a:pt x="63018" y="90323"/>
                    </a:cubicBezTo>
                    <a:lnTo>
                      <a:pt x="63018" y="97131"/>
                    </a:lnTo>
                    <a:lnTo>
                      <a:pt x="88592" y="96473"/>
                    </a:lnTo>
                    <a:lnTo>
                      <a:pt x="113940" y="97131"/>
                    </a:lnTo>
                    <a:lnTo>
                      <a:pt x="113940" y="90323"/>
                    </a:lnTo>
                    <a:cubicBezTo>
                      <a:pt x="98777" y="90323"/>
                      <a:pt x="96287" y="90323"/>
                      <a:pt x="96287" y="80441"/>
                    </a:cubicBezTo>
                    <a:lnTo>
                      <a:pt x="96287" y="40032"/>
                    </a:lnTo>
                    <a:cubicBezTo>
                      <a:pt x="96287" y="17193"/>
                      <a:pt x="112356" y="4894"/>
                      <a:pt x="126841" y="4894"/>
                    </a:cubicBezTo>
                    <a:cubicBezTo>
                      <a:pt x="141099" y="4894"/>
                      <a:pt x="143588" y="16753"/>
                      <a:pt x="143588" y="29271"/>
                    </a:cubicBezTo>
                    <a:lnTo>
                      <a:pt x="143588" y="80441"/>
                    </a:lnTo>
                    <a:cubicBezTo>
                      <a:pt x="143588" y="90323"/>
                      <a:pt x="141099" y="90323"/>
                      <a:pt x="125935" y="90323"/>
                    </a:cubicBezTo>
                    <a:lnTo>
                      <a:pt x="125935" y="97131"/>
                    </a:lnTo>
                    <a:lnTo>
                      <a:pt x="151510" y="96473"/>
                    </a:lnTo>
                    <a:lnTo>
                      <a:pt x="176858" y="97131"/>
                    </a:lnTo>
                    <a:close/>
                  </a:path>
                </a:pathLst>
              </a:custGeom>
              <a:solidFill>
                <a:srgbClr val="000000"/>
              </a:solidFill>
              <a:ln w="2298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57" name="任意多边形: 形状 156">
                <a:extLst>
                  <a:ext uri="{FF2B5EF4-FFF2-40B4-BE49-F238E27FC236}">
                    <a16:creationId xmlns:a16="http://schemas.microsoft.com/office/drawing/2014/main" id="{8A9A9798-3BE5-440F-BCAE-B85B17387760}"/>
                  </a:ext>
                </a:extLst>
              </p:cNvPr>
              <p:cNvSpPr/>
              <p:nvPr>
                <p:custDataLst>
                  <p:tags r:id="rId15"/>
                </p:custDataLst>
              </p:nvPr>
            </p:nvSpPr>
            <p:spPr>
              <a:xfrm>
                <a:off x="8134899" y="4998290"/>
                <a:ext cx="176757" cy="97068"/>
              </a:xfrm>
              <a:custGeom>
                <a:avLst/>
                <a:gdLst>
                  <a:gd name="connsiteX0" fmla="*/ 176866 w 176757"/>
                  <a:gd name="connsiteY0" fmla="*/ 97131 h 97068"/>
                  <a:gd name="connsiteX1" fmla="*/ 176866 w 176757"/>
                  <a:gd name="connsiteY1" fmla="*/ 90323 h 97068"/>
                  <a:gd name="connsiteX2" fmla="*/ 159213 w 176757"/>
                  <a:gd name="connsiteY2" fmla="*/ 83735 h 97068"/>
                  <a:gd name="connsiteX3" fmla="*/ 159213 w 176757"/>
                  <a:gd name="connsiteY3" fmla="*/ 41789 h 97068"/>
                  <a:gd name="connsiteX4" fmla="*/ 152197 w 176757"/>
                  <a:gd name="connsiteY4" fmla="*/ 8188 h 97068"/>
                  <a:gd name="connsiteX5" fmla="*/ 128433 w 176757"/>
                  <a:gd name="connsiteY5" fmla="*/ 63 h 97068"/>
                  <a:gd name="connsiteX6" fmla="*/ 95616 w 176757"/>
                  <a:gd name="connsiteY6" fmla="*/ 21585 h 97068"/>
                  <a:gd name="connsiteX7" fmla="*/ 65515 w 176757"/>
                  <a:gd name="connsiteY7" fmla="*/ 63 h 97068"/>
                  <a:gd name="connsiteX8" fmla="*/ 32020 w 176757"/>
                  <a:gd name="connsiteY8" fmla="*/ 23122 h 97068"/>
                  <a:gd name="connsiteX9" fmla="*/ 32020 w 176757"/>
                  <a:gd name="connsiteY9" fmla="*/ 63 h 97068"/>
                  <a:gd name="connsiteX10" fmla="*/ 108 w 176757"/>
                  <a:gd name="connsiteY10" fmla="*/ 2478 h 97068"/>
                  <a:gd name="connsiteX11" fmla="*/ 108 w 176757"/>
                  <a:gd name="connsiteY11" fmla="*/ 9286 h 97068"/>
                  <a:gd name="connsiteX12" fmla="*/ 17761 w 176757"/>
                  <a:gd name="connsiteY12" fmla="*/ 21585 h 97068"/>
                  <a:gd name="connsiteX13" fmla="*/ 17761 w 176757"/>
                  <a:gd name="connsiteY13" fmla="*/ 80441 h 97068"/>
                  <a:gd name="connsiteX14" fmla="*/ 108 w 176757"/>
                  <a:gd name="connsiteY14" fmla="*/ 90323 h 97068"/>
                  <a:gd name="connsiteX15" fmla="*/ 108 w 176757"/>
                  <a:gd name="connsiteY15" fmla="*/ 97131 h 97068"/>
                  <a:gd name="connsiteX16" fmla="*/ 25683 w 176757"/>
                  <a:gd name="connsiteY16" fmla="*/ 96473 h 97068"/>
                  <a:gd name="connsiteX17" fmla="*/ 51031 w 176757"/>
                  <a:gd name="connsiteY17" fmla="*/ 97131 h 97068"/>
                  <a:gd name="connsiteX18" fmla="*/ 51031 w 176757"/>
                  <a:gd name="connsiteY18" fmla="*/ 90323 h 97068"/>
                  <a:gd name="connsiteX19" fmla="*/ 33378 w 176757"/>
                  <a:gd name="connsiteY19" fmla="*/ 80441 h 97068"/>
                  <a:gd name="connsiteX20" fmla="*/ 33378 w 176757"/>
                  <a:gd name="connsiteY20" fmla="*/ 40032 h 97068"/>
                  <a:gd name="connsiteX21" fmla="*/ 63931 w 176757"/>
                  <a:gd name="connsiteY21" fmla="*/ 4894 h 97068"/>
                  <a:gd name="connsiteX22" fmla="*/ 80679 w 176757"/>
                  <a:gd name="connsiteY22" fmla="*/ 29271 h 97068"/>
                  <a:gd name="connsiteX23" fmla="*/ 80679 w 176757"/>
                  <a:gd name="connsiteY23" fmla="*/ 80441 h 97068"/>
                  <a:gd name="connsiteX24" fmla="*/ 63026 w 176757"/>
                  <a:gd name="connsiteY24" fmla="*/ 90323 h 97068"/>
                  <a:gd name="connsiteX25" fmla="*/ 63026 w 176757"/>
                  <a:gd name="connsiteY25" fmla="*/ 97131 h 97068"/>
                  <a:gd name="connsiteX26" fmla="*/ 88600 w 176757"/>
                  <a:gd name="connsiteY26" fmla="*/ 96473 h 97068"/>
                  <a:gd name="connsiteX27" fmla="*/ 113948 w 176757"/>
                  <a:gd name="connsiteY27" fmla="*/ 97131 h 97068"/>
                  <a:gd name="connsiteX28" fmla="*/ 113948 w 176757"/>
                  <a:gd name="connsiteY28" fmla="*/ 90323 h 97068"/>
                  <a:gd name="connsiteX29" fmla="*/ 96295 w 176757"/>
                  <a:gd name="connsiteY29" fmla="*/ 80441 h 97068"/>
                  <a:gd name="connsiteX30" fmla="*/ 96295 w 176757"/>
                  <a:gd name="connsiteY30" fmla="*/ 40032 h 97068"/>
                  <a:gd name="connsiteX31" fmla="*/ 126849 w 176757"/>
                  <a:gd name="connsiteY31" fmla="*/ 4894 h 97068"/>
                  <a:gd name="connsiteX32" fmla="*/ 143597 w 176757"/>
                  <a:gd name="connsiteY32" fmla="*/ 29271 h 97068"/>
                  <a:gd name="connsiteX33" fmla="*/ 143597 w 176757"/>
                  <a:gd name="connsiteY33" fmla="*/ 80441 h 97068"/>
                  <a:gd name="connsiteX34" fmla="*/ 125944 w 176757"/>
                  <a:gd name="connsiteY34" fmla="*/ 90323 h 97068"/>
                  <a:gd name="connsiteX35" fmla="*/ 125944 w 176757"/>
                  <a:gd name="connsiteY35" fmla="*/ 97131 h 97068"/>
                  <a:gd name="connsiteX36" fmla="*/ 151518 w 176757"/>
                  <a:gd name="connsiteY36" fmla="*/ 96473 h 97068"/>
                  <a:gd name="connsiteX37" fmla="*/ 176866 w 176757"/>
                  <a:gd name="connsiteY37" fmla="*/ 97131 h 9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6757" h="97068">
                    <a:moveTo>
                      <a:pt x="176866" y="97131"/>
                    </a:moveTo>
                    <a:lnTo>
                      <a:pt x="176866" y="90323"/>
                    </a:lnTo>
                    <a:cubicBezTo>
                      <a:pt x="165097" y="90323"/>
                      <a:pt x="159439" y="90323"/>
                      <a:pt x="159213" y="83735"/>
                    </a:cubicBezTo>
                    <a:lnTo>
                      <a:pt x="159213" y="41789"/>
                    </a:lnTo>
                    <a:cubicBezTo>
                      <a:pt x="159213" y="22902"/>
                      <a:pt x="159213" y="16094"/>
                      <a:pt x="152197" y="8188"/>
                    </a:cubicBezTo>
                    <a:cubicBezTo>
                      <a:pt x="149029" y="4455"/>
                      <a:pt x="141560" y="63"/>
                      <a:pt x="128433" y="63"/>
                    </a:cubicBezTo>
                    <a:cubicBezTo>
                      <a:pt x="109422" y="63"/>
                      <a:pt x="99464" y="13239"/>
                      <a:pt x="95616" y="21585"/>
                    </a:cubicBezTo>
                    <a:cubicBezTo>
                      <a:pt x="92448" y="2478"/>
                      <a:pt x="75700" y="63"/>
                      <a:pt x="65515" y="63"/>
                    </a:cubicBezTo>
                    <a:cubicBezTo>
                      <a:pt x="48994" y="63"/>
                      <a:pt x="38357" y="9506"/>
                      <a:pt x="32020" y="23122"/>
                    </a:cubicBezTo>
                    <a:lnTo>
                      <a:pt x="32020" y="63"/>
                    </a:lnTo>
                    <a:lnTo>
                      <a:pt x="108" y="2478"/>
                    </a:lnTo>
                    <a:lnTo>
                      <a:pt x="108" y="9286"/>
                    </a:lnTo>
                    <a:cubicBezTo>
                      <a:pt x="15951" y="9286"/>
                      <a:pt x="17761" y="10824"/>
                      <a:pt x="17761" y="21585"/>
                    </a:cubicBezTo>
                    <a:lnTo>
                      <a:pt x="17761" y="80441"/>
                    </a:lnTo>
                    <a:cubicBezTo>
                      <a:pt x="17761" y="90323"/>
                      <a:pt x="15272" y="90323"/>
                      <a:pt x="108" y="90323"/>
                    </a:cubicBezTo>
                    <a:lnTo>
                      <a:pt x="108" y="97131"/>
                    </a:lnTo>
                    <a:lnTo>
                      <a:pt x="25683" y="96473"/>
                    </a:lnTo>
                    <a:lnTo>
                      <a:pt x="51031" y="97131"/>
                    </a:lnTo>
                    <a:lnTo>
                      <a:pt x="51031" y="90323"/>
                    </a:lnTo>
                    <a:cubicBezTo>
                      <a:pt x="35867" y="90323"/>
                      <a:pt x="33378" y="90323"/>
                      <a:pt x="33378" y="80441"/>
                    </a:cubicBezTo>
                    <a:lnTo>
                      <a:pt x="33378" y="40032"/>
                    </a:lnTo>
                    <a:cubicBezTo>
                      <a:pt x="33378" y="17193"/>
                      <a:pt x="49447" y="4894"/>
                      <a:pt x="63931" y="4894"/>
                    </a:cubicBezTo>
                    <a:cubicBezTo>
                      <a:pt x="78190" y="4894"/>
                      <a:pt x="80679" y="16753"/>
                      <a:pt x="80679" y="29271"/>
                    </a:cubicBezTo>
                    <a:lnTo>
                      <a:pt x="80679" y="80441"/>
                    </a:lnTo>
                    <a:cubicBezTo>
                      <a:pt x="80679" y="90323"/>
                      <a:pt x="78190" y="90323"/>
                      <a:pt x="63026" y="90323"/>
                    </a:cubicBezTo>
                    <a:lnTo>
                      <a:pt x="63026" y="97131"/>
                    </a:lnTo>
                    <a:lnTo>
                      <a:pt x="88600" y="96473"/>
                    </a:lnTo>
                    <a:lnTo>
                      <a:pt x="113948" y="97131"/>
                    </a:lnTo>
                    <a:lnTo>
                      <a:pt x="113948" y="90323"/>
                    </a:lnTo>
                    <a:cubicBezTo>
                      <a:pt x="98785" y="90323"/>
                      <a:pt x="96295" y="90323"/>
                      <a:pt x="96295" y="80441"/>
                    </a:cubicBezTo>
                    <a:lnTo>
                      <a:pt x="96295" y="40032"/>
                    </a:lnTo>
                    <a:cubicBezTo>
                      <a:pt x="96295" y="17193"/>
                      <a:pt x="112364" y="4894"/>
                      <a:pt x="126849" y="4894"/>
                    </a:cubicBezTo>
                    <a:cubicBezTo>
                      <a:pt x="141107" y="4894"/>
                      <a:pt x="143597" y="16753"/>
                      <a:pt x="143597" y="29271"/>
                    </a:cubicBezTo>
                    <a:lnTo>
                      <a:pt x="143597" y="80441"/>
                    </a:lnTo>
                    <a:cubicBezTo>
                      <a:pt x="143597" y="90323"/>
                      <a:pt x="141107" y="90323"/>
                      <a:pt x="125944" y="90323"/>
                    </a:cubicBezTo>
                    <a:lnTo>
                      <a:pt x="125944" y="97131"/>
                    </a:lnTo>
                    <a:lnTo>
                      <a:pt x="151518" y="96473"/>
                    </a:lnTo>
                    <a:lnTo>
                      <a:pt x="176866" y="97131"/>
                    </a:lnTo>
                    <a:close/>
                  </a:path>
                </a:pathLst>
              </a:custGeom>
              <a:solidFill>
                <a:srgbClr val="000000"/>
              </a:solidFill>
              <a:ln w="2298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nvGrpSpPr>
            <p:cNvPr id="181" name="组合 180" descr="\documentclass{article}&#10;\usepackage{amsmath}&#10;\pagestyle{empty}&#10;\begin{document}&#10;&#10;900\text{ mm}&#10;&#10;\end{document}" title="IguanaTex Shape Display">
              <a:extLst>
                <a:ext uri="{FF2B5EF4-FFF2-40B4-BE49-F238E27FC236}">
                  <a16:creationId xmlns:a16="http://schemas.microsoft.com/office/drawing/2014/main" id="{BE8064BD-917A-4AA5-977E-1E4CFA4ADD59}"/>
                </a:ext>
              </a:extLst>
            </p:cNvPr>
            <p:cNvGrpSpPr>
              <a:grpSpLocks noChangeAspect="1"/>
            </p:cNvGrpSpPr>
            <p:nvPr>
              <p:custDataLst>
                <p:tags r:id="rId4"/>
              </p:custDataLst>
            </p:nvPr>
          </p:nvGrpSpPr>
          <p:grpSpPr>
            <a:xfrm rot="16200000">
              <a:off x="3144036" y="1939328"/>
              <a:ext cx="771580" cy="151093"/>
              <a:chOff x="4805020" y="3210872"/>
              <a:chExt cx="771580" cy="151093"/>
            </a:xfrm>
          </p:grpSpPr>
          <p:sp>
            <p:nvSpPr>
              <p:cNvPr id="176" name="任意多边形: 形状 175">
                <a:extLst>
                  <a:ext uri="{FF2B5EF4-FFF2-40B4-BE49-F238E27FC236}">
                    <a16:creationId xmlns:a16="http://schemas.microsoft.com/office/drawing/2014/main" id="{45B84FC0-0F79-4AB6-AD69-5770C22430FB}"/>
                  </a:ext>
                </a:extLst>
              </p:cNvPr>
              <p:cNvSpPr/>
              <p:nvPr>
                <p:custDataLst>
                  <p:tags r:id="rId5"/>
                </p:custDataLst>
              </p:nvPr>
            </p:nvSpPr>
            <p:spPr>
              <a:xfrm>
                <a:off x="4805020" y="3210872"/>
                <a:ext cx="93164" cy="151093"/>
              </a:xfrm>
              <a:custGeom>
                <a:avLst/>
                <a:gdLst>
                  <a:gd name="connsiteX0" fmla="*/ 93241 w 93164"/>
                  <a:gd name="connsiteY0" fmla="*/ 74072 h 151093"/>
                  <a:gd name="connsiteX1" fmla="*/ 47445 w 93164"/>
                  <a:gd name="connsiteY1" fmla="*/ 63 h 151093"/>
                  <a:gd name="connsiteX2" fmla="*/ 14444 w 93164"/>
                  <a:gd name="connsiteY2" fmla="*/ 13898 h 151093"/>
                  <a:gd name="connsiteX3" fmla="*/ 77 w 93164"/>
                  <a:gd name="connsiteY3" fmla="*/ 49476 h 151093"/>
                  <a:gd name="connsiteX4" fmla="*/ 44975 w 93164"/>
                  <a:gd name="connsiteY4" fmla="*/ 98449 h 151093"/>
                  <a:gd name="connsiteX5" fmla="*/ 73037 w 93164"/>
                  <a:gd name="connsiteY5" fmla="*/ 76488 h 151093"/>
                  <a:gd name="connsiteX6" fmla="*/ 73037 w 93164"/>
                  <a:gd name="connsiteY6" fmla="*/ 83515 h 151093"/>
                  <a:gd name="connsiteX7" fmla="*/ 36669 w 93164"/>
                  <a:gd name="connsiteY7" fmla="*/ 145007 h 151093"/>
                  <a:gd name="connsiteX8" fmla="*/ 14669 w 93164"/>
                  <a:gd name="connsiteY8" fmla="*/ 137101 h 151093"/>
                  <a:gd name="connsiteX9" fmla="*/ 26342 w 93164"/>
                  <a:gd name="connsiteY9" fmla="*/ 126999 h 151093"/>
                  <a:gd name="connsiteX10" fmla="*/ 16016 w 93164"/>
                  <a:gd name="connsiteY10" fmla="*/ 116896 h 151093"/>
                  <a:gd name="connsiteX11" fmla="*/ 5689 w 93164"/>
                  <a:gd name="connsiteY11" fmla="*/ 127438 h 151093"/>
                  <a:gd name="connsiteX12" fmla="*/ 36893 w 93164"/>
                  <a:gd name="connsiteY12" fmla="*/ 151156 h 151093"/>
                  <a:gd name="connsiteX13" fmla="*/ 93241 w 93164"/>
                  <a:gd name="connsiteY13" fmla="*/ 74072 h 151093"/>
                  <a:gd name="connsiteX14" fmla="*/ 72588 w 93164"/>
                  <a:gd name="connsiteY14" fmla="*/ 53868 h 151093"/>
                  <a:gd name="connsiteX15" fmla="*/ 45200 w 93164"/>
                  <a:gd name="connsiteY15" fmla="*/ 93398 h 151093"/>
                  <a:gd name="connsiteX16" fmla="*/ 24322 w 93164"/>
                  <a:gd name="connsiteY16" fmla="*/ 79562 h 151093"/>
                  <a:gd name="connsiteX17" fmla="*/ 20281 w 93164"/>
                  <a:gd name="connsiteY17" fmla="*/ 49695 h 151093"/>
                  <a:gd name="connsiteX18" fmla="*/ 24995 w 93164"/>
                  <a:gd name="connsiteY18" fmla="*/ 19389 h 151093"/>
                  <a:gd name="connsiteX19" fmla="*/ 47445 w 93164"/>
                  <a:gd name="connsiteY19" fmla="*/ 5553 h 151093"/>
                  <a:gd name="connsiteX20" fmla="*/ 68996 w 93164"/>
                  <a:gd name="connsiteY20" fmla="*/ 22902 h 151093"/>
                  <a:gd name="connsiteX21" fmla="*/ 72588 w 93164"/>
                  <a:gd name="connsiteY21" fmla="*/ 53868 h 15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164" h="151093">
                    <a:moveTo>
                      <a:pt x="93241" y="74072"/>
                    </a:moveTo>
                    <a:cubicBezTo>
                      <a:pt x="93241" y="14996"/>
                      <a:pt x="67424" y="63"/>
                      <a:pt x="47445" y="63"/>
                    </a:cubicBezTo>
                    <a:cubicBezTo>
                      <a:pt x="35098" y="63"/>
                      <a:pt x="24097" y="4016"/>
                      <a:pt x="14444" y="13898"/>
                    </a:cubicBezTo>
                    <a:cubicBezTo>
                      <a:pt x="5240" y="23781"/>
                      <a:pt x="77" y="33005"/>
                      <a:pt x="77" y="49476"/>
                    </a:cubicBezTo>
                    <a:cubicBezTo>
                      <a:pt x="77" y="76927"/>
                      <a:pt x="19832" y="98449"/>
                      <a:pt x="44975" y="98449"/>
                    </a:cubicBezTo>
                    <a:cubicBezTo>
                      <a:pt x="58669" y="98449"/>
                      <a:pt x="67873" y="89225"/>
                      <a:pt x="73037" y="76488"/>
                    </a:cubicBezTo>
                    <a:lnTo>
                      <a:pt x="73037" y="83515"/>
                    </a:lnTo>
                    <a:cubicBezTo>
                      <a:pt x="73037" y="134905"/>
                      <a:pt x="49690" y="145007"/>
                      <a:pt x="36669" y="145007"/>
                    </a:cubicBezTo>
                    <a:cubicBezTo>
                      <a:pt x="32853" y="145007"/>
                      <a:pt x="20730" y="144568"/>
                      <a:pt x="14669" y="137101"/>
                    </a:cubicBezTo>
                    <a:cubicBezTo>
                      <a:pt x="24546" y="137101"/>
                      <a:pt x="26342" y="130732"/>
                      <a:pt x="26342" y="126999"/>
                    </a:cubicBezTo>
                    <a:cubicBezTo>
                      <a:pt x="26342" y="120191"/>
                      <a:pt x="20954" y="116896"/>
                      <a:pt x="16016" y="116896"/>
                    </a:cubicBezTo>
                    <a:cubicBezTo>
                      <a:pt x="12424" y="116896"/>
                      <a:pt x="5689" y="118873"/>
                      <a:pt x="5689" y="127438"/>
                    </a:cubicBezTo>
                    <a:cubicBezTo>
                      <a:pt x="5689" y="142152"/>
                      <a:pt x="17812" y="151156"/>
                      <a:pt x="36893" y="151156"/>
                    </a:cubicBezTo>
                    <a:cubicBezTo>
                      <a:pt x="65853" y="151156"/>
                      <a:pt x="93241" y="121289"/>
                      <a:pt x="93241" y="74072"/>
                    </a:cubicBezTo>
                    <a:close/>
                    <a:moveTo>
                      <a:pt x="72588" y="53868"/>
                    </a:moveTo>
                    <a:cubicBezTo>
                      <a:pt x="72588" y="72096"/>
                      <a:pt x="64955" y="93398"/>
                      <a:pt x="45200" y="93398"/>
                    </a:cubicBezTo>
                    <a:cubicBezTo>
                      <a:pt x="41608" y="93398"/>
                      <a:pt x="31281" y="93398"/>
                      <a:pt x="24322" y="79562"/>
                    </a:cubicBezTo>
                    <a:cubicBezTo>
                      <a:pt x="20281" y="71437"/>
                      <a:pt x="20281" y="60456"/>
                      <a:pt x="20281" y="49695"/>
                    </a:cubicBezTo>
                    <a:cubicBezTo>
                      <a:pt x="20281" y="37836"/>
                      <a:pt x="20281" y="27514"/>
                      <a:pt x="24995" y="19389"/>
                    </a:cubicBezTo>
                    <a:cubicBezTo>
                      <a:pt x="31057" y="8408"/>
                      <a:pt x="39587" y="5553"/>
                      <a:pt x="47445" y="5553"/>
                    </a:cubicBezTo>
                    <a:cubicBezTo>
                      <a:pt x="57771" y="5553"/>
                      <a:pt x="65180" y="13020"/>
                      <a:pt x="68996" y="22902"/>
                    </a:cubicBezTo>
                    <a:cubicBezTo>
                      <a:pt x="71690" y="29930"/>
                      <a:pt x="72588" y="43766"/>
                      <a:pt x="72588" y="53868"/>
                    </a:cubicBezTo>
                    <a:close/>
                  </a:path>
                </a:pathLst>
              </a:custGeom>
              <a:solidFill>
                <a:srgbClr val="000000"/>
              </a:solidFill>
              <a:ln w="2298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7" name="任意多边形: 形状 176">
                <a:extLst>
                  <a:ext uri="{FF2B5EF4-FFF2-40B4-BE49-F238E27FC236}">
                    <a16:creationId xmlns:a16="http://schemas.microsoft.com/office/drawing/2014/main" id="{11BBE696-6AE9-476F-B713-DAC0557E6697}"/>
                  </a:ext>
                </a:extLst>
              </p:cNvPr>
              <p:cNvSpPr/>
              <p:nvPr>
                <p:custDataLst>
                  <p:tags r:id="rId6"/>
                </p:custDataLst>
              </p:nvPr>
            </p:nvSpPr>
            <p:spPr>
              <a:xfrm>
                <a:off x="4916593" y="3210872"/>
                <a:ext cx="94511" cy="151093"/>
              </a:xfrm>
              <a:custGeom>
                <a:avLst/>
                <a:gdLst>
                  <a:gd name="connsiteX0" fmla="*/ 94593 w 94511"/>
                  <a:gd name="connsiteY0" fmla="*/ 76049 h 151093"/>
                  <a:gd name="connsiteX1" fmla="*/ 85613 w 94511"/>
                  <a:gd name="connsiteY1" fmla="*/ 24659 h 151093"/>
                  <a:gd name="connsiteX2" fmla="*/ 47450 w 94511"/>
                  <a:gd name="connsiteY2" fmla="*/ 63 h 151093"/>
                  <a:gd name="connsiteX3" fmla="*/ 8388 w 94511"/>
                  <a:gd name="connsiteY3" fmla="*/ 26197 h 151093"/>
                  <a:gd name="connsiteX4" fmla="*/ 82 w 94511"/>
                  <a:gd name="connsiteY4" fmla="*/ 76049 h 151093"/>
                  <a:gd name="connsiteX5" fmla="*/ 10184 w 94511"/>
                  <a:gd name="connsiteY5" fmla="*/ 128975 h 151093"/>
                  <a:gd name="connsiteX6" fmla="*/ 47225 w 94511"/>
                  <a:gd name="connsiteY6" fmla="*/ 151156 h 151093"/>
                  <a:gd name="connsiteX7" fmla="*/ 86287 w 94511"/>
                  <a:gd name="connsiteY7" fmla="*/ 125681 h 151093"/>
                  <a:gd name="connsiteX8" fmla="*/ 94593 w 94511"/>
                  <a:gd name="connsiteY8" fmla="*/ 76049 h 151093"/>
                  <a:gd name="connsiteX9" fmla="*/ 75960 w 94511"/>
                  <a:gd name="connsiteY9" fmla="*/ 73413 h 151093"/>
                  <a:gd name="connsiteX10" fmla="*/ 73491 w 94511"/>
                  <a:gd name="connsiteY10" fmla="*/ 118873 h 151093"/>
                  <a:gd name="connsiteX11" fmla="*/ 47225 w 94511"/>
                  <a:gd name="connsiteY11" fmla="*/ 146324 h 151093"/>
                  <a:gd name="connsiteX12" fmla="*/ 21184 w 94511"/>
                  <a:gd name="connsiteY12" fmla="*/ 119751 h 151093"/>
                  <a:gd name="connsiteX13" fmla="*/ 18715 w 94511"/>
                  <a:gd name="connsiteY13" fmla="*/ 73413 h 151093"/>
                  <a:gd name="connsiteX14" fmla="*/ 20511 w 94511"/>
                  <a:gd name="connsiteY14" fmla="*/ 33005 h 151093"/>
                  <a:gd name="connsiteX15" fmla="*/ 47225 w 94511"/>
                  <a:gd name="connsiteY15" fmla="*/ 4894 h 151093"/>
                  <a:gd name="connsiteX16" fmla="*/ 73715 w 94511"/>
                  <a:gd name="connsiteY16" fmla="*/ 30589 h 151093"/>
                  <a:gd name="connsiteX17" fmla="*/ 75960 w 94511"/>
                  <a:gd name="connsiteY17" fmla="*/ 73413 h 15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511" h="151093">
                    <a:moveTo>
                      <a:pt x="94593" y="76049"/>
                    </a:moveTo>
                    <a:cubicBezTo>
                      <a:pt x="94593" y="58480"/>
                      <a:pt x="93471" y="40911"/>
                      <a:pt x="85613" y="24659"/>
                    </a:cubicBezTo>
                    <a:cubicBezTo>
                      <a:pt x="75287" y="3577"/>
                      <a:pt x="56878" y="63"/>
                      <a:pt x="47450" y="63"/>
                    </a:cubicBezTo>
                    <a:cubicBezTo>
                      <a:pt x="33980" y="63"/>
                      <a:pt x="17592" y="5773"/>
                      <a:pt x="8388" y="26197"/>
                    </a:cubicBezTo>
                    <a:cubicBezTo>
                      <a:pt x="1204" y="41350"/>
                      <a:pt x="82" y="58480"/>
                      <a:pt x="82" y="76049"/>
                    </a:cubicBezTo>
                    <a:cubicBezTo>
                      <a:pt x="82" y="92519"/>
                      <a:pt x="980" y="112285"/>
                      <a:pt x="10184" y="128975"/>
                    </a:cubicBezTo>
                    <a:cubicBezTo>
                      <a:pt x="19837" y="146764"/>
                      <a:pt x="36225" y="151156"/>
                      <a:pt x="47225" y="151156"/>
                    </a:cubicBezTo>
                    <a:cubicBezTo>
                      <a:pt x="59348" y="151156"/>
                      <a:pt x="76409" y="146544"/>
                      <a:pt x="86287" y="125681"/>
                    </a:cubicBezTo>
                    <a:cubicBezTo>
                      <a:pt x="93471" y="110528"/>
                      <a:pt x="94593" y="93398"/>
                      <a:pt x="94593" y="76049"/>
                    </a:cubicBezTo>
                    <a:close/>
                    <a:moveTo>
                      <a:pt x="75960" y="73413"/>
                    </a:moveTo>
                    <a:cubicBezTo>
                      <a:pt x="75960" y="89884"/>
                      <a:pt x="75960" y="104818"/>
                      <a:pt x="73491" y="118873"/>
                    </a:cubicBezTo>
                    <a:cubicBezTo>
                      <a:pt x="70123" y="139736"/>
                      <a:pt x="57327" y="146324"/>
                      <a:pt x="47225" y="146324"/>
                    </a:cubicBezTo>
                    <a:cubicBezTo>
                      <a:pt x="38470" y="146324"/>
                      <a:pt x="25225" y="140834"/>
                      <a:pt x="21184" y="119751"/>
                    </a:cubicBezTo>
                    <a:cubicBezTo>
                      <a:pt x="18715" y="106575"/>
                      <a:pt x="18715" y="86370"/>
                      <a:pt x="18715" y="73413"/>
                    </a:cubicBezTo>
                    <a:cubicBezTo>
                      <a:pt x="18715" y="59358"/>
                      <a:pt x="18715" y="44864"/>
                      <a:pt x="20511" y="33005"/>
                    </a:cubicBezTo>
                    <a:cubicBezTo>
                      <a:pt x="24776" y="6871"/>
                      <a:pt x="41613" y="4894"/>
                      <a:pt x="47225" y="4894"/>
                    </a:cubicBezTo>
                    <a:cubicBezTo>
                      <a:pt x="54633" y="4894"/>
                      <a:pt x="69450" y="8847"/>
                      <a:pt x="73715" y="30589"/>
                    </a:cubicBezTo>
                    <a:cubicBezTo>
                      <a:pt x="75960" y="42887"/>
                      <a:pt x="75960" y="59578"/>
                      <a:pt x="75960" y="73413"/>
                    </a:cubicBezTo>
                    <a:close/>
                  </a:path>
                </a:pathLst>
              </a:custGeom>
              <a:solidFill>
                <a:srgbClr val="000000"/>
              </a:solidFill>
              <a:ln w="2298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8" name="任意多边形: 形状 177">
                <a:extLst>
                  <a:ext uri="{FF2B5EF4-FFF2-40B4-BE49-F238E27FC236}">
                    <a16:creationId xmlns:a16="http://schemas.microsoft.com/office/drawing/2014/main" id="{6F566224-4AC4-4B42-8A83-E54750D8C3CA}"/>
                  </a:ext>
                </a:extLst>
              </p:cNvPr>
              <p:cNvSpPr/>
              <p:nvPr>
                <p:custDataLst>
                  <p:tags r:id="rId7"/>
                </p:custDataLst>
              </p:nvPr>
            </p:nvSpPr>
            <p:spPr>
              <a:xfrm>
                <a:off x="5028839" y="3210872"/>
                <a:ext cx="94511" cy="151093"/>
              </a:xfrm>
              <a:custGeom>
                <a:avLst/>
                <a:gdLst>
                  <a:gd name="connsiteX0" fmla="*/ 94598 w 94511"/>
                  <a:gd name="connsiteY0" fmla="*/ 76049 h 151093"/>
                  <a:gd name="connsiteX1" fmla="*/ 85618 w 94511"/>
                  <a:gd name="connsiteY1" fmla="*/ 24659 h 151093"/>
                  <a:gd name="connsiteX2" fmla="*/ 47455 w 94511"/>
                  <a:gd name="connsiteY2" fmla="*/ 63 h 151093"/>
                  <a:gd name="connsiteX3" fmla="*/ 8393 w 94511"/>
                  <a:gd name="connsiteY3" fmla="*/ 26197 h 151093"/>
                  <a:gd name="connsiteX4" fmla="*/ 87 w 94511"/>
                  <a:gd name="connsiteY4" fmla="*/ 76049 h 151093"/>
                  <a:gd name="connsiteX5" fmla="*/ 10189 w 94511"/>
                  <a:gd name="connsiteY5" fmla="*/ 128975 h 151093"/>
                  <a:gd name="connsiteX6" fmla="*/ 47230 w 94511"/>
                  <a:gd name="connsiteY6" fmla="*/ 151156 h 151093"/>
                  <a:gd name="connsiteX7" fmla="*/ 86292 w 94511"/>
                  <a:gd name="connsiteY7" fmla="*/ 125681 h 151093"/>
                  <a:gd name="connsiteX8" fmla="*/ 94598 w 94511"/>
                  <a:gd name="connsiteY8" fmla="*/ 76049 h 151093"/>
                  <a:gd name="connsiteX9" fmla="*/ 75965 w 94511"/>
                  <a:gd name="connsiteY9" fmla="*/ 73413 h 151093"/>
                  <a:gd name="connsiteX10" fmla="*/ 73496 w 94511"/>
                  <a:gd name="connsiteY10" fmla="*/ 118873 h 151093"/>
                  <a:gd name="connsiteX11" fmla="*/ 47230 w 94511"/>
                  <a:gd name="connsiteY11" fmla="*/ 146324 h 151093"/>
                  <a:gd name="connsiteX12" fmla="*/ 21189 w 94511"/>
                  <a:gd name="connsiteY12" fmla="*/ 119751 h 151093"/>
                  <a:gd name="connsiteX13" fmla="*/ 18720 w 94511"/>
                  <a:gd name="connsiteY13" fmla="*/ 73413 h 151093"/>
                  <a:gd name="connsiteX14" fmla="*/ 20515 w 94511"/>
                  <a:gd name="connsiteY14" fmla="*/ 33005 h 151093"/>
                  <a:gd name="connsiteX15" fmla="*/ 47230 w 94511"/>
                  <a:gd name="connsiteY15" fmla="*/ 4894 h 151093"/>
                  <a:gd name="connsiteX16" fmla="*/ 73720 w 94511"/>
                  <a:gd name="connsiteY16" fmla="*/ 30589 h 151093"/>
                  <a:gd name="connsiteX17" fmla="*/ 75965 w 94511"/>
                  <a:gd name="connsiteY17" fmla="*/ 73413 h 15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511" h="151093">
                    <a:moveTo>
                      <a:pt x="94598" y="76049"/>
                    </a:moveTo>
                    <a:cubicBezTo>
                      <a:pt x="94598" y="58480"/>
                      <a:pt x="93476" y="40911"/>
                      <a:pt x="85618" y="24659"/>
                    </a:cubicBezTo>
                    <a:cubicBezTo>
                      <a:pt x="75292" y="3577"/>
                      <a:pt x="56883" y="63"/>
                      <a:pt x="47455" y="63"/>
                    </a:cubicBezTo>
                    <a:cubicBezTo>
                      <a:pt x="33985" y="63"/>
                      <a:pt x="17597" y="5773"/>
                      <a:pt x="8393" y="26197"/>
                    </a:cubicBezTo>
                    <a:cubicBezTo>
                      <a:pt x="1209" y="41350"/>
                      <a:pt x="87" y="58480"/>
                      <a:pt x="87" y="76049"/>
                    </a:cubicBezTo>
                    <a:cubicBezTo>
                      <a:pt x="87" y="92519"/>
                      <a:pt x="985" y="112285"/>
                      <a:pt x="10189" y="128975"/>
                    </a:cubicBezTo>
                    <a:cubicBezTo>
                      <a:pt x="19842" y="146764"/>
                      <a:pt x="36230" y="151156"/>
                      <a:pt x="47230" y="151156"/>
                    </a:cubicBezTo>
                    <a:cubicBezTo>
                      <a:pt x="59353" y="151156"/>
                      <a:pt x="76414" y="146544"/>
                      <a:pt x="86292" y="125681"/>
                    </a:cubicBezTo>
                    <a:cubicBezTo>
                      <a:pt x="93476" y="110528"/>
                      <a:pt x="94598" y="93398"/>
                      <a:pt x="94598" y="76049"/>
                    </a:cubicBezTo>
                    <a:close/>
                    <a:moveTo>
                      <a:pt x="75965" y="73413"/>
                    </a:moveTo>
                    <a:cubicBezTo>
                      <a:pt x="75965" y="89884"/>
                      <a:pt x="75965" y="104818"/>
                      <a:pt x="73496" y="118873"/>
                    </a:cubicBezTo>
                    <a:cubicBezTo>
                      <a:pt x="70128" y="139736"/>
                      <a:pt x="57332" y="146324"/>
                      <a:pt x="47230" y="146324"/>
                    </a:cubicBezTo>
                    <a:cubicBezTo>
                      <a:pt x="38475" y="146324"/>
                      <a:pt x="25230" y="140834"/>
                      <a:pt x="21189" y="119751"/>
                    </a:cubicBezTo>
                    <a:cubicBezTo>
                      <a:pt x="18720" y="106575"/>
                      <a:pt x="18720" y="86370"/>
                      <a:pt x="18720" y="73413"/>
                    </a:cubicBezTo>
                    <a:cubicBezTo>
                      <a:pt x="18720" y="59358"/>
                      <a:pt x="18720" y="44864"/>
                      <a:pt x="20515" y="33005"/>
                    </a:cubicBezTo>
                    <a:cubicBezTo>
                      <a:pt x="24781" y="6871"/>
                      <a:pt x="41618" y="4894"/>
                      <a:pt x="47230" y="4894"/>
                    </a:cubicBezTo>
                    <a:cubicBezTo>
                      <a:pt x="54638" y="4894"/>
                      <a:pt x="69455" y="8847"/>
                      <a:pt x="73720" y="30589"/>
                    </a:cubicBezTo>
                    <a:cubicBezTo>
                      <a:pt x="75965" y="42887"/>
                      <a:pt x="75965" y="59578"/>
                      <a:pt x="75965" y="73413"/>
                    </a:cubicBezTo>
                    <a:close/>
                  </a:path>
                </a:pathLst>
              </a:custGeom>
              <a:solidFill>
                <a:srgbClr val="000000"/>
              </a:solidFill>
              <a:ln w="2298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79" name="任意多边形: 形状 178">
                <a:extLst>
                  <a:ext uri="{FF2B5EF4-FFF2-40B4-BE49-F238E27FC236}">
                    <a16:creationId xmlns:a16="http://schemas.microsoft.com/office/drawing/2014/main" id="{ABF24D9D-FBD3-41C7-BBE8-6FE6FEBA0680}"/>
                  </a:ext>
                </a:extLst>
              </p:cNvPr>
              <p:cNvSpPr/>
              <p:nvPr>
                <p:custDataLst>
                  <p:tags r:id="rId8"/>
                </p:custDataLst>
              </p:nvPr>
            </p:nvSpPr>
            <p:spPr>
              <a:xfrm>
                <a:off x="5214270" y="3260066"/>
                <a:ext cx="175328" cy="97068"/>
              </a:xfrm>
              <a:custGeom>
                <a:avLst/>
                <a:gdLst>
                  <a:gd name="connsiteX0" fmla="*/ 175424 w 175328"/>
                  <a:gd name="connsiteY0" fmla="*/ 97131 h 97068"/>
                  <a:gd name="connsiteX1" fmla="*/ 175424 w 175328"/>
                  <a:gd name="connsiteY1" fmla="*/ 90323 h 97068"/>
                  <a:gd name="connsiteX2" fmla="*/ 157913 w 175328"/>
                  <a:gd name="connsiteY2" fmla="*/ 83735 h 97068"/>
                  <a:gd name="connsiteX3" fmla="*/ 157913 w 175328"/>
                  <a:gd name="connsiteY3" fmla="*/ 41789 h 97068"/>
                  <a:gd name="connsiteX4" fmla="*/ 150954 w 175328"/>
                  <a:gd name="connsiteY4" fmla="*/ 8188 h 97068"/>
                  <a:gd name="connsiteX5" fmla="*/ 127382 w 175328"/>
                  <a:gd name="connsiteY5" fmla="*/ 63 h 97068"/>
                  <a:gd name="connsiteX6" fmla="*/ 94831 w 175328"/>
                  <a:gd name="connsiteY6" fmla="*/ 21585 h 97068"/>
                  <a:gd name="connsiteX7" fmla="*/ 64973 w 175328"/>
                  <a:gd name="connsiteY7" fmla="*/ 63 h 97068"/>
                  <a:gd name="connsiteX8" fmla="*/ 31748 w 175328"/>
                  <a:gd name="connsiteY8" fmla="*/ 23122 h 97068"/>
                  <a:gd name="connsiteX9" fmla="*/ 31748 w 175328"/>
                  <a:gd name="connsiteY9" fmla="*/ 63 h 97068"/>
                  <a:gd name="connsiteX10" fmla="*/ 95 w 175328"/>
                  <a:gd name="connsiteY10" fmla="*/ 2478 h 97068"/>
                  <a:gd name="connsiteX11" fmla="*/ 95 w 175328"/>
                  <a:gd name="connsiteY11" fmla="*/ 9286 h 97068"/>
                  <a:gd name="connsiteX12" fmla="*/ 17605 w 175328"/>
                  <a:gd name="connsiteY12" fmla="*/ 21585 h 97068"/>
                  <a:gd name="connsiteX13" fmla="*/ 17605 w 175328"/>
                  <a:gd name="connsiteY13" fmla="*/ 80441 h 97068"/>
                  <a:gd name="connsiteX14" fmla="*/ 95 w 175328"/>
                  <a:gd name="connsiteY14" fmla="*/ 90323 h 97068"/>
                  <a:gd name="connsiteX15" fmla="*/ 95 w 175328"/>
                  <a:gd name="connsiteY15" fmla="*/ 97131 h 97068"/>
                  <a:gd name="connsiteX16" fmla="*/ 25463 w 175328"/>
                  <a:gd name="connsiteY16" fmla="*/ 96473 h 97068"/>
                  <a:gd name="connsiteX17" fmla="*/ 50606 w 175328"/>
                  <a:gd name="connsiteY17" fmla="*/ 97131 h 97068"/>
                  <a:gd name="connsiteX18" fmla="*/ 50606 w 175328"/>
                  <a:gd name="connsiteY18" fmla="*/ 90323 h 97068"/>
                  <a:gd name="connsiteX19" fmla="*/ 33095 w 175328"/>
                  <a:gd name="connsiteY19" fmla="*/ 80441 h 97068"/>
                  <a:gd name="connsiteX20" fmla="*/ 33095 w 175328"/>
                  <a:gd name="connsiteY20" fmla="*/ 40032 h 97068"/>
                  <a:gd name="connsiteX21" fmla="*/ 63402 w 175328"/>
                  <a:gd name="connsiteY21" fmla="*/ 4894 h 97068"/>
                  <a:gd name="connsiteX22" fmla="*/ 80014 w 175328"/>
                  <a:gd name="connsiteY22" fmla="*/ 29271 h 97068"/>
                  <a:gd name="connsiteX23" fmla="*/ 80014 w 175328"/>
                  <a:gd name="connsiteY23" fmla="*/ 80441 h 97068"/>
                  <a:gd name="connsiteX24" fmla="*/ 62504 w 175328"/>
                  <a:gd name="connsiteY24" fmla="*/ 90323 h 97068"/>
                  <a:gd name="connsiteX25" fmla="*/ 62504 w 175328"/>
                  <a:gd name="connsiteY25" fmla="*/ 97131 h 97068"/>
                  <a:gd name="connsiteX26" fmla="*/ 87872 w 175328"/>
                  <a:gd name="connsiteY26" fmla="*/ 96473 h 97068"/>
                  <a:gd name="connsiteX27" fmla="*/ 113015 w 175328"/>
                  <a:gd name="connsiteY27" fmla="*/ 97131 h 97068"/>
                  <a:gd name="connsiteX28" fmla="*/ 113015 w 175328"/>
                  <a:gd name="connsiteY28" fmla="*/ 90323 h 97068"/>
                  <a:gd name="connsiteX29" fmla="*/ 95504 w 175328"/>
                  <a:gd name="connsiteY29" fmla="*/ 80441 h 97068"/>
                  <a:gd name="connsiteX30" fmla="*/ 95504 w 175328"/>
                  <a:gd name="connsiteY30" fmla="*/ 40032 h 97068"/>
                  <a:gd name="connsiteX31" fmla="*/ 125811 w 175328"/>
                  <a:gd name="connsiteY31" fmla="*/ 4894 h 97068"/>
                  <a:gd name="connsiteX32" fmla="*/ 142423 w 175328"/>
                  <a:gd name="connsiteY32" fmla="*/ 29271 h 97068"/>
                  <a:gd name="connsiteX33" fmla="*/ 142423 w 175328"/>
                  <a:gd name="connsiteY33" fmla="*/ 80441 h 97068"/>
                  <a:gd name="connsiteX34" fmla="*/ 124913 w 175328"/>
                  <a:gd name="connsiteY34" fmla="*/ 90323 h 97068"/>
                  <a:gd name="connsiteX35" fmla="*/ 124913 w 175328"/>
                  <a:gd name="connsiteY35" fmla="*/ 97131 h 97068"/>
                  <a:gd name="connsiteX36" fmla="*/ 150280 w 175328"/>
                  <a:gd name="connsiteY36" fmla="*/ 96473 h 97068"/>
                  <a:gd name="connsiteX37" fmla="*/ 175424 w 175328"/>
                  <a:gd name="connsiteY37" fmla="*/ 97131 h 9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5328" h="97068">
                    <a:moveTo>
                      <a:pt x="175424" y="97131"/>
                    </a:moveTo>
                    <a:lnTo>
                      <a:pt x="175424" y="90323"/>
                    </a:lnTo>
                    <a:cubicBezTo>
                      <a:pt x="163750" y="90323"/>
                      <a:pt x="158138" y="90323"/>
                      <a:pt x="157913" y="83735"/>
                    </a:cubicBezTo>
                    <a:lnTo>
                      <a:pt x="157913" y="41789"/>
                    </a:lnTo>
                    <a:cubicBezTo>
                      <a:pt x="157913" y="22902"/>
                      <a:pt x="157913" y="16094"/>
                      <a:pt x="150954" y="8188"/>
                    </a:cubicBezTo>
                    <a:cubicBezTo>
                      <a:pt x="147811" y="4455"/>
                      <a:pt x="140403" y="63"/>
                      <a:pt x="127382" y="63"/>
                    </a:cubicBezTo>
                    <a:cubicBezTo>
                      <a:pt x="108525" y="63"/>
                      <a:pt x="98647" y="13239"/>
                      <a:pt x="94831" y="21585"/>
                    </a:cubicBezTo>
                    <a:cubicBezTo>
                      <a:pt x="91688" y="2478"/>
                      <a:pt x="75075" y="63"/>
                      <a:pt x="64973" y="63"/>
                    </a:cubicBezTo>
                    <a:cubicBezTo>
                      <a:pt x="48585" y="63"/>
                      <a:pt x="38034" y="9506"/>
                      <a:pt x="31748" y="23122"/>
                    </a:cubicBezTo>
                    <a:lnTo>
                      <a:pt x="31748" y="63"/>
                    </a:lnTo>
                    <a:lnTo>
                      <a:pt x="95" y="2478"/>
                    </a:lnTo>
                    <a:lnTo>
                      <a:pt x="95" y="9286"/>
                    </a:lnTo>
                    <a:cubicBezTo>
                      <a:pt x="15809" y="9286"/>
                      <a:pt x="17605" y="10824"/>
                      <a:pt x="17605" y="21585"/>
                    </a:cubicBezTo>
                    <a:lnTo>
                      <a:pt x="17605" y="80441"/>
                    </a:lnTo>
                    <a:cubicBezTo>
                      <a:pt x="17605" y="90323"/>
                      <a:pt x="15136" y="90323"/>
                      <a:pt x="95" y="90323"/>
                    </a:cubicBezTo>
                    <a:lnTo>
                      <a:pt x="95" y="97131"/>
                    </a:lnTo>
                    <a:lnTo>
                      <a:pt x="25463" y="96473"/>
                    </a:lnTo>
                    <a:lnTo>
                      <a:pt x="50606" y="97131"/>
                    </a:lnTo>
                    <a:lnTo>
                      <a:pt x="50606" y="90323"/>
                    </a:lnTo>
                    <a:cubicBezTo>
                      <a:pt x="35565" y="90323"/>
                      <a:pt x="33095" y="90323"/>
                      <a:pt x="33095" y="80441"/>
                    </a:cubicBezTo>
                    <a:lnTo>
                      <a:pt x="33095" y="40032"/>
                    </a:lnTo>
                    <a:cubicBezTo>
                      <a:pt x="33095" y="17193"/>
                      <a:pt x="49034" y="4894"/>
                      <a:pt x="63402" y="4894"/>
                    </a:cubicBezTo>
                    <a:cubicBezTo>
                      <a:pt x="77545" y="4894"/>
                      <a:pt x="80014" y="16753"/>
                      <a:pt x="80014" y="29271"/>
                    </a:cubicBezTo>
                    <a:lnTo>
                      <a:pt x="80014" y="80441"/>
                    </a:lnTo>
                    <a:cubicBezTo>
                      <a:pt x="80014" y="90323"/>
                      <a:pt x="77545" y="90323"/>
                      <a:pt x="62504" y="90323"/>
                    </a:cubicBezTo>
                    <a:lnTo>
                      <a:pt x="62504" y="97131"/>
                    </a:lnTo>
                    <a:lnTo>
                      <a:pt x="87872" y="96473"/>
                    </a:lnTo>
                    <a:lnTo>
                      <a:pt x="113015" y="97131"/>
                    </a:lnTo>
                    <a:lnTo>
                      <a:pt x="113015" y="90323"/>
                    </a:lnTo>
                    <a:cubicBezTo>
                      <a:pt x="97974" y="90323"/>
                      <a:pt x="95504" y="90323"/>
                      <a:pt x="95504" y="80441"/>
                    </a:cubicBezTo>
                    <a:lnTo>
                      <a:pt x="95504" y="40032"/>
                    </a:lnTo>
                    <a:cubicBezTo>
                      <a:pt x="95504" y="17193"/>
                      <a:pt x="111443" y="4894"/>
                      <a:pt x="125811" y="4894"/>
                    </a:cubicBezTo>
                    <a:cubicBezTo>
                      <a:pt x="139954" y="4894"/>
                      <a:pt x="142423" y="16753"/>
                      <a:pt x="142423" y="29271"/>
                    </a:cubicBezTo>
                    <a:lnTo>
                      <a:pt x="142423" y="80441"/>
                    </a:lnTo>
                    <a:cubicBezTo>
                      <a:pt x="142423" y="90323"/>
                      <a:pt x="139954" y="90323"/>
                      <a:pt x="124913" y="90323"/>
                    </a:cubicBezTo>
                    <a:lnTo>
                      <a:pt x="124913" y="97131"/>
                    </a:lnTo>
                    <a:lnTo>
                      <a:pt x="150280" y="96473"/>
                    </a:lnTo>
                    <a:lnTo>
                      <a:pt x="175424" y="97131"/>
                    </a:lnTo>
                    <a:close/>
                  </a:path>
                </a:pathLst>
              </a:custGeom>
              <a:solidFill>
                <a:srgbClr val="000000"/>
              </a:solidFill>
              <a:ln w="2298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80" name="任意多边形: 形状 179">
                <a:extLst>
                  <a:ext uri="{FF2B5EF4-FFF2-40B4-BE49-F238E27FC236}">
                    <a16:creationId xmlns:a16="http://schemas.microsoft.com/office/drawing/2014/main" id="{B75D7D9B-4EA4-4BE8-8A43-B0A14C587A53}"/>
                  </a:ext>
                </a:extLst>
              </p:cNvPr>
              <p:cNvSpPr/>
              <p:nvPr>
                <p:custDataLst>
                  <p:tags r:id="rId9"/>
                </p:custDataLst>
              </p:nvPr>
            </p:nvSpPr>
            <p:spPr>
              <a:xfrm>
                <a:off x="5401272" y="3260066"/>
                <a:ext cx="175328" cy="97068"/>
              </a:xfrm>
              <a:custGeom>
                <a:avLst/>
                <a:gdLst>
                  <a:gd name="connsiteX0" fmla="*/ 175432 w 175328"/>
                  <a:gd name="connsiteY0" fmla="*/ 97131 h 97068"/>
                  <a:gd name="connsiteX1" fmla="*/ 175432 w 175328"/>
                  <a:gd name="connsiteY1" fmla="*/ 90323 h 97068"/>
                  <a:gd name="connsiteX2" fmla="*/ 157921 w 175328"/>
                  <a:gd name="connsiteY2" fmla="*/ 83735 h 97068"/>
                  <a:gd name="connsiteX3" fmla="*/ 157921 w 175328"/>
                  <a:gd name="connsiteY3" fmla="*/ 41789 h 97068"/>
                  <a:gd name="connsiteX4" fmla="*/ 150962 w 175328"/>
                  <a:gd name="connsiteY4" fmla="*/ 8188 h 97068"/>
                  <a:gd name="connsiteX5" fmla="*/ 127390 w 175328"/>
                  <a:gd name="connsiteY5" fmla="*/ 63 h 97068"/>
                  <a:gd name="connsiteX6" fmla="*/ 94839 w 175328"/>
                  <a:gd name="connsiteY6" fmla="*/ 21585 h 97068"/>
                  <a:gd name="connsiteX7" fmla="*/ 64982 w 175328"/>
                  <a:gd name="connsiteY7" fmla="*/ 63 h 97068"/>
                  <a:gd name="connsiteX8" fmla="*/ 31757 w 175328"/>
                  <a:gd name="connsiteY8" fmla="*/ 23122 h 97068"/>
                  <a:gd name="connsiteX9" fmla="*/ 31757 w 175328"/>
                  <a:gd name="connsiteY9" fmla="*/ 63 h 97068"/>
                  <a:gd name="connsiteX10" fmla="*/ 103 w 175328"/>
                  <a:gd name="connsiteY10" fmla="*/ 2478 h 97068"/>
                  <a:gd name="connsiteX11" fmla="*/ 103 w 175328"/>
                  <a:gd name="connsiteY11" fmla="*/ 9286 h 97068"/>
                  <a:gd name="connsiteX12" fmla="*/ 17614 w 175328"/>
                  <a:gd name="connsiteY12" fmla="*/ 21585 h 97068"/>
                  <a:gd name="connsiteX13" fmla="*/ 17614 w 175328"/>
                  <a:gd name="connsiteY13" fmla="*/ 80441 h 97068"/>
                  <a:gd name="connsiteX14" fmla="*/ 103 w 175328"/>
                  <a:gd name="connsiteY14" fmla="*/ 90323 h 97068"/>
                  <a:gd name="connsiteX15" fmla="*/ 103 w 175328"/>
                  <a:gd name="connsiteY15" fmla="*/ 97131 h 97068"/>
                  <a:gd name="connsiteX16" fmla="*/ 25471 w 175328"/>
                  <a:gd name="connsiteY16" fmla="*/ 96473 h 97068"/>
                  <a:gd name="connsiteX17" fmla="*/ 50614 w 175328"/>
                  <a:gd name="connsiteY17" fmla="*/ 97131 h 97068"/>
                  <a:gd name="connsiteX18" fmla="*/ 50614 w 175328"/>
                  <a:gd name="connsiteY18" fmla="*/ 90323 h 97068"/>
                  <a:gd name="connsiteX19" fmla="*/ 33104 w 175328"/>
                  <a:gd name="connsiteY19" fmla="*/ 80441 h 97068"/>
                  <a:gd name="connsiteX20" fmla="*/ 33104 w 175328"/>
                  <a:gd name="connsiteY20" fmla="*/ 40032 h 97068"/>
                  <a:gd name="connsiteX21" fmla="*/ 63410 w 175328"/>
                  <a:gd name="connsiteY21" fmla="*/ 4894 h 97068"/>
                  <a:gd name="connsiteX22" fmla="*/ 80023 w 175328"/>
                  <a:gd name="connsiteY22" fmla="*/ 29271 h 97068"/>
                  <a:gd name="connsiteX23" fmla="*/ 80023 w 175328"/>
                  <a:gd name="connsiteY23" fmla="*/ 80441 h 97068"/>
                  <a:gd name="connsiteX24" fmla="*/ 62512 w 175328"/>
                  <a:gd name="connsiteY24" fmla="*/ 90323 h 97068"/>
                  <a:gd name="connsiteX25" fmla="*/ 62512 w 175328"/>
                  <a:gd name="connsiteY25" fmla="*/ 97131 h 97068"/>
                  <a:gd name="connsiteX26" fmla="*/ 87880 w 175328"/>
                  <a:gd name="connsiteY26" fmla="*/ 96473 h 97068"/>
                  <a:gd name="connsiteX27" fmla="*/ 113023 w 175328"/>
                  <a:gd name="connsiteY27" fmla="*/ 97131 h 97068"/>
                  <a:gd name="connsiteX28" fmla="*/ 113023 w 175328"/>
                  <a:gd name="connsiteY28" fmla="*/ 90323 h 97068"/>
                  <a:gd name="connsiteX29" fmla="*/ 95513 w 175328"/>
                  <a:gd name="connsiteY29" fmla="*/ 80441 h 97068"/>
                  <a:gd name="connsiteX30" fmla="*/ 95513 w 175328"/>
                  <a:gd name="connsiteY30" fmla="*/ 40032 h 97068"/>
                  <a:gd name="connsiteX31" fmla="*/ 125819 w 175328"/>
                  <a:gd name="connsiteY31" fmla="*/ 4894 h 97068"/>
                  <a:gd name="connsiteX32" fmla="*/ 142431 w 175328"/>
                  <a:gd name="connsiteY32" fmla="*/ 29271 h 97068"/>
                  <a:gd name="connsiteX33" fmla="*/ 142431 w 175328"/>
                  <a:gd name="connsiteY33" fmla="*/ 80441 h 97068"/>
                  <a:gd name="connsiteX34" fmla="*/ 124921 w 175328"/>
                  <a:gd name="connsiteY34" fmla="*/ 90323 h 97068"/>
                  <a:gd name="connsiteX35" fmla="*/ 124921 w 175328"/>
                  <a:gd name="connsiteY35" fmla="*/ 97131 h 97068"/>
                  <a:gd name="connsiteX36" fmla="*/ 150289 w 175328"/>
                  <a:gd name="connsiteY36" fmla="*/ 96473 h 97068"/>
                  <a:gd name="connsiteX37" fmla="*/ 175432 w 175328"/>
                  <a:gd name="connsiteY37" fmla="*/ 97131 h 9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5328" h="97068">
                    <a:moveTo>
                      <a:pt x="175432" y="97131"/>
                    </a:moveTo>
                    <a:lnTo>
                      <a:pt x="175432" y="90323"/>
                    </a:lnTo>
                    <a:cubicBezTo>
                      <a:pt x="163758" y="90323"/>
                      <a:pt x="158146" y="90323"/>
                      <a:pt x="157921" y="83735"/>
                    </a:cubicBezTo>
                    <a:lnTo>
                      <a:pt x="157921" y="41789"/>
                    </a:lnTo>
                    <a:cubicBezTo>
                      <a:pt x="157921" y="22902"/>
                      <a:pt x="157921" y="16094"/>
                      <a:pt x="150962" y="8188"/>
                    </a:cubicBezTo>
                    <a:cubicBezTo>
                      <a:pt x="147819" y="4455"/>
                      <a:pt x="140411" y="63"/>
                      <a:pt x="127390" y="63"/>
                    </a:cubicBezTo>
                    <a:cubicBezTo>
                      <a:pt x="108533" y="63"/>
                      <a:pt x="98655" y="13239"/>
                      <a:pt x="94839" y="21585"/>
                    </a:cubicBezTo>
                    <a:cubicBezTo>
                      <a:pt x="91696" y="2478"/>
                      <a:pt x="75084" y="63"/>
                      <a:pt x="64982" y="63"/>
                    </a:cubicBezTo>
                    <a:cubicBezTo>
                      <a:pt x="48594" y="63"/>
                      <a:pt x="38043" y="9506"/>
                      <a:pt x="31757" y="23122"/>
                    </a:cubicBezTo>
                    <a:lnTo>
                      <a:pt x="31757" y="63"/>
                    </a:lnTo>
                    <a:lnTo>
                      <a:pt x="103" y="2478"/>
                    </a:lnTo>
                    <a:lnTo>
                      <a:pt x="103" y="9286"/>
                    </a:lnTo>
                    <a:cubicBezTo>
                      <a:pt x="15818" y="9286"/>
                      <a:pt x="17614" y="10824"/>
                      <a:pt x="17614" y="21585"/>
                    </a:cubicBezTo>
                    <a:lnTo>
                      <a:pt x="17614" y="80441"/>
                    </a:lnTo>
                    <a:cubicBezTo>
                      <a:pt x="17614" y="90323"/>
                      <a:pt x="15144" y="90323"/>
                      <a:pt x="103" y="90323"/>
                    </a:cubicBezTo>
                    <a:lnTo>
                      <a:pt x="103" y="97131"/>
                    </a:lnTo>
                    <a:lnTo>
                      <a:pt x="25471" y="96473"/>
                    </a:lnTo>
                    <a:lnTo>
                      <a:pt x="50614" y="97131"/>
                    </a:lnTo>
                    <a:lnTo>
                      <a:pt x="50614" y="90323"/>
                    </a:lnTo>
                    <a:cubicBezTo>
                      <a:pt x="35573" y="90323"/>
                      <a:pt x="33104" y="90323"/>
                      <a:pt x="33104" y="80441"/>
                    </a:cubicBezTo>
                    <a:lnTo>
                      <a:pt x="33104" y="40032"/>
                    </a:lnTo>
                    <a:cubicBezTo>
                      <a:pt x="33104" y="17193"/>
                      <a:pt x="49043" y="4894"/>
                      <a:pt x="63410" y="4894"/>
                    </a:cubicBezTo>
                    <a:cubicBezTo>
                      <a:pt x="77553" y="4894"/>
                      <a:pt x="80023" y="16753"/>
                      <a:pt x="80023" y="29271"/>
                    </a:cubicBezTo>
                    <a:lnTo>
                      <a:pt x="80023" y="80441"/>
                    </a:lnTo>
                    <a:cubicBezTo>
                      <a:pt x="80023" y="90323"/>
                      <a:pt x="77553" y="90323"/>
                      <a:pt x="62512" y="90323"/>
                    </a:cubicBezTo>
                    <a:lnTo>
                      <a:pt x="62512" y="97131"/>
                    </a:lnTo>
                    <a:lnTo>
                      <a:pt x="87880" y="96473"/>
                    </a:lnTo>
                    <a:lnTo>
                      <a:pt x="113023" y="97131"/>
                    </a:lnTo>
                    <a:lnTo>
                      <a:pt x="113023" y="90323"/>
                    </a:lnTo>
                    <a:cubicBezTo>
                      <a:pt x="97982" y="90323"/>
                      <a:pt x="95513" y="90323"/>
                      <a:pt x="95513" y="80441"/>
                    </a:cubicBezTo>
                    <a:lnTo>
                      <a:pt x="95513" y="40032"/>
                    </a:lnTo>
                    <a:cubicBezTo>
                      <a:pt x="95513" y="17193"/>
                      <a:pt x="111452" y="4894"/>
                      <a:pt x="125819" y="4894"/>
                    </a:cubicBezTo>
                    <a:cubicBezTo>
                      <a:pt x="139962" y="4894"/>
                      <a:pt x="142431" y="16753"/>
                      <a:pt x="142431" y="29271"/>
                    </a:cubicBezTo>
                    <a:lnTo>
                      <a:pt x="142431" y="80441"/>
                    </a:lnTo>
                    <a:cubicBezTo>
                      <a:pt x="142431" y="90323"/>
                      <a:pt x="139962" y="90323"/>
                      <a:pt x="124921" y="90323"/>
                    </a:cubicBezTo>
                    <a:lnTo>
                      <a:pt x="124921" y="97131"/>
                    </a:lnTo>
                    <a:lnTo>
                      <a:pt x="150289" y="96473"/>
                    </a:lnTo>
                    <a:lnTo>
                      <a:pt x="175432" y="97131"/>
                    </a:lnTo>
                    <a:close/>
                  </a:path>
                </a:pathLst>
              </a:custGeom>
              <a:solidFill>
                <a:srgbClr val="000000"/>
              </a:solidFill>
              <a:ln w="2298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sp>
        <p:nvSpPr>
          <p:cNvPr id="11" name="文本框 10">
            <a:extLst>
              <a:ext uri="{FF2B5EF4-FFF2-40B4-BE49-F238E27FC236}">
                <a16:creationId xmlns:a16="http://schemas.microsoft.com/office/drawing/2014/main" id="{3B045EFD-91AA-F392-E204-E8C789BA7AF7}"/>
              </a:ext>
            </a:extLst>
          </p:cNvPr>
          <p:cNvSpPr txBox="1"/>
          <p:nvPr/>
        </p:nvSpPr>
        <p:spPr>
          <a:xfrm>
            <a:off x="75062" y="163170"/>
            <a:ext cx="2850076" cy="707886"/>
          </a:xfrm>
          <a:prstGeom prst="rect">
            <a:avLst/>
          </a:prstGeom>
          <a:noFill/>
        </p:spPr>
        <p:txBody>
          <a:bodyPr wrap="none" rtlCol="0">
            <a:spAutoFit/>
          </a:bodyPr>
          <a:lstStyle/>
          <a:p>
            <a:r>
              <a:rPr lang="en-US" altLang="zh-CN" sz="4000" dirty="0">
                <a:solidFill>
                  <a:schemeClr val="bg1"/>
                </a:solidFill>
                <a:latin typeface="+mj-lt"/>
              </a:rPr>
              <a:t>Motivation</a:t>
            </a:r>
          </a:p>
        </p:txBody>
      </p:sp>
      <p:sp>
        <p:nvSpPr>
          <p:cNvPr id="5" name="文本框 4">
            <a:extLst>
              <a:ext uri="{FF2B5EF4-FFF2-40B4-BE49-F238E27FC236}">
                <a16:creationId xmlns:a16="http://schemas.microsoft.com/office/drawing/2014/main" id="{92403508-5CA0-3856-4276-726811364381}"/>
              </a:ext>
            </a:extLst>
          </p:cNvPr>
          <p:cNvSpPr txBox="1"/>
          <p:nvPr/>
        </p:nvSpPr>
        <p:spPr>
          <a:xfrm>
            <a:off x="194757" y="1172142"/>
            <a:ext cx="3714350" cy="523220"/>
          </a:xfrm>
          <a:prstGeom prst="rect">
            <a:avLst/>
          </a:prstGeom>
          <a:noFill/>
        </p:spPr>
        <p:txBody>
          <a:bodyPr wrap="none" rtlCol="0">
            <a:spAutoFit/>
          </a:bodyPr>
          <a:lstStyle/>
          <a:p>
            <a:r>
              <a:rPr lang="en-US" altLang="zh-CN" sz="2800" dirty="0"/>
              <a:t>BTOF: DTOF for Barrel</a:t>
            </a:r>
            <a:endParaRPr lang="zh-CN" altLang="en-US" sz="2800" dirty="0"/>
          </a:p>
        </p:txBody>
      </p:sp>
      <p:sp>
        <p:nvSpPr>
          <p:cNvPr id="7" name="灯片编号占位符 6">
            <a:extLst>
              <a:ext uri="{FF2B5EF4-FFF2-40B4-BE49-F238E27FC236}">
                <a16:creationId xmlns:a16="http://schemas.microsoft.com/office/drawing/2014/main" id="{A837B6BE-EE74-7C4B-4970-2C6A4E54C476}"/>
              </a:ext>
            </a:extLst>
          </p:cNvPr>
          <p:cNvSpPr>
            <a:spLocks noGrp="1"/>
          </p:cNvSpPr>
          <p:nvPr>
            <p:ph type="sldNum" sz="quarter" idx="10"/>
          </p:nvPr>
        </p:nvSpPr>
        <p:spPr/>
        <p:txBody>
          <a:bodyPr/>
          <a:lstStyle/>
          <a:p>
            <a:fld id="{81380A6B-6B1C-4B5C-8CC8-AAA0A5F06428}" type="slidenum">
              <a:rPr lang="zh-CN" altLang="en-US" smtClean="0"/>
              <a:pPr/>
              <a:t>31</a:t>
            </a:fld>
            <a:endParaRPr lang="zh-CN" altLang="en-US" dirty="0"/>
          </a:p>
        </p:txBody>
      </p:sp>
      <p:pic>
        <p:nvPicPr>
          <p:cNvPr id="2" name="图片 1">
            <a:extLst>
              <a:ext uri="{FF2B5EF4-FFF2-40B4-BE49-F238E27FC236}">
                <a16:creationId xmlns:a16="http://schemas.microsoft.com/office/drawing/2014/main" id="{9CEE7A5C-F98B-9A91-D790-881340939F26}"/>
              </a:ext>
            </a:extLst>
          </p:cNvPr>
          <p:cNvPicPr>
            <a:picLocks noChangeAspect="1"/>
          </p:cNvPicPr>
          <p:nvPr/>
        </p:nvPicPr>
        <p:blipFill>
          <a:blip r:embed="rId33"/>
          <a:stretch>
            <a:fillRect/>
          </a:stretch>
        </p:blipFill>
        <p:spPr>
          <a:xfrm>
            <a:off x="459347" y="1818773"/>
            <a:ext cx="3221711" cy="1963230"/>
          </a:xfrm>
          <a:prstGeom prst="rect">
            <a:avLst/>
          </a:prstGeom>
        </p:spPr>
      </p:pic>
      <p:pic>
        <p:nvPicPr>
          <p:cNvPr id="37" name="图片 36">
            <a:extLst>
              <a:ext uri="{FF2B5EF4-FFF2-40B4-BE49-F238E27FC236}">
                <a16:creationId xmlns:a16="http://schemas.microsoft.com/office/drawing/2014/main" id="{3090183E-C8A1-960F-7E42-998839F955B5}"/>
              </a:ext>
            </a:extLst>
          </p:cNvPr>
          <p:cNvPicPr>
            <a:picLocks noChangeAspect="1"/>
          </p:cNvPicPr>
          <p:nvPr/>
        </p:nvPicPr>
        <p:blipFill>
          <a:blip r:embed="rId34"/>
          <a:stretch>
            <a:fillRect/>
          </a:stretch>
        </p:blipFill>
        <p:spPr>
          <a:xfrm>
            <a:off x="9465396" y="1458126"/>
            <a:ext cx="1318814" cy="1191886"/>
          </a:xfrm>
          <a:prstGeom prst="rect">
            <a:avLst/>
          </a:prstGeom>
        </p:spPr>
      </p:pic>
      <p:sp>
        <p:nvSpPr>
          <p:cNvPr id="150" name="文本框 149">
            <a:extLst>
              <a:ext uri="{FF2B5EF4-FFF2-40B4-BE49-F238E27FC236}">
                <a16:creationId xmlns:a16="http://schemas.microsoft.com/office/drawing/2014/main" id="{2D6232F4-68A3-927E-AF49-11FF634FD672}"/>
              </a:ext>
            </a:extLst>
          </p:cNvPr>
          <p:cNvSpPr txBox="1"/>
          <p:nvPr/>
        </p:nvSpPr>
        <p:spPr>
          <a:xfrm>
            <a:off x="188287" y="4054116"/>
            <a:ext cx="4669313" cy="984372"/>
          </a:xfrm>
          <a:prstGeom prst="rect">
            <a:avLst/>
          </a:prstGeom>
          <a:noFill/>
        </p:spPr>
        <p:txBody>
          <a:bodyPr wrap="square" rtlCol="0">
            <a:spAutoFit/>
          </a:bodyPr>
          <a:lstStyle/>
          <a:p>
            <a:pPr marL="162900">
              <a:lnSpc>
                <a:spcPct val="110000"/>
              </a:lnSpc>
            </a:pPr>
            <a:r>
              <a:rPr lang="en-US" altLang="zh-CN" dirty="0"/>
              <a:t>Barrel-DTOF is composed of 12 sectors, each equipped with two rectangular fused silica plates serving as Cherenkov radiators.</a:t>
            </a:r>
          </a:p>
        </p:txBody>
      </p:sp>
      <p:sp>
        <p:nvSpPr>
          <p:cNvPr id="152" name="文本框 151">
            <a:extLst>
              <a:ext uri="{FF2B5EF4-FFF2-40B4-BE49-F238E27FC236}">
                <a16:creationId xmlns:a16="http://schemas.microsoft.com/office/drawing/2014/main" id="{9D91E64F-CA55-6E65-E2CC-9239F4F4731C}"/>
              </a:ext>
            </a:extLst>
          </p:cNvPr>
          <p:cNvSpPr txBox="1"/>
          <p:nvPr/>
        </p:nvSpPr>
        <p:spPr>
          <a:xfrm>
            <a:off x="188287" y="5120603"/>
            <a:ext cx="4912197" cy="1289071"/>
          </a:xfrm>
          <a:prstGeom prst="rect">
            <a:avLst/>
          </a:prstGeom>
          <a:noFill/>
        </p:spPr>
        <p:txBody>
          <a:bodyPr wrap="square">
            <a:spAutoFit/>
          </a:bodyPr>
          <a:lstStyle/>
          <a:p>
            <a:pPr marL="162900">
              <a:lnSpc>
                <a:spcPct val="110000"/>
              </a:lnSpc>
            </a:pPr>
            <a:r>
              <a:rPr lang="en-US" altLang="zh-CN" dirty="0"/>
              <a:t>Each fused silica plate must satisfy the following requirements:</a:t>
            </a:r>
          </a:p>
          <a:p>
            <a:pPr marL="342900" indent="-180000">
              <a:lnSpc>
                <a:spcPct val="110000"/>
              </a:lnSpc>
              <a:buFont typeface="Arial" panose="020B0604020202020204" pitchFamily="34" charset="0"/>
              <a:buChar char="•"/>
            </a:pPr>
            <a:r>
              <a:rPr lang="en-US" altLang="zh-CN" b="1" dirty="0"/>
              <a:t>Angular coverage</a:t>
            </a:r>
            <a:r>
              <a:rPr lang="en-US" altLang="zh-CN" dirty="0"/>
              <a:t>: at least 89° to 32°,</a:t>
            </a:r>
          </a:p>
          <a:p>
            <a:pPr marL="342900" indent="-180000">
              <a:lnSpc>
                <a:spcPct val="110000"/>
              </a:lnSpc>
              <a:buFont typeface="Arial" panose="020B0604020202020204" pitchFamily="34" charset="0"/>
              <a:buChar char="•"/>
            </a:pPr>
            <a:r>
              <a:rPr lang="en-US" altLang="zh-CN" b="1" dirty="0"/>
              <a:t>Radial space occupation</a:t>
            </a:r>
            <a:r>
              <a:rPr lang="en-US" altLang="zh-CN" dirty="0"/>
              <a:t>: less than 15 cm.</a:t>
            </a:r>
          </a:p>
        </p:txBody>
      </p:sp>
      <p:sp>
        <p:nvSpPr>
          <p:cNvPr id="153" name="文本框 152">
            <a:extLst>
              <a:ext uri="{FF2B5EF4-FFF2-40B4-BE49-F238E27FC236}">
                <a16:creationId xmlns:a16="http://schemas.microsoft.com/office/drawing/2014/main" id="{3807969F-46F1-5260-4F9A-4FA97271F8C3}"/>
              </a:ext>
            </a:extLst>
          </p:cNvPr>
          <p:cNvSpPr txBox="1"/>
          <p:nvPr/>
        </p:nvSpPr>
        <p:spPr>
          <a:xfrm>
            <a:off x="4917746" y="4047997"/>
            <a:ext cx="2856872" cy="400110"/>
          </a:xfrm>
          <a:prstGeom prst="rect">
            <a:avLst/>
          </a:prstGeom>
          <a:noFill/>
        </p:spPr>
        <p:txBody>
          <a:bodyPr wrap="none" rtlCol="0">
            <a:spAutoFit/>
          </a:bodyPr>
          <a:lstStyle/>
          <a:p>
            <a:r>
              <a:rPr lang="en-US" altLang="zh-CN" sz="2000" dirty="0"/>
              <a:t>Size of fused silica plate:</a:t>
            </a:r>
            <a:endParaRPr lang="zh-CN" altLang="en-US" sz="2000" dirty="0"/>
          </a:p>
        </p:txBody>
      </p:sp>
      <p:sp>
        <p:nvSpPr>
          <p:cNvPr id="154" name="矩形: 圆角 153">
            <a:extLst>
              <a:ext uri="{FF2B5EF4-FFF2-40B4-BE49-F238E27FC236}">
                <a16:creationId xmlns:a16="http://schemas.microsoft.com/office/drawing/2014/main" id="{3C60402B-252A-34D6-6062-3C1D281EDEC7}"/>
              </a:ext>
            </a:extLst>
          </p:cNvPr>
          <p:cNvSpPr/>
          <p:nvPr/>
        </p:nvSpPr>
        <p:spPr>
          <a:xfrm>
            <a:off x="5046612" y="4671523"/>
            <a:ext cx="2543302" cy="1475673"/>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1800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微软雅黑"/>
                <a:cs typeface="+mn-cs"/>
              </a:rPr>
              <a:t>Length=1450mm,</a:t>
            </a:r>
          </a:p>
          <a:p>
            <a:pPr marL="285750" marR="0" lvl="0" indent="-1800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微软雅黑"/>
                <a:cs typeface="+mn-cs"/>
              </a:rPr>
              <a:t>Width = 450mm,</a:t>
            </a:r>
          </a:p>
          <a:p>
            <a:pPr marL="285750" marR="0" lvl="0" indent="-1800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微软雅黑"/>
                <a:cs typeface="+mn-cs"/>
              </a:rPr>
              <a:t>Thickness = 15mm.</a:t>
            </a:r>
          </a:p>
        </p:txBody>
      </p:sp>
      <p:sp>
        <p:nvSpPr>
          <p:cNvPr id="156" name="文本框 155">
            <a:extLst>
              <a:ext uri="{FF2B5EF4-FFF2-40B4-BE49-F238E27FC236}">
                <a16:creationId xmlns:a16="http://schemas.microsoft.com/office/drawing/2014/main" id="{492E0F81-AD76-2301-DCDA-871A0C78E00E}"/>
              </a:ext>
            </a:extLst>
          </p:cNvPr>
          <p:cNvSpPr txBox="1"/>
          <p:nvPr/>
        </p:nvSpPr>
        <p:spPr>
          <a:xfrm>
            <a:off x="8378661" y="4028783"/>
            <a:ext cx="3555169" cy="2203167"/>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altLang="zh-CN" dirty="0"/>
              <a:t>Each silica plate employs an array of 15 MCP-PMTs to collect and detect Cherenkov photons.</a:t>
            </a:r>
          </a:p>
          <a:p>
            <a:pPr marL="342900" indent="-342900">
              <a:lnSpc>
                <a:spcPct val="110000"/>
              </a:lnSpc>
              <a:buFont typeface="Arial" panose="020B0604020202020204" pitchFamily="34" charset="0"/>
              <a:buChar char="•"/>
            </a:pPr>
            <a:r>
              <a:rPr lang="en-US" altLang="zh-CN" dirty="0"/>
              <a:t>The currently used MCP-PMT is Hamamatsu R10754, which has a time resolution of </a:t>
            </a:r>
            <a:r>
              <a:rPr lang="el-GR" altLang="zh-CN" i="1" dirty="0"/>
              <a:t>σ</a:t>
            </a:r>
            <a:r>
              <a:rPr lang="en-US" altLang="zh-CN" dirty="0"/>
              <a:t> ~ 33 ps.</a:t>
            </a:r>
          </a:p>
        </p:txBody>
      </p:sp>
      <p:sp>
        <p:nvSpPr>
          <p:cNvPr id="58" name="矩形 57">
            <a:extLst>
              <a:ext uri="{FF2B5EF4-FFF2-40B4-BE49-F238E27FC236}">
                <a16:creationId xmlns:a16="http://schemas.microsoft.com/office/drawing/2014/main" id="{0ADE3E7B-CBEE-4BB3-BAA6-FEFB881D84B1}"/>
              </a:ext>
            </a:extLst>
          </p:cNvPr>
          <p:cNvSpPr/>
          <p:nvPr/>
        </p:nvSpPr>
        <p:spPr>
          <a:xfrm>
            <a:off x="9634228" y="2718302"/>
            <a:ext cx="913637" cy="9136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9" name="组合 58">
            <a:extLst>
              <a:ext uri="{FF2B5EF4-FFF2-40B4-BE49-F238E27FC236}">
                <a16:creationId xmlns:a16="http://schemas.microsoft.com/office/drawing/2014/main" id="{EA7872B1-26CB-4806-931A-6C2B9B51B654}"/>
              </a:ext>
            </a:extLst>
          </p:cNvPr>
          <p:cNvGrpSpPr/>
          <p:nvPr/>
        </p:nvGrpSpPr>
        <p:grpSpPr>
          <a:xfrm>
            <a:off x="9709702" y="2793590"/>
            <a:ext cx="762688" cy="763059"/>
            <a:chOff x="7354397" y="2619480"/>
            <a:chExt cx="4147200" cy="4149220"/>
          </a:xfrm>
        </p:grpSpPr>
        <p:sp>
          <p:nvSpPr>
            <p:cNvPr id="60" name="矩形 59">
              <a:extLst>
                <a:ext uri="{FF2B5EF4-FFF2-40B4-BE49-F238E27FC236}">
                  <a16:creationId xmlns:a16="http://schemas.microsoft.com/office/drawing/2014/main" id="{18C36E4F-3640-45B7-94DE-740669234100}"/>
                </a:ext>
              </a:extLst>
            </p:cNvPr>
            <p:cNvSpPr/>
            <p:nvPr/>
          </p:nvSpPr>
          <p:spPr>
            <a:xfrm>
              <a:off x="7354397" y="3687100"/>
              <a:ext cx="950400" cy="950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a:extLst>
                <a:ext uri="{FF2B5EF4-FFF2-40B4-BE49-F238E27FC236}">
                  <a16:creationId xmlns:a16="http://schemas.microsoft.com/office/drawing/2014/main" id="{0B1B45DE-FA28-4751-8A88-F997208C26C0}"/>
                </a:ext>
              </a:extLst>
            </p:cNvPr>
            <p:cNvSpPr/>
            <p:nvPr/>
          </p:nvSpPr>
          <p:spPr>
            <a:xfrm>
              <a:off x="8419997" y="3687100"/>
              <a:ext cx="950400" cy="950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a:extLst>
                <a:ext uri="{FF2B5EF4-FFF2-40B4-BE49-F238E27FC236}">
                  <a16:creationId xmlns:a16="http://schemas.microsoft.com/office/drawing/2014/main" id="{1E41C8F1-4F66-4174-B267-42641FF15B61}"/>
                </a:ext>
              </a:extLst>
            </p:cNvPr>
            <p:cNvSpPr/>
            <p:nvPr/>
          </p:nvSpPr>
          <p:spPr>
            <a:xfrm>
              <a:off x="9485597" y="3687100"/>
              <a:ext cx="950400" cy="950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extLst>
                <a:ext uri="{FF2B5EF4-FFF2-40B4-BE49-F238E27FC236}">
                  <a16:creationId xmlns:a16="http://schemas.microsoft.com/office/drawing/2014/main" id="{B0B3D20F-30DC-4EE5-BD59-627DFF855321}"/>
                </a:ext>
              </a:extLst>
            </p:cNvPr>
            <p:cNvSpPr/>
            <p:nvPr/>
          </p:nvSpPr>
          <p:spPr>
            <a:xfrm>
              <a:off x="7354397" y="4752700"/>
              <a:ext cx="950400" cy="950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a:extLst>
                <a:ext uri="{FF2B5EF4-FFF2-40B4-BE49-F238E27FC236}">
                  <a16:creationId xmlns:a16="http://schemas.microsoft.com/office/drawing/2014/main" id="{F158AB3A-3F1F-467B-B091-5C51EB6B1E6E}"/>
                </a:ext>
              </a:extLst>
            </p:cNvPr>
            <p:cNvSpPr/>
            <p:nvPr/>
          </p:nvSpPr>
          <p:spPr>
            <a:xfrm>
              <a:off x="7354397" y="5818300"/>
              <a:ext cx="950400" cy="950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a:extLst>
                <a:ext uri="{FF2B5EF4-FFF2-40B4-BE49-F238E27FC236}">
                  <a16:creationId xmlns:a16="http://schemas.microsoft.com/office/drawing/2014/main" id="{7DAF06C6-ED5E-4E54-A9EE-0A066FB57403}"/>
                </a:ext>
              </a:extLst>
            </p:cNvPr>
            <p:cNvSpPr/>
            <p:nvPr/>
          </p:nvSpPr>
          <p:spPr>
            <a:xfrm>
              <a:off x="8419997" y="4752700"/>
              <a:ext cx="950400" cy="950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a:extLst>
                <a:ext uri="{FF2B5EF4-FFF2-40B4-BE49-F238E27FC236}">
                  <a16:creationId xmlns:a16="http://schemas.microsoft.com/office/drawing/2014/main" id="{048AF9D6-5876-4A02-975D-3B457A96E0EC}"/>
                </a:ext>
              </a:extLst>
            </p:cNvPr>
            <p:cNvSpPr/>
            <p:nvPr/>
          </p:nvSpPr>
          <p:spPr>
            <a:xfrm>
              <a:off x="9485597" y="4752700"/>
              <a:ext cx="950400" cy="950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a:extLst>
                <a:ext uri="{FF2B5EF4-FFF2-40B4-BE49-F238E27FC236}">
                  <a16:creationId xmlns:a16="http://schemas.microsoft.com/office/drawing/2014/main" id="{EED4F083-25A5-42D9-95B4-9B4DEC190100}"/>
                </a:ext>
              </a:extLst>
            </p:cNvPr>
            <p:cNvSpPr/>
            <p:nvPr/>
          </p:nvSpPr>
          <p:spPr>
            <a:xfrm>
              <a:off x="8419997" y="5818300"/>
              <a:ext cx="950400" cy="950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a:extLst>
                <a:ext uri="{FF2B5EF4-FFF2-40B4-BE49-F238E27FC236}">
                  <a16:creationId xmlns:a16="http://schemas.microsoft.com/office/drawing/2014/main" id="{67659A47-0394-4296-A392-5FE806374890}"/>
                </a:ext>
              </a:extLst>
            </p:cNvPr>
            <p:cNvSpPr/>
            <p:nvPr/>
          </p:nvSpPr>
          <p:spPr>
            <a:xfrm>
              <a:off x="9485597" y="5818300"/>
              <a:ext cx="950400" cy="950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69">
              <a:extLst>
                <a:ext uri="{FF2B5EF4-FFF2-40B4-BE49-F238E27FC236}">
                  <a16:creationId xmlns:a16="http://schemas.microsoft.com/office/drawing/2014/main" id="{C284B7A1-B5C1-4335-8EE2-20F954917720}"/>
                </a:ext>
              </a:extLst>
            </p:cNvPr>
            <p:cNvSpPr/>
            <p:nvPr/>
          </p:nvSpPr>
          <p:spPr>
            <a:xfrm>
              <a:off x="7354397" y="2619480"/>
              <a:ext cx="950400" cy="950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a:extLst>
                <a:ext uri="{FF2B5EF4-FFF2-40B4-BE49-F238E27FC236}">
                  <a16:creationId xmlns:a16="http://schemas.microsoft.com/office/drawing/2014/main" id="{FA278AE3-D782-4F34-A99A-CC8F408C2404}"/>
                </a:ext>
              </a:extLst>
            </p:cNvPr>
            <p:cNvSpPr/>
            <p:nvPr/>
          </p:nvSpPr>
          <p:spPr>
            <a:xfrm>
              <a:off x="8419997" y="2619480"/>
              <a:ext cx="950400" cy="950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2" name="矩形 71">
              <a:extLst>
                <a:ext uri="{FF2B5EF4-FFF2-40B4-BE49-F238E27FC236}">
                  <a16:creationId xmlns:a16="http://schemas.microsoft.com/office/drawing/2014/main" id="{140CE542-C248-4BCB-AFF5-A3B7A6E6FE0B}"/>
                </a:ext>
              </a:extLst>
            </p:cNvPr>
            <p:cNvSpPr/>
            <p:nvPr/>
          </p:nvSpPr>
          <p:spPr>
            <a:xfrm>
              <a:off x="9485597" y="2619480"/>
              <a:ext cx="950400" cy="950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矩形 72">
              <a:extLst>
                <a:ext uri="{FF2B5EF4-FFF2-40B4-BE49-F238E27FC236}">
                  <a16:creationId xmlns:a16="http://schemas.microsoft.com/office/drawing/2014/main" id="{6EC17986-3845-4A21-866E-C9EF03C36DC2}"/>
                </a:ext>
              </a:extLst>
            </p:cNvPr>
            <p:cNvSpPr/>
            <p:nvPr/>
          </p:nvSpPr>
          <p:spPr>
            <a:xfrm>
              <a:off x="10551197" y="3687100"/>
              <a:ext cx="950400" cy="950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a:extLst>
                <a:ext uri="{FF2B5EF4-FFF2-40B4-BE49-F238E27FC236}">
                  <a16:creationId xmlns:a16="http://schemas.microsoft.com/office/drawing/2014/main" id="{D984F4F6-D007-4084-AB55-844A0C217233}"/>
                </a:ext>
              </a:extLst>
            </p:cNvPr>
            <p:cNvSpPr/>
            <p:nvPr/>
          </p:nvSpPr>
          <p:spPr>
            <a:xfrm>
              <a:off x="10551197" y="4752700"/>
              <a:ext cx="950400" cy="950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a:extLst>
                <a:ext uri="{FF2B5EF4-FFF2-40B4-BE49-F238E27FC236}">
                  <a16:creationId xmlns:a16="http://schemas.microsoft.com/office/drawing/2014/main" id="{8117469E-3F85-4D09-B4D1-C662AD5E6160}"/>
                </a:ext>
              </a:extLst>
            </p:cNvPr>
            <p:cNvSpPr/>
            <p:nvPr/>
          </p:nvSpPr>
          <p:spPr>
            <a:xfrm>
              <a:off x="10551197" y="5818300"/>
              <a:ext cx="950400" cy="950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6">
              <a:extLst>
                <a:ext uri="{FF2B5EF4-FFF2-40B4-BE49-F238E27FC236}">
                  <a16:creationId xmlns:a16="http://schemas.microsoft.com/office/drawing/2014/main" id="{85B4882A-3436-4657-B7C7-28D69AFA74CD}"/>
                </a:ext>
              </a:extLst>
            </p:cNvPr>
            <p:cNvSpPr/>
            <p:nvPr/>
          </p:nvSpPr>
          <p:spPr>
            <a:xfrm>
              <a:off x="10551197" y="2619480"/>
              <a:ext cx="950400" cy="950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 name="文本框 2">
            <a:extLst>
              <a:ext uri="{FF2B5EF4-FFF2-40B4-BE49-F238E27FC236}">
                <a16:creationId xmlns:a16="http://schemas.microsoft.com/office/drawing/2014/main" id="{E0DC1E36-8863-4E46-A65D-4C9A4CA89682}"/>
              </a:ext>
            </a:extLst>
          </p:cNvPr>
          <p:cNvSpPr txBox="1"/>
          <p:nvPr/>
        </p:nvSpPr>
        <p:spPr>
          <a:xfrm>
            <a:off x="9330354" y="3707227"/>
            <a:ext cx="1588897" cy="276999"/>
          </a:xfrm>
          <a:prstGeom prst="rect">
            <a:avLst/>
          </a:prstGeom>
          <a:noFill/>
        </p:spPr>
        <p:txBody>
          <a:bodyPr wrap="none" rtlCol="0">
            <a:spAutoFit/>
          </a:bodyPr>
          <a:lstStyle/>
          <a:p>
            <a:r>
              <a:rPr lang="en-US" altLang="zh-CN" sz="1200" dirty="0"/>
              <a:t>4×4 pixels MCP-PMT</a:t>
            </a:r>
            <a:endParaRPr lang="zh-CN" altLang="en-US" sz="1200" dirty="0"/>
          </a:p>
        </p:txBody>
      </p:sp>
    </p:spTree>
    <p:extLst>
      <p:ext uri="{BB962C8B-B14F-4D97-AF65-F5344CB8AC3E}">
        <p14:creationId xmlns:p14="http://schemas.microsoft.com/office/powerpoint/2010/main" val="1726409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0F4DA-BACC-7D18-A74A-FDE9FEAC4A2E}"/>
            </a:ext>
          </a:extLst>
        </p:cNvPr>
        <p:cNvGrpSpPr/>
        <p:nvPr/>
      </p:nvGrpSpPr>
      <p:grpSpPr>
        <a:xfrm>
          <a:off x="0" y="0"/>
          <a:ext cx="0" cy="0"/>
          <a:chOff x="0" y="0"/>
          <a:chExt cx="0" cy="0"/>
        </a:xfrm>
      </p:grpSpPr>
      <p:pic>
        <p:nvPicPr>
          <p:cNvPr id="24" name="图片 23">
            <a:extLst>
              <a:ext uri="{FF2B5EF4-FFF2-40B4-BE49-F238E27FC236}">
                <a16:creationId xmlns:a16="http://schemas.microsoft.com/office/drawing/2014/main" id="{7B4DA38C-64A9-0876-C9A7-E6D8CC296B34}"/>
              </a:ext>
            </a:extLst>
          </p:cNvPr>
          <p:cNvPicPr>
            <a:picLocks noChangeAspect="1"/>
          </p:cNvPicPr>
          <p:nvPr/>
        </p:nvPicPr>
        <p:blipFill>
          <a:blip r:embed="rId2"/>
          <a:srcRect t="16356"/>
          <a:stretch/>
        </p:blipFill>
        <p:spPr>
          <a:xfrm>
            <a:off x="255330" y="4378608"/>
            <a:ext cx="3513234" cy="1884816"/>
          </a:xfrm>
          <a:prstGeom prst="rect">
            <a:avLst/>
          </a:prstGeom>
        </p:spPr>
      </p:pic>
      <p:sp>
        <p:nvSpPr>
          <p:cNvPr id="32" name="矩形: 圆角 31">
            <a:extLst>
              <a:ext uri="{FF2B5EF4-FFF2-40B4-BE49-F238E27FC236}">
                <a16:creationId xmlns:a16="http://schemas.microsoft.com/office/drawing/2014/main" id="{51F837F7-428A-CE21-D851-472150295639}"/>
              </a:ext>
            </a:extLst>
          </p:cNvPr>
          <p:cNvSpPr/>
          <p:nvPr/>
        </p:nvSpPr>
        <p:spPr>
          <a:xfrm>
            <a:off x="299502" y="2169780"/>
            <a:ext cx="4731831" cy="2002857"/>
          </a:xfrm>
          <a:prstGeom prst="roundRect">
            <a:avLst>
              <a:gd name="adj" fmla="val 9572"/>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1800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Times New Roman"/>
                <a:ea typeface="微软雅黑"/>
                <a:cs typeface="+mn-cs"/>
              </a:rPr>
              <a:t>The Cherenkov radiator also work as a light guide.</a:t>
            </a:r>
            <a:endParaRPr kumimoji="0" lang="en-US" altLang="zh-CN" sz="1600" b="0" i="1" u="none" strike="noStrike" kern="1200" cap="none" spc="0" normalizeH="0" baseline="0" noProof="0" dirty="0">
              <a:ln>
                <a:noFill/>
              </a:ln>
              <a:solidFill>
                <a:prstClr val="black"/>
              </a:solidFill>
              <a:effectLst/>
              <a:uLnTx/>
              <a:uFillTx/>
              <a:latin typeface="Times New Roman"/>
              <a:ea typeface="微软雅黑"/>
              <a:cs typeface="+mn-cs"/>
            </a:endParaRPr>
          </a:p>
          <a:p>
            <a:pPr marL="285750" marR="0" lvl="0" indent="-1800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Times New Roman"/>
                <a:ea typeface="微软雅黑"/>
                <a:cs typeface="+mn-cs"/>
              </a:rPr>
              <a:t>Directional information maintained by </a:t>
            </a:r>
            <a:r>
              <a:rPr kumimoji="0" lang="en-US" altLang="zh-CN" sz="1600" b="0" i="0" u="none" strike="noStrike" kern="1200" cap="none" spc="0" normalizeH="0" baseline="0" noProof="0" dirty="0">
                <a:ln>
                  <a:noFill/>
                </a:ln>
                <a:solidFill>
                  <a:schemeClr val="tx1"/>
                </a:solidFill>
                <a:effectLst/>
                <a:uLnTx/>
                <a:uFillTx/>
                <a:latin typeface="Times New Roman"/>
                <a:ea typeface="微软雅黑"/>
                <a:cs typeface="+mn-cs"/>
              </a:rPr>
              <a:t>exceptional optical surface properties of the radiator.</a:t>
            </a:r>
            <a:endParaRPr kumimoji="0" lang="en-US" altLang="zh-CN" sz="1600" b="0" i="0" u="none" strike="noStrike" kern="1200" cap="none" spc="0" normalizeH="0" baseline="-25000" noProof="0" dirty="0">
              <a:ln>
                <a:noFill/>
              </a:ln>
              <a:solidFill>
                <a:schemeClr val="tx1"/>
              </a:solidFill>
              <a:effectLst/>
              <a:uLnTx/>
              <a:uFillTx/>
              <a:latin typeface="Times New Roman"/>
              <a:ea typeface="微软雅黑"/>
              <a:cs typeface="+mn-cs"/>
            </a:endParaRPr>
          </a:p>
          <a:p>
            <a:pPr marL="285750" marR="0" lvl="0" indent="-1800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Times New Roman"/>
                <a:ea typeface="微软雅黑"/>
                <a:cs typeface="+mn-cs"/>
              </a:rPr>
              <a:t>Reconstruction based on the spatial distribution of detected photons.</a:t>
            </a:r>
          </a:p>
        </p:txBody>
      </p:sp>
      <p:sp>
        <p:nvSpPr>
          <p:cNvPr id="11" name="文本框 10">
            <a:extLst>
              <a:ext uri="{FF2B5EF4-FFF2-40B4-BE49-F238E27FC236}">
                <a16:creationId xmlns:a16="http://schemas.microsoft.com/office/drawing/2014/main" id="{1F294EA4-C3A7-A8EE-8047-CC7C69BCE6A6}"/>
              </a:ext>
            </a:extLst>
          </p:cNvPr>
          <p:cNvSpPr txBox="1"/>
          <p:nvPr/>
        </p:nvSpPr>
        <p:spPr>
          <a:xfrm>
            <a:off x="75062" y="163170"/>
            <a:ext cx="2850076" cy="707886"/>
          </a:xfrm>
          <a:prstGeom prst="rect">
            <a:avLst/>
          </a:prstGeom>
          <a:noFill/>
        </p:spPr>
        <p:txBody>
          <a:bodyPr wrap="none" rtlCol="0">
            <a:spAutoFit/>
          </a:bodyPr>
          <a:lstStyle/>
          <a:p>
            <a:r>
              <a:rPr lang="en-US" altLang="zh-CN" sz="4000" dirty="0">
                <a:solidFill>
                  <a:schemeClr val="bg1"/>
                </a:solidFill>
                <a:latin typeface="+mj-lt"/>
              </a:rPr>
              <a:t>Motivation</a:t>
            </a:r>
          </a:p>
        </p:txBody>
      </p:sp>
      <p:sp>
        <p:nvSpPr>
          <p:cNvPr id="5" name="文本框 4">
            <a:extLst>
              <a:ext uri="{FF2B5EF4-FFF2-40B4-BE49-F238E27FC236}">
                <a16:creationId xmlns:a16="http://schemas.microsoft.com/office/drawing/2014/main" id="{1B0C83A8-21FF-8A4E-6295-29AB4A26B3BD}"/>
              </a:ext>
            </a:extLst>
          </p:cNvPr>
          <p:cNvSpPr txBox="1"/>
          <p:nvPr/>
        </p:nvSpPr>
        <p:spPr>
          <a:xfrm>
            <a:off x="194757" y="1172142"/>
            <a:ext cx="8371202" cy="523220"/>
          </a:xfrm>
          <a:prstGeom prst="rect">
            <a:avLst/>
          </a:prstGeom>
          <a:noFill/>
        </p:spPr>
        <p:txBody>
          <a:bodyPr wrap="none" rtlCol="0">
            <a:spAutoFit/>
          </a:bodyPr>
          <a:lstStyle/>
          <a:p>
            <a:r>
              <a:rPr lang="en-US" altLang="zh-CN" sz="2800" dirty="0">
                <a:solidFill>
                  <a:srgbClr val="C00000"/>
                </a:solidFill>
              </a:rPr>
              <a:t>DIRC: Detection of Internally Reflected Cherenkov light</a:t>
            </a:r>
            <a:endParaRPr lang="zh-CN" altLang="en-US" sz="2800" dirty="0">
              <a:solidFill>
                <a:srgbClr val="C00000"/>
              </a:solidFill>
            </a:endParaRPr>
          </a:p>
        </p:txBody>
      </p:sp>
      <p:sp>
        <p:nvSpPr>
          <p:cNvPr id="7" name="灯片编号占位符 6">
            <a:extLst>
              <a:ext uri="{FF2B5EF4-FFF2-40B4-BE49-F238E27FC236}">
                <a16:creationId xmlns:a16="http://schemas.microsoft.com/office/drawing/2014/main" id="{6EAAF04D-B466-AE8C-243C-98B4C132A176}"/>
              </a:ext>
            </a:extLst>
          </p:cNvPr>
          <p:cNvSpPr>
            <a:spLocks noGrp="1"/>
          </p:cNvSpPr>
          <p:nvPr>
            <p:ph type="sldNum" sz="quarter" idx="10"/>
          </p:nvPr>
        </p:nvSpPr>
        <p:spPr/>
        <p:txBody>
          <a:bodyPr/>
          <a:lstStyle/>
          <a:p>
            <a:fld id="{81380A6B-6B1C-4B5C-8CC8-AAA0A5F06428}" type="slidenum">
              <a:rPr lang="zh-CN" altLang="en-US" smtClean="0"/>
              <a:pPr/>
              <a:t>32</a:t>
            </a:fld>
            <a:endParaRPr lang="zh-CN" altLang="en-US" dirty="0"/>
          </a:p>
        </p:txBody>
      </p:sp>
      <p:sp>
        <p:nvSpPr>
          <p:cNvPr id="28" name="文本框 27">
            <a:extLst>
              <a:ext uri="{FF2B5EF4-FFF2-40B4-BE49-F238E27FC236}">
                <a16:creationId xmlns:a16="http://schemas.microsoft.com/office/drawing/2014/main" id="{8A43159F-C08F-7841-A460-48EAD5367FCC}"/>
              </a:ext>
            </a:extLst>
          </p:cNvPr>
          <p:cNvSpPr txBox="1"/>
          <p:nvPr/>
        </p:nvSpPr>
        <p:spPr>
          <a:xfrm>
            <a:off x="436968" y="1730294"/>
            <a:ext cx="3018775" cy="369332"/>
          </a:xfrm>
          <a:prstGeom prst="rect">
            <a:avLst/>
          </a:prstGeom>
          <a:noFill/>
        </p:spPr>
        <p:txBody>
          <a:bodyPr wrap="none" rtlCol="0">
            <a:spAutoFit/>
          </a:bodyPr>
          <a:lstStyle/>
          <a:p>
            <a:r>
              <a:rPr lang="en-US" altLang="zh-CN" dirty="0"/>
              <a:t>Key points of DIRC detection:</a:t>
            </a:r>
            <a:endParaRPr lang="zh-CN" altLang="en-US" dirty="0"/>
          </a:p>
        </p:txBody>
      </p:sp>
      <p:sp>
        <p:nvSpPr>
          <p:cNvPr id="96" name="文本框 95">
            <a:extLst>
              <a:ext uri="{FF2B5EF4-FFF2-40B4-BE49-F238E27FC236}">
                <a16:creationId xmlns:a16="http://schemas.microsoft.com/office/drawing/2014/main" id="{5AE830AB-A34E-44E2-963A-FC3E3C5A92D4}"/>
              </a:ext>
            </a:extLst>
          </p:cNvPr>
          <p:cNvSpPr txBox="1"/>
          <p:nvPr/>
        </p:nvSpPr>
        <p:spPr>
          <a:xfrm>
            <a:off x="6549634" y="3843382"/>
            <a:ext cx="3740126" cy="523220"/>
          </a:xfrm>
          <a:prstGeom prst="rect">
            <a:avLst/>
          </a:prstGeom>
          <a:noFill/>
        </p:spPr>
        <p:txBody>
          <a:bodyPr wrap="none" rtlCol="0">
            <a:spAutoFit/>
          </a:bodyPr>
          <a:lstStyle/>
          <a:p>
            <a:r>
              <a:rPr lang="en-US" altLang="zh-CN" sz="1400" dirty="0"/>
              <a:t>TOF: Time of Flight ~ 3 ns (R=900 mm)</a:t>
            </a:r>
          </a:p>
          <a:p>
            <a:r>
              <a:rPr lang="en-US" altLang="zh-CN" sz="1400" dirty="0"/>
              <a:t>TOP: Time of Propagation ~ 3 ns – 15 ns (</a:t>
            </a:r>
            <a:r>
              <a:rPr lang="el-GR" altLang="zh-CN" sz="1400" dirty="0"/>
              <a:t>θ</a:t>
            </a:r>
            <a:r>
              <a:rPr lang="en-US" altLang="zh-CN" sz="1400" dirty="0"/>
              <a:t>=70°)</a:t>
            </a:r>
            <a:endParaRPr lang="zh-CN" altLang="en-US" sz="1400" dirty="0"/>
          </a:p>
        </p:txBody>
      </p:sp>
      <p:sp>
        <p:nvSpPr>
          <p:cNvPr id="104" name="文本框 103">
            <a:extLst>
              <a:ext uri="{FF2B5EF4-FFF2-40B4-BE49-F238E27FC236}">
                <a16:creationId xmlns:a16="http://schemas.microsoft.com/office/drawing/2014/main" id="{D9093629-3D1E-408B-9DAE-69A4D4AB6569}"/>
              </a:ext>
            </a:extLst>
          </p:cNvPr>
          <p:cNvSpPr txBox="1"/>
          <p:nvPr/>
        </p:nvSpPr>
        <p:spPr>
          <a:xfrm>
            <a:off x="6128390" y="1757020"/>
            <a:ext cx="2310312" cy="338554"/>
          </a:xfrm>
          <a:prstGeom prst="rect">
            <a:avLst/>
          </a:prstGeom>
          <a:noFill/>
        </p:spPr>
        <p:txBody>
          <a:bodyPr wrap="none" rtlCol="0">
            <a:spAutoFit/>
          </a:bodyPr>
          <a:lstStyle/>
          <a:p>
            <a:r>
              <a:rPr lang="en-US" altLang="zh-CN" sz="1600" dirty="0"/>
              <a:t>DIRC-like TOF (DTOF) :</a:t>
            </a:r>
          </a:p>
        </p:txBody>
      </p:sp>
      <p:grpSp>
        <p:nvGrpSpPr>
          <p:cNvPr id="107" name="组合 106">
            <a:extLst>
              <a:ext uri="{FF2B5EF4-FFF2-40B4-BE49-F238E27FC236}">
                <a16:creationId xmlns:a16="http://schemas.microsoft.com/office/drawing/2014/main" id="{2E5F7770-EFC5-42C0-B2D0-F38AC3928BCE}"/>
              </a:ext>
            </a:extLst>
          </p:cNvPr>
          <p:cNvGrpSpPr/>
          <p:nvPr/>
        </p:nvGrpSpPr>
        <p:grpSpPr>
          <a:xfrm>
            <a:off x="7487612" y="1850265"/>
            <a:ext cx="3383527" cy="2399485"/>
            <a:chOff x="7263677" y="1919296"/>
            <a:chExt cx="3383527" cy="2399485"/>
          </a:xfrm>
        </p:grpSpPr>
        <p:grpSp>
          <p:nvGrpSpPr>
            <p:cNvPr id="95" name="组合 94">
              <a:extLst>
                <a:ext uri="{FF2B5EF4-FFF2-40B4-BE49-F238E27FC236}">
                  <a16:creationId xmlns:a16="http://schemas.microsoft.com/office/drawing/2014/main" id="{42387878-4602-4315-A4B5-A302938B67D3}"/>
                </a:ext>
              </a:extLst>
            </p:cNvPr>
            <p:cNvGrpSpPr/>
            <p:nvPr/>
          </p:nvGrpSpPr>
          <p:grpSpPr>
            <a:xfrm>
              <a:off x="7442781" y="1919296"/>
              <a:ext cx="3191069" cy="2399485"/>
              <a:chOff x="6307401" y="1748083"/>
              <a:chExt cx="3191069" cy="2399485"/>
            </a:xfrm>
          </p:grpSpPr>
          <p:sp>
            <p:nvSpPr>
              <p:cNvPr id="2" name="矩形 1">
                <a:extLst>
                  <a:ext uri="{FF2B5EF4-FFF2-40B4-BE49-F238E27FC236}">
                    <a16:creationId xmlns:a16="http://schemas.microsoft.com/office/drawing/2014/main" id="{E5CF351A-D372-480E-882A-DC191FD28D2B}"/>
                  </a:ext>
                </a:extLst>
              </p:cNvPr>
              <p:cNvSpPr/>
              <p:nvPr/>
            </p:nvSpPr>
            <p:spPr>
              <a:xfrm>
                <a:off x="6563993" y="2351304"/>
                <a:ext cx="2010840" cy="17683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0C5C0A80-1F5F-4FDE-85A7-5B9D87158BF4}"/>
                  </a:ext>
                </a:extLst>
              </p:cNvPr>
              <p:cNvCxnSpPr/>
              <p:nvPr/>
            </p:nvCxnSpPr>
            <p:spPr>
              <a:xfrm>
                <a:off x="6307401" y="3657600"/>
                <a:ext cx="3191069"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EBB5013F-99B6-4F56-9E7A-62ADE78BFF67}"/>
                  </a:ext>
                </a:extLst>
              </p:cNvPr>
              <p:cNvCxnSpPr>
                <a:cxnSpLocks/>
              </p:cNvCxnSpPr>
              <p:nvPr/>
            </p:nvCxnSpPr>
            <p:spPr>
              <a:xfrm flipV="1">
                <a:off x="7010014" y="1748083"/>
                <a:ext cx="892921" cy="1909517"/>
              </a:xfrm>
              <a:prstGeom prst="straightConnector1">
                <a:avLst/>
              </a:prstGeom>
              <a:ln w="1587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椭圆 15">
                <a:extLst>
                  <a:ext uri="{FF2B5EF4-FFF2-40B4-BE49-F238E27FC236}">
                    <a16:creationId xmlns:a16="http://schemas.microsoft.com/office/drawing/2014/main" id="{F566FFAB-7489-426F-A2A3-E09E25065BAE}"/>
                  </a:ext>
                </a:extLst>
              </p:cNvPr>
              <p:cNvSpPr/>
              <p:nvPr/>
            </p:nvSpPr>
            <p:spPr>
              <a:xfrm>
                <a:off x="6977454" y="3625139"/>
                <a:ext cx="65120" cy="649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弧形 16">
                <a:extLst>
                  <a:ext uri="{FF2B5EF4-FFF2-40B4-BE49-F238E27FC236}">
                    <a16:creationId xmlns:a16="http://schemas.microsoft.com/office/drawing/2014/main" id="{BD644AE3-6F85-4517-8FED-94B56AF7503C}"/>
                  </a:ext>
                </a:extLst>
              </p:cNvPr>
              <p:cNvSpPr/>
              <p:nvPr/>
            </p:nvSpPr>
            <p:spPr>
              <a:xfrm rot="1868021">
                <a:off x="6451848" y="3211514"/>
                <a:ext cx="989806" cy="936054"/>
              </a:xfrm>
              <a:prstGeom prst="arc">
                <a:avLst>
                  <a:gd name="adj1" fmla="val 16200000"/>
                  <a:gd name="adj2" fmla="val 19456696"/>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3CFB77CA-5F10-4D90-84CF-58FFA4988109}"/>
                  </a:ext>
                </a:extLst>
              </p:cNvPr>
              <p:cNvSpPr/>
              <p:nvPr/>
            </p:nvSpPr>
            <p:spPr>
              <a:xfrm>
                <a:off x="8598062" y="2344447"/>
                <a:ext cx="54347" cy="183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a:extLst>
                  <a:ext uri="{FF2B5EF4-FFF2-40B4-BE49-F238E27FC236}">
                    <a16:creationId xmlns:a16="http://schemas.microsoft.com/office/drawing/2014/main" id="{397DD461-A8D5-44DB-81C8-34AD1DDC173B}"/>
                  </a:ext>
                </a:extLst>
              </p:cNvPr>
              <p:cNvCxnSpPr/>
              <p:nvPr/>
            </p:nvCxnSpPr>
            <p:spPr>
              <a:xfrm flipV="1">
                <a:off x="7528381" y="2354249"/>
                <a:ext cx="167951" cy="17683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5D3EB4A0-BE74-481D-8701-D1B4BB35F6C3}"/>
                  </a:ext>
                </a:extLst>
              </p:cNvPr>
              <p:cNvCxnSpPr/>
              <p:nvPr/>
            </p:nvCxnSpPr>
            <p:spPr>
              <a:xfrm flipV="1">
                <a:off x="7849070" y="2354249"/>
                <a:ext cx="167951" cy="17683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86AFD327-BF03-4E99-A558-106673603E0D}"/>
                  </a:ext>
                </a:extLst>
              </p:cNvPr>
              <p:cNvCxnSpPr>
                <a:cxnSpLocks/>
              </p:cNvCxnSpPr>
              <p:nvPr/>
            </p:nvCxnSpPr>
            <p:spPr>
              <a:xfrm flipH="1" flipV="1">
                <a:off x="7690506" y="2345502"/>
                <a:ext cx="170669" cy="1826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7A2BEADB-D32F-49AA-9C10-F36D17E769DC}"/>
                  </a:ext>
                </a:extLst>
              </p:cNvPr>
              <p:cNvCxnSpPr/>
              <p:nvPr/>
            </p:nvCxnSpPr>
            <p:spPr>
              <a:xfrm flipV="1">
                <a:off x="8166523" y="2347870"/>
                <a:ext cx="167951" cy="17683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5E662C96-41BD-499F-81FD-736B5902DE9E}"/>
                  </a:ext>
                </a:extLst>
              </p:cNvPr>
              <p:cNvCxnSpPr>
                <a:cxnSpLocks/>
              </p:cNvCxnSpPr>
              <p:nvPr/>
            </p:nvCxnSpPr>
            <p:spPr>
              <a:xfrm flipH="1" flipV="1">
                <a:off x="8006220" y="2348447"/>
                <a:ext cx="170669" cy="1826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C167B9E5-62F7-4BC6-B855-173409A457FA}"/>
                  </a:ext>
                </a:extLst>
              </p:cNvPr>
              <p:cNvCxnSpPr>
                <a:cxnSpLocks/>
              </p:cNvCxnSpPr>
              <p:nvPr/>
            </p:nvCxnSpPr>
            <p:spPr>
              <a:xfrm flipH="1" flipV="1">
                <a:off x="8328937" y="2345502"/>
                <a:ext cx="170669" cy="1826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3BEC7026-1B00-49EF-87DA-3FD3A9BDF10D}"/>
                  </a:ext>
                </a:extLst>
              </p:cNvPr>
              <p:cNvCxnSpPr>
                <a:cxnSpLocks/>
                <a:endCxn id="2" idx="3"/>
              </p:cNvCxnSpPr>
              <p:nvPr/>
            </p:nvCxnSpPr>
            <p:spPr>
              <a:xfrm flipV="1">
                <a:off x="8494069" y="2439720"/>
                <a:ext cx="80764" cy="8498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89E0FCB2-8239-4C1C-8128-DA029EDC042B}"/>
                  </a:ext>
                </a:extLst>
              </p:cNvPr>
              <p:cNvCxnSpPr>
                <a:cxnSpLocks/>
              </p:cNvCxnSpPr>
              <p:nvPr/>
            </p:nvCxnSpPr>
            <p:spPr>
              <a:xfrm flipV="1">
                <a:off x="7548214" y="1822975"/>
                <a:ext cx="666485" cy="701727"/>
              </a:xfrm>
              <a:prstGeom prst="line">
                <a:avLst/>
              </a:prstGeom>
              <a:ln w="9525">
                <a:solidFill>
                  <a:schemeClr val="accent6"/>
                </a:solidFill>
                <a:prstDash val="lgDash"/>
              </a:ln>
            </p:spPr>
            <p:style>
              <a:lnRef idx="1">
                <a:schemeClr val="accent1"/>
              </a:lnRef>
              <a:fillRef idx="0">
                <a:schemeClr val="accent1"/>
              </a:fillRef>
              <a:effectRef idx="0">
                <a:schemeClr val="accent1"/>
              </a:effectRef>
              <a:fontRef idx="minor">
                <a:schemeClr val="tx1"/>
              </a:fontRef>
            </p:style>
          </p:cxnSp>
          <p:sp>
            <p:nvSpPr>
              <p:cNvPr id="44" name="弧形 43">
                <a:extLst>
                  <a:ext uri="{FF2B5EF4-FFF2-40B4-BE49-F238E27FC236}">
                    <a16:creationId xmlns:a16="http://schemas.microsoft.com/office/drawing/2014/main" id="{6D2E60D4-8555-4605-ACB4-0213023F7EB8}"/>
                  </a:ext>
                </a:extLst>
              </p:cNvPr>
              <p:cNvSpPr/>
              <p:nvPr/>
            </p:nvSpPr>
            <p:spPr>
              <a:xfrm rot="1624595">
                <a:off x="7418159" y="2031689"/>
                <a:ext cx="477298" cy="488640"/>
              </a:xfrm>
              <a:prstGeom prst="arc">
                <a:avLst>
                  <a:gd name="adj1" fmla="val 16200000"/>
                  <a:gd name="adj2" fmla="val 18469884"/>
                </a:avLst>
              </a:prstGeom>
              <a:ln w="952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65109C3E-85A5-4B9B-B65E-7D9F6F322135}"/>
                  </a:ext>
                </a:extLst>
              </p:cNvPr>
              <p:cNvSpPr txBox="1"/>
              <p:nvPr/>
            </p:nvSpPr>
            <p:spPr>
              <a:xfrm>
                <a:off x="7309934" y="3152248"/>
                <a:ext cx="270839" cy="338554"/>
              </a:xfrm>
              <a:prstGeom prst="rect">
                <a:avLst/>
              </a:prstGeom>
              <a:noFill/>
            </p:spPr>
            <p:txBody>
              <a:bodyPr wrap="square" rtlCol="0">
                <a:spAutoFit/>
              </a:bodyPr>
              <a:lstStyle/>
              <a:p>
                <a:r>
                  <a:rPr lang="en-US" altLang="zh-CN" sz="1600" i="1" dirty="0">
                    <a:solidFill>
                      <a:schemeClr val="accent2"/>
                    </a:solidFill>
                  </a:rPr>
                  <a:t>θ</a:t>
                </a:r>
                <a:endParaRPr lang="zh-CN" altLang="en-US" sz="1600" i="1" dirty="0">
                  <a:solidFill>
                    <a:schemeClr val="accent2"/>
                  </a:solidFill>
                </a:endParaRPr>
              </a:p>
            </p:txBody>
          </p:sp>
          <p:sp>
            <p:nvSpPr>
              <p:cNvPr id="46" name="文本框 45">
                <a:extLst>
                  <a:ext uri="{FF2B5EF4-FFF2-40B4-BE49-F238E27FC236}">
                    <a16:creationId xmlns:a16="http://schemas.microsoft.com/office/drawing/2014/main" id="{322A5D02-B749-4284-9ED5-3DC26CAB84A9}"/>
                  </a:ext>
                </a:extLst>
              </p:cNvPr>
              <p:cNvSpPr txBox="1"/>
              <p:nvPr/>
            </p:nvSpPr>
            <p:spPr>
              <a:xfrm>
                <a:off x="7784875" y="1802307"/>
                <a:ext cx="325730" cy="307777"/>
              </a:xfrm>
              <a:prstGeom prst="rect">
                <a:avLst/>
              </a:prstGeom>
              <a:noFill/>
            </p:spPr>
            <p:txBody>
              <a:bodyPr wrap="none" rtlCol="0">
                <a:spAutoFit/>
              </a:bodyPr>
              <a:lstStyle/>
              <a:p>
                <a:r>
                  <a:rPr lang="en-US" altLang="zh-CN" sz="1400" i="1" dirty="0" err="1">
                    <a:solidFill>
                      <a:srgbClr val="7030A0"/>
                    </a:solidFill>
                  </a:rPr>
                  <a:t>θ</a:t>
                </a:r>
                <a:r>
                  <a:rPr lang="en-US" altLang="zh-CN" sz="1400" baseline="-25000" dirty="0" err="1">
                    <a:solidFill>
                      <a:srgbClr val="7030A0"/>
                    </a:solidFill>
                  </a:rPr>
                  <a:t>c</a:t>
                </a:r>
                <a:endParaRPr lang="zh-CN" altLang="en-US" sz="1400" dirty="0">
                  <a:solidFill>
                    <a:srgbClr val="7030A0"/>
                  </a:solidFill>
                </a:endParaRPr>
              </a:p>
            </p:txBody>
          </p:sp>
          <p:cxnSp>
            <p:nvCxnSpPr>
              <p:cNvPr id="53" name="直接箭头连接符 52">
                <a:extLst>
                  <a:ext uri="{FF2B5EF4-FFF2-40B4-BE49-F238E27FC236}">
                    <a16:creationId xmlns:a16="http://schemas.microsoft.com/office/drawing/2014/main" id="{BEAC6932-3002-484F-A00C-DEE9C76C6EC1}"/>
                  </a:ext>
                </a:extLst>
              </p:cNvPr>
              <p:cNvCxnSpPr>
                <a:cxnSpLocks/>
              </p:cNvCxnSpPr>
              <p:nvPr/>
            </p:nvCxnSpPr>
            <p:spPr>
              <a:xfrm flipV="1">
                <a:off x="7227677" y="2467119"/>
                <a:ext cx="199818" cy="427311"/>
              </a:xfrm>
              <a:prstGeom prst="straightConnector1">
                <a:avLst/>
              </a:prstGeom>
              <a:ln w="15875">
                <a:solidFill>
                  <a:srgbClr val="C00000"/>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C21D74F6-E1D1-4776-B1C1-D5E2528217CB}"/>
                  </a:ext>
                </a:extLst>
              </p:cNvPr>
              <p:cNvCxnSpPr>
                <a:cxnSpLocks/>
              </p:cNvCxnSpPr>
              <p:nvPr/>
            </p:nvCxnSpPr>
            <p:spPr>
              <a:xfrm flipH="1" flipV="1">
                <a:off x="6834599" y="3565329"/>
                <a:ext cx="175415" cy="9227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385A1686-782F-4745-BF76-066E2D141F80}"/>
                  </a:ext>
                </a:extLst>
              </p:cNvPr>
              <p:cNvCxnSpPr>
                <a:cxnSpLocks/>
              </p:cNvCxnSpPr>
              <p:nvPr/>
            </p:nvCxnSpPr>
            <p:spPr>
              <a:xfrm flipH="1" flipV="1">
                <a:off x="7360789" y="2431371"/>
                <a:ext cx="175415" cy="9227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直接箭头连接符 60">
                <a:extLst>
                  <a:ext uri="{FF2B5EF4-FFF2-40B4-BE49-F238E27FC236}">
                    <a16:creationId xmlns:a16="http://schemas.microsoft.com/office/drawing/2014/main" id="{6FE36524-A899-4720-9A92-FF51636FF731}"/>
                  </a:ext>
                </a:extLst>
              </p:cNvPr>
              <p:cNvCxnSpPr>
                <a:cxnSpLocks/>
              </p:cNvCxnSpPr>
              <p:nvPr/>
            </p:nvCxnSpPr>
            <p:spPr>
              <a:xfrm flipH="1">
                <a:off x="6896786" y="3146465"/>
                <a:ext cx="211505" cy="452314"/>
              </a:xfrm>
              <a:prstGeom prst="straightConnector1">
                <a:avLst/>
              </a:prstGeom>
              <a:ln w="15875">
                <a:solidFill>
                  <a:srgbClr val="C00000"/>
                </a:solidFill>
                <a:tailEnd type="arrow" w="sm" len="med"/>
              </a:ln>
            </p:spPr>
            <p:style>
              <a:lnRef idx="1">
                <a:schemeClr val="accent1"/>
              </a:lnRef>
              <a:fillRef idx="0">
                <a:schemeClr val="accent1"/>
              </a:fillRef>
              <a:effectRef idx="0">
                <a:schemeClr val="accent1"/>
              </a:effectRef>
              <a:fontRef idx="minor">
                <a:schemeClr val="tx1"/>
              </a:fontRef>
            </p:style>
          </p:cxnSp>
          <p:sp>
            <p:nvSpPr>
              <p:cNvPr id="66" name="文本框 65">
                <a:extLst>
                  <a:ext uri="{FF2B5EF4-FFF2-40B4-BE49-F238E27FC236}">
                    <a16:creationId xmlns:a16="http://schemas.microsoft.com/office/drawing/2014/main" id="{67835289-58D3-45B3-BA49-5B06E530EED9}"/>
                  </a:ext>
                </a:extLst>
              </p:cNvPr>
              <p:cNvSpPr txBox="1"/>
              <p:nvPr/>
            </p:nvSpPr>
            <p:spPr>
              <a:xfrm>
                <a:off x="6818407" y="2843400"/>
                <a:ext cx="567271" cy="338554"/>
              </a:xfrm>
              <a:prstGeom prst="rect">
                <a:avLst/>
              </a:prstGeom>
              <a:noFill/>
            </p:spPr>
            <p:txBody>
              <a:bodyPr wrap="none" rtlCol="0">
                <a:spAutoFit/>
              </a:bodyPr>
              <a:lstStyle/>
              <a:p>
                <a:r>
                  <a:rPr lang="en-US" altLang="zh-CN" sz="1600" dirty="0">
                    <a:solidFill>
                      <a:srgbClr val="C00000"/>
                    </a:solidFill>
                  </a:rPr>
                  <a:t>TOF</a:t>
                </a:r>
                <a:endParaRPr lang="zh-CN" altLang="en-US" sz="1600" dirty="0">
                  <a:solidFill>
                    <a:srgbClr val="C00000"/>
                  </a:solidFill>
                </a:endParaRPr>
              </a:p>
            </p:txBody>
          </p:sp>
          <p:cxnSp>
            <p:nvCxnSpPr>
              <p:cNvPr id="73" name="直接连接符 72">
                <a:extLst>
                  <a:ext uri="{FF2B5EF4-FFF2-40B4-BE49-F238E27FC236}">
                    <a16:creationId xmlns:a16="http://schemas.microsoft.com/office/drawing/2014/main" id="{42E34C36-561C-40E5-B516-CEAE38982792}"/>
                  </a:ext>
                </a:extLst>
              </p:cNvPr>
              <p:cNvCxnSpPr>
                <a:cxnSpLocks/>
              </p:cNvCxnSpPr>
              <p:nvPr/>
            </p:nvCxnSpPr>
            <p:spPr>
              <a:xfrm>
                <a:off x="8574833" y="2523642"/>
                <a:ext cx="0" cy="17919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892699F2-C138-490D-A6A4-A16C41D01868}"/>
                  </a:ext>
                </a:extLst>
              </p:cNvPr>
              <p:cNvCxnSpPr>
                <a:cxnSpLocks/>
              </p:cNvCxnSpPr>
              <p:nvPr/>
            </p:nvCxnSpPr>
            <p:spPr>
              <a:xfrm>
                <a:off x="7539379" y="2527906"/>
                <a:ext cx="0" cy="17919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5" name="直接箭头连接符 84">
                <a:extLst>
                  <a:ext uri="{FF2B5EF4-FFF2-40B4-BE49-F238E27FC236}">
                    <a16:creationId xmlns:a16="http://schemas.microsoft.com/office/drawing/2014/main" id="{EB9D5CD4-8559-4B9F-8708-2DC9B1FBDFC4}"/>
                  </a:ext>
                </a:extLst>
              </p:cNvPr>
              <p:cNvCxnSpPr>
                <a:cxnSpLocks/>
                <a:stCxn id="91" idx="3"/>
              </p:cNvCxnSpPr>
              <p:nvPr/>
            </p:nvCxnSpPr>
            <p:spPr>
              <a:xfrm>
                <a:off x="8324782" y="2636396"/>
                <a:ext cx="261666" cy="1954"/>
              </a:xfrm>
              <a:prstGeom prst="straightConnector1">
                <a:avLst/>
              </a:prstGeom>
              <a:ln w="15875">
                <a:solidFill>
                  <a:schemeClr val="accent6"/>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87" name="直接箭头连接符 86">
                <a:extLst>
                  <a:ext uri="{FF2B5EF4-FFF2-40B4-BE49-F238E27FC236}">
                    <a16:creationId xmlns:a16="http://schemas.microsoft.com/office/drawing/2014/main" id="{2E7E7A78-2DB7-413B-AA0A-35E2A9C45547}"/>
                  </a:ext>
                </a:extLst>
              </p:cNvPr>
              <p:cNvCxnSpPr>
                <a:cxnSpLocks/>
              </p:cNvCxnSpPr>
              <p:nvPr/>
            </p:nvCxnSpPr>
            <p:spPr>
              <a:xfrm flipH="1">
                <a:off x="7543990" y="2645945"/>
                <a:ext cx="297023" cy="0"/>
              </a:xfrm>
              <a:prstGeom prst="straightConnector1">
                <a:avLst/>
              </a:prstGeom>
              <a:ln w="15875">
                <a:solidFill>
                  <a:schemeClr val="accent6"/>
                </a:solidFill>
                <a:tailEnd type="arrow" w="sm" len="med"/>
              </a:ln>
            </p:spPr>
            <p:style>
              <a:lnRef idx="1">
                <a:schemeClr val="accent1"/>
              </a:lnRef>
              <a:fillRef idx="0">
                <a:schemeClr val="accent1"/>
              </a:fillRef>
              <a:effectRef idx="0">
                <a:schemeClr val="accent1"/>
              </a:effectRef>
              <a:fontRef idx="minor">
                <a:schemeClr val="tx1"/>
              </a:fontRef>
            </p:style>
          </p:cxnSp>
          <p:sp>
            <p:nvSpPr>
              <p:cNvPr id="91" name="文本框 90">
                <a:extLst>
                  <a:ext uri="{FF2B5EF4-FFF2-40B4-BE49-F238E27FC236}">
                    <a16:creationId xmlns:a16="http://schemas.microsoft.com/office/drawing/2014/main" id="{AED1A052-F35B-4F2A-BC34-942404E0E648}"/>
                  </a:ext>
                </a:extLst>
              </p:cNvPr>
              <p:cNvSpPr txBox="1"/>
              <p:nvPr/>
            </p:nvSpPr>
            <p:spPr>
              <a:xfrm>
                <a:off x="7757511" y="2467119"/>
                <a:ext cx="567271" cy="338554"/>
              </a:xfrm>
              <a:prstGeom prst="rect">
                <a:avLst/>
              </a:prstGeom>
              <a:noFill/>
            </p:spPr>
            <p:txBody>
              <a:bodyPr wrap="none" rtlCol="0">
                <a:spAutoFit/>
              </a:bodyPr>
              <a:lstStyle/>
              <a:p>
                <a:r>
                  <a:rPr lang="en-US" altLang="zh-CN" sz="1600" dirty="0">
                    <a:solidFill>
                      <a:schemeClr val="accent6"/>
                    </a:solidFill>
                  </a:rPr>
                  <a:t>TOP</a:t>
                </a:r>
                <a:endParaRPr lang="zh-CN" altLang="en-US" sz="1600" dirty="0">
                  <a:solidFill>
                    <a:schemeClr val="accent6"/>
                  </a:solidFill>
                </a:endParaRPr>
              </a:p>
            </p:txBody>
          </p:sp>
        </p:grpSp>
        <p:sp>
          <p:nvSpPr>
            <p:cNvPr id="105" name="文本框 104">
              <a:extLst>
                <a:ext uri="{FF2B5EF4-FFF2-40B4-BE49-F238E27FC236}">
                  <a16:creationId xmlns:a16="http://schemas.microsoft.com/office/drawing/2014/main" id="{3687A190-CDFE-4D59-A77B-FE704FB4AA75}"/>
                </a:ext>
              </a:extLst>
            </p:cNvPr>
            <p:cNvSpPr txBox="1"/>
            <p:nvPr/>
          </p:nvSpPr>
          <p:spPr>
            <a:xfrm>
              <a:off x="9584092" y="2260242"/>
              <a:ext cx="1063112" cy="261610"/>
            </a:xfrm>
            <a:prstGeom prst="rect">
              <a:avLst/>
            </a:prstGeom>
            <a:noFill/>
          </p:spPr>
          <p:txBody>
            <a:bodyPr wrap="none" rtlCol="0">
              <a:spAutoFit/>
            </a:bodyPr>
            <a:lstStyle/>
            <a:p>
              <a:r>
                <a:rPr lang="en-US" altLang="zh-CN" sz="1100" dirty="0">
                  <a:solidFill>
                    <a:schemeClr val="accent1"/>
                  </a:solidFill>
                </a:rPr>
                <a:t>photon detector</a:t>
              </a:r>
              <a:endParaRPr lang="zh-CN" altLang="en-US" sz="1100" dirty="0">
                <a:solidFill>
                  <a:schemeClr val="accent1"/>
                </a:solidFill>
              </a:endParaRPr>
            </a:p>
          </p:txBody>
        </p:sp>
        <p:sp>
          <p:nvSpPr>
            <p:cNvPr id="106" name="文本框 105">
              <a:extLst>
                <a:ext uri="{FF2B5EF4-FFF2-40B4-BE49-F238E27FC236}">
                  <a16:creationId xmlns:a16="http://schemas.microsoft.com/office/drawing/2014/main" id="{EC0F54A8-6BB5-4E81-884F-D33EC7724EE7}"/>
                </a:ext>
              </a:extLst>
            </p:cNvPr>
            <p:cNvSpPr txBox="1"/>
            <p:nvPr/>
          </p:nvSpPr>
          <p:spPr>
            <a:xfrm>
              <a:off x="7263677" y="2243033"/>
              <a:ext cx="1127232" cy="261610"/>
            </a:xfrm>
            <a:prstGeom prst="rect">
              <a:avLst/>
            </a:prstGeom>
            <a:noFill/>
          </p:spPr>
          <p:txBody>
            <a:bodyPr wrap="none" rtlCol="0">
              <a:spAutoFit/>
            </a:bodyPr>
            <a:lstStyle/>
            <a:p>
              <a:r>
                <a:rPr lang="en-US" altLang="zh-CN" sz="1100" dirty="0"/>
                <a:t>fused silica plate</a:t>
              </a:r>
              <a:endParaRPr lang="zh-CN" altLang="en-US" sz="1100" dirty="0"/>
            </a:p>
          </p:txBody>
        </p:sp>
      </p:grpSp>
      <p:sp>
        <p:nvSpPr>
          <p:cNvPr id="101" name="文本框 100">
            <a:extLst>
              <a:ext uri="{FF2B5EF4-FFF2-40B4-BE49-F238E27FC236}">
                <a16:creationId xmlns:a16="http://schemas.microsoft.com/office/drawing/2014/main" id="{49819C70-0546-4DEE-8C2C-879097379C33}"/>
              </a:ext>
            </a:extLst>
          </p:cNvPr>
          <p:cNvSpPr txBox="1"/>
          <p:nvPr/>
        </p:nvSpPr>
        <p:spPr>
          <a:xfrm>
            <a:off x="6586802" y="5340922"/>
            <a:ext cx="4000380" cy="523220"/>
          </a:xfrm>
          <a:prstGeom prst="rect">
            <a:avLst/>
          </a:prstGeom>
          <a:noFill/>
        </p:spPr>
        <p:txBody>
          <a:bodyPr wrap="square" rtlCol="0">
            <a:spAutoFit/>
          </a:bodyPr>
          <a:lstStyle/>
          <a:p>
            <a:r>
              <a:rPr lang="en-US" altLang="zh-CN" sz="1400" dirty="0"/>
              <a:t>Photon detection position is correlated with the propagation path or TOP.</a:t>
            </a:r>
            <a:endParaRPr lang="zh-CN" altLang="en-US" sz="1400" dirty="0"/>
          </a:p>
        </p:txBody>
      </p:sp>
      <p:pic>
        <p:nvPicPr>
          <p:cNvPr id="108" name="图片 107">
            <a:extLst>
              <a:ext uri="{FF2B5EF4-FFF2-40B4-BE49-F238E27FC236}">
                <a16:creationId xmlns:a16="http://schemas.microsoft.com/office/drawing/2014/main" id="{324E92A0-D01C-444D-985B-7589477F74A8}"/>
              </a:ext>
            </a:extLst>
          </p:cNvPr>
          <p:cNvPicPr>
            <a:picLocks noChangeAspect="1"/>
          </p:cNvPicPr>
          <p:nvPr/>
        </p:nvPicPr>
        <p:blipFill rotWithShape="1">
          <a:blip r:embed="rId3"/>
          <a:srcRect l="14643" t="23499" r="19438" b="25530"/>
          <a:stretch/>
        </p:blipFill>
        <p:spPr>
          <a:xfrm>
            <a:off x="3791440" y="4857304"/>
            <a:ext cx="2209264" cy="899563"/>
          </a:xfrm>
          <a:prstGeom prst="rect">
            <a:avLst/>
          </a:prstGeom>
        </p:spPr>
      </p:pic>
      <p:sp>
        <p:nvSpPr>
          <p:cNvPr id="102" name="文本框 101">
            <a:extLst>
              <a:ext uri="{FF2B5EF4-FFF2-40B4-BE49-F238E27FC236}">
                <a16:creationId xmlns:a16="http://schemas.microsoft.com/office/drawing/2014/main" id="{7AE52563-9BDC-458B-AFAC-4EFC2B21DA00}"/>
              </a:ext>
            </a:extLst>
          </p:cNvPr>
          <p:cNvSpPr txBox="1"/>
          <p:nvPr/>
        </p:nvSpPr>
        <p:spPr>
          <a:xfrm>
            <a:off x="4021112" y="5756867"/>
            <a:ext cx="1618102" cy="523220"/>
          </a:xfrm>
          <a:prstGeom prst="rect">
            <a:avLst/>
          </a:prstGeom>
          <a:noFill/>
        </p:spPr>
        <p:txBody>
          <a:bodyPr wrap="square" rtlCol="0">
            <a:spAutoFit/>
          </a:bodyPr>
          <a:lstStyle/>
          <a:p>
            <a:pPr algn="ctr"/>
            <a:r>
              <a:rPr lang="en-US" altLang="zh-CN" sz="1400" dirty="0"/>
              <a:t>Spatial distribution of detected photons</a:t>
            </a:r>
            <a:endParaRPr lang="zh-CN" altLang="en-US" sz="1400" dirty="0"/>
          </a:p>
        </p:txBody>
      </p:sp>
      <p:sp>
        <p:nvSpPr>
          <p:cNvPr id="103" name="矩形 102">
            <a:extLst>
              <a:ext uri="{FF2B5EF4-FFF2-40B4-BE49-F238E27FC236}">
                <a16:creationId xmlns:a16="http://schemas.microsoft.com/office/drawing/2014/main" id="{A2710CFF-A279-4D59-95DB-0C4331EB5904}"/>
              </a:ext>
            </a:extLst>
          </p:cNvPr>
          <p:cNvSpPr/>
          <p:nvPr/>
        </p:nvSpPr>
        <p:spPr>
          <a:xfrm>
            <a:off x="2526792" y="4524874"/>
            <a:ext cx="604478" cy="1566826"/>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0" name="直接连接符 109">
            <a:extLst>
              <a:ext uri="{FF2B5EF4-FFF2-40B4-BE49-F238E27FC236}">
                <a16:creationId xmlns:a16="http://schemas.microsoft.com/office/drawing/2014/main" id="{E201B1A3-FAE8-413F-ABE1-C8396DEEF07A}"/>
              </a:ext>
            </a:extLst>
          </p:cNvPr>
          <p:cNvCxnSpPr>
            <a:cxnSpLocks/>
          </p:cNvCxnSpPr>
          <p:nvPr/>
        </p:nvCxnSpPr>
        <p:spPr>
          <a:xfrm>
            <a:off x="3131270" y="4524874"/>
            <a:ext cx="702414" cy="38249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4" name="直接连接符 113">
            <a:extLst>
              <a:ext uri="{FF2B5EF4-FFF2-40B4-BE49-F238E27FC236}">
                <a16:creationId xmlns:a16="http://schemas.microsoft.com/office/drawing/2014/main" id="{7B185926-DE47-48D0-AF08-7A8B5079A73B}"/>
              </a:ext>
            </a:extLst>
          </p:cNvPr>
          <p:cNvCxnSpPr>
            <a:cxnSpLocks/>
          </p:cNvCxnSpPr>
          <p:nvPr/>
        </p:nvCxnSpPr>
        <p:spPr>
          <a:xfrm flipV="1">
            <a:off x="3131270" y="5756867"/>
            <a:ext cx="683338" cy="33243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384FC455-21F5-400D-864C-66AED1A1DB5D}"/>
              </a:ext>
            </a:extLst>
          </p:cNvPr>
          <p:cNvGrpSpPr/>
          <p:nvPr/>
        </p:nvGrpSpPr>
        <p:grpSpPr>
          <a:xfrm>
            <a:off x="7922316" y="4411447"/>
            <a:ext cx="2089408" cy="878700"/>
            <a:chOff x="7922316" y="4627210"/>
            <a:chExt cx="2089408" cy="878700"/>
          </a:xfrm>
        </p:grpSpPr>
        <p:sp>
          <p:nvSpPr>
            <p:cNvPr id="42" name="矩形 41">
              <a:extLst>
                <a:ext uri="{FF2B5EF4-FFF2-40B4-BE49-F238E27FC236}">
                  <a16:creationId xmlns:a16="http://schemas.microsoft.com/office/drawing/2014/main" id="{C8A9E887-6477-4EAB-A0A4-0BB7CD8F5D00}"/>
                </a:ext>
              </a:extLst>
            </p:cNvPr>
            <p:cNvSpPr/>
            <p:nvPr/>
          </p:nvSpPr>
          <p:spPr>
            <a:xfrm>
              <a:off x="7922316" y="4627575"/>
              <a:ext cx="2010840" cy="87833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53A57A0A-34DC-4350-889A-6EFAE4DF546A}"/>
                </a:ext>
              </a:extLst>
            </p:cNvPr>
            <p:cNvSpPr/>
            <p:nvPr/>
          </p:nvSpPr>
          <p:spPr>
            <a:xfrm>
              <a:off x="9957377" y="4646623"/>
              <a:ext cx="54347" cy="183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a:extLst>
                <a:ext uri="{FF2B5EF4-FFF2-40B4-BE49-F238E27FC236}">
                  <a16:creationId xmlns:a16="http://schemas.microsoft.com/office/drawing/2014/main" id="{004D2C03-922A-4F82-A609-A8F335231971}"/>
                </a:ext>
              </a:extLst>
            </p:cNvPr>
            <p:cNvSpPr/>
            <p:nvPr/>
          </p:nvSpPr>
          <p:spPr>
            <a:xfrm>
              <a:off x="9957377" y="4864114"/>
              <a:ext cx="54347" cy="183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a:extLst>
                <a:ext uri="{FF2B5EF4-FFF2-40B4-BE49-F238E27FC236}">
                  <a16:creationId xmlns:a16="http://schemas.microsoft.com/office/drawing/2014/main" id="{7B59CF41-8742-40F5-BCCB-D1E43FC947C5}"/>
                </a:ext>
              </a:extLst>
            </p:cNvPr>
            <p:cNvSpPr/>
            <p:nvPr/>
          </p:nvSpPr>
          <p:spPr>
            <a:xfrm>
              <a:off x="9956497" y="5081605"/>
              <a:ext cx="54347" cy="183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75DAB7AA-AC76-43DB-BD0C-56BF32BB47FE}"/>
                </a:ext>
              </a:extLst>
            </p:cNvPr>
            <p:cNvSpPr/>
            <p:nvPr/>
          </p:nvSpPr>
          <p:spPr>
            <a:xfrm>
              <a:off x="9956032" y="5299096"/>
              <a:ext cx="54347" cy="183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7" name="直接连接符 56">
              <a:extLst>
                <a:ext uri="{FF2B5EF4-FFF2-40B4-BE49-F238E27FC236}">
                  <a16:creationId xmlns:a16="http://schemas.microsoft.com/office/drawing/2014/main" id="{59086C5B-7B3E-4865-8D14-8D229FCB2124}"/>
                </a:ext>
              </a:extLst>
            </p:cNvPr>
            <p:cNvCxnSpPr>
              <a:cxnSpLocks/>
            </p:cNvCxnSpPr>
            <p:nvPr/>
          </p:nvCxnSpPr>
          <p:spPr>
            <a:xfrm flipV="1">
              <a:off x="8887696" y="4941858"/>
              <a:ext cx="1040692" cy="67843"/>
            </a:xfrm>
            <a:prstGeom prst="line">
              <a:avLst/>
            </a:prstGeom>
            <a:ln w="15875">
              <a:solidFill>
                <a:schemeClr val="accent6"/>
              </a:solidFill>
              <a:tailEnd type="stealth" w="med" len="lg"/>
            </a:ln>
          </p:spPr>
          <p:style>
            <a:lnRef idx="1">
              <a:schemeClr val="accent1"/>
            </a:lnRef>
            <a:fillRef idx="0">
              <a:schemeClr val="accent1"/>
            </a:fillRef>
            <a:effectRef idx="0">
              <a:schemeClr val="accent1"/>
            </a:effectRef>
            <a:fontRef idx="minor">
              <a:schemeClr val="tx1"/>
            </a:fontRef>
          </p:style>
        </p:cxnSp>
        <p:sp>
          <p:nvSpPr>
            <p:cNvPr id="59" name="椭圆 58">
              <a:extLst>
                <a:ext uri="{FF2B5EF4-FFF2-40B4-BE49-F238E27FC236}">
                  <a16:creationId xmlns:a16="http://schemas.microsoft.com/office/drawing/2014/main" id="{7AF547D1-ECAF-4E3A-A84E-E912287B45CA}"/>
                </a:ext>
              </a:extLst>
            </p:cNvPr>
            <p:cNvSpPr/>
            <p:nvPr/>
          </p:nvSpPr>
          <p:spPr>
            <a:xfrm>
              <a:off x="8822576" y="4977239"/>
              <a:ext cx="65120" cy="649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0" name="直接连接符 59">
              <a:extLst>
                <a:ext uri="{FF2B5EF4-FFF2-40B4-BE49-F238E27FC236}">
                  <a16:creationId xmlns:a16="http://schemas.microsoft.com/office/drawing/2014/main" id="{78CB4C8E-CD60-4AF5-A574-CC834975F696}"/>
                </a:ext>
              </a:extLst>
            </p:cNvPr>
            <p:cNvCxnSpPr>
              <a:cxnSpLocks/>
              <a:stCxn id="59" idx="5"/>
            </p:cNvCxnSpPr>
            <p:nvPr/>
          </p:nvCxnSpPr>
          <p:spPr>
            <a:xfrm>
              <a:off x="8878159" y="5032655"/>
              <a:ext cx="1050229" cy="308137"/>
            </a:xfrm>
            <a:prstGeom prst="line">
              <a:avLst/>
            </a:prstGeom>
            <a:ln w="15875">
              <a:solidFill>
                <a:schemeClr val="accent6"/>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43992DE1-BBB8-41C7-A3FD-CB73045C1B4A}"/>
                </a:ext>
              </a:extLst>
            </p:cNvPr>
            <p:cNvCxnSpPr>
              <a:cxnSpLocks/>
              <a:stCxn id="59" idx="7"/>
            </p:cNvCxnSpPr>
            <p:nvPr/>
          </p:nvCxnSpPr>
          <p:spPr>
            <a:xfrm flipV="1">
              <a:off x="8878159" y="4637273"/>
              <a:ext cx="330226" cy="349474"/>
            </a:xfrm>
            <a:prstGeom prst="line">
              <a:avLst/>
            </a:prstGeom>
            <a:ln w="15875">
              <a:solidFill>
                <a:schemeClr val="accent6"/>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B95E7146-0299-4ABC-B219-23EB555CD0BC}"/>
                </a:ext>
              </a:extLst>
            </p:cNvPr>
            <p:cNvCxnSpPr>
              <a:cxnSpLocks/>
            </p:cNvCxnSpPr>
            <p:nvPr/>
          </p:nvCxnSpPr>
          <p:spPr>
            <a:xfrm>
              <a:off x="9200328" y="4637273"/>
              <a:ext cx="728060" cy="703521"/>
            </a:xfrm>
            <a:prstGeom prst="line">
              <a:avLst/>
            </a:prstGeom>
            <a:ln w="15875">
              <a:solidFill>
                <a:schemeClr val="accent6"/>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5F843E2D-98AF-4296-8E0C-72510953925C}"/>
                </a:ext>
              </a:extLst>
            </p:cNvPr>
            <p:cNvCxnSpPr>
              <a:cxnSpLocks/>
            </p:cNvCxnSpPr>
            <p:nvPr/>
          </p:nvCxnSpPr>
          <p:spPr>
            <a:xfrm flipV="1">
              <a:off x="8863475" y="4627210"/>
              <a:ext cx="206795" cy="357343"/>
            </a:xfrm>
            <a:prstGeom prst="line">
              <a:avLst/>
            </a:prstGeom>
            <a:ln w="15875">
              <a:solidFill>
                <a:schemeClr val="accent6"/>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F9B85020-9BC4-4E9A-A42C-21F540B272BA}"/>
                </a:ext>
              </a:extLst>
            </p:cNvPr>
            <p:cNvCxnSpPr>
              <a:cxnSpLocks/>
            </p:cNvCxnSpPr>
            <p:nvPr/>
          </p:nvCxnSpPr>
          <p:spPr>
            <a:xfrm>
              <a:off x="9070270" y="4627210"/>
              <a:ext cx="503744" cy="878700"/>
            </a:xfrm>
            <a:prstGeom prst="line">
              <a:avLst/>
            </a:prstGeom>
            <a:ln w="15875">
              <a:solidFill>
                <a:schemeClr val="accent6"/>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C356D3F9-D403-4106-896E-8A714605F892}"/>
                </a:ext>
              </a:extLst>
            </p:cNvPr>
            <p:cNvCxnSpPr>
              <a:cxnSpLocks/>
            </p:cNvCxnSpPr>
            <p:nvPr/>
          </p:nvCxnSpPr>
          <p:spPr>
            <a:xfrm flipV="1">
              <a:off x="9574014" y="4938620"/>
              <a:ext cx="345978" cy="567290"/>
            </a:xfrm>
            <a:prstGeom prst="line">
              <a:avLst/>
            </a:prstGeom>
            <a:ln w="15875">
              <a:solidFill>
                <a:schemeClr val="accent6"/>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8" name="直接连接符 127">
              <a:extLst>
                <a:ext uri="{FF2B5EF4-FFF2-40B4-BE49-F238E27FC236}">
                  <a16:creationId xmlns:a16="http://schemas.microsoft.com/office/drawing/2014/main" id="{54BCC614-82FC-45A7-96B2-64AABE05CE78}"/>
                </a:ext>
              </a:extLst>
            </p:cNvPr>
            <p:cNvCxnSpPr>
              <a:cxnSpLocks/>
              <a:endCxn id="42" idx="3"/>
            </p:cNvCxnSpPr>
            <p:nvPr/>
          </p:nvCxnSpPr>
          <p:spPr>
            <a:xfrm flipV="1">
              <a:off x="9356610" y="5066743"/>
              <a:ext cx="576546" cy="431602"/>
            </a:xfrm>
            <a:prstGeom prst="line">
              <a:avLst/>
            </a:prstGeom>
            <a:ln w="15875">
              <a:solidFill>
                <a:schemeClr val="accent6"/>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34" name="直接连接符 133">
              <a:extLst>
                <a:ext uri="{FF2B5EF4-FFF2-40B4-BE49-F238E27FC236}">
                  <a16:creationId xmlns:a16="http://schemas.microsoft.com/office/drawing/2014/main" id="{1D06D469-4A30-4108-8B20-5A321ED3FCB1}"/>
                </a:ext>
              </a:extLst>
            </p:cNvPr>
            <p:cNvCxnSpPr>
              <a:cxnSpLocks/>
              <a:stCxn id="59" idx="5"/>
            </p:cNvCxnSpPr>
            <p:nvPr/>
          </p:nvCxnSpPr>
          <p:spPr>
            <a:xfrm>
              <a:off x="8878159" y="5032655"/>
              <a:ext cx="487376" cy="471073"/>
            </a:xfrm>
            <a:prstGeom prst="line">
              <a:avLst/>
            </a:prstGeom>
            <a:ln w="15875">
              <a:solidFill>
                <a:schemeClr val="accent6"/>
              </a:solidFill>
              <a:tailEnd type="none" w="med" len="med"/>
            </a:ln>
          </p:spPr>
          <p:style>
            <a:lnRef idx="1">
              <a:schemeClr val="accent1"/>
            </a:lnRef>
            <a:fillRef idx="0">
              <a:schemeClr val="accent1"/>
            </a:fillRef>
            <a:effectRef idx="0">
              <a:schemeClr val="accent1"/>
            </a:effectRef>
            <a:fontRef idx="minor">
              <a:schemeClr val="tx1"/>
            </a:fontRef>
          </p:style>
        </p:cxnSp>
      </p:grpSp>
      <p:sp>
        <p:nvSpPr>
          <p:cNvPr id="116" name="矩形: 圆角 115">
            <a:extLst>
              <a:ext uri="{FF2B5EF4-FFF2-40B4-BE49-F238E27FC236}">
                <a16:creationId xmlns:a16="http://schemas.microsoft.com/office/drawing/2014/main" id="{E48A904E-188B-4D75-A516-08ACFF2C89EB}"/>
              </a:ext>
            </a:extLst>
          </p:cNvPr>
          <p:cNvSpPr/>
          <p:nvPr/>
        </p:nvSpPr>
        <p:spPr>
          <a:xfrm>
            <a:off x="6475444" y="5869392"/>
            <a:ext cx="5260947" cy="648150"/>
          </a:xfrm>
          <a:prstGeom prst="roundRect">
            <a:avLst>
              <a:gd name="adj" fmla="val 13717"/>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5750" marR="0" lvl="0" algn="l" defTabSz="914400" rtl="0" eaLnBrk="1" fontAlgn="auto" latinLnBrk="0" hangingPunct="1">
              <a:spcBef>
                <a:spcPts val="0"/>
              </a:spcBef>
              <a:spcAft>
                <a:spcPts val="0"/>
              </a:spcAft>
              <a:buClrTx/>
              <a:buSzTx/>
              <a:tabLst/>
              <a:defRPr/>
            </a:pPr>
            <a:r>
              <a:rPr kumimoji="0" lang="en-US" altLang="zh-CN" sz="1600" b="0" i="0" u="none" strike="noStrike" kern="1200" cap="none" spc="0" normalizeH="0" baseline="0" noProof="0" dirty="0">
                <a:ln>
                  <a:noFill/>
                </a:ln>
                <a:solidFill>
                  <a:srgbClr val="C00000"/>
                </a:solidFill>
                <a:effectLst/>
                <a:uLnTx/>
                <a:uFillTx/>
                <a:latin typeface="Times New Roman"/>
                <a:ea typeface="微软雅黑"/>
                <a:cs typeface="+mn-cs"/>
              </a:rPr>
              <a:t>Combining the information from TOF, TOP, and position can get better PID performance than using TOF alone.</a:t>
            </a:r>
          </a:p>
        </p:txBody>
      </p:sp>
    </p:spTree>
    <p:extLst>
      <p:ext uri="{BB962C8B-B14F-4D97-AF65-F5344CB8AC3E}">
        <p14:creationId xmlns:p14="http://schemas.microsoft.com/office/powerpoint/2010/main" val="1974011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563BA-8D1D-ED36-0469-73CC414C9AED}"/>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35E68A4F-0545-C1BC-837A-B662B2B3C4E9}"/>
              </a:ext>
            </a:extLst>
          </p:cNvPr>
          <p:cNvSpPr txBox="1"/>
          <p:nvPr/>
        </p:nvSpPr>
        <p:spPr>
          <a:xfrm>
            <a:off x="194757" y="147690"/>
            <a:ext cx="4086632" cy="646331"/>
          </a:xfrm>
          <a:prstGeom prst="rect">
            <a:avLst/>
          </a:prstGeom>
          <a:noFill/>
        </p:spPr>
        <p:txBody>
          <a:bodyPr wrap="none" rtlCol="0">
            <a:spAutoFit/>
          </a:bodyPr>
          <a:lstStyle/>
          <a:p>
            <a:r>
              <a:rPr lang="en-US" altLang="zh-CN" sz="3600" dirty="0">
                <a:solidFill>
                  <a:schemeClr val="bg1"/>
                </a:solidFill>
                <a:latin typeface="+mj-ea"/>
                <a:ea typeface="+mj-ea"/>
              </a:rPr>
              <a:t>BTOF</a:t>
            </a:r>
            <a:r>
              <a:rPr lang="zh-CN" altLang="en-US" sz="3600" dirty="0">
                <a:solidFill>
                  <a:schemeClr val="bg1"/>
                </a:solidFill>
                <a:latin typeface="+mj-ea"/>
                <a:ea typeface="+mj-ea"/>
              </a:rPr>
              <a:t>原理验证样机</a:t>
            </a:r>
          </a:p>
        </p:txBody>
      </p:sp>
      <p:sp>
        <p:nvSpPr>
          <p:cNvPr id="7" name="灯片编号占位符 6">
            <a:extLst>
              <a:ext uri="{FF2B5EF4-FFF2-40B4-BE49-F238E27FC236}">
                <a16:creationId xmlns:a16="http://schemas.microsoft.com/office/drawing/2014/main" id="{AD012393-7CD3-A149-40A4-FD6A29C9E94A}"/>
              </a:ext>
            </a:extLst>
          </p:cNvPr>
          <p:cNvSpPr>
            <a:spLocks noGrp="1"/>
          </p:cNvSpPr>
          <p:nvPr>
            <p:ph type="sldNum" sz="quarter" idx="10"/>
          </p:nvPr>
        </p:nvSpPr>
        <p:spPr/>
        <p:txBody>
          <a:bodyPr/>
          <a:lstStyle/>
          <a:p>
            <a:fld id="{81380A6B-6B1C-4B5C-8CC8-AAA0A5F06428}" type="slidenum">
              <a:rPr lang="zh-CN" altLang="en-US" smtClean="0"/>
              <a:pPr/>
              <a:t>33</a:t>
            </a:fld>
            <a:endParaRPr lang="zh-CN" altLang="en-US" dirty="0"/>
          </a:p>
        </p:txBody>
      </p:sp>
      <p:pic>
        <p:nvPicPr>
          <p:cNvPr id="17" name="图片 16">
            <a:extLst>
              <a:ext uri="{FF2B5EF4-FFF2-40B4-BE49-F238E27FC236}">
                <a16:creationId xmlns:a16="http://schemas.microsoft.com/office/drawing/2014/main" id="{DE7F61AC-6203-2816-D6FB-7CCAE8BB9758}"/>
              </a:ext>
            </a:extLst>
          </p:cNvPr>
          <p:cNvPicPr>
            <a:picLocks noChangeAspect="1"/>
          </p:cNvPicPr>
          <p:nvPr/>
        </p:nvPicPr>
        <p:blipFill rotWithShape="1">
          <a:blip r:embed="rId3">
            <a:extLst>
              <a:ext uri="{28A0092B-C50C-407E-A947-70E740481C1C}">
                <a14:useLocalDpi xmlns:a14="http://schemas.microsoft.com/office/drawing/2010/main" val="0"/>
              </a:ext>
            </a:extLst>
          </a:blip>
          <a:srcRect t="22745" b="30684"/>
          <a:stretch/>
        </p:blipFill>
        <p:spPr>
          <a:xfrm>
            <a:off x="785443" y="4898615"/>
            <a:ext cx="3312904" cy="1157142"/>
          </a:xfrm>
          <a:prstGeom prst="rect">
            <a:avLst/>
          </a:prstGeom>
        </p:spPr>
      </p:pic>
      <p:pic>
        <p:nvPicPr>
          <p:cNvPr id="19" name="图片 18">
            <a:extLst>
              <a:ext uri="{FF2B5EF4-FFF2-40B4-BE49-F238E27FC236}">
                <a16:creationId xmlns:a16="http://schemas.microsoft.com/office/drawing/2014/main" id="{F10D2F5B-DAED-1548-1414-04C65E6A681B}"/>
              </a:ext>
            </a:extLst>
          </p:cNvPr>
          <p:cNvPicPr>
            <a:picLocks noChangeAspect="1"/>
          </p:cNvPicPr>
          <p:nvPr/>
        </p:nvPicPr>
        <p:blipFill rotWithShape="1">
          <a:blip r:embed="rId4">
            <a:extLst>
              <a:ext uri="{28A0092B-C50C-407E-A947-70E740481C1C}">
                <a14:useLocalDpi xmlns:a14="http://schemas.microsoft.com/office/drawing/2010/main" val="0"/>
              </a:ext>
            </a:extLst>
          </a:blip>
          <a:srcRect t="42461" b="8585"/>
          <a:stretch/>
        </p:blipFill>
        <p:spPr>
          <a:xfrm>
            <a:off x="969551" y="2320844"/>
            <a:ext cx="3151629" cy="1157142"/>
          </a:xfrm>
          <a:prstGeom prst="rect">
            <a:avLst/>
          </a:prstGeom>
        </p:spPr>
      </p:pic>
      <p:pic>
        <p:nvPicPr>
          <p:cNvPr id="20" name="图片 19">
            <a:extLst>
              <a:ext uri="{FF2B5EF4-FFF2-40B4-BE49-F238E27FC236}">
                <a16:creationId xmlns:a16="http://schemas.microsoft.com/office/drawing/2014/main" id="{46CF63E5-0C4D-C36D-C618-CE458DC445DD}"/>
              </a:ext>
            </a:extLst>
          </p:cNvPr>
          <p:cNvPicPr>
            <a:picLocks noChangeAspect="1"/>
          </p:cNvPicPr>
          <p:nvPr/>
        </p:nvPicPr>
        <p:blipFill rotWithShape="1">
          <a:blip r:embed="rId5">
            <a:extLst>
              <a:ext uri="{28A0092B-C50C-407E-A947-70E740481C1C}">
                <a14:useLocalDpi xmlns:a14="http://schemas.microsoft.com/office/drawing/2010/main" val="0"/>
              </a:ext>
            </a:extLst>
          </a:blip>
          <a:srcRect l="6154" t="24049" r="11897"/>
          <a:stretch/>
        </p:blipFill>
        <p:spPr>
          <a:xfrm>
            <a:off x="8446906" y="4178913"/>
            <a:ext cx="3250801" cy="2259661"/>
          </a:xfrm>
          <a:prstGeom prst="rect">
            <a:avLst/>
          </a:prstGeom>
          <a:solidFill>
            <a:srgbClr val="00B0F0"/>
          </a:solidFill>
          <a:ln>
            <a:noFill/>
          </a:ln>
        </p:spPr>
      </p:pic>
      <p:cxnSp>
        <p:nvCxnSpPr>
          <p:cNvPr id="26" name="直接箭头连接符 25">
            <a:extLst>
              <a:ext uri="{FF2B5EF4-FFF2-40B4-BE49-F238E27FC236}">
                <a16:creationId xmlns:a16="http://schemas.microsoft.com/office/drawing/2014/main" id="{BB660A99-C7A0-8492-7112-8D7BEB41507A}"/>
              </a:ext>
            </a:extLst>
          </p:cNvPr>
          <p:cNvCxnSpPr>
            <a:cxnSpLocks/>
            <a:stCxn id="4" idx="2"/>
          </p:cNvCxnSpPr>
          <p:nvPr/>
        </p:nvCxnSpPr>
        <p:spPr>
          <a:xfrm>
            <a:off x="2544098" y="4782484"/>
            <a:ext cx="100301" cy="83329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箭头: 上下 27">
            <a:extLst>
              <a:ext uri="{FF2B5EF4-FFF2-40B4-BE49-F238E27FC236}">
                <a16:creationId xmlns:a16="http://schemas.microsoft.com/office/drawing/2014/main" id="{F2D67B8E-5FC6-B58D-D7C8-C2128FE26070}"/>
              </a:ext>
            </a:extLst>
          </p:cNvPr>
          <p:cNvSpPr/>
          <p:nvPr/>
        </p:nvSpPr>
        <p:spPr>
          <a:xfrm>
            <a:off x="10444660" y="5433499"/>
            <a:ext cx="160779" cy="61971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箭头: 下弧形 29">
            <a:extLst>
              <a:ext uri="{FF2B5EF4-FFF2-40B4-BE49-F238E27FC236}">
                <a16:creationId xmlns:a16="http://schemas.microsoft.com/office/drawing/2014/main" id="{B009B1D9-E7D9-44CA-AD7E-2CEC12F204E0}"/>
              </a:ext>
            </a:extLst>
          </p:cNvPr>
          <p:cNvSpPr/>
          <p:nvPr/>
        </p:nvSpPr>
        <p:spPr>
          <a:xfrm>
            <a:off x="8877954" y="5241120"/>
            <a:ext cx="965024" cy="165687"/>
          </a:xfrm>
          <a:prstGeom prst="curved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文本框 31">
            <a:extLst>
              <a:ext uri="{FF2B5EF4-FFF2-40B4-BE49-F238E27FC236}">
                <a16:creationId xmlns:a16="http://schemas.microsoft.com/office/drawing/2014/main" id="{8C8B8D82-0E06-AC02-B56B-EFA1DA8338D1}"/>
              </a:ext>
            </a:extLst>
          </p:cNvPr>
          <p:cNvSpPr txBox="1"/>
          <p:nvPr/>
        </p:nvSpPr>
        <p:spPr>
          <a:xfrm>
            <a:off x="4283082" y="5612434"/>
            <a:ext cx="1172693" cy="461665"/>
          </a:xfrm>
          <a:prstGeom prst="rect">
            <a:avLst/>
          </a:prstGeom>
          <a:noFill/>
        </p:spPr>
        <p:txBody>
          <a:bodyPr wrap="none" rtlCol="0">
            <a:spAutoFit/>
          </a:bodyPr>
          <a:lstStyle/>
          <a:p>
            <a:pPr algn="ctr"/>
            <a:r>
              <a:rPr lang="en-US" altLang="zh-CN" sz="1200" dirty="0"/>
              <a:t>HAMAMATSU</a:t>
            </a:r>
          </a:p>
          <a:p>
            <a:pPr algn="ctr"/>
            <a:r>
              <a:rPr lang="en-US" altLang="zh-CN" sz="1200" dirty="0"/>
              <a:t>R10754</a:t>
            </a:r>
          </a:p>
        </p:txBody>
      </p:sp>
      <p:sp>
        <p:nvSpPr>
          <p:cNvPr id="33" name="文本框 32">
            <a:extLst>
              <a:ext uri="{FF2B5EF4-FFF2-40B4-BE49-F238E27FC236}">
                <a16:creationId xmlns:a16="http://schemas.microsoft.com/office/drawing/2014/main" id="{A8C0BFF4-02E6-02B2-12A1-90C69D0383BE}"/>
              </a:ext>
            </a:extLst>
          </p:cNvPr>
          <p:cNvSpPr txBox="1"/>
          <p:nvPr/>
        </p:nvSpPr>
        <p:spPr>
          <a:xfrm>
            <a:off x="631535" y="1300381"/>
            <a:ext cx="1800493" cy="369332"/>
          </a:xfrm>
          <a:prstGeom prst="rect">
            <a:avLst/>
          </a:prstGeom>
          <a:noFill/>
        </p:spPr>
        <p:txBody>
          <a:bodyPr wrap="none" rtlCol="0">
            <a:spAutoFit/>
          </a:bodyPr>
          <a:lstStyle/>
          <a:p>
            <a:r>
              <a:rPr lang="zh-CN" altLang="en-US" b="1" dirty="0"/>
              <a:t>熔融石英辐射体</a:t>
            </a:r>
          </a:p>
        </p:txBody>
      </p:sp>
      <p:sp>
        <p:nvSpPr>
          <p:cNvPr id="2" name="文本框 1">
            <a:extLst>
              <a:ext uri="{FF2B5EF4-FFF2-40B4-BE49-F238E27FC236}">
                <a16:creationId xmlns:a16="http://schemas.microsoft.com/office/drawing/2014/main" id="{F2823584-3EEE-FA58-EDEE-AE3D82F9F94B}"/>
              </a:ext>
            </a:extLst>
          </p:cNvPr>
          <p:cNvSpPr txBox="1"/>
          <p:nvPr/>
        </p:nvSpPr>
        <p:spPr>
          <a:xfrm>
            <a:off x="942651" y="1677081"/>
            <a:ext cx="3403496" cy="584775"/>
          </a:xfrm>
          <a:prstGeom prst="rect">
            <a:avLst/>
          </a:prstGeom>
          <a:noFill/>
        </p:spPr>
        <p:txBody>
          <a:bodyPr wrap="none" rtlCol="0">
            <a:spAutoFit/>
          </a:bodyPr>
          <a:lstStyle/>
          <a:p>
            <a:r>
              <a:rPr lang="zh-CN" altLang="en-US" sz="1600" dirty="0"/>
              <a:t>尺寸：</a:t>
            </a:r>
            <a:r>
              <a:rPr lang="en-US" altLang="zh-CN" sz="1600" dirty="0"/>
              <a:t>1250 mm × 400 mm ×20 mm</a:t>
            </a:r>
          </a:p>
          <a:p>
            <a:r>
              <a:rPr lang="zh-CN" altLang="en-US" sz="1600" dirty="0"/>
              <a:t>表面粗糙度： </a:t>
            </a:r>
            <a:r>
              <a:rPr lang="en-US" altLang="zh-CN" sz="1600" dirty="0"/>
              <a:t>~ 2 nm</a:t>
            </a:r>
            <a:endParaRPr lang="zh-CN" altLang="en-US" sz="1600" dirty="0"/>
          </a:p>
        </p:txBody>
      </p:sp>
      <p:sp>
        <p:nvSpPr>
          <p:cNvPr id="3" name="文本框 2">
            <a:extLst>
              <a:ext uri="{FF2B5EF4-FFF2-40B4-BE49-F238E27FC236}">
                <a16:creationId xmlns:a16="http://schemas.microsoft.com/office/drawing/2014/main" id="{98F10796-B13F-BADB-703C-2C99DDCE7469}"/>
              </a:ext>
            </a:extLst>
          </p:cNvPr>
          <p:cNvSpPr txBox="1"/>
          <p:nvPr/>
        </p:nvSpPr>
        <p:spPr>
          <a:xfrm>
            <a:off x="631535" y="3566354"/>
            <a:ext cx="2044149" cy="369332"/>
          </a:xfrm>
          <a:prstGeom prst="rect">
            <a:avLst/>
          </a:prstGeom>
          <a:noFill/>
        </p:spPr>
        <p:txBody>
          <a:bodyPr wrap="none" rtlCol="0">
            <a:spAutoFit/>
          </a:bodyPr>
          <a:lstStyle/>
          <a:p>
            <a:r>
              <a:rPr lang="zh-CN" altLang="en-US" b="1" dirty="0"/>
              <a:t>光电探测器件阵列</a:t>
            </a:r>
          </a:p>
        </p:txBody>
      </p:sp>
      <p:sp>
        <p:nvSpPr>
          <p:cNvPr id="4" name="文本框 3">
            <a:extLst>
              <a:ext uri="{FF2B5EF4-FFF2-40B4-BE49-F238E27FC236}">
                <a16:creationId xmlns:a16="http://schemas.microsoft.com/office/drawing/2014/main" id="{4AEAD471-3C3B-3076-EEE6-B1EE7332896C}"/>
              </a:ext>
            </a:extLst>
          </p:cNvPr>
          <p:cNvSpPr txBox="1"/>
          <p:nvPr/>
        </p:nvSpPr>
        <p:spPr>
          <a:xfrm>
            <a:off x="785443" y="3951487"/>
            <a:ext cx="3517310" cy="830997"/>
          </a:xfrm>
          <a:prstGeom prst="rect">
            <a:avLst/>
          </a:prstGeom>
          <a:noFill/>
        </p:spPr>
        <p:txBody>
          <a:bodyPr wrap="none" rtlCol="0">
            <a:spAutoFit/>
          </a:bodyPr>
          <a:lstStyle/>
          <a:p>
            <a:pPr marL="285750" indent="-285750">
              <a:buFont typeface="Arial" panose="020B0604020202020204" pitchFamily="34" charset="0"/>
              <a:buChar char="•"/>
            </a:pPr>
            <a:r>
              <a:rPr lang="en-US" altLang="zh-CN" sz="1600" dirty="0"/>
              <a:t>10</a:t>
            </a:r>
            <a:r>
              <a:rPr lang="zh-CN" altLang="en-US" sz="1600" dirty="0"/>
              <a:t>个滨松</a:t>
            </a:r>
            <a:r>
              <a:rPr lang="en-US" altLang="zh-CN" sz="1600" dirty="0"/>
              <a:t>R10754 MCP-PMT</a:t>
            </a:r>
          </a:p>
          <a:p>
            <a:pPr marL="285750" indent="-285750">
              <a:buFont typeface="Arial" panose="020B0604020202020204" pitchFamily="34" charset="0"/>
              <a:buChar char="•"/>
            </a:pPr>
            <a:r>
              <a:rPr lang="zh-CN" altLang="en-US" sz="1600" dirty="0"/>
              <a:t>单个</a:t>
            </a:r>
            <a:r>
              <a:rPr lang="en-US" altLang="zh-CN" sz="1600" dirty="0"/>
              <a:t>PMT</a:t>
            </a:r>
            <a:r>
              <a:rPr lang="zh-CN" altLang="en-US" sz="1600" dirty="0"/>
              <a:t>提供</a:t>
            </a:r>
            <a:r>
              <a:rPr lang="en-US" altLang="zh-CN" sz="1600" dirty="0"/>
              <a:t>4×4</a:t>
            </a:r>
            <a:r>
              <a:rPr lang="zh-CN" altLang="en-US" sz="1600" dirty="0"/>
              <a:t>阳极通道</a:t>
            </a:r>
            <a:endParaRPr lang="en-US" altLang="zh-CN" sz="1600" dirty="0"/>
          </a:p>
          <a:p>
            <a:pPr marL="285750" indent="-285750">
              <a:buFont typeface="Arial" panose="020B0604020202020204" pitchFamily="34" charset="0"/>
              <a:buChar char="•"/>
            </a:pPr>
            <a:r>
              <a:rPr lang="zh-CN" altLang="en-US" sz="1600" dirty="0"/>
              <a:t>使用</a:t>
            </a:r>
            <a:r>
              <a:rPr lang="en-US" altLang="zh-CN" sz="1600" dirty="0"/>
              <a:t>EJ-550</a:t>
            </a:r>
            <a:r>
              <a:rPr lang="zh-CN" altLang="en-US" sz="1600" dirty="0"/>
              <a:t>硅脂结合在辐射体一端</a:t>
            </a:r>
          </a:p>
        </p:txBody>
      </p:sp>
      <p:pic>
        <p:nvPicPr>
          <p:cNvPr id="34" name="图片 33">
            <a:extLst>
              <a:ext uri="{FF2B5EF4-FFF2-40B4-BE49-F238E27FC236}">
                <a16:creationId xmlns:a16="http://schemas.microsoft.com/office/drawing/2014/main" id="{113710B4-4BF7-C591-574F-A17472D488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372" t="42134" r="44378" b="32133"/>
          <a:stretch/>
        </p:blipFill>
        <p:spPr>
          <a:xfrm>
            <a:off x="4403054" y="4896072"/>
            <a:ext cx="796100" cy="619716"/>
          </a:xfrm>
          <a:prstGeom prst="rect">
            <a:avLst/>
          </a:prstGeom>
        </p:spPr>
      </p:pic>
      <p:sp>
        <p:nvSpPr>
          <p:cNvPr id="35" name="文本框 34">
            <a:extLst>
              <a:ext uri="{FF2B5EF4-FFF2-40B4-BE49-F238E27FC236}">
                <a16:creationId xmlns:a16="http://schemas.microsoft.com/office/drawing/2014/main" id="{E3B1C7FD-3AC0-A7C8-1A1A-B99523C1DEC6}"/>
              </a:ext>
            </a:extLst>
          </p:cNvPr>
          <p:cNvSpPr txBox="1"/>
          <p:nvPr/>
        </p:nvSpPr>
        <p:spPr>
          <a:xfrm>
            <a:off x="5594927" y="4178913"/>
            <a:ext cx="1758815" cy="369332"/>
          </a:xfrm>
          <a:prstGeom prst="rect">
            <a:avLst/>
          </a:prstGeom>
          <a:noFill/>
        </p:spPr>
        <p:txBody>
          <a:bodyPr wrap="none" rtlCol="0">
            <a:spAutoFit/>
          </a:bodyPr>
          <a:lstStyle/>
          <a:p>
            <a:r>
              <a:rPr lang="en-US" altLang="zh-CN" b="1" dirty="0"/>
              <a:t>BTOF</a:t>
            </a:r>
            <a:r>
              <a:rPr lang="zh-CN" altLang="en-US" b="1" dirty="0"/>
              <a:t>支撑机械</a:t>
            </a:r>
          </a:p>
        </p:txBody>
      </p:sp>
      <p:sp>
        <p:nvSpPr>
          <p:cNvPr id="36" name="箭头: 下弧形 35">
            <a:extLst>
              <a:ext uri="{FF2B5EF4-FFF2-40B4-BE49-F238E27FC236}">
                <a16:creationId xmlns:a16="http://schemas.microsoft.com/office/drawing/2014/main" id="{9B85BF20-C20C-14F8-493D-6DD8D755598B}"/>
              </a:ext>
            </a:extLst>
          </p:cNvPr>
          <p:cNvSpPr/>
          <p:nvPr/>
        </p:nvSpPr>
        <p:spPr>
          <a:xfrm rot="10800000">
            <a:off x="8981218" y="4987065"/>
            <a:ext cx="965024" cy="165687"/>
          </a:xfrm>
          <a:prstGeom prst="curved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文本框 36">
            <a:extLst>
              <a:ext uri="{FF2B5EF4-FFF2-40B4-BE49-F238E27FC236}">
                <a16:creationId xmlns:a16="http://schemas.microsoft.com/office/drawing/2014/main" id="{F9DB12E7-B635-192A-C283-378735B94530}"/>
              </a:ext>
            </a:extLst>
          </p:cNvPr>
          <p:cNvSpPr txBox="1"/>
          <p:nvPr/>
        </p:nvSpPr>
        <p:spPr>
          <a:xfrm>
            <a:off x="5588515" y="1218665"/>
            <a:ext cx="1519006" cy="369332"/>
          </a:xfrm>
          <a:prstGeom prst="rect">
            <a:avLst/>
          </a:prstGeom>
          <a:noFill/>
        </p:spPr>
        <p:txBody>
          <a:bodyPr wrap="none" rtlCol="0">
            <a:spAutoFit/>
          </a:bodyPr>
          <a:lstStyle/>
          <a:p>
            <a:r>
              <a:rPr lang="en-US" altLang="zh-CN" b="1" dirty="0"/>
              <a:t>DTOF</a:t>
            </a:r>
            <a:r>
              <a:rPr lang="zh-CN" altLang="en-US" b="1" dirty="0"/>
              <a:t>电子学</a:t>
            </a:r>
          </a:p>
        </p:txBody>
      </p:sp>
      <p:grpSp>
        <p:nvGrpSpPr>
          <p:cNvPr id="38" name="组合 37">
            <a:extLst>
              <a:ext uri="{FF2B5EF4-FFF2-40B4-BE49-F238E27FC236}">
                <a16:creationId xmlns:a16="http://schemas.microsoft.com/office/drawing/2014/main" id="{CE09FDDB-B770-91B9-4145-4BC5AEC03C57}"/>
              </a:ext>
            </a:extLst>
          </p:cNvPr>
          <p:cNvGrpSpPr/>
          <p:nvPr/>
        </p:nvGrpSpPr>
        <p:grpSpPr>
          <a:xfrm>
            <a:off x="6143036" y="1572355"/>
            <a:ext cx="2968670" cy="1933220"/>
            <a:chOff x="4663182" y="4469648"/>
            <a:chExt cx="2687247" cy="2096976"/>
          </a:xfrm>
        </p:grpSpPr>
        <p:grpSp>
          <p:nvGrpSpPr>
            <p:cNvPr id="39" name="组合 38">
              <a:extLst>
                <a:ext uri="{FF2B5EF4-FFF2-40B4-BE49-F238E27FC236}">
                  <a16:creationId xmlns:a16="http://schemas.microsoft.com/office/drawing/2014/main" id="{4297880F-D3B1-F5ED-72B0-26F233362B22}"/>
                </a:ext>
              </a:extLst>
            </p:cNvPr>
            <p:cNvGrpSpPr/>
            <p:nvPr/>
          </p:nvGrpSpPr>
          <p:grpSpPr>
            <a:xfrm>
              <a:off x="4663182" y="4469648"/>
              <a:ext cx="2687247" cy="2096976"/>
              <a:chOff x="5811191" y="4302255"/>
              <a:chExt cx="2687247" cy="2096976"/>
            </a:xfrm>
          </p:grpSpPr>
          <p:pic>
            <p:nvPicPr>
              <p:cNvPr id="42" name="图片 41">
                <a:extLst>
                  <a:ext uri="{FF2B5EF4-FFF2-40B4-BE49-F238E27FC236}">
                    <a16:creationId xmlns:a16="http://schemas.microsoft.com/office/drawing/2014/main" id="{29D2CF6A-B28C-1C47-7F5A-24831D8F5AC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811191" y="4302255"/>
                <a:ext cx="2687247" cy="2096976"/>
              </a:xfrm>
              <a:prstGeom prst="rect">
                <a:avLst/>
              </a:prstGeom>
            </p:spPr>
          </p:pic>
          <p:sp>
            <p:nvSpPr>
              <p:cNvPr id="43" name="文本框 89">
                <a:extLst>
                  <a:ext uri="{FF2B5EF4-FFF2-40B4-BE49-F238E27FC236}">
                    <a16:creationId xmlns:a16="http://schemas.microsoft.com/office/drawing/2014/main" id="{25C3537E-D0CB-984B-96C6-65601E9696FC}"/>
                  </a:ext>
                </a:extLst>
              </p:cNvPr>
              <p:cNvSpPr txBox="1"/>
              <p:nvPr/>
            </p:nvSpPr>
            <p:spPr>
              <a:xfrm>
                <a:off x="7154814" y="5111574"/>
                <a:ext cx="1000971" cy="407879"/>
              </a:xfrm>
              <a:prstGeom prst="rect">
                <a:avLst/>
              </a:prstGeom>
              <a:noFill/>
            </p:spPr>
            <p:txBody>
              <a:bodyPr wrap="none" rtlCol="0">
                <a:spAutoFit/>
              </a:bodyPr>
              <a:lstStyle>
                <a:defPPr>
                  <a:defRPr lang="zh-CN"/>
                </a:defPPr>
                <a:lvl1pPr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9pPr>
              </a:lstStyle>
              <a:p>
                <a:pPr>
                  <a:lnSpc>
                    <a:spcPct val="120000"/>
                  </a:lnSpc>
                </a:pPr>
                <a:r>
                  <a:rPr lang="en-US" altLang="zh-CN" sz="1600" i="1" baseline="0" dirty="0">
                    <a:solidFill>
                      <a:srgbClr val="FF0000"/>
                    </a:solidFill>
                    <a:ea typeface="+mn-ea"/>
                  </a:rPr>
                  <a:t>σ</a:t>
                </a:r>
                <a:r>
                  <a:rPr lang="en-US" altLang="zh-CN" sz="1600" baseline="0" dirty="0">
                    <a:solidFill>
                      <a:srgbClr val="FF0000"/>
                    </a:solidFill>
                    <a:ea typeface="+mn-ea"/>
                  </a:rPr>
                  <a:t> = 33 ps</a:t>
                </a:r>
                <a:endParaRPr lang="zh-CN" altLang="en-US" sz="1600" baseline="0" dirty="0">
                  <a:solidFill>
                    <a:srgbClr val="FF0000"/>
                  </a:solidFill>
                  <a:ea typeface="+mn-ea"/>
                </a:endParaRPr>
              </a:p>
            </p:txBody>
          </p:sp>
        </p:grpSp>
        <p:sp>
          <p:nvSpPr>
            <p:cNvPr id="40" name="文本框 39">
              <a:extLst>
                <a:ext uri="{FF2B5EF4-FFF2-40B4-BE49-F238E27FC236}">
                  <a16:creationId xmlns:a16="http://schemas.microsoft.com/office/drawing/2014/main" id="{9CA59C7E-37A5-0BA0-B10D-259093DB5F21}"/>
                </a:ext>
              </a:extLst>
            </p:cNvPr>
            <p:cNvSpPr txBox="1"/>
            <p:nvPr/>
          </p:nvSpPr>
          <p:spPr>
            <a:xfrm>
              <a:off x="6118273" y="5763228"/>
              <a:ext cx="1107996" cy="294824"/>
            </a:xfrm>
            <a:prstGeom prst="rect">
              <a:avLst/>
            </a:prstGeom>
            <a:noFill/>
          </p:spPr>
          <p:txBody>
            <a:bodyPr wrap="none" rtlCol="0">
              <a:spAutoFit/>
            </a:bodyPr>
            <a:lstStyle>
              <a:defPPr>
                <a:defRPr lang="zh-CN"/>
              </a:defPPr>
              <a:lvl1pPr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baseline="-250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baseline="-25000">
                  <a:solidFill>
                    <a:schemeClr val="tx1"/>
                  </a:solidFill>
                  <a:latin typeface="Arial" panose="020B0604020202020204" pitchFamily="34" charset="0"/>
                  <a:ea typeface="宋体" panose="02010600030101010101" pitchFamily="2" charset="-122"/>
                  <a:cs typeface="+mn-cs"/>
                </a:defRPr>
              </a:lvl9pPr>
            </a:lstStyle>
            <a:p>
              <a:pPr>
                <a:lnSpc>
                  <a:spcPct val="120000"/>
                </a:lnSpc>
              </a:pPr>
              <a:r>
                <a:rPr lang="zh-CN" altLang="en-US" sz="1200" baseline="0" dirty="0">
                  <a:solidFill>
                    <a:srgbClr val="0070C0"/>
                  </a:solidFill>
                  <a:ea typeface="+mn-ea"/>
                </a:rPr>
                <a:t>反冲电子贡献</a:t>
              </a:r>
            </a:p>
          </p:txBody>
        </p:sp>
        <p:cxnSp>
          <p:nvCxnSpPr>
            <p:cNvPr id="41" name="直接箭头连接符 40">
              <a:extLst>
                <a:ext uri="{FF2B5EF4-FFF2-40B4-BE49-F238E27FC236}">
                  <a16:creationId xmlns:a16="http://schemas.microsoft.com/office/drawing/2014/main" id="{3C0A518E-9755-8748-ABB7-02C15916F8C1}"/>
                </a:ext>
              </a:extLst>
            </p:cNvPr>
            <p:cNvCxnSpPr/>
            <p:nvPr/>
          </p:nvCxnSpPr>
          <p:spPr>
            <a:xfrm flipH="1">
              <a:off x="6243007" y="6058052"/>
              <a:ext cx="143273" cy="17747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3D2F5694-3F2C-1DBB-3F48-6C4449B7888F}"/>
              </a:ext>
            </a:extLst>
          </p:cNvPr>
          <p:cNvSpPr txBox="1"/>
          <p:nvPr/>
        </p:nvSpPr>
        <p:spPr>
          <a:xfrm>
            <a:off x="5690354" y="4912360"/>
            <a:ext cx="2552146" cy="1153586"/>
          </a:xfrm>
          <a:prstGeom prst="rect">
            <a:avLst/>
          </a:prstGeom>
          <a:noFill/>
        </p:spPr>
        <p:txBody>
          <a:bodyPr wrap="square" rtlCol="0">
            <a:spAutoFit/>
          </a:bodyPr>
          <a:lstStyle/>
          <a:p>
            <a:pPr>
              <a:lnSpc>
                <a:spcPct val="150000"/>
              </a:lnSpc>
            </a:pPr>
            <a:r>
              <a:rPr lang="zh-CN" altLang="en-US" sz="1600" dirty="0"/>
              <a:t>可以平移和旋转</a:t>
            </a:r>
            <a:r>
              <a:rPr lang="en-US" altLang="zh-CN" sz="1600" dirty="0"/>
              <a:t>BTOF</a:t>
            </a:r>
            <a:r>
              <a:rPr lang="zh-CN" altLang="en-US" sz="1600" dirty="0"/>
              <a:t>样机，用以探究不同入射位置和方向下的性能</a:t>
            </a:r>
          </a:p>
        </p:txBody>
      </p:sp>
      <p:sp>
        <p:nvSpPr>
          <p:cNvPr id="10" name="文本框 9">
            <a:extLst>
              <a:ext uri="{FF2B5EF4-FFF2-40B4-BE49-F238E27FC236}">
                <a16:creationId xmlns:a16="http://schemas.microsoft.com/office/drawing/2014/main" id="{4639C3B0-CE31-AB66-28E7-9B2EB46235EE}"/>
              </a:ext>
            </a:extLst>
          </p:cNvPr>
          <p:cNvSpPr txBox="1"/>
          <p:nvPr/>
        </p:nvSpPr>
        <p:spPr>
          <a:xfrm>
            <a:off x="6576808" y="3505770"/>
            <a:ext cx="4602293" cy="584775"/>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t>TTS</a:t>
            </a:r>
            <a:r>
              <a:rPr lang="zh-CN" altLang="en-US" sz="1600" dirty="0"/>
              <a:t>双峰分布，主峰分辨</a:t>
            </a:r>
            <a:r>
              <a:rPr lang="en-US" altLang="zh-CN" sz="1600" dirty="0"/>
              <a:t>33 </a:t>
            </a:r>
            <a:r>
              <a:rPr lang="en-US" altLang="zh-CN" sz="1600" dirty="0" err="1"/>
              <a:t>ps</a:t>
            </a:r>
            <a:endParaRPr lang="en-US" altLang="zh-CN" sz="1600" dirty="0"/>
          </a:p>
          <a:p>
            <a:pPr marL="285750" indent="-285750">
              <a:buFont typeface="Arial" panose="020B0604020202020204" pitchFamily="34" charset="0"/>
              <a:buChar char="•"/>
            </a:pPr>
            <a:r>
              <a:rPr lang="en-US" altLang="zh-CN" sz="1600" dirty="0"/>
              <a:t>400 nm</a:t>
            </a:r>
            <a:r>
              <a:rPr lang="zh-CN" altLang="en-US" sz="1600" dirty="0"/>
              <a:t>波长下，量子效率接近峰值</a:t>
            </a:r>
            <a:r>
              <a:rPr lang="en-US" altLang="zh-CN" sz="1600" dirty="0"/>
              <a:t>25%</a:t>
            </a:r>
            <a:endParaRPr lang="zh-CN" altLang="en-US" sz="1600" dirty="0"/>
          </a:p>
        </p:txBody>
      </p:sp>
      <p:pic>
        <p:nvPicPr>
          <p:cNvPr id="44" name="图片 43">
            <a:extLst>
              <a:ext uri="{FF2B5EF4-FFF2-40B4-BE49-F238E27FC236}">
                <a16:creationId xmlns:a16="http://schemas.microsoft.com/office/drawing/2014/main" id="{4FA8129C-0298-5747-B2E9-A6DE4607D6EC}"/>
              </a:ext>
            </a:extLst>
          </p:cNvPr>
          <p:cNvPicPr>
            <a:picLocks noChangeAspect="1"/>
          </p:cNvPicPr>
          <p:nvPr/>
        </p:nvPicPr>
        <p:blipFill rotWithShape="1">
          <a:blip r:embed="rId8"/>
          <a:srcRect t="9862"/>
          <a:stretch/>
        </p:blipFill>
        <p:spPr>
          <a:xfrm>
            <a:off x="9107283" y="1574359"/>
            <a:ext cx="2996312" cy="1939135"/>
          </a:xfrm>
          <a:prstGeom prst="rect">
            <a:avLst/>
          </a:prstGeom>
        </p:spPr>
      </p:pic>
    </p:spTree>
    <p:extLst>
      <p:ext uri="{BB962C8B-B14F-4D97-AF65-F5344CB8AC3E}">
        <p14:creationId xmlns:p14="http://schemas.microsoft.com/office/powerpoint/2010/main" val="678708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5598F-D344-4ECD-1605-F8C61549D8A1}"/>
            </a:ext>
          </a:extLst>
        </p:cNvPr>
        <p:cNvGrpSpPr/>
        <p:nvPr/>
      </p:nvGrpSpPr>
      <p:grpSpPr>
        <a:xfrm>
          <a:off x="0" y="0"/>
          <a:ext cx="0" cy="0"/>
          <a:chOff x="0" y="0"/>
          <a:chExt cx="0" cy="0"/>
        </a:xfrm>
      </p:grpSpPr>
      <p:sp>
        <p:nvSpPr>
          <p:cNvPr id="61" name="矩形: 圆角 60">
            <a:extLst>
              <a:ext uri="{FF2B5EF4-FFF2-40B4-BE49-F238E27FC236}">
                <a16:creationId xmlns:a16="http://schemas.microsoft.com/office/drawing/2014/main" id="{8BF2DE54-3759-4F6B-80AD-2A3919E6C879}"/>
              </a:ext>
            </a:extLst>
          </p:cNvPr>
          <p:cNvSpPr/>
          <p:nvPr/>
        </p:nvSpPr>
        <p:spPr>
          <a:xfrm>
            <a:off x="6746954" y="5829144"/>
            <a:ext cx="4859600" cy="615529"/>
          </a:xfrm>
          <a:prstGeom prst="roundRect">
            <a:avLst>
              <a:gd name="adj" fmla="val 1077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D515F96B-0559-60BB-376A-EEF1A4C77E17}"/>
              </a:ext>
            </a:extLst>
          </p:cNvPr>
          <p:cNvSpPr txBox="1"/>
          <p:nvPr/>
        </p:nvSpPr>
        <p:spPr>
          <a:xfrm>
            <a:off x="75062" y="163170"/>
            <a:ext cx="3360279" cy="707886"/>
          </a:xfrm>
          <a:prstGeom prst="rect">
            <a:avLst/>
          </a:prstGeom>
          <a:noFill/>
        </p:spPr>
        <p:txBody>
          <a:bodyPr wrap="none" rtlCol="0">
            <a:spAutoFit/>
          </a:bodyPr>
          <a:lstStyle/>
          <a:p>
            <a:r>
              <a:rPr lang="en-US" altLang="zh-CN" sz="4000" dirty="0">
                <a:solidFill>
                  <a:schemeClr val="bg1"/>
                </a:solidFill>
                <a:latin typeface="+mj-lt"/>
              </a:rPr>
              <a:t>Work Review</a:t>
            </a:r>
          </a:p>
        </p:txBody>
      </p:sp>
      <p:sp>
        <p:nvSpPr>
          <p:cNvPr id="3" name="灯片编号占位符 2">
            <a:extLst>
              <a:ext uri="{FF2B5EF4-FFF2-40B4-BE49-F238E27FC236}">
                <a16:creationId xmlns:a16="http://schemas.microsoft.com/office/drawing/2014/main" id="{337E8B43-8806-D2E5-0558-3ACC412800E9}"/>
              </a:ext>
            </a:extLst>
          </p:cNvPr>
          <p:cNvSpPr>
            <a:spLocks noGrp="1"/>
          </p:cNvSpPr>
          <p:nvPr>
            <p:ph type="sldNum" sz="quarter" idx="10"/>
          </p:nvPr>
        </p:nvSpPr>
        <p:spPr/>
        <p:txBody>
          <a:bodyPr/>
          <a:lstStyle/>
          <a:p>
            <a:fld id="{81380A6B-6B1C-4B5C-8CC8-AAA0A5F06428}" type="slidenum">
              <a:rPr lang="zh-CN" altLang="en-US" smtClean="0"/>
              <a:pPr/>
              <a:t>34</a:t>
            </a:fld>
            <a:endParaRPr lang="zh-CN" altLang="en-US" dirty="0"/>
          </a:p>
        </p:txBody>
      </p:sp>
      <p:sp>
        <p:nvSpPr>
          <p:cNvPr id="31" name="文本框 30">
            <a:extLst>
              <a:ext uri="{FF2B5EF4-FFF2-40B4-BE49-F238E27FC236}">
                <a16:creationId xmlns:a16="http://schemas.microsoft.com/office/drawing/2014/main" id="{3DB2704B-F558-83EF-2244-9ED9AA7C9799}"/>
              </a:ext>
            </a:extLst>
          </p:cNvPr>
          <p:cNvSpPr txBox="1"/>
          <p:nvPr/>
        </p:nvSpPr>
        <p:spPr>
          <a:xfrm>
            <a:off x="194757" y="1172142"/>
            <a:ext cx="3897734" cy="523220"/>
          </a:xfrm>
          <a:prstGeom prst="rect">
            <a:avLst/>
          </a:prstGeom>
          <a:noFill/>
        </p:spPr>
        <p:txBody>
          <a:bodyPr wrap="none" rtlCol="0">
            <a:spAutoFit/>
          </a:bodyPr>
          <a:lstStyle/>
          <a:p>
            <a:r>
              <a:rPr lang="en-US" altLang="zh-CN" sz="2800" dirty="0"/>
              <a:t>Beam Test 2025 at CERN</a:t>
            </a:r>
            <a:endParaRPr lang="zh-CN" altLang="en-US" sz="2800" dirty="0"/>
          </a:p>
        </p:txBody>
      </p:sp>
      <p:pic>
        <p:nvPicPr>
          <p:cNvPr id="2" name="图片 1">
            <a:extLst>
              <a:ext uri="{FF2B5EF4-FFF2-40B4-BE49-F238E27FC236}">
                <a16:creationId xmlns:a16="http://schemas.microsoft.com/office/drawing/2014/main" id="{B0DD9515-61FF-4DE2-9B0D-609720C8A1D2}"/>
              </a:ext>
            </a:extLst>
          </p:cNvPr>
          <p:cNvPicPr>
            <a:picLocks noChangeAspect="1"/>
          </p:cNvPicPr>
          <p:nvPr/>
        </p:nvPicPr>
        <p:blipFill>
          <a:blip r:embed="rId2"/>
          <a:stretch>
            <a:fillRect/>
          </a:stretch>
        </p:blipFill>
        <p:spPr>
          <a:xfrm>
            <a:off x="7011258" y="2652393"/>
            <a:ext cx="4294703" cy="3060968"/>
          </a:xfrm>
          <a:prstGeom prst="rect">
            <a:avLst/>
          </a:prstGeom>
        </p:spPr>
      </p:pic>
      <p:cxnSp>
        <p:nvCxnSpPr>
          <p:cNvPr id="8" name="直接箭头连接符 7">
            <a:extLst>
              <a:ext uri="{FF2B5EF4-FFF2-40B4-BE49-F238E27FC236}">
                <a16:creationId xmlns:a16="http://schemas.microsoft.com/office/drawing/2014/main" id="{FB801564-26D0-4AE0-9375-9948F85D31C1}"/>
              </a:ext>
            </a:extLst>
          </p:cNvPr>
          <p:cNvCxnSpPr>
            <a:cxnSpLocks/>
          </p:cNvCxnSpPr>
          <p:nvPr/>
        </p:nvCxnSpPr>
        <p:spPr>
          <a:xfrm flipH="1" flipV="1">
            <a:off x="7975707" y="3930365"/>
            <a:ext cx="276562" cy="129089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A0B43123-2818-4902-A0B2-0FB8F4A9E07D}"/>
              </a:ext>
            </a:extLst>
          </p:cNvPr>
          <p:cNvSpPr txBox="1"/>
          <p:nvPr/>
        </p:nvSpPr>
        <p:spPr>
          <a:xfrm>
            <a:off x="8366296" y="3684834"/>
            <a:ext cx="703526" cy="338554"/>
          </a:xfrm>
          <a:prstGeom prst="rect">
            <a:avLst/>
          </a:prstGeom>
          <a:noFill/>
        </p:spPr>
        <p:txBody>
          <a:bodyPr wrap="none" rtlCol="0">
            <a:spAutoFit/>
          </a:bodyPr>
          <a:lstStyle/>
          <a:p>
            <a:r>
              <a:rPr lang="en-US" altLang="zh-CN" sz="1600" dirty="0">
                <a:solidFill>
                  <a:schemeClr val="bg1"/>
                </a:solidFill>
              </a:rPr>
              <a:t>BTOF</a:t>
            </a:r>
            <a:endParaRPr lang="zh-CN" altLang="en-US" sz="1600" dirty="0">
              <a:solidFill>
                <a:schemeClr val="bg1"/>
              </a:solidFill>
            </a:endParaRPr>
          </a:p>
        </p:txBody>
      </p:sp>
      <p:sp>
        <p:nvSpPr>
          <p:cNvPr id="15" name="文本框 14">
            <a:extLst>
              <a:ext uri="{FF2B5EF4-FFF2-40B4-BE49-F238E27FC236}">
                <a16:creationId xmlns:a16="http://schemas.microsoft.com/office/drawing/2014/main" id="{D3682175-E34E-4C51-90FB-D4D992BA9930}"/>
              </a:ext>
            </a:extLst>
          </p:cNvPr>
          <p:cNvSpPr txBox="1"/>
          <p:nvPr/>
        </p:nvSpPr>
        <p:spPr>
          <a:xfrm>
            <a:off x="7623188" y="3164283"/>
            <a:ext cx="412292" cy="338554"/>
          </a:xfrm>
          <a:prstGeom prst="rect">
            <a:avLst/>
          </a:prstGeom>
          <a:solidFill>
            <a:schemeClr val="bg2"/>
          </a:solidFill>
        </p:spPr>
        <p:txBody>
          <a:bodyPr wrap="none" rtlCol="0">
            <a:spAutoFit/>
          </a:bodyPr>
          <a:lstStyle/>
          <a:p>
            <a:r>
              <a:rPr lang="en-US" altLang="zh-CN" sz="1600" dirty="0">
                <a:solidFill>
                  <a:srgbClr val="00B0F0"/>
                </a:solidFill>
              </a:rPr>
              <a:t>T0</a:t>
            </a:r>
            <a:endParaRPr lang="zh-CN" altLang="en-US" sz="1600" dirty="0">
              <a:solidFill>
                <a:srgbClr val="00B0F0"/>
              </a:solidFill>
            </a:endParaRPr>
          </a:p>
        </p:txBody>
      </p:sp>
      <p:cxnSp>
        <p:nvCxnSpPr>
          <p:cNvPr id="16" name="直接箭头连接符 15">
            <a:extLst>
              <a:ext uri="{FF2B5EF4-FFF2-40B4-BE49-F238E27FC236}">
                <a16:creationId xmlns:a16="http://schemas.microsoft.com/office/drawing/2014/main" id="{D46D329B-CC14-4134-85C6-BFABBAEBBEB0}"/>
              </a:ext>
            </a:extLst>
          </p:cNvPr>
          <p:cNvCxnSpPr>
            <a:cxnSpLocks/>
            <a:stCxn id="15" idx="2"/>
          </p:cNvCxnSpPr>
          <p:nvPr/>
        </p:nvCxnSpPr>
        <p:spPr>
          <a:xfrm flipH="1">
            <a:off x="7777791" y="3502837"/>
            <a:ext cx="51543" cy="42752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A3707C5E-18C3-487E-B0A5-584A35C3A2F4}"/>
              </a:ext>
            </a:extLst>
          </p:cNvPr>
          <p:cNvCxnSpPr>
            <a:cxnSpLocks/>
          </p:cNvCxnSpPr>
          <p:nvPr/>
        </p:nvCxnSpPr>
        <p:spPr>
          <a:xfrm>
            <a:off x="8136545" y="3395548"/>
            <a:ext cx="1727773" cy="586683"/>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CFBA717A-1D26-49BF-BC18-1BE5ABD9B16C}"/>
              </a:ext>
            </a:extLst>
          </p:cNvPr>
          <p:cNvCxnSpPr>
            <a:cxnSpLocks/>
            <a:stCxn id="35" idx="0"/>
          </p:cNvCxnSpPr>
          <p:nvPr/>
        </p:nvCxnSpPr>
        <p:spPr>
          <a:xfrm flipH="1" flipV="1">
            <a:off x="8276615" y="3961020"/>
            <a:ext cx="69080" cy="1285786"/>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30712CE7-AB9B-43CC-95AF-3673C26591DC}"/>
              </a:ext>
            </a:extLst>
          </p:cNvPr>
          <p:cNvCxnSpPr>
            <a:cxnSpLocks/>
          </p:cNvCxnSpPr>
          <p:nvPr/>
        </p:nvCxnSpPr>
        <p:spPr>
          <a:xfrm flipV="1">
            <a:off x="8552689" y="4008639"/>
            <a:ext cx="716862" cy="1212616"/>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63F5B590-BE40-471C-B99A-39BEB046B598}"/>
              </a:ext>
            </a:extLst>
          </p:cNvPr>
          <p:cNvSpPr txBox="1"/>
          <p:nvPr/>
        </p:nvSpPr>
        <p:spPr>
          <a:xfrm>
            <a:off x="7937185" y="5246806"/>
            <a:ext cx="817019" cy="338554"/>
          </a:xfrm>
          <a:prstGeom prst="rect">
            <a:avLst/>
          </a:prstGeom>
          <a:solidFill>
            <a:schemeClr val="bg2">
              <a:lumMod val="50000"/>
            </a:schemeClr>
          </a:solidFill>
        </p:spPr>
        <p:txBody>
          <a:bodyPr wrap="none" rtlCol="0">
            <a:spAutoFit/>
          </a:bodyPr>
          <a:lstStyle/>
          <a:p>
            <a:r>
              <a:rPr lang="en-US" altLang="zh-CN" sz="1600" dirty="0">
                <a:solidFill>
                  <a:srgbClr val="FFFF00"/>
                </a:solidFill>
              </a:rPr>
              <a:t>Tracker</a:t>
            </a:r>
            <a:endParaRPr lang="zh-CN" altLang="en-US" sz="1600" dirty="0">
              <a:solidFill>
                <a:srgbClr val="FFFF00"/>
              </a:solidFill>
            </a:endParaRPr>
          </a:p>
        </p:txBody>
      </p:sp>
      <p:grpSp>
        <p:nvGrpSpPr>
          <p:cNvPr id="36" name="组合 35">
            <a:extLst>
              <a:ext uri="{FF2B5EF4-FFF2-40B4-BE49-F238E27FC236}">
                <a16:creationId xmlns:a16="http://schemas.microsoft.com/office/drawing/2014/main" id="{4B18F975-955B-47E6-985D-ABF9E1095756}"/>
              </a:ext>
            </a:extLst>
          </p:cNvPr>
          <p:cNvGrpSpPr/>
          <p:nvPr/>
        </p:nvGrpSpPr>
        <p:grpSpPr>
          <a:xfrm>
            <a:off x="7248524" y="1261016"/>
            <a:ext cx="3952422" cy="1454627"/>
            <a:chOff x="801970" y="4139664"/>
            <a:chExt cx="5069393" cy="1786310"/>
          </a:xfrm>
        </p:grpSpPr>
        <p:sp>
          <p:nvSpPr>
            <p:cNvPr id="37" name="矩形 36">
              <a:extLst>
                <a:ext uri="{FF2B5EF4-FFF2-40B4-BE49-F238E27FC236}">
                  <a16:creationId xmlns:a16="http://schemas.microsoft.com/office/drawing/2014/main" id="{04B3BE4B-33D8-44BB-A042-D59787D561CB}"/>
                </a:ext>
              </a:extLst>
            </p:cNvPr>
            <p:cNvSpPr/>
            <p:nvPr/>
          </p:nvSpPr>
          <p:spPr>
            <a:xfrm rot="19176743">
              <a:off x="2813832" y="4446470"/>
              <a:ext cx="131884" cy="8510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箭头连接符 37">
              <a:extLst>
                <a:ext uri="{FF2B5EF4-FFF2-40B4-BE49-F238E27FC236}">
                  <a16:creationId xmlns:a16="http://schemas.microsoft.com/office/drawing/2014/main" id="{48A46A51-367A-4064-A658-CDFD1FCB2A87}"/>
                </a:ext>
              </a:extLst>
            </p:cNvPr>
            <p:cNvCxnSpPr/>
            <p:nvPr/>
          </p:nvCxnSpPr>
          <p:spPr>
            <a:xfrm>
              <a:off x="1005840" y="4851850"/>
              <a:ext cx="47736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矩形 38">
              <a:extLst>
                <a:ext uri="{FF2B5EF4-FFF2-40B4-BE49-F238E27FC236}">
                  <a16:creationId xmlns:a16="http://schemas.microsoft.com/office/drawing/2014/main" id="{B4E9833C-2176-45AA-8AF1-141C7365AB92}"/>
                </a:ext>
              </a:extLst>
            </p:cNvPr>
            <p:cNvSpPr/>
            <p:nvPr/>
          </p:nvSpPr>
          <p:spPr>
            <a:xfrm>
              <a:off x="2050310" y="4535782"/>
              <a:ext cx="45719" cy="697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1F8DB490-5469-46E6-9225-8118996BCED4}"/>
                </a:ext>
              </a:extLst>
            </p:cNvPr>
            <p:cNvSpPr/>
            <p:nvPr/>
          </p:nvSpPr>
          <p:spPr>
            <a:xfrm>
              <a:off x="2227976" y="4535782"/>
              <a:ext cx="45719" cy="697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id="{05B616E9-37BF-4C79-809A-21E54FF2A66C}"/>
                </a:ext>
              </a:extLst>
            </p:cNvPr>
            <p:cNvSpPr/>
            <p:nvPr/>
          </p:nvSpPr>
          <p:spPr>
            <a:xfrm>
              <a:off x="1388676" y="4556276"/>
              <a:ext cx="140034" cy="632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01F4E249-50D0-4758-B4FC-47EE78A48CFA}"/>
                </a:ext>
              </a:extLst>
            </p:cNvPr>
            <p:cNvSpPr/>
            <p:nvPr/>
          </p:nvSpPr>
          <p:spPr>
            <a:xfrm>
              <a:off x="5267325" y="4505158"/>
              <a:ext cx="155176" cy="662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a:extLst>
                <a:ext uri="{FF2B5EF4-FFF2-40B4-BE49-F238E27FC236}">
                  <a16:creationId xmlns:a16="http://schemas.microsoft.com/office/drawing/2014/main" id="{AAFAD5C2-2B1B-4E53-BD60-81D3D40E0E80}"/>
                </a:ext>
              </a:extLst>
            </p:cNvPr>
            <p:cNvSpPr/>
            <p:nvPr/>
          </p:nvSpPr>
          <p:spPr>
            <a:xfrm>
              <a:off x="3610757" y="4469998"/>
              <a:ext cx="45719" cy="697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EE1978AA-0E27-4F7D-B4D8-2E2AF0B462DA}"/>
                </a:ext>
              </a:extLst>
            </p:cNvPr>
            <p:cNvSpPr/>
            <p:nvPr/>
          </p:nvSpPr>
          <p:spPr>
            <a:xfrm>
              <a:off x="3813380" y="4469998"/>
              <a:ext cx="45719" cy="697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90A24FD9-73F8-47C6-B99F-6FB30CBD30E5}"/>
                </a:ext>
              </a:extLst>
            </p:cNvPr>
            <p:cNvSpPr/>
            <p:nvPr/>
          </p:nvSpPr>
          <p:spPr>
            <a:xfrm>
              <a:off x="4504130" y="4469998"/>
              <a:ext cx="45719" cy="697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矩形 45">
              <a:extLst>
                <a:ext uri="{FF2B5EF4-FFF2-40B4-BE49-F238E27FC236}">
                  <a16:creationId xmlns:a16="http://schemas.microsoft.com/office/drawing/2014/main" id="{14584246-9143-482D-A9E1-6411EBC0FEFB}"/>
                </a:ext>
              </a:extLst>
            </p:cNvPr>
            <p:cNvSpPr/>
            <p:nvPr/>
          </p:nvSpPr>
          <p:spPr>
            <a:xfrm>
              <a:off x="4706753" y="4469998"/>
              <a:ext cx="45719" cy="697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a:extLst>
                <a:ext uri="{FF2B5EF4-FFF2-40B4-BE49-F238E27FC236}">
                  <a16:creationId xmlns:a16="http://schemas.microsoft.com/office/drawing/2014/main" id="{6C2E53AF-316C-45B3-99C4-1F81608613E2}"/>
                </a:ext>
              </a:extLst>
            </p:cNvPr>
            <p:cNvSpPr txBox="1"/>
            <p:nvPr/>
          </p:nvSpPr>
          <p:spPr>
            <a:xfrm>
              <a:off x="801970" y="4281987"/>
              <a:ext cx="491799" cy="377956"/>
            </a:xfrm>
            <a:prstGeom prst="rect">
              <a:avLst/>
            </a:prstGeom>
            <a:noFill/>
          </p:spPr>
          <p:txBody>
            <a:bodyPr wrap="none" rtlCol="0">
              <a:spAutoFit/>
            </a:bodyPr>
            <a:lstStyle/>
            <a:p>
              <a:r>
                <a:rPr lang="en-US" altLang="zh-CN" sz="1400" dirty="0"/>
                <a:t>T0</a:t>
              </a:r>
              <a:endParaRPr lang="zh-CN" altLang="en-US" sz="1400" dirty="0"/>
            </a:p>
          </p:txBody>
        </p:sp>
        <p:sp>
          <p:nvSpPr>
            <p:cNvPr id="48" name="文本框 47">
              <a:extLst>
                <a:ext uri="{FF2B5EF4-FFF2-40B4-BE49-F238E27FC236}">
                  <a16:creationId xmlns:a16="http://schemas.microsoft.com/office/drawing/2014/main" id="{8EAE241B-C547-4143-AB0C-170D286AC9BA}"/>
                </a:ext>
              </a:extLst>
            </p:cNvPr>
            <p:cNvSpPr txBox="1"/>
            <p:nvPr/>
          </p:nvSpPr>
          <p:spPr>
            <a:xfrm>
              <a:off x="5173981" y="4139664"/>
              <a:ext cx="491799" cy="377956"/>
            </a:xfrm>
            <a:prstGeom prst="rect">
              <a:avLst/>
            </a:prstGeom>
            <a:noFill/>
          </p:spPr>
          <p:txBody>
            <a:bodyPr wrap="none" rtlCol="0">
              <a:spAutoFit/>
            </a:bodyPr>
            <a:lstStyle/>
            <a:p>
              <a:r>
                <a:rPr lang="en-US" altLang="zh-CN" sz="1400" dirty="0"/>
                <a:t>T0</a:t>
              </a:r>
              <a:endParaRPr lang="zh-CN" altLang="en-US" sz="1400" dirty="0"/>
            </a:p>
          </p:txBody>
        </p:sp>
        <p:sp>
          <p:nvSpPr>
            <p:cNvPr id="49" name="文本框 48">
              <a:extLst>
                <a:ext uri="{FF2B5EF4-FFF2-40B4-BE49-F238E27FC236}">
                  <a16:creationId xmlns:a16="http://schemas.microsoft.com/office/drawing/2014/main" id="{482F53A6-89CC-4585-AA6F-43D159DEFA1D}"/>
                </a:ext>
              </a:extLst>
            </p:cNvPr>
            <p:cNvSpPr txBox="1"/>
            <p:nvPr/>
          </p:nvSpPr>
          <p:spPr>
            <a:xfrm>
              <a:off x="1641800" y="4166450"/>
              <a:ext cx="876275" cy="377956"/>
            </a:xfrm>
            <a:prstGeom prst="rect">
              <a:avLst/>
            </a:prstGeom>
            <a:noFill/>
          </p:spPr>
          <p:txBody>
            <a:bodyPr wrap="none" rtlCol="0">
              <a:spAutoFit/>
            </a:bodyPr>
            <a:lstStyle/>
            <a:p>
              <a:r>
                <a:rPr lang="en-US" altLang="zh-CN" sz="1400" dirty="0"/>
                <a:t>tracker</a:t>
              </a:r>
              <a:endParaRPr lang="zh-CN" altLang="en-US" sz="1400" dirty="0"/>
            </a:p>
          </p:txBody>
        </p:sp>
        <p:sp>
          <p:nvSpPr>
            <p:cNvPr id="50" name="文本框 49">
              <a:extLst>
                <a:ext uri="{FF2B5EF4-FFF2-40B4-BE49-F238E27FC236}">
                  <a16:creationId xmlns:a16="http://schemas.microsoft.com/office/drawing/2014/main" id="{4F5A34C5-DEC0-4159-8DA3-CF220B16A173}"/>
                </a:ext>
              </a:extLst>
            </p:cNvPr>
            <p:cNvSpPr txBox="1"/>
            <p:nvPr/>
          </p:nvSpPr>
          <p:spPr>
            <a:xfrm>
              <a:off x="826840" y="5266008"/>
              <a:ext cx="1094214" cy="377956"/>
            </a:xfrm>
            <a:prstGeom prst="rect">
              <a:avLst/>
            </a:prstGeom>
            <a:noFill/>
          </p:spPr>
          <p:txBody>
            <a:bodyPr wrap="none" rtlCol="0">
              <a:spAutoFit/>
            </a:bodyPr>
            <a:lstStyle/>
            <a:p>
              <a:r>
                <a:rPr lang="en-US" altLang="zh-CN" sz="1400" dirty="0"/>
                <a:t>198.5 cm</a:t>
              </a:r>
              <a:endParaRPr lang="zh-CN" altLang="en-US" sz="1400" dirty="0"/>
            </a:p>
          </p:txBody>
        </p:sp>
        <p:sp>
          <p:nvSpPr>
            <p:cNvPr id="51" name="文本框 50">
              <a:extLst>
                <a:ext uri="{FF2B5EF4-FFF2-40B4-BE49-F238E27FC236}">
                  <a16:creationId xmlns:a16="http://schemas.microsoft.com/office/drawing/2014/main" id="{DBA2364C-CDDF-45F8-907F-F9A02A626118}"/>
                </a:ext>
              </a:extLst>
            </p:cNvPr>
            <p:cNvSpPr txBox="1"/>
            <p:nvPr/>
          </p:nvSpPr>
          <p:spPr>
            <a:xfrm>
              <a:off x="1717258" y="5280144"/>
              <a:ext cx="1094214" cy="377956"/>
            </a:xfrm>
            <a:prstGeom prst="rect">
              <a:avLst/>
            </a:prstGeom>
            <a:noFill/>
          </p:spPr>
          <p:txBody>
            <a:bodyPr wrap="none" rtlCol="0">
              <a:spAutoFit/>
            </a:bodyPr>
            <a:lstStyle/>
            <a:p>
              <a:r>
                <a:rPr lang="en-US" altLang="zh-CN" sz="1400" dirty="0"/>
                <a:t>298.9 cm</a:t>
              </a:r>
              <a:endParaRPr lang="zh-CN" altLang="en-US" sz="1400" dirty="0"/>
            </a:p>
          </p:txBody>
        </p:sp>
        <p:sp>
          <p:nvSpPr>
            <p:cNvPr id="52" name="文本框 51">
              <a:extLst>
                <a:ext uri="{FF2B5EF4-FFF2-40B4-BE49-F238E27FC236}">
                  <a16:creationId xmlns:a16="http://schemas.microsoft.com/office/drawing/2014/main" id="{E4819236-8165-41C3-A74E-6177506AA3E2}"/>
                </a:ext>
              </a:extLst>
            </p:cNvPr>
            <p:cNvSpPr txBox="1"/>
            <p:nvPr/>
          </p:nvSpPr>
          <p:spPr>
            <a:xfrm>
              <a:off x="2458232" y="5548018"/>
              <a:ext cx="1094214" cy="377956"/>
            </a:xfrm>
            <a:prstGeom prst="rect">
              <a:avLst/>
            </a:prstGeom>
            <a:noFill/>
          </p:spPr>
          <p:txBody>
            <a:bodyPr wrap="none" rtlCol="0">
              <a:spAutoFit/>
            </a:bodyPr>
            <a:lstStyle/>
            <a:p>
              <a:r>
                <a:rPr lang="en-US" altLang="zh-CN" sz="1400" dirty="0"/>
                <a:t>390.3 cm</a:t>
              </a:r>
              <a:endParaRPr lang="zh-CN" altLang="en-US" sz="1400" dirty="0"/>
            </a:p>
          </p:txBody>
        </p:sp>
        <p:sp>
          <p:nvSpPr>
            <p:cNvPr id="53" name="文本框 52">
              <a:extLst>
                <a:ext uri="{FF2B5EF4-FFF2-40B4-BE49-F238E27FC236}">
                  <a16:creationId xmlns:a16="http://schemas.microsoft.com/office/drawing/2014/main" id="{53130ECD-7284-4C91-B895-FD43E1DCDA79}"/>
                </a:ext>
              </a:extLst>
            </p:cNvPr>
            <p:cNvSpPr txBox="1"/>
            <p:nvPr/>
          </p:nvSpPr>
          <p:spPr>
            <a:xfrm>
              <a:off x="3275126" y="5093120"/>
              <a:ext cx="1094214" cy="377956"/>
            </a:xfrm>
            <a:prstGeom prst="rect">
              <a:avLst/>
            </a:prstGeom>
            <a:noFill/>
          </p:spPr>
          <p:txBody>
            <a:bodyPr wrap="none" rtlCol="0">
              <a:spAutoFit/>
            </a:bodyPr>
            <a:lstStyle/>
            <a:p>
              <a:r>
                <a:rPr lang="en-US" altLang="zh-CN" sz="1400" dirty="0"/>
                <a:t>537.7 cm</a:t>
              </a:r>
              <a:endParaRPr lang="zh-CN" altLang="en-US" sz="1400" dirty="0"/>
            </a:p>
          </p:txBody>
        </p:sp>
        <p:sp>
          <p:nvSpPr>
            <p:cNvPr id="54" name="矩形 53">
              <a:extLst>
                <a:ext uri="{FF2B5EF4-FFF2-40B4-BE49-F238E27FC236}">
                  <a16:creationId xmlns:a16="http://schemas.microsoft.com/office/drawing/2014/main" id="{41C0C4C0-781A-464C-8A81-85C2918DFAB4}"/>
                </a:ext>
              </a:extLst>
            </p:cNvPr>
            <p:cNvSpPr/>
            <p:nvPr/>
          </p:nvSpPr>
          <p:spPr>
            <a:xfrm rot="19130614">
              <a:off x="3073553" y="5186696"/>
              <a:ext cx="236786" cy="1161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a:extLst>
                <a:ext uri="{FF2B5EF4-FFF2-40B4-BE49-F238E27FC236}">
                  <a16:creationId xmlns:a16="http://schemas.microsoft.com/office/drawing/2014/main" id="{01A42872-3259-4961-887F-ED5C8741DD04}"/>
                </a:ext>
              </a:extLst>
            </p:cNvPr>
            <p:cNvSpPr txBox="1"/>
            <p:nvPr/>
          </p:nvSpPr>
          <p:spPr>
            <a:xfrm>
              <a:off x="4186003" y="5093120"/>
              <a:ext cx="1094214" cy="377956"/>
            </a:xfrm>
            <a:prstGeom prst="rect">
              <a:avLst/>
            </a:prstGeom>
            <a:noFill/>
          </p:spPr>
          <p:txBody>
            <a:bodyPr wrap="none" rtlCol="0">
              <a:spAutoFit/>
            </a:bodyPr>
            <a:lstStyle/>
            <a:p>
              <a:r>
                <a:rPr lang="en-US" altLang="zh-CN" sz="1400" dirty="0"/>
                <a:t>656.8 cm</a:t>
              </a:r>
              <a:endParaRPr lang="zh-CN" altLang="en-US" sz="1400" dirty="0"/>
            </a:p>
          </p:txBody>
        </p:sp>
        <p:sp>
          <p:nvSpPr>
            <p:cNvPr id="56" name="文本框 55">
              <a:extLst>
                <a:ext uri="{FF2B5EF4-FFF2-40B4-BE49-F238E27FC236}">
                  <a16:creationId xmlns:a16="http://schemas.microsoft.com/office/drawing/2014/main" id="{915960C8-516B-4E2D-8358-35CFB2935740}"/>
                </a:ext>
              </a:extLst>
            </p:cNvPr>
            <p:cNvSpPr txBox="1"/>
            <p:nvPr/>
          </p:nvSpPr>
          <p:spPr>
            <a:xfrm>
              <a:off x="4777149" y="5362034"/>
              <a:ext cx="1094214" cy="377956"/>
            </a:xfrm>
            <a:prstGeom prst="rect">
              <a:avLst/>
            </a:prstGeom>
            <a:noFill/>
          </p:spPr>
          <p:txBody>
            <a:bodyPr wrap="none" rtlCol="0">
              <a:spAutoFit/>
            </a:bodyPr>
            <a:lstStyle/>
            <a:p>
              <a:r>
                <a:rPr lang="en-US" altLang="zh-CN" sz="1400" dirty="0"/>
                <a:t>774.1 cm</a:t>
              </a:r>
              <a:endParaRPr lang="zh-CN" altLang="en-US" sz="1400" dirty="0"/>
            </a:p>
          </p:txBody>
        </p:sp>
        <p:sp>
          <p:nvSpPr>
            <p:cNvPr id="57" name="弧形 56">
              <a:extLst>
                <a:ext uri="{FF2B5EF4-FFF2-40B4-BE49-F238E27FC236}">
                  <a16:creationId xmlns:a16="http://schemas.microsoft.com/office/drawing/2014/main" id="{CC6FFDCB-3CA0-4E7F-AC15-6B66FAF36D98}"/>
                </a:ext>
              </a:extLst>
            </p:cNvPr>
            <p:cNvSpPr/>
            <p:nvPr/>
          </p:nvSpPr>
          <p:spPr>
            <a:xfrm rot="4100669">
              <a:off x="2895517" y="4736066"/>
              <a:ext cx="413558" cy="360205"/>
            </a:xfrm>
            <a:prstGeom prst="arc">
              <a:avLst>
                <a:gd name="adj1" fmla="val 16200000"/>
                <a:gd name="adj2" fmla="val 4612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58" name="直接连接符 57">
              <a:extLst>
                <a:ext uri="{FF2B5EF4-FFF2-40B4-BE49-F238E27FC236}">
                  <a16:creationId xmlns:a16="http://schemas.microsoft.com/office/drawing/2014/main" id="{644C91AA-69A6-46B8-9AAB-4E85E3C4DA62}"/>
                </a:ext>
              </a:extLst>
            </p:cNvPr>
            <p:cNvCxnSpPr/>
            <p:nvPr/>
          </p:nvCxnSpPr>
          <p:spPr>
            <a:xfrm>
              <a:off x="2914084" y="4294622"/>
              <a:ext cx="1040" cy="1075646"/>
            </a:xfrm>
            <a:prstGeom prst="line">
              <a:avLst/>
            </a:prstGeom>
            <a:ln w="2222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a16="http://schemas.microsoft.com/office/drawing/2014/main" id="{66E0E183-A7CA-44BD-93D6-8508AD8AD97C}"/>
                </a:ext>
              </a:extLst>
            </p:cNvPr>
            <p:cNvSpPr txBox="1"/>
            <p:nvPr/>
          </p:nvSpPr>
          <p:spPr>
            <a:xfrm>
              <a:off x="3058475" y="4446891"/>
              <a:ext cx="347878" cy="377956"/>
            </a:xfrm>
            <a:prstGeom prst="rect">
              <a:avLst/>
            </a:prstGeom>
            <a:noFill/>
          </p:spPr>
          <p:txBody>
            <a:bodyPr wrap="none" rtlCol="0">
              <a:spAutoFit/>
            </a:bodyPr>
            <a:lstStyle/>
            <a:p>
              <a:r>
                <a:rPr lang="en-US" altLang="zh-CN" sz="1400" i="1" dirty="0"/>
                <a:t>θ</a:t>
              </a:r>
              <a:endParaRPr lang="zh-CN" altLang="en-US" sz="1400" i="1" dirty="0"/>
            </a:p>
          </p:txBody>
        </p:sp>
      </p:grpSp>
      <p:sp>
        <p:nvSpPr>
          <p:cNvPr id="64" name="文本框 63">
            <a:extLst>
              <a:ext uri="{FF2B5EF4-FFF2-40B4-BE49-F238E27FC236}">
                <a16:creationId xmlns:a16="http://schemas.microsoft.com/office/drawing/2014/main" id="{84E0656D-CFD3-40F0-88A0-892473B7B0F0}"/>
              </a:ext>
            </a:extLst>
          </p:cNvPr>
          <p:cNvSpPr txBox="1"/>
          <p:nvPr/>
        </p:nvSpPr>
        <p:spPr>
          <a:xfrm>
            <a:off x="1200571" y="2265202"/>
            <a:ext cx="3981218" cy="1346331"/>
          </a:xfrm>
          <a:prstGeom prst="rect">
            <a:avLst/>
          </a:prstGeom>
          <a:noFill/>
        </p:spPr>
        <p:txBody>
          <a:bodyPr wrap="none" rtlCol="0">
            <a:spAutoFit/>
          </a:bodyPr>
          <a:lstStyle/>
          <a:p>
            <a:pPr defTabSz="360000">
              <a:lnSpc>
                <a:spcPct val="150000"/>
              </a:lnSpc>
            </a:pPr>
            <a:r>
              <a:rPr lang="es-ES" altLang="zh-CN" sz="1400" dirty="0"/>
              <a:t>A) L = 81.62 cm,	theta = 53.2 deg,	y = -42 mm</a:t>
            </a:r>
          </a:p>
          <a:p>
            <a:pPr defTabSz="360000">
              <a:lnSpc>
                <a:spcPct val="150000"/>
              </a:lnSpc>
            </a:pPr>
            <a:r>
              <a:rPr lang="es-ES" altLang="zh-CN" sz="1400" dirty="0"/>
              <a:t>B) L = 110.7 cm,	theta = 73.8 deg,	y = -42 mm</a:t>
            </a:r>
          </a:p>
          <a:p>
            <a:pPr defTabSz="360000">
              <a:lnSpc>
                <a:spcPct val="150000"/>
              </a:lnSpc>
            </a:pPr>
            <a:r>
              <a:rPr lang="es-ES" altLang="zh-CN" sz="1400" dirty="0"/>
              <a:t>C) L = 52.7 cm,	theta = 39.75 deg,	y = -42 mm </a:t>
            </a:r>
          </a:p>
          <a:p>
            <a:pPr defTabSz="360000">
              <a:lnSpc>
                <a:spcPct val="150000"/>
              </a:lnSpc>
            </a:pPr>
            <a:r>
              <a:rPr lang="es-ES" altLang="zh-CN" sz="1400" dirty="0"/>
              <a:t>D) L = 93.8 cm,	theta = 56.3 deg,	y = -42 mm</a:t>
            </a:r>
          </a:p>
        </p:txBody>
      </p:sp>
      <p:sp>
        <p:nvSpPr>
          <p:cNvPr id="65" name="文本框 64">
            <a:extLst>
              <a:ext uri="{FF2B5EF4-FFF2-40B4-BE49-F238E27FC236}">
                <a16:creationId xmlns:a16="http://schemas.microsoft.com/office/drawing/2014/main" id="{1CDBAA09-FD63-4B16-A5E7-533D7088448A}"/>
              </a:ext>
            </a:extLst>
          </p:cNvPr>
          <p:cNvSpPr txBox="1"/>
          <p:nvPr/>
        </p:nvSpPr>
        <p:spPr>
          <a:xfrm>
            <a:off x="657433" y="1848711"/>
            <a:ext cx="841897" cy="338554"/>
          </a:xfrm>
          <a:prstGeom prst="rect">
            <a:avLst/>
          </a:prstGeom>
          <a:noFill/>
        </p:spPr>
        <p:txBody>
          <a:bodyPr wrap="none" rtlCol="0">
            <a:spAutoFit/>
          </a:bodyPr>
          <a:lstStyle/>
          <a:p>
            <a:r>
              <a:rPr lang="en-US" altLang="zh-CN" sz="1600" dirty="0"/>
              <a:t>Setups: </a:t>
            </a:r>
            <a:endParaRPr lang="zh-CN" altLang="en-US" sz="1600" dirty="0"/>
          </a:p>
        </p:txBody>
      </p:sp>
      <p:sp>
        <p:nvSpPr>
          <p:cNvPr id="67" name="文本框 66">
            <a:extLst>
              <a:ext uri="{FF2B5EF4-FFF2-40B4-BE49-F238E27FC236}">
                <a16:creationId xmlns:a16="http://schemas.microsoft.com/office/drawing/2014/main" id="{3EF46191-E630-4AD2-B374-CDCE55D62EF6}"/>
              </a:ext>
            </a:extLst>
          </p:cNvPr>
          <p:cNvSpPr txBox="1"/>
          <p:nvPr/>
        </p:nvSpPr>
        <p:spPr>
          <a:xfrm>
            <a:off x="6809442" y="5709382"/>
            <a:ext cx="4859600" cy="786754"/>
          </a:xfrm>
          <a:prstGeom prst="rect">
            <a:avLst/>
          </a:prstGeom>
          <a:noFill/>
        </p:spPr>
        <p:txBody>
          <a:bodyPr wrap="none" rtlCol="0">
            <a:spAutoFit/>
          </a:bodyPr>
          <a:lstStyle/>
          <a:p>
            <a:pPr>
              <a:lnSpc>
                <a:spcPct val="150000"/>
              </a:lnSpc>
            </a:pPr>
            <a:r>
              <a:rPr lang="en-US" altLang="zh-CN" sz="1600" dirty="0"/>
              <a:t>Tracker for hit position and direction information.</a:t>
            </a:r>
          </a:p>
          <a:p>
            <a:pPr>
              <a:lnSpc>
                <a:spcPct val="150000"/>
              </a:lnSpc>
            </a:pPr>
            <a:r>
              <a:rPr lang="en-US" altLang="zh-CN" sz="1600" dirty="0"/>
              <a:t>T0 for reference hit time and TOF particle identification.</a:t>
            </a:r>
            <a:endParaRPr lang="zh-CN" altLang="en-US" sz="1600" dirty="0"/>
          </a:p>
        </p:txBody>
      </p:sp>
      <p:pic>
        <p:nvPicPr>
          <p:cNvPr id="151" name="图片 150">
            <a:extLst>
              <a:ext uri="{FF2B5EF4-FFF2-40B4-BE49-F238E27FC236}">
                <a16:creationId xmlns:a16="http://schemas.microsoft.com/office/drawing/2014/main" id="{91F570BD-29CD-4308-A47F-75CD065379F9}"/>
              </a:ext>
            </a:extLst>
          </p:cNvPr>
          <p:cNvPicPr/>
          <p:nvPr/>
        </p:nvPicPr>
        <p:blipFill>
          <a:blip r:embed="rId3"/>
          <a:stretch>
            <a:fillRect/>
          </a:stretch>
        </p:blipFill>
        <p:spPr>
          <a:xfrm>
            <a:off x="3517340" y="3832756"/>
            <a:ext cx="2843482" cy="1993004"/>
          </a:xfrm>
          <a:prstGeom prst="rect">
            <a:avLst/>
          </a:prstGeom>
        </p:spPr>
      </p:pic>
      <p:sp>
        <p:nvSpPr>
          <p:cNvPr id="152" name="文本框 151">
            <a:extLst>
              <a:ext uri="{FF2B5EF4-FFF2-40B4-BE49-F238E27FC236}">
                <a16:creationId xmlns:a16="http://schemas.microsoft.com/office/drawing/2014/main" id="{34BBE623-2759-4AA3-8CDD-87928703AB0B}"/>
              </a:ext>
            </a:extLst>
          </p:cNvPr>
          <p:cNvSpPr txBox="1"/>
          <p:nvPr/>
        </p:nvSpPr>
        <p:spPr>
          <a:xfrm>
            <a:off x="3907292" y="5739206"/>
            <a:ext cx="2063578" cy="307777"/>
          </a:xfrm>
          <a:prstGeom prst="rect">
            <a:avLst/>
          </a:prstGeom>
          <a:noFill/>
        </p:spPr>
        <p:txBody>
          <a:bodyPr wrap="none" rtlCol="0">
            <a:spAutoFit/>
          </a:bodyPr>
          <a:lstStyle/>
          <a:p>
            <a:r>
              <a:rPr lang="en-US" altLang="zh-CN" sz="1400" dirty="0"/>
              <a:t>T0 detector for Beam Test</a:t>
            </a:r>
            <a:endParaRPr lang="zh-CN" altLang="en-US" sz="1400" dirty="0"/>
          </a:p>
        </p:txBody>
      </p:sp>
      <p:graphicFrame>
        <p:nvGraphicFramePr>
          <p:cNvPr id="60" name="表格 59">
            <a:extLst>
              <a:ext uri="{FF2B5EF4-FFF2-40B4-BE49-F238E27FC236}">
                <a16:creationId xmlns:a16="http://schemas.microsoft.com/office/drawing/2014/main" id="{3B6C6EBF-DB22-4416-9E08-475ECBB4324F}"/>
              </a:ext>
            </a:extLst>
          </p:cNvPr>
          <p:cNvGraphicFramePr>
            <a:graphicFrameLocks noGrp="1"/>
          </p:cNvGraphicFramePr>
          <p:nvPr>
            <p:extLst>
              <p:ext uri="{D42A27DB-BD31-4B8C-83A1-F6EECF244321}">
                <p14:modId xmlns:p14="http://schemas.microsoft.com/office/powerpoint/2010/main" val="2494105240"/>
              </p:ext>
            </p:extLst>
          </p:nvPr>
        </p:nvGraphicFramePr>
        <p:xfrm>
          <a:off x="1078380" y="4023387"/>
          <a:ext cx="1664820" cy="1346330"/>
        </p:xfrm>
        <a:graphic>
          <a:graphicData uri="http://schemas.openxmlformats.org/drawingml/2006/table">
            <a:tbl>
              <a:tblPr>
                <a:tableStyleId>{5C22544A-7EE6-4342-B048-85BDC9FD1C3A}</a:tableStyleId>
              </a:tblPr>
              <a:tblGrid>
                <a:gridCol w="832410">
                  <a:extLst>
                    <a:ext uri="{9D8B030D-6E8A-4147-A177-3AD203B41FA5}">
                      <a16:colId xmlns:a16="http://schemas.microsoft.com/office/drawing/2014/main" val="1974240275"/>
                    </a:ext>
                  </a:extLst>
                </a:gridCol>
                <a:gridCol w="832410">
                  <a:extLst>
                    <a:ext uri="{9D8B030D-6E8A-4147-A177-3AD203B41FA5}">
                      <a16:colId xmlns:a16="http://schemas.microsoft.com/office/drawing/2014/main" val="2736613140"/>
                    </a:ext>
                  </a:extLst>
                </a:gridCol>
              </a:tblGrid>
              <a:tr h="269266">
                <a:tc>
                  <a:txBody>
                    <a:bodyPr/>
                    <a:lstStyle/>
                    <a:p>
                      <a:pPr algn="ctr" fontAlgn="b"/>
                      <a:r>
                        <a:rPr lang="en-US" sz="1200" u="none" strike="noStrike" dirty="0">
                          <a:effectLst/>
                        </a:rPr>
                        <a:t>theta/deg</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algn="ctr" fontAlgn="b"/>
                      <a:r>
                        <a:rPr lang="en-US" sz="1200" u="none" strike="noStrike" dirty="0">
                          <a:effectLst/>
                        </a:rPr>
                        <a:t>L/cm</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extLst>
                  <a:ext uri="{0D108BD9-81ED-4DB2-BD59-A6C34878D82A}">
                    <a16:rowId xmlns:a16="http://schemas.microsoft.com/office/drawing/2014/main" val="1424599397"/>
                  </a:ext>
                </a:extLst>
              </a:tr>
              <a:tr h="269266">
                <a:tc>
                  <a:txBody>
                    <a:bodyPr/>
                    <a:lstStyle/>
                    <a:p>
                      <a:pPr algn="ctr" fontAlgn="b"/>
                      <a:r>
                        <a:rPr lang="en-US" altLang="zh-CN" sz="1200" u="none" strike="noStrike" dirty="0">
                          <a:effectLst/>
                        </a:rPr>
                        <a:t>53</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algn="ctr" fontAlgn="b"/>
                      <a:r>
                        <a:rPr lang="en-US" altLang="zh-CN" sz="1200" u="none" strike="noStrike" dirty="0">
                          <a:effectLst/>
                        </a:rPr>
                        <a:t>80.95</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extLst>
                  <a:ext uri="{0D108BD9-81ED-4DB2-BD59-A6C34878D82A}">
                    <a16:rowId xmlns:a16="http://schemas.microsoft.com/office/drawing/2014/main" val="1962263026"/>
                  </a:ext>
                </a:extLst>
              </a:tr>
              <a:tr h="269266">
                <a:tc>
                  <a:txBody>
                    <a:bodyPr/>
                    <a:lstStyle/>
                    <a:p>
                      <a:pPr algn="ctr" fontAlgn="b"/>
                      <a:r>
                        <a:rPr lang="en-US" altLang="zh-CN" sz="1200" u="none" strike="noStrike" dirty="0">
                          <a:effectLst/>
                        </a:rPr>
                        <a:t>74</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algn="ctr" fontAlgn="b"/>
                      <a:r>
                        <a:rPr lang="en-US" altLang="zh-CN" sz="1200" u="none" strike="noStrike" dirty="0">
                          <a:effectLst/>
                        </a:rPr>
                        <a:t>120.63</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extLst>
                  <a:ext uri="{0D108BD9-81ED-4DB2-BD59-A6C34878D82A}">
                    <a16:rowId xmlns:a16="http://schemas.microsoft.com/office/drawing/2014/main" val="263332243"/>
                  </a:ext>
                </a:extLst>
              </a:tr>
              <a:tr h="269266">
                <a:tc>
                  <a:txBody>
                    <a:bodyPr/>
                    <a:lstStyle/>
                    <a:p>
                      <a:pPr algn="ctr" fontAlgn="b"/>
                      <a:r>
                        <a:rPr lang="en-US" altLang="zh-CN" sz="1200" u="none" strike="noStrike" dirty="0">
                          <a:effectLst/>
                        </a:rPr>
                        <a:t>38</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algn="ctr" fontAlgn="b"/>
                      <a:r>
                        <a:rPr lang="en-US" altLang="zh-CN" sz="1200" u="none" strike="noStrike" dirty="0">
                          <a:effectLst/>
                        </a:rPr>
                        <a:t>36.20</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extLst>
                  <a:ext uri="{0D108BD9-81ED-4DB2-BD59-A6C34878D82A}">
                    <a16:rowId xmlns:a16="http://schemas.microsoft.com/office/drawing/2014/main" val="2155293374"/>
                  </a:ext>
                </a:extLst>
              </a:tr>
              <a:tr h="269266">
                <a:tc>
                  <a:txBody>
                    <a:bodyPr/>
                    <a:lstStyle/>
                    <a:p>
                      <a:pPr algn="ctr" fontAlgn="b"/>
                      <a:r>
                        <a:rPr lang="en-US" altLang="zh-CN" sz="1200" u="none" strike="noStrike" dirty="0">
                          <a:effectLst/>
                        </a:rPr>
                        <a:t>56</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tc>
                  <a:txBody>
                    <a:bodyPr/>
                    <a:lstStyle/>
                    <a:p>
                      <a:pPr algn="ctr" fontAlgn="b"/>
                      <a:r>
                        <a:rPr lang="en-US" altLang="zh-CN" sz="1200" u="none" strike="noStrike" dirty="0">
                          <a:effectLst/>
                        </a:rPr>
                        <a:t>87.67</a:t>
                      </a: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b"/>
                </a:tc>
                <a:extLst>
                  <a:ext uri="{0D108BD9-81ED-4DB2-BD59-A6C34878D82A}">
                    <a16:rowId xmlns:a16="http://schemas.microsoft.com/office/drawing/2014/main" val="3522822284"/>
                  </a:ext>
                </a:extLst>
              </a:tr>
            </a:tbl>
          </a:graphicData>
        </a:graphic>
      </p:graphicFrame>
      <p:sp>
        <p:nvSpPr>
          <p:cNvPr id="62" name="文本框 61">
            <a:extLst>
              <a:ext uri="{FF2B5EF4-FFF2-40B4-BE49-F238E27FC236}">
                <a16:creationId xmlns:a16="http://schemas.microsoft.com/office/drawing/2014/main" id="{80AC8D63-E25E-4D05-9AE1-67F463DE2D7F}"/>
              </a:ext>
            </a:extLst>
          </p:cNvPr>
          <p:cNvSpPr txBox="1"/>
          <p:nvPr/>
        </p:nvSpPr>
        <p:spPr>
          <a:xfrm>
            <a:off x="980896" y="5585360"/>
            <a:ext cx="1801391" cy="523220"/>
          </a:xfrm>
          <a:prstGeom prst="rect">
            <a:avLst/>
          </a:prstGeom>
          <a:noFill/>
        </p:spPr>
        <p:txBody>
          <a:bodyPr wrap="square">
            <a:spAutoFit/>
          </a:bodyPr>
          <a:lstStyle/>
          <a:p>
            <a:pPr algn="ctr"/>
            <a:r>
              <a:rPr lang="en-US" altLang="zh-CN" sz="1400" dirty="0"/>
              <a:t>Theoretical theta vs L in spectrometer</a:t>
            </a:r>
            <a:endParaRPr lang="zh-CN" altLang="en-US" sz="1400" dirty="0"/>
          </a:p>
        </p:txBody>
      </p:sp>
    </p:spTree>
    <p:extLst>
      <p:ext uri="{BB962C8B-B14F-4D97-AF65-F5344CB8AC3E}">
        <p14:creationId xmlns:p14="http://schemas.microsoft.com/office/powerpoint/2010/main" val="2957277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49" name="矩形: 圆角 48">
            <a:extLst>
              <a:ext uri="{FF2B5EF4-FFF2-40B4-BE49-F238E27FC236}">
                <a16:creationId xmlns:a16="http://schemas.microsoft.com/office/drawing/2014/main" id="{0800CFE0-650D-4A4E-B66A-AE7ECA22BADC}"/>
              </a:ext>
            </a:extLst>
          </p:cNvPr>
          <p:cNvSpPr/>
          <p:nvPr/>
        </p:nvSpPr>
        <p:spPr>
          <a:xfrm>
            <a:off x="584099" y="2219873"/>
            <a:ext cx="3856863" cy="2388755"/>
          </a:xfrm>
          <a:prstGeom prst="roundRect">
            <a:avLst>
              <a:gd name="adj" fmla="val 667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4339650" cy="646331"/>
          </a:xfrm>
          <a:prstGeom prst="rect">
            <a:avLst/>
          </a:prstGeom>
          <a:noFill/>
        </p:spPr>
        <p:txBody>
          <a:bodyPr wrap="none" rtlCol="0">
            <a:spAutoFit/>
          </a:bodyPr>
          <a:lstStyle/>
          <a:p>
            <a:r>
              <a:rPr lang="zh-CN" altLang="en-US" sz="3600" dirty="0">
                <a:solidFill>
                  <a:schemeClr val="bg1"/>
                </a:solidFill>
                <a:latin typeface="+mj-ea"/>
                <a:ea typeface="+mj-ea"/>
              </a:rPr>
              <a:t>处理算法和实验结果</a:t>
            </a:r>
            <a:endParaRPr lang="en-US" altLang="zh-CN" sz="3600" dirty="0">
              <a:solidFill>
                <a:schemeClr val="bg1"/>
              </a:solidFill>
              <a:latin typeface="+mj-ea"/>
              <a:ea typeface="+mj-ea"/>
            </a:endParaRP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35</a:t>
            </a:fld>
            <a:endParaRPr lang="zh-CN" altLang="en-US" dirty="0"/>
          </a:p>
        </p:txBody>
      </p:sp>
      <p:sp>
        <p:nvSpPr>
          <p:cNvPr id="18" name="文本框 17">
            <a:extLst>
              <a:ext uri="{FF2B5EF4-FFF2-40B4-BE49-F238E27FC236}">
                <a16:creationId xmlns:a16="http://schemas.microsoft.com/office/drawing/2014/main" id="{878F81E8-F9ED-4C66-9A6C-0BB0CDC05869}"/>
              </a:ext>
            </a:extLst>
          </p:cNvPr>
          <p:cNvSpPr txBox="1"/>
          <p:nvPr/>
        </p:nvSpPr>
        <p:spPr>
          <a:xfrm>
            <a:off x="463698" y="1218665"/>
            <a:ext cx="2241319" cy="461665"/>
          </a:xfrm>
          <a:prstGeom prst="rect">
            <a:avLst/>
          </a:prstGeom>
          <a:noFill/>
        </p:spPr>
        <p:txBody>
          <a:bodyPr wrap="none" rtlCol="0">
            <a:spAutoFit/>
          </a:bodyPr>
          <a:lstStyle/>
          <a:p>
            <a:r>
              <a:rPr lang="en-US" altLang="zh-CN" sz="2400" b="1" dirty="0">
                <a:latin typeface="+mj-ea"/>
                <a:ea typeface="+mj-ea"/>
              </a:rPr>
              <a:t>BTOF</a:t>
            </a:r>
            <a:r>
              <a:rPr lang="zh-CN" altLang="en-US" sz="2400" b="1" dirty="0">
                <a:latin typeface="+mj-ea"/>
                <a:ea typeface="+mj-ea"/>
              </a:rPr>
              <a:t>二维算法</a:t>
            </a:r>
          </a:p>
        </p:txBody>
      </p:sp>
      <p:sp>
        <p:nvSpPr>
          <p:cNvPr id="4" name="文本框 3">
            <a:extLst>
              <a:ext uri="{FF2B5EF4-FFF2-40B4-BE49-F238E27FC236}">
                <a16:creationId xmlns:a16="http://schemas.microsoft.com/office/drawing/2014/main" id="{ADEA3FCC-09AF-46D1-BE5B-D528BB30613F}"/>
              </a:ext>
            </a:extLst>
          </p:cNvPr>
          <p:cNvSpPr txBox="1"/>
          <p:nvPr/>
        </p:nvSpPr>
        <p:spPr>
          <a:xfrm>
            <a:off x="766589" y="3464154"/>
            <a:ext cx="912429" cy="307777"/>
          </a:xfrm>
          <a:prstGeom prst="rect">
            <a:avLst/>
          </a:prstGeom>
          <a:noFill/>
        </p:spPr>
        <p:txBody>
          <a:bodyPr wrap="none" rtlCol="0">
            <a:spAutoFit/>
          </a:bodyPr>
          <a:lstStyle/>
          <a:p>
            <a:pPr algn="ctr"/>
            <a:r>
              <a:rPr lang="en-US" altLang="zh-CN" sz="1400" dirty="0"/>
              <a:t>PMT</a:t>
            </a:r>
            <a:r>
              <a:rPr lang="zh-CN" altLang="en-US" sz="1400" dirty="0"/>
              <a:t>信号</a:t>
            </a:r>
          </a:p>
        </p:txBody>
      </p:sp>
      <p:sp>
        <p:nvSpPr>
          <p:cNvPr id="28" name="文本框 27">
            <a:extLst>
              <a:ext uri="{FF2B5EF4-FFF2-40B4-BE49-F238E27FC236}">
                <a16:creationId xmlns:a16="http://schemas.microsoft.com/office/drawing/2014/main" id="{4CB9636B-D18A-40AA-A3B9-1987EA442B18}"/>
              </a:ext>
            </a:extLst>
          </p:cNvPr>
          <p:cNvSpPr txBox="1"/>
          <p:nvPr/>
        </p:nvSpPr>
        <p:spPr>
          <a:xfrm>
            <a:off x="784818" y="4033967"/>
            <a:ext cx="902811" cy="307777"/>
          </a:xfrm>
          <a:prstGeom prst="rect">
            <a:avLst/>
          </a:prstGeom>
          <a:noFill/>
        </p:spPr>
        <p:txBody>
          <a:bodyPr wrap="none" rtlCol="0">
            <a:spAutoFit/>
          </a:bodyPr>
          <a:lstStyle/>
          <a:p>
            <a:pPr algn="ctr"/>
            <a:r>
              <a:rPr lang="zh-CN" altLang="en-US" sz="1400" dirty="0"/>
              <a:t>通道编号</a:t>
            </a:r>
          </a:p>
        </p:txBody>
      </p:sp>
      <p:sp>
        <p:nvSpPr>
          <p:cNvPr id="29" name="文本框 28">
            <a:extLst>
              <a:ext uri="{FF2B5EF4-FFF2-40B4-BE49-F238E27FC236}">
                <a16:creationId xmlns:a16="http://schemas.microsoft.com/office/drawing/2014/main" id="{F9618BF0-256B-4768-8CE5-16D0F97ED01C}"/>
              </a:ext>
            </a:extLst>
          </p:cNvPr>
          <p:cNvSpPr txBox="1"/>
          <p:nvPr/>
        </p:nvSpPr>
        <p:spPr>
          <a:xfrm>
            <a:off x="2058792" y="4041623"/>
            <a:ext cx="902811" cy="307777"/>
          </a:xfrm>
          <a:prstGeom prst="rect">
            <a:avLst/>
          </a:prstGeom>
          <a:noFill/>
        </p:spPr>
        <p:txBody>
          <a:bodyPr wrap="none" rtlCol="0">
            <a:spAutoFit/>
          </a:bodyPr>
          <a:lstStyle/>
          <a:p>
            <a:pPr algn="ctr"/>
            <a:r>
              <a:rPr lang="zh-CN" altLang="en-US" sz="1400" dirty="0"/>
              <a:t>位置信息</a:t>
            </a:r>
          </a:p>
        </p:txBody>
      </p:sp>
      <p:sp>
        <p:nvSpPr>
          <p:cNvPr id="30" name="文本框 29">
            <a:extLst>
              <a:ext uri="{FF2B5EF4-FFF2-40B4-BE49-F238E27FC236}">
                <a16:creationId xmlns:a16="http://schemas.microsoft.com/office/drawing/2014/main" id="{088E7CBE-0491-4FBC-BDCE-E40F61637B90}"/>
              </a:ext>
            </a:extLst>
          </p:cNvPr>
          <p:cNvSpPr txBox="1"/>
          <p:nvPr/>
        </p:nvSpPr>
        <p:spPr>
          <a:xfrm>
            <a:off x="2037905" y="3479114"/>
            <a:ext cx="902811" cy="307777"/>
          </a:xfrm>
          <a:prstGeom prst="rect">
            <a:avLst/>
          </a:prstGeom>
          <a:noFill/>
        </p:spPr>
        <p:txBody>
          <a:bodyPr wrap="none" rtlCol="0">
            <a:spAutoFit/>
          </a:bodyPr>
          <a:lstStyle/>
          <a:p>
            <a:pPr algn="ctr"/>
            <a:r>
              <a:rPr lang="zh-CN" altLang="en-US" sz="1400" dirty="0"/>
              <a:t>时间信息</a:t>
            </a:r>
          </a:p>
        </p:txBody>
      </p:sp>
      <p:sp>
        <p:nvSpPr>
          <p:cNvPr id="6" name="文本框 5">
            <a:extLst>
              <a:ext uri="{FF2B5EF4-FFF2-40B4-BE49-F238E27FC236}">
                <a16:creationId xmlns:a16="http://schemas.microsoft.com/office/drawing/2014/main" id="{1C4286DB-0C03-43D8-94B1-43975186F7F8}"/>
              </a:ext>
            </a:extLst>
          </p:cNvPr>
          <p:cNvSpPr txBox="1"/>
          <p:nvPr/>
        </p:nvSpPr>
        <p:spPr>
          <a:xfrm>
            <a:off x="616638" y="2908144"/>
            <a:ext cx="1261884" cy="307777"/>
          </a:xfrm>
          <a:prstGeom prst="rect">
            <a:avLst/>
          </a:prstGeom>
          <a:noFill/>
        </p:spPr>
        <p:txBody>
          <a:bodyPr wrap="none" rtlCol="0">
            <a:spAutoFit/>
          </a:bodyPr>
          <a:lstStyle/>
          <a:p>
            <a:pPr algn="ctr"/>
            <a:r>
              <a:rPr lang="zh-CN" altLang="en-US" sz="1400" dirty="0"/>
              <a:t>切伦科夫辐射</a:t>
            </a:r>
          </a:p>
        </p:txBody>
      </p:sp>
      <p:sp>
        <p:nvSpPr>
          <p:cNvPr id="8" name="文本框 7">
            <a:extLst>
              <a:ext uri="{FF2B5EF4-FFF2-40B4-BE49-F238E27FC236}">
                <a16:creationId xmlns:a16="http://schemas.microsoft.com/office/drawing/2014/main" id="{9B3EB463-EBB2-4A7E-B06C-9DE87EAE5718}"/>
              </a:ext>
            </a:extLst>
          </p:cNvPr>
          <p:cNvSpPr txBox="1"/>
          <p:nvPr/>
        </p:nvSpPr>
        <p:spPr>
          <a:xfrm>
            <a:off x="776207" y="2315052"/>
            <a:ext cx="902811" cy="307777"/>
          </a:xfrm>
          <a:prstGeom prst="rect">
            <a:avLst/>
          </a:prstGeom>
          <a:noFill/>
        </p:spPr>
        <p:txBody>
          <a:bodyPr wrap="none" rtlCol="0">
            <a:spAutoFit/>
          </a:bodyPr>
          <a:lstStyle/>
          <a:p>
            <a:pPr algn="ctr"/>
            <a:r>
              <a:rPr lang="zh-CN" altLang="en-US" sz="1400" dirty="0"/>
              <a:t>带电粒子</a:t>
            </a:r>
          </a:p>
        </p:txBody>
      </p:sp>
      <p:sp>
        <p:nvSpPr>
          <p:cNvPr id="9" name="文本框 8">
            <a:extLst>
              <a:ext uri="{FF2B5EF4-FFF2-40B4-BE49-F238E27FC236}">
                <a16:creationId xmlns:a16="http://schemas.microsoft.com/office/drawing/2014/main" id="{60833D20-3ED3-44F7-80A9-0589E6965DA6}"/>
              </a:ext>
            </a:extLst>
          </p:cNvPr>
          <p:cNvSpPr txBox="1"/>
          <p:nvPr/>
        </p:nvSpPr>
        <p:spPr>
          <a:xfrm>
            <a:off x="622318" y="1754131"/>
            <a:ext cx="1107996" cy="369332"/>
          </a:xfrm>
          <a:prstGeom prst="rect">
            <a:avLst/>
          </a:prstGeom>
          <a:noFill/>
        </p:spPr>
        <p:txBody>
          <a:bodyPr wrap="none" rtlCol="0">
            <a:spAutoFit/>
          </a:bodyPr>
          <a:lstStyle/>
          <a:p>
            <a:r>
              <a:rPr lang="zh-CN" altLang="en-US" b="1" dirty="0"/>
              <a:t>基本原理</a:t>
            </a:r>
          </a:p>
        </p:txBody>
      </p:sp>
      <p:sp>
        <p:nvSpPr>
          <p:cNvPr id="38" name="箭头: 右 37">
            <a:extLst>
              <a:ext uri="{FF2B5EF4-FFF2-40B4-BE49-F238E27FC236}">
                <a16:creationId xmlns:a16="http://schemas.microsoft.com/office/drawing/2014/main" id="{E8825209-4A16-43D6-A2D6-D847881DF31F}"/>
              </a:ext>
            </a:extLst>
          </p:cNvPr>
          <p:cNvSpPr/>
          <p:nvPr/>
        </p:nvSpPr>
        <p:spPr>
          <a:xfrm rot="5400000">
            <a:off x="1105163" y="2670130"/>
            <a:ext cx="249269" cy="195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9" name="箭头: 右 38">
            <a:extLst>
              <a:ext uri="{FF2B5EF4-FFF2-40B4-BE49-F238E27FC236}">
                <a16:creationId xmlns:a16="http://schemas.microsoft.com/office/drawing/2014/main" id="{76963E6B-B873-4DD3-B592-EC7B2F84A11C}"/>
              </a:ext>
            </a:extLst>
          </p:cNvPr>
          <p:cNvSpPr/>
          <p:nvPr/>
        </p:nvSpPr>
        <p:spPr>
          <a:xfrm rot="5400000">
            <a:off x="1102977" y="3251557"/>
            <a:ext cx="249269" cy="195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40" name="箭头: 右 39">
            <a:extLst>
              <a:ext uri="{FF2B5EF4-FFF2-40B4-BE49-F238E27FC236}">
                <a16:creationId xmlns:a16="http://schemas.microsoft.com/office/drawing/2014/main" id="{46B340E7-0D18-44DB-B821-289D0880643F}"/>
              </a:ext>
            </a:extLst>
          </p:cNvPr>
          <p:cNvSpPr/>
          <p:nvPr/>
        </p:nvSpPr>
        <p:spPr>
          <a:xfrm>
            <a:off x="1733357" y="3526960"/>
            <a:ext cx="249269" cy="195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41" name="箭头: 右 40">
            <a:extLst>
              <a:ext uri="{FF2B5EF4-FFF2-40B4-BE49-F238E27FC236}">
                <a16:creationId xmlns:a16="http://schemas.microsoft.com/office/drawing/2014/main" id="{7D1EFEC7-1E23-4D46-9685-594C30DAD3C4}"/>
              </a:ext>
            </a:extLst>
          </p:cNvPr>
          <p:cNvSpPr/>
          <p:nvPr/>
        </p:nvSpPr>
        <p:spPr>
          <a:xfrm rot="5400000">
            <a:off x="1088889" y="3794261"/>
            <a:ext cx="249269" cy="195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42" name="箭头: 右 41">
            <a:extLst>
              <a:ext uri="{FF2B5EF4-FFF2-40B4-BE49-F238E27FC236}">
                <a16:creationId xmlns:a16="http://schemas.microsoft.com/office/drawing/2014/main" id="{DF486880-3D55-4224-91C2-A0DE5F4EB986}"/>
              </a:ext>
            </a:extLst>
          </p:cNvPr>
          <p:cNvSpPr/>
          <p:nvPr/>
        </p:nvSpPr>
        <p:spPr>
          <a:xfrm>
            <a:off x="1733357" y="4095131"/>
            <a:ext cx="249269" cy="195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4" name="右大括号 13">
            <a:extLst>
              <a:ext uri="{FF2B5EF4-FFF2-40B4-BE49-F238E27FC236}">
                <a16:creationId xmlns:a16="http://schemas.microsoft.com/office/drawing/2014/main" id="{1A40AA5B-93B3-4CE3-B9AA-ED288DCBE66F}"/>
              </a:ext>
            </a:extLst>
          </p:cNvPr>
          <p:cNvSpPr/>
          <p:nvPr/>
        </p:nvSpPr>
        <p:spPr>
          <a:xfrm>
            <a:off x="2938647" y="3473838"/>
            <a:ext cx="109419" cy="920996"/>
          </a:xfrm>
          <a:prstGeom prst="rightBrace">
            <a:avLst>
              <a:gd name="adj1" fmla="val 107692"/>
              <a:gd name="adj2" fmla="val 50000"/>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dirty="0"/>
          </a:p>
        </p:txBody>
      </p:sp>
      <p:cxnSp>
        <p:nvCxnSpPr>
          <p:cNvPr id="16" name="连接符: 肘形 15">
            <a:extLst>
              <a:ext uri="{FF2B5EF4-FFF2-40B4-BE49-F238E27FC236}">
                <a16:creationId xmlns:a16="http://schemas.microsoft.com/office/drawing/2014/main" id="{69A10F61-415C-4686-B50C-51A3C15F1265}"/>
              </a:ext>
            </a:extLst>
          </p:cNvPr>
          <p:cNvCxnSpPr>
            <a:cxnSpLocks/>
            <a:stCxn id="34" idx="0"/>
            <a:endCxn id="8" idx="3"/>
          </p:cNvCxnSpPr>
          <p:nvPr/>
        </p:nvCxnSpPr>
        <p:spPr>
          <a:xfrm flipH="1" flipV="1">
            <a:off x="1679018" y="2468941"/>
            <a:ext cx="2256979" cy="1488043"/>
          </a:xfrm>
          <a:prstGeom prst="bentConnector3">
            <a:avLst>
              <a:gd name="adj1" fmla="val -10118"/>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9D637F6B-F573-464C-BE7A-BB4BD99060B5}"/>
              </a:ext>
            </a:extLst>
          </p:cNvPr>
          <p:cNvSpPr txBox="1"/>
          <p:nvPr/>
        </p:nvSpPr>
        <p:spPr>
          <a:xfrm>
            <a:off x="3055767" y="3569691"/>
            <a:ext cx="1107996" cy="276999"/>
          </a:xfrm>
          <a:prstGeom prst="rect">
            <a:avLst/>
          </a:prstGeom>
          <a:noFill/>
        </p:spPr>
        <p:txBody>
          <a:bodyPr wrap="none" rtlCol="0">
            <a:spAutoFit/>
          </a:bodyPr>
          <a:lstStyle/>
          <a:p>
            <a:r>
              <a:rPr lang="zh-CN" altLang="en-US" sz="1200" dirty="0"/>
              <a:t>概率密度分布</a:t>
            </a:r>
          </a:p>
        </p:txBody>
      </p:sp>
      <p:grpSp>
        <p:nvGrpSpPr>
          <p:cNvPr id="35" name="组合 34" descr="\documentclass{article}&#10;\usepackage{amsmath}&#10;\pagestyle{empty}&#10;\begin{document}&#10;&#10;$$&#10;f(ch,t)&#10;$$&#10;&#10;\end{document}" title="IguanaTex Shape Display">
            <a:extLst>
              <a:ext uri="{FF2B5EF4-FFF2-40B4-BE49-F238E27FC236}">
                <a16:creationId xmlns:a16="http://schemas.microsoft.com/office/drawing/2014/main" id="{843B8188-3826-4714-9AB2-C9A11453AEB2}"/>
              </a:ext>
            </a:extLst>
          </p:cNvPr>
          <p:cNvGrpSpPr>
            <a:grpSpLocks noChangeAspect="1"/>
          </p:cNvGrpSpPr>
          <p:nvPr>
            <p:custDataLst>
              <p:tags r:id="rId1"/>
            </p:custDataLst>
          </p:nvPr>
        </p:nvGrpSpPr>
        <p:grpSpPr>
          <a:xfrm>
            <a:off x="3330627" y="3858219"/>
            <a:ext cx="605124" cy="197379"/>
            <a:chOff x="6905828" y="3872312"/>
            <a:chExt cx="605124" cy="197379"/>
          </a:xfrm>
        </p:grpSpPr>
        <p:sp>
          <p:nvSpPr>
            <p:cNvPr id="25" name="任意多边形: 形状 24">
              <a:extLst>
                <a:ext uri="{FF2B5EF4-FFF2-40B4-BE49-F238E27FC236}">
                  <a16:creationId xmlns:a16="http://schemas.microsoft.com/office/drawing/2014/main" id="{3E4E7BDD-3CFC-4CA9-BAF3-003F21CABDAD}"/>
                </a:ext>
              </a:extLst>
            </p:cNvPr>
            <p:cNvSpPr/>
            <p:nvPr>
              <p:custDataLst>
                <p:tags r:id="rId100"/>
              </p:custDataLst>
            </p:nvPr>
          </p:nvSpPr>
          <p:spPr>
            <a:xfrm>
              <a:off x="6905828" y="3881194"/>
              <a:ext cx="99439" cy="179615"/>
            </a:xfrm>
            <a:custGeom>
              <a:avLst/>
              <a:gdLst>
                <a:gd name="connsiteX0" fmla="*/ 62791 w 99439"/>
                <a:gd name="connsiteY0" fmla="*/ 60276 h 179615"/>
                <a:gd name="connsiteX1" fmla="*/ 79929 w 99439"/>
                <a:gd name="connsiteY1" fmla="*/ 60276 h 179615"/>
                <a:gd name="connsiteX2" fmla="*/ 85907 w 99439"/>
                <a:gd name="connsiteY2" fmla="*/ 56328 h 179615"/>
                <a:gd name="connsiteX3" fmla="*/ 80527 w 99439"/>
                <a:gd name="connsiteY3" fmla="*/ 54157 h 179615"/>
                <a:gd name="connsiteX4" fmla="*/ 63987 w 99439"/>
                <a:gd name="connsiteY4" fmla="*/ 54157 h 179615"/>
                <a:gd name="connsiteX5" fmla="*/ 68171 w 99439"/>
                <a:gd name="connsiteY5" fmla="*/ 31655 h 179615"/>
                <a:gd name="connsiteX6" fmla="*/ 72954 w 99439"/>
                <a:gd name="connsiteY6" fmla="*/ 11128 h 179615"/>
                <a:gd name="connsiteX7" fmla="*/ 82320 w 99439"/>
                <a:gd name="connsiteY7" fmla="*/ 4417 h 179615"/>
                <a:gd name="connsiteX8" fmla="*/ 92085 w 99439"/>
                <a:gd name="connsiteY8" fmla="*/ 7970 h 179615"/>
                <a:gd name="connsiteX9" fmla="*/ 81324 w 99439"/>
                <a:gd name="connsiteY9" fmla="*/ 18628 h 179615"/>
                <a:gd name="connsiteX10" fmla="*/ 88697 w 99439"/>
                <a:gd name="connsiteY10" fmla="*/ 25537 h 179615"/>
                <a:gd name="connsiteX11" fmla="*/ 99657 w 99439"/>
                <a:gd name="connsiteY11" fmla="*/ 13694 h 179615"/>
                <a:gd name="connsiteX12" fmla="*/ 82320 w 99439"/>
                <a:gd name="connsiteY12" fmla="*/ 75 h 179615"/>
                <a:gd name="connsiteX13" fmla="*/ 57012 w 99439"/>
                <a:gd name="connsiteY13" fmla="*/ 23168 h 179615"/>
                <a:gd name="connsiteX14" fmla="*/ 50436 w 99439"/>
                <a:gd name="connsiteY14" fmla="*/ 54157 h 179615"/>
                <a:gd name="connsiteX15" fmla="*/ 36686 w 99439"/>
                <a:gd name="connsiteY15" fmla="*/ 54157 h 179615"/>
                <a:gd name="connsiteX16" fmla="*/ 30707 w 99439"/>
                <a:gd name="connsiteY16" fmla="*/ 57907 h 179615"/>
                <a:gd name="connsiteX17" fmla="*/ 36287 w 99439"/>
                <a:gd name="connsiteY17" fmla="*/ 60276 h 179615"/>
                <a:gd name="connsiteX18" fmla="*/ 49439 w 99439"/>
                <a:gd name="connsiteY18" fmla="*/ 60276 h 179615"/>
                <a:gd name="connsiteX19" fmla="*/ 34494 w 99439"/>
                <a:gd name="connsiteY19" fmla="*/ 138241 h 179615"/>
                <a:gd name="connsiteX20" fmla="*/ 17156 w 99439"/>
                <a:gd name="connsiteY20" fmla="*/ 175348 h 179615"/>
                <a:gd name="connsiteX21" fmla="*/ 7591 w 99439"/>
                <a:gd name="connsiteY21" fmla="*/ 171795 h 179615"/>
                <a:gd name="connsiteX22" fmla="*/ 18551 w 99439"/>
                <a:gd name="connsiteY22" fmla="*/ 161137 h 179615"/>
                <a:gd name="connsiteX23" fmla="*/ 11178 w 99439"/>
                <a:gd name="connsiteY23" fmla="*/ 154228 h 179615"/>
                <a:gd name="connsiteX24" fmla="*/ 218 w 99439"/>
                <a:gd name="connsiteY24" fmla="*/ 166071 h 179615"/>
                <a:gd name="connsiteX25" fmla="*/ 17156 w 99439"/>
                <a:gd name="connsiteY25" fmla="*/ 179690 h 179615"/>
                <a:gd name="connsiteX26" fmla="*/ 39675 w 99439"/>
                <a:gd name="connsiteY26" fmla="*/ 160545 h 179615"/>
                <a:gd name="connsiteX27" fmla="*/ 50834 w 99439"/>
                <a:gd name="connsiteY27" fmla="*/ 122845 h 179615"/>
                <a:gd name="connsiteX28" fmla="*/ 62791 w 99439"/>
                <a:gd name="connsiteY28" fmla="*/ 60276 h 17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439" h="179615">
                  <a:moveTo>
                    <a:pt x="62791" y="60276"/>
                  </a:moveTo>
                  <a:lnTo>
                    <a:pt x="79929" y="60276"/>
                  </a:lnTo>
                  <a:cubicBezTo>
                    <a:pt x="83914" y="60276"/>
                    <a:pt x="85907" y="60276"/>
                    <a:pt x="85907" y="56328"/>
                  </a:cubicBezTo>
                  <a:cubicBezTo>
                    <a:pt x="85907" y="54157"/>
                    <a:pt x="83914" y="54157"/>
                    <a:pt x="80527" y="54157"/>
                  </a:cubicBezTo>
                  <a:lnTo>
                    <a:pt x="63987" y="54157"/>
                  </a:lnTo>
                  <a:lnTo>
                    <a:pt x="68171" y="31655"/>
                  </a:lnTo>
                  <a:cubicBezTo>
                    <a:pt x="68969" y="27511"/>
                    <a:pt x="71758" y="13497"/>
                    <a:pt x="72954" y="11128"/>
                  </a:cubicBezTo>
                  <a:cubicBezTo>
                    <a:pt x="74748" y="7378"/>
                    <a:pt x="78135" y="4417"/>
                    <a:pt x="82320" y="4417"/>
                  </a:cubicBezTo>
                  <a:cubicBezTo>
                    <a:pt x="83117" y="4417"/>
                    <a:pt x="88298" y="4417"/>
                    <a:pt x="92085" y="7970"/>
                  </a:cubicBezTo>
                  <a:cubicBezTo>
                    <a:pt x="83317" y="8759"/>
                    <a:pt x="81324" y="15668"/>
                    <a:pt x="81324" y="18628"/>
                  </a:cubicBezTo>
                  <a:cubicBezTo>
                    <a:pt x="81324" y="23168"/>
                    <a:pt x="84911" y="25537"/>
                    <a:pt x="88697" y="25537"/>
                  </a:cubicBezTo>
                  <a:cubicBezTo>
                    <a:pt x="93878" y="25537"/>
                    <a:pt x="99657" y="21194"/>
                    <a:pt x="99657" y="13694"/>
                  </a:cubicBezTo>
                  <a:cubicBezTo>
                    <a:pt x="99657" y="4614"/>
                    <a:pt x="90491" y="75"/>
                    <a:pt x="82320" y="75"/>
                  </a:cubicBezTo>
                  <a:cubicBezTo>
                    <a:pt x="75545" y="75"/>
                    <a:pt x="62990" y="3628"/>
                    <a:pt x="57012" y="23168"/>
                  </a:cubicBezTo>
                  <a:cubicBezTo>
                    <a:pt x="55816" y="27313"/>
                    <a:pt x="55218" y="29287"/>
                    <a:pt x="50436" y="54157"/>
                  </a:cubicBezTo>
                  <a:lnTo>
                    <a:pt x="36686" y="54157"/>
                  </a:lnTo>
                  <a:cubicBezTo>
                    <a:pt x="32899" y="54157"/>
                    <a:pt x="30707" y="54157"/>
                    <a:pt x="30707" y="57907"/>
                  </a:cubicBezTo>
                  <a:cubicBezTo>
                    <a:pt x="30707" y="60276"/>
                    <a:pt x="32501" y="60276"/>
                    <a:pt x="36287" y="60276"/>
                  </a:cubicBezTo>
                  <a:lnTo>
                    <a:pt x="49439" y="60276"/>
                  </a:lnTo>
                  <a:lnTo>
                    <a:pt x="34494" y="138241"/>
                  </a:lnTo>
                  <a:cubicBezTo>
                    <a:pt x="30907" y="157386"/>
                    <a:pt x="27519" y="175348"/>
                    <a:pt x="17156" y="175348"/>
                  </a:cubicBezTo>
                  <a:cubicBezTo>
                    <a:pt x="16359" y="175348"/>
                    <a:pt x="11377" y="175348"/>
                    <a:pt x="7591" y="171795"/>
                  </a:cubicBezTo>
                  <a:cubicBezTo>
                    <a:pt x="16758" y="171203"/>
                    <a:pt x="18551" y="164097"/>
                    <a:pt x="18551" y="161137"/>
                  </a:cubicBezTo>
                  <a:cubicBezTo>
                    <a:pt x="18551" y="156597"/>
                    <a:pt x="14964" y="154228"/>
                    <a:pt x="11178" y="154228"/>
                  </a:cubicBezTo>
                  <a:cubicBezTo>
                    <a:pt x="5997" y="154228"/>
                    <a:pt x="218" y="158571"/>
                    <a:pt x="218" y="166071"/>
                  </a:cubicBezTo>
                  <a:cubicBezTo>
                    <a:pt x="218" y="174953"/>
                    <a:pt x="8986" y="179690"/>
                    <a:pt x="17156" y="179690"/>
                  </a:cubicBezTo>
                  <a:cubicBezTo>
                    <a:pt x="28117" y="179690"/>
                    <a:pt x="36088" y="168045"/>
                    <a:pt x="39675" y="160545"/>
                  </a:cubicBezTo>
                  <a:cubicBezTo>
                    <a:pt x="46052" y="148110"/>
                    <a:pt x="50635" y="124227"/>
                    <a:pt x="50834" y="122845"/>
                  </a:cubicBezTo>
                  <a:lnTo>
                    <a:pt x="62791" y="60276"/>
                  </a:lnTo>
                  <a:close/>
                </a:path>
              </a:pathLst>
            </a:custGeom>
            <a:solidFill>
              <a:srgbClr val="000000"/>
            </a:solidFill>
            <a:ln w="19943" cap="flat">
              <a:noFill/>
              <a:prstDash val="solid"/>
              <a:miter/>
            </a:ln>
          </p:spPr>
          <p:txBody>
            <a:bodyPr rtlCol="0" anchor="ctr"/>
            <a:lstStyle/>
            <a:p>
              <a:endParaRPr lang="zh-CN" altLang="en-US" sz="1600"/>
            </a:p>
          </p:txBody>
        </p:sp>
        <p:sp>
          <p:nvSpPr>
            <p:cNvPr id="26" name="任意多边形: 形状 25">
              <a:extLst>
                <a:ext uri="{FF2B5EF4-FFF2-40B4-BE49-F238E27FC236}">
                  <a16:creationId xmlns:a16="http://schemas.microsoft.com/office/drawing/2014/main" id="{9FBEF39F-F76D-416E-B483-09635C51D80F}"/>
                </a:ext>
              </a:extLst>
            </p:cNvPr>
            <p:cNvSpPr/>
            <p:nvPr>
              <p:custDataLst>
                <p:tags r:id="rId101"/>
              </p:custDataLst>
            </p:nvPr>
          </p:nvSpPr>
          <p:spPr>
            <a:xfrm>
              <a:off x="7034009" y="3872312"/>
              <a:ext cx="46232" cy="197379"/>
            </a:xfrm>
            <a:custGeom>
              <a:avLst/>
              <a:gdLst>
                <a:gd name="connsiteX0" fmla="*/ 46456 w 46232"/>
                <a:gd name="connsiteY0" fmla="*/ 195481 h 197379"/>
                <a:gd name="connsiteX1" fmla="*/ 43068 w 46232"/>
                <a:gd name="connsiteY1" fmla="*/ 191138 h 197379"/>
                <a:gd name="connsiteX2" fmla="*/ 11782 w 46232"/>
                <a:gd name="connsiteY2" fmla="*/ 98765 h 197379"/>
                <a:gd name="connsiteX3" fmla="*/ 43866 w 46232"/>
                <a:gd name="connsiteY3" fmla="*/ 5404 h 197379"/>
                <a:gd name="connsiteX4" fmla="*/ 46456 w 46232"/>
                <a:gd name="connsiteY4" fmla="*/ 2049 h 197379"/>
                <a:gd name="connsiteX5" fmla="*/ 44463 w 46232"/>
                <a:gd name="connsiteY5" fmla="*/ 75 h 197379"/>
                <a:gd name="connsiteX6" fmla="*/ 12778 w 46232"/>
                <a:gd name="connsiteY6" fmla="*/ 38564 h 197379"/>
                <a:gd name="connsiteX7" fmla="*/ 224 w 46232"/>
                <a:gd name="connsiteY7" fmla="*/ 98765 h 197379"/>
                <a:gd name="connsiteX8" fmla="*/ 13376 w 46232"/>
                <a:gd name="connsiteY8" fmla="*/ 160347 h 197379"/>
                <a:gd name="connsiteX9" fmla="*/ 44463 w 46232"/>
                <a:gd name="connsiteY9" fmla="*/ 197455 h 197379"/>
                <a:gd name="connsiteX10" fmla="*/ 46456 w 46232"/>
                <a:gd name="connsiteY10" fmla="*/ 195481 h 19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232" h="197379">
                  <a:moveTo>
                    <a:pt x="46456" y="195481"/>
                  </a:moveTo>
                  <a:cubicBezTo>
                    <a:pt x="46456" y="194889"/>
                    <a:pt x="46456" y="194494"/>
                    <a:pt x="43068" y="191138"/>
                  </a:cubicBezTo>
                  <a:cubicBezTo>
                    <a:pt x="18159" y="166269"/>
                    <a:pt x="11782" y="128964"/>
                    <a:pt x="11782" y="98765"/>
                  </a:cubicBezTo>
                  <a:cubicBezTo>
                    <a:pt x="11782" y="64421"/>
                    <a:pt x="19354" y="30076"/>
                    <a:pt x="43866" y="5404"/>
                  </a:cubicBezTo>
                  <a:cubicBezTo>
                    <a:pt x="46456" y="3035"/>
                    <a:pt x="46456" y="2641"/>
                    <a:pt x="46456" y="2049"/>
                  </a:cubicBezTo>
                  <a:cubicBezTo>
                    <a:pt x="46456" y="667"/>
                    <a:pt x="45659" y="75"/>
                    <a:pt x="44463" y="75"/>
                  </a:cubicBezTo>
                  <a:cubicBezTo>
                    <a:pt x="42471" y="75"/>
                    <a:pt x="24536" y="13497"/>
                    <a:pt x="12778" y="38564"/>
                  </a:cubicBezTo>
                  <a:cubicBezTo>
                    <a:pt x="2615" y="60276"/>
                    <a:pt x="224" y="82185"/>
                    <a:pt x="224" y="98765"/>
                  </a:cubicBezTo>
                  <a:cubicBezTo>
                    <a:pt x="224" y="114160"/>
                    <a:pt x="2416" y="138043"/>
                    <a:pt x="13376" y="160347"/>
                  </a:cubicBezTo>
                  <a:cubicBezTo>
                    <a:pt x="25333" y="184625"/>
                    <a:pt x="42471" y="197455"/>
                    <a:pt x="44463" y="197455"/>
                  </a:cubicBezTo>
                  <a:cubicBezTo>
                    <a:pt x="45659" y="197455"/>
                    <a:pt x="46456" y="196862"/>
                    <a:pt x="46456" y="195481"/>
                  </a:cubicBezTo>
                  <a:close/>
                </a:path>
              </a:pathLst>
            </a:custGeom>
            <a:solidFill>
              <a:srgbClr val="000000"/>
            </a:solidFill>
            <a:ln w="19943" cap="flat">
              <a:noFill/>
              <a:prstDash val="solid"/>
              <a:miter/>
            </a:ln>
          </p:spPr>
          <p:txBody>
            <a:bodyPr rtlCol="0" anchor="ctr"/>
            <a:lstStyle/>
            <a:p>
              <a:endParaRPr lang="zh-CN" altLang="en-US" sz="1600"/>
            </a:p>
          </p:txBody>
        </p:sp>
        <p:sp>
          <p:nvSpPr>
            <p:cNvPr id="27" name="任意多边形: 形状 26">
              <a:extLst>
                <a:ext uri="{FF2B5EF4-FFF2-40B4-BE49-F238E27FC236}">
                  <a16:creationId xmlns:a16="http://schemas.microsoft.com/office/drawing/2014/main" id="{AE95ECA7-1602-4D14-845D-077AC2B5229F}"/>
                </a:ext>
              </a:extLst>
            </p:cNvPr>
            <p:cNvSpPr/>
            <p:nvPr>
              <p:custDataLst>
                <p:tags r:id="rId102"/>
              </p:custDataLst>
            </p:nvPr>
          </p:nvSpPr>
          <p:spPr>
            <a:xfrm>
              <a:off x="7099948" y="3933105"/>
              <a:ext cx="77519" cy="89413"/>
            </a:xfrm>
            <a:custGeom>
              <a:avLst/>
              <a:gdLst>
                <a:gd name="connsiteX0" fmla="*/ 70971 w 77519"/>
                <a:gd name="connsiteY0" fmla="*/ 12312 h 89413"/>
                <a:gd name="connsiteX1" fmla="*/ 62203 w 77519"/>
                <a:gd name="connsiteY1" fmla="*/ 15076 h 89413"/>
                <a:gd name="connsiteX2" fmla="*/ 58616 w 77519"/>
                <a:gd name="connsiteY2" fmla="*/ 22773 h 89413"/>
                <a:gd name="connsiteX3" fmla="*/ 65989 w 77519"/>
                <a:gd name="connsiteY3" fmla="*/ 29682 h 89413"/>
                <a:gd name="connsiteX4" fmla="*/ 77149 w 77519"/>
                <a:gd name="connsiteY4" fmla="*/ 17049 h 89413"/>
                <a:gd name="connsiteX5" fmla="*/ 53634 w 77519"/>
                <a:gd name="connsiteY5" fmla="*/ 75 h 89413"/>
                <a:gd name="connsiteX6" fmla="*/ 228 w 77519"/>
                <a:gd name="connsiteY6" fmla="*/ 56131 h 89413"/>
                <a:gd name="connsiteX7" fmla="*/ 32511 w 77519"/>
                <a:gd name="connsiteY7" fmla="*/ 89488 h 89413"/>
                <a:gd name="connsiteX8" fmla="*/ 77747 w 77519"/>
                <a:gd name="connsiteY8" fmla="*/ 66197 h 89413"/>
                <a:gd name="connsiteX9" fmla="*/ 75355 w 77519"/>
                <a:gd name="connsiteY9" fmla="*/ 63631 h 89413"/>
                <a:gd name="connsiteX10" fmla="*/ 72765 w 77519"/>
                <a:gd name="connsiteY10" fmla="*/ 65605 h 89413"/>
                <a:gd name="connsiteX11" fmla="*/ 32909 w 77519"/>
                <a:gd name="connsiteY11" fmla="*/ 85145 h 89413"/>
                <a:gd name="connsiteX12" fmla="*/ 14974 w 77519"/>
                <a:gd name="connsiteY12" fmla="*/ 63631 h 89413"/>
                <a:gd name="connsiteX13" fmla="*/ 25735 w 77519"/>
                <a:gd name="connsiteY13" fmla="*/ 24155 h 89413"/>
                <a:gd name="connsiteX14" fmla="*/ 53833 w 77519"/>
                <a:gd name="connsiteY14" fmla="*/ 4417 h 89413"/>
                <a:gd name="connsiteX15" fmla="*/ 70971 w 77519"/>
                <a:gd name="connsiteY15" fmla="*/ 12312 h 8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519" h="89413">
                  <a:moveTo>
                    <a:pt x="70971" y="12312"/>
                  </a:moveTo>
                  <a:cubicBezTo>
                    <a:pt x="67783" y="12312"/>
                    <a:pt x="64993" y="12312"/>
                    <a:pt x="62203" y="15076"/>
                  </a:cubicBezTo>
                  <a:cubicBezTo>
                    <a:pt x="59014" y="18036"/>
                    <a:pt x="58616" y="21392"/>
                    <a:pt x="58616" y="22773"/>
                  </a:cubicBezTo>
                  <a:cubicBezTo>
                    <a:pt x="58616" y="27511"/>
                    <a:pt x="62203" y="29682"/>
                    <a:pt x="65989" y="29682"/>
                  </a:cubicBezTo>
                  <a:cubicBezTo>
                    <a:pt x="71768" y="29682"/>
                    <a:pt x="77149" y="24945"/>
                    <a:pt x="77149" y="17049"/>
                  </a:cubicBezTo>
                  <a:cubicBezTo>
                    <a:pt x="77149" y="7378"/>
                    <a:pt x="67783" y="75"/>
                    <a:pt x="53634" y="75"/>
                  </a:cubicBezTo>
                  <a:cubicBezTo>
                    <a:pt x="26731" y="75"/>
                    <a:pt x="228" y="28300"/>
                    <a:pt x="228" y="56131"/>
                  </a:cubicBezTo>
                  <a:cubicBezTo>
                    <a:pt x="228" y="73895"/>
                    <a:pt x="11786" y="89488"/>
                    <a:pt x="32511" y="89488"/>
                  </a:cubicBezTo>
                  <a:cubicBezTo>
                    <a:pt x="61007" y="89488"/>
                    <a:pt x="77747" y="68566"/>
                    <a:pt x="77747" y="66197"/>
                  </a:cubicBezTo>
                  <a:cubicBezTo>
                    <a:pt x="77747" y="65013"/>
                    <a:pt x="76551" y="63631"/>
                    <a:pt x="75355" y="63631"/>
                  </a:cubicBezTo>
                  <a:cubicBezTo>
                    <a:pt x="74359" y="63631"/>
                    <a:pt x="73960" y="64026"/>
                    <a:pt x="72765" y="65605"/>
                  </a:cubicBezTo>
                  <a:cubicBezTo>
                    <a:pt x="57022" y="85145"/>
                    <a:pt x="35300" y="85145"/>
                    <a:pt x="32909" y="85145"/>
                  </a:cubicBezTo>
                  <a:cubicBezTo>
                    <a:pt x="20355" y="85145"/>
                    <a:pt x="14974" y="75474"/>
                    <a:pt x="14974" y="63631"/>
                  </a:cubicBezTo>
                  <a:cubicBezTo>
                    <a:pt x="14974" y="55538"/>
                    <a:pt x="18960" y="36393"/>
                    <a:pt x="25735" y="24155"/>
                  </a:cubicBezTo>
                  <a:cubicBezTo>
                    <a:pt x="31913" y="12904"/>
                    <a:pt x="42873" y="4417"/>
                    <a:pt x="53833" y="4417"/>
                  </a:cubicBezTo>
                  <a:cubicBezTo>
                    <a:pt x="60609" y="4417"/>
                    <a:pt x="68181" y="6983"/>
                    <a:pt x="70971" y="12312"/>
                  </a:cubicBezTo>
                  <a:close/>
                </a:path>
              </a:pathLst>
            </a:custGeom>
            <a:solidFill>
              <a:srgbClr val="000000"/>
            </a:solidFill>
            <a:ln w="19943" cap="flat">
              <a:noFill/>
              <a:prstDash val="solid"/>
              <a:miter/>
            </a:ln>
          </p:spPr>
          <p:txBody>
            <a:bodyPr rtlCol="0" anchor="ctr"/>
            <a:lstStyle/>
            <a:p>
              <a:endParaRPr lang="zh-CN" altLang="en-US" sz="1600"/>
            </a:p>
          </p:txBody>
        </p:sp>
        <p:sp>
          <p:nvSpPr>
            <p:cNvPr id="31" name="任意多边形: 形状 30">
              <a:extLst>
                <a:ext uri="{FF2B5EF4-FFF2-40B4-BE49-F238E27FC236}">
                  <a16:creationId xmlns:a16="http://schemas.microsoft.com/office/drawing/2014/main" id="{868F5DDD-F81C-4BEA-9868-A347C540DE87}"/>
                </a:ext>
              </a:extLst>
            </p:cNvPr>
            <p:cNvSpPr/>
            <p:nvPr>
              <p:custDataLst>
                <p:tags r:id="rId103"/>
              </p:custDataLst>
            </p:nvPr>
          </p:nvSpPr>
          <p:spPr>
            <a:xfrm>
              <a:off x="7188976" y="3883366"/>
              <a:ext cx="97845" cy="139152"/>
            </a:xfrm>
            <a:custGeom>
              <a:avLst/>
              <a:gdLst>
                <a:gd name="connsiteX0" fmla="*/ 46464 w 97845"/>
                <a:gd name="connsiteY0" fmla="*/ 2246 h 139152"/>
                <a:gd name="connsiteX1" fmla="*/ 43874 w 97845"/>
                <a:gd name="connsiteY1" fmla="*/ 75 h 139152"/>
                <a:gd name="connsiteX2" fmla="*/ 19562 w 97845"/>
                <a:gd name="connsiteY2" fmla="*/ 2049 h 139152"/>
                <a:gd name="connsiteX3" fmla="*/ 15776 w 97845"/>
                <a:gd name="connsiteY3" fmla="*/ 5996 h 139152"/>
                <a:gd name="connsiteX4" fmla="*/ 20558 w 97845"/>
                <a:gd name="connsiteY4" fmla="*/ 8365 h 139152"/>
                <a:gd name="connsiteX5" fmla="*/ 30522 w 97845"/>
                <a:gd name="connsiteY5" fmla="*/ 11720 h 139152"/>
                <a:gd name="connsiteX6" fmla="*/ 29924 w 97845"/>
                <a:gd name="connsiteY6" fmla="*/ 15668 h 139152"/>
                <a:gd name="connsiteX7" fmla="*/ 1029 w 97845"/>
                <a:gd name="connsiteY7" fmla="*/ 129359 h 139152"/>
                <a:gd name="connsiteX8" fmla="*/ 232 w 97845"/>
                <a:gd name="connsiteY8" fmla="*/ 133701 h 139152"/>
                <a:gd name="connsiteX9" fmla="*/ 6011 w 97845"/>
                <a:gd name="connsiteY9" fmla="*/ 139228 h 139152"/>
                <a:gd name="connsiteX10" fmla="*/ 13384 w 97845"/>
                <a:gd name="connsiteY10" fmla="*/ 134096 h 139152"/>
                <a:gd name="connsiteX11" fmla="*/ 17170 w 97845"/>
                <a:gd name="connsiteY11" fmla="*/ 119095 h 139152"/>
                <a:gd name="connsiteX12" fmla="*/ 21555 w 97845"/>
                <a:gd name="connsiteY12" fmla="*/ 101331 h 139152"/>
                <a:gd name="connsiteX13" fmla="*/ 24942 w 97845"/>
                <a:gd name="connsiteY13" fmla="*/ 88106 h 139152"/>
                <a:gd name="connsiteX14" fmla="*/ 27134 w 97845"/>
                <a:gd name="connsiteY14" fmla="*/ 79224 h 139152"/>
                <a:gd name="connsiteX15" fmla="*/ 40685 w 97845"/>
                <a:gd name="connsiteY15" fmla="*/ 61065 h 139152"/>
                <a:gd name="connsiteX16" fmla="*/ 59816 w 97845"/>
                <a:gd name="connsiteY16" fmla="*/ 54157 h 139152"/>
                <a:gd name="connsiteX17" fmla="*/ 70577 w 97845"/>
                <a:gd name="connsiteY17" fmla="*/ 67973 h 139152"/>
                <a:gd name="connsiteX18" fmla="*/ 58222 w 97845"/>
                <a:gd name="connsiteY18" fmla="*/ 112186 h 139152"/>
                <a:gd name="connsiteX19" fmla="*/ 55631 w 97845"/>
                <a:gd name="connsiteY19" fmla="*/ 123042 h 139152"/>
                <a:gd name="connsiteX20" fmla="*/ 71972 w 97845"/>
                <a:gd name="connsiteY20" fmla="*/ 139228 h 139152"/>
                <a:gd name="connsiteX21" fmla="*/ 98077 w 97845"/>
                <a:gd name="connsiteY21" fmla="*/ 108831 h 139152"/>
                <a:gd name="connsiteX22" fmla="*/ 95686 w 97845"/>
                <a:gd name="connsiteY22" fmla="*/ 106857 h 139152"/>
                <a:gd name="connsiteX23" fmla="*/ 92697 w 97845"/>
                <a:gd name="connsiteY23" fmla="*/ 110410 h 139152"/>
                <a:gd name="connsiteX24" fmla="*/ 72370 w 97845"/>
                <a:gd name="connsiteY24" fmla="*/ 134885 h 139152"/>
                <a:gd name="connsiteX25" fmla="*/ 67588 w 97845"/>
                <a:gd name="connsiteY25" fmla="*/ 128372 h 139152"/>
                <a:gd name="connsiteX26" fmla="*/ 71175 w 97845"/>
                <a:gd name="connsiteY26" fmla="*/ 114358 h 139152"/>
                <a:gd name="connsiteX27" fmla="*/ 83331 w 97845"/>
                <a:gd name="connsiteY27" fmla="*/ 70934 h 139152"/>
                <a:gd name="connsiteX28" fmla="*/ 60414 w 97845"/>
                <a:gd name="connsiteY28" fmla="*/ 49814 h 139152"/>
                <a:gd name="connsiteX29" fmla="*/ 30921 w 97845"/>
                <a:gd name="connsiteY29" fmla="*/ 65013 h 139152"/>
                <a:gd name="connsiteX30" fmla="*/ 46464 w 97845"/>
                <a:gd name="connsiteY30" fmla="*/ 2246 h 13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7845" h="139152">
                  <a:moveTo>
                    <a:pt x="46464" y="2246"/>
                  </a:moveTo>
                  <a:cubicBezTo>
                    <a:pt x="46464" y="2049"/>
                    <a:pt x="46464" y="75"/>
                    <a:pt x="43874" y="75"/>
                  </a:cubicBezTo>
                  <a:cubicBezTo>
                    <a:pt x="39290" y="75"/>
                    <a:pt x="24743" y="1654"/>
                    <a:pt x="19562" y="2049"/>
                  </a:cubicBezTo>
                  <a:cubicBezTo>
                    <a:pt x="17968" y="2246"/>
                    <a:pt x="15776" y="2443"/>
                    <a:pt x="15776" y="5996"/>
                  </a:cubicBezTo>
                  <a:cubicBezTo>
                    <a:pt x="15776" y="8365"/>
                    <a:pt x="17569" y="8365"/>
                    <a:pt x="20558" y="8365"/>
                  </a:cubicBezTo>
                  <a:cubicBezTo>
                    <a:pt x="30124" y="8365"/>
                    <a:pt x="30522" y="9746"/>
                    <a:pt x="30522" y="11720"/>
                  </a:cubicBezTo>
                  <a:lnTo>
                    <a:pt x="29924" y="15668"/>
                  </a:lnTo>
                  <a:lnTo>
                    <a:pt x="1029" y="129359"/>
                  </a:lnTo>
                  <a:cubicBezTo>
                    <a:pt x="232" y="132122"/>
                    <a:pt x="232" y="132517"/>
                    <a:pt x="232" y="133701"/>
                  </a:cubicBezTo>
                  <a:cubicBezTo>
                    <a:pt x="232" y="138241"/>
                    <a:pt x="4217" y="139228"/>
                    <a:pt x="6011" y="139228"/>
                  </a:cubicBezTo>
                  <a:cubicBezTo>
                    <a:pt x="9199" y="139228"/>
                    <a:pt x="12388" y="136859"/>
                    <a:pt x="13384" y="134096"/>
                  </a:cubicBezTo>
                  <a:lnTo>
                    <a:pt x="17170" y="119095"/>
                  </a:lnTo>
                  <a:lnTo>
                    <a:pt x="21555" y="101331"/>
                  </a:lnTo>
                  <a:cubicBezTo>
                    <a:pt x="22750" y="96988"/>
                    <a:pt x="23946" y="92646"/>
                    <a:pt x="24942" y="88106"/>
                  </a:cubicBezTo>
                  <a:cubicBezTo>
                    <a:pt x="25341" y="86922"/>
                    <a:pt x="26935" y="80408"/>
                    <a:pt x="27134" y="79224"/>
                  </a:cubicBezTo>
                  <a:cubicBezTo>
                    <a:pt x="27732" y="77448"/>
                    <a:pt x="33910" y="66394"/>
                    <a:pt x="40685" y="61065"/>
                  </a:cubicBezTo>
                  <a:cubicBezTo>
                    <a:pt x="45069" y="57907"/>
                    <a:pt x="51247" y="54157"/>
                    <a:pt x="59816" y="54157"/>
                  </a:cubicBezTo>
                  <a:cubicBezTo>
                    <a:pt x="68385" y="54157"/>
                    <a:pt x="70577" y="60868"/>
                    <a:pt x="70577" y="67973"/>
                  </a:cubicBezTo>
                  <a:cubicBezTo>
                    <a:pt x="70577" y="78632"/>
                    <a:pt x="63004" y="100146"/>
                    <a:pt x="58222" y="112186"/>
                  </a:cubicBezTo>
                  <a:cubicBezTo>
                    <a:pt x="56627" y="116726"/>
                    <a:pt x="55631" y="119095"/>
                    <a:pt x="55631" y="123042"/>
                  </a:cubicBezTo>
                  <a:cubicBezTo>
                    <a:pt x="55631" y="132319"/>
                    <a:pt x="62606" y="139228"/>
                    <a:pt x="71972" y="139228"/>
                  </a:cubicBezTo>
                  <a:cubicBezTo>
                    <a:pt x="90704" y="139228"/>
                    <a:pt x="98077" y="110410"/>
                    <a:pt x="98077" y="108831"/>
                  </a:cubicBezTo>
                  <a:cubicBezTo>
                    <a:pt x="98077" y="106857"/>
                    <a:pt x="96284" y="106857"/>
                    <a:pt x="95686" y="106857"/>
                  </a:cubicBezTo>
                  <a:cubicBezTo>
                    <a:pt x="93693" y="106857"/>
                    <a:pt x="93693" y="107449"/>
                    <a:pt x="92697" y="110410"/>
                  </a:cubicBezTo>
                  <a:cubicBezTo>
                    <a:pt x="89708" y="120871"/>
                    <a:pt x="83331" y="134885"/>
                    <a:pt x="72370" y="134885"/>
                  </a:cubicBezTo>
                  <a:cubicBezTo>
                    <a:pt x="68983" y="134885"/>
                    <a:pt x="67588" y="132911"/>
                    <a:pt x="67588" y="128372"/>
                  </a:cubicBezTo>
                  <a:cubicBezTo>
                    <a:pt x="67588" y="123437"/>
                    <a:pt x="69381" y="118700"/>
                    <a:pt x="71175" y="114358"/>
                  </a:cubicBezTo>
                  <a:cubicBezTo>
                    <a:pt x="74363" y="105870"/>
                    <a:pt x="83331" y="82382"/>
                    <a:pt x="83331" y="70934"/>
                  </a:cubicBezTo>
                  <a:cubicBezTo>
                    <a:pt x="83331" y="58104"/>
                    <a:pt x="75360" y="49814"/>
                    <a:pt x="60414" y="49814"/>
                  </a:cubicBezTo>
                  <a:cubicBezTo>
                    <a:pt x="47859" y="49814"/>
                    <a:pt x="38294" y="55933"/>
                    <a:pt x="30921" y="65013"/>
                  </a:cubicBezTo>
                  <a:lnTo>
                    <a:pt x="46464" y="2246"/>
                  </a:lnTo>
                  <a:close/>
                </a:path>
              </a:pathLst>
            </a:custGeom>
            <a:solidFill>
              <a:srgbClr val="000000"/>
            </a:solidFill>
            <a:ln w="19943" cap="flat">
              <a:noFill/>
              <a:prstDash val="solid"/>
              <a:miter/>
            </a:ln>
          </p:spPr>
          <p:txBody>
            <a:bodyPr rtlCol="0" anchor="ctr"/>
            <a:lstStyle/>
            <a:p>
              <a:endParaRPr lang="zh-CN" altLang="en-US" sz="1600"/>
            </a:p>
          </p:txBody>
        </p:sp>
        <p:sp>
          <p:nvSpPr>
            <p:cNvPr id="32" name="任意多边形: 形状 31">
              <a:extLst>
                <a:ext uri="{FF2B5EF4-FFF2-40B4-BE49-F238E27FC236}">
                  <a16:creationId xmlns:a16="http://schemas.microsoft.com/office/drawing/2014/main" id="{D220ACC9-B758-49A8-BCE7-8FFC6D23EC80}"/>
                </a:ext>
              </a:extLst>
            </p:cNvPr>
            <p:cNvSpPr/>
            <p:nvPr>
              <p:custDataLst>
                <p:tags r:id="rId104"/>
              </p:custDataLst>
            </p:nvPr>
          </p:nvSpPr>
          <p:spPr>
            <a:xfrm>
              <a:off x="7309970" y="3999425"/>
              <a:ext cx="23315" cy="59016"/>
            </a:xfrm>
            <a:custGeom>
              <a:avLst/>
              <a:gdLst>
                <a:gd name="connsiteX0" fmla="*/ 23553 w 23315"/>
                <a:gd name="connsiteY0" fmla="*/ 20800 h 59016"/>
                <a:gd name="connsiteX1" fmla="*/ 10799 w 23315"/>
                <a:gd name="connsiteY1" fmla="*/ 75 h 59016"/>
                <a:gd name="connsiteX2" fmla="*/ 238 w 23315"/>
                <a:gd name="connsiteY2" fmla="*/ 10536 h 59016"/>
                <a:gd name="connsiteX3" fmla="*/ 10799 w 23315"/>
                <a:gd name="connsiteY3" fmla="*/ 20997 h 59016"/>
                <a:gd name="connsiteX4" fmla="*/ 17774 w 23315"/>
                <a:gd name="connsiteY4" fmla="*/ 18431 h 59016"/>
                <a:gd name="connsiteX5" fmla="*/ 18770 w 23315"/>
                <a:gd name="connsiteY5" fmla="*/ 17839 h 59016"/>
                <a:gd name="connsiteX6" fmla="*/ 19169 w 23315"/>
                <a:gd name="connsiteY6" fmla="*/ 20800 h 59016"/>
                <a:gd name="connsiteX7" fmla="*/ 5618 w 23315"/>
                <a:gd name="connsiteY7" fmla="*/ 53762 h 59016"/>
                <a:gd name="connsiteX8" fmla="*/ 3426 w 23315"/>
                <a:gd name="connsiteY8" fmla="*/ 56920 h 59016"/>
                <a:gd name="connsiteX9" fmla="*/ 5419 w 23315"/>
                <a:gd name="connsiteY9" fmla="*/ 59091 h 59016"/>
                <a:gd name="connsiteX10" fmla="*/ 23553 w 23315"/>
                <a:gd name="connsiteY10" fmla="*/ 20800 h 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15" h="59016">
                  <a:moveTo>
                    <a:pt x="23553" y="20800"/>
                  </a:moveTo>
                  <a:cubicBezTo>
                    <a:pt x="23553" y="7773"/>
                    <a:pt x="18571" y="75"/>
                    <a:pt x="10799" y="75"/>
                  </a:cubicBezTo>
                  <a:cubicBezTo>
                    <a:pt x="4223" y="75"/>
                    <a:pt x="238" y="5009"/>
                    <a:pt x="238" y="10536"/>
                  </a:cubicBezTo>
                  <a:cubicBezTo>
                    <a:pt x="238" y="15865"/>
                    <a:pt x="4223" y="20997"/>
                    <a:pt x="10799" y="20997"/>
                  </a:cubicBezTo>
                  <a:cubicBezTo>
                    <a:pt x="13191" y="20997"/>
                    <a:pt x="15781" y="20207"/>
                    <a:pt x="17774" y="18431"/>
                  </a:cubicBezTo>
                  <a:cubicBezTo>
                    <a:pt x="18372" y="18036"/>
                    <a:pt x="18571" y="17839"/>
                    <a:pt x="18770" y="17839"/>
                  </a:cubicBezTo>
                  <a:cubicBezTo>
                    <a:pt x="18970" y="17839"/>
                    <a:pt x="19169" y="18036"/>
                    <a:pt x="19169" y="20800"/>
                  </a:cubicBezTo>
                  <a:cubicBezTo>
                    <a:pt x="19169" y="35406"/>
                    <a:pt x="12194" y="47249"/>
                    <a:pt x="5618" y="53762"/>
                  </a:cubicBezTo>
                  <a:cubicBezTo>
                    <a:pt x="3426" y="55933"/>
                    <a:pt x="3426" y="56328"/>
                    <a:pt x="3426" y="56920"/>
                  </a:cubicBezTo>
                  <a:cubicBezTo>
                    <a:pt x="3426" y="58302"/>
                    <a:pt x="4422" y="59091"/>
                    <a:pt x="5419" y="59091"/>
                  </a:cubicBezTo>
                  <a:cubicBezTo>
                    <a:pt x="7611" y="59091"/>
                    <a:pt x="23553" y="43893"/>
                    <a:pt x="23553" y="20800"/>
                  </a:cubicBezTo>
                  <a:close/>
                </a:path>
              </a:pathLst>
            </a:custGeom>
            <a:solidFill>
              <a:srgbClr val="000000"/>
            </a:solidFill>
            <a:ln w="19943" cap="flat">
              <a:noFill/>
              <a:prstDash val="solid"/>
              <a:miter/>
            </a:ln>
          </p:spPr>
          <p:txBody>
            <a:bodyPr rtlCol="0" anchor="ctr"/>
            <a:lstStyle/>
            <a:p>
              <a:endParaRPr lang="zh-CN" altLang="en-US" sz="1600"/>
            </a:p>
          </p:txBody>
        </p:sp>
        <p:sp>
          <p:nvSpPr>
            <p:cNvPr id="33" name="任意多边形: 形状 32">
              <a:extLst>
                <a:ext uri="{FF2B5EF4-FFF2-40B4-BE49-F238E27FC236}">
                  <a16:creationId xmlns:a16="http://schemas.microsoft.com/office/drawing/2014/main" id="{D17C3A1C-B851-4945-8DFE-6100A279E6AC}"/>
                </a:ext>
              </a:extLst>
            </p:cNvPr>
            <p:cNvSpPr/>
            <p:nvPr>
              <p:custDataLst>
                <p:tags r:id="rId105"/>
              </p:custDataLst>
            </p:nvPr>
          </p:nvSpPr>
          <p:spPr>
            <a:xfrm>
              <a:off x="7385983" y="3896787"/>
              <a:ext cx="61178" cy="125730"/>
            </a:xfrm>
            <a:custGeom>
              <a:avLst/>
              <a:gdLst>
                <a:gd name="connsiteX0" fmla="*/ 36710 w 61178"/>
                <a:gd name="connsiteY0" fmla="*/ 44683 h 125730"/>
                <a:gd name="connsiteX1" fmla="*/ 55442 w 61178"/>
                <a:gd name="connsiteY1" fmla="*/ 44683 h 125730"/>
                <a:gd name="connsiteX2" fmla="*/ 61420 w 61178"/>
                <a:gd name="connsiteY2" fmla="*/ 40735 h 125730"/>
                <a:gd name="connsiteX3" fmla="*/ 55841 w 61178"/>
                <a:gd name="connsiteY3" fmla="*/ 38564 h 125730"/>
                <a:gd name="connsiteX4" fmla="*/ 38304 w 61178"/>
                <a:gd name="connsiteY4" fmla="*/ 38564 h 125730"/>
                <a:gd name="connsiteX5" fmla="*/ 46474 w 61178"/>
                <a:gd name="connsiteY5" fmla="*/ 5404 h 125730"/>
                <a:gd name="connsiteX6" fmla="*/ 40695 w 61178"/>
                <a:gd name="connsiteY6" fmla="*/ 75 h 125730"/>
                <a:gd name="connsiteX7" fmla="*/ 32724 w 61178"/>
                <a:gd name="connsiteY7" fmla="*/ 7180 h 125730"/>
                <a:gd name="connsiteX8" fmla="*/ 24952 w 61178"/>
                <a:gd name="connsiteY8" fmla="*/ 38564 h 125730"/>
                <a:gd name="connsiteX9" fmla="*/ 6220 w 61178"/>
                <a:gd name="connsiteY9" fmla="*/ 38564 h 125730"/>
                <a:gd name="connsiteX10" fmla="*/ 242 w 61178"/>
                <a:gd name="connsiteY10" fmla="*/ 42314 h 125730"/>
                <a:gd name="connsiteX11" fmla="*/ 5822 w 61178"/>
                <a:gd name="connsiteY11" fmla="*/ 44683 h 125730"/>
                <a:gd name="connsiteX12" fmla="*/ 23358 w 61178"/>
                <a:gd name="connsiteY12" fmla="*/ 44683 h 125730"/>
                <a:gd name="connsiteX13" fmla="*/ 8213 w 61178"/>
                <a:gd name="connsiteY13" fmla="*/ 107647 h 125730"/>
                <a:gd name="connsiteX14" fmla="*/ 26547 w 61178"/>
                <a:gd name="connsiteY14" fmla="*/ 125806 h 125730"/>
                <a:gd name="connsiteX15" fmla="*/ 58232 w 61178"/>
                <a:gd name="connsiteY15" fmla="*/ 95409 h 125730"/>
                <a:gd name="connsiteX16" fmla="*/ 55841 w 61178"/>
                <a:gd name="connsiteY16" fmla="*/ 93435 h 125730"/>
                <a:gd name="connsiteX17" fmla="*/ 52851 w 61178"/>
                <a:gd name="connsiteY17" fmla="*/ 96199 h 125730"/>
                <a:gd name="connsiteX18" fmla="*/ 26945 w 61178"/>
                <a:gd name="connsiteY18" fmla="*/ 121463 h 125730"/>
                <a:gd name="connsiteX19" fmla="*/ 20768 w 61178"/>
                <a:gd name="connsiteY19" fmla="*/ 112384 h 125730"/>
                <a:gd name="connsiteX20" fmla="*/ 21963 w 61178"/>
                <a:gd name="connsiteY20" fmla="*/ 102910 h 125730"/>
                <a:gd name="connsiteX21" fmla="*/ 36710 w 61178"/>
                <a:gd name="connsiteY21" fmla="*/ 44683 h 12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78" h="125730">
                  <a:moveTo>
                    <a:pt x="36710" y="44683"/>
                  </a:moveTo>
                  <a:lnTo>
                    <a:pt x="55442" y="44683"/>
                  </a:lnTo>
                  <a:cubicBezTo>
                    <a:pt x="59428" y="44683"/>
                    <a:pt x="61420" y="44683"/>
                    <a:pt x="61420" y="40735"/>
                  </a:cubicBezTo>
                  <a:cubicBezTo>
                    <a:pt x="61420" y="38564"/>
                    <a:pt x="59428" y="38564"/>
                    <a:pt x="55841" y="38564"/>
                  </a:cubicBezTo>
                  <a:lnTo>
                    <a:pt x="38304" y="38564"/>
                  </a:lnTo>
                  <a:cubicBezTo>
                    <a:pt x="45478" y="10536"/>
                    <a:pt x="46474" y="6588"/>
                    <a:pt x="46474" y="5404"/>
                  </a:cubicBezTo>
                  <a:cubicBezTo>
                    <a:pt x="46474" y="2049"/>
                    <a:pt x="44083" y="75"/>
                    <a:pt x="40695" y="75"/>
                  </a:cubicBezTo>
                  <a:cubicBezTo>
                    <a:pt x="40098" y="75"/>
                    <a:pt x="34518" y="272"/>
                    <a:pt x="32724" y="7180"/>
                  </a:cubicBezTo>
                  <a:lnTo>
                    <a:pt x="24952" y="38564"/>
                  </a:lnTo>
                  <a:lnTo>
                    <a:pt x="6220" y="38564"/>
                  </a:lnTo>
                  <a:cubicBezTo>
                    <a:pt x="2235" y="38564"/>
                    <a:pt x="242" y="38564"/>
                    <a:pt x="242" y="42314"/>
                  </a:cubicBezTo>
                  <a:cubicBezTo>
                    <a:pt x="242" y="44683"/>
                    <a:pt x="1836" y="44683"/>
                    <a:pt x="5822" y="44683"/>
                  </a:cubicBezTo>
                  <a:lnTo>
                    <a:pt x="23358" y="44683"/>
                  </a:lnTo>
                  <a:cubicBezTo>
                    <a:pt x="9010" y="100738"/>
                    <a:pt x="8213" y="104094"/>
                    <a:pt x="8213" y="107647"/>
                  </a:cubicBezTo>
                  <a:cubicBezTo>
                    <a:pt x="8213" y="118305"/>
                    <a:pt x="15786" y="125806"/>
                    <a:pt x="26547" y="125806"/>
                  </a:cubicBezTo>
                  <a:cubicBezTo>
                    <a:pt x="46873" y="125806"/>
                    <a:pt x="58232" y="96988"/>
                    <a:pt x="58232" y="95409"/>
                  </a:cubicBezTo>
                  <a:cubicBezTo>
                    <a:pt x="58232" y="93435"/>
                    <a:pt x="56638" y="93435"/>
                    <a:pt x="55841" y="93435"/>
                  </a:cubicBezTo>
                  <a:cubicBezTo>
                    <a:pt x="54047" y="93435"/>
                    <a:pt x="53848" y="94028"/>
                    <a:pt x="52851" y="96199"/>
                  </a:cubicBezTo>
                  <a:cubicBezTo>
                    <a:pt x="44282" y="116726"/>
                    <a:pt x="33721" y="121463"/>
                    <a:pt x="26945" y="121463"/>
                  </a:cubicBezTo>
                  <a:cubicBezTo>
                    <a:pt x="22760" y="121463"/>
                    <a:pt x="20768" y="118897"/>
                    <a:pt x="20768" y="112384"/>
                  </a:cubicBezTo>
                  <a:cubicBezTo>
                    <a:pt x="20768" y="107647"/>
                    <a:pt x="21166" y="106265"/>
                    <a:pt x="21963" y="102910"/>
                  </a:cubicBezTo>
                  <a:lnTo>
                    <a:pt x="36710" y="44683"/>
                  </a:lnTo>
                  <a:close/>
                </a:path>
              </a:pathLst>
            </a:custGeom>
            <a:solidFill>
              <a:srgbClr val="000000"/>
            </a:solidFill>
            <a:ln w="19943" cap="flat">
              <a:noFill/>
              <a:prstDash val="solid"/>
              <a:miter/>
            </a:ln>
          </p:spPr>
          <p:txBody>
            <a:bodyPr rtlCol="0" anchor="ctr"/>
            <a:lstStyle/>
            <a:p>
              <a:endParaRPr lang="zh-CN" altLang="en-US" sz="1600"/>
            </a:p>
          </p:txBody>
        </p:sp>
        <p:sp>
          <p:nvSpPr>
            <p:cNvPr id="34" name="任意多边形: 形状 33">
              <a:extLst>
                <a:ext uri="{FF2B5EF4-FFF2-40B4-BE49-F238E27FC236}">
                  <a16:creationId xmlns:a16="http://schemas.microsoft.com/office/drawing/2014/main" id="{3A4FCDD9-D4E6-4612-BF74-94574FCF23CC}"/>
                </a:ext>
              </a:extLst>
            </p:cNvPr>
            <p:cNvSpPr/>
            <p:nvPr>
              <p:custDataLst>
                <p:tags r:id="rId106"/>
              </p:custDataLst>
            </p:nvPr>
          </p:nvSpPr>
          <p:spPr>
            <a:xfrm>
              <a:off x="7464720" y="3872312"/>
              <a:ext cx="46232" cy="197379"/>
            </a:xfrm>
            <a:custGeom>
              <a:avLst/>
              <a:gdLst>
                <a:gd name="connsiteX0" fmla="*/ 46478 w 46232"/>
                <a:gd name="connsiteY0" fmla="*/ 98765 h 197379"/>
                <a:gd name="connsiteX1" fmla="*/ 33326 w 46232"/>
                <a:gd name="connsiteY1" fmla="*/ 37182 h 197379"/>
                <a:gd name="connsiteX2" fmla="*/ 2238 w 46232"/>
                <a:gd name="connsiteY2" fmla="*/ 75 h 197379"/>
                <a:gd name="connsiteX3" fmla="*/ 246 w 46232"/>
                <a:gd name="connsiteY3" fmla="*/ 2049 h 197379"/>
                <a:gd name="connsiteX4" fmla="*/ 4032 w 46232"/>
                <a:gd name="connsiteY4" fmla="*/ 6588 h 197379"/>
                <a:gd name="connsiteX5" fmla="*/ 34920 w 46232"/>
                <a:gd name="connsiteY5" fmla="*/ 98765 h 197379"/>
                <a:gd name="connsiteX6" fmla="*/ 2836 w 46232"/>
                <a:gd name="connsiteY6" fmla="*/ 192125 h 197379"/>
                <a:gd name="connsiteX7" fmla="*/ 246 w 46232"/>
                <a:gd name="connsiteY7" fmla="*/ 195481 h 197379"/>
                <a:gd name="connsiteX8" fmla="*/ 2238 w 46232"/>
                <a:gd name="connsiteY8" fmla="*/ 197455 h 197379"/>
                <a:gd name="connsiteX9" fmla="*/ 33924 w 46232"/>
                <a:gd name="connsiteY9" fmla="*/ 158965 h 197379"/>
                <a:gd name="connsiteX10" fmla="*/ 46478 w 46232"/>
                <a:gd name="connsiteY10" fmla="*/ 98765 h 19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232" h="197379">
                  <a:moveTo>
                    <a:pt x="46478" y="98765"/>
                  </a:moveTo>
                  <a:cubicBezTo>
                    <a:pt x="46478" y="83369"/>
                    <a:pt x="44286" y="59486"/>
                    <a:pt x="33326" y="37182"/>
                  </a:cubicBezTo>
                  <a:cubicBezTo>
                    <a:pt x="21369" y="12904"/>
                    <a:pt x="4231" y="75"/>
                    <a:pt x="2238" y="75"/>
                  </a:cubicBezTo>
                  <a:cubicBezTo>
                    <a:pt x="1043" y="75"/>
                    <a:pt x="246" y="864"/>
                    <a:pt x="246" y="2049"/>
                  </a:cubicBezTo>
                  <a:cubicBezTo>
                    <a:pt x="246" y="2641"/>
                    <a:pt x="246" y="3035"/>
                    <a:pt x="4032" y="6588"/>
                  </a:cubicBezTo>
                  <a:cubicBezTo>
                    <a:pt x="23561" y="26129"/>
                    <a:pt x="34920" y="57512"/>
                    <a:pt x="34920" y="98765"/>
                  </a:cubicBezTo>
                  <a:cubicBezTo>
                    <a:pt x="34920" y="132517"/>
                    <a:pt x="27547" y="167255"/>
                    <a:pt x="2836" y="192125"/>
                  </a:cubicBezTo>
                  <a:cubicBezTo>
                    <a:pt x="246" y="194494"/>
                    <a:pt x="246" y="194889"/>
                    <a:pt x="246" y="195481"/>
                  </a:cubicBezTo>
                  <a:cubicBezTo>
                    <a:pt x="246" y="196665"/>
                    <a:pt x="1043" y="197455"/>
                    <a:pt x="2238" y="197455"/>
                  </a:cubicBezTo>
                  <a:cubicBezTo>
                    <a:pt x="4231" y="197455"/>
                    <a:pt x="22166" y="184033"/>
                    <a:pt x="33924" y="158965"/>
                  </a:cubicBezTo>
                  <a:cubicBezTo>
                    <a:pt x="44087" y="137254"/>
                    <a:pt x="46478" y="115345"/>
                    <a:pt x="46478" y="98765"/>
                  </a:cubicBezTo>
                  <a:close/>
                </a:path>
              </a:pathLst>
            </a:custGeom>
            <a:solidFill>
              <a:srgbClr val="000000"/>
            </a:solidFill>
            <a:ln w="19943" cap="flat">
              <a:noFill/>
              <a:prstDash val="solid"/>
              <a:miter/>
            </a:ln>
          </p:spPr>
          <p:txBody>
            <a:bodyPr rtlCol="0" anchor="ctr"/>
            <a:lstStyle/>
            <a:p>
              <a:endParaRPr lang="zh-CN" altLang="en-US" sz="1600"/>
            </a:p>
          </p:txBody>
        </p:sp>
      </p:grpSp>
      <p:sp>
        <p:nvSpPr>
          <p:cNvPr id="65" name="文本框 64">
            <a:extLst>
              <a:ext uri="{FF2B5EF4-FFF2-40B4-BE49-F238E27FC236}">
                <a16:creationId xmlns:a16="http://schemas.microsoft.com/office/drawing/2014/main" id="{AF411B50-E97A-413E-96BC-B758998A461E}"/>
              </a:ext>
            </a:extLst>
          </p:cNvPr>
          <p:cNvSpPr txBox="1"/>
          <p:nvPr/>
        </p:nvSpPr>
        <p:spPr>
          <a:xfrm>
            <a:off x="3032283" y="2181856"/>
            <a:ext cx="492443" cy="276999"/>
          </a:xfrm>
          <a:prstGeom prst="rect">
            <a:avLst/>
          </a:prstGeom>
          <a:noFill/>
        </p:spPr>
        <p:txBody>
          <a:bodyPr wrap="none" rtlCol="0">
            <a:spAutoFit/>
          </a:bodyPr>
          <a:lstStyle/>
          <a:p>
            <a:r>
              <a:rPr lang="zh-CN" altLang="en-US" sz="1200" dirty="0">
                <a:solidFill>
                  <a:srgbClr val="C00000"/>
                </a:solidFill>
              </a:rPr>
              <a:t>反映</a:t>
            </a:r>
          </a:p>
        </p:txBody>
      </p:sp>
      <p:sp>
        <p:nvSpPr>
          <p:cNvPr id="46" name="文本框 45">
            <a:extLst>
              <a:ext uri="{FF2B5EF4-FFF2-40B4-BE49-F238E27FC236}">
                <a16:creationId xmlns:a16="http://schemas.microsoft.com/office/drawing/2014/main" id="{B622C0C8-1253-4A3F-B5CC-C58E370BEC6B}"/>
              </a:ext>
            </a:extLst>
          </p:cNvPr>
          <p:cNvSpPr txBox="1"/>
          <p:nvPr/>
        </p:nvSpPr>
        <p:spPr>
          <a:xfrm>
            <a:off x="645217" y="4666537"/>
            <a:ext cx="3467616" cy="338554"/>
          </a:xfrm>
          <a:prstGeom prst="rect">
            <a:avLst/>
          </a:prstGeom>
          <a:noFill/>
        </p:spPr>
        <p:txBody>
          <a:bodyPr wrap="none" rtlCol="0">
            <a:spAutoFit/>
          </a:bodyPr>
          <a:lstStyle/>
          <a:p>
            <a:r>
              <a:rPr lang="zh-CN" altLang="en-US" sz="1600" b="1" dirty="0">
                <a:solidFill>
                  <a:srgbClr val="002060"/>
                </a:solidFill>
              </a:rPr>
              <a:t>单个粒子击中事例鉴别：极大似然法</a:t>
            </a:r>
          </a:p>
        </p:txBody>
      </p:sp>
      <p:sp>
        <p:nvSpPr>
          <p:cNvPr id="48" name="文本框 47">
            <a:extLst>
              <a:ext uri="{FF2B5EF4-FFF2-40B4-BE49-F238E27FC236}">
                <a16:creationId xmlns:a16="http://schemas.microsoft.com/office/drawing/2014/main" id="{CB1B3478-8352-4BBD-828B-0361AFA040DF}"/>
              </a:ext>
            </a:extLst>
          </p:cNvPr>
          <p:cNvSpPr txBox="1"/>
          <p:nvPr/>
        </p:nvSpPr>
        <p:spPr>
          <a:xfrm>
            <a:off x="645217" y="5001212"/>
            <a:ext cx="1928733" cy="338554"/>
          </a:xfrm>
          <a:prstGeom prst="rect">
            <a:avLst/>
          </a:prstGeom>
          <a:noFill/>
        </p:spPr>
        <p:txBody>
          <a:bodyPr wrap="none" rtlCol="0">
            <a:spAutoFit/>
          </a:bodyPr>
          <a:lstStyle/>
          <a:p>
            <a:r>
              <a:rPr lang="zh-CN" altLang="en-US" sz="1600" dirty="0"/>
              <a:t>不同粒子假设</a:t>
            </a:r>
            <a:r>
              <a:rPr lang="en-US" altLang="zh-CN" sz="1600" i="1" dirty="0"/>
              <a:t>h</a:t>
            </a:r>
            <a:r>
              <a:rPr lang="zh-CN" altLang="en-US" sz="1600" dirty="0"/>
              <a:t>下：</a:t>
            </a:r>
          </a:p>
        </p:txBody>
      </p:sp>
      <p:grpSp>
        <p:nvGrpSpPr>
          <p:cNvPr id="73" name="组合 72" descr="\documentclass{article}&#10;\usepackage{amsmath}&#10;\pagestyle{empty}&#10;\begin{document}&#10;&#10;$$&#10;f_h(ch,t)=S_h(ch,t)+B&#10;$$&#10;&#10;\end{document}" title="IguanaTex Shape Display">
            <a:extLst>
              <a:ext uri="{FF2B5EF4-FFF2-40B4-BE49-F238E27FC236}">
                <a16:creationId xmlns:a16="http://schemas.microsoft.com/office/drawing/2014/main" id="{4639D0EB-E157-4C91-9669-B443A958E30E}"/>
              </a:ext>
            </a:extLst>
          </p:cNvPr>
          <p:cNvGrpSpPr>
            <a:grpSpLocks noChangeAspect="1"/>
          </p:cNvGrpSpPr>
          <p:nvPr>
            <p:custDataLst>
              <p:tags r:id="rId2"/>
            </p:custDataLst>
          </p:nvPr>
        </p:nvGrpSpPr>
        <p:grpSpPr>
          <a:xfrm>
            <a:off x="1008652" y="5528309"/>
            <a:ext cx="2421414" cy="222052"/>
            <a:chOff x="6695164" y="4038853"/>
            <a:chExt cx="2421414" cy="222052"/>
          </a:xfrm>
        </p:grpSpPr>
        <p:sp>
          <p:nvSpPr>
            <p:cNvPr id="53" name="任意多边形: 形状 52">
              <a:extLst>
                <a:ext uri="{FF2B5EF4-FFF2-40B4-BE49-F238E27FC236}">
                  <a16:creationId xmlns:a16="http://schemas.microsoft.com/office/drawing/2014/main" id="{E918B09B-6784-474D-9587-7F6E7A4DD0BC}"/>
                </a:ext>
              </a:extLst>
            </p:cNvPr>
            <p:cNvSpPr/>
            <p:nvPr>
              <p:custDataLst>
                <p:tags r:id="rId81"/>
              </p:custDataLst>
            </p:nvPr>
          </p:nvSpPr>
          <p:spPr>
            <a:xfrm>
              <a:off x="6695164" y="4048845"/>
              <a:ext cx="114181" cy="202067"/>
            </a:xfrm>
            <a:custGeom>
              <a:avLst/>
              <a:gdLst>
                <a:gd name="connsiteX0" fmla="*/ 72030 w 114181"/>
                <a:gd name="connsiteY0" fmla="*/ 67801 h 202067"/>
                <a:gd name="connsiteX1" fmla="*/ 91708 w 114181"/>
                <a:gd name="connsiteY1" fmla="*/ 67801 h 202067"/>
                <a:gd name="connsiteX2" fmla="*/ 98573 w 114181"/>
                <a:gd name="connsiteY2" fmla="*/ 63360 h 202067"/>
                <a:gd name="connsiteX3" fmla="*/ 92395 w 114181"/>
                <a:gd name="connsiteY3" fmla="*/ 60917 h 202067"/>
                <a:gd name="connsiteX4" fmla="*/ 73403 w 114181"/>
                <a:gd name="connsiteY4" fmla="*/ 60917 h 202067"/>
                <a:gd name="connsiteX5" fmla="*/ 78208 w 114181"/>
                <a:gd name="connsiteY5" fmla="*/ 35603 h 202067"/>
                <a:gd name="connsiteX6" fmla="*/ 83700 w 114181"/>
                <a:gd name="connsiteY6" fmla="*/ 12510 h 202067"/>
                <a:gd name="connsiteX7" fmla="*/ 94454 w 114181"/>
                <a:gd name="connsiteY7" fmla="*/ 4960 h 202067"/>
                <a:gd name="connsiteX8" fmla="*/ 105667 w 114181"/>
                <a:gd name="connsiteY8" fmla="*/ 8957 h 202067"/>
                <a:gd name="connsiteX9" fmla="*/ 93310 w 114181"/>
                <a:gd name="connsiteY9" fmla="*/ 20948 h 202067"/>
                <a:gd name="connsiteX10" fmla="*/ 101777 w 114181"/>
                <a:gd name="connsiteY10" fmla="*/ 28719 h 202067"/>
                <a:gd name="connsiteX11" fmla="*/ 114362 w 114181"/>
                <a:gd name="connsiteY11" fmla="*/ 15396 h 202067"/>
                <a:gd name="connsiteX12" fmla="*/ 94454 w 114181"/>
                <a:gd name="connsiteY12" fmla="*/ 75 h 202067"/>
                <a:gd name="connsiteX13" fmla="*/ 65394 w 114181"/>
                <a:gd name="connsiteY13" fmla="*/ 26055 h 202067"/>
                <a:gd name="connsiteX14" fmla="*/ 57843 w 114181"/>
                <a:gd name="connsiteY14" fmla="*/ 60917 h 202067"/>
                <a:gd name="connsiteX15" fmla="*/ 42054 w 114181"/>
                <a:gd name="connsiteY15" fmla="*/ 60917 h 202067"/>
                <a:gd name="connsiteX16" fmla="*/ 35190 w 114181"/>
                <a:gd name="connsiteY16" fmla="*/ 65136 h 202067"/>
                <a:gd name="connsiteX17" fmla="*/ 41597 w 114181"/>
                <a:gd name="connsiteY17" fmla="*/ 67801 h 202067"/>
                <a:gd name="connsiteX18" fmla="*/ 56699 w 114181"/>
                <a:gd name="connsiteY18" fmla="*/ 67801 h 202067"/>
                <a:gd name="connsiteX19" fmla="*/ 39537 w 114181"/>
                <a:gd name="connsiteY19" fmla="*/ 155511 h 202067"/>
                <a:gd name="connsiteX20" fmla="*/ 19630 w 114181"/>
                <a:gd name="connsiteY20" fmla="*/ 197257 h 202067"/>
                <a:gd name="connsiteX21" fmla="*/ 8647 w 114181"/>
                <a:gd name="connsiteY21" fmla="*/ 193260 h 202067"/>
                <a:gd name="connsiteX22" fmla="*/ 21232 w 114181"/>
                <a:gd name="connsiteY22" fmla="*/ 181269 h 202067"/>
                <a:gd name="connsiteX23" fmla="*/ 12765 w 114181"/>
                <a:gd name="connsiteY23" fmla="*/ 173498 h 202067"/>
                <a:gd name="connsiteX24" fmla="*/ 180 w 114181"/>
                <a:gd name="connsiteY24" fmla="*/ 186821 h 202067"/>
                <a:gd name="connsiteX25" fmla="*/ 19630 w 114181"/>
                <a:gd name="connsiteY25" fmla="*/ 202142 h 202067"/>
                <a:gd name="connsiteX26" fmla="*/ 45487 w 114181"/>
                <a:gd name="connsiteY26" fmla="*/ 180603 h 202067"/>
                <a:gd name="connsiteX27" fmla="*/ 58301 w 114181"/>
                <a:gd name="connsiteY27" fmla="*/ 138191 h 202067"/>
                <a:gd name="connsiteX28" fmla="*/ 72030 w 114181"/>
                <a:gd name="connsiteY28" fmla="*/ 67801 h 20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181" h="202067">
                  <a:moveTo>
                    <a:pt x="72030" y="67801"/>
                  </a:moveTo>
                  <a:lnTo>
                    <a:pt x="91708" y="67801"/>
                  </a:lnTo>
                  <a:cubicBezTo>
                    <a:pt x="96285" y="67801"/>
                    <a:pt x="98573" y="67801"/>
                    <a:pt x="98573" y="63360"/>
                  </a:cubicBezTo>
                  <a:cubicBezTo>
                    <a:pt x="98573" y="60917"/>
                    <a:pt x="96285" y="60917"/>
                    <a:pt x="92395" y="60917"/>
                  </a:cubicBezTo>
                  <a:lnTo>
                    <a:pt x="73403" y="60917"/>
                  </a:lnTo>
                  <a:lnTo>
                    <a:pt x="78208" y="35603"/>
                  </a:lnTo>
                  <a:cubicBezTo>
                    <a:pt x="79123" y="30940"/>
                    <a:pt x="82327" y="15174"/>
                    <a:pt x="83700" y="12510"/>
                  </a:cubicBezTo>
                  <a:cubicBezTo>
                    <a:pt x="85759" y="8291"/>
                    <a:pt x="89649" y="4960"/>
                    <a:pt x="94454" y="4960"/>
                  </a:cubicBezTo>
                  <a:cubicBezTo>
                    <a:pt x="95370" y="4960"/>
                    <a:pt x="101319" y="4960"/>
                    <a:pt x="105667" y="8957"/>
                  </a:cubicBezTo>
                  <a:cubicBezTo>
                    <a:pt x="95598" y="9845"/>
                    <a:pt x="93310" y="17617"/>
                    <a:pt x="93310" y="20948"/>
                  </a:cubicBezTo>
                  <a:cubicBezTo>
                    <a:pt x="93310" y="26055"/>
                    <a:pt x="97429" y="28719"/>
                    <a:pt x="101777" y="28719"/>
                  </a:cubicBezTo>
                  <a:cubicBezTo>
                    <a:pt x="107726" y="28719"/>
                    <a:pt x="114362" y="23834"/>
                    <a:pt x="114362" y="15396"/>
                  </a:cubicBezTo>
                  <a:cubicBezTo>
                    <a:pt x="114362" y="5182"/>
                    <a:pt x="103836" y="75"/>
                    <a:pt x="94454" y="75"/>
                  </a:cubicBezTo>
                  <a:cubicBezTo>
                    <a:pt x="86674" y="75"/>
                    <a:pt x="72259" y="4072"/>
                    <a:pt x="65394" y="26055"/>
                  </a:cubicBezTo>
                  <a:cubicBezTo>
                    <a:pt x="64021" y="30718"/>
                    <a:pt x="63335" y="32938"/>
                    <a:pt x="57843" y="60917"/>
                  </a:cubicBezTo>
                  <a:lnTo>
                    <a:pt x="42054" y="60917"/>
                  </a:lnTo>
                  <a:cubicBezTo>
                    <a:pt x="37707" y="60917"/>
                    <a:pt x="35190" y="60917"/>
                    <a:pt x="35190" y="65136"/>
                  </a:cubicBezTo>
                  <a:cubicBezTo>
                    <a:pt x="35190" y="67801"/>
                    <a:pt x="37249" y="67801"/>
                    <a:pt x="41597" y="67801"/>
                  </a:cubicBezTo>
                  <a:lnTo>
                    <a:pt x="56699" y="67801"/>
                  </a:lnTo>
                  <a:lnTo>
                    <a:pt x="39537" y="155511"/>
                  </a:lnTo>
                  <a:cubicBezTo>
                    <a:pt x="35419" y="177050"/>
                    <a:pt x="31529" y="197257"/>
                    <a:pt x="19630" y="197257"/>
                  </a:cubicBezTo>
                  <a:cubicBezTo>
                    <a:pt x="18715" y="197257"/>
                    <a:pt x="12994" y="197257"/>
                    <a:pt x="8647" y="193260"/>
                  </a:cubicBezTo>
                  <a:cubicBezTo>
                    <a:pt x="19172" y="192594"/>
                    <a:pt x="21232" y="184600"/>
                    <a:pt x="21232" y="181269"/>
                  </a:cubicBezTo>
                  <a:cubicBezTo>
                    <a:pt x="21232" y="176162"/>
                    <a:pt x="17113" y="173498"/>
                    <a:pt x="12765" y="173498"/>
                  </a:cubicBezTo>
                  <a:cubicBezTo>
                    <a:pt x="6816" y="173498"/>
                    <a:pt x="180" y="178383"/>
                    <a:pt x="180" y="186821"/>
                  </a:cubicBezTo>
                  <a:cubicBezTo>
                    <a:pt x="180" y="196813"/>
                    <a:pt x="10248" y="202142"/>
                    <a:pt x="19630" y="202142"/>
                  </a:cubicBezTo>
                  <a:cubicBezTo>
                    <a:pt x="32215" y="202142"/>
                    <a:pt x="41368" y="189041"/>
                    <a:pt x="45487" y="180603"/>
                  </a:cubicBezTo>
                  <a:cubicBezTo>
                    <a:pt x="52809" y="166614"/>
                    <a:pt x="58072" y="139746"/>
                    <a:pt x="58301" y="138191"/>
                  </a:cubicBezTo>
                  <a:lnTo>
                    <a:pt x="72030" y="67801"/>
                  </a:lnTo>
                  <a:close/>
                </a:path>
              </a:pathLst>
            </a:custGeom>
            <a:solidFill>
              <a:srgbClr val="000000"/>
            </a:solidFill>
            <a:ln w="22914" cap="flat">
              <a:no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2C7EB2D0-95B6-48A9-A6D2-185A3BC3FE1B}"/>
                </a:ext>
              </a:extLst>
            </p:cNvPr>
            <p:cNvSpPr/>
            <p:nvPr>
              <p:custDataLst>
                <p:tags r:id="rId82"/>
              </p:custDataLst>
            </p:nvPr>
          </p:nvSpPr>
          <p:spPr>
            <a:xfrm>
              <a:off x="6807077" y="4130826"/>
              <a:ext cx="87294" cy="109427"/>
            </a:xfrm>
            <a:custGeom>
              <a:avLst/>
              <a:gdLst>
                <a:gd name="connsiteX0" fmla="*/ 38307 w 87294"/>
                <a:gd name="connsiteY0" fmla="*/ 4739 h 109427"/>
                <a:gd name="connsiteX1" fmla="*/ 38947 w 87294"/>
                <a:gd name="connsiteY1" fmla="*/ 2252 h 109427"/>
                <a:gd name="connsiteX2" fmla="*/ 36385 w 87294"/>
                <a:gd name="connsiteY2" fmla="*/ 76 h 109427"/>
                <a:gd name="connsiteX3" fmla="*/ 15882 w 87294"/>
                <a:gd name="connsiteY3" fmla="*/ 1631 h 109427"/>
                <a:gd name="connsiteX4" fmla="*/ 12358 w 87294"/>
                <a:gd name="connsiteY4" fmla="*/ 5206 h 109427"/>
                <a:gd name="connsiteX5" fmla="*/ 16523 w 87294"/>
                <a:gd name="connsiteY5" fmla="*/ 7382 h 109427"/>
                <a:gd name="connsiteX6" fmla="*/ 24211 w 87294"/>
                <a:gd name="connsiteY6" fmla="*/ 9713 h 109427"/>
                <a:gd name="connsiteX7" fmla="*/ 23571 w 87294"/>
                <a:gd name="connsiteY7" fmla="*/ 13133 h 109427"/>
                <a:gd name="connsiteX8" fmla="*/ 986 w 87294"/>
                <a:gd name="connsiteY8" fmla="*/ 101110 h 109427"/>
                <a:gd name="connsiteX9" fmla="*/ 185 w 87294"/>
                <a:gd name="connsiteY9" fmla="*/ 104530 h 109427"/>
                <a:gd name="connsiteX10" fmla="*/ 5631 w 87294"/>
                <a:gd name="connsiteY10" fmla="*/ 109504 h 109427"/>
                <a:gd name="connsiteX11" fmla="*/ 12198 w 87294"/>
                <a:gd name="connsiteY11" fmla="*/ 105462 h 109427"/>
                <a:gd name="connsiteX12" fmla="*/ 14921 w 87294"/>
                <a:gd name="connsiteY12" fmla="*/ 95670 h 109427"/>
                <a:gd name="connsiteX13" fmla="*/ 18605 w 87294"/>
                <a:gd name="connsiteY13" fmla="*/ 81836 h 109427"/>
                <a:gd name="connsiteX14" fmla="*/ 21168 w 87294"/>
                <a:gd name="connsiteY14" fmla="*/ 71266 h 109427"/>
                <a:gd name="connsiteX15" fmla="*/ 25973 w 87294"/>
                <a:gd name="connsiteY15" fmla="*/ 60230 h 109427"/>
                <a:gd name="connsiteX16" fmla="*/ 51601 w 87294"/>
                <a:gd name="connsiteY16" fmla="*/ 43754 h 109427"/>
                <a:gd name="connsiteX17" fmla="*/ 61051 w 87294"/>
                <a:gd name="connsiteY17" fmla="*/ 54634 h 109427"/>
                <a:gd name="connsiteX18" fmla="*/ 51601 w 87294"/>
                <a:gd name="connsiteY18" fmla="*/ 87742 h 109427"/>
                <a:gd name="connsiteX19" fmla="*/ 49199 w 87294"/>
                <a:gd name="connsiteY19" fmla="*/ 96136 h 109427"/>
                <a:gd name="connsiteX20" fmla="*/ 64415 w 87294"/>
                <a:gd name="connsiteY20" fmla="*/ 109504 h 109427"/>
                <a:gd name="connsiteX21" fmla="*/ 87480 w 87294"/>
                <a:gd name="connsiteY21" fmla="*/ 85722 h 109427"/>
                <a:gd name="connsiteX22" fmla="*/ 84917 w 87294"/>
                <a:gd name="connsiteY22" fmla="*/ 83701 h 109427"/>
                <a:gd name="connsiteX23" fmla="*/ 81874 w 87294"/>
                <a:gd name="connsiteY23" fmla="*/ 86344 h 109427"/>
                <a:gd name="connsiteX24" fmla="*/ 64896 w 87294"/>
                <a:gd name="connsiteY24" fmla="*/ 105151 h 109427"/>
                <a:gd name="connsiteX25" fmla="*/ 60891 w 87294"/>
                <a:gd name="connsiteY25" fmla="*/ 99711 h 109427"/>
                <a:gd name="connsiteX26" fmla="*/ 64575 w 87294"/>
                <a:gd name="connsiteY26" fmla="*/ 87121 h 109427"/>
                <a:gd name="connsiteX27" fmla="*/ 73064 w 87294"/>
                <a:gd name="connsiteY27" fmla="*/ 57121 h 109427"/>
                <a:gd name="connsiteX28" fmla="*/ 67138 w 87294"/>
                <a:gd name="connsiteY28" fmla="*/ 43598 h 109427"/>
                <a:gd name="connsiteX29" fmla="*/ 52242 w 87294"/>
                <a:gd name="connsiteY29" fmla="*/ 39402 h 109427"/>
                <a:gd name="connsiteX30" fmla="*/ 26133 w 87294"/>
                <a:gd name="connsiteY30" fmla="*/ 52303 h 109427"/>
                <a:gd name="connsiteX31" fmla="*/ 38307 w 87294"/>
                <a:gd name="connsiteY31" fmla="*/ 4739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294" h="109427">
                  <a:moveTo>
                    <a:pt x="38307" y="4739"/>
                  </a:moveTo>
                  <a:cubicBezTo>
                    <a:pt x="38467" y="4428"/>
                    <a:pt x="38947" y="2408"/>
                    <a:pt x="38947" y="2252"/>
                  </a:cubicBezTo>
                  <a:cubicBezTo>
                    <a:pt x="38947" y="1475"/>
                    <a:pt x="38307" y="76"/>
                    <a:pt x="36385" y="76"/>
                  </a:cubicBezTo>
                  <a:cubicBezTo>
                    <a:pt x="33181" y="76"/>
                    <a:pt x="19887" y="1320"/>
                    <a:pt x="15882" y="1631"/>
                  </a:cubicBezTo>
                  <a:cubicBezTo>
                    <a:pt x="14601" y="1786"/>
                    <a:pt x="12358" y="1941"/>
                    <a:pt x="12358" y="5206"/>
                  </a:cubicBezTo>
                  <a:cubicBezTo>
                    <a:pt x="12358" y="7382"/>
                    <a:pt x="14601" y="7382"/>
                    <a:pt x="16523" y="7382"/>
                  </a:cubicBezTo>
                  <a:cubicBezTo>
                    <a:pt x="24211" y="7382"/>
                    <a:pt x="24211" y="8470"/>
                    <a:pt x="24211" y="9713"/>
                  </a:cubicBezTo>
                  <a:cubicBezTo>
                    <a:pt x="24211" y="10801"/>
                    <a:pt x="23891" y="11734"/>
                    <a:pt x="23571" y="13133"/>
                  </a:cubicBezTo>
                  <a:lnTo>
                    <a:pt x="986" y="101110"/>
                  </a:lnTo>
                  <a:cubicBezTo>
                    <a:pt x="185" y="103908"/>
                    <a:pt x="185" y="104219"/>
                    <a:pt x="185" y="104530"/>
                  </a:cubicBezTo>
                  <a:cubicBezTo>
                    <a:pt x="185" y="106861"/>
                    <a:pt x="2107" y="109504"/>
                    <a:pt x="5631" y="109504"/>
                  </a:cubicBezTo>
                  <a:cubicBezTo>
                    <a:pt x="7393" y="109504"/>
                    <a:pt x="10436" y="108726"/>
                    <a:pt x="12198" y="105462"/>
                  </a:cubicBezTo>
                  <a:cubicBezTo>
                    <a:pt x="12679" y="104530"/>
                    <a:pt x="14120" y="98934"/>
                    <a:pt x="14921" y="95670"/>
                  </a:cubicBezTo>
                  <a:lnTo>
                    <a:pt x="18605" y="81836"/>
                  </a:lnTo>
                  <a:cubicBezTo>
                    <a:pt x="19086" y="79504"/>
                    <a:pt x="20688" y="73598"/>
                    <a:pt x="21168" y="71266"/>
                  </a:cubicBezTo>
                  <a:cubicBezTo>
                    <a:pt x="22770" y="65360"/>
                    <a:pt x="22770" y="65204"/>
                    <a:pt x="25973" y="60230"/>
                  </a:cubicBezTo>
                  <a:cubicBezTo>
                    <a:pt x="31099" y="52614"/>
                    <a:pt x="39108" y="43754"/>
                    <a:pt x="51601" y="43754"/>
                  </a:cubicBezTo>
                  <a:cubicBezTo>
                    <a:pt x="60571" y="43754"/>
                    <a:pt x="61051" y="50904"/>
                    <a:pt x="61051" y="54634"/>
                  </a:cubicBezTo>
                  <a:cubicBezTo>
                    <a:pt x="61051" y="63961"/>
                    <a:pt x="54164" y="81214"/>
                    <a:pt x="51601" y="87742"/>
                  </a:cubicBezTo>
                  <a:cubicBezTo>
                    <a:pt x="49839" y="92095"/>
                    <a:pt x="49199" y="93494"/>
                    <a:pt x="49199" y="96136"/>
                  </a:cubicBezTo>
                  <a:cubicBezTo>
                    <a:pt x="49199" y="104374"/>
                    <a:pt x="56246" y="109504"/>
                    <a:pt x="64415" y="109504"/>
                  </a:cubicBezTo>
                  <a:cubicBezTo>
                    <a:pt x="80432" y="109504"/>
                    <a:pt x="87480" y="88053"/>
                    <a:pt x="87480" y="85722"/>
                  </a:cubicBezTo>
                  <a:cubicBezTo>
                    <a:pt x="87480" y="83701"/>
                    <a:pt x="85398" y="83701"/>
                    <a:pt x="84917" y="83701"/>
                  </a:cubicBezTo>
                  <a:cubicBezTo>
                    <a:pt x="82675" y="83701"/>
                    <a:pt x="82515" y="84634"/>
                    <a:pt x="81874" y="86344"/>
                  </a:cubicBezTo>
                  <a:cubicBezTo>
                    <a:pt x="78190" y="98778"/>
                    <a:pt x="71142" y="105151"/>
                    <a:pt x="64896" y="105151"/>
                  </a:cubicBezTo>
                  <a:cubicBezTo>
                    <a:pt x="61532" y="105151"/>
                    <a:pt x="60891" y="102975"/>
                    <a:pt x="60891" y="99711"/>
                  </a:cubicBezTo>
                  <a:cubicBezTo>
                    <a:pt x="60891" y="96136"/>
                    <a:pt x="61692" y="94115"/>
                    <a:pt x="64575" y="87121"/>
                  </a:cubicBezTo>
                  <a:cubicBezTo>
                    <a:pt x="66497" y="82302"/>
                    <a:pt x="73064" y="65826"/>
                    <a:pt x="73064" y="57121"/>
                  </a:cubicBezTo>
                  <a:cubicBezTo>
                    <a:pt x="73064" y="54634"/>
                    <a:pt x="73064" y="48106"/>
                    <a:pt x="67138" y="43598"/>
                  </a:cubicBezTo>
                  <a:cubicBezTo>
                    <a:pt x="64415" y="41578"/>
                    <a:pt x="59770" y="39402"/>
                    <a:pt x="52242" y="39402"/>
                  </a:cubicBezTo>
                  <a:cubicBezTo>
                    <a:pt x="40549" y="39402"/>
                    <a:pt x="32060" y="45619"/>
                    <a:pt x="26133" y="52303"/>
                  </a:cubicBezTo>
                  <a:lnTo>
                    <a:pt x="38307" y="4739"/>
                  </a:lnTo>
                  <a:close/>
                </a:path>
              </a:pathLst>
            </a:custGeom>
            <a:solidFill>
              <a:srgbClr val="000000"/>
            </a:solidFill>
            <a:ln w="22914" cap="flat">
              <a:no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0A388A09-30E8-418B-B17E-837C58568C24}"/>
                </a:ext>
              </a:extLst>
            </p:cNvPr>
            <p:cNvSpPr/>
            <p:nvPr>
              <p:custDataLst>
                <p:tags r:id="rId83"/>
              </p:custDataLst>
            </p:nvPr>
          </p:nvSpPr>
          <p:spPr>
            <a:xfrm>
              <a:off x="6936286" y="4038853"/>
              <a:ext cx="53086" cy="222052"/>
            </a:xfrm>
            <a:custGeom>
              <a:avLst/>
              <a:gdLst>
                <a:gd name="connsiteX0" fmla="*/ 53277 w 53086"/>
                <a:gd name="connsiteY0" fmla="*/ 219907 h 222052"/>
                <a:gd name="connsiteX1" fmla="*/ 49387 w 53086"/>
                <a:gd name="connsiteY1" fmla="*/ 215021 h 222052"/>
                <a:gd name="connsiteX2" fmla="*/ 13462 w 53086"/>
                <a:gd name="connsiteY2" fmla="*/ 111101 h 222052"/>
                <a:gd name="connsiteX3" fmla="*/ 50302 w 53086"/>
                <a:gd name="connsiteY3" fmla="*/ 6070 h 222052"/>
                <a:gd name="connsiteX4" fmla="*/ 53277 w 53086"/>
                <a:gd name="connsiteY4" fmla="*/ 2295 h 222052"/>
                <a:gd name="connsiteX5" fmla="*/ 50989 w 53086"/>
                <a:gd name="connsiteY5" fmla="*/ 75 h 222052"/>
                <a:gd name="connsiteX6" fmla="*/ 14606 w 53086"/>
                <a:gd name="connsiteY6" fmla="*/ 43375 h 222052"/>
                <a:gd name="connsiteX7" fmla="*/ 190 w 53086"/>
                <a:gd name="connsiteY7" fmla="*/ 111101 h 222052"/>
                <a:gd name="connsiteX8" fmla="*/ 15293 w 53086"/>
                <a:gd name="connsiteY8" fmla="*/ 180381 h 222052"/>
                <a:gd name="connsiteX9" fmla="*/ 50989 w 53086"/>
                <a:gd name="connsiteY9" fmla="*/ 222127 h 222052"/>
                <a:gd name="connsiteX10" fmla="*/ 53277 w 53086"/>
                <a:gd name="connsiteY10" fmla="*/ 219907 h 22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86" h="222052">
                  <a:moveTo>
                    <a:pt x="53277" y="219907"/>
                  </a:moveTo>
                  <a:cubicBezTo>
                    <a:pt x="53277" y="219240"/>
                    <a:pt x="53277" y="218796"/>
                    <a:pt x="49387" y="215021"/>
                  </a:cubicBezTo>
                  <a:cubicBezTo>
                    <a:pt x="20784" y="187043"/>
                    <a:pt x="13462" y="145075"/>
                    <a:pt x="13462" y="111101"/>
                  </a:cubicBezTo>
                  <a:cubicBezTo>
                    <a:pt x="13462" y="72464"/>
                    <a:pt x="22157" y="33827"/>
                    <a:pt x="50302" y="6070"/>
                  </a:cubicBezTo>
                  <a:cubicBezTo>
                    <a:pt x="53277" y="3406"/>
                    <a:pt x="53277" y="2961"/>
                    <a:pt x="53277" y="2295"/>
                  </a:cubicBezTo>
                  <a:cubicBezTo>
                    <a:pt x="53277" y="741"/>
                    <a:pt x="52361" y="75"/>
                    <a:pt x="50989" y="75"/>
                  </a:cubicBezTo>
                  <a:cubicBezTo>
                    <a:pt x="48700" y="75"/>
                    <a:pt x="28106" y="15174"/>
                    <a:pt x="14606" y="43375"/>
                  </a:cubicBezTo>
                  <a:cubicBezTo>
                    <a:pt x="2936" y="67801"/>
                    <a:pt x="190" y="92448"/>
                    <a:pt x="190" y="111101"/>
                  </a:cubicBezTo>
                  <a:cubicBezTo>
                    <a:pt x="190" y="128421"/>
                    <a:pt x="2707" y="155289"/>
                    <a:pt x="15293" y="180381"/>
                  </a:cubicBezTo>
                  <a:cubicBezTo>
                    <a:pt x="29022" y="207694"/>
                    <a:pt x="48700" y="222127"/>
                    <a:pt x="50989" y="222127"/>
                  </a:cubicBezTo>
                  <a:cubicBezTo>
                    <a:pt x="52361" y="222127"/>
                    <a:pt x="53277" y="221461"/>
                    <a:pt x="53277" y="219907"/>
                  </a:cubicBezTo>
                  <a:close/>
                </a:path>
              </a:pathLst>
            </a:custGeom>
            <a:solidFill>
              <a:srgbClr val="000000"/>
            </a:solidFill>
            <a:ln w="22914" cap="flat">
              <a:noFill/>
              <a:prstDash val="solid"/>
              <a:miter/>
            </a:ln>
          </p:spPr>
          <p:txBody>
            <a:bodyPr rtlCol="0" anchor="ctr"/>
            <a:lstStyle/>
            <a:p>
              <a:endParaRPr lang="zh-CN" altLang="en-US"/>
            </a:p>
          </p:txBody>
        </p:sp>
        <p:sp>
          <p:nvSpPr>
            <p:cNvPr id="56" name="任意多边形: 形状 55">
              <a:extLst>
                <a:ext uri="{FF2B5EF4-FFF2-40B4-BE49-F238E27FC236}">
                  <a16:creationId xmlns:a16="http://schemas.microsoft.com/office/drawing/2014/main" id="{33C65991-1880-4D9C-BF0B-D1ED6D2EF4DC}"/>
                </a:ext>
              </a:extLst>
            </p:cNvPr>
            <p:cNvSpPr/>
            <p:nvPr>
              <p:custDataLst>
                <p:tags r:id="rId84"/>
              </p:custDataLst>
            </p:nvPr>
          </p:nvSpPr>
          <p:spPr>
            <a:xfrm>
              <a:off x="7012001" y="4107245"/>
              <a:ext cx="89011" cy="100589"/>
            </a:xfrm>
            <a:custGeom>
              <a:avLst/>
              <a:gdLst>
                <a:gd name="connsiteX0" fmla="*/ 81425 w 89011"/>
                <a:gd name="connsiteY0" fmla="*/ 13842 h 100589"/>
                <a:gd name="connsiteX1" fmla="*/ 71357 w 89011"/>
                <a:gd name="connsiteY1" fmla="*/ 16951 h 100589"/>
                <a:gd name="connsiteX2" fmla="*/ 67239 w 89011"/>
                <a:gd name="connsiteY2" fmla="*/ 25611 h 100589"/>
                <a:gd name="connsiteX3" fmla="*/ 75705 w 89011"/>
                <a:gd name="connsiteY3" fmla="*/ 33383 h 100589"/>
                <a:gd name="connsiteX4" fmla="*/ 88519 w 89011"/>
                <a:gd name="connsiteY4" fmla="*/ 19171 h 100589"/>
                <a:gd name="connsiteX5" fmla="*/ 61518 w 89011"/>
                <a:gd name="connsiteY5" fmla="*/ 75 h 100589"/>
                <a:gd name="connsiteX6" fmla="*/ 194 w 89011"/>
                <a:gd name="connsiteY6" fmla="*/ 63138 h 100589"/>
                <a:gd name="connsiteX7" fmla="*/ 37263 w 89011"/>
                <a:gd name="connsiteY7" fmla="*/ 100664 h 100589"/>
                <a:gd name="connsiteX8" fmla="*/ 89205 w 89011"/>
                <a:gd name="connsiteY8" fmla="*/ 74462 h 100589"/>
                <a:gd name="connsiteX9" fmla="*/ 86460 w 89011"/>
                <a:gd name="connsiteY9" fmla="*/ 71576 h 100589"/>
                <a:gd name="connsiteX10" fmla="*/ 83485 w 89011"/>
                <a:gd name="connsiteY10" fmla="*/ 73796 h 100589"/>
                <a:gd name="connsiteX11" fmla="*/ 37721 w 89011"/>
                <a:gd name="connsiteY11" fmla="*/ 95779 h 100589"/>
                <a:gd name="connsiteX12" fmla="*/ 17127 w 89011"/>
                <a:gd name="connsiteY12" fmla="*/ 71576 h 100589"/>
                <a:gd name="connsiteX13" fmla="*/ 29483 w 89011"/>
                <a:gd name="connsiteY13" fmla="*/ 27165 h 100589"/>
                <a:gd name="connsiteX14" fmla="*/ 61747 w 89011"/>
                <a:gd name="connsiteY14" fmla="*/ 4960 h 100589"/>
                <a:gd name="connsiteX15" fmla="*/ 81425 w 89011"/>
                <a:gd name="connsiteY15" fmla="*/ 13842 h 10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011" h="100589">
                  <a:moveTo>
                    <a:pt x="81425" y="13842"/>
                  </a:moveTo>
                  <a:cubicBezTo>
                    <a:pt x="77764" y="13842"/>
                    <a:pt x="74561" y="13842"/>
                    <a:pt x="71357" y="16951"/>
                  </a:cubicBezTo>
                  <a:cubicBezTo>
                    <a:pt x="67696" y="20281"/>
                    <a:pt x="67239" y="24056"/>
                    <a:pt x="67239" y="25611"/>
                  </a:cubicBezTo>
                  <a:cubicBezTo>
                    <a:pt x="67239" y="30940"/>
                    <a:pt x="71357" y="33383"/>
                    <a:pt x="75705" y="33383"/>
                  </a:cubicBezTo>
                  <a:cubicBezTo>
                    <a:pt x="82341" y="33383"/>
                    <a:pt x="88519" y="28053"/>
                    <a:pt x="88519" y="19171"/>
                  </a:cubicBezTo>
                  <a:cubicBezTo>
                    <a:pt x="88519" y="8291"/>
                    <a:pt x="77764" y="75"/>
                    <a:pt x="61518" y="75"/>
                  </a:cubicBezTo>
                  <a:cubicBezTo>
                    <a:pt x="30627" y="75"/>
                    <a:pt x="194" y="31828"/>
                    <a:pt x="194" y="63138"/>
                  </a:cubicBezTo>
                  <a:cubicBezTo>
                    <a:pt x="194" y="83122"/>
                    <a:pt x="13466" y="100664"/>
                    <a:pt x="37263" y="100664"/>
                  </a:cubicBezTo>
                  <a:cubicBezTo>
                    <a:pt x="69984" y="100664"/>
                    <a:pt x="89205" y="77127"/>
                    <a:pt x="89205" y="74462"/>
                  </a:cubicBezTo>
                  <a:cubicBezTo>
                    <a:pt x="89205" y="73130"/>
                    <a:pt x="87832" y="71576"/>
                    <a:pt x="86460" y="71576"/>
                  </a:cubicBezTo>
                  <a:cubicBezTo>
                    <a:pt x="85315" y="71576"/>
                    <a:pt x="84858" y="72020"/>
                    <a:pt x="83485" y="73796"/>
                  </a:cubicBezTo>
                  <a:cubicBezTo>
                    <a:pt x="65408" y="95779"/>
                    <a:pt x="40467" y="95779"/>
                    <a:pt x="37721" y="95779"/>
                  </a:cubicBezTo>
                  <a:cubicBezTo>
                    <a:pt x="23305" y="95779"/>
                    <a:pt x="17127" y="84899"/>
                    <a:pt x="17127" y="71576"/>
                  </a:cubicBezTo>
                  <a:cubicBezTo>
                    <a:pt x="17127" y="62471"/>
                    <a:pt x="21703" y="40932"/>
                    <a:pt x="29483" y="27165"/>
                  </a:cubicBezTo>
                  <a:cubicBezTo>
                    <a:pt x="36577" y="14508"/>
                    <a:pt x="49162" y="4960"/>
                    <a:pt x="61747" y="4960"/>
                  </a:cubicBezTo>
                  <a:cubicBezTo>
                    <a:pt x="69527" y="4960"/>
                    <a:pt x="78222" y="7847"/>
                    <a:pt x="81425" y="13842"/>
                  </a:cubicBezTo>
                  <a:close/>
                </a:path>
              </a:pathLst>
            </a:custGeom>
            <a:solidFill>
              <a:srgbClr val="000000"/>
            </a:solidFill>
            <a:ln w="22914" cap="flat">
              <a:no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3BA37E9B-18EC-4703-9D68-F4742811C09F}"/>
                </a:ext>
              </a:extLst>
            </p:cNvPr>
            <p:cNvSpPr/>
            <p:nvPr>
              <p:custDataLst>
                <p:tags r:id="rId85"/>
              </p:custDataLst>
            </p:nvPr>
          </p:nvSpPr>
          <p:spPr>
            <a:xfrm>
              <a:off x="7114227" y="4051287"/>
              <a:ext cx="112350" cy="156546"/>
            </a:xfrm>
            <a:custGeom>
              <a:avLst/>
              <a:gdLst>
                <a:gd name="connsiteX0" fmla="*/ 53285 w 112350"/>
                <a:gd name="connsiteY0" fmla="*/ 2517 h 156546"/>
                <a:gd name="connsiteX1" fmla="*/ 50310 w 112350"/>
                <a:gd name="connsiteY1" fmla="*/ 75 h 156546"/>
                <a:gd name="connsiteX2" fmla="*/ 22394 w 112350"/>
                <a:gd name="connsiteY2" fmla="*/ 2295 h 156546"/>
                <a:gd name="connsiteX3" fmla="*/ 18047 w 112350"/>
                <a:gd name="connsiteY3" fmla="*/ 6736 h 156546"/>
                <a:gd name="connsiteX4" fmla="*/ 23538 w 112350"/>
                <a:gd name="connsiteY4" fmla="*/ 9401 h 156546"/>
                <a:gd name="connsiteX5" fmla="*/ 34979 w 112350"/>
                <a:gd name="connsiteY5" fmla="*/ 13176 h 156546"/>
                <a:gd name="connsiteX6" fmla="*/ 34293 w 112350"/>
                <a:gd name="connsiteY6" fmla="*/ 17617 h 156546"/>
                <a:gd name="connsiteX7" fmla="*/ 1114 w 112350"/>
                <a:gd name="connsiteY7" fmla="*/ 145519 h 156546"/>
                <a:gd name="connsiteX8" fmla="*/ 199 w 112350"/>
                <a:gd name="connsiteY8" fmla="*/ 150404 h 156546"/>
                <a:gd name="connsiteX9" fmla="*/ 6834 w 112350"/>
                <a:gd name="connsiteY9" fmla="*/ 156622 h 156546"/>
                <a:gd name="connsiteX10" fmla="*/ 15301 w 112350"/>
                <a:gd name="connsiteY10" fmla="*/ 150848 h 156546"/>
                <a:gd name="connsiteX11" fmla="*/ 19648 w 112350"/>
                <a:gd name="connsiteY11" fmla="*/ 133972 h 156546"/>
                <a:gd name="connsiteX12" fmla="*/ 24682 w 112350"/>
                <a:gd name="connsiteY12" fmla="*/ 113988 h 156546"/>
                <a:gd name="connsiteX13" fmla="*/ 28572 w 112350"/>
                <a:gd name="connsiteY13" fmla="*/ 99110 h 156546"/>
                <a:gd name="connsiteX14" fmla="*/ 31089 w 112350"/>
                <a:gd name="connsiteY14" fmla="*/ 89118 h 156546"/>
                <a:gd name="connsiteX15" fmla="*/ 46649 w 112350"/>
                <a:gd name="connsiteY15" fmla="*/ 68689 h 156546"/>
                <a:gd name="connsiteX16" fmla="*/ 68616 w 112350"/>
                <a:gd name="connsiteY16" fmla="*/ 60917 h 156546"/>
                <a:gd name="connsiteX17" fmla="*/ 80972 w 112350"/>
                <a:gd name="connsiteY17" fmla="*/ 76461 h 156546"/>
                <a:gd name="connsiteX18" fmla="*/ 66785 w 112350"/>
                <a:gd name="connsiteY18" fmla="*/ 126200 h 156546"/>
                <a:gd name="connsiteX19" fmla="*/ 63811 w 112350"/>
                <a:gd name="connsiteY19" fmla="*/ 138413 h 156546"/>
                <a:gd name="connsiteX20" fmla="*/ 82574 w 112350"/>
                <a:gd name="connsiteY20" fmla="*/ 156622 h 156546"/>
                <a:gd name="connsiteX21" fmla="*/ 112549 w 112350"/>
                <a:gd name="connsiteY21" fmla="*/ 122426 h 156546"/>
                <a:gd name="connsiteX22" fmla="*/ 109804 w 112350"/>
                <a:gd name="connsiteY22" fmla="*/ 120205 h 156546"/>
                <a:gd name="connsiteX23" fmla="*/ 106371 w 112350"/>
                <a:gd name="connsiteY23" fmla="*/ 124202 h 156546"/>
                <a:gd name="connsiteX24" fmla="*/ 83032 w 112350"/>
                <a:gd name="connsiteY24" fmla="*/ 151736 h 156546"/>
                <a:gd name="connsiteX25" fmla="*/ 77540 w 112350"/>
                <a:gd name="connsiteY25" fmla="*/ 144409 h 156546"/>
                <a:gd name="connsiteX26" fmla="*/ 81659 w 112350"/>
                <a:gd name="connsiteY26" fmla="*/ 128643 h 156546"/>
                <a:gd name="connsiteX27" fmla="*/ 95617 w 112350"/>
                <a:gd name="connsiteY27" fmla="*/ 79792 h 156546"/>
                <a:gd name="connsiteX28" fmla="*/ 69302 w 112350"/>
                <a:gd name="connsiteY28" fmla="*/ 56032 h 156546"/>
                <a:gd name="connsiteX29" fmla="*/ 35437 w 112350"/>
                <a:gd name="connsiteY29" fmla="*/ 73130 h 156546"/>
                <a:gd name="connsiteX30" fmla="*/ 53285 w 112350"/>
                <a:gd name="connsiteY30" fmla="*/ 2517 h 15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2350" h="156546">
                  <a:moveTo>
                    <a:pt x="53285" y="2517"/>
                  </a:moveTo>
                  <a:cubicBezTo>
                    <a:pt x="53285" y="2295"/>
                    <a:pt x="53285" y="75"/>
                    <a:pt x="50310" y="75"/>
                  </a:cubicBezTo>
                  <a:cubicBezTo>
                    <a:pt x="45047" y="75"/>
                    <a:pt x="28344" y="1851"/>
                    <a:pt x="22394" y="2295"/>
                  </a:cubicBezTo>
                  <a:cubicBezTo>
                    <a:pt x="20564" y="2517"/>
                    <a:pt x="18047" y="2739"/>
                    <a:pt x="18047" y="6736"/>
                  </a:cubicBezTo>
                  <a:cubicBezTo>
                    <a:pt x="18047" y="9401"/>
                    <a:pt x="20106" y="9401"/>
                    <a:pt x="23538" y="9401"/>
                  </a:cubicBezTo>
                  <a:cubicBezTo>
                    <a:pt x="34522" y="9401"/>
                    <a:pt x="34979" y="10955"/>
                    <a:pt x="34979" y="13176"/>
                  </a:cubicBezTo>
                  <a:lnTo>
                    <a:pt x="34293" y="17617"/>
                  </a:lnTo>
                  <a:lnTo>
                    <a:pt x="1114" y="145519"/>
                  </a:lnTo>
                  <a:cubicBezTo>
                    <a:pt x="199" y="148628"/>
                    <a:pt x="199" y="149072"/>
                    <a:pt x="199" y="150404"/>
                  </a:cubicBezTo>
                  <a:cubicBezTo>
                    <a:pt x="199" y="155511"/>
                    <a:pt x="4775" y="156622"/>
                    <a:pt x="6834" y="156622"/>
                  </a:cubicBezTo>
                  <a:cubicBezTo>
                    <a:pt x="10496" y="156622"/>
                    <a:pt x="14157" y="153957"/>
                    <a:pt x="15301" y="150848"/>
                  </a:cubicBezTo>
                  <a:lnTo>
                    <a:pt x="19648" y="133972"/>
                  </a:lnTo>
                  <a:lnTo>
                    <a:pt x="24682" y="113988"/>
                  </a:lnTo>
                  <a:cubicBezTo>
                    <a:pt x="26055" y="109102"/>
                    <a:pt x="27428" y="104217"/>
                    <a:pt x="28572" y="99110"/>
                  </a:cubicBezTo>
                  <a:cubicBezTo>
                    <a:pt x="29030" y="97778"/>
                    <a:pt x="30861" y="90450"/>
                    <a:pt x="31089" y="89118"/>
                  </a:cubicBezTo>
                  <a:cubicBezTo>
                    <a:pt x="31776" y="87119"/>
                    <a:pt x="38869" y="74684"/>
                    <a:pt x="46649" y="68689"/>
                  </a:cubicBezTo>
                  <a:cubicBezTo>
                    <a:pt x="51683" y="65136"/>
                    <a:pt x="58777" y="60917"/>
                    <a:pt x="68616" y="60917"/>
                  </a:cubicBezTo>
                  <a:cubicBezTo>
                    <a:pt x="78455" y="60917"/>
                    <a:pt x="80972" y="68467"/>
                    <a:pt x="80972" y="76461"/>
                  </a:cubicBezTo>
                  <a:cubicBezTo>
                    <a:pt x="80972" y="88452"/>
                    <a:pt x="72277" y="112655"/>
                    <a:pt x="66785" y="126200"/>
                  </a:cubicBezTo>
                  <a:cubicBezTo>
                    <a:pt x="64955" y="131308"/>
                    <a:pt x="63811" y="133972"/>
                    <a:pt x="63811" y="138413"/>
                  </a:cubicBezTo>
                  <a:cubicBezTo>
                    <a:pt x="63811" y="148850"/>
                    <a:pt x="71819" y="156622"/>
                    <a:pt x="82574" y="156622"/>
                  </a:cubicBezTo>
                  <a:cubicBezTo>
                    <a:pt x="104083" y="156622"/>
                    <a:pt x="112549" y="124202"/>
                    <a:pt x="112549" y="122426"/>
                  </a:cubicBezTo>
                  <a:cubicBezTo>
                    <a:pt x="112549" y="120205"/>
                    <a:pt x="110490" y="120205"/>
                    <a:pt x="109804" y="120205"/>
                  </a:cubicBezTo>
                  <a:cubicBezTo>
                    <a:pt x="107515" y="120205"/>
                    <a:pt x="107515" y="120871"/>
                    <a:pt x="106371" y="124202"/>
                  </a:cubicBezTo>
                  <a:cubicBezTo>
                    <a:pt x="102939" y="135971"/>
                    <a:pt x="95617" y="151736"/>
                    <a:pt x="83032" y="151736"/>
                  </a:cubicBezTo>
                  <a:cubicBezTo>
                    <a:pt x="79142" y="151736"/>
                    <a:pt x="77540" y="149516"/>
                    <a:pt x="77540" y="144409"/>
                  </a:cubicBezTo>
                  <a:cubicBezTo>
                    <a:pt x="77540" y="138857"/>
                    <a:pt x="79599" y="133528"/>
                    <a:pt x="81659" y="128643"/>
                  </a:cubicBezTo>
                  <a:cubicBezTo>
                    <a:pt x="85320" y="119095"/>
                    <a:pt x="95617" y="92671"/>
                    <a:pt x="95617" y="79792"/>
                  </a:cubicBezTo>
                  <a:cubicBezTo>
                    <a:pt x="95617" y="65358"/>
                    <a:pt x="86464" y="56032"/>
                    <a:pt x="69302" y="56032"/>
                  </a:cubicBezTo>
                  <a:cubicBezTo>
                    <a:pt x="54887" y="56032"/>
                    <a:pt x="43903" y="62916"/>
                    <a:pt x="35437" y="73130"/>
                  </a:cubicBezTo>
                  <a:lnTo>
                    <a:pt x="53285" y="2517"/>
                  </a:lnTo>
                  <a:close/>
                </a:path>
              </a:pathLst>
            </a:custGeom>
            <a:solidFill>
              <a:srgbClr val="000000"/>
            </a:solidFill>
            <a:ln w="22914"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E025C258-6DA0-469C-97D0-5D1817F04515}"/>
                </a:ext>
              </a:extLst>
            </p:cNvPr>
            <p:cNvSpPr/>
            <p:nvPr>
              <p:custDataLst>
                <p:tags r:id="rId86"/>
              </p:custDataLst>
            </p:nvPr>
          </p:nvSpPr>
          <p:spPr>
            <a:xfrm>
              <a:off x="7253158" y="4181854"/>
              <a:ext cx="26771" cy="66393"/>
            </a:xfrm>
            <a:custGeom>
              <a:avLst/>
              <a:gdLst>
                <a:gd name="connsiteX0" fmla="*/ 26976 w 26771"/>
                <a:gd name="connsiteY0" fmla="*/ 23390 h 66393"/>
                <a:gd name="connsiteX1" fmla="*/ 12332 w 26771"/>
                <a:gd name="connsiteY1" fmla="*/ 75 h 66393"/>
                <a:gd name="connsiteX2" fmla="*/ 204 w 26771"/>
                <a:gd name="connsiteY2" fmla="*/ 11843 h 66393"/>
                <a:gd name="connsiteX3" fmla="*/ 12332 w 26771"/>
                <a:gd name="connsiteY3" fmla="*/ 23612 h 66393"/>
                <a:gd name="connsiteX4" fmla="*/ 20341 w 26771"/>
                <a:gd name="connsiteY4" fmla="*/ 20726 h 66393"/>
                <a:gd name="connsiteX5" fmla="*/ 21485 w 26771"/>
                <a:gd name="connsiteY5" fmla="*/ 20059 h 66393"/>
                <a:gd name="connsiteX6" fmla="*/ 21942 w 26771"/>
                <a:gd name="connsiteY6" fmla="*/ 23390 h 66393"/>
                <a:gd name="connsiteX7" fmla="*/ 6382 w 26771"/>
                <a:gd name="connsiteY7" fmla="*/ 60473 h 66393"/>
                <a:gd name="connsiteX8" fmla="*/ 3865 w 26771"/>
                <a:gd name="connsiteY8" fmla="*/ 64026 h 66393"/>
                <a:gd name="connsiteX9" fmla="*/ 6154 w 26771"/>
                <a:gd name="connsiteY9" fmla="*/ 66468 h 66393"/>
                <a:gd name="connsiteX10" fmla="*/ 26976 w 26771"/>
                <a:gd name="connsiteY10" fmla="*/ 23390 h 6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71" h="66393">
                  <a:moveTo>
                    <a:pt x="26976" y="23390"/>
                  </a:moveTo>
                  <a:cubicBezTo>
                    <a:pt x="26976" y="8735"/>
                    <a:pt x="21256" y="75"/>
                    <a:pt x="12332" y="75"/>
                  </a:cubicBezTo>
                  <a:cubicBezTo>
                    <a:pt x="4781" y="75"/>
                    <a:pt x="204" y="5626"/>
                    <a:pt x="204" y="11843"/>
                  </a:cubicBezTo>
                  <a:cubicBezTo>
                    <a:pt x="204" y="17839"/>
                    <a:pt x="4781" y="23612"/>
                    <a:pt x="12332" y="23612"/>
                  </a:cubicBezTo>
                  <a:cubicBezTo>
                    <a:pt x="15078" y="23612"/>
                    <a:pt x="18052" y="22724"/>
                    <a:pt x="20341" y="20726"/>
                  </a:cubicBezTo>
                  <a:cubicBezTo>
                    <a:pt x="21027" y="20281"/>
                    <a:pt x="21256" y="20059"/>
                    <a:pt x="21485" y="20059"/>
                  </a:cubicBezTo>
                  <a:cubicBezTo>
                    <a:pt x="21713" y="20059"/>
                    <a:pt x="21942" y="20281"/>
                    <a:pt x="21942" y="23390"/>
                  </a:cubicBezTo>
                  <a:cubicBezTo>
                    <a:pt x="21942" y="39822"/>
                    <a:pt x="13934" y="53145"/>
                    <a:pt x="6382" y="60473"/>
                  </a:cubicBezTo>
                  <a:cubicBezTo>
                    <a:pt x="3865" y="62916"/>
                    <a:pt x="3865" y="63360"/>
                    <a:pt x="3865" y="64026"/>
                  </a:cubicBezTo>
                  <a:cubicBezTo>
                    <a:pt x="3865" y="65580"/>
                    <a:pt x="5010" y="66468"/>
                    <a:pt x="6154" y="66468"/>
                  </a:cubicBezTo>
                  <a:cubicBezTo>
                    <a:pt x="8671" y="66468"/>
                    <a:pt x="26976" y="49370"/>
                    <a:pt x="26976" y="23390"/>
                  </a:cubicBezTo>
                  <a:close/>
                </a:path>
              </a:pathLst>
            </a:custGeom>
            <a:solidFill>
              <a:srgbClr val="000000"/>
            </a:solidFill>
            <a:ln w="22914" cap="flat">
              <a:no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0914904F-2D5B-4F53-AE33-E5E3D07C9BAE}"/>
                </a:ext>
              </a:extLst>
            </p:cNvPr>
            <p:cNvSpPr/>
            <p:nvPr>
              <p:custDataLst>
                <p:tags r:id="rId87"/>
              </p:custDataLst>
            </p:nvPr>
          </p:nvSpPr>
          <p:spPr>
            <a:xfrm>
              <a:off x="7340439" y="4066387"/>
              <a:ext cx="70247" cy="141447"/>
            </a:xfrm>
            <a:custGeom>
              <a:avLst/>
              <a:gdLst>
                <a:gd name="connsiteX0" fmla="*/ 42083 w 70247"/>
                <a:gd name="connsiteY0" fmla="*/ 50259 h 141447"/>
                <a:gd name="connsiteX1" fmla="*/ 63592 w 70247"/>
                <a:gd name="connsiteY1" fmla="*/ 50259 h 141447"/>
                <a:gd name="connsiteX2" fmla="*/ 70457 w 70247"/>
                <a:gd name="connsiteY2" fmla="*/ 45817 h 141447"/>
                <a:gd name="connsiteX3" fmla="*/ 64050 w 70247"/>
                <a:gd name="connsiteY3" fmla="*/ 43375 h 141447"/>
                <a:gd name="connsiteX4" fmla="*/ 43913 w 70247"/>
                <a:gd name="connsiteY4" fmla="*/ 43375 h 141447"/>
                <a:gd name="connsiteX5" fmla="*/ 53295 w 70247"/>
                <a:gd name="connsiteY5" fmla="*/ 6070 h 141447"/>
                <a:gd name="connsiteX6" fmla="*/ 46659 w 70247"/>
                <a:gd name="connsiteY6" fmla="*/ 75 h 141447"/>
                <a:gd name="connsiteX7" fmla="*/ 37506 w 70247"/>
                <a:gd name="connsiteY7" fmla="*/ 8069 h 141447"/>
                <a:gd name="connsiteX8" fmla="*/ 28582 w 70247"/>
                <a:gd name="connsiteY8" fmla="*/ 43375 h 141447"/>
                <a:gd name="connsiteX9" fmla="*/ 7073 w 70247"/>
                <a:gd name="connsiteY9" fmla="*/ 43375 h 141447"/>
                <a:gd name="connsiteX10" fmla="*/ 209 w 70247"/>
                <a:gd name="connsiteY10" fmla="*/ 47594 h 141447"/>
                <a:gd name="connsiteX11" fmla="*/ 6616 w 70247"/>
                <a:gd name="connsiteY11" fmla="*/ 50259 h 141447"/>
                <a:gd name="connsiteX12" fmla="*/ 26752 w 70247"/>
                <a:gd name="connsiteY12" fmla="*/ 50259 h 141447"/>
                <a:gd name="connsiteX13" fmla="*/ 9362 w 70247"/>
                <a:gd name="connsiteY13" fmla="*/ 121093 h 141447"/>
                <a:gd name="connsiteX14" fmla="*/ 30413 w 70247"/>
                <a:gd name="connsiteY14" fmla="*/ 141522 h 141447"/>
                <a:gd name="connsiteX15" fmla="*/ 66795 w 70247"/>
                <a:gd name="connsiteY15" fmla="*/ 107326 h 141447"/>
                <a:gd name="connsiteX16" fmla="*/ 64050 w 70247"/>
                <a:gd name="connsiteY16" fmla="*/ 105105 h 141447"/>
                <a:gd name="connsiteX17" fmla="*/ 60617 w 70247"/>
                <a:gd name="connsiteY17" fmla="*/ 108214 h 141447"/>
                <a:gd name="connsiteX18" fmla="*/ 30871 w 70247"/>
                <a:gd name="connsiteY18" fmla="*/ 136637 h 141447"/>
                <a:gd name="connsiteX19" fmla="*/ 23777 w 70247"/>
                <a:gd name="connsiteY19" fmla="*/ 126422 h 141447"/>
                <a:gd name="connsiteX20" fmla="*/ 25150 w 70247"/>
                <a:gd name="connsiteY20" fmla="*/ 115764 h 141447"/>
                <a:gd name="connsiteX21" fmla="*/ 42083 w 70247"/>
                <a:gd name="connsiteY21" fmla="*/ 50259 h 14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247" h="141447">
                  <a:moveTo>
                    <a:pt x="42083" y="50259"/>
                  </a:moveTo>
                  <a:lnTo>
                    <a:pt x="63592" y="50259"/>
                  </a:lnTo>
                  <a:cubicBezTo>
                    <a:pt x="68168" y="50259"/>
                    <a:pt x="70457" y="50259"/>
                    <a:pt x="70457" y="45817"/>
                  </a:cubicBezTo>
                  <a:cubicBezTo>
                    <a:pt x="70457" y="43375"/>
                    <a:pt x="68168" y="43375"/>
                    <a:pt x="64050" y="43375"/>
                  </a:cubicBezTo>
                  <a:lnTo>
                    <a:pt x="43913" y="43375"/>
                  </a:lnTo>
                  <a:cubicBezTo>
                    <a:pt x="52151" y="11843"/>
                    <a:pt x="53295" y="7402"/>
                    <a:pt x="53295" y="6070"/>
                  </a:cubicBezTo>
                  <a:cubicBezTo>
                    <a:pt x="53295" y="2295"/>
                    <a:pt x="50549" y="75"/>
                    <a:pt x="46659" y="75"/>
                  </a:cubicBezTo>
                  <a:cubicBezTo>
                    <a:pt x="45973" y="75"/>
                    <a:pt x="39566" y="297"/>
                    <a:pt x="37506" y="8069"/>
                  </a:cubicBezTo>
                  <a:lnTo>
                    <a:pt x="28582" y="43375"/>
                  </a:lnTo>
                  <a:lnTo>
                    <a:pt x="7073" y="43375"/>
                  </a:lnTo>
                  <a:cubicBezTo>
                    <a:pt x="2497" y="43375"/>
                    <a:pt x="209" y="43375"/>
                    <a:pt x="209" y="47594"/>
                  </a:cubicBezTo>
                  <a:cubicBezTo>
                    <a:pt x="209" y="50259"/>
                    <a:pt x="2039" y="50259"/>
                    <a:pt x="6616" y="50259"/>
                  </a:cubicBezTo>
                  <a:lnTo>
                    <a:pt x="26752" y="50259"/>
                  </a:lnTo>
                  <a:cubicBezTo>
                    <a:pt x="10277" y="113321"/>
                    <a:pt x="9362" y="117096"/>
                    <a:pt x="9362" y="121093"/>
                  </a:cubicBezTo>
                  <a:cubicBezTo>
                    <a:pt x="9362" y="133084"/>
                    <a:pt x="18057" y="141522"/>
                    <a:pt x="30413" y="141522"/>
                  </a:cubicBezTo>
                  <a:cubicBezTo>
                    <a:pt x="53753" y="141522"/>
                    <a:pt x="66795" y="109102"/>
                    <a:pt x="66795" y="107326"/>
                  </a:cubicBezTo>
                  <a:cubicBezTo>
                    <a:pt x="66795" y="105105"/>
                    <a:pt x="64965" y="105105"/>
                    <a:pt x="64050" y="105105"/>
                  </a:cubicBezTo>
                  <a:cubicBezTo>
                    <a:pt x="61990" y="105105"/>
                    <a:pt x="61761" y="105772"/>
                    <a:pt x="60617" y="108214"/>
                  </a:cubicBezTo>
                  <a:cubicBezTo>
                    <a:pt x="50778" y="131308"/>
                    <a:pt x="38651" y="136637"/>
                    <a:pt x="30871" y="136637"/>
                  </a:cubicBezTo>
                  <a:cubicBezTo>
                    <a:pt x="26065" y="136637"/>
                    <a:pt x="23777" y="133750"/>
                    <a:pt x="23777" y="126422"/>
                  </a:cubicBezTo>
                  <a:cubicBezTo>
                    <a:pt x="23777" y="121093"/>
                    <a:pt x="24235" y="119539"/>
                    <a:pt x="25150" y="115764"/>
                  </a:cubicBezTo>
                  <a:lnTo>
                    <a:pt x="42083" y="50259"/>
                  </a:lnTo>
                  <a:close/>
                </a:path>
              </a:pathLst>
            </a:custGeom>
            <a:solidFill>
              <a:srgbClr val="000000"/>
            </a:solidFill>
            <a:ln w="22914" cap="flat">
              <a:no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578991CB-63DC-4E0E-933E-E7D70E80C2C0}"/>
                </a:ext>
              </a:extLst>
            </p:cNvPr>
            <p:cNvSpPr/>
            <p:nvPr>
              <p:custDataLst>
                <p:tags r:id="rId88"/>
              </p:custDataLst>
            </p:nvPr>
          </p:nvSpPr>
          <p:spPr>
            <a:xfrm>
              <a:off x="7430849" y="4038853"/>
              <a:ext cx="53086" cy="222052"/>
            </a:xfrm>
            <a:custGeom>
              <a:avLst/>
              <a:gdLst>
                <a:gd name="connsiteX0" fmla="*/ 53299 w 53086"/>
                <a:gd name="connsiteY0" fmla="*/ 111101 h 222052"/>
                <a:gd name="connsiteX1" fmla="*/ 38197 w 53086"/>
                <a:gd name="connsiteY1" fmla="*/ 41821 h 222052"/>
                <a:gd name="connsiteX2" fmla="*/ 2501 w 53086"/>
                <a:gd name="connsiteY2" fmla="*/ 75 h 222052"/>
                <a:gd name="connsiteX3" fmla="*/ 212 w 53086"/>
                <a:gd name="connsiteY3" fmla="*/ 2295 h 222052"/>
                <a:gd name="connsiteX4" fmla="*/ 4560 w 53086"/>
                <a:gd name="connsiteY4" fmla="*/ 7402 h 222052"/>
                <a:gd name="connsiteX5" fmla="*/ 40027 w 53086"/>
                <a:gd name="connsiteY5" fmla="*/ 111101 h 222052"/>
                <a:gd name="connsiteX6" fmla="*/ 3187 w 53086"/>
                <a:gd name="connsiteY6" fmla="*/ 216132 h 222052"/>
                <a:gd name="connsiteX7" fmla="*/ 212 w 53086"/>
                <a:gd name="connsiteY7" fmla="*/ 219907 h 222052"/>
                <a:gd name="connsiteX8" fmla="*/ 2501 w 53086"/>
                <a:gd name="connsiteY8" fmla="*/ 222127 h 222052"/>
                <a:gd name="connsiteX9" fmla="*/ 38883 w 53086"/>
                <a:gd name="connsiteY9" fmla="*/ 178827 h 222052"/>
                <a:gd name="connsiteX10" fmla="*/ 53299 w 53086"/>
                <a:gd name="connsiteY10" fmla="*/ 111101 h 22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86" h="222052">
                  <a:moveTo>
                    <a:pt x="53299" y="111101"/>
                  </a:moveTo>
                  <a:cubicBezTo>
                    <a:pt x="53299" y="93781"/>
                    <a:pt x="50782" y="66912"/>
                    <a:pt x="38197" y="41821"/>
                  </a:cubicBezTo>
                  <a:cubicBezTo>
                    <a:pt x="24467" y="14508"/>
                    <a:pt x="4789" y="75"/>
                    <a:pt x="2501" y="75"/>
                  </a:cubicBezTo>
                  <a:cubicBezTo>
                    <a:pt x="1128" y="75"/>
                    <a:pt x="212" y="963"/>
                    <a:pt x="212" y="2295"/>
                  </a:cubicBezTo>
                  <a:cubicBezTo>
                    <a:pt x="212" y="2961"/>
                    <a:pt x="212" y="3406"/>
                    <a:pt x="4560" y="7402"/>
                  </a:cubicBezTo>
                  <a:cubicBezTo>
                    <a:pt x="26984" y="29386"/>
                    <a:pt x="40027" y="64692"/>
                    <a:pt x="40027" y="111101"/>
                  </a:cubicBezTo>
                  <a:cubicBezTo>
                    <a:pt x="40027" y="149072"/>
                    <a:pt x="31561" y="188153"/>
                    <a:pt x="3187" y="216132"/>
                  </a:cubicBezTo>
                  <a:cubicBezTo>
                    <a:pt x="212" y="218796"/>
                    <a:pt x="212" y="219240"/>
                    <a:pt x="212" y="219907"/>
                  </a:cubicBezTo>
                  <a:cubicBezTo>
                    <a:pt x="212" y="221239"/>
                    <a:pt x="1128" y="222127"/>
                    <a:pt x="2501" y="222127"/>
                  </a:cubicBezTo>
                  <a:cubicBezTo>
                    <a:pt x="4789" y="222127"/>
                    <a:pt x="25383" y="207027"/>
                    <a:pt x="38883" y="178827"/>
                  </a:cubicBezTo>
                  <a:cubicBezTo>
                    <a:pt x="50553" y="154401"/>
                    <a:pt x="53299" y="129753"/>
                    <a:pt x="53299" y="111101"/>
                  </a:cubicBezTo>
                  <a:close/>
                </a:path>
              </a:pathLst>
            </a:custGeom>
            <a:solidFill>
              <a:srgbClr val="000000"/>
            </a:solidFill>
            <a:ln w="22914" cap="flat">
              <a:no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5738F4A5-1700-4B28-AAB5-3ABCF98D75CF}"/>
                </a:ext>
              </a:extLst>
            </p:cNvPr>
            <p:cNvSpPr/>
            <p:nvPr>
              <p:custDataLst>
                <p:tags r:id="rId89"/>
              </p:custDataLst>
            </p:nvPr>
          </p:nvSpPr>
          <p:spPr>
            <a:xfrm>
              <a:off x="7583166" y="4123899"/>
              <a:ext cx="152165" cy="51960"/>
            </a:xfrm>
            <a:custGeom>
              <a:avLst/>
              <a:gdLst>
                <a:gd name="connsiteX0" fmla="*/ 144605 w 152165"/>
                <a:gd name="connsiteY0" fmla="*/ 8957 h 51960"/>
                <a:gd name="connsiteX1" fmla="*/ 152384 w 152165"/>
                <a:gd name="connsiteY1" fmla="*/ 4516 h 51960"/>
                <a:gd name="connsiteX2" fmla="*/ 144833 w 152165"/>
                <a:gd name="connsiteY2" fmla="*/ 75 h 51960"/>
                <a:gd name="connsiteX3" fmla="*/ 7770 w 152165"/>
                <a:gd name="connsiteY3" fmla="*/ 75 h 51960"/>
                <a:gd name="connsiteX4" fmla="*/ 219 w 152165"/>
                <a:gd name="connsiteY4" fmla="*/ 4516 h 51960"/>
                <a:gd name="connsiteX5" fmla="*/ 7999 w 152165"/>
                <a:gd name="connsiteY5" fmla="*/ 8957 h 51960"/>
                <a:gd name="connsiteX6" fmla="*/ 144605 w 152165"/>
                <a:gd name="connsiteY6" fmla="*/ 8957 h 51960"/>
                <a:gd name="connsiteX7" fmla="*/ 144833 w 152165"/>
                <a:gd name="connsiteY7" fmla="*/ 52035 h 51960"/>
                <a:gd name="connsiteX8" fmla="*/ 152384 w 152165"/>
                <a:gd name="connsiteY8" fmla="*/ 47594 h 51960"/>
                <a:gd name="connsiteX9" fmla="*/ 144605 w 152165"/>
                <a:gd name="connsiteY9" fmla="*/ 43153 h 51960"/>
                <a:gd name="connsiteX10" fmla="*/ 7999 w 152165"/>
                <a:gd name="connsiteY10" fmla="*/ 43153 h 51960"/>
                <a:gd name="connsiteX11" fmla="*/ 219 w 152165"/>
                <a:gd name="connsiteY11" fmla="*/ 47594 h 51960"/>
                <a:gd name="connsiteX12" fmla="*/ 7770 w 152165"/>
                <a:gd name="connsiteY12" fmla="*/ 52035 h 51960"/>
                <a:gd name="connsiteX13" fmla="*/ 144833 w 152165"/>
                <a:gd name="connsiteY13" fmla="*/ 52035 h 5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165" h="51960">
                  <a:moveTo>
                    <a:pt x="144605" y="8957"/>
                  </a:moveTo>
                  <a:cubicBezTo>
                    <a:pt x="148037" y="8957"/>
                    <a:pt x="152384" y="8957"/>
                    <a:pt x="152384" y="4516"/>
                  </a:cubicBezTo>
                  <a:cubicBezTo>
                    <a:pt x="152384" y="75"/>
                    <a:pt x="148037" y="75"/>
                    <a:pt x="144833" y="75"/>
                  </a:cubicBezTo>
                  <a:lnTo>
                    <a:pt x="7770" y="75"/>
                  </a:lnTo>
                  <a:cubicBezTo>
                    <a:pt x="4567" y="75"/>
                    <a:pt x="219" y="75"/>
                    <a:pt x="219" y="4516"/>
                  </a:cubicBezTo>
                  <a:cubicBezTo>
                    <a:pt x="219" y="8957"/>
                    <a:pt x="4567" y="8957"/>
                    <a:pt x="7999" y="8957"/>
                  </a:cubicBezTo>
                  <a:lnTo>
                    <a:pt x="144605" y="8957"/>
                  </a:lnTo>
                  <a:close/>
                  <a:moveTo>
                    <a:pt x="144833" y="52035"/>
                  </a:moveTo>
                  <a:cubicBezTo>
                    <a:pt x="148037" y="52035"/>
                    <a:pt x="152384" y="52035"/>
                    <a:pt x="152384" y="47594"/>
                  </a:cubicBezTo>
                  <a:cubicBezTo>
                    <a:pt x="152384" y="43153"/>
                    <a:pt x="148037" y="43153"/>
                    <a:pt x="144605" y="43153"/>
                  </a:cubicBezTo>
                  <a:lnTo>
                    <a:pt x="7999" y="43153"/>
                  </a:lnTo>
                  <a:cubicBezTo>
                    <a:pt x="4567" y="43153"/>
                    <a:pt x="219" y="43153"/>
                    <a:pt x="219" y="47594"/>
                  </a:cubicBezTo>
                  <a:cubicBezTo>
                    <a:pt x="219" y="52035"/>
                    <a:pt x="4567" y="52035"/>
                    <a:pt x="7770" y="52035"/>
                  </a:cubicBezTo>
                  <a:lnTo>
                    <a:pt x="144833" y="52035"/>
                  </a:lnTo>
                  <a:close/>
                </a:path>
              </a:pathLst>
            </a:custGeom>
            <a:solidFill>
              <a:srgbClr val="000000"/>
            </a:solidFill>
            <a:ln w="22914" cap="flat">
              <a:no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F574EDED-7619-4C51-9EB2-88A7EC12A101}"/>
                </a:ext>
              </a:extLst>
            </p:cNvPr>
            <p:cNvSpPr/>
            <p:nvPr>
              <p:custDataLst>
                <p:tags r:id="rId90"/>
              </p:custDataLst>
            </p:nvPr>
          </p:nvSpPr>
          <p:spPr>
            <a:xfrm>
              <a:off x="7823782" y="4048845"/>
              <a:ext cx="135690" cy="161432"/>
            </a:xfrm>
            <a:custGeom>
              <a:avLst/>
              <a:gdLst>
                <a:gd name="connsiteX0" fmla="*/ 135920 w 135690"/>
                <a:gd name="connsiteY0" fmla="*/ 2295 h 161432"/>
                <a:gd name="connsiteX1" fmla="*/ 133403 w 135690"/>
                <a:gd name="connsiteY1" fmla="*/ 75 h 161432"/>
                <a:gd name="connsiteX2" fmla="*/ 129284 w 135690"/>
                <a:gd name="connsiteY2" fmla="*/ 3405 h 161432"/>
                <a:gd name="connsiteX3" fmla="*/ 118301 w 135690"/>
                <a:gd name="connsiteY3" fmla="*/ 16062 h 161432"/>
                <a:gd name="connsiteX4" fmla="*/ 85579 w 135690"/>
                <a:gd name="connsiteY4" fmla="*/ 75 h 161432"/>
                <a:gd name="connsiteX5" fmla="*/ 29061 w 135690"/>
                <a:gd name="connsiteY5" fmla="*/ 52479 h 161432"/>
                <a:gd name="connsiteX6" fmla="*/ 52858 w 135690"/>
                <a:gd name="connsiteY6" fmla="*/ 84010 h 161432"/>
                <a:gd name="connsiteX7" fmla="*/ 77342 w 135690"/>
                <a:gd name="connsiteY7" fmla="*/ 90228 h 161432"/>
                <a:gd name="connsiteX8" fmla="*/ 98393 w 135690"/>
                <a:gd name="connsiteY8" fmla="*/ 113765 h 161432"/>
                <a:gd name="connsiteX9" fmla="*/ 57206 w 135690"/>
                <a:gd name="connsiteY9" fmla="*/ 154623 h 161432"/>
                <a:gd name="connsiteX10" fmla="*/ 17162 w 135690"/>
                <a:gd name="connsiteY10" fmla="*/ 122203 h 161432"/>
                <a:gd name="connsiteX11" fmla="*/ 18535 w 135690"/>
                <a:gd name="connsiteY11" fmla="*/ 110213 h 161432"/>
                <a:gd name="connsiteX12" fmla="*/ 18993 w 135690"/>
                <a:gd name="connsiteY12" fmla="*/ 108658 h 161432"/>
                <a:gd name="connsiteX13" fmla="*/ 16247 w 135690"/>
                <a:gd name="connsiteY13" fmla="*/ 106216 h 161432"/>
                <a:gd name="connsiteX14" fmla="*/ 13959 w 135690"/>
                <a:gd name="connsiteY14" fmla="*/ 107104 h 161432"/>
                <a:gd name="connsiteX15" fmla="*/ 230 w 135690"/>
                <a:gd name="connsiteY15" fmla="*/ 159286 h 161432"/>
                <a:gd name="connsiteX16" fmla="*/ 2747 w 135690"/>
                <a:gd name="connsiteY16" fmla="*/ 161507 h 161432"/>
                <a:gd name="connsiteX17" fmla="*/ 6865 w 135690"/>
                <a:gd name="connsiteY17" fmla="*/ 158176 h 161432"/>
                <a:gd name="connsiteX18" fmla="*/ 18078 w 135690"/>
                <a:gd name="connsiteY18" fmla="*/ 145519 h 161432"/>
                <a:gd name="connsiteX19" fmla="*/ 56748 w 135690"/>
                <a:gd name="connsiteY19" fmla="*/ 161507 h 161432"/>
                <a:gd name="connsiteX20" fmla="*/ 114868 w 135690"/>
                <a:gd name="connsiteY20" fmla="*/ 104439 h 161432"/>
                <a:gd name="connsiteX21" fmla="*/ 103656 w 135690"/>
                <a:gd name="connsiteY21" fmla="*/ 78459 h 161432"/>
                <a:gd name="connsiteX22" fmla="*/ 74596 w 135690"/>
                <a:gd name="connsiteY22" fmla="*/ 67357 h 161432"/>
                <a:gd name="connsiteX23" fmla="*/ 59265 w 135690"/>
                <a:gd name="connsiteY23" fmla="*/ 63360 h 161432"/>
                <a:gd name="connsiteX24" fmla="*/ 45307 w 135690"/>
                <a:gd name="connsiteY24" fmla="*/ 43153 h 161432"/>
                <a:gd name="connsiteX25" fmla="*/ 85351 w 135690"/>
                <a:gd name="connsiteY25" fmla="*/ 6292 h 161432"/>
                <a:gd name="connsiteX26" fmla="*/ 118301 w 135690"/>
                <a:gd name="connsiteY26" fmla="*/ 40710 h 161432"/>
                <a:gd name="connsiteX27" fmla="*/ 117385 w 135690"/>
                <a:gd name="connsiteY27" fmla="*/ 53145 h 161432"/>
                <a:gd name="connsiteX28" fmla="*/ 120131 w 135690"/>
                <a:gd name="connsiteY28" fmla="*/ 55366 h 161432"/>
                <a:gd name="connsiteX29" fmla="*/ 123564 w 135690"/>
                <a:gd name="connsiteY29" fmla="*/ 50925 h 161432"/>
                <a:gd name="connsiteX30" fmla="*/ 135920 w 135690"/>
                <a:gd name="connsiteY30" fmla="*/ 2295 h 16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5690" h="161432">
                  <a:moveTo>
                    <a:pt x="135920" y="2295"/>
                  </a:moveTo>
                  <a:cubicBezTo>
                    <a:pt x="135920" y="1629"/>
                    <a:pt x="135462" y="75"/>
                    <a:pt x="133403" y="75"/>
                  </a:cubicBezTo>
                  <a:cubicBezTo>
                    <a:pt x="132259" y="75"/>
                    <a:pt x="132030" y="297"/>
                    <a:pt x="129284" y="3405"/>
                  </a:cubicBezTo>
                  <a:lnTo>
                    <a:pt x="118301" y="16062"/>
                  </a:lnTo>
                  <a:cubicBezTo>
                    <a:pt x="112351" y="5626"/>
                    <a:pt x="100453" y="75"/>
                    <a:pt x="85579" y="75"/>
                  </a:cubicBezTo>
                  <a:cubicBezTo>
                    <a:pt x="56519" y="75"/>
                    <a:pt x="29061" y="25611"/>
                    <a:pt x="29061" y="52479"/>
                  </a:cubicBezTo>
                  <a:cubicBezTo>
                    <a:pt x="29061" y="70465"/>
                    <a:pt x="41188" y="80680"/>
                    <a:pt x="52858" y="84010"/>
                  </a:cubicBezTo>
                  <a:lnTo>
                    <a:pt x="77342" y="90228"/>
                  </a:lnTo>
                  <a:cubicBezTo>
                    <a:pt x="85808" y="92226"/>
                    <a:pt x="98393" y="95557"/>
                    <a:pt x="98393" y="113765"/>
                  </a:cubicBezTo>
                  <a:cubicBezTo>
                    <a:pt x="98393" y="133750"/>
                    <a:pt x="79630" y="154623"/>
                    <a:pt x="57206" y="154623"/>
                  </a:cubicBezTo>
                  <a:cubicBezTo>
                    <a:pt x="42561" y="154623"/>
                    <a:pt x="17162" y="149738"/>
                    <a:pt x="17162" y="122203"/>
                  </a:cubicBezTo>
                  <a:cubicBezTo>
                    <a:pt x="17162" y="116874"/>
                    <a:pt x="18306" y="111545"/>
                    <a:pt x="18535" y="110213"/>
                  </a:cubicBezTo>
                  <a:cubicBezTo>
                    <a:pt x="18764" y="109324"/>
                    <a:pt x="18993" y="109102"/>
                    <a:pt x="18993" y="108658"/>
                  </a:cubicBezTo>
                  <a:cubicBezTo>
                    <a:pt x="18993" y="106438"/>
                    <a:pt x="17391" y="106216"/>
                    <a:pt x="16247" y="106216"/>
                  </a:cubicBezTo>
                  <a:cubicBezTo>
                    <a:pt x="15103" y="106216"/>
                    <a:pt x="14645" y="106438"/>
                    <a:pt x="13959" y="107104"/>
                  </a:cubicBezTo>
                  <a:cubicBezTo>
                    <a:pt x="13043" y="107992"/>
                    <a:pt x="230" y="158620"/>
                    <a:pt x="230" y="159286"/>
                  </a:cubicBezTo>
                  <a:cubicBezTo>
                    <a:pt x="230" y="160619"/>
                    <a:pt x="1374" y="161507"/>
                    <a:pt x="2747" y="161507"/>
                  </a:cubicBezTo>
                  <a:cubicBezTo>
                    <a:pt x="3891" y="161507"/>
                    <a:pt x="4119" y="161285"/>
                    <a:pt x="6865" y="158176"/>
                  </a:cubicBezTo>
                  <a:lnTo>
                    <a:pt x="18078" y="145519"/>
                  </a:lnTo>
                  <a:cubicBezTo>
                    <a:pt x="27917" y="158398"/>
                    <a:pt x="43477" y="161507"/>
                    <a:pt x="56748" y="161507"/>
                  </a:cubicBezTo>
                  <a:cubicBezTo>
                    <a:pt x="87868" y="161507"/>
                    <a:pt x="114868" y="131974"/>
                    <a:pt x="114868" y="104439"/>
                  </a:cubicBezTo>
                  <a:cubicBezTo>
                    <a:pt x="114868" y="89118"/>
                    <a:pt x="107089" y="81568"/>
                    <a:pt x="103656" y="78459"/>
                  </a:cubicBezTo>
                  <a:cubicBezTo>
                    <a:pt x="98393" y="73352"/>
                    <a:pt x="94961" y="72464"/>
                    <a:pt x="74596" y="67357"/>
                  </a:cubicBezTo>
                  <a:cubicBezTo>
                    <a:pt x="69562" y="66024"/>
                    <a:pt x="61325" y="63804"/>
                    <a:pt x="59265" y="63360"/>
                  </a:cubicBezTo>
                  <a:cubicBezTo>
                    <a:pt x="53087" y="61361"/>
                    <a:pt x="45307" y="54922"/>
                    <a:pt x="45307" y="43153"/>
                  </a:cubicBezTo>
                  <a:cubicBezTo>
                    <a:pt x="45307" y="25167"/>
                    <a:pt x="63613" y="6292"/>
                    <a:pt x="85351" y="6292"/>
                  </a:cubicBezTo>
                  <a:cubicBezTo>
                    <a:pt x="104343" y="6292"/>
                    <a:pt x="118301" y="15840"/>
                    <a:pt x="118301" y="40710"/>
                  </a:cubicBezTo>
                  <a:cubicBezTo>
                    <a:pt x="118301" y="47816"/>
                    <a:pt x="117385" y="51813"/>
                    <a:pt x="117385" y="53145"/>
                  </a:cubicBezTo>
                  <a:cubicBezTo>
                    <a:pt x="117385" y="53367"/>
                    <a:pt x="117385" y="55366"/>
                    <a:pt x="120131" y="55366"/>
                  </a:cubicBezTo>
                  <a:cubicBezTo>
                    <a:pt x="122420" y="55366"/>
                    <a:pt x="122648" y="54700"/>
                    <a:pt x="123564" y="50925"/>
                  </a:cubicBezTo>
                  <a:lnTo>
                    <a:pt x="135920" y="2295"/>
                  </a:lnTo>
                  <a:close/>
                </a:path>
              </a:pathLst>
            </a:custGeom>
            <a:solidFill>
              <a:srgbClr val="000000"/>
            </a:solidFill>
            <a:ln w="22914"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CB19DBCC-0A81-45EE-BDD6-8213B7F0BD9B}"/>
                </a:ext>
              </a:extLst>
            </p:cNvPr>
            <p:cNvSpPr/>
            <p:nvPr>
              <p:custDataLst>
                <p:tags r:id="rId91"/>
              </p:custDataLst>
            </p:nvPr>
          </p:nvSpPr>
          <p:spPr>
            <a:xfrm>
              <a:off x="7964208" y="4130826"/>
              <a:ext cx="87294" cy="109427"/>
            </a:xfrm>
            <a:custGeom>
              <a:avLst/>
              <a:gdLst>
                <a:gd name="connsiteX0" fmla="*/ 38357 w 87294"/>
                <a:gd name="connsiteY0" fmla="*/ 4739 h 109427"/>
                <a:gd name="connsiteX1" fmla="*/ 38998 w 87294"/>
                <a:gd name="connsiteY1" fmla="*/ 2252 h 109427"/>
                <a:gd name="connsiteX2" fmla="*/ 36435 w 87294"/>
                <a:gd name="connsiteY2" fmla="*/ 76 h 109427"/>
                <a:gd name="connsiteX3" fmla="*/ 15933 w 87294"/>
                <a:gd name="connsiteY3" fmla="*/ 1631 h 109427"/>
                <a:gd name="connsiteX4" fmla="*/ 12409 w 87294"/>
                <a:gd name="connsiteY4" fmla="*/ 5206 h 109427"/>
                <a:gd name="connsiteX5" fmla="*/ 16573 w 87294"/>
                <a:gd name="connsiteY5" fmla="*/ 7382 h 109427"/>
                <a:gd name="connsiteX6" fmla="*/ 24262 w 87294"/>
                <a:gd name="connsiteY6" fmla="*/ 9713 h 109427"/>
                <a:gd name="connsiteX7" fmla="*/ 23621 w 87294"/>
                <a:gd name="connsiteY7" fmla="*/ 13133 h 109427"/>
                <a:gd name="connsiteX8" fmla="*/ 1037 w 87294"/>
                <a:gd name="connsiteY8" fmla="*/ 101110 h 109427"/>
                <a:gd name="connsiteX9" fmla="*/ 236 w 87294"/>
                <a:gd name="connsiteY9" fmla="*/ 104530 h 109427"/>
                <a:gd name="connsiteX10" fmla="*/ 5682 w 87294"/>
                <a:gd name="connsiteY10" fmla="*/ 109504 h 109427"/>
                <a:gd name="connsiteX11" fmla="*/ 12249 w 87294"/>
                <a:gd name="connsiteY11" fmla="*/ 105462 h 109427"/>
                <a:gd name="connsiteX12" fmla="*/ 14972 w 87294"/>
                <a:gd name="connsiteY12" fmla="*/ 95670 h 109427"/>
                <a:gd name="connsiteX13" fmla="*/ 18656 w 87294"/>
                <a:gd name="connsiteY13" fmla="*/ 81836 h 109427"/>
                <a:gd name="connsiteX14" fmla="*/ 21218 w 87294"/>
                <a:gd name="connsiteY14" fmla="*/ 71266 h 109427"/>
                <a:gd name="connsiteX15" fmla="*/ 26024 w 87294"/>
                <a:gd name="connsiteY15" fmla="*/ 60230 h 109427"/>
                <a:gd name="connsiteX16" fmla="*/ 51652 w 87294"/>
                <a:gd name="connsiteY16" fmla="*/ 43754 h 109427"/>
                <a:gd name="connsiteX17" fmla="*/ 61102 w 87294"/>
                <a:gd name="connsiteY17" fmla="*/ 54634 h 109427"/>
                <a:gd name="connsiteX18" fmla="*/ 51652 w 87294"/>
                <a:gd name="connsiteY18" fmla="*/ 87742 h 109427"/>
                <a:gd name="connsiteX19" fmla="*/ 49249 w 87294"/>
                <a:gd name="connsiteY19" fmla="*/ 96136 h 109427"/>
                <a:gd name="connsiteX20" fmla="*/ 64465 w 87294"/>
                <a:gd name="connsiteY20" fmla="*/ 109504 h 109427"/>
                <a:gd name="connsiteX21" fmla="*/ 87531 w 87294"/>
                <a:gd name="connsiteY21" fmla="*/ 85722 h 109427"/>
                <a:gd name="connsiteX22" fmla="*/ 84968 w 87294"/>
                <a:gd name="connsiteY22" fmla="*/ 83701 h 109427"/>
                <a:gd name="connsiteX23" fmla="*/ 81924 w 87294"/>
                <a:gd name="connsiteY23" fmla="*/ 86344 h 109427"/>
                <a:gd name="connsiteX24" fmla="*/ 64946 w 87294"/>
                <a:gd name="connsiteY24" fmla="*/ 105151 h 109427"/>
                <a:gd name="connsiteX25" fmla="*/ 60942 w 87294"/>
                <a:gd name="connsiteY25" fmla="*/ 99711 h 109427"/>
                <a:gd name="connsiteX26" fmla="*/ 64626 w 87294"/>
                <a:gd name="connsiteY26" fmla="*/ 87121 h 109427"/>
                <a:gd name="connsiteX27" fmla="*/ 73115 w 87294"/>
                <a:gd name="connsiteY27" fmla="*/ 57121 h 109427"/>
                <a:gd name="connsiteX28" fmla="*/ 67188 w 87294"/>
                <a:gd name="connsiteY28" fmla="*/ 43598 h 109427"/>
                <a:gd name="connsiteX29" fmla="*/ 52292 w 87294"/>
                <a:gd name="connsiteY29" fmla="*/ 39402 h 109427"/>
                <a:gd name="connsiteX30" fmla="*/ 26184 w 87294"/>
                <a:gd name="connsiteY30" fmla="*/ 52303 h 109427"/>
                <a:gd name="connsiteX31" fmla="*/ 38357 w 87294"/>
                <a:gd name="connsiteY31" fmla="*/ 4739 h 10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294" h="109427">
                  <a:moveTo>
                    <a:pt x="38357" y="4739"/>
                  </a:moveTo>
                  <a:cubicBezTo>
                    <a:pt x="38517" y="4428"/>
                    <a:pt x="38998" y="2408"/>
                    <a:pt x="38998" y="2252"/>
                  </a:cubicBezTo>
                  <a:cubicBezTo>
                    <a:pt x="38998" y="1475"/>
                    <a:pt x="38357" y="76"/>
                    <a:pt x="36435" y="76"/>
                  </a:cubicBezTo>
                  <a:cubicBezTo>
                    <a:pt x="33232" y="76"/>
                    <a:pt x="19937" y="1320"/>
                    <a:pt x="15933" y="1631"/>
                  </a:cubicBezTo>
                  <a:cubicBezTo>
                    <a:pt x="14651" y="1786"/>
                    <a:pt x="12409" y="1941"/>
                    <a:pt x="12409" y="5206"/>
                  </a:cubicBezTo>
                  <a:cubicBezTo>
                    <a:pt x="12409" y="7382"/>
                    <a:pt x="14651" y="7382"/>
                    <a:pt x="16573" y="7382"/>
                  </a:cubicBezTo>
                  <a:cubicBezTo>
                    <a:pt x="24262" y="7382"/>
                    <a:pt x="24262" y="8470"/>
                    <a:pt x="24262" y="9713"/>
                  </a:cubicBezTo>
                  <a:cubicBezTo>
                    <a:pt x="24262" y="10801"/>
                    <a:pt x="23941" y="11734"/>
                    <a:pt x="23621" y="13133"/>
                  </a:cubicBezTo>
                  <a:lnTo>
                    <a:pt x="1037" y="101110"/>
                  </a:lnTo>
                  <a:cubicBezTo>
                    <a:pt x="236" y="103908"/>
                    <a:pt x="236" y="104219"/>
                    <a:pt x="236" y="104530"/>
                  </a:cubicBezTo>
                  <a:cubicBezTo>
                    <a:pt x="236" y="106861"/>
                    <a:pt x="2158" y="109504"/>
                    <a:pt x="5682" y="109504"/>
                  </a:cubicBezTo>
                  <a:cubicBezTo>
                    <a:pt x="7443" y="109504"/>
                    <a:pt x="10487" y="108726"/>
                    <a:pt x="12249" y="105462"/>
                  </a:cubicBezTo>
                  <a:cubicBezTo>
                    <a:pt x="12729" y="104530"/>
                    <a:pt x="14171" y="98934"/>
                    <a:pt x="14972" y="95670"/>
                  </a:cubicBezTo>
                  <a:lnTo>
                    <a:pt x="18656" y="81836"/>
                  </a:lnTo>
                  <a:cubicBezTo>
                    <a:pt x="19136" y="79504"/>
                    <a:pt x="20738" y="73598"/>
                    <a:pt x="21218" y="71266"/>
                  </a:cubicBezTo>
                  <a:cubicBezTo>
                    <a:pt x="22820" y="65360"/>
                    <a:pt x="22820" y="65204"/>
                    <a:pt x="26024" y="60230"/>
                  </a:cubicBezTo>
                  <a:cubicBezTo>
                    <a:pt x="31149" y="52614"/>
                    <a:pt x="39158" y="43754"/>
                    <a:pt x="51652" y="43754"/>
                  </a:cubicBezTo>
                  <a:cubicBezTo>
                    <a:pt x="60621" y="43754"/>
                    <a:pt x="61102" y="50904"/>
                    <a:pt x="61102" y="54634"/>
                  </a:cubicBezTo>
                  <a:cubicBezTo>
                    <a:pt x="61102" y="63961"/>
                    <a:pt x="54214" y="81214"/>
                    <a:pt x="51652" y="87742"/>
                  </a:cubicBezTo>
                  <a:cubicBezTo>
                    <a:pt x="49890" y="92095"/>
                    <a:pt x="49249" y="93494"/>
                    <a:pt x="49249" y="96136"/>
                  </a:cubicBezTo>
                  <a:cubicBezTo>
                    <a:pt x="49249" y="104374"/>
                    <a:pt x="56297" y="109504"/>
                    <a:pt x="64465" y="109504"/>
                  </a:cubicBezTo>
                  <a:cubicBezTo>
                    <a:pt x="80483" y="109504"/>
                    <a:pt x="87531" y="88053"/>
                    <a:pt x="87531" y="85722"/>
                  </a:cubicBezTo>
                  <a:cubicBezTo>
                    <a:pt x="87531" y="83701"/>
                    <a:pt x="85448" y="83701"/>
                    <a:pt x="84968" y="83701"/>
                  </a:cubicBezTo>
                  <a:cubicBezTo>
                    <a:pt x="82725" y="83701"/>
                    <a:pt x="82565" y="84634"/>
                    <a:pt x="81924" y="86344"/>
                  </a:cubicBezTo>
                  <a:cubicBezTo>
                    <a:pt x="78240" y="98778"/>
                    <a:pt x="71193" y="105151"/>
                    <a:pt x="64946" y="105151"/>
                  </a:cubicBezTo>
                  <a:cubicBezTo>
                    <a:pt x="61582" y="105151"/>
                    <a:pt x="60942" y="102975"/>
                    <a:pt x="60942" y="99711"/>
                  </a:cubicBezTo>
                  <a:cubicBezTo>
                    <a:pt x="60942" y="96136"/>
                    <a:pt x="61743" y="94115"/>
                    <a:pt x="64626" y="87121"/>
                  </a:cubicBezTo>
                  <a:cubicBezTo>
                    <a:pt x="66548" y="82302"/>
                    <a:pt x="73115" y="65826"/>
                    <a:pt x="73115" y="57121"/>
                  </a:cubicBezTo>
                  <a:cubicBezTo>
                    <a:pt x="73115" y="54634"/>
                    <a:pt x="73115" y="48106"/>
                    <a:pt x="67188" y="43598"/>
                  </a:cubicBezTo>
                  <a:cubicBezTo>
                    <a:pt x="64465" y="41578"/>
                    <a:pt x="59820" y="39402"/>
                    <a:pt x="52292" y="39402"/>
                  </a:cubicBezTo>
                  <a:cubicBezTo>
                    <a:pt x="40600" y="39402"/>
                    <a:pt x="32110" y="45619"/>
                    <a:pt x="26184" y="52303"/>
                  </a:cubicBezTo>
                  <a:lnTo>
                    <a:pt x="38357" y="4739"/>
                  </a:lnTo>
                  <a:close/>
                </a:path>
              </a:pathLst>
            </a:custGeom>
            <a:solidFill>
              <a:srgbClr val="000000"/>
            </a:solidFill>
            <a:ln w="22914"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CD61A6D1-43C7-4246-93C0-91FC9BEA99D0}"/>
                </a:ext>
              </a:extLst>
            </p:cNvPr>
            <p:cNvSpPr/>
            <p:nvPr>
              <p:custDataLst>
                <p:tags r:id="rId92"/>
              </p:custDataLst>
            </p:nvPr>
          </p:nvSpPr>
          <p:spPr>
            <a:xfrm>
              <a:off x="8093417" y="4038853"/>
              <a:ext cx="53086" cy="222052"/>
            </a:xfrm>
            <a:custGeom>
              <a:avLst/>
              <a:gdLst>
                <a:gd name="connsiteX0" fmla="*/ 53327 w 53086"/>
                <a:gd name="connsiteY0" fmla="*/ 219907 h 222052"/>
                <a:gd name="connsiteX1" fmla="*/ 49437 w 53086"/>
                <a:gd name="connsiteY1" fmla="*/ 215021 h 222052"/>
                <a:gd name="connsiteX2" fmla="*/ 13512 w 53086"/>
                <a:gd name="connsiteY2" fmla="*/ 111101 h 222052"/>
                <a:gd name="connsiteX3" fmla="*/ 50352 w 53086"/>
                <a:gd name="connsiteY3" fmla="*/ 6070 h 222052"/>
                <a:gd name="connsiteX4" fmla="*/ 53327 w 53086"/>
                <a:gd name="connsiteY4" fmla="*/ 2295 h 222052"/>
                <a:gd name="connsiteX5" fmla="*/ 51039 w 53086"/>
                <a:gd name="connsiteY5" fmla="*/ 75 h 222052"/>
                <a:gd name="connsiteX6" fmla="*/ 14656 w 53086"/>
                <a:gd name="connsiteY6" fmla="*/ 43375 h 222052"/>
                <a:gd name="connsiteX7" fmla="*/ 241 w 53086"/>
                <a:gd name="connsiteY7" fmla="*/ 111101 h 222052"/>
                <a:gd name="connsiteX8" fmla="*/ 15343 w 53086"/>
                <a:gd name="connsiteY8" fmla="*/ 180381 h 222052"/>
                <a:gd name="connsiteX9" fmla="*/ 51039 w 53086"/>
                <a:gd name="connsiteY9" fmla="*/ 222127 h 222052"/>
                <a:gd name="connsiteX10" fmla="*/ 53327 w 53086"/>
                <a:gd name="connsiteY10" fmla="*/ 219907 h 22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86" h="222052">
                  <a:moveTo>
                    <a:pt x="53327" y="219907"/>
                  </a:moveTo>
                  <a:cubicBezTo>
                    <a:pt x="53327" y="219240"/>
                    <a:pt x="53327" y="218796"/>
                    <a:pt x="49437" y="215021"/>
                  </a:cubicBezTo>
                  <a:cubicBezTo>
                    <a:pt x="20835" y="187043"/>
                    <a:pt x="13512" y="145075"/>
                    <a:pt x="13512" y="111101"/>
                  </a:cubicBezTo>
                  <a:cubicBezTo>
                    <a:pt x="13512" y="72464"/>
                    <a:pt x="22208" y="33827"/>
                    <a:pt x="50352" y="6070"/>
                  </a:cubicBezTo>
                  <a:cubicBezTo>
                    <a:pt x="53327" y="3406"/>
                    <a:pt x="53327" y="2961"/>
                    <a:pt x="53327" y="2295"/>
                  </a:cubicBezTo>
                  <a:cubicBezTo>
                    <a:pt x="53327" y="741"/>
                    <a:pt x="52412" y="75"/>
                    <a:pt x="51039" y="75"/>
                  </a:cubicBezTo>
                  <a:cubicBezTo>
                    <a:pt x="48751" y="75"/>
                    <a:pt x="28157" y="15174"/>
                    <a:pt x="14656" y="43375"/>
                  </a:cubicBezTo>
                  <a:cubicBezTo>
                    <a:pt x="2987" y="67801"/>
                    <a:pt x="241" y="92448"/>
                    <a:pt x="241" y="111101"/>
                  </a:cubicBezTo>
                  <a:cubicBezTo>
                    <a:pt x="241" y="128421"/>
                    <a:pt x="2758" y="155289"/>
                    <a:pt x="15343" y="180381"/>
                  </a:cubicBezTo>
                  <a:cubicBezTo>
                    <a:pt x="29072" y="207694"/>
                    <a:pt x="48751" y="222127"/>
                    <a:pt x="51039" y="222127"/>
                  </a:cubicBezTo>
                  <a:cubicBezTo>
                    <a:pt x="52412" y="222127"/>
                    <a:pt x="53327" y="221461"/>
                    <a:pt x="53327" y="219907"/>
                  </a:cubicBezTo>
                  <a:close/>
                </a:path>
              </a:pathLst>
            </a:custGeom>
            <a:solidFill>
              <a:srgbClr val="000000"/>
            </a:solidFill>
            <a:ln w="22914" cap="flat">
              <a:noFill/>
              <a:prstDash val="solid"/>
              <a:miter/>
            </a:ln>
          </p:spPr>
          <p:txBody>
            <a:bodyPr rtlCol="0" anchor="ctr"/>
            <a:lstStyle/>
            <a:p>
              <a:endParaRPr lang="zh-CN" altLang="en-US"/>
            </a:p>
          </p:txBody>
        </p:sp>
        <p:sp>
          <p:nvSpPr>
            <p:cNvPr id="66" name="任意多边形: 形状 65">
              <a:extLst>
                <a:ext uri="{FF2B5EF4-FFF2-40B4-BE49-F238E27FC236}">
                  <a16:creationId xmlns:a16="http://schemas.microsoft.com/office/drawing/2014/main" id="{52B57972-9443-4C34-B552-FE7E7CFE1A9E}"/>
                </a:ext>
              </a:extLst>
            </p:cNvPr>
            <p:cNvSpPr/>
            <p:nvPr>
              <p:custDataLst>
                <p:tags r:id="rId93"/>
              </p:custDataLst>
            </p:nvPr>
          </p:nvSpPr>
          <p:spPr>
            <a:xfrm>
              <a:off x="8169131" y="4107245"/>
              <a:ext cx="89011" cy="100589"/>
            </a:xfrm>
            <a:custGeom>
              <a:avLst/>
              <a:gdLst>
                <a:gd name="connsiteX0" fmla="*/ 81476 w 89011"/>
                <a:gd name="connsiteY0" fmla="*/ 13842 h 100589"/>
                <a:gd name="connsiteX1" fmla="*/ 71408 w 89011"/>
                <a:gd name="connsiteY1" fmla="*/ 16951 h 100589"/>
                <a:gd name="connsiteX2" fmla="*/ 67289 w 89011"/>
                <a:gd name="connsiteY2" fmla="*/ 25611 h 100589"/>
                <a:gd name="connsiteX3" fmla="*/ 75755 w 89011"/>
                <a:gd name="connsiteY3" fmla="*/ 33383 h 100589"/>
                <a:gd name="connsiteX4" fmla="*/ 88569 w 89011"/>
                <a:gd name="connsiteY4" fmla="*/ 19171 h 100589"/>
                <a:gd name="connsiteX5" fmla="*/ 61569 w 89011"/>
                <a:gd name="connsiteY5" fmla="*/ 75 h 100589"/>
                <a:gd name="connsiteX6" fmla="*/ 245 w 89011"/>
                <a:gd name="connsiteY6" fmla="*/ 63138 h 100589"/>
                <a:gd name="connsiteX7" fmla="*/ 37314 w 89011"/>
                <a:gd name="connsiteY7" fmla="*/ 100664 h 100589"/>
                <a:gd name="connsiteX8" fmla="*/ 89256 w 89011"/>
                <a:gd name="connsiteY8" fmla="*/ 74462 h 100589"/>
                <a:gd name="connsiteX9" fmla="*/ 86510 w 89011"/>
                <a:gd name="connsiteY9" fmla="*/ 71576 h 100589"/>
                <a:gd name="connsiteX10" fmla="*/ 83535 w 89011"/>
                <a:gd name="connsiteY10" fmla="*/ 73796 h 100589"/>
                <a:gd name="connsiteX11" fmla="*/ 37771 w 89011"/>
                <a:gd name="connsiteY11" fmla="*/ 95779 h 100589"/>
                <a:gd name="connsiteX12" fmla="*/ 17177 w 89011"/>
                <a:gd name="connsiteY12" fmla="*/ 71576 h 100589"/>
                <a:gd name="connsiteX13" fmla="*/ 29534 w 89011"/>
                <a:gd name="connsiteY13" fmla="*/ 27165 h 100589"/>
                <a:gd name="connsiteX14" fmla="*/ 61797 w 89011"/>
                <a:gd name="connsiteY14" fmla="*/ 4960 h 100589"/>
                <a:gd name="connsiteX15" fmla="*/ 81476 w 89011"/>
                <a:gd name="connsiteY15" fmla="*/ 13842 h 10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011" h="100589">
                  <a:moveTo>
                    <a:pt x="81476" y="13842"/>
                  </a:moveTo>
                  <a:cubicBezTo>
                    <a:pt x="77815" y="13842"/>
                    <a:pt x="74611" y="13842"/>
                    <a:pt x="71408" y="16951"/>
                  </a:cubicBezTo>
                  <a:cubicBezTo>
                    <a:pt x="67747" y="20281"/>
                    <a:pt x="67289" y="24056"/>
                    <a:pt x="67289" y="25611"/>
                  </a:cubicBezTo>
                  <a:cubicBezTo>
                    <a:pt x="67289" y="30940"/>
                    <a:pt x="71408" y="33383"/>
                    <a:pt x="75755" y="33383"/>
                  </a:cubicBezTo>
                  <a:cubicBezTo>
                    <a:pt x="82391" y="33383"/>
                    <a:pt x="88569" y="28053"/>
                    <a:pt x="88569" y="19171"/>
                  </a:cubicBezTo>
                  <a:cubicBezTo>
                    <a:pt x="88569" y="8291"/>
                    <a:pt x="77815" y="75"/>
                    <a:pt x="61569" y="75"/>
                  </a:cubicBezTo>
                  <a:cubicBezTo>
                    <a:pt x="30678" y="75"/>
                    <a:pt x="245" y="31828"/>
                    <a:pt x="245" y="63138"/>
                  </a:cubicBezTo>
                  <a:cubicBezTo>
                    <a:pt x="245" y="83122"/>
                    <a:pt x="13516" y="100664"/>
                    <a:pt x="37314" y="100664"/>
                  </a:cubicBezTo>
                  <a:cubicBezTo>
                    <a:pt x="70035" y="100664"/>
                    <a:pt x="89256" y="77127"/>
                    <a:pt x="89256" y="74462"/>
                  </a:cubicBezTo>
                  <a:cubicBezTo>
                    <a:pt x="89256" y="73130"/>
                    <a:pt x="87883" y="71576"/>
                    <a:pt x="86510" y="71576"/>
                  </a:cubicBezTo>
                  <a:cubicBezTo>
                    <a:pt x="85366" y="71576"/>
                    <a:pt x="84908" y="72020"/>
                    <a:pt x="83535" y="73796"/>
                  </a:cubicBezTo>
                  <a:cubicBezTo>
                    <a:pt x="65458" y="95779"/>
                    <a:pt x="40517" y="95779"/>
                    <a:pt x="37771" y="95779"/>
                  </a:cubicBezTo>
                  <a:cubicBezTo>
                    <a:pt x="23356" y="95779"/>
                    <a:pt x="17177" y="84899"/>
                    <a:pt x="17177" y="71576"/>
                  </a:cubicBezTo>
                  <a:cubicBezTo>
                    <a:pt x="17177" y="62471"/>
                    <a:pt x="21754" y="40932"/>
                    <a:pt x="29534" y="27165"/>
                  </a:cubicBezTo>
                  <a:cubicBezTo>
                    <a:pt x="36627" y="14508"/>
                    <a:pt x="49212" y="4960"/>
                    <a:pt x="61797" y="4960"/>
                  </a:cubicBezTo>
                  <a:cubicBezTo>
                    <a:pt x="69577" y="4960"/>
                    <a:pt x="78272" y="7847"/>
                    <a:pt x="81476" y="13842"/>
                  </a:cubicBezTo>
                  <a:close/>
                </a:path>
              </a:pathLst>
            </a:custGeom>
            <a:solidFill>
              <a:srgbClr val="000000"/>
            </a:solidFill>
            <a:ln w="22914" cap="flat">
              <a:no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3F7BF062-E3B0-4C37-9857-3B466383B874}"/>
                </a:ext>
              </a:extLst>
            </p:cNvPr>
            <p:cNvSpPr/>
            <p:nvPr>
              <p:custDataLst>
                <p:tags r:id="rId94"/>
              </p:custDataLst>
            </p:nvPr>
          </p:nvSpPr>
          <p:spPr>
            <a:xfrm>
              <a:off x="8271358" y="4051287"/>
              <a:ext cx="112350" cy="156546"/>
            </a:xfrm>
            <a:custGeom>
              <a:avLst/>
              <a:gdLst>
                <a:gd name="connsiteX0" fmla="*/ 53335 w 112350"/>
                <a:gd name="connsiteY0" fmla="*/ 2517 h 156546"/>
                <a:gd name="connsiteX1" fmla="*/ 50361 w 112350"/>
                <a:gd name="connsiteY1" fmla="*/ 75 h 156546"/>
                <a:gd name="connsiteX2" fmla="*/ 22445 w 112350"/>
                <a:gd name="connsiteY2" fmla="*/ 2295 h 156546"/>
                <a:gd name="connsiteX3" fmla="*/ 18097 w 112350"/>
                <a:gd name="connsiteY3" fmla="*/ 6736 h 156546"/>
                <a:gd name="connsiteX4" fmla="*/ 23589 w 112350"/>
                <a:gd name="connsiteY4" fmla="*/ 9401 h 156546"/>
                <a:gd name="connsiteX5" fmla="*/ 35030 w 112350"/>
                <a:gd name="connsiteY5" fmla="*/ 13176 h 156546"/>
                <a:gd name="connsiteX6" fmla="*/ 34343 w 112350"/>
                <a:gd name="connsiteY6" fmla="*/ 17617 h 156546"/>
                <a:gd name="connsiteX7" fmla="*/ 1164 w 112350"/>
                <a:gd name="connsiteY7" fmla="*/ 145519 h 156546"/>
                <a:gd name="connsiteX8" fmla="*/ 249 w 112350"/>
                <a:gd name="connsiteY8" fmla="*/ 150404 h 156546"/>
                <a:gd name="connsiteX9" fmla="*/ 6885 w 112350"/>
                <a:gd name="connsiteY9" fmla="*/ 156622 h 156546"/>
                <a:gd name="connsiteX10" fmla="*/ 15351 w 112350"/>
                <a:gd name="connsiteY10" fmla="*/ 150848 h 156546"/>
                <a:gd name="connsiteX11" fmla="*/ 19699 w 112350"/>
                <a:gd name="connsiteY11" fmla="*/ 133972 h 156546"/>
                <a:gd name="connsiteX12" fmla="*/ 24733 w 112350"/>
                <a:gd name="connsiteY12" fmla="*/ 113988 h 156546"/>
                <a:gd name="connsiteX13" fmla="*/ 28623 w 112350"/>
                <a:gd name="connsiteY13" fmla="*/ 99110 h 156546"/>
                <a:gd name="connsiteX14" fmla="*/ 31140 w 112350"/>
                <a:gd name="connsiteY14" fmla="*/ 89118 h 156546"/>
                <a:gd name="connsiteX15" fmla="*/ 46699 w 112350"/>
                <a:gd name="connsiteY15" fmla="*/ 68689 h 156546"/>
                <a:gd name="connsiteX16" fmla="*/ 68666 w 112350"/>
                <a:gd name="connsiteY16" fmla="*/ 60917 h 156546"/>
                <a:gd name="connsiteX17" fmla="*/ 81023 w 112350"/>
                <a:gd name="connsiteY17" fmla="*/ 76461 h 156546"/>
                <a:gd name="connsiteX18" fmla="*/ 66836 w 112350"/>
                <a:gd name="connsiteY18" fmla="*/ 126200 h 156546"/>
                <a:gd name="connsiteX19" fmla="*/ 63861 w 112350"/>
                <a:gd name="connsiteY19" fmla="*/ 138413 h 156546"/>
                <a:gd name="connsiteX20" fmla="*/ 82624 w 112350"/>
                <a:gd name="connsiteY20" fmla="*/ 156622 h 156546"/>
                <a:gd name="connsiteX21" fmla="*/ 112600 w 112350"/>
                <a:gd name="connsiteY21" fmla="*/ 122426 h 156546"/>
                <a:gd name="connsiteX22" fmla="*/ 109854 w 112350"/>
                <a:gd name="connsiteY22" fmla="*/ 120205 h 156546"/>
                <a:gd name="connsiteX23" fmla="*/ 106422 w 112350"/>
                <a:gd name="connsiteY23" fmla="*/ 124202 h 156546"/>
                <a:gd name="connsiteX24" fmla="*/ 83082 w 112350"/>
                <a:gd name="connsiteY24" fmla="*/ 151736 h 156546"/>
                <a:gd name="connsiteX25" fmla="*/ 77590 w 112350"/>
                <a:gd name="connsiteY25" fmla="*/ 144409 h 156546"/>
                <a:gd name="connsiteX26" fmla="*/ 81709 w 112350"/>
                <a:gd name="connsiteY26" fmla="*/ 128643 h 156546"/>
                <a:gd name="connsiteX27" fmla="*/ 95667 w 112350"/>
                <a:gd name="connsiteY27" fmla="*/ 79792 h 156546"/>
                <a:gd name="connsiteX28" fmla="*/ 69353 w 112350"/>
                <a:gd name="connsiteY28" fmla="*/ 56032 h 156546"/>
                <a:gd name="connsiteX29" fmla="*/ 35487 w 112350"/>
                <a:gd name="connsiteY29" fmla="*/ 73130 h 156546"/>
                <a:gd name="connsiteX30" fmla="*/ 53335 w 112350"/>
                <a:gd name="connsiteY30" fmla="*/ 2517 h 15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2350" h="156546">
                  <a:moveTo>
                    <a:pt x="53335" y="2517"/>
                  </a:moveTo>
                  <a:cubicBezTo>
                    <a:pt x="53335" y="2295"/>
                    <a:pt x="53335" y="75"/>
                    <a:pt x="50361" y="75"/>
                  </a:cubicBezTo>
                  <a:cubicBezTo>
                    <a:pt x="45098" y="75"/>
                    <a:pt x="28394" y="1851"/>
                    <a:pt x="22445" y="2295"/>
                  </a:cubicBezTo>
                  <a:cubicBezTo>
                    <a:pt x="20614" y="2517"/>
                    <a:pt x="18097" y="2739"/>
                    <a:pt x="18097" y="6736"/>
                  </a:cubicBezTo>
                  <a:cubicBezTo>
                    <a:pt x="18097" y="9401"/>
                    <a:pt x="20156" y="9401"/>
                    <a:pt x="23589" y="9401"/>
                  </a:cubicBezTo>
                  <a:cubicBezTo>
                    <a:pt x="34572" y="9401"/>
                    <a:pt x="35030" y="10955"/>
                    <a:pt x="35030" y="13176"/>
                  </a:cubicBezTo>
                  <a:lnTo>
                    <a:pt x="34343" y="17617"/>
                  </a:lnTo>
                  <a:lnTo>
                    <a:pt x="1164" y="145519"/>
                  </a:lnTo>
                  <a:cubicBezTo>
                    <a:pt x="249" y="148628"/>
                    <a:pt x="249" y="149072"/>
                    <a:pt x="249" y="150404"/>
                  </a:cubicBezTo>
                  <a:cubicBezTo>
                    <a:pt x="249" y="155511"/>
                    <a:pt x="4825" y="156622"/>
                    <a:pt x="6885" y="156622"/>
                  </a:cubicBezTo>
                  <a:cubicBezTo>
                    <a:pt x="10546" y="156622"/>
                    <a:pt x="14207" y="153957"/>
                    <a:pt x="15351" y="150848"/>
                  </a:cubicBezTo>
                  <a:lnTo>
                    <a:pt x="19699" y="133972"/>
                  </a:lnTo>
                  <a:lnTo>
                    <a:pt x="24733" y="113988"/>
                  </a:lnTo>
                  <a:cubicBezTo>
                    <a:pt x="26106" y="109102"/>
                    <a:pt x="27479" y="104217"/>
                    <a:pt x="28623" y="99110"/>
                  </a:cubicBezTo>
                  <a:cubicBezTo>
                    <a:pt x="29080" y="97778"/>
                    <a:pt x="30911" y="90450"/>
                    <a:pt x="31140" y="89118"/>
                  </a:cubicBezTo>
                  <a:cubicBezTo>
                    <a:pt x="31826" y="87119"/>
                    <a:pt x="38920" y="74684"/>
                    <a:pt x="46699" y="68689"/>
                  </a:cubicBezTo>
                  <a:cubicBezTo>
                    <a:pt x="51734" y="65136"/>
                    <a:pt x="58827" y="60917"/>
                    <a:pt x="68666" y="60917"/>
                  </a:cubicBezTo>
                  <a:cubicBezTo>
                    <a:pt x="78506" y="60917"/>
                    <a:pt x="81023" y="68467"/>
                    <a:pt x="81023" y="76461"/>
                  </a:cubicBezTo>
                  <a:cubicBezTo>
                    <a:pt x="81023" y="88452"/>
                    <a:pt x="72327" y="112655"/>
                    <a:pt x="66836" y="126200"/>
                  </a:cubicBezTo>
                  <a:cubicBezTo>
                    <a:pt x="65005" y="131308"/>
                    <a:pt x="63861" y="133972"/>
                    <a:pt x="63861" y="138413"/>
                  </a:cubicBezTo>
                  <a:cubicBezTo>
                    <a:pt x="63861" y="148850"/>
                    <a:pt x="71870" y="156622"/>
                    <a:pt x="82624" y="156622"/>
                  </a:cubicBezTo>
                  <a:cubicBezTo>
                    <a:pt x="104133" y="156622"/>
                    <a:pt x="112600" y="124202"/>
                    <a:pt x="112600" y="122426"/>
                  </a:cubicBezTo>
                  <a:cubicBezTo>
                    <a:pt x="112600" y="120205"/>
                    <a:pt x="110540" y="120205"/>
                    <a:pt x="109854" y="120205"/>
                  </a:cubicBezTo>
                  <a:cubicBezTo>
                    <a:pt x="107566" y="120205"/>
                    <a:pt x="107566" y="120871"/>
                    <a:pt x="106422" y="124202"/>
                  </a:cubicBezTo>
                  <a:cubicBezTo>
                    <a:pt x="102989" y="135971"/>
                    <a:pt x="95667" y="151736"/>
                    <a:pt x="83082" y="151736"/>
                  </a:cubicBezTo>
                  <a:cubicBezTo>
                    <a:pt x="79192" y="151736"/>
                    <a:pt x="77590" y="149516"/>
                    <a:pt x="77590" y="144409"/>
                  </a:cubicBezTo>
                  <a:cubicBezTo>
                    <a:pt x="77590" y="138857"/>
                    <a:pt x="79650" y="133528"/>
                    <a:pt x="81709" y="128643"/>
                  </a:cubicBezTo>
                  <a:cubicBezTo>
                    <a:pt x="85370" y="119095"/>
                    <a:pt x="95667" y="92671"/>
                    <a:pt x="95667" y="79792"/>
                  </a:cubicBezTo>
                  <a:cubicBezTo>
                    <a:pt x="95667" y="65358"/>
                    <a:pt x="86514" y="56032"/>
                    <a:pt x="69353" y="56032"/>
                  </a:cubicBezTo>
                  <a:cubicBezTo>
                    <a:pt x="54937" y="56032"/>
                    <a:pt x="43954" y="62916"/>
                    <a:pt x="35487" y="73130"/>
                  </a:cubicBezTo>
                  <a:lnTo>
                    <a:pt x="53335" y="2517"/>
                  </a:lnTo>
                  <a:close/>
                </a:path>
              </a:pathLst>
            </a:custGeom>
            <a:solidFill>
              <a:srgbClr val="000000"/>
            </a:solidFill>
            <a:ln w="22914" cap="flat">
              <a:no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ED69A441-95D8-40BF-971A-BB8796F55C1B}"/>
                </a:ext>
              </a:extLst>
            </p:cNvPr>
            <p:cNvSpPr/>
            <p:nvPr>
              <p:custDataLst>
                <p:tags r:id="rId95"/>
              </p:custDataLst>
            </p:nvPr>
          </p:nvSpPr>
          <p:spPr>
            <a:xfrm>
              <a:off x="8410289" y="4181854"/>
              <a:ext cx="26771" cy="66393"/>
            </a:xfrm>
            <a:custGeom>
              <a:avLst/>
              <a:gdLst>
                <a:gd name="connsiteX0" fmla="*/ 27027 w 26771"/>
                <a:gd name="connsiteY0" fmla="*/ 23390 h 66393"/>
                <a:gd name="connsiteX1" fmla="*/ 12382 w 26771"/>
                <a:gd name="connsiteY1" fmla="*/ 75 h 66393"/>
                <a:gd name="connsiteX2" fmla="*/ 255 w 26771"/>
                <a:gd name="connsiteY2" fmla="*/ 11843 h 66393"/>
                <a:gd name="connsiteX3" fmla="*/ 12382 w 26771"/>
                <a:gd name="connsiteY3" fmla="*/ 23612 h 66393"/>
                <a:gd name="connsiteX4" fmla="*/ 20391 w 26771"/>
                <a:gd name="connsiteY4" fmla="*/ 20726 h 66393"/>
                <a:gd name="connsiteX5" fmla="*/ 21535 w 26771"/>
                <a:gd name="connsiteY5" fmla="*/ 20059 h 66393"/>
                <a:gd name="connsiteX6" fmla="*/ 21993 w 26771"/>
                <a:gd name="connsiteY6" fmla="*/ 23390 h 66393"/>
                <a:gd name="connsiteX7" fmla="*/ 6433 w 26771"/>
                <a:gd name="connsiteY7" fmla="*/ 60473 h 66393"/>
                <a:gd name="connsiteX8" fmla="*/ 3916 w 26771"/>
                <a:gd name="connsiteY8" fmla="*/ 64026 h 66393"/>
                <a:gd name="connsiteX9" fmla="*/ 6204 w 26771"/>
                <a:gd name="connsiteY9" fmla="*/ 66468 h 66393"/>
                <a:gd name="connsiteX10" fmla="*/ 27027 w 26771"/>
                <a:gd name="connsiteY10" fmla="*/ 23390 h 6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71" h="66393">
                  <a:moveTo>
                    <a:pt x="27027" y="23390"/>
                  </a:moveTo>
                  <a:cubicBezTo>
                    <a:pt x="27027" y="8735"/>
                    <a:pt x="21306" y="75"/>
                    <a:pt x="12382" y="75"/>
                  </a:cubicBezTo>
                  <a:cubicBezTo>
                    <a:pt x="4831" y="75"/>
                    <a:pt x="255" y="5626"/>
                    <a:pt x="255" y="11843"/>
                  </a:cubicBezTo>
                  <a:cubicBezTo>
                    <a:pt x="255" y="17839"/>
                    <a:pt x="4831" y="23612"/>
                    <a:pt x="12382" y="23612"/>
                  </a:cubicBezTo>
                  <a:cubicBezTo>
                    <a:pt x="15128" y="23612"/>
                    <a:pt x="18103" y="22724"/>
                    <a:pt x="20391" y="20726"/>
                  </a:cubicBezTo>
                  <a:cubicBezTo>
                    <a:pt x="21077" y="20281"/>
                    <a:pt x="21306" y="20059"/>
                    <a:pt x="21535" y="20059"/>
                  </a:cubicBezTo>
                  <a:cubicBezTo>
                    <a:pt x="21764" y="20059"/>
                    <a:pt x="21993" y="20281"/>
                    <a:pt x="21993" y="23390"/>
                  </a:cubicBezTo>
                  <a:cubicBezTo>
                    <a:pt x="21993" y="39822"/>
                    <a:pt x="13984" y="53145"/>
                    <a:pt x="6433" y="60473"/>
                  </a:cubicBezTo>
                  <a:cubicBezTo>
                    <a:pt x="3916" y="62916"/>
                    <a:pt x="3916" y="63360"/>
                    <a:pt x="3916" y="64026"/>
                  </a:cubicBezTo>
                  <a:cubicBezTo>
                    <a:pt x="3916" y="65580"/>
                    <a:pt x="5060" y="66468"/>
                    <a:pt x="6204" y="66468"/>
                  </a:cubicBezTo>
                  <a:cubicBezTo>
                    <a:pt x="8721" y="66468"/>
                    <a:pt x="27027" y="49370"/>
                    <a:pt x="27027" y="23390"/>
                  </a:cubicBezTo>
                  <a:close/>
                </a:path>
              </a:pathLst>
            </a:custGeom>
            <a:solidFill>
              <a:srgbClr val="000000"/>
            </a:solidFill>
            <a:ln w="22914" cap="flat">
              <a:noFill/>
              <a:prstDash val="solid"/>
              <a:miter/>
            </a:ln>
          </p:spPr>
          <p:txBody>
            <a:bodyPr rtlCol="0" anchor="ctr"/>
            <a:lstStyle/>
            <a:p>
              <a:endParaRPr lang="zh-CN" altLang="en-US"/>
            </a:p>
          </p:txBody>
        </p:sp>
        <p:sp>
          <p:nvSpPr>
            <p:cNvPr id="69" name="任意多边形: 形状 68">
              <a:extLst>
                <a:ext uri="{FF2B5EF4-FFF2-40B4-BE49-F238E27FC236}">
                  <a16:creationId xmlns:a16="http://schemas.microsoft.com/office/drawing/2014/main" id="{38BF8DF6-4B93-46EE-8D52-0366DBF816FA}"/>
                </a:ext>
              </a:extLst>
            </p:cNvPr>
            <p:cNvSpPr/>
            <p:nvPr>
              <p:custDataLst>
                <p:tags r:id="rId96"/>
              </p:custDataLst>
            </p:nvPr>
          </p:nvSpPr>
          <p:spPr>
            <a:xfrm>
              <a:off x="8497570" y="4066387"/>
              <a:ext cx="70247" cy="141447"/>
            </a:xfrm>
            <a:custGeom>
              <a:avLst/>
              <a:gdLst>
                <a:gd name="connsiteX0" fmla="*/ 42133 w 70247"/>
                <a:gd name="connsiteY0" fmla="*/ 50259 h 141447"/>
                <a:gd name="connsiteX1" fmla="*/ 63642 w 70247"/>
                <a:gd name="connsiteY1" fmla="*/ 50259 h 141447"/>
                <a:gd name="connsiteX2" fmla="*/ 70507 w 70247"/>
                <a:gd name="connsiteY2" fmla="*/ 45817 h 141447"/>
                <a:gd name="connsiteX3" fmla="*/ 64100 w 70247"/>
                <a:gd name="connsiteY3" fmla="*/ 43375 h 141447"/>
                <a:gd name="connsiteX4" fmla="*/ 43964 w 70247"/>
                <a:gd name="connsiteY4" fmla="*/ 43375 h 141447"/>
                <a:gd name="connsiteX5" fmla="*/ 53345 w 70247"/>
                <a:gd name="connsiteY5" fmla="*/ 6070 h 141447"/>
                <a:gd name="connsiteX6" fmla="*/ 46710 w 70247"/>
                <a:gd name="connsiteY6" fmla="*/ 75 h 141447"/>
                <a:gd name="connsiteX7" fmla="*/ 37557 w 70247"/>
                <a:gd name="connsiteY7" fmla="*/ 8069 h 141447"/>
                <a:gd name="connsiteX8" fmla="*/ 28633 w 70247"/>
                <a:gd name="connsiteY8" fmla="*/ 43375 h 141447"/>
                <a:gd name="connsiteX9" fmla="*/ 7124 w 70247"/>
                <a:gd name="connsiteY9" fmla="*/ 43375 h 141447"/>
                <a:gd name="connsiteX10" fmla="*/ 259 w 70247"/>
                <a:gd name="connsiteY10" fmla="*/ 47594 h 141447"/>
                <a:gd name="connsiteX11" fmla="*/ 6666 w 70247"/>
                <a:gd name="connsiteY11" fmla="*/ 50259 h 141447"/>
                <a:gd name="connsiteX12" fmla="*/ 26802 w 70247"/>
                <a:gd name="connsiteY12" fmla="*/ 50259 h 141447"/>
                <a:gd name="connsiteX13" fmla="*/ 9412 w 70247"/>
                <a:gd name="connsiteY13" fmla="*/ 121093 h 141447"/>
                <a:gd name="connsiteX14" fmla="*/ 30463 w 70247"/>
                <a:gd name="connsiteY14" fmla="*/ 141522 h 141447"/>
                <a:gd name="connsiteX15" fmla="*/ 66846 w 70247"/>
                <a:gd name="connsiteY15" fmla="*/ 107326 h 141447"/>
                <a:gd name="connsiteX16" fmla="*/ 64100 w 70247"/>
                <a:gd name="connsiteY16" fmla="*/ 105105 h 141447"/>
                <a:gd name="connsiteX17" fmla="*/ 60668 w 70247"/>
                <a:gd name="connsiteY17" fmla="*/ 108214 h 141447"/>
                <a:gd name="connsiteX18" fmla="*/ 30921 w 70247"/>
                <a:gd name="connsiteY18" fmla="*/ 136637 h 141447"/>
                <a:gd name="connsiteX19" fmla="*/ 23828 w 70247"/>
                <a:gd name="connsiteY19" fmla="*/ 126422 h 141447"/>
                <a:gd name="connsiteX20" fmla="*/ 25201 w 70247"/>
                <a:gd name="connsiteY20" fmla="*/ 115764 h 141447"/>
                <a:gd name="connsiteX21" fmla="*/ 42133 w 70247"/>
                <a:gd name="connsiteY21" fmla="*/ 50259 h 14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247" h="141447">
                  <a:moveTo>
                    <a:pt x="42133" y="50259"/>
                  </a:moveTo>
                  <a:lnTo>
                    <a:pt x="63642" y="50259"/>
                  </a:lnTo>
                  <a:cubicBezTo>
                    <a:pt x="68219" y="50259"/>
                    <a:pt x="70507" y="50259"/>
                    <a:pt x="70507" y="45817"/>
                  </a:cubicBezTo>
                  <a:cubicBezTo>
                    <a:pt x="70507" y="43375"/>
                    <a:pt x="68219" y="43375"/>
                    <a:pt x="64100" y="43375"/>
                  </a:cubicBezTo>
                  <a:lnTo>
                    <a:pt x="43964" y="43375"/>
                  </a:lnTo>
                  <a:cubicBezTo>
                    <a:pt x="52201" y="11843"/>
                    <a:pt x="53345" y="7402"/>
                    <a:pt x="53345" y="6070"/>
                  </a:cubicBezTo>
                  <a:cubicBezTo>
                    <a:pt x="53345" y="2295"/>
                    <a:pt x="50600" y="75"/>
                    <a:pt x="46710" y="75"/>
                  </a:cubicBezTo>
                  <a:cubicBezTo>
                    <a:pt x="46023" y="75"/>
                    <a:pt x="39616" y="297"/>
                    <a:pt x="37557" y="8069"/>
                  </a:cubicBezTo>
                  <a:lnTo>
                    <a:pt x="28633" y="43375"/>
                  </a:lnTo>
                  <a:lnTo>
                    <a:pt x="7124" y="43375"/>
                  </a:lnTo>
                  <a:cubicBezTo>
                    <a:pt x="2547" y="43375"/>
                    <a:pt x="259" y="43375"/>
                    <a:pt x="259" y="47594"/>
                  </a:cubicBezTo>
                  <a:cubicBezTo>
                    <a:pt x="259" y="50259"/>
                    <a:pt x="2090" y="50259"/>
                    <a:pt x="6666" y="50259"/>
                  </a:cubicBezTo>
                  <a:lnTo>
                    <a:pt x="26802" y="50259"/>
                  </a:lnTo>
                  <a:cubicBezTo>
                    <a:pt x="10327" y="113321"/>
                    <a:pt x="9412" y="117096"/>
                    <a:pt x="9412" y="121093"/>
                  </a:cubicBezTo>
                  <a:cubicBezTo>
                    <a:pt x="9412" y="133084"/>
                    <a:pt x="18107" y="141522"/>
                    <a:pt x="30463" y="141522"/>
                  </a:cubicBezTo>
                  <a:cubicBezTo>
                    <a:pt x="53803" y="141522"/>
                    <a:pt x="66846" y="109102"/>
                    <a:pt x="66846" y="107326"/>
                  </a:cubicBezTo>
                  <a:cubicBezTo>
                    <a:pt x="66846" y="105105"/>
                    <a:pt x="65015" y="105105"/>
                    <a:pt x="64100" y="105105"/>
                  </a:cubicBezTo>
                  <a:cubicBezTo>
                    <a:pt x="62041" y="105105"/>
                    <a:pt x="61812" y="105772"/>
                    <a:pt x="60668" y="108214"/>
                  </a:cubicBezTo>
                  <a:cubicBezTo>
                    <a:pt x="50828" y="131308"/>
                    <a:pt x="38701" y="136637"/>
                    <a:pt x="30921" y="136637"/>
                  </a:cubicBezTo>
                  <a:cubicBezTo>
                    <a:pt x="26116" y="136637"/>
                    <a:pt x="23828" y="133750"/>
                    <a:pt x="23828" y="126422"/>
                  </a:cubicBezTo>
                  <a:cubicBezTo>
                    <a:pt x="23828" y="121093"/>
                    <a:pt x="24285" y="119539"/>
                    <a:pt x="25201" y="115764"/>
                  </a:cubicBezTo>
                  <a:lnTo>
                    <a:pt x="42133" y="50259"/>
                  </a:lnTo>
                  <a:close/>
                </a:path>
              </a:pathLst>
            </a:custGeom>
            <a:solidFill>
              <a:srgbClr val="000000"/>
            </a:solidFill>
            <a:ln w="22914" cap="flat">
              <a:noFill/>
              <a:prstDash val="solid"/>
              <a:miter/>
            </a:ln>
          </p:spPr>
          <p:txBody>
            <a:bodyPr rtlCol="0" anchor="ctr"/>
            <a:lstStyle/>
            <a:p>
              <a:endParaRPr lang="zh-CN" altLang="en-US"/>
            </a:p>
          </p:txBody>
        </p:sp>
        <p:sp>
          <p:nvSpPr>
            <p:cNvPr id="70" name="任意多边形: 形状 69">
              <a:extLst>
                <a:ext uri="{FF2B5EF4-FFF2-40B4-BE49-F238E27FC236}">
                  <a16:creationId xmlns:a16="http://schemas.microsoft.com/office/drawing/2014/main" id="{973D2C1D-6DDC-4335-A9F0-1173DF67AE88}"/>
                </a:ext>
              </a:extLst>
            </p:cNvPr>
            <p:cNvSpPr/>
            <p:nvPr>
              <p:custDataLst>
                <p:tags r:id="rId97"/>
              </p:custDataLst>
            </p:nvPr>
          </p:nvSpPr>
          <p:spPr>
            <a:xfrm>
              <a:off x="8587980" y="4038853"/>
              <a:ext cx="53086" cy="222052"/>
            </a:xfrm>
            <a:custGeom>
              <a:avLst/>
              <a:gdLst>
                <a:gd name="connsiteX0" fmla="*/ 53349 w 53086"/>
                <a:gd name="connsiteY0" fmla="*/ 111101 h 222052"/>
                <a:gd name="connsiteX1" fmla="*/ 38247 w 53086"/>
                <a:gd name="connsiteY1" fmla="*/ 41821 h 222052"/>
                <a:gd name="connsiteX2" fmla="*/ 2551 w 53086"/>
                <a:gd name="connsiteY2" fmla="*/ 75 h 222052"/>
                <a:gd name="connsiteX3" fmla="*/ 263 w 53086"/>
                <a:gd name="connsiteY3" fmla="*/ 2295 h 222052"/>
                <a:gd name="connsiteX4" fmla="*/ 4610 w 53086"/>
                <a:gd name="connsiteY4" fmla="*/ 7402 h 222052"/>
                <a:gd name="connsiteX5" fmla="*/ 40077 w 53086"/>
                <a:gd name="connsiteY5" fmla="*/ 111101 h 222052"/>
                <a:gd name="connsiteX6" fmla="*/ 3237 w 53086"/>
                <a:gd name="connsiteY6" fmla="*/ 216132 h 222052"/>
                <a:gd name="connsiteX7" fmla="*/ 263 w 53086"/>
                <a:gd name="connsiteY7" fmla="*/ 219907 h 222052"/>
                <a:gd name="connsiteX8" fmla="*/ 2551 w 53086"/>
                <a:gd name="connsiteY8" fmla="*/ 222127 h 222052"/>
                <a:gd name="connsiteX9" fmla="*/ 38933 w 53086"/>
                <a:gd name="connsiteY9" fmla="*/ 178827 h 222052"/>
                <a:gd name="connsiteX10" fmla="*/ 53349 w 53086"/>
                <a:gd name="connsiteY10" fmla="*/ 111101 h 22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86" h="222052">
                  <a:moveTo>
                    <a:pt x="53349" y="111101"/>
                  </a:moveTo>
                  <a:cubicBezTo>
                    <a:pt x="53349" y="93781"/>
                    <a:pt x="50832" y="66912"/>
                    <a:pt x="38247" y="41821"/>
                  </a:cubicBezTo>
                  <a:cubicBezTo>
                    <a:pt x="24518" y="14508"/>
                    <a:pt x="4839" y="75"/>
                    <a:pt x="2551" y="75"/>
                  </a:cubicBezTo>
                  <a:cubicBezTo>
                    <a:pt x="1178" y="75"/>
                    <a:pt x="263" y="963"/>
                    <a:pt x="263" y="2295"/>
                  </a:cubicBezTo>
                  <a:cubicBezTo>
                    <a:pt x="263" y="2961"/>
                    <a:pt x="263" y="3406"/>
                    <a:pt x="4610" y="7402"/>
                  </a:cubicBezTo>
                  <a:cubicBezTo>
                    <a:pt x="27035" y="29386"/>
                    <a:pt x="40077" y="64692"/>
                    <a:pt x="40077" y="111101"/>
                  </a:cubicBezTo>
                  <a:cubicBezTo>
                    <a:pt x="40077" y="149072"/>
                    <a:pt x="31611" y="188153"/>
                    <a:pt x="3237" y="216132"/>
                  </a:cubicBezTo>
                  <a:cubicBezTo>
                    <a:pt x="263" y="218796"/>
                    <a:pt x="263" y="219240"/>
                    <a:pt x="263" y="219907"/>
                  </a:cubicBezTo>
                  <a:cubicBezTo>
                    <a:pt x="263" y="221239"/>
                    <a:pt x="1178" y="222127"/>
                    <a:pt x="2551" y="222127"/>
                  </a:cubicBezTo>
                  <a:cubicBezTo>
                    <a:pt x="4839" y="222127"/>
                    <a:pt x="25433" y="207027"/>
                    <a:pt x="38933" y="178827"/>
                  </a:cubicBezTo>
                  <a:cubicBezTo>
                    <a:pt x="50603" y="154401"/>
                    <a:pt x="53349" y="129753"/>
                    <a:pt x="53349" y="111101"/>
                  </a:cubicBezTo>
                  <a:close/>
                </a:path>
              </a:pathLst>
            </a:custGeom>
            <a:solidFill>
              <a:srgbClr val="000000"/>
            </a:solidFill>
            <a:ln w="22914" cap="flat">
              <a:noFill/>
              <a:prstDash val="solid"/>
              <a:miter/>
            </a:ln>
          </p:spPr>
          <p:txBody>
            <a:bodyPr rtlCol="0" anchor="ctr"/>
            <a:lstStyle/>
            <a:p>
              <a:endParaRPr lang="zh-CN" altLang="en-US"/>
            </a:p>
          </p:txBody>
        </p:sp>
        <p:sp>
          <p:nvSpPr>
            <p:cNvPr id="71" name="任意多边形: 形状 70">
              <a:extLst>
                <a:ext uri="{FF2B5EF4-FFF2-40B4-BE49-F238E27FC236}">
                  <a16:creationId xmlns:a16="http://schemas.microsoft.com/office/drawing/2014/main" id="{C81B1E2A-C9C5-4398-AFFB-3F6E432ED90D}"/>
                </a:ext>
              </a:extLst>
            </p:cNvPr>
            <p:cNvSpPr/>
            <p:nvPr>
              <p:custDataLst>
                <p:tags r:id="rId98"/>
              </p:custDataLst>
            </p:nvPr>
          </p:nvSpPr>
          <p:spPr>
            <a:xfrm>
              <a:off x="8727585" y="4075935"/>
              <a:ext cx="152165" cy="147886"/>
            </a:xfrm>
            <a:custGeom>
              <a:avLst/>
              <a:gdLst>
                <a:gd name="connsiteX0" fmla="*/ 81042 w 152165"/>
                <a:gd name="connsiteY0" fmla="*/ 78459 h 147886"/>
                <a:gd name="connsiteX1" fmla="*/ 144883 w 152165"/>
                <a:gd name="connsiteY1" fmla="*/ 78459 h 147886"/>
                <a:gd name="connsiteX2" fmla="*/ 152434 w 152165"/>
                <a:gd name="connsiteY2" fmla="*/ 74018 h 147886"/>
                <a:gd name="connsiteX3" fmla="*/ 144883 w 152165"/>
                <a:gd name="connsiteY3" fmla="*/ 69577 h 147886"/>
                <a:gd name="connsiteX4" fmla="*/ 81042 w 152165"/>
                <a:gd name="connsiteY4" fmla="*/ 69577 h 147886"/>
                <a:gd name="connsiteX5" fmla="*/ 81042 w 152165"/>
                <a:gd name="connsiteY5" fmla="*/ 7402 h 147886"/>
                <a:gd name="connsiteX6" fmla="*/ 76466 w 152165"/>
                <a:gd name="connsiteY6" fmla="*/ 75 h 147886"/>
                <a:gd name="connsiteX7" fmla="*/ 71890 w 152165"/>
                <a:gd name="connsiteY7" fmla="*/ 7402 h 147886"/>
                <a:gd name="connsiteX8" fmla="*/ 71890 w 152165"/>
                <a:gd name="connsiteY8" fmla="*/ 69577 h 147886"/>
                <a:gd name="connsiteX9" fmla="*/ 7820 w 152165"/>
                <a:gd name="connsiteY9" fmla="*/ 69577 h 147886"/>
                <a:gd name="connsiteX10" fmla="*/ 269 w 152165"/>
                <a:gd name="connsiteY10" fmla="*/ 74018 h 147886"/>
                <a:gd name="connsiteX11" fmla="*/ 7820 w 152165"/>
                <a:gd name="connsiteY11" fmla="*/ 78459 h 147886"/>
                <a:gd name="connsiteX12" fmla="*/ 71890 w 152165"/>
                <a:gd name="connsiteY12" fmla="*/ 78459 h 147886"/>
                <a:gd name="connsiteX13" fmla="*/ 71890 w 152165"/>
                <a:gd name="connsiteY13" fmla="*/ 140634 h 147886"/>
                <a:gd name="connsiteX14" fmla="*/ 76466 w 152165"/>
                <a:gd name="connsiteY14" fmla="*/ 147962 h 147886"/>
                <a:gd name="connsiteX15" fmla="*/ 81042 w 152165"/>
                <a:gd name="connsiteY15" fmla="*/ 140634 h 147886"/>
                <a:gd name="connsiteX16" fmla="*/ 81042 w 152165"/>
                <a:gd name="connsiteY16" fmla="*/ 78459 h 14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165" h="147886">
                  <a:moveTo>
                    <a:pt x="81042" y="78459"/>
                  </a:moveTo>
                  <a:lnTo>
                    <a:pt x="144883" y="78459"/>
                  </a:lnTo>
                  <a:cubicBezTo>
                    <a:pt x="148087" y="78459"/>
                    <a:pt x="152434" y="78459"/>
                    <a:pt x="152434" y="74018"/>
                  </a:cubicBezTo>
                  <a:cubicBezTo>
                    <a:pt x="152434" y="69577"/>
                    <a:pt x="148087" y="69577"/>
                    <a:pt x="144883" y="69577"/>
                  </a:cubicBezTo>
                  <a:lnTo>
                    <a:pt x="81042" y="69577"/>
                  </a:lnTo>
                  <a:lnTo>
                    <a:pt x="81042" y="7402"/>
                  </a:lnTo>
                  <a:cubicBezTo>
                    <a:pt x="81042" y="4294"/>
                    <a:pt x="81042" y="75"/>
                    <a:pt x="76466" y="75"/>
                  </a:cubicBezTo>
                  <a:cubicBezTo>
                    <a:pt x="71890" y="75"/>
                    <a:pt x="71890" y="4294"/>
                    <a:pt x="71890" y="7402"/>
                  </a:cubicBezTo>
                  <a:lnTo>
                    <a:pt x="71890" y="69577"/>
                  </a:lnTo>
                  <a:lnTo>
                    <a:pt x="7820" y="69577"/>
                  </a:lnTo>
                  <a:cubicBezTo>
                    <a:pt x="4616" y="69577"/>
                    <a:pt x="269" y="69577"/>
                    <a:pt x="269" y="74018"/>
                  </a:cubicBezTo>
                  <a:cubicBezTo>
                    <a:pt x="269" y="78459"/>
                    <a:pt x="4616" y="78459"/>
                    <a:pt x="7820" y="78459"/>
                  </a:cubicBezTo>
                  <a:lnTo>
                    <a:pt x="71890" y="78459"/>
                  </a:lnTo>
                  <a:lnTo>
                    <a:pt x="71890" y="140634"/>
                  </a:lnTo>
                  <a:cubicBezTo>
                    <a:pt x="71890" y="143743"/>
                    <a:pt x="71890" y="147962"/>
                    <a:pt x="76466" y="147962"/>
                  </a:cubicBezTo>
                  <a:cubicBezTo>
                    <a:pt x="81042" y="147962"/>
                    <a:pt x="81042" y="143743"/>
                    <a:pt x="81042" y="140634"/>
                  </a:cubicBezTo>
                  <a:lnTo>
                    <a:pt x="81042" y="78459"/>
                  </a:lnTo>
                  <a:close/>
                </a:path>
              </a:pathLst>
            </a:custGeom>
            <a:solidFill>
              <a:srgbClr val="000000"/>
            </a:solidFill>
            <a:ln w="22914" cap="flat">
              <a:noFill/>
              <a:prstDash val="solid"/>
              <a:miter/>
            </a:ln>
          </p:spPr>
          <p:txBody>
            <a:bodyPr rtlCol="0" anchor="ctr"/>
            <a:lstStyle/>
            <a:p>
              <a:endParaRPr lang="zh-CN" altLang="en-US"/>
            </a:p>
          </p:txBody>
        </p:sp>
        <p:sp>
          <p:nvSpPr>
            <p:cNvPr id="72" name="任意多边形: 形状 71">
              <a:extLst>
                <a:ext uri="{FF2B5EF4-FFF2-40B4-BE49-F238E27FC236}">
                  <a16:creationId xmlns:a16="http://schemas.microsoft.com/office/drawing/2014/main" id="{CB7FFBA3-4390-4ADB-B39B-C677990435EA}"/>
                </a:ext>
              </a:extLst>
            </p:cNvPr>
            <p:cNvSpPr/>
            <p:nvPr>
              <p:custDataLst>
                <p:tags r:id="rId99"/>
              </p:custDataLst>
            </p:nvPr>
          </p:nvSpPr>
          <p:spPr>
            <a:xfrm>
              <a:off x="8953201" y="4053730"/>
              <a:ext cx="163377" cy="151661"/>
            </a:xfrm>
            <a:custGeom>
              <a:avLst/>
              <a:gdLst>
                <a:gd name="connsiteX0" fmla="*/ 27280 w 163377"/>
                <a:gd name="connsiteY0" fmla="*/ 134416 h 151661"/>
                <a:gd name="connsiteX1" fmla="*/ 6457 w 163377"/>
                <a:gd name="connsiteY1" fmla="*/ 144853 h 151661"/>
                <a:gd name="connsiteX2" fmla="*/ 279 w 163377"/>
                <a:gd name="connsiteY2" fmla="*/ 149294 h 151661"/>
                <a:gd name="connsiteX3" fmla="*/ 6457 w 163377"/>
                <a:gd name="connsiteY3" fmla="*/ 151736 h 151661"/>
                <a:gd name="connsiteX4" fmla="*/ 88146 w 163377"/>
                <a:gd name="connsiteY4" fmla="*/ 151736 h 151661"/>
                <a:gd name="connsiteX5" fmla="*/ 151300 w 163377"/>
                <a:gd name="connsiteY5" fmla="*/ 103773 h 151661"/>
                <a:gd name="connsiteX6" fmla="*/ 115833 w 163377"/>
                <a:gd name="connsiteY6" fmla="*/ 72464 h 151661"/>
                <a:gd name="connsiteX7" fmla="*/ 163656 w 163377"/>
                <a:gd name="connsiteY7" fmla="*/ 30718 h 151661"/>
                <a:gd name="connsiteX8" fmla="*/ 121096 w 163377"/>
                <a:gd name="connsiteY8" fmla="*/ 75 h 151661"/>
                <a:gd name="connsiteX9" fmla="*/ 44212 w 163377"/>
                <a:gd name="connsiteY9" fmla="*/ 75 h 151661"/>
                <a:gd name="connsiteX10" fmla="*/ 37576 w 163377"/>
                <a:gd name="connsiteY10" fmla="*/ 4516 h 151661"/>
                <a:gd name="connsiteX11" fmla="*/ 43983 w 163377"/>
                <a:gd name="connsiteY11" fmla="*/ 6958 h 151661"/>
                <a:gd name="connsiteX12" fmla="*/ 52679 w 163377"/>
                <a:gd name="connsiteY12" fmla="*/ 7402 h 151661"/>
                <a:gd name="connsiteX13" fmla="*/ 58857 w 163377"/>
                <a:gd name="connsiteY13" fmla="*/ 10955 h 151661"/>
                <a:gd name="connsiteX14" fmla="*/ 57942 w 163377"/>
                <a:gd name="connsiteY14" fmla="*/ 15174 h 151661"/>
                <a:gd name="connsiteX15" fmla="*/ 27280 w 163377"/>
                <a:gd name="connsiteY15" fmla="*/ 134416 h 151661"/>
                <a:gd name="connsiteX16" fmla="*/ 61831 w 163377"/>
                <a:gd name="connsiteY16" fmla="*/ 70465 h 151661"/>
                <a:gd name="connsiteX17" fmla="*/ 76018 w 163377"/>
                <a:gd name="connsiteY17" fmla="*/ 15396 h 151661"/>
                <a:gd name="connsiteX18" fmla="*/ 88375 w 163377"/>
                <a:gd name="connsiteY18" fmla="*/ 6958 h 151661"/>
                <a:gd name="connsiteX19" fmla="*/ 117892 w 163377"/>
                <a:gd name="connsiteY19" fmla="*/ 6958 h 151661"/>
                <a:gd name="connsiteX20" fmla="*/ 142834 w 163377"/>
                <a:gd name="connsiteY20" fmla="*/ 29830 h 151661"/>
                <a:gd name="connsiteX21" fmla="*/ 95239 w 163377"/>
                <a:gd name="connsiteY21" fmla="*/ 70465 h 151661"/>
                <a:gd name="connsiteX22" fmla="*/ 61831 w 163377"/>
                <a:gd name="connsiteY22" fmla="*/ 70465 h 151661"/>
                <a:gd name="connsiteX23" fmla="*/ 51535 w 163377"/>
                <a:gd name="connsiteY23" fmla="*/ 144853 h 151661"/>
                <a:gd name="connsiteX24" fmla="*/ 46500 w 163377"/>
                <a:gd name="connsiteY24" fmla="*/ 144631 h 151661"/>
                <a:gd name="connsiteX25" fmla="*/ 43526 w 163377"/>
                <a:gd name="connsiteY25" fmla="*/ 142410 h 151661"/>
                <a:gd name="connsiteX26" fmla="*/ 44670 w 163377"/>
                <a:gd name="connsiteY26" fmla="*/ 137303 h 151661"/>
                <a:gd name="connsiteX27" fmla="*/ 60459 w 163377"/>
                <a:gd name="connsiteY27" fmla="*/ 75350 h 151661"/>
                <a:gd name="connsiteX28" fmla="*/ 103706 w 163377"/>
                <a:gd name="connsiteY28" fmla="*/ 75350 h 151661"/>
                <a:gd name="connsiteX29" fmla="*/ 130020 w 163377"/>
                <a:gd name="connsiteY29" fmla="*/ 101331 h 151661"/>
                <a:gd name="connsiteX30" fmla="*/ 82654 w 163377"/>
                <a:gd name="connsiteY30" fmla="*/ 144853 h 151661"/>
                <a:gd name="connsiteX31" fmla="*/ 51535 w 163377"/>
                <a:gd name="connsiteY31" fmla="*/ 144853 h 1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3377" h="151661">
                  <a:moveTo>
                    <a:pt x="27280" y="134416"/>
                  </a:moveTo>
                  <a:cubicBezTo>
                    <a:pt x="24991" y="143076"/>
                    <a:pt x="24534" y="144853"/>
                    <a:pt x="6457" y="144853"/>
                  </a:cubicBezTo>
                  <a:cubicBezTo>
                    <a:pt x="2567" y="144853"/>
                    <a:pt x="279" y="144853"/>
                    <a:pt x="279" y="149294"/>
                  </a:cubicBezTo>
                  <a:cubicBezTo>
                    <a:pt x="279" y="151736"/>
                    <a:pt x="2338" y="151736"/>
                    <a:pt x="6457" y="151736"/>
                  </a:cubicBezTo>
                  <a:lnTo>
                    <a:pt x="88146" y="151736"/>
                  </a:lnTo>
                  <a:cubicBezTo>
                    <a:pt x="124299" y="151736"/>
                    <a:pt x="151300" y="125534"/>
                    <a:pt x="151300" y="103773"/>
                  </a:cubicBezTo>
                  <a:cubicBezTo>
                    <a:pt x="151300" y="87785"/>
                    <a:pt x="138029" y="74906"/>
                    <a:pt x="115833" y="72464"/>
                  </a:cubicBezTo>
                  <a:cubicBezTo>
                    <a:pt x="139630" y="68245"/>
                    <a:pt x="163656" y="51813"/>
                    <a:pt x="163656" y="30718"/>
                  </a:cubicBezTo>
                  <a:cubicBezTo>
                    <a:pt x="163656" y="14286"/>
                    <a:pt x="148554" y="75"/>
                    <a:pt x="121096" y="75"/>
                  </a:cubicBezTo>
                  <a:lnTo>
                    <a:pt x="44212" y="75"/>
                  </a:lnTo>
                  <a:cubicBezTo>
                    <a:pt x="39865" y="75"/>
                    <a:pt x="37576" y="75"/>
                    <a:pt x="37576" y="4516"/>
                  </a:cubicBezTo>
                  <a:cubicBezTo>
                    <a:pt x="37576" y="6958"/>
                    <a:pt x="39636" y="6958"/>
                    <a:pt x="43983" y="6958"/>
                  </a:cubicBezTo>
                  <a:cubicBezTo>
                    <a:pt x="44441" y="6958"/>
                    <a:pt x="48789" y="6958"/>
                    <a:pt x="52679" y="7402"/>
                  </a:cubicBezTo>
                  <a:cubicBezTo>
                    <a:pt x="56797" y="7847"/>
                    <a:pt x="58857" y="8069"/>
                    <a:pt x="58857" y="10955"/>
                  </a:cubicBezTo>
                  <a:cubicBezTo>
                    <a:pt x="58857" y="11843"/>
                    <a:pt x="58628" y="12510"/>
                    <a:pt x="57942" y="15174"/>
                  </a:cubicBezTo>
                  <a:lnTo>
                    <a:pt x="27280" y="134416"/>
                  </a:lnTo>
                  <a:close/>
                  <a:moveTo>
                    <a:pt x="61831" y="70465"/>
                  </a:moveTo>
                  <a:lnTo>
                    <a:pt x="76018" y="15396"/>
                  </a:lnTo>
                  <a:cubicBezTo>
                    <a:pt x="78078" y="7625"/>
                    <a:pt x="78535" y="6958"/>
                    <a:pt x="88375" y="6958"/>
                  </a:cubicBezTo>
                  <a:lnTo>
                    <a:pt x="117892" y="6958"/>
                  </a:lnTo>
                  <a:cubicBezTo>
                    <a:pt x="138029" y="6958"/>
                    <a:pt x="142834" y="20059"/>
                    <a:pt x="142834" y="29830"/>
                  </a:cubicBezTo>
                  <a:cubicBezTo>
                    <a:pt x="142834" y="49370"/>
                    <a:pt x="123155" y="70465"/>
                    <a:pt x="95239" y="70465"/>
                  </a:cubicBezTo>
                  <a:lnTo>
                    <a:pt x="61831" y="70465"/>
                  </a:lnTo>
                  <a:close/>
                  <a:moveTo>
                    <a:pt x="51535" y="144853"/>
                  </a:moveTo>
                  <a:cubicBezTo>
                    <a:pt x="48331" y="144853"/>
                    <a:pt x="47873" y="144853"/>
                    <a:pt x="46500" y="144631"/>
                  </a:cubicBezTo>
                  <a:cubicBezTo>
                    <a:pt x="44212" y="144409"/>
                    <a:pt x="43526" y="144187"/>
                    <a:pt x="43526" y="142410"/>
                  </a:cubicBezTo>
                  <a:cubicBezTo>
                    <a:pt x="43526" y="141744"/>
                    <a:pt x="43526" y="141300"/>
                    <a:pt x="44670" y="137303"/>
                  </a:cubicBezTo>
                  <a:lnTo>
                    <a:pt x="60459" y="75350"/>
                  </a:lnTo>
                  <a:lnTo>
                    <a:pt x="103706" y="75350"/>
                  </a:lnTo>
                  <a:cubicBezTo>
                    <a:pt x="125672" y="75350"/>
                    <a:pt x="130020" y="91782"/>
                    <a:pt x="130020" y="101331"/>
                  </a:cubicBezTo>
                  <a:cubicBezTo>
                    <a:pt x="130020" y="123314"/>
                    <a:pt x="109655" y="144853"/>
                    <a:pt x="82654" y="144853"/>
                  </a:cubicBezTo>
                  <a:lnTo>
                    <a:pt x="51535" y="144853"/>
                  </a:lnTo>
                  <a:close/>
                </a:path>
              </a:pathLst>
            </a:custGeom>
            <a:solidFill>
              <a:srgbClr val="000000"/>
            </a:solidFill>
            <a:ln w="22914" cap="flat">
              <a:noFill/>
              <a:prstDash val="solid"/>
              <a:miter/>
            </a:ln>
          </p:spPr>
          <p:txBody>
            <a:bodyPr rtlCol="0" anchor="ctr"/>
            <a:lstStyle/>
            <a:p>
              <a:endParaRPr lang="zh-CN" altLang="en-US"/>
            </a:p>
          </p:txBody>
        </p:sp>
      </p:grpSp>
      <p:grpSp>
        <p:nvGrpSpPr>
          <p:cNvPr id="146" name="组合 145" descr="\documentclass{article}&#10;\usepackage{amsmath}&#10;\pagestyle{empty}&#10;\begin{document}&#10;&#10;$$&#10;\mathcal{L}_h=p_h(N)\prod_{i=0}^N{f_h(ch_i,t_i)}&#10;$$&#10;&#10;\end{document}" title="IguanaTex Shape Display">
            <a:extLst>
              <a:ext uri="{FF2B5EF4-FFF2-40B4-BE49-F238E27FC236}">
                <a16:creationId xmlns:a16="http://schemas.microsoft.com/office/drawing/2014/main" id="{EDF2B17D-7B90-45CB-B430-9313871FAF25}"/>
              </a:ext>
            </a:extLst>
          </p:cNvPr>
          <p:cNvGrpSpPr>
            <a:grpSpLocks noChangeAspect="1"/>
          </p:cNvGrpSpPr>
          <p:nvPr>
            <p:custDataLst>
              <p:tags r:id="rId3"/>
            </p:custDataLst>
          </p:nvPr>
        </p:nvGrpSpPr>
        <p:grpSpPr>
          <a:xfrm>
            <a:off x="975545" y="5822215"/>
            <a:ext cx="2508970" cy="671202"/>
            <a:chOff x="5190362" y="7363335"/>
            <a:chExt cx="2508970" cy="671202"/>
          </a:xfrm>
        </p:grpSpPr>
        <p:sp>
          <p:nvSpPr>
            <p:cNvPr id="123" name="任意多边形: 形状 122">
              <a:extLst>
                <a:ext uri="{FF2B5EF4-FFF2-40B4-BE49-F238E27FC236}">
                  <a16:creationId xmlns:a16="http://schemas.microsoft.com/office/drawing/2014/main" id="{88FB11CB-B95A-448E-8427-91A4DCAEFD13}"/>
                </a:ext>
              </a:extLst>
            </p:cNvPr>
            <p:cNvSpPr/>
            <p:nvPr>
              <p:custDataLst>
                <p:tags r:id="rId58"/>
              </p:custDataLst>
            </p:nvPr>
          </p:nvSpPr>
          <p:spPr>
            <a:xfrm>
              <a:off x="5190362" y="7598351"/>
              <a:ext cx="142113" cy="166998"/>
            </a:xfrm>
            <a:custGeom>
              <a:avLst/>
              <a:gdLst>
                <a:gd name="connsiteX0" fmla="*/ 34112 w 142113"/>
                <a:gd name="connsiteY0" fmla="*/ 140664 h 166998"/>
                <a:gd name="connsiteX1" fmla="*/ 53243 w 142113"/>
                <a:gd name="connsiteY1" fmla="*/ 94492 h 166998"/>
                <a:gd name="connsiteX2" fmla="*/ 83989 w 142113"/>
                <a:gd name="connsiteY2" fmla="*/ 19378 h 166998"/>
                <a:gd name="connsiteX3" fmla="*/ 95831 w 142113"/>
                <a:gd name="connsiteY3" fmla="*/ 14324 h 166998"/>
                <a:gd name="connsiteX4" fmla="*/ 112001 w 142113"/>
                <a:gd name="connsiteY4" fmla="*/ 33390 h 166998"/>
                <a:gd name="connsiteX5" fmla="*/ 110863 w 142113"/>
                <a:gd name="connsiteY5" fmla="*/ 41889 h 166998"/>
                <a:gd name="connsiteX6" fmla="*/ 112457 w 142113"/>
                <a:gd name="connsiteY6" fmla="*/ 43497 h 166998"/>
                <a:gd name="connsiteX7" fmla="*/ 127944 w 142113"/>
                <a:gd name="connsiteY7" fmla="*/ 36835 h 166998"/>
                <a:gd name="connsiteX8" fmla="*/ 134093 w 142113"/>
                <a:gd name="connsiteY8" fmla="*/ 21904 h 166998"/>
                <a:gd name="connsiteX9" fmla="*/ 114962 w 142113"/>
                <a:gd name="connsiteY9" fmla="*/ 82 h 166998"/>
                <a:gd name="connsiteX10" fmla="*/ 65313 w 142113"/>
                <a:gd name="connsiteY10" fmla="*/ 24661 h 166998"/>
                <a:gd name="connsiteX11" fmla="*/ 32063 w 142113"/>
                <a:gd name="connsiteY11" fmla="*/ 102073 h 166998"/>
                <a:gd name="connsiteX12" fmla="*/ 19309 w 142113"/>
                <a:gd name="connsiteY12" fmla="*/ 138826 h 166998"/>
                <a:gd name="connsiteX13" fmla="*/ 8605 w 142113"/>
                <a:gd name="connsiteY13" fmla="*/ 154676 h 166998"/>
                <a:gd name="connsiteX14" fmla="*/ 178 w 142113"/>
                <a:gd name="connsiteY14" fmla="*/ 165702 h 166998"/>
                <a:gd name="connsiteX15" fmla="*/ 2228 w 142113"/>
                <a:gd name="connsiteY15" fmla="*/ 167081 h 166998"/>
                <a:gd name="connsiteX16" fmla="*/ 13843 w 142113"/>
                <a:gd name="connsiteY16" fmla="*/ 162257 h 166998"/>
                <a:gd name="connsiteX17" fmla="*/ 23408 w 142113"/>
                <a:gd name="connsiteY17" fmla="*/ 153987 h 166998"/>
                <a:gd name="connsiteX18" fmla="*/ 57115 w 142113"/>
                <a:gd name="connsiteY18" fmla="*/ 160419 h 166998"/>
                <a:gd name="connsiteX19" fmla="*/ 91960 w 142113"/>
                <a:gd name="connsiteY19" fmla="*/ 167081 h 166998"/>
                <a:gd name="connsiteX20" fmla="*/ 136370 w 142113"/>
                <a:gd name="connsiteY20" fmla="*/ 142961 h 166998"/>
                <a:gd name="connsiteX21" fmla="*/ 142292 w 142113"/>
                <a:gd name="connsiteY21" fmla="*/ 130327 h 166998"/>
                <a:gd name="connsiteX22" fmla="*/ 140697 w 142113"/>
                <a:gd name="connsiteY22" fmla="*/ 128719 h 166998"/>
                <a:gd name="connsiteX23" fmla="*/ 127716 w 142113"/>
                <a:gd name="connsiteY23" fmla="*/ 134002 h 166998"/>
                <a:gd name="connsiteX24" fmla="*/ 119745 w 142113"/>
                <a:gd name="connsiteY24" fmla="*/ 143191 h 166998"/>
                <a:gd name="connsiteX25" fmla="*/ 116328 w 142113"/>
                <a:gd name="connsiteY25" fmla="*/ 150082 h 166998"/>
                <a:gd name="connsiteX26" fmla="*/ 110863 w 142113"/>
                <a:gd name="connsiteY26" fmla="*/ 152839 h 166998"/>
                <a:gd name="connsiteX27" fmla="*/ 73512 w 142113"/>
                <a:gd name="connsiteY27" fmla="*/ 145258 h 166998"/>
                <a:gd name="connsiteX28" fmla="*/ 43222 w 142113"/>
                <a:gd name="connsiteY28" fmla="*/ 139745 h 166998"/>
                <a:gd name="connsiteX29" fmla="*/ 34112 w 142113"/>
                <a:gd name="connsiteY29" fmla="*/ 140664 h 16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2113" h="166998">
                  <a:moveTo>
                    <a:pt x="34112" y="140664"/>
                  </a:moveTo>
                  <a:cubicBezTo>
                    <a:pt x="46411" y="121368"/>
                    <a:pt x="50282" y="106667"/>
                    <a:pt x="53243" y="94492"/>
                  </a:cubicBezTo>
                  <a:cubicBezTo>
                    <a:pt x="61214" y="62793"/>
                    <a:pt x="69868" y="35228"/>
                    <a:pt x="83989" y="19378"/>
                  </a:cubicBezTo>
                  <a:cubicBezTo>
                    <a:pt x="86722" y="16391"/>
                    <a:pt x="88543" y="14324"/>
                    <a:pt x="95831" y="14324"/>
                  </a:cubicBezTo>
                  <a:cubicBezTo>
                    <a:pt x="111546" y="14324"/>
                    <a:pt x="112001" y="30174"/>
                    <a:pt x="112001" y="33390"/>
                  </a:cubicBezTo>
                  <a:cubicBezTo>
                    <a:pt x="112001" y="37525"/>
                    <a:pt x="110863" y="40741"/>
                    <a:pt x="110863" y="41889"/>
                  </a:cubicBezTo>
                  <a:cubicBezTo>
                    <a:pt x="110863" y="43497"/>
                    <a:pt x="112229" y="43497"/>
                    <a:pt x="112457" y="43497"/>
                  </a:cubicBezTo>
                  <a:cubicBezTo>
                    <a:pt x="116101" y="43497"/>
                    <a:pt x="122250" y="40970"/>
                    <a:pt x="127944" y="36835"/>
                  </a:cubicBezTo>
                  <a:cubicBezTo>
                    <a:pt x="132043" y="33620"/>
                    <a:pt x="134093" y="31322"/>
                    <a:pt x="134093" y="21904"/>
                  </a:cubicBezTo>
                  <a:cubicBezTo>
                    <a:pt x="134093" y="9500"/>
                    <a:pt x="127716" y="82"/>
                    <a:pt x="114962" y="82"/>
                  </a:cubicBezTo>
                  <a:cubicBezTo>
                    <a:pt x="107674" y="82"/>
                    <a:pt x="87633" y="1920"/>
                    <a:pt x="65313" y="24661"/>
                  </a:cubicBezTo>
                  <a:cubicBezTo>
                    <a:pt x="47094" y="43497"/>
                    <a:pt x="36390" y="84845"/>
                    <a:pt x="32063" y="102073"/>
                  </a:cubicBezTo>
                  <a:cubicBezTo>
                    <a:pt x="27963" y="117923"/>
                    <a:pt x="26141" y="125044"/>
                    <a:pt x="19309" y="138826"/>
                  </a:cubicBezTo>
                  <a:cubicBezTo>
                    <a:pt x="17715" y="141583"/>
                    <a:pt x="11793" y="151690"/>
                    <a:pt x="8605" y="154676"/>
                  </a:cubicBezTo>
                  <a:cubicBezTo>
                    <a:pt x="2456" y="160419"/>
                    <a:pt x="178" y="164554"/>
                    <a:pt x="178" y="165702"/>
                  </a:cubicBezTo>
                  <a:cubicBezTo>
                    <a:pt x="178" y="166162"/>
                    <a:pt x="634" y="167081"/>
                    <a:pt x="2228" y="167081"/>
                  </a:cubicBezTo>
                  <a:cubicBezTo>
                    <a:pt x="3139" y="167081"/>
                    <a:pt x="7921" y="166162"/>
                    <a:pt x="13843" y="162257"/>
                  </a:cubicBezTo>
                  <a:cubicBezTo>
                    <a:pt x="17715" y="159960"/>
                    <a:pt x="18170" y="159500"/>
                    <a:pt x="23408" y="153987"/>
                  </a:cubicBezTo>
                  <a:cubicBezTo>
                    <a:pt x="34795" y="154217"/>
                    <a:pt x="42767" y="156284"/>
                    <a:pt x="57115" y="160419"/>
                  </a:cubicBezTo>
                  <a:cubicBezTo>
                    <a:pt x="68730" y="163635"/>
                    <a:pt x="80345" y="167081"/>
                    <a:pt x="91960" y="167081"/>
                  </a:cubicBezTo>
                  <a:cubicBezTo>
                    <a:pt x="110407" y="167081"/>
                    <a:pt x="129082" y="153068"/>
                    <a:pt x="136370" y="142961"/>
                  </a:cubicBezTo>
                  <a:cubicBezTo>
                    <a:pt x="140925" y="136759"/>
                    <a:pt x="142292" y="131016"/>
                    <a:pt x="142292" y="130327"/>
                  </a:cubicBezTo>
                  <a:cubicBezTo>
                    <a:pt x="142292" y="128719"/>
                    <a:pt x="140925" y="128719"/>
                    <a:pt x="140697" y="128719"/>
                  </a:cubicBezTo>
                  <a:cubicBezTo>
                    <a:pt x="137053" y="128719"/>
                    <a:pt x="131587" y="131246"/>
                    <a:pt x="127716" y="134002"/>
                  </a:cubicBezTo>
                  <a:cubicBezTo>
                    <a:pt x="121567" y="137908"/>
                    <a:pt x="121111" y="139286"/>
                    <a:pt x="119745" y="143191"/>
                  </a:cubicBezTo>
                  <a:cubicBezTo>
                    <a:pt x="118606" y="146866"/>
                    <a:pt x="117239" y="148704"/>
                    <a:pt x="116328" y="150082"/>
                  </a:cubicBezTo>
                  <a:cubicBezTo>
                    <a:pt x="114507" y="152839"/>
                    <a:pt x="114279" y="152839"/>
                    <a:pt x="110863" y="152839"/>
                  </a:cubicBezTo>
                  <a:cubicBezTo>
                    <a:pt x="99931" y="152839"/>
                    <a:pt x="88543" y="149393"/>
                    <a:pt x="73512" y="145258"/>
                  </a:cubicBezTo>
                  <a:cubicBezTo>
                    <a:pt x="67135" y="143421"/>
                    <a:pt x="54609" y="139745"/>
                    <a:pt x="43222" y="139745"/>
                  </a:cubicBezTo>
                  <a:cubicBezTo>
                    <a:pt x="40261" y="139745"/>
                    <a:pt x="37073" y="139975"/>
                    <a:pt x="34112" y="140664"/>
                  </a:cubicBez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24" name="任意多边形: 形状 123">
              <a:extLst>
                <a:ext uri="{FF2B5EF4-FFF2-40B4-BE49-F238E27FC236}">
                  <a16:creationId xmlns:a16="http://schemas.microsoft.com/office/drawing/2014/main" id="{3D9EE4E6-F999-4082-BA24-97D2382F431C}"/>
                </a:ext>
              </a:extLst>
            </p:cNvPr>
            <p:cNvSpPr/>
            <p:nvPr>
              <p:custDataLst>
                <p:tags r:id="rId59"/>
              </p:custDataLst>
            </p:nvPr>
          </p:nvSpPr>
          <p:spPr>
            <a:xfrm>
              <a:off x="5352340" y="7683160"/>
              <a:ext cx="86885" cy="113200"/>
            </a:xfrm>
            <a:custGeom>
              <a:avLst/>
              <a:gdLst>
                <a:gd name="connsiteX0" fmla="*/ 38127 w 86885"/>
                <a:gd name="connsiteY0" fmla="*/ 4907 h 113200"/>
                <a:gd name="connsiteX1" fmla="*/ 38765 w 86885"/>
                <a:gd name="connsiteY1" fmla="*/ 2335 h 113200"/>
                <a:gd name="connsiteX2" fmla="*/ 36214 w 86885"/>
                <a:gd name="connsiteY2" fmla="*/ 83 h 113200"/>
                <a:gd name="connsiteX3" fmla="*/ 15808 w 86885"/>
                <a:gd name="connsiteY3" fmla="*/ 1691 h 113200"/>
                <a:gd name="connsiteX4" fmla="*/ 12301 w 86885"/>
                <a:gd name="connsiteY4" fmla="*/ 5390 h 113200"/>
                <a:gd name="connsiteX5" fmla="*/ 16446 w 86885"/>
                <a:gd name="connsiteY5" fmla="*/ 7641 h 113200"/>
                <a:gd name="connsiteX6" fmla="*/ 24098 w 86885"/>
                <a:gd name="connsiteY6" fmla="*/ 10053 h 113200"/>
                <a:gd name="connsiteX7" fmla="*/ 23461 w 86885"/>
                <a:gd name="connsiteY7" fmla="*/ 13590 h 113200"/>
                <a:gd name="connsiteX8" fmla="*/ 982 w 86885"/>
                <a:gd name="connsiteY8" fmla="*/ 104601 h 113200"/>
                <a:gd name="connsiteX9" fmla="*/ 185 w 86885"/>
                <a:gd name="connsiteY9" fmla="*/ 108139 h 113200"/>
                <a:gd name="connsiteX10" fmla="*/ 5605 w 86885"/>
                <a:gd name="connsiteY10" fmla="*/ 113284 h 113200"/>
                <a:gd name="connsiteX11" fmla="*/ 12142 w 86885"/>
                <a:gd name="connsiteY11" fmla="*/ 109103 h 113200"/>
                <a:gd name="connsiteX12" fmla="*/ 14852 w 86885"/>
                <a:gd name="connsiteY12" fmla="*/ 98973 h 113200"/>
                <a:gd name="connsiteX13" fmla="*/ 18518 w 86885"/>
                <a:gd name="connsiteY13" fmla="*/ 84662 h 113200"/>
                <a:gd name="connsiteX14" fmla="*/ 21069 w 86885"/>
                <a:gd name="connsiteY14" fmla="*/ 73728 h 113200"/>
                <a:gd name="connsiteX15" fmla="*/ 25852 w 86885"/>
                <a:gd name="connsiteY15" fmla="*/ 62312 h 113200"/>
                <a:gd name="connsiteX16" fmla="*/ 51359 w 86885"/>
                <a:gd name="connsiteY16" fmla="*/ 45267 h 113200"/>
                <a:gd name="connsiteX17" fmla="*/ 60765 w 86885"/>
                <a:gd name="connsiteY17" fmla="*/ 56523 h 113200"/>
                <a:gd name="connsiteX18" fmla="*/ 51359 w 86885"/>
                <a:gd name="connsiteY18" fmla="*/ 90773 h 113200"/>
                <a:gd name="connsiteX19" fmla="*/ 48968 w 86885"/>
                <a:gd name="connsiteY19" fmla="*/ 99456 h 113200"/>
                <a:gd name="connsiteX20" fmla="*/ 64113 w 86885"/>
                <a:gd name="connsiteY20" fmla="*/ 113284 h 113200"/>
                <a:gd name="connsiteX21" fmla="*/ 87070 w 86885"/>
                <a:gd name="connsiteY21" fmla="*/ 88682 h 113200"/>
                <a:gd name="connsiteX22" fmla="*/ 84519 w 86885"/>
                <a:gd name="connsiteY22" fmla="*/ 86592 h 113200"/>
                <a:gd name="connsiteX23" fmla="*/ 81490 w 86885"/>
                <a:gd name="connsiteY23" fmla="*/ 89326 h 113200"/>
                <a:gd name="connsiteX24" fmla="*/ 64591 w 86885"/>
                <a:gd name="connsiteY24" fmla="*/ 108782 h 113200"/>
                <a:gd name="connsiteX25" fmla="*/ 60606 w 86885"/>
                <a:gd name="connsiteY25" fmla="*/ 103154 h 113200"/>
                <a:gd name="connsiteX26" fmla="*/ 64273 w 86885"/>
                <a:gd name="connsiteY26" fmla="*/ 90130 h 113200"/>
                <a:gd name="connsiteX27" fmla="*/ 72722 w 86885"/>
                <a:gd name="connsiteY27" fmla="*/ 59096 h 113200"/>
                <a:gd name="connsiteX28" fmla="*/ 66823 w 86885"/>
                <a:gd name="connsiteY28" fmla="*/ 45107 h 113200"/>
                <a:gd name="connsiteX29" fmla="*/ 51997 w 86885"/>
                <a:gd name="connsiteY29" fmla="*/ 40765 h 113200"/>
                <a:gd name="connsiteX30" fmla="*/ 26011 w 86885"/>
                <a:gd name="connsiteY30" fmla="*/ 54111 h 113200"/>
                <a:gd name="connsiteX31" fmla="*/ 38127 w 86885"/>
                <a:gd name="connsiteY31" fmla="*/ 4907 h 1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885" h="113200">
                  <a:moveTo>
                    <a:pt x="38127" y="4907"/>
                  </a:moveTo>
                  <a:cubicBezTo>
                    <a:pt x="38287" y="4586"/>
                    <a:pt x="38765" y="2495"/>
                    <a:pt x="38765" y="2335"/>
                  </a:cubicBezTo>
                  <a:cubicBezTo>
                    <a:pt x="38765" y="1531"/>
                    <a:pt x="38127" y="83"/>
                    <a:pt x="36214" y="83"/>
                  </a:cubicBezTo>
                  <a:cubicBezTo>
                    <a:pt x="33026" y="83"/>
                    <a:pt x="19794" y="1370"/>
                    <a:pt x="15808" y="1691"/>
                  </a:cubicBezTo>
                  <a:cubicBezTo>
                    <a:pt x="14533" y="1852"/>
                    <a:pt x="12301" y="2013"/>
                    <a:pt x="12301" y="5390"/>
                  </a:cubicBezTo>
                  <a:cubicBezTo>
                    <a:pt x="12301" y="7641"/>
                    <a:pt x="14533" y="7641"/>
                    <a:pt x="16446" y="7641"/>
                  </a:cubicBezTo>
                  <a:cubicBezTo>
                    <a:pt x="24098" y="7641"/>
                    <a:pt x="24098" y="8766"/>
                    <a:pt x="24098" y="10053"/>
                  </a:cubicBezTo>
                  <a:cubicBezTo>
                    <a:pt x="24098" y="11178"/>
                    <a:pt x="23779" y="12143"/>
                    <a:pt x="23461" y="13590"/>
                  </a:cubicBezTo>
                  <a:lnTo>
                    <a:pt x="982" y="104601"/>
                  </a:lnTo>
                  <a:cubicBezTo>
                    <a:pt x="185" y="107496"/>
                    <a:pt x="185" y="107817"/>
                    <a:pt x="185" y="108139"/>
                  </a:cubicBezTo>
                  <a:cubicBezTo>
                    <a:pt x="185" y="110551"/>
                    <a:pt x="2098" y="113284"/>
                    <a:pt x="5605" y="113284"/>
                  </a:cubicBezTo>
                  <a:cubicBezTo>
                    <a:pt x="7359" y="113284"/>
                    <a:pt x="10388" y="112480"/>
                    <a:pt x="12142" y="109103"/>
                  </a:cubicBezTo>
                  <a:cubicBezTo>
                    <a:pt x="12620" y="108139"/>
                    <a:pt x="14055" y="102350"/>
                    <a:pt x="14852" y="98973"/>
                  </a:cubicBezTo>
                  <a:lnTo>
                    <a:pt x="18518" y="84662"/>
                  </a:lnTo>
                  <a:cubicBezTo>
                    <a:pt x="18997" y="82250"/>
                    <a:pt x="20591" y="76140"/>
                    <a:pt x="21069" y="73728"/>
                  </a:cubicBezTo>
                  <a:cubicBezTo>
                    <a:pt x="22663" y="67618"/>
                    <a:pt x="22663" y="67457"/>
                    <a:pt x="25852" y="62312"/>
                  </a:cubicBezTo>
                  <a:cubicBezTo>
                    <a:pt x="30953" y="54433"/>
                    <a:pt x="38925" y="45267"/>
                    <a:pt x="51359" y="45267"/>
                  </a:cubicBezTo>
                  <a:cubicBezTo>
                    <a:pt x="60287" y="45267"/>
                    <a:pt x="60765" y="52664"/>
                    <a:pt x="60765" y="56523"/>
                  </a:cubicBezTo>
                  <a:cubicBezTo>
                    <a:pt x="60765" y="66171"/>
                    <a:pt x="53910" y="84019"/>
                    <a:pt x="51359" y="90773"/>
                  </a:cubicBezTo>
                  <a:cubicBezTo>
                    <a:pt x="49606" y="95275"/>
                    <a:pt x="48968" y="96722"/>
                    <a:pt x="48968" y="99456"/>
                  </a:cubicBezTo>
                  <a:cubicBezTo>
                    <a:pt x="48968" y="107978"/>
                    <a:pt x="55983" y="113284"/>
                    <a:pt x="64113" y="113284"/>
                  </a:cubicBezTo>
                  <a:cubicBezTo>
                    <a:pt x="80055" y="113284"/>
                    <a:pt x="87070" y="91094"/>
                    <a:pt x="87070" y="88682"/>
                  </a:cubicBezTo>
                  <a:cubicBezTo>
                    <a:pt x="87070" y="86592"/>
                    <a:pt x="84998" y="86592"/>
                    <a:pt x="84519" y="86592"/>
                  </a:cubicBezTo>
                  <a:cubicBezTo>
                    <a:pt x="82287" y="86592"/>
                    <a:pt x="82128" y="87557"/>
                    <a:pt x="81490" y="89326"/>
                  </a:cubicBezTo>
                  <a:cubicBezTo>
                    <a:pt x="77824" y="102189"/>
                    <a:pt x="70809" y="108782"/>
                    <a:pt x="64591" y="108782"/>
                  </a:cubicBezTo>
                  <a:cubicBezTo>
                    <a:pt x="61244" y="108782"/>
                    <a:pt x="60606" y="106531"/>
                    <a:pt x="60606" y="103154"/>
                  </a:cubicBezTo>
                  <a:cubicBezTo>
                    <a:pt x="60606" y="99456"/>
                    <a:pt x="61403" y="97365"/>
                    <a:pt x="64273" y="90130"/>
                  </a:cubicBezTo>
                  <a:cubicBezTo>
                    <a:pt x="66186" y="85145"/>
                    <a:pt x="72722" y="68100"/>
                    <a:pt x="72722" y="59096"/>
                  </a:cubicBezTo>
                  <a:cubicBezTo>
                    <a:pt x="72722" y="56523"/>
                    <a:pt x="72722" y="49770"/>
                    <a:pt x="66823" y="45107"/>
                  </a:cubicBezTo>
                  <a:cubicBezTo>
                    <a:pt x="64113" y="43016"/>
                    <a:pt x="59490" y="40765"/>
                    <a:pt x="51997" y="40765"/>
                  </a:cubicBezTo>
                  <a:cubicBezTo>
                    <a:pt x="40359" y="40765"/>
                    <a:pt x="31910" y="47197"/>
                    <a:pt x="26011" y="54111"/>
                  </a:cubicBezTo>
                  <a:lnTo>
                    <a:pt x="38127" y="4907"/>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25" name="任意多边形: 形状 124">
              <a:extLst>
                <a:ext uri="{FF2B5EF4-FFF2-40B4-BE49-F238E27FC236}">
                  <a16:creationId xmlns:a16="http://schemas.microsoft.com/office/drawing/2014/main" id="{F0AA06FF-730D-448D-BE65-FA9B81B652F5}"/>
                </a:ext>
              </a:extLst>
            </p:cNvPr>
            <p:cNvSpPr/>
            <p:nvPr>
              <p:custDataLst>
                <p:tags r:id="rId60"/>
              </p:custDataLst>
            </p:nvPr>
          </p:nvSpPr>
          <p:spPr>
            <a:xfrm>
              <a:off x="5534411" y="7675993"/>
              <a:ext cx="151451" cy="53751"/>
            </a:xfrm>
            <a:custGeom>
              <a:avLst/>
              <a:gdLst>
                <a:gd name="connsiteX0" fmla="*/ 143901 w 151451"/>
                <a:gd name="connsiteY0" fmla="*/ 9270 h 53751"/>
                <a:gd name="connsiteX1" fmla="*/ 151644 w 151451"/>
                <a:gd name="connsiteY1" fmla="*/ 4676 h 53751"/>
                <a:gd name="connsiteX2" fmla="*/ 144128 w 151451"/>
                <a:gd name="connsiteY2" fmla="*/ 82 h 53751"/>
                <a:gd name="connsiteX3" fmla="*/ 7709 w 151451"/>
                <a:gd name="connsiteY3" fmla="*/ 82 h 53751"/>
                <a:gd name="connsiteX4" fmla="*/ 193 w 151451"/>
                <a:gd name="connsiteY4" fmla="*/ 4676 h 53751"/>
                <a:gd name="connsiteX5" fmla="*/ 7936 w 151451"/>
                <a:gd name="connsiteY5" fmla="*/ 9270 h 53751"/>
                <a:gd name="connsiteX6" fmla="*/ 143901 w 151451"/>
                <a:gd name="connsiteY6" fmla="*/ 9270 h 53751"/>
                <a:gd name="connsiteX7" fmla="*/ 144128 w 151451"/>
                <a:gd name="connsiteY7" fmla="*/ 53834 h 53751"/>
                <a:gd name="connsiteX8" fmla="*/ 151644 w 151451"/>
                <a:gd name="connsiteY8" fmla="*/ 49240 h 53751"/>
                <a:gd name="connsiteX9" fmla="*/ 143901 w 151451"/>
                <a:gd name="connsiteY9" fmla="*/ 44646 h 53751"/>
                <a:gd name="connsiteX10" fmla="*/ 7936 w 151451"/>
                <a:gd name="connsiteY10" fmla="*/ 44646 h 53751"/>
                <a:gd name="connsiteX11" fmla="*/ 193 w 151451"/>
                <a:gd name="connsiteY11" fmla="*/ 49240 h 53751"/>
                <a:gd name="connsiteX12" fmla="*/ 7709 w 151451"/>
                <a:gd name="connsiteY12" fmla="*/ 53834 h 53751"/>
                <a:gd name="connsiteX13" fmla="*/ 144128 w 151451"/>
                <a:gd name="connsiteY13" fmla="*/ 53834 h 5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451" h="53751">
                  <a:moveTo>
                    <a:pt x="143901" y="9270"/>
                  </a:moveTo>
                  <a:cubicBezTo>
                    <a:pt x="147317" y="9270"/>
                    <a:pt x="151644" y="9270"/>
                    <a:pt x="151644" y="4676"/>
                  </a:cubicBezTo>
                  <a:cubicBezTo>
                    <a:pt x="151644" y="82"/>
                    <a:pt x="147317" y="82"/>
                    <a:pt x="144128" y="82"/>
                  </a:cubicBezTo>
                  <a:lnTo>
                    <a:pt x="7709" y="82"/>
                  </a:lnTo>
                  <a:cubicBezTo>
                    <a:pt x="4520" y="82"/>
                    <a:pt x="193" y="82"/>
                    <a:pt x="193" y="4676"/>
                  </a:cubicBezTo>
                  <a:cubicBezTo>
                    <a:pt x="193" y="9270"/>
                    <a:pt x="4520" y="9270"/>
                    <a:pt x="7936" y="9270"/>
                  </a:cubicBezTo>
                  <a:lnTo>
                    <a:pt x="143901" y="9270"/>
                  </a:lnTo>
                  <a:close/>
                  <a:moveTo>
                    <a:pt x="144128" y="53834"/>
                  </a:moveTo>
                  <a:cubicBezTo>
                    <a:pt x="147317" y="53834"/>
                    <a:pt x="151644" y="53834"/>
                    <a:pt x="151644" y="49240"/>
                  </a:cubicBezTo>
                  <a:cubicBezTo>
                    <a:pt x="151644" y="44646"/>
                    <a:pt x="147317" y="44646"/>
                    <a:pt x="143901" y="44646"/>
                  </a:cubicBezTo>
                  <a:lnTo>
                    <a:pt x="7936" y="44646"/>
                  </a:lnTo>
                  <a:cubicBezTo>
                    <a:pt x="4520" y="44646"/>
                    <a:pt x="193" y="44646"/>
                    <a:pt x="193" y="49240"/>
                  </a:cubicBezTo>
                  <a:cubicBezTo>
                    <a:pt x="193" y="53834"/>
                    <a:pt x="4520" y="53834"/>
                    <a:pt x="7709" y="53834"/>
                  </a:cubicBezTo>
                  <a:lnTo>
                    <a:pt x="144128" y="53834"/>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26" name="任意多边形: 形状 125">
              <a:extLst>
                <a:ext uri="{FF2B5EF4-FFF2-40B4-BE49-F238E27FC236}">
                  <a16:creationId xmlns:a16="http://schemas.microsoft.com/office/drawing/2014/main" id="{F5C7600F-AD60-475D-A8B8-40F1971EBBDF}"/>
                </a:ext>
              </a:extLst>
            </p:cNvPr>
            <p:cNvSpPr/>
            <p:nvPr>
              <p:custDataLst>
                <p:tags r:id="rId61"/>
              </p:custDataLst>
            </p:nvPr>
          </p:nvSpPr>
          <p:spPr>
            <a:xfrm>
              <a:off x="5754766" y="7658765"/>
              <a:ext cx="118883" cy="146095"/>
            </a:xfrm>
            <a:custGeom>
              <a:avLst/>
              <a:gdLst>
                <a:gd name="connsiteX0" fmla="*/ 17740 w 118883"/>
                <a:gd name="connsiteY0" fmla="*/ 129638 h 146095"/>
                <a:gd name="connsiteX1" fmla="*/ 5442 w 118883"/>
                <a:gd name="connsiteY1" fmla="*/ 139056 h 146095"/>
                <a:gd name="connsiteX2" fmla="*/ 203 w 118883"/>
                <a:gd name="connsiteY2" fmla="*/ 143421 h 146095"/>
                <a:gd name="connsiteX3" fmla="*/ 3164 w 118883"/>
                <a:gd name="connsiteY3" fmla="*/ 146177 h 146095"/>
                <a:gd name="connsiteX4" fmla="*/ 22295 w 118883"/>
                <a:gd name="connsiteY4" fmla="*/ 145488 h 146095"/>
                <a:gd name="connsiteX5" fmla="*/ 44842 w 118883"/>
                <a:gd name="connsiteY5" fmla="*/ 146177 h 146095"/>
                <a:gd name="connsiteX6" fmla="*/ 48941 w 118883"/>
                <a:gd name="connsiteY6" fmla="*/ 141583 h 146095"/>
                <a:gd name="connsiteX7" fmla="*/ 43475 w 118883"/>
                <a:gd name="connsiteY7" fmla="*/ 139056 h 146095"/>
                <a:gd name="connsiteX8" fmla="*/ 32088 w 118883"/>
                <a:gd name="connsiteY8" fmla="*/ 135381 h 146095"/>
                <a:gd name="connsiteX9" fmla="*/ 43247 w 118883"/>
                <a:gd name="connsiteY9" fmla="*/ 89439 h 146095"/>
                <a:gd name="connsiteX10" fmla="*/ 64200 w 118883"/>
                <a:gd name="connsiteY10" fmla="*/ 104140 h 146095"/>
                <a:gd name="connsiteX11" fmla="*/ 119087 w 118883"/>
                <a:gd name="connsiteY11" fmla="*/ 36835 h 146095"/>
                <a:gd name="connsiteX12" fmla="*/ 88797 w 118883"/>
                <a:gd name="connsiteY12" fmla="*/ 82 h 146095"/>
                <a:gd name="connsiteX13" fmla="*/ 58962 w 118883"/>
                <a:gd name="connsiteY13" fmla="*/ 17310 h 146095"/>
                <a:gd name="connsiteX14" fmla="*/ 38465 w 118883"/>
                <a:gd name="connsiteY14" fmla="*/ 82 h 146095"/>
                <a:gd name="connsiteX15" fmla="*/ 21612 w 118883"/>
                <a:gd name="connsiteY15" fmla="*/ 13175 h 146095"/>
                <a:gd name="connsiteX16" fmla="*/ 14551 w 118883"/>
                <a:gd name="connsiteY16" fmla="*/ 35457 h 146095"/>
                <a:gd name="connsiteX17" fmla="*/ 17284 w 118883"/>
                <a:gd name="connsiteY17" fmla="*/ 37754 h 146095"/>
                <a:gd name="connsiteX18" fmla="*/ 21156 w 118883"/>
                <a:gd name="connsiteY18" fmla="*/ 32471 h 146095"/>
                <a:gd name="connsiteX19" fmla="*/ 37781 w 118883"/>
                <a:gd name="connsiteY19" fmla="*/ 5136 h 146095"/>
                <a:gd name="connsiteX20" fmla="*/ 44842 w 118883"/>
                <a:gd name="connsiteY20" fmla="*/ 15702 h 146095"/>
                <a:gd name="connsiteX21" fmla="*/ 43247 w 118883"/>
                <a:gd name="connsiteY21" fmla="*/ 27417 h 146095"/>
                <a:gd name="connsiteX22" fmla="*/ 17740 w 118883"/>
                <a:gd name="connsiteY22" fmla="*/ 129638 h 146095"/>
                <a:gd name="connsiteX23" fmla="*/ 57823 w 118883"/>
                <a:gd name="connsiteY23" fmla="*/ 29944 h 146095"/>
                <a:gd name="connsiteX24" fmla="*/ 69666 w 118883"/>
                <a:gd name="connsiteY24" fmla="*/ 13865 h 146095"/>
                <a:gd name="connsiteX25" fmla="*/ 88113 w 118883"/>
                <a:gd name="connsiteY25" fmla="*/ 5136 h 146095"/>
                <a:gd name="connsiteX26" fmla="*/ 102689 w 118883"/>
                <a:gd name="connsiteY26" fmla="*/ 26728 h 146095"/>
                <a:gd name="connsiteX27" fmla="*/ 91074 w 118883"/>
                <a:gd name="connsiteY27" fmla="*/ 75427 h 146095"/>
                <a:gd name="connsiteX28" fmla="*/ 63972 w 118883"/>
                <a:gd name="connsiteY28" fmla="*/ 99087 h 146095"/>
                <a:gd name="connsiteX29" fmla="*/ 45980 w 118883"/>
                <a:gd name="connsiteY29" fmla="*/ 78643 h 146095"/>
                <a:gd name="connsiteX30" fmla="*/ 46664 w 118883"/>
                <a:gd name="connsiteY30" fmla="*/ 74967 h 146095"/>
                <a:gd name="connsiteX31" fmla="*/ 57823 w 118883"/>
                <a:gd name="connsiteY31" fmla="*/ 29944 h 14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8883" h="146095">
                  <a:moveTo>
                    <a:pt x="17740" y="129638"/>
                  </a:moveTo>
                  <a:cubicBezTo>
                    <a:pt x="15918" y="137448"/>
                    <a:pt x="15462" y="139056"/>
                    <a:pt x="5442" y="139056"/>
                  </a:cubicBezTo>
                  <a:cubicBezTo>
                    <a:pt x="2709" y="139056"/>
                    <a:pt x="203" y="139056"/>
                    <a:pt x="203" y="143421"/>
                  </a:cubicBezTo>
                  <a:cubicBezTo>
                    <a:pt x="203" y="145258"/>
                    <a:pt x="1342" y="146177"/>
                    <a:pt x="3164" y="146177"/>
                  </a:cubicBezTo>
                  <a:cubicBezTo>
                    <a:pt x="9313" y="146177"/>
                    <a:pt x="15918" y="145488"/>
                    <a:pt x="22295" y="145488"/>
                  </a:cubicBezTo>
                  <a:cubicBezTo>
                    <a:pt x="29810" y="145488"/>
                    <a:pt x="37554" y="146177"/>
                    <a:pt x="44842" y="146177"/>
                  </a:cubicBezTo>
                  <a:cubicBezTo>
                    <a:pt x="45980" y="146177"/>
                    <a:pt x="48941" y="146177"/>
                    <a:pt x="48941" y="141583"/>
                  </a:cubicBezTo>
                  <a:cubicBezTo>
                    <a:pt x="48941" y="139056"/>
                    <a:pt x="46664" y="139056"/>
                    <a:pt x="43475" y="139056"/>
                  </a:cubicBezTo>
                  <a:cubicBezTo>
                    <a:pt x="32088" y="139056"/>
                    <a:pt x="32088" y="137448"/>
                    <a:pt x="32088" y="135381"/>
                  </a:cubicBezTo>
                  <a:cubicBezTo>
                    <a:pt x="32088" y="132624"/>
                    <a:pt x="41653" y="95182"/>
                    <a:pt x="43247" y="89439"/>
                  </a:cubicBezTo>
                  <a:cubicBezTo>
                    <a:pt x="46208" y="96100"/>
                    <a:pt x="52585" y="104140"/>
                    <a:pt x="64200" y="104140"/>
                  </a:cubicBezTo>
                  <a:cubicBezTo>
                    <a:pt x="90619" y="104140"/>
                    <a:pt x="119087" y="70603"/>
                    <a:pt x="119087" y="36835"/>
                  </a:cubicBezTo>
                  <a:cubicBezTo>
                    <a:pt x="119087" y="15243"/>
                    <a:pt x="106105" y="82"/>
                    <a:pt x="88797" y="82"/>
                  </a:cubicBezTo>
                  <a:cubicBezTo>
                    <a:pt x="77409" y="82"/>
                    <a:pt x="66477" y="8352"/>
                    <a:pt x="58962" y="17310"/>
                  </a:cubicBezTo>
                  <a:cubicBezTo>
                    <a:pt x="56684" y="4906"/>
                    <a:pt x="46891" y="82"/>
                    <a:pt x="38465" y="82"/>
                  </a:cubicBezTo>
                  <a:cubicBezTo>
                    <a:pt x="27988" y="82"/>
                    <a:pt x="23661" y="9041"/>
                    <a:pt x="21612" y="13175"/>
                  </a:cubicBezTo>
                  <a:cubicBezTo>
                    <a:pt x="17512" y="20986"/>
                    <a:pt x="14551" y="34768"/>
                    <a:pt x="14551" y="35457"/>
                  </a:cubicBezTo>
                  <a:cubicBezTo>
                    <a:pt x="14551" y="37754"/>
                    <a:pt x="16829" y="37754"/>
                    <a:pt x="17284" y="37754"/>
                  </a:cubicBezTo>
                  <a:cubicBezTo>
                    <a:pt x="19562" y="37754"/>
                    <a:pt x="19790" y="37525"/>
                    <a:pt x="21156" y="32471"/>
                  </a:cubicBezTo>
                  <a:cubicBezTo>
                    <a:pt x="25028" y="16162"/>
                    <a:pt x="29583" y="5136"/>
                    <a:pt x="37781" y="5136"/>
                  </a:cubicBezTo>
                  <a:cubicBezTo>
                    <a:pt x="41653" y="5136"/>
                    <a:pt x="44842" y="6973"/>
                    <a:pt x="44842" y="15702"/>
                  </a:cubicBezTo>
                  <a:cubicBezTo>
                    <a:pt x="44842" y="20986"/>
                    <a:pt x="44158" y="23512"/>
                    <a:pt x="43247" y="27417"/>
                  </a:cubicBezTo>
                  <a:lnTo>
                    <a:pt x="17740" y="129638"/>
                  </a:lnTo>
                  <a:close/>
                  <a:moveTo>
                    <a:pt x="57823" y="29944"/>
                  </a:moveTo>
                  <a:cubicBezTo>
                    <a:pt x="59417" y="23742"/>
                    <a:pt x="65566" y="17310"/>
                    <a:pt x="69666" y="13865"/>
                  </a:cubicBezTo>
                  <a:cubicBezTo>
                    <a:pt x="77637" y="6744"/>
                    <a:pt x="84242" y="5136"/>
                    <a:pt x="88113" y="5136"/>
                  </a:cubicBezTo>
                  <a:cubicBezTo>
                    <a:pt x="97223" y="5136"/>
                    <a:pt x="102689" y="13175"/>
                    <a:pt x="102689" y="26728"/>
                  </a:cubicBezTo>
                  <a:cubicBezTo>
                    <a:pt x="102689" y="40281"/>
                    <a:pt x="95173" y="66698"/>
                    <a:pt x="91074" y="75427"/>
                  </a:cubicBezTo>
                  <a:cubicBezTo>
                    <a:pt x="83331" y="91506"/>
                    <a:pt x="72399" y="99087"/>
                    <a:pt x="63972" y="99087"/>
                  </a:cubicBezTo>
                  <a:cubicBezTo>
                    <a:pt x="48941" y="99087"/>
                    <a:pt x="45980" y="80021"/>
                    <a:pt x="45980" y="78643"/>
                  </a:cubicBezTo>
                  <a:cubicBezTo>
                    <a:pt x="45980" y="78183"/>
                    <a:pt x="45980" y="77724"/>
                    <a:pt x="46664" y="74967"/>
                  </a:cubicBezTo>
                  <a:lnTo>
                    <a:pt x="57823" y="29944"/>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27" name="任意多边形: 形状 126">
              <a:extLst>
                <a:ext uri="{FF2B5EF4-FFF2-40B4-BE49-F238E27FC236}">
                  <a16:creationId xmlns:a16="http://schemas.microsoft.com/office/drawing/2014/main" id="{D2A1B4A1-F952-4D90-B9AD-88C70F841C4B}"/>
                </a:ext>
              </a:extLst>
            </p:cNvPr>
            <p:cNvSpPr/>
            <p:nvPr>
              <p:custDataLst>
                <p:tags r:id="rId62"/>
              </p:custDataLst>
            </p:nvPr>
          </p:nvSpPr>
          <p:spPr>
            <a:xfrm>
              <a:off x="5888596" y="7683160"/>
              <a:ext cx="86885" cy="113200"/>
            </a:xfrm>
            <a:custGeom>
              <a:avLst/>
              <a:gdLst>
                <a:gd name="connsiteX0" fmla="*/ 38151 w 86885"/>
                <a:gd name="connsiteY0" fmla="*/ 4907 h 113200"/>
                <a:gd name="connsiteX1" fmla="*/ 38789 w 86885"/>
                <a:gd name="connsiteY1" fmla="*/ 2335 h 113200"/>
                <a:gd name="connsiteX2" fmla="*/ 36238 w 86885"/>
                <a:gd name="connsiteY2" fmla="*/ 83 h 113200"/>
                <a:gd name="connsiteX3" fmla="*/ 15832 w 86885"/>
                <a:gd name="connsiteY3" fmla="*/ 1691 h 113200"/>
                <a:gd name="connsiteX4" fmla="*/ 12324 w 86885"/>
                <a:gd name="connsiteY4" fmla="*/ 5390 h 113200"/>
                <a:gd name="connsiteX5" fmla="*/ 16469 w 86885"/>
                <a:gd name="connsiteY5" fmla="*/ 7641 h 113200"/>
                <a:gd name="connsiteX6" fmla="*/ 24122 w 86885"/>
                <a:gd name="connsiteY6" fmla="*/ 10053 h 113200"/>
                <a:gd name="connsiteX7" fmla="*/ 23484 w 86885"/>
                <a:gd name="connsiteY7" fmla="*/ 13590 h 113200"/>
                <a:gd name="connsiteX8" fmla="*/ 1006 w 86885"/>
                <a:gd name="connsiteY8" fmla="*/ 104601 h 113200"/>
                <a:gd name="connsiteX9" fmla="*/ 208 w 86885"/>
                <a:gd name="connsiteY9" fmla="*/ 108139 h 113200"/>
                <a:gd name="connsiteX10" fmla="*/ 5629 w 86885"/>
                <a:gd name="connsiteY10" fmla="*/ 113284 h 113200"/>
                <a:gd name="connsiteX11" fmla="*/ 12165 w 86885"/>
                <a:gd name="connsiteY11" fmla="*/ 109103 h 113200"/>
                <a:gd name="connsiteX12" fmla="*/ 14875 w 86885"/>
                <a:gd name="connsiteY12" fmla="*/ 98973 h 113200"/>
                <a:gd name="connsiteX13" fmla="*/ 18542 w 86885"/>
                <a:gd name="connsiteY13" fmla="*/ 84662 h 113200"/>
                <a:gd name="connsiteX14" fmla="*/ 21093 w 86885"/>
                <a:gd name="connsiteY14" fmla="*/ 73728 h 113200"/>
                <a:gd name="connsiteX15" fmla="*/ 25875 w 86885"/>
                <a:gd name="connsiteY15" fmla="*/ 62312 h 113200"/>
                <a:gd name="connsiteX16" fmla="*/ 51383 w 86885"/>
                <a:gd name="connsiteY16" fmla="*/ 45267 h 113200"/>
                <a:gd name="connsiteX17" fmla="*/ 60789 w 86885"/>
                <a:gd name="connsiteY17" fmla="*/ 56523 h 113200"/>
                <a:gd name="connsiteX18" fmla="*/ 51383 w 86885"/>
                <a:gd name="connsiteY18" fmla="*/ 90773 h 113200"/>
                <a:gd name="connsiteX19" fmla="*/ 48992 w 86885"/>
                <a:gd name="connsiteY19" fmla="*/ 99456 h 113200"/>
                <a:gd name="connsiteX20" fmla="*/ 64137 w 86885"/>
                <a:gd name="connsiteY20" fmla="*/ 113284 h 113200"/>
                <a:gd name="connsiteX21" fmla="*/ 87093 w 86885"/>
                <a:gd name="connsiteY21" fmla="*/ 88682 h 113200"/>
                <a:gd name="connsiteX22" fmla="*/ 84543 w 86885"/>
                <a:gd name="connsiteY22" fmla="*/ 86592 h 113200"/>
                <a:gd name="connsiteX23" fmla="*/ 81514 w 86885"/>
                <a:gd name="connsiteY23" fmla="*/ 89326 h 113200"/>
                <a:gd name="connsiteX24" fmla="*/ 64615 w 86885"/>
                <a:gd name="connsiteY24" fmla="*/ 108782 h 113200"/>
                <a:gd name="connsiteX25" fmla="*/ 60629 w 86885"/>
                <a:gd name="connsiteY25" fmla="*/ 103154 h 113200"/>
                <a:gd name="connsiteX26" fmla="*/ 64296 w 86885"/>
                <a:gd name="connsiteY26" fmla="*/ 90130 h 113200"/>
                <a:gd name="connsiteX27" fmla="*/ 72745 w 86885"/>
                <a:gd name="connsiteY27" fmla="*/ 59096 h 113200"/>
                <a:gd name="connsiteX28" fmla="*/ 66847 w 86885"/>
                <a:gd name="connsiteY28" fmla="*/ 45107 h 113200"/>
                <a:gd name="connsiteX29" fmla="*/ 52021 w 86885"/>
                <a:gd name="connsiteY29" fmla="*/ 40765 h 113200"/>
                <a:gd name="connsiteX30" fmla="*/ 26035 w 86885"/>
                <a:gd name="connsiteY30" fmla="*/ 54111 h 113200"/>
                <a:gd name="connsiteX31" fmla="*/ 38151 w 86885"/>
                <a:gd name="connsiteY31" fmla="*/ 4907 h 1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885" h="113200">
                  <a:moveTo>
                    <a:pt x="38151" y="4907"/>
                  </a:moveTo>
                  <a:cubicBezTo>
                    <a:pt x="38310" y="4586"/>
                    <a:pt x="38789" y="2495"/>
                    <a:pt x="38789" y="2335"/>
                  </a:cubicBezTo>
                  <a:cubicBezTo>
                    <a:pt x="38789" y="1531"/>
                    <a:pt x="38151" y="83"/>
                    <a:pt x="36238" y="83"/>
                  </a:cubicBezTo>
                  <a:cubicBezTo>
                    <a:pt x="33049" y="83"/>
                    <a:pt x="19817" y="1370"/>
                    <a:pt x="15832" y="1691"/>
                  </a:cubicBezTo>
                  <a:cubicBezTo>
                    <a:pt x="14556" y="1852"/>
                    <a:pt x="12324" y="2013"/>
                    <a:pt x="12324" y="5390"/>
                  </a:cubicBezTo>
                  <a:cubicBezTo>
                    <a:pt x="12324" y="7641"/>
                    <a:pt x="14556" y="7641"/>
                    <a:pt x="16469" y="7641"/>
                  </a:cubicBezTo>
                  <a:cubicBezTo>
                    <a:pt x="24122" y="7641"/>
                    <a:pt x="24122" y="8766"/>
                    <a:pt x="24122" y="10053"/>
                  </a:cubicBezTo>
                  <a:cubicBezTo>
                    <a:pt x="24122" y="11178"/>
                    <a:pt x="23803" y="12143"/>
                    <a:pt x="23484" y="13590"/>
                  </a:cubicBezTo>
                  <a:lnTo>
                    <a:pt x="1006" y="104601"/>
                  </a:lnTo>
                  <a:cubicBezTo>
                    <a:pt x="208" y="107496"/>
                    <a:pt x="208" y="107817"/>
                    <a:pt x="208" y="108139"/>
                  </a:cubicBezTo>
                  <a:cubicBezTo>
                    <a:pt x="208" y="110551"/>
                    <a:pt x="2121" y="113284"/>
                    <a:pt x="5629" y="113284"/>
                  </a:cubicBezTo>
                  <a:cubicBezTo>
                    <a:pt x="7382" y="113284"/>
                    <a:pt x="10411" y="112480"/>
                    <a:pt x="12165" y="109103"/>
                  </a:cubicBezTo>
                  <a:cubicBezTo>
                    <a:pt x="12643" y="108139"/>
                    <a:pt x="14078" y="102350"/>
                    <a:pt x="14875" y="98973"/>
                  </a:cubicBezTo>
                  <a:lnTo>
                    <a:pt x="18542" y="84662"/>
                  </a:lnTo>
                  <a:cubicBezTo>
                    <a:pt x="19020" y="82250"/>
                    <a:pt x="20614" y="76140"/>
                    <a:pt x="21093" y="73728"/>
                  </a:cubicBezTo>
                  <a:cubicBezTo>
                    <a:pt x="22687" y="67618"/>
                    <a:pt x="22687" y="67457"/>
                    <a:pt x="25875" y="62312"/>
                  </a:cubicBezTo>
                  <a:cubicBezTo>
                    <a:pt x="30977" y="54433"/>
                    <a:pt x="38948" y="45267"/>
                    <a:pt x="51383" y="45267"/>
                  </a:cubicBezTo>
                  <a:cubicBezTo>
                    <a:pt x="60311" y="45267"/>
                    <a:pt x="60789" y="52664"/>
                    <a:pt x="60789" y="56523"/>
                  </a:cubicBezTo>
                  <a:cubicBezTo>
                    <a:pt x="60789" y="66171"/>
                    <a:pt x="53934" y="84019"/>
                    <a:pt x="51383" y="90773"/>
                  </a:cubicBezTo>
                  <a:cubicBezTo>
                    <a:pt x="49629" y="95275"/>
                    <a:pt x="48992" y="96722"/>
                    <a:pt x="48992" y="99456"/>
                  </a:cubicBezTo>
                  <a:cubicBezTo>
                    <a:pt x="48992" y="107978"/>
                    <a:pt x="56006" y="113284"/>
                    <a:pt x="64137" y="113284"/>
                  </a:cubicBezTo>
                  <a:cubicBezTo>
                    <a:pt x="80079" y="113284"/>
                    <a:pt x="87093" y="91094"/>
                    <a:pt x="87093" y="88682"/>
                  </a:cubicBezTo>
                  <a:cubicBezTo>
                    <a:pt x="87093" y="86592"/>
                    <a:pt x="85021" y="86592"/>
                    <a:pt x="84543" y="86592"/>
                  </a:cubicBezTo>
                  <a:cubicBezTo>
                    <a:pt x="82311" y="86592"/>
                    <a:pt x="82151" y="87557"/>
                    <a:pt x="81514" y="89326"/>
                  </a:cubicBezTo>
                  <a:cubicBezTo>
                    <a:pt x="77847" y="102189"/>
                    <a:pt x="70832" y="108782"/>
                    <a:pt x="64615" y="108782"/>
                  </a:cubicBezTo>
                  <a:cubicBezTo>
                    <a:pt x="61267" y="108782"/>
                    <a:pt x="60629" y="106531"/>
                    <a:pt x="60629" y="103154"/>
                  </a:cubicBezTo>
                  <a:cubicBezTo>
                    <a:pt x="60629" y="99456"/>
                    <a:pt x="61426" y="97365"/>
                    <a:pt x="64296" y="90130"/>
                  </a:cubicBezTo>
                  <a:cubicBezTo>
                    <a:pt x="66209" y="85145"/>
                    <a:pt x="72745" y="68100"/>
                    <a:pt x="72745" y="59096"/>
                  </a:cubicBezTo>
                  <a:cubicBezTo>
                    <a:pt x="72745" y="56523"/>
                    <a:pt x="72745" y="49770"/>
                    <a:pt x="66847" y="45107"/>
                  </a:cubicBezTo>
                  <a:cubicBezTo>
                    <a:pt x="64137" y="43016"/>
                    <a:pt x="59513" y="40765"/>
                    <a:pt x="52021" y="40765"/>
                  </a:cubicBezTo>
                  <a:cubicBezTo>
                    <a:pt x="40383" y="40765"/>
                    <a:pt x="31933" y="47197"/>
                    <a:pt x="26035" y="54111"/>
                  </a:cubicBezTo>
                  <a:lnTo>
                    <a:pt x="38151" y="4907"/>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28" name="任意多边形: 形状 127">
              <a:extLst>
                <a:ext uri="{FF2B5EF4-FFF2-40B4-BE49-F238E27FC236}">
                  <a16:creationId xmlns:a16="http://schemas.microsoft.com/office/drawing/2014/main" id="{4D985BC0-4E5D-406C-92F8-DCF9F9A86F9A}"/>
                </a:ext>
              </a:extLst>
            </p:cNvPr>
            <p:cNvSpPr/>
            <p:nvPr>
              <p:custDataLst>
                <p:tags r:id="rId63"/>
              </p:custDataLst>
            </p:nvPr>
          </p:nvSpPr>
          <p:spPr>
            <a:xfrm>
              <a:off x="6017198" y="7588014"/>
              <a:ext cx="52837" cy="229709"/>
            </a:xfrm>
            <a:custGeom>
              <a:avLst/>
              <a:gdLst>
                <a:gd name="connsiteX0" fmla="*/ 53051 w 52837"/>
                <a:gd name="connsiteY0" fmla="*/ 227494 h 229709"/>
                <a:gd name="connsiteX1" fmla="*/ 49179 w 52837"/>
                <a:gd name="connsiteY1" fmla="*/ 222441 h 229709"/>
                <a:gd name="connsiteX2" fmla="*/ 13423 w 52837"/>
                <a:gd name="connsiteY2" fmla="*/ 114937 h 229709"/>
                <a:gd name="connsiteX3" fmla="*/ 50090 w 52837"/>
                <a:gd name="connsiteY3" fmla="*/ 6284 h 229709"/>
                <a:gd name="connsiteX4" fmla="*/ 53051 w 52837"/>
                <a:gd name="connsiteY4" fmla="*/ 2379 h 229709"/>
                <a:gd name="connsiteX5" fmla="*/ 50773 w 52837"/>
                <a:gd name="connsiteY5" fmla="*/ 82 h 229709"/>
                <a:gd name="connsiteX6" fmla="*/ 14562 w 52837"/>
                <a:gd name="connsiteY6" fmla="*/ 44875 h 229709"/>
                <a:gd name="connsiteX7" fmla="*/ 214 w 52837"/>
                <a:gd name="connsiteY7" fmla="*/ 114937 h 229709"/>
                <a:gd name="connsiteX8" fmla="*/ 15245 w 52837"/>
                <a:gd name="connsiteY8" fmla="*/ 186606 h 229709"/>
                <a:gd name="connsiteX9" fmla="*/ 50773 w 52837"/>
                <a:gd name="connsiteY9" fmla="*/ 229791 h 229709"/>
                <a:gd name="connsiteX10" fmla="*/ 53051 w 52837"/>
                <a:gd name="connsiteY10" fmla="*/ 227494 h 22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9709">
                  <a:moveTo>
                    <a:pt x="53051" y="227494"/>
                  </a:moveTo>
                  <a:cubicBezTo>
                    <a:pt x="53051" y="226805"/>
                    <a:pt x="53051" y="226346"/>
                    <a:pt x="49179" y="222441"/>
                  </a:cubicBezTo>
                  <a:cubicBezTo>
                    <a:pt x="20711" y="193497"/>
                    <a:pt x="13423" y="150082"/>
                    <a:pt x="13423" y="114937"/>
                  </a:cubicBezTo>
                  <a:cubicBezTo>
                    <a:pt x="13423" y="74967"/>
                    <a:pt x="22077" y="34998"/>
                    <a:pt x="50090" y="6284"/>
                  </a:cubicBezTo>
                  <a:cubicBezTo>
                    <a:pt x="53051" y="3528"/>
                    <a:pt x="53051" y="3068"/>
                    <a:pt x="53051" y="2379"/>
                  </a:cubicBezTo>
                  <a:cubicBezTo>
                    <a:pt x="53051" y="771"/>
                    <a:pt x="52140" y="82"/>
                    <a:pt x="50773" y="82"/>
                  </a:cubicBezTo>
                  <a:cubicBezTo>
                    <a:pt x="48496" y="82"/>
                    <a:pt x="27999" y="15702"/>
                    <a:pt x="14562" y="44875"/>
                  </a:cubicBezTo>
                  <a:cubicBezTo>
                    <a:pt x="2947" y="70143"/>
                    <a:pt x="214" y="95641"/>
                    <a:pt x="214" y="114937"/>
                  </a:cubicBezTo>
                  <a:cubicBezTo>
                    <a:pt x="214" y="132854"/>
                    <a:pt x="2719" y="160649"/>
                    <a:pt x="15245" y="186606"/>
                  </a:cubicBezTo>
                  <a:cubicBezTo>
                    <a:pt x="28910" y="214860"/>
                    <a:pt x="48496" y="229791"/>
                    <a:pt x="50773" y="229791"/>
                  </a:cubicBezTo>
                  <a:cubicBezTo>
                    <a:pt x="52140" y="229791"/>
                    <a:pt x="53051" y="229102"/>
                    <a:pt x="53051" y="227494"/>
                  </a:cubicBez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29" name="任意多边形: 形状 128">
              <a:extLst>
                <a:ext uri="{FF2B5EF4-FFF2-40B4-BE49-F238E27FC236}">
                  <a16:creationId xmlns:a16="http://schemas.microsoft.com/office/drawing/2014/main" id="{D31FB3DA-A661-4354-AC52-4583C7F42E58}"/>
                </a:ext>
              </a:extLst>
            </p:cNvPr>
            <p:cNvSpPr/>
            <p:nvPr>
              <p:custDataLst>
                <p:tags r:id="rId64"/>
              </p:custDataLst>
            </p:nvPr>
          </p:nvSpPr>
          <p:spPr>
            <a:xfrm>
              <a:off x="6092102" y="7603405"/>
              <a:ext cx="191762" cy="156891"/>
            </a:xfrm>
            <a:custGeom>
              <a:avLst/>
              <a:gdLst>
                <a:gd name="connsiteX0" fmla="*/ 163511 w 191762"/>
                <a:gd name="connsiteY0" fmla="*/ 24201 h 156891"/>
                <a:gd name="connsiteX1" fmla="*/ 188108 w 191762"/>
                <a:gd name="connsiteY1" fmla="*/ 7203 h 156891"/>
                <a:gd name="connsiteX2" fmla="*/ 191979 w 191762"/>
                <a:gd name="connsiteY2" fmla="*/ 2609 h 156891"/>
                <a:gd name="connsiteX3" fmla="*/ 189019 w 191762"/>
                <a:gd name="connsiteY3" fmla="*/ 82 h 156891"/>
                <a:gd name="connsiteX4" fmla="*/ 166016 w 191762"/>
                <a:gd name="connsiteY4" fmla="*/ 771 h 156891"/>
                <a:gd name="connsiteX5" fmla="*/ 142786 w 191762"/>
                <a:gd name="connsiteY5" fmla="*/ 82 h 156891"/>
                <a:gd name="connsiteX6" fmla="*/ 138687 w 191762"/>
                <a:gd name="connsiteY6" fmla="*/ 4676 h 156891"/>
                <a:gd name="connsiteX7" fmla="*/ 142786 w 191762"/>
                <a:gd name="connsiteY7" fmla="*/ 7203 h 156891"/>
                <a:gd name="connsiteX8" fmla="*/ 158273 w 191762"/>
                <a:gd name="connsiteY8" fmla="*/ 17310 h 156891"/>
                <a:gd name="connsiteX9" fmla="*/ 157590 w 191762"/>
                <a:gd name="connsiteY9" fmla="*/ 22134 h 156891"/>
                <a:gd name="connsiteX10" fmla="*/ 132082 w 191762"/>
                <a:gd name="connsiteY10" fmla="*/ 124355 h 156891"/>
                <a:gd name="connsiteX11" fmla="*/ 81750 w 191762"/>
                <a:gd name="connsiteY11" fmla="*/ 4446 h 156891"/>
                <a:gd name="connsiteX12" fmla="*/ 74463 w 191762"/>
                <a:gd name="connsiteY12" fmla="*/ 82 h 156891"/>
                <a:gd name="connsiteX13" fmla="*/ 43945 w 191762"/>
                <a:gd name="connsiteY13" fmla="*/ 82 h 156891"/>
                <a:gd name="connsiteX14" fmla="*/ 37340 w 191762"/>
                <a:gd name="connsiteY14" fmla="*/ 4676 h 156891"/>
                <a:gd name="connsiteX15" fmla="*/ 43717 w 191762"/>
                <a:gd name="connsiteY15" fmla="*/ 7203 h 156891"/>
                <a:gd name="connsiteX16" fmla="*/ 59204 w 191762"/>
                <a:gd name="connsiteY16" fmla="*/ 9270 h 156891"/>
                <a:gd name="connsiteX17" fmla="*/ 28686 w 191762"/>
                <a:gd name="connsiteY17" fmla="*/ 132624 h 156891"/>
                <a:gd name="connsiteX18" fmla="*/ 4089 w 191762"/>
                <a:gd name="connsiteY18" fmla="*/ 149852 h 156891"/>
                <a:gd name="connsiteX19" fmla="*/ 217 w 191762"/>
                <a:gd name="connsiteY19" fmla="*/ 154447 h 156891"/>
                <a:gd name="connsiteX20" fmla="*/ 3178 w 191762"/>
                <a:gd name="connsiteY20" fmla="*/ 156973 h 156891"/>
                <a:gd name="connsiteX21" fmla="*/ 25953 w 191762"/>
                <a:gd name="connsiteY21" fmla="*/ 156284 h 156891"/>
                <a:gd name="connsiteX22" fmla="*/ 49411 w 191762"/>
                <a:gd name="connsiteY22" fmla="*/ 156973 h 156891"/>
                <a:gd name="connsiteX23" fmla="*/ 53510 w 191762"/>
                <a:gd name="connsiteY23" fmla="*/ 152379 h 156891"/>
                <a:gd name="connsiteX24" fmla="*/ 48955 w 191762"/>
                <a:gd name="connsiteY24" fmla="*/ 149852 h 156891"/>
                <a:gd name="connsiteX25" fmla="*/ 33924 w 191762"/>
                <a:gd name="connsiteY25" fmla="*/ 139745 h 156891"/>
                <a:gd name="connsiteX26" fmla="*/ 34835 w 191762"/>
                <a:gd name="connsiteY26" fmla="*/ 134462 h 156891"/>
                <a:gd name="connsiteX27" fmla="*/ 64897 w 191762"/>
                <a:gd name="connsiteY27" fmla="*/ 13175 h 156891"/>
                <a:gd name="connsiteX28" fmla="*/ 66947 w 191762"/>
                <a:gd name="connsiteY28" fmla="*/ 17310 h 156891"/>
                <a:gd name="connsiteX29" fmla="*/ 123656 w 191762"/>
                <a:gd name="connsiteY29" fmla="*/ 152609 h 156891"/>
                <a:gd name="connsiteX30" fmla="*/ 127983 w 191762"/>
                <a:gd name="connsiteY30" fmla="*/ 156973 h 156891"/>
                <a:gd name="connsiteX31" fmla="*/ 131627 w 191762"/>
                <a:gd name="connsiteY31" fmla="*/ 152150 h 156891"/>
                <a:gd name="connsiteX32" fmla="*/ 163511 w 191762"/>
                <a:gd name="connsiteY32" fmla="*/ 24201 h 15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762" h="156891">
                  <a:moveTo>
                    <a:pt x="163511" y="24201"/>
                  </a:moveTo>
                  <a:cubicBezTo>
                    <a:pt x="165789" y="15013"/>
                    <a:pt x="169888" y="7892"/>
                    <a:pt x="188108" y="7203"/>
                  </a:cubicBezTo>
                  <a:cubicBezTo>
                    <a:pt x="189247" y="7203"/>
                    <a:pt x="191979" y="6973"/>
                    <a:pt x="191979" y="2609"/>
                  </a:cubicBezTo>
                  <a:cubicBezTo>
                    <a:pt x="191979" y="2379"/>
                    <a:pt x="191979" y="82"/>
                    <a:pt x="189019" y="82"/>
                  </a:cubicBezTo>
                  <a:cubicBezTo>
                    <a:pt x="181503" y="82"/>
                    <a:pt x="173532" y="771"/>
                    <a:pt x="166016" y="771"/>
                  </a:cubicBezTo>
                  <a:cubicBezTo>
                    <a:pt x="158273" y="771"/>
                    <a:pt x="150302" y="82"/>
                    <a:pt x="142786" y="82"/>
                  </a:cubicBezTo>
                  <a:cubicBezTo>
                    <a:pt x="141420" y="82"/>
                    <a:pt x="138687" y="82"/>
                    <a:pt x="138687" y="4676"/>
                  </a:cubicBezTo>
                  <a:cubicBezTo>
                    <a:pt x="138687" y="7203"/>
                    <a:pt x="140964" y="7203"/>
                    <a:pt x="142786" y="7203"/>
                  </a:cubicBezTo>
                  <a:cubicBezTo>
                    <a:pt x="155768" y="7433"/>
                    <a:pt x="158273" y="12257"/>
                    <a:pt x="158273" y="17310"/>
                  </a:cubicBezTo>
                  <a:cubicBezTo>
                    <a:pt x="158273" y="17999"/>
                    <a:pt x="157818" y="21445"/>
                    <a:pt x="157590" y="22134"/>
                  </a:cubicBezTo>
                  <a:lnTo>
                    <a:pt x="132082" y="124355"/>
                  </a:lnTo>
                  <a:lnTo>
                    <a:pt x="81750" y="4446"/>
                  </a:lnTo>
                  <a:cubicBezTo>
                    <a:pt x="79929" y="312"/>
                    <a:pt x="79701" y="82"/>
                    <a:pt x="74463" y="82"/>
                  </a:cubicBezTo>
                  <a:lnTo>
                    <a:pt x="43945" y="82"/>
                  </a:lnTo>
                  <a:cubicBezTo>
                    <a:pt x="39390" y="82"/>
                    <a:pt x="37340" y="82"/>
                    <a:pt x="37340" y="4676"/>
                  </a:cubicBezTo>
                  <a:cubicBezTo>
                    <a:pt x="37340" y="7203"/>
                    <a:pt x="39390" y="7203"/>
                    <a:pt x="43717" y="7203"/>
                  </a:cubicBezTo>
                  <a:cubicBezTo>
                    <a:pt x="44856" y="7203"/>
                    <a:pt x="59204" y="7203"/>
                    <a:pt x="59204" y="9270"/>
                  </a:cubicBezTo>
                  <a:lnTo>
                    <a:pt x="28686" y="132624"/>
                  </a:lnTo>
                  <a:cubicBezTo>
                    <a:pt x="26408" y="141813"/>
                    <a:pt x="22537" y="149163"/>
                    <a:pt x="4089" y="149852"/>
                  </a:cubicBezTo>
                  <a:cubicBezTo>
                    <a:pt x="2723" y="149852"/>
                    <a:pt x="217" y="150082"/>
                    <a:pt x="217" y="154447"/>
                  </a:cubicBezTo>
                  <a:cubicBezTo>
                    <a:pt x="217" y="156055"/>
                    <a:pt x="1356" y="156973"/>
                    <a:pt x="3178" y="156973"/>
                  </a:cubicBezTo>
                  <a:cubicBezTo>
                    <a:pt x="10466" y="156973"/>
                    <a:pt x="18437" y="156284"/>
                    <a:pt x="25953" y="156284"/>
                  </a:cubicBezTo>
                  <a:cubicBezTo>
                    <a:pt x="33696" y="156284"/>
                    <a:pt x="41895" y="156973"/>
                    <a:pt x="49411" y="156973"/>
                  </a:cubicBezTo>
                  <a:cubicBezTo>
                    <a:pt x="50549" y="156973"/>
                    <a:pt x="53510" y="156973"/>
                    <a:pt x="53510" y="152379"/>
                  </a:cubicBezTo>
                  <a:cubicBezTo>
                    <a:pt x="53510" y="150082"/>
                    <a:pt x="51460" y="149852"/>
                    <a:pt x="48955" y="149852"/>
                  </a:cubicBezTo>
                  <a:cubicBezTo>
                    <a:pt x="35746" y="149393"/>
                    <a:pt x="33924" y="144339"/>
                    <a:pt x="33924" y="139745"/>
                  </a:cubicBezTo>
                  <a:cubicBezTo>
                    <a:pt x="33924" y="138137"/>
                    <a:pt x="34152" y="136989"/>
                    <a:pt x="34835" y="134462"/>
                  </a:cubicBezTo>
                  <a:lnTo>
                    <a:pt x="64897" y="13175"/>
                  </a:lnTo>
                  <a:cubicBezTo>
                    <a:pt x="65808" y="14554"/>
                    <a:pt x="65808" y="15013"/>
                    <a:pt x="66947" y="17310"/>
                  </a:cubicBezTo>
                  <a:lnTo>
                    <a:pt x="123656" y="152609"/>
                  </a:lnTo>
                  <a:cubicBezTo>
                    <a:pt x="125250" y="156514"/>
                    <a:pt x="125933" y="156973"/>
                    <a:pt x="127983" y="156973"/>
                  </a:cubicBezTo>
                  <a:cubicBezTo>
                    <a:pt x="130488" y="156973"/>
                    <a:pt x="130488" y="156284"/>
                    <a:pt x="131627" y="152150"/>
                  </a:cubicBezTo>
                  <a:lnTo>
                    <a:pt x="163511" y="24201"/>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0" name="任意多边形: 形状 129">
              <a:extLst>
                <a:ext uri="{FF2B5EF4-FFF2-40B4-BE49-F238E27FC236}">
                  <a16:creationId xmlns:a16="http://schemas.microsoft.com/office/drawing/2014/main" id="{038FF6CA-D509-4CAC-8A35-1DF65859C4F1}"/>
                </a:ext>
              </a:extLst>
            </p:cNvPr>
            <p:cNvSpPr/>
            <p:nvPr>
              <p:custDataLst>
                <p:tags r:id="rId65"/>
              </p:custDataLst>
            </p:nvPr>
          </p:nvSpPr>
          <p:spPr>
            <a:xfrm>
              <a:off x="6304019" y="7588014"/>
              <a:ext cx="52837" cy="229709"/>
            </a:xfrm>
            <a:custGeom>
              <a:avLst/>
              <a:gdLst>
                <a:gd name="connsiteX0" fmla="*/ 53064 w 52837"/>
                <a:gd name="connsiteY0" fmla="*/ 114937 h 229709"/>
                <a:gd name="connsiteX1" fmla="*/ 38032 w 52837"/>
                <a:gd name="connsiteY1" fmla="*/ 43267 h 229709"/>
                <a:gd name="connsiteX2" fmla="*/ 2504 w 52837"/>
                <a:gd name="connsiteY2" fmla="*/ 82 h 229709"/>
                <a:gd name="connsiteX3" fmla="*/ 227 w 52837"/>
                <a:gd name="connsiteY3" fmla="*/ 2379 h 229709"/>
                <a:gd name="connsiteX4" fmla="*/ 4554 w 52837"/>
                <a:gd name="connsiteY4" fmla="*/ 7662 h 229709"/>
                <a:gd name="connsiteX5" fmla="*/ 39854 w 52837"/>
                <a:gd name="connsiteY5" fmla="*/ 114937 h 229709"/>
                <a:gd name="connsiteX6" fmla="*/ 3187 w 52837"/>
                <a:gd name="connsiteY6" fmla="*/ 223589 h 229709"/>
                <a:gd name="connsiteX7" fmla="*/ 227 w 52837"/>
                <a:gd name="connsiteY7" fmla="*/ 227494 h 229709"/>
                <a:gd name="connsiteX8" fmla="*/ 2504 w 52837"/>
                <a:gd name="connsiteY8" fmla="*/ 229791 h 229709"/>
                <a:gd name="connsiteX9" fmla="*/ 38716 w 52837"/>
                <a:gd name="connsiteY9" fmla="*/ 184998 h 229709"/>
                <a:gd name="connsiteX10" fmla="*/ 53064 w 52837"/>
                <a:gd name="connsiteY10" fmla="*/ 114937 h 22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9709">
                  <a:moveTo>
                    <a:pt x="53064" y="114937"/>
                  </a:moveTo>
                  <a:cubicBezTo>
                    <a:pt x="53064" y="97019"/>
                    <a:pt x="50558" y="69224"/>
                    <a:pt x="38032" y="43267"/>
                  </a:cubicBezTo>
                  <a:cubicBezTo>
                    <a:pt x="24368" y="15013"/>
                    <a:pt x="4781" y="82"/>
                    <a:pt x="2504" y="82"/>
                  </a:cubicBezTo>
                  <a:cubicBezTo>
                    <a:pt x="1138" y="82"/>
                    <a:pt x="227" y="1001"/>
                    <a:pt x="227" y="2379"/>
                  </a:cubicBezTo>
                  <a:cubicBezTo>
                    <a:pt x="227" y="3068"/>
                    <a:pt x="227" y="3528"/>
                    <a:pt x="4554" y="7662"/>
                  </a:cubicBezTo>
                  <a:cubicBezTo>
                    <a:pt x="26873" y="30404"/>
                    <a:pt x="39854" y="66927"/>
                    <a:pt x="39854" y="114937"/>
                  </a:cubicBezTo>
                  <a:cubicBezTo>
                    <a:pt x="39854" y="154217"/>
                    <a:pt x="31428" y="194646"/>
                    <a:pt x="3187" y="223589"/>
                  </a:cubicBezTo>
                  <a:cubicBezTo>
                    <a:pt x="227" y="226346"/>
                    <a:pt x="227" y="226805"/>
                    <a:pt x="227" y="227494"/>
                  </a:cubicBezTo>
                  <a:cubicBezTo>
                    <a:pt x="227" y="228872"/>
                    <a:pt x="1138" y="229791"/>
                    <a:pt x="2504" y="229791"/>
                  </a:cubicBezTo>
                  <a:cubicBezTo>
                    <a:pt x="4781" y="229791"/>
                    <a:pt x="25279" y="214171"/>
                    <a:pt x="38716" y="184998"/>
                  </a:cubicBezTo>
                  <a:cubicBezTo>
                    <a:pt x="50331" y="159730"/>
                    <a:pt x="53064" y="134232"/>
                    <a:pt x="53064" y="114937"/>
                  </a:cubicBez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1" name="任意多边形: 形状 130">
              <a:extLst>
                <a:ext uri="{FF2B5EF4-FFF2-40B4-BE49-F238E27FC236}">
                  <a16:creationId xmlns:a16="http://schemas.microsoft.com/office/drawing/2014/main" id="{44AAD012-093E-4BD2-938E-570C6DA87E00}"/>
                </a:ext>
              </a:extLst>
            </p:cNvPr>
            <p:cNvSpPr/>
            <p:nvPr>
              <p:custDataLst>
                <p:tags r:id="rId66"/>
              </p:custDataLst>
            </p:nvPr>
          </p:nvSpPr>
          <p:spPr>
            <a:xfrm>
              <a:off x="6495401" y="7363335"/>
              <a:ext cx="142045" cy="109823"/>
            </a:xfrm>
            <a:custGeom>
              <a:avLst/>
              <a:gdLst>
                <a:gd name="connsiteX0" fmla="*/ 122193 w 142045"/>
                <a:gd name="connsiteY0" fmla="*/ 17596 h 109823"/>
                <a:gd name="connsiteX1" fmla="*/ 139092 w 142045"/>
                <a:gd name="connsiteY1" fmla="*/ 5858 h 109823"/>
                <a:gd name="connsiteX2" fmla="*/ 142280 w 142045"/>
                <a:gd name="connsiteY2" fmla="*/ 2321 h 109823"/>
                <a:gd name="connsiteX3" fmla="*/ 139889 w 142045"/>
                <a:gd name="connsiteY3" fmla="*/ 70 h 109823"/>
                <a:gd name="connsiteX4" fmla="*/ 123309 w 142045"/>
                <a:gd name="connsiteY4" fmla="*/ 713 h 109823"/>
                <a:gd name="connsiteX5" fmla="*/ 106410 w 142045"/>
                <a:gd name="connsiteY5" fmla="*/ 70 h 109823"/>
                <a:gd name="connsiteX6" fmla="*/ 103222 w 142045"/>
                <a:gd name="connsiteY6" fmla="*/ 3607 h 109823"/>
                <a:gd name="connsiteX7" fmla="*/ 106729 w 142045"/>
                <a:gd name="connsiteY7" fmla="*/ 5858 h 109823"/>
                <a:gd name="connsiteX8" fmla="*/ 116932 w 142045"/>
                <a:gd name="connsiteY8" fmla="*/ 12451 h 109823"/>
                <a:gd name="connsiteX9" fmla="*/ 116294 w 142045"/>
                <a:gd name="connsiteY9" fmla="*/ 16310 h 109823"/>
                <a:gd name="connsiteX10" fmla="*/ 98917 w 142045"/>
                <a:gd name="connsiteY10" fmla="*/ 86417 h 109823"/>
                <a:gd name="connsiteX11" fmla="*/ 58424 w 142045"/>
                <a:gd name="connsiteY11" fmla="*/ 2803 h 109823"/>
                <a:gd name="connsiteX12" fmla="*/ 53004 w 142045"/>
                <a:gd name="connsiteY12" fmla="*/ 70 h 109823"/>
                <a:gd name="connsiteX13" fmla="*/ 31163 w 142045"/>
                <a:gd name="connsiteY13" fmla="*/ 70 h 109823"/>
                <a:gd name="connsiteX14" fmla="*/ 26061 w 142045"/>
                <a:gd name="connsiteY14" fmla="*/ 3607 h 109823"/>
                <a:gd name="connsiteX15" fmla="*/ 31322 w 142045"/>
                <a:gd name="connsiteY15" fmla="*/ 5858 h 109823"/>
                <a:gd name="connsiteX16" fmla="*/ 41525 w 142045"/>
                <a:gd name="connsiteY16" fmla="*/ 6662 h 109823"/>
                <a:gd name="connsiteX17" fmla="*/ 20163 w 142045"/>
                <a:gd name="connsiteY17" fmla="*/ 92688 h 109823"/>
                <a:gd name="connsiteX18" fmla="*/ 3583 w 142045"/>
                <a:gd name="connsiteY18" fmla="*/ 104105 h 109823"/>
                <a:gd name="connsiteX19" fmla="*/ 235 w 142045"/>
                <a:gd name="connsiteY19" fmla="*/ 107482 h 109823"/>
                <a:gd name="connsiteX20" fmla="*/ 2626 w 142045"/>
                <a:gd name="connsiteY20" fmla="*/ 109894 h 109823"/>
                <a:gd name="connsiteX21" fmla="*/ 19206 w 142045"/>
                <a:gd name="connsiteY21" fmla="*/ 109250 h 109823"/>
                <a:gd name="connsiteX22" fmla="*/ 36105 w 142045"/>
                <a:gd name="connsiteY22" fmla="*/ 109894 h 109823"/>
                <a:gd name="connsiteX23" fmla="*/ 39293 w 142045"/>
                <a:gd name="connsiteY23" fmla="*/ 106517 h 109823"/>
                <a:gd name="connsiteX24" fmla="*/ 35627 w 142045"/>
                <a:gd name="connsiteY24" fmla="*/ 104105 h 109823"/>
                <a:gd name="connsiteX25" fmla="*/ 25583 w 142045"/>
                <a:gd name="connsiteY25" fmla="*/ 97351 h 109823"/>
                <a:gd name="connsiteX26" fmla="*/ 26221 w 142045"/>
                <a:gd name="connsiteY26" fmla="*/ 93331 h 109823"/>
                <a:gd name="connsiteX27" fmla="*/ 46627 w 142045"/>
                <a:gd name="connsiteY27" fmla="*/ 11004 h 109823"/>
                <a:gd name="connsiteX28" fmla="*/ 93178 w 142045"/>
                <a:gd name="connsiteY28" fmla="*/ 107160 h 109823"/>
                <a:gd name="connsiteX29" fmla="*/ 96685 w 142045"/>
                <a:gd name="connsiteY29" fmla="*/ 109894 h 109823"/>
                <a:gd name="connsiteX30" fmla="*/ 100033 w 142045"/>
                <a:gd name="connsiteY30" fmla="*/ 106517 h 109823"/>
                <a:gd name="connsiteX31" fmla="*/ 122193 w 142045"/>
                <a:gd name="connsiteY31" fmla="*/ 17596 h 10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2045" h="109823">
                  <a:moveTo>
                    <a:pt x="122193" y="17596"/>
                  </a:moveTo>
                  <a:cubicBezTo>
                    <a:pt x="123787" y="11486"/>
                    <a:pt x="126338" y="6180"/>
                    <a:pt x="139092" y="5858"/>
                  </a:cubicBezTo>
                  <a:cubicBezTo>
                    <a:pt x="139889" y="5858"/>
                    <a:pt x="142280" y="5697"/>
                    <a:pt x="142280" y="2321"/>
                  </a:cubicBezTo>
                  <a:cubicBezTo>
                    <a:pt x="142280" y="1356"/>
                    <a:pt x="141483" y="70"/>
                    <a:pt x="139889" y="70"/>
                  </a:cubicBezTo>
                  <a:cubicBezTo>
                    <a:pt x="134628" y="70"/>
                    <a:pt x="128729" y="713"/>
                    <a:pt x="123309" y="713"/>
                  </a:cubicBezTo>
                  <a:cubicBezTo>
                    <a:pt x="119483" y="713"/>
                    <a:pt x="110236" y="70"/>
                    <a:pt x="106410" y="70"/>
                  </a:cubicBezTo>
                  <a:cubicBezTo>
                    <a:pt x="105613" y="70"/>
                    <a:pt x="103222" y="70"/>
                    <a:pt x="103222" y="3607"/>
                  </a:cubicBezTo>
                  <a:cubicBezTo>
                    <a:pt x="103222" y="5697"/>
                    <a:pt x="105294" y="5858"/>
                    <a:pt x="106729" y="5858"/>
                  </a:cubicBezTo>
                  <a:cubicBezTo>
                    <a:pt x="114222" y="6019"/>
                    <a:pt x="116932" y="8431"/>
                    <a:pt x="116932" y="12451"/>
                  </a:cubicBezTo>
                  <a:cubicBezTo>
                    <a:pt x="116932" y="13737"/>
                    <a:pt x="116773" y="14541"/>
                    <a:pt x="116294" y="16310"/>
                  </a:cubicBezTo>
                  <a:lnTo>
                    <a:pt x="98917" y="86417"/>
                  </a:lnTo>
                  <a:lnTo>
                    <a:pt x="58424" y="2803"/>
                  </a:lnTo>
                  <a:cubicBezTo>
                    <a:pt x="57149" y="70"/>
                    <a:pt x="56830" y="70"/>
                    <a:pt x="53004" y="70"/>
                  </a:cubicBezTo>
                  <a:lnTo>
                    <a:pt x="31163" y="70"/>
                  </a:lnTo>
                  <a:cubicBezTo>
                    <a:pt x="28134" y="70"/>
                    <a:pt x="26061" y="70"/>
                    <a:pt x="26061" y="3607"/>
                  </a:cubicBezTo>
                  <a:cubicBezTo>
                    <a:pt x="26061" y="5858"/>
                    <a:pt x="27974" y="5858"/>
                    <a:pt x="31322" y="5858"/>
                  </a:cubicBezTo>
                  <a:cubicBezTo>
                    <a:pt x="34670" y="5858"/>
                    <a:pt x="38177" y="6019"/>
                    <a:pt x="41525" y="6662"/>
                  </a:cubicBezTo>
                  <a:lnTo>
                    <a:pt x="20163" y="92688"/>
                  </a:lnTo>
                  <a:cubicBezTo>
                    <a:pt x="18728" y="98799"/>
                    <a:pt x="16018" y="103622"/>
                    <a:pt x="3583" y="104105"/>
                  </a:cubicBezTo>
                  <a:cubicBezTo>
                    <a:pt x="2467" y="104105"/>
                    <a:pt x="235" y="104266"/>
                    <a:pt x="235" y="107482"/>
                  </a:cubicBezTo>
                  <a:cubicBezTo>
                    <a:pt x="235" y="109250"/>
                    <a:pt x="1510" y="109894"/>
                    <a:pt x="2626" y="109894"/>
                  </a:cubicBezTo>
                  <a:cubicBezTo>
                    <a:pt x="7887" y="109894"/>
                    <a:pt x="13786" y="109250"/>
                    <a:pt x="19206" y="109250"/>
                  </a:cubicBezTo>
                  <a:cubicBezTo>
                    <a:pt x="23032" y="109250"/>
                    <a:pt x="32279" y="109894"/>
                    <a:pt x="36105" y="109894"/>
                  </a:cubicBezTo>
                  <a:cubicBezTo>
                    <a:pt x="37699" y="109894"/>
                    <a:pt x="39293" y="109090"/>
                    <a:pt x="39293" y="106517"/>
                  </a:cubicBezTo>
                  <a:cubicBezTo>
                    <a:pt x="39293" y="104266"/>
                    <a:pt x="37380" y="104105"/>
                    <a:pt x="35627" y="104105"/>
                  </a:cubicBezTo>
                  <a:cubicBezTo>
                    <a:pt x="25583" y="103783"/>
                    <a:pt x="25583" y="99603"/>
                    <a:pt x="25583" y="97351"/>
                  </a:cubicBezTo>
                  <a:cubicBezTo>
                    <a:pt x="25583" y="96708"/>
                    <a:pt x="25583" y="95904"/>
                    <a:pt x="26221" y="93331"/>
                  </a:cubicBezTo>
                  <a:lnTo>
                    <a:pt x="46627" y="11004"/>
                  </a:lnTo>
                  <a:lnTo>
                    <a:pt x="93178" y="107160"/>
                  </a:lnTo>
                  <a:cubicBezTo>
                    <a:pt x="94453" y="109733"/>
                    <a:pt x="95091" y="109894"/>
                    <a:pt x="96685" y="109894"/>
                  </a:cubicBezTo>
                  <a:cubicBezTo>
                    <a:pt x="99236" y="109894"/>
                    <a:pt x="99236" y="109411"/>
                    <a:pt x="100033" y="106517"/>
                  </a:cubicBezTo>
                  <a:lnTo>
                    <a:pt x="122193" y="17596"/>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2" name="任意多边形: 形状 131">
              <a:extLst>
                <a:ext uri="{FF2B5EF4-FFF2-40B4-BE49-F238E27FC236}">
                  <a16:creationId xmlns:a16="http://schemas.microsoft.com/office/drawing/2014/main" id="{FA934DB4-9CC8-45A2-A402-448293866B12}"/>
                </a:ext>
              </a:extLst>
            </p:cNvPr>
            <p:cNvSpPr/>
            <p:nvPr>
              <p:custDataLst>
                <p:tags r:id="rId67"/>
              </p:custDataLst>
            </p:nvPr>
          </p:nvSpPr>
          <p:spPr>
            <a:xfrm>
              <a:off x="6432326" y="7542071"/>
              <a:ext cx="265323" cy="321592"/>
            </a:xfrm>
            <a:custGeom>
              <a:avLst/>
              <a:gdLst>
                <a:gd name="connsiteX0" fmla="*/ 265556 w 265323"/>
                <a:gd name="connsiteY0" fmla="*/ 321666 h 321592"/>
                <a:gd name="connsiteX1" fmla="*/ 265556 w 265323"/>
                <a:gd name="connsiteY1" fmla="*/ 309261 h 321592"/>
                <a:gd name="connsiteX2" fmla="*/ 228206 w 265323"/>
                <a:gd name="connsiteY2" fmla="*/ 283993 h 321592"/>
                <a:gd name="connsiteX3" fmla="*/ 228206 w 265323"/>
                <a:gd name="connsiteY3" fmla="*/ 37745 h 321592"/>
                <a:gd name="connsiteX4" fmla="*/ 265556 w 265323"/>
                <a:gd name="connsiteY4" fmla="*/ 12477 h 321592"/>
                <a:gd name="connsiteX5" fmla="*/ 265556 w 265323"/>
                <a:gd name="connsiteY5" fmla="*/ 73 h 321592"/>
                <a:gd name="connsiteX6" fmla="*/ 232 w 265323"/>
                <a:gd name="connsiteY6" fmla="*/ 73 h 321592"/>
                <a:gd name="connsiteX7" fmla="*/ 232 w 265323"/>
                <a:gd name="connsiteY7" fmla="*/ 12477 h 321592"/>
                <a:gd name="connsiteX8" fmla="*/ 37583 w 265323"/>
                <a:gd name="connsiteY8" fmla="*/ 37745 h 321592"/>
                <a:gd name="connsiteX9" fmla="*/ 37583 w 265323"/>
                <a:gd name="connsiteY9" fmla="*/ 283993 h 321592"/>
                <a:gd name="connsiteX10" fmla="*/ 232 w 265323"/>
                <a:gd name="connsiteY10" fmla="*/ 309261 h 321592"/>
                <a:gd name="connsiteX11" fmla="*/ 232 w 265323"/>
                <a:gd name="connsiteY11" fmla="*/ 321666 h 321592"/>
                <a:gd name="connsiteX12" fmla="*/ 109778 w 265323"/>
                <a:gd name="connsiteY12" fmla="*/ 321666 h 321592"/>
                <a:gd name="connsiteX13" fmla="*/ 109778 w 265323"/>
                <a:gd name="connsiteY13" fmla="*/ 309261 h 321592"/>
                <a:gd name="connsiteX14" fmla="*/ 72428 w 265323"/>
                <a:gd name="connsiteY14" fmla="*/ 283993 h 321592"/>
                <a:gd name="connsiteX15" fmla="*/ 72428 w 265323"/>
                <a:gd name="connsiteY15" fmla="*/ 12477 h 321592"/>
                <a:gd name="connsiteX16" fmla="*/ 193361 w 265323"/>
                <a:gd name="connsiteY16" fmla="*/ 12477 h 321592"/>
                <a:gd name="connsiteX17" fmla="*/ 193361 w 265323"/>
                <a:gd name="connsiteY17" fmla="*/ 283993 h 321592"/>
                <a:gd name="connsiteX18" fmla="*/ 156010 w 265323"/>
                <a:gd name="connsiteY18" fmla="*/ 309261 h 321592"/>
                <a:gd name="connsiteX19" fmla="*/ 156010 w 265323"/>
                <a:gd name="connsiteY19" fmla="*/ 321666 h 321592"/>
                <a:gd name="connsiteX20" fmla="*/ 265556 w 265323"/>
                <a:gd name="connsiteY20" fmla="*/ 321666 h 32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5323" h="321592">
                  <a:moveTo>
                    <a:pt x="265556" y="321666"/>
                  </a:moveTo>
                  <a:lnTo>
                    <a:pt x="265556" y="309261"/>
                  </a:lnTo>
                  <a:cubicBezTo>
                    <a:pt x="235266" y="309261"/>
                    <a:pt x="228206" y="298695"/>
                    <a:pt x="228206" y="283993"/>
                  </a:cubicBezTo>
                  <a:lnTo>
                    <a:pt x="228206" y="37745"/>
                  </a:lnTo>
                  <a:cubicBezTo>
                    <a:pt x="228206" y="22814"/>
                    <a:pt x="235494" y="12477"/>
                    <a:pt x="265556" y="12477"/>
                  </a:cubicBezTo>
                  <a:lnTo>
                    <a:pt x="265556" y="73"/>
                  </a:lnTo>
                  <a:lnTo>
                    <a:pt x="232" y="73"/>
                  </a:lnTo>
                  <a:lnTo>
                    <a:pt x="232" y="12477"/>
                  </a:lnTo>
                  <a:cubicBezTo>
                    <a:pt x="30522" y="12477"/>
                    <a:pt x="37583" y="23043"/>
                    <a:pt x="37583" y="37745"/>
                  </a:cubicBezTo>
                  <a:lnTo>
                    <a:pt x="37583" y="283993"/>
                  </a:lnTo>
                  <a:cubicBezTo>
                    <a:pt x="37583" y="298924"/>
                    <a:pt x="30295" y="309261"/>
                    <a:pt x="232" y="309261"/>
                  </a:cubicBezTo>
                  <a:lnTo>
                    <a:pt x="232" y="321666"/>
                  </a:lnTo>
                  <a:lnTo>
                    <a:pt x="109778" y="321666"/>
                  </a:lnTo>
                  <a:lnTo>
                    <a:pt x="109778" y="309261"/>
                  </a:lnTo>
                  <a:cubicBezTo>
                    <a:pt x="79488" y="309261"/>
                    <a:pt x="72428" y="298695"/>
                    <a:pt x="72428" y="283993"/>
                  </a:cubicBezTo>
                  <a:lnTo>
                    <a:pt x="72428" y="12477"/>
                  </a:lnTo>
                  <a:lnTo>
                    <a:pt x="193361" y="12477"/>
                  </a:lnTo>
                  <a:lnTo>
                    <a:pt x="193361" y="283993"/>
                  </a:lnTo>
                  <a:cubicBezTo>
                    <a:pt x="193361" y="298924"/>
                    <a:pt x="186073" y="309261"/>
                    <a:pt x="156010" y="309261"/>
                  </a:cubicBezTo>
                  <a:lnTo>
                    <a:pt x="156010" y="321666"/>
                  </a:lnTo>
                  <a:lnTo>
                    <a:pt x="265556" y="321666"/>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3" name="任意多边形: 形状 132">
              <a:extLst>
                <a:ext uri="{FF2B5EF4-FFF2-40B4-BE49-F238E27FC236}">
                  <a16:creationId xmlns:a16="http://schemas.microsoft.com/office/drawing/2014/main" id="{4E071C5A-6E21-4986-AAB7-B26E273A3E38}"/>
                </a:ext>
              </a:extLst>
            </p:cNvPr>
            <p:cNvSpPr/>
            <p:nvPr>
              <p:custDataLst>
                <p:tags r:id="rId68"/>
              </p:custDataLst>
            </p:nvPr>
          </p:nvSpPr>
          <p:spPr>
            <a:xfrm>
              <a:off x="6425055" y="7924714"/>
              <a:ext cx="48304" cy="108216"/>
            </a:xfrm>
            <a:custGeom>
              <a:avLst/>
              <a:gdLst>
                <a:gd name="connsiteX0" fmla="*/ 44392 w 48304"/>
                <a:gd name="connsiteY0" fmla="*/ 6204 h 108216"/>
                <a:gd name="connsiteX1" fmla="*/ 38015 w 48304"/>
                <a:gd name="connsiteY1" fmla="*/ 94 h 108216"/>
                <a:gd name="connsiteX2" fmla="*/ 29087 w 48304"/>
                <a:gd name="connsiteY2" fmla="*/ 8938 h 108216"/>
                <a:gd name="connsiteX3" fmla="*/ 35464 w 48304"/>
                <a:gd name="connsiteY3" fmla="*/ 15048 h 108216"/>
                <a:gd name="connsiteX4" fmla="*/ 44392 w 48304"/>
                <a:gd name="connsiteY4" fmla="*/ 6204 h 108216"/>
                <a:gd name="connsiteX5" fmla="*/ 11870 w 48304"/>
                <a:gd name="connsiteY5" fmla="*/ 87889 h 108216"/>
                <a:gd name="connsiteX6" fmla="*/ 10435 w 48304"/>
                <a:gd name="connsiteY6" fmla="*/ 94642 h 108216"/>
                <a:gd name="connsiteX7" fmla="*/ 25580 w 48304"/>
                <a:gd name="connsiteY7" fmla="*/ 108310 h 108216"/>
                <a:gd name="connsiteX8" fmla="*/ 48537 w 48304"/>
                <a:gd name="connsiteY8" fmla="*/ 83708 h 108216"/>
                <a:gd name="connsiteX9" fmla="*/ 45986 w 48304"/>
                <a:gd name="connsiteY9" fmla="*/ 81618 h 108216"/>
                <a:gd name="connsiteX10" fmla="*/ 42957 w 48304"/>
                <a:gd name="connsiteY10" fmla="*/ 84351 h 108216"/>
                <a:gd name="connsiteX11" fmla="*/ 26058 w 48304"/>
                <a:gd name="connsiteY11" fmla="*/ 103807 h 108216"/>
                <a:gd name="connsiteX12" fmla="*/ 22073 w 48304"/>
                <a:gd name="connsiteY12" fmla="*/ 98180 h 108216"/>
                <a:gd name="connsiteX13" fmla="*/ 24624 w 48304"/>
                <a:gd name="connsiteY13" fmla="*/ 87889 h 108216"/>
                <a:gd name="connsiteX14" fmla="*/ 29725 w 48304"/>
                <a:gd name="connsiteY14" fmla="*/ 75025 h 108216"/>
                <a:gd name="connsiteX15" fmla="*/ 37537 w 48304"/>
                <a:gd name="connsiteY15" fmla="*/ 54604 h 108216"/>
                <a:gd name="connsiteX16" fmla="*/ 38493 w 48304"/>
                <a:gd name="connsiteY16" fmla="*/ 49458 h 108216"/>
                <a:gd name="connsiteX17" fmla="*/ 23348 w 48304"/>
                <a:gd name="connsiteY17" fmla="*/ 35791 h 108216"/>
                <a:gd name="connsiteX18" fmla="*/ 232 w 48304"/>
                <a:gd name="connsiteY18" fmla="*/ 60392 h 108216"/>
                <a:gd name="connsiteX19" fmla="*/ 2942 w 48304"/>
                <a:gd name="connsiteY19" fmla="*/ 62483 h 108216"/>
                <a:gd name="connsiteX20" fmla="*/ 5812 w 48304"/>
                <a:gd name="connsiteY20" fmla="*/ 59910 h 108216"/>
                <a:gd name="connsiteX21" fmla="*/ 22870 w 48304"/>
                <a:gd name="connsiteY21" fmla="*/ 40293 h 108216"/>
                <a:gd name="connsiteX22" fmla="*/ 26856 w 48304"/>
                <a:gd name="connsiteY22" fmla="*/ 45921 h 108216"/>
                <a:gd name="connsiteX23" fmla="*/ 21913 w 48304"/>
                <a:gd name="connsiteY23" fmla="*/ 62000 h 108216"/>
                <a:gd name="connsiteX24" fmla="*/ 11870 w 48304"/>
                <a:gd name="connsiteY24" fmla="*/ 87889 h 10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108216">
                  <a:moveTo>
                    <a:pt x="44392" y="6204"/>
                  </a:moveTo>
                  <a:cubicBezTo>
                    <a:pt x="44392" y="3631"/>
                    <a:pt x="42479" y="94"/>
                    <a:pt x="38015" y="94"/>
                  </a:cubicBezTo>
                  <a:cubicBezTo>
                    <a:pt x="33711" y="94"/>
                    <a:pt x="29087" y="4274"/>
                    <a:pt x="29087" y="8938"/>
                  </a:cubicBezTo>
                  <a:cubicBezTo>
                    <a:pt x="29087" y="11671"/>
                    <a:pt x="31160" y="15048"/>
                    <a:pt x="35464" y="15048"/>
                  </a:cubicBezTo>
                  <a:cubicBezTo>
                    <a:pt x="40088" y="15048"/>
                    <a:pt x="44392" y="10546"/>
                    <a:pt x="44392" y="6204"/>
                  </a:cubicBezTo>
                  <a:close/>
                  <a:moveTo>
                    <a:pt x="11870" y="87889"/>
                  </a:moveTo>
                  <a:cubicBezTo>
                    <a:pt x="11232" y="89979"/>
                    <a:pt x="10435" y="91909"/>
                    <a:pt x="10435" y="94642"/>
                  </a:cubicBezTo>
                  <a:cubicBezTo>
                    <a:pt x="10435" y="102199"/>
                    <a:pt x="16812" y="108310"/>
                    <a:pt x="25580" y="108310"/>
                  </a:cubicBezTo>
                  <a:cubicBezTo>
                    <a:pt x="41522" y="108310"/>
                    <a:pt x="48537" y="86120"/>
                    <a:pt x="48537" y="83708"/>
                  </a:cubicBezTo>
                  <a:cubicBezTo>
                    <a:pt x="48537" y="81618"/>
                    <a:pt x="46465" y="81618"/>
                    <a:pt x="45986" y="81618"/>
                  </a:cubicBezTo>
                  <a:cubicBezTo>
                    <a:pt x="43754" y="81618"/>
                    <a:pt x="43595" y="82582"/>
                    <a:pt x="42957" y="84351"/>
                  </a:cubicBezTo>
                  <a:cubicBezTo>
                    <a:pt x="39291" y="97215"/>
                    <a:pt x="32276" y="103807"/>
                    <a:pt x="26058" y="103807"/>
                  </a:cubicBezTo>
                  <a:cubicBezTo>
                    <a:pt x="22870" y="103807"/>
                    <a:pt x="22073" y="101717"/>
                    <a:pt x="22073" y="98180"/>
                  </a:cubicBezTo>
                  <a:cubicBezTo>
                    <a:pt x="22073" y="94481"/>
                    <a:pt x="23189" y="91426"/>
                    <a:pt x="24624" y="87889"/>
                  </a:cubicBezTo>
                  <a:cubicBezTo>
                    <a:pt x="26218" y="83547"/>
                    <a:pt x="27972" y="79206"/>
                    <a:pt x="29725" y="75025"/>
                  </a:cubicBezTo>
                  <a:cubicBezTo>
                    <a:pt x="31160" y="71166"/>
                    <a:pt x="36899" y="56533"/>
                    <a:pt x="37537" y="54604"/>
                  </a:cubicBezTo>
                  <a:cubicBezTo>
                    <a:pt x="38015" y="52996"/>
                    <a:pt x="38493" y="51066"/>
                    <a:pt x="38493" y="49458"/>
                  </a:cubicBezTo>
                  <a:cubicBezTo>
                    <a:pt x="38493" y="41901"/>
                    <a:pt x="32116" y="35791"/>
                    <a:pt x="23348" y="35791"/>
                  </a:cubicBezTo>
                  <a:cubicBezTo>
                    <a:pt x="7566" y="35791"/>
                    <a:pt x="232" y="57659"/>
                    <a:pt x="232" y="60392"/>
                  </a:cubicBezTo>
                  <a:cubicBezTo>
                    <a:pt x="232" y="62483"/>
                    <a:pt x="2464" y="62483"/>
                    <a:pt x="2942" y="62483"/>
                  </a:cubicBezTo>
                  <a:cubicBezTo>
                    <a:pt x="5174" y="62483"/>
                    <a:pt x="5334" y="61679"/>
                    <a:pt x="5812" y="59910"/>
                  </a:cubicBezTo>
                  <a:cubicBezTo>
                    <a:pt x="9957" y="46082"/>
                    <a:pt x="16971" y="40293"/>
                    <a:pt x="22870" y="40293"/>
                  </a:cubicBezTo>
                  <a:cubicBezTo>
                    <a:pt x="25421" y="40293"/>
                    <a:pt x="26856" y="41579"/>
                    <a:pt x="26856" y="45921"/>
                  </a:cubicBezTo>
                  <a:cubicBezTo>
                    <a:pt x="26856" y="49619"/>
                    <a:pt x="25899" y="52031"/>
                    <a:pt x="21913" y="62000"/>
                  </a:cubicBezTo>
                  <a:lnTo>
                    <a:pt x="11870" y="87889"/>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4" name="任意多边形: 形状 133">
              <a:extLst>
                <a:ext uri="{FF2B5EF4-FFF2-40B4-BE49-F238E27FC236}">
                  <a16:creationId xmlns:a16="http://schemas.microsoft.com/office/drawing/2014/main" id="{CD4DE2C0-EDFB-4E8F-B319-2E16AF0BC704}"/>
                </a:ext>
              </a:extLst>
            </p:cNvPr>
            <p:cNvSpPr/>
            <p:nvPr>
              <p:custDataLst>
                <p:tags r:id="rId69"/>
              </p:custDataLst>
            </p:nvPr>
          </p:nvSpPr>
          <p:spPr>
            <a:xfrm>
              <a:off x="6493158" y="7969415"/>
              <a:ext cx="117334" cy="43254"/>
            </a:xfrm>
            <a:custGeom>
              <a:avLst/>
              <a:gdLst>
                <a:gd name="connsiteX0" fmla="*/ 111512 w 117334"/>
                <a:gd name="connsiteY0" fmla="*/ 7973 h 43254"/>
                <a:gd name="connsiteX1" fmla="*/ 117570 w 117334"/>
                <a:gd name="connsiteY1" fmla="*/ 3953 h 43254"/>
                <a:gd name="connsiteX2" fmla="*/ 111671 w 117334"/>
                <a:gd name="connsiteY2" fmla="*/ 94 h 43254"/>
                <a:gd name="connsiteX3" fmla="*/ 6134 w 117334"/>
                <a:gd name="connsiteY3" fmla="*/ 94 h 43254"/>
                <a:gd name="connsiteX4" fmla="*/ 235 w 117334"/>
                <a:gd name="connsiteY4" fmla="*/ 3953 h 43254"/>
                <a:gd name="connsiteX5" fmla="*/ 6293 w 117334"/>
                <a:gd name="connsiteY5" fmla="*/ 7973 h 43254"/>
                <a:gd name="connsiteX6" fmla="*/ 111512 w 117334"/>
                <a:gd name="connsiteY6" fmla="*/ 7973 h 43254"/>
                <a:gd name="connsiteX7" fmla="*/ 111671 w 117334"/>
                <a:gd name="connsiteY7" fmla="*/ 43348 h 43254"/>
                <a:gd name="connsiteX8" fmla="*/ 117570 w 117334"/>
                <a:gd name="connsiteY8" fmla="*/ 39489 h 43254"/>
                <a:gd name="connsiteX9" fmla="*/ 111512 w 117334"/>
                <a:gd name="connsiteY9" fmla="*/ 35469 h 43254"/>
                <a:gd name="connsiteX10" fmla="*/ 6293 w 117334"/>
                <a:gd name="connsiteY10" fmla="*/ 35469 h 43254"/>
                <a:gd name="connsiteX11" fmla="*/ 235 w 117334"/>
                <a:gd name="connsiteY11" fmla="*/ 39489 h 43254"/>
                <a:gd name="connsiteX12" fmla="*/ 6134 w 117334"/>
                <a:gd name="connsiteY12" fmla="*/ 43348 h 43254"/>
                <a:gd name="connsiteX13" fmla="*/ 111671 w 117334"/>
                <a:gd name="connsiteY13" fmla="*/ 43348 h 4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7334" h="43254">
                  <a:moveTo>
                    <a:pt x="111512" y="7973"/>
                  </a:moveTo>
                  <a:cubicBezTo>
                    <a:pt x="113903" y="7973"/>
                    <a:pt x="117570" y="7973"/>
                    <a:pt x="117570" y="3953"/>
                  </a:cubicBezTo>
                  <a:cubicBezTo>
                    <a:pt x="117570" y="94"/>
                    <a:pt x="113743" y="94"/>
                    <a:pt x="111671" y="94"/>
                  </a:cubicBezTo>
                  <a:lnTo>
                    <a:pt x="6134" y="94"/>
                  </a:lnTo>
                  <a:cubicBezTo>
                    <a:pt x="4061" y="94"/>
                    <a:pt x="235" y="94"/>
                    <a:pt x="235" y="3953"/>
                  </a:cubicBezTo>
                  <a:cubicBezTo>
                    <a:pt x="235" y="7973"/>
                    <a:pt x="3902" y="7973"/>
                    <a:pt x="6293" y="7973"/>
                  </a:cubicBezTo>
                  <a:lnTo>
                    <a:pt x="111512" y="7973"/>
                  </a:lnTo>
                  <a:close/>
                  <a:moveTo>
                    <a:pt x="111671" y="43348"/>
                  </a:moveTo>
                  <a:cubicBezTo>
                    <a:pt x="113743" y="43348"/>
                    <a:pt x="117570" y="43348"/>
                    <a:pt x="117570" y="39489"/>
                  </a:cubicBezTo>
                  <a:cubicBezTo>
                    <a:pt x="117570" y="35469"/>
                    <a:pt x="113903" y="35469"/>
                    <a:pt x="111512" y="35469"/>
                  </a:cubicBezTo>
                  <a:lnTo>
                    <a:pt x="6293" y="35469"/>
                  </a:lnTo>
                  <a:cubicBezTo>
                    <a:pt x="3902" y="35469"/>
                    <a:pt x="235" y="35469"/>
                    <a:pt x="235" y="39489"/>
                  </a:cubicBezTo>
                  <a:cubicBezTo>
                    <a:pt x="235" y="43348"/>
                    <a:pt x="4061" y="43348"/>
                    <a:pt x="6134" y="43348"/>
                  </a:cubicBezTo>
                  <a:lnTo>
                    <a:pt x="111671" y="43348"/>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5" name="任意多边形: 形状 134">
              <a:extLst>
                <a:ext uri="{FF2B5EF4-FFF2-40B4-BE49-F238E27FC236}">
                  <a16:creationId xmlns:a16="http://schemas.microsoft.com/office/drawing/2014/main" id="{5866A8D3-B36D-4914-B6DA-9A682E4157C8}"/>
                </a:ext>
              </a:extLst>
            </p:cNvPr>
            <p:cNvSpPr/>
            <p:nvPr>
              <p:custDataLst>
                <p:tags r:id="rId70"/>
              </p:custDataLst>
            </p:nvPr>
          </p:nvSpPr>
          <p:spPr>
            <a:xfrm>
              <a:off x="6630099" y="7924553"/>
              <a:ext cx="73971" cy="109984"/>
            </a:xfrm>
            <a:custGeom>
              <a:avLst/>
              <a:gdLst>
                <a:gd name="connsiteX0" fmla="*/ 74213 w 73971"/>
                <a:gd name="connsiteY0" fmla="*/ 55569 h 109984"/>
                <a:gd name="connsiteX1" fmla="*/ 64807 w 73971"/>
                <a:gd name="connsiteY1" fmla="*/ 13922 h 109984"/>
                <a:gd name="connsiteX2" fmla="*/ 37227 w 73971"/>
                <a:gd name="connsiteY2" fmla="*/ 94 h 109984"/>
                <a:gd name="connsiteX3" fmla="*/ 241 w 73971"/>
                <a:gd name="connsiteY3" fmla="*/ 55569 h 109984"/>
                <a:gd name="connsiteX4" fmla="*/ 37227 w 73971"/>
                <a:gd name="connsiteY4" fmla="*/ 110079 h 109984"/>
                <a:gd name="connsiteX5" fmla="*/ 74213 w 73971"/>
                <a:gd name="connsiteY5" fmla="*/ 55569 h 109984"/>
                <a:gd name="connsiteX6" fmla="*/ 37227 w 73971"/>
                <a:gd name="connsiteY6" fmla="*/ 105576 h 109984"/>
                <a:gd name="connsiteX7" fmla="*/ 16980 w 73971"/>
                <a:gd name="connsiteY7" fmla="*/ 88049 h 109984"/>
                <a:gd name="connsiteX8" fmla="*/ 14748 w 73971"/>
                <a:gd name="connsiteY8" fmla="*/ 53478 h 109984"/>
                <a:gd name="connsiteX9" fmla="*/ 17140 w 73971"/>
                <a:gd name="connsiteY9" fmla="*/ 20676 h 109984"/>
                <a:gd name="connsiteX10" fmla="*/ 37227 w 73971"/>
                <a:gd name="connsiteY10" fmla="*/ 4596 h 109984"/>
                <a:gd name="connsiteX11" fmla="*/ 56995 w 73971"/>
                <a:gd name="connsiteY11" fmla="*/ 19229 h 109984"/>
                <a:gd name="connsiteX12" fmla="*/ 59705 w 73971"/>
                <a:gd name="connsiteY12" fmla="*/ 53478 h 109984"/>
                <a:gd name="connsiteX13" fmla="*/ 57633 w 73971"/>
                <a:gd name="connsiteY13" fmla="*/ 87406 h 109984"/>
                <a:gd name="connsiteX14" fmla="*/ 37227 w 73971"/>
                <a:gd name="connsiteY14" fmla="*/ 105576 h 10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71" h="109984">
                  <a:moveTo>
                    <a:pt x="74213" y="55569"/>
                  </a:moveTo>
                  <a:cubicBezTo>
                    <a:pt x="74213" y="37881"/>
                    <a:pt x="72140" y="25178"/>
                    <a:pt x="64807" y="13922"/>
                  </a:cubicBezTo>
                  <a:cubicBezTo>
                    <a:pt x="59865" y="6526"/>
                    <a:pt x="49981" y="94"/>
                    <a:pt x="37227" y="94"/>
                  </a:cubicBezTo>
                  <a:cubicBezTo>
                    <a:pt x="241" y="94"/>
                    <a:pt x="241" y="43991"/>
                    <a:pt x="241" y="55569"/>
                  </a:cubicBezTo>
                  <a:cubicBezTo>
                    <a:pt x="241" y="67146"/>
                    <a:pt x="241" y="110079"/>
                    <a:pt x="37227" y="110079"/>
                  </a:cubicBezTo>
                  <a:cubicBezTo>
                    <a:pt x="74213" y="110079"/>
                    <a:pt x="74213" y="67146"/>
                    <a:pt x="74213" y="55569"/>
                  </a:cubicBezTo>
                  <a:close/>
                  <a:moveTo>
                    <a:pt x="37227" y="105576"/>
                  </a:moveTo>
                  <a:cubicBezTo>
                    <a:pt x="29894" y="105576"/>
                    <a:pt x="20169" y="101235"/>
                    <a:pt x="16980" y="88049"/>
                  </a:cubicBezTo>
                  <a:cubicBezTo>
                    <a:pt x="14748" y="78562"/>
                    <a:pt x="14748" y="65377"/>
                    <a:pt x="14748" y="53478"/>
                  </a:cubicBezTo>
                  <a:cubicBezTo>
                    <a:pt x="14748" y="41740"/>
                    <a:pt x="14748" y="29519"/>
                    <a:pt x="17140" y="20676"/>
                  </a:cubicBezTo>
                  <a:cubicBezTo>
                    <a:pt x="20488" y="7973"/>
                    <a:pt x="30691" y="4596"/>
                    <a:pt x="37227" y="4596"/>
                  </a:cubicBezTo>
                  <a:cubicBezTo>
                    <a:pt x="45836" y="4596"/>
                    <a:pt x="54126" y="9902"/>
                    <a:pt x="56995" y="19229"/>
                  </a:cubicBezTo>
                  <a:cubicBezTo>
                    <a:pt x="59546" y="27912"/>
                    <a:pt x="59705" y="39489"/>
                    <a:pt x="59705" y="53478"/>
                  </a:cubicBezTo>
                  <a:cubicBezTo>
                    <a:pt x="59705" y="65377"/>
                    <a:pt x="59705" y="77276"/>
                    <a:pt x="57633" y="87406"/>
                  </a:cubicBezTo>
                  <a:cubicBezTo>
                    <a:pt x="54445" y="102039"/>
                    <a:pt x="43604" y="105576"/>
                    <a:pt x="37227" y="105576"/>
                  </a:cubicBez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6" name="任意多边形: 形状 135">
              <a:extLst>
                <a:ext uri="{FF2B5EF4-FFF2-40B4-BE49-F238E27FC236}">
                  <a16:creationId xmlns:a16="http://schemas.microsoft.com/office/drawing/2014/main" id="{937EC71F-CAD4-49BD-8768-C250441EC5A3}"/>
                </a:ext>
              </a:extLst>
            </p:cNvPr>
            <p:cNvSpPr/>
            <p:nvPr>
              <p:custDataLst>
                <p:tags r:id="rId71"/>
              </p:custDataLst>
            </p:nvPr>
          </p:nvSpPr>
          <p:spPr>
            <a:xfrm>
              <a:off x="6762619" y="7598351"/>
              <a:ext cx="113645" cy="209035"/>
            </a:xfrm>
            <a:custGeom>
              <a:avLst/>
              <a:gdLst>
                <a:gd name="connsiteX0" fmla="*/ 71759 w 113645"/>
                <a:gd name="connsiteY0" fmla="*/ 70143 h 209035"/>
                <a:gd name="connsiteX1" fmla="*/ 91345 w 113645"/>
                <a:gd name="connsiteY1" fmla="*/ 70143 h 209035"/>
                <a:gd name="connsiteX2" fmla="*/ 98177 w 113645"/>
                <a:gd name="connsiteY2" fmla="*/ 65549 h 209035"/>
                <a:gd name="connsiteX3" fmla="*/ 92028 w 113645"/>
                <a:gd name="connsiteY3" fmla="*/ 63022 h 209035"/>
                <a:gd name="connsiteX4" fmla="*/ 73125 w 113645"/>
                <a:gd name="connsiteY4" fmla="*/ 63022 h 209035"/>
                <a:gd name="connsiteX5" fmla="*/ 77908 w 113645"/>
                <a:gd name="connsiteY5" fmla="*/ 36835 h 209035"/>
                <a:gd name="connsiteX6" fmla="*/ 83374 w 113645"/>
                <a:gd name="connsiteY6" fmla="*/ 12946 h 209035"/>
                <a:gd name="connsiteX7" fmla="*/ 94078 w 113645"/>
                <a:gd name="connsiteY7" fmla="*/ 5136 h 209035"/>
                <a:gd name="connsiteX8" fmla="*/ 105238 w 113645"/>
                <a:gd name="connsiteY8" fmla="*/ 9270 h 209035"/>
                <a:gd name="connsiteX9" fmla="*/ 92939 w 113645"/>
                <a:gd name="connsiteY9" fmla="*/ 21675 h 209035"/>
                <a:gd name="connsiteX10" fmla="*/ 101366 w 113645"/>
                <a:gd name="connsiteY10" fmla="*/ 29714 h 209035"/>
                <a:gd name="connsiteX11" fmla="*/ 113892 w 113645"/>
                <a:gd name="connsiteY11" fmla="*/ 15932 h 209035"/>
                <a:gd name="connsiteX12" fmla="*/ 94078 w 113645"/>
                <a:gd name="connsiteY12" fmla="*/ 82 h 209035"/>
                <a:gd name="connsiteX13" fmla="*/ 65154 w 113645"/>
                <a:gd name="connsiteY13" fmla="*/ 26958 h 209035"/>
                <a:gd name="connsiteX14" fmla="*/ 57639 w 113645"/>
                <a:gd name="connsiteY14" fmla="*/ 63022 h 209035"/>
                <a:gd name="connsiteX15" fmla="*/ 41924 w 113645"/>
                <a:gd name="connsiteY15" fmla="*/ 63022 h 209035"/>
                <a:gd name="connsiteX16" fmla="*/ 35092 w 113645"/>
                <a:gd name="connsiteY16" fmla="*/ 67387 h 209035"/>
                <a:gd name="connsiteX17" fmla="*/ 41469 w 113645"/>
                <a:gd name="connsiteY17" fmla="*/ 70143 h 209035"/>
                <a:gd name="connsiteX18" fmla="*/ 56500 w 113645"/>
                <a:gd name="connsiteY18" fmla="*/ 70143 h 209035"/>
                <a:gd name="connsiteX19" fmla="*/ 39419 w 113645"/>
                <a:gd name="connsiteY19" fmla="*/ 160878 h 209035"/>
                <a:gd name="connsiteX20" fmla="*/ 19605 w 113645"/>
                <a:gd name="connsiteY20" fmla="*/ 204064 h 209035"/>
                <a:gd name="connsiteX21" fmla="*/ 8673 w 113645"/>
                <a:gd name="connsiteY21" fmla="*/ 199929 h 209035"/>
                <a:gd name="connsiteX22" fmla="*/ 21199 w 113645"/>
                <a:gd name="connsiteY22" fmla="*/ 187525 h 209035"/>
                <a:gd name="connsiteX23" fmla="*/ 12773 w 113645"/>
                <a:gd name="connsiteY23" fmla="*/ 179485 h 209035"/>
                <a:gd name="connsiteX24" fmla="*/ 247 w 113645"/>
                <a:gd name="connsiteY24" fmla="*/ 193267 h 209035"/>
                <a:gd name="connsiteX25" fmla="*/ 19605 w 113645"/>
                <a:gd name="connsiteY25" fmla="*/ 209117 h 209035"/>
                <a:gd name="connsiteX26" fmla="*/ 45340 w 113645"/>
                <a:gd name="connsiteY26" fmla="*/ 186836 h 209035"/>
                <a:gd name="connsiteX27" fmla="*/ 58094 w 113645"/>
                <a:gd name="connsiteY27" fmla="*/ 142961 h 209035"/>
                <a:gd name="connsiteX28" fmla="*/ 71759 w 113645"/>
                <a:gd name="connsiteY28" fmla="*/ 70143 h 20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3645" h="209035">
                  <a:moveTo>
                    <a:pt x="71759" y="70143"/>
                  </a:moveTo>
                  <a:lnTo>
                    <a:pt x="91345" y="70143"/>
                  </a:lnTo>
                  <a:cubicBezTo>
                    <a:pt x="95900" y="70143"/>
                    <a:pt x="98177" y="70143"/>
                    <a:pt x="98177" y="65549"/>
                  </a:cubicBezTo>
                  <a:cubicBezTo>
                    <a:pt x="98177" y="63022"/>
                    <a:pt x="95900" y="63022"/>
                    <a:pt x="92028" y="63022"/>
                  </a:cubicBezTo>
                  <a:lnTo>
                    <a:pt x="73125" y="63022"/>
                  </a:lnTo>
                  <a:lnTo>
                    <a:pt x="77908" y="36835"/>
                  </a:lnTo>
                  <a:cubicBezTo>
                    <a:pt x="78819" y="32012"/>
                    <a:pt x="82007" y="15702"/>
                    <a:pt x="83374" y="12946"/>
                  </a:cubicBezTo>
                  <a:cubicBezTo>
                    <a:pt x="85424" y="8581"/>
                    <a:pt x="89295" y="5136"/>
                    <a:pt x="94078" y="5136"/>
                  </a:cubicBezTo>
                  <a:cubicBezTo>
                    <a:pt x="94989" y="5136"/>
                    <a:pt x="100910" y="5136"/>
                    <a:pt x="105238" y="9270"/>
                  </a:cubicBezTo>
                  <a:cubicBezTo>
                    <a:pt x="95217" y="10189"/>
                    <a:pt x="92939" y="18229"/>
                    <a:pt x="92939" y="21675"/>
                  </a:cubicBezTo>
                  <a:cubicBezTo>
                    <a:pt x="92939" y="26958"/>
                    <a:pt x="97039" y="29714"/>
                    <a:pt x="101366" y="29714"/>
                  </a:cubicBezTo>
                  <a:cubicBezTo>
                    <a:pt x="107287" y="29714"/>
                    <a:pt x="113892" y="24661"/>
                    <a:pt x="113892" y="15932"/>
                  </a:cubicBezTo>
                  <a:cubicBezTo>
                    <a:pt x="113892" y="5365"/>
                    <a:pt x="103416" y="82"/>
                    <a:pt x="94078" y="82"/>
                  </a:cubicBezTo>
                  <a:cubicBezTo>
                    <a:pt x="86335" y="82"/>
                    <a:pt x="71987" y="4217"/>
                    <a:pt x="65154" y="26958"/>
                  </a:cubicBezTo>
                  <a:cubicBezTo>
                    <a:pt x="63788" y="31782"/>
                    <a:pt x="63105" y="34079"/>
                    <a:pt x="57639" y="63022"/>
                  </a:cubicBezTo>
                  <a:lnTo>
                    <a:pt x="41924" y="63022"/>
                  </a:lnTo>
                  <a:cubicBezTo>
                    <a:pt x="37597" y="63022"/>
                    <a:pt x="35092" y="63022"/>
                    <a:pt x="35092" y="67387"/>
                  </a:cubicBezTo>
                  <a:cubicBezTo>
                    <a:pt x="35092" y="70143"/>
                    <a:pt x="37141" y="70143"/>
                    <a:pt x="41469" y="70143"/>
                  </a:cubicBezTo>
                  <a:lnTo>
                    <a:pt x="56500" y="70143"/>
                  </a:lnTo>
                  <a:lnTo>
                    <a:pt x="39419" y="160878"/>
                  </a:lnTo>
                  <a:cubicBezTo>
                    <a:pt x="35320" y="183160"/>
                    <a:pt x="31448" y="204064"/>
                    <a:pt x="19605" y="204064"/>
                  </a:cubicBezTo>
                  <a:cubicBezTo>
                    <a:pt x="18694" y="204064"/>
                    <a:pt x="13000" y="204064"/>
                    <a:pt x="8673" y="199929"/>
                  </a:cubicBezTo>
                  <a:cubicBezTo>
                    <a:pt x="19150" y="199240"/>
                    <a:pt x="21199" y="190970"/>
                    <a:pt x="21199" y="187525"/>
                  </a:cubicBezTo>
                  <a:cubicBezTo>
                    <a:pt x="21199" y="182241"/>
                    <a:pt x="17100" y="179485"/>
                    <a:pt x="12773" y="179485"/>
                  </a:cubicBezTo>
                  <a:cubicBezTo>
                    <a:pt x="6851" y="179485"/>
                    <a:pt x="247" y="184539"/>
                    <a:pt x="247" y="193267"/>
                  </a:cubicBezTo>
                  <a:cubicBezTo>
                    <a:pt x="247" y="203604"/>
                    <a:pt x="10267" y="209117"/>
                    <a:pt x="19605" y="209117"/>
                  </a:cubicBezTo>
                  <a:cubicBezTo>
                    <a:pt x="32131" y="209117"/>
                    <a:pt x="41241" y="195565"/>
                    <a:pt x="45340" y="186836"/>
                  </a:cubicBezTo>
                  <a:cubicBezTo>
                    <a:pt x="52628" y="172364"/>
                    <a:pt x="57866" y="144569"/>
                    <a:pt x="58094" y="142961"/>
                  </a:cubicBezTo>
                  <a:lnTo>
                    <a:pt x="71759" y="70143"/>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7" name="任意多边形: 形状 136">
              <a:extLst>
                <a:ext uri="{FF2B5EF4-FFF2-40B4-BE49-F238E27FC236}">
                  <a16:creationId xmlns:a16="http://schemas.microsoft.com/office/drawing/2014/main" id="{93E9BB4A-ED53-483D-99F5-E8DB2BBD048A}"/>
                </a:ext>
              </a:extLst>
            </p:cNvPr>
            <p:cNvSpPr/>
            <p:nvPr>
              <p:custDataLst>
                <p:tags r:id="rId72"/>
              </p:custDataLst>
            </p:nvPr>
          </p:nvSpPr>
          <p:spPr>
            <a:xfrm>
              <a:off x="6874006" y="7683160"/>
              <a:ext cx="86885" cy="113200"/>
            </a:xfrm>
            <a:custGeom>
              <a:avLst/>
              <a:gdLst>
                <a:gd name="connsiteX0" fmla="*/ 38194 w 86885"/>
                <a:gd name="connsiteY0" fmla="*/ 4907 h 113200"/>
                <a:gd name="connsiteX1" fmla="*/ 38832 w 86885"/>
                <a:gd name="connsiteY1" fmla="*/ 2335 h 113200"/>
                <a:gd name="connsiteX2" fmla="*/ 36281 w 86885"/>
                <a:gd name="connsiteY2" fmla="*/ 83 h 113200"/>
                <a:gd name="connsiteX3" fmla="*/ 15875 w 86885"/>
                <a:gd name="connsiteY3" fmla="*/ 1691 h 113200"/>
                <a:gd name="connsiteX4" fmla="*/ 12368 w 86885"/>
                <a:gd name="connsiteY4" fmla="*/ 5390 h 113200"/>
                <a:gd name="connsiteX5" fmla="*/ 16513 w 86885"/>
                <a:gd name="connsiteY5" fmla="*/ 7641 h 113200"/>
                <a:gd name="connsiteX6" fmla="*/ 24165 w 86885"/>
                <a:gd name="connsiteY6" fmla="*/ 10053 h 113200"/>
                <a:gd name="connsiteX7" fmla="*/ 23527 w 86885"/>
                <a:gd name="connsiteY7" fmla="*/ 13590 h 113200"/>
                <a:gd name="connsiteX8" fmla="*/ 1049 w 86885"/>
                <a:gd name="connsiteY8" fmla="*/ 104601 h 113200"/>
                <a:gd name="connsiteX9" fmla="*/ 252 w 86885"/>
                <a:gd name="connsiteY9" fmla="*/ 108139 h 113200"/>
                <a:gd name="connsiteX10" fmla="*/ 5672 w 86885"/>
                <a:gd name="connsiteY10" fmla="*/ 113284 h 113200"/>
                <a:gd name="connsiteX11" fmla="*/ 12208 w 86885"/>
                <a:gd name="connsiteY11" fmla="*/ 109103 h 113200"/>
                <a:gd name="connsiteX12" fmla="*/ 14918 w 86885"/>
                <a:gd name="connsiteY12" fmla="*/ 98973 h 113200"/>
                <a:gd name="connsiteX13" fmla="*/ 18585 w 86885"/>
                <a:gd name="connsiteY13" fmla="*/ 84662 h 113200"/>
                <a:gd name="connsiteX14" fmla="*/ 21136 w 86885"/>
                <a:gd name="connsiteY14" fmla="*/ 73728 h 113200"/>
                <a:gd name="connsiteX15" fmla="*/ 25918 w 86885"/>
                <a:gd name="connsiteY15" fmla="*/ 62312 h 113200"/>
                <a:gd name="connsiteX16" fmla="*/ 51426 w 86885"/>
                <a:gd name="connsiteY16" fmla="*/ 45267 h 113200"/>
                <a:gd name="connsiteX17" fmla="*/ 60832 w 86885"/>
                <a:gd name="connsiteY17" fmla="*/ 56523 h 113200"/>
                <a:gd name="connsiteX18" fmla="*/ 51426 w 86885"/>
                <a:gd name="connsiteY18" fmla="*/ 90773 h 113200"/>
                <a:gd name="connsiteX19" fmla="*/ 49035 w 86885"/>
                <a:gd name="connsiteY19" fmla="*/ 99456 h 113200"/>
                <a:gd name="connsiteX20" fmla="*/ 64180 w 86885"/>
                <a:gd name="connsiteY20" fmla="*/ 113284 h 113200"/>
                <a:gd name="connsiteX21" fmla="*/ 87137 w 86885"/>
                <a:gd name="connsiteY21" fmla="*/ 88682 h 113200"/>
                <a:gd name="connsiteX22" fmla="*/ 84586 w 86885"/>
                <a:gd name="connsiteY22" fmla="*/ 86592 h 113200"/>
                <a:gd name="connsiteX23" fmla="*/ 81557 w 86885"/>
                <a:gd name="connsiteY23" fmla="*/ 89326 h 113200"/>
                <a:gd name="connsiteX24" fmla="*/ 64658 w 86885"/>
                <a:gd name="connsiteY24" fmla="*/ 108782 h 113200"/>
                <a:gd name="connsiteX25" fmla="*/ 60673 w 86885"/>
                <a:gd name="connsiteY25" fmla="*/ 103154 h 113200"/>
                <a:gd name="connsiteX26" fmla="*/ 64339 w 86885"/>
                <a:gd name="connsiteY26" fmla="*/ 90130 h 113200"/>
                <a:gd name="connsiteX27" fmla="*/ 72789 w 86885"/>
                <a:gd name="connsiteY27" fmla="*/ 59096 h 113200"/>
                <a:gd name="connsiteX28" fmla="*/ 66890 w 86885"/>
                <a:gd name="connsiteY28" fmla="*/ 45107 h 113200"/>
                <a:gd name="connsiteX29" fmla="*/ 52064 w 86885"/>
                <a:gd name="connsiteY29" fmla="*/ 40765 h 113200"/>
                <a:gd name="connsiteX30" fmla="*/ 26078 w 86885"/>
                <a:gd name="connsiteY30" fmla="*/ 54111 h 113200"/>
                <a:gd name="connsiteX31" fmla="*/ 38194 w 86885"/>
                <a:gd name="connsiteY31" fmla="*/ 4907 h 1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885" h="113200">
                  <a:moveTo>
                    <a:pt x="38194" y="4907"/>
                  </a:moveTo>
                  <a:cubicBezTo>
                    <a:pt x="38353" y="4586"/>
                    <a:pt x="38832" y="2495"/>
                    <a:pt x="38832" y="2335"/>
                  </a:cubicBezTo>
                  <a:cubicBezTo>
                    <a:pt x="38832" y="1531"/>
                    <a:pt x="38194" y="83"/>
                    <a:pt x="36281" y="83"/>
                  </a:cubicBezTo>
                  <a:cubicBezTo>
                    <a:pt x="33092" y="83"/>
                    <a:pt x="19860" y="1370"/>
                    <a:pt x="15875" y="1691"/>
                  </a:cubicBezTo>
                  <a:cubicBezTo>
                    <a:pt x="14600" y="1852"/>
                    <a:pt x="12368" y="2013"/>
                    <a:pt x="12368" y="5390"/>
                  </a:cubicBezTo>
                  <a:cubicBezTo>
                    <a:pt x="12368" y="7641"/>
                    <a:pt x="14600" y="7641"/>
                    <a:pt x="16513" y="7641"/>
                  </a:cubicBezTo>
                  <a:cubicBezTo>
                    <a:pt x="24165" y="7641"/>
                    <a:pt x="24165" y="8766"/>
                    <a:pt x="24165" y="10053"/>
                  </a:cubicBezTo>
                  <a:cubicBezTo>
                    <a:pt x="24165" y="11178"/>
                    <a:pt x="23846" y="12143"/>
                    <a:pt x="23527" y="13590"/>
                  </a:cubicBezTo>
                  <a:lnTo>
                    <a:pt x="1049" y="104601"/>
                  </a:lnTo>
                  <a:cubicBezTo>
                    <a:pt x="252" y="107496"/>
                    <a:pt x="252" y="107817"/>
                    <a:pt x="252" y="108139"/>
                  </a:cubicBezTo>
                  <a:cubicBezTo>
                    <a:pt x="252" y="110551"/>
                    <a:pt x="2165" y="113284"/>
                    <a:pt x="5672" y="113284"/>
                  </a:cubicBezTo>
                  <a:cubicBezTo>
                    <a:pt x="7426" y="113284"/>
                    <a:pt x="10455" y="112480"/>
                    <a:pt x="12208" y="109103"/>
                  </a:cubicBezTo>
                  <a:cubicBezTo>
                    <a:pt x="12686" y="108139"/>
                    <a:pt x="14121" y="102350"/>
                    <a:pt x="14918" y="98973"/>
                  </a:cubicBezTo>
                  <a:lnTo>
                    <a:pt x="18585" y="84662"/>
                  </a:lnTo>
                  <a:cubicBezTo>
                    <a:pt x="19063" y="82250"/>
                    <a:pt x="20658" y="76140"/>
                    <a:pt x="21136" y="73728"/>
                  </a:cubicBezTo>
                  <a:cubicBezTo>
                    <a:pt x="22730" y="67618"/>
                    <a:pt x="22730" y="67457"/>
                    <a:pt x="25918" y="62312"/>
                  </a:cubicBezTo>
                  <a:cubicBezTo>
                    <a:pt x="31020" y="54433"/>
                    <a:pt x="38991" y="45267"/>
                    <a:pt x="51426" y="45267"/>
                  </a:cubicBezTo>
                  <a:cubicBezTo>
                    <a:pt x="60354" y="45267"/>
                    <a:pt x="60832" y="52664"/>
                    <a:pt x="60832" y="56523"/>
                  </a:cubicBezTo>
                  <a:cubicBezTo>
                    <a:pt x="60832" y="66171"/>
                    <a:pt x="53977" y="84019"/>
                    <a:pt x="51426" y="90773"/>
                  </a:cubicBezTo>
                  <a:cubicBezTo>
                    <a:pt x="49672" y="95275"/>
                    <a:pt x="49035" y="96722"/>
                    <a:pt x="49035" y="99456"/>
                  </a:cubicBezTo>
                  <a:cubicBezTo>
                    <a:pt x="49035" y="107978"/>
                    <a:pt x="56049" y="113284"/>
                    <a:pt x="64180" y="113284"/>
                  </a:cubicBezTo>
                  <a:cubicBezTo>
                    <a:pt x="80122" y="113284"/>
                    <a:pt x="87137" y="91094"/>
                    <a:pt x="87137" y="88682"/>
                  </a:cubicBezTo>
                  <a:cubicBezTo>
                    <a:pt x="87137" y="86592"/>
                    <a:pt x="85064" y="86592"/>
                    <a:pt x="84586" y="86592"/>
                  </a:cubicBezTo>
                  <a:cubicBezTo>
                    <a:pt x="82354" y="86592"/>
                    <a:pt x="82194" y="87557"/>
                    <a:pt x="81557" y="89326"/>
                  </a:cubicBezTo>
                  <a:cubicBezTo>
                    <a:pt x="77890" y="102189"/>
                    <a:pt x="70876" y="108782"/>
                    <a:pt x="64658" y="108782"/>
                  </a:cubicBezTo>
                  <a:cubicBezTo>
                    <a:pt x="61310" y="108782"/>
                    <a:pt x="60673" y="106531"/>
                    <a:pt x="60673" y="103154"/>
                  </a:cubicBezTo>
                  <a:cubicBezTo>
                    <a:pt x="60673" y="99456"/>
                    <a:pt x="61470" y="97365"/>
                    <a:pt x="64339" y="90130"/>
                  </a:cubicBezTo>
                  <a:cubicBezTo>
                    <a:pt x="66252" y="85145"/>
                    <a:pt x="72789" y="68100"/>
                    <a:pt x="72789" y="59096"/>
                  </a:cubicBezTo>
                  <a:cubicBezTo>
                    <a:pt x="72789" y="56523"/>
                    <a:pt x="72789" y="49770"/>
                    <a:pt x="66890" y="45107"/>
                  </a:cubicBezTo>
                  <a:cubicBezTo>
                    <a:pt x="64180" y="43016"/>
                    <a:pt x="59557" y="40765"/>
                    <a:pt x="52064" y="40765"/>
                  </a:cubicBezTo>
                  <a:cubicBezTo>
                    <a:pt x="40426" y="40765"/>
                    <a:pt x="31977" y="47197"/>
                    <a:pt x="26078" y="54111"/>
                  </a:cubicBezTo>
                  <a:lnTo>
                    <a:pt x="38194" y="4907"/>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8" name="任意多边形: 形状 137">
              <a:extLst>
                <a:ext uri="{FF2B5EF4-FFF2-40B4-BE49-F238E27FC236}">
                  <a16:creationId xmlns:a16="http://schemas.microsoft.com/office/drawing/2014/main" id="{09CFFDD8-3D0D-42DF-88ED-0DAA067C16FE}"/>
                </a:ext>
              </a:extLst>
            </p:cNvPr>
            <p:cNvSpPr/>
            <p:nvPr>
              <p:custDataLst>
                <p:tags r:id="rId73"/>
              </p:custDataLst>
            </p:nvPr>
          </p:nvSpPr>
          <p:spPr>
            <a:xfrm>
              <a:off x="7002608" y="7588014"/>
              <a:ext cx="52837" cy="229709"/>
            </a:xfrm>
            <a:custGeom>
              <a:avLst/>
              <a:gdLst>
                <a:gd name="connsiteX0" fmla="*/ 53094 w 52837"/>
                <a:gd name="connsiteY0" fmla="*/ 227494 h 229709"/>
                <a:gd name="connsiteX1" fmla="*/ 49222 w 52837"/>
                <a:gd name="connsiteY1" fmla="*/ 222441 h 229709"/>
                <a:gd name="connsiteX2" fmla="*/ 13466 w 52837"/>
                <a:gd name="connsiteY2" fmla="*/ 114937 h 229709"/>
                <a:gd name="connsiteX3" fmla="*/ 50133 w 52837"/>
                <a:gd name="connsiteY3" fmla="*/ 6284 h 229709"/>
                <a:gd name="connsiteX4" fmla="*/ 53094 w 52837"/>
                <a:gd name="connsiteY4" fmla="*/ 2379 h 229709"/>
                <a:gd name="connsiteX5" fmla="*/ 50816 w 52837"/>
                <a:gd name="connsiteY5" fmla="*/ 82 h 229709"/>
                <a:gd name="connsiteX6" fmla="*/ 14605 w 52837"/>
                <a:gd name="connsiteY6" fmla="*/ 44875 h 229709"/>
                <a:gd name="connsiteX7" fmla="*/ 257 w 52837"/>
                <a:gd name="connsiteY7" fmla="*/ 114937 h 229709"/>
                <a:gd name="connsiteX8" fmla="*/ 15288 w 52837"/>
                <a:gd name="connsiteY8" fmla="*/ 186606 h 229709"/>
                <a:gd name="connsiteX9" fmla="*/ 50816 w 52837"/>
                <a:gd name="connsiteY9" fmla="*/ 229791 h 229709"/>
                <a:gd name="connsiteX10" fmla="*/ 53094 w 52837"/>
                <a:gd name="connsiteY10" fmla="*/ 227494 h 22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9709">
                  <a:moveTo>
                    <a:pt x="53094" y="227494"/>
                  </a:moveTo>
                  <a:cubicBezTo>
                    <a:pt x="53094" y="226805"/>
                    <a:pt x="53094" y="226346"/>
                    <a:pt x="49222" y="222441"/>
                  </a:cubicBezTo>
                  <a:cubicBezTo>
                    <a:pt x="20754" y="193497"/>
                    <a:pt x="13466" y="150082"/>
                    <a:pt x="13466" y="114937"/>
                  </a:cubicBezTo>
                  <a:cubicBezTo>
                    <a:pt x="13466" y="74967"/>
                    <a:pt x="22120" y="34998"/>
                    <a:pt x="50133" y="6284"/>
                  </a:cubicBezTo>
                  <a:cubicBezTo>
                    <a:pt x="53094" y="3528"/>
                    <a:pt x="53094" y="3068"/>
                    <a:pt x="53094" y="2379"/>
                  </a:cubicBezTo>
                  <a:cubicBezTo>
                    <a:pt x="53094" y="771"/>
                    <a:pt x="52183" y="82"/>
                    <a:pt x="50816" y="82"/>
                  </a:cubicBezTo>
                  <a:cubicBezTo>
                    <a:pt x="48539" y="82"/>
                    <a:pt x="28042" y="15702"/>
                    <a:pt x="14605" y="44875"/>
                  </a:cubicBezTo>
                  <a:cubicBezTo>
                    <a:pt x="2990" y="70143"/>
                    <a:pt x="257" y="95641"/>
                    <a:pt x="257" y="114937"/>
                  </a:cubicBezTo>
                  <a:cubicBezTo>
                    <a:pt x="257" y="132854"/>
                    <a:pt x="2762" y="160649"/>
                    <a:pt x="15288" y="186606"/>
                  </a:cubicBezTo>
                  <a:cubicBezTo>
                    <a:pt x="28953" y="214860"/>
                    <a:pt x="48539" y="229791"/>
                    <a:pt x="50816" y="229791"/>
                  </a:cubicBezTo>
                  <a:cubicBezTo>
                    <a:pt x="52183" y="229791"/>
                    <a:pt x="53094" y="229102"/>
                    <a:pt x="53094" y="227494"/>
                  </a:cubicBez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39" name="任意多边形: 形状 138">
              <a:extLst>
                <a:ext uri="{FF2B5EF4-FFF2-40B4-BE49-F238E27FC236}">
                  <a16:creationId xmlns:a16="http://schemas.microsoft.com/office/drawing/2014/main" id="{D44C275D-AAAA-4560-B716-1463BFDC9AB0}"/>
                </a:ext>
              </a:extLst>
            </p:cNvPr>
            <p:cNvSpPr/>
            <p:nvPr>
              <p:custDataLst>
                <p:tags r:id="rId74"/>
              </p:custDataLst>
            </p:nvPr>
          </p:nvSpPr>
          <p:spPr>
            <a:xfrm>
              <a:off x="7077967" y="7658765"/>
              <a:ext cx="88593" cy="104058"/>
            </a:xfrm>
            <a:custGeom>
              <a:avLst/>
              <a:gdLst>
                <a:gd name="connsiteX0" fmla="*/ 81110 w 88593"/>
                <a:gd name="connsiteY0" fmla="*/ 14324 h 104058"/>
                <a:gd name="connsiteX1" fmla="*/ 71090 w 88593"/>
                <a:gd name="connsiteY1" fmla="*/ 17540 h 104058"/>
                <a:gd name="connsiteX2" fmla="*/ 66990 w 88593"/>
                <a:gd name="connsiteY2" fmla="*/ 26499 h 104058"/>
                <a:gd name="connsiteX3" fmla="*/ 75417 w 88593"/>
                <a:gd name="connsiteY3" fmla="*/ 34538 h 104058"/>
                <a:gd name="connsiteX4" fmla="*/ 88170 w 88593"/>
                <a:gd name="connsiteY4" fmla="*/ 19837 h 104058"/>
                <a:gd name="connsiteX5" fmla="*/ 61296 w 88593"/>
                <a:gd name="connsiteY5" fmla="*/ 82 h 104058"/>
                <a:gd name="connsiteX6" fmla="*/ 261 w 88593"/>
                <a:gd name="connsiteY6" fmla="*/ 65319 h 104058"/>
                <a:gd name="connsiteX7" fmla="*/ 37155 w 88593"/>
                <a:gd name="connsiteY7" fmla="*/ 104140 h 104058"/>
                <a:gd name="connsiteX8" fmla="*/ 88854 w 88593"/>
                <a:gd name="connsiteY8" fmla="*/ 77035 h 104058"/>
                <a:gd name="connsiteX9" fmla="*/ 86121 w 88593"/>
                <a:gd name="connsiteY9" fmla="*/ 74048 h 104058"/>
                <a:gd name="connsiteX10" fmla="*/ 83160 w 88593"/>
                <a:gd name="connsiteY10" fmla="*/ 76345 h 104058"/>
                <a:gd name="connsiteX11" fmla="*/ 37611 w 88593"/>
                <a:gd name="connsiteY11" fmla="*/ 99087 h 104058"/>
                <a:gd name="connsiteX12" fmla="*/ 17114 w 88593"/>
                <a:gd name="connsiteY12" fmla="*/ 74048 h 104058"/>
                <a:gd name="connsiteX13" fmla="*/ 29412 w 88593"/>
                <a:gd name="connsiteY13" fmla="*/ 28107 h 104058"/>
                <a:gd name="connsiteX14" fmla="*/ 61524 w 88593"/>
                <a:gd name="connsiteY14" fmla="*/ 5136 h 104058"/>
                <a:gd name="connsiteX15" fmla="*/ 81110 w 88593"/>
                <a:gd name="connsiteY15" fmla="*/ 14324 h 10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593" h="104058">
                  <a:moveTo>
                    <a:pt x="81110" y="14324"/>
                  </a:moveTo>
                  <a:cubicBezTo>
                    <a:pt x="77466" y="14324"/>
                    <a:pt x="74278" y="14324"/>
                    <a:pt x="71090" y="17540"/>
                  </a:cubicBezTo>
                  <a:cubicBezTo>
                    <a:pt x="67446" y="20986"/>
                    <a:pt x="66990" y="24891"/>
                    <a:pt x="66990" y="26499"/>
                  </a:cubicBezTo>
                  <a:cubicBezTo>
                    <a:pt x="66990" y="32012"/>
                    <a:pt x="71090" y="34538"/>
                    <a:pt x="75417" y="34538"/>
                  </a:cubicBezTo>
                  <a:cubicBezTo>
                    <a:pt x="82021" y="34538"/>
                    <a:pt x="88170" y="29025"/>
                    <a:pt x="88170" y="19837"/>
                  </a:cubicBezTo>
                  <a:cubicBezTo>
                    <a:pt x="88170" y="8581"/>
                    <a:pt x="77466" y="82"/>
                    <a:pt x="61296" y="82"/>
                  </a:cubicBezTo>
                  <a:cubicBezTo>
                    <a:pt x="30551" y="82"/>
                    <a:pt x="261" y="32930"/>
                    <a:pt x="261" y="65319"/>
                  </a:cubicBezTo>
                  <a:cubicBezTo>
                    <a:pt x="261" y="85993"/>
                    <a:pt x="13470" y="104140"/>
                    <a:pt x="37155" y="104140"/>
                  </a:cubicBezTo>
                  <a:cubicBezTo>
                    <a:pt x="69723" y="104140"/>
                    <a:pt x="88854" y="79791"/>
                    <a:pt x="88854" y="77035"/>
                  </a:cubicBezTo>
                  <a:cubicBezTo>
                    <a:pt x="88854" y="75656"/>
                    <a:pt x="87487" y="74048"/>
                    <a:pt x="86121" y="74048"/>
                  </a:cubicBezTo>
                  <a:cubicBezTo>
                    <a:pt x="84982" y="74048"/>
                    <a:pt x="84527" y="74508"/>
                    <a:pt x="83160" y="76345"/>
                  </a:cubicBezTo>
                  <a:cubicBezTo>
                    <a:pt x="65168" y="99087"/>
                    <a:pt x="40344" y="99087"/>
                    <a:pt x="37611" y="99087"/>
                  </a:cubicBezTo>
                  <a:cubicBezTo>
                    <a:pt x="23263" y="99087"/>
                    <a:pt x="17114" y="87831"/>
                    <a:pt x="17114" y="74048"/>
                  </a:cubicBezTo>
                  <a:cubicBezTo>
                    <a:pt x="17114" y="64630"/>
                    <a:pt x="21669" y="42348"/>
                    <a:pt x="29412" y="28107"/>
                  </a:cubicBezTo>
                  <a:cubicBezTo>
                    <a:pt x="36472" y="15013"/>
                    <a:pt x="48998" y="5136"/>
                    <a:pt x="61524" y="5136"/>
                  </a:cubicBezTo>
                  <a:cubicBezTo>
                    <a:pt x="69268" y="5136"/>
                    <a:pt x="77922" y="8122"/>
                    <a:pt x="81110" y="14324"/>
                  </a:cubicBez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40" name="任意多边形: 形状 139">
              <a:extLst>
                <a:ext uri="{FF2B5EF4-FFF2-40B4-BE49-F238E27FC236}">
                  <a16:creationId xmlns:a16="http://schemas.microsoft.com/office/drawing/2014/main" id="{B35B657C-E616-4D43-80F4-33F6E339F883}"/>
                </a:ext>
              </a:extLst>
            </p:cNvPr>
            <p:cNvSpPr/>
            <p:nvPr>
              <p:custDataLst>
                <p:tags r:id="rId75"/>
              </p:custDataLst>
            </p:nvPr>
          </p:nvSpPr>
          <p:spPr>
            <a:xfrm>
              <a:off x="7179714" y="7600878"/>
              <a:ext cx="111823" cy="161945"/>
            </a:xfrm>
            <a:custGeom>
              <a:avLst/>
              <a:gdLst>
                <a:gd name="connsiteX0" fmla="*/ 53102 w 111823"/>
                <a:gd name="connsiteY0" fmla="*/ 2609 h 161945"/>
                <a:gd name="connsiteX1" fmla="*/ 50141 w 111823"/>
                <a:gd name="connsiteY1" fmla="*/ 82 h 161945"/>
                <a:gd name="connsiteX2" fmla="*/ 22356 w 111823"/>
                <a:gd name="connsiteY2" fmla="*/ 2379 h 161945"/>
                <a:gd name="connsiteX3" fmla="*/ 18029 w 111823"/>
                <a:gd name="connsiteY3" fmla="*/ 6973 h 161945"/>
                <a:gd name="connsiteX4" fmla="*/ 23495 w 111823"/>
                <a:gd name="connsiteY4" fmla="*/ 9730 h 161945"/>
                <a:gd name="connsiteX5" fmla="*/ 34882 w 111823"/>
                <a:gd name="connsiteY5" fmla="*/ 13635 h 161945"/>
                <a:gd name="connsiteX6" fmla="*/ 34199 w 111823"/>
                <a:gd name="connsiteY6" fmla="*/ 18229 h 161945"/>
                <a:gd name="connsiteX7" fmla="*/ 1176 w 111823"/>
                <a:gd name="connsiteY7" fmla="*/ 150542 h 161945"/>
                <a:gd name="connsiteX8" fmla="*/ 265 w 111823"/>
                <a:gd name="connsiteY8" fmla="*/ 155595 h 161945"/>
                <a:gd name="connsiteX9" fmla="*/ 6870 w 111823"/>
                <a:gd name="connsiteY9" fmla="*/ 162027 h 161945"/>
                <a:gd name="connsiteX10" fmla="*/ 15296 w 111823"/>
                <a:gd name="connsiteY10" fmla="*/ 156055 h 161945"/>
                <a:gd name="connsiteX11" fmla="*/ 19623 w 111823"/>
                <a:gd name="connsiteY11" fmla="*/ 138597 h 161945"/>
                <a:gd name="connsiteX12" fmla="*/ 24634 w 111823"/>
                <a:gd name="connsiteY12" fmla="*/ 117923 h 161945"/>
                <a:gd name="connsiteX13" fmla="*/ 28505 w 111823"/>
                <a:gd name="connsiteY13" fmla="*/ 102532 h 161945"/>
                <a:gd name="connsiteX14" fmla="*/ 31011 w 111823"/>
                <a:gd name="connsiteY14" fmla="*/ 92195 h 161945"/>
                <a:gd name="connsiteX15" fmla="*/ 46497 w 111823"/>
                <a:gd name="connsiteY15" fmla="*/ 71062 h 161945"/>
                <a:gd name="connsiteX16" fmla="*/ 68361 w 111823"/>
                <a:gd name="connsiteY16" fmla="*/ 63022 h 161945"/>
                <a:gd name="connsiteX17" fmla="*/ 80659 w 111823"/>
                <a:gd name="connsiteY17" fmla="*/ 79102 h 161945"/>
                <a:gd name="connsiteX18" fmla="*/ 66539 w 111823"/>
                <a:gd name="connsiteY18" fmla="*/ 130557 h 161945"/>
                <a:gd name="connsiteX19" fmla="*/ 63578 w 111823"/>
                <a:gd name="connsiteY19" fmla="*/ 143191 h 161945"/>
                <a:gd name="connsiteX20" fmla="*/ 82253 w 111823"/>
                <a:gd name="connsiteY20" fmla="*/ 162027 h 161945"/>
                <a:gd name="connsiteX21" fmla="*/ 112088 w 111823"/>
                <a:gd name="connsiteY21" fmla="*/ 126652 h 161945"/>
                <a:gd name="connsiteX22" fmla="*/ 109355 w 111823"/>
                <a:gd name="connsiteY22" fmla="*/ 124355 h 161945"/>
                <a:gd name="connsiteX23" fmla="*/ 105939 w 111823"/>
                <a:gd name="connsiteY23" fmla="*/ 128489 h 161945"/>
                <a:gd name="connsiteX24" fmla="*/ 82709 w 111823"/>
                <a:gd name="connsiteY24" fmla="*/ 156973 h 161945"/>
                <a:gd name="connsiteX25" fmla="*/ 77243 w 111823"/>
                <a:gd name="connsiteY25" fmla="*/ 149393 h 161945"/>
                <a:gd name="connsiteX26" fmla="*/ 81342 w 111823"/>
                <a:gd name="connsiteY26" fmla="*/ 133084 h 161945"/>
                <a:gd name="connsiteX27" fmla="*/ 95235 w 111823"/>
                <a:gd name="connsiteY27" fmla="*/ 82548 h 161945"/>
                <a:gd name="connsiteX28" fmla="*/ 69044 w 111823"/>
                <a:gd name="connsiteY28" fmla="*/ 57969 h 161945"/>
                <a:gd name="connsiteX29" fmla="*/ 35338 w 111823"/>
                <a:gd name="connsiteY29" fmla="*/ 75656 h 161945"/>
                <a:gd name="connsiteX30" fmla="*/ 53102 w 111823"/>
                <a:gd name="connsiteY30" fmla="*/ 2609 h 16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1823" h="161945">
                  <a:moveTo>
                    <a:pt x="53102" y="2609"/>
                  </a:moveTo>
                  <a:cubicBezTo>
                    <a:pt x="53102" y="2379"/>
                    <a:pt x="53102" y="82"/>
                    <a:pt x="50141" y="82"/>
                  </a:cubicBezTo>
                  <a:cubicBezTo>
                    <a:pt x="44903" y="82"/>
                    <a:pt x="28278" y="1920"/>
                    <a:pt x="22356" y="2379"/>
                  </a:cubicBezTo>
                  <a:cubicBezTo>
                    <a:pt x="20534" y="2609"/>
                    <a:pt x="18029" y="2838"/>
                    <a:pt x="18029" y="6973"/>
                  </a:cubicBezTo>
                  <a:cubicBezTo>
                    <a:pt x="18029" y="9730"/>
                    <a:pt x="20079" y="9730"/>
                    <a:pt x="23495" y="9730"/>
                  </a:cubicBezTo>
                  <a:cubicBezTo>
                    <a:pt x="34427" y="9730"/>
                    <a:pt x="34882" y="11338"/>
                    <a:pt x="34882" y="13635"/>
                  </a:cubicBezTo>
                  <a:lnTo>
                    <a:pt x="34199" y="18229"/>
                  </a:lnTo>
                  <a:lnTo>
                    <a:pt x="1176" y="150542"/>
                  </a:lnTo>
                  <a:cubicBezTo>
                    <a:pt x="265" y="153757"/>
                    <a:pt x="265" y="154217"/>
                    <a:pt x="265" y="155595"/>
                  </a:cubicBezTo>
                  <a:cubicBezTo>
                    <a:pt x="265" y="160878"/>
                    <a:pt x="4820" y="162027"/>
                    <a:pt x="6870" y="162027"/>
                  </a:cubicBezTo>
                  <a:cubicBezTo>
                    <a:pt x="10513" y="162027"/>
                    <a:pt x="14157" y="159271"/>
                    <a:pt x="15296" y="156055"/>
                  </a:cubicBezTo>
                  <a:lnTo>
                    <a:pt x="19623" y="138597"/>
                  </a:lnTo>
                  <a:lnTo>
                    <a:pt x="24634" y="117923"/>
                  </a:lnTo>
                  <a:cubicBezTo>
                    <a:pt x="26000" y="112869"/>
                    <a:pt x="27367" y="107816"/>
                    <a:pt x="28505" y="102532"/>
                  </a:cubicBezTo>
                  <a:cubicBezTo>
                    <a:pt x="28961" y="101154"/>
                    <a:pt x="30783" y="93574"/>
                    <a:pt x="31011" y="92195"/>
                  </a:cubicBezTo>
                  <a:cubicBezTo>
                    <a:pt x="31694" y="90128"/>
                    <a:pt x="38754" y="77264"/>
                    <a:pt x="46497" y="71062"/>
                  </a:cubicBezTo>
                  <a:cubicBezTo>
                    <a:pt x="51508" y="67387"/>
                    <a:pt x="58568" y="63022"/>
                    <a:pt x="68361" y="63022"/>
                  </a:cubicBezTo>
                  <a:cubicBezTo>
                    <a:pt x="78154" y="63022"/>
                    <a:pt x="80659" y="70832"/>
                    <a:pt x="80659" y="79102"/>
                  </a:cubicBezTo>
                  <a:cubicBezTo>
                    <a:pt x="80659" y="91506"/>
                    <a:pt x="72005" y="116545"/>
                    <a:pt x="66539" y="130557"/>
                  </a:cubicBezTo>
                  <a:cubicBezTo>
                    <a:pt x="64717" y="135840"/>
                    <a:pt x="63578" y="138597"/>
                    <a:pt x="63578" y="143191"/>
                  </a:cubicBezTo>
                  <a:cubicBezTo>
                    <a:pt x="63578" y="153987"/>
                    <a:pt x="71549" y="162027"/>
                    <a:pt x="82253" y="162027"/>
                  </a:cubicBezTo>
                  <a:cubicBezTo>
                    <a:pt x="103662" y="162027"/>
                    <a:pt x="112088" y="128489"/>
                    <a:pt x="112088" y="126652"/>
                  </a:cubicBezTo>
                  <a:cubicBezTo>
                    <a:pt x="112088" y="124355"/>
                    <a:pt x="110038" y="124355"/>
                    <a:pt x="109355" y="124355"/>
                  </a:cubicBezTo>
                  <a:cubicBezTo>
                    <a:pt x="107078" y="124355"/>
                    <a:pt x="107078" y="125044"/>
                    <a:pt x="105939" y="128489"/>
                  </a:cubicBezTo>
                  <a:cubicBezTo>
                    <a:pt x="102523" y="140664"/>
                    <a:pt x="95235" y="156973"/>
                    <a:pt x="82709" y="156973"/>
                  </a:cubicBezTo>
                  <a:cubicBezTo>
                    <a:pt x="78837" y="156973"/>
                    <a:pt x="77243" y="154676"/>
                    <a:pt x="77243" y="149393"/>
                  </a:cubicBezTo>
                  <a:cubicBezTo>
                    <a:pt x="77243" y="143650"/>
                    <a:pt x="79293" y="138137"/>
                    <a:pt x="81342" y="133084"/>
                  </a:cubicBezTo>
                  <a:cubicBezTo>
                    <a:pt x="84986" y="123206"/>
                    <a:pt x="95235" y="95871"/>
                    <a:pt x="95235" y="82548"/>
                  </a:cubicBezTo>
                  <a:cubicBezTo>
                    <a:pt x="95235" y="67617"/>
                    <a:pt x="86125" y="57969"/>
                    <a:pt x="69044" y="57969"/>
                  </a:cubicBezTo>
                  <a:cubicBezTo>
                    <a:pt x="54696" y="57969"/>
                    <a:pt x="43764" y="65090"/>
                    <a:pt x="35338" y="75656"/>
                  </a:cubicBezTo>
                  <a:lnTo>
                    <a:pt x="53102" y="2609"/>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41" name="任意多边形: 形状 140">
              <a:extLst>
                <a:ext uri="{FF2B5EF4-FFF2-40B4-BE49-F238E27FC236}">
                  <a16:creationId xmlns:a16="http://schemas.microsoft.com/office/drawing/2014/main" id="{D56BA869-E38A-4B93-ADA3-52382320E4DF}"/>
                </a:ext>
              </a:extLst>
            </p:cNvPr>
            <p:cNvSpPr/>
            <p:nvPr>
              <p:custDataLst>
                <p:tags r:id="rId76"/>
              </p:custDataLst>
            </p:nvPr>
          </p:nvSpPr>
          <p:spPr>
            <a:xfrm>
              <a:off x="7305899" y="7688144"/>
              <a:ext cx="48304" cy="108216"/>
            </a:xfrm>
            <a:custGeom>
              <a:avLst/>
              <a:gdLst>
                <a:gd name="connsiteX0" fmla="*/ 44431 w 48304"/>
                <a:gd name="connsiteY0" fmla="*/ 6194 h 108216"/>
                <a:gd name="connsiteX1" fmla="*/ 38054 w 48304"/>
                <a:gd name="connsiteY1" fmla="*/ 83 h 108216"/>
                <a:gd name="connsiteX2" fmla="*/ 29126 w 48304"/>
                <a:gd name="connsiteY2" fmla="*/ 8927 h 108216"/>
                <a:gd name="connsiteX3" fmla="*/ 35503 w 48304"/>
                <a:gd name="connsiteY3" fmla="*/ 15038 h 108216"/>
                <a:gd name="connsiteX4" fmla="*/ 44431 w 48304"/>
                <a:gd name="connsiteY4" fmla="*/ 6194 h 108216"/>
                <a:gd name="connsiteX5" fmla="*/ 11908 w 48304"/>
                <a:gd name="connsiteY5" fmla="*/ 87878 h 108216"/>
                <a:gd name="connsiteX6" fmla="*/ 10474 w 48304"/>
                <a:gd name="connsiteY6" fmla="*/ 94632 h 108216"/>
                <a:gd name="connsiteX7" fmla="*/ 25619 w 48304"/>
                <a:gd name="connsiteY7" fmla="*/ 108299 h 108216"/>
                <a:gd name="connsiteX8" fmla="*/ 48576 w 48304"/>
                <a:gd name="connsiteY8" fmla="*/ 83698 h 108216"/>
                <a:gd name="connsiteX9" fmla="*/ 46025 w 48304"/>
                <a:gd name="connsiteY9" fmla="*/ 81607 h 108216"/>
                <a:gd name="connsiteX10" fmla="*/ 42996 w 48304"/>
                <a:gd name="connsiteY10" fmla="*/ 84341 h 108216"/>
                <a:gd name="connsiteX11" fmla="*/ 26097 w 48304"/>
                <a:gd name="connsiteY11" fmla="*/ 103797 h 108216"/>
                <a:gd name="connsiteX12" fmla="*/ 22111 w 48304"/>
                <a:gd name="connsiteY12" fmla="*/ 98169 h 108216"/>
                <a:gd name="connsiteX13" fmla="*/ 24662 w 48304"/>
                <a:gd name="connsiteY13" fmla="*/ 87878 h 108216"/>
                <a:gd name="connsiteX14" fmla="*/ 29764 w 48304"/>
                <a:gd name="connsiteY14" fmla="*/ 75015 h 108216"/>
                <a:gd name="connsiteX15" fmla="*/ 37575 w 48304"/>
                <a:gd name="connsiteY15" fmla="*/ 54593 h 108216"/>
                <a:gd name="connsiteX16" fmla="*/ 38532 w 48304"/>
                <a:gd name="connsiteY16" fmla="*/ 49448 h 108216"/>
                <a:gd name="connsiteX17" fmla="*/ 23387 w 48304"/>
                <a:gd name="connsiteY17" fmla="*/ 35780 h 108216"/>
                <a:gd name="connsiteX18" fmla="*/ 271 w 48304"/>
                <a:gd name="connsiteY18" fmla="*/ 60382 h 108216"/>
                <a:gd name="connsiteX19" fmla="*/ 2981 w 48304"/>
                <a:gd name="connsiteY19" fmla="*/ 62473 h 108216"/>
                <a:gd name="connsiteX20" fmla="*/ 5850 w 48304"/>
                <a:gd name="connsiteY20" fmla="*/ 59900 h 108216"/>
                <a:gd name="connsiteX21" fmla="*/ 22909 w 48304"/>
                <a:gd name="connsiteY21" fmla="*/ 40283 h 108216"/>
                <a:gd name="connsiteX22" fmla="*/ 26894 w 48304"/>
                <a:gd name="connsiteY22" fmla="*/ 45910 h 108216"/>
                <a:gd name="connsiteX23" fmla="*/ 21952 w 48304"/>
                <a:gd name="connsiteY23" fmla="*/ 61990 h 108216"/>
                <a:gd name="connsiteX24" fmla="*/ 11908 w 48304"/>
                <a:gd name="connsiteY24" fmla="*/ 87878 h 10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108216">
                  <a:moveTo>
                    <a:pt x="44431" y="6194"/>
                  </a:moveTo>
                  <a:cubicBezTo>
                    <a:pt x="44431" y="3621"/>
                    <a:pt x="42517" y="83"/>
                    <a:pt x="38054" y="83"/>
                  </a:cubicBezTo>
                  <a:cubicBezTo>
                    <a:pt x="33749" y="83"/>
                    <a:pt x="29126" y="4264"/>
                    <a:pt x="29126" y="8927"/>
                  </a:cubicBezTo>
                  <a:cubicBezTo>
                    <a:pt x="29126" y="11661"/>
                    <a:pt x="31198" y="15038"/>
                    <a:pt x="35503" y="15038"/>
                  </a:cubicBezTo>
                  <a:cubicBezTo>
                    <a:pt x="40126" y="15038"/>
                    <a:pt x="44431" y="10535"/>
                    <a:pt x="44431" y="6194"/>
                  </a:cubicBezTo>
                  <a:close/>
                  <a:moveTo>
                    <a:pt x="11908" y="87878"/>
                  </a:moveTo>
                  <a:cubicBezTo>
                    <a:pt x="11271" y="89969"/>
                    <a:pt x="10474" y="91898"/>
                    <a:pt x="10474" y="94632"/>
                  </a:cubicBezTo>
                  <a:cubicBezTo>
                    <a:pt x="10474" y="102189"/>
                    <a:pt x="16851" y="108299"/>
                    <a:pt x="25619" y="108299"/>
                  </a:cubicBezTo>
                  <a:cubicBezTo>
                    <a:pt x="41561" y="108299"/>
                    <a:pt x="48576" y="86110"/>
                    <a:pt x="48576" y="83698"/>
                  </a:cubicBezTo>
                  <a:cubicBezTo>
                    <a:pt x="48576" y="81607"/>
                    <a:pt x="46503" y="81607"/>
                    <a:pt x="46025" y="81607"/>
                  </a:cubicBezTo>
                  <a:cubicBezTo>
                    <a:pt x="43793" y="81607"/>
                    <a:pt x="43633" y="82572"/>
                    <a:pt x="42996" y="84341"/>
                  </a:cubicBezTo>
                  <a:cubicBezTo>
                    <a:pt x="39329" y="97205"/>
                    <a:pt x="32314" y="103797"/>
                    <a:pt x="26097" y="103797"/>
                  </a:cubicBezTo>
                  <a:cubicBezTo>
                    <a:pt x="22909" y="103797"/>
                    <a:pt x="22111" y="101707"/>
                    <a:pt x="22111" y="98169"/>
                  </a:cubicBezTo>
                  <a:cubicBezTo>
                    <a:pt x="22111" y="94471"/>
                    <a:pt x="23227" y="91416"/>
                    <a:pt x="24662" y="87878"/>
                  </a:cubicBezTo>
                  <a:cubicBezTo>
                    <a:pt x="26256" y="83537"/>
                    <a:pt x="28010" y="79195"/>
                    <a:pt x="29764" y="75015"/>
                  </a:cubicBezTo>
                  <a:cubicBezTo>
                    <a:pt x="31198" y="71156"/>
                    <a:pt x="36938" y="56523"/>
                    <a:pt x="37575" y="54593"/>
                  </a:cubicBezTo>
                  <a:cubicBezTo>
                    <a:pt x="38054" y="52986"/>
                    <a:pt x="38532" y="51056"/>
                    <a:pt x="38532" y="49448"/>
                  </a:cubicBezTo>
                  <a:cubicBezTo>
                    <a:pt x="38532" y="41891"/>
                    <a:pt x="32155" y="35780"/>
                    <a:pt x="23387" y="35780"/>
                  </a:cubicBezTo>
                  <a:cubicBezTo>
                    <a:pt x="7604" y="35780"/>
                    <a:pt x="271" y="57649"/>
                    <a:pt x="271" y="60382"/>
                  </a:cubicBezTo>
                  <a:cubicBezTo>
                    <a:pt x="271" y="62473"/>
                    <a:pt x="2503" y="62473"/>
                    <a:pt x="2981" y="62473"/>
                  </a:cubicBezTo>
                  <a:cubicBezTo>
                    <a:pt x="5213" y="62473"/>
                    <a:pt x="5372" y="61669"/>
                    <a:pt x="5850" y="59900"/>
                  </a:cubicBezTo>
                  <a:cubicBezTo>
                    <a:pt x="9995" y="46071"/>
                    <a:pt x="17010" y="40283"/>
                    <a:pt x="22909" y="40283"/>
                  </a:cubicBezTo>
                  <a:cubicBezTo>
                    <a:pt x="25459" y="40283"/>
                    <a:pt x="26894" y="41569"/>
                    <a:pt x="26894" y="45910"/>
                  </a:cubicBezTo>
                  <a:cubicBezTo>
                    <a:pt x="26894" y="49609"/>
                    <a:pt x="25938" y="52021"/>
                    <a:pt x="21952" y="61990"/>
                  </a:cubicBezTo>
                  <a:lnTo>
                    <a:pt x="11908" y="87878"/>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42" name="任意多边形: 形状 141">
              <a:extLst>
                <a:ext uri="{FF2B5EF4-FFF2-40B4-BE49-F238E27FC236}">
                  <a16:creationId xmlns:a16="http://schemas.microsoft.com/office/drawing/2014/main" id="{032FF53E-7184-481E-B0C7-027AA6018A6D}"/>
                </a:ext>
              </a:extLst>
            </p:cNvPr>
            <p:cNvSpPr/>
            <p:nvPr>
              <p:custDataLst>
                <p:tags r:id="rId77"/>
              </p:custDataLst>
            </p:nvPr>
          </p:nvSpPr>
          <p:spPr>
            <a:xfrm>
              <a:off x="7393815" y="7735947"/>
              <a:ext cx="26646" cy="68683"/>
            </a:xfrm>
            <a:custGeom>
              <a:avLst/>
              <a:gdLst>
                <a:gd name="connsiteX0" fmla="*/ 26920 w 26646"/>
                <a:gd name="connsiteY0" fmla="*/ 24201 h 68683"/>
                <a:gd name="connsiteX1" fmla="*/ 12344 w 26646"/>
                <a:gd name="connsiteY1" fmla="*/ 82 h 68683"/>
                <a:gd name="connsiteX2" fmla="*/ 274 w 26646"/>
                <a:gd name="connsiteY2" fmla="*/ 12257 h 68683"/>
                <a:gd name="connsiteX3" fmla="*/ 12344 w 26646"/>
                <a:gd name="connsiteY3" fmla="*/ 24431 h 68683"/>
                <a:gd name="connsiteX4" fmla="*/ 20316 w 26646"/>
                <a:gd name="connsiteY4" fmla="*/ 21445 h 68683"/>
                <a:gd name="connsiteX5" fmla="*/ 21454 w 26646"/>
                <a:gd name="connsiteY5" fmla="*/ 20756 h 68683"/>
                <a:gd name="connsiteX6" fmla="*/ 21910 w 26646"/>
                <a:gd name="connsiteY6" fmla="*/ 24201 h 68683"/>
                <a:gd name="connsiteX7" fmla="*/ 6423 w 26646"/>
                <a:gd name="connsiteY7" fmla="*/ 62563 h 68683"/>
                <a:gd name="connsiteX8" fmla="*/ 3918 w 26646"/>
                <a:gd name="connsiteY8" fmla="*/ 66238 h 68683"/>
                <a:gd name="connsiteX9" fmla="*/ 6195 w 26646"/>
                <a:gd name="connsiteY9" fmla="*/ 68765 h 68683"/>
                <a:gd name="connsiteX10" fmla="*/ 26920 w 26646"/>
                <a:gd name="connsiteY10" fmla="*/ 24201 h 6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46" h="68683">
                  <a:moveTo>
                    <a:pt x="26920" y="24201"/>
                  </a:moveTo>
                  <a:cubicBezTo>
                    <a:pt x="26920" y="9041"/>
                    <a:pt x="21227" y="82"/>
                    <a:pt x="12344" y="82"/>
                  </a:cubicBezTo>
                  <a:cubicBezTo>
                    <a:pt x="4829" y="82"/>
                    <a:pt x="274" y="5825"/>
                    <a:pt x="274" y="12257"/>
                  </a:cubicBezTo>
                  <a:cubicBezTo>
                    <a:pt x="274" y="18459"/>
                    <a:pt x="4829" y="24431"/>
                    <a:pt x="12344" y="24431"/>
                  </a:cubicBezTo>
                  <a:cubicBezTo>
                    <a:pt x="15077" y="24431"/>
                    <a:pt x="18038" y="23512"/>
                    <a:pt x="20316" y="21445"/>
                  </a:cubicBezTo>
                  <a:cubicBezTo>
                    <a:pt x="20999" y="20986"/>
                    <a:pt x="21227" y="20756"/>
                    <a:pt x="21454" y="20756"/>
                  </a:cubicBezTo>
                  <a:cubicBezTo>
                    <a:pt x="21682" y="20756"/>
                    <a:pt x="21910" y="20986"/>
                    <a:pt x="21910" y="24201"/>
                  </a:cubicBezTo>
                  <a:cubicBezTo>
                    <a:pt x="21910" y="41200"/>
                    <a:pt x="13939" y="54982"/>
                    <a:pt x="6423" y="62563"/>
                  </a:cubicBezTo>
                  <a:cubicBezTo>
                    <a:pt x="3918" y="65090"/>
                    <a:pt x="3918" y="65549"/>
                    <a:pt x="3918" y="66238"/>
                  </a:cubicBezTo>
                  <a:cubicBezTo>
                    <a:pt x="3918" y="67846"/>
                    <a:pt x="5057" y="68765"/>
                    <a:pt x="6195" y="68765"/>
                  </a:cubicBezTo>
                  <a:cubicBezTo>
                    <a:pt x="8701" y="68765"/>
                    <a:pt x="26920" y="51077"/>
                    <a:pt x="26920" y="24201"/>
                  </a:cubicBez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43" name="任意多边形: 形状 142">
              <a:extLst>
                <a:ext uri="{FF2B5EF4-FFF2-40B4-BE49-F238E27FC236}">
                  <a16:creationId xmlns:a16="http://schemas.microsoft.com/office/drawing/2014/main" id="{959CDD41-C79A-4B4B-A9A1-9BFC26119C53}"/>
                </a:ext>
              </a:extLst>
            </p:cNvPr>
            <p:cNvSpPr/>
            <p:nvPr>
              <p:custDataLst>
                <p:tags r:id="rId78"/>
              </p:custDataLst>
            </p:nvPr>
          </p:nvSpPr>
          <p:spPr>
            <a:xfrm>
              <a:off x="7480687" y="7616498"/>
              <a:ext cx="69917" cy="146324"/>
            </a:xfrm>
            <a:custGeom>
              <a:avLst/>
              <a:gdLst>
                <a:gd name="connsiteX0" fmla="*/ 41956 w 69917"/>
                <a:gd name="connsiteY0" fmla="*/ 51996 h 146324"/>
                <a:gd name="connsiteX1" fmla="*/ 63364 w 69917"/>
                <a:gd name="connsiteY1" fmla="*/ 51996 h 146324"/>
                <a:gd name="connsiteX2" fmla="*/ 70196 w 69917"/>
                <a:gd name="connsiteY2" fmla="*/ 47402 h 146324"/>
                <a:gd name="connsiteX3" fmla="*/ 63819 w 69917"/>
                <a:gd name="connsiteY3" fmla="*/ 44875 h 146324"/>
                <a:gd name="connsiteX4" fmla="*/ 43778 w 69917"/>
                <a:gd name="connsiteY4" fmla="*/ 44875 h 146324"/>
                <a:gd name="connsiteX5" fmla="*/ 53115 w 69917"/>
                <a:gd name="connsiteY5" fmla="*/ 6284 h 146324"/>
                <a:gd name="connsiteX6" fmla="*/ 46511 w 69917"/>
                <a:gd name="connsiteY6" fmla="*/ 82 h 146324"/>
                <a:gd name="connsiteX7" fmla="*/ 37401 w 69917"/>
                <a:gd name="connsiteY7" fmla="*/ 8352 h 146324"/>
                <a:gd name="connsiteX8" fmla="*/ 28519 w 69917"/>
                <a:gd name="connsiteY8" fmla="*/ 44875 h 146324"/>
                <a:gd name="connsiteX9" fmla="*/ 7111 w 69917"/>
                <a:gd name="connsiteY9" fmla="*/ 44875 h 146324"/>
                <a:gd name="connsiteX10" fmla="*/ 278 w 69917"/>
                <a:gd name="connsiteY10" fmla="*/ 49240 h 146324"/>
                <a:gd name="connsiteX11" fmla="*/ 6655 w 69917"/>
                <a:gd name="connsiteY11" fmla="*/ 51996 h 146324"/>
                <a:gd name="connsiteX12" fmla="*/ 26697 w 69917"/>
                <a:gd name="connsiteY12" fmla="*/ 51996 h 146324"/>
                <a:gd name="connsiteX13" fmla="*/ 9388 w 69917"/>
                <a:gd name="connsiteY13" fmla="*/ 125274 h 146324"/>
                <a:gd name="connsiteX14" fmla="*/ 30341 w 69917"/>
                <a:gd name="connsiteY14" fmla="*/ 146407 h 146324"/>
                <a:gd name="connsiteX15" fmla="*/ 66552 w 69917"/>
                <a:gd name="connsiteY15" fmla="*/ 111032 h 146324"/>
                <a:gd name="connsiteX16" fmla="*/ 63819 w 69917"/>
                <a:gd name="connsiteY16" fmla="*/ 108734 h 146324"/>
                <a:gd name="connsiteX17" fmla="*/ 60403 w 69917"/>
                <a:gd name="connsiteY17" fmla="*/ 111950 h 146324"/>
                <a:gd name="connsiteX18" fmla="*/ 30796 w 69917"/>
                <a:gd name="connsiteY18" fmla="*/ 141353 h 146324"/>
                <a:gd name="connsiteX19" fmla="*/ 23736 w 69917"/>
                <a:gd name="connsiteY19" fmla="*/ 130787 h 146324"/>
                <a:gd name="connsiteX20" fmla="*/ 25103 w 69917"/>
                <a:gd name="connsiteY20" fmla="*/ 119761 h 146324"/>
                <a:gd name="connsiteX21" fmla="*/ 41956 w 69917"/>
                <a:gd name="connsiteY21" fmla="*/ 51996 h 14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17" h="146324">
                  <a:moveTo>
                    <a:pt x="41956" y="51996"/>
                  </a:moveTo>
                  <a:lnTo>
                    <a:pt x="63364" y="51996"/>
                  </a:lnTo>
                  <a:cubicBezTo>
                    <a:pt x="67919" y="51996"/>
                    <a:pt x="70196" y="51996"/>
                    <a:pt x="70196" y="47402"/>
                  </a:cubicBezTo>
                  <a:cubicBezTo>
                    <a:pt x="70196" y="44875"/>
                    <a:pt x="67919" y="44875"/>
                    <a:pt x="63819" y="44875"/>
                  </a:cubicBezTo>
                  <a:lnTo>
                    <a:pt x="43778" y="44875"/>
                  </a:lnTo>
                  <a:cubicBezTo>
                    <a:pt x="51977" y="12257"/>
                    <a:pt x="53115" y="7662"/>
                    <a:pt x="53115" y="6284"/>
                  </a:cubicBezTo>
                  <a:cubicBezTo>
                    <a:pt x="53115" y="2379"/>
                    <a:pt x="50382" y="82"/>
                    <a:pt x="46511" y="82"/>
                  </a:cubicBezTo>
                  <a:cubicBezTo>
                    <a:pt x="45828" y="82"/>
                    <a:pt x="39451" y="312"/>
                    <a:pt x="37401" y="8352"/>
                  </a:cubicBezTo>
                  <a:lnTo>
                    <a:pt x="28519" y="44875"/>
                  </a:lnTo>
                  <a:lnTo>
                    <a:pt x="7111" y="44875"/>
                  </a:lnTo>
                  <a:cubicBezTo>
                    <a:pt x="2556" y="44875"/>
                    <a:pt x="278" y="44875"/>
                    <a:pt x="278" y="49240"/>
                  </a:cubicBezTo>
                  <a:cubicBezTo>
                    <a:pt x="278" y="51996"/>
                    <a:pt x="2100" y="51996"/>
                    <a:pt x="6655" y="51996"/>
                  </a:cubicBezTo>
                  <a:lnTo>
                    <a:pt x="26697" y="51996"/>
                  </a:lnTo>
                  <a:cubicBezTo>
                    <a:pt x="10299" y="117234"/>
                    <a:pt x="9388" y="121139"/>
                    <a:pt x="9388" y="125274"/>
                  </a:cubicBezTo>
                  <a:cubicBezTo>
                    <a:pt x="9388" y="137678"/>
                    <a:pt x="18043" y="146407"/>
                    <a:pt x="30341" y="146407"/>
                  </a:cubicBezTo>
                  <a:cubicBezTo>
                    <a:pt x="53571" y="146407"/>
                    <a:pt x="66552" y="112869"/>
                    <a:pt x="66552" y="111032"/>
                  </a:cubicBezTo>
                  <a:cubicBezTo>
                    <a:pt x="66552" y="108734"/>
                    <a:pt x="64730" y="108734"/>
                    <a:pt x="63819" y="108734"/>
                  </a:cubicBezTo>
                  <a:cubicBezTo>
                    <a:pt x="61770" y="108734"/>
                    <a:pt x="61542" y="109424"/>
                    <a:pt x="60403" y="111950"/>
                  </a:cubicBezTo>
                  <a:cubicBezTo>
                    <a:pt x="50610" y="135840"/>
                    <a:pt x="38540" y="141353"/>
                    <a:pt x="30796" y="141353"/>
                  </a:cubicBezTo>
                  <a:cubicBezTo>
                    <a:pt x="26014" y="141353"/>
                    <a:pt x="23736" y="138367"/>
                    <a:pt x="23736" y="130787"/>
                  </a:cubicBezTo>
                  <a:cubicBezTo>
                    <a:pt x="23736" y="125274"/>
                    <a:pt x="24192" y="123666"/>
                    <a:pt x="25103" y="119761"/>
                  </a:cubicBezTo>
                  <a:lnTo>
                    <a:pt x="41956" y="51996"/>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44" name="任意多边形: 形状 143">
              <a:extLst>
                <a:ext uri="{FF2B5EF4-FFF2-40B4-BE49-F238E27FC236}">
                  <a16:creationId xmlns:a16="http://schemas.microsoft.com/office/drawing/2014/main" id="{555CD168-FDEB-439D-A256-4E6F87F95D94}"/>
                </a:ext>
              </a:extLst>
            </p:cNvPr>
            <p:cNvSpPr/>
            <p:nvPr>
              <p:custDataLst>
                <p:tags r:id="rId79"/>
              </p:custDataLst>
            </p:nvPr>
          </p:nvSpPr>
          <p:spPr>
            <a:xfrm>
              <a:off x="7565184" y="7688144"/>
              <a:ext cx="48304" cy="108216"/>
            </a:xfrm>
            <a:custGeom>
              <a:avLst/>
              <a:gdLst>
                <a:gd name="connsiteX0" fmla="*/ 44442 w 48304"/>
                <a:gd name="connsiteY0" fmla="*/ 6194 h 108216"/>
                <a:gd name="connsiteX1" fmla="*/ 38065 w 48304"/>
                <a:gd name="connsiteY1" fmla="*/ 83 h 108216"/>
                <a:gd name="connsiteX2" fmla="*/ 29137 w 48304"/>
                <a:gd name="connsiteY2" fmla="*/ 8927 h 108216"/>
                <a:gd name="connsiteX3" fmla="*/ 35514 w 48304"/>
                <a:gd name="connsiteY3" fmla="*/ 15038 h 108216"/>
                <a:gd name="connsiteX4" fmla="*/ 44442 w 48304"/>
                <a:gd name="connsiteY4" fmla="*/ 6194 h 108216"/>
                <a:gd name="connsiteX5" fmla="*/ 11920 w 48304"/>
                <a:gd name="connsiteY5" fmla="*/ 87878 h 108216"/>
                <a:gd name="connsiteX6" fmla="*/ 10485 w 48304"/>
                <a:gd name="connsiteY6" fmla="*/ 94632 h 108216"/>
                <a:gd name="connsiteX7" fmla="*/ 25630 w 48304"/>
                <a:gd name="connsiteY7" fmla="*/ 108299 h 108216"/>
                <a:gd name="connsiteX8" fmla="*/ 48587 w 48304"/>
                <a:gd name="connsiteY8" fmla="*/ 83698 h 108216"/>
                <a:gd name="connsiteX9" fmla="*/ 46036 w 48304"/>
                <a:gd name="connsiteY9" fmla="*/ 81607 h 108216"/>
                <a:gd name="connsiteX10" fmla="*/ 43007 w 48304"/>
                <a:gd name="connsiteY10" fmla="*/ 84341 h 108216"/>
                <a:gd name="connsiteX11" fmla="*/ 26108 w 48304"/>
                <a:gd name="connsiteY11" fmla="*/ 103797 h 108216"/>
                <a:gd name="connsiteX12" fmla="*/ 22123 w 48304"/>
                <a:gd name="connsiteY12" fmla="*/ 98169 h 108216"/>
                <a:gd name="connsiteX13" fmla="*/ 24674 w 48304"/>
                <a:gd name="connsiteY13" fmla="*/ 87878 h 108216"/>
                <a:gd name="connsiteX14" fmla="*/ 29775 w 48304"/>
                <a:gd name="connsiteY14" fmla="*/ 75015 h 108216"/>
                <a:gd name="connsiteX15" fmla="*/ 37587 w 48304"/>
                <a:gd name="connsiteY15" fmla="*/ 54593 h 108216"/>
                <a:gd name="connsiteX16" fmla="*/ 38543 w 48304"/>
                <a:gd name="connsiteY16" fmla="*/ 49448 h 108216"/>
                <a:gd name="connsiteX17" fmla="*/ 23398 w 48304"/>
                <a:gd name="connsiteY17" fmla="*/ 35780 h 108216"/>
                <a:gd name="connsiteX18" fmla="*/ 282 w 48304"/>
                <a:gd name="connsiteY18" fmla="*/ 60382 h 108216"/>
                <a:gd name="connsiteX19" fmla="*/ 2992 w 48304"/>
                <a:gd name="connsiteY19" fmla="*/ 62473 h 108216"/>
                <a:gd name="connsiteX20" fmla="*/ 5862 w 48304"/>
                <a:gd name="connsiteY20" fmla="*/ 59900 h 108216"/>
                <a:gd name="connsiteX21" fmla="*/ 22920 w 48304"/>
                <a:gd name="connsiteY21" fmla="*/ 40283 h 108216"/>
                <a:gd name="connsiteX22" fmla="*/ 26905 w 48304"/>
                <a:gd name="connsiteY22" fmla="*/ 45910 h 108216"/>
                <a:gd name="connsiteX23" fmla="*/ 21963 w 48304"/>
                <a:gd name="connsiteY23" fmla="*/ 61990 h 108216"/>
                <a:gd name="connsiteX24" fmla="*/ 11920 w 48304"/>
                <a:gd name="connsiteY24" fmla="*/ 87878 h 10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304" h="108216">
                  <a:moveTo>
                    <a:pt x="44442" y="6194"/>
                  </a:moveTo>
                  <a:cubicBezTo>
                    <a:pt x="44442" y="3621"/>
                    <a:pt x="42529" y="83"/>
                    <a:pt x="38065" y="83"/>
                  </a:cubicBezTo>
                  <a:cubicBezTo>
                    <a:pt x="33761" y="83"/>
                    <a:pt x="29137" y="4264"/>
                    <a:pt x="29137" y="8927"/>
                  </a:cubicBezTo>
                  <a:cubicBezTo>
                    <a:pt x="29137" y="11661"/>
                    <a:pt x="31210" y="15038"/>
                    <a:pt x="35514" y="15038"/>
                  </a:cubicBezTo>
                  <a:cubicBezTo>
                    <a:pt x="40137" y="15038"/>
                    <a:pt x="44442" y="10535"/>
                    <a:pt x="44442" y="6194"/>
                  </a:cubicBezTo>
                  <a:close/>
                  <a:moveTo>
                    <a:pt x="11920" y="87878"/>
                  </a:moveTo>
                  <a:cubicBezTo>
                    <a:pt x="11282" y="89969"/>
                    <a:pt x="10485" y="91898"/>
                    <a:pt x="10485" y="94632"/>
                  </a:cubicBezTo>
                  <a:cubicBezTo>
                    <a:pt x="10485" y="102189"/>
                    <a:pt x="16862" y="108299"/>
                    <a:pt x="25630" y="108299"/>
                  </a:cubicBezTo>
                  <a:cubicBezTo>
                    <a:pt x="41572" y="108299"/>
                    <a:pt x="48587" y="86110"/>
                    <a:pt x="48587" y="83698"/>
                  </a:cubicBezTo>
                  <a:cubicBezTo>
                    <a:pt x="48587" y="81607"/>
                    <a:pt x="46514" y="81607"/>
                    <a:pt x="46036" y="81607"/>
                  </a:cubicBezTo>
                  <a:cubicBezTo>
                    <a:pt x="43804" y="81607"/>
                    <a:pt x="43645" y="82572"/>
                    <a:pt x="43007" y="84341"/>
                  </a:cubicBezTo>
                  <a:cubicBezTo>
                    <a:pt x="39340" y="97205"/>
                    <a:pt x="32326" y="103797"/>
                    <a:pt x="26108" y="103797"/>
                  </a:cubicBezTo>
                  <a:cubicBezTo>
                    <a:pt x="22920" y="103797"/>
                    <a:pt x="22123" y="101707"/>
                    <a:pt x="22123" y="98169"/>
                  </a:cubicBezTo>
                  <a:cubicBezTo>
                    <a:pt x="22123" y="94471"/>
                    <a:pt x="23239" y="91416"/>
                    <a:pt x="24674" y="87878"/>
                  </a:cubicBezTo>
                  <a:cubicBezTo>
                    <a:pt x="26268" y="83537"/>
                    <a:pt x="28021" y="79195"/>
                    <a:pt x="29775" y="75015"/>
                  </a:cubicBezTo>
                  <a:cubicBezTo>
                    <a:pt x="31210" y="71156"/>
                    <a:pt x="36949" y="56523"/>
                    <a:pt x="37587" y="54593"/>
                  </a:cubicBezTo>
                  <a:cubicBezTo>
                    <a:pt x="38065" y="52986"/>
                    <a:pt x="38543" y="51056"/>
                    <a:pt x="38543" y="49448"/>
                  </a:cubicBezTo>
                  <a:cubicBezTo>
                    <a:pt x="38543" y="41891"/>
                    <a:pt x="32166" y="35780"/>
                    <a:pt x="23398" y="35780"/>
                  </a:cubicBezTo>
                  <a:cubicBezTo>
                    <a:pt x="7615" y="35780"/>
                    <a:pt x="282" y="57649"/>
                    <a:pt x="282" y="60382"/>
                  </a:cubicBezTo>
                  <a:cubicBezTo>
                    <a:pt x="282" y="62473"/>
                    <a:pt x="2514" y="62473"/>
                    <a:pt x="2992" y="62473"/>
                  </a:cubicBezTo>
                  <a:cubicBezTo>
                    <a:pt x="5224" y="62473"/>
                    <a:pt x="5383" y="61669"/>
                    <a:pt x="5862" y="59900"/>
                  </a:cubicBezTo>
                  <a:cubicBezTo>
                    <a:pt x="10007" y="46071"/>
                    <a:pt x="17021" y="40283"/>
                    <a:pt x="22920" y="40283"/>
                  </a:cubicBezTo>
                  <a:cubicBezTo>
                    <a:pt x="25471" y="40283"/>
                    <a:pt x="26905" y="41569"/>
                    <a:pt x="26905" y="45910"/>
                  </a:cubicBezTo>
                  <a:cubicBezTo>
                    <a:pt x="26905" y="49609"/>
                    <a:pt x="25949" y="52021"/>
                    <a:pt x="21963" y="61990"/>
                  </a:cubicBezTo>
                  <a:lnTo>
                    <a:pt x="11920" y="87878"/>
                  </a:ln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45" name="任意多边形: 形状 144">
              <a:extLst>
                <a:ext uri="{FF2B5EF4-FFF2-40B4-BE49-F238E27FC236}">
                  <a16:creationId xmlns:a16="http://schemas.microsoft.com/office/drawing/2014/main" id="{DB345DDD-BE93-44BA-B703-59B5616C52DB}"/>
                </a:ext>
              </a:extLst>
            </p:cNvPr>
            <p:cNvSpPr/>
            <p:nvPr>
              <p:custDataLst>
                <p:tags r:id="rId80"/>
              </p:custDataLst>
            </p:nvPr>
          </p:nvSpPr>
          <p:spPr>
            <a:xfrm>
              <a:off x="7646495" y="7588014"/>
              <a:ext cx="52837" cy="229709"/>
            </a:xfrm>
            <a:custGeom>
              <a:avLst/>
              <a:gdLst>
                <a:gd name="connsiteX0" fmla="*/ 53122 w 52837"/>
                <a:gd name="connsiteY0" fmla="*/ 114937 h 229709"/>
                <a:gd name="connsiteX1" fmla="*/ 38091 w 52837"/>
                <a:gd name="connsiteY1" fmla="*/ 43267 h 229709"/>
                <a:gd name="connsiteX2" fmla="*/ 2563 w 52837"/>
                <a:gd name="connsiteY2" fmla="*/ 82 h 229709"/>
                <a:gd name="connsiteX3" fmla="*/ 285 w 52837"/>
                <a:gd name="connsiteY3" fmla="*/ 2379 h 229709"/>
                <a:gd name="connsiteX4" fmla="*/ 4612 w 52837"/>
                <a:gd name="connsiteY4" fmla="*/ 7662 h 229709"/>
                <a:gd name="connsiteX5" fmla="*/ 39913 w 52837"/>
                <a:gd name="connsiteY5" fmla="*/ 114937 h 229709"/>
                <a:gd name="connsiteX6" fmla="*/ 3246 w 52837"/>
                <a:gd name="connsiteY6" fmla="*/ 223589 h 229709"/>
                <a:gd name="connsiteX7" fmla="*/ 285 w 52837"/>
                <a:gd name="connsiteY7" fmla="*/ 227494 h 229709"/>
                <a:gd name="connsiteX8" fmla="*/ 2563 w 52837"/>
                <a:gd name="connsiteY8" fmla="*/ 229791 h 229709"/>
                <a:gd name="connsiteX9" fmla="*/ 38774 w 52837"/>
                <a:gd name="connsiteY9" fmla="*/ 184998 h 229709"/>
                <a:gd name="connsiteX10" fmla="*/ 53122 w 52837"/>
                <a:gd name="connsiteY10" fmla="*/ 114937 h 22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7" h="229709">
                  <a:moveTo>
                    <a:pt x="53122" y="114937"/>
                  </a:moveTo>
                  <a:cubicBezTo>
                    <a:pt x="53122" y="97019"/>
                    <a:pt x="50617" y="69224"/>
                    <a:pt x="38091" y="43267"/>
                  </a:cubicBezTo>
                  <a:cubicBezTo>
                    <a:pt x="24426" y="15013"/>
                    <a:pt x="4840" y="82"/>
                    <a:pt x="2563" y="82"/>
                  </a:cubicBezTo>
                  <a:cubicBezTo>
                    <a:pt x="1196" y="82"/>
                    <a:pt x="285" y="1001"/>
                    <a:pt x="285" y="2379"/>
                  </a:cubicBezTo>
                  <a:cubicBezTo>
                    <a:pt x="285" y="3068"/>
                    <a:pt x="285" y="3528"/>
                    <a:pt x="4612" y="7662"/>
                  </a:cubicBezTo>
                  <a:cubicBezTo>
                    <a:pt x="26932" y="30404"/>
                    <a:pt x="39913" y="66927"/>
                    <a:pt x="39913" y="114937"/>
                  </a:cubicBezTo>
                  <a:cubicBezTo>
                    <a:pt x="39913" y="154217"/>
                    <a:pt x="31486" y="194646"/>
                    <a:pt x="3246" y="223589"/>
                  </a:cubicBezTo>
                  <a:cubicBezTo>
                    <a:pt x="285" y="226346"/>
                    <a:pt x="285" y="226805"/>
                    <a:pt x="285" y="227494"/>
                  </a:cubicBezTo>
                  <a:cubicBezTo>
                    <a:pt x="285" y="228872"/>
                    <a:pt x="1196" y="229791"/>
                    <a:pt x="2563" y="229791"/>
                  </a:cubicBezTo>
                  <a:cubicBezTo>
                    <a:pt x="4840" y="229791"/>
                    <a:pt x="25337" y="214171"/>
                    <a:pt x="38774" y="184998"/>
                  </a:cubicBezTo>
                  <a:cubicBezTo>
                    <a:pt x="50389" y="159730"/>
                    <a:pt x="53122" y="134232"/>
                    <a:pt x="53122" y="114937"/>
                  </a:cubicBezTo>
                  <a:close/>
                </a:path>
              </a:pathLst>
            </a:custGeom>
            <a:solidFill>
              <a:srgbClr val="000000"/>
            </a:solidFill>
            <a:ln w="228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sp>
        <p:nvSpPr>
          <p:cNvPr id="171" name="文本框 170">
            <a:extLst>
              <a:ext uri="{FF2B5EF4-FFF2-40B4-BE49-F238E27FC236}">
                <a16:creationId xmlns:a16="http://schemas.microsoft.com/office/drawing/2014/main" id="{F920438F-B65E-4B1F-911C-791CB1EEA510}"/>
              </a:ext>
            </a:extLst>
          </p:cNvPr>
          <p:cNvSpPr txBox="1"/>
          <p:nvPr/>
        </p:nvSpPr>
        <p:spPr>
          <a:xfrm>
            <a:off x="4875079" y="1227068"/>
            <a:ext cx="1717137" cy="400110"/>
          </a:xfrm>
          <a:prstGeom prst="rect">
            <a:avLst/>
          </a:prstGeom>
          <a:noFill/>
        </p:spPr>
        <p:txBody>
          <a:bodyPr wrap="none" rtlCol="0">
            <a:spAutoFit/>
          </a:bodyPr>
          <a:lstStyle/>
          <a:p>
            <a:r>
              <a:rPr lang="en-US" altLang="zh-CN" sz="2000" b="1" dirty="0"/>
              <a:t>PDF</a:t>
            </a:r>
            <a:r>
              <a:rPr lang="zh-CN" altLang="en-US" sz="2000" b="1" dirty="0"/>
              <a:t>获取算法</a:t>
            </a:r>
          </a:p>
        </p:txBody>
      </p:sp>
      <p:sp>
        <p:nvSpPr>
          <p:cNvPr id="172" name="文本框 171">
            <a:extLst>
              <a:ext uri="{FF2B5EF4-FFF2-40B4-BE49-F238E27FC236}">
                <a16:creationId xmlns:a16="http://schemas.microsoft.com/office/drawing/2014/main" id="{DED19F7B-CB1F-4313-9BB0-E86C017BCE0F}"/>
              </a:ext>
            </a:extLst>
          </p:cNvPr>
          <p:cNvSpPr txBox="1"/>
          <p:nvPr/>
        </p:nvSpPr>
        <p:spPr>
          <a:xfrm>
            <a:off x="5223737" y="2013193"/>
            <a:ext cx="3855543" cy="338554"/>
          </a:xfrm>
          <a:prstGeom prst="rect">
            <a:avLst/>
          </a:prstGeom>
          <a:noFill/>
        </p:spPr>
        <p:txBody>
          <a:bodyPr wrap="none" rtlCol="0">
            <a:spAutoFit/>
          </a:bodyPr>
          <a:lstStyle/>
          <a:p>
            <a:r>
              <a:rPr lang="en-US" altLang="zh-CN" sz="1600" dirty="0"/>
              <a:t>Geant4</a:t>
            </a:r>
            <a:r>
              <a:rPr lang="zh-CN" altLang="en-US" sz="1600" dirty="0"/>
              <a:t>模拟耗时太多，需要使用算法计算</a:t>
            </a:r>
          </a:p>
        </p:txBody>
      </p:sp>
      <p:sp>
        <p:nvSpPr>
          <p:cNvPr id="173" name="文本框 172">
            <a:extLst>
              <a:ext uri="{FF2B5EF4-FFF2-40B4-BE49-F238E27FC236}">
                <a16:creationId xmlns:a16="http://schemas.microsoft.com/office/drawing/2014/main" id="{93D3A141-9C09-46B6-A56D-F8136A94DD87}"/>
              </a:ext>
            </a:extLst>
          </p:cNvPr>
          <p:cNvSpPr txBox="1"/>
          <p:nvPr/>
        </p:nvSpPr>
        <p:spPr>
          <a:xfrm>
            <a:off x="5253342" y="1679281"/>
            <a:ext cx="2236510" cy="338554"/>
          </a:xfrm>
          <a:prstGeom prst="rect">
            <a:avLst/>
          </a:prstGeom>
          <a:noFill/>
        </p:spPr>
        <p:txBody>
          <a:bodyPr wrap="none" rtlCol="0">
            <a:spAutoFit/>
          </a:bodyPr>
          <a:lstStyle/>
          <a:p>
            <a:r>
              <a:rPr lang="zh-CN" altLang="en-US" sz="1600" dirty="0"/>
              <a:t>已知：粒子径迹与动量</a:t>
            </a:r>
          </a:p>
        </p:txBody>
      </p:sp>
      <p:sp>
        <p:nvSpPr>
          <p:cNvPr id="174" name="文本框 173">
            <a:extLst>
              <a:ext uri="{FF2B5EF4-FFF2-40B4-BE49-F238E27FC236}">
                <a16:creationId xmlns:a16="http://schemas.microsoft.com/office/drawing/2014/main" id="{2876F518-A51C-4766-ACAA-E2CB217768A1}"/>
              </a:ext>
            </a:extLst>
          </p:cNvPr>
          <p:cNvSpPr txBox="1"/>
          <p:nvPr/>
        </p:nvSpPr>
        <p:spPr>
          <a:xfrm>
            <a:off x="8166210" y="1679281"/>
            <a:ext cx="1826141" cy="338554"/>
          </a:xfrm>
          <a:prstGeom prst="rect">
            <a:avLst/>
          </a:prstGeom>
          <a:noFill/>
        </p:spPr>
        <p:txBody>
          <a:bodyPr wrap="none" rtlCol="0">
            <a:spAutoFit/>
          </a:bodyPr>
          <a:lstStyle/>
          <a:p>
            <a:r>
              <a:rPr lang="zh-CN" altLang="en-US" sz="1600" dirty="0"/>
              <a:t>假设：粒子的种类</a:t>
            </a:r>
          </a:p>
        </p:txBody>
      </p:sp>
      <p:cxnSp>
        <p:nvCxnSpPr>
          <p:cNvPr id="175" name="连接符: 肘形 174">
            <a:extLst>
              <a:ext uri="{FF2B5EF4-FFF2-40B4-BE49-F238E27FC236}">
                <a16:creationId xmlns:a16="http://schemas.microsoft.com/office/drawing/2014/main" id="{410A9444-337B-4A66-956E-C0576C94278D}"/>
              </a:ext>
            </a:extLst>
          </p:cNvPr>
          <p:cNvCxnSpPr>
            <a:cxnSpLocks/>
            <a:stCxn id="178" idx="3"/>
            <a:endCxn id="171" idx="1"/>
          </p:cNvCxnSpPr>
          <p:nvPr/>
        </p:nvCxnSpPr>
        <p:spPr>
          <a:xfrm flipV="1">
            <a:off x="3602266" y="1427123"/>
            <a:ext cx="1272813" cy="4180113"/>
          </a:xfrm>
          <a:prstGeom prst="bentConnector3">
            <a:avLst>
              <a:gd name="adj1" fmla="val 70526"/>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8" name="矩形 177">
            <a:extLst>
              <a:ext uri="{FF2B5EF4-FFF2-40B4-BE49-F238E27FC236}">
                <a16:creationId xmlns:a16="http://schemas.microsoft.com/office/drawing/2014/main" id="{CD6C8EE4-7D9B-40F3-8DC3-10D76B9842F8}"/>
              </a:ext>
            </a:extLst>
          </p:cNvPr>
          <p:cNvSpPr/>
          <p:nvPr/>
        </p:nvSpPr>
        <p:spPr>
          <a:xfrm>
            <a:off x="962632" y="5393155"/>
            <a:ext cx="2639634" cy="42816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文本框 181">
            <a:extLst>
              <a:ext uri="{FF2B5EF4-FFF2-40B4-BE49-F238E27FC236}">
                <a16:creationId xmlns:a16="http://schemas.microsoft.com/office/drawing/2014/main" id="{3CE9A10B-D966-4C97-977B-09D63E9A1C9B}"/>
              </a:ext>
            </a:extLst>
          </p:cNvPr>
          <p:cNvSpPr txBox="1"/>
          <p:nvPr/>
        </p:nvSpPr>
        <p:spPr>
          <a:xfrm>
            <a:off x="4837104" y="2420811"/>
            <a:ext cx="2691763" cy="369332"/>
          </a:xfrm>
          <a:prstGeom prst="rect">
            <a:avLst/>
          </a:prstGeom>
          <a:noFill/>
        </p:spPr>
        <p:txBody>
          <a:bodyPr wrap="none" rtlCol="0">
            <a:spAutoFit/>
          </a:bodyPr>
          <a:lstStyle/>
          <a:p>
            <a:r>
              <a:rPr lang="en-US" altLang="zh-CN" b="1" dirty="0"/>
              <a:t>step1:</a:t>
            </a:r>
            <a:r>
              <a:rPr lang="zh-CN" altLang="en-US" b="1" dirty="0"/>
              <a:t> 有限元法正向投点</a:t>
            </a:r>
          </a:p>
        </p:txBody>
      </p:sp>
      <p:grpSp>
        <p:nvGrpSpPr>
          <p:cNvPr id="186" name="组合 185">
            <a:extLst>
              <a:ext uri="{FF2B5EF4-FFF2-40B4-BE49-F238E27FC236}">
                <a16:creationId xmlns:a16="http://schemas.microsoft.com/office/drawing/2014/main" id="{906375E5-ED8C-4CAB-8C94-3DDA429B819E}"/>
              </a:ext>
            </a:extLst>
          </p:cNvPr>
          <p:cNvGrpSpPr/>
          <p:nvPr/>
        </p:nvGrpSpPr>
        <p:grpSpPr>
          <a:xfrm>
            <a:off x="5331625" y="2949537"/>
            <a:ext cx="1598160" cy="711426"/>
            <a:chOff x="5338211" y="3322837"/>
            <a:chExt cx="2937418" cy="1307601"/>
          </a:xfrm>
        </p:grpSpPr>
        <p:sp>
          <p:nvSpPr>
            <p:cNvPr id="183" name="矩形 182">
              <a:extLst>
                <a:ext uri="{FF2B5EF4-FFF2-40B4-BE49-F238E27FC236}">
                  <a16:creationId xmlns:a16="http://schemas.microsoft.com/office/drawing/2014/main" id="{A57A01D6-BE89-4899-A9F4-D0ED0D3FF4A7}"/>
                </a:ext>
              </a:extLst>
            </p:cNvPr>
            <p:cNvSpPr/>
            <p:nvPr/>
          </p:nvSpPr>
          <p:spPr>
            <a:xfrm>
              <a:off x="5338211" y="3651861"/>
              <a:ext cx="2937418" cy="46166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4" name="直接箭头连接符 183">
              <a:extLst>
                <a:ext uri="{FF2B5EF4-FFF2-40B4-BE49-F238E27FC236}">
                  <a16:creationId xmlns:a16="http://schemas.microsoft.com/office/drawing/2014/main" id="{B8756F0D-CBD8-480D-84B8-6CF5D32D8F07}"/>
                </a:ext>
              </a:extLst>
            </p:cNvPr>
            <p:cNvCxnSpPr>
              <a:cxnSpLocks/>
            </p:cNvCxnSpPr>
            <p:nvPr/>
          </p:nvCxnSpPr>
          <p:spPr>
            <a:xfrm>
              <a:off x="7368507" y="3322837"/>
              <a:ext cx="440792" cy="1307601"/>
            </a:xfrm>
            <a:prstGeom prst="straightConnector1">
              <a:avLst/>
            </a:prstGeom>
            <a:ln w="19050">
              <a:solidFill>
                <a:schemeClr val="accent1">
                  <a:lumMod val="5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5" name="直接连接符 184">
              <a:extLst>
                <a:ext uri="{FF2B5EF4-FFF2-40B4-BE49-F238E27FC236}">
                  <a16:creationId xmlns:a16="http://schemas.microsoft.com/office/drawing/2014/main" id="{4A032A96-32D3-4D58-8830-7B151C3A7B14}"/>
                </a:ext>
              </a:extLst>
            </p:cNvPr>
            <p:cNvCxnSpPr>
              <a:cxnSpLocks/>
            </p:cNvCxnSpPr>
            <p:nvPr/>
          </p:nvCxnSpPr>
          <p:spPr>
            <a:xfrm>
              <a:off x="7478482" y="3651861"/>
              <a:ext cx="159544" cy="46166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3" name="组合 192">
            <a:extLst>
              <a:ext uri="{FF2B5EF4-FFF2-40B4-BE49-F238E27FC236}">
                <a16:creationId xmlns:a16="http://schemas.microsoft.com/office/drawing/2014/main" id="{AF4FE7B3-4919-46B7-8167-189D1E44010B}"/>
              </a:ext>
            </a:extLst>
          </p:cNvPr>
          <p:cNvGrpSpPr/>
          <p:nvPr/>
        </p:nvGrpSpPr>
        <p:grpSpPr>
          <a:xfrm>
            <a:off x="7858506" y="2461823"/>
            <a:ext cx="1029474" cy="1348141"/>
            <a:chOff x="7323149" y="2761405"/>
            <a:chExt cx="1029474" cy="1348141"/>
          </a:xfrm>
        </p:grpSpPr>
        <p:cxnSp>
          <p:nvCxnSpPr>
            <p:cNvPr id="187" name="直接箭头连接符 186">
              <a:extLst>
                <a:ext uri="{FF2B5EF4-FFF2-40B4-BE49-F238E27FC236}">
                  <a16:creationId xmlns:a16="http://schemas.microsoft.com/office/drawing/2014/main" id="{DACF4F78-A641-4877-91B2-68B8E720C712}"/>
                </a:ext>
              </a:extLst>
            </p:cNvPr>
            <p:cNvCxnSpPr>
              <a:cxnSpLocks/>
            </p:cNvCxnSpPr>
            <p:nvPr/>
          </p:nvCxnSpPr>
          <p:spPr>
            <a:xfrm flipV="1">
              <a:off x="7640020" y="2761405"/>
              <a:ext cx="113871" cy="1348141"/>
            </a:xfrm>
            <a:prstGeom prst="straightConnector1">
              <a:avLst/>
            </a:prstGeom>
            <a:ln w="19050">
              <a:solidFill>
                <a:schemeClr val="accent1">
                  <a:lumMod val="5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8" name="直接箭头连接符 187">
              <a:extLst>
                <a:ext uri="{FF2B5EF4-FFF2-40B4-BE49-F238E27FC236}">
                  <a16:creationId xmlns:a16="http://schemas.microsoft.com/office/drawing/2014/main" id="{CA2A3AD7-B1EE-4BF2-8455-51602591C032}"/>
                </a:ext>
              </a:extLst>
            </p:cNvPr>
            <p:cNvCxnSpPr>
              <a:cxnSpLocks/>
            </p:cNvCxnSpPr>
            <p:nvPr/>
          </p:nvCxnSpPr>
          <p:spPr>
            <a:xfrm flipV="1">
              <a:off x="7665252" y="3264594"/>
              <a:ext cx="687371" cy="433591"/>
            </a:xfrm>
            <a:prstGeom prst="straightConnector1">
              <a:avLst/>
            </a:prstGeom>
            <a:ln w="158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9" name="直接箭头连接符 188">
              <a:extLst>
                <a:ext uri="{FF2B5EF4-FFF2-40B4-BE49-F238E27FC236}">
                  <a16:creationId xmlns:a16="http://schemas.microsoft.com/office/drawing/2014/main" id="{8D750ADA-DB4D-49C1-AF6B-7D1CEE3F8230}"/>
                </a:ext>
              </a:extLst>
            </p:cNvPr>
            <p:cNvCxnSpPr>
              <a:cxnSpLocks/>
            </p:cNvCxnSpPr>
            <p:nvPr/>
          </p:nvCxnSpPr>
          <p:spPr>
            <a:xfrm flipV="1">
              <a:off x="7665252" y="3545784"/>
              <a:ext cx="452675" cy="152401"/>
            </a:xfrm>
            <a:prstGeom prst="straightConnector1">
              <a:avLst/>
            </a:prstGeom>
            <a:ln w="158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0" name="直接箭头连接符 189">
              <a:extLst>
                <a:ext uri="{FF2B5EF4-FFF2-40B4-BE49-F238E27FC236}">
                  <a16:creationId xmlns:a16="http://schemas.microsoft.com/office/drawing/2014/main" id="{8656F7F8-8140-47E9-B87D-876B0D624305}"/>
                </a:ext>
              </a:extLst>
            </p:cNvPr>
            <p:cNvCxnSpPr>
              <a:cxnSpLocks/>
            </p:cNvCxnSpPr>
            <p:nvPr/>
          </p:nvCxnSpPr>
          <p:spPr>
            <a:xfrm flipV="1">
              <a:off x="7671238" y="3264594"/>
              <a:ext cx="486219" cy="450600"/>
            </a:xfrm>
            <a:prstGeom prst="straightConnector1">
              <a:avLst/>
            </a:prstGeom>
            <a:ln w="158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1" name="弧形 190">
              <a:extLst>
                <a:ext uri="{FF2B5EF4-FFF2-40B4-BE49-F238E27FC236}">
                  <a16:creationId xmlns:a16="http://schemas.microsoft.com/office/drawing/2014/main" id="{96FAFCB6-982F-4751-8C5C-C16BEB9505FD}"/>
                </a:ext>
              </a:extLst>
            </p:cNvPr>
            <p:cNvSpPr/>
            <p:nvPr/>
          </p:nvSpPr>
          <p:spPr>
            <a:xfrm>
              <a:off x="7323149" y="3328600"/>
              <a:ext cx="709402" cy="726998"/>
            </a:xfrm>
            <a:prstGeom prst="arc">
              <a:avLst>
                <a:gd name="adj1" fmla="val 16335084"/>
                <a:gd name="adj2" fmla="val 19468813"/>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2" name="文本框 191">
              <a:extLst>
                <a:ext uri="{FF2B5EF4-FFF2-40B4-BE49-F238E27FC236}">
                  <a16:creationId xmlns:a16="http://schemas.microsoft.com/office/drawing/2014/main" id="{5F0BAF50-59ED-4F2E-85DE-71B9CD089587}"/>
                </a:ext>
              </a:extLst>
            </p:cNvPr>
            <p:cNvSpPr txBox="1"/>
            <p:nvPr/>
          </p:nvSpPr>
          <p:spPr>
            <a:xfrm>
              <a:off x="7749064" y="3043557"/>
              <a:ext cx="367408" cy="369332"/>
            </a:xfrm>
            <a:prstGeom prst="rect">
              <a:avLst/>
            </a:prstGeom>
            <a:noFill/>
          </p:spPr>
          <p:txBody>
            <a:bodyPr wrap="none" rtlCol="0">
              <a:spAutoFit/>
            </a:bodyPr>
            <a:lstStyle/>
            <a:p>
              <a:r>
                <a:rPr lang="el-GR" altLang="zh-CN" i="1" dirty="0">
                  <a:solidFill>
                    <a:srgbClr val="C00000"/>
                  </a:solidFill>
                  <a:latin typeface="Times New Roman" panose="02020603050405020304" pitchFamily="18" charset="0"/>
                  <a:cs typeface="Times New Roman" panose="02020603050405020304" pitchFamily="18" charset="0"/>
                </a:rPr>
                <a:t>θ</a:t>
              </a:r>
              <a:r>
                <a:rPr lang="en-US" altLang="zh-CN" i="1" baseline="-25000" dirty="0">
                  <a:solidFill>
                    <a:srgbClr val="C00000"/>
                  </a:solidFill>
                  <a:latin typeface="Times New Roman" panose="02020603050405020304" pitchFamily="18" charset="0"/>
                  <a:cs typeface="Times New Roman" panose="02020603050405020304" pitchFamily="18" charset="0"/>
                </a:rPr>
                <a:t>c</a:t>
              </a:r>
              <a:endParaRPr lang="zh-CN" altLang="en-US" i="1" dirty="0">
                <a:solidFill>
                  <a:srgbClr val="C00000"/>
                </a:solidFill>
                <a:latin typeface="Times New Roman" panose="02020603050405020304" pitchFamily="18" charset="0"/>
                <a:cs typeface="Times New Roman" panose="02020603050405020304" pitchFamily="18" charset="0"/>
              </a:endParaRPr>
            </a:p>
          </p:txBody>
        </p:sp>
      </p:grpSp>
      <p:grpSp>
        <p:nvGrpSpPr>
          <p:cNvPr id="204" name="组合 203">
            <a:extLst>
              <a:ext uri="{FF2B5EF4-FFF2-40B4-BE49-F238E27FC236}">
                <a16:creationId xmlns:a16="http://schemas.microsoft.com/office/drawing/2014/main" id="{A811A675-7520-43D0-96C2-1FE8C18337F5}"/>
              </a:ext>
            </a:extLst>
          </p:cNvPr>
          <p:cNvGrpSpPr/>
          <p:nvPr/>
        </p:nvGrpSpPr>
        <p:grpSpPr>
          <a:xfrm>
            <a:off x="9797772" y="2488163"/>
            <a:ext cx="1278689" cy="1378938"/>
            <a:chOff x="9474121" y="2730608"/>
            <a:chExt cx="1278689" cy="1378938"/>
          </a:xfrm>
        </p:grpSpPr>
        <p:cxnSp>
          <p:nvCxnSpPr>
            <p:cNvPr id="194" name="直接箭头连接符 193">
              <a:extLst>
                <a:ext uri="{FF2B5EF4-FFF2-40B4-BE49-F238E27FC236}">
                  <a16:creationId xmlns:a16="http://schemas.microsoft.com/office/drawing/2014/main" id="{D1C1B4CF-14D5-4BDC-B5AF-5BD3785597B8}"/>
                </a:ext>
              </a:extLst>
            </p:cNvPr>
            <p:cNvCxnSpPr>
              <a:cxnSpLocks/>
            </p:cNvCxnSpPr>
            <p:nvPr/>
          </p:nvCxnSpPr>
          <p:spPr>
            <a:xfrm flipV="1">
              <a:off x="9992144" y="2730608"/>
              <a:ext cx="0" cy="1378938"/>
            </a:xfrm>
            <a:prstGeom prst="straightConnector1">
              <a:avLst/>
            </a:prstGeom>
            <a:ln w="19050">
              <a:solidFill>
                <a:schemeClr val="accent1">
                  <a:lumMod val="50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5" name="直接箭头连接符 194">
              <a:extLst>
                <a:ext uri="{FF2B5EF4-FFF2-40B4-BE49-F238E27FC236}">
                  <a16:creationId xmlns:a16="http://schemas.microsoft.com/office/drawing/2014/main" id="{03E8C147-41A7-44DE-9E01-34000A1D6687}"/>
                </a:ext>
              </a:extLst>
            </p:cNvPr>
            <p:cNvCxnSpPr>
              <a:cxnSpLocks/>
              <a:endCxn id="198" idx="7"/>
            </p:cNvCxnSpPr>
            <p:nvPr/>
          </p:nvCxnSpPr>
          <p:spPr>
            <a:xfrm flipV="1">
              <a:off x="9986613" y="3020067"/>
              <a:ext cx="362387" cy="753332"/>
            </a:xfrm>
            <a:prstGeom prst="straightConnector1">
              <a:avLst/>
            </a:prstGeom>
            <a:ln w="158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6" name="直接箭头连接符 195">
              <a:extLst>
                <a:ext uri="{FF2B5EF4-FFF2-40B4-BE49-F238E27FC236}">
                  <a16:creationId xmlns:a16="http://schemas.microsoft.com/office/drawing/2014/main" id="{747A2E3E-9654-410C-B975-86A4EDA3BE26}"/>
                </a:ext>
              </a:extLst>
            </p:cNvPr>
            <p:cNvCxnSpPr>
              <a:cxnSpLocks/>
              <a:endCxn id="198" idx="1"/>
            </p:cNvCxnSpPr>
            <p:nvPr/>
          </p:nvCxnSpPr>
          <p:spPr>
            <a:xfrm flipH="1" flipV="1">
              <a:off x="9624226" y="3020067"/>
              <a:ext cx="362387" cy="753332"/>
            </a:xfrm>
            <a:prstGeom prst="straightConnector1">
              <a:avLst/>
            </a:prstGeom>
            <a:ln w="158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7" name="直接箭头连接符 196">
              <a:extLst>
                <a:ext uri="{FF2B5EF4-FFF2-40B4-BE49-F238E27FC236}">
                  <a16:creationId xmlns:a16="http://schemas.microsoft.com/office/drawing/2014/main" id="{0F66C9A1-3BA0-470D-A0AF-B4F1F09309AD}"/>
                </a:ext>
              </a:extLst>
            </p:cNvPr>
            <p:cNvCxnSpPr>
              <a:cxnSpLocks/>
              <a:endCxn id="198" idx="6"/>
            </p:cNvCxnSpPr>
            <p:nvPr/>
          </p:nvCxnSpPr>
          <p:spPr>
            <a:xfrm flipV="1">
              <a:off x="9986613" y="3179378"/>
              <a:ext cx="512492" cy="594022"/>
            </a:xfrm>
            <a:prstGeom prst="straightConnector1">
              <a:avLst/>
            </a:prstGeom>
            <a:ln w="158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8" name="椭圆 197">
              <a:extLst>
                <a:ext uri="{FF2B5EF4-FFF2-40B4-BE49-F238E27FC236}">
                  <a16:creationId xmlns:a16="http://schemas.microsoft.com/office/drawing/2014/main" id="{74D2AB14-FF1F-462D-AC62-E5B7834AAA9B}"/>
                </a:ext>
              </a:extLst>
            </p:cNvPr>
            <p:cNvSpPr/>
            <p:nvPr/>
          </p:nvSpPr>
          <p:spPr>
            <a:xfrm>
              <a:off x="9474121" y="2954078"/>
              <a:ext cx="1024984" cy="450600"/>
            </a:xfrm>
            <a:prstGeom prst="ellipse">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9" name="直接连接符 198">
              <a:extLst>
                <a:ext uri="{FF2B5EF4-FFF2-40B4-BE49-F238E27FC236}">
                  <a16:creationId xmlns:a16="http://schemas.microsoft.com/office/drawing/2014/main" id="{5D18E67F-26AD-4843-8CAA-35D8DDECA6C2}"/>
                </a:ext>
              </a:extLst>
            </p:cNvPr>
            <p:cNvCxnSpPr>
              <a:cxnSpLocks/>
              <a:stCxn id="198" idx="1"/>
            </p:cNvCxnSpPr>
            <p:nvPr/>
          </p:nvCxnSpPr>
          <p:spPr>
            <a:xfrm>
              <a:off x="9624226" y="3020067"/>
              <a:ext cx="362387" cy="15931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0" name="直接连接符 199">
              <a:extLst>
                <a:ext uri="{FF2B5EF4-FFF2-40B4-BE49-F238E27FC236}">
                  <a16:creationId xmlns:a16="http://schemas.microsoft.com/office/drawing/2014/main" id="{74BA1ED8-B4C5-4B40-8B9A-81A4F33948A1}"/>
                </a:ext>
              </a:extLst>
            </p:cNvPr>
            <p:cNvCxnSpPr>
              <a:cxnSpLocks/>
              <a:stCxn id="198" idx="7"/>
            </p:cNvCxnSpPr>
            <p:nvPr/>
          </p:nvCxnSpPr>
          <p:spPr>
            <a:xfrm flipH="1">
              <a:off x="9997676" y="3020067"/>
              <a:ext cx="351324" cy="15931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1" name="直接连接符 200">
              <a:extLst>
                <a:ext uri="{FF2B5EF4-FFF2-40B4-BE49-F238E27FC236}">
                  <a16:creationId xmlns:a16="http://schemas.microsoft.com/office/drawing/2014/main" id="{C48F399D-AE7D-483A-A116-C71C27F89327}"/>
                </a:ext>
              </a:extLst>
            </p:cNvPr>
            <p:cNvCxnSpPr>
              <a:cxnSpLocks/>
              <a:stCxn id="198" idx="6"/>
            </p:cNvCxnSpPr>
            <p:nvPr/>
          </p:nvCxnSpPr>
          <p:spPr>
            <a:xfrm flipH="1">
              <a:off x="9992145" y="3179378"/>
              <a:ext cx="506960"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02" name="弧形 201">
              <a:extLst>
                <a:ext uri="{FF2B5EF4-FFF2-40B4-BE49-F238E27FC236}">
                  <a16:creationId xmlns:a16="http://schemas.microsoft.com/office/drawing/2014/main" id="{9936DA41-6E88-4174-AFFC-406F48FC915D}"/>
                </a:ext>
              </a:extLst>
            </p:cNvPr>
            <p:cNvSpPr/>
            <p:nvPr/>
          </p:nvSpPr>
          <p:spPr>
            <a:xfrm>
              <a:off x="9778930" y="3091247"/>
              <a:ext cx="415368" cy="186924"/>
            </a:xfrm>
            <a:prstGeom prst="arc">
              <a:avLst>
                <a:gd name="adj1" fmla="val 20099727"/>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3" name="文本框 202">
              <a:extLst>
                <a:ext uri="{FF2B5EF4-FFF2-40B4-BE49-F238E27FC236}">
                  <a16:creationId xmlns:a16="http://schemas.microsoft.com/office/drawing/2014/main" id="{111B8444-CA42-46CB-8100-19FCA7F6E68F}"/>
                </a:ext>
              </a:extLst>
            </p:cNvPr>
            <p:cNvSpPr txBox="1"/>
            <p:nvPr/>
          </p:nvSpPr>
          <p:spPr>
            <a:xfrm>
              <a:off x="10370974" y="2761699"/>
              <a:ext cx="381836" cy="369332"/>
            </a:xfrm>
            <a:prstGeom prst="rect">
              <a:avLst/>
            </a:prstGeom>
            <a:noFill/>
          </p:spPr>
          <p:txBody>
            <a:bodyPr wrap="none" rtlCol="0">
              <a:spAutoFit/>
            </a:bodyPr>
            <a:lstStyle/>
            <a:p>
              <a:r>
                <a:rPr lang="el-GR" altLang="zh-CN" i="1" dirty="0">
                  <a:solidFill>
                    <a:schemeClr val="accent1"/>
                  </a:solidFill>
                  <a:latin typeface="Times New Roman" panose="02020603050405020304" pitchFamily="18" charset="0"/>
                  <a:cs typeface="Times New Roman" panose="02020603050405020304" pitchFamily="18" charset="0"/>
                </a:rPr>
                <a:t>φ</a:t>
              </a:r>
              <a:r>
                <a:rPr lang="en-US" altLang="zh-CN" i="1" baseline="-25000" dirty="0">
                  <a:solidFill>
                    <a:schemeClr val="accent1"/>
                  </a:solidFill>
                  <a:latin typeface="Times New Roman" panose="02020603050405020304" pitchFamily="18" charset="0"/>
                  <a:cs typeface="Times New Roman" panose="02020603050405020304" pitchFamily="18" charset="0"/>
                </a:rPr>
                <a:t>c</a:t>
              </a:r>
              <a:endParaRPr lang="zh-CN" altLang="en-US" sz="2000" baseline="-25000" dirty="0">
                <a:solidFill>
                  <a:schemeClr val="accent1"/>
                </a:solidFill>
              </a:endParaRPr>
            </a:p>
          </p:txBody>
        </p:sp>
      </p:grpSp>
      <p:sp>
        <p:nvSpPr>
          <p:cNvPr id="205" name="文本框 204">
            <a:extLst>
              <a:ext uri="{FF2B5EF4-FFF2-40B4-BE49-F238E27FC236}">
                <a16:creationId xmlns:a16="http://schemas.microsoft.com/office/drawing/2014/main" id="{307CC3E0-E371-4409-A6A2-0B1138BB11E4}"/>
              </a:ext>
            </a:extLst>
          </p:cNvPr>
          <p:cNvSpPr txBox="1"/>
          <p:nvPr/>
        </p:nvSpPr>
        <p:spPr>
          <a:xfrm>
            <a:off x="5345091" y="3780013"/>
            <a:ext cx="1760048" cy="523220"/>
          </a:xfrm>
          <a:prstGeom prst="rect">
            <a:avLst/>
          </a:prstGeom>
          <a:noFill/>
        </p:spPr>
        <p:txBody>
          <a:bodyPr wrap="square" rtlCol="0">
            <a:spAutoFit/>
          </a:bodyPr>
          <a:lstStyle/>
          <a:p>
            <a:r>
              <a:rPr lang="zh-CN" altLang="en-US" sz="1400" dirty="0"/>
              <a:t>粒子在穿过辐射体的径迹上均匀发光</a:t>
            </a:r>
          </a:p>
        </p:txBody>
      </p:sp>
      <p:sp>
        <p:nvSpPr>
          <p:cNvPr id="212" name="文本框 211">
            <a:extLst>
              <a:ext uri="{FF2B5EF4-FFF2-40B4-BE49-F238E27FC236}">
                <a16:creationId xmlns:a16="http://schemas.microsoft.com/office/drawing/2014/main" id="{8703B7AE-AF19-4832-A5EC-1FD6F4A970FD}"/>
              </a:ext>
            </a:extLst>
          </p:cNvPr>
          <p:cNvSpPr txBox="1"/>
          <p:nvPr/>
        </p:nvSpPr>
        <p:spPr>
          <a:xfrm>
            <a:off x="7615715" y="3772133"/>
            <a:ext cx="1760048" cy="523220"/>
          </a:xfrm>
          <a:prstGeom prst="rect">
            <a:avLst/>
          </a:prstGeom>
          <a:noFill/>
        </p:spPr>
        <p:txBody>
          <a:bodyPr wrap="square" rtlCol="0">
            <a:spAutoFit/>
          </a:bodyPr>
          <a:lstStyle/>
          <a:p>
            <a:r>
              <a:rPr lang="zh-CN" altLang="en-US" sz="1400" dirty="0"/>
              <a:t>不同波长对应不同切伦科夫辐射角</a:t>
            </a:r>
          </a:p>
        </p:txBody>
      </p:sp>
      <p:sp>
        <p:nvSpPr>
          <p:cNvPr id="213" name="文本框 212">
            <a:extLst>
              <a:ext uri="{FF2B5EF4-FFF2-40B4-BE49-F238E27FC236}">
                <a16:creationId xmlns:a16="http://schemas.microsoft.com/office/drawing/2014/main" id="{180E6118-56E7-4CBA-B990-FB0A07CC99F6}"/>
              </a:ext>
            </a:extLst>
          </p:cNvPr>
          <p:cNvSpPr txBox="1"/>
          <p:nvPr/>
        </p:nvSpPr>
        <p:spPr>
          <a:xfrm>
            <a:off x="9636923" y="3777574"/>
            <a:ext cx="1622982" cy="523220"/>
          </a:xfrm>
          <a:prstGeom prst="rect">
            <a:avLst/>
          </a:prstGeom>
          <a:noFill/>
        </p:spPr>
        <p:txBody>
          <a:bodyPr wrap="square" rtlCol="0">
            <a:spAutoFit/>
          </a:bodyPr>
          <a:lstStyle/>
          <a:p>
            <a:r>
              <a:rPr lang="zh-CN" altLang="en-US" sz="1400" dirty="0"/>
              <a:t>切伦科夫辐射在</a:t>
            </a:r>
            <a:r>
              <a:rPr lang="en-US" altLang="zh-CN" sz="1400" i="1" dirty="0" err="1"/>
              <a:t>φ</a:t>
            </a:r>
            <a:r>
              <a:rPr lang="en-US" altLang="zh-CN" sz="1400" baseline="-25000" dirty="0" err="1"/>
              <a:t>c</a:t>
            </a:r>
            <a:r>
              <a:rPr lang="zh-CN" altLang="en-US" sz="1400" dirty="0"/>
              <a:t>方向上各向同性</a:t>
            </a:r>
          </a:p>
        </p:txBody>
      </p:sp>
      <p:grpSp>
        <p:nvGrpSpPr>
          <p:cNvPr id="273" name="组合 272" descr="\documentclass{article}&#10;\usepackage{amsmath}&#10;\pagestyle{empty}&#10;\begin{document}&#10;&#10;$$&#10;2\pi\alpha(1-\frac{1}{n^2\beta^2})(\frac{1}{\lambda_1}-\frac{1}{\lambda_2})&#10;$$&#10;&#10;\end{document}" title="IguanaTex Shape Display">
            <a:extLst>
              <a:ext uri="{FF2B5EF4-FFF2-40B4-BE49-F238E27FC236}">
                <a16:creationId xmlns:a16="http://schemas.microsoft.com/office/drawing/2014/main" id="{56F60D60-61C8-48CC-9796-11A8D392E0F2}"/>
              </a:ext>
            </a:extLst>
          </p:cNvPr>
          <p:cNvGrpSpPr>
            <a:grpSpLocks noChangeAspect="1"/>
          </p:cNvGrpSpPr>
          <p:nvPr>
            <p:custDataLst>
              <p:tags r:id="rId4"/>
            </p:custDataLst>
          </p:nvPr>
        </p:nvGrpSpPr>
        <p:grpSpPr>
          <a:xfrm>
            <a:off x="6932779" y="5157101"/>
            <a:ext cx="2226681" cy="444803"/>
            <a:chOff x="8812585" y="6274286"/>
            <a:chExt cx="2226681" cy="444803"/>
          </a:xfrm>
        </p:grpSpPr>
        <p:sp>
          <p:nvSpPr>
            <p:cNvPr id="249" name="任意多边形: 形状 248">
              <a:extLst>
                <a:ext uri="{FF2B5EF4-FFF2-40B4-BE49-F238E27FC236}">
                  <a16:creationId xmlns:a16="http://schemas.microsoft.com/office/drawing/2014/main" id="{4CD19DCB-B5CB-42E3-95AD-9999E6638CA9}"/>
                </a:ext>
              </a:extLst>
            </p:cNvPr>
            <p:cNvSpPr/>
            <p:nvPr>
              <p:custDataLst>
                <p:tags r:id="rId34"/>
              </p:custDataLst>
            </p:nvPr>
          </p:nvSpPr>
          <p:spPr>
            <a:xfrm>
              <a:off x="8812585" y="6409682"/>
              <a:ext cx="80773" cy="133293"/>
            </a:xfrm>
            <a:custGeom>
              <a:avLst/>
              <a:gdLst>
                <a:gd name="connsiteX0" fmla="*/ 15766 w 80773"/>
                <a:gd name="connsiteY0" fmla="*/ 117960 h 133293"/>
                <a:gd name="connsiteX1" fmla="*/ 37225 w 80773"/>
                <a:gd name="connsiteY1" fmla="*/ 97345 h 133293"/>
                <a:gd name="connsiteX2" fmla="*/ 80952 w 80773"/>
                <a:gd name="connsiteY2" fmla="*/ 38904 h 133293"/>
                <a:gd name="connsiteX3" fmla="*/ 38035 w 80773"/>
                <a:gd name="connsiteY3" fmla="*/ 77 h 133293"/>
                <a:gd name="connsiteX4" fmla="*/ 178 w 80773"/>
                <a:gd name="connsiteY4" fmla="*/ 36302 h 133293"/>
                <a:gd name="connsiteX5" fmla="*/ 10907 w 80773"/>
                <a:gd name="connsiteY5" fmla="*/ 47510 h 133293"/>
                <a:gd name="connsiteX6" fmla="*/ 21434 w 80773"/>
                <a:gd name="connsiteY6" fmla="*/ 36903 h 133293"/>
                <a:gd name="connsiteX7" fmla="*/ 10705 w 80773"/>
                <a:gd name="connsiteY7" fmla="*/ 26495 h 133293"/>
                <a:gd name="connsiteX8" fmla="*/ 8073 w 80773"/>
                <a:gd name="connsiteY8" fmla="*/ 26696 h 133293"/>
                <a:gd name="connsiteX9" fmla="*/ 35403 w 80773"/>
                <a:gd name="connsiteY9" fmla="*/ 6281 h 133293"/>
                <a:gd name="connsiteX10" fmla="*/ 62530 w 80773"/>
                <a:gd name="connsiteY10" fmla="*/ 38904 h 133293"/>
                <a:gd name="connsiteX11" fmla="*/ 41274 w 80773"/>
                <a:gd name="connsiteY11" fmla="*/ 83135 h 133293"/>
                <a:gd name="connsiteX12" fmla="*/ 2405 w 80773"/>
                <a:gd name="connsiteY12" fmla="*/ 125965 h 133293"/>
                <a:gd name="connsiteX13" fmla="*/ 178 w 80773"/>
                <a:gd name="connsiteY13" fmla="*/ 133370 h 133293"/>
                <a:gd name="connsiteX14" fmla="*/ 75284 w 80773"/>
                <a:gd name="connsiteY14" fmla="*/ 133370 h 133293"/>
                <a:gd name="connsiteX15" fmla="*/ 80952 w 80773"/>
                <a:gd name="connsiteY15" fmla="*/ 98546 h 133293"/>
                <a:gd name="connsiteX16" fmla="*/ 75891 w 80773"/>
                <a:gd name="connsiteY16" fmla="*/ 98546 h 133293"/>
                <a:gd name="connsiteX17" fmla="*/ 71437 w 80773"/>
                <a:gd name="connsiteY17" fmla="*/ 116358 h 133293"/>
                <a:gd name="connsiteX18" fmla="*/ 52205 w 80773"/>
                <a:gd name="connsiteY18" fmla="*/ 117960 h 133293"/>
                <a:gd name="connsiteX19" fmla="*/ 15766 w 80773"/>
                <a:gd name="connsiteY19" fmla="*/ 117960 h 133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773" h="133293">
                  <a:moveTo>
                    <a:pt x="15766" y="117960"/>
                  </a:moveTo>
                  <a:lnTo>
                    <a:pt x="37225" y="97345"/>
                  </a:lnTo>
                  <a:cubicBezTo>
                    <a:pt x="68806" y="69726"/>
                    <a:pt x="80952" y="58918"/>
                    <a:pt x="80952" y="38904"/>
                  </a:cubicBezTo>
                  <a:cubicBezTo>
                    <a:pt x="80952" y="16088"/>
                    <a:pt x="62732" y="77"/>
                    <a:pt x="38035" y="77"/>
                  </a:cubicBezTo>
                  <a:cubicBezTo>
                    <a:pt x="15159" y="77"/>
                    <a:pt x="178" y="18490"/>
                    <a:pt x="178" y="36302"/>
                  </a:cubicBezTo>
                  <a:cubicBezTo>
                    <a:pt x="178" y="47510"/>
                    <a:pt x="10300" y="47510"/>
                    <a:pt x="10907" y="47510"/>
                  </a:cubicBezTo>
                  <a:cubicBezTo>
                    <a:pt x="14349" y="47510"/>
                    <a:pt x="21434" y="45109"/>
                    <a:pt x="21434" y="36903"/>
                  </a:cubicBezTo>
                  <a:cubicBezTo>
                    <a:pt x="21434" y="31699"/>
                    <a:pt x="17790" y="26495"/>
                    <a:pt x="10705" y="26495"/>
                  </a:cubicBezTo>
                  <a:cubicBezTo>
                    <a:pt x="9085" y="26495"/>
                    <a:pt x="8681" y="26495"/>
                    <a:pt x="8073" y="26696"/>
                  </a:cubicBezTo>
                  <a:cubicBezTo>
                    <a:pt x="12729" y="13686"/>
                    <a:pt x="23661" y="6281"/>
                    <a:pt x="35403" y="6281"/>
                  </a:cubicBezTo>
                  <a:cubicBezTo>
                    <a:pt x="53825" y="6281"/>
                    <a:pt x="62530" y="22493"/>
                    <a:pt x="62530" y="38904"/>
                  </a:cubicBezTo>
                  <a:cubicBezTo>
                    <a:pt x="62530" y="54915"/>
                    <a:pt x="52408" y="70726"/>
                    <a:pt x="41274" y="83135"/>
                  </a:cubicBezTo>
                  <a:lnTo>
                    <a:pt x="2405" y="125965"/>
                  </a:lnTo>
                  <a:cubicBezTo>
                    <a:pt x="178" y="128167"/>
                    <a:pt x="178" y="128567"/>
                    <a:pt x="178" y="133370"/>
                  </a:cubicBezTo>
                  <a:lnTo>
                    <a:pt x="75284" y="133370"/>
                  </a:lnTo>
                  <a:lnTo>
                    <a:pt x="80952" y="98546"/>
                  </a:lnTo>
                  <a:lnTo>
                    <a:pt x="75891" y="98546"/>
                  </a:lnTo>
                  <a:cubicBezTo>
                    <a:pt x="74879" y="104550"/>
                    <a:pt x="73462" y="113356"/>
                    <a:pt x="71437" y="116358"/>
                  </a:cubicBezTo>
                  <a:cubicBezTo>
                    <a:pt x="70020" y="117960"/>
                    <a:pt x="56659" y="117960"/>
                    <a:pt x="52205" y="117960"/>
                  </a:cubicBezTo>
                  <a:lnTo>
                    <a:pt x="15766" y="117960"/>
                  </a:lnTo>
                  <a:close/>
                </a:path>
              </a:pathLst>
            </a:custGeom>
            <a:solidFill>
              <a:srgbClr val="000000"/>
            </a:solidFill>
            <a:ln w="22826" cap="flat">
              <a:noFill/>
              <a:prstDash val="solid"/>
              <a:miter/>
            </a:ln>
          </p:spPr>
          <p:txBody>
            <a:bodyPr rtlCol="0" anchor="ctr"/>
            <a:lstStyle/>
            <a:p>
              <a:endParaRPr lang="zh-CN" altLang="en-US"/>
            </a:p>
          </p:txBody>
        </p:sp>
        <p:sp>
          <p:nvSpPr>
            <p:cNvPr id="250" name="任意多边形: 形状 249">
              <a:extLst>
                <a:ext uri="{FF2B5EF4-FFF2-40B4-BE49-F238E27FC236}">
                  <a16:creationId xmlns:a16="http://schemas.microsoft.com/office/drawing/2014/main" id="{EFA4AF1E-B4E6-46A6-BFEB-E1E0A2723105}"/>
                </a:ext>
              </a:extLst>
            </p:cNvPr>
            <p:cNvSpPr/>
            <p:nvPr>
              <p:custDataLst>
                <p:tags r:id="rId35"/>
              </p:custDataLst>
            </p:nvPr>
          </p:nvSpPr>
          <p:spPr>
            <a:xfrm>
              <a:off x="8909150" y="6456715"/>
              <a:ext cx="109318" cy="88462"/>
            </a:xfrm>
            <a:custGeom>
              <a:avLst/>
              <a:gdLst>
                <a:gd name="connsiteX0" fmla="*/ 48364 w 109318"/>
                <a:gd name="connsiteY0" fmla="*/ 11685 h 88462"/>
                <a:gd name="connsiteX1" fmla="*/ 71240 w 109318"/>
                <a:gd name="connsiteY1" fmla="*/ 11685 h 88462"/>
                <a:gd name="connsiteX2" fmla="*/ 62737 w 109318"/>
                <a:gd name="connsiteY2" fmla="*/ 63321 h 88462"/>
                <a:gd name="connsiteX3" fmla="*/ 64357 w 109318"/>
                <a:gd name="connsiteY3" fmla="*/ 78532 h 88462"/>
                <a:gd name="connsiteX4" fmla="*/ 71645 w 109318"/>
                <a:gd name="connsiteY4" fmla="*/ 88539 h 88462"/>
                <a:gd name="connsiteX5" fmla="*/ 79945 w 109318"/>
                <a:gd name="connsiteY5" fmla="*/ 80934 h 88462"/>
                <a:gd name="connsiteX6" fmla="*/ 78730 w 109318"/>
                <a:gd name="connsiteY6" fmla="*/ 76531 h 88462"/>
                <a:gd name="connsiteX7" fmla="*/ 72859 w 109318"/>
                <a:gd name="connsiteY7" fmla="*/ 43507 h 88462"/>
                <a:gd name="connsiteX8" fmla="*/ 76503 w 109318"/>
                <a:gd name="connsiteY8" fmla="*/ 11685 h 88462"/>
                <a:gd name="connsiteX9" fmla="*/ 99582 w 109318"/>
                <a:gd name="connsiteY9" fmla="*/ 11685 h 88462"/>
                <a:gd name="connsiteX10" fmla="*/ 109501 w 109318"/>
                <a:gd name="connsiteY10" fmla="*/ 4880 h 88462"/>
                <a:gd name="connsiteX11" fmla="*/ 101403 w 109318"/>
                <a:gd name="connsiteY11" fmla="*/ 77 h 88462"/>
                <a:gd name="connsiteX12" fmla="*/ 33586 w 109318"/>
                <a:gd name="connsiteY12" fmla="*/ 77 h 88462"/>
                <a:gd name="connsiteX13" fmla="*/ 12532 w 109318"/>
                <a:gd name="connsiteY13" fmla="*/ 9484 h 88462"/>
                <a:gd name="connsiteX14" fmla="*/ 183 w 109318"/>
                <a:gd name="connsiteY14" fmla="*/ 27496 h 88462"/>
                <a:gd name="connsiteX15" fmla="*/ 2612 w 109318"/>
                <a:gd name="connsiteY15" fmla="*/ 29498 h 88462"/>
                <a:gd name="connsiteX16" fmla="*/ 5851 w 109318"/>
                <a:gd name="connsiteY16" fmla="*/ 27096 h 88462"/>
                <a:gd name="connsiteX17" fmla="*/ 31561 w 109318"/>
                <a:gd name="connsiteY17" fmla="*/ 11685 h 88462"/>
                <a:gd name="connsiteX18" fmla="*/ 43101 w 109318"/>
                <a:gd name="connsiteY18" fmla="*/ 11685 h 88462"/>
                <a:gd name="connsiteX19" fmla="*/ 17188 w 109318"/>
                <a:gd name="connsiteY19" fmla="*/ 78332 h 88462"/>
                <a:gd name="connsiteX20" fmla="*/ 15569 w 109318"/>
                <a:gd name="connsiteY20" fmla="*/ 83135 h 88462"/>
                <a:gd name="connsiteX21" fmla="*/ 21439 w 109318"/>
                <a:gd name="connsiteY21" fmla="*/ 88539 h 88462"/>
                <a:gd name="connsiteX22" fmla="*/ 31561 w 109318"/>
                <a:gd name="connsiteY22" fmla="*/ 75530 h 88462"/>
                <a:gd name="connsiteX23" fmla="*/ 37027 w 109318"/>
                <a:gd name="connsiteY23" fmla="*/ 55916 h 88462"/>
                <a:gd name="connsiteX24" fmla="*/ 48364 w 109318"/>
                <a:gd name="connsiteY24" fmla="*/ 11685 h 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318" h="88462">
                  <a:moveTo>
                    <a:pt x="48364" y="11685"/>
                  </a:moveTo>
                  <a:lnTo>
                    <a:pt x="71240" y="11685"/>
                  </a:lnTo>
                  <a:cubicBezTo>
                    <a:pt x="64559" y="41306"/>
                    <a:pt x="62737" y="49912"/>
                    <a:pt x="62737" y="63321"/>
                  </a:cubicBezTo>
                  <a:cubicBezTo>
                    <a:pt x="62737" y="66323"/>
                    <a:pt x="62737" y="71727"/>
                    <a:pt x="64357" y="78532"/>
                  </a:cubicBezTo>
                  <a:cubicBezTo>
                    <a:pt x="66381" y="87338"/>
                    <a:pt x="68608" y="88539"/>
                    <a:pt x="71645" y="88539"/>
                  </a:cubicBezTo>
                  <a:cubicBezTo>
                    <a:pt x="75694" y="88539"/>
                    <a:pt x="79945" y="84936"/>
                    <a:pt x="79945" y="80934"/>
                  </a:cubicBezTo>
                  <a:cubicBezTo>
                    <a:pt x="79945" y="79733"/>
                    <a:pt x="79945" y="79333"/>
                    <a:pt x="78730" y="76531"/>
                  </a:cubicBezTo>
                  <a:cubicBezTo>
                    <a:pt x="72859" y="62120"/>
                    <a:pt x="72859" y="49111"/>
                    <a:pt x="72859" y="43507"/>
                  </a:cubicBezTo>
                  <a:cubicBezTo>
                    <a:pt x="72859" y="32900"/>
                    <a:pt x="74276" y="22092"/>
                    <a:pt x="76503" y="11685"/>
                  </a:cubicBezTo>
                  <a:lnTo>
                    <a:pt x="99582" y="11685"/>
                  </a:lnTo>
                  <a:cubicBezTo>
                    <a:pt x="102213" y="11685"/>
                    <a:pt x="109501" y="11685"/>
                    <a:pt x="109501" y="4880"/>
                  </a:cubicBezTo>
                  <a:cubicBezTo>
                    <a:pt x="109501" y="77"/>
                    <a:pt x="105250" y="77"/>
                    <a:pt x="101403" y="77"/>
                  </a:cubicBezTo>
                  <a:lnTo>
                    <a:pt x="33586" y="77"/>
                  </a:lnTo>
                  <a:cubicBezTo>
                    <a:pt x="29132" y="77"/>
                    <a:pt x="21439" y="77"/>
                    <a:pt x="12532" y="9484"/>
                  </a:cubicBezTo>
                  <a:cubicBezTo>
                    <a:pt x="5447" y="17289"/>
                    <a:pt x="183" y="26495"/>
                    <a:pt x="183" y="27496"/>
                  </a:cubicBezTo>
                  <a:cubicBezTo>
                    <a:pt x="183" y="27696"/>
                    <a:pt x="183" y="29498"/>
                    <a:pt x="2612" y="29498"/>
                  </a:cubicBezTo>
                  <a:cubicBezTo>
                    <a:pt x="4232" y="29498"/>
                    <a:pt x="4637" y="28697"/>
                    <a:pt x="5851" y="27096"/>
                  </a:cubicBezTo>
                  <a:cubicBezTo>
                    <a:pt x="15771" y="11685"/>
                    <a:pt x="27513" y="11685"/>
                    <a:pt x="31561" y="11685"/>
                  </a:cubicBezTo>
                  <a:lnTo>
                    <a:pt x="43101" y="11685"/>
                  </a:lnTo>
                  <a:cubicBezTo>
                    <a:pt x="36622" y="35902"/>
                    <a:pt x="25691" y="60119"/>
                    <a:pt x="17188" y="78332"/>
                  </a:cubicBezTo>
                  <a:cubicBezTo>
                    <a:pt x="15569" y="81334"/>
                    <a:pt x="15569" y="81734"/>
                    <a:pt x="15569" y="83135"/>
                  </a:cubicBezTo>
                  <a:cubicBezTo>
                    <a:pt x="15569" y="86938"/>
                    <a:pt x="18808" y="88539"/>
                    <a:pt x="21439" y="88539"/>
                  </a:cubicBezTo>
                  <a:cubicBezTo>
                    <a:pt x="27513" y="88539"/>
                    <a:pt x="29132" y="82935"/>
                    <a:pt x="31561" y="75530"/>
                  </a:cubicBezTo>
                  <a:cubicBezTo>
                    <a:pt x="34396" y="66323"/>
                    <a:pt x="34396" y="65923"/>
                    <a:pt x="37027" y="55916"/>
                  </a:cubicBezTo>
                  <a:lnTo>
                    <a:pt x="48364" y="11685"/>
                  </a:lnTo>
                  <a:close/>
                </a:path>
              </a:pathLst>
            </a:custGeom>
            <a:solidFill>
              <a:srgbClr val="000000"/>
            </a:solidFill>
            <a:ln w="22826" cap="flat">
              <a:noFill/>
              <a:prstDash val="solid"/>
              <a:miter/>
            </a:ln>
          </p:spPr>
          <p:txBody>
            <a:bodyPr rtlCol="0" anchor="ctr"/>
            <a:lstStyle/>
            <a:p>
              <a:endParaRPr lang="zh-CN" altLang="en-US"/>
            </a:p>
          </p:txBody>
        </p:sp>
        <p:sp>
          <p:nvSpPr>
            <p:cNvPr id="251" name="任意多边形: 形状 250">
              <a:extLst>
                <a:ext uri="{FF2B5EF4-FFF2-40B4-BE49-F238E27FC236}">
                  <a16:creationId xmlns:a16="http://schemas.microsoft.com/office/drawing/2014/main" id="{C6C6629B-0217-4852-882A-47C8C8FEC26A}"/>
                </a:ext>
              </a:extLst>
            </p:cNvPr>
            <p:cNvSpPr/>
            <p:nvPr>
              <p:custDataLst>
                <p:tags r:id="rId36"/>
              </p:custDataLst>
            </p:nvPr>
          </p:nvSpPr>
          <p:spPr>
            <a:xfrm>
              <a:off x="9034644" y="6454514"/>
              <a:ext cx="113569" cy="90663"/>
            </a:xfrm>
            <a:custGeom>
              <a:avLst/>
              <a:gdLst>
                <a:gd name="connsiteX0" fmla="*/ 88453 w 113569"/>
                <a:gd name="connsiteY0" fmla="*/ 41306 h 90663"/>
                <a:gd name="connsiteX1" fmla="*/ 54646 w 113569"/>
                <a:gd name="connsiteY1" fmla="*/ 77 h 90663"/>
                <a:gd name="connsiteX2" fmla="*/ 189 w 113569"/>
                <a:gd name="connsiteY2" fmla="*/ 56917 h 90663"/>
                <a:gd name="connsiteX3" fmla="*/ 32985 w 113569"/>
                <a:gd name="connsiteY3" fmla="*/ 90741 h 90663"/>
                <a:gd name="connsiteX4" fmla="*/ 75700 w 113569"/>
                <a:gd name="connsiteY4" fmla="*/ 73929 h 90663"/>
                <a:gd name="connsiteX5" fmla="*/ 94122 w 113569"/>
                <a:gd name="connsiteY5" fmla="*/ 90741 h 90663"/>
                <a:gd name="connsiteX6" fmla="*/ 111127 w 113569"/>
                <a:gd name="connsiteY6" fmla="*/ 76531 h 90663"/>
                <a:gd name="connsiteX7" fmla="*/ 108697 w 113569"/>
                <a:gd name="connsiteY7" fmla="*/ 74529 h 90663"/>
                <a:gd name="connsiteX8" fmla="*/ 106066 w 113569"/>
                <a:gd name="connsiteY8" fmla="*/ 76531 h 90663"/>
                <a:gd name="connsiteX9" fmla="*/ 94729 w 113569"/>
                <a:gd name="connsiteY9" fmla="*/ 86337 h 90663"/>
                <a:gd name="connsiteX10" fmla="*/ 88453 w 113569"/>
                <a:gd name="connsiteY10" fmla="*/ 65923 h 90663"/>
                <a:gd name="connsiteX11" fmla="*/ 90478 w 113569"/>
                <a:gd name="connsiteY11" fmla="*/ 58918 h 90663"/>
                <a:gd name="connsiteX12" fmla="*/ 113758 w 113569"/>
                <a:gd name="connsiteY12" fmla="*/ 11885 h 90663"/>
                <a:gd name="connsiteX13" fmla="*/ 111329 w 113569"/>
                <a:gd name="connsiteY13" fmla="*/ 9884 h 90663"/>
                <a:gd name="connsiteX14" fmla="*/ 108293 w 113569"/>
                <a:gd name="connsiteY14" fmla="*/ 14087 h 90663"/>
                <a:gd name="connsiteX15" fmla="*/ 88453 w 113569"/>
                <a:gd name="connsiteY15" fmla="*/ 53715 h 90663"/>
                <a:gd name="connsiteX16" fmla="*/ 88453 w 113569"/>
                <a:gd name="connsiteY16" fmla="*/ 41306 h 90663"/>
                <a:gd name="connsiteX17" fmla="*/ 74890 w 113569"/>
                <a:gd name="connsiteY17" fmla="*/ 68725 h 90663"/>
                <a:gd name="connsiteX18" fmla="*/ 33389 w 113569"/>
                <a:gd name="connsiteY18" fmla="*/ 86337 h 90663"/>
                <a:gd name="connsiteX19" fmla="*/ 15170 w 113569"/>
                <a:gd name="connsiteY19" fmla="*/ 64522 h 90663"/>
                <a:gd name="connsiteX20" fmla="*/ 26911 w 113569"/>
                <a:gd name="connsiteY20" fmla="*/ 22893 h 90663"/>
                <a:gd name="connsiteX21" fmla="*/ 54443 w 113569"/>
                <a:gd name="connsiteY21" fmla="*/ 4480 h 90663"/>
                <a:gd name="connsiteX22" fmla="*/ 74485 w 113569"/>
                <a:gd name="connsiteY22" fmla="*/ 46309 h 90663"/>
                <a:gd name="connsiteX23" fmla="*/ 74890 w 113569"/>
                <a:gd name="connsiteY23" fmla="*/ 68725 h 9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9" h="90663">
                  <a:moveTo>
                    <a:pt x="88453" y="41306"/>
                  </a:moveTo>
                  <a:cubicBezTo>
                    <a:pt x="88453" y="9884"/>
                    <a:pt x="69626" y="77"/>
                    <a:pt x="54646" y="77"/>
                  </a:cubicBezTo>
                  <a:cubicBezTo>
                    <a:pt x="26911" y="77"/>
                    <a:pt x="189" y="28697"/>
                    <a:pt x="189" y="56917"/>
                  </a:cubicBezTo>
                  <a:cubicBezTo>
                    <a:pt x="189" y="75530"/>
                    <a:pt x="12336" y="90741"/>
                    <a:pt x="32985" y="90741"/>
                  </a:cubicBezTo>
                  <a:cubicBezTo>
                    <a:pt x="45738" y="90741"/>
                    <a:pt x="60314" y="86137"/>
                    <a:pt x="75700" y="73929"/>
                  </a:cubicBezTo>
                  <a:cubicBezTo>
                    <a:pt x="78331" y="84536"/>
                    <a:pt x="85012" y="90741"/>
                    <a:pt x="94122" y="90741"/>
                  </a:cubicBezTo>
                  <a:cubicBezTo>
                    <a:pt x="104851" y="90741"/>
                    <a:pt x="111127" y="79733"/>
                    <a:pt x="111127" y="76531"/>
                  </a:cubicBezTo>
                  <a:cubicBezTo>
                    <a:pt x="111127" y="75130"/>
                    <a:pt x="109912" y="74529"/>
                    <a:pt x="108697" y="74529"/>
                  </a:cubicBezTo>
                  <a:cubicBezTo>
                    <a:pt x="107280" y="74529"/>
                    <a:pt x="106673" y="75130"/>
                    <a:pt x="106066" y="76531"/>
                  </a:cubicBezTo>
                  <a:cubicBezTo>
                    <a:pt x="102422" y="86337"/>
                    <a:pt x="95134" y="86337"/>
                    <a:pt x="94729" y="86337"/>
                  </a:cubicBezTo>
                  <a:cubicBezTo>
                    <a:pt x="88453" y="86337"/>
                    <a:pt x="88453" y="70726"/>
                    <a:pt x="88453" y="65923"/>
                  </a:cubicBezTo>
                  <a:cubicBezTo>
                    <a:pt x="88453" y="61720"/>
                    <a:pt x="88453" y="61320"/>
                    <a:pt x="90478" y="58918"/>
                  </a:cubicBezTo>
                  <a:cubicBezTo>
                    <a:pt x="109507" y="35302"/>
                    <a:pt x="113758" y="12085"/>
                    <a:pt x="113758" y="11885"/>
                  </a:cubicBezTo>
                  <a:cubicBezTo>
                    <a:pt x="113758" y="11485"/>
                    <a:pt x="113556" y="9884"/>
                    <a:pt x="111329" y="9884"/>
                  </a:cubicBezTo>
                  <a:cubicBezTo>
                    <a:pt x="109305" y="9884"/>
                    <a:pt x="109305" y="10484"/>
                    <a:pt x="108293" y="14087"/>
                  </a:cubicBezTo>
                  <a:cubicBezTo>
                    <a:pt x="104649" y="26696"/>
                    <a:pt x="97968" y="41906"/>
                    <a:pt x="88453" y="53715"/>
                  </a:cubicBezTo>
                  <a:lnTo>
                    <a:pt x="88453" y="41306"/>
                  </a:lnTo>
                  <a:close/>
                  <a:moveTo>
                    <a:pt x="74890" y="68725"/>
                  </a:moveTo>
                  <a:cubicBezTo>
                    <a:pt x="57075" y="84136"/>
                    <a:pt x="41487" y="86337"/>
                    <a:pt x="33389" y="86337"/>
                  </a:cubicBezTo>
                  <a:cubicBezTo>
                    <a:pt x="21243" y="86337"/>
                    <a:pt x="15170" y="77331"/>
                    <a:pt x="15170" y="64522"/>
                  </a:cubicBezTo>
                  <a:cubicBezTo>
                    <a:pt x="15170" y="54715"/>
                    <a:pt x="20433" y="33100"/>
                    <a:pt x="26911" y="22893"/>
                  </a:cubicBezTo>
                  <a:cubicBezTo>
                    <a:pt x="36426" y="8283"/>
                    <a:pt x="47358" y="4480"/>
                    <a:pt x="54443" y="4480"/>
                  </a:cubicBezTo>
                  <a:cubicBezTo>
                    <a:pt x="74485" y="4480"/>
                    <a:pt x="74485" y="30698"/>
                    <a:pt x="74485" y="46309"/>
                  </a:cubicBezTo>
                  <a:cubicBezTo>
                    <a:pt x="74485" y="53715"/>
                    <a:pt x="74485" y="65323"/>
                    <a:pt x="74890" y="68725"/>
                  </a:cubicBezTo>
                  <a:close/>
                </a:path>
              </a:pathLst>
            </a:custGeom>
            <a:solidFill>
              <a:srgbClr val="000000"/>
            </a:solidFill>
            <a:ln w="22826" cap="flat">
              <a:noFill/>
              <a:prstDash val="solid"/>
              <a:miter/>
            </a:ln>
          </p:spPr>
          <p:txBody>
            <a:bodyPr rtlCol="0" anchor="ctr"/>
            <a:lstStyle/>
            <a:p>
              <a:endParaRPr lang="zh-CN" altLang="en-US"/>
            </a:p>
          </p:txBody>
        </p:sp>
        <p:sp>
          <p:nvSpPr>
            <p:cNvPr id="252" name="任意多边形: 形状 251">
              <a:extLst>
                <a:ext uri="{FF2B5EF4-FFF2-40B4-BE49-F238E27FC236}">
                  <a16:creationId xmlns:a16="http://schemas.microsoft.com/office/drawing/2014/main" id="{20E9B61D-256D-4E71-92A8-7BD5418D2CA4}"/>
                </a:ext>
              </a:extLst>
            </p:cNvPr>
            <p:cNvSpPr/>
            <p:nvPr>
              <p:custDataLst>
                <p:tags r:id="rId37"/>
              </p:custDataLst>
            </p:nvPr>
          </p:nvSpPr>
          <p:spPr>
            <a:xfrm>
              <a:off x="9176637" y="6392870"/>
              <a:ext cx="46966" cy="200140"/>
            </a:xfrm>
            <a:custGeom>
              <a:avLst/>
              <a:gdLst>
                <a:gd name="connsiteX0" fmla="*/ 47162 w 46966"/>
                <a:gd name="connsiteY0" fmla="*/ 198216 h 200140"/>
                <a:gd name="connsiteX1" fmla="*/ 43720 w 46966"/>
                <a:gd name="connsiteY1" fmla="*/ 193813 h 200140"/>
                <a:gd name="connsiteX2" fmla="*/ 11937 w 46966"/>
                <a:gd name="connsiteY2" fmla="*/ 100147 h 200140"/>
                <a:gd name="connsiteX3" fmla="*/ 44530 w 46966"/>
                <a:gd name="connsiteY3" fmla="*/ 5481 h 200140"/>
                <a:gd name="connsiteX4" fmla="*/ 47162 w 46966"/>
                <a:gd name="connsiteY4" fmla="*/ 2078 h 200140"/>
                <a:gd name="connsiteX5" fmla="*/ 45137 w 46966"/>
                <a:gd name="connsiteY5" fmla="*/ 77 h 200140"/>
                <a:gd name="connsiteX6" fmla="*/ 12949 w 46966"/>
                <a:gd name="connsiteY6" fmla="*/ 39104 h 200140"/>
                <a:gd name="connsiteX7" fmla="*/ 196 w 46966"/>
                <a:gd name="connsiteY7" fmla="*/ 100147 h 200140"/>
                <a:gd name="connsiteX8" fmla="*/ 13557 w 46966"/>
                <a:gd name="connsiteY8" fmla="*/ 162591 h 200140"/>
                <a:gd name="connsiteX9" fmla="*/ 45137 w 46966"/>
                <a:gd name="connsiteY9" fmla="*/ 200217 h 200140"/>
                <a:gd name="connsiteX10" fmla="*/ 47162 w 46966"/>
                <a:gd name="connsiteY10" fmla="*/ 198216 h 20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66" h="200140">
                  <a:moveTo>
                    <a:pt x="47162" y="198216"/>
                  </a:moveTo>
                  <a:cubicBezTo>
                    <a:pt x="47162" y="197615"/>
                    <a:pt x="47162" y="197215"/>
                    <a:pt x="43720" y="193813"/>
                  </a:cubicBezTo>
                  <a:cubicBezTo>
                    <a:pt x="18415" y="168595"/>
                    <a:pt x="11937" y="130769"/>
                    <a:pt x="11937" y="100147"/>
                  </a:cubicBezTo>
                  <a:cubicBezTo>
                    <a:pt x="11937" y="65323"/>
                    <a:pt x="19630" y="30498"/>
                    <a:pt x="44530" y="5481"/>
                  </a:cubicBezTo>
                  <a:cubicBezTo>
                    <a:pt x="47162" y="3079"/>
                    <a:pt x="47162" y="2679"/>
                    <a:pt x="47162" y="2078"/>
                  </a:cubicBezTo>
                  <a:cubicBezTo>
                    <a:pt x="47162" y="677"/>
                    <a:pt x="46352" y="77"/>
                    <a:pt x="45137" y="77"/>
                  </a:cubicBezTo>
                  <a:cubicBezTo>
                    <a:pt x="43113" y="77"/>
                    <a:pt x="24893" y="13686"/>
                    <a:pt x="12949" y="39104"/>
                  </a:cubicBezTo>
                  <a:cubicBezTo>
                    <a:pt x="2625" y="61120"/>
                    <a:pt x="196" y="83335"/>
                    <a:pt x="196" y="100147"/>
                  </a:cubicBezTo>
                  <a:cubicBezTo>
                    <a:pt x="196" y="115758"/>
                    <a:pt x="2422" y="139975"/>
                    <a:pt x="13557" y="162591"/>
                  </a:cubicBezTo>
                  <a:cubicBezTo>
                    <a:pt x="25703" y="187208"/>
                    <a:pt x="43113" y="200217"/>
                    <a:pt x="45137" y="200217"/>
                  </a:cubicBezTo>
                  <a:cubicBezTo>
                    <a:pt x="46352" y="200217"/>
                    <a:pt x="47162" y="199617"/>
                    <a:pt x="47162" y="198216"/>
                  </a:cubicBezTo>
                  <a:close/>
                </a:path>
              </a:pathLst>
            </a:custGeom>
            <a:solidFill>
              <a:srgbClr val="000000"/>
            </a:solidFill>
            <a:ln w="22826" cap="flat">
              <a:noFill/>
              <a:prstDash val="solid"/>
              <a:miter/>
            </a:ln>
          </p:spPr>
          <p:txBody>
            <a:bodyPr rtlCol="0" anchor="ctr"/>
            <a:lstStyle/>
            <a:p>
              <a:endParaRPr lang="zh-CN" altLang="en-US"/>
            </a:p>
          </p:txBody>
        </p:sp>
        <p:sp>
          <p:nvSpPr>
            <p:cNvPr id="253" name="任意多边形: 形状 252">
              <a:extLst>
                <a:ext uri="{FF2B5EF4-FFF2-40B4-BE49-F238E27FC236}">
                  <a16:creationId xmlns:a16="http://schemas.microsoft.com/office/drawing/2014/main" id="{02C1E05C-B9AC-402F-9FE5-7A1A6D70BBF1}"/>
                </a:ext>
              </a:extLst>
            </p:cNvPr>
            <p:cNvSpPr/>
            <p:nvPr>
              <p:custDataLst>
                <p:tags r:id="rId38"/>
              </p:custDataLst>
            </p:nvPr>
          </p:nvSpPr>
          <p:spPr>
            <a:xfrm>
              <a:off x="9253340" y="6409682"/>
              <a:ext cx="66805" cy="133293"/>
            </a:xfrm>
            <a:custGeom>
              <a:avLst/>
              <a:gdLst>
                <a:gd name="connsiteX0" fmla="*/ 41700 w 66805"/>
                <a:gd name="connsiteY0" fmla="*/ 5281 h 133293"/>
                <a:gd name="connsiteX1" fmla="*/ 37044 w 66805"/>
                <a:gd name="connsiteY1" fmla="*/ 77 h 133293"/>
                <a:gd name="connsiteX2" fmla="*/ 199 w 66805"/>
                <a:gd name="connsiteY2" fmla="*/ 12886 h 133293"/>
                <a:gd name="connsiteX3" fmla="*/ 199 w 66805"/>
                <a:gd name="connsiteY3" fmla="*/ 19090 h 133293"/>
                <a:gd name="connsiteX4" fmla="*/ 26719 w 66805"/>
                <a:gd name="connsiteY4" fmla="*/ 13887 h 133293"/>
                <a:gd name="connsiteX5" fmla="*/ 26719 w 66805"/>
                <a:gd name="connsiteY5" fmla="*/ 117559 h 133293"/>
                <a:gd name="connsiteX6" fmla="*/ 7892 w 66805"/>
                <a:gd name="connsiteY6" fmla="*/ 127166 h 133293"/>
                <a:gd name="connsiteX7" fmla="*/ 1414 w 66805"/>
                <a:gd name="connsiteY7" fmla="*/ 127166 h 133293"/>
                <a:gd name="connsiteX8" fmla="*/ 1414 w 66805"/>
                <a:gd name="connsiteY8" fmla="*/ 133370 h 133293"/>
                <a:gd name="connsiteX9" fmla="*/ 34209 w 66805"/>
                <a:gd name="connsiteY9" fmla="*/ 132770 h 133293"/>
                <a:gd name="connsiteX10" fmla="*/ 67005 w 66805"/>
                <a:gd name="connsiteY10" fmla="*/ 133370 h 133293"/>
                <a:gd name="connsiteX11" fmla="*/ 67005 w 66805"/>
                <a:gd name="connsiteY11" fmla="*/ 127166 h 133293"/>
                <a:gd name="connsiteX12" fmla="*/ 60527 w 66805"/>
                <a:gd name="connsiteY12" fmla="*/ 127166 h 133293"/>
                <a:gd name="connsiteX13" fmla="*/ 41700 w 66805"/>
                <a:gd name="connsiteY13" fmla="*/ 117559 h 133293"/>
                <a:gd name="connsiteX14" fmla="*/ 41700 w 66805"/>
                <a:gd name="connsiteY14" fmla="*/ 5281 h 133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805" h="133293">
                  <a:moveTo>
                    <a:pt x="41700" y="5281"/>
                  </a:moveTo>
                  <a:cubicBezTo>
                    <a:pt x="41700" y="477"/>
                    <a:pt x="41700" y="77"/>
                    <a:pt x="37044" y="77"/>
                  </a:cubicBezTo>
                  <a:cubicBezTo>
                    <a:pt x="24492" y="12886"/>
                    <a:pt x="6677" y="12886"/>
                    <a:pt x="199" y="12886"/>
                  </a:cubicBezTo>
                  <a:lnTo>
                    <a:pt x="199" y="19090"/>
                  </a:lnTo>
                  <a:cubicBezTo>
                    <a:pt x="4248" y="19090"/>
                    <a:pt x="16192" y="19090"/>
                    <a:pt x="26719" y="13887"/>
                  </a:cubicBezTo>
                  <a:lnTo>
                    <a:pt x="26719" y="117559"/>
                  </a:lnTo>
                  <a:cubicBezTo>
                    <a:pt x="26719" y="124764"/>
                    <a:pt x="26112" y="127166"/>
                    <a:pt x="7892" y="127166"/>
                  </a:cubicBezTo>
                  <a:lnTo>
                    <a:pt x="1414" y="127166"/>
                  </a:lnTo>
                  <a:lnTo>
                    <a:pt x="1414" y="133370"/>
                  </a:lnTo>
                  <a:cubicBezTo>
                    <a:pt x="8499" y="132770"/>
                    <a:pt x="26112" y="132770"/>
                    <a:pt x="34209" y="132770"/>
                  </a:cubicBezTo>
                  <a:cubicBezTo>
                    <a:pt x="42307" y="132770"/>
                    <a:pt x="59919" y="132770"/>
                    <a:pt x="67005" y="133370"/>
                  </a:cubicBezTo>
                  <a:lnTo>
                    <a:pt x="67005" y="127166"/>
                  </a:lnTo>
                  <a:lnTo>
                    <a:pt x="60527" y="127166"/>
                  </a:lnTo>
                  <a:cubicBezTo>
                    <a:pt x="42307" y="127166"/>
                    <a:pt x="41700" y="124965"/>
                    <a:pt x="41700" y="117559"/>
                  </a:cubicBezTo>
                  <a:lnTo>
                    <a:pt x="41700" y="5281"/>
                  </a:lnTo>
                  <a:close/>
                </a:path>
              </a:pathLst>
            </a:custGeom>
            <a:solidFill>
              <a:srgbClr val="000000"/>
            </a:solidFill>
            <a:ln w="22826" cap="flat">
              <a:noFill/>
              <a:prstDash val="solid"/>
              <a:miter/>
            </a:ln>
          </p:spPr>
          <p:txBody>
            <a:bodyPr rtlCol="0" anchor="ctr"/>
            <a:lstStyle/>
            <a:p>
              <a:endParaRPr lang="zh-CN" altLang="en-US"/>
            </a:p>
          </p:txBody>
        </p:sp>
        <p:sp>
          <p:nvSpPr>
            <p:cNvPr id="254" name="任意多边形: 形状 253">
              <a:extLst>
                <a:ext uri="{FF2B5EF4-FFF2-40B4-BE49-F238E27FC236}">
                  <a16:creationId xmlns:a16="http://schemas.microsoft.com/office/drawing/2014/main" id="{6FD9D135-99C6-4AB9-A27D-A0A38D822524}"/>
                </a:ext>
              </a:extLst>
            </p:cNvPr>
            <p:cNvSpPr/>
            <p:nvPr>
              <p:custDataLst>
                <p:tags r:id="rId39"/>
              </p:custDataLst>
            </p:nvPr>
          </p:nvSpPr>
          <p:spPr>
            <a:xfrm>
              <a:off x="9398331" y="6488938"/>
              <a:ext cx="123691" cy="8005"/>
            </a:xfrm>
            <a:custGeom>
              <a:avLst/>
              <a:gdLst>
                <a:gd name="connsiteX0" fmla="*/ 116813 w 123691"/>
                <a:gd name="connsiteY0" fmla="*/ 8083 h 8005"/>
                <a:gd name="connsiteX1" fmla="*/ 123898 w 123691"/>
                <a:gd name="connsiteY1" fmla="*/ 4080 h 8005"/>
                <a:gd name="connsiteX2" fmla="*/ 116813 w 123691"/>
                <a:gd name="connsiteY2" fmla="*/ 77 h 8005"/>
                <a:gd name="connsiteX3" fmla="*/ 7292 w 123691"/>
                <a:gd name="connsiteY3" fmla="*/ 77 h 8005"/>
                <a:gd name="connsiteX4" fmla="*/ 207 w 123691"/>
                <a:gd name="connsiteY4" fmla="*/ 4080 h 8005"/>
                <a:gd name="connsiteX5" fmla="*/ 7292 w 123691"/>
                <a:gd name="connsiteY5" fmla="*/ 8083 h 8005"/>
                <a:gd name="connsiteX6" fmla="*/ 116813 w 123691"/>
                <a:gd name="connsiteY6" fmla="*/ 8083 h 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91" h="8005">
                  <a:moveTo>
                    <a:pt x="116813" y="8083"/>
                  </a:moveTo>
                  <a:cubicBezTo>
                    <a:pt x="120254" y="8083"/>
                    <a:pt x="123898" y="8083"/>
                    <a:pt x="123898" y="4080"/>
                  </a:cubicBezTo>
                  <a:cubicBezTo>
                    <a:pt x="123898" y="77"/>
                    <a:pt x="120254" y="77"/>
                    <a:pt x="116813" y="77"/>
                  </a:cubicBezTo>
                  <a:lnTo>
                    <a:pt x="7292" y="77"/>
                  </a:lnTo>
                  <a:cubicBezTo>
                    <a:pt x="3851" y="77"/>
                    <a:pt x="207" y="77"/>
                    <a:pt x="207" y="4080"/>
                  </a:cubicBezTo>
                  <a:cubicBezTo>
                    <a:pt x="207" y="8083"/>
                    <a:pt x="3851" y="8083"/>
                    <a:pt x="7292" y="8083"/>
                  </a:cubicBezTo>
                  <a:lnTo>
                    <a:pt x="116813" y="8083"/>
                  </a:lnTo>
                  <a:close/>
                </a:path>
              </a:pathLst>
            </a:custGeom>
            <a:solidFill>
              <a:srgbClr val="000000"/>
            </a:solidFill>
            <a:ln w="22826" cap="flat">
              <a:noFill/>
              <a:prstDash val="solid"/>
              <a:miter/>
            </a:ln>
          </p:spPr>
          <p:txBody>
            <a:bodyPr rtlCol="0" anchor="ctr"/>
            <a:lstStyle/>
            <a:p>
              <a:endParaRPr lang="zh-CN" altLang="en-US"/>
            </a:p>
          </p:txBody>
        </p:sp>
        <p:sp>
          <p:nvSpPr>
            <p:cNvPr id="255" name="任意多边形: 形状 254">
              <a:extLst>
                <a:ext uri="{FF2B5EF4-FFF2-40B4-BE49-F238E27FC236}">
                  <a16:creationId xmlns:a16="http://schemas.microsoft.com/office/drawing/2014/main" id="{D5D61E50-8F40-440C-AAB2-85FCAC7A8863}"/>
                </a:ext>
              </a:extLst>
            </p:cNvPr>
            <p:cNvSpPr/>
            <p:nvPr>
              <p:custDataLst>
                <p:tags r:id="rId40"/>
              </p:custDataLst>
            </p:nvPr>
          </p:nvSpPr>
          <p:spPr>
            <a:xfrm>
              <a:off x="9789838" y="6274286"/>
              <a:ext cx="66805" cy="133293"/>
            </a:xfrm>
            <a:custGeom>
              <a:avLst/>
              <a:gdLst>
                <a:gd name="connsiteX0" fmla="*/ 41726 w 66805"/>
                <a:gd name="connsiteY0" fmla="*/ 5274 h 133293"/>
                <a:gd name="connsiteX1" fmla="*/ 37070 w 66805"/>
                <a:gd name="connsiteY1" fmla="*/ 70 h 133293"/>
                <a:gd name="connsiteX2" fmla="*/ 226 w 66805"/>
                <a:gd name="connsiteY2" fmla="*/ 12879 h 133293"/>
                <a:gd name="connsiteX3" fmla="*/ 226 w 66805"/>
                <a:gd name="connsiteY3" fmla="*/ 19084 h 133293"/>
                <a:gd name="connsiteX4" fmla="*/ 26746 w 66805"/>
                <a:gd name="connsiteY4" fmla="*/ 13880 h 133293"/>
                <a:gd name="connsiteX5" fmla="*/ 26746 w 66805"/>
                <a:gd name="connsiteY5" fmla="*/ 117553 h 133293"/>
                <a:gd name="connsiteX6" fmla="*/ 7919 w 66805"/>
                <a:gd name="connsiteY6" fmla="*/ 127159 h 133293"/>
                <a:gd name="connsiteX7" fmla="*/ 1440 w 66805"/>
                <a:gd name="connsiteY7" fmla="*/ 127159 h 133293"/>
                <a:gd name="connsiteX8" fmla="*/ 1440 w 66805"/>
                <a:gd name="connsiteY8" fmla="*/ 133364 h 133293"/>
                <a:gd name="connsiteX9" fmla="*/ 34236 w 66805"/>
                <a:gd name="connsiteY9" fmla="*/ 132763 h 133293"/>
                <a:gd name="connsiteX10" fmla="*/ 67031 w 66805"/>
                <a:gd name="connsiteY10" fmla="*/ 133364 h 133293"/>
                <a:gd name="connsiteX11" fmla="*/ 67031 w 66805"/>
                <a:gd name="connsiteY11" fmla="*/ 127159 h 133293"/>
                <a:gd name="connsiteX12" fmla="*/ 60553 w 66805"/>
                <a:gd name="connsiteY12" fmla="*/ 127159 h 133293"/>
                <a:gd name="connsiteX13" fmla="*/ 41726 w 66805"/>
                <a:gd name="connsiteY13" fmla="*/ 117553 h 133293"/>
                <a:gd name="connsiteX14" fmla="*/ 41726 w 66805"/>
                <a:gd name="connsiteY14" fmla="*/ 5274 h 133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805" h="133293">
                  <a:moveTo>
                    <a:pt x="41726" y="5274"/>
                  </a:moveTo>
                  <a:cubicBezTo>
                    <a:pt x="41726" y="470"/>
                    <a:pt x="41726" y="70"/>
                    <a:pt x="37070" y="70"/>
                  </a:cubicBezTo>
                  <a:cubicBezTo>
                    <a:pt x="24519" y="12879"/>
                    <a:pt x="6704" y="12879"/>
                    <a:pt x="226" y="12879"/>
                  </a:cubicBezTo>
                  <a:lnTo>
                    <a:pt x="226" y="19084"/>
                  </a:lnTo>
                  <a:cubicBezTo>
                    <a:pt x="4275" y="19084"/>
                    <a:pt x="16219" y="19084"/>
                    <a:pt x="26746" y="13880"/>
                  </a:cubicBezTo>
                  <a:lnTo>
                    <a:pt x="26746" y="117553"/>
                  </a:lnTo>
                  <a:cubicBezTo>
                    <a:pt x="26746" y="124758"/>
                    <a:pt x="26138" y="127159"/>
                    <a:pt x="7919" y="127159"/>
                  </a:cubicBezTo>
                  <a:lnTo>
                    <a:pt x="1440" y="127159"/>
                  </a:lnTo>
                  <a:lnTo>
                    <a:pt x="1440" y="133364"/>
                  </a:lnTo>
                  <a:cubicBezTo>
                    <a:pt x="8526" y="132763"/>
                    <a:pt x="26138" y="132763"/>
                    <a:pt x="34236" y="132763"/>
                  </a:cubicBezTo>
                  <a:cubicBezTo>
                    <a:pt x="42334" y="132763"/>
                    <a:pt x="59946" y="132763"/>
                    <a:pt x="67031" y="133364"/>
                  </a:cubicBezTo>
                  <a:lnTo>
                    <a:pt x="67031" y="127159"/>
                  </a:lnTo>
                  <a:lnTo>
                    <a:pt x="60553" y="127159"/>
                  </a:lnTo>
                  <a:cubicBezTo>
                    <a:pt x="42333" y="127159"/>
                    <a:pt x="41726" y="124958"/>
                    <a:pt x="41726" y="117553"/>
                  </a:cubicBezTo>
                  <a:lnTo>
                    <a:pt x="41726" y="5274"/>
                  </a:lnTo>
                  <a:close/>
                </a:path>
              </a:pathLst>
            </a:custGeom>
            <a:solidFill>
              <a:srgbClr val="000000"/>
            </a:solidFill>
            <a:ln w="22826" cap="flat">
              <a:noFill/>
              <a:prstDash val="solid"/>
              <a:miter/>
            </a:ln>
          </p:spPr>
          <p:txBody>
            <a:bodyPr rtlCol="0" anchor="ctr"/>
            <a:lstStyle/>
            <a:p>
              <a:endParaRPr lang="zh-CN" altLang="en-US"/>
            </a:p>
          </p:txBody>
        </p:sp>
        <p:sp>
          <p:nvSpPr>
            <p:cNvPr id="256" name="任意多边形: 形状 255">
              <a:extLst>
                <a:ext uri="{FF2B5EF4-FFF2-40B4-BE49-F238E27FC236}">
                  <a16:creationId xmlns:a16="http://schemas.microsoft.com/office/drawing/2014/main" id="{32684379-90B0-4AA2-99A6-E36DEBDA37A1}"/>
                </a:ext>
              </a:extLst>
            </p:cNvPr>
            <p:cNvSpPr/>
            <p:nvPr>
              <p:custDataLst>
                <p:tags r:id="rId41"/>
              </p:custDataLst>
            </p:nvPr>
          </p:nvSpPr>
          <p:spPr>
            <a:xfrm>
              <a:off x="9608262" y="6488938"/>
              <a:ext cx="428337" cy="8005"/>
            </a:xfrm>
            <a:custGeom>
              <a:avLst/>
              <a:gdLst>
                <a:gd name="connsiteX0" fmla="*/ 0 w 428337"/>
                <a:gd name="connsiteY0" fmla="*/ 0 h 8005"/>
                <a:gd name="connsiteX1" fmla="*/ 428337 w 428337"/>
                <a:gd name="connsiteY1" fmla="*/ 0 h 8005"/>
                <a:gd name="connsiteX2" fmla="*/ 428337 w 428337"/>
                <a:gd name="connsiteY2" fmla="*/ 8005 h 8005"/>
                <a:gd name="connsiteX3" fmla="*/ 0 w 428337"/>
                <a:gd name="connsiteY3" fmla="*/ 8005 h 8005"/>
              </a:gdLst>
              <a:ahLst/>
              <a:cxnLst>
                <a:cxn ang="0">
                  <a:pos x="connsiteX0" y="connsiteY0"/>
                </a:cxn>
                <a:cxn ang="0">
                  <a:pos x="connsiteX1" y="connsiteY1"/>
                </a:cxn>
                <a:cxn ang="0">
                  <a:pos x="connsiteX2" y="connsiteY2"/>
                </a:cxn>
                <a:cxn ang="0">
                  <a:pos x="connsiteX3" y="connsiteY3"/>
                </a:cxn>
              </a:cxnLst>
              <a:rect l="l" t="t" r="r" b="b"/>
              <a:pathLst>
                <a:path w="428337" h="8005">
                  <a:moveTo>
                    <a:pt x="0" y="0"/>
                  </a:moveTo>
                  <a:lnTo>
                    <a:pt x="428337" y="0"/>
                  </a:lnTo>
                  <a:lnTo>
                    <a:pt x="428337" y="8005"/>
                  </a:lnTo>
                  <a:lnTo>
                    <a:pt x="0" y="8005"/>
                  </a:lnTo>
                  <a:close/>
                </a:path>
              </a:pathLst>
            </a:custGeom>
            <a:solidFill>
              <a:srgbClr val="000000"/>
            </a:solidFill>
            <a:ln w="22826" cap="flat">
              <a:noFill/>
              <a:prstDash val="solid"/>
              <a:miter/>
            </a:ln>
          </p:spPr>
          <p:txBody>
            <a:bodyPr rtlCol="0" anchor="ctr"/>
            <a:lstStyle/>
            <a:p>
              <a:endParaRPr lang="zh-CN" altLang="en-US"/>
            </a:p>
          </p:txBody>
        </p:sp>
        <p:sp>
          <p:nvSpPr>
            <p:cNvPr id="257" name="任意多边形: 形状 256">
              <a:extLst>
                <a:ext uri="{FF2B5EF4-FFF2-40B4-BE49-F238E27FC236}">
                  <a16:creationId xmlns:a16="http://schemas.microsoft.com/office/drawing/2014/main" id="{BB017662-33AB-41C7-975C-0A9824ABF03A}"/>
                </a:ext>
              </a:extLst>
            </p:cNvPr>
            <p:cNvSpPr/>
            <p:nvPr>
              <p:custDataLst>
                <p:tags r:id="rId42"/>
              </p:custDataLst>
            </p:nvPr>
          </p:nvSpPr>
          <p:spPr>
            <a:xfrm>
              <a:off x="9614133" y="6591800"/>
              <a:ext cx="109722" cy="90663"/>
            </a:xfrm>
            <a:custGeom>
              <a:avLst/>
              <a:gdLst>
                <a:gd name="connsiteX0" fmla="*/ 12162 w 109722"/>
                <a:gd name="connsiteY0" fmla="*/ 76738 h 90663"/>
                <a:gd name="connsiteX1" fmla="*/ 10340 w 109722"/>
                <a:gd name="connsiteY1" fmla="*/ 85344 h 90663"/>
                <a:gd name="connsiteX2" fmla="*/ 16211 w 109722"/>
                <a:gd name="connsiteY2" fmla="*/ 90747 h 90663"/>
                <a:gd name="connsiteX3" fmla="*/ 23701 w 109722"/>
                <a:gd name="connsiteY3" fmla="*/ 85143 h 90663"/>
                <a:gd name="connsiteX4" fmla="*/ 27547 w 109722"/>
                <a:gd name="connsiteY4" fmla="*/ 70333 h 90663"/>
                <a:gd name="connsiteX5" fmla="*/ 32001 w 109722"/>
                <a:gd name="connsiteY5" fmla="*/ 52320 h 90663"/>
                <a:gd name="connsiteX6" fmla="*/ 35442 w 109722"/>
                <a:gd name="connsiteY6" fmla="*/ 38911 h 90663"/>
                <a:gd name="connsiteX7" fmla="*/ 38074 w 109722"/>
                <a:gd name="connsiteY7" fmla="*/ 28904 h 90663"/>
                <a:gd name="connsiteX8" fmla="*/ 71072 w 109722"/>
                <a:gd name="connsiteY8" fmla="*/ 4487 h 90663"/>
                <a:gd name="connsiteX9" fmla="*/ 82004 w 109722"/>
                <a:gd name="connsiteY9" fmla="*/ 18497 h 90663"/>
                <a:gd name="connsiteX10" fmla="*/ 68845 w 109722"/>
                <a:gd name="connsiteY10" fmla="*/ 65129 h 90663"/>
                <a:gd name="connsiteX11" fmla="*/ 66821 w 109722"/>
                <a:gd name="connsiteY11" fmla="*/ 74336 h 90663"/>
                <a:gd name="connsiteX12" fmla="*/ 83421 w 109722"/>
                <a:gd name="connsiteY12" fmla="*/ 90747 h 90663"/>
                <a:gd name="connsiteX13" fmla="*/ 109941 w 109722"/>
                <a:gd name="connsiteY13" fmla="*/ 59926 h 90663"/>
                <a:gd name="connsiteX14" fmla="*/ 107511 w 109722"/>
                <a:gd name="connsiteY14" fmla="*/ 57924 h 90663"/>
                <a:gd name="connsiteX15" fmla="*/ 104475 w 109722"/>
                <a:gd name="connsiteY15" fmla="*/ 61527 h 90663"/>
                <a:gd name="connsiteX16" fmla="*/ 83826 w 109722"/>
                <a:gd name="connsiteY16" fmla="*/ 86344 h 90663"/>
                <a:gd name="connsiteX17" fmla="*/ 78967 w 109722"/>
                <a:gd name="connsiteY17" fmla="*/ 79740 h 90663"/>
                <a:gd name="connsiteX18" fmla="*/ 82611 w 109722"/>
                <a:gd name="connsiteY18" fmla="*/ 65530 h 90663"/>
                <a:gd name="connsiteX19" fmla="*/ 94960 w 109722"/>
                <a:gd name="connsiteY19" fmla="*/ 21499 h 90663"/>
                <a:gd name="connsiteX20" fmla="*/ 71679 w 109722"/>
                <a:gd name="connsiteY20" fmla="*/ 84 h 90663"/>
                <a:gd name="connsiteX21" fmla="*/ 40099 w 109722"/>
                <a:gd name="connsiteY21" fmla="*/ 17496 h 90663"/>
                <a:gd name="connsiteX22" fmla="*/ 21474 w 109722"/>
                <a:gd name="connsiteY22" fmla="*/ 84 h 90663"/>
                <a:gd name="connsiteX23" fmla="*/ 6291 w 109722"/>
                <a:gd name="connsiteY23" fmla="*/ 11492 h 90663"/>
                <a:gd name="connsiteX24" fmla="*/ 218 w 109722"/>
                <a:gd name="connsiteY24" fmla="*/ 30905 h 90663"/>
                <a:gd name="connsiteX25" fmla="*/ 2647 w 109722"/>
                <a:gd name="connsiteY25" fmla="*/ 32907 h 90663"/>
                <a:gd name="connsiteX26" fmla="*/ 6089 w 109722"/>
                <a:gd name="connsiteY26" fmla="*/ 28304 h 90663"/>
                <a:gd name="connsiteX27" fmla="*/ 20867 w 109722"/>
                <a:gd name="connsiteY27" fmla="*/ 4487 h 90663"/>
                <a:gd name="connsiteX28" fmla="*/ 27142 w 109722"/>
                <a:gd name="connsiteY28" fmla="*/ 13693 h 90663"/>
                <a:gd name="connsiteX29" fmla="*/ 23903 w 109722"/>
                <a:gd name="connsiteY29" fmla="*/ 30505 h 90663"/>
                <a:gd name="connsiteX30" fmla="*/ 12162 w 109722"/>
                <a:gd name="connsiteY30" fmla="*/ 76738 h 9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9722" h="90663">
                  <a:moveTo>
                    <a:pt x="12162" y="76738"/>
                  </a:moveTo>
                  <a:cubicBezTo>
                    <a:pt x="11554" y="79740"/>
                    <a:pt x="10340" y="84343"/>
                    <a:pt x="10340" y="85344"/>
                  </a:cubicBezTo>
                  <a:cubicBezTo>
                    <a:pt x="10340" y="88946"/>
                    <a:pt x="13174" y="90747"/>
                    <a:pt x="16211" y="90747"/>
                  </a:cubicBezTo>
                  <a:cubicBezTo>
                    <a:pt x="18640" y="90747"/>
                    <a:pt x="22284" y="89146"/>
                    <a:pt x="23701" y="85143"/>
                  </a:cubicBezTo>
                  <a:cubicBezTo>
                    <a:pt x="23903" y="84743"/>
                    <a:pt x="26333" y="75337"/>
                    <a:pt x="27547" y="70333"/>
                  </a:cubicBezTo>
                  <a:lnTo>
                    <a:pt x="32001" y="52320"/>
                  </a:lnTo>
                  <a:cubicBezTo>
                    <a:pt x="33216" y="47917"/>
                    <a:pt x="34430" y="43514"/>
                    <a:pt x="35442" y="38911"/>
                  </a:cubicBezTo>
                  <a:cubicBezTo>
                    <a:pt x="36252" y="35509"/>
                    <a:pt x="37872" y="29705"/>
                    <a:pt x="38074" y="28904"/>
                  </a:cubicBezTo>
                  <a:cubicBezTo>
                    <a:pt x="41111" y="22700"/>
                    <a:pt x="51840" y="4487"/>
                    <a:pt x="71072" y="4487"/>
                  </a:cubicBezTo>
                  <a:cubicBezTo>
                    <a:pt x="80182" y="4487"/>
                    <a:pt x="82004" y="11892"/>
                    <a:pt x="82004" y="18497"/>
                  </a:cubicBezTo>
                  <a:cubicBezTo>
                    <a:pt x="82004" y="30905"/>
                    <a:pt x="72084" y="56523"/>
                    <a:pt x="68845" y="65129"/>
                  </a:cubicBezTo>
                  <a:cubicBezTo>
                    <a:pt x="67023" y="69733"/>
                    <a:pt x="66821" y="72134"/>
                    <a:pt x="66821" y="74336"/>
                  </a:cubicBezTo>
                  <a:cubicBezTo>
                    <a:pt x="66821" y="83742"/>
                    <a:pt x="73906" y="90747"/>
                    <a:pt x="83421" y="90747"/>
                  </a:cubicBezTo>
                  <a:cubicBezTo>
                    <a:pt x="102450" y="90747"/>
                    <a:pt x="109941" y="61527"/>
                    <a:pt x="109941" y="59926"/>
                  </a:cubicBezTo>
                  <a:cubicBezTo>
                    <a:pt x="109941" y="57924"/>
                    <a:pt x="108119" y="57924"/>
                    <a:pt x="107511" y="57924"/>
                  </a:cubicBezTo>
                  <a:cubicBezTo>
                    <a:pt x="105487" y="57924"/>
                    <a:pt x="105487" y="58525"/>
                    <a:pt x="104475" y="61527"/>
                  </a:cubicBezTo>
                  <a:cubicBezTo>
                    <a:pt x="100426" y="75136"/>
                    <a:pt x="93745" y="86344"/>
                    <a:pt x="83826" y="86344"/>
                  </a:cubicBezTo>
                  <a:cubicBezTo>
                    <a:pt x="80384" y="86344"/>
                    <a:pt x="78967" y="84343"/>
                    <a:pt x="78967" y="79740"/>
                  </a:cubicBezTo>
                  <a:cubicBezTo>
                    <a:pt x="78967" y="74736"/>
                    <a:pt x="80789" y="69933"/>
                    <a:pt x="82611" y="65530"/>
                  </a:cubicBezTo>
                  <a:cubicBezTo>
                    <a:pt x="86458" y="54922"/>
                    <a:pt x="94960" y="32907"/>
                    <a:pt x="94960" y="21499"/>
                  </a:cubicBezTo>
                  <a:cubicBezTo>
                    <a:pt x="94960" y="8089"/>
                    <a:pt x="86255" y="84"/>
                    <a:pt x="71679" y="84"/>
                  </a:cubicBezTo>
                  <a:cubicBezTo>
                    <a:pt x="53460" y="84"/>
                    <a:pt x="43540" y="12893"/>
                    <a:pt x="40099" y="17496"/>
                  </a:cubicBezTo>
                  <a:cubicBezTo>
                    <a:pt x="39086" y="6288"/>
                    <a:pt x="30786" y="84"/>
                    <a:pt x="21474" y="84"/>
                  </a:cubicBezTo>
                  <a:cubicBezTo>
                    <a:pt x="12162" y="84"/>
                    <a:pt x="8315" y="7889"/>
                    <a:pt x="6291" y="11492"/>
                  </a:cubicBezTo>
                  <a:cubicBezTo>
                    <a:pt x="3052" y="18297"/>
                    <a:pt x="218" y="30105"/>
                    <a:pt x="218" y="30905"/>
                  </a:cubicBezTo>
                  <a:cubicBezTo>
                    <a:pt x="218" y="32907"/>
                    <a:pt x="2242" y="32907"/>
                    <a:pt x="2647" y="32907"/>
                  </a:cubicBezTo>
                  <a:cubicBezTo>
                    <a:pt x="4671" y="32907"/>
                    <a:pt x="4874" y="32707"/>
                    <a:pt x="6089" y="28304"/>
                  </a:cubicBezTo>
                  <a:cubicBezTo>
                    <a:pt x="9530" y="14094"/>
                    <a:pt x="13579" y="4487"/>
                    <a:pt x="20867" y="4487"/>
                  </a:cubicBezTo>
                  <a:cubicBezTo>
                    <a:pt x="24916" y="4487"/>
                    <a:pt x="27142" y="7089"/>
                    <a:pt x="27142" y="13693"/>
                  </a:cubicBezTo>
                  <a:cubicBezTo>
                    <a:pt x="27142" y="17896"/>
                    <a:pt x="26535" y="20098"/>
                    <a:pt x="23903" y="30505"/>
                  </a:cubicBezTo>
                  <a:lnTo>
                    <a:pt x="12162" y="76738"/>
                  </a:lnTo>
                  <a:close/>
                </a:path>
              </a:pathLst>
            </a:custGeom>
            <a:solidFill>
              <a:srgbClr val="000000"/>
            </a:solidFill>
            <a:ln w="22826" cap="flat">
              <a:noFill/>
              <a:prstDash val="solid"/>
              <a:miter/>
            </a:ln>
          </p:spPr>
          <p:txBody>
            <a:bodyPr rtlCol="0" anchor="ctr"/>
            <a:lstStyle/>
            <a:p>
              <a:endParaRPr lang="zh-CN" altLang="en-US"/>
            </a:p>
          </p:txBody>
        </p:sp>
        <p:sp>
          <p:nvSpPr>
            <p:cNvPr id="258" name="任意多边形: 形状 257">
              <a:extLst>
                <a:ext uri="{FF2B5EF4-FFF2-40B4-BE49-F238E27FC236}">
                  <a16:creationId xmlns:a16="http://schemas.microsoft.com/office/drawing/2014/main" id="{CDA0AECA-E788-4390-ABA7-7E7DD12E7269}"/>
                </a:ext>
              </a:extLst>
            </p:cNvPr>
            <p:cNvSpPr/>
            <p:nvPr>
              <p:custDataLst>
                <p:tags r:id="rId43"/>
              </p:custDataLst>
            </p:nvPr>
          </p:nvSpPr>
          <p:spPr>
            <a:xfrm>
              <a:off x="9738702" y="6529418"/>
              <a:ext cx="62635" cy="93025"/>
            </a:xfrm>
            <a:custGeom>
              <a:avLst/>
              <a:gdLst>
                <a:gd name="connsiteX0" fmla="*/ 62859 w 62635"/>
                <a:gd name="connsiteY0" fmla="*/ 67608 h 93025"/>
                <a:gd name="connsiteX1" fmla="*/ 58041 w 62635"/>
                <a:gd name="connsiteY1" fmla="*/ 67608 h 93025"/>
                <a:gd name="connsiteX2" fmla="*/ 54356 w 62635"/>
                <a:gd name="connsiteY2" fmla="*/ 80357 h 93025"/>
                <a:gd name="connsiteX3" fmla="*/ 40327 w 62635"/>
                <a:gd name="connsiteY3" fmla="*/ 81198 h 93025"/>
                <a:gd name="connsiteX4" fmla="*/ 14253 w 62635"/>
                <a:gd name="connsiteY4" fmla="*/ 81198 h 93025"/>
                <a:gd name="connsiteX5" fmla="*/ 42595 w 62635"/>
                <a:gd name="connsiteY5" fmla="*/ 57661 h 93025"/>
                <a:gd name="connsiteX6" fmla="*/ 62859 w 62635"/>
                <a:gd name="connsiteY6" fmla="*/ 27400 h 93025"/>
                <a:gd name="connsiteX7" fmla="*/ 29699 w 62635"/>
                <a:gd name="connsiteY7" fmla="*/ 81 h 93025"/>
                <a:gd name="connsiteX8" fmla="*/ 224 w 62635"/>
                <a:gd name="connsiteY8" fmla="*/ 25158 h 93025"/>
                <a:gd name="connsiteX9" fmla="*/ 7734 w 62635"/>
                <a:gd name="connsiteY9" fmla="*/ 33004 h 93025"/>
                <a:gd name="connsiteX10" fmla="*/ 15245 w 62635"/>
                <a:gd name="connsiteY10" fmla="*/ 25579 h 93025"/>
                <a:gd name="connsiteX11" fmla="*/ 6884 w 62635"/>
                <a:gd name="connsiteY11" fmla="*/ 18154 h 93025"/>
                <a:gd name="connsiteX12" fmla="*/ 27573 w 62635"/>
                <a:gd name="connsiteY12" fmla="*/ 5124 h 93025"/>
                <a:gd name="connsiteX13" fmla="*/ 49113 w 62635"/>
                <a:gd name="connsiteY13" fmla="*/ 27400 h 93025"/>
                <a:gd name="connsiteX14" fmla="*/ 35793 w 62635"/>
                <a:gd name="connsiteY14" fmla="*/ 54299 h 93025"/>
                <a:gd name="connsiteX15" fmla="*/ 1641 w 62635"/>
                <a:gd name="connsiteY15" fmla="*/ 87642 h 93025"/>
                <a:gd name="connsiteX16" fmla="*/ 224 w 62635"/>
                <a:gd name="connsiteY16" fmla="*/ 93106 h 93025"/>
                <a:gd name="connsiteX17" fmla="*/ 58608 w 62635"/>
                <a:gd name="connsiteY17" fmla="*/ 93106 h 93025"/>
                <a:gd name="connsiteX18" fmla="*/ 62859 w 62635"/>
                <a:gd name="connsiteY18" fmla="*/ 67608 h 9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635" h="93025">
                  <a:moveTo>
                    <a:pt x="62859" y="67608"/>
                  </a:moveTo>
                  <a:lnTo>
                    <a:pt x="58041" y="67608"/>
                  </a:lnTo>
                  <a:cubicBezTo>
                    <a:pt x="57616" y="70690"/>
                    <a:pt x="56199" y="78956"/>
                    <a:pt x="54356" y="80357"/>
                  </a:cubicBezTo>
                  <a:cubicBezTo>
                    <a:pt x="53223" y="81198"/>
                    <a:pt x="42311" y="81198"/>
                    <a:pt x="40327" y="81198"/>
                  </a:cubicBezTo>
                  <a:lnTo>
                    <a:pt x="14253" y="81198"/>
                  </a:lnTo>
                  <a:cubicBezTo>
                    <a:pt x="29132" y="68169"/>
                    <a:pt x="34092" y="64246"/>
                    <a:pt x="42595" y="57661"/>
                  </a:cubicBezTo>
                  <a:cubicBezTo>
                    <a:pt x="53081" y="49395"/>
                    <a:pt x="62859" y="40709"/>
                    <a:pt x="62859" y="27400"/>
                  </a:cubicBezTo>
                  <a:cubicBezTo>
                    <a:pt x="62859" y="10448"/>
                    <a:pt x="47838" y="81"/>
                    <a:pt x="29699" y="81"/>
                  </a:cubicBezTo>
                  <a:cubicBezTo>
                    <a:pt x="12127" y="81"/>
                    <a:pt x="224" y="12269"/>
                    <a:pt x="224" y="25158"/>
                  </a:cubicBezTo>
                  <a:cubicBezTo>
                    <a:pt x="224" y="32303"/>
                    <a:pt x="6317" y="33004"/>
                    <a:pt x="7734" y="33004"/>
                  </a:cubicBezTo>
                  <a:cubicBezTo>
                    <a:pt x="11135" y="33004"/>
                    <a:pt x="15245" y="30622"/>
                    <a:pt x="15245" y="25579"/>
                  </a:cubicBezTo>
                  <a:cubicBezTo>
                    <a:pt x="15245" y="23057"/>
                    <a:pt x="14253" y="18154"/>
                    <a:pt x="6884" y="18154"/>
                  </a:cubicBezTo>
                  <a:cubicBezTo>
                    <a:pt x="11277" y="8207"/>
                    <a:pt x="20913" y="5124"/>
                    <a:pt x="27573" y="5124"/>
                  </a:cubicBezTo>
                  <a:cubicBezTo>
                    <a:pt x="41744" y="5124"/>
                    <a:pt x="49113" y="16052"/>
                    <a:pt x="49113" y="27400"/>
                  </a:cubicBezTo>
                  <a:cubicBezTo>
                    <a:pt x="49113" y="39589"/>
                    <a:pt x="40327" y="49255"/>
                    <a:pt x="35793" y="54299"/>
                  </a:cubicBezTo>
                  <a:lnTo>
                    <a:pt x="1641" y="87642"/>
                  </a:lnTo>
                  <a:cubicBezTo>
                    <a:pt x="224" y="88903"/>
                    <a:pt x="224" y="89183"/>
                    <a:pt x="224" y="93106"/>
                  </a:cubicBezTo>
                  <a:lnTo>
                    <a:pt x="58608" y="93106"/>
                  </a:lnTo>
                  <a:lnTo>
                    <a:pt x="62859" y="67608"/>
                  </a:lnTo>
                  <a:close/>
                </a:path>
              </a:pathLst>
            </a:custGeom>
            <a:solidFill>
              <a:srgbClr val="000000"/>
            </a:solidFill>
            <a:ln w="22826" cap="flat">
              <a:noFill/>
              <a:prstDash val="solid"/>
              <a:miter/>
            </a:ln>
          </p:spPr>
          <p:txBody>
            <a:bodyPr rtlCol="0" anchor="ctr"/>
            <a:lstStyle/>
            <a:p>
              <a:endParaRPr lang="zh-CN" altLang="en-US"/>
            </a:p>
          </p:txBody>
        </p:sp>
        <p:sp>
          <p:nvSpPr>
            <p:cNvPr id="259" name="任意多边形: 形状 258">
              <a:extLst>
                <a:ext uri="{FF2B5EF4-FFF2-40B4-BE49-F238E27FC236}">
                  <a16:creationId xmlns:a16="http://schemas.microsoft.com/office/drawing/2014/main" id="{D072C410-56EF-4AF1-BFAE-68E809B7FC22}"/>
                </a:ext>
              </a:extLst>
            </p:cNvPr>
            <p:cNvSpPr/>
            <p:nvPr>
              <p:custDataLst>
                <p:tags r:id="rId44"/>
              </p:custDataLst>
            </p:nvPr>
          </p:nvSpPr>
          <p:spPr>
            <a:xfrm>
              <a:off x="9826639" y="6538963"/>
              <a:ext cx="110355" cy="180126"/>
            </a:xfrm>
            <a:custGeom>
              <a:avLst/>
              <a:gdLst>
                <a:gd name="connsiteX0" fmla="*/ 110584 w 110355"/>
                <a:gd name="connsiteY0" fmla="*/ 27503 h 180126"/>
                <a:gd name="connsiteX1" fmla="*/ 83052 w 110355"/>
                <a:gd name="connsiteY1" fmla="*/ 84 h 180126"/>
                <a:gd name="connsiteX2" fmla="*/ 58557 w 110355"/>
                <a:gd name="connsiteY2" fmla="*/ 8490 h 180126"/>
                <a:gd name="connsiteX3" fmla="*/ 32442 w 110355"/>
                <a:gd name="connsiteY3" fmla="*/ 51120 h 180126"/>
                <a:gd name="connsiteX4" fmla="*/ 254 w 110355"/>
                <a:gd name="connsiteY4" fmla="*/ 178209 h 180126"/>
                <a:gd name="connsiteX5" fmla="*/ 2683 w 110355"/>
                <a:gd name="connsiteY5" fmla="*/ 180210 h 180126"/>
                <a:gd name="connsiteX6" fmla="*/ 5112 w 110355"/>
                <a:gd name="connsiteY6" fmla="*/ 179209 h 180126"/>
                <a:gd name="connsiteX7" fmla="*/ 19283 w 110355"/>
                <a:gd name="connsiteY7" fmla="*/ 123971 h 180126"/>
                <a:gd name="connsiteX8" fmla="*/ 46815 w 110355"/>
                <a:gd name="connsiteY8" fmla="*/ 143384 h 180126"/>
                <a:gd name="connsiteX9" fmla="*/ 85886 w 110355"/>
                <a:gd name="connsiteY9" fmla="*/ 127573 h 180126"/>
                <a:gd name="connsiteX10" fmla="*/ 102082 w 110355"/>
                <a:gd name="connsiteY10" fmla="*/ 90747 h 180126"/>
                <a:gd name="connsiteX11" fmla="*/ 87303 w 110355"/>
                <a:gd name="connsiteY11" fmla="*/ 60926 h 180126"/>
                <a:gd name="connsiteX12" fmla="*/ 110584 w 110355"/>
                <a:gd name="connsiteY12" fmla="*/ 27503 h 180126"/>
                <a:gd name="connsiteX13" fmla="*/ 74145 w 110355"/>
                <a:gd name="connsiteY13" fmla="*/ 60726 h 180126"/>
                <a:gd name="connsiteX14" fmla="*/ 64428 w 110355"/>
                <a:gd name="connsiteY14" fmla="*/ 62127 h 180126"/>
                <a:gd name="connsiteX15" fmla="*/ 55520 w 110355"/>
                <a:gd name="connsiteY15" fmla="*/ 61327 h 180126"/>
                <a:gd name="connsiteX16" fmla="*/ 65440 w 110355"/>
                <a:gd name="connsiteY16" fmla="*/ 59726 h 180126"/>
                <a:gd name="connsiteX17" fmla="*/ 74145 w 110355"/>
                <a:gd name="connsiteY17" fmla="*/ 60726 h 180126"/>
                <a:gd name="connsiteX18" fmla="*/ 99247 w 110355"/>
                <a:gd name="connsiteY18" fmla="*/ 22900 h 180126"/>
                <a:gd name="connsiteX19" fmla="*/ 81028 w 110355"/>
                <a:gd name="connsiteY19" fmla="*/ 57524 h 180126"/>
                <a:gd name="connsiteX20" fmla="*/ 65440 w 110355"/>
                <a:gd name="connsiteY20" fmla="*/ 55122 h 180126"/>
                <a:gd name="connsiteX21" fmla="*/ 49852 w 110355"/>
                <a:gd name="connsiteY21" fmla="*/ 61527 h 180126"/>
                <a:gd name="connsiteX22" fmla="*/ 63820 w 110355"/>
                <a:gd name="connsiteY22" fmla="*/ 66530 h 180126"/>
                <a:gd name="connsiteX23" fmla="*/ 80420 w 110355"/>
                <a:gd name="connsiteY23" fmla="*/ 63929 h 180126"/>
                <a:gd name="connsiteX24" fmla="*/ 89328 w 110355"/>
                <a:gd name="connsiteY24" fmla="*/ 86544 h 180126"/>
                <a:gd name="connsiteX25" fmla="*/ 79206 w 110355"/>
                <a:gd name="connsiteY25" fmla="*/ 120969 h 180126"/>
                <a:gd name="connsiteX26" fmla="*/ 46208 w 110355"/>
                <a:gd name="connsiteY26" fmla="*/ 138981 h 180126"/>
                <a:gd name="connsiteX27" fmla="*/ 23130 w 110355"/>
                <a:gd name="connsiteY27" fmla="*/ 113163 h 180126"/>
                <a:gd name="connsiteX28" fmla="*/ 24142 w 110355"/>
                <a:gd name="connsiteY28" fmla="*/ 104357 h 180126"/>
                <a:gd name="connsiteX29" fmla="*/ 37098 w 110355"/>
                <a:gd name="connsiteY29" fmla="*/ 53721 h 180126"/>
                <a:gd name="connsiteX30" fmla="*/ 80420 w 110355"/>
                <a:gd name="connsiteY30" fmla="*/ 4687 h 180126"/>
                <a:gd name="connsiteX31" fmla="*/ 99247 w 110355"/>
                <a:gd name="connsiteY31" fmla="*/ 22900 h 18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0355" h="180126">
                  <a:moveTo>
                    <a:pt x="110584" y="27503"/>
                  </a:moveTo>
                  <a:cubicBezTo>
                    <a:pt x="110584" y="12492"/>
                    <a:pt x="99450" y="84"/>
                    <a:pt x="83052" y="84"/>
                  </a:cubicBezTo>
                  <a:cubicBezTo>
                    <a:pt x="71311" y="84"/>
                    <a:pt x="65642" y="3286"/>
                    <a:pt x="58557" y="8490"/>
                  </a:cubicBezTo>
                  <a:cubicBezTo>
                    <a:pt x="47423" y="16495"/>
                    <a:pt x="36288" y="35909"/>
                    <a:pt x="32442" y="51120"/>
                  </a:cubicBezTo>
                  <a:lnTo>
                    <a:pt x="254" y="178209"/>
                  </a:lnTo>
                  <a:cubicBezTo>
                    <a:pt x="51" y="179009"/>
                    <a:pt x="1064" y="180210"/>
                    <a:pt x="2683" y="180210"/>
                  </a:cubicBezTo>
                  <a:cubicBezTo>
                    <a:pt x="4303" y="180210"/>
                    <a:pt x="4910" y="179810"/>
                    <a:pt x="5112" y="179209"/>
                  </a:cubicBezTo>
                  <a:lnTo>
                    <a:pt x="19283" y="123971"/>
                  </a:lnTo>
                  <a:cubicBezTo>
                    <a:pt x="23130" y="135979"/>
                    <a:pt x="32037" y="143384"/>
                    <a:pt x="46815" y="143384"/>
                  </a:cubicBezTo>
                  <a:cubicBezTo>
                    <a:pt x="61593" y="143384"/>
                    <a:pt x="76776" y="136379"/>
                    <a:pt x="85886" y="127573"/>
                  </a:cubicBezTo>
                  <a:cubicBezTo>
                    <a:pt x="95604" y="118367"/>
                    <a:pt x="102082" y="105558"/>
                    <a:pt x="102082" y="90747"/>
                  </a:cubicBezTo>
                  <a:cubicBezTo>
                    <a:pt x="102082" y="76337"/>
                    <a:pt x="94591" y="65930"/>
                    <a:pt x="87303" y="60926"/>
                  </a:cubicBezTo>
                  <a:cubicBezTo>
                    <a:pt x="99045" y="54322"/>
                    <a:pt x="110584" y="41913"/>
                    <a:pt x="110584" y="27503"/>
                  </a:cubicBezTo>
                  <a:close/>
                  <a:moveTo>
                    <a:pt x="74145" y="60726"/>
                  </a:moveTo>
                  <a:cubicBezTo>
                    <a:pt x="71513" y="61727"/>
                    <a:pt x="69286" y="62127"/>
                    <a:pt x="64428" y="62127"/>
                  </a:cubicBezTo>
                  <a:cubicBezTo>
                    <a:pt x="61593" y="62127"/>
                    <a:pt x="57545" y="62327"/>
                    <a:pt x="55520" y="61327"/>
                  </a:cubicBezTo>
                  <a:cubicBezTo>
                    <a:pt x="55925" y="59325"/>
                    <a:pt x="63213" y="59726"/>
                    <a:pt x="65440" y="59726"/>
                  </a:cubicBezTo>
                  <a:cubicBezTo>
                    <a:pt x="69691" y="59726"/>
                    <a:pt x="71513" y="59726"/>
                    <a:pt x="74145" y="60726"/>
                  </a:cubicBezTo>
                  <a:close/>
                  <a:moveTo>
                    <a:pt x="99247" y="22900"/>
                  </a:moveTo>
                  <a:cubicBezTo>
                    <a:pt x="99247" y="36910"/>
                    <a:pt x="91555" y="51320"/>
                    <a:pt x="81028" y="57524"/>
                  </a:cubicBezTo>
                  <a:cubicBezTo>
                    <a:pt x="75562" y="55523"/>
                    <a:pt x="71513" y="55122"/>
                    <a:pt x="65440" y="55122"/>
                  </a:cubicBezTo>
                  <a:cubicBezTo>
                    <a:pt x="61189" y="55122"/>
                    <a:pt x="49852" y="54922"/>
                    <a:pt x="49852" y="61527"/>
                  </a:cubicBezTo>
                  <a:cubicBezTo>
                    <a:pt x="49649" y="67131"/>
                    <a:pt x="60176" y="66530"/>
                    <a:pt x="63820" y="66530"/>
                  </a:cubicBezTo>
                  <a:cubicBezTo>
                    <a:pt x="71311" y="66530"/>
                    <a:pt x="74347" y="66330"/>
                    <a:pt x="80420" y="63929"/>
                  </a:cubicBezTo>
                  <a:cubicBezTo>
                    <a:pt x="88113" y="71134"/>
                    <a:pt x="89125" y="77338"/>
                    <a:pt x="89328" y="86544"/>
                  </a:cubicBezTo>
                  <a:cubicBezTo>
                    <a:pt x="89733" y="98153"/>
                    <a:pt x="84874" y="113163"/>
                    <a:pt x="79206" y="120969"/>
                  </a:cubicBezTo>
                  <a:cubicBezTo>
                    <a:pt x="71311" y="131776"/>
                    <a:pt x="57747" y="138981"/>
                    <a:pt x="46208" y="138981"/>
                  </a:cubicBezTo>
                  <a:cubicBezTo>
                    <a:pt x="30822" y="138981"/>
                    <a:pt x="23130" y="127373"/>
                    <a:pt x="23130" y="113163"/>
                  </a:cubicBezTo>
                  <a:cubicBezTo>
                    <a:pt x="23130" y="111162"/>
                    <a:pt x="23130" y="108160"/>
                    <a:pt x="24142" y="104357"/>
                  </a:cubicBezTo>
                  <a:lnTo>
                    <a:pt x="37098" y="53721"/>
                  </a:lnTo>
                  <a:cubicBezTo>
                    <a:pt x="41552" y="36509"/>
                    <a:pt x="56128" y="4687"/>
                    <a:pt x="80420" y="4687"/>
                  </a:cubicBezTo>
                  <a:cubicBezTo>
                    <a:pt x="92162" y="4687"/>
                    <a:pt x="99247" y="10891"/>
                    <a:pt x="99247" y="22900"/>
                  </a:cubicBezTo>
                  <a:close/>
                </a:path>
              </a:pathLst>
            </a:custGeom>
            <a:solidFill>
              <a:srgbClr val="000000"/>
            </a:solidFill>
            <a:ln w="22826" cap="flat">
              <a:noFill/>
              <a:prstDash val="solid"/>
              <a:miter/>
            </a:ln>
          </p:spPr>
          <p:txBody>
            <a:bodyPr rtlCol="0" anchor="ctr"/>
            <a:lstStyle/>
            <a:p>
              <a:endParaRPr lang="zh-CN" altLang="en-US"/>
            </a:p>
          </p:txBody>
        </p:sp>
        <p:sp>
          <p:nvSpPr>
            <p:cNvPr id="260" name="任意多边形: 形状 259">
              <a:extLst>
                <a:ext uri="{FF2B5EF4-FFF2-40B4-BE49-F238E27FC236}">
                  <a16:creationId xmlns:a16="http://schemas.microsoft.com/office/drawing/2014/main" id="{EB2A699D-89FA-4D09-8279-A25CBDE819D9}"/>
                </a:ext>
              </a:extLst>
            </p:cNvPr>
            <p:cNvSpPr/>
            <p:nvPr>
              <p:custDataLst>
                <p:tags r:id="rId45"/>
              </p:custDataLst>
            </p:nvPr>
          </p:nvSpPr>
          <p:spPr>
            <a:xfrm>
              <a:off x="9954709" y="6529418"/>
              <a:ext cx="62635" cy="93025"/>
            </a:xfrm>
            <a:custGeom>
              <a:avLst/>
              <a:gdLst>
                <a:gd name="connsiteX0" fmla="*/ 62870 w 62635"/>
                <a:gd name="connsiteY0" fmla="*/ 67608 h 93025"/>
                <a:gd name="connsiteX1" fmla="*/ 58051 w 62635"/>
                <a:gd name="connsiteY1" fmla="*/ 67608 h 93025"/>
                <a:gd name="connsiteX2" fmla="*/ 54367 w 62635"/>
                <a:gd name="connsiteY2" fmla="*/ 80357 h 93025"/>
                <a:gd name="connsiteX3" fmla="*/ 40338 w 62635"/>
                <a:gd name="connsiteY3" fmla="*/ 81198 h 93025"/>
                <a:gd name="connsiteX4" fmla="*/ 14264 w 62635"/>
                <a:gd name="connsiteY4" fmla="*/ 81198 h 93025"/>
                <a:gd name="connsiteX5" fmla="*/ 42605 w 62635"/>
                <a:gd name="connsiteY5" fmla="*/ 57661 h 93025"/>
                <a:gd name="connsiteX6" fmla="*/ 62870 w 62635"/>
                <a:gd name="connsiteY6" fmla="*/ 27400 h 93025"/>
                <a:gd name="connsiteX7" fmla="*/ 29710 w 62635"/>
                <a:gd name="connsiteY7" fmla="*/ 81 h 93025"/>
                <a:gd name="connsiteX8" fmla="*/ 234 w 62635"/>
                <a:gd name="connsiteY8" fmla="*/ 25158 h 93025"/>
                <a:gd name="connsiteX9" fmla="*/ 7745 w 62635"/>
                <a:gd name="connsiteY9" fmla="*/ 33004 h 93025"/>
                <a:gd name="connsiteX10" fmla="*/ 15255 w 62635"/>
                <a:gd name="connsiteY10" fmla="*/ 25579 h 93025"/>
                <a:gd name="connsiteX11" fmla="*/ 6895 w 62635"/>
                <a:gd name="connsiteY11" fmla="*/ 18154 h 93025"/>
                <a:gd name="connsiteX12" fmla="*/ 27584 w 62635"/>
                <a:gd name="connsiteY12" fmla="*/ 5124 h 93025"/>
                <a:gd name="connsiteX13" fmla="*/ 49124 w 62635"/>
                <a:gd name="connsiteY13" fmla="*/ 27400 h 93025"/>
                <a:gd name="connsiteX14" fmla="*/ 35803 w 62635"/>
                <a:gd name="connsiteY14" fmla="*/ 54299 h 93025"/>
                <a:gd name="connsiteX15" fmla="*/ 1651 w 62635"/>
                <a:gd name="connsiteY15" fmla="*/ 87642 h 93025"/>
                <a:gd name="connsiteX16" fmla="*/ 234 w 62635"/>
                <a:gd name="connsiteY16" fmla="*/ 93106 h 93025"/>
                <a:gd name="connsiteX17" fmla="*/ 58618 w 62635"/>
                <a:gd name="connsiteY17" fmla="*/ 93106 h 93025"/>
                <a:gd name="connsiteX18" fmla="*/ 62870 w 62635"/>
                <a:gd name="connsiteY18" fmla="*/ 67608 h 9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635" h="93025">
                  <a:moveTo>
                    <a:pt x="62870" y="67608"/>
                  </a:moveTo>
                  <a:lnTo>
                    <a:pt x="58051" y="67608"/>
                  </a:lnTo>
                  <a:cubicBezTo>
                    <a:pt x="57626" y="70690"/>
                    <a:pt x="56209" y="78956"/>
                    <a:pt x="54367" y="80357"/>
                  </a:cubicBezTo>
                  <a:cubicBezTo>
                    <a:pt x="53233" y="81198"/>
                    <a:pt x="42322" y="81198"/>
                    <a:pt x="40338" y="81198"/>
                  </a:cubicBezTo>
                  <a:lnTo>
                    <a:pt x="14264" y="81198"/>
                  </a:lnTo>
                  <a:cubicBezTo>
                    <a:pt x="29143" y="68169"/>
                    <a:pt x="34103" y="64246"/>
                    <a:pt x="42605" y="57661"/>
                  </a:cubicBezTo>
                  <a:cubicBezTo>
                    <a:pt x="53092" y="49395"/>
                    <a:pt x="62870" y="40709"/>
                    <a:pt x="62870" y="27400"/>
                  </a:cubicBezTo>
                  <a:cubicBezTo>
                    <a:pt x="62870" y="10448"/>
                    <a:pt x="47848" y="81"/>
                    <a:pt x="29710" y="81"/>
                  </a:cubicBezTo>
                  <a:cubicBezTo>
                    <a:pt x="12138" y="81"/>
                    <a:pt x="234" y="12269"/>
                    <a:pt x="234" y="25158"/>
                  </a:cubicBezTo>
                  <a:cubicBezTo>
                    <a:pt x="234" y="32303"/>
                    <a:pt x="6328" y="33004"/>
                    <a:pt x="7745" y="33004"/>
                  </a:cubicBezTo>
                  <a:cubicBezTo>
                    <a:pt x="11146" y="33004"/>
                    <a:pt x="15255" y="30622"/>
                    <a:pt x="15255" y="25579"/>
                  </a:cubicBezTo>
                  <a:cubicBezTo>
                    <a:pt x="15255" y="23057"/>
                    <a:pt x="14264" y="18154"/>
                    <a:pt x="6895" y="18154"/>
                  </a:cubicBezTo>
                  <a:cubicBezTo>
                    <a:pt x="11288" y="8207"/>
                    <a:pt x="20924" y="5124"/>
                    <a:pt x="27584" y="5124"/>
                  </a:cubicBezTo>
                  <a:cubicBezTo>
                    <a:pt x="41755" y="5124"/>
                    <a:pt x="49124" y="16052"/>
                    <a:pt x="49124" y="27400"/>
                  </a:cubicBezTo>
                  <a:cubicBezTo>
                    <a:pt x="49124" y="39589"/>
                    <a:pt x="40338" y="49255"/>
                    <a:pt x="35803" y="54299"/>
                  </a:cubicBezTo>
                  <a:lnTo>
                    <a:pt x="1651" y="87642"/>
                  </a:lnTo>
                  <a:cubicBezTo>
                    <a:pt x="234" y="88903"/>
                    <a:pt x="234" y="89183"/>
                    <a:pt x="234" y="93106"/>
                  </a:cubicBezTo>
                  <a:lnTo>
                    <a:pt x="58618" y="93106"/>
                  </a:lnTo>
                  <a:lnTo>
                    <a:pt x="62870" y="67608"/>
                  </a:lnTo>
                  <a:close/>
                </a:path>
              </a:pathLst>
            </a:custGeom>
            <a:solidFill>
              <a:srgbClr val="000000"/>
            </a:solidFill>
            <a:ln w="22826" cap="flat">
              <a:noFill/>
              <a:prstDash val="solid"/>
              <a:miter/>
            </a:ln>
          </p:spPr>
          <p:txBody>
            <a:bodyPr rtlCol="0" anchor="ctr"/>
            <a:lstStyle/>
            <a:p>
              <a:endParaRPr lang="zh-CN" altLang="en-US"/>
            </a:p>
          </p:txBody>
        </p:sp>
        <p:sp>
          <p:nvSpPr>
            <p:cNvPr id="261" name="任意多边形: 形状 260">
              <a:extLst>
                <a:ext uri="{FF2B5EF4-FFF2-40B4-BE49-F238E27FC236}">
                  <a16:creationId xmlns:a16="http://schemas.microsoft.com/office/drawing/2014/main" id="{E48BAF8B-6784-4D3F-881E-77E20AFFD9E1}"/>
                </a:ext>
              </a:extLst>
            </p:cNvPr>
            <p:cNvSpPr/>
            <p:nvPr>
              <p:custDataLst>
                <p:tags r:id="rId46"/>
              </p:custDataLst>
            </p:nvPr>
          </p:nvSpPr>
          <p:spPr>
            <a:xfrm>
              <a:off x="10072431" y="6392870"/>
              <a:ext cx="46966" cy="200140"/>
            </a:xfrm>
            <a:custGeom>
              <a:avLst/>
              <a:gdLst>
                <a:gd name="connsiteX0" fmla="*/ 47206 w 46966"/>
                <a:gd name="connsiteY0" fmla="*/ 100147 h 200140"/>
                <a:gd name="connsiteX1" fmla="*/ 33845 w 46966"/>
                <a:gd name="connsiteY1" fmla="*/ 37703 h 200140"/>
                <a:gd name="connsiteX2" fmla="*/ 2264 w 46966"/>
                <a:gd name="connsiteY2" fmla="*/ 77 h 200140"/>
                <a:gd name="connsiteX3" fmla="*/ 240 w 46966"/>
                <a:gd name="connsiteY3" fmla="*/ 2078 h 200140"/>
                <a:gd name="connsiteX4" fmla="*/ 4086 w 46966"/>
                <a:gd name="connsiteY4" fmla="*/ 6682 h 200140"/>
                <a:gd name="connsiteX5" fmla="*/ 35465 w 46966"/>
                <a:gd name="connsiteY5" fmla="*/ 100147 h 200140"/>
                <a:gd name="connsiteX6" fmla="*/ 2872 w 46966"/>
                <a:gd name="connsiteY6" fmla="*/ 194814 h 200140"/>
                <a:gd name="connsiteX7" fmla="*/ 240 w 46966"/>
                <a:gd name="connsiteY7" fmla="*/ 198216 h 200140"/>
                <a:gd name="connsiteX8" fmla="*/ 2264 w 46966"/>
                <a:gd name="connsiteY8" fmla="*/ 200217 h 200140"/>
                <a:gd name="connsiteX9" fmla="*/ 34453 w 46966"/>
                <a:gd name="connsiteY9" fmla="*/ 161190 h 200140"/>
                <a:gd name="connsiteX10" fmla="*/ 47206 w 46966"/>
                <a:gd name="connsiteY10" fmla="*/ 100147 h 20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66" h="200140">
                  <a:moveTo>
                    <a:pt x="47206" y="100147"/>
                  </a:moveTo>
                  <a:cubicBezTo>
                    <a:pt x="47206" y="84536"/>
                    <a:pt x="44979" y="60319"/>
                    <a:pt x="33845" y="37703"/>
                  </a:cubicBezTo>
                  <a:cubicBezTo>
                    <a:pt x="21699" y="13086"/>
                    <a:pt x="4289" y="77"/>
                    <a:pt x="2264" y="77"/>
                  </a:cubicBezTo>
                  <a:cubicBezTo>
                    <a:pt x="1050" y="77"/>
                    <a:pt x="240" y="877"/>
                    <a:pt x="240" y="2078"/>
                  </a:cubicBezTo>
                  <a:cubicBezTo>
                    <a:pt x="240" y="2679"/>
                    <a:pt x="240" y="3079"/>
                    <a:pt x="4086" y="6682"/>
                  </a:cubicBezTo>
                  <a:cubicBezTo>
                    <a:pt x="23926" y="26495"/>
                    <a:pt x="35465" y="58318"/>
                    <a:pt x="35465" y="100147"/>
                  </a:cubicBezTo>
                  <a:cubicBezTo>
                    <a:pt x="35465" y="134371"/>
                    <a:pt x="27974" y="169596"/>
                    <a:pt x="2872" y="194814"/>
                  </a:cubicBezTo>
                  <a:cubicBezTo>
                    <a:pt x="240" y="197215"/>
                    <a:pt x="240" y="197615"/>
                    <a:pt x="240" y="198216"/>
                  </a:cubicBezTo>
                  <a:cubicBezTo>
                    <a:pt x="240" y="199417"/>
                    <a:pt x="1050" y="200217"/>
                    <a:pt x="2264" y="200217"/>
                  </a:cubicBezTo>
                  <a:cubicBezTo>
                    <a:pt x="4289" y="200217"/>
                    <a:pt x="22509" y="186608"/>
                    <a:pt x="34453" y="161190"/>
                  </a:cubicBezTo>
                  <a:cubicBezTo>
                    <a:pt x="44777" y="139174"/>
                    <a:pt x="47206" y="116959"/>
                    <a:pt x="47206" y="100147"/>
                  </a:cubicBezTo>
                  <a:close/>
                </a:path>
              </a:pathLst>
            </a:custGeom>
            <a:solidFill>
              <a:srgbClr val="000000"/>
            </a:solidFill>
            <a:ln w="22826" cap="flat">
              <a:noFill/>
              <a:prstDash val="solid"/>
              <a:miter/>
            </a:ln>
          </p:spPr>
          <p:txBody>
            <a:bodyPr rtlCol="0" anchor="ctr"/>
            <a:lstStyle/>
            <a:p>
              <a:endParaRPr lang="zh-CN" altLang="en-US"/>
            </a:p>
          </p:txBody>
        </p:sp>
        <p:sp>
          <p:nvSpPr>
            <p:cNvPr id="262" name="任意多边形: 形状 261">
              <a:extLst>
                <a:ext uri="{FF2B5EF4-FFF2-40B4-BE49-F238E27FC236}">
                  <a16:creationId xmlns:a16="http://schemas.microsoft.com/office/drawing/2014/main" id="{9EC8D58C-C655-48AF-9334-9E0A146007C6}"/>
                </a:ext>
              </a:extLst>
            </p:cNvPr>
            <p:cNvSpPr/>
            <p:nvPr>
              <p:custDataLst>
                <p:tags r:id="rId47"/>
              </p:custDataLst>
            </p:nvPr>
          </p:nvSpPr>
          <p:spPr>
            <a:xfrm>
              <a:off x="10159661" y="6392870"/>
              <a:ext cx="46966" cy="200140"/>
            </a:xfrm>
            <a:custGeom>
              <a:avLst/>
              <a:gdLst>
                <a:gd name="connsiteX0" fmla="*/ 47210 w 46966"/>
                <a:gd name="connsiteY0" fmla="*/ 198216 h 200140"/>
                <a:gd name="connsiteX1" fmla="*/ 43769 w 46966"/>
                <a:gd name="connsiteY1" fmla="*/ 193813 h 200140"/>
                <a:gd name="connsiteX2" fmla="*/ 11985 w 46966"/>
                <a:gd name="connsiteY2" fmla="*/ 100147 h 200140"/>
                <a:gd name="connsiteX3" fmla="*/ 44578 w 46966"/>
                <a:gd name="connsiteY3" fmla="*/ 5481 h 200140"/>
                <a:gd name="connsiteX4" fmla="*/ 47210 w 46966"/>
                <a:gd name="connsiteY4" fmla="*/ 2078 h 200140"/>
                <a:gd name="connsiteX5" fmla="*/ 45186 w 46966"/>
                <a:gd name="connsiteY5" fmla="*/ 77 h 200140"/>
                <a:gd name="connsiteX6" fmla="*/ 12998 w 46966"/>
                <a:gd name="connsiteY6" fmla="*/ 39104 h 200140"/>
                <a:gd name="connsiteX7" fmla="*/ 244 w 46966"/>
                <a:gd name="connsiteY7" fmla="*/ 100147 h 200140"/>
                <a:gd name="connsiteX8" fmla="*/ 13605 w 46966"/>
                <a:gd name="connsiteY8" fmla="*/ 162591 h 200140"/>
                <a:gd name="connsiteX9" fmla="*/ 45186 w 46966"/>
                <a:gd name="connsiteY9" fmla="*/ 200217 h 200140"/>
                <a:gd name="connsiteX10" fmla="*/ 47210 w 46966"/>
                <a:gd name="connsiteY10" fmla="*/ 198216 h 20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66" h="200140">
                  <a:moveTo>
                    <a:pt x="47210" y="198216"/>
                  </a:moveTo>
                  <a:cubicBezTo>
                    <a:pt x="47210" y="197615"/>
                    <a:pt x="47210" y="197215"/>
                    <a:pt x="43769" y="193813"/>
                  </a:cubicBezTo>
                  <a:cubicBezTo>
                    <a:pt x="18464" y="168595"/>
                    <a:pt x="11985" y="130769"/>
                    <a:pt x="11985" y="100147"/>
                  </a:cubicBezTo>
                  <a:cubicBezTo>
                    <a:pt x="11985" y="65323"/>
                    <a:pt x="19678" y="30498"/>
                    <a:pt x="44578" y="5481"/>
                  </a:cubicBezTo>
                  <a:cubicBezTo>
                    <a:pt x="47210" y="3079"/>
                    <a:pt x="47210" y="2679"/>
                    <a:pt x="47210" y="2078"/>
                  </a:cubicBezTo>
                  <a:cubicBezTo>
                    <a:pt x="47210" y="677"/>
                    <a:pt x="46400" y="77"/>
                    <a:pt x="45186" y="77"/>
                  </a:cubicBezTo>
                  <a:cubicBezTo>
                    <a:pt x="43161" y="77"/>
                    <a:pt x="24942" y="13686"/>
                    <a:pt x="12998" y="39104"/>
                  </a:cubicBezTo>
                  <a:cubicBezTo>
                    <a:pt x="2673" y="61120"/>
                    <a:pt x="244" y="83335"/>
                    <a:pt x="244" y="100147"/>
                  </a:cubicBezTo>
                  <a:cubicBezTo>
                    <a:pt x="244" y="115758"/>
                    <a:pt x="2471" y="139975"/>
                    <a:pt x="13605" y="162591"/>
                  </a:cubicBezTo>
                  <a:cubicBezTo>
                    <a:pt x="25751" y="187208"/>
                    <a:pt x="43161" y="200217"/>
                    <a:pt x="45186" y="200217"/>
                  </a:cubicBezTo>
                  <a:cubicBezTo>
                    <a:pt x="46400" y="200217"/>
                    <a:pt x="47210" y="199617"/>
                    <a:pt x="47210" y="198216"/>
                  </a:cubicBezTo>
                  <a:close/>
                </a:path>
              </a:pathLst>
            </a:custGeom>
            <a:solidFill>
              <a:srgbClr val="000000"/>
            </a:solidFill>
            <a:ln w="22826" cap="flat">
              <a:noFill/>
              <a:prstDash val="solid"/>
              <a:miter/>
            </a:ln>
          </p:spPr>
          <p:txBody>
            <a:bodyPr rtlCol="0" anchor="ctr"/>
            <a:lstStyle/>
            <a:p>
              <a:endParaRPr lang="zh-CN" altLang="en-US"/>
            </a:p>
          </p:txBody>
        </p:sp>
        <p:sp>
          <p:nvSpPr>
            <p:cNvPr id="263" name="任意多边形: 形状 262">
              <a:extLst>
                <a:ext uri="{FF2B5EF4-FFF2-40B4-BE49-F238E27FC236}">
                  <a16:creationId xmlns:a16="http://schemas.microsoft.com/office/drawing/2014/main" id="{6B9AA5AE-6621-488C-BD16-380A15BFCBD2}"/>
                </a:ext>
              </a:extLst>
            </p:cNvPr>
            <p:cNvSpPr/>
            <p:nvPr>
              <p:custDataLst>
                <p:tags r:id="rId48"/>
              </p:custDataLst>
            </p:nvPr>
          </p:nvSpPr>
          <p:spPr>
            <a:xfrm>
              <a:off x="10314501" y="6274286"/>
              <a:ext cx="66805" cy="133293"/>
            </a:xfrm>
            <a:custGeom>
              <a:avLst/>
              <a:gdLst>
                <a:gd name="connsiteX0" fmla="*/ 41752 w 66805"/>
                <a:gd name="connsiteY0" fmla="*/ 5274 h 133293"/>
                <a:gd name="connsiteX1" fmla="*/ 37096 w 66805"/>
                <a:gd name="connsiteY1" fmla="*/ 70 h 133293"/>
                <a:gd name="connsiteX2" fmla="*/ 252 w 66805"/>
                <a:gd name="connsiteY2" fmla="*/ 12879 h 133293"/>
                <a:gd name="connsiteX3" fmla="*/ 252 w 66805"/>
                <a:gd name="connsiteY3" fmla="*/ 19084 h 133293"/>
                <a:gd name="connsiteX4" fmla="*/ 26771 w 66805"/>
                <a:gd name="connsiteY4" fmla="*/ 13880 h 133293"/>
                <a:gd name="connsiteX5" fmla="*/ 26771 w 66805"/>
                <a:gd name="connsiteY5" fmla="*/ 117553 h 133293"/>
                <a:gd name="connsiteX6" fmla="*/ 7944 w 66805"/>
                <a:gd name="connsiteY6" fmla="*/ 127159 h 133293"/>
                <a:gd name="connsiteX7" fmla="*/ 1466 w 66805"/>
                <a:gd name="connsiteY7" fmla="*/ 127159 h 133293"/>
                <a:gd name="connsiteX8" fmla="*/ 1466 w 66805"/>
                <a:gd name="connsiteY8" fmla="*/ 133364 h 133293"/>
                <a:gd name="connsiteX9" fmla="*/ 34262 w 66805"/>
                <a:gd name="connsiteY9" fmla="*/ 132763 h 133293"/>
                <a:gd name="connsiteX10" fmla="*/ 67057 w 66805"/>
                <a:gd name="connsiteY10" fmla="*/ 133364 h 133293"/>
                <a:gd name="connsiteX11" fmla="*/ 67057 w 66805"/>
                <a:gd name="connsiteY11" fmla="*/ 127159 h 133293"/>
                <a:gd name="connsiteX12" fmla="*/ 60579 w 66805"/>
                <a:gd name="connsiteY12" fmla="*/ 127159 h 133293"/>
                <a:gd name="connsiteX13" fmla="*/ 41752 w 66805"/>
                <a:gd name="connsiteY13" fmla="*/ 117553 h 133293"/>
                <a:gd name="connsiteX14" fmla="*/ 41752 w 66805"/>
                <a:gd name="connsiteY14" fmla="*/ 5274 h 133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805" h="133293">
                  <a:moveTo>
                    <a:pt x="41752" y="5274"/>
                  </a:moveTo>
                  <a:cubicBezTo>
                    <a:pt x="41752" y="470"/>
                    <a:pt x="41752" y="70"/>
                    <a:pt x="37096" y="70"/>
                  </a:cubicBezTo>
                  <a:cubicBezTo>
                    <a:pt x="24545" y="12879"/>
                    <a:pt x="6730" y="12879"/>
                    <a:pt x="252" y="12879"/>
                  </a:cubicBezTo>
                  <a:lnTo>
                    <a:pt x="252" y="19084"/>
                  </a:lnTo>
                  <a:cubicBezTo>
                    <a:pt x="4300" y="19084"/>
                    <a:pt x="16244" y="19084"/>
                    <a:pt x="26771" y="13880"/>
                  </a:cubicBezTo>
                  <a:lnTo>
                    <a:pt x="26771" y="117553"/>
                  </a:lnTo>
                  <a:cubicBezTo>
                    <a:pt x="26771" y="124758"/>
                    <a:pt x="26164" y="127159"/>
                    <a:pt x="7944" y="127159"/>
                  </a:cubicBezTo>
                  <a:lnTo>
                    <a:pt x="1466" y="127159"/>
                  </a:lnTo>
                  <a:lnTo>
                    <a:pt x="1466" y="133364"/>
                  </a:lnTo>
                  <a:cubicBezTo>
                    <a:pt x="8552" y="132763"/>
                    <a:pt x="26164" y="132763"/>
                    <a:pt x="34262" y="132763"/>
                  </a:cubicBezTo>
                  <a:cubicBezTo>
                    <a:pt x="42359" y="132763"/>
                    <a:pt x="59972" y="132763"/>
                    <a:pt x="67057" y="133364"/>
                  </a:cubicBezTo>
                  <a:lnTo>
                    <a:pt x="67057" y="127159"/>
                  </a:lnTo>
                  <a:lnTo>
                    <a:pt x="60579" y="127159"/>
                  </a:lnTo>
                  <a:cubicBezTo>
                    <a:pt x="42359" y="127159"/>
                    <a:pt x="41752" y="124958"/>
                    <a:pt x="41752" y="117553"/>
                  </a:cubicBezTo>
                  <a:lnTo>
                    <a:pt x="41752" y="5274"/>
                  </a:lnTo>
                  <a:close/>
                </a:path>
              </a:pathLst>
            </a:custGeom>
            <a:solidFill>
              <a:srgbClr val="000000"/>
            </a:solidFill>
            <a:ln w="22826" cap="flat">
              <a:noFill/>
              <a:prstDash val="solid"/>
              <a:miter/>
            </a:ln>
          </p:spPr>
          <p:txBody>
            <a:bodyPr rtlCol="0" anchor="ctr"/>
            <a:lstStyle/>
            <a:p>
              <a:endParaRPr lang="zh-CN" altLang="en-US"/>
            </a:p>
          </p:txBody>
        </p:sp>
        <p:sp>
          <p:nvSpPr>
            <p:cNvPr id="264" name="任意多边形: 形状 263">
              <a:extLst>
                <a:ext uri="{FF2B5EF4-FFF2-40B4-BE49-F238E27FC236}">
                  <a16:creationId xmlns:a16="http://schemas.microsoft.com/office/drawing/2014/main" id="{3B38C8C3-87CB-44C6-B24B-3FD98A115CF9}"/>
                </a:ext>
              </a:extLst>
            </p:cNvPr>
            <p:cNvSpPr/>
            <p:nvPr>
              <p:custDataLst>
                <p:tags r:id="rId49"/>
              </p:custDataLst>
            </p:nvPr>
          </p:nvSpPr>
          <p:spPr>
            <a:xfrm>
              <a:off x="10242639" y="6488938"/>
              <a:ext cx="208908" cy="8005"/>
            </a:xfrm>
            <a:custGeom>
              <a:avLst/>
              <a:gdLst>
                <a:gd name="connsiteX0" fmla="*/ 0 w 208908"/>
                <a:gd name="connsiteY0" fmla="*/ 0 h 8005"/>
                <a:gd name="connsiteX1" fmla="*/ 208909 w 208908"/>
                <a:gd name="connsiteY1" fmla="*/ 0 h 8005"/>
                <a:gd name="connsiteX2" fmla="*/ 208909 w 208908"/>
                <a:gd name="connsiteY2" fmla="*/ 8005 h 8005"/>
                <a:gd name="connsiteX3" fmla="*/ 0 w 208908"/>
                <a:gd name="connsiteY3" fmla="*/ 8005 h 8005"/>
              </a:gdLst>
              <a:ahLst/>
              <a:cxnLst>
                <a:cxn ang="0">
                  <a:pos x="connsiteX0" y="connsiteY0"/>
                </a:cxn>
                <a:cxn ang="0">
                  <a:pos x="connsiteX1" y="connsiteY1"/>
                </a:cxn>
                <a:cxn ang="0">
                  <a:pos x="connsiteX2" y="connsiteY2"/>
                </a:cxn>
                <a:cxn ang="0">
                  <a:pos x="connsiteX3" y="connsiteY3"/>
                </a:cxn>
              </a:cxnLst>
              <a:rect l="l" t="t" r="r" b="b"/>
              <a:pathLst>
                <a:path w="208908" h="8005">
                  <a:moveTo>
                    <a:pt x="0" y="0"/>
                  </a:moveTo>
                  <a:lnTo>
                    <a:pt x="208909" y="0"/>
                  </a:lnTo>
                  <a:lnTo>
                    <a:pt x="208909" y="8005"/>
                  </a:lnTo>
                  <a:lnTo>
                    <a:pt x="0" y="8005"/>
                  </a:lnTo>
                  <a:close/>
                </a:path>
              </a:pathLst>
            </a:custGeom>
            <a:solidFill>
              <a:srgbClr val="000000"/>
            </a:solidFill>
            <a:ln w="22826" cap="flat">
              <a:noFill/>
              <a:prstDash val="solid"/>
              <a:miter/>
            </a:ln>
          </p:spPr>
          <p:txBody>
            <a:bodyPr rtlCol="0" anchor="ctr"/>
            <a:lstStyle/>
            <a:p>
              <a:endParaRPr lang="zh-CN" altLang="en-US"/>
            </a:p>
          </p:txBody>
        </p:sp>
        <p:sp>
          <p:nvSpPr>
            <p:cNvPr id="265" name="任意多边形: 形状 264">
              <a:extLst>
                <a:ext uri="{FF2B5EF4-FFF2-40B4-BE49-F238E27FC236}">
                  <a16:creationId xmlns:a16="http://schemas.microsoft.com/office/drawing/2014/main" id="{F35C2A6C-378F-4A41-BFF8-4CAB50F4ADF4}"/>
                </a:ext>
              </a:extLst>
            </p:cNvPr>
            <p:cNvSpPr/>
            <p:nvPr>
              <p:custDataLst>
                <p:tags r:id="rId50"/>
              </p:custDataLst>
            </p:nvPr>
          </p:nvSpPr>
          <p:spPr>
            <a:xfrm>
              <a:off x="10253369" y="6541365"/>
              <a:ext cx="100208" cy="141499"/>
            </a:xfrm>
            <a:custGeom>
              <a:avLst/>
              <a:gdLst>
                <a:gd name="connsiteX0" fmla="*/ 61791 w 100208"/>
                <a:gd name="connsiteY0" fmla="*/ 80540 h 141499"/>
                <a:gd name="connsiteX1" fmla="*/ 83047 w 100208"/>
                <a:gd name="connsiteY1" fmla="*/ 136780 h 141499"/>
                <a:gd name="connsiteX2" fmla="*/ 93777 w 100208"/>
                <a:gd name="connsiteY2" fmla="*/ 141183 h 141499"/>
                <a:gd name="connsiteX3" fmla="*/ 98230 w 100208"/>
                <a:gd name="connsiteY3" fmla="*/ 141183 h 141499"/>
                <a:gd name="connsiteX4" fmla="*/ 100457 w 100208"/>
                <a:gd name="connsiteY4" fmla="*/ 139181 h 141499"/>
                <a:gd name="connsiteX5" fmla="*/ 99445 w 100208"/>
                <a:gd name="connsiteY5" fmla="*/ 137380 h 141499"/>
                <a:gd name="connsiteX6" fmla="*/ 94789 w 100208"/>
                <a:gd name="connsiteY6" fmla="*/ 128174 h 141499"/>
                <a:gd name="connsiteX7" fmla="*/ 53491 w 100208"/>
                <a:gd name="connsiteY7" fmla="*/ 14294 h 141499"/>
                <a:gd name="connsiteX8" fmla="*/ 28793 w 100208"/>
                <a:gd name="connsiteY8" fmla="*/ 84 h 141499"/>
                <a:gd name="connsiteX9" fmla="*/ 25149 w 100208"/>
                <a:gd name="connsiteY9" fmla="*/ 2285 h 141499"/>
                <a:gd name="connsiteX10" fmla="*/ 26971 w 100208"/>
                <a:gd name="connsiteY10" fmla="*/ 4287 h 141499"/>
                <a:gd name="connsiteX11" fmla="*/ 40130 w 100208"/>
                <a:gd name="connsiteY11" fmla="*/ 20298 h 141499"/>
                <a:gd name="connsiteX12" fmla="*/ 59767 w 100208"/>
                <a:gd name="connsiteY12" fmla="*/ 74736 h 141499"/>
                <a:gd name="connsiteX13" fmla="*/ 3893 w 100208"/>
                <a:gd name="connsiteY13" fmla="*/ 129575 h 141499"/>
                <a:gd name="connsiteX14" fmla="*/ 249 w 100208"/>
                <a:gd name="connsiteY14" fmla="*/ 135779 h 141499"/>
                <a:gd name="connsiteX15" fmla="*/ 6322 w 100208"/>
                <a:gd name="connsiteY15" fmla="*/ 141583 h 141499"/>
                <a:gd name="connsiteX16" fmla="*/ 13003 w 100208"/>
                <a:gd name="connsiteY16" fmla="*/ 137380 h 141499"/>
                <a:gd name="connsiteX17" fmla="*/ 61791 w 100208"/>
                <a:gd name="connsiteY17" fmla="*/ 80540 h 14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8" h="141499">
                  <a:moveTo>
                    <a:pt x="61791" y="80540"/>
                  </a:moveTo>
                  <a:cubicBezTo>
                    <a:pt x="70091" y="101555"/>
                    <a:pt x="79808" y="132176"/>
                    <a:pt x="83047" y="136780"/>
                  </a:cubicBezTo>
                  <a:cubicBezTo>
                    <a:pt x="86286" y="141183"/>
                    <a:pt x="88311" y="141183"/>
                    <a:pt x="93777" y="141183"/>
                  </a:cubicBezTo>
                  <a:lnTo>
                    <a:pt x="98230" y="141183"/>
                  </a:lnTo>
                  <a:cubicBezTo>
                    <a:pt x="100255" y="140983"/>
                    <a:pt x="100457" y="139782"/>
                    <a:pt x="100457" y="139181"/>
                  </a:cubicBezTo>
                  <a:cubicBezTo>
                    <a:pt x="100457" y="138581"/>
                    <a:pt x="100052" y="138181"/>
                    <a:pt x="99445" y="137380"/>
                  </a:cubicBezTo>
                  <a:cubicBezTo>
                    <a:pt x="97421" y="135179"/>
                    <a:pt x="96206" y="132176"/>
                    <a:pt x="94789" y="128174"/>
                  </a:cubicBezTo>
                  <a:lnTo>
                    <a:pt x="53491" y="14294"/>
                  </a:lnTo>
                  <a:cubicBezTo>
                    <a:pt x="49240" y="2686"/>
                    <a:pt x="38308" y="84"/>
                    <a:pt x="28793" y="84"/>
                  </a:cubicBezTo>
                  <a:cubicBezTo>
                    <a:pt x="27781" y="84"/>
                    <a:pt x="25149" y="84"/>
                    <a:pt x="25149" y="2285"/>
                  </a:cubicBezTo>
                  <a:cubicBezTo>
                    <a:pt x="25149" y="3886"/>
                    <a:pt x="26769" y="4287"/>
                    <a:pt x="26971" y="4287"/>
                  </a:cubicBezTo>
                  <a:cubicBezTo>
                    <a:pt x="33652" y="5488"/>
                    <a:pt x="35069" y="6688"/>
                    <a:pt x="40130" y="20298"/>
                  </a:cubicBezTo>
                  <a:lnTo>
                    <a:pt x="59767" y="74736"/>
                  </a:lnTo>
                  <a:lnTo>
                    <a:pt x="3893" y="129575"/>
                  </a:lnTo>
                  <a:cubicBezTo>
                    <a:pt x="1464" y="131976"/>
                    <a:pt x="249" y="133177"/>
                    <a:pt x="249" y="135779"/>
                  </a:cubicBezTo>
                  <a:cubicBezTo>
                    <a:pt x="249" y="139181"/>
                    <a:pt x="3083" y="141583"/>
                    <a:pt x="6322" y="141583"/>
                  </a:cubicBezTo>
                  <a:cubicBezTo>
                    <a:pt x="9561" y="141583"/>
                    <a:pt x="11383" y="139381"/>
                    <a:pt x="13003" y="137380"/>
                  </a:cubicBezTo>
                  <a:lnTo>
                    <a:pt x="61791" y="80540"/>
                  </a:lnTo>
                  <a:close/>
                </a:path>
              </a:pathLst>
            </a:custGeom>
            <a:solidFill>
              <a:srgbClr val="000000"/>
            </a:solidFill>
            <a:ln w="22826" cap="flat">
              <a:noFill/>
              <a:prstDash val="solid"/>
              <a:miter/>
            </a:ln>
          </p:spPr>
          <p:txBody>
            <a:bodyPr rtlCol="0" anchor="ctr"/>
            <a:lstStyle/>
            <a:p>
              <a:endParaRPr lang="zh-CN" altLang="en-US"/>
            </a:p>
          </p:txBody>
        </p:sp>
        <p:sp>
          <p:nvSpPr>
            <p:cNvPr id="266" name="任意多边形: 形状 265">
              <a:extLst>
                <a:ext uri="{FF2B5EF4-FFF2-40B4-BE49-F238E27FC236}">
                  <a16:creationId xmlns:a16="http://schemas.microsoft.com/office/drawing/2014/main" id="{D161D16D-3CD8-49E7-AF13-FA6D02E859F3}"/>
                </a:ext>
              </a:extLst>
            </p:cNvPr>
            <p:cNvSpPr/>
            <p:nvPr>
              <p:custDataLst>
                <p:tags r:id="rId51"/>
              </p:custDataLst>
            </p:nvPr>
          </p:nvSpPr>
          <p:spPr>
            <a:xfrm>
              <a:off x="10376177" y="6617257"/>
              <a:ext cx="51581" cy="93025"/>
            </a:xfrm>
            <a:custGeom>
              <a:avLst/>
              <a:gdLst>
                <a:gd name="connsiteX0" fmla="*/ 32281 w 51581"/>
                <a:gd name="connsiteY0" fmla="*/ 4008 h 93025"/>
                <a:gd name="connsiteX1" fmla="*/ 28030 w 51581"/>
                <a:gd name="connsiteY1" fmla="*/ 85 h 93025"/>
                <a:gd name="connsiteX2" fmla="*/ 255 w 51581"/>
                <a:gd name="connsiteY2" fmla="*/ 9052 h 93025"/>
                <a:gd name="connsiteX3" fmla="*/ 255 w 51581"/>
                <a:gd name="connsiteY3" fmla="*/ 14095 h 93025"/>
                <a:gd name="connsiteX4" fmla="*/ 20803 w 51581"/>
                <a:gd name="connsiteY4" fmla="*/ 10172 h 93025"/>
                <a:gd name="connsiteX5" fmla="*/ 20803 w 51581"/>
                <a:gd name="connsiteY5" fmla="*/ 81622 h 93025"/>
                <a:gd name="connsiteX6" fmla="*/ 6632 w 51581"/>
                <a:gd name="connsiteY6" fmla="*/ 88067 h 93025"/>
                <a:gd name="connsiteX7" fmla="*/ 1247 w 51581"/>
                <a:gd name="connsiteY7" fmla="*/ 88067 h 93025"/>
                <a:gd name="connsiteX8" fmla="*/ 1247 w 51581"/>
                <a:gd name="connsiteY8" fmla="*/ 93110 h 93025"/>
                <a:gd name="connsiteX9" fmla="*/ 26471 w 51581"/>
                <a:gd name="connsiteY9" fmla="*/ 92550 h 93025"/>
                <a:gd name="connsiteX10" fmla="*/ 51837 w 51581"/>
                <a:gd name="connsiteY10" fmla="*/ 93110 h 93025"/>
                <a:gd name="connsiteX11" fmla="*/ 51837 w 51581"/>
                <a:gd name="connsiteY11" fmla="*/ 88067 h 93025"/>
                <a:gd name="connsiteX12" fmla="*/ 46452 w 51581"/>
                <a:gd name="connsiteY12" fmla="*/ 88067 h 93025"/>
                <a:gd name="connsiteX13" fmla="*/ 32281 w 51581"/>
                <a:gd name="connsiteY13" fmla="*/ 81622 h 93025"/>
                <a:gd name="connsiteX14" fmla="*/ 32281 w 51581"/>
                <a:gd name="connsiteY14" fmla="*/ 4008 h 9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581" h="93025">
                  <a:moveTo>
                    <a:pt x="32281" y="4008"/>
                  </a:moveTo>
                  <a:cubicBezTo>
                    <a:pt x="32281" y="225"/>
                    <a:pt x="31997" y="85"/>
                    <a:pt x="28030" y="85"/>
                  </a:cubicBezTo>
                  <a:cubicBezTo>
                    <a:pt x="18960" y="8911"/>
                    <a:pt x="6065" y="9052"/>
                    <a:pt x="255" y="9052"/>
                  </a:cubicBezTo>
                  <a:lnTo>
                    <a:pt x="255" y="14095"/>
                  </a:lnTo>
                  <a:cubicBezTo>
                    <a:pt x="3656" y="14095"/>
                    <a:pt x="13009" y="14095"/>
                    <a:pt x="20803" y="10172"/>
                  </a:cubicBezTo>
                  <a:lnTo>
                    <a:pt x="20803" y="81622"/>
                  </a:lnTo>
                  <a:cubicBezTo>
                    <a:pt x="20803" y="86246"/>
                    <a:pt x="20803" y="88067"/>
                    <a:pt x="6632" y="88067"/>
                  </a:cubicBezTo>
                  <a:lnTo>
                    <a:pt x="1247" y="88067"/>
                  </a:lnTo>
                  <a:lnTo>
                    <a:pt x="1247" y="93110"/>
                  </a:lnTo>
                  <a:cubicBezTo>
                    <a:pt x="3798" y="92970"/>
                    <a:pt x="21228" y="92550"/>
                    <a:pt x="26471" y="92550"/>
                  </a:cubicBezTo>
                  <a:cubicBezTo>
                    <a:pt x="30864" y="92550"/>
                    <a:pt x="48719" y="92970"/>
                    <a:pt x="51837" y="93110"/>
                  </a:cubicBezTo>
                  <a:lnTo>
                    <a:pt x="51837" y="88067"/>
                  </a:lnTo>
                  <a:lnTo>
                    <a:pt x="46452" y="88067"/>
                  </a:lnTo>
                  <a:cubicBezTo>
                    <a:pt x="32281" y="88067"/>
                    <a:pt x="32281" y="86246"/>
                    <a:pt x="32281" y="81622"/>
                  </a:cubicBezTo>
                  <a:lnTo>
                    <a:pt x="32281" y="4008"/>
                  </a:lnTo>
                  <a:close/>
                </a:path>
              </a:pathLst>
            </a:custGeom>
            <a:solidFill>
              <a:srgbClr val="000000"/>
            </a:solidFill>
            <a:ln w="22826" cap="flat">
              <a:noFill/>
              <a:prstDash val="solid"/>
              <a:miter/>
            </a:ln>
          </p:spPr>
          <p:txBody>
            <a:bodyPr rtlCol="0" anchor="ctr"/>
            <a:lstStyle/>
            <a:p>
              <a:endParaRPr lang="zh-CN" altLang="en-US"/>
            </a:p>
          </p:txBody>
        </p:sp>
        <p:sp>
          <p:nvSpPr>
            <p:cNvPr id="267" name="任意多边形: 形状 266">
              <a:extLst>
                <a:ext uri="{FF2B5EF4-FFF2-40B4-BE49-F238E27FC236}">
                  <a16:creationId xmlns:a16="http://schemas.microsoft.com/office/drawing/2014/main" id="{80954EDE-90B3-4049-804B-A05B99360518}"/>
                </a:ext>
              </a:extLst>
            </p:cNvPr>
            <p:cNvSpPr/>
            <p:nvPr>
              <p:custDataLst>
                <p:tags r:id="rId52"/>
              </p:custDataLst>
            </p:nvPr>
          </p:nvSpPr>
          <p:spPr>
            <a:xfrm>
              <a:off x="10537629" y="6488938"/>
              <a:ext cx="123691" cy="8005"/>
            </a:xfrm>
            <a:custGeom>
              <a:avLst/>
              <a:gdLst>
                <a:gd name="connsiteX0" fmla="*/ 116869 w 123691"/>
                <a:gd name="connsiteY0" fmla="*/ 8083 h 8005"/>
                <a:gd name="connsiteX1" fmla="*/ 123954 w 123691"/>
                <a:gd name="connsiteY1" fmla="*/ 4080 h 8005"/>
                <a:gd name="connsiteX2" fmla="*/ 116869 w 123691"/>
                <a:gd name="connsiteY2" fmla="*/ 77 h 8005"/>
                <a:gd name="connsiteX3" fmla="*/ 7348 w 123691"/>
                <a:gd name="connsiteY3" fmla="*/ 77 h 8005"/>
                <a:gd name="connsiteX4" fmla="*/ 263 w 123691"/>
                <a:gd name="connsiteY4" fmla="*/ 4080 h 8005"/>
                <a:gd name="connsiteX5" fmla="*/ 7348 w 123691"/>
                <a:gd name="connsiteY5" fmla="*/ 8083 h 8005"/>
                <a:gd name="connsiteX6" fmla="*/ 116869 w 123691"/>
                <a:gd name="connsiteY6" fmla="*/ 8083 h 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691" h="8005">
                  <a:moveTo>
                    <a:pt x="116869" y="8083"/>
                  </a:moveTo>
                  <a:cubicBezTo>
                    <a:pt x="120310" y="8083"/>
                    <a:pt x="123954" y="8083"/>
                    <a:pt x="123954" y="4080"/>
                  </a:cubicBezTo>
                  <a:cubicBezTo>
                    <a:pt x="123954" y="77"/>
                    <a:pt x="120310" y="77"/>
                    <a:pt x="116869" y="77"/>
                  </a:cubicBezTo>
                  <a:lnTo>
                    <a:pt x="7348" y="77"/>
                  </a:lnTo>
                  <a:cubicBezTo>
                    <a:pt x="3907" y="77"/>
                    <a:pt x="263" y="77"/>
                    <a:pt x="263" y="4080"/>
                  </a:cubicBezTo>
                  <a:cubicBezTo>
                    <a:pt x="263" y="8083"/>
                    <a:pt x="3907" y="8083"/>
                    <a:pt x="7348" y="8083"/>
                  </a:cubicBezTo>
                  <a:lnTo>
                    <a:pt x="116869" y="8083"/>
                  </a:lnTo>
                  <a:close/>
                </a:path>
              </a:pathLst>
            </a:custGeom>
            <a:solidFill>
              <a:srgbClr val="000000"/>
            </a:solidFill>
            <a:ln w="22826" cap="flat">
              <a:noFill/>
              <a:prstDash val="solid"/>
              <a:miter/>
            </a:ln>
          </p:spPr>
          <p:txBody>
            <a:bodyPr rtlCol="0" anchor="ctr"/>
            <a:lstStyle/>
            <a:p>
              <a:endParaRPr lang="zh-CN" altLang="en-US"/>
            </a:p>
          </p:txBody>
        </p:sp>
        <p:sp>
          <p:nvSpPr>
            <p:cNvPr id="268" name="任意多边形: 形状 267">
              <a:extLst>
                <a:ext uri="{FF2B5EF4-FFF2-40B4-BE49-F238E27FC236}">
                  <a16:creationId xmlns:a16="http://schemas.microsoft.com/office/drawing/2014/main" id="{B1145B6A-7D60-4D00-9D66-3990BE22F9EF}"/>
                </a:ext>
              </a:extLst>
            </p:cNvPr>
            <p:cNvSpPr/>
            <p:nvPr>
              <p:custDataLst>
                <p:tags r:id="rId53"/>
              </p:custDataLst>
            </p:nvPr>
          </p:nvSpPr>
          <p:spPr>
            <a:xfrm>
              <a:off x="10819421" y="6274286"/>
              <a:ext cx="66805" cy="133293"/>
            </a:xfrm>
            <a:custGeom>
              <a:avLst/>
              <a:gdLst>
                <a:gd name="connsiteX0" fmla="*/ 41777 w 66805"/>
                <a:gd name="connsiteY0" fmla="*/ 5274 h 133293"/>
                <a:gd name="connsiteX1" fmla="*/ 37121 w 66805"/>
                <a:gd name="connsiteY1" fmla="*/ 70 h 133293"/>
                <a:gd name="connsiteX2" fmla="*/ 276 w 66805"/>
                <a:gd name="connsiteY2" fmla="*/ 12879 h 133293"/>
                <a:gd name="connsiteX3" fmla="*/ 276 w 66805"/>
                <a:gd name="connsiteY3" fmla="*/ 19084 h 133293"/>
                <a:gd name="connsiteX4" fmla="*/ 26796 w 66805"/>
                <a:gd name="connsiteY4" fmla="*/ 13880 h 133293"/>
                <a:gd name="connsiteX5" fmla="*/ 26796 w 66805"/>
                <a:gd name="connsiteY5" fmla="*/ 117553 h 133293"/>
                <a:gd name="connsiteX6" fmla="*/ 7969 w 66805"/>
                <a:gd name="connsiteY6" fmla="*/ 127159 h 133293"/>
                <a:gd name="connsiteX7" fmla="*/ 1491 w 66805"/>
                <a:gd name="connsiteY7" fmla="*/ 127159 h 133293"/>
                <a:gd name="connsiteX8" fmla="*/ 1491 w 66805"/>
                <a:gd name="connsiteY8" fmla="*/ 133364 h 133293"/>
                <a:gd name="connsiteX9" fmla="*/ 34287 w 66805"/>
                <a:gd name="connsiteY9" fmla="*/ 132763 h 133293"/>
                <a:gd name="connsiteX10" fmla="*/ 67082 w 66805"/>
                <a:gd name="connsiteY10" fmla="*/ 133364 h 133293"/>
                <a:gd name="connsiteX11" fmla="*/ 67082 w 66805"/>
                <a:gd name="connsiteY11" fmla="*/ 127159 h 133293"/>
                <a:gd name="connsiteX12" fmla="*/ 60604 w 66805"/>
                <a:gd name="connsiteY12" fmla="*/ 127159 h 133293"/>
                <a:gd name="connsiteX13" fmla="*/ 41777 w 66805"/>
                <a:gd name="connsiteY13" fmla="*/ 117553 h 133293"/>
                <a:gd name="connsiteX14" fmla="*/ 41777 w 66805"/>
                <a:gd name="connsiteY14" fmla="*/ 5274 h 133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805" h="133293">
                  <a:moveTo>
                    <a:pt x="41777" y="5274"/>
                  </a:moveTo>
                  <a:cubicBezTo>
                    <a:pt x="41777" y="470"/>
                    <a:pt x="41777" y="70"/>
                    <a:pt x="37121" y="70"/>
                  </a:cubicBezTo>
                  <a:cubicBezTo>
                    <a:pt x="24569" y="12879"/>
                    <a:pt x="6755" y="12879"/>
                    <a:pt x="276" y="12879"/>
                  </a:cubicBezTo>
                  <a:lnTo>
                    <a:pt x="276" y="19084"/>
                  </a:lnTo>
                  <a:cubicBezTo>
                    <a:pt x="4325" y="19084"/>
                    <a:pt x="16269" y="19084"/>
                    <a:pt x="26796" y="13880"/>
                  </a:cubicBezTo>
                  <a:lnTo>
                    <a:pt x="26796" y="117553"/>
                  </a:lnTo>
                  <a:cubicBezTo>
                    <a:pt x="26796" y="124758"/>
                    <a:pt x="26189" y="127159"/>
                    <a:pt x="7969" y="127159"/>
                  </a:cubicBezTo>
                  <a:lnTo>
                    <a:pt x="1491" y="127159"/>
                  </a:lnTo>
                  <a:lnTo>
                    <a:pt x="1491" y="133364"/>
                  </a:lnTo>
                  <a:cubicBezTo>
                    <a:pt x="8577" y="132763"/>
                    <a:pt x="26189" y="132763"/>
                    <a:pt x="34287" y="132763"/>
                  </a:cubicBezTo>
                  <a:cubicBezTo>
                    <a:pt x="42384" y="132763"/>
                    <a:pt x="59997" y="132763"/>
                    <a:pt x="67082" y="133364"/>
                  </a:cubicBezTo>
                  <a:lnTo>
                    <a:pt x="67082" y="127159"/>
                  </a:lnTo>
                  <a:lnTo>
                    <a:pt x="60604" y="127159"/>
                  </a:lnTo>
                  <a:cubicBezTo>
                    <a:pt x="42384" y="127159"/>
                    <a:pt x="41777" y="124958"/>
                    <a:pt x="41777" y="117553"/>
                  </a:cubicBezTo>
                  <a:lnTo>
                    <a:pt x="41777" y="5274"/>
                  </a:lnTo>
                  <a:close/>
                </a:path>
              </a:pathLst>
            </a:custGeom>
            <a:solidFill>
              <a:srgbClr val="000000"/>
            </a:solidFill>
            <a:ln w="22826" cap="flat">
              <a:noFill/>
              <a:prstDash val="solid"/>
              <a:miter/>
            </a:ln>
          </p:spPr>
          <p:txBody>
            <a:bodyPr rtlCol="0" anchor="ctr"/>
            <a:lstStyle/>
            <a:p>
              <a:endParaRPr lang="zh-CN" altLang="en-US"/>
            </a:p>
          </p:txBody>
        </p:sp>
        <p:sp>
          <p:nvSpPr>
            <p:cNvPr id="269" name="任意多边形: 形状 268">
              <a:extLst>
                <a:ext uri="{FF2B5EF4-FFF2-40B4-BE49-F238E27FC236}">
                  <a16:creationId xmlns:a16="http://schemas.microsoft.com/office/drawing/2014/main" id="{715DAEEE-A074-4BB0-962F-2FC850130F7A}"/>
                </a:ext>
              </a:extLst>
            </p:cNvPr>
            <p:cNvSpPr/>
            <p:nvPr>
              <p:custDataLst>
                <p:tags r:id="rId54"/>
              </p:custDataLst>
            </p:nvPr>
          </p:nvSpPr>
          <p:spPr>
            <a:xfrm>
              <a:off x="10747560" y="6488938"/>
              <a:ext cx="208908" cy="8005"/>
            </a:xfrm>
            <a:custGeom>
              <a:avLst/>
              <a:gdLst>
                <a:gd name="connsiteX0" fmla="*/ 0 w 208908"/>
                <a:gd name="connsiteY0" fmla="*/ 0 h 8005"/>
                <a:gd name="connsiteX1" fmla="*/ 208909 w 208908"/>
                <a:gd name="connsiteY1" fmla="*/ 0 h 8005"/>
                <a:gd name="connsiteX2" fmla="*/ 208909 w 208908"/>
                <a:gd name="connsiteY2" fmla="*/ 8005 h 8005"/>
                <a:gd name="connsiteX3" fmla="*/ 0 w 208908"/>
                <a:gd name="connsiteY3" fmla="*/ 8005 h 8005"/>
              </a:gdLst>
              <a:ahLst/>
              <a:cxnLst>
                <a:cxn ang="0">
                  <a:pos x="connsiteX0" y="connsiteY0"/>
                </a:cxn>
                <a:cxn ang="0">
                  <a:pos x="connsiteX1" y="connsiteY1"/>
                </a:cxn>
                <a:cxn ang="0">
                  <a:pos x="connsiteX2" y="connsiteY2"/>
                </a:cxn>
                <a:cxn ang="0">
                  <a:pos x="connsiteX3" y="connsiteY3"/>
                </a:cxn>
              </a:cxnLst>
              <a:rect l="l" t="t" r="r" b="b"/>
              <a:pathLst>
                <a:path w="208908" h="8005">
                  <a:moveTo>
                    <a:pt x="0" y="0"/>
                  </a:moveTo>
                  <a:lnTo>
                    <a:pt x="208909" y="0"/>
                  </a:lnTo>
                  <a:lnTo>
                    <a:pt x="208909" y="8005"/>
                  </a:lnTo>
                  <a:lnTo>
                    <a:pt x="0" y="8005"/>
                  </a:lnTo>
                  <a:close/>
                </a:path>
              </a:pathLst>
            </a:custGeom>
            <a:solidFill>
              <a:srgbClr val="000000"/>
            </a:solidFill>
            <a:ln w="22826" cap="flat">
              <a:noFill/>
              <a:prstDash val="solid"/>
              <a:miter/>
            </a:ln>
          </p:spPr>
          <p:txBody>
            <a:bodyPr rtlCol="0" anchor="ctr"/>
            <a:lstStyle/>
            <a:p>
              <a:endParaRPr lang="zh-CN" altLang="en-US"/>
            </a:p>
          </p:txBody>
        </p:sp>
        <p:sp>
          <p:nvSpPr>
            <p:cNvPr id="270" name="任意多边形: 形状 269">
              <a:extLst>
                <a:ext uri="{FF2B5EF4-FFF2-40B4-BE49-F238E27FC236}">
                  <a16:creationId xmlns:a16="http://schemas.microsoft.com/office/drawing/2014/main" id="{FC55D781-A197-4FEC-9437-5C660FDB34B2}"/>
                </a:ext>
              </a:extLst>
            </p:cNvPr>
            <p:cNvSpPr/>
            <p:nvPr>
              <p:custDataLst>
                <p:tags r:id="rId55"/>
              </p:custDataLst>
            </p:nvPr>
          </p:nvSpPr>
          <p:spPr>
            <a:xfrm>
              <a:off x="10758289" y="6541365"/>
              <a:ext cx="100208" cy="141499"/>
            </a:xfrm>
            <a:custGeom>
              <a:avLst/>
              <a:gdLst>
                <a:gd name="connsiteX0" fmla="*/ 61816 w 100208"/>
                <a:gd name="connsiteY0" fmla="*/ 80540 h 141499"/>
                <a:gd name="connsiteX1" fmla="*/ 83072 w 100208"/>
                <a:gd name="connsiteY1" fmla="*/ 136780 h 141499"/>
                <a:gd name="connsiteX2" fmla="*/ 93801 w 100208"/>
                <a:gd name="connsiteY2" fmla="*/ 141183 h 141499"/>
                <a:gd name="connsiteX3" fmla="*/ 98255 w 100208"/>
                <a:gd name="connsiteY3" fmla="*/ 141183 h 141499"/>
                <a:gd name="connsiteX4" fmla="*/ 100482 w 100208"/>
                <a:gd name="connsiteY4" fmla="*/ 139181 h 141499"/>
                <a:gd name="connsiteX5" fmla="*/ 99470 w 100208"/>
                <a:gd name="connsiteY5" fmla="*/ 137380 h 141499"/>
                <a:gd name="connsiteX6" fmla="*/ 94814 w 100208"/>
                <a:gd name="connsiteY6" fmla="*/ 128174 h 141499"/>
                <a:gd name="connsiteX7" fmla="*/ 53516 w 100208"/>
                <a:gd name="connsiteY7" fmla="*/ 14294 h 141499"/>
                <a:gd name="connsiteX8" fmla="*/ 28818 w 100208"/>
                <a:gd name="connsiteY8" fmla="*/ 84 h 141499"/>
                <a:gd name="connsiteX9" fmla="*/ 25174 w 100208"/>
                <a:gd name="connsiteY9" fmla="*/ 2285 h 141499"/>
                <a:gd name="connsiteX10" fmla="*/ 26996 w 100208"/>
                <a:gd name="connsiteY10" fmla="*/ 4287 h 141499"/>
                <a:gd name="connsiteX11" fmla="*/ 40155 w 100208"/>
                <a:gd name="connsiteY11" fmla="*/ 20298 h 141499"/>
                <a:gd name="connsiteX12" fmla="*/ 59791 w 100208"/>
                <a:gd name="connsiteY12" fmla="*/ 74736 h 141499"/>
                <a:gd name="connsiteX13" fmla="*/ 3918 w 100208"/>
                <a:gd name="connsiteY13" fmla="*/ 129575 h 141499"/>
                <a:gd name="connsiteX14" fmla="*/ 274 w 100208"/>
                <a:gd name="connsiteY14" fmla="*/ 135779 h 141499"/>
                <a:gd name="connsiteX15" fmla="*/ 6347 w 100208"/>
                <a:gd name="connsiteY15" fmla="*/ 141583 h 141499"/>
                <a:gd name="connsiteX16" fmla="*/ 13028 w 100208"/>
                <a:gd name="connsiteY16" fmla="*/ 137380 h 141499"/>
                <a:gd name="connsiteX17" fmla="*/ 61816 w 100208"/>
                <a:gd name="connsiteY17" fmla="*/ 80540 h 14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208" h="141499">
                  <a:moveTo>
                    <a:pt x="61816" y="80540"/>
                  </a:moveTo>
                  <a:cubicBezTo>
                    <a:pt x="70116" y="101555"/>
                    <a:pt x="79833" y="132176"/>
                    <a:pt x="83072" y="136780"/>
                  </a:cubicBezTo>
                  <a:cubicBezTo>
                    <a:pt x="86311" y="141183"/>
                    <a:pt x="88336" y="141183"/>
                    <a:pt x="93801" y="141183"/>
                  </a:cubicBezTo>
                  <a:lnTo>
                    <a:pt x="98255" y="141183"/>
                  </a:lnTo>
                  <a:cubicBezTo>
                    <a:pt x="100280" y="140983"/>
                    <a:pt x="100482" y="139782"/>
                    <a:pt x="100482" y="139181"/>
                  </a:cubicBezTo>
                  <a:cubicBezTo>
                    <a:pt x="100482" y="138581"/>
                    <a:pt x="100077" y="138181"/>
                    <a:pt x="99470" y="137380"/>
                  </a:cubicBezTo>
                  <a:cubicBezTo>
                    <a:pt x="97445" y="135179"/>
                    <a:pt x="96231" y="132176"/>
                    <a:pt x="94814" y="128174"/>
                  </a:cubicBezTo>
                  <a:lnTo>
                    <a:pt x="53516" y="14294"/>
                  </a:lnTo>
                  <a:cubicBezTo>
                    <a:pt x="49264" y="2686"/>
                    <a:pt x="38333" y="84"/>
                    <a:pt x="28818" y="84"/>
                  </a:cubicBezTo>
                  <a:cubicBezTo>
                    <a:pt x="27806" y="84"/>
                    <a:pt x="25174" y="84"/>
                    <a:pt x="25174" y="2285"/>
                  </a:cubicBezTo>
                  <a:cubicBezTo>
                    <a:pt x="25174" y="3886"/>
                    <a:pt x="26794" y="4287"/>
                    <a:pt x="26996" y="4287"/>
                  </a:cubicBezTo>
                  <a:cubicBezTo>
                    <a:pt x="33677" y="5488"/>
                    <a:pt x="35094" y="6688"/>
                    <a:pt x="40155" y="20298"/>
                  </a:cubicBezTo>
                  <a:lnTo>
                    <a:pt x="59791" y="74736"/>
                  </a:lnTo>
                  <a:lnTo>
                    <a:pt x="3918" y="129575"/>
                  </a:lnTo>
                  <a:cubicBezTo>
                    <a:pt x="1488" y="131976"/>
                    <a:pt x="274" y="133177"/>
                    <a:pt x="274" y="135779"/>
                  </a:cubicBezTo>
                  <a:cubicBezTo>
                    <a:pt x="274" y="139181"/>
                    <a:pt x="3108" y="141583"/>
                    <a:pt x="6347" y="141583"/>
                  </a:cubicBezTo>
                  <a:cubicBezTo>
                    <a:pt x="9586" y="141583"/>
                    <a:pt x="11408" y="139381"/>
                    <a:pt x="13028" y="137380"/>
                  </a:cubicBezTo>
                  <a:lnTo>
                    <a:pt x="61816" y="80540"/>
                  </a:lnTo>
                  <a:close/>
                </a:path>
              </a:pathLst>
            </a:custGeom>
            <a:solidFill>
              <a:srgbClr val="000000"/>
            </a:solidFill>
            <a:ln w="22826" cap="flat">
              <a:noFill/>
              <a:prstDash val="solid"/>
              <a:miter/>
            </a:ln>
          </p:spPr>
          <p:txBody>
            <a:bodyPr rtlCol="0" anchor="ctr"/>
            <a:lstStyle/>
            <a:p>
              <a:endParaRPr lang="zh-CN" altLang="en-US"/>
            </a:p>
          </p:txBody>
        </p:sp>
        <p:sp>
          <p:nvSpPr>
            <p:cNvPr id="271" name="任意多边形: 形状 270">
              <a:extLst>
                <a:ext uri="{FF2B5EF4-FFF2-40B4-BE49-F238E27FC236}">
                  <a16:creationId xmlns:a16="http://schemas.microsoft.com/office/drawing/2014/main" id="{EF9BF4F4-AF40-48A5-894B-0534856695F3}"/>
                </a:ext>
              </a:extLst>
            </p:cNvPr>
            <p:cNvSpPr/>
            <p:nvPr>
              <p:custDataLst>
                <p:tags r:id="rId56"/>
              </p:custDataLst>
            </p:nvPr>
          </p:nvSpPr>
          <p:spPr>
            <a:xfrm>
              <a:off x="10874578" y="6617257"/>
              <a:ext cx="62635" cy="93025"/>
            </a:xfrm>
            <a:custGeom>
              <a:avLst/>
              <a:gdLst>
                <a:gd name="connsiteX0" fmla="*/ 62915 w 62635"/>
                <a:gd name="connsiteY0" fmla="*/ 67613 h 93025"/>
                <a:gd name="connsiteX1" fmla="*/ 58097 w 62635"/>
                <a:gd name="connsiteY1" fmla="*/ 67613 h 93025"/>
                <a:gd name="connsiteX2" fmla="*/ 54412 w 62635"/>
                <a:gd name="connsiteY2" fmla="*/ 80362 h 93025"/>
                <a:gd name="connsiteX3" fmla="*/ 40383 w 62635"/>
                <a:gd name="connsiteY3" fmla="*/ 81202 h 93025"/>
                <a:gd name="connsiteX4" fmla="*/ 14309 w 62635"/>
                <a:gd name="connsiteY4" fmla="*/ 81202 h 93025"/>
                <a:gd name="connsiteX5" fmla="*/ 42651 w 62635"/>
                <a:gd name="connsiteY5" fmla="*/ 57666 h 93025"/>
                <a:gd name="connsiteX6" fmla="*/ 62915 w 62635"/>
                <a:gd name="connsiteY6" fmla="*/ 27404 h 93025"/>
                <a:gd name="connsiteX7" fmla="*/ 29755 w 62635"/>
                <a:gd name="connsiteY7" fmla="*/ 85 h 93025"/>
                <a:gd name="connsiteX8" fmla="*/ 280 w 62635"/>
                <a:gd name="connsiteY8" fmla="*/ 25163 h 93025"/>
                <a:gd name="connsiteX9" fmla="*/ 7790 w 62635"/>
                <a:gd name="connsiteY9" fmla="*/ 33008 h 93025"/>
                <a:gd name="connsiteX10" fmla="*/ 15301 w 62635"/>
                <a:gd name="connsiteY10" fmla="*/ 25583 h 93025"/>
                <a:gd name="connsiteX11" fmla="*/ 6940 w 62635"/>
                <a:gd name="connsiteY11" fmla="*/ 18158 h 93025"/>
                <a:gd name="connsiteX12" fmla="*/ 27629 w 62635"/>
                <a:gd name="connsiteY12" fmla="*/ 5129 h 93025"/>
                <a:gd name="connsiteX13" fmla="*/ 49169 w 62635"/>
                <a:gd name="connsiteY13" fmla="*/ 27404 h 93025"/>
                <a:gd name="connsiteX14" fmla="*/ 35848 w 62635"/>
                <a:gd name="connsiteY14" fmla="*/ 54303 h 93025"/>
                <a:gd name="connsiteX15" fmla="*/ 1697 w 62635"/>
                <a:gd name="connsiteY15" fmla="*/ 87647 h 93025"/>
                <a:gd name="connsiteX16" fmla="*/ 280 w 62635"/>
                <a:gd name="connsiteY16" fmla="*/ 93110 h 93025"/>
                <a:gd name="connsiteX17" fmla="*/ 58664 w 62635"/>
                <a:gd name="connsiteY17" fmla="*/ 93110 h 93025"/>
                <a:gd name="connsiteX18" fmla="*/ 62915 w 62635"/>
                <a:gd name="connsiteY18" fmla="*/ 67613 h 9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635" h="93025">
                  <a:moveTo>
                    <a:pt x="62915" y="67613"/>
                  </a:moveTo>
                  <a:lnTo>
                    <a:pt x="58097" y="67613"/>
                  </a:lnTo>
                  <a:cubicBezTo>
                    <a:pt x="57672" y="70695"/>
                    <a:pt x="56255" y="78961"/>
                    <a:pt x="54412" y="80362"/>
                  </a:cubicBezTo>
                  <a:cubicBezTo>
                    <a:pt x="53279" y="81202"/>
                    <a:pt x="42367" y="81202"/>
                    <a:pt x="40383" y="81202"/>
                  </a:cubicBezTo>
                  <a:lnTo>
                    <a:pt x="14309" y="81202"/>
                  </a:lnTo>
                  <a:cubicBezTo>
                    <a:pt x="29188" y="68173"/>
                    <a:pt x="34148" y="64250"/>
                    <a:pt x="42651" y="57666"/>
                  </a:cubicBezTo>
                  <a:cubicBezTo>
                    <a:pt x="53137" y="49400"/>
                    <a:pt x="62915" y="40714"/>
                    <a:pt x="62915" y="27404"/>
                  </a:cubicBezTo>
                  <a:cubicBezTo>
                    <a:pt x="62915" y="10453"/>
                    <a:pt x="47894" y="85"/>
                    <a:pt x="29755" y="85"/>
                  </a:cubicBezTo>
                  <a:cubicBezTo>
                    <a:pt x="12183" y="85"/>
                    <a:pt x="280" y="12274"/>
                    <a:pt x="280" y="25163"/>
                  </a:cubicBezTo>
                  <a:cubicBezTo>
                    <a:pt x="280" y="32308"/>
                    <a:pt x="6373" y="33008"/>
                    <a:pt x="7790" y="33008"/>
                  </a:cubicBezTo>
                  <a:cubicBezTo>
                    <a:pt x="11191" y="33008"/>
                    <a:pt x="15301" y="30627"/>
                    <a:pt x="15301" y="25583"/>
                  </a:cubicBezTo>
                  <a:cubicBezTo>
                    <a:pt x="15301" y="23061"/>
                    <a:pt x="14309" y="18158"/>
                    <a:pt x="6940" y="18158"/>
                  </a:cubicBezTo>
                  <a:cubicBezTo>
                    <a:pt x="11333" y="8211"/>
                    <a:pt x="20969" y="5129"/>
                    <a:pt x="27629" y="5129"/>
                  </a:cubicBezTo>
                  <a:cubicBezTo>
                    <a:pt x="41800" y="5129"/>
                    <a:pt x="49169" y="16056"/>
                    <a:pt x="49169" y="27404"/>
                  </a:cubicBezTo>
                  <a:cubicBezTo>
                    <a:pt x="49169" y="39593"/>
                    <a:pt x="40383" y="49260"/>
                    <a:pt x="35848" y="54303"/>
                  </a:cubicBezTo>
                  <a:lnTo>
                    <a:pt x="1697" y="87647"/>
                  </a:lnTo>
                  <a:cubicBezTo>
                    <a:pt x="280" y="88908"/>
                    <a:pt x="280" y="89188"/>
                    <a:pt x="280" y="93110"/>
                  </a:cubicBezTo>
                  <a:lnTo>
                    <a:pt x="58664" y="93110"/>
                  </a:lnTo>
                  <a:lnTo>
                    <a:pt x="62915" y="67613"/>
                  </a:lnTo>
                  <a:close/>
                </a:path>
              </a:pathLst>
            </a:custGeom>
            <a:solidFill>
              <a:srgbClr val="000000"/>
            </a:solidFill>
            <a:ln w="22826" cap="flat">
              <a:noFill/>
              <a:prstDash val="solid"/>
              <a:miter/>
            </a:ln>
          </p:spPr>
          <p:txBody>
            <a:bodyPr rtlCol="0" anchor="ctr"/>
            <a:lstStyle/>
            <a:p>
              <a:endParaRPr lang="zh-CN" altLang="en-US"/>
            </a:p>
          </p:txBody>
        </p:sp>
        <p:sp>
          <p:nvSpPr>
            <p:cNvPr id="272" name="任意多边形: 形状 271">
              <a:extLst>
                <a:ext uri="{FF2B5EF4-FFF2-40B4-BE49-F238E27FC236}">
                  <a16:creationId xmlns:a16="http://schemas.microsoft.com/office/drawing/2014/main" id="{843DEEA9-9D12-4C8D-A0AF-6C5B97C428D7}"/>
                </a:ext>
              </a:extLst>
            </p:cNvPr>
            <p:cNvSpPr/>
            <p:nvPr>
              <p:custDataLst>
                <p:tags r:id="rId57"/>
              </p:custDataLst>
            </p:nvPr>
          </p:nvSpPr>
          <p:spPr>
            <a:xfrm>
              <a:off x="10992300" y="6392870"/>
              <a:ext cx="46966" cy="200140"/>
            </a:xfrm>
            <a:custGeom>
              <a:avLst/>
              <a:gdLst>
                <a:gd name="connsiteX0" fmla="*/ 47252 w 46966"/>
                <a:gd name="connsiteY0" fmla="*/ 100147 h 200140"/>
                <a:gd name="connsiteX1" fmla="*/ 33890 w 46966"/>
                <a:gd name="connsiteY1" fmla="*/ 37703 h 200140"/>
                <a:gd name="connsiteX2" fmla="*/ 2310 w 46966"/>
                <a:gd name="connsiteY2" fmla="*/ 77 h 200140"/>
                <a:gd name="connsiteX3" fmla="*/ 285 w 46966"/>
                <a:gd name="connsiteY3" fmla="*/ 2078 h 200140"/>
                <a:gd name="connsiteX4" fmla="*/ 4132 w 46966"/>
                <a:gd name="connsiteY4" fmla="*/ 6682 h 200140"/>
                <a:gd name="connsiteX5" fmla="*/ 35510 w 46966"/>
                <a:gd name="connsiteY5" fmla="*/ 100147 h 200140"/>
                <a:gd name="connsiteX6" fmla="*/ 2917 w 46966"/>
                <a:gd name="connsiteY6" fmla="*/ 194814 h 200140"/>
                <a:gd name="connsiteX7" fmla="*/ 285 w 46966"/>
                <a:gd name="connsiteY7" fmla="*/ 198216 h 200140"/>
                <a:gd name="connsiteX8" fmla="*/ 2310 w 46966"/>
                <a:gd name="connsiteY8" fmla="*/ 200217 h 200140"/>
                <a:gd name="connsiteX9" fmla="*/ 34498 w 46966"/>
                <a:gd name="connsiteY9" fmla="*/ 161190 h 200140"/>
                <a:gd name="connsiteX10" fmla="*/ 47252 w 46966"/>
                <a:gd name="connsiteY10" fmla="*/ 100147 h 20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66" h="200140">
                  <a:moveTo>
                    <a:pt x="47252" y="100147"/>
                  </a:moveTo>
                  <a:cubicBezTo>
                    <a:pt x="47252" y="84536"/>
                    <a:pt x="45025" y="60319"/>
                    <a:pt x="33890" y="37703"/>
                  </a:cubicBezTo>
                  <a:cubicBezTo>
                    <a:pt x="21744" y="13086"/>
                    <a:pt x="4334" y="77"/>
                    <a:pt x="2310" y="77"/>
                  </a:cubicBezTo>
                  <a:cubicBezTo>
                    <a:pt x="1095" y="77"/>
                    <a:pt x="285" y="877"/>
                    <a:pt x="285" y="2078"/>
                  </a:cubicBezTo>
                  <a:cubicBezTo>
                    <a:pt x="285" y="2679"/>
                    <a:pt x="285" y="3079"/>
                    <a:pt x="4132" y="6682"/>
                  </a:cubicBezTo>
                  <a:cubicBezTo>
                    <a:pt x="23971" y="26495"/>
                    <a:pt x="35510" y="58318"/>
                    <a:pt x="35510" y="100147"/>
                  </a:cubicBezTo>
                  <a:cubicBezTo>
                    <a:pt x="35510" y="134371"/>
                    <a:pt x="28020" y="169596"/>
                    <a:pt x="2917" y="194814"/>
                  </a:cubicBezTo>
                  <a:cubicBezTo>
                    <a:pt x="285" y="197215"/>
                    <a:pt x="285" y="197615"/>
                    <a:pt x="285" y="198216"/>
                  </a:cubicBezTo>
                  <a:cubicBezTo>
                    <a:pt x="285" y="199417"/>
                    <a:pt x="1095" y="200217"/>
                    <a:pt x="2310" y="200217"/>
                  </a:cubicBezTo>
                  <a:cubicBezTo>
                    <a:pt x="4334" y="200217"/>
                    <a:pt x="22554" y="186608"/>
                    <a:pt x="34498" y="161190"/>
                  </a:cubicBezTo>
                  <a:cubicBezTo>
                    <a:pt x="44822" y="139174"/>
                    <a:pt x="47252" y="116959"/>
                    <a:pt x="47252" y="100147"/>
                  </a:cubicBezTo>
                  <a:close/>
                </a:path>
              </a:pathLst>
            </a:custGeom>
            <a:solidFill>
              <a:srgbClr val="000000"/>
            </a:solidFill>
            <a:ln w="22826" cap="flat">
              <a:noFill/>
              <a:prstDash val="solid"/>
              <a:miter/>
            </a:ln>
          </p:spPr>
          <p:txBody>
            <a:bodyPr rtlCol="0" anchor="ctr"/>
            <a:lstStyle/>
            <a:p>
              <a:endParaRPr lang="zh-CN" altLang="en-US"/>
            </a:p>
          </p:txBody>
        </p:sp>
      </p:grpSp>
      <p:sp>
        <p:nvSpPr>
          <p:cNvPr id="245" name="文本框 244">
            <a:extLst>
              <a:ext uri="{FF2B5EF4-FFF2-40B4-BE49-F238E27FC236}">
                <a16:creationId xmlns:a16="http://schemas.microsoft.com/office/drawing/2014/main" id="{AB79780C-FF5A-4BA7-9B53-0240913B8BF1}"/>
              </a:ext>
            </a:extLst>
          </p:cNvPr>
          <p:cNvSpPr txBox="1"/>
          <p:nvPr/>
        </p:nvSpPr>
        <p:spPr>
          <a:xfrm>
            <a:off x="5023716" y="4741950"/>
            <a:ext cx="6340197" cy="338554"/>
          </a:xfrm>
          <a:prstGeom prst="rect">
            <a:avLst/>
          </a:prstGeom>
          <a:noFill/>
        </p:spPr>
        <p:txBody>
          <a:bodyPr wrap="none" rtlCol="0">
            <a:spAutoFit/>
          </a:bodyPr>
          <a:lstStyle/>
          <a:p>
            <a:r>
              <a:rPr lang="en-US" altLang="zh-CN" sz="1600" dirty="0"/>
              <a:t>1. </a:t>
            </a:r>
            <a:r>
              <a:rPr lang="zh-CN" altLang="en-US" sz="1600" dirty="0"/>
              <a:t>单位径迹长度产生的，在一定波长范围内的切伦科夫辐射光子数：</a:t>
            </a:r>
          </a:p>
        </p:txBody>
      </p:sp>
      <p:sp>
        <p:nvSpPr>
          <p:cNvPr id="2" name="文本框 1">
            <a:extLst>
              <a:ext uri="{FF2B5EF4-FFF2-40B4-BE49-F238E27FC236}">
                <a16:creationId xmlns:a16="http://schemas.microsoft.com/office/drawing/2014/main" id="{BA2F673A-9B43-4F78-AA8D-79E6A8AB37FF}"/>
              </a:ext>
            </a:extLst>
          </p:cNvPr>
          <p:cNvSpPr txBox="1"/>
          <p:nvPr/>
        </p:nvSpPr>
        <p:spPr>
          <a:xfrm>
            <a:off x="4847624" y="4355767"/>
            <a:ext cx="4288353" cy="338554"/>
          </a:xfrm>
          <a:prstGeom prst="rect">
            <a:avLst/>
          </a:prstGeom>
          <a:noFill/>
        </p:spPr>
        <p:txBody>
          <a:bodyPr wrap="none" rtlCol="0">
            <a:spAutoFit/>
          </a:bodyPr>
          <a:lstStyle/>
          <a:p>
            <a:r>
              <a:rPr lang="zh-CN" altLang="en-US" sz="1600" dirty="0"/>
              <a:t>对三者合理分段，每个小区间内的强度可知：</a:t>
            </a:r>
          </a:p>
        </p:txBody>
      </p:sp>
      <p:sp>
        <p:nvSpPr>
          <p:cNvPr id="226" name="文本框 225">
            <a:extLst>
              <a:ext uri="{FF2B5EF4-FFF2-40B4-BE49-F238E27FC236}">
                <a16:creationId xmlns:a16="http://schemas.microsoft.com/office/drawing/2014/main" id="{E4BA972D-7A0F-422E-8A16-500BAF7321B1}"/>
              </a:ext>
            </a:extLst>
          </p:cNvPr>
          <p:cNvSpPr txBox="1"/>
          <p:nvPr/>
        </p:nvSpPr>
        <p:spPr>
          <a:xfrm>
            <a:off x="5023716" y="5618984"/>
            <a:ext cx="2236510" cy="338554"/>
          </a:xfrm>
          <a:prstGeom prst="rect">
            <a:avLst/>
          </a:prstGeom>
          <a:noFill/>
        </p:spPr>
        <p:txBody>
          <a:bodyPr wrap="none" rtlCol="0">
            <a:spAutoFit/>
          </a:bodyPr>
          <a:lstStyle/>
          <a:p>
            <a:r>
              <a:rPr lang="en-US" altLang="zh-CN" sz="1600" dirty="0"/>
              <a:t>2. </a:t>
            </a:r>
            <a:r>
              <a:rPr lang="zh-CN" altLang="en-US" sz="1600" dirty="0"/>
              <a:t>上下表面全反射条件</a:t>
            </a:r>
          </a:p>
        </p:txBody>
      </p:sp>
      <p:grpSp>
        <p:nvGrpSpPr>
          <p:cNvPr id="227" name="组合 226" descr="\documentclass{article}&#10;\usepackage{amsmath}&#10;\pagestyle{empty}&#10;\begin{document}&#10;&#10;$$&#10;\frac{\sqrt{D_x^2+D_y^2}}{\sqrt{D_x^2+D_y^2+D_z^2}}\geq \frac{1}{n_p}&#10;$$&#10;&#10;\end{document}" title="IguanaTex Shape Display">
            <a:extLst>
              <a:ext uri="{FF2B5EF4-FFF2-40B4-BE49-F238E27FC236}">
                <a16:creationId xmlns:a16="http://schemas.microsoft.com/office/drawing/2014/main" id="{E2FD31A5-7316-4B44-98F1-DC4FB71F2239}"/>
              </a:ext>
            </a:extLst>
          </p:cNvPr>
          <p:cNvGrpSpPr>
            <a:grpSpLocks noChangeAspect="1"/>
          </p:cNvGrpSpPr>
          <p:nvPr>
            <p:custDataLst>
              <p:tags r:id="rId5"/>
            </p:custDataLst>
          </p:nvPr>
        </p:nvGrpSpPr>
        <p:grpSpPr>
          <a:xfrm>
            <a:off x="7314673" y="5694847"/>
            <a:ext cx="2024296" cy="793567"/>
            <a:chOff x="9110754" y="6842019"/>
            <a:chExt cx="2024296" cy="793567"/>
          </a:xfrm>
        </p:grpSpPr>
        <p:sp>
          <p:nvSpPr>
            <p:cNvPr id="228" name="任意多边形: 形状 227">
              <a:extLst>
                <a:ext uri="{FF2B5EF4-FFF2-40B4-BE49-F238E27FC236}">
                  <a16:creationId xmlns:a16="http://schemas.microsoft.com/office/drawing/2014/main" id="{B6FCB246-3917-481C-B2DE-B923CD9C5CF0}"/>
                </a:ext>
              </a:extLst>
            </p:cNvPr>
            <p:cNvSpPr/>
            <p:nvPr>
              <p:custDataLst>
                <p:tags r:id="rId6"/>
              </p:custDataLst>
            </p:nvPr>
          </p:nvSpPr>
          <p:spPr>
            <a:xfrm>
              <a:off x="9388063" y="6842019"/>
              <a:ext cx="183760" cy="364393"/>
            </a:xfrm>
            <a:custGeom>
              <a:avLst/>
              <a:gdLst>
                <a:gd name="connsiteX0" fmla="*/ 71681 w 183760"/>
                <a:gd name="connsiteY0" fmla="*/ 334092 h 364393"/>
                <a:gd name="connsiteX1" fmla="*/ 28265 w 183760"/>
                <a:gd name="connsiteY1" fmla="*/ 182261 h 364393"/>
                <a:gd name="connsiteX2" fmla="*/ 196 w 183760"/>
                <a:gd name="connsiteY2" fmla="*/ 215259 h 364393"/>
                <a:gd name="connsiteX3" fmla="*/ 3427 w 183760"/>
                <a:gd name="connsiteY3" fmla="*/ 218296 h 364393"/>
                <a:gd name="connsiteX4" fmla="*/ 17159 w 183760"/>
                <a:gd name="connsiteY4" fmla="*/ 202101 h 364393"/>
                <a:gd name="connsiteX5" fmla="*/ 63604 w 183760"/>
                <a:gd name="connsiteY5" fmla="*/ 364458 h 364393"/>
                <a:gd name="connsiteX6" fmla="*/ 72085 w 183760"/>
                <a:gd name="connsiteY6" fmla="*/ 359600 h 364393"/>
                <a:gd name="connsiteX7" fmla="*/ 182947 w 183760"/>
                <a:gd name="connsiteY7" fmla="*/ 8162 h 364393"/>
                <a:gd name="connsiteX8" fmla="*/ 183957 w 183760"/>
                <a:gd name="connsiteY8" fmla="*/ 4113 h 364393"/>
                <a:gd name="connsiteX9" fmla="*/ 179918 w 183760"/>
                <a:gd name="connsiteY9" fmla="*/ 65 h 364393"/>
                <a:gd name="connsiteX10" fmla="*/ 175274 w 183760"/>
                <a:gd name="connsiteY10" fmla="*/ 5328 h 364393"/>
                <a:gd name="connsiteX11" fmla="*/ 71681 w 183760"/>
                <a:gd name="connsiteY11" fmla="*/ 334092 h 36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60" h="364393">
                  <a:moveTo>
                    <a:pt x="71681" y="334092"/>
                  </a:moveTo>
                  <a:lnTo>
                    <a:pt x="28265" y="182261"/>
                  </a:lnTo>
                  <a:lnTo>
                    <a:pt x="196" y="215259"/>
                  </a:lnTo>
                  <a:lnTo>
                    <a:pt x="3427" y="218296"/>
                  </a:lnTo>
                  <a:lnTo>
                    <a:pt x="17159" y="202101"/>
                  </a:lnTo>
                  <a:lnTo>
                    <a:pt x="63604" y="364458"/>
                  </a:lnTo>
                  <a:cubicBezTo>
                    <a:pt x="70268" y="364458"/>
                    <a:pt x="70470" y="364458"/>
                    <a:pt x="72085" y="359600"/>
                  </a:cubicBezTo>
                  <a:lnTo>
                    <a:pt x="182947" y="8162"/>
                  </a:lnTo>
                  <a:cubicBezTo>
                    <a:pt x="183957" y="5126"/>
                    <a:pt x="183957" y="4316"/>
                    <a:pt x="183957" y="4113"/>
                  </a:cubicBezTo>
                  <a:cubicBezTo>
                    <a:pt x="183957" y="1887"/>
                    <a:pt x="182341" y="65"/>
                    <a:pt x="179918" y="65"/>
                  </a:cubicBezTo>
                  <a:cubicBezTo>
                    <a:pt x="176889" y="65"/>
                    <a:pt x="176081" y="2696"/>
                    <a:pt x="175274" y="5328"/>
                  </a:cubicBezTo>
                  <a:lnTo>
                    <a:pt x="71681" y="334092"/>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29" name="任意多边形: 形状 228">
              <a:extLst>
                <a:ext uri="{FF2B5EF4-FFF2-40B4-BE49-F238E27FC236}">
                  <a16:creationId xmlns:a16="http://schemas.microsoft.com/office/drawing/2014/main" id="{41F8155F-6F9F-45F9-BB95-406CE5B06ADD}"/>
                </a:ext>
              </a:extLst>
            </p:cNvPr>
            <p:cNvSpPr/>
            <p:nvPr>
              <p:custDataLst>
                <p:tags r:id="rId7"/>
              </p:custDataLst>
            </p:nvPr>
          </p:nvSpPr>
          <p:spPr>
            <a:xfrm>
              <a:off x="9567786" y="6842019"/>
              <a:ext cx="779911" cy="8097"/>
            </a:xfrm>
            <a:custGeom>
              <a:avLst/>
              <a:gdLst>
                <a:gd name="connsiteX0" fmla="*/ 0 w 779911"/>
                <a:gd name="connsiteY0" fmla="*/ 0 h 8097"/>
                <a:gd name="connsiteX1" fmla="*/ 779911 w 779911"/>
                <a:gd name="connsiteY1" fmla="*/ 0 h 8097"/>
                <a:gd name="connsiteX2" fmla="*/ 779911 w 779911"/>
                <a:gd name="connsiteY2" fmla="*/ 8097 h 8097"/>
                <a:gd name="connsiteX3" fmla="*/ 0 w 779911"/>
                <a:gd name="connsiteY3" fmla="*/ 8097 h 8097"/>
              </a:gdLst>
              <a:ahLst/>
              <a:cxnLst>
                <a:cxn ang="0">
                  <a:pos x="connsiteX0" y="connsiteY0"/>
                </a:cxn>
                <a:cxn ang="0">
                  <a:pos x="connsiteX1" y="connsiteY1"/>
                </a:cxn>
                <a:cxn ang="0">
                  <a:pos x="connsiteX2" y="connsiteY2"/>
                </a:cxn>
                <a:cxn ang="0">
                  <a:pos x="connsiteX3" y="connsiteY3"/>
                </a:cxn>
              </a:cxnLst>
              <a:rect l="l" t="t" r="r" b="b"/>
              <a:pathLst>
                <a:path w="779911" h="8097">
                  <a:moveTo>
                    <a:pt x="0" y="0"/>
                  </a:moveTo>
                  <a:lnTo>
                    <a:pt x="779911" y="0"/>
                  </a:lnTo>
                  <a:lnTo>
                    <a:pt x="779911" y="8097"/>
                  </a:lnTo>
                  <a:lnTo>
                    <a:pt x="0" y="8097"/>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0" name="任意多边形: 形状 229">
              <a:extLst>
                <a:ext uri="{FF2B5EF4-FFF2-40B4-BE49-F238E27FC236}">
                  <a16:creationId xmlns:a16="http://schemas.microsoft.com/office/drawing/2014/main" id="{ED48C697-F3EE-4EF7-B14D-D1ED6092D260}"/>
                </a:ext>
              </a:extLst>
            </p:cNvPr>
            <p:cNvSpPr/>
            <p:nvPr>
              <p:custDataLst>
                <p:tags r:id="rId8"/>
              </p:custDataLst>
            </p:nvPr>
          </p:nvSpPr>
          <p:spPr>
            <a:xfrm>
              <a:off x="9575863" y="6931163"/>
              <a:ext cx="154278" cy="138267"/>
            </a:xfrm>
            <a:custGeom>
              <a:avLst/>
              <a:gdLst>
                <a:gd name="connsiteX0" fmla="*/ 24236 w 154278"/>
                <a:gd name="connsiteY0" fmla="*/ 122552 h 138267"/>
                <a:gd name="connsiteX1" fmla="*/ 5860 w 154278"/>
                <a:gd name="connsiteY1" fmla="*/ 132067 h 138267"/>
                <a:gd name="connsiteX2" fmla="*/ 206 w 154278"/>
                <a:gd name="connsiteY2" fmla="*/ 135913 h 138267"/>
                <a:gd name="connsiteX3" fmla="*/ 5860 w 154278"/>
                <a:gd name="connsiteY3" fmla="*/ 138342 h 138267"/>
                <a:gd name="connsiteX4" fmla="*/ 72701 w 154278"/>
                <a:gd name="connsiteY4" fmla="*/ 138342 h 138267"/>
                <a:gd name="connsiteX5" fmla="*/ 154484 w 154278"/>
                <a:gd name="connsiteY5" fmla="*/ 51293 h 138267"/>
                <a:gd name="connsiteX6" fmla="*/ 107030 w 154278"/>
                <a:gd name="connsiteY6" fmla="*/ 75 h 138267"/>
                <a:gd name="connsiteX7" fmla="*/ 39180 w 154278"/>
                <a:gd name="connsiteY7" fmla="*/ 75 h 138267"/>
                <a:gd name="connsiteX8" fmla="*/ 33122 w 154278"/>
                <a:gd name="connsiteY8" fmla="*/ 3922 h 138267"/>
                <a:gd name="connsiteX9" fmla="*/ 38978 w 154278"/>
                <a:gd name="connsiteY9" fmla="*/ 6351 h 138267"/>
                <a:gd name="connsiteX10" fmla="*/ 47661 w 154278"/>
                <a:gd name="connsiteY10" fmla="*/ 6756 h 138267"/>
                <a:gd name="connsiteX11" fmla="*/ 52103 w 154278"/>
                <a:gd name="connsiteY11" fmla="*/ 9995 h 138267"/>
                <a:gd name="connsiteX12" fmla="*/ 51296 w 154278"/>
                <a:gd name="connsiteY12" fmla="*/ 13841 h 138267"/>
                <a:gd name="connsiteX13" fmla="*/ 24236 w 154278"/>
                <a:gd name="connsiteY13" fmla="*/ 122552 h 138267"/>
                <a:gd name="connsiteX14" fmla="*/ 67854 w 154278"/>
                <a:gd name="connsiteY14" fmla="*/ 14044 h 138267"/>
                <a:gd name="connsiteX15" fmla="*/ 78759 w 154278"/>
                <a:gd name="connsiteY15" fmla="*/ 6351 h 138267"/>
                <a:gd name="connsiteX16" fmla="*/ 100366 w 154278"/>
                <a:gd name="connsiteY16" fmla="*/ 6351 h 138267"/>
                <a:gd name="connsiteX17" fmla="*/ 136916 w 154278"/>
                <a:gd name="connsiteY17" fmla="*/ 43803 h 138267"/>
                <a:gd name="connsiteX18" fmla="*/ 115713 w 154278"/>
                <a:gd name="connsiteY18" fmla="*/ 109191 h 138267"/>
                <a:gd name="connsiteX19" fmla="*/ 69066 w 154278"/>
                <a:gd name="connsiteY19" fmla="*/ 132067 h 138267"/>
                <a:gd name="connsiteX20" fmla="*/ 46247 w 154278"/>
                <a:gd name="connsiteY20" fmla="*/ 132067 h 138267"/>
                <a:gd name="connsiteX21" fmla="*/ 41805 w 154278"/>
                <a:gd name="connsiteY21" fmla="*/ 131864 h 138267"/>
                <a:gd name="connsiteX22" fmla="*/ 39180 w 154278"/>
                <a:gd name="connsiteY22" fmla="*/ 129840 h 138267"/>
                <a:gd name="connsiteX23" fmla="*/ 40189 w 154278"/>
                <a:gd name="connsiteY23" fmla="*/ 125184 h 138267"/>
                <a:gd name="connsiteX24" fmla="*/ 67854 w 154278"/>
                <a:gd name="connsiteY24" fmla="*/ 14044 h 13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278" h="138267">
                  <a:moveTo>
                    <a:pt x="24236" y="122552"/>
                  </a:moveTo>
                  <a:cubicBezTo>
                    <a:pt x="22217" y="130447"/>
                    <a:pt x="21813" y="132067"/>
                    <a:pt x="5860" y="132067"/>
                  </a:cubicBezTo>
                  <a:cubicBezTo>
                    <a:pt x="2428" y="132067"/>
                    <a:pt x="206" y="132067"/>
                    <a:pt x="206" y="135913"/>
                  </a:cubicBezTo>
                  <a:cubicBezTo>
                    <a:pt x="206" y="138342"/>
                    <a:pt x="2024" y="138342"/>
                    <a:pt x="5860" y="138342"/>
                  </a:cubicBezTo>
                  <a:lnTo>
                    <a:pt x="72701" y="138342"/>
                  </a:lnTo>
                  <a:cubicBezTo>
                    <a:pt x="114703" y="138342"/>
                    <a:pt x="154484" y="95627"/>
                    <a:pt x="154484" y="51293"/>
                  </a:cubicBezTo>
                  <a:cubicBezTo>
                    <a:pt x="154484" y="22749"/>
                    <a:pt x="137320" y="75"/>
                    <a:pt x="107030" y="75"/>
                  </a:cubicBezTo>
                  <a:lnTo>
                    <a:pt x="39180" y="75"/>
                  </a:lnTo>
                  <a:cubicBezTo>
                    <a:pt x="35343" y="75"/>
                    <a:pt x="33122" y="75"/>
                    <a:pt x="33122" y="3922"/>
                  </a:cubicBezTo>
                  <a:cubicBezTo>
                    <a:pt x="33122" y="6351"/>
                    <a:pt x="34939" y="6351"/>
                    <a:pt x="38978" y="6351"/>
                  </a:cubicBezTo>
                  <a:cubicBezTo>
                    <a:pt x="41603" y="6351"/>
                    <a:pt x="45238" y="6553"/>
                    <a:pt x="47661" y="6756"/>
                  </a:cubicBezTo>
                  <a:cubicBezTo>
                    <a:pt x="50892" y="7161"/>
                    <a:pt x="52103" y="7768"/>
                    <a:pt x="52103" y="9995"/>
                  </a:cubicBezTo>
                  <a:cubicBezTo>
                    <a:pt x="52103" y="10805"/>
                    <a:pt x="51902" y="11412"/>
                    <a:pt x="51296" y="13841"/>
                  </a:cubicBezTo>
                  <a:lnTo>
                    <a:pt x="24236" y="122552"/>
                  </a:lnTo>
                  <a:close/>
                  <a:moveTo>
                    <a:pt x="67854" y="14044"/>
                  </a:moveTo>
                  <a:cubicBezTo>
                    <a:pt x="69672" y="6958"/>
                    <a:pt x="70076" y="6351"/>
                    <a:pt x="78759" y="6351"/>
                  </a:cubicBezTo>
                  <a:lnTo>
                    <a:pt x="100366" y="6351"/>
                  </a:lnTo>
                  <a:cubicBezTo>
                    <a:pt x="120155" y="6351"/>
                    <a:pt x="136916" y="17080"/>
                    <a:pt x="136916" y="43803"/>
                  </a:cubicBezTo>
                  <a:cubicBezTo>
                    <a:pt x="136916" y="53722"/>
                    <a:pt x="132877" y="86922"/>
                    <a:pt x="115713" y="109191"/>
                  </a:cubicBezTo>
                  <a:cubicBezTo>
                    <a:pt x="109857" y="116681"/>
                    <a:pt x="93904" y="132067"/>
                    <a:pt x="69066" y="132067"/>
                  </a:cubicBezTo>
                  <a:lnTo>
                    <a:pt x="46247" y="132067"/>
                  </a:lnTo>
                  <a:cubicBezTo>
                    <a:pt x="43420" y="132067"/>
                    <a:pt x="43016" y="132067"/>
                    <a:pt x="41805" y="131864"/>
                  </a:cubicBezTo>
                  <a:cubicBezTo>
                    <a:pt x="39785" y="131662"/>
                    <a:pt x="39180" y="131459"/>
                    <a:pt x="39180" y="129840"/>
                  </a:cubicBezTo>
                  <a:cubicBezTo>
                    <a:pt x="39180" y="129233"/>
                    <a:pt x="39180" y="128828"/>
                    <a:pt x="40189" y="125184"/>
                  </a:cubicBezTo>
                  <a:lnTo>
                    <a:pt x="67854" y="14044"/>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1" name="任意多边形: 形状 230">
              <a:extLst>
                <a:ext uri="{FF2B5EF4-FFF2-40B4-BE49-F238E27FC236}">
                  <a16:creationId xmlns:a16="http://schemas.microsoft.com/office/drawing/2014/main" id="{E103112D-74D5-41A5-B641-6CE0D1996002}"/>
                </a:ext>
              </a:extLst>
            </p:cNvPr>
            <p:cNvSpPr/>
            <p:nvPr>
              <p:custDataLst>
                <p:tags r:id="rId9"/>
              </p:custDataLst>
            </p:nvPr>
          </p:nvSpPr>
          <p:spPr>
            <a:xfrm>
              <a:off x="9749486" y="6916852"/>
              <a:ext cx="62478" cy="94094"/>
            </a:xfrm>
            <a:custGeom>
              <a:avLst/>
              <a:gdLst>
                <a:gd name="connsiteX0" fmla="*/ 62693 w 62478"/>
                <a:gd name="connsiteY0" fmla="*/ 68376 h 94094"/>
                <a:gd name="connsiteX1" fmla="*/ 57887 w 62478"/>
                <a:gd name="connsiteY1" fmla="*/ 68376 h 94094"/>
                <a:gd name="connsiteX2" fmla="*/ 54212 w 62478"/>
                <a:gd name="connsiteY2" fmla="*/ 81271 h 94094"/>
                <a:gd name="connsiteX3" fmla="*/ 40218 w 62478"/>
                <a:gd name="connsiteY3" fmla="*/ 82122 h 94094"/>
                <a:gd name="connsiteX4" fmla="*/ 14209 w 62478"/>
                <a:gd name="connsiteY4" fmla="*/ 82122 h 94094"/>
                <a:gd name="connsiteX5" fmla="*/ 42480 w 62478"/>
                <a:gd name="connsiteY5" fmla="*/ 58315 h 94094"/>
                <a:gd name="connsiteX6" fmla="*/ 62693 w 62478"/>
                <a:gd name="connsiteY6" fmla="*/ 27706 h 94094"/>
                <a:gd name="connsiteX7" fmla="*/ 29616 w 62478"/>
                <a:gd name="connsiteY7" fmla="*/ 72 h 94094"/>
                <a:gd name="connsiteX8" fmla="*/ 215 w 62478"/>
                <a:gd name="connsiteY8" fmla="*/ 25438 h 94094"/>
                <a:gd name="connsiteX9" fmla="*/ 7707 w 62478"/>
                <a:gd name="connsiteY9" fmla="*/ 33374 h 94094"/>
                <a:gd name="connsiteX10" fmla="*/ 15198 w 62478"/>
                <a:gd name="connsiteY10" fmla="*/ 25863 h 94094"/>
                <a:gd name="connsiteX11" fmla="*/ 6858 w 62478"/>
                <a:gd name="connsiteY11" fmla="*/ 18353 h 94094"/>
                <a:gd name="connsiteX12" fmla="*/ 27496 w 62478"/>
                <a:gd name="connsiteY12" fmla="*/ 5174 h 94094"/>
                <a:gd name="connsiteX13" fmla="*/ 48982 w 62478"/>
                <a:gd name="connsiteY13" fmla="*/ 27706 h 94094"/>
                <a:gd name="connsiteX14" fmla="*/ 35695 w 62478"/>
                <a:gd name="connsiteY14" fmla="*/ 54914 h 94094"/>
                <a:gd name="connsiteX15" fmla="*/ 1628 w 62478"/>
                <a:gd name="connsiteY15" fmla="*/ 88640 h 94094"/>
                <a:gd name="connsiteX16" fmla="*/ 215 w 62478"/>
                <a:gd name="connsiteY16" fmla="*/ 94167 h 94094"/>
                <a:gd name="connsiteX17" fmla="*/ 58453 w 62478"/>
                <a:gd name="connsiteY17" fmla="*/ 94167 h 94094"/>
                <a:gd name="connsiteX18" fmla="*/ 62693 w 62478"/>
                <a:gd name="connsiteY18" fmla="*/ 68376 h 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478" h="94094">
                  <a:moveTo>
                    <a:pt x="62693" y="68376"/>
                  </a:moveTo>
                  <a:lnTo>
                    <a:pt x="57887" y="68376"/>
                  </a:lnTo>
                  <a:cubicBezTo>
                    <a:pt x="57463" y="71494"/>
                    <a:pt x="56050" y="79854"/>
                    <a:pt x="54212" y="81271"/>
                  </a:cubicBezTo>
                  <a:cubicBezTo>
                    <a:pt x="53081" y="82122"/>
                    <a:pt x="42197" y="82122"/>
                    <a:pt x="40218" y="82122"/>
                  </a:cubicBezTo>
                  <a:lnTo>
                    <a:pt x="14209" y="82122"/>
                  </a:lnTo>
                  <a:cubicBezTo>
                    <a:pt x="29051" y="68943"/>
                    <a:pt x="33998" y="64975"/>
                    <a:pt x="42480" y="58315"/>
                  </a:cubicBezTo>
                  <a:cubicBezTo>
                    <a:pt x="52940" y="49954"/>
                    <a:pt x="62693" y="41168"/>
                    <a:pt x="62693" y="27706"/>
                  </a:cubicBezTo>
                  <a:cubicBezTo>
                    <a:pt x="62693" y="10559"/>
                    <a:pt x="47710" y="72"/>
                    <a:pt x="29616" y="72"/>
                  </a:cubicBezTo>
                  <a:cubicBezTo>
                    <a:pt x="12089" y="72"/>
                    <a:pt x="215" y="12401"/>
                    <a:pt x="215" y="25438"/>
                  </a:cubicBezTo>
                  <a:cubicBezTo>
                    <a:pt x="215" y="32665"/>
                    <a:pt x="6293" y="33374"/>
                    <a:pt x="7707" y="33374"/>
                  </a:cubicBezTo>
                  <a:cubicBezTo>
                    <a:pt x="11099" y="33374"/>
                    <a:pt x="15198" y="30965"/>
                    <a:pt x="15198" y="25863"/>
                  </a:cubicBezTo>
                  <a:cubicBezTo>
                    <a:pt x="15198" y="23313"/>
                    <a:pt x="14209" y="18353"/>
                    <a:pt x="6858" y="18353"/>
                  </a:cubicBezTo>
                  <a:cubicBezTo>
                    <a:pt x="11240" y="8292"/>
                    <a:pt x="20852" y="5174"/>
                    <a:pt x="27496" y="5174"/>
                  </a:cubicBezTo>
                  <a:cubicBezTo>
                    <a:pt x="41632" y="5174"/>
                    <a:pt x="48982" y="16227"/>
                    <a:pt x="48982" y="27706"/>
                  </a:cubicBezTo>
                  <a:cubicBezTo>
                    <a:pt x="48982" y="40034"/>
                    <a:pt x="40218" y="49812"/>
                    <a:pt x="35695" y="54914"/>
                  </a:cubicBezTo>
                  <a:lnTo>
                    <a:pt x="1628" y="88640"/>
                  </a:lnTo>
                  <a:cubicBezTo>
                    <a:pt x="215" y="89916"/>
                    <a:pt x="215" y="90199"/>
                    <a:pt x="215" y="94167"/>
                  </a:cubicBezTo>
                  <a:lnTo>
                    <a:pt x="58453" y="94167"/>
                  </a:lnTo>
                  <a:lnTo>
                    <a:pt x="62693" y="68376"/>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2" name="任意多边形: 形状 231">
              <a:extLst>
                <a:ext uri="{FF2B5EF4-FFF2-40B4-BE49-F238E27FC236}">
                  <a16:creationId xmlns:a16="http://schemas.microsoft.com/office/drawing/2014/main" id="{B8946D62-47D7-477A-B53B-5C90EE642950}"/>
                </a:ext>
              </a:extLst>
            </p:cNvPr>
            <p:cNvSpPr/>
            <p:nvPr>
              <p:custDataLst>
                <p:tags r:id="rId10"/>
              </p:custDataLst>
            </p:nvPr>
          </p:nvSpPr>
          <p:spPr>
            <a:xfrm>
              <a:off x="9741756" y="7056983"/>
              <a:ext cx="75624" cy="63910"/>
            </a:xfrm>
            <a:custGeom>
              <a:avLst/>
              <a:gdLst>
                <a:gd name="connsiteX0" fmla="*/ 28627 w 75624"/>
                <a:gd name="connsiteY0" fmla="*/ 47550 h 63910"/>
                <a:gd name="connsiteX1" fmla="*/ 15339 w 75624"/>
                <a:gd name="connsiteY1" fmla="*/ 60021 h 63910"/>
                <a:gd name="connsiteX2" fmla="*/ 7706 w 75624"/>
                <a:gd name="connsiteY2" fmla="*/ 58037 h 63910"/>
                <a:gd name="connsiteX3" fmla="*/ 13926 w 75624"/>
                <a:gd name="connsiteY3" fmla="*/ 50243 h 63910"/>
                <a:gd name="connsiteX4" fmla="*/ 8272 w 75624"/>
                <a:gd name="connsiteY4" fmla="*/ 44999 h 63910"/>
                <a:gd name="connsiteX5" fmla="*/ 214 w 75624"/>
                <a:gd name="connsiteY5" fmla="*/ 53644 h 63910"/>
                <a:gd name="connsiteX6" fmla="*/ 15057 w 75624"/>
                <a:gd name="connsiteY6" fmla="*/ 63988 h 63910"/>
                <a:gd name="connsiteX7" fmla="*/ 30888 w 75624"/>
                <a:gd name="connsiteY7" fmla="*/ 53927 h 63910"/>
                <a:gd name="connsiteX8" fmla="*/ 47710 w 75624"/>
                <a:gd name="connsiteY8" fmla="*/ 63988 h 63910"/>
                <a:gd name="connsiteX9" fmla="*/ 72588 w 75624"/>
                <a:gd name="connsiteY9" fmla="*/ 42307 h 63910"/>
                <a:gd name="connsiteX10" fmla="*/ 70326 w 75624"/>
                <a:gd name="connsiteY10" fmla="*/ 40465 h 63910"/>
                <a:gd name="connsiteX11" fmla="*/ 67640 w 75624"/>
                <a:gd name="connsiteY11" fmla="*/ 42874 h 63910"/>
                <a:gd name="connsiteX12" fmla="*/ 48275 w 75624"/>
                <a:gd name="connsiteY12" fmla="*/ 60021 h 63910"/>
                <a:gd name="connsiteX13" fmla="*/ 39652 w 75624"/>
                <a:gd name="connsiteY13" fmla="*/ 50810 h 63910"/>
                <a:gd name="connsiteX14" fmla="*/ 47003 w 75624"/>
                <a:gd name="connsiteY14" fmla="*/ 18500 h 63910"/>
                <a:gd name="connsiteX15" fmla="*/ 60855 w 75624"/>
                <a:gd name="connsiteY15" fmla="*/ 4046 h 63910"/>
                <a:gd name="connsiteX16" fmla="*/ 68489 w 75624"/>
                <a:gd name="connsiteY16" fmla="*/ 6030 h 63910"/>
                <a:gd name="connsiteX17" fmla="*/ 62269 w 75624"/>
                <a:gd name="connsiteY17" fmla="*/ 13824 h 63910"/>
                <a:gd name="connsiteX18" fmla="*/ 67923 w 75624"/>
                <a:gd name="connsiteY18" fmla="*/ 19067 h 63910"/>
                <a:gd name="connsiteX19" fmla="*/ 75839 w 75624"/>
                <a:gd name="connsiteY19" fmla="*/ 10423 h 63910"/>
                <a:gd name="connsiteX20" fmla="*/ 61138 w 75624"/>
                <a:gd name="connsiteY20" fmla="*/ 78 h 63910"/>
                <a:gd name="connsiteX21" fmla="*/ 45307 w 75624"/>
                <a:gd name="connsiteY21" fmla="*/ 10139 h 63910"/>
                <a:gd name="connsiteX22" fmla="*/ 28344 w 75624"/>
                <a:gd name="connsiteY22" fmla="*/ 78 h 63910"/>
                <a:gd name="connsiteX23" fmla="*/ 3466 w 75624"/>
                <a:gd name="connsiteY23" fmla="*/ 21759 h 63910"/>
                <a:gd name="connsiteX24" fmla="*/ 5869 w 75624"/>
                <a:gd name="connsiteY24" fmla="*/ 23601 h 63910"/>
                <a:gd name="connsiteX25" fmla="*/ 8554 w 75624"/>
                <a:gd name="connsiteY25" fmla="*/ 21192 h 63910"/>
                <a:gd name="connsiteX26" fmla="*/ 27920 w 75624"/>
                <a:gd name="connsiteY26" fmla="*/ 4046 h 63910"/>
                <a:gd name="connsiteX27" fmla="*/ 36401 w 75624"/>
                <a:gd name="connsiteY27" fmla="*/ 13398 h 63910"/>
                <a:gd name="connsiteX28" fmla="*/ 33433 w 75624"/>
                <a:gd name="connsiteY28" fmla="*/ 28136 h 63910"/>
                <a:gd name="connsiteX29" fmla="*/ 28627 w 75624"/>
                <a:gd name="connsiteY29" fmla="*/ 47550 h 6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624" h="63910">
                  <a:moveTo>
                    <a:pt x="28627" y="47550"/>
                  </a:moveTo>
                  <a:cubicBezTo>
                    <a:pt x="27213" y="52368"/>
                    <a:pt x="22548" y="60021"/>
                    <a:pt x="15339" y="60021"/>
                  </a:cubicBezTo>
                  <a:cubicBezTo>
                    <a:pt x="14915" y="60021"/>
                    <a:pt x="10675" y="60021"/>
                    <a:pt x="7706" y="58037"/>
                  </a:cubicBezTo>
                  <a:cubicBezTo>
                    <a:pt x="13502" y="56194"/>
                    <a:pt x="13926" y="51093"/>
                    <a:pt x="13926" y="50243"/>
                  </a:cubicBezTo>
                  <a:cubicBezTo>
                    <a:pt x="13926" y="47125"/>
                    <a:pt x="11523" y="44999"/>
                    <a:pt x="8272" y="44999"/>
                  </a:cubicBezTo>
                  <a:cubicBezTo>
                    <a:pt x="4314" y="44999"/>
                    <a:pt x="214" y="48400"/>
                    <a:pt x="214" y="53644"/>
                  </a:cubicBezTo>
                  <a:cubicBezTo>
                    <a:pt x="214" y="60729"/>
                    <a:pt x="8130" y="63988"/>
                    <a:pt x="15057" y="63988"/>
                  </a:cubicBezTo>
                  <a:cubicBezTo>
                    <a:pt x="21559" y="63988"/>
                    <a:pt x="27355" y="59879"/>
                    <a:pt x="30888" y="53927"/>
                  </a:cubicBezTo>
                  <a:cubicBezTo>
                    <a:pt x="34281" y="61438"/>
                    <a:pt x="42055" y="63988"/>
                    <a:pt x="47710" y="63988"/>
                  </a:cubicBezTo>
                  <a:cubicBezTo>
                    <a:pt x="63965" y="63988"/>
                    <a:pt x="72588" y="46275"/>
                    <a:pt x="72588" y="42307"/>
                  </a:cubicBezTo>
                  <a:cubicBezTo>
                    <a:pt x="72588" y="40465"/>
                    <a:pt x="70750" y="40465"/>
                    <a:pt x="70326" y="40465"/>
                  </a:cubicBezTo>
                  <a:cubicBezTo>
                    <a:pt x="68347" y="40465"/>
                    <a:pt x="68206" y="41173"/>
                    <a:pt x="67640" y="42874"/>
                  </a:cubicBezTo>
                  <a:cubicBezTo>
                    <a:pt x="64672" y="52652"/>
                    <a:pt x="56191" y="60021"/>
                    <a:pt x="48275" y="60021"/>
                  </a:cubicBezTo>
                  <a:cubicBezTo>
                    <a:pt x="42621" y="60021"/>
                    <a:pt x="39652" y="56194"/>
                    <a:pt x="39652" y="50810"/>
                  </a:cubicBezTo>
                  <a:cubicBezTo>
                    <a:pt x="39652" y="47125"/>
                    <a:pt x="43045" y="34230"/>
                    <a:pt x="47003" y="18500"/>
                  </a:cubicBezTo>
                  <a:cubicBezTo>
                    <a:pt x="49830" y="7588"/>
                    <a:pt x="56191" y="4046"/>
                    <a:pt x="60855" y="4046"/>
                  </a:cubicBezTo>
                  <a:cubicBezTo>
                    <a:pt x="61138" y="4046"/>
                    <a:pt x="65520" y="4046"/>
                    <a:pt x="68489" y="6030"/>
                  </a:cubicBezTo>
                  <a:cubicBezTo>
                    <a:pt x="63965" y="7305"/>
                    <a:pt x="62269" y="11273"/>
                    <a:pt x="62269" y="13824"/>
                  </a:cubicBezTo>
                  <a:cubicBezTo>
                    <a:pt x="62269" y="16941"/>
                    <a:pt x="64672" y="19067"/>
                    <a:pt x="67923" y="19067"/>
                  </a:cubicBezTo>
                  <a:cubicBezTo>
                    <a:pt x="71174" y="19067"/>
                    <a:pt x="75839" y="16374"/>
                    <a:pt x="75839" y="10423"/>
                  </a:cubicBezTo>
                  <a:cubicBezTo>
                    <a:pt x="75839" y="2487"/>
                    <a:pt x="66792" y="78"/>
                    <a:pt x="61138" y="78"/>
                  </a:cubicBezTo>
                  <a:cubicBezTo>
                    <a:pt x="54070" y="78"/>
                    <a:pt x="48416" y="4754"/>
                    <a:pt x="45307" y="10139"/>
                  </a:cubicBezTo>
                  <a:cubicBezTo>
                    <a:pt x="42762" y="4329"/>
                    <a:pt x="36260" y="78"/>
                    <a:pt x="28344" y="78"/>
                  </a:cubicBezTo>
                  <a:cubicBezTo>
                    <a:pt x="12512" y="78"/>
                    <a:pt x="3466" y="17508"/>
                    <a:pt x="3466" y="21759"/>
                  </a:cubicBezTo>
                  <a:cubicBezTo>
                    <a:pt x="3466" y="23601"/>
                    <a:pt x="5445" y="23601"/>
                    <a:pt x="5869" y="23601"/>
                  </a:cubicBezTo>
                  <a:cubicBezTo>
                    <a:pt x="7706" y="23601"/>
                    <a:pt x="7848" y="23035"/>
                    <a:pt x="8554" y="21192"/>
                  </a:cubicBezTo>
                  <a:cubicBezTo>
                    <a:pt x="12088" y="10139"/>
                    <a:pt x="20994" y="4046"/>
                    <a:pt x="27920" y="4046"/>
                  </a:cubicBezTo>
                  <a:cubicBezTo>
                    <a:pt x="32585" y="4046"/>
                    <a:pt x="36401" y="6596"/>
                    <a:pt x="36401" y="13398"/>
                  </a:cubicBezTo>
                  <a:cubicBezTo>
                    <a:pt x="36401" y="16233"/>
                    <a:pt x="34705" y="23318"/>
                    <a:pt x="33433" y="28136"/>
                  </a:cubicBezTo>
                  <a:lnTo>
                    <a:pt x="28627" y="47550"/>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3" name="任意多边形: 形状 232">
              <a:extLst>
                <a:ext uri="{FF2B5EF4-FFF2-40B4-BE49-F238E27FC236}">
                  <a16:creationId xmlns:a16="http://schemas.microsoft.com/office/drawing/2014/main" id="{98F2BB36-AC8D-4C6B-818F-DB437DCC7DCF}"/>
                </a:ext>
              </a:extLst>
            </p:cNvPr>
            <p:cNvSpPr/>
            <p:nvPr>
              <p:custDataLst>
                <p:tags r:id="rId11"/>
              </p:custDataLst>
            </p:nvPr>
          </p:nvSpPr>
          <p:spPr>
            <a:xfrm>
              <a:off x="9892821" y="6951407"/>
              <a:ext cx="134286" cy="134825"/>
            </a:xfrm>
            <a:custGeom>
              <a:avLst/>
              <a:gdLst>
                <a:gd name="connsiteX0" fmla="*/ 71505 w 134286"/>
                <a:gd name="connsiteY0" fmla="*/ 71537 h 134825"/>
                <a:gd name="connsiteX1" fmla="*/ 127844 w 134286"/>
                <a:gd name="connsiteY1" fmla="*/ 71537 h 134825"/>
                <a:gd name="connsiteX2" fmla="*/ 134508 w 134286"/>
                <a:gd name="connsiteY2" fmla="*/ 67488 h 134825"/>
                <a:gd name="connsiteX3" fmla="*/ 127844 w 134286"/>
                <a:gd name="connsiteY3" fmla="*/ 63439 h 134825"/>
                <a:gd name="connsiteX4" fmla="*/ 71505 w 134286"/>
                <a:gd name="connsiteY4" fmla="*/ 63439 h 134825"/>
                <a:gd name="connsiteX5" fmla="*/ 71505 w 134286"/>
                <a:gd name="connsiteY5" fmla="*/ 6756 h 134825"/>
                <a:gd name="connsiteX6" fmla="*/ 67466 w 134286"/>
                <a:gd name="connsiteY6" fmla="*/ 75 h 134825"/>
                <a:gd name="connsiteX7" fmla="*/ 63427 w 134286"/>
                <a:gd name="connsiteY7" fmla="*/ 6756 h 134825"/>
                <a:gd name="connsiteX8" fmla="*/ 63427 w 134286"/>
                <a:gd name="connsiteY8" fmla="*/ 63439 h 134825"/>
                <a:gd name="connsiteX9" fmla="*/ 6886 w 134286"/>
                <a:gd name="connsiteY9" fmla="*/ 63439 h 134825"/>
                <a:gd name="connsiteX10" fmla="*/ 222 w 134286"/>
                <a:gd name="connsiteY10" fmla="*/ 67488 h 134825"/>
                <a:gd name="connsiteX11" fmla="*/ 6886 w 134286"/>
                <a:gd name="connsiteY11" fmla="*/ 71537 h 134825"/>
                <a:gd name="connsiteX12" fmla="*/ 63427 w 134286"/>
                <a:gd name="connsiteY12" fmla="*/ 71537 h 134825"/>
                <a:gd name="connsiteX13" fmla="*/ 63427 w 134286"/>
                <a:gd name="connsiteY13" fmla="*/ 128220 h 134825"/>
                <a:gd name="connsiteX14" fmla="*/ 67466 w 134286"/>
                <a:gd name="connsiteY14" fmla="*/ 134901 h 134825"/>
                <a:gd name="connsiteX15" fmla="*/ 71505 w 134286"/>
                <a:gd name="connsiteY15" fmla="*/ 128220 h 134825"/>
                <a:gd name="connsiteX16" fmla="*/ 71505 w 134286"/>
                <a:gd name="connsiteY16" fmla="*/ 71537 h 1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86" h="134825">
                  <a:moveTo>
                    <a:pt x="71505" y="71537"/>
                  </a:moveTo>
                  <a:lnTo>
                    <a:pt x="127844" y="71537"/>
                  </a:lnTo>
                  <a:cubicBezTo>
                    <a:pt x="130672" y="71537"/>
                    <a:pt x="134508" y="71537"/>
                    <a:pt x="134508" y="67488"/>
                  </a:cubicBezTo>
                  <a:cubicBezTo>
                    <a:pt x="134508" y="63439"/>
                    <a:pt x="130672" y="63439"/>
                    <a:pt x="127844" y="63439"/>
                  </a:cubicBezTo>
                  <a:lnTo>
                    <a:pt x="71505" y="63439"/>
                  </a:lnTo>
                  <a:lnTo>
                    <a:pt x="71505" y="6756"/>
                  </a:lnTo>
                  <a:cubicBezTo>
                    <a:pt x="71505" y="3922"/>
                    <a:pt x="71505" y="75"/>
                    <a:pt x="67466" y="75"/>
                  </a:cubicBezTo>
                  <a:cubicBezTo>
                    <a:pt x="63427" y="75"/>
                    <a:pt x="63427" y="3922"/>
                    <a:pt x="63427" y="6756"/>
                  </a:cubicBezTo>
                  <a:lnTo>
                    <a:pt x="63427" y="63439"/>
                  </a:lnTo>
                  <a:lnTo>
                    <a:pt x="6886" y="63439"/>
                  </a:lnTo>
                  <a:cubicBezTo>
                    <a:pt x="4058" y="63439"/>
                    <a:pt x="222" y="63439"/>
                    <a:pt x="222" y="67488"/>
                  </a:cubicBezTo>
                  <a:cubicBezTo>
                    <a:pt x="222" y="71537"/>
                    <a:pt x="4058" y="71537"/>
                    <a:pt x="6886" y="71537"/>
                  </a:cubicBezTo>
                  <a:lnTo>
                    <a:pt x="63427" y="71537"/>
                  </a:lnTo>
                  <a:lnTo>
                    <a:pt x="63427" y="128220"/>
                  </a:lnTo>
                  <a:cubicBezTo>
                    <a:pt x="63427" y="131055"/>
                    <a:pt x="63427" y="134901"/>
                    <a:pt x="67466" y="134901"/>
                  </a:cubicBezTo>
                  <a:cubicBezTo>
                    <a:pt x="71505" y="134901"/>
                    <a:pt x="71505" y="131055"/>
                    <a:pt x="71505" y="128220"/>
                  </a:cubicBezTo>
                  <a:lnTo>
                    <a:pt x="71505" y="71537"/>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4" name="任意多边形: 形状 233">
              <a:extLst>
                <a:ext uri="{FF2B5EF4-FFF2-40B4-BE49-F238E27FC236}">
                  <a16:creationId xmlns:a16="http://schemas.microsoft.com/office/drawing/2014/main" id="{A108115E-0707-4116-BC7E-CA2E0520408A}"/>
                </a:ext>
              </a:extLst>
            </p:cNvPr>
            <p:cNvSpPr/>
            <p:nvPr>
              <p:custDataLst>
                <p:tags r:id="rId12"/>
              </p:custDataLst>
            </p:nvPr>
          </p:nvSpPr>
          <p:spPr>
            <a:xfrm>
              <a:off x="10091525" y="6931163"/>
              <a:ext cx="154278" cy="138267"/>
            </a:xfrm>
            <a:custGeom>
              <a:avLst/>
              <a:gdLst>
                <a:gd name="connsiteX0" fmla="*/ 24262 w 154278"/>
                <a:gd name="connsiteY0" fmla="*/ 122552 h 138267"/>
                <a:gd name="connsiteX1" fmla="*/ 5886 w 154278"/>
                <a:gd name="connsiteY1" fmla="*/ 132067 h 138267"/>
                <a:gd name="connsiteX2" fmla="*/ 232 w 154278"/>
                <a:gd name="connsiteY2" fmla="*/ 135913 h 138267"/>
                <a:gd name="connsiteX3" fmla="*/ 5886 w 154278"/>
                <a:gd name="connsiteY3" fmla="*/ 138342 h 138267"/>
                <a:gd name="connsiteX4" fmla="*/ 72726 w 154278"/>
                <a:gd name="connsiteY4" fmla="*/ 138342 h 138267"/>
                <a:gd name="connsiteX5" fmla="*/ 154510 w 154278"/>
                <a:gd name="connsiteY5" fmla="*/ 51293 h 138267"/>
                <a:gd name="connsiteX6" fmla="*/ 107055 w 154278"/>
                <a:gd name="connsiteY6" fmla="*/ 75 h 138267"/>
                <a:gd name="connsiteX7" fmla="*/ 39205 w 154278"/>
                <a:gd name="connsiteY7" fmla="*/ 75 h 138267"/>
                <a:gd name="connsiteX8" fmla="*/ 33147 w 154278"/>
                <a:gd name="connsiteY8" fmla="*/ 3922 h 138267"/>
                <a:gd name="connsiteX9" fmla="*/ 39003 w 154278"/>
                <a:gd name="connsiteY9" fmla="*/ 6351 h 138267"/>
                <a:gd name="connsiteX10" fmla="*/ 47686 w 154278"/>
                <a:gd name="connsiteY10" fmla="*/ 6756 h 138267"/>
                <a:gd name="connsiteX11" fmla="*/ 52129 w 154278"/>
                <a:gd name="connsiteY11" fmla="*/ 9995 h 138267"/>
                <a:gd name="connsiteX12" fmla="*/ 51321 w 154278"/>
                <a:gd name="connsiteY12" fmla="*/ 13841 h 138267"/>
                <a:gd name="connsiteX13" fmla="*/ 24262 w 154278"/>
                <a:gd name="connsiteY13" fmla="*/ 122552 h 138267"/>
                <a:gd name="connsiteX14" fmla="*/ 67880 w 154278"/>
                <a:gd name="connsiteY14" fmla="*/ 14044 h 138267"/>
                <a:gd name="connsiteX15" fmla="*/ 78784 w 154278"/>
                <a:gd name="connsiteY15" fmla="*/ 6351 h 138267"/>
                <a:gd name="connsiteX16" fmla="*/ 100391 w 154278"/>
                <a:gd name="connsiteY16" fmla="*/ 6351 h 138267"/>
                <a:gd name="connsiteX17" fmla="*/ 136941 w 154278"/>
                <a:gd name="connsiteY17" fmla="*/ 43803 h 138267"/>
                <a:gd name="connsiteX18" fmla="*/ 115738 w 154278"/>
                <a:gd name="connsiteY18" fmla="*/ 109191 h 138267"/>
                <a:gd name="connsiteX19" fmla="*/ 69091 w 154278"/>
                <a:gd name="connsiteY19" fmla="*/ 132067 h 138267"/>
                <a:gd name="connsiteX20" fmla="*/ 46273 w 154278"/>
                <a:gd name="connsiteY20" fmla="*/ 132067 h 138267"/>
                <a:gd name="connsiteX21" fmla="*/ 41830 w 154278"/>
                <a:gd name="connsiteY21" fmla="*/ 131864 h 138267"/>
                <a:gd name="connsiteX22" fmla="*/ 39205 w 154278"/>
                <a:gd name="connsiteY22" fmla="*/ 129840 h 138267"/>
                <a:gd name="connsiteX23" fmla="*/ 40215 w 154278"/>
                <a:gd name="connsiteY23" fmla="*/ 125184 h 138267"/>
                <a:gd name="connsiteX24" fmla="*/ 67880 w 154278"/>
                <a:gd name="connsiteY24" fmla="*/ 14044 h 13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278" h="138267">
                  <a:moveTo>
                    <a:pt x="24262" y="122552"/>
                  </a:moveTo>
                  <a:cubicBezTo>
                    <a:pt x="22243" y="130447"/>
                    <a:pt x="21839" y="132067"/>
                    <a:pt x="5886" y="132067"/>
                  </a:cubicBezTo>
                  <a:cubicBezTo>
                    <a:pt x="2453" y="132067"/>
                    <a:pt x="232" y="132067"/>
                    <a:pt x="232" y="135913"/>
                  </a:cubicBezTo>
                  <a:cubicBezTo>
                    <a:pt x="232" y="138342"/>
                    <a:pt x="2049" y="138342"/>
                    <a:pt x="5886" y="138342"/>
                  </a:cubicBezTo>
                  <a:lnTo>
                    <a:pt x="72726" y="138342"/>
                  </a:lnTo>
                  <a:cubicBezTo>
                    <a:pt x="114729" y="138342"/>
                    <a:pt x="154510" y="95627"/>
                    <a:pt x="154510" y="51293"/>
                  </a:cubicBezTo>
                  <a:cubicBezTo>
                    <a:pt x="154510" y="22749"/>
                    <a:pt x="137345" y="75"/>
                    <a:pt x="107055" y="75"/>
                  </a:cubicBezTo>
                  <a:lnTo>
                    <a:pt x="39205" y="75"/>
                  </a:lnTo>
                  <a:cubicBezTo>
                    <a:pt x="35368" y="75"/>
                    <a:pt x="33147" y="75"/>
                    <a:pt x="33147" y="3922"/>
                  </a:cubicBezTo>
                  <a:cubicBezTo>
                    <a:pt x="33147" y="6351"/>
                    <a:pt x="34964" y="6351"/>
                    <a:pt x="39003" y="6351"/>
                  </a:cubicBezTo>
                  <a:cubicBezTo>
                    <a:pt x="41628" y="6351"/>
                    <a:pt x="45263" y="6553"/>
                    <a:pt x="47686" y="6756"/>
                  </a:cubicBezTo>
                  <a:cubicBezTo>
                    <a:pt x="50917" y="7161"/>
                    <a:pt x="52129" y="7768"/>
                    <a:pt x="52129" y="9995"/>
                  </a:cubicBezTo>
                  <a:cubicBezTo>
                    <a:pt x="52129" y="10805"/>
                    <a:pt x="51927" y="11412"/>
                    <a:pt x="51321" y="13841"/>
                  </a:cubicBezTo>
                  <a:lnTo>
                    <a:pt x="24262" y="122552"/>
                  </a:lnTo>
                  <a:close/>
                  <a:moveTo>
                    <a:pt x="67880" y="14044"/>
                  </a:moveTo>
                  <a:cubicBezTo>
                    <a:pt x="69697" y="6958"/>
                    <a:pt x="70101" y="6351"/>
                    <a:pt x="78784" y="6351"/>
                  </a:cubicBezTo>
                  <a:lnTo>
                    <a:pt x="100391" y="6351"/>
                  </a:lnTo>
                  <a:cubicBezTo>
                    <a:pt x="120181" y="6351"/>
                    <a:pt x="136941" y="17080"/>
                    <a:pt x="136941" y="43803"/>
                  </a:cubicBezTo>
                  <a:cubicBezTo>
                    <a:pt x="136941" y="53722"/>
                    <a:pt x="132903" y="86922"/>
                    <a:pt x="115738" y="109191"/>
                  </a:cubicBezTo>
                  <a:cubicBezTo>
                    <a:pt x="109882" y="116681"/>
                    <a:pt x="93929" y="132067"/>
                    <a:pt x="69091" y="132067"/>
                  </a:cubicBezTo>
                  <a:lnTo>
                    <a:pt x="46273" y="132067"/>
                  </a:lnTo>
                  <a:cubicBezTo>
                    <a:pt x="43446" y="132067"/>
                    <a:pt x="43042" y="132067"/>
                    <a:pt x="41830" y="131864"/>
                  </a:cubicBezTo>
                  <a:cubicBezTo>
                    <a:pt x="39811" y="131662"/>
                    <a:pt x="39205" y="131459"/>
                    <a:pt x="39205" y="129840"/>
                  </a:cubicBezTo>
                  <a:cubicBezTo>
                    <a:pt x="39205" y="129233"/>
                    <a:pt x="39205" y="128828"/>
                    <a:pt x="40215" y="125184"/>
                  </a:cubicBezTo>
                  <a:lnTo>
                    <a:pt x="67880" y="14044"/>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5" name="任意多边形: 形状 234">
              <a:extLst>
                <a:ext uri="{FF2B5EF4-FFF2-40B4-BE49-F238E27FC236}">
                  <a16:creationId xmlns:a16="http://schemas.microsoft.com/office/drawing/2014/main" id="{8A65FF28-7610-4C56-839D-1AC4213F9FDB}"/>
                </a:ext>
              </a:extLst>
            </p:cNvPr>
            <p:cNvSpPr/>
            <p:nvPr>
              <p:custDataLst>
                <p:tags r:id="rId13"/>
              </p:custDataLst>
            </p:nvPr>
          </p:nvSpPr>
          <p:spPr>
            <a:xfrm>
              <a:off x="10265147" y="6916852"/>
              <a:ext cx="62478" cy="94094"/>
            </a:xfrm>
            <a:custGeom>
              <a:avLst/>
              <a:gdLst>
                <a:gd name="connsiteX0" fmla="*/ 62719 w 62478"/>
                <a:gd name="connsiteY0" fmla="*/ 68376 h 94094"/>
                <a:gd name="connsiteX1" fmla="*/ 57913 w 62478"/>
                <a:gd name="connsiteY1" fmla="*/ 68376 h 94094"/>
                <a:gd name="connsiteX2" fmla="*/ 54238 w 62478"/>
                <a:gd name="connsiteY2" fmla="*/ 81271 h 94094"/>
                <a:gd name="connsiteX3" fmla="*/ 40243 w 62478"/>
                <a:gd name="connsiteY3" fmla="*/ 82122 h 94094"/>
                <a:gd name="connsiteX4" fmla="*/ 14234 w 62478"/>
                <a:gd name="connsiteY4" fmla="*/ 82122 h 94094"/>
                <a:gd name="connsiteX5" fmla="*/ 42505 w 62478"/>
                <a:gd name="connsiteY5" fmla="*/ 58315 h 94094"/>
                <a:gd name="connsiteX6" fmla="*/ 62719 w 62478"/>
                <a:gd name="connsiteY6" fmla="*/ 27706 h 94094"/>
                <a:gd name="connsiteX7" fmla="*/ 29642 w 62478"/>
                <a:gd name="connsiteY7" fmla="*/ 72 h 94094"/>
                <a:gd name="connsiteX8" fmla="*/ 240 w 62478"/>
                <a:gd name="connsiteY8" fmla="*/ 25438 h 94094"/>
                <a:gd name="connsiteX9" fmla="*/ 7732 w 62478"/>
                <a:gd name="connsiteY9" fmla="*/ 33374 h 94094"/>
                <a:gd name="connsiteX10" fmla="*/ 15224 w 62478"/>
                <a:gd name="connsiteY10" fmla="*/ 25863 h 94094"/>
                <a:gd name="connsiteX11" fmla="*/ 6884 w 62478"/>
                <a:gd name="connsiteY11" fmla="*/ 18353 h 94094"/>
                <a:gd name="connsiteX12" fmla="*/ 27522 w 62478"/>
                <a:gd name="connsiteY12" fmla="*/ 5174 h 94094"/>
                <a:gd name="connsiteX13" fmla="*/ 49007 w 62478"/>
                <a:gd name="connsiteY13" fmla="*/ 27706 h 94094"/>
                <a:gd name="connsiteX14" fmla="*/ 35720 w 62478"/>
                <a:gd name="connsiteY14" fmla="*/ 54914 h 94094"/>
                <a:gd name="connsiteX15" fmla="*/ 1654 w 62478"/>
                <a:gd name="connsiteY15" fmla="*/ 88640 h 94094"/>
                <a:gd name="connsiteX16" fmla="*/ 240 w 62478"/>
                <a:gd name="connsiteY16" fmla="*/ 94167 h 94094"/>
                <a:gd name="connsiteX17" fmla="*/ 58478 w 62478"/>
                <a:gd name="connsiteY17" fmla="*/ 94167 h 94094"/>
                <a:gd name="connsiteX18" fmla="*/ 62719 w 62478"/>
                <a:gd name="connsiteY18" fmla="*/ 68376 h 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478" h="94094">
                  <a:moveTo>
                    <a:pt x="62719" y="68376"/>
                  </a:moveTo>
                  <a:lnTo>
                    <a:pt x="57913" y="68376"/>
                  </a:lnTo>
                  <a:cubicBezTo>
                    <a:pt x="57489" y="71494"/>
                    <a:pt x="56075" y="79854"/>
                    <a:pt x="54238" y="81271"/>
                  </a:cubicBezTo>
                  <a:cubicBezTo>
                    <a:pt x="53107" y="82122"/>
                    <a:pt x="42222" y="82122"/>
                    <a:pt x="40243" y="82122"/>
                  </a:cubicBezTo>
                  <a:lnTo>
                    <a:pt x="14234" y="82122"/>
                  </a:lnTo>
                  <a:cubicBezTo>
                    <a:pt x="29076" y="68943"/>
                    <a:pt x="34024" y="64975"/>
                    <a:pt x="42505" y="58315"/>
                  </a:cubicBezTo>
                  <a:cubicBezTo>
                    <a:pt x="52965" y="49954"/>
                    <a:pt x="62719" y="41168"/>
                    <a:pt x="62719" y="27706"/>
                  </a:cubicBezTo>
                  <a:cubicBezTo>
                    <a:pt x="62719" y="10559"/>
                    <a:pt x="47735" y="72"/>
                    <a:pt x="29642" y="72"/>
                  </a:cubicBezTo>
                  <a:cubicBezTo>
                    <a:pt x="12114" y="72"/>
                    <a:pt x="240" y="12401"/>
                    <a:pt x="240" y="25438"/>
                  </a:cubicBezTo>
                  <a:cubicBezTo>
                    <a:pt x="240" y="32665"/>
                    <a:pt x="6318" y="33374"/>
                    <a:pt x="7732" y="33374"/>
                  </a:cubicBezTo>
                  <a:cubicBezTo>
                    <a:pt x="11124" y="33374"/>
                    <a:pt x="15224" y="30965"/>
                    <a:pt x="15224" y="25863"/>
                  </a:cubicBezTo>
                  <a:cubicBezTo>
                    <a:pt x="15224" y="23313"/>
                    <a:pt x="14234" y="18353"/>
                    <a:pt x="6884" y="18353"/>
                  </a:cubicBezTo>
                  <a:cubicBezTo>
                    <a:pt x="11266" y="8292"/>
                    <a:pt x="20878" y="5174"/>
                    <a:pt x="27522" y="5174"/>
                  </a:cubicBezTo>
                  <a:cubicBezTo>
                    <a:pt x="41657" y="5174"/>
                    <a:pt x="49007" y="16227"/>
                    <a:pt x="49007" y="27706"/>
                  </a:cubicBezTo>
                  <a:cubicBezTo>
                    <a:pt x="49007" y="40034"/>
                    <a:pt x="40243" y="49812"/>
                    <a:pt x="35720" y="54914"/>
                  </a:cubicBezTo>
                  <a:lnTo>
                    <a:pt x="1654" y="88640"/>
                  </a:lnTo>
                  <a:cubicBezTo>
                    <a:pt x="240" y="89916"/>
                    <a:pt x="240" y="90199"/>
                    <a:pt x="240" y="94167"/>
                  </a:cubicBezTo>
                  <a:lnTo>
                    <a:pt x="58478" y="94167"/>
                  </a:lnTo>
                  <a:lnTo>
                    <a:pt x="62719" y="68376"/>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6" name="任意多边形: 形状 235">
              <a:extLst>
                <a:ext uri="{FF2B5EF4-FFF2-40B4-BE49-F238E27FC236}">
                  <a16:creationId xmlns:a16="http://schemas.microsoft.com/office/drawing/2014/main" id="{BA4546F9-82AB-46BD-9EAB-6634D28BF739}"/>
                </a:ext>
              </a:extLst>
            </p:cNvPr>
            <p:cNvSpPr/>
            <p:nvPr>
              <p:custDataLst>
                <p:tags r:id="rId14"/>
              </p:custDataLst>
            </p:nvPr>
          </p:nvSpPr>
          <p:spPr>
            <a:xfrm>
              <a:off x="10257276" y="7056983"/>
              <a:ext cx="72514" cy="91402"/>
            </a:xfrm>
            <a:custGeom>
              <a:avLst/>
              <a:gdLst>
                <a:gd name="connsiteX0" fmla="*/ 72189 w 72514"/>
                <a:gd name="connsiteY0" fmla="*/ 9147 h 91402"/>
                <a:gd name="connsiteX1" fmla="*/ 72755 w 72514"/>
                <a:gd name="connsiteY1" fmla="*/ 6030 h 91402"/>
                <a:gd name="connsiteX2" fmla="*/ 68090 w 72514"/>
                <a:gd name="connsiteY2" fmla="*/ 1495 h 91402"/>
                <a:gd name="connsiteX3" fmla="*/ 62294 w 72514"/>
                <a:gd name="connsiteY3" fmla="*/ 4896 h 91402"/>
                <a:gd name="connsiteX4" fmla="*/ 60033 w 72514"/>
                <a:gd name="connsiteY4" fmla="*/ 13115 h 91402"/>
                <a:gd name="connsiteX5" fmla="*/ 57064 w 72514"/>
                <a:gd name="connsiteY5" fmla="*/ 24877 h 91402"/>
                <a:gd name="connsiteX6" fmla="*/ 51410 w 72514"/>
                <a:gd name="connsiteY6" fmla="*/ 47692 h 91402"/>
                <a:gd name="connsiteX7" fmla="*/ 34024 w 72514"/>
                <a:gd name="connsiteY7" fmla="*/ 60021 h 91402"/>
                <a:gd name="connsiteX8" fmla="*/ 24412 w 72514"/>
                <a:gd name="connsiteY8" fmla="*/ 48259 h 91402"/>
                <a:gd name="connsiteX9" fmla="*/ 31903 w 72514"/>
                <a:gd name="connsiteY9" fmla="*/ 20767 h 91402"/>
                <a:gd name="connsiteX10" fmla="*/ 34306 w 72514"/>
                <a:gd name="connsiteY10" fmla="*/ 12123 h 91402"/>
                <a:gd name="connsiteX11" fmla="*/ 20878 w 72514"/>
                <a:gd name="connsiteY11" fmla="*/ 78 h 91402"/>
                <a:gd name="connsiteX12" fmla="*/ 240 w 72514"/>
                <a:gd name="connsiteY12" fmla="*/ 21759 h 91402"/>
                <a:gd name="connsiteX13" fmla="*/ 2643 w 72514"/>
                <a:gd name="connsiteY13" fmla="*/ 23601 h 91402"/>
                <a:gd name="connsiteX14" fmla="*/ 5187 w 72514"/>
                <a:gd name="connsiteY14" fmla="*/ 21334 h 91402"/>
                <a:gd name="connsiteX15" fmla="*/ 20454 w 72514"/>
                <a:gd name="connsiteY15" fmla="*/ 4046 h 91402"/>
                <a:gd name="connsiteX16" fmla="*/ 23987 w 72514"/>
                <a:gd name="connsiteY16" fmla="*/ 9005 h 91402"/>
                <a:gd name="connsiteX17" fmla="*/ 22008 w 72514"/>
                <a:gd name="connsiteY17" fmla="*/ 17225 h 91402"/>
                <a:gd name="connsiteX18" fmla="*/ 13810 w 72514"/>
                <a:gd name="connsiteY18" fmla="*/ 45991 h 91402"/>
                <a:gd name="connsiteX19" fmla="*/ 19323 w 72514"/>
                <a:gd name="connsiteY19" fmla="*/ 59595 h 91402"/>
                <a:gd name="connsiteX20" fmla="*/ 33458 w 72514"/>
                <a:gd name="connsiteY20" fmla="*/ 63988 h 91402"/>
                <a:gd name="connsiteX21" fmla="*/ 48866 w 72514"/>
                <a:gd name="connsiteY21" fmla="*/ 57612 h 91402"/>
                <a:gd name="connsiteX22" fmla="*/ 39536 w 72514"/>
                <a:gd name="connsiteY22" fmla="*/ 78443 h 91402"/>
                <a:gd name="connsiteX23" fmla="*/ 22574 w 72514"/>
                <a:gd name="connsiteY23" fmla="*/ 87512 h 91402"/>
                <a:gd name="connsiteX24" fmla="*/ 11972 w 72514"/>
                <a:gd name="connsiteY24" fmla="*/ 82836 h 91402"/>
                <a:gd name="connsiteX25" fmla="*/ 19605 w 72514"/>
                <a:gd name="connsiteY25" fmla="*/ 75042 h 91402"/>
                <a:gd name="connsiteX26" fmla="*/ 14093 w 72514"/>
                <a:gd name="connsiteY26" fmla="*/ 69657 h 91402"/>
                <a:gd name="connsiteX27" fmla="*/ 5894 w 72514"/>
                <a:gd name="connsiteY27" fmla="*/ 79009 h 91402"/>
                <a:gd name="connsiteX28" fmla="*/ 22715 w 72514"/>
                <a:gd name="connsiteY28" fmla="*/ 91480 h 91402"/>
                <a:gd name="connsiteX29" fmla="*/ 58761 w 72514"/>
                <a:gd name="connsiteY29" fmla="*/ 62713 h 91402"/>
                <a:gd name="connsiteX30" fmla="*/ 72189 w 72514"/>
                <a:gd name="connsiteY30" fmla="*/ 9147 h 9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514" h="91402">
                  <a:moveTo>
                    <a:pt x="72189" y="9147"/>
                  </a:moveTo>
                  <a:cubicBezTo>
                    <a:pt x="72755" y="7163"/>
                    <a:pt x="72755" y="6880"/>
                    <a:pt x="72755" y="6030"/>
                  </a:cubicBezTo>
                  <a:cubicBezTo>
                    <a:pt x="72755" y="3195"/>
                    <a:pt x="70493" y="1495"/>
                    <a:pt x="68090" y="1495"/>
                  </a:cubicBezTo>
                  <a:cubicBezTo>
                    <a:pt x="66535" y="1495"/>
                    <a:pt x="63849" y="2203"/>
                    <a:pt x="62294" y="4896"/>
                  </a:cubicBezTo>
                  <a:cubicBezTo>
                    <a:pt x="61870" y="5746"/>
                    <a:pt x="60740" y="10281"/>
                    <a:pt x="60033" y="13115"/>
                  </a:cubicBezTo>
                  <a:lnTo>
                    <a:pt x="57064" y="24877"/>
                  </a:lnTo>
                  <a:cubicBezTo>
                    <a:pt x="56216" y="28278"/>
                    <a:pt x="51834" y="46133"/>
                    <a:pt x="51410" y="47692"/>
                  </a:cubicBezTo>
                  <a:cubicBezTo>
                    <a:pt x="51269" y="47692"/>
                    <a:pt x="45049" y="60021"/>
                    <a:pt x="34024" y="60021"/>
                  </a:cubicBezTo>
                  <a:cubicBezTo>
                    <a:pt x="24412" y="60021"/>
                    <a:pt x="24412" y="50810"/>
                    <a:pt x="24412" y="48259"/>
                  </a:cubicBezTo>
                  <a:cubicBezTo>
                    <a:pt x="24412" y="40606"/>
                    <a:pt x="27663" y="31679"/>
                    <a:pt x="31903" y="20767"/>
                  </a:cubicBezTo>
                  <a:cubicBezTo>
                    <a:pt x="33600" y="16233"/>
                    <a:pt x="34306" y="14532"/>
                    <a:pt x="34306" y="12123"/>
                  </a:cubicBezTo>
                  <a:cubicBezTo>
                    <a:pt x="34306" y="5321"/>
                    <a:pt x="28511" y="78"/>
                    <a:pt x="20878" y="78"/>
                  </a:cubicBezTo>
                  <a:cubicBezTo>
                    <a:pt x="6601" y="78"/>
                    <a:pt x="240" y="19350"/>
                    <a:pt x="240" y="21759"/>
                  </a:cubicBezTo>
                  <a:cubicBezTo>
                    <a:pt x="240" y="23601"/>
                    <a:pt x="2219" y="23601"/>
                    <a:pt x="2643" y="23601"/>
                  </a:cubicBezTo>
                  <a:cubicBezTo>
                    <a:pt x="4622" y="23601"/>
                    <a:pt x="4763" y="22893"/>
                    <a:pt x="5187" y="21334"/>
                  </a:cubicBezTo>
                  <a:cubicBezTo>
                    <a:pt x="8721" y="9572"/>
                    <a:pt x="14799" y="4046"/>
                    <a:pt x="20454" y="4046"/>
                  </a:cubicBezTo>
                  <a:cubicBezTo>
                    <a:pt x="22857" y="4046"/>
                    <a:pt x="23987" y="5604"/>
                    <a:pt x="23987" y="9005"/>
                  </a:cubicBezTo>
                  <a:cubicBezTo>
                    <a:pt x="23987" y="12265"/>
                    <a:pt x="22715" y="15382"/>
                    <a:pt x="22008" y="17225"/>
                  </a:cubicBezTo>
                  <a:cubicBezTo>
                    <a:pt x="15223" y="34513"/>
                    <a:pt x="13810" y="39756"/>
                    <a:pt x="13810" y="45991"/>
                  </a:cubicBezTo>
                  <a:cubicBezTo>
                    <a:pt x="13810" y="48400"/>
                    <a:pt x="13810" y="55061"/>
                    <a:pt x="19323" y="59595"/>
                  </a:cubicBezTo>
                  <a:cubicBezTo>
                    <a:pt x="23705" y="63280"/>
                    <a:pt x="29642" y="63988"/>
                    <a:pt x="33458" y="63988"/>
                  </a:cubicBezTo>
                  <a:cubicBezTo>
                    <a:pt x="39112" y="63988"/>
                    <a:pt x="44201" y="61863"/>
                    <a:pt x="48866" y="57612"/>
                  </a:cubicBezTo>
                  <a:cubicBezTo>
                    <a:pt x="47028" y="65405"/>
                    <a:pt x="45473" y="71357"/>
                    <a:pt x="39536" y="78443"/>
                  </a:cubicBezTo>
                  <a:cubicBezTo>
                    <a:pt x="35720" y="82836"/>
                    <a:pt x="30066" y="87512"/>
                    <a:pt x="22574" y="87512"/>
                  </a:cubicBezTo>
                  <a:cubicBezTo>
                    <a:pt x="21584" y="87512"/>
                    <a:pt x="14941" y="87512"/>
                    <a:pt x="11972" y="82836"/>
                  </a:cubicBezTo>
                  <a:cubicBezTo>
                    <a:pt x="19605" y="81985"/>
                    <a:pt x="19605" y="75183"/>
                    <a:pt x="19605" y="75042"/>
                  </a:cubicBezTo>
                  <a:cubicBezTo>
                    <a:pt x="19605" y="70507"/>
                    <a:pt x="15506" y="69657"/>
                    <a:pt x="14093" y="69657"/>
                  </a:cubicBezTo>
                  <a:cubicBezTo>
                    <a:pt x="10559" y="69657"/>
                    <a:pt x="5894" y="72491"/>
                    <a:pt x="5894" y="79009"/>
                  </a:cubicBezTo>
                  <a:cubicBezTo>
                    <a:pt x="5894" y="86237"/>
                    <a:pt x="12679" y="91480"/>
                    <a:pt x="22715" y="91480"/>
                  </a:cubicBezTo>
                  <a:cubicBezTo>
                    <a:pt x="36992" y="91480"/>
                    <a:pt x="54379" y="80427"/>
                    <a:pt x="58761" y="62713"/>
                  </a:cubicBezTo>
                  <a:lnTo>
                    <a:pt x="72189" y="9147"/>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7" name="任意多边形: 形状 236">
              <a:extLst>
                <a:ext uri="{FF2B5EF4-FFF2-40B4-BE49-F238E27FC236}">
                  <a16:creationId xmlns:a16="http://schemas.microsoft.com/office/drawing/2014/main" id="{05875755-4881-489C-A22A-441B84A15DBA}"/>
                </a:ext>
              </a:extLst>
            </p:cNvPr>
            <p:cNvSpPr/>
            <p:nvPr>
              <p:custDataLst>
                <p:tags r:id="rId15"/>
              </p:custDataLst>
            </p:nvPr>
          </p:nvSpPr>
          <p:spPr>
            <a:xfrm>
              <a:off x="9110754" y="7230708"/>
              <a:ext cx="1492038" cy="8097"/>
            </a:xfrm>
            <a:custGeom>
              <a:avLst/>
              <a:gdLst>
                <a:gd name="connsiteX0" fmla="*/ 0 w 1492038"/>
                <a:gd name="connsiteY0" fmla="*/ 0 h 8097"/>
                <a:gd name="connsiteX1" fmla="*/ 1492039 w 1492038"/>
                <a:gd name="connsiteY1" fmla="*/ 0 h 8097"/>
                <a:gd name="connsiteX2" fmla="*/ 1492039 w 1492038"/>
                <a:gd name="connsiteY2" fmla="*/ 8097 h 8097"/>
                <a:gd name="connsiteX3" fmla="*/ 0 w 1492038"/>
                <a:gd name="connsiteY3" fmla="*/ 8097 h 8097"/>
              </a:gdLst>
              <a:ahLst/>
              <a:cxnLst>
                <a:cxn ang="0">
                  <a:pos x="connsiteX0" y="connsiteY0"/>
                </a:cxn>
                <a:cxn ang="0">
                  <a:pos x="connsiteX1" y="connsiteY1"/>
                </a:cxn>
                <a:cxn ang="0">
                  <a:pos x="connsiteX2" y="connsiteY2"/>
                </a:cxn>
                <a:cxn ang="0">
                  <a:pos x="connsiteX3" y="connsiteY3"/>
                </a:cxn>
              </a:cxnLst>
              <a:rect l="l" t="t" r="r" b="b"/>
              <a:pathLst>
                <a:path w="1492038" h="8097">
                  <a:moveTo>
                    <a:pt x="0" y="0"/>
                  </a:moveTo>
                  <a:lnTo>
                    <a:pt x="1492039" y="0"/>
                  </a:lnTo>
                  <a:lnTo>
                    <a:pt x="1492039" y="8097"/>
                  </a:lnTo>
                  <a:lnTo>
                    <a:pt x="0" y="8097"/>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8" name="任意多边形: 形状 237">
              <a:extLst>
                <a:ext uri="{FF2B5EF4-FFF2-40B4-BE49-F238E27FC236}">
                  <a16:creationId xmlns:a16="http://schemas.microsoft.com/office/drawing/2014/main" id="{436A9438-ED84-4E95-81DD-5A348152A8F1}"/>
                </a:ext>
              </a:extLst>
            </p:cNvPr>
            <p:cNvSpPr/>
            <p:nvPr>
              <p:custDataLst>
                <p:tags r:id="rId16"/>
              </p:custDataLst>
            </p:nvPr>
          </p:nvSpPr>
          <p:spPr>
            <a:xfrm>
              <a:off x="9132967" y="7271193"/>
              <a:ext cx="183760" cy="364393"/>
            </a:xfrm>
            <a:custGeom>
              <a:avLst/>
              <a:gdLst>
                <a:gd name="connsiteX0" fmla="*/ 71669 w 183760"/>
                <a:gd name="connsiteY0" fmla="*/ 334113 h 364393"/>
                <a:gd name="connsiteX1" fmla="*/ 28253 w 183760"/>
                <a:gd name="connsiteY1" fmla="*/ 182282 h 364393"/>
                <a:gd name="connsiteX2" fmla="*/ 184 w 183760"/>
                <a:gd name="connsiteY2" fmla="*/ 215280 h 364393"/>
                <a:gd name="connsiteX3" fmla="*/ 3415 w 183760"/>
                <a:gd name="connsiteY3" fmla="*/ 218317 h 364393"/>
                <a:gd name="connsiteX4" fmla="*/ 17146 w 183760"/>
                <a:gd name="connsiteY4" fmla="*/ 202122 h 364393"/>
                <a:gd name="connsiteX5" fmla="*/ 63591 w 183760"/>
                <a:gd name="connsiteY5" fmla="*/ 364479 h 364393"/>
                <a:gd name="connsiteX6" fmla="*/ 72072 w 183760"/>
                <a:gd name="connsiteY6" fmla="*/ 359621 h 364393"/>
                <a:gd name="connsiteX7" fmla="*/ 182935 w 183760"/>
                <a:gd name="connsiteY7" fmla="*/ 8183 h 364393"/>
                <a:gd name="connsiteX8" fmla="*/ 183944 w 183760"/>
                <a:gd name="connsiteY8" fmla="*/ 4134 h 364393"/>
                <a:gd name="connsiteX9" fmla="*/ 179906 w 183760"/>
                <a:gd name="connsiteY9" fmla="*/ 86 h 364393"/>
                <a:gd name="connsiteX10" fmla="*/ 175261 w 183760"/>
                <a:gd name="connsiteY10" fmla="*/ 5349 h 364393"/>
                <a:gd name="connsiteX11" fmla="*/ 71669 w 183760"/>
                <a:gd name="connsiteY11" fmla="*/ 334113 h 36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760" h="364393">
                  <a:moveTo>
                    <a:pt x="71669" y="334113"/>
                  </a:moveTo>
                  <a:lnTo>
                    <a:pt x="28253" y="182282"/>
                  </a:lnTo>
                  <a:lnTo>
                    <a:pt x="184" y="215280"/>
                  </a:lnTo>
                  <a:lnTo>
                    <a:pt x="3415" y="218317"/>
                  </a:lnTo>
                  <a:lnTo>
                    <a:pt x="17146" y="202122"/>
                  </a:lnTo>
                  <a:lnTo>
                    <a:pt x="63591" y="364479"/>
                  </a:lnTo>
                  <a:cubicBezTo>
                    <a:pt x="70255" y="364479"/>
                    <a:pt x="70457" y="364479"/>
                    <a:pt x="72072" y="359621"/>
                  </a:cubicBezTo>
                  <a:lnTo>
                    <a:pt x="182935" y="8183"/>
                  </a:lnTo>
                  <a:cubicBezTo>
                    <a:pt x="183944" y="5147"/>
                    <a:pt x="183944" y="4337"/>
                    <a:pt x="183944" y="4134"/>
                  </a:cubicBezTo>
                  <a:cubicBezTo>
                    <a:pt x="183944" y="1908"/>
                    <a:pt x="182329" y="86"/>
                    <a:pt x="179906" y="86"/>
                  </a:cubicBezTo>
                  <a:cubicBezTo>
                    <a:pt x="176877" y="86"/>
                    <a:pt x="176069" y="2717"/>
                    <a:pt x="175261" y="5349"/>
                  </a:cubicBezTo>
                  <a:lnTo>
                    <a:pt x="71669" y="334113"/>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9" name="任意多边形: 形状 238">
              <a:extLst>
                <a:ext uri="{FF2B5EF4-FFF2-40B4-BE49-F238E27FC236}">
                  <a16:creationId xmlns:a16="http://schemas.microsoft.com/office/drawing/2014/main" id="{344F6500-BC48-4704-9B3A-B01ADE1C1D60}"/>
                </a:ext>
              </a:extLst>
            </p:cNvPr>
            <p:cNvSpPr/>
            <p:nvPr>
              <p:custDataLst>
                <p:tags r:id="rId17"/>
              </p:custDataLst>
            </p:nvPr>
          </p:nvSpPr>
          <p:spPr>
            <a:xfrm>
              <a:off x="9312689" y="7271194"/>
              <a:ext cx="1290103" cy="8097"/>
            </a:xfrm>
            <a:custGeom>
              <a:avLst/>
              <a:gdLst>
                <a:gd name="connsiteX0" fmla="*/ 0 w 1290103"/>
                <a:gd name="connsiteY0" fmla="*/ 0 h 8097"/>
                <a:gd name="connsiteX1" fmla="*/ 1290103 w 1290103"/>
                <a:gd name="connsiteY1" fmla="*/ 0 h 8097"/>
                <a:gd name="connsiteX2" fmla="*/ 1290103 w 1290103"/>
                <a:gd name="connsiteY2" fmla="*/ 8097 h 8097"/>
                <a:gd name="connsiteX3" fmla="*/ 0 w 1290103"/>
                <a:gd name="connsiteY3" fmla="*/ 8097 h 8097"/>
              </a:gdLst>
              <a:ahLst/>
              <a:cxnLst>
                <a:cxn ang="0">
                  <a:pos x="connsiteX0" y="connsiteY0"/>
                </a:cxn>
                <a:cxn ang="0">
                  <a:pos x="connsiteX1" y="connsiteY1"/>
                </a:cxn>
                <a:cxn ang="0">
                  <a:pos x="connsiteX2" y="connsiteY2"/>
                </a:cxn>
                <a:cxn ang="0">
                  <a:pos x="connsiteX3" y="connsiteY3"/>
                </a:cxn>
              </a:cxnLst>
              <a:rect l="l" t="t" r="r" b="b"/>
              <a:pathLst>
                <a:path w="1290103" h="8097">
                  <a:moveTo>
                    <a:pt x="0" y="0"/>
                  </a:moveTo>
                  <a:lnTo>
                    <a:pt x="1290103" y="0"/>
                  </a:lnTo>
                  <a:lnTo>
                    <a:pt x="1290103" y="8097"/>
                  </a:lnTo>
                  <a:lnTo>
                    <a:pt x="0" y="8097"/>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40" name="任意多边形: 形状 239">
              <a:extLst>
                <a:ext uri="{FF2B5EF4-FFF2-40B4-BE49-F238E27FC236}">
                  <a16:creationId xmlns:a16="http://schemas.microsoft.com/office/drawing/2014/main" id="{520E538C-F797-40E9-87F3-6B9E61F21AFF}"/>
                </a:ext>
              </a:extLst>
            </p:cNvPr>
            <p:cNvSpPr/>
            <p:nvPr>
              <p:custDataLst>
                <p:tags r:id="rId18"/>
              </p:custDataLst>
            </p:nvPr>
          </p:nvSpPr>
          <p:spPr>
            <a:xfrm>
              <a:off x="9320767" y="7360337"/>
              <a:ext cx="154278" cy="138267"/>
            </a:xfrm>
            <a:custGeom>
              <a:avLst/>
              <a:gdLst>
                <a:gd name="connsiteX0" fmla="*/ 24224 w 154278"/>
                <a:gd name="connsiteY0" fmla="*/ 122573 h 138267"/>
                <a:gd name="connsiteX1" fmla="*/ 5848 w 154278"/>
                <a:gd name="connsiteY1" fmla="*/ 132088 h 138267"/>
                <a:gd name="connsiteX2" fmla="*/ 194 w 154278"/>
                <a:gd name="connsiteY2" fmla="*/ 135934 h 138267"/>
                <a:gd name="connsiteX3" fmla="*/ 5848 w 154278"/>
                <a:gd name="connsiteY3" fmla="*/ 138364 h 138267"/>
                <a:gd name="connsiteX4" fmla="*/ 72688 w 154278"/>
                <a:gd name="connsiteY4" fmla="*/ 138364 h 138267"/>
                <a:gd name="connsiteX5" fmla="*/ 154472 w 154278"/>
                <a:gd name="connsiteY5" fmla="*/ 51314 h 138267"/>
                <a:gd name="connsiteX6" fmla="*/ 107017 w 154278"/>
                <a:gd name="connsiteY6" fmla="*/ 96 h 138267"/>
                <a:gd name="connsiteX7" fmla="*/ 39167 w 154278"/>
                <a:gd name="connsiteY7" fmla="*/ 96 h 138267"/>
                <a:gd name="connsiteX8" fmla="*/ 33109 w 154278"/>
                <a:gd name="connsiteY8" fmla="*/ 3943 h 138267"/>
                <a:gd name="connsiteX9" fmla="*/ 38965 w 154278"/>
                <a:gd name="connsiteY9" fmla="*/ 6372 h 138267"/>
                <a:gd name="connsiteX10" fmla="*/ 47648 w 154278"/>
                <a:gd name="connsiteY10" fmla="*/ 6777 h 138267"/>
                <a:gd name="connsiteX11" fmla="*/ 52091 w 154278"/>
                <a:gd name="connsiteY11" fmla="*/ 10016 h 138267"/>
                <a:gd name="connsiteX12" fmla="*/ 51283 w 154278"/>
                <a:gd name="connsiteY12" fmla="*/ 13862 h 138267"/>
                <a:gd name="connsiteX13" fmla="*/ 24224 w 154278"/>
                <a:gd name="connsiteY13" fmla="*/ 122573 h 138267"/>
                <a:gd name="connsiteX14" fmla="*/ 67842 w 154278"/>
                <a:gd name="connsiteY14" fmla="*/ 14065 h 138267"/>
                <a:gd name="connsiteX15" fmla="*/ 78746 w 154278"/>
                <a:gd name="connsiteY15" fmla="*/ 6372 h 138267"/>
                <a:gd name="connsiteX16" fmla="*/ 100353 w 154278"/>
                <a:gd name="connsiteY16" fmla="*/ 6372 h 138267"/>
                <a:gd name="connsiteX17" fmla="*/ 136903 w 154278"/>
                <a:gd name="connsiteY17" fmla="*/ 43824 h 138267"/>
                <a:gd name="connsiteX18" fmla="*/ 115700 w 154278"/>
                <a:gd name="connsiteY18" fmla="*/ 109212 h 138267"/>
                <a:gd name="connsiteX19" fmla="*/ 69053 w 154278"/>
                <a:gd name="connsiteY19" fmla="*/ 132088 h 138267"/>
                <a:gd name="connsiteX20" fmla="*/ 46235 w 154278"/>
                <a:gd name="connsiteY20" fmla="*/ 132088 h 138267"/>
                <a:gd name="connsiteX21" fmla="*/ 41792 w 154278"/>
                <a:gd name="connsiteY21" fmla="*/ 131885 h 138267"/>
                <a:gd name="connsiteX22" fmla="*/ 39167 w 154278"/>
                <a:gd name="connsiteY22" fmla="*/ 129861 h 138267"/>
                <a:gd name="connsiteX23" fmla="*/ 40177 w 154278"/>
                <a:gd name="connsiteY23" fmla="*/ 125205 h 138267"/>
                <a:gd name="connsiteX24" fmla="*/ 67842 w 154278"/>
                <a:gd name="connsiteY24" fmla="*/ 14065 h 13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278" h="138267">
                  <a:moveTo>
                    <a:pt x="24224" y="122573"/>
                  </a:moveTo>
                  <a:cubicBezTo>
                    <a:pt x="22205" y="130468"/>
                    <a:pt x="21801" y="132088"/>
                    <a:pt x="5848" y="132088"/>
                  </a:cubicBezTo>
                  <a:cubicBezTo>
                    <a:pt x="2415" y="132088"/>
                    <a:pt x="194" y="132088"/>
                    <a:pt x="194" y="135934"/>
                  </a:cubicBezTo>
                  <a:cubicBezTo>
                    <a:pt x="194" y="138364"/>
                    <a:pt x="2011" y="138364"/>
                    <a:pt x="5848" y="138364"/>
                  </a:cubicBezTo>
                  <a:lnTo>
                    <a:pt x="72688" y="138364"/>
                  </a:lnTo>
                  <a:cubicBezTo>
                    <a:pt x="114691" y="138364"/>
                    <a:pt x="154472" y="95649"/>
                    <a:pt x="154472" y="51314"/>
                  </a:cubicBezTo>
                  <a:cubicBezTo>
                    <a:pt x="154472" y="22770"/>
                    <a:pt x="137307" y="96"/>
                    <a:pt x="107017" y="96"/>
                  </a:cubicBezTo>
                  <a:lnTo>
                    <a:pt x="39167" y="96"/>
                  </a:lnTo>
                  <a:cubicBezTo>
                    <a:pt x="35330" y="96"/>
                    <a:pt x="33109" y="96"/>
                    <a:pt x="33109" y="3943"/>
                  </a:cubicBezTo>
                  <a:cubicBezTo>
                    <a:pt x="33109" y="6372"/>
                    <a:pt x="34926" y="6372"/>
                    <a:pt x="38965" y="6372"/>
                  </a:cubicBezTo>
                  <a:cubicBezTo>
                    <a:pt x="41590" y="6372"/>
                    <a:pt x="45225" y="6575"/>
                    <a:pt x="47648" y="6777"/>
                  </a:cubicBezTo>
                  <a:cubicBezTo>
                    <a:pt x="50879" y="7182"/>
                    <a:pt x="52091" y="7789"/>
                    <a:pt x="52091" y="10016"/>
                  </a:cubicBezTo>
                  <a:cubicBezTo>
                    <a:pt x="52091" y="10826"/>
                    <a:pt x="51889" y="11433"/>
                    <a:pt x="51283" y="13862"/>
                  </a:cubicBezTo>
                  <a:lnTo>
                    <a:pt x="24224" y="122573"/>
                  </a:lnTo>
                  <a:close/>
                  <a:moveTo>
                    <a:pt x="67842" y="14065"/>
                  </a:moveTo>
                  <a:cubicBezTo>
                    <a:pt x="69659" y="6979"/>
                    <a:pt x="70063" y="6372"/>
                    <a:pt x="78746" y="6372"/>
                  </a:cubicBezTo>
                  <a:lnTo>
                    <a:pt x="100353" y="6372"/>
                  </a:lnTo>
                  <a:cubicBezTo>
                    <a:pt x="120143" y="6372"/>
                    <a:pt x="136903" y="17102"/>
                    <a:pt x="136903" y="43824"/>
                  </a:cubicBezTo>
                  <a:cubicBezTo>
                    <a:pt x="136903" y="53743"/>
                    <a:pt x="132865" y="86944"/>
                    <a:pt x="115700" y="109212"/>
                  </a:cubicBezTo>
                  <a:cubicBezTo>
                    <a:pt x="109844" y="116702"/>
                    <a:pt x="93891" y="132088"/>
                    <a:pt x="69053" y="132088"/>
                  </a:cubicBezTo>
                  <a:lnTo>
                    <a:pt x="46235" y="132088"/>
                  </a:lnTo>
                  <a:cubicBezTo>
                    <a:pt x="43408" y="132088"/>
                    <a:pt x="43004" y="132088"/>
                    <a:pt x="41792" y="131885"/>
                  </a:cubicBezTo>
                  <a:cubicBezTo>
                    <a:pt x="39773" y="131683"/>
                    <a:pt x="39167" y="131481"/>
                    <a:pt x="39167" y="129861"/>
                  </a:cubicBezTo>
                  <a:cubicBezTo>
                    <a:pt x="39167" y="129254"/>
                    <a:pt x="39167" y="128849"/>
                    <a:pt x="40177" y="125205"/>
                  </a:cubicBezTo>
                  <a:lnTo>
                    <a:pt x="67842" y="14065"/>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41" name="任意多边形: 形状 240">
              <a:extLst>
                <a:ext uri="{FF2B5EF4-FFF2-40B4-BE49-F238E27FC236}">
                  <a16:creationId xmlns:a16="http://schemas.microsoft.com/office/drawing/2014/main" id="{CA8CD0E4-94D6-48EC-A249-AD659DAC8B43}"/>
                </a:ext>
              </a:extLst>
            </p:cNvPr>
            <p:cNvSpPr/>
            <p:nvPr>
              <p:custDataLst>
                <p:tags r:id="rId19"/>
              </p:custDataLst>
            </p:nvPr>
          </p:nvSpPr>
          <p:spPr>
            <a:xfrm>
              <a:off x="9494389" y="7346027"/>
              <a:ext cx="62478" cy="94094"/>
            </a:xfrm>
            <a:custGeom>
              <a:avLst/>
              <a:gdLst>
                <a:gd name="connsiteX0" fmla="*/ 62681 w 62478"/>
                <a:gd name="connsiteY0" fmla="*/ 68397 h 94094"/>
                <a:gd name="connsiteX1" fmla="*/ 57875 w 62478"/>
                <a:gd name="connsiteY1" fmla="*/ 68397 h 94094"/>
                <a:gd name="connsiteX2" fmla="*/ 54200 w 62478"/>
                <a:gd name="connsiteY2" fmla="*/ 81293 h 94094"/>
                <a:gd name="connsiteX3" fmla="*/ 40205 w 62478"/>
                <a:gd name="connsiteY3" fmla="*/ 82143 h 94094"/>
                <a:gd name="connsiteX4" fmla="*/ 14196 w 62478"/>
                <a:gd name="connsiteY4" fmla="*/ 82143 h 94094"/>
                <a:gd name="connsiteX5" fmla="*/ 42467 w 62478"/>
                <a:gd name="connsiteY5" fmla="*/ 58336 h 94094"/>
                <a:gd name="connsiteX6" fmla="*/ 62681 w 62478"/>
                <a:gd name="connsiteY6" fmla="*/ 27727 h 94094"/>
                <a:gd name="connsiteX7" fmla="*/ 29604 w 62478"/>
                <a:gd name="connsiteY7" fmla="*/ 94 h 94094"/>
                <a:gd name="connsiteX8" fmla="*/ 202 w 62478"/>
                <a:gd name="connsiteY8" fmla="*/ 25459 h 94094"/>
                <a:gd name="connsiteX9" fmla="*/ 7694 w 62478"/>
                <a:gd name="connsiteY9" fmla="*/ 33395 h 94094"/>
                <a:gd name="connsiteX10" fmla="*/ 15186 w 62478"/>
                <a:gd name="connsiteY10" fmla="*/ 25885 h 94094"/>
                <a:gd name="connsiteX11" fmla="*/ 6846 w 62478"/>
                <a:gd name="connsiteY11" fmla="*/ 18374 h 94094"/>
                <a:gd name="connsiteX12" fmla="*/ 27484 w 62478"/>
                <a:gd name="connsiteY12" fmla="*/ 5195 h 94094"/>
                <a:gd name="connsiteX13" fmla="*/ 48969 w 62478"/>
                <a:gd name="connsiteY13" fmla="*/ 27727 h 94094"/>
                <a:gd name="connsiteX14" fmla="*/ 35682 w 62478"/>
                <a:gd name="connsiteY14" fmla="*/ 54935 h 94094"/>
                <a:gd name="connsiteX15" fmla="*/ 1616 w 62478"/>
                <a:gd name="connsiteY15" fmla="*/ 88661 h 94094"/>
                <a:gd name="connsiteX16" fmla="*/ 202 w 62478"/>
                <a:gd name="connsiteY16" fmla="*/ 94188 h 94094"/>
                <a:gd name="connsiteX17" fmla="*/ 58440 w 62478"/>
                <a:gd name="connsiteY17" fmla="*/ 94188 h 94094"/>
                <a:gd name="connsiteX18" fmla="*/ 62681 w 62478"/>
                <a:gd name="connsiteY18" fmla="*/ 68397 h 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478" h="94094">
                  <a:moveTo>
                    <a:pt x="62681" y="68397"/>
                  </a:moveTo>
                  <a:lnTo>
                    <a:pt x="57875" y="68397"/>
                  </a:lnTo>
                  <a:cubicBezTo>
                    <a:pt x="57451" y="71515"/>
                    <a:pt x="56037" y="79876"/>
                    <a:pt x="54200" y="81293"/>
                  </a:cubicBezTo>
                  <a:cubicBezTo>
                    <a:pt x="53069" y="82143"/>
                    <a:pt x="42184" y="82143"/>
                    <a:pt x="40205" y="82143"/>
                  </a:cubicBezTo>
                  <a:lnTo>
                    <a:pt x="14196" y="82143"/>
                  </a:lnTo>
                  <a:cubicBezTo>
                    <a:pt x="29038" y="68964"/>
                    <a:pt x="33986" y="64996"/>
                    <a:pt x="42467" y="58336"/>
                  </a:cubicBezTo>
                  <a:cubicBezTo>
                    <a:pt x="52927" y="49975"/>
                    <a:pt x="62681" y="41189"/>
                    <a:pt x="62681" y="27727"/>
                  </a:cubicBezTo>
                  <a:cubicBezTo>
                    <a:pt x="62681" y="10580"/>
                    <a:pt x="47697" y="94"/>
                    <a:pt x="29604" y="94"/>
                  </a:cubicBezTo>
                  <a:cubicBezTo>
                    <a:pt x="12076" y="94"/>
                    <a:pt x="202" y="12422"/>
                    <a:pt x="202" y="25459"/>
                  </a:cubicBezTo>
                  <a:cubicBezTo>
                    <a:pt x="202" y="32687"/>
                    <a:pt x="6280" y="33395"/>
                    <a:pt x="7694" y="33395"/>
                  </a:cubicBezTo>
                  <a:cubicBezTo>
                    <a:pt x="11086" y="33395"/>
                    <a:pt x="15186" y="30986"/>
                    <a:pt x="15186" y="25885"/>
                  </a:cubicBezTo>
                  <a:cubicBezTo>
                    <a:pt x="15186" y="23334"/>
                    <a:pt x="14196" y="18374"/>
                    <a:pt x="6846" y="18374"/>
                  </a:cubicBezTo>
                  <a:cubicBezTo>
                    <a:pt x="11228" y="8313"/>
                    <a:pt x="20840" y="5195"/>
                    <a:pt x="27484" y="5195"/>
                  </a:cubicBezTo>
                  <a:cubicBezTo>
                    <a:pt x="41619" y="5195"/>
                    <a:pt x="48969" y="16248"/>
                    <a:pt x="48969" y="27727"/>
                  </a:cubicBezTo>
                  <a:cubicBezTo>
                    <a:pt x="48969" y="40055"/>
                    <a:pt x="40205" y="49833"/>
                    <a:pt x="35682" y="54935"/>
                  </a:cubicBezTo>
                  <a:lnTo>
                    <a:pt x="1616" y="88661"/>
                  </a:lnTo>
                  <a:cubicBezTo>
                    <a:pt x="202" y="89937"/>
                    <a:pt x="202" y="90220"/>
                    <a:pt x="202" y="94188"/>
                  </a:cubicBezTo>
                  <a:lnTo>
                    <a:pt x="58440" y="94188"/>
                  </a:lnTo>
                  <a:lnTo>
                    <a:pt x="62681" y="68397"/>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42" name="任意多边形: 形状 241">
              <a:extLst>
                <a:ext uri="{FF2B5EF4-FFF2-40B4-BE49-F238E27FC236}">
                  <a16:creationId xmlns:a16="http://schemas.microsoft.com/office/drawing/2014/main" id="{91F96A44-0F31-4C4E-AAAF-C11827FB996A}"/>
                </a:ext>
              </a:extLst>
            </p:cNvPr>
            <p:cNvSpPr/>
            <p:nvPr>
              <p:custDataLst>
                <p:tags r:id="rId20"/>
              </p:custDataLst>
            </p:nvPr>
          </p:nvSpPr>
          <p:spPr>
            <a:xfrm>
              <a:off x="9486660" y="7486157"/>
              <a:ext cx="75624" cy="63910"/>
            </a:xfrm>
            <a:custGeom>
              <a:avLst/>
              <a:gdLst>
                <a:gd name="connsiteX0" fmla="*/ 28614 w 75624"/>
                <a:gd name="connsiteY0" fmla="*/ 47571 h 63910"/>
                <a:gd name="connsiteX1" fmla="*/ 15327 w 75624"/>
                <a:gd name="connsiteY1" fmla="*/ 60042 h 63910"/>
                <a:gd name="connsiteX2" fmla="*/ 7694 w 75624"/>
                <a:gd name="connsiteY2" fmla="*/ 58058 h 63910"/>
                <a:gd name="connsiteX3" fmla="*/ 13913 w 75624"/>
                <a:gd name="connsiteY3" fmla="*/ 50264 h 63910"/>
                <a:gd name="connsiteX4" fmla="*/ 8259 w 75624"/>
                <a:gd name="connsiteY4" fmla="*/ 45021 h 63910"/>
                <a:gd name="connsiteX5" fmla="*/ 202 w 75624"/>
                <a:gd name="connsiteY5" fmla="*/ 53665 h 63910"/>
                <a:gd name="connsiteX6" fmla="*/ 15044 w 75624"/>
                <a:gd name="connsiteY6" fmla="*/ 64010 h 63910"/>
                <a:gd name="connsiteX7" fmla="*/ 30876 w 75624"/>
                <a:gd name="connsiteY7" fmla="*/ 53948 h 63910"/>
                <a:gd name="connsiteX8" fmla="*/ 47697 w 75624"/>
                <a:gd name="connsiteY8" fmla="*/ 64010 h 63910"/>
                <a:gd name="connsiteX9" fmla="*/ 72575 w 75624"/>
                <a:gd name="connsiteY9" fmla="*/ 42328 h 63910"/>
                <a:gd name="connsiteX10" fmla="*/ 70314 w 75624"/>
                <a:gd name="connsiteY10" fmla="*/ 40486 h 63910"/>
                <a:gd name="connsiteX11" fmla="*/ 67628 w 75624"/>
                <a:gd name="connsiteY11" fmla="*/ 42895 h 63910"/>
                <a:gd name="connsiteX12" fmla="*/ 48262 w 75624"/>
                <a:gd name="connsiteY12" fmla="*/ 60042 h 63910"/>
                <a:gd name="connsiteX13" fmla="*/ 39640 w 75624"/>
                <a:gd name="connsiteY13" fmla="*/ 50831 h 63910"/>
                <a:gd name="connsiteX14" fmla="*/ 46990 w 75624"/>
                <a:gd name="connsiteY14" fmla="*/ 18521 h 63910"/>
                <a:gd name="connsiteX15" fmla="*/ 60843 w 75624"/>
                <a:gd name="connsiteY15" fmla="*/ 4067 h 63910"/>
                <a:gd name="connsiteX16" fmla="*/ 68476 w 75624"/>
                <a:gd name="connsiteY16" fmla="*/ 6051 h 63910"/>
                <a:gd name="connsiteX17" fmla="*/ 62256 w 75624"/>
                <a:gd name="connsiteY17" fmla="*/ 13845 h 63910"/>
                <a:gd name="connsiteX18" fmla="*/ 67911 w 75624"/>
                <a:gd name="connsiteY18" fmla="*/ 19088 h 63910"/>
                <a:gd name="connsiteX19" fmla="*/ 75826 w 75624"/>
                <a:gd name="connsiteY19" fmla="*/ 10444 h 63910"/>
                <a:gd name="connsiteX20" fmla="*/ 61126 w 75624"/>
                <a:gd name="connsiteY20" fmla="*/ 99 h 63910"/>
                <a:gd name="connsiteX21" fmla="*/ 45294 w 75624"/>
                <a:gd name="connsiteY21" fmla="*/ 10160 h 63910"/>
                <a:gd name="connsiteX22" fmla="*/ 28331 w 75624"/>
                <a:gd name="connsiteY22" fmla="*/ 99 h 63910"/>
                <a:gd name="connsiteX23" fmla="*/ 3453 w 75624"/>
                <a:gd name="connsiteY23" fmla="*/ 21780 h 63910"/>
                <a:gd name="connsiteX24" fmla="*/ 5856 w 75624"/>
                <a:gd name="connsiteY24" fmla="*/ 23623 h 63910"/>
                <a:gd name="connsiteX25" fmla="*/ 8542 w 75624"/>
                <a:gd name="connsiteY25" fmla="*/ 21214 h 63910"/>
                <a:gd name="connsiteX26" fmla="*/ 27907 w 75624"/>
                <a:gd name="connsiteY26" fmla="*/ 4067 h 63910"/>
                <a:gd name="connsiteX27" fmla="*/ 36389 w 75624"/>
                <a:gd name="connsiteY27" fmla="*/ 13420 h 63910"/>
                <a:gd name="connsiteX28" fmla="*/ 33420 w 75624"/>
                <a:gd name="connsiteY28" fmla="*/ 28157 h 63910"/>
                <a:gd name="connsiteX29" fmla="*/ 28614 w 75624"/>
                <a:gd name="connsiteY29" fmla="*/ 47571 h 6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624" h="63910">
                  <a:moveTo>
                    <a:pt x="28614" y="47571"/>
                  </a:moveTo>
                  <a:cubicBezTo>
                    <a:pt x="27201" y="52389"/>
                    <a:pt x="22536" y="60042"/>
                    <a:pt x="15327" y="60042"/>
                  </a:cubicBezTo>
                  <a:cubicBezTo>
                    <a:pt x="14903" y="60042"/>
                    <a:pt x="10662" y="60042"/>
                    <a:pt x="7694" y="58058"/>
                  </a:cubicBezTo>
                  <a:cubicBezTo>
                    <a:pt x="13489" y="56216"/>
                    <a:pt x="13913" y="51114"/>
                    <a:pt x="13913" y="50264"/>
                  </a:cubicBezTo>
                  <a:cubicBezTo>
                    <a:pt x="13913" y="47146"/>
                    <a:pt x="11510" y="45021"/>
                    <a:pt x="8259" y="45021"/>
                  </a:cubicBezTo>
                  <a:cubicBezTo>
                    <a:pt x="4301" y="45021"/>
                    <a:pt x="202" y="48422"/>
                    <a:pt x="202" y="53665"/>
                  </a:cubicBezTo>
                  <a:cubicBezTo>
                    <a:pt x="202" y="60750"/>
                    <a:pt x="8118" y="64010"/>
                    <a:pt x="15044" y="64010"/>
                  </a:cubicBezTo>
                  <a:cubicBezTo>
                    <a:pt x="21546" y="64010"/>
                    <a:pt x="27342" y="59900"/>
                    <a:pt x="30876" y="53948"/>
                  </a:cubicBezTo>
                  <a:cubicBezTo>
                    <a:pt x="34268" y="61459"/>
                    <a:pt x="42043" y="64010"/>
                    <a:pt x="47697" y="64010"/>
                  </a:cubicBezTo>
                  <a:cubicBezTo>
                    <a:pt x="63953" y="64010"/>
                    <a:pt x="72575" y="46296"/>
                    <a:pt x="72575" y="42328"/>
                  </a:cubicBezTo>
                  <a:cubicBezTo>
                    <a:pt x="72575" y="40486"/>
                    <a:pt x="70738" y="40486"/>
                    <a:pt x="70314" y="40486"/>
                  </a:cubicBezTo>
                  <a:cubicBezTo>
                    <a:pt x="68335" y="40486"/>
                    <a:pt x="68193" y="41194"/>
                    <a:pt x="67628" y="42895"/>
                  </a:cubicBezTo>
                  <a:cubicBezTo>
                    <a:pt x="64659" y="52673"/>
                    <a:pt x="56178" y="60042"/>
                    <a:pt x="48262" y="60042"/>
                  </a:cubicBezTo>
                  <a:cubicBezTo>
                    <a:pt x="42608" y="60042"/>
                    <a:pt x="39640" y="56216"/>
                    <a:pt x="39640" y="50831"/>
                  </a:cubicBezTo>
                  <a:cubicBezTo>
                    <a:pt x="39640" y="47146"/>
                    <a:pt x="43032" y="34251"/>
                    <a:pt x="46990" y="18521"/>
                  </a:cubicBezTo>
                  <a:cubicBezTo>
                    <a:pt x="49817" y="7609"/>
                    <a:pt x="56178" y="4067"/>
                    <a:pt x="60843" y="4067"/>
                  </a:cubicBezTo>
                  <a:cubicBezTo>
                    <a:pt x="61126" y="4067"/>
                    <a:pt x="65508" y="4067"/>
                    <a:pt x="68476" y="6051"/>
                  </a:cubicBezTo>
                  <a:cubicBezTo>
                    <a:pt x="63953" y="7326"/>
                    <a:pt x="62256" y="11294"/>
                    <a:pt x="62256" y="13845"/>
                  </a:cubicBezTo>
                  <a:cubicBezTo>
                    <a:pt x="62256" y="16962"/>
                    <a:pt x="64659" y="19088"/>
                    <a:pt x="67911" y="19088"/>
                  </a:cubicBezTo>
                  <a:cubicBezTo>
                    <a:pt x="71162" y="19088"/>
                    <a:pt x="75826" y="16395"/>
                    <a:pt x="75826" y="10444"/>
                  </a:cubicBezTo>
                  <a:cubicBezTo>
                    <a:pt x="75826" y="2508"/>
                    <a:pt x="66780" y="99"/>
                    <a:pt x="61126" y="99"/>
                  </a:cubicBezTo>
                  <a:cubicBezTo>
                    <a:pt x="54058" y="99"/>
                    <a:pt x="48404" y="4775"/>
                    <a:pt x="45294" y="10160"/>
                  </a:cubicBezTo>
                  <a:cubicBezTo>
                    <a:pt x="42750" y="4350"/>
                    <a:pt x="36247" y="99"/>
                    <a:pt x="28331" y="99"/>
                  </a:cubicBezTo>
                  <a:cubicBezTo>
                    <a:pt x="12500" y="99"/>
                    <a:pt x="3453" y="17529"/>
                    <a:pt x="3453" y="21780"/>
                  </a:cubicBezTo>
                  <a:cubicBezTo>
                    <a:pt x="3453" y="23623"/>
                    <a:pt x="5432" y="23623"/>
                    <a:pt x="5856" y="23623"/>
                  </a:cubicBezTo>
                  <a:cubicBezTo>
                    <a:pt x="7694" y="23623"/>
                    <a:pt x="7835" y="23056"/>
                    <a:pt x="8542" y="21214"/>
                  </a:cubicBezTo>
                  <a:cubicBezTo>
                    <a:pt x="12076" y="10160"/>
                    <a:pt x="20981" y="4067"/>
                    <a:pt x="27907" y="4067"/>
                  </a:cubicBezTo>
                  <a:cubicBezTo>
                    <a:pt x="32572" y="4067"/>
                    <a:pt x="36389" y="6618"/>
                    <a:pt x="36389" y="13420"/>
                  </a:cubicBezTo>
                  <a:cubicBezTo>
                    <a:pt x="36389" y="16254"/>
                    <a:pt x="34692" y="23339"/>
                    <a:pt x="33420" y="28157"/>
                  </a:cubicBezTo>
                  <a:lnTo>
                    <a:pt x="28614" y="47571"/>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43" name="任意多边形: 形状 242">
              <a:extLst>
                <a:ext uri="{FF2B5EF4-FFF2-40B4-BE49-F238E27FC236}">
                  <a16:creationId xmlns:a16="http://schemas.microsoft.com/office/drawing/2014/main" id="{B9112DFF-346E-49F1-B74E-BE7E8D9B0FDE}"/>
                </a:ext>
              </a:extLst>
            </p:cNvPr>
            <p:cNvSpPr/>
            <p:nvPr>
              <p:custDataLst>
                <p:tags r:id="rId21"/>
              </p:custDataLst>
            </p:nvPr>
          </p:nvSpPr>
          <p:spPr>
            <a:xfrm>
              <a:off x="9637725" y="7380581"/>
              <a:ext cx="134286" cy="134825"/>
            </a:xfrm>
            <a:custGeom>
              <a:avLst/>
              <a:gdLst>
                <a:gd name="connsiteX0" fmla="*/ 71492 w 134286"/>
                <a:gd name="connsiteY0" fmla="*/ 71558 h 134825"/>
                <a:gd name="connsiteX1" fmla="*/ 127832 w 134286"/>
                <a:gd name="connsiteY1" fmla="*/ 71558 h 134825"/>
                <a:gd name="connsiteX2" fmla="*/ 134496 w 134286"/>
                <a:gd name="connsiteY2" fmla="*/ 67509 h 134825"/>
                <a:gd name="connsiteX3" fmla="*/ 127832 w 134286"/>
                <a:gd name="connsiteY3" fmla="*/ 63460 h 134825"/>
                <a:gd name="connsiteX4" fmla="*/ 71492 w 134286"/>
                <a:gd name="connsiteY4" fmla="*/ 63460 h 134825"/>
                <a:gd name="connsiteX5" fmla="*/ 71492 w 134286"/>
                <a:gd name="connsiteY5" fmla="*/ 6777 h 134825"/>
                <a:gd name="connsiteX6" fmla="*/ 67453 w 134286"/>
                <a:gd name="connsiteY6" fmla="*/ 96 h 134825"/>
                <a:gd name="connsiteX7" fmla="*/ 63415 w 134286"/>
                <a:gd name="connsiteY7" fmla="*/ 6777 h 134825"/>
                <a:gd name="connsiteX8" fmla="*/ 63415 w 134286"/>
                <a:gd name="connsiteY8" fmla="*/ 63460 h 134825"/>
                <a:gd name="connsiteX9" fmla="*/ 6873 w 134286"/>
                <a:gd name="connsiteY9" fmla="*/ 63460 h 134825"/>
                <a:gd name="connsiteX10" fmla="*/ 209 w 134286"/>
                <a:gd name="connsiteY10" fmla="*/ 67509 h 134825"/>
                <a:gd name="connsiteX11" fmla="*/ 6873 w 134286"/>
                <a:gd name="connsiteY11" fmla="*/ 71558 h 134825"/>
                <a:gd name="connsiteX12" fmla="*/ 63415 w 134286"/>
                <a:gd name="connsiteY12" fmla="*/ 71558 h 134825"/>
                <a:gd name="connsiteX13" fmla="*/ 63415 w 134286"/>
                <a:gd name="connsiteY13" fmla="*/ 128242 h 134825"/>
                <a:gd name="connsiteX14" fmla="*/ 67453 w 134286"/>
                <a:gd name="connsiteY14" fmla="*/ 134922 h 134825"/>
                <a:gd name="connsiteX15" fmla="*/ 71492 w 134286"/>
                <a:gd name="connsiteY15" fmla="*/ 128242 h 134825"/>
                <a:gd name="connsiteX16" fmla="*/ 71492 w 134286"/>
                <a:gd name="connsiteY16" fmla="*/ 71558 h 1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86" h="134825">
                  <a:moveTo>
                    <a:pt x="71492" y="71558"/>
                  </a:moveTo>
                  <a:lnTo>
                    <a:pt x="127832" y="71558"/>
                  </a:lnTo>
                  <a:cubicBezTo>
                    <a:pt x="130659" y="71558"/>
                    <a:pt x="134496" y="71558"/>
                    <a:pt x="134496" y="67509"/>
                  </a:cubicBezTo>
                  <a:cubicBezTo>
                    <a:pt x="134496" y="63460"/>
                    <a:pt x="130659" y="63460"/>
                    <a:pt x="127832" y="63460"/>
                  </a:cubicBezTo>
                  <a:lnTo>
                    <a:pt x="71492" y="63460"/>
                  </a:lnTo>
                  <a:lnTo>
                    <a:pt x="71492" y="6777"/>
                  </a:lnTo>
                  <a:cubicBezTo>
                    <a:pt x="71492" y="3943"/>
                    <a:pt x="71492" y="96"/>
                    <a:pt x="67453" y="96"/>
                  </a:cubicBezTo>
                  <a:cubicBezTo>
                    <a:pt x="63415" y="96"/>
                    <a:pt x="63415" y="3943"/>
                    <a:pt x="63415" y="6777"/>
                  </a:cubicBezTo>
                  <a:lnTo>
                    <a:pt x="63415" y="63460"/>
                  </a:lnTo>
                  <a:lnTo>
                    <a:pt x="6873" y="63460"/>
                  </a:lnTo>
                  <a:cubicBezTo>
                    <a:pt x="4046" y="63460"/>
                    <a:pt x="209" y="63460"/>
                    <a:pt x="209" y="67509"/>
                  </a:cubicBezTo>
                  <a:cubicBezTo>
                    <a:pt x="209" y="71558"/>
                    <a:pt x="4046" y="71558"/>
                    <a:pt x="6873" y="71558"/>
                  </a:cubicBezTo>
                  <a:lnTo>
                    <a:pt x="63415" y="71558"/>
                  </a:lnTo>
                  <a:lnTo>
                    <a:pt x="63415" y="128242"/>
                  </a:lnTo>
                  <a:cubicBezTo>
                    <a:pt x="63415" y="131076"/>
                    <a:pt x="63415" y="134922"/>
                    <a:pt x="67453" y="134922"/>
                  </a:cubicBezTo>
                  <a:cubicBezTo>
                    <a:pt x="71492" y="134922"/>
                    <a:pt x="71492" y="131076"/>
                    <a:pt x="71492" y="128242"/>
                  </a:cubicBezTo>
                  <a:lnTo>
                    <a:pt x="71492" y="71558"/>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44" name="任意多边形: 形状 243">
              <a:extLst>
                <a:ext uri="{FF2B5EF4-FFF2-40B4-BE49-F238E27FC236}">
                  <a16:creationId xmlns:a16="http://schemas.microsoft.com/office/drawing/2014/main" id="{9A813458-E622-4FF8-9189-DC28B3BC3DC1}"/>
                </a:ext>
              </a:extLst>
            </p:cNvPr>
            <p:cNvSpPr/>
            <p:nvPr>
              <p:custDataLst>
                <p:tags r:id="rId22"/>
              </p:custDataLst>
            </p:nvPr>
          </p:nvSpPr>
          <p:spPr>
            <a:xfrm>
              <a:off x="9836428" y="7360337"/>
              <a:ext cx="154278" cy="138267"/>
            </a:xfrm>
            <a:custGeom>
              <a:avLst/>
              <a:gdLst>
                <a:gd name="connsiteX0" fmla="*/ 24249 w 154278"/>
                <a:gd name="connsiteY0" fmla="*/ 122573 h 138267"/>
                <a:gd name="connsiteX1" fmla="*/ 5873 w 154278"/>
                <a:gd name="connsiteY1" fmla="*/ 132088 h 138267"/>
                <a:gd name="connsiteX2" fmla="*/ 219 w 154278"/>
                <a:gd name="connsiteY2" fmla="*/ 135934 h 138267"/>
                <a:gd name="connsiteX3" fmla="*/ 5873 w 154278"/>
                <a:gd name="connsiteY3" fmla="*/ 138364 h 138267"/>
                <a:gd name="connsiteX4" fmla="*/ 72714 w 154278"/>
                <a:gd name="connsiteY4" fmla="*/ 138364 h 138267"/>
                <a:gd name="connsiteX5" fmla="*/ 154497 w 154278"/>
                <a:gd name="connsiteY5" fmla="*/ 51314 h 138267"/>
                <a:gd name="connsiteX6" fmla="*/ 107043 w 154278"/>
                <a:gd name="connsiteY6" fmla="*/ 96 h 138267"/>
                <a:gd name="connsiteX7" fmla="*/ 39192 w 154278"/>
                <a:gd name="connsiteY7" fmla="*/ 96 h 138267"/>
                <a:gd name="connsiteX8" fmla="*/ 33134 w 154278"/>
                <a:gd name="connsiteY8" fmla="*/ 3943 h 138267"/>
                <a:gd name="connsiteX9" fmla="*/ 38991 w 154278"/>
                <a:gd name="connsiteY9" fmla="*/ 6372 h 138267"/>
                <a:gd name="connsiteX10" fmla="*/ 47674 w 154278"/>
                <a:gd name="connsiteY10" fmla="*/ 6777 h 138267"/>
                <a:gd name="connsiteX11" fmla="*/ 52116 w 154278"/>
                <a:gd name="connsiteY11" fmla="*/ 10016 h 138267"/>
                <a:gd name="connsiteX12" fmla="*/ 51309 w 154278"/>
                <a:gd name="connsiteY12" fmla="*/ 13862 h 138267"/>
                <a:gd name="connsiteX13" fmla="*/ 24249 w 154278"/>
                <a:gd name="connsiteY13" fmla="*/ 122573 h 138267"/>
                <a:gd name="connsiteX14" fmla="*/ 67867 w 154278"/>
                <a:gd name="connsiteY14" fmla="*/ 14065 h 138267"/>
                <a:gd name="connsiteX15" fmla="*/ 78772 w 154278"/>
                <a:gd name="connsiteY15" fmla="*/ 6372 h 138267"/>
                <a:gd name="connsiteX16" fmla="*/ 100379 w 154278"/>
                <a:gd name="connsiteY16" fmla="*/ 6372 h 138267"/>
                <a:gd name="connsiteX17" fmla="*/ 136929 w 154278"/>
                <a:gd name="connsiteY17" fmla="*/ 43824 h 138267"/>
                <a:gd name="connsiteX18" fmla="*/ 115726 w 154278"/>
                <a:gd name="connsiteY18" fmla="*/ 109212 h 138267"/>
                <a:gd name="connsiteX19" fmla="*/ 69079 w 154278"/>
                <a:gd name="connsiteY19" fmla="*/ 132088 h 138267"/>
                <a:gd name="connsiteX20" fmla="*/ 46260 w 154278"/>
                <a:gd name="connsiteY20" fmla="*/ 132088 h 138267"/>
                <a:gd name="connsiteX21" fmla="*/ 41818 w 154278"/>
                <a:gd name="connsiteY21" fmla="*/ 131885 h 138267"/>
                <a:gd name="connsiteX22" fmla="*/ 39192 w 154278"/>
                <a:gd name="connsiteY22" fmla="*/ 129861 h 138267"/>
                <a:gd name="connsiteX23" fmla="*/ 40202 w 154278"/>
                <a:gd name="connsiteY23" fmla="*/ 125205 h 138267"/>
                <a:gd name="connsiteX24" fmla="*/ 67867 w 154278"/>
                <a:gd name="connsiteY24" fmla="*/ 14065 h 13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278" h="138267">
                  <a:moveTo>
                    <a:pt x="24249" y="122573"/>
                  </a:moveTo>
                  <a:cubicBezTo>
                    <a:pt x="22230" y="130468"/>
                    <a:pt x="21826" y="132088"/>
                    <a:pt x="5873" y="132088"/>
                  </a:cubicBezTo>
                  <a:cubicBezTo>
                    <a:pt x="2440" y="132088"/>
                    <a:pt x="219" y="132088"/>
                    <a:pt x="219" y="135934"/>
                  </a:cubicBezTo>
                  <a:cubicBezTo>
                    <a:pt x="219" y="138364"/>
                    <a:pt x="2036" y="138364"/>
                    <a:pt x="5873" y="138364"/>
                  </a:cubicBezTo>
                  <a:lnTo>
                    <a:pt x="72714" y="138364"/>
                  </a:lnTo>
                  <a:cubicBezTo>
                    <a:pt x="114716" y="138364"/>
                    <a:pt x="154497" y="95649"/>
                    <a:pt x="154497" y="51314"/>
                  </a:cubicBezTo>
                  <a:cubicBezTo>
                    <a:pt x="154497" y="22770"/>
                    <a:pt x="137333" y="96"/>
                    <a:pt x="107043" y="96"/>
                  </a:cubicBezTo>
                  <a:lnTo>
                    <a:pt x="39192" y="96"/>
                  </a:lnTo>
                  <a:cubicBezTo>
                    <a:pt x="35356" y="96"/>
                    <a:pt x="33134" y="96"/>
                    <a:pt x="33134" y="3943"/>
                  </a:cubicBezTo>
                  <a:cubicBezTo>
                    <a:pt x="33134" y="6372"/>
                    <a:pt x="34952" y="6372"/>
                    <a:pt x="38991" y="6372"/>
                  </a:cubicBezTo>
                  <a:cubicBezTo>
                    <a:pt x="41616" y="6372"/>
                    <a:pt x="45251" y="6575"/>
                    <a:pt x="47674" y="6777"/>
                  </a:cubicBezTo>
                  <a:cubicBezTo>
                    <a:pt x="50905" y="7182"/>
                    <a:pt x="52116" y="7789"/>
                    <a:pt x="52116" y="10016"/>
                  </a:cubicBezTo>
                  <a:cubicBezTo>
                    <a:pt x="52116" y="10826"/>
                    <a:pt x="51914" y="11433"/>
                    <a:pt x="51309" y="13862"/>
                  </a:cubicBezTo>
                  <a:lnTo>
                    <a:pt x="24249" y="122573"/>
                  </a:lnTo>
                  <a:close/>
                  <a:moveTo>
                    <a:pt x="67867" y="14065"/>
                  </a:moveTo>
                  <a:cubicBezTo>
                    <a:pt x="69685" y="6979"/>
                    <a:pt x="70089" y="6372"/>
                    <a:pt x="78772" y="6372"/>
                  </a:cubicBezTo>
                  <a:lnTo>
                    <a:pt x="100379" y="6372"/>
                  </a:lnTo>
                  <a:cubicBezTo>
                    <a:pt x="120168" y="6372"/>
                    <a:pt x="136929" y="17102"/>
                    <a:pt x="136929" y="43824"/>
                  </a:cubicBezTo>
                  <a:cubicBezTo>
                    <a:pt x="136929" y="53743"/>
                    <a:pt x="132890" y="86944"/>
                    <a:pt x="115726" y="109212"/>
                  </a:cubicBezTo>
                  <a:cubicBezTo>
                    <a:pt x="109870" y="116702"/>
                    <a:pt x="93917" y="132088"/>
                    <a:pt x="69079" y="132088"/>
                  </a:cubicBezTo>
                  <a:lnTo>
                    <a:pt x="46260" y="132088"/>
                  </a:lnTo>
                  <a:cubicBezTo>
                    <a:pt x="43433" y="132088"/>
                    <a:pt x="43029" y="132088"/>
                    <a:pt x="41818" y="131885"/>
                  </a:cubicBezTo>
                  <a:cubicBezTo>
                    <a:pt x="39798" y="131683"/>
                    <a:pt x="39192" y="131481"/>
                    <a:pt x="39192" y="129861"/>
                  </a:cubicBezTo>
                  <a:cubicBezTo>
                    <a:pt x="39192" y="129254"/>
                    <a:pt x="39192" y="128849"/>
                    <a:pt x="40202" y="125205"/>
                  </a:cubicBezTo>
                  <a:lnTo>
                    <a:pt x="67867" y="14065"/>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46" name="任意多边形: 形状 245">
              <a:extLst>
                <a:ext uri="{FF2B5EF4-FFF2-40B4-BE49-F238E27FC236}">
                  <a16:creationId xmlns:a16="http://schemas.microsoft.com/office/drawing/2014/main" id="{803B1B31-BEAD-4B96-8736-16F2B380DCAB}"/>
                </a:ext>
              </a:extLst>
            </p:cNvPr>
            <p:cNvSpPr/>
            <p:nvPr>
              <p:custDataLst>
                <p:tags r:id="rId23"/>
              </p:custDataLst>
            </p:nvPr>
          </p:nvSpPr>
          <p:spPr>
            <a:xfrm>
              <a:off x="10010051" y="7346027"/>
              <a:ext cx="62478" cy="94094"/>
            </a:xfrm>
            <a:custGeom>
              <a:avLst/>
              <a:gdLst>
                <a:gd name="connsiteX0" fmla="*/ 62706 w 62478"/>
                <a:gd name="connsiteY0" fmla="*/ 68397 h 94094"/>
                <a:gd name="connsiteX1" fmla="*/ 57900 w 62478"/>
                <a:gd name="connsiteY1" fmla="*/ 68397 h 94094"/>
                <a:gd name="connsiteX2" fmla="*/ 54225 w 62478"/>
                <a:gd name="connsiteY2" fmla="*/ 81293 h 94094"/>
                <a:gd name="connsiteX3" fmla="*/ 40231 w 62478"/>
                <a:gd name="connsiteY3" fmla="*/ 82143 h 94094"/>
                <a:gd name="connsiteX4" fmla="*/ 14222 w 62478"/>
                <a:gd name="connsiteY4" fmla="*/ 82143 h 94094"/>
                <a:gd name="connsiteX5" fmla="*/ 42493 w 62478"/>
                <a:gd name="connsiteY5" fmla="*/ 58336 h 94094"/>
                <a:gd name="connsiteX6" fmla="*/ 62706 w 62478"/>
                <a:gd name="connsiteY6" fmla="*/ 27727 h 94094"/>
                <a:gd name="connsiteX7" fmla="*/ 29629 w 62478"/>
                <a:gd name="connsiteY7" fmla="*/ 94 h 94094"/>
                <a:gd name="connsiteX8" fmla="*/ 228 w 62478"/>
                <a:gd name="connsiteY8" fmla="*/ 25459 h 94094"/>
                <a:gd name="connsiteX9" fmla="*/ 7719 w 62478"/>
                <a:gd name="connsiteY9" fmla="*/ 33395 h 94094"/>
                <a:gd name="connsiteX10" fmla="*/ 15211 w 62478"/>
                <a:gd name="connsiteY10" fmla="*/ 25885 h 94094"/>
                <a:gd name="connsiteX11" fmla="*/ 6871 w 62478"/>
                <a:gd name="connsiteY11" fmla="*/ 18374 h 94094"/>
                <a:gd name="connsiteX12" fmla="*/ 27509 w 62478"/>
                <a:gd name="connsiteY12" fmla="*/ 5195 h 94094"/>
                <a:gd name="connsiteX13" fmla="*/ 48995 w 62478"/>
                <a:gd name="connsiteY13" fmla="*/ 27727 h 94094"/>
                <a:gd name="connsiteX14" fmla="*/ 35708 w 62478"/>
                <a:gd name="connsiteY14" fmla="*/ 54935 h 94094"/>
                <a:gd name="connsiteX15" fmla="*/ 1641 w 62478"/>
                <a:gd name="connsiteY15" fmla="*/ 88661 h 94094"/>
                <a:gd name="connsiteX16" fmla="*/ 228 w 62478"/>
                <a:gd name="connsiteY16" fmla="*/ 94188 h 94094"/>
                <a:gd name="connsiteX17" fmla="*/ 58466 w 62478"/>
                <a:gd name="connsiteY17" fmla="*/ 94188 h 94094"/>
                <a:gd name="connsiteX18" fmla="*/ 62706 w 62478"/>
                <a:gd name="connsiteY18" fmla="*/ 68397 h 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478" h="94094">
                  <a:moveTo>
                    <a:pt x="62706" y="68397"/>
                  </a:moveTo>
                  <a:lnTo>
                    <a:pt x="57900" y="68397"/>
                  </a:lnTo>
                  <a:cubicBezTo>
                    <a:pt x="57476" y="71515"/>
                    <a:pt x="56063" y="79876"/>
                    <a:pt x="54225" y="81293"/>
                  </a:cubicBezTo>
                  <a:cubicBezTo>
                    <a:pt x="53094" y="82143"/>
                    <a:pt x="42210" y="82143"/>
                    <a:pt x="40231" y="82143"/>
                  </a:cubicBezTo>
                  <a:lnTo>
                    <a:pt x="14222" y="82143"/>
                  </a:lnTo>
                  <a:cubicBezTo>
                    <a:pt x="29064" y="68964"/>
                    <a:pt x="34011" y="64996"/>
                    <a:pt x="42493" y="58336"/>
                  </a:cubicBezTo>
                  <a:cubicBezTo>
                    <a:pt x="52953" y="49975"/>
                    <a:pt x="62706" y="41189"/>
                    <a:pt x="62706" y="27727"/>
                  </a:cubicBezTo>
                  <a:cubicBezTo>
                    <a:pt x="62706" y="10580"/>
                    <a:pt x="47723" y="94"/>
                    <a:pt x="29629" y="94"/>
                  </a:cubicBezTo>
                  <a:cubicBezTo>
                    <a:pt x="12101" y="94"/>
                    <a:pt x="228" y="12422"/>
                    <a:pt x="228" y="25459"/>
                  </a:cubicBezTo>
                  <a:cubicBezTo>
                    <a:pt x="228" y="32687"/>
                    <a:pt x="6306" y="33395"/>
                    <a:pt x="7719" y="33395"/>
                  </a:cubicBezTo>
                  <a:cubicBezTo>
                    <a:pt x="11112" y="33395"/>
                    <a:pt x="15211" y="30986"/>
                    <a:pt x="15211" y="25885"/>
                  </a:cubicBezTo>
                  <a:cubicBezTo>
                    <a:pt x="15211" y="23334"/>
                    <a:pt x="14222" y="18374"/>
                    <a:pt x="6871" y="18374"/>
                  </a:cubicBezTo>
                  <a:cubicBezTo>
                    <a:pt x="11253" y="8313"/>
                    <a:pt x="20865" y="5195"/>
                    <a:pt x="27509" y="5195"/>
                  </a:cubicBezTo>
                  <a:cubicBezTo>
                    <a:pt x="41644" y="5195"/>
                    <a:pt x="48995" y="16248"/>
                    <a:pt x="48995" y="27727"/>
                  </a:cubicBezTo>
                  <a:cubicBezTo>
                    <a:pt x="48995" y="40055"/>
                    <a:pt x="40231" y="49833"/>
                    <a:pt x="35708" y="54935"/>
                  </a:cubicBezTo>
                  <a:lnTo>
                    <a:pt x="1641" y="88661"/>
                  </a:lnTo>
                  <a:cubicBezTo>
                    <a:pt x="228" y="89937"/>
                    <a:pt x="228" y="90220"/>
                    <a:pt x="228" y="94188"/>
                  </a:cubicBezTo>
                  <a:lnTo>
                    <a:pt x="58466" y="94188"/>
                  </a:lnTo>
                  <a:lnTo>
                    <a:pt x="62706" y="68397"/>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47" name="任意多边形: 形状 246">
              <a:extLst>
                <a:ext uri="{FF2B5EF4-FFF2-40B4-BE49-F238E27FC236}">
                  <a16:creationId xmlns:a16="http://schemas.microsoft.com/office/drawing/2014/main" id="{8F8692DC-D9C9-4BD3-BA5A-7C22AE9B7012}"/>
                </a:ext>
              </a:extLst>
            </p:cNvPr>
            <p:cNvSpPr/>
            <p:nvPr>
              <p:custDataLst>
                <p:tags r:id="rId24"/>
              </p:custDataLst>
            </p:nvPr>
          </p:nvSpPr>
          <p:spPr>
            <a:xfrm>
              <a:off x="10002180" y="7486157"/>
              <a:ext cx="72514" cy="91402"/>
            </a:xfrm>
            <a:custGeom>
              <a:avLst/>
              <a:gdLst>
                <a:gd name="connsiteX0" fmla="*/ 72177 w 72514"/>
                <a:gd name="connsiteY0" fmla="*/ 9168 h 91402"/>
                <a:gd name="connsiteX1" fmla="*/ 72742 w 72514"/>
                <a:gd name="connsiteY1" fmla="*/ 6051 h 91402"/>
                <a:gd name="connsiteX2" fmla="*/ 68077 w 72514"/>
                <a:gd name="connsiteY2" fmla="*/ 1516 h 91402"/>
                <a:gd name="connsiteX3" fmla="*/ 62282 w 72514"/>
                <a:gd name="connsiteY3" fmla="*/ 4917 h 91402"/>
                <a:gd name="connsiteX4" fmla="*/ 60020 w 72514"/>
                <a:gd name="connsiteY4" fmla="*/ 13136 h 91402"/>
                <a:gd name="connsiteX5" fmla="*/ 57052 w 72514"/>
                <a:gd name="connsiteY5" fmla="*/ 24898 h 91402"/>
                <a:gd name="connsiteX6" fmla="*/ 51398 w 72514"/>
                <a:gd name="connsiteY6" fmla="*/ 47713 h 91402"/>
                <a:gd name="connsiteX7" fmla="*/ 34011 w 72514"/>
                <a:gd name="connsiteY7" fmla="*/ 60042 h 91402"/>
                <a:gd name="connsiteX8" fmla="*/ 24399 w 72514"/>
                <a:gd name="connsiteY8" fmla="*/ 48280 h 91402"/>
                <a:gd name="connsiteX9" fmla="*/ 31891 w 72514"/>
                <a:gd name="connsiteY9" fmla="*/ 20788 h 91402"/>
                <a:gd name="connsiteX10" fmla="*/ 34294 w 72514"/>
                <a:gd name="connsiteY10" fmla="*/ 12144 h 91402"/>
                <a:gd name="connsiteX11" fmla="*/ 20865 w 72514"/>
                <a:gd name="connsiteY11" fmla="*/ 99 h 91402"/>
                <a:gd name="connsiteX12" fmla="*/ 227 w 72514"/>
                <a:gd name="connsiteY12" fmla="*/ 21780 h 91402"/>
                <a:gd name="connsiteX13" fmla="*/ 2630 w 72514"/>
                <a:gd name="connsiteY13" fmla="*/ 23623 h 91402"/>
                <a:gd name="connsiteX14" fmla="*/ 5175 w 72514"/>
                <a:gd name="connsiteY14" fmla="*/ 21355 h 91402"/>
                <a:gd name="connsiteX15" fmla="*/ 20441 w 72514"/>
                <a:gd name="connsiteY15" fmla="*/ 4067 h 91402"/>
                <a:gd name="connsiteX16" fmla="*/ 23975 w 72514"/>
                <a:gd name="connsiteY16" fmla="*/ 9027 h 91402"/>
                <a:gd name="connsiteX17" fmla="*/ 21996 w 72514"/>
                <a:gd name="connsiteY17" fmla="*/ 17246 h 91402"/>
                <a:gd name="connsiteX18" fmla="*/ 13797 w 72514"/>
                <a:gd name="connsiteY18" fmla="*/ 46013 h 91402"/>
                <a:gd name="connsiteX19" fmla="*/ 19310 w 72514"/>
                <a:gd name="connsiteY19" fmla="*/ 59617 h 91402"/>
                <a:gd name="connsiteX20" fmla="*/ 33446 w 72514"/>
                <a:gd name="connsiteY20" fmla="*/ 64010 h 91402"/>
                <a:gd name="connsiteX21" fmla="*/ 48853 w 72514"/>
                <a:gd name="connsiteY21" fmla="*/ 57633 h 91402"/>
                <a:gd name="connsiteX22" fmla="*/ 39524 w 72514"/>
                <a:gd name="connsiteY22" fmla="*/ 78464 h 91402"/>
                <a:gd name="connsiteX23" fmla="*/ 22561 w 72514"/>
                <a:gd name="connsiteY23" fmla="*/ 87533 h 91402"/>
                <a:gd name="connsiteX24" fmla="*/ 11960 w 72514"/>
                <a:gd name="connsiteY24" fmla="*/ 82857 h 91402"/>
                <a:gd name="connsiteX25" fmla="*/ 19593 w 72514"/>
                <a:gd name="connsiteY25" fmla="*/ 75063 h 91402"/>
                <a:gd name="connsiteX26" fmla="*/ 14080 w 72514"/>
                <a:gd name="connsiteY26" fmla="*/ 69678 h 91402"/>
                <a:gd name="connsiteX27" fmla="*/ 5882 w 72514"/>
                <a:gd name="connsiteY27" fmla="*/ 79031 h 91402"/>
                <a:gd name="connsiteX28" fmla="*/ 22703 w 72514"/>
                <a:gd name="connsiteY28" fmla="*/ 91501 h 91402"/>
                <a:gd name="connsiteX29" fmla="*/ 58748 w 72514"/>
                <a:gd name="connsiteY29" fmla="*/ 62734 h 91402"/>
                <a:gd name="connsiteX30" fmla="*/ 72177 w 72514"/>
                <a:gd name="connsiteY30" fmla="*/ 9168 h 9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514" h="91402">
                  <a:moveTo>
                    <a:pt x="72177" y="9168"/>
                  </a:moveTo>
                  <a:cubicBezTo>
                    <a:pt x="72742" y="7184"/>
                    <a:pt x="72742" y="6901"/>
                    <a:pt x="72742" y="6051"/>
                  </a:cubicBezTo>
                  <a:cubicBezTo>
                    <a:pt x="72742" y="3217"/>
                    <a:pt x="70480" y="1516"/>
                    <a:pt x="68077" y="1516"/>
                  </a:cubicBezTo>
                  <a:cubicBezTo>
                    <a:pt x="66523" y="1516"/>
                    <a:pt x="63837" y="2225"/>
                    <a:pt x="62282" y="4917"/>
                  </a:cubicBezTo>
                  <a:cubicBezTo>
                    <a:pt x="61858" y="5767"/>
                    <a:pt x="60727" y="10302"/>
                    <a:pt x="60020" y="13136"/>
                  </a:cubicBezTo>
                  <a:lnTo>
                    <a:pt x="57052" y="24898"/>
                  </a:lnTo>
                  <a:cubicBezTo>
                    <a:pt x="56204" y="28299"/>
                    <a:pt x="51822" y="46154"/>
                    <a:pt x="51398" y="47713"/>
                  </a:cubicBezTo>
                  <a:cubicBezTo>
                    <a:pt x="51256" y="47713"/>
                    <a:pt x="45037" y="60042"/>
                    <a:pt x="34011" y="60042"/>
                  </a:cubicBezTo>
                  <a:cubicBezTo>
                    <a:pt x="24399" y="60042"/>
                    <a:pt x="24399" y="50831"/>
                    <a:pt x="24399" y="48280"/>
                  </a:cubicBezTo>
                  <a:cubicBezTo>
                    <a:pt x="24399" y="40628"/>
                    <a:pt x="27650" y="31700"/>
                    <a:pt x="31891" y="20788"/>
                  </a:cubicBezTo>
                  <a:cubicBezTo>
                    <a:pt x="33587" y="16254"/>
                    <a:pt x="34294" y="14553"/>
                    <a:pt x="34294" y="12144"/>
                  </a:cubicBezTo>
                  <a:cubicBezTo>
                    <a:pt x="34294" y="5342"/>
                    <a:pt x="28498" y="99"/>
                    <a:pt x="20865" y="99"/>
                  </a:cubicBezTo>
                  <a:cubicBezTo>
                    <a:pt x="6588" y="99"/>
                    <a:pt x="227" y="19371"/>
                    <a:pt x="227" y="21780"/>
                  </a:cubicBezTo>
                  <a:cubicBezTo>
                    <a:pt x="227" y="23623"/>
                    <a:pt x="2206" y="23623"/>
                    <a:pt x="2630" y="23623"/>
                  </a:cubicBezTo>
                  <a:cubicBezTo>
                    <a:pt x="4609" y="23623"/>
                    <a:pt x="4751" y="22914"/>
                    <a:pt x="5175" y="21355"/>
                  </a:cubicBezTo>
                  <a:cubicBezTo>
                    <a:pt x="8709" y="9593"/>
                    <a:pt x="14787" y="4067"/>
                    <a:pt x="20441" y="4067"/>
                  </a:cubicBezTo>
                  <a:cubicBezTo>
                    <a:pt x="22844" y="4067"/>
                    <a:pt x="23975" y="5626"/>
                    <a:pt x="23975" y="9027"/>
                  </a:cubicBezTo>
                  <a:cubicBezTo>
                    <a:pt x="23975" y="12286"/>
                    <a:pt x="22703" y="15403"/>
                    <a:pt x="21996" y="17246"/>
                  </a:cubicBezTo>
                  <a:cubicBezTo>
                    <a:pt x="15211" y="34534"/>
                    <a:pt x="13797" y="39777"/>
                    <a:pt x="13797" y="46013"/>
                  </a:cubicBezTo>
                  <a:cubicBezTo>
                    <a:pt x="13797" y="48422"/>
                    <a:pt x="13797" y="55082"/>
                    <a:pt x="19310" y="59617"/>
                  </a:cubicBezTo>
                  <a:cubicBezTo>
                    <a:pt x="23692" y="63301"/>
                    <a:pt x="29629" y="64010"/>
                    <a:pt x="33446" y="64010"/>
                  </a:cubicBezTo>
                  <a:cubicBezTo>
                    <a:pt x="39100" y="64010"/>
                    <a:pt x="44189" y="61884"/>
                    <a:pt x="48853" y="57633"/>
                  </a:cubicBezTo>
                  <a:cubicBezTo>
                    <a:pt x="47016" y="65427"/>
                    <a:pt x="45461" y="71378"/>
                    <a:pt x="39524" y="78464"/>
                  </a:cubicBezTo>
                  <a:cubicBezTo>
                    <a:pt x="35707" y="82857"/>
                    <a:pt x="30053" y="87533"/>
                    <a:pt x="22561" y="87533"/>
                  </a:cubicBezTo>
                  <a:cubicBezTo>
                    <a:pt x="21572" y="87533"/>
                    <a:pt x="14928" y="87533"/>
                    <a:pt x="11960" y="82857"/>
                  </a:cubicBezTo>
                  <a:cubicBezTo>
                    <a:pt x="19593" y="82007"/>
                    <a:pt x="19593" y="75204"/>
                    <a:pt x="19593" y="75063"/>
                  </a:cubicBezTo>
                  <a:cubicBezTo>
                    <a:pt x="19593" y="70528"/>
                    <a:pt x="15494" y="69678"/>
                    <a:pt x="14080" y="69678"/>
                  </a:cubicBezTo>
                  <a:cubicBezTo>
                    <a:pt x="10546" y="69678"/>
                    <a:pt x="5882" y="72512"/>
                    <a:pt x="5882" y="79031"/>
                  </a:cubicBezTo>
                  <a:cubicBezTo>
                    <a:pt x="5882" y="86258"/>
                    <a:pt x="12667" y="91501"/>
                    <a:pt x="22703" y="91501"/>
                  </a:cubicBezTo>
                  <a:cubicBezTo>
                    <a:pt x="36979" y="91501"/>
                    <a:pt x="54366" y="80448"/>
                    <a:pt x="58748" y="62734"/>
                  </a:cubicBezTo>
                  <a:lnTo>
                    <a:pt x="72177" y="9168"/>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48" name="任意多边形: 形状 247">
              <a:extLst>
                <a:ext uri="{FF2B5EF4-FFF2-40B4-BE49-F238E27FC236}">
                  <a16:creationId xmlns:a16="http://schemas.microsoft.com/office/drawing/2014/main" id="{A9225866-1B58-42B5-9EC9-6CB16B65F671}"/>
                </a:ext>
              </a:extLst>
            </p:cNvPr>
            <p:cNvSpPr/>
            <p:nvPr>
              <p:custDataLst>
                <p:tags r:id="rId25"/>
              </p:custDataLst>
            </p:nvPr>
          </p:nvSpPr>
          <p:spPr>
            <a:xfrm>
              <a:off x="10148783" y="7380581"/>
              <a:ext cx="134286" cy="134825"/>
            </a:xfrm>
            <a:custGeom>
              <a:avLst/>
              <a:gdLst>
                <a:gd name="connsiteX0" fmla="*/ 71517 w 134286"/>
                <a:gd name="connsiteY0" fmla="*/ 71558 h 134825"/>
                <a:gd name="connsiteX1" fmla="*/ 127857 w 134286"/>
                <a:gd name="connsiteY1" fmla="*/ 71558 h 134825"/>
                <a:gd name="connsiteX2" fmla="*/ 134521 w 134286"/>
                <a:gd name="connsiteY2" fmla="*/ 67509 h 134825"/>
                <a:gd name="connsiteX3" fmla="*/ 127857 w 134286"/>
                <a:gd name="connsiteY3" fmla="*/ 63460 h 134825"/>
                <a:gd name="connsiteX4" fmla="*/ 71517 w 134286"/>
                <a:gd name="connsiteY4" fmla="*/ 63460 h 134825"/>
                <a:gd name="connsiteX5" fmla="*/ 71517 w 134286"/>
                <a:gd name="connsiteY5" fmla="*/ 6777 h 134825"/>
                <a:gd name="connsiteX6" fmla="*/ 67479 w 134286"/>
                <a:gd name="connsiteY6" fmla="*/ 96 h 134825"/>
                <a:gd name="connsiteX7" fmla="*/ 63440 w 134286"/>
                <a:gd name="connsiteY7" fmla="*/ 6777 h 134825"/>
                <a:gd name="connsiteX8" fmla="*/ 63440 w 134286"/>
                <a:gd name="connsiteY8" fmla="*/ 63460 h 134825"/>
                <a:gd name="connsiteX9" fmla="*/ 6898 w 134286"/>
                <a:gd name="connsiteY9" fmla="*/ 63460 h 134825"/>
                <a:gd name="connsiteX10" fmla="*/ 234 w 134286"/>
                <a:gd name="connsiteY10" fmla="*/ 67509 h 134825"/>
                <a:gd name="connsiteX11" fmla="*/ 6898 w 134286"/>
                <a:gd name="connsiteY11" fmla="*/ 71558 h 134825"/>
                <a:gd name="connsiteX12" fmla="*/ 63440 w 134286"/>
                <a:gd name="connsiteY12" fmla="*/ 71558 h 134825"/>
                <a:gd name="connsiteX13" fmla="*/ 63440 w 134286"/>
                <a:gd name="connsiteY13" fmla="*/ 128242 h 134825"/>
                <a:gd name="connsiteX14" fmla="*/ 67479 w 134286"/>
                <a:gd name="connsiteY14" fmla="*/ 134922 h 134825"/>
                <a:gd name="connsiteX15" fmla="*/ 71517 w 134286"/>
                <a:gd name="connsiteY15" fmla="*/ 128242 h 134825"/>
                <a:gd name="connsiteX16" fmla="*/ 71517 w 134286"/>
                <a:gd name="connsiteY16" fmla="*/ 71558 h 1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286" h="134825">
                  <a:moveTo>
                    <a:pt x="71517" y="71558"/>
                  </a:moveTo>
                  <a:lnTo>
                    <a:pt x="127857" y="71558"/>
                  </a:lnTo>
                  <a:cubicBezTo>
                    <a:pt x="130684" y="71558"/>
                    <a:pt x="134521" y="71558"/>
                    <a:pt x="134521" y="67509"/>
                  </a:cubicBezTo>
                  <a:cubicBezTo>
                    <a:pt x="134521" y="63460"/>
                    <a:pt x="130684" y="63460"/>
                    <a:pt x="127857" y="63460"/>
                  </a:cubicBezTo>
                  <a:lnTo>
                    <a:pt x="71517" y="63460"/>
                  </a:lnTo>
                  <a:lnTo>
                    <a:pt x="71517" y="6777"/>
                  </a:lnTo>
                  <a:cubicBezTo>
                    <a:pt x="71517" y="3943"/>
                    <a:pt x="71517" y="96"/>
                    <a:pt x="67479" y="96"/>
                  </a:cubicBezTo>
                  <a:cubicBezTo>
                    <a:pt x="63440" y="96"/>
                    <a:pt x="63440" y="3943"/>
                    <a:pt x="63440" y="6777"/>
                  </a:cubicBezTo>
                  <a:lnTo>
                    <a:pt x="63440" y="63460"/>
                  </a:lnTo>
                  <a:lnTo>
                    <a:pt x="6898" y="63460"/>
                  </a:lnTo>
                  <a:cubicBezTo>
                    <a:pt x="4071" y="63460"/>
                    <a:pt x="234" y="63460"/>
                    <a:pt x="234" y="67509"/>
                  </a:cubicBezTo>
                  <a:cubicBezTo>
                    <a:pt x="234" y="71558"/>
                    <a:pt x="4071" y="71558"/>
                    <a:pt x="6898" y="71558"/>
                  </a:cubicBezTo>
                  <a:lnTo>
                    <a:pt x="63440" y="71558"/>
                  </a:lnTo>
                  <a:lnTo>
                    <a:pt x="63440" y="128242"/>
                  </a:lnTo>
                  <a:cubicBezTo>
                    <a:pt x="63440" y="131076"/>
                    <a:pt x="63440" y="134922"/>
                    <a:pt x="67479" y="134922"/>
                  </a:cubicBezTo>
                  <a:cubicBezTo>
                    <a:pt x="71517" y="134922"/>
                    <a:pt x="71517" y="131076"/>
                    <a:pt x="71517" y="128242"/>
                  </a:cubicBezTo>
                  <a:lnTo>
                    <a:pt x="71517" y="71558"/>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74" name="任意多边形: 形状 273">
              <a:extLst>
                <a:ext uri="{FF2B5EF4-FFF2-40B4-BE49-F238E27FC236}">
                  <a16:creationId xmlns:a16="http://schemas.microsoft.com/office/drawing/2014/main" id="{7D56F2EF-3371-46F8-9CD0-FFFFD00624ED}"/>
                </a:ext>
              </a:extLst>
            </p:cNvPr>
            <p:cNvSpPr/>
            <p:nvPr>
              <p:custDataLst>
                <p:tags r:id="rId26"/>
              </p:custDataLst>
            </p:nvPr>
          </p:nvSpPr>
          <p:spPr>
            <a:xfrm>
              <a:off x="10347486" y="7360337"/>
              <a:ext cx="154278" cy="138267"/>
            </a:xfrm>
            <a:custGeom>
              <a:avLst/>
              <a:gdLst>
                <a:gd name="connsiteX0" fmla="*/ 24275 w 154278"/>
                <a:gd name="connsiteY0" fmla="*/ 122573 h 138267"/>
                <a:gd name="connsiteX1" fmla="*/ 5898 w 154278"/>
                <a:gd name="connsiteY1" fmla="*/ 132088 h 138267"/>
                <a:gd name="connsiteX2" fmla="*/ 244 w 154278"/>
                <a:gd name="connsiteY2" fmla="*/ 135934 h 138267"/>
                <a:gd name="connsiteX3" fmla="*/ 5898 w 154278"/>
                <a:gd name="connsiteY3" fmla="*/ 138364 h 138267"/>
                <a:gd name="connsiteX4" fmla="*/ 72739 w 154278"/>
                <a:gd name="connsiteY4" fmla="*/ 138364 h 138267"/>
                <a:gd name="connsiteX5" fmla="*/ 154522 w 154278"/>
                <a:gd name="connsiteY5" fmla="*/ 51314 h 138267"/>
                <a:gd name="connsiteX6" fmla="*/ 107068 w 154278"/>
                <a:gd name="connsiteY6" fmla="*/ 96 h 138267"/>
                <a:gd name="connsiteX7" fmla="*/ 39218 w 154278"/>
                <a:gd name="connsiteY7" fmla="*/ 96 h 138267"/>
                <a:gd name="connsiteX8" fmla="*/ 33160 w 154278"/>
                <a:gd name="connsiteY8" fmla="*/ 3943 h 138267"/>
                <a:gd name="connsiteX9" fmla="*/ 39016 w 154278"/>
                <a:gd name="connsiteY9" fmla="*/ 6372 h 138267"/>
                <a:gd name="connsiteX10" fmla="*/ 47699 w 154278"/>
                <a:gd name="connsiteY10" fmla="*/ 6777 h 138267"/>
                <a:gd name="connsiteX11" fmla="*/ 52142 w 154278"/>
                <a:gd name="connsiteY11" fmla="*/ 10016 h 138267"/>
                <a:gd name="connsiteX12" fmla="*/ 51334 w 154278"/>
                <a:gd name="connsiteY12" fmla="*/ 13862 h 138267"/>
                <a:gd name="connsiteX13" fmla="*/ 24275 w 154278"/>
                <a:gd name="connsiteY13" fmla="*/ 122573 h 138267"/>
                <a:gd name="connsiteX14" fmla="*/ 67892 w 154278"/>
                <a:gd name="connsiteY14" fmla="*/ 14065 h 138267"/>
                <a:gd name="connsiteX15" fmla="*/ 78797 w 154278"/>
                <a:gd name="connsiteY15" fmla="*/ 6372 h 138267"/>
                <a:gd name="connsiteX16" fmla="*/ 100404 w 154278"/>
                <a:gd name="connsiteY16" fmla="*/ 6372 h 138267"/>
                <a:gd name="connsiteX17" fmla="*/ 136954 w 154278"/>
                <a:gd name="connsiteY17" fmla="*/ 43824 h 138267"/>
                <a:gd name="connsiteX18" fmla="*/ 115751 w 154278"/>
                <a:gd name="connsiteY18" fmla="*/ 109212 h 138267"/>
                <a:gd name="connsiteX19" fmla="*/ 69104 w 154278"/>
                <a:gd name="connsiteY19" fmla="*/ 132088 h 138267"/>
                <a:gd name="connsiteX20" fmla="*/ 46285 w 154278"/>
                <a:gd name="connsiteY20" fmla="*/ 132088 h 138267"/>
                <a:gd name="connsiteX21" fmla="*/ 41843 w 154278"/>
                <a:gd name="connsiteY21" fmla="*/ 131885 h 138267"/>
                <a:gd name="connsiteX22" fmla="*/ 39218 w 154278"/>
                <a:gd name="connsiteY22" fmla="*/ 129861 h 138267"/>
                <a:gd name="connsiteX23" fmla="*/ 40227 w 154278"/>
                <a:gd name="connsiteY23" fmla="*/ 125205 h 138267"/>
                <a:gd name="connsiteX24" fmla="*/ 67892 w 154278"/>
                <a:gd name="connsiteY24" fmla="*/ 14065 h 13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278" h="138267">
                  <a:moveTo>
                    <a:pt x="24275" y="122573"/>
                  </a:moveTo>
                  <a:cubicBezTo>
                    <a:pt x="22255" y="130468"/>
                    <a:pt x="21851" y="132088"/>
                    <a:pt x="5898" y="132088"/>
                  </a:cubicBezTo>
                  <a:cubicBezTo>
                    <a:pt x="2466" y="132088"/>
                    <a:pt x="244" y="132088"/>
                    <a:pt x="244" y="135934"/>
                  </a:cubicBezTo>
                  <a:cubicBezTo>
                    <a:pt x="244" y="138364"/>
                    <a:pt x="2062" y="138364"/>
                    <a:pt x="5898" y="138364"/>
                  </a:cubicBezTo>
                  <a:lnTo>
                    <a:pt x="72739" y="138364"/>
                  </a:lnTo>
                  <a:cubicBezTo>
                    <a:pt x="114741" y="138364"/>
                    <a:pt x="154522" y="95649"/>
                    <a:pt x="154522" y="51314"/>
                  </a:cubicBezTo>
                  <a:cubicBezTo>
                    <a:pt x="154522" y="22770"/>
                    <a:pt x="137358" y="96"/>
                    <a:pt x="107068" y="96"/>
                  </a:cubicBezTo>
                  <a:lnTo>
                    <a:pt x="39218" y="96"/>
                  </a:lnTo>
                  <a:cubicBezTo>
                    <a:pt x="35381" y="96"/>
                    <a:pt x="33160" y="96"/>
                    <a:pt x="33160" y="3943"/>
                  </a:cubicBezTo>
                  <a:cubicBezTo>
                    <a:pt x="33160" y="6372"/>
                    <a:pt x="34977" y="6372"/>
                    <a:pt x="39016" y="6372"/>
                  </a:cubicBezTo>
                  <a:cubicBezTo>
                    <a:pt x="41641" y="6372"/>
                    <a:pt x="45276" y="6575"/>
                    <a:pt x="47699" y="6777"/>
                  </a:cubicBezTo>
                  <a:cubicBezTo>
                    <a:pt x="50930" y="7182"/>
                    <a:pt x="52142" y="7789"/>
                    <a:pt x="52142" y="10016"/>
                  </a:cubicBezTo>
                  <a:cubicBezTo>
                    <a:pt x="52142" y="10826"/>
                    <a:pt x="51940" y="11433"/>
                    <a:pt x="51334" y="13862"/>
                  </a:cubicBezTo>
                  <a:lnTo>
                    <a:pt x="24275" y="122573"/>
                  </a:lnTo>
                  <a:close/>
                  <a:moveTo>
                    <a:pt x="67892" y="14065"/>
                  </a:moveTo>
                  <a:cubicBezTo>
                    <a:pt x="69710" y="6979"/>
                    <a:pt x="70114" y="6372"/>
                    <a:pt x="78797" y="6372"/>
                  </a:cubicBezTo>
                  <a:lnTo>
                    <a:pt x="100404" y="6372"/>
                  </a:lnTo>
                  <a:cubicBezTo>
                    <a:pt x="120194" y="6372"/>
                    <a:pt x="136954" y="17102"/>
                    <a:pt x="136954" y="43824"/>
                  </a:cubicBezTo>
                  <a:cubicBezTo>
                    <a:pt x="136954" y="53743"/>
                    <a:pt x="132915" y="86944"/>
                    <a:pt x="115751" y="109212"/>
                  </a:cubicBezTo>
                  <a:cubicBezTo>
                    <a:pt x="109895" y="116702"/>
                    <a:pt x="93942" y="132088"/>
                    <a:pt x="69104" y="132088"/>
                  </a:cubicBezTo>
                  <a:lnTo>
                    <a:pt x="46285" y="132088"/>
                  </a:lnTo>
                  <a:cubicBezTo>
                    <a:pt x="43458" y="132088"/>
                    <a:pt x="43054" y="132088"/>
                    <a:pt x="41843" y="131885"/>
                  </a:cubicBezTo>
                  <a:cubicBezTo>
                    <a:pt x="39824" y="131683"/>
                    <a:pt x="39218" y="131481"/>
                    <a:pt x="39218" y="129861"/>
                  </a:cubicBezTo>
                  <a:cubicBezTo>
                    <a:pt x="39218" y="129254"/>
                    <a:pt x="39218" y="128849"/>
                    <a:pt x="40227" y="125205"/>
                  </a:cubicBezTo>
                  <a:lnTo>
                    <a:pt x="67892" y="14065"/>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75" name="任意多边形: 形状 274">
              <a:extLst>
                <a:ext uri="{FF2B5EF4-FFF2-40B4-BE49-F238E27FC236}">
                  <a16:creationId xmlns:a16="http://schemas.microsoft.com/office/drawing/2014/main" id="{E8643A7F-7B97-49C8-9D36-B7E49BB947C6}"/>
                </a:ext>
              </a:extLst>
            </p:cNvPr>
            <p:cNvSpPr/>
            <p:nvPr>
              <p:custDataLst>
                <p:tags r:id="rId27"/>
              </p:custDataLst>
            </p:nvPr>
          </p:nvSpPr>
          <p:spPr>
            <a:xfrm>
              <a:off x="10521108" y="7346027"/>
              <a:ext cx="62478" cy="94094"/>
            </a:xfrm>
            <a:custGeom>
              <a:avLst/>
              <a:gdLst>
                <a:gd name="connsiteX0" fmla="*/ 62731 w 62478"/>
                <a:gd name="connsiteY0" fmla="*/ 68397 h 94094"/>
                <a:gd name="connsiteX1" fmla="*/ 57925 w 62478"/>
                <a:gd name="connsiteY1" fmla="*/ 68397 h 94094"/>
                <a:gd name="connsiteX2" fmla="*/ 54250 w 62478"/>
                <a:gd name="connsiteY2" fmla="*/ 81293 h 94094"/>
                <a:gd name="connsiteX3" fmla="*/ 40256 w 62478"/>
                <a:gd name="connsiteY3" fmla="*/ 82143 h 94094"/>
                <a:gd name="connsiteX4" fmla="*/ 14247 w 62478"/>
                <a:gd name="connsiteY4" fmla="*/ 82143 h 94094"/>
                <a:gd name="connsiteX5" fmla="*/ 42518 w 62478"/>
                <a:gd name="connsiteY5" fmla="*/ 58336 h 94094"/>
                <a:gd name="connsiteX6" fmla="*/ 62731 w 62478"/>
                <a:gd name="connsiteY6" fmla="*/ 27727 h 94094"/>
                <a:gd name="connsiteX7" fmla="*/ 29655 w 62478"/>
                <a:gd name="connsiteY7" fmla="*/ 94 h 94094"/>
                <a:gd name="connsiteX8" fmla="*/ 253 w 62478"/>
                <a:gd name="connsiteY8" fmla="*/ 25459 h 94094"/>
                <a:gd name="connsiteX9" fmla="*/ 7745 w 62478"/>
                <a:gd name="connsiteY9" fmla="*/ 33395 h 94094"/>
                <a:gd name="connsiteX10" fmla="*/ 15236 w 62478"/>
                <a:gd name="connsiteY10" fmla="*/ 25885 h 94094"/>
                <a:gd name="connsiteX11" fmla="*/ 6896 w 62478"/>
                <a:gd name="connsiteY11" fmla="*/ 18374 h 94094"/>
                <a:gd name="connsiteX12" fmla="*/ 27534 w 62478"/>
                <a:gd name="connsiteY12" fmla="*/ 5195 h 94094"/>
                <a:gd name="connsiteX13" fmla="*/ 49020 w 62478"/>
                <a:gd name="connsiteY13" fmla="*/ 27727 h 94094"/>
                <a:gd name="connsiteX14" fmla="*/ 35733 w 62478"/>
                <a:gd name="connsiteY14" fmla="*/ 54935 h 94094"/>
                <a:gd name="connsiteX15" fmla="*/ 1666 w 62478"/>
                <a:gd name="connsiteY15" fmla="*/ 88661 h 94094"/>
                <a:gd name="connsiteX16" fmla="*/ 253 w 62478"/>
                <a:gd name="connsiteY16" fmla="*/ 94188 h 94094"/>
                <a:gd name="connsiteX17" fmla="*/ 58491 w 62478"/>
                <a:gd name="connsiteY17" fmla="*/ 94188 h 94094"/>
                <a:gd name="connsiteX18" fmla="*/ 62731 w 62478"/>
                <a:gd name="connsiteY18" fmla="*/ 68397 h 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478" h="94094">
                  <a:moveTo>
                    <a:pt x="62731" y="68397"/>
                  </a:moveTo>
                  <a:lnTo>
                    <a:pt x="57925" y="68397"/>
                  </a:lnTo>
                  <a:cubicBezTo>
                    <a:pt x="57501" y="71515"/>
                    <a:pt x="56088" y="79876"/>
                    <a:pt x="54250" y="81293"/>
                  </a:cubicBezTo>
                  <a:cubicBezTo>
                    <a:pt x="53119" y="82143"/>
                    <a:pt x="42235" y="82143"/>
                    <a:pt x="40256" y="82143"/>
                  </a:cubicBezTo>
                  <a:lnTo>
                    <a:pt x="14247" y="82143"/>
                  </a:lnTo>
                  <a:cubicBezTo>
                    <a:pt x="29089" y="68964"/>
                    <a:pt x="34037" y="64996"/>
                    <a:pt x="42518" y="58336"/>
                  </a:cubicBezTo>
                  <a:cubicBezTo>
                    <a:pt x="52978" y="49975"/>
                    <a:pt x="62731" y="41189"/>
                    <a:pt x="62731" y="27727"/>
                  </a:cubicBezTo>
                  <a:cubicBezTo>
                    <a:pt x="62731" y="10580"/>
                    <a:pt x="47748" y="94"/>
                    <a:pt x="29655" y="94"/>
                  </a:cubicBezTo>
                  <a:cubicBezTo>
                    <a:pt x="12127" y="94"/>
                    <a:pt x="253" y="12422"/>
                    <a:pt x="253" y="25459"/>
                  </a:cubicBezTo>
                  <a:cubicBezTo>
                    <a:pt x="253" y="32687"/>
                    <a:pt x="6331" y="33395"/>
                    <a:pt x="7745" y="33395"/>
                  </a:cubicBezTo>
                  <a:cubicBezTo>
                    <a:pt x="11137" y="33395"/>
                    <a:pt x="15236" y="30986"/>
                    <a:pt x="15236" y="25885"/>
                  </a:cubicBezTo>
                  <a:cubicBezTo>
                    <a:pt x="15236" y="23334"/>
                    <a:pt x="14247" y="18374"/>
                    <a:pt x="6896" y="18374"/>
                  </a:cubicBezTo>
                  <a:cubicBezTo>
                    <a:pt x="11278" y="8313"/>
                    <a:pt x="20891" y="5195"/>
                    <a:pt x="27534" y="5195"/>
                  </a:cubicBezTo>
                  <a:cubicBezTo>
                    <a:pt x="41670" y="5195"/>
                    <a:pt x="49020" y="16248"/>
                    <a:pt x="49020" y="27727"/>
                  </a:cubicBezTo>
                  <a:cubicBezTo>
                    <a:pt x="49020" y="40055"/>
                    <a:pt x="40256" y="49833"/>
                    <a:pt x="35733" y="54935"/>
                  </a:cubicBezTo>
                  <a:lnTo>
                    <a:pt x="1666" y="88661"/>
                  </a:lnTo>
                  <a:cubicBezTo>
                    <a:pt x="253" y="89937"/>
                    <a:pt x="253" y="90220"/>
                    <a:pt x="253" y="94188"/>
                  </a:cubicBezTo>
                  <a:lnTo>
                    <a:pt x="58491" y="94188"/>
                  </a:lnTo>
                  <a:lnTo>
                    <a:pt x="62731" y="68397"/>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76" name="任意多边形: 形状 275">
              <a:extLst>
                <a:ext uri="{FF2B5EF4-FFF2-40B4-BE49-F238E27FC236}">
                  <a16:creationId xmlns:a16="http://schemas.microsoft.com/office/drawing/2014/main" id="{8D45CF70-DBA5-49DE-A85D-A5A269C53DA4}"/>
                </a:ext>
              </a:extLst>
            </p:cNvPr>
            <p:cNvSpPr/>
            <p:nvPr>
              <p:custDataLst>
                <p:tags r:id="rId28"/>
              </p:custDataLst>
            </p:nvPr>
          </p:nvSpPr>
          <p:spPr>
            <a:xfrm>
              <a:off x="10515216" y="7486157"/>
              <a:ext cx="65022" cy="63910"/>
            </a:xfrm>
            <a:custGeom>
              <a:avLst/>
              <a:gdLst>
                <a:gd name="connsiteX0" fmla="*/ 15377 w 65022"/>
                <a:gd name="connsiteY0" fmla="*/ 50122 h 63910"/>
                <a:gd name="connsiteX1" fmla="*/ 33612 w 65022"/>
                <a:gd name="connsiteY1" fmla="*/ 34109 h 63910"/>
                <a:gd name="connsiteX2" fmla="*/ 51281 w 65022"/>
                <a:gd name="connsiteY2" fmla="*/ 19230 h 63910"/>
                <a:gd name="connsiteX3" fmla="*/ 65276 w 65022"/>
                <a:gd name="connsiteY3" fmla="*/ 1799 h 63910"/>
                <a:gd name="connsiteX4" fmla="*/ 62873 w 65022"/>
                <a:gd name="connsiteY4" fmla="*/ 99 h 63910"/>
                <a:gd name="connsiteX5" fmla="*/ 60469 w 65022"/>
                <a:gd name="connsiteY5" fmla="*/ 1516 h 63910"/>
                <a:gd name="connsiteX6" fmla="*/ 49727 w 65022"/>
                <a:gd name="connsiteY6" fmla="*/ 10160 h 63910"/>
                <a:gd name="connsiteX7" fmla="*/ 41669 w 65022"/>
                <a:gd name="connsiteY7" fmla="*/ 5909 h 63910"/>
                <a:gd name="connsiteX8" fmla="*/ 30502 w 65022"/>
                <a:gd name="connsiteY8" fmla="*/ 99 h 63910"/>
                <a:gd name="connsiteX9" fmla="*/ 11561 w 65022"/>
                <a:gd name="connsiteY9" fmla="*/ 16679 h 63910"/>
                <a:gd name="connsiteX10" fmla="*/ 13964 w 65022"/>
                <a:gd name="connsiteY10" fmla="*/ 18379 h 63910"/>
                <a:gd name="connsiteX11" fmla="*/ 16508 w 65022"/>
                <a:gd name="connsiteY11" fmla="*/ 16395 h 63910"/>
                <a:gd name="connsiteX12" fmla="*/ 28806 w 65022"/>
                <a:gd name="connsiteY12" fmla="*/ 11152 h 63910"/>
                <a:gd name="connsiteX13" fmla="*/ 37711 w 65022"/>
                <a:gd name="connsiteY13" fmla="*/ 12428 h 63910"/>
                <a:gd name="connsiteX14" fmla="*/ 50009 w 65022"/>
                <a:gd name="connsiteY14" fmla="*/ 14128 h 63910"/>
                <a:gd name="connsiteX15" fmla="*/ 30361 w 65022"/>
                <a:gd name="connsiteY15" fmla="*/ 31275 h 63910"/>
                <a:gd name="connsiteX16" fmla="*/ 12833 w 65022"/>
                <a:gd name="connsiteY16" fmla="*/ 46438 h 63910"/>
                <a:gd name="connsiteX17" fmla="*/ 253 w 65022"/>
                <a:gd name="connsiteY17" fmla="*/ 62309 h 63910"/>
                <a:gd name="connsiteX18" fmla="*/ 2656 w 65022"/>
                <a:gd name="connsiteY18" fmla="*/ 64010 h 63910"/>
                <a:gd name="connsiteX19" fmla="*/ 5059 w 65022"/>
                <a:gd name="connsiteY19" fmla="*/ 62592 h 63910"/>
                <a:gd name="connsiteX20" fmla="*/ 18063 w 65022"/>
                <a:gd name="connsiteY20" fmla="*/ 53948 h 63910"/>
                <a:gd name="connsiteX21" fmla="*/ 25696 w 65022"/>
                <a:gd name="connsiteY21" fmla="*/ 57633 h 63910"/>
                <a:gd name="connsiteX22" fmla="*/ 37429 w 65022"/>
                <a:gd name="connsiteY22" fmla="*/ 64010 h 63910"/>
                <a:gd name="connsiteX23" fmla="*/ 62024 w 65022"/>
                <a:gd name="connsiteY23" fmla="*/ 42045 h 63910"/>
                <a:gd name="connsiteX24" fmla="*/ 59621 w 65022"/>
                <a:gd name="connsiteY24" fmla="*/ 40202 h 63910"/>
                <a:gd name="connsiteX25" fmla="*/ 57077 w 65022"/>
                <a:gd name="connsiteY25" fmla="*/ 42470 h 63910"/>
                <a:gd name="connsiteX26" fmla="*/ 39125 w 65022"/>
                <a:gd name="connsiteY26" fmla="*/ 52956 h 63910"/>
                <a:gd name="connsiteX27" fmla="*/ 28806 w 65022"/>
                <a:gd name="connsiteY27" fmla="*/ 51397 h 63910"/>
                <a:gd name="connsiteX28" fmla="*/ 18629 w 65022"/>
                <a:gd name="connsiteY28" fmla="*/ 49980 h 63910"/>
                <a:gd name="connsiteX29" fmla="*/ 15377 w 65022"/>
                <a:gd name="connsiteY29" fmla="*/ 50122 h 6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022" h="63910">
                  <a:moveTo>
                    <a:pt x="15377" y="50122"/>
                  </a:moveTo>
                  <a:cubicBezTo>
                    <a:pt x="19053" y="46438"/>
                    <a:pt x="21597" y="43745"/>
                    <a:pt x="33612" y="34109"/>
                  </a:cubicBezTo>
                  <a:cubicBezTo>
                    <a:pt x="36581" y="31700"/>
                    <a:pt x="47182" y="23197"/>
                    <a:pt x="51281" y="19230"/>
                  </a:cubicBezTo>
                  <a:cubicBezTo>
                    <a:pt x="59904" y="10727"/>
                    <a:pt x="65276" y="3500"/>
                    <a:pt x="65276" y="1799"/>
                  </a:cubicBezTo>
                  <a:cubicBezTo>
                    <a:pt x="65276" y="99"/>
                    <a:pt x="63438" y="99"/>
                    <a:pt x="62873" y="99"/>
                  </a:cubicBezTo>
                  <a:cubicBezTo>
                    <a:pt x="61600" y="99"/>
                    <a:pt x="61176" y="382"/>
                    <a:pt x="60469" y="1516"/>
                  </a:cubicBezTo>
                  <a:cubicBezTo>
                    <a:pt x="56088" y="8035"/>
                    <a:pt x="53119" y="10160"/>
                    <a:pt x="49727" y="10160"/>
                  </a:cubicBezTo>
                  <a:cubicBezTo>
                    <a:pt x="48030" y="10160"/>
                    <a:pt x="45910" y="10019"/>
                    <a:pt x="41669" y="5909"/>
                  </a:cubicBezTo>
                  <a:cubicBezTo>
                    <a:pt x="36863" y="1091"/>
                    <a:pt x="33754" y="99"/>
                    <a:pt x="30502" y="99"/>
                  </a:cubicBezTo>
                  <a:cubicBezTo>
                    <a:pt x="19194" y="99"/>
                    <a:pt x="11561" y="12428"/>
                    <a:pt x="11561" y="16679"/>
                  </a:cubicBezTo>
                  <a:cubicBezTo>
                    <a:pt x="11561" y="17954"/>
                    <a:pt x="12974" y="18379"/>
                    <a:pt x="13964" y="18379"/>
                  </a:cubicBezTo>
                  <a:cubicBezTo>
                    <a:pt x="15660" y="18379"/>
                    <a:pt x="15943" y="17954"/>
                    <a:pt x="16508" y="16395"/>
                  </a:cubicBezTo>
                  <a:cubicBezTo>
                    <a:pt x="18629" y="11436"/>
                    <a:pt x="26544" y="11152"/>
                    <a:pt x="28806" y="11152"/>
                  </a:cubicBezTo>
                  <a:cubicBezTo>
                    <a:pt x="32057" y="11152"/>
                    <a:pt x="35732" y="12002"/>
                    <a:pt x="37711" y="12428"/>
                  </a:cubicBezTo>
                  <a:cubicBezTo>
                    <a:pt x="45486" y="14128"/>
                    <a:pt x="46475" y="14128"/>
                    <a:pt x="50009" y="14128"/>
                  </a:cubicBezTo>
                  <a:cubicBezTo>
                    <a:pt x="46334" y="17954"/>
                    <a:pt x="43790" y="20505"/>
                    <a:pt x="30361" y="31275"/>
                  </a:cubicBezTo>
                  <a:cubicBezTo>
                    <a:pt x="19335" y="40061"/>
                    <a:pt x="15519" y="43603"/>
                    <a:pt x="12833" y="46438"/>
                  </a:cubicBezTo>
                  <a:cubicBezTo>
                    <a:pt x="4352" y="54798"/>
                    <a:pt x="253" y="61034"/>
                    <a:pt x="253" y="62309"/>
                  </a:cubicBezTo>
                  <a:cubicBezTo>
                    <a:pt x="253" y="64010"/>
                    <a:pt x="2090" y="64010"/>
                    <a:pt x="2656" y="64010"/>
                  </a:cubicBezTo>
                  <a:cubicBezTo>
                    <a:pt x="4069" y="64010"/>
                    <a:pt x="4352" y="63726"/>
                    <a:pt x="5059" y="62592"/>
                  </a:cubicBezTo>
                  <a:cubicBezTo>
                    <a:pt x="8875" y="57208"/>
                    <a:pt x="13257" y="53948"/>
                    <a:pt x="18063" y="53948"/>
                  </a:cubicBezTo>
                  <a:cubicBezTo>
                    <a:pt x="19759" y="53948"/>
                    <a:pt x="21880" y="54090"/>
                    <a:pt x="25696" y="57633"/>
                  </a:cubicBezTo>
                  <a:cubicBezTo>
                    <a:pt x="30078" y="61884"/>
                    <a:pt x="32905" y="64010"/>
                    <a:pt x="37429" y="64010"/>
                  </a:cubicBezTo>
                  <a:cubicBezTo>
                    <a:pt x="52554" y="64010"/>
                    <a:pt x="62024" y="46863"/>
                    <a:pt x="62024" y="42045"/>
                  </a:cubicBezTo>
                  <a:cubicBezTo>
                    <a:pt x="62024" y="40344"/>
                    <a:pt x="60469" y="40202"/>
                    <a:pt x="59621" y="40202"/>
                  </a:cubicBezTo>
                  <a:cubicBezTo>
                    <a:pt x="57925" y="40202"/>
                    <a:pt x="57642" y="40911"/>
                    <a:pt x="57077" y="42470"/>
                  </a:cubicBezTo>
                  <a:cubicBezTo>
                    <a:pt x="54391" y="49555"/>
                    <a:pt x="46051" y="52956"/>
                    <a:pt x="39125" y="52956"/>
                  </a:cubicBezTo>
                  <a:cubicBezTo>
                    <a:pt x="35874" y="52956"/>
                    <a:pt x="32340" y="52248"/>
                    <a:pt x="28806" y="51397"/>
                  </a:cubicBezTo>
                  <a:cubicBezTo>
                    <a:pt x="22304" y="49980"/>
                    <a:pt x="21173" y="49980"/>
                    <a:pt x="18629" y="49980"/>
                  </a:cubicBezTo>
                  <a:cubicBezTo>
                    <a:pt x="18346" y="49980"/>
                    <a:pt x="16226" y="49980"/>
                    <a:pt x="15377" y="50122"/>
                  </a:cubicBez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77" name="任意多边形: 形状 276">
              <a:extLst>
                <a:ext uri="{FF2B5EF4-FFF2-40B4-BE49-F238E27FC236}">
                  <a16:creationId xmlns:a16="http://schemas.microsoft.com/office/drawing/2014/main" id="{476838DE-1277-4FB6-8773-3782B6DF0552}"/>
                </a:ext>
              </a:extLst>
            </p:cNvPr>
            <p:cNvSpPr/>
            <p:nvPr>
              <p:custDataLst>
                <p:tags r:id="rId29"/>
              </p:custDataLst>
            </p:nvPr>
          </p:nvSpPr>
          <p:spPr>
            <a:xfrm>
              <a:off x="10699877" y="7156614"/>
              <a:ext cx="123382" cy="156486"/>
            </a:xfrm>
            <a:custGeom>
              <a:avLst/>
              <a:gdLst>
                <a:gd name="connsiteX0" fmla="*/ 119605 w 123382"/>
                <a:gd name="connsiteY0" fmla="*/ 63248 h 156486"/>
                <a:gd name="connsiteX1" fmla="*/ 123643 w 123382"/>
                <a:gd name="connsiteY1" fmla="*/ 58794 h 156486"/>
                <a:gd name="connsiteX2" fmla="*/ 119605 w 123382"/>
                <a:gd name="connsiteY2" fmla="*/ 54138 h 156486"/>
                <a:gd name="connsiteX3" fmla="*/ 8339 w 123382"/>
                <a:gd name="connsiteY3" fmla="*/ 1503 h 156486"/>
                <a:gd name="connsiteX4" fmla="*/ 4300 w 123382"/>
                <a:gd name="connsiteY4" fmla="*/ 86 h 156486"/>
                <a:gd name="connsiteX5" fmla="*/ 261 w 123382"/>
                <a:gd name="connsiteY5" fmla="*/ 4135 h 156486"/>
                <a:gd name="connsiteX6" fmla="*/ 4098 w 123382"/>
                <a:gd name="connsiteY6" fmla="*/ 8588 h 156486"/>
                <a:gd name="connsiteX7" fmla="*/ 110114 w 123382"/>
                <a:gd name="connsiteY7" fmla="*/ 58591 h 156486"/>
                <a:gd name="connsiteX8" fmla="*/ 4502 w 123382"/>
                <a:gd name="connsiteY8" fmla="*/ 108594 h 156486"/>
                <a:gd name="connsiteX9" fmla="*/ 261 w 123382"/>
                <a:gd name="connsiteY9" fmla="*/ 113250 h 156486"/>
                <a:gd name="connsiteX10" fmla="*/ 4300 w 123382"/>
                <a:gd name="connsiteY10" fmla="*/ 117299 h 156486"/>
                <a:gd name="connsiteX11" fmla="*/ 7935 w 123382"/>
                <a:gd name="connsiteY11" fmla="*/ 115882 h 156486"/>
                <a:gd name="connsiteX12" fmla="*/ 119605 w 123382"/>
                <a:gd name="connsiteY12" fmla="*/ 63248 h 156486"/>
                <a:gd name="connsiteX13" fmla="*/ 116576 w 123382"/>
                <a:gd name="connsiteY13" fmla="*/ 156573 h 156486"/>
                <a:gd name="connsiteX14" fmla="*/ 123643 w 123382"/>
                <a:gd name="connsiteY14" fmla="*/ 152524 h 156486"/>
                <a:gd name="connsiteX15" fmla="*/ 116374 w 123382"/>
                <a:gd name="connsiteY15" fmla="*/ 148475 h 156486"/>
                <a:gd name="connsiteX16" fmla="*/ 7531 w 123382"/>
                <a:gd name="connsiteY16" fmla="*/ 148475 h 156486"/>
                <a:gd name="connsiteX17" fmla="*/ 261 w 123382"/>
                <a:gd name="connsiteY17" fmla="*/ 152524 h 156486"/>
                <a:gd name="connsiteX18" fmla="*/ 7329 w 123382"/>
                <a:gd name="connsiteY18" fmla="*/ 156573 h 156486"/>
                <a:gd name="connsiteX19" fmla="*/ 116576 w 123382"/>
                <a:gd name="connsiteY19" fmla="*/ 156573 h 156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382" h="156486">
                  <a:moveTo>
                    <a:pt x="119605" y="63248"/>
                  </a:moveTo>
                  <a:cubicBezTo>
                    <a:pt x="122432" y="62033"/>
                    <a:pt x="123643" y="60616"/>
                    <a:pt x="123643" y="58794"/>
                  </a:cubicBezTo>
                  <a:cubicBezTo>
                    <a:pt x="123643" y="56769"/>
                    <a:pt x="122836" y="55555"/>
                    <a:pt x="119605" y="54138"/>
                  </a:cubicBezTo>
                  <a:lnTo>
                    <a:pt x="8339" y="1503"/>
                  </a:lnTo>
                  <a:cubicBezTo>
                    <a:pt x="5512" y="86"/>
                    <a:pt x="4704" y="86"/>
                    <a:pt x="4300" y="86"/>
                  </a:cubicBezTo>
                  <a:cubicBezTo>
                    <a:pt x="1877" y="86"/>
                    <a:pt x="261" y="1908"/>
                    <a:pt x="261" y="4135"/>
                  </a:cubicBezTo>
                  <a:cubicBezTo>
                    <a:pt x="261" y="6564"/>
                    <a:pt x="1877" y="7576"/>
                    <a:pt x="4098" y="8588"/>
                  </a:cubicBezTo>
                  <a:lnTo>
                    <a:pt x="110114" y="58591"/>
                  </a:lnTo>
                  <a:lnTo>
                    <a:pt x="4502" y="108594"/>
                  </a:lnTo>
                  <a:cubicBezTo>
                    <a:pt x="463" y="110416"/>
                    <a:pt x="261" y="112036"/>
                    <a:pt x="261" y="113250"/>
                  </a:cubicBezTo>
                  <a:cubicBezTo>
                    <a:pt x="261" y="115477"/>
                    <a:pt x="2079" y="117299"/>
                    <a:pt x="4300" y="117299"/>
                  </a:cubicBezTo>
                  <a:cubicBezTo>
                    <a:pt x="4906" y="117299"/>
                    <a:pt x="5310" y="117299"/>
                    <a:pt x="7935" y="115882"/>
                  </a:cubicBezTo>
                  <a:lnTo>
                    <a:pt x="119605" y="63248"/>
                  </a:lnTo>
                  <a:close/>
                  <a:moveTo>
                    <a:pt x="116576" y="156573"/>
                  </a:moveTo>
                  <a:cubicBezTo>
                    <a:pt x="120009" y="156573"/>
                    <a:pt x="123643" y="156573"/>
                    <a:pt x="123643" y="152524"/>
                  </a:cubicBezTo>
                  <a:cubicBezTo>
                    <a:pt x="123643" y="148475"/>
                    <a:pt x="119403" y="148475"/>
                    <a:pt x="116374" y="148475"/>
                  </a:cubicBezTo>
                  <a:lnTo>
                    <a:pt x="7531" y="148475"/>
                  </a:lnTo>
                  <a:cubicBezTo>
                    <a:pt x="4502" y="148475"/>
                    <a:pt x="261" y="148475"/>
                    <a:pt x="261" y="152524"/>
                  </a:cubicBezTo>
                  <a:cubicBezTo>
                    <a:pt x="261" y="156573"/>
                    <a:pt x="3896" y="156573"/>
                    <a:pt x="7329" y="156573"/>
                  </a:cubicBezTo>
                  <a:lnTo>
                    <a:pt x="116576" y="156573"/>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78" name="任意多边形: 形状 277">
              <a:extLst>
                <a:ext uri="{FF2B5EF4-FFF2-40B4-BE49-F238E27FC236}">
                  <a16:creationId xmlns:a16="http://schemas.microsoft.com/office/drawing/2014/main" id="{7B5E508F-5D8A-46B4-98F7-E32511B54C49}"/>
                </a:ext>
              </a:extLst>
            </p:cNvPr>
            <p:cNvSpPr/>
            <p:nvPr>
              <p:custDataLst>
                <p:tags r:id="rId30"/>
              </p:custDataLst>
            </p:nvPr>
          </p:nvSpPr>
          <p:spPr>
            <a:xfrm>
              <a:off x="10995264" y="7013588"/>
              <a:ext cx="66638" cy="134825"/>
            </a:xfrm>
            <a:custGeom>
              <a:avLst/>
              <a:gdLst>
                <a:gd name="connsiteX0" fmla="*/ 41672 w 66638"/>
                <a:gd name="connsiteY0" fmla="*/ 5343 h 134825"/>
                <a:gd name="connsiteX1" fmla="*/ 37028 w 66638"/>
                <a:gd name="connsiteY1" fmla="*/ 79 h 134825"/>
                <a:gd name="connsiteX2" fmla="*/ 276 w 66638"/>
                <a:gd name="connsiteY2" fmla="*/ 13035 h 134825"/>
                <a:gd name="connsiteX3" fmla="*/ 276 w 66638"/>
                <a:gd name="connsiteY3" fmla="*/ 19311 h 134825"/>
                <a:gd name="connsiteX4" fmla="*/ 26729 w 66638"/>
                <a:gd name="connsiteY4" fmla="*/ 14048 h 134825"/>
                <a:gd name="connsiteX5" fmla="*/ 26729 w 66638"/>
                <a:gd name="connsiteY5" fmla="*/ 118912 h 134825"/>
                <a:gd name="connsiteX6" fmla="*/ 7949 w 66638"/>
                <a:gd name="connsiteY6" fmla="*/ 128629 h 134825"/>
                <a:gd name="connsiteX7" fmla="*/ 1487 w 66638"/>
                <a:gd name="connsiteY7" fmla="*/ 128629 h 134825"/>
                <a:gd name="connsiteX8" fmla="*/ 1487 w 66638"/>
                <a:gd name="connsiteY8" fmla="*/ 134905 h 134825"/>
                <a:gd name="connsiteX9" fmla="*/ 34201 w 66638"/>
                <a:gd name="connsiteY9" fmla="*/ 134298 h 134825"/>
                <a:gd name="connsiteX10" fmla="*/ 66914 w 66638"/>
                <a:gd name="connsiteY10" fmla="*/ 134905 h 134825"/>
                <a:gd name="connsiteX11" fmla="*/ 66914 w 66638"/>
                <a:gd name="connsiteY11" fmla="*/ 128629 h 134825"/>
                <a:gd name="connsiteX12" fmla="*/ 60452 w 66638"/>
                <a:gd name="connsiteY12" fmla="*/ 128629 h 134825"/>
                <a:gd name="connsiteX13" fmla="*/ 41672 w 66638"/>
                <a:gd name="connsiteY13" fmla="*/ 118912 h 134825"/>
                <a:gd name="connsiteX14" fmla="*/ 41672 w 66638"/>
                <a:gd name="connsiteY14" fmla="*/ 5343 h 1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638" h="134825">
                  <a:moveTo>
                    <a:pt x="41672" y="5343"/>
                  </a:moveTo>
                  <a:cubicBezTo>
                    <a:pt x="41672" y="484"/>
                    <a:pt x="41672" y="79"/>
                    <a:pt x="37028" y="79"/>
                  </a:cubicBezTo>
                  <a:cubicBezTo>
                    <a:pt x="24508" y="13035"/>
                    <a:pt x="6738" y="13035"/>
                    <a:pt x="276" y="13035"/>
                  </a:cubicBezTo>
                  <a:lnTo>
                    <a:pt x="276" y="19311"/>
                  </a:lnTo>
                  <a:cubicBezTo>
                    <a:pt x="4314" y="19311"/>
                    <a:pt x="16229" y="19311"/>
                    <a:pt x="26729" y="14048"/>
                  </a:cubicBezTo>
                  <a:lnTo>
                    <a:pt x="26729" y="118912"/>
                  </a:lnTo>
                  <a:cubicBezTo>
                    <a:pt x="26729" y="126200"/>
                    <a:pt x="26123" y="128629"/>
                    <a:pt x="7949" y="128629"/>
                  </a:cubicBezTo>
                  <a:lnTo>
                    <a:pt x="1487" y="128629"/>
                  </a:lnTo>
                  <a:lnTo>
                    <a:pt x="1487" y="134905"/>
                  </a:lnTo>
                  <a:cubicBezTo>
                    <a:pt x="8555" y="134298"/>
                    <a:pt x="26123" y="134298"/>
                    <a:pt x="34201" y="134298"/>
                  </a:cubicBezTo>
                  <a:cubicBezTo>
                    <a:pt x="42278" y="134298"/>
                    <a:pt x="59847" y="134298"/>
                    <a:pt x="66914" y="134905"/>
                  </a:cubicBezTo>
                  <a:lnTo>
                    <a:pt x="66914" y="128629"/>
                  </a:lnTo>
                  <a:lnTo>
                    <a:pt x="60452" y="128629"/>
                  </a:lnTo>
                  <a:cubicBezTo>
                    <a:pt x="42278" y="128629"/>
                    <a:pt x="41672" y="126402"/>
                    <a:pt x="41672" y="118912"/>
                  </a:cubicBezTo>
                  <a:lnTo>
                    <a:pt x="41672" y="5343"/>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79" name="任意多边形: 形状 278">
              <a:extLst>
                <a:ext uri="{FF2B5EF4-FFF2-40B4-BE49-F238E27FC236}">
                  <a16:creationId xmlns:a16="http://schemas.microsoft.com/office/drawing/2014/main" id="{43BC2257-0A0B-4479-9199-1469721E8691}"/>
                </a:ext>
              </a:extLst>
            </p:cNvPr>
            <p:cNvSpPr/>
            <p:nvPr>
              <p:custDataLst>
                <p:tags r:id="rId31"/>
              </p:custDataLst>
            </p:nvPr>
          </p:nvSpPr>
          <p:spPr>
            <a:xfrm>
              <a:off x="10920501" y="7230708"/>
              <a:ext cx="214549" cy="8097"/>
            </a:xfrm>
            <a:custGeom>
              <a:avLst/>
              <a:gdLst>
                <a:gd name="connsiteX0" fmla="*/ 0 w 214549"/>
                <a:gd name="connsiteY0" fmla="*/ 0 h 8097"/>
                <a:gd name="connsiteX1" fmla="*/ 214550 w 214549"/>
                <a:gd name="connsiteY1" fmla="*/ 0 h 8097"/>
                <a:gd name="connsiteX2" fmla="*/ 214550 w 214549"/>
                <a:gd name="connsiteY2" fmla="*/ 8097 h 8097"/>
                <a:gd name="connsiteX3" fmla="*/ 0 w 214549"/>
                <a:gd name="connsiteY3" fmla="*/ 8097 h 8097"/>
              </a:gdLst>
              <a:ahLst/>
              <a:cxnLst>
                <a:cxn ang="0">
                  <a:pos x="connsiteX0" y="connsiteY0"/>
                </a:cxn>
                <a:cxn ang="0">
                  <a:pos x="connsiteX1" y="connsiteY1"/>
                </a:cxn>
                <a:cxn ang="0">
                  <a:pos x="connsiteX2" y="connsiteY2"/>
                </a:cxn>
                <a:cxn ang="0">
                  <a:pos x="connsiteX3" y="connsiteY3"/>
                </a:cxn>
              </a:cxnLst>
              <a:rect l="l" t="t" r="r" b="b"/>
              <a:pathLst>
                <a:path w="214549" h="8097">
                  <a:moveTo>
                    <a:pt x="0" y="0"/>
                  </a:moveTo>
                  <a:lnTo>
                    <a:pt x="214550" y="0"/>
                  </a:lnTo>
                  <a:lnTo>
                    <a:pt x="214550" y="8097"/>
                  </a:lnTo>
                  <a:lnTo>
                    <a:pt x="0" y="8097"/>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80" name="任意多边形: 形状 279">
              <a:extLst>
                <a:ext uri="{FF2B5EF4-FFF2-40B4-BE49-F238E27FC236}">
                  <a16:creationId xmlns:a16="http://schemas.microsoft.com/office/drawing/2014/main" id="{70879665-F1EB-4A90-BD11-3F85EE3D631E}"/>
                </a:ext>
              </a:extLst>
            </p:cNvPr>
            <p:cNvSpPr/>
            <p:nvPr>
              <p:custDataLst>
                <p:tags r:id="rId32"/>
              </p:custDataLst>
            </p:nvPr>
          </p:nvSpPr>
          <p:spPr>
            <a:xfrm>
              <a:off x="10926357" y="7334752"/>
              <a:ext cx="109448" cy="91705"/>
            </a:xfrm>
            <a:custGeom>
              <a:avLst/>
              <a:gdLst>
                <a:gd name="connsiteX0" fmla="*/ 12187 w 109448"/>
                <a:gd name="connsiteY0" fmla="*/ 77628 h 91705"/>
                <a:gd name="connsiteX1" fmla="*/ 10370 w 109448"/>
                <a:gd name="connsiteY1" fmla="*/ 86333 h 91705"/>
                <a:gd name="connsiteX2" fmla="*/ 16226 w 109448"/>
                <a:gd name="connsiteY2" fmla="*/ 91799 h 91705"/>
                <a:gd name="connsiteX3" fmla="*/ 23697 w 109448"/>
                <a:gd name="connsiteY3" fmla="*/ 86130 h 91705"/>
                <a:gd name="connsiteX4" fmla="*/ 27534 w 109448"/>
                <a:gd name="connsiteY4" fmla="*/ 71150 h 91705"/>
                <a:gd name="connsiteX5" fmla="*/ 31977 w 109448"/>
                <a:gd name="connsiteY5" fmla="*/ 52930 h 91705"/>
                <a:gd name="connsiteX6" fmla="*/ 35410 w 109448"/>
                <a:gd name="connsiteY6" fmla="*/ 39366 h 91705"/>
                <a:gd name="connsiteX7" fmla="*/ 38035 w 109448"/>
                <a:gd name="connsiteY7" fmla="*/ 29244 h 91705"/>
                <a:gd name="connsiteX8" fmla="*/ 70950 w 109448"/>
                <a:gd name="connsiteY8" fmla="*/ 4547 h 91705"/>
                <a:gd name="connsiteX9" fmla="*/ 81855 w 109448"/>
                <a:gd name="connsiteY9" fmla="*/ 18717 h 91705"/>
                <a:gd name="connsiteX10" fmla="*/ 68729 w 109448"/>
                <a:gd name="connsiteY10" fmla="*/ 65886 h 91705"/>
                <a:gd name="connsiteX11" fmla="*/ 66709 w 109448"/>
                <a:gd name="connsiteY11" fmla="*/ 75198 h 91705"/>
                <a:gd name="connsiteX12" fmla="*/ 83268 w 109448"/>
                <a:gd name="connsiteY12" fmla="*/ 91799 h 91705"/>
                <a:gd name="connsiteX13" fmla="*/ 109722 w 109448"/>
                <a:gd name="connsiteY13" fmla="*/ 60623 h 91705"/>
                <a:gd name="connsiteX14" fmla="*/ 107298 w 109448"/>
                <a:gd name="connsiteY14" fmla="*/ 58598 h 91705"/>
                <a:gd name="connsiteX15" fmla="*/ 104269 w 109448"/>
                <a:gd name="connsiteY15" fmla="*/ 62242 h 91705"/>
                <a:gd name="connsiteX16" fmla="*/ 83672 w 109448"/>
                <a:gd name="connsiteY16" fmla="*/ 87345 h 91705"/>
                <a:gd name="connsiteX17" fmla="*/ 78826 w 109448"/>
                <a:gd name="connsiteY17" fmla="*/ 80664 h 91705"/>
                <a:gd name="connsiteX18" fmla="*/ 82460 w 109448"/>
                <a:gd name="connsiteY18" fmla="*/ 66291 h 91705"/>
                <a:gd name="connsiteX19" fmla="*/ 94778 w 109448"/>
                <a:gd name="connsiteY19" fmla="*/ 21754 h 91705"/>
                <a:gd name="connsiteX20" fmla="*/ 71556 w 109448"/>
                <a:gd name="connsiteY20" fmla="*/ 93 h 91705"/>
                <a:gd name="connsiteX21" fmla="*/ 40054 w 109448"/>
                <a:gd name="connsiteY21" fmla="*/ 17705 h 91705"/>
                <a:gd name="connsiteX22" fmla="*/ 21476 w 109448"/>
                <a:gd name="connsiteY22" fmla="*/ 93 h 91705"/>
                <a:gd name="connsiteX23" fmla="*/ 6331 w 109448"/>
                <a:gd name="connsiteY23" fmla="*/ 11632 h 91705"/>
                <a:gd name="connsiteX24" fmla="*/ 273 w 109448"/>
                <a:gd name="connsiteY24" fmla="*/ 31269 h 91705"/>
                <a:gd name="connsiteX25" fmla="*/ 2696 w 109448"/>
                <a:gd name="connsiteY25" fmla="*/ 33293 h 91705"/>
                <a:gd name="connsiteX26" fmla="*/ 6129 w 109448"/>
                <a:gd name="connsiteY26" fmla="*/ 28637 h 91705"/>
                <a:gd name="connsiteX27" fmla="*/ 20870 w 109448"/>
                <a:gd name="connsiteY27" fmla="*/ 4547 h 91705"/>
                <a:gd name="connsiteX28" fmla="*/ 27130 w 109448"/>
                <a:gd name="connsiteY28" fmla="*/ 13859 h 91705"/>
                <a:gd name="connsiteX29" fmla="*/ 23899 w 109448"/>
                <a:gd name="connsiteY29" fmla="*/ 30864 h 91705"/>
                <a:gd name="connsiteX30" fmla="*/ 12187 w 109448"/>
                <a:gd name="connsiteY30" fmla="*/ 77628 h 9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9448" h="91705">
                  <a:moveTo>
                    <a:pt x="12187" y="77628"/>
                  </a:moveTo>
                  <a:cubicBezTo>
                    <a:pt x="11581" y="80664"/>
                    <a:pt x="10370" y="85320"/>
                    <a:pt x="10370" y="86333"/>
                  </a:cubicBezTo>
                  <a:cubicBezTo>
                    <a:pt x="10370" y="89977"/>
                    <a:pt x="13197" y="91799"/>
                    <a:pt x="16226" y="91799"/>
                  </a:cubicBezTo>
                  <a:cubicBezTo>
                    <a:pt x="18649" y="91799"/>
                    <a:pt x="22284" y="90179"/>
                    <a:pt x="23697" y="86130"/>
                  </a:cubicBezTo>
                  <a:cubicBezTo>
                    <a:pt x="23899" y="85725"/>
                    <a:pt x="26323" y="76211"/>
                    <a:pt x="27534" y="71150"/>
                  </a:cubicBezTo>
                  <a:lnTo>
                    <a:pt x="31977" y="52930"/>
                  </a:lnTo>
                  <a:cubicBezTo>
                    <a:pt x="33188" y="48476"/>
                    <a:pt x="34400" y="44022"/>
                    <a:pt x="35410" y="39366"/>
                  </a:cubicBezTo>
                  <a:cubicBezTo>
                    <a:pt x="36217" y="35925"/>
                    <a:pt x="37833" y="30054"/>
                    <a:pt x="38035" y="29244"/>
                  </a:cubicBezTo>
                  <a:cubicBezTo>
                    <a:pt x="41064" y="22969"/>
                    <a:pt x="51766" y="4547"/>
                    <a:pt x="70950" y="4547"/>
                  </a:cubicBezTo>
                  <a:cubicBezTo>
                    <a:pt x="80037" y="4547"/>
                    <a:pt x="81855" y="12037"/>
                    <a:pt x="81855" y="18717"/>
                  </a:cubicBezTo>
                  <a:cubicBezTo>
                    <a:pt x="81855" y="31269"/>
                    <a:pt x="71960" y="57181"/>
                    <a:pt x="68729" y="65886"/>
                  </a:cubicBezTo>
                  <a:cubicBezTo>
                    <a:pt x="66911" y="70542"/>
                    <a:pt x="66709" y="72972"/>
                    <a:pt x="66709" y="75198"/>
                  </a:cubicBezTo>
                  <a:cubicBezTo>
                    <a:pt x="66709" y="84713"/>
                    <a:pt x="73777" y="91799"/>
                    <a:pt x="83268" y="91799"/>
                  </a:cubicBezTo>
                  <a:cubicBezTo>
                    <a:pt x="102250" y="91799"/>
                    <a:pt x="109722" y="62242"/>
                    <a:pt x="109722" y="60623"/>
                  </a:cubicBezTo>
                  <a:cubicBezTo>
                    <a:pt x="109722" y="58598"/>
                    <a:pt x="107904" y="58598"/>
                    <a:pt x="107298" y="58598"/>
                  </a:cubicBezTo>
                  <a:cubicBezTo>
                    <a:pt x="105279" y="58598"/>
                    <a:pt x="105279" y="59206"/>
                    <a:pt x="104269" y="62242"/>
                  </a:cubicBezTo>
                  <a:cubicBezTo>
                    <a:pt x="100231" y="76008"/>
                    <a:pt x="93567" y="87345"/>
                    <a:pt x="83672" y="87345"/>
                  </a:cubicBezTo>
                  <a:cubicBezTo>
                    <a:pt x="80239" y="87345"/>
                    <a:pt x="78826" y="85320"/>
                    <a:pt x="78826" y="80664"/>
                  </a:cubicBezTo>
                  <a:cubicBezTo>
                    <a:pt x="78826" y="75603"/>
                    <a:pt x="80643" y="70745"/>
                    <a:pt x="82460" y="66291"/>
                  </a:cubicBezTo>
                  <a:cubicBezTo>
                    <a:pt x="86297" y="55562"/>
                    <a:pt x="94778" y="33293"/>
                    <a:pt x="94778" y="21754"/>
                  </a:cubicBezTo>
                  <a:cubicBezTo>
                    <a:pt x="94778" y="8190"/>
                    <a:pt x="86095" y="93"/>
                    <a:pt x="71556" y="93"/>
                  </a:cubicBezTo>
                  <a:cubicBezTo>
                    <a:pt x="53382" y="93"/>
                    <a:pt x="43487" y="13049"/>
                    <a:pt x="40054" y="17705"/>
                  </a:cubicBezTo>
                  <a:cubicBezTo>
                    <a:pt x="39044" y="6368"/>
                    <a:pt x="30765" y="93"/>
                    <a:pt x="21476" y="93"/>
                  </a:cubicBezTo>
                  <a:cubicBezTo>
                    <a:pt x="12187" y="93"/>
                    <a:pt x="8350" y="7988"/>
                    <a:pt x="6331" y="11632"/>
                  </a:cubicBezTo>
                  <a:cubicBezTo>
                    <a:pt x="3100" y="18515"/>
                    <a:pt x="273" y="30459"/>
                    <a:pt x="273" y="31269"/>
                  </a:cubicBezTo>
                  <a:cubicBezTo>
                    <a:pt x="273" y="33293"/>
                    <a:pt x="2292" y="33293"/>
                    <a:pt x="2696" y="33293"/>
                  </a:cubicBezTo>
                  <a:cubicBezTo>
                    <a:pt x="4716" y="33293"/>
                    <a:pt x="4917" y="33091"/>
                    <a:pt x="6129" y="28637"/>
                  </a:cubicBezTo>
                  <a:cubicBezTo>
                    <a:pt x="9562" y="14264"/>
                    <a:pt x="13601" y="4547"/>
                    <a:pt x="20870" y="4547"/>
                  </a:cubicBezTo>
                  <a:cubicBezTo>
                    <a:pt x="24909" y="4547"/>
                    <a:pt x="27130" y="7178"/>
                    <a:pt x="27130" y="13859"/>
                  </a:cubicBezTo>
                  <a:cubicBezTo>
                    <a:pt x="27130" y="18110"/>
                    <a:pt x="26524" y="20337"/>
                    <a:pt x="23899" y="30864"/>
                  </a:cubicBezTo>
                  <a:lnTo>
                    <a:pt x="12187" y="77628"/>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81" name="任意多边形: 形状 280">
              <a:extLst>
                <a:ext uri="{FF2B5EF4-FFF2-40B4-BE49-F238E27FC236}">
                  <a16:creationId xmlns:a16="http://schemas.microsoft.com/office/drawing/2014/main" id="{5C1DF1C7-F6BE-4ECF-BCC3-BAE690A38DCB}"/>
                </a:ext>
              </a:extLst>
            </p:cNvPr>
            <p:cNvSpPr/>
            <p:nvPr>
              <p:custDataLst>
                <p:tags r:id="rId33"/>
              </p:custDataLst>
            </p:nvPr>
          </p:nvSpPr>
          <p:spPr>
            <a:xfrm>
              <a:off x="11041568" y="7392103"/>
              <a:ext cx="78875" cy="89984"/>
            </a:xfrm>
            <a:custGeom>
              <a:avLst/>
              <a:gdLst>
                <a:gd name="connsiteX0" fmla="*/ 11022 w 78875"/>
                <a:gd name="connsiteY0" fmla="*/ 79876 h 89984"/>
                <a:gd name="connsiteX1" fmla="*/ 4096 w 78875"/>
                <a:gd name="connsiteY1" fmla="*/ 84978 h 89984"/>
                <a:gd name="connsiteX2" fmla="*/ 279 w 78875"/>
                <a:gd name="connsiteY2" fmla="*/ 87954 h 89984"/>
                <a:gd name="connsiteX3" fmla="*/ 2258 w 78875"/>
                <a:gd name="connsiteY3" fmla="*/ 90079 h 89984"/>
                <a:gd name="connsiteX4" fmla="*/ 14414 w 78875"/>
                <a:gd name="connsiteY4" fmla="*/ 89512 h 89984"/>
                <a:gd name="connsiteX5" fmla="*/ 29257 w 78875"/>
                <a:gd name="connsiteY5" fmla="*/ 90079 h 89984"/>
                <a:gd name="connsiteX6" fmla="*/ 32084 w 78875"/>
                <a:gd name="connsiteY6" fmla="*/ 86962 h 89984"/>
                <a:gd name="connsiteX7" fmla="*/ 28408 w 78875"/>
                <a:gd name="connsiteY7" fmla="*/ 84978 h 89984"/>
                <a:gd name="connsiteX8" fmla="*/ 21482 w 78875"/>
                <a:gd name="connsiteY8" fmla="*/ 83277 h 89984"/>
                <a:gd name="connsiteX9" fmla="*/ 23037 w 78875"/>
                <a:gd name="connsiteY9" fmla="*/ 76759 h 89984"/>
                <a:gd name="connsiteX10" fmla="*/ 28267 w 78875"/>
                <a:gd name="connsiteY10" fmla="*/ 55644 h 89984"/>
                <a:gd name="connsiteX11" fmla="*/ 42827 w 78875"/>
                <a:gd name="connsiteY11" fmla="*/ 64005 h 89984"/>
                <a:gd name="connsiteX12" fmla="*/ 79155 w 78875"/>
                <a:gd name="connsiteY12" fmla="*/ 23760 h 89984"/>
                <a:gd name="connsiteX13" fmla="*/ 57952 w 78875"/>
                <a:gd name="connsiteY13" fmla="*/ 94 h 89984"/>
                <a:gd name="connsiteX14" fmla="*/ 37879 w 78875"/>
                <a:gd name="connsiteY14" fmla="*/ 10014 h 89984"/>
                <a:gd name="connsiteX15" fmla="*/ 23320 w 78875"/>
                <a:gd name="connsiteY15" fmla="*/ 94 h 89984"/>
                <a:gd name="connsiteX16" fmla="*/ 12153 w 78875"/>
                <a:gd name="connsiteY16" fmla="*/ 7605 h 89984"/>
                <a:gd name="connsiteX17" fmla="*/ 7064 w 78875"/>
                <a:gd name="connsiteY17" fmla="*/ 21776 h 89984"/>
                <a:gd name="connsiteX18" fmla="*/ 9467 w 78875"/>
                <a:gd name="connsiteY18" fmla="*/ 23618 h 89984"/>
                <a:gd name="connsiteX19" fmla="*/ 12577 w 78875"/>
                <a:gd name="connsiteY19" fmla="*/ 19367 h 89984"/>
                <a:gd name="connsiteX20" fmla="*/ 22896 w 78875"/>
                <a:gd name="connsiteY20" fmla="*/ 4062 h 89984"/>
                <a:gd name="connsiteX21" fmla="*/ 27560 w 78875"/>
                <a:gd name="connsiteY21" fmla="*/ 11006 h 89984"/>
                <a:gd name="connsiteX22" fmla="*/ 27136 w 78875"/>
                <a:gd name="connsiteY22" fmla="*/ 15257 h 89984"/>
                <a:gd name="connsiteX23" fmla="*/ 11022 w 78875"/>
                <a:gd name="connsiteY23" fmla="*/ 79876 h 89984"/>
                <a:gd name="connsiteX24" fmla="*/ 37738 w 78875"/>
                <a:gd name="connsiteY24" fmla="*/ 17099 h 89984"/>
                <a:gd name="connsiteX25" fmla="*/ 57527 w 78875"/>
                <a:gd name="connsiteY25" fmla="*/ 4062 h 89984"/>
                <a:gd name="connsiteX26" fmla="*/ 67846 w 78875"/>
                <a:gd name="connsiteY26" fmla="*/ 17808 h 89984"/>
                <a:gd name="connsiteX27" fmla="*/ 60496 w 78875"/>
                <a:gd name="connsiteY27" fmla="*/ 46291 h 89984"/>
                <a:gd name="connsiteX28" fmla="*/ 42827 w 78875"/>
                <a:gd name="connsiteY28" fmla="*/ 60037 h 89984"/>
                <a:gd name="connsiteX29" fmla="*/ 30246 w 78875"/>
                <a:gd name="connsiteY29" fmla="*/ 47708 h 89984"/>
                <a:gd name="connsiteX30" fmla="*/ 30670 w 78875"/>
                <a:gd name="connsiteY30" fmla="*/ 45583 h 89984"/>
                <a:gd name="connsiteX31" fmla="*/ 37738 w 78875"/>
                <a:gd name="connsiteY31" fmla="*/ 17099 h 8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8875" h="89984">
                  <a:moveTo>
                    <a:pt x="11022" y="79876"/>
                  </a:moveTo>
                  <a:cubicBezTo>
                    <a:pt x="10032" y="83844"/>
                    <a:pt x="9750" y="84978"/>
                    <a:pt x="4096" y="84978"/>
                  </a:cubicBezTo>
                  <a:cubicBezTo>
                    <a:pt x="2258" y="84978"/>
                    <a:pt x="279" y="84978"/>
                    <a:pt x="279" y="87954"/>
                  </a:cubicBezTo>
                  <a:cubicBezTo>
                    <a:pt x="279" y="89512"/>
                    <a:pt x="1551" y="90079"/>
                    <a:pt x="2258" y="90079"/>
                  </a:cubicBezTo>
                  <a:cubicBezTo>
                    <a:pt x="5933" y="90079"/>
                    <a:pt x="10598" y="89512"/>
                    <a:pt x="14414" y="89512"/>
                  </a:cubicBezTo>
                  <a:cubicBezTo>
                    <a:pt x="19220" y="89512"/>
                    <a:pt x="24592" y="90079"/>
                    <a:pt x="29257" y="90079"/>
                  </a:cubicBezTo>
                  <a:cubicBezTo>
                    <a:pt x="30529" y="90079"/>
                    <a:pt x="32084" y="89654"/>
                    <a:pt x="32084" y="86962"/>
                  </a:cubicBezTo>
                  <a:cubicBezTo>
                    <a:pt x="32084" y="84978"/>
                    <a:pt x="30105" y="84978"/>
                    <a:pt x="28408" y="84978"/>
                  </a:cubicBezTo>
                  <a:cubicBezTo>
                    <a:pt x="25299" y="84978"/>
                    <a:pt x="21482" y="84978"/>
                    <a:pt x="21482" y="83277"/>
                  </a:cubicBezTo>
                  <a:cubicBezTo>
                    <a:pt x="21482" y="82569"/>
                    <a:pt x="22472" y="78884"/>
                    <a:pt x="23037" y="76759"/>
                  </a:cubicBezTo>
                  <a:cubicBezTo>
                    <a:pt x="24733" y="69248"/>
                    <a:pt x="26712" y="61596"/>
                    <a:pt x="28267" y="55644"/>
                  </a:cubicBezTo>
                  <a:cubicBezTo>
                    <a:pt x="29963" y="58478"/>
                    <a:pt x="34345" y="64005"/>
                    <a:pt x="42827" y="64005"/>
                  </a:cubicBezTo>
                  <a:cubicBezTo>
                    <a:pt x="60072" y="64005"/>
                    <a:pt x="79155" y="44874"/>
                    <a:pt x="79155" y="23760"/>
                  </a:cubicBezTo>
                  <a:cubicBezTo>
                    <a:pt x="79155" y="7180"/>
                    <a:pt x="67705" y="94"/>
                    <a:pt x="57952" y="94"/>
                  </a:cubicBezTo>
                  <a:cubicBezTo>
                    <a:pt x="49188" y="94"/>
                    <a:pt x="41696" y="6046"/>
                    <a:pt x="37879" y="10014"/>
                  </a:cubicBezTo>
                  <a:cubicBezTo>
                    <a:pt x="35476" y="1937"/>
                    <a:pt x="27560" y="94"/>
                    <a:pt x="23320" y="94"/>
                  </a:cubicBezTo>
                  <a:cubicBezTo>
                    <a:pt x="17807" y="94"/>
                    <a:pt x="14414" y="3779"/>
                    <a:pt x="12153" y="7605"/>
                  </a:cubicBezTo>
                  <a:cubicBezTo>
                    <a:pt x="9326" y="12423"/>
                    <a:pt x="7064" y="20925"/>
                    <a:pt x="7064" y="21776"/>
                  </a:cubicBezTo>
                  <a:cubicBezTo>
                    <a:pt x="7064" y="23618"/>
                    <a:pt x="9043" y="23618"/>
                    <a:pt x="9467" y="23618"/>
                  </a:cubicBezTo>
                  <a:cubicBezTo>
                    <a:pt x="11446" y="23618"/>
                    <a:pt x="11587" y="23193"/>
                    <a:pt x="12577" y="19367"/>
                  </a:cubicBezTo>
                  <a:cubicBezTo>
                    <a:pt x="14697" y="11148"/>
                    <a:pt x="17383" y="4062"/>
                    <a:pt x="22896" y="4062"/>
                  </a:cubicBezTo>
                  <a:cubicBezTo>
                    <a:pt x="26571" y="4062"/>
                    <a:pt x="27560" y="7180"/>
                    <a:pt x="27560" y="11006"/>
                  </a:cubicBezTo>
                  <a:cubicBezTo>
                    <a:pt x="27560" y="12565"/>
                    <a:pt x="27278" y="14407"/>
                    <a:pt x="27136" y="15257"/>
                  </a:cubicBezTo>
                  <a:lnTo>
                    <a:pt x="11022" y="79876"/>
                  </a:lnTo>
                  <a:close/>
                  <a:moveTo>
                    <a:pt x="37738" y="17099"/>
                  </a:moveTo>
                  <a:cubicBezTo>
                    <a:pt x="45936" y="6188"/>
                    <a:pt x="53004" y="4062"/>
                    <a:pt x="57527" y="4062"/>
                  </a:cubicBezTo>
                  <a:cubicBezTo>
                    <a:pt x="63040" y="4062"/>
                    <a:pt x="67846" y="8172"/>
                    <a:pt x="67846" y="17808"/>
                  </a:cubicBezTo>
                  <a:cubicBezTo>
                    <a:pt x="67846" y="23618"/>
                    <a:pt x="64737" y="38072"/>
                    <a:pt x="60496" y="46291"/>
                  </a:cubicBezTo>
                  <a:cubicBezTo>
                    <a:pt x="56962" y="53235"/>
                    <a:pt x="50036" y="60037"/>
                    <a:pt x="42827" y="60037"/>
                  </a:cubicBezTo>
                  <a:cubicBezTo>
                    <a:pt x="32790" y="60037"/>
                    <a:pt x="30246" y="49125"/>
                    <a:pt x="30246" y="47708"/>
                  </a:cubicBezTo>
                  <a:cubicBezTo>
                    <a:pt x="30246" y="47142"/>
                    <a:pt x="30529" y="46150"/>
                    <a:pt x="30670" y="45583"/>
                  </a:cubicBezTo>
                  <a:lnTo>
                    <a:pt x="37738" y="17099"/>
                  </a:lnTo>
                  <a:close/>
                </a:path>
              </a:pathLst>
            </a:custGeom>
            <a:solidFill>
              <a:srgbClr val="000000"/>
            </a:solidFill>
            <a:ln w="2284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spTree>
    <p:extLst>
      <p:ext uri="{BB962C8B-B14F-4D97-AF65-F5344CB8AC3E}">
        <p14:creationId xmlns:p14="http://schemas.microsoft.com/office/powerpoint/2010/main" val="2199910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4339650" cy="646331"/>
          </a:xfrm>
          <a:prstGeom prst="rect">
            <a:avLst/>
          </a:prstGeom>
          <a:noFill/>
        </p:spPr>
        <p:txBody>
          <a:bodyPr wrap="none" rtlCol="0">
            <a:spAutoFit/>
          </a:bodyPr>
          <a:lstStyle/>
          <a:p>
            <a:r>
              <a:rPr lang="zh-CN" altLang="en-US" sz="3600" dirty="0">
                <a:solidFill>
                  <a:schemeClr val="bg1"/>
                </a:solidFill>
                <a:latin typeface="+mj-ea"/>
                <a:ea typeface="+mj-ea"/>
              </a:rPr>
              <a:t>处理算法和实验结果</a:t>
            </a:r>
            <a:endParaRPr lang="en-US" altLang="zh-CN" sz="3600" dirty="0">
              <a:solidFill>
                <a:schemeClr val="bg1"/>
              </a:solidFill>
              <a:latin typeface="+mj-ea"/>
              <a:ea typeface="+mj-ea"/>
            </a:endParaRP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36</a:t>
            </a:fld>
            <a:endParaRPr lang="zh-CN" altLang="en-US" dirty="0"/>
          </a:p>
        </p:txBody>
      </p:sp>
      <p:sp>
        <p:nvSpPr>
          <p:cNvPr id="18" name="文本框 17">
            <a:extLst>
              <a:ext uri="{FF2B5EF4-FFF2-40B4-BE49-F238E27FC236}">
                <a16:creationId xmlns:a16="http://schemas.microsoft.com/office/drawing/2014/main" id="{878F81E8-F9ED-4C66-9A6C-0BB0CDC05869}"/>
              </a:ext>
            </a:extLst>
          </p:cNvPr>
          <p:cNvSpPr txBox="1"/>
          <p:nvPr/>
        </p:nvSpPr>
        <p:spPr>
          <a:xfrm>
            <a:off x="463698" y="1218665"/>
            <a:ext cx="2241319" cy="461665"/>
          </a:xfrm>
          <a:prstGeom prst="rect">
            <a:avLst/>
          </a:prstGeom>
          <a:noFill/>
        </p:spPr>
        <p:txBody>
          <a:bodyPr wrap="none" rtlCol="0">
            <a:spAutoFit/>
          </a:bodyPr>
          <a:lstStyle/>
          <a:p>
            <a:r>
              <a:rPr lang="en-US" altLang="zh-CN" sz="2400" b="1" dirty="0">
                <a:latin typeface="+mj-ea"/>
                <a:ea typeface="+mj-ea"/>
              </a:rPr>
              <a:t>BTOF</a:t>
            </a:r>
            <a:r>
              <a:rPr lang="zh-CN" altLang="en-US" sz="2400" b="1" dirty="0">
                <a:latin typeface="+mj-ea"/>
                <a:ea typeface="+mj-ea"/>
              </a:rPr>
              <a:t>二维算法</a:t>
            </a:r>
          </a:p>
        </p:txBody>
      </p:sp>
      <p:sp>
        <p:nvSpPr>
          <p:cNvPr id="171" name="文本框 170">
            <a:extLst>
              <a:ext uri="{FF2B5EF4-FFF2-40B4-BE49-F238E27FC236}">
                <a16:creationId xmlns:a16="http://schemas.microsoft.com/office/drawing/2014/main" id="{F920438F-B65E-4B1F-911C-791CB1EEA510}"/>
              </a:ext>
            </a:extLst>
          </p:cNvPr>
          <p:cNvSpPr txBox="1"/>
          <p:nvPr/>
        </p:nvSpPr>
        <p:spPr>
          <a:xfrm>
            <a:off x="647445" y="1680330"/>
            <a:ext cx="1717137" cy="400110"/>
          </a:xfrm>
          <a:prstGeom prst="rect">
            <a:avLst/>
          </a:prstGeom>
          <a:noFill/>
        </p:spPr>
        <p:txBody>
          <a:bodyPr wrap="none" rtlCol="0">
            <a:spAutoFit/>
          </a:bodyPr>
          <a:lstStyle/>
          <a:p>
            <a:r>
              <a:rPr lang="en-US" altLang="zh-CN" sz="2000" b="1" dirty="0"/>
              <a:t>PDF</a:t>
            </a:r>
            <a:r>
              <a:rPr lang="zh-CN" altLang="en-US" sz="2000" b="1" dirty="0"/>
              <a:t>获取算法</a:t>
            </a:r>
          </a:p>
        </p:txBody>
      </p:sp>
      <p:sp>
        <p:nvSpPr>
          <p:cNvPr id="182" name="文本框 181">
            <a:extLst>
              <a:ext uri="{FF2B5EF4-FFF2-40B4-BE49-F238E27FC236}">
                <a16:creationId xmlns:a16="http://schemas.microsoft.com/office/drawing/2014/main" id="{3CE9A10B-D966-4C97-977B-09D63E9A1C9B}"/>
              </a:ext>
            </a:extLst>
          </p:cNvPr>
          <p:cNvSpPr txBox="1"/>
          <p:nvPr/>
        </p:nvSpPr>
        <p:spPr>
          <a:xfrm>
            <a:off x="647445" y="2357439"/>
            <a:ext cx="2226892" cy="369332"/>
          </a:xfrm>
          <a:prstGeom prst="rect">
            <a:avLst/>
          </a:prstGeom>
          <a:noFill/>
        </p:spPr>
        <p:txBody>
          <a:bodyPr wrap="none" rtlCol="0">
            <a:spAutoFit/>
          </a:bodyPr>
          <a:lstStyle/>
          <a:p>
            <a:r>
              <a:rPr lang="en-US" altLang="zh-CN" b="1" dirty="0"/>
              <a:t>step2:</a:t>
            </a:r>
            <a:r>
              <a:rPr lang="zh-CN" altLang="en-US" b="1" dirty="0"/>
              <a:t> 光路几何折叠</a:t>
            </a:r>
          </a:p>
        </p:txBody>
      </p:sp>
      <p:pic>
        <p:nvPicPr>
          <p:cNvPr id="226" name="图片 225">
            <a:extLst>
              <a:ext uri="{FF2B5EF4-FFF2-40B4-BE49-F238E27FC236}">
                <a16:creationId xmlns:a16="http://schemas.microsoft.com/office/drawing/2014/main" id="{2D32086C-C92C-467F-ACA8-33C81F2E50FF}"/>
              </a:ext>
            </a:extLst>
          </p:cNvPr>
          <p:cNvPicPr>
            <a:picLocks noChangeAspect="1"/>
          </p:cNvPicPr>
          <p:nvPr/>
        </p:nvPicPr>
        <p:blipFill rotWithShape="1">
          <a:blip r:embed="rId3">
            <a:extLst>
              <a:ext uri="{28A0092B-C50C-407E-A947-70E740481C1C}">
                <a14:useLocalDpi xmlns:a14="http://schemas.microsoft.com/office/drawing/2010/main" val="0"/>
              </a:ext>
            </a:extLst>
          </a:blip>
          <a:srcRect t="7380"/>
          <a:stretch/>
        </p:blipFill>
        <p:spPr>
          <a:xfrm>
            <a:off x="5999585" y="1097849"/>
            <a:ext cx="5052852" cy="2850221"/>
          </a:xfrm>
          <a:prstGeom prst="rect">
            <a:avLst/>
          </a:prstGeom>
        </p:spPr>
      </p:pic>
      <p:pic>
        <p:nvPicPr>
          <p:cNvPr id="227" name="图片 226">
            <a:extLst>
              <a:ext uri="{FF2B5EF4-FFF2-40B4-BE49-F238E27FC236}">
                <a16:creationId xmlns:a16="http://schemas.microsoft.com/office/drawing/2014/main" id="{2734D705-76DC-4D29-BF75-AFCE05BEAAFF}"/>
              </a:ext>
            </a:extLst>
          </p:cNvPr>
          <p:cNvPicPr>
            <a:picLocks noChangeAspect="1"/>
          </p:cNvPicPr>
          <p:nvPr/>
        </p:nvPicPr>
        <p:blipFill rotWithShape="1">
          <a:blip r:embed="rId4">
            <a:extLst>
              <a:ext uri="{28A0092B-C50C-407E-A947-70E740481C1C}">
                <a14:useLocalDpi xmlns:a14="http://schemas.microsoft.com/office/drawing/2010/main" val="0"/>
              </a:ext>
            </a:extLst>
          </a:blip>
          <a:srcRect t="8660"/>
          <a:stretch/>
        </p:blipFill>
        <p:spPr>
          <a:xfrm>
            <a:off x="5972876" y="4216603"/>
            <a:ext cx="5181216" cy="2289158"/>
          </a:xfrm>
          <a:prstGeom prst="rect">
            <a:avLst/>
          </a:prstGeom>
        </p:spPr>
      </p:pic>
      <p:sp>
        <p:nvSpPr>
          <p:cNvPr id="228" name="文本框 227">
            <a:extLst>
              <a:ext uri="{FF2B5EF4-FFF2-40B4-BE49-F238E27FC236}">
                <a16:creationId xmlns:a16="http://schemas.microsoft.com/office/drawing/2014/main" id="{9F7F153E-10C0-49C9-85AC-67E0AAE7857D}"/>
              </a:ext>
            </a:extLst>
          </p:cNvPr>
          <p:cNvSpPr txBox="1"/>
          <p:nvPr/>
        </p:nvSpPr>
        <p:spPr>
          <a:xfrm>
            <a:off x="730160" y="2080440"/>
            <a:ext cx="4408579" cy="338554"/>
          </a:xfrm>
          <a:prstGeom prst="rect">
            <a:avLst/>
          </a:prstGeom>
          <a:noFill/>
        </p:spPr>
        <p:txBody>
          <a:bodyPr wrap="none" rtlCol="0">
            <a:spAutoFit/>
          </a:bodyPr>
          <a:lstStyle/>
          <a:p>
            <a:r>
              <a:rPr lang="zh-CN" altLang="en-US" sz="1600" dirty="0"/>
              <a:t>获得切伦科夫光直射</a:t>
            </a:r>
            <a:r>
              <a:rPr lang="en-US" altLang="zh-CN" sz="1600" dirty="0"/>
              <a:t>PMT</a:t>
            </a:r>
            <a:r>
              <a:rPr lang="zh-CN" altLang="en-US" sz="1600" dirty="0"/>
              <a:t>阵列所在平面的分布</a:t>
            </a:r>
          </a:p>
        </p:txBody>
      </p:sp>
      <p:grpSp>
        <p:nvGrpSpPr>
          <p:cNvPr id="2" name="组合 1">
            <a:extLst>
              <a:ext uri="{FF2B5EF4-FFF2-40B4-BE49-F238E27FC236}">
                <a16:creationId xmlns:a16="http://schemas.microsoft.com/office/drawing/2014/main" id="{D5B9D9BF-11C4-43A7-A2C3-4C22A04855B5}"/>
              </a:ext>
            </a:extLst>
          </p:cNvPr>
          <p:cNvGrpSpPr/>
          <p:nvPr/>
        </p:nvGrpSpPr>
        <p:grpSpPr>
          <a:xfrm>
            <a:off x="1463819" y="3164455"/>
            <a:ext cx="3164245" cy="1375519"/>
            <a:chOff x="463698" y="3003770"/>
            <a:chExt cx="6804935" cy="2958152"/>
          </a:xfrm>
        </p:grpSpPr>
        <p:sp>
          <p:nvSpPr>
            <p:cNvPr id="229" name="矩形 228">
              <a:extLst>
                <a:ext uri="{FF2B5EF4-FFF2-40B4-BE49-F238E27FC236}">
                  <a16:creationId xmlns:a16="http://schemas.microsoft.com/office/drawing/2014/main" id="{88D53435-1FBB-4A03-B775-FB801CF122E8}"/>
                </a:ext>
              </a:extLst>
            </p:cNvPr>
            <p:cNvSpPr/>
            <p:nvPr/>
          </p:nvSpPr>
          <p:spPr>
            <a:xfrm>
              <a:off x="463733" y="3003770"/>
              <a:ext cx="1362456" cy="2944368"/>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0" name="直接箭头连接符 229">
              <a:extLst>
                <a:ext uri="{FF2B5EF4-FFF2-40B4-BE49-F238E27FC236}">
                  <a16:creationId xmlns:a16="http://schemas.microsoft.com/office/drawing/2014/main" id="{D5778280-FD73-4628-B879-800658478870}"/>
                </a:ext>
              </a:extLst>
            </p:cNvPr>
            <p:cNvCxnSpPr/>
            <p:nvPr/>
          </p:nvCxnSpPr>
          <p:spPr>
            <a:xfrm>
              <a:off x="1144961" y="4475954"/>
              <a:ext cx="900000" cy="0"/>
            </a:xfrm>
            <a:prstGeom prst="straightConnector1">
              <a:avLst/>
            </a:prstGeom>
            <a:ln w="19050">
              <a:solidFill>
                <a:schemeClr val="tx1"/>
              </a:solidFill>
              <a:headEnd w="med" len="lg"/>
              <a:tailEnd type="triangle"/>
            </a:ln>
          </p:spPr>
          <p:style>
            <a:lnRef idx="1">
              <a:schemeClr val="accent1"/>
            </a:lnRef>
            <a:fillRef idx="0">
              <a:schemeClr val="accent1"/>
            </a:fillRef>
            <a:effectRef idx="0">
              <a:schemeClr val="accent1"/>
            </a:effectRef>
            <a:fontRef idx="minor">
              <a:schemeClr val="tx1"/>
            </a:fontRef>
          </p:style>
        </p:cxnSp>
        <p:cxnSp>
          <p:nvCxnSpPr>
            <p:cNvPr id="231" name="直接箭头连接符 230">
              <a:extLst>
                <a:ext uri="{FF2B5EF4-FFF2-40B4-BE49-F238E27FC236}">
                  <a16:creationId xmlns:a16="http://schemas.microsoft.com/office/drawing/2014/main" id="{DD720DFC-47A4-416E-889E-D56F6DE59FC2}"/>
                </a:ext>
              </a:extLst>
            </p:cNvPr>
            <p:cNvCxnSpPr>
              <a:cxnSpLocks/>
            </p:cNvCxnSpPr>
            <p:nvPr/>
          </p:nvCxnSpPr>
          <p:spPr>
            <a:xfrm>
              <a:off x="1144961" y="4475954"/>
              <a:ext cx="0" cy="849891"/>
            </a:xfrm>
            <a:prstGeom prst="straightConnector1">
              <a:avLst/>
            </a:prstGeom>
            <a:ln w="19050">
              <a:solidFill>
                <a:schemeClr val="tx1"/>
              </a:solidFill>
              <a:headEnd w="med" len="lg"/>
              <a:tailEnd type="triangle"/>
            </a:ln>
          </p:spPr>
          <p:style>
            <a:lnRef idx="1">
              <a:schemeClr val="accent1"/>
            </a:lnRef>
            <a:fillRef idx="0">
              <a:schemeClr val="accent1"/>
            </a:fillRef>
            <a:effectRef idx="0">
              <a:schemeClr val="accent1"/>
            </a:effectRef>
            <a:fontRef idx="minor">
              <a:schemeClr val="tx1"/>
            </a:fontRef>
          </p:style>
        </p:cxnSp>
        <p:sp>
          <p:nvSpPr>
            <p:cNvPr id="232" name="文本框 231">
              <a:extLst>
                <a:ext uri="{FF2B5EF4-FFF2-40B4-BE49-F238E27FC236}">
                  <a16:creationId xmlns:a16="http://schemas.microsoft.com/office/drawing/2014/main" id="{87E5C628-FE6E-4BB7-A09A-076804CABC3E}"/>
                </a:ext>
              </a:extLst>
            </p:cNvPr>
            <p:cNvSpPr txBox="1"/>
            <p:nvPr/>
          </p:nvSpPr>
          <p:spPr>
            <a:xfrm>
              <a:off x="1916788" y="4442717"/>
              <a:ext cx="298480"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y</a:t>
              </a:r>
              <a:endParaRPr lang="zh-CN" altLang="en-US" sz="2000" i="1" dirty="0">
                <a:latin typeface="Times New Roman" panose="02020603050405020304" pitchFamily="18" charset="0"/>
                <a:cs typeface="Times New Roman" panose="02020603050405020304" pitchFamily="18" charset="0"/>
              </a:endParaRPr>
            </a:p>
          </p:txBody>
        </p:sp>
        <p:sp>
          <p:nvSpPr>
            <p:cNvPr id="233" name="文本框 232">
              <a:extLst>
                <a:ext uri="{FF2B5EF4-FFF2-40B4-BE49-F238E27FC236}">
                  <a16:creationId xmlns:a16="http://schemas.microsoft.com/office/drawing/2014/main" id="{A37C215B-D7F7-4759-8486-C35C004784A9}"/>
                </a:ext>
              </a:extLst>
            </p:cNvPr>
            <p:cNvSpPr txBox="1"/>
            <p:nvPr/>
          </p:nvSpPr>
          <p:spPr>
            <a:xfrm>
              <a:off x="1187095" y="5209700"/>
              <a:ext cx="298480"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x</a:t>
              </a:r>
              <a:endParaRPr lang="zh-CN" altLang="en-US" sz="2000" i="1" dirty="0">
                <a:latin typeface="Times New Roman" panose="02020603050405020304" pitchFamily="18" charset="0"/>
                <a:cs typeface="Times New Roman" panose="02020603050405020304" pitchFamily="18" charset="0"/>
              </a:endParaRPr>
            </a:p>
          </p:txBody>
        </p:sp>
        <p:cxnSp>
          <p:nvCxnSpPr>
            <p:cNvPr id="234" name="直接箭头连接符 233">
              <a:extLst>
                <a:ext uri="{FF2B5EF4-FFF2-40B4-BE49-F238E27FC236}">
                  <a16:creationId xmlns:a16="http://schemas.microsoft.com/office/drawing/2014/main" id="{62E91B7F-2C01-4C25-9B84-DF602BC1C82D}"/>
                </a:ext>
              </a:extLst>
            </p:cNvPr>
            <p:cNvCxnSpPr>
              <a:cxnSpLocks/>
            </p:cNvCxnSpPr>
            <p:nvPr/>
          </p:nvCxnSpPr>
          <p:spPr>
            <a:xfrm>
              <a:off x="1454002" y="3860258"/>
              <a:ext cx="73706" cy="2074887"/>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5" name="矩形 234">
              <a:extLst>
                <a:ext uri="{FF2B5EF4-FFF2-40B4-BE49-F238E27FC236}">
                  <a16:creationId xmlns:a16="http://schemas.microsoft.com/office/drawing/2014/main" id="{E6C7E333-2679-4CBB-9C38-E27FD75A21B3}"/>
                </a:ext>
              </a:extLst>
            </p:cNvPr>
            <p:cNvSpPr/>
            <p:nvPr/>
          </p:nvSpPr>
          <p:spPr>
            <a:xfrm>
              <a:off x="1826189" y="3003770"/>
              <a:ext cx="1362456" cy="294436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矩形 235">
              <a:extLst>
                <a:ext uri="{FF2B5EF4-FFF2-40B4-BE49-F238E27FC236}">
                  <a16:creationId xmlns:a16="http://schemas.microsoft.com/office/drawing/2014/main" id="{EDFD7E0B-AEFF-4209-B64E-F43798088640}"/>
                </a:ext>
              </a:extLst>
            </p:cNvPr>
            <p:cNvSpPr/>
            <p:nvPr/>
          </p:nvSpPr>
          <p:spPr>
            <a:xfrm>
              <a:off x="4551101" y="3003770"/>
              <a:ext cx="1362456" cy="294436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6">
              <a:extLst>
                <a:ext uri="{FF2B5EF4-FFF2-40B4-BE49-F238E27FC236}">
                  <a16:creationId xmlns:a16="http://schemas.microsoft.com/office/drawing/2014/main" id="{A6DD73F1-A92B-47B3-8699-0409DA6E3F21}"/>
                </a:ext>
              </a:extLst>
            </p:cNvPr>
            <p:cNvSpPr/>
            <p:nvPr/>
          </p:nvSpPr>
          <p:spPr>
            <a:xfrm>
              <a:off x="3196025" y="3003770"/>
              <a:ext cx="1362456" cy="294436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7">
              <a:extLst>
                <a:ext uri="{FF2B5EF4-FFF2-40B4-BE49-F238E27FC236}">
                  <a16:creationId xmlns:a16="http://schemas.microsoft.com/office/drawing/2014/main" id="{8231E2D2-626A-482F-A76A-D52536160B2B}"/>
                </a:ext>
              </a:extLst>
            </p:cNvPr>
            <p:cNvSpPr/>
            <p:nvPr/>
          </p:nvSpPr>
          <p:spPr>
            <a:xfrm>
              <a:off x="5906177" y="3003770"/>
              <a:ext cx="1362456" cy="294436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9" name="直接箭头连接符 238">
              <a:extLst>
                <a:ext uri="{FF2B5EF4-FFF2-40B4-BE49-F238E27FC236}">
                  <a16:creationId xmlns:a16="http://schemas.microsoft.com/office/drawing/2014/main" id="{EEDBFAC3-851E-4D5F-B1F2-09AD92B3FB71}"/>
                </a:ext>
              </a:extLst>
            </p:cNvPr>
            <p:cNvCxnSpPr>
              <a:cxnSpLocks/>
            </p:cNvCxnSpPr>
            <p:nvPr/>
          </p:nvCxnSpPr>
          <p:spPr>
            <a:xfrm>
              <a:off x="1454002" y="3860258"/>
              <a:ext cx="4662242" cy="2101664"/>
            </a:xfrm>
            <a:prstGeom prst="straightConnector1">
              <a:avLst/>
            </a:prstGeom>
            <a:ln w="158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0" name="直接箭头连接符 239">
              <a:extLst>
                <a:ext uri="{FF2B5EF4-FFF2-40B4-BE49-F238E27FC236}">
                  <a16:creationId xmlns:a16="http://schemas.microsoft.com/office/drawing/2014/main" id="{711CD4A9-2E15-46EA-ACF0-FC91D2AF0499}"/>
                </a:ext>
              </a:extLst>
            </p:cNvPr>
            <p:cNvCxnSpPr>
              <a:cxnSpLocks/>
            </p:cNvCxnSpPr>
            <p:nvPr/>
          </p:nvCxnSpPr>
          <p:spPr>
            <a:xfrm>
              <a:off x="1454002" y="3860257"/>
              <a:ext cx="372187" cy="166671"/>
            </a:xfrm>
            <a:prstGeom prst="straightConnector1">
              <a:avLst/>
            </a:prstGeom>
            <a:ln w="158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1" name="直接箭头连接符 240">
              <a:extLst>
                <a:ext uri="{FF2B5EF4-FFF2-40B4-BE49-F238E27FC236}">
                  <a16:creationId xmlns:a16="http://schemas.microsoft.com/office/drawing/2014/main" id="{370B04A6-9212-483B-A11D-0399AACA7C18}"/>
                </a:ext>
              </a:extLst>
            </p:cNvPr>
            <p:cNvCxnSpPr>
              <a:cxnSpLocks/>
            </p:cNvCxnSpPr>
            <p:nvPr/>
          </p:nvCxnSpPr>
          <p:spPr>
            <a:xfrm flipH="1">
              <a:off x="471089" y="4015631"/>
              <a:ext cx="1347723" cy="624984"/>
            </a:xfrm>
            <a:prstGeom prst="straightConnector1">
              <a:avLst/>
            </a:prstGeom>
            <a:ln w="158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2" name="直接箭头连接符 241">
              <a:extLst>
                <a:ext uri="{FF2B5EF4-FFF2-40B4-BE49-F238E27FC236}">
                  <a16:creationId xmlns:a16="http://schemas.microsoft.com/office/drawing/2014/main" id="{6467926F-A787-4D67-8B7D-8828D0CD2F73}"/>
                </a:ext>
              </a:extLst>
            </p:cNvPr>
            <p:cNvCxnSpPr>
              <a:cxnSpLocks/>
            </p:cNvCxnSpPr>
            <p:nvPr/>
          </p:nvCxnSpPr>
          <p:spPr>
            <a:xfrm>
              <a:off x="478493" y="4639128"/>
              <a:ext cx="1355052" cy="627362"/>
            </a:xfrm>
            <a:prstGeom prst="straightConnector1">
              <a:avLst/>
            </a:prstGeom>
            <a:ln w="158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3" name="直接箭头连接符 242">
              <a:extLst>
                <a:ext uri="{FF2B5EF4-FFF2-40B4-BE49-F238E27FC236}">
                  <a16:creationId xmlns:a16="http://schemas.microsoft.com/office/drawing/2014/main" id="{E7980864-0474-4EF0-9B46-46631DDCD1A2}"/>
                </a:ext>
              </a:extLst>
            </p:cNvPr>
            <p:cNvCxnSpPr>
              <a:cxnSpLocks/>
            </p:cNvCxnSpPr>
            <p:nvPr/>
          </p:nvCxnSpPr>
          <p:spPr>
            <a:xfrm flipH="1">
              <a:off x="463733" y="5270449"/>
              <a:ext cx="1369812" cy="579266"/>
            </a:xfrm>
            <a:prstGeom prst="straightConnector1">
              <a:avLst/>
            </a:prstGeom>
            <a:ln w="158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4" name="直接箭头连接符 243">
              <a:extLst>
                <a:ext uri="{FF2B5EF4-FFF2-40B4-BE49-F238E27FC236}">
                  <a16:creationId xmlns:a16="http://schemas.microsoft.com/office/drawing/2014/main" id="{7124859B-E2A3-48E8-8614-DC2B5D49C224}"/>
                </a:ext>
              </a:extLst>
            </p:cNvPr>
            <p:cNvCxnSpPr>
              <a:cxnSpLocks/>
            </p:cNvCxnSpPr>
            <p:nvPr/>
          </p:nvCxnSpPr>
          <p:spPr>
            <a:xfrm>
              <a:off x="463698" y="5849715"/>
              <a:ext cx="232859" cy="98423"/>
            </a:xfrm>
            <a:prstGeom prst="straightConnector1">
              <a:avLst/>
            </a:prstGeom>
            <a:ln w="158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grpSp>
      <p:grpSp>
        <p:nvGrpSpPr>
          <p:cNvPr id="3" name="组合 2">
            <a:extLst>
              <a:ext uri="{FF2B5EF4-FFF2-40B4-BE49-F238E27FC236}">
                <a16:creationId xmlns:a16="http://schemas.microsoft.com/office/drawing/2014/main" id="{1ACC5EC0-ED56-4CA2-8845-A9F72DEFC30F}"/>
              </a:ext>
            </a:extLst>
          </p:cNvPr>
          <p:cNvGrpSpPr/>
          <p:nvPr/>
        </p:nvGrpSpPr>
        <p:grpSpPr>
          <a:xfrm>
            <a:off x="1584357" y="4480307"/>
            <a:ext cx="2754672" cy="2034371"/>
            <a:chOff x="619598" y="925982"/>
            <a:chExt cx="5007864" cy="3698390"/>
          </a:xfrm>
        </p:grpSpPr>
        <p:sp>
          <p:nvSpPr>
            <p:cNvPr id="246" name="矩形 245">
              <a:extLst>
                <a:ext uri="{FF2B5EF4-FFF2-40B4-BE49-F238E27FC236}">
                  <a16:creationId xmlns:a16="http://schemas.microsoft.com/office/drawing/2014/main" id="{41E60557-7791-4E43-8466-993F50C31F10}"/>
                </a:ext>
              </a:extLst>
            </p:cNvPr>
            <p:cNvSpPr/>
            <p:nvPr/>
          </p:nvSpPr>
          <p:spPr>
            <a:xfrm>
              <a:off x="619598" y="1787757"/>
              <a:ext cx="5007864" cy="46166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矩形 246">
              <a:extLst>
                <a:ext uri="{FF2B5EF4-FFF2-40B4-BE49-F238E27FC236}">
                  <a16:creationId xmlns:a16="http://schemas.microsoft.com/office/drawing/2014/main" id="{BF361E1D-9D83-4314-8656-A63A387A5761}"/>
                </a:ext>
              </a:extLst>
            </p:cNvPr>
            <p:cNvSpPr/>
            <p:nvPr/>
          </p:nvSpPr>
          <p:spPr>
            <a:xfrm>
              <a:off x="619598" y="3631438"/>
              <a:ext cx="5007864" cy="46166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矩形 247">
              <a:extLst>
                <a:ext uri="{FF2B5EF4-FFF2-40B4-BE49-F238E27FC236}">
                  <a16:creationId xmlns:a16="http://schemas.microsoft.com/office/drawing/2014/main" id="{AE5D4E31-28ED-49D4-8427-66842E8FEBE7}"/>
                </a:ext>
              </a:extLst>
            </p:cNvPr>
            <p:cNvSpPr/>
            <p:nvPr/>
          </p:nvSpPr>
          <p:spPr>
            <a:xfrm>
              <a:off x="619598" y="3169773"/>
              <a:ext cx="5007864" cy="46166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4" name="矩形 273">
              <a:extLst>
                <a:ext uri="{FF2B5EF4-FFF2-40B4-BE49-F238E27FC236}">
                  <a16:creationId xmlns:a16="http://schemas.microsoft.com/office/drawing/2014/main" id="{858E0367-ABD7-49DE-9C76-DEDA968A8BD5}"/>
                </a:ext>
              </a:extLst>
            </p:cNvPr>
            <p:cNvSpPr/>
            <p:nvPr/>
          </p:nvSpPr>
          <p:spPr>
            <a:xfrm>
              <a:off x="619598" y="2708108"/>
              <a:ext cx="5007864" cy="46166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5" name="矩形 274">
              <a:extLst>
                <a:ext uri="{FF2B5EF4-FFF2-40B4-BE49-F238E27FC236}">
                  <a16:creationId xmlns:a16="http://schemas.microsoft.com/office/drawing/2014/main" id="{0194538C-1026-4F4B-A4B4-AB8B1CE5EA13}"/>
                </a:ext>
              </a:extLst>
            </p:cNvPr>
            <p:cNvSpPr/>
            <p:nvPr/>
          </p:nvSpPr>
          <p:spPr>
            <a:xfrm>
              <a:off x="619598" y="2246443"/>
              <a:ext cx="5007864" cy="46166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6" name="直接箭头连接符 275">
              <a:extLst>
                <a:ext uri="{FF2B5EF4-FFF2-40B4-BE49-F238E27FC236}">
                  <a16:creationId xmlns:a16="http://schemas.microsoft.com/office/drawing/2014/main" id="{192D8CF4-C36E-476E-99BD-30A38D5EA1AA}"/>
                </a:ext>
              </a:extLst>
            </p:cNvPr>
            <p:cNvCxnSpPr>
              <a:cxnSpLocks/>
            </p:cNvCxnSpPr>
            <p:nvPr/>
          </p:nvCxnSpPr>
          <p:spPr>
            <a:xfrm>
              <a:off x="2980949" y="2020824"/>
              <a:ext cx="900000" cy="0"/>
            </a:xfrm>
            <a:prstGeom prst="straightConnector1">
              <a:avLst/>
            </a:prstGeom>
            <a:ln w="19050">
              <a:solidFill>
                <a:schemeClr val="tx1"/>
              </a:solidFill>
              <a:headEnd w="med" len="lg"/>
              <a:tailEnd type="triangle"/>
            </a:ln>
          </p:spPr>
          <p:style>
            <a:lnRef idx="1">
              <a:schemeClr val="accent1"/>
            </a:lnRef>
            <a:fillRef idx="0">
              <a:schemeClr val="accent1"/>
            </a:fillRef>
            <a:effectRef idx="0">
              <a:schemeClr val="accent1"/>
            </a:effectRef>
            <a:fontRef idx="minor">
              <a:schemeClr val="tx1"/>
            </a:fontRef>
          </p:style>
        </p:cxnSp>
        <p:sp>
          <p:nvSpPr>
            <p:cNvPr id="277" name="文本框 276">
              <a:extLst>
                <a:ext uri="{FF2B5EF4-FFF2-40B4-BE49-F238E27FC236}">
                  <a16:creationId xmlns:a16="http://schemas.microsoft.com/office/drawing/2014/main" id="{29E175CE-90D6-48B4-A78C-D0EF84E6FE5E}"/>
                </a:ext>
              </a:extLst>
            </p:cNvPr>
            <p:cNvSpPr txBox="1"/>
            <p:nvPr/>
          </p:nvSpPr>
          <p:spPr>
            <a:xfrm>
              <a:off x="3856486" y="1792970"/>
              <a:ext cx="298480"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x</a:t>
              </a:r>
              <a:endParaRPr lang="zh-CN" altLang="en-US" sz="2000" i="1" dirty="0">
                <a:latin typeface="Times New Roman" panose="02020603050405020304" pitchFamily="18" charset="0"/>
                <a:cs typeface="Times New Roman" panose="02020603050405020304" pitchFamily="18" charset="0"/>
              </a:endParaRPr>
            </a:p>
          </p:txBody>
        </p:sp>
        <p:cxnSp>
          <p:nvCxnSpPr>
            <p:cNvPr id="278" name="直接箭头连接符 277">
              <a:extLst>
                <a:ext uri="{FF2B5EF4-FFF2-40B4-BE49-F238E27FC236}">
                  <a16:creationId xmlns:a16="http://schemas.microsoft.com/office/drawing/2014/main" id="{2988126C-B95C-4558-8DAA-E2B56C615FD4}"/>
                </a:ext>
              </a:extLst>
            </p:cNvPr>
            <p:cNvCxnSpPr>
              <a:cxnSpLocks/>
            </p:cNvCxnSpPr>
            <p:nvPr/>
          </p:nvCxnSpPr>
          <p:spPr>
            <a:xfrm flipV="1">
              <a:off x="2980949" y="1126037"/>
              <a:ext cx="0" cy="900000"/>
            </a:xfrm>
            <a:prstGeom prst="straightConnector1">
              <a:avLst/>
            </a:prstGeom>
            <a:ln w="19050">
              <a:solidFill>
                <a:schemeClr val="tx1"/>
              </a:solidFill>
              <a:headEnd w="med" len="lg"/>
              <a:tailEnd type="triangle"/>
            </a:ln>
          </p:spPr>
          <p:style>
            <a:lnRef idx="1">
              <a:schemeClr val="accent1"/>
            </a:lnRef>
            <a:fillRef idx="0">
              <a:schemeClr val="accent1"/>
            </a:fillRef>
            <a:effectRef idx="0">
              <a:schemeClr val="accent1"/>
            </a:effectRef>
            <a:fontRef idx="minor">
              <a:schemeClr val="tx1"/>
            </a:fontRef>
          </p:style>
        </p:cxnSp>
        <p:sp>
          <p:nvSpPr>
            <p:cNvPr id="279" name="文本框 278">
              <a:extLst>
                <a:ext uri="{FF2B5EF4-FFF2-40B4-BE49-F238E27FC236}">
                  <a16:creationId xmlns:a16="http://schemas.microsoft.com/office/drawing/2014/main" id="{783FD444-E2F2-4A69-8DEC-495A26C97B12}"/>
                </a:ext>
              </a:extLst>
            </p:cNvPr>
            <p:cNvSpPr txBox="1"/>
            <p:nvPr/>
          </p:nvSpPr>
          <p:spPr>
            <a:xfrm>
              <a:off x="2992640" y="925982"/>
              <a:ext cx="284052" cy="400110"/>
            </a:xfrm>
            <a:prstGeom prst="rect">
              <a:avLst/>
            </a:prstGeom>
            <a:noFill/>
          </p:spPr>
          <p:txBody>
            <a:bodyPr wrap="none" rtlCol="0">
              <a:spAutoFit/>
            </a:bodyPr>
            <a:lstStyle/>
            <a:p>
              <a:r>
                <a:rPr lang="en-US" altLang="zh-CN" sz="2000" i="1" dirty="0">
                  <a:latin typeface="Times New Roman" panose="02020603050405020304" pitchFamily="18" charset="0"/>
                  <a:cs typeface="Times New Roman" panose="02020603050405020304" pitchFamily="18" charset="0"/>
                </a:rPr>
                <a:t>z</a:t>
              </a:r>
              <a:endParaRPr lang="zh-CN" altLang="en-US" sz="2000" i="1" dirty="0">
                <a:latin typeface="Times New Roman" panose="02020603050405020304" pitchFamily="18" charset="0"/>
                <a:cs typeface="Times New Roman" panose="02020603050405020304" pitchFamily="18" charset="0"/>
              </a:endParaRPr>
            </a:p>
          </p:txBody>
        </p:sp>
        <p:cxnSp>
          <p:nvCxnSpPr>
            <p:cNvPr id="280" name="直接箭头连接符 279">
              <a:extLst>
                <a:ext uri="{FF2B5EF4-FFF2-40B4-BE49-F238E27FC236}">
                  <a16:creationId xmlns:a16="http://schemas.microsoft.com/office/drawing/2014/main" id="{CAFD8CDB-44E2-4C83-BA5B-5CA481D848A3}"/>
                </a:ext>
              </a:extLst>
            </p:cNvPr>
            <p:cNvCxnSpPr>
              <a:cxnSpLocks/>
            </p:cNvCxnSpPr>
            <p:nvPr/>
          </p:nvCxnSpPr>
          <p:spPr>
            <a:xfrm>
              <a:off x="2459093" y="1253507"/>
              <a:ext cx="943339" cy="3370865"/>
            </a:xfrm>
            <a:prstGeom prst="straightConnector1">
              <a:avLst/>
            </a:prstGeom>
            <a:ln w="19050">
              <a:solidFill>
                <a:schemeClr val="accent1">
                  <a:lumMod val="50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281" name="文本框 280">
              <a:extLst>
                <a:ext uri="{FF2B5EF4-FFF2-40B4-BE49-F238E27FC236}">
                  <a16:creationId xmlns:a16="http://schemas.microsoft.com/office/drawing/2014/main" id="{323C375A-48AE-46E1-9245-780A2D55B926}"/>
                </a:ext>
              </a:extLst>
            </p:cNvPr>
            <p:cNvSpPr txBox="1"/>
            <p:nvPr/>
          </p:nvSpPr>
          <p:spPr>
            <a:xfrm>
              <a:off x="3358414" y="4097056"/>
              <a:ext cx="716863" cy="369332"/>
            </a:xfrm>
            <a:prstGeom prst="rect">
              <a:avLst/>
            </a:prstGeom>
            <a:noFill/>
          </p:spPr>
          <p:txBody>
            <a:bodyPr wrap="none" rtlCol="0">
              <a:spAutoFit/>
            </a:bodyPr>
            <a:lstStyle/>
            <a:p>
              <a:r>
                <a:rPr lang="en-US" altLang="zh-CN" dirty="0">
                  <a:solidFill>
                    <a:schemeClr val="tx2">
                      <a:lumMod val="50000"/>
                    </a:schemeClr>
                  </a:solidFill>
                </a:rPr>
                <a:t>beam</a:t>
              </a:r>
              <a:endParaRPr lang="zh-CN" altLang="en-US" dirty="0">
                <a:solidFill>
                  <a:schemeClr val="tx2">
                    <a:lumMod val="50000"/>
                  </a:schemeClr>
                </a:solidFill>
              </a:endParaRPr>
            </a:p>
          </p:txBody>
        </p:sp>
        <p:cxnSp>
          <p:nvCxnSpPr>
            <p:cNvPr id="282" name="直接箭头连接符 281">
              <a:extLst>
                <a:ext uri="{FF2B5EF4-FFF2-40B4-BE49-F238E27FC236}">
                  <a16:creationId xmlns:a16="http://schemas.microsoft.com/office/drawing/2014/main" id="{4D4CE395-8BB2-44B3-AD35-E3CBF3CF0DD0}"/>
                </a:ext>
              </a:extLst>
            </p:cNvPr>
            <p:cNvCxnSpPr>
              <a:cxnSpLocks/>
            </p:cNvCxnSpPr>
            <p:nvPr/>
          </p:nvCxnSpPr>
          <p:spPr>
            <a:xfrm>
              <a:off x="2691280" y="2026037"/>
              <a:ext cx="2936182" cy="1552038"/>
            </a:xfrm>
            <a:prstGeom prst="straightConnector1">
              <a:avLst/>
            </a:prstGeom>
            <a:ln w="158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3" name="直接箭头连接符 282">
              <a:extLst>
                <a:ext uri="{FF2B5EF4-FFF2-40B4-BE49-F238E27FC236}">
                  <a16:creationId xmlns:a16="http://schemas.microsoft.com/office/drawing/2014/main" id="{150B0C59-8EE2-4D65-98CE-711EFBED4B09}"/>
                </a:ext>
              </a:extLst>
            </p:cNvPr>
            <p:cNvCxnSpPr>
              <a:cxnSpLocks/>
              <a:endCxn id="275" idx="0"/>
            </p:cNvCxnSpPr>
            <p:nvPr/>
          </p:nvCxnSpPr>
          <p:spPr>
            <a:xfrm>
              <a:off x="2691280" y="2026037"/>
              <a:ext cx="432250" cy="220406"/>
            </a:xfrm>
            <a:prstGeom prst="straightConnector1">
              <a:avLst/>
            </a:prstGeom>
            <a:ln w="158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4" name="直接箭头连接符 283">
              <a:extLst>
                <a:ext uri="{FF2B5EF4-FFF2-40B4-BE49-F238E27FC236}">
                  <a16:creationId xmlns:a16="http://schemas.microsoft.com/office/drawing/2014/main" id="{3AB01E44-55E5-42FA-8A55-13F8ECA9B234}"/>
                </a:ext>
              </a:extLst>
            </p:cNvPr>
            <p:cNvCxnSpPr>
              <a:cxnSpLocks/>
              <a:stCxn id="275" idx="0"/>
              <a:endCxn id="277" idx="0"/>
            </p:cNvCxnSpPr>
            <p:nvPr/>
          </p:nvCxnSpPr>
          <p:spPr>
            <a:xfrm flipV="1">
              <a:off x="3123530" y="1792970"/>
              <a:ext cx="882196" cy="453473"/>
            </a:xfrm>
            <a:prstGeom prst="straightConnector1">
              <a:avLst/>
            </a:prstGeom>
            <a:ln w="158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5" name="直接箭头连接符 284">
              <a:extLst>
                <a:ext uri="{FF2B5EF4-FFF2-40B4-BE49-F238E27FC236}">
                  <a16:creationId xmlns:a16="http://schemas.microsoft.com/office/drawing/2014/main" id="{4650C1B8-B18A-4BDC-A9CE-6A3036C6F7BE}"/>
                </a:ext>
              </a:extLst>
            </p:cNvPr>
            <p:cNvCxnSpPr>
              <a:cxnSpLocks/>
            </p:cNvCxnSpPr>
            <p:nvPr/>
          </p:nvCxnSpPr>
          <p:spPr>
            <a:xfrm>
              <a:off x="4005726" y="1789991"/>
              <a:ext cx="940130" cy="459420"/>
            </a:xfrm>
            <a:prstGeom prst="straightConnector1">
              <a:avLst/>
            </a:prstGeom>
            <a:ln w="158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6" name="直接箭头连接符 285">
              <a:extLst>
                <a:ext uri="{FF2B5EF4-FFF2-40B4-BE49-F238E27FC236}">
                  <a16:creationId xmlns:a16="http://schemas.microsoft.com/office/drawing/2014/main" id="{F4A90D75-4135-44B9-816F-6A8D5D7AB2F4}"/>
                </a:ext>
              </a:extLst>
            </p:cNvPr>
            <p:cNvCxnSpPr>
              <a:cxnSpLocks/>
            </p:cNvCxnSpPr>
            <p:nvPr/>
          </p:nvCxnSpPr>
          <p:spPr>
            <a:xfrm flipV="1">
              <a:off x="4945856" y="1838142"/>
              <a:ext cx="681606" cy="408290"/>
            </a:xfrm>
            <a:prstGeom prst="straightConnector1">
              <a:avLst/>
            </a:prstGeom>
            <a:ln w="15875">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87" name="弧形 286">
              <a:extLst>
                <a:ext uri="{FF2B5EF4-FFF2-40B4-BE49-F238E27FC236}">
                  <a16:creationId xmlns:a16="http://schemas.microsoft.com/office/drawing/2014/main" id="{230FFB71-9455-445E-8442-91CF4F17D96D}"/>
                </a:ext>
              </a:extLst>
            </p:cNvPr>
            <p:cNvSpPr/>
            <p:nvPr/>
          </p:nvSpPr>
          <p:spPr>
            <a:xfrm>
              <a:off x="2341834" y="1651426"/>
              <a:ext cx="709402" cy="726998"/>
            </a:xfrm>
            <a:prstGeom prst="arc">
              <a:avLst>
                <a:gd name="adj1" fmla="val 1792486"/>
                <a:gd name="adj2" fmla="val 4487853"/>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88" name="文本框 287">
              <a:extLst>
                <a:ext uri="{FF2B5EF4-FFF2-40B4-BE49-F238E27FC236}">
                  <a16:creationId xmlns:a16="http://schemas.microsoft.com/office/drawing/2014/main" id="{29A6E77B-4C64-455F-89AC-D00CCABF82D5}"/>
                </a:ext>
              </a:extLst>
            </p:cNvPr>
            <p:cNvSpPr txBox="1"/>
            <p:nvPr/>
          </p:nvSpPr>
          <p:spPr>
            <a:xfrm>
              <a:off x="2868337" y="2202768"/>
              <a:ext cx="367408" cy="369332"/>
            </a:xfrm>
            <a:prstGeom prst="rect">
              <a:avLst/>
            </a:prstGeom>
            <a:noFill/>
          </p:spPr>
          <p:txBody>
            <a:bodyPr wrap="none" rtlCol="0">
              <a:spAutoFit/>
            </a:bodyPr>
            <a:lstStyle/>
            <a:p>
              <a:r>
                <a:rPr lang="el-GR" altLang="zh-CN" i="1" dirty="0">
                  <a:solidFill>
                    <a:srgbClr val="C00000"/>
                  </a:solidFill>
                  <a:latin typeface="Times New Roman" panose="02020603050405020304" pitchFamily="18" charset="0"/>
                  <a:cs typeface="Times New Roman" panose="02020603050405020304" pitchFamily="18" charset="0"/>
                </a:rPr>
                <a:t>θ</a:t>
              </a:r>
              <a:r>
                <a:rPr lang="en-US" altLang="zh-CN" i="1" baseline="-25000" dirty="0">
                  <a:solidFill>
                    <a:srgbClr val="C00000"/>
                  </a:solidFill>
                  <a:latin typeface="Times New Roman" panose="02020603050405020304" pitchFamily="18" charset="0"/>
                  <a:cs typeface="Times New Roman" panose="02020603050405020304" pitchFamily="18" charset="0"/>
                </a:rPr>
                <a:t>c</a:t>
              </a:r>
              <a:endParaRPr lang="zh-CN" altLang="en-US" i="1" dirty="0">
                <a:solidFill>
                  <a:srgbClr val="C00000"/>
                </a:solidFill>
                <a:latin typeface="Times New Roman" panose="02020603050405020304" pitchFamily="18" charset="0"/>
                <a:cs typeface="Times New Roman" panose="02020603050405020304" pitchFamily="18" charset="0"/>
              </a:endParaRPr>
            </a:p>
          </p:txBody>
        </p:sp>
      </p:grpSp>
      <p:sp>
        <p:nvSpPr>
          <p:cNvPr id="5" name="文本框 4">
            <a:extLst>
              <a:ext uri="{FF2B5EF4-FFF2-40B4-BE49-F238E27FC236}">
                <a16:creationId xmlns:a16="http://schemas.microsoft.com/office/drawing/2014/main" id="{2A440ECF-3737-4242-A2FA-5081B605D439}"/>
              </a:ext>
            </a:extLst>
          </p:cNvPr>
          <p:cNvSpPr txBox="1"/>
          <p:nvPr/>
        </p:nvSpPr>
        <p:spPr>
          <a:xfrm>
            <a:off x="779979" y="2769023"/>
            <a:ext cx="4083169" cy="338554"/>
          </a:xfrm>
          <a:prstGeom prst="rect">
            <a:avLst/>
          </a:prstGeom>
          <a:noFill/>
        </p:spPr>
        <p:txBody>
          <a:bodyPr wrap="none" rtlCol="0">
            <a:spAutoFit/>
          </a:bodyPr>
          <a:lstStyle/>
          <a:p>
            <a:r>
              <a:rPr lang="zh-CN" altLang="en-US" sz="1600" dirty="0"/>
              <a:t>转化为实际的击中位置，以及获得反射次数</a:t>
            </a:r>
          </a:p>
        </p:txBody>
      </p:sp>
      <p:sp>
        <p:nvSpPr>
          <p:cNvPr id="10" name="文本框 9">
            <a:extLst>
              <a:ext uri="{FF2B5EF4-FFF2-40B4-BE49-F238E27FC236}">
                <a16:creationId xmlns:a16="http://schemas.microsoft.com/office/drawing/2014/main" id="{FD6E162F-6246-4ACD-9D3B-0BDFCB734B0C}"/>
              </a:ext>
            </a:extLst>
          </p:cNvPr>
          <p:cNvSpPr txBox="1"/>
          <p:nvPr/>
        </p:nvSpPr>
        <p:spPr>
          <a:xfrm>
            <a:off x="123273" y="3750424"/>
            <a:ext cx="1005403" cy="338554"/>
          </a:xfrm>
          <a:prstGeom prst="rect">
            <a:avLst/>
          </a:prstGeom>
          <a:noFill/>
        </p:spPr>
        <p:txBody>
          <a:bodyPr wrap="none" rtlCol="0">
            <a:spAutoFit/>
          </a:bodyPr>
          <a:lstStyle/>
          <a:p>
            <a:r>
              <a:rPr lang="zh-CN" altLang="en-US" sz="1600" dirty="0"/>
              <a:t>侧边反射</a:t>
            </a:r>
          </a:p>
        </p:txBody>
      </p:sp>
      <p:sp>
        <p:nvSpPr>
          <p:cNvPr id="289" name="文本框 288">
            <a:extLst>
              <a:ext uri="{FF2B5EF4-FFF2-40B4-BE49-F238E27FC236}">
                <a16:creationId xmlns:a16="http://schemas.microsoft.com/office/drawing/2014/main" id="{98ADE981-08D3-4291-B86F-607A1A77D8C8}"/>
              </a:ext>
            </a:extLst>
          </p:cNvPr>
          <p:cNvSpPr txBox="1"/>
          <p:nvPr/>
        </p:nvSpPr>
        <p:spPr>
          <a:xfrm>
            <a:off x="70402" y="5357735"/>
            <a:ext cx="1415772" cy="338554"/>
          </a:xfrm>
          <a:prstGeom prst="rect">
            <a:avLst/>
          </a:prstGeom>
          <a:noFill/>
        </p:spPr>
        <p:txBody>
          <a:bodyPr wrap="none" rtlCol="0">
            <a:spAutoFit/>
          </a:bodyPr>
          <a:lstStyle/>
          <a:p>
            <a:r>
              <a:rPr lang="zh-CN" altLang="en-US" sz="1600" dirty="0"/>
              <a:t>上下表面反射</a:t>
            </a:r>
          </a:p>
        </p:txBody>
      </p:sp>
      <p:sp>
        <p:nvSpPr>
          <p:cNvPr id="12" name="箭头: 下 11">
            <a:extLst>
              <a:ext uri="{FF2B5EF4-FFF2-40B4-BE49-F238E27FC236}">
                <a16:creationId xmlns:a16="http://schemas.microsoft.com/office/drawing/2014/main" id="{BA62BE38-65A7-45E3-92FA-26F7895E9C42}"/>
              </a:ext>
            </a:extLst>
          </p:cNvPr>
          <p:cNvSpPr/>
          <p:nvPr/>
        </p:nvSpPr>
        <p:spPr>
          <a:xfrm>
            <a:off x="8451037" y="3931158"/>
            <a:ext cx="224893" cy="270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0418DE5B-3BCD-4394-8E2F-B3CCE6EC9301}"/>
              </a:ext>
            </a:extLst>
          </p:cNvPr>
          <p:cNvSpPr txBox="1"/>
          <p:nvPr/>
        </p:nvSpPr>
        <p:spPr>
          <a:xfrm>
            <a:off x="6096000" y="943960"/>
            <a:ext cx="683200" cy="307777"/>
          </a:xfrm>
          <a:prstGeom prst="rect">
            <a:avLst/>
          </a:prstGeom>
          <a:noFill/>
        </p:spPr>
        <p:txBody>
          <a:bodyPr wrap="none" rtlCol="0">
            <a:spAutoFit/>
          </a:bodyPr>
          <a:lstStyle/>
          <a:p>
            <a:r>
              <a:rPr lang="en-US" altLang="zh-CN" sz="1400" i="1" dirty="0"/>
              <a:t>z</a:t>
            </a:r>
            <a:r>
              <a:rPr lang="en-US" altLang="zh-CN" sz="1400" dirty="0"/>
              <a:t> / mm</a:t>
            </a:r>
            <a:endParaRPr lang="zh-CN" altLang="en-US" sz="1400" dirty="0"/>
          </a:p>
        </p:txBody>
      </p:sp>
      <p:sp>
        <p:nvSpPr>
          <p:cNvPr id="290" name="文本框 289">
            <a:extLst>
              <a:ext uri="{FF2B5EF4-FFF2-40B4-BE49-F238E27FC236}">
                <a16:creationId xmlns:a16="http://schemas.microsoft.com/office/drawing/2014/main" id="{638C6733-BFD2-4AEB-BB70-41D58FD0C7B4}"/>
              </a:ext>
            </a:extLst>
          </p:cNvPr>
          <p:cNvSpPr txBox="1"/>
          <p:nvPr/>
        </p:nvSpPr>
        <p:spPr>
          <a:xfrm>
            <a:off x="6096000" y="3972388"/>
            <a:ext cx="683200" cy="307777"/>
          </a:xfrm>
          <a:prstGeom prst="rect">
            <a:avLst/>
          </a:prstGeom>
          <a:noFill/>
        </p:spPr>
        <p:txBody>
          <a:bodyPr wrap="none" rtlCol="0">
            <a:spAutoFit/>
          </a:bodyPr>
          <a:lstStyle/>
          <a:p>
            <a:r>
              <a:rPr lang="en-US" altLang="zh-CN" sz="1400" i="1" dirty="0"/>
              <a:t>z</a:t>
            </a:r>
            <a:r>
              <a:rPr lang="en-US" altLang="zh-CN" sz="1400" dirty="0"/>
              <a:t> / mm</a:t>
            </a:r>
            <a:endParaRPr lang="zh-CN" altLang="en-US" sz="1400" dirty="0"/>
          </a:p>
        </p:txBody>
      </p:sp>
      <p:sp>
        <p:nvSpPr>
          <p:cNvPr id="291" name="文本框 290">
            <a:extLst>
              <a:ext uri="{FF2B5EF4-FFF2-40B4-BE49-F238E27FC236}">
                <a16:creationId xmlns:a16="http://schemas.microsoft.com/office/drawing/2014/main" id="{2369D6B2-71AF-4F8D-80D0-9A68B9B9861A}"/>
              </a:ext>
            </a:extLst>
          </p:cNvPr>
          <p:cNvSpPr txBox="1"/>
          <p:nvPr/>
        </p:nvSpPr>
        <p:spPr>
          <a:xfrm>
            <a:off x="10602173" y="3703547"/>
            <a:ext cx="692818" cy="307777"/>
          </a:xfrm>
          <a:prstGeom prst="rect">
            <a:avLst/>
          </a:prstGeom>
          <a:noFill/>
        </p:spPr>
        <p:txBody>
          <a:bodyPr wrap="none" rtlCol="0">
            <a:spAutoFit/>
          </a:bodyPr>
          <a:lstStyle/>
          <a:p>
            <a:r>
              <a:rPr lang="en-US" altLang="zh-CN" sz="1400" i="1" dirty="0"/>
              <a:t>y</a:t>
            </a:r>
            <a:r>
              <a:rPr lang="en-US" altLang="zh-CN" sz="1400" dirty="0"/>
              <a:t> / mm</a:t>
            </a:r>
            <a:endParaRPr lang="zh-CN" altLang="en-US" sz="1400" dirty="0"/>
          </a:p>
        </p:txBody>
      </p:sp>
      <p:sp>
        <p:nvSpPr>
          <p:cNvPr id="292" name="文本框 291">
            <a:extLst>
              <a:ext uri="{FF2B5EF4-FFF2-40B4-BE49-F238E27FC236}">
                <a16:creationId xmlns:a16="http://schemas.microsoft.com/office/drawing/2014/main" id="{B885D0C4-B293-4A8C-913B-6487D02DE6C4}"/>
              </a:ext>
            </a:extLst>
          </p:cNvPr>
          <p:cNvSpPr txBox="1"/>
          <p:nvPr/>
        </p:nvSpPr>
        <p:spPr>
          <a:xfrm>
            <a:off x="10602173" y="6256073"/>
            <a:ext cx="692818" cy="307777"/>
          </a:xfrm>
          <a:prstGeom prst="rect">
            <a:avLst/>
          </a:prstGeom>
          <a:noFill/>
        </p:spPr>
        <p:txBody>
          <a:bodyPr wrap="none" rtlCol="0">
            <a:spAutoFit/>
          </a:bodyPr>
          <a:lstStyle/>
          <a:p>
            <a:r>
              <a:rPr lang="en-US" altLang="zh-CN" sz="1400" i="1" dirty="0"/>
              <a:t>y</a:t>
            </a:r>
            <a:r>
              <a:rPr lang="en-US" altLang="zh-CN" sz="1400" dirty="0"/>
              <a:t> / mm</a:t>
            </a:r>
            <a:endParaRPr lang="zh-CN" altLang="en-US" sz="1400" dirty="0"/>
          </a:p>
        </p:txBody>
      </p:sp>
    </p:spTree>
    <p:extLst>
      <p:ext uri="{BB962C8B-B14F-4D97-AF65-F5344CB8AC3E}">
        <p14:creationId xmlns:p14="http://schemas.microsoft.com/office/powerpoint/2010/main" val="3399912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4339650" cy="646331"/>
          </a:xfrm>
          <a:prstGeom prst="rect">
            <a:avLst/>
          </a:prstGeom>
          <a:noFill/>
        </p:spPr>
        <p:txBody>
          <a:bodyPr wrap="none" rtlCol="0">
            <a:spAutoFit/>
          </a:bodyPr>
          <a:lstStyle/>
          <a:p>
            <a:r>
              <a:rPr lang="zh-CN" altLang="en-US" sz="3600" dirty="0">
                <a:solidFill>
                  <a:schemeClr val="bg1"/>
                </a:solidFill>
                <a:latin typeface="+mj-ea"/>
                <a:ea typeface="+mj-ea"/>
              </a:rPr>
              <a:t>处理算法和实验结果</a:t>
            </a:r>
            <a:endParaRPr lang="en-US" altLang="zh-CN" sz="3600" dirty="0">
              <a:solidFill>
                <a:schemeClr val="bg1"/>
              </a:solidFill>
              <a:latin typeface="+mj-ea"/>
              <a:ea typeface="+mj-ea"/>
            </a:endParaRP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37</a:t>
            </a:fld>
            <a:endParaRPr lang="zh-CN" altLang="en-US" dirty="0"/>
          </a:p>
        </p:txBody>
      </p:sp>
      <p:sp>
        <p:nvSpPr>
          <p:cNvPr id="18" name="文本框 17">
            <a:extLst>
              <a:ext uri="{FF2B5EF4-FFF2-40B4-BE49-F238E27FC236}">
                <a16:creationId xmlns:a16="http://schemas.microsoft.com/office/drawing/2014/main" id="{878F81E8-F9ED-4C66-9A6C-0BB0CDC05869}"/>
              </a:ext>
            </a:extLst>
          </p:cNvPr>
          <p:cNvSpPr txBox="1"/>
          <p:nvPr/>
        </p:nvSpPr>
        <p:spPr>
          <a:xfrm>
            <a:off x="463698" y="1218665"/>
            <a:ext cx="2241319" cy="461665"/>
          </a:xfrm>
          <a:prstGeom prst="rect">
            <a:avLst/>
          </a:prstGeom>
          <a:noFill/>
        </p:spPr>
        <p:txBody>
          <a:bodyPr wrap="none" rtlCol="0">
            <a:spAutoFit/>
          </a:bodyPr>
          <a:lstStyle/>
          <a:p>
            <a:r>
              <a:rPr lang="en-US" altLang="zh-CN" sz="2400" b="1" dirty="0">
                <a:latin typeface="+mj-ea"/>
                <a:ea typeface="+mj-ea"/>
              </a:rPr>
              <a:t>BTOF</a:t>
            </a:r>
            <a:r>
              <a:rPr lang="zh-CN" altLang="en-US" sz="2400" b="1" dirty="0">
                <a:latin typeface="+mj-ea"/>
                <a:ea typeface="+mj-ea"/>
              </a:rPr>
              <a:t>二维算法</a:t>
            </a:r>
          </a:p>
        </p:txBody>
      </p:sp>
      <p:sp>
        <p:nvSpPr>
          <p:cNvPr id="171" name="文本框 170">
            <a:extLst>
              <a:ext uri="{FF2B5EF4-FFF2-40B4-BE49-F238E27FC236}">
                <a16:creationId xmlns:a16="http://schemas.microsoft.com/office/drawing/2014/main" id="{F920438F-B65E-4B1F-911C-791CB1EEA510}"/>
              </a:ext>
            </a:extLst>
          </p:cNvPr>
          <p:cNvSpPr txBox="1"/>
          <p:nvPr/>
        </p:nvSpPr>
        <p:spPr>
          <a:xfrm>
            <a:off x="647445" y="1680330"/>
            <a:ext cx="1717137" cy="400110"/>
          </a:xfrm>
          <a:prstGeom prst="rect">
            <a:avLst/>
          </a:prstGeom>
          <a:noFill/>
        </p:spPr>
        <p:txBody>
          <a:bodyPr wrap="none" rtlCol="0">
            <a:spAutoFit/>
          </a:bodyPr>
          <a:lstStyle/>
          <a:p>
            <a:r>
              <a:rPr lang="en-US" altLang="zh-CN" sz="2000" b="1" dirty="0"/>
              <a:t>PDF</a:t>
            </a:r>
            <a:r>
              <a:rPr lang="zh-CN" altLang="en-US" sz="2000" b="1" dirty="0"/>
              <a:t>获取算法</a:t>
            </a:r>
          </a:p>
        </p:txBody>
      </p:sp>
      <p:sp>
        <p:nvSpPr>
          <p:cNvPr id="182" name="文本框 181">
            <a:extLst>
              <a:ext uri="{FF2B5EF4-FFF2-40B4-BE49-F238E27FC236}">
                <a16:creationId xmlns:a16="http://schemas.microsoft.com/office/drawing/2014/main" id="{3CE9A10B-D966-4C97-977B-09D63E9A1C9B}"/>
              </a:ext>
            </a:extLst>
          </p:cNvPr>
          <p:cNvSpPr txBox="1"/>
          <p:nvPr/>
        </p:nvSpPr>
        <p:spPr>
          <a:xfrm>
            <a:off x="647445" y="2036797"/>
            <a:ext cx="1994457" cy="369332"/>
          </a:xfrm>
          <a:prstGeom prst="rect">
            <a:avLst/>
          </a:prstGeom>
          <a:noFill/>
        </p:spPr>
        <p:txBody>
          <a:bodyPr wrap="none" rtlCol="0">
            <a:spAutoFit/>
          </a:bodyPr>
          <a:lstStyle/>
          <a:p>
            <a:r>
              <a:rPr lang="en-US" altLang="zh-CN" b="1" dirty="0"/>
              <a:t>step3:</a:t>
            </a:r>
            <a:r>
              <a:rPr lang="zh-CN" altLang="en-US" b="1" dirty="0"/>
              <a:t> 灵敏区筛选</a:t>
            </a:r>
          </a:p>
        </p:txBody>
      </p:sp>
      <p:sp>
        <p:nvSpPr>
          <p:cNvPr id="4" name="文本框 3">
            <a:extLst>
              <a:ext uri="{FF2B5EF4-FFF2-40B4-BE49-F238E27FC236}">
                <a16:creationId xmlns:a16="http://schemas.microsoft.com/office/drawing/2014/main" id="{0C6364F9-CA65-4395-924D-D739FEF8368A}"/>
              </a:ext>
            </a:extLst>
          </p:cNvPr>
          <p:cNvSpPr txBox="1"/>
          <p:nvPr/>
        </p:nvSpPr>
        <p:spPr>
          <a:xfrm>
            <a:off x="895737" y="2436907"/>
            <a:ext cx="4488025" cy="584775"/>
          </a:xfrm>
          <a:prstGeom prst="rect">
            <a:avLst/>
          </a:prstGeom>
          <a:noFill/>
        </p:spPr>
        <p:txBody>
          <a:bodyPr wrap="square" rtlCol="0">
            <a:spAutoFit/>
          </a:bodyPr>
          <a:lstStyle/>
          <a:p>
            <a:r>
              <a:rPr lang="zh-CN" altLang="en-US" sz="1600" dirty="0"/>
              <a:t>考虑单区间（单光路）的收集效率，以及是否击中灵敏区，确定单光路对应的通道和贡献的强度</a:t>
            </a:r>
          </a:p>
        </p:txBody>
      </p:sp>
      <p:sp>
        <p:nvSpPr>
          <p:cNvPr id="8" name="文本框 7">
            <a:extLst>
              <a:ext uri="{FF2B5EF4-FFF2-40B4-BE49-F238E27FC236}">
                <a16:creationId xmlns:a16="http://schemas.microsoft.com/office/drawing/2014/main" id="{1377E9D5-7AF0-4736-A554-BEB36120BD76}"/>
              </a:ext>
            </a:extLst>
          </p:cNvPr>
          <p:cNvSpPr txBox="1"/>
          <p:nvPr/>
        </p:nvSpPr>
        <p:spPr>
          <a:xfrm>
            <a:off x="943958" y="3099739"/>
            <a:ext cx="4092506" cy="584775"/>
          </a:xfrm>
          <a:prstGeom prst="rect">
            <a:avLst/>
          </a:prstGeom>
          <a:noFill/>
        </p:spPr>
        <p:txBody>
          <a:bodyPr wrap="square" rtlCol="0">
            <a:spAutoFit/>
          </a:bodyPr>
          <a:lstStyle/>
          <a:p>
            <a:r>
              <a:rPr lang="zh-CN" altLang="en-US" sz="1600" b="1" dirty="0"/>
              <a:t>收集效率：</a:t>
            </a:r>
            <a:r>
              <a:rPr lang="zh-CN" altLang="en-US" sz="1600" dirty="0"/>
              <a:t>反射率和反射次数、光导吸收以及量子效率的综合作用</a:t>
            </a:r>
          </a:p>
        </p:txBody>
      </p:sp>
      <p:sp>
        <p:nvSpPr>
          <p:cNvPr id="58" name="文本框 57">
            <a:extLst>
              <a:ext uri="{FF2B5EF4-FFF2-40B4-BE49-F238E27FC236}">
                <a16:creationId xmlns:a16="http://schemas.microsoft.com/office/drawing/2014/main" id="{968752CF-622C-42E0-81C5-7C77131FC929}"/>
              </a:ext>
            </a:extLst>
          </p:cNvPr>
          <p:cNvSpPr txBox="1"/>
          <p:nvPr/>
        </p:nvSpPr>
        <p:spPr>
          <a:xfrm>
            <a:off x="647445" y="3746492"/>
            <a:ext cx="1745991" cy="369332"/>
          </a:xfrm>
          <a:prstGeom prst="rect">
            <a:avLst/>
          </a:prstGeom>
          <a:noFill/>
        </p:spPr>
        <p:txBody>
          <a:bodyPr wrap="none" rtlCol="0">
            <a:spAutoFit/>
          </a:bodyPr>
          <a:lstStyle/>
          <a:p>
            <a:r>
              <a:rPr lang="en-US" altLang="zh-CN" b="1" dirty="0"/>
              <a:t>step4:</a:t>
            </a:r>
            <a:r>
              <a:rPr lang="zh-CN" altLang="en-US" b="1" dirty="0"/>
              <a:t> </a:t>
            </a:r>
            <a:r>
              <a:rPr lang="en-US" altLang="zh-CN" b="1" dirty="0"/>
              <a:t>PDF</a:t>
            </a:r>
            <a:r>
              <a:rPr lang="zh-CN" altLang="en-US" b="1" dirty="0"/>
              <a:t>填充</a:t>
            </a:r>
          </a:p>
        </p:txBody>
      </p:sp>
      <p:sp>
        <p:nvSpPr>
          <p:cNvPr id="9" name="文本框 8">
            <a:extLst>
              <a:ext uri="{FF2B5EF4-FFF2-40B4-BE49-F238E27FC236}">
                <a16:creationId xmlns:a16="http://schemas.microsoft.com/office/drawing/2014/main" id="{7F39CDBE-88F4-49C0-8910-9619E8A8A0F4}"/>
              </a:ext>
            </a:extLst>
          </p:cNvPr>
          <p:cNvSpPr txBox="1"/>
          <p:nvPr/>
        </p:nvSpPr>
        <p:spPr>
          <a:xfrm>
            <a:off x="943958" y="4208203"/>
            <a:ext cx="2031325" cy="338554"/>
          </a:xfrm>
          <a:prstGeom prst="rect">
            <a:avLst/>
          </a:prstGeom>
          <a:noFill/>
        </p:spPr>
        <p:txBody>
          <a:bodyPr wrap="none" rtlCol="0">
            <a:spAutoFit/>
          </a:bodyPr>
          <a:lstStyle/>
          <a:p>
            <a:r>
              <a:rPr lang="zh-CN" altLang="en-US" sz="1600" dirty="0"/>
              <a:t>单光路的击中时间：</a:t>
            </a:r>
          </a:p>
        </p:txBody>
      </p:sp>
      <p:grpSp>
        <p:nvGrpSpPr>
          <p:cNvPr id="57" name="组合 56" descr="\documentclass{article}&#10;\usepackage{amsmath}&#10;\pagestyle{empty}&#10;\begin{document}&#10;&#10;$$&#10;t=\frac{\text{LOP}\cdot n_g}{c}&#10;$$&#10;&#10;\end{document}" title="IguanaTex Shape Display">
            <a:extLst>
              <a:ext uri="{FF2B5EF4-FFF2-40B4-BE49-F238E27FC236}">
                <a16:creationId xmlns:a16="http://schemas.microsoft.com/office/drawing/2014/main" id="{DE5D97E6-7C7F-4872-9B2B-4253BEF7B06F}"/>
              </a:ext>
            </a:extLst>
          </p:cNvPr>
          <p:cNvGrpSpPr>
            <a:grpSpLocks noChangeAspect="1"/>
          </p:cNvGrpSpPr>
          <p:nvPr>
            <p:custDataLst>
              <p:tags r:id="rId1"/>
            </p:custDataLst>
          </p:nvPr>
        </p:nvGrpSpPr>
        <p:grpSpPr>
          <a:xfrm>
            <a:off x="2975283" y="4173479"/>
            <a:ext cx="1146448" cy="405737"/>
            <a:chOff x="6367641" y="5903972"/>
            <a:chExt cx="1146448" cy="405737"/>
          </a:xfrm>
        </p:grpSpPr>
        <p:sp>
          <p:nvSpPr>
            <p:cNvPr id="46" name="任意多边形: 形状 45">
              <a:extLst>
                <a:ext uri="{FF2B5EF4-FFF2-40B4-BE49-F238E27FC236}">
                  <a16:creationId xmlns:a16="http://schemas.microsoft.com/office/drawing/2014/main" id="{65E46CD9-A06D-42C0-B5BF-D767CCE718F1}"/>
                </a:ext>
              </a:extLst>
            </p:cNvPr>
            <p:cNvSpPr/>
            <p:nvPr>
              <p:custDataLst>
                <p:tags r:id="rId105"/>
              </p:custDataLst>
            </p:nvPr>
          </p:nvSpPr>
          <p:spPr>
            <a:xfrm>
              <a:off x="6367641" y="6051455"/>
              <a:ext cx="62149" cy="124349"/>
            </a:xfrm>
            <a:custGeom>
              <a:avLst/>
              <a:gdLst>
                <a:gd name="connsiteX0" fmla="*/ 37251 w 62149"/>
                <a:gd name="connsiteY0" fmla="*/ 44195 h 124349"/>
                <a:gd name="connsiteX1" fmla="*/ 56281 w 62149"/>
                <a:gd name="connsiteY1" fmla="*/ 44195 h 124349"/>
                <a:gd name="connsiteX2" fmla="*/ 62354 w 62149"/>
                <a:gd name="connsiteY2" fmla="*/ 40291 h 124349"/>
                <a:gd name="connsiteX3" fmla="*/ 56686 w 62149"/>
                <a:gd name="connsiteY3" fmla="*/ 38144 h 124349"/>
                <a:gd name="connsiteX4" fmla="*/ 38871 w 62149"/>
                <a:gd name="connsiteY4" fmla="*/ 38144 h 124349"/>
                <a:gd name="connsiteX5" fmla="*/ 47171 w 62149"/>
                <a:gd name="connsiteY5" fmla="*/ 5348 h 124349"/>
                <a:gd name="connsiteX6" fmla="*/ 41300 w 62149"/>
                <a:gd name="connsiteY6" fmla="*/ 78 h 124349"/>
                <a:gd name="connsiteX7" fmla="*/ 33203 w 62149"/>
                <a:gd name="connsiteY7" fmla="*/ 7105 h 124349"/>
                <a:gd name="connsiteX8" fmla="*/ 25307 w 62149"/>
                <a:gd name="connsiteY8" fmla="*/ 38144 h 124349"/>
                <a:gd name="connsiteX9" fmla="*/ 6278 w 62149"/>
                <a:gd name="connsiteY9" fmla="*/ 38144 h 124349"/>
                <a:gd name="connsiteX10" fmla="*/ 205 w 62149"/>
                <a:gd name="connsiteY10" fmla="*/ 41853 h 124349"/>
                <a:gd name="connsiteX11" fmla="*/ 5873 w 62149"/>
                <a:gd name="connsiteY11" fmla="*/ 44195 h 124349"/>
                <a:gd name="connsiteX12" fmla="*/ 23688 w 62149"/>
                <a:gd name="connsiteY12" fmla="*/ 44195 h 124349"/>
                <a:gd name="connsiteX13" fmla="*/ 8302 w 62149"/>
                <a:gd name="connsiteY13" fmla="*/ 106467 h 124349"/>
                <a:gd name="connsiteX14" fmla="*/ 26927 w 62149"/>
                <a:gd name="connsiteY14" fmla="*/ 124427 h 124349"/>
                <a:gd name="connsiteX15" fmla="*/ 59115 w 62149"/>
                <a:gd name="connsiteY15" fmla="*/ 94364 h 124349"/>
                <a:gd name="connsiteX16" fmla="*/ 56686 w 62149"/>
                <a:gd name="connsiteY16" fmla="*/ 92412 h 124349"/>
                <a:gd name="connsiteX17" fmla="*/ 53649 w 62149"/>
                <a:gd name="connsiteY17" fmla="*/ 95145 h 124349"/>
                <a:gd name="connsiteX18" fmla="*/ 27332 w 62149"/>
                <a:gd name="connsiteY18" fmla="*/ 120132 h 124349"/>
                <a:gd name="connsiteX19" fmla="*/ 21056 w 62149"/>
                <a:gd name="connsiteY19" fmla="*/ 111152 h 124349"/>
                <a:gd name="connsiteX20" fmla="*/ 22271 w 62149"/>
                <a:gd name="connsiteY20" fmla="*/ 101782 h 124349"/>
                <a:gd name="connsiteX21" fmla="*/ 37251 w 62149"/>
                <a:gd name="connsiteY21" fmla="*/ 44195 h 12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149" h="124349">
                  <a:moveTo>
                    <a:pt x="37251" y="44195"/>
                  </a:moveTo>
                  <a:lnTo>
                    <a:pt x="56281" y="44195"/>
                  </a:lnTo>
                  <a:cubicBezTo>
                    <a:pt x="60330" y="44195"/>
                    <a:pt x="62354" y="44195"/>
                    <a:pt x="62354" y="40291"/>
                  </a:cubicBezTo>
                  <a:cubicBezTo>
                    <a:pt x="62354" y="38144"/>
                    <a:pt x="60330" y="38144"/>
                    <a:pt x="56686" y="38144"/>
                  </a:cubicBezTo>
                  <a:lnTo>
                    <a:pt x="38871" y="38144"/>
                  </a:lnTo>
                  <a:cubicBezTo>
                    <a:pt x="46159" y="10424"/>
                    <a:pt x="47171" y="6519"/>
                    <a:pt x="47171" y="5348"/>
                  </a:cubicBezTo>
                  <a:cubicBezTo>
                    <a:pt x="47171" y="2030"/>
                    <a:pt x="44742" y="78"/>
                    <a:pt x="41300" y="78"/>
                  </a:cubicBezTo>
                  <a:cubicBezTo>
                    <a:pt x="40693" y="78"/>
                    <a:pt x="35025" y="273"/>
                    <a:pt x="33203" y="7105"/>
                  </a:cubicBezTo>
                  <a:lnTo>
                    <a:pt x="25307" y="38144"/>
                  </a:lnTo>
                  <a:lnTo>
                    <a:pt x="6278" y="38144"/>
                  </a:lnTo>
                  <a:cubicBezTo>
                    <a:pt x="2229" y="38144"/>
                    <a:pt x="205" y="38144"/>
                    <a:pt x="205" y="41853"/>
                  </a:cubicBezTo>
                  <a:cubicBezTo>
                    <a:pt x="205" y="44195"/>
                    <a:pt x="1824" y="44195"/>
                    <a:pt x="5873" y="44195"/>
                  </a:cubicBezTo>
                  <a:lnTo>
                    <a:pt x="23688" y="44195"/>
                  </a:lnTo>
                  <a:cubicBezTo>
                    <a:pt x="9112" y="99635"/>
                    <a:pt x="8302" y="102954"/>
                    <a:pt x="8302" y="106467"/>
                  </a:cubicBezTo>
                  <a:cubicBezTo>
                    <a:pt x="8302" y="117009"/>
                    <a:pt x="15995" y="124427"/>
                    <a:pt x="26927" y="124427"/>
                  </a:cubicBezTo>
                  <a:cubicBezTo>
                    <a:pt x="47576" y="124427"/>
                    <a:pt x="59115" y="95926"/>
                    <a:pt x="59115" y="94364"/>
                  </a:cubicBezTo>
                  <a:cubicBezTo>
                    <a:pt x="59115" y="92412"/>
                    <a:pt x="57495" y="92412"/>
                    <a:pt x="56686" y="92412"/>
                  </a:cubicBezTo>
                  <a:cubicBezTo>
                    <a:pt x="54864" y="92412"/>
                    <a:pt x="54661" y="92998"/>
                    <a:pt x="53649" y="95145"/>
                  </a:cubicBezTo>
                  <a:cubicBezTo>
                    <a:pt x="44944" y="115447"/>
                    <a:pt x="34215" y="120132"/>
                    <a:pt x="27332" y="120132"/>
                  </a:cubicBezTo>
                  <a:cubicBezTo>
                    <a:pt x="23081" y="120132"/>
                    <a:pt x="21056" y="117594"/>
                    <a:pt x="21056" y="111152"/>
                  </a:cubicBezTo>
                  <a:cubicBezTo>
                    <a:pt x="21056" y="106467"/>
                    <a:pt x="21461" y="105101"/>
                    <a:pt x="22271" y="101782"/>
                  </a:cubicBezTo>
                  <a:lnTo>
                    <a:pt x="37251" y="44195"/>
                  </a:lnTo>
                  <a:close/>
                </a:path>
              </a:pathLst>
            </a:custGeom>
            <a:solidFill>
              <a:srgbClr val="000000"/>
            </a:solidFill>
            <a:ln w="227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7" name="任意多边形: 形状 46">
              <a:extLst>
                <a:ext uri="{FF2B5EF4-FFF2-40B4-BE49-F238E27FC236}">
                  <a16:creationId xmlns:a16="http://schemas.microsoft.com/office/drawing/2014/main" id="{CD7DDFA0-8391-4ADC-BD10-B297AAB7DB58}"/>
                </a:ext>
              </a:extLst>
            </p:cNvPr>
            <p:cNvSpPr/>
            <p:nvPr>
              <p:custDataLst>
                <p:tags r:id="rId106"/>
              </p:custDataLst>
            </p:nvPr>
          </p:nvSpPr>
          <p:spPr>
            <a:xfrm>
              <a:off x="6503658" y="6102015"/>
              <a:ext cx="134623" cy="45679"/>
            </a:xfrm>
            <a:custGeom>
              <a:avLst/>
              <a:gdLst>
                <a:gd name="connsiteX0" fmla="*/ 127951 w 134623"/>
                <a:gd name="connsiteY0" fmla="*/ 7886 h 45679"/>
                <a:gd name="connsiteX1" fmla="*/ 134834 w 134623"/>
                <a:gd name="connsiteY1" fmla="*/ 3982 h 45679"/>
                <a:gd name="connsiteX2" fmla="*/ 128154 w 134623"/>
                <a:gd name="connsiteY2" fmla="*/ 78 h 45679"/>
                <a:gd name="connsiteX3" fmla="*/ 6892 w 134623"/>
                <a:gd name="connsiteY3" fmla="*/ 78 h 45679"/>
                <a:gd name="connsiteX4" fmla="*/ 211 w 134623"/>
                <a:gd name="connsiteY4" fmla="*/ 3982 h 45679"/>
                <a:gd name="connsiteX5" fmla="*/ 7094 w 134623"/>
                <a:gd name="connsiteY5" fmla="*/ 7886 h 45679"/>
                <a:gd name="connsiteX6" fmla="*/ 127951 w 134623"/>
                <a:gd name="connsiteY6" fmla="*/ 7886 h 45679"/>
                <a:gd name="connsiteX7" fmla="*/ 128154 w 134623"/>
                <a:gd name="connsiteY7" fmla="*/ 45757 h 45679"/>
                <a:gd name="connsiteX8" fmla="*/ 134834 w 134623"/>
                <a:gd name="connsiteY8" fmla="*/ 41853 h 45679"/>
                <a:gd name="connsiteX9" fmla="*/ 127951 w 134623"/>
                <a:gd name="connsiteY9" fmla="*/ 37948 h 45679"/>
                <a:gd name="connsiteX10" fmla="*/ 7094 w 134623"/>
                <a:gd name="connsiteY10" fmla="*/ 37948 h 45679"/>
                <a:gd name="connsiteX11" fmla="*/ 211 w 134623"/>
                <a:gd name="connsiteY11" fmla="*/ 41853 h 45679"/>
                <a:gd name="connsiteX12" fmla="*/ 6892 w 134623"/>
                <a:gd name="connsiteY12" fmla="*/ 45757 h 45679"/>
                <a:gd name="connsiteX13" fmla="*/ 128154 w 134623"/>
                <a:gd name="connsiteY13" fmla="*/ 45757 h 45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623" h="45679">
                  <a:moveTo>
                    <a:pt x="127951" y="7886"/>
                  </a:moveTo>
                  <a:cubicBezTo>
                    <a:pt x="130988" y="7886"/>
                    <a:pt x="134834" y="7886"/>
                    <a:pt x="134834" y="3982"/>
                  </a:cubicBezTo>
                  <a:cubicBezTo>
                    <a:pt x="134834" y="78"/>
                    <a:pt x="130988" y="78"/>
                    <a:pt x="128154" y="78"/>
                  </a:cubicBezTo>
                  <a:lnTo>
                    <a:pt x="6892" y="78"/>
                  </a:lnTo>
                  <a:cubicBezTo>
                    <a:pt x="4057" y="78"/>
                    <a:pt x="211" y="78"/>
                    <a:pt x="211" y="3982"/>
                  </a:cubicBezTo>
                  <a:cubicBezTo>
                    <a:pt x="211" y="7886"/>
                    <a:pt x="4057" y="7886"/>
                    <a:pt x="7094" y="7886"/>
                  </a:cubicBezTo>
                  <a:lnTo>
                    <a:pt x="127951" y="7886"/>
                  </a:lnTo>
                  <a:close/>
                  <a:moveTo>
                    <a:pt x="128154" y="45757"/>
                  </a:moveTo>
                  <a:cubicBezTo>
                    <a:pt x="130988" y="45757"/>
                    <a:pt x="134834" y="45757"/>
                    <a:pt x="134834" y="41853"/>
                  </a:cubicBezTo>
                  <a:cubicBezTo>
                    <a:pt x="134834" y="37948"/>
                    <a:pt x="130988" y="37948"/>
                    <a:pt x="127951" y="37948"/>
                  </a:cubicBezTo>
                  <a:lnTo>
                    <a:pt x="7094" y="37948"/>
                  </a:lnTo>
                  <a:cubicBezTo>
                    <a:pt x="4057" y="37948"/>
                    <a:pt x="211" y="37948"/>
                    <a:pt x="211" y="41853"/>
                  </a:cubicBezTo>
                  <a:cubicBezTo>
                    <a:pt x="211" y="45757"/>
                    <a:pt x="4057" y="45757"/>
                    <a:pt x="6892" y="45757"/>
                  </a:cubicBezTo>
                  <a:lnTo>
                    <a:pt x="128154" y="45757"/>
                  </a:lnTo>
                  <a:close/>
                </a:path>
              </a:pathLst>
            </a:custGeom>
            <a:solidFill>
              <a:srgbClr val="000000"/>
            </a:solidFill>
            <a:ln w="227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8" name="任意多边形: 形状 47">
              <a:extLst>
                <a:ext uri="{FF2B5EF4-FFF2-40B4-BE49-F238E27FC236}">
                  <a16:creationId xmlns:a16="http://schemas.microsoft.com/office/drawing/2014/main" id="{044CBC37-FA6C-4F79-BB25-ADDCBF7B4072}"/>
                </a:ext>
              </a:extLst>
            </p:cNvPr>
            <p:cNvSpPr/>
            <p:nvPr>
              <p:custDataLst>
                <p:tags r:id="rId107"/>
              </p:custDataLst>
            </p:nvPr>
          </p:nvSpPr>
          <p:spPr>
            <a:xfrm>
              <a:off x="6736981" y="5908266"/>
              <a:ext cx="111140" cy="133328"/>
            </a:xfrm>
            <a:custGeom>
              <a:avLst/>
              <a:gdLst>
                <a:gd name="connsiteX0" fmla="*/ 111363 w 111140"/>
                <a:gd name="connsiteY0" fmla="*/ 83035 h 133328"/>
                <a:gd name="connsiteX1" fmla="*/ 106302 w 111140"/>
                <a:gd name="connsiteY1" fmla="*/ 83035 h 133328"/>
                <a:gd name="connsiteX2" fmla="*/ 65611 w 111140"/>
                <a:gd name="connsiteY2" fmla="*/ 127348 h 133328"/>
                <a:gd name="connsiteX3" fmla="*/ 49011 w 111140"/>
                <a:gd name="connsiteY3" fmla="*/ 127348 h 133328"/>
                <a:gd name="connsiteX4" fmla="*/ 39091 w 111140"/>
                <a:gd name="connsiteY4" fmla="*/ 119540 h 133328"/>
                <a:gd name="connsiteX5" fmla="*/ 39091 w 111140"/>
                <a:gd name="connsiteY5" fmla="*/ 15492 h 133328"/>
                <a:gd name="connsiteX6" fmla="*/ 58323 w 111140"/>
                <a:gd name="connsiteY6" fmla="*/ 6122 h 133328"/>
                <a:gd name="connsiteX7" fmla="*/ 65004 w 111140"/>
                <a:gd name="connsiteY7" fmla="*/ 6122 h 133328"/>
                <a:gd name="connsiteX8" fmla="*/ 65004 w 111140"/>
                <a:gd name="connsiteY8" fmla="*/ 71 h 133328"/>
                <a:gd name="connsiteX9" fmla="*/ 30994 w 111140"/>
                <a:gd name="connsiteY9" fmla="*/ 656 h 133328"/>
                <a:gd name="connsiteX10" fmla="*/ 223 w 111140"/>
                <a:gd name="connsiteY10" fmla="*/ 71 h 133328"/>
                <a:gd name="connsiteX11" fmla="*/ 223 w 111140"/>
                <a:gd name="connsiteY11" fmla="*/ 6122 h 133328"/>
                <a:gd name="connsiteX12" fmla="*/ 5081 w 111140"/>
                <a:gd name="connsiteY12" fmla="*/ 6122 h 133328"/>
                <a:gd name="connsiteX13" fmla="*/ 21074 w 111140"/>
                <a:gd name="connsiteY13" fmla="*/ 15297 h 133328"/>
                <a:gd name="connsiteX14" fmla="*/ 21074 w 111140"/>
                <a:gd name="connsiteY14" fmla="*/ 118173 h 133328"/>
                <a:gd name="connsiteX15" fmla="*/ 5081 w 111140"/>
                <a:gd name="connsiteY15" fmla="*/ 127348 h 133328"/>
                <a:gd name="connsiteX16" fmla="*/ 223 w 111140"/>
                <a:gd name="connsiteY16" fmla="*/ 127348 h 133328"/>
                <a:gd name="connsiteX17" fmla="*/ 223 w 111140"/>
                <a:gd name="connsiteY17" fmla="*/ 133400 h 133328"/>
                <a:gd name="connsiteX18" fmla="*/ 105694 w 111140"/>
                <a:gd name="connsiteY18" fmla="*/ 133400 h 133328"/>
                <a:gd name="connsiteX19" fmla="*/ 111363 w 111140"/>
                <a:gd name="connsiteY19" fmla="*/ 83035 h 13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140" h="133328">
                  <a:moveTo>
                    <a:pt x="111363" y="83035"/>
                  </a:moveTo>
                  <a:lnTo>
                    <a:pt x="106302" y="83035"/>
                  </a:lnTo>
                  <a:cubicBezTo>
                    <a:pt x="104075" y="102947"/>
                    <a:pt x="101241" y="127348"/>
                    <a:pt x="65611" y="127348"/>
                  </a:cubicBezTo>
                  <a:lnTo>
                    <a:pt x="49011" y="127348"/>
                  </a:lnTo>
                  <a:cubicBezTo>
                    <a:pt x="39496" y="127348"/>
                    <a:pt x="39091" y="125982"/>
                    <a:pt x="39091" y="119540"/>
                  </a:cubicBezTo>
                  <a:lnTo>
                    <a:pt x="39091" y="15492"/>
                  </a:lnTo>
                  <a:cubicBezTo>
                    <a:pt x="39091" y="8855"/>
                    <a:pt x="39091" y="6122"/>
                    <a:pt x="58323" y="6122"/>
                  </a:cubicBezTo>
                  <a:lnTo>
                    <a:pt x="65004" y="6122"/>
                  </a:lnTo>
                  <a:lnTo>
                    <a:pt x="65004" y="71"/>
                  </a:lnTo>
                  <a:cubicBezTo>
                    <a:pt x="57716" y="656"/>
                    <a:pt x="39294" y="656"/>
                    <a:pt x="30994" y="656"/>
                  </a:cubicBezTo>
                  <a:cubicBezTo>
                    <a:pt x="23099" y="656"/>
                    <a:pt x="7308" y="656"/>
                    <a:pt x="223" y="71"/>
                  </a:cubicBezTo>
                  <a:lnTo>
                    <a:pt x="223" y="6122"/>
                  </a:lnTo>
                  <a:lnTo>
                    <a:pt x="5081" y="6122"/>
                  </a:lnTo>
                  <a:cubicBezTo>
                    <a:pt x="20669" y="6122"/>
                    <a:pt x="21074" y="8270"/>
                    <a:pt x="21074" y="15297"/>
                  </a:cubicBezTo>
                  <a:lnTo>
                    <a:pt x="21074" y="118173"/>
                  </a:lnTo>
                  <a:cubicBezTo>
                    <a:pt x="21074" y="125201"/>
                    <a:pt x="20669" y="127348"/>
                    <a:pt x="5081" y="127348"/>
                  </a:cubicBezTo>
                  <a:lnTo>
                    <a:pt x="223" y="127348"/>
                  </a:lnTo>
                  <a:lnTo>
                    <a:pt x="223" y="133400"/>
                  </a:lnTo>
                  <a:lnTo>
                    <a:pt x="105694" y="133400"/>
                  </a:lnTo>
                  <a:lnTo>
                    <a:pt x="111363" y="83035"/>
                  </a:lnTo>
                  <a:close/>
                </a:path>
              </a:pathLst>
            </a:custGeom>
            <a:solidFill>
              <a:srgbClr val="000000"/>
            </a:solidFill>
            <a:ln w="227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9" name="任意多边形: 形状 48">
              <a:extLst>
                <a:ext uri="{FF2B5EF4-FFF2-40B4-BE49-F238E27FC236}">
                  <a16:creationId xmlns:a16="http://schemas.microsoft.com/office/drawing/2014/main" id="{5A8305A5-05FC-48F3-B53B-96E603DA18C7}"/>
                </a:ext>
              </a:extLst>
            </p:cNvPr>
            <p:cNvSpPr/>
            <p:nvPr>
              <p:custDataLst>
                <p:tags r:id="rId108"/>
              </p:custDataLst>
            </p:nvPr>
          </p:nvSpPr>
          <p:spPr>
            <a:xfrm>
              <a:off x="6868163" y="5903972"/>
              <a:ext cx="134623" cy="141918"/>
            </a:xfrm>
            <a:custGeom>
              <a:avLst/>
              <a:gdLst>
                <a:gd name="connsiteX0" fmla="*/ 134852 w 134623"/>
                <a:gd name="connsiteY0" fmla="*/ 71518 h 141918"/>
                <a:gd name="connsiteX1" fmla="*/ 67439 w 134623"/>
                <a:gd name="connsiteY1" fmla="*/ 71 h 141918"/>
                <a:gd name="connsiteX2" fmla="*/ 229 w 134623"/>
                <a:gd name="connsiteY2" fmla="*/ 71518 h 141918"/>
                <a:gd name="connsiteX3" fmla="*/ 67439 w 134623"/>
                <a:gd name="connsiteY3" fmla="*/ 141989 h 141918"/>
                <a:gd name="connsiteX4" fmla="*/ 134852 w 134623"/>
                <a:gd name="connsiteY4" fmla="*/ 71518 h 141918"/>
                <a:gd name="connsiteX5" fmla="*/ 114001 w 134623"/>
                <a:gd name="connsiteY5" fmla="*/ 68785 h 141918"/>
                <a:gd name="connsiteX6" fmla="*/ 67642 w 134623"/>
                <a:gd name="connsiteY6" fmla="*/ 136914 h 141918"/>
                <a:gd name="connsiteX7" fmla="*/ 21080 w 134623"/>
                <a:gd name="connsiteY7" fmla="*/ 68785 h 141918"/>
                <a:gd name="connsiteX8" fmla="*/ 67439 w 134623"/>
                <a:gd name="connsiteY8" fmla="*/ 4951 h 141918"/>
                <a:gd name="connsiteX9" fmla="*/ 114001 w 134623"/>
                <a:gd name="connsiteY9" fmla="*/ 68785 h 14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623" h="141918">
                  <a:moveTo>
                    <a:pt x="134852" y="71518"/>
                  </a:moveTo>
                  <a:cubicBezTo>
                    <a:pt x="134852" y="31695"/>
                    <a:pt x="104284" y="71"/>
                    <a:pt x="67439" y="71"/>
                  </a:cubicBezTo>
                  <a:cubicBezTo>
                    <a:pt x="31202" y="71"/>
                    <a:pt x="229" y="31305"/>
                    <a:pt x="229" y="71518"/>
                  </a:cubicBezTo>
                  <a:cubicBezTo>
                    <a:pt x="229" y="111536"/>
                    <a:pt x="31405" y="141989"/>
                    <a:pt x="67439" y="141989"/>
                  </a:cubicBezTo>
                  <a:cubicBezTo>
                    <a:pt x="104284" y="141989"/>
                    <a:pt x="134852" y="110951"/>
                    <a:pt x="134852" y="71518"/>
                  </a:cubicBezTo>
                  <a:close/>
                  <a:moveTo>
                    <a:pt x="114001" y="68785"/>
                  </a:moveTo>
                  <a:cubicBezTo>
                    <a:pt x="114001" y="120516"/>
                    <a:pt x="86266" y="136914"/>
                    <a:pt x="67642" y="136914"/>
                  </a:cubicBezTo>
                  <a:cubicBezTo>
                    <a:pt x="48207" y="136914"/>
                    <a:pt x="21080" y="119735"/>
                    <a:pt x="21080" y="68785"/>
                  </a:cubicBezTo>
                  <a:cubicBezTo>
                    <a:pt x="21080" y="18225"/>
                    <a:pt x="50637" y="4951"/>
                    <a:pt x="67439" y="4951"/>
                  </a:cubicBezTo>
                  <a:cubicBezTo>
                    <a:pt x="85052" y="4951"/>
                    <a:pt x="114001" y="18811"/>
                    <a:pt x="114001" y="68785"/>
                  </a:cubicBezTo>
                  <a:close/>
                </a:path>
              </a:pathLst>
            </a:custGeom>
            <a:solidFill>
              <a:srgbClr val="000000"/>
            </a:solidFill>
            <a:ln w="227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0" name="任意多边形: 形状 49">
              <a:extLst>
                <a:ext uri="{FF2B5EF4-FFF2-40B4-BE49-F238E27FC236}">
                  <a16:creationId xmlns:a16="http://schemas.microsoft.com/office/drawing/2014/main" id="{7AD956AF-D837-4303-8CBB-B8A07158AB71}"/>
                </a:ext>
              </a:extLst>
            </p:cNvPr>
            <p:cNvSpPr/>
            <p:nvPr>
              <p:custDataLst>
                <p:tags r:id="rId109"/>
              </p:custDataLst>
            </p:nvPr>
          </p:nvSpPr>
          <p:spPr>
            <a:xfrm>
              <a:off x="7021411" y="5908266"/>
              <a:ext cx="119237" cy="133328"/>
            </a:xfrm>
            <a:custGeom>
              <a:avLst/>
              <a:gdLst>
                <a:gd name="connsiteX0" fmla="*/ 119474 w 119237"/>
                <a:gd name="connsiteY0" fmla="*/ 36380 h 133328"/>
                <a:gd name="connsiteX1" fmla="*/ 71698 w 119237"/>
                <a:gd name="connsiteY1" fmla="*/ 71 h 133328"/>
                <a:gd name="connsiteX2" fmla="*/ 237 w 119237"/>
                <a:gd name="connsiteY2" fmla="*/ 71 h 133328"/>
                <a:gd name="connsiteX3" fmla="*/ 237 w 119237"/>
                <a:gd name="connsiteY3" fmla="*/ 6122 h 133328"/>
                <a:gd name="connsiteX4" fmla="*/ 5095 w 119237"/>
                <a:gd name="connsiteY4" fmla="*/ 6122 h 133328"/>
                <a:gd name="connsiteX5" fmla="*/ 21088 w 119237"/>
                <a:gd name="connsiteY5" fmla="*/ 15297 h 133328"/>
                <a:gd name="connsiteX6" fmla="*/ 21088 w 119237"/>
                <a:gd name="connsiteY6" fmla="*/ 118173 h 133328"/>
                <a:gd name="connsiteX7" fmla="*/ 5095 w 119237"/>
                <a:gd name="connsiteY7" fmla="*/ 127348 h 133328"/>
                <a:gd name="connsiteX8" fmla="*/ 237 w 119237"/>
                <a:gd name="connsiteY8" fmla="*/ 127348 h 133328"/>
                <a:gd name="connsiteX9" fmla="*/ 237 w 119237"/>
                <a:gd name="connsiteY9" fmla="*/ 133400 h 133328"/>
                <a:gd name="connsiteX10" fmla="*/ 29996 w 119237"/>
                <a:gd name="connsiteY10" fmla="*/ 132814 h 133328"/>
                <a:gd name="connsiteX11" fmla="*/ 59957 w 119237"/>
                <a:gd name="connsiteY11" fmla="*/ 133400 h 133328"/>
                <a:gd name="connsiteX12" fmla="*/ 59957 w 119237"/>
                <a:gd name="connsiteY12" fmla="*/ 127348 h 133328"/>
                <a:gd name="connsiteX13" fmla="*/ 55098 w 119237"/>
                <a:gd name="connsiteY13" fmla="*/ 127348 h 133328"/>
                <a:gd name="connsiteX14" fmla="*/ 39105 w 119237"/>
                <a:gd name="connsiteY14" fmla="*/ 118173 h 133328"/>
                <a:gd name="connsiteX15" fmla="*/ 39105 w 119237"/>
                <a:gd name="connsiteY15" fmla="*/ 71713 h 133328"/>
                <a:gd name="connsiteX16" fmla="*/ 73318 w 119237"/>
                <a:gd name="connsiteY16" fmla="*/ 71713 h 133328"/>
                <a:gd name="connsiteX17" fmla="*/ 119474 w 119237"/>
                <a:gd name="connsiteY17" fmla="*/ 36380 h 133328"/>
                <a:gd name="connsiteX18" fmla="*/ 98623 w 119237"/>
                <a:gd name="connsiteY18" fmla="*/ 36380 h 133328"/>
                <a:gd name="connsiteX19" fmla="*/ 66435 w 119237"/>
                <a:gd name="connsiteY19" fmla="*/ 66638 h 133328"/>
                <a:gd name="connsiteX20" fmla="*/ 38498 w 119237"/>
                <a:gd name="connsiteY20" fmla="*/ 66638 h 133328"/>
                <a:gd name="connsiteX21" fmla="*/ 38498 w 119237"/>
                <a:gd name="connsiteY21" fmla="*/ 13931 h 133328"/>
                <a:gd name="connsiteX22" fmla="*/ 48418 w 119237"/>
                <a:gd name="connsiteY22" fmla="*/ 6122 h 133328"/>
                <a:gd name="connsiteX23" fmla="*/ 66435 w 119237"/>
                <a:gd name="connsiteY23" fmla="*/ 6122 h 133328"/>
                <a:gd name="connsiteX24" fmla="*/ 98623 w 119237"/>
                <a:gd name="connsiteY24" fmla="*/ 36380 h 13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237" h="133328">
                  <a:moveTo>
                    <a:pt x="119474" y="36380"/>
                  </a:moveTo>
                  <a:cubicBezTo>
                    <a:pt x="119474" y="17249"/>
                    <a:pt x="99433" y="71"/>
                    <a:pt x="71698" y="71"/>
                  </a:cubicBezTo>
                  <a:lnTo>
                    <a:pt x="237" y="71"/>
                  </a:lnTo>
                  <a:lnTo>
                    <a:pt x="237" y="6122"/>
                  </a:lnTo>
                  <a:lnTo>
                    <a:pt x="5095" y="6122"/>
                  </a:lnTo>
                  <a:cubicBezTo>
                    <a:pt x="20683" y="6122"/>
                    <a:pt x="21088" y="8270"/>
                    <a:pt x="21088" y="15297"/>
                  </a:cubicBezTo>
                  <a:lnTo>
                    <a:pt x="21088" y="118173"/>
                  </a:lnTo>
                  <a:cubicBezTo>
                    <a:pt x="21088" y="125201"/>
                    <a:pt x="20683" y="127348"/>
                    <a:pt x="5095" y="127348"/>
                  </a:cubicBezTo>
                  <a:lnTo>
                    <a:pt x="237" y="127348"/>
                  </a:lnTo>
                  <a:lnTo>
                    <a:pt x="237" y="133400"/>
                  </a:lnTo>
                  <a:cubicBezTo>
                    <a:pt x="7322" y="132814"/>
                    <a:pt x="22303" y="132814"/>
                    <a:pt x="29996" y="132814"/>
                  </a:cubicBezTo>
                  <a:cubicBezTo>
                    <a:pt x="37688" y="132814"/>
                    <a:pt x="52871" y="132814"/>
                    <a:pt x="59957" y="133400"/>
                  </a:cubicBezTo>
                  <a:lnTo>
                    <a:pt x="59957" y="127348"/>
                  </a:lnTo>
                  <a:lnTo>
                    <a:pt x="55098" y="127348"/>
                  </a:lnTo>
                  <a:cubicBezTo>
                    <a:pt x="39510" y="127348"/>
                    <a:pt x="39105" y="125201"/>
                    <a:pt x="39105" y="118173"/>
                  </a:cubicBezTo>
                  <a:lnTo>
                    <a:pt x="39105" y="71713"/>
                  </a:lnTo>
                  <a:lnTo>
                    <a:pt x="73318" y="71713"/>
                  </a:lnTo>
                  <a:cubicBezTo>
                    <a:pt x="97611" y="71713"/>
                    <a:pt x="119474" y="55901"/>
                    <a:pt x="119474" y="36380"/>
                  </a:cubicBezTo>
                  <a:close/>
                  <a:moveTo>
                    <a:pt x="98623" y="36380"/>
                  </a:moveTo>
                  <a:cubicBezTo>
                    <a:pt x="98623" y="45555"/>
                    <a:pt x="98623" y="66638"/>
                    <a:pt x="66435" y="66638"/>
                  </a:cubicBezTo>
                  <a:lnTo>
                    <a:pt x="38498" y="66638"/>
                  </a:lnTo>
                  <a:lnTo>
                    <a:pt x="38498" y="13931"/>
                  </a:lnTo>
                  <a:cubicBezTo>
                    <a:pt x="38498" y="7489"/>
                    <a:pt x="38903" y="6122"/>
                    <a:pt x="48418" y="6122"/>
                  </a:cubicBezTo>
                  <a:lnTo>
                    <a:pt x="66435" y="6122"/>
                  </a:lnTo>
                  <a:cubicBezTo>
                    <a:pt x="98623" y="6122"/>
                    <a:pt x="98623" y="26815"/>
                    <a:pt x="98623" y="36380"/>
                  </a:cubicBezTo>
                  <a:close/>
                </a:path>
              </a:pathLst>
            </a:custGeom>
            <a:solidFill>
              <a:srgbClr val="000000"/>
            </a:solidFill>
            <a:ln w="227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1" name="任意多边形: 形状 50">
              <a:extLst>
                <a:ext uri="{FF2B5EF4-FFF2-40B4-BE49-F238E27FC236}">
                  <a16:creationId xmlns:a16="http://schemas.microsoft.com/office/drawing/2014/main" id="{9283261D-8782-48C3-8D0C-A04CD1BA63FD}"/>
                </a:ext>
              </a:extLst>
            </p:cNvPr>
            <p:cNvSpPr/>
            <p:nvPr>
              <p:custDataLst>
                <p:tags r:id="rId110"/>
              </p:custDataLst>
            </p:nvPr>
          </p:nvSpPr>
          <p:spPr>
            <a:xfrm>
              <a:off x="7214583" y="5982447"/>
              <a:ext cx="21458" cy="20692"/>
            </a:xfrm>
            <a:custGeom>
              <a:avLst/>
              <a:gdLst>
                <a:gd name="connsiteX0" fmla="*/ 21704 w 21458"/>
                <a:gd name="connsiteY0" fmla="*/ 10417 h 20692"/>
                <a:gd name="connsiteX1" fmla="*/ 10975 w 21458"/>
                <a:gd name="connsiteY1" fmla="*/ 71 h 20692"/>
                <a:gd name="connsiteX2" fmla="*/ 246 w 21458"/>
                <a:gd name="connsiteY2" fmla="*/ 10417 h 20692"/>
                <a:gd name="connsiteX3" fmla="*/ 10975 w 21458"/>
                <a:gd name="connsiteY3" fmla="*/ 20763 h 20692"/>
                <a:gd name="connsiteX4" fmla="*/ 21704 w 21458"/>
                <a:gd name="connsiteY4" fmla="*/ 10417 h 20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8" h="20692">
                  <a:moveTo>
                    <a:pt x="21704" y="10417"/>
                  </a:moveTo>
                  <a:cubicBezTo>
                    <a:pt x="21704" y="4756"/>
                    <a:pt x="16846" y="71"/>
                    <a:pt x="10975" y="71"/>
                  </a:cubicBezTo>
                  <a:cubicBezTo>
                    <a:pt x="5104" y="71"/>
                    <a:pt x="246" y="4756"/>
                    <a:pt x="246" y="10417"/>
                  </a:cubicBezTo>
                  <a:cubicBezTo>
                    <a:pt x="246" y="16078"/>
                    <a:pt x="5104" y="20763"/>
                    <a:pt x="10975" y="20763"/>
                  </a:cubicBezTo>
                  <a:cubicBezTo>
                    <a:pt x="16846" y="20763"/>
                    <a:pt x="21704" y="16078"/>
                    <a:pt x="21704" y="10417"/>
                  </a:cubicBezTo>
                  <a:close/>
                </a:path>
              </a:pathLst>
            </a:custGeom>
            <a:solidFill>
              <a:srgbClr val="000000"/>
            </a:solidFill>
            <a:ln w="227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2" name="任意多边形: 形状 51">
              <a:extLst>
                <a:ext uri="{FF2B5EF4-FFF2-40B4-BE49-F238E27FC236}">
                  <a16:creationId xmlns:a16="http://schemas.microsoft.com/office/drawing/2014/main" id="{71D98A94-6F40-4E10-A60A-AC6DB8DFEA88}"/>
                </a:ext>
              </a:extLst>
            </p:cNvPr>
            <p:cNvSpPr/>
            <p:nvPr>
              <p:custDataLst>
                <p:tags r:id="rId111"/>
              </p:custDataLst>
            </p:nvPr>
          </p:nvSpPr>
          <p:spPr>
            <a:xfrm>
              <a:off x="7304263" y="5955312"/>
              <a:ext cx="109722" cy="88430"/>
            </a:xfrm>
            <a:custGeom>
              <a:avLst/>
              <a:gdLst>
                <a:gd name="connsiteX0" fmla="*/ 12195 w 109722"/>
                <a:gd name="connsiteY0" fmla="*/ 74837 h 88430"/>
                <a:gd name="connsiteX1" fmla="*/ 10373 w 109722"/>
                <a:gd name="connsiteY1" fmla="*/ 83231 h 88430"/>
                <a:gd name="connsiteX2" fmla="*/ 16244 w 109722"/>
                <a:gd name="connsiteY2" fmla="*/ 88501 h 88430"/>
                <a:gd name="connsiteX3" fmla="*/ 23734 w 109722"/>
                <a:gd name="connsiteY3" fmla="*/ 83035 h 88430"/>
                <a:gd name="connsiteX4" fmla="*/ 27580 w 109722"/>
                <a:gd name="connsiteY4" fmla="*/ 68590 h 88430"/>
                <a:gd name="connsiteX5" fmla="*/ 32034 w 109722"/>
                <a:gd name="connsiteY5" fmla="*/ 51021 h 88430"/>
                <a:gd name="connsiteX6" fmla="*/ 35475 w 109722"/>
                <a:gd name="connsiteY6" fmla="*/ 37942 h 88430"/>
                <a:gd name="connsiteX7" fmla="*/ 38107 w 109722"/>
                <a:gd name="connsiteY7" fmla="*/ 28181 h 88430"/>
                <a:gd name="connsiteX8" fmla="*/ 71105 w 109722"/>
                <a:gd name="connsiteY8" fmla="*/ 4365 h 88430"/>
                <a:gd name="connsiteX9" fmla="*/ 82037 w 109722"/>
                <a:gd name="connsiteY9" fmla="*/ 18030 h 88430"/>
                <a:gd name="connsiteX10" fmla="*/ 68878 w 109722"/>
                <a:gd name="connsiteY10" fmla="*/ 63514 h 88430"/>
                <a:gd name="connsiteX11" fmla="*/ 66854 w 109722"/>
                <a:gd name="connsiteY11" fmla="*/ 72494 h 88430"/>
                <a:gd name="connsiteX12" fmla="*/ 83454 w 109722"/>
                <a:gd name="connsiteY12" fmla="*/ 88501 h 88430"/>
                <a:gd name="connsiteX13" fmla="*/ 109974 w 109722"/>
                <a:gd name="connsiteY13" fmla="*/ 58439 h 88430"/>
                <a:gd name="connsiteX14" fmla="*/ 107544 w 109722"/>
                <a:gd name="connsiteY14" fmla="*/ 56487 h 88430"/>
                <a:gd name="connsiteX15" fmla="*/ 104508 w 109722"/>
                <a:gd name="connsiteY15" fmla="*/ 60001 h 88430"/>
                <a:gd name="connsiteX16" fmla="*/ 83859 w 109722"/>
                <a:gd name="connsiteY16" fmla="*/ 84207 h 88430"/>
                <a:gd name="connsiteX17" fmla="*/ 79000 w 109722"/>
                <a:gd name="connsiteY17" fmla="*/ 77765 h 88430"/>
                <a:gd name="connsiteX18" fmla="*/ 82644 w 109722"/>
                <a:gd name="connsiteY18" fmla="*/ 63905 h 88430"/>
                <a:gd name="connsiteX19" fmla="*/ 94993 w 109722"/>
                <a:gd name="connsiteY19" fmla="*/ 20958 h 88430"/>
                <a:gd name="connsiteX20" fmla="*/ 71712 w 109722"/>
                <a:gd name="connsiteY20" fmla="*/ 71 h 88430"/>
                <a:gd name="connsiteX21" fmla="*/ 40132 w 109722"/>
                <a:gd name="connsiteY21" fmla="*/ 17054 h 88430"/>
                <a:gd name="connsiteX22" fmla="*/ 21507 w 109722"/>
                <a:gd name="connsiteY22" fmla="*/ 71 h 88430"/>
                <a:gd name="connsiteX23" fmla="*/ 6324 w 109722"/>
                <a:gd name="connsiteY23" fmla="*/ 11198 h 88430"/>
                <a:gd name="connsiteX24" fmla="*/ 251 w 109722"/>
                <a:gd name="connsiteY24" fmla="*/ 30133 h 88430"/>
                <a:gd name="connsiteX25" fmla="*/ 2680 w 109722"/>
                <a:gd name="connsiteY25" fmla="*/ 32085 h 88430"/>
                <a:gd name="connsiteX26" fmla="*/ 6122 w 109722"/>
                <a:gd name="connsiteY26" fmla="*/ 27596 h 88430"/>
                <a:gd name="connsiteX27" fmla="*/ 20900 w 109722"/>
                <a:gd name="connsiteY27" fmla="*/ 4365 h 88430"/>
                <a:gd name="connsiteX28" fmla="*/ 27175 w 109722"/>
                <a:gd name="connsiteY28" fmla="*/ 13345 h 88430"/>
                <a:gd name="connsiteX29" fmla="*/ 23936 w 109722"/>
                <a:gd name="connsiteY29" fmla="*/ 29743 h 88430"/>
                <a:gd name="connsiteX30" fmla="*/ 12195 w 109722"/>
                <a:gd name="connsiteY30" fmla="*/ 74837 h 8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9722" h="88430">
                  <a:moveTo>
                    <a:pt x="12195" y="74837"/>
                  </a:moveTo>
                  <a:cubicBezTo>
                    <a:pt x="11587" y="77765"/>
                    <a:pt x="10373" y="82255"/>
                    <a:pt x="10373" y="83231"/>
                  </a:cubicBezTo>
                  <a:cubicBezTo>
                    <a:pt x="10373" y="86744"/>
                    <a:pt x="13207" y="88501"/>
                    <a:pt x="16244" y="88501"/>
                  </a:cubicBezTo>
                  <a:cubicBezTo>
                    <a:pt x="18673" y="88501"/>
                    <a:pt x="22317" y="86940"/>
                    <a:pt x="23734" y="83035"/>
                  </a:cubicBezTo>
                  <a:cubicBezTo>
                    <a:pt x="23936" y="82645"/>
                    <a:pt x="26366" y="73470"/>
                    <a:pt x="27580" y="68590"/>
                  </a:cubicBezTo>
                  <a:lnTo>
                    <a:pt x="32034" y="51021"/>
                  </a:lnTo>
                  <a:cubicBezTo>
                    <a:pt x="33249" y="46726"/>
                    <a:pt x="34463" y="42432"/>
                    <a:pt x="35475" y="37942"/>
                  </a:cubicBezTo>
                  <a:cubicBezTo>
                    <a:pt x="36285" y="34623"/>
                    <a:pt x="37905" y="28962"/>
                    <a:pt x="38107" y="28181"/>
                  </a:cubicBezTo>
                  <a:cubicBezTo>
                    <a:pt x="41144" y="22130"/>
                    <a:pt x="51873" y="4365"/>
                    <a:pt x="71105" y="4365"/>
                  </a:cubicBezTo>
                  <a:cubicBezTo>
                    <a:pt x="80215" y="4365"/>
                    <a:pt x="82037" y="11588"/>
                    <a:pt x="82037" y="18030"/>
                  </a:cubicBezTo>
                  <a:cubicBezTo>
                    <a:pt x="82037" y="30133"/>
                    <a:pt x="72117" y="55120"/>
                    <a:pt x="68878" y="63514"/>
                  </a:cubicBezTo>
                  <a:cubicBezTo>
                    <a:pt x="67056" y="68004"/>
                    <a:pt x="66854" y="70347"/>
                    <a:pt x="66854" y="72494"/>
                  </a:cubicBezTo>
                  <a:cubicBezTo>
                    <a:pt x="66854" y="81669"/>
                    <a:pt x="73939" y="88501"/>
                    <a:pt x="83454" y="88501"/>
                  </a:cubicBezTo>
                  <a:cubicBezTo>
                    <a:pt x="102483" y="88501"/>
                    <a:pt x="109974" y="60001"/>
                    <a:pt x="109974" y="58439"/>
                  </a:cubicBezTo>
                  <a:cubicBezTo>
                    <a:pt x="109974" y="56487"/>
                    <a:pt x="108152" y="56487"/>
                    <a:pt x="107544" y="56487"/>
                  </a:cubicBezTo>
                  <a:cubicBezTo>
                    <a:pt x="105520" y="56487"/>
                    <a:pt x="105520" y="57072"/>
                    <a:pt x="104508" y="60001"/>
                  </a:cubicBezTo>
                  <a:cubicBezTo>
                    <a:pt x="100459" y="73275"/>
                    <a:pt x="93778" y="84207"/>
                    <a:pt x="83859" y="84207"/>
                  </a:cubicBezTo>
                  <a:cubicBezTo>
                    <a:pt x="80417" y="84207"/>
                    <a:pt x="79000" y="82255"/>
                    <a:pt x="79000" y="77765"/>
                  </a:cubicBezTo>
                  <a:cubicBezTo>
                    <a:pt x="79000" y="72884"/>
                    <a:pt x="80822" y="68199"/>
                    <a:pt x="82644" y="63905"/>
                  </a:cubicBezTo>
                  <a:cubicBezTo>
                    <a:pt x="86491" y="53559"/>
                    <a:pt x="94993" y="32085"/>
                    <a:pt x="94993" y="20958"/>
                  </a:cubicBezTo>
                  <a:cubicBezTo>
                    <a:pt x="94993" y="7879"/>
                    <a:pt x="86288" y="71"/>
                    <a:pt x="71712" y="71"/>
                  </a:cubicBezTo>
                  <a:cubicBezTo>
                    <a:pt x="53493" y="71"/>
                    <a:pt x="43573" y="12564"/>
                    <a:pt x="40132" y="17054"/>
                  </a:cubicBezTo>
                  <a:cubicBezTo>
                    <a:pt x="39119" y="6122"/>
                    <a:pt x="30819" y="71"/>
                    <a:pt x="21507" y="71"/>
                  </a:cubicBezTo>
                  <a:cubicBezTo>
                    <a:pt x="12195" y="71"/>
                    <a:pt x="8348" y="7684"/>
                    <a:pt x="6324" y="11198"/>
                  </a:cubicBezTo>
                  <a:cubicBezTo>
                    <a:pt x="3085" y="17835"/>
                    <a:pt x="251" y="29352"/>
                    <a:pt x="251" y="30133"/>
                  </a:cubicBezTo>
                  <a:cubicBezTo>
                    <a:pt x="251" y="32085"/>
                    <a:pt x="2275" y="32085"/>
                    <a:pt x="2680" y="32085"/>
                  </a:cubicBezTo>
                  <a:cubicBezTo>
                    <a:pt x="4704" y="32085"/>
                    <a:pt x="4907" y="31890"/>
                    <a:pt x="6122" y="27596"/>
                  </a:cubicBezTo>
                  <a:cubicBezTo>
                    <a:pt x="9563" y="13736"/>
                    <a:pt x="13612" y="4365"/>
                    <a:pt x="20900" y="4365"/>
                  </a:cubicBezTo>
                  <a:cubicBezTo>
                    <a:pt x="24949" y="4365"/>
                    <a:pt x="27175" y="6903"/>
                    <a:pt x="27175" y="13345"/>
                  </a:cubicBezTo>
                  <a:cubicBezTo>
                    <a:pt x="27175" y="17445"/>
                    <a:pt x="26568" y="19592"/>
                    <a:pt x="23936" y="29743"/>
                  </a:cubicBezTo>
                  <a:lnTo>
                    <a:pt x="12195" y="74837"/>
                  </a:lnTo>
                  <a:close/>
                </a:path>
              </a:pathLst>
            </a:custGeom>
            <a:solidFill>
              <a:srgbClr val="000000"/>
            </a:solidFill>
            <a:ln w="227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3" name="任意多边形: 形状 52">
              <a:extLst>
                <a:ext uri="{FF2B5EF4-FFF2-40B4-BE49-F238E27FC236}">
                  <a16:creationId xmlns:a16="http://schemas.microsoft.com/office/drawing/2014/main" id="{7F8CF488-EEDA-4350-928C-8439D7614297}"/>
                </a:ext>
              </a:extLst>
            </p:cNvPr>
            <p:cNvSpPr/>
            <p:nvPr>
              <p:custDataLst>
                <p:tags r:id="rId112"/>
              </p:custDataLst>
            </p:nvPr>
          </p:nvSpPr>
          <p:spPr>
            <a:xfrm>
              <a:off x="7425998" y="6010615"/>
              <a:ext cx="69862" cy="88137"/>
            </a:xfrm>
            <a:custGeom>
              <a:avLst/>
              <a:gdLst>
                <a:gd name="connsiteX0" fmla="*/ 69552 w 69862"/>
                <a:gd name="connsiteY0" fmla="*/ 9911 h 88137"/>
                <a:gd name="connsiteX1" fmla="*/ 70119 w 69862"/>
                <a:gd name="connsiteY1" fmla="*/ 7041 h 88137"/>
                <a:gd name="connsiteX2" fmla="*/ 65301 w 69862"/>
                <a:gd name="connsiteY2" fmla="*/ 2669 h 88137"/>
                <a:gd name="connsiteX3" fmla="*/ 58782 w 69862"/>
                <a:gd name="connsiteY3" fmla="*/ 7861 h 88137"/>
                <a:gd name="connsiteX4" fmla="*/ 44186 w 69862"/>
                <a:gd name="connsiteY4" fmla="*/ 72 h 88137"/>
                <a:gd name="connsiteX5" fmla="*/ 7909 w 69862"/>
                <a:gd name="connsiteY5" fmla="*/ 37924 h 88137"/>
                <a:gd name="connsiteX6" fmla="*/ 29449 w 69862"/>
                <a:gd name="connsiteY6" fmla="*/ 60334 h 88137"/>
                <a:gd name="connsiteX7" fmla="*/ 47162 w 69862"/>
                <a:gd name="connsiteY7" fmla="*/ 52955 h 88137"/>
                <a:gd name="connsiteX8" fmla="*/ 44045 w 69862"/>
                <a:gd name="connsiteY8" fmla="*/ 65253 h 88137"/>
                <a:gd name="connsiteX9" fmla="*/ 36109 w 69862"/>
                <a:gd name="connsiteY9" fmla="*/ 79328 h 88137"/>
                <a:gd name="connsiteX10" fmla="*/ 20238 w 69862"/>
                <a:gd name="connsiteY10" fmla="*/ 84384 h 88137"/>
                <a:gd name="connsiteX11" fmla="*/ 9326 w 69862"/>
                <a:gd name="connsiteY11" fmla="*/ 83427 h 88137"/>
                <a:gd name="connsiteX12" fmla="*/ 13861 w 69862"/>
                <a:gd name="connsiteY12" fmla="*/ 76595 h 88137"/>
                <a:gd name="connsiteX13" fmla="*/ 8334 w 69862"/>
                <a:gd name="connsiteY13" fmla="*/ 71539 h 88137"/>
                <a:gd name="connsiteX14" fmla="*/ 257 w 69862"/>
                <a:gd name="connsiteY14" fmla="*/ 79874 h 88137"/>
                <a:gd name="connsiteX15" fmla="*/ 20379 w 69862"/>
                <a:gd name="connsiteY15" fmla="*/ 88210 h 88137"/>
                <a:gd name="connsiteX16" fmla="*/ 54106 w 69862"/>
                <a:gd name="connsiteY16" fmla="*/ 69489 h 88137"/>
                <a:gd name="connsiteX17" fmla="*/ 69552 w 69862"/>
                <a:gd name="connsiteY17" fmla="*/ 9911 h 88137"/>
                <a:gd name="connsiteX18" fmla="*/ 49996 w 69862"/>
                <a:gd name="connsiteY18" fmla="*/ 42160 h 88137"/>
                <a:gd name="connsiteX19" fmla="*/ 47021 w 69862"/>
                <a:gd name="connsiteY19" fmla="*/ 47216 h 88137"/>
                <a:gd name="connsiteX20" fmla="*/ 29874 w 69862"/>
                <a:gd name="connsiteY20" fmla="*/ 56508 h 88137"/>
                <a:gd name="connsiteX21" fmla="*/ 19246 w 69862"/>
                <a:gd name="connsiteY21" fmla="*/ 43526 h 88137"/>
                <a:gd name="connsiteX22" fmla="*/ 26756 w 69862"/>
                <a:gd name="connsiteY22" fmla="*/ 16197 h 88137"/>
                <a:gd name="connsiteX23" fmla="*/ 44186 w 69862"/>
                <a:gd name="connsiteY23" fmla="*/ 3898 h 88137"/>
                <a:gd name="connsiteX24" fmla="*/ 56798 w 69862"/>
                <a:gd name="connsiteY24" fmla="*/ 15513 h 88137"/>
                <a:gd name="connsiteX25" fmla="*/ 56373 w 69862"/>
                <a:gd name="connsiteY25" fmla="*/ 17563 h 88137"/>
                <a:gd name="connsiteX26" fmla="*/ 49996 w 69862"/>
                <a:gd name="connsiteY26" fmla="*/ 42160 h 8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862" h="88137">
                  <a:moveTo>
                    <a:pt x="69552" y="9911"/>
                  </a:moveTo>
                  <a:cubicBezTo>
                    <a:pt x="70119" y="7861"/>
                    <a:pt x="70119" y="7178"/>
                    <a:pt x="70119" y="7041"/>
                  </a:cubicBezTo>
                  <a:cubicBezTo>
                    <a:pt x="70119" y="4035"/>
                    <a:pt x="67568" y="2669"/>
                    <a:pt x="65301" y="2669"/>
                  </a:cubicBezTo>
                  <a:cubicBezTo>
                    <a:pt x="62042" y="2669"/>
                    <a:pt x="59349" y="5265"/>
                    <a:pt x="58782" y="7861"/>
                  </a:cubicBezTo>
                  <a:cubicBezTo>
                    <a:pt x="56373" y="4172"/>
                    <a:pt x="51555" y="72"/>
                    <a:pt x="44186" y="72"/>
                  </a:cubicBezTo>
                  <a:cubicBezTo>
                    <a:pt x="26473" y="72"/>
                    <a:pt x="7909" y="18383"/>
                    <a:pt x="7909" y="37924"/>
                  </a:cubicBezTo>
                  <a:cubicBezTo>
                    <a:pt x="7909" y="51998"/>
                    <a:pt x="17829" y="60334"/>
                    <a:pt x="29449" y="60334"/>
                  </a:cubicBezTo>
                  <a:cubicBezTo>
                    <a:pt x="35967" y="60334"/>
                    <a:pt x="42202" y="57191"/>
                    <a:pt x="47162" y="52955"/>
                  </a:cubicBezTo>
                  <a:lnTo>
                    <a:pt x="44045" y="65253"/>
                  </a:lnTo>
                  <a:cubicBezTo>
                    <a:pt x="42486" y="70992"/>
                    <a:pt x="41494" y="74682"/>
                    <a:pt x="36109" y="79328"/>
                  </a:cubicBezTo>
                  <a:cubicBezTo>
                    <a:pt x="29874" y="84384"/>
                    <a:pt x="23780" y="84384"/>
                    <a:pt x="20238" y="84384"/>
                  </a:cubicBezTo>
                  <a:cubicBezTo>
                    <a:pt x="13719" y="84384"/>
                    <a:pt x="11877" y="83974"/>
                    <a:pt x="9326" y="83427"/>
                  </a:cubicBezTo>
                  <a:cubicBezTo>
                    <a:pt x="12869" y="81788"/>
                    <a:pt x="13861" y="78508"/>
                    <a:pt x="13861" y="76595"/>
                  </a:cubicBezTo>
                  <a:cubicBezTo>
                    <a:pt x="13861" y="73315"/>
                    <a:pt x="11168" y="71539"/>
                    <a:pt x="8334" y="71539"/>
                  </a:cubicBezTo>
                  <a:cubicBezTo>
                    <a:pt x="4366" y="71539"/>
                    <a:pt x="257" y="74682"/>
                    <a:pt x="257" y="79874"/>
                  </a:cubicBezTo>
                  <a:cubicBezTo>
                    <a:pt x="257" y="88073"/>
                    <a:pt x="12444" y="88210"/>
                    <a:pt x="20379" y="88210"/>
                  </a:cubicBezTo>
                  <a:cubicBezTo>
                    <a:pt x="42628" y="88210"/>
                    <a:pt x="52122" y="77278"/>
                    <a:pt x="54106" y="69489"/>
                  </a:cubicBezTo>
                  <a:lnTo>
                    <a:pt x="69552" y="9911"/>
                  </a:lnTo>
                  <a:close/>
                  <a:moveTo>
                    <a:pt x="49996" y="42160"/>
                  </a:moveTo>
                  <a:cubicBezTo>
                    <a:pt x="49430" y="44209"/>
                    <a:pt x="49430" y="44483"/>
                    <a:pt x="47021" y="47216"/>
                  </a:cubicBezTo>
                  <a:cubicBezTo>
                    <a:pt x="42061" y="52955"/>
                    <a:pt x="35259" y="56508"/>
                    <a:pt x="29874" y="56508"/>
                  </a:cubicBezTo>
                  <a:cubicBezTo>
                    <a:pt x="22647" y="56508"/>
                    <a:pt x="19246" y="50632"/>
                    <a:pt x="19246" y="43526"/>
                  </a:cubicBezTo>
                  <a:cubicBezTo>
                    <a:pt x="19246" y="37514"/>
                    <a:pt x="23072" y="22209"/>
                    <a:pt x="26756" y="16197"/>
                  </a:cubicBezTo>
                  <a:cubicBezTo>
                    <a:pt x="32708" y="6631"/>
                    <a:pt x="39368" y="3898"/>
                    <a:pt x="44186" y="3898"/>
                  </a:cubicBezTo>
                  <a:cubicBezTo>
                    <a:pt x="54106" y="3898"/>
                    <a:pt x="56798" y="14147"/>
                    <a:pt x="56798" y="15513"/>
                  </a:cubicBezTo>
                  <a:cubicBezTo>
                    <a:pt x="56798" y="15787"/>
                    <a:pt x="56798" y="16060"/>
                    <a:pt x="56373" y="17563"/>
                  </a:cubicBezTo>
                  <a:lnTo>
                    <a:pt x="49996" y="42160"/>
                  </a:lnTo>
                  <a:close/>
                </a:path>
              </a:pathLst>
            </a:custGeom>
            <a:solidFill>
              <a:srgbClr val="000000"/>
            </a:solidFill>
            <a:ln w="227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4" name="任意多边形: 形状 53">
              <a:extLst>
                <a:ext uri="{FF2B5EF4-FFF2-40B4-BE49-F238E27FC236}">
                  <a16:creationId xmlns:a16="http://schemas.microsoft.com/office/drawing/2014/main" id="{95F67A10-7423-43E1-882B-1CDDCAF406CF}"/>
                </a:ext>
              </a:extLst>
            </p:cNvPr>
            <p:cNvSpPr/>
            <p:nvPr>
              <p:custDataLst>
                <p:tags r:id="rId113"/>
              </p:custDataLst>
            </p:nvPr>
          </p:nvSpPr>
          <p:spPr>
            <a:xfrm>
              <a:off x="6730301" y="6120950"/>
              <a:ext cx="783788" cy="7808"/>
            </a:xfrm>
            <a:custGeom>
              <a:avLst/>
              <a:gdLst>
                <a:gd name="connsiteX0" fmla="*/ 0 w 783788"/>
                <a:gd name="connsiteY0" fmla="*/ 0 h 7808"/>
                <a:gd name="connsiteX1" fmla="*/ 783789 w 783788"/>
                <a:gd name="connsiteY1" fmla="*/ 0 h 7808"/>
                <a:gd name="connsiteX2" fmla="*/ 783789 w 783788"/>
                <a:gd name="connsiteY2" fmla="*/ 7808 h 7808"/>
                <a:gd name="connsiteX3" fmla="*/ 0 w 783788"/>
                <a:gd name="connsiteY3" fmla="*/ 7808 h 7808"/>
              </a:gdLst>
              <a:ahLst/>
              <a:cxnLst>
                <a:cxn ang="0">
                  <a:pos x="connsiteX0" y="connsiteY0"/>
                </a:cxn>
                <a:cxn ang="0">
                  <a:pos x="connsiteX1" y="connsiteY1"/>
                </a:cxn>
                <a:cxn ang="0">
                  <a:pos x="connsiteX2" y="connsiteY2"/>
                </a:cxn>
                <a:cxn ang="0">
                  <a:pos x="connsiteX3" y="connsiteY3"/>
                </a:cxn>
              </a:cxnLst>
              <a:rect l="l" t="t" r="r" b="b"/>
              <a:pathLst>
                <a:path w="783788" h="7808">
                  <a:moveTo>
                    <a:pt x="0" y="0"/>
                  </a:moveTo>
                  <a:lnTo>
                    <a:pt x="783789" y="0"/>
                  </a:lnTo>
                  <a:lnTo>
                    <a:pt x="783789" y="7808"/>
                  </a:lnTo>
                  <a:lnTo>
                    <a:pt x="0" y="7808"/>
                  </a:lnTo>
                  <a:close/>
                </a:path>
              </a:pathLst>
            </a:custGeom>
            <a:solidFill>
              <a:srgbClr val="000000"/>
            </a:solidFill>
            <a:ln w="227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55" name="任意多边形: 形状 54">
              <a:extLst>
                <a:ext uri="{FF2B5EF4-FFF2-40B4-BE49-F238E27FC236}">
                  <a16:creationId xmlns:a16="http://schemas.microsoft.com/office/drawing/2014/main" id="{4E149ABF-961E-4402-8795-F9639C70E20F}"/>
                </a:ext>
              </a:extLst>
            </p:cNvPr>
            <p:cNvSpPr/>
            <p:nvPr>
              <p:custDataLst>
                <p:tags r:id="rId114"/>
              </p:custDataLst>
            </p:nvPr>
          </p:nvSpPr>
          <p:spPr>
            <a:xfrm>
              <a:off x="7086691" y="6221279"/>
              <a:ext cx="78749" cy="88430"/>
            </a:xfrm>
            <a:custGeom>
              <a:avLst/>
              <a:gdLst>
                <a:gd name="connsiteX0" fmla="*/ 72106 w 78749"/>
                <a:gd name="connsiteY0" fmla="*/ 12187 h 88430"/>
                <a:gd name="connsiteX1" fmla="*/ 63199 w 78749"/>
                <a:gd name="connsiteY1" fmla="*/ 14920 h 88430"/>
                <a:gd name="connsiteX2" fmla="*/ 59555 w 78749"/>
                <a:gd name="connsiteY2" fmla="*/ 22534 h 88430"/>
                <a:gd name="connsiteX3" fmla="*/ 67045 w 78749"/>
                <a:gd name="connsiteY3" fmla="*/ 29366 h 88430"/>
                <a:gd name="connsiteX4" fmla="*/ 78382 w 78749"/>
                <a:gd name="connsiteY4" fmla="*/ 16872 h 88430"/>
                <a:gd name="connsiteX5" fmla="*/ 54494 w 78749"/>
                <a:gd name="connsiteY5" fmla="*/ 84 h 88430"/>
                <a:gd name="connsiteX6" fmla="*/ 240 w 78749"/>
                <a:gd name="connsiteY6" fmla="*/ 55524 h 88430"/>
                <a:gd name="connsiteX7" fmla="*/ 33035 w 78749"/>
                <a:gd name="connsiteY7" fmla="*/ 88515 h 88430"/>
                <a:gd name="connsiteX8" fmla="*/ 78989 w 78749"/>
                <a:gd name="connsiteY8" fmla="*/ 65480 h 88430"/>
                <a:gd name="connsiteX9" fmla="*/ 76560 w 78749"/>
                <a:gd name="connsiteY9" fmla="*/ 62942 h 88430"/>
                <a:gd name="connsiteX10" fmla="*/ 73928 w 78749"/>
                <a:gd name="connsiteY10" fmla="*/ 64894 h 88430"/>
                <a:gd name="connsiteX11" fmla="*/ 33440 w 78749"/>
                <a:gd name="connsiteY11" fmla="*/ 84220 h 88430"/>
                <a:gd name="connsiteX12" fmla="*/ 15221 w 78749"/>
                <a:gd name="connsiteY12" fmla="*/ 62942 h 88430"/>
                <a:gd name="connsiteX13" fmla="*/ 26152 w 78749"/>
                <a:gd name="connsiteY13" fmla="*/ 23900 h 88430"/>
                <a:gd name="connsiteX14" fmla="*/ 54696 w 78749"/>
                <a:gd name="connsiteY14" fmla="*/ 4379 h 88430"/>
                <a:gd name="connsiteX15" fmla="*/ 72106 w 78749"/>
                <a:gd name="connsiteY15" fmla="*/ 12187 h 8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749" h="88430">
                  <a:moveTo>
                    <a:pt x="72106" y="12187"/>
                  </a:moveTo>
                  <a:cubicBezTo>
                    <a:pt x="68867" y="12187"/>
                    <a:pt x="66033" y="12187"/>
                    <a:pt x="63199" y="14920"/>
                  </a:cubicBezTo>
                  <a:cubicBezTo>
                    <a:pt x="59960" y="17849"/>
                    <a:pt x="59555" y="21167"/>
                    <a:pt x="59555" y="22534"/>
                  </a:cubicBezTo>
                  <a:cubicBezTo>
                    <a:pt x="59555" y="27219"/>
                    <a:pt x="63199" y="29366"/>
                    <a:pt x="67045" y="29366"/>
                  </a:cubicBezTo>
                  <a:cubicBezTo>
                    <a:pt x="72916" y="29366"/>
                    <a:pt x="78382" y="24681"/>
                    <a:pt x="78382" y="16872"/>
                  </a:cubicBezTo>
                  <a:cubicBezTo>
                    <a:pt x="78382" y="7307"/>
                    <a:pt x="68867" y="84"/>
                    <a:pt x="54494" y="84"/>
                  </a:cubicBezTo>
                  <a:cubicBezTo>
                    <a:pt x="27165" y="84"/>
                    <a:pt x="240" y="28000"/>
                    <a:pt x="240" y="55524"/>
                  </a:cubicBezTo>
                  <a:cubicBezTo>
                    <a:pt x="240" y="73093"/>
                    <a:pt x="11981" y="88515"/>
                    <a:pt x="33035" y="88515"/>
                  </a:cubicBezTo>
                  <a:cubicBezTo>
                    <a:pt x="61984" y="88515"/>
                    <a:pt x="78989" y="67823"/>
                    <a:pt x="78989" y="65480"/>
                  </a:cubicBezTo>
                  <a:cubicBezTo>
                    <a:pt x="78989" y="64309"/>
                    <a:pt x="77775" y="62942"/>
                    <a:pt x="76560" y="62942"/>
                  </a:cubicBezTo>
                  <a:cubicBezTo>
                    <a:pt x="75548" y="62942"/>
                    <a:pt x="75143" y="63333"/>
                    <a:pt x="73928" y="64894"/>
                  </a:cubicBezTo>
                  <a:cubicBezTo>
                    <a:pt x="57936" y="84220"/>
                    <a:pt x="35870" y="84220"/>
                    <a:pt x="33440" y="84220"/>
                  </a:cubicBezTo>
                  <a:cubicBezTo>
                    <a:pt x="20686" y="84220"/>
                    <a:pt x="15221" y="74655"/>
                    <a:pt x="15221" y="62942"/>
                  </a:cubicBezTo>
                  <a:cubicBezTo>
                    <a:pt x="15221" y="54939"/>
                    <a:pt x="19269" y="36003"/>
                    <a:pt x="26152" y="23900"/>
                  </a:cubicBezTo>
                  <a:cubicBezTo>
                    <a:pt x="32428" y="12773"/>
                    <a:pt x="43562" y="4379"/>
                    <a:pt x="54696" y="4379"/>
                  </a:cubicBezTo>
                  <a:cubicBezTo>
                    <a:pt x="61579" y="4379"/>
                    <a:pt x="69272" y="6917"/>
                    <a:pt x="72106" y="12187"/>
                  </a:cubicBezTo>
                  <a:close/>
                </a:path>
              </a:pathLst>
            </a:custGeom>
            <a:solidFill>
              <a:srgbClr val="000000"/>
            </a:solidFill>
            <a:ln w="2272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sp>
        <p:nvSpPr>
          <p:cNvPr id="59" name="文本框 58">
            <a:extLst>
              <a:ext uri="{FF2B5EF4-FFF2-40B4-BE49-F238E27FC236}">
                <a16:creationId xmlns:a16="http://schemas.microsoft.com/office/drawing/2014/main" id="{86BEFDDD-152F-403D-9C6C-F21C277F2725}"/>
              </a:ext>
            </a:extLst>
          </p:cNvPr>
          <p:cNvSpPr txBox="1"/>
          <p:nvPr/>
        </p:nvSpPr>
        <p:spPr>
          <a:xfrm>
            <a:off x="946849" y="4621992"/>
            <a:ext cx="2441694" cy="338554"/>
          </a:xfrm>
          <a:prstGeom prst="rect">
            <a:avLst/>
          </a:prstGeom>
          <a:noFill/>
        </p:spPr>
        <p:txBody>
          <a:bodyPr wrap="none" rtlCol="0">
            <a:spAutoFit/>
          </a:bodyPr>
          <a:lstStyle/>
          <a:p>
            <a:r>
              <a:rPr lang="zh-CN" altLang="en-US" sz="1600" dirty="0"/>
              <a:t>同时考虑击中时间分布：</a:t>
            </a:r>
          </a:p>
        </p:txBody>
      </p:sp>
      <p:grpSp>
        <p:nvGrpSpPr>
          <p:cNvPr id="222" name="组合 221" descr="\documentclass{article}&#10;\usepackage{amsmath}&#10;\pagestyle{empty}&#10;\begin{document}&#10;&#10;$$&#10;\sigma_1=\sigma_\text{recoil}\oplus\sigma_\text{MCS}\oplus\sigma_\text{T0}&#10;$$&#10;&#10;\end{document}" title="IguanaTex Shape Display">
            <a:extLst>
              <a:ext uri="{FF2B5EF4-FFF2-40B4-BE49-F238E27FC236}">
                <a16:creationId xmlns:a16="http://schemas.microsoft.com/office/drawing/2014/main" id="{C3B7F88E-AE21-44C9-B0E7-53FA560EEC1E}"/>
              </a:ext>
            </a:extLst>
          </p:cNvPr>
          <p:cNvGrpSpPr>
            <a:grpSpLocks noChangeAspect="1"/>
          </p:cNvGrpSpPr>
          <p:nvPr>
            <p:custDataLst>
              <p:tags r:id="rId2"/>
            </p:custDataLst>
          </p:nvPr>
        </p:nvGrpSpPr>
        <p:grpSpPr>
          <a:xfrm>
            <a:off x="3332262" y="5136579"/>
            <a:ext cx="2264889" cy="162025"/>
            <a:chOff x="5064565" y="6939950"/>
            <a:chExt cx="2264889" cy="162025"/>
          </a:xfrm>
        </p:grpSpPr>
        <p:sp>
          <p:nvSpPr>
            <p:cNvPr id="84" name="任意多边形: 形状 83">
              <a:extLst>
                <a:ext uri="{FF2B5EF4-FFF2-40B4-BE49-F238E27FC236}">
                  <a16:creationId xmlns:a16="http://schemas.microsoft.com/office/drawing/2014/main" id="{0443A27F-B7AF-470C-8083-E295F8865B49}"/>
                </a:ext>
              </a:extLst>
            </p:cNvPr>
            <p:cNvSpPr/>
            <p:nvPr>
              <p:custDataLst>
                <p:tags r:id="rId86"/>
              </p:custDataLst>
            </p:nvPr>
          </p:nvSpPr>
          <p:spPr>
            <a:xfrm>
              <a:off x="5064565" y="6972919"/>
              <a:ext cx="107814" cy="95870"/>
            </a:xfrm>
            <a:custGeom>
              <a:avLst/>
              <a:gdLst>
                <a:gd name="connsiteX0" fmla="*/ 98006 w 107814"/>
                <a:gd name="connsiteY0" fmla="*/ 12655 h 95870"/>
                <a:gd name="connsiteX1" fmla="*/ 107992 w 107814"/>
                <a:gd name="connsiteY1" fmla="*/ 5280 h 95870"/>
                <a:gd name="connsiteX2" fmla="*/ 100044 w 107814"/>
                <a:gd name="connsiteY2" fmla="*/ 75 h 95870"/>
                <a:gd name="connsiteX3" fmla="*/ 53576 w 107814"/>
                <a:gd name="connsiteY3" fmla="*/ 75 h 95870"/>
                <a:gd name="connsiteX4" fmla="*/ 178 w 107814"/>
                <a:gd name="connsiteY4" fmla="*/ 61675 h 95870"/>
                <a:gd name="connsiteX5" fmla="*/ 30749 w 107814"/>
                <a:gd name="connsiteY5" fmla="*/ 95945 h 95870"/>
                <a:gd name="connsiteX6" fmla="*/ 81905 w 107814"/>
                <a:gd name="connsiteY6" fmla="*/ 36297 h 95870"/>
                <a:gd name="connsiteX7" fmla="*/ 75587 w 107814"/>
                <a:gd name="connsiteY7" fmla="*/ 12655 h 95870"/>
                <a:gd name="connsiteX8" fmla="*/ 98006 w 107814"/>
                <a:gd name="connsiteY8" fmla="*/ 12655 h 95870"/>
                <a:gd name="connsiteX9" fmla="*/ 30953 w 107814"/>
                <a:gd name="connsiteY9" fmla="*/ 91173 h 95870"/>
                <a:gd name="connsiteX10" fmla="*/ 12814 w 107814"/>
                <a:gd name="connsiteY10" fmla="*/ 67748 h 95870"/>
                <a:gd name="connsiteX11" fmla="*/ 22393 w 107814"/>
                <a:gd name="connsiteY11" fmla="*/ 30658 h 95870"/>
                <a:gd name="connsiteX12" fmla="*/ 50111 w 107814"/>
                <a:gd name="connsiteY12" fmla="*/ 12655 h 95870"/>
                <a:gd name="connsiteX13" fmla="*/ 68861 w 107814"/>
                <a:gd name="connsiteY13" fmla="*/ 33694 h 95870"/>
                <a:gd name="connsiteX14" fmla="*/ 57856 w 107814"/>
                <a:gd name="connsiteY14" fmla="*/ 72737 h 95870"/>
                <a:gd name="connsiteX15" fmla="*/ 30953 w 107814"/>
                <a:gd name="connsiteY15" fmla="*/ 91173 h 9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814" h="95870">
                  <a:moveTo>
                    <a:pt x="98006" y="12655"/>
                  </a:moveTo>
                  <a:cubicBezTo>
                    <a:pt x="100655" y="12655"/>
                    <a:pt x="107992" y="12655"/>
                    <a:pt x="107992" y="5280"/>
                  </a:cubicBezTo>
                  <a:cubicBezTo>
                    <a:pt x="107992" y="75"/>
                    <a:pt x="103712" y="75"/>
                    <a:pt x="100044" y="75"/>
                  </a:cubicBezTo>
                  <a:lnTo>
                    <a:pt x="53576" y="75"/>
                  </a:lnTo>
                  <a:cubicBezTo>
                    <a:pt x="22800" y="75"/>
                    <a:pt x="178" y="35863"/>
                    <a:pt x="178" y="61675"/>
                  </a:cubicBezTo>
                  <a:cubicBezTo>
                    <a:pt x="178" y="80762"/>
                    <a:pt x="12202" y="95945"/>
                    <a:pt x="30749" y="95945"/>
                  </a:cubicBezTo>
                  <a:cubicBezTo>
                    <a:pt x="54798" y="95945"/>
                    <a:pt x="81905" y="69700"/>
                    <a:pt x="81905" y="36297"/>
                  </a:cubicBezTo>
                  <a:cubicBezTo>
                    <a:pt x="81905" y="32610"/>
                    <a:pt x="81905" y="22199"/>
                    <a:pt x="75587" y="12655"/>
                  </a:cubicBezTo>
                  <a:lnTo>
                    <a:pt x="98006" y="12655"/>
                  </a:lnTo>
                  <a:close/>
                  <a:moveTo>
                    <a:pt x="30953" y="91173"/>
                  </a:moveTo>
                  <a:cubicBezTo>
                    <a:pt x="20966" y="91173"/>
                    <a:pt x="12814" y="83365"/>
                    <a:pt x="12814" y="67748"/>
                  </a:cubicBezTo>
                  <a:cubicBezTo>
                    <a:pt x="12814" y="61241"/>
                    <a:pt x="15260" y="43455"/>
                    <a:pt x="22393" y="30658"/>
                  </a:cubicBezTo>
                  <a:cubicBezTo>
                    <a:pt x="30953" y="15692"/>
                    <a:pt x="43181" y="12655"/>
                    <a:pt x="50111" y="12655"/>
                  </a:cubicBezTo>
                  <a:cubicBezTo>
                    <a:pt x="67231" y="12655"/>
                    <a:pt x="68861" y="26970"/>
                    <a:pt x="68861" y="33694"/>
                  </a:cubicBezTo>
                  <a:cubicBezTo>
                    <a:pt x="68861" y="43889"/>
                    <a:pt x="64785" y="61675"/>
                    <a:pt x="57856" y="72737"/>
                  </a:cubicBezTo>
                  <a:cubicBezTo>
                    <a:pt x="49907" y="85534"/>
                    <a:pt x="38901" y="91173"/>
                    <a:pt x="30953" y="91173"/>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85" name="任意多边形: 形状 84">
              <a:extLst>
                <a:ext uri="{FF2B5EF4-FFF2-40B4-BE49-F238E27FC236}">
                  <a16:creationId xmlns:a16="http://schemas.microsoft.com/office/drawing/2014/main" id="{EE8B765F-9DE2-4E1B-B10D-2D12F373D316}"/>
                </a:ext>
              </a:extLst>
            </p:cNvPr>
            <p:cNvSpPr/>
            <p:nvPr>
              <p:custDataLst>
                <p:tags r:id="rId87"/>
              </p:custDataLst>
            </p:nvPr>
          </p:nvSpPr>
          <p:spPr>
            <a:xfrm>
              <a:off x="5188830" y="6998123"/>
              <a:ext cx="51930" cy="100815"/>
            </a:xfrm>
            <a:custGeom>
              <a:avLst/>
              <a:gdLst>
                <a:gd name="connsiteX0" fmla="*/ 32426 w 51930"/>
                <a:gd name="connsiteY0" fmla="*/ 4327 h 100815"/>
                <a:gd name="connsiteX1" fmla="*/ 28146 w 51930"/>
                <a:gd name="connsiteY1" fmla="*/ 76 h 100815"/>
                <a:gd name="connsiteX2" fmla="*/ 183 w 51930"/>
                <a:gd name="connsiteY2" fmla="*/ 9793 h 100815"/>
                <a:gd name="connsiteX3" fmla="*/ 183 w 51930"/>
                <a:gd name="connsiteY3" fmla="*/ 15259 h 100815"/>
                <a:gd name="connsiteX4" fmla="*/ 20870 w 51930"/>
                <a:gd name="connsiteY4" fmla="*/ 11008 h 100815"/>
                <a:gd name="connsiteX5" fmla="*/ 20870 w 51930"/>
                <a:gd name="connsiteY5" fmla="*/ 88442 h 100815"/>
                <a:gd name="connsiteX6" fmla="*/ 6603 w 51930"/>
                <a:gd name="connsiteY6" fmla="*/ 95426 h 100815"/>
                <a:gd name="connsiteX7" fmla="*/ 1182 w 51930"/>
                <a:gd name="connsiteY7" fmla="*/ 95426 h 100815"/>
                <a:gd name="connsiteX8" fmla="*/ 1182 w 51930"/>
                <a:gd name="connsiteY8" fmla="*/ 100892 h 100815"/>
                <a:gd name="connsiteX9" fmla="*/ 26577 w 51930"/>
                <a:gd name="connsiteY9" fmla="*/ 100284 h 100815"/>
                <a:gd name="connsiteX10" fmla="*/ 52114 w 51930"/>
                <a:gd name="connsiteY10" fmla="*/ 100892 h 100815"/>
                <a:gd name="connsiteX11" fmla="*/ 52114 w 51930"/>
                <a:gd name="connsiteY11" fmla="*/ 95426 h 100815"/>
                <a:gd name="connsiteX12" fmla="*/ 46692 w 51930"/>
                <a:gd name="connsiteY12" fmla="*/ 95426 h 100815"/>
                <a:gd name="connsiteX13" fmla="*/ 32426 w 51930"/>
                <a:gd name="connsiteY13" fmla="*/ 88442 h 100815"/>
                <a:gd name="connsiteX14" fmla="*/ 32426 w 51930"/>
                <a:gd name="connsiteY14" fmla="*/ 4327 h 10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930" h="100815">
                  <a:moveTo>
                    <a:pt x="32426" y="4327"/>
                  </a:moveTo>
                  <a:cubicBezTo>
                    <a:pt x="32426" y="228"/>
                    <a:pt x="32141" y="76"/>
                    <a:pt x="28146" y="76"/>
                  </a:cubicBezTo>
                  <a:cubicBezTo>
                    <a:pt x="19015" y="9642"/>
                    <a:pt x="6033" y="9793"/>
                    <a:pt x="183" y="9793"/>
                  </a:cubicBezTo>
                  <a:lnTo>
                    <a:pt x="183" y="15259"/>
                  </a:lnTo>
                  <a:cubicBezTo>
                    <a:pt x="3607" y="15259"/>
                    <a:pt x="13023" y="15259"/>
                    <a:pt x="20870" y="11008"/>
                  </a:cubicBezTo>
                  <a:lnTo>
                    <a:pt x="20870" y="88442"/>
                  </a:lnTo>
                  <a:cubicBezTo>
                    <a:pt x="20870" y="93452"/>
                    <a:pt x="20870" y="95426"/>
                    <a:pt x="6603" y="95426"/>
                  </a:cubicBezTo>
                  <a:lnTo>
                    <a:pt x="1182" y="95426"/>
                  </a:lnTo>
                  <a:lnTo>
                    <a:pt x="1182" y="100892"/>
                  </a:lnTo>
                  <a:cubicBezTo>
                    <a:pt x="3750" y="100740"/>
                    <a:pt x="21298" y="100284"/>
                    <a:pt x="26577" y="100284"/>
                  </a:cubicBezTo>
                  <a:cubicBezTo>
                    <a:pt x="30999" y="100284"/>
                    <a:pt x="48975" y="100740"/>
                    <a:pt x="52114" y="100892"/>
                  </a:cubicBezTo>
                  <a:lnTo>
                    <a:pt x="52114" y="95426"/>
                  </a:lnTo>
                  <a:lnTo>
                    <a:pt x="46692" y="95426"/>
                  </a:lnTo>
                  <a:cubicBezTo>
                    <a:pt x="32426" y="95426"/>
                    <a:pt x="32426" y="93452"/>
                    <a:pt x="32426" y="88442"/>
                  </a:cubicBezTo>
                  <a:lnTo>
                    <a:pt x="32426" y="4327"/>
                  </a:ln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86" name="任意多边形: 形状 85">
              <a:extLst>
                <a:ext uri="{FF2B5EF4-FFF2-40B4-BE49-F238E27FC236}">
                  <a16:creationId xmlns:a16="http://schemas.microsoft.com/office/drawing/2014/main" id="{B66C7626-01BF-4D5C-8CDB-0045294334C2}"/>
                </a:ext>
              </a:extLst>
            </p:cNvPr>
            <p:cNvSpPr/>
            <p:nvPr>
              <p:custDataLst>
                <p:tags r:id="rId88"/>
              </p:custDataLst>
            </p:nvPr>
          </p:nvSpPr>
          <p:spPr>
            <a:xfrm>
              <a:off x="5332736" y="6986801"/>
              <a:ext cx="135532" cy="50754"/>
            </a:xfrm>
            <a:custGeom>
              <a:avLst/>
              <a:gdLst>
                <a:gd name="connsiteX0" fmla="*/ 128794 w 135532"/>
                <a:gd name="connsiteY0" fmla="*/ 8751 h 50754"/>
                <a:gd name="connsiteX1" fmla="*/ 135723 w 135532"/>
                <a:gd name="connsiteY1" fmla="*/ 4413 h 50754"/>
                <a:gd name="connsiteX2" fmla="*/ 128998 w 135532"/>
                <a:gd name="connsiteY2" fmla="*/ 75 h 50754"/>
                <a:gd name="connsiteX3" fmla="*/ 6916 w 135532"/>
                <a:gd name="connsiteY3" fmla="*/ 75 h 50754"/>
                <a:gd name="connsiteX4" fmla="*/ 191 w 135532"/>
                <a:gd name="connsiteY4" fmla="*/ 4413 h 50754"/>
                <a:gd name="connsiteX5" fmla="*/ 7120 w 135532"/>
                <a:gd name="connsiteY5" fmla="*/ 8751 h 50754"/>
                <a:gd name="connsiteX6" fmla="*/ 128794 w 135532"/>
                <a:gd name="connsiteY6" fmla="*/ 8751 h 50754"/>
                <a:gd name="connsiteX7" fmla="*/ 128998 w 135532"/>
                <a:gd name="connsiteY7" fmla="*/ 50830 h 50754"/>
                <a:gd name="connsiteX8" fmla="*/ 135723 w 135532"/>
                <a:gd name="connsiteY8" fmla="*/ 46492 h 50754"/>
                <a:gd name="connsiteX9" fmla="*/ 128794 w 135532"/>
                <a:gd name="connsiteY9" fmla="*/ 42153 h 50754"/>
                <a:gd name="connsiteX10" fmla="*/ 7120 w 135532"/>
                <a:gd name="connsiteY10" fmla="*/ 42153 h 50754"/>
                <a:gd name="connsiteX11" fmla="*/ 191 w 135532"/>
                <a:gd name="connsiteY11" fmla="*/ 46492 h 50754"/>
                <a:gd name="connsiteX12" fmla="*/ 6916 w 135532"/>
                <a:gd name="connsiteY12" fmla="*/ 50830 h 50754"/>
                <a:gd name="connsiteX13" fmla="*/ 128998 w 135532"/>
                <a:gd name="connsiteY13" fmla="*/ 50830 h 5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32" h="50754">
                  <a:moveTo>
                    <a:pt x="128794" y="8751"/>
                  </a:moveTo>
                  <a:cubicBezTo>
                    <a:pt x="131851" y="8751"/>
                    <a:pt x="135723" y="8751"/>
                    <a:pt x="135723" y="4413"/>
                  </a:cubicBezTo>
                  <a:cubicBezTo>
                    <a:pt x="135723" y="75"/>
                    <a:pt x="131851" y="75"/>
                    <a:pt x="128998" y="75"/>
                  </a:cubicBezTo>
                  <a:lnTo>
                    <a:pt x="6916" y="75"/>
                  </a:lnTo>
                  <a:cubicBezTo>
                    <a:pt x="4063" y="75"/>
                    <a:pt x="191" y="75"/>
                    <a:pt x="191" y="4413"/>
                  </a:cubicBezTo>
                  <a:cubicBezTo>
                    <a:pt x="191" y="8751"/>
                    <a:pt x="4063" y="8751"/>
                    <a:pt x="7120" y="8751"/>
                  </a:cubicBezTo>
                  <a:lnTo>
                    <a:pt x="128794" y="8751"/>
                  </a:lnTo>
                  <a:close/>
                  <a:moveTo>
                    <a:pt x="128998" y="50830"/>
                  </a:moveTo>
                  <a:cubicBezTo>
                    <a:pt x="131851" y="50830"/>
                    <a:pt x="135723" y="50830"/>
                    <a:pt x="135723" y="46492"/>
                  </a:cubicBezTo>
                  <a:cubicBezTo>
                    <a:pt x="135723" y="42153"/>
                    <a:pt x="131851" y="42153"/>
                    <a:pt x="128794" y="42153"/>
                  </a:cubicBezTo>
                  <a:lnTo>
                    <a:pt x="7120" y="42153"/>
                  </a:lnTo>
                  <a:cubicBezTo>
                    <a:pt x="4063" y="42153"/>
                    <a:pt x="191" y="42153"/>
                    <a:pt x="191" y="46492"/>
                  </a:cubicBezTo>
                  <a:cubicBezTo>
                    <a:pt x="191" y="50830"/>
                    <a:pt x="4063" y="50830"/>
                    <a:pt x="6916" y="50830"/>
                  </a:cubicBezTo>
                  <a:lnTo>
                    <a:pt x="128998" y="50830"/>
                  </a:ln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87" name="任意多边形: 形状 86">
              <a:extLst>
                <a:ext uri="{FF2B5EF4-FFF2-40B4-BE49-F238E27FC236}">
                  <a16:creationId xmlns:a16="http://schemas.microsoft.com/office/drawing/2014/main" id="{2E2482C6-AC0F-429D-A4EE-C29F54C58F7D}"/>
                </a:ext>
              </a:extLst>
            </p:cNvPr>
            <p:cNvSpPr/>
            <p:nvPr>
              <p:custDataLst>
                <p:tags r:id="rId89"/>
              </p:custDataLst>
            </p:nvPr>
          </p:nvSpPr>
          <p:spPr>
            <a:xfrm>
              <a:off x="5544198" y="6972919"/>
              <a:ext cx="107814" cy="95870"/>
            </a:xfrm>
            <a:custGeom>
              <a:avLst/>
              <a:gdLst>
                <a:gd name="connsiteX0" fmla="*/ 98029 w 107814"/>
                <a:gd name="connsiteY0" fmla="*/ 12655 h 95870"/>
                <a:gd name="connsiteX1" fmla="*/ 108016 w 107814"/>
                <a:gd name="connsiteY1" fmla="*/ 5280 h 95870"/>
                <a:gd name="connsiteX2" fmla="*/ 100067 w 107814"/>
                <a:gd name="connsiteY2" fmla="*/ 75 h 95870"/>
                <a:gd name="connsiteX3" fmla="*/ 53599 w 107814"/>
                <a:gd name="connsiteY3" fmla="*/ 75 h 95870"/>
                <a:gd name="connsiteX4" fmla="*/ 201 w 107814"/>
                <a:gd name="connsiteY4" fmla="*/ 61675 h 95870"/>
                <a:gd name="connsiteX5" fmla="*/ 30772 w 107814"/>
                <a:gd name="connsiteY5" fmla="*/ 95945 h 95870"/>
                <a:gd name="connsiteX6" fmla="*/ 81928 w 107814"/>
                <a:gd name="connsiteY6" fmla="*/ 36297 h 95870"/>
                <a:gd name="connsiteX7" fmla="*/ 75610 w 107814"/>
                <a:gd name="connsiteY7" fmla="*/ 12655 h 95870"/>
                <a:gd name="connsiteX8" fmla="*/ 98029 w 107814"/>
                <a:gd name="connsiteY8" fmla="*/ 12655 h 95870"/>
                <a:gd name="connsiteX9" fmla="*/ 30976 w 107814"/>
                <a:gd name="connsiteY9" fmla="*/ 91173 h 95870"/>
                <a:gd name="connsiteX10" fmla="*/ 12837 w 107814"/>
                <a:gd name="connsiteY10" fmla="*/ 67748 h 95870"/>
                <a:gd name="connsiteX11" fmla="*/ 22416 w 107814"/>
                <a:gd name="connsiteY11" fmla="*/ 30658 h 95870"/>
                <a:gd name="connsiteX12" fmla="*/ 50134 w 107814"/>
                <a:gd name="connsiteY12" fmla="*/ 12655 h 95870"/>
                <a:gd name="connsiteX13" fmla="*/ 68885 w 107814"/>
                <a:gd name="connsiteY13" fmla="*/ 33694 h 95870"/>
                <a:gd name="connsiteX14" fmla="*/ 57879 w 107814"/>
                <a:gd name="connsiteY14" fmla="*/ 72737 h 95870"/>
                <a:gd name="connsiteX15" fmla="*/ 30976 w 107814"/>
                <a:gd name="connsiteY15" fmla="*/ 91173 h 9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814" h="95870">
                  <a:moveTo>
                    <a:pt x="98029" y="12655"/>
                  </a:moveTo>
                  <a:cubicBezTo>
                    <a:pt x="100679" y="12655"/>
                    <a:pt x="108016" y="12655"/>
                    <a:pt x="108016" y="5280"/>
                  </a:cubicBezTo>
                  <a:cubicBezTo>
                    <a:pt x="108016" y="75"/>
                    <a:pt x="103736" y="75"/>
                    <a:pt x="100067" y="75"/>
                  </a:cubicBezTo>
                  <a:lnTo>
                    <a:pt x="53599" y="75"/>
                  </a:lnTo>
                  <a:cubicBezTo>
                    <a:pt x="22824" y="75"/>
                    <a:pt x="201" y="35863"/>
                    <a:pt x="201" y="61675"/>
                  </a:cubicBezTo>
                  <a:cubicBezTo>
                    <a:pt x="201" y="80762"/>
                    <a:pt x="12226" y="95945"/>
                    <a:pt x="30772" y="95945"/>
                  </a:cubicBezTo>
                  <a:cubicBezTo>
                    <a:pt x="54822" y="95945"/>
                    <a:pt x="81928" y="69700"/>
                    <a:pt x="81928" y="36297"/>
                  </a:cubicBezTo>
                  <a:cubicBezTo>
                    <a:pt x="81928" y="32610"/>
                    <a:pt x="81928" y="22199"/>
                    <a:pt x="75610" y="12655"/>
                  </a:cubicBezTo>
                  <a:lnTo>
                    <a:pt x="98029" y="12655"/>
                  </a:lnTo>
                  <a:close/>
                  <a:moveTo>
                    <a:pt x="30976" y="91173"/>
                  </a:moveTo>
                  <a:cubicBezTo>
                    <a:pt x="20990" y="91173"/>
                    <a:pt x="12837" y="83365"/>
                    <a:pt x="12837" y="67748"/>
                  </a:cubicBezTo>
                  <a:cubicBezTo>
                    <a:pt x="12837" y="61241"/>
                    <a:pt x="15283" y="43455"/>
                    <a:pt x="22416" y="30658"/>
                  </a:cubicBezTo>
                  <a:cubicBezTo>
                    <a:pt x="30976" y="15692"/>
                    <a:pt x="43205" y="12655"/>
                    <a:pt x="50134" y="12655"/>
                  </a:cubicBezTo>
                  <a:cubicBezTo>
                    <a:pt x="67254" y="12655"/>
                    <a:pt x="68885" y="26970"/>
                    <a:pt x="68885" y="33694"/>
                  </a:cubicBezTo>
                  <a:cubicBezTo>
                    <a:pt x="68885" y="43889"/>
                    <a:pt x="64808" y="61675"/>
                    <a:pt x="57879" y="72737"/>
                  </a:cubicBezTo>
                  <a:cubicBezTo>
                    <a:pt x="49930" y="85534"/>
                    <a:pt x="38925" y="91173"/>
                    <a:pt x="30976" y="91173"/>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99" name="任意多边形: 形状 98">
              <a:extLst>
                <a:ext uri="{FF2B5EF4-FFF2-40B4-BE49-F238E27FC236}">
                  <a16:creationId xmlns:a16="http://schemas.microsoft.com/office/drawing/2014/main" id="{33DFF395-150A-4411-9DE2-35FCE19FEBA5}"/>
                </a:ext>
              </a:extLst>
            </p:cNvPr>
            <p:cNvSpPr/>
            <p:nvPr>
              <p:custDataLst>
                <p:tags r:id="rId90"/>
              </p:custDataLst>
            </p:nvPr>
          </p:nvSpPr>
          <p:spPr>
            <a:xfrm>
              <a:off x="5659903" y="7031981"/>
              <a:ext cx="51074" cy="66957"/>
            </a:xfrm>
            <a:custGeom>
              <a:avLst/>
              <a:gdLst>
                <a:gd name="connsiteX0" fmla="*/ 51281 w 51074"/>
                <a:gd name="connsiteY0" fmla="*/ 9793 h 66957"/>
                <a:gd name="connsiteX1" fmla="*/ 40011 w 51074"/>
                <a:gd name="connsiteY1" fmla="*/ 76 h 66957"/>
                <a:gd name="connsiteX2" fmla="*/ 20751 w 51074"/>
                <a:gd name="connsiteY2" fmla="*/ 16322 h 66957"/>
                <a:gd name="connsiteX3" fmla="*/ 20608 w 51074"/>
                <a:gd name="connsiteY3" fmla="*/ 16322 h 66957"/>
                <a:gd name="connsiteX4" fmla="*/ 20608 w 51074"/>
                <a:gd name="connsiteY4" fmla="*/ 76 h 66957"/>
                <a:gd name="connsiteX5" fmla="*/ 207 w 51074"/>
                <a:gd name="connsiteY5" fmla="*/ 1746 h 66957"/>
                <a:gd name="connsiteX6" fmla="*/ 207 w 51074"/>
                <a:gd name="connsiteY6" fmla="*/ 7212 h 66957"/>
                <a:gd name="connsiteX7" fmla="*/ 10907 w 51074"/>
                <a:gd name="connsiteY7" fmla="*/ 15715 h 66957"/>
                <a:gd name="connsiteX8" fmla="*/ 10907 w 51074"/>
                <a:gd name="connsiteY8" fmla="*/ 55039 h 66957"/>
                <a:gd name="connsiteX9" fmla="*/ 207 w 51074"/>
                <a:gd name="connsiteY9" fmla="*/ 61568 h 66957"/>
                <a:gd name="connsiteX10" fmla="*/ 207 w 51074"/>
                <a:gd name="connsiteY10" fmla="*/ 67034 h 66957"/>
                <a:gd name="connsiteX11" fmla="*/ 16471 w 51074"/>
                <a:gd name="connsiteY11" fmla="*/ 66426 h 66957"/>
                <a:gd name="connsiteX12" fmla="*/ 35017 w 51074"/>
                <a:gd name="connsiteY12" fmla="*/ 67034 h 66957"/>
                <a:gd name="connsiteX13" fmla="*/ 35017 w 51074"/>
                <a:gd name="connsiteY13" fmla="*/ 61568 h 66957"/>
                <a:gd name="connsiteX14" fmla="*/ 32164 w 51074"/>
                <a:gd name="connsiteY14" fmla="*/ 61568 h 66957"/>
                <a:gd name="connsiteX15" fmla="*/ 21607 w 51074"/>
                <a:gd name="connsiteY15" fmla="*/ 54735 h 66957"/>
                <a:gd name="connsiteX16" fmla="*/ 21607 w 51074"/>
                <a:gd name="connsiteY16" fmla="*/ 32416 h 66957"/>
                <a:gd name="connsiteX17" fmla="*/ 40724 w 51074"/>
                <a:gd name="connsiteY17" fmla="*/ 4327 h 66957"/>
                <a:gd name="connsiteX18" fmla="*/ 38299 w 51074"/>
                <a:gd name="connsiteY18" fmla="*/ 9793 h 66957"/>
                <a:gd name="connsiteX19" fmla="*/ 44719 w 51074"/>
                <a:gd name="connsiteY19" fmla="*/ 16778 h 66957"/>
                <a:gd name="connsiteX20" fmla="*/ 51281 w 51074"/>
                <a:gd name="connsiteY20" fmla="*/ 9793 h 6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074" h="66957">
                  <a:moveTo>
                    <a:pt x="51281" y="9793"/>
                  </a:moveTo>
                  <a:cubicBezTo>
                    <a:pt x="51281" y="4631"/>
                    <a:pt x="46716" y="76"/>
                    <a:pt x="40011" y="76"/>
                  </a:cubicBezTo>
                  <a:cubicBezTo>
                    <a:pt x="32877" y="76"/>
                    <a:pt x="25031" y="4783"/>
                    <a:pt x="20751" y="16322"/>
                  </a:cubicBezTo>
                  <a:lnTo>
                    <a:pt x="20608" y="16322"/>
                  </a:lnTo>
                  <a:lnTo>
                    <a:pt x="20608" y="76"/>
                  </a:lnTo>
                  <a:lnTo>
                    <a:pt x="207" y="1746"/>
                  </a:lnTo>
                  <a:lnTo>
                    <a:pt x="207" y="7212"/>
                  </a:lnTo>
                  <a:cubicBezTo>
                    <a:pt x="9765" y="7212"/>
                    <a:pt x="10907" y="8275"/>
                    <a:pt x="10907" y="15715"/>
                  </a:cubicBezTo>
                  <a:lnTo>
                    <a:pt x="10907" y="55039"/>
                  </a:lnTo>
                  <a:cubicBezTo>
                    <a:pt x="10907" y="61568"/>
                    <a:pt x="9480" y="61568"/>
                    <a:pt x="207" y="61568"/>
                  </a:cubicBezTo>
                  <a:lnTo>
                    <a:pt x="207" y="67034"/>
                  </a:lnTo>
                  <a:cubicBezTo>
                    <a:pt x="920" y="67034"/>
                    <a:pt x="10621" y="66426"/>
                    <a:pt x="16471" y="66426"/>
                  </a:cubicBezTo>
                  <a:lnTo>
                    <a:pt x="35017" y="67034"/>
                  </a:lnTo>
                  <a:lnTo>
                    <a:pt x="35017" y="61568"/>
                  </a:lnTo>
                  <a:lnTo>
                    <a:pt x="32164" y="61568"/>
                  </a:lnTo>
                  <a:cubicBezTo>
                    <a:pt x="21607" y="61568"/>
                    <a:pt x="21607" y="59897"/>
                    <a:pt x="21607" y="54735"/>
                  </a:cubicBezTo>
                  <a:lnTo>
                    <a:pt x="21607" y="32416"/>
                  </a:lnTo>
                  <a:cubicBezTo>
                    <a:pt x="21607" y="19662"/>
                    <a:pt x="27171" y="4327"/>
                    <a:pt x="40724" y="4327"/>
                  </a:cubicBezTo>
                  <a:cubicBezTo>
                    <a:pt x="39440" y="5390"/>
                    <a:pt x="38299" y="7364"/>
                    <a:pt x="38299" y="9793"/>
                  </a:cubicBezTo>
                  <a:cubicBezTo>
                    <a:pt x="38299" y="14804"/>
                    <a:pt x="42008" y="16778"/>
                    <a:pt x="44719" y="16778"/>
                  </a:cubicBezTo>
                  <a:cubicBezTo>
                    <a:pt x="48143" y="16778"/>
                    <a:pt x="51281" y="14348"/>
                    <a:pt x="51281" y="9793"/>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0" name="任意多边形: 形状 99">
              <a:extLst>
                <a:ext uri="{FF2B5EF4-FFF2-40B4-BE49-F238E27FC236}">
                  <a16:creationId xmlns:a16="http://schemas.microsoft.com/office/drawing/2014/main" id="{ADCD9B84-487E-478B-94CE-9F2C91FA8281}"/>
                </a:ext>
              </a:extLst>
            </p:cNvPr>
            <p:cNvSpPr/>
            <p:nvPr>
              <p:custDataLst>
                <p:tags r:id="rId91"/>
              </p:custDataLst>
            </p:nvPr>
          </p:nvSpPr>
          <p:spPr>
            <a:xfrm>
              <a:off x="5722105" y="7031222"/>
              <a:ext cx="61203" cy="69234"/>
            </a:xfrm>
            <a:custGeom>
              <a:avLst/>
              <a:gdLst>
                <a:gd name="connsiteX0" fmla="*/ 61414 w 61203"/>
                <a:gd name="connsiteY0" fmla="*/ 49573 h 69234"/>
                <a:gd name="connsiteX1" fmla="*/ 58988 w 61203"/>
                <a:gd name="connsiteY1" fmla="*/ 47447 h 69234"/>
                <a:gd name="connsiteX2" fmla="*/ 56420 w 61203"/>
                <a:gd name="connsiteY2" fmla="*/ 49877 h 69234"/>
                <a:gd name="connsiteX3" fmla="*/ 36019 w 61203"/>
                <a:gd name="connsiteY3" fmla="*/ 64452 h 69234"/>
                <a:gd name="connsiteX4" fmla="*/ 18614 w 61203"/>
                <a:gd name="connsiteY4" fmla="*/ 55494 h 69234"/>
                <a:gd name="connsiteX5" fmla="*/ 13193 w 61203"/>
                <a:gd name="connsiteY5" fmla="*/ 33175 h 69234"/>
                <a:gd name="connsiteX6" fmla="*/ 57419 w 61203"/>
                <a:gd name="connsiteY6" fmla="*/ 33175 h 69234"/>
                <a:gd name="connsiteX7" fmla="*/ 61414 w 61203"/>
                <a:gd name="connsiteY7" fmla="*/ 29835 h 69234"/>
                <a:gd name="connsiteX8" fmla="*/ 33166 w 61203"/>
                <a:gd name="connsiteY8" fmla="*/ 76 h 69234"/>
                <a:gd name="connsiteX9" fmla="*/ 210 w 61203"/>
                <a:gd name="connsiteY9" fmla="*/ 34542 h 69234"/>
                <a:gd name="connsiteX10" fmla="*/ 35020 w 61203"/>
                <a:gd name="connsiteY10" fmla="*/ 69311 h 69234"/>
                <a:gd name="connsiteX11" fmla="*/ 61414 w 61203"/>
                <a:gd name="connsiteY11" fmla="*/ 49573 h 69234"/>
                <a:gd name="connsiteX12" fmla="*/ 51427 w 61203"/>
                <a:gd name="connsiteY12" fmla="*/ 29228 h 69234"/>
                <a:gd name="connsiteX13" fmla="*/ 13335 w 61203"/>
                <a:gd name="connsiteY13" fmla="*/ 29228 h 69234"/>
                <a:gd name="connsiteX14" fmla="*/ 33166 w 61203"/>
                <a:gd name="connsiteY14" fmla="*/ 4327 h 69234"/>
                <a:gd name="connsiteX15" fmla="*/ 51427 w 61203"/>
                <a:gd name="connsiteY15" fmla="*/ 29228 h 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203" h="69234">
                  <a:moveTo>
                    <a:pt x="61414" y="49573"/>
                  </a:moveTo>
                  <a:cubicBezTo>
                    <a:pt x="61414" y="48966"/>
                    <a:pt x="61128" y="47447"/>
                    <a:pt x="58988" y="47447"/>
                  </a:cubicBezTo>
                  <a:cubicBezTo>
                    <a:pt x="57134" y="47447"/>
                    <a:pt x="56848" y="48358"/>
                    <a:pt x="56420" y="49877"/>
                  </a:cubicBezTo>
                  <a:cubicBezTo>
                    <a:pt x="51998" y="62175"/>
                    <a:pt x="41155" y="64452"/>
                    <a:pt x="36019" y="64452"/>
                  </a:cubicBezTo>
                  <a:cubicBezTo>
                    <a:pt x="29314" y="64452"/>
                    <a:pt x="22894" y="61264"/>
                    <a:pt x="18614" y="55494"/>
                  </a:cubicBezTo>
                  <a:cubicBezTo>
                    <a:pt x="13335" y="48358"/>
                    <a:pt x="13193" y="39097"/>
                    <a:pt x="13193" y="33175"/>
                  </a:cubicBezTo>
                  <a:lnTo>
                    <a:pt x="57419" y="33175"/>
                  </a:lnTo>
                  <a:cubicBezTo>
                    <a:pt x="60415" y="33175"/>
                    <a:pt x="61414" y="33175"/>
                    <a:pt x="61414" y="29835"/>
                  </a:cubicBezTo>
                  <a:cubicBezTo>
                    <a:pt x="61414" y="16474"/>
                    <a:pt x="54423" y="76"/>
                    <a:pt x="33166" y="76"/>
                  </a:cubicBezTo>
                  <a:cubicBezTo>
                    <a:pt x="14477" y="76"/>
                    <a:pt x="210" y="15867"/>
                    <a:pt x="210" y="34542"/>
                  </a:cubicBezTo>
                  <a:cubicBezTo>
                    <a:pt x="210" y="53824"/>
                    <a:pt x="16046" y="69311"/>
                    <a:pt x="35020" y="69311"/>
                  </a:cubicBezTo>
                  <a:cubicBezTo>
                    <a:pt x="54280" y="69311"/>
                    <a:pt x="61414" y="52913"/>
                    <a:pt x="61414" y="49573"/>
                  </a:cubicBezTo>
                  <a:close/>
                  <a:moveTo>
                    <a:pt x="51427" y="29228"/>
                  </a:moveTo>
                  <a:lnTo>
                    <a:pt x="13335" y="29228"/>
                  </a:lnTo>
                  <a:cubicBezTo>
                    <a:pt x="14904" y="7820"/>
                    <a:pt x="27744" y="4327"/>
                    <a:pt x="33166" y="4327"/>
                  </a:cubicBezTo>
                  <a:cubicBezTo>
                    <a:pt x="50714" y="4327"/>
                    <a:pt x="51284" y="25432"/>
                    <a:pt x="51427" y="29228"/>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1" name="任意多边形: 形状 100">
              <a:extLst>
                <a:ext uri="{FF2B5EF4-FFF2-40B4-BE49-F238E27FC236}">
                  <a16:creationId xmlns:a16="http://schemas.microsoft.com/office/drawing/2014/main" id="{93DD0063-57AD-40EB-AD3E-B79F0ED9F52F}"/>
                </a:ext>
              </a:extLst>
            </p:cNvPr>
            <p:cNvSpPr/>
            <p:nvPr>
              <p:custDataLst>
                <p:tags r:id="rId92"/>
              </p:custDataLst>
            </p:nvPr>
          </p:nvSpPr>
          <p:spPr>
            <a:xfrm>
              <a:off x="5795578" y="7031222"/>
              <a:ext cx="60205" cy="69234"/>
            </a:xfrm>
            <a:custGeom>
              <a:avLst/>
              <a:gdLst>
                <a:gd name="connsiteX0" fmla="*/ 60419 w 60205"/>
                <a:gd name="connsiteY0" fmla="*/ 49573 h 69234"/>
                <a:gd name="connsiteX1" fmla="*/ 57993 w 60205"/>
                <a:gd name="connsiteY1" fmla="*/ 47751 h 69234"/>
                <a:gd name="connsiteX2" fmla="*/ 55283 w 60205"/>
                <a:gd name="connsiteY2" fmla="*/ 50332 h 69234"/>
                <a:gd name="connsiteX3" fmla="*/ 35880 w 60205"/>
                <a:gd name="connsiteY3" fmla="*/ 64452 h 69234"/>
                <a:gd name="connsiteX4" fmla="*/ 13196 w 60205"/>
                <a:gd name="connsiteY4" fmla="*/ 34845 h 69234"/>
                <a:gd name="connsiteX5" fmla="*/ 35309 w 60205"/>
                <a:gd name="connsiteY5" fmla="*/ 4935 h 69234"/>
                <a:gd name="connsiteX6" fmla="*/ 49148 w 60205"/>
                <a:gd name="connsiteY6" fmla="*/ 7212 h 69234"/>
                <a:gd name="connsiteX7" fmla="*/ 45153 w 60205"/>
                <a:gd name="connsiteY7" fmla="*/ 13893 h 69234"/>
                <a:gd name="connsiteX8" fmla="*/ 51859 w 60205"/>
                <a:gd name="connsiteY8" fmla="*/ 21029 h 69234"/>
                <a:gd name="connsiteX9" fmla="*/ 58707 w 60205"/>
                <a:gd name="connsiteY9" fmla="*/ 13589 h 69234"/>
                <a:gd name="connsiteX10" fmla="*/ 34881 w 60205"/>
                <a:gd name="connsiteY10" fmla="*/ 76 h 69234"/>
                <a:gd name="connsiteX11" fmla="*/ 213 w 60205"/>
                <a:gd name="connsiteY11" fmla="*/ 34997 h 69234"/>
                <a:gd name="connsiteX12" fmla="*/ 34168 w 60205"/>
                <a:gd name="connsiteY12" fmla="*/ 69311 h 69234"/>
                <a:gd name="connsiteX13" fmla="*/ 60419 w 60205"/>
                <a:gd name="connsiteY13" fmla="*/ 49573 h 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05" h="69234">
                  <a:moveTo>
                    <a:pt x="60419" y="49573"/>
                  </a:moveTo>
                  <a:cubicBezTo>
                    <a:pt x="60419" y="47751"/>
                    <a:pt x="58564" y="47751"/>
                    <a:pt x="57993" y="47751"/>
                  </a:cubicBezTo>
                  <a:cubicBezTo>
                    <a:pt x="56139" y="47751"/>
                    <a:pt x="55996" y="48207"/>
                    <a:pt x="55283" y="50332"/>
                  </a:cubicBezTo>
                  <a:cubicBezTo>
                    <a:pt x="52144" y="59746"/>
                    <a:pt x="44583" y="64452"/>
                    <a:pt x="35880" y="64452"/>
                  </a:cubicBezTo>
                  <a:cubicBezTo>
                    <a:pt x="26036" y="64452"/>
                    <a:pt x="13196" y="56709"/>
                    <a:pt x="13196" y="34845"/>
                  </a:cubicBezTo>
                  <a:cubicBezTo>
                    <a:pt x="13196" y="15563"/>
                    <a:pt x="22041" y="4935"/>
                    <a:pt x="35309" y="4935"/>
                  </a:cubicBezTo>
                  <a:cubicBezTo>
                    <a:pt x="37164" y="4935"/>
                    <a:pt x="44012" y="4935"/>
                    <a:pt x="49148" y="7212"/>
                  </a:cubicBezTo>
                  <a:cubicBezTo>
                    <a:pt x="46580" y="8427"/>
                    <a:pt x="45153" y="10856"/>
                    <a:pt x="45153" y="13893"/>
                  </a:cubicBezTo>
                  <a:cubicBezTo>
                    <a:pt x="45153" y="17992"/>
                    <a:pt x="47864" y="21029"/>
                    <a:pt x="51859" y="21029"/>
                  </a:cubicBezTo>
                  <a:cubicBezTo>
                    <a:pt x="55711" y="21029"/>
                    <a:pt x="58707" y="18448"/>
                    <a:pt x="58707" y="13589"/>
                  </a:cubicBezTo>
                  <a:cubicBezTo>
                    <a:pt x="58707" y="76"/>
                    <a:pt x="38876" y="76"/>
                    <a:pt x="34881" y="76"/>
                  </a:cubicBezTo>
                  <a:cubicBezTo>
                    <a:pt x="13481" y="76"/>
                    <a:pt x="213" y="17537"/>
                    <a:pt x="213" y="34997"/>
                  </a:cubicBezTo>
                  <a:cubicBezTo>
                    <a:pt x="213" y="54128"/>
                    <a:pt x="15479" y="69311"/>
                    <a:pt x="34168" y="69311"/>
                  </a:cubicBezTo>
                  <a:cubicBezTo>
                    <a:pt x="55425" y="69311"/>
                    <a:pt x="60419" y="51395"/>
                    <a:pt x="60419" y="49573"/>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2" name="任意多边形: 形状 101">
              <a:extLst>
                <a:ext uri="{FF2B5EF4-FFF2-40B4-BE49-F238E27FC236}">
                  <a16:creationId xmlns:a16="http://schemas.microsoft.com/office/drawing/2014/main" id="{73E40A7A-62DC-4582-BCC5-B1E27AE5A547}"/>
                </a:ext>
              </a:extLst>
            </p:cNvPr>
            <p:cNvSpPr/>
            <p:nvPr>
              <p:custDataLst>
                <p:tags r:id="rId93"/>
              </p:custDataLst>
            </p:nvPr>
          </p:nvSpPr>
          <p:spPr>
            <a:xfrm>
              <a:off x="5867054" y="7031222"/>
              <a:ext cx="69906" cy="69234"/>
            </a:xfrm>
            <a:custGeom>
              <a:avLst/>
              <a:gdLst>
                <a:gd name="connsiteX0" fmla="*/ 70123 w 69906"/>
                <a:gd name="connsiteY0" fmla="*/ 35453 h 69234"/>
                <a:gd name="connsiteX1" fmla="*/ 35170 w 69906"/>
                <a:gd name="connsiteY1" fmla="*/ 76 h 69234"/>
                <a:gd name="connsiteX2" fmla="*/ 217 w 69906"/>
                <a:gd name="connsiteY2" fmla="*/ 35453 h 69234"/>
                <a:gd name="connsiteX3" fmla="*/ 35170 w 69906"/>
                <a:gd name="connsiteY3" fmla="*/ 69311 h 69234"/>
                <a:gd name="connsiteX4" fmla="*/ 70123 w 69906"/>
                <a:gd name="connsiteY4" fmla="*/ 35453 h 69234"/>
                <a:gd name="connsiteX5" fmla="*/ 57141 w 69906"/>
                <a:gd name="connsiteY5" fmla="*/ 34086 h 69234"/>
                <a:gd name="connsiteX6" fmla="*/ 52575 w 69906"/>
                <a:gd name="connsiteY6" fmla="*/ 55646 h 69234"/>
                <a:gd name="connsiteX7" fmla="*/ 35170 w 69906"/>
                <a:gd name="connsiteY7" fmla="*/ 64452 h 69234"/>
                <a:gd name="connsiteX8" fmla="*/ 17480 w 69906"/>
                <a:gd name="connsiteY8" fmla="*/ 55191 h 69234"/>
                <a:gd name="connsiteX9" fmla="*/ 13200 w 69906"/>
                <a:gd name="connsiteY9" fmla="*/ 34086 h 69234"/>
                <a:gd name="connsiteX10" fmla="*/ 18336 w 69906"/>
                <a:gd name="connsiteY10" fmla="*/ 12071 h 69234"/>
                <a:gd name="connsiteX11" fmla="*/ 35170 w 69906"/>
                <a:gd name="connsiteY11" fmla="*/ 4327 h 69234"/>
                <a:gd name="connsiteX12" fmla="*/ 52718 w 69906"/>
                <a:gd name="connsiteY12" fmla="*/ 13285 h 69234"/>
                <a:gd name="connsiteX13" fmla="*/ 57141 w 69906"/>
                <a:gd name="connsiteY13" fmla="*/ 34086 h 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906" h="69234">
                  <a:moveTo>
                    <a:pt x="70123" y="35453"/>
                  </a:moveTo>
                  <a:cubicBezTo>
                    <a:pt x="70123" y="16474"/>
                    <a:pt x="54858" y="76"/>
                    <a:pt x="35170" y="76"/>
                  </a:cubicBezTo>
                  <a:cubicBezTo>
                    <a:pt x="15482" y="76"/>
                    <a:pt x="217" y="16474"/>
                    <a:pt x="217" y="35453"/>
                  </a:cubicBezTo>
                  <a:cubicBezTo>
                    <a:pt x="217" y="54280"/>
                    <a:pt x="15910" y="69311"/>
                    <a:pt x="35170" y="69311"/>
                  </a:cubicBezTo>
                  <a:cubicBezTo>
                    <a:pt x="54430" y="69311"/>
                    <a:pt x="70123" y="54280"/>
                    <a:pt x="70123" y="35453"/>
                  </a:cubicBezTo>
                  <a:close/>
                  <a:moveTo>
                    <a:pt x="57141" y="34086"/>
                  </a:moveTo>
                  <a:cubicBezTo>
                    <a:pt x="57141" y="41374"/>
                    <a:pt x="56713" y="49421"/>
                    <a:pt x="52575" y="55646"/>
                  </a:cubicBezTo>
                  <a:cubicBezTo>
                    <a:pt x="48723" y="61416"/>
                    <a:pt x="42161" y="64452"/>
                    <a:pt x="35170" y="64452"/>
                  </a:cubicBezTo>
                  <a:cubicBezTo>
                    <a:pt x="29892" y="64452"/>
                    <a:pt x="22188" y="62630"/>
                    <a:pt x="17480" y="55191"/>
                  </a:cubicBezTo>
                  <a:cubicBezTo>
                    <a:pt x="13628" y="48966"/>
                    <a:pt x="13200" y="41070"/>
                    <a:pt x="13200" y="34086"/>
                  </a:cubicBezTo>
                  <a:cubicBezTo>
                    <a:pt x="13200" y="27558"/>
                    <a:pt x="13342" y="18600"/>
                    <a:pt x="18336" y="12071"/>
                  </a:cubicBezTo>
                  <a:cubicBezTo>
                    <a:pt x="21902" y="7668"/>
                    <a:pt x="27894" y="4327"/>
                    <a:pt x="35170" y="4327"/>
                  </a:cubicBezTo>
                  <a:cubicBezTo>
                    <a:pt x="43587" y="4327"/>
                    <a:pt x="49579" y="8579"/>
                    <a:pt x="52718" y="13285"/>
                  </a:cubicBezTo>
                  <a:cubicBezTo>
                    <a:pt x="56713" y="19207"/>
                    <a:pt x="57141" y="26798"/>
                    <a:pt x="57141" y="34086"/>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3" name="任意多边形: 形状 102">
              <a:extLst>
                <a:ext uri="{FF2B5EF4-FFF2-40B4-BE49-F238E27FC236}">
                  <a16:creationId xmlns:a16="http://schemas.microsoft.com/office/drawing/2014/main" id="{2F90B8E6-F348-4449-8AAC-1A8F34F081AA}"/>
                </a:ext>
              </a:extLst>
            </p:cNvPr>
            <p:cNvSpPr/>
            <p:nvPr>
              <p:custDataLst>
                <p:tags r:id="rId94"/>
              </p:custDataLst>
            </p:nvPr>
          </p:nvSpPr>
          <p:spPr>
            <a:xfrm>
              <a:off x="5950656" y="6998730"/>
              <a:ext cx="31101" cy="100208"/>
            </a:xfrm>
            <a:custGeom>
              <a:avLst/>
              <a:gdLst>
                <a:gd name="connsiteX0" fmla="*/ 31322 w 31101"/>
                <a:gd name="connsiteY0" fmla="*/ 100284 h 100208"/>
                <a:gd name="connsiteX1" fmla="*/ 31322 w 31101"/>
                <a:gd name="connsiteY1" fmla="*/ 94819 h 100208"/>
                <a:gd name="connsiteX2" fmla="*/ 21621 w 31101"/>
                <a:gd name="connsiteY2" fmla="*/ 88442 h 100208"/>
                <a:gd name="connsiteX3" fmla="*/ 21621 w 31101"/>
                <a:gd name="connsiteY3" fmla="*/ 33327 h 100208"/>
                <a:gd name="connsiteX4" fmla="*/ 649 w 31101"/>
                <a:gd name="connsiteY4" fmla="*/ 34997 h 100208"/>
                <a:gd name="connsiteX5" fmla="*/ 649 w 31101"/>
                <a:gd name="connsiteY5" fmla="*/ 40463 h 100208"/>
                <a:gd name="connsiteX6" fmla="*/ 10921 w 31101"/>
                <a:gd name="connsiteY6" fmla="*/ 48814 h 100208"/>
                <a:gd name="connsiteX7" fmla="*/ 10921 w 31101"/>
                <a:gd name="connsiteY7" fmla="*/ 88290 h 100208"/>
                <a:gd name="connsiteX8" fmla="*/ 221 w 31101"/>
                <a:gd name="connsiteY8" fmla="*/ 94819 h 100208"/>
                <a:gd name="connsiteX9" fmla="*/ 221 w 31101"/>
                <a:gd name="connsiteY9" fmla="*/ 100284 h 100208"/>
                <a:gd name="connsiteX10" fmla="*/ 16200 w 31101"/>
                <a:gd name="connsiteY10" fmla="*/ 99677 h 100208"/>
                <a:gd name="connsiteX11" fmla="*/ 31322 w 31101"/>
                <a:gd name="connsiteY11" fmla="*/ 100284 h 100208"/>
                <a:gd name="connsiteX12" fmla="*/ 23476 w 31101"/>
                <a:gd name="connsiteY12" fmla="*/ 8882 h 100208"/>
                <a:gd name="connsiteX13" fmla="*/ 15344 w 31101"/>
                <a:gd name="connsiteY13" fmla="*/ 76 h 100208"/>
                <a:gd name="connsiteX14" fmla="*/ 7212 w 31101"/>
                <a:gd name="connsiteY14" fmla="*/ 8731 h 100208"/>
                <a:gd name="connsiteX15" fmla="*/ 15344 w 31101"/>
                <a:gd name="connsiteY15" fmla="*/ 17537 h 100208"/>
                <a:gd name="connsiteX16" fmla="*/ 23476 w 31101"/>
                <a:gd name="connsiteY16" fmla="*/ 8882 h 1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101" h="100208">
                  <a:moveTo>
                    <a:pt x="31322" y="100284"/>
                  </a:moveTo>
                  <a:lnTo>
                    <a:pt x="31322" y="94819"/>
                  </a:lnTo>
                  <a:cubicBezTo>
                    <a:pt x="23048" y="94819"/>
                    <a:pt x="21621" y="94819"/>
                    <a:pt x="21621" y="88442"/>
                  </a:cubicBezTo>
                  <a:lnTo>
                    <a:pt x="21621" y="33327"/>
                  </a:lnTo>
                  <a:lnTo>
                    <a:pt x="649" y="34997"/>
                  </a:lnTo>
                  <a:lnTo>
                    <a:pt x="649" y="40463"/>
                  </a:lnTo>
                  <a:cubicBezTo>
                    <a:pt x="9637" y="40463"/>
                    <a:pt x="10921" y="41374"/>
                    <a:pt x="10921" y="48814"/>
                  </a:cubicBezTo>
                  <a:lnTo>
                    <a:pt x="10921" y="88290"/>
                  </a:lnTo>
                  <a:cubicBezTo>
                    <a:pt x="10921" y="94819"/>
                    <a:pt x="9494" y="94819"/>
                    <a:pt x="221" y="94819"/>
                  </a:cubicBezTo>
                  <a:lnTo>
                    <a:pt x="221" y="100284"/>
                  </a:lnTo>
                  <a:cubicBezTo>
                    <a:pt x="221" y="100284"/>
                    <a:pt x="10493" y="99677"/>
                    <a:pt x="16200" y="99677"/>
                  </a:cubicBezTo>
                  <a:cubicBezTo>
                    <a:pt x="21193" y="99677"/>
                    <a:pt x="26329" y="99829"/>
                    <a:pt x="31322" y="100284"/>
                  </a:cubicBezTo>
                  <a:close/>
                  <a:moveTo>
                    <a:pt x="23476" y="8882"/>
                  </a:moveTo>
                  <a:cubicBezTo>
                    <a:pt x="23476" y="4024"/>
                    <a:pt x="19909" y="76"/>
                    <a:pt x="15344" y="76"/>
                  </a:cubicBezTo>
                  <a:cubicBezTo>
                    <a:pt x="10493" y="76"/>
                    <a:pt x="7212" y="4327"/>
                    <a:pt x="7212" y="8731"/>
                  </a:cubicBezTo>
                  <a:cubicBezTo>
                    <a:pt x="7212" y="13589"/>
                    <a:pt x="10778" y="17537"/>
                    <a:pt x="15344" y="17537"/>
                  </a:cubicBezTo>
                  <a:cubicBezTo>
                    <a:pt x="20194" y="17537"/>
                    <a:pt x="23476" y="13285"/>
                    <a:pt x="23476" y="8882"/>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4" name="任意多边形: 形状 103">
              <a:extLst>
                <a:ext uri="{FF2B5EF4-FFF2-40B4-BE49-F238E27FC236}">
                  <a16:creationId xmlns:a16="http://schemas.microsoft.com/office/drawing/2014/main" id="{12914877-5909-4F2A-BDD4-711481690554}"/>
                </a:ext>
              </a:extLst>
            </p:cNvPr>
            <p:cNvSpPr/>
            <p:nvPr>
              <p:custDataLst>
                <p:tags r:id="rId95"/>
              </p:custDataLst>
            </p:nvPr>
          </p:nvSpPr>
          <p:spPr>
            <a:xfrm>
              <a:off x="5996738" y="6993568"/>
              <a:ext cx="32099" cy="105370"/>
            </a:xfrm>
            <a:custGeom>
              <a:avLst/>
              <a:gdLst>
                <a:gd name="connsiteX0" fmla="*/ 32323 w 32099"/>
                <a:gd name="connsiteY0" fmla="*/ 105447 h 105370"/>
                <a:gd name="connsiteX1" fmla="*/ 32323 w 32099"/>
                <a:gd name="connsiteY1" fmla="*/ 99981 h 105370"/>
                <a:gd name="connsiteX2" fmla="*/ 21623 w 32099"/>
                <a:gd name="connsiteY2" fmla="*/ 93452 h 105370"/>
                <a:gd name="connsiteX3" fmla="*/ 21623 w 32099"/>
                <a:gd name="connsiteY3" fmla="*/ 76 h 105370"/>
                <a:gd name="connsiteX4" fmla="*/ 223 w 32099"/>
                <a:gd name="connsiteY4" fmla="*/ 1746 h 105370"/>
                <a:gd name="connsiteX5" fmla="*/ 223 w 32099"/>
                <a:gd name="connsiteY5" fmla="*/ 7212 h 105370"/>
                <a:gd name="connsiteX6" fmla="*/ 10923 w 32099"/>
                <a:gd name="connsiteY6" fmla="*/ 15715 h 105370"/>
                <a:gd name="connsiteX7" fmla="*/ 10923 w 32099"/>
                <a:gd name="connsiteY7" fmla="*/ 93452 h 105370"/>
                <a:gd name="connsiteX8" fmla="*/ 223 w 32099"/>
                <a:gd name="connsiteY8" fmla="*/ 99981 h 105370"/>
                <a:gd name="connsiteX9" fmla="*/ 223 w 32099"/>
                <a:gd name="connsiteY9" fmla="*/ 105447 h 105370"/>
                <a:gd name="connsiteX10" fmla="*/ 16202 w 32099"/>
                <a:gd name="connsiteY10" fmla="*/ 104839 h 105370"/>
                <a:gd name="connsiteX11" fmla="*/ 32323 w 32099"/>
                <a:gd name="connsiteY11" fmla="*/ 105447 h 10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99" h="105370">
                  <a:moveTo>
                    <a:pt x="32323" y="105447"/>
                  </a:moveTo>
                  <a:lnTo>
                    <a:pt x="32323" y="99981"/>
                  </a:lnTo>
                  <a:cubicBezTo>
                    <a:pt x="23050" y="99981"/>
                    <a:pt x="21623" y="99981"/>
                    <a:pt x="21623" y="93452"/>
                  </a:cubicBezTo>
                  <a:lnTo>
                    <a:pt x="21623" y="76"/>
                  </a:lnTo>
                  <a:lnTo>
                    <a:pt x="223" y="1746"/>
                  </a:lnTo>
                  <a:lnTo>
                    <a:pt x="223" y="7212"/>
                  </a:lnTo>
                  <a:cubicBezTo>
                    <a:pt x="9782" y="7212"/>
                    <a:pt x="10923" y="8275"/>
                    <a:pt x="10923" y="15715"/>
                  </a:cubicBezTo>
                  <a:lnTo>
                    <a:pt x="10923" y="93452"/>
                  </a:lnTo>
                  <a:cubicBezTo>
                    <a:pt x="10923" y="99981"/>
                    <a:pt x="9497" y="99981"/>
                    <a:pt x="223" y="99981"/>
                  </a:cubicBezTo>
                  <a:lnTo>
                    <a:pt x="223" y="105447"/>
                  </a:lnTo>
                  <a:cubicBezTo>
                    <a:pt x="223" y="105447"/>
                    <a:pt x="10495" y="104839"/>
                    <a:pt x="16202" y="104839"/>
                  </a:cubicBezTo>
                  <a:cubicBezTo>
                    <a:pt x="21623" y="104839"/>
                    <a:pt x="26902" y="104991"/>
                    <a:pt x="32323" y="105447"/>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5" name="任意多边形: 形状 104">
              <a:extLst>
                <a:ext uri="{FF2B5EF4-FFF2-40B4-BE49-F238E27FC236}">
                  <a16:creationId xmlns:a16="http://schemas.microsoft.com/office/drawing/2014/main" id="{EB8F6C12-067D-4D1B-ABC5-6130601EA10D}"/>
                </a:ext>
              </a:extLst>
            </p:cNvPr>
            <p:cNvSpPr/>
            <p:nvPr>
              <p:custDataLst>
                <p:tags r:id="rId96"/>
              </p:custDataLst>
            </p:nvPr>
          </p:nvSpPr>
          <p:spPr>
            <a:xfrm>
              <a:off x="6101519" y="6939950"/>
              <a:ext cx="135940" cy="144455"/>
            </a:xfrm>
            <a:custGeom>
              <a:avLst/>
              <a:gdLst>
                <a:gd name="connsiteX0" fmla="*/ 136169 w 135940"/>
                <a:gd name="connsiteY0" fmla="*/ 72303 h 144455"/>
                <a:gd name="connsiteX1" fmla="*/ 68300 w 135940"/>
                <a:gd name="connsiteY1" fmla="*/ 75 h 144455"/>
                <a:gd name="connsiteX2" fmla="*/ 228 w 135940"/>
                <a:gd name="connsiteY2" fmla="*/ 72303 h 144455"/>
                <a:gd name="connsiteX3" fmla="*/ 68096 w 135940"/>
                <a:gd name="connsiteY3" fmla="*/ 144531 h 144455"/>
                <a:gd name="connsiteX4" fmla="*/ 136169 w 135940"/>
                <a:gd name="connsiteY4" fmla="*/ 72303 h 144455"/>
                <a:gd name="connsiteX5" fmla="*/ 5323 w 135940"/>
                <a:gd name="connsiteY5" fmla="*/ 69483 h 144455"/>
                <a:gd name="connsiteX6" fmla="*/ 65651 w 135940"/>
                <a:gd name="connsiteY6" fmla="*/ 5497 h 144455"/>
                <a:gd name="connsiteX7" fmla="*/ 65651 w 135940"/>
                <a:gd name="connsiteY7" fmla="*/ 69483 h 144455"/>
                <a:gd name="connsiteX8" fmla="*/ 5323 w 135940"/>
                <a:gd name="connsiteY8" fmla="*/ 69483 h 144455"/>
                <a:gd name="connsiteX9" fmla="*/ 70746 w 135940"/>
                <a:gd name="connsiteY9" fmla="*/ 5497 h 144455"/>
                <a:gd name="connsiteX10" fmla="*/ 131073 w 135940"/>
                <a:gd name="connsiteY10" fmla="*/ 69483 h 144455"/>
                <a:gd name="connsiteX11" fmla="*/ 70746 w 135940"/>
                <a:gd name="connsiteY11" fmla="*/ 69483 h 144455"/>
                <a:gd name="connsiteX12" fmla="*/ 70746 w 135940"/>
                <a:gd name="connsiteY12" fmla="*/ 5497 h 144455"/>
                <a:gd name="connsiteX13" fmla="*/ 65651 w 135940"/>
                <a:gd name="connsiteY13" fmla="*/ 139108 h 144455"/>
                <a:gd name="connsiteX14" fmla="*/ 5323 w 135940"/>
                <a:gd name="connsiteY14" fmla="*/ 74906 h 144455"/>
                <a:gd name="connsiteX15" fmla="*/ 65651 w 135940"/>
                <a:gd name="connsiteY15" fmla="*/ 74906 h 144455"/>
                <a:gd name="connsiteX16" fmla="*/ 65651 w 135940"/>
                <a:gd name="connsiteY16" fmla="*/ 139108 h 144455"/>
                <a:gd name="connsiteX17" fmla="*/ 131073 w 135940"/>
                <a:gd name="connsiteY17" fmla="*/ 74906 h 144455"/>
                <a:gd name="connsiteX18" fmla="*/ 70746 w 135940"/>
                <a:gd name="connsiteY18" fmla="*/ 139108 h 144455"/>
                <a:gd name="connsiteX19" fmla="*/ 70746 w 135940"/>
                <a:gd name="connsiteY19" fmla="*/ 74906 h 144455"/>
                <a:gd name="connsiteX20" fmla="*/ 131073 w 135940"/>
                <a:gd name="connsiteY20" fmla="*/ 74906 h 14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5940" h="144455">
                  <a:moveTo>
                    <a:pt x="136169" y="72303"/>
                  </a:moveTo>
                  <a:cubicBezTo>
                    <a:pt x="136169" y="32393"/>
                    <a:pt x="105597" y="75"/>
                    <a:pt x="68300" y="75"/>
                  </a:cubicBezTo>
                  <a:cubicBezTo>
                    <a:pt x="30392" y="75"/>
                    <a:pt x="228" y="32827"/>
                    <a:pt x="228" y="72303"/>
                  </a:cubicBezTo>
                  <a:cubicBezTo>
                    <a:pt x="228" y="112212"/>
                    <a:pt x="30799" y="144531"/>
                    <a:pt x="68096" y="144531"/>
                  </a:cubicBezTo>
                  <a:cubicBezTo>
                    <a:pt x="106005" y="144531"/>
                    <a:pt x="136169" y="111779"/>
                    <a:pt x="136169" y="72303"/>
                  </a:cubicBezTo>
                  <a:close/>
                  <a:moveTo>
                    <a:pt x="5323" y="69483"/>
                  </a:moveTo>
                  <a:cubicBezTo>
                    <a:pt x="7361" y="33044"/>
                    <a:pt x="33857" y="7232"/>
                    <a:pt x="65651" y="5497"/>
                  </a:cubicBezTo>
                  <a:lnTo>
                    <a:pt x="65651" y="69483"/>
                  </a:lnTo>
                  <a:lnTo>
                    <a:pt x="5323" y="69483"/>
                  </a:lnTo>
                  <a:close/>
                  <a:moveTo>
                    <a:pt x="70746" y="5497"/>
                  </a:moveTo>
                  <a:cubicBezTo>
                    <a:pt x="102744" y="7232"/>
                    <a:pt x="129035" y="33261"/>
                    <a:pt x="131073" y="69483"/>
                  </a:cubicBezTo>
                  <a:lnTo>
                    <a:pt x="70746" y="69483"/>
                  </a:lnTo>
                  <a:lnTo>
                    <a:pt x="70746" y="5497"/>
                  </a:lnTo>
                  <a:close/>
                  <a:moveTo>
                    <a:pt x="65651" y="139108"/>
                  </a:moveTo>
                  <a:cubicBezTo>
                    <a:pt x="34060" y="137373"/>
                    <a:pt x="7361" y="111996"/>
                    <a:pt x="5323" y="74906"/>
                  </a:cubicBezTo>
                  <a:lnTo>
                    <a:pt x="65651" y="74906"/>
                  </a:lnTo>
                  <a:lnTo>
                    <a:pt x="65651" y="139108"/>
                  </a:lnTo>
                  <a:close/>
                  <a:moveTo>
                    <a:pt x="131073" y="74906"/>
                  </a:moveTo>
                  <a:cubicBezTo>
                    <a:pt x="129035" y="111996"/>
                    <a:pt x="102133" y="137373"/>
                    <a:pt x="70746" y="139108"/>
                  </a:cubicBezTo>
                  <a:lnTo>
                    <a:pt x="70746" y="74906"/>
                  </a:lnTo>
                  <a:lnTo>
                    <a:pt x="131073" y="74906"/>
                  </a:ln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6" name="任意多边形: 形状 105">
              <a:extLst>
                <a:ext uri="{FF2B5EF4-FFF2-40B4-BE49-F238E27FC236}">
                  <a16:creationId xmlns:a16="http://schemas.microsoft.com/office/drawing/2014/main" id="{C47A4C50-F8CE-4B2D-B347-5A81A3A33934}"/>
                </a:ext>
              </a:extLst>
            </p:cNvPr>
            <p:cNvSpPr/>
            <p:nvPr>
              <p:custDataLst>
                <p:tags r:id="rId97"/>
              </p:custDataLst>
            </p:nvPr>
          </p:nvSpPr>
          <p:spPr>
            <a:xfrm>
              <a:off x="6301863" y="6972919"/>
              <a:ext cx="107814" cy="95870"/>
            </a:xfrm>
            <a:custGeom>
              <a:avLst/>
              <a:gdLst>
                <a:gd name="connsiteX0" fmla="*/ 98066 w 107814"/>
                <a:gd name="connsiteY0" fmla="*/ 12655 h 95870"/>
                <a:gd name="connsiteX1" fmla="*/ 108053 w 107814"/>
                <a:gd name="connsiteY1" fmla="*/ 5280 h 95870"/>
                <a:gd name="connsiteX2" fmla="*/ 100104 w 107814"/>
                <a:gd name="connsiteY2" fmla="*/ 75 h 95870"/>
                <a:gd name="connsiteX3" fmla="*/ 53636 w 107814"/>
                <a:gd name="connsiteY3" fmla="*/ 75 h 95870"/>
                <a:gd name="connsiteX4" fmla="*/ 238 w 107814"/>
                <a:gd name="connsiteY4" fmla="*/ 61675 h 95870"/>
                <a:gd name="connsiteX5" fmla="*/ 30809 w 107814"/>
                <a:gd name="connsiteY5" fmla="*/ 95945 h 95870"/>
                <a:gd name="connsiteX6" fmla="*/ 81965 w 107814"/>
                <a:gd name="connsiteY6" fmla="*/ 36297 h 95870"/>
                <a:gd name="connsiteX7" fmla="*/ 75647 w 107814"/>
                <a:gd name="connsiteY7" fmla="*/ 12655 h 95870"/>
                <a:gd name="connsiteX8" fmla="*/ 98066 w 107814"/>
                <a:gd name="connsiteY8" fmla="*/ 12655 h 95870"/>
                <a:gd name="connsiteX9" fmla="*/ 31013 w 107814"/>
                <a:gd name="connsiteY9" fmla="*/ 91173 h 95870"/>
                <a:gd name="connsiteX10" fmla="*/ 12874 w 107814"/>
                <a:gd name="connsiteY10" fmla="*/ 67748 h 95870"/>
                <a:gd name="connsiteX11" fmla="*/ 22453 w 107814"/>
                <a:gd name="connsiteY11" fmla="*/ 30658 h 95870"/>
                <a:gd name="connsiteX12" fmla="*/ 50171 w 107814"/>
                <a:gd name="connsiteY12" fmla="*/ 12655 h 95870"/>
                <a:gd name="connsiteX13" fmla="*/ 68922 w 107814"/>
                <a:gd name="connsiteY13" fmla="*/ 33694 h 95870"/>
                <a:gd name="connsiteX14" fmla="*/ 57916 w 107814"/>
                <a:gd name="connsiteY14" fmla="*/ 72737 h 95870"/>
                <a:gd name="connsiteX15" fmla="*/ 31013 w 107814"/>
                <a:gd name="connsiteY15" fmla="*/ 91173 h 9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814" h="95870">
                  <a:moveTo>
                    <a:pt x="98066" y="12655"/>
                  </a:moveTo>
                  <a:cubicBezTo>
                    <a:pt x="100716" y="12655"/>
                    <a:pt x="108053" y="12655"/>
                    <a:pt x="108053" y="5280"/>
                  </a:cubicBezTo>
                  <a:cubicBezTo>
                    <a:pt x="108053" y="75"/>
                    <a:pt x="103773" y="75"/>
                    <a:pt x="100104" y="75"/>
                  </a:cubicBezTo>
                  <a:lnTo>
                    <a:pt x="53636" y="75"/>
                  </a:lnTo>
                  <a:cubicBezTo>
                    <a:pt x="22861" y="75"/>
                    <a:pt x="238" y="35863"/>
                    <a:pt x="238" y="61675"/>
                  </a:cubicBezTo>
                  <a:cubicBezTo>
                    <a:pt x="238" y="80762"/>
                    <a:pt x="12263" y="95945"/>
                    <a:pt x="30809" y="95945"/>
                  </a:cubicBezTo>
                  <a:cubicBezTo>
                    <a:pt x="54859" y="95945"/>
                    <a:pt x="81965" y="69700"/>
                    <a:pt x="81965" y="36297"/>
                  </a:cubicBezTo>
                  <a:cubicBezTo>
                    <a:pt x="81965" y="32610"/>
                    <a:pt x="81965" y="22199"/>
                    <a:pt x="75647" y="12655"/>
                  </a:cubicBezTo>
                  <a:lnTo>
                    <a:pt x="98066" y="12655"/>
                  </a:lnTo>
                  <a:close/>
                  <a:moveTo>
                    <a:pt x="31013" y="91173"/>
                  </a:moveTo>
                  <a:cubicBezTo>
                    <a:pt x="21027" y="91173"/>
                    <a:pt x="12874" y="83365"/>
                    <a:pt x="12874" y="67748"/>
                  </a:cubicBezTo>
                  <a:cubicBezTo>
                    <a:pt x="12874" y="61241"/>
                    <a:pt x="15320" y="43455"/>
                    <a:pt x="22453" y="30658"/>
                  </a:cubicBezTo>
                  <a:cubicBezTo>
                    <a:pt x="31013" y="15692"/>
                    <a:pt x="43242" y="12655"/>
                    <a:pt x="50171" y="12655"/>
                  </a:cubicBezTo>
                  <a:cubicBezTo>
                    <a:pt x="67291" y="12655"/>
                    <a:pt x="68922" y="26970"/>
                    <a:pt x="68922" y="33694"/>
                  </a:cubicBezTo>
                  <a:cubicBezTo>
                    <a:pt x="68922" y="43889"/>
                    <a:pt x="64845" y="61675"/>
                    <a:pt x="57916" y="72737"/>
                  </a:cubicBezTo>
                  <a:cubicBezTo>
                    <a:pt x="49967" y="85534"/>
                    <a:pt x="38962" y="91173"/>
                    <a:pt x="31013" y="91173"/>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7" name="任意多边形: 形状 106">
              <a:extLst>
                <a:ext uri="{FF2B5EF4-FFF2-40B4-BE49-F238E27FC236}">
                  <a16:creationId xmlns:a16="http://schemas.microsoft.com/office/drawing/2014/main" id="{20F4B95B-3F5A-4512-945E-1F82F4B53012}"/>
                </a:ext>
              </a:extLst>
            </p:cNvPr>
            <p:cNvSpPr/>
            <p:nvPr>
              <p:custDataLst>
                <p:tags r:id="rId98"/>
              </p:custDataLst>
            </p:nvPr>
          </p:nvSpPr>
          <p:spPr>
            <a:xfrm>
              <a:off x="6419422" y="6995238"/>
              <a:ext cx="128827" cy="103700"/>
            </a:xfrm>
            <a:custGeom>
              <a:avLst/>
              <a:gdLst>
                <a:gd name="connsiteX0" fmla="*/ 129071 w 128827"/>
                <a:gd name="connsiteY0" fmla="*/ 103777 h 103700"/>
                <a:gd name="connsiteX1" fmla="*/ 129071 w 128827"/>
                <a:gd name="connsiteY1" fmla="*/ 98311 h 103700"/>
                <a:gd name="connsiteX2" fmla="*/ 125647 w 128827"/>
                <a:gd name="connsiteY2" fmla="*/ 98311 h 103700"/>
                <a:gd name="connsiteX3" fmla="*/ 114377 w 128827"/>
                <a:gd name="connsiteY3" fmla="*/ 91478 h 103700"/>
                <a:gd name="connsiteX4" fmla="*/ 114377 w 128827"/>
                <a:gd name="connsiteY4" fmla="*/ 12374 h 103700"/>
                <a:gd name="connsiteX5" fmla="*/ 125647 w 128827"/>
                <a:gd name="connsiteY5" fmla="*/ 5542 h 103700"/>
                <a:gd name="connsiteX6" fmla="*/ 129071 w 128827"/>
                <a:gd name="connsiteY6" fmla="*/ 5542 h 103700"/>
                <a:gd name="connsiteX7" fmla="*/ 129071 w 128827"/>
                <a:gd name="connsiteY7" fmla="*/ 76 h 103700"/>
                <a:gd name="connsiteX8" fmla="*/ 104247 w 128827"/>
                <a:gd name="connsiteY8" fmla="*/ 76 h 103700"/>
                <a:gd name="connsiteX9" fmla="*/ 98969 w 128827"/>
                <a:gd name="connsiteY9" fmla="*/ 3113 h 103700"/>
                <a:gd name="connsiteX10" fmla="*/ 64729 w 128827"/>
                <a:gd name="connsiteY10" fmla="*/ 89201 h 103700"/>
                <a:gd name="connsiteX11" fmla="*/ 30632 w 128827"/>
                <a:gd name="connsiteY11" fmla="*/ 3416 h 103700"/>
                <a:gd name="connsiteX12" fmla="*/ 25210 w 128827"/>
                <a:gd name="connsiteY12" fmla="*/ 76 h 103700"/>
                <a:gd name="connsiteX13" fmla="*/ 244 w 128827"/>
                <a:gd name="connsiteY13" fmla="*/ 76 h 103700"/>
                <a:gd name="connsiteX14" fmla="*/ 244 w 128827"/>
                <a:gd name="connsiteY14" fmla="*/ 5542 h 103700"/>
                <a:gd name="connsiteX15" fmla="*/ 3668 w 128827"/>
                <a:gd name="connsiteY15" fmla="*/ 5542 h 103700"/>
                <a:gd name="connsiteX16" fmla="*/ 14938 w 128827"/>
                <a:gd name="connsiteY16" fmla="*/ 12374 h 103700"/>
                <a:gd name="connsiteX17" fmla="*/ 14938 w 128827"/>
                <a:gd name="connsiteY17" fmla="*/ 87379 h 103700"/>
                <a:gd name="connsiteX18" fmla="*/ 244 w 128827"/>
                <a:gd name="connsiteY18" fmla="*/ 98311 h 103700"/>
                <a:gd name="connsiteX19" fmla="*/ 244 w 128827"/>
                <a:gd name="connsiteY19" fmla="*/ 103777 h 103700"/>
                <a:gd name="connsiteX20" fmla="*/ 17649 w 128827"/>
                <a:gd name="connsiteY20" fmla="*/ 103169 h 103700"/>
                <a:gd name="connsiteX21" fmla="*/ 35054 w 128827"/>
                <a:gd name="connsiteY21" fmla="*/ 103777 h 103700"/>
                <a:gd name="connsiteX22" fmla="*/ 35054 w 128827"/>
                <a:gd name="connsiteY22" fmla="*/ 98311 h 103700"/>
                <a:gd name="connsiteX23" fmla="*/ 20360 w 128827"/>
                <a:gd name="connsiteY23" fmla="*/ 87379 h 103700"/>
                <a:gd name="connsiteX24" fmla="*/ 20360 w 128827"/>
                <a:gd name="connsiteY24" fmla="*/ 7364 h 103700"/>
                <a:gd name="connsiteX25" fmla="*/ 20502 w 128827"/>
                <a:gd name="connsiteY25" fmla="*/ 7212 h 103700"/>
                <a:gd name="connsiteX26" fmla="*/ 57596 w 128827"/>
                <a:gd name="connsiteY26" fmla="*/ 100284 h 103700"/>
                <a:gd name="connsiteX27" fmla="*/ 61162 w 128827"/>
                <a:gd name="connsiteY27" fmla="*/ 103777 h 103700"/>
                <a:gd name="connsiteX28" fmla="*/ 64586 w 128827"/>
                <a:gd name="connsiteY28" fmla="*/ 100588 h 103700"/>
                <a:gd name="connsiteX29" fmla="*/ 102250 w 128827"/>
                <a:gd name="connsiteY29" fmla="*/ 5694 h 103700"/>
                <a:gd name="connsiteX30" fmla="*/ 102393 w 128827"/>
                <a:gd name="connsiteY30" fmla="*/ 5846 h 103700"/>
                <a:gd name="connsiteX31" fmla="*/ 102393 w 128827"/>
                <a:gd name="connsiteY31" fmla="*/ 91478 h 103700"/>
                <a:gd name="connsiteX32" fmla="*/ 91122 w 128827"/>
                <a:gd name="connsiteY32" fmla="*/ 98311 h 103700"/>
                <a:gd name="connsiteX33" fmla="*/ 87698 w 128827"/>
                <a:gd name="connsiteY33" fmla="*/ 98311 h 103700"/>
                <a:gd name="connsiteX34" fmla="*/ 87698 w 128827"/>
                <a:gd name="connsiteY34" fmla="*/ 103777 h 103700"/>
                <a:gd name="connsiteX35" fmla="*/ 108385 w 128827"/>
                <a:gd name="connsiteY35" fmla="*/ 103169 h 103700"/>
                <a:gd name="connsiteX36" fmla="*/ 129071 w 128827"/>
                <a:gd name="connsiteY36" fmla="*/ 103777 h 1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8827" h="103700">
                  <a:moveTo>
                    <a:pt x="129071" y="103777"/>
                  </a:moveTo>
                  <a:lnTo>
                    <a:pt x="129071" y="98311"/>
                  </a:lnTo>
                  <a:lnTo>
                    <a:pt x="125647" y="98311"/>
                  </a:lnTo>
                  <a:cubicBezTo>
                    <a:pt x="114662" y="98311"/>
                    <a:pt x="114377" y="96792"/>
                    <a:pt x="114377" y="91478"/>
                  </a:cubicBezTo>
                  <a:lnTo>
                    <a:pt x="114377" y="12374"/>
                  </a:lnTo>
                  <a:cubicBezTo>
                    <a:pt x="114377" y="7212"/>
                    <a:pt x="114662" y="5542"/>
                    <a:pt x="125647" y="5542"/>
                  </a:cubicBezTo>
                  <a:lnTo>
                    <a:pt x="129071" y="5542"/>
                  </a:lnTo>
                  <a:lnTo>
                    <a:pt x="129071" y="76"/>
                  </a:lnTo>
                  <a:lnTo>
                    <a:pt x="104247" y="76"/>
                  </a:lnTo>
                  <a:cubicBezTo>
                    <a:pt x="101394" y="76"/>
                    <a:pt x="100110" y="76"/>
                    <a:pt x="98969" y="3113"/>
                  </a:cubicBezTo>
                  <a:lnTo>
                    <a:pt x="64729" y="89201"/>
                  </a:lnTo>
                  <a:lnTo>
                    <a:pt x="30632" y="3416"/>
                  </a:lnTo>
                  <a:cubicBezTo>
                    <a:pt x="29348" y="76"/>
                    <a:pt x="28206" y="76"/>
                    <a:pt x="25210" y="76"/>
                  </a:cubicBezTo>
                  <a:lnTo>
                    <a:pt x="244" y="76"/>
                  </a:lnTo>
                  <a:lnTo>
                    <a:pt x="244" y="5542"/>
                  </a:lnTo>
                  <a:lnTo>
                    <a:pt x="3668" y="5542"/>
                  </a:lnTo>
                  <a:cubicBezTo>
                    <a:pt x="14653" y="5542"/>
                    <a:pt x="14938" y="7060"/>
                    <a:pt x="14938" y="12374"/>
                  </a:cubicBezTo>
                  <a:lnTo>
                    <a:pt x="14938" y="87379"/>
                  </a:lnTo>
                  <a:cubicBezTo>
                    <a:pt x="14938" y="91478"/>
                    <a:pt x="14938" y="98311"/>
                    <a:pt x="244" y="98311"/>
                  </a:cubicBezTo>
                  <a:lnTo>
                    <a:pt x="244" y="103777"/>
                  </a:lnTo>
                  <a:cubicBezTo>
                    <a:pt x="6093" y="103321"/>
                    <a:pt x="11800" y="103169"/>
                    <a:pt x="17649" y="103169"/>
                  </a:cubicBezTo>
                  <a:cubicBezTo>
                    <a:pt x="23498" y="103169"/>
                    <a:pt x="29205" y="103321"/>
                    <a:pt x="35054" y="103777"/>
                  </a:cubicBezTo>
                  <a:lnTo>
                    <a:pt x="35054" y="98311"/>
                  </a:lnTo>
                  <a:cubicBezTo>
                    <a:pt x="20360" y="98311"/>
                    <a:pt x="20360" y="91478"/>
                    <a:pt x="20360" y="87379"/>
                  </a:cubicBezTo>
                  <a:lnTo>
                    <a:pt x="20360" y="7364"/>
                  </a:lnTo>
                  <a:lnTo>
                    <a:pt x="20502" y="7212"/>
                  </a:lnTo>
                  <a:lnTo>
                    <a:pt x="57596" y="100284"/>
                  </a:lnTo>
                  <a:cubicBezTo>
                    <a:pt x="58309" y="102106"/>
                    <a:pt x="59022" y="103777"/>
                    <a:pt x="61162" y="103777"/>
                  </a:cubicBezTo>
                  <a:cubicBezTo>
                    <a:pt x="62161" y="103777"/>
                    <a:pt x="63445" y="103321"/>
                    <a:pt x="64586" y="100588"/>
                  </a:cubicBezTo>
                  <a:lnTo>
                    <a:pt x="102250" y="5694"/>
                  </a:lnTo>
                  <a:lnTo>
                    <a:pt x="102393" y="5846"/>
                  </a:lnTo>
                  <a:lnTo>
                    <a:pt x="102393" y="91478"/>
                  </a:lnTo>
                  <a:cubicBezTo>
                    <a:pt x="102393" y="96640"/>
                    <a:pt x="102107" y="98311"/>
                    <a:pt x="91122" y="98311"/>
                  </a:cubicBezTo>
                  <a:lnTo>
                    <a:pt x="87698" y="98311"/>
                  </a:lnTo>
                  <a:lnTo>
                    <a:pt x="87698" y="103777"/>
                  </a:lnTo>
                  <a:lnTo>
                    <a:pt x="108385" y="103169"/>
                  </a:lnTo>
                  <a:lnTo>
                    <a:pt x="129071" y="103777"/>
                  </a:ln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8" name="任意多边形: 形状 107">
              <a:extLst>
                <a:ext uri="{FF2B5EF4-FFF2-40B4-BE49-F238E27FC236}">
                  <a16:creationId xmlns:a16="http://schemas.microsoft.com/office/drawing/2014/main" id="{BF10F621-DD3E-4F43-B7D0-106D793BBC83}"/>
                </a:ext>
              </a:extLst>
            </p:cNvPr>
            <p:cNvSpPr/>
            <p:nvPr>
              <p:custDataLst>
                <p:tags r:id="rId99"/>
              </p:custDataLst>
            </p:nvPr>
          </p:nvSpPr>
          <p:spPr>
            <a:xfrm>
              <a:off x="6567224" y="6992201"/>
              <a:ext cx="96156" cy="109773"/>
            </a:xfrm>
            <a:custGeom>
              <a:avLst/>
              <a:gdLst>
                <a:gd name="connsiteX0" fmla="*/ 96408 w 96156"/>
                <a:gd name="connsiteY0" fmla="*/ 71285 h 109773"/>
                <a:gd name="connsiteX1" fmla="*/ 93983 w 96156"/>
                <a:gd name="connsiteY1" fmla="*/ 68400 h 109773"/>
                <a:gd name="connsiteX2" fmla="*/ 91557 w 96156"/>
                <a:gd name="connsiteY2" fmla="*/ 70374 h 109773"/>
                <a:gd name="connsiteX3" fmla="*/ 56889 w 96156"/>
                <a:gd name="connsiteY3" fmla="*/ 104384 h 109773"/>
                <a:gd name="connsiteX4" fmla="*/ 15516 w 96156"/>
                <a:gd name="connsiteY4" fmla="*/ 55039 h 109773"/>
                <a:gd name="connsiteX5" fmla="*/ 56604 w 96156"/>
                <a:gd name="connsiteY5" fmla="*/ 5542 h 109773"/>
                <a:gd name="connsiteX6" fmla="*/ 91272 w 96156"/>
                <a:gd name="connsiteY6" fmla="*/ 41678 h 109773"/>
                <a:gd name="connsiteX7" fmla="*/ 93840 w 96156"/>
                <a:gd name="connsiteY7" fmla="*/ 43500 h 109773"/>
                <a:gd name="connsiteX8" fmla="*/ 96408 w 96156"/>
                <a:gd name="connsiteY8" fmla="*/ 39552 h 109773"/>
                <a:gd name="connsiteX9" fmla="*/ 96408 w 96156"/>
                <a:gd name="connsiteY9" fmla="*/ 4024 h 109773"/>
                <a:gd name="connsiteX10" fmla="*/ 94411 w 96156"/>
                <a:gd name="connsiteY10" fmla="*/ 76 h 109773"/>
                <a:gd name="connsiteX11" fmla="*/ 91985 w 96156"/>
                <a:gd name="connsiteY11" fmla="*/ 1898 h 109773"/>
                <a:gd name="connsiteX12" fmla="*/ 84424 w 96156"/>
                <a:gd name="connsiteY12" fmla="*/ 13437 h 109773"/>
                <a:gd name="connsiteX13" fmla="*/ 54892 w 96156"/>
                <a:gd name="connsiteY13" fmla="*/ 76 h 109773"/>
                <a:gd name="connsiteX14" fmla="*/ 251 w 96156"/>
                <a:gd name="connsiteY14" fmla="*/ 54887 h 109773"/>
                <a:gd name="connsiteX15" fmla="*/ 54892 w 96156"/>
                <a:gd name="connsiteY15" fmla="*/ 109850 h 109773"/>
                <a:gd name="connsiteX16" fmla="*/ 96408 w 96156"/>
                <a:gd name="connsiteY16" fmla="*/ 71285 h 10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156" h="109773">
                  <a:moveTo>
                    <a:pt x="96408" y="71285"/>
                  </a:moveTo>
                  <a:cubicBezTo>
                    <a:pt x="96408" y="69615"/>
                    <a:pt x="96265" y="68400"/>
                    <a:pt x="93983" y="68400"/>
                  </a:cubicBezTo>
                  <a:cubicBezTo>
                    <a:pt x="93127" y="68400"/>
                    <a:pt x="91700" y="68400"/>
                    <a:pt x="91557" y="70374"/>
                  </a:cubicBezTo>
                  <a:cubicBezTo>
                    <a:pt x="90416" y="94819"/>
                    <a:pt x="71013" y="104384"/>
                    <a:pt x="56889" y="104384"/>
                  </a:cubicBezTo>
                  <a:cubicBezTo>
                    <a:pt x="41624" y="104384"/>
                    <a:pt x="15516" y="94515"/>
                    <a:pt x="15516" y="55039"/>
                  </a:cubicBezTo>
                  <a:cubicBezTo>
                    <a:pt x="15516" y="13893"/>
                    <a:pt x="43193" y="5542"/>
                    <a:pt x="56604" y="5542"/>
                  </a:cubicBezTo>
                  <a:cubicBezTo>
                    <a:pt x="70728" y="5542"/>
                    <a:pt x="87563" y="15563"/>
                    <a:pt x="91272" y="41678"/>
                  </a:cubicBezTo>
                  <a:cubicBezTo>
                    <a:pt x="91557" y="43500"/>
                    <a:pt x="92841" y="43500"/>
                    <a:pt x="93840" y="43500"/>
                  </a:cubicBezTo>
                  <a:cubicBezTo>
                    <a:pt x="96408" y="43500"/>
                    <a:pt x="96408" y="42589"/>
                    <a:pt x="96408" y="39552"/>
                  </a:cubicBezTo>
                  <a:lnTo>
                    <a:pt x="96408" y="4024"/>
                  </a:lnTo>
                  <a:cubicBezTo>
                    <a:pt x="96408" y="1443"/>
                    <a:pt x="96408" y="76"/>
                    <a:pt x="94411" y="76"/>
                  </a:cubicBezTo>
                  <a:cubicBezTo>
                    <a:pt x="93840" y="76"/>
                    <a:pt x="93127" y="76"/>
                    <a:pt x="91985" y="1898"/>
                  </a:cubicBezTo>
                  <a:lnTo>
                    <a:pt x="84424" y="13437"/>
                  </a:lnTo>
                  <a:cubicBezTo>
                    <a:pt x="78432" y="7060"/>
                    <a:pt x="68588" y="76"/>
                    <a:pt x="54892" y="76"/>
                  </a:cubicBezTo>
                  <a:cubicBezTo>
                    <a:pt x="24932" y="76"/>
                    <a:pt x="251" y="24673"/>
                    <a:pt x="251" y="54887"/>
                  </a:cubicBezTo>
                  <a:cubicBezTo>
                    <a:pt x="251" y="85709"/>
                    <a:pt x="25360" y="109850"/>
                    <a:pt x="54892" y="109850"/>
                  </a:cubicBezTo>
                  <a:cubicBezTo>
                    <a:pt x="80144" y="109850"/>
                    <a:pt x="96408" y="89808"/>
                    <a:pt x="96408" y="71285"/>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9" name="任意多边形: 形状 108">
              <a:extLst>
                <a:ext uri="{FF2B5EF4-FFF2-40B4-BE49-F238E27FC236}">
                  <a16:creationId xmlns:a16="http://schemas.microsoft.com/office/drawing/2014/main" id="{28DFE62B-7D6E-418F-A0F5-88EE9E314565}"/>
                </a:ext>
              </a:extLst>
            </p:cNvPr>
            <p:cNvSpPr/>
            <p:nvPr>
              <p:custDataLst>
                <p:tags r:id="rId100"/>
              </p:custDataLst>
            </p:nvPr>
          </p:nvSpPr>
          <p:spPr>
            <a:xfrm>
              <a:off x="6683640" y="6992201"/>
              <a:ext cx="69906" cy="109773"/>
            </a:xfrm>
            <a:custGeom>
              <a:avLst/>
              <a:gdLst>
                <a:gd name="connsiteX0" fmla="*/ 70163 w 69906"/>
                <a:gd name="connsiteY0" fmla="*/ 78724 h 109773"/>
                <a:gd name="connsiteX1" fmla="*/ 46909 w 69906"/>
                <a:gd name="connsiteY1" fmla="*/ 48662 h 109773"/>
                <a:gd name="connsiteX2" fmla="*/ 25794 w 69906"/>
                <a:gd name="connsiteY2" fmla="*/ 43500 h 109773"/>
                <a:gd name="connsiteX3" fmla="*/ 9387 w 69906"/>
                <a:gd name="connsiteY3" fmla="*/ 24521 h 109773"/>
                <a:gd name="connsiteX4" fmla="*/ 31073 w 69906"/>
                <a:gd name="connsiteY4" fmla="*/ 4935 h 109773"/>
                <a:gd name="connsiteX5" fmla="*/ 60890 w 69906"/>
                <a:gd name="connsiteY5" fmla="*/ 34542 h 109773"/>
                <a:gd name="connsiteX6" fmla="*/ 63458 w 69906"/>
                <a:gd name="connsiteY6" fmla="*/ 37578 h 109773"/>
                <a:gd name="connsiteX7" fmla="*/ 65883 w 69906"/>
                <a:gd name="connsiteY7" fmla="*/ 33631 h 109773"/>
                <a:gd name="connsiteX8" fmla="*/ 65883 w 69906"/>
                <a:gd name="connsiteY8" fmla="*/ 4024 h 109773"/>
                <a:gd name="connsiteX9" fmla="*/ 63886 w 69906"/>
                <a:gd name="connsiteY9" fmla="*/ 76 h 109773"/>
                <a:gd name="connsiteX10" fmla="*/ 61460 w 69906"/>
                <a:gd name="connsiteY10" fmla="*/ 2202 h 109773"/>
                <a:gd name="connsiteX11" fmla="*/ 56324 w 69906"/>
                <a:gd name="connsiteY11" fmla="*/ 10704 h 109773"/>
                <a:gd name="connsiteX12" fmla="*/ 31073 w 69906"/>
                <a:gd name="connsiteY12" fmla="*/ 76 h 109773"/>
                <a:gd name="connsiteX13" fmla="*/ 257 w 69906"/>
                <a:gd name="connsiteY13" fmla="*/ 29076 h 109773"/>
                <a:gd name="connsiteX14" fmla="*/ 8959 w 69906"/>
                <a:gd name="connsiteY14" fmla="*/ 49269 h 109773"/>
                <a:gd name="connsiteX15" fmla="*/ 34782 w 69906"/>
                <a:gd name="connsiteY15" fmla="*/ 59897 h 109773"/>
                <a:gd name="connsiteX16" fmla="*/ 54755 w 69906"/>
                <a:gd name="connsiteY16" fmla="*/ 67793 h 109773"/>
                <a:gd name="connsiteX17" fmla="*/ 61032 w 69906"/>
                <a:gd name="connsiteY17" fmla="*/ 82976 h 109773"/>
                <a:gd name="connsiteX18" fmla="*/ 39062 w 69906"/>
                <a:gd name="connsiteY18" fmla="*/ 104384 h 109773"/>
                <a:gd name="connsiteX19" fmla="*/ 5107 w 69906"/>
                <a:gd name="connsiteY19" fmla="*/ 75688 h 109773"/>
                <a:gd name="connsiteX20" fmla="*/ 2682 w 69906"/>
                <a:gd name="connsiteY20" fmla="*/ 72348 h 109773"/>
                <a:gd name="connsiteX21" fmla="*/ 257 w 69906"/>
                <a:gd name="connsiteY21" fmla="*/ 76447 h 109773"/>
                <a:gd name="connsiteX22" fmla="*/ 257 w 69906"/>
                <a:gd name="connsiteY22" fmla="*/ 105902 h 109773"/>
                <a:gd name="connsiteX23" fmla="*/ 2254 w 69906"/>
                <a:gd name="connsiteY23" fmla="*/ 109850 h 109773"/>
                <a:gd name="connsiteX24" fmla="*/ 4537 w 69906"/>
                <a:gd name="connsiteY24" fmla="*/ 108028 h 109773"/>
                <a:gd name="connsiteX25" fmla="*/ 9815 w 69906"/>
                <a:gd name="connsiteY25" fmla="*/ 99373 h 109773"/>
                <a:gd name="connsiteX26" fmla="*/ 39062 w 69906"/>
                <a:gd name="connsiteY26" fmla="*/ 109850 h 109773"/>
                <a:gd name="connsiteX27" fmla="*/ 70163 w 69906"/>
                <a:gd name="connsiteY27" fmla="*/ 78724 h 10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906" h="109773">
                  <a:moveTo>
                    <a:pt x="70163" y="78724"/>
                  </a:moveTo>
                  <a:cubicBezTo>
                    <a:pt x="70163" y="65060"/>
                    <a:pt x="61175" y="52154"/>
                    <a:pt x="46909" y="48662"/>
                  </a:cubicBezTo>
                  <a:lnTo>
                    <a:pt x="25794" y="43500"/>
                  </a:lnTo>
                  <a:cubicBezTo>
                    <a:pt x="13239" y="40463"/>
                    <a:pt x="9387" y="30898"/>
                    <a:pt x="9387" y="24521"/>
                  </a:cubicBezTo>
                  <a:cubicBezTo>
                    <a:pt x="9387" y="14500"/>
                    <a:pt x="18090" y="4935"/>
                    <a:pt x="31073" y="4935"/>
                  </a:cubicBezTo>
                  <a:cubicBezTo>
                    <a:pt x="50332" y="4935"/>
                    <a:pt x="58607" y="18600"/>
                    <a:pt x="60890" y="34542"/>
                  </a:cubicBezTo>
                  <a:cubicBezTo>
                    <a:pt x="61175" y="36819"/>
                    <a:pt x="61318" y="37578"/>
                    <a:pt x="63458" y="37578"/>
                  </a:cubicBezTo>
                  <a:cubicBezTo>
                    <a:pt x="65883" y="37578"/>
                    <a:pt x="65883" y="36516"/>
                    <a:pt x="65883" y="33631"/>
                  </a:cubicBezTo>
                  <a:lnTo>
                    <a:pt x="65883" y="4024"/>
                  </a:lnTo>
                  <a:cubicBezTo>
                    <a:pt x="65883" y="1443"/>
                    <a:pt x="65883" y="76"/>
                    <a:pt x="63886" y="76"/>
                  </a:cubicBezTo>
                  <a:cubicBezTo>
                    <a:pt x="62744" y="76"/>
                    <a:pt x="62459" y="532"/>
                    <a:pt x="61460" y="2202"/>
                  </a:cubicBezTo>
                  <a:lnTo>
                    <a:pt x="56324" y="10704"/>
                  </a:lnTo>
                  <a:cubicBezTo>
                    <a:pt x="46909" y="532"/>
                    <a:pt x="35067" y="76"/>
                    <a:pt x="31073" y="76"/>
                  </a:cubicBezTo>
                  <a:cubicBezTo>
                    <a:pt x="13097" y="76"/>
                    <a:pt x="257" y="13741"/>
                    <a:pt x="257" y="29076"/>
                  </a:cubicBezTo>
                  <a:cubicBezTo>
                    <a:pt x="257" y="37578"/>
                    <a:pt x="3823" y="44107"/>
                    <a:pt x="8959" y="49269"/>
                  </a:cubicBezTo>
                  <a:cubicBezTo>
                    <a:pt x="14666" y="55191"/>
                    <a:pt x="19374" y="56254"/>
                    <a:pt x="34782" y="59897"/>
                  </a:cubicBezTo>
                  <a:cubicBezTo>
                    <a:pt x="47764" y="62934"/>
                    <a:pt x="50618" y="63541"/>
                    <a:pt x="54755" y="67793"/>
                  </a:cubicBezTo>
                  <a:cubicBezTo>
                    <a:pt x="58036" y="71285"/>
                    <a:pt x="61032" y="76143"/>
                    <a:pt x="61032" y="82976"/>
                  </a:cubicBezTo>
                  <a:cubicBezTo>
                    <a:pt x="61032" y="93604"/>
                    <a:pt x="52758" y="104384"/>
                    <a:pt x="39062" y="104384"/>
                  </a:cubicBezTo>
                  <a:cubicBezTo>
                    <a:pt x="25223" y="104384"/>
                    <a:pt x="6106" y="98614"/>
                    <a:pt x="5107" y="75688"/>
                  </a:cubicBezTo>
                  <a:cubicBezTo>
                    <a:pt x="4965" y="73259"/>
                    <a:pt x="4965" y="72348"/>
                    <a:pt x="2682" y="72348"/>
                  </a:cubicBezTo>
                  <a:cubicBezTo>
                    <a:pt x="257" y="72348"/>
                    <a:pt x="257" y="73410"/>
                    <a:pt x="257" y="76447"/>
                  </a:cubicBezTo>
                  <a:lnTo>
                    <a:pt x="257" y="105902"/>
                  </a:lnTo>
                  <a:cubicBezTo>
                    <a:pt x="257" y="108483"/>
                    <a:pt x="257" y="109850"/>
                    <a:pt x="2254" y="109850"/>
                  </a:cubicBezTo>
                  <a:cubicBezTo>
                    <a:pt x="3395" y="109850"/>
                    <a:pt x="3681" y="109394"/>
                    <a:pt x="4537" y="108028"/>
                  </a:cubicBezTo>
                  <a:cubicBezTo>
                    <a:pt x="5821" y="106206"/>
                    <a:pt x="8674" y="101347"/>
                    <a:pt x="9815" y="99373"/>
                  </a:cubicBezTo>
                  <a:cubicBezTo>
                    <a:pt x="18803" y="107724"/>
                    <a:pt x="29789" y="109850"/>
                    <a:pt x="39062" y="109850"/>
                  </a:cubicBezTo>
                  <a:cubicBezTo>
                    <a:pt x="57894" y="109850"/>
                    <a:pt x="70163" y="94819"/>
                    <a:pt x="70163" y="78724"/>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10" name="任意多边形: 形状 109">
              <a:extLst>
                <a:ext uri="{FF2B5EF4-FFF2-40B4-BE49-F238E27FC236}">
                  <a16:creationId xmlns:a16="http://schemas.microsoft.com/office/drawing/2014/main" id="{CA958CC0-84D3-4278-B438-4C339D015359}"/>
                </a:ext>
              </a:extLst>
            </p:cNvPr>
            <p:cNvSpPr/>
            <p:nvPr>
              <p:custDataLst>
                <p:tags r:id="rId101"/>
              </p:custDataLst>
            </p:nvPr>
          </p:nvSpPr>
          <p:spPr>
            <a:xfrm>
              <a:off x="6830365" y="6939950"/>
              <a:ext cx="135940" cy="144455"/>
            </a:xfrm>
            <a:custGeom>
              <a:avLst/>
              <a:gdLst>
                <a:gd name="connsiteX0" fmla="*/ 136204 w 135940"/>
                <a:gd name="connsiteY0" fmla="*/ 72303 h 144455"/>
                <a:gd name="connsiteX1" fmla="*/ 68336 w 135940"/>
                <a:gd name="connsiteY1" fmla="*/ 75 h 144455"/>
                <a:gd name="connsiteX2" fmla="*/ 264 w 135940"/>
                <a:gd name="connsiteY2" fmla="*/ 72303 h 144455"/>
                <a:gd name="connsiteX3" fmla="*/ 68132 w 135940"/>
                <a:gd name="connsiteY3" fmla="*/ 144531 h 144455"/>
                <a:gd name="connsiteX4" fmla="*/ 136204 w 135940"/>
                <a:gd name="connsiteY4" fmla="*/ 72303 h 144455"/>
                <a:gd name="connsiteX5" fmla="*/ 5359 w 135940"/>
                <a:gd name="connsiteY5" fmla="*/ 69483 h 144455"/>
                <a:gd name="connsiteX6" fmla="*/ 65686 w 135940"/>
                <a:gd name="connsiteY6" fmla="*/ 5497 h 144455"/>
                <a:gd name="connsiteX7" fmla="*/ 65686 w 135940"/>
                <a:gd name="connsiteY7" fmla="*/ 69483 h 144455"/>
                <a:gd name="connsiteX8" fmla="*/ 5359 w 135940"/>
                <a:gd name="connsiteY8" fmla="*/ 69483 h 144455"/>
                <a:gd name="connsiteX9" fmla="*/ 70782 w 135940"/>
                <a:gd name="connsiteY9" fmla="*/ 5497 h 144455"/>
                <a:gd name="connsiteX10" fmla="*/ 131109 w 135940"/>
                <a:gd name="connsiteY10" fmla="*/ 69483 h 144455"/>
                <a:gd name="connsiteX11" fmla="*/ 70782 w 135940"/>
                <a:gd name="connsiteY11" fmla="*/ 69483 h 144455"/>
                <a:gd name="connsiteX12" fmla="*/ 70782 w 135940"/>
                <a:gd name="connsiteY12" fmla="*/ 5497 h 144455"/>
                <a:gd name="connsiteX13" fmla="*/ 65686 w 135940"/>
                <a:gd name="connsiteY13" fmla="*/ 139108 h 144455"/>
                <a:gd name="connsiteX14" fmla="*/ 5359 w 135940"/>
                <a:gd name="connsiteY14" fmla="*/ 74906 h 144455"/>
                <a:gd name="connsiteX15" fmla="*/ 65686 w 135940"/>
                <a:gd name="connsiteY15" fmla="*/ 74906 h 144455"/>
                <a:gd name="connsiteX16" fmla="*/ 65686 w 135940"/>
                <a:gd name="connsiteY16" fmla="*/ 139108 h 144455"/>
                <a:gd name="connsiteX17" fmla="*/ 131109 w 135940"/>
                <a:gd name="connsiteY17" fmla="*/ 74906 h 144455"/>
                <a:gd name="connsiteX18" fmla="*/ 70782 w 135940"/>
                <a:gd name="connsiteY18" fmla="*/ 139108 h 144455"/>
                <a:gd name="connsiteX19" fmla="*/ 70782 w 135940"/>
                <a:gd name="connsiteY19" fmla="*/ 74906 h 144455"/>
                <a:gd name="connsiteX20" fmla="*/ 131109 w 135940"/>
                <a:gd name="connsiteY20" fmla="*/ 74906 h 14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5940" h="144455">
                  <a:moveTo>
                    <a:pt x="136204" y="72303"/>
                  </a:moveTo>
                  <a:cubicBezTo>
                    <a:pt x="136204" y="32393"/>
                    <a:pt x="105633" y="75"/>
                    <a:pt x="68336" y="75"/>
                  </a:cubicBezTo>
                  <a:cubicBezTo>
                    <a:pt x="30427" y="75"/>
                    <a:pt x="264" y="32827"/>
                    <a:pt x="264" y="72303"/>
                  </a:cubicBezTo>
                  <a:cubicBezTo>
                    <a:pt x="264" y="112212"/>
                    <a:pt x="30835" y="144531"/>
                    <a:pt x="68132" y="144531"/>
                  </a:cubicBezTo>
                  <a:cubicBezTo>
                    <a:pt x="106041" y="144531"/>
                    <a:pt x="136204" y="111779"/>
                    <a:pt x="136204" y="72303"/>
                  </a:cubicBezTo>
                  <a:close/>
                  <a:moveTo>
                    <a:pt x="5359" y="69483"/>
                  </a:moveTo>
                  <a:cubicBezTo>
                    <a:pt x="7397" y="33044"/>
                    <a:pt x="33892" y="7232"/>
                    <a:pt x="65686" y="5497"/>
                  </a:cubicBezTo>
                  <a:lnTo>
                    <a:pt x="65686" y="69483"/>
                  </a:lnTo>
                  <a:lnTo>
                    <a:pt x="5359" y="69483"/>
                  </a:lnTo>
                  <a:close/>
                  <a:moveTo>
                    <a:pt x="70782" y="5497"/>
                  </a:moveTo>
                  <a:cubicBezTo>
                    <a:pt x="102780" y="7232"/>
                    <a:pt x="129071" y="33261"/>
                    <a:pt x="131109" y="69483"/>
                  </a:cubicBezTo>
                  <a:lnTo>
                    <a:pt x="70782" y="69483"/>
                  </a:lnTo>
                  <a:lnTo>
                    <a:pt x="70782" y="5497"/>
                  </a:lnTo>
                  <a:close/>
                  <a:moveTo>
                    <a:pt x="65686" y="139108"/>
                  </a:moveTo>
                  <a:cubicBezTo>
                    <a:pt x="34096" y="137373"/>
                    <a:pt x="7397" y="111996"/>
                    <a:pt x="5359" y="74906"/>
                  </a:cubicBezTo>
                  <a:lnTo>
                    <a:pt x="65686" y="74906"/>
                  </a:lnTo>
                  <a:lnTo>
                    <a:pt x="65686" y="139108"/>
                  </a:lnTo>
                  <a:close/>
                  <a:moveTo>
                    <a:pt x="131109" y="74906"/>
                  </a:moveTo>
                  <a:cubicBezTo>
                    <a:pt x="129071" y="111996"/>
                    <a:pt x="102168" y="137373"/>
                    <a:pt x="70782" y="139108"/>
                  </a:cubicBezTo>
                  <a:lnTo>
                    <a:pt x="70782" y="74906"/>
                  </a:lnTo>
                  <a:lnTo>
                    <a:pt x="131109" y="74906"/>
                  </a:ln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11" name="任意多边形: 形状 110">
              <a:extLst>
                <a:ext uri="{FF2B5EF4-FFF2-40B4-BE49-F238E27FC236}">
                  <a16:creationId xmlns:a16="http://schemas.microsoft.com/office/drawing/2014/main" id="{AC6D38E4-E319-4EEF-A35A-7469965DBFE7}"/>
                </a:ext>
              </a:extLst>
            </p:cNvPr>
            <p:cNvSpPr/>
            <p:nvPr>
              <p:custDataLst>
                <p:tags r:id="rId102"/>
              </p:custDataLst>
            </p:nvPr>
          </p:nvSpPr>
          <p:spPr>
            <a:xfrm>
              <a:off x="7030708" y="6972919"/>
              <a:ext cx="107814" cy="95870"/>
            </a:xfrm>
            <a:custGeom>
              <a:avLst/>
              <a:gdLst>
                <a:gd name="connsiteX0" fmla="*/ 98102 w 107814"/>
                <a:gd name="connsiteY0" fmla="*/ 12655 h 95870"/>
                <a:gd name="connsiteX1" fmla="*/ 108089 w 107814"/>
                <a:gd name="connsiteY1" fmla="*/ 5280 h 95870"/>
                <a:gd name="connsiteX2" fmla="*/ 100140 w 107814"/>
                <a:gd name="connsiteY2" fmla="*/ 75 h 95870"/>
                <a:gd name="connsiteX3" fmla="*/ 53672 w 107814"/>
                <a:gd name="connsiteY3" fmla="*/ 75 h 95870"/>
                <a:gd name="connsiteX4" fmla="*/ 274 w 107814"/>
                <a:gd name="connsiteY4" fmla="*/ 61675 h 95870"/>
                <a:gd name="connsiteX5" fmla="*/ 30845 w 107814"/>
                <a:gd name="connsiteY5" fmla="*/ 95945 h 95870"/>
                <a:gd name="connsiteX6" fmla="*/ 82001 w 107814"/>
                <a:gd name="connsiteY6" fmla="*/ 36297 h 95870"/>
                <a:gd name="connsiteX7" fmla="*/ 75683 w 107814"/>
                <a:gd name="connsiteY7" fmla="*/ 12655 h 95870"/>
                <a:gd name="connsiteX8" fmla="*/ 98102 w 107814"/>
                <a:gd name="connsiteY8" fmla="*/ 12655 h 95870"/>
                <a:gd name="connsiteX9" fmla="*/ 31049 w 107814"/>
                <a:gd name="connsiteY9" fmla="*/ 91173 h 95870"/>
                <a:gd name="connsiteX10" fmla="*/ 12910 w 107814"/>
                <a:gd name="connsiteY10" fmla="*/ 67748 h 95870"/>
                <a:gd name="connsiteX11" fmla="*/ 22489 w 107814"/>
                <a:gd name="connsiteY11" fmla="*/ 30658 h 95870"/>
                <a:gd name="connsiteX12" fmla="*/ 50207 w 107814"/>
                <a:gd name="connsiteY12" fmla="*/ 12655 h 95870"/>
                <a:gd name="connsiteX13" fmla="*/ 68957 w 107814"/>
                <a:gd name="connsiteY13" fmla="*/ 33694 h 95870"/>
                <a:gd name="connsiteX14" fmla="*/ 57952 w 107814"/>
                <a:gd name="connsiteY14" fmla="*/ 72737 h 95870"/>
                <a:gd name="connsiteX15" fmla="*/ 31049 w 107814"/>
                <a:gd name="connsiteY15" fmla="*/ 91173 h 9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814" h="95870">
                  <a:moveTo>
                    <a:pt x="98102" y="12655"/>
                  </a:moveTo>
                  <a:cubicBezTo>
                    <a:pt x="100751" y="12655"/>
                    <a:pt x="108089" y="12655"/>
                    <a:pt x="108089" y="5280"/>
                  </a:cubicBezTo>
                  <a:cubicBezTo>
                    <a:pt x="108089" y="75"/>
                    <a:pt x="103809" y="75"/>
                    <a:pt x="100140" y="75"/>
                  </a:cubicBezTo>
                  <a:lnTo>
                    <a:pt x="53672" y="75"/>
                  </a:lnTo>
                  <a:cubicBezTo>
                    <a:pt x="22897" y="75"/>
                    <a:pt x="274" y="35863"/>
                    <a:pt x="274" y="61675"/>
                  </a:cubicBezTo>
                  <a:cubicBezTo>
                    <a:pt x="274" y="80762"/>
                    <a:pt x="12298" y="95945"/>
                    <a:pt x="30845" y="95945"/>
                  </a:cubicBezTo>
                  <a:cubicBezTo>
                    <a:pt x="54894" y="95945"/>
                    <a:pt x="82001" y="69700"/>
                    <a:pt x="82001" y="36297"/>
                  </a:cubicBezTo>
                  <a:cubicBezTo>
                    <a:pt x="82001" y="32610"/>
                    <a:pt x="82001" y="22199"/>
                    <a:pt x="75683" y="12655"/>
                  </a:cubicBezTo>
                  <a:lnTo>
                    <a:pt x="98102" y="12655"/>
                  </a:lnTo>
                  <a:close/>
                  <a:moveTo>
                    <a:pt x="31049" y="91173"/>
                  </a:moveTo>
                  <a:cubicBezTo>
                    <a:pt x="21062" y="91173"/>
                    <a:pt x="12910" y="83365"/>
                    <a:pt x="12910" y="67748"/>
                  </a:cubicBezTo>
                  <a:cubicBezTo>
                    <a:pt x="12910" y="61241"/>
                    <a:pt x="15356" y="43455"/>
                    <a:pt x="22489" y="30658"/>
                  </a:cubicBezTo>
                  <a:cubicBezTo>
                    <a:pt x="31049" y="15692"/>
                    <a:pt x="43277" y="12655"/>
                    <a:pt x="50207" y="12655"/>
                  </a:cubicBezTo>
                  <a:cubicBezTo>
                    <a:pt x="67327" y="12655"/>
                    <a:pt x="68957" y="26970"/>
                    <a:pt x="68957" y="33694"/>
                  </a:cubicBezTo>
                  <a:cubicBezTo>
                    <a:pt x="68957" y="43889"/>
                    <a:pt x="64881" y="61675"/>
                    <a:pt x="57952" y="72737"/>
                  </a:cubicBezTo>
                  <a:cubicBezTo>
                    <a:pt x="50003" y="85534"/>
                    <a:pt x="38997" y="91173"/>
                    <a:pt x="31049" y="91173"/>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12" name="任意多边形: 形状 111">
              <a:extLst>
                <a:ext uri="{FF2B5EF4-FFF2-40B4-BE49-F238E27FC236}">
                  <a16:creationId xmlns:a16="http://schemas.microsoft.com/office/drawing/2014/main" id="{AFF5BE57-9FB9-44DB-BDB3-73A9FC2E5A36}"/>
                </a:ext>
              </a:extLst>
            </p:cNvPr>
            <p:cNvSpPr/>
            <p:nvPr>
              <p:custDataLst>
                <p:tags r:id="rId103"/>
              </p:custDataLst>
            </p:nvPr>
          </p:nvSpPr>
          <p:spPr>
            <a:xfrm>
              <a:off x="7146271" y="6996301"/>
              <a:ext cx="102434" cy="102637"/>
            </a:xfrm>
            <a:custGeom>
              <a:avLst/>
              <a:gdLst>
                <a:gd name="connsiteX0" fmla="*/ 102714 w 102434"/>
                <a:gd name="connsiteY0" fmla="*/ 34997 h 102637"/>
                <a:gd name="connsiteX1" fmla="*/ 99718 w 102434"/>
                <a:gd name="connsiteY1" fmla="*/ 76 h 102637"/>
                <a:gd name="connsiteX2" fmla="*/ 3275 w 102434"/>
                <a:gd name="connsiteY2" fmla="*/ 76 h 102637"/>
                <a:gd name="connsiteX3" fmla="*/ 279 w 102434"/>
                <a:gd name="connsiteY3" fmla="*/ 34997 h 102637"/>
                <a:gd name="connsiteX4" fmla="*/ 5130 w 102434"/>
                <a:gd name="connsiteY4" fmla="*/ 34997 h 102637"/>
                <a:gd name="connsiteX5" fmla="*/ 33235 w 102434"/>
                <a:gd name="connsiteY5" fmla="*/ 5542 h 102637"/>
                <a:gd name="connsiteX6" fmla="*/ 41653 w 102434"/>
                <a:gd name="connsiteY6" fmla="*/ 5694 h 102637"/>
                <a:gd name="connsiteX7" fmla="*/ 44791 w 102434"/>
                <a:gd name="connsiteY7" fmla="*/ 11463 h 102637"/>
                <a:gd name="connsiteX8" fmla="*/ 44791 w 102434"/>
                <a:gd name="connsiteY8" fmla="*/ 90264 h 102637"/>
                <a:gd name="connsiteX9" fmla="*/ 29954 w 102434"/>
                <a:gd name="connsiteY9" fmla="*/ 97248 h 102637"/>
                <a:gd name="connsiteX10" fmla="*/ 23962 w 102434"/>
                <a:gd name="connsiteY10" fmla="*/ 97248 h 102637"/>
                <a:gd name="connsiteX11" fmla="*/ 23962 w 102434"/>
                <a:gd name="connsiteY11" fmla="*/ 102714 h 102637"/>
                <a:gd name="connsiteX12" fmla="*/ 51639 w 102434"/>
                <a:gd name="connsiteY12" fmla="*/ 102106 h 102637"/>
                <a:gd name="connsiteX13" fmla="*/ 79174 w 102434"/>
                <a:gd name="connsiteY13" fmla="*/ 102714 h 102637"/>
                <a:gd name="connsiteX14" fmla="*/ 79174 w 102434"/>
                <a:gd name="connsiteY14" fmla="*/ 97248 h 102637"/>
                <a:gd name="connsiteX15" fmla="*/ 73182 w 102434"/>
                <a:gd name="connsiteY15" fmla="*/ 97248 h 102637"/>
                <a:gd name="connsiteX16" fmla="*/ 58345 w 102434"/>
                <a:gd name="connsiteY16" fmla="*/ 90264 h 102637"/>
                <a:gd name="connsiteX17" fmla="*/ 58345 w 102434"/>
                <a:gd name="connsiteY17" fmla="*/ 11463 h 102637"/>
                <a:gd name="connsiteX18" fmla="*/ 61483 w 102434"/>
                <a:gd name="connsiteY18" fmla="*/ 5694 h 102637"/>
                <a:gd name="connsiteX19" fmla="*/ 69901 w 102434"/>
                <a:gd name="connsiteY19" fmla="*/ 5542 h 102637"/>
                <a:gd name="connsiteX20" fmla="*/ 89018 w 102434"/>
                <a:gd name="connsiteY20" fmla="*/ 8579 h 102637"/>
                <a:gd name="connsiteX21" fmla="*/ 96579 w 102434"/>
                <a:gd name="connsiteY21" fmla="*/ 23154 h 102637"/>
                <a:gd name="connsiteX22" fmla="*/ 97863 w 102434"/>
                <a:gd name="connsiteY22" fmla="*/ 34997 h 102637"/>
                <a:gd name="connsiteX23" fmla="*/ 102714 w 102434"/>
                <a:gd name="connsiteY23" fmla="*/ 34997 h 1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434" h="102637">
                  <a:moveTo>
                    <a:pt x="102714" y="34997"/>
                  </a:moveTo>
                  <a:lnTo>
                    <a:pt x="99718" y="76"/>
                  </a:lnTo>
                  <a:lnTo>
                    <a:pt x="3275" y="76"/>
                  </a:lnTo>
                  <a:lnTo>
                    <a:pt x="279" y="34997"/>
                  </a:lnTo>
                  <a:lnTo>
                    <a:pt x="5130" y="34997"/>
                  </a:lnTo>
                  <a:cubicBezTo>
                    <a:pt x="7127" y="8731"/>
                    <a:pt x="11265" y="5542"/>
                    <a:pt x="33235" y="5542"/>
                  </a:cubicBezTo>
                  <a:cubicBezTo>
                    <a:pt x="36089" y="5542"/>
                    <a:pt x="40226" y="5542"/>
                    <a:pt x="41653" y="5694"/>
                  </a:cubicBezTo>
                  <a:cubicBezTo>
                    <a:pt x="44791" y="6301"/>
                    <a:pt x="44791" y="7971"/>
                    <a:pt x="44791" y="11463"/>
                  </a:cubicBezTo>
                  <a:lnTo>
                    <a:pt x="44791" y="90264"/>
                  </a:lnTo>
                  <a:cubicBezTo>
                    <a:pt x="44791" y="95274"/>
                    <a:pt x="44791" y="97248"/>
                    <a:pt x="29954" y="97248"/>
                  </a:cubicBezTo>
                  <a:lnTo>
                    <a:pt x="23962" y="97248"/>
                  </a:lnTo>
                  <a:lnTo>
                    <a:pt x="23962" y="102714"/>
                  </a:lnTo>
                  <a:cubicBezTo>
                    <a:pt x="30953" y="102106"/>
                    <a:pt x="44221" y="102106"/>
                    <a:pt x="51639" y="102106"/>
                  </a:cubicBezTo>
                  <a:cubicBezTo>
                    <a:pt x="59058" y="102106"/>
                    <a:pt x="72183" y="102106"/>
                    <a:pt x="79174" y="102714"/>
                  </a:cubicBezTo>
                  <a:lnTo>
                    <a:pt x="79174" y="97248"/>
                  </a:lnTo>
                  <a:lnTo>
                    <a:pt x="73182" y="97248"/>
                  </a:lnTo>
                  <a:cubicBezTo>
                    <a:pt x="58345" y="97248"/>
                    <a:pt x="58345" y="95274"/>
                    <a:pt x="58345" y="90264"/>
                  </a:cubicBezTo>
                  <a:lnTo>
                    <a:pt x="58345" y="11463"/>
                  </a:lnTo>
                  <a:cubicBezTo>
                    <a:pt x="58345" y="7971"/>
                    <a:pt x="58345" y="6301"/>
                    <a:pt x="61483" y="5694"/>
                  </a:cubicBezTo>
                  <a:cubicBezTo>
                    <a:pt x="62910" y="5542"/>
                    <a:pt x="67047" y="5542"/>
                    <a:pt x="69901" y="5542"/>
                  </a:cubicBezTo>
                  <a:cubicBezTo>
                    <a:pt x="77890" y="5542"/>
                    <a:pt x="84024" y="5542"/>
                    <a:pt x="89018" y="8579"/>
                  </a:cubicBezTo>
                  <a:cubicBezTo>
                    <a:pt x="95438" y="12678"/>
                    <a:pt x="96436" y="22395"/>
                    <a:pt x="96579" y="23154"/>
                  </a:cubicBezTo>
                  <a:lnTo>
                    <a:pt x="97863" y="34997"/>
                  </a:lnTo>
                  <a:lnTo>
                    <a:pt x="102714" y="34997"/>
                  </a:ln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25" name="任意多边形: 形状 124">
              <a:extLst>
                <a:ext uri="{FF2B5EF4-FFF2-40B4-BE49-F238E27FC236}">
                  <a16:creationId xmlns:a16="http://schemas.microsoft.com/office/drawing/2014/main" id="{B36DA97F-DEC6-4325-B7C4-343253D8E669}"/>
                </a:ext>
              </a:extLst>
            </p:cNvPr>
            <p:cNvSpPr/>
            <p:nvPr>
              <p:custDataLst>
                <p:tags r:id="rId104"/>
              </p:custDataLst>
            </p:nvPr>
          </p:nvSpPr>
          <p:spPr>
            <a:xfrm>
              <a:off x="7263257" y="6998123"/>
              <a:ext cx="66197" cy="103852"/>
            </a:xfrm>
            <a:custGeom>
              <a:avLst/>
              <a:gdLst>
                <a:gd name="connsiteX0" fmla="*/ 66482 w 66197"/>
                <a:gd name="connsiteY0" fmla="*/ 52458 h 103852"/>
                <a:gd name="connsiteX1" fmla="*/ 58065 w 66197"/>
                <a:gd name="connsiteY1" fmla="*/ 13134 h 103852"/>
                <a:gd name="connsiteX2" fmla="*/ 33384 w 66197"/>
                <a:gd name="connsiteY2" fmla="*/ 76 h 103852"/>
                <a:gd name="connsiteX3" fmla="*/ 285 w 66197"/>
                <a:gd name="connsiteY3" fmla="*/ 52458 h 103852"/>
                <a:gd name="connsiteX4" fmla="*/ 33384 w 66197"/>
                <a:gd name="connsiteY4" fmla="*/ 103928 h 103852"/>
                <a:gd name="connsiteX5" fmla="*/ 66482 w 66197"/>
                <a:gd name="connsiteY5" fmla="*/ 52458 h 103852"/>
                <a:gd name="connsiteX6" fmla="*/ 53500 w 66197"/>
                <a:gd name="connsiteY6" fmla="*/ 50484 h 103852"/>
                <a:gd name="connsiteX7" fmla="*/ 51645 w 66197"/>
                <a:gd name="connsiteY7" fmla="*/ 82520 h 103852"/>
                <a:gd name="connsiteX8" fmla="*/ 33384 w 66197"/>
                <a:gd name="connsiteY8" fmla="*/ 99677 h 103852"/>
                <a:gd name="connsiteX9" fmla="*/ 15265 w 66197"/>
                <a:gd name="connsiteY9" fmla="*/ 83128 h 103852"/>
                <a:gd name="connsiteX10" fmla="*/ 13268 w 66197"/>
                <a:gd name="connsiteY10" fmla="*/ 50484 h 103852"/>
                <a:gd name="connsiteX11" fmla="*/ 15408 w 66197"/>
                <a:gd name="connsiteY11" fmla="*/ 19511 h 103852"/>
                <a:gd name="connsiteX12" fmla="*/ 33384 w 66197"/>
                <a:gd name="connsiteY12" fmla="*/ 4327 h 103852"/>
                <a:gd name="connsiteX13" fmla="*/ 51074 w 66197"/>
                <a:gd name="connsiteY13" fmla="*/ 18144 h 103852"/>
                <a:gd name="connsiteX14" fmla="*/ 53500 w 66197"/>
                <a:gd name="connsiteY14" fmla="*/ 50484 h 10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197" h="103852">
                  <a:moveTo>
                    <a:pt x="66482" y="52458"/>
                  </a:moveTo>
                  <a:cubicBezTo>
                    <a:pt x="66482" y="35756"/>
                    <a:pt x="64628" y="23762"/>
                    <a:pt x="58065" y="13134"/>
                  </a:cubicBezTo>
                  <a:cubicBezTo>
                    <a:pt x="53642" y="6149"/>
                    <a:pt x="44797" y="76"/>
                    <a:pt x="33384" y="76"/>
                  </a:cubicBezTo>
                  <a:cubicBezTo>
                    <a:pt x="285" y="76"/>
                    <a:pt x="285" y="41526"/>
                    <a:pt x="285" y="52458"/>
                  </a:cubicBezTo>
                  <a:cubicBezTo>
                    <a:pt x="285" y="63390"/>
                    <a:pt x="285" y="103928"/>
                    <a:pt x="33384" y="103928"/>
                  </a:cubicBezTo>
                  <a:cubicBezTo>
                    <a:pt x="66482" y="103928"/>
                    <a:pt x="66482" y="63390"/>
                    <a:pt x="66482" y="52458"/>
                  </a:cubicBezTo>
                  <a:close/>
                  <a:moveTo>
                    <a:pt x="53500" y="50484"/>
                  </a:moveTo>
                  <a:cubicBezTo>
                    <a:pt x="53500" y="61719"/>
                    <a:pt x="53500" y="72955"/>
                    <a:pt x="51645" y="82520"/>
                  </a:cubicBezTo>
                  <a:cubicBezTo>
                    <a:pt x="48792" y="96337"/>
                    <a:pt x="39090" y="99677"/>
                    <a:pt x="33384" y="99677"/>
                  </a:cubicBezTo>
                  <a:cubicBezTo>
                    <a:pt x="26821" y="99677"/>
                    <a:pt x="18118" y="95578"/>
                    <a:pt x="15265" y="83128"/>
                  </a:cubicBezTo>
                  <a:cubicBezTo>
                    <a:pt x="13268" y="74170"/>
                    <a:pt x="13268" y="61719"/>
                    <a:pt x="13268" y="50484"/>
                  </a:cubicBezTo>
                  <a:cubicBezTo>
                    <a:pt x="13268" y="39400"/>
                    <a:pt x="13268" y="27861"/>
                    <a:pt x="15408" y="19511"/>
                  </a:cubicBezTo>
                  <a:cubicBezTo>
                    <a:pt x="18404" y="7516"/>
                    <a:pt x="27534" y="4327"/>
                    <a:pt x="33384" y="4327"/>
                  </a:cubicBezTo>
                  <a:cubicBezTo>
                    <a:pt x="41088" y="4327"/>
                    <a:pt x="48506" y="9338"/>
                    <a:pt x="51074" y="18144"/>
                  </a:cubicBezTo>
                  <a:cubicBezTo>
                    <a:pt x="53357" y="26343"/>
                    <a:pt x="53500" y="37275"/>
                    <a:pt x="53500" y="50484"/>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nvGrpSpPr>
          <p:cNvPr id="80" name="组合 79" descr="\documentclass{article}&#10;\usepackage{amsmath}&#10;\pagestyle{empty}&#10;\begin{document}&#10;&#10;$$&#10;\sigma_0=\sigma_\text{main}\oplus\sigma_\text{MCS}\oplus\sigma_\text{T0}&#10;$$&#10;&#10;\end{document}" title="IguanaTex Shape Display">
            <a:extLst>
              <a:ext uri="{FF2B5EF4-FFF2-40B4-BE49-F238E27FC236}">
                <a16:creationId xmlns:a16="http://schemas.microsoft.com/office/drawing/2014/main" id="{D58CF48C-71A2-4E70-B82E-F394602AAC9D}"/>
              </a:ext>
            </a:extLst>
          </p:cNvPr>
          <p:cNvGrpSpPr>
            <a:grpSpLocks noChangeAspect="1"/>
          </p:cNvGrpSpPr>
          <p:nvPr>
            <p:custDataLst>
              <p:tags r:id="rId3"/>
            </p:custDataLst>
          </p:nvPr>
        </p:nvGrpSpPr>
        <p:grpSpPr>
          <a:xfrm>
            <a:off x="743425" y="5145465"/>
            <a:ext cx="2224264" cy="162025"/>
            <a:chOff x="5063613" y="6581991"/>
            <a:chExt cx="2224264" cy="162025"/>
          </a:xfrm>
        </p:grpSpPr>
        <p:sp>
          <p:nvSpPr>
            <p:cNvPr id="63" name="任意多边形: 形状 62">
              <a:extLst>
                <a:ext uri="{FF2B5EF4-FFF2-40B4-BE49-F238E27FC236}">
                  <a16:creationId xmlns:a16="http://schemas.microsoft.com/office/drawing/2014/main" id="{4C06EDC2-2924-4BC0-B596-15F26B2BBA61}"/>
                </a:ext>
              </a:extLst>
            </p:cNvPr>
            <p:cNvSpPr/>
            <p:nvPr>
              <p:custDataLst>
                <p:tags r:id="rId69"/>
              </p:custDataLst>
            </p:nvPr>
          </p:nvSpPr>
          <p:spPr>
            <a:xfrm>
              <a:off x="5063613" y="6614960"/>
              <a:ext cx="107334" cy="95870"/>
            </a:xfrm>
            <a:custGeom>
              <a:avLst/>
              <a:gdLst>
                <a:gd name="connsiteX0" fmla="*/ 97571 w 107334"/>
                <a:gd name="connsiteY0" fmla="*/ 12655 h 95870"/>
                <a:gd name="connsiteX1" fmla="*/ 107513 w 107334"/>
                <a:gd name="connsiteY1" fmla="*/ 5280 h 95870"/>
                <a:gd name="connsiteX2" fmla="*/ 99600 w 107334"/>
                <a:gd name="connsiteY2" fmla="*/ 75 h 95870"/>
                <a:gd name="connsiteX3" fmla="*/ 53338 w 107334"/>
                <a:gd name="connsiteY3" fmla="*/ 75 h 95870"/>
                <a:gd name="connsiteX4" fmla="*/ 178 w 107334"/>
                <a:gd name="connsiteY4" fmla="*/ 61675 h 95870"/>
                <a:gd name="connsiteX5" fmla="*/ 30614 w 107334"/>
                <a:gd name="connsiteY5" fmla="*/ 95945 h 95870"/>
                <a:gd name="connsiteX6" fmla="*/ 81542 w 107334"/>
                <a:gd name="connsiteY6" fmla="*/ 36297 h 95870"/>
                <a:gd name="connsiteX7" fmla="*/ 75252 w 107334"/>
                <a:gd name="connsiteY7" fmla="*/ 12655 h 95870"/>
                <a:gd name="connsiteX8" fmla="*/ 97571 w 107334"/>
                <a:gd name="connsiteY8" fmla="*/ 12655 h 95870"/>
                <a:gd name="connsiteX9" fmla="*/ 30816 w 107334"/>
                <a:gd name="connsiteY9" fmla="*/ 91173 h 95870"/>
                <a:gd name="connsiteX10" fmla="*/ 12758 w 107334"/>
                <a:gd name="connsiteY10" fmla="*/ 67748 h 95870"/>
                <a:gd name="connsiteX11" fmla="*/ 22295 w 107334"/>
                <a:gd name="connsiteY11" fmla="*/ 30658 h 95870"/>
                <a:gd name="connsiteX12" fmla="*/ 49889 w 107334"/>
                <a:gd name="connsiteY12" fmla="*/ 12655 h 95870"/>
                <a:gd name="connsiteX13" fmla="*/ 68556 w 107334"/>
                <a:gd name="connsiteY13" fmla="*/ 33694 h 95870"/>
                <a:gd name="connsiteX14" fmla="*/ 57599 w 107334"/>
                <a:gd name="connsiteY14" fmla="*/ 72737 h 95870"/>
                <a:gd name="connsiteX15" fmla="*/ 30816 w 107334"/>
                <a:gd name="connsiteY15" fmla="*/ 91173 h 9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334" h="95870">
                  <a:moveTo>
                    <a:pt x="97571" y="12655"/>
                  </a:moveTo>
                  <a:cubicBezTo>
                    <a:pt x="100209" y="12655"/>
                    <a:pt x="107513" y="12655"/>
                    <a:pt x="107513" y="5280"/>
                  </a:cubicBezTo>
                  <a:cubicBezTo>
                    <a:pt x="107513" y="75"/>
                    <a:pt x="103252" y="75"/>
                    <a:pt x="99600" y="75"/>
                  </a:cubicBezTo>
                  <a:lnTo>
                    <a:pt x="53338" y="75"/>
                  </a:lnTo>
                  <a:cubicBezTo>
                    <a:pt x="22700" y="75"/>
                    <a:pt x="178" y="35863"/>
                    <a:pt x="178" y="61675"/>
                  </a:cubicBezTo>
                  <a:cubicBezTo>
                    <a:pt x="178" y="80762"/>
                    <a:pt x="12150" y="95945"/>
                    <a:pt x="30614" y="95945"/>
                  </a:cubicBezTo>
                  <a:cubicBezTo>
                    <a:pt x="54556" y="95945"/>
                    <a:pt x="81542" y="69700"/>
                    <a:pt x="81542" y="36297"/>
                  </a:cubicBezTo>
                  <a:cubicBezTo>
                    <a:pt x="81542" y="32610"/>
                    <a:pt x="81542" y="22199"/>
                    <a:pt x="75252" y="12655"/>
                  </a:cubicBezTo>
                  <a:lnTo>
                    <a:pt x="97571" y="12655"/>
                  </a:lnTo>
                  <a:close/>
                  <a:moveTo>
                    <a:pt x="30816" y="91173"/>
                  </a:moveTo>
                  <a:cubicBezTo>
                    <a:pt x="20874" y="91173"/>
                    <a:pt x="12758" y="83365"/>
                    <a:pt x="12758" y="67748"/>
                  </a:cubicBezTo>
                  <a:cubicBezTo>
                    <a:pt x="12758" y="61241"/>
                    <a:pt x="15193" y="43455"/>
                    <a:pt x="22295" y="30658"/>
                  </a:cubicBezTo>
                  <a:cubicBezTo>
                    <a:pt x="30816" y="15692"/>
                    <a:pt x="42990" y="12655"/>
                    <a:pt x="49889" y="12655"/>
                  </a:cubicBezTo>
                  <a:cubicBezTo>
                    <a:pt x="66933" y="12655"/>
                    <a:pt x="68556" y="26970"/>
                    <a:pt x="68556" y="33694"/>
                  </a:cubicBezTo>
                  <a:cubicBezTo>
                    <a:pt x="68556" y="43889"/>
                    <a:pt x="64498" y="61675"/>
                    <a:pt x="57599" y="72737"/>
                  </a:cubicBezTo>
                  <a:cubicBezTo>
                    <a:pt x="49686" y="85534"/>
                    <a:pt x="38730" y="91173"/>
                    <a:pt x="30816" y="91173"/>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64" name="任意多边形: 形状 63">
              <a:extLst>
                <a:ext uri="{FF2B5EF4-FFF2-40B4-BE49-F238E27FC236}">
                  <a16:creationId xmlns:a16="http://schemas.microsoft.com/office/drawing/2014/main" id="{FCA46BCA-9488-4D8D-8EAC-1736E72C5447}"/>
                </a:ext>
              </a:extLst>
            </p:cNvPr>
            <p:cNvSpPr/>
            <p:nvPr>
              <p:custDataLst>
                <p:tags r:id="rId70"/>
              </p:custDataLst>
            </p:nvPr>
          </p:nvSpPr>
          <p:spPr>
            <a:xfrm>
              <a:off x="5179228" y="6640164"/>
              <a:ext cx="65902" cy="103852"/>
            </a:xfrm>
            <a:custGeom>
              <a:avLst/>
              <a:gdLst>
                <a:gd name="connsiteX0" fmla="*/ 66086 w 65902"/>
                <a:gd name="connsiteY0" fmla="*/ 52458 h 103852"/>
                <a:gd name="connsiteX1" fmla="*/ 57707 w 65902"/>
                <a:gd name="connsiteY1" fmla="*/ 13134 h 103852"/>
                <a:gd name="connsiteX2" fmla="*/ 33135 w 65902"/>
                <a:gd name="connsiteY2" fmla="*/ 76 h 103852"/>
                <a:gd name="connsiteX3" fmla="*/ 184 w 65902"/>
                <a:gd name="connsiteY3" fmla="*/ 52458 h 103852"/>
                <a:gd name="connsiteX4" fmla="*/ 33135 w 65902"/>
                <a:gd name="connsiteY4" fmla="*/ 103928 h 103852"/>
                <a:gd name="connsiteX5" fmla="*/ 66086 w 65902"/>
                <a:gd name="connsiteY5" fmla="*/ 52458 h 103852"/>
                <a:gd name="connsiteX6" fmla="*/ 33135 w 65902"/>
                <a:gd name="connsiteY6" fmla="*/ 99677 h 103852"/>
                <a:gd name="connsiteX7" fmla="*/ 15097 w 65902"/>
                <a:gd name="connsiteY7" fmla="*/ 83128 h 103852"/>
                <a:gd name="connsiteX8" fmla="*/ 13109 w 65902"/>
                <a:gd name="connsiteY8" fmla="*/ 50484 h 103852"/>
                <a:gd name="connsiteX9" fmla="*/ 15239 w 65902"/>
                <a:gd name="connsiteY9" fmla="*/ 19511 h 103852"/>
                <a:gd name="connsiteX10" fmla="*/ 33135 w 65902"/>
                <a:gd name="connsiteY10" fmla="*/ 4327 h 103852"/>
                <a:gd name="connsiteX11" fmla="*/ 50747 w 65902"/>
                <a:gd name="connsiteY11" fmla="*/ 18144 h 103852"/>
                <a:gd name="connsiteX12" fmla="*/ 53162 w 65902"/>
                <a:gd name="connsiteY12" fmla="*/ 50484 h 103852"/>
                <a:gd name="connsiteX13" fmla="*/ 51315 w 65902"/>
                <a:gd name="connsiteY13" fmla="*/ 82520 h 103852"/>
                <a:gd name="connsiteX14" fmla="*/ 33135 w 65902"/>
                <a:gd name="connsiteY14" fmla="*/ 99677 h 10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902" h="103852">
                  <a:moveTo>
                    <a:pt x="66086" y="52458"/>
                  </a:moveTo>
                  <a:cubicBezTo>
                    <a:pt x="66086" y="35756"/>
                    <a:pt x="64240" y="23762"/>
                    <a:pt x="57707" y="13134"/>
                  </a:cubicBezTo>
                  <a:cubicBezTo>
                    <a:pt x="53304" y="6149"/>
                    <a:pt x="44498" y="76"/>
                    <a:pt x="33135" y="76"/>
                  </a:cubicBezTo>
                  <a:cubicBezTo>
                    <a:pt x="184" y="76"/>
                    <a:pt x="184" y="41526"/>
                    <a:pt x="184" y="52458"/>
                  </a:cubicBezTo>
                  <a:cubicBezTo>
                    <a:pt x="184" y="63390"/>
                    <a:pt x="184" y="103928"/>
                    <a:pt x="33135" y="103928"/>
                  </a:cubicBezTo>
                  <a:cubicBezTo>
                    <a:pt x="66086" y="103928"/>
                    <a:pt x="66086" y="63390"/>
                    <a:pt x="66086" y="52458"/>
                  </a:cubicBezTo>
                  <a:close/>
                  <a:moveTo>
                    <a:pt x="33135" y="99677"/>
                  </a:moveTo>
                  <a:cubicBezTo>
                    <a:pt x="26602" y="99677"/>
                    <a:pt x="17938" y="95578"/>
                    <a:pt x="15097" y="83128"/>
                  </a:cubicBezTo>
                  <a:cubicBezTo>
                    <a:pt x="13109" y="74170"/>
                    <a:pt x="13109" y="61719"/>
                    <a:pt x="13109" y="50484"/>
                  </a:cubicBezTo>
                  <a:cubicBezTo>
                    <a:pt x="13109" y="39400"/>
                    <a:pt x="13109" y="27861"/>
                    <a:pt x="15239" y="19511"/>
                  </a:cubicBezTo>
                  <a:cubicBezTo>
                    <a:pt x="18222" y="7516"/>
                    <a:pt x="27312" y="4327"/>
                    <a:pt x="33135" y="4327"/>
                  </a:cubicBezTo>
                  <a:cubicBezTo>
                    <a:pt x="40805" y="4327"/>
                    <a:pt x="48190" y="9338"/>
                    <a:pt x="50747" y="18144"/>
                  </a:cubicBezTo>
                  <a:cubicBezTo>
                    <a:pt x="53020" y="26343"/>
                    <a:pt x="53162" y="37275"/>
                    <a:pt x="53162" y="50484"/>
                  </a:cubicBezTo>
                  <a:cubicBezTo>
                    <a:pt x="53162" y="61719"/>
                    <a:pt x="53162" y="72955"/>
                    <a:pt x="51315" y="82520"/>
                  </a:cubicBezTo>
                  <a:cubicBezTo>
                    <a:pt x="48475" y="96337"/>
                    <a:pt x="38816" y="99677"/>
                    <a:pt x="33135" y="99677"/>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65" name="任意多边形: 形状 64">
              <a:extLst>
                <a:ext uri="{FF2B5EF4-FFF2-40B4-BE49-F238E27FC236}">
                  <a16:creationId xmlns:a16="http://schemas.microsoft.com/office/drawing/2014/main" id="{59D73506-4976-4CE1-83B4-C459478707D0}"/>
                </a:ext>
              </a:extLst>
            </p:cNvPr>
            <p:cNvSpPr/>
            <p:nvPr>
              <p:custDataLst>
                <p:tags r:id="rId71"/>
              </p:custDataLst>
            </p:nvPr>
          </p:nvSpPr>
          <p:spPr>
            <a:xfrm>
              <a:off x="5330589" y="6628842"/>
              <a:ext cx="134929" cy="50754"/>
            </a:xfrm>
            <a:custGeom>
              <a:avLst/>
              <a:gdLst>
                <a:gd name="connsiteX0" fmla="*/ 128222 w 134929"/>
                <a:gd name="connsiteY0" fmla="*/ 8751 h 50754"/>
                <a:gd name="connsiteX1" fmla="*/ 135120 w 134929"/>
                <a:gd name="connsiteY1" fmla="*/ 4413 h 50754"/>
                <a:gd name="connsiteX2" fmla="*/ 128425 w 134929"/>
                <a:gd name="connsiteY2" fmla="*/ 75 h 50754"/>
                <a:gd name="connsiteX3" fmla="*/ 6887 w 134929"/>
                <a:gd name="connsiteY3" fmla="*/ 75 h 50754"/>
                <a:gd name="connsiteX4" fmla="*/ 191 w 134929"/>
                <a:gd name="connsiteY4" fmla="*/ 4413 h 50754"/>
                <a:gd name="connsiteX5" fmla="*/ 7090 w 134929"/>
                <a:gd name="connsiteY5" fmla="*/ 8751 h 50754"/>
                <a:gd name="connsiteX6" fmla="*/ 128222 w 134929"/>
                <a:gd name="connsiteY6" fmla="*/ 8751 h 50754"/>
                <a:gd name="connsiteX7" fmla="*/ 128425 w 134929"/>
                <a:gd name="connsiteY7" fmla="*/ 50830 h 50754"/>
                <a:gd name="connsiteX8" fmla="*/ 135120 w 134929"/>
                <a:gd name="connsiteY8" fmla="*/ 46492 h 50754"/>
                <a:gd name="connsiteX9" fmla="*/ 128222 w 134929"/>
                <a:gd name="connsiteY9" fmla="*/ 42153 h 50754"/>
                <a:gd name="connsiteX10" fmla="*/ 7090 w 134929"/>
                <a:gd name="connsiteY10" fmla="*/ 42153 h 50754"/>
                <a:gd name="connsiteX11" fmla="*/ 191 w 134929"/>
                <a:gd name="connsiteY11" fmla="*/ 46492 h 50754"/>
                <a:gd name="connsiteX12" fmla="*/ 6887 w 134929"/>
                <a:gd name="connsiteY12" fmla="*/ 50830 h 50754"/>
                <a:gd name="connsiteX13" fmla="*/ 128425 w 134929"/>
                <a:gd name="connsiteY13" fmla="*/ 50830 h 5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929" h="50754">
                  <a:moveTo>
                    <a:pt x="128222" y="8751"/>
                  </a:moveTo>
                  <a:cubicBezTo>
                    <a:pt x="131265" y="8751"/>
                    <a:pt x="135120" y="8751"/>
                    <a:pt x="135120" y="4413"/>
                  </a:cubicBezTo>
                  <a:cubicBezTo>
                    <a:pt x="135120" y="75"/>
                    <a:pt x="131265" y="75"/>
                    <a:pt x="128425" y="75"/>
                  </a:cubicBezTo>
                  <a:lnTo>
                    <a:pt x="6887" y="75"/>
                  </a:lnTo>
                  <a:cubicBezTo>
                    <a:pt x="4046" y="75"/>
                    <a:pt x="191" y="75"/>
                    <a:pt x="191" y="4413"/>
                  </a:cubicBezTo>
                  <a:cubicBezTo>
                    <a:pt x="191" y="8751"/>
                    <a:pt x="4046" y="8751"/>
                    <a:pt x="7090" y="8751"/>
                  </a:cubicBezTo>
                  <a:lnTo>
                    <a:pt x="128222" y="8751"/>
                  </a:lnTo>
                  <a:close/>
                  <a:moveTo>
                    <a:pt x="128425" y="50830"/>
                  </a:moveTo>
                  <a:cubicBezTo>
                    <a:pt x="131265" y="50830"/>
                    <a:pt x="135120" y="50830"/>
                    <a:pt x="135120" y="46492"/>
                  </a:cubicBezTo>
                  <a:cubicBezTo>
                    <a:pt x="135120" y="42153"/>
                    <a:pt x="131265" y="42153"/>
                    <a:pt x="128222" y="42153"/>
                  </a:cubicBezTo>
                  <a:lnTo>
                    <a:pt x="7090" y="42153"/>
                  </a:lnTo>
                  <a:cubicBezTo>
                    <a:pt x="4046" y="42153"/>
                    <a:pt x="191" y="42153"/>
                    <a:pt x="191" y="46492"/>
                  </a:cubicBezTo>
                  <a:cubicBezTo>
                    <a:pt x="191" y="50830"/>
                    <a:pt x="4046" y="50830"/>
                    <a:pt x="6887" y="50830"/>
                  </a:cubicBezTo>
                  <a:lnTo>
                    <a:pt x="128425" y="50830"/>
                  </a:ln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66" name="任意多边形: 形状 65">
              <a:extLst>
                <a:ext uri="{FF2B5EF4-FFF2-40B4-BE49-F238E27FC236}">
                  <a16:creationId xmlns:a16="http://schemas.microsoft.com/office/drawing/2014/main" id="{2D94A644-7B97-47FF-9824-8B20D0A6DEAC}"/>
                </a:ext>
              </a:extLst>
            </p:cNvPr>
            <p:cNvSpPr/>
            <p:nvPr>
              <p:custDataLst>
                <p:tags r:id="rId72"/>
              </p:custDataLst>
            </p:nvPr>
          </p:nvSpPr>
          <p:spPr>
            <a:xfrm>
              <a:off x="5541109" y="6614960"/>
              <a:ext cx="107334" cy="95870"/>
            </a:xfrm>
            <a:custGeom>
              <a:avLst/>
              <a:gdLst>
                <a:gd name="connsiteX0" fmla="*/ 97594 w 107334"/>
                <a:gd name="connsiteY0" fmla="*/ 12655 h 95870"/>
                <a:gd name="connsiteX1" fmla="*/ 107536 w 107334"/>
                <a:gd name="connsiteY1" fmla="*/ 5280 h 95870"/>
                <a:gd name="connsiteX2" fmla="*/ 99623 w 107334"/>
                <a:gd name="connsiteY2" fmla="*/ 75 h 95870"/>
                <a:gd name="connsiteX3" fmla="*/ 53362 w 107334"/>
                <a:gd name="connsiteY3" fmla="*/ 75 h 95870"/>
                <a:gd name="connsiteX4" fmla="*/ 202 w 107334"/>
                <a:gd name="connsiteY4" fmla="*/ 61675 h 95870"/>
                <a:gd name="connsiteX5" fmla="*/ 30637 w 107334"/>
                <a:gd name="connsiteY5" fmla="*/ 95945 h 95870"/>
                <a:gd name="connsiteX6" fmla="*/ 81565 w 107334"/>
                <a:gd name="connsiteY6" fmla="*/ 36297 h 95870"/>
                <a:gd name="connsiteX7" fmla="*/ 75275 w 107334"/>
                <a:gd name="connsiteY7" fmla="*/ 12655 h 95870"/>
                <a:gd name="connsiteX8" fmla="*/ 97594 w 107334"/>
                <a:gd name="connsiteY8" fmla="*/ 12655 h 95870"/>
                <a:gd name="connsiteX9" fmla="*/ 30840 w 107334"/>
                <a:gd name="connsiteY9" fmla="*/ 91173 h 95870"/>
                <a:gd name="connsiteX10" fmla="*/ 12782 w 107334"/>
                <a:gd name="connsiteY10" fmla="*/ 67748 h 95870"/>
                <a:gd name="connsiteX11" fmla="*/ 22318 w 107334"/>
                <a:gd name="connsiteY11" fmla="*/ 30658 h 95870"/>
                <a:gd name="connsiteX12" fmla="*/ 49913 w 107334"/>
                <a:gd name="connsiteY12" fmla="*/ 12655 h 95870"/>
                <a:gd name="connsiteX13" fmla="*/ 68579 w 107334"/>
                <a:gd name="connsiteY13" fmla="*/ 33694 h 95870"/>
                <a:gd name="connsiteX14" fmla="*/ 57623 w 107334"/>
                <a:gd name="connsiteY14" fmla="*/ 72737 h 95870"/>
                <a:gd name="connsiteX15" fmla="*/ 30840 w 107334"/>
                <a:gd name="connsiteY15" fmla="*/ 91173 h 9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334" h="95870">
                  <a:moveTo>
                    <a:pt x="97594" y="12655"/>
                  </a:moveTo>
                  <a:cubicBezTo>
                    <a:pt x="100232" y="12655"/>
                    <a:pt x="107536" y="12655"/>
                    <a:pt x="107536" y="5280"/>
                  </a:cubicBezTo>
                  <a:cubicBezTo>
                    <a:pt x="107536" y="75"/>
                    <a:pt x="103276" y="75"/>
                    <a:pt x="99623" y="75"/>
                  </a:cubicBezTo>
                  <a:lnTo>
                    <a:pt x="53362" y="75"/>
                  </a:lnTo>
                  <a:cubicBezTo>
                    <a:pt x="22724" y="75"/>
                    <a:pt x="202" y="35863"/>
                    <a:pt x="202" y="61675"/>
                  </a:cubicBezTo>
                  <a:cubicBezTo>
                    <a:pt x="202" y="80762"/>
                    <a:pt x="12173" y="95945"/>
                    <a:pt x="30637" y="95945"/>
                  </a:cubicBezTo>
                  <a:cubicBezTo>
                    <a:pt x="54579" y="95945"/>
                    <a:pt x="81565" y="69700"/>
                    <a:pt x="81565" y="36297"/>
                  </a:cubicBezTo>
                  <a:cubicBezTo>
                    <a:pt x="81565" y="32610"/>
                    <a:pt x="81565" y="22199"/>
                    <a:pt x="75275" y="12655"/>
                  </a:cubicBezTo>
                  <a:lnTo>
                    <a:pt x="97594" y="12655"/>
                  </a:lnTo>
                  <a:close/>
                  <a:moveTo>
                    <a:pt x="30840" y="91173"/>
                  </a:moveTo>
                  <a:cubicBezTo>
                    <a:pt x="20898" y="91173"/>
                    <a:pt x="12782" y="83365"/>
                    <a:pt x="12782" y="67748"/>
                  </a:cubicBezTo>
                  <a:cubicBezTo>
                    <a:pt x="12782" y="61241"/>
                    <a:pt x="15217" y="43455"/>
                    <a:pt x="22318" y="30658"/>
                  </a:cubicBezTo>
                  <a:cubicBezTo>
                    <a:pt x="30840" y="15692"/>
                    <a:pt x="43014" y="12655"/>
                    <a:pt x="49913" y="12655"/>
                  </a:cubicBezTo>
                  <a:cubicBezTo>
                    <a:pt x="66956" y="12655"/>
                    <a:pt x="68579" y="26970"/>
                    <a:pt x="68579" y="33694"/>
                  </a:cubicBezTo>
                  <a:cubicBezTo>
                    <a:pt x="68579" y="43889"/>
                    <a:pt x="64521" y="61675"/>
                    <a:pt x="57623" y="72737"/>
                  </a:cubicBezTo>
                  <a:cubicBezTo>
                    <a:pt x="49710" y="85534"/>
                    <a:pt x="38753" y="91173"/>
                    <a:pt x="30840" y="91173"/>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67" name="任意多边形: 形状 66">
              <a:extLst>
                <a:ext uri="{FF2B5EF4-FFF2-40B4-BE49-F238E27FC236}">
                  <a16:creationId xmlns:a16="http://schemas.microsoft.com/office/drawing/2014/main" id="{AA53F116-CFE0-4E45-9D80-618E137625D0}"/>
                </a:ext>
              </a:extLst>
            </p:cNvPr>
            <p:cNvSpPr/>
            <p:nvPr>
              <p:custDataLst>
                <p:tags r:id="rId73"/>
              </p:custDataLst>
            </p:nvPr>
          </p:nvSpPr>
          <p:spPr>
            <a:xfrm>
              <a:off x="5657009" y="6674022"/>
              <a:ext cx="119731" cy="66957"/>
            </a:xfrm>
            <a:custGeom>
              <a:avLst/>
              <a:gdLst>
                <a:gd name="connsiteX0" fmla="*/ 119939 w 119731"/>
                <a:gd name="connsiteY0" fmla="*/ 67034 h 66957"/>
                <a:gd name="connsiteX1" fmla="*/ 119939 w 119731"/>
                <a:gd name="connsiteY1" fmla="*/ 61568 h 66957"/>
                <a:gd name="connsiteX2" fmla="*/ 109287 w 119731"/>
                <a:gd name="connsiteY2" fmla="*/ 55039 h 66957"/>
                <a:gd name="connsiteX3" fmla="*/ 109287 w 119731"/>
                <a:gd name="connsiteY3" fmla="*/ 21029 h 66957"/>
                <a:gd name="connsiteX4" fmla="*/ 87982 w 119731"/>
                <a:gd name="connsiteY4" fmla="*/ 76 h 66957"/>
                <a:gd name="connsiteX5" fmla="*/ 65258 w 119731"/>
                <a:gd name="connsiteY5" fmla="*/ 14196 h 66957"/>
                <a:gd name="connsiteX6" fmla="*/ 44379 w 119731"/>
                <a:gd name="connsiteY6" fmla="*/ 76 h 66957"/>
                <a:gd name="connsiteX7" fmla="*/ 21228 w 119731"/>
                <a:gd name="connsiteY7" fmla="*/ 14804 h 66957"/>
                <a:gd name="connsiteX8" fmla="*/ 21086 w 119731"/>
                <a:gd name="connsiteY8" fmla="*/ 14804 h 66957"/>
                <a:gd name="connsiteX9" fmla="*/ 21086 w 119731"/>
                <a:gd name="connsiteY9" fmla="*/ 76 h 66957"/>
                <a:gd name="connsiteX10" fmla="*/ 208 w 119731"/>
                <a:gd name="connsiteY10" fmla="*/ 1746 h 66957"/>
                <a:gd name="connsiteX11" fmla="*/ 208 w 119731"/>
                <a:gd name="connsiteY11" fmla="*/ 7212 h 66957"/>
                <a:gd name="connsiteX12" fmla="*/ 10860 w 119731"/>
                <a:gd name="connsiteY12" fmla="*/ 15715 h 66957"/>
                <a:gd name="connsiteX13" fmla="*/ 10860 w 119731"/>
                <a:gd name="connsiteY13" fmla="*/ 55039 h 66957"/>
                <a:gd name="connsiteX14" fmla="*/ 208 w 119731"/>
                <a:gd name="connsiteY14" fmla="*/ 61568 h 66957"/>
                <a:gd name="connsiteX15" fmla="*/ 208 w 119731"/>
                <a:gd name="connsiteY15" fmla="*/ 67034 h 66957"/>
                <a:gd name="connsiteX16" fmla="*/ 16399 w 119731"/>
                <a:gd name="connsiteY16" fmla="*/ 66426 h 66957"/>
                <a:gd name="connsiteX17" fmla="*/ 32733 w 119731"/>
                <a:gd name="connsiteY17" fmla="*/ 67034 h 66957"/>
                <a:gd name="connsiteX18" fmla="*/ 32733 w 119731"/>
                <a:gd name="connsiteY18" fmla="*/ 61568 h 66957"/>
                <a:gd name="connsiteX19" fmla="*/ 22080 w 119731"/>
                <a:gd name="connsiteY19" fmla="*/ 55039 h 66957"/>
                <a:gd name="connsiteX20" fmla="*/ 22080 w 119731"/>
                <a:gd name="connsiteY20" fmla="*/ 27709 h 66957"/>
                <a:gd name="connsiteX21" fmla="*/ 43243 w 119731"/>
                <a:gd name="connsiteY21" fmla="*/ 4327 h 66957"/>
                <a:gd name="connsiteX22" fmla="*/ 54463 w 119731"/>
                <a:gd name="connsiteY22" fmla="*/ 20422 h 66957"/>
                <a:gd name="connsiteX23" fmla="*/ 54463 w 119731"/>
                <a:gd name="connsiteY23" fmla="*/ 55039 h 66957"/>
                <a:gd name="connsiteX24" fmla="*/ 43811 w 119731"/>
                <a:gd name="connsiteY24" fmla="*/ 61568 h 66957"/>
                <a:gd name="connsiteX25" fmla="*/ 43811 w 119731"/>
                <a:gd name="connsiteY25" fmla="*/ 67034 h 66957"/>
                <a:gd name="connsiteX26" fmla="*/ 60002 w 119731"/>
                <a:gd name="connsiteY26" fmla="*/ 66426 h 66957"/>
                <a:gd name="connsiteX27" fmla="*/ 76336 w 119731"/>
                <a:gd name="connsiteY27" fmla="*/ 67034 h 66957"/>
                <a:gd name="connsiteX28" fmla="*/ 76336 w 119731"/>
                <a:gd name="connsiteY28" fmla="*/ 61568 h 66957"/>
                <a:gd name="connsiteX29" fmla="*/ 65684 w 119731"/>
                <a:gd name="connsiteY29" fmla="*/ 55039 h 66957"/>
                <a:gd name="connsiteX30" fmla="*/ 65684 w 119731"/>
                <a:gd name="connsiteY30" fmla="*/ 27709 h 66957"/>
                <a:gd name="connsiteX31" fmla="*/ 86846 w 119731"/>
                <a:gd name="connsiteY31" fmla="*/ 4327 h 66957"/>
                <a:gd name="connsiteX32" fmla="*/ 98067 w 119731"/>
                <a:gd name="connsiteY32" fmla="*/ 20422 h 66957"/>
                <a:gd name="connsiteX33" fmla="*/ 98067 w 119731"/>
                <a:gd name="connsiteY33" fmla="*/ 55039 h 66957"/>
                <a:gd name="connsiteX34" fmla="*/ 87414 w 119731"/>
                <a:gd name="connsiteY34" fmla="*/ 61568 h 66957"/>
                <a:gd name="connsiteX35" fmla="*/ 87414 w 119731"/>
                <a:gd name="connsiteY35" fmla="*/ 67034 h 66957"/>
                <a:gd name="connsiteX36" fmla="*/ 103606 w 119731"/>
                <a:gd name="connsiteY36" fmla="*/ 66426 h 66957"/>
                <a:gd name="connsiteX37" fmla="*/ 119939 w 119731"/>
                <a:gd name="connsiteY37" fmla="*/ 67034 h 6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9731" h="66957">
                  <a:moveTo>
                    <a:pt x="119939" y="67034"/>
                  </a:moveTo>
                  <a:lnTo>
                    <a:pt x="119939" y="61568"/>
                  </a:lnTo>
                  <a:cubicBezTo>
                    <a:pt x="110707" y="61568"/>
                    <a:pt x="109287" y="61568"/>
                    <a:pt x="109287" y="55039"/>
                  </a:cubicBezTo>
                  <a:lnTo>
                    <a:pt x="109287" y="21029"/>
                  </a:lnTo>
                  <a:cubicBezTo>
                    <a:pt x="109287" y="7820"/>
                    <a:pt x="103180" y="76"/>
                    <a:pt x="87982" y="76"/>
                  </a:cubicBezTo>
                  <a:cubicBezTo>
                    <a:pt x="76762" y="76"/>
                    <a:pt x="69092" y="6605"/>
                    <a:pt x="65258" y="14196"/>
                  </a:cubicBezTo>
                  <a:cubicBezTo>
                    <a:pt x="62417" y="3417"/>
                    <a:pt x="54747" y="76"/>
                    <a:pt x="44379" y="76"/>
                  </a:cubicBezTo>
                  <a:cubicBezTo>
                    <a:pt x="32733" y="76"/>
                    <a:pt x="25205" y="6909"/>
                    <a:pt x="21228" y="14804"/>
                  </a:cubicBezTo>
                  <a:lnTo>
                    <a:pt x="21086" y="14804"/>
                  </a:lnTo>
                  <a:lnTo>
                    <a:pt x="21086" y="76"/>
                  </a:lnTo>
                  <a:lnTo>
                    <a:pt x="208" y="1746"/>
                  </a:lnTo>
                  <a:lnTo>
                    <a:pt x="208" y="7212"/>
                  </a:lnTo>
                  <a:cubicBezTo>
                    <a:pt x="9724" y="7212"/>
                    <a:pt x="10860" y="8275"/>
                    <a:pt x="10860" y="15715"/>
                  </a:cubicBezTo>
                  <a:lnTo>
                    <a:pt x="10860" y="55039"/>
                  </a:lnTo>
                  <a:cubicBezTo>
                    <a:pt x="10860" y="61568"/>
                    <a:pt x="9440" y="61568"/>
                    <a:pt x="208" y="61568"/>
                  </a:cubicBezTo>
                  <a:lnTo>
                    <a:pt x="208" y="67034"/>
                  </a:lnTo>
                  <a:cubicBezTo>
                    <a:pt x="208" y="67034"/>
                    <a:pt x="10434" y="66426"/>
                    <a:pt x="16399" y="66426"/>
                  </a:cubicBezTo>
                  <a:cubicBezTo>
                    <a:pt x="21654" y="66426"/>
                    <a:pt x="31454" y="66882"/>
                    <a:pt x="32733" y="67034"/>
                  </a:cubicBezTo>
                  <a:lnTo>
                    <a:pt x="32733" y="61568"/>
                  </a:lnTo>
                  <a:cubicBezTo>
                    <a:pt x="23501" y="61568"/>
                    <a:pt x="22080" y="61568"/>
                    <a:pt x="22080" y="55039"/>
                  </a:cubicBezTo>
                  <a:lnTo>
                    <a:pt x="22080" y="27709"/>
                  </a:lnTo>
                  <a:cubicBezTo>
                    <a:pt x="22080" y="11767"/>
                    <a:pt x="33869" y="4327"/>
                    <a:pt x="43243" y="4327"/>
                  </a:cubicBezTo>
                  <a:cubicBezTo>
                    <a:pt x="53185" y="4327"/>
                    <a:pt x="54463" y="12678"/>
                    <a:pt x="54463" y="20422"/>
                  </a:cubicBezTo>
                  <a:lnTo>
                    <a:pt x="54463" y="55039"/>
                  </a:lnTo>
                  <a:cubicBezTo>
                    <a:pt x="54463" y="61568"/>
                    <a:pt x="53043" y="61568"/>
                    <a:pt x="43811" y="61568"/>
                  </a:cubicBezTo>
                  <a:lnTo>
                    <a:pt x="43811" y="67034"/>
                  </a:lnTo>
                  <a:cubicBezTo>
                    <a:pt x="43811" y="67034"/>
                    <a:pt x="54037" y="66426"/>
                    <a:pt x="60002" y="66426"/>
                  </a:cubicBezTo>
                  <a:cubicBezTo>
                    <a:pt x="65258" y="66426"/>
                    <a:pt x="75058" y="66882"/>
                    <a:pt x="76336" y="67034"/>
                  </a:cubicBezTo>
                  <a:lnTo>
                    <a:pt x="76336" y="61568"/>
                  </a:lnTo>
                  <a:cubicBezTo>
                    <a:pt x="67104" y="61568"/>
                    <a:pt x="65684" y="61568"/>
                    <a:pt x="65684" y="55039"/>
                  </a:cubicBezTo>
                  <a:lnTo>
                    <a:pt x="65684" y="27709"/>
                  </a:lnTo>
                  <a:cubicBezTo>
                    <a:pt x="65684" y="11767"/>
                    <a:pt x="77472" y="4327"/>
                    <a:pt x="86846" y="4327"/>
                  </a:cubicBezTo>
                  <a:cubicBezTo>
                    <a:pt x="96788" y="4327"/>
                    <a:pt x="98067" y="12678"/>
                    <a:pt x="98067" y="20422"/>
                  </a:cubicBezTo>
                  <a:lnTo>
                    <a:pt x="98067" y="55039"/>
                  </a:lnTo>
                  <a:cubicBezTo>
                    <a:pt x="98067" y="61568"/>
                    <a:pt x="96646" y="61568"/>
                    <a:pt x="87414" y="61568"/>
                  </a:cubicBezTo>
                  <a:lnTo>
                    <a:pt x="87414" y="67034"/>
                  </a:lnTo>
                  <a:cubicBezTo>
                    <a:pt x="87414" y="67034"/>
                    <a:pt x="97641" y="66426"/>
                    <a:pt x="103606" y="66426"/>
                  </a:cubicBezTo>
                  <a:cubicBezTo>
                    <a:pt x="108861" y="66426"/>
                    <a:pt x="118661" y="66882"/>
                    <a:pt x="119939" y="67034"/>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68" name="任意多边形: 形状 67">
              <a:extLst>
                <a:ext uri="{FF2B5EF4-FFF2-40B4-BE49-F238E27FC236}">
                  <a16:creationId xmlns:a16="http://schemas.microsoft.com/office/drawing/2014/main" id="{70BDCC6C-2D54-4171-8457-B6C1E615FB5D}"/>
                </a:ext>
              </a:extLst>
            </p:cNvPr>
            <p:cNvSpPr/>
            <p:nvPr>
              <p:custDataLst>
                <p:tags r:id="rId74"/>
              </p:custDataLst>
            </p:nvPr>
          </p:nvSpPr>
          <p:spPr>
            <a:xfrm>
              <a:off x="5789098" y="6673263"/>
              <a:ext cx="70873" cy="69234"/>
            </a:xfrm>
            <a:custGeom>
              <a:avLst/>
              <a:gdLst>
                <a:gd name="connsiteX0" fmla="*/ 71087 w 70873"/>
                <a:gd name="connsiteY0" fmla="*/ 54128 h 69234"/>
                <a:gd name="connsiteX1" fmla="*/ 71087 w 70873"/>
                <a:gd name="connsiteY1" fmla="*/ 45777 h 69234"/>
                <a:gd name="connsiteX2" fmla="*/ 66258 w 70873"/>
                <a:gd name="connsiteY2" fmla="*/ 45777 h 69234"/>
                <a:gd name="connsiteX3" fmla="*/ 66258 w 70873"/>
                <a:gd name="connsiteY3" fmla="*/ 53976 h 69234"/>
                <a:gd name="connsiteX4" fmla="*/ 61003 w 70873"/>
                <a:gd name="connsiteY4" fmla="*/ 62782 h 69234"/>
                <a:gd name="connsiteX5" fmla="*/ 55748 w 70873"/>
                <a:gd name="connsiteY5" fmla="*/ 53672 h 69234"/>
                <a:gd name="connsiteX6" fmla="*/ 55748 w 70873"/>
                <a:gd name="connsiteY6" fmla="*/ 27102 h 69234"/>
                <a:gd name="connsiteX7" fmla="*/ 49215 w 70873"/>
                <a:gd name="connsiteY7" fmla="*/ 7668 h 69234"/>
                <a:gd name="connsiteX8" fmla="*/ 28194 w 70873"/>
                <a:gd name="connsiteY8" fmla="*/ 76 h 69234"/>
                <a:gd name="connsiteX9" fmla="*/ 5185 w 70873"/>
                <a:gd name="connsiteY9" fmla="*/ 14804 h 69234"/>
                <a:gd name="connsiteX10" fmla="*/ 12003 w 70873"/>
                <a:gd name="connsiteY10" fmla="*/ 22243 h 69234"/>
                <a:gd name="connsiteX11" fmla="*/ 18678 w 70873"/>
                <a:gd name="connsiteY11" fmla="*/ 15107 h 69234"/>
                <a:gd name="connsiteX12" fmla="*/ 13707 w 70873"/>
                <a:gd name="connsiteY12" fmla="*/ 8123 h 69234"/>
                <a:gd name="connsiteX13" fmla="*/ 27910 w 70873"/>
                <a:gd name="connsiteY13" fmla="*/ 4327 h 69234"/>
                <a:gd name="connsiteX14" fmla="*/ 44528 w 70873"/>
                <a:gd name="connsiteY14" fmla="*/ 22699 h 69234"/>
                <a:gd name="connsiteX15" fmla="*/ 44528 w 70873"/>
                <a:gd name="connsiteY15" fmla="*/ 27406 h 69234"/>
                <a:gd name="connsiteX16" fmla="*/ 16974 w 70873"/>
                <a:gd name="connsiteY16" fmla="*/ 32264 h 69234"/>
                <a:gd name="connsiteX17" fmla="*/ 214 w 70873"/>
                <a:gd name="connsiteY17" fmla="*/ 52458 h 69234"/>
                <a:gd name="connsiteX18" fmla="*/ 25069 w 70873"/>
                <a:gd name="connsiteY18" fmla="*/ 69311 h 69234"/>
                <a:gd name="connsiteX19" fmla="*/ 46090 w 70873"/>
                <a:gd name="connsiteY19" fmla="*/ 56557 h 69234"/>
                <a:gd name="connsiteX20" fmla="*/ 57026 w 70873"/>
                <a:gd name="connsiteY20" fmla="*/ 68552 h 69234"/>
                <a:gd name="connsiteX21" fmla="*/ 71087 w 70873"/>
                <a:gd name="connsiteY21" fmla="*/ 54128 h 69234"/>
                <a:gd name="connsiteX22" fmla="*/ 44528 w 70873"/>
                <a:gd name="connsiteY22" fmla="*/ 46385 h 69234"/>
                <a:gd name="connsiteX23" fmla="*/ 26206 w 70873"/>
                <a:gd name="connsiteY23" fmla="*/ 65060 h 69234"/>
                <a:gd name="connsiteX24" fmla="*/ 12145 w 70873"/>
                <a:gd name="connsiteY24" fmla="*/ 52458 h 69234"/>
                <a:gd name="connsiteX25" fmla="*/ 44528 w 70873"/>
                <a:gd name="connsiteY25" fmla="*/ 31353 h 69234"/>
                <a:gd name="connsiteX26" fmla="*/ 44528 w 70873"/>
                <a:gd name="connsiteY26" fmla="*/ 46385 h 6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873" h="69234">
                  <a:moveTo>
                    <a:pt x="71087" y="54128"/>
                  </a:moveTo>
                  <a:lnTo>
                    <a:pt x="71087" y="45777"/>
                  </a:lnTo>
                  <a:lnTo>
                    <a:pt x="66258" y="45777"/>
                  </a:lnTo>
                  <a:lnTo>
                    <a:pt x="66258" y="53976"/>
                  </a:lnTo>
                  <a:cubicBezTo>
                    <a:pt x="66258" y="55494"/>
                    <a:pt x="66258" y="62782"/>
                    <a:pt x="61003" y="62782"/>
                  </a:cubicBezTo>
                  <a:cubicBezTo>
                    <a:pt x="55748" y="62782"/>
                    <a:pt x="55748" y="55646"/>
                    <a:pt x="55748" y="53672"/>
                  </a:cubicBezTo>
                  <a:lnTo>
                    <a:pt x="55748" y="27102"/>
                  </a:lnTo>
                  <a:cubicBezTo>
                    <a:pt x="55748" y="19055"/>
                    <a:pt x="55748" y="13285"/>
                    <a:pt x="49215" y="7668"/>
                  </a:cubicBezTo>
                  <a:cubicBezTo>
                    <a:pt x="43391" y="2505"/>
                    <a:pt x="36574" y="76"/>
                    <a:pt x="28194" y="76"/>
                  </a:cubicBezTo>
                  <a:cubicBezTo>
                    <a:pt x="14701" y="76"/>
                    <a:pt x="5185" y="5542"/>
                    <a:pt x="5185" y="14804"/>
                  </a:cubicBezTo>
                  <a:cubicBezTo>
                    <a:pt x="5185" y="19662"/>
                    <a:pt x="8310" y="22243"/>
                    <a:pt x="12003" y="22243"/>
                  </a:cubicBezTo>
                  <a:cubicBezTo>
                    <a:pt x="15837" y="22243"/>
                    <a:pt x="18678" y="19207"/>
                    <a:pt x="18678" y="15107"/>
                  </a:cubicBezTo>
                  <a:cubicBezTo>
                    <a:pt x="18678" y="12526"/>
                    <a:pt x="17542" y="9338"/>
                    <a:pt x="13707" y="8123"/>
                  </a:cubicBezTo>
                  <a:cubicBezTo>
                    <a:pt x="18820" y="4327"/>
                    <a:pt x="27058" y="4327"/>
                    <a:pt x="27910" y="4327"/>
                  </a:cubicBezTo>
                  <a:cubicBezTo>
                    <a:pt x="35864" y="4327"/>
                    <a:pt x="44528" y="9945"/>
                    <a:pt x="44528" y="22699"/>
                  </a:cubicBezTo>
                  <a:lnTo>
                    <a:pt x="44528" y="27406"/>
                  </a:lnTo>
                  <a:cubicBezTo>
                    <a:pt x="36716" y="27709"/>
                    <a:pt x="27342" y="28165"/>
                    <a:pt x="16974" y="32264"/>
                  </a:cubicBezTo>
                  <a:cubicBezTo>
                    <a:pt x="4191" y="37275"/>
                    <a:pt x="214" y="45625"/>
                    <a:pt x="214" y="52458"/>
                  </a:cubicBezTo>
                  <a:cubicBezTo>
                    <a:pt x="214" y="65515"/>
                    <a:pt x="14985" y="69311"/>
                    <a:pt x="25069" y="69311"/>
                  </a:cubicBezTo>
                  <a:cubicBezTo>
                    <a:pt x="36432" y="69311"/>
                    <a:pt x="43107" y="62479"/>
                    <a:pt x="46090" y="56557"/>
                  </a:cubicBezTo>
                  <a:cubicBezTo>
                    <a:pt x="46658" y="62782"/>
                    <a:pt x="50493" y="68552"/>
                    <a:pt x="57026" y="68552"/>
                  </a:cubicBezTo>
                  <a:cubicBezTo>
                    <a:pt x="57026" y="68552"/>
                    <a:pt x="71087" y="68552"/>
                    <a:pt x="71087" y="54128"/>
                  </a:cubicBezTo>
                  <a:close/>
                  <a:moveTo>
                    <a:pt x="44528" y="46385"/>
                  </a:moveTo>
                  <a:cubicBezTo>
                    <a:pt x="44528" y="60960"/>
                    <a:pt x="32597" y="65060"/>
                    <a:pt x="26206" y="65060"/>
                  </a:cubicBezTo>
                  <a:cubicBezTo>
                    <a:pt x="18962" y="65060"/>
                    <a:pt x="12145" y="59897"/>
                    <a:pt x="12145" y="52458"/>
                  </a:cubicBezTo>
                  <a:cubicBezTo>
                    <a:pt x="12145" y="44107"/>
                    <a:pt x="18962" y="32416"/>
                    <a:pt x="44528" y="31353"/>
                  </a:cubicBezTo>
                  <a:lnTo>
                    <a:pt x="44528" y="46385"/>
                  </a:ln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69" name="任意多边形: 形状 68">
              <a:extLst>
                <a:ext uri="{FF2B5EF4-FFF2-40B4-BE49-F238E27FC236}">
                  <a16:creationId xmlns:a16="http://schemas.microsoft.com/office/drawing/2014/main" id="{FF361147-7685-45D0-A7DD-6508CC9E447F}"/>
                </a:ext>
              </a:extLst>
            </p:cNvPr>
            <p:cNvSpPr/>
            <p:nvPr>
              <p:custDataLst>
                <p:tags r:id="rId75"/>
              </p:custDataLst>
            </p:nvPr>
          </p:nvSpPr>
          <p:spPr>
            <a:xfrm>
              <a:off x="5871476" y="6640771"/>
              <a:ext cx="30962" cy="100208"/>
            </a:xfrm>
            <a:custGeom>
              <a:avLst/>
              <a:gdLst>
                <a:gd name="connsiteX0" fmla="*/ 31181 w 30962"/>
                <a:gd name="connsiteY0" fmla="*/ 100284 h 100208"/>
                <a:gd name="connsiteX1" fmla="*/ 31181 w 30962"/>
                <a:gd name="connsiteY1" fmla="*/ 94819 h 100208"/>
                <a:gd name="connsiteX2" fmla="*/ 21523 w 30962"/>
                <a:gd name="connsiteY2" fmla="*/ 88442 h 100208"/>
                <a:gd name="connsiteX3" fmla="*/ 21523 w 30962"/>
                <a:gd name="connsiteY3" fmla="*/ 33327 h 100208"/>
                <a:gd name="connsiteX4" fmla="*/ 644 w 30962"/>
                <a:gd name="connsiteY4" fmla="*/ 34997 h 100208"/>
                <a:gd name="connsiteX5" fmla="*/ 644 w 30962"/>
                <a:gd name="connsiteY5" fmla="*/ 40463 h 100208"/>
                <a:gd name="connsiteX6" fmla="*/ 10870 w 30962"/>
                <a:gd name="connsiteY6" fmla="*/ 48814 h 100208"/>
                <a:gd name="connsiteX7" fmla="*/ 10870 w 30962"/>
                <a:gd name="connsiteY7" fmla="*/ 88290 h 100208"/>
                <a:gd name="connsiteX8" fmla="*/ 218 w 30962"/>
                <a:gd name="connsiteY8" fmla="*/ 94819 h 100208"/>
                <a:gd name="connsiteX9" fmla="*/ 218 w 30962"/>
                <a:gd name="connsiteY9" fmla="*/ 100284 h 100208"/>
                <a:gd name="connsiteX10" fmla="*/ 16125 w 30962"/>
                <a:gd name="connsiteY10" fmla="*/ 99677 h 100208"/>
                <a:gd name="connsiteX11" fmla="*/ 31181 w 30962"/>
                <a:gd name="connsiteY11" fmla="*/ 100284 h 100208"/>
                <a:gd name="connsiteX12" fmla="*/ 23369 w 30962"/>
                <a:gd name="connsiteY12" fmla="*/ 8882 h 100208"/>
                <a:gd name="connsiteX13" fmla="*/ 15273 w 30962"/>
                <a:gd name="connsiteY13" fmla="*/ 76 h 100208"/>
                <a:gd name="connsiteX14" fmla="*/ 7178 w 30962"/>
                <a:gd name="connsiteY14" fmla="*/ 8731 h 100208"/>
                <a:gd name="connsiteX15" fmla="*/ 15273 w 30962"/>
                <a:gd name="connsiteY15" fmla="*/ 17537 h 100208"/>
                <a:gd name="connsiteX16" fmla="*/ 23369 w 30962"/>
                <a:gd name="connsiteY16" fmla="*/ 8882 h 1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62" h="100208">
                  <a:moveTo>
                    <a:pt x="31181" y="100284"/>
                  </a:moveTo>
                  <a:lnTo>
                    <a:pt x="31181" y="94819"/>
                  </a:lnTo>
                  <a:cubicBezTo>
                    <a:pt x="22943" y="94819"/>
                    <a:pt x="21523" y="94819"/>
                    <a:pt x="21523" y="88442"/>
                  </a:cubicBezTo>
                  <a:lnTo>
                    <a:pt x="21523" y="33327"/>
                  </a:lnTo>
                  <a:lnTo>
                    <a:pt x="644" y="34997"/>
                  </a:lnTo>
                  <a:lnTo>
                    <a:pt x="644" y="40463"/>
                  </a:lnTo>
                  <a:cubicBezTo>
                    <a:pt x="9592" y="40463"/>
                    <a:pt x="10870" y="41374"/>
                    <a:pt x="10870" y="48814"/>
                  </a:cubicBezTo>
                  <a:lnTo>
                    <a:pt x="10870" y="88290"/>
                  </a:lnTo>
                  <a:cubicBezTo>
                    <a:pt x="10870" y="94819"/>
                    <a:pt x="9450" y="94819"/>
                    <a:pt x="218" y="94819"/>
                  </a:cubicBezTo>
                  <a:lnTo>
                    <a:pt x="218" y="100284"/>
                  </a:lnTo>
                  <a:cubicBezTo>
                    <a:pt x="218" y="100284"/>
                    <a:pt x="10444" y="99677"/>
                    <a:pt x="16125" y="99677"/>
                  </a:cubicBezTo>
                  <a:cubicBezTo>
                    <a:pt x="21097" y="99677"/>
                    <a:pt x="26210" y="99829"/>
                    <a:pt x="31181" y="100284"/>
                  </a:cubicBezTo>
                  <a:close/>
                  <a:moveTo>
                    <a:pt x="23369" y="8882"/>
                  </a:moveTo>
                  <a:cubicBezTo>
                    <a:pt x="23369" y="4024"/>
                    <a:pt x="19818" y="76"/>
                    <a:pt x="15273" y="76"/>
                  </a:cubicBezTo>
                  <a:cubicBezTo>
                    <a:pt x="10444" y="76"/>
                    <a:pt x="7178" y="4327"/>
                    <a:pt x="7178" y="8731"/>
                  </a:cubicBezTo>
                  <a:cubicBezTo>
                    <a:pt x="7178" y="13589"/>
                    <a:pt x="10728" y="17537"/>
                    <a:pt x="15273" y="17537"/>
                  </a:cubicBezTo>
                  <a:cubicBezTo>
                    <a:pt x="20102" y="17537"/>
                    <a:pt x="23369" y="13285"/>
                    <a:pt x="23369" y="8882"/>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70" name="任意多边形: 形状 69">
              <a:extLst>
                <a:ext uri="{FF2B5EF4-FFF2-40B4-BE49-F238E27FC236}">
                  <a16:creationId xmlns:a16="http://schemas.microsoft.com/office/drawing/2014/main" id="{19CC8C4C-1EF3-4EEE-BA38-A4D6F34EEC4B}"/>
                </a:ext>
              </a:extLst>
            </p:cNvPr>
            <p:cNvSpPr/>
            <p:nvPr>
              <p:custDataLst>
                <p:tags r:id="rId76"/>
              </p:custDataLst>
            </p:nvPr>
          </p:nvSpPr>
          <p:spPr>
            <a:xfrm>
              <a:off x="5917068" y="6674022"/>
              <a:ext cx="76128" cy="66957"/>
            </a:xfrm>
            <a:custGeom>
              <a:avLst/>
              <a:gdLst>
                <a:gd name="connsiteX0" fmla="*/ 76349 w 76128"/>
                <a:gd name="connsiteY0" fmla="*/ 67034 h 66957"/>
                <a:gd name="connsiteX1" fmla="*/ 76349 w 76128"/>
                <a:gd name="connsiteY1" fmla="*/ 61568 h 66957"/>
                <a:gd name="connsiteX2" fmla="*/ 65696 w 76128"/>
                <a:gd name="connsiteY2" fmla="*/ 55039 h 66957"/>
                <a:gd name="connsiteX3" fmla="*/ 65696 w 76128"/>
                <a:gd name="connsiteY3" fmla="*/ 21029 h 66957"/>
                <a:gd name="connsiteX4" fmla="*/ 44392 w 76128"/>
                <a:gd name="connsiteY4" fmla="*/ 76 h 66957"/>
                <a:gd name="connsiteX5" fmla="*/ 21241 w 76128"/>
                <a:gd name="connsiteY5" fmla="*/ 14804 h 66957"/>
                <a:gd name="connsiteX6" fmla="*/ 21099 w 76128"/>
                <a:gd name="connsiteY6" fmla="*/ 14804 h 66957"/>
                <a:gd name="connsiteX7" fmla="*/ 21099 w 76128"/>
                <a:gd name="connsiteY7" fmla="*/ 76 h 66957"/>
                <a:gd name="connsiteX8" fmla="*/ 220 w 76128"/>
                <a:gd name="connsiteY8" fmla="*/ 1746 h 66957"/>
                <a:gd name="connsiteX9" fmla="*/ 220 w 76128"/>
                <a:gd name="connsiteY9" fmla="*/ 7212 h 66957"/>
                <a:gd name="connsiteX10" fmla="*/ 10873 w 76128"/>
                <a:gd name="connsiteY10" fmla="*/ 15715 h 66957"/>
                <a:gd name="connsiteX11" fmla="*/ 10873 w 76128"/>
                <a:gd name="connsiteY11" fmla="*/ 55039 h 66957"/>
                <a:gd name="connsiteX12" fmla="*/ 220 w 76128"/>
                <a:gd name="connsiteY12" fmla="*/ 61568 h 66957"/>
                <a:gd name="connsiteX13" fmla="*/ 220 w 76128"/>
                <a:gd name="connsiteY13" fmla="*/ 67034 h 66957"/>
                <a:gd name="connsiteX14" fmla="*/ 16412 w 76128"/>
                <a:gd name="connsiteY14" fmla="*/ 66426 h 66957"/>
                <a:gd name="connsiteX15" fmla="*/ 32745 w 76128"/>
                <a:gd name="connsiteY15" fmla="*/ 67034 h 66957"/>
                <a:gd name="connsiteX16" fmla="*/ 32745 w 76128"/>
                <a:gd name="connsiteY16" fmla="*/ 61568 h 66957"/>
                <a:gd name="connsiteX17" fmla="*/ 22093 w 76128"/>
                <a:gd name="connsiteY17" fmla="*/ 55039 h 66957"/>
                <a:gd name="connsiteX18" fmla="*/ 22093 w 76128"/>
                <a:gd name="connsiteY18" fmla="*/ 27709 h 66957"/>
                <a:gd name="connsiteX19" fmla="*/ 43256 w 76128"/>
                <a:gd name="connsiteY19" fmla="*/ 4327 h 66957"/>
                <a:gd name="connsiteX20" fmla="*/ 54476 w 76128"/>
                <a:gd name="connsiteY20" fmla="*/ 20422 h 66957"/>
                <a:gd name="connsiteX21" fmla="*/ 54476 w 76128"/>
                <a:gd name="connsiteY21" fmla="*/ 55039 h 66957"/>
                <a:gd name="connsiteX22" fmla="*/ 43824 w 76128"/>
                <a:gd name="connsiteY22" fmla="*/ 61568 h 66957"/>
                <a:gd name="connsiteX23" fmla="*/ 43824 w 76128"/>
                <a:gd name="connsiteY23" fmla="*/ 67034 h 66957"/>
                <a:gd name="connsiteX24" fmla="*/ 60015 w 76128"/>
                <a:gd name="connsiteY24" fmla="*/ 66426 h 66957"/>
                <a:gd name="connsiteX25" fmla="*/ 76349 w 76128"/>
                <a:gd name="connsiteY25" fmla="*/ 67034 h 6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6128" h="66957">
                  <a:moveTo>
                    <a:pt x="76349" y="67034"/>
                  </a:moveTo>
                  <a:lnTo>
                    <a:pt x="76349" y="61568"/>
                  </a:lnTo>
                  <a:cubicBezTo>
                    <a:pt x="67117" y="61568"/>
                    <a:pt x="65696" y="61568"/>
                    <a:pt x="65696" y="55039"/>
                  </a:cubicBezTo>
                  <a:lnTo>
                    <a:pt x="65696" y="21029"/>
                  </a:lnTo>
                  <a:cubicBezTo>
                    <a:pt x="65696" y="7820"/>
                    <a:pt x="59589" y="76"/>
                    <a:pt x="44392" y="76"/>
                  </a:cubicBezTo>
                  <a:cubicBezTo>
                    <a:pt x="32745" y="76"/>
                    <a:pt x="25218" y="6909"/>
                    <a:pt x="21241" y="14804"/>
                  </a:cubicBezTo>
                  <a:lnTo>
                    <a:pt x="21099" y="14804"/>
                  </a:lnTo>
                  <a:lnTo>
                    <a:pt x="21099" y="76"/>
                  </a:lnTo>
                  <a:lnTo>
                    <a:pt x="220" y="1746"/>
                  </a:lnTo>
                  <a:lnTo>
                    <a:pt x="220" y="7212"/>
                  </a:lnTo>
                  <a:cubicBezTo>
                    <a:pt x="9736" y="7212"/>
                    <a:pt x="10873" y="8275"/>
                    <a:pt x="10873" y="15715"/>
                  </a:cubicBezTo>
                  <a:lnTo>
                    <a:pt x="10873" y="55039"/>
                  </a:lnTo>
                  <a:cubicBezTo>
                    <a:pt x="10873" y="61568"/>
                    <a:pt x="9452" y="61568"/>
                    <a:pt x="220" y="61568"/>
                  </a:cubicBezTo>
                  <a:lnTo>
                    <a:pt x="220" y="67034"/>
                  </a:lnTo>
                  <a:cubicBezTo>
                    <a:pt x="220" y="67034"/>
                    <a:pt x="10447" y="66426"/>
                    <a:pt x="16412" y="66426"/>
                  </a:cubicBezTo>
                  <a:cubicBezTo>
                    <a:pt x="21667" y="66426"/>
                    <a:pt x="31467" y="66882"/>
                    <a:pt x="32745" y="67034"/>
                  </a:cubicBezTo>
                  <a:lnTo>
                    <a:pt x="32745" y="61568"/>
                  </a:lnTo>
                  <a:cubicBezTo>
                    <a:pt x="23513" y="61568"/>
                    <a:pt x="22093" y="61568"/>
                    <a:pt x="22093" y="55039"/>
                  </a:cubicBezTo>
                  <a:lnTo>
                    <a:pt x="22093" y="27709"/>
                  </a:lnTo>
                  <a:cubicBezTo>
                    <a:pt x="22093" y="11767"/>
                    <a:pt x="33882" y="4327"/>
                    <a:pt x="43256" y="4327"/>
                  </a:cubicBezTo>
                  <a:cubicBezTo>
                    <a:pt x="53198" y="4327"/>
                    <a:pt x="54476" y="12678"/>
                    <a:pt x="54476" y="20422"/>
                  </a:cubicBezTo>
                  <a:lnTo>
                    <a:pt x="54476" y="55039"/>
                  </a:lnTo>
                  <a:cubicBezTo>
                    <a:pt x="54476" y="61568"/>
                    <a:pt x="53056" y="61568"/>
                    <a:pt x="43824" y="61568"/>
                  </a:cubicBezTo>
                  <a:lnTo>
                    <a:pt x="43824" y="67034"/>
                  </a:lnTo>
                  <a:cubicBezTo>
                    <a:pt x="43824" y="67034"/>
                    <a:pt x="54050" y="66426"/>
                    <a:pt x="60015" y="66426"/>
                  </a:cubicBezTo>
                  <a:cubicBezTo>
                    <a:pt x="65270" y="66426"/>
                    <a:pt x="75070" y="66882"/>
                    <a:pt x="76349" y="67034"/>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71" name="任意多边形: 形状 70">
              <a:extLst>
                <a:ext uri="{FF2B5EF4-FFF2-40B4-BE49-F238E27FC236}">
                  <a16:creationId xmlns:a16="http://schemas.microsoft.com/office/drawing/2014/main" id="{9A125937-16F8-46F6-B34B-F29BE61CED41}"/>
                </a:ext>
              </a:extLst>
            </p:cNvPr>
            <p:cNvSpPr/>
            <p:nvPr>
              <p:custDataLst>
                <p:tags r:id="rId77"/>
              </p:custDataLst>
            </p:nvPr>
          </p:nvSpPr>
          <p:spPr>
            <a:xfrm>
              <a:off x="6065412" y="6581991"/>
              <a:ext cx="135334" cy="144455"/>
            </a:xfrm>
            <a:custGeom>
              <a:avLst/>
              <a:gdLst>
                <a:gd name="connsiteX0" fmla="*/ 135562 w 135334"/>
                <a:gd name="connsiteY0" fmla="*/ 72303 h 144455"/>
                <a:gd name="connsiteX1" fmla="*/ 67996 w 135334"/>
                <a:gd name="connsiteY1" fmla="*/ 75 h 144455"/>
                <a:gd name="connsiteX2" fmla="*/ 227 w 135334"/>
                <a:gd name="connsiteY2" fmla="*/ 72303 h 144455"/>
                <a:gd name="connsiteX3" fmla="*/ 67793 w 135334"/>
                <a:gd name="connsiteY3" fmla="*/ 144531 h 144455"/>
                <a:gd name="connsiteX4" fmla="*/ 135562 w 135334"/>
                <a:gd name="connsiteY4" fmla="*/ 72303 h 144455"/>
                <a:gd name="connsiteX5" fmla="*/ 5300 w 135334"/>
                <a:gd name="connsiteY5" fmla="*/ 69483 h 144455"/>
                <a:gd name="connsiteX6" fmla="*/ 65359 w 135334"/>
                <a:gd name="connsiteY6" fmla="*/ 5497 h 144455"/>
                <a:gd name="connsiteX7" fmla="*/ 65359 w 135334"/>
                <a:gd name="connsiteY7" fmla="*/ 69483 h 144455"/>
                <a:gd name="connsiteX8" fmla="*/ 5300 w 135334"/>
                <a:gd name="connsiteY8" fmla="*/ 69483 h 144455"/>
                <a:gd name="connsiteX9" fmla="*/ 70431 w 135334"/>
                <a:gd name="connsiteY9" fmla="*/ 5497 h 144455"/>
                <a:gd name="connsiteX10" fmla="*/ 130490 w 135334"/>
                <a:gd name="connsiteY10" fmla="*/ 69483 h 144455"/>
                <a:gd name="connsiteX11" fmla="*/ 70431 w 135334"/>
                <a:gd name="connsiteY11" fmla="*/ 69483 h 144455"/>
                <a:gd name="connsiteX12" fmla="*/ 70431 w 135334"/>
                <a:gd name="connsiteY12" fmla="*/ 5497 h 144455"/>
                <a:gd name="connsiteX13" fmla="*/ 65359 w 135334"/>
                <a:gd name="connsiteY13" fmla="*/ 139108 h 144455"/>
                <a:gd name="connsiteX14" fmla="*/ 5300 w 135334"/>
                <a:gd name="connsiteY14" fmla="*/ 74906 h 144455"/>
                <a:gd name="connsiteX15" fmla="*/ 65359 w 135334"/>
                <a:gd name="connsiteY15" fmla="*/ 74906 h 144455"/>
                <a:gd name="connsiteX16" fmla="*/ 65359 w 135334"/>
                <a:gd name="connsiteY16" fmla="*/ 139108 h 144455"/>
                <a:gd name="connsiteX17" fmla="*/ 130490 w 135334"/>
                <a:gd name="connsiteY17" fmla="*/ 74906 h 144455"/>
                <a:gd name="connsiteX18" fmla="*/ 70431 w 135334"/>
                <a:gd name="connsiteY18" fmla="*/ 139108 h 144455"/>
                <a:gd name="connsiteX19" fmla="*/ 70431 w 135334"/>
                <a:gd name="connsiteY19" fmla="*/ 74906 h 144455"/>
                <a:gd name="connsiteX20" fmla="*/ 130490 w 135334"/>
                <a:gd name="connsiteY20" fmla="*/ 74906 h 14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5334" h="144455">
                  <a:moveTo>
                    <a:pt x="135562" y="72303"/>
                  </a:moveTo>
                  <a:cubicBezTo>
                    <a:pt x="135562" y="32393"/>
                    <a:pt x="105127" y="75"/>
                    <a:pt x="67996" y="75"/>
                  </a:cubicBezTo>
                  <a:cubicBezTo>
                    <a:pt x="30257" y="75"/>
                    <a:pt x="227" y="32827"/>
                    <a:pt x="227" y="72303"/>
                  </a:cubicBezTo>
                  <a:cubicBezTo>
                    <a:pt x="227" y="112212"/>
                    <a:pt x="30663" y="144531"/>
                    <a:pt x="67793" y="144531"/>
                  </a:cubicBezTo>
                  <a:cubicBezTo>
                    <a:pt x="105533" y="144531"/>
                    <a:pt x="135562" y="111779"/>
                    <a:pt x="135562" y="72303"/>
                  </a:cubicBezTo>
                  <a:close/>
                  <a:moveTo>
                    <a:pt x="5300" y="69483"/>
                  </a:moveTo>
                  <a:cubicBezTo>
                    <a:pt x="7329" y="33044"/>
                    <a:pt x="33706" y="7232"/>
                    <a:pt x="65359" y="5497"/>
                  </a:cubicBezTo>
                  <a:lnTo>
                    <a:pt x="65359" y="69483"/>
                  </a:lnTo>
                  <a:lnTo>
                    <a:pt x="5300" y="69483"/>
                  </a:lnTo>
                  <a:close/>
                  <a:moveTo>
                    <a:pt x="70431" y="5497"/>
                  </a:moveTo>
                  <a:cubicBezTo>
                    <a:pt x="102287" y="7232"/>
                    <a:pt x="128461" y="33261"/>
                    <a:pt x="130490" y="69483"/>
                  </a:cubicBezTo>
                  <a:lnTo>
                    <a:pt x="70431" y="69483"/>
                  </a:lnTo>
                  <a:lnTo>
                    <a:pt x="70431" y="5497"/>
                  </a:lnTo>
                  <a:close/>
                  <a:moveTo>
                    <a:pt x="65359" y="139108"/>
                  </a:moveTo>
                  <a:cubicBezTo>
                    <a:pt x="33909" y="137373"/>
                    <a:pt x="7329" y="111996"/>
                    <a:pt x="5300" y="74906"/>
                  </a:cubicBezTo>
                  <a:lnTo>
                    <a:pt x="65359" y="74906"/>
                  </a:lnTo>
                  <a:lnTo>
                    <a:pt x="65359" y="139108"/>
                  </a:lnTo>
                  <a:close/>
                  <a:moveTo>
                    <a:pt x="130490" y="74906"/>
                  </a:moveTo>
                  <a:cubicBezTo>
                    <a:pt x="128461" y="111996"/>
                    <a:pt x="101678" y="137373"/>
                    <a:pt x="70431" y="139108"/>
                  </a:cubicBezTo>
                  <a:lnTo>
                    <a:pt x="70431" y="74906"/>
                  </a:lnTo>
                  <a:lnTo>
                    <a:pt x="130490" y="74906"/>
                  </a:ln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72" name="任意多边形: 形状 71">
              <a:extLst>
                <a:ext uri="{FF2B5EF4-FFF2-40B4-BE49-F238E27FC236}">
                  <a16:creationId xmlns:a16="http://schemas.microsoft.com/office/drawing/2014/main" id="{B923C28C-D729-498A-AFF4-A60A0E281B60}"/>
                </a:ext>
              </a:extLst>
            </p:cNvPr>
            <p:cNvSpPr/>
            <p:nvPr>
              <p:custDataLst>
                <p:tags r:id="rId78"/>
              </p:custDataLst>
            </p:nvPr>
          </p:nvSpPr>
          <p:spPr>
            <a:xfrm>
              <a:off x="6264863" y="6614960"/>
              <a:ext cx="107334" cy="95870"/>
            </a:xfrm>
            <a:custGeom>
              <a:avLst/>
              <a:gdLst>
                <a:gd name="connsiteX0" fmla="*/ 97630 w 107334"/>
                <a:gd name="connsiteY0" fmla="*/ 12655 h 95870"/>
                <a:gd name="connsiteX1" fmla="*/ 107572 w 107334"/>
                <a:gd name="connsiteY1" fmla="*/ 5280 h 95870"/>
                <a:gd name="connsiteX2" fmla="*/ 99659 w 107334"/>
                <a:gd name="connsiteY2" fmla="*/ 75 h 95870"/>
                <a:gd name="connsiteX3" fmla="*/ 53397 w 107334"/>
                <a:gd name="connsiteY3" fmla="*/ 75 h 95870"/>
                <a:gd name="connsiteX4" fmla="*/ 237 w 107334"/>
                <a:gd name="connsiteY4" fmla="*/ 61675 h 95870"/>
                <a:gd name="connsiteX5" fmla="*/ 30673 w 107334"/>
                <a:gd name="connsiteY5" fmla="*/ 95945 h 95870"/>
                <a:gd name="connsiteX6" fmla="*/ 81601 w 107334"/>
                <a:gd name="connsiteY6" fmla="*/ 36297 h 95870"/>
                <a:gd name="connsiteX7" fmla="*/ 75311 w 107334"/>
                <a:gd name="connsiteY7" fmla="*/ 12655 h 95870"/>
                <a:gd name="connsiteX8" fmla="*/ 97630 w 107334"/>
                <a:gd name="connsiteY8" fmla="*/ 12655 h 95870"/>
                <a:gd name="connsiteX9" fmla="*/ 30875 w 107334"/>
                <a:gd name="connsiteY9" fmla="*/ 91173 h 95870"/>
                <a:gd name="connsiteX10" fmla="*/ 12817 w 107334"/>
                <a:gd name="connsiteY10" fmla="*/ 67748 h 95870"/>
                <a:gd name="connsiteX11" fmla="*/ 22354 w 107334"/>
                <a:gd name="connsiteY11" fmla="*/ 30658 h 95870"/>
                <a:gd name="connsiteX12" fmla="*/ 49948 w 107334"/>
                <a:gd name="connsiteY12" fmla="*/ 12655 h 95870"/>
                <a:gd name="connsiteX13" fmla="*/ 68615 w 107334"/>
                <a:gd name="connsiteY13" fmla="*/ 33694 h 95870"/>
                <a:gd name="connsiteX14" fmla="*/ 57658 w 107334"/>
                <a:gd name="connsiteY14" fmla="*/ 72737 h 95870"/>
                <a:gd name="connsiteX15" fmla="*/ 30875 w 107334"/>
                <a:gd name="connsiteY15" fmla="*/ 91173 h 9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334" h="95870">
                  <a:moveTo>
                    <a:pt x="97630" y="12655"/>
                  </a:moveTo>
                  <a:cubicBezTo>
                    <a:pt x="100268" y="12655"/>
                    <a:pt x="107572" y="12655"/>
                    <a:pt x="107572" y="5280"/>
                  </a:cubicBezTo>
                  <a:cubicBezTo>
                    <a:pt x="107572" y="75"/>
                    <a:pt x="103311" y="75"/>
                    <a:pt x="99659" y="75"/>
                  </a:cubicBezTo>
                  <a:lnTo>
                    <a:pt x="53397" y="75"/>
                  </a:lnTo>
                  <a:cubicBezTo>
                    <a:pt x="22759" y="75"/>
                    <a:pt x="237" y="35863"/>
                    <a:pt x="237" y="61675"/>
                  </a:cubicBezTo>
                  <a:cubicBezTo>
                    <a:pt x="237" y="80762"/>
                    <a:pt x="12209" y="95945"/>
                    <a:pt x="30673" y="95945"/>
                  </a:cubicBezTo>
                  <a:cubicBezTo>
                    <a:pt x="54615" y="95945"/>
                    <a:pt x="81601" y="69700"/>
                    <a:pt x="81601" y="36297"/>
                  </a:cubicBezTo>
                  <a:cubicBezTo>
                    <a:pt x="81601" y="32610"/>
                    <a:pt x="81601" y="22199"/>
                    <a:pt x="75311" y="12655"/>
                  </a:cubicBezTo>
                  <a:lnTo>
                    <a:pt x="97630" y="12655"/>
                  </a:lnTo>
                  <a:close/>
                  <a:moveTo>
                    <a:pt x="30875" y="91173"/>
                  </a:moveTo>
                  <a:cubicBezTo>
                    <a:pt x="20933" y="91173"/>
                    <a:pt x="12817" y="83365"/>
                    <a:pt x="12817" y="67748"/>
                  </a:cubicBezTo>
                  <a:cubicBezTo>
                    <a:pt x="12817" y="61241"/>
                    <a:pt x="15252" y="43455"/>
                    <a:pt x="22354" y="30658"/>
                  </a:cubicBezTo>
                  <a:cubicBezTo>
                    <a:pt x="30875" y="15692"/>
                    <a:pt x="43049" y="12655"/>
                    <a:pt x="49948" y="12655"/>
                  </a:cubicBezTo>
                  <a:cubicBezTo>
                    <a:pt x="66992" y="12655"/>
                    <a:pt x="68615" y="26970"/>
                    <a:pt x="68615" y="33694"/>
                  </a:cubicBezTo>
                  <a:cubicBezTo>
                    <a:pt x="68615" y="43889"/>
                    <a:pt x="64557" y="61675"/>
                    <a:pt x="57658" y="72737"/>
                  </a:cubicBezTo>
                  <a:cubicBezTo>
                    <a:pt x="49745" y="85534"/>
                    <a:pt x="38789" y="91173"/>
                    <a:pt x="30875" y="91173"/>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73" name="任意多边形: 形状 72">
              <a:extLst>
                <a:ext uri="{FF2B5EF4-FFF2-40B4-BE49-F238E27FC236}">
                  <a16:creationId xmlns:a16="http://schemas.microsoft.com/office/drawing/2014/main" id="{4AFD0FA3-8C35-4E18-B49C-49818C2F02B3}"/>
                </a:ext>
              </a:extLst>
            </p:cNvPr>
            <p:cNvSpPr/>
            <p:nvPr>
              <p:custDataLst>
                <p:tags r:id="rId79"/>
              </p:custDataLst>
            </p:nvPr>
          </p:nvSpPr>
          <p:spPr>
            <a:xfrm>
              <a:off x="6381899" y="6637279"/>
              <a:ext cx="128253" cy="103700"/>
            </a:xfrm>
            <a:custGeom>
              <a:avLst/>
              <a:gdLst>
                <a:gd name="connsiteX0" fmla="*/ 128497 w 128253"/>
                <a:gd name="connsiteY0" fmla="*/ 103777 h 103700"/>
                <a:gd name="connsiteX1" fmla="*/ 128497 w 128253"/>
                <a:gd name="connsiteY1" fmla="*/ 98311 h 103700"/>
                <a:gd name="connsiteX2" fmla="*/ 125088 w 128253"/>
                <a:gd name="connsiteY2" fmla="*/ 98311 h 103700"/>
                <a:gd name="connsiteX3" fmla="*/ 113868 w 128253"/>
                <a:gd name="connsiteY3" fmla="*/ 91478 h 103700"/>
                <a:gd name="connsiteX4" fmla="*/ 113868 w 128253"/>
                <a:gd name="connsiteY4" fmla="*/ 12374 h 103700"/>
                <a:gd name="connsiteX5" fmla="*/ 125088 w 128253"/>
                <a:gd name="connsiteY5" fmla="*/ 5542 h 103700"/>
                <a:gd name="connsiteX6" fmla="*/ 128497 w 128253"/>
                <a:gd name="connsiteY6" fmla="*/ 5542 h 103700"/>
                <a:gd name="connsiteX7" fmla="*/ 128497 w 128253"/>
                <a:gd name="connsiteY7" fmla="*/ 76 h 103700"/>
                <a:gd name="connsiteX8" fmla="*/ 103783 w 128253"/>
                <a:gd name="connsiteY8" fmla="*/ 76 h 103700"/>
                <a:gd name="connsiteX9" fmla="*/ 98528 w 128253"/>
                <a:gd name="connsiteY9" fmla="*/ 3113 h 103700"/>
                <a:gd name="connsiteX10" fmla="*/ 64441 w 128253"/>
                <a:gd name="connsiteY10" fmla="*/ 89201 h 103700"/>
                <a:gd name="connsiteX11" fmla="*/ 30496 w 128253"/>
                <a:gd name="connsiteY11" fmla="*/ 3416 h 103700"/>
                <a:gd name="connsiteX12" fmla="*/ 25098 w 128253"/>
                <a:gd name="connsiteY12" fmla="*/ 76 h 103700"/>
                <a:gd name="connsiteX13" fmla="*/ 243 w 128253"/>
                <a:gd name="connsiteY13" fmla="*/ 76 h 103700"/>
                <a:gd name="connsiteX14" fmla="*/ 243 w 128253"/>
                <a:gd name="connsiteY14" fmla="*/ 5542 h 103700"/>
                <a:gd name="connsiteX15" fmla="*/ 3652 w 128253"/>
                <a:gd name="connsiteY15" fmla="*/ 5542 h 103700"/>
                <a:gd name="connsiteX16" fmla="*/ 14872 w 128253"/>
                <a:gd name="connsiteY16" fmla="*/ 12374 h 103700"/>
                <a:gd name="connsiteX17" fmla="*/ 14872 w 128253"/>
                <a:gd name="connsiteY17" fmla="*/ 87379 h 103700"/>
                <a:gd name="connsiteX18" fmla="*/ 243 w 128253"/>
                <a:gd name="connsiteY18" fmla="*/ 98311 h 103700"/>
                <a:gd name="connsiteX19" fmla="*/ 243 w 128253"/>
                <a:gd name="connsiteY19" fmla="*/ 103777 h 103700"/>
                <a:gd name="connsiteX20" fmla="*/ 17571 w 128253"/>
                <a:gd name="connsiteY20" fmla="*/ 103169 h 103700"/>
                <a:gd name="connsiteX21" fmla="*/ 34899 w 128253"/>
                <a:gd name="connsiteY21" fmla="*/ 103777 h 103700"/>
                <a:gd name="connsiteX22" fmla="*/ 34899 w 128253"/>
                <a:gd name="connsiteY22" fmla="*/ 98311 h 103700"/>
                <a:gd name="connsiteX23" fmla="*/ 20269 w 128253"/>
                <a:gd name="connsiteY23" fmla="*/ 87379 h 103700"/>
                <a:gd name="connsiteX24" fmla="*/ 20269 w 128253"/>
                <a:gd name="connsiteY24" fmla="*/ 7364 h 103700"/>
                <a:gd name="connsiteX25" fmla="*/ 20411 w 128253"/>
                <a:gd name="connsiteY25" fmla="*/ 7212 h 103700"/>
                <a:gd name="connsiteX26" fmla="*/ 57339 w 128253"/>
                <a:gd name="connsiteY26" fmla="*/ 100284 h 103700"/>
                <a:gd name="connsiteX27" fmla="*/ 60890 w 128253"/>
                <a:gd name="connsiteY27" fmla="*/ 103777 h 103700"/>
                <a:gd name="connsiteX28" fmla="*/ 64299 w 128253"/>
                <a:gd name="connsiteY28" fmla="*/ 100588 h 103700"/>
                <a:gd name="connsiteX29" fmla="*/ 101795 w 128253"/>
                <a:gd name="connsiteY29" fmla="*/ 5694 h 103700"/>
                <a:gd name="connsiteX30" fmla="*/ 101937 w 128253"/>
                <a:gd name="connsiteY30" fmla="*/ 5846 h 103700"/>
                <a:gd name="connsiteX31" fmla="*/ 101937 w 128253"/>
                <a:gd name="connsiteY31" fmla="*/ 91478 h 103700"/>
                <a:gd name="connsiteX32" fmla="*/ 90717 w 128253"/>
                <a:gd name="connsiteY32" fmla="*/ 98311 h 103700"/>
                <a:gd name="connsiteX33" fmla="*/ 87308 w 128253"/>
                <a:gd name="connsiteY33" fmla="*/ 98311 h 103700"/>
                <a:gd name="connsiteX34" fmla="*/ 87308 w 128253"/>
                <a:gd name="connsiteY34" fmla="*/ 103777 h 103700"/>
                <a:gd name="connsiteX35" fmla="*/ 107902 w 128253"/>
                <a:gd name="connsiteY35" fmla="*/ 103169 h 103700"/>
                <a:gd name="connsiteX36" fmla="*/ 128497 w 128253"/>
                <a:gd name="connsiteY36" fmla="*/ 103777 h 1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8253" h="103700">
                  <a:moveTo>
                    <a:pt x="128497" y="103777"/>
                  </a:moveTo>
                  <a:lnTo>
                    <a:pt x="128497" y="98311"/>
                  </a:lnTo>
                  <a:lnTo>
                    <a:pt x="125088" y="98311"/>
                  </a:lnTo>
                  <a:cubicBezTo>
                    <a:pt x="114152" y="98311"/>
                    <a:pt x="113868" y="96792"/>
                    <a:pt x="113868" y="91478"/>
                  </a:cubicBezTo>
                  <a:lnTo>
                    <a:pt x="113868" y="12374"/>
                  </a:lnTo>
                  <a:cubicBezTo>
                    <a:pt x="113868" y="7212"/>
                    <a:pt x="114152" y="5542"/>
                    <a:pt x="125088" y="5542"/>
                  </a:cubicBezTo>
                  <a:lnTo>
                    <a:pt x="128497" y="5542"/>
                  </a:lnTo>
                  <a:lnTo>
                    <a:pt x="128497" y="76"/>
                  </a:lnTo>
                  <a:lnTo>
                    <a:pt x="103783" y="76"/>
                  </a:lnTo>
                  <a:cubicBezTo>
                    <a:pt x="100943" y="76"/>
                    <a:pt x="99665" y="76"/>
                    <a:pt x="98528" y="3113"/>
                  </a:cubicBezTo>
                  <a:lnTo>
                    <a:pt x="64441" y="89201"/>
                  </a:lnTo>
                  <a:lnTo>
                    <a:pt x="30496" y="3416"/>
                  </a:lnTo>
                  <a:cubicBezTo>
                    <a:pt x="29217" y="76"/>
                    <a:pt x="28081" y="76"/>
                    <a:pt x="25098" y="76"/>
                  </a:cubicBezTo>
                  <a:lnTo>
                    <a:pt x="243" y="76"/>
                  </a:lnTo>
                  <a:lnTo>
                    <a:pt x="243" y="5542"/>
                  </a:lnTo>
                  <a:lnTo>
                    <a:pt x="3652" y="5542"/>
                  </a:lnTo>
                  <a:cubicBezTo>
                    <a:pt x="14588" y="5542"/>
                    <a:pt x="14872" y="7060"/>
                    <a:pt x="14872" y="12374"/>
                  </a:cubicBezTo>
                  <a:lnTo>
                    <a:pt x="14872" y="87379"/>
                  </a:lnTo>
                  <a:cubicBezTo>
                    <a:pt x="14872" y="91478"/>
                    <a:pt x="14872" y="98311"/>
                    <a:pt x="243" y="98311"/>
                  </a:cubicBezTo>
                  <a:lnTo>
                    <a:pt x="243" y="103777"/>
                  </a:lnTo>
                  <a:cubicBezTo>
                    <a:pt x="6066" y="103321"/>
                    <a:pt x="11748" y="103169"/>
                    <a:pt x="17571" y="103169"/>
                  </a:cubicBezTo>
                  <a:cubicBezTo>
                    <a:pt x="23394" y="103169"/>
                    <a:pt x="29075" y="103321"/>
                    <a:pt x="34899" y="103777"/>
                  </a:cubicBezTo>
                  <a:lnTo>
                    <a:pt x="34899" y="98311"/>
                  </a:lnTo>
                  <a:cubicBezTo>
                    <a:pt x="20269" y="98311"/>
                    <a:pt x="20269" y="91478"/>
                    <a:pt x="20269" y="87379"/>
                  </a:cubicBezTo>
                  <a:lnTo>
                    <a:pt x="20269" y="7364"/>
                  </a:lnTo>
                  <a:lnTo>
                    <a:pt x="20411" y="7212"/>
                  </a:lnTo>
                  <a:lnTo>
                    <a:pt x="57339" y="100284"/>
                  </a:lnTo>
                  <a:cubicBezTo>
                    <a:pt x="58050" y="102106"/>
                    <a:pt x="58760" y="103777"/>
                    <a:pt x="60890" y="103777"/>
                  </a:cubicBezTo>
                  <a:cubicBezTo>
                    <a:pt x="61884" y="103777"/>
                    <a:pt x="63163" y="103321"/>
                    <a:pt x="64299" y="100588"/>
                  </a:cubicBezTo>
                  <a:lnTo>
                    <a:pt x="101795" y="5694"/>
                  </a:lnTo>
                  <a:lnTo>
                    <a:pt x="101937" y="5846"/>
                  </a:lnTo>
                  <a:lnTo>
                    <a:pt x="101937" y="91478"/>
                  </a:lnTo>
                  <a:cubicBezTo>
                    <a:pt x="101937" y="96640"/>
                    <a:pt x="101653" y="98311"/>
                    <a:pt x="90717" y="98311"/>
                  </a:cubicBezTo>
                  <a:lnTo>
                    <a:pt x="87308" y="98311"/>
                  </a:lnTo>
                  <a:lnTo>
                    <a:pt x="87308" y="103777"/>
                  </a:lnTo>
                  <a:lnTo>
                    <a:pt x="107902" y="103169"/>
                  </a:lnTo>
                  <a:lnTo>
                    <a:pt x="128497" y="103777"/>
                  </a:ln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74" name="任意多边形: 形状 73">
              <a:extLst>
                <a:ext uri="{FF2B5EF4-FFF2-40B4-BE49-F238E27FC236}">
                  <a16:creationId xmlns:a16="http://schemas.microsoft.com/office/drawing/2014/main" id="{50DDB21A-25DE-4596-A4E6-6C5A15F2A27E}"/>
                </a:ext>
              </a:extLst>
            </p:cNvPr>
            <p:cNvSpPr/>
            <p:nvPr>
              <p:custDataLst>
                <p:tags r:id="rId80"/>
              </p:custDataLst>
            </p:nvPr>
          </p:nvSpPr>
          <p:spPr>
            <a:xfrm>
              <a:off x="6529043" y="6634242"/>
              <a:ext cx="95728" cy="109773"/>
            </a:xfrm>
            <a:custGeom>
              <a:avLst/>
              <a:gdLst>
                <a:gd name="connsiteX0" fmla="*/ 95979 w 95728"/>
                <a:gd name="connsiteY0" fmla="*/ 71285 h 109773"/>
                <a:gd name="connsiteX1" fmla="*/ 93564 w 95728"/>
                <a:gd name="connsiteY1" fmla="*/ 68400 h 109773"/>
                <a:gd name="connsiteX2" fmla="*/ 91150 w 95728"/>
                <a:gd name="connsiteY2" fmla="*/ 70374 h 109773"/>
                <a:gd name="connsiteX3" fmla="*/ 56636 w 95728"/>
                <a:gd name="connsiteY3" fmla="*/ 104384 h 109773"/>
                <a:gd name="connsiteX4" fmla="*/ 15448 w 95728"/>
                <a:gd name="connsiteY4" fmla="*/ 55039 h 109773"/>
                <a:gd name="connsiteX5" fmla="*/ 56352 w 95728"/>
                <a:gd name="connsiteY5" fmla="*/ 5542 h 109773"/>
                <a:gd name="connsiteX6" fmla="*/ 90866 w 95728"/>
                <a:gd name="connsiteY6" fmla="*/ 41678 h 109773"/>
                <a:gd name="connsiteX7" fmla="*/ 93422 w 95728"/>
                <a:gd name="connsiteY7" fmla="*/ 43500 h 109773"/>
                <a:gd name="connsiteX8" fmla="*/ 95979 w 95728"/>
                <a:gd name="connsiteY8" fmla="*/ 39552 h 109773"/>
                <a:gd name="connsiteX9" fmla="*/ 95979 w 95728"/>
                <a:gd name="connsiteY9" fmla="*/ 4024 h 109773"/>
                <a:gd name="connsiteX10" fmla="*/ 93990 w 95728"/>
                <a:gd name="connsiteY10" fmla="*/ 76 h 109773"/>
                <a:gd name="connsiteX11" fmla="*/ 91576 w 95728"/>
                <a:gd name="connsiteY11" fmla="*/ 1898 h 109773"/>
                <a:gd name="connsiteX12" fmla="*/ 84048 w 95728"/>
                <a:gd name="connsiteY12" fmla="*/ 13437 h 109773"/>
                <a:gd name="connsiteX13" fmla="*/ 54648 w 95728"/>
                <a:gd name="connsiteY13" fmla="*/ 76 h 109773"/>
                <a:gd name="connsiteX14" fmla="*/ 250 w 95728"/>
                <a:gd name="connsiteY14" fmla="*/ 54887 h 109773"/>
                <a:gd name="connsiteX15" fmla="*/ 54648 w 95728"/>
                <a:gd name="connsiteY15" fmla="*/ 109850 h 109773"/>
                <a:gd name="connsiteX16" fmla="*/ 95979 w 95728"/>
                <a:gd name="connsiteY16" fmla="*/ 71285 h 10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728" h="109773">
                  <a:moveTo>
                    <a:pt x="95979" y="71285"/>
                  </a:moveTo>
                  <a:cubicBezTo>
                    <a:pt x="95979" y="69615"/>
                    <a:pt x="95837" y="68400"/>
                    <a:pt x="93564" y="68400"/>
                  </a:cubicBezTo>
                  <a:cubicBezTo>
                    <a:pt x="92712" y="68400"/>
                    <a:pt x="91292" y="68400"/>
                    <a:pt x="91150" y="70374"/>
                  </a:cubicBezTo>
                  <a:cubicBezTo>
                    <a:pt x="90014" y="94819"/>
                    <a:pt x="70697" y="104384"/>
                    <a:pt x="56636" y="104384"/>
                  </a:cubicBezTo>
                  <a:cubicBezTo>
                    <a:pt x="41439" y="104384"/>
                    <a:pt x="15448" y="94515"/>
                    <a:pt x="15448" y="55039"/>
                  </a:cubicBezTo>
                  <a:cubicBezTo>
                    <a:pt x="15448" y="13893"/>
                    <a:pt x="43001" y="5542"/>
                    <a:pt x="56352" y="5542"/>
                  </a:cubicBezTo>
                  <a:cubicBezTo>
                    <a:pt x="70413" y="5542"/>
                    <a:pt x="87173" y="15563"/>
                    <a:pt x="90866" y="41678"/>
                  </a:cubicBezTo>
                  <a:cubicBezTo>
                    <a:pt x="91150" y="43500"/>
                    <a:pt x="92428" y="43500"/>
                    <a:pt x="93422" y="43500"/>
                  </a:cubicBezTo>
                  <a:cubicBezTo>
                    <a:pt x="95979" y="43500"/>
                    <a:pt x="95979" y="42589"/>
                    <a:pt x="95979" y="39552"/>
                  </a:cubicBezTo>
                  <a:lnTo>
                    <a:pt x="95979" y="4024"/>
                  </a:lnTo>
                  <a:cubicBezTo>
                    <a:pt x="95979" y="1443"/>
                    <a:pt x="95979" y="76"/>
                    <a:pt x="93990" y="76"/>
                  </a:cubicBezTo>
                  <a:cubicBezTo>
                    <a:pt x="93422" y="76"/>
                    <a:pt x="92712" y="76"/>
                    <a:pt x="91576" y="1898"/>
                  </a:cubicBezTo>
                  <a:lnTo>
                    <a:pt x="84048" y="13437"/>
                  </a:lnTo>
                  <a:cubicBezTo>
                    <a:pt x="78083" y="7060"/>
                    <a:pt x="68283" y="76"/>
                    <a:pt x="54648" y="76"/>
                  </a:cubicBezTo>
                  <a:cubicBezTo>
                    <a:pt x="24822" y="76"/>
                    <a:pt x="250" y="24673"/>
                    <a:pt x="250" y="54887"/>
                  </a:cubicBezTo>
                  <a:cubicBezTo>
                    <a:pt x="250" y="85709"/>
                    <a:pt x="25248" y="109850"/>
                    <a:pt x="54648" y="109850"/>
                  </a:cubicBezTo>
                  <a:cubicBezTo>
                    <a:pt x="79787" y="109850"/>
                    <a:pt x="95979" y="89808"/>
                    <a:pt x="95979" y="71285"/>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75" name="任意多边形: 形状 74">
              <a:extLst>
                <a:ext uri="{FF2B5EF4-FFF2-40B4-BE49-F238E27FC236}">
                  <a16:creationId xmlns:a16="http://schemas.microsoft.com/office/drawing/2014/main" id="{77EED657-86A6-44CA-96DF-F84645A08970}"/>
                </a:ext>
              </a:extLst>
            </p:cNvPr>
            <p:cNvSpPr/>
            <p:nvPr>
              <p:custDataLst>
                <p:tags r:id="rId81"/>
              </p:custDataLst>
            </p:nvPr>
          </p:nvSpPr>
          <p:spPr>
            <a:xfrm>
              <a:off x="6644940" y="6634242"/>
              <a:ext cx="69595" cy="109773"/>
            </a:xfrm>
            <a:custGeom>
              <a:avLst/>
              <a:gdLst>
                <a:gd name="connsiteX0" fmla="*/ 69851 w 69595"/>
                <a:gd name="connsiteY0" fmla="*/ 78724 h 109773"/>
                <a:gd name="connsiteX1" fmla="*/ 46700 w 69595"/>
                <a:gd name="connsiteY1" fmla="*/ 48662 h 109773"/>
                <a:gd name="connsiteX2" fmla="*/ 25679 w 69595"/>
                <a:gd name="connsiteY2" fmla="*/ 43500 h 109773"/>
                <a:gd name="connsiteX3" fmla="*/ 9346 w 69595"/>
                <a:gd name="connsiteY3" fmla="*/ 24521 h 109773"/>
                <a:gd name="connsiteX4" fmla="*/ 30935 w 69595"/>
                <a:gd name="connsiteY4" fmla="*/ 4935 h 109773"/>
                <a:gd name="connsiteX5" fmla="*/ 60619 w 69595"/>
                <a:gd name="connsiteY5" fmla="*/ 34542 h 109773"/>
                <a:gd name="connsiteX6" fmla="*/ 63176 w 69595"/>
                <a:gd name="connsiteY6" fmla="*/ 37578 h 109773"/>
                <a:gd name="connsiteX7" fmla="*/ 65590 w 69595"/>
                <a:gd name="connsiteY7" fmla="*/ 33631 h 109773"/>
                <a:gd name="connsiteX8" fmla="*/ 65590 w 69595"/>
                <a:gd name="connsiteY8" fmla="*/ 4024 h 109773"/>
                <a:gd name="connsiteX9" fmla="*/ 63602 w 69595"/>
                <a:gd name="connsiteY9" fmla="*/ 76 h 109773"/>
                <a:gd name="connsiteX10" fmla="*/ 61187 w 69595"/>
                <a:gd name="connsiteY10" fmla="*/ 2202 h 109773"/>
                <a:gd name="connsiteX11" fmla="*/ 56074 w 69595"/>
                <a:gd name="connsiteY11" fmla="*/ 10704 h 109773"/>
                <a:gd name="connsiteX12" fmla="*/ 30935 w 69595"/>
                <a:gd name="connsiteY12" fmla="*/ 76 h 109773"/>
                <a:gd name="connsiteX13" fmla="*/ 256 w 69595"/>
                <a:gd name="connsiteY13" fmla="*/ 29076 h 109773"/>
                <a:gd name="connsiteX14" fmla="*/ 8920 w 69595"/>
                <a:gd name="connsiteY14" fmla="*/ 49269 h 109773"/>
                <a:gd name="connsiteX15" fmla="*/ 34627 w 69595"/>
                <a:gd name="connsiteY15" fmla="*/ 59897 h 109773"/>
                <a:gd name="connsiteX16" fmla="*/ 54512 w 69595"/>
                <a:gd name="connsiteY16" fmla="*/ 67793 h 109773"/>
                <a:gd name="connsiteX17" fmla="*/ 60761 w 69595"/>
                <a:gd name="connsiteY17" fmla="*/ 82976 h 109773"/>
                <a:gd name="connsiteX18" fmla="*/ 38888 w 69595"/>
                <a:gd name="connsiteY18" fmla="*/ 104384 h 109773"/>
                <a:gd name="connsiteX19" fmla="*/ 5085 w 69595"/>
                <a:gd name="connsiteY19" fmla="*/ 75688 h 109773"/>
                <a:gd name="connsiteX20" fmla="*/ 2670 w 69595"/>
                <a:gd name="connsiteY20" fmla="*/ 72348 h 109773"/>
                <a:gd name="connsiteX21" fmla="*/ 256 w 69595"/>
                <a:gd name="connsiteY21" fmla="*/ 76447 h 109773"/>
                <a:gd name="connsiteX22" fmla="*/ 256 w 69595"/>
                <a:gd name="connsiteY22" fmla="*/ 105902 h 109773"/>
                <a:gd name="connsiteX23" fmla="*/ 2244 w 69595"/>
                <a:gd name="connsiteY23" fmla="*/ 109850 h 109773"/>
                <a:gd name="connsiteX24" fmla="*/ 4517 w 69595"/>
                <a:gd name="connsiteY24" fmla="*/ 108028 h 109773"/>
                <a:gd name="connsiteX25" fmla="*/ 9772 w 69595"/>
                <a:gd name="connsiteY25" fmla="*/ 99373 h 109773"/>
                <a:gd name="connsiteX26" fmla="*/ 38888 w 69595"/>
                <a:gd name="connsiteY26" fmla="*/ 109850 h 109773"/>
                <a:gd name="connsiteX27" fmla="*/ 69851 w 69595"/>
                <a:gd name="connsiteY27" fmla="*/ 78724 h 10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595" h="109773">
                  <a:moveTo>
                    <a:pt x="69851" y="78724"/>
                  </a:moveTo>
                  <a:cubicBezTo>
                    <a:pt x="69851" y="65060"/>
                    <a:pt x="60903" y="52154"/>
                    <a:pt x="46700" y="48662"/>
                  </a:cubicBezTo>
                  <a:lnTo>
                    <a:pt x="25679" y="43500"/>
                  </a:lnTo>
                  <a:cubicBezTo>
                    <a:pt x="13181" y="40463"/>
                    <a:pt x="9346" y="30898"/>
                    <a:pt x="9346" y="24521"/>
                  </a:cubicBezTo>
                  <a:cubicBezTo>
                    <a:pt x="9346" y="14500"/>
                    <a:pt x="18010" y="4935"/>
                    <a:pt x="30935" y="4935"/>
                  </a:cubicBezTo>
                  <a:cubicBezTo>
                    <a:pt x="50109" y="4935"/>
                    <a:pt x="58346" y="18600"/>
                    <a:pt x="60619" y="34542"/>
                  </a:cubicBezTo>
                  <a:cubicBezTo>
                    <a:pt x="60903" y="36819"/>
                    <a:pt x="61045" y="37578"/>
                    <a:pt x="63176" y="37578"/>
                  </a:cubicBezTo>
                  <a:cubicBezTo>
                    <a:pt x="65590" y="37578"/>
                    <a:pt x="65590" y="36516"/>
                    <a:pt x="65590" y="33631"/>
                  </a:cubicBezTo>
                  <a:lnTo>
                    <a:pt x="65590" y="4024"/>
                  </a:lnTo>
                  <a:cubicBezTo>
                    <a:pt x="65590" y="1443"/>
                    <a:pt x="65590" y="76"/>
                    <a:pt x="63602" y="76"/>
                  </a:cubicBezTo>
                  <a:cubicBezTo>
                    <a:pt x="62465" y="76"/>
                    <a:pt x="62181" y="532"/>
                    <a:pt x="61187" y="2202"/>
                  </a:cubicBezTo>
                  <a:lnTo>
                    <a:pt x="56074" y="10704"/>
                  </a:lnTo>
                  <a:cubicBezTo>
                    <a:pt x="46700" y="532"/>
                    <a:pt x="34911" y="76"/>
                    <a:pt x="30935" y="76"/>
                  </a:cubicBezTo>
                  <a:cubicBezTo>
                    <a:pt x="13039" y="76"/>
                    <a:pt x="256" y="13741"/>
                    <a:pt x="256" y="29076"/>
                  </a:cubicBezTo>
                  <a:cubicBezTo>
                    <a:pt x="256" y="37578"/>
                    <a:pt x="3807" y="44107"/>
                    <a:pt x="8920" y="49269"/>
                  </a:cubicBezTo>
                  <a:cubicBezTo>
                    <a:pt x="14601" y="55191"/>
                    <a:pt x="19288" y="56254"/>
                    <a:pt x="34627" y="59897"/>
                  </a:cubicBezTo>
                  <a:cubicBezTo>
                    <a:pt x="47552" y="62934"/>
                    <a:pt x="50393" y="63541"/>
                    <a:pt x="54512" y="67793"/>
                  </a:cubicBezTo>
                  <a:cubicBezTo>
                    <a:pt x="57778" y="71285"/>
                    <a:pt x="60761" y="76143"/>
                    <a:pt x="60761" y="82976"/>
                  </a:cubicBezTo>
                  <a:cubicBezTo>
                    <a:pt x="60761" y="93604"/>
                    <a:pt x="52523" y="104384"/>
                    <a:pt x="38888" y="104384"/>
                  </a:cubicBezTo>
                  <a:cubicBezTo>
                    <a:pt x="25111" y="104384"/>
                    <a:pt x="6079" y="98614"/>
                    <a:pt x="5085" y="75688"/>
                  </a:cubicBezTo>
                  <a:cubicBezTo>
                    <a:pt x="4943" y="73259"/>
                    <a:pt x="4943" y="72348"/>
                    <a:pt x="2670" y="72348"/>
                  </a:cubicBezTo>
                  <a:cubicBezTo>
                    <a:pt x="256" y="72348"/>
                    <a:pt x="256" y="73410"/>
                    <a:pt x="256" y="76447"/>
                  </a:cubicBezTo>
                  <a:lnTo>
                    <a:pt x="256" y="105902"/>
                  </a:lnTo>
                  <a:cubicBezTo>
                    <a:pt x="256" y="108483"/>
                    <a:pt x="256" y="109850"/>
                    <a:pt x="2244" y="109850"/>
                  </a:cubicBezTo>
                  <a:cubicBezTo>
                    <a:pt x="3381" y="109850"/>
                    <a:pt x="3665" y="109394"/>
                    <a:pt x="4517" y="108028"/>
                  </a:cubicBezTo>
                  <a:cubicBezTo>
                    <a:pt x="5795" y="106206"/>
                    <a:pt x="8636" y="101347"/>
                    <a:pt x="9772" y="99373"/>
                  </a:cubicBezTo>
                  <a:cubicBezTo>
                    <a:pt x="18720" y="107724"/>
                    <a:pt x="29656" y="109850"/>
                    <a:pt x="38888" y="109850"/>
                  </a:cubicBezTo>
                  <a:cubicBezTo>
                    <a:pt x="57636" y="109850"/>
                    <a:pt x="69851" y="94819"/>
                    <a:pt x="69851" y="78724"/>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76" name="任意多边形: 形状 75">
              <a:extLst>
                <a:ext uri="{FF2B5EF4-FFF2-40B4-BE49-F238E27FC236}">
                  <a16:creationId xmlns:a16="http://schemas.microsoft.com/office/drawing/2014/main" id="{BD93A39F-8254-411D-93B2-CC5A75A637D8}"/>
                </a:ext>
              </a:extLst>
            </p:cNvPr>
            <p:cNvSpPr/>
            <p:nvPr>
              <p:custDataLst>
                <p:tags r:id="rId82"/>
              </p:custDataLst>
            </p:nvPr>
          </p:nvSpPr>
          <p:spPr>
            <a:xfrm>
              <a:off x="6791011" y="6581991"/>
              <a:ext cx="135334" cy="144455"/>
            </a:xfrm>
            <a:custGeom>
              <a:avLst/>
              <a:gdLst>
                <a:gd name="connsiteX0" fmla="*/ 135598 w 135334"/>
                <a:gd name="connsiteY0" fmla="*/ 72303 h 144455"/>
                <a:gd name="connsiteX1" fmla="*/ 68032 w 135334"/>
                <a:gd name="connsiteY1" fmla="*/ 75 h 144455"/>
                <a:gd name="connsiteX2" fmla="*/ 263 w 135334"/>
                <a:gd name="connsiteY2" fmla="*/ 72303 h 144455"/>
                <a:gd name="connsiteX3" fmla="*/ 67829 w 135334"/>
                <a:gd name="connsiteY3" fmla="*/ 144531 h 144455"/>
                <a:gd name="connsiteX4" fmla="*/ 135598 w 135334"/>
                <a:gd name="connsiteY4" fmla="*/ 72303 h 144455"/>
                <a:gd name="connsiteX5" fmla="*/ 5336 w 135334"/>
                <a:gd name="connsiteY5" fmla="*/ 69483 h 144455"/>
                <a:gd name="connsiteX6" fmla="*/ 65394 w 135334"/>
                <a:gd name="connsiteY6" fmla="*/ 5497 h 144455"/>
                <a:gd name="connsiteX7" fmla="*/ 65394 w 135334"/>
                <a:gd name="connsiteY7" fmla="*/ 69483 h 144455"/>
                <a:gd name="connsiteX8" fmla="*/ 5336 w 135334"/>
                <a:gd name="connsiteY8" fmla="*/ 69483 h 144455"/>
                <a:gd name="connsiteX9" fmla="*/ 70467 w 135334"/>
                <a:gd name="connsiteY9" fmla="*/ 5497 h 144455"/>
                <a:gd name="connsiteX10" fmla="*/ 130525 w 135334"/>
                <a:gd name="connsiteY10" fmla="*/ 69483 h 144455"/>
                <a:gd name="connsiteX11" fmla="*/ 70467 w 135334"/>
                <a:gd name="connsiteY11" fmla="*/ 69483 h 144455"/>
                <a:gd name="connsiteX12" fmla="*/ 70467 w 135334"/>
                <a:gd name="connsiteY12" fmla="*/ 5497 h 144455"/>
                <a:gd name="connsiteX13" fmla="*/ 65394 w 135334"/>
                <a:gd name="connsiteY13" fmla="*/ 139108 h 144455"/>
                <a:gd name="connsiteX14" fmla="*/ 5336 w 135334"/>
                <a:gd name="connsiteY14" fmla="*/ 74906 h 144455"/>
                <a:gd name="connsiteX15" fmla="*/ 65394 w 135334"/>
                <a:gd name="connsiteY15" fmla="*/ 74906 h 144455"/>
                <a:gd name="connsiteX16" fmla="*/ 65394 w 135334"/>
                <a:gd name="connsiteY16" fmla="*/ 139108 h 144455"/>
                <a:gd name="connsiteX17" fmla="*/ 130525 w 135334"/>
                <a:gd name="connsiteY17" fmla="*/ 74906 h 144455"/>
                <a:gd name="connsiteX18" fmla="*/ 70467 w 135334"/>
                <a:gd name="connsiteY18" fmla="*/ 139108 h 144455"/>
                <a:gd name="connsiteX19" fmla="*/ 70467 w 135334"/>
                <a:gd name="connsiteY19" fmla="*/ 74906 h 144455"/>
                <a:gd name="connsiteX20" fmla="*/ 130525 w 135334"/>
                <a:gd name="connsiteY20" fmla="*/ 74906 h 14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5334" h="144455">
                  <a:moveTo>
                    <a:pt x="135598" y="72303"/>
                  </a:moveTo>
                  <a:cubicBezTo>
                    <a:pt x="135598" y="32393"/>
                    <a:pt x="105163" y="75"/>
                    <a:pt x="68032" y="75"/>
                  </a:cubicBezTo>
                  <a:cubicBezTo>
                    <a:pt x="30292" y="75"/>
                    <a:pt x="263" y="32827"/>
                    <a:pt x="263" y="72303"/>
                  </a:cubicBezTo>
                  <a:cubicBezTo>
                    <a:pt x="263" y="112212"/>
                    <a:pt x="30698" y="144531"/>
                    <a:pt x="67829" y="144531"/>
                  </a:cubicBezTo>
                  <a:cubicBezTo>
                    <a:pt x="105569" y="144531"/>
                    <a:pt x="135598" y="111779"/>
                    <a:pt x="135598" y="72303"/>
                  </a:cubicBezTo>
                  <a:close/>
                  <a:moveTo>
                    <a:pt x="5336" y="69483"/>
                  </a:moveTo>
                  <a:cubicBezTo>
                    <a:pt x="7365" y="33044"/>
                    <a:pt x="33742" y="7232"/>
                    <a:pt x="65394" y="5497"/>
                  </a:cubicBezTo>
                  <a:lnTo>
                    <a:pt x="65394" y="69483"/>
                  </a:lnTo>
                  <a:lnTo>
                    <a:pt x="5336" y="69483"/>
                  </a:lnTo>
                  <a:close/>
                  <a:moveTo>
                    <a:pt x="70467" y="5497"/>
                  </a:moveTo>
                  <a:cubicBezTo>
                    <a:pt x="102322" y="7232"/>
                    <a:pt x="128496" y="33261"/>
                    <a:pt x="130525" y="69483"/>
                  </a:cubicBezTo>
                  <a:lnTo>
                    <a:pt x="70467" y="69483"/>
                  </a:lnTo>
                  <a:lnTo>
                    <a:pt x="70467" y="5497"/>
                  </a:lnTo>
                  <a:close/>
                  <a:moveTo>
                    <a:pt x="65394" y="139108"/>
                  </a:moveTo>
                  <a:cubicBezTo>
                    <a:pt x="33945" y="137373"/>
                    <a:pt x="7365" y="111996"/>
                    <a:pt x="5336" y="74906"/>
                  </a:cubicBezTo>
                  <a:lnTo>
                    <a:pt x="65394" y="74906"/>
                  </a:lnTo>
                  <a:lnTo>
                    <a:pt x="65394" y="139108"/>
                  </a:lnTo>
                  <a:close/>
                  <a:moveTo>
                    <a:pt x="130525" y="74906"/>
                  </a:moveTo>
                  <a:cubicBezTo>
                    <a:pt x="128496" y="111996"/>
                    <a:pt x="101714" y="137373"/>
                    <a:pt x="70467" y="139108"/>
                  </a:cubicBezTo>
                  <a:lnTo>
                    <a:pt x="70467" y="74906"/>
                  </a:lnTo>
                  <a:lnTo>
                    <a:pt x="130525" y="74906"/>
                  </a:ln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77" name="任意多边形: 形状 76">
              <a:extLst>
                <a:ext uri="{FF2B5EF4-FFF2-40B4-BE49-F238E27FC236}">
                  <a16:creationId xmlns:a16="http://schemas.microsoft.com/office/drawing/2014/main" id="{3A805B43-4A4E-4040-8A8A-99855FEF0417}"/>
                </a:ext>
              </a:extLst>
            </p:cNvPr>
            <p:cNvSpPr/>
            <p:nvPr>
              <p:custDataLst>
                <p:tags r:id="rId83"/>
              </p:custDataLst>
            </p:nvPr>
          </p:nvSpPr>
          <p:spPr>
            <a:xfrm>
              <a:off x="6990462" y="6614960"/>
              <a:ext cx="107334" cy="95870"/>
            </a:xfrm>
            <a:custGeom>
              <a:avLst/>
              <a:gdLst>
                <a:gd name="connsiteX0" fmla="*/ 97665 w 107334"/>
                <a:gd name="connsiteY0" fmla="*/ 12655 h 95870"/>
                <a:gd name="connsiteX1" fmla="*/ 107608 w 107334"/>
                <a:gd name="connsiteY1" fmla="*/ 5280 h 95870"/>
                <a:gd name="connsiteX2" fmla="*/ 99694 w 107334"/>
                <a:gd name="connsiteY2" fmla="*/ 75 h 95870"/>
                <a:gd name="connsiteX3" fmla="*/ 53433 w 107334"/>
                <a:gd name="connsiteY3" fmla="*/ 75 h 95870"/>
                <a:gd name="connsiteX4" fmla="*/ 273 w 107334"/>
                <a:gd name="connsiteY4" fmla="*/ 61675 h 95870"/>
                <a:gd name="connsiteX5" fmla="*/ 30708 w 107334"/>
                <a:gd name="connsiteY5" fmla="*/ 95945 h 95870"/>
                <a:gd name="connsiteX6" fmla="*/ 81636 w 107334"/>
                <a:gd name="connsiteY6" fmla="*/ 36297 h 95870"/>
                <a:gd name="connsiteX7" fmla="*/ 75346 w 107334"/>
                <a:gd name="connsiteY7" fmla="*/ 12655 h 95870"/>
                <a:gd name="connsiteX8" fmla="*/ 97665 w 107334"/>
                <a:gd name="connsiteY8" fmla="*/ 12655 h 95870"/>
                <a:gd name="connsiteX9" fmla="*/ 30911 w 107334"/>
                <a:gd name="connsiteY9" fmla="*/ 91173 h 95870"/>
                <a:gd name="connsiteX10" fmla="*/ 12853 w 107334"/>
                <a:gd name="connsiteY10" fmla="*/ 67748 h 95870"/>
                <a:gd name="connsiteX11" fmla="*/ 22389 w 107334"/>
                <a:gd name="connsiteY11" fmla="*/ 30658 h 95870"/>
                <a:gd name="connsiteX12" fmla="*/ 49984 w 107334"/>
                <a:gd name="connsiteY12" fmla="*/ 12655 h 95870"/>
                <a:gd name="connsiteX13" fmla="*/ 68651 w 107334"/>
                <a:gd name="connsiteY13" fmla="*/ 33694 h 95870"/>
                <a:gd name="connsiteX14" fmla="*/ 57694 w 107334"/>
                <a:gd name="connsiteY14" fmla="*/ 72737 h 95870"/>
                <a:gd name="connsiteX15" fmla="*/ 30911 w 107334"/>
                <a:gd name="connsiteY15" fmla="*/ 91173 h 9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334" h="95870">
                  <a:moveTo>
                    <a:pt x="97665" y="12655"/>
                  </a:moveTo>
                  <a:cubicBezTo>
                    <a:pt x="100303" y="12655"/>
                    <a:pt x="107608" y="12655"/>
                    <a:pt x="107608" y="5280"/>
                  </a:cubicBezTo>
                  <a:cubicBezTo>
                    <a:pt x="107608" y="75"/>
                    <a:pt x="103347" y="75"/>
                    <a:pt x="99694" y="75"/>
                  </a:cubicBezTo>
                  <a:lnTo>
                    <a:pt x="53433" y="75"/>
                  </a:lnTo>
                  <a:cubicBezTo>
                    <a:pt x="22795" y="75"/>
                    <a:pt x="273" y="35863"/>
                    <a:pt x="273" y="61675"/>
                  </a:cubicBezTo>
                  <a:cubicBezTo>
                    <a:pt x="273" y="80762"/>
                    <a:pt x="12244" y="95945"/>
                    <a:pt x="30708" y="95945"/>
                  </a:cubicBezTo>
                  <a:cubicBezTo>
                    <a:pt x="54650" y="95945"/>
                    <a:pt x="81636" y="69700"/>
                    <a:pt x="81636" y="36297"/>
                  </a:cubicBezTo>
                  <a:cubicBezTo>
                    <a:pt x="81636" y="32610"/>
                    <a:pt x="81636" y="22199"/>
                    <a:pt x="75346" y="12655"/>
                  </a:cubicBezTo>
                  <a:lnTo>
                    <a:pt x="97665" y="12655"/>
                  </a:lnTo>
                  <a:close/>
                  <a:moveTo>
                    <a:pt x="30911" y="91173"/>
                  </a:moveTo>
                  <a:cubicBezTo>
                    <a:pt x="20969" y="91173"/>
                    <a:pt x="12853" y="83365"/>
                    <a:pt x="12853" y="67748"/>
                  </a:cubicBezTo>
                  <a:cubicBezTo>
                    <a:pt x="12853" y="61241"/>
                    <a:pt x="15288" y="43455"/>
                    <a:pt x="22389" y="30658"/>
                  </a:cubicBezTo>
                  <a:cubicBezTo>
                    <a:pt x="30911" y="15692"/>
                    <a:pt x="43085" y="12655"/>
                    <a:pt x="49984" y="12655"/>
                  </a:cubicBezTo>
                  <a:cubicBezTo>
                    <a:pt x="67027" y="12655"/>
                    <a:pt x="68651" y="26970"/>
                    <a:pt x="68651" y="33694"/>
                  </a:cubicBezTo>
                  <a:cubicBezTo>
                    <a:pt x="68651" y="43889"/>
                    <a:pt x="64593" y="61675"/>
                    <a:pt x="57694" y="72737"/>
                  </a:cubicBezTo>
                  <a:cubicBezTo>
                    <a:pt x="49781" y="85534"/>
                    <a:pt x="38824" y="91173"/>
                    <a:pt x="30911" y="91173"/>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78" name="任意多边形: 形状 77">
              <a:extLst>
                <a:ext uri="{FF2B5EF4-FFF2-40B4-BE49-F238E27FC236}">
                  <a16:creationId xmlns:a16="http://schemas.microsoft.com/office/drawing/2014/main" id="{7FF3D376-1004-4050-9A2B-76ACE09A8E1B}"/>
                </a:ext>
              </a:extLst>
            </p:cNvPr>
            <p:cNvSpPr/>
            <p:nvPr>
              <p:custDataLst>
                <p:tags r:id="rId84"/>
              </p:custDataLst>
            </p:nvPr>
          </p:nvSpPr>
          <p:spPr>
            <a:xfrm>
              <a:off x="7105510" y="6638342"/>
              <a:ext cx="101978" cy="102637"/>
            </a:xfrm>
            <a:custGeom>
              <a:avLst/>
              <a:gdLst>
                <a:gd name="connsiteX0" fmla="*/ 102257 w 101978"/>
                <a:gd name="connsiteY0" fmla="*/ 34997 h 102637"/>
                <a:gd name="connsiteX1" fmla="*/ 99274 w 101978"/>
                <a:gd name="connsiteY1" fmla="*/ 76 h 102637"/>
                <a:gd name="connsiteX2" fmla="*/ 3261 w 101978"/>
                <a:gd name="connsiteY2" fmla="*/ 76 h 102637"/>
                <a:gd name="connsiteX3" fmla="*/ 279 w 101978"/>
                <a:gd name="connsiteY3" fmla="*/ 34997 h 102637"/>
                <a:gd name="connsiteX4" fmla="*/ 5108 w 101978"/>
                <a:gd name="connsiteY4" fmla="*/ 34997 h 102637"/>
                <a:gd name="connsiteX5" fmla="*/ 33088 w 101978"/>
                <a:gd name="connsiteY5" fmla="*/ 5542 h 102637"/>
                <a:gd name="connsiteX6" fmla="*/ 41468 w 101978"/>
                <a:gd name="connsiteY6" fmla="*/ 5694 h 102637"/>
                <a:gd name="connsiteX7" fmla="*/ 44592 w 101978"/>
                <a:gd name="connsiteY7" fmla="*/ 11463 h 102637"/>
                <a:gd name="connsiteX8" fmla="*/ 44592 w 101978"/>
                <a:gd name="connsiteY8" fmla="*/ 90264 h 102637"/>
                <a:gd name="connsiteX9" fmla="*/ 29821 w 101978"/>
                <a:gd name="connsiteY9" fmla="*/ 97248 h 102637"/>
                <a:gd name="connsiteX10" fmla="*/ 23856 w 101978"/>
                <a:gd name="connsiteY10" fmla="*/ 97248 h 102637"/>
                <a:gd name="connsiteX11" fmla="*/ 23856 w 101978"/>
                <a:gd name="connsiteY11" fmla="*/ 102714 h 102637"/>
                <a:gd name="connsiteX12" fmla="*/ 51410 w 101978"/>
                <a:gd name="connsiteY12" fmla="*/ 102106 h 102637"/>
                <a:gd name="connsiteX13" fmla="*/ 78822 w 101978"/>
                <a:gd name="connsiteY13" fmla="*/ 102714 h 102637"/>
                <a:gd name="connsiteX14" fmla="*/ 78822 w 101978"/>
                <a:gd name="connsiteY14" fmla="*/ 97248 h 102637"/>
                <a:gd name="connsiteX15" fmla="*/ 72856 w 101978"/>
                <a:gd name="connsiteY15" fmla="*/ 97248 h 102637"/>
                <a:gd name="connsiteX16" fmla="*/ 58085 w 101978"/>
                <a:gd name="connsiteY16" fmla="*/ 90264 h 102637"/>
                <a:gd name="connsiteX17" fmla="*/ 58085 w 101978"/>
                <a:gd name="connsiteY17" fmla="*/ 11463 h 102637"/>
                <a:gd name="connsiteX18" fmla="*/ 61210 w 101978"/>
                <a:gd name="connsiteY18" fmla="*/ 5694 h 102637"/>
                <a:gd name="connsiteX19" fmla="*/ 69590 w 101978"/>
                <a:gd name="connsiteY19" fmla="*/ 5542 h 102637"/>
                <a:gd name="connsiteX20" fmla="*/ 88622 w 101978"/>
                <a:gd name="connsiteY20" fmla="*/ 8579 h 102637"/>
                <a:gd name="connsiteX21" fmla="*/ 96149 w 101978"/>
                <a:gd name="connsiteY21" fmla="*/ 23154 h 102637"/>
                <a:gd name="connsiteX22" fmla="*/ 97428 w 101978"/>
                <a:gd name="connsiteY22" fmla="*/ 34997 h 102637"/>
                <a:gd name="connsiteX23" fmla="*/ 102257 w 101978"/>
                <a:gd name="connsiteY23" fmla="*/ 34997 h 10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978" h="102637">
                  <a:moveTo>
                    <a:pt x="102257" y="34997"/>
                  </a:moveTo>
                  <a:lnTo>
                    <a:pt x="99274" y="76"/>
                  </a:lnTo>
                  <a:lnTo>
                    <a:pt x="3261" y="76"/>
                  </a:lnTo>
                  <a:lnTo>
                    <a:pt x="279" y="34997"/>
                  </a:lnTo>
                  <a:lnTo>
                    <a:pt x="5108" y="34997"/>
                  </a:lnTo>
                  <a:cubicBezTo>
                    <a:pt x="7096" y="8731"/>
                    <a:pt x="11215" y="5542"/>
                    <a:pt x="33088" y="5542"/>
                  </a:cubicBezTo>
                  <a:cubicBezTo>
                    <a:pt x="35928" y="5542"/>
                    <a:pt x="40047" y="5542"/>
                    <a:pt x="41468" y="5694"/>
                  </a:cubicBezTo>
                  <a:cubicBezTo>
                    <a:pt x="44592" y="6301"/>
                    <a:pt x="44592" y="7971"/>
                    <a:pt x="44592" y="11463"/>
                  </a:cubicBezTo>
                  <a:lnTo>
                    <a:pt x="44592" y="90264"/>
                  </a:lnTo>
                  <a:cubicBezTo>
                    <a:pt x="44592" y="95274"/>
                    <a:pt x="44592" y="97248"/>
                    <a:pt x="29821" y="97248"/>
                  </a:cubicBezTo>
                  <a:lnTo>
                    <a:pt x="23856" y="97248"/>
                  </a:lnTo>
                  <a:lnTo>
                    <a:pt x="23856" y="102714"/>
                  </a:lnTo>
                  <a:cubicBezTo>
                    <a:pt x="30815" y="102106"/>
                    <a:pt x="44024" y="102106"/>
                    <a:pt x="51410" y="102106"/>
                  </a:cubicBezTo>
                  <a:cubicBezTo>
                    <a:pt x="58795" y="102106"/>
                    <a:pt x="71862" y="102106"/>
                    <a:pt x="78822" y="102714"/>
                  </a:cubicBezTo>
                  <a:lnTo>
                    <a:pt x="78822" y="97248"/>
                  </a:lnTo>
                  <a:lnTo>
                    <a:pt x="72856" y="97248"/>
                  </a:lnTo>
                  <a:cubicBezTo>
                    <a:pt x="58085" y="97248"/>
                    <a:pt x="58085" y="95274"/>
                    <a:pt x="58085" y="90264"/>
                  </a:cubicBezTo>
                  <a:lnTo>
                    <a:pt x="58085" y="11463"/>
                  </a:lnTo>
                  <a:cubicBezTo>
                    <a:pt x="58085" y="7971"/>
                    <a:pt x="58085" y="6301"/>
                    <a:pt x="61210" y="5694"/>
                  </a:cubicBezTo>
                  <a:cubicBezTo>
                    <a:pt x="62630" y="5542"/>
                    <a:pt x="66749" y="5542"/>
                    <a:pt x="69590" y="5542"/>
                  </a:cubicBezTo>
                  <a:cubicBezTo>
                    <a:pt x="77543" y="5542"/>
                    <a:pt x="83651" y="5542"/>
                    <a:pt x="88622" y="8579"/>
                  </a:cubicBezTo>
                  <a:cubicBezTo>
                    <a:pt x="95013" y="12678"/>
                    <a:pt x="96007" y="22395"/>
                    <a:pt x="96149" y="23154"/>
                  </a:cubicBezTo>
                  <a:lnTo>
                    <a:pt x="97428" y="34997"/>
                  </a:lnTo>
                  <a:lnTo>
                    <a:pt x="102257" y="34997"/>
                  </a:ln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79" name="任意多边形: 形状 78">
              <a:extLst>
                <a:ext uri="{FF2B5EF4-FFF2-40B4-BE49-F238E27FC236}">
                  <a16:creationId xmlns:a16="http://schemas.microsoft.com/office/drawing/2014/main" id="{EE642A4B-2236-4C25-A980-A897ABF41196}"/>
                </a:ext>
              </a:extLst>
            </p:cNvPr>
            <p:cNvSpPr/>
            <p:nvPr>
              <p:custDataLst>
                <p:tags r:id="rId85"/>
              </p:custDataLst>
            </p:nvPr>
          </p:nvSpPr>
          <p:spPr>
            <a:xfrm>
              <a:off x="7221975" y="6640164"/>
              <a:ext cx="65902" cy="103852"/>
            </a:xfrm>
            <a:custGeom>
              <a:avLst/>
              <a:gdLst>
                <a:gd name="connsiteX0" fmla="*/ 66187 w 65902"/>
                <a:gd name="connsiteY0" fmla="*/ 52458 h 103852"/>
                <a:gd name="connsiteX1" fmla="*/ 57807 w 65902"/>
                <a:gd name="connsiteY1" fmla="*/ 13134 h 103852"/>
                <a:gd name="connsiteX2" fmla="*/ 33236 w 65902"/>
                <a:gd name="connsiteY2" fmla="*/ 76 h 103852"/>
                <a:gd name="connsiteX3" fmla="*/ 284 w 65902"/>
                <a:gd name="connsiteY3" fmla="*/ 52458 h 103852"/>
                <a:gd name="connsiteX4" fmla="*/ 33236 w 65902"/>
                <a:gd name="connsiteY4" fmla="*/ 103928 h 103852"/>
                <a:gd name="connsiteX5" fmla="*/ 66187 w 65902"/>
                <a:gd name="connsiteY5" fmla="*/ 52458 h 103852"/>
                <a:gd name="connsiteX6" fmla="*/ 53262 w 65902"/>
                <a:gd name="connsiteY6" fmla="*/ 50484 h 103852"/>
                <a:gd name="connsiteX7" fmla="*/ 51415 w 65902"/>
                <a:gd name="connsiteY7" fmla="*/ 82520 h 103852"/>
                <a:gd name="connsiteX8" fmla="*/ 33236 w 65902"/>
                <a:gd name="connsiteY8" fmla="*/ 99677 h 103852"/>
                <a:gd name="connsiteX9" fmla="*/ 15198 w 65902"/>
                <a:gd name="connsiteY9" fmla="*/ 83128 h 103852"/>
                <a:gd name="connsiteX10" fmla="*/ 13209 w 65902"/>
                <a:gd name="connsiteY10" fmla="*/ 50484 h 103852"/>
                <a:gd name="connsiteX11" fmla="*/ 15340 w 65902"/>
                <a:gd name="connsiteY11" fmla="*/ 19511 h 103852"/>
                <a:gd name="connsiteX12" fmla="*/ 33236 w 65902"/>
                <a:gd name="connsiteY12" fmla="*/ 4327 h 103852"/>
                <a:gd name="connsiteX13" fmla="*/ 50847 w 65902"/>
                <a:gd name="connsiteY13" fmla="*/ 18144 h 103852"/>
                <a:gd name="connsiteX14" fmla="*/ 53262 w 65902"/>
                <a:gd name="connsiteY14" fmla="*/ 50484 h 10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902" h="103852">
                  <a:moveTo>
                    <a:pt x="66187" y="52458"/>
                  </a:moveTo>
                  <a:cubicBezTo>
                    <a:pt x="66187" y="35756"/>
                    <a:pt x="64340" y="23762"/>
                    <a:pt x="57807" y="13134"/>
                  </a:cubicBezTo>
                  <a:cubicBezTo>
                    <a:pt x="53404" y="6149"/>
                    <a:pt x="44598" y="76"/>
                    <a:pt x="33236" y="76"/>
                  </a:cubicBezTo>
                  <a:cubicBezTo>
                    <a:pt x="284" y="76"/>
                    <a:pt x="284" y="41526"/>
                    <a:pt x="284" y="52458"/>
                  </a:cubicBezTo>
                  <a:cubicBezTo>
                    <a:pt x="284" y="63390"/>
                    <a:pt x="284" y="103928"/>
                    <a:pt x="33236" y="103928"/>
                  </a:cubicBezTo>
                  <a:cubicBezTo>
                    <a:pt x="66187" y="103928"/>
                    <a:pt x="66187" y="63390"/>
                    <a:pt x="66187" y="52458"/>
                  </a:cubicBezTo>
                  <a:close/>
                  <a:moveTo>
                    <a:pt x="53262" y="50484"/>
                  </a:moveTo>
                  <a:cubicBezTo>
                    <a:pt x="53262" y="61719"/>
                    <a:pt x="53262" y="72955"/>
                    <a:pt x="51415" y="82520"/>
                  </a:cubicBezTo>
                  <a:cubicBezTo>
                    <a:pt x="48575" y="96337"/>
                    <a:pt x="38917" y="99677"/>
                    <a:pt x="33236" y="99677"/>
                  </a:cubicBezTo>
                  <a:cubicBezTo>
                    <a:pt x="26702" y="99677"/>
                    <a:pt x="18038" y="95578"/>
                    <a:pt x="15198" y="83128"/>
                  </a:cubicBezTo>
                  <a:cubicBezTo>
                    <a:pt x="13209" y="74170"/>
                    <a:pt x="13209" y="61719"/>
                    <a:pt x="13209" y="50484"/>
                  </a:cubicBezTo>
                  <a:cubicBezTo>
                    <a:pt x="13209" y="39400"/>
                    <a:pt x="13209" y="27861"/>
                    <a:pt x="15340" y="19511"/>
                  </a:cubicBezTo>
                  <a:cubicBezTo>
                    <a:pt x="18322" y="7516"/>
                    <a:pt x="27412" y="4327"/>
                    <a:pt x="33236" y="4327"/>
                  </a:cubicBezTo>
                  <a:cubicBezTo>
                    <a:pt x="40905" y="4327"/>
                    <a:pt x="48291" y="9338"/>
                    <a:pt x="50847" y="18144"/>
                  </a:cubicBezTo>
                  <a:cubicBezTo>
                    <a:pt x="53120" y="26343"/>
                    <a:pt x="53262" y="37275"/>
                    <a:pt x="53262" y="50484"/>
                  </a:cubicBezTo>
                  <a:close/>
                </a:path>
              </a:pathLst>
            </a:custGeom>
            <a:solidFill>
              <a:srgbClr val="000000"/>
            </a:solidFill>
            <a:ln w="2280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grpSp>
        <p:nvGrpSpPr>
          <p:cNvPr id="360" name="组合 359" descr="\documentclass{article}&#10;\usepackage{amsmath}&#10;\pagestyle{empty}&#10;\begin{document}&#10;&#10;$$&#10;f(x)=\frac{2}{3}\frac{1}{\sqrt{2\pi}\sigma_0}\exp\bigl(\frac{x^2}{\sigma_0^2}\bigr)+\frac{1}{3}\frac{1}{\sqrt{2\pi}\sigma_1}\exp\bigl[\frac{(x-\Delta{T})^2}{\sigma_1^2}\bigr]&#10;$$&#10;&#10;\end{document}" title="IguanaTex Shape Display">
            <a:extLst>
              <a:ext uri="{FF2B5EF4-FFF2-40B4-BE49-F238E27FC236}">
                <a16:creationId xmlns:a16="http://schemas.microsoft.com/office/drawing/2014/main" id="{BD17F1C0-EBA1-444E-B86C-7769019AC90A}"/>
              </a:ext>
            </a:extLst>
          </p:cNvPr>
          <p:cNvGrpSpPr>
            <a:grpSpLocks noChangeAspect="1"/>
          </p:cNvGrpSpPr>
          <p:nvPr>
            <p:custDataLst>
              <p:tags r:id="rId4"/>
            </p:custDataLst>
          </p:nvPr>
        </p:nvGrpSpPr>
        <p:grpSpPr>
          <a:xfrm>
            <a:off x="854509" y="5492192"/>
            <a:ext cx="4742422" cy="500192"/>
            <a:chOff x="2747813" y="7102246"/>
            <a:chExt cx="4742422" cy="500192"/>
          </a:xfrm>
        </p:grpSpPr>
        <p:sp>
          <p:nvSpPr>
            <p:cNvPr id="266" name="任意多边形: 形状 265">
              <a:extLst>
                <a:ext uri="{FF2B5EF4-FFF2-40B4-BE49-F238E27FC236}">
                  <a16:creationId xmlns:a16="http://schemas.microsoft.com/office/drawing/2014/main" id="{B87CA2F3-F310-4D74-91B7-1874543BAAE5}"/>
                </a:ext>
              </a:extLst>
            </p:cNvPr>
            <p:cNvSpPr/>
            <p:nvPr>
              <p:custDataLst>
                <p:tags r:id="rId14"/>
              </p:custDataLst>
            </p:nvPr>
          </p:nvSpPr>
          <p:spPr>
            <a:xfrm>
              <a:off x="2747813" y="7264036"/>
              <a:ext cx="101232" cy="184221"/>
            </a:xfrm>
            <a:custGeom>
              <a:avLst/>
              <a:gdLst>
                <a:gd name="connsiteX0" fmla="*/ 63818 w 101232"/>
                <a:gd name="connsiteY0" fmla="*/ 61823 h 184221"/>
                <a:gd name="connsiteX1" fmla="*/ 81265 w 101232"/>
                <a:gd name="connsiteY1" fmla="*/ 61823 h 184221"/>
                <a:gd name="connsiteX2" fmla="*/ 87351 w 101232"/>
                <a:gd name="connsiteY2" fmla="*/ 57774 h 184221"/>
                <a:gd name="connsiteX3" fmla="*/ 81873 w 101232"/>
                <a:gd name="connsiteY3" fmla="*/ 55547 h 184221"/>
                <a:gd name="connsiteX4" fmla="*/ 65035 w 101232"/>
                <a:gd name="connsiteY4" fmla="*/ 55547 h 184221"/>
                <a:gd name="connsiteX5" fmla="*/ 69295 w 101232"/>
                <a:gd name="connsiteY5" fmla="*/ 32469 h 184221"/>
                <a:gd name="connsiteX6" fmla="*/ 74164 w 101232"/>
                <a:gd name="connsiteY6" fmla="*/ 11415 h 184221"/>
                <a:gd name="connsiteX7" fmla="*/ 83699 w 101232"/>
                <a:gd name="connsiteY7" fmla="*/ 4532 h 184221"/>
                <a:gd name="connsiteX8" fmla="*/ 93640 w 101232"/>
                <a:gd name="connsiteY8" fmla="*/ 8176 h 184221"/>
                <a:gd name="connsiteX9" fmla="*/ 82685 w 101232"/>
                <a:gd name="connsiteY9" fmla="*/ 19108 h 184221"/>
                <a:gd name="connsiteX10" fmla="*/ 90191 w 101232"/>
                <a:gd name="connsiteY10" fmla="*/ 26193 h 184221"/>
                <a:gd name="connsiteX11" fmla="*/ 101349 w 101232"/>
                <a:gd name="connsiteY11" fmla="*/ 14047 h 184221"/>
                <a:gd name="connsiteX12" fmla="*/ 83699 w 101232"/>
                <a:gd name="connsiteY12" fmla="*/ 79 h 184221"/>
                <a:gd name="connsiteX13" fmla="*/ 57934 w 101232"/>
                <a:gd name="connsiteY13" fmla="*/ 23764 h 184221"/>
                <a:gd name="connsiteX14" fmla="*/ 51240 w 101232"/>
                <a:gd name="connsiteY14" fmla="*/ 55547 h 184221"/>
                <a:gd name="connsiteX15" fmla="*/ 37241 w 101232"/>
                <a:gd name="connsiteY15" fmla="*/ 55547 h 184221"/>
                <a:gd name="connsiteX16" fmla="*/ 31155 w 101232"/>
                <a:gd name="connsiteY16" fmla="*/ 59394 h 184221"/>
                <a:gd name="connsiteX17" fmla="*/ 36836 w 101232"/>
                <a:gd name="connsiteY17" fmla="*/ 61823 h 184221"/>
                <a:gd name="connsiteX18" fmla="*/ 50225 w 101232"/>
                <a:gd name="connsiteY18" fmla="*/ 61823 h 184221"/>
                <a:gd name="connsiteX19" fmla="*/ 35010 w 101232"/>
                <a:gd name="connsiteY19" fmla="*/ 141787 h 184221"/>
                <a:gd name="connsiteX20" fmla="*/ 17360 w 101232"/>
                <a:gd name="connsiteY20" fmla="*/ 179846 h 184221"/>
                <a:gd name="connsiteX21" fmla="*/ 7622 w 101232"/>
                <a:gd name="connsiteY21" fmla="*/ 176202 h 184221"/>
                <a:gd name="connsiteX22" fmla="*/ 18780 w 101232"/>
                <a:gd name="connsiteY22" fmla="*/ 165270 h 184221"/>
                <a:gd name="connsiteX23" fmla="*/ 11274 w 101232"/>
                <a:gd name="connsiteY23" fmla="*/ 158185 h 184221"/>
                <a:gd name="connsiteX24" fmla="*/ 116 w 101232"/>
                <a:gd name="connsiteY24" fmla="*/ 170331 h 184221"/>
                <a:gd name="connsiteX25" fmla="*/ 17360 w 101232"/>
                <a:gd name="connsiteY25" fmla="*/ 184300 h 184221"/>
                <a:gd name="connsiteX26" fmla="*/ 40284 w 101232"/>
                <a:gd name="connsiteY26" fmla="*/ 164663 h 184221"/>
                <a:gd name="connsiteX27" fmla="*/ 51645 w 101232"/>
                <a:gd name="connsiteY27" fmla="*/ 125997 h 184221"/>
                <a:gd name="connsiteX28" fmla="*/ 63818 w 101232"/>
                <a:gd name="connsiteY28" fmla="*/ 61823 h 18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232" h="184221">
                  <a:moveTo>
                    <a:pt x="63818" y="61823"/>
                  </a:moveTo>
                  <a:lnTo>
                    <a:pt x="81265" y="61823"/>
                  </a:lnTo>
                  <a:cubicBezTo>
                    <a:pt x="85322" y="61823"/>
                    <a:pt x="87351" y="61823"/>
                    <a:pt x="87351" y="57774"/>
                  </a:cubicBezTo>
                  <a:cubicBezTo>
                    <a:pt x="87351" y="55547"/>
                    <a:pt x="85322" y="55547"/>
                    <a:pt x="81873" y="55547"/>
                  </a:cubicBezTo>
                  <a:lnTo>
                    <a:pt x="65035" y="55547"/>
                  </a:lnTo>
                  <a:lnTo>
                    <a:pt x="69295" y="32469"/>
                  </a:lnTo>
                  <a:cubicBezTo>
                    <a:pt x="70107" y="28218"/>
                    <a:pt x="72947" y="13845"/>
                    <a:pt x="74164" y="11415"/>
                  </a:cubicBezTo>
                  <a:cubicBezTo>
                    <a:pt x="75990" y="7569"/>
                    <a:pt x="79439" y="4532"/>
                    <a:pt x="83699" y="4532"/>
                  </a:cubicBezTo>
                  <a:cubicBezTo>
                    <a:pt x="84510" y="4532"/>
                    <a:pt x="89785" y="4532"/>
                    <a:pt x="93640" y="8176"/>
                  </a:cubicBezTo>
                  <a:cubicBezTo>
                    <a:pt x="84713" y="8986"/>
                    <a:pt x="82685" y="16071"/>
                    <a:pt x="82685" y="19108"/>
                  </a:cubicBezTo>
                  <a:cubicBezTo>
                    <a:pt x="82685" y="23764"/>
                    <a:pt x="86336" y="26193"/>
                    <a:pt x="90191" y="26193"/>
                  </a:cubicBezTo>
                  <a:cubicBezTo>
                    <a:pt x="95466" y="26193"/>
                    <a:pt x="101349" y="21740"/>
                    <a:pt x="101349" y="14047"/>
                  </a:cubicBezTo>
                  <a:cubicBezTo>
                    <a:pt x="101349" y="4735"/>
                    <a:pt x="92017" y="79"/>
                    <a:pt x="83699" y="79"/>
                  </a:cubicBezTo>
                  <a:cubicBezTo>
                    <a:pt x="76801" y="79"/>
                    <a:pt x="64020" y="3723"/>
                    <a:pt x="57934" y="23764"/>
                  </a:cubicBezTo>
                  <a:cubicBezTo>
                    <a:pt x="56717" y="28015"/>
                    <a:pt x="56108" y="30040"/>
                    <a:pt x="51240" y="55547"/>
                  </a:cubicBezTo>
                  <a:lnTo>
                    <a:pt x="37241" y="55547"/>
                  </a:lnTo>
                  <a:cubicBezTo>
                    <a:pt x="33387" y="55547"/>
                    <a:pt x="31155" y="55547"/>
                    <a:pt x="31155" y="59394"/>
                  </a:cubicBezTo>
                  <a:cubicBezTo>
                    <a:pt x="31155" y="61823"/>
                    <a:pt x="32981" y="61823"/>
                    <a:pt x="36836" y="61823"/>
                  </a:cubicBezTo>
                  <a:lnTo>
                    <a:pt x="50225" y="61823"/>
                  </a:lnTo>
                  <a:lnTo>
                    <a:pt x="35010" y="141787"/>
                  </a:lnTo>
                  <a:cubicBezTo>
                    <a:pt x="31358" y="161424"/>
                    <a:pt x="27909" y="179846"/>
                    <a:pt x="17360" y="179846"/>
                  </a:cubicBezTo>
                  <a:cubicBezTo>
                    <a:pt x="16549" y="179846"/>
                    <a:pt x="11477" y="179846"/>
                    <a:pt x="7622" y="176202"/>
                  </a:cubicBezTo>
                  <a:cubicBezTo>
                    <a:pt x="16954" y="175595"/>
                    <a:pt x="18780" y="168307"/>
                    <a:pt x="18780" y="165270"/>
                  </a:cubicBezTo>
                  <a:cubicBezTo>
                    <a:pt x="18780" y="160614"/>
                    <a:pt x="15128" y="158185"/>
                    <a:pt x="11274" y="158185"/>
                  </a:cubicBezTo>
                  <a:cubicBezTo>
                    <a:pt x="5999" y="158185"/>
                    <a:pt x="116" y="162639"/>
                    <a:pt x="116" y="170331"/>
                  </a:cubicBezTo>
                  <a:cubicBezTo>
                    <a:pt x="116" y="179441"/>
                    <a:pt x="9042" y="184300"/>
                    <a:pt x="17360" y="184300"/>
                  </a:cubicBezTo>
                  <a:cubicBezTo>
                    <a:pt x="28518" y="184300"/>
                    <a:pt x="36633" y="172356"/>
                    <a:pt x="40284" y="164663"/>
                  </a:cubicBezTo>
                  <a:cubicBezTo>
                    <a:pt x="46776" y="151909"/>
                    <a:pt x="51442" y="127414"/>
                    <a:pt x="51645" y="125997"/>
                  </a:cubicBezTo>
                  <a:lnTo>
                    <a:pt x="63818" y="61823"/>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67" name="任意多边形: 形状 266">
              <a:extLst>
                <a:ext uri="{FF2B5EF4-FFF2-40B4-BE49-F238E27FC236}">
                  <a16:creationId xmlns:a16="http://schemas.microsoft.com/office/drawing/2014/main" id="{FC7C80AC-51D3-45B5-8CD4-AEBC06EC441A}"/>
                </a:ext>
              </a:extLst>
            </p:cNvPr>
            <p:cNvSpPr/>
            <p:nvPr>
              <p:custDataLst>
                <p:tags r:id="rId15"/>
              </p:custDataLst>
            </p:nvPr>
          </p:nvSpPr>
          <p:spPr>
            <a:xfrm>
              <a:off x="2878305" y="7254927"/>
              <a:ext cx="47066" cy="202440"/>
            </a:xfrm>
            <a:custGeom>
              <a:avLst/>
              <a:gdLst>
                <a:gd name="connsiteX0" fmla="*/ 47188 w 47066"/>
                <a:gd name="connsiteY0" fmla="*/ 200495 h 202440"/>
                <a:gd name="connsiteX1" fmla="*/ 43739 w 47066"/>
                <a:gd name="connsiteY1" fmla="*/ 196041 h 202440"/>
                <a:gd name="connsiteX2" fmla="*/ 11888 w 47066"/>
                <a:gd name="connsiteY2" fmla="*/ 101299 h 202440"/>
                <a:gd name="connsiteX3" fmla="*/ 44551 w 47066"/>
                <a:gd name="connsiteY3" fmla="*/ 5545 h 202440"/>
                <a:gd name="connsiteX4" fmla="*/ 47188 w 47066"/>
                <a:gd name="connsiteY4" fmla="*/ 2103 h 202440"/>
                <a:gd name="connsiteX5" fmla="*/ 45159 w 47066"/>
                <a:gd name="connsiteY5" fmla="*/ 79 h 202440"/>
                <a:gd name="connsiteX6" fmla="*/ 12903 w 47066"/>
                <a:gd name="connsiteY6" fmla="*/ 39555 h 202440"/>
                <a:gd name="connsiteX7" fmla="*/ 122 w 47066"/>
                <a:gd name="connsiteY7" fmla="*/ 101299 h 202440"/>
                <a:gd name="connsiteX8" fmla="*/ 13511 w 47066"/>
                <a:gd name="connsiteY8" fmla="*/ 164461 h 202440"/>
                <a:gd name="connsiteX9" fmla="*/ 45159 w 47066"/>
                <a:gd name="connsiteY9" fmla="*/ 202519 h 202440"/>
                <a:gd name="connsiteX10" fmla="*/ 47188 w 47066"/>
                <a:gd name="connsiteY10" fmla="*/ 200495 h 20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6" h="202440">
                  <a:moveTo>
                    <a:pt x="47188" y="200495"/>
                  </a:moveTo>
                  <a:cubicBezTo>
                    <a:pt x="47188" y="199888"/>
                    <a:pt x="47188" y="199483"/>
                    <a:pt x="43739" y="196041"/>
                  </a:cubicBezTo>
                  <a:cubicBezTo>
                    <a:pt x="18380" y="170534"/>
                    <a:pt x="11888" y="132272"/>
                    <a:pt x="11888" y="101299"/>
                  </a:cubicBezTo>
                  <a:cubicBezTo>
                    <a:pt x="11888" y="66074"/>
                    <a:pt x="19598" y="30850"/>
                    <a:pt x="44551" y="5545"/>
                  </a:cubicBezTo>
                  <a:cubicBezTo>
                    <a:pt x="47188" y="3115"/>
                    <a:pt x="47188" y="2710"/>
                    <a:pt x="47188" y="2103"/>
                  </a:cubicBezTo>
                  <a:cubicBezTo>
                    <a:pt x="47188" y="686"/>
                    <a:pt x="46377" y="79"/>
                    <a:pt x="45159" y="79"/>
                  </a:cubicBezTo>
                  <a:cubicBezTo>
                    <a:pt x="43131" y="79"/>
                    <a:pt x="24872" y="13845"/>
                    <a:pt x="12903" y="39555"/>
                  </a:cubicBezTo>
                  <a:cubicBezTo>
                    <a:pt x="2556" y="61823"/>
                    <a:pt x="122" y="84294"/>
                    <a:pt x="122" y="101299"/>
                  </a:cubicBezTo>
                  <a:cubicBezTo>
                    <a:pt x="122" y="117089"/>
                    <a:pt x="2353" y="141585"/>
                    <a:pt x="13511" y="164461"/>
                  </a:cubicBezTo>
                  <a:cubicBezTo>
                    <a:pt x="25684" y="189361"/>
                    <a:pt x="43131" y="202519"/>
                    <a:pt x="45159" y="202519"/>
                  </a:cubicBezTo>
                  <a:cubicBezTo>
                    <a:pt x="46377" y="202519"/>
                    <a:pt x="47188" y="201912"/>
                    <a:pt x="47188" y="200495"/>
                  </a:cubicBez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68" name="任意多边形: 形状 267">
              <a:extLst>
                <a:ext uri="{FF2B5EF4-FFF2-40B4-BE49-F238E27FC236}">
                  <a16:creationId xmlns:a16="http://schemas.microsoft.com/office/drawing/2014/main" id="{D95CF790-770A-4E44-B163-8E4712508BC0}"/>
                </a:ext>
              </a:extLst>
            </p:cNvPr>
            <p:cNvSpPr/>
            <p:nvPr>
              <p:custDataLst>
                <p:tags r:id="rId16"/>
              </p:custDataLst>
            </p:nvPr>
          </p:nvSpPr>
          <p:spPr>
            <a:xfrm>
              <a:off x="2942999" y="7317278"/>
              <a:ext cx="101030" cy="91705"/>
            </a:xfrm>
            <a:custGeom>
              <a:avLst/>
              <a:gdLst>
                <a:gd name="connsiteX0" fmla="*/ 62002 w 101030"/>
                <a:gd name="connsiteY0" fmla="*/ 28420 h 91705"/>
                <a:gd name="connsiteX1" fmla="*/ 82086 w 101030"/>
                <a:gd name="connsiteY1" fmla="*/ 4532 h 91705"/>
                <a:gd name="connsiteX2" fmla="*/ 92229 w 101030"/>
                <a:gd name="connsiteY2" fmla="*/ 7164 h 91705"/>
                <a:gd name="connsiteX3" fmla="*/ 82492 w 101030"/>
                <a:gd name="connsiteY3" fmla="*/ 18096 h 91705"/>
                <a:gd name="connsiteX4" fmla="*/ 90201 w 101030"/>
                <a:gd name="connsiteY4" fmla="*/ 25181 h 91705"/>
                <a:gd name="connsiteX5" fmla="*/ 101156 w 101030"/>
                <a:gd name="connsiteY5" fmla="*/ 13440 h 91705"/>
                <a:gd name="connsiteX6" fmla="*/ 82289 w 101030"/>
                <a:gd name="connsiteY6" fmla="*/ 79 h 91705"/>
                <a:gd name="connsiteX7" fmla="*/ 60987 w 101030"/>
                <a:gd name="connsiteY7" fmla="*/ 15464 h 91705"/>
                <a:gd name="connsiteX8" fmla="*/ 39077 w 101030"/>
                <a:gd name="connsiteY8" fmla="*/ 79 h 91705"/>
                <a:gd name="connsiteX9" fmla="*/ 6415 w 101030"/>
                <a:gd name="connsiteY9" fmla="*/ 31255 h 91705"/>
                <a:gd name="connsiteX10" fmla="*/ 8849 w 101030"/>
                <a:gd name="connsiteY10" fmla="*/ 33279 h 91705"/>
                <a:gd name="connsiteX11" fmla="*/ 11487 w 101030"/>
                <a:gd name="connsiteY11" fmla="*/ 31052 h 91705"/>
                <a:gd name="connsiteX12" fmla="*/ 38671 w 101030"/>
                <a:gd name="connsiteY12" fmla="*/ 4532 h 91705"/>
                <a:gd name="connsiteX13" fmla="*/ 49626 w 101030"/>
                <a:gd name="connsiteY13" fmla="*/ 18096 h 91705"/>
                <a:gd name="connsiteX14" fmla="*/ 38671 w 101030"/>
                <a:gd name="connsiteY14" fmla="*/ 66277 h 91705"/>
                <a:gd name="connsiteX15" fmla="*/ 19399 w 101030"/>
                <a:gd name="connsiteY15" fmla="*/ 87331 h 91705"/>
                <a:gd name="connsiteX16" fmla="*/ 9255 w 101030"/>
                <a:gd name="connsiteY16" fmla="*/ 84699 h 91705"/>
                <a:gd name="connsiteX17" fmla="*/ 18790 w 101030"/>
                <a:gd name="connsiteY17" fmla="*/ 73767 h 91705"/>
                <a:gd name="connsiteX18" fmla="*/ 11284 w 101030"/>
                <a:gd name="connsiteY18" fmla="*/ 66682 h 91705"/>
                <a:gd name="connsiteX19" fmla="*/ 126 w 101030"/>
                <a:gd name="connsiteY19" fmla="*/ 78423 h 91705"/>
                <a:gd name="connsiteX20" fmla="*/ 19196 w 101030"/>
                <a:gd name="connsiteY20" fmla="*/ 91784 h 91705"/>
                <a:gd name="connsiteX21" fmla="*/ 40497 w 101030"/>
                <a:gd name="connsiteY21" fmla="*/ 76399 h 91705"/>
                <a:gd name="connsiteX22" fmla="*/ 62407 w 101030"/>
                <a:gd name="connsiteY22" fmla="*/ 91784 h 91705"/>
                <a:gd name="connsiteX23" fmla="*/ 94867 w 101030"/>
                <a:gd name="connsiteY23" fmla="*/ 60608 h 91705"/>
                <a:gd name="connsiteX24" fmla="*/ 92432 w 101030"/>
                <a:gd name="connsiteY24" fmla="*/ 58584 h 91705"/>
                <a:gd name="connsiteX25" fmla="*/ 89795 w 101030"/>
                <a:gd name="connsiteY25" fmla="*/ 60811 h 91705"/>
                <a:gd name="connsiteX26" fmla="*/ 62813 w 101030"/>
                <a:gd name="connsiteY26" fmla="*/ 87331 h 91705"/>
                <a:gd name="connsiteX27" fmla="*/ 51655 w 101030"/>
                <a:gd name="connsiteY27" fmla="*/ 73970 h 91705"/>
                <a:gd name="connsiteX28" fmla="*/ 55104 w 101030"/>
                <a:gd name="connsiteY28" fmla="*/ 56155 h 91705"/>
                <a:gd name="connsiteX29" fmla="*/ 62002 w 101030"/>
                <a:gd name="connsiteY29" fmla="*/ 28420 h 9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1030" h="91705">
                  <a:moveTo>
                    <a:pt x="62002" y="28420"/>
                  </a:moveTo>
                  <a:cubicBezTo>
                    <a:pt x="63219" y="23157"/>
                    <a:pt x="67885" y="4532"/>
                    <a:pt x="82086" y="4532"/>
                  </a:cubicBezTo>
                  <a:cubicBezTo>
                    <a:pt x="83100" y="4532"/>
                    <a:pt x="87969" y="4532"/>
                    <a:pt x="92229" y="7164"/>
                  </a:cubicBezTo>
                  <a:cubicBezTo>
                    <a:pt x="86549" y="8176"/>
                    <a:pt x="82492" y="13237"/>
                    <a:pt x="82492" y="18096"/>
                  </a:cubicBezTo>
                  <a:cubicBezTo>
                    <a:pt x="82492" y="21335"/>
                    <a:pt x="84723" y="25181"/>
                    <a:pt x="90201" y="25181"/>
                  </a:cubicBezTo>
                  <a:cubicBezTo>
                    <a:pt x="94664" y="25181"/>
                    <a:pt x="101156" y="21537"/>
                    <a:pt x="101156" y="13440"/>
                  </a:cubicBezTo>
                  <a:cubicBezTo>
                    <a:pt x="101156" y="2913"/>
                    <a:pt x="89186" y="79"/>
                    <a:pt x="82289" y="79"/>
                  </a:cubicBezTo>
                  <a:cubicBezTo>
                    <a:pt x="70522" y="79"/>
                    <a:pt x="63422" y="10808"/>
                    <a:pt x="60987" y="15464"/>
                  </a:cubicBezTo>
                  <a:cubicBezTo>
                    <a:pt x="55915" y="2103"/>
                    <a:pt x="44960" y="79"/>
                    <a:pt x="39077" y="79"/>
                  </a:cubicBezTo>
                  <a:cubicBezTo>
                    <a:pt x="17978" y="79"/>
                    <a:pt x="6415" y="26193"/>
                    <a:pt x="6415" y="31255"/>
                  </a:cubicBezTo>
                  <a:cubicBezTo>
                    <a:pt x="6415" y="33279"/>
                    <a:pt x="8443" y="33279"/>
                    <a:pt x="8849" y="33279"/>
                  </a:cubicBezTo>
                  <a:cubicBezTo>
                    <a:pt x="10472" y="33279"/>
                    <a:pt x="11081" y="32874"/>
                    <a:pt x="11487" y="31052"/>
                  </a:cubicBezTo>
                  <a:cubicBezTo>
                    <a:pt x="18384" y="9593"/>
                    <a:pt x="31774" y="4532"/>
                    <a:pt x="38671" y="4532"/>
                  </a:cubicBezTo>
                  <a:cubicBezTo>
                    <a:pt x="42526" y="4532"/>
                    <a:pt x="49626" y="6354"/>
                    <a:pt x="49626" y="18096"/>
                  </a:cubicBezTo>
                  <a:cubicBezTo>
                    <a:pt x="49626" y="24372"/>
                    <a:pt x="46178" y="37935"/>
                    <a:pt x="38671" y="66277"/>
                  </a:cubicBezTo>
                  <a:cubicBezTo>
                    <a:pt x="35425" y="78828"/>
                    <a:pt x="28325" y="87331"/>
                    <a:pt x="19399" y="87331"/>
                  </a:cubicBezTo>
                  <a:cubicBezTo>
                    <a:pt x="18181" y="87331"/>
                    <a:pt x="13515" y="87331"/>
                    <a:pt x="9255" y="84699"/>
                  </a:cubicBezTo>
                  <a:cubicBezTo>
                    <a:pt x="14327" y="83687"/>
                    <a:pt x="18790" y="79435"/>
                    <a:pt x="18790" y="73767"/>
                  </a:cubicBezTo>
                  <a:cubicBezTo>
                    <a:pt x="18790" y="68301"/>
                    <a:pt x="14327" y="66682"/>
                    <a:pt x="11284" y="66682"/>
                  </a:cubicBezTo>
                  <a:cubicBezTo>
                    <a:pt x="5198" y="66682"/>
                    <a:pt x="126" y="71945"/>
                    <a:pt x="126" y="78423"/>
                  </a:cubicBezTo>
                  <a:cubicBezTo>
                    <a:pt x="126" y="87736"/>
                    <a:pt x="10269" y="91784"/>
                    <a:pt x="19196" y="91784"/>
                  </a:cubicBezTo>
                  <a:cubicBezTo>
                    <a:pt x="32585" y="91784"/>
                    <a:pt x="39889" y="77613"/>
                    <a:pt x="40497" y="76399"/>
                  </a:cubicBezTo>
                  <a:cubicBezTo>
                    <a:pt x="42932" y="83889"/>
                    <a:pt x="50235" y="91784"/>
                    <a:pt x="62407" y="91784"/>
                  </a:cubicBezTo>
                  <a:cubicBezTo>
                    <a:pt x="83303" y="91784"/>
                    <a:pt x="94867" y="65669"/>
                    <a:pt x="94867" y="60608"/>
                  </a:cubicBezTo>
                  <a:cubicBezTo>
                    <a:pt x="94867" y="58584"/>
                    <a:pt x="93041" y="58584"/>
                    <a:pt x="92432" y="58584"/>
                  </a:cubicBezTo>
                  <a:cubicBezTo>
                    <a:pt x="90606" y="58584"/>
                    <a:pt x="90201" y="59394"/>
                    <a:pt x="89795" y="60811"/>
                  </a:cubicBezTo>
                  <a:cubicBezTo>
                    <a:pt x="83100" y="82472"/>
                    <a:pt x="69305" y="87331"/>
                    <a:pt x="62813" y="87331"/>
                  </a:cubicBezTo>
                  <a:cubicBezTo>
                    <a:pt x="54901" y="87331"/>
                    <a:pt x="51655" y="80853"/>
                    <a:pt x="51655" y="73970"/>
                  </a:cubicBezTo>
                  <a:cubicBezTo>
                    <a:pt x="51655" y="69516"/>
                    <a:pt x="52872" y="65062"/>
                    <a:pt x="55104" y="56155"/>
                  </a:cubicBezTo>
                  <a:lnTo>
                    <a:pt x="62002" y="28420"/>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69" name="任意多边形: 形状 268">
              <a:extLst>
                <a:ext uri="{FF2B5EF4-FFF2-40B4-BE49-F238E27FC236}">
                  <a16:creationId xmlns:a16="http://schemas.microsoft.com/office/drawing/2014/main" id="{D02D6F4A-66BD-4523-8C8A-373F4312E9FC}"/>
                </a:ext>
              </a:extLst>
            </p:cNvPr>
            <p:cNvSpPr/>
            <p:nvPr>
              <p:custDataLst>
                <p:tags r:id="rId17"/>
              </p:custDataLst>
            </p:nvPr>
          </p:nvSpPr>
          <p:spPr>
            <a:xfrm>
              <a:off x="3064627" y="7254927"/>
              <a:ext cx="47066" cy="202440"/>
            </a:xfrm>
            <a:custGeom>
              <a:avLst/>
              <a:gdLst>
                <a:gd name="connsiteX0" fmla="*/ 47198 w 47066"/>
                <a:gd name="connsiteY0" fmla="*/ 101299 h 202440"/>
                <a:gd name="connsiteX1" fmla="*/ 33808 w 47066"/>
                <a:gd name="connsiteY1" fmla="*/ 38137 h 202440"/>
                <a:gd name="connsiteX2" fmla="*/ 2160 w 47066"/>
                <a:gd name="connsiteY2" fmla="*/ 79 h 202440"/>
                <a:gd name="connsiteX3" fmla="*/ 131 w 47066"/>
                <a:gd name="connsiteY3" fmla="*/ 2103 h 202440"/>
                <a:gd name="connsiteX4" fmla="*/ 3986 w 47066"/>
                <a:gd name="connsiteY4" fmla="*/ 6759 h 202440"/>
                <a:gd name="connsiteX5" fmla="*/ 35431 w 47066"/>
                <a:gd name="connsiteY5" fmla="*/ 101299 h 202440"/>
                <a:gd name="connsiteX6" fmla="*/ 2769 w 47066"/>
                <a:gd name="connsiteY6" fmla="*/ 197054 h 202440"/>
                <a:gd name="connsiteX7" fmla="*/ 131 w 47066"/>
                <a:gd name="connsiteY7" fmla="*/ 200495 h 202440"/>
                <a:gd name="connsiteX8" fmla="*/ 2160 w 47066"/>
                <a:gd name="connsiteY8" fmla="*/ 202519 h 202440"/>
                <a:gd name="connsiteX9" fmla="*/ 34417 w 47066"/>
                <a:gd name="connsiteY9" fmla="*/ 163043 h 202440"/>
                <a:gd name="connsiteX10" fmla="*/ 47198 w 47066"/>
                <a:gd name="connsiteY10" fmla="*/ 101299 h 20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6" h="202440">
                  <a:moveTo>
                    <a:pt x="47198" y="101299"/>
                  </a:moveTo>
                  <a:cubicBezTo>
                    <a:pt x="47198" y="85509"/>
                    <a:pt x="44966" y="61013"/>
                    <a:pt x="33808" y="38137"/>
                  </a:cubicBezTo>
                  <a:cubicBezTo>
                    <a:pt x="21636" y="13237"/>
                    <a:pt x="4189" y="79"/>
                    <a:pt x="2160" y="79"/>
                  </a:cubicBezTo>
                  <a:cubicBezTo>
                    <a:pt x="943" y="79"/>
                    <a:pt x="131" y="888"/>
                    <a:pt x="131" y="2103"/>
                  </a:cubicBezTo>
                  <a:cubicBezTo>
                    <a:pt x="131" y="2710"/>
                    <a:pt x="131" y="3115"/>
                    <a:pt x="3986" y="6759"/>
                  </a:cubicBezTo>
                  <a:cubicBezTo>
                    <a:pt x="23867" y="26801"/>
                    <a:pt x="35431" y="58989"/>
                    <a:pt x="35431" y="101299"/>
                  </a:cubicBezTo>
                  <a:cubicBezTo>
                    <a:pt x="35431" y="135916"/>
                    <a:pt x="27925" y="171546"/>
                    <a:pt x="2769" y="197054"/>
                  </a:cubicBezTo>
                  <a:cubicBezTo>
                    <a:pt x="131" y="199483"/>
                    <a:pt x="131" y="199888"/>
                    <a:pt x="131" y="200495"/>
                  </a:cubicBezTo>
                  <a:cubicBezTo>
                    <a:pt x="131" y="201710"/>
                    <a:pt x="943" y="202519"/>
                    <a:pt x="2160" y="202519"/>
                  </a:cubicBezTo>
                  <a:cubicBezTo>
                    <a:pt x="4189" y="202519"/>
                    <a:pt x="22447" y="188753"/>
                    <a:pt x="34417" y="163043"/>
                  </a:cubicBezTo>
                  <a:cubicBezTo>
                    <a:pt x="44763" y="140775"/>
                    <a:pt x="47198" y="118304"/>
                    <a:pt x="47198" y="101299"/>
                  </a:cubicBez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70" name="任意多边形: 形状 269">
              <a:extLst>
                <a:ext uri="{FF2B5EF4-FFF2-40B4-BE49-F238E27FC236}">
                  <a16:creationId xmlns:a16="http://schemas.microsoft.com/office/drawing/2014/main" id="{F44BC6D9-2465-405D-B035-21E37931617B}"/>
                </a:ext>
              </a:extLst>
            </p:cNvPr>
            <p:cNvSpPr/>
            <p:nvPr>
              <p:custDataLst>
                <p:tags r:id="rId18"/>
              </p:custDataLst>
            </p:nvPr>
          </p:nvSpPr>
          <p:spPr>
            <a:xfrm>
              <a:off x="3199670" y="7332461"/>
              <a:ext cx="134909" cy="47371"/>
            </a:xfrm>
            <a:custGeom>
              <a:avLst/>
              <a:gdLst>
                <a:gd name="connsiteX0" fmla="*/ 128150 w 134909"/>
                <a:gd name="connsiteY0" fmla="*/ 8176 h 47371"/>
                <a:gd name="connsiteX1" fmla="*/ 135048 w 134909"/>
                <a:gd name="connsiteY1" fmla="*/ 4127 h 47371"/>
                <a:gd name="connsiteX2" fmla="*/ 128353 w 134909"/>
                <a:gd name="connsiteY2" fmla="*/ 79 h 47371"/>
                <a:gd name="connsiteX3" fmla="*/ 6833 w 134909"/>
                <a:gd name="connsiteY3" fmla="*/ 79 h 47371"/>
                <a:gd name="connsiteX4" fmla="*/ 138 w 134909"/>
                <a:gd name="connsiteY4" fmla="*/ 4127 h 47371"/>
                <a:gd name="connsiteX5" fmla="*/ 7036 w 134909"/>
                <a:gd name="connsiteY5" fmla="*/ 8176 h 47371"/>
                <a:gd name="connsiteX6" fmla="*/ 128150 w 134909"/>
                <a:gd name="connsiteY6" fmla="*/ 8176 h 47371"/>
                <a:gd name="connsiteX7" fmla="*/ 128353 w 134909"/>
                <a:gd name="connsiteY7" fmla="*/ 47450 h 47371"/>
                <a:gd name="connsiteX8" fmla="*/ 135048 w 134909"/>
                <a:gd name="connsiteY8" fmla="*/ 43401 h 47371"/>
                <a:gd name="connsiteX9" fmla="*/ 128150 w 134909"/>
                <a:gd name="connsiteY9" fmla="*/ 39352 h 47371"/>
                <a:gd name="connsiteX10" fmla="*/ 7036 w 134909"/>
                <a:gd name="connsiteY10" fmla="*/ 39352 h 47371"/>
                <a:gd name="connsiteX11" fmla="*/ 138 w 134909"/>
                <a:gd name="connsiteY11" fmla="*/ 43401 h 47371"/>
                <a:gd name="connsiteX12" fmla="*/ 6833 w 134909"/>
                <a:gd name="connsiteY12" fmla="*/ 47450 h 47371"/>
                <a:gd name="connsiteX13" fmla="*/ 128353 w 134909"/>
                <a:gd name="connsiteY13" fmla="*/ 47450 h 4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909" h="47371">
                  <a:moveTo>
                    <a:pt x="128150" y="8176"/>
                  </a:moveTo>
                  <a:cubicBezTo>
                    <a:pt x="131193" y="8176"/>
                    <a:pt x="135048" y="8176"/>
                    <a:pt x="135048" y="4127"/>
                  </a:cubicBezTo>
                  <a:cubicBezTo>
                    <a:pt x="135048" y="79"/>
                    <a:pt x="131193" y="79"/>
                    <a:pt x="128353" y="79"/>
                  </a:cubicBezTo>
                  <a:lnTo>
                    <a:pt x="6833" y="79"/>
                  </a:lnTo>
                  <a:cubicBezTo>
                    <a:pt x="3993" y="79"/>
                    <a:pt x="138" y="79"/>
                    <a:pt x="138" y="4127"/>
                  </a:cubicBezTo>
                  <a:cubicBezTo>
                    <a:pt x="138" y="8176"/>
                    <a:pt x="3993" y="8176"/>
                    <a:pt x="7036" y="8176"/>
                  </a:cubicBezTo>
                  <a:lnTo>
                    <a:pt x="128150" y="8176"/>
                  </a:lnTo>
                  <a:close/>
                  <a:moveTo>
                    <a:pt x="128353" y="47450"/>
                  </a:moveTo>
                  <a:cubicBezTo>
                    <a:pt x="131193" y="47450"/>
                    <a:pt x="135048" y="47450"/>
                    <a:pt x="135048" y="43401"/>
                  </a:cubicBezTo>
                  <a:cubicBezTo>
                    <a:pt x="135048" y="39352"/>
                    <a:pt x="131193" y="39352"/>
                    <a:pt x="128150" y="39352"/>
                  </a:cubicBezTo>
                  <a:lnTo>
                    <a:pt x="7036" y="39352"/>
                  </a:lnTo>
                  <a:cubicBezTo>
                    <a:pt x="3993" y="39352"/>
                    <a:pt x="138" y="39352"/>
                    <a:pt x="138" y="43401"/>
                  </a:cubicBezTo>
                  <a:cubicBezTo>
                    <a:pt x="138" y="47450"/>
                    <a:pt x="3993" y="47450"/>
                    <a:pt x="6833" y="47450"/>
                  </a:cubicBezTo>
                  <a:lnTo>
                    <a:pt x="128353" y="47450"/>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71" name="任意多边形: 形状 270">
              <a:extLst>
                <a:ext uri="{FF2B5EF4-FFF2-40B4-BE49-F238E27FC236}">
                  <a16:creationId xmlns:a16="http://schemas.microsoft.com/office/drawing/2014/main" id="{136C5D9E-F474-40CB-91EF-61EBA7106693}"/>
                </a:ext>
              </a:extLst>
            </p:cNvPr>
            <p:cNvSpPr/>
            <p:nvPr>
              <p:custDataLst>
                <p:tags r:id="rId19"/>
              </p:custDataLst>
            </p:nvPr>
          </p:nvSpPr>
          <p:spPr>
            <a:xfrm>
              <a:off x="3436939" y="7134979"/>
              <a:ext cx="80945" cy="134825"/>
            </a:xfrm>
            <a:custGeom>
              <a:avLst/>
              <a:gdLst>
                <a:gd name="connsiteX0" fmla="*/ 15771 w 80945"/>
                <a:gd name="connsiteY0" fmla="*/ 119310 h 134825"/>
                <a:gd name="connsiteX1" fmla="*/ 37275 w 80945"/>
                <a:gd name="connsiteY1" fmla="*/ 98458 h 134825"/>
                <a:gd name="connsiteX2" fmla="*/ 81096 w 80945"/>
                <a:gd name="connsiteY2" fmla="*/ 39345 h 134825"/>
                <a:gd name="connsiteX3" fmla="*/ 38087 w 80945"/>
                <a:gd name="connsiteY3" fmla="*/ 72 h 134825"/>
                <a:gd name="connsiteX4" fmla="*/ 150 w 80945"/>
                <a:gd name="connsiteY4" fmla="*/ 36714 h 134825"/>
                <a:gd name="connsiteX5" fmla="*/ 10902 w 80945"/>
                <a:gd name="connsiteY5" fmla="*/ 48050 h 134825"/>
                <a:gd name="connsiteX6" fmla="*/ 21451 w 80945"/>
                <a:gd name="connsiteY6" fmla="*/ 37321 h 134825"/>
                <a:gd name="connsiteX7" fmla="*/ 10699 w 80945"/>
                <a:gd name="connsiteY7" fmla="*/ 26794 h 134825"/>
                <a:gd name="connsiteX8" fmla="*/ 8062 w 80945"/>
                <a:gd name="connsiteY8" fmla="*/ 26996 h 134825"/>
                <a:gd name="connsiteX9" fmla="*/ 35449 w 80945"/>
                <a:gd name="connsiteY9" fmla="*/ 6348 h 134825"/>
                <a:gd name="connsiteX10" fmla="*/ 62634 w 80945"/>
                <a:gd name="connsiteY10" fmla="*/ 39345 h 134825"/>
                <a:gd name="connsiteX11" fmla="*/ 41333 w 80945"/>
                <a:gd name="connsiteY11" fmla="*/ 84085 h 134825"/>
                <a:gd name="connsiteX12" fmla="*/ 2381 w 80945"/>
                <a:gd name="connsiteY12" fmla="*/ 127407 h 134825"/>
                <a:gd name="connsiteX13" fmla="*/ 150 w 80945"/>
                <a:gd name="connsiteY13" fmla="*/ 134897 h 134825"/>
                <a:gd name="connsiteX14" fmla="*/ 75415 w 80945"/>
                <a:gd name="connsiteY14" fmla="*/ 134897 h 134825"/>
                <a:gd name="connsiteX15" fmla="*/ 81096 w 80945"/>
                <a:gd name="connsiteY15" fmla="*/ 99673 h 134825"/>
                <a:gd name="connsiteX16" fmla="*/ 76024 w 80945"/>
                <a:gd name="connsiteY16" fmla="*/ 99673 h 134825"/>
                <a:gd name="connsiteX17" fmla="*/ 71561 w 80945"/>
                <a:gd name="connsiteY17" fmla="*/ 117690 h 134825"/>
                <a:gd name="connsiteX18" fmla="*/ 52288 w 80945"/>
                <a:gd name="connsiteY18" fmla="*/ 119310 h 134825"/>
                <a:gd name="connsiteX19" fmla="*/ 15771 w 80945"/>
                <a:gd name="connsiteY19" fmla="*/ 119310 h 1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945" h="134825">
                  <a:moveTo>
                    <a:pt x="15771" y="119310"/>
                  </a:moveTo>
                  <a:lnTo>
                    <a:pt x="37275" y="98458"/>
                  </a:lnTo>
                  <a:cubicBezTo>
                    <a:pt x="68923" y="70521"/>
                    <a:pt x="81096" y="59589"/>
                    <a:pt x="81096" y="39345"/>
                  </a:cubicBezTo>
                  <a:cubicBezTo>
                    <a:pt x="81096" y="16267"/>
                    <a:pt x="62837" y="72"/>
                    <a:pt x="38087" y="72"/>
                  </a:cubicBezTo>
                  <a:cubicBezTo>
                    <a:pt x="15162" y="72"/>
                    <a:pt x="150" y="18696"/>
                    <a:pt x="150" y="36714"/>
                  </a:cubicBezTo>
                  <a:cubicBezTo>
                    <a:pt x="150" y="48050"/>
                    <a:pt x="10293" y="48050"/>
                    <a:pt x="10902" y="48050"/>
                  </a:cubicBezTo>
                  <a:cubicBezTo>
                    <a:pt x="14351" y="48050"/>
                    <a:pt x="21451" y="45621"/>
                    <a:pt x="21451" y="37321"/>
                  </a:cubicBezTo>
                  <a:cubicBezTo>
                    <a:pt x="21451" y="32058"/>
                    <a:pt x="17800" y="26794"/>
                    <a:pt x="10699" y="26794"/>
                  </a:cubicBezTo>
                  <a:cubicBezTo>
                    <a:pt x="9076" y="26794"/>
                    <a:pt x="8670" y="26794"/>
                    <a:pt x="8062" y="26996"/>
                  </a:cubicBezTo>
                  <a:cubicBezTo>
                    <a:pt x="12728" y="13838"/>
                    <a:pt x="23683" y="6348"/>
                    <a:pt x="35449" y="6348"/>
                  </a:cubicBezTo>
                  <a:cubicBezTo>
                    <a:pt x="53911" y="6348"/>
                    <a:pt x="62634" y="22745"/>
                    <a:pt x="62634" y="39345"/>
                  </a:cubicBezTo>
                  <a:cubicBezTo>
                    <a:pt x="62634" y="55541"/>
                    <a:pt x="52491" y="71533"/>
                    <a:pt x="41333" y="84085"/>
                  </a:cubicBezTo>
                  <a:lnTo>
                    <a:pt x="2381" y="127407"/>
                  </a:lnTo>
                  <a:cubicBezTo>
                    <a:pt x="150" y="129634"/>
                    <a:pt x="150" y="130039"/>
                    <a:pt x="150" y="134897"/>
                  </a:cubicBezTo>
                  <a:lnTo>
                    <a:pt x="75415" y="134897"/>
                  </a:lnTo>
                  <a:lnTo>
                    <a:pt x="81096" y="99673"/>
                  </a:lnTo>
                  <a:lnTo>
                    <a:pt x="76024" y="99673"/>
                  </a:lnTo>
                  <a:cubicBezTo>
                    <a:pt x="75009" y="105746"/>
                    <a:pt x="73589" y="114653"/>
                    <a:pt x="71561" y="117690"/>
                  </a:cubicBezTo>
                  <a:cubicBezTo>
                    <a:pt x="70140" y="119310"/>
                    <a:pt x="56751" y="119310"/>
                    <a:pt x="52288" y="119310"/>
                  </a:cubicBezTo>
                  <a:lnTo>
                    <a:pt x="15771" y="119310"/>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72" name="任意多边形: 形状 271">
              <a:extLst>
                <a:ext uri="{FF2B5EF4-FFF2-40B4-BE49-F238E27FC236}">
                  <a16:creationId xmlns:a16="http://schemas.microsoft.com/office/drawing/2014/main" id="{38BD7280-425F-4218-9016-48FC1858B5BB}"/>
                </a:ext>
              </a:extLst>
            </p:cNvPr>
            <p:cNvSpPr/>
            <p:nvPr>
              <p:custDataLst>
                <p:tags r:id="rId20"/>
              </p:custDataLst>
            </p:nvPr>
          </p:nvSpPr>
          <p:spPr>
            <a:xfrm>
              <a:off x="3426795" y="7352098"/>
              <a:ext cx="101436" cy="8097"/>
            </a:xfrm>
            <a:custGeom>
              <a:avLst/>
              <a:gdLst>
                <a:gd name="connsiteX0" fmla="*/ 0 w 101436"/>
                <a:gd name="connsiteY0" fmla="*/ 0 h 8097"/>
                <a:gd name="connsiteX1" fmla="*/ 101436 w 101436"/>
                <a:gd name="connsiteY1" fmla="*/ 0 h 8097"/>
                <a:gd name="connsiteX2" fmla="*/ 101436 w 101436"/>
                <a:gd name="connsiteY2" fmla="*/ 8097 h 8097"/>
                <a:gd name="connsiteX3" fmla="*/ 0 w 101436"/>
                <a:gd name="connsiteY3" fmla="*/ 8097 h 8097"/>
              </a:gdLst>
              <a:ahLst/>
              <a:cxnLst>
                <a:cxn ang="0">
                  <a:pos x="connsiteX0" y="connsiteY0"/>
                </a:cxn>
                <a:cxn ang="0">
                  <a:pos x="connsiteX1" y="connsiteY1"/>
                </a:cxn>
                <a:cxn ang="0">
                  <a:pos x="connsiteX2" y="connsiteY2"/>
                </a:cxn>
                <a:cxn ang="0">
                  <a:pos x="connsiteX3" y="connsiteY3"/>
                </a:cxn>
              </a:cxnLst>
              <a:rect l="l" t="t" r="r" b="b"/>
              <a:pathLst>
                <a:path w="101436" h="8097">
                  <a:moveTo>
                    <a:pt x="0" y="0"/>
                  </a:moveTo>
                  <a:lnTo>
                    <a:pt x="101436" y="0"/>
                  </a:lnTo>
                  <a:lnTo>
                    <a:pt x="101436" y="8097"/>
                  </a:lnTo>
                  <a:lnTo>
                    <a:pt x="0" y="8097"/>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73" name="任意多边形: 形状 272">
              <a:extLst>
                <a:ext uri="{FF2B5EF4-FFF2-40B4-BE49-F238E27FC236}">
                  <a16:creationId xmlns:a16="http://schemas.microsoft.com/office/drawing/2014/main" id="{3AF5B1CF-B706-449F-8C99-6C0518127555}"/>
                </a:ext>
              </a:extLst>
            </p:cNvPr>
            <p:cNvSpPr/>
            <p:nvPr>
              <p:custDataLst>
                <p:tags r:id="rId21"/>
              </p:custDataLst>
            </p:nvPr>
          </p:nvSpPr>
          <p:spPr>
            <a:xfrm>
              <a:off x="3435316" y="7410796"/>
              <a:ext cx="84191" cy="139279"/>
            </a:xfrm>
            <a:custGeom>
              <a:avLst/>
              <a:gdLst>
                <a:gd name="connsiteX0" fmla="*/ 50462 w 84191"/>
                <a:gd name="connsiteY0" fmla="*/ 63652 h 139279"/>
                <a:gd name="connsiteX1" fmla="*/ 78864 w 84191"/>
                <a:gd name="connsiteY1" fmla="*/ 28022 h 139279"/>
                <a:gd name="connsiteX2" fmla="*/ 41536 w 84191"/>
                <a:gd name="connsiteY2" fmla="*/ 85 h 139279"/>
                <a:gd name="connsiteX3" fmla="*/ 5627 w 84191"/>
                <a:gd name="connsiteY3" fmla="*/ 27617 h 139279"/>
                <a:gd name="connsiteX4" fmla="*/ 15974 w 84191"/>
                <a:gd name="connsiteY4" fmla="*/ 38144 h 139279"/>
                <a:gd name="connsiteX5" fmla="*/ 26320 w 84191"/>
                <a:gd name="connsiteY5" fmla="*/ 27820 h 139279"/>
                <a:gd name="connsiteX6" fmla="*/ 13742 w 84191"/>
                <a:gd name="connsiteY6" fmla="*/ 17698 h 139279"/>
                <a:gd name="connsiteX7" fmla="*/ 40724 w 84191"/>
                <a:gd name="connsiteY7" fmla="*/ 5146 h 139279"/>
                <a:gd name="connsiteX8" fmla="*/ 60200 w 84191"/>
                <a:gd name="connsiteY8" fmla="*/ 27820 h 139279"/>
                <a:gd name="connsiteX9" fmla="*/ 54519 w 84191"/>
                <a:gd name="connsiteY9" fmla="*/ 50898 h 139279"/>
                <a:gd name="connsiteX10" fmla="*/ 36464 w 84191"/>
                <a:gd name="connsiteY10" fmla="*/ 61425 h 139279"/>
                <a:gd name="connsiteX11" fmla="*/ 28552 w 84191"/>
                <a:gd name="connsiteY11" fmla="*/ 62032 h 139279"/>
                <a:gd name="connsiteX12" fmla="*/ 25509 w 84191"/>
                <a:gd name="connsiteY12" fmla="*/ 64462 h 139279"/>
                <a:gd name="connsiteX13" fmla="*/ 30378 w 84191"/>
                <a:gd name="connsiteY13" fmla="*/ 66688 h 139279"/>
                <a:gd name="connsiteX14" fmla="*/ 39304 w 84191"/>
                <a:gd name="connsiteY14" fmla="*/ 66688 h 139279"/>
                <a:gd name="connsiteX15" fmla="*/ 63446 w 84191"/>
                <a:gd name="connsiteY15" fmla="*/ 100294 h 139279"/>
                <a:gd name="connsiteX16" fmla="*/ 40521 w 84191"/>
                <a:gd name="connsiteY16" fmla="*/ 133696 h 139279"/>
                <a:gd name="connsiteX17" fmla="*/ 9482 w 84191"/>
                <a:gd name="connsiteY17" fmla="*/ 118311 h 139279"/>
                <a:gd name="connsiteX18" fmla="*/ 22871 w 84191"/>
                <a:gd name="connsiteY18" fmla="*/ 107177 h 139279"/>
                <a:gd name="connsiteX19" fmla="*/ 11511 w 84191"/>
                <a:gd name="connsiteY19" fmla="*/ 95840 h 139279"/>
                <a:gd name="connsiteX20" fmla="*/ 150 w 84191"/>
                <a:gd name="connsiteY20" fmla="*/ 107582 h 139279"/>
                <a:gd name="connsiteX21" fmla="*/ 41130 w 84191"/>
                <a:gd name="connsiteY21" fmla="*/ 139365 h 139279"/>
                <a:gd name="connsiteX22" fmla="*/ 84341 w 84191"/>
                <a:gd name="connsiteY22" fmla="*/ 100294 h 139279"/>
                <a:gd name="connsiteX23" fmla="*/ 50462 w 84191"/>
                <a:gd name="connsiteY23" fmla="*/ 63652 h 13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191" h="139279">
                  <a:moveTo>
                    <a:pt x="50462" y="63652"/>
                  </a:moveTo>
                  <a:cubicBezTo>
                    <a:pt x="67097" y="58186"/>
                    <a:pt x="78864" y="44015"/>
                    <a:pt x="78864" y="28022"/>
                  </a:cubicBezTo>
                  <a:cubicBezTo>
                    <a:pt x="78864" y="11422"/>
                    <a:pt x="61011" y="85"/>
                    <a:pt x="41536" y="85"/>
                  </a:cubicBezTo>
                  <a:cubicBezTo>
                    <a:pt x="21046" y="85"/>
                    <a:pt x="5627" y="12232"/>
                    <a:pt x="5627" y="27617"/>
                  </a:cubicBezTo>
                  <a:cubicBezTo>
                    <a:pt x="5627" y="34298"/>
                    <a:pt x="10090" y="38144"/>
                    <a:pt x="15974" y="38144"/>
                  </a:cubicBezTo>
                  <a:cubicBezTo>
                    <a:pt x="22263" y="38144"/>
                    <a:pt x="26320" y="33691"/>
                    <a:pt x="26320" y="27820"/>
                  </a:cubicBezTo>
                  <a:cubicBezTo>
                    <a:pt x="26320" y="17698"/>
                    <a:pt x="16785" y="17698"/>
                    <a:pt x="13742" y="17698"/>
                  </a:cubicBezTo>
                  <a:cubicBezTo>
                    <a:pt x="20031" y="7778"/>
                    <a:pt x="33421" y="5146"/>
                    <a:pt x="40724" y="5146"/>
                  </a:cubicBezTo>
                  <a:cubicBezTo>
                    <a:pt x="49042" y="5146"/>
                    <a:pt x="60200" y="9600"/>
                    <a:pt x="60200" y="27820"/>
                  </a:cubicBezTo>
                  <a:cubicBezTo>
                    <a:pt x="60200" y="30249"/>
                    <a:pt x="59794" y="41991"/>
                    <a:pt x="54519" y="50898"/>
                  </a:cubicBezTo>
                  <a:cubicBezTo>
                    <a:pt x="48433" y="60615"/>
                    <a:pt x="41536" y="61223"/>
                    <a:pt x="36464" y="61425"/>
                  </a:cubicBezTo>
                  <a:cubicBezTo>
                    <a:pt x="34841" y="61627"/>
                    <a:pt x="29972" y="62032"/>
                    <a:pt x="28552" y="62032"/>
                  </a:cubicBezTo>
                  <a:cubicBezTo>
                    <a:pt x="26929" y="62235"/>
                    <a:pt x="25509" y="62437"/>
                    <a:pt x="25509" y="64462"/>
                  </a:cubicBezTo>
                  <a:cubicBezTo>
                    <a:pt x="25509" y="66688"/>
                    <a:pt x="26929" y="66688"/>
                    <a:pt x="30378" y="66688"/>
                  </a:cubicBezTo>
                  <a:lnTo>
                    <a:pt x="39304" y="66688"/>
                  </a:lnTo>
                  <a:cubicBezTo>
                    <a:pt x="55939" y="66688"/>
                    <a:pt x="63446" y="80454"/>
                    <a:pt x="63446" y="100294"/>
                  </a:cubicBezTo>
                  <a:cubicBezTo>
                    <a:pt x="63446" y="127826"/>
                    <a:pt x="49448" y="133696"/>
                    <a:pt x="40521" y="133696"/>
                  </a:cubicBezTo>
                  <a:cubicBezTo>
                    <a:pt x="31798" y="133696"/>
                    <a:pt x="16582" y="130255"/>
                    <a:pt x="9482" y="118311"/>
                  </a:cubicBezTo>
                  <a:cubicBezTo>
                    <a:pt x="16582" y="119323"/>
                    <a:pt x="22871" y="114869"/>
                    <a:pt x="22871" y="107177"/>
                  </a:cubicBezTo>
                  <a:cubicBezTo>
                    <a:pt x="22871" y="99889"/>
                    <a:pt x="17394" y="95840"/>
                    <a:pt x="11511" y="95840"/>
                  </a:cubicBezTo>
                  <a:cubicBezTo>
                    <a:pt x="6642" y="95840"/>
                    <a:pt x="150" y="98674"/>
                    <a:pt x="150" y="107582"/>
                  </a:cubicBezTo>
                  <a:cubicBezTo>
                    <a:pt x="150" y="126004"/>
                    <a:pt x="19017" y="139365"/>
                    <a:pt x="41130" y="139365"/>
                  </a:cubicBezTo>
                  <a:cubicBezTo>
                    <a:pt x="65880" y="139365"/>
                    <a:pt x="84341" y="120943"/>
                    <a:pt x="84341" y="100294"/>
                  </a:cubicBezTo>
                  <a:cubicBezTo>
                    <a:pt x="84341" y="83694"/>
                    <a:pt x="71561" y="67903"/>
                    <a:pt x="50462" y="63652"/>
                  </a:cubicBez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13" name="任意多边形: 形状 312">
              <a:extLst>
                <a:ext uri="{FF2B5EF4-FFF2-40B4-BE49-F238E27FC236}">
                  <a16:creationId xmlns:a16="http://schemas.microsoft.com/office/drawing/2014/main" id="{8DC3E570-88EE-4385-B962-7F5F520768BB}"/>
                </a:ext>
              </a:extLst>
            </p:cNvPr>
            <p:cNvSpPr/>
            <p:nvPr>
              <p:custDataLst>
                <p:tags r:id="rId22"/>
              </p:custDataLst>
            </p:nvPr>
          </p:nvSpPr>
          <p:spPr>
            <a:xfrm>
              <a:off x="3844434" y="7134979"/>
              <a:ext cx="66947" cy="134825"/>
            </a:xfrm>
            <a:custGeom>
              <a:avLst/>
              <a:gdLst>
                <a:gd name="connsiteX0" fmla="*/ 41758 w 66947"/>
                <a:gd name="connsiteY0" fmla="*/ 5335 h 134825"/>
                <a:gd name="connsiteX1" fmla="*/ 37092 w 66947"/>
                <a:gd name="connsiteY1" fmla="*/ 72 h 134825"/>
                <a:gd name="connsiteX2" fmla="*/ 169 w 66947"/>
                <a:gd name="connsiteY2" fmla="*/ 13028 h 134825"/>
                <a:gd name="connsiteX3" fmla="*/ 169 w 66947"/>
                <a:gd name="connsiteY3" fmla="*/ 19304 h 134825"/>
                <a:gd name="connsiteX4" fmla="*/ 26746 w 66947"/>
                <a:gd name="connsiteY4" fmla="*/ 14040 h 134825"/>
                <a:gd name="connsiteX5" fmla="*/ 26746 w 66947"/>
                <a:gd name="connsiteY5" fmla="*/ 118905 h 134825"/>
                <a:gd name="connsiteX6" fmla="*/ 7879 w 66947"/>
                <a:gd name="connsiteY6" fmla="*/ 128622 h 134825"/>
                <a:gd name="connsiteX7" fmla="*/ 1387 w 66947"/>
                <a:gd name="connsiteY7" fmla="*/ 128622 h 134825"/>
                <a:gd name="connsiteX8" fmla="*/ 1387 w 66947"/>
                <a:gd name="connsiteY8" fmla="*/ 134897 h 134825"/>
                <a:gd name="connsiteX9" fmla="*/ 34252 w 66947"/>
                <a:gd name="connsiteY9" fmla="*/ 134290 h 134825"/>
                <a:gd name="connsiteX10" fmla="*/ 67117 w 66947"/>
                <a:gd name="connsiteY10" fmla="*/ 134897 h 134825"/>
                <a:gd name="connsiteX11" fmla="*/ 67117 w 66947"/>
                <a:gd name="connsiteY11" fmla="*/ 128622 h 134825"/>
                <a:gd name="connsiteX12" fmla="*/ 60625 w 66947"/>
                <a:gd name="connsiteY12" fmla="*/ 128622 h 134825"/>
                <a:gd name="connsiteX13" fmla="*/ 41758 w 66947"/>
                <a:gd name="connsiteY13" fmla="*/ 118905 h 134825"/>
                <a:gd name="connsiteX14" fmla="*/ 41758 w 66947"/>
                <a:gd name="connsiteY14" fmla="*/ 5335 h 1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947" h="134825">
                  <a:moveTo>
                    <a:pt x="41758" y="5335"/>
                  </a:moveTo>
                  <a:cubicBezTo>
                    <a:pt x="41758" y="477"/>
                    <a:pt x="41758" y="72"/>
                    <a:pt x="37092" y="72"/>
                  </a:cubicBezTo>
                  <a:cubicBezTo>
                    <a:pt x="24514" y="13028"/>
                    <a:pt x="6661" y="13028"/>
                    <a:pt x="169" y="13028"/>
                  </a:cubicBezTo>
                  <a:lnTo>
                    <a:pt x="169" y="19304"/>
                  </a:lnTo>
                  <a:cubicBezTo>
                    <a:pt x="4227" y="19304"/>
                    <a:pt x="16196" y="19304"/>
                    <a:pt x="26746" y="14040"/>
                  </a:cubicBezTo>
                  <a:lnTo>
                    <a:pt x="26746" y="118905"/>
                  </a:lnTo>
                  <a:cubicBezTo>
                    <a:pt x="26746" y="126193"/>
                    <a:pt x="26137" y="128622"/>
                    <a:pt x="7879" y="128622"/>
                  </a:cubicBezTo>
                  <a:lnTo>
                    <a:pt x="1387" y="128622"/>
                  </a:lnTo>
                  <a:lnTo>
                    <a:pt x="1387" y="134897"/>
                  </a:lnTo>
                  <a:cubicBezTo>
                    <a:pt x="8487" y="134290"/>
                    <a:pt x="26137" y="134290"/>
                    <a:pt x="34252" y="134290"/>
                  </a:cubicBezTo>
                  <a:cubicBezTo>
                    <a:pt x="42367" y="134290"/>
                    <a:pt x="60017" y="134290"/>
                    <a:pt x="67117" y="134897"/>
                  </a:cubicBezTo>
                  <a:lnTo>
                    <a:pt x="67117" y="128622"/>
                  </a:lnTo>
                  <a:lnTo>
                    <a:pt x="60625" y="128622"/>
                  </a:lnTo>
                  <a:cubicBezTo>
                    <a:pt x="42367" y="128622"/>
                    <a:pt x="41758" y="126395"/>
                    <a:pt x="41758" y="118905"/>
                  </a:cubicBezTo>
                  <a:lnTo>
                    <a:pt x="41758" y="5335"/>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14" name="任意多边形: 形状 313">
              <a:extLst>
                <a:ext uri="{FF2B5EF4-FFF2-40B4-BE49-F238E27FC236}">
                  <a16:creationId xmlns:a16="http://schemas.microsoft.com/office/drawing/2014/main" id="{01CCF6DD-B1E5-49C2-B019-069398CEE8CB}"/>
                </a:ext>
              </a:extLst>
            </p:cNvPr>
            <p:cNvSpPr/>
            <p:nvPr>
              <p:custDataLst>
                <p:tags r:id="rId23"/>
              </p:custDataLst>
            </p:nvPr>
          </p:nvSpPr>
          <p:spPr>
            <a:xfrm>
              <a:off x="3576921" y="7352098"/>
              <a:ext cx="600351" cy="8097"/>
            </a:xfrm>
            <a:custGeom>
              <a:avLst/>
              <a:gdLst>
                <a:gd name="connsiteX0" fmla="*/ 0 w 600351"/>
                <a:gd name="connsiteY0" fmla="*/ 0 h 8097"/>
                <a:gd name="connsiteX1" fmla="*/ 600351 w 600351"/>
                <a:gd name="connsiteY1" fmla="*/ 0 h 8097"/>
                <a:gd name="connsiteX2" fmla="*/ 600351 w 600351"/>
                <a:gd name="connsiteY2" fmla="*/ 8097 h 8097"/>
                <a:gd name="connsiteX3" fmla="*/ 0 w 600351"/>
                <a:gd name="connsiteY3" fmla="*/ 8097 h 8097"/>
              </a:gdLst>
              <a:ahLst/>
              <a:cxnLst>
                <a:cxn ang="0">
                  <a:pos x="connsiteX0" y="connsiteY0"/>
                </a:cxn>
                <a:cxn ang="0">
                  <a:pos x="connsiteX1" y="connsiteY1"/>
                </a:cxn>
                <a:cxn ang="0">
                  <a:pos x="connsiteX2" y="connsiteY2"/>
                </a:cxn>
                <a:cxn ang="0">
                  <a:pos x="connsiteX3" y="connsiteY3"/>
                </a:cxn>
              </a:cxnLst>
              <a:rect l="l" t="t" r="r" b="b"/>
              <a:pathLst>
                <a:path w="600351" h="8097">
                  <a:moveTo>
                    <a:pt x="0" y="0"/>
                  </a:moveTo>
                  <a:lnTo>
                    <a:pt x="600351" y="0"/>
                  </a:lnTo>
                  <a:lnTo>
                    <a:pt x="600351" y="8097"/>
                  </a:lnTo>
                  <a:lnTo>
                    <a:pt x="0" y="8097"/>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15" name="任意多边形: 形状 314">
              <a:extLst>
                <a:ext uri="{FF2B5EF4-FFF2-40B4-BE49-F238E27FC236}">
                  <a16:creationId xmlns:a16="http://schemas.microsoft.com/office/drawing/2014/main" id="{8B988738-ACA1-4C63-B979-F2FCBE3E2173}"/>
                </a:ext>
              </a:extLst>
            </p:cNvPr>
            <p:cNvSpPr/>
            <p:nvPr>
              <p:custDataLst>
                <p:tags r:id="rId24"/>
              </p:custDataLst>
            </p:nvPr>
          </p:nvSpPr>
          <p:spPr>
            <a:xfrm>
              <a:off x="3591730" y="7392584"/>
              <a:ext cx="158239" cy="202440"/>
            </a:xfrm>
            <a:custGeom>
              <a:avLst/>
              <a:gdLst>
                <a:gd name="connsiteX0" fmla="*/ 64265 w 158239"/>
                <a:gd name="connsiteY0" fmla="*/ 181263 h 202440"/>
                <a:gd name="connsiteX1" fmla="*/ 28559 w 158239"/>
                <a:gd name="connsiteY1" fmla="*/ 102513 h 202440"/>
                <a:gd name="connsiteX2" fmla="*/ 25516 w 158239"/>
                <a:gd name="connsiteY2" fmla="*/ 99274 h 202440"/>
                <a:gd name="connsiteX3" fmla="*/ 22067 w 158239"/>
                <a:gd name="connsiteY3" fmla="*/ 100894 h 202440"/>
                <a:gd name="connsiteX4" fmla="*/ 2794 w 158239"/>
                <a:gd name="connsiteY4" fmla="*/ 115470 h 202440"/>
                <a:gd name="connsiteX5" fmla="*/ 157 w 158239"/>
                <a:gd name="connsiteY5" fmla="*/ 118709 h 202440"/>
                <a:gd name="connsiteX6" fmla="*/ 2186 w 158239"/>
                <a:gd name="connsiteY6" fmla="*/ 120936 h 202440"/>
                <a:gd name="connsiteX7" fmla="*/ 9083 w 158239"/>
                <a:gd name="connsiteY7" fmla="*/ 116482 h 202440"/>
                <a:gd name="connsiteX8" fmla="*/ 15575 w 158239"/>
                <a:gd name="connsiteY8" fmla="*/ 111623 h 202440"/>
                <a:gd name="connsiteX9" fmla="*/ 55541 w 158239"/>
                <a:gd name="connsiteY9" fmla="*/ 199280 h 202440"/>
                <a:gd name="connsiteX10" fmla="*/ 59801 w 158239"/>
                <a:gd name="connsiteY10" fmla="*/ 202519 h 202440"/>
                <a:gd name="connsiteX11" fmla="*/ 64873 w 158239"/>
                <a:gd name="connsiteY11" fmla="*/ 198470 h 202440"/>
                <a:gd name="connsiteX12" fmla="*/ 156977 w 158239"/>
                <a:gd name="connsiteY12" fmla="*/ 8176 h 202440"/>
                <a:gd name="connsiteX13" fmla="*/ 158397 w 158239"/>
                <a:gd name="connsiteY13" fmla="*/ 4127 h 202440"/>
                <a:gd name="connsiteX14" fmla="*/ 154340 w 158239"/>
                <a:gd name="connsiteY14" fmla="*/ 78 h 202440"/>
                <a:gd name="connsiteX15" fmla="*/ 149673 w 158239"/>
                <a:gd name="connsiteY15" fmla="*/ 4330 h 202440"/>
                <a:gd name="connsiteX16" fmla="*/ 64265 w 158239"/>
                <a:gd name="connsiteY16" fmla="*/ 181263 h 20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239" h="202440">
                  <a:moveTo>
                    <a:pt x="64265" y="181263"/>
                  </a:moveTo>
                  <a:lnTo>
                    <a:pt x="28559" y="102513"/>
                  </a:lnTo>
                  <a:cubicBezTo>
                    <a:pt x="27139" y="99274"/>
                    <a:pt x="26125" y="99274"/>
                    <a:pt x="25516" y="99274"/>
                  </a:cubicBezTo>
                  <a:cubicBezTo>
                    <a:pt x="25313" y="99274"/>
                    <a:pt x="24299" y="99274"/>
                    <a:pt x="22067" y="100894"/>
                  </a:cubicBezTo>
                  <a:lnTo>
                    <a:pt x="2794" y="115470"/>
                  </a:lnTo>
                  <a:cubicBezTo>
                    <a:pt x="157" y="117494"/>
                    <a:pt x="157" y="118101"/>
                    <a:pt x="157" y="118709"/>
                  </a:cubicBezTo>
                  <a:cubicBezTo>
                    <a:pt x="157" y="119721"/>
                    <a:pt x="766" y="120936"/>
                    <a:pt x="2186" y="120936"/>
                  </a:cubicBezTo>
                  <a:cubicBezTo>
                    <a:pt x="3403" y="120936"/>
                    <a:pt x="6852" y="118101"/>
                    <a:pt x="9083" y="116482"/>
                  </a:cubicBezTo>
                  <a:cubicBezTo>
                    <a:pt x="10301" y="115470"/>
                    <a:pt x="13344" y="113243"/>
                    <a:pt x="15575" y="111623"/>
                  </a:cubicBezTo>
                  <a:lnTo>
                    <a:pt x="55541" y="199280"/>
                  </a:lnTo>
                  <a:cubicBezTo>
                    <a:pt x="56961" y="202519"/>
                    <a:pt x="57976" y="202519"/>
                    <a:pt x="59801" y="202519"/>
                  </a:cubicBezTo>
                  <a:cubicBezTo>
                    <a:pt x="62844" y="202519"/>
                    <a:pt x="63453" y="201305"/>
                    <a:pt x="64873" y="198470"/>
                  </a:cubicBezTo>
                  <a:lnTo>
                    <a:pt x="156977" y="8176"/>
                  </a:lnTo>
                  <a:cubicBezTo>
                    <a:pt x="158397" y="5342"/>
                    <a:pt x="158397" y="4532"/>
                    <a:pt x="158397" y="4127"/>
                  </a:cubicBezTo>
                  <a:cubicBezTo>
                    <a:pt x="158397" y="2103"/>
                    <a:pt x="156774" y="78"/>
                    <a:pt x="154340" y="78"/>
                  </a:cubicBezTo>
                  <a:cubicBezTo>
                    <a:pt x="152717" y="78"/>
                    <a:pt x="151296" y="1091"/>
                    <a:pt x="149673" y="4330"/>
                  </a:cubicBezTo>
                  <a:lnTo>
                    <a:pt x="64265" y="181263"/>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16" name="任意多边形: 形状 315">
              <a:extLst>
                <a:ext uri="{FF2B5EF4-FFF2-40B4-BE49-F238E27FC236}">
                  <a16:creationId xmlns:a16="http://schemas.microsoft.com/office/drawing/2014/main" id="{522532B9-D8DB-43AD-9735-ACF93F72D0EF}"/>
                </a:ext>
              </a:extLst>
            </p:cNvPr>
            <p:cNvSpPr/>
            <p:nvPr>
              <p:custDataLst>
                <p:tags r:id="rId25"/>
              </p:custDataLst>
            </p:nvPr>
          </p:nvSpPr>
          <p:spPr>
            <a:xfrm>
              <a:off x="3745981" y="7392584"/>
              <a:ext cx="224357" cy="8097"/>
            </a:xfrm>
            <a:custGeom>
              <a:avLst/>
              <a:gdLst>
                <a:gd name="connsiteX0" fmla="*/ 0 w 224357"/>
                <a:gd name="connsiteY0" fmla="*/ 0 h 8097"/>
                <a:gd name="connsiteX1" fmla="*/ 224357 w 224357"/>
                <a:gd name="connsiteY1" fmla="*/ 0 h 8097"/>
                <a:gd name="connsiteX2" fmla="*/ 224357 w 224357"/>
                <a:gd name="connsiteY2" fmla="*/ 8097 h 8097"/>
                <a:gd name="connsiteX3" fmla="*/ 0 w 224357"/>
                <a:gd name="connsiteY3" fmla="*/ 8097 h 8097"/>
              </a:gdLst>
              <a:ahLst/>
              <a:cxnLst>
                <a:cxn ang="0">
                  <a:pos x="connsiteX0" y="connsiteY0"/>
                </a:cxn>
                <a:cxn ang="0">
                  <a:pos x="connsiteX1" y="connsiteY1"/>
                </a:cxn>
                <a:cxn ang="0">
                  <a:pos x="connsiteX2" y="connsiteY2"/>
                </a:cxn>
                <a:cxn ang="0">
                  <a:pos x="connsiteX3" y="connsiteY3"/>
                </a:cxn>
              </a:cxnLst>
              <a:rect l="l" t="t" r="r" b="b"/>
              <a:pathLst>
                <a:path w="224357" h="8097">
                  <a:moveTo>
                    <a:pt x="0" y="0"/>
                  </a:moveTo>
                  <a:lnTo>
                    <a:pt x="224357" y="0"/>
                  </a:lnTo>
                  <a:lnTo>
                    <a:pt x="224357" y="8097"/>
                  </a:lnTo>
                  <a:lnTo>
                    <a:pt x="0" y="8097"/>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17" name="任意多边形: 形状 316">
              <a:extLst>
                <a:ext uri="{FF2B5EF4-FFF2-40B4-BE49-F238E27FC236}">
                  <a16:creationId xmlns:a16="http://schemas.microsoft.com/office/drawing/2014/main" id="{F223A3FC-D043-4C12-AE54-BDB55544C52E}"/>
                </a:ext>
              </a:extLst>
            </p:cNvPr>
            <p:cNvSpPr/>
            <p:nvPr>
              <p:custDataLst>
                <p:tags r:id="rId26"/>
              </p:custDataLst>
            </p:nvPr>
          </p:nvSpPr>
          <p:spPr>
            <a:xfrm>
              <a:off x="3756124" y="7433319"/>
              <a:ext cx="80945" cy="134825"/>
            </a:xfrm>
            <a:custGeom>
              <a:avLst/>
              <a:gdLst>
                <a:gd name="connsiteX0" fmla="*/ 15787 w 80945"/>
                <a:gd name="connsiteY0" fmla="*/ 119324 h 134825"/>
                <a:gd name="connsiteX1" fmla="*/ 37291 w 80945"/>
                <a:gd name="connsiteY1" fmla="*/ 98473 h 134825"/>
                <a:gd name="connsiteX2" fmla="*/ 81111 w 80945"/>
                <a:gd name="connsiteY2" fmla="*/ 39360 h 134825"/>
                <a:gd name="connsiteX3" fmla="*/ 38102 w 80945"/>
                <a:gd name="connsiteY3" fmla="*/ 87 h 134825"/>
                <a:gd name="connsiteX4" fmla="*/ 165 w 80945"/>
                <a:gd name="connsiteY4" fmla="*/ 36728 h 134825"/>
                <a:gd name="connsiteX5" fmla="*/ 10918 w 80945"/>
                <a:gd name="connsiteY5" fmla="*/ 48065 h 134825"/>
                <a:gd name="connsiteX6" fmla="*/ 21467 w 80945"/>
                <a:gd name="connsiteY6" fmla="*/ 37336 h 134825"/>
                <a:gd name="connsiteX7" fmla="*/ 10715 w 80945"/>
                <a:gd name="connsiteY7" fmla="*/ 26809 h 134825"/>
                <a:gd name="connsiteX8" fmla="*/ 8077 w 80945"/>
                <a:gd name="connsiteY8" fmla="*/ 27011 h 134825"/>
                <a:gd name="connsiteX9" fmla="*/ 35465 w 80945"/>
                <a:gd name="connsiteY9" fmla="*/ 6362 h 134825"/>
                <a:gd name="connsiteX10" fmla="*/ 62650 w 80945"/>
                <a:gd name="connsiteY10" fmla="*/ 39360 h 134825"/>
                <a:gd name="connsiteX11" fmla="*/ 41348 w 80945"/>
                <a:gd name="connsiteY11" fmla="*/ 84099 h 134825"/>
                <a:gd name="connsiteX12" fmla="*/ 2397 w 80945"/>
                <a:gd name="connsiteY12" fmla="*/ 127422 h 134825"/>
                <a:gd name="connsiteX13" fmla="*/ 165 w 80945"/>
                <a:gd name="connsiteY13" fmla="*/ 134912 h 134825"/>
                <a:gd name="connsiteX14" fmla="*/ 75431 w 80945"/>
                <a:gd name="connsiteY14" fmla="*/ 134912 h 134825"/>
                <a:gd name="connsiteX15" fmla="*/ 81111 w 80945"/>
                <a:gd name="connsiteY15" fmla="*/ 99687 h 134825"/>
                <a:gd name="connsiteX16" fmla="*/ 76039 w 80945"/>
                <a:gd name="connsiteY16" fmla="*/ 99687 h 134825"/>
                <a:gd name="connsiteX17" fmla="*/ 71576 w 80945"/>
                <a:gd name="connsiteY17" fmla="*/ 117705 h 134825"/>
                <a:gd name="connsiteX18" fmla="*/ 52303 w 80945"/>
                <a:gd name="connsiteY18" fmla="*/ 119324 h 134825"/>
                <a:gd name="connsiteX19" fmla="*/ 15787 w 80945"/>
                <a:gd name="connsiteY19" fmla="*/ 119324 h 1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945" h="134825">
                  <a:moveTo>
                    <a:pt x="15787" y="119324"/>
                  </a:moveTo>
                  <a:lnTo>
                    <a:pt x="37291" y="98473"/>
                  </a:lnTo>
                  <a:cubicBezTo>
                    <a:pt x="68939" y="70536"/>
                    <a:pt x="81111" y="59604"/>
                    <a:pt x="81111" y="39360"/>
                  </a:cubicBezTo>
                  <a:cubicBezTo>
                    <a:pt x="81111" y="16282"/>
                    <a:pt x="62853" y="87"/>
                    <a:pt x="38102" y="87"/>
                  </a:cubicBezTo>
                  <a:cubicBezTo>
                    <a:pt x="15178" y="87"/>
                    <a:pt x="165" y="18711"/>
                    <a:pt x="165" y="36728"/>
                  </a:cubicBezTo>
                  <a:cubicBezTo>
                    <a:pt x="165" y="48065"/>
                    <a:pt x="10309" y="48065"/>
                    <a:pt x="10918" y="48065"/>
                  </a:cubicBezTo>
                  <a:cubicBezTo>
                    <a:pt x="14366" y="48065"/>
                    <a:pt x="21467" y="45636"/>
                    <a:pt x="21467" y="37336"/>
                  </a:cubicBezTo>
                  <a:cubicBezTo>
                    <a:pt x="21467" y="32072"/>
                    <a:pt x="17815" y="26809"/>
                    <a:pt x="10715" y="26809"/>
                  </a:cubicBezTo>
                  <a:cubicBezTo>
                    <a:pt x="9092" y="26809"/>
                    <a:pt x="8686" y="26809"/>
                    <a:pt x="8077" y="27011"/>
                  </a:cubicBezTo>
                  <a:cubicBezTo>
                    <a:pt x="12743" y="13853"/>
                    <a:pt x="23699" y="6362"/>
                    <a:pt x="35465" y="6362"/>
                  </a:cubicBezTo>
                  <a:cubicBezTo>
                    <a:pt x="53926" y="6362"/>
                    <a:pt x="62650" y="22760"/>
                    <a:pt x="62650" y="39360"/>
                  </a:cubicBezTo>
                  <a:cubicBezTo>
                    <a:pt x="62650" y="55555"/>
                    <a:pt x="52506" y="71548"/>
                    <a:pt x="41348" y="84099"/>
                  </a:cubicBezTo>
                  <a:lnTo>
                    <a:pt x="2397" y="127422"/>
                  </a:lnTo>
                  <a:cubicBezTo>
                    <a:pt x="165" y="129649"/>
                    <a:pt x="165" y="130054"/>
                    <a:pt x="165" y="134912"/>
                  </a:cubicBezTo>
                  <a:lnTo>
                    <a:pt x="75431" y="134912"/>
                  </a:lnTo>
                  <a:lnTo>
                    <a:pt x="81111" y="99687"/>
                  </a:lnTo>
                  <a:lnTo>
                    <a:pt x="76039" y="99687"/>
                  </a:lnTo>
                  <a:cubicBezTo>
                    <a:pt x="75025" y="105761"/>
                    <a:pt x="73605" y="114668"/>
                    <a:pt x="71576" y="117705"/>
                  </a:cubicBezTo>
                  <a:cubicBezTo>
                    <a:pt x="70156" y="119324"/>
                    <a:pt x="56767" y="119324"/>
                    <a:pt x="52303" y="119324"/>
                  </a:cubicBezTo>
                  <a:lnTo>
                    <a:pt x="15787" y="119324"/>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18" name="任意多边形: 形状 317">
              <a:extLst>
                <a:ext uri="{FF2B5EF4-FFF2-40B4-BE49-F238E27FC236}">
                  <a16:creationId xmlns:a16="http://schemas.microsoft.com/office/drawing/2014/main" id="{6947C74D-313F-4B3E-8210-B1E00D40D8F2}"/>
                </a:ext>
              </a:extLst>
            </p:cNvPr>
            <p:cNvSpPr/>
            <p:nvPr>
              <p:custDataLst>
                <p:tags r:id="rId27"/>
              </p:custDataLst>
            </p:nvPr>
          </p:nvSpPr>
          <p:spPr>
            <a:xfrm>
              <a:off x="3852894" y="7480893"/>
              <a:ext cx="109550" cy="89478"/>
            </a:xfrm>
            <a:custGeom>
              <a:avLst/>
              <a:gdLst>
                <a:gd name="connsiteX0" fmla="*/ 48454 w 109550"/>
                <a:gd name="connsiteY0" fmla="*/ 11828 h 89478"/>
                <a:gd name="connsiteX1" fmla="*/ 71378 w 109550"/>
                <a:gd name="connsiteY1" fmla="*/ 11828 h 89478"/>
                <a:gd name="connsiteX2" fmla="*/ 62858 w 109550"/>
                <a:gd name="connsiteY2" fmla="*/ 64058 h 89478"/>
                <a:gd name="connsiteX3" fmla="*/ 64481 w 109550"/>
                <a:gd name="connsiteY3" fmla="*/ 79443 h 89478"/>
                <a:gd name="connsiteX4" fmla="*/ 71784 w 109550"/>
                <a:gd name="connsiteY4" fmla="*/ 89565 h 89478"/>
                <a:gd name="connsiteX5" fmla="*/ 80102 w 109550"/>
                <a:gd name="connsiteY5" fmla="*/ 81873 h 89478"/>
                <a:gd name="connsiteX6" fmla="*/ 78885 w 109550"/>
                <a:gd name="connsiteY6" fmla="*/ 77419 h 89478"/>
                <a:gd name="connsiteX7" fmla="*/ 73001 w 109550"/>
                <a:gd name="connsiteY7" fmla="*/ 44016 h 89478"/>
                <a:gd name="connsiteX8" fmla="*/ 76653 w 109550"/>
                <a:gd name="connsiteY8" fmla="*/ 11828 h 89478"/>
                <a:gd name="connsiteX9" fmla="*/ 99780 w 109550"/>
                <a:gd name="connsiteY9" fmla="*/ 11828 h 89478"/>
                <a:gd name="connsiteX10" fmla="*/ 109721 w 109550"/>
                <a:gd name="connsiteY10" fmla="*/ 4945 h 89478"/>
                <a:gd name="connsiteX11" fmla="*/ 101606 w 109550"/>
                <a:gd name="connsiteY11" fmla="*/ 87 h 89478"/>
                <a:gd name="connsiteX12" fmla="*/ 33644 w 109550"/>
                <a:gd name="connsiteY12" fmla="*/ 87 h 89478"/>
                <a:gd name="connsiteX13" fmla="*/ 12546 w 109550"/>
                <a:gd name="connsiteY13" fmla="*/ 9601 h 89478"/>
                <a:gd name="connsiteX14" fmla="*/ 170 w 109550"/>
                <a:gd name="connsiteY14" fmla="*/ 27821 h 89478"/>
                <a:gd name="connsiteX15" fmla="*/ 2605 w 109550"/>
                <a:gd name="connsiteY15" fmla="*/ 29845 h 89478"/>
                <a:gd name="connsiteX16" fmla="*/ 5851 w 109550"/>
                <a:gd name="connsiteY16" fmla="*/ 27416 h 89478"/>
                <a:gd name="connsiteX17" fmla="*/ 31616 w 109550"/>
                <a:gd name="connsiteY17" fmla="*/ 11828 h 89478"/>
                <a:gd name="connsiteX18" fmla="*/ 43179 w 109550"/>
                <a:gd name="connsiteY18" fmla="*/ 11828 h 89478"/>
                <a:gd name="connsiteX19" fmla="*/ 17212 w 109550"/>
                <a:gd name="connsiteY19" fmla="*/ 79241 h 89478"/>
                <a:gd name="connsiteX20" fmla="*/ 15589 w 109550"/>
                <a:gd name="connsiteY20" fmla="*/ 84100 h 89478"/>
                <a:gd name="connsiteX21" fmla="*/ 21472 w 109550"/>
                <a:gd name="connsiteY21" fmla="*/ 89565 h 89478"/>
                <a:gd name="connsiteX22" fmla="*/ 31616 w 109550"/>
                <a:gd name="connsiteY22" fmla="*/ 76407 h 89478"/>
                <a:gd name="connsiteX23" fmla="*/ 37093 w 109550"/>
                <a:gd name="connsiteY23" fmla="*/ 56568 h 89478"/>
                <a:gd name="connsiteX24" fmla="*/ 48454 w 109550"/>
                <a:gd name="connsiteY24" fmla="*/ 11828 h 8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550" h="89478">
                  <a:moveTo>
                    <a:pt x="48454" y="11828"/>
                  </a:moveTo>
                  <a:lnTo>
                    <a:pt x="71378" y="11828"/>
                  </a:lnTo>
                  <a:cubicBezTo>
                    <a:pt x="64684" y="41789"/>
                    <a:pt x="62858" y="50494"/>
                    <a:pt x="62858" y="64058"/>
                  </a:cubicBezTo>
                  <a:cubicBezTo>
                    <a:pt x="62858" y="67094"/>
                    <a:pt x="62858" y="72560"/>
                    <a:pt x="64481" y="79443"/>
                  </a:cubicBezTo>
                  <a:cubicBezTo>
                    <a:pt x="66509" y="88351"/>
                    <a:pt x="68741" y="89565"/>
                    <a:pt x="71784" y="89565"/>
                  </a:cubicBezTo>
                  <a:cubicBezTo>
                    <a:pt x="75842" y="89565"/>
                    <a:pt x="80102" y="85921"/>
                    <a:pt x="80102" y="81873"/>
                  </a:cubicBezTo>
                  <a:cubicBezTo>
                    <a:pt x="80102" y="80658"/>
                    <a:pt x="80102" y="80253"/>
                    <a:pt x="78885" y="77419"/>
                  </a:cubicBezTo>
                  <a:cubicBezTo>
                    <a:pt x="73001" y="62843"/>
                    <a:pt x="73001" y="49685"/>
                    <a:pt x="73001" y="44016"/>
                  </a:cubicBezTo>
                  <a:cubicBezTo>
                    <a:pt x="73001" y="33287"/>
                    <a:pt x="74421" y="22355"/>
                    <a:pt x="76653" y="11828"/>
                  </a:cubicBezTo>
                  <a:lnTo>
                    <a:pt x="99780" y="11828"/>
                  </a:lnTo>
                  <a:cubicBezTo>
                    <a:pt x="102418" y="11828"/>
                    <a:pt x="109721" y="11828"/>
                    <a:pt x="109721" y="4945"/>
                  </a:cubicBezTo>
                  <a:cubicBezTo>
                    <a:pt x="109721" y="87"/>
                    <a:pt x="105461" y="87"/>
                    <a:pt x="101606" y="87"/>
                  </a:cubicBezTo>
                  <a:lnTo>
                    <a:pt x="33644" y="87"/>
                  </a:lnTo>
                  <a:cubicBezTo>
                    <a:pt x="29181" y="87"/>
                    <a:pt x="21472" y="87"/>
                    <a:pt x="12546" y="9601"/>
                  </a:cubicBezTo>
                  <a:cubicBezTo>
                    <a:pt x="5445" y="17496"/>
                    <a:pt x="170" y="26809"/>
                    <a:pt x="170" y="27821"/>
                  </a:cubicBezTo>
                  <a:cubicBezTo>
                    <a:pt x="170" y="28023"/>
                    <a:pt x="170" y="29845"/>
                    <a:pt x="2605" y="29845"/>
                  </a:cubicBezTo>
                  <a:cubicBezTo>
                    <a:pt x="4228" y="29845"/>
                    <a:pt x="4634" y="29036"/>
                    <a:pt x="5851" y="27416"/>
                  </a:cubicBezTo>
                  <a:cubicBezTo>
                    <a:pt x="15792" y="11828"/>
                    <a:pt x="27558" y="11828"/>
                    <a:pt x="31616" y="11828"/>
                  </a:cubicBezTo>
                  <a:lnTo>
                    <a:pt x="43179" y="11828"/>
                  </a:lnTo>
                  <a:cubicBezTo>
                    <a:pt x="36687" y="36323"/>
                    <a:pt x="25732" y="60819"/>
                    <a:pt x="17212" y="79241"/>
                  </a:cubicBezTo>
                  <a:cubicBezTo>
                    <a:pt x="15589" y="82278"/>
                    <a:pt x="15589" y="82682"/>
                    <a:pt x="15589" y="84100"/>
                  </a:cubicBezTo>
                  <a:cubicBezTo>
                    <a:pt x="15589" y="87946"/>
                    <a:pt x="18835" y="89565"/>
                    <a:pt x="21472" y="89565"/>
                  </a:cubicBezTo>
                  <a:cubicBezTo>
                    <a:pt x="27558" y="89565"/>
                    <a:pt x="29181" y="83897"/>
                    <a:pt x="31616" y="76407"/>
                  </a:cubicBezTo>
                  <a:cubicBezTo>
                    <a:pt x="34456" y="67094"/>
                    <a:pt x="34456" y="66690"/>
                    <a:pt x="37093" y="56568"/>
                  </a:cubicBezTo>
                  <a:lnTo>
                    <a:pt x="48454" y="11828"/>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19" name="任意多边形: 形状 318">
              <a:extLst>
                <a:ext uri="{FF2B5EF4-FFF2-40B4-BE49-F238E27FC236}">
                  <a16:creationId xmlns:a16="http://schemas.microsoft.com/office/drawing/2014/main" id="{56F825B8-426A-4DB8-96A4-0C7BB4A10D4A}"/>
                </a:ext>
              </a:extLst>
            </p:cNvPr>
            <p:cNvSpPr/>
            <p:nvPr>
              <p:custDataLst>
                <p:tags r:id="rId28"/>
              </p:custDataLst>
            </p:nvPr>
          </p:nvSpPr>
          <p:spPr>
            <a:xfrm>
              <a:off x="3978047" y="7480893"/>
              <a:ext cx="107319" cy="89478"/>
            </a:xfrm>
            <a:custGeom>
              <a:avLst/>
              <a:gdLst>
                <a:gd name="connsiteX0" fmla="*/ 97555 w 107319"/>
                <a:gd name="connsiteY0" fmla="*/ 11828 h 89478"/>
                <a:gd name="connsiteX1" fmla="*/ 107496 w 107319"/>
                <a:gd name="connsiteY1" fmla="*/ 4945 h 89478"/>
                <a:gd name="connsiteX2" fmla="*/ 99584 w 107319"/>
                <a:gd name="connsiteY2" fmla="*/ 87 h 89478"/>
                <a:gd name="connsiteX3" fmla="*/ 53329 w 107319"/>
                <a:gd name="connsiteY3" fmla="*/ 87 h 89478"/>
                <a:gd name="connsiteX4" fmla="*/ 176 w 107319"/>
                <a:gd name="connsiteY4" fmla="*/ 57580 h 89478"/>
                <a:gd name="connsiteX5" fmla="*/ 30607 w 107319"/>
                <a:gd name="connsiteY5" fmla="*/ 89565 h 89478"/>
                <a:gd name="connsiteX6" fmla="*/ 81528 w 107319"/>
                <a:gd name="connsiteY6" fmla="*/ 33894 h 89478"/>
                <a:gd name="connsiteX7" fmla="*/ 75239 w 107319"/>
                <a:gd name="connsiteY7" fmla="*/ 11828 h 89478"/>
                <a:gd name="connsiteX8" fmla="*/ 97555 w 107319"/>
                <a:gd name="connsiteY8" fmla="*/ 11828 h 89478"/>
                <a:gd name="connsiteX9" fmla="*/ 30810 w 107319"/>
                <a:gd name="connsiteY9" fmla="*/ 85112 h 89478"/>
                <a:gd name="connsiteX10" fmla="*/ 12755 w 107319"/>
                <a:gd name="connsiteY10" fmla="*/ 63248 h 89478"/>
                <a:gd name="connsiteX11" fmla="*/ 22289 w 107319"/>
                <a:gd name="connsiteY11" fmla="*/ 28631 h 89478"/>
                <a:gd name="connsiteX12" fmla="*/ 49880 w 107319"/>
                <a:gd name="connsiteY12" fmla="*/ 11828 h 89478"/>
                <a:gd name="connsiteX13" fmla="*/ 68544 w 107319"/>
                <a:gd name="connsiteY13" fmla="*/ 31465 h 89478"/>
                <a:gd name="connsiteX14" fmla="*/ 57589 w 107319"/>
                <a:gd name="connsiteY14" fmla="*/ 67904 h 89478"/>
                <a:gd name="connsiteX15" fmla="*/ 30810 w 107319"/>
                <a:gd name="connsiteY15" fmla="*/ 85112 h 8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319" h="89478">
                  <a:moveTo>
                    <a:pt x="97555" y="11828"/>
                  </a:moveTo>
                  <a:cubicBezTo>
                    <a:pt x="100192" y="11828"/>
                    <a:pt x="107496" y="11828"/>
                    <a:pt x="107496" y="4945"/>
                  </a:cubicBezTo>
                  <a:cubicBezTo>
                    <a:pt x="107496" y="87"/>
                    <a:pt x="103235" y="87"/>
                    <a:pt x="99584" y="87"/>
                  </a:cubicBezTo>
                  <a:lnTo>
                    <a:pt x="53329" y="87"/>
                  </a:lnTo>
                  <a:cubicBezTo>
                    <a:pt x="22695" y="87"/>
                    <a:pt x="176" y="33489"/>
                    <a:pt x="176" y="57580"/>
                  </a:cubicBezTo>
                  <a:cubicBezTo>
                    <a:pt x="176" y="75395"/>
                    <a:pt x="12146" y="89565"/>
                    <a:pt x="30607" y="89565"/>
                  </a:cubicBezTo>
                  <a:cubicBezTo>
                    <a:pt x="54546" y="89565"/>
                    <a:pt x="81528" y="65070"/>
                    <a:pt x="81528" y="33894"/>
                  </a:cubicBezTo>
                  <a:cubicBezTo>
                    <a:pt x="81528" y="30453"/>
                    <a:pt x="81528" y="20736"/>
                    <a:pt x="75239" y="11828"/>
                  </a:cubicBezTo>
                  <a:lnTo>
                    <a:pt x="97555" y="11828"/>
                  </a:lnTo>
                  <a:close/>
                  <a:moveTo>
                    <a:pt x="30810" y="85112"/>
                  </a:moveTo>
                  <a:cubicBezTo>
                    <a:pt x="20869" y="85112"/>
                    <a:pt x="12755" y="77824"/>
                    <a:pt x="12755" y="63248"/>
                  </a:cubicBezTo>
                  <a:cubicBezTo>
                    <a:pt x="12755" y="57175"/>
                    <a:pt x="15189" y="40575"/>
                    <a:pt x="22289" y="28631"/>
                  </a:cubicBezTo>
                  <a:cubicBezTo>
                    <a:pt x="30810" y="14662"/>
                    <a:pt x="42982" y="11828"/>
                    <a:pt x="49880" y="11828"/>
                  </a:cubicBezTo>
                  <a:cubicBezTo>
                    <a:pt x="66921" y="11828"/>
                    <a:pt x="68544" y="25189"/>
                    <a:pt x="68544" y="31465"/>
                  </a:cubicBezTo>
                  <a:cubicBezTo>
                    <a:pt x="68544" y="40980"/>
                    <a:pt x="64487" y="57580"/>
                    <a:pt x="57589" y="67904"/>
                  </a:cubicBezTo>
                  <a:cubicBezTo>
                    <a:pt x="49677" y="79848"/>
                    <a:pt x="38722" y="85112"/>
                    <a:pt x="30810" y="85112"/>
                  </a:cubicBez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20" name="任意多边形: 形状 319">
              <a:extLst>
                <a:ext uri="{FF2B5EF4-FFF2-40B4-BE49-F238E27FC236}">
                  <a16:creationId xmlns:a16="http://schemas.microsoft.com/office/drawing/2014/main" id="{4D514B63-E277-489A-8435-59805839C26B}"/>
                </a:ext>
              </a:extLst>
            </p:cNvPr>
            <p:cNvSpPr/>
            <p:nvPr>
              <p:custDataLst>
                <p:tags r:id="rId29"/>
              </p:custDataLst>
            </p:nvPr>
          </p:nvSpPr>
          <p:spPr>
            <a:xfrm>
              <a:off x="4093646" y="7504416"/>
              <a:ext cx="65892" cy="96928"/>
            </a:xfrm>
            <a:custGeom>
              <a:avLst/>
              <a:gdLst>
                <a:gd name="connsiteX0" fmla="*/ 66075 w 65892"/>
                <a:gd name="connsiteY0" fmla="*/ 48977 h 96928"/>
                <a:gd name="connsiteX1" fmla="*/ 57696 w 65892"/>
                <a:gd name="connsiteY1" fmla="*/ 12275 h 96928"/>
                <a:gd name="connsiteX2" fmla="*/ 33129 w 65892"/>
                <a:gd name="connsiteY2" fmla="*/ 88 h 96928"/>
                <a:gd name="connsiteX3" fmla="*/ 182 w 65892"/>
                <a:gd name="connsiteY3" fmla="*/ 48977 h 96928"/>
                <a:gd name="connsiteX4" fmla="*/ 33129 w 65892"/>
                <a:gd name="connsiteY4" fmla="*/ 97017 h 96928"/>
                <a:gd name="connsiteX5" fmla="*/ 66075 w 65892"/>
                <a:gd name="connsiteY5" fmla="*/ 48977 h 96928"/>
                <a:gd name="connsiteX6" fmla="*/ 33129 w 65892"/>
                <a:gd name="connsiteY6" fmla="*/ 93049 h 96928"/>
                <a:gd name="connsiteX7" fmla="*/ 15093 w 65892"/>
                <a:gd name="connsiteY7" fmla="*/ 77603 h 96928"/>
                <a:gd name="connsiteX8" fmla="*/ 13105 w 65892"/>
                <a:gd name="connsiteY8" fmla="*/ 47135 h 96928"/>
                <a:gd name="connsiteX9" fmla="*/ 15235 w 65892"/>
                <a:gd name="connsiteY9" fmla="*/ 18227 h 96928"/>
                <a:gd name="connsiteX10" fmla="*/ 33129 w 65892"/>
                <a:gd name="connsiteY10" fmla="*/ 4056 h 96928"/>
                <a:gd name="connsiteX11" fmla="*/ 50738 w 65892"/>
                <a:gd name="connsiteY11" fmla="*/ 16951 h 96928"/>
                <a:gd name="connsiteX12" fmla="*/ 53152 w 65892"/>
                <a:gd name="connsiteY12" fmla="*/ 47135 h 96928"/>
                <a:gd name="connsiteX13" fmla="*/ 51306 w 65892"/>
                <a:gd name="connsiteY13" fmla="*/ 77036 h 96928"/>
                <a:gd name="connsiteX14" fmla="*/ 33129 w 65892"/>
                <a:gd name="connsiteY14" fmla="*/ 93049 h 9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892" h="96928">
                  <a:moveTo>
                    <a:pt x="66075" y="48977"/>
                  </a:moveTo>
                  <a:cubicBezTo>
                    <a:pt x="66075" y="33390"/>
                    <a:pt x="64229" y="22195"/>
                    <a:pt x="57696" y="12275"/>
                  </a:cubicBezTo>
                  <a:cubicBezTo>
                    <a:pt x="53294" y="5756"/>
                    <a:pt x="44489" y="88"/>
                    <a:pt x="33129" y="88"/>
                  </a:cubicBezTo>
                  <a:cubicBezTo>
                    <a:pt x="182" y="88"/>
                    <a:pt x="182" y="38774"/>
                    <a:pt x="182" y="48977"/>
                  </a:cubicBezTo>
                  <a:cubicBezTo>
                    <a:pt x="182" y="59181"/>
                    <a:pt x="182" y="97017"/>
                    <a:pt x="33129" y="97017"/>
                  </a:cubicBezTo>
                  <a:cubicBezTo>
                    <a:pt x="66075" y="97017"/>
                    <a:pt x="66075" y="59181"/>
                    <a:pt x="66075" y="48977"/>
                  </a:cubicBezTo>
                  <a:close/>
                  <a:moveTo>
                    <a:pt x="33129" y="93049"/>
                  </a:moveTo>
                  <a:cubicBezTo>
                    <a:pt x="26596" y="93049"/>
                    <a:pt x="17933" y="89223"/>
                    <a:pt x="15093" y="77603"/>
                  </a:cubicBezTo>
                  <a:cubicBezTo>
                    <a:pt x="13105" y="69242"/>
                    <a:pt x="13105" y="57622"/>
                    <a:pt x="13105" y="47135"/>
                  </a:cubicBezTo>
                  <a:cubicBezTo>
                    <a:pt x="13105" y="36791"/>
                    <a:pt x="13105" y="26021"/>
                    <a:pt x="15235" y="18227"/>
                  </a:cubicBezTo>
                  <a:cubicBezTo>
                    <a:pt x="18217" y="7032"/>
                    <a:pt x="27306" y="4056"/>
                    <a:pt x="33129" y="4056"/>
                  </a:cubicBezTo>
                  <a:cubicBezTo>
                    <a:pt x="40797" y="4056"/>
                    <a:pt x="48182" y="8732"/>
                    <a:pt x="50738" y="16951"/>
                  </a:cubicBezTo>
                  <a:cubicBezTo>
                    <a:pt x="53010" y="24604"/>
                    <a:pt x="53152" y="34807"/>
                    <a:pt x="53152" y="47135"/>
                  </a:cubicBezTo>
                  <a:cubicBezTo>
                    <a:pt x="53152" y="57622"/>
                    <a:pt x="53152" y="68108"/>
                    <a:pt x="51306" y="77036"/>
                  </a:cubicBezTo>
                  <a:cubicBezTo>
                    <a:pt x="48466" y="89931"/>
                    <a:pt x="38809" y="93049"/>
                    <a:pt x="33129" y="93049"/>
                  </a:cubicBez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21" name="任意多边形: 形状 320">
              <a:extLst>
                <a:ext uri="{FF2B5EF4-FFF2-40B4-BE49-F238E27FC236}">
                  <a16:creationId xmlns:a16="http://schemas.microsoft.com/office/drawing/2014/main" id="{E6F77DBC-41AE-49BD-B71A-798A12351578}"/>
                </a:ext>
              </a:extLst>
            </p:cNvPr>
            <p:cNvSpPr/>
            <p:nvPr>
              <p:custDataLst>
                <p:tags r:id="rId30"/>
              </p:custDataLst>
            </p:nvPr>
          </p:nvSpPr>
          <p:spPr>
            <a:xfrm>
              <a:off x="4241108" y="7316064"/>
              <a:ext cx="78511" cy="92920"/>
            </a:xfrm>
            <a:custGeom>
              <a:avLst/>
              <a:gdLst>
                <a:gd name="connsiteX0" fmla="*/ 17231 w 78511"/>
                <a:gd name="connsiteY0" fmla="*/ 39757 h 92920"/>
                <a:gd name="connsiteX1" fmla="*/ 42387 w 78511"/>
                <a:gd name="connsiteY1" fmla="*/ 4532 h 92920"/>
                <a:gd name="connsiteX2" fmla="*/ 65311 w 78511"/>
                <a:gd name="connsiteY2" fmla="*/ 39757 h 92920"/>
                <a:gd name="connsiteX3" fmla="*/ 17231 w 78511"/>
                <a:gd name="connsiteY3" fmla="*/ 39757 h 92920"/>
                <a:gd name="connsiteX4" fmla="*/ 17028 w 78511"/>
                <a:gd name="connsiteY4" fmla="*/ 44008 h 92920"/>
                <a:gd name="connsiteX5" fmla="*/ 73629 w 78511"/>
                <a:gd name="connsiteY5" fmla="*/ 44008 h 92920"/>
                <a:gd name="connsiteX6" fmla="*/ 78701 w 78511"/>
                <a:gd name="connsiteY6" fmla="*/ 39757 h 92920"/>
                <a:gd name="connsiteX7" fmla="*/ 42387 w 78511"/>
                <a:gd name="connsiteY7" fmla="*/ 79 h 92920"/>
                <a:gd name="connsiteX8" fmla="*/ 189 w 78511"/>
                <a:gd name="connsiteY8" fmla="*/ 46235 h 92920"/>
                <a:gd name="connsiteX9" fmla="*/ 44821 w 78511"/>
                <a:gd name="connsiteY9" fmla="*/ 92999 h 92920"/>
                <a:gd name="connsiteX10" fmla="*/ 78701 w 78511"/>
                <a:gd name="connsiteY10" fmla="*/ 66682 h 92920"/>
                <a:gd name="connsiteX11" fmla="*/ 76063 w 78511"/>
                <a:gd name="connsiteY11" fmla="*/ 64252 h 92920"/>
                <a:gd name="connsiteX12" fmla="*/ 73426 w 78511"/>
                <a:gd name="connsiteY12" fmla="*/ 67087 h 92920"/>
                <a:gd name="connsiteX13" fmla="*/ 46038 w 78511"/>
                <a:gd name="connsiteY13" fmla="*/ 87938 h 92920"/>
                <a:gd name="connsiteX14" fmla="*/ 23114 w 78511"/>
                <a:gd name="connsiteY14" fmla="*/ 74374 h 92920"/>
                <a:gd name="connsiteX15" fmla="*/ 17028 w 78511"/>
                <a:gd name="connsiteY15" fmla="*/ 44008 h 9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511" h="92920">
                  <a:moveTo>
                    <a:pt x="17231" y="39757"/>
                  </a:moveTo>
                  <a:cubicBezTo>
                    <a:pt x="18448" y="9593"/>
                    <a:pt x="35489" y="4532"/>
                    <a:pt x="42387" y="4532"/>
                  </a:cubicBezTo>
                  <a:cubicBezTo>
                    <a:pt x="63283" y="4532"/>
                    <a:pt x="65311" y="31862"/>
                    <a:pt x="65311" y="39757"/>
                  </a:cubicBezTo>
                  <a:lnTo>
                    <a:pt x="17231" y="39757"/>
                  </a:lnTo>
                  <a:close/>
                  <a:moveTo>
                    <a:pt x="17028" y="44008"/>
                  </a:moveTo>
                  <a:lnTo>
                    <a:pt x="73629" y="44008"/>
                  </a:lnTo>
                  <a:cubicBezTo>
                    <a:pt x="78092" y="44008"/>
                    <a:pt x="78701" y="44008"/>
                    <a:pt x="78701" y="39757"/>
                  </a:cubicBezTo>
                  <a:cubicBezTo>
                    <a:pt x="78701" y="19715"/>
                    <a:pt x="67746" y="79"/>
                    <a:pt x="42387" y="79"/>
                  </a:cubicBezTo>
                  <a:cubicBezTo>
                    <a:pt x="18854" y="79"/>
                    <a:pt x="189" y="20930"/>
                    <a:pt x="189" y="46235"/>
                  </a:cubicBezTo>
                  <a:cubicBezTo>
                    <a:pt x="189" y="73362"/>
                    <a:pt x="21491" y="92999"/>
                    <a:pt x="44821" y="92999"/>
                  </a:cubicBezTo>
                  <a:cubicBezTo>
                    <a:pt x="69572" y="92999"/>
                    <a:pt x="78701" y="70528"/>
                    <a:pt x="78701" y="66682"/>
                  </a:cubicBezTo>
                  <a:cubicBezTo>
                    <a:pt x="78701" y="64657"/>
                    <a:pt x="77078" y="64252"/>
                    <a:pt x="76063" y="64252"/>
                  </a:cubicBezTo>
                  <a:cubicBezTo>
                    <a:pt x="74238" y="64252"/>
                    <a:pt x="73832" y="65467"/>
                    <a:pt x="73426" y="67087"/>
                  </a:cubicBezTo>
                  <a:cubicBezTo>
                    <a:pt x="66326" y="87938"/>
                    <a:pt x="48067" y="87938"/>
                    <a:pt x="46038" y="87938"/>
                  </a:cubicBezTo>
                  <a:cubicBezTo>
                    <a:pt x="35895" y="87938"/>
                    <a:pt x="27780" y="81865"/>
                    <a:pt x="23114" y="74374"/>
                  </a:cubicBezTo>
                  <a:cubicBezTo>
                    <a:pt x="17028" y="64657"/>
                    <a:pt x="17028" y="51296"/>
                    <a:pt x="17028" y="44008"/>
                  </a:cubicBez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22" name="任意多边形: 形状 321">
              <a:extLst>
                <a:ext uri="{FF2B5EF4-FFF2-40B4-BE49-F238E27FC236}">
                  <a16:creationId xmlns:a16="http://schemas.microsoft.com/office/drawing/2014/main" id="{35AAD4EC-5E4B-47D6-B8C0-673155A9DB3A}"/>
                </a:ext>
              </a:extLst>
            </p:cNvPr>
            <p:cNvSpPr/>
            <p:nvPr>
              <p:custDataLst>
                <p:tags r:id="rId31"/>
              </p:custDataLst>
            </p:nvPr>
          </p:nvSpPr>
          <p:spPr>
            <a:xfrm>
              <a:off x="4328027" y="7319505"/>
              <a:ext cx="102247" cy="87252"/>
            </a:xfrm>
            <a:custGeom>
              <a:avLst/>
              <a:gdLst>
                <a:gd name="connsiteX0" fmla="*/ 55984 w 102247"/>
                <a:gd name="connsiteY0" fmla="*/ 39757 h 87252"/>
                <a:gd name="connsiteX1" fmla="*/ 74648 w 102247"/>
                <a:gd name="connsiteY1" fmla="*/ 16881 h 87252"/>
                <a:gd name="connsiteX2" fmla="*/ 98789 w 102247"/>
                <a:gd name="connsiteY2" fmla="*/ 6354 h 87252"/>
                <a:gd name="connsiteX3" fmla="*/ 98789 w 102247"/>
                <a:gd name="connsiteY3" fmla="*/ 79 h 87252"/>
                <a:gd name="connsiteX4" fmla="*/ 82154 w 102247"/>
                <a:gd name="connsiteY4" fmla="*/ 686 h 87252"/>
                <a:gd name="connsiteX5" fmla="*/ 62678 w 102247"/>
                <a:gd name="connsiteY5" fmla="*/ 79 h 87252"/>
                <a:gd name="connsiteX6" fmla="*/ 62678 w 102247"/>
                <a:gd name="connsiteY6" fmla="*/ 6354 h 87252"/>
                <a:gd name="connsiteX7" fmla="*/ 68562 w 102247"/>
                <a:gd name="connsiteY7" fmla="*/ 12630 h 87252"/>
                <a:gd name="connsiteX8" fmla="*/ 65519 w 102247"/>
                <a:gd name="connsiteY8" fmla="*/ 19715 h 87252"/>
                <a:gd name="connsiteX9" fmla="*/ 52941 w 102247"/>
                <a:gd name="connsiteY9" fmla="*/ 35506 h 87252"/>
                <a:gd name="connsiteX10" fmla="*/ 37117 w 102247"/>
                <a:gd name="connsiteY10" fmla="*/ 15059 h 87252"/>
                <a:gd name="connsiteX11" fmla="*/ 35291 w 102247"/>
                <a:gd name="connsiteY11" fmla="*/ 11415 h 87252"/>
                <a:gd name="connsiteX12" fmla="*/ 42391 w 102247"/>
                <a:gd name="connsiteY12" fmla="*/ 6354 h 87252"/>
                <a:gd name="connsiteX13" fmla="*/ 42391 w 102247"/>
                <a:gd name="connsiteY13" fmla="*/ 79 h 87252"/>
                <a:gd name="connsiteX14" fmla="*/ 20481 w 102247"/>
                <a:gd name="connsiteY14" fmla="*/ 686 h 87252"/>
                <a:gd name="connsiteX15" fmla="*/ 1208 w 102247"/>
                <a:gd name="connsiteY15" fmla="*/ 79 h 87252"/>
                <a:gd name="connsiteX16" fmla="*/ 1208 w 102247"/>
                <a:gd name="connsiteY16" fmla="*/ 6354 h 87252"/>
                <a:gd name="connsiteX17" fmla="*/ 25147 w 102247"/>
                <a:gd name="connsiteY17" fmla="*/ 18703 h 87252"/>
                <a:gd name="connsiteX18" fmla="*/ 45231 w 102247"/>
                <a:gd name="connsiteY18" fmla="*/ 44818 h 87252"/>
                <a:gd name="connsiteX19" fmla="*/ 26161 w 102247"/>
                <a:gd name="connsiteY19" fmla="*/ 68909 h 87252"/>
                <a:gd name="connsiteX20" fmla="*/ 194 w 102247"/>
                <a:gd name="connsiteY20" fmla="*/ 81055 h 87252"/>
                <a:gd name="connsiteX21" fmla="*/ 194 w 102247"/>
                <a:gd name="connsiteY21" fmla="*/ 87331 h 87252"/>
                <a:gd name="connsiteX22" fmla="*/ 17032 w 102247"/>
                <a:gd name="connsiteY22" fmla="*/ 86723 h 87252"/>
                <a:gd name="connsiteX23" fmla="*/ 36305 w 102247"/>
                <a:gd name="connsiteY23" fmla="*/ 87331 h 87252"/>
                <a:gd name="connsiteX24" fmla="*/ 36305 w 102247"/>
                <a:gd name="connsiteY24" fmla="*/ 81055 h 87252"/>
                <a:gd name="connsiteX25" fmla="*/ 30422 w 102247"/>
                <a:gd name="connsiteY25" fmla="*/ 74779 h 87252"/>
                <a:gd name="connsiteX26" fmla="*/ 48680 w 102247"/>
                <a:gd name="connsiteY26" fmla="*/ 49069 h 87252"/>
                <a:gd name="connsiteX27" fmla="*/ 64098 w 102247"/>
                <a:gd name="connsiteY27" fmla="*/ 69313 h 87252"/>
                <a:gd name="connsiteX28" fmla="*/ 68359 w 102247"/>
                <a:gd name="connsiteY28" fmla="*/ 75994 h 87252"/>
                <a:gd name="connsiteX29" fmla="*/ 61055 w 102247"/>
                <a:gd name="connsiteY29" fmla="*/ 81055 h 87252"/>
                <a:gd name="connsiteX30" fmla="*/ 61055 w 102247"/>
                <a:gd name="connsiteY30" fmla="*/ 87331 h 87252"/>
                <a:gd name="connsiteX31" fmla="*/ 82966 w 102247"/>
                <a:gd name="connsiteY31" fmla="*/ 86723 h 87252"/>
                <a:gd name="connsiteX32" fmla="*/ 102441 w 102247"/>
                <a:gd name="connsiteY32" fmla="*/ 87331 h 87252"/>
                <a:gd name="connsiteX33" fmla="*/ 102441 w 102247"/>
                <a:gd name="connsiteY33" fmla="*/ 81055 h 87252"/>
                <a:gd name="connsiteX34" fmla="*/ 83168 w 102247"/>
                <a:gd name="connsiteY34" fmla="*/ 74779 h 87252"/>
                <a:gd name="connsiteX35" fmla="*/ 55984 w 102247"/>
                <a:gd name="connsiteY35" fmla="*/ 39757 h 8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247" h="87252">
                  <a:moveTo>
                    <a:pt x="55984" y="39757"/>
                  </a:moveTo>
                  <a:cubicBezTo>
                    <a:pt x="62070" y="32064"/>
                    <a:pt x="69779" y="22145"/>
                    <a:pt x="74648" y="16881"/>
                  </a:cubicBezTo>
                  <a:cubicBezTo>
                    <a:pt x="80937" y="9593"/>
                    <a:pt x="89255" y="6557"/>
                    <a:pt x="98789" y="6354"/>
                  </a:cubicBezTo>
                  <a:lnTo>
                    <a:pt x="98789" y="79"/>
                  </a:lnTo>
                  <a:cubicBezTo>
                    <a:pt x="93515" y="483"/>
                    <a:pt x="87429" y="686"/>
                    <a:pt x="82154" y="686"/>
                  </a:cubicBezTo>
                  <a:cubicBezTo>
                    <a:pt x="76068" y="686"/>
                    <a:pt x="65316" y="281"/>
                    <a:pt x="62678" y="79"/>
                  </a:cubicBezTo>
                  <a:lnTo>
                    <a:pt x="62678" y="6354"/>
                  </a:lnTo>
                  <a:cubicBezTo>
                    <a:pt x="66939" y="6759"/>
                    <a:pt x="68562" y="9391"/>
                    <a:pt x="68562" y="12630"/>
                  </a:cubicBezTo>
                  <a:cubicBezTo>
                    <a:pt x="68562" y="15869"/>
                    <a:pt x="66533" y="18501"/>
                    <a:pt x="65519" y="19715"/>
                  </a:cubicBezTo>
                  <a:lnTo>
                    <a:pt x="52941" y="35506"/>
                  </a:lnTo>
                  <a:lnTo>
                    <a:pt x="37117" y="15059"/>
                  </a:lnTo>
                  <a:cubicBezTo>
                    <a:pt x="35291" y="13035"/>
                    <a:pt x="35291" y="12630"/>
                    <a:pt x="35291" y="11415"/>
                  </a:cubicBezTo>
                  <a:cubicBezTo>
                    <a:pt x="35291" y="8379"/>
                    <a:pt x="38334" y="6557"/>
                    <a:pt x="42391" y="6354"/>
                  </a:cubicBezTo>
                  <a:lnTo>
                    <a:pt x="42391" y="79"/>
                  </a:lnTo>
                  <a:cubicBezTo>
                    <a:pt x="37117" y="281"/>
                    <a:pt x="23727" y="686"/>
                    <a:pt x="20481" y="686"/>
                  </a:cubicBezTo>
                  <a:cubicBezTo>
                    <a:pt x="16221" y="686"/>
                    <a:pt x="6686" y="483"/>
                    <a:pt x="1208" y="79"/>
                  </a:cubicBezTo>
                  <a:lnTo>
                    <a:pt x="1208" y="6354"/>
                  </a:lnTo>
                  <a:cubicBezTo>
                    <a:pt x="15409" y="6354"/>
                    <a:pt x="15612" y="6557"/>
                    <a:pt x="25147" y="18703"/>
                  </a:cubicBezTo>
                  <a:lnTo>
                    <a:pt x="45231" y="44818"/>
                  </a:lnTo>
                  <a:lnTo>
                    <a:pt x="26161" y="68909"/>
                  </a:lnTo>
                  <a:cubicBezTo>
                    <a:pt x="16424" y="80650"/>
                    <a:pt x="4454" y="81055"/>
                    <a:pt x="194" y="81055"/>
                  </a:cubicBezTo>
                  <a:lnTo>
                    <a:pt x="194" y="87331"/>
                  </a:lnTo>
                  <a:cubicBezTo>
                    <a:pt x="5469" y="86926"/>
                    <a:pt x="11758" y="86723"/>
                    <a:pt x="17032" y="86723"/>
                  </a:cubicBezTo>
                  <a:cubicBezTo>
                    <a:pt x="22916" y="86723"/>
                    <a:pt x="31436" y="87128"/>
                    <a:pt x="36305" y="87331"/>
                  </a:cubicBezTo>
                  <a:lnTo>
                    <a:pt x="36305" y="81055"/>
                  </a:lnTo>
                  <a:cubicBezTo>
                    <a:pt x="31842" y="80448"/>
                    <a:pt x="30422" y="77816"/>
                    <a:pt x="30422" y="74779"/>
                  </a:cubicBezTo>
                  <a:cubicBezTo>
                    <a:pt x="30422" y="70326"/>
                    <a:pt x="36305" y="63645"/>
                    <a:pt x="48680" y="49069"/>
                  </a:cubicBezTo>
                  <a:lnTo>
                    <a:pt x="64098" y="69313"/>
                  </a:lnTo>
                  <a:cubicBezTo>
                    <a:pt x="65721" y="71540"/>
                    <a:pt x="68359" y="74779"/>
                    <a:pt x="68359" y="75994"/>
                  </a:cubicBezTo>
                  <a:cubicBezTo>
                    <a:pt x="68359" y="77816"/>
                    <a:pt x="66533" y="80853"/>
                    <a:pt x="61055" y="81055"/>
                  </a:cubicBezTo>
                  <a:lnTo>
                    <a:pt x="61055" y="87331"/>
                  </a:lnTo>
                  <a:cubicBezTo>
                    <a:pt x="67142" y="87128"/>
                    <a:pt x="78502" y="86723"/>
                    <a:pt x="82966" y="86723"/>
                  </a:cubicBezTo>
                  <a:cubicBezTo>
                    <a:pt x="88443" y="86723"/>
                    <a:pt x="96355" y="86926"/>
                    <a:pt x="102441" y="87331"/>
                  </a:cubicBezTo>
                  <a:lnTo>
                    <a:pt x="102441" y="81055"/>
                  </a:lnTo>
                  <a:cubicBezTo>
                    <a:pt x="91486" y="81055"/>
                    <a:pt x="87834" y="80650"/>
                    <a:pt x="83168" y="74779"/>
                  </a:cubicBezTo>
                  <a:lnTo>
                    <a:pt x="55984" y="39757"/>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23" name="任意多边形: 形状 322">
              <a:extLst>
                <a:ext uri="{FF2B5EF4-FFF2-40B4-BE49-F238E27FC236}">
                  <a16:creationId xmlns:a16="http://schemas.microsoft.com/office/drawing/2014/main" id="{5AB3D3A0-3BA9-43DD-9246-6173BC510B81}"/>
                </a:ext>
              </a:extLst>
            </p:cNvPr>
            <p:cNvSpPr/>
            <p:nvPr>
              <p:custDataLst>
                <p:tags r:id="rId32"/>
              </p:custDataLst>
            </p:nvPr>
          </p:nvSpPr>
          <p:spPr>
            <a:xfrm>
              <a:off x="4438345" y="7317278"/>
              <a:ext cx="100015" cy="128752"/>
            </a:xfrm>
            <a:custGeom>
              <a:avLst/>
              <a:gdLst>
                <a:gd name="connsiteX0" fmla="*/ 29413 w 100015"/>
                <a:gd name="connsiteY0" fmla="*/ 13440 h 128752"/>
                <a:gd name="connsiteX1" fmla="*/ 29413 w 100015"/>
                <a:gd name="connsiteY1" fmla="*/ 79 h 128752"/>
                <a:gd name="connsiteX2" fmla="*/ 199 w 100015"/>
                <a:gd name="connsiteY2" fmla="*/ 2305 h 128752"/>
                <a:gd name="connsiteX3" fmla="*/ 199 w 100015"/>
                <a:gd name="connsiteY3" fmla="*/ 8581 h 128752"/>
                <a:gd name="connsiteX4" fmla="*/ 16023 w 100015"/>
                <a:gd name="connsiteY4" fmla="*/ 18703 h 128752"/>
                <a:gd name="connsiteX5" fmla="*/ 16023 w 100015"/>
                <a:gd name="connsiteY5" fmla="*/ 113446 h 128752"/>
                <a:gd name="connsiteX6" fmla="*/ 199 w 100015"/>
                <a:gd name="connsiteY6" fmla="*/ 122555 h 128752"/>
                <a:gd name="connsiteX7" fmla="*/ 199 w 100015"/>
                <a:gd name="connsiteY7" fmla="*/ 128831 h 128752"/>
                <a:gd name="connsiteX8" fmla="*/ 22921 w 100015"/>
                <a:gd name="connsiteY8" fmla="*/ 128224 h 128752"/>
                <a:gd name="connsiteX9" fmla="*/ 45845 w 100015"/>
                <a:gd name="connsiteY9" fmla="*/ 128831 h 128752"/>
                <a:gd name="connsiteX10" fmla="*/ 45845 w 100015"/>
                <a:gd name="connsiteY10" fmla="*/ 122555 h 128752"/>
                <a:gd name="connsiteX11" fmla="*/ 30021 w 100015"/>
                <a:gd name="connsiteY11" fmla="*/ 113446 h 128752"/>
                <a:gd name="connsiteX12" fmla="*/ 30021 w 100015"/>
                <a:gd name="connsiteY12" fmla="*/ 79435 h 128752"/>
                <a:gd name="connsiteX13" fmla="*/ 30021 w 100015"/>
                <a:gd name="connsiteY13" fmla="*/ 77613 h 128752"/>
                <a:gd name="connsiteX14" fmla="*/ 54975 w 100015"/>
                <a:gd name="connsiteY14" fmla="*/ 91784 h 128752"/>
                <a:gd name="connsiteX15" fmla="*/ 100215 w 100015"/>
                <a:gd name="connsiteY15" fmla="*/ 45830 h 128752"/>
                <a:gd name="connsiteX16" fmla="*/ 57815 w 100015"/>
                <a:gd name="connsiteY16" fmla="*/ 79 h 128752"/>
                <a:gd name="connsiteX17" fmla="*/ 29413 w 100015"/>
                <a:gd name="connsiteY17" fmla="*/ 13440 h 128752"/>
                <a:gd name="connsiteX18" fmla="*/ 30021 w 100015"/>
                <a:gd name="connsiteY18" fmla="*/ 66479 h 128752"/>
                <a:gd name="connsiteX19" fmla="*/ 30021 w 100015"/>
                <a:gd name="connsiteY19" fmla="*/ 21335 h 128752"/>
                <a:gd name="connsiteX20" fmla="*/ 56192 w 100015"/>
                <a:gd name="connsiteY20" fmla="*/ 5140 h 128752"/>
                <a:gd name="connsiteX21" fmla="*/ 83377 w 100015"/>
                <a:gd name="connsiteY21" fmla="*/ 45830 h 128752"/>
                <a:gd name="connsiteX22" fmla="*/ 54163 w 100015"/>
                <a:gd name="connsiteY22" fmla="*/ 87331 h 128752"/>
                <a:gd name="connsiteX23" fmla="*/ 32861 w 100015"/>
                <a:gd name="connsiteY23" fmla="*/ 74982 h 128752"/>
                <a:gd name="connsiteX24" fmla="*/ 30021 w 100015"/>
                <a:gd name="connsiteY24" fmla="*/ 66479 h 12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015" h="128752">
                  <a:moveTo>
                    <a:pt x="29413" y="13440"/>
                  </a:moveTo>
                  <a:lnTo>
                    <a:pt x="29413" y="79"/>
                  </a:lnTo>
                  <a:lnTo>
                    <a:pt x="199" y="2305"/>
                  </a:lnTo>
                  <a:lnTo>
                    <a:pt x="199" y="8581"/>
                  </a:lnTo>
                  <a:cubicBezTo>
                    <a:pt x="14603" y="8581"/>
                    <a:pt x="16023" y="9796"/>
                    <a:pt x="16023" y="18703"/>
                  </a:cubicBezTo>
                  <a:lnTo>
                    <a:pt x="16023" y="113446"/>
                  </a:lnTo>
                  <a:cubicBezTo>
                    <a:pt x="16023" y="122555"/>
                    <a:pt x="13792" y="122555"/>
                    <a:pt x="199" y="122555"/>
                  </a:cubicBezTo>
                  <a:lnTo>
                    <a:pt x="199" y="128831"/>
                  </a:lnTo>
                  <a:cubicBezTo>
                    <a:pt x="7097" y="128629"/>
                    <a:pt x="17646" y="128224"/>
                    <a:pt x="22921" y="128224"/>
                  </a:cubicBezTo>
                  <a:cubicBezTo>
                    <a:pt x="28398" y="128224"/>
                    <a:pt x="38745" y="128629"/>
                    <a:pt x="45845" y="128831"/>
                  </a:cubicBezTo>
                  <a:lnTo>
                    <a:pt x="45845" y="122555"/>
                  </a:lnTo>
                  <a:cubicBezTo>
                    <a:pt x="32253" y="122555"/>
                    <a:pt x="30021" y="122555"/>
                    <a:pt x="30021" y="113446"/>
                  </a:cubicBezTo>
                  <a:lnTo>
                    <a:pt x="30021" y="79435"/>
                  </a:lnTo>
                  <a:lnTo>
                    <a:pt x="30021" y="77613"/>
                  </a:lnTo>
                  <a:cubicBezTo>
                    <a:pt x="31036" y="80853"/>
                    <a:pt x="39556" y="91784"/>
                    <a:pt x="54975" y="91784"/>
                  </a:cubicBezTo>
                  <a:cubicBezTo>
                    <a:pt x="79116" y="91784"/>
                    <a:pt x="100215" y="71945"/>
                    <a:pt x="100215" y="45830"/>
                  </a:cubicBezTo>
                  <a:cubicBezTo>
                    <a:pt x="100215" y="20120"/>
                    <a:pt x="80536" y="79"/>
                    <a:pt x="57815" y="79"/>
                  </a:cubicBezTo>
                  <a:cubicBezTo>
                    <a:pt x="41991" y="79"/>
                    <a:pt x="33470" y="8986"/>
                    <a:pt x="29413" y="13440"/>
                  </a:cubicBezTo>
                  <a:close/>
                  <a:moveTo>
                    <a:pt x="30021" y="66479"/>
                  </a:moveTo>
                  <a:lnTo>
                    <a:pt x="30021" y="21335"/>
                  </a:lnTo>
                  <a:cubicBezTo>
                    <a:pt x="35905" y="11010"/>
                    <a:pt x="45845" y="5140"/>
                    <a:pt x="56192" y="5140"/>
                  </a:cubicBezTo>
                  <a:cubicBezTo>
                    <a:pt x="71001" y="5140"/>
                    <a:pt x="83377" y="22954"/>
                    <a:pt x="83377" y="45830"/>
                  </a:cubicBezTo>
                  <a:cubicBezTo>
                    <a:pt x="83377" y="70326"/>
                    <a:pt x="69176" y="87331"/>
                    <a:pt x="54163" y="87331"/>
                  </a:cubicBezTo>
                  <a:cubicBezTo>
                    <a:pt x="46048" y="87331"/>
                    <a:pt x="38339" y="83282"/>
                    <a:pt x="32861" y="74982"/>
                  </a:cubicBezTo>
                  <a:cubicBezTo>
                    <a:pt x="30021" y="70730"/>
                    <a:pt x="30021" y="70528"/>
                    <a:pt x="30021" y="66479"/>
                  </a:cubicBez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24" name="任意多边形: 形状 323">
              <a:extLst>
                <a:ext uri="{FF2B5EF4-FFF2-40B4-BE49-F238E27FC236}">
                  <a16:creationId xmlns:a16="http://schemas.microsoft.com/office/drawing/2014/main" id="{33851CCE-A4FF-435A-A0C3-A5A58BFCB9E8}"/>
                </a:ext>
              </a:extLst>
            </p:cNvPr>
            <p:cNvSpPr/>
            <p:nvPr>
              <p:custDataLst>
                <p:tags r:id="rId33"/>
              </p:custDataLst>
            </p:nvPr>
          </p:nvSpPr>
          <p:spPr>
            <a:xfrm>
              <a:off x="4576208" y="7234681"/>
              <a:ext cx="52949" cy="242726"/>
            </a:xfrm>
            <a:custGeom>
              <a:avLst/>
              <a:gdLst>
                <a:gd name="connsiteX0" fmla="*/ 53154 w 52949"/>
                <a:gd name="connsiteY0" fmla="*/ 240773 h 242726"/>
                <a:gd name="connsiteX1" fmla="*/ 52343 w 52949"/>
                <a:gd name="connsiteY1" fmla="*/ 238951 h 242726"/>
                <a:gd name="connsiteX2" fmla="*/ 20695 w 52949"/>
                <a:gd name="connsiteY2" fmla="*/ 179636 h 242726"/>
                <a:gd name="connsiteX3" fmla="*/ 14203 w 52949"/>
                <a:gd name="connsiteY3" fmla="*/ 121535 h 242726"/>
                <a:gd name="connsiteX4" fmla="*/ 51328 w 52949"/>
                <a:gd name="connsiteY4" fmla="*/ 4727 h 242726"/>
                <a:gd name="connsiteX5" fmla="*/ 53154 w 52949"/>
                <a:gd name="connsiteY5" fmla="*/ 2095 h 242726"/>
                <a:gd name="connsiteX6" fmla="*/ 50720 w 52949"/>
                <a:gd name="connsiteY6" fmla="*/ 71 h 242726"/>
                <a:gd name="connsiteX7" fmla="*/ 34084 w 52949"/>
                <a:gd name="connsiteY7" fmla="*/ 15254 h 242726"/>
                <a:gd name="connsiteX8" fmla="*/ 205 w 52949"/>
                <a:gd name="connsiteY8" fmla="*/ 121333 h 242726"/>
                <a:gd name="connsiteX9" fmla="*/ 31853 w 52949"/>
                <a:gd name="connsiteY9" fmla="*/ 224982 h 242726"/>
                <a:gd name="connsiteX10" fmla="*/ 50720 w 52949"/>
                <a:gd name="connsiteY10" fmla="*/ 242797 h 242726"/>
                <a:gd name="connsiteX11" fmla="*/ 53154 w 52949"/>
                <a:gd name="connsiteY11" fmla="*/ 240773 h 24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949" h="242726">
                  <a:moveTo>
                    <a:pt x="53154" y="240773"/>
                  </a:moveTo>
                  <a:cubicBezTo>
                    <a:pt x="53154" y="239963"/>
                    <a:pt x="52748" y="239558"/>
                    <a:pt x="52343" y="238951"/>
                  </a:cubicBezTo>
                  <a:cubicBezTo>
                    <a:pt x="43011" y="229031"/>
                    <a:pt x="29215" y="212633"/>
                    <a:pt x="20695" y="179636"/>
                  </a:cubicBezTo>
                  <a:cubicBezTo>
                    <a:pt x="16029" y="161213"/>
                    <a:pt x="14203" y="140362"/>
                    <a:pt x="14203" y="121535"/>
                  </a:cubicBezTo>
                  <a:cubicBezTo>
                    <a:pt x="14203" y="68293"/>
                    <a:pt x="26984" y="31044"/>
                    <a:pt x="51328" y="4727"/>
                  </a:cubicBezTo>
                  <a:cubicBezTo>
                    <a:pt x="53154" y="2905"/>
                    <a:pt x="53154" y="2500"/>
                    <a:pt x="53154" y="2095"/>
                  </a:cubicBezTo>
                  <a:cubicBezTo>
                    <a:pt x="53154" y="71"/>
                    <a:pt x="51531" y="71"/>
                    <a:pt x="50720" y="71"/>
                  </a:cubicBezTo>
                  <a:cubicBezTo>
                    <a:pt x="47677" y="71"/>
                    <a:pt x="36722" y="12217"/>
                    <a:pt x="34084" y="15254"/>
                  </a:cubicBezTo>
                  <a:cubicBezTo>
                    <a:pt x="13391" y="39749"/>
                    <a:pt x="205" y="76188"/>
                    <a:pt x="205" y="121333"/>
                  </a:cubicBezTo>
                  <a:cubicBezTo>
                    <a:pt x="205" y="150079"/>
                    <a:pt x="5276" y="190770"/>
                    <a:pt x="31853" y="224982"/>
                  </a:cubicBezTo>
                  <a:cubicBezTo>
                    <a:pt x="33881" y="227412"/>
                    <a:pt x="47068" y="242797"/>
                    <a:pt x="50720" y="242797"/>
                  </a:cubicBezTo>
                  <a:cubicBezTo>
                    <a:pt x="51531" y="242797"/>
                    <a:pt x="53154" y="242797"/>
                    <a:pt x="53154" y="240773"/>
                  </a:cubicBez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25" name="任意多边形: 形状 324">
              <a:extLst>
                <a:ext uri="{FF2B5EF4-FFF2-40B4-BE49-F238E27FC236}">
                  <a16:creationId xmlns:a16="http://schemas.microsoft.com/office/drawing/2014/main" id="{762D19C3-B4E3-4548-8840-B3F0F6F89FBF}"/>
                </a:ext>
              </a:extLst>
            </p:cNvPr>
            <p:cNvSpPr/>
            <p:nvPr>
              <p:custDataLst>
                <p:tags r:id="rId34"/>
              </p:custDataLst>
            </p:nvPr>
          </p:nvSpPr>
          <p:spPr>
            <a:xfrm>
              <a:off x="4672210" y="7180326"/>
              <a:ext cx="101030" cy="91705"/>
            </a:xfrm>
            <a:custGeom>
              <a:avLst/>
              <a:gdLst>
                <a:gd name="connsiteX0" fmla="*/ 62086 w 101030"/>
                <a:gd name="connsiteY0" fmla="*/ 28414 h 91705"/>
                <a:gd name="connsiteX1" fmla="*/ 82171 w 101030"/>
                <a:gd name="connsiteY1" fmla="*/ 4526 h 91705"/>
                <a:gd name="connsiteX2" fmla="*/ 92314 w 101030"/>
                <a:gd name="connsiteY2" fmla="*/ 7157 h 91705"/>
                <a:gd name="connsiteX3" fmla="*/ 82576 w 101030"/>
                <a:gd name="connsiteY3" fmla="*/ 18089 h 91705"/>
                <a:gd name="connsiteX4" fmla="*/ 90286 w 101030"/>
                <a:gd name="connsiteY4" fmla="*/ 25175 h 91705"/>
                <a:gd name="connsiteX5" fmla="*/ 101241 w 101030"/>
                <a:gd name="connsiteY5" fmla="*/ 13433 h 91705"/>
                <a:gd name="connsiteX6" fmla="*/ 82374 w 101030"/>
                <a:gd name="connsiteY6" fmla="*/ 72 h 91705"/>
                <a:gd name="connsiteX7" fmla="*/ 61072 w 101030"/>
                <a:gd name="connsiteY7" fmla="*/ 15457 h 91705"/>
                <a:gd name="connsiteX8" fmla="*/ 39162 w 101030"/>
                <a:gd name="connsiteY8" fmla="*/ 72 h 91705"/>
                <a:gd name="connsiteX9" fmla="*/ 6500 w 101030"/>
                <a:gd name="connsiteY9" fmla="*/ 31248 h 91705"/>
                <a:gd name="connsiteX10" fmla="*/ 8934 w 101030"/>
                <a:gd name="connsiteY10" fmla="*/ 33272 h 91705"/>
                <a:gd name="connsiteX11" fmla="*/ 11571 w 101030"/>
                <a:gd name="connsiteY11" fmla="*/ 31045 h 91705"/>
                <a:gd name="connsiteX12" fmla="*/ 38756 w 101030"/>
                <a:gd name="connsiteY12" fmla="*/ 4526 h 91705"/>
                <a:gd name="connsiteX13" fmla="*/ 49711 w 101030"/>
                <a:gd name="connsiteY13" fmla="*/ 18089 h 91705"/>
                <a:gd name="connsiteX14" fmla="*/ 38756 w 101030"/>
                <a:gd name="connsiteY14" fmla="*/ 66270 h 91705"/>
                <a:gd name="connsiteX15" fmla="*/ 19483 w 101030"/>
                <a:gd name="connsiteY15" fmla="*/ 87324 h 91705"/>
                <a:gd name="connsiteX16" fmla="*/ 9340 w 101030"/>
                <a:gd name="connsiteY16" fmla="*/ 84692 h 91705"/>
                <a:gd name="connsiteX17" fmla="*/ 18875 w 101030"/>
                <a:gd name="connsiteY17" fmla="*/ 73760 h 91705"/>
                <a:gd name="connsiteX18" fmla="*/ 11369 w 101030"/>
                <a:gd name="connsiteY18" fmla="*/ 66675 h 91705"/>
                <a:gd name="connsiteX19" fmla="*/ 211 w 101030"/>
                <a:gd name="connsiteY19" fmla="*/ 78416 h 91705"/>
                <a:gd name="connsiteX20" fmla="*/ 19281 w 101030"/>
                <a:gd name="connsiteY20" fmla="*/ 91778 h 91705"/>
                <a:gd name="connsiteX21" fmla="*/ 40582 w 101030"/>
                <a:gd name="connsiteY21" fmla="*/ 76392 h 91705"/>
                <a:gd name="connsiteX22" fmla="*/ 62492 w 101030"/>
                <a:gd name="connsiteY22" fmla="*/ 91778 h 91705"/>
                <a:gd name="connsiteX23" fmla="*/ 94952 w 101030"/>
                <a:gd name="connsiteY23" fmla="*/ 60602 h 91705"/>
                <a:gd name="connsiteX24" fmla="*/ 92517 w 101030"/>
                <a:gd name="connsiteY24" fmla="*/ 58577 h 91705"/>
                <a:gd name="connsiteX25" fmla="*/ 89880 w 101030"/>
                <a:gd name="connsiteY25" fmla="*/ 60804 h 91705"/>
                <a:gd name="connsiteX26" fmla="*/ 62898 w 101030"/>
                <a:gd name="connsiteY26" fmla="*/ 87324 h 91705"/>
                <a:gd name="connsiteX27" fmla="*/ 51740 w 101030"/>
                <a:gd name="connsiteY27" fmla="*/ 73963 h 91705"/>
                <a:gd name="connsiteX28" fmla="*/ 55189 w 101030"/>
                <a:gd name="connsiteY28" fmla="*/ 56148 h 91705"/>
                <a:gd name="connsiteX29" fmla="*/ 62086 w 101030"/>
                <a:gd name="connsiteY29" fmla="*/ 28414 h 9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1030" h="91705">
                  <a:moveTo>
                    <a:pt x="62086" y="28414"/>
                  </a:moveTo>
                  <a:cubicBezTo>
                    <a:pt x="63304" y="23150"/>
                    <a:pt x="67970" y="4526"/>
                    <a:pt x="82171" y="4526"/>
                  </a:cubicBezTo>
                  <a:cubicBezTo>
                    <a:pt x="83185" y="4526"/>
                    <a:pt x="88054" y="4526"/>
                    <a:pt x="92314" y="7157"/>
                  </a:cubicBezTo>
                  <a:cubicBezTo>
                    <a:pt x="86634" y="8170"/>
                    <a:pt x="82576" y="13231"/>
                    <a:pt x="82576" y="18089"/>
                  </a:cubicBezTo>
                  <a:cubicBezTo>
                    <a:pt x="82576" y="21328"/>
                    <a:pt x="84808" y="25175"/>
                    <a:pt x="90286" y="25175"/>
                  </a:cubicBezTo>
                  <a:cubicBezTo>
                    <a:pt x="94749" y="25175"/>
                    <a:pt x="101241" y="21531"/>
                    <a:pt x="101241" y="13433"/>
                  </a:cubicBezTo>
                  <a:cubicBezTo>
                    <a:pt x="101241" y="2906"/>
                    <a:pt x="89271" y="72"/>
                    <a:pt x="82374" y="72"/>
                  </a:cubicBezTo>
                  <a:cubicBezTo>
                    <a:pt x="70607" y="72"/>
                    <a:pt x="63507" y="10801"/>
                    <a:pt x="61072" y="15457"/>
                  </a:cubicBezTo>
                  <a:cubicBezTo>
                    <a:pt x="56000" y="2096"/>
                    <a:pt x="45045" y="72"/>
                    <a:pt x="39162" y="72"/>
                  </a:cubicBezTo>
                  <a:cubicBezTo>
                    <a:pt x="18063" y="72"/>
                    <a:pt x="6500" y="26187"/>
                    <a:pt x="6500" y="31248"/>
                  </a:cubicBezTo>
                  <a:cubicBezTo>
                    <a:pt x="6500" y="33272"/>
                    <a:pt x="8528" y="33272"/>
                    <a:pt x="8934" y="33272"/>
                  </a:cubicBezTo>
                  <a:cubicBezTo>
                    <a:pt x="10557" y="33272"/>
                    <a:pt x="11166" y="32867"/>
                    <a:pt x="11571" y="31045"/>
                  </a:cubicBezTo>
                  <a:cubicBezTo>
                    <a:pt x="18469" y="9587"/>
                    <a:pt x="31859" y="4526"/>
                    <a:pt x="38756" y="4526"/>
                  </a:cubicBezTo>
                  <a:cubicBezTo>
                    <a:pt x="42611" y="4526"/>
                    <a:pt x="49711" y="6348"/>
                    <a:pt x="49711" y="18089"/>
                  </a:cubicBezTo>
                  <a:cubicBezTo>
                    <a:pt x="49711" y="24365"/>
                    <a:pt x="46262" y="37928"/>
                    <a:pt x="38756" y="66270"/>
                  </a:cubicBezTo>
                  <a:cubicBezTo>
                    <a:pt x="35510" y="78821"/>
                    <a:pt x="28410" y="87324"/>
                    <a:pt x="19483" y="87324"/>
                  </a:cubicBezTo>
                  <a:cubicBezTo>
                    <a:pt x="18266" y="87324"/>
                    <a:pt x="13600" y="87324"/>
                    <a:pt x="9340" y="84692"/>
                  </a:cubicBezTo>
                  <a:cubicBezTo>
                    <a:pt x="14412" y="83680"/>
                    <a:pt x="18875" y="79429"/>
                    <a:pt x="18875" y="73760"/>
                  </a:cubicBezTo>
                  <a:cubicBezTo>
                    <a:pt x="18875" y="68294"/>
                    <a:pt x="14412" y="66675"/>
                    <a:pt x="11369" y="66675"/>
                  </a:cubicBezTo>
                  <a:cubicBezTo>
                    <a:pt x="5282" y="66675"/>
                    <a:pt x="211" y="71938"/>
                    <a:pt x="211" y="78416"/>
                  </a:cubicBezTo>
                  <a:cubicBezTo>
                    <a:pt x="211" y="87729"/>
                    <a:pt x="10354" y="91778"/>
                    <a:pt x="19281" y="91778"/>
                  </a:cubicBezTo>
                  <a:cubicBezTo>
                    <a:pt x="32670" y="91778"/>
                    <a:pt x="39973" y="77607"/>
                    <a:pt x="40582" y="76392"/>
                  </a:cubicBezTo>
                  <a:cubicBezTo>
                    <a:pt x="43017" y="83882"/>
                    <a:pt x="50320" y="91778"/>
                    <a:pt x="62492" y="91778"/>
                  </a:cubicBezTo>
                  <a:cubicBezTo>
                    <a:pt x="83388" y="91778"/>
                    <a:pt x="94952" y="65663"/>
                    <a:pt x="94952" y="60602"/>
                  </a:cubicBezTo>
                  <a:cubicBezTo>
                    <a:pt x="94952" y="58577"/>
                    <a:pt x="93126" y="58577"/>
                    <a:pt x="92517" y="58577"/>
                  </a:cubicBezTo>
                  <a:cubicBezTo>
                    <a:pt x="90691" y="58577"/>
                    <a:pt x="90286" y="59387"/>
                    <a:pt x="89880" y="60804"/>
                  </a:cubicBezTo>
                  <a:cubicBezTo>
                    <a:pt x="83185" y="82465"/>
                    <a:pt x="69390" y="87324"/>
                    <a:pt x="62898" y="87324"/>
                  </a:cubicBezTo>
                  <a:cubicBezTo>
                    <a:pt x="54986" y="87324"/>
                    <a:pt x="51740" y="80846"/>
                    <a:pt x="51740" y="73963"/>
                  </a:cubicBezTo>
                  <a:cubicBezTo>
                    <a:pt x="51740" y="69509"/>
                    <a:pt x="52957" y="65055"/>
                    <a:pt x="55189" y="56148"/>
                  </a:cubicBezTo>
                  <a:lnTo>
                    <a:pt x="62086" y="28414"/>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26" name="任意多边形: 形状 325">
              <a:extLst>
                <a:ext uri="{FF2B5EF4-FFF2-40B4-BE49-F238E27FC236}">
                  <a16:creationId xmlns:a16="http://schemas.microsoft.com/office/drawing/2014/main" id="{79930C55-C789-4DAD-84F6-93829082617C}"/>
                </a:ext>
              </a:extLst>
            </p:cNvPr>
            <p:cNvSpPr/>
            <p:nvPr>
              <p:custDataLst>
                <p:tags r:id="rId35"/>
              </p:custDataLst>
            </p:nvPr>
          </p:nvSpPr>
          <p:spPr>
            <a:xfrm>
              <a:off x="4791220" y="7102246"/>
              <a:ext cx="62768" cy="94094"/>
            </a:xfrm>
            <a:custGeom>
              <a:avLst/>
              <a:gdLst>
                <a:gd name="connsiteX0" fmla="*/ 62985 w 62768"/>
                <a:gd name="connsiteY0" fmla="*/ 68372 h 94094"/>
                <a:gd name="connsiteX1" fmla="*/ 58156 w 62768"/>
                <a:gd name="connsiteY1" fmla="*/ 68372 h 94094"/>
                <a:gd name="connsiteX2" fmla="*/ 54464 w 62768"/>
                <a:gd name="connsiteY2" fmla="*/ 81267 h 94094"/>
                <a:gd name="connsiteX3" fmla="*/ 40405 w 62768"/>
                <a:gd name="connsiteY3" fmla="*/ 82118 h 94094"/>
                <a:gd name="connsiteX4" fmla="*/ 14275 w 62768"/>
                <a:gd name="connsiteY4" fmla="*/ 82118 h 94094"/>
                <a:gd name="connsiteX5" fmla="*/ 42677 w 62768"/>
                <a:gd name="connsiteY5" fmla="*/ 58310 h 94094"/>
                <a:gd name="connsiteX6" fmla="*/ 62985 w 62768"/>
                <a:gd name="connsiteY6" fmla="*/ 27701 h 94094"/>
                <a:gd name="connsiteX7" fmla="*/ 29754 w 62768"/>
                <a:gd name="connsiteY7" fmla="*/ 68 h 94094"/>
                <a:gd name="connsiteX8" fmla="*/ 216 w 62768"/>
                <a:gd name="connsiteY8" fmla="*/ 25434 h 94094"/>
                <a:gd name="connsiteX9" fmla="*/ 7743 w 62768"/>
                <a:gd name="connsiteY9" fmla="*/ 33370 h 94094"/>
                <a:gd name="connsiteX10" fmla="*/ 15269 w 62768"/>
                <a:gd name="connsiteY10" fmla="*/ 25859 h 94094"/>
                <a:gd name="connsiteX11" fmla="*/ 6891 w 62768"/>
                <a:gd name="connsiteY11" fmla="*/ 18349 h 94094"/>
                <a:gd name="connsiteX12" fmla="*/ 27624 w 62768"/>
                <a:gd name="connsiteY12" fmla="*/ 5170 h 94094"/>
                <a:gd name="connsiteX13" fmla="*/ 49210 w 62768"/>
                <a:gd name="connsiteY13" fmla="*/ 27701 h 94094"/>
                <a:gd name="connsiteX14" fmla="*/ 35861 w 62768"/>
                <a:gd name="connsiteY14" fmla="*/ 54909 h 94094"/>
                <a:gd name="connsiteX15" fmla="*/ 1636 w 62768"/>
                <a:gd name="connsiteY15" fmla="*/ 88636 h 94094"/>
                <a:gd name="connsiteX16" fmla="*/ 216 w 62768"/>
                <a:gd name="connsiteY16" fmla="*/ 94163 h 94094"/>
                <a:gd name="connsiteX17" fmla="*/ 58725 w 62768"/>
                <a:gd name="connsiteY17" fmla="*/ 94163 h 94094"/>
                <a:gd name="connsiteX18" fmla="*/ 62985 w 62768"/>
                <a:gd name="connsiteY18" fmla="*/ 68372 h 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768" h="94094">
                  <a:moveTo>
                    <a:pt x="62985" y="68372"/>
                  </a:moveTo>
                  <a:lnTo>
                    <a:pt x="58156" y="68372"/>
                  </a:lnTo>
                  <a:cubicBezTo>
                    <a:pt x="57730" y="71489"/>
                    <a:pt x="56310" y="79850"/>
                    <a:pt x="54464" y="81267"/>
                  </a:cubicBezTo>
                  <a:cubicBezTo>
                    <a:pt x="53328" y="82118"/>
                    <a:pt x="42393" y="82118"/>
                    <a:pt x="40405" y="82118"/>
                  </a:cubicBezTo>
                  <a:lnTo>
                    <a:pt x="14275" y="82118"/>
                  </a:lnTo>
                  <a:cubicBezTo>
                    <a:pt x="29186" y="68939"/>
                    <a:pt x="34157" y="64971"/>
                    <a:pt x="42677" y="58310"/>
                  </a:cubicBezTo>
                  <a:cubicBezTo>
                    <a:pt x="53186" y="49950"/>
                    <a:pt x="62985" y="41164"/>
                    <a:pt x="62985" y="27701"/>
                  </a:cubicBezTo>
                  <a:cubicBezTo>
                    <a:pt x="62985" y="10555"/>
                    <a:pt x="47932" y="68"/>
                    <a:pt x="29754" y="68"/>
                  </a:cubicBezTo>
                  <a:cubicBezTo>
                    <a:pt x="12145" y="68"/>
                    <a:pt x="216" y="12397"/>
                    <a:pt x="216" y="25434"/>
                  </a:cubicBezTo>
                  <a:cubicBezTo>
                    <a:pt x="216" y="32661"/>
                    <a:pt x="6323" y="33370"/>
                    <a:pt x="7743" y="33370"/>
                  </a:cubicBezTo>
                  <a:cubicBezTo>
                    <a:pt x="11151" y="33370"/>
                    <a:pt x="15269" y="30961"/>
                    <a:pt x="15269" y="25859"/>
                  </a:cubicBezTo>
                  <a:cubicBezTo>
                    <a:pt x="15269" y="23308"/>
                    <a:pt x="14275" y="18349"/>
                    <a:pt x="6891" y="18349"/>
                  </a:cubicBezTo>
                  <a:cubicBezTo>
                    <a:pt x="11293" y="8287"/>
                    <a:pt x="20950" y="5170"/>
                    <a:pt x="27624" y="5170"/>
                  </a:cubicBezTo>
                  <a:cubicBezTo>
                    <a:pt x="41825" y="5170"/>
                    <a:pt x="49210" y="16223"/>
                    <a:pt x="49210" y="27701"/>
                  </a:cubicBezTo>
                  <a:cubicBezTo>
                    <a:pt x="49210" y="40030"/>
                    <a:pt x="40405" y="49808"/>
                    <a:pt x="35861" y="54909"/>
                  </a:cubicBezTo>
                  <a:lnTo>
                    <a:pt x="1636" y="88636"/>
                  </a:lnTo>
                  <a:cubicBezTo>
                    <a:pt x="216" y="89912"/>
                    <a:pt x="216" y="90195"/>
                    <a:pt x="216" y="94163"/>
                  </a:cubicBezTo>
                  <a:lnTo>
                    <a:pt x="58725" y="94163"/>
                  </a:lnTo>
                  <a:lnTo>
                    <a:pt x="62985" y="68372"/>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27" name="任意多边形: 形状 326">
              <a:extLst>
                <a:ext uri="{FF2B5EF4-FFF2-40B4-BE49-F238E27FC236}">
                  <a16:creationId xmlns:a16="http://schemas.microsoft.com/office/drawing/2014/main" id="{DC2F1F88-4BB4-45CF-BAC9-FF4AAC567A2D}"/>
                </a:ext>
              </a:extLst>
            </p:cNvPr>
            <p:cNvSpPr/>
            <p:nvPr>
              <p:custDataLst>
                <p:tags r:id="rId36"/>
              </p:custDataLst>
            </p:nvPr>
          </p:nvSpPr>
          <p:spPr>
            <a:xfrm>
              <a:off x="4662699" y="7352098"/>
              <a:ext cx="214212" cy="8097"/>
            </a:xfrm>
            <a:custGeom>
              <a:avLst/>
              <a:gdLst>
                <a:gd name="connsiteX0" fmla="*/ 0 w 214212"/>
                <a:gd name="connsiteY0" fmla="*/ 0 h 8097"/>
                <a:gd name="connsiteX1" fmla="*/ 214213 w 214212"/>
                <a:gd name="connsiteY1" fmla="*/ 0 h 8097"/>
                <a:gd name="connsiteX2" fmla="*/ 214213 w 214212"/>
                <a:gd name="connsiteY2" fmla="*/ 8097 h 8097"/>
                <a:gd name="connsiteX3" fmla="*/ 0 w 214212"/>
                <a:gd name="connsiteY3" fmla="*/ 8097 h 8097"/>
              </a:gdLst>
              <a:ahLst/>
              <a:cxnLst>
                <a:cxn ang="0">
                  <a:pos x="connsiteX0" y="connsiteY0"/>
                </a:cxn>
                <a:cxn ang="0">
                  <a:pos x="connsiteX1" y="connsiteY1"/>
                </a:cxn>
                <a:cxn ang="0">
                  <a:pos x="connsiteX2" y="connsiteY2"/>
                </a:cxn>
                <a:cxn ang="0">
                  <a:pos x="connsiteX3" y="connsiteY3"/>
                </a:cxn>
              </a:cxnLst>
              <a:rect l="l" t="t" r="r" b="b"/>
              <a:pathLst>
                <a:path w="214212" h="8097">
                  <a:moveTo>
                    <a:pt x="0" y="0"/>
                  </a:moveTo>
                  <a:lnTo>
                    <a:pt x="214213" y="0"/>
                  </a:lnTo>
                  <a:lnTo>
                    <a:pt x="214213" y="8097"/>
                  </a:lnTo>
                  <a:lnTo>
                    <a:pt x="0" y="8097"/>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28" name="任意多边形: 形状 327">
              <a:extLst>
                <a:ext uri="{FF2B5EF4-FFF2-40B4-BE49-F238E27FC236}">
                  <a16:creationId xmlns:a16="http://schemas.microsoft.com/office/drawing/2014/main" id="{3D2BDE66-3FED-4E2E-8DDE-D275417743CE}"/>
                </a:ext>
              </a:extLst>
            </p:cNvPr>
            <p:cNvSpPr/>
            <p:nvPr>
              <p:custDataLst>
                <p:tags r:id="rId37"/>
              </p:custDataLst>
            </p:nvPr>
          </p:nvSpPr>
          <p:spPr>
            <a:xfrm>
              <a:off x="4670408" y="7458369"/>
              <a:ext cx="107319" cy="89478"/>
            </a:xfrm>
            <a:custGeom>
              <a:avLst/>
              <a:gdLst>
                <a:gd name="connsiteX0" fmla="*/ 97589 w 107319"/>
                <a:gd name="connsiteY0" fmla="*/ 11827 h 89478"/>
                <a:gd name="connsiteX1" fmla="*/ 107530 w 107319"/>
                <a:gd name="connsiteY1" fmla="*/ 4944 h 89478"/>
                <a:gd name="connsiteX2" fmla="*/ 99618 w 107319"/>
                <a:gd name="connsiteY2" fmla="*/ 85 h 89478"/>
                <a:gd name="connsiteX3" fmla="*/ 53363 w 107319"/>
                <a:gd name="connsiteY3" fmla="*/ 85 h 89478"/>
                <a:gd name="connsiteX4" fmla="*/ 210 w 107319"/>
                <a:gd name="connsiteY4" fmla="*/ 57579 h 89478"/>
                <a:gd name="connsiteX5" fmla="*/ 30641 w 107319"/>
                <a:gd name="connsiteY5" fmla="*/ 89564 h 89478"/>
                <a:gd name="connsiteX6" fmla="*/ 81562 w 107319"/>
                <a:gd name="connsiteY6" fmla="*/ 33893 h 89478"/>
                <a:gd name="connsiteX7" fmla="*/ 75273 w 107319"/>
                <a:gd name="connsiteY7" fmla="*/ 11827 h 89478"/>
                <a:gd name="connsiteX8" fmla="*/ 97589 w 107319"/>
                <a:gd name="connsiteY8" fmla="*/ 11827 h 89478"/>
                <a:gd name="connsiteX9" fmla="*/ 30844 w 107319"/>
                <a:gd name="connsiteY9" fmla="*/ 85111 h 89478"/>
                <a:gd name="connsiteX10" fmla="*/ 12789 w 107319"/>
                <a:gd name="connsiteY10" fmla="*/ 63247 h 89478"/>
                <a:gd name="connsiteX11" fmla="*/ 22323 w 107319"/>
                <a:gd name="connsiteY11" fmla="*/ 28630 h 89478"/>
                <a:gd name="connsiteX12" fmla="*/ 49914 w 107319"/>
                <a:gd name="connsiteY12" fmla="*/ 11827 h 89478"/>
                <a:gd name="connsiteX13" fmla="*/ 68578 w 107319"/>
                <a:gd name="connsiteY13" fmla="*/ 31464 h 89478"/>
                <a:gd name="connsiteX14" fmla="*/ 57623 w 107319"/>
                <a:gd name="connsiteY14" fmla="*/ 67903 h 89478"/>
                <a:gd name="connsiteX15" fmla="*/ 30844 w 107319"/>
                <a:gd name="connsiteY15" fmla="*/ 85111 h 8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319" h="89478">
                  <a:moveTo>
                    <a:pt x="97589" y="11827"/>
                  </a:moveTo>
                  <a:cubicBezTo>
                    <a:pt x="100226" y="11827"/>
                    <a:pt x="107530" y="11827"/>
                    <a:pt x="107530" y="4944"/>
                  </a:cubicBezTo>
                  <a:cubicBezTo>
                    <a:pt x="107530" y="85"/>
                    <a:pt x="103269" y="85"/>
                    <a:pt x="99618" y="85"/>
                  </a:cubicBezTo>
                  <a:lnTo>
                    <a:pt x="53363" y="85"/>
                  </a:lnTo>
                  <a:cubicBezTo>
                    <a:pt x="22729" y="85"/>
                    <a:pt x="210" y="33488"/>
                    <a:pt x="210" y="57579"/>
                  </a:cubicBezTo>
                  <a:cubicBezTo>
                    <a:pt x="210" y="75393"/>
                    <a:pt x="12180" y="89564"/>
                    <a:pt x="30641" y="89564"/>
                  </a:cubicBezTo>
                  <a:cubicBezTo>
                    <a:pt x="54580" y="89564"/>
                    <a:pt x="81562" y="65069"/>
                    <a:pt x="81562" y="33893"/>
                  </a:cubicBezTo>
                  <a:cubicBezTo>
                    <a:pt x="81562" y="30452"/>
                    <a:pt x="81562" y="20734"/>
                    <a:pt x="75273" y="11827"/>
                  </a:cubicBezTo>
                  <a:lnTo>
                    <a:pt x="97589" y="11827"/>
                  </a:lnTo>
                  <a:close/>
                  <a:moveTo>
                    <a:pt x="30844" y="85111"/>
                  </a:moveTo>
                  <a:cubicBezTo>
                    <a:pt x="20903" y="85111"/>
                    <a:pt x="12789" y="77823"/>
                    <a:pt x="12789" y="63247"/>
                  </a:cubicBezTo>
                  <a:cubicBezTo>
                    <a:pt x="12789" y="57174"/>
                    <a:pt x="15223" y="40574"/>
                    <a:pt x="22323" y="28630"/>
                  </a:cubicBezTo>
                  <a:cubicBezTo>
                    <a:pt x="30844" y="14661"/>
                    <a:pt x="43016" y="11827"/>
                    <a:pt x="49914" y="11827"/>
                  </a:cubicBezTo>
                  <a:cubicBezTo>
                    <a:pt x="66955" y="11827"/>
                    <a:pt x="68578" y="25188"/>
                    <a:pt x="68578" y="31464"/>
                  </a:cubicBezTo>
                  <a:cubicBezTo>
                    <a:pt x="68578" y="40978"/>
                    <a:pt x="64521" y="57579"/>
                    <a:pt x="57623" y="67903"/>
                  </a:cubicBezTo>
                  <a:cubicBezTo>
                    <a:pt x="49711" y="79847"/>
                    <a:pt x="38756" y="85111"/>
                    <a:pt x="30844" y="85111"/>
                  </a:cubicBez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29" name="任意多边形: 形状 328">
              <a:extLst>
                <a:ext uri="{FF2B5EF4-FFF2-40B4-BE49-F238E27FC236}">
                  <a16:creationId xmlns:a16="http://schemas.microsoft.com/office/drawing/2014/main" id="{1F22B37F-B35B-498C-8BB5-A0FF0436A133}"/>
                </a:ext>
              </a:extLst>
            </p:cNvPr>
            <p:cNvSpPr/>
            <p:nvPr>
              <p:custDataLst>
                <p:tags r:id="rId38"/>
              </p:custDataLst>
            </p:nvPr>
          </p:nvSpPr>
          <p:spPr>
            <a:xfrm>
              <a:off x="4794848" y="7381798"/>
              <a:ext cx="62768" cy="94094"/>
            </a:xfrm>
            <a:custGeom>
              <a:avLst/>
              <a:gdLst>
                <a:gd name="connsiteX0" fmla="*/ 62985 w 62768"/>
                <a:gd name="connsiteY0" fmla="*/ 68386 h 94094"/>
                <a:gd name="connsiteX1" fmla="*/ 58157 w 62768"/>
                <a:gd name="connsiteY1" fmla="*/ 68386 h 94094"/>
                <a:gd name="connsiteX2" fmla="*/ 54464 w 62768"/>
                <a:gd name="connsiteY2" fmla="*/ 81281 h 94094"/>
                <a:gd name="connsiteX3" fmla="*/ 40405 w 62768"/>
                <a:gd name="connsiteY3" fmla="*/ 82131 h 94094"/>
                <a:gd name="connsiteX4" fmla="*/ 14276 w 62768"/>
                <a:gd name="connsiteY4" fmla="*/ 82131 h 94094"/>
                <a:gd name="connsiteX5" fmla="*/ 42678 w 62768"/>
                <a:gd name="connsiteY5" fmla="*/ 58324 h 94094"/>
                <a:gd name="connsiteX6" fmla="*/ 62985 w 62768"/>
                <a:gd name="connsiteY6" fmla="*/ 27715 h 94094"/>
                <a:gd name="connsiteX7" fmla="*/ 29755 w 62768"/>
                <a:gd name="connsiteY7" fmla="*/ 82 h 94094"/>
                <a:gd name="connsiteX8" fmla="*/ 217 w 62768"/>
                <a:gd name="connsiteY8" fmla="*/ 25448 h 94094"/>
                <a:gd name="connsiteX9" fmla="*/ 7743 w 62768"/>
                <a:gd name="connsiteY9" fmla="*/ 33384 h 94094"/>
                <a:gd name="connsiteX10" fmla="*/ 15270 w 62768"/>
                <a:gd name="connsiteY10" fmla="*/ 25873 h 94094"/>
                <a:gd name="connsiteX11" fmla="*/ 6891 w 62768"/>
                <a:gd name="connsiteY11" fmla="*/ 18362 h 94094"/>
                <a:gd name="connsiteX12" fmla="*/ 27624 w 62768"/>
                <a:gd name="connsiteY12" fmla="*/ 5184 h 94094"/>
                <a:gd name="connsiteX13" fmla="*/ 49210 w 62768"/>
                <a:gd name="connsiteY13" fmla="*/ 27715 h 94094"/>
                <a:gd name="connsiteX14" fmla="*/ 35861 w 62768"/>
                <a:gd name="connsiteY14" fmla="*/ 54923 h 94094"/>
                <a:gd name="connsiteX15" fmla="*/ 1637 w 62768"/>
                <a:gd name="connsiteY15" fmla="*/ 88650 h 94094"/>
                <a:gd name="connsiteX16" fmla="*/ 217 w 62768"/>
                <a:gd name="connsiteY16" fmla="*/ 94177 h 94094"/>
                <a:gd name="connsiteX17" fmla="*/ 58725 w 62768"/>
                <a:gd name="connsiteY17" fmla="*/ 94177 h 94094"/>
                <a:gd name="connsiteX18" fmla="*/ 62985 w 62768"/>
                <a:gd name="connsiteY18" fmla="*/ 68386 h 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768" h="94094">
                  <a:moveTo>
                    <a:pt x="62985" y="68386"/>
                  </a:moveTo>
                  <a:lnTo>
                    <a:pt x="58157" y="68386"/>
                  </a:lnTo>
                  <a:cubicBezTo>
                    <a:pt x="57731" y="71503"/>
                    <a:pt x="56311" y="79864"/>
                    <a:pt x="54464" y="81281"/>
                  </a:cubicBezTo>
                  <a:cubicBezTo>
                    <a:pt x="53328" y="82131"/>
                    <a:pt x="42394" y="82131"/>
                    <a:pt x="40405" y="82131"/>
                  </a:cubicBezTo>
                  <a:lnTo>
                    <a:pt x="14276" y="82131"/>
                  </a:lnTo>
                  <a:cubicBezTo>
                    <a:pt x="29187" y="68952"/>
                    <a:pt x="34157" y="64985"/>
                    <a:pt x="42678" y="58324"/>
                  </a:cubicBezTo>
                  <a:cubicBezTo>
                    <a:pt x="53186" y="49963"/>
                    <a:pt x="62985" y="41178"/>
                    <a:pt x="62985" y="27715"/>
                  </a:cubicBezTo>
                  <a:cubicBezTo>
                    <a:pt x="62985" y="10568"/>
                    <a:pt x="47932" y="82"/>
                    <a:pt x="29755" y="82"/>
                  </a:cubicBezTo>
                  <a:cubicBezTo>
                    <a:pt x="12145" y="82"/>
                    <a:pt x="217" y="12411"/>
                    <a:pt x="217" y="25448"/>
                  </a:cubicBezTo>
                  <a:cubicBezTo>
                    <a:pt x="217" y="32675"/>
                    <a:pt x="6323" y="33384"/>
                    <a:pt x="7743" y="33384"/>
                  </a:cubicBezTo>
                  <a:cubicBezTo>
                    <a:pt x="11151" y="33384"/>
                    <a:pt x="15270" y="30974"/>
                    <a:pt x="15270" y="25873"/>
                  </a:cubicBezTo>
                  <a:cubicBezTo>
                    <a:pt x="15270" y="23322"/>
                    <a:pt x="14276" y="18362"/>
                    <a:pt x="6891" y="18362"/>
                  </a:cubicBezTo>
                  <a:cubicBezTo>
                    <a:pt x="11293" y="8301"/>
                    <a:pt x="20950" y="5184"/>
                    <a:pt x="27624" y="5184"/>
                  </a:cubicBezTo>
                  <a:cubicBezTo>
                    <a:pt x="41825" y="5184"/>
                    <a:pt x="49210" y="16237"/>
                    <a:pt x="49210" y="27715"/>
                  </a:cubicBezTo>
                  <a:cubicBezTo>
                    <a:pt x="49210" y="40044"/>
                    <a:pt x="40405" y="49822"/>
                    <a:pt x="35861" y="54923"/>
                  </a:cubicBezTo>
                  <a:lnTo>
                    <a:pt x="1637" y="88650"/>
                  </a:lnTo>
                  <a:cubicBezTo>
                    <a:pt x="217" y="89925"/>
                    <a:pt x="217" y="90209"/>
                    <a:pt x="217" y="94177"/>
                  </a:cubicBezTo>
                  <a:lnTo>
                    <a:pt x="58725" y="94177"/>
                  </a:lnTo>
                  <a:lnTo>
                    <a:pt x="62985" y="68386"/>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30" name="任意多边形: 形状 329">
              <a:extLst>
                <a:ext uri="{FF2B5EF4-FFF2-40B4-BE49-F238E27FC236}">
                  <a16:creationId xmlns:a16="http://schemas.microsoft.com/office/drawing/2014/main" id="{4D127B28-A5B0-462B-8F86-CFEDB67B0BE4}"/>
                </a:ext>
              </a:extLst>
            </p:cNvPr>
            <p:cNvSpPr/>
            <p:nvPr>
              <p:custDataLst>
                <p:tags r:id="rId39"/>
              </p:custDataLst>
            </p:nvPr>
          </p:nvSpPr>
          <p:spPr>
            <a:xfrm>
              <a:off x="4786007" y="7505510"/>
              <a:ext cx="65892" cy="96928"/>
            </a:xfrm>
            <a:custGeom>
              <a:avLst/>
              <a:gdLst>
                <a:gd name="connsiteX0" fmla="*/ 66109 w 65892"/>
                <a:gd name="connsiteY0" fmla="*/ 48978 h 96928"/>
                <a:gd name="connsiteX1" fmla="*/ 57730 w 65892"/>
                <a:gd name="connsiteY1" fmla="*/ 12275 h 96928"/>
                <a:gd name="connsiteX2" fmla="*/ 33163 w 65892"/>
                <a:gd name="connsiteY2" fmla="*/ 88 h 96928"/>
                <a:gd name="connsiteX3" fmla="*/ 216 w 65892"/>
                <a:gd name="connsiteY3" fmla="*/ 48978 h 96928"/>
                <a:gd name="connsiteX4" fmla="*/ 33163 w 65892"/>
                <a:gd name="connsiteY4" fmla="*/ 97017 h 96928"/>
                <a:gd name="connsiteX5" fmla="*/ 66109 w 65892"/>
                <a:gd name="connsiteY5" fmla="*/ 48978 h 96928"/>
                <a:gd name="connsiteX6" fmla="*/ 33163 w 65892"/>
                <a:gd name="connsiteY6" fmla="*/ 93049 h 96928"/>
                <a:gd name="connsiteX7" fmla="*/ 15127 w 65892"/>
                <a:gd name="connsiteY7" fmla="*/ 77603 h 96928"/>
                <a:gd name="connsiteX8" fmla="*/ 13139 w 65892"/>
                <a:gd name="connsiteY8" fmla="*/ 47135 h 96928"/>
                <a:gd name="connsiteX9" fmla="*/ 15269 w 65892"/>
                <a:gd name="connsiteY9" fmla="*/ 18227 h 96928"/>
                <a:gd name="connsiteX10" fmla="*/ 33163 w 65892"/>
                <a:gd name="connsiteY10" fmla="*/ 4056 h 96928"/>
                <a:gd name="connsiteX11" fmla="*/ 50772 w 65892"/>
                <a:gd name="connsiteY11" fmla="*/ 16951 h 96928"/>
                <a:gd name="connsiteX12" fmla="*/ 53186 w 65892"/>
                <a:gd name="connsiteY12" fmla="*/ 47135 h 96928"/>
                <a:gd name="connsiteX13" fmla="*/ 51340 w 65892"/>
                <a:gd name="connsiteY13" fmla="*/ 77036 h 96928"/>
                <a:gd name="connsiteX14" fmla="*/ 33163 w 65892"/>
                <a:gd name="connsiteY14" fmla="*/ 93049 h 9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892" h="96928">
                  <a:moveTo>
                    <a:pt x="66109" y="48978"/>
                  </a:moveTo>
                  <a:cubicBezTo>
                    <a:pt x="66109" y="33390"/>
                    <a:pt x="64263" y="22195"/>
                    <a:pt x="57730" y="12275"/>
                  </a:cubicBezTo>
                  <a:cubicBezTo>
                    <a:pt x="53328" y="5756"/>
                    <a:pt x="44523" y="88"/>
                    <a:pt x="33163" y="88"/>
                  </a:cubicBezTo>
                  <a:cubicBezTo>
                    <a:pt x="216" y="88"/>
                    <a:pt x="216" y="38775"/>
                    <a:pt x="216" y="48978"/>
                  </a:cubicBezTo>
                  <a:cubicBezTo>
                    <a:pt x="216" y="59181"/>
                    <a:pt x="216" y="97017"/>
                    <a:pt x="33163" y="97017"/>
                  </a:cubicBezTo>
                  <a:cubicBezTo>
                    <a:pt x="66109" y="97017"/>
                    <a:pt x="66109" y="59181"/>
                    <a:pt x="66109" y="48978"/>
                  </a:cubicBezTo>
                  <a:close/>
                  <a:moveTo>
                    <a:pt x="33163" y="93049"/>
                  </a:moveTo>
                  <a:cubicBezTo>
                    <a:pt x="26630" y="93049"/>
                    <a:pt x="17967" y="89223"/>
                    <a:pt x="15127" y="77603"/>
                  </a:cubicBezTo>
                  <a:cubicBezTo>
                    <a:pt x="13139" y="69242"/>
                    <a:pt x="13139" y="57622"/>
                    <a:pt x="13139" y="47135"/>
                  </a:cubicBezTo>
                  <a:cubicBezTo>
                    <a:pt x="13139" y="36791"/>
                    <a:pt x="13139" y="26021"/>
                    <a:pt x="15269" y="18227"/>
                  </a:cubicBezTo>
                  <a:cubicBezTo>
                    <a:pt x="18251" y="7032"/>
                    <a:pt x="27340" y="4056"/>
                    <a:pt x="33163" y="4056"/>
                  </a:cubicBezTo>
                  <a:cubicBezTo>
                    <a:pt x="40831" y="4056"/>
                    <a:pt x="48216" y="8732"/>
                    <a:pt x="50772" y="16951"/>
                  </a:cubicBezTo>
                  <a:cubicBezTo>
                    <a:pt x="53044" y="24604"/>
                    <a:pt x="53186" y="34807"/>
                    <a:pt x="53186" y="47135"/>
                  </a:cubicBezTo>
                  <a:cubicBezTo>
                    <a:pt x="53186" y="57622"/>
                    <a:pt x="53186" y="68108"/>
                    <a:pt x="51340" y="77036"/>
                  </a:cubicBezTo>
                  <a:cubicBezTo>
                    <a:pt x="48500" y="89931"/>
                    <a:pt x="38843" y="93049"/>
                    <a:pt x="33163" y="93049"/>
                  </a:cubicBez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31" name="任意多边形: 形状 330">
              <a:extLst>
                <a:ext uri="{FF2B5EF4-FFF2-40B4-BE49-F238E27FC236}">
                  <a16:creationId xmlns:a16="http://schemas.microsoft.com/office/drawing/2014/main" id="{BFE95C6E-DD6B-4D71-A865-5245BD285BCB}"/>
                </a:ext>
              </a:extLst>
            </p:cNvPr>
            <p:cNvSpPr/>
            <p:nvPr>
              <p:custDataLst>
                <p:tags r:id="rId40"/>
              </p:custDataLst>
            </p:nvPr>
          </p:nvSpPr>
          <p:spPr>
            <a:xfrm>
              <a:off x="4910183" y="7234681"/>
              <a:ext cx="52949" cy="242726"/>
            </a:xfrm>
            <a:custGeom>
              <a:avLst/>
              <a:gdLst>
                <a:gd name="connsiteX0" fmla="*/ 53172 w 52949"/>
                <a:gd name="connsiteY0" fmla="*/ 121535 h 242726"/>
                <a:gd name="connsiteX1" fmla="*/ 21524 w 52949"/>
                <a:gd name="connsiteY1" fmla="*/ 17885 h 242726"/>
                <a:gd name="connsiteX2" fmla="*/ 2657 w 52949"/>
                <a:gd name="connsiteY2" fmla="*/ 71 h 242726"/>
                <a:gd name="connsiteX3" fmla="*/ 222 w 52949"/>
                <a:gd name="connsiteY3" fmla="*/ 2095 h 242726"/>
                <a:gd name="connsiteX4" fmla="*/ 1439 w 52949"/>
                <a:gd name="connsiteY4" fmla="*/ 4119 h 242726"/>
                <a:gd name="connsiteX5" fmla="*/ 32682 w 52949"/>
                <a:gd name="connsiteY5" fmla="*/ 63232 h 242726"/>
                <a:gd name="connsiteX6" fmla="*/ 39174 w 52949"/>
                <a:gd name="connsiteY6" fmla="*/ 121333 h 242726"/>
                <a:gd name="connsiteX7" fmla="*/ 32073 w 52949"/>
                <a:gd name="connsiteY7" fmla="*/ 182267 h 242726"/>
                <a:gd name="connsiteX8" fmla="*/ 2048 w 52949"/>
                <a:gd name="connsiteY8" fmla="*/ 238141 h 242726"/>
                <a:gd name="connsiteX9" fmla="*/ 222 w 52949"/>
                <a:gd name="connsiteY9" fmla="*/ 240773 h 242726"/>
                <a:gd name="connsiteX10" fmla="*/ 2657 w 52949"/>
                <a:gd name="connsiteY10" fmla="*/ 242797 h 242726"/>
                <a:gd name="connsiteX11" fmla="*/ 19292 w 52949"/>
                <a:gd name="connsiteY11" fmla="*/ 227614 h 242726"/>
                <a:gd name="connsiteX12" fmla="*/ 53172 w 52949"/>
                <a:gd name="connsiteY12" fmla="*/ 121535 h 24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949" h="242726">
                  <a:moveTo>
                    <a:pt x="53172" y="121535"/>
                  </a:moveTo>
                  <a:cubicBezTo>
                    <a:pt x="53172" y="92788"/>
                    <a:pt x="48100" y="52098"/>
                    <a:pt x="21524" y="17885"/>
                  </a:cubicBezTo>
                  <a:cubicBezTo>
                    <a:pt x="19495" y="15456"/>
                    <a:pt x="6308" y="71"/>
                    <a:pt x="2657" y="71"/>
                  </a:cubicBezTo>
                  <a:cubicBezTo>
                    <a:pt x="1642" y="71"/>
                    <a:pt x="222" y="475"/>
                    <a:pt x="222" y="2095"/>
                  </a:cubicBezTo>
                  <a:cubicBezTo>
                    <a:pt x="222" y="2905"/>
                    <a:pt x="628" y="3512"/>
                    <a:pt x="1439" y="4119"/>
                  </a:cubicBezTo>
                  <a:cubicBezTo>
                    <a:pt x="11177" y="14646"/>
                    <a:pt x="24364" y="31044"/>
                    <a:pt x="32682" y="63232"/>
                  </a:cubicBezTo>
                  <a:cubicBezTo>
                    <a:pt x="37348" y="81654"/>
                    <a:pt x="39174" y="102506"/>
                    <a:pt x="39174" y="121333"/>
                  </a:cubicBezTo>
                  <a:cubicBezTo>
                    <a:pt x="39174" y="141779"/>
                    <a:pt x="37348" y="162428"/>
                    <a:pt x="32073" y="182267"/>
                  </a:cubicBezTo>
                  <a:cubicBezTo>
                    <a:pt x="24364" y="210609"/>
                    <a:pt x="12394" y="226804"/>
                    <a:pt x="2048" y="238141"/>
                  </a:cubicBezTo>
                  <a:cubicBezTo>
                    <a:pt x="222" y="239963"/>
                    <a:pt x="222" y="240368"/>
                    <a:pt x="222" y="240773"/>
                  </a:cubicBezTo>
                  <a:cubicBezTo>
                    <a:pt x="222" y="242392"/>
                    <a:pt x="1642" y="242797"/>
                    <a:pt x="2657" y="242797"/>
                  </a:cubicBezTo>
                  <a:cubicBezTo>
                    <a:pt x="5700" y="242797"/>
                    <a:pt x="16858" y="230448"/>
                    <a:pt x="19292" y="227614"/>
                  </a:cubicBezTo>
                  <a:cubicBezTo>
                    <a:pt x="39985" y="203119"/>
                    <a:pt x="53172" y="166679"/>
                    <a:pt x="53172" y="121535"/>
                  </a:cubicBez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32" name="任意多边形: 形状 331">
              <a:extLst>
                <a:ext uri="{FF2B5EF4-FFF2-40B4-BE49-F238E27FC236}">
                  <a16:creationId xmlns:a16="http://schemas.microsoft.com/office/drawing/2014/main" id="{D015B8F0-0C7A-48A6-9B7E-0781F2A68626}"/>
                </a:ext>
              </a:extLst>
            </p:cNvPr>
            <p:cNvSpPr/>
            <p:nvPr>
              <p:custDataLst>
                <p:tags r:id="rId41"/>
              </p:custDataLst>
            </p:nvPr>
          </p:nvSpPr>
          <p:spPr>
            <a:xfrm>
              <a:off x="5050682" y="7288734"/>
              <a:ext cx="134909" cy="134825"/>
            </a:xfrm>
            <a:custGeom>
              <a:avLst/>
              <a:gdLst>
                <a:gd name="connsiteX0" fmla="*/ 71843 w 134909"/>
                <a:gd name="connsiteY0" fmla="*/ 71540 h 134825"/>
                <a:gd name="connsiteX1" fmla="*/ 128444 w 134909"/>
                <a:gd name="connsiteY1" fmla="*/ 71540 h 134825"/>
                <a:gd name="connsiteX2" fmla="*/ 135139 w 134909"/>
                <a:gd name="connsiteY2" fmla="*/ 67491 h 134825"/>
                <a:gd name="connsiteX3" fmla="*/ 128444 w 134909"/>
                <a:gd name="connsiteY3" fmla="*/ 63443 h 134825"/>
                <a:gd name="connsiteX4" fmla="*/ 71843 w 134909"/>
                <a:gd name="connsiteY4" fmla="*/ 63443 h 134825"/>
                <a:gd name="connsiteX5" fmla="*/ 71843 w 134909"/>
                <a:gd name="connsiteY5" fmla="*/ 6759 h 134825"/>
                <a:gd name="connsiteX6" fmla="*/ 67785 w 134909"/>
                <a:gd name="connsiteY6" fmla="*/ 79 h 134825"/>
                <a:gd name="connsiteX7" fmla="*/ 63728 w 134909"/>
                <a:gd name="connsiteY7" fmla="*/ 6759 h 134825"/>
                <a:gd name="connsiteX8" fmla="*/ 63728 w 134909"/>
                <a:gd name="connsiteY8" fmla="*/ 63443 h 134825"/>
                <a:gd name="connsiteX9" fmla="*/ 6924 w 134909"/>
                <a:gd name="connsiteY9" fmla="*/ 63443 h 134825"/>
                <a:gd name="connsiteX10" fmla="*/ 229 w 134909"/>
                <a:gd name="connsiteY10" fmla="*/ 67491 h 134825"/>
                <a:gd name="connsiteX11" fmla="*/ 6924 w 134909"/>
                <a:gd name="connsiteY11" fmla="*/ 71540 h 134825"/>
                <a:gd name="connsiteX12" fmla="*/ 63728 w 134909"/>
                <a:gd name="connsiteY12" fmla="*/ 71540 h 134825"/>
                <a:gd name="connsiteX13" fmla="*/ 63728 w 134909"/>
                <a:gd name="connsiteY13" fmla="*/ 128224 h 134825"/>
                <a:gd name="connsiteX14" fmla="*/ 67785 w 134909"/>
                <a:gd name="connsiteY14" fmla="*/ 134904 h 134825"/>
                <a:gd name="connsiteX15" fmla="*/ 71843 w 134909"/>
                <a:gd name="connsiteY15" fmla="*/ 128224 h 134825"/>
                <a:gd name="connsiteX16" fmla="*/ 71843 w 134909"/>
                <a:gd name="connsiteY16" fmla="*/ 71540 h 1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909" h="134825">
                  <a:moveTo>
                    <a:pt x="71843" y="71540"/>
                  </a:moveTo>
                  <a:lnTo>
                    <a:pt x="128444" y="71540"/>
                  </a:lnTo>
                  <a:cubicBezTo>
                    <a:pt x="131284" y="71540"/>
                    <a:pt x="135139" y="71540"/>
                    <a:pt x="135139" y="67491"/>
                  </a:cubicBezTo>
                  <a:cubicBezTo>
                    <a:pt x="135139" y="63443"/>
                    <a:pt x="131284" y="63443"/>
                    <a:pt x="128444" y="63443"/>
                  </a:cubicBezTo>
                  <a:lnTo>
                    <a:pt x="71843" y="63443"/>
                  </a:lnTo>
                  <a:lnTo>
                    <a:pt x="71843" y="6759"/>
                  </a:lnTo>
                  <a:cubicBezTo>
                    <a:pt x="71843" y="3925"/>
                    <a:pt x="71843" y="79"/>
                    <a:pt x="67785" y="79"/>
                  </a:cubicBezTo>
                  <a:cubicBezTo>
                    <a:pt x="63728" y="79"/>
                    <a:pt x="63728" y="3925"/>
                    <a:pt x="63728" y="6759"/>
                  </a:cubicBezTo>
                  <a:lnTo>
                    <a:pt x="63728" y="63443"/>
                  </a:lnTo>
                  <a:lnTo>
                    <a:pt x="6924" y="63443"/>
                  </a:lnTo>
                  <a:cubicBezTo>
                    <a:pt x="4084" y="63443"/>
                    <a:pt x="229" y="63443"/>
                    <a:pt x="229" y="67491"/>
                  </a:cubicBezTo>
                  <a:cubicBezTo>
                    <a:pt x="229" y="71540"/>
                    <a:pt x="4084" y="71540"/>
                    <a:pt x="6924" y="71540"/>
                  </a:cubicBezTo>
                  <a:lnTo>
                    <a:pt x="63728" y="71540"/>
                  </a:lnTo>
                  <a:lnTo>
                    <a:pt x="63728" y="128224"/>
                  </a:lnTo>
                  <a:cubicBezTo>
                    <a:pt x="63728" y="131058"/>
                    <a:pt x="63728" y="134904"/>
                    <a:pt x="67785" y="134904"/>
                  </a:cubicBezTo>
                  <a:cubicBezTo>
                    <a:pt x="71843" y="134904"/>
                    <a:pt x="71843" y="131058"/>
                    <a:pt x="71843" y="128224"/>
                  </a:cubicBezTo>
                  <a:lnTo>
                    <a:pt x="71843" y="71540"/>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33" name="任意多边形: 形状 332">
              <a:extLst>
                <a:ext uri="{FF2B5EF4-FFF2-40B4-BE49-F238E27FC236}">
                  <a16:creationId xmlns:a16="http://schemas.microsoft.com/office/drawing/2014/main" id="{A08FBCBE-AEF5-464B-8EC6-256342416B5F}"/>
                </a:ext>
              </a:extLst>
            </p:cNvPr>
            <p:cNvSpPr/>
            <p:nvPr>
              <p:custDataLst>
                <p:tags r:id="rId42"/>
              </p:custDataLst>
            </p:nvPr>
          </p:nvSpPr>
          <p:spPr>
            <a:xfrm>
              <a:off x="5284592" y="7134979"/>
              <a:ext cx="66947" cy="134825"/>
            </a:xfrm>
            <a:custGeom>
              <a:avLst/>
              <a:gdLst>
                <a:gd name="connsiteX0" fmla="*/ 41829 w 66947"/>
                <a:gd name="connsiteY0" fmla="*/ 5335 h 134825"/>
                <a:gd name="connsiteX1" fmla="*/ 37163 w 66947"/>
                <a:gd name="connsiteY1" fmla="*/ 72 h 134825"/>
                <a:gd name="connsiteX2" fmla="*/ 240 w 66947"/>
                <a:gd name="connsiteY2" fmla="*/ 13028 h 134825"/>
                <a:gd name="connsiteX3" fmla="*/ 240 w 66947"/>
                <a:gd name="connsiteY3" fmla="*/ 19304 h 134825"/>
                <a:gd name="connsiteX4" fmla="*/ 26816 w 66947"/>
                <a:gd name="connsiteY4" fmla="*/ 14040 h 134825"/>
                <a:gd name="connsiteX5" fmla="*/ 26816 w 66947"/>
                <a:gd name="connsiteY5" fmla="*/ 118905 h 134825"/>
                <a:gd name="connsiteX6" fmla="*/ 7949 w 66947"/>
                <a:gd name="connsiteY6" fmla="*/ 128622 h 134825"/>
                <a:gd name="connsiteX7" fmla="*/ 1457 w 66947"/>
                <a:gd name="connsiteY7" fmla="*/ 128622 h 134825"/>
                <a:gd name="connsiteX8" fmla="*/ 1457 w 66947"/>
                <a:gd name="connsiteY8" fmla="*/ 134897 h 134825"/>
                <a:gd name="connsiteX9" fmla="*/ 34323 w 66947"/>
                <a:gd name="connsiteY9" fmla="*/ 134290 h 134825"/>
                <a:gd name="connsiteX10" fmla="*/ 67188 w 66947"/>
                <a:gd name="connsiteY10" fmla="*/ 134897 h 134825"/>
                <a:gd name="connsiteX11" fmla="*/ 67188 w 66947"/>
                <a:gd name="connsiteY11" fmla="*/ 128622 h 134825"/>
                <a:gd name="connsiteX12" fmla="*/ 60696 w 66947"/>
                <a:gd name="connsiteY12" fmla="*/ 128622 h 134825"/>
                <a:gd name="connsiteX13" fmla="*/ 41829 w 66947"/>
                <a:gd name="connsiteY13" fmla="*/ 118905 h 134825"/>
                <a:gd name="connsiteX14" fmla="*/ 41829 w 66947"/>
                <a:gd name="connsiteY14" fmla="*/ 5335 h 1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947" h="134825">
                  <a:moveTo>
                    <a:pt x="41829" y="5335"/>
                  </a:moveTo>
                  <a:cubicBezTo>
                    <a:pt x="41829" y="477"/>
                    <a:pt x="41829" y="72"/>
                    <a:pt x="37163" y="72"/>
                  </a:cubicBezTo>
                  <a:cubicBezTo>
                    <a:pt x="24585" y="13028"/>
                    <a:pt x="6732" y="13028"/>
                    <a:pt x="240" y="13028"/>
                  </a:cubicBezTo>
                  <a:lnTo>
                    <a:pt x="240" y="19304"/>
                  </a:lnTo>
                  <a:cubicBezTo>
                    <a:pt x="4298" y="19304"/>
                    <a:pt x="16267" y="19304"/>
                    <a:pt x="26816" y="14040"/>
                  </a:cubicBezTo>
                  <a:lnTo>
                    <a:pt x="26816" y="118905"/>
                  </a:lnTo>
                  <a:cubicBezTo>
                    <a:pt x="26816" y="126193"/>
                    <a:pt x="26208" y="128622"/>
                    <a:pt x="7949" y="128622"/>
                  </a:cubicBezTo>
                  <a:lnTo>
                    <a:pt x="1457" y="128622"/>
                  </a:lnTo>
                  <a:lnTo>
                    <a:pt x="1457" y="134897"/>
                  </a:lnTo>
                  <a:cubicBezTo>
                    <a:pt x="8558" y="134290"/>
                    <a:pt x="26208" y="134290"/>
                    <a:pt x="34323" y="134290"/>
                  </a:cubicBezTo>
                  <a:cubicBezTo>
                    <a:pt x="42437" y="134290"/>
                    <a:pt x="60087" y="134290"/>
                    <a:pt x="67188" y="134897"/>
                  </a:cubicBezTo>
                  <a:lnTo>
                    <a:pt x="67188" y="128622"/>
                  </a:lnTo>
                  <a:lnTo>
                    <a:pt x="60696" y="128622"/>
                  </a:lnTo>
                  <a:cubicBezTo>
                    <a:pt x="42437" y="128622"/>
                    <a:pt x="41829" y="126395"/>
                    <a:pt x="41829" y="118905"/>
                  </a:cubicBezTo>
                  <a:lnTo>
                    <a:pt x="41829" y="5335"/>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34" name="任意多边形: 形状 333">
              <a:extLst>
                <a:ext uri="{FF2B5EF4-FFF2-40B4-BE49-F238E27FC236}">
                  <a16:creationId xmlns:a16="http://schemas.microsoft.com/office/drawing/2014/main" id="{7749F19E-071F-49FA-A6A3-3833CC3F0609}"/>
                </a:ext>
              </a:extLst>
            </p:cNvPr>
            <p:cNvSpPr/>
            <p:nvPr>
              <p:custDataLst>
                <p:tags r:id="rId43"/>
              </p:custDataLst>
            </p:nvPr>
          </p:nvSpPr>
          <p:spPr>
            <a:xfrm>
              <a:off x="5266537" y="7352098"/>
              <a:ext cx="101436" cy="8097"/>
            </a:xfrm>
            <a:custGeom>
              <a:avLst/>
              <a:gdLst>
                <a:gd name="connsiteX0" fmla="*/ 0 w 101436"/>
                <a:gd name="connsiteY0" fmla="*/ 0 h 8097"/>
                <a:gd name="connsiteX1" fmla="*/ 101436 w 101436"/>
                <a:gd name="connsiteY1" fmla="*/ 0 h 8097"/>
                <a:gd name="connsiteX2" fmla="*/ 101436 w 101436"/>
                <a:gd name="connsiteY2" fmla="*/ 8097 h 8097"/>
                <a:gd name="connsiteX3" fmla="*/ 0 w 101436"/>
                <a:gd name="connsiteY3" fmla="*/ 8097 h 8097"/>
              </a:gdLst>
              <a:ahLst/>
              <a:cxnLst>
                <a:cxn ang="0">
                  <a:pos x="connsiteX0" y="connsiteY0"/>
                </a:cxn>
                <a:cxn ang="0">
                  <a:pos x="connsiteX1" y="connsiteY1"/>
                </a:cxn>
                <a:cxn ang="0">
                  <a:pos x="connsiteX2" y="connsiteY2"/>
                </a:cxn>
                <a:cxn ang="0">
                  <a:pos x="connsiteX3" y="connsiteY3"/>
                </a:cxn>
              </a:cxnLst>
              <a:rect l="l" t="t" r="r" b="b"/>
              <a:pathLst>
                <a:path w="101436" h="8097">
                  <a:moveTo>
                    <a:pt x="0" y="0"/>
                  </a:moveTo>
                  <a:lnTo>
                    <a:pt x="101436" y="0"/>
                  </a:lnTo>
                  <a:lnTo>
                    <a:pt x="101436" y="8097"/>
                  </a:lnTo>
                  <a:lnTo>
                    <a:pt x="0" y="8097"/>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35" name="任意多边形: 形状 334">
              <a:extLst>
                <a:ext uri="{FF2B5EF4-FFF2-40B4-BE49-F238E27FC236}">
                  <a16:creationId xmlns:a16="http://schemas.microsoft.com/office/drawing/2014/main" id="{0F26A4FE-2374-40E9-9AF8-CCC68801B878}"/>
                </a:ext>
              </a:extLst>
            </p:cNvPr>
            <p:cNvSpPr/>
            <p:nvPr>
              <p:custDataLst>
                <p:tags r:id="rId44"/>
              </p:custDataLst>
            </p:nvPr>
          </p:nvSpPr>
          <p:spPr>
            <a:xfrm>
              <a:off x="5275057" y="7410796"/>
              <a:ext cx="84191" cy="139279"/>
            </a:xfrm>
            <a:custGeom>
              <a:avLst/>
              <a:gdLst>
                <a:gd name="connsiteX0" fmla="*/ 50552 w 84191"/>
                <a:gd name="connsiteY0" fmla="*/ 63652 h 139279"/>
                <a:gd name="connsiteX1" fmla="*/ 78954 w 84191"/>
                <a:gd name="connsiteY1" fmla="*/ 28022 h 139279"/>
                <a:gd name="connsiteX2" fmla="*/ 41626 w 84191"/>
                <a:gd name="connsiteY2" fmla="*/ 85 h 139279"/>
                <a:gd name="connsiteX3" fmla="*/ 5718 w 84191"/>
                <a:gd name="connsiteY3" fmla="*/ 27617 h 139279"/>
                <a:gd name="connsiteX4" fmla="*/ 16064 w 84191"/>
                <a:gd name="connsiteY4" fmla="*/ 38144 h 139279"/>
                <a:gd name="connsiteX5" fmla="*/ 26411 w 84191"/>
                <a:gd name="connsiteY5" fmla="*/ 27820 h 139279"/>
                <a:gd name="connsiteX6" fmla="*/ 13833 w 84191"/>
                <a:gd name="connsiteY6" fmla="*/ 17698 h 139279"/>
                <a:gd name="connsiteX7" fmla="*/ 40814 w 84191"/>
                <a:gd name="connsiteY7" fmla="*/ 5146 h 139279"/>
                <a:gd name="connsiteX8" fmla="*/ 60290 w 84191"/>
                <a:gd name="connsiteY8" fmla="*/ 27820 h 139279"/>
                <a:gd name="connsiteX9" fmla="*/ 54610 w 84191"/>
                <a:gd name="connsiteY9" fmla="*/ 50898 h 139279"/>
                <a:gd name="connsiteX10" fmla="*/ 36554 w 84191"/>
                <a:gd name="connsiteY10" fmla="*/ 61425 h 139279"/>
                <a:gd name="connsiteX11" fmla="*/ 28642 w 84191"/>
                <a:gd name="connsiteY11" fmla="*/ 62032 h 139279"/>
                <a:gd name="connsiteX12" fmla="*/ 25599 w 84191"/>
                <a:gd name="connsiteY12" fmla="*/ 64462 h 139279"/>
                <a:gd name="connsiteX13" fmla="*/ 30468 w 84191"/>
                <a:gd name="connsiteY13" fmla="*/ 66688 h 139279"/>
                <a:gd name="connsiteX14" fmla="*/ 39394 w 84191"/>
                <a:gd name="connsiteY14" fmla="*/ 66688 h 139279"/>
                <a:gd name="connsiteX15" fmla="*/ 63536 w 84191"/>
                <a:gd name="connsiteY15" fmla="*/ 100294 h 139279"/>
                <a:gd name="connsiteX16" fmla="*/ 40612 w 84191"/>
                <a:gd name="connsiteY16" fmla="*/ 133696 h 139279"/>
                <a:gd name="connsiteX17" fmla="*/ 9572 w 84191"/>
                <a:gd name="connsiteY17" fmla="*/ 118311 h 139279"/>
                <a:gd name="connsiteX18" fmla="*/ 22962 w 84191"/>
                <a:gd name="connsiteY18" fmla="*/ 107177 h 139279"/>
                <a:gd name="connsiteX19" fmla="*/ 11601 w 84191"/>
                <a:gd name="connsiteY19" fmla="*/ 95840 h 139279"/>
                <a:gd name="connsiteX20" fmla="*/ 240 w 84191"/>
                <a:gd name="connsiteY20" fmla="*/ 107582 h 139279"/>
                <a:gd name="connsiteX21" fmla="*/ 41220 w 84191"/>
                <a:gd name="connsiteY21" fmla="*/ 139365 h 139279"/>
                <a:gd name="connsiteX22" fmla="*/ 84432 w 84191"/>
                <a:gd name="connsiteY22" fmla="*/ 100294 h 139279"/>
                <a:gd name="connsiteX23" fmla="*/ 50552 w 84191"/>
                <a:gd name="connsiteY23" fmla="*/ 63652 h 13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191" h="139279">
                  <a:moveTo>
                    <a:pt x="50552" y="63652"/>
                  </a:moveTo>
                  <a:cubicBezTo>
                    <a:pt x="67188" y="58186"/>
                    <a:pt x="78954" y="44015"/>
                    <a:pt x="78954" y="28022"/>
                  </a:cubicBezTo>
                  <a:cubicBezTo>
                    <a:pt x="78954" y="11422"/>
                    <a:pt x="61102" y="85"/>
                    <a:pt x="41626" y="85"/>
                  </a:cubicBezTo>
                  <a:cubicBezTo>
                    <a:pt x="21136" y="85"/>
                    <a:pt x="5718" y="12232"/>
                    <a:pt x="5718" y="27617"/>
                  </a:cubicBezTo>
                  <a:cubicBezTo>
                    <a:pt x="5718" y="34298"/>
                    <a:pt x="10181" y="38144"/>
                    <a:pt x="16064" y="38144"/>
                  </a:cubicBezTo>
                  <a:cubicBezTo>
                    <a:pt x="22353" y="38144"/>
                    <a:pt x="26411" y="33691"/>
                    <a:pt x="26411" y="27820"/>
                  </a:cubicBezTo>
                  <a:cubicBezTo>
                    <a:pt x="26411" y="17698"/>
                    <a:pt x="16876" y="17698"/>
                    <a:pt x="13833" y="17698"/>
                  </a:cubicBezTo>
                  <a:cubicBezTo>
                    <a:pt x="20122" y="7778"/>
                    <a:pt x="33511" y="5146"/>
                    <a:pt x="40814" y="5146"/>
                  </a:cubicBezTo>
                  <a:cubicBezTo>
                    <a:pt x="49132" y="5146"/>
                    <a:pt x="60290" y="9600"/>
                    <a:pt x="60290" y="27820"/>
                  </a:cubicBezTo>
                  <a:cubicBezTo>
                    <a:pt x="60290" y="30249"/>
                    <a:pt x="59884" y="41991"/>
                    <a:pt x="54610" y="50898"/>
                  </a:cubicBezTo>
                  <a:cubicBezTo>
                    <a:pt x="48524" y="60615"/>
                    <a:pt x="41626" y="61223"/>
                    <a:pt x="36554" y="61425"/>
                  </a:cubicBezTo>
                  <a:cubicBezTo>
                    <a:pt x="34931" y="61627"/>
                    <a:pt x="30062" y="62032"/>
                    <a:pt x="28642" y="62032"/>
                  </a:cubicBezTo>
                  <a:cubicBezTo>
                    <a:pt x="27019" y="62235"/>
                    <a:pt x="25599" y="62437"/>
                    <a:pt x="25599" y="64462"/>
                  </a:cubicBezTo>
                  <a:cubicBezTo>
                    <a:pt x="25599" y="66688"/>
                    <a:pt x="27019" y="66688"/>
                    <a:pt x="30468" y="66688"/>
                  </a:cubicBezTo>
                  <a:lnTo>
                    <a:pt x="39394" y="66688"/>
                  </a:lnTo>
                  <a:cubicBezTo>
                    <a:pt x="56030" y="66688"/>
                    <a:pt x="63536" y="80454"/>
                    <a:pt x="63536" y="100294"/>
                  </a:cubicBezTo>
                  <a:cubicBezTo>
                    <a:pt x="63536" y="127826"/>
                    <a:pt x="49538" y="133696"/>
                    <a:pt x="40612" y="133696"/>
                  </a:cubicBezTo>
                  <a:cubicBezTo>
                    <a:pt x="31888" y="133696"/>
                    <a:pt x="16673" y="130255"/>
                    <a:pt x="9572" y="118311"/>
                  </a:cubicBezTo>
                  <a:cubicBezTo>
                    <a:pt x="16673" y="119323"/>
                    <a:pt x="22962" y="114869"/>
                    <a:pt x="22962" y="107177"/>
                  </a:cubicBezTo>
                  <a:cubicBezTo>
                    <a:pt x="22962" y="99889"/>
                    <a:pt x="17484" y="95840"/>
                    <a:pt x="11601" y="95840"/>
                  </a:cubicBezTo>
                  <a:cubicBezTo>
                    <a:pt x="6732" y="95840"/>
                    <a:pt x="240" y="98674"/>
                    <a:pt x="240" y="107582"/>
                  </a:cubicBezTo>
                  <a:cubicBezTo>
                    <a:pt x="240" y="126004"/>
                    <a:pt x="19107" y="139365"/>
                    <a:pt x="41220" y="139365"/>
                  </a:cubicBezTo>
                  <a:cubicBezTo>
                    <a:pt x="65971" y="139365"/>
                    <a:pt x="84432" y="120943"/>
                    <a:pt x="84432" y="100294"/>
                  </a:cubicBezTo>
                  <a:cubicBezTo>
                    <a:pt x="84432" y="83694"/>
                    <a:pt x="71651" y="67903"/>
                    <a:pt x="50552" y="63652"/>
                  </a:cubicBez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36" name="任意多边形: 形状 335">
              <a:extLst>
                <a:ext uri="{FF2B5EF4-FFF2-40B4-BE49-F238E27FC236}">
                  <a16:creationId xmlns:a16="http://schemas.microsoft.com/office/drawing/2014/main" id="{D7FDAE38-B185-440A-99C1-7B30AEA16E7B}"/>
                </a:ext>
              </a:extLst>
            </p:cNvPr>
            <p:cNvSpPr/>
            <p:nvPr>
              <p:custDataLst>
                <p:tags r:id="rId45"/>
              </p:custDataLst>
            </p:nvPr>
          </p:nvSpPr>
          <p:spPr>
            <a:xfrm>
              <a:off x="5684175" y="7134979"/>
              <a:ext cx="66947" cy="134825"/>
            </a:xfrm>
            <a:custGeom>
              <a:avLst/>
              <a:gdLst>
                <a:gd name="connsiteX0" fmla="*/ 41848 w 66947"/>
                <a:gd name="connsiteY0" fmla="*/ 5335 h 134825"/>
                <a:gd name="connsiteX1" fmla="*/ 37182 w 66947"/>
                <a:gd name="connsiteY1" fmla="*/ 72 h 134825"/>
                <a:gd name="connsiteX2" fmla="*/ 260 w 66947"/>
                <a:gd name="connsiteY2" fmla="*/ 13028 h 134825"/>
                <a:gd name="connsiteX3" fmla="*/ 260 w 66947"/>
                <a:gd name="connsiteY3" fmla="*/ 19304 h 134825"/>
                <a:gd name="connsiteX4" fmla="*/ 26836 w 66947"/>
                <a:gd name="connsiteY4" fmla="*/ 14040 h 134825"/>
                <a:gd name="connsiteX5" fmla="*/ 26836 w 66947"/>
                <a:gd name="connsiteY5" fmla="*/ 118905 h 134825"/>
                <a:gd name="connsiteX6" fmla="*/ 7969 w 66947"/>
                <a:gd name="connsiteY6" fmla="*/ 128622 h 134825"/>
                <a:gd name="connsiteX7" fmla="*/ 1477 w 66947"/>
                <a:gd name="connsiteY7" fmla="*/ 128622 h 134825"/>
                <a:gd name="connsiteX8" fmla="*/ 1477 w 66947"/>
                <a:gd name="connsiteY8" fmla="*/ 134897 h 134825"/>
                <a:gd name="connsiteX9" fmla="*/ 34342 w 66947"/>
                <a:gd name="connsiteY9" fmla="*/ 134290 h 134825"/>
                <a:gd name="connsiteX10" fmla="*/ 67207 w 66947"/>
                <a:gd name="connsiteY10" fmla="*/ 134897 h 134825"/>
                <a:gd name="connsiteX11" fmla="*/ 67207 w 66947"/>
                <a:gd name="connsiteY11" fmla="*/ 128622 h 134825"/>
                <a:gd name="connsiteX12" fmla="*/ 60715 w 66947"/>
                <a:gd name="connsiteY12" fmla="*/ 128622 h 134825"/>
                <a:gd name="connsiteX13" fmla="*/ 41848 w 66947"/>
                <a:gd name="connsiteY13" fmla="*/ 118905 h 134825"/>
                <a:gd name="connsiteX14" fmla="*/ 41848 w 66947"/>
                <a:gd name="connsiteY14" fmla="*/ 5335 h 1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947" h="134825">
                  <a:moveTo>
                    <a:pt x="41848" y="5335"/>
                  </a:moveTo>
                  <a:cubicBezTo>
                    <a:pt x="41848" y="477"/>
                    <a:pt x="41848" y="72"/>
                    <a:pt x="37182" y="72"/>
                  </a:cubicBezTo>
                  <a:cubicBezTo>
                    <a:pt x="24604" y="13028"/>
                    <a:pt x="6752" y="13028"/>
                    <a:pt x="260" y="13028"/>
                  </a:cubicBezTo>
                  <a:lnTo>
                    <a:pt x="260" y="19304"/>
                  </a:lnTo>
                  <a:cubicBezTo>
                    <a:pt x="4317" y="19304"/>
                    <a:pt x="16287" y="19304"/>
                    <a:pt x="26836" y="14040"/>
                  </a:cubicBezTo>
                  <a:lnTo>
                    <a:pt x="26836" y="118905"/>
                  </a:lnTo>
                  <a:cubicBezTo>
                    <a:pt x="26836" y="126193"/>
                    <a:pt x="26227" y="128622"/>
                    <a:pt x="7969" y="128622"/>
                  </a:cubicBezTo>
                  <a:lnTo>
                    <a:pt x="1477" y="128622"/>
                  </a:lnTo>
                  <a:lnTo>
                    <a:pt x="1477" y="134897"/>
                  </a:lnTo>
                  <a:cubicBezTo>
                    <a:pt x="8577" y="134290"/>
                    <a:pt x="26227" y="134290"/>
                    <a:pt x="34342" y="134290"/>
                  </a:cubicBezTo>
                  <a:cubicBezTo>
                    <a:pt x="42457" y="134290"/>
                    <a:pt x="60107" y="134290"/>
                    <a:pt x="67207" y="134897"/>
                  </a:cubicBezTo>
                  <a:lnTo>
                    <a:pt x="67207" y="128622"/>
                  </a:lnTo>
                  <a:lnTo>
                    <a:pt x="60715" y="128622"/>
                  </a:lnTo>
                  <a:cubicBezTo>
                    <a:pt x="42457" y="128622"/>
                    <a:pt x="41848" y="126395"/>
                    <a:pt x="41848" y="118905"/>
                  </a:cubicBezTo>
                  <a:lnTo>
                    <a:pt x="41848" y="5335"/>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37" name="任意多边形: 形状 336">
              <a:extLst>
                <a:ext uri="{FF2B5EF4-FFF2-40B4-BE49-F238E27FC236}">
                  <a16:creationId xmlns:a16="http://schemas.microsoft.com/office/drawing/2014/main" id="{B76E4B72-77BE-4FF9-BB07-9FBFA7F92469}"/>
                </a:ext>
              </a:extLst>
            </p:cNvPr>
            <p:cNvSpPr/>
            <p:nvPr>
              <p:custDataLst>
                <p:tags r:id="rId46"/>
              </p:custDataLst>
            </p:nvPr>
          </p:nvSpPr>
          <p:spPr>
            <a:xfrm>
              <a:off x="5416662" y="7352098"/>
              <a:ext cx="600351" cy="8097"/>
            </a:xfrm>
            <a:custGeom>
              <a:avLst/>
              <a:gdLst>
                <a:gd name="connsiteX0" fmla="*/ 0 w 600351"/>
                <a:gd name="connsiteY0" fmla="*/ 0 h 8097"/>
                <a:gd name="connsiteX1" fmla="*/ 600351 w 600351"/>
                <a:gd name="connsiteY1" fmla="*/ 0 h 8097"/>
                <a:gd name="connsiteX2" fmla="*/ 600351 w 600351"/>
                <a:gd name="connsiteY2" fmla="*/ 8097 h 8097"/>
                <a:gd name="connsiteX3" fmla="*/ 0 w 600351"/>
                <a:gd name="connsiteY3" fmla="*/ 8097 h 8097"/>
              </a:gdLst>
              <a:ahLst/>
              <a:cxnLst>
                <a:cxn ang="0">
                  <a:pos x="connsiteX0" y="connsiteY0"/>
                </a:cxn>
                <a:cxn ang="0">
                  <a:pos x="connsiteX1" y="connsiteY1"/>
                </a:cxn>
                <a:cxn ang="0">
                  <a:pos x="connsiteX2" y="connsiteY2"/>
                </a:cxn>
                <a:cxn ang="0">
                  <a:pos x="connsiteX3" y="connsiteY3"/>
                </a:cxn>
              </a:cxnLst>
              <a:rect l="l" t="t" r="r" b="b"/>
              <a:pathLst>
                <a:path w="600351" h="8097">
                  <a:moveTo>
                    <a:pt x="0" y="0"/>
                  </a:moveTo>
                  <a:lnTo>
                    <a:pt x="600351" y="0"/>
                  </a:lnTo>
                  <a:lnTo>
                    <a:pt x="600351" y="8097"/>
                  </a:lnTo>
                  <a:lnTo>
                    <a:pt x="0" y="8097"/>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38" name="任意多边形: 形状 337">
              <a:extLst>
                <a:ext uri="{FF2B5EF4-FFF2-40B4-BE49-F238E27FC236}">
                  <a16:creationId xmlns:a16="http://schemas.microsoft.com/office/drawing/2014/main" id="{5ECB8778-F688-4E48-A9AA-AE3ECC333B01}"/>
                </a:ext>
              </a:extLst>
            </p:cNvPr>
            <p:cNvSpPr/>
            <p:nvPr>
              <p:custDataLst>
                <p:tags r:id="rId47"/>
              </p:custDataLst>
            </p:nvPr>
          </p:nvSpPr>
          <p:spPr>
            <a:xfrm>
              <a:off x="5431471" y="7392584"/>
              <a:ext cx="158239" cy="202440"/>
            </a:xfrm>
            <a:custGeom>
              <a:avLst/>
              <a:gdLst>
                <a:gd name="connsiteX0" fmla="*/ 64355 w 158239"/>
                <a:gd name="connsiteY0" fmla="*/ 181263 h 202440"/>
                <a:gd name="connsiteX1" fmla="*/ 28650 w 158239"/>
                <a:gd name="connsiteY1" fmla="*/ 102513 h 202440"/>
                <a:gd name="connsiteX2" fmla="*/ 25606 w 158239"/>
                <a:gd name="connsiteY2" fmla="*/ 99274 h 202440"/>
                <a:gd name="connsiteX3" fmla="*/ 22158 w 158239"/>
                <a:gd name="connsiteY3" fmla="*/ 100894 h 202440"/>
                <a:gd name="connsiteX4" fmla="*/ 2885 w 158239"/>
                <a:gd name="connsiteY4" fmla="*/ 115470 h 202440"/>
                <a:gd name="connsiteX5" fmla="*/ 247 w 158239"/>
                <a:gd name="connsiteY5" fmla="*/ 118709 h 202440"/>
                <a:gd name="connsiteX6" fmla="*/ 2276 w 158239"/>
                <a:gd name="connsiteY6" fmla="*/ 120936 h 202440"/>
                <a:gd name="connsiteX7" fmla="*/ 9174 w 158239"/>
                <a:gd name="connsiteY7" fmla="*/ 116482 h 202440"/>
                <a:gd name="connsiteX8" fmla="*/ 15666 w 158239"/>
                <a:gd name="connsiteY8" fmla="*/ 111623 h 202440"/>
                <a:gd name="connsiteX9" fmla="*/ 55631 w 158239"/>
                <a:gd name="connsiteY9" fmla="*/ 199280 h 202440"/>
                <a:gd name="connsiteX10" fmla="*/ 59892 w 158239"/>
                <a:gd name="connsiteY10" fmla="*/ 202519 h 202440"/>
                <a:gd name="connsiteX11" fmla="*/ 64964 w 158239"/>
                <a:gd name="connsiteY11" fmla="*/ 198470 h 202440"/>
                <a:gd name="connsiteX12" fmla="*/ 157067 w 158239"/>
                <a:gd name="connsiteY12" fmla="*/ 8176 h 202440"/>
                <a:gd name="connsiteX13" fmla="*/ 158487 w 158239"/>
                <a:gd name="connsiteY13" fmla="*/ 4127 h 202440"/>
                <a:gd name="connsiteX14" fmla="*/ 154430 w 158239"/>
                <a:gd name="connsiteY14" fmla="*/ 78 h 202440"/>
                <a:gd name="connsiteX15" fmla="*/ 149764 w 158239"/>
                <a:gd name="connsiteY15" fmla="*/ 4330 h 202440"/>
                <a:gd name="connsiteX16" fmla="*/ 64355 w 158239"/>
                <a:gd name="connsiteY16" fmla="*/ 181263 h 20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239" h="202440">
                  <a:moveTo>
                    <a:pt x="64355" y="181263"/>
                  </a:moveTo>
                  <a:lnTo>
                    <a:pt x="28650" y="102513"/>
                  </a:lnTo>
                  <a:cubicBezTo>
                    <a:pt x="27229" y="99274"/>
                    <a:pt x="26215" y="99274"/>
                    <a:pt x="25606" y="99274"/>
                  </a:cubicBezTo>
                  <a:cubicBezTo>
                    <a:pt x="25404" y="99274"/>
                    <a:pt x="24389" y="99274"/>
                    <a:pt x="22158" y="100894"/>
                  </a:cubicBezTo>
                  <a:lnTo>
                    <a:pt x="2885" y="115470"/>
                  </a:lnTo>
                  <a:cubicBezTo>
                    <a:pt x="247" y="117494"/>
                    <a:pt x="247" y="118101"/>
                    <a:pt x="247" y="118709"/>
                  </a:cubicBezTo>
                  <a:cubicBezTo>
                    <a:pt x="247" y="119721"/>
                    <a:pt x="856" y="120936"/>
                    <a:pt x="2276" y="120936"/>
                  </a:cubicBezTo>
                  <a:cubicBezTo>
                    <a:pt x="3493" y="120936"/>
                    <a:pt x="6942" y="118101"/>
                    <a:pt x="9174" y="116482"/>
                  </a:cubicBezTo>
                  <a:cubicBezTo>
                    <a:pt x="10391" y="115470"/>
                    <a:pt x="13434" y="113243"/>
                    <a:pt x="15666" y="111623"/>
                  </a:cubicBezTo>
                  <a:lnTo>
                    <a:pt x="55631" y="199280"/>
                  </a:lnTo>
                  <a:cubicBezTo>
                    <a:pt x="57052" y="202519"/>
                    <a:pt x="58066" y="202519"/>
                    <a:pt x="59892" y="202519"/>
                  </a:cubicBezTo>
                  <a:cubicBezTo>
                    <a:pt x="62935" y="202519"/>
                    <a:pt x="63543" y="201305"/>
                    <a:pt x="64964" y="198470"/>
                  </a:cubicBezTo>
                  <a:lnTo>
                    <a:pt x="157067" y="8176"/>
                  </a:lnTo>
                  <a:cubicBezTo>
                    <a:pt x="158487" y="5342"/>
                    <a:pt x="158487" y="4532"/>
                    <a:pt x="158487" y="4127"/>
                  </a:cubicBezTo>
                  <a:cubicBezTo>
                    <a:pt x="158487" y="2103"/>
                    <a:pt x="156864" y="78"/>
                    <a:pt x="154430" y="78"/>
                  </a:cubicBezTo>
                  <a:cubicBezTo>
                    <a:pt x="152807" y="78"/>
                    <a:pt x="151387" y="1091"/>
                    <a:pt x="149764" y="4330"/>
                  </a:cubicBezTo>
                  <a:lnTo>
                    <a:pt x="64355" y="181263"/>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39" name="任意多边形: 形状 338">
              <a:extLst>
                <a:ext uri="{FF2B5EF4-FFF2-40B4-BE49-F238E27FC236}">
                  <a16:creationId xmlns:a16="http://schemas.microsoft.com/office/drawing/2014/main" id="{FF71FB44-9D41-4378-95B7-163FB43330EE}"/>
                </a:ext>
              </a:extLst>
            </p:cNvPr>
            <p:cNvSpPr/>
            <p:nvPr>
              <p:custDataLst>
                <p:tags r:id="rId48"/>
              </p:custDataLst>
            </p:nvPr>
          </p:nvSpPr>
          <p:spPr>
            <a:xfrm>
              <a:off x="5585722" y="7392584"/>
              <a:ext cx="224357" cy="8097"/>
            </a:xfrm>
            <a:custGeom>
              <a:avLst/>
              <a:gdLst>
                <a:gd name="connsiteX0" fmla="*/ 0 w 224357"/>
                <a:gd name="connsiteY0" fmla="*/ 0 h 8097"/>
                <a:gd name="connsiteX1" fmla="*/ 224357 w 224357"/>
                <a:gd name="connsiteY1" fmla="*/ 0 h 8097"/>
                <a:gd name="connsiteX2" fmla="*/ 224357 w 224357"/>
                <a:gd name="connsiteY2" fmla="*/ 8097 h 8097"/>
                <a:gd name="connsiteX3" fmla="*/ 0 w 224357"/>
                <a:gd name="connsiteY3" fmla="*/ 8097 h 8097"/>
              </a:gdLst>
              <a:ahLst/>
              <a:cxnLst>
                <a:cxn ang="0">
                  <a:pos x="connsiteX0" y="connsiteY0"/>
                </a:cxn>
                <a:cxn ang="0">
                  <a:pos x="connsiteX1" y="connsiteY1"/>
                </a:cxn>
                <a:cxn ang="0">
                  <a:pos x="connsiteX2" y="connsiteY2"/>
                </a:cxn>
                <a:cxn ang="0">
                  <a:pos x="connsiteX3" y="connsiteY3"/>
                </a:cxn>
              </a:cxnLst>
              <a:rect l="l" t="t" r="r" b="b"/>
              <a:pathLst>
                <a:path w="224357" h="8097">
                  <a:moveTo>
                    <a:pt x="0" y="0"/>
                  </a:moveTo>
                  <a:lnTo>
                    <a:pt x="224357" y="0"/>
                  </a:lnTo>
                  <a:lnTo>
                    <a:pt x="224357" y="8097"/>
                  </a:lnTo>
                  <a:lnTo>
                    <a:pt x="0" y="8097"/>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40" name="任意多边形: 形状 339">
              <a:extLst>
                <a:ext uri="{FF2B5EF4-FFF2-40B4-BE49-F238E27FC236}">
                  <a16:creationId xmlns:a16="http://schemas.microsoft.com/office/drawing/2014/main" id="{FB2BDFC9-3EB7-4503-A963-160835AD3614}"/>
                </a:ext>
              </a:extLst>
            </p:cNvPr>
            <p:cNvSpPr/>
            <p:nvPr>
              <p:custDataLst>
                <p:tags r:id="rId49"/>
              </p:custDataLst>
            </p:nvPr>
          </p:nvSpPr>
          <p:spPr>
            <a:xfrm>
              <a:off x="5595866" y="7433319"/>
              <a:ext cx="80945" cy="134825"/>
            </a:xfrm>
            <a:custGeom>
              <a:avLst/>
              <a:gdLst>
                <a:gd name="connsiteX0" fmla="*/ 15877 w 80945"/>
                <a:gd name="connsiteY0" fmla="*/ 119324 h 134825"/>
                <a:gd name="connsiteX1" fmla="*/ 37381 w 80945"/>
                <a:gd name="connsiteY1" fmla="*/ 98473 h 134825"/>
                <a:gd name="connsiteX2" fmla="*/ 81202 w 80945"/>
                <a:gd name="connsiteY2" fmla="*/ 39360 h 134825"/>
                <a:gd name="connsiteX3" fmla="*/ 38193 w 80945"/>
                <a:gd name="connsiteY3" fmla="*/ 87 h 134825"/>
                <a:gd name="connsiteX4" fmla="*/ 256 w 80945"/>
                <a:gd name="connsiteY4" fmla="*/ 36728 h 134825"/>
                <a:gd name="connsiteX5" fmla="*/ 11008 w 80945"/>
                <a:gd name="connsiteY5" fmla="*/ 48065 h 134825"/>
                <a:gd name="connsiteX6" fmla="*/ 21557 w 80945"/>
                <a:gd name="connsiteY6" fmla="*/ 37336 h 134825"/>
                <a:gd name="connsiteX7" fmla="*/ 10805 w 80945"/>
                <a:gd name="connsiteY7" fmla="*/ 26809 h 134825"/>
                <a:gd name="connsiteX8" fmla="*/ 8168 w 80945"/>
                <a:gd name="connsiteY8" fmla="*/ 27011 h 134825"/>
                <a:gd name="connsiteX9" fmla="*/ 35555 w 80945"/>
                <a:gd name="connsiteY9" fmla="*/ 6362 h 134825"/>
                <a:gd name="connsiteX10" fmla="*/ 62740 w 80945"/>
                <a:gd name="connsiteY10" fmla="*/ 39360 h 134825"/>
                <a:gd name="connsiteX11" fmla="*/ 41439 w 80945"/>
                <a:gd name="connsiteY11" fmla="*/ 84099 h 134825"/>
                <a:gd name="connsiteX12" fmla="*/ 2487 w 80945"/>
                <a:gd name="connsiteY12" fmla="*/ 127422 h 134825"/>
                <a:gd name="connsiteX13" fmla="*/ 256 w 80945"/>
                <a:gd name="connsiteY13" fmla="*/ 134912 h 134825"/>
                <a:gd name="connsiteX14" fmla="*/ 75521 w 80945"/>
                <a:gd name="connsiteY14" fmla="*/ 134912 h 134825"/>
                <a:gd name="connsiteX15" fmla="*/ 81202 w 80945"/>
                <a:gd name="connsiteY15" fmla="*/ 99687 h 134825"/>
                <a:gd name="connsiteX16" fmla="*/ 76130 w 80945"/>
                <a:gd name="connsiteY16" fmla="*/ 99687 h 134825"/>
                <a:gd name="connsiteX17" fmla="*/ 71667 w 80945"/>
                <a:gd name="connsiteY17" fmla="*/ 117705 h 134825"/>
                <a:gd name="connsiteX18" fmla="*/ 52394 w 80945"/>
                <a:gd name="connsiteY18" fmla="*/ 119324 h 134825"/>
                <a:gd name="connsiteX19" fmla="*/ 15877 w 80945"/>
                <a:gd name="connsiteY19" fmla="*/ 119324 h 1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945" h="134825">
                  <a:moveTo>
                    <a:pt x="15877" y="119324"/>
                  </a:moveTo>
                  <a:lnTo>
                    <a:pt x="37381" y="98473"/>
                  </a:lnTo>
                  <a:cubicBezTo>
                    <a:pt x="69029" y="70536"/>
                    <a:pt x="81202" y="59604"/>
                    <a:pt x="81202" y="39360"/>
                  </a:cubicBezTo>
                  <a:cubicBezTo>
                    <a:pt x="81202" y="16282"/>
                    <a:pt x="62943" y="87"/>
                    <a:pt x="38193" y="87"/>
                  </a:cubicBezTo>
                  <a:cubicBezTo>
                    <a:pt x="15268" y="87"/>
                    <a:pt x="256" y="18711"/>
                    <a:pt x="256" y="36728"/>
                  </a:cubicBezTo>
                  <a:cubicBezTo>
                    <a:pt x="256" y="48065"/>
                    <a:pt x="10399" y="48065"/>
                    <a:pt x="11008" y="48065"/>
                  </a:cubicBezTo>
                  <a:cubicBezTo>
                    <a:pt x="14457" y="48065"/>
                    <a:pt x="21557" y="45636"/>
                    <a:pt x="21557" y="37336"/>
                  </a:cubicBezTo>
                  <a:cubicBezTo>
                    <a:pt x="21557" y="32072"/>
                    <a:pt x="17906" y="26809"/>
                    <a:pt x="10805" y="26809"/>
                  </a:cubicBezTo>
                  <a:cubicBezTo>
                    <a:pt x="9182" y="26809"/>
                    <a:pt x="8776" y="26809"/>
                    <a:pt x="8168" y="27011"/>
                  </a:cubicBezTo>
                  <a:cubicBezTo>
                    <a:pt x="12834" y="13853"/>
                    <a:pt x="23789" y="6362"/>
                    <a:pt x="35555" y="6362"/>
                  </a:cubicBezTo>
                  <a:cubicBezTo>
                    <a:pt x="54017" y="6362"/>
                    <a:pt x="62740" y="22760"/>
                    <a:pt x="62740" y="39360"/>
                  </a:cubicBezTo>
                  <a:cubicBezTo>
                    <a:pt x="62740" y="55555"/>
                    <a:pt x="52597" y="71548"/>
                    <a:pt x="41439" y="84099"/>
                  </a:cubicBezTo>
                  <a:lnTo>
                    <a:pt x="2487" y="127422"/>
                  </a:lnTo>
                  <a:cubicBezTo>
                    <a:pt x="256" y="129649"/>
                    <a:pt x="256" y="130054"/>
                    <a:pt x="256" y="134912"/>
                  </a:cubicBezTo>
                  <a:lnTo>
                    <a:pt x="75521" y="134912"/>
                  </a:lnTo>
                  <a:lnTo>
                    <a:pt x="81202" y="99687"/>
                  </a:lnTo>
                  <a:lnTo>
                    <a:pt x="76130" y="99687"/>
                  </a:lnTo>
                  <a:cubicBezTo>
                    <a:pt x="75115" y="105761"/>
                    <a:pt x="73695" y="114668"/>
                    <a:pt x="71667" y="117705"/>
                  </a:cubicBezTo>
                  <a:cubicBezTo>
                    <a:pt x="70246" y="119324"/>
                    <a:pt x="56857" y="119324"/>
                    <a:pt x="52394" y="119324"/>
                  </a:cubicBezTo>
                  <a:lnTo>
                    <a:pt x="15877" y="119324"/>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41" name="任意多边形: 形状 340">
              <a:extLst>
                <a:ext uri="{FF2B5EF4-FFF2-40B4-BE49-F238E27FC236}">
                  <a16:creationId xmlns:a16="http://schemas.microsoft.com/office/drawing/2014/main" id="{A6D87B7F-8F4A-4834-AC1D-5EF0DD392322}"/>
                </a:ext>
              </a:extLst>
            </p:cNvPr>
            <p:cNvSpPr/>
            <p:nvPr>
              <p:custDataLst>
                <p:tags r:id="rId50"/>
              </p:custDataLst>
            </p:nvPr>
          </p:nvSpPr>
          <p:spPr>
            <a:xfrm>
              <a:off x="5692636" y="7480893"/>
              <a:ext cx="109550" cy="89478"/>
            </a:xfrm>
            <a:custGeom>
              <a:avLst/>
              <a:gdLst>
                <a:gd name="connsiteX0" fmla="*/ 48544 w 109550"/>
                <a:gd name="connsiteY0" fmla="*/ 11828 h 89478"/>
                <a:gd name="connsiteX1" fmla="*/ 71469 w 109550"/>
                <a:gd name="connsiteY1" fmla="*/ 11828 h 89478"/>
                <a:gd name="connsiteX2" fmla="*/ 62948 w 109550"/>
                <a:gd name="connsiteY2" fmla="*/ 64058 h 89478"/>
                <a:gd name="connsiteX3" fmla="*/ 64571 w 109550"/>
                <a:gd name="connsiteY3" fmla="*/ 79443 h 89478"/>
                <a:gd name="connsiteX4" fmla="*/ 71874 w 109550"/>
                <a:gd name="connsiteY4" fmla="*/ 89565 h 89478"/>
                <a:gd name="connsiteX5" fmla="*/ 80192 w 109550"/>
                <a:gd name="connsiteY5" fmla="*/ 81873 h 89478"/>
                <a:gd name="connsiteX6" fmla="*/ 78975 w 109550"/>
                <a:gd name="connsiteY6" fmla="*/ 77419 h 89478"/>
                <a:gd name="connsiteX7" fmla="*/ 73092 w 109550"/>
                <a:gd name="connsiteY7" fmla="*/ 44016 h 89478"/>
                <a:gd name="connsiteX8" fmla="*/ 76743 w 109550"/>
                <a:gd name="connsiteY8" fmla="*/ 11828 h 89478"/>
                <a:gd name="connsiteX9" fmla="*/ 99871 w 109550"/>
                <a:gd name="connsiteY9" fmla="*/ 11828 h 89478"/>
                <a:gd name="connsiteX10" fmla="*/ 109811 w 109550"/>
                <a:gd name="connsiteY10" fmla="*/ 4945 h 89478"/>
                <a:gd name="connsiteX11" fmla="*/ 101697 w 109550"/>
                <a:gd name="connsiteY11" fmla="*/ 87 h 89478"/>
                <a:gd name="connsiteX12" fmla="*/ 33735 w 109550"/>
                <a:gd name="connsiteY12" fmla="*/ 87 h 89478"/>
                <a:gd name="connsiteX13" fmla="*/ 12636 w 109550"/>
                <a:gd name="connsiteY13" fmla="*/ 9601 h 89478"/>
                <a:gd name="connsiteX14" fmla="*/ 261 w 109550"/>
                <a:gd name="connsiteY14" fmla="*/ 27821 h 89478"/>
                <a:gd name="connsiteX15" fmla="*/ 2695 w 109550"/>
                <a:gd name="connsiteY15" fmla="*/ 29845 h 89478"/>
                <a:gd name="connsiteX16" fmla="*/ 5941 w 109550"/>
                <a:gd name="connsiteY16" fmla="*/ 27416 h 89478"/>
                <a:gd name="connsiteX17" fmla="*/ 31706 w 109550"/>
                <a:gd name="connsiteY17" fmla="*/ 11828 h 89478"/>
                <a:gd name="connsiteX18" fmla="*/ 43270 w 109550"/>
                <a:gd name="connsiteY18" fmla="*/ 11828 h 89478"/>
                <a:gd name="connsiteX19" fmla="*/ 17302 w 109550"/>
                <a:gd name="connsiteY19" fmla="*/ 79241 h 89478"/>
                <a:gd name="connsiteX20" fmla="*/ 15679 w 109550"/>
                <a:gd name="connsiteY20" fmla="*/ 84100 h 89478"/>
                <a:gd name="connsiteX21" fmla="*/ 21562 w 109550"/>
                <a:gd name="connsiteY21" fmla="*/ 89565 h 89478"/>
                <a:gd name="connsiteX22" fmla="*/ 31706 w 109550"/>
                <a:gd name="connsiteY22" fmla="*/ 76407 h 89478"/>
                <a:gd name="connsiteX23" fmla="*/ 37183 w 109550"/>
                <a:gd name="connsiteY23" fmla="*/ 56568 h 89478"/>
                <a:gd name="connsiteX24" fmla="*/ 48544 w 109550"/>
                <a:gd name="connsiteY24" fmla="*/ 11828 h 8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550" h="89478">
                  <a:moveTo>
                    <a:pt x="48544" y="11828"/>
                  </a:moveTo>
                  <a:lnTo>
                    <a:pt x="71469" y="11828"/>
                  </a:lnTo>
                  <a:cubicBezTo>
                    <a:pt x="64774" y="41789"/>
                    <a:pt x="62948" y="50494"/>
                    <a:pt x="62948" y="64058"/>
                  </a:cubicBezTo>
                  <a:cubicBezTo>
                    <a:pt x="62948" y="67094"/>
                    <a:pt x="62948" y="72560"/>
                    <a:pt x="64571" y="79443"/>
                  </a:cubicBezTo>
                  <a:cubicBezTo>
                    <a:pt x="66600" y="88351"/>
                    <a:pt x="68831" y="89565"/>
                    <a:pt x="71874" y="89565"/>
                  </a:cubicBezTo>
                  <a:cubicBezTo>
                    <a:pt x="75932" y="89565"/>
                    <a:pt x="80192" y="85921"/>
                    <a:pt x="80192" y="81873"/>
                  </a:cubicBezTo>
                  <a:cubicBezTo>
                    <a:pt x="80192" y="80658"/>
                    <a:pt x="80192" y="80253"/>
                    <a:pt x="78975" y="77419"/>
                  </a:cubicBezTo>
                  <a:cubicBezTo>
                    <a:pt x="73092" y="62843"/>
                    <a:pt x="73092" y="49685"/>
                    <a:pt x="73092" y="44016"/>
                  </a:cubicBezTo>
                  <a:cubicBezTo>
                    <a:pt x="73092" y="33287"/>
                    <a:pt x="74512" y="22355"/>
                    <a:pt x="76743" y="11828"/>
                  </a:cubicBezTo>
                  <a:lnTo>
                    <a:pt x="99871" y="11828"/>
                  </a:lnTo>
                  <a:cubicBezTo>
                    <a:pt x="102508" y="11828"/>
                    <a:pt x="109811" y="11828"/>
                    <a:pt x="109811" y="4945"/>
                  </a:cubicBezTo>
                  <a:cubicBezTo>
                    <a:pt x="109811" y="87"/>
                    <a:pt x="105551" y="87"/>
                    <a:pt x="101697" y="87"/>
                  </a:cubicBezTo>
                  <a:lnTo>
                    <a:pt x="33735" y="87"/>
                  </a:lnTo>
                  <a:cubicBezTo>
                    <a:pt x="29271" y="87"/>
                    <a:pt x="21562" y="87"/>
                    <a:pt x="12636" y="9601"/>
                  </a:cubicBezTo>
                  <a:cubicBezTo>
                    <a:pt x="5535" y="17496"/>
                    <a:pt x="261" y="26809"/>
                    <a:pt x="261" y="27821"/>
                  </a:cubicBezTo>
                  <a:cubicBezTo>
                    <a:pt x="261" y="28023"/>
                    <a:pt x="261" y="29845"/>
                    <a:pt x="2695" y="29845"/>
                  </a:cubicBezTo>
                  <a:cubicBezTo>
                    <a:pt x="4318" y="29845"/>
                    <a:pt x="4724" y="29036"/>
                    <a:pt x="5941" y="27416"/>
                  </a:cubicBezTo>
                  <a:cubicBezTo>
                    <a:pt x="15882" y="11828"/>
                    <a:pt x="27648" y="11828"/>
                    <a:pt x="31706" y="11828"/>
                  </a:cubicBezTo>
                  <a:lnTo>
                    <a:pt x="43270" y="11828"/>
                  </a:lnTo>
                  <a:cubicBezTo>
                    <a:pt x="36778" y="36323"/>
                    <a:pt x="25823" y="60819"/>
                    <a:pt x="17302" y="79241"/>
                  </a:cubicBezTo>
                  <a:cubicBezTo>
                    <a:pt x="15679" y="82278"/>
                    <a:pt x="15679" y="82682"/>
                    <a:pt x="15679" y="84100"/>
                  </a:cubicBezTo>
                  <a:cubicBezTo>
                    <a:pt x="15679" y="87946"/>
                    <a:pt x="18925" y="89565"/>
                    <a:pt x="21562" y="89565"/>
                  </a:cubicBezTo>
                  <a:cubicBezTo>
                    <a:pt x="27648" y="89565"/>
                    <a:pt x="29271" y="83897"/>
                    <a:pt x="31706" y="76407"/>
                  </a:cubicBezTo>
                  <a:cubicBezTo>
                    <a:pt x="34546" y="67094"/>
                    <a:pt x="34546" y="66690"/>
                    <a:pt x="37183" y="56568"/>
                  </a:cubicBezTo>
                  <a:lnTo>
                    <a:pt x="48544" y="11828"/>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42" name="任意多边形: 形状 341">
              <a:extLst>
                <a:ext uri="{FF2B5EF4-FFF2-40B4-BE49-F238E27FC236}">
                  <a16:creationId xmlns:a16="http://schemas.microsoft.com/office/drawing/2014/main" id="{39A74FE7-AA22-4D7D-9CD0-3607242D65EB}"/>
                </a:ext>
              </a:extLst>
            </p:cNvPr>
            <p:cNvSpPr/>
            <p:nvPr>
              <p:custDataLst>
                <p:tags r:id="rId51"/>
              </p:custDataLst>
            </p:nvPr>
          </p:nvSpPr>
          <p:spPr>
            <a:xfrm>
              <a:off x="5817788" y="7480893"/>
              <a:ext cx="107319" cy="89478"/>
            </a:xfrm>
            <a:custGeom>
              <a:avLst/>
              <a:gdLst>
                <a:gd name="connsiteX0" fmla="*/ 97645 w 107319"/>
                <a:gd name="connsiteY0" fmla="*/ 11828 h 89478"/>
                <a:gd name="connsiteX1" fmla="*/ 107586 w 107319"/>
                <a:gd name="connsiteY1" fmla="*/ 4945 h 89478"/>
                <a:gd name="connsiteX2" fmla="*/ 99674 w 107319"/>
                <a:gd name="connsiteY2" fmla="*/ 87 h 89478"/>
                <a:gd name="connsiteX3" fmla="*/ 53419 w 107319"/>
                <a:gd name="connsiteY3" fmla="*/ 87 h 89478"/>
                <a:gd name="connsiteX4" fmla="*/ 267 w 107319"/>
                <a:gd name="connsiteY4" fmla="*/ 57580 h 89478"/>
                <a:gd name="connsiteX5" fmla="*/ 30698 w 107319"/>
                <a:gd name="connsiteY5" fmla="*/ 89565 h 89478"/>
                <a:gd name="connsiteX6" fmla="*/ 81618 w 107319"/>
                <a:gd name="connsiteY6" fmla="*/ 33894 h 89478"/>
                <a:gd name="connsiteX7" fmla="*/ 75329 w 107319"/>
                <a:gd name="connsiteY7" fmla="*/ 11828 h 89478"/>
                <a:gd name="connsiteX8" fmla="*/ 97645 w 107319"/>
                <a:gd name="connsiteY8" fmla="*/ 11828 h 89478"/>
                <a:gd name="connsiteX9" fmla="*/ 30900 w 107319"/>
                <a:gd name="connsiteY9" fmla="*/ 85112 h 89478"/>
                <a:gd name="connsiteX10" fmla="*/ 12845 w 107319"/>
                <a:gd name="connsiteY10" fmla="*/ 63248 h 89478"/>
                <a:gd name="connsiteX11" fmla="*/ 22380 w 107319"/>
                <a:gd name="connsiteY11" fmla="*/ 28631 h 89478"/>
                <a:gd name="connsiteX12" fmla="*/ 49970 w 107319"/>
                <a:gd name="connsiteY12" fmla="*/ 11828 h 89478"/>
                <a:gd name="connsiteX13" fmla="*/ 68635 w 107319"/>
                <a:gd name="connsiteY13" fmla="*/ 31465 h 89478"/>
                <a:gd name="connsiteX14" fmla="*/ 57679 w 107319"/>
                <a:gd name="connsiteY14" fmla="*/ 67904 h 89478"/>
                <a:gd name="connsiteX15" fmla="*/ 30900 w 107319"/>
                <a:gd name="connsiteY15" fmla="*/ 85112 h 8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319" h="89478">
                  <a:moveTo>
                    <a:pt x="97645" y="11828"/>
                  </a:moveTo>
                  <a:cubicBezTo>
                    <a:pt x="100283" y="11828"/>
                    <a:pt x="107586" y="11828"/>
                    <a:pt x="107586" y="4945"/>
                  </a:cubicBezTo>
                  <a:cubicBezTo>
                    <a:pt x="107586" y="87"/>
                    <a:pt x="103326" y="87"/>
                    <a:pt x="99674" y="87"/>
                  </a:cubicBezTo>
                  <a:lnTo>
                    <a:pt x="53419" y="87"/>
                  </a:lnTo>
                  <a:cubicBezTo>
                    <a:pt x="22786" y="87"/>
                    <a:pt x="267" y="33489"/>
                    <a:pt x="267" y="57580"/>
                  </a:cubicBezTo>
                  <a:cubicBezTo>
                    <a:pt x="267" y="75395"/>
                    <a:pt x="12236" y="89565"/>
                    <a:pt x="30698" y="89565"/>
                  </a:cubicBezTo>
                  <a:cubicBezTo>
                    <a:pt x="54636" y="89565"/>
                    <a:pt x="81618" y="65070"/>
                    <a:pt x="81618" y="33894"/>
                  </a:cubicBezTo>
                  <a:cubicBezTo>
                    <a:pt x="81618" y="30453"/>
                    <a:pt x="81618" y="20736"/>
                    <a:pt x="75329" y="11828"/>
                  </a:cubicBezTo>
                  <a:lnTo>
                    <a:pt x="97645" y="11828"/>
                  </a:lnTo>
                  <a:close/>
                  <a:moveTo>
                    <a:pt x="30900" y="85112"/>
                  </a:moveTo>
                  <a:cubicBezTo>
                    <a:pt x="20960" y="85112"/>
                    <a:pt x="12845" y="77824"/>
                    <a:pt x="12845" y="63248"/>
                  </a:cubicBezTo>
                  <a:cubicBezTo>
                    <a:pt x="12845" y="57175"/>
                    <a:pt x="15279" y="40575"/>
                    <a:pt x="22380" y="28631"/>
                  </a:cubicBezTo>
                  <a:cubicBezTo>
                    <a:pt x="30900" y="14662"/>
                    <a:pt x="43073" y="11828"/>
                    <a:pt x="49970" y="11828"/>
                  </a:cubicBezTo>
                  <a:cubicBezTo>
                    <a:pt x="67012" y="11828"/>
                    <a:pt x="68635" y="25189"/>
                    <a:pt x="68635" y="31465"/>
                  </a:cubicBezTo>
                  <a:cubicBezTo>
                    <a:pt x="68635" y="40980"/>
                    <a:pt x="64577" y="57580"/>
                    <a:pt x="57679" y="67904"/>
                  </a:cubicBezTo>
                  <a:cubicBezTo>
                    <a:pt x="49767" y="79848"/>
                    <a:pt x="38812" y="85112"/>
                    <a:pt x="30900" y="85112"/>
                  </a:cubicBez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43" name="任意多边形: 形状 342">
              <a:extLst>
                <a:ext uri="{FF2B5EF4-FFF2-40B4-BE49-F238E27FC236}">
                  <a16:creationId xmlns:a16="http://schemas.microsoft.com/office/drawing/2014/main" id="{2955E07B-52C3-47F4-89B0-5F920071DE38}"/>
                </a:ext>
              </a:extLst>
            </p:cNvPr>
            <p:cNvSpPr/>
            <p:nvPr>
              <p:custDataLst>
                <p:tags r:id="rId52"/>
              </p:custDataLst>
            </p:nvPr>
          </p:nvSpPr>
          <p:spPr>
            <a:xfrm>
              <a:off x="5941482" y="7504416"/>
              <a:ext cx="51691" cy="94094"/>
            </a:xfrm>
            <a:custGeom>
              <a:avLst/>
              <a:gdLst>
                <a:gd name="connsiteX0" fmla="*/ 32367 w 51691"/>
                <a:gd name="connsiteY0" fmla="*/ 4056 h 94094"/>
                <a:gd name="connsiteX1" fmla="*/ 28107 w 51691"/>
                <a:gd name="connsiteY1" fmla="*/ 88 h 94094"/>
                <a:gd name="connsiteX2" fmla="*/ 273 w 51691"/>
                <a:gd name="connsiteY2" fmla="*/ 9157 h 94094"/>
                <a:gd name="connsiteX3" fmla="*/ 273 w 51691"/>
                <a:gd name="connsiteY3" fmla="*/ 14259 h 94094"/>
                <a:gd name="connsiteX4" fmla="*/ 20864 w 51691"/>
                <a:gd name="connsiteY4" fmla="*/ 10291 h 94094"/>
                <a:gd name="connsiteX5" fmla="*/ 20864 w 51691"/>
                <a:gd name="connsiteY5" fmla="*/ 82562 h 94094"/>
                <a:gd name="connsiteX6" fmla="*/ 6663 w 51691"/>
                <a:gd name="connsiteY6" fmla="*/ 89081 h 94094"/>
                <a:gd name="connsiteX7" fmla="*/ 1267 w 51691"/>
                <a:gd name="connsiteY7" fmla="*/ 89081 h 94094"/>
                <a:gd name="connsiteX8" fmla="*/ 1267 w 51691"/>
                <a:gd name="connsiteY8" fmla="*/ 94183 h 94094"/>
                <a:gd name="connsiteX9" fmla="*/ 26544 w 51691"/>
                <a:gd name="connsiteY9" fmla="*/ 93616 h 94094"/>
                <a:gd name="connsiteX10" fmla="*/ 51964 w 51691"/>
                <a:gd name="connsiteY10" fmla="*/ 94183 h 94094"/>
                <a:gd name="connsiteX11" fmla="*/ 51964 w 51691"/>
                <a:gd name="connsiteY11" fmla="*/ 89081 h 94094"/>
                <a:gd name="connsiteX12" fmla="*/ 46568 w 51691"/>
                <a:gd name="connsiteY12" fmla="*/ 89081 h 94094"/>
                <a:gd name="connsiteX13" fmla="*/ 32367 w 51691"/>
                <a:gd name="connsiteY13" fmla="*/ 82562 h 94094"/>
                <a:gd name="connsiteX14" fmla="*/ 32367 w 51691"/>
                <a:gd name="connsiteY14" fmla="*/ 4056 h 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1" h="94094">
                  <a:moveTo>
                    <a:pt x="32367" y="4056"/>
                  </a:moveTo>
                  <a:cubicBezTo>
                    <a:pt x="32367" y="230"/>
                    <a:pt x="32083" y="88"/>
                    <a:pt x="28107" y="88"/>
                  </a:cubicBezTo>
                  <a:cubicBezTo>
                    <a:pt x="19018" y="9016"/>
                    <a:pt x="6095" y="9157"/>
                    <a:pt x="273" y="9157"/>
                  </a:cubicBezTo>
                  <a:lnTo>
                    <a:pt x="273" y="14259"/>
                  </a:lnTo>
                  <a:cubicBezTo>
                    <a:pt x="3681" y="14259"/>
                    <a:pt x="13053" y="14259"/>
                    <a:pt x="20864" y="10291"/>
                  </a:cubicBezTo>
                  <a:lnTo>
                    <a:pt x="20864" y="82562"/>
                  </a:lnTo>
                  <a:cubicBezTo>
                    <a:pt x="20864" y="87239"/>
                    <a:pt x="20864" y="89081"/>
                    <a:pt x="6663" y="89081"/>
                  </a:cubicBezTo>
                  <a:lnTo>
                    <a:pt x="1267" y="89081"/>
                  </a:lnTo>
                  <a:lnTo>
                    <a:pt x="1267" y="94183"/>
                  </a:lnTo>
                  <a:cubicBezTo>
                    <a:pt x="3823" y="94041"/>
                    <a:pt x="21290" y="93616"/>
                    <a:pt x="26544" y="93616"/>
                  </a:cubicBezTo>
                  <a:cubicBezTo>
                    <a:pt x="30947" y="93616"/>
                    <a:pt x="48840" y="94041"/>
                    <a:pt x="51964" y="94183"/>
                  </a:cubicBezTo>
                  <a:lnTo>
                    <a:pt x="51964" y="89081"/>
                  </a:lnTo>
                  <a:lnTo>
                    <a:pt x="46568" y="89081"/>
                  </a:lnTo>
                  <a:cubicBezTo>
                    <a:pt x="32367" y="89081"/>
                    <a:pt x="32367" y="87239"/>
                    <a:pt x="32367" y="82562"/>
                  </a:cubicBezTo>
                  <a:lnTo>
                    <a:pt x="32367" y="4056"/>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44" name="任意多边形: 形状 343">
              <a:extLst>
                <a:ext uri="{FF2B5EF4-FFF2-40B4-BE49-F238E27FC236}">
                  <a16:creationId xmlns:a16="http://schemas.microsoft.com/office/drawing/2014/main" id="{70BF65DB-F71C-4842-84AF-11232C4EAB7E}"/>
                </a:ext>
              </a:extLst>
            </p:cNvPr>
            <p:cNvSpPr/>
            <p:nvPr>
              <p:custDataLst>
                <p:tags r:id="rId53"/>
              </p:custDataLst>
            </p:nvPr>
          </p:nvSpPr>
          <p:spPr>
            <a:xfrm>
              <a:off x="6080849" y="7316064"/>
              <a:ext cx="78511" cy="92920"/>
            </a:xfrm>
            <a:custGeom>
              <a:avLst/>
              <a:gdLst>
                <a:gd name="connsiteX0" fmla="*/ 17321 w 78511"/>
                <a:gd name="connsiteY0" fmla="*/ 39757 h 92920"/>
                <a:gd name="connsiteX1" fmla="*/ 42477 w 78511"/>
                <a:gd name="connsiteY1" fmla="*/ 4532 h 92920"/>
                <a:gd name="connsiteX2" fmla="*/ 65402 w 78511"/>
                <a:gd name="connsiteY2" fmla="*/ 39757 h 92920"/>
                <a:gd name="connsiteX3" fmla="*/ 17321 w 78511"/>
                <a:gd name="connsiteY3" fmla="*/ 39757 h 92920"/>
                <a:gd name="connsiteX4" fmla="*/ 17118 w 78511"/>
                <a:gd name="connsiteY4" fmla="*/ 44008 h 92920"/>
                <a:gd name="connsiteX5" fmla="*/ 73719 w 78511"/>
                <a:gd name="connsiteY5" fmla="*/ 44008 h 92920"/>
                <a:gd name="connsiteX6" fmla="*/ 78791 w 78511"/>
                <a:gd name="connsiteY6" fmla="*/ 39757 h 92920"/>
                <a:gd name="connsiteX7" fmla="*/ 42477 w 78511"/>
                <a:gd name="connsiteY7" fmla="*/ 79 h 92920"/>
                <a:gd name="connsiteX8" fmla="*/ 280 w 78511"/>
                <a:gd name="connsiteY8" fmla="*/ 46235 h 92920"/>
                <a:gd name="connsiteX9" fmla="*/ 44912 w 78511"/>
                <a:gd name="connsiteY9" fmla="*/ 92999 h 92920"/>
                <a:gd name="connsiteX10" fmla="*/ 78791 w 78511"/>
                <a:gd name="connsiteY10" fmla="*/ 66682 h 92920"/>
                <a:gd name="connsiteX11" fmla="*/ 76154 w 78511"/>
                <a:gd name="connsiteY11" fmla="*/ 64252 h 92920"/>
                <a:gd name="connsiteX12" fmla="*/ 73516 w 78511"/>
                <a:gd name="connsiteY12" fmla="*/ 67087 h 92920"/>
                <a:gd name="connsiteX13" fmla="*/ 46129 w 78511"/>
                <a:gd name="connsiteY13" fmla="*/ 87938 h 92920"/>
                <a:gd name="connsiteX14" fmla="*/ 23204 w 78511"/>
                <a:gd name="connsiteY14" fmla="*/ 74374 h 92920"/>
                <a:gd name="connsiteX15" fmla="*/ 17118 w 78511"/>
                <a:gd name="connsiteY15" fmla="*/ 44008 h 9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511" h="92920">
                  <a:moveTo>
                    <a:pt x="17321" y="39757"/>
                  </a:moveTo>
                  <a:cubicBezTo>
                    <a:pt x="18538" y="9593"/>
                    <a:pt x="35579" y="4532"/>
                    <a:pt x="42477" y="4532"/>
                  </a:cubicBezTo>
                  <a:cubicBezTo>
                    <a:pt x="63373" y="4532"/>
                    <a:pt x="65402" y="31862"/>
                    <a:pt x="65402" y="39757"/>
                  </a:cubicBezTo>
                  <a:lnTo>
                    <a:pt x="17321" y="39757"/>
                  </a:lnTo>
                  <a:close/>
                  <a:moveTo>
                    <a:pt x="17118" y="44008"/>
                  </a:moveTo>
                  <a:lnTo>
                    <a:pt x="73719" y="44008"/>
                  </a:lnTo>
                  <a:cubicBezTo>
                    <a:pt x="78183" y="44008"/>
                    <a:pt x="78791" y="44008"/>
                    <a:pt x="78791" y="39757"/>
                  </a:cubicBezTo>
                  <a:cubicBezTo>
                    <a:pt x="78791" y="19715"/>
                    <a:pt x="67836" y="79"/>
                    <a:pt x="42477" y="79"/>
                  </a:cubicBezTo>
                  <a:cubicBezTo>
                    <a:pt x="18944" y="79"/>
                    <a:pt x="280" y="20930"/>
                    <a:pt x="280" y="46235"/>
                  </a:cubicBezTo>
                  <a:cubicBezTo>
                    <a:pt x="280" y="73362"/>
                    <a:pt x="21581" y="92999"/>
                    <a:pt x="44912" y="92999"/>
                  </a:cubicBezTo>
                  <a:cubicBezTo>
                    <a:pt x="69662" y="92999"/>
                    <a:pt x="78791" y="70528"/>
                    <a:pt x="78791" y="66682"/>
                  </a:cubicBezTo>
                  <a:cubicBezTo>
                    <a:pt x="78791" y="64657"/>
                    <a:pt x="77168" y="64252"/>
                    <a:pt x="76154" y="64252"/>
                  </a:cubicBezTo>
                  <a:cubicBezTo>
                    <a:pt x="74328" y="64252"/>
                    <a:pt x="73922" y="65467"/>
                    <a:pt x="73516" y="67087"/>
                  </a:cubicBezTo>
                  <a:cubicBezTo>
                    <a:pt x="66416" y="87938"/>
                    <a:pt x="48158" y="87938"/>
                    <a:pt x="46129" y="87938"/>
                  </a:cubicBezTo>
                  <a:cubicBezTo>
                    <a:pt x="35985" y="87938"/>
                    <a:pt x="27870" y="81865"/>
                    <a:pt x="23204" y="74374"/>
                  </a:cubicBezTo>
                  <a:cubicBezTo>
                    <a:pt x="17118" y="64657"/>
                    <a:pt x="17118" y="51296"/>
                    <a:pt x="17118" y="44008"/>
                  </a:cubicBez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45" name="任意多边形: 形状 344">
              <a:extLst>
                <a:ext uri="{FF2B5EF4-FFF2-40B4-BE49-F238E27FC236}">
                  <a16:creationId xmlns:a16="http://schemas.microsoft.com/office/drawing/2014/main" id="{ECDF9EB5-632B-4CD7-B2B9-88EAAB88F9B8}"/>
                </a:ext>
              </a:extLst>
            </p:cNvPr>
            <p:cNvSpPr/>
            <p:nvPr>
              <p:custDataLst>
                <p:tags r:id="rId54"/>
              </p:custDataLst>
            </p:nvPr>
          </p:nvSpPr>
          <p:spPr>
            <a:xfrm>
              <a:off x="6167769" y="7319505"/>
              <a:ext cx="102247" cy="87252"/>
            </a:xfrm>
            <a:custGeom>
              <a:avLst/>
              <a:gdLst>
                <a:gd name="connsiteX0" fmla="*/ 56074 w 102247"/>
                <a:gd name="connsiteY0" fmla="*/ 39757 h 87252"/>
                <a:gd name="connsiteX1" fmla="*/ 74738 w 102247"/>
                <a:gd name="connsiteY1" fmla="*/ 16881 h 87252"/>
                <a:gd name="connsiteX2" fmla="*/ 98880 w 102247"/>
                <a:gd name="connsiteY2" fmla="*/ 6354 h 87252"/>
                <a:gd name="connsiteX3" fmla="*/ 98880 w 102247"/>
                <a:gd name="connsiteY3" fmla="*/ 79 h 87252"/>
                <a:gd name="connsiteX4" fmla="*/ 82244 w 102247"/>
                <a:gd name="connsiteY4" fmla="*/ 686 h 87252"/>
                <a:gd name="connsiteX5" fmla="*/ 62769 w 102247"/>
                <a:gd name="connsiteY5" fmla="*/ 79 h 87252"/>
                <a:gd name="connsiteX6" fmla="*/ 62769 w 102247"/>
                <a:gd name="connsiteY6" fmla="*/ 6354 h 87252"/>
                <a:gd name="connsiteX7" fmla="*/ 68652 w 102247"/>
                <a:gd name="connsiteY7" fmla="*/ 12630 h 87252"/>
                <a:gd name="connsiteX8" fmla="*/ 65609 w 102247"/>
                <a:gd name="connsiteY8" fmla="*/ 19715 h 87252"/>
                <a:gd name="connsiteX9" fmla="*/ 53031 w 102247"/>
                <a:gd name="connsiteY9" fmla="*/ 35506 h 87252"/>
                <a:gd name="connsiteX10" fmla="*/ 37207 w 102247"/>
                <a:gd name="connsiteY10" fmla="*/ 15059 h 87252"/>
                <a:gd name="connsiteX11" fmla="*/ 35381 w 102247"/>
                <a:gd name="connsiteY11" fmla="*/ 11415 h 87252"/>
                <a:gd name="connsiteX12" fmla="*/ 42482 w 102247"/>
                <a:gd name="connsiteY12" fmla="*/ 6354 h 87252"/>
                <a:gd name="connsiteX13" fmla="*/ 42482 w 102247"/>
                <a:gd name="connsiteY13" fmla="*/ 79 h 87252"/>
                <a:gd name="connsiteX14" fmla="*/ 20571 w 102247"/>
                <a:gd name="connsiteY14" fmla="*/ 686 h 87252"/>
                <a:gd name="connsiteX15" fmla="*/ 1299 w 102247"/>
                <a:gd name="connsiteY15" fmla="*/ 79 h 87252"/>
                <a:gd name="connsiteX16" fmla="*/ 1299 w 102247"/>
                <a:gd name="connsiteY16" fmla="*/ 6354 h 87252"/>
                <a:gd name="connsiteX17" fmla="*/ 25237 w 102247"/>
                <a:gd name="connsiteY17" fmla="*/ 18703 h 87252"/>
                <a:gd name="connsiteX18" fmla="*/ 45322 w 102247"/>
                <a:gd name="connsiteY18" fmla="*/ 44818 h 87252"/>
                <a:gd name="connsiteX19" fmla="*/ 26252 w 102247"/>
                <a:gd name="connsiteY19" fmla="*/ 68909 h 87252"/>
                <a:gd name="connsiteX20" fmla="*/ 284 w 102247"/>
                <a:gd name="connsiteY20" fmla="*/ 81055 h 87252"/>
                <a:gd name="connsiteX21" fmla="*/ 284 w 102247"/>
                <a:gd name="connsiteY21" fmla="*/ 87331 h 87252"/>
                <a:gd name="connsiteX22" fmla="*/ 17123 w 102247"/>
                <a:gd name="connsiteY22" fmla="*/ 86723 h 87252"/>
                <a:gd name="connsiteX23" fmla="*/ 36395 w 102247"/>
                <a:gd name="connsiteY23" fmla="*/ 87331 h 87252"/>
                <a:gd name="connsiteX24" fmla="*/ 36395 w 102247"/>
                <a:gd name="connsiteY24" fmla="*/ 81055 h 87252"/>
                <a:gd name="connsiteX25" fmla="*/ 30512 w 102247"/>
                <a:gd name="connsiteY25" fmla="*/ 74779 h 87252"/>
                <a:gd name="connsiteX26" fmla="*/ 48771 w 102247"/>
                <a:gd name="connsiteY26" fmla="*/ 49069 h 87252"/>
                <a:gd name="connsiteX27" fmla="*/ 64189 w 102247"/>
                <a:gd name="connsiteY27" fmla="*/ 69313 h 87252"/>
                <a:gd name="connsiteX28" fmla="*/ 68449 w 102247"/>
                <a:gd name="connsiteY28" fmla="*/ 75994 h 87252"/>
                <a:gd name="connsiteX29" fmla="*/ 61146 w 102247"/>
                <a:gd name="connsiteY29" fmla="*/ 81055 h 87252"/>
                <a:gd name="connsiteX30" fmla="*/ 61146 w 102247"/>
                <a:gd name="connsiteY30" fmla="*/ 87331 h 87252"/>
                <a:gd name="connsiteX31" fmla="*/ 83056 w 102247"/>
                <a:gd name="connsiteY31" fmla="*/ 86723 h 87252"/>
                <a:gd name="connsiteX32" fmla="*/ 102532 w 102247"/>
                <a:gd name="connsiteY32" fmla="*/ 87331 h 87252"/>
                <a:gd name="connsiteX33" fmla="*/ 102532 w 102247"/>
                <a:gd name="connsiteY33" fmla="*/ 81055 h 87252"/>
                <a:gd name="connsiteX34" fmla="*/ 83259 w 102247"/>
                <a:gd name="connsiteY34" fmla="*/ 74779 h 87252"/>
                <a:gd name="connsiteX35" fmla="*/ 56074 w 102247"/>
                <a:gd name="connsiteY35" fmla="*/ 39757 h 8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247" h="87252">
                  <a:moveTo>
                    <a:pt x="56074" y="39757"/>
                  </a:moveTo>
                  <a:cubicBezTo>
                    <a:pt x="62160" y="32064"/>
                    <a:pt x="69869" y="22145"/>
                    <a:pt x="74738" y="16881"/>
                  </a:cubicBezTo>
                  <a:cubicBezTo>
                    <a:pt x="81027" y="9593"/>
                    <a:pt x="89345" y="6557"/>
                    <a:pt x="98880" y="6354"/>
                  </a:cubicBezTo>
                  <a:lnTo>
                    <a:pt x="98880" y="79"/>
                  </a:lnTo>
                  <a:cubicBezTo>
                    <a:pt x="93605" y="483"/>
                    <a:pt x="87519" y="686"/>
                    <a:pt x="82244" y="686"/>
                  </a:cubicBezTo>
                  <a:cubicBezTo>
                    <a:pt x="76158" y="686"/>
                    <a:pt x="65406" y="281"/>
                    <a:pt x="62769" y="79"/>
                  </a:cubicBezTo>
                  <a:lnTo>
                    <a:pt x="62769" y="6354"/>
                  </a:lnTo>
                  <a:cubicBezTo>
                    <a:pt x="67029" y="6759"/>
                    <a:pt x="68652" y="9391"/>
                    <a:pt x="68652" y="12630"/>
                  </a:cubicBezTo>
                  <a:cubicBezTo>
                    <a:pt x="68652" y="15869"/>
                    <a:pt x="66623" y="18501"/>
                    <a:pt x="65609" y="19715"/>
                  </a:cubicBezTo>
                  <a:lnTo>
                    <a:pt x="53031" y="35506"/>
                  </a:lnTo>
                  <a:lnTo>
                    <a:pt x="37207" y="15059"/>
                  </a:lnTo>
                  <a:cubicBezTo>
                    <a:pt x="35381" y="13035"/>
                    <a:pt x="35381" y="12630"/>
                    <a:pt x="35381" y="11415"/>
                  </a:cubicBezTo>
                  <a:cubicBezTo>
                    <a:pt x="35381" y="8379"/>
                    <a:pt x="38424" y="6557"/>
                    <a:pt x="42482" y="6354"/>
                  </a:cubicBezTo>
                  <a:lnTo>
                    <a:pt x="42482" y="79"/>
                  </a:lnTo>
                  <a:cubicBezTo>
                    <a:pt x="37207" y="281"/>
                    <a:pt x="23817" y="686"/>
                    <a:pt x="20571" y="686"/>
                  </a:cubicBezTo>
                  <a:cubicBezTo>
                    <a:pt x="16311" y="686"/>
                    <a:pt x="6776" y="483"/>
                    <a:pt x="1299" y="79"/>
                  </a:cubicBezTo>
                  <a:lnTo>
                    <a:pt x="1299" y="6354"/>
                  </a:lnTo>
                  <a:cubicBezTo>
                    <a:pt x="15500" y="6354"/>
                    <a:pt x="15702" y="6557"/>
                    <a:pt x="25237" y="18703"/>
                  </a:cubicBezTo>
                  <a:lnTo>
                    <a:pt x="45322" y="44818"/>
                  </a:lnTo>
                  <a:lnTo>
                    <a:pt x="26252" y="68909"/>
                  </a:lnTo>
                  <a:cubicBezTo>
                    <a:pt x="16514" y="80650"/>
                    <a:pt x="4545" y="81055"/>
                    <a:pt x="284" y="81055"/>
                  </a:cubicBezTo>
                  <a:lnTo>
                    <a:pt x="284" y="87331"/>
                  </a:lnTo>
                  <a:cubicBezTo>
                    <a:pt x="5559" y="86926"/>
                    <a:pt x="11848" y="86723"/>
                    <a:pt x="17123" y="86723"/>
                  </a:cubicBezTo>
                  <a:cubicBezTo>
                    <a:pt x="23006" y="86723"/>
                    <a:pt x="31526" y="87128"/>
                    <a:pt x="36395" y="87331"/>
                  </a:cubicBezTo>
                  <a:lnTo>
                    <a:pt x="36395" y="81055"/>
                  </a:lnTo>
                  <a:cubicBezTo>
                    <a:pt x="31932" y="80448"/>
                    <a:pt x="30512" y="77816"/>
                    <a:pt x="30512" y="74779"/>
                  </a:cubicBezTo>
                  <a:cubicBezTo>
                    <a:pt x="30512" y="70326"/>
                    <a:pt x="36395" y="63645"/>
                    <a:pt x="48771" y="49069"/>
                  </a:cubicBezTo>
                  <a:lnTo>
                    <a:pt x="64189" y="69313"/>
                  </a:lnTo>
                  <a:cubicBezTo>
                    <a:pt x="65812" y="71540"/>
                    <a:pt x="68449" y="74779"/>
                    <a:pt x="68449" y="75994"/>
                  </a:cubicBezTo>
                  <a:cubicBezTo>
                    <a:pt x="68449" y="77816"/>
                    <a:pt x="66623" y="80853"/>
                    <a:pt x="61146" y="81055"/>
                  </a:cubicBezTo>
                  <a:lnTo>
                    <a:pt x="61146" y="87331"/>
                  </a:lnTo>
                  <a:cubicBezTo>
                    <a:pt x="67232" y="87128"/>
                    <a:pt x="78593" y="86723"/>
                    <a:pt x="83056" y="86723"/>
                  </a:cubicBezTo>
                  <a:cubicBezTo>
                    <a:pt x="88533" y="86723"/>
                    <a:pt x="96445" y="86926"/>
                    <a:pt x="102532" y="87331"/>
                  </a:cubicBezTo>
                  <a:lnTo>
                    <a:pt x="102532" y="81055"/>
                  </a:lnTo>
                  <a:cubicBezTo>
                    <a:pt x="91576" y="81055"/>
                    <a:pt x="87925" y="80650"/>
                    <a:pt x="83259" y="74779"/>
                  </a:cubicBezTo>
                  <a:lnTo>
                    <a:pt x="56074" y="39757"/>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46" name="任意多边形: 形状 345">
              <a:extLst>
                <a:ext uri="{FF2B5EF4-FFF2-40B4-BE49-F238E27FC236}">
                  <a16:creationId xmlns:a16="http://schemas.microsoft.com/office/drawing/2014/main" id="{EA3839E9-8F91-41EA-B25C-ADA340518EF1}"/>
                </a:ext>
              </a:extLst>
            </p:cNvPr>
            <p:cNvSpPr/>
            <p:nvPr>
              <p:custDataLst>
                <p:tags r:id="rId55"/>
              </p:custDataLst>
            </p:nvPr>
          </p:nvSpPr>
          <p:spPr>
            <a:xfrm>
              <a:off x="6278086" y="7317278"/>
              <a:ext cx="100015" cy="128752"/>
            </a:xfrm>
            <a:custGeom>
              <a:avLst/>
              <a:gdLst>
                <a:gd name="connsiteX0" fmla="*/ 29503 w 100015"/>
                <a:gd name="connsiteY0" fmla="*/ 13440 h 128752"/>
                <a:gd name="connsiteX1" fmla="*/ 29503 w 100015"/>
                <a:gd name="connsiteY1" fmla="*/ 79 h 128752"/>
                <a:gd name="connsiteX2" fmla="*/ 290 w 100015"/>
                <a:gd name="connsiteY2" fmla="*/ 2305 h 128752"/>
                <a:gd name="connsiteX3" fmla="*/ 290 w 100015"/>
                <a:gd name="connsiteY3" fmla="*/ 8581 h 128752"/>
                <a:gd name="connsiteX4" fmla="*/ 16114 w 100015"/>
                <a:gd name="connsiteY4" fmla="*/ 18703 h 128752"/>
                <a:gd name="connsiteX5" fmla="*/ 16114 w 100015"/>
                <a:gd name="connsiteY5" fmla="*/ 113446 h 128752"/>
                <a:gd name="connsiteX6" fmla="*/ 290 w 100015"/>
                <a:gd name="connsiteY6" fmla="*/ 122555 h 128752"/>
                <a:gd name="connsiteX7" fmla="*/ 290 w 100015"/>
                <a:gd name="connsiteY7" fmla="*/ 128831 h 128752"/>
                <a:gd name="connsiteX8" fmla="*/ 23011 w 100015"/>
                <a:gd name="connsiteY8" fmla="*/ 128224 h 128752"/>
                <a:gd name="connsiteX9" fmla="*/ 45936 w 100015"/>
                <a:gd name="connsiteY9" fmla="*/ 128831 h 128752"/>
                <a:gd name="connsiteX10" fmla="*/ 45936 w 100015"/>
                <a:gd name="connsiteY10" fmla="*/ 122555 h 128752"/>
                <a:gd name="connsiteX11" fmla="*/ 30112 w 100015"/>
                <a:gd name="connsiteY11" fmla="*/ 113446 h 128752"/>
                <a:gd name="connsiteX12" fmla="*/ 30112 w 100015"/>
                <a:gd name="connsiteY12" fmla="*/ 79435 h 128752"/>
                <a:gd name="connsiteX13" fmla="*/ 30112 w 100015"/>
                <a:gd name="connsiteY13" fmla="*/ 77613 h 128752"/>
                <a:gd name="connsiteX14" fmla="*/ 55065 w 100015"/>
                <a:gd name="connsiteY14" fmla="*/ 91784 h 128752"/>
                <a:gd name="connsiteX15" fmla="*/ 100305 w 100015"/>
                <a:gd name="connsiteY15" fmla="*/ 45830 h 128752"/>
                <a:gd name="connsiteX16" fmla="*/ 57905 w 100015"/>
                <a:gd name="connsiteY16" fmla="*/ 79 h 128752"/>
                <a:gd name="connsiteX17" fmla="*/ 29503 w 100015"/>
                <a:gd name="connsiteY17" fmla="*/ 13440 h 128752"/>
                <a:gd name="connsiteX18" fmla="*/ 30112 w 100015"/>
                <a:gd name="connsiteY18" fmla="*/ 66479 h 128752"/>
                <a:gd name="connsiteX19" fmla="*/ 30112 w 100015"/>
                <a:gd name="connsiteY19" fmla="*/ 21335 h 128752"/>
                <a:gd name="connsiteX20" fmla="*/ 56282 w 100015"/>
                <a:gd name="connsiteY20" fmla="*/ 5140 h 128752"/>
                <a:gd name="connsiteX21" fmla="*/ 83467 w 100015"/>
                <a:gd name="connsiteY21" fmla="*/ 45830 h 128752"/>
                <a:gd name="connsiteX22" fmla="*/ 54253 w 100015"/>
                <a:gd name="connsiteY22" fmla="*/ 87331 h 128752"/>
                <a:gd name="connsiteX23" fmla="*/ 32952 w 100015"/>
                <a:gd name="connsiteY23" fmla="*/ 74982 h 128752"/>
                <a:gd name="connsiteX24" fmla="*/ 30112 w 100015"/>
                <a:gd name="connsiteY24" fmla="*/ 66479 h 12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015" h="128752">
                  <a:moveTo>
                    <a:pt x="29503" y="13440"/>
                  </a:moveTo>
                  <a:lnTo>
                    <a:pt x="29503" y="79"/>
                  </a:lnTo>
                  <a:lnTo>
                    <a:pt x="290" y="2305"/>
                  </a:lnTo>
                  <a:lnTo>
                    <a:pt x="290" y="8581"/>
                  </a:lnTo>
                  <a:cubicBezTo>
                    <a:pt x="14693" y="8581"/>
                    <a:pt x="16114" y="9796"/>
                    <a:pt x="16114" y="18703"/>
                  </a:cubicBezTo>
                  <a:lnTo>
                    <a:pt x="16114" y="113446"/>
                  </a:lnTo>
                  <a:cubicBezTo>
                    <a:pt x="16114" y="122555"/>
                    <a:pt x="13882" y="122555"/>
                    <a:pt x="290" y="122555"/>
                  </a:cubicBezTo>
                  <a:lnTo>
                    <a:pt x="290" y="128831"/>
                  </a:lnTo>
                  <a:cubicBezTo>
                    <a:pt x="7187" y="128629"/>
                    <a:pt x="17736" y="128224"/>
                    <a:pt x="23011" y="128224"/>
                  </a:cubicBezTo>
                  <a:cubicBezTo>
                    <a:pt x="28489" y="128224"/>
                    <a:pt x="38835" y="128629"/>
                    <a:pt x="45936" y="128831"/>
                  </a:cubicBezTo>
                  <a:lnTo>
                    <a:pt x="45936" y="122555"/>
                  </a:lnTo>
                  <a:cubicBezTo>
                    <a:pt x="32343" y="122555"/>
                    <a:pt x="30112" y="122555"/>
                    <a:pt x="30112" y="113446"/>
                  </a:cubicBezTo>
                  <a:lnTo>
                    <a:pt x="30112" y="79435"/>
                  </a:lnTo>
                  <a:lnTo>
                    <a:pt x="30112" y="77613"/>
                  </a:lnTo>
                  <a:cubicBezTo>
                    <a:pt x="31126" y="80853"/>
                    <a:pt x="39647" y="91784"/>
                    <a:pt x="55065" y="91784"/>
                  </a:cubicBezTo>
                  <a:cubicBezTo>
                    <a:pt x="79207" y="91784"/>
                    <a:pt x="100305" y="71945"/>
                    <a:pt x="100305" y="45830"/>
                  </a:cubicBezTo>
                  <a:cubicBezTo>
                    <a:pt x="100305" y="20120"/>
                    <a:pt x="80627" y="79"/>
                    <a:pt x="57905" y="79"/>
                  </a:cubicBezTo>
                  <a:cubicBezTo>
                    <a:pt x="42081" y="79"/>
                    <a:pt x="33560" y="8986"/>
                    <a:pt x="29503" y="13440"/>
                  </a:cubicBezTo>
                  <a:close/>
                  <a:moveTo>
                    <a:pt x="30112" y="66479"/>
                  </a:moveTo>
                  <a:lnTo>
                    <a:pt x="30112" y="21335"/>
                  </a:lnTo>
                  <a:cubicBezTo>
                    <a:pt x="35995" y="11010"/>
                    <a:pt x="45936" y="5140"/>
                    <a:pt x="56282" y="5140"/>
                  </a:cubicBezTo>
                  <a:cubicBezTo>
                    <a:pt x="71092" y="5140"/>
                    <a:pt x="83467" y="22954"/>
                    <a:pt x="83467" y="45830"/>
                  </a:cubicBezTo>
                  <a:cubicBezTo>
                    <a:pt x="83467" y="70326"/>
                    <a:pt x="69266" y="87331"/>
                    <a:pt x="54253" y="87331"/>
                  </a:cubicBezTo>
                  <a:cubicBezTo>
                    <a:pt x="46139" y="87331"/>
                    <a:pt x="38429" y="83282"/>
                    <a:pt x="32952" y="74982"/>
                  </a:cubicBezTo>
                  <a:cubicBezTo>
                    <a:pt x="30112" y="70730"/>
                    <a:pt x="30112" y="70528"/>
                    <a:pt x="30112" y="66479"/>
                  </a:cubicBez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47" name="任意多边形: 形状 346">
              <a:extLst>
                <a:ext uri="{FF2B5EF4-FFF2-40B4-BE49-F238E27FC236}">
                  <a16:creationId xmlns:a16="http://schemas.microsoft.com/office/drawing/2014/main" id="{94B8C491-3473-4DE2-A624-D95A9259638D}"/>
                </a:ext>
              </a:extLst>
            </p:cNvPr>
            <p:cNvSpPr/>
            <p:nvPr>
              <p:custDataLst>
                <p:tags r:id="rId56"/>
              </p:custDataLst>
            </p:nvPr>
          </p:nvSpPr>
          <p:spPr>
            <a:xfrm>
              <a:off x="6426092" y="7234681"/>
              <a:ext cx="38951" cy="242726"/>
            </a:xfrm>
            <a:custGeom>
              <a:avLst/>
              <a:gdLst>
                <a:gd name="connsiteX0" fmla="*/ 295 w 38951"/>
                <a:gd name="connsiteY0" fmla="*/ 242797 h 242726"/>
                <a:gd name="connsiteX1" fmla="*/ 39246 w 38951"/>
                <a:gd name="connsiteY1" fmla="*/ 242797 h 242726"/>
                <a:gd name="connsiteX2" fmla="*/ 39246 w 38951"/>
                <a:gd name="connsiteY2" fmla="*/ 234699 h 242726"/>
                <a:gd name="connsiteX3" fmla="*/ 8410 w 38951"/>
                <a:gd name="connsiteY3" fmla="*/ 234699 h 242726"/>
                <a:gd name="connsiteX4" fmla="*/ 8410 w 38951"/>
                <a:gd name="connsiteY4" fmla="*/ 8168 h 242726"/>
                <a:gd name="connsiteX5" fmla="*/ 39246 w 38951"/>
                <a:gd name="connsiteY5" fmla="*/ 8168 h 242726"/>
                <a:gd name="connsiteX6" fmla="*/ 39246 w 38951"/>
                <a:gd name="connsiteY6" fmla="*/ 71 h 242726"/>
                <a:gd name="connsiteX7" fmla="*/ 295 w 38951"/>
                <a:gd name="connsiteY7" fmla="*/ 71 h 242726"/>
                <a:gd name="connsiteX8" fmla="*/ 295 w 38951"/>
                <a:gd name="connsiteY8" fmla="*/ 242797 h 24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51" h="242726">
                  <a:moveTo>
                    <a:pt x="295" y="242797"/>
                  </a:moveTo>
                  <a:lnTo>
                    <a:pt x="39246" y="242797"/>
                  </a:lnTo>
                  <a:lnTo>
                    <a:pt x="39246" y="234699"/>
                  </a:lnTo>
                  <a:lnTo>
                    <a:pt x="8410" y="234699"/>
                  </a:lnTo>
                  <a:lnTo>
                    <a:pt x="8410" y="8168"/>
                  </a:lnTo>
                  <a:lnTo>
                    <a:pt x="39246" y="8168"/>
                  </a:lnTo>
                  <a:lnTo>
                    <a:pt x="39246" y="71"/>
                  </a:lnTo>
                  <a:lnTo>
                    <a:pt x="295" y="71"/>
                  </a:lnTo>
                  <a:lnTo>
                    <a:pt x="295" y="242797"/>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48" name="任意多边形: 形状 347">
              <a:extLst>
                <a:ext uri="{FF2B5EF4-FFF2-40B4-BE49-F238E27FC236}">
                  <a16:creationId xmlns:a16="http://schemas.microsoft.com/office/drawing/2014/main" id="{DB2C8B10-A773-49F6-9AB4-A65E4A913AEC}"/>
                </a:ext>
              </a:extLst>
            </p:cNvPr>
            <p:cNvSpPr/>
            <p:nvPr>
              <p:custDataLst>
                <p:tags r:id="rId57"/>
              </p:custDataLst>
            </p:nvPr>
          </p:nvSpPr>
          <p:spPr>
            <a:xfrm>
              <a:off x="6514071" y="7117974"/>
              <a:ext cx="47066" cy="202440"/>
            </a:xfrm>
            <a:custGeom>
              <a:avLst/>
              <a:gdLst>
                <a:gd name="connsiteX0" fmla="*/ 47367 w 47066"/>
                <a:gd name="connsiteY0" fmla="*/ 200488 h 202440"/>
                <a:gd name="connsiteX1" fmla="*/ 43918 w 47066"/>
                <a:gd name="connsiteY1" fmla="*/ 196035 h 202440"/>
                <a:gd name="connsiteX2" fmla="*/ 12067 w 47066"/>
                <a:gd name="connsiteY2" fmla="*/ 101292 h 202440"/>
                <a:gd name="connsiteX3" fmla="*/ 44729 w 47066"/>
                <a:gd name="connsiteY3" fmla="*/ 5538 h 202440"/>
                <a:gd name="connsiteX4" fmla="*/ 47367 w 47066"/>
                <a:gd name="connsiteY4" fmla="*/ 2096 h 202440"/>
                <a:gd name="connsiteX5" fmla="*/ 45338 w 47066"/>
                <a:gd name="connsiteY5" fmla="*/ 72 h 202440"/>
                <a:gd name="connsiteX6" fmla="*/ 13081 w 47066"/>
                <a:gd name="connsiteY6" fmla="*/ 39548 h 202440"/>
                <a:gd name="connsiteX7" fmla="*/ 300 w 47066"/>
                <a:gd name="connsiteY7" fmla="*/ 101292 h 202440"/>
                <a:gd name="connsiteX8" fmla="*/ 13690 w 47066"/>
                <a:gd name="connsiteY8" fmla="*/ 164454 h 202440"/>
                <a:gd name="connsiteX9" fmla="*/ 45338 w 47066"/>
                <a:gd name="connsiteY9" fmla="*/ 202513 h 202440"/>
                <a:gd name="connsiteX10" fmla="*/ 47367 w 47066"/>
                <a:gd name="connsiteY10" fmla="*/ 200488 h 20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6" h="202440">
                  <a:moveTo>
                    <a:pt x="47367" y="200488"/>
                  </a:moveTo>
                  <a:cubicBezTo>
                    <a:pt x="47367" y="199881"/>
                    <a:pt x="47367" y="199476"/>
                    <a:pt x="43918" y="196035"/>
                  </a:cubicBezTo>
                  <a:cubicBezTo>
                    <a:pt x="18559" y="170527"/>
                    <a:pt x="12067" y="132266"/>
                    <a:pt x="12067" y="101292"/>
                  </a:cubicBezTo>
                  <a:cubicBezTo>
                    <a:pt x="12067" y="66068"/>
                    <a:pt x="19776" y="30843"/>
                    <a:pt x="44729" y="5538"/>
                  </a:cubicBezTo>
                  <a:cubicBezTo>
                    <a:pt x="47367" y="3108"/>
                    <a:pt x="47367" y="2704"/>
                    <a:pt x="47367" y="2096"/>
                  </a:cubicBezTo>
                  <a:cubicBezTo>
                    <a:pt x="47367" y="679"/>
                    <a:pt x="46555" y="72"/>
                    <a:pt x="45338" y="72"/>
                  </a:cubicBezTo>
                  <a:cubicBezTo>
                    <a:pt x="43309" y="72"/>
                    <a:pt x="25051" y="13838"/>
                    <a:pt x="13081" y="39548"/>
                  </a:cubicBezTo>
                  <a:cubicBezTo>
                    <a:pt x="2735" y="61816"/>
                    <a:pt x="300" y="84287"/>
                    <a:pt x="300" y="101292"/>
                  </a:cubicBezTo>
                  <a:cubicBezTo>
                    <a:pt x="300" y="117083"/>
                    <a:pt x="2532" y="141578"/>
                    <a:pt x="13690" y="164454"/>
                  </a:cubicBezTo>
                  <a:cubicBezTo>
                    <a:pt x="25862" y="189354"/>
                    <a:pt x="43309" y="202513"/>
                    <a:pt x="45338" y="202513"/>
                  </a:cubicBezTo>
                  <a:cubicBezTo>
                    <a:pt x="46555" y="202513"/>
                    <a:pt x="47367" y="201905"/>
                    <a:pt x="47367" y="200488"/>
                  </a:cubicBez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49" name="任意多边形: 形状 348">
              <a:extLst>
                <a:ext uri="{FF2B5EF4-FFF2-40B4-BE49-F238E27FC236}">
                  <a16:creationId xmlns:a16="http://schemas.microsoft.com/office/drawing/2014/main" id="{C30A8773-CEF4-43CD-BDE5-7CDA920594E4}"/>
                </a:ext>
              </a:extLst>
            </p:cNvPr>
            <p:cNvSpPr/>
            <p:nvPr>
              <p:custDataLst>
                <p:tags r:id="rId58"/>
              </p:custDataLst>
            </p:nvPr>
          </p:nvSpPr>
          <p:spPr>
            <a:xfrm>
              <a:off x="6578765" y="7180326"/>
              <a:ext cx="101030" cy="91705"/>
            </a:xfrm>
            <a:custGeom>
              <a:avLst/>
              <a:gdLst>
                <a:gd name="connsiteX0" fmla="*/ 62180 w 101030"/>
                <a:gd name="connsiteY0" fmla="*/ 28414 h 91705"/>
                <a:gd name="connsiteX1" fmla="*/ 82264 w 101030"/>
                <a:gd name="connsiteY1" fmla="*/ 4526 h 91705"/>
                <a:gd name="connsiteX2" fmla="*/ 92408 w 101030"/>
                <a:gd name="connsiteY2" fmla="*/ 7157 h 91705"/>
                <a:gd name="connsiteX3" fmla="*/ 82670 w 101030"/>
                <a:gd name="connsiteY3" fmla="*/ 18089 h 91705"/>
                <a:gd name="connsiteX4" fmla="*/ 90379 w 101030"/>
                <a:gd name="connsiteY4" fmla="*/ 25175 h 91705"/>
                <a:gd name="connsiteX5" fmla="*/ 101334 w 101030"/>
                <a:gd name="connsiteY5" fmla="*/ 13433 h 91705"/>
                <a:gd name="connsiteX6" fmla="*/ 82467 w 101030"/>
                <a:gd name="connsiteY6" fmla="*/ 72 h 91705"/>
                <a:gd name="connsiteX7" fmla="*/ 61166 w 101030"/>
                <a:gd name="connsiteY7" fmla="*/ 15457 h 91705"/>
                <a:gd name="connsiteX8" fmla="*/ 39256 w 101030"/>
                <a:gd name="connsiteY8" fmla="*/ 72 h 91705"/>
                <a:gd name="connsiteX9" fmla="*/ 6593 w 101030"/>
                <a:gd name="connsiteY9" fmla="*/ 31248 h 91705"/>
                <a:gd name="connsiteX10" fmla="*/ 9028 w 101030"/>
                <a:gd name="connsiteY10" fmla="*/ 33272 h 91705"/>
                <a:gd name="connsiteX11" fmla="*/ 11665 w 101030"/>
                <a:gd name="connsiteY11" fmla="*/ 31045 h 91705"/>
                <a:gd name="connsiteX12" fmla="*/ 38850 w 101030"/>
                <a:gd name="connsiteY12" fmla="*/ 4526 h 91705"/>
                <a:gd name="connsiteX13" fmla="*/ 49805 w 101030"/>
                <a:gd name="connsiteY13" fmla="*/ 18089 h 91705"/>
                <a:gd name="connsiteX14" fmla="*/ 38850 w 101030"/>
                <a:gd name="connsiteY14" fmla="*/ 66270 h 91705"/>
                <a:gd name="connsiteX15" fmla="*/ 19577 w 101030"/>
                <a:gd name="connsiteY15" fmla="*/ 87324 h 91705"/>
                <a:gd name="connsiteX16" fmla="*/ 9433 w 101030"/>
                <a:gd name="connsiteY16" fmla="*/ 84692 h 91705"/>
                <a:gd name="connsiteX17" fmla="*/ 18968 w 101030"/>
                <a:gd name="connsiteY17" fmla="*/ 73760 h 91705"/>
                <a:gd name="connsiteX18" fmla="*/ 11462 w 101030"/>
                <a:gd name="connsiteY18" fmla="*/ 66675 h 91705"/>
                <a:gd name="connsiteX19" fmla="*/ 304 w 101030"/>
                <a:gd name="connsiteY19" fmla="*/ 78416 h 91705"/>
                <a:gd name="connsiteX20" fmla="*/ 19374 w 101030"/>
                <a:gd name="connsiteY20" fmla="*/ 91778 h 91705"/>
                <a:gd name="connsiteX21" fmla="*/ 40676 w 101030"/>
                <a:gd name="connsiteY21" fmla="*/ 76392 h 91705"/>
                <a:gd name="connsiteX22" fmla="*/ 62586 w 101030"/>
                <a:gd name="connsiteY22" fmla="*/ 91778 h 91705"/>
                <a:gd name="connsiteX23" fmla="*/ 95045 w 101030"/>
                <a:gd name="connsiteY23" fmla="*/ 60602 h 91705"/>
                <a:gd name="connsiteX24" fmla="*/ 92611 w 101030"/>
                <a:gd name="connsiteY24" fmla="*/ 58577 h 91705"/>
                <a:gd name="connsiteX25" fmla="*/ 89973 w 101030"/>
                <a:gd name="connsiteY25" fmla="*/ 60804 h 91705"/>
                <a:gd name="connsiteX26" fmla="*/ 62992 w 101030"/>
                <a:gd name="connsiteY26" fmla="*/ 87324 h 91705"/>
                <a:gd name="connsiteX27" fmla="*/ 51834 w 101030"/>
                <a:gd name="connsiteY27" fmla="*/ 73963 h 91705"/>
                <a:gd name="connsiteX28" fmla="*/ 55282 w 101030"/>
                <a:gd name="connsiteY28" fmla="*/ 56148 h 91705"/>
                <a:gd name="connsiteX29" fmla="*/ 62180 w 101030"/>
                <a:gd name="connsiteY29" fmla="*/ 28414 h 9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1030" h="91705">
                  <a:moveTo>
                    <a:pt x="62180" y="28414"/>
                  </a:moveTo>
                  <a:cubicBezTo>
                    <a:pt x="63397" y="23150"/>
                    <a:pt x="68063" y="4526"/>
                    <a:pt x="82264" y="4526"/>
                  </a:cubicBezTo>
                  <a:cubicBezTo>
                    <a:pt x="83279" y="4526"/>
                    <a:pt x="88148" y="4526"/>
                    <a:pt x="92408" y="7157"/>
                  </a:cubicBezTo>
                  <a:cubicBezTo>
                    <a:pt x="86728" y="8170"/>
                    <a:pt x="82670" y="13231"/>
                    <a:pt x="82670" y="18089"/>
                  </a:cubicBezTo>
                  <a:cubicBezTo>
                    <a:pt x="82670" y="21328"/>
                    <a:pt x="84902" y="25175"/>
                    <a:pt x="90379" y="25175"/>
                  </a:cubicBezTo>
                  <a:cubicBezTo>
                    <a:pt x="94842" y="25175"/>
                    <a:pt x="101334" y="21531"/>
                    <a:pt x="101334" y="13433"/>
                  </a:cubicBezTo>
                  <a:cubicBezTo>
                    <a:pt x="101334" y="2906"/>
                    <a:pt x="89365" y="72"/>
                    <a:pt x="82467" y="72"/>
                  </a:cubicBezTo>
                  <a:cubicBezTo>
                    <a:pt x="70701" y="72"/>
                    <a:pt x="63600" y="10801"/>
                    <a:pt x="61166" y="15457"/>
                  </a:cubicBezTo>
                  <a:cubicBezTo>
                    <a:pt x="56094" y="2096"/>
                    <a:pt x="45139" y="72"/>
                    <a:pt x="39256" y="72"/>
                  </a:cubicBezTo>
                  <a:cubicBezTo>
                    <a:pt x="18157" y="72"/>
                    <a:pt x="6593" y="26187"/>
                    <a:pt x="6593" y="31248"/>
                  </a:cubicBezTo>
                  <a:cubicBezTo>
                    <a:pt x="6593" y="33272"/>
                    <a:pt x="8622" y="33272"/>
                    <a:pt x="9028" y="33272"/>
                  </a:cubicBezTo>
                  <a:cubicBezTo>
                    <a:pt x="10651" y="33272"/>
                    <a:pt x="11259" y="32867"/>
                    <a:pt x="11665" y="31045"/>
                  </a:cubicBezTo>
                  <a:cubicBezTo>
                    <a:pt x="18563" y="9587"/>
                    <a:pt x="31952" y="4526"/>
                    <a:pt x="38850" y="4526"/>
                  </a:cubicBezTo>
                  <a:cubicBezTo>
                    <a:pt x="42704" y="4526"/>
                    <a:pt x="49805" y="6348"/>
                    <a:pt x="49805" y="18089"/>
                  </a:cubicBezTo>
                  <a:cubicBezTo>
                    <a:pt x="49805" y="24365"/>
                    <a:pt x="46356" y="37928"/>
                    <a:pt x="38850" y="66270"/>
                  </a:cubicBezTo>
                  <a:cubicBezTo>
                    <a:pt x="35604" y="78821"/>
                    <a:pt x="28503" y="87324"/>
                    <a:pt x="19577" y="87324"/>
                  </a:cubicBezTo>
                  <a:cubicBezTo>
                    <a:pt x="18360" y="87324"/>
                    <a:pt x="13694" y="87324"/>
                    <a:pt x="9433" y="84692"/>
                  </a:cubicBezTo>
                  <a:cubicBezTo>
                    <a:pt x="14505" y="83680"/>
                    <a:pt x="18968" y="79429"/>
                    <a:pt x="18968" y="73760"/>
                  </a:cubicBezTo>
                  <a:cubicBezTo>
                    <a:pt x="18968" y="68294"/>
                    <a:pt x="14505" y="66675"/>
                    <a:pt x="11462" y="66675"/>
                  </a:cubicBezTo>
                  <a:cubicBezTo>
                    <a:pt x="5376" y="66675"/>
                    <a:pt x="304" y="71938"/>
                    <a:pt x="304" y="78416"/>
                  </a:cubicBezTo>
                  <a:cubicBezTo>
                    <a:pt x="304" y="87729"/>
                    <a:pt x="10448" y="91778"/>
                    <a:pt x="19374" y="91778"/>
                  </a:cubicBezTo>
                  <a:cubicBezTo>
                    <a:pt x="32764" y="91778"/>
                    <a:pt x="40067" y="77607"/>
                    <a:pt x="40676" y="76392"/>
                  </a:cubicBezTo>
                  <a:cubicBezTo>
                    <a:pt x="43110" y="83882"/>
                    <a:pt x="50414" y="91778"/>
                    <a:pt x="62586" y="91778"/>
                  </a:cubicBezTo>
                  <a:cubicBezTo>
                    <a:pt x="83482" y="91778"/>
                    <a:pt x="95045" y="65663"/>
                    <a:pt x="95045" y="60602"/>
                  </a:cubicBezTo>
                  <a:cubicBezTo>
                    <a:pt x="95045" y="58577"/>
                    <a:pt x="93219" y="58577"/>
                    <a:pt x="92611" y="58577"/>
                  </a:cubicBezTo>
                  <a:cubicBezTo>
                    <a:pt x="90785" y="58577"/>
                    <a:pt x="90379" y="59387"/>
                    <a:pt x="89973" y="60804"/>
                  </a:cubicBezTo>
                  <a:cubicBezTo>
                    <a:pt x="83279" y="82465"/>
                    <a:pt x="69483" y="87324"/>
                    <a:pt x="62992" y="87324"/>
                  </a:cubicBezTo>
                  <a:cubicBezTo>
                    <a:pt x="55080" y="87324"/>
                    <a:pt x="51834" y="80846"/>
                    <a:pt x="51834" y="73963"/>
                  </a:cubicBezTo>
                  <a:cubicBezTo>
                    <a:pt x="51834" y="69509"/>
                    <a:pt x="53051" y="65055"/>
                    <a:pt x="55282" y="56148"/>
                  </a:cubicBezTo>
                  <a:lnTo>
                    <a:pt x="62180" y="28414"/>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50" name="任意多边形: 形状 349">
              <a:extLst>
                <a:ext uri="{FF2B5EF4-FFF2-40B4-BE49-F238E27FC236}">
                  <a16:creationId xmlns:a16="http://schemas.microsoft.com/office/drawing/2014/main" id="{262DC51C-425A-4E53-8446-DB35536DD812}"/>
                </a:ext>
              </a:extLst>
            </p:cNvPr>
            <p:cNvSpPr/>
            <p:nvPr>
              <p:custDataLst>
                <p:tags r:id="rId59"/>
              </p:custDataLst>
            </p:nvPr>
          </p:nvSpPr>
          <p:spPr>
            <a:xfrm>
              <a:off x="6750748" y="7215145"/>
              <a:ext cx="123954" cy="8097"/>
            </a:xfrm>
            <a:custGeom>
              <a:avLst/>
              <a:gdLst>
                <a:gd name="connsiteX0" fmla="*/ 117166 w 123954"/>
                <a:gd name="connsiteY0" fmla="*/ 8170 h 8097"/>
                <a:gd name="connsiteX1" fmla="*/ 124267 w 123954"/>
                <a:gd name="connsiteY1" fmla="*/ 4121 h 8097"/>
                <a:gd name="connsiteX2" fmla="*/ 117166 w 123954"/>
                <a:gd name="connsiteY2" fmla="*/ 72 h 8097"/>
                <a:gd name="connsiteX3" fmla="*/ 7413 w 123954"/>
                <a:gd name="connsiteY3" fmla="*/ 72 h 8097"/>
                <a:gd name="connsiteX4" fmla="*/ 312 w 123954"/>
                <a:gd name="connsiteY4" fmla="*/ 4121 h 8097"/>
                <a:gd name="connsiteX5" fmla="*/ 7413 w 123954"/>
                <a:gd name="connsiteY5" fmla="*/ 8170 h 8097"/>
                <a:gd name="connsiteX6" fmla="*/ 117166 w 123954"/>
                <a:gd name="connsiteY6" fmla="*/ 8170 h 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954" h="8097">
                  <a:moveTo>
                    <a:pt x="117166" y="8170"/>
                  </a:moveTo>
                  <a:cubicBezTo>
                    <a:pt x="120615" y="8170"/>
                    <a:pt x="124267" y="8170"/>
                    <a:pt x="124267" y="4121"/>
                  </a:cubicBezTo>
                  <a:cubicBezTo>
                    <a:pt x="124267" y="72"/>
                    <a:pt x="120615" y="72"/>
                    <a:pt x="117166" y="72"/>
                  </a:cubicBezTo>
                  <a:lnTo>
                    <a:pt x="7413" y="72"/>
                  </a:lnTo>
                  <a:cubicBezTo>
                    <a:pt x="3964" y="72"/>
                    <a:pt x="312" y="72"/>
                    <a:pt x="312" y="4121"/>
                  </a:cubicBezTo>
                  <a:cubicBezTo>
                    <a:pt x="312" y="8170"/>
                    <a:pt x="3964" y="8170"/>
                    <a:pt x="7413" y="8170"/>
                  </a:cubicBezTo>
                  <a:lnTo>
                    <a:pt x="117166" y="8170"/>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51" name="任意多边形: 形状 350">
              <a:extLst>
                <a:ext uri="{FF2B5EF4-FFF2-40B4-BE49-F238E27FC236}">
                  <a16:creationId xmlns:a16="http://schemas.microsoft.com/office/drawing/2014/main" id="{9A679521-5BCF-48F8-9EF1-D1C023341A44}"/>
                </a:ext>
              </a:extLst>
            </p:cNvPr>
            <p:cNvSpPr/>
            <p:nvPr>
              <p:custDataLst>
                <p:tags r:id="rId60"/>
              </p:custDataLst>
            </p:nvPr>
          </p:nvSpPr>
          <p:spPr>
            <a:xfrm>
              <a:off x="6946316" y="7124857"/>
              <a:ext cx="149719" cy="144947"/>
            </a:xfrm>
            <a:custGeom>
              <a:avLst/>
              <a:gdLst>
                <a:gd name="connsiteX0" fmla="*/ 80456 w 149719"/>
                <a:gd name="connsiteY0" fmla="*/ 3716 h 144947"/>
                <a:gd name="connsiteX1" fmla="*/ 75182 w 149719"/>
                <a:gd name="connsiteY1" fmla="*/ 72 h 144947"/>
                <a:gd name="connsiteX2" fmla="*/ 69907 w 149719"/>
                <a:gd name="connsiteY2" fmla="*/ 3716 h 144947"/>
                <a:gd name="connsiteX3" fmla="*/ 1336 w 149719"/>
                <a:gd name="connsiteY3" fmla="*/ 140971 h 144947"/>
                <a:gd name="connsiteX4" fmla="*/ 322 w 149719"/>
                <a:gd name="connsiteY4" fmla="*/ 143400 h 144947"/>
                <a:gd name="connsiteX5" fmla="*/ 4785 w 149719"/>
                <a:gd name="connsiteY5" fmla="*/ 145020 h 144947"/>
                <a:gd name="connsiteX6" fmla="*/ 145578 w 149719"/>
                <a:gd name="connsiteY6" fmla="*/ 145020 h 144947"/>
                <a:gd name="connsiteX7" fmla="*/ 150041 w 149719"/>
                <a:gd name="connsiteY7" fmla="*/ 143400 h 144947"/>
                <a:gd name="connsiteX8" fmla="*/ 149027 w 149719"/>
                <a:gd name="connsiteY8" fmla="*/ 140971 h 144947"/>
                <a:gd name="connsiteX9" fmla="*/ 80456 w 149719"/>
                <a:gd name="connsiteY9" fmla="*/ 3716 h 144947"/>
                <a:gd name="connsiteX10" fmla="*/ 68690 w 149719"/>
                <a:gd name="connsiteY10" fmla="*/ 20316 h 144947"/>
                <a:gd name="connsiteX11" fmla="*/ 123262 w 149719"/>
                <a:gd name="connsiteY11" fmla="*/ 129634 h 144947"/>
                <a:gd name="connsiteX12" fmla="*/ 13915 w 149719"/>
                <a:gd name="connsiteY12" fmla="*/ 129634 h 144947"/>
                <a:gd name="connsiteX13" fmla="*/ 68690 w 149719"/>
                <a:gd name="connsiteY13" fmla="*/ 20316 h 14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19" h="144947">
                  <a:moveTo>
                    <a:pt x="80456" y="3716"/>
                  </a:moveTo>
                  <a:cubicBezTo>
                    <a:pt x="79036" y="1084"/>
                    <a:pt x="78631" y="72"/>
                    <a:pt x="75182" y="72"/>
                  </a:cubicBezTo>
                  <a:cubicBezTo>
                    <a:pt x="71733" y="72"/>
                    <a:pt x="71327" y="1084"/>
                    <a:pt x="69907" y="3716"/>
                  </a:cubicBezTo>
                  <a:lnTo>
                    <a:pt x="1336" y="140971"/>
                  </a:lnTo>
                  <a:cubicBezTo>
                    <a:pt x="322" y="142793"/>
                    <a:pt x="322" y="143198"/>
                    <a:pt x="322" y="143400"/>
                  </a:cubicBezTo>
                  <a:cubicBezTo>
                    <a:pt x="322" y="145020"/>
                    <a:pt x="1539" y="145020"/>
                    <a:pt x="4785" y="145020"/>
                  </a:cubicBezTo>
                  <a:lnTo>
                    <a:pt x="145578" y="145020"/>
                  </a:lnTo>
                  <a:cubicBezTo>
                    <a:pt x="148824" y="145020"/>
                    <a:pt x="150041" y="145020"/>
                    <a:pt x="150041" y="143400"/>
                  </a:cubicBezTo>
                  <a:cubicBezTo>
                    <a:pt x="150041" y="143198"/>
                    <a:pt x="150041" y="142793"/>
                    <a:pt x="149027" y="140971"/>
                  </a:cubicBezTo>
                  <a:lnTo>
                    <a:pt x="80456" y="3716"/>
                  </a:lnTo>
                  <a:close/>
                  <a:moveTo>
                    <a:pt x="68690" y="20316"/>
                  </a:moveTo>
                  <a:lnTo>
                    <a:pt x="123262" y="129634"/>
                  </a:lnTo>
                  <a:lnTo>
                    <a:pt x="13915" y="129634"/>
                  </a:lnTo>
                  <a:lnTo>
                    <a:pt x="68690" y="20316"/>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52" name="任意多边形: 形状 351">
              <a:extLst>
                <a:ext uri="{FF2B5EF4-FFF2-40B4-BE49-F238E27FC236}">
                  <a16:creationId xmlns:a16="http://schemas.microsoft.com/office/drawing/2014/main" id="{AADA5E36-51B6-422D-B43E-683655A6BA7F}"/>
                </a:ext>
              </a:extLst>
            </p:cNvPr>
            <p:cNvSpPr/>
            <p:nvPr>
              <p:custDataLst>
                <p:tags r:id="rId61"/>
              </p:custDataLst>
            </p:nvPr>
          </p:nvSpPr>
          <p:spPr>
            <a:xfrm>
              <a:off x="7110710" y="7132752"/>
              <a:ext cx="137952" cy="137052"/>
            </a:xfrm>
            <a:custGeom>
              <a:avLst/>
              <a:gdLst>
                <a:gd name="connsiteX0" fmla="*/ 82088 w 137952"/>
                <a:gd name="connsiteY0" fmla="*/ 14243 h 137052"/>
                <a:gd name="connsiteX1" fmla="*/ 86754 w 137952"/>
                <a:gd name="connsiteY1" fmla="*/ 6752 h 137052"/>
                <a:gd name="connsiteX2" fmla="*/ 99535 w 137952"/>
                <a:gd name="connsiteY2" fmla="*/ 6348 h 137052"/>
                <a:gd name="connsiteX3" fmla="*/ 129154 w 137952"/>
                <a:gd name="connsiteY3" fmla="*/ 22948 h 137052"/>
                <a:gd name="connsiteX4" fmla="*/ 127531 w 137952"/>
                <a:gd name="connsiteY4" fmla="*/ 39143 h 137052"/>
                <a:gd name="connsiteX5" fmla="*/ 126922 w 137952"/>
                <a:gd name="connsiteY5" fmla="*/ 42989 h 137052"/>
                <a:gd name="connsiteX6" fmla="*/ 129357 w 137952"/>
                <a:gd name="connsiteY6" fmla="*/ 45621 h 137052"/>
                <a:gd name="connsiteX7" fmla="*/ 132400 w 137952"/>
                <a:gd name="connsiteY7" fmla="*/ 40965 h 137052"/>
                <a:gd name="connsiteX8" fmla="*/ 137877 w 137952"/>
                <a:gd name="connsiteY8" fmla="*/ 5740 h 137052"/>
                <a:gd name="connsiteX9" fmla="*/ 138283 w 137952"/>
                <a:gd name="connsiteY9" fmla="*/ 2299 h 137052"/>
                <a:gd name="connsiteX10" fmla="*/ 132806 w 137952"/>
                <a:gd name="connsiteY10" fmla="*/ 72 h 137052"/>
                <a:gd name="connsiteX11" fmla="*/ 20212 w 137952"/>
                <a:gd name="connsiteY11" fmla="*/ 72 h 137052"/>
                <a:gd name="connsiteX12" fmla="*/ 13720 w 137952"/>
                <a:gd name="connsiteY12" fmla="*/ 4121 h 137052"/>
                <a:gd name="connsiteX13" fmla="*/ 1548 w 137952"/>
                <a:gd name="connsiteY13" fmla="*/ 39750 h 137052"/>
                <a:gd name="connsiteX14" fmla="*/ 330 w 137952"/>
                <a:gd name="connsiteY14" fmla="*/ 43394 h 137052"/>
                <a:gd name="connsiteX15" fmla="*/ 2765 w 137952"/>
                <a:gd name="connsiteY15" fmla="*/ 45621 h 137052"/>
                <a:gd name="connsiteX16" fmla="*/ 6214 w 137952"/>
                <a:gd name="connsiteY16" fmla="*/ 41370 h 137052"/>
                <a:gd name="connsiteX17" fmla="*/ 52468 w 137952"/>
                <a:gd name="connsiteY17" fmla="*/ 6348 h 137052"/>
                <a:gd name="connsiteX18" fmla="*/ 60380 w 137952"/>
                <a:gd name="connsiteY18" fmla="*/ 6348 h 137052"/>
                <a:gd name="connsiteX19" fmla="*/ 66061 w 137952"/>
                <a:gd name="connsiteY19" fmla="*/ 8777 h 137052"/>
                <a:gd name="connsiteX20" fmla="*/ 65249 w 137952"/>
                <a:gd name="connsiteY20" fmla="*/ 13028 h 137052"/>
                <a:gd name="connsiteX21" fmla="*/ 38065 w 137952"/>
                <a:gd name="connsiteY21" fmla="*/ 121131 h 137052"/>
                <a:gd name="connsiteX22" fmla="*/ 13923 w 137952"/>
                <a:gd name="connsiteY22" fmla="*/ 130849 h 137052"/>
                <a:gd name="connsiteX23" fmla="*/ 5402 w 137952"/>
                <a:gd name="connsiteY23" fmla="*/ 134695 h 137052"/>
                <a:gd name="connsiteX24" fmla="*/ 8851 w 137952"/>
                <a:gd name="connsiteY24" fmla="*/ 137124 h 137052"/>
                <a:gd name="connsiteX25" fmla="*/ 25487 w 137952"/>
                <a:gd name="connsiteY25" fmla="*/ 136719 h 137052"/>
                <a:gd name="connsiteX26" fmla="*/ 42731 w 137952"/>
                <a:gd name="connsiteY26" fmla="*/ 136517 h 137052"/>
                <a:gd name="connsiteX27" fmla="*/ 59569 w 137952"/>
                <a:gd name="connsiteY27" fmla="*/ 136719 h 137052"/>
                <a:gd name="connsiteX28" fmla="*/ 77219 w 137952"/>
                <a:gd name="connsiteY28" fmla="*/ 137124 h 137052"/>
                <a:gd name="connsiteX29" fmla="*/ 81682 w 137952"/>
                <a:gd name="connsiteY29" fmla="*/ 133076 h 137052"/>
                <a:gd name="connsiteX30" fmla="*/ 74784 w 137952"/>
                <a:gd name="connsiteY30" fmla="*/ 130849 h 137052"/>
                <a:gd name="connsiteX31" fmla="*/ 61801 w 137952"/>
                <a:gd name="connsiteY31" fmla="*/ 130444 h 137052"/>
                <a:gd name="connsiteX32" fmla="*/ 54294 w 137952"/>
                <a:gd name="connsiteY32" fmla="*/ 125990 h 137052"/>
                <a:gd name="connsiteX33" fmla="*/ 55106 w 137952"/>
                <a:gd name="connsiteY33" fmla="*/ 121739 h 137052"/>
                <a:gd name="connsiteX34" fmla="*/ 82088 w 137952"/>
                <a:gd name="connsiteY34" fmla="*/ 14243 h 1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7952" h="137052">
                  <a:moveTo>
                    <a:pt x="82088" y="14243"/>
                  </a:moveTo>
                  <a:cubicBezTo>
                    <a:pt x="83508" y="8574"/>
                    <a:pt x="84319" y="7360"/>
                    <a:pt x="86754" y="6752"/>
                  </a:cubicBezTo>
                  <a:cubicBezTo>
                    <a:pt x="88580" y="6348"/>
                    <a:pt x="95274" y="6348"/>
                    <a:pt x="99535" y="6348"/>
                  </a:cubicBezTo>
                  <a:cubicBezTo>
                    <a:pt x="120025" y="6348"/>
                    <a:pt x="129154" y="7157"/>
                    <a:pt x="129154" y="22948"/>
                  </a:cubicBezTo>
                  <a:cubicBezTo>
                    <a:pt x="129154" y="25984"/>
                    <a:pt x="128342" y="33879"/>
                    <a:pt x="127531" y="39143"/>
                  </a:cubicBezTo>
                  <a:cubicBezTo>
                    <a:pt x="127328" y="39953"/>
                    <a:pt x="126922" y="42382"/>
                    <a:pt x="126922" y="42989"/>
                  </a:cubicBezTo>
                  <a:cubicBezTo>
                    <a:pt x="126922" y="44204"/>
                    <a:pt x="127531" y="45621"/>
                    <a:pt x="129357" y="45621"/>
                  </a:cubicBezTo>
                  <a:cubicBezTo>
                    <a:pt x="131588" y="45621"/>
                    <a:pt x="131994" y="44002"/>
                    <a:pt x="132400" y="40965"/>
                  </a:cubicBezTo>
                  <a:lnTo>
                    <a:pt x="137877" y="5740"/>
                  </a:lnTo>
                  <a:cubicBezTo>
                    <a:pt x="138080" y="4930"/>
                    <a:pt x="138283" y="2906"/>
                    <a:pt x="138283" y="2299"/>
                  </a:cubicBezTo>
                  <a:cubicBezTo>
                    <a:pt x="138283" y="72"/>
                    <a:pt x="136254" y="72"/>
                    <a:pt x="132806" y="72"/>
                  </a:cubicBezTo>
                  <a:lnTo>
                    <a:pt x="20212" y="72"/>
                  </a:lnTo>
                  <a:cubicBezTo>
                    <a:pt x="15343" y="72"/>
                    <a:pt x="15140" y="274"/>
                    <a:pt x="13720" y="4121"/>
                  </a:cubicBezTo>
                  <a:lnTo>
                    <a:pt x="1548" y="39750"/>
                  </a:lnTo>
                  <a:cubicBezTo>
                    <a:pt x="1345" y="40155"/>
                    <a:pt x="330" y="42989"/>
                    <a:pt x="330" y="43394"/>
                  </a:cubicBezTo>
                  <a:cubicBezTo>
                    <a:pt x="330" y="44609"/>
                    <a:pt x="1345" y="45621"/>
                    <a:pt x="2765" y="45621"/>
                  </a:cubicBezTo>
                  <a:cubicBezTo>
                    <a:pt x="4794" y="45621"/>
                    <a:pt x="4996" y="44609"/>
                    <a:pt x="6214" y="41370"/>
                  </a:cubicBezTo>
                  <a:cubicBezTo>
                    <a:pt x="17169" y="9991"/>
                    <a:pt x="22443" y="6348"/>
                    <a:pt x="52468" y="6348"/>
                  </a:cubicBezTo>
                  <a:lnTo>
                    <a:pt x="60380" y="6348"/>
                  </a:lnTo>
                  <a:cubicBezTo>
                    <a:pt x="66061" y="6348"/>
                    <a:pt x="66061" y="7157"/>
                    <a:pt x="66061" y="8777"/>
                  </a:cubicBezTo>
                  <a:cubicBezTo>
                    <a:pt x="66061" y="9991"/>
                    <a:pt x="65452" y="12421"/>
                    <a:pt x="65249" y="13028"/>
                  </a:cubicBezTo>
                  <a:lnTo>
                    <a:pt x="38065" y="121131"/>
                  </a:lnTo>
                  <a:cubicBezTo>
                    <a:pt x="36239" y="128622"/>
                    <a:pt x="35630" y="130849"/>
                    <a:pt x="13923" y="130849"/>
                  </a:cubicBezTo>
                  <a:cubicBezTo>
                    <a:pt x="6619" y="130849"/>
                    <a:pt x="5402" y="130849"/>
                    <a:pt x="5402" y="134695"/>
                  </a:cubicBezTo>
                  <a:cubicBezTo>
                    <a:pt x="5402" y="137124"/>
                    <a:pt x="7634" y="137124"/>
                    <a:pt x="8851" y="137124"/>
                  </a:cubicBezTo>
                  <a:cubicBezTo>
                    <a:pt x="14329" y="137124"/>
                    <a:pt x="20009" y="136719"/>
                    <a:pt x="25487" y="136719"/>
                  </a:cubicBezTo>
                  <a:cubicBezTo>
                    <a:pt x="31167" y="136719"/>
                    <a:pt x="37050" y="136517"/>
                    <a:pt x="42731" y="136517"/>
                  </a:cubicBezTo>
                  <a:cubicBezTo>
                    <a:pt x="48411" y="136517"/>
                    <a:pt x="54091" y="136719"/>
                    <a:pt x="59569" y="136719"/>
                  </a:cubicBezTo>
                  <a:cubicBezTo>
                    <a:pt x="65452" y="136719"/>
                    <a:pt x="71538" y="137124"/>
                    <a:pt x="77219" y="137124"/>
                  </a:cubicBezTo>
                  <a:cubicBezTo>
                    <a:pt x="79247" y="137124"/>
                    <a:pt x="81682" y="137124"/>
                    <a:pt x="81682" y="133076"/>
                  </a:cubicBezTo>
                  <a:cubicBezTo>
                    <a:pt x="81682" y="130849"/>
                    <a:pt x="80059" y="130849"/>
                    <a:pt x="74784" y="130849"/>
                  </a:cubicBezTo>
                  <a:cubicBezTo>
                    <a:pt x="69713" y="130849"/>
                    <a:pt x="67075" y="130849"/>
                    <a:pt x="61801" y="130444"/>
                  </a:cubicBezTo>
                  <a:cubicBezTo>
                    <a:pt x="55917" y="129836"/>
                    <a:pt x="54294" y="129229"/>
                    <a:pt x="54294" y="125990"/>
                  </a:cubicBezTo>
                  <a:cubicBezTo>
                    <a:pt x="54294" y="125788"/>
                    <a:pt x="54294" y="124775"/>
                    <a:pt x="55106" y="121739"/>
                  </a:cubicBezTo>
                  <a:lnTo>
                    <a:pt x="82088" y="14243"/>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53" name="任意多边形: 形状 352">
              <a:extLst>
                <a:ext uri="{FF2B5EF4-FFF2-40B4-BE49-F238E27FC236}">
                  <a16:creationId xmlns:a16="http://schemas.microsoft.com/office/drawing/2014/main" id="{4B3B649E-F31B-4CE5-B561-2A933B8C1EA4}"/>
                </a:ext>
              </a:extLst>
            </p:cNvPr>
            <p:cNvSpPr/>
            <p:nvPr>
              <p:custDataLst>
                <p:tags r:id="rId62"/>
              </p:custDataLst>
            </p:nvPr>
          </p:nvSpPr>
          <p:spPr>
            <a:xfrm>
              <a:off x="7264135" y="7117974"/>
              <a:ext cx="47066" cy="202440"/>
            </a:xfrm>
            <a:custGeom>
              <a:avLst/>
              <a:gdLst>
                <a:gd name="connsiteX0" fmla="*/ 47404 w 47066"/>
                <a:gd name="connsiteY0" fmla="*/ 101292 h 202440"/>
                <a:gd name="connsiteX1" fmla="*/ 34014 w 47066"/>
                <a:gd name="connsiteY1" fmla="*/ 38131 h 202440"/>
                <a:gd name="connsiteX2" fmla="*/ 2366 w 47066"/>
                <a:gd name="connsiteY2" fmla="*/ 72 h 202440"/>
                <a:gd name="connsiteX3" fmla="*/ 338 w 47066"/>
                <a:gd name="connsiteY3" fmla="*/ 2096 h 202440"/>
                <a:gd name="connsiteX4" fmla="*/ 4192 w 47066"/>
                <a:gd name="connsiteY4" fmla="*/ 6752 h 202440"/>
                <a:gd name="connsiteX5" fmla="*/ 35637 w 47066"/>
                <a:gd name="connsiteY5" fmla="*/ 101292 h 202440"/>
                <a:gd name="connsiteX6" fmla="*/ 2975 w 47066"/>
                <a:gd name="connsiteY6" fmla="*/ 197047 h 202440"/>
                <a:gd name="connsiteX7" fmla="*/ 338 w 47066"/>
                <a:gd name="connsiteY7" fmla="*/ 200488 h 202440"/>
                <a:gd name="connsiteX8" fmla="*/ 2366 w 47066"/>
                <a:gd name="connsiteY8" fmla="*/ 202513 h 202440"/>
                <a:gd name="connsiteX9" fmla="*/ 34623 w 47066"/>
                <a:gd name="connsiteY9" fmla="*/ 163037 h 202440"/>
                <a:gd name="connsiteX10" fmla="*/ 47404 w 47066"/>
                <a:gd name="connsiteY10" fmla="*/ 101292 h 20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66" h="202440">
                  <a:moveTo>
                    <a:pt x="47404" y="101292"/>
                  </a:moveTo>
                  <a:cubicBezTo>
                    <a:pt x="47404" y="85502"/>
                    <a:pt x="45172" y="61007"/>
                    <a:pt x="34014" y="38131"/>
                  </a:cubicBezTo>
                  <a:cubicBezTo>
                    <a:pt x="21842" y="13231"/>
                    <a:pt x="4395" y="72"/>
                    <a:pt x="2366" y="72"/>
                  </a:cubicBezTo>
                  <a:cubicBezTo>
                    <a:pt x="1149" y="72"/>
                    <a:pt x="338" y="882"/>
                    <a:pt x="338" y="2096"/>
                  </a:cubicBezTo>
                  <a:cubicBezTo>
                    <a:pt x="338" y="2704"/>
                    <a:pt x="338" y="3108"/>
                    <a:pt x="4192" y="6752"/>
                  </a:cubicBezTo>
                  <a:cubicBezTo>
                    <a:pt x="24074" y="26794"/>
                    <a:pt x="35637" y="58982"/>
                    <a:pt x="35637" y="101292"/>
                  </a:cubicBezTo>
                  <a:cubicBezTo>
                    <a:pt x="35637" y="135910"/>
                    <a:pt x="28131" y="171539"/>
                    <a:pt x="2975" y="197047"/>
                  </a:cubicBezTo>
                  <a:cubicBezTo>
                    <a:pt x="338" y="199476"/>
                    <a:pt x="338" y="199881"/>
                    <a:pt x="338" y="200488"/>
                  </a:cubicBezTo>
                  <a:cubicBezTo>
                    <a:pt x="338" y="201703"/>
                    <a:pt x="1149" y="202513"/>
                    <a:pt x="2366" y="202513"/>
                  </a:cubicBezTo>
                  <a:cubicBezTo>
                    <a:pt x="4395" y="202513"/>
                    <a:pt x="22654" y="188747"/>
                    <a:pt x="34623" y="163037"/>
                  </a:cubicBezTo>
                  <a:cubicBezTo>
                    <a:pt x="44969" y="140768"/>
                    <a:pt x="47404" y="118297"/>
                    <a:pt x="47404" y="101292"/>
                  </a:cubicBez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54" name="任意多边形: 形状 353">
              <a:extLst>
                <a:ext uri="{FF2B5EF4-FFF2-40B4-BE49-F238E27FC236}">
                  <a16:creationId xmlns:a16="http://schemas.microsoft.com/office/drawing/2014/main" id="{DCD6EF4F-E45F-42F5-89C9-4FF26AA6F86D}"/>
                </a:ext>
              </a:extLst>
            </p:cNvPr>
            <p:cNvSpPr/>
            <p:nvPr>
              <p:custDataLst>
                <p:tags r:id="rId63"/>
              </p:custDataLst>
            </p:nvPr>
          </p:nvSpPr>
          <p:spPr>
            <a:xfrm>
              <a:off x="7340413" y="7102246"/>
              <a:ext cx="62768" cy="94094"/>
            </a:xfrm>
            <a:custGeom>
              <a:avLst/>
              <a:gdLst>
                <a:gd name="connsiteX0" fmla="*/ 63110 w 62768"/>
                <a:gd name="connsiteY0" fmla="*/ 68372 h 94094"/>
                <a:gd name="connsiteX1" fmla="*/ 58282 w 62768"/>
                <a:gd name="connsiteY1" fmla="*/ 68372 h 94094"/>
                <a:gd name="connsiteX2" fmla="*/ 54589 w 62768"/>
                <a:gd name="connsiteY2" fmla="*/ 81267 h 94094"/>
                <a:gd name="connsiteX3" fmla="*/ 40530 w 62768"/>
                <a:gd name="connsiteY3" fmla="*/ 82118 h 94094"/>
                <a:gd name="connsiteX4" fmla="*/ 14401 w 62768"/>
                <a:gd name="connsiteY4" fmla="*/ 82118 h 94094"/>
                <a:gd name="connsiteX5" fmla="*/ 42803 w 62768"/>
                <a:gd name="connsiteY5" fmla="*/ 58310 h 94094"/>
                <a:gd name="connsiteX6" fmla="*/ 63110 w 62768"/>
                <a:gd name="connsiteY6" fmla="*/ 27701 h 94094"/>
                <a:gd name="connsiteX7" fmla="*/ 29880 w 62768"/>
                <a:gd name="connsiteY7" fmla="*/ 68 h 94094"/>
                <a:gd name="connsiteX8" fmla="*/ 342 w 62768"/>
                <a:gd name="connsiteY8" fmla="*/ 25434 h 94094"/>
                <a:gd name="connsiteX9" fmla="*/ 7868 w 62768"/>
                <a:gd name="connsiteY9" fmla="*/ 33370 h 94094"/>
                <a:gd name="connsiteX10" fmla="*/ 15395 w 62768"/>
                <a:gd name="connsiteY10" fmla="*/ 25859 h 94094"/>
                <a:gd name="connsiteX11" fmla="*/ 7016 w 62768"/>
                <a:gd name="connsiteY11" fmla="*/ 18349 h 94094"/>
                <a:gd name="connsiteX12" fmla="*/ 27749 w 62768"/>
                <a:gd name="connsiteY12" fmla="*/ 5170 h 94094"/>
                <a:gd name="connsiteX13" fmla="*/ 49335 w 62768"/>
                <a:gd name="connsiteY13" fmla="*/ 27701 h 94094"/>
                <a:gd name="connsiteX14" fmla="*/ 35986 w 62768"/>
                <a:gd name="connsiteY14" fmla="*/ 54909 h 94094"/>
                <a:gd name="connsiteX15" fmla="*/ 1762 w 62768"/>
                <a:gd name="connsiteY15" fmla="*/ 88636 h 94094"/>
                <a:gd name="connsiteX16" fmla="*/ 342 w 62768"/>
                <a:gd name="connsiteY16" fmla="*/ 94163 h 94094"/>
                <a:gd name="connsiteX17" fmla="*/ 58850 w 62768"/>
                <a:gd name="connsiteY17" fmla="*/ 94163 h 94094"/>
                <a:gd name="connsiteX18" fmla="*/ 63110 w 62768"/>
                <a:gd name="connsiteY18" fmla="*/ 68372 h 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768" h="94094">
                  <a:moveTo>
                    <a:pt x="63110" y="68372"/>
                  </a:moveTo>
                  <a:lnTo>
                    <a:pt x="58282" y="68372"/>
                  </a:lnTo>
                  <a:cubicBezTo>
                    <a:pt x="57856" y="71489"/>
                    <a:pt x="56436" y="79850"/>
                    <a:pt x="54589" y="81267"/>
                  </a:cubicBezTo>
                  <a:cubicBezTo>
                    <a:pt x="53453" y="82118"/>
                    <a:pt x="42519" y="82118"/>
                    <a:pt x="40530" y="82118"/>
                  </a:cubicBezTo>
                  <a:lnTo>
                    <a:pt x="14401" y="82118"/>
                  </a:lnTo>
                  <a:cubicBezTo>
                    <a:pt x="29312" y="68939"/>
                    <a:pt x="34282" y="64971"/>
                    <a:pt x="42803" y="58310"/>
                  </a:cubicBezTo>
                  <a:cubicBezTo>
                    <a:pt x="53311" y="49950"/>
                    <a:pt x="63110" y="41164"/>
                    <a:pt x="63110" y="27701"/>
                  </a:cubicBezTo>
                  <a:cubicBezTo>
                    <a:pt x="63110" y="10555"/>
                    <a:pt x="48057" y="68"/>
                    <a:pt x="29880" y="68"/>
                  </a:cubicBezTo>
                  <a:cubicBezTo>
                    <a:pt x="12270" y="68"/>
                    <a:pt x="342" y="12397"/>
                    <a:pt x="342" y="25434"/>
                  </a:cubicBezTo>
                  <a:cubicBezTo>
                    <a:pt x="342" y="32661"/>
                    <a:pt x="6448" y="33370"/>
                    <a:pt x="7868" y="33370"/>
                  </a:cubicBezTo>
                  <a:cubicBezTo>
                    <a:pt x="11276" y="33370"/>
                    <a:pt x="15395" y="30961"/>
                    <a:pt x="15395" y="25859"/>
                  </a:cubicBezTo>
                  <a:cubicBezTo>
                    <a:pt x="15395" y="23308"/>
                    <a:pt x="14401" y="18349"/>
                    <a:pt x="7016" y="18349"/>
                  </a:cubicBezTo>
                  <a:cubicBezTo>
                    <a:pt x="11418" y="8287"/>
                    <a:pt x="21075" y="5170"/>
                    <a:pt x="27749" y="5170"/>
                  </a:cubicBezTo>
                  <a:cubicBezTo>
                    <a:pt x="41951" y="5170"/>
                    <a:pt x="49335" y="16223"/>
                    <a:pt x="49335" y="27701"/>
                  </a:cubicBezTo>
                  <a:cubicBezTo>
                    <a:pt x="49335" y="40030"/>
                    <a:pt x="40530" y="49808"/>
                    <a:pt x="35986" y="54909"/>
                  </a:cubicBezTo>
                  <a:lnTo>
                    <a:pt x="1762" y="88636"/>
                  </a:lnTo>
                  <a:cubicBezTo>
                    <a:pt x="342" y="89912"/>
                    <a:pt x="342" y="90195"/>
                    <a:pt x="342" y="94163"/>
                  </a:cubicBezTo>
                  <a:lnTo>
                    <a:pt x="58850" y="94163"/>
                  </a:lnTo>
                  <a:lnTo>
                    <a:pt x="63110" y="68372"/>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55" name="任意多边形: 形状 354">
              <a:extLst>
                <a:ext uri="{FF2B5EF4-FFF2-40B4-BE49-F238E27FC236}">
                  <a16:creationId xmlns:a16="http://schemas.microsoft.com/office/drawing/2014/main" id="{09EF8917-D2F9-4F71-8833-4CE51277C16E}"/>
                </a:ext>
              </a:extLst>
            </p:cNvPr>
            <p:cNvSpPr/>
            <p:nvPr>
              <p:custDataLst>
                <p:tags r:id="rId64"/>
              </p:custDataLst>
            </p:nvPr>
          </p:nvSpPr>
          <p:spPr>
            <a:xfrm>
              <a:off x="6493987" y="7352098"/>
              <a:ext cx="928489" cy="8097"/>
            </a:xfrm>
            <a:custGeom>
              <a:avLst/>
              <a:gdLst>
                <a:gd name="connsiteX0" fmla="*/ 0 w 928489"/>
                <a:gd name="connsiteY0" fmla="*/ 0 h 8097"/>
                <a:gd name="connsiteX1" fmla="*/ 928490 w 928489"/>
                <a:gd name="connsiteY1" fmla="*/ 0 h 8097"/>
                <a:gd name="connsiteX2" fmla="*/ 928490 w 928489"/>
                <a:gd name="connsiteY2" fmla="*/ 8097 h 8097"/>
                <a:gd name="connsiteX3" fmla="*/ 0 w 928489"/>
                <a:gd name="connsiteY3" fmla="*/ 8097 h 8097"/>
              </a:gdLst>
              <a:ahLst/>
              <a:cxnLst>
                <a:cxn ang="0">
                  <a:pos x="connsiteX0" y="connsiteY0"/>
                </a:cxn>
                <a:cxn ang="0">
                  <a:pos x="connsiteX1" y="connsiteY1"/>
                </a:cxn>
                <a:cxn ang="0">
                  <a:pos x="connsiteX2" y="connsiteY2"/>
                </a:cxn>
                <a:cxn ang="0">
                  <a:pos x="connsiteX3" y="connsiteY3"/>
                </a:cxn>
              </a:cxnLst>
              <a:rect l="l" t="t" r="r" b="b"/>
              <a:pathLst>
                <a:path w="928489" h="8097">
                  <a:moveTo>
                    <a:pt x="0" y="0"/>
                  </a:moveTo>
                  <a:lnTo>
                    <a:pt x="928490" y="0"/>
                  </a:lnTo>
                  <a:lnTo>
                    <a:pt x="928490" y="8097"/>
                  </a:lnTo>
                  <a:lnTo>
                    <a:pt x="0" y="8097"/>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56" name="任意多边形: 形状 355">
              <a:extLst>
                <a:ext uri="{FF2B5EF4-FFF2-40B4-BE49-F238E27FC236}">
                  <a16:creationId xmlns:a16="http://schemas.microsoft.com/office/drawing/2014/main" id="{C9D55C39-D129-4DF9-A26A-9BCD660B59D1}"/>
                </a:ext>
              </a:extLst>
            </p:cNvPr>
            <p:cNvSpPr/>
            <p:nvPr>
              <p:custDataLst>
                <p:tags r:id="rId65"/>
              </p:custDataLst>
            </p:nvPr>
          </p:nvSpPr>
          <p:spPr>
            <a:xfrm>
              <a:off x="6858834" y="7458369"/>
              <a:ext cx="107319" cy="89478"/>
            </a:xfrm>
            <a:custGeom>
              <a:avLst/>
              <a:gdLst>
                <a:gd name="connsiteX0" fmla="*/ 97696 w 107319"/>
                <a:gd name="connsiteY0" fmla="*/ 11827 h 89478"/>
                <a:gd name="connsiteX1" fmla="*/ 107637 w 107319"/>
                <a:gd name="connsiteY1" fmla="*/ 4944 h 89478"/>
                <a:gd name="connsiteX2" fmla="*/ 99725 w 107319"/>
                <a:gd name="connsiteY2" fmla="*/ 85 h 89478"/>
                <a:gd name="connsiteX3" fmla="*/ 53470 w 107319"/>
                <a:gd name="connsiteY3" fmla="*/ 85 h 89478"/>
                <a:gd name="connsiteX4" fmla="*/ 318 w 107319"/>
                <a:gd name="connsiteY4" fmla="*/ 57579 h 89478"/>
                <a:gd name="connsiteX5" fmla="*/ 30749 w 107319"/>
                <a:gd name="connsiteY5" fmla="*/ 89564 h 89478"/>
                <a:gd name="connsiteX6" fmla="*/ 81669 w 107319"/>
                <a:gd name="connsiteY6" fmla="*/ 33893 h 89478"/>
                <a:gd name="connsiteX7" fmla="*/ 75380 w 107319"/>
                <a:gd name="connsiteY7" fmla="*/ 11827 h 89478"/>
                <a:gd name="connsiteX8" fmla="*/ 97696 w 107319"/>
                <a:gd name="connsiteY8" fmla="*/ 11827 h 89478"/>
                <a:gd name="connsiteX9" fmla="*/ 30952 w 107319"/>
                <a:gd name="connsiteY9" fmla="*/ 85111 h 89478"/>
                <a:gd name="connsiteX10" fmla="*/ 12896 w 107319"/>
                <a:gd name="connsiteY10" fmla="*/ 63247 h 89478"/>
                <a:gd name="connsiteX11" fmla="*/ 22431 w 107319"/>
                <a:gd name="connsiteY11" fmla="*/ 28630 h 89478"/>
                <a:gd name="connsiteX12" fmla="*/ 50021 w 107319"/>
                <a:gd name="connsiteY12" fmla="*/ 11827 h 89478"/>
                <a:gd name="connsiteX13" fmla="*/ 68686 w 107319"/>
                <a:gd name="connsiteY13" fmla="*/ 31464 h 89478"/>
                <a:gd name="connsiteX14" fmla="*/ 57731 w 107319"/>
                <a:gd name="connsiteY14" fmla="*/ 67903 h 89478"/>
                <a:gd name="connsiteX15" fmla="*/ 30952 w 107319"/>
                <a:gd name="connsiteY15" fmla="*/ 85111 h 8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319" h="89478">
                  <a:moveTo>
                    <a:pt x="97696" y="11827"/>
                  </a:moveTo>
                  <a:cubicBezTo>
                    <a:pt x="100334" y="11827"/>
                    <a:pt x="107637" y="11827"/>
                    <a:pt x="107637" y="4944"/>
                  </a:cubicBezTo>
                  <a:cubicBezTo>
                    <a:pt x="107637" y="85"/>
                    <a:pt x="103377" y="85"/>
                    <a:pt x="99725" y="85"/>
                  </a:cubicBezTo>
                  <a:lnTo>
                    <a:pt x="53470" y="85"/>
                  </a:lnTo>
                  <a:cubicBezTo>
                    <a:pt x="22837" y="85"/>
                    <a:pt x="318" y="33488"/>
                    <a:pt x="318" y="57579"/>
                  </a:cubicBezTo>
                  <a:cubicBezTo>
                    <a:pt x="318" y="75393"/>
                    <a:pt x="12287" y="89564"/>
                    <a:pt x="30749" y="89564"/>
                  </a:cubicBezTo>
                  <a:cubicBezTo>
                    <a:pt x="54688" y="89564"/>
                    <a:pt x="81669" y="65069"/>
                    <a:pt x="81669" y="33893"/>
                  </a:cubicBezTo>
                  <a:cubicBezTo>
                    <a:pt x="81669" y="30452"/>
                    <a:pt x="81669" y="20734"/>
                    <a:pt x="75380" y="11827"/>
                  </a:cubicBezTo>
                  <a:lnTo>
                    <a:pt x="97696" y="11827"/>
                  </a:lnTo>
                  <a:close/>
                  <a:moveTo>
                    <a:pt x="30952" y="85111"/>
                  </a:moveTo>
                  <a:cubicBezTo>
                    <a:pt x="21011" y="85111"/>
                    <a:pt x="12896" y="77823"/>
                    <a:pt x="12896" y="63247"/>
                  </a:cubicBezTo>
                  <a:cubicBezTo>
                    <a:pt x="12896" y="57174"/>
                    <a:pt x="15330" y="40574"/>
                    <a:pt x="22431" y="28630"/>
                  </a:cubicBezTo>
                  <a:cubicBezTo>
                    <a:pt x="30952" y="14661"/>
                    <a:pt x="43124" y="11827"/>
                    <a:pt x="50021" y="11827"/>
                  </a:cubicBezTo>
                  <a:cubicBezTo>
                    <a:pt x="67063" y="11827"/>
                    <a:pt x="68686" y="25188"/>
                    <a:pt x="68686" y="31464"/>
                  </a:cubicBezTo>
                  <a:cubicBezTo>
                    <a:pt x="68686" y="40978"/>
                    <a:pt x="64628" y="57579"/>
                    <a:pt x="57731" y="67903"/>
                  </a:cubicBezTo>
                  <a:cubicBezTo>
                    <a:pt x="49819" y="79847"/>
                    <a:pt x="38864" y="85111"/>
                    <a:pt x="30952" y="85111"/>
                  </a:cubicBez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57" name="任意多边形: 形状 356">
              <a:extLst>
                <a:ext uri="{FF2B5EF4-FFF2-40B4-BE49-F238E27FC236}">
                  <a16:creationId xmlns:a16="http://schemas.microsoft.com/office/drawing/2014/main" id="{7DA80861-D7F2-4B95-BF31-DCC0876A57C4}"/>
                </a:ext>
              </a:extLst>
            </p:cNvPr>
            <p:cNvSpPr/>
            <p:nvPr>
              <p:custDataLst>
                <p:tags r:id="rId66"/>
              </p:custDataLst>
            </p:nvPr>
          </p:nvSpPr>
          <p:spPr>
            <a:xfrm>
              <a:off x="6983274" y="7381798"/>
              <a:ext cx="62768" cy="94094"/>
            </a:xfrm>
            <a:custGeom>
              <a:avLst/>
              <a:gdLst>
                <a:gd name="connsiteX0" fmla="*/ 63092 w 62768"/>
                <a:gd name="connsiteY0" fmla="*/ 68386 h 94094"/>
                <a:gd name="connsiteX1" fmla="*/ 58264 w 62768"/>
                <a:gd name="connsiteY1" fmla="*/ 68386 h 94094"/>
                <a:gd name="connsiteX2" fmla="*/ 54572 w 62768"/>
                <a:gd name="connsiteY2" fmla="*/ 81281 h 94094"/>
                <a:gd name="connsiteX3" fmla="*/ 40513 w 62768"/>
                <a:gd name="connsiteY3" fmla="*/ 82131 h 94094"/>
                <a:gd name="connsiteX4" fmla="*/ 14383 w 62768"/>
                <a:gd name="connsiteY4" fmla="*/ 82131 h 94094"/>
                <a:gd name="connsiteX5" fmla="*/ 42785 w 62768"/>
                <a:gd name="connsiteY5" fmla="*/ 58324 h 94094"/>
                <a:gd name="connsiteX6" fmla="*/ 63092 w 62768"/>
                <a:gd name="connsiteY6" fmla="*/ 27715 h 94094"/>
                <a:gd name="connsiteX7" fmla="*/ 29862 w 62768"/>
                <a:gd name="connsiteY7" fmla="*/ 82 h 94094"/>
                <a:gd name="connsiteX8" fmla="*/ 324 w 62768"/>
                <a:gd name="connsiteY8" fmla="*/ 25448 h 94094"/>
                <a:gd name="connsiteX9" fmla="*/ 7851 w 62768"/>
                <a:gd name="connsiteY9" fmla="*/ 33384 h 94094"/>
                <a:gd name="connsiteX10" fmla="*/ 15377 w 62768"/>
                <a:gd name="connsiteY10" fmla="*/ 25873 h 94094"/>
                <a:gd name="connsiteX11" fmla="*/ 6998 w 62768"/>
                <a:gd name="connsiteY11" fmla="*/ 18362 h 94094"/>
                <a:gd name="connsiteX12" fmla="*/ 27732 w 62768"/>
                <a:gd name="connsiteY12" fmla="*/ 5184 h 94094"/>
                <a:gd name="connsiteX13" fmla="*/ 49317 w 62768"/>
                <a:gd name="connsiteY13" fmla="*/ 27715 h 94094"/>
                <a:gd name="connsiteX14" fmla="*/ 35969 w 62768"/>
                <a:gd name="connsiteY14" fmla="*/ 54923 h 94094"/>
                <a:gd name="connsiteX15" fmla="*/ 1744 w 62768"/>
                <a:gd name="connsiteY15" fmla="*/ 88650 h 94094"/>
                <a:gd name="connsiteX16" fmla="*/ 324 w 62768"/>
                <a:gd name="connsiteY16" fmla="*/ 94177 h 94094"/>
                <a:gd name="connsiteX17" fmla="*/ 58832 w 62768"/>
                <a:gd name="connsiteY17" fmla="*/ 94177 h 94094"/>
                <a:gd name="connsiteX18" fmla="*/ 63092 w 62768"/>
                <a:gd name="connsiteY18" fmla="*/ 68386 h 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768" h="94094">
                  <a:moveTo>
                    <a:pt x="63092" y="68386"/>
                  </a:moveTo>
                  <a:lnTo>
                    <a:pt x="58264" y="68386"/>
                  </a:lnTo>
                  <a:cubicBezTo>
                    <a:pt x="57838" y="71503"/>
                    <a:pt x="56418" y="79864"/>
                    <a:pt x="54572" y="81281"/>
                  </a:cubicBezTo>
                  <a:cubicBezTo>
                    <a:pt x="53436" y="82131"/>
                    <a:pt x="42501" y="82131"/>
                    <a:pt x="40513" y="82131"/>
                  </a:cubicBezTo>
                  <a:lnTo>
                    <a:pt x="14383" y="82131"/>
                  </a:lnTo>
                  <a:cubicBezTo>
                    <a:pt x="29294" y="68952"/>
                    <a:pt x="34264" y="64985"/>
                    <a:pt x="42785" y="58324"/>
                  </a:cubicBezTo>
                  <a:cubicBezTo>
                    <a:pt x="53294" y="49963"/>
                    <a:pt x="63092" y="41178"/>
                    <a:pt x="63092" y="27715"/>
                  </a:cubicBezTo>
                  <a:cubicBezTo>
                    <a:pt x="63092" y="10568"/>
                    <a:pt x="48039" y="82"/>
                    <a:pt x="29862" y="82"/>
                  </a:cubicBezTo>
                  <a:cubicBezTo>
                    <a:pt x="12253" y="82"/>
                    <a:pt x="324" y="12411"/>
                    <a:pt x="324" y="25448"/>
                  </a:cubicBezTo>
                  <a:cubicBezTo>
                    <a:pt x="324" y="32675"/>
                    <a:pt x="6430" y="33384"/>
                    <a:pt x="7851" y="33384"/>
                  </a:cubicBezTo>
                  <a:cubicBezTo>
                    <a:pt x="11259" y="33384"/>
                    <a:pt x="15377" y="30974"/>
                    <a:pt x="15377" y="25873"/>
                  </a:cubicBezTo>
                  <a:cubicBezTo>
                    <a:pt x="15377" y="23322"/>
                    <a:pt x="14383" y="18362"/>
                    <a:pt x="6998" y="18362"/>
                  </a:cubicBezTo>
                  <a:cubicBezTo>
                    <a:pt x="11401" y="8301"/>
                    <a:pt x="21057" y="5184"/>
                    <a:pt x="27732" y="5184"/>
                  </a:cubicBezTo>
                  <a:cubicBezTo>
                    <a:pt x="41933" y="5184"/>
                    <a:pt x="49317" y="16237"/>
                    <a:pt x="49317" y="27715"/>
                  </a:cubicBezTo>
                  <a:cubicBezTo>
                    <a:pt x="49317" y="40044"/>
                    <a:pt x="40513" y="49822"/>
                    <a:pt x="35969" y="54923"/>
                  </a:cubicBezTo>
                  <a:lnTo>
                    <a:pt x="1744" y="88650"/>
                  </a:lnTo>
                  <a:cubicBezTo>
                    <a:pt x="324" y="89925"/>
                    <a:pt x="324" y="90209"/>
                    <a:pt x="324" y="94177"/>
                  </a:cubicBezTo>
                  <a:lnTo>
                    <a:pt x="58832" y="94177"/>
                  </a:lnTo>
                  <a:lnTo>
                    <a:pt x="63092" y="68386"/>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58" name="任意多边形: 形状 357">
              <a:extLst>
                <a:ext uri="{FF2B5EF4-FFF2-40B4-BE49-F238E27FC236}">
                  <a16:creationId xmlns:a16="http://schemas.microsoft.com/office/drawing/2014/main" id="{DC364DE6-592C-49B0-BA05-9733586A5489}"/>
                </a:ext>
              </a:extLst>
            </p:cNvPr>
            <p:cNvSpPr/>
            <p:nvPr>
              <p:custDataLst>
                <p:tags r:id="rId67"/>
              </p:custDataLst>
            </p:nvPr>
          </p:nvSpPr>
          <p:spPr>
            <a:xfrm>
              <a:off x="6982528" y="7505510"/>
              <a:ext cx="51691" cy="94094"/>
            </a:xfrm>
            <a:custGeom>
              <a:avLst/>
              <a:gdLst>
                <a:gd name="connsiteX0" fmla="*/ 32418 w 51691"/>
                <a:gd name="connsiteY0" fmla="*/ 4056 h 94094"/>
                <a:gd name="connsiteX1" fmla="*/ 28158 w 51691"/>
                <a:gd name="connsiteY1" fmla="*/ 88 h 94094"/>
                <a:gd name="connsiteX2" fmla="*/ 324 w 51691"/>
                <a:gd name="connsiteY2" fmla="*/ 9157 h 94094"/>
                <a:gd name="connsiteX3" fmla="*/ 324 w 51691"/>
                <a:gd name="connsiteY3" fmla="*/ 14259 h 94094"/>
                <a:gd name="connsiteX4" fmla="*/ 20915 w 51691"/>
                <a:gd name="connsiteY4" fmla="*/ 10291 h 94094"/>
                <a:gd name="connsiteX5" fmla="*/ 20915 w 51691"/>
                <a:gd name="connsiteY5" fmla="*/ 82562 h 94094"/>
                <a:gd name="connsiteX6" fmla="*/ 6714 w 51691"/>
                <a:gd name="connsiteY6" fmla="*/ 89081 h 94094"/>
                <a:gd name="connsiteX7" fmla="*/ 1318 w 51691"/>
                <a:gd name="connsiteY7" fmla="*/ 89081 h 94094"/>
                <a:gd name="connsiteX8" fmla="*/ 1318 w 51691"/>
                <a:gd name="connsiteY8" fmla="*/ 94183 h 94094"/>
                <a:gd name="connsiteX9" fmla="*/ 26596 w 51691"/>
                <a:gd name="connsiteY9" fmla="*/ 93616 h 94094"/>
                <a:gd name="connsiteX10" fmla="*/ 52015 w 51691"/>
                <a:gd name="connsiteY10" fmla="*/ 94183 h 94094"/>
                <a:gd name="connsiteX11" fmla="*/ 52015 w 51691"/>
                <a:gd name="connsiteY11" fmla="*/ 89081 h 94094"/>
                <a:gd name="connsiteX12" fmla="*/ 46619 w 51691"/>
                <a:gd name="connsiteY12" fmla="*/ 89081 h 94094"/>
                <a:gd name="connsiteX13" fmla="*/ 32418 w 51691"/>
                <a:gd name="connsiteY13" fmla="*/ 82562 h 94094"/>
                <a:gd name="connsiteX14" fmla="*/ 32418 w 51691"/>
                <a:gd name="connsiteY14" fmla="*/ 4056 h 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1" h="94094">
                  <a:moveTo>
                    <a:pt x="32418" y="4056"/>
                  </a:moveTo>
                  <a:cubicBezTo>
                    <a:pt x="32418" y="230"/>
                    <a:pt x="32134" y="88"/>
                    <a:pt x="28158" y="88"/>
                  </a:cubicBezTo>
                  <a:cubicBezTo>
                    <a:pt x="19069" y="9016"/>
                    <a:pt x="6146" y="9157"/>
                    <a:pt x="324" y="9157"/>
                  </a:cubicBezTo>
                  <a:lnTo>
                    <a:pt x="324" y="14259"/>
                  </a:lnTo>
                  <a:cubicBezTo>
                    <a:pt x="3732" y="14259"/>
                    <a:pt x="13105" y="14259"/>
                    <a:pt x="20915" y="10291"/>
                  </a:cubicBezTo>
                  <a:lnTo>
                    <a:pt x="20915" y="82562"/>
                  </a:lnTo>
                  <a:cubicBezTo>
                    <a:pt x="20915" y="87239"/>
                    <a:pt x="20915" y="89081"/>
                    <a:pt x="6714" y="89081"/>
                  </a:cubicBezTo>
                  <a:lnTo>
                    <a:pt x="1318" y="89081"/>
                  </a:lnTo>
                  <a:lnTo>
                    <a:pt x="1318" y="94183"/>
                  </a:lnTo>
                  <a:cubicBezTo>
                    <a:pt x="3874" y="94041"/>
                    <a:pt x="21341" y="93616"/>
                    <a:pt x="26596" y="93616"/>
                  </a:cubicBezTo>
                  <a:cubicBezTo>
                    <a:pt x="30998" y="93616"/>
                    <a:pt x="48891" y="94041"/>
                    <a:pt x="52015" y="94183"/>
                  </a:cubicBezTo>
                  <a:lnTo>
                    <a:pt x="52015" y="89081"/>
                  </a:lnTo>
                  <a:lnTo>
                    <a:pt x="46619" y="89081"/>
                  </a:lnTo>
                  <a:cubicBezTo>
                    <a:pt x="32418" y="89081"/>
                    <a:pt x="32418" y="87239"/>
                    <a:pt x="32418" y="82562"/>
                  </a:cubicBezTo>
                  <a:lnTo>
                    <a:pt x="32418" y="4056"/>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59" name="任意多边形: 形状 358">
              <a:extLst>
                <a:ext uri="{FF2B5EF4-FFF2-40B4-BE49-F238E27FC236}">
                  <a16:creationId xmlns:a16="http://schemas.microsoft.com/office/drawing/2014/main" id="{DC8BBE5A-6653-47C1-A68E-0425035BB3FD}"/>
                </a:ext>
              </a:extLst>
            </p:cNvPr>
            <p:cNvSpPr/>
            <p:nvPr>
              <p:custDataLst>
                <p:tags r:id="rId68"/>
              </p:custDataLst>
            </p:nvPr>
          </p:nvSpPr>
          <p:spPr>
            <a:xfrm>
              <a:off x="7451284" y="7234681"/>
              <a:ext cx="38951" cy="242726"/>
            </a:xfrm>
            <a:custGeom>
              <a:avLst/>
              <a:gdLst>
                <a:gd name="connsiteX0" fmla="*/ 39299 w 38951"/>
                <a:gd name="connsiteY0" fmla="*/ 242797 h 242726"/>
                <a:gd name="connsiteX1" fmla="*/ 39299 w 38951"/>
                <a:gd name="connsiteY1" fmla="*/ 71 h 242726"/>
                <a:gd name="connsiteX2" fmla="*/ 347 w 38951"/>
                <a:gd name="connsiteY2" fmla="*/ 71 h 242726"/>
                <a:gd name="connsiteX3" fmla="*/ 347 w 38951"/>
                <a:gd name="connsiteY3" fmla="*/ 8168 h 242726"/>
                <a:gd name="connsiteX4" fmla="*/ 31184 w 38951"/>
                <a:gd name="connsiteY4" fmla="*/ 8168 h 242726"/>
                <a:gd name="connsiteX5" fmla="*/ 31184 w 38951"/>
                <a:gd name="connsiteY5" fmla="*/ 234699 h 242726"/>
                <a:gd name="connsiteX6" fmla="*/ 347 w 38951"/>
                <a:gd name="connsiteY6" fmla="*/ 234699 h 242726"/>
                <a:gd name="connsiteX7" fmla="*/ 347 w 38951"/>
                <a:gd name="connsiteY7" fmla="*/ 242797 h 242726"/>
                <a:gd name="connsiteX8" fmla="*/ 39299 w 38951"/>
                <a:gd name="connsiteY8" fmla="*/ 242797 h 24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51" h="242726">
                  <a:moveTo>
                    <a:pt x="39299" y="242797"/>
                  </a:moveTo>
                  <a:lnTo>
                    <a:pt x="39299" y="71"/>
                  </a:lnTo>
                  <a:lnTo>
                    <a:pt x="347" y="71"/>
                  </a:lnTo>
                  <a:lnTo>
                    <a:pt x="347" y="8168"/>
                  </a:lnTo>
                  <a:lnTo>
                    <a:pt x="31184" y="8168"/>
                  </a:lnTo>
                  <a:lnTo>
                    <a:pt x="31184" y="234699"/>
                  </a:lnTo>
                  <a:lnTo>
                    <a:pt x="347" y="234699"/>
                  </a:lnTo>
                  <a:lnTo>
                    <a:pt x="347" y="242797"/>
                  </a:lnTo>
                  <a:lnTo>
                    <a:pt x="39299" y="242797"/>
                  </a:lnTo>
                  <a:close/>
                </a:path>
              </a:pathLst>
            </a:custGeom>
            <a:solidFill>
              <a:srgbClr val="000000"/>
            </a:solidFill>
            <a:ln w="2274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sp>
        <p:nvSpPr>
          <p:cNvPr id="417" name="文本框 416">
            <a:extLst>
              <a:ext uri="{FF2B5EF4-FFF2-40B4-BE49-F238E27FC236}">
                <a16:creationId xmlns:a16="http://schemas.microsoft.com/office/drawing/2014/main" id="{71827291-BC43-4429-92BB-94CDF0C1B63C}"/>
              </a:ext>
            </a:extLst>
          </p:cNvPr>
          <p:cNvSpPr txBox="1"/>
          <p:nvPr/>
        </p:nvSpPr>
        <p:spPr>
          <a:xfrm>
            <a:off x="901125" y="6122300"/>
            <a:ext cx="2847254" cy="338554"/>
          </a:xfrm>
          <a:prstGeom prst="rect">
            <a:avLst/>
          </a:prstGeom>
          <a:noFill/>
        </p:spPr>
        <p:txBody>
          <a:bodyPr wrap="none" rtlCol="0">
            <a:spAutoFit/>
          </a:bodyPr>
          <a:lstStyle/>
          <a:p>
            <a:r>
              <a:rPr lang="zh-CN" altLang="en-US" sz="1600" dirty="0"/>
              <a:t>由以上过程足以计算出所需的</a:t>
            </a:r>
          </a:p>
        </p:txBody>
      </p:sp>
      <p:grpSp>
        <p:nvGrpSpPr>
          <p:cNvPr id="449" name="组合 448" descr="\documentclass{article}&#10;\usepackage{amsmath}&#10;\pagestyle{empty}&#10;\begin{document}&#10;&#10;$$&#10;f_h(ch,t)&#10;$$&#10;&#10;\end{document}" title="IguanaTex Shape Display">
            <a:extLst>
              <a:ext uri="{FF2B5EF4-FFF2-40B4-BE49-F238E27FC236}">
                <a16:creationId xmlns:a16="http://schemas.microsoft.com/office/drawing/2014/main" id="{BA69E4B1-E0E7-428C-A5DF-AE7F7410ACCF}"/>
              </a:ext>
            </a:extLst>
          </p:cNvPr>
          <p:cNvGrpSpPr>
            <a:grpSpLocks noChangeAspect="1"/>
          </p:cNvGrpSpPr>
          <p:nvPr>
            <p:custDataLst>
              <p:tags r:id="rId5"/>
            </p:custDataLst>
          </p:nvPr>
        </p:nvGrpSpPr>
        <p:grpSpPr>
          <a:xfrm>
            <a:off x="3696406" y="6192376"/>
            <a:ext cx="697837" cy="197379"/>
            <a:chOff x="7159157" y="7520991"/>
            <a:chExt cx="697837" cy="197379"/>
          </a:xfrm>
        </p:grpSpPr>
        <p:sp>
          <p:nvSpPr>
            <p:cNvPr id="441" name="任意多边形: 形状 440">
              <a:extLst>
                <a:ext uri="{FF2B5EF4-FFF2-40B4-BE49-F238E27FC236}">
                  <a16:creationId xmlns:a16="http://schemas.microsoft.com/office/drawing/2014/main" id="{526E1D68-CFAC-467D-BF90-F2B8D01E9720}"/>
                </a:ext>
              </a:extLst>
            </p:cNvPr>
            <p:cNvSpPr/>
            <p:nvPr>
              <p:custDataLst>
                <p:tags r:id="rId6"/>
              </p:custDataLst>
            </p:nvPr>
          </p:nvSpPr>
          <p:spPr>
            <a:xfrm>
              <a:off x="7159157" y="7529873"/>
              <a:ext cx="101017" cy="179615"/>
            </a:xfrm>
            <a:custGeom>
              <a:avLst/>
              <a:gdLst>
                <a:gd name="connsiteX0" fmla="*/ 63782 w 101017"/>
                <a:gd name="connsiteY0" fmla="*/ 60276 h 179615"/>
                <a:gd name="connsiteX1" fmla="*/ 81192 w 101017"/>
                <a:gd name="connsiteY1" fmla="*/ 60276 h 179615"/>
                <a:gd name="connsiteX2" fmla="*/ 87265 w 101017"/>
                <a:gd name="connsiteY2" fmla="*/ 56328 h 179615"/>
                <a:gd name="connsiteX3" fmla="*/ 81799 w 101017"/>
                <a:gd name="connsiteY3" fmla="*/ 54157 h 179615"/>
                <a:gd name="connsiteX4" fmla="*/ 64997 w 101017"/>
                <a:gd name="connsiteY4" fmla="*/ 54157 h 179615"/>
                <a:gd name="connsiteX5" fmla="*/ 69248 w 101017"/>
                <a:gd name="connsiteY5" fmla="*/ 31655 h 179615"/>
                <a:gd name="connsiteX6" fmla="*/ 74107 w 101017"/>
                <a:gd name="connsiteY6" fmla="*/ 11128 h 179615"/>
                <a:gd name="connsiteX7" fmla="*/ 83621 w 101017"/>
                <a:gd name="connsiteY7" fmla="*/ 4417 h 179615"/>
                <a:gd name="connsiteX8" fmla="*/ 93541 w 101017"/>
                <a:gd name="connsiteY8" fmla="*/ 7970 h 179615"/>
                <a:gd name="connsiteX9" fmla="*/ 82609 w 101017"/>
                <a:gd name="connsiteY9" fmla="*/ 18628 h 179615"/>
                <a:gd name="connsiteX10" fmla="*/ 90099 w 101017"/>
                <a:gd name="connsiteY10" fmla="*/ 25537 h 179615"/>
                <a:gd name="connsiteX11" fmla="*/ 101234 w 101017"/>
                <a:gd name="connsiteY11" fmla="*/ 13694 h 179615"/>
                <a:gd name="connsiteX12" fmla="*/ 83621 w 101017"/>
                <a:gd name="connsiteY12" fmla="*/ 75 h 179615"/>
                <a:gd name="connsiteX13" fmla="*/ 57911 w 101017"/>
                <a:gd name="connsiteY13" fmla="*/ 23168 h 179615"/>
                <a:gd name="connsiteX14" fmla="*/ 51231 w 101017"/>
                <a:gd name="connsiteY14" fmla="*/ 54157 h 179615"/>
                <a:gd name="connsiteX15" fmla="*/ 37262 w 101017"/>
                <a:gd name="connsiteY15" fmla="*/ 54157 h 179615"/>
                <a:gd name="connsiteX16" fmla="*/ 31189 w 101017"/>
                <a:gd name="connsiteY16" fmla="*/ 57907 h 179615"/>
                <a:gd name="connsiteX17" fmla="*/ 36857 w 101017"/>
                <a:gd name="connsiteY17" fmla="*/ 60276 h 179615"/>
                <a:gd name="connsiteX18" fmla="*/ 50219 w 101017"/>
                <a:gd name="connsiteY18" fmla="*/ 60276 h 179615"/>
                <a:gd name="connsiteX19" fmla="*/ 35036 w 101017"/>
                <a:gd name="connsiteY19" fmla="*/ 138241 h 179615"/>
                <a:gd name="connsiteX20" fmla="*/ 17423 w 101017"/>
                <a:gd name="connsiteY20" fmla="*/ 175348 h 179615"/>
                <a:gd name="connsiteX21" fmla="*/ 7706 w 101017"/>
                <a:gd name="connsiteY21" fmla="*/ 171795 h 179615"/>
                <a:gd name="connsiteX22" fmla="*/ 18840 w 101017"/>
                <a:gd name="connsiteY22" fmla="*/ 161137 h 179615"/>
                <a:gd name="connsiteX23" fmla="*/ 11350 w 101017"/>
                <a:gd name="connsiteY23" fmla="*/ 154228 h 179615"/>
                <a:gd name="connsiteX24" fmla="*/ 216 w 101017"/>
                <a:gd name="connsiteY24" fmla="*/ 166071 h 179615"/>
                <a:gd name="connsiteX25" fmla="*/ 17423 w 101017"/>
                <a:gd name="connsiteY25" fmla="*/ 179690 h 179615"/>
                <a:gd name="connsiteX26" fmla="*/ 40299 w 101017"/>
                <a:gd name="connsiteY26" fmla="*/ 160545 h 179615"/>
                <a:gd name="connsiteX27" fmla="*/ 51636 w 101017"/>
                <a:gd name="connsiteY27" fmla="*/ 122845 h 179615"/>
                <a:gd name="connsiteX28" fmla="*/ 63782 w 101017"/>
                <a:gd name="connsiteY28" fmla="*/ 60276 h 17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017" h="179615">
                  <a:moveTo>
                    <a:pt x="63782" y="60276"/>
                  </a:moveTo>
                  <a:lnTo>
                    <a:pt x="81192" y="60276"/>
                  </a:lnTo>
                  <a:cubicBezTo>
                    <a:pt x="85241" y="60276"/>
                    <a:pt x="87265" y="60276"/>
                    <a:pt x="87265" y="56328"/>
                  </a:cubicBezTo>
                  <a:cubicBezTo>
                    <a:pt x="87265" y="54157"/>
                    <a:pt x="85241" y="54157"/>
                    <a:pt x="81799" y="54157"/>
                  </a:cubicBezTo>
                  <a:lnTo>
                    <a:pt x="64997" y="54157"/>
                  </a:lnTo>
                  <a:lnTo>
                    <a:pt x="69248" y="31655"/>
                  </a:lnTo>
                  <a:cubicBezTo>
                    <a:pt x="70058" y="27511"/>
                    <a:pt x="72892" y="13497"/>
                    <a:pt x="74107" y="11128"/>
                  </a:cubicBezTo>
                  <a:cubicBezTo>
                    <a:pt x="75929" y="7378"/>
                    <a:pt x="79370" y="4417"/>
                    <a:pt x="83621" y="4417"/>
                  </a:cubicBezTo>
                  <a:cubicBezTo>
                    <a:pt x="84431" y="4417"/>
                    <a:pt x="89695" y="4417"/>
                    <a:pt x="93541" y="7970"/>
                  </a:cubicBezTo>
                  <a:cubicBezTo>
                    <a:pt x="84634" y="8759"/>
                    <a:pt x="82609" y="15668"/>
                    <a:pt x="82609" y="18628"/>
                  </a:cubicBezTo>
                  <a:cubicBezTo>
                    <a:pt x="82609" y="23168"/>
                    <a:pt x="86253" y="25537"/>
                    <a:pt x="90099" y="25537"/>
                  </a:cubicBezTo>
                  <a:cubicBezTo>
                    <a:pt x="95363" y="25537"/>
                    <a:pt x="101234" y="21194"/>
                    <a:pt x="101234" y="13694"/>
                  </a:cubicBezTo>
                  <a:cubicBezTo>
                    <a:pt x="101234" y="4614"/>
                    <a:pt x="91921" y="75"/>
                    <a:pt x="83621" y="75"/>
                  </a:cubicBezTo>
                  <a:cubicBezTo>
                    <a:pt x="76738" y="75"/>
                    <a:pt x="63985" y="3628"/>
                    <a:pt x="57911" y="23168"/>
                  </a:cubicBezTo>
                  <a:cubicBezTo>
                    <a:pt x="56697" y="27313"/>
                    <a:pt x="56089" y="29287"/>
                    <a:pt x="51231" y="54157"/>
                  </a:cubicBezTo>
                  <a:lnTo>
                    <a:pt x="37262" y="54157"/>
                  </a:lnTo>
                  <a:cubicBezTo>
                    <a:pt x="33416" y="54157"/>
                    <a:pt x="31189" y="54157"/>
                    <a:pt x="31189" y="57907"/>
                  </a:cubicBezTo>
                  <a:cubicBezTo>
                    <a:pt x="31189" y="60276"/>
                    <a:pt x="33011" y="60276"/>
                    <a:pt x="36857" y="60276"/>
                  </a:cubicBezTo>
                  <a:lnTo>
                    <a:pt x="50219" y="60276"/>
                  </a:lnTo>
                  <a:lnTo>
                    <a:pt x="35036" y="138241"/>
                  </a:lnTo>
                  <a:cubicBezTo>
                    <a:pt x="31392" y="157386"/>
                    <a:pt x="27950" y="175348"/>
                    <a:pt x="17423" y="175348"/>
                  </a:cubicBezTo>
                  <a:cubicBezTo>
                    <a:pt x="16613" y="175348"/>
                    <a:pt x="11552" y="175348"/>
                    <a:pt x="7706" y="171795"/>
                  </a:cubicBezTo>
                  <a:cubicBezTo>
                    <a:pt x="17018" y="171203"/>
                    <a:pt x="18840" y="164097"/>
                    <a:pt x="18840" y="161137"/>
                  </a:cubicBezTo>
                  <a:cubicBezTo>
                    <a:pt x="18840" y="156597"/>
                    <a:pt x="15196" y="154228"/>
                    <a:pt x="11350" y="154228"/>
                  </a:cubicBezTo>
                  <a:cubicBezTo>
                    <a:pt x="6086" y="154228"/>
                    <a:pt x="216" y="158571"/>
                    <a:pt x="216" y="166071"/>
                  </a:cubicBezTo>
                  <a:cubicBezTo>
                    <a:pt x="216" y="174953"/>
                    <a:pt x="9123" y="179690"/>
                    <a:pt x="17423" y="179690"/>
                  </a:cubicBezTo>
                  <a:cubicBezTo>
                    <a:pt x="28557" y="179690"/>
                    <a:pt x="36655" y="168045"/>
                    <a:pt x="40299" y="160545"/>
                  </a:cubicBezTo>
                  <a:cubicBezTo>
                    <a:pt x="46777" y="148110"/>
                    <a:pt x="51433" y="124227"/>
                    <a:pt x="51636" y="122845"/>
                  </a:cubicBezTo>
                  <a:lnTo>
                    <a:pt x="63782" y="60276"/>
                  </a:lnTo>
                  <a:close/>
                </a:path>
              </a:pathLst>
            </a:custGeom>
            <a:solidFill>
              <a:srgbClr val="000000"/>
            </a:solidFill>
            <a:ln w="2291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42" name="任意多边形: 形状 441">
              <a:extLst>
                <a:ext uri="{FF2B5EF4-FFF2-40B4-BE49-F238E27FC236}">
                  <a16:creationId xmlns:a16="http://schemas.microsoft.com/office/drawing/2014/main" id="{2132E5BE-A5B2-4FF0-8D9F-F83EE0D34BE9}"/>
                </a:ext>
              </a:extLst>
            </p:cNvPr>
            <p:cNvSpPr/>
            <p:nvPr>
              <p:custDataLst>
                <p:tags r:id="rId7"/>
              </p:custDataLst>
            </p:nvPr>
          </p:nvSpPr>
          <p:spPr>
            <a:xfrm>
              <a:off x="7258168" y="7602746"/>
              <a:ext cx="77231" cy="97268"/>
            </a:xfrm>
            <a:custGeom>
              <a:avLst/>
              <a:gdLst>
                <a:gd name="connsiteX0" fmla="*/ 33947 w 77231"/>
                <a:gd name="connsiteY0" fmla="*/ 4221 h 97268"/>
                <a:gd name="connsiteX1" fmla="*/ 34514 w 77231"/>
                <a:gd name="connsiteY1" fmla="*/ 2011 h 97268"/>
                <a:gd name="connsiteX2" fmla="*/ 32247 w 77231"/>
                <a:gd name="connsiteY2" fmla="*/ 76 h 97268"/>
                <a:gd name="connsiteX3" fmla="*/ 14108 w 77231"/>
                <a:gd name="connsiteY3" fmla="*/ 1458 h 97268"/>
                <a:gd name="connsiteX4" fmla="*/ 10990 w 77231"/>
                <a:gd name="connsiteY4" fmla="*/ 4636 h 97268"/>
                <a:gd name="connsiteX5" fmla="*/ 14675 w 77231"/>
                <a:gd name="connsiteY5" fmla="*/ 6570 h 97268"/>
                <a:gd name="connsiteX6" fmla="*/ 21477 w 77231"/>
                <a:gd name="connsiteY6" fmla="*/ 8643 h 97268"/>
                <a:gd name="connsiteX7" fmla="*/ 20910 w 77231"/>
                <a:gd name="connsiteY7" fmla="*/ 11682 h 97268"/>
                <a:gd name="connsiteX8" fmla="*/ 929 w 77231"/>
                <a:gd name="connsiteY8" fmla="*/ 89884 h 97268"/>
                <a:gd name="connsiteX9" fmla="*/ 221 w 77231"/>
                <a:gd name="connsiteY9" fmla="*/ 92924 h 97268"/>
                <a:gd name="connsiteX10" fmla="*/ 5039 w 77231"/>
                <a:gd name="connsiteY10" fmla="*/ 97345 h 97268"/>
                <a:gd name="connsiteX11" fmla="*/ 10849 w 77231"/>
                <a:gd name="connsiteY11" fmla="*/ 93753 h 97268"/>
                <a:gd name="connsiteX12" fmla="*/ 13258 w 77231"/>
                <a:gd name="connsiteY12" fmla="*/ 85048 h 97268"/>
                <a:gd name="connsiteX13" fmla="*/ 16517 w 77231"/>
                <a:gd name="connsiteY13" fmla="*/ 72751 h 97268"/>
                <a:gd name="connsiteX14" fmla="*/ 18784 w 77231"/>
                <a:gd name="connsiteY14" fmla="*/ 63356 h 97268"/>
                <a:gd name="connsiteX15" fmla="*/ 23036 w 77231"/>
                <a:gd name="connsiteY15" fmla="*/ 53546 h 97268"/>
                <a:gd name="connsiteX16" fmla="*/ 45709 w 77231"/>
                <a:gd name="connsiteY16" fmla="*/ 38901 h 97268"/>
                <a:gd name="connsiteX17" fmla="*/ 54070 w 77231"/>
                <a:gd name="connsiteY17" fmla="*/ 48572 h 97268"/>
                <a:gd name="connsiteX18" fmla="*/ 45709 w 77231"/>
                <a:gd name="connsiteY18" fmla="*/ 78002 h 97268"/>
                <a:gd name="connsiteX19" fmla="*/ 43583 w 77231"/>
                <a:gd name="connsiteY19" fmla="*/ 85463 h 97268"/>
                <a:gd name="connsiteX20" fmla="*/ 57046 w 77231"/>
                <a:gd name="connsiteY20" fmla="*/ 97345 h 97268"/>
                <a:gd name="connsiteX21" fmla="*/ 77452 w 77231"/>
                <a:gd name="connsiteY21" fmla="*/ 76206 h 97268"/>
                <a:gd name="connsiteX22" fmla="*/ 75184 w 77231"/>
                <a:gd name="connsiteY22" fmla="*/ 74409 h 97268"/>
                <a:gd name="connsiteX23" fmla="*/ 72492 w 77231"/>
                <a:gd name="connsiteY23" fmla="*/ 76758 h 97268"/>
                <a:gd name="connsiteX24" fmla="*/ 57471 w 77231"/>
                <a:gd name="connsiteY24" fmla="*/ 93476 h 97268"/>
                <a:gd name="connsiteX25" fmla="*/ 53928 w 77231"/>
                <a:gd name="connsiteY25" fmla="*/ 88641 h 97268"/>
                <a:gd name="connsiteX26" fmla="*/ 57187 w 77231"/>
                <a:gd name="connsiteY26" fmla="*/ 77449 h 97268"/>
                <a:gd name="connsiteX27" fmla="*/ 64698 w 77231"/>
                <a:gd name="connsiteY27" fmla="*/ 50783 h 97268"/>
                <a:gd name="connsiteX28" fmla="*/ 59455 w 77231"/>
                <a:gd name="connsiteY28" fmla="*/ 38763 h 97268"/>
                <a:gd name="connsiteX29" fmla="*/ 46276 w 77231"/>
                <a:gd name="connsiteY29" fmla="*/ 35032 h 97268"/>
                <a:gd name="connsiteX30" fmla="*/ 23177 w 77231"/>
                <a:gd name="connsiteY30" fmla="*/ 46500 h 97268"/>
                <a:gd name="connsiteX31" fmla="*/ 33947 w 77231"/>
                <a:gd name="connsiteY31" fmla="*/ 4221 h 9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231" h="97268">
                  <a:moveTo>
                    <a:pt x="33947" y="4221"/>
                  </a:moveTo>
                  <a:cubicBezTo>
                    <a:pt x="34089" y="3945"/>
                    <a:pt x="34514" y="2149"/>
                    <a:pt x="34514" y="2011"/>
                  </a:cubicBezTo>
                  <a:cubicBezTo>
                    <a:pt x="34514" y="1320"/>
                    <a:pt x="33947" y="76"/>
                    <a:pt x="32247" y="76"/>
                  </a:cubicBezTo>
                  <a:cubicBezTo>
                    <a:pt x="29413" y="76"/>
                    <a:pt x="17651" y="1182"/>
                    <a:pt x="14108" y="1458"/>
                  </a:cubicBezTo>
                  <a:cubicBezTo>
                    <a:pt x="12974" y="1596"/>
                    <a:pt x="10990" y="1734"/>
                    <a:pt x="10990" y="4636"/>
                  </a:cubicBezTo>
                  <a:cubicBezTo>
                    <a:pt x="10990" y="6570"/>
                    <a:pt x="12974" y="6570"/>
                    <a:pt x="14675" y="6570"/>
                  </a:cubicBezTo>
                  <a:cubicBezTo>
                    <a:pt x="21477" y="6570"/>
                    <a:pt x="21477" y="7537"/>
                    <a:pt x="21477" y="8643"/>
                  </a:cubicBezTo>
                  <a:cubicBezTo>
                    <a:pt x="21477" y="9610"/>
                    <a:pt x="21193" y="10439"/>
                    <a:pt x="20910" y="11682"/>
                  </a:cubicBezTo>
                  <a:lnTo>
                    <a:pt x="929" y="89884"/>
                  </a:lnTo>
                  <a:cubicBezTo>
                    <a:pt x="221" y="92371"/>
                    <a:pt x="221" y="92647"/>
                    <a:pt x="221" y="92924"/>
                  </a:cubicBezTo>
                  <a:cubicBezTo>
                    <a:pt x="221" y="94996"/>
                    <a:pt x="1921" y="97345"/>
                    <a:pt x="5039" y="97345"/>
                  </a:cubicBezTo>
                  <a:cubicBezTo>
                    <a:pt x="6597" y="97345"/>
                    <a:pt x="9290" y="96654"/>
                    <a:pt x="10849" y="93753"/>
                  </a:cubicBezTo>
                  <a:cubicBezTo>
                    <a:pt x="11274" y="92924"/>
                    <a:pt x="12549" y="87950"/>
                    <a:pt x="13258" y="85048"/>
                  </a:cubicBezTo>
                  <a:lnTo>
                    <a:pt x="16517" y="72751"/>
                  </a:lnTo>
                  <a:cubicBezTo>
                    <a:pt x="16942" y="70679"/>
                    <a:pt x="18359" y="65429"/>
                    <a:pt x="18784" y="63356"/>
                  </a:cubicBezTo>
                  <a:cubicBezTo>
                    <a:pt x="20201" y="58106"/>
                    <a:pt x="20201" y="57968"/>
                    <a:pt x="23036" y="53546"/>
                  </a:cubicBezTo>
                  <a:cubicBezTo>
                    <a:pt x="27570" y="46776"/>
                    <a:pt x="34656" y="38901"/>
                    <a:pt x="45709" y="38901"/>
                  </a:cubicBezTo>
                  <a:cubicBezTo>
                    <a:pt x="53645" y="38901"/>
                    <a:pt x="54070" y="45256"/>
                    <a:pt x="54070" y="48572"/>
                  </a:cubicBezTo>
                  <a:cubicBezTo>
                    <a:pt x="54070" y="56862"/>
                    <a:pt x="47976" y="72199"/>
                    <a:pt x="45709" y="78002"/>
                  </a:cubicBezTo>
                  <a:cubicBezTo>
                    <a:pt x="44150" y="81870"/>
                    <a:pt x="43583" y="83114"/>
                    <a:pt x="43583" y="85463"/>
                  </a:cubicBezTo>
                  <a:cubicBezTo>
                    <a:pt x="43583" y="92786"/>
                    <a:pt x="49819" y="97345"/>
                    <a:pt x="57046" y="97345"/>
                  </a:cubicBezTo>
                  <a:cubicBezTo>
                    <a:pt x="71217" y="97345"/>
                    <a:pt x="77452" y="78278"/>
                    <a:pt x="77452" y="76206"/>
                  </a:cubicBezTo>
                  <a:cubicBezTo>
                    <a:pt x="77452" y="74409"/>
                    <a:pt x="75610" y="74409"/>
                    <a:pt x="75184" y="74409"/>
                  </a:cubicBezTo>
                  <a:cubicBezTo>
                    <a:pt x="73200" y="74409"/>
                    <a:pt x="73059" y="75238"/>
                    <a:pt x="72492" y="76758"/>
                  </a:cubicBezTo>
                  <a:cubicBezTo>
                    <a:pt x="69233" y="87812"/>
                    <a:pt x="62997" y="93476"/>
                    <a:pt x="57471" y="93476"/>
                  </a:cubicBezTo>
                  <a:cubicBezTo>
                    <a:pt x="54495" y="93476"/>
                    <a:pt x="53928" y="91542"/>
                    <a:pt x="53928" y="88641"/>
                  </a:cubicBezTo>
                  <a:cubicBezTo>
                    <a:pt x="53928" y="85463"/>
                    <a:pt x="54637" y="83667"/>
                    <a:pt x="57187" y="77449"/>
                  </a:cubicBezTo>
                  <a:cubicBezTo>
                    <a:pt x="58888" y="73166"/>
                    <a:pt x="64698" y="58520"/>
                    <a:pt x="64698" y="50783"/>
                  </a:cubicBezTo>
                  <a:cubicBezTo>
                    <a:pt x="64698" y="48572"/>
                    <a:pt x="64698" y="42769"/>
                    <a:pt x="59455" y="38763"/>
                  </a:cubicBezTo>
                  <a:cubicBezTo>
                    <a:pt x="57046" y="36967"/>
                    <a:pt x="52936" y="35032"/>
                    <a:pt x="46276" y="35032"/>
                  </a:cubicBezTo>
                  <a:cubicBezTo>
                    <a:pt x="35931" y="35032"/>
                    <a:pt x="28421" y="40559"/>
                    <a:pt x="23177" y="46500"/>
                  </a:cubicBezTo>
                  <a:lnTo>
                    <a:pt x="33947" y="4221"/>
                  </a:lnTo>
                  <a:close/>
                </a:path>
              </a:pathLst>
            </a:custGeom>
            <a:solidFill>
              <a:srgbClr val="000000"/>
            </a:solidFill>
            <a:ln w="2291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43" name="任意多边形: 形状 442">
              <a:extLst>
                <a:ext uri="{FF2B5EF4-FFF2-40B4-BE49-F238E27FC236}">
                  <a16:creationId xmlns:a16="http://schemas.microsoft.com/office/drawing/2014/main" id="{54BB4CA9-F744-4240-94AF-1CCEA30374C6}"/>
                </a:ext>
              </a:extLst>
            </p:cNvPr>
            <p:cNvSpPr/>
            <p:nvPr>
              <p:custDataLst>
                <p:tags r:id="rId8"/>
              </p:custDataLst>
            </p:nvPr>
          </p:nvSpPr>
          <p:spPr>
            <a:xfrm>
              <a:off x="7372481" y="7520991"/>
              <a:ext cx="46966" cy="197379"/>
            </a:xfrm>
            <a:custGeom>
              <a:avLst/>
              <a:gdLst>
                <a:gd name="connsiteX0" fmla="*/ 47192 w 46966"/>
                <a:gd name="connsiteY0" fmla="*/ 195481 h 197379"/>
                <a:gd name="connsiteX1" fmla="*/ 43751 w 46966"/>
                <a:gd name="connsiteY1" fmla="*/ 191138 h 197379"/>
                <a:gd name="connsiteX2" fmla="*/ 11967 w 46966"/>
                <a:gd name="connsiteY2" fmla="*/ 98765 h 197379"/>
                <a:gd name="connsiteX3" fmla="*/ 44560 w 46966"/>
                <a:gd name="connsiteY3" fmla="*/ 5404 h 197379"/>
                <a:gd name="connsiteX4" fmla="*/ 47192 w 46966"/>
                <a:gd name="connsiteY4" fmla="*/ 2049 h 197379"/>
                <a:gd name="connsiteX5" fmla="*/ 45168 w 46966"/>
                <a:gd name="connsiteY5" fmla="*/ 75 h 197379"/>
                <a:gd name="connsiteX6" fmla="*/ 12980 w 46966"/>
                <a:gd name="connsiteY6" fmla="*/ 38564 h 197379"/>
                <a:gd name="connsiteX7" fmla="*/ 226 w 46966"/>
                <a:gd name="connsiteY7" fmla="*/ 98765 h 197379"/>
                <a:gd name="connsiteX8" fmla="*/ 13587 w 46966"/>
                <a:gd name="connsiteY8" fmla="*/ 160347 h 197379"/>
                <a:gd name="connsiteX9" fmla="*/ 45168 w 46966"/>
                <a:gd name="connsiteY9" fmla="*/ 197455 h 197379"/>
                <a:gd name="connsiteX10" fmla="*/ 47192 w 46966"/>
                <a:gd name="connsiteY10" fmla="*/ 195481 h 19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66" h="197379">
                  <a:moveTo>
                    <a:pt x="47192" y="195481"/>
                  </a:moveTo>
                  <a:cubicBezTo>
                    <a:pt x="47192" y="194889"/>
                    <a:pt x="47192" y="194494"/>
                    <a:pt x="43751" y="191138"/>
                  </a:cubicBezTo>
                  <a:cubicBezTo>
                    <a:pt x="18445" y="166269"/>
                    <a:pt x="11967" y="128964"/>
                    <a:pt x="11967" y="98765"/>
                  </a:cubicBezTo>
                  <a:cubicBezTo>
                    <a:pt x="11967" y="64421"/>
                    <a:pt x="19660" y="30076"/>
                    <a:pt x="44560" y="5404"/>
                  </a:cubicBezTo>
                  <a:cubicBezTo>
                    <a:pt x="47192" y="3035"/>
                    <a:pt x="47192" y="2641"/>
                    <a:pt x="47192" y="2049"/>
                  </a:cubicBezTo>
                  <a:cubicBezTo>
                    <a:pt x="47192" y="667"/>
                    <a:pt x="46382" y="75"/>
                    <a:pt x="45168" y="75"/>
                  </a:cubicBezTo>
                  <a:cubicBezTo>
                    <a:pt x="43143" y="75"/>
                    <a:pt x="24924" y="13497"/>
                    <a:pt x="12980" y="38564"/>
                  </a:cubicBezTo>
                  <a:cubicBezTo>
                    <a:pt x="2655" y="60276"/>
                    <a:pt x="226" y="82185"/>
                    <a:pt x="226" y="98765"/>
                  </a:cubicBezTo>
                  <a:cubicBezTo>
                    <a:pt x="226" y="114160"/>
                    <a:pt x="2453" y="138043"/>
                    <a:pt x="13587" y="160347"/>
                  </a:cubicBezTo>
                  <a:cubicBezTo>
                    <a:pt x="25733" y="184625"/>
                    <a:pt x="43143" y="197455"/>
                    <a:pt x="45168" y="197455"/>
                  </a:cubicBezTo>
                  <a:cubicBezTo>
                    <a:pt x="46382" y="197455"/>
                    <a:pt x="47192" y="196862"/>
                    <a:pt x="47192" y="195481"/>
                  </a:cubicBezTo>
                  <a:close/>
                </a:path>
              </a:pathLst>
            </a:custGeom>
            <a:solidFill>
              <a:srgbClr val="000000"/>
            </a:solidFill>
            <a:ln w="2291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44" name="任意多边形: 形状 443">
              <a:extLst>
                <a:ext uri="{FF2B5EF4-FFF2-40B4-BE49-F238E27FC236}">
                  <a16:creationId xmlns:a16="http://schemas.microsoft.com/office/drawing/2014/main" id="{58D52571-BCE6-48A4-991E-203B57F8CE32}"/>
                </a:ext>
              </a:extLst>
            </p:cNvPr>
            <p:cNvSpPr/>
            <p:nvPr>
              <p:custDataLst>
                <p:tags r:id="rId9"/>
              </p:custDataLst>
            </p:nvPr>
          </p:nvSpPr>
          <p:spPr>
            <a:xfrm>
              <a:off x="7439466" y="7581784"/>
              <a:ext cx="78749" cy="89413"/>
            </a:xfrm>
            <a:custGeom>
              <a:avLst/>
              <a:gdLst>
                <a:gd name="connsiteX0" fmla="*/ 72096 w 78749"/>
                <a:gd name="connsiteY0" fmla="*/ 12312 h 89413"/>
                <a:gd name="connsiteX1" fmla="*/ 63189 w 78749"/>
                <a:gd name="connsiteY1" fmla="*/ 15076 h 89413"/>
                <a:gd name="connsiteX2" fmla="*/ 59545 w 78749"/>
                <a:gd name="connsiteY2" fmla="*/ 22773 h 89413"/>
                <a:gd name="connsiteX3" fmla="*/ 67035 w 78749"/>
                <a:gd name="connsiteY3" fmla="*/ 29682 h 89413"/>
                <a:gd name="connsiteX4" fmla="*/ 78372 w 78749"/>
                <a:gd name="connsiteY4" fmla="*/ 17049 h 89413"/>
                <a:gd name="connsiteX5" fmla="*/ 54484 w 78749"/>
                <a:gd name="connsiteY5" fmla="*/ 75 h 89413"/>
                <a:gd name="connsiteX6" fmla="*/ 230 w 78749"/>
                <a:gd name="connsiteY6" fmla="*/ 56131 h 89413"/>
                <a:gd name="connsiteX7" fmla="*/ 33025 w 78749"/>
                <a:gd name="connsiteY7" fmla="*/ 89488 h 89413"/>
                <a:gd name="connsiteX8" fmla="*/ 78979 w 78749"/>
                <a:gd name="connsiteY8" fmla="*/ 66197 h 89413"/>
                <a:gd name="connsiteX9" fmla="*/ 76550 w 78749"/>
                <a:gd name="connsiteY9" fmla="*/ 63631 h 89413"/>
                <a:gd name="connsiteX10" fmla="*/ 73918 w 78749"/>
                <a:gd name="connsiteY10" fmla="*/ 65605 h 89413"/>
                <a:gd name="connsiteX11" fmla="*/ 33430 w 78749"/>
                <a:gd name="connsiteY11" fmla="*/ 85145 h 89413"/>
                <a:gd name="connsiteX12" fmla="*/ 15210 w 78749"/>
                <a:gd name="connsiteY12" fmla="*/ 63631 h 89413"/>
                <a:gd name="connsiteX13" fmla="*/ 26142 w 78749"/>
                <a:gd name="connsiteY13" fmla="*/ 24155 h 89413"/>
                <a:gd name="connsiteX14" fmla="*/ 54686 w 78749"/>
                <a:gd name="connsiteY14" fmla="*/ 4417 h 89413"/>
                <a:gd name="connsiteX15" fmla="*/ 72096 w 78749"/>
                <a:gd name="connsiteY15" fmla="*/ 12312 h 8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749" h="89413">
                  <a:moveTo>
                    <a:pt x="72096" y="12312"/>
                  </a:moveTo>
                  <a:cubicBezTo>
                    <a:pt x="68857" y="12312"/>
                    <a:pt x="66023" y="12312"/>
                    <a:pt x="63189" y="15076"/>
                  </a:cubicBezTo>
                  <a:cubicBezTo>
                    <a:pt x="59950" y="18036"/>
                    <a:pt x="59545" y="21392"/>
                    <a:pt x="59545" y="22773"/>
                  </a:cubicBezTo>
                  <a:cubicBezTo>
                    <a:pt x="59545" y="27511"/>
                    <a:pt x="63189" y="29682"/>
                    <a:pt x="67035" y="29682"/>
                  </a:cubicBezTo>
                  <a:cubicBezTo>
                    <a:pt x="72906" y="29682"/>
                    <a:pt x="78372" y="24945"/>
                    <a:pt x="78372" y="17049"/>
                  </a:cubicBezTo>
                  <a:cubicBezTo>
                    <a:pt x="78372" y="7378"/>
                    <a:pt x="68857" y="75"/>
                    <a:pt x="54484" y="75"/>
                  </a:cubicBezTo>
                  <a:cubicBezTo>
                    <a:pt x="27154" y="75"/>
                    <a:pt x="230" y="28300"/>
                    <a:pt x="230" y="56131"/>
                  </a:cubicBezTo>
                  <a:cubicBezTo>
                    <a:pt x="230" y="73895"/>
                    <a:pt x="11971" y="89488"/>
                    <a:pt x="33025" y="89488"/>
                  </a:cubicBezTo>
                  <a:cubicBezTo>
                    <a:pt x="61974" y="89488"/>
                    <a:pt x="78979" y="68566"/>
                    <a:pt x="78979" y="66197"/>
                  </a:cubicBezTo>
                  <a:cubicBezTo>
                    <a:pt x="78979" y="65013"/>
                    <a:pt x="77764" y="63631"/>
                    <a:pt x="76550" y="63631"/>
                  </a:cubicBezTo>
                  <a:cubicBezTo>
                    <a:pt x="75538" y="63631"/>
                    <a:pt x="75133" y="64026"/>
                    <a:pt x="73918" y="65605"/>
                  </a:cubicBezTo>
                  <a:cubicBezTo>
                    <a:pt x="57925" y="85145"/>
                    <a:pt x="35859" y="85145"/>
                    <a:pt x="33430" y="85145"/>
                  </a:cubicBezTo>
                  <a:cubicBezTo>
                    <a:pt x="20676" y="85145"/>
                    <a:pt x="15210" y="75474"/>
                    <a:pt x="15210" y="63631"/>
                  </a:cubicBezTo>
                  <a:cubicBezTo>
                    <a:pt x="15210" y="55538"/>
                    <a:pt x="19259" y="36393"/>
                    <a:pt x="26142" y="24155"/>
                  </a:cubicBezTo>
                  <a:cubicBezTo>
                    <a:pt x="32418" y="12904"/>
                    <a:pt x="43552" y="4417"/>
                    <a:pt x="54686" y="4417"/>
                  </a:cubicBezTo>
                  <a:cubicBezTo>
                    <a:pt x="61569" y="4417"/>
                    <a:pt x="69262" y="6983"/>
                    <a:pt x="72096" y="12312"/>
                  </a:cubicBezTo>
                  <a:close/>
                </a:path>
              </a:pathLst>
            </a:custGeom>
            <a:solidFill>
              <a:srgbClr val="000000"/>
            </a:solidFill>
            <a:ln w="2291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45" name="任意多边形: 形状 444">
              <a:extLst>
                <a:ext uri="{FF2B5EF4-FFF2-40B4-BE49-F238E27FC236}">
                  <a16:creationId xmlns:a16="http://schemas.microsoft.com/office/drawing/2014/main" id="{4BE060A0-F121-46B5-A8D4-8D8320D22D2B}"/>
                </a:ext>
              </a:extLst>
            </p:cNvPr>
            <p:cNvSpPr/>
            <p:nvPr>
              <p:custDataLst>
                <p:tags r:id="rId10"/>
              </p:custDataLst>
            </p:nvPr>
          </p:nvSpPr>
          <p:spPr>
            <a:xfrm>
              <a:off x="7529908" y="7532045"/>
              <a:ext cx="99398" cy="139152"/>
            </a:xfrm>
            <a:custGeom>
              <a:avLst/>
              <a:gdLst>
                <a:gd name="connsiteX0" fmla="*/ 47200 w 99398"/>
                <a:gd name="connsiteY0" fmla="*/ 2246 h 139152"/>
                <a:gd name="connsiteX1" fmla="*/ 44568 w 99398"/>
                <a:gd name="connsiteY1" fmla="*/ 75 h 139152"/>
                <a:gd name="connsiteX2" fmla="*/ 19871 w 99398"/>
                <a:gd name="connsiteY2" fmla="*/ 2049 h 139152"/>
                <a:gd name="connsiteX3" fmla="*/ 16024 w 99398"/>
                <a:gd name="connsiteY3" fmla="*/ 5996 h 139152"/>
                <a:gd name="connsiteX4" fmla="*/ 20883 w 99398"/>
                <a:gd name="connsiteY4" fmla="*/ 8365 h 139152"/>
                <a:gd name="connsiteX5" fmla="*/ 31005 w 99398"/>
                <a:gd name="connsiteY5" fmla="*/ 11720 h 139152"/>
                <a:gd name="connsiteX6" fmla="*/ 30398 w 99398"/>
                <a:gd name="connsiteY6" fmla="*/ 15668 h 139152"/>
                <a:gd name="connsiteX7" fmla="*/ 1044 w 99398"/>
                <a:gd name="connsiteY7" fmla="*/ 129359 h 139152"/>
                <a:gd name="connsiteX8" fmla="*/ 234 w 99398"/>
                <a:gd name="connsiteY8" fmla="*/ 133701 h 139152"/>
                <a:gd name="connsiteX9" fmla="*/ 6105 w 99398"/>
                <a:gd name="connsiteY9" fmla="*/ 139228 h 139152"/>
                <a:gd name="connsiteX10" fmla="*/ 13595 w 99398"/>
                <a:gd name="connsiteY10" fmla="*/ 134096 h 139152"/>
                <a:gd name="connsiteX11" fmla="*/ 17441 w 99398"/>
                <a:gd name="connsiteY11" fmla="*/ 119095 h 139152"/>
                <a:gd name="connsiteX12" fmla="*/ 21895 w 99398"/>
                <a:gd name="connsiteY12" fmla="*/ 101331 h 139152"/>
                <a:gd name="connsiteX13" fmla="*/ 25337 w 99398"/>
                <a:gd name="connsiteY13" fmla="*/ 88106 h 139152"/>
                <a:gd name="connsiteX14" fmla="*/ 27563 w 99398"/>
                <a:gd name="connsiteY14" fmla="*/ 79224 h 139152"/>
                <a:gd name="connsiteX15" fmla="*/ 41329 w 99398"/>
                <a:gd name="connsiteY15" fmla="*/ 61065 h 139152"/>
                <a:gd name="connsiteX16" fmla="*/ 60764 w 99398"/>
                <a:gd name="connsiteY16" fmla="*/ 54157 h 139152"/>
                <a:gd name="connsiteX17" fmla="*/ 71696 w 99398"/>
                <a:gd name="connsiteY17" fmla="*/ 67973 h 139152"/>
                <a:gd name="connsiteX18" fmla="*/ 59144 w 99398"/>
                <a:gd name="connsiteY18" fmla="*/ 112186 h 139152"/>
                <a:gd name="connsiteX19" fmla="*/ 56512 w 99398"/>
                <a:gd name="connsiteY19" fmla="*/ 123042 h 139152"/>
                <a:gd name="connsiteX20" fmla="*/ 73113 w 99398"/>
                <a:gd name="connsiteY20" fmla="*/ 139228 h 139152"/>
                <a:gd name="connsiteX21" fmla="*/ 99632 w 99398"/>
                <a:gd name="connsiteY21" fmla="*/ 108831 h 139152"/>
                <a:gd name="connsiteX22" fmla="*/ 97203 w 99398"/>
                <a:gd name="connsiteY22" fmla="*/ 106857 h 139152"/>
                <a:gd name="connsiteX23" fmla="*/ 94166 w 99398"/>
                <a:gd name="connsiteY23" fmla="*/ 110410 h 139152"/>
                <a:gd name="connsiteX24" fmla="*/ 73518 w 99398"/>
                <a:gd name="connsiteY24" fmla="*/ 134885 h 139152"/>
                <a:gd name="connsiteX25" fmla="*/ 68659 w 99398"/>
                <a:gd name="connsiteY25" fmla="*/ 128372 h 139152"/>
                <a:gd name="connsiteX26" fmla="*/ 72303 w 99398"/>
                <a:gd name="connsiteY26" fmla="*/ 114358 h 139152"/>
                <a:gd name="connsiteX27" fmla="*/ 84652 w 99398"/>
                <a:gd name="connsiteY27" fmla="*/ 70934 h 139152"/>
                <a:gd name="connsiteX28" fmla="*/ 61371 w 99398"/>
                <a:gd name="connsiteY28" fmla="*/ 49814 h 139152"/>
                <a:gd name="connsiteX29" fmla="*/ 31410 w 99398"/>
                <a:gd name="connsiteY29" fmla="*/ 65013 h 139152"/>
                <a:gd name="connsiteX30" fmla="*/ 47200 w 99398"/>
                <a:gd name="connsiteY30" fmla="*/ 2246 h 13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9398" h="139152">
                  <a:moveTo>
                    <a:pt x="47200" y="2246"/>
                  </a:moveTo>
                  <a:cubicBezTo>
                    <a:pt x="47200" y="2049"/>
                    <a:pt x="47200" y="75"/>
                    <a:pt x="44568" y="75"/>
                  </a:cubicBezTo>
                  <a:cubicBezTo>
                    <a:pt x="39912" y="75"/>
                    <a:pt x="25134" y="1654"/>
                    <a:pt x="19871" y="2049"/>
                  </a:cubicBezTo>
                  <a:cubicBezTo>
                    <a:pt x="18251" y="2246"/>
                    <a:pt x="16024" y="2443"/>
                    <a:pt x="16024" y="5996"/>
                  </a:cubicBezTo>
                  <a:cubicBezTo>
                    <a:pt x="16024" y="8365"/>
                    <a:pt x="17846" y="8365"/>
                    <a:pt x="20883" y="8365"/>
                  </a:cubicBezTo>
                  <a:cubicBezTo>
                    <a:pt x="30600" y="8365"/>
                    <a:pt x="31005" y="9746"/>
                    <a:pt x="31005" y="11720"/>
                  </a:cubicBezTo>
                  <a:lnTo>
                    <a:pt x="30398" y="15668"/>
                  </a:lnTo>
                  <a:lnTo>
                    <a:pt x="1044" y="129359"/>
                  </a:lnTo>
                  <a:cubicBezTo>
                    <a:pt x="234" y="132122"/>
                    <a:pt x="234" y="132517"/>
                    <a:pt x="234" y="133701"/>
                  </a:cubicBezTo>
                  <a:cubicBezTo>
                    <a:pt x="234" y="138241"/>
                    <a:pt x="4283" y="139228"/>
                    <a:pt x="6105" y="139228"/>
                  </a:cubicBezTo>
                  <a:cubicBezTo>
                    <a:pt x="9344" y="139228"/>
                    <a:pt x="12583" y="136859"/>
                    <a:pt x="13595" y="134096"/>
                  </a:cubicBezTo>
                  <a:lnTo>
                    <a:pt x="17441" y="119095"/>
                  </a:lnTo>
                  <a:lnTo>
                    <a:pt x="21895" y="101331"/>
                  </a:lnTo>
                  <a:cubicBezTo>
                    <a:pt x="23110" y="96988"/>
                    <a:pt x="24324" y="92646"/>
                    <a:pt x="25337" y="88106"/>
                  </a:cubicBezTo>
                  <a:cubicBezTo>
                    <a:pt x="25741" y="86922"/>
                    <a:pt x="27361" y="80408"/>
                    <a:pt x="27563" y="79224"/>
                  </a:cubicBezTo>
                  <a:cubicBezTo>
                    <a:pt x="28171" y="77448"/>
                    <a:pt x="34446" y="66394"/>
                    <a:pt x="41329" y="61065"/>
                  </a:cubicBezTo>
                  <a:cubicBezTo>
                    <a:pt x="45783" y="57907"/>
                    <a:pt x="52059" y="54157"/>
                    <a:pt x="60764" y="54157"/>
                  </a:cubicBezTo>
                  <a:cubicBezTo>
                    <a:pt x="69469" y="54157"/>
                    <a:pt x="71696" y="60868"/>
                    <a:pt x="71696" y="67973"/>
                  </a:cubicBezTo>
                  <a:cubicBezTo>
                    <a:pt x="71696" y="78632"/>
                    <a:pt x="64003" y="100146"/>
                    <a:pt x="59144" y="112186"/>
                  </a:cubicBezTo>
                  <a:cubicBezTo>
                    <a:pt x="57525" y="116726"/>
                    <a:pt x="56512" y="119095"/>
                    <a:pt x="56512" y="123042"/>
                  </a:cubicBezTo>
                  <a:cubicBezTo>
                    <a:pt x="56512" y="132319"/>
                    <a:pt x="63598" y="139228"/>
                    <a:pt x="73113" y="139228"/>
                  </a:cubicBezTo>
                  <a:cubicBezTo>
                    <a:pt x="92142" y="139228"/>
                    <a:pt x="99632" y="110410"/>
                    <a:pt x="99632" y="108831"/>
                  </a:cubicBezTo>
                  <a:cubicBezTo>
                    <a:pt x="99632" y="106857"/>
                    <a:pt x="97810" y="106857"/>
                    <a:pt x="97203" y="106857"/>
                  </a:cubicBezTo>
                  <a:cubicBezTo>
                    <a:pt x="95179" y="106857"/>
                    <a:pt x="95179" y="107449"/>
                    <a:pt x="94166" y="110410"/>
                  </a:cubicBezTo>
                  <a:cubicBezTo>
                    <a:pt x="91130" y="120871"/>
                    <a:pt x="84652" y="134885"/>
                    <a:pt x="73518" y="134885"/>
                  </a:cubicBezTo>
                  <a:cubicBezTo>
                    <a:pt x="70076" y="134885"/>
                    <a:pt x="68659" y="132911"/>
                    <a:pt x="68659" y="128372"/>
                  </a:cubicBezTo>
                  <a:cubicBezTo>
                    <a:pt x="68659" y="123437"/>
                    <a:pt x="70481" y="118700"/>
                    <a:pt x="72303" y="114358"/>
                  </a:cubicBezTo>
                  <a:cubicBezTo>
                    <a:pt x="75542" y="105870"/>
                    <a:pt x="84652" y="82382"/>
                    <a:pt x="84652" y="70934"/>
                  </a:cubicBezTo>
                  <a:cubicBezTo>
                    <a:pt x="84652" y="58104"/>
                    <a:pt x="76554" y="49814"/>
                    <a:pt x="61371" y="49814"/>
                  </a:cubicBezTo>
                  <a:cubicBezTo>
                    <a:pt x="48617" y="49814"/>
                    <a:pt x="38900" y="55933"/>
                    <a:pt x="31410" y="65013"/>
                  </a:cubicBezTo>
                  <a:lnTo>
                    <a:pt x="47200" y="2246"/>
                  </a:lnTo>
                  <a:close/>
                </a:path>
              </a:pathLst>
            </a:custGeom>
            <a:solidFill>
              <a:srgbClr val="000000"/>
            </a:solidFill>
            <a:ln w="2291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46" name="任意多边形: 形状 445">
              <a:extLst>
                <a:ext uri="{FF2B5EF4-FFF2-40B4-BE49-F238E27FC236}">
                  <a16:creationId xmlns:a16="http://schemas.microsoft.com/office/drawing/2014/main" id="{840932D3-E6AF-4CD8-90B5-98B5042ABB4C}"/>
                </a:ext>
              </a:extLst>
            </p:cNvPr>
            <p:cNvSpPr/>
            <p:nvPr>
              <p:custDataLst>
                <p:tags r:id="rId11"/>
              </p:custDataLst>
            </p:nvPr>
          </p:nvSpPr>
          <p:spPr>
            <a:xfrm>
              <a:off x="7652822" y="7648104"/>
              <a:ext cx="23685" cy="59016"/>
            </a:xfrm>
            <a:custGeom>
              <a:avLst/>
              <a:gdLst>
                <a:gd name="connsiteX0" fmla="*/ 23925 w 23685"/>
                <a:gd name="connsiteY0" fmla="*/ 20800 h 59016"/>
                <a:gd name="connsiteX1" fmla="*/ 10969 w 23685"/>
                <a:gd name="connsiteY1" fmla="*/ 75 h 59016"/>
                <a:gd name="connsiteX2" fmla="*/ 240 w 23685"/>
                <a:gd name="connsiteY2" fmla="*/ 10536 h 59016"/>
                <a:gd name="connsiteX3" fmla="*/ 10969 w 23685"/>
                <a:gd name="connsiteY3" fmla="*/ 20997 h 59016"/>
                <a:gd name="connsiteX4" fmla="*/ 18054 w 23685"/>
                <a:gd name="connsiteY4" fmla="*/ 18431 h 59016"/>
                <a:gd name="connsiteX5" fmla="*/ 19067 w 23685"/>
                <a:gd name="connsiteY5" fmla="*/ 17839 h 59016"/>
                <a:gd name="connsiteX6" fmla="*/ 19472 w 23685"/>
                <a:gd name="connsiteY6" fmla="*/ 20800 h 59016"/>
                <a:gd name="connsiteX7" fmla="*/ 5706 w 23685"/>
                <a:gd name="connsiteY7" fmla="*/ 53762 h 59016"/>
                <a:gd name="connsiteX8" fmla="*/ 3479 w 23685"/>
                <a:gd name="connsiteY8" fmla="*/ 56920 h 59016"/>
                <a:gd name="connsiteX9" fmla="*/ 5503 w 23685"/>
                <a:gd name="connsiteY9" fmla="*/ 59091 h 59016"/>
                <a:gd name="connsiteX10" fmla="*/ 23925 w 23685"/>
                <a:gd name="connsiteY10" fmla="*/ 20800 h 5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85" h="59016">
                  <a:moveTo>
                    <a:pt x="23925" y="20800"/>
                  </a:moveTo>
                  <a:cubicBezTo>
                    <a:pt x="23925" y="7773"/>
                    <a:pt x="18864" y="75"/>
                    <a:pt x="10969" y="75"/>
                  </a:cubicBezTo>
                  <a:cubicBezTo>
                    <a:pt x="4288" y="75"/>
                    <a:pt x="240" y="5009"/>
                    <a:pt x="240" y="10536"/>
                  </a:cubicBezTo>
                  <a:cubicBezTo>
                    <a:pt x="240" y="15865"/>
                    <a:pt x="4288" y="20997"/>
                    <a:pt x="10969" y="20997"/>
                  </a:cubicBezTo>
                  <a:cubicBezTo>
                    <a:pt x="13398" y="20997"/>
                    <a:pt x="16030" y="20207"/>
                    <a:pt x="18054" y="18431"/>
                  </a:cubicBezTo>
                  <a:cubicBezTo>
                    <a:pt x="18662" y="18036"/>
                    <a:pt x="18864" y="17839"/>
                    <a:pt x="19067" y="17839"/>
                  </a:cubicBezTo>
                  <a:cubicBezTo>
                    <a:pt x="19269" y="17839"/>
                    <a:pt x="19472" y="18036"/>
                    <a:pt x="19472" y="20800"/>
                  </a:cubicBezTo>
                  <a:cubicBezTo>
                    <a:pt x="19472" y="35406"/>
                    <a:pt x="12386" y="47249"/>
                    <a:pt x="5706" y="53762"/>
                  </a:cubicBezTo>
                  <a:cubicBezTo>
                    <a:pt x="3479" y="55933"/>
                    <a:pt x="3479" y="56328"/>
                    <a:pt x="3479" y="56920"/>
                  </a:cubicBezTo>
                  <a:cubicBezTo>
                    <a:pt x="3479" y="58302"/>
                    <a:pt x="4491" y="59091"/>
                    <a:pt x="5503" y="59091"/>
                  </a:cubicBezTo>
                  <a:cubicBezTo>
                    <a:pt x="7730" y="59091"/>
                    <a:pt x="23925" y="43893"/>
                    <a:pt x="23925" y="20800"/>
                  </a:cubicBezTo>
                  <a:close/>
                </a:path>
              </a:pathLst>
            </a:custGeom>
            <a:solidFill>
              <a:srgbClr val="000000"/>
            </a:solidFill>
            <a:ln w="2291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47" name="任意多边形: 形状 446">
              <a:extLst>
                <a:ext uri="{FF2B5EF4-FFF2-40B4-BE49-F238E27FC236}">
                  <a16:creationId xmlns:a16="http://schemas.microsoft.com/office/drawing/2014/main" id="{0B8B107B-3FD4-4909-8D52-49EC3A95D3A1}"/>
                </a:ext>
              </a:extLst>
            </p:cNvPr>
            <p:cNvSpPr/>
            <p:nvPr>
              <p:custDataLst>
                <p:tags r:id="rId12"/>
              </p:custDataLst>
            </p:nvPr>
          </p:nvSpPr>
          <p:spPr>
            <a:xfrm>
              <a:off x="7730041" y="7545466"/>
              <a:ext cx="62149" cy="125730"/>
            </a:xfrm>
            <a:custGeom>
              <a:avLst/>
              <a:gdLst>
                <a:gd name="connsiteX0" fmla="*/ 37291 w 62149"/>
                <a:gd name="connsiteY0" fmla="*/ 44683 h 125730"/>
                <a:gd name="connsiteX1" fmla="*/ 56320 w 62149"/>
                <a:gd name="connsiteY1" fmla="*/ 44683 h 125730"/>
                <a:gd name="connsiteX2" fmla="*/ 62393 w 62149"/>
                <a:gd name="connsiteY2" fmla="*/ 40735 h 125730"/>
                <a:gd name="connsiteX3" fmla="*/ 56725 w 62149"/>
                <a:gd name="connsiteY3" fmla="*/ 38564 h 125730"/>
                <a:gd name="connsiteX4" fmla="*/ 38910 w 62149"/>
                <a:gd name="connsiteY4" fmla="*/ 38564 h 125730"/>
                <a:gd name="connsiteX5" fmla="*/ 47210 w 62149"/>
                <a:gd name="connsiteY5" fmla="*/ 5404 h 125730"/>
                <a:gd name="connsiteX6" fmla="*/ 41340 w 62149"/>
                <a:gd name="connsiteY6" fmla="*/ 75 h 125730"/>
                <a:gd name="connsiteX7" fmla="*/ 33242 w 62149"/>
                <a:gd name="connsiteY7" fmla="*/ 7180 h 125730"/>
                <a:gd name="connsiteX8" fmla="*/ 25347 w 62149"/>
                <a:gd name="connsiteY8" fmla="*/ 38564 h 125730"/>
                <a:gd name="connsiteX9" fmla="*/ 6317 w 62149"/>
                <a:gd name="connsiteY9" fmla="*/ 38564 h 125730"/>
                <a:gd name="connsiteX10" fmla="*/ 244 w 62149"/>
                <a:gd name="connsiteY10" fmla="*/ 42314 h 125730"/>
                <a:gd name="connsiteX11" fmla="*/ 5912 w 62149"/>
                <a:gd name="connsiteY11" fmla="*/ 44683 h 125730"/>
                <a:gd name="connsiteX12" fmla="*/ 23727 w 62149"/>
                <a:gd name="connsiteY12" fmla="*/ 44683 h 125730"/>
                <a:gd name="connsiteX13" fmla="*/ 8342 w 62149"/>
                <a:gd name="connsiteY13" fmla="*/ 107647 h 125730"/>
                <a:gd name="connsiteX14" fmla="*/ 26966 w 62149"/>
                <a:gd name="connsiteY14" fmla="*/ 125806 h 125730"/>
                <a:gd name="connsiteX15" fmla="*/ 59154 w 62149"/>
                <a:gd name="connsiteY15" fmla="*/ 95409 h 125730"/>
                <a:gd name="connsiteX16" fmla="*/ 56725 w 62149"/>
                <a:gd name="connsiteY16" fmla="*/ 93435 h 125730"/>
                <a:gd name="connsiteX17" fmla="*/ 53688 w 62149"/>
                <a:gd name="connsiteY17" fmla="*/ 96199 h 125730"/>
                <a:gd name="connsiteX18" fmla="*/ 27371 w 62149"/>
                <a:gd name="connsiteY18" fmla="*/ 121463 h 125730"/>
                <a:gd name="connsiteX19" fmla="*/ 21095 w 62149"/>
                <a:gd name="connsiteY19" fmla="*/ 112384 h 125730"/>
                <a:gd name="connsiteX20" fmla="*/ 22310 w 62149"/>
                <a:gd name="connsiteY20" fmla="*/ 102910 h 125730"/>
                <a:gd name="connsiteX21" fmla="*/ 37291 w 62149"/>
                <a:gd name="connsiteY21" fmla="*/ 44683 h 12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149" h="125730">
                  <a:moveTo>
                    <a:pt x="37291" y="44683"/>
                  </a:moveTo>
                  <a:lnTo>
                    <a:pt x="56320" y="44683"/>
                  </a:lnTo>
                  <a:cubicBezTo>
                    <a:pt x="60369" y="44683"/>
                    <a:pt x="62393" y="44683"/>
                    <a:pt x="62393" y="40735"/>
                  </a:cubicBezTo>
                  <a:cubicBezTo>
                    <a:pt x="62393" y="38564"/>
                    <a:pt x="60369" y="38564"/>
                    <a:pt x="56725" y="38564"/>
                  </a:cubicBezTo>
                  <a:lnTo>
                    <a:pt x="38910" y="38564"/>
                  </a:lnTo>
                  <a:cubicBezTo>
                    <a:pt x="46198" y="10536"/>
                    <a:pt x="47210" y="6588"/>
                    <a:pt x="47210" y="5404"/>
                  </a:cubicBezTo>
                  <a:cubicBezTo>
                    <a:pt x="47210" y="2049"/>
                    <a:pt x="44781" y="75"/>
                    <a:pt x="41340" y="75"/>
                  </a:cubicBezTo>
                  <a:cubicBezTo>
                    <a:pt x="40732" y="75"/>
                    <a:pt x="35064" y="272"/>
                    <a:pt x="33242" y="7180"/>
                  </a:cubicBezTo>
                  <a:lnTo>
                    <a:pt x="25347" y="38564"/>
                  </a:lnTo>
                  <a:lnTo>
                    <a:pt x="6317" y="38564"/>
                  </a:lnTo>
                  <a:cubicBezTo>
                    <a:pt x="2268" y="38564"/>
                    <a:pt x="244" y="38564"/>
                    <a:pt x="244" y="42314"/>
                  </a:cubicBezTo>
                  <a:cubicBezTo>
                    <a:pt x="244" y="44683"/>
                    <a:pt x="1864" y="44683"/>
                    <a:pt x="5912" y="44683"/>
                  </a:cubicBezTo>
                  <a:lnTo>
                    <a:pt x="23727" y="44683"/>
                  </a:lnTo>
                  <a:cubicBezTo>
                    <a:pt x="9151" y="100738"/>
                    <a:pt x="8342" y="104094"/>
                    <a:pt x="8342" y="107647"/>
                  </a:cubicBezTo>
                  <a:cubicBezTo>
                    <a:pt x="8342" y="118305"/>
                    <a:pt x="16034" y="125806"/>
                    <a:pt x="26966" y="125806"/>
                  </a:cubicBezTo>
                  <a:cubicBezTo>
                    <a:pt x="47615" y="125806"/>
                    <a:pt x="59154" y="96988"/>
                    <a:pt x="59154" y="95409"/>
                  </a:cubicBezTo>
                  <a:cubicBezTo>
                    <a:pt x="59154" y="93435"/>
                    <a:pt x="57535" y="93435"/>
                    <a:pt x="56725" y="93435"/>
                  </a:cubicBezTo>
                  <a:cubicBezTo>
                    <a:pt x="54903" y="93435"/>
                    <a:pt x="54701" y="94028"/>
                    <a:pt x="53688" y="96199"/>
                  </a:cubicBezTo>
                  <a:cubicBezTo>
                    <a:pt x="44984" y="116726"/>
                    <a:pt x="34254" y="121463"/>
                    <a:pt x="27371" y="121463"/>
                  </a:cubicBezTo>
                  <a:cubicBezTo>
                    <a:pt x="23120" y="121463"/>
                    <a:pt x="21095" y="118897"/>
                    <a:pt x="21095" y="112384"/>
                  </a:cubicBezTo>
                  <a:cubicBezTo>
                    <a:pt x="21095" y="107647"/>
                    <a:pt x="21500" y="106265"/>
                    <a:pt x="22310" y="102910"/>
                  </a:cubicBezTo>
                  <a:lnTo>
                    <a:pt x="37291" y="44683"/>
                  </a:lnTo>
                  <a:close/>
                </a:path>
              </a:pathLst>
            </a:custGeom>
            <a:solidFill>
              <a:srgbClr val="000000"/>
            </a:solidFill>
            <a:ln w="2291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48" name="任意多边形: 形状 447">
              <a:extLst>
                <a:ext uri="{FF2B5EF4-FFF2-40B4-BE49-F238E27FC236}">
                  <a16:creationId xmlns:a16="http://schemas.microsoft.com/office/drawing/2014/main" id="{D55563C9-3676-423D-9A2B-5BCD148E32A0}"/>
                </a:ext>
              </a:extLst>
            </p:cNvPr>
            <p:cNvSpPr/>
            <p:nvPr>
              <p:custDataLst>
                <p:tags r:id="rId13"/>
              </p:custDataLst>
            </p:nvPr>
          </p:nvSpPr>
          <p:spPr>
            <a:xfrm>
              <a:off x="7810028" y="7520991"/>
              <a:ext cx="46966" cy="197379"/>
            </a:xfrm>
            <a:custGeom>
              <a:avLst/>
              <a:gdLst>
                <a:gd name="connsiteX0" fmla="*/ 47214 w 46966"/>
                <a:gd name="connsiteY0" fmla="*/ 98765 h 197379"/>
                <a:gd name="connsiteX1" fmla="*/ 33853 w 46966"/>
                <a:gd name="connsiteY1" fmla="*/ 37182 h 197379"/>
                <a:gd name="connsiteX2" fmla="*/ 2272 w 46966"/>
                <a:gd name="connsiteY2" fmla="*/ 75 h 197379"/>
                <a:gd name="connsiteX3" fmla="*/ 248 w 46966"/>
                <a:gd name="connsiteY3" fmla="*/ 2049 h 197379"/>
                <a:gd name="connsiteX4" fmla="*/ 4094 w 46966"/>
                <a:gd name="connsiteY4" fmla="*/ 6588 h 197379"/>
                <a:gd name="connsiteX5" fmla="*/ 35472 w 46966"/>
                <a:gd name="connsiteY5" fmla="*/ 98765 h 197379"/>
                <a:gd name="connsiteX6" fmla="*/ 2879 w 46966"/>
                <a:gd name="connsiteY6" fmla="*/ 192125 h 197379"/>
                <a:gd name="connsiteX7" fmla="*/ 248 w 46966"/>
                <a:gd name="connsiteY7" fmla="*/ 195481 h 197379"/>
                <a:gd name="connsiteX8" fmla="*/ 2272 w 46966"/>
                <a:gd name="connsiteY8" fmla="*/ 197455 h 197379"/>
                <a:gd name="connsiteX9" fmla="*/ 34460 w 46966"/>
                <a:gd name="connsiteY9" fmla="*/ 158965 h 197379"/>
                <a:gd name="connsiteX10" fmla="*/ 47214 w 46966"/>
                <a:gd name="connsiteY10" fmla="*/ 98765 h 19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966" h="197379">
                  <a:moveTo>
                    <a:pt x="47214" y="98765"/>
                  </a:moveTo>
                  <a:cubicBezTo>
                    <a:pt x="47214" y="83369"/>
                    <a:pt x="44987" y="59486"/>
                    <a:pt x="33853" y="37182"/>
                  </a:cubicBezTo>
                  <a:cubicBezTo>
                    <a:pt x="21706" y="12904"/>
                    <a:pt x="4297" y="75"/>
                    <a:pt x="2272" y="75"/>
                  </a:cubicBezTo>
                  <a:cubicBezTo>
                    <a:pt x="1057" y="75"/>
                    <a:pt x="248" y="864"/>
                    <a:pt x="248" y="2049"/>
                  </a:cubicBezTo>
                  <a:cubicBezTo>
                    <a:pt x="248" y="2641"/>
                    <a:pt x="248" y="3035"/>
                    <a:pt x="4094" y="6588"/>
                  </a:cubicBezTo>
                  <a:cubicBezTo>
                    <a:pt x="23933" y="26129"/>
                    <a:pt x="35472" y="57512"/>
                    <a:pt x="35472" y="98765"/>
                  </a:cubicBezTo>
                  <a:cubicBezTo>
                    <a:pt x="35472" y="132517"/>
                    <a:pt x="27982" y="167255"/>
                    <a:pt x="2879" y="192125"/>
                  </a:cubicBezTo>
                  <a:cubicBezTo>
                    <a:pt x="248" y="194494"/>
                    <a:pt x="248" y="194889"/>
                    <a:pt x="248" y="195481"/>
                  </a:cubicBezTo>
                  <a:cubicBezTo>
                    <a:pt x="248" y="196665"/>
                    <a:pt x="1057" y="197455"/>
                    <a:pt x="2272" y="197455"/>
                  </a:cubicBezTo>
                  <a:cubicBezTo>
                    <a:pt x="4297" y="197455"/>
                    <a:pt x="22516" y="184033"/>
                    <a:pt x="34460" y="158965"/>
                  </a:cubicBezTo>
                  <a:cubicBezTo>
                    <a:pt x="44785" y="137254"/>
                    <a:pt x="47214" y="115345"/>
                    <a:pt x="47214" y="98765"/>
                  </a:cubicBezTo>
                  <a:close/>
                </a:path>
              </a:pathLst>
            </a:custGeom>
            <a:solidFill>
              <a:srgbClr val="000000"/>
            </a:solidFill>
            <a:ln w="2291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pic>
        <p:nvPicPr>
          <p:cNvPr id="470" name="图片 469">
            <a:extLst>
              <a:ext uri="{FF2B5EF4-FFF2-40B4-BE49-F238E27FC236}">
                <a16:creationId xmlns:a16="http://schemas.microsoft.com/office/drawing/2014/main" id="{1636FEE7-18E5-4065-A038-BB162DCF1738}"/>
              </a:ext>
            </a:extLst>
          </p:cNvPr>
          <p:cNvPicPr>
            <a:picLocks noChangeAspect="1"/>
          </p:cNvPicPr>
          <p:nvPr/>
        </p:nvPicPr>
        <p:blipFill>
          <a:blip r:embed="rId117">
            <a:extLst>
              <a:ext uri="{28A0092B-C50C-407E-A947-70E740481C1C}">
                <a14:useLocalDpi xmlns:a14="http://schemas.microsoft.com/office/drawing/2010/main" val="0"/>
              </a:ext>
            </a:extLst>
          </a:blip>
          <a:stretch>
            <a:fillRect/>
          </a:stretch>
        </p:blipFill>
        <p:spPr>
          <a:xfrm>
            <a:off x="9210713" y="1230845"/>
            <a:ext cx="2749473" cy="4339530"/>
          </a:xfrm>
          <a:prstGeom prst="rect">
            <a:avLst/>
          </a:prstGeom>
        </p:spPr>
      </p:pic>
      <p:pic>
        <p:nvPicPr>
          <p:cNvPr id="471" name="图片 470">
            <a:extLst>
              <a:ext uri="{FF2B5EF4-FFF2-40B4-BE49-F238E27FC236}">
                <a16:creationId xmlns:a16="http://schemas.microsoft.com/office/drawing/2014/main" id="{20FEFF64-319F-41B1-9BD2-157A91B5FFE3}"/>
              </a:ext>
            </a:extLst>
          </p:cNvPr>
          <p:cNvPicPr>
            <a:picLocks noChangeAspect="1"/>
          </p:cNvPicPr>
          <p:nvPr/>
        </p:nvPicPr>
        <p:blipFill>
          <a:blip r:embed="rId118">
            <a:extLst>
              <a:ext uri="{28A0092B-C50C-407E-A947-70E740481C1C}">
                <a14:useLocalDpi xmlns:a14="http://schemas.microsoft.com/office/drawing/2010/main" val="0"/>
              </a:ext>
            </a:extLst>
          </a:blip>
          <a:stretch>
            <a:fillRect/>
          </a:stretch>
        </p:blipFill>
        <p:spPr>
          <a:xfrm>
            <a:off x="6125999" y="1230742"/>
            <a:ext cx="2749473" cy="4339530"/>
          </a:xfrm>
          <a:prstGeom prst="rect">
            <a:avLst/>
          </a:prstGeom>
        </p:spPr>
      </p:pic>
      <p:sp>
        <p:nvSpPr>
          <p:cNvPr id="472" name="文本框 471">
            <a:extLst>
              <a:ext uri="{FF2B5EF4-FFF2-40B4-BE49-F238E27FC236}">
                <a16:creationId xmlns:a16="http://schemas.microsoft.com/office/drawing/2014/main" id="{6E6FA7CE-7285-4845-BBA9-BD79C70D735D}"/>
              </a:ext>
            </a:extLst>
          </p:cNvPr>
          <p:cNvSpPr txBox="1"/>
          <p:nvPr/>
        </p:nvSpPr>
        <p:spPr>
          <a:xfrm>
            <a:off x="7276130" y="5696561"/>
            <a:ext cx="595035" cy="338554"/>
          </a:xfrm>
          <a:prstGeom prst="rect">
            <a:avLst/>
          </a:prstGeom>
          <a:noFill/>
        </p:spPr>
        <p:txBody>
          <a:bodyPr wrap="none" rtlCol="0">
            <a:spAutoFit/>
          </a:bodyPr>
          <a:lstStyle/>
          <a:p>
            <a:r>
              <a:rPr lang="zh-CN" altLang="en-US" sz="1600" dirty="0"/>
              <a:t>模拟</a:t>
            </a:r>
          </a:p>
        </p:txBody>
      </p:sp>
      <p:sp>
        <p:nvSpPr>
          <p:cNvPr id="473" name="文本框 472">
            <a:extLst>
              <a:ext uri="{FF2B5EF4-FFF2-40B4-BE49-F238E27FC236}">
                <a16:creationId xmlns:a16="http://schemas.microsoft.com/office/drawing/2014/main" id="{D2F993EF-40BD-40EA-95BA-78B5BA9F05EC}"/>
              </a:ext>
            </a:extLst>
          </p:cNvPr>
          <p:cNvSpPr txBox="1"/>
          <p:nvPr/>
        </p:nvSpPr>
        <p:spPr>
          <a:xfrm>
            <a:off x="10343932" y="5681770"/>
            <a:ext cx="595035" cy="338554"/>
          </a:xfrm>
          <a:prstGeom prst="rect">
            <a:avLst/>
          </a:prstGeom>
          <a:noFill/>
        </p:spPr>
        <p:txBody>
          <a:bodyPr wrap="none" rtlCol="0">
            <a:spAutoFit/>
          </a:bodyPr>
          <a:lstStyle/>
          <a:p>
            <a:r>
              <a:rPr lang="zh-CN" altLang="en-US" sz="1600" dirty="0"/>
              <a:t>计算</a:t>
            </a:r>
          </a:p>
        </p:txBody>
      </p:sp>
      <p:sp>
        <p:nvSpPr>
          <p:cNvPr id="474" name="文本框 473">
            <a:extLst>
              <a:ext uri="{FF2B5EF4-FFF2-40B4-BE49-F238E27FC236}">
                <a16:creationId xmlns:a16="http://schemas.microsoft.com/office/drawing/2014/main" id="{067E53FD-0C97-487C-8054-019E24AC4612}"/>
              </a:ext>
            </a:extLst>
          </p:cNvPr>
          <p:cNvSpPr txBox="1"/>
          <p:nvPr/>
        </p:nvSpPr>
        <p:spPr>
          <a:xfrm>
            <a:off x="7237462" y="5308271"/>
            <a:ext cx="676788" cy="276999"/>
          </a:xfrm>
          <a:prstGeom prst="rect">
            <a:avLst/>
          </a:prstGeom>
          <a:noFill/>
        </p:spPr>
        <p:txBody>
          <a:bodyPr wrap="none" rtlCol="0">
            <a:spAutoFit/>
          </a:bodyPr>
          <a:lstStyle/>
          <a:p>
            <a:r>
              <a:rPr lang="en-US" altLang="zh-CN" sz="1200" dirty="0"/>
              <a:t>channel</a:t>
            </a:r>
            <a:endParaRPr lang="zh-CN" altLang="en-US" sz="1200" dirty="0"/>
          </a:p>
        </p:txBody>
      </p:sp>
      <p:sp>
        <p:nvSpPr>
          <p:cNvPr id="475" name="文本框 474">
            <a:extLst>
              <a:ext uri="{FF2B5EF4-FFF2-40B4-BE49-F238E27FC236}">
                <a16:creationId xmlns:a16="http://schemas.microsoft.com/office/drawing/2014/main" id="{DC64676B-8B29-411B-A1DA-35FB1CD69AA7}"/>
              </a:ext>
            </a:extLst>
          </p:cNvPr>
          <p:cNvSpPr txBox="1"/>
          <p:nvPr/>
        </p:nvSpPr>
        <p:spPr>
          <a:xfrm>
            <a:off x="10303056" y="5311497"/>
            <a:ext cx="676788" cy="276999"/>
          </a:xfrm>
          <a:prstGeom prst="rect">
            <a:avLst/>
          </a:prstGeom>
          <a:noFill/>
        </p:spPr>
        <p:txBody>
          <a:bodyPr wrap="none" rtlCol="0">
            <a:spAutoFit/>
          </a:bodyPr>
          <a:lstStyle/>
          <a:p>
            <a:r>
              <a:rPr lang="en-US" altLang="zh-CN" sz="1200" dirty="0"/>
              <a:t>channel</a:t>
            </a:r>
            <a:endParaRPr lang="zh-CN" altLang="en-US" sz="1200" dirty="0"/>
          </a:p>
        </p:txBody>
      </p:sp>
      <p:sp>
        <p:nvSpPr>
          <p:cNvPr id="476" name="文本框 475">
            <a:extLst>
              <a:ext uri="{FF2B5EF4-FFF2-40B4-BE49-F238E27FC236}">
                <a16:creationId xmlns:a16="http://schemas.microsoft.com/office/drawing/2014/main" id="{5FE43DC9-BA0D-42D7-8466-1F285946C0E1}"/>
              </a:ext>
            </a:extLst>
          </p:cNvPr>
          <p:cNvSpPr txBox="1"/>
          <p:nvPr/>
        </p:nvSpPr>
        <p:spPr>
          <a:xfrm rot="16200000">
            <a:off x="5744556" y="3237923"/>
            <a:ext cx="740139" cy="276999"/>
          </a:xfrm>
          <a:prstGeom prst="rect">
            <a:avLst/>
          </a:prstGeom>
          <a:noFill/>
        </p:spPr>
        <p:txBody>
          <a:bodyPr wrap="none" rtlCol="0">
            <a:spAutoFit/>
          </a:bodyPr>
          <a:lstStyle/>
          <a:p>
            <a:r>
              <a:rPr lang="en-US" altLang="zh-CN" sz="1200" dirty="0"/>
              <a:t>time</a:t>
            </a:r>
            <a:r>
              <a:rPr lang="zh-CN" altLang="en-US" sz="1200" dirty="0"/>
              <a:t> </a:t>
            </a:r>
            <a:r>
              <a:rPr lang="en-US" altLang="zh-CN" sz="1200" dirty="0"/>
              <a:t>(</a:t>
            </a:r>
            <a:r>
              <a:rPr lang="en-US" altLang="zh-CN" sz="1200" dirty="0" err="1"/>
              <a:t>ps</a:t>
            </a:r>
            <a:r>
              <a:rPr lang="en-US" altLang="zh-CN" sz="1200" dirty="0"/>
              <a:t>)</a:t>
            </a:r>
            <a:endParaRPr lang="zh-CN" altLang="en-US" sz="1200" dirty="0"/>
          </a:p>
        </p:txBody>
      </p:sp>
      <p:sp>
        <p:nvSpPr>
          <p:cNvPr id="477" name="文本框 476">
            <a:extLst>
              <a:ext uri="{FF2B5EF4-FFF2-40B4-BE49-F238E27FC236}">
                <a16:creationId xmlns:a16="http://schemas.microsoft.com/office/drawing/2014/main" id="{C9F570E6-B58A-4B74-8E16-835205ACAAED}"/>
              </a:ext>
            </a:extLst>
          </p:cNvPr>
          <p:cNvSpPr txBox="1"/>
          <p:nvPr/>
        </p:nvSpPr>
        <p:spPr>
          <a:xfrm rot="16200000">
            <a:off x="8856870" y="3331309"/>
            <a:ext cx="740139" cy="276999"/>
          </a:xfrm>
          <a:prstGeom prst="rect">
            <a:avLst/>
          </a:prstGeom>
          <a:noFill/>
        </p:spPr>
        <p:txBody>
          <a:bodyPr wrap="none" rtlCol="0">
            <a:spAutoFit/>
          </a:bodyPr>
          <a:lstStyle/>
          <a:p>
            <a:r>
              <a:rPr lang="en-US" altLang="zh-CN" sz="1200" dirty="0"/>
              <a:t>time</a:t>
            </a:r>
            <a:r>
              <a:rPr lang="zh-CN" altLang="en-US" sz="1200" dirty="0"/>
              <a:t> </a:t>
            </a:r>
            <a:r>
              <a:rPr lang="en-US" altLang="zh-CN" sz="1200" dirty="0"/>
              <a:t>(</a:t>
            </a:r>
            <a:r>
              <a:rPr lang="en-US" altLang="zh-CN" sz="1200" dirty="0" err="1"/>
              <a:t>ps</a:t>
            </a:r>
            <a:r>
              <a:rPr lang="en-US" altLang="zh-CN" sz="1200" dirty="0"/>
              <a:t>)</a:t>
            </a:r>
            <a:endParaRPr lang="zh-CN" altLang="en-US" sz="1200" dirty="0"/>
          </a:p>
        </p:txBody>
      </p:sp>
      <p:sp>
        <p:nvSpPr>
          <p:cNvPr id="478" name="文本框 477">
            <a:extLst>
              <a:ext uri="{FF2B5EF4-FFF2-40B4-BE49-F238E27FC236}">
                <a16:creationId xmlns:a16="http://schemas.microsoft.com/office/drawing/2014/main" id="{1BF9F27D-5254-488B-BF86-6F1D12837D72}"/>
              </a:ext>
            </a:extLst>
          </p:cNvPr>
          <p:cNvSpPr txBox="1"/>
          <p:nvPr/>
        </p:nvSpPr>
        <p:spPr>
          <a:xfrm>
            <a:off x="8162339" y="1100714"/>
            <a:ext cx="1761508" cy="338554"/>
          </a:xfrm>
          <a:prstGeom prst="rect">
            <a:avLst/>
          </a:prstGeom>
          <a:noFill/>
        </p:spPr>
        <p:txBody>
          <a:bodyPr wrap="none" rtlCol="0">
            <a:spAutoFit/>
          </a:bodyPr>
          <a:lstStyle/>
          <a:p>
            <a:r>
              <a:rPr lang="en-US" altLang="zh-CN" sz="1600" dirty="0"/>
              <a:t>4 GeV </a:t>
            </a:r>
            <a:r>
              <a:rPr lang="en-US" altLang="zh-CN" sz="1600" i="1" dirty="0"/>
              <a:t>π</a:t>
            </a:r>
            <a:r>
              <a:rPr lang="en-US" altLang="zh-CN" sz="1600" baseline="30000" dirty="0"/>
              <a:t>+</a:t>
            </a:r>
            <a:r>
              <a:rPr lang="en-US" altLang="zh-CN" sz="1600" dirty="0"/>
              <a:t>,</a:t>
            </a:r>
            <a:r>
              <a:rPr lang="zh-CN" altLang="en-US" sz="1600" dirty="0"/>
              <a:t> </a:t>
            </a:r>
            <a:r>
              <a:rPr lang="en-US" altLang="zh-CN" sz="1600" dirty="0"/>
              <a:t>39.75°</a:t>
            </a:r>
            <a:endParaRPr lang="zh-CN" altLang="en-US" sz="1600" dirty="0"/>
          </a:p>
        </p:txBody>
      </p:sp>
    </p:spTree>
    <p:extLst>
      <p:ext uri="{BB962C8B-B14F-4D97-AF65-F5344CB8AC3E}">
        <p14:creationId xmlns:p14="http://schemas.microsoft.com/office/powerpoint/2010/main" val="395407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675E4-90A6-C022-168C-B275CA9B4B85}"/>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489B977F-BF53-47C9-2251-A2DE9F24E74F}"/>
              </a:ext>
            </a:extLst>
          </p:cNvPr>
          <p:cNvSpPr txBox="1"/>
          <p:nvPr/>
        </p:nvSpPr>
        <p:spPr>
          <a:xfrm>
            <a:off x="194757" y="147690"/>
            <a:ext cx="4339650" cy="646331"/>
          </a:xfrm>
          <a:prstGeom prst="rect">
            <a:avLst/>
          </a:prstGeom>
          <a:noFill/>
        </p:spPr>
        <p:txBody>
          <a:bodyPr wrap="none" rtlCol="0">
            <a:spAutoFit/>
          </a:bodyPr>
          <a:lstStyle/>
          <a:p>
            <a:r>
              <a:rPr lang="zh-CN" altLang="en-US" sz="3600" dirty="0">
                <a:solidFill>
                  <a:schemeClr val="bg1"/>
                </a:solidFill>
                <a:latin typeface="+mj-ea"/>
                <a:ea typeface="+mj-ea"/>
              </a:rPr>
              <a:t>处理算法和实验结果</a:t>
            </a:r>
            <a:endParaRPr lang="en-US" altLang="zh-CN" sz="3600" dirty="0">
              <a:solidFill>
                <a:schemeClr val="bg1"/>
              </a:solidFill>
              <a:latin typeface="+mj-ea"/>
              <a:ea typeface="+mj-ea"/>
            </a:endParaRPr>
          </a:p>
        </p:txBody>
      </p:sp>
      <p:sp>
        <p:nvSpPr>
          <p:cNvPr id="7" name="灯片编号占位符 6">
            <a:extLst>
              <a:ext uri="{FF2B5EF4-FFF2-40B4-BE49-F238E27FC236}">
                <a16:creationId xmlns:a16="http://schemas.microsoft.com/office/drawing/2014/main" id="{F3A56CCF-1E81-3182-8C91-70ADDD48DC49}"/>
              </a:ext>
            </a:extLst>
          </p:cNvPr>
          <p:cNvSpPr>
            <a:spLocks noGrp="1"/>
          </p:cNvSpPr>
          <p:nvPr>
            <p:ph type="sldNum" sz="quarter" idx="10"/>
          </p:nvPr>
        </p:nvSpPr>
        <p:spPr/>
        <p:txBody>
          <a:bodyPr/>
          <a:lstStyle/>
          <a:p>
            <a:fld id="{81380A6B-6B1C-4B5C-8CC8-AAA0A5F06428}" type="slidenum">
              <a:rPr lang="zh-CN" altLang="en-US" smtClean="0"/>
              <a:pPr/>
              <a:t>38</a:t>
            </a:fld>
            <a:endParaRPr lang="zh-CN" altLang="en-US" dirty="0"/>
          </a:p>
        </p:txBody>
      </p:sp>
      <p:sp>
        <p:nvSpPr>
          <p:cNvPr id="18" name="文本框 17">
            <a:extLst>
              <a:ext uri="{FF2B5EF4-FFF2-40B4-BE49-F238E27FC236}">
                <a16:creationId xmlns:a16="http://schemas.microsoft.com/office/drawing/2014/main" id="{354D86A5-6AEA-5AD8-D535-AD00281DF536}"/>
              </a:ext>
            </a:extLst>
          </p:cNvPr>
          <p:cNvSpPr txBox="1"/>
          <p:nvPr/>
        </p:nvSpPr>
        <p:spPr>
          <a:xfrm>
            <a:off x="463698" y="1218665"/>
            <a:ext cx="3877985" cy="461665"/>
          </a:xfrm>
          <a:prstGeom prst="rect">
            <a:avLst/>
          </a:prstGeom>
          <a:noFill/>
        </p:spPr>
        <p:txBody>
          <a:bodyPr wrap="none" rtlCol="0">
            <a:spAutoFit/>
          </a:bodyPr>
          <a:lstStyle/>
          <a:p>
            <a:r>
              <a:rPr lang="zh-CN" altLang="en-US" sz="2400" b="1" dirty="0">
                <a:latin typeface="+mj-ea"/>
                <a:ea typeface="+mj-ea"/>
              </a:rPr>
              <a:t>辐射体表面光学性质的问题</a:t>
            </a:r>
          </a:p>
        </p:txBody>
      </p:sp>
      <p:pic>
        <p:nvPicPr>
          <p:cNvPr id="72" name="图片 71">
            <a:extLst>
              <a:ext uri="{FF2B5EF4-FFF2-40B4-BE49-F238E27FC236}">
                <a16:creationId xmlns:a16="http://schemas.microsoft.com/office/drawing/2014/main" id="{91FF8E4A-FA1A-0F37-9FDA-C86A8F1066E2}"/>
              </a:ext>
            </a:extLst>
          </p:cNvPr>
          <p:cNvPicPr>
            <a:picLocks noChangeAspect="1"/>
          </p:cNvPicPr>
          <p:nvPr/>
        </p:nvPicPr>
        <p:blipFill rotWithShape="1">
          <a:blip r:embed="rId3">
            <a:extLst>
              <a:ext uri="{28A0092B-C50C-407E-A947-70E740481C1C}">
                <a14:useLocalDpi xmlns:a14="http://schemas.microsoft.com/office/drawing/2010/main" val="0"/>
              </a:ext>
            </a:extLst>
          </a:blip>
          <a:srcRect l="19865" t="31855" r="43333" b="43185"/>
          <a:stretch/>
        </p:blipFill>
        <p:spPr>
          <a:xfrm>
            <a:off x="2630680" y="4120170"/>
            <a:ext cx="1733073" cy="881578"/>
          </a:xfrm>
          <a:prstGeom prst="rect">
            <a:avLst/>
          </a:prstGeom>
        </p:spPr>
      </p:pic>
      <p:pic>
        <p:nvPicPr>
          <p:cNvPr id="73" name="图片 72">
            <a:extLst>
              <a:ext uri="{FF2B5EF4-FFF2-40B4-BE49-F238E27FC236}">
                <a16:creationId xmlns:a16="http://schemas.microsoft.com/office/drawing/2014/main" id="{9C9F7BA7-BC19-C8BF-35DC-73CDB2A5B378}"/>
              </a:ext>
            </a:extLst>
          </p:cNvPr>
          <p:cNvPicPr>
            <a:picLocks noChangeAspect="1"/>
          </p:cNvPicPr>
          <p:nvPr/>
        </p:nvPicPr>
        <p:blipFill rotWithShape="1">
          <a:blip r:embed="rId4">
            <a:extLst>
              <a:ext uri="{28A0092B-C50C-407E-A947-70E740481C1C}">
                <a14:useLocalDpi xmlns:a14="http://schemas.microsoft.com/office/drawing/2010/main" val="0"/>
              </a:ext>
            </a:extLst>
          </a:blip>
          <a:srcRect l="25574" t="46744" r="31682" b="27147"/>
          <a:stretch/>
        </p:blipFill>
        <p:spPr>
          <a:xfrm>
            <a:off x="2465070" y="5238113"/>
            <a:ext cx="2018214" cy="924581"/>
          </a:xfrm>
          <a:prstGeom prst="rect">
            <a:avLst/>
          </a:prstGeom>
        </p:spPr>
      </p:pic>
      <p:grpSp>
        <p:nvGrpSpPr>
          <p:cNvPr id="76" name="组合 75">
            <a:extLst>
              <a:ext uri="{FF2B5EF4-FFF2-40B4-BE49-F238E27FC236}">
                <a16:creationId xmlns:a16="http://schemas.microsoft.com/office/drawing/2014/main" id="{CDCCAFAA-6361-551B-9226-30EC3CE94A5B}"/>
              </a:ext>
            </a:extLst>
          </p:cNvPr>
          <p:cNvGrpSpPr/>
          <p:nvPr/>
        </p:nvGrpSpPr>
        <p:grpSpPr>
          <a:xfrm>
            <a:off x="355138" y="4986966"/>
            <a:ext cx="1621493" cy="681635"/>
            <a:chOff x="7922316" y="4627575"/>
            <a:chExt cx="2089408" cy="878335"/>
          </a:xfrm>
        </p:grpSpPr>
        <p:sp>
          <p:nvSpPr>
            <p:cNvPr id="77" name="矩形 76">
              <a:extLst>
                <a:ext uri="{FF2B5EF4-FFF2-40B4-BE49-F238E27FC236}">
                  <a16:creationId xmlns:a16="http://schemas.microsoft.com/office/drawing/2014/main" id="{8B6FA812-E7F0-9C35-4118-6048D74C7648}"/>
                </a:ext>
              </a:extLst>
            </p:cNvPr>
            <p:cNvSpPr/>
            <p:nvPr/>
          </p:nvSpPr>
          <p:spPr>
            <a:xfrm>
              <a:off x="7922316" y="4627575"/>
              <a:ext cx="2010840" cy="87833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a:extLst>
                <a:ext uri="{FF2B5EF4-FFF2-40B4-BE49-F238E27FC236}">
                  <a16:creationId xmlns:a16="http://schemas.microsoft.com/office/drawing/2014/main" id="{197048E8-5AE1-D0E7-54F5-834693C2B353}"/>
                </a:ext>
              </a:extLst>
            </p:cNvPr>
            <p:cNvSpPr/>
            <p:nvPr/>
          </p:nvSpPr>
          <p:spPr>
            <a:xfrm>
              <a:off x="9957377" y="4646623"/>
              <a:ext cx="54347" cy="183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a:extLst>
                <a:ext uri="{FF2B5EF4-FFF2-40B4-BE49-F238E27FC236}">
                  <a16:creationId xmlns:a16="http://schemas.microsoft.com/office/drawing/2014/main" id="{3001CCA0-B657-6D36-BB60-7F8A9B4D6C2B}"/>
                </a:ext>
              </a:extLst>
            </p:cNvPr>
            <p:cNvSpPr/>
            <p:nvPr/>
          </p:nvSpPr>
          <p:spPr>
            <a:xfrm>
              <a:off x="9957377" y="4864114"/>
              <a:ext cx="54347" cy="183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a:extLst>
                <a:ext uri="{FF2B5EF4-FFF2-40B4-BE49-F238E27FC236}">
                  <a16:creationId xmlns:a16="http://schemas.microsoft.com/office/drawing/2014/main" id="{28DB34BC-A2D9-C9AA-4B44-700102D2AC3B}"/>
                </a:ext>
              </a:extLst>
            </p:cNvPr>
            <p:cNvSpPr/>
            <p:nvPr/>
          </p:nvSpPr>
          <p:spPr>
            <a:xfrm>
              <a:off x="9956497" y="5081605"/>
              <a:ext cx="54347" cy="183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0">
              <a:extLst>
                <a:ext uri="{FF2B5EF4-FFF2-40B4-BE49-F238E27FC236}">
                  <a16:creationId xmlns:a16="http://schemas.microsoft.com/office/drawing/2014/main" id="{95351FE2-A811-1A93-DF74-8565E99D3411}"/>
                </a:ext>
              </a:extLst>
            </p:cNvPr>
            <p:cNvSpPr/>
            <p:nvPr/>
          </p:nvSpPr>
          <p:spPr>
            <a:xfrm>
              <a:off x="9956032" y="5299096"/>
              <a:ext cx="54347" cy="183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2" name="连接符: 肘形 81">
            <a:extLst>
              <a:ext uri="{FF2B5EF4-FFF2-40B4-BE49-F238E27FC236}">
                <a16:creationId xmlns:a16="http://schemas.microsoft.com/office/drawing/2014/main" id="{0F61357D-C580-5A87-B749-B26E94B13526}"/>
              </a:ext>
            </a:extLst>
          </p:cNvPr>
          <p:cNvCxnSpPr>
            <a:cxnSpLocks/>
            <a:stCxn id="77" idx="2"/>
          </p:cNvCxnSpPr>
          <p:nvPr/>
        </p:nvCxnSpPr>
        <p:spPr>
          <a:xfrm rot="16200000" flipH="1">
            <a:off x="1642224" y="5161775"/>
            <a:ext cx="316021" cy="1329672"/>
          </a:xfrm>
          <a:prstGeom prst="bentConnector2">
            <a:avLst/>
          </a:prstGeom>
          <a:ln w="6350">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83" name="连接符: 肘形 82">
            <a:extLst>
              <a:ext uri="{FF2B5EF4-FFF2-40B4-BE49-F238E27FC236}">
                <a16:creationId xmlns:a16="http://schemas.microsoft.com/office/drawing/2014/main" id="{67833AE6-0E75-3D5D-C035-136F74E4454E}"/>
              </a:ext>
            </a:extLst>
          </p:cNvPr>
          <p:cNvCxnSpPr>
            <a:cxnSpLocks/>
            <a:stCxn id="77" idx="0"/>
            <a:endCxn id="73" idx="1"/>
          </p:cNvCxnSpPr>
          <p:nvPr/>
        </p:nvCxnSpPr>
        <p:spPr>
          <a:xfrm rot="16200000" flipH="1">
            <a:off x="1443515" y="4678849"/>
            <a:ext cx="713438" cy="1329672"/>
          </a:xfrm>
          <a:prstGeom prst="bentConnector4">
            <a:avLst>
              <a:gd name="adj1" fmla="val -32042"/>
              <a:gd name="adj2" fmla="val 79340"/>
            </a:avLst>
          </a:prstGeom>
          <a:ln w="6350">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84" name="连接符: 肘形 83">
            <a:extLst>
              <a:ext uri="{FF2B5EF4-FFF2-40B4-BE49-F238E27FC236}">
                <a16:creationId xmlns:a16="http://schemas.microsoft.com/office/drawing/2014/main" id="{3568FE7E-B487-BBE8-79D0-4844CAA78C97}"/>
              </a:ext>
            </a:extLst>
          </p:cNvPr>
          <p:cNvCxnSpPr>
            <a:cxnSpLocks/>
            <a:stCxn id="77" idx="1"/>
          </p:cNvCxnSpPr>
          <p:nvPr/>
        </p:nvCxnSpPr>
        <p:spPr>
          <a:xfrm rot="10800000" flipH="1">
            <a:off x="355137" y="4302922"/>
            <a:ext cx="2214569" cy="1024862"/>
          </a:xfrm>
          <a:prstGeom prst="bentConnector3">
            <a:avLst>
              <a:gd name="adj1" fmla="val -10323"/>
            </a:avLst>
          </a:prstGeom>
          <a:ln w="6350">
            <a:solidFill>
              <a:srgbClr val="00B05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85" name="连接符: 肘形 84">
            <a:extLst>
              <a:ext uri="{FF2B5EF4-FFF2-40B4-BE49-F238E27FC236}">
                <a16:creationId xmlns:a16="http://schemas.microsoft.com/office/drawing/2014/main" id="{6FCDA7AF-E4AE-815C-BE4B-14E35037DF9D}"/>
              </a:ext>
            </a:extLst>
          </p:cNvPr>
          <p:cNvCxnSpPr>
            <a:cxnSpLocks/>
            <a:stCxn id="77" idx="3"/>
            <a:endCxn id="72" idx="1"/>
          </p:cNvCxnSpPr>
          <p:nvPr/>
        </p:nvCxnSpPr>
        <p:spPr>
          <a:xfrm flipV="1">
            <a:off x="1915658" y="4560959"/>
            <a:ext cx="715022" cy="766825"/>
          </a:xfrm>
          <a:prstGeom prst="bentConnector3">
            <a:avLst>
              <a:gd name="adj1" fmla="val 50000"/>
            </a:avLst>
          </a:prstGeom>
          <a:ln w="6350">
            <a:solidFill>
              <a:srgbClr val="00B05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47F63DA5-1CB6-A1C9-CCD1-35445D3AA3F2}"/>
              </a:ext>
            </a:extLst>
          </p:cNvPr>
          <p:cNvSpPr txBox="1"/>
          <p:nvPr/>
        </p:nvSpPr>
        <p:spPr>
          <a:xfrm>
            <a:off x="4341683" y="4292133"/>
            <a:ext cx="700630" cy="523220"/>
          </a:xfrm>
          <a:prstGeom prst="rect">
            <a:avLst/>
          </a:prstGeom>
          <a:noFill/>
        </p:spPr>
        <p:txBody>
          <a:bodyPr wrap="square" rtlCol="0">
            <a:spAutoFit/>
          </a:bodyPr>
          <a:lstStyle/>
          <a:p>
            <a:r>
              <a:rPr lang="zh-CN" altLang="en-US" sz="1400" dirty="0"/>
              <a:t>形状良好</a:t>
            </a:r>
          </a:p>
        </p:txBody>
      </p:sp>
      <p:sp>
        <p:nvSpPr>
          <p:cNvPr id="86" name="文本框 85">
            <a:extLst>
              <a:ext uri="{FF2B5EF4-FFF2-40B4-BE49-F238E27FC236}">
                <a16:creationId xmlns:a16="http://schemas.microsoft.com/office/drawing/2014/main" id="{F9CDCC28-7BD4-5D69-EDB4-8F2B918AEE84}"/>
              </a:ext>
            </a:extLst>
          </p:cNvPr>
          <p:cNvSpPr txBox="1"/>
          <p:nvPr/>
        </p:nvSpPr>
        <p:spPr>
          <a:xfrm>
            <a:off x="4483284" y="5406990"/>
            <a:ext cx="700630" cy="523220"/>
          </a:xfrm>
          <a:prstGeom prst="rect">
            <a:avLst/>
          </a:prstGeom>
          <a:noFill/>
        </p:spPr>
        <p:txBody>
          <a:bodyPr wrap="square" rtlCol="0">
            <a:spAutoFit/>
          </a:bodyPr>
          <a:lstStyle/>
          <a:p>
            <a:r>
              <a:rPr lang="zh-CN" altLang="en-US" sz="1400" dirty="0"/>
              <a:t>严重扭曲</a:t>
            </a:r>
          </a:p>
        </p:txBody>
      </p:sp>
      <p:sp>
        <p:nvSpPr>
          <p:cNvPr id="5" name="文本框 4">
            <a:extLst>
              <a:ext uri="{FF2B5EF4-FFF2-40B4-BE49-F238E27FC236}">
                <a16:creationId xmlns:a16="http://schemas.microsoft.com/office/drawing/2014/main" id="{1261AB5C-7E26-01CD-D556-DC5D0B81686A}"/>
              </a:ext>
            </a:extLst>
          </p:cNvPr>
          <p:cNvSpPr txBox="1"/>
          <p:nvPr/>
        </p:nvSpPr>
        <p:spPr>
          <a:xfrm>
            <a:off x="76965" y="2255365"/>
            <a:ext cx="4382931" cy="1153586"/>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zh-CN" altLang="en-US" sz="1600" dirty="0"/>
              <a:t>使用线状的激光从耦合</a:t>
            </a:r>
            <a:r>
              <a:rPr lang="en-US" altLang="zh-CN" sz="1600" dirty="0"/>
              <a:t>PMT</a:t>
            </a:r>
            <a:r>
              <a:rPr lang="zh-CN" altLang="en-US" sz="1600" dirty="0"/>
              <a:t>一侧入射辐射体</a:t>
            </a:r>
            <a:endParaRPr lang="en-US" altLang="zh-CN" sz="1600" dirty="0"/>
          </a:p>
          <a:p>
            <a:pPr marL="285750" indent="-285750">
              <a:lnSpc>
                <a:spcPct val="150000"/>
              </a:lnSpc>
              <a:buFont typeface="Arial" panose="020B0604020202020204" pitchFamily="34" charset="0"/>
              <a:buChar char="•"/>
            </a:pPr>
            <a:r>
              <a:rPr lang="zh-CN" altLang="en-US" sz="1600" dirty="0"/>
              <a:t>只通过</a:t>
            </a:r>
            <a:r>
              <a:rPr lang="en-US" altLang="zh-CN" sz="1600" dirty="0"/>
              <a:t>PMT</a:t>
            </a:r>
            <a:r>
              <a:rPr lang="zh-CN" altLang="en-US" sz="1600" dirty="0"/>
              <a:t>阵列侧的激光形状保持良好</a:t>
            </a:r>
            <a:endParaRPr lang="en-US" altLang="zh-CN" sz="1600" dirty="0"/>
          </a:p>
          <a:p>
            <a:pPr marL="285750" indent="-285750">
              <a:lnSpc>
                <a:spcPct val="150000"/>
              </a:lnSpc>
              <a:buFont typeface="Arial" panose="020B0604020202020204" pitchFamily="34" charset="0"/>
              <a:buChar char="•"/>
            </a:pPr>
            <a:r>
              <a:rPr lang="zh-CN" altLang="en-US" sz="1600" dirty="0"/>
              <a:t>经过侧边反射后的激光形状遭到扭曲</a:t>
            </a:r>
          </a:p>
        </p:txBody>
      </p:sp>
      <p:pic>
        <p:nvPicPr>
          <p:cNvPr id="87" name="图片 86">
            <a:extLst>
              <a:ext uri="{FF2B5EF4-FFF2-40B4-BE49-F238E27FC236}">
                <a16:creationId xmlns:a16="http://schemas.microsoft.com/office/drawing/2014/main" id="{0DFF11C1-9E32-4454-CEBD-89198656FE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692" b="26073"/>
          <a:stretch/>
        </p:blipFill>
        <p:spPr>
          <a:xfrm>
            <a:off x="6925577" y="1084379"/>
            <a:ext cx="3888386" cy="1552498"/>
          </a:xfrm>
          <a:prstGeom prst="rect">
            <a:avLst/>
          </a:prstGeom>
        </p:spPr>
      </p:pic>
      <p:pic>
        <p:nvPicPr>
          <p:cNvPr id="88" name="图片 87">
            <a:extLst>
              <a:ext uri="{FF2B5EF4-FFF2-40B4-BE49-F238E27FC236}">
                <a16:creationId xmlns:a16="http://schemas.microsoft.com/office/drawing/2014/main" id="{56420FEF-00DA-3AF5-5540-1FAE57DD74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4246" b="42162"/>
          <a:stretch/>
        </p:blipFill>
        <p:spPr>
          <a:xfrm>
            <a:off x="4955861" y="2838426"/>
            <a:ext cx="7236139" cy="737643"/>
          </a:xfrm>
          <a:prstGeom prst="rect">
            <a:avLst/>
          </a:prstGeom>
        </p:spPr>
      </p:pic>
      <p:sp>
        <p:nvSpPr>
          <p:cNvPr id="89" name="矩形 88">
            <a:extLst>
              <a:ext uri="{FF2B5EF4-FFF2-40B4-BE49-F238E27FC236}">
                <a16:creationId xmlns:a16="http://schemas.microsoft.com/office/drawing/2014/main" id="{781A1A48-0C8F-7690-1B6D-F7662B7608C0}"/>
              </a:ext>
            </a:extLst>
          </p:cNvPr>
          <p:cNvSpPr/>
          <p:nvPr/>
        </p:nvSpPr>
        <p:spPr>
          <a:xfrm>
            <a:off x="6925577" y="1785300"/>
            <a:ext cx="4096139" cy="403322"/>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13" name="直接连接符 12">
            <a:extLst>
              <a:ext uri="{FF2B5EF4-FFF2-40B4-BE49-F238E27FC236}">
                <a16:creationId xmlns:a16="http://schemas.microsoft.com/office/drawing/2014/main" id="{B53CE8D6-129B-CB6F-22A1-1BDB6366A32F}"/>
              </a:ext>
            </a:extLst>
          </p:cNvPr>
          <p:cNvCxnSpPr>
            <a:cxnSpLocks/>
          </p:cNvCxnSpPr>
          <p:nvPr/>
        </p:nvCxnSpPr>
        <p:spPr>
          <a:xfrm flipV="1">
            <a:off x="4955861" y="2173265"/>
            <a:ext cx="1969716" cy="65154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7758475E-8891-C0A9-41B1-F5BC93F55B52}"/>
              </a:ext>
            </a:extLst>
          </p:cNvPr>
          <p:cNvCxnSpPr>
            <a:cxnSpLocks/>
          </p:cNvCxnSpPr>
          <p:nvPr/>
        </p:nvCxnSpPr>
        <p:spPr>
          <a:xfrm flipH="1" flipV="1">
            <a:off x="11021716" y="2188623"/>
            <a:ext cx="1170284" cy="636189"/>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91" name="矩形 90">
            <a:extLst>
              <a:ext uri="{FF2B5EF4-FFF2-40B4-BE49-F238E27FC236}">
                <a16:creationId xmlns:a16="http://schemas.microsoft.com/office/drawing/2014/main" id="{0B4E22E0-D096-BBF9-6C96-AD876A330F32}"/>
              </a:ext>
            </a:extLst>
          </p:cNvPr>
          <p:cNvSpPr/>
          <p:nvPr/>
        </p:nvSpPr>
        <p:spPr>
          <a:xfrm>
            <a:off x="9461241" y="2995127"/>
            <a:ext cx="746449" cy="43387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a:extLst>
              <a:ext uri="{FF2B5EF4-FFF2-40B4-BE49-F238E27FC236}">
                <a16:creationId xmlns:a16="http://schemas.microsoft.com/office/drawing/2014/main" id="{D6C4C30C-3E47-D92F-605A-1D99FA250DDC}"/>
              </a:ext>
            </a:extLst>
          </p:cNvPr>
          <p:cNvSpPr/>
          <p:nvPr/>
        </p:nvSpPr>
        <p:spPr>
          <a:xfrm>
            <a:off x="10207690" y="2889544"/>
            <a:ext cx="1399592" cy="584956"/>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4" name="直接箭头连接符 93">
            <a:extLst>
              <a:ext uri="{FF2B5EF4-FFF2-40B4-BE49-F238E27FC236}">
                <a16:creationId xmlns:a16="http://schemas.microsoft.com/office/drawing/2014/main" id="{79F2B827-0617-E70F-8952-D0EFA7A1B9C1}"/>
              </a:ext>
            </a:extLst>
          </p:cNvPr>
          <p:cNvCxnSpPr>
            <a:cxnSpLocks/>
          </p:cNvCxnSpPr>
          <p:nvPr/>
        </p:nvCxnSpPr>
        <p:spPr>
          <a:xfrm flipH="1">
            <a:off x="9190653" y="3429000"/>
            <a:ext cx="270589" cy="30377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6" name="文本框 95">
            <a:extLst>
              <a:ext uri="{FF2B5EF4-FFF2-40B4-BE49-F238E27FC236}">
                <a16:creationId xmlns:a16="http://schemas.microsoft.com/office/drawing/2014/main" id="{E8247269-129E-7AC8-7A34-B12AA0742023}"/>
              </a:ext>
            </a:extLst>
          </p:cNvPr>
          <p:cNvSpPr txBox="1"/>
          <p:nvPr/>
        </p:nvSpPr>
        <p:spPr>
          <a:xfrm>
            <a:off x="8304897" y="3659888"/>
            <a:ext cx="1005403" cy="338554"/>
          </a:xfrm>
          <a:prstGeom prst="rect">
            <a:avLst/>
          </a:prstGeom>
          <a:noFill/>
        </p:spPr>
        <p:txBody>
          <a:bodyPr wrap="none" rtlCol="0">
            <a:spAutoFit/>
          </a:bodyPr>
          <a:lstStyle/>
          <a:p>
            <a:r>
              <a:rPr lang="zh-CN" altLang="en-US" sz="1600" dirty="0">
                <a:solidFill>
                  <a:srgbClr val="FFC000"/>
                </a:solidFill>
              </a:rPr>
              <a:t>相对较好</a:t>
            </a:r>
          </a:p>
        </p:txBody>
      </p:sp>
      <p:sp>
        <p:nvSpPr>
          <p:cNvPr id="97" name="文本框 96">
            <a:extLst>
              <a:ext uri="{FF2B5EF4-FFF2-40B4-BE49-F238E27FC236}">
                <a16:creationId xmlns:a16="http://schemas.microsoft.com/office/drawing/2014/main" id="{346A546D-0CFF-46A5-B462-C38ED0400E7F}"/>
              </a:ext>
            </a:extLst>
          </p:cNvPr>
          <p:cNvSpPr txBox="1"/>
          <p:nvPr/>
        </p:nvSpPr>
        <p:spPr>
          <a:xfrm>
            <a:off x="6096000" y="3960127"/>
            <a:ext cx="4576894" cy="784254"/>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zh-CN" altLang="en-US" sz="1600" dirty="0"/>
              <a:t>观察规律排列的金属方格经过侧边反射的成像</a:t>
            </a:r>
            <a:endParaRPr lang="en-US" altLang="zh-CN" sz="1600" dirty="0"/>
          </a:p>
          <a:p>
            <a:pPr marL="285750" indent="-285750">
              <a:lnSpc>
                <a:spcPct val="150000"/>
              </a:lnSpc>
              <a:buFont typeface="Arial" panose="020B0604020202020204" pitchFamily="34" charset="0"/>
              <a:buChar char="•"/>
            </a:pPr>
            <a:r>
              <a:rPr lang="zh-CN" altLang="en-US" sz="1600" dirty="0"/>
              <a:t>成像遭到扭曲，平整度有问题</a:t>
            </a:r>
          </a:p>
        </p:txBody>
      </p:sp>
      <p:sp>
        <p:nvSpPr>
          <p:cNvPr id="100" name="文本框 99">
            <a:extLst>
              <a:ext uri="{FF2B5EF4-FFF2-40B4-BE49-F238E27FC236}">
                <a16:creationId xmlns:a16="http://schemas.microsoft.com/office/drawing/2014/main" id="{F6A29D22-DD8A-642A-72C2-597019AF2B42}"/>
              </a:ext>
            </a:extLst>
          </p:cNvPr>
          <p:cNvSpPr txBox="1"/>
          <p:nvPr/>
        </p:nvSpPr>
        <p:spPr>
          <a:xfrm>
            <a:off x="10670257" y="3774619"/>
            <a:ext cx="1005403" cy="338554"/>
          </a:xfrm>
          <a:prstGeom prst="rect">
            <a:avLst/>
          </a:prstGeom>
          <a:noFill/>
        </p:spPr>
        <p:txBody>
          <a:bodyPr wrap="none" rtlCol="0">
            <a:spAutoFit/>
          </a:bodyPr>
          <a:lstStyle/>
          <a:p>
            <a:r>
              <a:rPr lang="zh-CN" altLang="en-US" sz="1600" dirty="0">
                <a:solidFill>
                  <a:srgbClr val="00B0F0"/>
                </a:solidFill>
              </a:rPr>
              <a:t>成像扭曲</a:t>
            </a:r>
          </a:p>
        </p:txBody>
      </p:sp>
      <p:cxnSp>
        <p:nvCxnSpPr>
          <p:cNvPr id="101" name="直接箭头连接符 100">
            <a:extLst>
              <a:ext uri="{FF2B5EF4-FFF2-40B4-BE49-F238E27FC236}">
                <a16:creationId xmlns:a16="http://schemas.microsoft.com/office/drawing/2014/main" id="{277E572D-C287-B7F4-BBE1-6B5B76AF2650}"/>
              </a:ext>
            </a:extLst>
          </p:cNvPr>
          <p:cNvCxnSpPr>
            <a:cxnSpLocks/>
            <a:endCxn id="100" idx="0"/>
          </p:cNvCxnSpPr>
          <p:nvPr/>
        </p:nvCxnSpPr>
        <p:spPr>
          <a:xfrm>
            <a:off x="11094098" y="3503304"/>
            <a:ext cx="78861" cy="271315"/>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8" name="文本框 107">
            <a:extLst>
              <a:ext uri="{FF2B5EF4-FFF2-40B4-BE49-F238E27FC236}">
                <a16:creationId xmlns:a16="http://schemas.microsoft.com/office/drawing/2014/main" id="{F68FD650-AB99-2143-11E7-3CE041D14242}"/>
              </a:ext>
            </a:extLst>
          </p:cNvPr>
          <p:cNvSpPr txBox="1"/>
          <p:nvPr/>
        </p:nvSpPr>
        <p:spPr>
          <a:xfrm>
            <a:off x="5370903" y="4812522"/>
            <a:ext cx="6465960" cy="1701748"/>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dirty="0"/>
              <a:t>辐射体侧表面平整度不足，导致光路畸变</a:t>
            </a:r>
            <a:endParaRPr lang="en-US" altLang="zh-CN" dirty="0"/>
          </a:p>
          <a:p>
            <a:pPr marL="285750" indent="-285750">
              <a:lnSpc>
                <a:spcPct val="150000"/>
              </a:lnSpc>
              <a:buFont typeface="Wingdings" panose="05000000000000000000" pitchFamily="2" charset="2"/>
              <a:buChar char="Ø"/>
            </a:pPr>
            <a:r>
              <a:rPr lang="zh-CN" altLang="en-US" dirty="0"/>
              <a:t>光路畸变，影响</a:t>
            </a:r>
            <a:r>
              <a:rPr lang="en-US" altLang="zh-CN" dirty="0" err="1"/>
              <a:t>hitmap</a:t>
            </a:r>
            <a:r>
              <a:rPr lang="zh-CN" altLang="en-US" dirty="0"/>
              <a:t>成像，对鉴别造成影响</a:t>
            </a:r>
            <a:endParaRPr lang="en-US" altLang="zh-CN" dirty="0"/>
          </a:p>
          <a:p>
            <a:pPr marL="285750" indent="-285750">
              <a:lnSpc>
                <a:spcPct val="150000"/>
              </a:lnSpc>
              <a:buFont typeface="Wingdings" panose="05000000000000000000" pitchFamily="2" charset="2"/>
              <a:buChar char="Ø"/>
            </a:pPr>
            <a:r>
              <a:rPr lang="zh-CN" altLang="en-US" dirty="0"/>
              <a:t>模拟和计算中未能考虑光路畸变，产生的模板不够接近实际，对鉴别造成影响</a:t>
            </a:r>
          </a:p>
        </p:txBody>
      </p:sp>
      <p:sp>
        <p:nvSpPr>
          <p:cNvPr id="113" name="文本框 112">
            <a:extLst>
              <a:ext uri="{FF2B5EF4-FFF2-40B4-BE49-F238E27FC236}">
                <a16:creationId xmlns:a16="http://schemas.microsoft.com/office/drawing/2014/main" id="{7C8F9092-F1E1-3B74-E9FD-F87F06C6400E}"/>
              </a:ext>
            </a:extLst>
          </p:cNvPr>
          <p:cNvSpPr txBox="1"/>
          <p:nvPr/>
        </p:nvSpPr>
        <p:spPr>
          <a:xfrm>
            <a:off x="9057516" y="6144938"/>
            <a:ext cx="1338828" cy="369332"/>
          </a:xfrm>
          <a:prstGeom prst="rect">
            <a:avLst/>
          </a:prstGeom>
          <a:noFill/>
        </p:spPr>
        <p:txBody>
          <a:bodyPr wrap="none" rtlCol="0">
            <a:spAutoFit/>
          </a:bodyPr>
          <a:lstStyle/>
          <a:p>
            <a:r>
              <a:rPr lang="zh-CN" altLang="en-US" b="1" dirty="0">
                <a:solidFill>
                  <a:srgbClr val="0070C0"/>
                </a:solidFill>
              </a:rPr>
              <a:t>如何量化？</a:t>
            </a:r>
          </a:p>
        </p:txBody>
      </p:sp>
    </p:spTree>
    <p:extLst>
      <p:ext uri="{BB962C8B-B14F-4D97-AF65-F5344CB8AC3E}">
        <p14:creationId xmlns:p14="http://schemas.microsoft.com/office/powerpoint/2010/main" val="4195748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pic>
        <p:nvPicPr>
          <p:cNvPr id="57" name="内容占位符 3">
            <a:extLst>
              <a:ext uri="{FF2B5EF4-FFF2-40B4-BE49-F238E27FC236}">
                <a16:creationId xmlns:a16="http://schemas.microsoft.com/office/drawing/2014/main" id="{53AFC14C-DFC0-40C9-A6E5-E11B594921F1}"/>
              </a:ext>
            </a:extLst>
          </p:cNvPr>
          <p:cNvPicPr>
            <a:picLocks noGrp="1" noChangeAspect="1"/>
          </p:cNvPicPr>
          <p:nvPr/>
        </p:nvPicPr>
        <p:blipFill rotWithShape="1">
          <a:blip r:embed="rId3" cstate="print">
            <a:extLst>
              <a:ext uri="{28A0092B-C50C-407E-A947-70E740481C1C}">
                <a14:useLocalDpi xmlns:a14="http://schemas.microsoft.com/office/drawing/2010/main" val="0"/>
              </a:ext>
            </a:extLst>
          </a:blip>
          <a:srcRect l="12633" t="4577"/>
          <a:stretch/>
        </p:blipFill>
        <p:spPr>
          <a:xfrm>
            <a:off x="2922494" y="1055738"/>
            <a:ext cx="6660777" cy="5456208"/>
          </a:xfrm>
          <a:prstGeom prst="rect">
            <a:avLst/>
          </a:prstGeom>
        </p:spPr>
      </p:pic>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39</a:t>
            </a:fld>
            <a:endParaRPr lang="zh-CN" altLang="en-US" dirty="0"/>
          </a:p>
        </p:txBody>
      </p:sp>
      <p:sp>
        <p:nvSpPr>
          <p:cNvPr id="59" name="文本框 58">
            <a:extLst>
              <a:ext uri="{FF2B5EF4-FFF2-40B4-BE49-F238E27FC236}">
                <a16:creationId xmlns:a16="http://schemas.microsoft.com/office/drawing/2014/main" id="{3688DD7D-1B24-4120-90AB-51E06D00E408}"/>
              </a:ext>
            </a:extLst>
          </p:cNvPr>
          <p:cNvSpPr txBox="1"/>
          <p:nvPr/>
        </p:nvSpPr>
        <p:spPr>
          <a:xfrm>
            <a:off x="194757" y="147690"/>
            <a:ext cx="4086632" cy="646331"/>
          </a:xfrm>
          <a:prstGeom prst="rect">
            <a:avLst/>
          </a:prstGeom>
          <a:noFill/>
        </p:spPr>
        <p:txBody>
          <a:bodyPr wrap="none" rtlCol="0">
            <a:spAutoFit/>
          </a:bodyPr>
          <a:lstStyle/>
          <a:p>
            <a:r>
              <a:rPr lang="en-US" altLang="zh-CN" sz="3600" dirty="0">
                <a:solidFill>
                  <a:schemeClr val="bg1"/>
                </a:solidFill>
                <a:latin typeface="+mj-ea"/>
                <a:ea typeface="+mj-ea"/>
              </a:rPr>
              <a:t>BTOF</a:t>
            </a:r>
            <a:r>
              <a:rPr lang="zh-CN" altLang="en-US" sz="3600" dirty="0">
                <a:solidFill>
                  <a:schemeClr val="bg1"/>
                </a:solidFill>
                <a:latin typeface="+mj-ea"/>
                <a:ea typeface="+mj-ea"/>
              </a:rPr>
              <a:t>束流实验标定</a:t>
            </a:r>
          </a:p>
        </p:txBody>
      </p:sp>
    </p:spTree>
    <p:extLst>
      <p:ext uri="{BB962C8B-B14F-4D97-AF65-F5344CB8AC3E}">
        <p14:creationId xmlns:p14="http://schemas.microsoft.com/office/powerpoint/2010/main" val="2813215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3402022" cy="646331"/>
          </a:xfrm>
          <a:prstGeom prst="rect">
            <a:avLst/>
          </a:prstGeom>
          <a:noFill/>
        </p:spPr>
        <p:txBody>
          <a:bodyPr wrap="none" rtlCol="0">
            <a:spAutoFit/>
          </a:bodyPr>
          <a:lstStyle/>
          <a:p>
            <a:r>
              <a:rPr lang="en-US" altLang="zh-CN" sz="3600" dirty="0">
                <a:solidFill>
                  <a:schemeClr val="bg1"/>
                </a:solidFill>
                <a:latin typeface="+mj-ea"/>
                <a:ea typeface="+mj-ea"/>
              </a:rPr>
              <a:t>STCF</a:t>
            </a:r>
            <a:r>
              <a:rPr lang="zh-CN" altLang="en-US" sz="3600" dirty="0">
                <a:solidFill>
                  <a:schemeClr val="bg1"/>
                </a:solidFill>
                <a:latin typeface="+mj-ea"/>
                <a:ea typeface="+mj-ea"/>
              </a:rPr>
              <a:t>的</a:t>
            </a:r>
            <a:r>
              <a:rPr lang="en-US" altLang="zh-CN" sz="3600" dirty="0">
                <a:solidFill>
                  <a:schemeClr val="bg1"/>
                </a:solidFill>
                <a:latin typeface="+mj-ea"/>
                <a:ea typeface="+mj-ea"/>
              </a:rPr>
              <a:t>PID</a:t>
            </a:r>
            <a:r>
              <a:rPr lang="zh-CN" altLang="en-US" sz="3600" dirty="0">
                <a:solidFill>
                  <a:schemeClr val="bg1"/>
                </a:solidFill>
                <a:latin typeface="+mj-ea"/>
                <a:ea typeface="+mj-ea"/>
              </a:rPr>
              <a:t>需求</a:t>
            </a: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4</a:t>
            </a:fld>
            <a:endParaRPr lang="zh-CN" altLang="en-US" dirty="0"/>
          </a:p>
        </p:txBody>
      </p:sp>
      <p:pic>
        <p:nvPicPr>
          <p:cNvPr id="13" name="图片 12">
            <a:extLst>
              <a:ext uri="{FF2B5EF4-FFF2-40B4-BE49-F238E27FC236}">
                <a16:creationId xmlns:a16="http://schemas.microsoft.com/office/drawing/2014/main" id="{B8290531-2FF7-4057-8831-E25B0C0EF6BF}"/>
              </a:ext>
            </a:extLst>
          </p:cNvPr>
          <p:cNvPicPr>
            <a:picLocks noChangeAspect="1"/>
          </p:cNvPicPr>
          <p:nvPr/>
        </p:nvPicPr>
        <p:blipFill rotWithShape="1">
          <a:blip r:embed="rId3">
            <a:clrChange>
              <a:clrFrom>
                <a:srgbClr val="FFFFFF"/>
              </a:clrFrom>
              <a:clrTo>
                <a:srgbClr val="FFFFFF">
                  <a:alpha val="0"/>
                </a:srgbClr>
              </a:clrTo>
            </a:clrChange>
          </a:blip>
          <a:srcRect b="8097"/>
          <a:stretch/>
        </p:blipFill>
        <p:spPr>
          <a:xfrm>
            <a:off x="-36942" y="2174511"/>
            <a:ext cx="4491318" cy="2885169"/>
          </a:xfrm>
          <a:prstGeom prst="rect">
            <a:avLst/>
          </a:prstGeom>
        </p:spPr>
      </p:pic>
      <p:sp>
        <p:nvSpPr>
          <p:cNvPr id="16" name="文本框 15">
            <a:extLst>
              <a:ext uri="{FF2B5EF4-FFF2-40B4-BE49-F238E27FC236}">
                <a16:creationId xmlns:a16="http://schemas.microsoft.com/office/drawing/2014/main" id="{18CE1AA9-0E4B-4109-8D07-2EAE80DBCCEA}"/>
              </a:ext>
            </a:extLst>
          </p:cNvPr>
          <p:cNvSpPr txBox="1"/>
          <p:nvPr/>
        </p:nvSpPr>
        <p:spPr>
          <a:xfrm>
            <a:off x="147487" y="1786366"/>
            <a:ext cx="4225250" cy="307777"/>
          </a:xfrm>
          <a:prstGeom prst="rect">
            <a:avLst/>
          </a:prstGeom>
          <a:noFill/>
        </p:spPr>
        <p:txBody>
          <a:bodyPr wrap="square" rtlCol="0">
            <a:spAutoFit/>
          </a:bodyPr>
          <a:lstStyle/>
          <a:p>
            <a:pPr algn="ctr"/>
            <a:r>
              <a:rPr lang="en-US" altLang="zh-CN" sz="1400" dirty="0"/>
              <a:t>The momenta of STCF final state particles</a:t>
            </a:r>
            <a:endParaRPr lang="zh-CN" altLang="en-US" sz="1400" dirty="0"/>
          </a:p>
        </p:txBody>
      </p:sp>
      <p:sp>
        <p:nvSpPr>
          <p:cNvPr id="2" name="文本框 1">
            <a:extLst>
              <a:ext uri="{FF2B5EF4-FFF2-40B4-BE49-F238E27FC236}">
                <a16:creationId xmlns:a16="http://schemas.microsoft.com/office/drawing/2014/main" id="{F8A2AB6B-E25B-47AE-9CDF-FE842348FF4C}"/>
              </a:ext>
            </a:extLst>
          </p:cNvPr>
          <p:cNvSpPr txBox="1"/>
          <p:nvPr/>
        </p:nvSpPr>
        <p:spPr>
          <a:xfrm>
            <a:off x="7429741" y="2011843"/>
            <a:ext cx="3437929" cy="430887"/>
          </a:xfrm>
          <a:prstGeom prst="rect">
            <a:avLst/>
          </a:prstGeom>
          <a:noFill/>
        </p:spPr>
        <p:txBody>
          <a:bodyPr wrap="none" rtlCol="0">
            <a:spAutoFit/>
          </a:bodyPr>
          <a:lstStyle/>
          <a:p>
            <a:r>
              <a:rPr lang="en-US" altLang="zh-CN" sz="2200" b="1" dirty="0"/>
              <a:t>STCF</a:t>
            </a:r>
            <a:r>
              <a:rPr lang="zh-CN" altLang="en-US" sz="2200" b="1" dirty="0"/>
              <a:t> </a:t>
            </a:r>
            <a:r>
              <a:rPr lang="en-US" altLang="zh-CN" sz="2200" b="1" dirty="0"/>
              <a:t>PID</a:t>
            </a:r>
            <a:r>
              <a:rPr lang="zh-CN" altLang="en-US" sz="2200" b="1" dirty="0"/>
              <a:t>探测器的需求：</a:t>
            </a:r>
          </a:p>
        </p:txBody>
      </p:sp>
      <p:sp>
        <p:nvSpPr>
          <p:cNvPr id="3" name="文本框 2">
            <a:extLst>
              <a:ext uri="{FF2B5EF4-FFF2-40B4-BE49-F238E27FC236}">
                <a16:creationId xmlns:a16="http://schemas.microsoft.com/office/drawing/2014/main" id="{5A6416CA-48E3-4F89-AEF8-D204F0DA49BD}"/>
              </a:ext>
            </a:extLst>
          </p:cNvPr>
          <p:cNvSpPr txBox="1"/>
          <p:nvPr/>
        </p:nvSpPr>
        <p:spPr>
          <a:xfrm>
            <a:off x="7548102" y="2597590"/>
            <a:ext cx="4650167" cy="2117246"/>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dirty="0"/>
              <a:t>对动量 ≤</a:t>
            </a:r>
            <a:r>
              <a:rPr lang="en-US" altLang="zh-CN" dirty="0"/>
              <a:t> </a:t>
            </a:r>
            <a:r>
              <a:rPr lang="en-US" altLang="zh-CN" dirty="0">
                <a:solidFill>
                  <a:srgbClr val="C00000"/>
                </a:solidFill>
              </a:rPr>
              <a:t>2 GeV·c</a:t>
            </a:r>
            <a:r>
              <a:rPr lang="en-US" altLang="zh-CN" baseline="30000" dirty="0">
                <a:solidFill>
                  <a:srgbClr val="C00000"/>
                </a:solidFill>
              </a:rPr>
              <a:t>-1</a:t>
            </a:r>
            <a:r>
              <a:rPr lang="zh-CN" altLang="en-US" dirty="0"/>
              <a:t>的 </a:t>
            </a:r>
            <a:r>
              <a:rPr lang="el-GR" altLang="zh-CN" i="1" dirty="0">
                <a:solidFill>
                  <a:srgbClr val="C00000"/>
                </a:solidFill>
              </a:rPr>
              <a:t>π</a:t>
            </a:r>
            <a:r>
              <a:rPr lang="en-US" altLang="zh-CN" dirty="0">
                <a:solidFill>
                  <a:srgbClr val="C00000"/>
                </a:solidFill>
              </a:rPr>
              <a:t>/</a:t>
            </a:r>
            <a:r>
              <a:rPr lang="en-US" altLang="zh-CN" i="1" dirty="0">
                <a:solidFill>
                  <a:srgbClr val="C00000"/>
                </a:solidFill>
              </a:rPr>
              <a:t>K</a:t>
            </a:r>
            <a:r>
              <a:rPr lang="zh-CN" altLang="en-US" dirty="0"/>
              <a:t>，鉴别性能 </a:t>
            </a:r>
            <a:r>
              <a:rPr lang="en-US" altLang="zh-CN" dirty="0"/>
              <a:t>&gt; </a:t>
            </a:r>
            <a:r>
              <a:rPr lang="en-US" altLang="zh-CN" dirty="0">
                <a:solidFill>
                  <a:srgbClr val="C00000"/>
                </a:solidFill>
              </a:rPr>
              <a:t>4</a:t>
            </a:r>
            <a:r>
              <a:rPr lang="en-US" altLang="zh-CN" i="1" dirty="0">
                <a:solidFill>
                  <a:srgbClr val="C00000"/>
                </a:solidFill>
              </a:rPr>
              <a:t>σ </a:t>
            </a:r>
            <a:endParaRPr lang="en-US" altLang="zh-CN" dirty="0"/>
          </a:p>
          <a:p>
            <a:pPr marL="742950" lvl="1" indent="-285750">
              <a:lnSpc>
                <a:spcPct val="150000"/>
              </a:lnSpc>
              <a:buFont typeface="Arial" panose="020B0604020202020204" pitchFamily="34" charset="0"/>
              <a:buChar char="•"/>
            </a:pPr>
            <a:r>
              <a:rPr lang="zh-CN" altLang="en-US" dirty="0"/>
              <a:t>等效于在</a:t>
            </a:r>
            <a:r>
              <a:rPr lang="en-US" altLang="zh-CN" dirty="0"/>
              <a:t>2%</a:t>
            </a:r>
            <a:r>
              <a:rPr lang="zh-CN" altLang="en-US" dirty="0"/>
              <a:t>误判率下具有</a:t>
            </a:r>
            <a:r>
              <a:rPr lang="en-US" altLang="zh-CN" dirty="0"/>
              <a:t>97%</a:t>
            </a:r>
            <a:r>
              <a:rPr lang="zh-CN" altLang="en-US" dirty="0"/>
              <a:t>以上的</a:t>
            </a:r>
            <a:r>
              <a:rPr lang="el-GR" altLang="zh-CN" i="1" dirty="0"/>
              <a:t>π</a:t>
            </a:r>
            <a:r>
              <a:rPr lang="en-US" altLang="zh-CN" dirty="0"/>
              <a:t>/</a:t>
            </a:r>
            <a:r>
              <a:rPr lang="en-US" altLang="zh-CN" i="1" dirty="0"/>
              <a:t>K</a:t>
            </a:r>
            <a:r>
              <a:rPr lang="zh-CN" altLang="en-US" dirty="0"/>
              <a:t>鉴别效率</a:t>
            </a:r>
            <a:endParaRPr lang="en-US" altLang="zh-CN" dirty="0"/>
          </a:p>
          <a:p>
            <a:pPr marL="285750" indent="-285750">
              <a:lnSpc>
                <a:spcPct val="150000"/>
              </a:lnSpc>
              <a:buFont typeface="Wingdings" panose="05000000000000000000" pitchFamily="2" charset="2"/>
              <a:buChar char="Ø"/>
            </a:pPr>
            <a:r>
              <a:rPr lang="zh-CN" altLang="en-US" dirty="0"/>
              <a:t>结构紧凑，占用厚度 </a:t>
            </a:r>
            <a:r>
              <a:rPr lang="en-US" altLang="zh-CN" dirty="0"/>
              <a:t>&lt; 20 cm</a:t>
            </a:r>
          </a:p>
          <a:p>
            <a:pPr marL="285750" indent="-285750">
              <a:lnSpc>
                <a:spcPct val="150000"/>
              </a:lnSpc>
              <a:buFont typeface="Wingdings" panose="05000000000000000000" pitchFamily="2" charset="2"/>
              <a:buChar char="Ø"/>
            </a:pPr>
            <a:r>
              <a:rPr lang="zh-CN" altLang="en-US" dirty="0"/>
              <a:t>低物质量 </a:t>
            </a:r>
            <a:r>
              <a:rPr lang="en-US" altLang="zh-CN" dirty="0"/>
              <a:t>( &lt; 0.3 X</a:t>
            </a:r>
            <a:r>
              <a:rPr lang="en-US" altLang="zh-CN" baseline="-25000" dirty="0"/>
              <a:t>0</a:t>
            </a:r>
            <a:r>
              <a:rPr lang="en-US" altLang="zh-CN" dirty="0"/>
              <a:t>)</a:t>
            </a:r>
          </a:p>
        </p:txBody>
      </p:sp>
      <p:sp>
        <p:nvSpPr>
          <p:cNvPr id="4" name="文本框 3">
            <a:extLst>
              <a:ext uri="{FF2B5EF4-FFF2-40B4-BE49-F238E27FC236}">
                <a16:creationId xmlns:a16="http://schemas.microsoft.com/office/drawing/2014/main" id="{2CE3219E-9731-497A-968F-F47F95E297D3}"/>
              </a:ext>
            </a:extLst>
          </p:cNvPr>
          <p:cNvSpPr txBox="1"/>
          <p:nvPr/>
        </p:nvSpPr>
        <p:spPr>
          <a:xfrm>
            <a:off x="2208717" y="5514391"/>
            <a:ext cx="8260978" cy="803361"/>
          </a:xfrm>
          <a:prstGeom prst="rect">
            <a:avLst/>
          </a:prstGeom>
          <a:noFill/>
        </p:spPr>
        <p:txBody>
          <a:bodyPr wrap="square" rtlCol="0">
            <a:spAutoFit/>
          </a:bodyPr>
          <a:lstStyle/>
          <a:p>
            <a:r>
              <a:rPr lang="zh-CN" altLang="en-US" sz="2000" dirty="0"/>
              <a:t>基于</a:t>
            </a:r>
            <a:r>
              <a:rPr lang="en-US" altLang="zh-CN" sz="2000" dirty="0"/>
              <a:t>DIRC</a:t>
            </a:r>
            <a:r>
              <a:rPr lang="zh-CN" altLang="en-US" sz="2000" dirty="0"/>
              <a:t> </a:t>
            </a:r>
            <a:r>
              <a:rPr lang="en-US" altLang="zh-CN" sz="2000" dirty="0"/>
              <a:t>(Detection of Internally Reflected Cherenkov light)</a:t>
            </a:r>
            <a:r>
              <a:rPr lang="zh-CN" altLang="en-US" sz="2000" dirty="0"/>
              <a:t>技术的</a:t>
            </a:r>
            <a:endParaRPr lang="en-US" altLang="zh-CN" sz="2000" dirty="0"/>
          </a:p>
          <a:p>
            <a:pPr>
              <a:lnSpc>
                <a:spcPct val="150000"/>
              </a:lnSpc>
            </a:pPr>
            <a:r>
              <a:rPr lang="zh-CN" altLang="en-US" sz="2000" dirty="0"/>
              <a:t>飞行时间探测器 </a:t>
            </a:r>
            <a:r>
              <a:rPr lang="en-US" altLang="zh-CN" sz="2000" dirty="0"/>
              <a:t>(</a:t>
            </a:r>
            <a:r>
              <a:rPr lang="en-US" altLang="zh-CN" sz="2000" dirty="0">
                <a:solidFill>
                  <a:srgbClr val="C00000"/>
                </a:solidFill>
              </a:rPr>
              <a:t>DIRC-like TOF, DTOF</a:t>
            </a:r>
            <a:r>
              <a:rPr lang="en-US" altLang="zh-CN" sz="2000" dirty="0"/>
              <a:t>)</a:t>
            </a:r>
            <a:r>
              <a:rPr lang="zh-CN" altLang="en-US" sz="2000" dirty="0"/>
              <a:t>，是</a:t>
            </a:r>
            <a:r>
              <a:rPr lang="en-US" altLang="zh-CN" sz="2000" dirty="0"/>
              <a:t>STCF PID</a:t>
            </a:r>
            <a:r>
              <a:rPr lang="zh-CN" altLang="en-US" sz="2000" dirty="0"/>
              <a:t>探测器的理想选择</a:t>
            </a:r>
          </a:p>
        </p:txBody>
      </p:sp>
      <p:pic>
        <p:nvPicPr>
          <p:cNvPr id="15" name="图片 14">
            <a:extLst>
              <a:ext uri="{FF2B5EF4-FFF2-40B4-BE49-F238E27FC236}">
                <a16:creationId xmlns:a16="http://schemas.microsoft.com/office/drawing/2014/main" id="{B551DB45-1C9F-4BDD-885E-D10D803E4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7466" y="2348997"/>
            <a:ext cx="3155396" cy="2385885"/>
          </a:xfrm>
          <a:prstGeom prst="rect">
            <a:avLst/>
          </a:prstGeom>
        </p:spPr>
      </p:pic>
      <p:sp>
        <p:nvSpPr>
          <p:cNvPr id="17" name="文本框 16">
            <a:extLst>
              <a:ext uri="{FF2B5EF4-FFF2-40B4-BE49-F238E27FC236}">
                <a16:creationId xmlns:a16="http://schemas.microsoft.com/office/drawing/2014/main" id="{A73247AD-4C97-4D6F-B9EB-DAEAC0B3BB4F}"/>
              </a:ext>
            </a:extLst>
          </p:cNvPr>
          <p:cNvSpPr txBox="1"/>
          <p:nvPr/>
        </p:nvSpPr>
        <p:spPr>
          <a:xfrm>
            <a:off x="3793574" y="1788430"/>
            <a:ext cx="4225250" cy="307777"/>
          </a:xfrm>
          <a:prstGeom prst="rect">
            <a:avLst/>
          </a:prstGeom>
          <a:noFill/>
        </p:spPr>
        <p:txBody>
          <a:bodyPr wrap="square" rtlCol="0">
            <a:spAutoFit/>
          </a:bodyPr>
          <a:lstStyle/>
          <a:p>
            <a:pPr algn="ctr"/>
            <a:r>
              <a:rPr lang="en-US" altLang="zh-CN" sz="1400" dirty="0"/>
              <a:t>Design of STCF spectrometer</a:t>
            </a:r>
          </a:p>
        </p:txBody>
      </p:sp>
    </p:spTree>
    <p:extLst>
      <p:ext uri="{BB962C8B-B14F-4D97-AF65-F5344CB8AC3E}">
        <p14:creationId xmlns:p14="http://schemas.microsoft.com/office/powerpoint/2010/main" val="3277507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5598F-D344-4ECD-1605-F8C61549D8A1}"/>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515F96B-0559-60BB-376A-EEF1A4C77E17}"/>
              </a:ext>
            </a:extLst>
          </p:cNvPr>
          <p:cNvSpPr txBox="1"/>
          <p:nvPr/>
        </p:nvSpPr>
        <p:spPr>
          <a:xfrm>
            <a:off x="75062" y="163170"/>
            <a:ext cx="3360279" cy="707886"/>
          </a:xfrm>
          <a:prstGeom prst="rect">
            <a:avLst/>
          </a:prstGeom>
          <a:noFill/>
        </p:spPr>
        <p:txBody>
          <a:bodyPr wrap="none" rtlCol="0">
            <a:spAutoFit/>
          </a:bodyPr>
          <a:lstStyle/>
          <a:p>
            <a:r>
              <a:rPr lang="en-US" altLang="zh-CN" sz="4000" dirty="0">
                <a:solidFill>
                  <a:schemeClr val="bg1"/>
                </a:solidFill>
                <a:latin typeface="+mj-lt"/>
              </a:rPr>
              <a:t>Work Review</a:t>
            </a:r>
          </a:p>
        </p:txBody>
      </p:sp>
      <p:sp>
        <p:nvSpPr>
          <p:cNvPr id="3" name="灯片编号占位符 2">
            <a:extLst>
              <a:ext uri="{FF2B5EF4-FFF2-40B4-BE49-F238E27FC236}">
                <a16:creationId xmlns:a16="http://schemas.microsoft.com/office/drawing/2014/main" id="{337E8B43-8806-D2E5-0558-3ACC412800E9}"/>
              </a:ext>
            </a:extLst>
          </p:cNvPr>
          <p:cNvSpPr>
            <a:spLocks noGrp="1"/>
          </p:cNvSpPr>
          <p:nvPr>
            <p:ph type="sldNum" sz="quarter" idx="10"/>
          </p:nvPr>
        </p:nvSpPr>
        <p:spPr/>
        <p:txBody>
          <a:bodyPr/>
          <a:lstStyle/>
          <a:p>
            <a:fld id="{81380A6B-6B1C-4B5C-8CC8-AAA0A5F06428}" type="slidenum">
              <a:rPr lang="zh-CN" altLang="en-US" smtClean="0"/>
              <a:pPr/>
              <a:t>40</a:t>
            </a:fld>
            <a:endParaRPr lang="zh-CN" altLang="en-US" dirty="0"/>
          </a:p>
        </p:txBody>
      </p:sp>
      <p:sp>
        <p:nvSpPr>
          <p:cNvPr id="31" name="文本框 30">
            <a:extLst>
              <a:ext uri="{FF2B5EF4-FFF2-40B4-BE49-F238E27FC236}">
                <a16:creationId xmlns:a16="http://schemas.microsoft.com/office/drawing/2014/main" id="{3DB2704B-F558-83EF-2244-9ED9AA7C9799}"/>
              </a:ext>
            </a:extLst>
          </p:cNvPr>
          <p:cNvSpPr txBox="1"/>
          <p:nvPr/>
        </p:nvSpPr>
        <p:spPr>
          <a:xfrm>
            <a:off x="194757" y="1172142"/>
            <a:ext cx="3918573" cy="523220"/>
          </a:xfrm>
          <a:prstGeom prst="rect">
            <a:avLst/>
          </a:prstGeom>
          <a:noFill/>
        </p:spPr>
        <p:txBody>
          <a:bodyPr wrap="none" rtlCol="0">
            <a:spAutoFit/>
          </a:bodyPr>
          <a:lstStyle/>
          <a:p>
            <a:r>
              <a:rPr lang="en-US" altLang="zh-CN" sz="2800" dirty="0"/>
              <a:t>Beam Test 2025 at CERN</a:t>
            </a:r>
            <a:endParaRPr lang="zh-CN" altLang="en-US" sz="2800" dirty="0"/>
          </a:p>
        </p:txBody>
      </p:sp>
      <p:sp>
        <p:nvSpPr>
          <p:cNvPr id="9" name="文本框 8">
            <a:extLst>
              <a:ext uri="{FF2B5EF4-FFF2-40B4-BE49-F238E27FC236}">
                <a16:creationId xmlns:a16="http://schemas.microsoft.com/office/drawing/2014/main" id="{9BF1BFD2-3113-4813-93AF-8655B3D9E37A}"/>
              </a:ext>
            </a:extLst>
          </p:cNvPr>
          <p:cNvSpPr txBox="1"/>
          <p:nvPr/>
        </p:nvSpPr>
        <p:spPr>
          <a:xfrm>
            <a:off x="485192" y="1757442"/>
            <a:ext cx="1608133" cy="369332"/>
          </a:xfrm>
          <a:prstGeom prst="rect">
            <a:avLst/>
          </a:prstGeom>
          <a:noFill/>
        </p:spPr>
        <p:txBody>
          <a:bodyPr wrap="none" rtlCol="0">
            <a:spAutoFit/>
          </a:bodyPr>
          <a:lstStyle/>
          <a:p>
            <a:r>
              <a:rPr lang="en-US" altLang="zh-CN" dirty="0"/>
              <a:t>T0 calibration:</a:t>
            </a:r>
            <a:endParaRPr lang="zh-CN" altLang="en-US" dirty="0"/>
          </a:p>
        </p:txBody>
      </p:sp>
      <p:pic>
        <p:nvPicPr>
          <p:cNvPr id="60" name="图片 59">
            <a:extLst>
              <a:ext uri="{FF2B5EF4-FFF2-40B4-BE49-F238E27FC236}">
                <a16:creationId xmlns:a16="http://schemas.microsoft.com/office/drawing/2014/main" id="{DDBE8DCA-9F40-48E5-92E5-3588D3DB9B31}"/>
              </a:ext>
            </a:extLst>
          </p:cNvPr>
          <p:cNvPicPr>
            <a:picLocks noChangeAspect="1"/>
          </p:cNvPicPr>
          <p:nvPr/>
        </p:nvPicPr>
        <p:blipFill rotWithShape="1">
          <a:blip r:embed="rId2">
            <a:extLst>
              <a:ext uri="{28A0092B-C50C-407E-A947-70E740481C1C}">
                <a14:useLocalDpi xmlns:a14="http://schemas.microsoft.com/office/drawing/2010/main" val="0"/>
              </a:ext>
            </a:extLst>
          </a:blip>
          <a:srcRect t="7809"/>
          <a:stretch/>
        </p:blipFill>
        <p:spPr>
          <a:xfrm>
            <a:off x="1796436" y="4388068"/>
            <a:ext cx="3048394" cy="1918138"/>
          </a:xfrm>
          <a:prstGeom prst="rect">
            <a:avLst/>
          </a:prstGeom>
        </p:spPr>
      </p:pic>
      <p:pic>
        <p:nvPicPr>
          <p:cNvPr id="61" name="图片 60">
            <a:extLst>
              <a:ext uri="{FF2B5EF4-FFF2-40B4-BE49-F238E27FC236}">
                <a16:creationId xmlns:a16="http://schemas.microsoft.com/office/drawing/2014/main" id="{30A04883-46B4-42C8-8EAA-DB0613E0C982}"/>
              </a:ext>
            </a:extLst>
          </p:cNvPr>
          <p:cNvPicPr>
            <a:picLocks noChangeAspect="1"/>
          </p:cNvPicPr>
          <p:nvPr/>
        </p:nvPicPr>
        <p:blipFill rotWithShape="1">
          <a:blip r:embed="rId3">
            <a:extLst>
              <a:ext uri="{28A0092B-C50C-407E-A947-70E740481C1C}">
                <a14:useLocalDpi xmlns:a14="http://schemas.microsoft.com/office/drawing/2010/main" val="0"/>
              </a:ext>
            </a:extLst>
          </a:blip>
          <a:srcRect t="7809"/>
          <a:stretch/>
        </p:blipFill>
        <p:spPr>
          <a:xfrm>
            <a:off x="1755201" y="2279956"/>
            <a:ext cx="3048395" cy="1918137"/>
          </a:xfrm>
          <a:prstGeom prst="rect">
            <a:avLst/>
          </a:prstGeom>
        </p:spPr>
      </p:pic>
      <p:sp>
        <p:nvSpPr>
          <p:cNvPr id="10" name="文本框 9">
            <a:extLst>
              <a:ext uri="{FF2B5EF4-FFF2-40B4-BE49-F238E27FC236}">
                <a16:creationId xmlns:a16="http://schemas.microsoft.com/office/drawing/2014/main" id="{EA61B16F-9623-4FD4-9E01-B2545D608FEB}"/>
              </a:ext>
            </a:extLst>
          </p:cNvPr>
          <p:cNvSpPr txBox="1"/>
          <p:nvPr/>
        </p:nvSpPr>
        <p:spPr>
          <a:xfrm>
            <a:off x="2987849" y="4046034"/>
            <a:ext cx="665567" cy="276999"/>
          </a:xfrm>
          <a:prstGeom prst="rect">
            <a:avLst/>
          </a:prstGeom>
          <a:noFill/>
        </p:spPr>
        <p:txBody>
          <a:bodyPr wrap="none" rtlCol="0">
            <a:spAutoFit/>
          </a:bodyPr>
          <a:lstStyle/>
          <a:p>
            <a:r>
              <a:rPr lang="en-US" altLang="zh-CN" sz="1200" dirty="0"/>
              <a:t>channel</a:t>
            </a:r>
            <a:endParaRPr lang="zh-CN" altLang="en-US" sz="1200" dirty="0"/>
          </a:p>
        </p:txBody>
      </p:sp>
      <p:sp>
        <p:nvSpPr>
          <p:cNvPr id="62" name="文本框 61">
            <a:extLst>
              <a:ext uri="{FF2B5EF4-FFF2-40B4-BE49-F238E27FC236}">
                <a16:creationId xmlns:a16="http://schemas.microsoft.com/office/drawing/2014/main" id="{D7836649-88EA-4E39-A42E-244363BB8D08}"/>
              </a:ext>
            </a:extLst>
          </p:cNvPr>
          <p:cNvSpPr txBox="1"/>
          <p:nvPr/>
        </p:nvSpPr>
        <p:spPr>
          <a:xfrm rot="16200000">
            <a:off x="1210241" y="3167358"/>
            <a:ext cx="737702" cy="276999"/>
          </a:xfrm>
          <a:prstGeom prst="rect">
            <a:avLst/>
          </a:prstGeom>
          <a:noFill/>
        </p:spPr>
        <p:txBody>
          <a:bodyPr wrap="none" rtlCol="0">
            <a:spAutoFit/>
          </a:bodyPr>
          <a:lstStyle/>
          <a:p>
            <a:r>
              <a:rPr lang="en-US" altLang="zh-CN" sz="1200" dirty="0"/>
              <a:t>time (</a:t>
            </a:r>
            <a:r>
              <a:rPr lang="en-US" altLang="zh-CN" sz="1200" dirty="0" err="1"/>
              <a:t>ps</a:t>
            </a:r>
            <a:r>
              <a:rPr lang="en-US" altLang="zh-CN" sz="1200" dirty="0"/>
              <a:t>)</a:t>
            </a:r>
            <a:endParaRPr lang="zh-CN" altLang="en-US" sz="1200" dirty="0"/>
          </a:p>
        </p:txBody>
      </p:sp>
      <p:sp>
        <p:nvSpPr>
          <p:cNvPr id="63" name="文本框 62">
            <a:extLst>
              <a:ext uri="{FF2B5EF4-FFF2-40B4-BE49-F238E27FC236}">
                <a16:creationId xmlns:a16="http://schemas.microsoft.com/office/drawing/2014/main" id="{2BCB6C7B-50AE-45A6-B9F6-004DEB832217}"/>
              </a:ext>
            </a:extLst>
          </p:cNvPr>
          <p:cNvSpPr txBox="1"/>
          <p:nvPr/>
        </p:nvSpPr>
        <p:spPr>
          <a:xfrm rot="16200000">
            <a:off x="1210241" y="5133996"/>
            <a:ext cx="737702" cy="276999"/>
          </a:xfrm>
          <a:prstGeom prst="rect">
            <a:avLst/>
          </a:prstGeom>
          <a:noFill/>
        </p:spPr>
        <p:txBody>
          <a:bodyPr wrap="none" rtlCol="0">
            <a:spAutoFit/>
          </a:bodyPr>
          <a:lstStyle/>
          <a:p>
            <a:r>
              <a:rPr lang="en-US" altLang="zh-CN" sz="1200" dirty="0"/>
              <a:t>time (</a:t>
            </a:r>
            <a:r>
              <a:rPr lang="en-US" altLang="zh-CN" sz="1200" dirty="0" err="1"/>
              <a:t>ps</a:t>
            </a:r>
            <a:r>
              <a:rPr lang="en-US" altLang="zh-CN" sz="1200" dirty="0"/>
              <a:t>)</a:t>
            </a:r>
            <a:endParaRPr lang="zh-CN" altLang="en-US" sz="1200" dirty="0"/>
          </a:p>
        </p:txBody>
      </p:sp>
      <p:sp>
        <p:nvSpPr>
          <p:cNvPr id="68" name="文本框 67">
            <a:extLst>
              <a:ext uri="{FF2B5EF4-FFF2-40B4-BE49-F238E27FC236}">
                <a16:creationId xmlns:a16="http://schemas.microsoft.com/office/drawing/2014/main" id="{CB3764F0-7881-43E0-8AD5-F2CFE1836F12}"/>
              </a:ext>
            </a:extLst>
          </p:cNvPr>
          <p:cNvSpPr txBox="1"/>
          <p:nvPr/>
        </p:nvSpPr>
        <p:spPr>
          <a:xfrm>
            <a:off x="2946614" y="6167706"/>
            <a:ext cx="665567" cy="276999"/>
          </a:xfrm>
          <a:prstGeom prst="rect">
            <a:avLst/>
          </a:prstGeom>
          <a:noFill/>
        </p:spPr>
        <p:txBody>
          <a:bodyPr wrap="none" rtlCol="0">
            <a:spAutoFit/>
          </a:bodyPr>
          <a:lstStyle/>
          <a:p>
            <a:r>
              <a:rPr lang="en-US" altLang="zh-CN" sz="1200" dirty="0"/>
              <a:t>channel</a:t>
            </a:r>
            <a:endParaRPr lang="zh-CN" altLang="en-US" sz="1200" dirty="0"/>
          </a:p>
        </p:txBody>
      </p:sp>
      <p:sp>
        <p:nvSpPr>
          <p:cNvPr id="12" name="文本框 11">
            <a:extLst>
              <a:ext uri="{FF2B5EF4-FFF2-40B4-BE49-F238E27FC236}">
                <a16:creationId xmlns:a16="http://schemas.microsoft.com/office/drawing/2014/main" id="{D680E37D-D94F-4756-9367-64A758B6836A}"/>
              </a:ext>
            </a:extLst>
          </p:cNvPr>
          <p:cNvSpPr txBox="1"/>
          <p:nvPr/>
        </p:nvSpPr>
        <p:spPr>
          <a:xfrm>
            <a:off x="484230" y="3161323"/>
            <a:ext cx="744114" cy="338554"/>
          </a:xfrm>
          <a:prstGeom prst="rect">
            <a:avLst/>
          </a:prstGeom>
          <a:noFill/>
        </p:spPr>
        <p:txBody>
          <a:bodyPr wrap="none" rtlCol="0">
            <a:spAutoFit/>
          </a:bodyPr>
          <a:lstStyle/>
          <a:p>
            <a:r>
              <a:rPr lang="en-US" altLang="zh-CN" sz="1600" dirty="0"/>
              <a:t>Before</a:t>
            </a:r>
            <a:endParaRPr lang="zh-CN" altLang="en-US" sz="1600" dirty="0"/>
          </a:p>
        </p:txBody>
      </p:sp>
      <p:sp>
        <p:nvSpPr>
          <p:cNvPr id="69" name="文本框 68">
            <a:extLst>
              <a:ext uri="{FF2B5EF4-FFF2-40B4-BE49-F238E27FC236}">
                <a16:creationId xmlns:a16="http://schemas.microsoft.com/office/drawing/2014/main" id="{746A6477-CC48-403C-AFD8-C2017AFE9601}"/>
              </a:ext>
            </a:extLst>
          </p:cNvPr>
          <p:cNvSpPr txBox="1"/>
          <p:nvPr/>
        </p:nvSpPr>
        <p:spPr>
          <a:xfrm>
            <a:off x="482420" y="5231794"/>
            <a:ext cx="619080" cy="338554"/>
          </a:xfrm>
          <a:prstGeom prst="rect">
            <a:avLst/>
          </a:prstGeom>
          <a:noFill/>
        </p:spPr>
        <p:txBody>
          <a:bodyPr wrap="none" rtlCol="0">
            <a:spAutoFit/>
          </a:bodyPr>
          <a:lstStyle/>
          <a:p>
            <a:r>
              <a:rPr lang="en-US" altLang="zh-CN" sz="1600" dirty="0"/>
              <a:t>After</a:t>
            </a:r>
            <a:endParaRPr lang="zh-CN" altLang="en-US" sz="1600" dirty="0"/>
          </a:p>
        </p:txBody>
      </p:sp>
    </p:spTree>
    <p:extLst>
      <p:ext uri="{BB962C8B-B14F-4D97-AF65-F5344CB8AC3E}">
        <p14:creationId xmlns:p14="http://schemas.microsoft.com/office/powerpoint/2010/main" val="3774879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5598F-D344-4ECD-1605-F8C61549D8A1}"/>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515F96B-0559-60BB-376A-EEF1A4C77E17}"/>
              </a:ext>
            </a:extLst>
          </p:cNvPr>
          <p:cNvSpPr txBox="1"/>
          <p:nvPr/>
        </p:nvSpPr>
        <p:spPr>
          <a:xfrm>
            <a:off x="75062" y="163170"/>
            <a:ext cx="3360279" cy="707886"/>
          </a:xfrm>
          <a:prstGeom prst="rect">
            <a:avLst/>
          </a:prstGeom>
          <a:noFill/>
        </p:spPr>
        <p:txBody>
          <a:bodyPr wrap="none" rtlCol="0">
            <a:spAutoFit/>
          </a:bodyPr>
          <a:lstStyle/>
          <a:p>
            <a:r>
              <a:rPr lang="en-US" altLang="zh-CN" sz="4000" dirty="0">
                <a:solidFill>
                  <a:schemeClr val="bg1"/>
                </a:solidFill>
                <a:latin typeface="+mj-lt"/>
              </a:rPr>
              <a:t>Work Review</a:t>
            </a:r>
          </a:p>
        </p:txBody>
      </p:sp>
      <p:sp>
        <p:nvSpPr>
          <p:cNvPr id="3" name="灯片编号占位符 2">
            <a:extLst>
              <a:ext uri="{FF2B5EF4-FFF2-40B4-BE49-F238E27FC236}">
                <a16:creationId xmlns:a16="http://schemas.microsoft.com/office/drawing/2014/main" id="{337E8B43-8806-D2E5-0558-3ACC412800E9}"/>
              </a:ext>
            </a:extLst>
          </p:cNvPr>
          <p:cNvSpPr>
            <a:spLocks noGrp="1"/>
          </p:cNvSpPr>
          <p:nvPr>
            <p:ph type="sldNum" sz="quarter" idx="10"/>
          </p:nvPr>
        </p:nvSpPr>
        <p:spPr/>
        <p:txBody>
          <a:bodyPr/>
          <a:lstStyle/>
          <a:p>
            <a:fld id="{81380A6B-6B1C-4B5C-8CC8-AAA0A5F06428}" type="slidenum">
              <a:rPr lang="zh-CN" altLang="en-US" smtClean="0"/>
              <a:pPr/>
              <a:t>41</a:t>
            </a:fld>
            <a:endParaRPr lang="zh-CN" altLang="en-US" dirty="0"/>
          </a:p>
        </p:txBody>
      </p:sp>
      <p:sp>
        <p:nvSpPr>
          <p:cNvPr id="31" name="文本框 30">
            <a:extLst>
              <a:ext uri="{FF2B5EF4-FFF2-40B4-BE49-F238E27FC236}">
                <a16:creationId xmlns:a16="http://schemas.microsoft.com/office/drawing/2014/main" id="{3DB2704B-F558-83EF-2244-9ED9AA7C9799}"/>
              </a:ext>
            </a:extLst>
          </p:cNvPr>
          <p:cNvSpPr txBox="1"/>
          <p:nvPr/>
        </p:nvSpPr>
        <p:spPr>
          <a:xfrm>
            <a:off x="194757" y="1172142"/>
            <a:ext cx="3918573" cy="523220"/>
          </a:xfrm>
          <a:prstGeom prst="rect">
            <a:avLst/>
          </a:prstGeom>
          <a:noFill/>
        </p:spPr>
        <p:txBody>
          <a:bodyPr wrap="none" rtlCol="0">
            <a:spAutoFit/>
          </a:bodyPr>
          <a:lstStyle/>
          <a:p>
            <a:r>
              <a:rPr lang="en-US" altLang="zh-CN" sz="2800" dirty="0"/>
              <a:t>Beam Test 2025 at CERN</a:t>
            </a:r>
            <a:endParaRPr lang="zh-CN" altLang="en-US" sz="2800" dirty="0"/>
          </a:p>
        </p:txBody>
      </p:sp>
      <p:sp>
        <p:nvSpPr>
          <p:cNvPr id="132" name="文本框 131">
            <a:extLst>
              <a:ext uri="{FF2B5EF4-FFF2-40B4-BE49-F238E27FC236}">
                <a16:creationId xmlns:a16="http://schemas.microsoft.com/office/drawing/2014/main" id="{B2AD5CF3-0312-4D5E-9D19-23930AF2E46E}"/>
              </a:ext>
            </a:extLst>
          </p:cNvPr>
          <p:cNvSpPr txBox="1"/>
          <p:nvPr/>
        </p:nvSpPr>
        <p:spPr>
          <a:xfrm>
            <a:off x="513184" y="1811782"/>
            <a:ext cx="3463449" cy="369332"/>
          </a:xfrm>
          <a:prstGeom prst="rect">
            <a:avLst/>
          </a:prstGeom>
          <a:noFill/>
        </p:spPr>
        <p:txBody>
          <a:bodyPr wrap="none" rtlCol="0">
            <a:spAutoFit/>
          </a:bodyPr>
          <a:lstStyle/>
          <a:p>
            <a:r>
              <a:rPr lang="en-US" altLang="zh-CN" dirty="0"/>
              <a:t>BTOF identification performance:  </a:t>
            </a:r>
            <a:endParaRPr lang="zh-CN" altLang="en-US" dirty="0"/>
          </a:p>
        </p:txBody>
      </p:sp>
      <p:sp>
        <p:nvSpPr>
          <p:cNvPr id="141" name="文本框 140">
            <a:extLst>
              <a:ext uri="{FF2B5EF4-FFF2-40B4-BE49-F238E27FC236}">
                <a16:creationId xmlns:a16="http://schemas.microsoft.com/office/drawing/2014/main" id="{20559724-1980-4298-AE2E-11ECFBFD7A63}"/>
              </a:ext>
            </a:extLst>
          </p:cNvPr>
          <p:cNvSpPr txBox="1"/>
          <p:nvPr/>
        </p:nvSpPr>
        <p:spPr>
          <a:xfrm>
            <a:off x="2319205" y="4154953"/>
            <a:ext cx="683200" cy="307777"/>
          </a:xfrm>
          <a:prstGeom prst="rect">
            <a:avLst/>
          </a:prstGeom>
          <a:noFill/>
        </p:spPr>
        <p:txBody>
          <a:bodyPr wrap="none" rtlCol="0">
            <a:spAutoFit/>
          </a:bodyPr>
          <a:lstStyle/>
          <a:p>
            <a:r>
              <a:rPr lang="en-US" altLang="zh-CN" sz="1400" dirty="0" err="1"/>
              <a:t>hitmap</a:t>
            </a:r>
            <a:endParaRPr lang="zh-CN" altLang="en-US" sz="1400" dirty="0"/>
          </a:p>
        </p:txBody>
      </p:sp>
      <p:sp>
        <p:nvSpPr>
          <p:cNvPr id="142" name="文本框 141">
            <a:extLst>
              <a:ext uri="{FF2B5EF4-FFF2-40B4-BE49-F238E27FC236}">
                <a16:creationId xmlns:a16="http://schemas.microsoft.com/office/drawing/2014/main" id="{20D53C50-7829-4064-922C-AD1E164F8069}"/>
              </a:ext>
            </a:extLst>
          </p:cNvPr>
          <p:cNvSpPr txBox="1"/>
          <p:nvPr/>
        </p:nvSpPr>
        <p:spPr>
          <a:xfrm>
            <a:off x="8318789" y="6199470"/>
            <a:ext cx="484428" cy="307777"/>
          </a:xfrm>
          <a:prstGeom prst="rect">
            <a:avLst/>
          </a:prstGeom>
          <a:noFill/>
        </p:spPr>
        <p:txBody>
          <a:bodyPr wrap="none" rtlCol="0">
            <a:spAutoFit/>
          </a:bodyPr>
          <a:lstStyle/>
          <a:p>
            <a:r>
              <a:rPr lang="en-US" altLang="zh-CN" sz="1400" dirty="0" err="1"/>
              <a:t>Npe</a:t>
            </a:r>
            <a:endParaRPr lang="en-US" altLang="zh-CN" sz="1400" dirty="0"/>
          </a:p>
        </p:txBody>
      </p:sp>
      <p:sp>
        <p:nvSpPr>
          <p:cNvPr id="146" name="文本框 145">
            <a:extLst>
              <a:ext uri="{FF2B5EF4-FFF2-40B4-BE49-F238E27FC236}">
                <a16:creationId xmlns:a16="http://schemas.microsoft.com/office/drawing/2014/main" id="{35D8836F-948F-4140-BD29-F3D6A4373C8B}"/>
              </a:ext>
            </a:extLst>
          </p:cNvPr>
          <p:cNvSpPr txBox="1"/>
          <p:nvPr/>
        </p:nvSpPr>
        <p:spPr>
          <a:xfrm>
            <a:off x="3990951" y="1811782"/>
            <a:ext cx="1572866" cy="369332"/>
          </a:xfrm>
          <a:prstGeom prst="rect">
            <a:avLst/>
          </a:prstGeom>
          <a:noFill/>
        </p:spPr>
        <p:txBody>
          <a:bodyPr wrap="none" rtlCol="0">
            <a:spAutoFit/>
          </a:bodyPr>
          <a:lstStyle/>
          <a:p>
            <a:r>
              <a:rPr lang="en-US" altLang="zh-CN" dirty="0"/>
              <a:t>Theta ~ 50 deg</a:t>
            </a:r>
            <a:endParaRPr lang="zh-CN" altLang="en-US" dirty="0"/>
          </a:p>
        </p:txBody>
      </p:sp>
      <p:sp>
        <p:nvSpPr>
          <p:cNvPr id="148" name="文本框 147">
            <a:extLst>
              <a:ext uri="{FF2B5EF4-FFF2-40B4-BE49-F238E27FC236}">
                <a16:creationId xmlns:a16="http://schemas.microsoft.com/office/drawing/2014/main" id="{1719BE55-A817-4EF8-ABA7-885EC13660CE}"/>
              </a:ext>
            </a:extLst>
          </p:cNvPr>
          <p:cNvSpPr txBox="1"/>
          <p:nvPr/>
        </p:nvSpPr>
        <p:spPr>
          <a:xfrm>
            <a:off x="7584614" y="1188407"/>
            <a:ext cx="1218603" cy="307777"/>
          </a:xfrm>
          <a:prstGeom prst="rect">
            <a:avLst/>
          </a:prstGeom>
          <a:noFill/>
        </p:spPr>
        <p:txBody>
          <a:bodyPr wrap="none" rtlCol="0">
            <a:spAutoFit/>
          </a:bodyPr>
          <a:lstStyle/>
          <a:p>
            <a:r>
              <a:rPr lang="en-US" altLang="zh-CN" sz="1400" dirty="0"/>
              <a:t>4 GeV·c</a:t>
            </a:r>
            <a:r>
              <a:rPr lang="en-US" altLang="zh-CN" sz="1400" baseline="30000" dirty="0"/>
              <a:t>-1</a:t>
            </a:r>
            <a:r>
              <a:rPr lang="en-US" altLang="zh-CN" sz="1400" dirty="0"/>
              <a:t> </a:t>
            </a:r>
            <a:r>
              <a:rPr lang="el-GR" altLang="zh-CN" sz="1400" dirty="0"/>
              <a:t>π</a:t>
            </a:r>
            <a:r>
              <a:rPr lang="en-US" altLang="zh-CN" sz="1400" dirty="0"/>
              <a:t>/p</a:t>
            </a:r>
            <a:endParaRPr lang="zh-CN" altLang="en-US" sz="1400" dirty="0"/>
          </a:p>
        </p:txBody>
      </p:sp>
      <p:cxnSp>
        <p:nvCxnSpPr>
          <p:cNvPr id="149" name="直接箭头连接符 148">
            <a:extLst>
              <a:ext uri="{FF2B5EF4-FFF2-40B4-BE49-F238E27FC236}">
                <a16:creationId xmlns:a16="http://schemas.microsoft.com/office/drawing/2014/main" id="{72C138ED-2B38-40A8-9BCC-39DD35E10F5D}"/>
              </a:ext>
            </a:extLst>
          </p:cNvPr>
          <p:cNvCxnSpPr>
            <a:cxnSpLocks/>
          </p:cNvCxnSpPr>
          <p:nvPr/>
        </p:nvCxnSpPr>
        <p:spPr>
          <a:xfrm>
            <a:off x="8838825" y="1351492"/>
            <a:ext cx="323903" cy="0"/>
          </a:xfrm>
          <a:prstGeom prst="straightConnector1">
            <a:avLst/>
          </a:prstGeom>
          <a:ln w="158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50" name="文本框 149">
            <a:extLst>
              <a:ext uri="{FF2B5EF4-FFF2-40B4-BE49-F238E27FC236}">
                <a16:creationId xmlns:a16="http://schemas.microsoft.com/office/drawing/2014/main" id="{0FBBF665-A717-4EBE-A49A-845CD73EFA61}"/>
              </a:ext>
            </a:extLst>
          </p:cNvPr>
          <p:cNvSpPr txBox="1"/>
          <p:nvPr/>
        </p:nvSpPr>
        <p:spPr>
          <a:xfrm>
            <a:off x="9215872" y="1189695"/>
            <a:ext cx="1213794" cy="307777"/>
          </a:xfrm>
          <a:prstGeom prst="rect">
            <a:avLst/>
          </a:prstGeom>
          <a:noFill/>
        </p:spPr>
        <p:txBody>
          <a:bodyPr wrap="none" rtlCol="0">
            <a:spAutoFit/>
          </a:bodyPr>
          <a:lstStyle/>
          <a:p>
            <a:r>
              <a:rPr lang="en-US" altLang="zh-CN" sz="1400" dirty="0"/>
              <a:t>2 GeV·c</a:t>
            </a:r>
            <a:r>
              <a:rPr lang="en-US" altLang="zh-CN" sz="1400" baseline="30000" dirty="0"/>
              <a:t>-1</a:t>
            </a:r>
            <a:r>
              <a:rPr lang="en-US" altLang="zh-CN" sz="1400" dirty="0"/>
              <a:t> </a:t>
            </a:r>
            <a:r>
              <a:rPr lang="el-GR" altLang="zh-CN" sz="1400" dirty="0"/>
              <a:t>π</a:t>
            </a:r>
            <a:r>
              <a:rPr lang="en-US" altLang="zh-CN" sz="1400" dirty="0"/>
              <a:t>/K</a:t>
            </a:r>
            <a:endParaRPr lang="zh-CN" altLang="en-US" sz="1400" dirty="0"/>
          </a:p>
        </p:txBody>
      </p:sp>
      <p:pic>
        <p:nvPicPr>
          <p:cNvPr id="25" name="图片 24">
            <a:extLst>
              <a:ext uri="{FF2B5EF4-FFF2-40B4-BE49-F238E27FC236}">
                <a16:creationId xmlns:a16="http://schemas.microsoft.com/office/drawing/2014/main" id="{FE66CA5A-3E09-4779-AD16-BCE06C87503C}"/>
              </a:ext>
            </a:extLst>
          </p:cNvPr>
          <p:cNvPicPr>
            <a:picLocks noChangeAspect="1"/>
          </p:cNvPicPr>
          <p:nvPr/>
        </p:nvPicPr>
        <p:blipFill>
          <a:blip r:embed="rId2"/>
          <a:stretch>
            <a:fillRect/>
          </a:stretch>
        </p:blipFill>
        <p:spPr>
          <a:xfrm>
            <a:off x="513184" y="4676887"/>
            <a:ext cx="4385388" cy="1911756"/>
          </a:xfrm>
          <a:prstGeom prst="rect">
            <a:avLst/>
          </a:prstGeom>
        </p:spPr>
      </p:pic>
      <p:pic>
        <p:nvPicPr>
          <p:cNvPr id="26" name="图片 25">
            <a:extLst>
              <a:ext uri="{FF2B5EF4-FFF2-40B4-BE49-F238E27FC236}">
                <a16:creationId xmlns:a16="http://schemas.microsoft.com/office/drawing/2014/main" id="{525C7153-81B0-4B43-AC60-116B69C4C9FA}"/>
              </a:ext>
            </a:extLst>
          </p:cNvPr>
          <p:cNvPicPr>
            <a:picLocks noChangeAspect="1"/>
          </p:cNvPicPr>
          <p:nvPr/>
        </p:nvPicPr>
        <p:blipFill>
          <a:blip r:embed="rId3"/>
          <a:stretch>
            <a:fillRect/>
          </a:stretch>
        </p:blipFill>
        <p:spPr>
          <a:xfrm>
            <a:off x="7152797" y="4356478"/>
            <a:ext cx="3695958" cy="1909415"/>
          </a:xfrm>
          <a:prstGeom prst="rect">
            <a:avLst/>
          </a:prstGeom>
        </p:spPr>
      </p:pic>
      <p:pic>
        <p:nvPicPr>
          <p:cNvPr id="27" name="图片 26">
            <a:extLst>
              <a:ext uri="{FF2B5EF4-FFF2-40B4-BE49-F238E27FC236}">
                <a16:creationId xmlns:a16="http://schemas.microsoft.com/office/drawing/2014/main" id="{939D716C-4F8C-4BF9-8BCD-2C151FDCBDA8}"/>
              </a:ext>
            </a:extLst>
          </p:cNvPr>
          <p:cNvPicPr>
            <a:picLocks noChangeAspect="1"/>
          </p:cNvPicPr>
          <p:nvPr/>
        </p:nvPicPr>
        <p:blipFill>
          <a:blip r:embed="rId4"/>
          <a:stretch>
            <a:fillRect/>
          </a:stretch>
        </p:blipFill>
        <p:spPr>
          <a:xfrm>
            <a:off x="802847" y="2181113"/>
            <a:ext cx="4095725" cy="2032368"/>
          </a:xfrm>
          <a:prstGeom prst="rect">
            <a:avLst/>
          </a:prstGeom>
        </p:spPr>
      </p:pic>
      <p:pic>
        <p:nvPicPr>
          <p:cNvPr id="28" name="内容占位符 3">
            <a:extLst>
              <a:ext uri="{FF2B5EF4-FFF2-40B4-BE49-F238E27FC236}">
                <a16:creationId xmlns:a16="http://schemas.microsoft.com/office/drawing/2014/main" id="{A9AE1282-0361-4684-A755-2594E30D7EC9}"/>
              </a:ext>
            </a:extLst>
          </p:cNvPr>
          <p:cNvPicPr>
            <a:picLocks noChangeAspect="1"/>
          </p:cNvPicPr>
          <p:nvPr/>
        </p:nvPicPr>
        <p:blipFill>
          <a:blip r:embed="rId5"/>
          <a:stretch>
            <a:fillRect/>
          </a:stretch>
        </p:blipFill>
        <p:spPr>
          <a:xfrm>
            <a:off x="6750687" y="1728538"/>
            <a:ext cx="4500178" cy="2366291"/>
          </a:xfrm>
          <a:prstGeom prst="rect">
            <a:avLst/>
          </a:prstGeom>
        </p:spPr>
      </p:pic>
      <p:sp>
        <p:nvSpPr>
          <p:cNvPr id="29" name="文本框 28">
            <a:extLst>
              <a:ext uri="{FF2B5EF4-FFF2-40B4-BE49-F238E27FC236}">
                <a16:creationId xmlns:a16="http://schemas.microsoft.com/office/drawing/2014/main" id="{DFF7980B-E599-4B3A-8174-E30339F0E852}"/>
              </a:ext>
            </a:extLst>
          </p:cNvPr>
          <p:cNvSpPr txBox="1"/>
          <p:nvPr/>
        </p:nvSpPr>
        <p:spPr>
          <a:xfrm flipH="1">
            <a:off x="9162728" y="2323511"/>
            <a:ext cx="1170795" cy="338554"/>
          </a:xfrm>
          <a:prstGeom prst="rect">
            <a:avLst/>
          </a:prstGeom>
          <a:noFill/>
        </p:spPr>
        <p:txBody>
          <a:bodyPr wrap="square" rtlCol="0">
            <a:spAutoFit/>
          </a:bodyPr>
          <a:lstStyle/>
          <a:p>
            <a:r>
              <a:rPr lang="en-US" altLang="zh-CN" sz="1600" dirty="0">
                <a:solidFill>
                  <a:srgbClr val="00B050"/>
                </a:solidFill>
                <a:latin typeface="Times New Roman" panose="02020603050405020304" pitchFamily="18" charset="0"/>
                <a:cs typeface="Times New Roman" panose="02020603050405020304" pitchFamily="18" charset="0"/>
              </a:rPr>
              <a:t>Sep ~</a:t>
            </a:r>
            <a:r>
              <a:rPr lang="zh-CN" altLang="en-US" sz="1600" dirty="0">
                <a:solidFill>
                  <a:srgbClr val="00B050"/>
                </a:solidFill>
                <a:latin typeface="Times New Roman" panose="02020603050405020304" pitchFamily="18" charset="0"/>
                <a:cs typeface="Times New Roman" panose="02020603050405020304" pitchFamily="18" charset="0"/>
              </a:rPr>
              <a:t> </a:t>
            </a:r>
            <a:r>
              <a:rPr lang="en-US" altLang="zh-CN" sz="1600" dirty="0">
                <a:solidFill>
                  <a:srgbClr val="00B050"/>
                </a:solidFill>
                <a:latin typeface="Times New Roman" panose="02020603050405020304" pitchFamily="18" charset="0"/>
                <a:cs typeface="Times New Roman" panose="02020603050405020304" pitchFamily="18" charset="0"/>
              </a:rPr>
              <a:t>3.6</a:t>
            </a:r>
            <a:r>
              <a:rPr lang="el-GR" altLang="zh-CN" sz="1600" dirty="0">
                <a:solidFill>
                  <a:srgbClr val="00B050"/>
                </a:solidFill>
                <a:latin typeface="Times New Roman" panose="02020603050405020304" pitchFamily="18" charset="0"/>
                <a:cs typeface="Times New Roman" panose="02020603050405020304" pitchFamily="18" charset="0"/>
              </a:rPr>
              <a:t>σ</a:t>
            </a:r>
            <a:endParaRPr lang="zh-CN" altLang="en-US" sz="16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7350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5598F-D344-4ECD-1605-F8C61549D8A1}"/>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515F96B-0559-60BB-376A-EEF1A4C77E17}"/>
              </a:ext>
            </a:extLst>
          </p:cNvPr>
          <p:cNvSpPr txBox="1"/>
          <p:nvPr/>
        </p:nvSpPr>
        <p:spPr>
          <a:xfrm>
            <a:off x="75062" y="163170"/>
            <a:ext cx="3360279" cy="707886"/>
          </a:xfrm>
          <a:prstGeom prst="rect">
            <a:avLst/>
          </a:prstGeom>
          <a:noFill/>
        </p:spPr>
        <p:txBody>
          <a:bodyPr wrap="none" rtlCol="0">
            <a:spAutoFit/>
          </a:bodyPr>
          <a:lstStyle/>
          <a:p>
            <a:r>
              <a:rPr lang="en-US" altLang="zh-CN" sz="4000" dirty="0">
                <a:solidFill>
                  <a:schemeClr val="bg1"/>
                </a:solidFill>
                <a:latin typeface="+mj-lt"/>
              </a:rPr>
              <a:t>Work Review</a:t>
            </a:r>
          </a:p>
        </p:txBody>
      </p:sp>
      <p:sp>
        <p:nvSpPr>
          <p:cNvPr id="3" name="灯片编号占位符 2">
            <a:extLst>
              <a:ext uri="{FF2B5EF4-FFF2-40B4-BE49-F238E27FC236}">
                <a16:creationId xmlns:a16="http://schemas.microsoft.com/office/drawing/2014/main" id="{337E8B43-8806-D2E5-0558-3ACC412800E9}"/>
              </a:ext>
            </a:extLst>
          </p:cNvPr>
          <p:cNvSpPr>
            <a:spLocks noGrp="1"/>
          </p:cNvSpPr>
          <p:nvPr>
            <p:ph type="sldNum" sz="quarter" idx="10"/>
          </p:nvPr>
        </p:nvSpPr>
        <p:spPr/>
        <p:txBody>
          <a:bodyPr/>
          <a:lstStyle/>
          <a:p>
            <a:fld id="{81380A6B-6B1C-4B5C-8CC8-AAA0A5F06428}" type="slidenum">
              <a:rPr lang="zh-CN" altLang="en-US" smtClean="0"/>
              <a:pPr/>
              <a:t>42</a:t>
            </a:fld>
            <a:endParaRPr lang="zh-CN" altLang="en-US" dirty="0"/>
          </a:p>
        </p:txBody>
      </p:sp>
      <p:sp>
        <p:nvSpPr>
          <p:cNvPr id="31" name="文本框 30">
            <a:extLst>
              <a:ext uri="{FF2B5EF4-FFF2-40B4-BE49-F238E27FC236}">
                <a16:creationId xmlns:a16="http://schemas.microsoft.com/office/drawing/2014/main" id="{3DB2704B-F558-83EF-2244-9ED9AA7C9799}"/>
              </a:ext>
            </a:extLst>
          </p:cNvPr>
          <p:cNvSpPr txBox="1"/>
          <p:nvPr/>
        </p:nvSpPr>
        <p:spPr>
          <a:xfrm>
            <a:off x="194757" y="1172142"/>
            <a:ext cx="3918573" cy="523220"/>
          </a:xfrm>
          <a:prstGeom prst="rect">
            <a:avLst/>
          </a:prstGeom>
          <a:noFill/>
        </p:spPr>
        <p:txBody>
          <a:bodyPr wrap="none" rtlCol="0">
            <a:spAutoFit/>
          </a:bodyPr>
          <a:lstStyle/>
          <a:p>
            <a:r>
              <a:rPr lang="en-US" altLang="zh-CN" sz="2800" dirty="0"/>
              <a:t>Beam Test 2025 at CERN</a:t>
            </a:r>
            <a:endParaRPr lang="zh-CN" altLang="en-US" sz="2800" dirty="0"/>
          </a:p>
        </p:txBody>
      </p:sp>
      <p:sp>
        <p:nvSpPr>
          <p:cNvPr id="132" name="文本框 131">
            <a:extLst>
              <a:ext uri="{FF2B5EF4-FFF2-40B4-BE49-F238E27FC236}">
                <a16:creationId xmlns:a16="http://schemas.microsoft.com/office/drawing/2014/main" id="{B2AD5CF3-0312-4D5E-9D19-23930AF2E46E}"/>
              </a:ext>
            </a:extLst>
          </p:cNvPr>
          <p:cNvSpPr txBox="1"/>
          <p:nvPr/>
        </p:nvSpPr>
        <p:spPr>
          <a:xfrm>
            <a:off x="513184" y="1811782"/>
            <a:ext cx="3463449" cy="369332"/>
          </a:xfrm>
          <a:prstGeom prst="rect">
            <a:avLst/>
          </a:prstGeom>
          <a:noFill/>
        </p:spPr>
        <p:txBody>
          <a:bodyPr wrap="none" rtlCol="0">
            <a:spAutoFit/>
          </a:bodyPr>
          <a:lstStyle/>
          <a:p>
            <a:r>
              <a:rPr lang="en-US" altLang="zh-CN" dirty="0"/>
              <a:t>BTOF identification performance:  </a:t>
            </a:r>
            <a:endParaRPr lang="zh-CN" altLang="en-US" dirty="0"/>
          </a:p>
        </p:txBody>
      </p:sp>
      <p:sp>
        <p:nvSpPr>
          <p:cNvPr id="141" name="文本框 140">
            <a:extLst>
              <a:ext uri="{FF2B5EF4-FFF2-40B4-BE49-F238E27FC236}">
                <a16:creationId xmlns:a16="http://schemas.microsoft.com/office/drawing/2014/main" id="{20559724-1980-4298-AE2E-11ECFBFD7A63}"/>
              </a:ext>
            </a:extLst>
          </p:cNvPr>
          <p:cNvSpPr txBox="1"/>
          <p:nvPr/>
        </p:nvSpPr>
        <p:spPr>
          <a:xfrm>
            <a:off x="2319205" y="4154953"/>
            <a:ext cx="683200" cy="307777"/>
          </a:xfrm>
          <a:prstGeom prst="rect">
            <a:avLst/>
          </a:prstGeom>
          <a:noFill/>
        </p:spPr>
        <p:txBody>
          <a:bodyPr wrap="none" rtlCol="0">
            <a:spAutoFit/>
          </a:bodyPr>
          <a:lstStyle/>
          <a:p>
            <a:r>
              <a:rPr lang="en-US" altLang="zh-CN" sz="1400" dirty="0" err="1"/>
              <a:t>hitmap</a:t>
            </a:r>
            <a:endParaRPr lang="zh-CN" altLang="en-US" sz="1400" dirty="0"/>
          </a:p>
        </p:txBody>
      </p:sp>
      <p:sp>
        <p:nvSpPr>
          <p:cNvPr id="142" name="文本框 141">
            <a:extLst>
              <a:ext uri="{FF2B5EF4-FFF2-40B4-BE49-F238E27FC236}">
                <a16:creationId xmlns:a16="http://schemas.microsoft.com/office/drawing/2014/main" id="{20D53C50-7829-4064-922C-AD1E164F8069}"/>
              </a:ext>
            </a:extLst>
          </p:cNvPr>
          <p:cNvSpPr txBox="1"/>
          <p:nvPr/>
        </p:nvSpPr>
        <p:spPr>
          <a:xfrm>
            <a:off x="8318789" y="6199470"/>
            <a:ext cx="484428" cy="307777"/>
          </a:xfrm>
          <a:prstGeom prst="rect">
            <a:avLst/>
          </a:prstGeom>
          <a:noFill/>
        </p:spPr>
        <p:txBody>
          <a:bodyPr wrap="none" rtlCol="0">
            <a:spAutoFit/>
          </a:bodyPr>
          <a:lstStyle/>
          <a:p>
            <a:r>
              <a:rPr lang="en-US" altLang="zh-CN" sz="1400" dirty="0" err="1"/>
              <a:t>Npe</a:t>
            </a:r>
            <a:endParaRPr lang="en-US" altLang="zh-CN" sz="1400" dirty="0"/>
          </a:p>
        </p:txBody>
      </p:sp>
      <p:sp>
        <p:nvSpPr>
          <p:cNvPr id="146" name="文本框 145">
            <a:extLst>
              <a:ext uri="{FF2B5EF4-FFF2-40B4-BE49-F238E27FC236}">
                <a16:creationId xmlns:a16="http://schemas.microsoft.com/office/drawing/2014/main" id="{35D8836F-948F-4140-BD29-F3D6A4373C8B}"/>
              </a:ext>
            </a:extLst>
          </p:cNvPr>
          <p:cNvSpPr txBox="1"/>
          <p:nvPr/>
        </p:nvSpPr>
        <p:spPr>
          <a:xfrm>
            <a:off x="3990951" y="1811782"/>
            <a:ext cx="1572866" cy="369332"/>
          </a:xfrm>
          <a:prstGeom prst="rect">
            <a:avLst/>
          </a:prstGeom>
          <a:noFill/>
        </p:spPr>
        <p:txBody>
          <a:bodyPr wrap="none" rtlCol="0">
            <a:spAutoFit/>
          </a:bodyPr>
          <a:lstStyle/>
          <a:p>
            <a:r>
              <a:rPr lang="en-US" altLang="zh-CN" dirty="0"/>
              <a:t>Theta ~ 70 deg</a:t>
            </a:r>
            <a:endParaRPr lang="zh-CN" altLang="en-US" dirty="0"/>
          </a:p>
        </p:txBody>
      </p:sp>
      <p:sp>
        <p:nvSpPr>
          <p:cNvPr id="148" name="文本框 147">
            <a:extLst>
              <a:ext uri="{FF2B5EF4-FFF2-40B4-BE49-F238E27FC236}">
                <a16:creationId xmlns:a16="http://schemas.microsoft.com/office/drawing/2014/main" id="{1719BE55-A817-4EF8-ABA7-885EC13660CE}"/>
              </a:ext>
            </a:extLst>
          </p:cNvPr>
          <p:cNvSpPr txBox="1"/>
          <p:nvPr/>
        </p:nvSpPr>
        <p:spPr>
          <a:xfrm>
            <a:off x="7584614" y="1188407"/>
            <a:ext cx="1218603" cy="307777"/>
          </a:xfrm>
          <a:prstGeom prst="rect">
            <a:avLst/>
          </a:prstGeom>
          <a:noFill/>
        </p:spPr>
        <p:txBody>
          <a:bodyPr wrap="none" rtlCol="0">
            <a:spAutoFit/>
          </a:bodyPr>
          <a:lstStyle/>
          <a:p>
            <a:r>
              <a:rPr lang="en-US" altLang="zh-CN" sz="1400" dirty="0"/>
              <a:t>4 GeV·c</a:t>
            </a:r>
            <a:r>
              <a:rPr lang="en-US" altLang="zh-CN" sz="1400" baseline="30000" dirty="0"/>
              <a:t>-1</a:t>
            </a:r>
            <a:r>
              <a:rPr lang="en-US" altLang="zh-CN" sz="1400" dirty="0"/>
              <a:t> </a:t>
            </a:r>
            <a:r>
              <a:rPr lang="el-GR" altLang="zh-CN" sz="1400" dirty="0"/>
              <a:t>π</a:t>
            </a:r>
            <a:r>
              <a:rPr lang="en-US" altLang="zh-CN" sz="1400" dirty="0"/>
              <a:t>/p</a:t>
            </a:r>
            <a:endParaRPr lang="zh-CN" altLang="en-US" sz="1400" dirty="0"/>
          </a:p>
        </p:txBody>
      </p:sp>
      <p:cxnSp>
        <p:nvCxnSpPr>
          <p:cNvPr id="149" name="直接箭头连接符 148">
            <a:extLst>
              <a:ext uri="{FF2B5EF4-FFF2-40B4-BE49-F238E27FC236}">
                <a16:creationId xmlns:a16="http://schemas.microsoft.com/office/drawing/2014/main" id="{72C138ED-2B38-40A8-9BCC-39DD35E10F5D}"/>
              </a:ext>
            </a:extLst>
          </p:cNvPr>
          <p:cNvCxnSpPr>
            <a:cxnSpLocks/>
          </p:cNvCxnSpPr>
          <p:nvPr/>
        </p:nvCxnSpPr>
        <p:spPr>
          <a:xfrm>
            <a:off x="8838825" y="1351492"/>
            <a:ext cx="323903" cy="0"/>
          </a:xfrm>
          <a:prstGeom prst="straightConnector1">
            <a:avLst/>
          </a:prstGeom>
          <a:ln w="158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50" name="文本框 149">
            <a:extLst>
              <a:ext uri="{FF2B5EF4-FFF2-40B4-BE49-F238E27FC236}">
                <a16:creationId xmlns:a16="http://schemas.microsoft.com/office/drawing/2014/main" id="{0FBBF665-A717-4EBE-A49A-845CD73EFA61}"/>
              </a:ext>
            </a:extLst>
          </p:cNvPr>
          <p:cNvSpPr txBox="1"/>
          <p:nvPr/>
        </p:nvSpPr>
        <p:spPr>
          <a:xfrm>
            <a:off x="9215872" y="1189695"/>
            <a:ext cx="1213794" cy="307777"/>
          </a:xfrm>
          <a:prstGeom prst="rect">
            <a:avLst/>
          </a:prstGeom>
          <a:noFill/>
        </p:spPr>
        <p:txBody>
          <a:bodyPr wrap="none" rtlCol="0">
            <a:spAutoFit/>
          </a:bodyPr>
          <a:lstStyle/>
          <a:p>
            <a:r>
              <a:rPr lang="en-US" altLang="zh-CN" sz="1400" dirty="0"/>
              <a:t>2 GeV·c</a:t>
            </a:r>
            <a:r>
              <a:rPr lang="en-US" altLang="zh-CN" sz="1400" baseline="30000" dirty="0"/>
              <a:t>-1</a:t>
            </a:r>
            <a:r>
              <a:rPr lang="en-US" altLang="zh-CN" sz="1400" dirty="0"/>
              <a:t> </a:t>
            </a:r>
            <a:r>
              <a:rPr lang="el-GR" altLang="zh-CN" sz="1400" dirty="0"/>
              <a:t>π</a:t>
            </a:r>
            <a:r>
              <a:rPr lang="en-US" altLang="zh-CN" sz="1400" dirty="0"/>
              <a:t>/K</a:t>
            </a:r>
            <a:endParaRPr lang="zh-CN" altLang="en-US" sz="1400" dirty="0"/>
          </a:p>
        </p:txBody>
      </p:sp>
      <p:pic>
        <p:nvPicPr>
          <p:cNvPr id="17" name="图片 16">
            <a:extLst>
              <a:ext uri="{FF2B5EF4-FFF2-40B4-BE49-F238E27FC236}">
                <a16:creationId xmlns:a16="http://schemas.microsoft.com/office/drawing/2014/main" id="{2E8F3957-06EB-4EFC-9A7C-418F0E30E88F}"/>
              </a:ext>
            </a:extLst>
          </p:cNvPr>
          <p:cNvPicPr>
            <a:picLocks noChangeAspect="1"/>
          </p:cNvPicPr>
          <p:nvPr/>
        </p:nvPicPr>
        <p:blipFill>
          <a:blip r:embed="rId2"/>
          <a:stretch>
            <a:fillRect/>
          </a:stretch>
        </p:blipFill>
        <p:spPr>
          <a:xfrm>
            <a:off x="920408" y="2416503"/>
            <a:ext cx="3647595" cy="1774632"/>
          </a:xfrm>
          <a:prstGeom prst="rect">
            <a:avLst/>
          </a:prstGeom>
        </p:spPr>
      </p:pic>
      <p:pic>
        <p:nvPicPr>
          <p:cNvPr id="18" name="图片 17">
            <a:extLst>
              <a:ext uri="{FF2B5EF4-FFF2-40B4-BE49-F238E27FC236}">
                <a16:creationId xmlns:a16="http://schemas.microsoft.com/office/drawing/2014/main" id="{5C1A3C8C-514A-49E0-9B02-11670075CE11}"/>
              </a:ext>
            </a:extLst>
          </p:cNvPr>
          <p:cNvPicPr>
            <a:picLocks noChangeAspect="1"/>
          </p:cNvPicPr>
          <p:nvPr/>
        </p:nvPicPr>
        <p:blipFill>
          <a:blip r:embed="rId3"/>
          <a:stretch>
            <a:fillRect/>
          </a:stretch>
        </p:blipFill>
        <p:spPr>
          <a:xfrm>
            <a:off x="393337" y="4805265"/>
            <a:ext cx="4933793" cy="1701982"/>
          </a:xfrm>
          <a:prstGeom prst="rect">
            <a:avLst/>
          </a:prstGeom>
        </p:spPr>
      </p:pic>
      <p:pic>
        <p:nvPicPr>
          <p:cNvPr id="19" name="图片 18">
            <a:extLst>
              <a:ext uri="{FF2B5EF4-FFF2-40B4-BE49-F238E27FC236}">
                <a16:creationId xmlns:a16="http://schemas.microsoft.com/office/drawing/2014/main" id="{3824DA0E-6B1A-45AE-9C74-DF43FDEB61B4}"/>
              </a:ext>
            </a:extLst>
          </p:cNvPr>
          <p:cNvPicPr>
            <a:picLocks noChangeAspect="1"/>
          </p:cNvPicPr>
          <p:nvPr/>
        </p:nvPicPr>
        <p:blipFill>
          <a:blip r:embed="rId4"/>
          <a:stretch>
            <a:fillRect/>
          </a:stretch>
        </p:blipFill>
        <p:spPr>
          <a:xfrm>
            <a:off x="6725927" y="4230511"/>
            <a:ext cx="3948293" cy="2008004"/>
          </a:xfrm>
          <a:prstGeom prst="rect">
            <a:avLst/>
          </a:prstGeom>
        </p:spPr>
      </p:pic>
      <p:pic>
        <p:nvPicPr>
          <p:cNvPr id="20" name="内容占位符 3">
            <a:extLst>
              <a:ext uri="{FF2B5EF4-FFF2-40B4-BE49-F238E27FC236}">
                <a16:creationId xmlns:a16="http://schemas.microsoft.com/office/drawing/2014/main" id="{B7C75E49-9B44-46A7-8A63-7CEFC0753DE2}"/>
              </a:ext>
            </a:extLst>
          </p:cNvPr>
          <p:cNvPicPr>
            <a:picLocks noChangeAspect="1"/>
          </p:cNvPicPr>
          <p:nvPr/>
        </p:nvPicPr>
        <p:blipFill>
          <a:blip r:embed="rId5"/>
          <a:stretch>
            <a:fillRect/>
          </a:stretch>
        </p:blipFill>
        <p:spPr>
          <a:xfrm>
            <a:off x="6733192" y="1877576"/>
            <a:ext cx="4067747" cy="2116234"/>
          </a:xfrm>
          <a:prstGeom prst="rect">
            <a:avLst/>
          </a:prstGeom>
        </p:spPr>
      </p:pic>
      <p:sp>
        <p:nvSpPr>
          <p:cNvPr id="21" name="文本框 20">
            <a:extLst>
              <a:ext uri="{FF2B5EF4-FFF2-40B4-BE49-F238E27FC236}">
                <a16:creationId xmlns:a16="http://schemas.microsoft.com/office/drawing/2014/main" id="{1E1A6809-3882-43E0-85B7-78EBCA23E3A5}"/>
              </a:ext>
            </a:extLst>
          </p:cNvPr>
          <p:cNvSpPr txBox="1"/>
          <p:nvPr/>
        </p:nvSpPr>
        <p:spPr>
          <a:xfrm>
            <a:off x="9313926" y="2435039"/>
            <a:ext cx="1260281" cy="400110"/>
          </a:xfrm>
          <a:prstGeom prst="rect">
            <a:avLst/>
          </a:prstGeom>
          <a:noFill/>
        </p:spPr>
        <p:txBody>
          <a:bodyPr wrap="square" rtlCol="0">
            <a:spAutoFit/>
          </a:bodyPr>
          <a:lstStyle/>
          <a:p>
            <a:r>
              <a:rPr lang="en-US" altLang="zh-CN" sz="2000" dirty="0">
                <a:solidFill>
                  <a:srgbClr val="FF0000"/>
                </a:solidFill>
                <a:latin typeface="Times New Roman" panose="02020603050405020304" pitchFamily="18" charset="0"/>
                <a:cs typeface="Times New Roman" panose="02020603050405020304" pitchFamily="18" charset="0"/>
              </a:rPr>
              <a:t>~2.5σ</a:t>
            </a:r>
            <a:endParaRPr lang="zh-CN" alt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6802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5598F-D344-4ECD-1605-F8C61549D8A1}"/>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515F96B-0559-60BB-376A-EEF1A4C77E17}"/>
              </a:ext>
            </a:extLst>
          </p:cNvPr>
          <p:cNvSpPr txBox="1"/>
          <p:nvPr/>
        </p:nvSpPr>
        <p:spPr>
          <a:xfrm>
            <a:off x="75062" y="163170"/>
            <a:ext cx="3360279" cy="707886"/>
          </a:xfrm>
          <a:prstGeom prst="rect">
            <a:avLst/>
          </a:prstGeom>
          <a:noFill/>
        </p:spPr>
        <p:txBody>
          <a:bodyPr wrap="none" rtlCol="0">
            <a:spAutoFit/>
          </a:bodyPr>
          <a:lstStyle/>
          <a:p>
            <a:r>
              <a:rPr lang="en-US" altLang="zh-CN" sz="4000" dirty="0">
                <a:solidFill>
                  <a:schemeClr val="bg1"/>
                </a:solidFill>
                <a:latin typeface="+mj-lt"/>
              </a:rPr>
              <a:t>Work Review</a:t>
            </a:r>
          </a:p>
        </p:txBody>
      </p:sp>
      <p:sp>
        <p:nvSpPr>
          <p:cNvPr id="3" name="灯片编号占位符 2">
            <a:extLst>
              <a:ext uri="{FF2B5EF4-FFF2-40B4-BE49-F238E27FC236}">
                <a16:creationId xmlns:a16="http://schemas.microsoft.com/office/drawing/2014/main" id="{337E8B43-8806-D2E5-0558-3ACC412800E9}"/>
              </a:ext>
            </a:extLst>
          </p:cNvPr>
          <p:cNvSpPr>
            <a:spLocks noGrp="1"/>
          </p:cNvSpPr>
          <p:nvPr>
            <p:ph type="sldNum" sz="quarter" idx="10"/>
          </p:nvPr>
        </p:nvSpPr>
        <p:spPr/>
        <p:txBody>
          <a:bodyPr/>
          <a:lstStyle/>
          <a:p>
            <a:fld id="{81380A6B-6B1C-4B5C-8CC8-AAA0A5F06428}" type="slidenum">
              <a:rPr lang="zh-CN" altLang="en-US" smtClean="0"/>
              <a:pPr/>
              <a:t>43</a:t>
            </a:fld>
            <a:endParaRPr lang="zh-CN" altLang="en-US" dirty="0"/>
          </a:p>
        </p:txBody>
      </p:sp>
      <p:sp>
        <p:nvSpPr>
          <p:cNvPr id="31" name="文本框 30">
            <a:extLst>
              <a:ext uri="{FF2B5EF4-FFF2-40B4-BE49-F238E27FC236}">
                <a16:creationId xmlns:a16="http://schemas.microsoft.com/office/drawing/2014/main" id="{3DB2704B-F558-83EF-2244-9ED9AA7C9799}"/>
              </a:ext>
            </a:extLst>
          </p:cNvPr>
          <p:cNvSpPr txBox="1"/>
          <p:nvPr/>
        </p:nvSpPr>
        <p:spPr>
          <a:xfrm>
            <a:off x="194757" y="1172142"/>
            <a:ext cx="6232796" cy="523220"/>
          </a:xfrm>
          <a:prstGeom prst="rect">
            <a:avLst/>
          </a:prstGeom>
          <a:noFill/>
        </p:spPr>
        <p:txBody>
          <a:bodyPr wrap="none" rtlCol="0">
            <a:spAutoFit/>
          </a:bodyPr>
          <a:lstStyle/>
          <a:p>
            <a:r>
              <a:rPr lang="en-US" altLang="zh-CN" sz="2800" dirty="0"/>
              <a:t>Beam Simulation/Analysis under OSCAR</a:t>
            </a:r>
            <a:endParaRPr lang="zh-CN" altLang="en-US" sz="2800" dirty="0"/>
          </a:p>
        </p:txBody>
      </p:sp>
      <p:pic>
        <p:nvPicPr>
          <p:cNvPr id="21" name="图片 20">
            <a:extLst>
              <a:ext uri="{FF2B5EF4-FFF2-40B4-BE49-F238E27FC236}">
                <a16:creationId xmlns:a16="http://schemas.microsoft.com/office/drawing/2014/main" id="{A26BDBE8-F40D-45A1-8775-220AD5F489BD}"/>
              </a:ext>
            </a:extLst>
          </p:cNvPr>
          <p:cNvPicPr>
            <a:picLocks noChangeAspect="1"/>
          </p:cNvPicPr>
          <p:nvPr/>
        </p:nvPicPr>
        <p:blipFill>
          <a:blip r:embed="rId2"/>
          <a:stretch>
            <a:fillRect/>
          </a:stretch>
        </p:blipFill>
        <p:spPr>
          <a:xfrm>
            <a:off x="7006169" y="2529644"/>
            <a:ext cx="3903878" cy="2681612"/>
          </a:xfrm>
          <a:prstGeom prst="rect">
            <a:avLst/>
          </a:prstGeom>
        </p:spPr>
      </p:pic>
      <p:pic>
        <p:nvPicPr>
          <p:cNvPr id="12" name="图片 11">
            <a:extLst>
              <a:ext uri="{FF2B5EF4-FFF2-40B4-BE49-F238E27FC236}">
                <a16:creationId xmlns:a16="http://schemas.microsoft.com/office/drawing/2014/main" id="{4C3A0BB4-7444-4A44-97E2-3A558D5D53F3}"/>
              </a:ext>
            </a:extLst>
          </p:cNvPr>
          <p:cNvPicPr>
            <a:picLocks noChangeAspect="1"/>
          </p:cNvPicPr>
          <p:nvPr/>
        </p:nvPicPr>
        <p:blipFill>
          <a:blip r:embed="rId3"/>
          <a:stretch>
            <a:fillRect/>
          </a:stretch>
        </p:blipFill>
        <p:spPr>
          <a:xfrm>
            <a:off x="757744" y="2529644"/>
            <a:ext cx="5355194" cy="2522405"/>
          </a:xfrm>
          <a:prstGeom prst="rect">
            <a:avLst/>
          </a:prstGeom>
        </p:spPr>
      </p:pic>
    </p:spTree>
    <p:extLst>
      <p:ext uri="{BB962C8B-B14F-4D97-AF65-F5344CB8AC3E}">
        <p14:creationId xmlns:p14="http://schemas.microsoft.com/office/powerpoint/2010/main" val="2331241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5598F-D344-4ECD-1605-F8C61549D8A1}"/>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515F96B-0559-60BB-376A-EEF1A4C77E17}"/>
              </a:ext>
            </a:extLst>
          </p:cNvPr>
          <p:cNvSpPr txBox="1"/>
          <p:nvPr/>
        </p:nvSpPr>
        <p:spPr>
          <a:xfrm>
            <a:off x="75062" y="163170"/>
            <a:ext cx="3360279" cy="707886"/>
          </a:xfrm>
          <a:prstGeom prst="rect">
            <a:avLst/>
          </a:prstGeom>
          <a:noFill/>
        </p:spPr>
        <p:txBody>
          <a:bodyPr wrap="none" rtlCol="0">
            <a:spAutoFit/>
          </a:bodyPr>
          <a:lstStyle/>
          <a:p>
            <a:r>
              <a:rPr lang="en-US" altLang="zh-CN" sz="4000" dirty="0">
                <a:solidFill>
                  <a:schemeClr val="bg1"/>
                </a:solidFill>
                <a:latin typeface="+mj-lt"/>
              </a:rPr>
              <a:t>Work Review</a:t>
            </a:r>
          </a:p>
        </p:txBody>
      </p:sp>
      <p:sp>
        <p:nvSpPr>
          <p:cNvPr id="3" name="灯片编号占位符 2">
            <a:extLst>
              <a:ext uri="{FF2B5EF4-FFF2-40B4-BE49-F238E27FC236}">
                <a16:creationId xmlns:a16="http://schemas.microsoft.com/office/drawing/2014/main" id="{337E8B43-8806-D2E5-0558-3ACC412800E9}"/>
              </a:ext>
            </a:extLst>
          </p:cNvPr>
          <p:cNvSpPr>
            <a:spLocks noGrp="1"/>
          </p:cNvSpPr>
          <p:nvPr>
            <p:ph type="sldNum" sz="quarter" idx="10"/>
          </p:nvPr>
        </p:nvSpPr>
        <p:spPr/>
        <p:txBody>
          <a:bodyPr/>
          <a:lstStyle/>
          <a:p>
            <a:fld id="{81380A6B-6B1C-4B5C-8CC8-AAA0A5F06428}" type="slidenum">
              <a:rPr lang="zh-CN" altLang="en-US" smtClean="0"/>
              <a:pPr/>
              <a:t>44</a:t>
            </a:fld>
            <a:endParaRPr lang="zh-CN" altLang="en-US" dirty="0"/>
          </a:p>
        </p:txBody>
      </p:sp>
      <p:sp>
        <p:nvSpPr>
          <p:cNvPr id="31" name="文本框 30">
            <a:extLst>
              <a:ext uri="{FF2B5EF4-FFF2-40B4-BE49-F238E27FC236}">
                <a16:creationId xmlns:a16="http://schemas.microsoft.com/office/drawing/2014/main" id="{3DB2704B-F558-83EF-2244-9ED9AA7C9799}"/>
              </a:ext>
            </a:extLst>
          </p:cNvPr>
          <p:cNvSpPr txBox="1"/>
          <p:nvPr/>
        </p:nvSpPr>
        <p:spPr>
          <a:xfrm>
            <a:off x="194757" y="1172142"/>
            <a:ext cx="6232796" cy="523220"/>
          </a:xfrm>
          <a:prstGeom prst="rect">
            <a:avLst/>
          </a:prstGeom>
          <a:noFill/>
        </p:spPr>
        <p:txBody>
          <a:bodyPr wrap="none" rtlCol="0">
            <a:spAutoFit/>
          </a:bodyPr>
          <a:lstStyle/>
          <a:p>
            <a:r>
              <a:rPr lang="en-US" altLang="zh-CN" sz="2800" dirty="0"/>
              <a:t>Beam Simulation/Analysis under OSCAR</a:t>
            </a:r>
            <a:endParaRPr lang="zh-CN" altLang="en-US" sz="2800" dirty="0"/>
          </a:p>
        </p:txBody>
      </p:sp>
      <p:pic>
        <p:nvPicPr>
          <p:cNvPr id="10" name="图片 9">
            <a:extLst>
              <a:ext uri="{FF2B5EF4-FFF2-40B4-BE49-F238E27FC236}">
                <a16:creationId xmlns:a16="http://schemas.microsoft.com/office/drawing/2014/main" id="{2FF89740-581F-4FBC-B146-EAD814EFAAE5}"/>
              </a:ext>
            </a:extLst>
          </p:cNvPr>
          <p:cNvPicPr>
            <a:picLocks noChangeAspect="1"/>
          </p:cNvPicPr>
          <p:nvPr/>
        </p:nvPicPr>
        <p:blipFill>
          <a:blip r:embed="rId2"/>
          <a:stretch>
            <a:fillRect/>
          </a:stretch>
        </p:blipFill>
        <p:spPr>
          <a:xfrm>
            <a:off x="-1" y="1562870"/>
            <a:ext cx="12192000" cy="1174102"/>
          </a:xfrm>
          <a:prstGeom prst="rect">
            <a:avLst/>
          </a:prstGeom>
        </p:spPr>
      </p:pic>
      <p:pic>
        <p:nvPicPr>
          <p:cNvPr id="19" name="图片 18">
            <a:extLst>
              <a:ext uri="{FF2B5EF4-FFF2-40B4-BE49-F238E27FC236}">
                <a16:creationId xmlns:a16="http://schemas.microsoft.com/office/drawing/2014/main" id="{9C63A168-1810-48D8-B22D-CD37AD3E3A4C}"/>
              </a:ext>
            </a:extLst>
          </p:cNvPr>
          <p:cNvPicPr>
            <a:picLocks noChangeAspect="1"/>
          </p:cNvPicPr>
          <p:nvPr/>
        </p:nvPicPr>
        <p:blipFill>
          <a:blip r:embed="rId3"/>
          <a:stretch>
            <a:fillRect/>
          </a:stretch>
        </p:blipFill>
        <p:spPr>
          <a:xfrm>
            <a:off x="1519134" y="2564530"/>
            <a:ext cx="8884789" cy="1556499"/>
          </a:xfrm>
          <a:prstGeom prst="rect">
            <a:avLst/>
          </a:prstGeom>
        </p:spPr>
      </p:pic>
      <p:pic>
        <p:nvPicPr>
          <p:cNvPr id="12" name="图片 11">
            <a:extLst>
              <a:ext uri="{FF2B5EF4-FFF2-40B4-BE49-F238E27FC236}">
                <a16:creationId xmlns:a16="http://schemas.microsoft.com/office/drawing/2014/main" id="{56AAE34B-5194-4530-8C36-573BAC170FF2}"/>
              </a:ext>
            </a:extLst>
          </p:cNvPr>
          <p:cNvPicPr>
            <a:picLocks noChangeAspect="1"/>
          </p:cNvPicPr>
          <p:nvPr/>
        </p:nvPicPr>
        <p:blipFill>
          <a:blip r:embed="rId4"/>
          <a:stretch>
            <a:fillRect/>
          </a:stretch>
        </p:blipFill>
        <p:spPr>
          <a:xfrm>
            <a:off x="6295019" y="4575283"/>
            <a:ext cx="2472077" cy="1618753"/>
          </a:xfrm>
          <a:prstGeom prst="rect">
            <a:avLst/>
          </a:prstGeom>
        </p:spPr>
      </p:pic>
      <p:pic>
        <p:nvPicPr>
          <p:cNvPr id="13" name="图片 12">
            <a:extLst>
              <a:ext uri="{FF2B5EF4-FFF2-40B4-BE49-F238E27FC236}">
                <a16:creationId xmlns:a16="http://schemas.microsoft.com/office/drawing/2014/main" id="{D788DD13-0505-485F-A755-68C5BD10FAA5}"/>
              </a:ext>
            </a:extLst>
          </p:cNvPr>
          <p:cNvPicPr>
            <a:picLocks noChangeAspect="1"/>
          </p:cNvPicPr>
          <p:nvPr/>
        </p:nvPicPr>
        <p:blipFill>
          <a:blip r:embed="rId5"/>
          <a:stretch>
            <a:fillRect/>
          </a:stretch>
        </p:blipFill>
        <p:spPr>
          <a:xfrm>
            <a:off x="1713285" y="4327989"/>
            <a:ext cx="3195739" cy="2027800"/>
          </a:xfrm>
          <a:prstGeom prst="rect">
            <a:avLst/>
          </a:prstGeom>
        </p:spPr>
      </p:pic>
    </p:spTree>
    <p:extLst>
      <p:ext uri="{BB962C8B-B14F-4D97-AF65-F5344CB8AC3E}">
        <p14:creationId xmlns:p14="http://schemas.microsoft.com/office/powerpoint/2010/main" val="3512241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09DC7-F375-387E-3CAC-64D85DE13798}"/>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80CFF95A-0979-E737-4E57-85535096A35A}"/>
              </a:ext>
            </a:extLst>
          </p:cNvPr>
          <p:cNvSpPr txBox="1"/>
          <p:nvPr/>
        </p:nvSpPr>
        <p:spPr>
          <a:xfrm>
            <a:off x="194757" y="147690"/>
            <a:ext cx="1758815" cy="646331"/>
          </a:xfrm>
          <a:prstGeom prst="rect">
            <a:avLst/>
          </a:prstGeom>
          <a:noFill/>
        </p:spPr>
        <p:txBody>
          <a:bodyPr wrap="none" rtlCol="0">
            <a:spAutoFit/>
          </a:bodyPr>
          <a:lstStyle/>
          <a:p>
            <a:r>
              <a:rPr lang="en-US" altLang="zh-CN" sz="3600" dirty="0">
                <a:solidFill>
                  <a:schemeClr val="bg1"/>
                </a:solidFill>
                <a:latin typeface="+mj-ea"/>
                <a:ea typeface="+mj-ea"/>
              </a:rPr>
              <a:t>TDC v1</a:t>
            </a:r>
          </a:p>
        </p:txBody>
      </p:sp>
      <p:sp>
        <p:nvSpPr>
          <p:cNvPr id="7" name="灯片编号占位符 6">
            <a:extLst>
              <a:ext uri="{FF2B5EF4-FFF2-40B4-BE49-F238E27FC236}">
                <a16:creationId xmlns:a16="http://schemas.microsoft.com/office/drawing/2014/main" id="{7EE64D7B-B3DB-B9FC-E8ED-BF49A70BBEE3}"/>
              </a:ext>
            </a:extLst>
          </p:cNvPr>
          <p:cNvSpPr>
            <a:spLocks noGrp="1"/>
          </p:cNvSpPr>
          <p:nvPr>
            <p:ph type="sldNum" sz="quarter" idx="10"/>
          </p:nvPr>
        </p:nvSpPr>
        <p:spPr/>
        <p:txBody>
          <a:bodyPr/>
          <a:lstStyle/>
          <a:p>
            <a:fld id="{81380A6B-6B1C-4B5C-8CC8-AAA0A5F06428}" type="slidenum">
              <a:rPr lang="zh-CN" altLang="en-US" smtClean="0"/>
              <a:pPr/>
              <a:t>45</a:t>
            </a:fld>
            <a:endParaRPr lang="zh-CN" altLang="en-US" dirty="0"/>
          </a:p>
        </p:txBody>
      </p:sp>
      <p:sp>
        <p:nvSpPr>
          <p:cNvPr id="41" name="文本框 5">
            <a:extLst>
              <a:ext uri="{FF2B5EF4-FFF2-40B4-BE49-F238E27FC236}">
                <a16:creationId xmlns:a16="http://schemas.microsoft.com/office/drawing/2014/main" id="{D59CB470-94D1-6EA9-92F7-7D329BC958FD}"/>
              </a:ext>
            </a:extLst>
          </p:cNvPr>
          <p:cNvSpPr txBox="1"/>
          <p:nvPr/>
        </p:nvSpPr>
        <p:spPr>
          <a:xfrm>
            <a:off x="26000" y="893599"/>
            <a:ext cx="6095999" cy="440120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zh-CN" sz="2400"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r>
              <a:rPr lang="en-US" altLang="zh-CN" sz="2400" dirty="0">
                <a:latin typeface="微软雅黑" panose="020B0503020204020204" pitchFamily="34" charset="-122"/>
                <a:ea typeface="微软雅黑" panose="020B0503020204020204" pitchFamily="34" charset="-122"/>
              </a:rPr>
              <a:t>ASIC TDC v1</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DSTA-TDC</a:t>
            </a:r>
            <a:endParaRPr lang="en-US" altLang="zh-CN" sz="20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160</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MHz </a:t>
            </a:r>
            <a:r>
              <a:rPr lang="zh-CN" altLang="en-US" sz="2000" dirty="0">
                <a:latin typeface="微软雅黑" panose="020B0503020204020204" pitchFamily="34" charset="-122"/>
                <a:ea typeface="微软雅黑" panose="020B0503020204020204" pitchFamily="34" charset="-122"/>
              </a:rPr>
              <a:t>系统时钟</a:t>
            </a:r>
            <a:endParaRPr lang="en-US" altLang="zh-CN" sz="20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LSB=8.7ps</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TOT Bank</a:t>
            </a:r>
            <a:r>
              <a:rPr lang="zh-CN" altLang="en-US" sz="2000" dirty="0">
                <a:latin typeface="微软雅黑" panose="020B0503020204020204" pitchFamily="34" charset="-122"/>
                <a:ea typeface="微软雅黑" panose="020B0503020204020204" pitchFamily="34" charset="-122"/>
              </a:rPr>
              <a:t>（双通道</a:t>
            </a:r>
            <a:r>
              <a:rPr lang="en-US" altLang="zh-CN" sz="2000" dirty="0">
                <a:latin typeface="微软雅黑" panose="020B0503020204020204" pitchFamily="34" charset="-122"/>
                <a:ea typeface="微软雅黑" panose="020B0503020204020204" pitchFamily="34" charset="-122"/>
              </a:rPr>
              <a:t>TDC</a:t>
            </a:r>
            <a:r>
              <a:rPr lang="zh-CN" altLang="en-US" sz="2000" dirty="0">
                <a:latin typeface="微软雅黑" panose="020B0503020204020204" pitchFamily="34" charset="-122"/>
                <a:ea typeface="微软雅黑" panose="020B0503020204020204" pitchFamily="34" charset="-122"/>
              </a:rPr>
              <a:t>）时间测量</a:t>
            </a:r>
            <a:r>
              <a:rPr lang="en-US" altLang="zh-CN" sz="2000" dirty="0">
                <a:latin typeface="微软雅黑" panose="020B0503020204020204" pitchFamily="34" charset="-122"/>
                <a:ea typeface="微软雅黑" panose="020B0503020204020204" pitchFamily="34" charset="-122"/>
              </a:rPr>
              <a:t>RMS</a:t>
            </a:r>
            <a:r>
              <a:rPr lang="zh-CN" altLang="en-US" sz="2000" dirty="0">
                <a:latin typeface="微软雅黑" panose="020B0503020204020204" pitchFamily="34" charset="-122"/>
                <a:ea typeface="微软雅黑" panose="020B0503020204020204" pitchFamily="34" charset="-122"/>
              </a:rPr>
              <a:t>精度</a:t>
            </a:r>
            <a:r>
              <a:rPr lang="en-US" altLang="zh-CN" sz="2000" dirty="0">
                <a:latin typeface="微软雅黑" panose="020B0503020204020204" pitchFamily="34" charset="-122"/>
                <a:ea typeface="微软雅黑" panose="020B0503020204020204" pitchFamily="34" charset="-122"/>
              </a:rPr>
              <a:t>10ps</a:t>
            </a:r>
          </a:p>
          <a:p>
            <a:pPr marL="285750" indent="-28575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事例率</a:t>
            </a:r>
            <a:r>
              <a:rPr lang="en-US" altLang="zh-CN" sz="2000" dirty="0">
                <a:latin typeface="微软雅黑" panose="020B0503020204020204" pitchFamily="34" charset="-122"/>
                <a:ea typeface="微软雅黑" panose="020B0503020204020204" pitchFamily="34" charset="-122"/>
              </a:rPr>
              <a:t>6.5MS/s</a:t>
            </a:r>
          </a:p>
          <a:p>
            <a:pPr marL="285750" indent="-28575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核心功耗：</a:t>
            </a:r>
            <a:r>
              <a:rPr lang="en-US" altLang="zh-CN" sz="2000" dirty="0">
                <a:latin typeface="Times New Roman" panose="02020603050405020304" pitchFamily="18" charset="0"/>
                <a:ea typeface="微软雅黑" panose="020B0503020204020204" pitchFamily="34" charset="-122"/>
              </a:rPr>
              <a:t> 387 </a:t>
            </a:r>
            <a:r>
              <a:rPr lang="en-US" altLang="zh-CN" sz="2000" dirty="0" err="1">
                <a:latin typeface="Times New Roman" panose="02020603050405020304" pitchFamily="18" charset="0"/>
                <a:ea typeface="微软雅黑" panose="020B0503020204020204" pitchFamily="34" charset="-122"/>
              </a:rPr>
              <a:t>μW</a:t>
            </a:r>
            <a:r>
              <a:rPr lang="en-US" altLang="zh-CN" sz="2000" dirty="0">
                <a:latin typeface="Times New Roman" panose="02020603050405020304" pitchFamily="18" charset="0"/>
                <a:ea typeface="微软雅黑" panose="020B0503020204020204" pitchFamily="34" charset="-122"/>
              </a:rPr>
              <a:t> + 12 μW@1MS/s</a:t>
            </a:r>
          </a:p>
          <a:p>
            <a:pPr marL="285750" indent="-28575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整片功耗：</a:t>
            </a:r>
            <a:r>
              <a:rPr lang="en-US" altLang="zh-CN" sz="2000" dirty="0">
                <a:latin typeface="Times New Roman" panose="02020603050405020304" pitchFamily="18" charset="0"/>
                <a:ea typeface="微软雅黑" panose="020B0503020204020204" pitchFamily="34" charset="-122"/>
              </a:rPr>
              <a:t>4.8 </a:t>
            </a:r>
            <a:r>
              <a:rPr lang="en-US" altLang="zh-CN" sz="2000" dirty="0" err="1">
                <a:latin typeface="Times New Roman" panose="02020603050405020304" pitchFamily="18" charset="0"/>
                <a:ea typeface="微软雅黑" panose="020B0503020204020204" pitchFamily="34" charset="-122"/>
              </a:rPr>
              <a:t>mW</a:t>
            </a:r>
            <a:r>
              <a:rPr lang="en-US" altLang="zh-CN" sz="2000" dirty="0">
                <a:latin typeface="Times New Roman" panose="02020603050405020304" pitchFamily="18" charset="0"/>
                <a:ea typeface="微软雅黑" panose="020B0503020204020204" pitchFamily="34" charset="-122"/>
              </a:rPr>
              <a:t>/</a:t>
            </a:r>
            <a:r>
              <a:rPr lang="en-US" altLang="zh-CN" sz="2000" dirty="0" err="1">
                <a:latin typeface="Times New Roman" panose="02020603050405020304" pitchFamily="18" charset="0"/>
                <a:ea typeface="微软雅黑" panose="020B0503020204020204" pitchFamily="34" charset="-122"/>
              </a:rPr>
              <a:t>ch</a:t>
            </a:r>
            <a:r>
              <a:rPr lang="en-US" altLang="zh-CN" sz="2000" dirty="0">
                <a:latin typeface="Times New Roman" panose="02020603050405020304" pitchFamily="18" charset="0"/>
                <a:ea typeface="微软雅黑" panose="020B0503020204020204" pitchFamily="34" charset="-122"/>
              </a:rPr>
              <a:t> + 0.9 </a:t>
            </a:r>
            <a:r>
              <a:rPr lang="en-US" altLang="zh-CN" sz="2000" dirty="0" err="1">
                <a:latin typeface="Times New Roman" panose="02020603050405020304" pitchFamily="18" charset="0"/>
                <a:ea typeface="微软雅黑" panose="020B0503020204020204" pitchFamily="34" charset="-122"/>
              </a:rPr>
              <a:t>mW</a:t>
            </a:r>
            <a:r>
              <a:rPr lang="en-US" altLang="zh-CN" sz="2000" dirty="0">
                <a:latin typeface="Times New Roman" panose="02020603050405020304" pitchFamily="18" charset="0"/>
                <a:ea typeface="微软雅黑" panose="020B0503020204020204" pitchFamily="34" charset="-122"/>
              </a:rPr>
              <a:t>/ch@1MS/s</a:t>
            </a:r>
          </a:p>
          <a:p>
            <a:pPr marL="285750" indent="-28575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p:txBody>
      </p:sp>
      <p:sp>
        <p:nvSpPr>
          <p:cNvPr id="43" name="文本框 42">
            <a:extLst>
              <a:ext uri="{FF2B5EF4-FFF2-40B4-BE49-F238E27FC236}">
                <a16:creationId xmlns:a16="http://schemas.microsoft.com/office/drawing/2014/main" id="{84547681-87CB-2E9F-814C-C23020ED9E2F}"/>
              </a:ext>
            </a:extLst>
          </p:cNvPr>
          <p:cNvSpPr txBox="1"/>
          <p:nvPr/>
        </p:nvSpPr>
        <p:spPr>
          <a:xfrm>
            <a:off x="6791551" y="4581541"/>
            <a:ext cx="4398516"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TDC</a:t>
            </a:r>
            <a:r>
              <a:rPr lang="zh-CN" altLang="en-US" sz="1600" dirty="0">
                <a:latin typeface="微软雅黑" panose="020B0503020204020204" pitchFamily="34" charset="-122"/>
                <a:ea typeface="微软雅黑" panose="020B0503020204020204" pitchFamily="34" charset="-122"/>
              </a:rPr>
              <a:t>芯片显微照片、</a:t>
            </a:r>
            <a:r>
              <a:rPr lang="en-US" altLang="zh-CN" sz="1600" dirty="0">
                <a:latin typeface="微软雅黑" panose="020B0503020204020204" pitchFamily="34" charset="-122"/>
                <a:ea typeface="微软雅黑" panose="020B0503020204020204" pitchFamily="34" charset="-122"/>
              </a:rPr>
              <a:t>COB</a:t>
            </a:r>
            <a:r>
              <a:rPr lang="zh-CN" altLang="en-US" sz="1600" dirty="0">
                <a:latin typeface="微软雅黑" panose="020B0503020204020204" pitchFamily="34" charset="-122"/>
                <a:ea typeface="微软雅黑" panose="020B0503020204020204" pitchFamily="34" charset="-122"/>
              </a:rPr>
              <a:t>打线照片和测试</a:t>
            </a:r>
            <a:r>
              <a:rPr lang="en-US" altLang="zh-CN" sz="1600" dirty="0">
                <a:latin typeface="微软雅黑" panose="020B0503020204020204" pitchFamily="34" charset="-122"/>
                <a:ea typeface="微软雅黑" panose="020B0503020204020204" pitchFamily="34" charset="-122"/>
              </a:rPr>
              <a:t>PCB</a:t>
            </a:r>
          </a:p>
        </p:txBody>
      </p:sp>
      <p:sp>
        <p:nvSpPr>
          <p:cNvPr id="45" name="文本框 44">
            <a:extLst>
              <a:ext uri="{FF2B5EF4-FFF2-40B4-BE49-F238E27FC236}">
                <a16:creationId xmlns:a16="http://schemas.microsoft.com/office/drawing/2014/main" id="{8FA304FD-B08B-BC16-010E-1C0E2F4F886B}"/>
              </a:ext>
            </a:extLst>
          </p:cNvPr>
          <p:cNvSpPr txBox="1"/>
          <p:nvPr/>
        </p:nvSpPr>
        <p:spPr>
          <a:xfrm>
            <a:off x="10218721" y="5615861"/>
            <a:ext cx="1642072" cy="861774"/>
          </a:xfrm>
          <a:prstGeom prst="rect">
            <a:avLst/>
          </a:prstGeom>
          <a:noFill/>
        </p:spPr>
        <p:txBody>
          <a:bodyPr wrap="square" rtlCol="0">
            <a:spAutoFit/>
          </a:bodyPr>
          <a:lstStyle/>
          <a:p>
            <a:endParaRPr lang="en-US" altLang="zh-CN" dirty="0">
              <a:latin typeface="微软雅黑" panose="020B0503020204020204" pitchFamily="34" charset="-122"/>
              <a:ea typeface="微软雅黑" panose="020B0503020204020204" pitchFamily="34" charset="-122"/>
            </a:endParaRPr>
          </a:p>
          <a:p>
            <a:r>
              <a:rPr lang="en-US" altLang="zh-CN" sz="1600" dirty="0">
                <a:latin typeface="微软雅黑" panose="020B0503020204020204" pitchFamily="34" charset="-122"/>
                <a:ea typeface="微软雅黑" panose="020B0503020204020204" pitchFamily="34" charset="-122"/>
              </a:rPr>
              <a:t>TDC</a:t>
            </a:r>
            <a:r>
              <a:rPr lang="zh-CN" altLang="en-US" sz="1600" dirty="0">
                <a:latin typeface="微软雅黑" panose="020B0503020204020204" pitchFamily="34" charset="-122"/>
                <a:ea typeface="微软雅黑" panose="020B0503020204020204" pitchFamily="34" charset="-122"/>
              </a:rPr>
              <a:t>芯片测试装置框图</a:t>
            </a:r>
            <a:endParaRPr lang="en-US" altLang="zh-CN" sz="1600" dirty="0">
              <a:latin typeface="微软雅黑" panose="020B0503020204020204" pitchFamily="34" charset="-122"/>
              <a:ea typeface="微软雅黑" panose="020B0503020204020204" pitchFamily="34" charset="-122"/>
            </a:endParaRPr>
          </a:p>
        </p:txBody>
      </p:sp>
      <p:pic>
        <p:nvPicPr>
          <p:cNvPr id="47" name="图片 46">
            <a:extLst>
              <a:ext uri="{FF2B5EF4-FFF2-40B4-BE49-F238E27FC236}">
                <a16:creationId xmlns:a16="http://schemas.microsoft.com/office/drawing/2014/main" id="{585CEE5B-A611-B201-2B4C-C0177E4EA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3154" y="1025145"/>
            <a:ext cx="1635756" cy="1644277"/>
          </a:xfrm>
          <a:prstGeom prst="rect">
            <a:avLst/>
          </a:prstGeom>
        </p:spPr>
      </p:pic>
      <p:pic>
        <p:nvPicPr>
          <p:cNvPr id="49" name="图片 48">
            <a:extLst>
              <a:ext uri="{FF2B5EF4-FFF2-40B4-BE49-F238E27FC236}">
                <a16:creationId xmlns:a16="http://schemas.microsoft.com/office/drawing/2014/main" id="{C085AE3E-2384-6A6B-3AF2-740DC49D504E}"/>
              </a:ext>
            </a:extLst>
          </p:cNvPr>
          <p:cNvPicPr>
            <a:picLocks noChangeAspect="1"/>
          </p:cNvPicPr>
          <p:nvPr/>
        </p:nvPicPr>
        <p:blipFill>
          <a:blip r:embed="rId4"/>
          <a:stretch>
            <a:fillRect/>
          </a:stretch>
        </p:blipFill>
        <p:spPr>
          <a:xfrm>
            <a:off x="626689" y="3715636"/>
            <a:ext cx="3637321" cy="2727990"/>
          </a:xfrm>
          <a:prstGeom prst="rect">
            <a:avLst/>
          </a:prstGeom>
        </p:spPr>
      </p:pic>
      <p:graphicFrame>
        <p:nvGraphicFramePr>
          <p:cNvPr id="51" name="表格 50">
            <a:extLst>
              <a:ext uri="{FF2B5EF4-FFF2-40B4-BE49-F238E27FC236}">
                <a16:creationId xmlns:a16="http://schemas.microsoft.com/office/drawing/2014/main" id="{E6269E31-E622-45D6-CE55-CCE146E64D75}"/>
              </a:ext>
            </a:extLst>
          </p:cNvPr>
          <p:cNvGraphicFramePr>
            <a:graphicFrameLocks noGrp="1"/>
          </p:cNvGraphicFramePr>
          <p:nvPr>
            <p:extLst>
              <p:ext uri="{D42A27DB-BD31-4B8C-83A1-F6EECF244321}">
                <p14:modId xmlns:p14="http://schemas.microsoft.com/office/powerpoint/2010/main" val="677412949"/>
              </p:ext>
            </p:extLst>
          </p:nvPr>
        </p:nvGraphicFramePr>
        <p:xfrm>
          <a:off x="4317022" y="3822923"/>
          <a:ext cx="1778978" cy="2620703"/>
        </p:xfrm>
        <a:graphic>
          <a:graphicData uri="http://schemas.openxmlformats.org/drawingml/2006/table">
            <a:tbl>
              <a:tblPr firstRow="1" bandRow="1">
                <a:tableStyleId>{5C22544A-7EE6-4342-B048-85BDC9FD1C3A}</a:tableStyleId>
              </a:tblPr>
              <a:tblGrid>
                <a:gridCol w="765474">
                  <a:extLst>
                    <a:ext uri="{9D8B030D-6E8A-4147-A177-3AD203B41FA5}">
                      <a16:colId xmlns:a16="http://schemas.microsoft.com/office/drawing/2014/main" val="1489392389"/>
                    </a:ext>
                  </a:extLst>
                </a:gridCol>
                <a:gridCol w="1013504">
                  <a:extLst>
                    <a:ext uri="{9D8B030D-6E8A-4147-A177-3AD203B41FA5}">
                      <a16:colId xmlns:a16="http://schemas.microsoft.com/office/drawing/2014/main" val="2618254228"/>
                    </a:ext>
                  </a:extLst>
                </a:gridCol>
              </a:tblGrid>
              <a:tr h="609023">
                <a:tc>
                  <a:txBody>
                    <a:bodyPr/>
                    <a:lstStyle/>
                    <a:p>
                      <a:pPr algn="ctr"/>
                      <a:r>
                        <a:rPr lang="en-US" altLang="zh-CN" sz="1600" b="0" baseline="0" dirty="0">
                          <a:latin typeface="Times New Roman" panose="02020603050405020304" pitchFamily="18" charset="0"/>
                          <a:ea typeface="微软雅黑" panose="020B0503020204020204" pitchFamily="34" charset="-122"/>
                        </a:rPr>
                        <a:t>TOT Bank</a:t>
                      </a:r>
                      <a:endParaRPr lang="zh-CN" altLang="en-US" sz="1600" b="0" baseline="0" dirty="0">
                        <a:latin typeface="Times New Roman" panose="02020603050405020304" pitchFamily="18" charset="0"/>
                        <a:ea typeface="微软雅黑" panose="020B0503020204020204" pitchFamily="34" charset="-122"/>
                      </a:endParaRPr>
                    </a:p>
                  </a:txBody>
                  <a:tcPr anchor="ctr"/>
                </a:tc>
                <a:tc>
                  <a:txBody>
                    <a:bodyPr/>
                    <a:lstStyle/>
                    <a:p>
                      <a:pPr algn="ctr"/>
                      <a:r>
                        <a:rPr lang="en-US" altLang="zh-CN" sz="1600" b="0" baseline="0" dirty="0">
                          <a:latin typeface="Times New Roman" panose="02020603050405020304" pitchFamily="18" charset="0"/>
                          <a:ea typeface="微软雅黑" panose="020B0503020204020204" pitchFamily="34" charset="-122"/>
                        </a:rPr>
                        <a:t>RMS Precision</a:t>
                      </a:r>
                      <a:endParaRPr lang="zh-CN" altLang="en-US" sz="1600" b="0" baseline="0" dirty="0">
                        <a:latin typeface="Times New Roman" panose="02020603050405020304" pitchFamily="18" charset="0"/>
                        <a:ea typeface="微软雅黑" panose="020B0503020204020204" pitchFamily="34" charset="-122"/>
                      </a:endParaRPr>
                    </a:p>
                  </a:txBody>
                  <a:tcPr anchor="ctr"/>
                </a:tc>
                <a:extLst>
                  <a:ext uri="{0D108BD9-81ED-4DB2-BD59-A6C34878D82A}">
                    <a16:rowId xmlns:a16="http://schemas.microsoft.com/office/drawing/2014/main" val="1025294894"/>
                  </a:ext>
                </a:extLst>
              </a:tr>
              <a:tr h="2871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aseline="0" dirty="0">
                          <a:solidFill>
                            <a:schemeClr val="tx1"/>
                          </a:solidFill>
                          <a:latin typeface="Times New Roman" panose="02020603050405020304" pitchFamily="18" charset="0"/>
                          <a:ea typeface="微软雅黑" panose="020B0503020204020204" pitchFamily="34" charset="-122"/>
                        </a:rPr>
                        <a:t>0</a:t>
                      </a:r>
                      <a:endParaRPr lang="zh-CN" altLang="en-US" sz="1600" baseline="0" dirty="0">
                        <a:solidFill>
                          <a:schemeClr val="tx1"/>
                        </a:solidFill>
                        <a:latin typeface="Times New Roman" panose="02020603050405020304" pitchFamily="18" charset="0"/>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aseline="0" dirty="0">
                          <a:latin typeface="Times New Roman" panose="02020603050405020304" pitchFamily="18" charset="0"/>
                          <a:ea typeface="微软雅黑" panose="020B0503020204020204" pitchFamily="34" charset="-122"/>
                        </a:rPr>
                        <a:t>10.5 </a:t>
                      </a:r>
                      <a:r>
                        <a:rPr lang="en-US" altLang="zh-CN" sz="1600" baseline="0" dirty="0" err="1">
                          <a:latin typeface="Times New Roman" panose="02020603050405020304" pitchFamily="18" charset="0"/>
                          <a:ea typeface="微软雅黑" panose="020B0503020204020204" pitchFamily="34" charset="-122"/>
                        </a:rPr>
                        <a:t>ps</a:t>
                      </a:r>
                      <a:endParaRPr lang="zh-CN" altLang="en-US" sz="1600" baseline="0" dirty="0">
                        <a:latin typeface="Times New Roman" panose="02020603050405020304" pitchFamily="18" charset="0"/>
                        <a:ea typeface="微软雅黑" panose="020B0503020204020204" pitchFamily="34" charset="-122"/>
                      </a:endParaRPr>
                    </a:p>
                  </a:txBody>
                  <a:tcPr anchor="ctr"/>
                </a:tc>
                <a:extLst>
                  <a:ext uri="{0D108BD9-81ED-4DB2-BD59-A6C34878D82A}">
                    <a16:rowId xmlns:a16="http://schemas.microsoft.com/office/drawing/2014/main" val="3257417059"/>
                  </a:ext>
                </a:extLst>
              </a:tr>
              <a:tr h="2871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aseline="0" dirty="0">
                          <a:solidFill>
                            <a:schemeClr val="tx1"/>
                          </a:solidFill>
                          <a:latin typeface="Times New Roman" panose="02020603050405020304" pitchFamily="18" charset="0"/>
                          <a:ea typeface="微软雅黑" panose="020B0503020204020204" pitchFamily="34" charset="-122"/>
                        </a:rPr>
                        <a:t>1</a:t>
                      </a:r>
                      <a:endParaRPr lang="zh-CN" altLang="en-US" sz="1600" baseline="0" dirty="0">
                        <a:solidFill>
                          <a:schemeClr val="tx1"/>
                        </a:solidFill>
                        <a:latin typeface="Times New Roman" panose="02020603050405020304" pitchFamily="18" charset="0"/>
                        <a:ea typeface="微软雅黑" panose="020B0503020204020204" pitchFamily="34" charset="-122"/>
                      </a:endParaRPr>
                    </a:p>
                  </a:txBody>
                  <a:tcPr anchor="ctr"/>
                </a:tc>
                <a:tc>
                  <a:txBody>
                    <a:bodyPr/>
                    <a:lstStyle/>
                    <a:p>
                      <a:pPr algn="ctr"/>
                      <a:r>
                        <a:rPr lang="en-US" altLang="zh-CN" sz="1600" baseline="0" dirty="0">
                          <a:latin typeface="Times New Roman" panose="02020603050405020304" pitchFamily="18" charset="0"/>
                          <a:ea typeface="微软雅黑" panose="020B0503020204020204" pitchFamily="34" charset="-122"/>
                        </a:rPr>
                        <a:t>9.5 </a:t>
                      </a:r>
                      <a:r>
                        <a:rPr lang="en-US" altLang="zh-CN" sz="1600" baseline="0" dirty="0" err="1">
                          <a:latin typeface="Times New Roman" panose="02020603050405020304" pitchFamily="18" charset="0"/>
                          <a:ea typeface="微软雅黑" panose="020B0503020204020204" pitchFamily="34" charset="-122"/>
                        </a:rPr>
                        <a:t>ps</a:t>
                      </a:r>
                      <a:endParaRPr lang="zh-CN" altLang="en-US" sz="1600" baseline="0" dirty="0">
                        <a:latin typeface="Times New Roman" panose="02020603050405020304" pitchFamily="18" charset="0"/>
                        <a:ea typeface="微软雅黑" panose="020B0503020204020204" pitchFamily="34" charset="-122"/>
                      </a:endParaRPr>
                    </a:p>
                  </a:txBody>
                  <a:tcPr anchor="ctr"/>
                </a:tc>
                <a:extLst>
                  <a:ext uri="{0D108BD9-81ED-4DB2-BD59-A6C34878D82A}">
                    <a16:rowId xmlns:a16="http://schemas.microsoft.com/office/drawing/2014/main" val="3088356261"/>
                  </a:ext>
                </a:extLst>
              </a:tr>
              <a:tr h="2871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aseline="0" dirty="0">
                          <a:latin typeface="Times New Roman" panose="02020603050405020304" pitchFamily="18" charset="0"/>
                          <a:ea typeface="微软雅黑" panose="020B0503020204020204" pitchFamily="34" charset="-122"/>
                        </a:rPr>
                        <a:t>2</a:t>
                      </a:r>
                      <a:endParaRPr lang="zh-CN" altLang="en-US" sz="1600" baseline="0" dirty="0">
                        <a:latin typeface="Times New Roman" panose="02020603050405020304" pitchFamily="18" charset="0"/>
                        <a:ea typeface="微软雅黑" panose="020B0503020204020204" pitchFamily="34" charset="-122"/>
                      </a:endParaRPr>
                    </a:p>
                  </a:txBody>
                  <a:tcPr anchor="ctr"/>
                </a:tc>
                <a:tc>
                  <a:txBody>
                    <a:bodyPr/>
                    <a:lstStyle/>
                    <a:p>
                      <a:pPr algn="ctr"/>
                      <a:r>
                        <a:rPr lang="en-US" altLang="zh-CN" sz="1600" baseline="0" dirty="0">
                          <a:latin typeface="Times New Roman" panose="02020603050405020304" pitchFamily="18" charset="0"/>
                          <a:ea typeface="微软雅黑" panose="020B0503020204020204" pitchFamily="34" charset="-122"/>
                        </a:rPr>
                        <a:t>10.3 </a:t>
                      </a:r>
                      <a:r>
                        <a:rPr lang="en-US" altLang="zh-CN" sz="1600" baseline="0" dirty="0" err="1">
                          <a:latin typeface="Times New Roman" panose="02020603050405020304" pitchFamily="18" charset="0"/>
                          <a:ea typeface="微软雅黑" panose="020B0503020204020204" pitchFamily="34" charset="-122"/>
                        </a:rPr>
                        <a:t>ps</a:t>
                      </a:r>
                      <a:endParaRPr lang="zh-CN" altLang="en-US" sz="1600" baseline="0" dirty="0">
                        <a:latin typeface="Times New Roman" panose="02020603050405020304" pitchFamily="18" charset="0"/>
                        <a:ea typeface="微软雅黑" panose="020B0503020204020204" pitchFamily="34" charset="-122"/>
                      </a:endParaRPr>
                    </a:p>
                  </a:txBody>
                  <a:tcPr anchor="ctr"/>
                </a:tc>
                <a:extLst>
                  <a:ext uri="{0D108BD9-81ED-4DB2-BD59-A6C34878D82A}">
                    <a16:rowId xmlns:a16="http://schemas.microsoft.com/office/drawing/2014/main" val="3773983228"/>
                  </a:ext>
                </a:extLst>
              </a:tr>
              <a:tr h="287173">
                <a:tc>
                  <a:txBody>
                    <a:bodyPr/>
                    <a:lstStyle/>
                    <a:p>
                      <a:pPr algn="ctr"/>
                      <a:r>
                        <a:rPr lang="en-US" altLang="zh-CN" sz="1600" baseline="0" dirty="0">
                          <a:latin typeface="Times New Roman" panose="02020603050405020304" pitchFamily="18" charset="0"/>
                          <a:ea typeface="微软雅黑" panose="020B0503020204020204" pitchFamily="34" charset="-122"/>
                        </a:rPr>
                        <a:t>3</a:t>
                      </a:r>
                      <a:endParaRPr lang="zh-CN" altLang="en-US" sz="1600" baseline="0" dirty="0">
                        <a:latin typeface="Times New Roman" panose="02020603050405020304" pitchFamily="18" charset="0"/>
                        <a:ea typeface="微软雅黑" panose="020B0503020204020204" pitchFamily="34" charset="-122"/>
                      </a:endParaRPr>
                    </a:p>
                  </a:txBody>
                  <a:tcPr anchor="ctr"/>
                </a:tc>
                <a:tc>
                  <a:txBody>
                    <a:bodyPr/>
                    <a:lstStyle/>
                    <a:p>
                      <a:pPr algn="ctr"/>
                      <a:r>
                        <a:rPr lang="en-US" altLang="zh-CN" sz="1600" baseline="0" dirty="0">
                          <a:latin typeface="Times New Roman" panose="02020603050405020304" pitchFamily="18" charset="0"/>
                          <a:ea typeface="微软雅黑" panose="020B0503020204020204" pitchFamily="34" charset="-122"/>
                        </a:rPr>
                        <a:t>9.6 </a:t>
                      </a:r>
                      <a:r>
                        <a:rPr lang="en-US" altLang="zh-CN" sz="1600" baseline="0" dirty="0" err="1">
                          <a:latin typeface="Times New Roman" panose="02020603050405020304" pitchFamily="18" charset="0"/>
                          <a:ea typeface="微软雅黑" panose="020B0503020204020204" pitchFamily="34" charset="-122"/>
                        </a:rPr>
                        <a:t>ps</a:t>
                      </a:r>
                      <a:endParaRPr lang="zh-CN" altLang="en-US" sz="1600" baseline="0" dirty="0">
                        <a:latin typeface="Times New Roman" panose="02020603050405020304" pitchFamily="18" charset="0"/>
                        <a:ea typeface="微软雅黑" panose="020B0503020204020204" pitchFamily="34" charset="-122"/>
                      </a:endParaRPr>
                    </a:p>
                  </a:txBody>
                  <a:tcPr anchor="ctr"/>
                </a:tc>
                <a:extLst>
                  <a:ext uri="{0D108BD9-81ED-4DB2-BD59-A6C34878D82A}">
                    <a16:rowId xmlns:a16="http://schemas.microsoft.com/office/drawing/2014/main" val="1616654963"/>
                  </a:ext>
                </a:extLst>
              </a:tr>
              <a:tr h="2871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aseline="0" dirty="0">
                          <a:latin typeface="Times New Roman" panose="02020603050405020304" pitchFamily="18" charset="0"/>
                          <a:ea typeface="微软雅黑" panose="020B0503020204020204" pitchFamily="34" charset="-122"/>
                        </a:rPr>
                        <a:t>4</a:t>
                      </a:r>
                      <a:endParaRPr lang="zh-CN" altLang="en-US" sz="1600" baseline="0" dirty="0">
                        <a:latin typeface="Times New Roman" panose="02020603050405020304" pitchFamily="18" charset="0"/>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aseline="0" dirty="0">
                          <a:latin typeface="Times New Roman" panose="02020603050405020304" pitchFamily="18" charset="0"/>
                          <a:ea typeface="微软雅黑" panose="020B0503020204020204" pitchFamily="34" charset="-122"/>
                        </a:rPr>
                        <a:t>11.1 </a:t>
                      </a:r>
                      <a:r>
                        <a:rPr lang="en-US" altLang="zh-CN" sz="1600" baseline="0" dirty="0" err="1">
                          <a:latin typeface="Times New Roman" panose="02020603050405020304" pitchFamily="18" charset="0"/>
                          <a:ea typeface="微软雅黑" panose="020B0503020204020204" pitchFamily="34" charset="-122"/>
                        </a:rPr>
                        <a:t>ps</a:t>
                      </a:r>
                      <a:endParaRPr lang="zh-CN" altLang="en-US" sz="1600" baseline="0" dirty="0">
                        <a:latin typeface="Times New Roman" panose="02020603050405020304" pitchFamily="18" charset="0"/>
                        <a:ea typeface="微软雅黑" panose="020B0503020204020204" pitchFamily="34" charset="-122"/>
                      </a:endParaRPr>
                    </a:p>
                  </a:txBody>
                  <a:tcPr anchor="ctr"/>
                </a:tc>
                <a:extLst>
                  <a:ext uri="{0D108BD9-81ED-4DB2-BD59-A6C34878D82A}">
                    <a16:rowId xmlns:a16="http://schemas.microsoft.com/office/drawing/2014/main" val="3594227103"/>
                  </a:ext>
                </a:extLst>
              </a:tr>
              <a:tr h="2871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aseline="0" dirty="0">
                          <a:latin typeface="Times New Roman" panose="02020603050405020304" pitchFamily="18" charset="0"/>
                          <a:ea typeface="微软雅黑" panose="020B0503020204020204" pitchFamily="34" charset="-122"/>
                        </a:rPr>
                        <a:t>5</a:t>
                      </a:r>
                      <a:endParaRPr lang="zh-CN" altLang="en-US" sz="1600" baseline="0" dirty="0">
                        <a:latin typeface="Times New Roman" panose="02020603050405020304" pitchFamily="18" charset="0"/>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aseline="0" dirty="0">
                          <a:latin typeface="Times New Roman" panose="02020603050405020304" pitchFamily="18" charset="0"/>
                          <a:ea typeface="微软雅黑" panose="020B0503020204020204" pitchFamily="34" charset="-122"/>
                        </a:rPr>
                        <a:t>9.9 </a:t>
                      </a:r>
                      <a:r>
                        <a:rPr lang="en-US" altLang="zh-CN" sz="1600" baseline="0" dirty="0" err="1">
                          <a:latin typeface="Times New Roman" panose="02020603050405020304" pitchFamily="18" charset="0"/>
                          <a:ea typeface="微软雅黑" panose="020B0503020204020204" pitchFamily="34" charset="-122"/>
                        </a:rPr>
                        <a:t>ps</a:t>
                      </a:r>
                      <a:endParaRPr lang="zh-CN" altLang="en-US" sz="1600" baseline="0" dirty="0">
                        <a:latin typeface="Times New Roman" panose="02020603050405020304" pitchFamily="18" charset="0"/>
                        <a:ea typeface="微软雅黑" panose="020B0503020204020204" pitchFamily="34" charset="-122"/>
                      </a:endParaRPr>
                    </a:p>
                  </a:txBody>
                  <a:tcPr anchor="ctr"/>
                </a:tc>
                <a:extLst>
                  <a:ext uri="{0D108BD9-81ED-4DB2-BD59-A6C34878D82A}">
                    <a16:rowId xmlns:a16="http://schemas.microsoft.com/office/drawing/2014/main" val="2290477710"/>
                  </a:ext>
                </a:extLst>
              </a:tr>
            </a:tbl>
          </a:graphicData>
        </a:graphic>
      </p:graphicFrame>
      <p:pic>
        <p:nvPicPr>
          <p:cNvPr id="53" name="图片 52">
            <a:extLst>
              <a:ext uri="{FF2B5EF4-FFF2-40B4-BE49-F238E27FC236}">
                <a16:creationId xmlns:a16="http://schemas.microsoft.com/office/drawing/2014/main" id="{68BB7B73-1D60-4A5F-4878-0F228C9434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28"/>
          <a:stretch/>
        </p:blipFill>
        <p:spPr>
          <a:xfrm>
            <a:off x="8769258" y="1023073"/>
            <a:ext cx="1819059" cy="1644276"/>
          </a:xfrm>
          <a:prstGeom prst="rect">
            <a:avLst/>
          </a:prstGeom>
        </p:spPr>
      </p:pic>
      <p:pic>
        <p:nvPicPr>
          <p:cNvPr id="55" name="图片 54">
            <a:extLst>
              <a:ext uri="{FF2B5EF4-FFF2-40B4-BE49-F238E27FC236}">
                <a16:creationId xmlns:a16="http://schemas.microsoft.com/office/drawing/2014/main" id="{B2A0FEA7-F794-C77B-0B0B-1F8C55ECCE6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07" t="26380" r="1694" b="19653"/>
          <a:stretch/>
        </p:blipFill>
        <p:spPr bwMode="auto">
          <a:xfrm>
            <a:off x="6791551" y="2808987"/>
            <a:ext cx="4123801" cy="1723083"/>
          </a:xfrm>
          <a:prstGeom prst="rect">
            <a:avLst/>
          </a:prstGeom>
          <a:noFill/>
          <a:ln>
            <a:noFill/>
          </a:ln>
          <a:extLst>
            <a:ext uri="{53640926-AAD7-44D8-BBD7-CCE9431645EC}">
              <a14:shadowObscured xmlns:a14="http://schemas.microsoft.com/office/drawing/2010/main"/>
            </a:ext>
          </a:extLst>
        </p:spPr>
      </p:pic>
      <p:sp>
        <p:nvSpPr>
          <p:cNvPr id="57" name="文本框 56">
            <a:extLst>
              <a:ext uri="{FF2B5EF4-FFF2-40B4-BE49-F238E27FC236}">
                <a16:creationId xmlns:a16="http://schemas.microsoft.com/office/drawing/2014/main" id="{C802A8B6-3222-CDCE-6F66-05A0772BAE5A}"/>
              </a:ext>
            </a:extLst>
          </p:cNvPr>
          <p:cNvSpPr txBox="1"/>
          <p:nvPr/>
        </p:nvSpPr>
        <p:spPr>
          <a:xfrm>
            <a:off x="8390169" y="3323148"/>
            <a:ext cx="666524" cy="276999"/>
          </a:xfrm>
          <a:prstGeom prst="rect">
            <a:avLst/>
          </a:prstGeom>
          <a:noFill/>
        </p:spPr>
        <p:txBody>
          <a:bodyPr wrap="square" rtlCol="0">
            <a:spAutoFit/>
          </a:bodyPr>
          <a:lstStyle/>
          <a:p>
            <a:r>
              <a:rPr lang="en-US" altLang="zh-CN" sz="1200" dirty="0">
                <a:solidFill>
                  <a:srgbClr val="FF0000"/>
                </a:solidFill>
                <a:latin typeface="微软雅黑" panose="020B0503020204020204" pitchFamily="34" charset="-122"/>
                <a:ea typeface="微软雅黑" panose="020B0503020204020204" pitchFamily="34" charset="-122"/>
              </a:rPr>
              <a:t>TDC</a:t>
            </a:r>
          </a:p>
        </p:txBody>
      </p:sp>
      <p:pic>
        <p:nvPicPr>
          <p:cNvPr id="59" name="图片 58">
            <a:extLst>
              <a:ext uri="{FF2B5EF4-FFF2-40B4-BE49-F238E27FC236}">
                <a16:creationId xmlns:a16="http://schemas.microsoft.com/office/drawing/2014/main" id="{FB2E0B97-8500-B9F3-B547-EB2748142CA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1551" y="5059448"/>
            <a:ext cx="3404853" cy="1742421"/>
          </a:xfrm>
          <a:prstGeom prst="rect">
            <a:avLst/>
          </a:prstGeom>
          <a:noFill/>
          <a:ln>
            <a:noFill/>
          </a:ln>
        </p:spPr>
      </p:pic>
      <p:sp>
        <p:nvSpPr>
          <p:cNvPr id="61" name="文本框 60">
            <a:extLst>
              <a:ext uri="{FF2B5EF4-FFF2-40B4-BE49-F238E27FC236}">
                <a16:creationId xmlns:a16="http://schemas.microsoft.com/office/drawing/2014/main" id="{1073C670-B349-C5F0-2FB6-B5016686CB9A}"/>
              </a:ext>
            </a:extLst>
          </p:cNvPr>
          <p:cNvSpPr txBox="1"/>
          <p:nvPr/>
        </p:nvSpPr>
        <p:spPr>
          <a:xfrm>
            <a:off x="2152650" y="6209980"/>
            <a:ext cx="3076575" cy="615553"/>
          </a:xfrm>
          <a:prstGeom prst="rect">
            <a:avLst/>
          </a:prstGeom>
          <a:noFill/>
        </p:spPr>
        <p:txBody>
          <a:bodyPr wrap="square" rtlCol="0">
            <a:spAutoFit/>
          </a:bodyPr>
          <a:lstStyle/>
          <a:p>
            <a:endParaRPr lang="en-US" altLang="zh-CN" dirty="0">
              <a:latin typeface="微软雅黑" panose="020B0503020204020204" pitchFamily="34" charset="-122"/>
              <a:ea typeface="微软雅黑" panose="020B0503020204020204" pitchFamily="34" charset="-122"/>
            </a:endParaRPr>
          </a:p>
          <a:p>
            <a:r>
              <a:rPr lang="en-US" altLang="zh-CN" sz="1600" dirty="0">
                <a:latin typeface="微软雅黑" panose="020B0503020204020204" pitchFamily="34" charset="-122"/>
                <a:ea typeface="微软雅黑" panose="020B0503020204020204" pitchFamily="34" charset="-122"/>
              </a:rPr>
              <a:t>TDC</a:t>
            </a:r>
            <a:r>
              <a:rPr lang="zh-CN" altLang="en-US" sz="1600" dirty="0">
                <a:latin typeface="微软雅黑" panose="020B0503020204020204" pitchFamily="34" charset="-122"/>
                <a:ea typeface="微软雅黑" panose="020B0503020204020204" pitchFamily="34" charset="-122"/>
              </a:rPr>
              <a:t>双通道</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精度测试结果</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37251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D5320-176C-9C10-8740-3122407F0A97}"/>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C9329BF1-9140-5E29-9376-5A874053E372}"/>
              </a:ext>
            </a:extLst>
          </p:cNvPr>
          <p:cNvSpPr txBox="1"/>
          <p:nvPr/>
        </p:nvSpPr>
        <p:spPr>
          <a:xfrm>
            <a:off x="194757" y="147690"/>
            <a:ext cx="1758815" cy="646331"/>
          </a:xfrm>
          <a:prstGeom prst="rect">
            <a:avLst/>
          </a:prstGeom>
          <a:noFill/>
        </p:spPr>
        <p:txBody>
          <a:bodyPr wrap="none" rtlCol="0">
            <a:spAutoFit/>
          </a:bodyPr>
          <a:lstStyle/>
          <a:p>
            <a:r>
              <a:rPr lang="en-US" altLang="zh-CN" sz="3600" dirty="0">
                <a:solidFill>
                  <a:schemeClr val="bg1"/>
                </a:solidFill>
                <a:latin typeface="+mj-ea"/>
                <a:ea typeface="+mj-ea"/>
              </a:rPr>
              <a:t>TDC v1</a:t>
            </a:r>
          </a:p>
        </p:txBody>
      </p:sp>
      <p:sp>
        <p:nvSpPr>
          <p:cNvPr id="7" name="灯片编号占位符 6">
            <a:extLst>
              <a:ext uri="{FF2B5EF4-FFF2-40B4-BE49-F238E27FC236}">
                <a16:creationId xmlns:a16="http://schemas.microsoft.com/office/drawing/2014/main" id="{6DD651A9-7CF3-91C3-B635-7D0C65A40495}"/>
              </a:ext>
            </a:extLst>
          </p:cNvPr>
          <p:cNvSpPr>
            <a:spLocks noGrp="1"/>
          </p:cNvSpPr>
          <p:nvPr>
            <p:ph type="sldNum" sz="quarter" idx="10"/>
          </p:nvPr>
        </p:nvSpPr>
        <p:spPr/>
        <p:txBody>
          <a:bodyPr/>
          <a:lstStyle/>
          <a:p>
            <a:fld id="{81380A6B-6B1C-4B5C-8CC8-AAA0A5F06428}" type="slidenum">
              <a:rPr lang="zh-CN" altLang="en-US" smtClean="0"/>
              <a:pPr/>
              <a:t>46</a:t>
            </a:fld>
            <a:endParaRPr lang="zh-CN" altLang="en-US" dirty="0"/>
          </a:p>
        </p:txBody>
      </p:sp>
      <p:sp>
        <p:nvSpPr>
          <p:cNvPr id="3" name="文本框 5">
            <a:extLst>
              <a:ext uri="{FF2B5EF4-FFF2-40B4-BE49-F238E27FC236}">
                <a16:creationId xmlns:a16="http://schemas.microsoft.com/office/drawing/2014/main" id="{97EDD29C-0834-1770-92FD-5EC643507818}"/>
              </a:ext>
            </a:extLst>
          </p:cNvPr>
          <p:cNvSpPr txBox="1"/>
          <p:nvPr/>
        </p:nvSpPr>
        <p:spPr>
          <a:xfrm>
            <a:off x="26000" y="893599"/>
            <a:ext cx="6095999" cy="58477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zh-CN" sz="2400"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Ø"/>
            </a:pPr>
            <a:r>
              <a:rPr lang="en-US" altLang="zh-CN" sz="2400" dirty="0">
                <a:latin typeface="微软雅黑" panose="020B0503020204020204" pitchFamily="34" charset="-122"/>
                <a:ea typeface="微软雅黑" panose="020B0503020204020204" pitchFamily="34" charset="-122"/>
              </a:rPr>
              <a:t>ASIC TDC v1</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MCV-TDC</a:t>
            </a:r>
            <a:endParaRPr lang="en-US" altLang="zh-CN" sz="20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160</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MHz </a:t>
            </a:r>
            <a:r>
              <a:rPr lang="zh-CN" altLang="en-US" sz="2000" dirty="0">
                <a:latin typeface="微软雅黑" panose="020B0503020204020204" pitchFamily="34" charset="-122"/>
                <a:ea typeface="微软雅黑" panose="020B0503020204020204" pitchFamily="34" charset="-122"/>
              </a:rPr>
              <a:t>系统时钟</a:t>
            </a:r>
            <a:endParaRPr lang="en-US" altLang="zh-CN" sz="20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LSB=15ps</a:t>
            </a:r>
          </a:p>
          <a:p>
            <a:pPr marL="285750" indent="-28575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普通模式</a:t>
            </a:r>
            <a:endParaRPr lang="en-US" altLang="zh-CN" sz="2000" dirty="0">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RMS</a:t>
            </a:r>
            <a:r>
              <a:rPr lang="zh-CN" altLang="en-US" dirty="0">
                <a:latin typeface="微软雅黑" panose="020B0503020204020204" pitchFamily="34" charset="-122"/>
                <a:ea typeface="微软雅黑" panose="020B0503020204020204" pitchFamily="34" charset="-122"/>
              </a:rPr>
              <a:t>精度</a:t>
            </a:r>
            <a:r>
              <a:rPr lang="en-US" altLang="zh-CN" dirty="0">
                <a:latin typeface="微软雅黑" panose="020B0503020204020204" pitchFamily="34" charset="-122"/>
                <a:ea typeface="微软雅黑" panose="020B0503020204020204" pitchFamily="34" charset="-122"/>
              </a:rPr>
              <a:t>14ps</a:t>
            </a:r>
          </a:p>
          <a:p>
            <a:pPr marL="742950" lvl="1"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事例率</a:t>
            </a:r>
            <a:r>
              <a:rPr lang="en-US" altLang="zh-CN" dirty="0">
                <a:latin typeface="微软雅黑" panose="020B0503020204020204" pitchFamily="34" charset="-122"/>
                <a:ea typeface="微软雅黑" panose="020B0503020204020204" pitchFamily="34" charset="-122"/>
              </a:rPr>
              <a:t>32MS/s</a:t>
            </a:r>
          </a:p>
          <a:p>
            <a:pPr marL="742950" lvl="1"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核心功耗：</a:t>
            </a:r>
            <a:r>
              <a:rPr lang="en-US" altLang="zh-CN" dirty="0">
                <a:latin typeface="Times New Roman" panose="02020603050405020304" pitchFamily="18" charset="0"/>
                <a:ea typeface="微软雅黑" panose="020B0503020204020204" pitchFamily="34" charset="-122"/>
              </a:rPr>
              <a:t> </a:t>
            </a:r>
            <a:r>
              <a:rPr lang="en-US" altLang="zh-CN" dirty="0">
                <a:solidFill>
                  <a:srgbClr val="000000"/>
                </a:solidFill>
                <a:latin typeface="Times New Roman" panose="02020603050405020304" pitchFamily="18" charset="0"/>
                <a:ea typeface="微软雅黑" panose="020B0503020204020204" pitchFamily="34" charset="-122"/>
              </a:rPr>
              <a:t>27.76 </a:t>
            </a:r>
            <a:r>
              <a:rPr lang="en-US" altLang="zh-CN" dirty="0" err="1">
                <a:solidFill>
                  <a:srgbClr val="000000"/>
                </a:solidFill>
                <a:latin typeface="Times New Roman" panose="02020603050405020304" pitchFamily="18" charset="0"/>
                <a:ea typeface="微软雅黑" panose="020B0503020204020204" pitchFamily="34" charset="-122"/>
              </a:rPr>
              <a:t>mW</a:t>
            </a:r>
            <a:r>
              <a:rPr lang="en-US" altLang="zh-CN" dirty="0">
                <a:solidFill>
                  <a:srgbClr val="000000"/>
                </a:solidFill>
                <a:latin typeface="Times New Roman" panose="02020603050405020304" pitchFamily="18" charset="0"/>
                <a:ea typeface="微软雅黑" panose="020B0503020204020204" pitchFamily="34" charset="-122"/>
              </a:rPr>
              <a:t> + 0.56 mW@5MS/s</a:t>
            </a:r>
            <a:endParaRPr lang="en-US" altLang="zh-CN"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低功耗模式</a:t>
            </a:r>
            <a:endParaRPr lang="en-US" altLang="zh-CN" sz="2000" dirty="0">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en-US" altLang="zh-CN" dirty="0">
                <a:latin typeface="微软雅黑" panose="020B0503020204020204" pitchFamily="34" charset="-122"/>
                <a:ea typeface="微软雅黑" panose="020B0503020204020204" pitchFamily="34" charset="-122"/>
              </a:rPr>
              <a:t>RMS</a:t>
            </a:r>
            <a:r>
              <a:rPr lang="zh-CN" altLang="en-US" dirty="0">
                <a:latin typeface="微软雅黑" panose="020B0503020204020204" pitchFamily="34" charset="-122"/>
                <a:ea typeface="微软雅黑" panose="020B0503020204020204" pitchFamily="34" charset="-122"/>
              </a:rPr>
              <a:t>精度</a:t>
            </a:r>
            <a:r>
              <a:rPr lang="en-US" altLang="zh-CN" dirty="0">
                <a:latin typeface="微软雅黑" panose="020B0503020204020204" pitchFamily="34" charset="-122"/>
                <a:ea typeface="微软雅黑" panose="020B0503020204020204" pitchFamily="34" charset="-122"/>
              </a:rPr>
              <a:t>26ps</a:t>
            </a:r>
          </a:p>
          <a:p>
            <a:pPr marL="742950" lvl="1"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事例率</a:t>
            </a:r>
            <a:r>
              <a:rPr lang="en-US" altLang="zh-CN" dirty="0">
                <a:latin typeface="微软雅黑" panose="020B0503020204020204" pitchFamily="34" charset="-122"/>
                <a:ea typeface="微软雅黑" panose="020B0503020204020204" pitchFamily="34" charset="-122"/>
              </a:rPr>
              <a:t>20MS/s</a:t>
            </a:r>
          </a:p>
          <a:p>
            <a:pPr marL="742950" lvl="1"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核心功耗：</a:t>
            </a:r>
            <a:r>
              <a:rPr lang="en-US" altLang="zh-CN" dirty="0">
                <a:latin typeface="Times New Roman" panose="02020603050405020304" pitchFamily="18" charset="0"/>
                <a:ea typeface="微软雅黑" panose="020B0503020204020204" pitchFamily="34" charset="-122"/>
              </a:rPr>
              <a:t> </a:t>
            </a:r>
            <a:r>
              <a:rPr lang="en-US" altLang="zh-CN" dirty="0">
                <a:solidFill>
                  <a:srgbClr val="000000"/>
                </a:solidFill>
                <a:latin typeface="Times New Roman" panose="02020603050405020304" pitchFamily="18" charset="0"/>
                <a:ea typeface="微软雅黑" panose="020B0503020204020204" pitchFamily="34" charset="-122"/>
              </a:rPr>
              <a:t>0</a:t>
            </a:r>
            <a:r>
              <a:rPr lang="zh-CN" altLang="en-US" dirty="0">
                <a:solidFill>
                  <a:srgbClr val="000000"/>
                </a:solidFill>
                <a:latin typeface="Times New Roman" panose="02020603050405020304" pitchFamily="18" charset="0"/>
                <a:ea typeface="微软雅黑" panose="020B0503020204020204" pitchFamily="34" charset="-122"/>
              </a:rPr>
              <a:t>（零静态功耗）</a:t>
            </a:r>
            <a:r>
              <a:rPr lang="en-US" altLang="zh-CN" dirty="0">
                <a:solidFill>
                  <a:srgbClr val="000000"/>
                </a:solidFill>
                <a:latin typeface="Times New Roman" panose="02020603050405020304" pitchFamily="18" charset="0"/>
                <a:ea typeface="微软雅黑" panose="020B0503020204020204" pitchFamily="34" charset="-122"/>
              </a:rPr>
              <a:t> + 5.54 mW@5MS/s</a:t>
            </a:r>
            <a:endParaRPr lang="en-US" altLang="zh-CN" dirty="0">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CEEB3B0C-362C-0B88-69A3-C635A1417173}"/>
              </a:ext>
            </a:extLst>
          </p:cNvPr>
          <p:cNvSpPr txBox="1"/>
          <p:nvPr/>
        </p:nvSpPr>
        <p:spPr>
          <a:xfrm>
            <a:off x="6353401" y="3115718"/>
            <a:ext cx="4398516"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TDC</a:t>
            </a:r>
            <a:r>
              <a:rPr lang="zh-CN" altLang="en-US" sz="1600" dirty="0">
                <a:latin typeface="微软雅黑" panose="020B0503020204020204" pitchFamily="34" charset="-122"/>
                <a:ea typeface="微软雅黑" panose="020B0503020204020204" pitchFamily="34" charset="-122"/>
              </a:rPr>
              <a:t>芯片显微照片、</a:t>
            </a:r>
            <a:r>
              <a:rPr lang="en-US" altLang="zh-CN" sz="1600" dirty="0">
                <a:latin typeface="微软雅黑" panose="020B0503020204020204" pitchFamily="34" charset="-122"/>
                <a:ea typeface="微软雅黑" panose="020B0503020204020204" pitchFamily="34" charset="-122"/>
              </a:rPr>
              <a:t>COB</a:t>
            </a:r>
            <a:r>
              <a:rPr lang="zh-CN" altLang="en-US" sz="1600" dirty="0">
                <a:latin typeface="微软雅黑" panose="020B0503020204020204" pitchFamily="34" charset="-122"/>
                <a:ea typeface="微软雅黑" panose="020B0503020204020204" pitchFamily="34" charset="-122"/>
              </a:rPr>
              <a:t>打线照片和测试</a:t>
            </a:r>
            <a:r>
              <a:rPr lang="en-US" altLang="zh-CN" sz="1600" dirty="0">
                <a:latin typeface="微软雅黑" panose="020B0503020204020204" pitchFamily="34" charset="-122"/>
                <a:ea typeface="微软雅黑" panose="020B0503020204020204" pitchFamily="34" charset="-122"/>
              </a:rPr>
              <a:t>PCB</a:t>
            </a:r>
          </a:p>
        </p:txBody>
      </p:sp>
      <p:sp>
        <p:nvSpPr>
          <p:cNvPr id="8" name="文本框 7">
            <a:extLst>
              <a:ext uri="{FF2B5EF4-FFF2-40B4-BE49-F238E27FC236}">
                <a16:creationId xmlns:a16="http://schemas.microsoft.com/office/drawing/2014/main" id="{1DDC7A29-541F-FC7E-807E-17DE1FF968BE}"/>
              </a:ext>
            </a:extLst>
          </p:cNvPr>
          <p:cNvSpPr txBox="1"/>
          <p:nvPr/>
        </p:nvSpPr>
        <p:spPr>
          <a:xfrm>
            <a:off x="6212983" y="6471590"/>
            <a:ext cx="4679351"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随机抽取</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块</a:t>
            </a:r>
            <a:r>
              <a:rPr lang="en-US" altLang="zh-CN" sz="1600" dirty="0">
                <a:latin typeface="微软雅黑" panose="020B0503020204020204" pitchFamily="34" charset="-122"/>
                <a:ea typeface="微软雅黑" panose="020B0503020204020204" pitchFamily="34" charset="-122"/>
              </a:rPr>
              <a:t>TDC</a:t>
            </a:r>
            <a:r>
              <a:rPr lang="zh-CN" altLang="en-US" sz="1600" dirty="0">
                <a:latin typeface="微软雅黑" panose="020B0503020204020204" pitchFamily="34" charset="-122"/>
                <a:ea typeface="微软雅黑" panose="020B0503020204020204" pitchFamily="34" charset="-122"/>
              </a:rPr>
              <a:t>芯片的双通道</a:t>
            </a:r>
            <a:r>
              <a:rPr lang="en-US" altLang="zh-CN" sz="1600" dirty="0">
                <a:latin typeface="微软雅黑" panose="020B0503020204020204" pitchFamily="34" charset="-122"/>
                <a:ea typeface="微软雅黑" panose="020B0503020204020204" pitchFamily="34" charset="-122"/>
              </a:rPr>
              <a:t>RMS</a:t>
            </a:r>
            <a:r>
              <a:rPr lang="zh-CN" altLang="en-US" sz="1600" dirty="0">
                <a:latin typeface="微软雅黑" panose="020B0503020204020204" pitchFamily="34" charset="-122"/>
                <a:ea typeface="微软雅黑" panose="020B0503020204020204" pitchFamily="34" charset="-122"/>
              </a:rPr>
              <a:t>精度测试结果</a:t>
            </a:r>
            <a:endParaRPr lang="en-US" altLang="zh-CN" sz="1600" dirty="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7E24F705-8615-4BC7-4A3B-8B9F6FE4A0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140064" y="1057823"/>
            <a:ext cx="1474845" cy="1644274"/>
          </a:xfrm>
          <a:prstGeom prst="rect">
            <a:avLst/>
          </a:prstGeom>
        </p:spPr>
      </p:pic>
      <p:pic>
        <p:nvPicPr>
          <p:cNvPr id="13" name="图片 12">
            <a:extLst>
              <a:ext uri="{FF2B5EF4-FFF2-40B4-BE49-F238E27FC236}">
                <a16:creationId xmlns:a16="http://schemas.microsoft.com/office/drawing/2014/main" id="{F5221020-B6C9-4704-A859-3A14143594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0599"/>
          <a:stretch/>
        </p:blipFill>
        <p:spPr bwMode="auto">
          <a:xfrm>
            <a:off x="7063479" y="1055059"/>
            <a:ext cx="1724943" cy="1629506"/>
          </a:xfrm>
          <a:prstGeom prst="rect">
            <a:avLst/>
          </a:prstGeom>
          <a:noFill/>
          <a:ln>
            <a:noFill/>
          </a:ln>
          <a:extLst>
            <a:ext uri="{53640926-AAD7-44D8-BBD7-CCE9431645EC}">
              <a14:shadowObscured xmlns:a14="http://schemas.microsoft.com/office/drawing/2010/main"/>
            </a:ext>
          </a:extLst>
        </p:spPr>
      </p:pic>
      <p:pic>
        <p:nvPicPr>
          <p:cNvPr id="15" name="图片 14">
            <a:extLst>
              <a:ext uri="{FF2B5EF4-FFF2-40B4-BE49-F238E27FC236}">
                <a16:creationId xmlns:a16="http://schemas.microsoft.com/office/drawing/2014/main" id="{D8CEDCE6-0103-F5FD-5BCF-9F186FE2423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36992" y="1055059"/>
            <a:ext cx="2642496" cy="1866737"/>
          </a:xfrm>
          <a:prstGeom prst="rect">
            <a:avLst/>
          </a:prstGeom>
          <a:noFill/>
          <a:ln>
            <a:noFill/>
          </a:ln>
        </p:spPr>
      </p:pic>
      <p:sp>
        <p:nvSpPr>
          <p:cNvPr id="17" name="文本框 16">
            <a:extLst>
              <a:ext uri="{FF2B5EF4-FFF2-40B4-BE49-F238E27FC236}">
                <a16:creationId xmlns:a16="http://schemas.microsoft.com/office/drawing/2014/main" id="{BEA54DF6-0A95-8782-A680-8A8DED8BBFD0}"/>
              </a:ext>
            </a:extLst>
          </p:cNvPr>
          <p:cNvSpPr txBox="1"/>
          <p:nvPr/>
        </p:nvSpPr>
        <p:spPr>
          <a:xfrm>
            <a:off x="10902801" y="1592813"/>
            <a:ext cx="666524" cy="276999"/>
          </a:xfrm>
          <a:prstGeom prst="rect">
            <a:avLst/>
          </a:prstGeom>
          <a:noFill/>
        </p:spPr>
        <p:txBody>
          <a:bodyPr wrap="square" rtlCol="0">
            <a:spAutoFit/>
          </a:bodyPr>
          <a:lstStyle/>
          <a:p>
            <a:r>
              <a:rPr lang="en-US" altLang="zh-CN" sz="1200" dirty="0">
                <a:solidFill>
                  <a:srgbClr val="FF0000"/>
                </a:solidFill>
                <a:latin typeface="微软雅黑" panose="020B0503020204020204" pitchFamily="34" charset="-122"/>
                <a:ea typeface="微软雅黑" panose="020B0503020204020204" pitchFamily="34" charset="-122"/>
              </a:rPr>
              <a:t>TDC</a:t>
            </a:r>
          </a:p>
        </p:txBody>
      </p:sp>
      <p:pic>
        <p:nvPicPr>
          <p:cNvPr id="19" name="图片 18">
            <a:extLst>
              <a:ext uri="{FF2B5EF4-FFF2-40B4-BE49-F238E27FC236}">
                <a16:creationId xmlns:a16="http://schemas.microsoft.com/office/drawing/2014/main" id="{7E66702C-FD3C-EAC6-A0A2-41ABF852C2D9}"/>
              </a:ext>
            </a:extLst>
          </p:cNvPr>
          <p:cNvPicPr>
            <a:picLocks noChangeAspect="1"/>
          </p:cNvPicPr>
          <p:nvPr/>
        </p:nvPicPr>
        <p:blipFill>
          <a:blip r:embed="rId6"/>
          <a:stretch>
            <a:fillRect/>
          </a:stretch>
        </p:blipFill>
        <p:spPr>
          <a:xfrm>
            <a:off x="6464516" y="3454272"/>
            <a:ext cx="3809439" cy="2857080"/>
          </a:xfrm>
          <a:prstGeom prst="rect">
            <a:avLst/>
          </a:prstGeom>
        </p:spPr>
      </p:pic>
    </p:spTree>
    <p:extLst>
      <p:ext uri="{BB962C8B-B14F-4D97-AF65-F5344CB8AC3E}">
        <p14:creationId xmlns:p14="http://schemas.microsoft.com/office/powerpoint/2010/main" val="3101216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5598F-D344-4ECD-1605-F8C61549D8A1}"/>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id="{8E033D4E-1127-42F3-9964-DAE48E2DA428}"/>
              </a:ext>
            </a:extLst>
          </p:cNvPr>
          <p:cNvPicPr>
            <a:picLocks noChangeAspect="1"/>
          </p:cNvPicPr>
          <p:nvPr/>
        </p:nvPicPr>
        <p:blipFill rotWithShape="1">
          <a:blip r:embed="rId2">
            <a:extLst>
              <a:ext uri="{28A0092B-C50C-407E-A947-70E740481C1C}">
                <a14:useLocalDpi xmlns:a14="http://schemas.microsoft.com/office/drawing/2010/main" val="0"/>
              </a:ext>
            </a:extLst>
          </a:blip>
          <a:srcRect t="8312"/>
          <a:stretch/>
        </p:blipFill>
        <p:spPr>
          <a:xfrm>
            <a:off x="4330064" y="2264774"/>
            <a:ext cx="3880658" cy="2612839"/>
          </a:xfrm>
          <a:prstGeom prst="rect">
            <a:avLst/>
          </a:prstGeom>
        </p:spPr>
      </p:pic>
      <p:sp>
        <p:nvSpPr>
          <p:cNvPr id="11" name="文本框 10">
            <a:extLst>
              <a:ext uri="{FF2B5EF4-FFF2-40B4-BE49-F238E27FC236}">
                <a16:creationId xmlns:a16="http://schemas.microsoft.com/office/drawing/2014/main" id="{D515F96B-0559-60BB-376A-EEF1A4C77E17}"/>
              </a:ext>
            </a:extLst>
          </p:cNvPr>
          <p:cNvSpPr txBox="1"/>
          <p:nvPr/>
        </p:nvSpPr>
        <p:spPr>
          <a:xfrm>
            <a:off x="75062" y="163170"/>
            <a:ext cx="3360279" cy="707886"/>
          </a:xfrm>
          <a:prstGeom prst="rect">
            <a:avLst/>
          </a:prstGeom>
          <a:noFill/>
        </p:spPr>
        <p:txBody>
          <a:bodyPr wrap="none" rtlCol="0">
            <a:spAutoFit/>
          </a:bodyPr>
          <a:lstStyle/>
          <a:p>
            <a:r>
              <a:rPr lang="en-US" altLang="zh-CN" sz="4000" dirty="0">
                <a:solidFill>
                  <a:schemeClr val="bg1"/>
                </a:solidFill>
                <a:latin typeface="+mj-lt"/>
              </a:rPr>
              <a:t>Work Review</a:t>
            </a:r>
          </a:p>
        </p:txBody>
      </p:sp>
      <p:sp>
        <p:nvSpPr>
          <p:cNvPr id="3" name="灯片编号占位符 2">
            <a:extLst>
              <a:ext uri="{FF2B5EF4-FFF2-40B4-BE49-F238E27FC236}">
                <a16:creationId xmlns:a16="http://schemas.microsoft.com/office/drawing/2014/main" id="{337E8B43-8806-D2E5-0558-3ACC412800E9}"/>
              </a:ext>
            </a:extLst>
          </p:cNvPr>
          <p:cNvSpPr>
            <a:spLocks noGrp="1"/>
          </p:cNvSpPr>
          <p:nvPr>
            <p:ph type="sldNum" sz="quarter" idx="10"/>
          </p:nvPr>
        </p:nvSpPr>
        <p:spPr/>
        <p:txBody>
          <a:bodyPr/>
          <a:lstStyle/>
          <a:p>
            <a:fld id="{81380A6B-6B1C-4B5C-8CC8-AAA0A5F06428}" type="slidenum">
              <a:rPr lang="zh-CN" altLang="en-US" smtClean="0"/>
              <a:pPr/>
              <a:t>47</a:t>
            </a:fld>
            <a:endParaRPr lang="zh-CN" altLang="en-US" dirty="0"/>
          </a:p>
        </p:txBody>
      </p:sp>
      <p:sp>
        <p:nvSpPr>
          <p:cNvPr id="31" name="文本框 30">
            <a:extLst>
              <a:ext uri="{FF2B5EF4-FFF2-40B4-BE49-F238E27FC236}">
                <a16:creationId xmlns:a16="http://schemas.microsoft.com/office/drawing/2014/main" id="{3DB2704B-F558-83EF-2244-9ED9AA7C9799}"/>
              </a:ext>
            </a:extLst>
          </p:cNvPr>
          <p:cNvSpPr txBox="1"/>
          <p:nvPr/>
        </p:nvSpPr>
        <p:spPr>
          <a:xfrm>
            <a:off x="194757" y="1172142"/>
            <a:ext cx="3709670" cy="523220"/>
          </a:xfrm>
          <a:prstGeom prst="rect">
            <a:avLst/>
          </a:prstGeom>
          <a:noFill/>
        </p:spPr>
        <p:txBody>
          <a:bodyPr wrap="none" rtlCol="0">
            <a:spAutoFit/>
          </a:bodyPr>
          <a:lstStyle/>
          <a:p>
            <a:r>
              <a:rPr lang="en-US" altLang="zh-CN" sz="2800" dirty="0"/>
              <a:t>Cosmic Ray Experiment</a:t>
            </a:r>
            <a:endParaRPr lang="zh-CN" altLang="en-US" sz="2800" dirty="0"/>
          </a:p>
        </p:txBody>
      </p:sp>
      <p:pic>
        <p:nvPicPr>
          <p:cNvPr id="26" name="图片 25">
            <a:extLst>
              <a:ext uri="{FF2B5EF4-FFF2-40B4-BE49-F238E27FC236}">
                <a16:creationId xmlns:a16="http://schemas.microsoft.com/office/drawing/2014/main" id="{38A57303-CF64-4593-9C2A-80FD5C3A8C96}"/>
              </a:ext>
            </a:extLst>
          </p:cNvPr>
          <p:cNvPicPr>
            <a:picLocks noChangeAspect="1"/>
          </p:cNvPicPr>
          <p:nvPr/>
        </p:nvPicPr>
        <p:blipFill>
          <a:blip r:embed="rId3"/>
          <a:stretch>
            <a:fillRect/>
          </a:stretch>
        </p:blipFill>
        <p:spPr>
          <a:xfrm>
            <a:off x="8560544" y="2311854"/>
            <a:ext cx="3305778" cy="2228340"/>
          </a:xfrm>
          <a:prstGeom prst="rect">
            <a:avLst/>
          </a:prstGeom>
        </p:spPr>
      </p:pic>
      <p:sp>
        <p:nvSpPr>
          <p:cNvPr id="28" name="文本框 27">
            <a:extLst>
              <a:ext uri="{FF2B5EF4-FFF2-40B4-BE49-F238E27FC236}">
                <a16:creationId xmlns:a16="http://schemas.microsoft.com/office/drawing/2014/main" id="{F2205B11-28D3-496B-B48A-FDD119F17C8A}"/>
              </a:ext>
            </a:extLst>
          </p:cNvPr>
          <p:cNvSpPr txBox="1"/>
          <p:nvPr/>
        </p:nvSpPr>
        <p:spPr>
          <a:xfrm>
            <a:off x="5314586" y="1840953"/>
            <a:ext cx="1861407" cy="523220"/>
          </a:xfrm>
          <a:prstGeom prst="rect">
            <a:avLst/>
          </a:prstGeom>
          <a:noFill/>
        </p:spPr>
        <p:txBody>
          <a:bodyPr wrap="none" rtlCol="0">
            <a:spAutoFit/>
          </a:bodyPr>
          <a:lstStyle/>
          <a:p>
            <a:r>
              <a:rPr lang="en-US" altLang="zh-CN" sz="1400" dirty="0"/>
              <a:t>x=-15mm,	y=-25mm</a:t>
            </a:r>
          </a:p>
          <a:p>
            <a:r>
              <a:rPr lang="en-US" altLang="zh-CN" sz="1400" dirty="0" err="1"/>
              <a:t>kx</a:t>
            </a:r>
            <a:r>
              <a:rPr lang="en-US" altLang="zh-CN" sz="1400" dirty="0"/>
              <a:t>=0.03,	</a:t>
            </a:r>
            <a:r>
              <a:rPr lang="en-US" altLang="zh-CN" sz="1400" dirty="0" err="1"/>
              <a:t>ky</a:t>
            </a:r>
            <a:r>
              <a:rPr lang="en-US" altLang="zh-CN" sz="1400" dirty="0"/>
              <a:t>=0.05</a:t>
            </a:r>
            <a:endParaRPr lang="zh-CN" altLang="en-US" sz="1400" dirty="0"/>
          </a:p>
        </p:txBody>
      </p:sp>
      <p:sp>
        <p:nvSpPr>
          <p:cNvPr id="24" name="文本框 23">
            <a:extLst>
              <a:ext uri="{FF2B5EF4-FFF2-40B4-BE49-F238E27FC236}">
                <a16:creationId xmlns:a16="http://schemas.microsoft.com/office/drawing/2014/main" id="{40405268-48D4-4415-BEAC-ADF60DF39C59}"/>
              </a:ext>
            </a:extLst>
          </p:cNvPr>
          <p:cNvSpPr txBox="1"/>
          <p:nvPr/>
        </p:nvSpPr>
        <p:spPr>
          <a:xfrm>
            <a:off x="9262371" y="4734048"/>
            <a:ext cx="1902124" cy="369332"/>
          </a:xfrm>
          <a:prstGeom prst="rect">
            <a:avLst/>
          </a:prstGeom>
          <a:noFill/>
        </p:spPr>
        <p:txBody>
          <a:bodyPr wrap="none" rtlCol="0">
            <a:spAutoFit/>
          </a:bodyPr>
          <a:lstStyle/>
          <a:p>
            <a:r>
              <a:rPr lang="en-US" altLang="zh-CN" dirty="0"/>
              <a:t>effective </a:t>
            </a:r>
            <a:r>
              <a:rPr lang="en-US" altLang="zh-CN" dirty="0" err="1"/>
              <a:t>Npe</a:t>
            </a:r>
            <a:r>
              <a:rPr lang="en-US" altLang="zh-CN" dirty="0"/>
              <a:t> ~ 38</a:t>
            </a:r>
            <a:endParaRPr lang="zh-CN" altLang="en-US" dirty="0"/>
          </a:p>
        </p:txBody>
      </p:sp>
      <p:sp>
        <p:nvSpPr>
          <p:cNvPr id="30" name="文本框 29">
            <a:extLst>
              <a:ext uri="{FF2B5EF4-FFF2-40B4-BE49-F238E27FC236}">
                <a16:creationId xmlns:a16="http://schemas.microsoft.com/office/drawing/2014/main" id="{E6503F15-CD7E-4BFB-981B-03E8E564D903}"/>
              </a:ext>
            </a:extLst>
          </p:cNvPr>
          <p:cNvSpPr txBox="1"/>
          <p:nvPr/>
        </p:nvSpPr>
        <p:spPr>
          <a:xfrm rot="16200000">
            <a:off x="158495" y="3336031"/>
            <a:ext cx="643125" cy="276999"/>
          </a:xfrm>
          <a:prstGeom prst="rect">
            <a:avLst/>
          </a:prstGeom>
          <a:noFill/>
        </p:spPr>
        <p:txBody>
          <a:bodyPr wrap="none" rtlCol="0">
            <a:spAutoFit/>
          </a:bodyPr>
          <a:lstStyle/>
          <a:p>
            <a:r>
              <a:rPr lang="en-US" altLang="zh-CN" sz="1200" dirty="0"/>
              <a:t>y (mm)</a:t>
            </a:r>
            <a:endParaRPr lang="zh-CN" altLang="en-US" sz="1200" dirty="0"/>
          </a:p>
        </p:txBody>
      </p:sp>
      <p:sp>
        <p:nvSpPr>
          <p:cNvPr id="32" name="文本框 31">
            <a:extLst>
              <a:ext uri="{FF2B5EF4-FFF2-40B4-BE49-F238E27FC236}">
                <a16:creationId xmlns:a16="http://schemas.microsoft.com/office/drawing/2014/main" id="{7971520F-A6F4-46CC-B0A5-E32B52D1D696}"/>
              </a:ext>
            </a:extLst>
          </p:cNvPr>
          <p:cNvSpPr txBox="1"/>
          <p:nvPr/>
        </p:nvSpPr>
        <p:spPr>
          <a:xfrm>
            <a:off x="1759574" y="4644722"/>
            <a:ext cx="643125" cy="276999"/>
          </a:xfrm>
          <a:prstGeom prst="rect">
            <a:avLst/>
          </a:prstGeom>
          <a:noFill/>
        </p:spPr>
        <p:txBody>
          <a:bodyPr wrap="none" rtlCol="0">
            <a:spAutoFit/>
          </a:bodyPr>
          <a:lstStyle/>
          <a:p>
            <a:r>
              <a:rPr lang="en-US" altLang="zh-CN" sz="1200" dirty="0"/>
              <a:t>x (mm)</a:t>
            </a:r>
            <a:endParaRPr lang="zh-CN" altLang="en-US" sz="1200" dirty="0"/>
          </a:p>
        </p:txBody>
      </p:sp>
      <p:sp>
        <p:nvSpPr>
          <p:cNvPr id="33" name="文本框 32">
            <a:extLst>
              <a:ext uri="{FF2B5EF4-FFF2-40B4-BE49-F238E27FC236}">
                <a16:creationId xmlns:a16="http://schemas.microsoft.com/office/drawing/2014/main" id="{07DA9B5D-A462-48CC-825F-A6F57BFFC46F}"/>
              </a:ext>
            </a:extLst>
          </p:cNvPr>
          <p:cNvSpPr txBox="1"/>
          <p:nvPr/>
        </p:nvSpPr>
        <p:spPr>
          <a:xfrm>
            <a:off x="5757606" y="4644722"/>
            <a:ext cx="676788" cy="276999"/>
          </a:xfrm>
          <a:prstGeom prst="rect">
            <a:avLst/>
          </a:prstGeom>
          <a:noFill/>
        </p:spPr>
        <p:txBody>
          <a:bodyPr wrap="none" rtlCol="0">
            <a:spAutoFit/>
          </a:bodyPr>
          <a:lstStyle/>
          <a:p>
            <a:r>
              <a:rPr lang="en-US" altLang="zh-CN" sz="1200" dirty="0"/>
              <a:t>channel</a:t>
            </a:r>
            <a:endParaRPr lang="zh-CN" altLang="en-US" sz="1200" dirty="0"/>
          </a:p>
        </p:txBody>
      </p:sp>
      <p:sp>
        <p:nvSpPr>
          <p:cNvPr id="34" name="文本框 33">
            <a:extLst>
              <a:ext uri="{FF2B5EF4-FFF2-40B4-BE49-F238E27FC236}">
                <a16:creationId xmlns:a16="http://schemas.microsoft.com/office/drawing/2014/main" id="{F60EAE74-2909-45C9-B7AF-5688744E77A4}"/>
              </a:ext>
            </a:extLst>
          </p:cNvPr>
          <p:cNvSpPr txBox="1"/>
          <p:nvPr/>
        </p:nvSpPr>
        <p:spPr>
          <a:xfrm rot="16200000">
            <a:off x="3847140" y="3287524"/>
            <a:ext cx="740139" cy="276999"/>
          </a:xfrm>
          <a:prstGeom prst="rect">
            <a:avLst/>
          </a:prstGeom>
          <a:noFill/>
        </p:spPr>
        <p:txBody>
          <a:bodyPr wrap="none" rtlCol="0">
            <a:spAutoFit/>
          </a:bodyPr>
          <a:lstStyle/>
          <a:p>
            <a:r>
              <a:rPr lang="en-US" altLang="zh-CN" sz="1200" dirty="0"/>
              <a:t>time</a:t>
            </a:r>
            <a:r>
              <a:rPr lang="zh-CN" altLang="en-US" sz="1200" dirty="0"/>
              <a:t> </a:t>
            </a:r>
            <a:r>
              <a:rPr lang="en-US" altLang="zh-CN" sz="1200" dirty="0"/>
              <a:t>(</a:t>
            </a:r>
            <a:r>
              <a:rPr lang="en-US" altLang="zh-CN" sz="1200" dirty="0" err="1"/>
              <a:t>ps</a:t>
            </a:r>
            <a:r>
              <a:rPr lang="en-US" altLang="zh-CN" sz="1200" dirty="0"/>
              <a:t>)</a:t>
            </a:r>
            <a:endParaRPr lang="zh-CN" altLang="en-US" sz="1200" dirty="0"/>
          </a:p>
        </p:txBody>
      </p:sp>
      <p:sp>
        <p:nvSpPr>
          <p:cNvPr id="29" name="文本框 28">
            <a:extLst>
              <a:ext uri="{FF2B5EF4-FFF2-40B4-BE49-F238E27FC236}">
                <a16:creationId xmlns:a16="http://schemas.microsoft.com/office/drawing/2014/main" id="{1E349070-22C4-42D1-92C4-B5E3268BD43F}"/>
              </a:ext>
            </a:extLst>
          </p:cNvPr>
          <p:cNvSpPr txBox="1"/>
          <p:nvPr/>
        </p:nvSpPr>
        <p:spPr>
          <a:xfrm>
            <a:off x="559837" y="1843947"/>
            <a:ext cx="2569934" cy="369332"/>
          </a:xfrm>
          <a:prstGeom prst="rect">
            <a:avLst/>
          </a:prstGeom>
          <a:noFill/>
        </p:spPr>
        <p:txBody>
          <a:bodyPr wrap="none" rtlCol="0">
            <a:spAutoFit/>
          </a:bodyPr>
          <a:lstStyle/>
          <a:p>
            <a:r>
              <a:rPr lang="en-US" altLang="zh-CN" dirty="0"/>
              <a:t>Some preliminary results:</a:t>
            </a:r>
            <a:endParaRPr lang="zh-CN" altLang="en-US" dirty="0"/>
          </a:p>
        </p:txBody>
      </p:sp>
      <p:sp>
        <p:nvSpPr>
          <p:cNvPr id="35" name="文本框 34">
            <a:extLst>
              <a:ext uri="{FF2B5EF4-FFF2-40B4-BE49-F238E27FC236}">
                <a16:creationId xmlns:a16="http://schemas.microsoft.com/office/drawing/2014/main" id="{5C815326-1D9D-4D89-8B64-C861091B30E7}"/>
              </a:ext>
            </a:extLst>
          </p:cNvPr>
          <p:cNvSpPr txBox="1"/>
          <p:nvPr/>
        </p:nvSpPr>
        <p:spPr>
          <a:xfrm>
            <a:off x="5518575" y="1403805"/>
            <a:ext cx="1322798" cy="307777"/>
          </a:xfrm>
          <a:prstGeom prst="rect">
            <a:avLst/>
          </a:prstGeom>
          <a:noFill/>
        </p:spPr>
        <p:txBody>
          <a:bodyPr wrap="none" rtlCol="0">
            <a:spAutoFit/>
          </a:bodyPr>
          <a:lstStyle/>
          <a:p>
            <a:r>
              <a:rPr lang="en-US" altLang="zh-CN" sz="1400" dirty="0"/>
              <a:t>hit area = 1 cm</a:t>
            </a:r>
            <a:r>
              <a:rPr lang="en-US" altLang="zh-CN" sz="1400" baseline="30000" dirty="0"/>
              <a:t>2</a:t>
            </a:r>
            <a:endParaRPr lang="zh-CN" altLang="en-US" sz="1400" baseline="30000" dirty="0"/>
          </a:p>
        </p:txBody>
      </p:sp>
      <p:sp>
        <p:nvSpPr>
          <p:cNvPr id="37" name="文本框 36">
            <a:extLst>
              <a:ext uri="{FF2B5EF4-FFF2-40B4-BE49-F238E27FC236}">
                <a16:creationId xmlns:a16="http://schemas.microsoft.com/office/drawing/2014/main" id="{1BB0EA90-D0BB-4E1C-BC8A-046BFBB9FA05}"/>
              </a:ext>
            </a:extLst>
          </p:cNvPr>
          <p:cNvSpPr txBox="1"/>
          <p:nvPr/>
        </p:nvSpPr>
        <p:spPr>
          <a:xfrm>
            <a:off x="1363632" y="4985567"/>
            <a:ext cx="1435008" cy="338554"/>
          </a:xfrm>
          <a:prstGeom prst="rect">
            <a:avLst/>
          </a:prstGeom>
          <a:noFill/>
        </p:spPr>
        <p:txBody>
          <a:bodyPr wrap="none" rtlCol="0">
            <a:spAutoFit/>
          </a:bodyPr>
          <a:lstStyle/>
          <a:p>
            <a:r>
              <a:rPr lang="en-US" altLang="zh-CN" sz="1600" dirty="0"/>
              <a:t>T0(BT) </a:t>
            </a:r>
            <a:r>
              <a:rPr lang="en-US" altLang="zh-CN" sz="1600" dirty="0" err="1"/>
              <a:t>hitmap</a:t>
            </a:r>
            <a:endParaRPr lang="zh-CN" altLang="en-US" sz="1600" dirty="0"/>
          </a:p>
        </p:txBody>
      </p:sp>
      <p:sp>
        <p:nvSpPr>
          <p:cNvPr id="38" name="文本框 37">
            <a:extLst>
              <a:ext uri="{FF2B5EF4-FFF2-40B4-BE49-F238E27FC236}">
                <a16:creationId xmlns:a16="http://schemas.microsoft.com/office/drawing/2014/main" id="{F4C8AB8B-E5B3-4582-BE9D-DB29C50FBD35}"/>
              </a:ext>
            </a:extLst>
          </p:cNvPr>
          <p:cNvSpPr txBox="1"/>
          <p:nvPr/>
        </p:nvSpPr>
        <p:spPr>
          <a:xfrm>
            <a:off x="3829885" y="4918714"/>
            <a:ext cx="4614861" cy="584775"/>
          </a:xfrm>
          <a:prstGeom prst="rect">
            <a:avLst/>
          </a:prstGeom>
          <a:noFill/>
        </p:spPr>
        <p:txBody>
          <a:bodyPr wrap="square" rtlCol="0">
            <a:spAutoFit/>
          </a:bodyPr>
          <a:lstStyle/>
          <a:p>
            <a:pPr algn="ctr"/>
            <a:r>
              <a:rPr lang="en-US" altLang="zh-CN" sz="1600" dirty="0"/>
              <a:t>BTOF </a:t>
            </a:r>
            <a:r>
              <a:rPr lang="en-US" altLang="zh-CN" sz="1600" dirty="0" err="1"/>
              <a:t>hitmap</a:t>
            </a:r>
            <a:r>
              <a:rPr lang="en-US" altLang="zh-CN" sz="1600" dirty="0"/>
              <a:t> with hit position and direction selection</a:t>
            </a:r>
          </a:p>
          <a:p>
            <a:pPr algn="ctr"/>
            <a:r>
              <a:rPr lang="en-US" altLang="zh-CN" sz="1600" dirty="0"/>
              <a:t>(</a:t>
            </a:r>
            <a:r>
              <a:rPr lang="en-US" altLang="zh-CN" sz="1600" dirty="0">
                <a:solidFill>
                  <a:srgbClr val="C00000"/>
                </a:solidFill>
              </a:rPr>
              <a:t>red</a:t>
            </a:r>
            <a:r>
              <a:rPr lang="en-US" altLang="zh-CN" sz="1600" dirty="0"/>
              <a:t> for simulation)</a:t>
            </a:r>
            <a:endParaRPr lang="zh-CN" altLang="en-US" sz="1600" dirty="0"/>
          </a:p>
        </p:txBody>
      </p:sp>
      <p:sp>
        <p:nvSpPr>
          <p:cNvPr id="39" name="文本框 38">
            <a:extLst>
              <a:ext uri="{FF2B5EF4-FFF2-40B4-BE49-F238E27FC236}">
                <a16:creationId xmlns:a16="http://schemas.microsoft.com/office/drawing/2014/main" id="{B7A16337-E7BC-4B5C-84C8-D21FB0FC868D}"/>
              </a:ext>
            </a:extLst>
          </p:cNvPr>
          <p:cNvSpPr txBox="1"/>
          <p:nvPr/>
        </p:nvSpPr>
        <p:spPr>
          <a:xfrm>
            <a:off x="852998" y="5918632"/>
            <a:ext cx="10007933" cy="369332"/>
          </a:xfrm>
          <a:prstGeom prst="rect">
            <a:avLst/>
          </a:prstGeom>
          <a:noFill/>
        </p:spPr>
        <p:txBody>
          <a:bodyPr wrap="none" rtlCol="0">
            <a:spAutoFit/>
          </a:bodyPr>
          <a:lstStyle/>
          <a:p>
            <a:r>
              <a:rPr lang="en-US" altLang="zh-CN" dirty="0"/>
              <a:t>Further analysis requires more statistics, as well as calibration of the geometric positions of each detector. </a:t>
            </a:r>
            <a:endParaRPr lang="zh-CN" altLang="en-US" dirty="0"/>
          </a:p>
        </p:txBody>
      </p:sp>
      <p:sp>
        <p:nvSpPr>
          <p:cNvPr id="40" name="文本框 39">
            <a:extLst>
              <a:ext uri="{FF2B5EF4-FFF2-40B4-BE49-F238E27FC236}">
                <a16:creationId xmlns:a16="http://schemas.microsoft.com/office/drawing/2014/main" id="{0B47F8BC-FC98-4E21-B1AA-9B3A0E69E909}"/>
              </a:ext>
            </a:extLst>
          </p:cNvPr>
          <p:cNvSpPr txBox="1"/>
          <p:nvPr/>
        </p:nvSpPr>
        <p:spPr>
          <a:xfrm>
            <a:off x="4693285" y="5452100"/>
            <a:ext cx="3064750" cy="338554"/>
          </a:xfrm>
          <a:prstGeom prst="rect">
            <a:avLst/>
          </a:prstGeom>
          <a:noFill/>
        </p:spPr>
        <p:txBody>
          <a:bodyPr wrap="none" rtlCol="0">
            <a:spAutoFit/>
          </a:bodyPr>
          <a:lstStyle/>
          <a:p>
            <a:r>
              <a:rPr lang="en-US" altLang="zh-CN" sz="1600" dirty="0"/>
              <a:t>Reference time is given by T0(BT)</a:t>
            </a:r>
            <a:endParaRPr lang="zh-CN" altLang="en-US" sz="1600" dirty="0"/>
          </a:p>
        </p:txBody>
      </p:sp>
      <p:sp>
        <p:nvSpPr>
          <p:cNvPr id="22" name="文本框 21">
            <a:extLst>
              <a:ext uri="{FF2B5EF4-FFF2-40B4-BE49-F238E27FC236}">
                <a16:creationId xmlns:a16="http://schemas.microsoft.com/office/drawing/2014/main" id="{AEE6593C-3D27-4CEA-AD1C-92A265DB3030}"/>
              </a:ext>
            </a:extLst>
          </p:cNvPr>
          <p:cNvSpPr txBox="1"/>
          <p:nvPr/>
        </p:nvSpPr>
        <p:spPr>
          <a:xfrm>
            <a:off x="5553573" y="1621446"/>
            <a:ext cx="1263487" cy="307777"/>
          </a:xfrm>
          <a:prstGeom prst="rect">
            <a:avLst/>
          </a:prstGeom>
          <a:noFill/>
        </p:spPr>
        <p:txBody>
          <a:bodyPr wrap="none" rtlCol="0">
            <a:spAutoFit/>
          </a:bodyPr>
          <a:lstStyle/>
          <a:p>
            <a:r>
              <a:rPr lang="en-US" altLang="zh-CN" sz="1400" dirty="0"/>
              <a:t>angle = 0.1 rad</a:t>
            </a:r>
            <a:endParaRPr lang="zh-CN" altLang="en-US" sz="1400" baseline="30000" dirty="0"/>
          </a:p>
        </p:txBody>
      </p:sp>
      <p:pic>
        <p:nvPicPr>
          <p:cNvPr id="7" name="图片 6">
            <a:extLst>
              <a:ext uri="{FF2B5EF4-FFF2-40B4-BE49-F238E27FC236}">
                <a16:creationId xmlns:a16="http://schemas.microsoft.com/office/drawing/2014/main" id="{4AE663C9-3C49-4D47-A6B5-372F2F891FE4}"/>
              </a:ext>
            </a:extLst>
          </p:cNvPr>
          <p:cNvPicPr>
            <a:picLocks noChangeAspect="1"/>
          </p:cNvPicPr>
          <p:nvPr/>
        </p:nvPicPr>
        <p:blipFill>
          <a:blip r:embed="rId4"/>
          <a:stretch>
            <a:fillRect/>
          </a:stretch>
        </p:blipFill>
        <p:spPr>
          <a:xfrm>
            <a:off x="656773" y="2394796"/>
            <a:ext cx="3173112" cy="2334814"/>
          </a:xfrm>
          <a:prstGeom prst="rect">
            <a:avLst/>
          </a:prstGeom>
        </p:spPr>
      </p:pic>
    </p:spTree>
    <p:extLst>
      <p:ext uri="{BB962C8B-B14F-4D97-AF65-F5344CB8AC3E}">
        <p14:creationId xmlns:p14="http://schemas.microsoft.com/office/powerpoint/2010/main" val="16217304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96BCA-C398-4015-5D25-37EC019BBF1F}"/>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6B8D7F51-9FDF-CDA2-8D92-A69B7AF164DE}"/>
              </a:ext>
            </a:extLst>
          </p:cNvPr>
          <p:cNvSpPr txBox="1"/>
          <p:nvPr/>
        </p:nvSpPr>
        <p:spPr>
          <a:xfrm>
            <a:off x="75062" y="163170"/>
            <a:ext cx="3360279" cy="707886"/>
          </a:xfrm>
          <a:prstGeom prst="rect">
            <a:avLst/>
          </a:prstGeom>
          <a:noFill/>
        </p:spPr>
        <p:txBody>
          <a:bodyPr wrap="none" rtlCol="0">
            <a:spAutoFit/>
          </a:bodyPr>
          <a:lstStyle/>
          <a:p>
            <a:r>
              <a:rPr lang="en-US" altLang="zh-CN" sz="4000" dirty="0">
                <a:solidFill>
                  <a:schemeClr val="bg1"/>
                </a:solidFill>
                <a:latin typeface="+mj-lt"/>
              </a:rPr>
              <a:t>Work Review</a:t>
            </a:r>
          </a:p>
        </p:txBody>
      </p:sp>
      <p:sp>
        <p:nvSpPr>
          <p:cNvPr id="3" name="灯片编号占位符 2">
            <a:extLst>
              <a:ext uri="{FF2B5EF4-FFF2-40B4-BE49-F238E27FC236}">
                <a16:creationId xmlns:a16="http://schemas.microsoft.com/office/drawing/2014/main" id="{1201D812-0E1F-A983-B631-F41A769F598C}"/>
              </a:ext>
            </a:extLst>
          </p:cNvPr>
          <p:cNvSpPr>
            <a:spLocks noGrp="1"/>
          </p:cNvSpPr>
          <p:nvPr>
            <p:ph type="sldNum" sz="quarter" idx="10"/>
          </p:nvPr>
        </p:nvSpPr>
        <p:spPr/>
        <p:txBody>
          <a:bodyPr/>
          <a:lstStyle/>
          <a:p>
            <a:fld id="{81380A6B-6B1C-4B5C-8CC8-AAA0A5F06428}" type="slidenum">
              <a:rPr lang="zh-CN" altLang="en-US" smtClean="0"/>
              <a:pPr/>
              <a:t>48</a:t>
            </a:fld>
            <a:endParaRPr lang="zh-CN" altLang="en-US" dirty="0"/>
          </a:p>
        </p:txBody>
      </p:sp>
      <p:sp>
        <p:nvSpPr>
          <p:cNvPr id="31" name="文本框 30">
            <a:extLst>
              <a:ext uri="{FF2B5EF4-FFF2-40B4-BE49-F238E27FC236}">
                <a16:creationId xmlns:a16="http://schemas.microsoft.com/office/drawing/2014/main" id="{8CA7C17C-A863-76FB-0E30-2F20A3B405BD}"/>
              </a:ext>
            </a:extLst>
          </p:cNvPr>
          <p:cNvSpPr txBox="1"/>
          <p:nvPr/>
        </p:nvSpPr>
        <p:spPr>
          <a:xfrm>
            <a:off x="194757" y="1172142"/>
            <a:ext cx="5442452" cy="523220"/>
          </a:xfrm>
          <a:prstGeom prst="rect">
            <a:avLst/>
          </a:prstGeom>
          <a:noFill/>
        </p:spPr>
        <p:txBody>
          <a:bodyPr wrap="none" rtlCol="0">
            <a:spAutoFit/>
          </a:bodyPr>
          <a:lstStyle/>
          <a:p>
            <a:r>
              <a:rPr lang="en-US" altLang="zh-CN" sz="2800" dirty="0"/>
              <a:t>Optical Platform for DTOF Radiator</a:t>
            </a:r>
            <a:endParaRPr lang="zh-CN" altLang="en-US" sz="2800" dirty="0"/>
          </a:p>
        </p:txBody>
      </p:sp>
      <p:pic>
        <p:nvPicPr>
          <p:cNvPr id="5" name="图片 4">
            <a:extLst>
              <a:ext uri="{FF2B5EF4-FFF2-40B4-BE49-F238E27FC236}">
                <a16:creationId xmlns:a16="http://schemas.microsoft.com/office/drawing/2014/main" id="{3D796C6F-1ABD-4E31-29FE-F74BF01090B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893461" y="1315517"/>
            <a:ext cx="4074184" cy="2180658"/>
          </a:xfrm>
          <a:prstGeom prst="rect">
            <a:avLst/>
          </a:prstGeom>
        </p:spPr>
      </p:pic>
      <p:pic>
        <p:nvPicPr>
          <p:cNvPr id="6" name="内容占位符 3">
            <a:extLst>
              <a:ext uri="{FF2B5EF4-FFF2-40B4-BE49-F238E27FC236}">
                <a16:creationId xmlns:a16="http://schemas.microsoft.com/office/drawing/2014/main" id="{F70A9291-C222-0C4E-F8E9-0448355617E7}"/>
              </a:ext>
            </a:extLst>
          </p:cNvPr>
          <p:cNvPicPr>
            <a:picLocks noChangeAspect="1"/>
          </p:cNvPicPr>
          <p:nvPr/>
        </p:nvPicPr>
        <p:blipFill>
          <a:blip r:embed="rId27"/>
          <a:stretch>
            <a:fillRect/>
          </a:stretch>
        </p:blipFill>
        <p:spPr>
          <a:xfrm>
            <a:off x="7733561" y="3749317"/>
            <a:ext cx="4267830" cy="2507867"/>
          </a:xfrm>
          <a:prstGeom prst="rect">
            <a:avLst/>
          </a:prstGeom>
        </p:spPr>
      </p:pic>
      <p:grpSp>
        <p:nvGrpSpPr>
          <p:cNvPr id="17" name="组合 16" descr="\documentclass{article}&#10;\usepackage{amsmath}&#10;\pagestyle{empty}&#10;\begin{document}&#10;&#10;$$&#10;R=\exp{\Bigl[-\Bigl(\frac{4\pi\sigma_h n_p\cos{\theta}}{\lambda}\Bigr)^2\Bigr]}&#10;$$&#10;&#10;&#10;\end{document}" title="IguanaTex Shape Display">
            <a:extLst>
              <a:ext uri="{FF2B5EF4-FFF2-40B4-BE49-F238E27FC236}">
                <a16:creationId xmlns:a16="http://schemas.microsoft.com/office/drawing/2014/main" id="{6267B121-8CF9-4DCF-A467-129F885BC718}"/>
              </a:ext>
            </a:extLst>
          </p:cNvPr>
          <p:cNvGrpSpPr>
            <a:grpSpLocks noChangeAspect="1"/>
          </p:cNvGrpSpPr>
          <p:nvPr>
            <p:custDataLst>
              <p:tags r:id="rId1"/>
            </p:custDataLst>
          </p:nvPr>
        </p:nvGrpSpPr>
        <p:grpSpPr>
          <a:xfrm>
            <a:off x="1148549" y="4124553"/>
            <a:ext cx="2849144" cy="479739"/>
            <a:chOff x="4729664" y="5433085"/>
            <a:chExt cx="2849144" cy="479739"/>
          </a:xfrm>
          <a:solidFill>
            <a:srgbClr val="000000"/>
          </a:solidFill>
        </p:grpSpPr>
        <p:sp>
          <p:nvSpPr>
            <p:cNvPr id="18" name="任意多边形: 形状 17">
              <a:extLst>
                <a:ext uri="{FF2B5EF4-FFF2-40B4-BE49-F238E27FC236}">
                  <a16:creationId xmlns:a16="http://schemas.microsoft.com/office/drawing/2014/main" id="{3F65072A-7F72-4ADC-8FA8-D7DC17279F2A}"/>
                </a:ext>
              </a:extLst>
            </p:cNvPr>
            <p:cNvSpPr/>
            <p:nvPr>
              <p:custDataLst>
                <p:tags r:id="rId2"/>
              </p:custDataLst>
            </p:nvPr>
          </p:nvSpPr>
          <p:spPr>
            <a:xfrm>
              <a:off x="4729664" y="5594156"/>
              <a:ext cx="161975" cy="162567"/>
            </a:xfrm>
            <a:custGeom>
              <a:avLst/>
              <a:gdLst>
                <a:gd name="connsiteX0" fmla="*/ 75940 w 161975"/>
                <a:gd name="connsiteY0" fmla="*/ 15988 h 162567"/>
                <a:gd name="connsiteX1" fmla="*/ 82292 w 161975"/>
                <a:gd name="connsiteY1" fmla="*/ 7456 h 162567"/>
                <a:gd name="connsiteX2" fmla="*/ 96130 w 161975"/>
                <a:gd name="connsiteY2" fmla="*/ 7226 h 162567"/>
                <a:gd name="connsiteX3" fmla="*/ 137418 w 161975"/>
                <a:gd name="connsiteY3" fmla="*/ 30054 h 162567"/>
                <a:gd name="connsiteX4" fmla="*/ 124941 w 161975"/>
                <a:gd name="connsiteY4" fmla="*/ 62799 h 162567"/>
                <a:gd name="connsiteX5" fmla="*/ 86602 w 161975"/>
                <a:gd name="connsiteY5" fmla="*/ 76173 h 162567"/>
                <a:gd name="connsiteX6" fmla="*/ 61194 w 161975"/>
                <a:gd name="connsiteY6" fmla="*/ 76173 h 162567"/>
                <a:gd name="connsiteX7" fmla="*/ 75940 w 161975"/>
                <a:gd name="connsiteY7" fmla="*/ 15988 h 162567"/>
                <a:gd name="connsiteX8" fmla="*/ 108607 w 161975"/>
                <a:gd name="connsiteY8" fmla="*/ 79171 h 162567"/>
                <a:gd name="connsiteX9" fmla="*/ 158515 w 161975"/>
                <a:gd name="connsiteY9" fmla="*/ 34666 h 162567"/>
                <a:gd name="connsiteX10" fmla="*/ 108380 w 161975"/>
                <a:gd name="connsiteY10" fmla="*/ 77 h 162567"/>
                <a:gd name="connsiteX11" fmla="*/ 43726 w 161975"/>
                <a:gd name="connsiteY11" fmla="*/ 77 h 162567"/>
                <a:gd name="connsiteX12" fmla="*/ 37147 w 161975"/>
                <a:gd name="connsiteY12" fmla="*/ 4689 h 162567"/>
                <a:gd name="connsiteX13" fmla="*/ 43499 w 161975"/>
                <a:gd name="connsiteY13" fmla="*/ 7226 h 162567"/>
                <a:gd name="connsiteX14" fmla="*/ 52120 w 161975"/>
                <a:gd name="connsiteY14" fmla="*/ 7687 h 162567"/>
                <a:gd name="connsiteX15" fmla="*/ 58245 w 161975"/>
                <a:gd name="connsiteY15" fmla="*/ 11376 h 162567"/>
                <a:gd name="connsiteX16" fmla="*/ 57338 w 161975"/>
                <a:gd name="connsiteY16" fmla="*/ 15758 h 162567"/>
                <a:gd name="connsiteX17" fmla="*/ 26939 w 161975"/>
                <a:gd name="connsiteY17" fmla="*/ 139586 h 162567"/>
                <a:gd name="connsiteX18" fmla="*/ 6295 w 161975"/>
                <a:gd name="connsiteY18" fmla="*/ 150424 h 162567"/>
                <a:gd name="connsiteX19" fmla="*/ 170 w 161975"/>
                <a:gd name="connsiteY19" fmla="*/ 155036 h 162567"/>
                <a:gd name="connsiteX20" fmla="*/ 3346 w 161975"/>
                <a:gd name="connsiteY20" fmla="*/ 157572 h 162567"/>
                <a:gd name="connsiteX21" fmla="*/ 31930 w 161975"/>
                <a:gd name="connsiteY21" fmla="*/ 156881 h 162567"/>
                <a:gd name="connsiteX22" fmla="*/ 60740 w 161975"/>
                <a:gd name="connsiteY22" fmla="*/ 157572 h 162567"/>
                <a:gd name="connsiteX23" fmla="*/ 65277 w 161975"/>
                <a:gd name="connsiteY23" fmla="*/ 152960 h 162567"/>
                <a:gd name="connsiteX24" fmla="*/ 58926 w 161975"/>
                <a:gd name="connsiteY24" fmla="*/ 150424 h 162567"/>
                <a:gd name="connsiteX25" fmla="*/ 44180 w 161975"/>
                <a:gd name="connsiteY25" fmla="*/ 146273 h 162567"/>
                <a:gd name="connsiteX26" fmla="*/ 44860 w 161975"/>
                <a:gd name="connsiteY26" fmla="*/ 142353 h 162567"/>
                <a:gd name="connsiteX27" fmla="*/ 59833 w 161975"/>
                <a:gd name="connsiteY27" fmla="*/ 81246 h 162567"/>
                <a:gd name="connsiteX28" fmla="*/ 86829 w 161975"/>
                <a:gd name="connsiteY28" fmla="*/ 81246 h 162567"/>
                <a:gd name="connsiteX29" fmla="*/ 111556 w 161975"/>
                <a:gd name="connsiteY29" fmla="*/ 102230 h 162567"/>
                <a:gd name="connsiteX30" fmla="*/ 108380 w 161975"/>
                <a:gd name="connsiteY30" fmla="*/ 118141 h 162567"/>
                <a:gd name="connsiteX31" fmla="*/ 104750 w 161975"/>
                <a:gd name="connsiteY31" fmla="*/ 137741 h 162567"/>
                <a:gd name="connsiteX32" fmla="*/ 134922 w 161975"/>
                <a:gd name="connsiteY32" fmla="*/ 162645 h 162567"/>
                <a:gd name="connsiteX33" fmla="*/ 162145 w 161975"/>
                <a:gd name="connsiteY33" fmla="*/ 136127 h 162567"/>
                <a:gd name="connsiteX34" fmla="*/ 159423 w 161975"/>
                <a:gd name="connsiteY34" fmla="*/ 133360 h 162567"/>
                <a:gd name="connsiteX35" fmla="*/ 156474 w 161975"/>
                <a:gd name="connsiteY35" fmla="*/ 136588 h 162567"/>
                <a:gd name="connsiteX36" fmla="*/ 135830 w 161975"/>
                <a:gd name="connsiteY36" fmla="*/ 157572 h 162567"/>
                <a:gd name="connsiteX37" fmla="*/ 126756 w 161975"/>
                <a:gd name="connsiteY37" fmla="*/ 143506 h 162567"/>
                <a:gd name="connsiteX38" fmla="*/ 129024 w 161975"/>
                <a:gd name="connsiteY38" fmla="*/ 117219 h 162567"/>
                <a:gd name="connsiteX39" fmla="*/ 129932 w 161975"/>
                <a:gd name="connsiteY39" fmla="*/ 106381 h 162567"/>
                <a:gd name="connsiteX40" fmla="*/ 108607 w 161975"/>
                <a:gd name="connsiteY40" fmla="*/ 79171 h 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1975" h="162567">
                  <a:moveTo>
                    <a:pt x="75940" y="15988"/>
                  </a:moveTo>
                  <a:cubicBezTo>
                    <a:pt x="77301" y="10454"/>
                    <a:pt x="77981" y="8148"/>
                    <a:pt x="82292" y="7456"/>
                  </a:cubicBezTo>
                  <a:cubicBezTo>
                    <a:pt x="84333" y="7226"/>
                    <a:pt x="91593" y="7226"/>
                    <a:pt x="96130" y="7226"/>
                  </a:cubicBezTo>
                  <a:cubicBezTo>
                    <a:pt x="112237" y="7226"/>
                    <a:pt x="137418" y="7226"/>
                    <a:pt x="137418" y="30054"/>
                  </a:cubicBezTo>
                  <a:cubicBezTo>
                    <a:pt x="137418" y="37895"/>
                    <a:pt x="133788" y="53806"/>
                    <a:pt x="124941" y="62799"/>
                  </a:cubicBezTo>
                  <a:cubicBezTo>
                    <a:pt x="119042" y="68794"/>
                    <a:pt x="107019" y="76173"/>
                    <a:pt x="86602" y="76173"/>
                  </a:cubicBezTo>
                  <a:lnTo>
                    <a:pt x="61194" y="76173"/>
                  </a:lnTo>
                  <a:lnTo>
                    <a:pt x="75940" y="15988"/>
                  </a:lnTo>
                  <a:close/>
                  <a:moveTo>
                    <a:pt x="108607" y="79171"/>
                  </a:moveTo>
                  <a:cubicBezTo>
                    <a:pt x="131520" y="74098"/>
                    <a:pt x="158515" y="57956"/>
                    <a:pt x="158515" y="34666"/>
                  </a:cubicBezTo>
                  <a:cubicBezTo>
                    <a:pt x="158515" y="14835"/>
                    <a:pt x="138098" y="77"/>
                    <a:pt x="108380" y="77"/>
                  </a:cubicBezTo>
                  <a:lnTo>
                    <a:pt x="43726" y="77"/>
                  </a:lnTo>
                  <a:cubicBezTo>
                    <a:pt x="39189" y="77"/>
                    <a:pt x="37147" y="77"/>
                    <a:pt x="37147" y="4689"/>
                  </a:cubicBezTo>
                  <a:cubicBezTo>
                    <a:pt x="37147" y="7226"/>
                    <a:pt x="39189" y="7226"/>
                    <a:pt x="43499" y="7226"/>
                  </a:cubicBezTo>
                  <a:cubicBezTo>
                    <a:pt x="43953" y="7226"/>
                    <a:pt x="48263" y="7226"/>
                    <a:pt x="52120" y="7687"/>
                  </a:cubicBezTo>
                  <a:cubicBezTo>
                    <a:pt x="56203" y="8148"/>
                    <a:pt x="58245" y="8379"/>
                    <a:pt x="58245" y="11376"/>
                  </a:cubicBezTo>
                  <a:cubicBezTo>
                    <a:pt x="58245" y="12299"/>
                    <a:pt x="58018" y="12991"/>
                    <a:pt x="57338" y="15758"/>
                  </a:cubicBezTo>
                  <a:lnTo>
                    <a:pt x="26939" y="139586"/>
                  </a:lnTo>
                  <a:cubicBezTo>
                    <a:pt x="24670" y="148579"/>
                    <a:pt x="24217" y="150424"/>
                    <a:pt x="6295" y="150424"/>
                  </a:cubicBezTo>
                  <a:cubicBezTo>
                    <a:pt x="2211" y="150424"/>
                    <a:pt x="170" y="150424"/>
                    <a:pt x="170" y="155036"/>
                  </a:cubicBezTo>
                  <a:cubicBezTo>
                    <a:pt x="170" y="157572"/>
                    <a:pt x="2892" y="157572"/>
                    <a:pt x="3346" y="157572"/>
                  </a:cubicBezTo>
                  <a:cubicBezTo>
                    <a:pt x="9698" y="157572"/>
                    <a:pt x="25578" y="156881"/>
                    <a:pt x="31930" y="156881"/>
                  </a:cubicBezTo>
                  <a:cubicBezTo>
                    <a:pt x="38282" y="156881"/>
                    <a:pt x="54388" y="157572"/>
                    <a:pt x="60740" y="157572"/>
                  </a:cubicBezTo>
                  <a:cubicBezTo>
                    <a:pt x="62555" y="157572"/>
                    <a:pt x="65277" y="157572"/>
                    <a:pt x="65277" y="152960"/>
                  </a:cubicBezTo>
                  <a:cubicBezTo>
                    <a:pt x="65277" y="150424"/>
                    <a:pt x="63236" y="150424"/>
                    <a:pt x="58926" y="150424"/>
                  </a:cubicBezTo>
                  <a:cubicBezTo>
                    <a:pt x="50532" y="150424"/>
                    <a:pt x="44180" y="150424"/>
                    <a:pt x="44180" y="146273"/>
                  </a:cubicBezTo>
                  <a:cubicBezTo>
                    <a:pt x="44180" y="144890"/>
                    <a:pt x="44634" y="143737"/>
                    <a:pt x="44860" y="142353"/>
                  </a:cubicBezTo>
                  <a:lnTo>
                    <a:pt x="59833" y="81246"/>
                  </a:lnTo>
                  <a:lnTo>
                    <a:pt x="86829" y="81246"/>
                  </a:lnTo>
                  <a:cubicBezTo>
                    <a:pt x="107473" y="81246"/>
                    <a:pt x="111556" y="94159"/>
                    <a:pt x="111556" y="102230"/>
                  </a:cubicBezTo>
                  <a:cubicBezTo>
                    <a:pt x="111556" y="105689"/>
                    <a:pt x="109741" y="112837"/>
                    <a:pt x="108380" y="118141"/>
                  </a:cubicBezTo>
                  <a:cubicBezTo>
                    <a:pt x="106792" y="124598"/>
                    <a:pt x="104750" y="133129"/>
                    <a:pt x="104750" y="137741"/>
                  </a:cubicBezTo>
                  <a:cubicBezTo>
                    <a:pt x="104750" y="162645"/>
                    <a:pt x="131973" y="162645"/>
                    <a:pt x="134922" y="162645"/>
                  </a:cubicBezTo>
                  <a:cubicBezTo>
                    <a:pt x="154205" y="162645"/>
                    <a:pt x="162145" y="139355"/>
                    <a:pt x="162145" y="136127"/>
                  </a:cubicBezTo>
                  <a:cubicBezTo>
                    <a:pt x="162145" y="133360"/>
                    <a:pt x="159650" y="133360"/>
                    <a:pt x="159423" y="133360"/>
                  </a:cubicBezTo>
                  <a:cubicBezTo>
                    <a:pt x="157381" y="133360"/>
                    <a:pt x="156927" y="134974"/>
                    <a:pt x="156474" y="136588"/>
                  </a:cubicBezTo>
                  <a:cubicBezTo>
                    <a:pt x="150802" y="153652"/>
                    <a:pt x="141048" y="157572"/>
                    <a:pt x="135830" y="157572"/>
                  </a:cubicBezTo>
                  <a:cubicBezTo>
                    <a:pt x="128344" y="157572"/>
                    <a:pt x="126756" y="152499"/>
                    <a:pt x="126756" y="143506"/>
                  </a:cubicBezTo>
                  <a:cubicBezTo>
                    <a:pt x="126756" y="136358"/>
                    <a:pt x="128117" y="124598"/>
                    <a:pt x="129024" y="117219"/>
                  </a:cubicBezTo>
                  <a:cubicBezTo>
                    <a:pt x="129478" y="113990"/>
                    <a:pt x="129932" y="109609"/>
                    <a:pt x="129932" y="106381"/>
                  </a:cubicBezTo>
                  <a:cubicBezTo>
                    <a:pt x="129932" y="88625"/>
                    <a:pt x="114732" y="81477"/>
                    <a:pt x="108607" y="79171"/>
                  </a:cubicBez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9" name="任意多边形: 形状 18">
              <a:extLst>
                <a:ext uri="{FF2B5EF4-FFF2-40B4-BE49-F238E27FC236}">
                  <a16:creationId xmlns:a16="http://schemas.microsoft.com/office/drawing/2014/main" id="{3CB5F459-CB7B-4B31-8213-0C498ED44F26}"/>
                </a:ext>
              </a:extLst>
            </p:cNvPr>
            <p:cNvSpPr/>
            <p:nvPr>
              <p:custDataLst>
                <p:tags r:id="rId3"/>
              </p:custDataLst>
            </p:nvPr>
          </p:nvSpPr>
          <p:spPr>
            <a:xfrm>
              <a:off x="4970084" y="5667023"/>
              <a:ext cx="150859" cy="53958"/>
            </a:xfrm>
            <a:custGeom>
              <a:avLst/>
              <a:gdLst>
                <a:gd name="connsiteX0" fmla="*/ 143326 w 150859"/>
                <a:gd name="connsiteY0" fmla="*/ 9301 h 53958"/>
                <a:gd name="connsiteX1" fmla="*/ 151040 w 150859"/>
                <a:gd name="connsiteY1" fmla="*/ 4689 h 53958"/>
                <a:gd name="connsiteX2" fmla="*/ 143553 w 150859"/>
                <a:gd name="connsiteY2" fmla="*/ 77 h 53958"/>
                <a:gd name="connsiteX3" fmla="*/ 7666 w 150859"/>
                <a:gd name="connsiteY3" fmla="*/ 77 h 53958"/>
                <a:gd name="connsiteX4" fmla="*/ 180 w 150859"/>
                <a:gd name="connsiteY4" fmla="*/ 4689 h 53958"/>
                <a:gd name="connsiteX5" fmla="*/ 7893 w 150859"/>
                <a:gd name="connsiteY5" fmla="*/ 9301 h 53958"/>
                <a:gd name="connsiteX6" fmla="*/ 143326 w 150859"/>
                <a:gd name="connsiteY6" fmla="*/ 9301 h 53958"/>
                <a:gd name="connsiteX7" fmla="*/ 143553 w 150859"/>
                <a:gd name="connsiteY7" fmla="*/ 54036 h 53958"/>
                <a:gd name="connsiteX8" fmla="*/ 151040 w 150859"/>
                <a:gd name="connsiteY8" fmla="*/ 49424 h 53958"/>
                <a:gd name="connsiteX9" fmla="*/ 143326 w 150859"/>
                <a:gd name="connsiteY9" fmla="*/ 44812 h 53958"/>
                <a:gd name="connsiteX10" fmla="*/ 7893 w 150859"/>
                <a:gd name="connsiteY10" fmla="*/ 44812 h 53958"/>
                <a:gd name="connsiteX11" fmla="*/ 180 w 150859"/>
                <a:gd name="connsiteY11" fmla="*/ 49424 h 53958"/>
                <a:gd name="connsiteX12" fmla="*/ 7666 w 150859"/>
                <a:gd name="connsiteY12" fmla="*/ 54036 h 53958"/>
                <a:gd name="connsiteX13" fmla="*/ 143553 w 150859"/>
                <a:gd name="connsiteY13" fmla="*/ 54036 h 5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859" h="53958">
                  <a:moveTo>
                    <a:pt x="143326" y="9301"/>
                  </a:moveTo>
                  <a:cubicBezTo>
                    <a:pt x="146729" y="9301"/>
                    <a:pt x="151040" y="9301"/>
                    <a:pt x="151040" y="4689"/>
                  </a:cubicBezTo>
                  <a:cubicBezTo>
                    <a:pt x="151040" y="77"/>
                    <a:pt x="146729" y="77"/>
                    <a:pt x="143553" y="77"/>
                  </a:cubicBezTo>
                  <a:lnTo>
                    <a:pt x="7666" y="77"/>
                  </a:lnTo>
                  <a:cubicBezTo>
                    <a:pt x="4490" y="77"/>
                    <a:pt x="180" y="77"/>
                    <a:pt x="180" y="4689"/>
                  </a:cubicBezTo>
                  <a:cubicBezTo>
                    <a:pt x="180" y="9301"/>
                    <a:pt x="4490" y="9301"/>
                    <a:pt x="7893" y="9301"/>
                  </a:cubicBezTo>
                  <a:lnTo>
                    <a:pt x="143326" y="9301"/>
                  </a:lnTo>
                  <a:close/>
                  <a:moveTo>
                    <a:pt x="143553" y="54036"/>
                  </a:moveTo>
                  <a:cubicBezTo>
                    <a:pt x="146729" y="54036"/>
                    <a:pt x="151040" y="54036"/>
                    <a:pt x="151040" y="49424"/>
                  </a:cubicBezTo>
                  <a:cubicBezTo>
                    <a:pt x="151040" y="44812"/>
                    <a:pt x="146729" y="44812"/>
                    <a:pt x="143326" y="44812"/>
                  </a:cubicBezTo>
                  <a:lnTo>
                    <a:pt x="7893" y="44812"/>
                  </a:lnTo>
                  <a:cubicBezTo>
                    <a:pt x="4490" y="44812"/>
                    <a:pt x="180" y="44812"/>
                    <a:pt x="180" y="49424"/>
                  </a:cubicBezTo>
                  <a:cubicBezTo>
                    <a:pt x="180" y="54036"/>
                    <a:pt x="4490" y="54036"/>
                    <a:pt x="7666" y="54036"/>
                  </a:cubicBezTo>
                  <a:lnTo>
                    <a:pt x="143553" y="54036"/>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0" name="任意多边形: 形状 19">
              <a:extLst>
                <a:ext uri="{FF2B5EF4-FFF2-40B4-BE49-F238E27FC236}">
                  <a16:creationId xmlns:a16="http://schemas.microsoft.com/office/drawing/2014/main" id="{DBD36D74-A11A-4B95-937E-A0D10ADAA2FF}"/>
                </a:ext>
              </a:extLst>
            </p:cNvPr>
            <p:cNvSpPr/>
            <p:nvPr>
              <p:custDataLst>
                <p:tags r:id="rId4"/>
              </p:custDataLst>
            </p:nvPr>
          </p:nvSpPr>
          <p:spPr>
            <a:xfrm>
              <a:off x="5203190" y="5648345"/>
              <a:ext cx="87793" cy="105842"/>
            </a:xfrm>
            <a:custGeom>
              <a:avLst/>
              <a:gdLst>
                <a:gd name="connsiteX0" fmla="*/ 19247 w 87793"/>
                <a:gd name="connsiteY0" fmla="*/ 45274 h 105842"/>
                <a:gd name="connsiteX1" fmla="*/ 47377 w 87793"/>
                <a:gd name="connsiteY1" fmla="*/ 5150 h 105842"/>
                <a:gd name="connsiteX2" fmla="*/ 73012 w 87793"/>
                <a:gd name="connsiteY2" fmla="*/ 45274 h 105842"/>
                <a:gd name="connsiteX3" fmla="*/ 19247 w 87793"/>
                <a:gd name="connsiteY3" fmla="*/ 45274 h 105842"/>
                <a:gd name="connsiteX4" fmla="*/ 19020 w 87793"/>
                <a:gd name="connsiteY4" fmla="*/ 50116 h 105842"/>
                <a:gd name="connsiteX5" fmla="*/ 82313 w 87793"/>
                <a:gd name="connsiteY5" fmla="*/ 50116 h 105842"/>
                <a:gd name="connsiteX6" fmla="*/ 87984 w 87793"/>
                <a:gd name="connsiteY6" fmla="*/ 45274 h 105842"/>
                <a:gd name="connsiteX7" fmla="*/ 47377 w 87793"/>
                <a:gd name="connsiteY7" fmla="*/ 77 h 105842"/>
                <a:gd name="connsiteX8" fmla="*/ 191 w 87793"/>
                <a:gd name="connsiteY8" fmla="*/ 52653 h 105842"/>
                <a:gd name="connsiteX9" fmla="*/ 50099 w 87793"/>
                <a:gd name="connsiteY9" fmla="*/ 105920 h 105842"/>
                <a:gd name="connsiteX10" fmla="*/ 87984 w 87793"/>
                <a:gd name="connsiteY10" fmla="*/ 75942 h 105842"/>
                <a:gd name="connsiteX11" fmla="*/ 85035 w 87793"/>
                <a:gd name="connsiteY11" fmla="*/ 73175 h 105842"/>
                <a:gd name="connsiteX12" fmla="*/ 82086 w 87793"/>
                <a:gd name="connsiteY12" fmla="*/ 76404 h 105842"/>
                <a:gd name="connsiteX13" fmla="*/ 51460 w 87793"/>
                <a:gd name="connsiteY13" fmla="*/ 100155 h 105842"/>
                <a:gd name="connsiteX14" fmla="*/ 25825 w 87793"/>
                <a:gd name="connsiteY14" fmla="*/ 84705 h 105842"/>
                <a:gd name="connsiteX15" fmla="*/ 19020 w 87793"/>
                <a:gd name="connsiteY15" fmla="*/ 50116 h 10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793" h="105842">
                  <a:moveTo>
                    <a:pt x="19247" y="45274"/>
                  </a:moveTo>
                  <a:cubicBezTo>
                    <a:pt x="20608" y="10915"/>
                    <a:pt x="39664" y="5150"/>
                    <a:pt x="47377" y="5150"/>
                  </a:cubicBezTo>
                  <a:cubicBezTo>
                    <a:pt x="70743" y="5150"/>
                    <a:pt x="73012" y="36281"/>
                    <a:pt x="73012" y="45274"/>
                  </a:cubicBezTo>
                  <a:lnTo>
                    <a:pt x="19247" y="45274"/>
                  </a:lnTo>
                  <a:close/>
                  <a:moveTo>
                    <a:pt x="19020" y="50116"/>
                  </a:moveTo>
                  <a:lnTo>
                    <a:pt x="82313" y="50116"/>
                  </a:lnTo>
                  <a:cubicBezTo>
                    <a:pt x="87303" y="50116"/>
                    <a:pt x="87984" y="50116"/>
                    <a:pt x="87984" y="45274"/>
                  </a:cubicBezTo>
                  <a:cubicBezTo>
                    <a:pt x="87984" y="22445"/>
                    <a:pt x="75734" y="77"/>
                    <a:pt x="47377" y="77"/>
                  </a:cubicBezTo>
                  <a:cubicBezTo>
                    <a:pt x="21061" y="77"/>
                    <a:pt x="191" y="23828"/>
                    <a:pt x="191" y="52653"/>
                  </a:cubicBezTo>
                  <a:cubicBezTo>
                    <a:pt x="191" y="83552"/>
                    <a:pt x="24011" y="105920"/>
                    <a:pt x="50099" y="105920"/>
                  </a:cubicBezTo>
                  <a:cubicBezTo>
                    <a:pt x="77776" y="105920"/>
                    <a:pt x="87984" y="80324"/>
                    <a:pt x="87984" y="75942"/>
                  </a:cubicBezTo>
                  <a:cubicBezTo>
                    <a:pt x="87984" y="73637"/>
                    <a:pt x="86169" y="73175"/>
                    <a:pt x="85035" y="73175"/>
                  </a:cubicBezTo>
                  <a:cubicBezTo>
                    <a:pt x="82993" y="73175"/>
                    <a:pt x="82539" y="74559"/>
                    <a:pt x="82086" y="76404"/>
                  </a:cubicBezTo>
                  <a:cubicBezTo>
                    <a:pt x="74146" y="100155"/>
                    <a:pt x="53729" y="100155"/>
                    <a:pt x="51460" y="100155"/>
                  </a:cubicBezTo>
                  <a:cubicBezTo>
                    <a:pt x="40117" y="100155"/>
                    <a:pt x="31043" y="93237"/>
                    <a:pt x="25825" y="84705"/>
                  </a:cubicBezTo>
                  <a:cubicBezTo>
                    <a:pt x="19020" y="73637"/>
                    <a:pt x="19020" y="58417"/>
                    <a:pt x="19020" y="50116"/>
                  </a:cubicBez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1" name="任意多边形: 形状 20">
              <a:extLst>
                <a:ext uri="{FF2B5EF4-FFF2-40B4-BE49-F238E27FC236}">
                  <a16:creationId xmlns:a16="http://schemas.microsoft.com/office/drawing/2014/main" id="{3174C74F-C1FF-4B31-B239-980D496299E3}"/>
                </a:ext>
              </a:extLst>
            </p:cNvPr>
            <p:cNvSpPr/>
            <p:nvPr>
              <p:custDataLst>
                <p:tags r:id="rId5"/>
              </p:custDataLst>
            </p:nvPr>
          </p:nvSpPr>
          <p:spPr>
            <a:xfrm>
              <a:off x="5300386" y="5652265"/>
              <a:ext cx="114335" cy="99385"/>
            </a:xfrm>
            <a:custGeom>
              <a:avLst/>
              <a:gdLst>
                <a:gd name="connsiteX0" fmla="*/ 62581 w 114335"/>
                <a:gd name="connsiteY0" fmla="*/ 45274 h 99385"/>
                <a:gd name="connsiteX1" fmla="*/ 83451 w 114335"/>
                <a:gd name="connsiteY1" fmla="*/ 19217 h 99385"/>
                <a:gd name="connsiteX2" fmla="*/ 110447 w 114335"/>
                <a:gd name="connsiteY2" fmla="*/ 7226 h 99385"/>
                <a:gd name="connsiteX3" fmla="*/ 110447 w 114335"/>
                <a:gd name="connsiteY3" fmla="*/ 77 h 99385"/>
                <a:gd name="connsiteX4" fmla="*/ 91845 w 114335"/>
                <a:gd name="connsiteY4" fmla="*/ 769 h 99385"/>
                <a:gd name="connsiteX5" fmla="*/ 70067 w 114335"/>
                <a:gd name="connsiteY5" fmla="*/ 77 h 99385"/>
                <a:gd name="connsiteX6" fmla="*/ 70067 w 114335"/>
                <a:gd name="connsiteY6" fmla="*/ 7226 h 99385"/>
                <a:gd name="connsiteX7" fmla="*/ 76646 w 114335"/>
                <a:gd name="connsiteY7" fmla="*/ 14374 h 99385"/>
                <a:gd name="connsiteX8" fmla="*/ 73243 w 114335"/>
                <a:gd name="connsiteY8" fmla="*/ 22445 h 99385"/>
                <a:gd name="connsiteX9" fmla="*/ 59178 w 114335"/>
                <a:gd name="connsiteY9" fmla="*/ 40431 h 99385"/>
                <a:gd name="connsiteX10" fmla="*/ 41483 w 114335"/>
                <a:gd name="connsiteY10" fmla="*/ 17141 h 99385"/>
                <a:gd name="connsiteX11" fmla="*/ 39441 w 114335"/>
                <a:gd name="connsiteY11" fmla="*/ 12991 h 99385"/>
                <a:gd name="connsiteX12" fmla="*/ 47381 w 114335"/>
                <a:gd name="connsiteY12" fmla="*/ 7226 h 99385"/>
                <a:gd name="connsiteX13" fmla="*/ 47381 w 114335"/>
                <a:gd name="connsiteY13" fmla="*/ 77 h 99385"/>
                <a:gd name="connsiteX14" fmla="*/ 22881 w 114335"/>
                <a:gd name="connsiteY14" fmla="*/ 769 h 99385"/>
                <a:gd name="connsiteX15" fmla="*/ 1329 w 114335"/>
                <a:gd name="connsiteY15" fmla="*/ 77 h 99385"/>
                <a:gd name="connsiteX16" fmla="*/ 1329 w 114335"/>
                <a:gd name="connsiteY16" fmla="*/ 7226 h 99385"/>
                <a:gd name="connsiteX17" fmla="*/ 28098 w 114335"/>
                <a:gd name="connsiteY17" fmla="*/ 21292 h 99385"/>
                <a:gd name="connsiteX18" fmla="*/ 50557 w 114335"/>
                <a:gd name="connsiteY18" fmla="*/ 51038 h 99385"/>
                <a:gd name="connsiteX19" fmla="*/ 29233 w 114335"/>
                <a:gd name="connsiteY19" fmla="*/ 78479 h 99385"/>
                <a:gd name="connsiteX20" fmla="*/ 195 w 114335"/>
                <a:gd name="connsiteY20" fmla="*/ 92315 h 99385"/>
                <a:gd name="connsiteX21" fmla="*/ 195 w 114335"/>
                <a:gd name="connsiteY21" fmla="*/ 99463 h 99385"/>
                <a:gd name="connsiteX22" fmla="*/ 19024 w 114335"/>
                <a:gd name="connsiteY22" fmla="*/ 98771 h 99385"/>
                <a:gd name="connsiteX23" fmla="*/ 40576 w 114335"/>
                <a:gd name="connsiteY23" fmla="*/ 99463 h 99385"/>
                <a:gd name="connsiteX24" fmla="*/ 40576 w 114335"/>
                <a:gd name="connsiteY24" fmla="*/ 92315 h 99385"/>
                <a:gd name="connsiteX25" fmla="*/ 33997 w 114335"/>
                <a:gd name="connsiteY25" fmla="*/ 85166 h 99385"/>
                <a:gd name="connsiteX26" fmla="*/ 54414 w 114335"/>
                <a:gd name="connsiteY26" fmla="*/ 55881 h 99385"/>
                <a:gd name="connsiteX27" fmla="*/ 71655 w 114335"/>
                <a:gd name="connsiteY27" fmla="*/ 78940 h 99385"/>
                <a:gd name="connsiteX28" fmla="*/ 76419 w 114335"/>
                <a:gd name="connsiteY28" fmla="*/ 86550 h 99385"/>
                <a:gd name="connsiteX29" fmla="*/ 68252 w 114335"/>
                <a:gd name="connsiteY29" fmla="*/ 92315 h 99385"/>
                <a:gd name="connsiteX30" fmla="*/ 68252 w 114335"/>
                <a:gd name="connsiteY30" fmla="*/ 99463 h 99385"/>
                <a:gd name="connsiteX31" fmla="*/ 92752 w 114335"/>
                <a:gd name="connsiteY31" fmla="*/ 98771 h 99385"/>
                <a:gd name="connsiteX32" fmla="*/ 114531 w 114335"/>
                <a:gd name="connsiteY32" fmla="*/ 99463 h 99385"/>
                <a:gd name="connsiteX33" fmla="*/ 114531 w 114335"/>
                <a:gd name="connsiteY33" fmla="*/ 92315 h 99385"/>
                <a:gd name="connsiteX34" fmla="*/ 92979 w 114335"/>
                <a:gd name="connsiteY34" fmla="*/ 85166 h 99385"/>
                <a:gd name="connsiteX35" fmla="*/ 62581 w 114335"/>
                <a:gd name="connsiteY35" fmla="*/ 45274 h 9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4335" h="99385">
                  <a:moveTo>
                    <a:pt x="62581" y="45274"/>
                  </a:moveTo>
                  <a:cubicBezTo>
                    <a:pt x="69386" y="36511"/>
                    <a:pt x="78007" y="25212"/>
                    <a:pt x="83451" y="19217"/>
                  </a:cubicBezTo>
                  <a:cubicBezTo>
                    <a:pt x="90484" y="10915"/>
                    <a:pt x="99785" y="7456"/>
                    <a:pt x="110447" y="7226"/>
                  </a:cubicBezTo>
                  <a:lnTo>
                    <a:pt x="110447" y="77"/>
                  </a:lnTo>
                  <a:cubicBezTo>
                    <a:pt x="104549" y="539"/>
                    <a:pt x="97743" y="769"/>
                    <a:pt x="91845" y="769"/>
                  </a:cubicBezTo>
                  <a:cubicBezTo>
                    <a:pt x="85039" y="769"/>
                    <a:pt x="73016" y="308"/>
                    <a:pt x="70067" y="77"/>
                  </a:cubicBezTo>
                  <a:lnTo>
                    <a:pt x="70067" y="7226"/>
                  </a:lnTo>
                  <a:cubicBezTo>
                    <a:pt x="74831" y="7687"/>
                    <a:pt x="76646" y="10685"/>
                    <a:pt x="76646" y="14374"/>
                  </a:cubicBezTo>
                  <a:cubicBezTo>
                    <a:pt x="76646" y="18064"/>
                    <a:pt x="74377" y="21061"/>
                    <a:pt x="73243" y="22445"/>
                  </a:cubicBezTo>
                  <a:lnTo>
                    <a:pt x="59178" y="40431"/>
                  </a:lnTo>
                  <a:lnTo>
                    <a:pt x="41483" y="17141"/>
                  </a:lnTo>
                  <a:cubicBezTo>
                    <a:pt x="39441" y="14835"/>
                    <a:pt x="39441" y="14374"/>
                    <a:pt x="39441" y="12991"/>
                  </a:cubicBezTo>
                  <a:cubicBezTo>
                    <a:pt x="39441" y="9532"/>
                    <a:pt x="42844" y="7456"/>
                    <a:pt x="47381" y="7226"/>
                  </a:cubicBezTo>
                  <a:lnTo>
                    <a:pt x="47381" y="77"/>
                  </a:lnTo>
                  <a:cubicBezTo>
                    <a:pt x="41483" y="308"/>
                    <a:pt x="26510" y="769"/>
                    <a:pt x="22881" y="769"/>
                  </a:cubicBezTo>
                  <a:cubicBezTo>
                    <a:pt x="18117" y="769"/>
                    <a:pt x="7454" y="539"/>
                    <a:pt x="1329" y="77"/>
                  </a:cubicBezTo>
                  <a:lnTo>
                    <a:pt x="1329" y="7226"/>
                  </a:lnTo>
                  <a:cubicBezTo>
                    <a:pt x="17209" y="7226"/>
                    <a:pt x="17436" y="7456"/>
                    <a:pt x="28098" y="21292"/>
                  </a:cubicBezTo>
                  <a:lnTo>
                    <a:pt x="50557" y="51038"/>
                  </a:lnTo>
                  <a:lnTo>
                    <a:pt x="29233" y="78479"/>
                  </a:lnTo>
                  <a:cubicBezTo>
                    <a:pt x="18344" y="91853"/>
                    <a:pt x="4959" y="92315"/>
                    <a:pt x="195" y="92315"/>
                  </a:cubicBezTo>
                  <a:lnTo>
                    <a:pt x="195" y="99463"/>
                  </a:lnTo>
                  <a:cubicBezTo>
                    <a:pt x="6093" y="99002"/>
                    <a:pt x="13126" y="98771"/>
                    <a:pt x="19024" y="98771"/>
                  </a:cubicBezTo>
                  <a:cubicBezTo>
                    <a:pt x="25603" y="98771"/>
                    <a:pt x="35131" y="99232"/>
                    <a:pt x="40576" y="99463"/>
                  </a:cubicBezTo>
                  <a:lnTo>
                    <a:pt x="40576" y="92315"/>
                  </a:lnTo>
                  <a:cubicBezTo>
                    <a:pt x="35585" y="91623"/>
                    <a:pt x="33997" y="88625"/>
                    <a:pt x="33997" y="85166"/>
                  </a:cubicBezTo>
                  <a:cubicBezTo>
                    <a:pt x="33997" y="80093"/>
                    <a:pt x="40576" y="72484"/>
                    <a:pt x="54414" y="55881"/>
                  </a:cubicBezTo>
                  <a:lnTo>
                    <a:pt x="71655" y="78940"/>
                  </a:lnTo>
                  <a:cubicBezTo>
                    <a:pt x="73470" y="81477"/>
                    <a:pt x="76419" y="85166"/>
                    <a:pt x="76419" y="86550"/>
                  </a:cubicBezTo>
                  <a:cubicBezTo>
                    <a:pt x="76419" y="88625"/>
                    <a:pt x="74377" y="92084"/>
                    <a:pt x="68252" y="92315"/>
                  </a:cubicBezTo>
                  <a:lnTo>
                    <a:pt x="68252" y="99463"/>
                  </a:lnTo>
                  <a:cubicBezTo>
                    <a:pt x="75058" y="99232"/>
                    <a:pt x="87762" y="98771"/>
                    <a:pt x="92752" y="98771"/>
                  </a:cubicBezTo>
                  <a:cubicBezTo>
                    <a:pt x="98878" y="98771"/>
                    <a:pt x="107725" y="99002"/>
                    <a:pt x="114531" y="99463"/>
                  </a:cubicBezTo>
                  <a:lnTo>
                    <a:pt x="114531" y="92315"/>
                  </a:lnTo>
                  <a:cubicBezTo>
                    <a:pt x="102280" y="92315"/>
                    <a:pt x="98197" y="91853"/>
                    <a:pt x="92979" y="85166"/>
                  </a:cubicBezTo>
                  <a:lnTo>
                    <a:pt x="62581" y="45274"/>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2" name="任意多边形: 形状 21">
              <a:extLst>
                <a:ext uri="{FF2B5EF4-FFF2-40B4-BE49-F238E27FC236}">
                  <a16:creationId xmlns:a16="http://schemas.microsoft.com/office/drawing/2014/main" id="{F7B93708-E6BB-41E5-91A2-17AAC95C7123}"/>
                </a:ext>
              </a:extLst>
            </p:cNvPr>
            <p:cNvSpPr/>
            <p:nvPr>
              <p:custDataLst>
                <p:tags r:id="rId6"/>
              </p:custDataLst>
            </p:nvPr>
          </p:nvSpPr>
          <p:spPr>
            <a:xfrm>
              <a:off x="5423746" y="5649729"/>
              <a:ext cx="111840" cy="146657"/>
            </a:xfrm>
            <a:custGeom>
              <a:avLst/>
              <a:gdLst>
                <a:gd name="connsiteX0" fmla="*/ 32868 w 111840"/>
                <a:gd name="connsiteY0" fmla="*/ 15297 h 146657"/>
                <a:gd name="connsiteX1" fmla="*/ 32868 w 111840"/>
                <a:gd name="connsiteY1" fmla="*/ 77 h 146657"/>
                <a:gd name="connsiteX2" fmla="*/ 200 w 111840"/>
                <a:gd name="connsiteY2" fmla="*/ 2614 h 146657"/>
                <a:gd name="connsiteX3" fmla="*/ 200 w 111840"/>
                <a:gd name="connsiteY3" fmla="*/ 9762 h 146657"/>
                <a:gd name="connsiteX4" fmla="*/ 17895 w 111840"/>
                <a:gd name="connsiteY4" fmla="*/ 21292 h 146657"/>
                <a:gd name="connsiteX5" fmla="*/ 17895 w 111840"/>
                <a:gd name="connsiteY5" fmla="*/ 129209 h 146657"/>
                <a:gd name="connsiteX6" fmla="*/ 200 w 111840"/>
                <a:gd name="connsiteY6" fmla="*/ 139586 h 146657"/>
                <a:gd name="connsiteX7" fmla="*/ 200 w 111840"/>
                <a:gd name="connsiteY7" fmla="*/ 146734 h 146657"/>
                <a:gd name="connsiteX8" fmla="*/ 25608 w 111840"/>
                <a:gd name="connsiteY8" fmla="*/ 146043 h 146657"/>
                <a:gd name="connsiteX9" fmla="*/ 51243 w 111840"/>
                <a:gd name="connsiteY9" fmla="*/ 146734 h 146657"/>
                <a:gd name="connsiteX10" fmla="*/ 51243 w 111840"/>
                <a:gd name="connsiteY10" fmla="*/ 139586 h 146657"/>
                <a:gd name="connsiteX11" fmla="*/ 33548 w 111840"/>
                <a:gd name="connsiteY11" fmla="*/ 129209 h 146657"/>
                <a:gd name="connsiteX12" fmla="*/ 33548 w 111840"/>
                <a:gd name="connsiteY12" fmla="*/ 90470 h 146657"/>
                <a:gd name="connsiteX13" fmla="*/ 33548 w 111840"/>
                <a:gd name="connsiteY13" fmla="*/ 88394 h 146657"/>
                <a:gd name="connsiteX14" fmla="*/ 61452 w 111840"/>
                <a:gd name="connsiteY14" fmla="*/ 104536 h 146657"/>
                <a:gd name="connsiteX15" fmla="*/ 112040 w 111840"/>
                <a:gd name="connsiteY15" fmla="*/ 52191 h 146657"/>
                <a:gd name="connsiteX16" fmla="*/ 64628 w 111840"/>
                <a:gd name="connsiteY16" fmla="*/ 77 h 146657"/>
                <a:gd name="connsiteX17" fmla="*/ 32868 w 111840"/>
                <a:gd name="connsiteY17" fmla="*/ 15297 h 146657"/>
                <a:gd name="connsiteX18" fmla="*/ 33548 w 111840"/>
                <a:gd name="connsiteY18" fmla="*/ 75712 h 146657"/>
                <a:gd name="connsiteX19" fmla="*/ 33548 w 111840"/>
                <a:gd name="connsiteY19" fmla="*/ 24290 h 146657"/>
                <a:gd name="connsiteX20" fmla="*/ 62813 w 111840"/>
                <a:gd name="connsiteY20" fmla="*/ 5842 h 146657"/>
                <a:gd name="connsiteX21" fmla="*/ 93211 w 111840"/>
                <a:gd name="connsiteY21" fmla="*/ 52191 h 146657"/>
                <a:gd name="connsiteX22" fmla="*/ 60544 w 111840"/>
                <a:gd name="connsiteY22" fmla="*/ 99463 h 146657"/>
                <a:gd name="connsiteX23" fmla="*/ 36724 w 111840"/>
                <a:gd name="connsiteY23" fmla="*/ 85397 h 146657"/>
                <a:gd name="connsiteX24" fmla="*/ 33548 w 111840"/>
                <a:gd name="connsiteY24" fmla="*/ 75712 h 14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840" h="146657">
                  <a:moveTo>
                    <a:pt x="32868" y="15297"/>
                  </a:moveTo>
                  <a:lnTo>
                    <a:pt x="32868" y="77"/>
                  </a:lnTo>
                  <a:lnTo>
                    <a:pt x="200" y="2614"/>
                  </a:lnTo>
                  <a:lnTo>
                    <a:pt x="200" y="9762"/>
                  </a:lnTo>
                  <a:cubicBezTo>
                    <a:pt x="16307" y="9762"/>
                    <a:pt x="17895" y="11146"/>
                    <a:pt x="17895" y="21292"/>
                  </a:cubicBezTo>
                  <a:lnTo>
                    <a:pt x="17895" y="129209"/>
                  </a:lnTo>
                  <a:cubicBezTo>
                    <a:pt x="17895" y="139586"/>
                    <a:pt x="15400" y="139586"/>
                    <a:pt x="200" y="139586"/>
                  </a:cubicBezTo>
                  <a:lnTo>
                    <a:pt x="200" y="146734"/>
                  </a:lnTo>
                  <a:cubicBezTo>
                    <a:pt x="7913" y="146504"/>
                    <a:pt x="19710" y="146043"/>
                    <a:pt x="25608" y="146043"/>
                  </a:cubicBezTo>
                  <a:cubicBezTo>
                    <a:pt x="31733" y="146043"/>
                    <a:pt x="43303" y="146504"/>
                    <a:pt x="51243" y="146734"/>
                  </a:cubicBezTo>
                  <a:lnTo>
                    <a:pt x="51243" y="139586"/>
                  </a:lnTo>
                  <a:cubicBezTo>
                    <a:pt x="36044" y="139586"/>
                    <a:pt x="33548" y="139586"/>
                    <a:pt x="33548" y="129209"/>
                  </a:cubicBezTo>
                  <a:lnTo>
                    <a:pt x="33548" y="90470"/>
                  </a:lnTo>
                  <a:lnTo>
                    <a:pt x="33548" y="88394"/>
                  </a:lnTo>
                  <a:cubicBezTo>
                    <a:pt x="34682" y="92084"/>
                    <a:pt x="44210" y="104536"/>
                    <a:pt x="61452" y="104536"/>
                  </a:cubicBezTo>
                  <a:cubicBezTo>
                    <a:pt x="88447" y="104536"/>
                    <a:pt x="112040" y="81938"/>
                    <a:pt x="112040" y="52191"/>
                  </a:cubicBezTo>
                  <a:cubicBezTo>
                    <a:pt x="112040" y="22906"/>
                    <a:pt x="90035" y="77"/>
                    <a:pt x="64628" y="77"/>
                  </a:cubicBezTo>
                  <a:cubicBezTo>
                    <a:pt x="46933" y="77"/>
                    <a:pt x="37405" y="10224"/>
                    <a:pt x="32868" y="15297"/>
                  </a:cubicBezTo>
                  <a:close/>
                  <a:moveTo>
                    <a:pt x="33548" y="75712"/>
                  </a:moveTo>
                  <a:lnTo>
                    <a:pt x="33548" y="24290"/>
                  </a:lnTo>
                  <a:cubicBezTo>
                    <a:pt x="40127" y="12529"/>
                    <a:pt x="51243" y="5842"/>
                    <a:pt x="62813" y="5842"/>
                  </a:cubicBezTo>
                  <a:cubicBezTo>
                    <a:pt x="79373" y="5842"/>
                    <a:pt x="93211" y="26134"/>
                    <a:pt x="93211" y="52191"/>
                  </a:cubicBezTo>
                  <a:cubicBezTo>
                    <a:pt x="93211" y="80093"/>
                    <a:pt x="77331" y="99463"/>
                    <a:pt x="60544" y="99463"/>
                  </a:cubicBezTo>
                  <a:cubicBezTo>
                    <a:pt x="51470" y="99463"/>
                    <a:pt x="42849" y="94851"/>
                    <a:pt x="36724" y="85397"/>
                  </a:cubicBezTo>
                  <a:cubicBezTo>
                    <a:pt x="33548" y="80554"/>
                    <a:pt x="33548" y="80324"/>
                    <a:pt x="33548" y="75712"/>
                  </a:cubicBez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3" name="任意多边形: 形状 22">
              <a:extLst>
                <a:ext uri="{FF2B5EF4-FFF2-40B4-BE49-F238E27FC236}">
                  <a16:creationId xmlns:a16="http://schemas.microsoft.com/office/drawing/2014/main" id="{13EF73D6-9504-4929-ACA4-164970E74D3A}"/>
                </a:ext>
              </a:extLst>
            </p:cNvPr>
            <p:cNvSpPr/>
            <p:nvPr>
              <p:custDataLst>
                <p:tags r:id="rId7"/>
              </p:custDataLst>
            </p:nvPr>
          </p:nvSpPr>
          <p:spPr>
            <a:xfrm>
              <a:off x="5632503" y="5486467"/>
              <a:ext cx="51496" cy="414836"/>
            </a:xfrm>
            <a:custGeom>
              <a:avLst/>
              <a:gdLst>
                <a:gd name="connsiteX0" fmla="*/ 208 w 51496"/>
                <a:gd name="connsiteY0" fmla="*/ 414903 h 414836"/>
                <a:gd name="connsiteX1" fmla="*/ 51704 w 51496"/>
                <a:gd name="connsiteY1" fmla="*/ 414903 h 414836"/>
                <a:gd name="connsiteX2" fmla="*/ 51704 w 51496"/>
                <a:gd name="connsiteY2" fmla="*/ 404065 h 414836"/>
                <a:gd name="connsiteX3" fmla="*/ 10870 w 51496"/>
                <a:gd name="connsiteY3" fmla="*/ 404065 h 414836"/>
                <a:gd name="connsiteX4" fmla="*/ 10870 w 51496"/>
                <a:gd name="connsiteY4" fmla="*/ 10904 h 414836"/>
                <a:gd name="connsiteX5" fmla="*/ 51704 w 51496"/>
                <a:gd name="connsiteY5" fmla="*/ 10904 h 414836"/>
                <a:gd name="connsiteX6" fmla="*/ 51704 w 51496"/>
                <a:gd name="connsiteY6" fmla="*/ 66 h 414836"/>
                <a:gd name="connsiteX7" fmla="*/ 208 w 51496"/>
                <a:gd name="connsiteY7" fmla="*/ 66 h 414836"/>
                <a:gd name="connsiteX8" fmla="*/ 208 w 51496"/>
                <a:gd name="connsiteY8" fmla="*/ 414903 h 41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96" h="414836">
                  <a:moveTo>
                    <a:pt x="208" y="414903"/>
                  </a:moveTo>
                  <a:lnTo>
                    <a:pt x="51704" y="414903"/>
                  </a:lnTo>
                  <a:lnTo>
                    <a:pt x="51704" y="404065"/>
                  </a:lnTo>
                  <a:lnTo>
                    <a:pt x="10870" y="404065"/>
                  </a:lnTo>
                  <a:lnTo>
                    <a:pt x="10870" y="10904"/>
                  </a:lnTo>
                  <a:lnTo>
                    <a:pt x="51704" y="10904"/>
                  </a:lnTo>
                  <a:lnTo>
                    <a:pt x="51704" y="66"/>
                  </a:lnTo>
                  <a:lnTo>
                    <a:pt x="208" y="66"/>
                  </a:lnTo>
                  <a:lnTo>
                    <a:pt x="208" y="414903"/>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4" name="任意多边形: 形状 23">
              <a:extLst>
                <a:ext uri="{FF2B5EF4-FFF2-40B4-BE49-F238E27FC236}">
                  <a16:creationId xmlns:a16="http://schemas.microsoft.com/office/drawing/2014/main" id="{1E144E2B-E742-4A67-83CB-D2126D6A2EA0}"/>
                </a:ext>
              </a:extLst>
            </p:cNvPr>
            <p:cNvSpPr/>
            <p:nvPr>
              <p:custDataLst>
                <p:tags r:id="rId8"/>
              </p:custDataLst>
            </p:nvPr>
          </p:nvSpPr>
          <p:spPr>
            <a:xfrm>
              <a:off x="5707189" y="5689391"/>
              <a:ext cx="138609" cy="9223"/>
            </a:xfrm>
            <a:custGeom>
              <a:avLst/>
              <a:gdLst>
                <a:gd name="connsiteX0" fmla="*/ 130881 w 138609"/>
                <a:gd name="connsiteY0" fmla="*/ 9301 h 9223"/>
                <a:gd name="connsiteX1" fmla="*/ 138821 w 138609"/>
                <a:gd name="connsiteY1" fmla="*/ 4689 h 9223"/>
                <a:gd name="connsiteX2" fmla="*/ 130881 w 138609"/>
                <a:gd name="connsiteY2" fmla="*/ 77 h 9223"/>
                <a:gd name="connsiteX3" fmla="*/ 8152 w 138609"/>
                <a:gd name="connsiteY3" fmla="*/ 77 h 9223"/>
                <a:gd name="connsiteX4" fmla="*/ 212 w 138609"/>
                <a:gd name="connsiteY4" fmla="*/ 4689 h 9223"/>
                <a:gd name="connsiteX5" fmla="*/ 8152 w 138609"/>
                <a:gd name="connsiteY5" fmla="*/ 9301 h 9223"/>
                <a:gd name="connsiteX6" fmla="*/ 130881 w 138609"/>
                <a:gd name="connsiteY6" fmla="*/ 9301 h 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609" h="9223">
                  <a:moveTo>
                    <a:pt x="130881" y="9301"/>
                  </a:moveTo>
                  <a:cubicBezTo>
                    <a:pt x="134738" y="9301"/>
                    <a:pt x="138821" y="9301"/>
                    <a:pt x="138821" y="4689"/>
                  </a:cubicBezTo>
                  <a:cubicBezTo>
                    <a:pt x="138821" y="77"/>
                    <a:pt x="134738" y="77"/>
                    <a:pt x="130881" y="77"/>
                  </a:cubicBezTo>
                  <a:lnTo>
                    <a:pt x="8152" y="77"/>
                  </a:lnTo>
                  <a:cubicBezTo>
                    <a:pt x="4296" y="77"/>
                    <a:pt x="212" y="77"/>
                    <a:pt x="212" y="4689"/>
                  </a:cubicBezTo>
                  <a:cubicBezTo>
                    <a:pt x="212" y="9301"/>
                    <a:pt x="4296" y="9301"/>
                    <a:pt x="8152" y="9301"/>
                  </a:cubicBezTo>
                  <a:lnTo>
                    <a:pt x="130881" y="9301"/>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5" name="任意多边形: 形状 24">
              <a:extLst>
                <a:ext uri="{FF2B5EF4-FFF2-40B4-BE49-F238E27FC236}">
                  <a16:creationId xmlns:a16="http://schemas.microsoft.com/office/drawing/2014/main" id="{4E1277E7-CA8A-4172-A2B2-C2DC14E70E00}"/>
                </a:ext>
              </a:extLst>
            </p:cNvPr>
            <p:cNvSpPr/>
            <p:nvPr>
              <p:custDataLst>
                <p:tags r:id="rId9"/>
              </p:custDataLst>
            </p:nvPr>
          </p:nvSpPr>
          <p:spPr>
            <a:xfrm>
              <a:off x="5905639" y="5486467"/>
              <a:ext cx="86205" cy="414836"/>
            </a:xfrm>
            <a:custGeom>
              <a:avLst/>
              <a:gdLst>
                <a:gd name="connsiteX0" fmla="*/ 76217 w 86205"/>
                <a:gd name="connsiteY0" fmla="*/ 412366 h 414836"/>
                <a:gd name="connsiteX1" fmla="*/ 78939 w 86205"/>
                <a:gd name="connsiteY1" fmla="*/ 414903 h 414836"/>
                <a:gd name="connsiteX2" fmla="*/ 83930 w 86205"/>
                <a:gd name="connsiteY2" fmla="*/ 414903 h 414836"/>
                <a:gd name="connsiteX3" fmla="*/ 86425 w 86205"/>
                <a:gd name="connsiteY3" fmla="*/ 412597 h 414836"/>
                <a:gd name="connsiteX4" fmla="*/ 85518 w 86205"/>
                <a:gd name="connsiteY4" fmla="*/ 410522 h 414836"/>
                <a:gd name="connsiteX5" fmla="*/ 51036 w 86205"/>
                <a:gd name="connsiteY5" fmla="*/ 364172 h 414836"/>
                <a:gd name="connsiteX6" fmla="*/ 17461 w 86205"/>
                <a:gd name="connsiteY6" fmla="*/ 207600 h 414836"/>
                <a:gd name="connsiteX7" fmla="*/ 85745 w 86205"/>
                <a:gd name="connsiteY7" fmla="*/ 4217 h 414836"/>
                <a:gd name="connsiteX8" fmla="*/ 86425 w 86205"/>
                <a:gd name="connsiteY8" fmla="*/ 2372 h 414836"/>
                <a:gd name="connsiteX9" fmla="*/ 82115 w 86205"/>
                <a:gd name="connsiteY9" fmla="*/ 66 h 414836"/>
                <a:gd name="connsiteX10" fmla="*/ 76671 w 86205"/>
                <a:gd name="connsiteY10" fmla="*/ 1911 h 414836"/>
                <a:gd name="connsiteX11" fmla="*/ 15192 w 86205"/>
                <a:gd name="connsiteY11" fmla="*/ 101527 h 414836"/>
                <a:gd name="connsiteX12" fmla="*/ 220 w 86205"/>
                <a:gd name="connsiteY12" fmla="*/ 207369 h 414836"/>
                <a:gd name="connsiteX13" fmla="*/ 45591 w 86205"/>
                <a:gd name="connsiteY13" fmla="*/ 377316 h 414836"/>
                <a:gd name="connsiteX14" fmla="*/ 60110 w 86205"/>
                <a:gd name="connsiteY14" fmla="*/ 395994 h 414836"/>
                <a:gd name="connsiteX15" fmla="*/ 67369 w 86205"/>
                <a:gd name="connsiteY15" fmla="*/ 404065 h 414836"/>
                <a:gd name="connsiteX16" fmla="*/ 76217 w 86205"/>
                <a:gd name="connsiteY16" fmla="*/ 412366 h 41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205" h="414836">
                  <a:moveTo>
                    <a:pt x="76217" y="412366"/>
                  </a:moveTo>
                  <a:cubicBezTo>
                    <a:pt x="76671" y="412597"/>
                    <a:pt x="78712" y="414903"/>
                    <a:pt x="78939" y="414903"/>
                  </a:cubicBezTo>
                  <a:lnTo>
                    <a:pt x="83930" y="414903"/>
                  </a:lnTo>
                  <a:cubicBezTo>
                    <a:pt x="84611" y="414903"/>
                    <a:pt x="86425" y="414672"/>
                    <a:pt x="86425" y="412597"/>
                  </a:cubicBezTo>
                  <a:cubicBezTo>
                    <a:pt x="86425" y="411675"/>
                    <a:pt x="85972" y="411213"/>
                    <a:pt x="85518" y="410522"/>
                  </a:cubicBezTo>
                  <a:cubicBezTo>
                    <a:pt x="77351" y="402220"/>
                    <a:pt x="65101" y="389538"/>
                    <a:pt x="51036" y="364172"/>
                  </a:cubicBezTo>
                  <a:cubicBezTo>
                    <a:pt x="26535" y="319899"/>
                    <a:pt x="17461" y="262942"/>
                    <a:pt x="17461" y="207600"/>
                  </a:cubicBezTo>
                  <a:cubicBezTo>
                    <a:pt x="17461" y="105217"/>
                    <a:pt x="46045" y="45032"/>
                    <a:pt x="85745" y="4217"/>
                  </a:cubicBezTo>
                  <a:cubicBezTo>
                    <a:pt x="86425" y="3525"/>
                    <a:pt x="86425" y="2833"/>
                    <a:pt x="86425" y="2372"/>
                  </a:cubicBezTo>
                  <a:cubicBezTo>
                    <a:pt x="86425" y="66"/>
                    <a:pt x="84837" y="66"/>
                    <a:pt x="82115" y="66"/>
                  </a:cubicBezTo>
                  <a:cubicBezTo>
                    <a:pt x="79166" y="66"/>
                    <a:pt x="78712" y="66"/>
                    <a:pt x="76671" y="1911"/>
                  </a:cubicBezTo>
                  <a:cubicBezTo>
                    <a:pt x="55119" y="20820"/>
                    <a:pt x="30846" y="52872"/>
                    <a:pt x="15192" y="101527"/>
                  </a:cubicBezTo>
                  <a:cubicBezTo>
                    <a:pt x="5438" y="131965"/>
                    <a:pt x="220" y="169091"/>
                    <a:pt x="220" y="207369"/>
                  </a:cubicBezTo>
                  <a:cubicBezTo>
                    <a:pt x="220" y="262020"/>
                    <a:pt x="9975" y="323819"/>
                    <a:pt x="45591" y="377316"/>
                  </a:cubicBezTo>
                  <a:cubicBezTo>
                    <a:pt x="51716" y="386309"/>
                    <a:pt x="60110" y="395764"/>
                    <a:pt x="60110" y="395994"/>
                  </a:cubicBezTo>
                  <a:cubicBezTo>
                    <a:pt x="62379" y="398761"/>
                    <a:pt x="65555" y="402451"/>
                    <a:pt x="67369" y="404065"/>
                  </a:cubicBezTo>
                  <a:lnTo>
                    <a:pt x="76217" y="412366"/>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6" name="任意多边形: 形状 25">
              <a:extLst>
                <a:ext uri="{FF2B5EF4-FFF2-40B4-BE49-F238E27FC236}">
                  <a16:creationId xmlns:a16="http://schemas.microsoft.com/office/drawing/2014/main" id="{1BA1C1B9-8AB5-49C6-959E-3710D5A45021}"/>
                </a:ext>
              </a:extLst>
            </p:cNvPr>
            <p:cNvSpPr/>
            <p:nvPr>
              <p:custDataLst>
                <p:tags r:id="rId10"/>
              </p:custDataLst>
            </p:nvPr>
          </p:nvSpPr>
          <p:spPr>
            <a:xfrm>
              <a:off x="6033863" y="5439542"/>
              <a:ext cx="100497" cy="156111"/>
            </a:xfrm>
            <a:custGeom>
              <a:avLst/>
              <a:gdLst>
                <a:gd name="connsiteX0" fmla="*/ 60571 w 100497"/>
                <a:gd name="connsiteY0" fmla="*/ 118134 h 156111"/>
                <a:gd name="connsiteX1" fmla="*/ 60571 w 100497"/>
                <a:gd name="connsiteY1" fmla="*/ 138196 h 156111"/>
                <a:gd name="connsiteX2" fmla="*/ 43330 w 100497"/>
                <a:gd name="connsiteY2" fmla="*/ 149034 h 156111"/>
                <a:gd name="connsiteX3" fmla="*/ 38566 w 100497"/>
                <a:gd name="connsiteY3" fmla="*/ 149034 h 156111"/>
                <a:gd name="connsiteX4" fmla="*/ 38566 w 100497"/>
                <a:gd name="connsiteY4" fmla="*/ 156182 h 156111"/>
                <a:gd name="connsiteX5" fmla="*/ 69191 w 100497"/>
                <a:gd name="connsiteY5" fmla="*/ 155490 h 156111"/>
                <a:gd name="connsiteX6" fmla="*/ 100044 w 100497"/>
                <a:gd name="connsiteY6" fmla="*/ 156182 h 156111"/>
                <a:gd name="connsiteX7" fmla="*/ 100044 w 100497"/>
                <a:gd name="connsiteY7" fmla="*/ 149034 h 156111"/>
                <a:gd name="connsiteX8" fmla="*/ 95280 w 100497"/>
                <a:gd name="connsiteY8" fmla="*/ 149034 h 156111"/>
                <a:gd name="connsiteX9" fmla="*/ 78039 w 100497"/>
                <a:gd name="connsiteY9" fmla="*/ 138196 h 156111"/>
                <a:gd name="connsiteX10" fmla="*/ 78039 w 100497"/>
                <a:gd name="connsiteY10" fmla="*/ 118134 h 156111"/>
                <a:gd name="connsiteX11" fmla="*/ 100724 w 100497"/>
                <a:gd name="connsiteY11" fmla="*/ 118134 h 156111"/>
                <a:gd name="connsiteX12" fmla="*/ 100724 w 100497"/>
                <a:gd name="connsiteY12" fmla="*/ 110986 h 156111"/>
                <a:gd name="connsiteX13" fmla="*/ 78039 w 100497"/>
                <a:gd name="connsiteY13" fmla="*/ 110986 h 156111"/>
                <a:gd name="connsiteX14" fmla="*/ 78039 w 100497"/>
                <a:gd name="connsiteY14" fmla="*/ 6066 h 156111"/>
                <a:gd name="connsiteX15" fmla="*/ 74409 w 100497"/>
                <a:gd name="connsiteY15" fmla="*/ 71 h 156111"/>
                <a:gd name="connsiteX16" fmla="*/ 69872 w 100497"/>
                <a:gd name="connsiteY16" fmla="*/ 2838 h 156111"/>
                <a:gd name="connsiteX17" fmla="*/ 227 w 100497"/>
                <a:gd name="connsiteY17" fmla="*/ 110986 h 156111"/>
                <a:gd name="connsiteX18" fmla="*/ 227 w 100497"/>
                <a:gd name="connsiteY18" fmla="*/ 118134 h 156111"/>
                <a:gd name="connsiteX19" fmla="*/ 60571 w 100497"/>
                <a:gd name="connsiteY19" fmla="*/ 118134 h 156111"/>
                <a:gd name="connsiteX20" fmla="*/ 61932 w 100497"/>
                <a:gd name="connsiteY20" fmla="*/ 110986 h 156111"/>
                <a:gd name="connsiteX21" fmla="*/ 6579 w 100497"/>
                <a:gd name="connsiteY21" fmla="*/ 110986 h 156111"/>
                <a:gd name="connsiteX22" fmla="*/ 61932 w 100497"/>
                <a:gd name="connsiteY22" fmla="*/ 24975 h 156111"/>
                <a:gd name="connsiteX23" fmla="*/ 61932 w 100497"/>
                <a:gd name="connsiteY23" fmla="*/ 110986 h 15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497" h="156111">
                  <a:moveTo>
                    <a:pt x="60571" y="118134"/>
                  </a:moveTo>
                  <a:lnTo>
                    <a:pt x="60571" y="138196"/>
                  </a:lnTo>
                  <a:cubicBezTo>
                    <a:pt x="60571" y="146497"/>
                    <a:pt x="60117" y="149034"/>
                    <a:pt x="43330" y="149034"/>
                  </a:cubicBezTo>
                  <a:lnTo>
                    <a:pt x="38566" y="149034"/>
                  </a:lnTo>
                  <a:lnTo>
                    <a:pt x="38566" y="156182"/>
                  </a:lnTo>
                  <a:cubicBezTo>
                    <a:pt x="47867" y="155490"/>
                    <a:pt x="59663" y="155490"/>
                    <a:pt x="69191" y="155490"/>
                  </a:cubicBezTo>
                  <a:cubicBezTo>
                    <a:pt x="78719" y="155490"/>
                    <a:pt x="90743" y="155490"/>
                    <a:pt x="100044" y="156182"/>
                  </a:cubicBezTo>
                  <a:lnTo>
                    <a:pt x="100044" y="149034"/>
                  </a:lnTo>
                  <a:lnTo>
                    <a:pt x="95280" y="149034"/>
                  </a:lnTo>
                  <a:cubicBezTo>
                    <a:pt x="78493" y="149034"/>
                    <a:pt x="78039" y="146497"/>
                    <a:pt x="78039" y="138196"/>
                  </a:cubicBezTo>
                  <a:lnTo>
                    <a:pt x="78039" y="118134"/>
                  </a:lnTo>
                  <a:lnTo>
                    <a:pt x="100724" y="118134"/>
                  </a:lnTo>
                  <a:lnTo>
                    <a:pt x="100724" y="110986"/>
                  </a:lnTo>
                  <a:lnTo>
                    <a:pt x="78039" y="110986"/>
                  </a:lnTo>
                  <a:lnTo>
                    <a:pt x="78039" y="6066"/>
                  </a:lnTo>
                  <a:cubicBezTo>
                    <a:pt x="78039" y="1454"/>
                    <a:pt x="78039" y="71"/>
                    <a:pt x="74409" y="71"/>
                  </a:cubicBezTo>
                  <a:cubicBezTo>
                    <a:pt x="72367" y="71"/>
                    <a:pt x="71687" y="71"/>
                    <a:pt x="69872" y="2838"/>
                  </a:cubicBezTo>
                  <a:lnTo>
                    <a:pt x="227" y="110986"/>
                  </a:lnTo>
                  <a:lnTo>
                    <a:pt x="227" y="118134"/>
                  </a:lnTo>
                  <a:lnTo>
                    <a:pt x="60571" y="118134"/>
                  </a:lnTo>
                  <a:close/>
                  <a:moveTo>
                    <a:pt x="61932" y="110986"/>
                  </a:moveTo>
                  <a:lnTo>
                    <a:pt x="6579" y="110986"/>
                  </a:lnTo>
                  <a:lnTo>
                    <a:pt x="61932" y="24975"/>
                  </a:lnTo>
                  <a:lnTo>
                    <a:pt x="61932" y="110986"/>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7" name="任意多边形: 形状 26">
              <a:extLst>
                <a:ext uri="{FF2B5EF4-FFF2-40B4-BE49-F238E27FC236}">
                  <a16:creationId xmlns:a16="http://schemas.microsoft.com/office/drawing/2014/main" id="{60BD8077-6FA5-45A4-BA50-54B61C663D7C}"/>
                </a:ext>
              </a:extLst>
            </p:cNvPr>
            <p:cNvSpPr/>
            <p:nvPr>
              <p:custDataLst>
                <p:tags r:id="rId11"/>
              </p:custDataLst>
            </p:nvPr>
          </p:nvSpPr>
          <p:spPr>
            <a:xfrm>
              <a:off x="6147065" y="5496268"/>
              <a:ext cx="122502" cy="101922"/>
            </a:xfrm>
            <a:custGeom>
              <a:avLst/>
              <a:gdLst>
                <a:gd name="connsiteX0" fmla="*/ 54224 w 122502"/>
                <a:gd name="connsiteY0" fmla="*/ 13445 h 101922"/>
                <a:gd name="connsiteX1" fmla="*/ 79859 w 122502"/>
                <a:gd name="connsiteY1" fmla="*/ 13445 h 101922"/>
                <a:gd name="connsiteX2" fmla="*/ 70331 w 122502"/>
                <a:gd name="connsiteY2" fmla="*/ 72938 h 101922"/>
                <a:gd name="connsiteX3" fmla="*/ 72146 w 122502"/>
                <a:gd name="connsiteY3" fmla="*/ 90463 h 101922"/>
                <a:gd name="connsiteX4" fmla="*/ 80312 w 122502"/>
                <a:gd name="connsiteY4" fmla="*/ 101993 h 101922"/>
                <a:gd name="connsiteX5" fmla="*/ 89614 w 122502"/>
                <a:gd name="connsiteY5" fmla="*/ 93230 h 101922"/>
                <a:gd name="connsiteX6" fmla="*/ 88252 w 122502"/>
                <a:gd name="connsiteY6" fmla="*/ 88157 h 101922"/>
                <a:gd name="connsiteX7" fmla="*/ 81674 w 122502"/>
                <a:gd name="connsiteY7" fmla="*/ 50109 h 101922"/>
                <a:gd name="connsiteX8" fmla="*/ 85757 w 122502"/>
                <a:gd name="connsiteY8" fmla="*/ 13445 h 101922"/>
                <a:gd name="connsiteX9" fmla="*/ 111619 w 122502"/>
                <a:gd name="connsiteY9" fmla="*/ 13445 h 101922"/>
                <a:gd name="connsiteX10" fmla="*/ 122735 w 122502"/>
                <a:gd name="connsiteY10" fmla="*/ 5605 h 101922"/>
                <a:gd name="connsiteX11" fmla="*/ 113660 w 122502"/>
                <a:gd name="connsiteY11" fmla="*/ 71 h 101922"/>
                <a:gd name="connsiteX12" fmla="*/ 37663 w 122502"/>
                <a:gd name="connsiteY12" fmla="*/ 71 h 101922"/>
                <a:gd name="connsiteX13" fmla="*/ 14070 w 122502"/>
                <a:gd name="connsiteY13" fmla="*/ 10909 h 101922"/>
                <a:gd name="connsiteX14" fmla="*/ 232 w 122502"/>
                <a:gd name="connsiteY14" fmla="*/ 31662 h 101922"/>
                <a:gd name="connsiteX15" fmla="*/ 2954 w 122502"/>
                <a:gd name="connsiteY15" fmla="*/ 33968 h 101922"/>
                <a:gd name="connsiteX16" fmla="*/ 6584 w 122502"/>
                <a:gd name="connsiteY16" fmla="*/ 31201 h 101922"/>
                <a:gd name="connsiteX17" fmla="*/ 35395 w 122502"/>
                <a:gd name="connsiteY17" fmla="*/ 13445 h 101922"/>
                <a:gd name="connsiteX18" fmla="*/ 48326 w 122502"/>
                <a:gd name="connsiteY18" fmla="*/ 13445 h 101922"/>
                <a:gd name="connsiteX19" fmla="*/ 19288 w 122502"/>
                <a:gd name="connsiteY19" fmla="*/ 90232 h 101922"/>
                <a:gd name="connsiteX20" fmla="*/ 17473 w 122502"/>
                <a:gd name="connsiteY20" fmla="*/ 95767 h 101922"/>
                <a:gd name="connsiteX21" fmla="*/ 24052 w 122502"/>
                <a:gd name="connsiteY21" fmla="*/ 101993 h 101922"/>
                <a:gd name="connsiteX22" fmla="*/ 35395 w 122502"/>
                <a:gd name="connsiteY22" fmla="*/ 87004 h 101922"/>
                <a:gd name="connsiteX23" fmla="*/ 41520 w 122502"/>
                <a:gd name="connsiteY23" fmla="*/ 64406 h 101922"/>
                <a:gd name="connsiteX24" fmla="*/ 54224 w 122502"/>
                <a:gd name="connsiteY24" fmla="*/ 13445 h 10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502" h="101922">
                  <a:moveTo>
                    <a:pt x="54224" y="13445"/>
                  </a:moveTo>
                  <a:lnTo>
                    <a:pt x="79859" y="13445"/>
                  </a:lnTo>
                  <a:cubicBezTo>
                    <a:pt x="72372" y="47573"/>
                    <a:pt x="70331" y="57488"/>
                    <a:pt x="70331" y="72938"/>
                  </a:cubicBezTo>
                  <a:cubicBezTo>
                    <a:pt x="70331" y="76397"/>
                    <a:pt x="70331" y="82623"/>
                    <a:pt x="72146" y="90463"/>
                  </a:cubicBezTo>
                  <a:cubicBezTo>
                    <a:pt x="74414" y="100609"/>
                    <a:pt x="76910" y="101993"/>
                    <a:pt x="80312" y="101993"/>
                  </a:cubicBezTo>
                  <a:cubicBezTo>
                    <a:pt x="84850" y="101993"/>
                    <a:pt x="89614" y="97842"/>
                    <a:pt x="89614" y="93230"/>
                  </a:cubicBezTo>
                  <a:cubicBezTo>
                    <a:pt x="89614" y="91847"/>
                    <a:pt x="89614" y="91385"/>
                    <a:pt x="88252" y="88157"/>
                  </a:cubicBezTo>
                  <a:cubicBezTo>
                    <a:pt x="81674" y="71554"/>
                    <a:pt x="81674" y="56566"/>
                    <a:pt x="81674" y="50109"/>
                  </a:cubicBezTo>
                  <a:cubicBezTo>
                    <a:pt x="81674" y="37888"/>
                    <a:pt x="83262" y="25436"/>
                    <a:pt x="85757" y="13445"/>
                  </a:cubicBezTo>
                  <a:lnTo>
                    <a:pt x="111619" y="13445"/>
                  </a:lnTo>
                  <a:cubicBezTo>
                    <a:pt x="114568" y="13445"/>
                    <a:pt x="122735" y="13445"/>
                    <a:pt x="122735" y="5605"/>
                  </a:cubicBezTo>
                  <a:cubicBezTo>
                    <a:pt x="122735" y="71"/>
                    <a:pt x="117971" y="71"/>
                    <a:pt x="113660" y="71"/>
                  </a:cubicBezTo>
                  <a:lnTo>
                    <a:pt x="37663" y="71"/>
                  </a:lnTo>
                  <a:cubicBezTo>
                    <a:pt x="32673" y="71"/>
                    <a:pt x="24052" y="71"/>
                    <a:pt x="14070" y="10909"/>
                  </a:cubicBezTo>
                  <a:cubicBezTo>
                    <a:pt x="6130" y="19902"/>
                    <a:pt x="232" y="30509"/>
                    <a:pt x="232" y="31662"/>
                  </a:cubicBezTo>
                  <a:cubicBezTo>
                    <a:pt x="232" y="31892"/>
                    <a:pt x="232" y="33968"/>
                    <a:pt x="2954" y="33968"/>
                  </a:cubicBezTo>
                  <a:cubicBezTo>
                    <a:pt x="4769" y="33968"/>
                    <a:pt x="5223" y="33045"/>
                    <a:pt x="6584" y="31201"/>
                  </a:cubicBezTo>
                  <a:cubicBezTo>
                    <a:pt x="17700" y="13445"/>
                    <a:pt x="30858" y="13445"/>
                    <a:pt x="35395" y="13445"/>
                  </a:cubicBezTo>
                  <a:lnTo>
                    <a:pt x="48326" y="13445"/>
                  </a:lnTo>
                  <a:cubicBezTo>
                    <a:pt x="41066" y="41347"/>
                    <a:pt x="28816" y="69249"/>
                    <a:pt x="19288" y="90232"/>
                  </a:cubicBezTo>
                  <a:cubicBezTo>
                    <a:pt x="17473" y="93691"/>
                    <a:pt x="17473" y="94153"/>
                    <a:pt x="17473" y="95767"/>
                  </a:cubicBezTo>
                  <a:cubicBezTo>
                    <a:pt x="17473" y="100148"/>
                    <a:pt x="21103" y="101993"/>
                    <a:pt x="24052" y="101993"/>
                  </a:cubicBezTo>
                  <a:cubicBezTo>
                    <a:pt x="30858" y="101993"/>
                    <a:pt x="32673" y="95536"/>
                    <a:pt x="35395" y="87004"/>
                  </a:cubicBezTo>
                  <a:cubicBezTo>
                    <a:pt x="38571" y="76397"/>
                    <a:pt x="38571" y="75936"/>
                    <a:pt x="41520" y="64406"/>
                  </a:cubicBezTo>
                  <a:lnTo>
                    <a:pt x="54224" y="13445"/>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8" name="任意多边形: 形状 27">
              <a:extLst>
                <a:ext uri="{FF2B5EF4-FFF2-40B4-BE49-F238E27FC236}">
                  <a16:creationId xmlns:a16="http://schemas.microsoft.com/office/drawing/2014/main" id="{21BE4A22-2603-4FBB-B4C1-83AE2F9F04F7}"/>
                </a:ext>
              </a:extLst>
            </p:cNvPr>
            <p:cNvSpPr/>
            <p:nvPr>
              <p:custDataLst>
                <p:tags r:id="rId12"/>
              </p:custDataLst>
            </p:nvPr>
          </p:nvSpPr>
          <p:spPr>
            <a:xfrm>
              <a:off x="6287014" y="5496268"/>
              <a:ext cx="120007" cy="101922"/>
            </a:xfrm>
            <a:custGeom>
              <a:avLst/>
              <a:gdLst>
                <a:gd name="connsiteX0" fmla="*/ 109129 w 120007"/>
                <a:gd name="connsiteY0" fmla="*/ 13445 h 101922"/>
                <a:gd name="connsiteX1" fmla="*/ 120245 w 120007"/>
                <a:gd name="connsiteY1" fmla="*/ 5605 h 101922"/>
                <a:gd name="connsiteX2" fmla="*/ 111398 w 120007"/>
                <a:gd name="connsiteY2" fmla="*/ 71 h 101922"/>
                <a:gd name="connsiteX3" fmla="*/ 59675 w 120007"/>
                <a:gd name="connsiteY3" fmla="*/ 71 h 101922"/>
                <a:gd name="connsiteX4" fmla="*/ 238 w 120007"/>
                <a:gd name="connsiteY4" fmla="*/ 65559 h 101922"/>
                <a:gd name="connsiteX5" fmla="*/ 34267 w 120007"/>
                <a:gd name="connsiteY5" fmla="*/ 101993 h 101922"/>
                <a:gd name="connsiteX6" fmla="*/ 91208 w 120007"/>
                <a:gd name="connsiteY6" fmla="*/ 38580 h 101922"/>
                <a:gd name="connsiteX7" fmla="*/ 84175 w 120007"/>
                <a:gd name="connsiteY7" fmla="*/ 13445 h 101922"/>
                <a:gd name="connsiteX8" fmla="*/ 109129 w 120007"/>
                <a:gd name="connsiteY8" fmla="*/ 13445 h 101922"/>
                <a:gd name="connsiteX9" fmla="*/ 34493 w 120007"/>
                <a:gd name="connsiteY9" fmla="*/ 96920 h 101922"/>
                <a:gd name="connsiteX10" fmla="*/ 14303 w 120007"/>
                <a:gd name="connsiteY10" fmla="*/ 72016 h 101922"/>
                <a:gd name="connsiteX11" fmla="*/ 24965 w 120007"/>
                <a:gd name="connsiteY11" fmla="*/ 32584 h 101922"/>
                <a:gd name="connsiteX12" fmla="*/ 55818 w 120007"/>
                <a:gd name="connsiteY12" fmla="*/ 13445 h 101922"/>
                <a:gd name="connsiteX13" fmla="*/ 76689 w 120007"/>
                <a:gd name="connsiteY13" fmla="*/ 35813 h 101922"/>
                <a:gd name="connsiteX14" fmla="*/ 64438 w 120007"/>
                <a:gd name="connsiteY14" fmla="*/ 77319 h 101922"/>
                <a:gd name="connsiteX15" fmla="*/ 34493 w 120007"/>
                <a:gd name="connsiteY15" fmla="*/ 96920 h 10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007" h="101922">
                  <a:moveTo>
                    <a:pt x="109129" y="13445"/>
                  </a:moveTo>
                  <a:cubicBezTo>
                    <a:pt x="112078" y="13445"/>
                    <a:pt x="120245" y="13445"/>
                    <a:pt x="120245" y="5605"/>
                  </a:cubicBezTo>
                  <a:cubicBezTo>
                    <a:pt x="120245" y="71"/>
                    <a:pt x="115481" y="71"/>
                    <a:pt x="111398" y="71"/>
                  </a:cubicBezTo>
                  <a:lnTo>
                    <a:pt x="59675" y="71"/>
                  </a:lnTo>
                  <a:cubicBezTo>
                    <a:pt x="25419" y="71"/>
                    <a:pt x="238" y="38118"/>
                    <a:pt x="238" y="65559"/>
                  </a:cubicBezTo>
                  <a:cubicBezTo>
                    <a:pt x="238" y="85851"/>
                    <a:pt x="13623" y="101993"/>
                    <a:pt x="34267" y="101993"/>
                  </a:cubicBezTo>
                  <a:cubicBezTo>
                    <a:pt x="61036" y="101993"/>
                    <a:pt x="91208" y="74091"/>
                    <a:pt x="91208" y="38580"/>
                  </a:cubicBezTo>
                  <a:cubicBezTo>
                    <a:pt x="91208" y="34660"/>
                    <a:pt x="91208" y="23591"/>
                    <a:pt x="84175" y="13445"/>
                  </a:cubicBezTo>
                  <a:lnTo>
                    <a:pt x="109129" y="13445"/>
                  </a:lnTo>
                  <a:close/>
                  <a:moveTo>
                    <a:pt x="34493" y="96920"/>
                  </a:moveTo>
                  <a:cubicBezTo>
                    <a:pt x="23378" y="96920"/>
                    <a:pt x="14303" y="88618"/>
                    <a:pt x="14303" y="72016"/>
                  </a:cubicBezTo>
                  <a:cubicBezTo>
                    <a:pt x="14303" y="65098"/>
                    <a:pt x="17026" y="46189"/>
                    <a:pt x="24965" y="32584"/>
                  </a:cubicBezTo>
                  <a:cubicBezTo>
                    <a:pt x="34493" y="16673"/>
                    <a:pt x="48105" y="13445"/>
                    <a:pt x="55818" y="13445"/>
                  </a:cubicBezTo>
                  <a:cubicBezTo>
                    <a:pt x="74874" y="13445"/>
                    <a:pt x="76689" y="28664"/>
                    <a:pt x="76689" y="35813"/>
                  </a:cubicBezTo>
                  <a:cubicBezTo>
                    <a:pt x="76689" y="46650"/>
                    <a:pt x="72152" y="65559"/>
                    <a:pt x="64438" y="77319"/>
                  </a:cubicBezTo>
                  <a:cubicBezTo>
                    <a:pt x="55591" y="90924"/>
                    <a:pt x="43341" y="96920"/>
                    <a:pt x="34493" y="96920"/>
                  </a:cubicBez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9" name="任意多边形: 形状 28">
              <a:extLst>
                <a:ext uri="{FF2B5EF4-FFF2-40B4-BE49-F238E27FC236}">
                  <a16:creationId xmlns:a16="http://schemas.microsoft.com/office/drawing/2014/main" id="{33DE6EE2-86DB-48FE-A3CC-E5064B825AFF}"/>
                </a:ext>
              </a:extLst>
            </p:cNvPr>
            <p:cNvSpPr/>
            <p:nvPr>
              <p:custDataLst>
                <p:tags r:id="rId13"/>
              </p:custDataLst>
            </p:nvPr>
          </p:nvSpPr>
          <p:spPr>
            <a:xfrm>
              <a:off x="6419932" y="5518220"/>
              <a:ext cx="86545" cy="113636"/>
            </a:xfrm>
            <a:custGeom>
              <a:avLst/>
              <a:gdLst>
                <a:gd name="connsiteX0" fmla="*/ 38038 w 86545"/>
                <a:gd name="connsiteY0" fmla="*/ 4915 h 113636"/>
                <a:gd name="connsiteX1" fmla="*/ 38673 w 86545"/>
                <a:gd name="connsiteY1" fmla="*/ 2332 h 113636"/>
                <a:gd name="connsiteX2" fmla="*/ 36132 w 86545"/>
                <a:gd name="connsiteY2" fmla="*/ 72 h 113636"/>
                <a:gd name="connsiteX3" fmla="*/ 15806 w 86545"/>
                <a:gd name="connsiteY3" fmla="*/ 1686 h 113636"/>
                <a:gd name="connsiteX4" fmla="*/ 12313 w 86545"/>
                <a:gd name="connsiteY4" fmla="*/ 5399 h 113636"/>
                <a:gd name="connsiteX5" fmla="*/ 16441 w 86545"/>
                <a:gd name="connsiteY5" fmla="*/ 7659 h 113636"/>
                <a:gd name="connsiteX6" fmla="*/ 24064 w 86545"/>
                <a:gd name="connsiteY6" fmla="*/ 10080 h 113636"/>
                <a:gd name="connsiteX7" fmla="*/ 23429 w 86545"/>
                <a:gd name="connsiteY7" fmla="*/ 13631 h 113636"/>
                <a:gd name="connsiteX8" fmla="*/ 1038 w 86545"/>
                <a:gd name="connsiteY8" fmla="*/ 104992 h 113636"/>
                <a:gd name="connsiteX9" fmla="*/ 244 w 86545"/>
                <a:gd name="connsiteY9" fmla="*/ 108543 h 113636"/>
                <a:gd name="connsiteX10" fmla="*/ 5643 w 86545"/>
                <a:gd name="connsiteY10" fmla="*/ 113708 h 113636"/>
                <a:gd name="connsiteX11" fmla="*/ 12154 w 86545"/>
                <a:gd name="connsiteY11" fmla="*/ 109512 h 113636"/>
                <a:gd name="connsiteX12" fmla="*/ 14853 w 86545"/>
                <a:gd name="connsiteY12" fmla="*/ 99342 h 113636"/>
                <a:gd name="connsiteX13" fmla="*/ 18506 w 86545"/>
                <a:gd name="connsiteY13" fmla="*/ 84976 h 113636"/>
                <a:gd name="connsiteX14" fmla="*/ 21047 w 86545"/>
                <a:gd name="connsiteY14" fmla="*/ 74000 h 113636"/>
                <a:gd name="connsiteX15" fmla="*/ 25811 w 86545"/>
                <a:gd name="connsiteY15" fmla="*/ 62540 h 113636"/>
                <a:gd name="connsiteX16" fmla="*/ 51218 w 86545"/>
                <a:gd name="connsiteY16" fmla="*/ 45430 h 113636"/>
                <a:gd name="connsiteX17" fmla="*/ 60588 w 86545"/>
                <a:gd name="connsiteY17" fmla="*/ 56729 h 113636"/>
                <a:gd name="connsiteX18" fmla="*/ 51218 w 86545"/>
                <a:gd name="connsiteY18" fmla="*/ 91110 h 113636"/>
                <a:gd name="connsiteX19" fmla="*/ 48836 w 86545"/>
                <a:gd name="connsiteY19" fmla="*/ 99827 h 113636"/>
                <a:gd name="connsiteX20" fmla="*/ 63922 w 86545"/>
                <a:gd name="connsiteY20" fmla="*/ 113708 h 113636"/>
                <a:gd name="connsiteX21" fmla="*/ 86790 w 86545"/>
                <a:gd name="connsiteY21" fmla="*/ 89012 h 113636"/>
                <a:gd name="connsiteX22" fmla="*/ 84249 w 86545"/>
                <a:gd name="connsiteY22" fmla="*/ 86913 h 113636"/>
                <a:gd name="connsiteX23" fmla="*/ 81232 w 86545"/>
                <a:gd name="connsiteY23" fmla="*/ 89657 h 113636"/>
                <a:gd name="connsiteX24" fmla="*/ 64399 w 86545"/>
                <a:gd name="connsiteY24" fmla="*/ 109189 h 113636"/>
                <a:gd name="connsiteX25" fmla="*/ 60429 w 86545"/>
                <a:gd name="connsiteY25" fmla="*/ 103539 h 113636"/>
                <a:gd name="connsiteX26" fmla="*/ 64081 w 86545"/>
                <a:gd name="connsiteY26" fmla="*/ 90465 h 113636"/>
                <a:gd name="connsiteX27" fmla="*/ 72498 w 86545"/>
                <a:gd name="connsiteY27" fmla="*/ 59311 h 113636"/>
                <a:gd name="connsiteX28" fmla="*/ 66622 w 86545"/>
                <a:gd name="connsiteY28" fmla="*/ 45268 h 113636"/>
                <a:gd name="connsiteX29" fmla="*/ 51854 w 86545"/>
                <a:gd name="connsiteY29" fmla="*/ 40910 h 113636"/>
                <a:gd name="connsiteX30" fmla="*/ 25969 w 86545"/>
                <a:gd name="connsiteY30" fmla="*/ 54308 h 113636"/>
                <a:gd name="connsiteX31" fmla="*/ 38038 w 86545"/>
                <a:gd name="connsiteY31" fmla="*/ 4915 h 11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545" h="113636">
                  <a:moveTo>
                    <a:pt x="38038" y="4915"/>
                  </a:moveTo>
                  <a:cubicBezTo>
                    <a:pt x="38197" y="4592"/>
                    <a:pt x="38673" y="2493"/>
                    <a:pt x="38673" y="2332"/>
                  </a:cubicBezTo>
                  <a:cubicBezTo>
                    <a:pt x="38673" y="1525"/>
                    <a:pt x="38038" y="72"/>
                    <a:pt x="36132" y="72"/>
                  </a:cubicBezTo>
                  <a:cubicBezTo>
                    <a:pt x="32957" y="72"/>
                    <a:pt x="19776" y="1363"/>
                    <a:pt x="15806" y="1686"/>
                  </a:cubicBezTo>
                  <a:cubicBezTo>
                    <a:pt x="14536" y="1848"/>
                    <a:pt x="12313" y="2009"/>
                    <a:pt x="12313" y="5399"/>
                  </a:cubicBezTo>
                  <a:cubicBezTo>
                    <a:pt x="12313" y="7659"/>
                    <a:pt x="14536" y="7659"/>
                    <a:pt x="16441" y="7659"/>
                  </a:cubicBezTo>
                  <a:cubicBezTo>
                    <a:pt x="24064" y="7659"/>
                    <a:pt x="24064" y="8789"/>
                    <a:pt x="24064" y="10080"/>
                  </a:cubicBezTo>
                  <a:cubicBezTo>
                    <a:pt x="24064" y="11210"/>
                    <a:pt x="23746" y="12178"/>
                    <a:pt x="23429" y="13631"/>
                  </a:cubicBezTo>
                  <a:lnTo>
                    <a:pt x="1038" y="104992"/>
                  </a:lnTo>
                  <a:cubicBezTo>
                    <a:pt x="244" y="107897"/>
                    <a:pt x="244" y="108220"/>
                    <a:pt x="244" y="108543"/>
                  </a:cubicBezTo>
                  <a:cubicBezTo>
                    <a:pt x="244" y="110964"/>
                    <a:pt x="2149" y="113708"/>
                    <a:pt x="5643" y="113708"/>
                  </a:cubicBezTo>
                  <a:cubicBezTo>
                    <a:pt x="7390" y="113708"/>
                    <a:pt x="10407" y="112901"/>
                    <a:pt x="12154" y="109512"/>
                  </a:cubicBezTo>
                  <a:cubicBezTo>
                    <a:pt x="12630" y="108543"/>
                    <a:pt x="14059" y="102732"/>
                    <a:pt x="14853" y="99342"/>
                  </a:cubicBezTo>
                  <a:lnTo>
                    <a:pt x="18506" y="84976"/>
                  </a:lnTo>
                  <a:cubicBezTo>
                    <a:pt x="18982" y="82555"/>
                    <a:pt x="20570" y="76421"/>
                    <a:pt x="21047" y="74000"/>
                  </a:cubicBezTo>
                  <a:cubicBezTo>
                    <a:pt x="22635" y="67866"/>
                    <a:pt x="22635" y="67705"/>
                    <a:pt x="25811" y="62540"/>
                  </a:cubicBezTo>
                  <a:cubicBezTo>
                    <a:pt x="30892" y="54630"/>
                    <a:pt x="38832" y="45430"/>
                    <a:pt x="51218" y="45430"/>
                  </a:cubicBezTo>
                  <a:cubicBezTo>
                    <a:pt x="60111" y="45430"/>
                    <a:pt x="60588" y="52855"/>
                    <a:pt x="60588" y="56729"/>
                  </a:cubicBezTo>
                  <a:cubicBezTo>
                    <a:pt x="60588" y="66414"/>
                    <a:pt x="53759" y="84331"/>
                    <a:pt x="51218" y="91110"/>
                  </a:cubicBezTo>
                  <a:cubicBezTo>
                    <a:pt x="49472" y="95630"/>
                    <a:pt x="48836" y="97083"/>
                    <a:pt x="48836" y="99827"/>
                  </a:cubicBezTo>
                  <a:cubicBezTo>
                    <a:pt x="48836" y="108382"/>
                    <a:pt x="55824" y="113708"/>
                    <a:pt x="63922" y="113708"/>
                  </a:cubicBezTo>
                  <a:cubicBezTo>
                    <a:pt x="79802" y="113708"/>
                    <a:pt x="86790" y="91433"/>
                    <a:pt x="86790" y="89012"/>
                  </a:cubicBezTo>
                  <a:cubicBezTo>
                    <a:pt x="86790" y="86913"/>
                    <a:pt x="84725" y="86913"/>
                    <a:pt x="84249" y="86913"/>
                  </a:cubicBezTo>
                  <a:cubicBezTo>
                    <a:pt x="82026" y="86913"/>
                    <a:pt x="81867" y="87882"/>
                    <a:pt x="81232" y="89657"/>
                  </a:cubicBezTo>
                  <a:cubicBezTo>
                    <a:pt x="77579" y="102571"/>
                    <a:pt x="70592" y="109189"/>
                    <a:pt x="64399" y="109189"/>
                  </a:cubicBezTo>
                  <a:cubicBezTo>
                    <a:pt x="61064" y="109189"/>
                    <a:pt x="60429" y="106929"/>
                    <a:pt x="60429" y="103539"/>
                  </a:cubicBezTo>
                  <a:cubicBezTo>
                    <a:pt x="60429" y="99827"/>
                    <a:pt x="61223" y="97728"/>
                    <a:pt x="64081" y="90465"/>
                  </a:cubicBezTo>
                  <a:cubicBezTo>
                    <a:pt x="65987" y="85461"/>
                    <a:pt x="72498" y="68351"/>
                    <a:pt x="72498" y="59311"/>
                  </a:cubicBezTo>
                  <a:cubicBezTo>
                    <a:pt x="72498" y="56729"/>
                    <a:pt x="72498" y="49949"/>
                    <a:pt x="66622" y="45268"/>
                  </a:cubicBezTo>
                  <a:cubicBezTo>
                    <a:pt x="63922" y="43170"/>
                    <a:pt x="59317" y="40910"/>
                    <a:pt x="51854" y="40910"/>
                  </a:cubicBezTo>
                  <a:cubicBezTo>
                    <a:pt x="40261" y="40910"/>
                    <a:pt x="31845" y="47367"/>
                    <a:pt x="25969" y="54308"/>
                  </a:cubicBezTo>
                  <a:lnTo>
                    <a:pt x="38038" y="4915"/>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0" name="任意多边形: 形状 29">
              <a:extLst>
                <a:ext uri="{FF2B5EF4-FFF2-40B4-BE49-F238E27FC236}">
                  <a16:creationId xmlns:a16="http://schemas.microsoft.com/office/drawing/2014/main" id="{7B9887A9-1990-42A6-89B2-FDC458718A5B}"/>
                </a:ext>
              </a:extLst>
            </p:cNvPr>
            <p:cNvSpPr/>
            <p:nvPr>
              <p:custDataLst>
                <p:tags r:id="rId14"/>
              </p:custDataLst>
            </p:nvPr>
          </p:nvSpPr>
          <p:spPr>
            <a:xfrm>
              <a:off x="6532152" y="5493731"/>
              <a:ext cx="122956" cy="104458"/>
            </a:xfrm>
            <a:custGeom>
              <a:avLst/>
              <a:gdLst>
                <a:gd name="connsiteX0" fmla="*/ 13634 w 122956"/>
                <a:gd name="connsiteY0" fmla="*/ 88388 h 104458"/>
                <a:gd name="connsiteX1" fmla="*/ 11592 w 122956"/>
                <a:gd name="connsiteY1" fmla="*/ 98303 h 104458"/>
                <a:gd name="connsiteX2" fmla="*/ 18171 w 122956"/>
                <a:gd name="connsiteY2" fmla="*/ 104529 h 104458"/>
                <a:gd name="connsiteX3" fmla="*/ 26564 w 122956"/>
                <a:gd name="connsiteY3" fmla="*/ 98073 h 104458"/>
                <a:gd name="connsiteX4" fmla="*/ 30875 w 122956"/>
                <a:gd name="connsiteY4" fmla="*/ 81009 h 104458"/>
                <a:gd name="connsiteX5" fmla="*/ 35865 w 122956"/>
                <a:gd name="connsiteY5" fmla="*/ 60255 h 104458"/>
                <a:gd name="connsiteX6" fmla="*/ 39722 w 122956"/>
                <a:gd name="connsiteY6" fmla="*/ 44806 h 104458"/>
                <a:gd name="connsiteX7" fmla="*/ 42671 w 122956"/>
                <a:gd name="connsiteY7" fmla="*/ 33276 h 104458"/>
                <a:gd name="connsiteX8" fmla="*/ 79649 w 122956"/>
                <a:gd name="connsiteY8" fmla="*/ 5144 h 104458"/>
                <a:gd name="connsiteX9" fmla="*/ 91899 w 122956"/>
                <a:gd name="connsiteY9" fmla="*/ 21285 h 104458"/>
                <a:gd name="connsiteX10" fmla="*/ 77153 w 122956"/>
                <a:gd name="connsiteY10" fmla="*/ 75013 h 104458"/>
                <a:gd name="connsiteX11" fmla="*/ 74885 w 122956"/>
                <a:gd name="connsiteY11" fmla="*/ 85621 h 104458"/>
                <a:gd name="connsiteX12" fmla="*/ 93487 w 122956"/>
                <a:gd name="connsiteY12" fmla="*/ 104529 h 104458"/>
                <a:gd name="connsiteX13" fmla="*/ 123205 w 122956"/>
                <a:gd name="connsiteY13" fmla="*/ 69018 h 104458"/>
                <a:gd name="connsiteX14" fmla="*/ 120483 w 122956"/>
                <a:gd name="connsiteY14" fmla="*/ 66712 h 104458"/>
                <a:gd name="connsiteX15" fmla="*/ 117080 w 122956"/>
                <a:gd name="connsiteY15" fmla="*/ 70863 h 104458"/>
                <a:gd name="connsiteX16" fmla="*/ 93941 w 122956"/>
                <a:gd name="connsiteY16" fmla="*/ 99456 h 104458"/>
                <a:gd name="connsiteX17" fmla="*/ 88496 w 122956"/>
                <a:gd name="connsiteY17" fmla="*/ 91847 h 104458"/>
                <a:gd name="connsiteX18" fmla="*/ 92580 w 122956"/>
                <a:gd name="connsiteY18" fmla="*/ 75475 h 104458"/>
                <a:gd name="connsiteX19" fmla="*/ 106418 w 122956"/>
                <a:gd name="connsiteY19" fmla="*/ 24744 h 104458"/>
                <a:gd name="connsiteX20" fmla="*/ 80329 w 122956"/>
                <a:gd name="connsiteY20" fmla="*/ 71 h 104458"/>
                <a:gd name="connsiteX21" fmla="*/ 44940 w 122956"/>
                <a:gd name="connsiteY21" fmla="*/ 20132 h 104458"/>
                <a:gd name="connsiteX22" fmla="*/ 24069 w 122956"/>
                <a:gd name="connsiteY22" fmla="*/ 71 h 104458"/>
                <a:gd name="connsiteX23" fmla="*/ 7055 w 122956"/>
                <a:gd name="connsiteY23" fmla="*/ 13214 h 104458"/>
                <a:gd name="connsiteX24" fmla="*/ 249 w 122956"/>
                <a:gd name="connsiteY24" fmla="*/ 35582 h 104458"/>
                <a:gd name="connsiteX25" fmla="*/ 2971 w 122956"/>
                <a:gd name="connsiteY25" fmla="*/ 37888 h 104458"/>
                <a:gd name="connsiteX26" fmla="*/ 6828 w 122956"/>
                <a:gd name="connsiteY26" fmla="*/ 32584 h 104458"/>
                <a:gd name="connsiteX27" fmla="*/ 23388 w 122956"/>
                <a:gd name="connsiteY27" fmla="*/ 5144 h 104458"/>
                <a:gd name="connsiteX28" fmla="*/ 30421 w 122956"/>
                <a:gd name="connsiteY28" fmla="*/ 15751 h 104458"/>
                <a:gd name="connsiteX29" fmla="*/ 26791 w 122956"/>
                <a:gd name="connsiteY29" fmla="*/ 35121 h 104458"/>
                <a:gd name="connsiteX30" fmla="*/ 13634 w 122956"/>
                <a:gd name="connsiteY30" fmla="*/ 88388 h 10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956" h="104458">
                  <a:moveTo>
                    <a:pt x="13634" y="88388"/>
                  </a:moveTo>
                  <a:cubicBezTo>
                    <a:pt x="12953" y="91847"/>
                    <a:pt x="11592" y="97150"/>
                    <a:pt x="11592" y="98303"/>
                  </a:cubicBezTo>
                  <a:cubicBezTo>
                    <a:pt x="11592" y="102454"/>
                    <a:pt x="14768" y="104529"/>
                    <a:pt x="18171" y="104529"/>
                  </a:cubicBezTo>
                  <a:cubicBezTo>
                    <a:pt x="20893" y="104529"/>
                    <a:pt x="24976" y="102684"/>
                    <a:pt x="26564" y="98073"/>
                  </a:cubicBezTo>
                  <a:cubicBezTo>
                    <a:pt x="26791" y="97611"/>
                    <a:pt x="29513" y="86774"/>
                    <a:pt x="30875" y="81009"/>
                  </a:cubicBezTo>
                  <a:lnTo>
                    <a:pt x="35865" y="60255"/>
                  </a:lnTo>
                  <a:cubicBezTo>
                    <a:pt x="37227" y="55182"/>
                    <a:pt x="38588" y="50109"/>
                    <a:pt x="39722" y="44806"/>
                  </a:cubicBezTo>
                  <a:cubicBezTo>
                    <a:pt x="40629" y="40886"/>
                    <a:pt x="42444" y="34198"/>
                    <a:pt x="42671" y="33276"/>
                  </a:cubicBezTo>
                  <a:cubicBezTo>
                    <a:pt x="46074" y="26128"/>
                    <a:pt x="58097" y="5144"/>
                    <a:pt x="79649" y="5144"/>
                  </a:cubicBezTo>
                  <a:cubicBezTo>
                    <a:pt x="89857" y="5144"/>
                    <a:pt x="91899" y="13676"/>
                    <a:pt x="91899" y="21285"/>
                  </a:cubicBezTo>
                  <a:cubicBezTo>
                    <a:pt x="91899" y="35582"/>
                    <a:pt x="80783" y="65098"/>
                    <a:pt x="77153" y="75013"/>
                  </a:cubicBezTo>
                  <a:cubicBezTo>
                    <a:pt x="75112" y="80317"/>
                    <a:pt x="74885" y="83084"/>
                    <a:pt x="74885" y="85621"/>
                  </a:cubicBezTo>
                  <a:cubicBezTo>
                    <a:pt x="74885" y="96458"/>
                    <a:pt x="82825" y="104529"/>
                    <a:pt x="93487" y="104529"/>
                  </a:cubicBezTo>
                  <a:cubicBezTo>
                    <a:pt x="114811" y="104529"/>
                    <a:pt x="123205" y="70863"/>
                    <a:pt x="123205" y="69018"/>
                  </a:cubicBezTo>
                  <a:cubicBezTo>
                    <a:pt x="123205" y="66712"/>
                    <a:pt x="121163" y="66712"/>
                    <a:pt x="120483" y="66712"/>
                  </a:cubicBezTo>
                  <a:cubicBezTo>
                    <a:pt x="118214" y="66712"/>
                    <a:pt x="118214" y="67404"/>
                    <a:pt x="117080" y="70863"/>
                  </a:cubicBezTo>
                  <a:cubicBezTo>
                    <a:pt x="112543" y="86543"/>
                    <a:pt x="105057" y="99456"/>
                    <a:pt x="93941" y="99456"/>
                  </a:cubicBezTo>
                  <a:cubicBezTo>
                    <a:pt x="90084" y="99456"/>
                    <a:pt x="88496" y="97150"/>
                    <a:pt x="88496" y="91847"/>
                  </a:cubicBezTo>
                  <a:cubicBezTo>
                    <a:pt x="88496" y="86082"/>
                    <a:pt x="90538" y="80548"/>
                    <a:pt x="92580" y="75475"/>
                  </a:cubicBezTo>
                  <a:cubicBezTo>
                    <a:pt x="96890" y="63253"/>
                    <a:pt x="106418" y="37888"/>
                    <a:pt x="106418" y="24744"/>
                  </a:cubicBezTo>
                  <a:cubicBezTo>
                    <a:pt x="106418" y="9294"/>
                    <a:pt x="96663" y="71"/>
                    <a:pt x="80329" y="71"/>
                  </a:cubicBezTo>
                  <a:cubicBezTo>
                    <a:pt x="59912" y="71"/>
                    <a:pt x="48796" y="14829"/>
                    <a:pt x="44940" y="20132"/>
                  </a:cubicBezTo>
                  <a:cubicBezTo>
                    <a:pt x="43805" y="7219"/>
                    <a:pt x="34504" y="71"/>
                    <a:pt x="24069" y="71"/>
                  </a:cubicBezTo>
                  <a:cubicBezTo>
                    <a:pt x="13634" y="71"/>
                    <a:pt x="9323" y="9064"/>
                    <a:pt x="7055" y="13214"/>
                  </a:cubicBezTo>
                  <a:cubicBezTo>
                    <a:pt x="3425" y="21055"/>
                    <a:pt x="249" y="34660"/>
                    <a:pt x="249" y="35582"/>
                  </a:cubicBezTo>
                  <a:cubicBezTo>
                    <a:pt x="249" y="37888"/>
                    <a:pt x="2518" y="37888"/>
                    <a:pt x="2971" y="37888"/>
                  </a:cubicBezTo>
                  <a:cubicBezTo>
                    <a:pt x="5240" y="37888"/>
                    <a:pt x="5467" y="37657"/>
                    <a:pt x="6828" y="32584"/>
                  </a:cubicBezTo>
                  <a:cubicBezTo>
                    <a:pt x="10684" y="16212"/>
                    <a:pt x="15222" y="5144"/>
                    <a:pt x="23388" y="5144"/>
                  </a:cubicBezTo>
                  <a:cubicBezTo>
                    <a:pt x="27925" y="5144"/>
                    <a:pt x="30421" y="8141"/>
                    <a:pt x="30421" y="15751"/>
                  </a:cubicBezTo>
                  <a:cubicBezTo>
                    <a:pt x="30421" y="20593"/>
                    <a:pt x="29740" y="23130"/>
                    <a:pt x="26791" y="35121"/>
                  </a:cubicBezTo>
                  <a:lnTo>
                    <a:pt x="13634" y="88388"/>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2" name="任意多边形: 形状 31">
              <a:extLst>
                <a:ext uri="{FF2B5EF4-FFF2-40B4-BE49-F238E27FC236}">
                  <a16:creationId xmlns:a16="http://schemas.microsoft.com/office/drawing/2014/main" id="{DCB263D7-06A2-43E4-9584-7DA6C49E46F3}"/>
                </a:ext>
              </a:extLst>
            </p:cNvPr>
            <p:cNvSpPr/>
            <p:nvPr>
              <p:custDataLst>
                <p:tags r:id="rId15"/>
              </p:custDataLst>
            </p:nvPr>
          </p:nvSpPr>
          <p:spPr>
            <a:xfrm>
              <a:off x="6661582" y="5559058"/>
              <a:ext cx="88610" cy="102498"/>
            </a:xfrm>
            <a:custGeom>
              <a:avLst/>
              <a:gdLst>
                <a:gd name="connsiteX0" fmla="*/ 12324 w 88610"/>
                <a:gd name="connsiteY0" fmla="*/ 90949 h 102498"/>
                <a:gd name="connsiteX1" fmla="*/ 4543 w 88610"/>
                <a:gd name="connsiteY1" fmla="*/ 96760 h 102498"/>
                <a:gd name="connsiteX2" fmla="*/ 255 w 88610"/>
                <a:gd name="connsiteY2" fmla="*/ 100149 h 102498"/>
                <a:gd name="connsiteX3" fmla="*/ 2478 w 88610"/>
                <a:gd name="connsiteY3" fmla="*/ 102571 h 102498"/>
                <a:gd name="connsiteX4" fmla="*/ 16135 w 88610"/>
                <a:gd name="connsiteY4" fmla="*/ 101925 h 102498"/>
                <a:gd name="connsiteX5" fmla="*/ 32809 w 88610"/>
                <a:gd name="connsiteY5" fmla="*/ 102571 h 102498"/>
                <a:gd name="connsiteX6" fmla="*/ 35985 w 88610"/>
                <a:gd name="connsiteY6" fmla="*/ 99020 h 102498"/>
                <a:gd name="connsiteX7" fmla="*/ 31856 w 88610"/>
                <a:gd name="connsiteY7" fmla="*/ 96760 h 102498"/>
                <a:gd name="connsiteX8" fmla="*/ 24075 w 88610"/>
                <a:gd name="connsiteY8" fmla="*/ 94823 h 102498"/>
                <a:gd name="connsiteX9" fmla="*/ 25822 w 88610"/>
                <a:gd name="connsiteY9" fmla="*/ 87398 h 102498"/>
                <a:gd name="connsiteX10" fmla="*/ 31697 w 88610"/>
                <a:gd name="connsiteY10" fmla="*/ 63347 h 102498"/>
                <a:gd name="connsiteX11" fmla="*/ 48054 w 88610"/>
                <a:gd name="connsiteY11" fmla="*/ 72870 h 102498"/>
                <a:gd name="connsiteX12" fmla="*/ 88865 w 88610"/>
                <a:gd name="connsiteY12" fmla="*/ 27028 h 102498"/>
                <a:gd name="connsiteX13" fmla="*/ 65045 w 88610"/>
                <a:gd name="connsiteY13" fmla="*/ 72 h 102498"/>
                <a:gd name="connsiteX14" fmla="*/ 42496 w 88610"/>
                <a:gd name="connsiteY14" fmla="*/ 11371 h 102498"/>
                <a:gd name="connsiteX15" fmla="*/ 26139 w 88610"/>
                <a:gd name="connsiteY15" fmla="*/ 72 h 102498"/>
                <a:gd name="connsiteX16" fmla="*/ 13594 w 88610"/>
                <a:gd name="connsiteY16" fmla="*/ 8627 h 102498"/>
                <a:gd name="connsiteX17" fmla="*/ 7877 w 88610"/>
                <a:gd name="connsiteY17" fmla="*/ 24769 h 102498"/>
                <a:gd name="connsiteX18" fmla="*/ 10577 w 88610"/>
                <a:gd name="connsiteY18" fmla="*/ 26867 h 102498"/>
                <a:gd name="connsiteX19" fmla="*/ 14071 w 88610"/>
                <a:gd name="connsiteY19" fmla="*/ 22025 h 102498"/>
                <a:gd name="connsiteX20" fmla="*/ 25663 w 88610"/>
                <a:gd name="connsiteY20" fmla="*/ 4592 h 102498"/>
                <a:gd name="connsiteX21" fmla="*/ 30903 w 88610"/>
                <a:gd name="connsiteY21" fmla="*/ 12501 h 102498"/>
                <a:gd name="connsiteX22" fmla="*/ 30427 w 88610"/>
                <a:gd name="connsiteY22" fmla="*/ 17344 h 102498"/>
                <a:gd name="connsiteX23" fmla="*/ 12324 w 88610"/>
                <a:gd name="connsiteY23" fmla="*/ 90949 h 102498"/>
                <a:gd name="connsiteX24" fmla="*/ 42337 w 88610"/>
                <a:gd name="connsiteY24" fmla="*/ 19442 h 102498"/>
                <a:gd name="connsiteX25" fmla="*/ 64569 w 88610"/>
                <a:gd name="connsiteY25" fmla="*/ 4592 h 102498"/>
                <a:gd name="connsiteX26" fmla="*/ 76161 w 88610"/>
                <a:gd name="connsiteY26" fmla="*/ 20249 h 102498"/>
                <a:gd name="connsiteX27" fmla="*/ 67904 w 88610"/>
                <a:gd name="connsiteY27" fmla="*/ 52693 h 102498"/>
                <a:gd name="connsiteX28" fmla="*/ 48054 w 88610"/>
                <a:gd name="connsiteY28" fmla="*/ 68351 h 102498"/>
                <a:gd name="connsiteX29" fmla="*/ 33920 w 88610"/>
                <a:gd name="connsiteY29" fmla="*/ 54308 h 102498"/>
                <a:gd name="connsiteX30" fmla="*/ 34397 w 88610"/>
                <a:gd name="connsiteY30" fmla="*/ 51886 h 102498"/>
                <a:gd name="connsiteX31" fmla="*/ 42337 w 88610"/>
                <a:gd name="connsiteY31" fmla="*/ 19442 h 10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610" h="102498">
                  <a:moveTo>
                    <a:pt x="12324" y="90949"/>
                  </a:moveTo>
                  <a:cubicBezTo>
                    <a:pt x="11212" y="95468"/>
                    <a:pt x="10895" y="96760"/>
                    <a:pt x="4543" y="96760"/>
                  </a:cubicBezTo>
                  <a:cubicBezTo>
                    <a:pt x="2478" y="96760"/>
                    <a:pt x="255" y="96760"/>
                    <a:pt x="255" y="100149"/>
                  </a:cubicBezTo>
                  <a:cubicBezTo>
                    <a:pt x="255" y="101925"/>
                    <a:pt x="1684" y="102571"/>
                    <a:pt x="2478" y="102571"/>
                  </a:cubicBezTo>
                  <a:cubicBezTo>
                    <a:pt x="6607" y="102571"/>
                    <a:pt x="11847" y="101925"/>
                    <a:pt x="16135" y="101925"/>
                  </a:cubicBezTo>
                  <a:cubicBezTo>
                    <a:pt x="21534" y="101925"/>
                    <a:pt x="27568" y="102571"/>
                    <a:pt x="32809" y="102571"/>
                  </a:cubicBezTo>
                  <a:cubicBezTo>
                    <a:pt x="34238" y="102571"/>
                    <a:pt x="35985" y="102086"/>
                    <a:pt x="35985" y="99020"/>
                  </a:cubicBezTo>
                  <a:cubicBezTo>
                    <a:pt x="35985" y="96760"/>
                    <a:pt x="33762" y="96760"/>
                    <a:pt x="31856" y="96760"/>
                  </a:cubicBezTo>
                  <a:cubicBezTo>
                    <a:pt x="28362" y="96760"/>
                    <a:pt x="24075" y="96760"/>
                    <a:pt x="24075" y="94823"/>
                  </a:cubicBezTo>
                  <a:cubicBezTo>
                    <a:pt x="24075" y="94016"/>
                    <a:pt x="25186" y="89819"/>
                    <a:pt x="25822" y="87398"/>
                  </a:cubicBezTo>
                  <a:cubicBezTo>
                    <a:pt x="27727" y="78843"/>
                    <a:pt x="29950" y="70126"/>
                    <a:pt x="31697" y="63347"/>
                  </a:cubicBezTo>
                  <a:cubicBezTo>
                    <a:pt x="33603" y="66575"/>
                    <a:pt x="38526" y="72870"/>
                    <a:pt x="48054" y="72870"/>
                  </a:cubicBezTo>
                  <a:cubicBezTo>
                    <a:pt x="67427" y="72870"/>
                    <a:pt x="88865" y="51079"/>
                    <a:pt x="88865" y="27028"/>
                  </a:cubicBezTo>
                  <a:cubicBezTo>
                    <a:pt x="88865" y="8143"/>
                    <a:pt x="76002" y="72"/>
                    <a:pt x="65045" y="72"/>
                  </a:cubicBezTo>
                  <a:cubicBezTo>
                    <a:pt x="55200" y="72"/>
                    <a:pt x="46783" y="6852"/>
                    <a:pt x="42496" y="11371"/>
                  </a:cubicBezTo>
                  <a:cubicBezTo>
                    <a:pt x="39796" y="2171"/>
                    <a:pt x="30903" y="72"/>
                    <a:pt x="26139" y="72"/>
                  </a:cubicBezTo>
                  <a:cubicBezTo>
                    <a:pt x="19946" y="72"/>
                    <a:pt x="16135" y="4269"/>
                    <a:pt x="13594" y="8627"/>
                  </a:cubicBezTo>
                  <a:cubicBezTo>
                    <a:pt x="10418" y="14115"/>
                    <a:pt x="7877" y="23800"/>
                    <a:pt x="7877" y="24769"/>
                  </a:cubicBezTo>
                  <a:cubicBezTo>
                    <a:pt x="7877" y="26867"/>
                    <a:pt x="10101" y="26867"/>
                    <a:pt x="10577" y="26867"/>
                  </a:cubicBezTo>
                  <a:cubicBezTo>
                    <a:pt x="12800" y="26867"/>
                    <a:pt x="12959" y="26383"/>
                    <a:pt x="14071" y="22025"/>
                  </a:cubicBezTo>
                  <a:cubicBezTo>
                    <a:pt x="16453" y="12663"/>
                    <a:pt x="19470" y="4592"/>
                    <a:pt x="25663" y="4592"/>
                  </a:cubicBezTo>
                  <a:cubicBezTo>
                    <a:pt x="29792" y="4592"/>
                    <a:pt x="30903" y="8143"/>
                    <a:pt x="30903" y="12501"/>
                  </a:cubicBezTo>
                  <a:cubicBezTo>
                    <a:pt x="30903" y="14277"/>
                    <a:pt x="30586" y="16375"/>
                    <a:pt x="30427" y="17344"/>
                  </a:cubicBezTo>
                  <a:lnTo>
                    <a:pt x="12324" y="90949"/>
                  </a:lnTo>
                  <a:close/>
                  <a:moveTo>
                    <a:pt x="42337" y="19442"/>
                  </a:moveTo>
                  <a:cubicBezTo>
                    <a:pt x="51547" y="7013"/>
                    <a:pt x="59487" y="4592"/>
                    <a:pt x="64569" y="4592"/>
                  </a:cubicBezTo>
                  <a:cubicBezTo>
                    <a:pt x="70762" y="4592"/>
                    <a:pt x="76161" y="9273"/>
                    <a:pt x="76161" y="20249"/>
                  </a:cubicBezTo>
                  <a:cubicBezTo>
                    <a:pt x="76161" y="26867"/>
                    <a:pt x="72668" y="43331"/>
                    <a:pt x="67904" y="52693"/>
                  </a:cubicBezTo>
                  <a:cubicBezTo>
                    <a:pt x="63934" y="60603"/>
                    <a:pt x="56152" y="68351"/>
                    <a:pt x="48054" y="68351"/>
                  </a:cubicBezTo>
                  <a:cubicBezTo>
                    <a:pt x="36779" y="68351"/>
                    <a:pt x="33920" y="55922"/>
                    <a:pt x="33920" y="54308"/>
                  </a:cubicBezTo>
                  <a:cubicBezTo>
                    <a:pt x="33920" y="53662"/>
                    <a:pt x="34238" y="52532"/>
                    <a:pt x="34397" y="51886"/>
                  </a:cubicBezTo>
                  <a:lnTo>
                    <a:pt x="42337" y="19442"/>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3" name="任意多边形: 形状 32">
              <a:extLst>
                <a:ext uri="{FF2B5EF4-FFF2-40B4-BE49-F238E27FC236}">
                  <a16:creationId xmlns:a16="http://schemas.microsoft.com/office/drawing/2014/main" id="{3A2AFE32-65A7-4984-89BB-F18509D3CC71}"/>
                </a:ext>
              </a:extLst>
            </p:cNvPr>
            <p:cNvSpPr/>
            <p:nvPr>
              <p:custDataLst>
                <p:tags r:id="rId16"/>
              </p:custDataLst>
            </p:nvPr>
          </p:nvSpPr>
          <p:spPr>
            <a:xfrm>
              <a:off x="6812123" y="5492348"/>
              <a:ext cx="86432" cy="105842"/>
            </a:xfrm>
            <a:custGeom>
              <a:avLst/>
              <a:gdLst>
                <a:gd name="connsiteX0" fmla="*/ 19090 w 86432"/>
                <a:gd name="connsiteY0" fmla="*/ 53107 h 105842"/>
                <a:gd name="connsiteX1" fmla="*/ 49716 w 86432"/>
                <a:gd name="connsiteY1" fmla="*/ 5835 h 105842"/>
                <a:gd name="connsiteX2" fmla="*/ 73990 w 86432"/>
                <a:gd name="connsiteY2" fmla="*/ 14367 h 105842"/>
                <a:gd name="connsiteX3" fmla="*/ 63327 w 86432"/>
                <a:gd name="connsiteY3" fmla="*/ 24975 h 105842"/>
                <a:gd name="connsiteX4" fmla="*/ 73763 w 86432"/>
                <a:gd name="connsiteY4" fmla="*/ 35582 h 105842"/>
                <a:gd name="connsiteX5" fmla="*/ 84198 w 86432"/>
                <a:gd name="connsiteY5" fmla="*/ 24744 h 105842"/>
                <a:gd name="connsiteX6" fmla="*/ 49489 w 86432"/>
                <a:gd name="connsiteY6" fmla="*/ 71 h 105842"/>
                <a:gd name="connsiteX7" fmla="*/ 261 w 86432"/>
                <a:gd name="connsiteY7" fmla="*/ 53568 h 105842"/>
                <a:gd name="connsiteX8" fmla="*/ 49035 w 86432"/>
                <a:gd name="connsiteY8" fmla="*/ 105913 h 105842"/>
                <a:gd name="connsiteX9" fmla="*/ 86694 w 86432"/>
                <a:gd name="connsiteY9" fmla="*/ 75936 h 105842"/>
                <a:gd name="connsiteX10" fmla="*/ 83744 w 86432"/>
                <a:gd name="connsiteY10" fmla="*/ 73630 h 105842"/>
                <a:gd name="connsiteX11" fmla="*/ 80795 w 86432"/>
                <a:gd name="connsiteY11" fmla="*/ 75936 h 105842"/>
                <a:gd name="connsiteX12" fmla="*/ 51077 w 86432"/>
                <a:gd name="connsiteY12" fmla="*/ 100148 h 105842"/>
                <a:gd name="connsiteX13" fmla="*/ 19090 w 86432"/>
                <a:gd name="connsiteY13" fmla="*/ 53107 h 10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32" h="105842">
                  <a:moveTo>
                    <a:pt x="19090" y="53107"/>
                  </a:moveTo>
                  <a:cubicBezTo>
                    <a:pt x="19090" y="15520"/>
                    <a:pt x="37693" y="5835"/>
                    <a:pt x="49716" y="5835"/>
                  </a:cubicBezTo>
                  <a:cubicBezTo>
                    <a:pt x="51758" y="5835"/>
                    <a:pt x="66050" y="6066"/>
                    <a:pt x="73990" y="14367"/>
                  </a:cubicBezTo>
                  <a:cubicBezTo>
                    <a:pt x="64688" y="15059"/>
                    <a:pt x="63327" y="21977"/>
                    <a:pt x="63327" y="24975"/>
                  </a:cubicBezTo>
                  <a:cubicBezTo>
                    <a:pt x="63327" y="30970"/>
                    <a:pt x="67411" y="35582"/>
                    <a:pt x="73763" y="35582"/>
                  </a:cubicBezTo>
                  <a:cubicBezTo>
                    <a:pt x="79661" y="35582"/>
                    <a:pt x="84198" y="31662"/>
                    <a:pt x="84198" y="24744"/>
                  </a:cubicBezTo>
                  <a:cubicBezTo>
                    <a:pt x="84198" y="9064"/>
                    <a:pt x="66957" y="71"/>
                    <a:pt x="49489" y="71"/>
                  </a:cubicBezTo>
                  <a:cubicBezTo>
                    <a:pt x="21132" y="71"/>
                    <a:pt x="261" y="24975"/>
                    <a:pt x="261" y="53568"/>
                  </a:cubicBezTo>
                  <a:cubicBezTo>
                    <a:pt x="261" y="83084"/>
                    <a:pt x="22720" y="105913"/>
                    <a:pt x="49035" y="105913"/>
                  </a:cubicBezTo>
                  <a:cubicBezTo>
                    <a:pt x="79434" y="105913"/>
                    <a:pt x="86694" y="78242"/>
                    <a:pt x="86694" y="75936"/>
                  </a:cubicBezTo>
                  <a:cubicBezTo>
                    <a:pt x="86694" y="73630"/>
                    <a:pt x="84425" y="73630"/>
                    <a:pt x="83744" y="73630"/>
                  </a:cubicBezTo>
                  <a:cubicBezTo>
                    <a:pt x="81703" y="73630"/>
                    <a:pt x="81249" y="74552"/>
                    <a:pt x="80795" y="75936"/>
                  </a:cubicBezTo>
                  <a:cubicBezTo>
                    <a:pt x="74216" y="97381"/>
                    <a:pt x="59471" y="100148"/>
                    <a:pt x="51077" y="100148"/>
                  </a:cubicBezTo>
                  <a:cubicBezTo>
                    <a:pt x="39054" y="100148"/>
                    <a:pt x="19090" y="90232"/>
                    <a:pt x="19090" y="53107"/>
                  </a:cubicBez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4" name="任意多边形: 形状 33">
              <a:extLst>
                <a:ext uri="{FF2B5EF4-FFF2-40B4-BE49-F238E27FC236}">
                  <a16:creationId xmlns:a16="http://schemas.microsoft.com/office/drawing/2014/main" id="{7252EB92-F2B0-47B9-A72E-9EB8D6001112}"/>
                </a:ext>
              </a:extLst>
            </p:cNvPr>
            <p:cNvSpPr/>
            <p:nvPr>
              <p:custDataLst>
                <p:tags r:id="rId17"/>
              </p:custDataLst>
            </p:nvPr>
          </p:nvSpPr>
          <p:spPr>
            <a:xfrm>
              <a:off x="6911587" y="5492348"/>
              <a:ext cx="100497" cy="105842"/>
            </a:xfrm>
            <a:custGeom>
              <a:avLst/>
              <a:gdLst>
                <a:gd name="connsiteX0" fmla="*/ 100763 w 100497"/>
                <a:gd name="connsiteY0" fmla="*/ 54029 h 105842"/>
                <a:gd name="connsiteX1" fmla="*/ 50628 w 100497"/>
                <a:gd name="connsiteY1" fmla="*/ 71 h 105842"/>
                <a:gd name="connsiteX2" fmla="*/ 266 w 100497"/>
                <a:gd name="connsiteY2" fmla="*/ 54029 h 105842"/>
                <a:gd name="connsiteX3" fmla="*/ 50401 w 100497"/>
                <a:gd name="connsiteY3" fmla="*/ 105913 h 105842"/>
                <a:gd name="connsiteX4" fmla="*/ 100763 w 100497"/>
                <a:gd name="connsiteY4" fmla="*/ 54029 h 105842"/>
                <a:gd name="connsiteX5" fmla="*/ 50628 w 100497"/>
                <a:gd name="connsiteY5" fmla="*/ 100148 h 105842"/>
                <a:gd name="connsiteX6" fmla="*/ 24766 w 100497"/>
                <a:gd name="connsiteY6" fmla="*/ 84698 h 105842"/>
                <a:gd name="connsiteX7" fmla="*/ 19095 w 100497"/>
                <a:gd name="connsiteY7" fmla="*/ 52185 h 105842"/>
                <a:gd name="connsiteX8" fmla="*/ 24539 w 100497"/>
                <a:gd name="connsiteY8" fmla="*/ 20593 h 105842"/>
                <a:gd name="connsiteX9" fmla="*/ 50401 w 100497"/>
                <a:gd name="connsiteY9" fmla="*/ 5144 h 105842"/>
                <a:gd name="connsiteX10" fmla="*/ 76036 w 100497"/>
                <a:gd name="connsiteY10" fmla="*/ 20132 h 105842"/>
                <a:gd name="connsiteX11" fmla="*/ 81934 w 100497"/>
                <a:gd name="connsiteY11" fmla="*/ 52185 h 105842"/>
                <a:gd name="connsiteX12" fmla="*/ 76943 w 100497"/>
                <a:gd name="connsiteY12" fmla="*/ 83084 h 105842"/>
                <a:gd name="connsiteX13" fmla="*/ 50628 w 100497"/>
                <a:gd name="connsiteY13" fmla="*/ 100148 h 10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497" h="105842">
                  <a:moveTo>
                    <a:pt x="100763" y="54029"/>
                  </a:moveTo>
                  <a:cubicBezTo>
                    <a:pt x="100763" y="24514"/>
                    <a:pt x="78077" y="71"/>
                    <a:pt x="50628" y="71"/>
                  </a:cubicBezTo>
                  <a:cubicBezTo>
                    <a:pt x="22271" y="71"/>
                    <a:pt x="266" y="25205"/>
                    <a:pt x="266" y="54029"/>
                  </a:cubicBezTo>
                  <a:cubicBezTo>
                    <a:pt x="266" y="83776"/>
                    <a:pt x="23859" y="105913"/>
                    <a:pt x="50401" y="105913"/>
                  </a:cubicBezTo>
                  <a:cubicBezTo>
                    <a:pt x="77851" y="105913"/>
                    <a:pt x="100763" y="83315"/>
                    <a:pt x="100763" y="54029"/>
                  </a:cubicBezTo>
                  <a:close/>
                  <a:moveTo>
                    <a:pt x="50628" y="100148"/>
                  </a:moveTo>
                  <a:cubicBezTo>
                    <a:pt x="40873" y="100148"/>
                    <a:pt x="30891" y="95306"/>
                    <a:pt x="24766" y="84698"/>
                  </a:cubicBezTo>
                  <a:cubicBezTo>
                    <a:pt x="19095" y="74552"/>
                    <a:pt x="19095" y="60486"/>
                    <a:pt x="19095" y="52185"/>
                  </a:cubicBezTo>
                  <a:cubicBezTo>
                    <a:pt x="19095" y="43192"/>
                    <a:pt x="19095" y="30740"/>
                    <a:pt x="24539" y="20593"/>
                  </a:cubicBezTo>
                  <a:cubicBezTo>
                    <a:pt x="30664" y="9986"/>
                    <a:pt x="41327" y="5144"/>
                    <a:pt x="50401" y="5144"/>
                  </a:cubicBezTo>
                  <a:cubicBezTo>
                    <a:pt x="60383" y="5144"/>
                    <a:pt x="70137" y="10217"/>
                    <a:pt x="76036" y="20132"/>
                  </a:cubicBezTo>
                  <a:cubicBezTo>
                    <a:pt x="81934" y="30048"/>
                    <a:pt x="81934" y="43422"/>
                    <a:pt x="81934" y="52185"/>
                  </a:cubicBezTo>
                  <a:cubicBezTo>
                    <a:pt x="81934" y="60486"/>
                    <a:pt x="81934" y="72938"/>
                    <a:pt x="76943" y="83084"/>
                  </a:cubicBezTo>
                  <a:cubicBezTo>
                    <a:pt x="71952" y="93461"/>
                    <a:pt x="61971" y="100148"/>
                    <a:pt x="50628" y="100148"/>
                  </a:cubicBez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5" name="任意多边形: 形状 34">
              <a:extLst>
                <a:ext uri="{FF2B5EF4-FFF2-40B4-BE49-F238E27FC236}">
                  <a16:creationId xmlns:a16="http://schemas.microsoft.com/office/drawing/2014/main" id="{BCE6A4D2-CE13-4D06-944F-7279149BD68A}"/>
                </a:ext>
              </a:extLst>
            </p:cNvPr>
            <p:cNvSpPr/>
            <p:nvPr>
              <p:custDataLst>
                <p:tags r:id="rId18"/>
              </p:custDataLst>
            </p:nvPr>
          </p:nvSpPr>
          <p:spPr>
            <a:xfrm>
              <a:off x="7026150" y="5492348"/>
              <a:ext cx="74182" cy="105842"/>
            </a:xfrm>
            <a:custGeom>
              <a:avLst/>
              <a:gdLst>
                <a:gd name="connsiteX0" fmla="*/ 39971 w 74182"/>
                <a:gd name="connsiteY0" fmla="*/ 58641 h 105842"/>
                <a:gd name="connsiteX1" fmla="*/ 63564 w 74182"/>
                <a:gd name="connsiteY1" fmla="*/ 79856 h 105842"/>
                <a:gd name="connsiteX2" fmla="*/ 37929 w 74182"/>
                <a:gd name="connsiteY2" fmla="*/ 100840 h 105842"/>
                <a:gd name="connsiteX3" fmla="*/ 6396 w 74182"/>
                <a:gd name="connsiteY3" fmla="*/ 68096 h 105842"/>
                <a:gd name="connsiteX4" fmla="*/ 3220 w 74182"/>
                <a:gd name="connsiteY4" fmla="*/ 64175 h 105842"/>
                <a:gd name="connsiteX5" fmla="*/ 271 w 74182"/>
                <a:gd name="connsiteY5" fmla="*/ 69940 h 105842"/>
                <a:gd name="connsiteX6" fmla="*/ 271 w 74182"/>
                <a:gd name="connsiteY6" fmla="*/ 100379 h 105842"/>
                <a:gd name="connsiteX7" fmla="*/ 2766 w 74182"/>
                <a:gd name="connsiteY7" fmla="*/ 105913 h 105842"/>
                <a:gd name="connsiteX8" fmla="*/ 8437 w 74182"/>
                <a:gd name="connsiteY8" fmla="*/ 101301 h 105842"/>
                <a:gd name="connsiteX9" fmla="*/ 12975 w 74182"/>
                <a:gd name="connsiteY9" fmla="*/ 95997 h 105842"/>
                <a:gd name="connsiteX10" fmla="*/ 37929 w 74182"/>
                <a:gd name="connsiteY10" fmla="*/ 105913 h 105842"/>
                <a:gd name="connsiteX11" fmla="*/ 74453 w 74182"/>
                <a:gd name="connsiteY11" fmla="*/ 73860 h 105842"/>
                <a:gd name="connsiteX12" fmla="*/ 64925 w 74182"/>
                <a:gd name="connsiteY12" fmla="*/ 51954 h 105842"/>
                <a:gd name="connsiteX13" fmla="*/ 39063 w 74182"/>
                <a:gd name="connsiteY13" fmla="*/ 40886 h 105842"/>
                <a:gd name="connsiteX14" fmla="*/ 11160 w 74182"/>
                <a:gd name="connsiteY14" fmla="*/ 21977 h 105842"/>
                <a:gd name="connsiteX15" fmla="*/ 36568 w 74182"/>
                <a:gd name="connsiteY15" fmla="*/ 4452 h 105842"/>
                <a:gd name="connsiteX16" fmla="*/ 63110 w 74182"/>
                <a:gd name="connsiteY16" fmla="*/ 32354 h 105842"/>
                <a:gd name="connsiteX17" fmla="*/ 65832 w 74182"/>
                <a:gd name="connsiteY17" fmla="*/ 34429 h 105842"/>
                <a:gd name="connsiteX18" fmla="*/ 68781 w 74182"/>
                <a:gd name="connsiteY18" fmla="*/ 28895 h 105842"/>
                <a:gd name="connsiteX19" fmla="*/ 68781 w 74182"/>
                <a:gd name="connsiteY19" fmla="*/ 5605 h 105842"/>
                <a:gd name="connsiteX20" fmla="*/ 66286 w 74182"/>
                <a:gd name="connsiteY20" fmla="*/ 71 h 105842"/>
                <a:gd name="connsiteX21" fmla="*/ 61749 w 74182"/>
                <a:gd name="connsiteY21" fmla="*/ 2838 h 105842"/>
                <a:gd name="connsiteX22" fmla="*/ 57892 w 74182"/>
                <a:gd name="connsiteY22" fmla="*/ 6527 h 105842"/>
                <a:gd name="connsiteX23" fmla="*/ 36568 w 74182"/>
                <a:gd name="connsiteY23" fmla="*/ 71 h 105842"/>
                <a:gd name="connsiteX24" fmla="*/ 271 w 74182"/>
                <a:gd name="connsiteY24" fmla="*/ 28434 h 105842"/>
                <a:gd name="connsiteX25" fmla="*/ 10025 w 74182"/>
                <a:gd name="connsiteY25" fmla="*/ 48034 h 105842"/>
                <a:gd name="connsiteX26" fmla="*/ 39971 w 74182"/>
                <a:gd name="connsiteY26" fmla="*/ 58641 h 10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182" h="105842">
                  <a:moveTo>
                    <a:pt x="39971" y="58641"/>
                  </a:moveTo>
                  <a:cubicBezTo>
                    <a:pt x="44961" y="59564"/>
                    <a:pt x="63564" y="63253"/>
                    <a:pt x="63564" y="79856"/>
                  </a:cubicBezTo>
                  <a:cubicBezTo>
                    <a:pt x="63564" y="91616"/>
                    <a:pt x="55624" y="100840"/>
                    <a:pt x="37929" y="100840"/>
                  </a:cubicBezTo>
                  <a:cubicBezTo>
                    <a:pt x="18873" y="100840"/>
                    <a:pt x="10706" y="87696"/>
                    <a:pt x="6396" y="68096"/>
                  </a:cubicBezTo>
                  <a:cubicBezTo>
                    <a:pt x="5715" y="65098"/>
                    <a:pt x="5488" y="64175"/>
                    <a:pt x="3220" y="64175"/>
                  </a:cubicBezTo>
                  <a:cubicBezTo>
                    <a:pt x="271" y="64175"/>
                    <a:pt x="271" y="65790"/>
                    <a:pt x="271" y="69940"/>
                  </a:cubicBezTo>
                  <a:lnTo>
                    <a:pt x="271" y="100379"/>
                  </a:lnTo>
                  <a:cubicBezTo>
                    <a:pt x="271" y="104299"/>
                    <a:pt x="271" y="105913"/>
                    <a:pt x="2766" y="105913"/>
                  </a:cubicBezTo>
                  <a:cubicBezTo>
                    <a:pt x="3900" y="105913"/>
                    <a:pt x="4127" y="105682"/>
                    <a:pt x="8437" y="101301"/>
                  </a:cubicBezTo>
                  <a:cubicBezTo>
                    <a:pt x="8891" y="100840"/>
                    <a:pt x="8891" y="100379"/>
                    <a:pt x="12975" y="95997"/>
                  </a:cubicBezTo>
                  <a:cubicBezTo>
                    <a:pt x="22956" y="105682"/>
                    <a:pt x="33165" y="105913"/>
                    <a:pt x="37929" y="105913"/>
                  </a:cubicBezTo>
                  <a:cubicBezTo>
                    <a:pt x="64017" y="105913"/>
                    <a:pt x="74453" y="90463"/>
                    <a:pt x="74453" y="73860"/>
                  </a:cubicBezTo>
                  <a:cubicBezTo>
                    <a:pt x="74453" y="61639"/>
                    <a:pt x="67647" y="54721"/>
                    <a:pt x="64925" y="51954"/>
                  </a:cubicBezTo>
                  <a:cubicBezTo>
                    <a:pt x="57438" y="44575"/>
                    <a:pt x="48591" y="42730"/>
                    <a:pt x="39063" y="40886"/>
                  </a:cubicBezTo>
                  <a:cubicBezTo>
                    <a:pt x="26359" y="38349"/>
                    <a:pt x="11160" y="35351"/>
                    <a:pt x="11160" y="21977"/>
                  </a:cubicBezTo>
                  <a:cubicBezTo>
                    <a:pt x="11160" y="13906"/>
                    <a:pt x="17058" y="4452"/>
                    <a:pt x="36568" y="4452"/>
                  </a:cubicBezTo>
                  <a:cubicBezTo>
                    <a:pt x="61522" y="4452"/>
                    <a:pt x="62656" y="25205"/>
                    <a:pt x="63110" y="32354"/>
                  </a:cubicBezTo>
                  <a:cubicBezTo>
                    <a:pt x="63337" y="34429"/>
                    <a:pt x="65378" y="34429"/>
                    <a:pt x="65832" y="34429"/>
                  </a:cubicBezTo>
                  <a:cubicBezTo>
                    <a:pt x="68781" y="34429"/>
                    <a:pt x="68781" y="33276"/>
                    <a:pt x="68781" y="28895"/>
                  </a:cubicBezTo>
                  <a:lnTo>
                    <a:pt x="68781" y="5605"/>
                  </a:lnTo>
                  <a:cubicBezTo>
                    <a:pt x="68781" y="1685"/>
                    <a:pt x="68781" y="71"/>
                    <a:pt x="66286" y="71"/>
                  </a:cubicBezTo>
                  <a:cubicBezTo>
                    <a:pt x="65152" y="71"/>
                    <a:pt x="64698" y="71"/>
                    <a:pt x="61749" y="2838"/>
                  </a:cubicBezTo>
                  <a:cubicBezTo>
                    <a:pt x="61068" y="3760"/>
                    <a:pt x="58800" y="5835"/>
                    <a:pt x="57892" y="6527"/>
                  </a:cubicBezTo>
                  <a:cubicBezTo>
                    <a:pt x="49272" y="71"/>
                    <a:pt x="39971" y="71"/>
                    <a:pt x="36568" y="71"/>
                  </a:cubicBezTo>
                  <a:cubicBezTo>
                    <a:pt x="8891" y="71"/>
                    <a:pt x="271" y="15520"/>
                    <a:pt x="271" y="28434"/>
                  </a:cubicBezTo>
                  <a:cubicBezTo>
                    <a:pt x="271" y="36504"/>
                    <a:pt x="3900" y="42961"/>
                    <a:pt x="10025" y="48034"/>
                  </a:cubicBezTo>
                  <a:cubicBezTo>
                    <a:pt x="17285" y="54029"/>
                    <a:pt x="23637" y="55413"/>
                    <a:pt x="39971" y="58641"/>
                  </a:cubicBez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6" name="任意多边形: 形状 35">
              <a:extLst>
                <a:ext uri="{FF2B5EF4-FFF2-40B4-BE49-F238E27FC236}">
                  <a16:creationId xmlns:a16="http://schemas.microsoft.com/office/drawing/2014/main" id="{28B977C1-99E4-4737-B4A2-6CEAD7FFB77C}"/>
                </a:ext>
              </a:extLst>
            </p:cNvPr>
            <p:cNvSpPr/>
            <p:nvPr>
              <p:custDataLst>
                <p:tags r:id="rId19"/>
              </p:custDataLst>
            </p:nvPr>
          </p:nvSpPr>
          <p:spPr>
            <a:xfrm>
              <a:off x="7155482" y="5433085"/>
              <a:ext cx="93691" cy="165104"/>
            </a:xfrm>
            <a:custGeom>
              <a:avLst/>
              <a:gdLst>
                <a:gd name="connsiteX0" fmla="*/ 93968 w 93691"/>
                <a:gd name="connsiteY0" fmla="*/ 47342 h 165104"/>
                <a:gd name="connsiteX1" fmla="*/ 66745 w 93691"/>
                <a:gd name="connsiteY1" fmla="*/ 71 h 165104"/>
                <a:gd name="connsiteX2" fmla="*/ 276 w 93691"/>
                <a:gd name="connsiteY2" fmla="*/ 117904 h 165104"/>
                <a:gd name="connsiteX3" fmla="*/ 27499 w 93691"/>
                <a:gd name="connsiteY3" fmla="*/ 165175 h 165104"/>
                <a:gd name="connsiteX4" fmla="*/ 93968 w 93691"/>
                <a:gd name="connsiteY4" fmla="*/ 47342 h 165104"/>
                <a:gd name="connsiteX5" fmla="*/ 24323 w 93691"/>
                <a:gd name="connsiteY5" fmla="*/ 78933 h 165104"/>
                <a:gd name="connsiteX6" fmla="*/ 41791 w 93691"/>
                <a:gd name="connsiteY6" fmla="*/ 29356 h 165104"/>
                <a:gd name="connsiteX7" fmla="*/ 66518 w 93691"/>
                <a:gd name="connsiteY7" fmla="*/ 5144 h 165104"/>
                <a:gd name="connsiteX8" fmla="*/ 78995 w 93691"/>
                <a:gd name="connsiteY8" fmla="*/ 33045 h 165104"/>
                <a:gd name="connsiteX9" fmla="*/ 71736 w 93691"/>
                <a:gd name="connsiteY9" fmla="*/ 78933 h 165104"/>
                <a:gd name="connsiteX10" fmla="*/ 24323 w 93691"/>
                <a:gd name="connsiteY10" fmla="*/ 78933 h 165104"/>
                <a:gd name="connsiteX11" fmla="*/ 69694 w 93691"/>
                <a:gd name="connsiteY11" fmla="*/ 86312 h 165104"/>
                <a:gd name="connsiteX12" fmla="*/ 53814 w 93691"/>
                <a:gd name="connsiteY12" fmla="*/ 133123 h 165104"/>
                <a:gd name="connsiteX13" fmla="*/ 27499 w 93691"/>
                <a:gd name="connsiteY13" fmla="*/ 160102 h 165104"/>
                <a:gd name="connsiteX14" fmla="*/ 15249 w 93691"/>
                <a:gd name="connsiteY14" fmla="*/ 131970 h 165104"/>
                <a:gd name="connsiteX15" fmla="*/ 22508 w 93691"/>
                <a:gd name="connsiteY15" fmla="*/ 86312 h 165104"/>
                <a:gd name="connsiteX16" fmla="*/ 69694 w 93691"/>
                <a:gd name="connsiteY16" fmla="*/ 86312 h 16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91" h="165104">
                  <a:moveTo>
                    <a:pt x="93968" y="47342"/>
                  </a:moveTo>
                  <a:cubicBezTo>
                    <a:pt x="93968" y="32123"/>
                    <a:pt x="89885" y="71"/>
                    <a:pt x="66745" y="71"/>
                  </a:cubicBezTo>
                  <a:cubicBezTo>
                    <a:pt x="35212" y="71"/>
                    <a:pt x="276" y="65098"/>
                    <a:pt x="276" y="117904"/>
                  </a:cubicBezTo>
                  <a:cubicBezTo>
                    <a:pt x="276" y="139579"/>
                    <a:pt x="6855" y="165175"/>
                    <a:pt x="27499" y="165175"/>
                  </a:cubicBezTo>
                  <a:cubicBezTo>
                    <a:pt x="59486" y="165175"/>
                    <a:pt x="93968" y="98995"/>
                    <a:pt x="93968" y="47342"/>
                  </a:cubicBezTo>
                  <a:close/>
                  <a:moveTo>
                    <a:pt x="24323" y="78933"/>
                  </a:moveTo>
                  <a:cubicBezTo>
                    <a:pt x="28180" y="64175"/>
                    <a:pt x="32717" y="45728"/>
                    <a:pt x="41791" y="29356"/>
                  </a:cubicBezTo>
                  <a:cubicBezTo>
                    <a:pt x="47916" y="18057"/>
                    <a:pt x="56310" y="5144"/>
                    <a:pt x="66518" y="5144"/>
                  </a:cubicBezTo>
                  <a:cubicBezTo>
                    <a:pt x="77634" y="5144"/>
                    <a:pt x="78995" y="19902"/>
                    <a:pt x="78995" y="33045"/>
                  </a:cubicBezTo>
                  <a:cubicBezTo>
                    <a:pt x="78995" y="44344"/>
                    <a:pt x="77181" y="56105"/>
                    <a:pt x="71736" y="78933"/>
                  </a:cubicBezTo>
                  <a:lnTo>
                    <a:pt x="24323" y="78933"/>
                  </a:lnTo>
                  <a:close/>
                  <a:moveTo>
                    <a:pt x="69694" y="86312"/>
                  </a:moveTo>
                  <a:cubicBezTo>
                    <a:pt x="67199" y="96920"/>
                    <a:pt x="62435" y="116520"/>
                    <a:pt x="53814" y="133123"/>
                  </a:cubicBezTo>
                  <a:cubicBezTo>
                    <a:pt x="45874" y="148803"/>
                    <a:pt x="37254" y="160102"/>
                    <a:pt x="27499" y="160102"/>
                  </a:cubicBezTo>
                  <a:cubicBezTo>
                    <a:pt x="20013" y="160102"/>
                    <a:pt x="15249" y="153415"/>
                    <a:pt x="15249" y="131970"/>
                  </a:cubicBezTo>
                  <a:cubicBezTo>
                    <a:pt x="15249" y="122285"/>
                    <a:pt x="16610" y="108910"/>
                    <a:pt x="22508" y="86312"/>
                  </a:cubicBezTo>
                  <a:lnTo>
                    <a:pt x="69694" y="86312"/>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7" name="任意多边形: 形状 36">
              <a:extLst>
                <a:ext uri="{FF2B5EF4-FFF2-40B4-BE49-F238E27FC236}">
                  <a16:creationId xmlns:a16="http://schemas.microsoft.com/office/drawing/2014/main" id="{2909C071-A313-4957-A4BE-AAD8AF63C506}"/>
                </a:ext>
              </a:extLst>
            </p:cNvPr>
            <p:cNvSpPr/>
            <p:nvPr>
              <p:custDataLst>
                <p:tags r:id="rId20"/>
              </p:custDataLst>
            </p:nvPr>
          </p:nvSpPr>
          <p:spPr>
            <a:xfrm>
              <a:off x="6027511" y="5689391"/>
              <a:ext cx="1231240" cy="9223"/>
            </a:xfrm>
            <a:custGeom>
              <a:avLst/>
              <a:gdLst>
                <a:gd name="connsiteX0" fmla="*/ 0 w 1231240"/>
                <a:gd name="connsiteY0" fmla="*/ 0 h 9223"/>
                <a:gd name="connsiteX1" fmla="*/ 1231241 w 1231240"/>
                <a:gd name="connsiteY1" fmla="*/ 0 h 9223"/>
                <a:gd name="connsiteX2" fmla="*/ 1231241 w 1231240"/>
                <a:gd name="connsiteY2" fmla="*/ 9223 h 9223"/>
                <a:gd name="connsiteX3" fmla="*/ 0 w 1231240"/>
                <a:gd name="connsiteY3" fmla="*/ 9223 h 9223"/>
              </a:gdLst>
              <a:ahLst/>
              <a:cxnLst>
                <a:cxn ang="0">
                  <a:pos x="connsiteX0" y="connsiteY0"/>
                </a:cxn>
                <a:cxn ang="0">
                  <a:pos x="connsiteX1" y="connsiteY1"/>
                </a:cxn>
                <a:cxn ang="0">
                  <a:pos x="connsiteX2" y="connsiteY2"/>
                </a:cxn>
                <a:cxn ang="0">
                  <a:pos x="connsiteX3" y="connsiteY3"/>
                </a:cxn>
              </a:cxnLst>
              <a:rect l="l" t="t" r="r" b="b"/>
              <a:pathLst>
                <a:path w="1231240" h="9223">
                  <a:moveTo>
                    <a:pt x="0" y="0"/>
                  </a:moveTo>
                  <a:lnTo>
                    <a:pt x="1231241" y="0"/>
                  </a:lnTo>
                  <a:lnTo>
                    <a:pt x="1231241" y="9223"/>
                  </a:lnTo>
                  <a:lnTo>
                    <a:pt x="0" y="9223"/>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8" name="任意多边形: 形状 37">
              <a:extLst>
                <a:ext uri="{FF2B5EF4-FFF2-40B4-BE49-F238E27FC236}">
                  <a16:creationId xmlns:a16="http://schemas.microsoft.com/office/drawing/2014/main" id="{6CE383E2-301E-4448-90F8-E5A008FB9BE4}"/>
                </a:ext>
              </a:extLst>
            </p:cNvPr>
            <p:cNvSpPr/>
            <p:nvPr>
              <p:custDataLst>
                <p:tags r:id="rId21"/>
              </p:custDataLst>
            </p:nvPr>
          </p:nvSpPr>
          <p:spPr>
            <a:xfrm>
              <a:off x="6588988" y="5749795"/>
              <a:ext cx="112293" cy="163029"/>
            </a:xfrm>
            <a:custGeom>
              <a:avLst/>
              <a:gdLst>
                <a:gd name="connsiteX0" fmla="*/ 69216 w 112293"/>
                <a:gd name="connsiteY0" fmla="*/ 92783 h 163029"/>
                <a:gd name="connsiteX1" fmla="*/ 93035 w 112293"/>
                <a:gd name="connsiteY1" fmla="*/ 157579 h 163029"/>
                <a:gd name="connsiteX2" fmla="*/ 105059 w 112293"/>
                <a:gd name="connsiteY2" fmla="*/ 162652 h 163029"/>
                <a:gd name="connsiteX3" fmla="*/ 110050 w 112293"/>
                <a:gd name="connsiteY3" fmla="*/ 162652 h 163029"/>
                <a:gd name="connsiteX4" fmla="*/ 112545 w 112293"/>
                <a:gd name="connsiteY4" fmla="*/ 160346 h 163029"/>
                <a:gd name="connsiteX5" fmla="*/ 111411 w 112293"/>
                <a:gd name="connsiteY5" fmla="*/ 158271 h 163029"/>
                <a:gd name="connsiteX6" fmla="*/ 106193 w 112293"/>
                <a:gd name="connsiteY6" fmla="*/ 147664 h 163029"/>
                <a:gd name="connsiteX7" fmla="*/ 59914 w 112293"/>
                <a:gd name="connsiteY7" fmla="*/ 16456 h 163029"/>
                <a:gd name="connsiteX8" fmla="*/ 32238 w 112293"/>
                <a:gd name="connsiteY8" fmla="*/ 84 h 163029"/>
                <a:gd name="connsiteX9" fmla="*/ 28155 w 112293"/>
                <a:gd name="connsiteY9" fmla="*/ 2621 h 163029"/>
                <a:gd name="connsiteX10" fmla="*/ 30196 w 112293"/>
                <a:gd name="connsiteY10" fmla="*/ 4927 h 163029"/>
                <a:gd name="connsiteX11" fmla="*/ 44942 w 112293"/>
                <a:gd name="connsiteY11" fmla="*/ 23374 h 163029"/>
                <a:gd name="connsiteX12" fmla="*/ 66947 w 112293"/>
                <a:gd name="connsiteY12" fmla="*/ 86095 h 163029"/>
                <a:gd name="connsiteX13" fmla="*/ 4335 w 112293"/>
                <a:gd name="connsiteY13" fmla="*/ 149278 h 163029"/>
                <a:gd name="connsiteX14" fmla="*/ 251 w 112293"/>
                <a:gd name="connsiteY14" fmla="*/ 156426 h 163029"/>
                <a:gd name="connsiteX15" fmla="*/ 7057 w 112293"/>
                <a:gd name="connsiteY15" fmla="*/ 163113 h 163029"/>
                <a:gd name="connsiteX16" fmla="*/ 14543 w 112293"/>
                <a:gd name="connsiteY16" fmla="*/ 158271 h 163029"/>
                <a:gd name="connsiteX17" fmla="*/ 69216 w 112293"/>
                <a:gd name="connsiteY17" fmla="*/ 92783 h 16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293" h="163029">
                  <a:moveTo>
                    <a:pt x="69216" y="92783"/>
                  </a:moveTo>
                  <a:cubicBezTo>
                    <a:pt x="78517" y="116995"/>
                    <a:pt x="89406" y="152275"/>
                    <a:pt x="93035" y="157579"/>
                  </a:cubicBezTo>
                  <a:cubicBezTo>
                    <a:pt x="96665" y="162652"/>
                    <a:pt x="98934" y="162652"/>
                    <a:pt x="105059" y="162652"/>
                  </a:cubicBezTo>
                  <a:lnTo>
                    <a:pt x="110050" y="162652"/>
                  </a:lnTo>
                  <a:cubicBezTo>
                    <a:pt x="112318" y="162422"/>
                    <a:pt x="112545" y="161038"/>
                    <a:pt x="112545" y="160346"/>
                  </a:cubicBezTo>
                  <a:cubicBezTo>
                    <a:pt x="112545" y="159654"/>
                    <a:pt x="112091" y="159193"/>
                    <a:pt x="111411" y="158271"/>
                  </a:cubicBezTo>
                  <a:cubicBezTo>
                    <a:pt x="109142" y="155734"/>
                    <a:pt x="107781" y="152275"/>
                    <a:pt x="106193" y="147664"/>
                  </a:cubicBezTo>
                  <a:lnTo>
                    <a:pt x="59914" y="16456"/>
                  </a:lnTo>
                  <a:cubicBezTo>
                    <a:pt x="55150" y="3082"/>
                    <a:pt x="42900" y="84"/>
                    <a:pt x="32238" y="84"/>
                  </a:cubicBezTo>
                  <a:cubicBezTo>
                    <a:pt x="31104" y="84"/>
                    <a:pt x="28155" y="84"/>
                    <a:pt x="28155" y="2621"/>
                  </a:cubicBezTo>
                  <a:cubicBezTo>
                    <a:pt x="28155" y="4466"/>
                    <a:pt x="29969" y="4927"/>
                    <a:pt x="30196" y="4927"/>
                  </a:cubicBezTo>
                  <a:cubicBezTo>
                    <a:pt x="37683" y="6310"/>
                    <a:pt x="39271" y="7694"/>
                    <a:pt x="44942" y="23374"/>
                  </a:cubicBezTo>
                  <a:lnTo>
                    <a:pt x="66947" y="86095"/>
                  </a:lnTo>
                  <a:lnTo>
                    <a:pt x="4335" y="149278"/>
                  </a:lnTo>
                  <a:cubicBezTo>
                    <a:pt x="1612" y="152045"/>
                    <a:pt x="251" y="153428"/>
                    <a:pt x="251" y="156426"/>
                  </a:cubicBezTo>
                  <a:cubicBezTo>
                    <a:pt x="251" y="160346"/>
                    <a:pt x="3427" y="163113"/>
                    <a:pt x="7057" y="163113"/>
                  </a:cubicBezTo>
                  <a:cubicBezTo>
                    <a:pt x="10687" y="163113"/>
                    <a:pt x="12728" y="160577"/>
                    <a:pt x="14543" y="158271"/>
                  </a:cubicBezTo>
                  <a:lnTo>
                    <a:pt x="69216" y="92783"/>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39" name="任意多边形: 形状 38">
              <a:extLst>
                <a:ext uri="{FF2B5EF4-FFF2-40B4-BE49-F238E27FC236}">
                  <a16:creationId xmlns:a16="http://schemas.microsoft.com/office/drawing/2014/main" id="{FF17E4A4-EFD4-440B-AC25-D91A39957A0B}"/>
                </a:ext>
              </a:extLst>
            </p:cNvPr>
            <p:cNvSpPr/>
            <p:nvPr>
              <p:custDataLst>
                <p:tags r:id="rId22"/>
              </p:custDataLst>
            </p:nvPr>
          </p:nvSpPr>
          <p:spPr>
            <a:xfrm>
              <a:off x="7294141" y="5486467"/>
              <a:ext cx="86205" cy="414836"/>
            </a:xfrm>
            <a:custGeom>
              <a:avLst/>
              <a:gdLst>
                <a:gd name="connsiteX0" fmla="*/ 86488 w 86205"/>
                <a:gd name="connsiteY0" fmla="*/ 207369 h 414836"/>
                <a:gd name="connsiteX1" fmla="*/ 26598 w 86205"/>
                <a:gd name="connsiteY1" fmla="*/ 18975 h 414836"/>
                <a:gd name="connsiteX2" fmla="*/ 9584 w 86205"/>
                <a:gd name="connsiteY2" fmla="*/ 1450 h 414836"/>
                <a:gd name="connsiteX3" fmla="*/ 4593 w 86205"/>
                <a:gd name="connsiteY3" fmla="*/ 66 h 414836"/>
                <a:gd name="connsiteX4" fmla="*/ 282 w 86205"/>
                <a:gd name="connsiteY4" fmla="*/ 2372 h 414836"/>
                <a:gd name="connsiteX5" fmla="*/ 1644 w 86205"/>
                <a:gd name="connsiteY5" fmla="*/ 4678 h 414836"/>
                <a:gd name="connsiteX6" fmla="*/ 35672 w 86205"/>
                <a:gd name="connsiteY6" fmla="*/ 50797 h 414836"/>
                <a:gd name="connsiteX7" fmla="*/ 69247 w 86205"/>
                <a:gd name="connsiteY7" fmla="*/ 207369 h 414836"/>
                <a:gd name="connsiteX8" fmla="*/ 1190 w 86205"/>
                <a:gd name="connsiteY8" fmla="*/ 410752 h 414836"/>
                <a:gd name="connsiteX9" fmla="*/ 282 w 86205"/>
                <a:gd name="connsiteY9" fmla="*/ 412597 h 414836"/>
                <a:gd name="connsiteX10" fmla="*/ 4593 w 86205"/>
                <a:gd name="connsiteY10" fmla="*/ 414903 h 414836"/>
                <a:gd name="connsiteX11" fmla="*/ 10037 w 86205"/>
                <a:gd name="connsiteY11" fmla="*/ 413058 h 414836"/>
                <a:gd name="connsiteX12" fmla="*/ 71515 w 86205"/>
                <a:gd name="connsiteY12" fmla="*/ 313442 h 414836"/>
                <a:gd name="connsiteX13" fmla="*/ 86488 w 86205"/>
                <a:gd name="connsiteY13" fmla="*/ 207369 h 41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205" h="414836">
                  <a:moveTo>
                    <a:pt x="86488" y="207369"/>
                  </a:moveTo>
                  <a:cubicBezTo>
                    <a:pt x="86488" y="141189"/>
                    <a:pt x="71288" y="70858"/>
                    <a:pt x="26598" y="18975"/>
                  </a:cubicBezTo>
                  <a:cubicBezTo>
                    <a:pt x="23422" y="15286"/>
                    <a:pt x="15028" y="6292"/>
                    <a:pt x="9584" y="1450"/>
                  </a:cubicBezTo>
                  <a:cubicBezTo>
                    <a:pt x="7996" y="66"/>
                    <a:pt x="7542" y="66"/>
                    <a:pt x="4593" y="66"/>
                  </a:cubicBezTo>
                  <a:cubicBezTo>
                    <a:pt x="2324" y="66"/>
                    <a:pt x="282" y="66"/>
                    <a:pt x="282" y="2372"/>
                  </a:cubicBezTo>
                  <a:cubicBezTo>
                    <a:pt x="282" y="3295"/>
                    <a:pt x="1190" y="4217"/>
                    <a:pt x="1644" y="4678"/>
                  </a:cubicBezTo>
                  <a:cubicBezTo>
                    <a:pt x="9357" y="12749"/>
                    <a:pt x="21607" y="25432"/>
                    <a:pt x="35672" y="50797"/>
                  </a:cubicBezTo>
                  <a:cubicBezTo>
                    <a:pt x="60172" y="95071"/>
                    <a:pt x="69247" y="152027"/>
                    <a:pt x="69247" y="207369"/>
                  </a:cubicBezTo>
                  <a:cubicBezTo>
                    <a:pt x="69247" y="307447"/>
                    <a:pt x="42024" y="368554"/>
                    <a:pt x="1190" y="410752"/>
                  </a:cubicBezTo>
                  <a:cubicBezTo>
                    <a:pt x="736" y="411213"/>
                    <a:pt x="282" y="411905"/>
                    <a:pt x="282" y="412597"/>
                  </a:cubicBezTo>
                  <a:cubicBezTo>
                    <a:pt x="282" y="414903"/>
                    <a:pt x="2324" y="414903"/>
                    <a:pt x="4593" y="414903"/>
                  </a:cubicBezTo>
                  <a:cubicBezTo>
                    <a:pt x="7542" y="414903"/>
                    <a:pt x="7996" y="414903"/>
                    <a:pt x="10037" y="413058"/>
                  </a:cubicBezTo>
                  <a:cubicBezTo>
                    <a:pt x="31589" y="394149"/>
                    <a:pt x="55862" y="362097"/>
                    <a:pt x="71515" y="313442"/>
                  </a:cubicBezTo>
                  <a:cubicBezTo>
                    <a:pt x="81497" y="281851"/>
                    <a:pt x="86488" y="244495"/>
                    <a:pt x="86488" y="207369"/>
                  </a:cubicBez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0" name="任意多边形: 形状 39">
              <a:extLst>
                <a:ext uri="{FF2B5EF4-FFF2-40B4-BE49-F238E27FC236}">
                  <a16:creationId xmlns:a16="http://schemas.microsoft.com/office/drawing/2014/main" id="{B593F9C8-5250-45F5-A8F1-278A0A12626F}"/>
                </a:ext>
              </a:extLst>
            </p:cNvPr>
            <p:cNvSpPr/>
            <p:nvPr>
              <p:custDataLst>
                <p:tags r:id="rId23"/>
              </p:custDataLst>
            </p:nvPr>
          </p:nvSpPr>
          <p:spPr>
            <a:xfrm>
              <a:off x="7431463" y="5436295"/>
              <a:ext cx="70189" cy="107179"/>
            </a:xfrm>
            <a:custGeom>
              <a:avLst/>
              <a:gdLst>
                <a:gd name="connsiteX0" fmla="*/ 70478 w 70189"/>
                <a:gd name="connsiteY0" fmla="*/ 77870 h 107179"/>
                <a:gd name="connsiteX1" fmla="*/ 65079 w 70189"/>
                <a:gd name="connsiteY1" fmla="*/ 77870 h 107179"/>
                <a:gd name="connsiteX2" fmla="*/ 60950 w 70189"/>
                <a:gd name="connsiteY2" fmla="*/ 92559 h 107179"/>
                <a:gd name="connsiteX3" fmla="*/ 45229 w 70189"/>
                <a:gd name="connsiteY3" fmla="*/ 93528 h 107179"/>
                <a:gd name="connsiteX4" fmla="*/ 16009 w 70189"/>
                <a:gd name="connsiteY4" fmla="*/ 93528 h 107179"/>
                <a:gd name="connsiteX5" fmla="*/ 47769 w 70189"/>
                <a:gd name="connsiteY5" fmla="*/ 66410 h 107179"/>
                <a:gd name="connsiteX6" fmla="*/ 70478 w 70189"/>
                <a:gd name="connsiteY6" fmla="*/ 31544 h 107179"/>
                <a:gd name="connsiteX7" fmla="*/ 33319 w 70189"/>
                <a:gd name="connsiteY7" fmla="*/ 68 h 107179"/>
                <a:gd name="connsiteX8" fmla="*/ 288 w 70189"/>
                <a:gd name="connsiteY8" fmla="*/ 28962 h 107179"/>
                <a:gd name="connsiteX9" fmla="*/ 8705 w 70189"/>
                <a:gd name="connsiteY9" fmla="*/ 38001 h 107179"/>
                <a:gd name="connsiteX10" fmla="*/ 17121 w 70189"/>
                <a:gd name="connsiteY10" fmla="*/ 29446 h 107179"/>
                <a:gd name="connsiteX11" fmla="*/ 7752 w 70189"/>
                <a:gd name="connsiteY11" fmla="*/ 20891 h 107179"/>
                <a:gd name="connsiteX12" fmla="*/ 30937 w 70189"/>
                <a:gd name="connsiteY12" fmla="*/ 5879 h 107179"/>
                <a:gd name="connsiteX13" fmla="*/ 55074 w 70189"/>
                <a:gd name="connsiteY13" fmla="*/ 31544 h 107179"/>
                <a:gd name="connsiteX14" fmla="*/ 40147 w 70189"/>
                <a:gd name="connsiteY14" fmla="*/ 62536 h 107179"/>
                <a:gd name="connsiteX15" fmla="*/ 1876 w 70189"/>
                <a:gd name="connsiteY15" fmla="*/ 100953 h 107179"/>
                <a:gd name="connsiteX16" fmla="*/ 288 w 70189"/>
                <a:gd name="connsiteY16" fmla="*/ 107248 h 107179"/>
                <a:gd name="connsiteX17" fmla="*/ 65714 w 70189"/>
                <a:gd name="connsiteY17" fmla="*/ 107248 h 107179"/>
                <a:gd name="connsiteX18" fmla="*/ 70478 w 70189"/>
                <a:gd name="connsiteY18" fmla="*/ 77870 h 10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189" h="107179">
                  <a:moveTo>
                    <a:pt x="70478" y="77870"/>
                  </a:moveTo>
                  <a:lnTo>
                    <a:pt x="65079" y="77870"/>
                  </a:lnTo>
                  <a:cubicBezTo>
                    <a:pt x="64602" y="81422"/>
                    <a:pt x="63014" y="90945"/>
                    <a:pt x="60950" y="92559"/>
                  </a:cubicBezTo>
                  <a:cubicBezTo>
                    <a:pt x="59679" y="93528"/>
                    <a:pt x="47452" y="93528"/>
                    <a:pt x="45229" y="93528"/>
                  </a:cubicBezTo>
                  <a:lnTo>
                    <a:pt x="16009" y="93528"/>
                  </a:lnTo>
                  <a:cubicBezTo>
                    <a:pt x="32683" y="78516"/>
                    <a:pt x="38241" y="73996"/>
                    <a:pt x="47769" y="66410"/>
                  </a:cubicBezTo>
                  <a:cubicBezTo>
                    <a:pt x="59521" y="56886"/>
                    <a:pt x="70478" y="46879"/>
                    <a:pt x="70478" y="31544"/>
                  </a:cubicBezTo>
                  <a:cubicBezTo>
                    <a:pt x="70478" y="12013"/>
                    <a:pt x="53645" y="68"/>
                    <a:pt x="33319" y="68"/>
                  </a:cubicBezTo>
                  <a:cubicBezTo>
                    <a:pt x="13628" y="68"/>
                    <a:pt x="288" y="14112"/>
                    <a:pt x="288" y="28962"/>
                  </a:cubicBezTo>
                  <a:cubicBezTo>
                    <a:pt x="288" y="37194"/>
                    <a:pt x="7117" y="38001"/>
                    <a:pt x="8705" y="38001"/>
                  </a:cubicBezTo>
                  <a:cubicBezTo>
                    <a:pt x="12516" y="38001"/>
                    <a:pt x="17121" y="35257"/>
                    <a:pt x="17121" y="29446"/>
                  </a:cubicBezTo>
                  <a:cubicBezTo>
                    <a:pt x="17121" y="26540"/>
                    <a:pt x="16009" y="20891"/>
                    <a:pt x="7752" y="20891"/>
                  </a:cubicBezTo>
                  <a:cubicBezTo>
                    <a:pt x="12675" y="9430"/>
                    <a:pt x="23473" y="5879"/>
                    <a:pt x="30937" y="5879"/>
                  </a:cubicBezTo>
                  <a:cubicBezTo>
                    <a:pt x="46817" y="5879"/>
                    <a:pt x="55074" y="18470"/>
                    <a:pt x="55074" y="31544"/>
                  </a:cubicBezTo>
                  <a:cubicBezTo>
                    <a:pt x="55074" y="45587"/>
                    <a:pt x="45229" y="56725"/>
                    <a:pt x="40147" y="62536"/>
                  </a:cubicBezTo>
                  <a:lnTo>
                    <a:pt x="1876" y="100953"/>
                  </a:lnTo>
                  <a:cubicBezTo>
                    <a:pt x="288" y="102406"/>
                    <a:pt x="288" y="102728"/>
                    <a:pt x="288" y="107248"/>
                  </a:cubicBezTo>
                  <a:lnTo>
                    <a:pt x="65714" y="107248"/>
                  </a:lnTo>
                  <a:lnTo>
                    <a:pt x="70478" y="77870"/>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41" name="任意多边形: 形状 40">
              <a:extLst>
                <a:ext uri="{FF2B5EF4-FFF2-40B4-BE49-F238E27FC236}">
                  <a16:creationId xmlns:a16="http://schemas.microsoft.com/office/drawing/2014/main" id="{9FECC8EB-C12C-47BC-85D4-9A027ABA5996}"/>
                </a:ext>
              </a:extLst>
            </p:cNvPr>
            <p:cNvSpPr/>
            <p:nvPr>
              <p:custDataLst>
                <p:tags r:id="rId24"/>
              </p:custDataLst>
            </p:nvPr>
          </p:nvSpPr>
          <p:spPr>
            <a:xfrm>
              <a:off x="7527312" y="5486467"/>
              <a:ext cx="51496" cy="414836"/>
            </a:xfrm>
            <a:custGeom>
              <a:avLst/>
              <a:gdLst>
                <a:gd name="connsiteX0" fmla="*/ 41127 w 51496"/>
                <a:gd name="connsiteY0" fmla="*/ 404065 h 414836"/>
                <a:gd name="connsiteX1" fmla="*/ 293 w 51496"/>
                <a:gd name="connsiteY1" fmla="*/ 404065 h 414836"/>
                <a:gd name="connsiteX2" fmla="*/ 293 w 51496"/>
                <a:gd name="connsiteY2" fmla="*/ 414903 h 414836"/>
                <a:gd name="connsiteX3" fmla="*/ 51789 w 51496"/>
                <a:gd name="connsiteY3" fmla="*/ 414903 h 414836"/>
                <a:gd name="connsiteX4" fmla="*/ 51789 w 51496"/>
                <a:gd name="connsiteY4" fmla="*/ 66 h 414836"/>
                <a:gd name="connsiteX5" fmla="*/ 293 w 51496"/>
                <a:gd name="connsiteY5" fmla="*/ 66 h 414836"/>
                <a:gd name="connsiteX6" fmla="*/ 293 w 51496"/>
                <a:gd name="connsiteY6" fmla="*/ 10904 h 414836"/>
                <a:gd name="connsiteX7" fmla="*/ 41127 w 51496"/>
                <a:gd name="connsiteY7" fmla="*/ 10904 h 414836"/>
                <a:gd name="connsiteX8" fmla="*/ 41127 w 51496"/>
                <a:gd name="connsiteY8" fmla="*/ 404065 h 41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96" h="414836">
                  <a:moveTo>
                    <a:pt x="41127" y="404065"/>
                  </a:moveTo>
                  <a:lnTo>
                    <a:pt x="293" y="404065"/>
                  </a:lnTo>
                  <a:lnTo>
                    <a:pt x="293" y="414903"/>
                  </a:lnTo>
                  <a:lnTo>
                    <a:pt x="51789" y="414903"/>
                  </a:lnTo>
                  <a:lnTo>
                    <a:pt x="51789" y="66"/>
                  </a:lnTo>
                  <a:lnTo>
                    <a:pt x="293" y="66"/>
                  </a:lnTo>
                  <a:lnTo>
                    <a:pt x="293" y="10904"/>
                  </a:lnTo>
                  <a:lnTo>
                    <a:pt x="41127" y="10904"/>
                  </a:lnTo>
                  <a:lnTo>
                    <a:pt x="41127" y="404065"/>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sp>
        <p:nvSpPr>
          <p:cNvPr id="42" name="文本框 41">
            <a:extLst>
              <a:ext uri="{FF2B5EF4-FFF2-40B4-BE49-F238E27FC236}">
                <a16:creationId xmlns:a16="http://schemas.microsoft.com/office/drawing/2014/main" id="{8A7998EB-1F6A-4E06-9CBC-633AA129AE60}"/>
              </a:ext>
            </a:extLst>
          </p:cNvPr>
          <p:cNvSpPr txBox="1"/>
          <p:nvPr/>
        </p:nvSpPr>
        <p:spPr>
          <a:xfrm>
            <a:off x="566622" y="3664482"/>
            <a:ext cx="4698722" cy="369332"/>
          </a:xfrm>
          <a:prstGeom prst="rect">
            <a:avLst/>
          </a:prstGeom>
          <a:noFill/>
        </p:spPr>
        <p:txBody>
          <a:bodyPr wrap="none" rtlCol="0">
            <a:spAutoFit/>
          </a:bodyPr>
          <a:lstStyle/>
          <a:p>
            <a:r>
              <a:rPr lang="en-US" altLang="zh-CN" dirty="0"/>
              <a:t>Relationship between reflectivity and roughness:</a:t>
            </a:r>
            <a:endParaRPr lang="zh-CN" altLang="en-US" dirty="0"/>
          </a:p>
        </p:txBody>
      </p:sp>
      <p:sp>
        <p:nvSpPr>
          <p:cNvPr id="43" name="文本框 42">
            <a:extLst>
              <a:ext uri="{FF2B5EF4-FFF2-40B4-BE49-F238E27FC236}">
                <a16:creationId xmlns:a16="http://schemas.microsoft.com/office/drawing/2014/main" id="{F8EAC52F-534F-47D5-BA87-F3347D742DDA}"/>
              </a:ext>
            </a:extLst>
          </p:cNvPr>
          <p:cNvSpPr txBox="1"/>
          <p:nvPr/>
        </p:nvSpPr>
        <p:spPr>
          <a:xfrm>
            <a:off x="566622" y="4709053"/>
            <a:ext cx="3108543" cy="369332"/>
          </a:xfrm>
          <a:prstGeom prst="rect">
            <a:avLst/>
          </a:prstGeom>
          <a:noFill/>
        </p:spPr>
        <p:txBody>
          <a:bodyPr wrap="none" rtlCol="0">
            <a:spAutoFit/>
          </a:bodyPr>
          <a:lstStyle/>
          <a:p>
            <a:r>
              <a:rPr lang="en-US" altLang="zh-CN" dirty="0"/>
              <a:t>Compare the illumination after:</a:t>
            </a:r>
            <a:endParaRPr lang="zh-CN" altLang="en-US" dirty="0"/>
          </a:p>
        </p:txBody>
      </p:sp>
      <p:sp>
        <p:nvSpPr>
          <p:cNvPr id="44" name="文本框 43">
            <a:extLst>
              <a:ext uri="{FF2B5EF4-FFF2-40B4-BE49-F238E27FC236}">
                <a16:creationId xmlns:a16="http://schemas.microsoft.com/office/drawing/2014/main" id="{13ADD5FA-5C85-4F14-9D6C-A71F7553F148}"/>
              </a:ext>
            </a:extLst>
          </p:cNvPr>
          <p:cNvSpPr txBox="1"/>
          <p:nvPr/>
        </p:nvSpPr>
        <p:spPr>
          <a:xfrm>
            <a:off x="578580" y="5110228"/>
            <a:ext cx="4762842" cy="923330"/>
          </a:xfrm>
          <a:prstGeom prst="rect">
            <a:avLst/>
          </a:prstGeom>
          <a:noFill/>
        </p:spPr>
        <p:txBody>
          <a:bodyPr wrap="none" rtlCol="0">
            <a:spAutoFit/>
          </a:bodyPr>
          <a:lstStyle/>
          <a:p>
            <a:pPr marL="400050" indent="-400050">
              <a:buFont typeface="+mj-lt"/>
              <a:buAutoNum type="romanUcPeriod"/>
            </a:pPr>
            <a:r>
              <a:rPr lang="en-US" altLang="zh-CN" dirty="0"/>
              <a:t>Direct transmission,</a:t>
            </a:r>
          </a:p>
          <a:p>
            <a:pPr marL="400050" indent="-400050">
              <a:buFont typeface="+mj-lt"/>
              <a:buAutoNum type="romanUcPeriod"/>
            </a:pPr>
            <a:r>
              <a:rPr lang="en-US" altLang="zh-CN" dirty="0"/>
              <a:t>Reflect between the upper and lower surface,</a:t>
            </a:r>
          </a:p>
          <a:p>
            <a:pPr marL="400050" indent="-400050">
              <a:buFont typeface="+mj-lt"/>
              <a:buAutoNum type="romanUcPeriod"/>
            </a:pPr>
            <a:r>
              <a:rPr lang="en-US" altLang="zh-CN" dirty="0"/>
              <a:t>Reflect between the side edges,</a:t>
            </a:r>
            <a:endParaRPr lang="zh-CN" altLang="en-US" dirty="0"/>
          </a:p>
        </p:txBody>
      </p:sp>
      <p:sp>
        <p:nvSpPr>
          <p:cNvPr id="45" name="文本框 44">
            <a:extLst>
              <a:ext uri="{FF2B5EF4-FFF2-40B4-BE49-F238E27FC236}">
                <a16:creationId xmlns:a16="http://schemas.microsoft.com/office/drawing/2014/main" id="{684CDE8A-2FDB-4F26-B173-EC035E0F8A85}"/>
              </a:ext>
            </a:extLst>
          </p:cNvPr>
          <p:cNvSpPr txBox="1"/>
          <p:nvPr/>
        </p:nvSpPr>
        <p:spPr>
          <a:xfrm>
            <a:off x="566622" y="6071623"/>
            <a:ext cx="5282215" cy="369332"/>
          </a:xfrm>
          <a:prstGeom prst="rect">
            <a:avLst/>
          </a:prstGeom>
          <a:noFill/>
        </p:spPr>
        <p:txBody>
          <a:bodyPr wrap="none" rtlCol="0">
            <a:spAutoFit/>
          </a:bodyPr>
          <a:lstStyle/>
          <a:p>
            <a:r>
              <a:rPr lang="en-US" altLang="zh-CN" dirty="0"/>
              <a:t>we can know the roughness of surface to be measured. </a:t>
            </a:r>
            <a:endParaRPr lang="zh-CN" altLang="en-US" dirty="0"/>
          </a:p>
        </p:txBody>
      </p:sp>
      <p:sp>
        <p:nvSpPr>
          <p:cNvPr id="4" name="矩形: 圆角 3">
            <a:extLst>
              <a:ext uri="{FF2B5EF4-FFF2-40B4-BE49-F238E27FC236}">
                <a16:creationId xmlns:a16="http://schemas.microsoft.com/office/drawing/2014/main" id="{3DA3C784-B072-4385-8124-660BB4960C82}"/>
              </a:ext>
            </a:extLst>
          </p:cNvPr>
          <p:cNvSpPr/>
          <p:nvPr/>
        </p:nvSpPr>
        <p:spPr>
          <a:xfrm>
            <a:off x="454055" y="1675451"/>
            <a:ext cx="5507347" cy="2040363"/>
          </a:xfrm>
          <a:prstGeom prst="roundRect">
            <a:avLst>
              <a:gd name="adj" fmla="val 99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1800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微软雅黑"/>
                <a:cs typeface="+mn-cs"/>
              </a:rPr>
              <a:t>DIRC technology places extremely high demands on the optical performance of Cherenkov radiators.</a:t>
            </a:r>
          </a:p>
          <a:p>
            <a:pPr marL="285750" marR="0" lvl="0" indent="-1800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微软雅黑"/>
                <a:cs typeface="+mn-cs"/>
              </a:rPr>
              <a:t>An optical platform was set up to measure the roughness of the fused silica plate as radiator.</a:t>
            </a:r>
          </a:p>
          <a:p>
            <a:pPr marL="285750" marR="0" lvl="0" indent="-1800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Times New Roman"/>
                <a:ea typeface="微软雅黑"/>
                <a:cs typeface="+mn-cs"/>
              </a:rPr>
              <a:t>The required surface roughness specifications are ≤1 nm (upper/lower surfaces) and ≤5 nm (side surfaces).</a:t>
            </a:r>
          </a:p>
        </p:txBody>
      </p:sp>
    </p:spTree>
    <p:extLst>
      <p:ext uri="{BB962C8B-B14F-4D97-AF65-F5344CB8AC3E}">
        <p14:creationId xmlns:p14="http://schemas.microsoft.com/office/powerpoint/2010/main" val="28454425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0B552-9914-42F2-F3F1-827551D76F18}"/>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7F1F84CE-FFFE-EC88-612C-46D41674CB78}"/>
              </a:ext>
            </a:extLst>
          </p:cNvPr>
          <p:cNvSpPr txBox="1"/>
          <p:nvPr/>
        </p:nvSpPr>
        <p:spPr>
          <a:xfrm>
            <a:off x="75062" y="163170"/>
            <a:ext cx="3360279" cy="707886"/>
          </a:xfrm>
          <a:prstGeom prst="rect">
            <a:avLst/>
          </a:prstGeom>
          <a:noFill/>
        </p:spPr>
        <p:txBody>
          <a:bodyPr wrap="none" rtlCol="0">
            <a:spAutoFit/>
          </a:bodyPr>
          <a:lstStyle/>
          <a:p>
            <a:r>
              <a:rPr lang="en-US" altLang="zh-CN" sz="4000" dirty="0">
                <a:solidFill>
                  <a:schemeClr val="bg1"/>
                </a:solidFill>
                <a:latin typeface="+mj-lt"/>
              </a:rPr>
              <a:t>Work Review</a:t>
            </a:r>
          </a:p>
        </p:txBody>
      </p:sp>
      <p:sp>
        <p:nvSpPr>
          <p:cNvPr id="3" name="灯片编号占位符 2">
            <a:extLst>
              <a:ext uri="{FF2B5EF4-FFF2-40B4-BE49-F238E27FC236}">
                <a16:creationId xmlns:a16="http://schemas.microsoft.com/office/drawing/2014/main" id="{30414DAF-B3DF-3A82-C4FC-D0B0C27B6F79}"/>
              </a:ext>
            </a:extLst>
          </p:cNvPr>
          <p:cNvSpPr>
            <a:spLocks noGrp="1"/>
          </p:cNvSpPr>
          <p:nvPr>
            <p:ph type="sldNum" sz="quarter" idx="10"/>
          </p:nvPr>
        </p:nvSpPr>
        <p:spPr/>
        <p:txBody>
          <a:bodyPr/>
          <a:lstStyle/>
          <a:p>
            <a:fld id="{81380A6B-6B1C-4B5C-8CC8-AAA0A5F06428}" type="slidenum">
              <a:rPr lang="zh-CN" altLang="en-US" smtClean="0"/>
              <a:pPr/>
              <a:t>49</a:t>
            </a:fld>
            <a:endParaRPr lang="zh-CN" altLang="en-US" dirty="0"/>
          </a:p>
        </p:txBody>
      </p:sp>
      <p:sp>
        <p:nvSpPr>
          <p:cNvPr id="31" name="文本框 30">
            <a:extLst>
              <a:ext uri="{FF2B5EF4-FFF2-40B4-BE49-F238E27FC236}">
                <a16:creationId xmlns:a16="http://schemas.microsoft.com/office/drawing/2014/main" id="{D0B1F0FD-193C-BC4D-B410-CD8AA4527E75}"/>
              </a:ext>
            </a:extLst>
          </p:cNvPr>
          <p:cNvSpPr txBox="1"/>
          <p:nvPr/>
        </p:nvSpPr>
        <p:spPr>
          <a:xfrm>
            <a:off x="194757" y="1172142"/>
            <a:ext cx="5442452" cy="523220"/>
          </a:xfrm>
          <a:prstGeom prst="rect">
            <a:avLst/>
          </a:prstGeom>
          <a:noFill/>
        </p:spPr>
        <p:txBody>
          <a:bodyPr wrap="none" rtlCol="0">
            <a:spAutoFit/>
          </a:bodyPr>
          <a:lstStyle/>
          <a:p>
            <a:r>
              <a:rPr lang="en-US" altLang="zh-CN" sz="2800" dirty="0"/>
              <a:t>Optical Platform for DTOF Radiator</a:t>
            </a:r>
            <a:endParaRPr lang="zh-CN" altLang="en-US" sz="2800" dirty="0"/>
          </a:p>
        </p:txBody>
      </p:sp>
      <p:pic>
        <p:nvPicPr>
          <p:cNvPr id="139" name="图片 138">
            <a:extLst>
              <a:ext uri="{FF2B5EF4-FFF2-40B4-BE49-F238E27FC236}">
                <a16:creationId xmlns:a16="http://schemas.microsoft.com/office/drawing/2014/main" id="{910FB658-CE2D-0EF5-BE54-672006B8ABF0}"/>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26693" b="10518"/>
          <a:stretch/>
        </p:blipFill>
        <p:spPr>
          <a:xfrm>
            <a:off x="8683186" y="1021572"/>
            <a:ext cx="3024209" cy="1424151"/>
          </a:xfrm>
          <a:prstGeom prst="rect">
            <a:avLst/>
          </a:prstGeom>
        </p:spPr>
      </p:pic>
      <p:pic>
        <p:nvPicPr>
          <p:cNvPr id="140" name="图片 139">
            <a:extLst>
              <a:ext uri="{FF2B5EF4-FFF2-40B4-BE49-F238E27FC236}">
                <a16:creationId xmlns:a16="http://schemas.microsoft.com/office/drawing/2014/main" id="{D5B26A2D-9492-2625-6EB6-11196DEBB6D7}"/>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36176" b="10279"/>
          <a:stretch/>
        </p:blipFill>
        <p:spPr>
          <a:xfrm>
            <a:off x="8683185" y="4868988"/>
            <a:ext cx="3024207" cy="1214503"/>
          </a:xfrm>
          <a:prstGeom prst="rect">
            <a:avLst/>
          </a:prstGeom>
        </p:spPr>
      </p:pic>
      <p:pic>
        <p:nvPicPr>
          <p:cNvPr id="141" name="图片 140">
            <a:extLst>
              <a:ext uri="{FF2B5EF4-FFF2-40B4-BE49-F238E27FC236}">
                <a16:creationId xmlns:a16="http://schemas.microsoft.com/office/drawing/2014/main" id="{30E89D9E-CF79-C89A-0281-8D7F8740583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23449"/>
          <a:stretch/>
        </p:blipFill>
        <p:spPr>
          <a:xfrm>
            <a:off x="8683186" y="2864924"/>
            <a:ext cx="3024208" cy="1302212"/>
          </a:xfrm>
          <a:prstGeom prst="rect">
            <a:avLst/>
          </a:prstGeom>
        </p:spPr>
      </p:pic>
      <p:sp>
        <p:nvSpPr>
          <p:cNvPr id="142" name="文本框 141">
            <a:extLst>
              <a:ext uri="{FF2B5EF4-FFF2-40B4-BE49-F238E27FC236}">
                <a16:creationId xmlns:a16="http://schemas.microsoft.com/office/drawing/2014/main" id="{66225FE8-F3F3-1537-F60E-E51B71B590A2}"/>
              </a:ext>
            </a:extLst>
          </p:cNvPr>
          <p:cNvSpPr txBox="1"/>
          <p:nvPr/>
        </p:nvSpPr>
        <p:spPr>
          <a:xfrm>
            <a:off x="8683185" y="2425847"/>
            <a:ext cx="1963999" cy="338554"/>
          </a:xfrm>
          <a:prstGeom prst="rect">
            <a:avLst/>
          </a:prstGeom>
          <a:noFill/>
        </p:spPr>
        <p:txBody>
          <a:bodyPr wrap="none" rtlCol="0">
            <a:spAutoFit/>
          </a:bodyPr>
          <a:lstStyle/>
          <a:p>
            <a:r>
              <a:rPr lang="en-US" altLang="zh-CN" sz="1600" dirty="0"/>
              <a:t>I. Direct transmission</a:t>
            </a:r>
            <a:endParaRPr lang="zh-CN" altLang="en-US" sz="1600" dirty="0"/>
          </a:p>
        </p:txBody>
      </p:sp>
      <p:sp>
        <p:nvSpPr>
          <p:cNvPr id="143" name="文本框 142">
            <a:extLst>
              <a:ext uri="{FF2B5EF4-FFF2-40B4-BE49-F238E27FC236}">
                <a16:creationId xmlns:a16="http://schemas.microsoft.com/office/drawing/2014/main" id="{901F4890-3A4E-06D3-F1B0-B9456E9022C9}"/>
              </a:ext>
            </a:extLst>
          </p:cNvPr>
          <p:cNvSpPr txBox="1"/>
          <p:nvPr/>
        </p:nvSpPr>
        <p:spPr>
          <a:xfrm>
            <a:off x="8708857" y="4173550"/>
            <a:ext cx="3374009" cy="584775"/>
          </a:xfrm>
          <a:prstGeom prst="rect">
            <a:avLst/>
          </a:prstGeom>
          <a:noFill/>
        </p:spPr>
        <p:txBody>
          <a:bodyPr wrap="square" rtlCol="0">
            <a:spAutoFit/>
          </a:bodyPr>
          <a:lstStyle/>
          <a:p>
            <a:r>
              <a:rPr lang="en-US" altLang="zh-CN" sz="1600" dirty="0"/>
              <a:t>II. Reflect between the upper and lower surface</a:t>
            </a:r>
            <a:endParaRPr lang="zh-CN" altLang="en-US" sz="1600" dirty="0"/>
          </a:p>
        </p:txBody>
      </p:sp>
      <p:sp>
        <p:nvSpPr>
          <p:cNvPr id="144" name="文本框 143">
            <a:extLst>
              <a:ext uri="{FF2B5EF4-FFF2-40B4-BE49-F238E27FC236}">
                <a16:creationId xmlns:a16="http://schemas.microsoft.com/office/drawing/2014/main" id="{152232A0-FD85-385C-1BED-32C3F1B673B3}"/>
              </a:ext>
            </a:extLst>
          </p:cNvPr>
          <p:cNvSpPr txBox="1"/>
          <p:nvPr/>
        </p:nvSpPr>
        <p:spPr>
          <a:xfrm>
            <a:off x="8670100" y="6083491"/>
            <a:ext cx="3029997" cy="338554"/>
          </a:xfrm>
          <a:prstGeom prst="rect">
            <a:avLst/>
          </a:prstGeom>
          <a:noFill/>
        </p:spPr>
        <p:txBody>
          <a:bodyPr wrap="none" rtlCol="0">
            <a:spAutoFit/>
          </a:bodyPr>
          <a:lstStyle/>
          <a:p>
            <a:r>
              <a:rPr lang="en-US" altLang="zh-CN" sz="1600" dirty="0"/>
              <a:t>III. Reflect between the side edges</a:t>
            </a:r>
            <a:endParaRPr lang="zh-CN" altLang="en-US" sz="1600" dirty="0"/>
          </a:p>
        </p:txBody>
      </p:sp>
      <p:sp>
        <p:nvSpPr>
          <p:cNvPr id="151" name="文本框 150">
            <a:extLst>
              <a:ext uri="{FF2B5EF4-FFF2-40B4-BE49-F238E27FC236}">
                <a16:creationId xmlns:a16="http://schemas.microsoft.com/office/drawing/2014/main" id="{B42F5D16-3C15-83DA-953B-A51A55F797B1}"/>
              </a:ext>
            </a:extLst>
          </p:cNvPr>
          <p:cNvSpPr txBox="1"/>
          <p:nvPr/>
        </p:nvSpPr>
        <p:spPr>
          <a:xfrm>
            <a:off x="608437" y="5833291"/>
            <a:ext cx="6401959" cy="646331"/>
          </a:xfrm>
          <a:prstGeom prst="rect">
            <a:avLst/>
          </a:prstGeom>
          <a:noFill/>
        </p:spPr>
        <p:txBody>
          <a:bodyPr wrap="square" rtlCol="0">
            <a:spAutoFit/>
          </a:bodyPr>
          <a:lstStyle/>
          <a:p>
            <a:r>
              <a:rPr lang="en-US" altLang="zh-CN" dirty="0"/>
              <a:t>Upon measurement, the surface roughness of the fused silica sample was found to be out of spec and was subsequently reworked.</a:t>
            </a:r>
            <a:endParaRPr lang="zh-CN" altLang="en-US" dirty="0"/>
          </a:p>
        </p:txBody>
      </p:sp>
      <p:graphicFrame>
        <p:nvGraphicFramePr>
          <p:cNvPr id="2" name="表格 3">
            <a:extLst>
              <a:ext uri="{FF2B5EF4-FFF2-40B4-BE49-F238E27FC236}">
                <a16:creationId xmlns:a16="http://schemas.microsoft.com/office/drawing/2014/main" id="{DCDEB441-4ECC-456D-A8D1-DE483D61A720}"/>
              </a:ext>
            </a:extLst>
          </p:cNvPr>
          <p:cNvGraphicFramePr>
            <a:graphicFrameLocks noGrp="1"/>
          </p:cNvGraphicFramePr>
          <p:nvPr>
            <p:extLst>
              <p:ext uri="{D42A27DB-BD31-4B8C-83A1-F6EECF244321}">
                <p14:modId xmlns:p14="http://schemas.microsoft.com/office/powerpoint/2010/main" val="4287152400"/>
              </p:ext>
            </p:extLst>
          </p:nvPr>
        </p:nvGraphicFramePr>
        <p:xfrm>
          <a:off x="5700418" y="1991929"/>
          <a:ext cx="2619956" cy="3131181"/>
        </p:xfrm>
        <a:graphic>
          <a:graphicData uri="http://schemas.openxmlformats.org/drawingml/2006/table">
            <a:tbl>
              <a:tblPr firstRow="1" bandRow="1">
                <a:tableStyleId>{073A0DAA-6AF3-43AB-8588-CEC1D06C72B9}</a:tableStyleId>
              </a:tblPr>
              <a:tblGrid>
                <a:gridCol w="1309978">
                  <a:extLst>
                    <a:ext uri="{9D8B030D-6E8A-4147-A177-3AD203B41FA5}">
                      <a16:colId xmlns:a16="http://schemas.microsoft.com/office/drawing/2014/main" val="3617904528"/>
                    </a:ext>
                  </a:extLst>
                </a:gridCol>
                <a:gridCol w="1309978">
                  <a:extLst>
                    <a:ext uri="{9D8B030D-6E8A-4147-A177-3AD203B41FA5}">
                      <a16:colId xmlns:a16="http://schemas.microsoft.com/office/drawing/2014/main" val="3138036844"/>
                    </a:ext>
                  </a:extLst>
                </a:gridCol>
              </a:tblGrid>
              <a:tr h="375138">
                <a:tc>
                  <a:txBody>
                    <a:bodyPr/>
                    <a:lstStyle/>
                    <a:p>
                      <a:r>
                        <a:rPr lang="en-US" altLang="zh-CN" sz="1400" dirty="0"/>
                        <a:t>Roughness/nm</a:t>
                      </a:r>
                      <a:endParaRPr lang="zh-CN" altLang="en-US" sz="1400" dirty="0"/>
                    </a:p>
                  </a:txBody>
                  <a:tcPr anchor="ctr"/>
                </a:tc>
                <a:tc>
                  <a:txBody>
                    <a:bodyPr/>
                    <a:lstStyle/>
                    <a:p>
                      <a:r>
                        <a:rPr lang="en-US" altLang="zh-CN" sz="1400" dirty="0"/>
                        <a:t>Reflectivity</a:t>
                      </a:r>
                      <a:endParaRPr lang="zh-CN" altLang="en-US" sz="1400" dirty="0"/>
                    </a:p>
                  </a:txBody>
                  <a:tcPr anchor="ctr"/>
                </a:tc>
                <a:extLst>
                  <a:ext uri="{0D108BD9-81ED-4DB2-BD59-A6C34878D82A}">
                    <a16:rowId xmlns:a16="http://schemas.microsoft.com/office/drawing/2014/main" val="93588219"/>
                  </a:ext>
                </a:extLst>
              </a:tr>
              <a:tr h="306227">
                <a:tc>
                  <a:txBody>
                    <a:bodyPr/>
                    <a:lstStyle/>
                    <a:p>
                      <a:r>
                        <a:rPr lang="en-US" altLang="zh-CN" sz="1400" dirty="0"/>
                        <a:t>0</a:t>
                      </a:r>
                      <a:endParaRPr lang="zh-CN" altLang="en-US" sz="1400" dirty="0"/>
                    </a:p>
                  </a:txBody>
                  <a:tcPr anchor="ctr"/>
                </a:tc>
                <a:tc>
                  <a:txBody>
                    <a:bodyPr/>
                    <a:lstStyle/>
                    <a:p>
                      <a:r>
                        <a:rPr lang="en-US" altLang="zh-CN" sz="1400" dirty="0"/>
                        <a:t>1</a:t>
                      </a:r>
                      <a:endParaRPr lang="zh-CN" altLang="en-US" sz="1400" dirty="0"/>
                    </a:p>
                  </a:txBody>
                  <a:tcPr anchor="ctr"/>
                </a:tc>
                <a:extLst>
                  <a:ext uri="{0D108BD9-81ED-4DB2-BD59-A6C34878D82A}">
                    <a16:rowId xmlns:a16="http://schemas.microsoft.com/office/drawing/2014/main" val="642096138"/>
                  </a:ext>
                </a:extLst>
              </a:tr>
              <a:tr h="306227">
                <a:tc>
                  <a:txBody>
                    <a:bodyPr/>
                    <a:lstStyle/>
                    <a:p>
                      <a:r>
                        <a:rPr lang="en-US" altLang="zh-CN" sz="1400" dirty="0"/>
                        <a:t>1</a:t>
                      </a:r>
                      <a:endParaRPr lang="zh-CN" altLang="en-US" sz="1400" dirty="0"/>
                    </a:p>
                  </a:txBody>
                  <a:tcPr anchor="ctr"/>
                </a:tc>
                <a:tc>
                  <a:txBody>
                    <a:bodyPr/>
                    <a:lstStyle/>
                    <a:p>
                      <a:r>
                        <a:rPr lang="en-US" altLang="zh-CN" sz="1400" dirty="0"/>
                        <a:t>0.999</a:t>
                      </a:r>
                      <a:endParaRPr lang="zh-CN" altLang="en-US" sz="1400" dirty="0"/>
                    </a:p>
                  </a:txBody>
                  <a:tcPr anchor="ctr"/>
                </a:tc>
                <a:extLst>
                  <a:ext uri="{0D108BD9-81ED-4DB2-BD59-A6C34878D82A}">
                    <a16:rowId xmlns:a16="http://schemas.microsoft.com/office/drawing/2014/main" val="582487989"/>
                  </a:ext>
                </a:extLst>
              </a:tr>
              <a:tr h="306227">
                <a:tc>
                  <a:txBody>
                    <a:bodyPr/>
                    <a:lstStyle/>
                    <a:p>
                      <a:r>
                        <a:rPr lang="en-US" altLang="zh-CN" sz="1400" dirty="0"/>
                        <a:t>2</a:t>
                      </a:r>
                      <a:endParaRPr lang="zh-CN" altLang="en-US" sz="1400" dirty="0"/>
                    </a:p>
                  </a:txBody>
                  <a:tcPr anchor="ctr"/>
                </a:tc>
                <a:tc>
                  <a:txBody>
                    <a:bodyPr/>
                    <a:lstStyle/>
                    <a:p>
                      <a:r>
                        <a:rPr lang="en-US" altLang="zh-CN" sz="1400" dirty="0"/>
                        <a:t>0.998</a:t>
                      </a:r>
                      <a:endParaRPr lang="zh-CN" altLang="en-US" sz="1400" dirty="0"/>
                    </a:p>
                  </a:txBody>
                  <a:tcPr anchor="ctr"/>
                </a:tc>
                <a:extLst>
                  <a:ext uri="{0D108BD9-81ED-4DB2-BD59-A6C34878D82A}">
                    <a16:rowId xmlns:a16="http://schemas.microsoft.com/office/drawing/2014/main" val="2034267159"/>
                  </a:ext>
                </a:extLst>
              </a:tr>
              <a:tr h="306227">
                <a:tc>
                  <a:txBody>
                    <a:bodyPr/>
                    <a:lstStyle/>
                    <a:p>
                      <a:r>
                        <a:rPr lang="en-US" altLang="zh-CN" sz="1400" dirty="0"/>
                        <a:t>3</a:t>
                      </a:r>
                      <a:endParaRPr lang="zh-CN" altLang="en-US" sz="1400" dirty="0"/>
                    </a:p>
                  </a:txBody>
                  <a:tcPr anchor="ctr"/>
                </a:tc>
                <a:tc>
                  <a:txBody>
                    <a:bodyPr/>
                    <a:lstStyle/>
                    <a:p>
                      <a:r>
                        <a:rPr lang="en-US" altLang="zh-CN" sz="1400" dirty="0"/>
                        <a:t>0.995</a:t>
                      </a:r>
                      <a:endParaRPr lang="zh-CN" altLang="en-US" sz="1400" dirty="0"/>
                    </a:p>
                  </a:txBody>
                  <a:tcPr anchor="ctr"/>
                </a:tc>
                <a:extLst>
                  <a:ext uri="{0D108BD9-81ED-4DB2-BD59-A6C34878D82A}">
                    <a16:rowId xmlns:a16="http://schemas.microsoft.com/office/drawing/2014/main" val="2528420210"/>
                  </a:ext>
                </a:extLst>
              </a:tr>
              <a:tr h="306227">
                <a:tc>
                  <a:txBody>
                    <a:bodyPr/>
                    <a:lstStyle/>
                    <a:p>
                      <a:r>
                        <a:rPr lang="en-US" altLang="zh-CN" sz="1400" dirty="0"/>
                        <a:t>5</a:t>
                      </a:r>
                      <a:endParaRPr lang="zh-CN" altLang="en-US" sz="1400" dirty="0"/>
                    </a:p>
                  </a:txBody>
                  <a:tcPr anchor="ctr"/>
                </a:tc>
                <a:tc>
                  <a:txBody>
                    <a:bodyPr/>
                    <a:lstStyle/>
                    <a:p>
                      <a:r>
                        <a:rPr lang="en-US" altLang="zh-CN" sz="1400" dirty="0"/>
                        <a:t>0.99</a:t>
                      </a:r>
                      <a:endParaRPr lang="zh-CN" altLang="en-US" sz="1400" dirty="0"/>
                    </a:p>
                  </a:txBody>
                  <a:tcPr anchor="ctr"/>
                </a:tc>
                <a:extLst>
                  <a:ext uri="{0D108BD9-81ED-4DB2-BD59-A6C34878D82A}">
                    <a16:rowId xmlns:a16="http://schemas.microsoft.com/office/drawing/2014/main" val="1943255394"/>
                  </a:ext>
                </a:extLst>
              </a:tr>
              <a:tr h="306227">
                <a:tc>
                  <a:txBody>
                    <a:bodyPr/>
                    <a:lstStyle/>
                    <a:p>
                      <a:r>
                        <a:rPr lang="en-US" altLang="zh-CN" sz="1400" dirty="0"/>
                        <a:t>10</a:t>
                      </a:r>
                      <a:endParaRPr lang="zh-CN" altLang="en-US" sz="1400" dirty="0"/>
                    </a:p>
                  </a:txBody>
                  <a:tcPr anchor="ctr"/>
                </a:tc>
                <a:tc>
                  <a:txBody>
                    <a:bodyPr/>
                    <a:lstStyle/>
                    <a:p>
                      <a:r>
                        <a:rPr lang="en-US" altLang="zh-CN" sz="1400" dirty="0"/>
                        <a:t>0.95</a:t>
                      </a:r>
                      <a:endParaRPr lang="zh-CN" altLang="en-US" sz="1400" dirty="0"/>
                    </a:p>
                  </a:txBody>
                  <a:tcPr anchor="ctr"/>
                </a:tc>
                <a:extLst>
                  <a:ext uri="{0D108BD9-81ED-4DB2-BD59-A6C34878D82A}">
                    <a16:rowId xmlns:a16="http://schemas.microsoft.com/office/drawing/2014/main" val="2664830647"/>
                  </a:ext>
                </a:extLst>
              </a:tr>
              <a:tr h="306227">
                <a:tc>
                  <a:txBody>
                    <a:bodyPr/>
                    <a:lstStyle/>
                    <a:p>
                      <a:r>
                        <a:rPr lang="en-US" altLang="zh-CN" sz="1400" dirty="0"/>
                        <a:t>15</a:t>
                      </a:r>
                      <a:endParaRPr lang="zh-CN" altLang="en-US" sz="1400" dirty="0"/>
                    </a:p>
                  </a:txBody>
                  <a:tcPr anchor="ctr"/>
                </a:tc>
                <a:tc>
                  <a:txBody>
                    <a:bodyPr/>
                    <a:lstStyle/>
                    <a:p>
                      <a:r>
                        <a:rPr lang="en-US" altLang="zh-CN" sz="1400" dirty="0"/>
                        <a:t>0.89</a:t>
                      </a:r>
                      <a:endParaRPr lang="zh-CN" altLang="en-US" sz="1400" dirty="0"/>
                    </a:p>
                  </a:txBody>
                  <a:tcPr anchor="ctr"/>
                </a:tc>
                <a:extLst>
                  <a:ext uri="{0D108BD9-81ED-4DB2-BD59-A6C34878D82A}">
                    <a16:rowId xmlns:a16="http://schemas.microsoft.com/office/drawing/2014/main" val="3393670968"/>
                  </a:ext>
                </a:extLst>
              </a:tr>
              <a:tr h="306227">
                <a:tc>
                  <a:txBody>
                    <a:bodyPr/>
                    <a:lstStyle/>
                    <a:p>
                      <a:r>
                        <a:rPr lang="en-US" altLang="zh-CN" sz="1400" dirty="0"/>
                        <a:t>20</a:t>
                      </a:r>
                      <a:endParaRPr lang="zh-CN" altLang="en-US" sz="1400" dirty="0"/>
                    </a:p>
                  </a:txBody>
                  <a:tcPr anchor="ctr"/>
                </a:tc>
                <a:tc>
                  <a:txBody>
                    <a:bodyPr/>
                    <a:lstStyle/>
                    <a:p>
                      <a:r>
                        <a:rPr lang="en-US" altLang="zh-CN" sz="1400" dirty="0"/>
                        <a:t>0.81</a:t>
                      </a:r>
                      <a:endParaRPr lang="zh-CN" altLang="en-US" sz="1400" dirty="0"/>
                    </a:p>
                  </a:txBody>
                  <a:tcPr anchor="ctr"/>
                </a:tc>
                <a:extLst>
                  <a:ext uri="{0D108BD9-81ED-4DB2-BD59-A6C34878D82A}">
                    <a16:rowId xmlns:a16="http://schemas.microsoft.com/office/drawing/2014/main" val="3053713842"/>
                  </a:ext>
                </a:extLst>
              </a:tr>
              <a:tr h="306227">
                <a:tc>
                  <a:txBody>
                    <a:bodyPr/>
                    <a:lstStyle/>
                    <a:p>
                      <a:r>
                        <a:rPr lang="en-US" altLang="zh-CN" sz="1400" dirty="0"/>
                        <a:t>25</a:t>
                      </a:r>
                      <a:endParaRPr lang="zh-CN" altLang="en-US" sz="1400" dirty="0"/>
                    </a:p>
                  </a:txBody>
                  <a:tcPr anchor="ctr"/>
                </a:tc>
                <a:tc>
                  <a:txBody>
                    <a:bodyPr/>
                    <a:lstStyle/>
                    <a:p>
                      <a:r>
                        <a:rPr lang="en-US" altLang="zh-CN" sz="1400" dirty="0"/>
                        <a:t>0.72</a:t>
                      </a:r>
                      <a:endParaRPr lang="zh-CN" altLang="en-US" sz="1400" dirty="0"/>
                    </a:p>
                  </a:txBody>
                  <a:tcPr anchor="ctr"/>
                </a:tc>
                <a:extLst>
                  <a:ext uri="{0D108BD9-81ED-4DB2-BD59-A6C34878D82A}">
                    <a16:rowId xmlns:a16="http://schemas.microsoft.com/office/drawing/2014/main" val="1876009131"/>
                  </a:ext>
                </a:extLst>
              </a:tr>
            </a:tbl>
          </a:graphicData>
        </a:graphic>
      </p:graphicFrame>
      <p:graphicFrame>
        <p:nvGraphicFramePr>
          <p:cNvPr id="6" name="表格 6">
            <a:extLst>
              <a:ext uri="{FF2B5EF4-FFF2-40B4-BE49-F238E27FC236}">
                <a16:creationId xmlns:a16="http://schemas.microsoft.com/office/drawing/2014/main" id="{1EF6FB0B-3E46-45C1-9EEA-48AB8314E725}"/>
              </a:ext>
            </a:extLst>
          </p:cNvPr>
          <p:cNvGraphicFramePr>
            <a:graphicFrameLocks noGrp="1"/>
          </p:cNvGraphicFramePr>
          <p:nvPr>
            <p:extLst>
              <p:ext uri="{D42A27DB-BD31-4B8C-83A1-F6EECF244321}">
                <p14:modId xmlns:p14="http://schemas.microsoft.com/office/powerpoint/2010/main" val="3849527614"/>
              </p:ext>
            </p:extLst>
          </p:nvPr>
        </p:nvGraphicFramePr>
        <p:xfrm>
          <a:off x="366676" y="1991929"/>
          <a:ext cx="4830477" cy="3089691"/>
        </p:xfrm>
        <a:graphic>
          <a:graphicData uri="http://schemas.openxmlformats.org/drawingml/2006/table">
            <a:tbl>
              <a:tblPr firstRow="1" bandRow="1">
                <a:tableStyleId>{F5AB1C69-6EDB-4FF4-983F-18BD219EF322}</a:tableStyleId>
              </a:tblPr>
              <a:tblGrid>
                <a:gridCol w="1610159">
                  <a:extLst>
                    <a:ext uri="{9D8B030D-6E8A-4147-A177-3AD203B41FA5}">
                      <a16:colId xmlns:a16="http://schemas.microsoft.com/office/drawing/2014/main" val="354841100"/>
                    </a:ext>
                  </a:extLst>
                </a:gridCol>
                <a:gridCol w="1610159">
                  <a:extLst>
                    <a:ext uri="{9D8B030D-6E8A-4147-A177-3AD203B41FA5}">
                      <a16:colId xmlns:a16="http://schemas.microsoft.com/office/drawing/2014/main" val="1412886029"/>
                    </a:ext>
                  </a:extLst>
                </a:gridCol>
                <a:gridCol w="1610159">
                  <a:extLst>
                    <a:ext uri="{9D8B030D-6E8A-4147-A177-3AD203B41FA5}">
                      <a16:colId xmlns:a16="http://schemas.microsoft.com/office/drawing/2014/main" val="3684360290"/>
                    </a:ext>
                  </a:extLst>
                </a:gridCol>
              </a:tblGrid>
              <a:tr h="420376">
                <a:tc>
                  <a:txBody>
                    <a:bodyPr/>
                    <a:lstStyle/>
                    <a:p>
                      <a:r>
                        <a:rPr lang="en-US" altLang="zh-CN" sz="1400" dirty="0"/>
                        <a:t>Surface</a:t>
                      </a:r>
                      <a:endParaRPr lang="zh-CN" altLang="en-US" sz="1400" dirty="0"/>
                    </a:p>
                  </a:txBody>
                  <a:tcPr anchor="ctr"/>
                </a:tc>
                <a:tc>
                  <a:txBody>
                    <a:bodyPr/>
                    <a:lstStyle/>
                    <a:p>
                      <a:r>
                        <a:rPr lang="en-US" altLang="zh-CN" sz="1400" dirty="0"/>
                        <a:t>Upper/ Lower</a:t>
                      </a:r>
                      <a:endParaRPr lang="zh-CN" altLang="en-US" sz="1400" dirty="0"/>
                    </a:p>
                  </a:txBody>
                  <a:tcPr anchor="ctr"/>
                </a:tc>
                <a:tc>
                  <a:txBody>
                    <a:bodyPr/>
                    <a:lstStyle/>
                    <a:p>
                      <a:r>
                        <a:rPr lang="en-US" altLang="zh-CN" sz="1400" dirty="0"/>
                        <a:t>Side edges</a:t>
                      </a:r>
                      <a:endParaRPr lang="zh-CN" altLang="en-US" sz="1400" dirty="0"/>
                    </a:p>
                  </a:txBody>
                  <a:tcPr anchor="ctr"/>
                </a:tc>
                <a:extLst>
                  <a:ext uri="{0D108BD9-81ED-4DB2-BD59-A6C34878D82A}">
                    <a16:rowId xmlns:a16="http://schemas.microsoft.com/office/drawing/2014/main" val="3743593877"/>
                  </a:ext>
                </a:extLst>
              </a:tr>
              <a:tr h="420376">
                <a:tc>
                  <a:txBody>
                    <a:bodyPr/>
                    <a:lstStyle/>
                    <a:p>
                      <a:r>
                        <a:rPr lang="en-US" altLang="zh-CN" sz="1400" b="0" kern="1200" dirty="0">
                          <a:solidFill>
                            <a:schemeClr val="dk1"/>
                          </a:solidFill>
                          <a:effectLst/>
                        </a:rPr>
                        <a:t>Total Reflectivity</a:t>
                      </a:r>
                      <a:endParaRPr lang="zh-CN" altLang="en-US" sz="1400" b="0" dirty="0"/>
                    </a:p>
                  </a:txBody>
                  <a:tcPr anchor="ctr"/>
                </a:tc>
                <a:tc>
                  <a:txBody>
                    <a:bodyPr/>
                    <a:lstStyle/>
                    <a:p>
                      <a:r>
                        <a:rPr lang="en-US" altLang="zh-CN" sz="1400" b="0" dirty="0"/>
                        <a:t>0.864</a:t>
                      </a:r>
                      <a:endParaRPr lang="zh-CN" altLang="en-US" sz="1400" b="0" dirty="0"/>
                    </a:p>
                  </a:txBody>
                  <a:tcPr anchor="ctr"/>
                </a:tc>
                <a:tc>
                  <a:txBody>
                    <a:bodyPr/>
                    <a:lstStyle/>
                    <a:p>
                      <a:r>
                        <a:rPr lang="en-US" altLang="zh-CN" sz="1400" b="0" dirty="0"/>
                        <a:t>0.792</a:t>
                      </a:r>
                      <a:endParaRPr lang="zh-CN" altLang="en-US" sz="1400" b="0" dirty="0"/>
                    </a:p>
                  </a:txBody>
                  <a:tcPr anchor="ctr"/>
                </a:tc>
                <a:extLst>
                  <a:ext uri="{0D108BD9-81ED-4DB2-BD59-A6C34878D82A}">
                    <a16:rowId xmlns:a16="http://schemas.microsoft.com/office/drawing/2014/main" val="3793445412"/>
                  </a:ext>
                </a:extLst>
              </a:tr>
              <a:tr h="420376">
                <a:tc>
                  <a:txBody>
                    <a:bodyPr/>
                    <a:lstStyle/>
                    <a:p>
                      <a:r>
                        <a:rPr lang="en-US" altLang="zh-CN" sz="1400" b="0" dirty="0"/>
                        <a:t>Total Error</a:t>
                      </a:r>
                      <a:endParaRPr lang="zh-CN" altLang="en-US" sz="1400" b="0" dirty="0"/>
                    </a:p>
                  </a:txBody>
                  <a:tcPr anchor="ctr"/>
                </a:tc>
                <a:tc>
                  <a:txBody>
                    <a:bodyPr/>
                    <a:lstStyle/>
                    <a:p>
                      <a:r>
                        <a:rPr lang="en-US" altLang="zh-CN" sz="1400" b="0" dirty="0"/>
                        <a:t>0.006</a:t>
                      </a:r>
                      <a:endParaRPr lang="zh-CN" altLang="en-US" sz="1400" b="0" dirty="0"/>
                    </a:p>
                  </a:txBody>
                  <a:tcPr anchor="ctr"/>
                </a:tc>
                <a:tc>
                  <a:txBody>
                    <a:bodyPr/>
                    <a:lstStyle/>
                    <a:p>
                      <a:r>
                        <a:rPr lang="en-US" altLang="zh-CN" sz="1400" b="0" dirty="0"/>
                        <a:t>0.009</a:t>
                      </a:r>
                      <a:endParaRPr lang="zh-CN" altLang="en-US" sz="1400" b="0" dirty="0"/>
                    </a:p>
                  </a:txBody>
                  <a:tcPr anchor="ctr"/>
                </a:tc>
                <a:extLst>
                  <a:ext uri="{0D108BD9-81ED-4DB2-BD59-A6C34878D82A}">
                    <a16:rowId xmlns:a16="http://schemas.microsoft.com/office/drawing/2014/main" val="4250098648"/>
                  </a:ext>
                </a:extLst>
              </a:tr>
              <a:tr h="420376">
                <a:tc>
                  <a:txBody>
                    <a:bodyPr/>
                    <a:lstStyle/>
                    <a:p>
                      <a:r>
                        <a:rPr lang="en-US" altLang="zh-CN" sz="1400" b="0" dirty="0"/>
                        <a:t>Reflection Count</a:t>
                      </a:r>
                      <a:endParaRPr lang="zh-CN" altLang="en-US" sz="1400" b="0" dirty="0"/>
                    </a:p>
                  </a:txBody>
                  <a:tcPr anchor="ctr"/>
                </a:tc>
                <a:tc>
                  <a:txBody>
                    <a:bodyPr/>
                    <a:lstStyle/>
                    <a:p>
                      <a:r>
                        <a:rPr lang="en-US" altLang="zh-CN" sz="1400" b="0" dirty="0"/>
                        <a:t>47</a:t>
                      </a:r>
                      <a:endParaRPr lang="zh-CN" altLang="en-US" sz="1400" b="0" dirty="0"/>
                    </a:p>
                  </a:txBody>
                  <a:tcPr anchor="ctr"/>
                </a:tc>
                <a:tc>
                  <a:txBody>
                    <a:bodyPr/>
                    <a:lstStyle/>
                    <a:p>
                      <a:r>
                        <a:rPr lang="en-US" altLang="zh-CN" sz="1400" b="0" dirty="0"/>
                        <a:t>2</a:t>
                      </a:r>
                      <a:endParaRPr lang="zh-CN" altLang="en-US" sz="1400" b="0" dirty="0"/>
                    </a:p>
                  </a:txBody>
                  <a:tcPr anchor="ctr"/>
                </a:tc>
                <a:extLst>
                  <a:ext uri="{0D108BD9-81ED-4DB2-BD59-A6C34878D82A}">
                    <a16:rowId xmlns:a16="http://schemas.microsoft.com/office/drawing/2014/main" val="2256794807"/>
                  </a:ext>
                </a:extLst>
              </a:tr>
              <a:tr h="567435">
                <a:tc>
                  <a:txBody>
                    <a:bodyPr/>
                    <a:lstStyle/>
                    <a:p>
                      <a:r>
                        <a:rPr lang="en-US" altLang="zh-CN" sz="1400" b="0" dirty="0"/>
                        <a:t>Single-pass Reflectivity</a:t>
                      </a:r>
                      <a:endParaRPr lang="zh-CN" altLang="en-US" sz="1400" b="0" dirty="0"/>
                    </a:p>
                  </a:txBody>
                  <a:tcPr anchor="ctr"/>
                </a:tc>
                <a:tc>
                  <a:txBody>
                    <a:bodyPr/>
                    <a:lstStyle/>
                    <a:p>
                      <a:r>
                        <a:rPr lang="en-US" altLang="zh-CN" sz="1400" b="0" dirty="0"/>
                        <a:t>0.997</a:t>
                      </a:r>
                      <a:endParaRPr lang="zh-CN" altLang="en-US" sz="1400" b="0" dirty="0"/>
                    </a:p>
                  </a:txBody>
                  <a:tcPr anchor="ctr"/>
                </a:tc>
                <a:tc>
                  <a:txBody>
                    <a:bodyPr/>
                    <a:lstStyle/>
                    <a:p>
                      <a:r>
                        <a:rPr lang="en-US" altLang="zh-CN" sz="1400" b="0" dirty="0"/>
                        <a:t>0.890</a:t>
                      </a:r>
                      <a:endParaRPr lang="zh-CN" altLang="en-US" sz="1400" b="0" dirty="0"/>
                    </a:p>
                  </a:txBody>
                  <a:tcPr anchor="ctr"/>
                </a:tc>
                <a:extLst>
                  <a:ext uri="{0D108BD9-81ED-4DB2-BD59-A6C34878D82A}">
                    <a16:rowId xmlns:a16="http://schemas.microsoft.com/office/drawing/2014/main" val="3745116106"/>
                  </a:ext>
                </a:extLst>
              </a:tr>
              <a:tr h="420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dirty="0"/>
                        <a:t>Single-pass Error</a:t>
                      </a:r>
                    </a:p>
                  </a:txBody>
                  <a:tcPr anchor="ctr"/>
                </a:tc>
                <a:tc>
                  <a:txBody>
                    <a:bodyPr/>
                    <a:lstStyle/>
                    <a:p>
                      <a:r>
                        <a:rPr lang="en-US" altLang="zh-CN" sz="1400" b="0" dirty="0"/>
                        <a:t>0.00015</a:t>
                      </a:r>
                      <a:endParaRPr lang="zh-CN" altLang="en-US" sz="1400" b="0" dirty="0"/>
                    </a:p>
                  </a:txBody>
                  <a:tcPr anchor="ctr"/>
                </a:tc>
                <a:tc>
                  <a:txBody>
                    <a:bodyPr/>
                    <a:lstStyle/>
                    <a:p>
                      <a:r>
                        <a:rPr lang="en-US" altLang="zh-CN" sz="1400" b="0" dirty="0"/>
                        <a:t>0.005</a:t>
                      </a:r>
                      <a:endParaRPr lang="zh-CN" altLang="en-US" sz="1400" b="0" dirty="0"/>
                    </a:p>
                  </a:txBody>
                  <a:tcPr anchor="ctr"/>
                </a:tc>
                <a:extLst>
                  <a:ext uri="{0D108BD9-81ED-4DB2-BD59-A6C34878D82A}">
                    <a16:rowId xmlns:a16="http://schemas.microsoft.com/office/drawing/2014/main" val="1776653239"/>
                  </a:ext>
                </a:extLst>
              </a:tr>
              <a:tr h="420376">
                <a:tc>
                  <a:txBody>
                    <a:bodyPr/>
                    <a:lstStyle/>
                    <a:p>
                      <a:r>
                        <a:rPr lang="en-US" altLang="zh-CN" sz="1400" b="0" dirty="0"/>
                        <a:t>Roughness</a:t>
                      </a:r>
                      <a:endParaRPr lang="zh-CN" altLang="en-US" sz="1400" b="0" dirty="0"/>
                    </a:p>
                  </a:txBody>
                  <a:tcPr anchor="ctr"/>
                </a:tc>
                <a:tc>
                  <a:txBody>
                    <a:bodyPr/>
                    <a:lstStyle/>
                    <a:p>
                      <a:r>
                        <a:rPr lang="en-US" altLang="zh-CN" sz="1400" b="0" dirty="0">
                          <a:solidFill>
                            <a:srgbClr val="FF0000"/>
                          </a:solidFill>
                        </a:rPr>
                        <a:t>~ 2 nm</a:t>
                      </a:r>
                      <a:endParaRPr lang="zh-CN" altLang="en-US" sz="1400" b="0" dirty="0">
                        <a:solidFill>
                          <a:srgbClr val="FF0000"/>
                        </a:solidFill>
                      </a:endParaRPr>
                    </a:p>
                  </a:txBody>
                  <a:tcPr anchor="ctr"/>
                </a:tc>
                <a:tc>
                  <a:txBody>
                    <a:bodyPr/>
                    <a:lstStyle/>
                    <a:p>
                      <a:r>
                        <a:rPr lang="en-US" altLang="zh-CN" sz="1400" b="0" dirty="0">
                          <a:solidFill>
                            <a:srgbClr val="FF0000"/>
                          </a:solidFill>
                        </a:rPr>
                        <a:t>~ 15 nm</a:t>
                      </a:r>
                      <a:endParaRPr lang="zh-CN" altLang="en-US" sz="1400" b="0" dirty="0">
                        <a:solidFill>
                          <a:srgbClr val="FF0000"/>
                        </a:solidFill>
                      </a:endParaRPr>
                    </a:p>
                  </a:txBody>
                  <a:tcPr anchor="ctr"/>
                </a:tc>
                <a:extLst>
                  <a:ext uri="{0D108BD9-81ED-4DB2-BD59-A6C34878D82A}">
                    <a16:rowId xmlns:a16="http://schemas.microsoft.com/office/drawing/2014/main" val="1627050592"/>
                  </a:ext>
                </a:extLst>
              </a:tr>
            </a:tbl>
          </a:graphicData>
        </a:graphic>
      </p:graphicFrame>
      <p:grpSp>
        <p:nvGrpSpPr>
          <p:cNvPr id="26" name="组合 25" descr="\documentclass{article}&#10;\usepackage{amsmath}&#10;\pagestyle{empty}&#10;\begin{document}&#10;&#10;$$R_\text{total}=R_\text{single}^n$$&#10;&#10;\end{document}" title="IguanaTex Shape Display">
            <a:extLst>
              <a:ext uri="{FF2B5EF4-FFF2-40B4-BE49-F238E27FC236}">
                <a16:creationId xmlns:a16="http://schemas.microsoft.com/office/drawing/2014/main" id="{BBF0F845-7A87-4E73-B399-FD82AEE94EF1}"/>
              </a:ext>
            </a:extLst>
          </p:cNvPr>
          <p:cNvGrpSpPr>
            <a:grpSpLocks noChangeAspect="1"/>
          </p:cNvGrpSpPr>
          <p:nvPr>
            <p:custDataLst>
              <p:tags r:id="rId1"/>
            </p:custDataLst>
          </p:nvPr>
        </p:nvGrpSpPr>
        <p:grpSpPr>
          <a:xfrm>
            <a:off x="2045191" y="5327915"/>
            <a:ext cx="1473446" cy="259080"/>
            <a:chOff x="4986907" y="3570769"/>
            <a:chExt cx="1473446" cy="259080"/>
          </a:xfrm>
        </p:grpSpPr>
        <p:sp>
          <p:nvSpPr>
            <p:cNvPr id="10" name="任意多边形: 形状 9">
              <a:extLst>
                <a:ext uri="{FF2B5EF4-FFF2-40B4-BE49-F238E27FC236}">
                  <a16:creationId xmlns:a16="http://schemas.microsoft.com/office/drawing/2014/main" id="{65CC4DFF-2B00-4DA4-B20A-96FDBE95EE97}"/>
                </a:ext>
              </a:extLst>
            </p:cNvPr>
            <p:cNvSpPr/>
            <p:nvPr>
              <p:custDataLst>
                <p:tags r:id="rId2"/>
              </p:custDataLst>
            </p:nvPr>
          </p:nvSpPr>
          <p:spPr>
            <a:xfrm>
              <a:off x="4986907" y="3579758"/>
              <a:ext cx="163236" cy="164210"/>
            </a:xfrm>
            <a:custGeom>
              <a:avLst/>
              <a:gdLst>
                <a:gd name="connsiteX0" fmla="*/ 76561 w 163236"/>
                <a:gd name="connsiteY0" fmla="*/ 16146 h 164210"/>
                <a:gd name="connsiteX1" fmla="*/ 82962 w 163236"/>
                <a:gd name="connsiteY1" fmla="*/ 7528 h 164210"/>
                <a:gd name="connsiteX2" fmla="*/ 96908 w 163236"/>
                <a:gd name="connsiteY2" fmla="*/ 7295 h 164210"/>
                <a:gd name="connsiteX3" fmla="*/ 138517 w 163236"/>
                <a:gd name="connsiteY3" fmla="*/ 30355 h 164210"/>
                <a:gd name="connsiteX4" fmla="*/ 125943 w 163236"/>
                <a:gd name="connsiteY4" fmla="*/ 63430 h 164210"/>
                <a:gd name="connsiteX5" fmla="*/ 87306 w 163236"/>
                <a:gd name="connsiteY5" fmla="*/ 76939 h 164210"/>
                <a:gd name="connsiteX6" fmla="*/ 61700 w 163236"/>
                <a:gd name="connsiteY6" fmla="*/ 76939 h 164210"/>
                <a:gd name="connsiteX7" fmla="*/ 76561 w 163236"/>
                <a:gd name="connsiteY7" fmla="*/ 16146 h 164210"/>
                <a:gd name="connsiteX8" fmla="*/ 109482 w 163236"/>
                <a:gd name="connsiteY8" fmla="*/ 79967 h 164210"/>
                <a:gd name="connsiteX9" fmla="*/ 159779 w 163236"/>
                <a:gd name="connsiteY9" fmla="*/ 35013 h 164210"/>
                <a:gd name="connsiteX10" fmla="*/ 109254 w 163236"/>
                <a:gd name="connsiteY10" fmla="*/ 75 h 164210"/>
                <a:gd name="connsiteX11" fmla="*/ 44096 w 163236"/>
                <a:gd name="connsiteY11" fmla="*/ 75 h 164210"/>
                <a:gd name="connsiteX12" fmla="*/ 37466 w 163236"/>
                <a:gd name="connsiteY12" fmla="*/ 4733 h 164210"/>
                <a:gd name="connsiteX13" fmla="*/ 43868 w 163236"/>
                <a:gd name="connsiteY13" fmla="*/ 7295 h 164210"/>
                <a:gd name="connsiteX14" fmla="*/ 52555 w 163236"/>
                <a:gd name="connsiteY14" fmla="*/ 7761 h 164210"/>
                <a:gd name="connsiteX15" fmla="*/ 58728 w 163236"/>
                <a:gd name="connsiteY15" fmla="*/ 11488 h 164210"/>
                <a:gd name="connsiteX16" fmla="*/ 57814 w 163236"/>
                <a:gd name="connsiteY16" fmla="*/ 15913 h 164210"/>
                <a:gd name="connsiteX17" fmla="*/ 27178 w 163236"/>
                <a:gd name="connsiteY17" fmla="*/ 140993 h 164210"/>
                <a:gd name="connsiteX18" fmla="*/ 6374 w 163236"/>
                <a:gd name="connsiteY18" fmla="*/ 151940 h 164210"/>
                <a:gd name="connsiteX19" fmla="*/ 201 w 163236"/>
                <a:gd name="connsiteY19" fmla="*/ 156598 h 164210"/>
                <a:gd name="connsiteX20" fmla="*/ 3402 w 163236"/>
                <a:gd name="connsiteY20" fmla="*/ 159160 h 164210"/>
                <a:gd name="connsiteX21" fmla="*/ 32208 w 163236"/>
                <a:gd name="connsiteY21" fmla="*/ 158462 h 164210"/>
                <a:gd name="connsiteX22" fmla="*/ 61243 w 163236"/>
                <a:gd name="connsiteY22" fmla="*/ 159160 h 164210"/>
                <a:gd name="connsiteX23" fmla="*/ 65815 w 163236"/>
                <a:gd name="connsiteY23" fmla="*/ 154502 h 164210"/>
                <a:gd name="connsiteX24" fmla="*/ 59414 w 163236"/>
                <a:gd name="connsiteY24" fmla="*/ 151940 h 164210"/>
                <a:gd name="connsiteX25" fmla="*/ 44554 w 163236"/>
                <a:gd name="connsiteY25" fmla="*/ 147747 h 164210"/>
                <a:gd name="connsiteX26" fmla="*/ 45239 w 163236"/>
                <a:gd name="connsiteY26" fmla="*/ 143788 h 164210"/>
                <a:gd name="connsiteX27" fmla="*/ 60329 w 163236"/>
                <a:gd name="connsiteY27" fmla="*/ 82063 h 164210"/>
                <a:gd name="connsiteX28" fmla="*/ 87535 w 163236"/>
                <a:gd name="connsiteY28" fmla="*/ 82063 h 164210"/>
                <a:gd name="connsiteX29" fmla="*/ 112454 w 163236"/>
                <a:gd name="connsiteY29" fmla="*/ 103259 h 164210"/>
                <a:gd name="connsiteX30" fmla="*/ 109254 w 163236"/>
                <a:gd name="connsiteY30" fmla="*/ 119331 h 164210"/>
                <a:gd name="connsiteX31" fmla="*/ 105596 w 163236"/>
                <a:gd name="connsiteY31" fmla="*/ 139129 h 164210"/>
                <a:gd name="connsiteX32" fmla="*/ 136002 w 163236"/>
                <a:gd name="connsiteY32" fmla="*/ 164285 h 164210"/>
                <a:gd name="connsiteX33" fmla="*/ 163437 w 163236"/>
                <a:gd name="connsiteY33" fmla="*/ 137499 h 164210"/>
                <a:gd name="connsiteX34" fmla="*/ 160694 w 163236"/>
                <a:gd name="connsiteY34" fmla="*/ 134704 h 164210"/>
                <a:gd name="connsiteX35" fmla="*/ 157721 w 163236"/>
                <a:gd name="connsiteY35" fmla="*/ 137965 h 164210"/>
                <a:gd name="connsiteX36" fmla="*/ 136917 w 163236"/>
                <a:gd name="connsiteY36" fmla="*/ 159160 h 164210"/>
                <a:gd name="connsiteX37" fmla="*/ 127772 w 163236"/>
                <a:gd name="connsiteY37" fmla="*/ 144952 h 164210"/>
                <a:gd name="connsiteX38" fmla="*/ 130058 w 163236"/>
                <a:gd name="connsiteY38" fmla="*/ 118399 h 164210"/>
                <a:gd name="connsiteX39" fmla="*/ 130973 w 163236"/>
                <a:gd name="connsiteY39" fmla="*/ 107452 h 164210"/>
                <a:gd name="connsiteX40" fmla="*/ 109482 w 163236"/>
                <a:gd name="connsiteY40" fmla="*/ 79967 h 16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3236" h="164210">
                  <a:moveTo>
                    <a:pt x="76561" y="16146"/>
                  </a:moveTo>
                  <a:cubicBezTo>
                    <a:pt x="77932" y="10556"/>
                    <a:pt x="78618" y="8227"/>
                    <a:pt x="82962" y="7528"/>
                  </a:cubicBezTo>
                  <a:cubicBezTo>
                    <a:pt x="85020" y="7295"/>
                    <a:pt x="92336" y="7295"/>
                    <a:pt x="96908" y="7295"/>
                  </a:cubicBezTo>
                  <a:cubicBezTo>
                    <a:pt x="113140" y="7295"/>
                    <a:pt x="138517" y="7295"/>
                    <a:pt x="138517" y="30355"/>
                  </a:cubicBezTo>
                  <a:cubicBezTo>
                    <a:pt x="138517" y="38274"/>
                    <a:pt x="134859" y="54346"/>
                    <a:pt x="125943" y="63430"/>
                  </a:cubicBezTo>
                  <a:cubicBezTo>
                    <a:pt x="119999" y="69485"/>
                    <a:pt x="107882" y="76939"/>
                    <a:pt x="87306" y="76939"/>
                  </a:cubicBezTo>
                  <a:lnTo>
                    <a:pt x="61700" y="76939"/>
                  </a:lnTo>
                  <a:lnTo>
                    <a:pt x="76561" y="16146"/>
                  </a:lnTo>
                  <a:close/>
                  <a:moveTo>
                    <a:pt x="109482" y="79967"/>
                  </a:moveTo>
                  <a:cubicBezTo>
                    <a:pt x="132573" y="74843"/>
                    <a:pt x="159779" y="58538"/>
                    <a:pt x="159779" y="35013"/>
                  </a:cubicBezTo>
                  <a:cubicBezTo>
                    <a:pt x="159779" y="14982"/>
                    <a:pt x="139203" y="75"/>
                    <a:pt x="109254" y="75"/>
                  </a:cubicBezTo>
                  <a:lnTo>
                    <a:pt x="44096" y="75"/>
                  </a:lnTo>
                  <a:cubicBezTo>
                    <a:pt x="39524" y="75"/>
                    <a:pt x="37466" y="75"/>
                    <a:pt x="37466" y="4733"/>
                  </a:cubicBezTo>
                  <a:cubicBezTo>
                    <a:pt x="37466" y="7295"/>
                    <a:pt x="39524" y="7295"/>
                    <a:pt x="43868" y="7295"/>
                  </a:cubicBezTo>
                  <a:cubicBezTo>
                    <a:pt x="44325" y="7295"/>
                    <a:pt x="48669" y="7295"/>
                    <a:pt x="52555" y="7761"/>
                  </a:cubicBezTo>
                  <a:cubicBezTo>
                    <a:pt x="56671" y="8227"/>
                    <a:pt x="58728" y="8460"/>
                    <a:pt x="58728" y="11488"/>
                  </a:cubicBezTo>
                  <a:cubicBezTo>
                    <a:pt x="58728" y="12420"/>
                    <a:pt x="58500" y="13118"/>
                    <a:pt x="57814" y="15913"/>
                  </a:cubicBezTo>
                  <a:lnTo>
                    <a:pt x="27178" y="140993"/>
                  </a:lnTo>
                  <a:cubicBezTo>
                    <a:pt x="24892" y="150076"/>
                    <a:pt x="24435" y="151940"/>
                    <a:pt x="6374" y="151940"/>
                  </a:cubicBezTo>
                  <a:cubicBezTo>
                    <a:pt x="2259" y="151940"/>
                    <a:pt x="201" y="151940"/>
                    <a:pt x="201" y="156598"/>
                  </a:cubicBezTo>
                  <a:cubicBezTo>
                    <a:pt x="201" y="159160"/>
                    <a:pt x="2944" y="159160"/>
                    <a:pt x="3402" y="159160"/>
                  </a:cubicBezTo>
                  <a:cubicBezTo>
                    <a:pt x="9803" y="159160"/>
                    <a:pt x="25807" y="158462"/>
                    <a:pt x="32208" y="158462"/>
                  </a:cubicBezTo>
                  <a:cubicBezTo>
                    <a:pt x="38609" y="158462"/>
                    <a:pt x="54842" y="159160"/>
                    <a:pt x="61243" y="159160"/>
                  </a:cubicBezTo>
                  <a:cubicBezTo>
                    <a:pt x="63072" y="159160"/>
                    <a:pt x="65815" y="159160"/>
                    <a:pt x="65815" y="154502"/>
                  </a:cubicBezTo>
                  <a:cubicBezTo>
                    <a:pt x="65815" y="151940"/>
                    <a:pt x="63758" y="151940"/>
                    <a:pt x="59414" y="151940"/>
                  </a:cubicBezTo>
                  <a:cubicBezTo>
                    <a:pt x="50955" y="151940"/>
                    <a:pt x="44554" y="151940"/>
                    <a:pt x="44554" y="147747"/>
                  </a:cubicBezTo>
                  <a:cubicBezTo>
                    <a:pt x="44554" y="146350"/>
                    <a:pt x="45011" y="145185"/>
                    <a:pt x="45239" y="143788"/>
                  </a:cubicBezTo>
                  <a:lnTo>
                    <a:pt x="60329" y="82063"/>
                  </a:lnTo>
                  <a:lnTo>
                    <a:pt x="87535" y="82063"/>
                  </a:lnTo>
                  <a:cubicBezTo>
                    <a:pt x="108339" y="82063"/>
                    <a:pt x="112454" y="95107"/>
                    <a:pt x="112454" y="103259"/>
                  </a:cubicBezTo>
                  <a:cubicBezTo>
                    <a:pt x="112454" y="106753"/>
                    <a:pt x="110625" y="113974"/>
                    <a:pt x="109254" y="119331"/>
                  </a:cubicBezTo>
                  <a:cubicBezTo>
                    <a:pt x="107653" y="125853"/>
                    <a:pt x="105596" y="134471"/>
                    <a:pt x="105596" y="139129"/>
                  </a:cubicBezTo>
                  <a:cubicBezTo>
                    <a:pt x="105596" y="164285"/>
                    <a:pt x="133030" y="164285"/>
                    <a:pt x="136002" y="164285"/>
                  </a:cubicBezTo>
                  <a:cubicBezTo>
                    <a:pt x="155435" y="164285"/>
                    <a:pt x="163437" y="140760"/>
                    <a:pt x="163437" y="137499"/>
                  </a:cubicBezTo>
                  <a:cubicBezTo>
                    <a:pt x="163437" y="134704"/>
                    <a:pt x="160922" y="134704"/>
                    <a:pt x="160694" y="134704"/>
                  </a:cubicBezTo>
                  <a:cubicBezTo>
                    <a:pt x="158636" y="134704"/>
                    <a:pt x="158179" y="136334"/>
                    <a:pt x="157721" y="137965"/>
                  </a:cubicBezTo>
                  <a:cubicBezTo>
                    <a:pt x="152006" y="155201"/>
                    <a:pt x="142175" y="159160"/>
                    <a:pt x="136917" y="159160"/>
                  </a:cubicBezTo>
                  <a:cubicBezTo>
                    <a:pt x="129372" y="159160"/>
                    <a:pt x="127772" y="154036"/>
                    <a:pt x="127772" y="144952"/>
                  </a:cubicBezTo>
                  <a:cubicBezTo>
                    <a:pt x="127772" y="137732"/>
                    <a:pt x="129144" y="125853"/>
                    <a:pt x="130058" y="118399"/>
                  </a:cubicBezTo>
                  <a:cubicBezTo>
                    <a:pt x="130515" y="115138"/>
                    <a:pt x="130973" y="110713"/>
                    <a:pt x="130973" y="107452"/>
                  </a:cubicBezTo>
                  <a:cubicBezTo>
                    <a:pt x="130973" y="89517"/>
                    <a:pt x="115655" y="82296"/>
                    <a:pt x="109482" y="79967"/>
                  </a:cubicBezTo>
                  <a:close/>
                </a:path>
              </a:pathLst>
            </a:custGeom>
            <a:solidFill>
              <a:srgbClr val="000000"/>
            </a:solidFill>
            <a:ln w="22860" cap="flat">
              <a:no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ED472D54-9024-400D-A01B-D9691876F22F}"/>
                </a:ext>
              </a:extLst>
            </p:cNvPr>
            <p:cNvSpPr/>
            <p:nvPr>
              <p:custDataLst>
                <p:tags r:id="rId3"/>
              </p:custDataLst>
            </p:nvPr>
          </p:nvSpPr>
          <p:spPr>
            <a:xfrm>
              <a:off x="5155765" y="3673509"/>
              <a:ext cx="55372" cy="101903"/>
            </a:xfrm>
            <a:custGeom>
              <a:avLst/>
              <a:gdLst>
                <a:gd name="connsiteX0" fmla="*/ 55581 w 55372"/>
                <a:gd name="connsiteY0" fmla="*/ 79805 h 101903"/>
                <a:gd name="connsiteX1" fmla="*/ 55581 w 55372"/>
                <a:gd name="connsiteY1" fmla="*/ 70838 h 101903"/>
                <a:gd name="connsiteX2" fmla="*/ 50140 w 55372"/>
                <a:gd name="connsiteY2" fmla="*/ 70838 h 101903"/>
                <a:gd name="connsiteX3" fmla="*/ 50140 w 55372"/>
                <a:gd name="connsiteY3" fmla="*/ 79642 h 101903"/>
                <a:gd name="connsiteX4" fmla="*/ 38777 w 55372"/>
                <a:gd name="connsiteY4" fmla="*/ 96762 h 101903"/>
                <a:gd name="connsiteX5" fmla="*/ 27735 w 55372"/>
                <a:gd name="connsiteY5" fmla="*/ 80132 h 101903"/>
                <a:gd name="connsiteX6" fmla="*/ 27735 w 55372"/>
                <a:gd name="connsiteY6" fmla="*/ 35946 h 101903"/>
                <a:gd name="connsiteX7" fmla="*/ 52700 w 55372"/>
                <a:gd name="connsiteY7" fmla="*/ 35946 h 101903"/>
                <a:gd name="connsiteX8" fmla="*/ 52700 w 55372"/>
                <a:gd name="connsiteY8" fmla="*/ 30077 h 101903"/>
                <a:gd name="connsiteX9" fmla="*/ 27735 w 55372"/>
                <a:gd name="connsiteY9" fmla="*/ 30077 h 101903"/>
                <a:gd name="connsiteX10" fmla="*/ 27735 w 55372"/>
                <a:gd name="connsiteY10" fmla="*/ 76 h 101903"/>
                <a:gd name="connsiteX11" fmla="*/ 22293 w 55372"/>
                <a:gd name="connsiteY11" fmla="*/ 76 h 101903"/>
                <a:gd name="connsiteX12" fmla="*/ 208 w 55372"/>
                <a:gd name="connsiteY12" fmla="*/ 31381 h 101903"/>
                <a:gd name="connsiteX13" fmla="*/ 208 w 55372"/>
                <a:gd name="connsiteY13" fmla="*/ 35946 h 101903"/>
                <a:gd name="connsiteX14" fmla="*/ 15092 w 55372"/>
                <a:gd name="connsiteY14" fmla="*/ 35946 h 101903"/>
                <a:gd name="connsiteX15" fmla="*/ 15092 w 55372"/>
                <a:gd name="connsiteY15" fmla="*/ 79968 h 101903"/>
                <a:gd name="connsiteX16" fmla="*/ 37497 w 55372"/>
                <a:gd name="connsiteY16" fmla="*/ 101980 h 101903"/>
                <a:gd name="connsiteX17" fmla="*/ 55581 w 55372"/>
                <a:gd name="connsiteY17" fmla="*/ 79805 h 10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372" h="101903">
                  <a:moveTo>
                    <a:pt x="55581" y="79805"/>
                  </a:moveTo>
                  <a:lnTo>
                    <a:pt x="55581" y="70838"/>
                  </a:lnTo>
                  <a:lnTo>
                    <a:pt x="50140" y="70838"/>
                  </a:lnTo>
                  <a:lnTo>
                    <a:pt x="50140" y="79642"/>
                  </a:lnTo>
                  <a:cubicBezTo>
                    <a:pt x="50140" y="90729"/>
                    <a:pt x="45018" y="96762"/>
                    <a:pt x="38777" y="96762"/>
                  </a:cubicBezTo>
                  <a:cubicBezTo>
                    <a:pt x="27735" y="96762"/>
                    <a:pt x="27735" y="83066"/>
                    <a:pt x="27735" y="80132"/>
                  </a:cubicBezTo>
                  <a:lnTo>
                    <a:pt x="27735" y="35946"/>
                  </a:lnTo>
                  <a:lnTo>
                    <a:pt x="52700" y="35946"/>
                  </a:lnTo>
                  <a:lnTo>
                    <a:pt x="52700" y="30077"/>
                  </a:lnTo>
                  <a:lnTo>
                    <a:pt x="27735" y="30077"/>
                  </a:lnTo>
                  <a:lnTo>
                    <a:pt x="27735" y="76"/>
                  </a:lnTo>
                  <a:lnTo>
                    <a:pt x="22293" y="76"/>
                  </a:lnTo>
                  <a:cubicBezTo>
                    <a:pt x="22133" y="14750"/>
                    <a:pt x="15572" y="30892"/>
                    <a:pt x="208" y="31381"/>
                  </a:cubicBezTo>
                  <a:lnTo>
                    <a:pt x="208" y="35946"/>
                  </a:lnTo>
                  <a:lnTo>
                    <a:pt x="15092" y="35946"/>
                  </a:lnTo>
                  <a:lnTo>
                    <a:pt x="15092" y="79968"/>
                  </a:lnTo>
                  <a:cubicBezTo>
                    <a:pt x="15092" y="98230"/>
                    <a:pt x="28535" y="101980"/>
                    <a:pt x="37497" y="101980"/>
                  </a:cubicBezTo>
                  <a:cubicBezTo>
                    <a:pt x="48219" y="101980"/>
                    <a:pt x="55581" y="92686"/>
                    <a:pt x="55581" y="79805"/>
                  </a:cubicBezTo>
                  <a:close/>
                </a:path>
              </a:pathLst>
            </a:custGeom>
            <a:solidFill>
              <a:srgbClr val="000000"/>
            </a:solidFill>
            <a:ln w="22860"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75D47DA4-724C-4B9E-8A90-4E3E15960A08}"/>
                </a:ext>
              </a:extLst>
            </p:cNvPr>
            <p:cNvSpPr/>
            <p:nvPr>
              <p:custDataLst>
                <p:tags r:id="rId4"/>
              </p:custDataLst>
            </p:nvPr>
          </p:nvSpPr>
          <p:spPr>
            <a:xfrm>
              <a:off x="5228741" y="3701063"/>
              <a:ext cx="78417" cy="74348"/>
            </a:xfrm>
            <a:custGeom>
              <a:avLst/>
              <a:gdLst>
                <a:gd name="connsiteX0" fmla="*/ 78629 w 78417"/>
                <a:gd name="connsiteY0" fmla="*/ 38066 h 74348"/>
                <a:gd name="connsiteX1" fmla="*/ 39420 w 78417"/>
                <a:gd name="connsiteY1" fmla="*/ 76 h 74348"/>
                <a:gd name="connsiteX2" fmla="*/ 212 w 78417"/>
                <a:gd name="connsiteY2" fmla="*/ 38066 h 74348"/>
                <a:gd name="connsiteX3" fmla="*/ 39420 w 78417"/>
                <a:gd name="connsiteY3" fmla="*/ 74425 h 74348"/>
                <a:gd name="connsiteX4" fmla="*/ 78629 w 78417"/>
                <a:gd name="connsiteY4" fmla="*/ 38066 h 74348"/>
                <a:gd name="connsiteX5" fmla="*/ 64066 w 78417"/>
                <a:gd name="connsiteY5" fmla="*/ 36598 h 74348"/>
                <a:gd name="connsiteX6" fmla="*/ 58945 w 78417"/>
                <a:gd name="connsiteY6" fmla="*/ 59751 h 74348"/>
                <a:gd name="connsiteX7" fmla="*/ 39420 w 78417"/>
                <a:gd name="connsiteY7" fmla="*/ 69207 h 74348"/>
                <a:gd name="connsiteX8" fmla="*/ 19576 w 78417"/>
                <a:gd name="connsiteY8" fmla="*/ 59262 h 74348"/>
                <a:gd name="connsiteX9" fmla="*/ 14775 w 78417"/>
                <a:gd name="connsiteY9" fmla="*/ 36598 h 74348"/>
                <a:gd name="connsiteX10" fmla="*/ 20536 w 78417"/>
                <a:gd name="connsiteY10" fmla="*/ 12957 h 74348"/>
                <a:gd name="connsiteX11" fmla="*/ 39420 w 78417"/>
                <a:gd name="connsiteY11" fmla="*/ 4641 h 74348"/>
                <a:gd name="connsiteX12" fmla="*/ 59105 w 78417"/>
                <a:gd name="connsiteY12" fmla="*/ 14261 h 74348"/>
                <a:gd name="connsiteX13" fmla="*/ 64066 w 78417"/>
                <a:gd name="connsiteY13" fmla="*/ 36598 h 7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417" h="74348">
                  <a:moveTo>
                    <a:pt x="78629" y="38066"/>
                  </a:moveTo>
                  <a:cubicBezTo>
                    <a:pt x="78629" y="17685"/>
                    <a:pt x="61505" y="76"/>
                    <a:pt x="39420" y="76"/>
                  </a:cubicBezTo>
                  <a:cubicBezTo>
                    <a:pt x="17335" y="76"/>
                    <a:pt x="212" y="17685"/>
                    <a:pt x="212" y="38066"/>
                  </a:cubicBezTo>
                  <a:cubicBezTo>
                    <a:pt x="212" y="58283"/>
                    <a:pt x="17815" y="74425"/>
                    <a:pt x="39420" y="74425"/>
                  </a:cubicBezTo>
                  <a:cubicBezTo>
                    <a:pt x="61025" y="74425"/>
                    <a:pt x="78629" y="58283"/>
                    <a:pt x="78629" y="38066"/>
                  </a:cubicBezTo>
                  <a:close/>
                  <a:moveTo>
                    <a:pt x="64066" y="36598"/>
                  </a:moveTo>
                  <a:cubicBezTo>
                    <a:pt x="64066" y="44425"/>
                    <a:pt x="63586" y="53066"/>
                    <a:pt x="58945" y="59751"/>
                  </a:cubicBezTo>
                  <a:cubicBezTo>
                    <a:pt x="54624" y="65947"/>
                    <a:pt x="47262" y="69207"/>
                    <a:pt x="39420" y="69207"/>
                  </a:cubicBezTo>
                  <a:cubicBezTo>
                    <a:pt x="33499" y="69207"/>
                    <a:pt x="24857" y="67251"/>
                    <a:pt x="19576" y="59262"/>
                  </a:cubicBezTo>
                  <a:cubicBezTo>
                    <a:pt x="15255" y="52577"/>
                    <a:pt x="14775" y="44098"/>
                    <a:pt x="14775" y="36598"/>
                  </a:cubicBezTo>
                  <a:cubicBezTo>
                    <a:pt x="14775" y="29587"/>
                    <a:pt x="14935" y="19968"/>
                    <a:pt x="20536" y="12957"/>
                  </a:cubicBezTo>
                  <a:cubicBezTo>
                    <a:pt x="24537" y="8228"/>
                    <a:pt x="31258" y="4641"/>
                    <a:pt x="39420" y="4641"/>
                  </a:cubicBezTo>
                  <a:cubicBezTo>
                    <a:pt x="48862" y="4641"/>
                    <a:pt x="55584" y="9207"/>
                    <a:pt x="59105" y="14261"/>
                  </a:cubicBezTo>
                  <a:cubicBezTo>
                    <a:pt x="63586" y="20620"/>
                    <a:pt x="64066" y="28772"/>
                    <a:pt x="64066" y="36598"/>
                  </a:cubicBezTo>
                  <a:close/>
                </a:path>
              </a:pathLst>
            </a:custGeom>
            <a:solidFill>
              <a:srgbClr val="000000"/>
            </a:solidFill>
            <a:ln w="22860"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2C6D192B-7978-4932-8087-6D43708846F3}"/>
                </a:ext>
              </a:extLst>
            </p:cNvPr>
            <p:cNvSpPr/>
            <p:nvPr>
              <p:custDataLst>
                <p:tags r:id="rId5"/>
              </p:custDataLst>
            </p:nvPr>
          </p:nvSpPr>
          <p:spPr>
            <a:xfrm>
              <a:off x="5318200" y="3673509"/>
              <a:ext cx="55372" cy="101903"/>
            </a:xfrm>
            <a:custGeom>
              <a:avLst/>
              <a:gdLst>
                <a:gd name="connsiteX0" fmla="*/ 55588 w 55372"/>
                <a:gd name="connsiteY0" fmla="*/ 79805 h 101903"/>
                <a:gd name="connsiteX1" fmla="*/ 55588 w 55372"/>
                <a:gd name="connsiteY1" fmla="*/ 70838 h 101903"/>
                <a:gd name="connsiteX2" fmla="*/ 50147 w 55372"/>
                <a:gd name="connsiteY2" fmla="*/ 70838 h 101903"/>
                <a:gd name="connsiteX3" fmla="*/ 50147 w 55372"/>
                <a:gd name="connsiteY3" fmla="*/ 79642 h 101903"/>
                <a:gd name="connsiteX4" fmla="*/ 38784 w 55372"/>
                <a:gd name="connsiteY4" fmla="*/ 96762 h 101903"/>
                <a:gd name="connsiteX5" fmla="*/ 27742 w 55372"/>
                <a:gd name="connsiteY5" fmla="*/ 80132 h 101903"/>
                <a:gd name="connsiteX6" fmla="*/ 27742 w 55372"/>
                <a:gd name="connsiteY6" fmla="*/ 35946 h 101903"/>
                <a:gd name="connsiteX7" fmla="*/ 52707 w 55372"/>
                <a:gd name="connsiteY7" fmla="*/ 35946 h 101903"/>
                <a:gd name="connsiteX8" fmla="*/ 52707 w 55372"/>
                <a:gd name="connsiteY8" fmla="*/ 30077 h 101903"/>
                <a:gd name="connsiteX9" fmla="*/ 27742 w 55372"/>
                <a:gd name="connsiteY9" fmla="*/ 30077 h 101903"/>
                <a:gd name="connsiteX10" fmla="*/ 27742 w 55372"/>
                <a:gd name="connsiteY10" fmla="*/ 76 h 101903"/>
                <a:gd name="connsiteX11" fmla="*/ 22300 w 55372"/>
                <a:gd name="connsiteY11" fmla="*/ 76 h 101903"/>
                <a:gd name="connsiteX12" fmla="*/ 216 w 55372"/>
                <a:gd name="connsiteY12" fmla="*/ 31381 h 101903"/>
                <a:gd name="connsiteX13" fmla="*/ 216 w 55372"/>
                <a:gd name="connsiteY13" fmla="*/ 35946 h 101903"/>
                <a:gd name="connsiteX14" fmla="*/ 15099 w 55372"/>
                <a:gd name="connsiteY14" fmla="*/ 35946 h 101903"/>
                <a:gd name="connsiteX15" fmla="*/ 15099 w 55372"/>
                <a:gd name="connsiteY15" fmla="*/ 79968 h 101903"/>
                <a:gd name="connsiteX16" fmla="*/ 37504 w 55372"/>
                <a:gd name="connsiteY16" fmla="*/ 101980 h 101903"/>
                <a:gd name="connsiteX17" fmla="*/ 55588 w 55372"/>
                <a:gd name="connsiteY17" fmla="*/ 79805 h 10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372" h="101903">
                  <a:moveTo>
                    <a:pt x="55588" y="79805"/>
                  </a:moveTo>
                  <a:lnTo>
                    <a:pt x="55588" y="70838"/>
                  </a:lnTo>
                  <a:lnTo>
                    <a:pt x="50147" y="70838"/>
                  </a:lnTo>
                  <a:lnTo>
                    <a:pt x="50147" y="79642"/>
                  </a:lnTo>
                  <a:cubicBezTo>
                    <a:pt x="50147" y="90729"/>
                    <a:pt x="45025" y="96762"/>
                    <a:pt x="38784" y="96762"/>
                  </a:cubicBezTo>
                  <a:cubicBezTo>
                    <a:pt x="27742" y="96762"/>
                    <a:pt x="27742" y="83066"/>
                    <a:pt x="27742" y="80132"/>
                  </a:cubicBezTo>
                  <a:lnTo>
                    <a:pt x="27742" y="35946"/>
                  </a:lnTo>
                  <a:lnTo>
                    <a:pt x="52707" y="35946"/>
                  </a:lnTo>
                  <a:lnTo>
                    <a:pt x="52707" y="30077"/>
                  </a:lnTo>
                  <a:lnTo>
                    <a:pt x="27742" y="30077"/>
                  </a:lnTo>
                  <a:lnTo>
                    <a:pt x="27742" y="76"/>
                  </a:lnTo>
                  <a:lnTo>
                    <a:pt x="22300" y="76"/>
                  </a:lnTo>
                  <a:cubicBezTo>
                    <a:pt x="22140" y="14750"/>
                    <a:pt x="15579" y="30892"/>
                    <a:pt x="216" y="31381"/>
                  </a:cubicBezTo>
                  <a:lnTo>
                    <a:pt x="216" y="35946"/>
                  </a:lnTo>
                  <a:lnTo>
                    <a:pt x="15099" y="35946"/>
                  </a:lnTo>
                  <a:lnTo>
                    <a:pt x="15099" y="79968"/>
                  </a:lnTo>
                  <a:cubicBezTo>
                    <a:pt x="15099" y="98230"/>
                    <a:pt x="28542" y="101980"/>
                    <a:pt x="37504" y="101980"/>
                  </a:cubicBezTo>
                  <a:cubicBezTo>
                    <a:pt x="48226" y="101980"/>
                    <a:pt x="55588" y="92686"/>
                    <a:pt x="55588" y="79805"/>
                  </a:cubicBezTo>
                  <a:close/>
                </a:path>
              </a:pathLst>
            </a:custGeom>
            <a:solidFill>
              <a:srgbClr val="000000"/>
            </a:solidFill>
            <a:ln w="22860"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764AE932-BB0A-4069-9559-83BA9B9ABBB8}"/>
                </a:ext>
              </a:extLst>
            </p:cNvPr>
            <p:cNvSpPr/>
            <p:nvPr>
              <p:custDataLst>
                <p:tags r:id="rId6"/>
              </p:custDataLst>
            </p:nvPr>
          </p:nvSpPr>
          <p:spPr>
            <a:xfrm>
              <a:off x="5392137" y="3701063"/>
              <a:ext cx="79857" cy="74348"/>
            </a:xfrm>
            <a:custGeom>
              <a:avLst/>
              <a:gdLst>
                <a:gd name="connsiteX0" fmla="*/ 80076 w 79857"/>
                <a:gd name="connsiteY0" fmla="*/ 58120 h 74348"/>
                <a:gd name="connsiteX1" fmla="*/ 80076 w 79857"/>
                <a:gd name="connsiteY1" fmla="*/ 49153 h 74348"/>
                <a:gd name="connsiteX2" fmla="*/ 74635 w 79857"/>
                <a:gd name="connsiteY2" fmla="*/ 49153 h 74348"/>
                <a:gd name="connsiteX3" fmla="*/ 74635 w 79857"/>
                <a:gd name="connsiteY3" fmla="*/ 57957 h 74348"/>
                <a:gd name="connsiteX4" fmla="*/ 68714 w 79857"/>
                <a:gd name="connsiteY4" fmla="*/ 67414 h 74348"/>
                <a:gd name="connsiteX5" fmla="*/ 62793 w 79857"/>
                <a:gd name="connsiteY5" fmla="*/ 57631 h 74348"/>
                <a:gd name="connsiteX6" fmla="*/ 62793 w 79857"/>
                <a:gd name="connsiteY6" fmla="*/ 29098 h 74348"/>
                <a:gd name="connsiteX7" fmla="*/ 55431 w 79857"/>
                <a:gd name="connsiteY7" fmla="*/ 8228 h 74348"/>
                <a:gd name="connsiteX8" fmla="*/ 31746 w 79857"/>
                <a:gd name="connsiteY8" fmla="*/ 76 h 74348"/>
                <a:gd name="connsiteX9" fmla="*/ 5820 w 79857"/>
                <a:gd name="connsiteY9" fmla="*/ 15892 h 74348"/>
                <a:gd name="connsiteX10" fmla="*/ 13502 w 79857"/>
                <a:gd name="connsiteY10" fmla="*/ 23881 h 74348"/>
                <a:gd name="connsiteX11" fmla="*/ 21023 w 79857"/>
                <a:gd name="connsiteY11" fmla="*/ 16218 h 74348"/>
                <a:gd name="connsiteX12" fmla="*/ 15422 w 79857"/>
                <a:gd name="connsiteY12" fmla="*/ 8718 h 74348"/>
                <a:gd name="connsiteX13" fmla="*/ 31426 w 79857"/>
                <a:gd name="connsiteY13" fmla="*/ 4641 h 74348"/>
                <a:gd name="connsiteX14" fmla="*/ 50150 w 79857"/>
                <a:gd name="connsiteY14" fmla="*/ 24370 h 74348"/>
                <a:gd name="connsiteX15" fmla="*/ 50150 w 79857"/>
                <a:gd name="connsiteY15" fmla="*/ 29424 h 74348"/>
                <a:gd name="connsiteX16" fmla="*/ 19103 w 79857"/>
                <a:gd name="connsiteY16" fmla="*/ 34642 h 74348"/>
                <a:gd name="connsiteX17" fmla="*/ 219 w 79857"/>
                <a:gd name="connsiteY17" fmla="*/ 56327 h 74348"/>
                <a:gd name="connsiteX18" fmla="*/ 28225 w 79857"/>
                <a:gd name="connsiteY18" fmla="*/ 74425 h 74348"/>
                <a:gd name="connsiteX19" fmla="*/ 51910 w 79857"/>
                <a:gd name="connsiteY19" fmla="*/ 60729 h 74348"/>
                <a:gd name="connsiteX20" fmla="*/ 64233 w 79857"/>
                <a:gd name="connsiteY20" fmla="*/ 73610 h 74348"/>
                <a:gd name="connsiteX21" fmla="*/ 80076 w 79857"/>
                <a:gd name="connsiteY21" fmla="*/ 58120 h 74348"/>
                <a:gd name="connsiteX22" fmla="*/ 50150 w 79857"/>
                <a:gd name="connsiteY22" fmla="*/ 49805 h 74348"/>
                <a:gd name="connsiteX23" fmla="*/ 29505 w 79857"/>
                <a:gd name="connsiteY23" fmla="*/ 69860 h 74348"/>
                <a:gd name="connsiteX24" fmla="*/ 13662 w 79857"/>
                <a:gd name="connsiteY24" fmla="*/ 56327 h 74348"/>
                <a:gd name="connsiteX25" fmla="*/ 50150 w 79857"/>
                <a:gd name="connsiteY25" fmla="*/ 33664 h 74348"/>
                <a:gd name="connsiteX26" fmla="*/ 50150 w 79857"/>
                <a:gd name="connsiteY26" fmla="*/ 49805 h 7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857" h="74348">
                  <a:moveTo>
                    <a:pt x="80076" y="58120"/>
                  </a:moveTo>
                  <a:lnTo>
                    <a:pt x="80076" y="49153"/>
                  </a:lnTo>
                  <a:lnTo>
                    <a:pt x="74635" y="49153"/>
                  </a:lnTo>
                  <a:lnTo>
                    <a:pt x="74635" y="57957"/>
                  </a:lnTo>
                  <a:cubicBezTo>
                    <a:pt x="74635" y="59588"/>
                    <a:pt x="74635" y="67414"/>
                    <a:pt x="68714" y="67414"/>
                  </a:cubicBezTo>
                  <a:cubicBezTo>
                    <a:pt x="62792" y="67414"/>
                    <a:pt x="62793" y="59751"/>
                    <a:pt x="62793" y="57631"/>
                  </a:cubicBezTo>
                  <a:lnTo>
                    <a:pt x="62793" y="29098"/>
                  </a:lnTo>
                  <a:cubicBezTo>
                    <a:pt x="62793" y="20457"/>
                    <a:pt x="62793" y="14261"/>
                    <a:pt x="55431" y="8228"/>
                  </a:cubicBezTo>
                  <a:cubicBezTo>
                    <a:pt x="48869" y="2685"/>
                    <a:pt x="41188" y="76"/>
                    <a:pt x="31746" y="76"/>
                  </a:cubicBezTo>
                  <a:cubicBezTo>
                    <a:pt x="16542" y="76"/>
                    <a:pt x="5820" y="5946"/>
                    <a:pt x="5820" y="15892"/>
                  </a:cubicBezTo>
                  <a:cubicBezTo>
                    <a:pt x="5820" y="21109"/>
                    <a:pt x="9341" y="23881"/>
                    <a:pt x="13502" y="23881"/>
                  </a:cubicBezTo>
                  <a:cubicBezTo>
                    <a:pt x="17823" y="23881"/>
                    <a:pt x="21023" y="20620"/>
                    <a:pt x="21023" y="16218"/>
                  </a:cubicBezTo>
                  <a:cubicBezTo>
                    <a:pt x="21023" y="13446"/>
                    <a:pt x="19743" y="10022"/>
                    <a:pt x="15422" y="8718"/>
                  </a:cubicBezTo>
                  <a:cubicBezTo>
                    <a:pt x="21183" y="4641"/>
                    <a:pt x="30465" y="4641"/>
                    <a:pt x="31426" y="4641"/>
                  </a:cubicBezTo>
                  <a:cubicBezTo>
                    <a:pt x="40388" y="4641"/>
                    <a:pt x="50150" y="10674"/>
                    <a:pt x="50150" y="24370"/>
                  </a:cubicBezTo>
                  <a:lnTo>
                    <a:pt x="50150" y="29424"/>
                  </a:lnTo>
                  <a:cubicBezTo>
                    <a:pt x="41348" y="29750"/>
                    <a:pt x="30785" y="30240"/>
                    <a:pt x="19103" y="34642"/>
                  </a:cubicBezTo>
                  <a:cubicBezTo>
                    <a:pt x="4700" y="40022"/>
                    <a:pt x="219" y="48990"/>
                    <a:pt x="219" y="56327"/>
                  </a:cubicBezTo>
                  <a:cubicBezTo>
                    <a:pt x="219" y="70349"/>
                    <a:pt x="16862" y="74425"/>
                    <a:pt x="28225" y="74425"/>
                  </a:cubicBezTo>
                  <a:cubicBezTo>
                    <a:pt x="41028" y="74425"/>
                    <a:pt x="48549" y="67088"/>
                    <a:pt x="51910" y="60729"/>
                  </a:cubicBezTo>
                  <a:cubicBezTo>
                    <a:pt x="52550" y="67414"/>
                    <a:pt x="56871" y="73610"/>
                    <a:pt x="64233" y="73610"/>
                  </a:cubicBezTo>
                  <a:cubicBezTo>
                    <a:pt x="64233" y="73610"/>
                    <a:pt x="80076" y="73610"/>
                    <a:pt x="80076" y="58120"/>
                  </a:cubicBezTo>
                  <a:close/>
                  <a:moveTo>
                    <a:pt x="50150" y="49805"/>
                  </a:moveTo>
                  <a:cubicBezTo>
                    <a:pt x="50150" y="65457"/>
                    <a:pt x="36707" y="69860"/>
                    <a:pt x="29505" y="69860"/>
                  </a:cubicBezTo>
                  <a:cubicBezTo>
                    <a:pt x="21343" y="69860"/>
                    <a:pt x="13662" y="64316"/>
                    <a:pt x="13662" y="56327"/>
                  </a:cubicBezTo>
                  <a:cubicBezTo>
                    <a:pt x="13662" y="47359"/>
                    <a:pt x="21343" y="34805"/>
                    <a:pt x="50150" y="33664"/>
                  </a:cubicBezTo>
                  <a:lnTo>
                    <a:pt x="50150" y="49805"/>
                  </a:lnTo>
                  <a:close/>
                </a:path>
              </a:pathLst>
            </a:custGeom>
            <a:solidFill>
              <a:srgbClr val="000000"/>
            </a:solidFill>
            <a:ln w="22860"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4855B119-AD0E-4BF1-B787-319AEF5A79BC}"/>
                </a:ext>
              </a:extLst>
            </p:cNvPr>
            <p:cNvSpPr/>
            <p:nvPr>
              <p:custDataLst>
                <p:tags r:id="rId7"/>
              </p:custDataLst>
            </p:nvPr>
          </p:nvSpPr>
          <p:spPr>
            <a:xfrm>
              <a:off x="5484957" y="3660628"/>
              <a:ext cx="36007" cy="113153"/>
            </a:xfrm>
            <a:custGeom>
              <a:avLst/>
              <a:gdLst>
                <a:gd name="connsiteX0" fmla="*/ 36231 w 36007"/>
                <a:gd name="connsiteY0" fmla="*/ 113230 h 113153"/>
                <a:gd name="connsiteX1" fmla="*/ 36231 w 36007"/>
                <a:gd name="connsiteY1" fmla="*/ 107360 h 113153"/>
                <a:gd name="connsiteX2" fmla="*/ 24228 w 36007"/>
                <a:gd name="connsiteY2" fmla="*/ 100349 h 113153"/>
                <a:gd name="connsiteX3" fmla="*/ 24228 w 36007"/>
                <a:gd name="connsiteY3" fmla="*/ 76 h 113153"/>
                <a:gd name="connsiteX4" fmla="*/ 223 w 36007"/>
                <a:gd name="connsiteY4" fmla="*/ 1870 h 113153"/>
                <a:gd name="connsiteX5" fmla="*/ 223 w 36007"/>
                <a:gd name="connsiteY5" fmla="*/ 7739 h 113153"/>
                <a:gd name="connsiteX6" fmla="*/ 12225 w 36007"/>
                <a:gd name="connsiteY6" fmla="*/ 16870 h 113153"/>
                <a:gd name="connsiteX7" fmla="*/ 12225 w 36007"/>
                <a:gd name="connsiteY7" fmla="*/ 100349 h 113153"/>
                <a:gd name="connsiteX8" fmla="*/ 223 w 36007"/>
                <a:gd name="connsiteY8" fmla="*/ 107360 h 113153"/>
                <a:gd name="connsiteX9" fmla="*/ 223 w 36007"/>
                <a:gd name="connsiteY9" fmla="*/ 113230 h 113153"/>
                <a:gd name="connsiteX10" fmla="*/ 18147 w 36007"/>
                <a:gd name="connsiteY10" fmla="*/ 112578 h 113153"/>
                <a:gd name="connsiteX11" fmla="*/ 36231 w 36007"/>
                <a:gd name="connsiteY11" fmla="*/ 113230 h 11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007" h="113153">
                  <a:moveTo>
                    <a:pt x="36231" y="113230"/>
                  </a:moveTo>
                  <a:lnTo>
                    <a:pt x="36231" y="107360"/>
                  </a:lnTo>
                  <a:cubicBezTo>
                    <a:pt x="25828" y="107360"/>
                    <a:pt x="24228" y="107360"/>
                    <a:pt x="24228" y="100349"/>
                  </a:cubicBezTo>
                  <a:lnTo>
                    <a:pt x="24228" y="76"/>
                  </a:lnTo>
                  <a:lnTo>
                    <a:pt x="223" y="1870"/>
                  </a:lnTo>
                  <a:lnTo>
                    <a:pt x="223" y="7739"/>
                  </a:lnTo>
                  <a:cubicBezTo>
                    <a:pt x="10945" y="7739"/>
                    <a:pt x="12225" y="8881"/>
                    <a:pt x="12225" y="16870"/>
                  </a:cubicBezTo>
                  <a:lnTo>
                    <a:pt x="12225" y="100349"/>
                  </a:lnTo>
                  <a:cubicBezTo>
                    <a:pt x="12225" y="107360"/>
                    <a:pt x="10625" y="107360"/>
                    <a:pt x="223" y="107360"/>
                  </a:cubicBezTo>
                  <a:lnTo>
                    <a:pt x="223" y="113230"/>
                  </a:lnTo>
                  <a:cubicBezTo>
                    <a:pt x="223" y="113230"/>
                    <a:pt x="11745" y="112578"/>
                    <a:pt x="18147" y="112578"/>
                  </a:cubicBezTo>
                  <a:cubicBezTo>
                    <a:pt x="24228" y="112578"/>
                    <a:pt x="30149" y="112741"/>
                    <a:pt x="36231" y="113230"/>
                  </a:cubicBezTo>
                  <a:close/>
                </a:path>
              </a:pathLst>
            </a:custGeom>
            <a:solidFill>
              <a:srgbClr val="000000"/>
            </a:solidFill>
            <a:ln w="22860"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7F832287-D6E7-454A-9858-0B9C415AC958}"/>
                </a:ext>
              </a:extLst>
            </p:cNvPr>
            <p:cNvSpPr/>
            <p:nvPr>
              <p:custDataLst>
                <p:tags r:id="rId8"/>
              </p:custDataLst>
            </p:nvPr>
          </p:nvSpPr>
          <p:spPr>
            <a:xfrm>
              <a:off x="5615425" y="3653361"/>
              <a:ext cx="152033" cy="54503"/>
            </a:xfrm>
            <a:custGeom>
              <a:avLst/>
              <a:gdLst>
                <a:gd name="connsiteX0" fmla="*/ 144489 w 152033"/>
                <a:gd name="connsiteY0" fmla="*/ 9392 h 54503"/>
                <a:gd name="connsiteX1" fmla="*/ 152262 w 152033"/>
                <a:gd name="connsiteY1" fmla="*/ 4733 h 54503"/>
                <a:gd name="connsiteX2" fmla="*/ 144717 w 152033"/>
                <a:gd name="connsiteY2" fmla="*/ 75 h 54503"/>
                <a:gd name="connsiteX3" fmla="*/ 7773 w 152033"/>
                <a:gd name="connsiteY3" fmla="*/ 75 h 54503"/>
                <a:gd name="connsiteX4" fmla="*/ 228 w 152033"/>
                <a:gd name="connsiteY4" fmla="*/ 4733 h 54503"/>
                <a:gd name="connsiteX5" fmla="*/ 8001 w 152033"/>
                <a:gd name="connsiteY5" fmla="*/ 9392 h 54503"/>
                <a:gd name="connsiteX6" fmla="*/ 144489 w 152033"/>
                <a:gd name="connsiteY6" fmla="*/ 9392 h 54503"/>
                <a:gd name="connsiteX7" fmla="*/ 144717 w 152033"/>
                <a:gd name="connsiteY7" fmla="*/ 54578 h 54503"/>
                <a:gd name="connsiteX8" fmla="*/ 152262 w 152033"/>
                <a:gd name="connsiteY8" fmla="*/ 49920 h 54503"/>
                <a:gd name="connsiteX9" fmla="*/ 144489 w 152033"/>
                <a:gd name="connsiteY9" fmla="*/ 45262 h 54503"/>
                <a:gd name="connsiteX10" fmla="*/ 8001 w 152033"/>
                <a:gd name="connsiteY10" fmla="*/ 45262 h 54503"/>
                <a:gd name="connsiteX11" fmla="*/ 228 w 152033"/>
                <a:gd name="connsiteY11" fmla="*/ 49920 h 54503"/>
                <a:gd name="connsiteX12" fmla="*/ 7773 w 152033"/>
                <a:gd name="connsiteY12" fmla="*/ 54578 h 54503"/>
                <a:gd name="connsiteX13" fmla="*/ 144717 w 152033"/>
                <a:gd name="connsiteY13" fmla="*/ 54578 h 5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033" h="54503">
                  <a:moveTo>
                    <a:pt x="144489" y="9392"/>
                  </a:moveTo>
                  <a:cubicBezTo>
                    <a:pt x="147918" y="9392"/>
                    <a:pt x="152262" y="9392"/>
                    <a:pt x="152262" y="4733"/>
                  </a:cubicBezTo>
                  <a:cubicBezTo>
                    <a:pt x="152262" y="75"/>
                    <a:pt x="147918" y="75"/>
                    <a:pt x="144717" y="75"/>
                  </a:cubicBezTo>
                  <a:lnTo>
                    <a:pt x="7773" y="75"/>
                  </a:lnTo>
                  <a:cubicBezTo>
                    <a:pt x="4572" y="75"/>
                    <a:pt x="228" y="75"/>
                    <a:pt x="228" y="4733"/>
                  </a:cubicBezTo>
                  <a:cubicBezTo>
                    <a:pt x="228" y="9392"/>
                    <a:pt x="4572" y="9392"/>
                    <a:pt x="8001" y="9392"/>
                  </a:cubicBezTo>
                  <a:lnTo>
                    <a:pt x="144489" y="9392"/>
                  </a:lnTo>
                  <a:close/>
                  <a:moveTo>
                    <a:pt x="144717" y="54578"/>
                  </a:moveTo>
                  <a:cubicBezTo>
                    <a:pt x="147918" y="54578"/>
                    <a:pt x="152262" y="54578"/>
                    <a:pt x="152262" y="49920"/>
                  </a:cubicBezTo>
                  <a:cubicBezTo>
                    <a:pt x="152262" y="45262"/>
                    <a:pt x="147918" y="45262"/>
                    <a:pt x="144489" y="45262"/>
                  </a:cubicBezTo>
                  <a:lnTo>
                    <a:pt x="8001" y="45262"/>
                  </a:lnTo>
                  <a:cubicBezTo>
                    <a:pt x="4572" y="45262"/>
                    <a:pt x="228" y="45262"/>
                    <a:pt x="228" y="49920"/>
                  </a:cubicBezTo>
                  <a:cubicBezTo>
                    <a:pt x="228" y="54578"/>
                    <a:pt x="4572" y="54578"/>
                    <a:pt x="7773" y="54578"/>
                  </a:cubicBezTo>
                  <a:lnTo>
                    <a:pt x="144717" y="54578"/>
                  </a:lnTo>
                  <a:close/>
                </a:path>
              </a:pathLst>
            </a:custGeom>
            <a:solidFill>
              <a:srgbClr val="000000"/>
            </a:solidFill>
            <a:ln w="22860" cap="flat">
              <a:no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D4AFB503-6B09-4078-9657-8BC3469F4E7D}"/>
                </a:ext>
              </a:extLst>
            </p:cNvPr>
            <p:cNvSpPr/>
            <p:nvPr>
              <p:custDataLst>
                <p:tags r:id="rId9"/>
              </p:custDataLst>
            </p:nvPr>
          </p:nvSpPr>
          <p:spPr>
            <a:xfrm>
              <a:off x="5853318" y="3579758"/>
              <a:ext cx="163236" cy="164210"/>
            </a:xfrm>
            <a:custGeom>
              <a:avLst/>
              <a:gdLst>
                <a:gd name="connsiteX0" fmla="*/ 76598 w 163236"/>
                <a:gd name="connsiteY0" fmla="*/ 16146 h 164210"/>
                <a:gd name="connsiteX1" fmla="*/ 83000 w 163236"/>
                <a:gd name="connsiteY1" fmla="*/ 7528 h 164210"/>
                <a:gd name="connsiteX2" fmla="*/ 96946 w 163236"/>
                <a:gd name="connsiteY2" fmla="*/ 7295 h 164210"/>
                <a:gd name="connsiteX3" fmla="*/ 138555 w 163236"/>
                <a:gd name="connsiteY3" fmla="*/ 30355 h 164210"/>
                <a:gd name="connsiteX4" fmla="*/ 125981 w 163236"/>
                <a:gd name="connsiteY4" fmla="*/ 63430 h 164210"/>
                <a:gd name="connsiteX5" fmla="*/ 87344 w 163236"/>
                <a:gd name="connsiteY5" fmla="*/ 76939 h 164210"/>
                <a:gd name="connsiteX6" fmla="*/ 61738 w 163236"/>
                <a:gd name="connsiteY6" fmla="*/ 76939 h 164210"/>
                <a:gd name="connsiteX7" fmla="*/ 76598 w 163236"/>
                <a:gd name="connsiteY7" fmla="*/ 16146 h 164210"/>
                <a:gd name="connsiteX8" fmla="*/ 109520 w 163236"/>
                <a:gd name="connsiteY8" fmla="*/ 79967 h 164210"/>
                <a:gd name="connsiteX9" fmla="*/ 159817 w 163236"/>
                <a:gd name="connsiteY9" fmla="*/ 35013 h 164210"/>
                <a:gd name="connsiteX10" fmla="*/ 109291 w 163236"/>
                <a:gd name="connsiteY10" fmla="*/ 75 h 164210"/>
                <a:gd name="connsiteX11" fmla="*/ 44134 w 163236"/>
                <a:gd name="connsiteY11" fmla="*/ 75 h 164210"/>
                <a:gd name="connsiteX12" fmla="*/ 37504 w 163236"/>
                <a:gd name="connsiteY12" fmla="*/ 4733 h 164210"/>
                <a:gd name="connsiteX13" fmla="*/ 43905 w 163236"/>
                <a:gd name="connsiteY13" fmla="*/ 7295 h 164210"/>
                <a:gd name="connsiteX14" fmla="*/ 52593 w 163236"/>
                <a:gd name="connsiteY14" fmla="*/ 7761 h 164210"/>
                <a:gd name="connsiteX15" fmla="*/ 58766 w 163236"/>
                <a:gd name="connsiteY15" fmla="*/ 11488 h 164210"/>
                <a:gd name="connsiteX16" fmla="*/ 57851 w 163236"/>
                <a:gd name="connsiteY16" fmla="*/ 15913 h 164210"/>
                <a:gd name="connsiteX17" fmla="*/ 27216 w 163236"/>
                <a:gd name="connsiteY17" fmla="*/ 140993 h 164210"/>
                <a:gd name="connsiteX18" fmla="*/ 6411 w 163236"/>
                <a:gd name="connsiteY18" fmla="*/ 151940 h 164210"/>
                <a:gd name="connsiteX19" fmla="*/ 239 w 163236"/>
                <a:gd name="connsiteY19" fmla="*/ 156598 h 164210"/>
                <a:gd name="connsiteX20" fmla="*/ 3439 w 163236"/>
                <a:gd name="connsiteY20" fmla="*/ 159160 h 164210"/>
                <a:gd name="connsiteX21" fmla="*/ 32246 w 163236"/>
                <a:gd name="connsiteY21" fmla="*/ 158462 h 164210"/>
                <a:gd name="connsiteX22" fmla="*/ 61281 w 163236"/>
                <a:gd name="connsiteY22" fmla="*/ 159160 h 164210"/>
                <a:gd name="connsiteX23" fmla="*/ 65853 w 163236"/>
                <a:gd name="connsiteY23" fmla="*/ 154502 h 164210"/>
                <a:gd name="connsiteX24" fmla="*/ 59452 w 163236"/>
                <a:gd name="connsiteY24" fmla="*/ 151940 h 164210"/>
                <a:gd name="connsiteX25" fmla="*/ 44591 w 163236"/>
                <a:gd name="connsiteY25" fmla="*/ 147747 h 164210"/>
                <a:gd name="connsiteX26" fmla="*/ 45277 w 163236"/>
                <a:gd name="connsiteY26" fmla="*/ 143788 h 164210"/>
                <a:gd name="connsiteX27" fmla="*/ 60366 w 163236"/>
                <a:gd name="connsiteY27" fmla="*/ 82063 h 164210"/>
                <a:gd name="connsiteX28" fmla="*/ 87572 w 163236"/>
                <a:gd name="connsiteY28" fmla="*/ 82063 h 164210"/>
                <a:gd name="connsiteX29" fmla="*/ 112492 w 163236"/>
                <a:gd name="connsiteY29" fmla="*/ 103259 h 164210"/>
                <a:gd name="connsiteX30" fmla="*/ 109291 w 163236"/>
                <a:gd name="connsiteY30" fmla="*/ 119331 h 164210"/>
                <a:gd name="connsiteX31" fmla="*/ 105633 w 163236"/>
                <a:gd name="connsiteY31" fmla="*/ 139129 h 164210"/>
                <a:gd name="connsiteX32" fmla="*/ 136040 w 163236"/>
                <a:gd name="connsiteY32" fmla="*/ 164285 h 164210"/>
                <a:gd name="connsiteX33" fmla="*/ 163475 w 163236"/>
                <a:gd name="connsiteY33" fmla="*/ 137499 h 164210"/>
                <a:gd name="connsiteX34" fmla="*/ 160731 w 163236"/>
                <a:gd name="connsiteY34" fmla="*/ 134704 h 164210"/>
                <a:gd name="connsiteX35" fmla="*/ 157759 w 163236"/>
                <a:gd name="connsiteY35" fmla="*/ 137965 h 164210"/>
                <a:gd name="connsiteX36" fmla="*/ 136955 w 163236"/>
                <a:gd name="connsiteY36" fmla="*/ 159160 h 164210"/>
                <a:gd name="connsiteX37" fmla="*/ 127810 w 163236"/>
                <a:gd name="connsiteY37" fmla="*/ 144952 h 164210"/>
                <a:gd name="connsiteX38" fmla="*/ 130096 w 163236"/>
                <a:gd name="connsiteY38" fmla="*/ 118399 h 164210"/>
                <a:gd name="connsiteX39" fmla="*/ 131010 w 163236"/>
                <a:gd name="connsiteY39" fmla="*/ 107452 h 164210"/>
                <a:gd name="connsiteX40" fmla="*/ 109520 w 163236"/>
                <a:gd name="connsiteY40" fmla="*/ 79967 h 16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3236" h="164210">
                  <a:moveTo>
                    <a:pt x="76598" y="16146"/>
                  </a:moveTo>
                  <a:cubicBezTo>
                    <a:pt x="77970" y="10556"/>
                    <a:pt x="78656" y="8227"/>
                    <a:pt x="83000" y="7528"/>
                  </a:cubicBezTo>
                  <a:cubicBezTo>
                    <a:pt x="85057" y="7295"/>
                    <a:pt x="92373" y="7295"/>
                    <a:pt x="96946" y="7295"/>
                  </a:cubicBezTo>
                  <a:cubicBezTo>
                    <a:pt x="113178" y="7295"/>
                    <a:pt x="138555" y="7295"/>
                    <a:pt x="138555" y="30355"/>
                  </a:cubicBezTo>
                  <a:cubicBezTo>
                    <a:pt x="138555" y="38274"/>
                    <a:pt x="134897" y="54346"/>
                    <a:pt x="125981" y="63430"/>
                  </a:cubicBezTo>
                  <a:cubicBezTo>
                    <a:pt x="120037" y="69485"/>
                    <a:pt x="107920" y="76939"/>
                    <a:pt x="87344" y="76939"/>
                  </a:cubicBezTo>
                  <a:lnTo>
                    <a:pt x="61738" y="76939"/>
                  </a:lnTo>
                  <a:lnTo>
                    <a:pt x="76598" y="16146"/>
                  </a:lnTo>
                  <a:close/>
                  <a:moveTo>
                    <a:pt x="109520" y="79967"/>
                  </a:moveTo>
                  <a:cubicBezTo>
                    <a:pt x="132611" y="74843"/>
                    <a:pt x="159817" y="58538"/>
                    <a:pt x="159817" y="35013"/>
                  </a:cubicBezTo>
                  <a:cubicBezTo>
                    <a:pt x="159817" y="14982"/>
                    <a:pt x="139241" y="75"/>
                    <a:pt x="109291" y="75"/>
                  </a:cubicBezTo>
                  <a:lnTo>
                    <a:pt x="44134" y="75"/>
                  </a:lnTo>
                  <a:cubicBezTo>
                    <a:pt x="39562" y="75"/>
                    <a:pt x="37504" y="75"/>
                    <a:pt x="37504" y="4733"/>
                  </a:cubicBezTo>
                  <a:cubicBezTo>
                    <a:pt x="37504" y="7295"/>
                    <a:pt x="39562" y="7295"/>
                    <a:pt x="43905" y="7295"/>
                  </a:cubicBezTo>
                  <a:cubicBezTo>
                    <a:pt x="44363" y="7295"/>
                    <a:pt x="48707" y="7295"/>
                    <a:pt x="52593" y="7761"/>
                  </a:cubicBezTo>
                  <a:cubicBezTo>
                    <a:pt x="56708" y="8227"/>
                    <a:pt x="58766" y="8460"/>
                    <a:pt x="58766" y="11488"/>
                  </a:cubicBezTo>
                  <a:cubicBezTo>
                    <a:pt x="58766" y="12420"/>
                    <a:pt x="58537" y="13118"/>
                    <a:pt x="57851" y="15913"/>
                  </a:cubicBezTo>
                  <a:lnTo>
                    <a:pt x="27216" y="140993"/>
                  </a:lnTo>
                  <a:cubicBezTo>
                    <a:pt x="24930" y="150076"/>
                    <a:pt x="24473" y="151940"/>
                    <a:pt x="6411" y="151940"/>
                  </a:cubicBezTo>
                  <a:cubicBezTo>
                    <a:pt x="2296" y="151940"/>
                    <a:pt x="239" y="151940"/>
                    <a:pt x="239" y="156598"/>
                  </a:cubicBezTo>
                  <a:cubicBezTo>
                    <a:pt x="239" y="159160"/>
                    <a:pt x="2982" y="159160"/>
                    <a:pt x="3439" y="159160"/>
                  </a:cubicBezTo>
                  <a:cubicBezTo>
                    <a:pt x="9841" y="159160"/>
                    <a:pt x="25844" y="158462"/>
                    <a:pt x="32246" y="158462"/>
                  </a:cubicBezTo>
                  <a:cubicBezTo>
                    <a:pt x="38647" y="158462"/>
                    <a:pt x="54879" y="159160"/>
                    <a:pt x="61281" y="159160"/>
                  </a:cubicBezTo>
                  <a:cubicBezTo>
                    <a:pt x="63110" y="159160"/>
                    <a:pt x="65853" y="159160"/>
                    <a:pt x="65853" y="154502"/>
                  </a:cubicBezTo>
                  <a:cubicBezTo>
                    <a:pt x="65853" y="151940"/>
                    <a:pt x="63796" y="151940"/>
                    <a:pt x="59452" y="151940"/>
                  </a:cubicBezTo>
                  <a:cubicBezTo>
                    <a:pt x="50993" y="151940"/>
                    <a:pt x="44591" y="151940"/>
                    <a:pt x="44591" y="147747"/>
                  </a:cubicBezTo>
                  <a:cubicBezTo>
                    <a:pt x="44591" y="146350"/>
                    <a:pt x="45049" y="145185"/>
                    <a:pt x="45277" y="143788"/>
                  </a:cubicBezTo>
                  <a:lnTo>
                    <a:pt x="60366" y="82063"/>
                  </a:lnTo>
                  <a:lnTo>
                    <a:pt x="87572" y="82063"/>
                  </a:lnTo>
                  <a:cubicBezTo>
                    <a:pt x="108377" y="82063"/>
                    <a:pt x="112492" y="95107"/>
                    <a:pt x="112492" y="103259"/>
                  </a:cubicBezTo>
                  <a:cubicBezTo>
                    <a:pt x="112492" y="106753"/>
                    <a:pt x="110663" y="113974"/>
                    <a:pt x="109291" y="119331"/>
                  </a:cubicBezTo>
                  <a:cubicBezTo>
                    <a:pt x="107691" y="125853"/>
                    <a:pt x="105633" y="134471"/>
                    <a:pt x="105633" y="139129"/>
                  </a:cubicBezTo>
                  <a:cubicBezTo>
                    <a:pt x="105633" y="164285"/>
                    <a:pt x="133068" y="164285"/>
                    <a:pt x="136040" y="164285"/>
                  </a:cubicBezTo>
                  <a:cubicBezTo>
                    <a:pt x="155473" y="164285"/>
                    <a:pt x="163475" y="140760"/>
                    <a:pt x="163475" y="137499"/>
                  </a:cubicBezTo>
                  <a:cubicBezTo>
                    <a:pt x="163475" y="134704"/>
                    <a:pt x="160960" y="134704"/>
                    <a:pt x="160731" y="134704"/>
                  </a:cubicBezTo>
                  <a:cubicBezTo>
                    <a:pt x="158674" y="134704"/>
                    <a:pt x="158216" y="136334"/>
                    <a:pt x="157759" y="137965"/>
                  </a:cubicBezTo>
                  <a:cubicBezTo>
                    <a:pt x="152044" y="155201"/>
                    <a:pt x="142213" y="159160"/>
                    <a:pt x="136955" y="159160"/>
                  </a:cubicBezTo>
                  <a:cubicBezTo>
                    <a:pt x="129410" y="159160"/>
                    <a:pt x="127810" y="154036"/>
                    <a:pt x="127810" y="144952"/>
                  </a:cubicBezTo>
                  <a:cubicBezTo>
                    <a:pt x="127810" y="137732"/>
                    <a:pt x="129181" y="125853"/>
                    <a:pt x="130096" y="118399"/>
                  </a:cubicBezTo>
                  <a:cubicBezTo>
                    <a:pt x="130553" y="115138"/>
                    <a:pt x="131010" y="110713"/>
                    <a:pt x="131010" y="107452"/>
                  </a:cubicBezTo>
                  <a:cubicBezTo>
                    <a:pt x="131010" y="89517"/>
                    <a:pt x="115693" y="82296"/>
                    <a:pt x="109520" y="79967"/>
                  </a:cubicBezTo>
                  <a:close/>
                </a:path>
              </a:pathLst>
            </a:custGeom>
            <a:solidFill>
              <a:srgbClr val="000000"/>
            </a:solidFill>
            <a:ln w="22860" cap="flat">
              <a:noFill/>
              <a:prstDash val="solid"/>
              <a:miter/>
            </a:ln>
          </p:spPr>
          <p:txBody>
            <a:bodyPr rtlCol="0" anchor="ctr"/>
            <a:lstStyle/>
            <a:p>
              <a:endParaRPr lang="zh-CN" altLang="en-US"/>
            </a:p>
          </p:txBody>
        </p:sp>
        <p:sp>
          <p:nvSpPr>
            <p:cNvPr id="19" name="任意多边形: 形状 18">
              <a:extLst>
                <a:ext uri="{FF2B5EF4-FFF2-40B4-BE49-F238E27FC236}">
                  <a16:creationId xmlns:a16="http://schemas.microsoft.com/office/drawing/2014/main" id="{CE94E07B-81E7-46C4-81FE-7C06FF90F3FA}"/>
                </a:ext>
              </a:extLst>
            </p:cNvPr>
            <p:cNvSpPr/>
            <p:nvPr>
              <p:custDataLst>
                <p:tags r:id="rId10"/>
              </p:custDataLst>
            </p:nvPr>
          </p:nvSpPr>
          <p:spPr>
            <a:xfrm>
              <a:off x="6026823" y="3570769"/>
              <a:ext cx="97781" cy="73533"/>
            </a:xfrm>
            <a:custGeom>
              <a:avLst/>
              <a:gdLst>
                <a:gd name="connsiteX0" fmla="*/ 12249 w 97781"/>
                <a:gd name="connsiteY0" fmla="*/ 61702 h 73533"/>
                <a:gd name="connsiteX1" fmla="*/ 10649 w 97781"/>
                <a:gd name="connsiteY1" fmla="*/ 68387 h 73533"/>
                <a:gd name="connsiteX2" fmla="*/ 16090 w 97781"/>
                <a:gd name="connsiteY2" fmla="*/ 73604 h 73533"/>
                <a:gd name="connsiteX3" fmla="*/ 22331 w 97781"/>
                <a:gd name="connsiteY3" fmla="*/ 70017 h 73533"/>
                <a:gd name="connsiteX4" fmla="*/ 25212 w 97781"/>
                <a:gd name="connsiteY4" fmla="*/ 59908 h 73533"/>
                <a:gd name="connsiteX5" fmla="*/ 28733 w 97781"/>
                <a:gd name="connsiteY5" fmla="*/ 45234 h 73533"/>
                <a:gd name="connsiteX6" fmla="*/ 31453 w 97781"/>
                <a:gd name="connsiteY6" fmla="*/ 34310 h 73533"/>
                <a:gd name="connsiteX7" fmla="*/ 38175 w 97781"/>
                <a:gd name="connsiteY7" fmla="*/ 19636 h 73533"/>
                <a:gd name="connsiteX8" fmla="*/ 62180 w 97781"/>
                <a:gd name="connsiteY8" fmla="*/ 4636 h 73533"/>
                <a:gd name="connsiteX9" fmla="*/ 71622 w 97781"/>
                <a:gd name="connsiteY9" fmla="*/ 16049 h 73533"/>
                <a:gd name="connsiteX10" fmla="*/ 62180 w 97781"/>
                <a:gd name="connsiteY10" fmla="*/ 50778 h 73533"/>
                <a:gd name="connsiteX11" fmla="*/ 59779 w 97781"/>
                <a:gd name="connsiteY11" fmla="*/ 59582 h 73533"/>
                <a:gd name="connsiteX12" fmla="*/ 74983 w 97781"/>
                <a:gd name="connsiteY12" fmla="*/ 73604 h 73533"/>
                <a:gd name="connsiteX13" fmla="*/ 98028 w 97781"/>
                <a:gd name="connsiteY13" fmla="*/ 48658 h 73533"/>
                <a:gd name="connsiteX14" fmla="*/ 95467 w 97781"/>
                <a:gd name="connsiteY14" fmla="*/ 46539 h 73533"/>
                <a:gd name="connsiteX15" fmla="*/ 92427 w 97781"/>
                <a:gd name="connsiteY15" fmla="*/ 49310 h 73533"/>
                <a:gd name="connsiteX16" fmla="*/ 75463 w 97781"/>
                <a:gd name="connsiteY16" fmla="*/ 69039 h 73533"/>
                <a:gd name="connsiteX17" fmla="*/ 71462 w 97781"/>
                <a:gd name="connsiteY17" fmla="*/ 63332 h 73533"/>
                <a:gd name="connsiteX18" fmla="*/ 75143 w 97781"/>
                <a:gd name="connsiteY18" fmla="*/ 50126 h 73533"/>
                <a:gd name="connsiteX19" fmla="*/ 83625 w 97781"/>
                <a:gd name="connsiteY19" fmla="*/ 18658 h 73533"/>
                <a:gd name="connsiteX20" fmla="*/ 62820 w 97781"/>
                <a:gd name="connsiteY20" fmla="*/ 71 h 73533"/>
                <a:gd name="connsiteX21" fmla="*/ 35774 w 97781"/>
                <a:gd name="connsiteY21" fmla="*/ 14908 h 73533"/>
                <a:gd name="connsiteX22" fmla="*/ 18650 w 97781"/>
                <a:gd name="connsiteY22" fmla="*/ 71 h 73533"/>
                <a:gd name="connsiteX23" fmla="*/ 6008 w 97781"/>
                <a:gd name="connsiteY23" fmla="*/ 8875 h 73533"/>
                <a:gd name="connsiteX24" fmla="*/ 246 w 97781"/>
                <a:gd name="connsiteY24" fmla="*/ 25017 h 73533"/>
                <a:gd name="connsiteX25" fmla="*/ 2967 w 97781"/>
                <a:gd name="connsiteY25" fmla="*/ 27136 h 73533"/>
                <a:gd name="connsiteX26" fmla="*/ 6488 w 97781"/>
                <a:gd name="connsiteY26" fmla="*/ 22245 h 73533"/>
                <a:gd name="connsiteX27" fmla="*/ 18170 w 97781"/>
                <a:gd name="connsiteY27" fmla="*/ 4636 h 73533"/>
                <a:gd name="connsiteX28" fmla="*/ 23451 w 97781"/>
                <a:gd name="connsiteY28" fmla="*/ 12625 h 73533"/>
                <a:gd name="connsiteX29" fmla="*/ 20891 w 97781"/>
                <a:gd name="connsiteY29" fmla="*/ 26158 h 73533"/>
                <a:gd name="connsiteX30" fmla="*/ 17370 w 97781"/>
                <a:gd name="connsiteY30" fmla="*/ 40832 h 73533"/>
                <a:gd name="connsiteX31" fmla="*/ 12249 w 97781"/>
                <a:gd name="connsiteY31" fmla="*/ 61702 h 7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7781" h="73533">
                  <a:moveTo>
                    <a:pt x="12249" y="61702"/>
                  </a:moveTo>
                  <a:cubicBezTo>
                    <a:pt x="11609" y="63821"/>
                    <a:pt x="10649" y="67898"/>
                    <a:pt x="10649" y="68387"/>
                  </a:cubicBezTo>
                  <a:cubicBezTo>
                    <a:pt x="10649" y="71974"/>
                    <a:pt x="13529" y="73604"/>
                    <a:pt x="16090" y="73604"/>
                  </a:cubicBezTo>
                  <a:cubicBezTo>
                    <a:pt x="18970" y="73604"/>
                    <a:pt x="21531" y="71484"/>
                    <a:pt x="22331" y="70017"/>
                  </a:cubicBezTo>
                  <a:cubicBezTo>
                    <a:pt x="23131" y="68550"/>
                    <a:pt x="24412" y="63332"/>
                    <a:pt x="25212" y="59908"/>
                  </a:cubicBezTo>
                  <a:cubicBezTo>
                    <a:pt x="26012" y="56810"/>
                    <a:pt x="27772" y="49310"/>
                    <a:pt x="28733" y="45234"/>
                  </a:cubicBezTo>
                  <a:cubicBezTo>
                    <a:pt x="29693" y="41647"/>
                    <a:pt x="30653" y="38060"/>
                    <a:pt x="31453" y="34310"/>
                  </a:cubicBezTo>
                  <a:cubicBezTo>
                    <a:pt x="33214" y="27625"/>
                    <a:pt x="33534" y="26321"/>
                    <a:pt x="38175" y="19636"/>
                  </a:cubicBezTo>
                  <a:cubicBezTo>
                    <a:pt x="42656" y="13114"/>
                    <a:pt x="50177" y="4636"/>
                    <a:pt x="62180" y="4636"/>
                  </a:cubicBezTo>
                  <a:cubicBezTo>
                    <a:pt x="71462" y="4636"/>
                    <a:pt x="71622" y="12951"/>
                    <a:pt x="71622" y="16049"/>
                  </a:cubicBezTo>
                  <a:cubicBezTo>
                    <a:pt x="71622" y="25832"/>
                    <a:pt x="64741" y="43930"/>
                    <a:pt x="62180" y="50778"/>
                  </a:cubicBezTo>
                  <a:cubicBezTo>
                    <a:pt x="60420" y="55343"/>
                    <a:pt x="59779" y="56810"/>
                    <a:pt x="59779" y="59582"/>
                  </a:cubicBezTo>
                  <a:cubicBezTo>
                    <a:pt x="59779" y="68224"/>
                    <a:pt x="66821" y="73604"/>
                    <a:pt x="74983" y="73604"/>
                  </a:cubicBezTo>
                  <a:cubicBezTo>
                    <a:pt x="90986" y="73604"/>
                    <a:pt x="98028" y="51104"/>
                    <a:pt x="98028" y="48658"/>
                  </a:cubicBezTo>
                  <a:cubicBezTo>
                    <a:pt x="98028" y="46539"/>
                    <a:pt x="95947" y="46539"/>
                    <a:pt x="95467" y="46539"/>
                  </a:cubicBezTo>
                  <a:cubicBezTo>
                    <a:pt x="93227" y="46539"/>
                    <a:pt x="93067" y="47517"/>
                    <a:pt x="92427" y="49310"/>
                  </a:cubicBezTo>
                  <a:cubicBezTo>
                    <a:pt x="88746" y="62354"/>
                    <a:pt x="81864" y="69039"/>
                    <a:pt x="75463" y="69039"/>
                  </a:cubicBezTo>
                  <a:cubicBezTo>
                    <a:pt x="72102" y="69039"/>
                    <a:pt x="71462" y="66756"/>
                    <a:pt x="71462" y="63332"/>
                  </a:cubicBezTo>
                  <a:cubicBezTo>
                    <a:pt x="71462" y="59582"/>
                    <a:pt x="72262" y="57463"/>
                    <a:pt x="75143" y="50126"/>
                  </a:cubicBezTo>
                  <a:cubicBezTo>
                    <a:pt x="77063" y="45071"/>
                    <a:pt x="83625" y="27788"/>
                    <a:pt x="83625" y="18658"/>
                  </a:cubicBezTo>
                  <a:cubicBezTo>
                    <a:pt x="83625" y="2842"/>
                    <a:pt x="71302" y="71"/>
                    <a:pt x="62820" y="71"/>
                  </a:cubicBezTo>
                  <a:cubicBezTo>
                    <a:pt x="49537" y="71"/>
                    <a:pt x="40575" y="8386"/>
                    <a:pt x="35774" y="14908"/>
                  </a:cubicBezTo>
                  <a:cubicBezTo>
                    <a:pt x="34654" y="3658"/>
                    <a:pt x="25212" y="71"/>
                    <a:pt x="18650" y="71"/>
                  </a:cubicBezTo>
                  <a:cubicBezTo>
                    <a:pt x="11769" y="71"/>
                    <a:pt x="8088" y="5125"/>
                    <a:pt x="6008" y="8875"/>
                  </a:cubicBezTo>
                  <a:cubicBezTo>
                    <a:pt x="2487" y="14908"/>
                    <a:pt x="246" y="24201"/>
                    <a:pt x="246" y="25017"/>
                  </a:cubicBezTo>
                  <a:cubicBezTo>
                    <a:pt x="246" y="27136"/>
                    <a:pt x="2487" y="27136"/>
                    <a:pt x="2967" y="27136"/>
                  </a:cubicBezTo>
                  <a:cubicBezTo>
                    <a:pt x="5207" y="27136"/>
                    <a:pt x="5367" y="26647"/>
                    <a:pt x="6488" y="22245"/>
                  </a:cubicBezTo>
                  <a:cubicBezTo>
                    <a:pt x="8888" y="12625"/>
                    <a:pt x="11929" y="4636"/>
                    <a:pt x="18170" y="4636"/>
                  </a:cubicBezTo>
                  <a:cubicBezTo>
                    <a:pt x="22331" y="4636"/>
                    <a:pt x="23451" y="8223"/>
                    <a:pt x="23451" y="12625"/>
                  </a:cubicBezTo>
                  <a:cubicBezTo>
                    <a:pt x="23451" y="15723"/>
                    <a:pt x="22011" y="21756"/>
                    <a:pt x="20891" y="26158"/>
                  </a:cubicBezTo>
                  <a:cubicBezTo>
                    <a:pt x="19771" y="30560"/>
                    <a:pt x="18170" y="37245"/>
                    <a:pt x="17370" y="40832"/>
                  </a:cubicBezTo>
                  <a:lnTo>
                    <a:pt x="12249" y="61702"/>
                  </a:lnTo>
                  <a:close/>
                </a:path>
              </a:pathLst>
            </a:custGeom>
            <a:solidFill>
              <a:srgbClr val="000000"/>
            </a:solidFill>
            <a:ln w="22860" cap="flat">
              <a:no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F3E5FB89-A947-4FB6-9F8D-F0BFA11E771D}"/>
                </a:ext>
              </a:extLst>
            </p:cNvPr>
            <p:cNvSpPr/>
            <p:nvPr>
              <p:custDataLst>
                <p:tags r:id="rId11"/>
              </p:custDataLst>
            </p:nvPr>
          </p:nvSpPr>
          <p:spPr>
            <a:xfrm>
              <a:off x="6024737" y="3723707"/>
              <a:ext cx="57932" cy="74348"/>
            </a:xfrm>
            <a:custGeom>
              <a:avLst/>
              <a:gdLst>
                <a:gd name="connsiteX0" fmla="*/ 58179 w 57932"/>
                <a:gd name="connsiteY0" fmla="*/ 51436 h 74348"/>
                <a:gd name="connsiteX1" fmla="*/ 51298 w 57932"/>
                <a:gd name="connsiteY1" fmla="*/ 36436 h 74348"/>
                <a:gd name="connsiteX2" fmla="*/ 32253 w 57932"/>
                <a:gd name="connsiteY2" fmla="*/ 28447 h 74348"/>
                <a:gd name="connsiteX3" fmla="*/ 9048 w 57932"/>
                <a:gd name="connsiteY3" fmla="*/ 15566 h 74348"/>
                <a:gd name="connsiteX4" fmla="*/ 28572 w 57932"/>
                <a:gd name="connsiteY4" fmla="*/ 3990 h 74348"/>
                <a:gd name="connsiteX5" fmla="*/ 48257 w 57932"/>
                <a:gd name="connsiteY5" fmla="*/ 21925 h 74348"/>
                <a:gd name="connsiteX6" fmla="*/ 50977 w 57932"/>
                <a:gd name="connsiteY6" fmla="*/ 23719 h 74348"/>
                <a:gd name="connsiteX7" fmla="*/ 53698 w 57932"/>
                <a:gd name="connsiteY7" fmla="*/ 19480 h 74348"/>
                <a:gd name="connsiteX8" fmla="*/ 53698 w 57932"/>
                <a:gd name="connsiteY8" fmla="*/ 4316 h 74348"/>
                <a:gd name="connsiteX9" fmla="*/ 51458 w 57932"/>
                <a:gd name="connsiteY9" fmla="*/ 77 h 74348"/>
                <a:gd name="connsiteX10" fmla="*/ 48257 w 57932"/>
                <a:gd name="connsiteY10" fmla="*/ 2034 h 74348"/>
                <a:gd name="connsiteX11" fmla="*/ 45376 w 57932"/>
                <a:gd name="connsiteY11" fmla="*/ 4479 h 74348"/>
                <a:gd name="connsiteX12" fmla="*/ 28572 w 57932"/>
                <a:gd name="connsiteY12" fmla="*/ 77 h 74348"/>
                <a:gd name="connsiteX13" fmla="*/ 246 w 57932"/>
                <a:gd name="connsiteY13" fmla="*/ 20458 h 74348"/>
                <a:gd name="connsiteX14" fmla="*/ 6328 w 57932"/>
                <a:gd name="connsiteY14" fmla="*/ 33175 h 74348"/>
                <a:gd name="connsiteX15" fmla="*/ 28412 w 57932"/>
                <a:gd name="connsiteY15" fmla="*/ 41328 h 74348"/>
                <a:gd name="connsiteX16" fmla="*/ 49377 w 57932"/>
                <a:gd name="connsiteY16" fmla="*/ 56002 h 74348"/>
                <a:gd name="connsiteX17" fmla="*/ 29693 w 57932"/>
                <a:gd name="connsiteY17" fmla="*/ 69861 h 74348"/>
                <a:gd name="connsiteX18" fmla="*/ 5847 w 57932"/>
                <a:gd name="connsiteY18" fmla="*/ 48502 h 74348"/>
                <a:gd name="connsiteX19" fmla="*/ 2967 w 57932"/>
                <a:gd name="connsiteY19" fmla="*/ 45730 h 74348"/>
                <a:gd name="connsiteX20" fmla="*/ 246 w 57932"/>
                <a:gd name="connsiteY20" fmla="*/ 50132 h 74348"/>
                <a:gd name="connsiteX21" fmla="*/ 246 w 57932"/>
                <a:gd name="connsiteY21" fmla="*/ 70187 h 74348"/>
                <a:gd name="connsiteX22" fmla="*/ 2487 w 57932"/>
                <a:gd name="connsiteY22" fmla="*/ 74426 h 74348"/>
                <a:gd name="connsiteX23" fmla="*/ 10168 w 57932"/>
                <a:gd name="connsiteY23" fmla="*/ 67415 h 74348"/>
                <a:gd name="connsiteX24" fmla="*/ 29693 w 57932"/>
                <a:gd name="connsiteY24" fmla="*/ 74426 h 74348"/>
                <a:gd name="connsiteX25" fmla="*/ 58179 w 57932"/>
                <a:gd name="connsiteY25" fmla="*/ 51436 h 7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932" h="74348">
                  <a:moveTo>
                    <a:pt x="58179" y="51436"/>
                  </a:moveTo>
                  <a:cubicBezTo>
                    <a:pt x="58179" y="45241"/>
                    <a:pt x="55458" y="40349"/>
                    <a:pt x="51298" y="36436"/>
                  </a:cubicBezTo>
                  <a:cubicBezTo>
                    <a:pt x="45216" y="30730"/>
                    <a:pt x="37855" y="29425"/>
                    <a:pt x="32253" y="28447"/>
                  </a:cubicBezTo>
                  <a:cubicBezTo>
                    <a:pt x="19450" y="26164"/>
                    <a:pt x="9048" y="24208"/>
                    <a:pt x="9048" y="15566"/>
                  </a:cubicBezTo>
                  <a:cubicBezTo>
                    <a:pt x="9048" y="10349"/>
                    <a:pt x="13369" y="3990"/>
                    <a:pt x="28572" y="3990"/>
                  </a:cubicBezTo>
                  <a:cubicBezTo>
                    <a:pt x="47137" y="3990"/>
                    <a:pt x="47937" y="17197"/>
                    <a:pt x="48257" y="21925"/>
                  </a:cubicBezTo>
                  <a:cubicBezTo>
                    <a:pt x="48417" y="23719"/>
                    <a:pt x="50337" y="23719"/>
                    <a:pt x="50977" y="23719"/>
                  </a:cubicBezTo>
                  <a:cubicBezTo>
                    <a:pt x="53698" y="23719"/>
                    <a:pt x="53698" y="22577"/>
                    <a:pt x="53698" y="19480"/>
                  </a:cubicBezTo>
                  <a:lnTo>
                    <a:pt x="53698" y="4316"/>
                  </a:lnTo>
                  <a:cubicBezTo>
                    <a:pt x="53698" y="1545"/>
                    <a:pt x="53698" y="77"/>
                    <a:pt x="51458" y="77"/>
                  </a:cubicBezTo>
                  <a:cubicBezTo>
                    <a:pt x="50657" y="77"/>
                    <a:pt x="50337" y="77"/>
                    <a:pt x="48257" y="2034"/>
                  </a:cubicBezTo>
                  <a:cubicBezTo>
                    <a:pt x="47937" y="2197"/>
                    <a:pt x="46336" y="3664"/>
                    <a:pt x="45376" y="4479"/>
                  </a:cubicBezTo>
                  <a:cubicBezTo>
                    <a:pt x="40575" y="1055"/>
                    <a:pt x="34494" y="77"/>
                    <a:pt x="28572" y="77"/>
                  </a:cubicBezTo>
                  <a:cubicBezTo>
                    <a:pt x="5687" y="77"/>
                    <a:pt x="246" y="12306"/>
                    <a:pt x="246" y="20458"/>
                  </a:cubicBezTo>
                  <a:cubicBezTo>
                    <a:pt x="246" y="25675"/>
                    <a:pt x="2487" y="29914"/>
                    <a:pt x="6328" y="33175"/>
                  </a:cubicBezTo>
                  <a:cubicBezTo>
                    <a:pt x="12409" y="38556"/>
                    <a:pt x="18490" y="39697"/>
                    <a:pt x="28412" y="41328"/>
                  </a:cubicBezTo>
                  <a:cubicBezTo>
                    <a:pt x="36414" y="42795"/>
                    <a:pt x="49377" y="45078"/>
                    <a:pt x="49377" y="56002"/>
                  </a:cubicBezTo>
                  <a:cubicBezTo>
                    <a:pt x="49377" y="62361"/>
                    <a:pt x="45056" y="69861"/>
                    <a:pt x="29693" y="69861"/>
                  </a:cubicBezTo>
                  <a:cubicBezTo>
                    <a:pt x="14329" y="69861"/>
                    <a:pt x="8728" y="59589"/>
                    <a:pt x="5847" y="48502"/>
                  </a:cubicBezTo>
                  <a:cubicBezTo>
                    <a:pt x="5367" y="46382"/>
                    <a:pt x="5207" y="45730"/>
                    <a:pt x="2967" y="45730"/>
                  </a:cubicBezTo>
                  <a:cubicBezTo>
                    <a:pt x="246" y="45730"/>
                    <a:pt x="246" y="46871"/>
                    <a:pt x="246" y="50132"/>
                  </a:cubicBezTo>
                  <a:lnTo>
                    <a:pt x="246" y="70187"/>
                  </a:lnTo>
                  <a:cubicBezTo>
                    <a:pt x="246" y="72958"/>
                    <a:pt x="246" y="74426"/>
                    <a:pt x="2487" y="74426"/>
                  </a:cubicBezTo>
                  <a:cubicBezTo>
                    <a:pt x="3927" y="74426"/>
                    <a:pt x="6968" y="71002"/>
                    <a:pt x="10168" y="67415"/>
                  </a:cubicBezTo>
                  <a:cubicBezTo>
                    <a:pt x="17210" y="74100"/>
                    <a:pt x="25852" y="74426"/>
                    <a:pt x="29693" y="74426"/>
                  </a:cubicBezTo>
                  <a:cubicBezTo>
                    <a:pt x="50497" y="74426"/>
                    <a:pt x="58179" y="63013"/>
                    <a:pt x="58179" y="51436"/>
                  </a:cubicBezTo>
                  <a:close/>
                </a:path>
              </a:pathLst>
            </a:custGeom>
            <a:solidFill>
              <a:srgbClr val="000000"/>
            </a:solidFill>
            <a:ln w="22860" cap="flat">
              <a:no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635ED7A2-3A37-4B9F-8486-76A4E2F5E118}"/>
                </a:ext>
              </a:extLst>
            </p:cNvPr>
            <p:cNvSpPr/>
            <p:nvPr>
              <p:custDataLst>
                <p:tags r:id="rId12"/>
              </p:custDataLst>
            </p:nvPr>
          </p:nvSpPr>
          <p:spPr>
            <a:xfrm>
              <a:off x="6098993" y="3688816"/>
              <a:ext cx="34887" cy="107609"/>
            </a:xfrm>
            <a:custGeom>
              <a:avLst/>
              <a:gdLst>
                <a:gd name="connsiteX0" fmla="*/ 35137 w 34887"/>
                <a:gd name="connsiteY0" fmla="*/ 107687 h 107609"/>
                <a:gd name="connsiteX1" fmla="*/ 35137 w 34887"/>
                <a:gd name="connsiteY1" fmla="*/ 101818 h 107609"/>
                <a:gd name="connsiteX2" fmla="*/ 24255 w 34887"/>
                <a:gd name="connsiteY2" fmla="*/ 94970 h 107609"/>
                <a:gd name="connsiteX3" fmla="*/ 24255 w 34887"/>
                <a:gd name="connsiteY3" fmla="*/ 35784 h 107609"/>
                <a:gd name="connsiteX4" fmla="*/ 730 w 34887"/>
                <a:gd name="connsiteY4" fmla="*/ 37578 h 107609"/>
                <a:gd name="connsiteX5" fmla="*/ 730 w 34887"/>
                <a:gd name="connsiteY5" fmla="*/ 43447 h 107609"/>
                <a:gd name="connsiteX6" fmla="*/ 12252 w 34887"/>
                <a:gd name="connsiteY6" fmla="*/ 52415 h 107609"/>
                <a:gd name="connsiteX7" fmla="*/ 12252 w 34887"/>
                <a:gd name="connsiteY7" fmla="*/ 94807 h 107609"/>
                <a:gd name="connsiteX8" fmla="*/ 249 w 34887"/>
                <a:gd name="connsiteY8" fmla="*/ 101818 h 107609"/>
                <a:gd name="connsiteX9" fmla="*/ 249 w 34887"/>
                <a:gd name="connsiteY9" fmla="*/ 107687 h 107609"/>
                <a:gd name="connsiteX10" fmla="*/ 18173 w 34887"/>
                <a:gd name="connsiteY10" fmla="*/ 107035 h 107609"/>
                <a:gd name="connsiteX11" fmla="*/ 35137 w 34887"/>
                <a:gd name="connsiteY11" fmla="*/ 107687 h 107609"/>
                <a:gd name="connsiteX12" fmla="*/ 26335 w 34887"/>
                <a:gd name="connsiteY12" fmla="*/ 9534 h 107609"/>
                <a:gd name="connsiteX13" fmla="*/ 17213 w 34887"/>
                <a:gd name="connsiteY13" fmla="*/ 77 h 107609"/>
                <a:gd name="connsiteX14" fmla="*/ 8091 w 34887"/>
                <a:gd name="connsiteY14" fmla="*/ 9371 h 107609"/>
                <a:gd name="connsiteX15" fmla="*/ 17213 w 34887"/>
                <a:gd name="connsiteY15" fmla="*/ 18827 h 107609"/>
                <a:gd name="connsiteX16" fmla="*/ 26335 w 34887"/>
                <a:gd name="connsiteY16" fmla="*/ 9534 h 10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887" h="107609">
                  <a:moveTo>
                    <a:pt x="35137" y="107687"/>
                  </a:moveTo>
                  <a:lnTo>
                    <a:pt x="35137" y="101818"/>
                  </a:lnTo>
                  <a:cubicBezTo>
                    <a:pt x="25855" y="101818"/>
                    <a:pt x="24255" y="101818"/>
                    <a:pt x="24255" y="94970"/>
                  </a:cubicBezTo>
                  <a:lnTo>
                    <a:pt x="24255" y="35784"/>
                  </a:lnTo>
                  <a:lnTo>
                    <a:pt x="730" y="37578"/>
                  </a:lnTo>
                  <a:lnTo>
                    <a:pt x="730" y="43447"/>
                  </a:lnTo>
                  <a:cubicBezTo>
                    <a:pt x="10812" y="43447"/>
                    <a:pt x="12252" y="44426"/>
                    <a:pt x="12252" y="52415"/>
                  </a:cubicBezTo>
                  <a:lnTo>
                    <a:pt x="12252" y="94807"/>
                  </a:lnTo>
                  <a:cubicBezTo>
                    <a:pt x="12252" y="101818"/>
                    <a:pt x="10652" y="101818"/>
                    <a:pt x="249" y="101818"/>
                  </a:cubicBezTo>
                  <a:lnTo>
                    <a:pt x="249" y="107687"/>
                  </a:lnTo>
                  <a:cubicBezTo>
                    <a:pt x="249" y="107687"/>
                    <a:pt x="11772" y="107035"/>
                    <a:pt x="18173" y="107035"/>
                  </a:cubicBezTo>
                  <a:cubicBezTo>
                    <a:pt x="23775" y="107035"/>
                    <a:pt x="29536" y="107198"/>
                    <a:pt x="35137" y="107687"/>
                  </a:cubicBezTo>
                  <a:close/>
                  <a:moveTo>
                    <a:pt x="26335" y="9534"/>
                  </a:moveTo>
                  <a:cubicBezTo>
                    <a:pt x="26335" y="4316"/>
                    <a:pt x="22334" y="77"/>
                    <a:pt x="17213" y="77"/>
                  </a:cubicBezTo>
                  <a:cubicBezTo>
                    <a:pt x="11772" y="77"/>
                    <a:pt x="8091" y="4642"/>
                    <a:pt x="8091" y="9371"/>
                  </a:cubicBezTo>
                  <a:cubicBezTo>
                    <a:pt x="8091" y="14588"/>
                    <a:pt x="12092" y="18827"/>
                    <a:pt x="17213" y="18827"/>
                  </a:cubicBezTo>
                  <a:cubicBezTo>
                    <a:pt x="22654" y="18827"/>
                    <a:pt x="26335" y="14262"/>
                    <a:pt x="26335" y="9534"/>
                  </a:cubicBezTo>
                  <a:close/>
                </a:path>
              </a:pathLst>
            </a:custGeom>
            <a:solidFill>
              <a:srgbClr val="000000"/>
            </a:solidFill>
            <a:ln w="22860"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93AC2058-5B45-40A8-A1E3-9B6723DDF1E5}"/>
                </a:ext>
              </a:extLst>
            </p:cNvPr>
            <p:cNvSpPr/>
            <p:nvPr>
              <p:custDataLst>
                <p:tags r:id="rId13"/>
              </p:custDataLst>
            </p:nvPr>
          </p:nvSpPr>
          <p:spPr>
            <a:xfrm>
              <a:off x="6150364" y="3724523"/>
              <a:ext cx="85778" cy="71903"/>
            </a:xfrm>
            <a:custGeom>
              <a:avLst/>
              <a:gdLst>
                <a:gd name="connsiteX0" fmla="*/ 86031 w 85778"/>
                <a:gd name="connsiteY0" fmla="*/ 71980 h 71903"/>
                <a:gd name="connsiteX1" fmla="*/ 86031 w 85778"/>
                <a:gd name="connsiteY1" fmla="*/ 66111 h 71903"/>
                <a:gd name="connsiteX2" fmla="*/ 74028 w 85778"/>
                <a:gd name="connsiteY2" fmla="*/ 59100 h 71903"/>
                <a:gd name="connsiteX3" fmla="*/ 74028 w 85778"/>
                <a:gd name="connsiteY3" fmla="*/ 22577 h 71903"/>
                <a:gd name="connsiteX4" fmla="*/ 50023 w 85778"/>
                <a:gd name="connsiteY4" fmla="*/ 77 h 71903"/>
                <a:gd name="connsiteX5" fmla="*/ 23937 w 85778"/>
                <a:gd name="connsiteY5" fmla="*/ 15893 h 71903"/>
                <a:gd name="connsiteX6" fmla="*/ 23777 w 85778"/>
                <a:gd name="connsiteY6" fmla="*/ 15893 h 71903"/>
                <a:gd name="connsiteX7" fmla="*/ 23777 w 85778"/>
                <a:gd name="connsiteY7" fmla="*/ 77 h 71903"/>
                <a:gd name="connsiteX8" fmla="*/ 252 w 85778"/>
                <a:gd name="connsiteY8" fmla="*/ 1871 h 71903"/>
                <a:gd name="connsiteX9" fmla="*/ 252 w 85778"/>
                <a:gd name="connsiteY9" fmla="*/ 7740 h 71903"/>
                <a:gd name="connsiteX10" fmla="*/ 12254 w 85778"/>
                <a:gd name="connsiteY10" fmla="*/ 16871 h 71903"/>
                <a:gd name="connsiteX11" fmla="*/ 12254 w 85778"/>
                <a:gd name="connsiteY11" fmla="*/ 59100 h 71903"/>
                <a:gd name="connsiteX12" fmla="*/ 252 w 85778"/>
                <a:gd name="connsiteY12" fmla="*/ 66111 h 71903"/>
                <a:gd name="connsiteX13" fmla="*/ 252 w 85778"/>
                <a:gd name="connsiteY13" fmla="*/ 71980 h 71903"/>
                <a:gd name="connsiteX14" fmla="*/ 18496 w 85778"/>
                <a:gd name="connsiteY14" fmla="*/ 71328 h 71903"/>
                <a:gd name="connsiteX15" fmla="*/ 36900 w 85778"/>
                <a:gd name="connsiteY15" fmla="*/ 71980 h 71903"/>
                <a:gd name="connsiteX16" fmla="*/ 36900 w 85778"/>
                <a:gd name="connsiteY16" fmla="*/ 66111 h 71903"/>
                <a:gd name="connsiteX17" fmla="*/ 24897 w 85778"/>
                <a:gd name="connsiteY17" fmla="*/ 59100 h 71903"/>
                <a:gd name="connsiteX18" fmla="*/ 24897 w 85778"/>
                <a:gd name="connsiteY18" fmla="*/ 29751 h 71903"/>
                <a:gd name="connsiteX19" fmla="*/ 48742 w 85778"/>
                <a:gd name="connsiteY19" fmla="*/ 4642 h 71903"/>
                <a:gd name="connsiteX20" fmla="*/ 61385 w 85778"/>
                <a:gd name="connsiteY20" fmla="*/ 21925 h 71903"/>
                <a:gd name="connsiteX21" fmla="*/ 61385 w 85778"/>
                <a:gd name="connsiteY21" fmla="*/ 59100 h 71903"/>
                <a:gd name="connsiteX22" fmla="*/ 49383 w 85778"/>
                <a:gd name="connsiteY22" fmla="*/ 66111 h 71903"/>
                <a:gd name="connsiteX23" fmla="*/ 49383 w 85778"/>
                <a:gd name="connsiteY23" fmla="*/ 71980 h 71903"/>
                <a:gd name="connsiteX24" fmla="*/ 67627 w 85778"/>
                <a:gd name="connsiteY24" fmla="*/ 71328 h 71903"/>
                <a:gd name="connsiteX25" fmla="*/ 86031 w 85778"/>
                <a:gd name="connsiteY25" fmla="*/ 71980 h 7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78" h="71903">
                  <a:moveTo>
                    <a:pt x="86031" y="71980"/>
                  </a:moveTo>
                  <a:lnTo>
                    <a:pt x="86031" y="66111"/>
                  </a:lnTo>
                  <a:cubicBezTo>
                    <a:pt x="75628" y="66111"/>
                    <a:pt x="74028" y="66111"/>
                    <a:pt x="74028" y="59100"/>
                  </a:cubicBezTo>
                  <a:lnTo>
                    <a:pt x="74028" y="22577"/>
                  </a:lnTo>
                  <a:cubicBezTo>
                    <a:pt x="74028" y="8392"/>
                    <a:pt x="67146" y="77"/>
                    <a:pt x="50023" y="77"/>
                  </a:cubicBezTo>
                  <a:cubicBezTo>
                    <a:pt x="36900" y="77"/>
                    <a:pt x="28418" y="7414"/>
                    <a:pt x="23937" y="15893"/>
                  </a:cubicBezTo>
                  <a:lnTo>
                    <a:pt x="23777" y="15893"/>
                  </a:lnTo>
                  <a:lnTo>
                    <a:pt x="23777" y="77"/>
                  </a:lnTo>
                  <a:lnTo>
                    <a:pt x="252" y="1871"/>
                  </a:lnTo>
                  <a:lnTo>
                    <a:pt x="252" y="7740"/>
                  </a:lnTo>
                  <a:cubicBezTo>
                    <a:pt x="10974" y="7740"/>
                    <a:pt x="12254" y="8882"/>
                    <a:pt x="12254" y="16871"/>
                  </a:cubicBezTo>
                  <a:lnTo>
                    <a:pt x="12254" y="59100"/>
                  </a:lnTo>
                  <a:cubicBezTo>
                    <a:pt x="12254" y="66111"/>
                    <a:pt x="10654" y="66111"/>
                    <a:pt x="252" y="66111"/>
                  </a:cubicBezTo>
                  <a:lnTo>
                    <a:pt x="252" y="71980"/>
                  </a:lnTo>
                  <a:cubicBezTo>
                    <a:pt x="252" y="71980"/>
                    <a:pt x="11774" y="71328"/>
                    <a:pt x="18496" y="71328"/>
                  </a:cubicBezTo>
                  <a:cubicBezTo>
                    <a:pt x="24417" y="71328"/>
                    <a:pt x="35459" y="71817"/>
                    <a:pt x="36900" y="71980"/>
                  </a:cubicBezTo>
                  <a:lnTo>
                    <a:pt x="36900" y="66111"/>
                  </a:lnTo>
                  <a:cubicBezTo>
                    <a:pt x="26497" y="66111"/>
                    <a:pt x="24897" y="66111"/>
                    <a:pt x="24897" y="59100"/>
                  </a:cubicBezTo>
                  <a:lnTo>
                    <a:pt x="24897" y="29751"/>
                  </a:lnTo>
                  <a:cubicBezTo>
                    <a:pt x="24897" y="12632"/>
                    <a:pt x="38180" y="4642"/>
                    <a:pt x="48742" y="4642"/>
                  </a:cubicBezTo>
                  <a:cubicBezTo>
                    <a:pt x="59945" y="4642"/>
                    <a:pt x="61385" y="13610"/>
                    <a:pt x="61385" y="21925"/>
                  </a:cubicBezTo>
                  <a:lnTo>
                    <a:pt x="61385" y="59100"/>
                  </a:lnTo>
                  <a:cubicBezTo>
                    <a:pt x="61385" y="66111"/>
                    <a:pt x="59785" y="66111"/>
                    <a:pt x="49383" y="66111"/>
                  </a:cubicBezTo>
                  <a:lnTo>
                    <a:pt x="49383" y="71980"/>
                  </a:lnTo>
                  <a:cubicBezTo>
                    <a:pt x="49383" y="71980"/>
                    <a:pt x="60905" y="71328"/>
                    <a:pt x="67627" y="71328"/>
                  </a:cubicBezTo>
                  <a:cubicBezTo>
                    <a:pt x="73548" y="71328"/>
                    <a:pt x="84590" y="71817"/>
                    <a:pt x="86031" y="71980"/>
                  </a:cubicBezTo>
                  <a:close/>
                </a:path>
              </a:pathLst>
            </a:custGeom>
            <a:solidFill>
              <a:srgbClr val="000000"/>
            </a:solidFill>
            <a:ln w="22860"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E481FFC0-5B09-481D-8124-039A5EBBB5AF}"/>
                </a:ext>
              </a:extLst>
            </p:cNvPr>
            <p:cNvSpPr/>
            <p:nvPr>
              <p:custDataLst>
                <p:tags r:id="rId14"/>
              </p:custDataLst>
            </p:nvPr>
          </p:nvSpPr>
          <p:spPr>
            <a:xfrm>
              <a:off x="6248946" y="3722892"/>
              <a:ext cx="80977" cy="106957"/>
            </a:xfrm>
            <a:custGeom>
              <a:avLst/>
              <a:gdLst>
                <a:gd name="connsiteX0" fmla="*/ 81234 w 80977"/>
                <a:gd name="connsiteY0" fmla="*/ 8392 h 106957"/>
                <a:gd name="connsiteX1" fmla="*/ 71792 w 80977"/>
                <a:gd name="connsiteY1" fmla="*/ 77 h 106957"/>
                <a:gd name="connsiteX2" fmla="*/ 53228 w 80977"/>
                <a:gd name="connsiteY2" fmla="*/ 7577 h 106957"/>
                <a:gd name="connsiteX3" fmla="*/ 34664 w 80977"/>
                <a:gd name="connsiteY3" fmla="*/ 1708 h 106957"/>
                <a:gd name="connsiteX4" fmla="*/ 6177 w 80977"/>
                <a:gd name="connsiteY4" fmla="*/ 25675 h 106957"/>
                <a:gd name="connsiteX5" fmla="*/ 13859 w 80977"/>
                <a:gd name="connsiteY5" fmla="*/ 42143 h 106957"/>
                <a:gd name="connsiteX6" fmla="*/ 9058 w 80977"/>
                <a:gd name="connsiteY6" fmla="*/ 55350 h 106957"/>
                <a:gd name="connsiteX7" fmla="*/ 15779 w 80977"/>
                <a:gd name="connsiteY7" fmla="*/ 69861 h 106957"/>
                <a:gd name="connsiteX8" fmla="*/ 256 w 80977"/>
                <a:gd name="connsiteY8" fmla="*/ 86165 h 106957"/>
                <a:gd name="connsiteX9" fmla="*/ 39465 w 80977"/>
                <a:gd name="connsiteY9" fmla="*/ 107035 h 106957"/>
                <a:gd name="connsiteX10" fmla="*/ 78673 w 80977"/>
                <a:gd name="connsiteY10" fmla="*/ 85839 h 106957"/>
                <a:gd name="connsiteX11" fmla="*/ 67951 w 80977"/>
                <a:gd name="connsiteY11" fmla="*/ 67252 h 106957"/>
                <a:gd name="connsiteX12" fmla="*/ 33543 w 80977"/>
                <a:gd name="connsiteY12" fmla="*/ 62197 h 106957"/>
                <a:gd name="connsiteX13" fmla="*/ 22981 w 80977"/>
                <a:gd name="connsiteY13" fmla="*/ 62034 h 106957"/>
                <a:gd name="connsiteX14" fmla="*/ 14979 w 80977"/>
                <a:gd name="connsiteY14" fmla="*/ 51273 h 106957"/>
                <a:gd name="connsiteX15" fmla="*/ 17060 w 80977"/>
                <a:gd name="connsiteY15" fmla="*/ 44589 h 106957"/>
                <a:gd name="connsiteX16" fmla="*/ 34504 w 80977"/>
                <a:gd name="connsiteY16" fmla="*/ 49643 h 106957"/>
                <a:gd name="connsiteX17" fmla="*/ 62990 w 80977"/>
                <a:gd name="connsiteY17" fmla="*/ 25675 h 106957"/>
                <a:gd name="connsiteX18" fmla="*/ 56268 w 80977"/>
                <a:gd name="connsiteY18" fmla="*/ 10023 h 106957"/>
                <a:gd name="connsiteX19" fmla="*/ 72432 w 80977"/>
                <a:gd name="connsiteY19" fmla="*/ 4642 h 106957"/>
                <a:gd name="connsiteX20" fmla="*/ 70992 w 80977"/>
                <a:gd name="connsiteY20" fmla="*/ 8556 h 106957"/>
                <a:gd name="connsiteX21" fmla="*/ 76113 w 80977"/>
                <a:gd name="connsiteY21" fmla="*/ 13773 h 106957"/>
                <a:gd name="connsiteX22" fmla="*/ 81234 w 80977"/>
                <a:gd name="connsiteY22" fmla="*/ 8392 h 106957"/>
                <a:gd name="connsiteX23" fmla="*/ 50187 w 80977"/>
                <a:gd name="connsiteY23" fmla="*/ 25675 h 106957"/>
                <a:gd name="connsiteX24" fmla="*/ 46986 w 80977"/>
                <a:gd name="connsiteY24" fmla="*/ 39045 h 106957"/>
                <a:gd name="connsiteX25" fmla="*/ 34664 w 80977"/>
                <a:gd name="connsiteY25" fmla="*/ 44752 h 106957"/>
                <a:gd name="connsiteX26" fmla="*/ 18980 w 80977"/>
                <a:gd name="connsiteY26" fmla="*/ 25675 h 106957"/>
                <a:gd name="connsiteX27" fmla="*/ 22181 w 80977"/>
                <a:gd name="connsiteY27" fmla="*/ 12306 h 106957"/>
                <a:gd name="connsiteX28" fmla="*/ 34504 w 80977"/>
                <a:gd name="connsiteY28" fmla="*/ 6599 h 106957"/>
                <a:gd name="connsiteX29" fmla="*/ 50187 w 80977"/>
                <a:gd name="connsiteY29" fmla="*/ 25675 h 106957"/>
                <a:gd name="connsiteX30" fmla="*/ 68911 w 80977"/>
                <a:gd name="connsiteY30" fmla="*/ 86002 h 106957"/>
                <a:gd name="connsiteX31" fmla="*/ 39465 w 80977"/>
                <a:gd name="connsiteY31" fmla="*/ 102144 h 106957"/>
                <a:gd name="connsiteX32" fmla="*/ 10018 w 80977"/>
                <a:gd name="connsiteY32" fmla="*/ 86002 h 106957"/>
                <a:gd name="connsiteX33" fmla="*/ 25382 w 80977"/>
                <a:gd name="connsiteY33" fmla="*/ 73122 h 106957"/>
                <a:gd name="connsiteX34" fmla="*/ 34664 w 80977"/>
                <a:gd name="connsiteY34" fmla="*/ 73122 h 106957"/>
                <a:gd name="connsiteX35" fmla="*/ 68911 w 80977"/>
                <a:gd name="connsiteY35" fmla="*/ 86002 h 10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977" h="106957">
                  <a:moveTo>
                    <a:pt x="81234" y="8392"/>
                  </a:moveTo>
                  <a:cubicBezTo>
                    <a:pt x="81234" y="4642"/>
                    <a:pt x="78193" y="77"/>
                    <a:pt x="71792" y="77"/>
                  </a:cubicBezTo>
                  <a:cubicBezTo>
                    <a:pt x="69391" y="77"/>
                    <a:pt x="60749" y="566"/>
                    <a:pt x="53228" y="7577"/>
                  </a:cubicBezTo>
                  <a:cubicBezTo>
                    <a:pt x="48427" y="3990"/>
                    <a:pt x="41705" y="1708"/>
                    <a:pt x="34664" y="1708"/>
                  </a:cubicBezTo>
                  <a:cubicBezTo>
                    <a:pt x="18180" y="1708"/>
                    <a:pt x="6177" y="12958"/>
                    <a:pt x="6177" y="25675"/>
                  </a:cubicBezTo>
                  <a:cubicBezTo>
                    <a:pt x="6177" y="32034"/>
                    <a:pt x="9378" y="37904"/>
                    <a:pt x="13859" y="42143"/>
                  </a:cubicBezTo>
                  <a:cubicBezTo>
                    <a:pt x="12579" y="43610"/>
                    <a:pt x="9058" y="48991"/>
                    <a:pt x="9058" y="55350"/>
                  </a:cubicBezTo>
                  <a:cubicBezTo>
                    <a:pt x="9058" y="57469"/>
                    <a:pt x="9538" y="65132"/>
                    <a:pt x="15779" y="69861"/>
                  </a:cubicBezTo>
                  <a:cubicBezTo>
                    <a:pt x="8578" y="72306"/>
                    <a:pt x="256" y="77687"/>
                    <a:pt x="256" y="86165"/>
                  </a:cubicBezTo>
                  <a:cubicBezTo>
                    <a:pt x="256" y="98067"/>
                    <a:pt x="17860" y="107035"/>
                    <a:pt x="39465" y="107035"/>
                  </a:cubicBezTo>
                  <a:cubicBezTo>
                    <a:pt x="59789" y="107035"/>
                    <a:pt x="78673" y="98883"/>
                    <a:pt x="78673" y="85839"/>
                  </a:cubicBezTo>
                  <a:cubicBezTo>
                    <a:pt x="78673" y="80948"/>
                    <a:pt x="76753" y="72143"/>
                    <a:pt x="67951" y="67252"/>
                  </a:cubicBezTo>
                  <a:cubicBezTo>
                    <a:pt x="58509" y="62197"/>
                    <a:pt x="49067" y="62197"/>
                    <a:pt x="33543" y="62197"/>
                  </a:cubicBezTo>
                  <a:cubicBezTo>
                    <a:pt x="30023" y="62197"/>
                    <a:pt x="24261" y="62197"/>
                    <a:pt x="22981" y="62034"/>
                  </a:cubicBezTo>
                  <a:cubicBezTo>
                    <a:pt x="17860" y="60893"/>
                    <a:pt x="14979" y="56002"/>
                    <a:pt x="14979" y="51273"/>
                  </a:cubicBezTo>
                  <a:cubicBezTo>
                    <a:pt x="14979" y="47197"/>
                    <a:pt x="16100" y="45893"/>
                    <a:pt x="17060" y="44589"/>
                  </a:cubicBezTo>
                  <a:cubicBezTo>
                    <a:pt x="19460" y="46056"/>
                    <a:pt x="25222" y="49643"/>
                    <a:pt x="34504" y="49643"/>
                  </a:cubicBezTo>
                  <a:cubicBezTo>
                    <a:pt x="50987" y="49643"/>
                    <a:pt x="62990" y="38393"/>
                    <a:pt x="62990" y="25675"/>
                  </a:cubicBezTo>
                  <a:cubicBezTo>
                    <a:pt x="62990" y="19317"/>
                    <a:pt x="60109" y="14262"/>
                    <a:pt x="56268" y="10023"/>
                  </a:cubicBezTo>
                  <a:cubicBezTo>
                    <a:pt x="63470" y="4805"/>
                    <a:pt x="69711" y="4642"/>
                    <a:pt x="72432" y="4642"/>
                  </a:cubicBezTo>
                  <a:cubicBezTo>
                    <a:pt x="71792" y="5295"/>
                    <a:pt x="70992" y="5947"/>
                    <a:pt x="70992" y="8556"/>
                  </a:cubicBezTo>
                  <a:cubicBezTo>
                    <a:pt x="70992" y="11816"/>
                    <a:pt x="73392" y="13773"/>
                    <a:pt x="76113" y="13773"/>
                  </a:cubicBezTo>
                  <a:cubicBezTo>
                    <a:pt x="78353" y="13773"/>
                    <a:pt x="81234" y="12143"/>
                    <a:pt x="81234" y="8392"/>
                  </a:cubicBezTo>
                  <a:close/>
                  <a:moveTo>
                    <a:pt x="50187" y="25675"/>
                  </a:moveTo>
                  <a:cubicBezTo>
                    <a:pt x="50187" y="28284"/>
                    <a:pt x="50187" y="34806"/>
                    <a:pt x="46986" y="39045"/>
                  </a:cubicBezTo>
                  <a:cubicBezTo>
                    <a:pt x="44746" y="41817"/>
                    <a:pt x="40425" y="44752"/>
                    <a:pt x="34664" y="44752"/>
                  </a:cubicBezTo>
                  <a:cubicBezTo>
                    <a:pt x="18980" y="44752"/>
                    <a:pt x="18980" y="29099"/>
                    <a:pt x="18980" y="25675"/>
                  </a:cubicBezTo>
                  <a:cubicBezTo>
                    <a:pt x="18980" y="23067"/>
                    <a:pt x="18980" y="16545"/>
                    <a:pt x="22181" y="12306"/>
                  </a:cubicBezTo>
                  <a:cubicBezTo>
                    <a:pt x="24421" y="9534"/>
                    <a:pt x="28742" y="6599"/>
                    <a:pt x="34504" y="6599"/>
                  </a:cubicBezTo>
                  <a:cubicBezTo>
                    <a:pt x="50187" y="6599"/>
                    <a:pt x="50187" y="22251"/>
                    <a:pt x="50187" y="25675"/>
                  </a:cubicBezTo>
                  <a:close/>
                  <a:moveTo>
                    <a:pt x="68911" y="86002"/>
                  </a:moveTo>
                  <a:cubicBezTo>
                    <a:pt x="68911" y="94643"/>
                    <a:pt x="56268" y="102144"/>
                    <a:pt x="39465" y="102144"/>
                  </a:cubicBezTo>
                  <a:cubicBezTo>
                    <a:pt x="22661" y="102144"/>
                    <a:pt x="10018" y="94480"/>
                    <a:pt x="10018" y="86002"/>
                  </a:cubicBezTo>
                  <a:cubicBezTo>
                    <a:pt x="10018" y="80296"/>
                    <a:pt x="15139" y="73285"/>
                    <a:pt x="25382" y="73122"/>
                  </a:cubicBezTo>
                  <a:lnTo>
                    <a:pt x="34664" y="73122"/>
                  </a:lnTo>
                  <a:cubicBezTo>
                    <a:pt x="48907" y="73122"/>
                    <a:pt x="68911" y="73122"/>
                    <a:pt x="68911" y="86002"/>
                  </a:cubicBezTo>
                  <a:close/>
                </a:path>
              </a:pathLst>
            </a:custGeom>
            <a:solidFill>
              <a:srgbClr val="000000"/>
            </a:solidFill>
            <a:ln w="22860"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E83513C6-3715-4185-B633-5B62856EC5FD}"/>
                </a:ext>
              </a:extLst>
            </p:cNvPr>
            <p:cNvSpPr/>
            <p:nvPr>
              <p:custDataLst>
                <p:tags r:id="rId15"/>
              </p:custDataLst>
            </p:nvPr>
          </p:nvSpPr>
          <p:spPr>
            <a:xfrm>
              <a:off x="6342727" y="3683272"/>
              <a:ext cx="36007" cy="113153"/>
            </a:xfrm>
            <a:custGeom>
              <a:avLst/>
              <a:gdLst>
                <a:gd name="connsiteX0" fmla="*/ 36268 w 36007"/>
                <a:gd name="connsiteY0" fmla="*/ 113231 h 113153"/>
                <a:gd name="connsiteX1" fmla="*/ 36268 w 36007"/>
                <a:gd name="connsiteY1" fmla="*/ 107361 h 113153"/>
                <a:gd name="connsiteX2" fmla="*/ 24265 w 36007"/>
                <a:gd name="connsiteY2" fmla="*/ 100350 h 113153"/>
                <a:gd name="connsiteX3" fmla="*/ 24265 w 36007"/>
                <a:gd name="connsiteY3" fmla="*/ 77 h 113153"/>
                <a:gd name="connsiteX4" fmla="*/ 260 w 36007"/>
                <a:gd name="connsiteY4" fmla="*/ 1871 h 113153"/>
                <a:gd name="connsiteX5" fmla="*/ 260 w 36007"/>
                <a:gd name="connsiteY5" fmla="*/ 7740 h 113153"/>
                <a:gd name="connsiteX6" fmla="*/ 12263 w 36007"/>
                <a:gd name="connsiteY6" fmla="*/ 16871 h 113153"/>
                <a:gd name="connsiteX7" fmla="*/ 12263 w 36007"/>
                <a:gd name="connsiteY7" fmla="*/ 100350 h 113153"/>
                <a:gd name="connsiteX8" fmla="*/ 260 w 36007"/>
                <a:gd name="connsiteY8" fmla="*/ 107361 h 113153"/>
                <a:gd name="connsiteX9" fmla="*/ 260 w 36007"/>
                <a:gd name="connsiteY9" fmla="*/ 113231 h 113153"/>
                <a:gd name="connsiteX10" fmla="*/ 18184 w 36007"/>
                <a:gd name="connsiteY10" fmla="*/ 112579 h 113153"/>
                <a:gd name="connsiteX11" fmla="*/ 36268 w 36007"/>
                <a:gd name="connsiteY11" fmla="*/ 113231 h 11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007" h="113153">
                  <a:moveTo>
                    <a:pt x="36268" y="113231"/>
                  </a:moveTo>
                  <a:lnTo>
                    <a:pt x="36268" y="107361"/>
                  </a:lnTo>
                  <a:cubicBezTo>
                    <a:pt x="25866" y="107361"/>
                    <a:pt x="24265" y="107361"/>
                    <a:pt x="24265" y="100350"/>
                  </a:cubicBezTo>
                  <a:lnTo>
                    <a:pt x="24265" y="77"/>
                  </a:lnTo>
                  <a:lnTo>
                    <a:pt x="260" y="1871"/>
                  </a:lnTo>
                  <a:lnTo>
                    <a:pt x="260" y="7740"/>
                  </a:lnTo>
                  <a:cubicBezTo>
                    <a:pt x="10982" y="7740"/>
                    <a:pt x="12263" y="8882"/>
                    <a:pt x="12263" y="16871"/>
                  </a:cubicBezTo>
                  <a:lnTo>
                    <a:pt x="12263" y="100350"/>
                  </a:lnTo>
                  <a:cubicBezTo>
                    <a:pt x="12263" y="107361"/>
                    <a:pt x="10662" y="107361"/>
                    <a:pt x="260" y="107361"/>
                  </a:cubicBezTo>
                  <a:lnTo>
                    <a:pt x="260" y="113231"/>
                  </a:lnTo>
                  <a:cubicBezTo>
                    <a:pt x="260" y="113231"/>
                    <a:pt x="11783" y="112579"/>
                    <a:pt x="18184" y="112579"/>
                  </a:cubicBezTo>
                  <a:cubicBezTo>
                    <a:pt x="24265" y="112579"/>
                    <a:pt x="30187" y="112742"/>
                    <a:pt x="36268" y="113231"/>
                  </a:cubicBezTo>
                  <a:close/>
                </a:path>
              </a:pathLst>
            </a:custGeom>
            <a:solidFill>
              <a:srgbClr val="000000"/>
            </a:solidFill>
            <a:ln w="22860" cap="flat">
              <a:no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73E7C8A5-8F3C-441D-9ABC-42CFF31FE5B7}"/>
                </a:ext>
              </a:extLst>
            </p:cNvPr>
            <p:cNvSpPr/>
            <p:nvPr>
              <p:custDataLst>
                <p:tags r:id="rId16"/>
              </p:custDataLst>
            </p:nvPr>
          </p:nvSpPr>
          <p:spPr>
            <a:xfrm>
              <a:off x="6391698" y="3723707"/>
              <a:ext cx="68655" cy="74348"/>
            </a:xfrm>
            <a:custGeom>
              <a:avLst/>
              <a:gdLst>
                <a:gd name="connsiteX0" fmla="*/ 68917 w 68655"/>
                <a:gd name="connsiteY0" fmla="*/ 53230 h 74348"/>
                <a:gd name="connsiteX1" fmla="*/ 66197 w 68655"/>
                <a:gd name="connsiteY1" fmla="*/ 50947 h 74348"/>
                <a:gd name="connsiteX2" fmla="*/ 63316 w 68655"/>
                <a:gd name="connsiteY2" fmla="*/ 53556 h 74348"/>
                <a:gd name="connsiteX3" fmla="*/ 40431 w 68655"/>
                <a:gd name="connsiteY3" fmla="*/ 69208 h 74348"/>
                <a:gd name="connsiteX4" fmla="*/ 20907 w 68655"/>
                <a:gd name="connsiteY4" fmla="*/ 59589 h 74348"/>
                <a:gd name="connsiteX5" fmla="*/ 14825 w 68655"/>
                <a:gd name="connsiteY5" fmla="*/ 35621 h 74348"/>
                <a:gd name="connsiteX6" fmla="*/ 64436 w 68655"/>
                <a:gd name="connsiteY6" fmla="*/ 35621 h 74348"/>
                <a:gd name="connsiteX7" fmla="*/ 68917 w 68655"/>
                <a:gd name="connsiteY7" fmla="*/ 32034 h 74348"/>
                <a:gd name="connsiteX8" fmla="*/ 37230 w 68655"/>
                <a:gd name="connsiteY8" fmla="*/ 77 h 74348"/>
                <a:gd name="connsiteX9" fmla="*/ 262 w 68655"/>
                <a:gd name="connsiteY9" fmla="*/ 37088 h 74348"/>
                <a:gd name="connsiteX10" fmla="*/ 39311 w 68655"/>
                <a:gd name="connsiteY10" fmla="*/ 74426 h 74348"/>
                <a:gd name="connsiteX11" fmla="*/ 68917 w 68655"/>
                <a:gd name="connsiteY11" fmla="*/ 53230 h 74348"/>
                <a:gd name="connsiteX12" fmla="*/ 57715 w 68655"/>
                <a:gd name="connsiteY12" fmla="*/ 31382 h 74348"/>
                <a:gd name="connsiteX13" fmla="*/ 14986 w 68655"/>
                <a:gd name="connsiteY13" fmla="*/ 31382 h 74348"/>
                <a:gd name="connsiteX14" fmla="*/ 37230 w 68655"/>
                <a:gd name="connsiteY14" fmla="*/ 4642 h 74348"/>
                <a:gd name="connsiteX15" fmla="*/ 57715 w 68655"/>
                <a:gd name="connsiteY15" fmla="*/ 31382 h 7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655" h="74348">
                  <a:moveTo>
                    <a:pt x="68917" y="53230"/>
                  </a:moveTo>
                  <a:cubicBezTo>
                    <a:pt x="68917" y="52578"/>
                    <a:pt x="68597" y="50947"/>
                    <a:pt x="66197" y="50947"/>
                  </a:cubicBezTo>
                  <a:cubicBezTo>
                    <a:pt x="64116" y="50947"/>
                    <a:pt x="63796" y="51926"/>
                    <a:pt x="63316" y="53556"/>
                  </a:cubicBezTo>
                  <a:cubicBezTo>
                    <a:pt x="58355" y="66763"/>
                    <a:pt x="46192" y="69208"/>
                    <a:pt x="40431" y="69208"/>
                  </a:cubicBezTo>
                  <a:cubicBezTo>
                    <a:pt x="32909" y="69208"/>
                    <a:pt x="25708" y="65784"/>
                    <a:pt x="20907" y="59589"/>
                  </a:cubicBezTo>
                  <a:cubicBezTo>
                    <a:pt x="14986" y="51926"/>
                    <a:pt x="14825" y="41980"/>
                    <a:pt x="14825" y="35621"/>
                  </a:cubicBezTo>
                  <a:lnTo>
                    <a:pt x="64436" y="35621"/>
                  </a:lnTo>
                  <a:cubicBezTo>
                    <a:pt x="67797" y="35621"/>
                    <a:pt x="68917" y="35621"/>
                    <a:pt x="68917" y="32034"/>
                  </a:cubicBezTo>
                  <a:cubicBezTo>
                    <a:pt x="68917" y="17686"/>
                    <a:pt x="61076" y="77"/>
                    <a:pt x="37230" y="77"/>
                  </a:cubicBezTo>
                  <a:cubicBezTo>
                    <a:pt x="16266" y="77"/>
                    <a:pt x="262" y="17034"/>
                    <a:pt x="262" y="37088"/>
                  </a:cubicBezTo>
                  <a:cubicBezTo>
                    <a:pt x="262" y="57795"/>
                    <a:pt x="18026" y="74426"/>
                    <a:pt x="39311" y="74426"/>
                  </a:cubicBezTo>
                  <a:cubicBezTo>
                    <a:pt x="60916" y="74426"/>
                    <a:pt x="68917" y="56817"/>
                    <a:pt x="68917" y="53230"/>
                  </a:cubicBezTo>
                  <a:close/>
                  <a:moveTo>
                    <a:pt x="57715" y="31382"/>
                  </a:moveTo>
                  <a:lnTo>
                    <a:pt x="14986" y="31382"/>
                  </a:lnTo>
                  <a:cubicBezTo>
                    <a:pt x="16746" y="8392"/>
                    <a:pt x="31149" y="4642"/>
                    <a:pt x="37230" y="4642"/>
                  </a:cubicBezTo>
                  <a:cubicBezTo>
                    <a:pt x="56915" y="4642"/>
                    <a:pt x="57555" y="27306"/>
                    <a:pt x="57715" y="31382"/>
                  </a:cubicBezTo>
                  <a:close/>
                </a:path>
              </a:pathLst>
            </a:custGeom>
            <a:solidFill>
              <a:srgbClr val="000000"/>
            </a:solidFill>
            <a:ln w="22860" cap="flat">
              <a:noFill/>
              <a:prstDash val="solid"/>
              <a:miter/>
            </a:ln>
          </p:spPr>
          <p:txBody>
            <a:bodyPr rtlCol="0" anchor="ctr"/>
            <a:lstStyle/>
            <a:p>
              <a:endParaRPr lang="zh-CN" altLang="en-US"/>
            </a:p>
          </p:txBody>
        </p:sp>
      </p:grpSp>
    </p:spTree>
    <p:extLst>
      <p:ext uri="{BB962C8B-B14F-4D97-AF65-F5344CB8AC3E}">
        <p14:creationId xmlns:p14="http://schemas.microsoft.com/office/powerpoint/2010/main" val="4288795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3224216" cy="646331"/>
          </a:xfrm>
          <a:prstGeom prst="rect">
            <a:avLst/>
          </a:prstGeom>
          <a:noFill/>
        </p:spPr>
        <p:txBody>
          <a:bodyPr wrap="none" rtlCol="0">
            <a:spAutoFit/>
          </a:bodyPr>
          <a:lstStyle/>
          <a:p>
            <a:r>
              <a:rPr lang="en-US" altLang="zh-CN" sz="3600" dirty="0">
                <a:solidFill>
                  <a:schemeClr val="bg1"/>
                </a:solidFill>
                <a:latin typeface="+mj-ea"/>
                <a:ea typeface="+mj-ea"/>
              </a:rPr>
              <a:t>DTOF</a:t>
            </a:r>
            <a:r>
              <a:rPr lang="zh-CN" altLang="en-US" sz="3600" dirty="0">
                <a:solidFill>
                  <a:schemeClr val="bg1"/>
                </a:solidFill>
                <a:latin typeface="+mj-ea"/>
                <a:ea typeface="+mj-ea"/>
              </a:rPr>
              <a:t>原理简介</a:t>
            </a: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5</a:t>
            </a:fld>
            <a:endParaRPr lang="zh-CN" altLang="en-US" dirty="0"/>
          </a:p>
        </p:txBody>
      </p:sp>
      <p:sp>
        <p:nvSpPr>
          <p:cNvPr id="5" name="文本框 4">
            <a:extLst>
              <a:ext uri="{FF2B5EF4-FFF2-40B4-BE49-F238E27FC236}">
                <a16:creationId xmlns:a16="http://schemas.microsoft.com/office/drawing/2014/main" id="{CF06D010-ABE7-4414-AEAA-6217FA3B512E}"/>
              </a:ext>
            </a:extLst>
          </p:cNvPr>
          <p:cNvSpPr txBox="1"/>
          <p:nvPr/>
        </p:nvSpPr>
        <p:spPr>
          <a:xfrm>
            <a:off x="468037" y="5645900"/>
            <a:ext cx="4025461" cy="369332"/>
          </a:xfrm>
          <a:prstGeom prst="rect">
            <a:avLst/>
          </a:prstGeom>
          <a:noFill/>
        </p:spPr>
        <p:txBody>
          <a:bodyPr wrap="none" rtlCol="0">
            <a:spAutoFit/>
          </a:bodyPr>
          <a:lstStyle/>
          <a:p>
            <a:r>
              <a:rPr lang="zh-CN" altLang="en-US" dirty="0"/>
              <a:t>表面粗糙度：侧边 </a:t>
            </a:r>
            <a:r>
              <a:rPr lang="en-US" altLang="zh-CN" dirty="0"/>
              <a:t>~ 5 nm,</a:t>
            </a:r>
            <a:r>
              <a:rPr lang="zh-CN" altLang="en-US" dirty="0"/>
              <a:t> 主面 </a:t>
            </a:r>
            <a:r>
              <a:rPr lang="en-US" altLang="zh-CN" dirty="0"/>
              <a:t>~ 1nm</a:t>
            </a:r>
            <a:endParaRPr lang="zh-CN" altLang="en-US" dirty="0"/>
          </a:p>
        </p:txBody>
      </p:sp>
      <p:sp>
        <p:nvSpPr>
          <p:cNvPr id="12" name="文本框 11">
            <a:extLst>
              <a:ext uri="{FF2B5EF4-FFF2-40B4-BE49-F238E27FC236}">
                <a16:creationId xmlns:a16="http://schemas.microsoft.com/office/drawing/2014/main" id="{7D052A3A-25AB-442C-A715-7B1FCB348B94}"/>
              </a:ext>
            </a:extLst>
          </p:cNvPr>
          <p:cNvSpPr txBox="1"/>
          <p:nvPr/>
        </p:nvSpPr>
        <p:spPr>
          <a:xfrm>
            <a:off x="468037" y="6009370"/>
            <a:ext cx="1790875" cy="369332"/>
          </a:xfrm>
          <a:prstGeom prst="rect">
            <a:avLst/>
          </a:prstGeom>
          <a:noFill/>
        </p:spPr>
        <p:txBody>
          <a:bodyPr wrap="none" rtlCol="0">
            <a:spAutoFit/>
          </a:bodyPr>
          <a:lstStyle/>
          <a:p>
            <a:r>
              <a:rPr lang="zh-CN" altLang="en-US" dirty="0"/>
              <a:t>表面平整度 </a:t>
            </a:r>
            <a:r>
              <a:rPr lang="en-US" altLang="zh-CN" dirty="0"/>
              <a:t>~ 1″</a:t>
            </a:r>
            <a:endParaRPr lang="zh-CN" altLang="en-US" dirty="0"/>
          </a:p>
        </p:txBody>
      </p:sp>
      <p:pic>
        <p:nvPicPr>
          <p:cNvPr id="2" name="图片 1">
            <a:extLst>
              <a:ext uri="{FF2B5EF4-FFF2-40B4-BE49-F238E27FC236}">
                <a16:creationId xmlns:a16="http://schemas.microsoft.com/office/drawing/2014/main" id="{1A7B124A-1D95-08A3-9C28-994DF0C23503}"/>
              </a:ext>
            </a:extLst>
          </p:cNvPr>
          <p:cNvPicPr>
            <a:picLocks noChangeAspect="1"/>
          </p:cNvPicPr>
          <p:nvPr/>
        </p:nvPicPr>
        <p:blipFill>
          <a:blip r:embed="rId3"/>
          <a:srcRect t="16356"/>
          <a:stretch/>
        </p:blipFill>
        <p:spPr>
          <a:xfrm>
            <a:off x="334440" y="3349147"/>
            <a:ext cx="3513234" cy="1884816"/>
          </a:xfrm>
          <a:prstGeom prst="rect">
            <a:avLst/>
          </a:prstGeom>
        </p:spPr>
      </p:pic>
      <p:sp>
        <p:nvSpPr>
          <p:cNvPr id="3" name="矩形: 圆角 2">
            <a:extLst>
              <a:ext uri="{FF2B5EF4-FFF2-40B4-BE49-F238E27FC236}">
                <a16:creationId xmlns:a16="http://schemas.microsoft.com/office/drawing/2014/main" id="{415E48D1-168E-8946-D9CF-259433DD19EB}"/>
              </a:ext>
            </a:extLst>
          </p:cNvPr>
          <p:cNvSpPr/>
          <p:nvPr/>
        </p:nvSpPr>
        <p:spPr>
          <a:xfrm>
            <a:off x="905112" y="1545303"/>
            <a:ext cx="3780028" cy="1727828"/>
          </a:xfrm>
          <a:prstGeom prst="roundRect">
            <a:avLst>
              <a:gd name="adj" fmla="val 9572"/>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1800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prstClr val="black"/>
                </a:solidFill>
                <a:effectLst/>
                <a:uLnTx/>
                <a:uFillTx/>
                <a:latin typeface="Times New Roman"/>
                <a:ea typeface="微软雅黑"/>
                <a:cs typeface="+mn-cs"/>
              </a:rPr>
              <a:t>切伦科夫辐射体同时作为光导工作</a:t>
            </a:r>
            <a:endParaRPr kumimoji="0" lang="en-US" altLang="zh-CN" sz="1600" b="0" i="0" u="none" strike="noStrike" kern="1200" cap="none" spc="0" normalizeH="0" baseline="0" noProof="0" dirty="0">
              <a:ln>
                <a:noFill/>
              </a:ln>
              <a:solidFill>
                <a:prstClr val="black"/>
              </a:solidFill>
              <a:effectLst/>
              <a:uLnTx/>
              <a:uFillTx/>
              <a:latin typeface="Times New Roman"/>
              <a:ea typeface="微软雅黑"/>
              <a:cs typeface="+mn-cs"/>
            </a:endParaRPr>
          </a:p>
          <a:p>
            <a:pPr marL="285750" lvl="0" indent="-180000">
              <a:lnSpc>
                <a:spcPct val="150000"/>
              </a:lnSpc>
              <a:buFont typeface="Arial" panose="020B0604020202020204" pitchFamily="34" charset="0"/>
              <a:buChar char="•"/>
              <a:defRPr/>
            </a:pPr>
            <a:r>
              <a:rPr kumimoji="0" lang="zh-CN" altLang="en-US" sz="1600" b="0" i="0" u="none" strike="noStrike" kern="1200" cap="none" spc="0" normalizeH="0" baseline="0" noProof="0" dirty="0">
                <a:ln>
                  <a:noFill/>
                </a:ln>
                <a:solidFill>
                  <a:prstClr val="black"/>
                </a:solidFill>
                <a:effectLst/>
                <a:uLnTx/>
                <a:uFillTx/>
                <a:latin typeface="Times New Roman"/>
                <a:ea typeface="微软雅黑"/>
                <a:cs typeface="+mn-cs"/>
              </a:rPr>
              <a:t>依靠</a:t>
            </a:r>
            <a:r>
              <a:rPr lang="zh-CN" altLang="en-US" sz="1600" dirty="0">
                <a:solidFill>
                  <a:prstClr val="black"/>
                </a:solidFill>
                <a:ea typeface="微软雅黑"/>
              </a:rPr>
              <a:t>辐射体</a:t>
            </a:r>
            <a:r>
              <a:rPr lang="zh-CN" altLang="en-US" sz="1600" dirty="0">
                <a:solidFill>
                  <a:srgbClr val="C00000"/>
                </a:solidFill>
                <a:ea typeface="微软雅黑"/>
              </a:rPr>
              <a:t>良好的表面光学</a:t>
            </a:r>
            <a:r>
              <a:rPr kumimoji="0" lang="zh-CN" altLang="en-US" sz="1600" b="0" i="0" u="none" strike="noStrike" kern="1200" cap="none" spc="0" normalizeH="0" baseline="0" noProof="0" dirty="0">
                <a:ln>
                  <a:noFill/>
                </a:ln>
                <a:solidFill>
                  <a:srgbClr val="C00000"/>
                </a:solidFill>
                <a:effectLst/>
                <a:uLnTx/>
                <a:uFillTx/>
                <a:latin typeface="Times New Roman"/>
                <a:ea typeface="微软雅黑"/>
                <a:cs typeface="+mn-cs"/>
              </a:rPr>
              <a:t>性质</a:t>
            </a:r>
            <a:r>
              <a:rPr kumimoji="0" lang="zh-CN" altLang="en-US" sz="1600" b="0" i="0" u="none" strike="noStrike" kern="1200" cap="none" spc="0" normalizeH="0" baseline="0" noProof="0" dirty="0">
                <a:ln>
                  <a:noFill/>
                </a:ln>
                <a:solidFill>
                  <a:prstClr val="black"/>
                </a:solidFill>
                <a:effectLst/>
                <a:uLnTx/>
                <a:uFillTx/>
                <a:latin typeface="Times New Roman"/>
                <a:ea typeface="微软雅黑"/>
                <a:cs typeface="+mn-cs"/>
              </a:rPr>
              <a:t>，保持切伦科夫辐射的方向信息</a:t>
            </a:r>
            <a:endParaRPr kumimoji="0" lang="en-US" altLang="zh-CN" sz="1600" b="0" i="0" u="none" strike="noStrike" kern="1200" cap="none" spc="0" normalizeH="0" baseline="0" noProof="0" dirty="0">
              <a:ln>
                <a:noFill/>
              </a:ln>
              <a:solidFill>
                <a:prstClr val="black"/>
              </a:solidFill>
              <a:effectLst/>
              <a:uLnTx/>
              <a:uFillTx/>
              <a:latin typeface="Times New Roman"/>
              <a:ea typeface="微软雅黑"/>
              <a:cs typeface="+mn-cs"/>
            </a:endParaRPr>
          </a:p>
          <a:p>
            <a:pPr marL="285750" marR="0" lvl="0" indent="-1800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1600" b="0" i="0" u="none" strike="noStrike" kern="1200" cap="none" spc="0" normalizeH="0" baseline="0" noProof="0" dirty="0">
                <a:ln>
                  <a:noFill/>
                </a:ln>
                <a:solidFill>
                  <a:prstClr val="black"/>
                </a:solidFill>
                <a:effectLst/>
                <a:uLnTx/>
                <a:uFillTx/>
                <a:latin typeface="Times New Roman"/>
                <a:ea typeface="微软雅黑"/>
                <a:cs typeface="+mn-cs"/>
              </a:rPr>
              <a:t>重建基于被探测光子的空间分布</a:t>
            </a:r>
            <a:r>
              <a:rPr kumimoji="0" lang="en-US" altLang="zh-CN" sz="1600" b="0" i="0" u="none" strike="noStrike" kern="1200" cap="none" spc="0" normalizeH="0" baseline="0" noProof="0" dirty="0">
                <a:ln>
                  <a:noFill/>
                </a:ln>
                <a:solidFill>
                  <a:prstClr val="black"/>
                </a:solidFill>
                <a:effectLst/>
                <a:uLnTx/>
                <a:uFillTx/>
                <a:latin typeface="Times New Roman"/>
                <a:ea typeface="微软雅黑"/>
                <a:cs typeface="+mn-cs"/>
              </a:rPr>
              <a:t>.</a:t>
            </a:r>
          </a:p>
        </p:txBody>
      </p:sp>
      <p:sp>
        <p:nvSpPr>
          <p:cNvPr id="6" name="文本框 5">
            <a:extLst>
              <a:ext uri="{FF2B5EF4-FFF2-40B4-BE49-F238E27FC236}">
                <a16:creationId xmlns:a16="http://schemas.microsoft.com/office/drawing/2014/main" id="{6148C703-AA33-CB76-E3FF-374F1B63D7C8}"/>
              </a:ext>
            </a:extLst>
          </p:cNvPr>
          <p:cNvSpPr txBox="1"/>
          <p:nvPr/>
        </p:nvSpPr>
        <p:spPr>
          <a:xfrm>
            <a:off x="299502" y="1115781"/>
            <a:ext cx="4456669" cy="369332"/>
          </a:xfrm>
          <a:prstGeom prst="rect">
            <a:avLst/>
          </a:prstGeom>
          <a:noFill/>
        </p:spPr>
        <p:txBody>
          <a:bodyPr wrap="none" rtlCol="0">
            <a:spAutoFit/>
          </a:bodyPr>
          <a:lstStyle/>
          <a:p>
            <a:r>
              <a:rPr lang="en-US" altLang="zh-CN" b="1" dirty="0"/>
              <a:t>DIRC</a:t>
            </a:r>
            <a:r>
              <a:rPr lang="zh-CN" altLang="en-US" b="1" dirty="0"/>
              <a:t>技术（内全反射切伦科夫光探测）</a:t>
            </a:r>
            <a:r>
              <a:rPr lang="en-US" altLang="zh-CN" b="1" dirty="0"/>
              <a:t>:</a:t>
            </a:r>
            <a:endParaRPr lang="zh-CN" altLang="en-US" b="1" dirty="0"/>
          </a:p>
        </p:txBody>
      </p:sp>
      <p:sp>
        <p:nvSpPr>
          <p:cNvPr id="8" name="文本框 7">
            <a:extLst>
              <a:ext uri="{FF2B5EF4-FFF2-40B4-BE49-F238E27FC236}">
                <a16:creationId xmlns:a16="http://schemas.microsoft.com/office/drawing/2014/main" id="{B3DBA945-5B23-136D-C48B-AA2F6A64C201}"/>
              </a:ext>
            </a:extLst>
          </p:cNvPr>
          <p:cNvSpPr txBox="1"/>
          <p:nvPr/>
        </p:nvSpPr>
        <p:spPr>
          <a:xfrm>
            <a:off x="6568883" y="3362736"/>
            <a:ext cx="3980577" cy="523220"/>
          </a:xfrm>
          <a:prstGeom prst="rect">
            <a:avLst/>
          </a:prstGeom>
          <a:noFill/>
        </p:spPr>
        <p:txBody>
          <a:bodyPr wrap="none" rtlCol="0">
            <a:spAutoFit/>
          </a:bodyPr>
          <a:lstStyle/>
          <a:p>
            <a:r>
              <a:rPr lang="en-US" altLang="zh-CN" sz="1400" dirty="0"/>
              <a:t>TOF: Time of Flight ~ 3 ns (R = 900 mm)</a:t>
            </a:r>
          </a:p>
          <a:p>
            <a:r>
              <a:rPr lang="en-US" altLang="zh-CN" sz="1400" dirty="0"/>
              <a:t>TOP: Time of Propagation ~ 3 ns – 15 ns (</a:t>
            </a:r>
            <a:r>
              <a:rPr lang="el-GR" altLang="zh-CN" sz="1400" dirty="0"/>
              <a:t>θ</a:t>
            </a:r>
            <a:r>
              <a:rPr lang="en-US" altLang="zh-CN" sz="1400" dirty="0"/>
              <a:t> = 70°)</a:t>
            </a:r>
            <a:endParaRPr lang="zh-CN" altLang="en-US" sz="1400" dirty="0"/>
          </a:p>
        </p:txBody>
      </p:sp>
      <p:sp>
        <p:nvSpPr>
          <p:cNvPr id="9" name="文本框 8">
            <a:extLst>
              <a:ext uri="{FF2B5EF4-FFF2-40B4-BE49-F238E27FC236}">
                <a16:creationId xmlns:a16="http://schemas.microsoft.com/office/drawing/2014/main" id="{D2E8D4AE-C428-EB8F-0F82-0A59319E885C}"/>
              </a:ext>
            </a:extLst>
          </p:cNvPr>
          <p:cNvSpPr txBox="1"/>
          <p:nvPr/>
        </p:nvSpPr>
        <p:spPr>
          <a:xfrm>
            <a:off x="6125649" y="1140704"/>
            <a:ext cx="2429319" cy="338554"/>
          </a:xfrm>
          <a:prstGeom prst="rect">
            <a:avLst/>
          </a:prstGeom>
          <a:noFill/>
        </p:spPr>
        <p:txBody>
          <a:bodyPr wrap="none" rtlCol="0">
            <a:spAutoFit/>
          </a:bodyPr>
          <a:lstStyle/>
          <a:p>
            <a:r>
              <a:rPr lang="en-US" altLang="zh-CN" sz="1600" b="1" dirty="0"/>
              <a:t>DIRC-like TOF (DTOF) :</a:t>
            </a:r>
          </a:p>
        </p:txBody>
      </p:sp>
      <p:grpSp>
        <p:nvGrpSpPr>
          <p:cNvPr id="10" name="组合 9">
            <a:extLst>
              <a:ext uri="{FF2B5EF4-FFF2-40B4-BE49-F238E27FC236}">
                <a16:creationId xmlns:a16="http://schemas.microsoft.com/office/drawing/2014/main" id="{231CE148-A4F5-2AB9-B80D-3FFDC68B15DE}"/>
              </a:ext>
            </a:extLst>
          </p:cNvPr>
          <p:cNvGrpSpPr/>
          <p:nvPr/>
        </p:nvGrpSpPr>
        <p:grpSpPr>
          <a:xfrm>
            <a:off x="7506861" y="1369619"/>
            <a:ext cx="3383527" cy="2399485"/>
            <a:chOff x="7263677" y="1919296"/>
            <a:chExt cx="3383527" cy="2399485"/>
          </a:xfrm>
        </p:grpSpPr>
        <p:grpSp>
          <p:nvGrpSpPr>
            <p:cNvPr id="13" name="组合 12">
              <a:extLst>
                <a:ext uri="{FF2B5EF4-FFF2-40B4-BE49-F238E27FC236}">
                  <a16:creationId xmlns:a16="http://schemas.microsoft.com/office/drawing/2014/main" id="{4B2B8491-77E5-C3B2-5C58-30A5EB061549}"/>
                </a:ext>
              </a:extLst>
            </p:cNvPr>
            <p:cNvGrpSpPr/>
            <p:nvPr/>
          </p:nvGrpSpPr>
          <p:grpSpPr>
            <a:xfrm>
              <a:off x="7442781" y="1919296"/>
              <a:ext cx="3191069" cy="2399485"/>
              <a:chOff x="6307401" y="1748083"/>
              <a:chExt cx="3191069" cy="2399485"/>
            </a:xfrm>
          </p:grpSpPr>
          <p:sp>
            <p:nvSpPr>
              <p:cNvPr id="16" name="矩形 15">
                <a:extLst>
                  <a:ext uri="{FF2B5EF4-FFF2-40B4-BE49-F238E27FC236}">
                    <a16:creationId xmlns:a16="http://schemas.microsoft.com/office/drawing/2014/main" id="{9F76FE1D-7D97-BFCC-1C1C-BA918A6F0858}"/>
                  </a:ext>
                </a:extLst>
              </p:cNvPr>
              <p:cNvSpPr/>
              <p:nvPr/>
            </p:nvSpPr>
            <p:spPr>
              <a:xfrm>
                <a:off x="6563993" y="2351304"/>
                <a:ext cx="2010840" cy="17683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a:extLst>
                  <a:ext uri="{FF2B5EF4-FFF2-40B4-BE49-F238E27FC236}">
                    <a16:creationId xmlns:a16="http://schemas.microsoft.com/office/drawing/2014/main" id="{4652A79D-6E7A-9D27-0ECF-F15A4B765278}"/>
                  </a:ext>
                </a:extLst>
              </p:cNvPr>
              <p:cNvCxnSpPr/>
              <p:nvPr/>
            </p:nvCxnSpPr>
            <p:spPr>
              <a:xfrm>
                <a:off x="6307401" y="3657600"/>
                <a:ext cx="3191069"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631B8798-A383-A7BB-EB0F-2BBFD86E2305}"/>
                  </a:ext>
                </a:extLst>
              </p:cNvPr>
              <p:cNvCxnSpPr>
                <a:cxnSpLocks/>
              </p:cNvCxnSpPr>
              <p:nvPr/>
            </p:nvCxnSpPr>
            <p:spPr>
              <a:xfrm flipV="1">
                <a:off x="7010014" y="1748083"/>
                <a:ext cx="892921" cy="1909517"/>
              </a:xfrm>
              <a:prstGeom prst="straightConnector1">
                <a:avLst/>
              </a:prstGeom>
              <a:ln w="15875">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id="{B4BC2131-069E-3B57-B8F1-44B83102B2AB}"/>
                  </a:ext>
                </a:extLst>
              </p:cNvPr>
              <p:cNvSpPr/>
              <p:nvPr/>
            </p:nvSpPr>
            <p:spPr>
              <a:xfrm>
                <a:off x="6977454" y="3625139"/>
                <a:ext cx="65120" cy="649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弧形 19">
                <a:extLst>
                  <a:ext uri="{FF2B5EF4-FFF2-40B4-BE49-F238E27FC236}">
                    <a16:creationId xmlns:a16="http://schemas.microsoft.com/office/drawing/2014/main" id="{6DFF2B80-F473-1AB2-FB47-4299A6C5471A}"/>
                  </a:ext>
                </a:extLst>
              </p:cNvPr>
              <p:cNvSpPr/>
              <p:nvPr/>
            </p:nvSpPr>
            <p:spPr>
              <a:xfrm rot="1868021">
                <a:off x="6451848" y="3211514"/>
                <a:ext cx="989806" cy="936054"/>
              </a:xfrm>
              <a:prstGeom prst="arc">
                <a:avLst>
                  <a:gd name="adj1" fmla="val 16200000"/>
                  <a:gd name="adj2" fmla="val 19456696"/>
                </a:avLst>
              </a:prstGeom>
              <a:ln w="12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328DACC1-BB2E-015D-02D3-2A293394CA8D}"/>
                  </a:ext>
                </a:extLst>
              </p:cNvPr>
              <p:cNvSpPr/>
              <p:nvPr/>
            </p:nvSpPr>
            <p:spPr>
              <a:xfrm>
                <a:off x="8598062" y="2344447"/>
                <a:ext cx="54347" cy="183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a:extLst>
                  <a:ext uri="{FF2B5EF4-FFF2-40B4-BE49-F238E27FC236}">
                    <a16:creationId xmlns:a16="http://schemas.microsoft.com/office/drawing/2014/main" id="{0A7959DC-9F17-3EA2-3708-F2A6CDF1F879}"/>
                  </a:ext>
                </a:extLst>
              </p:cNvPr>
              <p:cNvCxnSpPr/>
              <p:nvPr/>
            </p:nvCxnSpPr>
            <p:spPr>
              <a:xfrm flipV="1">
                <a:off x="7528381" y="2354249"/>
                <a:ext cx="167951" cy="17683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9DCDBEFA-C0A5-D83C-CB76-8FAF8992BFD5}"/>
                  </a:ext>
                </a:extLst>
              </p:cNvPr>
              <p:cNvCxnSpPr/>
              <p:nvPr/>
            </p:nvCxnSpPr>
            <p:spPr>
              <a:xfrm flipV="1">
                <a:off x="7849070" y="2354249"/>
                <a:ext cx="167951" cy="17683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65445C69-2D75-97D4-A83A-3CC9E24FA056}"/>
                  </a:ext>
                </a:extLst>
              </p:cNvPr>
              <p:cNvCxnSpPr>
                <a:cxnSpLocks/>
              </p:cNvCxnSpPr>
              <p:nvPr/>
            </p:nvCxnSpPr>
            <p:spPr>
              <a:xfrm flipH="1" flipV="1">
                <a:off x="7690506" y="2345502"/>
                <a:ext cx="170669" cy="1826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54B8175B-6C38-8AC5-795C-D24442903139}"/>
                  </a:ext>
                </a:extLst>
              </p:cNvPr>
              <p:cNvCxnSpPr/>
              <p:nvPr/>
            </p:nvCxnSpPr>
            <p:spPr>
              <a:xfrm flipV="1">
                <a:off x="8166523" y="2347870"/>
                <a:ext cx="167951" cy="17683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BD7BD986-D7CF-9709-995E-14689C5B6935}"/>
                  </a:ext>
                </a:extLst>
              </p:cNvPr>
              <p:cNvCxnSpPr>
                <a:cxnSpLocks/>
              </p:cNvCxnSpPr>
              <p:nvPr/>
            </p:nvCxnSpPr>
            <p:spPr>
              <a:xfrm flipH="1" flipV="1">
                <a:off x="8006220" y="2348447"/>
                <a:ext cx="170669" cy="1826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F3224E4B-5590-A35F-4A8D-89E75E8DC0AF}"/>
                  </a:ext>
                </a:extLst>
              </p:cNvPr>
              <p:cNvCxnSpPr>
                <a:cxnSpLocks/>
              </p:cNvCxnSpPr>
              <p:nvPr/>
            </p:nvCxnSpPr>
            <p:spPr>
              <a:xfrm flipH="1" flipV="1">
                <a:off x="8328937" y="2345502"/>
                <a:ext cx="170669" cy="182634"/>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061E26D9-5AFA-8BC7-C2CD-59A994D514D6}"/>
                  </a:ext>
                </a:extLst>
              </p:cNvPr>
              <p:cNvCxnSpPr>
                <a:cxnSpLocks/>
                <a:endCxn id="16" idx="3"/>
              </p:cNvCxnSpPr>
              <p:nvPr/>
            </p:nvCxnSpPr>
            <p:spPr>
              <a:xfrm flipV="1">
                <a:off x="8494069" y="2439720"/>
                <a:ext cx="80764" cy="8498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6995717A-64AE-F116-AE99-F87A33434768}"/>
                  </a:ext>
                </a:extLst>
              </p:cNvPr>
              <p:cNvCxnSpPr>
                <a:cxnSpLocks/>
              </p:cNvCxnSpPr>
              <p:nvPr/>
            </p:nvCxnSpPr>
            <p:spPr>
              <a:xfrm flipV="1">
                <a:off x="7548214" y="1822975"/>
                <a:ext cx="666485" cy="701727"/>
              </a:xfrm>
              <a:prstGeom prst="line">
                <a:avLst/>
              </a:prstGeom>
              <a:ln w="9525">
                <a:solidFill>
                  <a:schemeClr val="accent6"/>
                </a:solidFill>
                <a:prstDash val="lgDash"/>
              </a:ln>
            </p:spPr>
            <p:style>
              <a:lnRef idx="1">
                <a:schemeClr val="accent1"/>
              </a:lnRef>
              <a:fillRef idx="0">
                <a:schemeClr val="accent1"/>
              </a:fillRef>
              <a:effectRef idx="0">
                <a:schemeClr val="accent1"/>
              </a:effectRef>
              <a:fontRef idx="minor">
                <a:schemeClr val="tx1"/>
              </a:fontRef>
            </p:style>
          </p:cxnSp>
          <p:sp>
            <p:nvSpPr>
              <p:cNvPr id="30" name="弧形 29">
                <a:extLst>
                  <a:ext uri="{FF2B5EF4-FFF2-40B4-BE49-F238E27FC236}">
                    <a16:creationId xmlns:a16="http://schemas.microsoft.com/office/drawing/2014/main" id="{F53C87CD-D872-C6E1-6579-EF2852C2C667}"/>
                  </a:ext>
                </a:extLst>
              </p:cNvPr>
              <p:cNvSpPr/>
              <p:nvPr/>
            </p:nvSpPr>
            <p:spPr>
              <a:xfrm rot="1624595">
                <a:off x="7418159" y="2031689"/>
                <a:ext cx="477298" cy="488640"/>
              </a:xfrm>
              <a:prstGeom prst="arc">
                <a:avLst>
                  <a:gd name="adj1" fmla="val 16200000"/>
                  <a:gd name="adj2" fmla="val 18469884"/>
                </a:avLst>
              </a:prstGeom>
              <a:ln w="952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E4E3B299-B7F0-1E4A-8D95-EACE14791378}"/>
                  </a:ext>
                </a:extLst>
              </p:cNvPr>
              <p:cNvSpPr txBox="1"/>
              <p:nvPr/>
            </p:nvSpPr>
            <p:spPr>
              <a:xfrm>
                <a:off x="7309934" y="3152248"/>
                <a:ext cx="270839" cy="338554"/>
              </a:xfrm>
              <a:prstGeom prst="rect">
                <a:avLst/>
              </a:prstGeom>
              <a:noFill/>
            </p:spPr>
            <p:txBody>
              <a:bodyPr wrap="square" rtlCol="0">
                <a:spAutoFit/>
              </a:bodyPr>
              <a:lstStyle/>
              <a:p>
                <a:r>
                  <a:rPr lang="en-US" altLang="zh-CN" sz="1600" i="1" dirty="0">
                    <a:solidFill>
                      <a:schemeClr val="accent2"/>
                    </a:solidFill>
                  </a:rPr>
                  <a:t>θ</a:t>
                </a:r>
                <a:endParaRPr lang="zh-CN" altLang="en-US" sz="1600" i="1" dirty="0">
                  <a:solidFill>
                    <a:schemeClr val="accent2"/>
                  </a:solidFill>
                </a:endParaRPr>
              </a:p>
            </p:txBody>
          </p:sp>
          <p:sp>
            <p:nvSpPr>
              <p:cNvPr id="32" name="文本框 31">
                <a:extLst>
                  <a:ext uri="{FF2B5EF4-FFF2-40B4-BE49-F238E27FC236}">
                    <a16:creationId xmlns:a16="http://schemas.microsoft.com/office/drawing/2014/main" id="{0DA7C5F9-240C-A92A-9CC9-B1B1A3F2E88E}"/>
                  </a:ext>
                </a:extLst>
              </p:cNvPr>
              <p:cNvSpPr txBox="1"/>
              <p:nvPr/>
            </p:nvSpPr>
            <p:spPr>
              <a:xfrm>
                <a:off x="7784875" y="1802307"/>
                <a:ext cx="325730" cy="307777"/>
              </a:xfrm>
              <a:prstGeom prst="rect">
                <a:avLst/>
              </a:prstGeom>
              <a:noFill/>
            </p:spPr>
            <p:txBody>
              <a:bodyPr wrap="none" rtlCol="0">
                <a:spAutoFit/>
              </a:bodyPr>
              <a:lstStyle/>
              <a:p>
                <a:r>
                  <a:rPr lang="en-US" altLang="zh-CN" sz="1400" i="1" dirty="0" err="1">
                    <a:solidFill>
                      <a:srgbClr val="7030A0"/>
                    </a:solidFill>
                  </a:rPr>
                  <a:t>θ</a:t>
                </a:r>
                <a:r>
                  <a:rPr lang="en-US" altLang="zh-CN" sz="1400" baseline="-25000" dirty="0" err="1">
                    <a:solidFill>
                      <a:srgbClr val="7030A0"/>
                    </a:solidFill>
                  </a:rPr>
                  <a:t>c</a:t>
                </a:r>
                <a:endParaRPr lang="zh-CN" altLang="en-US" sz="1400" dirty="0">
                  <a:solidFill>
                    <a:srgbClr val="7030A0"/>
                  </a:solidFill>
                </a:endParaRPr>
              </a:p>
            </p:txBody>
          </p:sp>
          <p:cxnSp>
            <p:nvCxnSpPr>
              <p:cNvPr id="33" name="直接箭头连接符 32">
                <a:extLst>
                  <a:ext uri="{FF2B5EF4-FFF2-40B4-BE49-F238E27FC236}">
                    <a16:creationId xmlns:a16="http://schemas.microsoft.com/office/drawing/2014/main" id="{8A4460CB-9591-8DA8-1696-C4716DCABD18}"/>
                  </a:ext>
                </a:extLst>
              </p:cNvPr>
              <p:cNvCxnSpPr>
                <a:cxnSpLocks/>
              </p:cNvCxnSpPr>
              <p:nvPr/>
            </p:nvCxnSpPr>
            <p:spPr>
              <a:xfrm flipV="1">
                <a:off x="7227677" y="2467119"/>
                <a:ext cx="199818" cy="427311"/>
              </a:xfrm>
              <a:prstGeom prst="straightConnector1">
                <a:avLst/>
              </a:prstGeom>
              <a:ln w="15875">
                <a:solidFill>
                  <a:srgbClr val="C00000"/>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ADF5B56C-20B6-4E39-EA56-E4D84111233C}"/>
                  </a:ext>
                </a:extLst>
              </p:cNvPr>
              <p:cNvCxnSpPr>
                <a:cxnSpLocks/>
              </p:cNvCxnSpPr>
              <p:nvPr/>
            </p:nvCxnSpPr>
            <p:spPr>
              <a:xfrm flipH="1" flipV="1">
                <a:off x="6834599" y="3565329"/>
                <a:ext cx="175415" cy="9227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EB07FF4B-F06E-D3A3-4413-9B464AD5E912}"/>
                  </a:ext>
                </a:extLst>
              </p:cNvPr>
              <p:cNvCxnSpPr>
                <a:cxnSpLocks/>
              </p:cNvCxnSpPr>
              <p:nvPr/>
            </p:nvCxnSpPr>
            <p:spPr>
              <a:xfrm flipH="1" flipV="1">
                <a:off x="7360789" y="2431371"/>
                <a:ext cx="175415" cy="9227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FC3DE6B9-365F-8058-EFC3-9EE01956E5AC}"/>
                  </a:ext>
                </a:extLst>
              </p:cNvPr>
              <p:cNvCxnSpPr>
                <a:cxnSpLocks/>
              </p:cNvCxnSpPr>
              <p:nvPr/>
            </p:nvCxnSpPr>
            <p:spPr>
              <a:xfrm flipH="1">
                <a:off x="6896786" y="3146465"/>
                <a:ext cx="211505" cy="452314"/>
              </a:xfrm>
              <a:prstGeom prst="straightConnector1">
                <a:avLst/>
              </a:prstGeom>
              <a:ln w="15875">
                <a:solidFill>
                  <a:srgbClr val="C00000"/>
                </a:solidFill>
                <a:tailEnd type="arrow" w="sm" len="med"/>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5EFDBC55-A097-C22E-2120-3B9591B4C457}"/>
                  </a:ext>
                </a:extLst>
              </p:cNvPr>
              <p:cNvSpPr txBox="1"/>
              <p:nvPr/>
            </p:nvSpPr>
            <p:spPr>
              <a:xfrm>
                <a:off x="6818407" y="2843400"/>
                <a:ext cx="567271" cy="338554"/>
              </a:xfrm>
              <a:prstGeom prst="rect">
                <a:avLst/>
              </a:prstGeom>
              <a:noFill/>
            </p:spPr>
            <p:txBody>
              <a:bodyPr wrap="none" rtlCol="0">
                <a:spAutoFit/>
              </a:bodyPr>
              <a:lstStyle/>
              <a:p>
                <a:r>
                  <a:rPr lang="en-US" altLang="zh-CN" sz="1600" dirty="0">
                    <a:solidFill>
                      <a:srgbClr val="C00000"/>
                    </a:solidFill>
                  </a:rPr>
                  <a:t>TOF</a:t>
                </a:r>
                <a:endParaRPr lang="zh-CN" altLang="en-US" sz="1600" dirty="0">
                  <a:solidFill>
                    <a:srgbClr val="C00000"/>
                  </a:solidFill>
                </a:endParaRPr>
              </a:p>
            </p:txBody>
          </p:sp>
          <p:cxnSp>
            <p:nvCxnSpPr>
              <p:cNvPr id="38" name="直接连接符 37">
                <a:extLst>
                  <a:ext uri="{FF2B5EF4-FFF2-40B4-BE49-F238E27FC236}">
                    <a16:creationId xmlns:a16="http://schemas.microsoft.com/office/drawing/2014/main" id="{75DF0627-856B-830B-0F27-B1E3393A10B3}"/>
                  </a:ext>
                </a:extLst>
              </p:cNvPr>
              <p:cNvCxnSpPr>
                <a:cxnSpLocks/>
              </p:cNvCxnSpPr>
              <p:nvPr/>
            </p:nvCxnSpPr>
            <p:spPr>
              <a:xfrm>
                <a:off x="8574833" y="2523642"/>
                <a:ext cx="0" cy="17919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ED17B95D-63FB-F834-4D7C-367E96C5FD75}"/>
                  </a:ext>
                </a:extLst>
              </p:cNvPr>
              <p:cNvCxnSpPr>
                <a:cxnSpLocks/>
              </p:cNvCxnSpPr>
              <p:nvPr/>
            </p:nvCxnSpPr>
            <p:spPr>
              <a:xfrm>
                <a:off x="7539379" y="2527906"/>
                <a:ext cx="0" cy="17919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66CCCAE8-4156-CBC4-C56E-ABBE06B65D79}"/>
                  </a:ext>
                </a:extLst>
              </p:cNvPr>
              <p:cNvCxnSpPr>
                <a:cxnSpLocks/>
                <a:stCxn id="42" idx="3"/>
              </p:cNvCxnSpPr>
              <p:nvPr/>
            </p:nvCxnSpPr>
            <p:spPr>
              <a:xfrm>
                <a:off x="8324782" y="2636396"/>
                <a:ext cx="261666" cy="1954"/>
              </a:xfrm>
              <a:prstGeom prst="straightConnector1">
                <a:avLst/>
              </a:prstGeom>
              <a:ln w="15875">
                <a:solidFill>
                  <a:schemeClr val="accent6"/>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64C881C3-F5ED-D44D-462E-3724CB2DE812}"/>
                  </a:ext>
                </a:extLst>
              </p:cNvPr>
              <p:cNvCxnSpPr>
                <a:cxnSpLocks/>
              </p:cNvCxnSpPr>
              <p:nvPr/>
            </p:nvCxnSpPr>
            <p:spPr>
              <a:xfrm flipH="1">
                <a:off x="7543990" y="2645945"/>
                <a:ext cx="297023" cy="0"/>
              </a:xfrm>
              <a:prstGeom prst="straightConnector1">
                <a:avLst/>
              </a:prstGeom>
              <a:ln w="15875">
                <a:solidFill>
                  <a:schemeClr val="accent6"/>
                </a:solidFill>
                <a:tailEnd type="arrow" w="sm" len="med"/>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933BE707-834F-96B0-1184-4EE97617FD48}"/>
                  </a:ext>
                </a:extLst>
              </p:cNvPr>
              <p:cNvSpPr txBox="1"/>
              <p:nvPr/>
            </p:nvSpPr>
            <p:spPr>
              <a:xfrm>
                <a:off x="7757511" y="2467119"/>
                <a:ext cx="567271" cy="338554"/>
              </a:xfrm>
              <a:prstGeom prst="rect">
                <a:avLst/>
              </a:prstGeom>
              <a:noFill/>
            </p:spPr>
            <p:txBody>
              <a:bodyPr wrap="none" rtlCol="0">
                <a:spAutoFit/>
              </a:bodyPr>
              <a:lstStyle/>
              <a:p>
                <a:r>
                  <a:rPr lang="en-US" altLang="zh-CN" sz="1600" dirty="0">
                    <a:solidFill>
                      <a:schemeClr val="accent6"/>
                    </a:solidFill>
                  </a:rPr>
                  <a:t>TOP</a:t>
                </a:r>
                <a:endParaRPr lang="zh-CN" altLang="en-US" sz="1600" dirty="0">
                  <a:solidFill>
                    <a:schemeClr val="accent6"/>
                  </a:solidFill>
                </a:endParaRPr>
              </a:p>
            </p:txBody>
          </p:sp>
        </p:grpSp>
        <p:sp>
          <p:nvSpPr>
            <p:cNvPr id="14" name="文本框 13">
              <a:extLst>
                <a:ext uri="{FF2B5EF4-FFF2-40B4-BE49-F238E27FC236}">
                  <a16:creationId xmlns:a16="http://schemas.microsoft.com/office/drawing/2014/main" id="{1E6BF98E-5F21-6041-FDFD-76E5D09B43AB}"/>
                </a:ext>
              </a:extLst>
            </p:cNvPr>
            <p:cNvSpPr txBox="1"/>
            <p:nvPr/>
          </p:nvSpPr>
          <p:spPr>
            <a:xfrm>
              <a:off x="9584092" y="2260242"/>
              <a:ext cx="1063112" cy="261610"/>
            </a:xfrm>
            <a:prstGeom prst="rect">
              <a:avLst/>
            </a:prstGeom>
            <a:noFill/>
          </p:spPr>
          <p:txBody>
            <a:bodyPr wrap="none" rtlCol="0">
              <a:spAutoFit/>
            </a:bodyPr>
            <a:lstStyle/>
            <a:p>
              <a:r>
                <a:rPr lang="en-US" altLang="zh-CN" sz="1100" dirty="0">
                  <a:solidFill>
                    <a:schemeClr val="accent1"/>
                  </a:solidFill>
                </a:rPr>
                <a:t>photon detector</a:t>
              </a:r>
              <a:endParaRPr lang="zh-CN" altLang="en-US" sz="1100" dirty="0">
                <a:solidFill>
                  <a:schemeClr val="accent1"/>
                </a:solidFill>
              </a:endParaRPr>
            </a:p>
          </p:txBody>
        </p:sp>
        <p:sp>
          <p:nvSpPr>
            <p:cNvPr id="15" name="文本框 14">
              <a:extLst>
                <a:ext uri="{FF2B5EF4-FFF2-40B4-BE49-F238E27FC236}">
                  <a16:creationId xmlns:a16="http://schemas.microsoft.com/office/drawing/2014/main" id="{08F3E5CD-34F8-259E-A66F-BDB649968994}"/>
                </a:ext>
              </a:extLst>
            </p:cNvPr>
            <p:cNvSpPr txBox="1"/>
            <p:nvPr/>
          </p:nvSpPr>
          <p:spPr>
            <a:xfrm>
              <a:off x="7263677" y="2243033"/>
              <a:ext cx="1127232" cy="261610"/>
            </a:xfrm>
            <a:prstGeom prst="rect">
              <a:avLst/>
            </a:prstGeom>
            <a:noFill/>
          </p:spPr>
          <p:txBody>
            <a:bodyPr wrap="none" rtlCol="0">
              <a:spAutoFit/>
            </a:bodyPr>
            <a:lstStyle/>
            <a:p>
              <a:r>
                <a:rPr lang="en-US" altLang="zh-CN" sz="1100" dirty="0"/>
                <a:t>fused silica plate</a:t>
              </a:r>
              <a:endParaRPr lang="zh-CN" altLang="en-US" sz="1100" dirty="0"/>
            </a:p>
          </p:txBody>
        </p:sp>
      </p:grpSp>
      <p:sp>
        <p:nvSpPr>
          <p:cNvPr id="43" name="文本框 42">
            <a:extLst>
              <a:ext uri="{FF2B5EF4-FFF2-40B4-BE49-F238E27FC236}">
                <a16:creationId xmlns:a16="http://schemas.microsoft.com/office/drawing/2014/main" id="{A43CBDCE-6421-D1A7-FB75-4D5F65ACA39F}"/>
              </a:ext>
            </a:extLst>
          </p:cNvPr>
          <p:cNvSpPr txBox="1"/>
          <p:nvPr/>
        </p:nvSpPr>
        <p:spPr>
          <a:xfrm>
            <a:off x="6606051" y="4860276"/>
            <a:ext cx="4000380" cy="307777"/>
          </a:xfrm>
          <a:prstGeom prst="rect">
            <a:avLst/>
          </a:prstGeom>
          <a:noFill/>
        </p:spPr>
        <p:txBody>
          <a:bodyPr wrap="square" rtlCol="0">
            <a:spAutoFit/>
          </a:bodyPr>
          <a:lstStyle/>
          <a:p>
            <a:r>
              <a:rPr lang="zh-CN" altLang="en-US" sz="1400" dirty="0"/>
              <a:t>光子探测位置与传播路径或时间相关</a:t>
            </a:r>
          </a:p>
        </p:txBody>
      </p:sp>
      <p:pic>
        <p:nvPicPr>
          <p:cNvPr id="44" name="图片 43">
            <a:extLst>
              <a:ext uri="{FF2B5EF4-FFF2-40B4-BE49-F238E27FC236}">
                <a16:creationId xmlns:a16="http://schemas.microsoft.com/office/drawing/2014/main" id="{9FE37D01-2D11-A516-3C3E-356049559A83}"/>
              </a:ext>
            </a:extLst>
          </p:cNvPr>
          <p:cNvPicPr>
            <a:picLocks noChangeAspect="1"/>
          </p:cNvPicPr>
          <p:nvPr/>
        </p:nvPicPr>
        <p:blipFill rotWithShape="1">
          <a:blip r:embed="rId4"/>
          <a:srcRect l="14643" t="23499" r="19438" b="25530"/>
          <a:stretch/>
        </p:blipFill>
        <p:spPr>
          <a:xfrm>
            <a:off x="3870550" y="3827843"/>
            <a:ext cx="2209264" cy="899563"/>
          </a:xfrm>
          <a:prstGeom prst="rect">
            <a:avLst/>
          </a:prstGeom>
        </p:spPr>
      </p:pic>
      <p:sp>
        <p:nvSpPr>
          <p:cNvPr id="45" name="文本框 44">
            <a:extLst>
              <a:ext uri="{FF2B5EF4-FFF2-40B4-BE49-F238E27FC236}">
                <a16:creationId xmlns:a16="http://schemas.microsoft.com/office/drawing/2014/main" id="{F747D4A3-6576-015C-7546-95032F080EF7}"/>
              </a:ext>
            </a:extLst>
          </p:cNvPr>
          <p:cNvSpPr txBox="1"/>
          <p:nvPr/>
        </p:nvSpPr>
        <p:spPr>
          <a:xfrm>
            <a:off x="3850817" y="4753260"/>
            <a:ext cx="2268319" cy="307777"/>
          </a:xfrm>
          <a:prstGeom prst="rect">
            <a:avLst/>
          </a:prstGeom>
          <a:noFill/>
        </p:spPr>
        <p:txBody>
          <a:bodyPr wrap="square" rtlCol="0">
            <a:spAutoFit/>
          </a:bodyPr>
          <a:lstStyle/>
          <a:p>
            <a:pPr algn="ctr"/>
            <a:r>
              <a:rPr lang="zh-CN" altLang="en-US" sz="1400" dirty="0"/>
              <a:t>被探测光子具有空间分布</a:t>
            </a:r>
          </a:p>
        </p:txBody>
      </p:sp>
      <p:sp>
        <p:nvSpPr>
          <p:cNvPr id="46" name="矩形 45">
            <a:extLst>
              <a:ext uri="{FF2B5EF4-FFF2-40B4-BE49-F238E27FC236}">
                <a16:creationId xmlns:a16="http://schemas.microsoft.com/office/drawing/2014/main" id="{27D3168D-0685-64A4-38DB-821DD82C6628}"/>
              </a:ext>
            </a:extLst>
          </p:cNvPr>
          <p:cNvSpPr/>
          <p:nvPr/>
        </p:nvSpPr>
        <p:spPr>
          <a:xfrm>
            <a:off x="2605902" y="3495413"/>
            <a:ext cx="604478" cy="1566826"/>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a:extLst>
              <a:ext uri="{FF2B5EF4-FFF2-40B4-BE49-F238E27FC236}">
                <a16:creationId xmlns:a16="http://schemas.microsoft.com/office/drawing/2014/main" id="{87C3D1F0-4263-0D09-52DD-5AB50EABDF9D}"/>
              </a:ext>
            </a:extLst>
          </p:cNvPr>
          <p:cNvCxnSpPr>
            <a:cxnSpLocks/>
          </p:cNvCxnSpPr>
          <p:nvPr/>
        </p:nvCxnSpPr>
        <p:spPr>
          <a:xfrm>
            <a:off x="3210380" y="3495413"/>
            <a:ext cx="702414" cy="38249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F4E75A63-22FA-9C6B-67E3-DDAF7D422EF1}"/>
              </a:ext>
            </a:extLst>
          </p:cNvPr>
          <p:cNvCxnSpPr>
            <a:cxnSpLocks/>
          </p:cNvCxnSpPr>
          <p:nvPr/>
        </p:nvCxnSpPr>
        <p:spPr>
          <a:xfrm flipV="1">
            <a:off x="3210380" y="4727406"/>
            <a:ext cx="683338" cy="33243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9" name="组合 48">
            <a:extLst>
              <a:ext uri="{FF2B5EF4-FFF2-40B4-BE49-F238E27FC236}">
                <a16:creationId xmlns:a16="http://schemas.microsoft.com/office/drawing/2014/main" id="{4CF30755-7FC7-5130-231D-6008D453837F}"/>
              </a:ext>
            </a:extLst>
          </p:cNvPr>
          <p:cNvGrpSpPr/>
          <p:nvPr/>
        </p:nvGrpSpPr>
        <p:grpSpPr>
          <a:xfrm>
            <a:off x="7941565" y="3930801"/>
            <a:ext cx="2089408" cy="878700"/>
            <a:chOff x="7922316" y="4627210"/>
            <a:chExt cx="2089408" cy="878700"/>
          </a:xfrm>
        </p:grpSpPr>
        <p:sp>
          <p:nvSpPr>
            <p:cNvPr id="50" name="矩形 49">
              <a:extLst>
                <a:ext uri="{FF2B5EF4-FFF2-40B4-BE49-F238E27FC236}">
                  <a16:creationId xmlns:a16="http://schemas.microsoft.com/office/drawing/2014/main" id="{C664FE5F-6B65-C429-D76B-CA56D1DC5577}"/>
                </a:ext>
              </a:extLst>
            </p:cNvPr>
            <p:cNvSpPr/>
            <p:nvPr/>
          </p:nvSpPr>
          <p:spPr>
            <a:xfrm>
              <a:off x="7922316" y="4627575"/>
              <a:ext cx="2010840" cy="87833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a:extLst>
                <a:ext uri="{FF2B5EF4-FFF2-40B4-BE49-F238E27FC236}">
                  <a16:creationId xmlns:a16="http://schemas.microsoft.com/office/drawing/2014/main" id="{512C269B-8697-670F-4FD1-A2DCF666FCDF}"/>
                </a:ext>
              </a:extLst>
            </p:cNvPr>
            <p:cNvSpPr/>
            <p:nvPr/>
          </p:nvSpPr>
          <p:spPr>
            <a:xfrm>
              <a:off x="9957377" y="4646623"/>
              <a:ext cx="54347" cy="183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a:extLst>
                <a:ext uri="{FF2B5EF4-FFF2-40B4-BE49-F238E27FC236}">
                  <a16:creationId xmlns:a16="http://schemas.microsoft.com/office/drawing/2014/main" id="{9B8278F2-1E38-DA26-9F99-8C2CB1EC2470}"/>
                </a:ext>
              </a:extLst>
            </p:cNvPr>
            <p:cNvSpPr/>
            <p:nvPr/>
          </p:nvSpPr>
          <p:spPr>
            <a:xfrm>
              <a:off x="9957377" y="4864114"/>
              <a:ext cx="54347" cy="183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a:extLst>
                <a:ext uri="{FF2B5EF4-FFF2-40B4-BE49-F238E27FC236}">
                  <a16:creationId xmlns:a16="http://schemas.microsoft.com/office/drawing/2014/main" id="{AF34E4EE-72C8-727E-63C5-398A10746A97}"/>
                </a:ext>
              </a:extLst>
            </p:cNvPr>
            <p:cNvSpPr/>
            <p:nvPr/>
          </p:nvSpPr>
          <p:spPr>
            <a:xfrm>
              <a:off x="9956497" y="5081605"/>
              <a:ext cx="54347" cy="183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D3FAB60C-E025-3FEF-451D-760EB26550DA}"/>
                </a:ext>
              </a:extLst>
            </p:cNvPr>
            <p:cNvSpPr/>
            <p:nvPr/>
          </p:nvSpPr>
          <p:spPr>
            <a:xfrm>
              <a:off x="9956032" y="5299096"/>
              <a:ext cx="54347" cy="183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5" name="直接连接符 54">
              <a:extLst>
                <a:ext uri="{FF2B5EF4-FFF2-40B4-BE49-F238E27FC236}">
                  <a16:creationId xmlns:a16="http://schemas.microsoft.com/office/drawing/2014/main" id="{158300F6-AF33-A3C4-C14E-EAE7F142B445}"/>
                </a:ext>
              </a:extLst>
            </p:cNvPr>
            <p:cNvCxnSpPr>
              <a:cxnSpLocks/>
            </p:cNvCxnSpPr>
            <p:nvPr/>
          </p:nvCxnSpPr>
          <p:spPr>
            <a:xfrm flipV="1">
              <a:off x="8887696" y="4941858"/>
              <a:ext cx="1040692" cy="67843"/>
            </a:xfrm>
            <a:prstGeom prst="line">
              <a:avLst/>
            </a:prstGeom>
            <a:ln w="15875">
              <a:solidFill>
                <a:schemeClr val="accent6"/>
              </a:solidFill>
              <a:tailEnd type="stealth" w="med" len="lg"/>
            </a:ln>
          </p:spPr>
          <p:style>
            <a:lnRef idx="1">
              <a:schemeClr val="accent1"/>
            </a:lnRef>
            <a:fillRef idx="0">
              <a:schemeClr val="accent1"/>
            </a:fillRef>
            <a:effectRef idx="0">
              <a:schemeClr val="accent1"/>
            </a:effectRef>
            <a:fontRef idx="minor">
              <a:schemeClr val="tx1"/>
            </a:fontRef>
          </p:style>
        </p:cxnSp>
        <p:sp>
          <p:nvSpPr>
            <p:cNvPr id="56" name="椭圆 55">
              <a:extLst>
                <a:ext uri="{FF2B5EF4-FFF2-40B4-BE49-F238E27FC236}">
                  <a16:creationId xmlns:a16="http://schemas.microsoft.com/office/drawing/2014/main" id="{972652D2-06E3-84EF-A55F-99385F42E55A}"/>
                </a:ext>
              </a:extLst>
            </p:cNvPr>
            <p:cNvSpPr/>
            <p:nvPr/>
          </p:nvSpPr>
          <p:spPr>
            <a:xfrm>
              <a:off x="8822576" y="4977239"/>
              <a:ext cx="65120" cy="6492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7" name="直接连接符 56">
              <a:extLst>
                <a:ext uri="{FF2B5EF4-FFF2-40B4-BE49-F238E27FC236}">
                  <a16:creationId xmlns:a16="http://schemas.microsoft.com/office/drawing/2014/main" id="{37DA1B18-C81B-FFBC-2130-B190FFEA5BA0}"/>
                </a:ext>
              </a:extLst>
            </p:cNvPr>
            <p:cNvCxnSpPr>
              <a:cxnSpLocks/>
              <a:stCxn id="56" idx="5"/>
            </p:cNvCxnSpPr>
            <p:nvPr/>
          </p:nvCxnSpPr>
          <p:spPr>
            <a:xfrm>
              <a:off x="8878159" y="5032655"/>
              <a:ext cx="1050229" cy="308137"/>
            </a:xfrm>
            <a:prstGeom prst="line">
              <a:avLst/>
            </a:prstGeom>
            <a:ln w="15875">
              <a:solidFill>
                <a:schemeClr val="accent6"/>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9BCFCC83-6935-E5E4-7E53-F6DDDDB98E40}"/>
                </a:ext>
              </a:extLst>
            </p:cNvPr>
            <p:cNvCxnSpPr>
              <a:cxnSpLocks/>
              <a:stCxn id="56" idx="7"/>
            </p:cNvCxnSpPr>
            <p:nvPr/>
          </p:nvCxnSpPr>
          <p:spPr>
            <a:xfrm flipV="1">
              <a:off x="8878159" y="4637273"/>
              <a:ext cx="330226" cy="349474"/>
            </a:xfrm>
            <a:prstGeom prst="line">
              <a:avLst/>
            </a:prstGeom>
            <a:ln w="15875">
              <a:solidFill>
                <a:schemeClr val="accent6"/>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7EB8DD90-FF10-6091-B586-6EB94830A1A0}"/>
                </a:ext>
              </a:extLst>
            </p:cNvPr>
            <p:cNvCxnSpPr>
              <a:cxnSpLocks/>
            </p:cNvCxnSpPr>
            <p:nvPr/>
          </p:nvCxnSpPr>
          <p:spPr>
            <a:xfrm>
              <a:off x="9200328" y="4637273"/>
              <a:ext cx="728060" cy="703521"/>
            </a:xfrm>
            <a:prstGeom prst="line">
              <a:avLst/>
            </a:prstGeom>
            <a:ln w="15875">
              <a:solidFill>
                <a:schemeClr val="accent6"/>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C240E9EC-78A8-DB98-2A37-38C73B16205F}"/>
                </a:ext>
              </a:extLst>
            </p:cNvPr>
            <p:cNvCxnSpPr>
              <a:cxnSpLocks/>
            </p:cNvCxnSpPr>
            <p:nvPr/>
          </p:nvCxnSpPr>
          <p:spPr>
            <a:xfrm flipV="1">
              <a:off x="8863475" y="4627210"/>
              <a:ext cx="206795" cy="357343"/>
            </a:xfrm>
            <a:prstGeom prst="line">
              <a:avLst/>
            </a:prstGeom>
            <a:ln w="15875">
              <a:solidFill>
                <a:schemeClr val="accent6"/>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DD8E121D-07CA-24EC-27F2-CDD4C8B08DC0}"/>
                </a:ext>
              </a:extLst>
            </p:cNvPr>
            <p:cNvCxnSpPr>
              <a:cxnSpLocks/>
            </p:cNvCxnSpPr>
            <p:nvPr/>
          </p:nvCxnSpPr>
          <p:spPr>
            <a:xfrm>
              <a:off x="9070270" y="4627210"/>
              <a:ext cx="503744" cy="878700"/>
            </a:xfrm>
            <a:prstGeom prst="line">
              <a:avLst/>
            </a:prstGeom>
            <a:ln w="15875">
              <a:solidFill>
                <a:schemeClr val="accent6"/>
              </a:solidFill>
              <a:tailEnd type="none" w="med" len="med"/>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5671E612-3DE4-C0FE-3A05-080634465C72}"/>
                </a:ext>
              </a:extLst>
            </p:cNvPr>
            <p:cNvCxnSpPr>
              <a:cxnSpLocks/>
            </p:cNvCxnSpPr>
            <p:nvPr/>
          </p:nvCxnSpPr>
          <p:spPr>
            <a:xfrm flipV="1">
              <a:off x="9574014" y="4938620"/>
              <a:ext cx="345978" cy="567290"/>
            </a:xfrm>
            <a:prstGeom prst="line">
              <a:avLst/>
            </a:prstGeom>
            <a:ln w="15875">
              <a:solidFill>
                <a:schemeClr val="accent6"/>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A2D363F5-B5E7-9D73-6AE0-A38707C98892}"/>
                </a:ext>
              </a:extLst>
            </p:cNvPr>
            <p:cNvCxnSpPr>
              <a:cxnSpLocks/>
              <a:endCxn id="50" idx="3"/>
            </p:cNvCxnSpPr>
            <p:nvPr/>
          </p:nvCxnSpPr>
          <p:spPr>
            <a:xfrm flipV="1">
              <a:off x="9356610" y="5066743"/>
              <a:ext cx="576546" cy="431602"/>
            </a:xfrm>
            <a:prstGeom prst="line">
              <a:avLst/>
            </a:prstGeom>
            <a:ln w="15875">
              <a:solidFill>
                <a:schemeClr val="accent6"/>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EDF31E46-C448-0E7B-4DC7-1D0ADDEFF989}"/>
                </a:ext>
              </a:extLst>
            </p:cNvPr>
            <p:cNvCxnSpPr>
              <a:cxnSpLocks/>
              <a:stCxn id="56" idx="5"/>
            </p:cNvCxnSpPr>
            <p:nvPr/>
          </p:nvCxnSpPr>
          <p:spPr>
            <a:xfrm>
              <a:off x="8878159" y="5032655"/>
              <a:ext cx="487376" cy="471073"/>
            </a:xfrm>
            <a:prstGeom prst="line">
              <a:avLst/>
            </a:prstGeom>
            <a:ln w="15875">
              <a:solidFill>
                <a:schemeClr val="accent6"/>
              </a:solidFill>
              <a:tailEnd type="none" w="med" len="med"/>
            </a:ln>
          </p:spPr>
          <p:style>
            <a:lnRef idx="1">
              <a:schemeClr val="accent1"/>
            </a:lnRef>
            <a:fillRef idx="0">
              <a:schemeClr val="accent1"/>
            </a:fillRef>
            <a:effectRef idx="0">
              <a:schemeClr val="accent1"/>
            </a:effectRef>
            <a:fontRef idx="minor">
              <a:schemeClr val="tx1"/>
            </a:fontRef>
          </p:style>
        </p:cxnSp>
      </p:grpSp>
      <p:sp>
        <p:nvSpPr>
          <p:cNvPr id="65" name="矩形: 圆角 64">
            <a:extLst>
              <a:ext uri="{FF2B5EF4-FFF2-40B4-BE49-F238E27FC236}">
                <a16:creationId xmlns:a16="http://schemas.microsoft.com/office/drawing/2014/main" id="{3008233E-AB32-453B-7688-451F15B1A453}"/>
              </a:ext>
            </a:extLst>
          </p:cNvPr>
          <p:cNvSpPr/>
          <p:nvPr/>
        </p:nvSpPr>
        <p:spPr>
          <a:xfrm>
            <a:off x="6328864" y="5356485"/>
            <a:ext cx="5109604" cy="980597"/>
          </a:xfrm>
          <a:prstGeom prst="roundRect">
            <a:avLst>
              <a:gd name="adj" fmla="val 13717"/>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5750" marR="0" lvl="0" algn="l" defTabSz="914400" rtl="0" eaLnBrk="1" fontAlgn="auto" latinLnBrk="0" hangingPunct="1">
              <a:lnSpc>
                <a:spcPct val="150000"/>
              </a:lnSpc>
              <a:spcBef>
                <a:spcPts val="0"/>
              </a:spcBef>
              <a:spcAft>
                <a:spcPts val="0"/>
              </a:spcAft>
              <a:buClrTx/>
              <a:buSzTx/>
              <a:tabLst/>
              <a:defRPr/>
            </a:pPr>
            <a:r>
              <a:rPr kumimoji="0" lang="zh-CN" altLang="en-US" sz="1600" b="0" i="0" u="none" strike="noStrike" kern="1200" cap="none" spc="0" normalizeH="0" baseline="0" noProof="0" dirty="0">
                <a:ln>
                  <a:noFill/>
                </a:ln>
                <a:solidFill>
                  <a:srgbClr val="C00000"/>
                </a:solidFill>
                <a:effectLst/>
                <a:uLnTx/>
                <a:uFillTx/>
                <a:latin typeface="Times New Roman"/>
                <a:ea typeface="微软雅黑"/>
                <a:cs typeface="+mn-cs"/>
              </a:rPr>
              <a:t>同尺寸下，结合空间分布和定时信息的</a:t>
            </a:r>
            <a:r>
              <a:rPr kumimoji="0" lang="en-US" altLang="zh-CN" sz="1600" b="0" i="0" u="none" strike="noStrike" kern="1200" cap="none" spc="0" normalizeH="0" baseline="0" noProof="0" dirty="0">
                <a:ln>
                  <a:noFill/>
                </a:ln>
                <a:solidFill>
                  <a:srgbClr val="C00000"/>
                </a:solidFill>
                <a:effectLst/>
                <a:uLnTx/>
                <a:uFillTx/>
                <a:latin typeface="Times New Roman"/>
                <a:ea typeface="微软雅黑"/>
                <a:cs typeface="+mn-cs"/>
              </a:rPr>
              <a:t>DTOF</a:t>
            </a:r>
            <a:r>
              <a:rPr kumimoji="0" lang="zh-CN" altLang="en-US" sz="1600" b="0" i="0" u="none" strike="noStrike" kern="1200" cap="none" spc="0" normalizeH="0" baseline="0" noProof="0" dirty="0">
                <a:ln>
                  <a:noFill/>
                </a:ln>
                <a:solidFill>
                  <a:srgbClr val="C00000"/>
                </a:solidFill>
                <a:effectLst/>
                <a:uLnTx/>
                <a:uFillTx/>
                <a:latin typeface="Times New Roman"/>
                <a:ea typeface="微软雅黑"/>
                <a:cs typeface="+mn-cs"/>
              </a:rPr>
              <a:t>探测器鉴别性能优于单纯的</a:t>
            </a:r>
            <a:r>
              <a:rPr kumimoji="0" lang="en-US" altLang="zh-CN" sz="1600" b="0" i="0" u="none" strike="noStrike" kern="1200" cap="none" spc="0" normalizeH="0" baseline="0" noProof="0" dirty="0">
                <a:ln>
                  <a:noFill/>
                </a:ln>
                <a:solidFill>
                  <a:srgbClr val="C00000"/>
                </a:solidFill>
                <a:effectLst/>
                <a:uLnTx/>
                <a:uFillTx/>
                <a:latin typeface="Times New Roman"/>
                <a:ea typeface="微软雅黑"/>
                <a:cs typeface="+mn-cs"/>
              </a:rPr>
              <a:t>TOF</a:t>
            </a:r>
            <a:r>
              <a:rPr kumimoji="0" lang="zh-CN" altLang="en-US" sz="1600" b="0" i="0" u="none" strike="noStrike" kern="1200" cap="none" spc="0" normalizeH="0" baseline="0" noProof="0" dirty="0">
                <a:ln>
                  <a:noFill/>
                </a:ln>
                <a:solidFill>
                  <a:srgbClr val="C00000"/>
                </a:solidFill>
                <a:effectLst/>
                <a:uLnTx/>
                <a:uFillTx/>
                <a:latin typeface="Times New Roman"/>
                <a:ea typeface="微软雅黑"/>
                <a:cs typeface="+mn-cs"/>
              </a:rPr>
              <a:t>探测器！</a:t>
            </a:r>
            <a:endParaRPr kumimoji="0" lang="en-US" altLang="zh-CN" sz="1600" b="0" i="0" u="none" strike="noStrike" kern="1200" cap="none" spc="0" normalizeH="0" baseline="0" noProof="0" dirty="0">
              <a:ln>
                <a:noFill/>
              </a:ln>
              <a:solidFill>
                <a:srgbClr val="C00000"/>
              </a:solidFill>
              <a:effectLst/>
              <a:uLnTx/>
              <a:uFillTx/>
              <a:latin typeface="Times New Roman"/>
              <a:ea typeface="微软雅黑"/>
              <a:cs typeface="+mn-cs"/>
            </a:endParaRPr>
          </a:p>
        </p:txBody>
      </p:sp>
      <p:sp>
        <p:nvSpPr>
          <p:cNvPr id="66" name="文本框 65">
            <a:extLst>
              <a:ext uri="{FF2B5EF4-FFF2-40B4-BE49-F238E27FC236}">
                <a16:creationId xmlns:a16="http://schemas.microsoft.com/office/drawing/2014/main" id="{D1603D91-FA5A-F05B-0C21-8FED6BA0F0F6}"/>
              </a:ext>
            </a:extLst>
          </p:cNvPr>
          <p:cNvSpPr txBox="1"/>
          <p:nvPr/>
        </p:nvSpPr>
        <p:spPr>
          <a:xfrm>
            <a:off x="299502" y="5282429"/>
            <a:ext cx="2031325" cy="369332"/>
          </a:xfrm>
          <a:prstGeom prst="rect">
            <a:avLst/>
          </a:prstGeom>
          <a:noFill/>
        </p:spPr>
        <p:txBody>
          <a:bodyPr wrap="none" rtlCol="0">
            <a:spAutoFit/>
          </a:bodyPr>
          <a:lstStyle/>
          <a:p>
            <a:r>
              <a:rPr lang="zh-CN" altLang="en-US" b="1" dirty="0"/>
              <a:t>对辐射体的要求：</a:t>
            </a:r>
          </a:p>
        </p:txBody>
      </p:sp>
    </p:spTree>
    <p:extLst>
      <p:ext uri="{BB962C8B-B14F-4D97-AF65-F5344CB8AC3E}">
        <p14:creationId xmlns:p14="http://schemas.microsoft.com/office/powerpoint/2010/main" val="34227073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96BCA-C398-4015-5D25-37EC019BBF1F}"/>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6B8D7F51-9FDF-CDA2-8D92-A69B7AF164DE}"/>
              </a:ext>
            </a:extLst>
          </p:cNvPr>
          <p:cNvSpPr txBox="1"/>
          <p:nvPr/>
        </p:nvSpPr>
        <p:spPr>
          <a:xfrm>
            <a:off x="75062" y="163170"/>
            <a:ext cx="3360279" cy="707886"/>
          </a:xfrm>
          <a:prstGeom prst="rect">
            <a:avLst/>
          </a:prstGeom>
          <a:noFill/>
        </p:spPr>
        <p:txBody>
          <a:bodyPr wrap="none" rtlCol="0">
            <a:spAutoFit/>
          </a:bodyPr>
          <a:lstStyle/>
          <a:p>
            <a:r>
              <a:rPr lang="en-US" altLang="zh-CN" sz="4000" dirty="0">
                <a:solidFill>
                  <a:schemeClr val="bg1"/>
                </a:solidFill>
                <a:latin typeface="+mj-lt"/>
              </a:rPr>
              <a:t>Work Review</a:t>
            </a:r>
          </a:p>
        </p:txBody>
      </p:sp>
      <p:sp>
        <p:nvSpPr>
          <p:cNvPr id="3" name="灯片编号占位符 2">
            <a:extLst>
              <a:ext uri="{FF2B5EF4-FFF2-40B4-BE49-F238E27FC236}">
                <a16:creationId xmlns:a16="http://schemas.microsoft.com/office/drawing/2014/main" id="{1201D812-0E1F-A983-B631-F41A769F598C}"/>
              </a:ext>
            </a:extLst>
          </p:cNvPr>
          <p:cNvSpPr>
            <a:spLocks noGrp="1"/>
          </p:cNvSpPr>
          <p:nvPr>
            <p:ph type="sldNum" sz="quarter" idx="10"/>
          </p:nvPr>
        </p:nvSpPr>
        <p:spPr/>
        <p:txBody>
          <a:bodyPr/>
          <a:lstStyle/>
          <a:p>
            <a:fld id="{81380A6B-6B1C-4B5C-8CC8-AAA0A5F06428}" type="slidenum">
              <a:rPr lang="zh-CN" altLang="en-US" smtClean="0"/>
              <a:pPr/>
              <a:t>50</a:t>
            </a:fld>
            <a:endParaRPr lang="zh-CN" altLang="en-US" dirty="0"/>
          </a:p>
        </p:txBody>
      </p:sp>
      <p:sp>
        <p:nvSpPr>
          <p:cNvPr id="31" name="文本框 30">
            <a:extLst>
              <a:ext uri="{FF2B5EF4-FFF2-40B4-BE49-F238E27FC236}">
                <a16:creationId xmlns:a16="http://schemas.microsoft.com/office/drawing/2014/main" id="{8CA7C17C-A863-76FB-0E30-2F20A3B405BD}"/>
              </a:ext>
            </a:extLst>
          </p:cNvPr>
          <p:cNvSpPr txBox="1"/>
          <p:nvPr/>
        </p:nvSpPr>
        <p:spPr>
          <a:xfrm>
            <a:off x="194757" y="1172142"/>
            <a:ext cx="5442452" cy="523220"/>
          </a:xfrm>
          <a:prstGeom prst="rect">
            <a:avLst/>
          </a:prstGeom>
          <a:noFill/>
        </p:spPr>
        <p:txBody>
          <a:bodyPr wrap="none" rtlCol="0">
            <a:spAutoFit/>
          </a:bodyPr>
          <a:lstStyle/>
          <a:p>
            <a:r>
              <a:rPr lang="en-US" altLang="zh-CN" sz="2800" dirty="0"/>
              <a:t>Optical Platform for DTOF Radiator</a:t>
            </a:r>
            <a:endParaRPr lang="zh-CN" altLang="en-US" sz="2800" dirty="0"/>
          </a:p>
        </p:txBody>
      </p:sp>
      <p:pic>
        <p:nvPicPr>
          <p:cNvPr id="5" name="图片 4">
            <a:extLst>
              <a:ext uri="{FF2B5EF4-FFF2-40B4-BE49-F238E27FC236}">
                <a16:creationId xmlns:a16="http://schemas.microsoft.com/office/drawing/2014/main" id="{3D796C6F-1ABD-4E31-29FE-F74BF0109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8" y="4285775"/>
            <a:ext cx="4279313" cy="2290451"/>
          </a:xfrm>
          <a:prstGeom prst="rect">
            <a:avLst/>
          </a:prstGeom>
        </p:spPr>
      </p:pic>
      <p:pic>
        <p:nvPicPr>
          <p:cNvPr id="6" name="内容占位符 3">
            <a:extLst>
              <a:ext uri="{FF2B5EF4-FFF2-40B4-BE49-F238E27FC236}">
                <a16:creationId xmlns:a16="http://schemas.microsoft.com/office/drawing/2014/main" id="{F70A9291-C222-0C4E-F8E9-0448355617E7}"/>
              </a:ext>
            </a:extLst>
          </p:cNvPr>
          <p:cNvPicPr>
            <a:picLocks noChangeAspect="1"/>
          </p:cNvPicPr>
          <p:nvPr/>
        </p:nvPicPr>
        <p:blipFill>
          <a:blip r:embed="rId3"/>
          <a:stretch>
            <a:fillRect/>
          </a:stretch>
        </p:blipFill>
        <p:spPr>
          <a:xfrm>
            <a:off x="7318769" y="1284657"/>
            <a:ext cx="4435646" cy="2606479"/>
          </a:xfrm>
          <a:prstGeom prst="rect">
            <a:avLst/>
          </a:prstGeom>
        </p:spPr>
      </p:pic>
      <p:pic>
        <p:nvPicPr>
          <p:cNvPr id="7" name="内容占位符 3">
            <a:extLst>
              <a:ext uri="{FF2B5EF4-FFF2-40B4-BE49-F238E27FC236}">
                <a16:creationId xmlns:a16="http://schemas.microsoft.com/office/drawing/2014/main" id="{3354A578-9CFA-B49C-5745-E0289B4EA3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6282" y="4032571"/>
            <a:ext cx="4378133" cy="2463302"/>
          </a:xfrm>
          <a:prstGeom prst="rect">
            <a:avLst/>
          </a:prstGeom>
        </p:spPr>
      </p:pic>
      <p:sp>
        <p:nvSpPr>
          <p:cNvPr id="9" name="文本框 8">
            <a:extLst>
              <a:ext uri="{FF2B5EF4-FFF2-40B4-BE49-F238E27FC236}">
                <a16:creationId xmlns:a16="http://schemas.microsoft.com/office/drawing/2014/main" id="{F7088984-5A94-B9C7-A9D0-8582AFE71890}"/>
              </a:ext>
            </a:extLst>
          </p:cNvPr>
          <p:cNvSpPr txBox="1"/>
          <p:nvPr/>
        </p:nvSpPr>
        <p:spPr>
          <a:xfrm>
            <a:off x="269381" y="1761494"/>
            <a:ext cx="6611484" cy="2507866"/>
          </a:xfrm>
          <a:prstGeom prst="rect">
            <a:avLst/>
          </a:prstGeom>
          <a:noFill/>
        </p:spPr>
        <p:txBody>
          <a:bodyPr wrap="square" rtlCol="0">
            <a:spAutoFit/>
          </a:bodyPr>
          <a:lstStyle/>
          <a:p>
            <a:pPr marL="285750" indent="-180000">
              <a:lnSpc>
                <a:spcPct val="110000"/>
              </a:lnSpc>
              <a:buFont typeface="Arial" panose="020B0604020202020204" pitchFamily="34" charset="0"/>
              <a:buChar char="•"/>
            </a:pPr>
            <a:r>
              <a:rPr lang="en-US" altLang="zh-CN" dirty="0"/>
              <a:t>DIRC technology places extremely high demands on the optical performance of Cherenkov radiators.</a:t>
            </a:r>
          </a:p>
          <a:p>
            <a:pPr marL="285750" indent="-180000">
              <a:lnSpc>
                <a:spcPct val="110000"/>
              </a:lnSpc>
              <a:buFont typeface="Arial" panose="020B0604020202020204" pitchFamily="34" charset="0"/>
              <a:buChar char="•"/>
            </a:pPr>
            <a:r>
              <a:rPr lang="en-US" altLang="zh-CN" dirty="0"/>
              <a:t>Set up an optical platform as shown in the darkroom to test the optical performance of the fused silica radiator, especially its surface roughness.</a:t>
            </a:r>
          </a:p>
          <a:p>
            <a:pPr marL="285750" indent="-180000">
              <a:lnSpc>
                <a:spcPct val="110000"/>
              </a:lnSpc>
              <a:buFont typeface="Arial" panose="020B0604020202020204" pitchFamily="34" charset="0"/>
              <a:buChar char="•"/>
            </a:pPr>
            <a:r>
              <a:rPr lang="en-US" altLang="zh-CN" dirty="0"/>
              <a:t>Since the platform can accommodate the entire fused silica plate, it can also be utilized for other purposes, such as MCP-PMT time calibration, parallelism measurement, etc.</a:t>
            </a:r>
            <a:endParaRPr lang="zh-CN" altLang="en-US" dirty="0"/>
          </a:p>
        </p:txBody>
      </p:sp>
      <p:grpSp>
        <p:nvGrpSpPr>
          <p:cNvPr id="10" name="组合 9">
            <a:extLst>
              <a:ext uri="{FF2B5EF4-FFF2-40B4-BE49-F238E27FC236}">
                <a16:creationId xmlns:a16="http://schemas.microsoft.com/office/drawing/2014/main" id="{81C3BCF9-5C11-9465-26C9-C5B6A7F36E0F}"/>
              </a:ext>
            </a:extLst>
          </p:cNvPr>
          <p:cNvGrpSpPr/>
          <p:nvPr/>
        </p:nvGrpSpPr>
        <p:grpSpPr>
          <a:xfrm>
            <a:off x="4469513" y="4301832"/>
            <a:ext cx="2779907" cy="2188235"/>
            <a:chOff x="7507881" y="523709"/>
            <a:chExt cx="4415999" cy="3116918"/>
          </a:xfrm>
        </p:grpSpPr>
        <p:pic>
          <p:nvPicPr>
            <p:cNvPr id="12" name="图片 11">
              <a:extLst>
                <a:ext uri="{FF2B5EF4-FFF2-40B4-BE49-F238E27FC236}">
                  <a16:creationId xmlns:a16="http://schemas.microsoft.com/office/drawing/2014/main" id="{0DBAFFA7-9CFC-FD21-6357-29F194989124}"/>
                </a:ext>
              </a:extLst>
            </p:cNvPr>
            <p:cNvPicPr>
              <a:picLocks noChangeAspect="1"/>
            </p:cNvPicPr>
            <p:nvPr/>
          </p:nvPicPr>
          <p:blipFill>
            <a:blip r:embed="rId5" cstate="print">
              <a:extLst>
                <a:ext uri="{28A0092B-C50C-407E-A947-70E740481C1C}">
                  <a14:useLocalDpi xmlns:a14="http://schemas.microsoft.com/office/drawing/2010/main" val="0"/>
                </a:ext>
              </a:extLst>
            </a:blip>
            <a:srcRect l="20306"/>
            <a:stretch/>
          </p:blipFill>
          <p:spPr>
            <a:xfrm>
              <a:off x="7507881" y="523709"/>
              <a:ext cx="4415999" cy="3116918"/>
            </a:xfrm>
            <a:prstGeom prst="rect">
              <a:avLst/>
            </a:prstGeom>
          </p:spPr>
        </p:pic>
        <p:sp>
          <p:nvSpPr>
            <p:cNvPr id="13" name="文本框 12">
              <a:extLst>
                <a:ext uri="{FF2B5EF4-FFF2-40B4-BE49-F238E27FC236}">
                  <a16:creationId xmlns:a16="http://schemas.microsoft.com/office/drawing/2014/main" id="{D94C1392-27B5-9AC6-5481-C716B44A881B}"/>
                </a:ext>
              </a:extLst>
            </p:cNvPr>
            <p:cNvSpPr txBox="1"/>
            <p:nvPr/>
          </p:nvSpPr>
          <p:spPr>
            <a:xfrm>
              <a:off x="7578954" y="854850"/>
              <a:ext cx="1801990" cy="482236"/>
            </a:xfrm>
            <a:prstGeom prst="rect">
              <a:avLst/>
            </a:prstGeom>
            <a:solidFill>
              <a:schemeClr val="tx1">
                <a:alpha val="40000"/>
              </a:schemeClr>
            </a:solidFill>
          </p:spPr>
          <p:txBody>
            <a:bodyPr wrap="square" rtlCol="0">
              <a:spAutoFit/>
            </a:bodyPr>
            <a:lstStyle/>
            <a:p>
              <a:r>
                <a:rPr lang="en-US" altLang="zh-CN" sz="1600" dirty="0">
                  <a:solidFill>
                    <a:schemeClr val="bg1"/>
                  </a:solidFill>
                </a:rPr>
                <a:t>Rotatable</a:t>
              </a:r>
            </a:p>
          </p:txBody>
        </p:sp>
        <p:cxnSp>
          <p:nvCxnSpPr>
            <p:cNvPr id="14" name="曲线连接符 14">
              <a:extLst>
                <a:ext uri="{FF2B5EF4-FFF2-40B4-BE49-F238E27FC236}">
                  <a16:creationId xmlns:a16="http://schemas.microsoft.com/office/drawing/2014/main" id="{A4CDE4A7-D5CB-42C9-D82B-1D9C59F462F0}"/>
                </a:ext>
              </a:extLst>
            </p:cNvPr>
            <p:cNvCxnSpPr/>
            <p:nvPr/>
          </p:nvCxnSpPr>
          <p:spPr>
            <a:xfrm rot="5400000">
              <a:off x="8559759" y="1701515"/>
              <a:ext cx="502207" cy="295514"/>
            </a:xfrm>
            <a:prstGeom prst="curvedConnector3">
              <a:avLst>
                <a:gd name="adj1" fmla="val -40119"/>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曲线连接符 15">
              <a:extLst>
                <a:ext uri="{FF2B5EF4-FFF2-40B4-BE49-F238E27FC236}">
                  <a16:creationId xmlns:a16="http://schemas.microsoft.com/office/drawing/2014/main" id="{D8A46559-6BA0-D479-173A-8CEE2F3F22C2}"/>
                </a:ext>
              </a:extLst>
            </p:cNvPr>
            <p:cNvCxnSpPr/>
            <p:nvPr/>
          </p:nvCxnSpPr>
          <p:spPr>
            <a:xfrm>
              <a:off x="9086853" y="1266828"/>
              <a:ext cx="294090" cy="221803"/>
            </a:xfrm>
            <a:prstGeom prst="curvedConnector3">
              <a:avLst>
                <a:gd name="adj1" fmla="val 85627"/>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6BD546F2-96DC-E490-211D-2563DEDA2E50}"/>
                </a:ext>
              </a:extLst>
            </p:cNvPr>
            <p:cNvSpPr txBox="1"/>
            <p:nvPr/>
          </p:nvSpPr>
          <p:spPr>
            <a:xfrm>
              <a:off x="8810860" y="3112715"/>
              <a:ext cx="2910239" cy="394557"/>
            </a:xfrm>
            <a:prstGeom prst="rect">
              <a:avLst/>
            </a:prstGeom>
            <a:solidFill>
              <a:schemeClr val="tx1">
                <a:alpha val="40000"/>
              </a:schemeClr>
            </a:solidFill>
          </p:spPr>
          <p:txBody>
            <a:bodyPr wrap="square" rtlCol="0">
              <a:spAutoFit/>
            </a:bodyPr>
            <a:lstStyle/>
            <a:p>
              <a:r>
                <a:rPr lang="en-US" altLang="zh-CN" sz="1200" dirty="0">
                  <a:solidFill>
                    <a:schemeClr val="bg1"/>
                  </a:solidFill>
                </a:rPr>
                <a:t>Mobile Elevated Platform</a:t>
              </a:r>
            </a:p>
          </p:txBody>
        </p:sp>
      </p:grpSp>
    </p:spTree>
    <p:extLst>
      <p:ext uri="{BB962C8B-B14F-4D97-AF65-F5344CB8AC3E}">
        <p14:creationId xmlns:p14="http://schemas.microsoft.com/office/powerpoint/2010/main" val="17746528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0B552-9914-42F2-F3F1-827551D76F18}"/>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7F1F84CE-FFFE-EC88-612C-46D41674CB78}"/>
              </a:ext>
            </a:extLst>
          </p:cNvPr>
          <p:cNvSpPr txBox="1"/>
          <p:nvPr/>
        </p:nvSpPr>
        <p:spPr>
          <a:xfrm>
            <a:off x="75062" y="163170"/>
            <a:ext cx="3360279" cy="707886"/>
          </a:xfrm>
          <a:prstGeom prst="rect">
            <a:avLst/>
          </a:prstGeom>
          <a:noFill/>
        </p:spPr>
        <p:txBody>
          <a:bodyPr wrap="none" rtlCol="0">
            <a:spAutoFit/>
          </a:bodyPr>
          <a:lstStyle/>
          <a:p>
            <a:r>
              <a:rPr lang="en-US" altLang="zh-CN" sz="4000" dirty="0">
                <a:solidFill>
                  <a:schemeClr val="bg1"/>
                </a:solidFill>
                <a:latin typeface="+mj-lt"/>
              </a:rPr>
              <a:t>Work Review</a:t>
            </a:r>
          </a:p>
        </p:txBody>
      </p:sp>
      <p:sp>
        <p:nvSpPr>
          <p:cNvPr id="3" name="灯片编号占位符 2">
            <a:extLst>
              <a:ext uri="{FF2B5EF4-FFF2-40B4-BE49-F238E27FC236}">
                <a16:creationId xmlns:a16="http://schemas.microsoft.com/office/drawing/2014/main" id="{30414DAF-B3DF-3A82-C4FC-D0B0C27B6F79}"/>
              </a:ext>
            </a:extLst>
          </p:cNvPr>
          <p:cNvSpPr>
            <a:spLocks noGrp="1"/>
          </p:cNvSpPr>
          <p:nvPr>
            <p:ph type="sldNum" sz="quarter" idx="10"/>
          </p:nvPr>
        </p:nvSpPr>
        <p:spPr/>
        <p:txBody>
          <a:bodyPr/>
          <a:lstStyle/>
          <a:p>
            <a:fld id="{81380A6B-6B1C-4B5C-8CC8-AAA0A5F06428}" type="slidenum">
              <a:rPr lang="zh-CN" altLang="en-US" smtClean="0"/>
              <a:pPr/>
              <a:t>51</a:t>
            </a:fld>
            <a:endParaRPr lang="zh-CN" altLang="en-US" dirty="0"/>
          </a:p>
        </p:txBody>
      </p:sp>
      <p:sp>
        <p:nvSpPr>
          <p:cNvPr id="31" name="文本框 30">
            <a:extLst>
              <a:ext uri="{FF2B5EF4-FFF2-40B4-BE49-F238E27FC236}">
                <a16:creationId xmlns:a16="http://schemas.microsoft.com/office/drawing/2014/main" id="{D0B1F0FD-193C-BC4D-B410-CD8AA4527E75}"/>
              </a:ext>
            </a:extLst>
          </p:cNvPr>
          <p:cNvSpPr txBox="1"/>
          <p:nvPr/>
        </p:nvSpPr>
        <p:spPr>
          <a:xfrm>
            <a:off x="194757" y="1172142"/>
            <a:ext cx="5442452" cy="523220"/>
          </a:xfrm>
          <a:prstGeom prst="rect">
            <a:avLst/>
          </a:prstGeom>
          <a:noFill/>
        </p:spPr>
        <p:txBody>
          <a:bodyPr wrap="none" rtlCol="0">
            <a:spAutoFit/>
          </a:bodyPr>
          <a:lstStyle/>
          <a:p>
            <a:r>
              <a:rPr lang="en-US" altLang="zh-CN" sz="2800" dirty="0"/>
              <a:t>Optical Platform for DTOF Radiator</a:t>
            </a:r>
            <a:endParaRPr lang="zh-CN" altLang="en-US" sz="2800" dirty="0"/>
          </a:p>
        </p:txBody>
      </p:sp>
      <p:grpSp>
        <p:nvGrpSpPr>
          <p:cNvPr id="111" name="组合 110" descr="\documentclass{article}&#10;\usepackage{amsmath}&#10;\pagestyle{empty}&#10;\begin{document}&#10;&#10;$$&#10;R=\exp{\Bigl[-\Bigl(\frac{4\pi\sigma_h n_p\cos{\theta}}{\lambda}\Bigr)^2\Bigr]}&#10;$$&#10;&#10;&#10;\end{document}" title="IguanaTex Shape Display">
            <a:extLst>
              <a:ext uri="{FF2B5EF4-FFF2-40B4-BE49-F238E27FC236}">
                <a16:creationId xmlns:a16="http://schemas.microsoft.com/office/drawing/2014/main" id="{EC5AC9FD-34EC-8044-0ED8-69144B8A3D59}"/>
              </a:ext>
            </a:extLst>
          </p:cNvPr>
          <p:cNvGrpSpPr>
            <a:grpSpLocks noChangeAspect="1"/>
          </p:cNvGrpSpPr>
          <p:nvPr>
            <p:custDataLst>
              <p:tags r:id="rId1"/>
            </p:custDataLst>
          </p:nvPr>
        </p:nvGrpSpPr>
        <p:grpSpPr>
          <a:xfrm>
            <a:off x="1199329" y="2250830"/>
            <a:ext cx="2849144" cy="479739"/>
            <a:chOff x="4729664" y="5433085"/>
            <a:chExt cx="2849144" cy="479739"/>
          </a:xfrm>
          <a:solidFill>
            <a:srgbClr val="000000"/>
          </a:solidFill>
        </p:grpSpPr>
        <p:sp>
          <p:nvSpPr>
            <p:cNvPr id="88" name="任意多边形: 形状 87">
              <a:extLst>
                <a:ext uri="{FF2B5EF4-FFF2-40B4-BE49-F238E27FC236}">
                  <a16:creationId xmlns:a16="http://schemas.microsoft.com/office/drawing/2014/main" id="{8795C14D-5FC8-C6AA-57C9-FAA578816B00}"/>
                </a:ext>
              </a:extLst>
            </p:cNvPr>
            <p:cNvSpPr/>
            <p:nvPr>
              <p:custDataLst>
                <p:tags r:id="rId2"/>
              </p:custDataLst>
            </p:nvPr>
          </p:nvSpPr>
          <p:spPr>
            <a:xfrm>
              <a:off x="4729664" y="5594156"/>
              <a:ext cx="161975" cy="162567"/>
            </a:xfrm>
            <a:custGeom>
              <a:avLst/>
              <a:gdLst>
                <a:gd name="connsiteX0" fmla="*/ 75940 w 161975"/>
                <a:gd name="connsiteY0" fmla="*/ 15988 h 162567"/>
                <a:gd name="connsiteX1" fmla="*/ 82292 w 161975"/>
                <a:gd name="connsiteY1" fmla="*/ 7456 h 162567"/>
                <a:gd name="connsiteX2" fmla="*/ 96130 w 161975"/>
                <a:gd name="connsiteY2" fmla="*/ 7226 h 162567"/>
                <a:gd name="connsiteX3" fmla="*/ 137418 w 161975"/>
                <a:gd name="connsiteY3" fmla="*/ 30054 h 162567"/>
                <a:gd name="connsiteX4" fmla="*/ 124941 w 161975"/>
                <a:gd name="connsiteY4" fmla="*/ 62799 h 162567"/>
                <a:gd name="connsiteX5" fmla="*/ 86602 w 161975"/>
                <a:gd name="connsiteY5" fmla="*/ 76173 h 162567"/>
                <a:gd name="connsiteX6" fmla="*/ 61194 w 161975"/>
                <a:gd name="connsiteY6" fmla="*/ 76173 h 162567"/>
                <a:gd name="connsiteX7" fmla="*/ 75940 w 161975"/>
                <a:gd name="connsiteY7" fmla="*/ 15988 h 162567"/>
                <a:gd name="connsiteX8" fmla="*/ 108607 w 161975"/>
                <a:gd name="connsiteY8" fmla="*/ 79171 h 162567"/>
                <a:gd name="connsiteX9" fmla="*/ 158515 w 161975"/>
                <a:gd name="connsiteY9" fmla="*/ 34666 h 162567"/>
                <a:gd name="connsiteX10" fmla="*/ 108380 w 161975"/>
                <a:gd name="connsiteY10" fmla="*/ 77 h 162567"/>
                <a:gd name="connsiteX11" fmla="*/ 43726 w 161975"/>
                <a:gd name="connsiteY11" fmla="*/ 77 h 162567"/>
                <a:gd name="connsiteX12" fmla="*/ 37147 w 161975"/>
                <a:gd name="connsiteY12" fmla="*/ 4689 h 162567"/>
                <a:gd name="connsiteX13" fmla="*/ 43499 w 161975"/>
                <a:gd name="connsiteY13" fmla="*/ 7226 h 162567"/>
                <a:gd name="connsiteX14" fmla="*/ 52120 w 161975"/>
                <a:gd name="connsiteY14" fmla="*/ 7687 h 162567"/>
                <a:gd name="connsiteX15" fmla="*/ 58245 w 161975"/>
                <a:gd name="connsiteY15" fmla="*/ 11376 h 162567"/>
                <a:gd name="connsiteX16" fmla="*/ 57338 w 161975"/>
                <a:gd name="connsiteY16" fmla="*/ 15758 h 162567"/>
                <a:gd name="connsiteX17" fmla="*/ 26939 w 161975"/>
                <a:gd name="connsiteY17" fmla="*/ 139586 h 162567"/>
                <a:gd name="connsiteX18" fmla="*/ 6295 w 161975"/>
                <a:gd name="connsiteY18" fmla="*/ 150424 h 162567"/>
                <a:gd name="connsiteX19" fmla="*/ 170 w 161975"/>
                <a:gd name="connsiteY19" fmla="*/ 155036 h 162567"/>
                <a:gd name="connsiteX20" fmla="*/ 3346 w 161975"/>
                <a:gd name="connsiteY20" fmla="*/ 157572 h 162567"/>
                <a:gd name="connsiteX21" fmla="*/ 31930 w 161975"/>
                <a:gd name="connsiteY21" fmla="*/ 156881 h 162567"/>
                <a:gd name="connsiteX22" fmla="*/ 60740 w 161975"/>
                <a:gd name="connsiteY22" fmla="*/ 157572 h 162567"/>
                <a:gd name="connsiteX23" fmla="*/ 65277 w 161975"/>
                <a:gd name="connsiteY23" fmla="*/ 152960 h 162567"/>
                <a:gd name="connsiteX24" fmla="*/ 58926 w 161975"/>
                <a:gd name="connsiteY24" fmla="*/ 150424 h 162567"/>
                <a:gd name="connsiteX25" fmla="*/ 44180 w 161975"/>
                <a:gd name="connsiteY25" fmla="*/ 146273 h 162567"/>
                <a:gd name="connsiteX26" fmla="*/ 44860 w 161975"/>
                <a:gd name="connsiteY26" fmla="*/ 142353 h 162567"/>
                <a:gd name="connsiteX27" fmla="*/ 59833 w 161975"/>
                <a:gd name="connsiteY27" fmla="*/ 81246 h 162567"/>
                <a:gd name="connsiteX28" fmla="*/ 86829 w 161975"/>
                <a:gd name="connsiteY28" fmla="*/ 81246 h 162567"/>
                <a:gd name="connsiteX29" fmla="*/ 111556 w 161975"/>
                <a:gd name="connsiteY29" fmla="*/ 102230 h 162567"/>
                <a:gd name="connsiteX30" fmla="*/ 108380 w 161975"/>
                <a:gd name="connsiteY30" fmla="*/ 118141 h 162567"/>
                <a:gd name="connsiteX31" fmla="*/ 104750 w 161975"/>
                <a:gd name="connsiteY31" fmla="*/ 137741 h 162567"/>
                <a:gd name="connsiteX32" fmla="*/ 134922 w 161975"/>
                <a:gd name="connsiteY32" fmla="*/ 162645 h 162567"/>
                <a:gd name="connsiteX33" fmla="*/ 162145 w 161975"/>
                <a:gd name="connsiteY33" fmla="*/ 136127 h 162567"/>
                <a:gd name="connsiteX34" fmla="*/ 159423 w 161975"/>
                <a:gd name="connsiteY34" fmla="*/ 133360 h 162567"/>
                <a:gd name="connsiteX35" fmla="*/ 156474 w 161975"/>
                <a:gd name="connsiteY35" fmla="*/ 136588 h 162567"/>
                <a:gd name="connsiteX36" fmla="*/ 135830 w 161975"/>
                <a:gd name="connsiteY36" fmla="*/ 157572 h 162567"/>
                <a:gd name="connsiteX37" fmla="*/ 126756 w 161975"/>
                <a:gd name="connsiteY37" fmla="*/ 143506 h 162567"/>
                <a:gd name="connsiteX38" fmla="*/ 129024 w 161975"/>
                <a:gd name="connsiteY38" fmla="*/ 117219 h 162567"/>
                <a:gd name="connsiteX39" fmla="*/ 129932 w 161975"/>
                <a:gd name="connsiteY39" fmla="*/ 106381 h 162567"/>
                <a:gd name="connsiteX40" fmla="*/ 108607 w 161975"/>
                <a:gd name="connsiteY40" fmla="*/ 79171 h 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61975" h="162567">
                  <a:moveTo>
                    <a:pt x="75940" y="15988"/>
                  </a:moveTo>
                  <a:cubicBezTo>
                    <a:pt x="77301" y="10454"/>
                    <a:pt x="77981" y="8148"/>
                    <a:pt x="82292" y="7456"/>
                  </a:cubicBezTo>
                  <a:cubicBezTo>
                    <a:pt x="84333" y="7226"/>
                    <a:pt x="91593" y="7226"/>
                    <a:pt x="96130" y="7226"/>
                  </a:cubicBezTo>
                  <a:cubicBezTo>
                    <a:pt x="112237" y="7226"/>
                    <a:pt x="137418" y="7226"/>
                    <a:pt x="137418" y="30054"/>
                  </a:cubicBezTo>
                  <a:cubicBezTo>
                    <a:pt x="137418" y="37895"/>
                    <a:pt x="133788" y="53806"/>
                    <a:pt x="124941" y="62799"/>
                  </a:cubicBezTo>
                  <a:cubicBezTo>
                    <a:pt x="119042" y="68794"/>
                    <a:pt x="107019" y="76173"/>
                    <a:pt x="86602" y="76173"/>
                  </a:cubicBezTo>
                  <a:lnTo>
                    <a:pt x="61194" y="76173"/>
                  </a:lnTo>
                  <a:lnTo>
                    <a:pt x="75940" y="15988"/>
                  </a:lnTo>
                  <a:close/>
                  <a:moveTo>
                    <a:pt x="108607" y="79171"/>
                  </a:moveTo>
                  <a:cubicBezTo>
                    <a:pt x="131520" y="74098"/>
                    <a:pt x="158515" y="57956"/>
                    <a:pt x="158515" y="34666"/>
                  </a:cubicBezTo>
                  <a:cubicBezTo>
                    <a:pt x="158515" y="14835"/>
                    <a:pt x="138098" y="77"/>
                    <a:pt x="108380" y="77"/>
                  </a:cubicBezTo>
                  <a:lnTo>
                    <a:pt x="43726" y="77"/>
                  </a:lnTo>
                  <a:cubicBezTo>
                    <a:pt x="39189" y="77"/>
                    <a:pt x="37147" y="77"/>
                    <a:pt x="37147" y="4689"/>
                  </a:cubicBezTo>
                  <a:cubicBezTo>
                    <a:pt x="37147" y="7226"/>
                    <a:pt x="39189" y="7226"/>
                    <a:pt x="43499" y="7226"/>
                  </a:cubicBezTo>
                  <a:cubicBezTo>
                    <a:pt x="43953" y="7226"/>
                    <a:pt x="48263" y="7226"/>
                    <a:pt x="52120" y="7687"/>
                  </a:cubicBezTo>
                  <a:cubicBezTo>
                    <a:pt x="56203" y="8148"/>
                    <a:pt x="58245" y="8379"/>
                    <a:pt x="58245" y="11376"/>
                  </a:cubicBezTo>
                  <a:cubicBezTo>
                    <a:pt x="58245" y="12299"/>
                    <a:pt x="58018" y="12991"/>
                    <a:pt x="57338" y="15758"/>
                  </a:cubicBezTo>
                  <a:lnTo>
                    <a:pt x="26939" y="139586"/>
                  </a:lnTo>
                  <a:cubicBezTo>
                    <a:pt x="24670" y="148579"/>
                    <a:pt x="24217" y="150424"/>
                    <a:pt x="6295" y="150424"/>
                  </a:cubicBezTo>
                  <a:cubicBezTo>
                    <a:pt x="2211" y="150424"/>
                    <a:pt x="170" y="150424"/>
                    <a:pt x="170" y="155036"/>
                  </a:cubicBezTo>
                  <a:cubicBezTo>
                    <a:pt x="170" y="157572"/>
                    <a:pt x="2892" y="157572"/>
                    <a:pt x="3346" y="157572"/>
                  </a:cubicBezTo>
                  <a:cubicBezTo>
                    <a:pt x="9698" y="157572"/>
                    <a:pt x="25578" y="156881"/>
                    <a:pt x="31930" y="156881"/>
                  </a:cubicBezTo>
                  <a:cubicBezTo>
                    <a:pt x="38282" y="156881"/>
                    <a:pt x="54388" y="157572"/>
                    <a:pt x="60740" y="157572"/>
                  </a:cubicBezTo>
                  <a:cubicBezTo>
                    <a:pt x="62555" y="157572"/>
                    <a:pt x="65277" y="157572"/>
                    <a:pt x="65277" y="152960"/>
                  </a:cubicBezTo>
                  <a:cubicBezTo>
                    <a:pt x="65277" y="150424"/>
                    <a:pt x="63236" y="150424"/>
                    <a:pt x="58926" y="150424"/>
                  </a:cubicBezTo>
                  <a:cubicBezTo>
                    <a:pt x="50532" y="150424"/>
                    <a:pt x="44180" y="150424"/>
                    <a:pt x="44180" y="146273"/>
                  </a:cubicBezTo>
                  <a:cubicBezTo>
                    <a:pt x="44180" y="144890"/>
                    <a:pt x="44634" y="143737"/>
                    <a:pt x="44860" y="142353"/>
                  </a:cubicBezTo>
                  <a:lnTo>
                    <a:pt x="59833" y="81246"/>
                  </a:lnTo>
                  <a:lnTo>
                    <a:pt x="86829" y="81246"/>
                  </a:lnTo>
                  <a:cubicBezTo>
                    <a:pt x="107473" y="81246"/>
                    <a:pt x="111556" y="94159"/>
                    <a:pt x="111556" y="102230"/>
                  </a:cubicBezTo>
                  <a:cubicBezTo>
                    <a:pt x="111556" y="105689"/>
                    <a:pt x="109741" y="112837"/>
                    <a:pt x="108380" y="118141"/>
                  </a:cubicBezTo>
                  <a:cubicBezTo>
                    <a:pt x="106792" y="124598"/>
                    <a:pt x="104750" y="133129"/>
                    <a:pt x="104750" y="137741"/>
                  </a:cubicBezTo>
                  <a:cubicBezTo>
                    <a:pt x="104750" y="162645"/>
                    <a:pt x="131973" y="162645"/>
                    <a:pt x="134922" y="162645"/>
                  </a:cubicBezTo>
                  <a:cubicBezTo>
                    <a:pt x="154205" y="162645"/>
                    <a:pt x="162145" y="139355"/>
                    <a:pt x="162145" y="136127"/>
                  </a:cubicBezTo>
                  <a:cubicBezTo>
                    <a:pt x="162145" y="133360"/>
                    <a:pt x="159650" y="133360"/>
                    <a:pt x="159423" y="133360"/>
                  </a:cubicBezTo>
                  <a:cubicBezTo>
                    <a:pt x="157381" y="133360"/>
                    <a:pt x="156927" y="134974"/>
                    <a:pt x="156474" y="136588"/>
                  </a:cubicBezTo>
                  <a:cubicBezTo>
                    <a:pt x="150802" y="153652"/>
                    <a:pt x="141048" y="157572"/>
                    <a:pt x="135830" y="157572"/>
                  </a:cubicBezTo>
                  <a:cubicBezTo>
                    <a:pt x="128344" y="157572"/>
                    <a:pt x="126756" y="152499"/>
                    <a:pt x="126756" y="143506"/>
                  </a:cubicBezTo>
                  <a:cubicBezTo>
                    <a:pt x="126756" y="136358"/>
                    <a:pt x="128117" y="124598"/>
                    <a:pt x="129024" y="117219"/>
                  </a:cubicBezTo>
                  <a:cubicBezTo>
                    <a:pt x="129478" y="113990"/>
                    <a:pt x="129932" y="109609"/>
                    <a:pt x="129932" y="106381"/>
                  </a:cubicBezTo>
                  <a:cubicBezTo>
                    <a:pt x="129932" y="88625"/>
                    <a:pt x="114732" y="81477"/>
                    <a:pt x="108607" y="79171"/>
                  </a:cubicBez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89" name="任意多边形: 形状 88">
              <a:extLst>
                <a:ext uri="{FF2B5EF4-FFF2-40B4-BE49-F238E27FC236}">
                  <a16:creationId xmlns:a16="http://schemas.microsoft.com/office/drawing/2014/main" id="{3D222F39-28FC-ABA4-B7D7-15E738BACA65}"/>
                </a:ext>
              </a:extLst>
            </p:cNvPr>
            <p:cNvSpPr/>
            <p:nvPr>
              <p:custDataLst>
                <p:tags r:id="rId3"/>
              </p:custDataLst>
            </p:nvPr>
          </p:nvSpPr>
          <p:spPr>
            <a:xfrm>
              <a:off x="4970084" y="5667023"/>
              <a:ext cx="150859" cy="53958"/>
            </a:xfrm>
            <a:custGeom>
              <a:avLst/>
              <a:gdLst>
                <a:gd name="connsiteX0" fmla="*/ 143326 w 150859"/>
                <a:gd name="connsiteY0" fmla="*/ 9301 h 53958"/>
                <a:gd name="connsiteX1" fmla="*/ 151040 w 150859"/>
                <a:gd name="connsiteY1" fmla="*/ 4689 h 53958"/>
                <a:gd name="connsiteX2" fmla="*/ 143553 w 150859"/>
                <a:gd name="connsiteY2" fmla="*/ 77 h 53958"/>
                <a:gd name="connsiteX3" fmla="*/ 7666 w 150859"/>
                <a:gd name="connsiteY3" fmla="*/ 77 h 53958"/>
                <a:gd name="connsiteX4" fmla="*/ 180 w 150859"/>
                <a:gd name="connsiteY4" fmla="*/ 4689 h 53958"/>
                <a:gd name="connsiteX5" fmla="*/ 7893 w 150859"/>
                <a:gd name="connsiteY5" fmla="*/ 9301 h 53958"/>
                <a:gd name="connsiteX6" fmla="*/ 143326 w 150859"/>
                <a:gd name="connsiteY6" fmla="*/ 9301 h 53958"/>
                <a:gd name="connsiteX7" fmla="*/ 143553 w 150859"/>
                <a:gd name="connsiteY7" fmla="*/ 54036 h 53958"/>
                <a:gd name="connsiteX8" fmla="*/ 151040 w 150859"/>
                <a:gd name="connsiteY8" fmla="*/ 49424 h 53958"/>
                <a:gd name="connsiteX9" fmla="*/ 143326 w 150859"/>
                <a:gd name="connsiteY9" fmla="*/ 44812 h 53958"/>
                <a:gd name="connsiteX10" fmla="*/ 7893 w 150859"/>
                <a:gd name="connsiteY10" fmla="*/ 44812 h 53958"/>
                <a:gd name="connsiteX11" fmla="*/ 180 w 150859"/>
                <a:gd name="connsiteY11" fmla="*/ 49424 h 53958"/>
                <a:gd name="connsiteX12" fmla="*/ 7666 w 150859"/>
                <a:gd name="connsiteY12" fmla="*/ 54036 h 53958"/>
                <a:gd name="connsiteX13" fmla="*/ 143553 w 150859"/>
                <a:gd name="connsiteY13" fmla="*/ 54036 h 5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859" h="53958">
                  <a:moveTo>
                    <a:pt x="143326" y="9301"/>
                  </a:moveTo>
                  <a:cubicBezTo>
                    <a:pt x="146729" y="9301"/>
                    <a:pt x="151040" y="9301"/>
                    <a:pt x="151040" y="4689"/>
                  </a:cubicBezTo>
                  <a:cubicBezTo>
                    <a:pt x="151040" y="77"/>
                    <a:pt x="146729" y="77"/>
                    <a:pt x="143553" y="77"/>
                  </a:cubicBezTo>
                  <a:lnTo>
                    <a:pt x="7666" y="77"/>
                  </a:lnTo>
                  <a:cubicBezTo>
                    <a:pt x="4490" y="77"/>
                    <a:pt x="180" y="77"/>
                    <a:pt x="180" y="4689"/>
                  </a:cubicBezTo>
                  <a:cubicBezTo>
                    <a:pt x="180" y="9301"/>
                    <a:pt x="4490" y="9301"/>
                    <a:pt x="7893" y="9301"/>
                  </a:cubicBezTo>
                  <a:lnTo>
                    <a:pt x="143326" y="9301"/>
                  </a:lnTo>
                  <a:close/>
                  <a:moveTo>
                    <a:pt x="143553" y="54036"/>
                  </a:moveTo>
                  <a:cubicBezTo>
                    <a:pt x="146729" y="54036"/>
                    <a:pt x="151040" y="54036"/>
                    <a:pt x="151040" y="49424"/>
                  </a:cubicBezTo>
                  <a:cubicBezTo>
                    <a:pt x="151040" y="44812"/>
                    <a:pt x="146729" y="44812"/>
                    <a:pt x="143326" y="44812"/>
                  </a:cubicBezTo>
                  <a:lnTo>
                    <a:pt x="7893" y="44812"/>
                  </a:lnTo>
                  <a:cubicBezTo>
                    <a:pt x="4490" y="44812"/>
                    <a:pt x="180" y="44812"/>
                    <a:pt x="180" y="49424"/>
                  </a:cubicBezTo>
                  <a:cubicBezTo>
                    <a:pt x="180" y="54036"/>
                    <a:pt x="4490" y="54036"/>
                    <a:pt x="7666" y="54036"/>
                  </a:cubicBezTo>
                  <a:lnTo>
                    <a:pt x="143553" y="54036"/>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90" name="任意多边形: 形状 89">
              <a:extLst>
                <a:ext uri="{FF2B5EF4-FFF2-40B4-BE49-F238E27FC236}">
                  <a16:creationId xmlns:a16="http://schemas.microsoft.com/office/drawing/2014/main" id="{9E129212-DEE3-48FB-9BBE-421FDBC98A4F}"/>
                </a:ext>
              </a:extLst>
            </p:cNvPr>
            <p:cNvSpPr/>
            <p:nvPr>
              <p:custDataLst>
                <p:tags r:id="rId4"/>
              </p:custDataLst>
            </p:nvPr>
          </p:nvSpPr>
          <p:spPr>
            <a:xfrm>
              <a:off x="5203190" y="5648345"/>
              <a:ext cx="87793" cy="105842"/>
            </a:xfrm>
            <a:custGeom>
              <a:avLst/>
              <a:gdLst>
                <a:gd name="connsiteX0" fmla="*/ 19247 w 87793"/>
                <a:gd name="connsiteY0" fmla="*/ 45274 h 105842"/>
                <a:gd name="connsiteX1" fmla="*/ 47377 w 87793"/>
                <a:gd name="connsiteY1" fmla="*/ 5150 h 105842"/>
                <a:gd name="connsiteX2" fmla="*/ 73012 w 87793"/>
                <a:gd name="connsiteY2" fmla="*/ 45274 h 105842"/>
                <a:gd name="connsiteX3" fmla="*/ 19247 w 87793"/>
                <a:gd name="connsiteY3" fmla="*/ 45274 h 105842"/>
                <a:gd name="connsiteX4" fmla="*/ 19020 w 87793"/>
                <a:gd name="connsiteY4" fmla="*/ 50116 h 105842"/>
                <a:gd name="connsiteX5" fmla="*/ 82313 w 87793"/>
                <a:gd name="connsiteY5" fmla="*/ 50116 h 105842"/>
                <a:gd name="connsiteX6" fmla="*/ 87984 w 87793"/>
                <a:gd name="connsiteY6" fmla="*/ 45274 h 105842"/>
                <a:gd name="connsiteX7" fmla="*/ 47377 w 87793"/>
                <a:gd name="connsiteY7" fmla="*/ 77 h 105842"/>
                <a:gd name="connsiteX8" fmla="*/ 191 w 87793"/>
                <a:gd name="connsiteY8" fmla="*/ 52653 h 105842"/>
                <a:gd name="connsiteX9" fmla="*/ 50099 w 87793"/>
                <a:gd name="connsiteY9" fmla="*/ 105920 h 105842"/>
                <a:gd name="connsiteX10" fmla="*/ 87984 w 87793"/>
                <a:gd name="connsiteY10" fmla="*/ 75942 h 105842"/>
                <a:gd name="connsiteX11" fmla="*/ 85035 w 87793"/>
                <a:gd name="connsiteY11" fmla="*/ 73175 h 105842"/>
                <a:gd name="connsiteX12" fmla="*/ 82086 w 87793"/>
                <a:gd name="connsiteY12" fmla="*/ 76404 h 105842"/>
                <a:gd name="connsiteX13" fmla="*/ 51460 w 87793"/>
                <a:gd name="connsiteY13" fmla="*/ 100155 h 105842"/>
                <a:gd name="connsiteX14" fmla="*/ 25825 w 87793"/>
                <a:gd name="connsiteY14" fmla="*/ 84705 h 105842"/>
                <a:gd name="connsiteX15" fmla="*/ 19020 w 87793"/>
                <a:gd name="connsiteY15" fmla="*/ 50116 h 10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793" h="105842">
                  <a:moveTo>
                    <a:pt x="19247" y="45274"/>
                  </a:moveTo>
                  <a:cubicBezTo>
                    <a:pt x="20608" y="10915"/>
                    <a:pt x="39664" y="5150"/>
                    <a:pt x="47377" y="5150"/>
                  </a:cubicBezTo>
                  <a:cubicBezTo>
                    <a:pt x="70743" y="5150"/>
                    <a:pt x="73012" y="36281"/>
                    <a:pt x="73012" y="45274"/>
                  </a:cubicBezTo>
                  <a:lnTo>
                    <a:pt x="19247" y="45274"/>
                  </a:lnTo>
                  <a:close/>
                  <a:moveTo>
                    <a:pt x="19020" y="50116"/>
                  </a:moveTo>
                  <a:lnTo>
                    <a:pt x="82313" y="50116"/>
                  </a:lnTo>
                  <a:cubicBezTo>
                    <a:pt x="87303" y="50116"/>
                    <a:pt x="87984" y="50116"/>
                    <a:pt x="87984" y="45274"/>
                  </a:cubicBezTo>
                  <a:cubicBezTo>
                    <a:pt x="87984" y="22445"/>
                    <a:pt x="75734" y="77"/>
                    <a:pt x="47377" y="77"/>
                  </a:cubicBezTo>
                  <a:cubicBezTo>
                    <a:pt x="21061" y="77"/>
                    <a:pt x="191" y="23828"/>
                    <a:pt x="191" y="52653"/>
                  </a:cubicBezTo>
                  <a:cubicBezTo>
                    <a:pt x="191" y="83552"/>
                    <a:pt x="24011" y="105920"/>
                    <a:pt x="50099" y="105920"/>
                  </a:cubicBezTo>
                  <a:cubicBezTo>
                    <a:pt x="77776" y="105920"/>
                    <a:pt x="87984" y="80324"/>
                    <a:pt x="87984" y="75942"/>
                  </a:cubicBezTo>
                  <a:cubicBezTo>
                    <a:pt x="87984" y="73637"/>
                    <a:pt x="86169" y="73175"/>
                    <a:pt x="85035" y="73175"/>
                  </a:cubicBezTo>
                  <a:cubicBezTo>
                    <a:pt x="82993" y="73175"/>
                    <a:pt x="82539" y="74559"/>
                    <a:pt x="82086" y="76404"/>
                  </a:cubicBezTo>
                  <a:cubicBezTo>
                    <a:pt x="74146" y="100155"/>
                    <a:pt x="53729" y="100155"/>
                    <a:pt x="51460" y="100155"/>
                  </a:cubicBezTo>
                  <a:cubicBezTo>
                    <a:pt x="40117" y="100155"/>
                    <a:pt x="31043" y="93237"/>
                    <a:pt x="25825" y="84705"/>
                  </a:cubicBezTo>
                  <a:cubicBezTo>
                    <a:pt x="19020" y="73637"/>
                    <a:pt x="19020" y="58417"/>
                    <a:pt x="19020" y="50116"/>
                  </a:cubicBez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91" name="任意多边形: 形状 90">
              <a:extLst>
                <a:ext uri="{FF2B5EF4-FFF2-40B4-BE49-F238E27FC236}">
                  <a16:creationId xmlns:a16="http://schemas.microsoft.com/office/drawing/2014/main" id="{F5BE88A8-7508-7E34-456D-48E889EA0442}"/>
                </a:ext>
              </a:extLst>
            </p:cNvPr>
            <p:cNvSpPr/>
            <p:nvPr>
              <p:custDataLst>
                <p:tags r:id="rId5"/>
              </p:custDataLst>
            </p:nvPr>
          </p:nvSpPr>
          <p:spPr>
            <a:xfrm>
              <a:off x="5300386" y="5652265"/>
              <a:ext cx="114335" cy="99385"/>
            </a:xfrm>
            <a:custGeom>
              <a:avLst/>
              <a:gdLst>
                <a:gd name="connsiteX0" fmla="*/ 62581 w 114335"/>
                <a:gd name="connsiteY0" fmla="*/ 45274 h 99385"/>
                <a:gd name="connsiteX1" fmla="*/ 83451 w 114335"/>
                <a:gd name="connsiteY1" fmla="*/ 19217 h 99385"/>
                <a:gd name="connsiteX2" fmla="*/ 110447 w 114335"/>
                <a:gd name="connsiteY2" fmla="*/ 7226 h 99385"/>
                <a:gd name="connsiteX3" fmla="*/ 110447 w 114335"/>
                <a:gd name="connsiteY3" fmla="*/ 77 h 99385"/>
                <a:gd name="connsiteX4" fmla="*/ 91845 w 114335"/>
                <a:gd name="connsiteY4" fmla="*/ 769 h 99385"/>
                <a:gd name="connsiteX5" fmla="*/ 70067 w 114335"/>
                <a:gd name="connsiteY5" fmla="*/ 77 h 99385"/>
                <a:gd name="connsiteX6" fmla="*/ 70067 w 114335"/>
                <a:gd name="connsiteY6" fmla="*/ 7226 h 99385"/>
                <a:gd name="connsiteX7" fmla="*/ 76646 w 114335"/>
                <a:gd name="connsiteY7" fmla="*/ 14374 h 99385"/>
                <a:gd name="connsiteX8" fmla="*/ 73243 w 114335"/>
                <a:gd name="connsiteY8" fmla="*/ 22445 h 99385"/>
                <a:gd name="connsiteX9" fmla="*/ 59178 w 114335"/>
                <a:gd name="connsiteY9" fmla="*/ 40431 h 99385"/>
                <a:gd name="connsiteX10" fmla="*/ 41483 w 114335"/>
                <a:gd name="connsiteY10" fmla="*/ 17141 h 99385"/>
                <a:gd name="connsiteX11" fmla="*/ 39441 w 114335"/>
                <a:gd name="connsiteY11" fmla="*/ 12991 h 99385"/>
                <a:gd name="connsiteX12" fmla="*/ 47381 w 114335"/>
                <a:gd name="connsiteY12" fmla="*/ 7226 h 99385"/>
                <a:gd name="connsiteX13" fmla="*/ 47381 w 114335"/>
                <a:gd name="connsiteY13" fmla="*/ 77 h 99385"/>
                <a:gd name="connsiteX14" fmla="*/ 22881 w 114335"/>
                <a:gd name="connsiteY14" fmla="*/ 769 h 99385"/>
                <a:gd name="connsiteX15" fmla="*/ 1329 w 114335"/>
                <a:gd name="connsiteY15" fmla="*/ 77 h 99385"/>
                <a:gd name="connsiteX16" fmla="*/ 1329 w 114335"/>
                <a:gd name="connsiteY16" fmla="*/ 7226 h 99385"/>
                <a:gd name="connsiteX17" fmla="*/ 28098 w 114335"/>
                <a:gd name="connsiteY17" fmla="*/ 21292 h 99385"/>
                <a:gd name="connsiteX18" fmla="*/ 50557 w 114335"/>
                <a:gd name="connsiteY18" fmla="*/ 51038 h 99385"/>
                <a:gd name="connsiteX19" fmla="*/ 29233 w 114335"/>
                <a:gd name="connsiteY19" fmla="*/ 78479 h 99385"/>
                <a:gd name="connsiteX20" fmla="*/ 195 w 114335"/>
                <a:gd name="connsiteY20" fmla="*/ 92315 h 99385"/>
                <a:gd name="connsiteX21" fmla="*/ 195 w 114335"/>
                <a:gd name="connsiteY21" fmla="*/ 99463 h 99385"/>
                <a:gd name="connsiteX22" fmla="*/ 19024 w 114335"/>
                <a:gd name="connsiteY22" fmla="*/ 98771 h 99385"/>
                <a:gd name="connsiteX23" fmla="*/ 40576 w 114335"/>
                <a:gd name="connsiteY23" fmla="*/ 99463 h 99385"/>
                <a:gd name="connsiteX24" fmla="*/ 40576 w 114335"/>
                <a:gd name="connsiteY24" fmla="*/ 92315 h 99385"/>
                <a:gd name="connsiteX25" fmla="*/ 33997 w 114335"/>
                <a:gd name="connsiteY25" fmla="*/ 85166 h 99385"/>
                <a:gd name="connsiteX26" fmla="*/ 54414 w 114335"/>
                <a:gd name="connsiteY26" fmla="*/ 55881 h 99385"/>
                <a:gd name="connsiteX27" fmla="*/ 71655 w 114335"/>
                <a:gd name="connsiteY27" fmla="*/ 78940 h 99385"/>
                <a:gd name="connsiteX28" fmla="*/ 76419 w 114335"/>
                <a:gd name="connsiteY28" fmla="*/ 86550 h 99385"/>
                <a:gd name="connsiteX29" fmla="*/ 68252 w 114335"/>
                <a:gd name="connsiteY29" fmla="*/ 92315 h 99385"/>
                <a:gd name="connsiteX30" fmla="*/ 68252 w 114335"/>
                <a:gd name="connsiteY30" fmla="*/ 99463 h 99385"/>
                <a:gd name="connsiteX31" fmla="*/ 92752 w 114335"/>
                <a:gd name="connsiteY31" fmla="*/ 98771 h 99385"/>
                <a:gd name="connsiteX32" fmla="*/ 114531 w 114335"/>
                <a:gd name="connsiteY32" fmla="*/ 99463 h 99385"/>
                <a:gd name="connsiteX33" fmla="*/ 114531 w 114335"/>
                <a:gd name="connsiteY33" fmla="*/ 92315 h 99385"/>
                <a:gd name="connsiteX34" fmla="*/ 92979 w 114335"/>
                <a:gd name="connsiteY34" fmla="*/ 85166 h 99385"/>
                <a:gd name="connsiteX35" fmla="*/ 62581 w 114335"/>
                <a:gd name="connsiteY35" fmla="*/ 45274 h 9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4335" h="99385">
                  <a:moveTo>
                    <a:pt x="62581" y="45274"/>
                  </a:moveTo>
                  <a:cubicBezTo>
                    <a:pt x="69386" y="36511"/>
                    <a:pt x="78007" y="25212"/>
                    <a:pt x="83451" y="19217"/>
                  </a:cubicBezTo>
                  <a:cubicBezTo>
                    <a:pt x="90484" y="10915"/>
                    <a:pt x="99785" y="7456"/>
                    <a:pt x="110447" y="7226"/>
                  </a:cubicBezTo>
                  <a:lnTo>
                    <a:pt x="110447" y="77"/>
                  </a:lnTo>
                  <a:cubicBezTo>
                    <a:pt x="104549" y="539"/>
                    <a:pt x="97743" y="769"/>
                    <a:pt x="91845" y="769"/>
                  </a:cubicBezTo>
                  <a:cubicBezTo>
                    <a:pt x="85039" y="769"/>
                    <a:pt x="73016" y="308"/>
                    <a:pt x="70067" y="77"/>
                  </a:cubicBezTo>
                  <a:lnTo>
                    <a:pt x="70067" y="7226"/>
                  </a:lnTo>
                  <a:cubicBezTo>
                    <a:pt x="74831" y="7687"/>
                    <a:pt x="76646" y="10685"/>
                    <a:pt x="76646" y="14374"/>
                  </a:cubicBezTo>
                  <a:cubicBezTo>
                    <a:pt x="76646" y="18064"/>
                    <a:pt x="74377" y="21061"/>
                    <a:pt x="73243" y="22445"/>
                  </a:cubicBezTo>
                  <a:lnTo>
                    <a:pt x="59178" y="40431"/>
                  </a:lnTo>
                  <a:lnTo>
                    <a:pt x="41483" y="17141"/>
                  </a:lnTo>
                  <a:cubicBezTo>
                    <a:pt x="39441" y="14835"/>
                    <a:pt x="39441" y="14374"/>
                    <a:pt x="39441" y="12991"/>
                  </a:cubicBezTo>
                  <a:cubicBezTo>
                    <a:pt x="39441" y="9532"/>
                    <a:pt x="42844" y="7456"/>
                    <a:pt x="47381" y="7226"/>
                  </a:cubicBezTo>
                  <a:lnTo>
                    <a:pt x="47381" y="77"/>
                  </a:lnTo>
                  <a:cubicBezTo>
                    <a:pt x="41483" y="308"/>
                    <a:pt x="26510" y="769"/>
                    <a:pt x="22881" y="769"/>
                  </a:cubicBezTo>
                  <a:cubicBezTo>
                    <a:pt x="18117" y="769"/>
                    <a:pt x="7454" y="539"/>
                    <a:pt x="1329" y="77"/>
                  </a:cubicBezTo>
                  <a:lnTo>
                    <a:pt x="1329" y="7226"/>
                  </a:lnTo>
                  <a:cubicBezTo>
                    <a:pt x="17209" y="7226"/>
                    <a:pt x="17436" y="7456"/>
                    <a:pt x="28098" y="21292"/>
                  </a:cubicBezTo>
                  <a:lnTo>
                    <a:pt x="50557" y="51038"/>
                  </a:lnTo>
                  <a:lnTo>
                    <a:pt x="29233" y="78479"/>
                  </a:lnTo>
                  <a:cubicBezTo>
                    <a:pt x="18344" y="91853"/>
                    <a:pt x="4959" y="92315"/>
                    <a:pt x="195" y="92315"/>
                  </a:cubicBezTo>
                  <a:lnTo>
                    <a:pt x="195" y="99463"/>
                  </a:lnTo>
                  <a:cubicBezTo>
                    <a:pt x="6093" y="99002"/>
                    <a:pt x="13126" y="98771"/>
                    <a:pt x="19024" y="98771"/>
                  </a:cubicBezTo>
                  <a:cubicBezTo>
                    <a:pt x="25603" y="98771"/>
                    <a:pt x="35131" y="99232"/>
                    <a:pt x="40576" y="99463"/>
                  </a:cubicBezTo>
                  <a:lnTo>
                    <a:pt x="40576" y="92315"/>
                  </a:lnTo>
                  <a:cubicBezTo>
                    <a:pt x="35585" y="91623"/>
                    <a:pt x="33997" y="88625"/>
                    <a:pt x="33997" y="85166"/>
                  </a:cubicBezTo>
                  <a:cubicBezTo>
                    <a:pt x="33997" y="80093"/>
                    <a:pt x="40576" y="72484"/>
                    <a:pt x="54414" y="55881"/>
                  </a:cubicBezTo>
                  <a:lnTo>
                    <a:pt x="71655" y="78940"/>
                  </a:lnTo>
                  <a:cubicBezTo>
                    <a:pt x="73470" y="81477"/>
                    <a:pt x="76419" y="85166"/>
                    <a:pt x="76419" y="86550"/>
                  </a:cubicBezTo>
                  <a:cubicBezTo>
                    <a:pt x="76419" y="88625"/>
                    <a:pt x="74377" y="92084"/>
                    <a:pt x="68252" y="92315"/>
                  </a:cubicBezTo>
                  <a:lnTo>
                    <a:pt x="68252" y="99463"/>
                  </a:lnTo>
                  <a:cubicBezTo>
                    <a:pt x="75058" y="99232"/>
                    <a:pt x="87762" y="98771"/>
                    <a:pt x="92752" y="98771"/>
                  </a:cubicBezTo>
                  <a:cubicBezTo>
                    <a:pt x="98878" y="98771"/>
                    <a:pt x="107725" y="99002"/>
                    <a:pt x="114531" y="99463"/>
                  </a:cubicBezTo>
                  <a:lnTo>
                    <a:pt x="114531" y="92315"/>
                  </a:lnTo>
                  <a:cubicBezTo>
                    <a:pt x="102280" y="92315"/>
                    <a:pt x="98197" y="91853"/>
                    <a:pt x="92979" y="85166"/>
                  </a:cubicBezTo>
                  <a:lnTo>
                    <a:pt x="62581" y="45274"/>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92" name="任意多边形: 形状 91">
              <a:extLst>
                <a:ext uri="{FF2B5EF4-FFF2-40B4-BE49-F238E27FC236}">
                  <a16:creationId xmlns:a16="http://schemas.microsoft.com/office/drawing/2014/main" id="{8FD6937B-8F53-F20D-5A96-F2FC1AA18800}"/>
                </a:ext>
              </a:extLst>
            </p:cNvPr>
            <p:cNvSpPr/>
            <p:nvPr>
              <p:custDataLst>
                <p:tags r:id="rId6"/>
              </p:custDataLst>
            </p:nvPr>
          </p:nvSpPr>
          <p:spPr>
            <a:xfrm>
              <a:off x="5423746" y="5649729"/>
              <a:ext cx="111840" cy="146657"/>
            </a:xfrm>
            <a:custGeom>
              <a:avLst/>
              <a:gdLst>
                <a:gd name="connsiteX0" fmla="*/ 32868 w 111840"/>
                <a:gd name="connsiteY0" fmla="*/ 15297 h 146657"/>
                <a:gd name="connsiteX1" fmla="*/ 32868 w 111840"/>
                <a:gd name="connsiteY1" fmla="*/ 77 h 146657"/>
                <a:gd name="connsiteX2" fmla="*/ 200 w 111840"/>
                <a:gd name="connsiteY2" fmla="*/ 2614 h 146657"/>
                <a:gd name="connsiteX3" fmla="*/ 200 w 111840"/>
                <a:gd name="connsiteY3" fmla="*/ 9762 h 146657"/>
                <a:gd name="connsiteX4" fmla="*/ 17895 w 111840"/>
                <a:gd name="connsiteY4" fmla="*/ 21292 h 146657"/>
                <a:gd name="connsiteX5" fmla="*/ 17895 w 111840"/>
                <a:gd name="connsiteY5" fmla="*/ 129209 h 146657"/>
                <a:gd name="connsiteX6" fmla="*/ 200 w 111840"/>
                <a:gd name="connsiteY6" fmla="*/ 139586 h 146657"/>
                <a:gd name="connsiteX7" fmla="*/ 200 w 111840"/>
                <a:gd name="connsiteY7" fmla="*/ 146734 h 146657"/>
                <a:gd name="connsiteX8" fmla="*/ 25608 w 111840"/>
                <a:gd name="connsiteY8" fmla="*/ 146043 h 146657"/>
                <a:gd name="connsiteX9" fmla="*/ 51243 w 111840"/>
                <a:gd name="connsiteY9" fmla="*/ 146734 h 146657"/>
                <a:gd name="connsiteX10" fmla="*/ 51243 w 111840"/>
                <a:gd name="connsiteY10" fmla="*/ 139586 h 146657"/>
                <a:gd name="connsiteX11" fmla="*/ 33548 w 111840"/>
                <a:gd name="connsiteY11" fmla="*/ 129209 h 146657"/>
                <a:gd name="connsiteX12" fmla="*/ 33548 w 111840"/>
                <a:gd name="connsiteY12" fmla="*/ 90470 h 146657"/>
                <a:gd name="connsiteX13" fmla="*/ 33548 w 111840"/>
                <a:gd name="connsiteY13" fmla="*/ 88394 h 146657"/>
                <a:gd name="connsiteX14" fmla="*/ 61452 w 111840"/>
                <a:gd name="connsiteY14" fmla="*/ 104536 h 146657"/>
                <a:gd name="connsiteX15" fmla="*/ 112040 w 111840"/>
                <a:gd name="connsiteY15" fmla="*/ 52191 h 146657"/>
                <a:gd name="connsiteX16" fmla="*/ 64628 w 111840"/>
                <a:gd name="connsiteY16" fmla="*/ 77 h 146657"/>
                <a:gd name="connsiteX17" fmla="*/ 32868 w 111840"/>
                <a:gd name="connsiteY17" fmla="*/ 15297 h 146657"/>
                <a:gd name="connsiteX18" fmla="*/ 33548 w 111840"/>
                <a:gd name="connsiteY18" fmla="*/ 75712 h 146657"/>
                <a:gd name="connsiteX19" fmla="*/ 33548 w 111840"/>
                <a:gd name="connsiteY19" fmla="*/ 24290 h 146657"/>
                <a:gd name="connsiteX20" fmla="*/ 62813 w 111840"/>
                <a:gd name="connsiteY20" fmla="*/ 5842 h 146657"/>
                <a:gd name="connsiteX21" fmla="*/ 93211 w 111840"/>
                <a:gd name="connsiteY21" fmla="*/ 52191 h 146657"/>
                <a:gd name="connsiteX22" fmla="*/ 60544 w 111840"/>
                <a:gd name="connsiteY22" fmla="*/ 99463 h 146657"/>
                <a:gd name="connsiteX23" fmla="*/ 36724 w 111840"/>
                <a:gd name="connsiteY23" fmla="*/ 85397 h 146657"/>
                <a:gd name="connsiteX24" fmla="*/ 33548 w 111840"/>
                <a:gd name="connsiteY24" fmla="*/ 75712 h 14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840" h="146657">
                  <a:moveTo>
                    <a:pt x="32868" y="15297"/>
                  </a:moveTo>
                  <a:lnTo>
                    <a:pt x="32868" y="77"/>
                  </a:lnTo>
                  <a:lnTo>
                    <a:pt x="200" y="2614"/>
                  </a:lnTo>
                  <a:lnTo>
                    <a:pt x="200" y="9762"/>
                  </a:lnTo>
                  <a:cubicBezTo>
                    <a:pt x="16307" y="9762"/>
                    <a:pt x="17895" y="11146"/>
                    <a:pt x="17895" y="21292"/>
                  </a:cubicBezTo>
                  <a:lnTo>
                    <a:pt x="17895" y="129209"/>
                  </a:lnTo>
                  <a:cubicBezTo>
                    <a:pt x="17895" y="139586"/>
                    <a:pt x="15400" y="139586"/>
                    <a:pt x="200" y="139586"/>
                  </a:cubicBezTo>
                  <a:lnTo>
                    <a:pt x="200" y="146734"/>
                  </a:lnTo>
                  <a:cubicBezTo>
                    <a:pt x="7913" y="146504"/>
                    <a:pt x="19710" y="146043"/>
                    <a:pt x="25608" y="146043"/>
                  </a:cubicBezTo>
                  <a:cubicBezTo>
                    <a:pt x="31733" y="146043"/>
                    <a:pt x="43303" y="146504"/>
                    <a:pt x="51243" y="146734"/>
                  </a:cubicBezTo>
                  <a:lnTo>
                    <a:pt x="51243" y="139586"/>
                  </a:lnTo>
                  <a:cubicBezTo>
                    <a:pt x="36044" y="139586"/>
                    <a:pt x="33548" y="139586"/>
                    <a:pt x="33548" y="129209"/>
                  </a:cubicBezTo>
                  <a:lnTo>
                    <a:pt x="33548" y="90470"/>
                  </a:lnTo>
                  <a:lnTo>
                    <a:pt x="33548" y="88394"/>
                  </a:lnTo>
                  <a:cubicBezTo>
                    <a:pt x="34682" y="92084"/>
                    <a:pt x="44210" y="104536"/>
                    <a:pt x="61452" y="104536"/>
                  </a:cubicBezTo>
                  <a:cubicBezTo>
                    <a:pt x="88447" y="104536"/>
                    <a:pt x="112040" y="81938"/>
                    <a:pt x="112040" y="52191"/>
                  </a:cubicBezTo>
                  <a:cubicBezTo>
                    <a:pt x="112040" y="22906"/>
                    <a:pt x="90035" y="77"/>
                    <a:pt x="64628" y="77"/>
                  </a:cubicBezTo>
                  <a:cubicBezTo>
                    <a:pt x="46933" y="77"/>
                    <a:pt x="37405" y="10224"/>
                    <a:pt x="32868" y="15297"/>
                  </a:cubicBezTo>
                  <a:close/>
                  <a:moveTo>
                    <a:pt x="33548" y="75712"/>
                  </a:moveTo>
                  <a:lnTo>
                    <a:pt x="33548" y="24290"/>
                  </a:lnTo>
                  <a:cubicBezTo>
                    <a:pt x="40127" y="12529"/>
                    <a:pt x="51243" y="5842"/>
                    <a:pt x="62813" y="5842"/>
                  </a:cubicBezTo>
                  <a:cubicBezTo>
                    <a:pt x="79373" y="5842"/>
                    <a:pt x="93211" y="26134"/>
                    <a:pt x="93211" y="52191"/>
                  </a:cubicBezTo>
                  <a:cubicBezTo>
                    <a:pt x="93211" y="80093"/>
                    <a:pt x="77331" y="99463"/>
                    <a:pt x="60544" y="99463"/>
                  </a:cubicBezTo>
                  <a:cubicBezTo>
                    <a:pt x="51470" y="99463"/>
                    <a:pt x="42849" y="94851"/>
                    <a:pt x="36724" y="85397"/>
                  </a:cubicBezTo>
                  <a:cubicBezTo>
                    <a:pt x="33548" y="80554"/>
                    <a:pt x="33548" y="80324"/>
                    <a:pt x="33548" y="75712"/>
                  </a:cubicBez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93" name="任意多边形: 形状 92">
              <a:extLst>
                <a:ext uri="{FF2B5EF4-FFF2-40B4-BE49-F238E27FC236}">
                  <a16:creationId xmlns:a16="http://schemas.microsoft.com/office/drawing/2014/main" id="{3124FD99-9F86-5120-7FCA-E0C8D0B0A288}"/>
                </a:ext>
              </a:extLst>
            </p:cNvPr>
            <p:cNvSpPr/>
            <p:nvPr>
              <p:custDataLst>
                <p:tags r:id="rId7"/>
              </p:custDataLst>
            </p:nvPr>
          </p:nvSpPr>
          <p:spPr>
            <a:xfrm>
              <a:off x="5632503" y="5486467"/>
              <a:ext cx="51496" cy="414836"/>
            </a:xfrm>
            <a:custGeom>
              <a:avLst/>
              <a:gdLst>
                <a:gd name="connsiteX0" fmla="*/ 208 w 51496"/>
                <a:gd name="connsiteY0" fmla="*/ 414903 h 414836"/>
                <a:gd name="connsiteX1" fmla="*/ 51704 w 51496"/>
                <a:gd name="connsiteY1" fmla="*/ 414903 h 414836"/>
                <a:gd name="connsiteX2" fmla="*/ 51704 w 51496"/>
                <a:gd name="connsiteY2" fmla="*/ 404065 h 414836"/>
                <a:gd name="connsiteX3" fmla="*/ 10870 w 51496"/>
                <a:gd name="connsiteY3" fmla="*/ 404065 h 414836"/>
                <a:gd name="connsiteX4" fmla="*/ 10870 w 51496"/>
                <a:gd name="connsiteY4" fmla="*/ 10904 h 414836"/>
                <a:gd name="connsiteX5" fmla="*/ 51704 w 51496"/>
                <a:gd name="connsiteY5" fmla="*/ 10904 h 414836"/>
                <a:gd name="connsiteX6" fmla="*/ 51704 w 51496"/>
                <a:gd name="connsiteY6" fmla="*/ 66 h 414836"/>
                <a:gd name="connsiteX7" fmla="*/ 208 w 51496"/>
                <a:gd name="connsiteY7" fmla="*/ 66 h 414836"/>
                <a:gd name="connsiteX8" fmla="*/ 208 w 51496"/>
                <a:gd name="connsiteY8" fmla="*/ 414903 h 41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96" h="414836">
                  <a:moveTo>
                    <a:pt x="208" y="414903"/>
                  </a:moveTo>
                  <a:lnTo>
                    <a:pt x="51704" y="414903"/>
                  </a:lnTo>
                  <a:lnTo>
                    <a:pt x="51704" y="404065"/>
                  </a:lnTo>
                  <a:lnTo>
                    <a:pt x="10870" y="404065"/>
                  </a:lnTo>
                  <a:lnTo>
                    <a:pt x="10870" y="10904"/>
                  </a:lnTo>
                  <a:lnTo>
                    <a:pt x="51704" y="10904"/>
                  </a:lnTo>
                  <a:lnTo>
                    <a:pt x="51704" y="66"/>
                  </a:lnTo>
                  <a:lnTo>
                    <a:pt x="208" y="66"/>
                  </a:lnTo>
                  <a:lnTo>
                    <a:pt x="208" y="414903"/>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94" name="任意多边形: 形状 93">
              <a:extLst>
                <a:ext uri="{FF2B5EF4-FFF2-40B4-BE49-F238E27FC236}">
                  <a16:creationId xmlns:a16="http://schemas.microsoft.com/office/drawing/2014/main" id="{992BFD0A-E36D-744E-AB15-D6032071434E}"/>
                </a:ext>
              </a:extLst>
            </p:cNvPr>
            <p:cNvSpPr/>
            <p:nvPr>
              <p:custDataLst>
                <p:tags r:id="rId8"/>
              </p:custDataLst>
            </p:nvPr>
          </p:nvSpPr>
          <p:spPr>
            <a:xfrm>
              <a:off x="5707189" y="5689391"/>
              <a:ext cx="138609" cy="9223"/>
            </a:xfrm>
            <a:custGeom>
              <a:avLst/>
              <a:gdLst>
                <a:gd name="connsiteX0" fmla="*/ 130881 w 138609"/>
                <a:gd name="connsiteY0" fmla="*/ 9301 h 9223"/>
                <a:gd name="connsiteX1" fmla="*/ 138821 w 138609"/>
                <a:gd name="connsiteY1" fmla="*/ 4689 h 9223"/>
                <a:gd name="connsiteX2" fmla="*/ 130881 w 138609"/>
                <a:gd name="connsiteY2" fmla="*/ 77 h 9223"/>
                <a:gd name="connsiteX3" fmla="*/ 8152 w 138609"/>
                <a:gd name="connsiteY3" fmla="*/ 77 h 9223"/>
                <a:gd name="connsiteX4" fmla="*/ 212 w 138609"/>
                <a:gd name="connsiteY4" fmla="*/ 4689 h 9223"/>
                <a:gd name="connsiteX5" fmla="*/ 8152 w 138609"/>
                <a:gd name="connsiteY5" fmla="*/ 9301 h 9223"/>
                <a:gd name="connsiteX6" fmla="*/ 130881 w 138609"/>
                <a:gd name="connsiteY6" fmla="*/ 9301 h 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609" h="9223">
                  <a:moveTo>
                    <a:pt x="130881" y="9301"/>
                  </a:moveTo>
                  <a:cubicBezTo>
                    <a:pt x="134738" y="9301"/>
                    <a:pt x="138821" y="9301"/>
                    <a:pt x="138821" y="4689"/>
                  </a:cubicBezTo>
                  <a:cubicBezTo>
                    <a:pt x="138821" y="77"/>
                    <a:pt x="134738" y="77"/>
                    <a:pt x="130881" y="77"/>
                  </a:cubicBezTo>
                  <a:lnTo>
                    <a:pt x="8152" y="77"/>
                  </a:lnTo>
                  <a:cubicBezTo>
                    <a:pt x="4296" y="77"/>
                    <a:pt x="212" y="77"/>
                    <a:pt x="212" y="4689"/>
                  </a:cubicBezTo>
                  <a:cubicBezTo>
                    <a:pt x="212" y="9301"/>
                    <a:pt x="4296" y="9301"/>
                    <a:pt x="8152" y="9301"/>
                  </a:cubicBezTo>
                  <a:lnTo>
                    <a:pt x="130881" y="9301"/>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95" name="任意多边形: 形状 94">
              <a:extLst>
                <a:ext uri="{FF2B5EF4-FFF2-40B4-BE49-F238E27FC236}">
                  <a16:creationId xmlns:a16="http://schemas.microsoft.com/office/drawing/2014/main" id="{916BD842-19DE-44C7-9120-426F6AD66FB7}"/>
                </a:ext>
              </a:extLst>
            </p:cNvPr>
            <p:cNvSpPr/>
            <p:nvPr>
              <p:custDataLst>
                <p:tags r:id="rId9"/>
              </p:custDataLst>
            </p:nvPr>
          </p:nvSpPr>
          <p:spPr>
            <a:xfrm>
              <a:off x="5905639" y="5486467"/>
              <a:ext cx="86205" cy="414836"/>
            </a:xfrm>
            <a:custGeom>
              <a:avLst/>
              <a:gdLst>
                <a:gd name="connsiteX0" fmla="*/ 76217 w 86205"/>
                <a:gd name="connsiteY0" fmla="*/ 412366 h 414836"/>
                <a:gd name="connsiteX1" fmla="*/ 78939 w 86205"/>
                <a:gd name="connsiteY1" fmla="*/ 414903 h 414836"/>
                <a:gd name="connsiteX2" fmla="*/ 83930 w 86205"/>
                <a:gd name="connsiteY2" fmla="*/ 414903 h 414836"/>
                <a:gd name="connsiteX3" fmla="*/ 86425 w 86205"/>
                <a:gd name="connsiteY3" fmla="*/ 412597 h 414836"/>
                <a:gd name="connsiteX4" fmla="*/ 85518 w 86205"/>
                <a:gd name="connsiteY4" fmla="*/ 410522 h 414836"/>
                <a:gd name="connsiteX5" fmla="*/ 51036 w 86205"/>
                <a:gd name="connsiteY5" fmla="*/ 364172 h 414836"/>
                <a:gd name="connsiteX6" fmla="*/ 17461 w 86205"/>
                <a:gd name="connsiteY6" fmla="*/ 207600 h 414836"/>
                <a:gd name="connsiteX7" fmla="*/ 85745 w 86205"/>
                <a:gd name="connsiteY7" fmla="*/ 4217 h 414836"/>
                <a:gd name="connsiteX8" fmla="*/ 86425 w 86205"/>
                <a:gd name="connsiteY8" fmla="*/ 2372 h 414836"/>
                <a:gd name="connsiteX9" fmla="*/ 82115 w 86205"/>
                <a:gd name="connsiteY9" fmla="*/ 66 h 414836"/>
                <a:gd name="connsiteX10" fmla="*/ 76671 w 86205"/>
                <a:gd name="connsiteY10" fmla="*/ 1911 h 414836"/>
                <a:gd name="connsiteX11" fmla="*/ 15192 w 86205"/>
                <a:gd name="connsiteY11" fmla="*/ 101527 h 414836"/>
                <a:gd name="connsiteX12" fmla="*/ 220 w 86205"/>
                <a:gd name="connsiteY12" fmla="*/ 207369 h 414836"/>
                <a:gd name="connsiteX13" fmla="*/ 45591 w 86205"/>
                <a:gd name="connsiteY13" fmla="*/ 377316 h 414836"/>
                <a:gd name="connsiteX14" fmla="*/ 60110 w 86205"/>
                <a:gd name="connsiteY14" fmla="*/ 395994 h 414836"/>
                <a:gd name="connsiteX15" fmla="*/ 67369 w 86205"/>
                <a:gd name="connsiteY15" fmla="*/ 404065 h 414836"/>
                <a:gd name="connsiteX16" fmla="*/ 76217 w 86205"/>
                <a:gd name="connsiteY16" fmla="*/ 412366 h 41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205" h="414836">
                  <a:moveTo>
                    <a:pt x="76217" y="412366"/>
                  </a:moveTo>
                  <a:cubicBezTo>
                    <a:pt x="76671" y="412597"/>
                    <a:pt x="78712" y="414903"/>
                    <a:pt x="78939" y="414903"/>
                  </a:cubicBezTo>
                  <a:lnTo>
                    <a:pt x="83930" y="414903"/>
                  </a:lnTo>
                  <a:cubicBezTo>
                    <a:pt x="84611" y="414903"/>
                    <a:pt x="86425" y="414672"/>
                    <a:pt x="86425" y="412597"/>
                  </a:cubicBezTo>
                  <a:cubicBezTo>
                    <a:pt x="86425" y="411675"/>
                    <a:pt x="85972" y="411213"/>
                    <a:pt x="85518" y="410522"/>
                  </a:cubicBezTo>
                  <a:cubicBezTo>
                    <a:pt x="77351" y="402220"/>
                    <a:pt x="65101" y="389538"/>
                    <a:pt x="51036" y="364172"/>
                  </a:cubicBezTo>
                  <a:cubicBezTo>
                    <a:pt x="26535" y="319899"/>
                    <a:pt x="17461" y="262942"/>
                    <a:pt x="17461" y="207600"/>
                  </a:cubicBezTo>
                  <a:cubicBezTo>
                    <a:pt x="17461" y="105217"/>
                    <a:pt x="46045" y="45032"/>
                    <a:pt x="85745" y="4217"/>
                  </a:cubicBezTo>
                  <a:cubicBezTo>
                    <a:pt x="86425" y="3525"/>
                    <a:pt x="86425" y="2833"/>
                    <a:pt x="86425" y="2372"/>
                  </a:cubicBezTo>
                  <a:cubicBezTo>
                    <a:pt x="86425" y="66"/>
                    <a:pt x="84837" y="66"/>
                    <a:pt x="82115" y="66"/>
                  </a:cubicBezTo>
                  <a:cubicBezTo>
                    <a:pt x="79166" y="66"/>
                    <a:pt x="78712" y="66"/>
                    <a:pt x="76671" y="1911"/>
                  </a:cubicBezTo>
                  <a:cubicBezTo>
                    <a:pt x="55119" y="20820"/>
                    <a:pt x="30846" y="52872"/>
                    <a:pt x="15192" y="101527"/>
                  </a:cubicBezTo>
                  <a:cubicBezTo>
                    <a:pt x="5438" y="131965"/>
                    <a:pt x="220" y="169091"/>
                    <a:pt x="220" y="207369"/>
                  </a:cubicBezTo>
                  <a:cubicBezTo>
                    <a:pt x="220" y="262020"/>
                    <a:pt x="9975" y="323819"/>
                    <a:pt x="45591" y="377316"/>
                  </a:cubicBezTo>
                  <a:cubicBezTo>
                    <a:pt x="51716" y="386309"/>
                    <a:pt x="60110" y="395764"/>
                    <a:pt x="60110" y="395994"/>
                  </a:cubicBezTo>
                  <a:cubicBezTo>
                    <a:pt x="62379" y="398761"/>
                    <a:pt x="65555" y="402451"/>
                    <a:pt x="67369" y="404065"/>
                  </a:cubicBezTo>
                  <a:lnTo>
                    <a:pt x="76217" y="412366"/>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96" name="任意多边形: 形状 95">
              <a:extLst>
                <a:ext uri="{FF2B5EF4-FFF2-40B4-BE49-F238E27FC236}">
                  <a16:creationId xmlns:a16="http://schemas.microsoft.com/office/drawing/2014/main" id="{77A87078-9C80-C431-FB3E-9F1A12377AC1}"/>
                </a:ext>
              </a:extLst>
            </p:cNvPr>
            <p:cNvSpPr/>
            <p:nvPr>
              <p:custDataLst>
                <p:tags r:id="rId10"/>
              </p:custDataLst>
            </p:nvPr>
          </p:nvSpPr>
          <p:spPr>
            <a:xfrm>
              <a:off x="6033863" y="5439542"/>
              <a:ext cx="100497" cy="156111"/>
            </a:xfrm>
            <a:custGeom>
              <a:avLst/>
              <a:gdLst>
                <a:gd name="connsiteX0" fmla="*/ 60571 w 100497"/>
                <a:gd name="connsiteY0" fmla="*/ 118134 h 156111"/>
                <a:gd name="connsiteX1" fmla="*/ 60571 w 100497"/>
                <a:gd name="connsiteY1" fmla="*/ 138196 h 156111"/>
                <a:gd name="connsiteX2" fmla="*/ 43330 w 100497"/>
                <a:gd name="connsiteY2" fmla="*/ 149034 h 156111"/>
                <a:gd name="connsiteX3" fmla="*/ 38566 w 100497"/>
                <a:gd name="connsiteY3" fmla="*/ 149034 h 156111"/>
                <a:gd name="connsiteX4" fmla="*/ 38566 w 100497"/>
                <a:gd name="connsiteY4" fmla="*/ 156182 h 156111"/>
                <a:gd name="connsiteX5" fmla="*/ 69191 w 100497"/>
                <a:gd name="connsiteY5" fmla="*/ 155490 h 156111"/>
                <a:gd name="connsiteX6" fmla="*/ 100044 w 100497"/>
                <a:gd name="connsiteY6" fmla="*/ 156182 h 156111"/>
                <a:gd name="connsiteX7" fmla="*/ 100044 w 100497"/>
                <a:gd name="connsiteY7" fmla="*/ 149034 h 156111"/>
                <a:gd name="connsiteX8" fmla="*/ 95280 w 100497"/>
                <a:gd name="connsiteY8" fmla="*/ 149034 h 156111"/>
                <a:gd name="connsiteX9" fmla="*/ 78039 w 100497"/>
                <a:gd name="connsiteY9" fmla="*/ 138196 h 156111"/>
                <a:gd name="connsiteX10" fmla="*/ 78039 w 100497"/>
                <a:gd name="connsiteY10" fmla="*/ 118134 h 156111"/>
                <a:gd name="connsiteX11" fmla="*/ 100724 w 100497"/>
                <a:gd name="connsiteY11" fmla="*/ 118134 h 156111"/>
                <a:gd name="connsiteX12" fmla="*/ 100724 w 100497"/>
                <a:gd name="connsiteY12" fmla="*/ 110986 h 156111"/>
                <a:gd name="connsiteX13" fmla="*/ 78039 w 100497"/>
                <a:gd name="connsiteY13" fmla="*/ 110986 h 156111"/>
                <a:gd name="connsiteX14" fmla="*/ 78039 w 100497"/>
                <a:gd name="connsiteY14" fmla="*/ 6066 h 156111"/>
                <a:gd name="connsiteX15" fmla="*/ 74409 w 100497"/>
                <a:gd name="connsiteY15" fmla="*/ 71 h 156111"/>
                <a:gd name="connsiteX16" fmla="*/ 69872 w 100497"/>
                <a:gd name="connsiteY16" fmla="*/ 2838 h 156111"/>
                <a:gd name="connsiteX17" fmla="*/ 227 w 100497"/>
                <a:gd name="connsiteY17" fmla="*/ 110986 h 156111"/>
                <a:gd name="connsiteX18" fmla="*/ 227 w 100497"/>
                <a:gd name="connsiteY18" fmla="*/ 118134 h 156111"/>
                <a:gd name="connsiteX19" fmla="*/ 60571 w 100497"/>
                <a:gd name="connsiteY19" fmla="*/ 118134 h 156111"/>
                <a:gd name="connsiteX20" fmla="*/ 61932 w 100497"/>
                <a:gd name="connsiteY20" fmla="*/ 110986 h 156111"/>
                <a:gd name="connsiteX21" fmla="*/ 6579 w 100497"/>
                <a:gd name="connsiteY21" fmla="*/ 110986 h 156111"/>
                <a:gd name="connsiteX22" fmla="*/ 61932 w 100497"/>
                <a:gd name="connsiteY22" fmla="*/ 24975 h 156111"/>
                <a:gd name="connsiteX23" fmla="*/ 61932 w 100497"/>
                <a:gd name="connsiteY23" fmla="*/ 110986 h 15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497" h="156111">
                  <a:moveTo>
                    <a:pt x="60571" y="118134"/>
                  </a:moveTo>
                  <a:lnTo>
                    <a:pt x="60571" y="138196"/>
                  </a:lnTo>
                  <a:cubicBezTo>
                    <a:pt x="60571" y="146497"/>
                    <a:pt x="60117" y="149034"/>
                    <a:pt x="43330" y="149034"/>
                  </a:cubicBezTo>
                  <a:lnTo>
                    <a:pt x="38566" y="149034"/>
                  </a:lnTo>
                  <a:lnTo>
                    <a:pt x="38566" y="156182"/>
                  </a:lnTo>
                  <a:cubicBezTo>
                    <a:pt x="47867" y="155490"/>
                    <a:pt x="59663" y="155490"/>
                    <a:pt x="69191" y="155490"/>
                  </a:cubicBezTo>
                  <a:cubicBezTo>
                    <a:pt x="78719" y="155490"/>
                    <a:pt x="90743" y="155490"/>
                    <a:pt x="100044" y="156182"/>
                  </a:cubicBezTo>
                  <a:lnTo>
                    <a:pt x="100044" y="149034"/>
                  </a:lnTo>
                  <a:lnTo>
                    <a:pt x="95280" y="149034"/>
                  </a:lnTo>
                  <a:cubicBezTo>
                    <a:pt x="78493" y="149034"/>
                    <a:pt x="78039" y="146497"/>
                    <a:pt x="78039" y="138196"/>
                  </a:cubicBezTo>
                  <a:lnTo>
                    <a:pt x="78039" y="118134"/>
                  </a:lnTo>
                  <a:lnTo>
                    <a:pt x="100724" y="118134"/>
                  </a:lnTo>
                  <a:lnTo>
                    <a:pt x="100724" y="110986"/>
                  </a:lnTo>
                  <a:lnTo>
                    <a:pt x="78039" y="110986"/>
                  </a:lnTo>
                  <a:lnTo>
                    <a:pt x="78039" y="6066"/>
                  </a:lnTo>
                  <a:cubicBezTo>
                    <a:pt x="78039" y="1454"/>
                    <a:pt x="78039" y="71"/>
                    <a:pt x="74409" y="71"/>
                  </a:cubicBezTo>
                  <a:cubicBezTo>
                    <a:pt x="72367" y="71"/>
                    <a:pt x="71687" y="71"/>
                    <a:pt x="69872" y="2838"/>
                  </a:cubicBezTo>
                  <a:lnTo>
                    <a:pt x="227" y="110986"/>
                  </a:lnTo>
                  <a:lnTo>
                    <a:pt x="227" y="118134"/>
                  </a:lnTo>
                  <a:lnTo>
                    <a:pt x="60571" y="118134"/>
                  </a:lnTo>
                  <a:close/>
                  <a:moveTo>
                    <a:pt x="61932" y="110986"/>
                  </a:moveTo>
                  <a:lnTo>
                    <a:pt x="6579" y="110986"/>
                  </a:lnTo>
                  <a:lnTo>
                    <a:pt x="61932" y="24975"/>
                  </a:lnTo>
                  <a:lnTo>
                    <a:pt x="61932" y="110986"/>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97" name="任意多边形: 形状 96">
              <a:extLst>
                <a:ext uri="{FF2B5EF4-FFF2-40B4-BE49-F238E27FC236}">
                  <a16:creationId xmlns:a16="http://schemas.microsoft.com/office/drawing/2014/main" id="{3271B2B3-0D98-4E54-A1A2-D6AF82F3A810}"/>
                </a:ext>
              </a:extLst>
            </p:cNvPr>
            <p:cNvSpPr/>
            <p:nvPr>
              <p:custDataLst>
                <p:tags r:id="rId11"/>
              </p:custDataLst>
            </p:nvPr>
          </p:nvSpPr>
          <p:spPr>
            <a:xfrm>
              <a:off x="6147065" y="5496268"/>
              <a:ext cx="122502" cy="101922"/>
            </a:xfrm>
            <a:custGeom>
              <a:avLst/>
              <a:gdLst>
                <a:gd name="connsiteX0" fmla="*/ 54224 w 122502"/>
                <a:gd name="connsiteY0" fmla="*/ 13445 h 101922"/>
                <a:gd name="connsiteX1" fmla="*/ 79859 w 122502"/>
                <a:gd name="connsiteY1" fmla="*/ 13445 h 101922"/>
                <a:gd name="connsiteX2" fmla="*/ 70331 w 122502"/>
                <a:gd name="connsiteY2" fmla="*/ 72938 h 101922"/>
                <a:gd name="connsiteX3" fmla="*/ 72146 w 122502"/>
                <a:gd name="connsiteY3" fmla="*/ 90463 h 101922"/>
                <a:gd name="connsiteX4" fmla="*/ 80312 w 122502"/>
                <a:gd name="connsiteY4" fmla="*/ 101993 h 101922"/>
                <a:gd name="connsiteX5" fmla="*/ 89614 w 122502"/>
                <a:gd name="connsiteY5" fmla="*/ 93230 h 101922"/>
                <a:gd name="connsiteX6" fmla="*/ 88252 w 122502"/>
                <a:gd name="connsiteY6" fmla="*/ 88157 h 101922"/>
                <a:gd name="connsiteX7" fmla="*/ 81674 w 122502"/>
                <a:gd name="connsiteY7" fmla="*/ 50109 h 101922"/>
                <a:gd name="connsiteX8" fmla="*/ 85757 w 122502"/>
                <a:gd name="connsiteY8" fmla="*/ 13445 h 101922"/>
                <a:gd name="connsiteX9" fmla="*/ 111619 w 122502"/>
                <a:gd name="connsiteY9" fmla="*/ 13445 h 101922"/>
                <a:gd name="connsiteX10" fmla="*/ 122735 w 122502"/>
                <a:gd name="connsiteY10" fmla="*/ 5605 h 101922"/>
                <a:gd name="connsiteX11" fmla="*/ 113660 w 122502"/>
                <a:gd name="connsiteY11" fmla="*/ 71 h 101922"/>
                <a:gd name="connsiteX12" fmla="*/ 37663 w 122502"/>
                <a:gd name="connsiteY12" fmla="*/ 71 h 101922"/>
                <a:gd name="connsiteX13" fmla="*/ 14070 w 122502"/>
                <a:gd name="connsiteY13" fmla="*/ 10909 h 101922"/>
                <a:gd name="connsiteX14" fmla="*/ 232 w 122502"/>
                <a:gd name="connsiteY14" fmla="*/ 31662 h 101922"/>
                <a:gd name="connsiteX15" fmla="*/ 2954 w 122502"/>
                <a:gd name="connsiteY15" fmla="*/ 33968 h 101922"/>
                <a:gd name="connsiteX16" fmla="*/ 6584 w 122502"/>
                <a:gd name="connsiteY16" fmla="*/ 31201 h 101922"/>
                <a:gd name="connsiteX17" fmla="*/ 35395 w 122502"/>
                <a:gd name="connsiteY17" fmla="*/ 13445 h 101922"/>
                <a:gd name="connsiteX18" fmla="*/ 48326 w 122502"/>
                <a:gd name="connsiteY18" fmla="*/ 13445 h 101922"/>
                <a:gd name="connsiteX19" fmla="*/ 19288 w 122502"/>
                <a:gd name="connsiteY19" fmla="*/ 90232 h 101922"/>
                <a:gd name="connsiteX20" fmla="*/ 17473 w 122502"/>
                <a:gd name="connsiteY20" fmla="*/ 95767 h 101922"/>
                <a:gd name="connsiteX21" fmla="*/ 24052 w 122502"/>
                <a:gd name="connsiteY21" fmla="*/ 101993 h 101922"/>
                <a:gd name="connsiteX22" fmla="*/ 35395 w 122502"/>
                <a:gd name="connsiteY22" fmla="*/ 87004 h 101922"/>
                <a:gd name="connsiteX23" fmla="*/ 41520 w 122502"/>
                <a:gd name="connsiteY23" fmla="*/ 64406 h 101922"/>
                <a:gd name="connsiteX24" fmla="*/ 54224 w 122502"/>
                <a:gd name="connsiteY24" fmla="*/ 13445 h 10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502" h="101922">
                  <a:moveTo>
                    <a:pt x="54224" y="13445"/>
                  </a:moveTo>
                  <a:lnTo>
                    <a:pt x="79859" y="13445"/>
                  </a:lnTo>
                  <a:cubicBezTo>
                    <a:pt x="72372" y="47573"/>
                    <a:pt x="70331" y="57488"/>
                    <a:pt x="70331" y="72938"/>
                  </a:cubicBezTo>
                  <a:cubicBezTo>
                    <a:pt x="70331" y="76397"/>
                    <a:pt x="70331" y="82623"/>
                    <a:pt x="72146" y="90463"/>
                  </a:cubicBezTo>
                  <a:cubicBezTo>
                    <a:pt x="74414" y="100609"/>
                    <a:pt x="76910" y="101993"/>
                    <a:pt x="80312" y="101993"/>
                  </a:cubicBezTo>
                  <a:cubicBezTo>
                    <a:pt x="84850" y="101993"/>
                    <a:pt x="89614" y="97842"/>
                    <a:pt x="89614" y="93230"/>
                  </a:cubicBezTo>
                  <a:cubicBezTo>
                    <a:pt x="89614" y="91847"/>
                    <a:pt x="89614" y="91385"/>
                    <a:pt x="88252" y="88157"/>
                  </a:cubicBezTo>
                  <a:cubicBezTo>
                    <a:pt x="81674" y="71554"/>
                    <a:pt x="81674" y="56566"/>
                    <a:pt x="81674" y="50109"/>
                  </a:cubicBezTo>
                  <a:cubicBezTo>
                    <a:pt x="81674" y="37888"/>
                    <a:pt x="83262" y="25436"/>
                    <a:pt x="85757" y="13445"/>
                  </a:cubicBezTo>
                  <a:lnTo>
                    <a:pt x="111619" y="13445"/>
                  </a:lnTo>
                  <a:cubicBezTo>
                    <a:pt x="114568" y="13445"/>
                    <a:pt x="122735" y="13445"/>
                    <a:pt x="122735" y="5605"/>
                  </a:cubicBezTo>
                  <a:cubicBezTo>
                    <a:pt x="122735" y="71"/>
                    <a:pt x="117971" y="71"/>
                    <a:pt x="113660" y="71"/>
                  </a:cubicBezTo>
                  <a:lnTo>
                    <a:pt x="37663" y="71"/>
                  </a:lnTo>
                  <a:cubicBezTo>
                    <a:pt x="32673" y="71"/>
                    <a:pt x="24052" y="71"/>
                    <a:pt x="14070" y="10909"/>
                  </a:cubicBezTo>
                  <a:cubicBezTo>
                    <a:pt x="6130" y="19902"/>
                    <a:pt x="232" y="30509"/>
                    <a:pt x="232" y="31662"/>
                  </a:cubicBezTo>
                  <a:cubicBezTo>
                    <a:pt x="232" y="31892"/>
                    <a:pt x="232" y="33968"/>
                    <a:pt x="2954" y="33968"/>
                  </a:cubicBezTo>
                  <a:cubicBezTo>
                    <a:pt x="4769" y="33968"/>
                    <a:pt x="5223" y="33045"/>
                    <a:pt x="6584" y="31201"/>
                  </a:cubicBezTo>
                  <a:cubicBezTo>
                    <a:pt x="17700" y="13445"/>
                    <a:pt x="30858" y="13445"/>
                    <a:pt x="35395" y="13445"/>
                  </a:cubicBezTo>
                  <a:lnTo>
                    <a:pt x="48326" y="13445"/>
                  </a:lnTo>
                  <a:cubicBezTo>
                    <a:pt x="41066" y="41347"/>
                    <a:pt x="28816" y="69249"/>
                    <a:pt x="19288" y="90232"/>
                  </a:cubicBezTo>
                  <a:cubicBezTo>
                    <a:pt x="17473" y="93691"/>
                    <a:pt x="17473" y="94153"/>
                    <a:pt x="17473" y="95767"/>
                  </a:cubicBezTo>
                  <a:cubicBezTo>
                    <a:pt x="17473" y="100148"/>
                    <a:pt x="21103" y="101993"/>
                    <a:pt x="24052" y="101993"/>
                  </a:cubicBezTo>
                  <a:cubicBezTo>
                    <a:pt x="30858" y="101993"/>
                    <a:pt x="32673" y="95536"/>
                    <a:pt x="35395" y="87004"/>
                  </a:cubicBezTo>
                  <a:cubicBezTo>
                    <a:pt x="38571" y="76397"/>
                    <a:pt x="38571" y="75936"/>
                    <a:pt x="41520" y="64406"/>
                  </a:cubicBezTo>
                  <a:lnTo>
                    <a:pt x="54224" y="13445"/>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98" name="任意多边形: 形状 97">
              <a:extLst>
                <a:ext uri="{FF2B5EF4-FFF2-40B4-BE49-F238E27FC236}">
                  <a16:creationId xmlns:a16="http://schemas.microsoft.com/office/drawing/2014/main" id="{1D6CB0CF-3CB3-4EA9-1054-A1AF542FA0ED}"/>
                </a:ext>
              </a:extLst>
            </p:cNvPr>
            <p:cNvSpPr/>
            <p:nvPr>
              <p:custDataLst>
                <p:tags r:id="rId12"/>
              </p:custDataLst>
            </p:nvPr>
          </p:nvSpPr>
          <p:spPr>
            <a:xfrm>
              <a:off x="6287014" y="5496268"/>
              <a:ext cx="120007" cy="101922"/>
            </a:xfrm>
            <a:custGeom>
              <a:avLst/>
              <a:gdLst>
                <a:gd name="connsiteX0" fmla="*/ 109129 w 120007"/>
                <a:gd name="connsiteY0" fmla="*/ 13445 h 101922"/>
                <a:gd name="connsiteX1" fmla="*/ 120245 w 120007"/>
                <a:gd name="connsiteY1" fmla="*/ 5605 h 101922"/>
                <a:gd name="connsiteX2" fmla="*/ 111398 w 120007"/>
                <a:gd name="connsiteY2" fmla="*/ 71 h 101922"/>
                <a:gd name="connsiteX3" fmla="*/ 59675 w 120007"/>
                <a:gd name="connsiteY3" fmla="*/ 71 h 101922"/>
                <a:gd name="connsiteX4" fmla="*/ 238 w 120007"/>
                <a:gd name="connsiteY4" fmla="*/ 65559 h 101922"/>
                <a:gd name="connsiteX5" fmla="*/ 34267 w 120007"/>
                <a:gd name="connsiteY5" fmla="*/ 101993 h 101922"/>
                <a:gd name="connsiteX6" fmla="*/ 91208 w 120007"/>
                <a:gd name="connsiteY6" fmla="*/ 38580 h 101922"/>
                <a:gd name="connsiteX7" fmla="*/ 84175 w 120007"/>
                <a:gd name="connsiteY7" fmla="*/ 13445 h 101922"/>
                <a:gd name="connsiteX8" fmla="*/ 109129 w 120007"/>
                <a:gd name="connsiteY8" fmla="*/ 13445 h 101922"/>
                <a:gd name="connsiteX9" fmla="*/ 34493 w 120007"/>
                <a:gd name="connsiteY9" fmla="*/ 96920 h 101922"/>
                <a:gd name="connsiteX10" fmla="*/ 14303 w 120007"/>
                <a:gd name="connsiteY10" fmla="*/ 72016 h 101922"/>
                <a:gd name="connsiteX11" fmla="*/ 24965 w 120007"/>
                <a:gd name="connsiteY11" fmla="*/ 32584 h 101922"/>
                <a:gd name="connsiteX12" fmla="*/ 55818 w 120007"/>
                <a:gd name="connsiteY12" fmla="*/ 13445 h 101922"/>
                <a:gd name="connsiteX13" fmla="*/ 76689 w 120007"/>
                <a:gd name="connsiteY13" fmla="*/ 35813 h 101922"/>
                <a:gd name="connsiteX14" fmla="*/ 64438 w 120007"/>
                <a:gd name="connsiteY14" fmla="*/ 77319 h 101922"/>
                <a:gd name="connsiteX15" fmla="*/ 34493 w 120007"/>
                <a:gd name="connsiteY15" fmla="*/ 96920 h 10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0007" h="101922">
                  <a:moveTo>
                    <a:pt x="109129" y="13445"/>
                  </a:moveTo>
                  <a:cubicBezTo>
                    <a:pt x="112078" y="13445"/>
                    <a:pt x="120245" y="13445"/>
                    <a:pt x="120245" y="5605"/>
                  </a:cubicBezTo>
                  <a:cubicBezTo>
                    <a:pt x="120245" y="71"/>
                    <a:pt x="115481" y="71"/>
                    <a:pt x="111398" y="71"/>
                  </a:cubicBezTo>
                  <a:lnTo>
                    <a:pt x="59675" y="71"/>
                  </a:lnTo>
                  <a:cubicBezTo>
                    <a:pt x="25419" y="71"/>
                    <a:pt x="238" y="38118"/>
                    <a:pt x="238" y="65559"/>
                  </a:cubicBezTo>
                  <a:cubicBezTo>
                    <a:pt x="238" y="85851"/>
                    <a:pt x="13623" y="101993"/>
                    <a:pt x="34267" y="101993"/>
                  </a:cubicBezTo>
                  <a:cubicBezTo>
                    <a:pt x="61036" y="101993"/>
                    <a:pt x="91208" y="74091"/>
                    <a:pt x="91208" y="38580"/>
                  </a:cubicBezTo>
                  <a:cubicBezTo>
                    <a:pt x="91208" y="34660"/>
                    <a:pt x="91208" y="23591"/>
                    <a:pt x="84175" y="13445"/>
                  </a:cubicBezTo>
                  <a:lnTo>
                    <a:pt x="109129" y="13445"/>
                  </a:lnTo>
                  <a:close/>
                  <a:moveTo>
                    <a:pt x="34493" y="96920"/>
                  </a:moveTo>
                  <a:cubicBezTo>
                    <a:pt x="23378" y="96920"/>
                    <a:pt x="14303" y="88618"/>
                    <a:pt x="14303" y="72016"/>
                  </a:cubicBezTo>
                  <a:cubicBezTo>
                    <a:pt x="14303" y="65098"/>
                    <a:pt x="17026" y="46189"/>
                    <a:pt x="24965" y="32584"/>
                  </a:cubicBezTo>
                  <a:cubicBezTo>
                    <a:pt x="34493" y="16673"/>
                    <a:pt x="48105" y="13445"/>
                    <a:pt x="55818" y="13445"/>
                  </a:cubicBezTo>
                  <a:cubicBezTo>
                    <a:pt x="74874" y="13445"/>
                    <a:pt x="76689" y="28664"/>
                    <a:pt x="76689" y="35813"/>
                  </a:cubicBezTo>
                  <a:cubicBezTo>
                    <a:pt x="76689" y="46650"/>
                    <a:pt x="72152" y="65559"/>
                    <a:pt x="64438" y="77319"/>
                  </a:cubicBezTo>
                  <a:cubicBezTo>
                    <a:pt x="55591" y="90924"/>
                    <a:pt x="43341" y="96920"/>
                    <a:pt x="34493" y="96920"/>
                  </a:cubicBez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99" name="任意多边形: 形状 98">
              <a:extLst>
                <a:ext uri="{FF2B5EF4-FFF2-40B4-BE49-F238E27FC236}">
                  <a16:creationId xmlns:a16="http://schemas.microsoft.com/office/drawing/2014/main" id="{73484E0F-9DC7-10D3-8354-6497F262549E}"/>
                </a:ext>
              </a:extLst>
            </p:cNvPr>
            <p:cNvSpPr/>
            <p:nvPr>
              <p:custDataLst>
                <p:tags r:id="rId13"/>
              </p:custDataLst>
            </p:nvPr>
          </p:nvSpPr>
          <p:spPr>
            <a:xfrm>
              <a:off x="6419932" y="5518220"/>
              <a:ext cx="86545" cy="113636"/>
            </a:xfrm>
            <a:custGeom>
              <a:avLst/>
              <a:gdLst>
                <a:gd name="connsiteX0" fmla="*/ 38038 w 86545"/>
                <a:gd name="connsiteY0" fmla="*/ 4915 h 113636"/>
                <a:gd name="connsiteX1" fmla="*/ 38673 w 86545"/>
                <a:gd name="connsiteY1" fmla="*/ 2332 h 113636"/>
                <a:gd name="connsiteX2" fmla="*/ 36132 w 86545"/>
                <a:gd name="connsiteY2" fmla="*/ 72 h 113636"/>
                <a:gd name="connsiteX3" fmla="*/ 15806 w 86545"/>
                <a:gd name="connsiteY3" fmla="*/ 1686 h 113636"/>
                <a:gd name="connsiteX4" fmla="*/ 12313 w 86545"/>
                <a:gd name="connsiteY4" fmla="*/ 5399 h 113636"/>
                <a:gd name="connsiteX5" fmla="*/ 16441 w 86545"/>
                <a:gd name="connsiteY5" fmla="*/ 7659 h 113636"/>
                <a:gd name="connsiteX6" fmla="*/ 24064 w 86545"/>
                <a:gd name="connsiteY6" fmla="*/ 10080 h 113636"/>
                <a:gd name="connsiteX7" fmla="*/ 23429 w 86545"/>
                <a:gd name="connsiteY7" fmla="*/ 13631 h 113636"/>
                <a:gd name="connsiteX8" fmla="*/ 1038 w 86545"/>
                <a:gd name="connsiteY8" fmla="*/ 104992 h 113636"/>
                <a:gd name="connsiteX9" fmla="*/ 244 w 86545"/>
                <a:gd name="connsiteY9" fmla="*/ 108543 h 113636"/>
                <a:gd name="connsiteX10" fmla="*/ 5643 w 86545"/>
                <a:gd name="connsiteY10" fmla="*/ 113708 h 113636"/>
                <a:gd name="connsiteX11" fmla="*/ 12154 w 86545"/>
                <a:gd name="connsiteY11" fmla="*/ 109512 h 113636"/>
                <a:gd name="connsiteX12" fmla="*/ 14853 w 86545"/>
                <a:gd name="connsiteY12" fmla="*/ 99342 h 113636"/>
                <a:gd name="connsiteX13" fmla="*/ 18506 w 86545"/>
                <a:gd name="connsiteY13" fmla="*/ 84976 h 113636"/>
                <a:gd name="connsiteX14" fmla="*/ 21047 w 86545"/>
                <a:gd name="connsiteY14" fmla="*/ 74000 h 113636"/>
                <a:gd name="connsiteX15" fmla="*/ 25811 w 86545"/>
                <a:gd name="connsiteY15" fmla="*/ 62540 h 113636"/>
                <a:gd name="connsiteX16" fmla="*/ 51218 w 86545"/>
                <a:gd name="connsiteY16" fmla="*/ 45430 h 113636"/>
                <a:gd name="connsiteX17" fmla="*/ 60588 w 86545"/>
                <a:gd name="connsiteY17" fmla="*/ 56729 h 113636"/>
                <a:gd name="connsiteX18" fmla="*/ 51218 w 86545"/>
                <a:gd name="connsiteY18" fmla="*/ 91110 h 113636"/>
                <a:gd name="connsiteX19" fmla="*/ 48836 w 86545"/>
                <a:gd name="connsiteY19" fmla="*/ 99827 h 113636"/>
                <a:gd name="connsiteX20" fmla="*/ 63922 w 86545"/>
                <a:gd name="connsiteY20" fmla="*/ 113708 h 113636"/>
                <a:gd name="connsiteX21" fmla="*/ 86790 w 86545"/>
                <a:gd name="connsiteY21" fmla="*/ 89012 h 113636"/>
                <a:gd name="connsiteX22" fmla="*/ 84249 w 86545"/>
                <a:gd name="connsiteY22" fmla="*/ 86913 h 113636"/>
                <a:gd name="connsiteX23" fmla="*/ 81232 w 86545"/>
                <a:gd name="connsiteY23" fmla="*/ 89657 h 113636"/>
                <a:gd name="connsiteX24" fmla="*/ 64399 w 86545"/>
                <a:gd name="connsiteY24" fmla="*/ 109189 h 113636"/>
                <a:gd name="connsiteX25" fmla="*/ 60429 w 86545"/>
                <a:gd name="connsiteY25" fmla="*/ 103539 h 113636"/>
                <a:gd name="connsiteX26" fmla="*/ 64081 w 86545"/>
                <a:gd name="connsiteY26" fmla="*/ 90465 h 113636"/>
                <a:gd name="connsiteX27" fmla="*/ 72498 w 86545"/>
                <a:gd name="connsiteY27" fmla="*/ 59311 h 113636"/>
                <a:gd name="connsiteX28" fmla="*/ 66622 w 86545"/>
                <a:gd name="connsiteY28" fmla="*/ 45268 h 113636"/>
                <a:gd name="connsiteX29" fmla="*/ 51854 w 86545"/>
                <a:gd name="connsiteY29" fmla="*/ 40910 h 113636"/>
                <a:gd name="connsiteX30" fmla="*/ 25969 w 86545"/>
                <a:gd name="connsiteY30" fmla="*/ 54308 h 113636"/>
                <a:gd name="connsiteX31" fmla="*/ 38038 w 86545"/>
                <a:gd name="connsiteY31" fmla="*/ 4915 h 11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545" h="113636">
                  <a:moveTo>
                    <a:pt x="38038" y="4915"/>
                  </a:moveTo>
                  <a:cubicBezTo>
                    <a:pt x="38197" y="4592"/>
                    <a:pt x="38673" y="2493"/>
                    <a:pt x="38673" y="2332"/>
                  </a:cubicBezTo>
                  <a:cubicBezTo>
                    <a:pt x="38673" y="1525"/>
                    <a:pt x="38038" y="72"/>
                    <a:pt x="36132" y="72"/>
                  </a:cubicBezTo>
                  <a:cubicBezTo>
                    <a:pt x="32957" y="72"/>
                    <a:pt x="19776" y="1363"/>
                    <a:pt x="15806" y="1686"/>
                  </a:cubicBezTo>
                  <a:cubicBezTo>
                    <a:pt x="14536" y="1848"/>
                    <a:pt x="12313" y="2009"/>
                    <a:pt x="12313" y="5399"/>
                  </a:cubicBezTo>
                  <a:cubicBezTo>
                    <a:pt x="12313" y="7659"/>
                    <a:pt x="14536" y="7659"/>
                    <a:pt x="16441" y="7659"/>
                  </a:cubicBezTo>
                  <a:cubicBezTo>
                    <a:pt x="24064" y="7659"/>
                    <a:pt x="24064" y="8789"/>
                    <a:pt x="24064" y="10080"/>
                  </a:cubicBezTo>
                  <a:cubicBezTo>
                    <a:pt x="24064" y="11210"/>
                    <a:pt x="23746" y="12178"/>
                    <a:pt x="23429" y="13631"/>
                  </a:cubicBezTo>
                  <a:lnTo>
                    <a:pt x="1038" y="104992"/>
                  </a:lnTo>
                  <a:cubicBezTo>
                    <a:pt x="244" y="107897"/>
                    <a:pt x="244" y="108220"/>
                    <a:pt x="244" y="108543"/>
                  </a:cubicBezTo>
                  <a:cubicBezTo>
                    <a:pt x="244" y="110964"/>
                    <a:pt x="2149" y="113708"/>
                    <a:pt x="5643" y="113708"/>
                  </a:cubicBezTo>
                  <a:cubicBezTo>
                    <a:pt x="7390" y="113708"/>
                    <a:pt x="10407" y="112901"/>
                    <a:pt x="12154" y="109512"/>
                  </a:cubicBezTo>
                  <a:cubicBezTo>
                    <a:pt x="12630" y="108543"/>
                    <a:pt x="14059" y="102732"/>
                    <a:pt x="14853" y="99342"/>
                  </a:cubicBezTo>
                  <a:lnTo>
                    <a:pt x="18506" y="84976"/>
                  </a:lnTo>
                  <a:cubicBezTo>
                    <a:pt x="18982" y="82555"/>
                    <a:pt x="20570" y="76421"/>
                    <a:pt x="21047" y="74000"/>
                  </a:cubicBezTo>
                  <a:cubicBezTo>
                    <a:pt x="22635" y="67866"/>
                    <a:pt x="22635" y="67705"/>
                    <a:pt x="25811" y="62540"/>
                  </a:cubicBezTo>
                  <a:cubicBezTo>
                    <a:pt x="30892" y="54630"/>
                    <a:pt x="38832" y="45430"/>
                    <a:pt x="51218" y="45430"/>
                  </a:cubicBezTo>
                  <a:cubicBezTo>
                    <a:pt x="60111" y="45430"/>
                    <a:pt x="60588" y="52855"/>
                    <a:pt x="60588" y="56729"/>
                  </a:cubicBezTo>
                  <a:cubicBezTo>
                    <a:pt x="60588" y="66414"/>
                    <a:pt x="53759" y="84331"/>
                    <a:pt x="51218" y="91110"/>
                  </a:cubicBezTo>
                  <a:cubicBezTo>
                    <a:pt x="49472" y="95630"/>
                    <a:pt x="48836" y="97083"/>
                    <a:pt x="48836" y="99827"/>
                  </a:cubicBezTo>
                  <a:cubicBezTo>
                    <a:pt x="48836" y="108382"/>
                    <a:pt x="55824" y="113708"/>
                    <a:pt x="63922" y="113708"/>
                  </a:cubicBezTo>
                  <a:cubicBezTo>
                    <a:pt x="79802" y="113708"/>
                    <a:pt x="86790" y="91433"/>
                    <a:pt x="86790" y="89012"/>
                  </a:cubicBezTo>
                  <a:cubicBezTo>
                    <a:pt x="86790" y="86913"/>
                    <a:pt x="84725" y="86913"/>
                    <a:pt x="84249" y="86913"/>
                  </a:cubicBezTo>
                  <a:cubicBezTo>
                    <a:pt x="82026" y="86913"/>
                    <a:pt x="81867" y="87882"/>
                    <a:pt x="81232" y="89657"/>
                  </a:cubicBezTo>
                  <a:cubicBezTo>
                    <a:pt x="77579" y="102571"/>
                    <a:pt x="70592" y="109189"/>
                    <a:pt x="64399" y="109189"/>
                  </a:cubicBezTo>
                  <a:cubicBezTo>
                    <a:pt x="61064" y="109189"/>
                    <a:pt x="60429" y="106929"/>
                    <a:pt x="60429" y="103539"/>
                  </a:cubicBezTo>
                  <a:cubicBezTo>
                    <a:pt x="60429" y="99827"/>
                    <a:pt x="61223" y="97728"/>
                    <a:pt x="64081" y="90465"/>
                  </a:cubicBezTo>
                  <a:cubicBezTo>
                    <a:pt x="65987" y="85461"/>
                    <a:pt x="72498" y="68351"/>
                    <a:pt x="72498" y="59311"/>
                  </a:cubicBezTo>
                  <a:cubicBezTo>
                    <a:pt x="72498" y="56729"/>
                    <a:pt x="72498" y="49949"/>
                    <a:pt x="66622" y="45268"/>
                  </a:cubicBezTo>
                  <a:cubicBezTo>
                    <a:pt x="63922" y="43170"/>
                    <a:pt x="59317" y="40910"/>
                    <a:pt x="51854" y="40910"/>
                  </a:cubicBezTo>
                  <a:cubicBezTo>
                    <a:pt x="40261" y="40910"/>
                    <a:pt x="31845" y="47367"/>
                    <a:pt x="25969" y="54308"/>
                  </a:cubicBezTo>
                  <a:lnTo>
                    <a:pt x="38038" y="4915"/>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0" name="任意多边形: 形状 99">
              <a:extLst>
                <a:ext uri="{FF2B5EF4-FFF2-40B4-BE49-F238E27FC236}">
                  <a16:creationId xmlns:a16="http://schemas.microsoft.com/office/drawing/2014/main" id="{F5E4F2B2-B798-C034-4BF3-C15F2627060A}"/>
                </a:ext>
              </a:extLst>
            </p:cNvPr>
            <p:cNvSpPr/>
            <p:nvPr>
              <p:custDataLst>
                <p:tags r:id="rId14"/>
              </p:custDataLst>
            </p:nvPr>
          </p:nvSpPr>
          <p:spPr>
            <a:xfrm>
              <a:off x="6532152" y="5493731"/>
              <a:ext cx="122956" cy="104458"/>
            </a:xfrm>
            <a:custGeom>
              <a:avLst/>
              <a:gdLst>
                <a:gd name="connsiteX0" fmla="*/ 13634 w 122956"/>
                <a:gd name="connsiteY0" fmla="*/ 88388 h 104458"/>
                <a:gd name="connsiteX1" fmla="*/ 11592 w 122956"/>
                <a:gd name="connsiteY1" fmla="*/ 98303 h 104458"/>
                <a:gd name="connsiteX2" fmla="*/ 18171 w 122956"/>
                <a:gd name="connsiteY2" fmla="*/ 104529 h 104458"/>
                <a:gd name="connsiteX3" fmla="*/ 26564 w 122956"/>
                <a:gd name="connsiteY3" fmla="*/ 98073 h 104458"/>
                <a:gd name="connsiteX4" fmla="*/ 30875 w 122956"/>
                <a:gd name="connsiteY4" fmla="*/ 81009 h 104458"/>
                <a:gd name="connsiteX5" fmla="*/ 35865 w 122956"/>
                <a:gd name="connsiteY5" fmla="*/ 60255 h 104458"/>
                <a:gd name="connsiteX6" fmla="*/ 39722 w 122956"/>
                <a:gd name="connsiteY6" fmla="*/ 44806 h 104458"/>
                <a:gd name="connsiteX7" fmla="*/ 42671 w 122956"/>
                <a:gd name="connsiteY7" fmla="*/ 33276 h 104458"/>
                <a:gd name="connsiteX8" fmla="*/ 79649 w 122956"/>
                <a:gd name="connsiteY8" fmla="*/ 5144 h 104458"/>
                <a:gd name="connsiteX9" fmla="*/ 91899 w 122956"/>
                <a:gd name="connsiteY9" fmla="*/ 21285 h 104458"/>
                <a:gd name="connsiteX10" fmla="*/ 77153 w 122956"/>
                <a:gd name="connsiteY10" fmla="*/ 75013 h 104458"/>
                <a:gd name="connsiteX11" fmla="*/ 74885 w 122956"/>
                <a:gd name="connsiteY11" fmla="*/ 85621 h 104458"/>
                <a:gd name="connsiteX12" fmla="*/ 93487 w 122956"/>
                <a:gd name="connsiteY12" fmla="*/ 104529 h 104458"/>
                <a:gd name="connsiteX13" fmla="*/ 123205 w 122956"/>
                <a:gd name="connsiteY13" fmla="*/ 69018 h 104458"/>
                <a:gd name="connsiteX14" fmla="*/ 120483 w 122956"/>
                <a:gd name="connsiteY14" fmla="*/ 66712 h 104458"/>
                <a:gd name="connsiteX15" fmla="*/ 117080 w 122956"/>
                <a:gd name="connsiteY15" fmla="*/ 70863 h 104458"/>
                <a:gd name="connsiteX16" fmla="*/ 93941 w 122956"/>
                <a:gd name="connsiteY16" fmla="*/ 99456 h 104458"/>
                <a:gd name="connsiteX17" fmla="*/ 88496 w 122956"/>
                <a:gd name="connsiteY17" fmla="*/ 91847 h 104458"/>
                <a:gd name="connsiteX18" fmla="*/ 92580 w 122956"/>
                <a:gd name="connsiteY18" fmla="*/ 75475 h 104458"/>
                <a:gd name="connsiteX19" fmla="*/ 106418 w 122956"/>
                <a:gd name="connsiteY19" fmla="*/ 24744 h 104458"/>
                <a:gd name="connsiteX20" fmla="*/ 80329 w 122956"/>
                <a:gd name="connsiteY20" fmla="*/ 71 h 104458"/>
                <a:gd name="connsiteX21" fmla="*/ 44940 w 122956"/>
                <a:gd name="connsiteY21" fmla="*/ 20132 h 104458"/>
                <a:gd name="connsiteX22" fmla="*/ 24069 w 122956"/>
                <a:gd name="connsiteY22" fmla="*/ 71 h 104458"/>
                <a:gd name="connsiteX23" fmla="*/ 7055 w 122956"/>
                <a:gd name="connsiteY23" fmla="*/ 13214 h 104458"/>
                <a:gd name="connsiteX24" fmla="*/ 249 w 122956"/>
                <a:gd name="connsiteY24" fmla="*/ 35582 h 104458"/>
                <a:gd name="connsiteX25" fmla="*/ 2971 w 122956"/>
                <a:gd name="connsiteY25" fmla="*/ 37888 h 104458"/>
                <a:gd name="connsiteX26" fmla="*/ 6828 w 122956"/>
                <a:gd name="connsiteY26" fmla="*/ 32584 h 104458"/>
                <a:gd name="connsiteX27" fmla="*/ 23388 w 122956"/>
                <a:gd name="connsiteY27" fmla="*/ 5144 h 104458"/>
                <a:gd name="connsiteX28" fmla="*/ 30421 w 122956"/>
                <a:gd name="connsiteY28" fmla="*/ 15751 h 104458"/>
                <a:gd name="connsiteX29" fmla="*/ 26791 w 122956"/>
                <a:gd name="connsiteY29" fmla="*/ 35121 h 104458"/>
                <a:gd name="connsiteX30" fmla="*/ 13634 w 122956"/>
                <a:gd name="connsiteY30" fmla="*/ 88388 h 10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956" h="104458">
                  <a:moveTo>
                    <a:pt x="13634" y="88388"/>
                  </a:moveTo>
                  <a:cubicBezTo>
                    <a:pt x="12953" y="91847"/>
                    <a:pt x="11592" y="97150"/>
                    <a:pt x="11592" y="98303"/>
                  </a:cubicBezTo>
                  <a:cubicBezTo>
                    <a:pt x="11592" y="102454"/>
                    <a:pt x="14768" y="104529"/>
                    <a:pt x="18171" y="104529"/>
                  </a:cubicBezTo>
                  <a:cubicBezTo>
                    <a:pt x="20893" y="104529"/>
                    <a:pt x="24976" y="102684"/>
                    <a:pt x="26564" y="98073"/>
                  </a:cubicBezTo>
                  <a:cubicBezTo>
                    <a:pt x="26791" y="97611"/>
                    <a:pt x="29513" y="86774"/>
                    <a:pt x="30875" y="81009"/>
                  </a:cubicBezTo>
                  <a:lnTo>
                    <a:pt x="35865" y="60255"/>
                  </a:lnTo>
                  <a:cubicBezTo>
                    <a:pt x="37227" y="55182"/>
                    <a:pt x="38588" y="50109"/>
                    <a:pt x="39722" y="44806"/>
                  </a:cubicBezTo>
                  <a:cubicBezTo>
                    <a:pt x="40629" y="40886"/>
                    <a:pt x="42444" y="34198"/>
                    <a:pt x="42671" y="33276"/>
                  </a:cubicBezTo>
                  <a:cubicBezTo>
                    <a:pt x="46074" y="26128"/>
                    <a:pt x="58097" y="5144"/>
                    <a:pt x="79649" y="5144"/>
                  </a:cubicBezTo>
                  <a:cubicBezTo>
                    <a:pt x="89857" y="5144"/>
                    <a:pt x="91899" y="13676"/>
                    <a:pt x="91899" y="21285"/>
                  </a:cubicBezTo>
                  <a:cubicBezTo>
                    <a:pt x="91899" y="35582"/>
                    <a:pt x="80783" y="65098"/>
                    <a:pt x="77153" y="75013"/>
                  </a:cubicBezTo>
                  <a:cubicBezTo>
                    <a:pt x="75112" y="80317"/>
                    <a:pt x="74885" y="83084"/>
                    <a:pt x="74885" y="85621"/>
                  </a:cubicBezTo>
                  <a:cubicBezTo>
                    <a:pt x="74885" y="96458"/>
                    <a:pt x="82825" y="104529"/>
                    <a:pt x="93487" y="104529"/>
                  </a:cubicBezTo>
                  <a:cubicBezTo>
                    <a:pt x="114811" y="104529"/>
                    <a:pt x="123205" y="70863"/>
                    <a:pt x="123205" y="69018"/>
                  </a:cubicBezTo>
                  <a:cubicBezTo>
                    <a:pt x="123205" y="66712"/>
                    <a:pt x="121163" y="66712"/>
                    <a:pt x="120483" y="66712"/>
                  </a:cubicBezTo>
                  <a:cubicBezTo>
                    <a:pt x="118214" y="66712"/>
                    <a:pt x="118214" y="67404"/>
                    <a:pt x="117080" y="70863"/>
                  </a:cubicBezTo>
                  <a:cubicBezTo>
                    <a:pt x="112543" y="86543"/>
                    <a:pt x="105057" y="99456"/>
                    <a:pt x="93941" y="99456"/>
                  </a:cubicBezTo>
                  <a:cubicBezTo>
                    <a:pt x="90084" y="99456"/>
                    <a:pt x="88496" y="97150"/>
                    <a:pt x="88496" y="91847"/>
                  </a:cubicBezTo>
                  <a:cubicBezTo>
                    <a:pt x="88496" y="86082"/>
                    <a:pt x="90538" y="80548"/>
                    <a:pt x="92580" y="75475"/>
                  </a:cubicBezTo>
                  <a:cubicBezTo>
                    <a:pt x="96890" y="63253"/>
                    <a:pt x="106418" y="37888"/>
                    <a:pt x="106418" y="24744"/>
                  </a:cubicBezTo>
                  <a:cubicBezTo>
                    <a:pt x="106418" y="9294"/>
                    <a:pt x="96663" y="71"/>
                    <a:pt x="80329" y="71"/>
                  </a:cubicBezTo>
                  <a:cubicBezTo>
                    <a:pt x="59912" y="71"/>
                    <a:pt x="48796" y="14829"/>
                    <a:pt x="44940" y="20132"/>
                  </a:cubicBezTo>
                  <a:cubicBezTo>
                    <a:pt x="43805" y="7219"/>
                    <a:pt x="34504" y="71"/>
                    <a:pt x="24069" y="71"/>
                  </a:cubicBezTo>
                  <a:cubicBezTo>
                    <a:pt x="13634" y="71"/>
                    <a:pt x="9323" y="9064"/>
                    <a:pt x="7055" y="13214"/>
                  </a:cubicBezTo>
                  <a:cubicBezTo>
                    <a:pt x="3425" y="21055"/>
                    <a:pt x="249" y="34660"/>
                    <a:pt x="249" y="35582"/>
                  </a:cubicBezTo>
                  <a:cubicBezTo>
                    <a:pt x="249" y="37888"/>
                    <a:pt x="2518" y="37888"/>
                    <a:pt x="2971" y="37888"/>
                  </a:cubicBezTo>
                  <a:cubicBezTo>
                    <a:pt x="5240" y="37888"/>
                    <a:pt x="5467" y="37657"/>
                    <a:pt x="6828" y="32584"/>
                  </a:cubicBezTo>
                  <a:cubicBezTo>
                    <a:pt x="10684" y="16212"/>
                    <a:pt x="15222" y="5144"/>
                    <a:pt x="23388" y="5144"/>
                  </a:cubicBezTo>
                  <a:cubicBezTo>
                    <a:pt x="27925" y="5144"/>
                    <a:pt x="30421" y="8141"/>
                    <a:pt x="30421" y="15751"/>
                  </a:cubicBezTo>
                  <a:cubicBezTo>
                    <a:pt x="30421" y="20593"/>
                    <a:pt x="29740" y="23130"/>
                    <a:pt x="26791" y="35121"/>
                  </a:cubicBezTo>
                  <a:lnTo>
                    <a:pt x="13634" y="88388"/>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1" name="任意多边形: 形状 100">
              <a:extLst>
                <a:ext uri="{FF2B5EF4-FFF2-40B4-BE49-F238E27FC236}">
                  <a16:creationId xmlns:a16="http://schemas.microsoft.com/office/drawing/2014/main" id="{60EAA62A-85EA-D849-FC0E-D9660BBEF6C9}"/>
                </a:ext>
              </a:extLst>
            </p:cNvPr>
            <p:cNvSpPr/>
            <p:nvPr>
              <p:custDataLst>
                <p:tags r:id="rId15"/>
              </p:custDataLst>
            </p:nvPr>
          </p:nvSpPr>
          <p:spPr>
            <a:xfrm>
              <a:off x="6661582" y="5559058"/>
              <a:ext cx="88610" cy="102498"/>
            </a:xfrm>
            <a:custGeom>
              <a:avLst/>
              <a:gdLst>
                <a:gd name="connsiteX0" fmla="*/ 12324 w 88610"/>
                <a:gd name="connsiteY0" fmla="*/ 90949 h 102498"/>
                <a:gd name="connsiteX1" fmla="*/ 4543 w 88610"/>
                <a:gd name="connsiteY1" fmla="*/ 96760 h 102498"/>
                <a:gd name="connsiteX2" fmla="*/ 255 w 88610"/>
                <a:gd name="connsiteY2" fmla="*/ 100149 h 102498"/>
                <a:gd name="connsiteX3" fmla="*/ 2478 w 88610"/>
                <a:gd name="connsiteY3" fmla="*/ 102571 h 102498"/>
                <a:gd name="connsiteX4" fmla="*/ 16135 w 88610"/>
                <a:gd name="connsiteY4" fmla="*/ 101925 h 102498"/>
                <a:gd name="connsiteX5" fmla="*/ 32809 w 88610"/>
                <a:gd name="connsiteY5" fmla="*/ 102571 h 102498"/>
                <a:gd name="connsiteX6" fmla="*/ 35985 w 88610"/>
                <a:gd name="connsiteY6" fmla="*/ 99020 h 102498"/>
                <a:gd name="connsiteX7" fmla="*/ 31856 w 88610"/>
                <a:gd name="connsiteY7" fmla="*/ 96760 h 102498"/>
                <a:gd name="connsiteX8" fmla="*/ 24075 w 88610"/>
                <a:gd name="connsiteY8" fmla="*/ 94823 h 102498"/>
                <a:gd name="connsiteX9" fmla="*/ 25822 w 88610"/>
                <a:gd name="connsiteY9" fmla="*/ 87398 h 102498"/>
                <a:gd name="connsiteX10" fmla="*/ 31697 w 88610"/>
                <a:gd name="connsiteY10" fmla="*/ 63347 h 102498"/>
                <a:gd name="connsiteX11" fmla="*/ 48054 w 88610"/>
                <a:gd name="connsiteY11" fmla="*/ 72870 h 102498"/>
                <a:gd name="connsiteX12" fmla="*/ 88865 w 88610"/>
                <a:gd name="connsiteY12" fmla="*/ 27028 h 102498"/>
                <a:gd name="connsiteX13" fmla="*/ 65045 w 88610"/>
                <a:gd name="connsiteY13" fmla="*/ 72 h 102498"/>
                <a:gd name="connsiteX14" fmla="*/ 42496 w 88610"/>
                <a:gd name="connsiteY14" fmla="*/ 11371 h 102498"/>
                <a:gd name="connsiteX15" fmla="*/ 26139 w 88610"/>
                <a:gd name="connsiteY15" fmla="*/ 72 h 102498"/>
                <a:gd name="connsiteX16" fmla="*/ 13594 w 88610"/>
                <a:gd name="connsiteY16" fmla="*/ 8627 h 102498"/>
                <a:gd name="connsiteX17" fmla="*/ 7877 w 88610"/>
                <a:gd name="connsiteY17" fmla="*/ 24769 h 102498"/>
                <a:gd name="connsiteX18" fmla="*/ 10577 w 88610"/>
                <a:gd name="connsiteY18" fmla="*/ 26867 h 102498"/>
                <a:gd name="connsiteX19" fmla="*/ 14071 w 88610"/>
                <a:gd name="connsiteY19" fmla="*/ 22025 h 102498"/>
                <a:gd name="connsiteX20" fmla="*/ 25663 w 88610"/>
                <a:gd name="connsiteY20" fmla="*/ 4592 h 102498"/>
                <a:gd name="connsiteX21" fmla="*/ 30903 w 88610"/>
                <a:gd name="connsiteY21" fmla="*/ 12501 h 102498"/>
                <a:gd name="connsiteX22" fmla="*/ 30427 w 88610"/>
                <a:gd name="connsiteY22" fmla="*/ 17344 h 102498"/>
                <a:gd name="connsiteX23" fmla="*/ 12324 w 88610"/>
                <a:gd name="connsiteY23" fmla="*/ 90949 h 102498"/>
                <a:gd name="connsiteX24" fmla="*/ 42337 w 88610"/>
                <a:gd name="connsiteY24" fmla="*/ 19442 h 102498"/>
                <a:gd name="connsiteX25" fmla="*/ 64569 w 88610"/>
                <a:gd name="connsiteY25" fmla="*/ 4592 h 102498"/>
                <a:gd name="connsiteX26" fmla="*/ 76161 w 88610"/>
                <a:gd name="connsiteY26" fmla="*/ 20249 h 102498"/>
                <a:gd name="connsiteX27" fmla="*/ 67904 w 88610"/>
                <a:gd name="connsiteY27" fmla="*/ 52693 h 102498"/>
                <a:gd name="connsiteX28" fmla="*/ 48054 w 88610"/>
                <a:gd name="connsiteY28" fmla="*/ 68351 h 102498"/>
                <a:gd name="connsiteX29" fmla="*/ 33920 w 88610"/>
                <a:gd name="connsiteY29" fmla="*/ 54308 h 102498"/>
                <a:gd name="connsiteX30" fmla="*/ 34397 w 88610"/>
                <a:gd name="connsiteY30" fmla="*/ 51886 h 102498"/>
                <a:gd name="connsiteX31" fmla="*/ 42337 w 88610"/>
                <a:gd name="connsiteY31" fmla="*/ 19442 h 10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610" h="102498">
                  <a:moveTo>
                    <a:pt x="12324" y="90949"/>
                  </a:moveTo>
                  <a:cubicBezTo>
                    <a:pt x="11212" y="95468"/>
                    <a:pt x="10895" y="96760"/>
                    <a:pt x="4543" y="96760"/>
                  </a:cubicBezTo>
                  <a:cubicBezTo>
                    <a:pt x="2478" y="96760"/>
                    <a:pt x="255" y="96760"/>
                    <a:pt x="255" y="100149"/>
                  </a:cubicBezTo>
                  <a:cubicBezTo>
                    <a:pt x="255" y="101925"/>
                    <a:pt x="1684" y="102571"/>
                    <a:pt x="2478" y="102571"/>
                  </a:cubicBezTo>
                  <a:cubicBezTo>
                    <a:pt x="6607" y="102571"/>
                    <a:pt x="11847" y="101925"/>
                    <a:pt x="16135" y="101925"/>
                  </a:cubicBezTo>
                  <a:cubicBezTo>
                    <a:pt x="21534" y="101925"/>
                    <a:pt x="27568" y="102571"/>
                    <a:pt x="32809" y="102571"/>
                  </a:cubicBezTo>
                  <a:cubicBezTo>
                    <a:pt x="34238" y="102571"/>
                    <a:pt x="35985" y="102086"/>
                    <a:pt x="35985" y="99020"/>
                  </a:cubicBezTo>
                  <a:cubicBezTo>
                    <a:pt x="35985" y="96760"/>
                    <a:pt x="33762" y="96760"/>
                    <a:pt x="31856" y="96760"/>
                  </a:cubicBezTo>
                  <a:cubicBezTo>
                    <a:pt x="28362" y="96760"/>
                    <a:pt x="24075" y="96760"/>
                    <a:pt x="24075" y="94823"/>
                  </a:cubicBezTo>
                  <a:cubicBezTo>
                    <a:pt x="24075" y="94016"/>
                    <a:pt x="25186" y="89819"/>
                    <a:pt x="25822" y="87398"/>
                  </a:cubicBezTo>
                  <a:cubicBezTo>
                    <a:pt x="27727" y="78843"/>
                    <a:pt x="29950" y="70126"/>
                    <a:pt x="31697" y="63347"/>
                  </a:cubicBezTo>
                  <a:cubicBezTo>
                    <a:pt x="33603" y="66575"/>
                    <a:pt x="38526" y="72870"/>
                    <a:pt x="48054" y="72870"/>
                  </a:cubicBezTo>
                  <a:cubicBezTo>
                    <a:pt x="67427" y="72870"/>
                    <a:pt x="88865" y="51079"/>
                    <a:pt x="88865" y="27028"/>
                  </a:cubicBezTo>
                  <a:cubicBezTo>
                    <a:pt x="88865" y="8143"/>
                    <a:pt x="76002" y="72"/>
                    <a:pt x="65045" y="72"/>
                  </a:cubicBezTo>
                  <a:cubicBezTo>
                    <a:pt x="55200" y="72"/>
                    <a:pt x="46783" y="6852"/>
                    <a:pt x="42496" y="11371"/>
                  </a:cubicBezTo>
                  <a:cubicBezTo>
                    <a:pt x="39796" y="2171"/>
                    <a:pt x="30903" y="72"/>
                    <a:pt x="26139" y="72"/>
                  </a:cubicBezTo>
                  <a:cubicBezTo>
                    <a:pt x="19946" y="72"/>
                    <a:pt x="16135" y="4269"/>
                    <a:pt x="13594" y="8627"/>
                  </a:cubicBezTo>
                  <a:cubicBezTo>
                    <a:pt x="10418" y="14115"/>
                    <a:pt x="7877" y="23800"/>
                    <a:pt x="7877" y="24769"/>
                  </a:cubicBezTo>
                  <a:cubicBezTo>
                    <a:pt x="7877" y="26867"/>
                    <a:pt x="10101" y="26867"/>
                    <a:pt x="10577" y="26867"/>
                  </a:cubicBezTo>
                  <a:cubicBezTo>
                    <a:pt x="12800" y="26867"/>
                    <a:pt x="12959" y="26383"/>
                    <a:pt x="14071" y="22025"/>
                  </a:cubicBezTo>
                  <a:cubicBezTo>
                    <a:pt x="16453" y="12663"/>
                    <a:pt x="19470" y="4592"/>
                    <a:pt x="25663" y="4592"/>
                  </a:cubicBezTo>
                  <a:cubicBezTo>
                    <a:pt x="29792" y="4592"/>
                    <a:pt x="30903" y="8143"/>
                    <a:pt x="30903" y="12501"/>
                  </a:cubicBezTo>
                  <a:cubicBezTo>
                    <a:pt x="30903" y="14277"/>
                    <a:pt x="30586" y="16375"/>
                    <a:pt x="30427" y="17344"/>
                  </a:cubicBezTo>
                  <a:lnTo>
                    <a:pt x="12324" y="90949"/>
                  </a:lnTo>
                  <a:close/>
                  <a:moveTo>
                    <a:pt x="42337" y="19442"/>
                  </a:moveTo>
                  <a:cubicBezTo>
                    <a:pt x="51547" y="7013"/>
                    <a:pt x="59487" y="4592"/>
                    <a:pt x="64569" y="4592"/>
                  </a:cubicBezTo>
                  <a:cubicBezTo>
                    <a:pt x="70762" y="4592"/>
                    <a:pt x="76161" y="9273"/>
                    <a:pt x="76161" y="20249"/>
                  </a:cubicBezTo>
                  <a:cubicBezTo>
                    <a:pt x="76161" y="26867"/>
                    <a:pt x="72668" y="43331"/>
                    <a:pt x="67904" y="52693"/>
                  </a:cubicBezTo>
                  <a:cubicBezTo>
                    <a:pt x="63934" y="60603"/>
                    <a:pt x="56152" y="68351"/>
                    <a:pt x="48054" y="68351"/>
                  </a:cubicBezTo>
                  <a:cubicBezTo>
                    <a:pt x="36779" y="68351"/>
                    <a:pt x="33920" y="55922"/>
                    <a:pt x="33920" y="54308"/>
                  </a:cubicBezTo>
                  <a:cubicBezTo>
                    <a:pt x="33920" y="53662"/>
                    <a:pt x="34238" y="52532"/>
                    <a:pt x="34397" y="51886"/>
                  </a:cubicBezTo>
                  <a:lnTo>
                    <a:pt x="42337" y="19442"/>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2" name="任意多边形: 形状 101">
              <a:extLst>
                <a:ext uri="{FF2B5EF4-FFF2-40B4-BE49-F238E27FC236}">
                  <a16:creationId xmlns:a16="http://schemas.microsoft.com/office/drawing/2014/main" id="{8E184066-7DEE-FC6D-7FF6-FC10C32D7342}"/>
                </a:ext>
              </a:extLst>
            </p:cNvPr>
            <p:cNvSpPr/>
            <p:nvPr>
              <p:custDataLst>
                <p:tags r:id="rId16"/>
              </p:custDataLst>
            </p:nvPr>
          </p:nvSpPr>
          <p:spPr>
            <a:xfrm>
              <a:off x="6812123" y="5492348"/>
              <a:ext cx="86432" cy="105842"/>
            </a:xfrm>
            <a:custGeom>
              <a:avLst/>
              <a:gdLst>
                <a:gd name="connsiteX0" fmla="*/ 19090 w 86432"/>
                <a:gd name="connsiteY0" fmla="*/ 53107 h 105842"/>
                <a:gd name="connsiteX1" fmla="*/ 49716 w 86432"/>
                <a:gd name="connsiteY1" fmla="*/ 5835 h 105842"/>
                <a:gd name="connsiteX2" fmla="*/ 73990 w 86432"/>
                <a:gd name="connsiteY2" fmla="*/ 14367 h 105842"/>
                <a:gd name="connsiteX3" fmla="*/ 63327 w 86432"/>
                <a:gd name="connsiteY3" fmla="*/ 24975 h 105842"/>
                <a:gd name="connsiteX4" fmla="*/ 73763 w 86432"/>
                <a:gd name="connsiteY4" fmla="*/ 35582 h 105842"/>
                <a:gd name="connsiteX5" fmla="*/ 84198 w 86432"/>
                <a:gd name="connsiteY5" fmla="*/ 24744 h 105842"/>
                <a:gd name="connsiteX6" fmla="*/ 49489 w 86432"/>
                <a:gd name="connsiteY6" fmla="*/ 71 h 105842"/>
                <a:gd name="connsiteX7" fmla="*/ 261 w 86432"/>
                <a:gd name="connsiteY7" fmla="*/ 53568 h 105842"/>
                <a:gd name="connsiteX8" fmla="*/ 49035 w 86432"/>
                <a:gd name="connsiteY8" fmla="*/ 105913 h 105842"/>
                <a:gd name="connsiteX9" fmla="*/ 86694 w 86432"/>
                <a:gd name="connsiteY9" fmla="*/ 75936 h 105842"/>
                <a:gd name="connsiteX10" fmla="*/ 83744 w 86432"/>
                <a:gd name="connsiteY10" fmla="*/ 73630 h 105842"/>
                <a:gd name="connsiteX11" fmla="*/ 80795 w 86432"/>
                <a:gd name="connsiteY11" fmla="*/ 75936 h 105842"/>
                <a:gd name="connsiteX12" fmla="*/ 51077 w 86432"/>
                <a:gd name="connsiteY12" fmla="*/ 100148 h 105842"/>
                <a:gd name="connsiteX13" fmla="*/ 19090 w 86432"/>
                <a:gd name="connsiteY13" fmla="*/ 53107 h 10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32" h="105842">
                  <a:moveTo>
                    <a:pt x="19090" y="53107"/>
                  </a:moveTo>
                  <a:cubicBezTo>
                    <a:pt x="19090" y="15520"/>
                    <a:pt x="37693" y="5835"/>
                    <a:pt x="49716" y="5835"/>
                  </a:cubicBezTo>
                  <a:cubicBezTo>
                    <a:pt x="51758" y="5835"/>
                    <a:pt x="66050" y="6066"/>
                    <a:pt x="73990" y="14367"/>
                  </a:cubicBezTo>
                  <a:cubicBezTo>
                    <a:pt x="64688" y="15059"/>
                    <a:pt x="63327" y="21977"/>
                    <a:pt x="63327" y="24975"/>
                  </a:cubicBezTo>
                  <a:cubicBezTo>
                    <a:pt x="63327" y="30970"/>
                    <a:pt x="67411" y="35582"/>
                    <a:pt x="73763" y="35582"/>
                  </a:cubicBezTo>
                  <a:cubicBezTo>
                    <a:pt x="79661" y="35582"/>
                    <a:pt x="84198" y="31662"/>
                    <a:pt x="84198" y="24744"/>
                  </a:cubicBezTo>
                  <a:cubicBezTo>
                    <a:pt x="84198" y="9064"/>
                    <a:pt x="66957" y="71"/>
                    <a:pt x="49489" y="71"/>
                  </a:cubicBezTo>
                  <a:cubicBezTo>
                    <a:pt x="21132" y="71"/>
                    <a:pt x="261" y="24975"/>
                    <a:pt x="261" y="53568"/>
                  </a:cubicBezTo>
                  <a:cubicBezTo>
                    <a:pt x="261" y="83084"/>
                    <a:pt x="22720" y="105913"/>
                    <a:pt x="49035" y="105913"/>
                  </a:cubicBezTo>
                  <a:cubicBezTo>
                    <a:pt x="79434" y="105913"/>
                    <a:pt x="86694" y="78242"/>
                    <a:pt x="86694" y="75936"/>
                  </a:cubicBezTo>
                  <a:cubicBezTo>
                    <a:pt x="86694" y="73630"/>
                    <a:pt x="84425" y="73630"/>
                    <a:pt x="83744" y="73630"/>
                  </a:cubicBezTo>
                  <a:cubicBezTo>
                    <a:pt x="81703" y="73630"/>
                    <a:pt x="81249" y="74552"/>
                    <a:pt x="80795" y="75936"/>
                  </a:cubicBezTo>
                  <a:cubicBezTo>
                    <a:pt x="74216" y="97381"/>
                    <a:pt x="59471" y="100148"/>
                    <a:pt x="51077" y="100148"/>
                  </a:cubicBezTo>
                  <a:cubicBezTo>
                    <a:pt x="39054" y="100148"/>
                    <a:pt x="19090" y="90232"/>
                    <a:pt x="19090" y="53107"/>
                  </a:cubicBez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3" name="任意多边形: 形状 102">
              <a:extLst>
                <a:ext uri="{FF2B5EF4-FFF2-40B4-BE49-F238E27FC236}">
                  <a16:creationId xmlns:a16="http://schemas.microsoft.com/office/drawing/2014/main" id="{4B704BB5-C1F1-5C19-A0BA-10F2F03D8F82}"/>
                </a:ext>
              </a:extLst>
            </p:cNvPr>
            <p:cNvSpPr/>
            <p:nvPr>
              <p:custDataLst>
                <p:tags r:id="rId17"/>
              </p:custDataLst>
            </p:nvPr>
          </p:nvSpPr>
          <p:spPr>
            <a:xfrm>
              <a:off x="6911587" y="5492348"/>
              <a:ext cx="100497" cy="105842"/>
            </a:xfrm>
            <a:custGeom>
              <a:avLst/>
              <a:gdLst>
                <a:gd name="connsiteX0" fmla="*/ 100763 w 100497"/>
                <a:gd name="connsiteY0" fmla="*/ 54029 h 105842"/>
                <a:gd name="connsiteX1" fmla="*/ 50628 w 100497"/>
                <a:gd name="connsiteY1" fmla="*/ 71 h 105842"/>
                <a:gd name="connsiteX2" fmla="*/ 266 w 100497"/>
                <a:gd name="connsiteY2" fmla="*/ 54029 h 105842"/>
                <a:gd name="connsiteX3" fmla="*/ 50401 w 100497"/>
                <a:gd name="connsiteY3" fmla="*/ 105913 h 105842"/>
                <a:gd name="connsiteX4" fmla="*/ 100763 w 100497"/>
                <a:gd name="connsiteY4" fmla="*/ 54029 h 105842"/>
                <a:gd name="connsiteX5" fmla="*/ 50628 w 100497"/>
                <a:gd name="connsiteY5" fmla="*/ 100148 h 105842"/>
                <a:gd name="connsiteX6" fmla="*/ 24766 w 100497"/>
                <a:gd name="connsiteY6" fmla="*/ 84698 h 105842"/>
                <a:gd name="connsiteX7" fmla="*/ 19095 w 100497"/>
                <a:gd name="connsiteY7" fmla="*/ 52185 h 105842"/>
                <a:gd name="connsiteX8" fmla="*/ 24539 w 100497"/>
                <a:gd name="connsiteY8" fmla="*/ 20593 h 105842"/>
                <a:gd name="connsiteX9" fmla="*/ 50401 w 100497"/>
                <a:gd name="connsiteY9" fmla="*/ 5144 h 105842"/>
                <a:gd name="connsiteX10" fmla="*/ 76036 w 100497"/>
                <a:gd name="connsiteY10" fmla="*/ 20132 h 105842"/>
                <a:gd name="connsiteX11" fmla="*/ 81934 w 100497"/>
                <a:gd name="connsiteY11" fmla="*/ 52185 h 105842"/>
                <a:gd name="connsiteX12" fmla="*/ 76943 w 100497"/>
                <a:gd name="connsiteY12" fmla="*/ 83084 h 105842"/>
                <a:gd name="connsiteX13" fmla="*/ 50628 w 100497"/>
                <a:gd name="connsiteY13" fmla="*/ 100148 h 10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497" h="105842">
                  <a:moveTo>
                    <a:pt x="100763" y="54029"/>
                  </a:moveTo>
                  <a:cubicBezTo>
                    <a:pt x="100763" y="24514"/>
                    <a:pt x="78077" y="71"/>
                    <a:pt x="50628" y="71"/>
                  </a:cubicBezTo>
                  <a:cubicBezTo>
                    <a:pt x="22271" y="71"/>
                    <a:pt x="266" y="25205"/>
                    <a:pt x="266" y="54029"/>
                  </a:cubicBezTo>
                  <a:cubicBezTo>
                    <a:pt x="266" y="83776"/>
                    <a:pt x="23859" y="105913"/>
                    <a:pt x="50401" y="105913"/>
                  </a:cubicBezTo>
                  <a:cubicBezTo>
                    <a:pt x="77851" y="105913"/>
                    <a:pt x="100763" y="83315"/>
                    <a:pt x="100763" y="54029"/>
                  </a:cubicBezTo>
                  <a:close/>
                  <a:moveTo>
                    <a:pt x="50628" y="100148"/>
                  </a:moveTo>
                  <a:cubicBezTo>
                    <a:pt x="40873" y="100148"/>
                    <a:pt x="30891" y="95306"/>
                    <a:pt x="24766" y="84698"/>
                  </a:cubicBezTo>
                  <a:cubicBezTo>
                    <a:pt x="19095" y="74552"/>
                    <a:pt x="19095" y="60486"/>
                    <a:pt x="19095" y="52185"/>
                  </a:cubicBezTo>
                  <a:cubicBezTo>
                    <a:pt x="19095" y="43192"/>
                    <a:pt x="19095" y="30740"/>
                    <a:pt x="24539" y="20593"/>
                  </a:cubicBezTo>
                  <a:cubicBezTo>
                    <a:pt x="30664" y="9986"/>
                    <a:pt x="41327" y="5144"/>
                    <a:pt x="50401" y="5144"/>
                  </a:cubicBezTo>
                  <a:cubicBezTo>
                    <a:pt x="60383" y="5144"/>
                    <a:pt x="70137" y="10217"/>
                    <a:pt x="76036" y="20132"/>
                  </a:cubicBezTo>
                  <a:cubicBezTo>
                    <a:pt x="81934" y="30048"/>
                    <a:pt x="81934" y="43422"/>
                    <a:pt x="81934" y="52185"/>
                  </a:cubicBezTo>
                  <a:cubicBezTo>
                    <a:pt x="81934" y="60486"/>
                    <a:pt x="81934" y="72938"/>
                    <a:pt x="76943" y="83084"/>
                  </a:cubicBezTo>
                  <a:cubicBezTo>
                    <a:pt x="71952" y="93461"/>
                    <a:pt x="61971" y="100148"/>
                    <a:pt x="50628" y="100148"/>
                  </a:cubicBez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4" name="任意多边形: 形状 103">
              <a:extLst>
                <a:ext uri="{FF2B5EF4-FFF2-40B4-BE49-F238E27FC236}">
                  <a16:creationId xmlns:a16="http://schemas.microsoft.com/office/drawing/2014/main" id="{B8F833C5-E3E2-689E-6FFD-CA1CFD13DC8B}"/>
                </a:ext>
              </a:extLst>
            </p:cNvPr>
            <p:cNvSpPr/>
            <p:nvPr>
              <p:custDataLst>
                <p:tags r:id="rId18"/>
              </p:custDataLst>
            </p:nvPr>
          </p:nvSpPr>
          <p:spPr>
            <a:xfrm>
              <a:off x="7026150" y="5492348"/>
              <a:ext cx="74182" cy="105842"/>
            </a:xfrm>
            <a:custGeom>
              <a:avLst/>
              <a:gdLst>
                <a:gd name="connsiteX0" fmla="*/ 39971 w 74182"/>
                <a:gd name="connsiteY0" fmla="*/ 58641 h 105842"/>
                <a:gd name="connsiteX1" fmla="*/ 63564 w 74182"/>
                <a:gd name="connsiteY1" fmla="*/ 79856 h 105842"/>
                <a:gd name="connsiteX2" fmla="*/ 37929 w 74182"/>
                <a:gd name="connsiteY2" fmla="*/ 100840 h 105842"/>
                <a:gd name="connsiteX3" fmla="*/ 6396 w 74182"/>
                <a:gd name="connsiteY3" fmla="*/ 68096 h 105842"/>
                <a:gd name="connsiteX4" fmla="*/ 3220 w 74182"/>
                <a:gd name="connsiteY4" fmla="*/ 64175 h 105842"/>
                <a:gd name="connsiteX5" fmla="*/ 271 w 74182"/>
                <a:gd name="connsiteY5" fmla="*/ 69940 h 105842"/>
                <a:gd name="connsiteX6" fmla="*/ 271 w 74182"/>
                <a:gd name="connsiteY6" fmla="*/ 100379 h 105842"/>
                <a:gd name="connsiteX7" fmla="*/ 2766 w 74182"/>
                <a:gd name="connsiteY7" fmla="*/ 105913 h 105842"/>
                <a:gd name="connsiteX8" fmla="*/ 8437 w 74182"/>
                <a:gd name="connsiteY8" fmla="*/ 101301 h 105842"/>
                <a:gd name="connsiteX9" fmla="*/ 12975 w 74182"/>
                <a:gd name="connsiteY9" fmla="*/ 95997 h 105842"/>
                <a:gd name="connsiteX10" fmla="*/ 37929 w 74182"/>
                <a:gd name="connsiteY10" fmla="*/ 105913 h 105842"/>
                <a:gd name="connsiteX11" fmla="*/ 74453 w 74182"/>
                <a:gd name="connsiteY11" fmla="*/ 73860 h 105842"/>
                <a:gd name="connsiteX12" fmla="*/ 64925 w 74182"/>
                <a:gd name="connsiteY12" fmla="*/ 51954 h 105842"/>
                <a:gd name="connsiteX13" fmla="*/ 39063 w 74182"/>
                <a:gd name="connsiteY13" fmla="*/ 40886 h 105842"/>
                <a:gd name="connsiteX14" fmla="*/ 11160 w 74182"/>
                <a:gd name="connsiteY14" fmla="*/ 21977 h 105842"/>
                <a:gd name="connsiteX15" fmla="*/ 36568 w 74182"/>
                <a:gd name="connsiteY15" fmla="*/ 4452 h 105842"/>
                <a:gd name="connsiteX16" fmla="*/ 63110 w 74182"/>
                <a:gd name="connsiteY16" fmla="*/ 32354 h 105842"/>
                <a:gd name="connsiteX17" fmla="*/ 65832 w 74182"/>
                <a:gd name="connsiteY17" fmla="*/ 34429 h 105842"/>
                <a:gd name="connsiteX18" fmla="*/ 68781 w 74182"/>
                <a:gd name="connsiteY18" fmla="*/ 28895 h 105842"/>
                <a:gd name="connsiteX19" fmla="*/ 68781 w 74182"/>
                <a:gd name="connsiteY19" fmla="*/ 5605 h 105842"/>
                <a:gd name="connsiteX20" fmla="*/ 66286 w 74182"/>
                <a:gd name="connsiteY20" fmla="*/ 71 h 105842"/>
                <a:gd name="connsiteX21" fmla="*/ 61749 w 74182"/>
                <a:gd name="connsiteY21" fmla="*/ 2838 h 105842"/>
                <a:gd name="connsiteX22" fmla="*/ 57892 w 74182"/>
                <a:gd name="connsiteY22" fmla="*/ 6527 h 105842"/>
                <a:gd name="connsiteX23" fmla="*/ 36568 w 74182"/>
                <a:gd name="connsiteY23" fmla="*/ 71 h 105842"/>
                <a:gd name="connsiteX24" fmla="*/ 271 w 74182"/>
                <a:gd name="connsiteY24" fmla="*/ 28434 h 105842"/>
                <a:gd name="connsiteX25" fmla="*/ 10025 w 74182"/>
                <a:gd name="connsiteY25" fmla="*/ 48034 h 105842"/>
                <a:gd name="connsiteX26" fmla="*/ 39971 w 74182"/>
                <a:gd name="connsiteY26" fmla="*/ 58641 h 10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182" h="105842">
                  <a:moveTo>
                    <a:pt x="39971" y="58641"/>
                  </a:moveTo>
                  <a:cubicBezTo>
                    <a:pt x="44961" y="59564"/>
                    <a:pt x="63564" y="63253"/>
                    <a:pt x="63564" y="79856"/>
                  </a:cubicBezTo>
                  <a:cubicBezTo>
                    <a:pt x="63564" y="91616"/>
                    <a:pt x="55624" y="100840"/>
                    <a:pt x="37929" y="100840"/>
                  </a:cubicBezTo>
                  <a:cubicBezTo>
                    <a:pt x="18873" y="100840"/>
                    <a:pt x="10706" y="87696"/>
                    <a:pt x="6396" y="68096"/>
                  </a:cubicBezTo>
                  <a:cubicBezTo>
                    <a:pt x="5715" y="65098"/>
                    <a:pt x="5488" y="64175"/>
                    <a:pt x="3220" y="64175"/>
                  </a:cubicBezTo>
                  <a:cubicBezTo>
                    <a:pt x="271" y="64175"/>
                    <a:pt x="271" y="65790"/>
                    <a:pt x="271" y="69940"/>
                  </a:cubicBezTo>
                  <a:lnTo>
                    <a:pt x="271" y="100379"/>
                  </a:lnTo>
                  <a:cubicBezTo>
                    <a:pt x="271" y="104299"/>
                    <a:pt x="271" y="105913"/>
                    <a:pt x="2766" y="105913"/>
                  </a:cubicBezTo>
                  <a:cubicBezTo>
                    <a:pt x="3900" y="105913"/>
                    <a:pt x="4127" y="105682"/>
                    <a:pt x="8437" y="101301"/>
                  </a:cubicBezTo>
                  <a:cubicBezTo>
                    <a:pt x="8891" y="100840"/>
                    <a:pt x="8891" y="100379"/>
                    <a:pt x="12975" y="95997"/>
                  </a:cubicBezTo>
                  <a:cubicBezTo>
                    <a:pt x="22956" y="105682"/>
                    <a:pt x="33165" y="105913"/>
                    <a:pt x="37929" y="105913"/>
                  </a:cubicBezTo>
                  <a:cubicBezTo>
                    <a:pt x="64017" y="105913"/>
                    <a:pt x="74453" y="90463"/>
                    <a:pt x="74453" y="73860"/>
                  </a:cubicBezTo>
                  <a:cubicBezTo>
                    <a:pt x="74453" y="61639"/>
                    <a:pt x="67647" y="54721"/>
                    <a:pt x="64925" y="51954"/>
                  </a:cubicBezTo>
                  <a:cubicBezTo>
                    <a:pt x="57438" y="44575"/>
                    <a:pt x="48591" y="42730"/>
                    <a:pt x="39063" y="40886"/>
                  </a:cubicBezTo>
                  <a:cubicBezTo>
                    <a:pt x="26359" y="38349"/>
                    <a:pt x="11160" y="35351"/>
                    <a:pt x="11160" y="21977"/>
                  </a:cubicBezTo>
                  <a:cubicBezTo>
                    <a:pt x="11160" y="13906"/>
                    <a:pt x="17058" y="4452"/>
                    <a:pt x="36568" y="4452"/>
                  </a:cubicBezTo>
                  <a:cubicBezTo>
                    <a:pt x="61522" y="4452"/>
                    <a:pt x="62656" y="25205"/>
                    <a:pt x="63110" y="32354"/>
                  </a:cubicBezTo>
                  <a:cubicBezTo>
                    <a:pt x="63337" y="34429"/>
                    <a:pt x="65378" y="34429"/>
                    <a:pt x="65832" y="34429"/>
                  </a:cubicBezTo>
                  <a:cubicBezTo>
                    <a:pt x="68781" y="34429"/>
                    <a:pt x="68781" y="33276"/>
                    <a:pt x="68781" y="28895"/>
                  </a:cubicBezTo>
                  <a:lnTo>
                    <a:pt x="68781" y="5605"/>
                  </a:lnTo>
                  <a:cubicBezTo>
                    <a:pt x="68781" y="1685"/>
                    <a:pt x="68781" y="71"/>
                    <a:pt x="66286" y="71"/>
                  </a:cubicBezTo>
                  <a:cubicBezTo>
                    <a:pt x="65152" y="71"/>
                    <a:pt x="64698" y="71"/>
                    <a:pt x="61749" y="2838"/>
                  </a:cubicBezTo>
                  <a:cubicBezTo>
                    <a:pt x="61068" y="3760"/>
                    <a:pt x="58800" y="5835"/>
                    <a:pt x="57892" y="6527"/>
                  </a:cubicBezTo>
                  <a:cubicBezTo>
                    <a:pt x="49272" y="71"/>
                    <a:pt x="39971" y="71"/>
                    <a:pt x="36568" y="71"/>
                  </a:cubicBezTo>
                  <a:cubicBezTo>
                    <a:pt x="8891" y="71"/>
                    <a:pt x="271" y="15520"/>
                    <a:pt x="271" y="28434"/>
                  </a:cubicBezTo>
                  <a:cubicBezTo>
                    <a:pt x="271" y="36504"/>
                    <a:pt x="3900" y="42961"/>
                    <a:pt x="10025" y="48034"/>
                  </a:cubicBezTo>
                  <a:cubicBezTo>
                    <a:pt x="17285" y="54029"/>
                    <a:pt x="23637" y="55413"/>
                    <a:pt x="39971" y="58641"/>
                  </a:cubicBez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5" name="任意多边形: 形状 104">
              <a:extLst>
                <a:ext uri="{FF2B5EF4-FFF2-40B4-BE49-F238E27FC236}">
                  <a16:creationId xmlns:a16="http://schemas.microsoft.com/office/drawing/2014/main" id="{F5E3A4E3-704A-D8F8-D8DA-4BB44CD2F576}"/>
                </a:ext>
              </a:extLst>
            </p:cNvPr>
            <p:cNvSpPr/>
            <p:nvPr>
              <p:custDataLst>
                <p:tags r:id="rId19"/>
              </p:custDataLst>
            </p:nvPr>
          </p:nvSpPr>
          <p:spPr>
            <a:xfrm>
              <a:off x="7155482" y="5433085"/>
              <a:ext cx="93691" cy="165104"/>
            </a:xfrm>
            <a:custGeom>
              <a:avLst/>
              <a:gdLst>
                <a:gd name="connsiteX0" fmla="*/ 93968 w 93691"/>
                <a:gd name="connsiteY0" fmla="*/ 47342 h 165104"/>
                <a:gd name="connsiteX1" fmla="*/ 66745 w 93691"/>
                <a:gd name="connsiteY1" fmla="*/ 71 h 165104"/>
                <a:gd name="connsiteX2" fmla="*/ 276 w 93691"/>
                <a:gd name="connsiteY2" fmla="*/ 117904 h 165104"/>
                <a:gd name="connsiteX3" fmla="*/ 27499 w 93691"/>
                <a:gd name="connsiteY3" fmla="*/ 165175 h 165104"/>
                <a:gd name="connsiteX4" fmla="*/ 93968 w 93691"/>
                <a:gd name="connsiteY4" fmla="*/ 47342 h 165104"/>
                <a:gd name="connsiteX5" fmla="*/ 24323 w 93691"/>
                <a:gd name="connsiteY5" fmla="*/ 78933 h 165104"/>
                <a:gd name="connsiteX6" fmla="*/ 41791 w 93691"/>
                <a:gd name="connsiteY6" fmla="*/ 29356 h 165104"/>
                <a:gd name="connsiteX7" fmla="*/ 66518 w 93691"/>
                <a:gd name="connsiteY7" fmla="*/ 5144 h 165104"/>
                <a:gd name="connsiteX8" fmla="*/ 78995 w 93691"/>
                <a:gd name="connsiteY8" fmla="*/ 33045 h 165104"/>
                <a:gd name="connsiteX9" fmla="*/ 71736 w 93691"/>
                <a:gd name="connsiteY9" fmla="*/ 78933 h 165104"/>
                <a:gd name="connsiteX10" fmla="*/ 24323 w 93691"/>
                <a:gd name="connsiteY10" fmla="*/ 78933 h 165104"/>
                <a:gd name="connsiteX11" fmla="*/ 69694 w 93691"/>
                <a:gd name="connsiteY11" fmla="*/ 86312 h 165104"/>
                <a:gd name="connsiteX12" fmla="*/ 53814 w 93691"/>
                <a:gd name="connsiteY12" fmla="*/ 133123 h 165104"/>
                <a:gd name="connsiteX13" fmla="*/ 27499 w 93691"/>
                <a:gd name="connsiteY13" fmla="*/ 160102 h 165104"/>
                <a:gd name="connsiteX14" fmla="*/ 15249 w 93691"/>
                <a:gd name="connsiteY14" fmla="*/ 131970 h 165104"/>
                <a:gd name="connsiteX15" fmla="*/ 22508 w 93691"/>
                <a:gd name="connsiteY15" fmla="*/ 86312 h 165104"/>
                <a:gd name="connsiteX16" fmla="*/ 69694 w 93691"/>
                <a:gd name="connsiteY16" fmla="*/ 86312 h 16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91" h="165104">
                  <a:moveTo>
                    <a:pt x="93968" y="47342"/>
                  </a:moveTo>
                  <a:cubicBezTo>
                    <a:pt x="93968" y="32123"/>
                    <a:pt x="89885" y="71"/>
                    <a:pt x="66745" y="71"/>
                  </a:cubicBezTo>
                  <a:cubicBezTo>
                    <a:pt x="35212" y="71"/>
                    <a:pt x="276" y="65098"/>
                    <a:pt x="276" y="117904"/>
                  </a:cubicBezTo>
                  <a:cubicBezTo>
                    <a:pt x="276" y="139579"/>
                    <a:pt x="6855" y="165175"/>
                    <a:pt x="27499" y="165175"/>
                  </a:cubicBezTo>
                  <a:cubicBezTo>
                    <a:pt x="59486" y="165175"/>
                    <a:pt x="93968" y="98995"/>
                    <a:pt x="93968" y="47342"/>
                  </a:cubicBezTo>
                  <a:close/>
                  <a:moveTo>
                    <a:pt x="24323" y="78933"/>
                  </a:moveTo>
                  <a:cubicBezTo>
                    <a:pt x="28180" y="64175"/>
                    <a:pt x="32717" y="45728"/>
                    <a:pt x="41791" y="29356"/>
                  </a:cubicBezTo>
                  <a:cubicBezTo>
                    <a:pt x="47916" y="18057"/>
                    <a:pt x="56310" y="5144"/>
                    <a:pt x="66518" y="5144"/>
                  </a:cubicBezTo>
                  <a:cubicBezTo>
                    <a:pt x="77634" y="5144"/>
                    <a:pt x="78995" y="19902"/>
                    <a:pt x="78995" y="33045"/>
                  </a:cubicBezTo>
                  <a:cubicBezTo>
                    <a:pt x="78995" y="44344"/>
                    <a:pt x="77181" y="56105"/>
                    <a:pt x="71736" y="78933"/>
                  </a:cubicBezTo>
                  <a:lnTo>
                    <a:pt x="24323" y="78933"/>
                  </a:lnTo>
                  <a:close/>
                  <a:moveTo>
                    <a:pt x="69694" y="86312"/>
                  </a:moveTo>
                  <a:cubicBezTo>
                    <a:pt x="67199" y="96920"/>
                    <a:pt x="62435" y="116520"/>
                    <a:pt x="53814" y="133123"/>
                  </a:cubicBezTo>
                  <a:cubicBezTo>
                    <a:pt x="45874" y="148803"/>
                    <a:pt x="37254" y="160102"/>
                    <a:pt x="27499" y="160102"/>
                  </a:cubicBezTo>
                  <a:cubicBezTo>
                    <a:pt x="20013" y="160102"/>
                    <a:pt x="15249" y="153415"/>
                    <a:pt x="15249" y="131970"/>
                  </a:cubicBezTo>
                  <a:cubicBezTo>
                    <a:pt x="15249" y="122285"/>
                    <a:pt x="16610" y="108910"/>
                    <a:pt x="22508" y="86312"/>
                  </a:cubicBezTo>
                  <a:lnTo>
                    <a:pt x="69694" y="86312"/>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6" name="任意多边形: 形状 105">
              <a:extLst>
                <a:ext uri="{FF2B5EF4-FFF2-40B4-BE49-F238E27FC236}">
                  <a16:creationId xmlns:a16="http://schemas.microsoft.com/office/drawing/2014/main" id="{70E1F7B7-6801-EA77-C2F7-BE961F000C58}"/>
                </a:ext>
              </a:extLst>
            </p:cNvPr>
            <p:cNvSpPr/>
            <p:nvPr>
              <p:custDataLst>
                <p:tags r:id="rId20"/>
              </p:custDataLst>
            </p:nvPr>
          </p:nvSpPr>
          <p:spPr>
            <a:xfrm>
              <a:off x="6027511" y="5689391"/>
              <a:ext cx="1231240" cy="9223"/>
            </a:xfrm>
            <a:custGeom>
              <a:avLst/>
              <a:gdLst>
                <a:gd name="connsiteX0" fmla="*/ 0 w 1231240"/>
                <a:gd name="connsiteY0" fmla="*/ 0 h 9223"/>
                <a:gd name="connsiteX1" fmla="*/ 1231241 w 1231240"/>
                <a:gd name="connsiteY1" fmla="*/ 0 h 9223"/>
                <a:gd name="connsiteX2" fmla="*/ 1231241 w 1231240"/>
                <a:gd name="connsiteY2" fmla="*/ 9223 h 9223"/>
                <a:gd name="connsiteX3" fmla="*/ 0 w 1231240"/>
                <a:gd name="connsiteY3" fmla="*/ 9223 h 9223"/>
              </a:gdLst>
              <a:ahLst/>
              <a:cxnLst>
                <a:cxn ang="0">
                  <a:pos x="connsiteX0" y="connsiteY0"/>
                </a:cxn>
                <a:cxn ang="0">
                  <a:pos x="connsiteX1" y="connsiteY1"/>
                </a:cxn>
                <a:cxn ang="0">
                  <a:pos x="connsiteX2" y="connsiteY2"/>
                </a:cxn>
                <a:cxn ang="0">
                  <a:pos x="connsiteX3" y="connsiteY3"/>
                </a:cxn>
              </a:cxnLst>
              <a:rect l="l" t="t" r="r" b="b"/>
              <a:pathLst>
                <a:path w="1231240" h="9223">
                  <a:moveTo>
                    <a:pt x="0" y="0"/>
                  </a:moveTo>
                  <a:lnTo>
                    <a:pt x="1231241" y="0"/>
                  </a:lnTo>
                  <a:lnTo>
                    <a:pt x="1231241" y="9223"/>
                  </a:lnTo>
                  <a:lnTo>
                    <a:pt x="0" y="9223"/>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7" name="任意多边形: 形状 106">
              <a:extLst>
                <a:ext uri="{FF2B5EF4-FFF2-40B4-BE49-F238E27FC236}">
                  <a16:creationId xmlns:a16="http://schemas.microsoft.com/office/drawing/2014/main" id="{E7DA09D2-02CC-2807-F27F-8383901D6A87}"/>
                </a:ext>
              </a:extLst>
            </p:cNvPr>
            <p:cNvSpPr/>
            <p:nvPr>
              <p:custDataLst>
                <p:tags r:id="rId21"/>
              </p:custDataLst>
            </p:nvPr>
          </p:nvSpPr>
          <p:spPr>
            <a:xfrm>
              <a:off x="6588988" y="5749795"/>
              <a:ext cx="112293" cy="163029"/>
            </a:xfrm>
            <a:custGeom>
              <a:avLst/>
              <a:gdLst>
                <a:gd name="connsiteX0" fmla="*/ 69216 w 112293"/>
                <a:gd name="connsiteY0" fmla="*/ 92783 h 163029"/>
                <a:gd name="connsiteX1" fmla="*/ 93035 w 112293"/>
                <a:gd name="connsiteY1" fmla="*/ 157579 h 163029"/>
                <a:gd name="connsiteX2" fmla="*/ 105059 w 112293"/>
                <a:gd name="connsiteY2" fmla="*/ 162652 h 163029"/>
                <a:gd name="connsiteX3" fmla="*/ 110050 w 112293"/>
                <a:gd name="connsiteY3" fmla="*/ 162652 h 163029"/>
                <a:gd name="connsiteX4" fmla="*/ 112545 w 112293"/>
                <a:gd name="connsiteY4" fmla="*/ 160346 h 163029"/>
                <a:gd name="connsiteX5" fmla="*/ 111411 w 112293"/>
                <a:gd name="connsiteY5" fmla="*/ 158271 h 163029"/>
                <a:gd name="connsiteX6" fmla="*/ 106193 w 112293"/>
                <a:gd name="connsiteY6" fmla="*/ 147664 h 163029"/>
                <a:gd name="connsiteX7" fmla="*/ 59914 w 112293"/>
                <a:gd name="connsiteY7" fmla="*/ 16456 h 163029"/>
                <a:gd name="connsiteX8" fmla="*/ 32238 w 112293"/>
                <a:gd name="connsiteY8" fmla="*/ 84 h 163029"/>
                <a:gd name="connsiteX9" fmla="*/ 28155 w 112293"/>
                <a:gd name="connsiteY9" fmla="*/ 2621 h 163029"/>
                <a:gd name="connsiteX10" fmla="*/ 30196 w 112293"/>
                <a:gd name="connsiteY10" fmla="*/ 4927 h 163029"/>
                <a:gd name="connsiteX11" fmla="*/ 44942 w 112293"/>
                <a:gd name="connsiteY11" fmla="*/ 23374 h 163029"/>
                <a:gd name="connsiteX12" fmla="*/ 66947 w 112293"/>
                <a:gd name="connsiteY12" fmla="*/ 86095 h 163029"/>
                <a:gd name="connsiteX13" fmla="*/ 4335 w 112293"/>
                <a:gd name="connsiteY13" fmla="*/ 149278 h 163029"/>
                <a:gd name="connsiteX14" fmla="*/ 251 w 112293"/>
                <a:gd name="connsiteY14" fmla="*/ 156426 h 163029"/>
                <a:gd name="connsiteX15" fmla="*/ 7057 w 112293"/>
                <a:gd name="connsiteY15" fmla="*/ 163113 h 163029"/>
                <a:gd name="connsiteX16" fmla="*/ 14543 w 112293"/>
                <a:gd name="connsiteY16" fmla="*/ 158271 h 163029"/>
                <a:gd name="connsiteX17" fmla="*/ 69216 w 112293"/>
                <a:gd name="connsiteY17" fmla="*/ 92783 h 16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293" h="163029">
                  <a:moveTo>
                    <a:pt x="69216" y="92783"/>
                  </a:moveTo>
                  <a:cubicBezTo>
                    <a:pt x="78517" y="116995"/>
                    <a:pt x="89406" y="152275"/>
                    <a:pt x="93035" y="157579"/>
                  </a:cubicBezTo>
                  <a:cubicBezTo>
                    <a:pt x="96665" y="162652"/>
                    <a:pt x="98934" y="162652"/>
                    <a:pt x="105059" y="162652"/>
                  </a:cubicBezTo>
                  <a:lnTo>
                    <a:pt x="110050" y="162652"/>
                  </a:lnTo>
                  <a:cubicBezTo>
                    <a:pt x="112318" y="162422"/>
                    <a:pt x="112545" y="161038"/>
                    <a:pt x="112545" y="160346"/>
                  </a:cubicBezTo>
                  <a:cubicBezTo>
                    <a:pt x="112545" y="159654"/>
                    <a:pt x="112091" y="159193"/>
                    <a:pt x="111411" y="158271"/>
                  </a:cubicBezTo>
                  <a:cubicBezTo>
                    <a:pt x="109142" y="155734"/>
                    <a:pt x="107781" y="152275"/>
                    <a:pt x="106193" y="147664"/>
                  </a:cubicBezTo>
                  <a:lnTo>
                    <a:pt x="59914" y="16456"/>
                  </a:lnTo>
                  <a:cubicBezTo>
                    <a:pt x="55150" y="3082"/>
                    <a:pt x="42900" y="84"/>
                    <a:pt x="32238" y="84"/>
                  </a:cubicBezTo>
                  <a:cubicBezTo>
                    <a:pt x="31104" y="84"/>
                    <a:pt x="28155" y="84"/>
                    <a:pt x="28155" y="2621"/>
                  </a:cubicBezTo>
                  <a:cubicBezTo>
                    <a:pt x="28155" y="4466"/>
                    <a:pt x="29969" y="4927"/>
                    <a:pt x="30196" y="4927"/>
                  </a:cubicBezTo>
                  <a:cubicBezTo>
                    <a:pt x="37683" y="6310"/>
                    <a:pt x="39271" y="7694"/>
                    <a:pt x="44942" y="23374"/>
                  </a:cubicBezTo>
                  <a:lnTo>
                    <a:pt x="66947" y="86095"/>
                  </a:lnTo>
                  <a:lnTo>
                    <a:pt x="4335" y="149278"/>
                  </a:lnTo>
                  <a:cubicBezTo>
                    <a:pt x="1612" y="152045"/>
                    <a:pt x="251" y="153428"/>
                    <a:pt x="251" y="156426"/>
                  </a:cubicBezTo>
                  <a:cubicBezTo>
                    <a:pt x="251" y="160346"/>
                    <a:pt x="3427" y="163113"/>
                    <a:pt x="7057" y="163113"/>
                  </a:cubicBezTo>
                  <a:cubicBezTo>
                    <a:pt x="10687" y="163113"/>
                    <a:pt x="12728" y="160577"/>
                    <a:pt x="14543" y="158271"/>
                  </a:cubicBezTo>
                  <a:lnTo>
                    <a:pt x="69216" y="92783"/>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8" name="任意多边形: 形状 107">
              <a:extLst>
                <a:ext uri="{FF2B5EF4-FFF2-40B4-BE49-F238E27FC236}">
                  <a16:creationId xmlns:a16="http://schemas.microsoft.com/office/drawing/2014/main" id="{CD814262-8349-937B-4115-60E477FEF5F4}"/>
                </a:ext>
              </a:extLst>
            </p:cNvPr>
            <p:cNvSpPr/>
            <p:nvPr>
              <p:custDataLst>
                <p:tags r:id="rId22"/>
              </p:custDataLst>
            </p:nvPr>
          </p:nvSpPr>
          <p:spPr>
            <a:xfrm>
              <a:off x="7294141" y="5486467"/>
              <a:ext cx="86205" cy="414836"/>
            </a:xfrm>
            <a:custGeom>
              <a:avLst/>
              <a:gdLst>
                <a:gd name="connsiteX0" fmla="*/ 86488 w 86205"/>
                <a:gd name="connsiteY0" fmla="*/ 207369 h 414836"/>
                <a:gd name="connsiteX1" fmla="*/ 26598 w 86205"/>
                <a:gd name="connsiteY1" fmla="*/ 18975 h 414836"/>
                <a:gd name="connsiteX2" fmla="*/ 9584 w 86205"/>
                <a:gd name="connsiteY2" fmla="*/ 1450 h 414836"/>
                <a:gd name="connsiteX3" fmla="*/ 4593 w 86205"/>
                <a:gd name="connsiteY3" fmla="*/ 66 h 414836"/>
                <a:gd name="connsiteX4" fmla="*/ 282 w 86205"/>
                <a:gd name="connsiteY4" fmla="*/ 2372 h 414836"/>
                <a:gd name="connsiteX5" fmla="*/ 1644 w 86205"/>
                <a:gd name="connsiteY5" fmla="*/ 4678 h 414836"/>
                <a:gd name="connsiteX6" fmla="*/ 35672 w 86205"/>
                <a:gd name="connsiteY6" fmla="*/ 50797 h 414836"/>
                <a:gd name="connsiteX7" fmla="*/ 69247 w 86205"/>
                <a:gd name="connsiteY7" fmla="*/ 207369 h 414836"/>
                <a:gd name="connsiteX8" fmla="*/ 1190 w 86205"/>
                <a:gd name="connsiteY8" fmla="*/ 410752 h 414836"/>
                <a:gd name="connsiteX9" fmla="*/ 282 w 86205"/>
                <a:gd name="connsiteY9" fmla="*/ 412597 h 414836"/>
                <a:gd name="connsiteX10" fmla="*/ 4593 w 86205"/>
                <a:gd name="connsiteY10" fmla="*/ 414903 h 414836"/>
                <a:gd name="connsiteX11" fmla="*/ 10037 w 86205"/>
                <a:gd name="connsiteY11" fmla="*/ 413058 h 414836"/>
                <a:gd name="connsiteX12" fmla="*/ 71515 w 86205"/>
                <a:gd name="connsiteY12" fmla="*/ 313442 h 414836"/>
                <a:gd name="connsiteX13" fmla="*/ 86488 w 86205"/>
                <a:gd name="connsiteY13" fmla="*/ 207369 h 41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205" h="414836">
                  <a:moveTo>
                    <a:pt x="86488" y="207369"/>
                  </a:moveTo>
                  <a:cubicBezTo>
                    <a:pt x="86488" y="141189"/>
                    <a:pt x="71288" y="70858"/>
                    <a:pt x="26598" y="18975"/>
                  </a:cubicBezTo>
                  <a:cubicBezTo>
                    <a:pt x="23422" y="15286"/>
                    <a:pt x="15028" y="6292"/>
                    <a:pt x="9584" y="1450"/>
                  </a:cubicBezTo>
                  <a:cubicBezTo>
                    <a:pt x="7996" y="66"/>
                    <a:pt x="7542" y="66"/>
                    <a:pt x="4593" y="66"/>
                  </a:cubicBezTo>
                  <a:cubicBezTo>
                    <a:pt x="2324" y="66"/>
                    <a:pt x="282" y="66"/>
                    <a:pt x="282" y="2372"/>
                  </a:cubicBezTo>
                  <a:cubicBezTo>
                    <a:pt x="282" y="3295"/>
                    <a:pt x="1190" y="4217"/>
                    <a:pt x="1644" y="4678"/>
                  </a:cubicBezTo>
                  <a:cubicBezTo>
                    <a:pt x="9357" y="12749"/>
                    <a:pt x="21607" y="25432"/>
                    <a:pt x="35672" y="50797"/>
                  </a:cubicBezTo>
                  <a:cubicBezTo>
                    <a:pt x="60172" y="95071"/>
                    <a:pt x="69247" y="152027"/>
                    <a:pt x="69247" y="207369"/>
                  </a:cubicBezTo>
                  <a:cubicBezTo>
                    <a:pt x="69247" y="307447"/>
                    <a:pt x="42024" y="368554"/>
                    <a:pt x="1190" y="410752"/>
                  </a:cubicBezTo>
                  <a:cubicBezTo>
                    <a:pt x="736" y="411213"/>
                    <a:pt x="282" y="411905"/>
                    <a:pt x="282" y="412597"/>
                  </a:cubicBezTo>
                  <a:cubicBezTo>
                    <a:pt x="282" y="414903"/>
                    <a:pt x="2324" y="414903"/>
                    <a:pt x="4593" y="414903"/>
                  </a:cubicBezTo>
                  <a:cubicBezTo>
                    <a:pt x="7542" y="414903"/>
                    <a:pt x="7996" y="414903"/>
                    <a:pt x="10037" y="413058"/>
                  </a:cubicBezTo>
                  <a:cubicBezTo>
                    <a:pt x="31589" y="394149"/>
                    <a:pt x="55862" y="362097"/>
                    <a:pt x="71515" y="313442"/>
                  </a:cubicBezTo>
                  <a:cubicBezTo>
                    <a:pt x="81497" y="281851"/>
                    <a:pt x="86488" y="244495"/>
                    <a:pt x="86488" y="207369"/>
                  </a:cubicBez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09" name="任意多边形: 形状 108">
              <a:extLst>
                <a:ext uri="{FF2B5EF4-FFF2-40B4-BE49-F238E27FC236}">
                  <a16:creationId xmlns:a16="http://schemas.microsoft.com/office/drawing/2014/main" id="{BD0DDD13-EEF5-E9ED-4CAE-9E8ECAD751A5}"/>
                </a:ext>
              </a:extLst>
            </p:cNvPr>
            <p:cNvSpPr/>
            <p:nvPr>
              <p:custDataLst>
                <p:tags r:id="rId23"/>
              </p:custDataLst>
            </p:nvPr>
          </p:nvSpPr>
          <p:spPr>
            <a:xfrm>
              <a:off x="7431463" y="5436295"/>
              <a:ext cx="70189" cy="107179"/>
            </a:xfrm>
            <a:custGeom>
              <a:avLst/>
              <a:gdLst>
                <a:gd name="connsiteX0" fmla="*/ 70478 w 70189"/>
                <a:gd name="connsiteY0" fmla="*/ 77870 h 107179"/>
                <a:gd name="connsiteX1" fmla="*/ 65079 w 70189"/>
                <a:gd name="connsiteY1" fmla="*/ 77870 h 107179"/>
                <a:gd name="connsiteX2" fmla="*/ 60950 w 70189"/>
                <a:gd name="connsiteY2" fmla="*/ 92559 h 107179"/>
                <a:gd name="connsiteX3" fmla="*/ 45229 w 70189"/>
                <a:gd name="connsiteY3" fmla="*/ 93528 h 107179"/>
                <a:gd name="connsiteX4" fmla="*/ 16009 w 70189"/>
                <a:gd name="connsiteY4" fmla="*/ 93528 h 107179"/>
                <a:gd name="connsiteX5" fmla="*/ 47769 w 70189"/>
                <a:gd name="connsiteY5" fmla="*/ 66410 h 107179"/>
                <a:gd name="connsiteX6" fmla="*/ 70478 w 70189"/>
                <a:gd name="connsiteY6" fmla="*/ 31544 h 107179"/>
                <a:gd name="connsiteX7" fmla="*/ 33319 w 70189"/>
                <a:gd name="connsiteY7" fmla="*/ 68 h 107179"/>
                <a:gd name="connsiteX8" fmla="*/ 288 w 70189"/>
                <a:gd name="connsiteY8" fmla="*/ 28962 h 107179"/>
                <a:gd name="connsiteX9" fmla="*/ 8705 w 70189"/>
                <a:gd name="connsiteY9" fmla="*/ 38001 h 107179"/>
                <a:gd name="connsiteX10" fmla="*/ 17121 w 70189"/>
                <a:gd name="connsiteY10" fmla="*/ 29446 h 107179"/>
                <a:gd name="connsiteX11" fmla="*/ 7752 w 70189"/>
                <a:gd name="connsiteY11" fmla="*/ 20891 h 107179"/>
                <a:gd name="connsiteX12" fmla="*/ 30937 w 70189"/>
                <a:gd name="connsiteY12" fmla="*/ 5879 h 107179"/>
                <a:gd name="connsiteX13" fmla="*/ 55074 w 70189"/>
                <a:gd name="connsiteY13" fmla="*/ 31544 h 107179"/>
                <a:gd name="connsiteX14" fmla="*/ 40147 w 70189"/>
                <a:gd name="connsiteY14" fmla="*/ 62536 h 107179"/>
                <a:gd name="connsiteX15" fmla="*/ 1876 w 70189"/>
                <a:gd name="connsiteY15" fmla="*/ 100953 h 107179"/>
                <a:gd name="connsiteX16" fmla="*/ 288 w 70189"/>
                <a:gd name="connsiteY16" fmla="*/ 107248 h 107179"/>
                <a:gd name="connsiteX17" fmla="*/ 65714 w 70189"/>
                <a:gd name="connsiteY17" fmla="*/ 107248 h 107179"/>
                <a:gd name="connsiteX18" fmla="*/ 70478 w 70189"/>
                <a:gd name="connsiteY18" fmla="*/ 77870 h 10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189" h="107179">
                  <a:moveTo>
                    <a:pt x="70478" y="77870"/>
                  </a:moveTo>
                  <a:lnTo>
                    <a:pt x="65079" y="77870"/>
                  </a:lnTo>
                  <a:cubicBezTo>
                    <a:pt x="64602" y="81422"/>
                    <a:pt x="63014" y="90945"/>
                    <a:pt x="60950" y="92559"/>
                  </a:cubicBezTo>
                  <a:cubicBezTo>
                    <a:pt x="59679" y="93528"/>
                    <a:pt x="47452" y="93528"/>
                    <a:pt x="45229" y="93528"/>
                  </a:cubicBezTo>
                  <a:lnTo>
                    <a:pt x="16009" y="93528"/>
                  </a:lnTo>
                  <a:cubicBezTo>
                    <a:pt x="32683" y="78516"/>
                    <a:pt x="38241" y="73996"/>
                    <a:pt x="47769" y="66410"/>
                  </a:cubicBezTo>
                  <a:cubicBezTo>
                    <a:pt x="59521" y="56886"/>
                    <a:pt x="70478" y="46879"/>
                    <a:pt x="70478" y="31544"/>
                  </a:cubicBezTo>
                  <a:cubicBezTo>
                    <a:pt x="70478" y="12013"/>
                    <a:pt x="53645" y="68"/>
                    <a:pt x="33319" y="68"/>
                  </a:cubicBezTo>
                  <a:cubicBezTo>
                    <a:pt x="13628" y="68"/>
                    <a:pt x="288" y="14112"/>
                    <a:pt x="288" y="28962"/>
                  </a:cubicBezTo>
                  <a:cubicBezTo>
                    <a:pt x="288" y="37194"/>
                    <a:pt x="7117" y="38001"/>
                    <a:pt x="8705" y="38001"/>
                  </a:cubicBezTo>
                  <a:cubicBezTo>
                    <a:pt x="12516" y="38001"/>
                    <a:pt x="17121" y="35257"/>
                    <a:pt x="17121" y="29446"/>
                  </a:cubicBezTo>
                  <a:cubicBezTo>
                    <a:pt x="17121" y="26540"/>
                    <a:pt x="16009" y="20891"/>
                    <a:pt x="7752" y="20891"/>
                  </a:cubicBezTo>
                  <a:cubicBezTo>
                    <a:pt x="12675" y="9430"/>
                    <a:pt x="23473" y="5879"/>
                    <a:pt x="30937" y="5879"/>
                  </a:cubicBezTo>
                  <a:cubicBezTo>
                    <a:pt x="46817" y="5879"/>
                    <a:pt x="55074" y="18470"/>
                    <a:pt x="55074" y="31544"/>
                  </a:cubicBezTo>
                  <a:cubicBezTo>
                    <a:pt x="55074" y="45587"/>
                    <a:pt x="45229" y="56725"/>
                    <a:pt x="40147" y="62536"/>
                  </a:cubicBezTo>
                  <a:lnTo>
                    <a:pt x="1876" y="100953"/>
                  </a:lnTo>
                  <a:cubicBezTo>
                    <a:pt x="288" y="102406"/>
                    <a:pt x="288" y="102728"/>
                    <a:pt x="288" y="107248"/>
                  </a:cubicBezTo>
                  <a:lnTo>
                    <a:pt x="65714" y="107248"/>
                  </a:lnTo>
                  <a:lnTo>
                    <a:pt x="70478" y="77870"/>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110" name="任意多边形: 形状 109">
              <a:extLst>
                <a:ext uri="{FF2B5EF4-FFF2-40B4-BE49-F238E27FC236}">
                  <a16:creationId xmlns:a16="http://schemas.microsoft.com/office/drawing/2014/main" id="{DF1D3C14-87FA-DEDE-E3AC-571783876254}"/>
                </a:ext>
              </a:extLst>
            </p:cNvPr>
            <p:cNvSpPr/>
            <p:nvPr>
              <p:custDataLst>
                <p:tags r:id="rId24"/>
              </p:custDataLst>
            </p:nvPr>
          </p:nvSpPr>
          <p:spPr>
            <a:xfrm>
              <a:off x="7527312" y="5486467"/>
              <a:ext cx="51496" cy="414836"/>
            </a:xfrm>
            <a:custGeom>
              <a:avLst/>
              <a:gdLst>
                <a:gd name="connsiteX0" fmla="*/ 41127 w 51496"/>
                <a:gd name="connsiteY0" fmla="*/ 404065 h 414836"/>
                <a:gd name="connsiteX1" fmla="*/ 293 w 51496"/>
                <a:gd name="connsiteY1" fmla="*/ 404065 h 414836"/>
                <a:gd name="connsiteX2" fmla="*/ 293 w 51496"/>
                <a:gd name="connsiteY2" fmla="*/ 414903 h 414836"/>
                <a:gd name="connsiteX3" fmla="*/ 51789 w 51496"/>
                <a:gd name="connsiteY3" fmla="*/ 414903 h 414836"/>
                <a:gd name="connsiteX4" fmla="*/ 51789 w 51496"/>
                <a:gd name="connsiteY4" fmla="*/ 66 h 414836"/>
                <a:gd name="connsiteX5" fmla="*/ 293 w 51496"/>
                <a:gd name="connsiteY5" fmla="*/ 66 h 414836"/>
                <a:gd name="connsiteX6" fmla="*/ 293 w 51496"/>
                <a:gd name="connsiteY6" fmla="*/ 10904 h 414836"/>
                <a:gd name="connsiteX7" fmla="*/ 41127 w 51496"/>
                <a:gd name="connsiteY7" fmla="*/ 10904 h 414836"/>
                <a:gd name="connsiteX8" fmla="*/ 41127 w 51496"/>
                <a:gd name="connsiteY8" fmla="*/ 404065 h 41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96" h="414836">
                  <a:moveTo>
                    <a:pt x="41127" y="404065"/>
                  </a:moveTo>
                  <a:lnTo>
                    <a:pt x="293" y="404065"/>
                  </a:lnTo>
                  <a:lnTo>
                    <a:pt x="293" y="414903"/>
                  </a:lnTo>
                  <a:lnTo>
                    <a:pt x="51789" y="414903"/>
                  </a:lnTo>
                  <a:lnTo>
                    <a:pt x="51789" y="66"/>
                  </a:lnTo>
                  <a:lnTo>
                    <a:pt x="293" y="66"/>
                  </a:lnTo>
                  <a:lnTo>
                    <a:pt x="293" y="10904"/>
                  </a:lnTo>
                  <a:lnTo>
                    <a:pt x="41127" y="10904"/>
                  </a:lnTo>
                  <a:lnTo>
                    <a:pt x="41127" y="404065"/>
                  </a:lnTo>
                  <a:close/>
                </a:path>
              </a:pathLst>
            </a:custGeom>
            <a:grpFill/>
            <a:ln w="2545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a:p>
          </p:txBody>
        </p:sp>
      </p:grpSp>
      <p:sp>
        <p:nvSpPr>
          <p:cNvPr id="137" name="文本框 136">
            <a:extLst>
              <a:ext uri="{FF2B5EF4-FFF2-40B4-BE49-F238E27FC236}">
                <a16:creationId xmlns:a16="http://schemas.microsoft.com/office/drawing/2014/main" id="{5ACCF905-11D1-8BA9-40FD-1BD168BB6BBB}"/>
              </a:ext>
            </a:extLst>
          </p:cNvPr>
          <p:cNvSpPr txBox="1"/>
          <p:nvPr/>
        </p:nvSpPr>
        <p:spPr>
          <a:xfrm>
            <a:off x="608438" y="1811782"/>
            <a:ext cx="4698722" cy="369332"/>
          </a:xfrm>
          <a:prstGeom prst="rect">
            <a:avLst/>
          </a:prstGeom>
          <a:noFill/>
        </p:spPr>
        <p:txBody>
          <a:bodyPr wrap="none" rtlCol="0">
            <a:spAutoFit/>
          </a:bodyPr>
          <a:lstStyle/>
          <a:p>
            <a:r>
              <a:rPr lang="en-US" altLang="zh-CN" dirty="0"/>
              <a:t>Relationship between reflectivity and roughness:</a:t>
            </a:r>
            <a:endParaRPr lang="zh-CN" altLang="en-US" dirty="0"/>
          </a:p>
        </p:txBody>
      </p:sp>
      <p:sp>
        <p:nvSpPr>
          <p:cNvPr id="138" name="文本框 137">
            <a:extLst>
              <a:ext uri="{FF2B5EF4-FFF2-40B4-BE49-F238E27FC236}">
                <a16:creationId xmlns:a16="http://schemas.microsoft.com/office/drawing/2014/main" id="{B3ACEDF8-C2CE-C7CB-21A7-4F49DBC9C06E}"/>
              </a:ext>
            </a:extLst>
          </p:cNvPr>
          <p:cNvSpPr txBox="1"/>
          <p:nvPr/>
        </p:nvSpPr>
        <p:spPr>
          <a:xfrm>
            <a:off x="608438" y="2867717"/>
            <a:ext cx="3108543" cy="369332"/>
          </a:xfrm>
          <a:prstGeom prst="rect">
            <a:avLst/>
          </a:prstGeom>
          <a:noFill/>
        </p:spPr>
        <p:txBody>
          <a:bodyPr wrap="none" rtlCol="0">
            <a:spAutoFit/>
          </a:bodyPr>
          <a:lstStyle/>
          <a:p>
            <a:r>
              <a:rPr lang="en-US" altLang="zh-CN" dirty="0"/>
              <a:t>Compare the illumination after:</a:t>
            </a:r>
            <a:endParaRPr lang="zh-CN" altLang="en-US" dirty="0"/>
          </a:p>
        </p:txBody>
      </p:sp>
      <p:pic>
        <p:nvPicPr>
          <p:cNvPr id="139" name="图片 138">
            <a:extLst>
              <a:ext uri="{FF2B5EF4-FFF2-40B4-BE49-F238E27FC236}">
                <a16:creationId xmlns:a16="http://schemas.microsoft.com/office/drawing/2014/main" id="{910FB658-CE2D-0EF5-BE54-672006B8ABF0}"/>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t="26693" b="10518"/>
          <a:stretch/>
        </p:blipFill>
        <p:spPr>
          <a:xfrm>
            <a:off x="7930662" y="1242121"/>
            <a:ext cx="3786714" cy="1783227"/>
          </a:xfrm>
          <a:prstGeom prst="rect">
            <a:avLst/>
          </a:prstGeom>
        </p:spPr>
      </p:pic>
      <p:pic>
        <p:nvPicPr>
          <p:cNvPr id="140" name="图片 139">
            <a:extLst>
              <a:ext uri="{FF2B5EF4-FFF2-40B4-BE49-F238E27FC236}">
                <a16:creationId xmlns:a16="http://schemas.microsoft.com/office/drawing/2014/main" id="{D5B26A2D-9492-2625-6EB6-11196DEBB6D7}"/>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t="36176" b="10279"/>
          <a:stretch/>
        </p:blipFill>
        <p:spPr>
          <a:xfrm>
            <a:off x="7930662" y="4655893"/>
            <a:ext cx="3787584" cy="1521070"/>
          </a:xfrm>
          <a:prstGeom prst="rect">
            <a:avLst/>
          </a:prstGeom>
        </p:spPr>
      </p:pic>
      <p:pic>
        <p:nvPicPr>
          <p:cNvPr id="141" name="图片 140">
            <a:extLst>
              <a:ext uri="{FF2B5EF4-FFF2-40B4-BE49-F238E27FC236}">
                <a16:creationId xmlns:a16="http://schemas.microsoft.com/office/drawing/2014/main" id="{30E89D9E-CF79-C89A-0281-8D7F8740583E}"/>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t="23449"/>
          <a:stretch/>
        </p:blipFill>
        <p:spPr>
          <a:xfrm>
            <a:off x="7930662" y="3025347"/>
            <a:ext cx="3786714" cy="1630545"/>
          </a:xfrm>
          <a:prstGeom prst="rect">
            <a:avLst/>
          </a:prstGeom>
        </p:spPr>
      </p:pic>
      <p:sp>
        <p:nvSpPr>
          <p:cNvPr id="142" name="文本框 141">
            <a:extLst>
              <a:ext uri="{FF2B5EF4-FFF2-40B4-BE49-F238E27FC236}">
                <a16:creationId xmlns:a16="http://schemas.microsoft.com/office/drawing/2014/main" id="{66225FE8-F3F3-1537-F60E-E51B71B590A2}"/>
              </a:ext>
            </a:extLst>
          </p:cNvPr>
          <p:cNvSpPr txBox="1"/>
          <p:nvPr/>
        </p:nvSpPr>
        <p:spPr>
          <a:xfrm>
            <a:off x="7383453" y="2227235"/>
            <a:ext cx="319318" cy="369332"/>
          </a:xfrm>
          <a:prstGeom prst="rect">
            <a:avLst/>
          </a:prstGeom>
          <a:noFill/>
        </p:spPr>
        <p:txBody>
          <a:bodyPr wrap="none" rtlCol="0">
            <a:spAutoFit/>
          </a:bodyPr>
          <a:lstStyle/>
          <a:p>
            <a:r>
              <a:rPr lang="en-US" altLang="zh-CN" dirty="0"/>
              <a:t>I.</a:t>
            </a:r>
            <a:endParaRPr lang="zh-CN" altLang="en-US" dirty="0"/>
          </a:p>
        </p:txBody>
      </p:sp>
      <p:sp>
        <p:nvSpPr>
          <p:cNvPr id="143" name="文本框 142">
            <a:extLst>
              <a:ext uri="{FF2B5EF4-FFF2-40B4-BE49-F238E27FC236}">
                <a16:creationId xmlns:a16="http://schemas.microsoft.com/office/drawing/2014/main" id="{901F4890-3A4E-06D3-F1B0-B9456E9022C9}"/>
              </a:ext>
            </a:extLst>
          </p:cNvPr>
          <p:cNvSpPr txBox="1"/>
          <p:nvPr/>
        </p:nvSpPr>
        <p:spPr>
          <a:xfrm>
            <a:off x="7383453" y="4076768"/>
            <a:ext cx="396262" cy="369332"/>
          </a:xfrm>
          <a:prstGeom prst="rect">
            <a:avLst/>
          </a:prstGeom>
          <a:noFill/>
        </p:spPr>
        <p:txBody>
          <a:bodyPr wrap="none" rtlCol="0">
            <a:spAutoFit/>
          </a:bodyPr>
          <a:lstStyle/>
          <a:p>
            <a:r>
              <a:rPr lang="en-US" altLang="zh-CN" dirty="0"/>
              <a:t>II.</a:t>
            </a:r>
            <a:endParaRPr lang="zh-CN" altLang="en-US" dirty="0"/>
          </a:p>
        </p:txBody>
      </p:sp>
      <p:sp>
        <p:nvSpPr>
          <p:cNvPr id="144" name="文本框 143">
            <a:extLst>
              <a:ext uri="{FF2B5EF4-FFF2-40B4-BE49-F238E27FC236}">
                <a16:creationId xmlns:a16="http://schemas.microsoft.com/office/drawing/2014/main" id="{152232A0-FD85-385C-1BED-32C3F1B673B3}"/>
              </a:ext>
            </a:extLst>
          </p:cNvPr>
          <p:cNvSpPr txBox="1"/>
          <p:nvPr/>
        </p:nvSpPr>
        <p:spPr>
          <a:xfrm>
            <a:off x="7383453" y="5685857"/>
            <a:ext cx="473206" cy="369332"/>
          </a:xfrm>
          <a:prstGeom prst="rect">
            <a:avLst/>
          </a:prstGeom>
          <a:noFill/>
        </p:spPr>
        <p:txBody>
          <a:bodyPr wrap="none" rtlCol="0">
            <a:spAutoFit/>
          </a:bodyPr>
          <a:lstStyle/>
          <a:p>
            <a:r>
              <a:rPr lang="en-US" altLang="zh-CN" dirty="0"/>
              <a:t>III.</a:t>
            </a:r>
            <a:endParaRPr lang="zh-CN" altLang="en-US" dirty="0"/>
          </a:p>
        </p:txBody>
      </p:sp>
      <p:sp>
        <p:nvSpPr>
          <p:cNvPr id="146" name="文本框 145">
            <a:extLst>
              <a:ext uri="{FF2B5EF4-FFF2-40B4-BE49-F238E27FC236}">
                <a16:creationId xmlns:a16="http://schemas.microsoft.com/office/drawing/2014/main" id="{3834B198-A9E2-E909-A508-458BE1C164D7}"/>
              </a:ext>
            </a:extLst>
          </p:cNvPr>
          <p:cNvSpPr txBox="1"/>
          <p:nvPr/>
        </p:nvSpPr>
        <p:spPr>
          <a:xfrm>
            <a:off x="620396" y="3268892"/>
            <a:ext cx="4762842" cy="923330"/>
          </a:xfrm>
          <a:prstGeom prst="rect">
            <a:avLst/>
          </a:prstGeom>
          <a:noFill/>
        </p:spPr>
        <p:txBody>
          <a:bodyPr wrap="none" rtlCol="0">
            <a:spAutoFit/>
          </a:bodyPr>
          <a:lstStyle/>
          <a:p>
            <a:pPr marL="400050" indent="-400050">
              <a:buFont typeface="+mj-lt"/>
              <a:buAutoNum type="romanUcPeriod"/>
            </a:pPr>
            <a:r>
              <a:rPr lang="en-US" altLang="zh-CN" dirty="0"/>
              <a:t>Direct transmission,</a:t>
            </a:r>
          </a:p>
          <a:p>
            <a:pPr marL="400050" indent="-400050">
              <a:buFont typeface="+mj-lt"/>
              <a:buAutoNum type="romanUcPeriod"/>
            </a:pPr>
            <a:r>
              <a:rPr lang="en-US" altLang="zh-CN" dirty="0"/>
              <a:t>Reflect between the upper and lower surface,</a:t>
            </a:r>
          </a:p>
          <a:p>
            <a:pPr marL="400050" indent="-400050">
              <a:buFont typeface="+mj-lt"/>
              <a:buAutoNum type="romanUcPeriod"/>
            </a:pPr>
            <a:r>
              <a:rPr lang="en-US" altLang="zh-CN" dirty="0"/>
              <a:t>Reflect between the side edges,</a:t>
            </a:r>
            <a:endParaRPr lang="zh-CN" altLang="en-US" dirty="0"/>
          </a:p>
        </p:txBody>
      </p:sp>
      <p:sp>
        <p:nvSpPr>
          <p:cNvPr id="147" name="文本框 146">
            <a:extLst>
              <a:ext uri="{FF2B5EF4-FFF2-40B4-BE49-F238E27FC236}">
                <a16:creationId xmlns:a16="http://schemas.microsoft.com/office/drawing/2014/main" id="{0266E0CB-CD93-58B9-56D6-63CD45324F08}"/>
              </a:ext>
            </a:extLst>
          </p:cNvPr>
          <p:cNvSpPr txBox="1"/>
          <p:nvPr/>
        </p:nvSpPr>
        <p:spPr>
          <a:xfrm>
            <a:off x="608438" y="4230287"/>
            <a:ext cx="5282215" cy="369332"/>
          </a:xfrm>
          <a:prstGeom prst="rect">
            <a:avLst/>
          </a:prstGeom>
          <a:noFill/>
        </p:spPr>
        <p:txBody>
          <a:bodyPr wrap="none" rtlCol="0">
            <a:spAutoFit/>
          </a:bodyPr>
          <a:lstStyle/>
          <a:p>
            <a:r>
              <a:rPr lang="en-US" altLang="zh-CN" dirty="0"/>
              <a:t>we can know the roughness of surface to be measured. </a:t>
            </a:r>
            <a:endParaRPr lang="zh-CN" altLang="en-US" dirty="0"/>
          </a:p>
        </p:txBody>
      </p:sp>
      <p:graphicFrame>
        <p:nvGraphicFramePr>
          <p:cNvPr id="150" name="表格 149">
            <a:extLst>
              <a:ext uri="{FF2B5EF4-FFF2-40B4-BE49-F238E27FC236}">
                <a16:creationId xmlns:a16="http://schemas.microsoft.com/office/drawing/2014/main" id="{1BA60A06-C45D-EA82-6D8A-9F787BE1BC9C}"/>
              </a:ext>
            </a:extLst>
          </p:cNvPr>
          <p:cNvGraphicFramePr>
            <a:graphicFrameLocks noGrp="1"/>
          </p:cNvGraphicFramePr>
          <p:nvPr/>
        </p:nvGraphicFramePr>
        <p:xfrm>
          <a:off x="525961" y="4684819"/>
          <a:ext cx="6510107" cy="1107440"/>
        </p:xfrm>
        <a:graphic>
          <a:graphicData uri="http://schemas.openxmlformats.org/drawingml/2006/table">
            <a:tbl>
              <a:tblPr firstRow="1" bandRow="1">
                <a:tableStyleId>{073A0DAA-6AF3-43AB-8588-CEC1D06C72B9}</a:tableStyleId>
              </a:tblPr>
              <a:tblGrid>
                <a:gridCol w="1762261">
                  <a:extLst>
                    <a:ext uri="{9D8B030D-6E8A-4147-A177-3AD203B41FA5}">
                      <a16:colId xmlns:a16="http://schemas.microsoft.com/office/drawing/2014/main" val="1304367986"/>
                    </a:ext>
                  </a:extLst>
                </a:gridCol>
                <a:gridCol w="2362200">
                  <a:extLst>
                    <a:ext uri="{9D8B030D-6E8A-4147-A177-3AD203B41FA5}">
                      <a16:colId xmlns:a16="http://schemas.microsoft.com/office/drawing/2014/main" val="900239769"/>
                    </a:ext>
                  </a:extLst>
                </a:gridCol>
                <a:gridCol w="2385646">
                  <a:extLst>
                    <a:ext uri="{9D8B030D-6E8A-4147-A177-3AD203B41FA5}">
                      <a16:colId xmlns:a16="http://schemas.microsoft.com/office/drawing/2014/main" val="1348527907"/>
                    </a:ext>
                  </a:extLst>
                </a:gridCol>
              </a:tblGrid>
              <a:tr h="0">
                <a:tc>
                  <a:txBody>
                    <a:bodyPr/>
                    <a:lstStyle/>
                    <a:p>
                      <a:r>
                        <a:rPr lang="en-US" altLang="zh-CN" dirty="0"/>
                        <a:t>Surface</a:t>
                      </a:r>
                      <a:endParaRPr lang="zh-CN" altLang="en-US" dirty="0"/>
                    </a:p>
                  </a:txBody>
                  <a:tcPr/>
                </a:tc>
                <a:tc>
                  <a:txBody>
                    <a:bodyPr/>
                    <a:lstStyle/>
                    <a:p>
                      <a:r>
                        <a:rPr lang="en-US" altLang="zh-CN" dirty="0"/>
                        <a:t>Roughness (required)</a:t>
                      </a:r>
                      <a:endParaRPr lang="zh-CN" altLang="en-US" dirty="0"/>
                    </a:p>
                  </a:txBody>
                  <a:tcPr/>
                </a:tc>
                <a:tc>
                  <a:txBody>
                    <a:bodyPr/>
                    <a:lstStyle/>
                    <a:p>
                      <a:r>
                        <a:rPr lang="en-US" altLang="zh-CN" dirty="0"/>
                        <a:t>Roughness (measured)</a:t>
                      </a:r>
                      <a:endParaRPr lang="zh-CN" altLang="en-US" dirty="0"/>
                    </a:p>
                  </a:txBody>
                  <a:tcPr/>
                </a:tc>
                <a:extLst>
                  <a:ext uri="{0D108BD9-81ED-4DB2-BD59-A6C34878D82A}">
                    <a16:rowId xmlns:a16="http://schemas.microsoft.com/office/drawing/2014/main" val="3914572838"/>
                  </a:ext>
                </a:extLst>
              </a:tr>
              <a:tr h="370840">
                <a:tc>
                  <a:txBody>
                    <a:bodyPr/>
                    <a:lstStyle/>
                    <a:p>
                      <a:r>
                        <a:rPr lang="en-US" altLang="zh-CN" dirty="0"/>
                        <a:t>Upper and lower</a:t>
                      </a:r>
                      <a:endParaRPr lang="zh-CN" altLang="en-US" dirty="0"/>
                    </a:p>
                  </a:txBody>
                  <a:tcPr/>
                </a:tc>
                <a:tc>
                  <a:txBody>
                    <a:bodyPr/>
                    <a:lstStyle/>
                    <a:p>
                      <a:r>
                        <a:rPr lang="en-US" altLang="zh-CN" dirty="0"/>
                        <a:t>1 nm</a:t>
                      </a:r>
                      <a:endParaRPr lang="zh-CN" altLang="en-US" dirty="0"/>
                    </a:p>
                  </a:txBody>
                  <a:tcPr/>
                </a:tc>
                <a:tc>
                  <a:txBody>
                    <a:bodyPr/>
                    <a:lstStyle/>
                    <a:p>
                      <a:r>
                        <a:rPr lang="en-US" altLang="zh-CN" dirty="0"/>
                        <a:t>&gt; 2 nm</a:t>
                      </a:r>
                      <a:endParaRPr lang="zh-CN" altLang="en-US" dirty="0"/>
                    </a:p>
                  </a:txBody>
                  <a:tcPr/>
                </a:tc>
                <a:extLst>
                  <a:ext uri="{0D108BD9-81ED-4DB2-BD59-A6C34878D82A}">
                    <a16:rowId xmlns:a16="http://schemas.microsoft.com/office/drawing/2014/main" val="2786267104"/>
                  </a:ext>
                </a:extLst>
              </a:tr>
              <a:tr h="370840">
                <a:tc>
                  <a:txBody>
                    <a:bodyPr/>
                    <a:lstStyle/>
                    <a:p>
                      <a:r>
                        <a:rPr lang="en-US" altLang="zh-CN" dirty="0"/>
                        <a:t>Side edges</a:t>
                      </a:r>
                      <a:endParaRPr lang="zh-CN" altLang="en-US" dirty="0"/>
                    </a:p>
                  </a:txBody>
                  <a:tcPr/>
                </a:tc>
                <a:tc>
                  <a:txBody>
                    <a:bodyPr/>
                    <a:lstStyle/>
                    <a:p>
                      <a:r>
                        <a:rPr lang="en-US" altLang="zh-CN" dirty="0"/>
                        <a:t>5 nm</a:t>
                      </a:r>
                      <a:endParaRPr lang="zh-CN" altLang="en-US" dirty="0"/>
                    </a:p>
                  </a:txBody>
                  <a:tcPr/>
                </a:tc>
                <a:tc>
                  <a:txBody>
                    <a:bodyPr/>
                    <a:lstStyle/>
                    <a:p>
                      <a:r>
                        <a:rPr lang="en-US" altLang="zh-CN" dirty="0"/>
                        <a:t>&gt; 25 nm</a:t>
                      </a:r>
                      <a:endParaRPr lang="zh-CN" altLang="en-US" dirty="0"/>
                    </a:p>
                  </a:txBody>
                  <a:tcPr/>
                </a:tc>
                <a:extLst>
                  <a:ext uri="{0D108BD9-81ED-4DB2-BD59-A6C34878D82A}">
                    <a16:rowId xmlns:a16="http://schemas.microsoft.com/office/drawing/2014/main" val="4162219013"/>
                  </a:ext>
                </a:extLst>
              </a:tr>
            </a:tbl>
          </a:graphicData>
        </a:graphic>
      </p:graphicFrame>
      <p:sp>
        <p:nvSpPr>
          <p:cNvPr id="151" name="文本框 150">
            <a:extLst>
              <a:ext uri="{FF2B5EF4-FFF2-40B4-BE49-F238E27FC236}">
                <a16:creationId xmlns:a16="http://schemas.microsoft.com/office/drawing/2014/main" id="{B42F5D16-3C15-83DA-953B-A51A55F797B1}"/>
              </a:ext>
            </a:extLst>
          </p:cNvPr>
          <p:cNvSpPr txBox="1"/>
          <p:nvPr/>
        </p:nvSpPr>
        <p:spPr>
          <a:xfrm>
            <a:off x="608437" y="5833291"/>
            <a:ext cx="6401959" cy="646331"/>
          </a:xfrm>
          <a:prstGeom prst="rect">
            <a:avLst/>
          </a:prstGeom>
          <a:noFill/>
        </p:spPr>
        <p:txBody>
          <a:bodyPr wrap="square" rtlCol="0">
            <a:spAutoFit/>
          </a:bodyPr>
          <a:lstStyle/>
          <a:p>
            <a:r>
              <a:rPr lang="en-US" altLang="zh-CN" dirty="0"/>
              <a:t>Upon measurement, the surface roughness of the fused silica sample was found to be out of spec and was subsequently reworked.</a:t>
            </a:r>
            <a:endParaRPr lang="zh-CN" altLang="en-US" dirty="0"/>
          </a:p>
        </p:txBody>
      </p:sp>
    </p:spTree>
    <p:extLst>
      <p:ext uri="{BB962C8B-B14F-4D97-AF65-F5344CB8AC3E}">
        <p14:creationId xmlns:p14="http://schemas.microsoft.com/office/powerpoint/2010/main" val="1326008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3685881" cy="646331"/>
          </a:xfrm>
          <a:prstGeom prst="rect">
            <a:avLst/>
          </a:prstGeom>
          <a:noFill/>
        </p:spPr>
        <p:txBody>
          <a:bodyPr wrap="none" rtlCol="0">
            <a:spAutoFit/>
          </a:bodyPr>
          <a:lstStyle/>
          <a:p>
            <a:r>
              <a:rPr lang="zh-CN" altLang="en-US" sz="3600" dirty="0">
                <a:solidFill>
                  <a:schemeClr val="bg1"/>
                </a:solidFill>
                <a:latin typeface="+mj-ea"/>
                <a:ea typeface="+mj-ea"/>
              </a:rPr>
              <a:t>端盖</a:t>
            </a:r>
            <a:r>
              <a:rPr lang="en-US" altLang="zh-CN" sz="3600" dirty="0">
                <a:solidFill>
                  <a:schemeClr val="bg1"/>
                </a:solidFill>
                <a:latin typeface="+mj-ea"/>
                <a:ea typeface="+mj-ea"/>
              </a:rPr>
              <a:t>DTOF</a:t>
            </a:r>
            <a:r>
              <a:rPr lang="zh-CN" altLang="en-US" sz="3600" dirty="0">
                <a:solidFill>
                  <a:schemeClr val="bg1"/>
                </a:solidFill>
                <a:latin typeface="+mj-ea"/>
                <a:ea typeface="+mj-ea"/>
              </a:rPr>
              <a:t>探测器</a:t>
            </a: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6</a:t>
            </a:fld>
            <a:endParaRPr lang="zh-CN" altLang="en-US" dirty="0"/>
          </a:p>
        </p:txBody>
      </p:sp>
      <p:sp>
        <p:nvSpPr>
          <p:cNvPr id="5" name="文本框 4">
            <a:extLst>
              <a:ext uri="{FF2B5EF4-FFF2-40B4-BE49-F238E27FC236}">
                <a16:creationId xmlns:a16="http://schemas.microsoft.com/office/drawing/2014/main" id="{085D9F5F-CEAA-4C0F-A268-866A2755BA95}"/>
              </a:ext>
            </a:extLst>
          </p:cNvPr>
          <p:cNvSpPr txBox="1"/>
          <p:nvPr/>
        </p:nvSpPr>
        <p:spPr>
          <a:xfrm>
            <a:off x="660900" y="4751621"/>
            <a:ext cx="3820277" cy="1286250"/>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zh-CN" altLang="en-US" dirty="0"/>
              <a:t>大面积熔融石英作为辐射体</a:t>
            </a:r>
            <a:endParaRPr lang="en-US" altLang="zh-CN" dirty="0"/>
          </a:p>
          <a:p>
            <a:pPr marL="285750" indent="-285750">
              <a:lnSpc>
                <a:spcPct val="150000"/>
              </a:lnSpc>
              <a:buFont typeface="Arial" panose="020B0604020202020204" pitchFamily="34" charset="0"/>
              <a:buChar char="•"/>
            </a:pPr>
            <a:r>
              <a:rPr lang="zh-CN" altLang="en-US" dirty="0"/>
              <a:t>覆盖极角</a:t>
            </a:r>
            <a:r>
              <a:rPr lang="en-US" altLang="zh-CN" dirty="0"/>
              <a:t>20°~ 28°</a:t>
            </a:r>
          </a:p>
          <a:p>
            <a:pPr marL="285750" indent="-285750">
              <a:lnSpc>
                <a:spcPct val="150000"/>
              </a:lnSpc>
              <a:buFont typeface="Arial" panose="020B0604020202020204" pitchFamily="34" charset="0"/>
              <a:buChar char="•"/>
            </a:pPr>
            <a:r>
              <a:rPr lang="zh-CN" altLang="en-US" dirty="0"/>
              <a:t>多阳极</a:t>
            </a:r>
            <a:r>
              <a:rPr lang="en-US" altLang="zh-CN" dirty="0"/>
              <a:t>MCP-PMT</a:t>
            </a:r>
            <a:r>
              <a:rPr lang="zh-CN" altLang="en-US" dirty="0"/>
              <a:t>收集切伦科夫光</a:t>
            </a:r>
          </a:p>
        </p:txBody>
      </p:sp>
      <p:grpSp>
        <p:nvGrpSpPr>
          <p:cNvPr id="32" name="组合 31">
            <a:extLst>
              <a:ext uri="{FF2B5EF4-FFF2-40B4-BE49-F238E27FC236}">
                <a16:creationId xmlns:a16="http://schemas.microsoft.com/office/drawing/2014/main" id="{89DA5C30-DBD0-4BA0-A95F-F27309A0BC61}"/>
              </a:ext>
            </a:extLst>
          </p:cNvPr>
          <p:cNvGrpSpPr/>
          <p:nvPr/>
        </p:nvGrpSpPr>
        <p:grpSpPr>
          <a:xfrm>
            <a:off x="328976" y="1510840"/>
            <a:ext cx="5035970" cy="2848300"/>
            <a:chOff x="5365654" y="557620"/>
            <a:chExt cx="5889375" cy="3330978"/>
          </a:xfrm>
        </p:grpSpPr>
        <p:grpSp>
          <p:nvGrpSpPr>
            <p:cNvPr id="33" name="组合 32">
              <a:extLst>
                <a:ext uri="{FF2B5EF4-FFF2-40B4-BE49-F238E27FC236}">
                  <a16:creationId xmlns:a16="http://schemas.microsoft.com/office/drawing/2014/main" id="{396FB23E-3AD1-4B75-B54B-F0235FCAEA60}"/>
                </a:ext>
              </a:extLst>
            </p:cNvPr>
            <p:cNvGrpSpPr/>
            <p:nvPr/>
          </p:nvGrpSpPr>
          <p:grpSpPr>
            <a:xfrm>
              <a:off x="5365654" y="1279532"/>
              <a:ext cx="5889375" cy="2609066"/>
              <a:chOff x="5374745" y="1622908"/>
              <a:chExt cx="5889375" cy="2609066"/>
            </a:xfrm>
          </p:grpSpPr>
          <p:pic>
            <p:nvPicPr>
              <p:cNvPr id="43" name="object 34">
                <a:extLst>
                  <a:ext uri="{FF2B5EF4-FFF2-40B4-BE49-F238E27FC236}">
                    <a16:creationId xmlns:a16="http://schemas.microsoft.com/office/drawing/2014/main" id="{DBC0B51F-8B97-486A-B894-339A97E94B71}"/>
                  </a:ext>
                </a:extLst>
              </p:cNvPr>
              <p:cNvPicPr/>
              <p:nvPr/>
            </p:nvPicPr>
            <p:blipFill>
              <a:blip r:embed="rId3" cstate="print"/>
              <a:stretch>
                <a:fillRect/>
              </a:stretch>
            </p:blipFill>
            <p:spPr>
              <a:xfrm>
                <a:off x="5374745" y="1622908"/>
                <a:ext cx="2563031" cy="2495449"/>
              </a:xfrm>
              <a:prstGeom prst="rect">
                <a:avLst/>
              </a:prstGeom>
            </p:spPr>
          </p:pic>
          <p:pic>
            <p:nvPicPr>
              <p:cNvPr id="44" name="object 35">
                <a:extLst>
                  <a:ext uri="{FF2B5EF4-FFF2-40B4-BE49-F238E27FC236}">
                    <a16:creationId xmlns:a16="http://schemas.microsoft.com/office/drawing/2014/main" id="{361D98F1-536E-4ABD-A763-937D21FCC9A3}"/>
                  </a:ext>
                </a:extLst>
              </p:cNvPr>
              <p:cNvPicPr/>
              <p:nvPr/>
            </p:nvPicPr>
            <p:blipFill>
              <a:blip r:embed="rId4" cstate="print"/>
              <a:stretch>
                <a:fillRect/>
              </a:stretch>
            </p:blipFill>
            <p:spPr>
              <a:xfrm>
                <a:off x="8096377" y="1749468"/>
                <a:ext cx="3167743" cy="2482506"/>
              </a:xfrm>
              <a:prstGeom prst="rect">
                <a:avLst/>
              </a:prstGeom>
            </p:spPr>
          </p:pic>
        </p:grpSp>
        <p:cxnSp>
          <p:nvCxnSpPr>
            <p:cNvPr id="34" name="直接箭头连接符 33">
              <a:extLst>
                <a:ext uri="{FF2B5EF4-FFF2-40B4-BE49-F238E27FC236}">
                  <a16:creationId xmlns:a16="http://schemas.microsoft.com/office/drawing/2014/main" id="{9B186899-44FC-49FD-B238-7673DB306A94}"/>
                </a:ext>
              </a:extLst>
            </p:cNvPr>
            <p:cNvCxnSpPr>
              <a:cxnSpLocks/>
            </p:cNvCxnSpPr>
            <p:nvPr/>
          </p:nvCxnSpPr>
          <p:spPr>
            <a:xfrm flipH="1">
              <a:off x="7091402" y="1024604"/>
              <a:ext cx="487567" cy="1024004"/>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14FD2361-3A02-4F1D-9470-161A3F8BA6CE}"/>
                </a:ext>
              </a:extLst>
            </p:cNvPr>
            <p:cNvCxnSpPr>
              <a:cxnSpLocks/>
            </p:cNvCxnSpPr>
            <p:nvPr/>
          </p:nvCxnSpPr>
          <p:spPr>
            <a:xfrm flipH="1">
              <a:off x="7051760" y="1024604"/>
              <a:ext cx="527210" cy="381489"/>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54FF0094-BAD7-451F-AE77-D8AD8883D4D6}"/>
                </a:ext>
              </a:extLst>
            </p:cNvPr>
            <p:cNvCxnSpPr>
              <a:cxnSpLocks/>
            </p:cNvCxnSpPr>
            <p:nvPr/>
          </p:nvCxnSpPr>
          <p:spPr>
            <a:xfrm flipH="1">
              <a:off x="6655779" y="797205"/>
              <a:ext cx="217811" cy="758561"/>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AC5E47D7-2A58-4E7D-B2B5-94D41BD4EA0E}"/>
                </a:ext>
              </a:extLst>
            </p:cNvPr>
            <p:cNvCxnSpPr>
              <a:cxnSpLocks/>
            </p:cNvCxnSpPr>
            <p:nvPr/>
          </p:nvCxnSpPr>
          <p:spPr>
            <a:xfrm>
              <a:off x="6873590" y="804930"/>
              <a:ext cx="705380" cy="1692085"/>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E9ED73A8-DBB6-4355-82B8-1EB2D6AB8459}"/>
                </a:ext>
              </a:extLst>
            </p:cNvPr>
            <p:cNvCxnSpPr>
              <a:cxnSpLocks/>
            </p:cNvCxnSpPr>
            <p:nvPr/>
          </p:nvCxnSpPr>
          <p:spPr>
            <a:xfrm flipH="1">
              <a:off x="8220809" y="1256575"/>
              <a:ext cx="875271" cy="695318"/>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2070A2FE-2792-4C8B-A82F-408F0256C316}"/>
                </a:ext>
              </a:extLst>
            </p:cNvPr>
            <p:cNvCxnSpPr>
              <a:cxnSpLocks/>
            </p:cNvCxnSpPr>
            <p:nvPr/>
          </p:nvCxnSpPr>
          <p:spPr>
            <a:xfrm flipH="1">
              <a:off x="8335111" y="1256575"/>
              <a:ext cx="760969" cy="915125"/>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41">
              <a:extLst>
                <a:ext uri="{FF2B5EF4-FFF2-40B4-BE49-F238E27FC236}">
                  <a16:creationId xmlns:a16="http://schemas.microsoft.com/office/drawing/2014/main" id="{1E6F81BA-F230-4019-A30F-C1E0D6BC203D}"/>
                </a:ext>
              </a:extLst>
            </p:cNvPr>
            <p:cNvSpPr txBox="1"/>
            <p:nvPr/>
          </p:nvSpPr>
          <p:spPr>
            <a:xfrm>
              <a:off x="6469737" y="557620"/>
              <a:ext cx="919772" cy="39031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1200" dirty="0">
                  <a:solidFill>
                    <a:srgbClr val="FFC000"/>
                  </a:solidFill>
                  <a:latin typeface="Arial" panose="020B0604020202020204" pitchFamily="34" charset="0"/>
                  <a:cs typeface="Arial" panose="020B0604020202020204" pitchFamily="34" charset="0"/>
                </a:rPr>
                <a:t>Lateral</a:t>
              </a:r>
              <a:endParaRPr lang="zh-CN" altLang="en-US" sz="1200" dirty="0">
                <a:solidFill>
                  <a:srgbClr val="FFC000"/>
                </a:solidFill>
                <a:latin typeface="Arial" panose="020B0604020202020204" pitchFamily="34" charset="0"/>
                <a:cs typeface="Arial" panose="020B0604020202020204" pitchFamily="34" charset="0"/>
              </a:endParaRPr>
            </a:p>
          </p:txBody>
        </p:sp>
        <p:sp>
          <p:nvSpPr>
            <p:cNvPr id="41" name="文本框 42">
              <a:extLst>
                <a:ext uri="{FF2B5EF4-FFF2-40B4-BE49-F238E27FC236}">
                  <a16:creationId xmlns:a16="http://schemas.microsoft.com/office/drawing/2014/main" id="{FD627E9B-2176-4352-93D4-93E23A33A5A3}"/>
                </a:ext>
              </a:extLst>
            </p:cNvPr>
            <p:cNvSpPr txBox="1"/>
            <p:nvPr/>
          </p:nvSpPr>
          <p:spPr>
            <a:xfrm>
              <a:off x="7076664" y="768770"/>
              <a:ext cx="2021249" cy="32394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1200" dirty="0">
                  <a:solidFill>
                    <a:srgbClr val="FFC000"/>
                  </a:solidFill>
                  <a:latin typeface="Arial" panose="020B0604020202020204" pitchFamily="34" charset="0"/>
                  <a:cs typeface="Arial" panose="020B0604020202020204" pitchFamily="34" charset="0"/>
                </a:rPr>
                <a:t>Blackened </a:t>
              </a:r>
              <a:r>
                <a:rPr lang="en-US" altLang="zh-CN" sz="1200" dirty="0" err="1">
                  <a:solidFill>
                    <a:srgbClr val="FFC000"/>
                  </a:solidFill>
                  <a:latin typeface="Arial" panose="020B0604020202020204" pitchFamily="34" charset="0"/>
                  <a:cs typeface="Arial" panose="020B0604020202020204" pitchFamily="34" charset="0"/>
                </a:rPr>
                <a:t>top&amp;bottom</a:t>
              </a:r>
              <a:endParaRPr lang="zh-CN" altLang="en-US" sz="1200" dirty="0">
                <a:solidFill>
                  <a:srgbClr val="FFC000"/>
                </a:solidFill>
                <a:latin typeface="Arial" panose="020B0604020202020204" pitchFamily="34" charset="0"/>
                <a:cs typeface="Arial" panose="020B0604020202020204" pitchFamily="34" charset="0"/>
              </a:endParaRPr>
            </a:p>
          </p:txBody>
        </p:sp>
        <p:sp>
          <p:nvSpPr>
            <p:cNvPr id="42" name="文本框 43">
              <a:extLst>
                <a:ext uri="{FF2B5EF4-FFF2-40B4-BE49-F238E27FC236}">
                  <a16:creationId xmlns:a16="http://schemas.microsoft.com/office/drawing/2014/main" id="{7AD05585-6DD0-4C38-84D4-79181A104FC2}"/>
                </a:ext>
              </a:extLst>
            </p:cNvPr>
            <p:cNvSpPr txBox="1"/>
            <p:nvPr/>
          </p:nvSpPr>
          <p:spPr>
            <a:xfrm>
              <a:off x="8528709" y="987138"/>
              <a:ext cx="1367010" cy="39031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1200" dirty="0">
                  <a:solidFill>
                    <a:srgbClr val="FFC000"/>
                  </a:solidFill>
                  <a:latin typeface="Arial" panose="020B0604020202020204" pitchFamily="34" charset="0"/>
                  <a:cs typeface="Arial" panose="020B0604020202020204" pitchFamily="34" charset="0"/>
                </a:rPr>
                <a:t>Front&amp;back</a:t>
              </a:r>
              <a:endParaRPr lang="zh-CN" altLang="en-US" sz="1200" dirty="0">
                <a:solidFill>
                  <a:srgbClr val="FFC000"/>
                </a:solidFill>
                <a:latin typeface="Arial" panose="020B0604020202020204" pitchFamily="34" charset="0"/>
                <a:cs typeface="Arial" panose="020B0604020202020204" pitchFamily="34" charset="0"/>
              </a:endParaRPr>
            </a:p>
          </p:txBody>
        </p:sp>
      </p:grpSp>
      <p:sp>
        <p:nvSpPr>
          <p:cNvPr id="9" name="文本框 8">
            <a:extLst>
              <a:ext uri="{FF2B5EF4-FFF2-40B4-BE49-F238E27FC236}">
                <a16:creationId xmlns:a16="http://schemas.microsoft.com/office/drawing/2014/main" id="{FB759B86-AECC-4863-A62E-9D100EC9C71B}"/>
              </a:ext>
            </a:extLst>
          </p:cNvPr>
          <p:cNvSpPr txBox="1"/>
          <p:nvPr/>
        </p:nvSpPr>
        <p:spPr>
          <a:xfrm>
            <a:off x="7578942" y="1907661"/>
            <a:ext cx="4814138" cy="307777"/>
          </a:xfrm>
          <a:prstGeom prst="rect">
            <a:avLst/>
          </a:prstGeom>
          <a:noFill/>
        </p:spPr>
        <p:txBody>
          <a:bodyPr wrap="none" rtlCol="0">
            <a:spAutoFit/>
          </a:bodyPr>
          <a:lstStyle/>
          <a:p>
            <a:r>
              <a:rPr lang="zh-CN" altLang="en-US" sz="1400" b="1" dirty="0"/>
              <a:t>样机对</a:t>
            </a:r>
            <a:r>
              <a:rPr lang="en-US" altLang="zh-CN" sz="1400" b="1" dirty="0">
                <a:solidFill>
                  <a:schemeClr val="accent6">
                    <a:lumMod val="75000"/>
                  </a:schemeClr>
                </a:solidFill>
              </a:rPr>
              <a:t>4 GeV·c</a:t>
            </a:r>
            <a:r>
              <a:rPr lang="en-US" altLang="zh-CN" sz="1400" b="1" baseline="30000" dirty="0">
                <a:solidFill>
                  <a:schemeClr val="accent6">
                    <a:lumMod val="75000"/>
                  </a:schemeClr>
                </a:solidFill>
              </a:rPr>
              <a:t>-1</a:t>
            </a:r>
            <a:r>
              <a:rPr lang="zh-CN" altLang="en-US" sz="1400" b="1" baseline="30000" dirty="0">
                <a:solidFill>
                  <a:schemeClr val="accent6">
                    <a:lumMod val="75000"/>
                  </a:schemeClr>
                </a:solidFill>
              </a:rPr>
              <a:t> </a:t>
            </a:r>
            <a:r>
              <a:rPr lang="zh-CN" altLang="en-US" sz="1400" b="1" dirty="0"/>
              <a:t> </a:t>
            </a:r>
            <a:r>
              <a:rPr lang="el-GR" altLang="zh-CN" sz="1400" b="1" i="1" dirty="0">
                <a:solidFill>
                  <a:srgbClr val="FF0000"/>
                </a:solidFill>
              </a:rPr>
              <a:t>π</a:t>
            </a:r>
            <a:r>
              <a:rPr lang="en-US" altLang="zh-CN" sz="1400" b="1" dirty="0"/>
              <a:t>/</a:t>
            </a:r>
            <a:r>
              <a:rPr lang="en-US" altLang="zh-CN" sz="1400" b="1" i="1" dirty="0">
                <a:solidFill>
                  <a:srgbClr val="0707FF"/>
                </a:solidFill>
              </a:rPr>
              <a:t>p</a:t>
            </a:r>
            <a:r>
              <a:rPr lang="en-US" altLang="zh-CN" sz="1400" b="1" dirty="0">
                <a:solidFill>
                  <a:srgbClr val="C00000"/>
                </a:solidFill>
              </a:rPr>
              <a:t> </a:t>
            </a:r>
            <a:r>
              <a:rPr lang="zh-CN" altLang="en-US" sz="1400" b="1" dirty="0"/>
              <a:t>（等效</a:t>
            </a:r>
            <a:r>
              <a:rPr lang="en-US" altLang="zh-CN" sz="1400" b="1" dirty="0">
                <a:solidFill>
                  <a:schemeClr val="accent6">
                    <a:lumMod val="75000"/>
                  </a:schemeClr>
                </a:solidFill>
              </a:rPr>
              <a:t>2 GeV·c</a:t>
            </a:r>
            <a:r>
              <a:rPr lang="en-US" altLang="zh-CN" sz="1400" b="1" baseline="30000" dirty="0">
                <a:solidFill>
                  <a:schemeClr val="accent6">
                    <a:lumMod val="75000"/>
                  </a:schemeClr>
                </a:solidFill>
              </a:rPr>
              <a:t>-1</a:t>
            </a:r>
            <a:r>
              <a:rPr lang="zh-CN" altLang="en-US" sz="1400" b="1" dirty="0"/>
              <a:t>的 </a:t>
            </a:r>
            <a:r>
              <a:rPr lang="el-GR" altLang="zh-CN" sz="1400" b="1" i="1" dirty="0">
                <a:solidFill>
                  <a:srgbClr val="FF0000"/>
                </a:solidFill>
              </a:rPr>
              <a:t>π</a:t>
            </a:r>
            <a:r>
              <a:rPr lang="en-US" altLang="zh-CN" sz="1400" b="1" dirty="0"/>
              <a:t>/</a:t>
            </a:r>
            <a:r>
              <a:rPr lang="en-US" altLang="zh-CN" sz="1400" b="1" i="1" dirty="0">
                <a:solidFill>
                  <a:srgbClr val="0707FF"/>
                </a:solidFill>
              </a:rPr>
              <a:t>K</a:t>
            </a:r>
            <a:r>
              <a:rPr lang="zh-CN" altLang="en-US" sz="1400" b="1" dirty="0"/>
              <a:t>）的鉴别性能：</a:t>
            </a:r>
          </a:p>
        </p:txBody>
      </p:sp>
      <p:sp>
        <p:nvSpPr>
          <p:cNvPr id="412" name="文本框 411">
            <a:extLst>
              <a:ext uri="{FF2B5EF4-FFF2-40B4-BE49-F238E27FC236}">
                <a16:creationId xmlns:a16="http://schemas.microsoft.com/office/drawing/2014/main" id="{F6D75BAD-51F5-4318-A63B-188E2DE90FD1}"/>
              </a:ext>
            </a:extLst>
          </p:cNvPr>
          <p:cNvSpPr txBox="1"/>
          <p:nvPr/>
        </p:nvSpPr>
        <p:spPr>
          <a:xfrm>
            <a:off x="5806952" y="4869872"/>
            <a:ext cx="4235455" cy="338554"/>
          </a:xfrm>
          <a:prstGeom prst="rect">
            <a:avLst/>
          </a:prstGeom>
          <a:noFill/>
        </p:spPr>
        <p:txBody>
          <a:bodyPr wrap="none" rtlCol="0">
            <a:spAutoFit/>
          </a:bodyPr>
          <a:lstStyle/>
          <a:p>
            <a:r>
              <a:rPr lang="zh-CN" altLang="en-US" sz="1600" dirty="0"/>
              <a:t>鉴别性能： </a:t>
            </a:r>
            <a:r>
              <a:rPr lang="en-US" altLang="zh-CN" sz="1600" dirty="0"/>
              <a:t>4.40</a:t>
            </a:r>
            <a:r>
              <a:rPr lang="en-US" altLang="zh-CN" sz="1600" i="1" dirty="0"/>
              <a:t>σ </a:t>
            </a:r>
            <a:r>
              <a:rPr lang="en-US" altLang="zh-CN" sz="1600" dirty="0"/>
              <a:t>± 0.01</a:t>
            </a:r>
            <a:r>
              <a:rPr lang="en-US" altLang="zh-CN" sz="1600" i="1" dirty="0"/>
              <a:t>σ</a:t>
            </a:r>
            <a:r>
              <a:rPr lang="en-US" altLang="zh-CN" sz="1600" dirty="0"/>
              <a:t> (99.92%</a:t>
            </a:r>
            <a:r>
              <a:rPr lang="zh-CN" altLang="en-US" sz="1600" dirty="0"/>
              <a:t>探测效率</a:t>
            </a:r>
            <a:r>
              <a:rPr lang="en-US" altLang="zh-CN" sz="1600" dirty="0"/>
              <a:t>)</a:t>
            </a:r>
            <a:endParaRPr lang="zh-CN" altLang="en-US" sz="1600" dirty="0"/>
          </a:p>
        </p:txBody>
      </p:sp>
      <p:sp>
        <p:nvSpPr>
          <p:cNvPr id="416" name="文本框 415">
            <a:extLst>
              <a:ext uri="{FF2B5EF4-FFF2-40B4-BE49-F238E27FC236}">
                <a16:creationId xmlns:a16="http://schemas.microsoft.com/office/drawing/2014/main" id="{19E69A38-DBFB-4664-A54A-ADC3A7D76C53}"/>
              </a:ext>
            </a:extLst>
          </p:cNvPr>
          <p:cNvSpPr txBox="1"/>
          <p:nvPr/>
        </p:nvSpPr>
        <p:spPr>
          <a:xfrm>
            <a:off x="5806952" y="5222520"/>
            <a:ext cx="2675732" cy="338554"/>
          </a:xfrm>
          <a:prstGeom prst="rect">
            <a:avLst/>
          </a:prstGeom>
          <a:noFill/>
        </p:spPr>
        <p:txBody>
          <a:bodyPr wrap="none" rtlCol="0">
            <a:spAutoFit/>
          </a:bodyPr>
          <a:lstStyle/>
          <a:p>
            <a:r>
              <a:rPr lang="zh-CN" altLang="en-US" sz="1600" dirty="0"/>
              <a:t>本征时间分辨：</a:t>
            </a:r>
            <a:r>
              <a:rPr lang="en-US" altLang="zh-CN" sz="1600" dirty="0"/>
              <a:t>25.9±0.4 </a:t>
            </a:r>
            <a:r>
              <a:rPr lang="en-US" altLang="zh-CN" sz="1600" dirty="0" err="1"/>
              <a:t>ps</a:t>
            </a:r>
            <a:endParaRPr lang="zh-CN" altLang="en-US" sz="1600" dirty="0"/>
          </a:p>
        </p:txBody>
      </p:sp>
      <p:sp>
        <p:nvSpPr>
          <p:cNvPr id="428" name="文本框 427">
            <a:extLst>
              <a:ext uri="{FF2B5EF4-FFF2-40B4-BE49-F238E27FC236}">
                <a16:creationId xmlns:a16="http://schemas.microsoft.com/office/drawing/2014/main" id="{09FB12F4-30F2-45BB-8244-0B714F96D6D9}"/>
              </a:ext>
            </a:extLst>
          </p:cNvPr>
          <p:cNvSpPr txBox="1"/>
          <p:nvPr/>
        </p:nvSpPr>
        <p:spPr>
          <a:xfrm>
            <a:off x="5556711" y="5764557"/>
            <a:ext cx="6560450" cy="369332"/>
          </a:xfrm>
          <a:prstGeom prst="rect">
            <a:avLst/>
          </a:prstGeom>
          <a:noFill/>
        </p:spPr>
        <p:txBody>
          <a:bodyPr wrap="none" rtlCol="0">
            <a:spAutoFit/>
          </a:bodyPr>
          <a:lstStyle/>
          <a:p>
            <a:r>
              <a:rPr lang="zh-CN" altLang="en-US" dirty="0"/>
              <a:t>端盖</a:t>
            </a:r>
            <a:r>
              <a:rPr lang="en-US" altLang="zh-CN" dirty="0"/>
              <a:t>DTOF</a:t>
            </a:r>
            <a:r>
              <a:rPr lang="zh-CN" altLang="en-US" dirty="0"/>
              <a:t>已经过充分研究，性能符合要求，尝试应用于桶部</a:t>
            </a:r>
            <a:endParaRPr lang="en-US" altLang="zh-CN" dirty="0"/>
          </a:p>
        </p:txBody>
      </p:sp>
      <p:pic>
        <p:nvPicPr>
          <p:cNvPr id="45" name="图片 44">
            <a:extLst>
              <a:ext uri="{FF2B5EF4-FFF2-40B4-BE49-F238E27FC236}">
                <a16:creationId xmlns:a16="http://schemas.microsoft.com/office/drawing/2014/main" id="{BB80B82E-EAD2-41EA-90A7-F864E294C91C}"/>
              </a:ext>
            </a:extLst>
          </p:cNvPr>
          <p:cNvPicPr/>
          <p:nvPr/>
        </p:nvPicPr>
        <p:blipFill rotWithShape="1">
          <a:blip r:embed="rId5"/>
          <a:srcRect b="1755"/>
          <a:stretch/>
        </p:blipFill>
        <p:spPr bwMode="auto">
          <a:xfrm>
            <a:off x="7659770" y="2232914"/>
            <a:ext cx="4407535" cy="2371725"/>
          </a:xfrm>
          <a:prstGeom prst="rect">
            <a:avLst/>
          </a:prstGeom>
          <a:ln>
            <a:noFill/>
          </a:ln>
          <a:extLst>
            <a:ext uri="{53640926-AAD7-44D8-BBD7-CCE9431645EC}">
              <a14:shadowObscured xmlns:a14="http://schemas.microsoft.com/office/drawing/2010/main"/>
            </a:ext>
          </a:extLst>
        </p:spPr>
      </p:pic>
      <p:sp>
        <p:nvSpPr>
          <p:cNvPr id="47" name="文本框 46">
            <a:extLst>
              <a:ext uri="{FF2B5EF4-FFF2-40B4-BE49-F238E27FC236}">
                <a16:creationId xmlns:a16="http://schemas.microsoft.com/office/drawing/2014/main" id="{8B88DDC2-5D45-447E-A646-B6FBCF42C177}"/>
              </a:ext>
            </a:extLst>
          </p:cNvPr>
          <p:cNvSpPr txBox="1"/>
          <p:nvPr/>
        </p:nvSpPr>
        <p:spPr>
          <a:xfrm>
            <a:off x="5500565" y="1373589"/>
            <a:ext cx="2654894" cy="369332"/>
          </a:xfrm>
          <a:prstGeom prst="rect">
            <a:avLst/>
          </a:prstGeom>
          <a:noFill/>
        </p:spPr>
        <p:txBody>
          <a:bodyPr wrap="none" rtlCol="0">
            <a:spAutoFit/>
          </a:bodyPr>
          <a:lstStyle/>
          <a:p>
            <a:r>
              <a:rPr lang="zh-CN" altLang="en-US" b="1" dirty="0"/>
              <a:t>束流实验：</a:t>
            </a:r>
            <a:r>
              <a:rPr lang="en-US" altLang="zh-CN" b="1" dirty="0"/>
              <a:t>CERN PS T9</a:t>
            </a:r>
            <a:endParaRPr lang="zh-CN" altLang="en-US" b="1" dirty="0"/>
          </a:p>
        </p:txBody>
      </p:sp>
      <p:pic>
        <p:nvPicPr>
          <p:cNvPr id="46" name="图片 45">
            <a:extLst>
              <a:ext uri="{FF2B5EF4-FFF2-40B4-BE49-F238E27FC236}">
                <a16:creationId xmlns:a16="http://schemas.microsoft.com/office/drawing/2014/main" id="{8F5D90EB-2C93-4322-88B3-332F950C9C8A}"/>
              </a:ext>
            </a:extLst>
          </p:cNvPr>
          <p:cNvPicPr/>
          <p:nvPr/>
        </p:nvPicPr>
        <p:blipFill>
          <a:blip r:embed="rId6"/>
          <a:stretch>
            <a:fillRect/>
          </a:stretch>
        </p:blipFill>
        <p:spPr>
          <a:xfrm>
            <a:off x="5338180" y="2562394"/>
            <a:ext cx="2345985" cy="1656066"/>
          </a:xfrm>
          <a:prstGeom prst="rect">
            <a:avLst/>
          </a:prstGeom>
        </p:spPr>
      </p:pic>
      <p:sp>
        <p:nvSpPr>
          <p:cNvPr id="2" name="文本框 1">
            <a:extLst>
              <a:ext uri="{FF2B5EF4-FFF2-40B4-BE49-F238E27FC236}">
                <a16:creationId xmlns:a16="http://schemas.microsoft.com/office/drawing/2014/main" id="{782B78CB-5883-19F0-DBB7-8ACD25BC4AE1}"/>
              </a:ext>
            </a:extLst>
          </p:cNvPr>
          <p:cNvSpPr txBox="1"/>
          <p:nvPr/>
        </p:nvSpPr>
        <p:spPr>
          <a:xfrm>
            <a:off x="5530491" y="2145756"/>
            <a:ext cx="2000804" cy="307777"/>
          </a:xfrm>
          <a:prstGeom prst="rect">
            <a:avLst/>
          </a:prstGeom>
          <a:noFill/>
        </p:spPr>
        <p:txBody>
          <a:bodyPr wrap="none" rtlCol="0">
            <a:spAutoFit/>
          </a:bodyPr>
          <a:lstStyle/>
          <a:p>
            <a:r>
              <a:rPr lang="en-US" altLang="zh-CN" sz="1400" dirty="0"/>
              <a:t>1/3 DTOF</a:t>
            </a:r>
            <a:r>
              <a:rPr lang="zh-CN" altLang="en-US" sz="1400" dirty="0"/>
              <a:t>原理验证样机</a:t>
            </a:r>
          </a:p>
        </p:txBody>
      </p:sp>
    </p:spTree>
    <p:extLst>
      <p:ext uri="{BB962C8B-B14F-4D97-AF65-F5344CB8AC3E}">
        <p14:creationId xmlns:p14="http://schemas.microsoft.com/office/powerpoint/2010/main" val="3195876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5741187" cy="646331"/>
          </a:xfrm>
          <a:prstGeom prst="rect">
            <a:avLst/>
          </a:prstGeom>
          <a:noFill/>
        </p:spPr>
        <p:txBody>
          <a:bodyPr wrap="none" rtlCol="0">
            <a:spAutoFit/>
          </a:bodyPr>
          <a:lstStyle/>
          <a:p>
            <a:r>
              <a:rPr lang="zh-CN" altLang="en-US" sz="3600" dirty="0">
                <a:solidFill>
                  <a:schemeClr val="bg1"/>
                </a:solidFill>
                <a:latin typeface="+mj-ea"/>
                <a:ea typeface="+mj-ea"/>
              </a:rPr>
              <a:t>桶部</a:t>
            </a:r>
            <a:r>
              <a:rPr lang="en-US" altLang="zh-CN" sz="3600" dirty="0">
                <a:solidFill>
                  <a:schemeClr val="bg1"/>
                </a:solidFill>
                <a:latin typeface="+mj-ea"/>
                <a:ea typeface="+mj-ea"/>
              </a:rPr>
              <a:t>DTOF</a:t>
            </a:r>
            <a:r>
              <a:rPr lang="zh-CN" altLang="en-US" sz="3600" dirty="0">
                <a:solidFill>
                  <a:schemeClr val="bg1"/>
                </a:solidFill>
                <a:latin typeface="+mj-ea"/>
                <a:ea typeface="+mj-ea"/>
              </a:rPr>
              <a:t>探测器（</a:t>
            </a:r>
            <a:r>
              <a:rPr lang="en-US" altLang="zh-CN" sz="3600" dirty="0">
                <a:solidFill>
                  <a:schemeClr val="bg1"/>
                </a:solidFill>
                <a:latin typeface="+mj-ea"/>
                <a:ea typeface="+mj-ea"/>
              </a:rPr>
              <a:t>BTOF</a:t>
            </a:r>
            <a:r>
              <a:rPr lang="zh-CN" altLang="en-US" sz="3600" dirty="0">
                <a:solidFill>
                  <a:schemeClr val="bg1"/>
                </a:solidFill>
                <a:latin typeface="+mj-ea"/>
                <a:ea typeface="+mj-ea"/>
              </a:rPr>
              <a:t>）</a:t>
            </a: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7</a:t>
            </a:fld>
            <a:endParaRPr lang="zh-CN" altLang="en-US" dirty="0"/>
          </a:p>
        </p:txBody>
      </p:sp>
      <p:pic>
        <p:nvPicPr>
          <p:cNvPr id="16" name="图片 15">
            <a:extLst>
              <a:ext uri="{FF2B5EF4-FFF2-40B4-BE49-F238E27FC236}">
                <a16:creationId xmlns:a16="http://schemas.microsoft.com/office/drawing/2014/main" id="{AF527A63-546B-4BE1-B2A5-8EA26446A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350" y="2517349"/>
            <a:ext cx="2540561" cy="2065951"/>
          </a:xfrm>
          <a:prstGeom prst="rect">
            <a:avLst/>
          </a:prstGeom>
        </p:spPr>
      </p:pic>
      <p:pic>
        <p:nvPicPr>
          <p:cNvPr id="18" name="图片 17">
            <a:extLst>
              <a:ext uri="{FF2B5EF4-FFF2-40B4-BE49-F238E27FC236}">
                <a16:creationId xmlns:a16="http://schemas.microsoft.com/office/drawing/2014/main" id="{2AD76363-22E8-4588-BCD9-2D8169E938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65122"/>
            <a:ext cx="3281868" cy="2314889"/>
          </a:xfrm>
          <a:prstGeom prst="rect">
            <a:avLst/>
          </a:prstGeom>
        </p:spPr>
      </p:pic>
      <p:sp>
        <p:nvSpPr>
          <p:cNvPr id="136" name="文本框 135">
            <a:extLst>
              <a:ext uri="{FF2B5EF4-FFF2-40B4-BE49-F238E27FC236}">
                <a16:creationId xmlns:a16="http://schemas.microsoft.com/office/drawing/2014/main" id="{C863EA68-08D6-4B1B-82AD-63E040F3371B}"/>
              </a:ext>
            </a:extLst>
          </p:cNvPr>
          <p:cNvSpPr txBox="1"/>
          <p:nvPr/>
        </p:nvSpPr>
        <p:spPr>
          <a:xfrm>
            <a:off x="660900" y="4751621"/>
            <a:ext cx="5740674" cy="1286250"/>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zh-CN" altLang="en-US" dirty="0"/>
              <a:t>桶部分为</a:t>
            </a:r>
            <a:r>
              <a:rPr lang="en-US" altLang="zh-CN" dirty="0"/>
              <a:t>12</a:t>
            </a:r>
            <a:r>
              <a:rPr lang="zh-CN" altLang="en-US" dirty="0"/>
              <a:t>个扇区，每个扇区对向放置两块辐射体</a:t>
            </a:r>
            <a:endParaRPr lang="en-US" altLang="zh-CN" dirty="0"/>
          </a:p>
          <a:p>
            <a:pPr marL="285750" indent="-285750">
              <a:lnSpc>
                <a:spcPct val="150000"/>
              </a:lnSpc>
              <a:buFont typeface="Arial" panose="020B0604020202020204" pitchFamily="34" charset="0"/>
              <a:buChar char="•"/>
            </a:pPr>
            <a:r>
              <a:rPr lang="zh-CN" altLang="en-US" dirty="0"/>
              <a:t>覆盖极角</a:t>
            </a:r>
            <a:r>
              <a:rPr lang="en-US" altLang="zh-CN" dirty="0"/>
              <a:t>31°~ 90°</a:t>
            </a:r>
          </a:p>
          <a:p>
            <a:pPr marL="285750" indent="-285750">
              <a:lnSpc>
                <a:spcPct val="150000"/>
              </a:lnSpc>
              <a:buFont typeface="Arial" panose="020B0604020202020204" pitchFamily="34" charset="0"/>
              <a:buChar char="•"/>
            </a:pPr>
            <a:r>
              <a:rPr lang="zh-CN" altLang="en-US" dirty="0"/>
              <a:t>多阳极</a:t>
            </a:r>
            <a:r>
              <a:rPr lang="en-US" altLang="zh-CN" dirty="0"/>
              <a:t>MCP-PMT</a:t>
            </a:r>
            <a:r>
              <a:rPr lang="zh-CN" altLang="en-US" dirty="0"/>
              <a:t>耦合在辐射体一端</a:t>
            </a:r>
          </a:p>
        </p:txBody>
      </p:sp>
      <p:pic>
        <p:nvPicPr>
          <p:cNvPr id="82" name="图形 81">
            <a:extLst>
              <a:ext uri="{FF2B5EF4-FFF2-40B4-BE49-F238E27FC236}">
                <a16:creationId xmlns:a16="http://schemas.microsoft.com/office/drawing/2014/main" id="{39DE0053-7E1D-4509-A132-F6D701A5F16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448651" y="1072276"/>
            <a:ext cx="5829655" cy="4449688"/>
          </a:xfrm>
          <a:prstGeom prst="rect">
            <a:avLst/>
          </a:prstGeom>
        </p:spPr>
      </p:pic>
      <p:pic>
        <p:nvPicPr>
          <p:cNvPr id="84" name="图形 83">
            <a:extLst>
              <a:ext uri="{FF2B5EF4-FFF2-40B4-BE49-F238E27FC236}">
                <a16:creationId xmlns:a16="http://schemas.microsoft.com/office/drawing/2014/main" id="{39A9AC0E-1CB5-48B5-A137-69D3C3E1088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395333" y="4852056"/>
            <a:ext cx="4885236" cy="1487491"/>
          </a:xfrm>
          <a:prstGeom prst="rect">
            <a:avLst/>
          </a:prstGeom>
        </p:spPr>
      </p:pic>
      <p:sp>
        <p:nvSpPr>
          <p:cNvPr id="87" name="文本框 86">
            <a:extLst>
              <a:ext uri="{FF2B5EF4-FFF2-40B4-BE49-F238E27FC236}">
                <a16:creationId xmlns:a16="http://schemas.microsoft.com/office/drawing/2014/main" id="{C4C2593E-2EAD-4D52-864A-2EADC05B02C4}"/>
              </a:ext>
            </a:extLst>
          </p:cNvPr>
          <p:cNvSpPr txBox="1"/>
          <p:nvPr/>
        </p:nvSpPr>
        <p:spPr>
          <a:xfrm>
            <a:off x="10763209" y="4442667"/>
            <a:ext cx="1676399" cy="338554"/>
          </a:xfrm>
          <a:prstGeom prst="rect">
            <a:avLst/>
          </a:prstGeom>
          <a:noFill/>
        </p:spPr>
        <p:txBody>
          <a:bodyPr wrap="square" rtlCol="0">
            <a:spAutoFit/>
          </a:bodyPr>
          <a:lstStyle/>
          <a:p>
            <a:r>
              <a:rPr lang="en-US" altLang="zh-CN" sz="1600" dirty="0"/>
              <a:t>~15×PMT</a:t>
            </a:r>
            <a:r>
              <a:rPr lang="zh-CN" altLang="en-US" sz="1600" dirty="0"/>
              <a:t>阵列</a:t>
            </a:r>
          </a:p>
        </p:txBody>
      </p:sp>
      <p:sp>
        <p:nvSpPr>
          <p:cNvPr id="193" name="文本框 192">
            <a:extLst>
              <a:ext uri="{FF2B5EF4-FFF2-40B4-BE49-F238E27FC236}">
                <a16:creationId xmlns:a16="http://schemas.microsoft.com/office/drawing/2014/main" id="{B067C5FA-CCF1-4387-A4A1-C3EBED1A452F}"/>
              </a:ext>
            </a:extLst>
          </p:cNvPr>
          <p:cNvSpPr txBox="1"/>
          <p:nvPr/>
        </p:nvSpPr>
        <p:spPr>
          <a:xfrm>
            <a:off x="8122273" y="5423522"/>
            <a:ext cx="1620957" cy="338554"/>
          </a:xfrm>
          <a:prstGeom prst="rect">
            <a:avLst/>
          </a:prstGeom>
          <a:noFill/>
        </p:spPr>
        <p:txBody>
          <a:bodyPr wrap="none" rtlCol="0">
            <a:spAutoFit/>
          </a:bodyPr>
          <a:lstStyle/>
          <a:p>
            <a:r>
              <a:rPr lang="zh-CN" altLang="en-US" sz="1600" dirty="0"/>
              <a:t>熔融石英辐射体</a:t>
            </a:r>
          </a:p>
        </p:txBody>
      </p:sp>
      <p:cxnSp>
        <p:nvCxnSpPr>
          <p:cNvPr id="89" name="连接符: 肘形 88">
            <a:extLst>
              <a:ext uri="{FF2B5EF4-FFF2-40B4-BE49-F238E27FC236}">
                <a16:creationId xmlns:a16="http://schemas.microsoft.com/office/drawing/2014/main" id="{09C9BA2E-B1E2-4D98-A4EB-99206214C84B}"/>
              </a:ext>
            </a:extLst>
          </p:cNvPr>
          <p:cNvCxnSpPr>
            <a:cxnSpLocks/>
            <a:stCxn id="87" idx="2"/>
            <a:endCxn id="84" idx="3"/>
          </p:cNvCxnSpPr>
          <p:nvPr/>
        </p:nvCxnSpPr>
        <p:spPr>
          <a:xfrm rot="5400000">
            <a:off x="11033699" y="5028091"/>
            <a:ext cx="814581" cy="320840"/>
          </a:xfrm>
          <a:prstGeom prst="bentConnector2">
            <a:avLst/>
          </a:prstGeom>
          <a:ln w="127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1" name="连接符: 肘形 200">
            <a:extLst>
              <a:ext uri="{FF2B5EF4-FFF2-40B4-BE49-F238E27FC236}">
                <a16:creationId xmlns:a16="http://schemas.microsoft.com/office/drawing/2014/main" id="{4E1A8AE6-A540-4FD3-A72D-EBED711BC2B3}"/>
              </a:ext>
            </a:extLst>
          </p:cNvPr>
          <p:cNvCxnSpPr>
            <a:cxnSpLocks/>
            <a:stCxn id="87" idx="0"/>
          </p:cNvCxnSpPr>
          <p:nvPr/>
        </p:nvCxnSpPr>
        <p:spPr>
          <a:xfrm rot="16200000" flipV="1">
            <a:off x="9983700" y="2824957"/>
            <a:ext cx="2912317" cy="323103"/>
          </a:xfrm>
          <a:prstGeom prst="bentConnector3">
            <a:avLst>
              <a:gd name="adj1" fmla="val 100040"/>
            </a:avLst>
          </a:prstGeom>
          <a:ln w="127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3" name="文本框 132">
            <a:extLst>
              <a:ext uri="{FF2B5EF4-FFF2-40B4-BE49-F238E27FC236}">
                <a16:creationId xmlns:a16="http://schemas.microsoft.com/office/drawing/2014/main" id="{7B541BD3-2532-4558-B132-DDF9370BAA2E}"/>
              </a:ext>
            </a:extLst>
          </p:cNvPr>
          <p:cNvSpPr txBox="1"/>
          <p:nvPr/>
        </p:nvSpPr>
        <p:spPr>
          <a:xfrm>
            <a:off x="4982879" y="3301150"/>
            <a:ext cx="992579" cy="523220"/>
          </a:xfrm>
          <a:prstGeom prst="rect">
            <a:avLst/>
          </a:prstGeom>
          <a:noFill/>
        </p:spPr>
        <p:txBody>
          <a:bodyPr wrap="none" rtlCol="0">
            <a:spAutoFit/>
          </a:bodyPr>
          <a:lstStyle/>
          <a:p>
            <a:pPr algn="ctr"/>
            <a:r>
              <a:rPr lang="en-US" altLang="zh-CN" sz="1400" dirty="0"/>
              <a:t>4×4 </a:t>
            </a:r>
            <a:r>
              <a:rPr lang="zh-CN" altLang="en-US" sz="1400" dirty="0"/>
              <a:t>阳极</a:t>
            </a:r>
            <a:endParaRPr lang="en-US" altLang="zh-CN" sz="1400" dirty="0"/>
          </a:p>
          <a:p>
            <a:r>
              <a:rPr lang="en-US" altLang="zh-CN" sz="1400" dirty="0"/>
              <a:t>MCP-PMT</a:t>
            </a:r>
            <a:endParaRPr lang="zh-CN" altLang="en-US" sz="1400" dirty="0"/>
          </a:p>
        </p:txBody>
      </p:sp>
      <p:sp>
        <p:nvSpPr>
          <p:cNvPr id="2" name="文本框 1">
            <a:extLst>
              <a:ext uri="{FF2B5EF4-FFF2-40B4-BE49-F238E27FC236}">
                <a16:creationId xmlns:a16="http://schemas.microsoft.com/office/drawing/2014/main" id="{C4682877-AA06-4EAC-B6C2-58F172AA0869}"/>
              </a:ext>
            </a:extLst>
          </p:cNvPr>
          <p:cNvSpPr txBox="1"/>
          <p:nvPr/>
        </p:nvSpPr>
        <p:spPr>
          <a:xfrm>
            <a:off x="4700853" y="1527157"/>
            <a:ext cx="1765227" cy="307777"/>
          </a:xfrm>
          <a:prstGeom prst="rect">
            <a:avLst/>
          </a:prstGeom>
          <a:noFill/>
        </p:spPr>
        <p:txBody>
          <a:bodyPr wrap="none" rtlCol="0">
            <a:spAutoFit/>
          </a:bodyPr>
          <a:lstStyle/>
          <a:p>
            <a:r>
              <a:rPr lang="zh-CN" altLang="en-US" sz="1400" dirty="0"/>
              <a:t>辐射体厚度：</a:t>
            </a:r>
            <a:r>
              <a:rPr lang="en-US" altLang="zh-CN" sz="1400" dirty="0"/>
              <a:t>15 mm</a:t>
            </a:r>
            <a:endParaRPr lang="zh-CN" altLang="en-US" sz="1400" dirty="0"/>
          </a:p>
        </p:txBody>
      </p:sp>
    </p:spTree>
    <p:extLst>
      <p:ext uri="{BB962C8B-B14F-4D97-AF65-F5344CB8AC3E}">
        <p14:creationId xmlns:p14="http://schemas.microsoft.com/office/powerpoint/2010/main" val="232172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C74F4-62AC-2DD9-0704-DED9531912A4}"/>
            </a:ext>
          </a:extLst>
        </p:cNvPr>
        <p:cNvGrpSpPr/>
        <p:nvPr/>
      </p:nvGrpSpPr>
      <p:grpSpPr>
        <a:xfrm>
          <a:off x="0" y="0"/>
          <a:ext cx="0" cy="0"/>
          <a:chOff x="0" y="0"/>
          <a:chExt cx="0" cy="0"/>
        </a:xfrm>
      </p:grpSpPr>
      <p:sp>
        <p:nvSpPr>
          <p:cNvPr id="11" name="文本框 10">
            <a:extLst>
              <a:ext uri="{FF2B5EF4-FFF2-40B4-BE49-F238E27FC236}">
                <a16:creationId xmlns:a16="http://schemas.microsoft.com/office/drawing/2014/main" id="{D309049D-7336-843C-F993-96BD75729BDB}"/>
              </a:ext>
            </a:extLst>
          </p:cNvPr>
          <p:cNvSpPr txBox="1"/>
          <p:nvPr/>
        </p:nvSpPr>
        <p:spPr>
          <a:xfrm>
            <a:off x="194757" y="147690"/>
            <a:ext cx="3809056" cy="646331"/>
          </a:xfrm>
          <a:prstGeom prst="rect">
            <a:avLst/>
          </a:prstGeom>
          <a:noFill/>
        </p:spPr>
        <p:txBody>
          <a:bodyPr wrap="none" rtlCol="0">
            <a:spAutoFit/>
          </a:bodyPr>
          <a:lstStyle/>
          <a:p>
            <a:r>
              <a:rPr lang="en-US" altLang="zh-CN" sz="3600" dirty="0">
                <a:solidFill>
                  <a:schemeClr val="bg1"/>
                </a:solidFill>
                <a:latin typeface="+mj-ea"/>
                <a:ea typeface="+mj-ea"/>
              </a:rPr>
              <a:t>MCP-PMT</a:t>
            </a:r>
            <a:r>
              <a:rPr lang="zh-CN" altLang="en-US" sz="3600" dirty="0">
                <a:solidFill>
                  <a:schemeClr val="bg1"/>
                </a:solidFill>
                <a:latin typeface="+mj-ea"/>
                <a:ea typeface="+mj-ea"/>
              </a:rPr>
              <a:t>国产化</a:t>
            </a:r>
          </a:p>
        </p:txBody>
      </p:sp>
      <p:sp>
        <p:nvSpPr>
          <p:cNvPr id="7" name="灯片编号占位符 6">
            <a:extLst>
              <a:ext uri="{FF2B5EF4-FFF2-40B4-BE49-F238E27FC236}">
                <a16:creationId xmlns:a16="http://schemas.microsoft.com/office/drawing/2014/main" id="{1875E7E7-7BFC-B6D7-0482-065691117061}"/>
              </a:ext>
            </a:extLst>
          </p:cNvPr>
          <p:cNvSpPr>
            <a:spLocks noGrp="1"/>
          </p:cNvSpPr>
          <p:nvPr>
            <p:ph type="sldNum" sz="quarter" idx="10"/>
          </p:nvPr>
        </p:nvSpPr>
        <p:spPr/>
        <p:txBody>
          <a:bodyPr/>
          <a:lstStyle/>
          <a:p>
            <a:fld id="{81380A6B-6B1C-4B5C-8CC8-AAA0A5F06428}" type="slidenum">
              <a:rPr lang="zh-CN" altLang="en-US" smtClean="0"/>
              <a:pPr/>
              <a:t>8</a:t>
            </a:fld>
            <a:endParaRPr lang="zh-CN" altLang="en-US" dirty="0"/>
          </a:p>
        </p:txBody>
      </p:sp>
      <p:sp>
        <p:nvSpPr>
          <p:cNvPr id="17" name="文本框 16">
            <a:hlinkClick r:id="rId3"/>
            <a:extLst>
              <a:ext uri="{FF2B5EF4-FFF2-40B4-BE49-F238E27FC236}">
                <a16:creationId xmlns:a16="http://schemas.microsoft.com/office/drawing/2014/main" id="{59F9F859-52FA-4F0E-B2D1-D001FD32B237}"/>
              </a:ext>
            </a:extLst>
          </p:cNvPr>
          <p:cNvSpPr txBox="1"/>
          <p:nvPr/>
        </p:nvSpPr>
        <p:spPr>
          <a:xfrm>
            <a:off x="3576438" y="5824704"/>
            <a:ext cx="6221506" cy="369332"/>
          </a:xfrm>
          <a:prstGeom prst="rect">
            <a:avLst/>
          </a:prstGeom>
          <a:noFill/>
        </p:spPr>
        <p:txBody>
          <a:bodyPr wrap="square">
            <a:spAutoFit/>
          </a:bodyPr>
          <a:lstStyle/>
          <a:p>
            <a:r>
              <a:rPr lang="zh-CN" altLang="en-US" dirty="0"/>
              <a:t>https://indico.pnp.ustc.edu.cn/event/6293/contributions/41072/</a:t>
            </a:r>
          </a:p>
        </p:txBody>
      </p:sp>
      <p:pic>
        <p:nvPicPr>
          <p:cNvPr id="5" name="图片 4">
            <a:extLst>
              <a:ext uri="{FF2B5EF4-FFF2-40B4-BE49-F238E27FC236}">
                <a16:creationId xmlns:a16="http://schemas.microsoft.com/office/drawing/2014/main" id="{DC465740-1312-46A1-A7B7-F0203B3541F8}"/>
              </a:ext>
            </a:extLst>
          </p:cNvPr>
          <p:cNvPicPr>
            <a:picLocks noChangeAspect="1"/>
          </p:cNvPicPr>
          <p:nvPr/>
        </p:nvPicPr>
        <p:blipFill>
          <a:blip r:embed="rId4" cstate="print">
            <a:extLst>
              <a:ext uri="{28A0092B-C50C-407E-A947-70E740481C1C}">
                <a14:useLocalDpi xmlns:a14="http://schemas.microsoft.com/office/drawing/2010/main" val="0"/>
              </a:ext>
            </a:extLst>
          </a:blip>
          <a:srcRect l="33074" t="17143" r="33809" b="17662"/>
          <a:stretch>
            <a:fillRect/>
          </a:stretch>
        </p:blipFill>
        <p:spPr>
          <a:xfrm>
            <a:off x="4555579" y="2196899"/>
            <a:ext cx="666871" cy="984615"/>
          </a:xfrm>
          <a:prstGeom prst="rect">
            <a:avLst/>
          </a:prstGeom>
        </p:spPr>
      </p:pic>
      <p:pic>
        <p:nvPicPr>
          <p:cNvPr id="6" name="图片 5">
            <a:extLst>
              <a:ext uri="{FF2B5EF4-FFF2-40B4-BE49-F238E27FC236}">
                <a16:creationId xmlns:a16="http://schemas.microsoft.com/office/drawing/2014/main" id="{9042DC75-EDDA-4EE4-801F-2189B1106E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549" y="2450362"/>
            <a:ext cx="3065547" cy="1435911"/>
          </a:xfrm>
          <a:prstGeom prst="rect">
            <a:avLst/>
          </a:prstGeom>
        </p:spPr>
      </p:pic>
      <p:pic>
        <p:nvPicPr>
          <p:cNvPr id="8" name="图片 7">
            <a:extLst>
              <a:ext uri="{FF2B5EF4-FFF2-40B4-BE49-F238E27FC236}">
                <a16:creationId xmlns:a16="http://schemas.microsoft.com/office/drawing/2014/main" id="{1B22861F-7D36-4E59-AAA0-A43085D2C29F}"/>
              </a:ext>
            </a:extLst>
          </p:cNvPr>
          <p:cNvPicPr>
            <a:picLocks noChangeAspect="1"/>
          </p:cNvPicPr>
          <p:nvPr/>
        </p:nvPicPr>
        <p:blipFill>
          <a:blip r:embed="rId6" cstate="print">
            <a:extLst>
              <a:ext uri="{28A0092B-C50C-407E-A947-70E740481C1C}">
                <a14:useLocalDpi xmlns:a14="http://schemas.microsoft.com/office/drawing/2010/main" val="0"/>
              </a:ext>
            </a:extLst>
          </a:blip>
          <a:srcRect r="35392"/>
          <a:stretch>
            <a:fillRect/>
          </a:stretch>
        </p:blipFill>
        <p:spPr>
          <a:xfrm>
            <a:off x="866549" y="4034388"/>
            <a:ext cx="1882774" cy="1016195"/>
          </a:xfrm>
          <a:prstGeom prst="rect">
            <a:avLst/>
          </a:prstGeom>
        </p:spPr>
      </p:pic>
      <p:pic>
        <p:nvPicPr>
          <p:cNvPr id="9" name="图片 8">
            <a:extLst>
              <a:ext uri="{FF2B5EF4-FFF2-40B4-BE49-F238E27FC236}">
                <a16:creationId xmlns:a16="http://schemas.microsoft.com/office/drawing/2014/main" id="{86BBC557-D9AC-4DD2-B6FC-41436EAB866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178" t="35334" r="19956" b="32800"/>
          <a:stretch>
            <a:fillRect/>
          </a:stretch>
        </p:blipFill>
        <p:spPr>
          <a:xfrm>
            <a:off x="2978894" y="4061498"/>
            <a:ext cx="1106599" cy="885563"/>
          </a:xfrm>
          <a:prstGeom prst="rect">
            <a:avLst/>
          </a:prstGeom>
        </p:spPr>
      </p:pic>
      <p:pic>
        <p:nvPicPr>
          <p:cNvPr id="10" name="图片 9">
            <a:extLst>
              <a:ext uri="{FF2B5EF4-FFF2-40B4-BE49-F238E27FC236}">
                <a16:creationId xmlns:a16="http://schemas.microsoft.com/office/drawing/2014/main" id="{14CB9819-17C4-4936-ABBD-01CAE471B5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03723" y="3421138"/>
            <a:ext cx="1931253" cy="1629445"/>
          </a:xfrm>
          <a:prstGeom prst="rect">
            <a:avLst/>
          </a:prstGeom>
        </p:spPr>
      </p:pic>
      <p:sp>
        <p:nvSpPr>
          <p:cNvPr id="2" name="文本框 1">
            <a:extLst>
              <a:ext uri="{FF2B5EF4-FFF2-40B4-BE49-F238E27FC236}">
                <a16:creationId xmlns:a16="http://schemas.microsoft.com/office/drawing/2014/main" id="{ECA17EE2-9866-4C7A-838D-7490947C3F9D}"/>
              </a:ext>
            </a:extLst>
          </p:cNvPr>
          <p:cNvSpPr txBox="1"/>
          <p:nvPr/>
        </p:nvSpPr>
        <p:spPr>
          <a:xfrm>
            <a:off x="2309480" y="5824704"/>
            <a:ext cx="1338828" cy="369332"/>
          </a:xfrm>
          <a:prstGeom prst="rect">
            <a:avLst/>
          </a:prstGeom>
          <a:noFill/>
        </p:spPr>
        <p:txBody>
          <a:bodyPr wrap="none" rtlCol="0">
            <a:spAutoFit/>
          </a:bodyPr>
          <a:lstStyle/>
          <a:p>
            <a:r>
              <a:rPr lang="zh-CN" altLang="en-US" dirty="0"/>
              <a:t>详情请见：</a:t>
            </a:r>
          </a:p>
        </p:txBody>
      </p:sp>
      <p:sp>
        <p:nvSpPr>
          <p:cNvPr id="3" name="文本框 2">
            <a:extLst>
              <a:ext uri="{FF2B5EF4-FFF2-40B4-BE49-F238E27FC236}">
                <a16:creationId xmlns:a16="http://schemas.microsoft.com/office/drawing/2014/main" id="{96E5B336-5883-4A6C-AD0B-1070FDD23498}"/>
              </a:ext>
            </a:extLst>
          </p:cNvPr>
          <p:cNvSpPr txBox="1"/>
          <p:nvPr/>
        </p:nvSpPr>
        <p:spPr>
          <a:xfrm>
            <a:off x="810330" y="1383476"/>
            <a:ext cx="3762568" cy="646331"/>
          </a:xfrm>
          <a:prstGeom prst="rect">
            <a:avLst/>
          </a:prstGeom>
          <a:noFill/>
        </p:spPr>
        <p:txBody>
          <a:bodyPr wrap="none" rtlCol="0">
            <a:spAutoFit/>
          </a:bodyPr>
          <a:lstStyle/>
          <a:p>
            <a:r>
              <a:rPr lang="zh-CN" altLang="en-US" dirty="0"/>
              <a:t>已验收来自西光所的多支</a:t>
            </a:r>
            <a:r>
              <a:rPr lang="en-US" altLang="zh-CN" dirty="0"/>
              <a:t>MCP-PMT</a:t>
            </a:r>
          </a:p>
          <a:p>
            <a:r>
              <a:rPr lang="zh-CN" altLang="en-US" dirty="0"/>
              <a:t>（多阳极</a:t>
            </a:r>
            <a:r>
              <a:rPr lang="en-US" altLang="zh-CN" dirty="0"/>
              <a:t>10</a:t>
            </a:r>
            <a:r>
              <a:rPr lang="zh-CN" altLang="en-US" dirty="0"/>
              <a:t>支，单阳极</a:t>
            </a:r>
            <a:r>
              <a:rPr lang="en-US" altLang="zh-CN" dirty="0"/>
              <a:t>5</a:t>
            </a:r>
            <a:r>
              <a:rPr lang="zh-CN" altLang="en-US" dirty="0"/>
              <a:t>支）</a:t>
            </a:r>
          </a:p>
        </p:txBody>
      </p:sp>
      <p:sp>
        <p:nvSpPr>
          <p:cNvPr id="4" name="文本框 3">
            <a:extLst>
              <a:ext uri="{FF2B5EF4-FFF2-40B4-BE49-F238E27FC236}">
                <a16:creationId xmlns:a16="http://schemas.microsoft.com/office/drawing/2014/main" id="{6A26A24F-F84D-4229-8E98-2130FD3C4B31}"/>
              </a:ext>
            </a:extLst>
          </p:cNvPr>
          <p:cNvSpPr txBox="1"/>
          <p:nvPr/>
        </p:nvSpPr>
        <p:spPr>
          <a:xfrm>
            <a:off x="7507531" y="3782533"/>
            <a:ext cx="4168129" cy="1286250"/>
          </a:xfrm>
          <a:prstGeom prst="rect">
            <a:avLst/>
          </a:prstGeom>
          <a:noFill/>
        </p:spPr>
        <p:txBody>
          <a:bodyPr wrap="none" rtlCol="0">
            <a:spAutoFit/>
          </a:bodyPr>
          <a:lstStyle/>
          <a:p>
            <a:pPr marL="285750" indent="-285750">
              <a:lnSpc>
                <a:spcPct val="150000"/>
              </a:lnSpc>
              <a:buFont typeface="Wingdings" panose="05000000000000000000" pitchFamily="2" charset="2"/>
              <a:buChar char="l"/>
            </a:pPr>
            <a:r>
              <a:rPr lang="zh-CN" altLang="en-US" dirty="0"/>
              <a:t>时间分辨：</a:t>
            </a:r>
            <a:r>
              <a:rPr lang="en-US" altLang="zh-CN" dirty="0"/>
              <a:t>&lt; 50 </a:t>
            </a:r>
            <a:r>
              <a:rPr lang="en-US" altLang="zh-CN" dirty="0" err="1"/>
              <a:t>ps</a:t>
            </a:r>
            <a:r>
              <a:rPr lang="en-US" altLang="zh-CN" dirty="0"/>
              <a:t> (</a:t>
            </a:r>
            <a:r>
              <a:rPr lang="zh-CN" altLang="en-US" dirty="0"/>
              <a:t>实测平均约</a:t>
            </a:r>
            <a:r>
              <a:rPr lang="en-US" altLang="zh-CN" dirty="0"/>
              <a:t>40 </a:t>
            </a:r>
            <a:r>
              <a:rPr lang="en-US" altLang="zh-CN" dirty="0" err="1"/>
              <a:t>ps</a:t>
            </a:r>
            <a:r>
              <a:rPr lang="en-US" altLang="zh-CN" dirty="0"/>
              <a:t>)</a:t>
            </a:r>
          </a:p>
          <a:p>
            <a:pPr marL="285750" indent="-285750">
              <a:lnSpc>
                <a:spcPct val="150000"/>
              </a:lnSpc>
              <a:buFont typeface="Wingdings" panose="05000000000000000000" pitchFamily="2" charset="2"/>
              <a:buChar char="l"/>
            </a:pPr>
            <a:r>
              <a:rPr lang="zh-CN" altLang="en-US" dirty="0"/>
              <a:t>增益：可达</a:t>
            </a:r>
            <a:r>
              <a:rPr lang="en-US" altLang="zh-CN" dirty="0"/>
              <a:t>10</a:t>
            </a:r>
            <a:r>
              <a:rPr lang="en-US" altLang="zh-CN" baseline="30000" dirty="0"/>
              <a:t>6</a:t>
            </a:r>
            <a:endParaRPr lang="en-US" altLang="zh-CN" dirty="0"/>
          </a:p>
          <a:p>
            <a:pPr marL="285750" indent="-285750">
              <a:lnSpc>
                <a:spcPct val="150000"/>
              </a:lnSpc>
              <a:buFont typeface="Wingdings" panose="05000000000000000000" pitchFamily="2" charset="2"/>
              <a:buChar char="l"/>
            </a:pPr>
            <a:r>
              <a:rPr lang="zh-CN" altLang="en-US" dirty="0">
                <a:solidFill>
                  <a:srgbClr val="C00000"/>
                </a:solidFill>
              </a:rPr>
              <a:t>寿命：</a:t>
            </a:r>
            <a:r>
              <a:rPr lang="en-US" altLang="zh-CN" dirty="0">
                <a:solidFill>
                  <a:srgbClr val="C00000"/>
                </a:solidFill>
              </a:rPr>
              <a:t>&gt; 25 C</a:t>
            </a:r>
            <a:r>
              <a:rPr lang="zh-CN" altLang="en-US" dirty="0">
                <a:solidFill>
                  <a:srgbClr val="C00000"/>
                </a:solidFill>
              </a:rPr>
              <a:t>·</a:t>
            </a:r>
            <a:r>
              <a:rPr lang="en-US" altLang="zh-CN" dirty="0">
                <a:solidFill>
                  <a:srgbClr val="C00000"/>
                </a:solidFill>
              </a:rPr>
              <a:t>cm</a:t>
            </a:r>
            <a:r>
              <a:rPr lang="en-US" altLang="zh-CN" baseline="30000" dirty="0">
                <a:solidFill>
                  <a:srgbClr val="C00000"/>
                </a:solidFill>
              </a:rPr>
              <a:t>-2</a:t>
            </a:r>
            <a:r>
              <a:rPr lang="en-US" altLang="zh-CN" dirty="0">
                <a:solidFill>
                  <a:srgbClr val="C00000"/>
                </a:solidFill>
              </a:rPr>
              <a:t> (</a:t>
            </a:r>
            <a:r>
              <a:rPr lang="zh-CN" altLang="en-US" dirty="0">
                <a:solidFill>
                  <a:srgbClr val="C00000"/>
                </a:solidFill>
              </a:rPr>
              <a:t>优于同类产品</a:t>
            </a:r>
            <a:r>
              <a:rPr lang="en-US" altLang="zh-CN" dirty="0">
                <a:solidFill>
                  <a:srgbClr val="C00000"/>
                </a:solidFill>
              </a:rPr>
              <a:t>)</a:t>
            </a:r>
            <a:endParaRPr lang="zh-CN" altLang="en-US" dirty="0">
              <a:solidFill>
                <a:srgbClr val="C00000"/>
              </a:solidFill>
            </a:endParaRPr>
          </a:p>
        </p:txBody>
      </p:sp>
      <p:pic>
        <p:nvPicPr>
          <p:cNvPr id="14" name="图片 13">
            <a:extLst>
              <a:ext uri="{FF2B5EF4-FFF2-40B4-BE49-F238E27FC236}">
                <a16:creationId xmlns:a16="http://schemas.microsoft.com/office/drawing/2014/main" id="{EEC919A8-59CD-4D33-A2D9-33A17A0196F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741127" y="1651361"/>
            <a:ext cx="3303390" cy="2011838"/>
          </a:xfrm>
          <a:prstGeom prst="rect">
            <a:avLst/>
          </a:prstGeom>
        </p:spPr>
      </p:pic>
      <p:sp>
        <p:nvSpPr>
          <p:cNvPr id="13" name="文本框 12">
            <a:extLst>
              <a:ext uri="{FF2B5EF4-FFF2-40B4-BE49-F238E27FC236}">
                <a16:creationId xmlns:a16="http://schemas.microsoft.com/office/drawing/2014/main" id="{E9370D9F-2525-4317-8D63-F31C9ABC3BE1}"/>
              </a:ext>
            </a:extLst>
          </p:cNvPr>
          <p:cNvSpPr txBox="1"/>
          <p:nvPr/>
        </p:nvSpPr>
        <p:spPr>
          <a:xfrm>
            <a:off x="8838824" y="1417882"/>
            <a:ext cx="1107996" cy="276999"/>
          </a:xfrm>
          <a:prstGeom prst="rect">
            <a:avLst/>
          </a:prstGeom>
          <a:noFill/>
        </p:spPr>
        <p:txBody>
          <a:bodyPr wrap="none" rtlCol="0">
            <a:spAutoFit/>
          </a:bodyPr>
          <a:lstStyle/>
          <a:p>
            <a:r>
              <a:rPr lang="zh-CN" altLang="en-US" sz="1200" dirty="0"/>
              <a:t>典型定时分布</a:t>
            </a:r>
          </a:p>
        </p:txBody>
      </p:sp>
    </p:spTree>
    <p:extLst>
      <p:ext uri="{BB962C8B-B14F-4D97-AF65-F5344CB8AC3E}">
        <p14:creationId xmlns:p14="http://schemas.microsoft.com/office/powerpoint/2010/main" val="2270077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3634B-558C-655C-03B0-D78EC2F3A083}"/>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3B73DEEB-56AD-FFB2-DC97-887FCBFA1F3A}"/>
              </a:ext>
            </a:extLst>
          </p:cNvPr>
          <p:cNvSpPr>
            <a:spLocks noGrp="1"/>
          </p:cNvSpPr>
          <p:nvPr>
            <p:ph type="sldNum" sz="quarter" idx="10"/>
          </p:nvPr>
        </p:nvSpPr>
        <p:spPr/>
        <p:txBody>
          <a:bodyPr/>
          <a:lstStyle/>
          <a:p>
            <a:fld id="{81380A6B-6B1C-4B5C-8CC8-AAA0A5F06428}" type="slidenum">
              <a:rPr lang="zh-CN" altLang="en-US" smtClean="0"/>
              <a:pPr/>
              <a:t>9</a:t>
            </a:fld>
            <a:endParaRPr lang="zh-CN" altLang="en-US" dirty="0"/>
          </a:p>
        </p:txBody>
      </p:sp>
      <p:sp>
        <p:nvSpPr>
          <p:cNvPr id="3" name="文本框 2">
            <a:extLst>
              <a:ext uri="{FF2B5EF4-FFF2-40B4-BE49-F238E27FC236}">
                <a16:creationId xmlns:a16="http://schemas.microsoft.com/office/drawing/2014/main" id="{60740204-07EA-4757-8F11-516CF7AEDBF8}"/>
              </a:ext>
            </a:extLst>
          </p:cNvPr>
          <p:cNvSpPr txBox="1"/>
          <p:nvPr/>
        </p:nvSpPr>
        <p:spPr>
          <a:xfrm>
            <a:off x="3951826" y="2644170"/>
            <a:ext cx="4288353" cy="1323439"/>
          </a:xfrm>
          <a:prstGeom prst="rect">
            <a:avLst/>
          </a:prstGeom>
          <a:noFill/>
        </p:spPr>
        <p:txBody>
          <a:bodyPr wrap="none" rtlCol="0">
            <a:spAutoFit/>
          </a:bodyPr>
          <a:lstStyle/>
          <a:p>
            <a:pPr algn="ctr"/>
            <a:r>
              <a:rPr lang="zh-CN" altLang="en-US" sz="8000" dirty="0"/>
              <a:t>实验介绍</a:t>
            </a:r>
          </a:p>
        </p:txBody>
      </p:sp>
    </p:spTree>
    <p:extLst>
      <p:ext uri="{BB962C8B-B14F-4D97-AF65-F5344CB8AC3E}">
        <p14:creationId xmlns:p14="http://schemas.microsoft.com/office/powerpoint/2010/main" val="24185975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HEIGHT" val="9.713561"/>
  <p:tag name="ORIGINALWIDTH" val="105.9236"/>
  <p:tag name="OUTPUTTYPE" val="SVG"/>
  <p:tag name="IGUANATEXVERSION" val="162"/>
  <p:tag name="LATEXADDIN" val="\documentclass{article}&#10;\usepackage{amsmath}&#10;\pagestyle{empty}&#10;\begin{document}&#10;&#10;$$&#10;f_h(ch,t)=S_h(ch,t)+B&#10;$$&#10;&#10;\end{document}"/>
  <p:tag name="IGUANATEXSIZE" val="18"/>
  <p:tag name="IGUANATEXCURSOR" val="105"/>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10.xml><?xml version="1.0" encoding="utf-8"?>
<p:tagLst xmlns:a="http://schemas.openxmlformats.org/drawingml/2006/main" xmlns:r="http://schemas.openxmlformats.org/officeDocument/2006/relationships" xmlns:p="http://schemas.openxmlformats.org/presentationml/2006/main">
  <p:tag name="ORIGINALHEIGHT" val="9.713533"/>
  <p:tag name="ORIGINALWIDTH" val="2.275197"/>
  <p:tag name="EMFCHILD" val="True"/>
</p:tagLst>
</file>

<file path=ppt/tags/tag100.xml><?xml version="1.0" encoding="utf-8"?>
<p:tagLst xmlns:a="http://schemas.openxmlformats.org/drawingml/2006/main" xmlns:r="http://schemas.openxmlformats.org/officeDocument/2006/relationships" xmlns:p="http://schemas.openxmlformats.org/presentationml/2006/main">
  <p:tag name="ORIGINALHEIGHT" val="4.31766"/>
  <p:tag name="ORIGINALWIDTH" val="3.921766"/>
  <p:tag name="EMFCHILD" val="True"/>
</p:tagLst>
</file>

<file path=ppt/tags/tag101.xml><?xml version="1.0" encoding="utf-8"?>
<p:tagLst xmlns:a="http://schemas.openxmlformats.org/drawingml/2006/main" xmlns:r="http://schemas.openxmlformats.org/officeDocument/2006/relationships" xmlns:p="http://schemas.openxmlformats.org/presentationml/2006/main">
  <p:tag name="ORIGINALHEIGHT" val="26.51693"/>
  <p:tag name="ORIGINALWIDTH" val="169.8529"/>
  <p:tag name="OUTPUTTYPE" val="SVG"/>
  <p:tag name="IGUANATEXVERSION" val="162"/>
  <p:tag name="LATEXADDIN" val="\documentclass{article}&#10;\usepackage{amsmath}&#10;\usepackage{physics}&#10;\pagestyle{empty}&#10;\begin{document}&#10;&#10;$$&#10;\mathrm{KL}=\sum_{ch}{\int{p(ch,T)\ln{\Bigl[\frac{p(ch,T)}{q(ch,T|\boldsymbol{\theta})}\Bigr]}\dd{T}}}&#10;$$&#10;&#10;\end{document}"/>
  <p:tag name="IGUANATEXSIZE" val="16"/>
  <p:tag name="IGUANATEXCURSOR" val="112"/>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102.xml><?xml version="1.0" encoding="utf-8"?>
<p:tagLst xmlns:a="http://schemas.openxmlformats.org/drawingml/2006/main" xmlns:r="http://schemas.openxmlformats.org/officeDocument/2006/relationships" xmlns:p="http://schemas.openxmlformats.org/presentationml/2006/main">
  <p:tag name="ORIGINALHEIGHT" val="6.869882"/>
  <p:tag name="ORIGINALWIDTH" val="7.014025"/>
  <p:tag name="LATEXADDIN" val="\documentclass{article}&#10;\usepackage{amsmath}&#10;\usepackage{physics}&#10;\pagestyle{empty}&#10;\begin{document}&#10;&#10;$$&#10;\mathrm{KL}=\sum_{ch}{\int{p(ch,T)\ln{\Bigl[\frac{p(ch,T)}{q(ch,T|\boldsymbol{\theta})}\Bigr]}\dd{T}}}&#10;$$&#10;&#10;\end{document}"/>
  <p:tag name="IGUANATEXSIZE" val="16"/>
  <p:tag name="IGUANATEXCURSOR" val="112"/>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103.xml><?xml version="1.0" encoding="utf-8"?>
<p:tagLst xmlns:a="http://schemas.openxmlformats.org/drawingml/2006/main" xmlns:r="http://schemas.openxmlformats.org/officeDocument/2006/relationships" xmlns:p="http://schemas.openxmlformats.org/presentationml/2006/main">
  <p:tag name="ORIGINALHEIGHT" val="6.869882"/>
  <p:tag name="ORIGINALWIDTH" val="5.477509"/>
  <p:tag name="EMFCHILD" val="True"/>
</p:tagLst>
</file>

<file path=ppt/tags/tag104.xml><?xml version="1.0" encoding="utf-8"?>
<p:tagLst xmlns:a="http://schemas.openxmlformats.org/drawingml/2006/main" xmlns:r="http://schemas.openxmlformats.org/officeDocument/2006/relationships" xmlns:p="http://schemas.openxmlformats.org/presentationml/2006/main">
  <p:tag name="ORIGINALHEIGHT" val="2.353642"/>
  <p:tag name="ORIGINALWIDTH" val="6.634891"/>
  <p:tag name="EMFCHILD" val="True"/>
</p:tagLst>
</file>

<file path=ppt/tags/tag105.xml><?xml version="1.0" encoding="utf-8"?>
<p:tagLst xmlns:a="http://schemas.openxmlformats.org/drawingml/2006/main" xmlns:r="http://schemas.openxmlformats.org/officeDocument/2006/relationships" xmlns:p="http://schemas.openxmlformats.org/presentationml/2006/main">
  <p:tag name="ORIGINALHEIGHT" val="14.08179"/>
  <p:tag name="ORIGINALWIDTH" val="13.27977"/>
  <p:tag name="EMFCHILD" val="True"/>
</p:tagLst>
</file>

<file path=ppt/tags/tag106.xml><?xml version="1.0" encoding="utf-8"?>
<p:tagLst xmlns:a="http://schemas.openxmlformats.org/drawingml/2006/main" xmlns:r="http://schemas.openxmlformats.org/officeDocument/2006/relationships" xmlns:p="http://schemas.openxmlformats.org/presentationml/2006/main">
  <p:tag name="ORIGINALHEIGHT" val="3.175443"/>
  <p:tag name="ORIGINALWIDTH" val="3.024114"/>
  <p:tag name="EMFCHILD" val="True"/>
</p:tagLst>
</file>

<file path=ppt/tags/tag107.xml><?xml version="1.0" encoding="utf-8"?>
<p:tagLst xmlns:a="http://schemas.openxmlformats.org/drawingml/2006/main" xmlns:r="http://schemas.openxmlformats.org/officeDocument/2006/relationships" xmlns:p="http://schemas.openxmlformats.org/presentationml/2006/main">
  <p:tag name="ORIGINALHEIGHT" val="4.956792"/>
  <p:tag name="ORIGINALWIDTH" val="3.806299"/>
  <p:tag name="EMFCHILD" val="True"/>
</p:tagLst>
</file>

<file path=ppt/tags/tag108.xml><?xml version="1.0" encoding="utf-8"?>
<p:tagLst xmlns:a="http://schemas.openxmlformats.org/drawingml/2006/main" xmlns:r="http://schemas.openxmlformats.org/officeDocument/2006/relationships" xmlns:p="http://schemas.openxmlformats.org/presentationml/2006/main">
  <p:tag name="ORIGINALHEIGHT" val="22.3498"/>
  <p:tag name="ORIGINALWIDTH" val="8.849852"/>
  <p:tag name="EMFCHILD" val="True"/>
</p:tagLst>
</file>

<file path=ppt/tags/tag109.xml><?xml version="1.0" encoding="utf-8"?>
<p:tagLst xmlns:a="http://schemas.openxmlformats.org/drawingml/2006/main" xmlns:r="http://schemas.openxmlformats.org/officeDocument/2006/relationships" xmlns:p="http://schemas.openxmlformats.org/presentationml/2006/main">
  <p:tag name="ORIGINALHEIGHT" val="6.397146"/>
  <p:tag name="ORIGINALWIDTH" val="5.20812"/>
  <p:tag name="EMFCHILD" val="True"/>
</p:tagLst>
</file>

<file path=ppt/tags/tag11.xml><?xml version="1.0" encoding="utf-8"?>
<p:tagLst xmlns:a="http://schemas.openxmlformats.org/drawingml/2006/main" xmlns:r="http://schemas.openxmlformats.org/officeDocument/2006/relationships" xmlns:p="http://schemas.openxmlformats.org/presentationml/2006/main">
  <p:tag name="ORIGINALHEIGHT" val="7.30525"/>
  <p:tag name="ORIGINALWIDTH" val="6.216669"/>
  <p:tag name="LATEXADDIN" val="\documentclass{article}&#10;\usepackage{amsmath}&#10;\pagestyle{empty}&#10;\begin{document}&#10;&#10;$$&#10;\mathcal{L}_h=p_h(N)\prod_{i=0}^N{f_h(ch_i,t_i)}&#10;$$&#10;&#10;\end{document}"/>
  <p:tag name="IGUANATEXSIZE" val="18"/>
  <p:tag name="IGUANATEXCURSOR" val="94"/>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110.xml><?xml version="1.0" encoding="utf-8"?>
<p:tagLst xmlns:a="http://schemas.openxmlformats.org/drawingml/2006/main" xmlns:r="http://schemas.openxmlformats.org/officeDocument/2006/relationships" xmlns:p="http://schemas.openxmlformats.org/presentationml/2006/main">
  <p:tag name="ORIGINALHEIGHT" val="10.05842"/>
  <p:tag name="ORIGINALWIDTH" val="2.314714"/>
  <p:tag name="EMFCHILD" val="True"/>
</p:tagLst>
</file>

<file path=ppt/tags/tag111.xml><?xml version="1.0" encoding="utf-8"?>
<p:tagLst xmlns:a="http://schemas.openxmlformats.org/drawingml/2006/main" xmlns:r="http://schemas.openxmlformats.org/officeDocument/2006/relationships" xmlns:p="http://schemas.openxmlformats.org/presentationml/2006/main">
  <p:tag name="ORIGINALHEIGHT" val="4.556447"/>
  <p:tag name="ORIGINALWIDTH" val="3.881151"/>
  <p:tag name="EMFCHILD" val="True"/>
</p:tagLst>
</file>

<file path=ppt/tags/tag112.xml><?xml version="1.0" encoding="utf-8"?>
<p:tagLst xmlns:a="http://schemas.openxmlformats.org/drawingml/2006/main" xmlns:r="http://schemas.openxmlformats.org/officeDocument/2006/relationships" xmlns:p="http://schemas.openxmlformats.org/presentationml/2006/main">
  <p:tag name="ORIGINALHEIGHT" val="7.091191"/>
  <p:tag name="ORIGINALWIDTH" val="4.898818"/>
  <p:tag name="EMFCHILD" val="True"/>
</p:tagLst>
</file>

<file path=ppt/tags/tag113.xml><?xml version="1.0" encoding="utf-8"?>
<p:tagLst xmlns:a="http://schemas.openxmlformats.org/drawingml/2006/main" xmlns:r="http://schemas.openxmlformats.org/officeDocument/2006/relationships" xmlns:p="http://schemas.openxmlformats.org/presentationml/2006/main">
  <p:tag name="ORIGINALHEIGHT" val="3.007431"/>
  <p:tag name="ORIGINALWIDTH" val="1.167323"/>
  <p:tag name="EMFCHILD" val="True"/>
</p:tagLst>
</file>

<file path=ppt/tags/tag114.xml><?xml version="1.0" encoding="utf-8"?>
<p:tagLst xmlns:a="http://schemas.openxmlformats.org/drawingml/2006/main" xmlns:r="http://schemas.openxmlformats.org/officeDocument/2006/relationships" xmlns:p="http://schemas.openxmlformats.org/presentationml/2006/main">
  <p:tag name="ORIGINALHEIGHT" val="6.809547"/>
  <p:tag name="ORIGINALWIDTH" val="6.784546"/>
  <p:tag name="EMFCHILD" val="True"/>
</p:tagLst>
</file>

<file path=ppt/tags/tag115.xml><?xml version="1.0" encoding="utf-8"?>
<p:tagLst xmlns:a="http://schemas.openxmlformats.org/drawingml/2006/main" xmlns:r="http://schemas.openxmlformats.org/officeDocument/2006/relationships" xmlns:p="http://schemas.openxmlformats.org/presentationml/2006/main">
  <p:tag name="ORIGINALHEIGHT" val="10.05842"/>
  <p:tag name="ORIGINALWIDTH" val="2.314714"/>
  <p:tag name="EMFCHILD" val="True"/>
</p:tagLst>
</file>

<file path=ppt/tags/tag116.xml><?xml version="1.0" encoding="utf-8"?>
<p:tagLst xmlns:a="http://schemas.openxmlformats.org/drawingml/2006/main" xmlns:r="http://schemas.openxmlformats.org/officeDocument/2006/relationships" xmlns:p="http://schemas.openxmlformats.org/presentationml/2006/main">
  <p:tag name="ORIGINALHEIGHT" val="6.980512"/>
  <p:tag name="ORIGINALWIDTH" val="2.214911"/>
  <p:tag name="EMFCHILD" val="True"/>
</p:tagLst>
</file>

<file path=ppt/tags/tag117.xml><?xml version="1.0" encoding="utf-8"?>
<p:tagLst xmlns:a="http://schemas.openxmlformats.org/drawingml/2006/main" xmlns:r="http://schemas.openxmlformats.org/officeDocument/2006/relationships" xmlns:p="http://schemas.openxmlformats.org/presentationml/2006/main">
  <p:tag name="ORIGINALHEIGHT" val="4.445817"/>
  <p:tag name="ORIGINALWIDTH" val="5.018553"/>
  <p:tag name="EMFCHILD" val="True"/>
</p:tagLst>
</file>

<file path=ppt/tags/tag118.xml><?xml version="1.0" encoding="utf-8"?>
<p:tagLst xmlns:a="http://schemas.openxmlformats.org/drawingml/2006/main" xmlns:r="http://schemas.openxmlformats.org/officeDocument/2006/relationships" xmlns:p="http://schemas.openxmlformats.org/presentationml/2006/main">
  <p:tag name="ORIGINALHEIGHT" val="18.09508"/>
  <p:tag name="ORIGINALWIDTH" val="2.264813"/>
  <p:tag name="EMFCHILD" val="True"/>
</p:tagLst>
</file>

<file path=ppt/tags/tag119.xml><?xml version="1.0" encoding="utf-8"?>
<p:tagLst xmlns:a="http://schemas.openxmlformats.org/drawingml/2006/main" xmlns:r="http://schemas.openxmlformats.org/officeDocument/2006/relationships" xmlns:p="http://schemas.openxmlformats.org/presentationml/2006/main">
  <p:tag name="ORIGINALHEIGHT" val="6.397146"/>
  <p:tag name="ORIGINALWIDTH" val="5.20812"/>
  <p:tag name="EMFCHILD" val="True"/>
</p:tagLst>
</file>

<file path=ppt/tags/tag12.xml><?xml version="1.0" encoding="utf-8"?>
<p:tagLst xmlns:a="http://schemas.openxmlformats.org/drawingml/2006/main" xmlns:r="http://schemas.openxmlformats.org/officeDocument/2006/relationships" xmlns:p="http://schemas.openxmlformats.org/presentationml/2006/main">
  <p:tag name="ORIGINALHEIGHT" val="4.951881"/>
  <p:tag name="ORIGINALWIDTH" val="3.800745"/>
  <p:tag name="EMFCHILD" val="True"/>
</p:tagLst>
</file>

<file path=ppt/tags/tag120.xml><?xml version="1.0" encoding="utf-8"?>
<p:tagLst xmlns:a="http://schemas.openxmlformats.org/drawingml/2006/main" xmlns:r="http://schemas.openxmlformats.org/officeDocument/2006/relationships" xmlns:p="http://schemas.openxmlformats.org/presentationml/2006/main">
  <p:tag name="ORIGINALHEIGHT" val="10.05842"/>
  <p:tag name="ORIGINALWIDTH" val="2.314714"/>
  <p:tag name="EMFCHILD" val="True"/>
</p:tagLst>
</file>

<file path=ppt/tags/tag121.xml><?xml version="1.0" encoding="utf-8"?>
<p:tagLst xmlns:a="http://schemas.openxmlformats.org/drawingml/2006/main" xmlns:r="http://schemas.openxmlformats.org/officeDocument/2006/relationships" xmlns:p="http://schemas.openxmlformats.org/presentationml/2006/main">
  <p:tag name="ORIGINALHEIGHT" val="4.556447"/>
  <p:tag name="ORIGINALWIDTH" val="3.881151"/>
  <p:tag name="EMFCHILD" val="True"/>
</p:tagLst>
</file>

<file path=ppt/tags/tag122.xml><?xml version="1.0" encoding="utf-8"?>
<p:tagLst xmlns:a="http://schemas.openxmlformats.org/drawingml/2006/main" xmlns:r="http://schemas.openxmlformats.org/officeDocument/2006/relationships" xmlns:p="http://schemas.openxmlformats.org/presentationml/2006/main">
  <p:tag name="ORIGINALHEIGHT" val="7.091191"/>
  <p:tag name="ORIGINALWIDTH" val="4.898818"/>
  <p:tag name="EMFCHILD" val="True"/>
</p:tagLst>
</file>

<file path=ppt/tags/tag123.xml><?xml version="1.0" encoding="utf-8"?>
<p:tagLst xmlns:a="http://schemas.openxmlformats.org/drawingml/2006/main" xmlns:r="http://schemas.openxmlformats.org/officeDocument/2006/relationships" xmlns:p="http://schemas.openxmlformats.org/presentationml/2006/main">
  <p:tag name="ORIGINALHEIGHT" val="3.007431"/>
  <p:tag name="ORIGINALWIDTH" val="1.167323"/>
  <p:tag name="EMFCHILD" val="True"/>
</p:tagLst>
</file>

<file path=ppt/tags/tag124.xml><?xml version="1.0" encoding="utf-8"?>
<p:tagLst xmlns:a="http://schemas.openxmlformats.org/drawingml/2006/main" xmlns:r="http://schemas.openxmlformats.org/officeDocument/2006/relationships" xmlns:p="http://schemas.openxmlformats.org/presentationml/2006/main">
  <p:tag name="ORIGINALHEIGHT" val="6.809547"/>
  <p:tag name="ORIGINALWIDTH" val="6.784546"/>
  <p:tag name="EMFCHILD" val="True"/>
</p:tagLst>
</file>

<file path=ppt/tags/tag125.xml><?xml version="1.0" encoding="utf-8"?>
<p:tagLst xmlns:a="http://schemas.openxmlformats.org/drawingml/2006/main" xmlns:r="http://schemas.openxmlformats.org/officeDocument/2006/relationships" xmlns:p="http://schemas.openxmlformats.org/presentationml/2006/main">
  <p:tag name="ORIGINALHEIGHT" val="10.05842"/>
  <p:tag name="ORIGINALWIDTH" val="2.314714"/>
  <p:tag name="EMFCHILD" val="True"/>
</p:tagLst>
</file>

<file path=ppt/tags/tag126.xml><?xml version="1.0" encoding="utf-8"?>
<p:tagLst xmlns:a="http://schemas.openxmlformats.org/drawingml/2006/main" xmlns:r="http://schemas.openxmlformats.org/officeDocument/2006/relationships" xmlns:p="http://schemas.openxmlformats.org/presentationml/2006/main">
  <p:tag name="ORIGINALHEIGHT" val="0.402313"/>
  <p:tag name="ORIGINALWIDTH" val="42.98429"/>
  <p:tag name="EMFCHILD" val="True"/>
</p:tagLst>
</file>

<file path=ppt/tags/tag127.xml><?xml version="1.0" encoding="utf-8"?>
<p:tagLst xmlns:a="http://schemas.openxmlformats.org/drawingml/2006/main" xmlns:r="http://schemas.openxmlformats.org/officeDocument/2006/relationships" xmlns:p="http://schemas.openxmlformats.org/presentationml/2006/main">
  <p:tag name="ORIGINALHEIGHT" val="6.397146"/>
  <p:tag name="ORIGINALWIDTH" val="4.11063"/>
  <p:tag name="EMFCHILD" val="True"/>
</p:tagLst>
</file>

<file path=ppt/tags/tag128.xml><?xml version="1.0" encoding="utf-8"?>
<p:tagLst xmlns:a="http://schemas.openxmlformats.org/drawingml/2006/main" xmlns:r="http://schemas.openxmlformats.org/officeDocument/2006/relationships" xmlns:p="http://schemas.openxmlformats.org/presentationml/2006/main">
  <p:tag name="ORIGINALHEIGHT" val="10.05842"/>
  <p:tag name="ORIGINALWIDTH" val="2.314714"/>
  <p:tag name="EMFCHILD" val="True"/>
</p:tagLst>
</file>

<file path=ppt/tags/tag129.xml><?xml version="1.0" encoding="utf-8"?>
<p:tagLst xmlns:a="http://schemas.openxmlformats.org/drawingml/2006/main" xmlns:r="http://schemas.openxmlformats.org/officeDocument/2006/relationships" xmlns:p="http://schemas.openxmlformats.org/presentationml/2006/main">
  <p:tag name="ORIGINALHEIGHT" val="4.556447"/>
  <p:tag name="ORIGINALWIDTH" val="3.881151"/>
  <p:tag name="EMFCHILD" val="True"/>
</p:tagLst>
</file>

<file path=ppt/tags/tag13.xml><?xml version="1.0" encoding="utf-8"?>
<p:tagLst xmlns:a="http://schemas.openxmlformats.org/drawingml/2006/main" xmlns:r="http://schemas.openxmlformats.org/officeDocument/2006/relationships" xmlns:p="http://schemas.openxmlformats.org/presentationml/2006/main">
  <p:tag name="ORIGINALHEIGHT" val="2.351313"/>
  <p:tag name="ORIGINALWIDTH" val="6.625155"/>
  <p:tag name="EMFCHILD" val="True"/>
</p:tagLst>
</file>

<file path=ppt/tags/tag130.xml><?xml version="1.0" encoding="utf-8"?>
<p:tagLst xmlns:a="http://schemas.openxmlformats.org/drawingml/2006/main" xmlns:r="http://schemas.openxmlformats.org/officeDocument/2006/relationships" xmlns:p="http://schemas.openxmlformats.org/presentationml/2006/main">
  <p:tag name="ORIGINALHEIGHT" val="7.091191"/>
  <p:tag name="ORIGINALWIDTH" val="4.898818"/>
  <p:tag name="EMFCHILD" val="True"/>
</p:tagLst>
</file>

<file path=ppt/tags/tag131.xml><?xml version="1.0" encoding="utf-8"?>
<p:tagLst xmlns:a="http://schemas.openxmlformats.org/drawingml/2006/main" xmlns:r="http://schemas.openxmlformats.org/officeDocument/2006/relationships" xmlns:p="http://schemas.openxmlformats.org/presentationml/2006/main">
  <p:tag name="ORIGINALHEIGHT" val="3.007431"/>
  <p:tag name="ORIGINALWIDTH" val="1.167323"/>
  <p:tag name="EMFCHILD" val="True"/>
</p:tagLst>
</file>

<file path=ppt/tags/tag132.xml><?xml version="1.0" encoding="utf-8"?>
<p:tagLst xmlns:a="http://schemas.openxmlformats.org/drawingml/2006/main" xmlns:r="http://schemas.openxmlformats.org/officeDocument/2006/relationships" xmlns:p="http://schemas.openxmlformats.org/presentationml/2006/main">
  <p:tag name="ORIGINALHEIGHT" val="6.809547"/>
  <p:tag name="ORIGINALWIDTH" val="6.784546"/>
  <p:tag name="EMFCHILD" val="True"/>
</p:tagLst>
</file>

<file path=ppt/tags/tag133.xml><?xml version="1.0" encoding="utf-8"?>
<p:tagLst xmlns:a="http://schemas.openxmlformats.org/drawingml/2006/main" xmlns:r="http://schemas.openxmlformats.org/officeDocument/2006/relationships" xmlns:p="http://schemas.openxmlformats.org/presentationml/2006/main">
  <p:tag name="ORIGINALHEIGHT" val="10.05842"/>
  <p:tag name="ORIGINALWIDTH" val="0.3990649"/>
  <p:tag name="EMFCHILD" val="True"/>
</p:tagLst>
</file>

<file path=ppt/tags/tag134.xml><?xml version="1.0" encoding="utf-8"?>
<p:tagLst xmlns:a="http://schemas.openxmlformats.org/drawingml/2006/main" xmlns:r="http://schemas.openxmlformats.org/officeDocument/2006/relationships" xmlns:p="http://schemas.openxmlformats.org/presentationml/2006/main">
  <p:tag name="ORIGINALHEIGHT" val="7.141487"/>
  <p:tag name="ORIGINALWIDTH" val="4.998621"/>
  <p:tag name="EMFCHILD" val="True"/>
</p:tagLst>
</file>

<file path=ppt/tags/tag135.xml><?xml version="1.0" encoding="utf-8"?>
<p:tagLst xmlns:a="http://schemas.openxmlformats.org/drawingml/2006/main" xmlns:r="http://schemas.openxmlformats.org/officeDocument/2006/relationships" xmlns:p="http://schemas.openxmlformats.org/presentationml/2006/main">
  <p:tag name="ORIGINALHEIGHT" val="10.05842"/>
  <p:tag name="ORIGINALWIDTH" val="2.314714"/>
  <p:tag name="EMFCHILD" val="True"/>
</p:tagLst>
</file>

<file path=ppt/tags/tag136.xml><?xml version="1.0" encoding="utf-8"?>
<p:tagLst xmlns:a="http://schemas.openxmlformats.org/drawingml/2006/main" xmlns:r="http://schemas.openxmlformats.org/officeDocument/2006/relationships" xmlns:p="http://schemas.openxmlformats.org/presentationml/2006/main">
  <p:tag name="ORIGINALHEIGHT" val="18.09508"/>
  <p:tag name="ORIGINALWIDTH" val="2.264813"/>
  <p:tag name="EMFCHILD" val="True"/>
</p:tagLst>
</file>

<file path=ppt/tags/tag137.xml><?xml version="1.0" encoding="utf-8"?>
<p:tagLst xmlns:a="http://schemas.openxmlformats.org/drawingml/2006/main" xmlns:r="http://schemas.openxmlformats.org/officeDocument/2006/relationships" xmlns:p="http://schemas.openxmlformats.org/presentationml/2006/main">
  <p:tag name="ORIGINALHEIGHT" val="7.091191"/>
  <p:tag name="ORIGINALWIDTH" val="4.918798"/>
  <p:tag name="EMFCHILD" val="True"/>
</p:tagLst>
</file>

<file path=ppt/tags/tag138.xml><?xml version="1.0" encoding="utf-8"?>
<p:tagLst xmlns:a="http://schemas.openxmlformats.org/drawingml/2006/main" xmlns:r="http://schemas.openxmlformats.org/officeDocument/2006/relationships" xmlns:p="http://schemas.openxmlformats.org/presentationml/2006/main">
  <p:tag name="ORIGINALHEIGHT" val="6.809547"/>
  <p:tag name="ORIGINALWIDTH" val="6.784546"/>
  <p:tag name="EMFCHILD" val="True"/>
</p:tagLst>
</file>

<file path=ppt/tags/tag139.xml><?xml version="1.0" encoding="utf-8"?>
<p:tagLst xmlns:a="http://schemas.openxmlformats.org/drawingml/2006/main" xmlns:r="http://schemas.openxmlformats.org/officeDocument/2006/relationships" xmlns:p="http://schemas.openxmlformats.org/presentationml/2006/main">
  <p:tag name="ORIGINALHEIGHT" val="8.920429"/>
  <p:tag name="ORIGINALWIDTH" val="46.48526"/>
  <p:tag name="OUTPUTTYPE" val="SVG"/>
  <p:tag name="IGUANATEXVERSION" val="162"/>
  <p:tag name="LATEXADDIN" val="\documentclass{article}&#10;\usepackage{amsmath}&#10;\pagestyle{empty}&#10;\begin{document}&#10;&#10;$$&#10;\theta_{\text{max}}=90^\circ&#10;$$&#10;&#10;\end{document}"/>
  <p:tag name="IGUANATEXSIZE" val="18"/>
  <p:tag name="IGUANATEXCURSOR" val="112"/>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14.xml><?xml version="1.0" encoding="utf-8"?>
<p:tagLst xmlns:a="http://schemas.openxmlformats.org/drawingml/2006/main" xmlns:r="http://schemas.openxmlformats.org/officeDocument/2006/relationships" xmlns:p="http://schemas.openxmlformats.org/presentationml/2006/main">
  <p:tag name="ORIGINALHEIGHT" val="6.390858"/>
  <p:tag name="ORIGINALWIDTH" val="5.200483"/>
  <p:tag name="EMFCHILD" val="True"/>
</p:tagLst>
</file>

<file path=ppt/tags/tag140.xml><?xml version="1.0" encoding="utf-8"?>
<p:tagLst xmlns:a="http://schemas.openxmlformats.org/drawingml/2006/main" xmlns:r="http://schemas.openxmlformats.org/officeDocument/2006/relationships" xmlns:p="http://schemas.openxmlformats.org/presentationml/2006/main">
  <p:tag name="ORIGINALHEIGHT" val="8.850743"/>
  <p:tag name="ORIGINALWIDTH" val="44.49677"/>
  <p:tag name="OUTPUTTYPE" val="SVG"/>
  <p:tag name="IGUANATEXVERSION" val="162"/>
  <p:tag name="LATEXADDIN" val="\documentclass{article}&#10;\usepackage{amsmath}&#10;\pagestyle{empty}&#10;\begin{document}&#10;&#10;$$&#10;\theta_{\text{min}}=32^\circ&#10;$$&#10;&#10;\end{document}"/>
  <p:tag name="IGUANATEXSIZE" val="18"/>
  <p:tag name="IGUANATEXCURSOR" val="101"/>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141.xml><?xml version="1.0" encoding="utf-8"?>
<p:tagLst xmlns:a="http://schemas.openxmlformats.org/drawingml/2006/main" xmlns:r="http://schemas.openxmlformats.org/officeDocument/2006/relationships" xmlns:p="http://schemas.openxmlformats.org/presentationml/2006/main">
  <p:tag name="ORIGINALHEIGHT" val="6.715136"/>
  <p:tag name="ORIGINALWIDTH" val="38.51242"/>
  <p:tag name="OUTPUTTYPE" val="SVG"/>
  <p:tag name="IGUANATEXVERSION" val="162"/>
  <p:tag name="LATEXADDIN" val="\documentclass{article}&#10;\usepackage{amsmath}&#10;\pagestyle{empty}&#10;\begin{document}&#10;&#10;1450\text{ mm}&#10;&#10;\end{document}"/>
  <p:tag name="IGUANATEXSIZE" val="18"/>
  <p:tag name="IGUANATEXCURSOR" val="85"/>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142.xml><?xml version="1.0" encoding="utf-8"?>
<p:tagLst xmlns:a="http://schemas.openxmlformats.org/drawingml/2006/main" xmlns:r="http://schemas.openxmlformats.org/officeDocument/2006/relationships" xmlns:p="http://schemas.openxmlformats.org/presentationml/2006/main">
  <p:tag name="ORIGINALHEIGHT" val="6.609493"/>
  <p:tag name="ORIGINALWIDTH" val="33.7524"/>
  <p:tag name="OUTPUTTYPE" val="SVG"/>
  <p:tag name="IGUANATEXVERSION" val="162"/>
  <p:tag name="LATEXADDIN" val="\documentclass{article}&#10;\usepackage{amsmath}&#10;\pagestyle{empty}&#10;\begin{document}&#10;&#10;900\text{ mm}&#10;&#10;\end{document}"/>
  <p:tag name="IGUANATEXSIZE" val="18"/>
  <p:tag name="IGUANATEXCURSOR" val="84"/>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143.xml><?xml version="1.0" encoding="utf-8"?>
<p:tagLst xmlns:a="http://schemas.openxmlformats.org/drawingml/2006/main" xmlns:r="http://schemas.openxmlformats.org/officeDocument/2006/relationships" xmlns:p="http://schemas.openxmlformats.org/presentationml/2006/main">
  <p:tag name="ORIGINALHEIGHT" val="6.609493"/>
  <p:tag name="ORIGINALWIDTH" val="4.075415"/>
  <p:tag name="LATEXADDIN" val="\documentclass{article}&#10;\usepackage{amsmath}&#10;\pagestyle{empty}&#10;\begin{document}&#10;&#10;900\text{ mm}&#10;&#10;\end{document}"/>
  <p:tag name="IGUANATEXSIZE" val="18"/>
  <p:tag name="IGUANATEXCURSOR" val="84"/>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144.xml><?xml version="1.0" encoding="utf-8"?>
<p:tagLst xmlns:a="http://schemas.openxmlformats.org/drawingml/2006/main" xmlns:r="http://schemas.openxmlformats.org/officeDocument/2006/relationships" xmlns:p="http://schemas.openxmlformats.org/presentationml/2006/main">
  <p:tag name="ORIGINALHEIGHT" val="6.609493"/>
  <p:tag name="ORIGINALWIDTH" val="4.134339"/>
  <p:tag name="EMFCHILD" val="True"/>
</p:tagLst>
</file>

<file path=ppt/tags/tag145.xml><?xml version="1.0" encoding="utf-8"?>
<p:tagLst xmlns:a="http://schemas.openxmlformats.org/drawingml/2006/main" xmlns:r="http://schemas.openxmlformats.org/officeDocument/2006/relationships" xmlns:p="http://schemas.openxmlformats.org/presentationml/2006/main">
  <p:tag name="ORIGINALHEIGHT" val="6.609493"/>
  <p:tag name="ORIGINALWIDTH" val="4.134339"/>
  <p:tag name="EMFCHILD" val="True"/>
</p:tagLst>
</file>

<file path=ppt/tags/tag146.xml><?xml version="1.0" encoding="utf-8"?>
<p:tagLst xmlns:a="http://schemas.openxmlformats.org/drawingml/2006/main" xmlns:r="http://schemas.openxmlformats.org/officeDocument/2006/relationships" xmlns:p="http://schemas.openxmlformats.org/presentationml/2006/main">
  <p:tag name="ORIGINALHEIGHT" val="4.246194"/>
  <p:tag name="ORIGINALWIDTH" val="7.669641"/>
  <p:tag name="EMFCHILD" val="True"/>
</p:tagLst>
</file>

<file path=ppt/tags/tag147.xml><?xml version="1.0" encoding="utf-8"?>
<p:tagLst xmlns:a="http://schemas.openxmlformats.org/drawingml/2006/main" xmlns:r="http://schemas.openxmlformats.org/officeDocument/2006/relationships" xmlns:p="http://schemas.openxmlformats.org/presentationml/2006/main">
  <p:tag name="ORIGINALHEIGHT" val="4.246194"/>
  <p:tag name="ORIGINALWIDTH" val="7.669641"/>
  <p:tag name="EMFCHILD" val="True"/>
</p:tagLst>
</file>

<file path=ppt/tags/tag148.xml><?xml version="1.0" encoding="utf-8"?>
<p:tagLst xmlns:a="http://schemas.openxmlformats.org/drawingml/2006/main" xmlns:r="http://schemas.openxmlformats.org/officeDocument/2006/relationships" xmlns:p="http://schemas.openxmlformats.org/presentationml/2006/main">
  <p:tag name="ORIGINALHEIGHT" val="6.398119"/>
  <p:tag name="ORIGINALWIDTH" val="3.267104"/>
  <p:tag name="LATEXADDIN" val="\documentclass{article}&#10;\usepackage{amsmath}&#10;\pagestyle{empty}&#10;\begin{document}&#10;&#10;1450\text{ mm}&#10;&#10;\end{document}"/>
  <p:tag name="IGUANATEXSIZE" val="18"/>
  <p:tag name="IGUANATEXCURSOR" val="85"/>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149.xml><?xml version="1.0" encoding="utf-8"?>
<p:tagLst xmlns:a="http://schemas.openxmlformats.org/drawingml/2006/main" xmlns:r="http://schemas.openxmlformats.org/officeDocument/2006/relationships" xmlns:p="http://schemas.openxmlformats.org/presentationml/2006/main">
  <p:tag name="ORIGINALHEIGHT" val="6.503806"/>
  <p:tag name="ORIGINALWIDTH" val="4.385827"/>
  <p:tag name="EMFCHILD" val="True"/>
</p:tagLst>
</file>

<file path=ppt/tags/tag15.xml><?xml version="1.0" encoding="utf-8"?>
<p:tagLst xmlns:a="http://schemas.openxmlformats.org/drawingml/2006/main" xmlns:r="http://schemas.openxmlformats.org/officeDocument/2006/relationships" xmlns:p="http://schemas.openxmlformats.org/presentationml/2006/main">
  <p:tag name="ORIGINALHEIGHT" val="4.951881"/>
  <p:tag name="ORIGINALWIDTH" val="3.800745"/>
  <p:tag name="EMFCHILD" val="True"/>
</p:tagLst>
</file>

<file path=ppt/tags/tag150.xml><?xml version="1.0" encoding="utf-8"?>
<p:tagLst xmlns:a="http://schemas.openxmlformats.org/drawingml/2006/main" xmlns:r="http://schemas.openxmlformats.org/officeDocument/2006/relationships" xmlns:p="http://schemas.openxmlformats.org/presentationml/2006/main">
  <p:tag name="ORIGINALHEIGHT" val="6.609493"/>
  <p:tag name="ORIGINALWIDTH" val="3.950218"/>
  <p:tag name="EMFCHILD" val="True"/>
</p:tagLst>
</file>

<file path=ppt/tags/tag151.xml><?xml version="1.0" encoding="utf-8"?>
<p:tagLst xmlns:a="http://schemas.openxmlformats.org/drawingml/2006/main" xmlns:r="http://schemas.openxmlformats.org/officeDocument/2006/relationships" xmlns:p="http://schemas.openxmlformats.org/presentationml/2006/main">
  <p:tag name="ORIGINALHEIGHT" val="6.609493"/>
  <p:tag name="ORIGINALWIDTH" val="4.168023"/>
  <p:tag name="EMFCHILD" val="True"/>
</p:tagLst>
</file>

<file path=ppt/tags/tag152.xml><?xml version="1.0" encoding="utf-8"?>
<p:tagLst xmlns:a="http://schemas.openxmlformats.org/drawingml/2006/main" xmlns:r="http://schemas.openxmlformats.org/officeDocument/2006/relationships" xmlns:p="http://schemas.openxmlformats.org/presentationml/2006/main">
  <p:tag name="ORIGINALHEIGHT" val="4.246194"/>
  <p:tag name="ORIGINALWIDTH" val="7.732152"/>
  <p:tag name="EMFCHILD" val="True"/>
</p:tagLst>
</file>

<file path=ppt/tags/tag153.xml><?xml version="1.0" encoding="utf-8"?>
<p:tagLst xmlns:a="http://schemas.openxmlformats.org/drawingml/2006/main" xmlns:r="http://schemas.openxmlformats.org/officeDocument/2006/relationships" xmlns:p="http://schemas.openxmlformats.org/presentationml/2006/main">
  <p:tag name="ORIGINALHEIGHT" val="4.246194"/>
  <p:tag name="ORIGINALWIDTH" val="7.732152"/>
  <p:tag name="EMFCHILD" val="True"/>
</p:tagLst>
</file>

<file path=ppt/tags/tag154.xml><?xml version="1.0" encoding="utf-8"?>
<p:tagLst xmlns:a="http://schemas.openxmlformats.org/drawingml/2006/main" xmlns:r="http://schemas.openxmlformats.org/officeDocument/2006/relationships" xmlns:p="http://schemas.openxmlformats.org/presentationml/2006/main">
  <p:tag name="ORIGINALHEIGHT" val="7.133246"/>
  <p:tag name="ORIGINALWIDTH" val="4.09217"/>
  <p:tag name="LATEXADDIN" val="\documentclass{article}&#10;\usepackage{amsmath}&#10;\pagestyle{empty}&#10;\begin{document}&#10;&#10;$$&#10;\theta_{\text{min}}=32^\circ&#10;$$&#10;&#10;\end{document}"/>
  <p:tag name="IGUANATEXSIZE" val="18"/>
  <p:tag name="IGUANATEXCURSOR" val="101"/>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155.xml><?xml version="1.0" encoding="utf-8"?>
<p:tagLst xmlns:a="http://schemas.openxmlformats.org/drawingml/2006/main" xmlns:r="http://schemas.openxmlformats.org/officeDocument/2006/relationships" xmlns:p="http://schemas.openxmlformats.org/presentationml/2006/main">
  <p:tag name="ORIGINALHEIGHT" val="3.075459"/>
  <p:tag name="ORIGINALWIDTH" val="5.846982"/>
  <p:tag name="EMFCHILD" val="True"/>
</p:tagLst>
</file>

<file path=ppt/tags/tag156.xml><?xml version="1.0" encoding="utf-8"?>
<p:tagLst xmlns:a="http://schemas.openxmlformats.org/drawingml/2006/main" xmlns:r="http://schemas.openxmlformats.org/officeDocument/2006/relationships" xmlns:p="http://schemas.openxmlformats.org/presentationml/2006/main">
  <p:tag name="ORIGINALHEIGHT" val="4.602712"/>
  <p:tag name="ORIGINALWIDTH" val="1.51203"/>
  <p:tag name="EMFCHILD" val="True"/>
</p:tagLst>
</file>

<file path=ppt/tags/tag157.xml><?xml version="1.0" encoding="utf-8"?>
<p:tagLst xmlns:a="http://schemas.openxmlformats.org/drawingml/2006/main" xmlns:r="http://schemas.openxmlformats.org/officeDocument/2006/relationships" xmlns:p="http://schemas.openxmlformats.org/presentationml/2006/main">
  <p:tag name="ORIGINALHEIGHT" val="3.075459"/>
  <p:tag name="ORIGINALWIDTH" val="3.717629"/>
  <p:tag name="EMFCHILD" val="True"/>
</p:tagLst>
</file>

<file path=ppt/tags/tag158.xml><?xml version="1.0" encoding="utf-8"?>
<p:tagLst xmlns:a="http://schemas.openxmlformats.org/drawingml/2006/main" xmlns:r="http://schemas.openxmlformats.org/officeDocument/2006/relationships" xmlns:p="http://schemas.openxmlformats.org/presentationml/2006/main">
  <p:tag name="ORIGINALHEIGHT" val="2.331234"/>
  <p:tag name="ORIGINALWIDTH" val="6.589108"/>
  <p:tag name="EMFCHILD" val="True"/>
</p:tagLst>
</file>

<file path=ppt/tags/tag159.xml><?xml version="1.0" encoding="utf-8"?>
<p:tagLst xmlns:a="http://schemas.openxmlformats.org/drawingml/2006/main" xmlns:r="http://schemas.openxmlformats.org/officeDocument/2006/relationships" xmlns:p="http://schemas.openxmlformats.org/presentationml/2006/main">
  <p:tag name="ORIGINALHEIGHT" val="6.854287"/>
  <p:tag name="ORIGINALWIDTH" val="4.111986"/>
  <p:tag name="EMFCHILD" val="True"/>
</p:tagLst>
</file>

<file path=ppt/tags/tag16.xml><?xml version="1.0" encoding="utf-8"?>
<p:tagLst xmlns:a="http://schemas.openxmlformats.org/drawingml/2006/main" xmlns:r="http://schemas.openxmlformats.org/officeDocument/2006/relationships" xmlns:p="http://schemas.openxmlformats.org/presentationml/2006/main">
  <p:tag name="ORIGINALHEIGHT" val="10.04851"/>
  <p:tag name="ORIGINALWIDTH" val="2.311331"/>
  <p:tag name="EMFCHILD" val="True"/>
</p:tagLst>
</file>

<file path=ppt/tags/tag160.xml><?xml version="1.0" encoding="utf-8"?>
<p:tagLst xmlns:a="http://schemas.openxmlformats.org/drawingml/2006/main" xmlns:r="http://schemas.openxmlformats.org/officeDocument/2006/relationships" xmlns:p="http://schemas.openxmlformats.org/presentationml/2006/main">
  <p:tag name="ORIGINALHEIGHT" val="6.635083"/>
  <p:tag name="ORIGINALWIDTH" val="3.953456"/>
  <p:tag name="EMFCHILD" val="True"/>
</p:tagLst>
</file>

<file path=ppt/tags/tag161.xml><?xml version="1.0" encoding="utf-8"?>
<p:tagLst xmlns:a="http://schemas.openxmlformats.org/drawingml/2006/main" xmlns:r="http://schemas.openxmlformats.org/officeDocument/2006/relationships" xmlns:p="http://schemas.openxmlformats.org/presentationml/2006/main">
  <p:tag name="ORIGINALHEIGHT" val="2.991776"/>
  <p:tag name="ORIGINALWIDTH" val="2.982415"/>
  <p:tag name="EMFCHILD" val="True"/>
</p:tagLst>
</file>

<file path=ppt/tags/tag162.xml><?xml version="1.0" encoding="utf-8"?>
<p:tagLst xmlns:a="http://schemas.openxmlformats.org/drawingml/2006/main" xmlns:r="http://schemas.openxmlformats.org/officeDocument/2006/relationships" xmlns:p="http://schemas.openxmlformats.org/presentationml/2006/main">
  <p:tag name="ORIGINALHEIGHT" val="7.133246"/>
  <p:tag name="ORIGINALWIDTH" val="4.136439"/>
  <p:tag name="LATEXADDIN" val="\documentclass{article}&#10;\usepackage{amsmath}&#10;\pagestyle{empty}&#10;\begin{document}&#10;&#10;$$&#10;\theta_{\text{max}}=90^\circ&#10;$$&#10;&#10;\end{document}"/>
  <p:tag name="IGUANATEXSIZE" val="18"/>
  <p:tag name="IGUANATEXCURSOR" val="112"/>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163.xml><?xml version="1.0" encoding="utf-8"?>
<p:tagLst xmlns:a="http://schemas.openxmlformats.org/drawingml/2006/main" xmlns:r="http://schemas.openxmlformats.org/officeDocument/2006/relationships" xmlns:p="http://schemas.openxmlformats.org/presentationml/2006/main">
  <p:tag name="ORIGINALHEIGHT" val="3.075459"/>
  <p:tag name="ORIGINALWIDTH" val="5.910193"/>
  <p:tag name="EMFCHILD" val="True"/>
</p:tagLst>
</file>

<file path=ppt/tags/tag164.xml><?xml version="1.0" encoding="utf-8"?>
<p:tagLst xmlns:a="http://schemas.openxmlformats.org/drawingml/2006/main" xmlns:r="http://schemas.openxmlformats.org/officeDocument/2006/relationships" xmlns:p="http://schemas.openxmlformats.org/presentationml/2006/main">
  <p:tag name="ORIGINALHEIGHT" val="3.180053"/>
  <p:tag name="ORIGINALWIDTH" val="3.498425"/>
  <p:tag name="EMFCHILD" val="True"/>
</p:tagLst>
</file>

<file path=ppt/tags/tag165.xml><?xml version="1.0" encoding="utf-8"?>
<p:tagLst xmlns:a="http://schemas.openxmlformats.org/drawingml/2006/main" xmlns:r="http://schemas.openxmlformats.org/officeDocument/2006/relationships" xmlns:p="http://schemas.openxmlformats.org/presentationml/2006/main">
  <p:tag name="ORIGINALHEIGHT" val="3.005687"/>
  <p:tag name="ORIGINALWIDTH" val="3.841995"/>
  <p:tag name="EMFCHILD" val="True"/>
</p:tagLst>
</file>

<file path=ppt/tags/tag166.xml><?xml version="1.0" encoding="utf-8"?>
<p:tagLst xmlns:a="http://schemas.openxmlformats.org/drawingml/2006/main" xmlns:r="http://schemas.openxmlformats.org/officeDocument/2006/relationships" xmlns:p="http://schemas.openxmlformats.org/presentationml/2006/main">
  <p:tag name="ORIGINALHEIGHT" val="2.331234"/>
  <p:tag name="ORIGINALWIDTH" val="6.660368"/>
  <p:tag name="EMFCHILD" val="True"/>
</p:tagLst>
</file>

<file path=ppt/tags/tag167.xml><?xml version="1.0" encoding="utf-8"?>
<p:tagLst xmlns:a="http://schemas.openxmlformats.org/drawingml/2006/main" xmlns:r="http://schemas.openxmlformats.org/officeDocument/2006/relationships" xmlns:p="http://schemas.openxmlformats.org/presentationml/2006/main">
  <p:tag name="ORIGINALHEIGHT" val="6.854287"/>
  <p:tag name="ORIGINALWIDTH" val="4.156475"/>
  <p:tag name="EMFCHILD" val="True"/>
</p:tagLst>
</file>

<file path=ppt/tags/tag168.xml><?xml version="1.0" encoding="utf-8"?>
<p:tagLst xmlns:a="http://schemas.openxmlformats.org/drawingml/2006/main" xmlns:r="http://schemas.openxmlformats.org/officeDocument/2006/relationships" xmlns:p="http://schemas.openxmlformats.org/presentationml/2006/main">
  <p:tag name="ORIGINALHEIGHT" val="6.854287"/>
  <p:tag name="ORIGINALWIDTH" val="4.216579"/>
  <p:tag name="EMFCHILD" val="True"/>
</p:tagLst>
</file>

<file path=ppt/tags/tag169.xml><?xml version="1.0" encoding="utf-8"?>
<p:tagLst xmlns:a="http://schemas.openxmlformats.org/drawingml/2006/main" xmlns:r="http://schemas.openxmlformats.org/officeDocument/2006/relationships" xmlns:p="http://schemas.openxmlformats.org/presentationml/2006/main">
  <p:tag name="ORIGINALHEIGHT" val="2.991776"/>
  <p:tag name="ORIGINALWIDTH" val="3.014698"/>
  <p:tag name="EMFCHILD" val="True"/>
</p:tagLst>
</file>

<file path=ppt/tags/tag17.xml><?xml version="1.0" encoding="utf-8"?>
<p:tagLst xmlns:a="http://schemas.openxmlformats.org/drawingml/2006/main" xmlns:r="http://schemas.openxmlformats.org/officeDocument/2006/relationships" xmlns:p="http://schemas.openxmlformats.org/presentationml/2006/main">
  <p:tag name="ORIGINALHEIGHT" val="6.863124"/>
  <p:tag name="ORIGINALWIDTH" val="8.388542"/>
  <p:tag name="EMFCHILD" val="True"/>
</p:tagLst>
</file>

<file path=ppt/tags/tag170.xml><?xml version="1.0" encoding="utf-8"?>
<p:tagLst xmlns:a="http://schemas.openxmlformats.org/drawingml/2006/main" xmlns:r="http://schemas.openxmlformats.org/officeDocument/2006/relationships" xmlns:p="http://schemas.openxmlformats.org/presentationml/2006/main">
  <p:tag name="ORIGINALHEIGHT" val="9.713533"/>
  <p:tag name="ORIGINALWIDTH" val="29.77972"/>
  <p:tag name="OUTPUTTYPE" val="SVG"/>
  <p:tag name="IGUANATEXVERSION" val="162"/>
  <p:tag name="LATEXADDIN" val="\documentclass{article}&#10;\usepackage{amsmath}&#10;\pagestyle{empty}&#10;\begin{document}&#10;&#10;$$&#10;f(ch,t)&#10;$$&#10;&#10;\end{document}"/>
  <p:tag name="IGUANATEXSIZE" val="16"/>
  <p:tag name="IGUANATEXCURSOR" val="90"/>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171.xml><?xml version="1.0" encoding="utf-8"?>
<p:tagLst xmlns:a="http://schemas.openxmlformats.org/drawingml/2006/main" xmlns:r="http://schemas.openxmlformats.org/officeDocument/2006/relationships" xmlns:p="http://schemas.openxmlformats.org/presentationml/2006/main">
  <p:tag name="ORIGINALHEIGHT" val="9.713561"/>
  <p:tag name="ORIGINALWIDTH" val="105.9236"/>
  <p:tag name="OUTPUTTYPE" val="SVG"/>
  <p:tag name="IGUANATEXVERSION" val="162"/>
  <p:tag name="LATEXADDIN" val="\documentclass{article}&#10;\usepackage{amsmath}&#10;\pagestyle{empty}&#10;\begin{document}&#10;&#10;$$&#10;f_h(ch,t)=S_h(ch,t)+B&#10;$$&#10;&#10;\end{document}"/>
  <p:tag name="IGUANATEXSIZE" val="18"/>
  <p:tag name="IGUANATEXCURSOR" val="105"/>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172.xml><?xml version="1.0" encoding="utf-8"?>
<p:tagLst xmlns:a="http://schemas.openxmlformats.org/drawingml/2006/main" xmlns:r="http://schemas.openxmlformats.org/officeDocument/2006/relationships" xmlns:p="http://schemas.openxmlformats.org/presentationml/2006/main">
  <p:tag name="ORIGINALHEIGHT" val="29.36142"/>
  <p:tag name="ORIGINALWIDTH" val="109.7538"/>
  <p:tag name="OUTPUTTYPE" val="SVG"/>
  <p:tag name="IGUANATEXVERSION" val="162"/>
  <p:tag name="LATEXADDIN" val="\documentclass{article}&#10;\usepackage{amsmath}&#10;\pagestyle{empty}&#10;\begin{document}&#10;&#10;$$&#10;\mathcal{L}_h=p_h(N)\prod_{i=0}^N{f_h(ch_i,t_i)}&#10;$$&#10;&#10;\end{document}"/>
  <p:tag name="IGUANATEXSIZE" val="18"/>
  <p:tag name="IGUANATEXCURSOR" val="94"/>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173.xml><?xml version="1.0" encoding="utf-8"?>
<p:tagLst xmlns:a="http://schemas.openxmlformats.org/drawingml/2006/main" xmlns:r="http://schemas.openxmlformats.org/officeDocument/2006/relationships" xmlns:p="http://schemas.openxmlformats.org/presentationml/2006/main">
  <p:tag name="ORIGINALHEIGHT" val="21.88991"/>
  <p:tag name="ORIGINALWIDTH" val="109.5808"/>
  <p:tag name="OUTPUTTYPE" val="SVG"/>
  <p:tag name="IGUANATEXVERSION" val="162"/>
  <p:tag name="LATEXADDIN" val="\documentclass{article}&#10;\usepackage{amsmath}&#10;\pagestyle{empty}&#10;\begin{document}&#10;&#10;$$&#10;2\pi\alpha(1-\frac{1}{n^2\beta^2})(\frac{1}{\lambda_1}-\frac{1}{\lambda_2})&#10;$$&#10;&#10;\end{document}"/>
  <p:tag name="IGUANATEXSIZE" val="16"/>
  <p:tag name="IGUANATEXCURSOR" val="159"/>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174.xml><?xml version="1.0" encoding="utf-8"?>
<p:tagLst xmlns:a="http://schemas.openxmlformats.org/drawingml/2006/main" xmlns:r="http://schemas.openxmlformats.org/officeDocument/2006/relationships" xmlns:p="http://schemas.openxmlformats.org/presentationml/2006/main">
  <p:tag name="ORIGINALHEIGHT" val="39.05349"/>
  <p:tag name="ORIGINALWIDTH" val="99.62086"/>
  <p:tag name="OUTPUTTYPE" val="SVG"/>
  <p:tag name="IGUANATEXVERSION" val="162"/>
  <p:tag name="LATEXADDIN" val="\documentclass{article}&#10;\usepackage{amsmath}&#10;\pagestyle{empty}&#10;\begin{document}&#10;&#10;$$&#10;\frac{\sqrt{D_x^2+D_y^2}}{\sqrt{D_x^2+D_y^2+D_z^2}}\geq \frac{1}{n_p}&#10;$$&#10;&#10;\end{document}"/>
  <p:tag name="IGUANATEXSIZE" val="16"/>
  <p:tag name="IGUANATEXCURSOR" val="153"/>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175.xml><?xml version="1.0" encoding="utf-8"?>
<p:tagLst xmlns:a="http://schemas.openxmlformats.org/drawingml/2006/main" xmlns:r="http://schemas.openxmlformats.org/officeDocument/2006/relationships" xmlns:p="http://schemas.openxmlformats.org/presentationml/2006/main">
  <p:tag name="ORIGINALHEIGHT" val="17.93273"/>
  <p:tag name="ORIGINALWIDTH" val="9.043307"/>
  <p:tag name="LATEXADDIN" val="\documentclass{article}&#10;\usepackage{amsmath}&#10;\pagestyle{empty}&#10;\begin{document}&#10;&#10;$$&#10;\frac{\sqrt{D_x^2+D_y^2}}{\sqrt{D_x^2+D_y^2+D_z^2}}\geq \frac{1}{n_p}&#10;$$&#10;&#10;\end{document}"/>
  <p:tag name="IGUANATEXSIZE" val="16"/>
  <p:tag name="IGUANATEXCURSOR" val="153"/>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176.xml><?xml version="1.0" encoding="utf-8"?>
<p:tagLst xmlns:a="http://schemas.openxmlformats.org/drawingml/2006/main" xmlns:r="http://schemas.openxmlformats.org/officeDocument/2006/relationships" xmlns:p="http://schemas.openxmlformats.org/presentationml/2006/main">
  <p:tag name="ORIGINALHEIGHT" val="0.3984744"/>
  <p:tag name="ORIGINALWIDTH" val="38.38145"/>
  <p:tag name="EMFCHILD" val="True"/>
</p:tagLst>
</file>

<file path=ppt/tags/tag177.xml><?xml version="1.0" encoding="utf-8"?>
<p:tagLst xmlns:a="http://schemas.openxmlformats.org/drawingml/2006/main" xmlns:r="http://schemas.openxmlformats.org/officeDocument/2006/relationships" xmlns:p="http://schemas.openxmlformats.org/presentationml/2006/main">
  <p:tag name="ORIGINALHEIGHT" val="6.804478"/>
  <p:tag name="ORIGINALWIDTH" val="7.592421"/>
  <p:tag name="EMFCHILD" val="True"/>
</p:tagLst>
</file>

<file path=ppt/tags/tag178.xml><?xml version="1.0" encoding="utf-8"?>
<p:tagLst xmlns:a="http://schemas.openxmlformats.org/drawingml/2006/main" xmlns:r="http://schemas.openxmlformats.org/officeDocument/2006/relationships" xmlns:p="http://schemas.openxmlformats.org/presentationml/2006/main">
  <p:tag name="ORIGINALHEIGHT" val="4.63061"/>
  <p:tag name="ORIGINALWIDTH" val="3.074705"/>
  <p:tag name="EMFCHILD" val="True"/>
</p:tagLst>
</file>

<file path=ppt/tags/tag179.xml><?xml version="1.0" encoding="utf-8"?>
<p:tagLst xmlns:a="http://schemas.openxmlformats.org/drawingml/2006/main" xmlns:r="http://schemas.openxmlformats.org/officeDocument/2006/relationships" xmlns:p="http://schemas.openxmlformats.org/presentationml/2006/main">
  <p:tag name="ORIGINALHEIGHT" val="3.145177"/>
  <p:tag name="ORIGINALWIDTH" val="3.721653"/>
  <p:tag name="EMFCHILD" val="True"/>
</p:tagLst>
</file>

<file path=ppt/tags/tag18.xml><?xml version="1.0" encoding="utf-8"?>
<p:tagLst xmlns:a="http://schemas.openxmlformats.org/drawingml/2006/main" xmlns:r="http://schemas.openxmlformats.org/officeDocument/2006/relationships" xmlns:p="http://schemas.openxmlformats.org/presentationml/2006/main">
  <p:tag name="ORIGINALHEIGHT" val="10.04851"/>
  <p:tag name="ORIGINALWIDTH" val="2.311331"/>
  <p:tag name="EMFCHILD" val="True"/>
</p:tagLst>
</file>

<file path=ppt/tags/tag180.xml><?xml version="1.0" encoding="utf-8"?>
<p:tagLst xmlns:a="http://schemas.openxmlformats.org/drawingml/2006/main" xmlns:r="http://schemas.openxmlformats.org/officeDocument/2006/relationships" xmlns:p="http://schemas.openxmlformats.org/presentationml/2006/main">
  <p:tag name="ORIGINALHEIGHT" val="6.635088"/>
  <p:tag name="ORIGINALWIDTH" val="6.608563"/>
  <p:tag name="EMFCHILD" val="True"/>
</p:tagLst>
</file>

<file path=ppt/tags/tag181.xml><?xml version="1.0" encoding="utf-8"?>
<p:tagLst xmlns:a="http://schemas.openxmlformats.org/drawingml/2006/main" xmlns:r="http://schemas.openxmlformats.org/officeDocument/2006/relationships" xmlns:p="http://schemas.openxmlformats.org/presentationml/2006/main">
  <p:tag name="ORIGINALHEIGHT" val="6.804478"/>
  <p:tag name="ORIGINALWIDTH" val="7.592421"/>
  <p:tag name="EMFCHILD" val="True"/>
</p:tagLst>
</file>

<file path=ppt/tags/tag182.xml><?xml version="1.0" encoding="utf-8"?>
<p:tagLst xmlns:a="http://schemas.openxmlformats.org/drawingml/2006/main" xmlns:r="http://schemas.openxmlformats.org/officeDocument/2006/relationships" xmlns:p="http://schemas.openxmlformats.org/presentationml/2006/main">
  <p:tag name="ORIGINALHEIGHT" val="4.63061"/>
  <p:tag name="ORIGINALWIDTH" val="3.074705"/>
  <p:tag name="EMFCHILD" val="True"/>
</p:tagLst>
</file>

<file path=ppt/tags/tag183.xml><?xml version="1.0" encoding="utf-8"?>
<p:tagLst xmlns:a="http://schemas.openxmlformats.org/drawingml/2006/main" xmlns:r="http://schemas.openxmlformats.org/officeDocument/2006/relationships" xmlns:p="http://schemas.openxmlformats.org/presentationml/2006/main">
  <p:tag name="ORIGINALHEIGHT" val="4.49813"/>
  <p:tag name="ORIGINALWIDTH" val="3.568603"/>
  <p:tag name="EMFCHILD" val="True"/>
</p:tagLst>
</file>

<file path=ppt/tags/tag184.xml><?xml version="1.0" encoding="utf-8"?>
<p:tagLst xmlns:a="http://schemas.openxmlformats.org/drawingml/2006/main" xmlns:r="http://schemas.openxmlformats.org/officeDocument/2006/relationships" xmlns:p="http://schemas.openxmlformats.org/presentationml/2006/main">
  <p:tag name="ORIGINALHEIGHT" val="0.3984744"/>
  <p:tag name="ORIGINALWIDTH" val="73.42706"/>
  <p:tag name="EMFCHILD" val="True"/>
</p:tagLst>
</file>

<file path=ppt/tags/tag185.xml><?xml version="1.0" encoding="utf-8"?>
<p:tagLst xmlns:a="http://schemas.openxmlformats.org/drawingml/2006/main" xmlns:r="http://schemas.openxmlformats.org/officeDocument/2006/relationships" xmlns:p="http://schemas.openxmlformats.org/presentationml/2006/main">
  <p:tag name="ORIGINALHEIGHT" val="17.93273"/>
  <p:tag name="ORIGINALWIDTH" val="9.043307"/>
  <p:tag name="EMFCHILD" val="True"/>
</p:tagLst>
</file>

<file path=ppt/tags/tag186.xml><?xml version="1.0" encoding="utf-8"?>
<p:tagLst xmlns:a="http://schemas.openxmlformats.org/drawingml/2006/main" xmlns:r="http://schemas.openxmlformats.org/officeDocument/2006/relationships" xmlns:p="http://schemas.openxmlformats.org/presentationml/2006/main">
  <p:tag name="ORIGINALHEIGHT" val="0.3984744"/>
  <p:tag name="ORIGINALWIDTH" val="63.48932"/>
  <p:tag name="EMFCHILD" val="True"/>
</p:tagLst>
</file>

<file path=ppt/tags/tag187.xml><?xml version="1.0" encoding="utf-8"?>
<p:tagLst xmlns:a="http://schemas.openxmlformats.org/drawingml/2006/main" xmlns:r="http://schemas.openxmlformats.org/officeDocument/2006/relationships" xmlns:p="http://schemas.openxmlformats.org/presentationml/2006/main">
  <p:tag name="ORIGINALHEIGHT" val="6.804478"/>
  <p:tag name="ORIGINALWIDTH" val="7.592421"/>
  <p:tag name="EMFCHILD" val="True"/>
</p:tagLst>
</file>

<file path=ppt/tags/tag188.xml><?xml version="1.0" encoding="utf-8"?>
<p:tagLst xmlns:a="http://schemas.openxmlformats.org/drawingml/2006/main" xmlns:r="http://schemas.openxmlformats.org/officeDocument/2006/relationships" xmlns:p="http://schemas.openxmlformats.org/presentationml/2006/main">
  <p:tag name="ORIGINALHEIGHT" val="4.63061"/>
  <p:tag name="ORIGINALWIDTH" val="3.074705"/>
  <p:tag name="EMFCHILD" val="True"/>
</p:tagLst>
</file>

<file path=ppt/tags/tag189.xml><?xml version="1.0" encoding="utf-8"?>
<p:tagLst xmlns:a="http://schemas.openxmlformats.org/drawingml/2006/main" xmlns:r="http://schemas.openxmlformats.org/officeDocument/2006/relationships" xmlns:p="http://schemas.openxmlformats.org/presentationml/2006/main">
  <p:tag name="ORIGINALHEIGHT" val="3.145177"/>
  <p:tag name="ORIGINALWIDTH" val="3.721653"/>
  <p:tag name="EMFCHILD" val="True"/>
</p:tagLst>
</file>

<file path=ppt/tags/tag19.xml><?xml version="1.0" encoding="utf-8"?>
<p:tagLst xmlns:a="http://schemas.openxmlformats.org/drawingml/2006/main" xmlns:r="http://schemas.openxmlformats.org/officeDocument/2006/relationships" xmlns:p="http://schemas.openxmlformats.org/presentationml/2006/main">
  <p:tag name="ORIGINALHEIGHT" val="4.804156"/>
  <p:tag name="ORIGINALWIDTH" val="6.213694"/>
  <p:tag name="EMFCHILD" val="True"/>
</p:tagLst>
</file>

<file path=ppt/tags/tag190.xml><?xml version="1.0" encoding="utf-8"?>
<p:tagLst xmlns:a="http://schemas.openxmlformats.org/drawingml/2006/main" xmlns:r="http://schemas.openxmlformats.org/officeDocument/2006/relationships" xmlns:p="http://schemas.openxmlformats.org/presentationml/2006/main">
  <p:tag name="ORIGINALHEIGHT" val="6.635088"/>
  <p:tag name="ORIGINALWIDTH" val="6.608563"/>
  <p:tag name="EMFCHILD" val="True"/>
</p:tagLst>
</file>

<file path=ppt/tags/tag191.xml><?xml version="1.0" encoding="utf-8"?>
<p:tagLst xmlns:a="http://schemas.openxmlformats.org/drawingml/2006/main" xmlns:r="http://schemas.openxmlformats.org/officeDocument/2006/relationships" xmlns:p="http://schemas.openxmlformats.org/presentationml/2006/main">
  <p:tag name="ORIGINALHEIGHT" val="6.804478"/>
  <p:tag name="ORIGINALWIDTH" val="7.592421"/>
  <p:tag name="EMFCHILD" val="True"/>
</p:tagLst>
</file>

<file path=ppt/tags/tag192.xml><?xml version="1.0" encoding="utf-8"?>
<p:tagLst xmlns:a="http://schemas.openxmlformats.org/drawingml/2006/main" xmlns:r="http://schemas.openxmlformats.org/officeDocument/2006/relationships" xmlns:p="http://schemas.openxmlformats.org/presentationml/2006/main">
  <p:tag name="ORIGINALHEIGHT" val="4.63061"/>
  <p:tag name="ORIGINALWIDTH" val="3.074705"/>
  <p:tag name="EMFCHILD" val="True"/>
</p:tagLst>
</file>

<file path=ppt/tags/tag193.xml><?xml version="1.0" encoding="utf-8"?>
<p:tagLst xmlns:a="http://schemas.openxmlformats.org/drawingml/2006/main" xmlns:r="http://schemas.openxmlformats.org/officeDocument/2006/relationships" xmlns:p="http://schemas.openxmlformats.org/presentationml/2006/main">
  <p:tag name="ORIGINALHEIGHT" val="4.49813"/>
  <p:tag name="ORIGINALWIDTH" val="3.568603"/>
  <p:tag name="EMFCHILD" val="True"/>
</p:tagLst>
</file>

<file path=ppt/tags/tag194.xml><?xml version="1.0" encoding="utf-8"?>
<p:tagLst xmlns:a="http://schemas.openxmlformats.org/drawingml/2006/main" xmlns:r="http://schemas.openxmlformats.org/officeDocument/2006/relationships" xmlns:p="http://schemas.openxmlformats.org/presentationml/2006/main">
  <p:tag name="ORIGINALHEIGHT" val="6.635088"/>
  <p:tag name="ORIGINALWIDTH" val="6.608563"/>
  <p:tag name="EMFCHILD" val="True"/>
</p:tagLst>
</file>

<file path=ppt/tags/tag195.xml><?xml version="1.0" encoding="utf-8"?>
<p:tagLst xmlns:a="http://schemas.openxmlformats.org/drawingml/2006/main" xmlns:r="http://schemas.openxmlformats.org/officeDocument/2006/relationships" xmlns:p="http://schemas.openxmlformats.org/presentationml/2006/main">
  <p:tag name="ORIGINALHEIGHT" val="6.804478"/>
  <p:tag name="ORIGINALWIDTH" val="7.592421"/>
  <p:tag name="EMFCHILD" val="True"/>
</p:tagLst>
</file>

<file path=ppt/tags/tag196.xml><?xml version="1.0" encoding="utf-8"?>
<p:tagLst xmlns:a="http://schemas.openxmlformats.org/drawingml/2006/main" xmlns:r="http://schemas.openxmlformats.org/officeDocument/2006/relationships" xmlns:p="http://schemas.openxmlformats.org/presentationml/2006/main">
  <p:tag name="ORIGINALHEIGHT" val="4.63061"/>
  <p:tag name="ORIGINALWIDTH" val="3.074705"/>
  <p:tag name="EMFCHILD" val="True"/>
</p:tagLst>
</file>

<file path=ppt/tags/tag197.xml><?xml version="1.0" encoding="utf-8"?>
<p:tagLst xmlns:a="http://schemas.openxmlformats.org/drawingml/2006/main" xmlns:r="http://schemas.openxmlformats.org/officeDocument/2006/relationships" xmlns:p="http://schemas.openxmlformats.org/presentationml/2006/main">
  <p:tag name="ORIGINALHEIGHT" val="3.145177"/>
  <p:tag name="ORIGINALWIDTH" val="3.199902"/>
  <p:tag name="EMFCHILD" val="True"/>
</p:tagLst>
</file>

<file path=ppt/tags/tag198.xml><?xml version="1.0" encoding="utf-8"?>
<p:tagLst xmlns:a="http://schemas.openxmlformats.org/drawingml/2006/main" xmlns:r="http://schemas.openxmlformats.org/officeDocument/2006/relationships" xmlns:p="http://schemas.openxmlformats.org/presentationml/2006/main">
  <p:tag name="ORIGINALHEIGHT" val="7.701083"/>
  <p:tag name="ORIGINALWIDTH" val="6.071949"/>
  <p:tag name="EMFCHILD" val="True"/>
</p:tagLst>
</file>

<file path=ppt/tags/tag199.xml><?xml version="1.0" encoding="utf-8"?>
<p:tagLst xmlns:a="http://schemas.openxmlformats.org/drawingml/2006/main" xmlns:r="http://schemas.openxmlformats.org/officeDocument/2006/relationships" xmlns:p="http://schemas.openxmlformats.org/presentationml/2006/main">
  <p:tag name="ORIGINALHEIGHT" val="6.635088"/>
  <p:tag name="ORIGINALWIDTH" val="3.279429"/>
  <p:tag name="EMFCHILD" val="True"/>
</p:tagLst>
</file>

<file path=ppt/tags/tag2.xml><?xml version="1.0" encoding="utf-8"?>
<p:tagLst xmlns:a="http://schemas.openxmlformats.org/drawingml/2006/main" xmlns:r="http://schemas.openxmlformats.org/officeDocument/2006/relationships" xmlns:p="http://schemas.openxmlformats.org/presentationml/2006/main">
  <p:tag name="ORIGINALHEIGHT" val="29.36142"/>
  <p:tag name="ORIGINALWIDTH" val="109.7538"/>
  <p:tag name="OUTPUTTYPE" val="SVG"/>
  <p:tag name="IGUANATEXVERSION" val="162"/>
  <p:tag name="LATEXADDIN" val="\documentclass{article}&#10;\usepackage{amsmath}&#10;\pagestyle{empty}&#10;\begin{document}&#10;&#10;$$&#10;\mathcal{L}_h=p_h(N)\prod_{i=0}^N{f_h(ch_i,t_i)}&#10;$$&#10;&#10;\end{document}"/>
  <p:tag name="IGUANATEXSIZE" val="18"/>
  <p:tag name="IGUANATEXCURSOR" val="94"/>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20.xml><?xml version="1.0" encoding="utf-8"?>
<p:tagLst xmlns:a="http://schemas.openxmlformats.org/drawingml/2006/main" xmlns:r="http://schemas.openxmlformats.org/officeDocument/2006/relationships" xmlns:p="http://schemas.openxmlformats.org/presentationml/2006/main">
  <p:tag name="ORIGINALHEIGHT" val="14.06789"/>
  <p:tag name="ORIGINALWIDTH" val="11.60643"/>
  <p:tag name="EMFCHILD" val="True"/>
</p:tagLst>
</file>

<file path=ppt/tags/tag200.xml><?xml version="1.0" encoding="utf-8"?>
<p:tagLst xmlns:a="http://schemas.openxmlformats.org/drawingml/2006/main" xmlns:r="http://schemas.openxmlformats.org/officeDocument/2006/relationships" xmlns:p="http://schemas.openxmlformats.org/presentationml/2006/main">
  <p:tag name="ORIGINALHEIGHT" val="0.3984744"/>
  <p:tag name="ORIGINALWIDTH" val="10.55851"/>
  <p:tag name="EMFCHILD" val="True"/>
</p:tagLst>
</file>

<file path=ppt/tags/tag201.xml><?xml version="1.0" encoding="utf-8"?>
<p:tagLst xmlns:a="http://schemas.openxmlformats.org/drawingml/2006/main" xmlns:r="http://schemas.openxmlformats.org/officeDocument/2006/relationships" xmlns:p="http://schemas.openxmlformats.org/presentationml/2006/main">
  <p:tag name="ORIGINALHEIGHT" val="4.513041"/>
  <p:tag name="ORIGINALWIDTH" val="5.38622"/>
  <p:tag name="EMFCHILD" val="True"/>
</p:tagLst>
</file>

<file path=ppt/tags/tag202.xml><?xml version="1.0" encoding="utf-8"?>
<p:tagLst xmlns:a="http://schemas.openxmlformats.org/drawingml/2006/main" xmlns:r="http://schemas.openxmlformats.org/officeDocument/2006/relationships" xmlns:p="http://schemas.openxmlformats.org/presentationml/2006/main">
  <p:tag name="ORIGINALHEIGHT" val="4.428346"/>
  <p:tag name="ORIGINALWIDTH" val="3.881644"/>
  <p:tag name="EMFCHILD" val="True"/>
</p:tagLst>
</file>

<file path=ppt/tags/tag203.xml><?xml version="1.0" encoding="utf-8"?>
<p:tagLst xmlns:a="http://schemas.openxmlformats.org/drawingml/2006/main" xmlns:r="http://schemas.openxmlformats.org/officeDocument/2006/relationships" xmlns:p="http://schemas.openxmlformats.org/presentationml/2006/main">
  <p:tag name="ORIGINALHEIGHT" val="6.559695"/>
  <p:tag name="ORIGINALWIDTH" val="3.975049"/>
  <p:tag name="LATEXADDIN" val="\documentclass{article}&#10;\usepackage{amsmath}&#10;\pagestyle{empty}&#10;\begin{document}&#10;&#10;$$&#10;2\pi\alpha(1-\frac{1}{n^2\beta^2})(\frac{1}{\lambda_1}-\frac{1}{\lambda_2})&#10;$$&#10;&#10;\end{document}"/>
  <p:tag name="IGUANATEXSIZE" val="16"/>
  <p:tag name="IGUANATEXCURSOR" val="159"/>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204.xml><?xml version="1.0" encoding="utf-8"?>
<p:tagLst xmlns:a="http://schemas.openxmlformats.org/drawingml/2006/main" xmlns:r="http://schemas.openxmlformats.org/officeDocument/2006/relationships" xmlns:p="http://schemas.openxmlformats.org/presentationml/2006/main">
  <p:tag name="ORIGINALHEIGHT" val="4.353445"/>
  <p:tag name="ORIGINALWIDTH" val="5.379823"/>
  <p:tag name="EMFCHILD" val="True"/>
</p:tagLst>
</file>

<file path=ppt/tags/tag205.xml><?xml version="1.0" encoding="utf-8"?>
<p:tagLst xmlns:a="http://schemas.openxmlformats.org/drawingml/2006/main" xmlns:r="http://schemas.openxmlformats.org/officeDocument/2006/relationships" xmlns:p="http://schemas.openxmlformats.org/presentationml/2006/main">
  <p:tag name="ORIGINALHEIGHT" val="4.461761"/>
  <p:tag name="ORIGINALWIDTH" val="5.589025"/>
  <p:tag name="EMFCHILD" val="True"/>
</p:tagLst>
</file>

<file path=ppt/tags/tag206.xml><?xml version="1.0" encoding="utf-8"?>
<p:tagLst xmlns:a="http://schemas.openxmlformats.org/drawingml/2006/main" xmlns:r="http://schemas.openxmlformats.org/officeDocument/2006/relationships" xmlns:p="http://schemas.openxmlformats.org/presentationml/2006/main">
  <p:tag name="ORIGINALHEIGHT" val="9.849409"/>
  <p:tag name="ORIGINALWIDTH" val="2.311319"/>
  <p:tag name="EMFCHILD" val="True"/>
</p:tagLst>
</file>

<file path=ppt/tags/tag207.xml><?xml version="1.0" encoding="utf-8"?>
<p:tagLst xmlns:a="http://schemas.openxmlformats.org/drawingml/2006/main" xmlns:r="http://schemas.openxmlformats.org/officeDocument/2006/relationships" xmlns:p="http://schemas.openxmlformats.org/presentationml/2006/main">
  <p:tag name="ORIGINALHEIGHT" val="6.559695"/>
  <p:tag name="ORIGINALWIDTH" val="3.287648"/>
  <p:tag name="EMFCHILD" val="True"/>
</p:tagLst>
</file>

<file path=ppt/tags/tag208.xml><?xml version="1.0" encoding="utf-8"?>
<p:tagLst xmlns:a="http://schemas.openxmlformats.org/drawingml/2006/main" xmlns:r="http://schemas.openxmlformats.org/officeDocument/2006/relationships" xmlns:p="http://schemas.openxmlformats.org/presentationml/2006/main">
  <p:tag name="ORIGINALHEIGHT" val="0.3939468"/>
  <p:tag name="ORIGINALWIDTH" val="6.087155"/>
  <p:tag name="EMFCHILD" val="True"/>
</p:tagLst>
</file>

<file path=ppt/tags/tag209.xml><?xml version="1.0" encoding="utf-8"?>
<p:tagLst xmlns:a="http://schemas.openxmlformats.org/drawingml/2006/main" xmlns:r="http://schemas.openxmlformats.org/officeDocument/2006/relationships" xmlns:p="http://schemas.openxmlformats.org/presentationml/2006/main">
  <p:tag name="ORIGINALHEIGHT" val="6.559695"/>
  <p:tag name="ORIGINALWIDTH" val="3.287648"/>
  <p:tag name="EMFCHILD" val="True"/>
</p:tagLst>
</file>

<file path=ppt/tags/tag21.xml><?xml version="1.0" encoding="utf-8"?>
<p:tagLst xmlns:a="http://schemas.openxmlformats.org/drawingml/2006/main" xmlns:r="http://schemas.openxmlformats.org/officeDocument/2006/relationships" xmlns:p="http://schemas.openxmlformats.org/presentationml/2006/main">
  <p:tag name="ORIGINALHEIGHT" val="4.733859"/>
  <p:tag name="ORIGINALWIDTH" val="2.113037"/>
  <p:tag name="EMFCHILD" val="True"/>
</p:tagLst>
</file>

<file path=ppt/tags/tag210.xml><?xml version="1.0" encoding="utf-8"?>
<p:tagLst xmlns:a="http://schemas.openxmlformats.org/drawingml/2006/main" xmlns:r="http://schemas.openxmlformats.org/officeDocument/2006/relationships" xmlns:p="http://schemas.openxmlformats.org/presentationml/2006/main">
  <p:tag name="ORIGINALHEIGHT" val="0.3939468"/>
  <p:tag name="ORIGINALWIDTH" val="21.07958"/>
  <p:tag name="EMFCHILD" val="True"/>
</p:tagLst>
</file>

<file path=ppt/tags/tag211.xml><?xml version="1.0" encoding="utf-8"?>
<p:tagLst xmlns:a="http://schemas.openxmlformats.org/drawingml/2006/main" xmlns:r="http://schemas.openxmlformats.org/officeDocument/2006/relationships" xmlns:p="http://schemas.openxmlformats.org/presentationml/2006/main">
  <p:tag name="ORIGINALHEIGHT" val="4.461761"/>
  <p:tag name="ORIGINALWIDTH" val="5.399704"/>
  <p:tag name="EMFCHILD" val="True"/>
</p:tagLst>
</file>

<file path=ppt/tags/tag212.xml><?xml version="1.0" encoding="utf-8"?>
<p:tagLst xmlns:a="http://schemas.openxmlformats.org/drawingml/2006/main" xmlns:r="http://schemas.openxmlformats.org/officeDocument/2006/relationships" xmlns:p="http://schemas.openxmlformats.org/presentationml/2006/main">
  <p:tag name="ORIGINALHEIGHT" val="4.578002"/>
  <p:tag name="ORIGINALWIDTH" val="3.082431"/>
  <p:tag name="EMFCHILD" val="True"/>
</p:tagLst>
</file>

<file path=ppt/tags/tag213.xml><?xml version="1.0" encoding="utf-8"?>
<p:tagLst xmlns:a="http://schemas.openxmlformats.org/drawingml/2006/main" xmlns:r="http://schemas.openxmlformats.org/officeDocument/2006/relationships" xmlns:p="http://schemas.openxmlformats.org/presentationml/2006/main">
  <p:tag name="ORIGINALHEIGHT" val="8.864469"/>
  <p:tag name="ORIGINALWIDTH" val="5.430856"/>
  <p:tag name="EMFCHILD" val="True"/>
</p:tagLst>
</file>

<file path=ppt/tags/tag214.xml><?xml version="1.0" encoding="utf-8"?>
<p:tagLst xmlns:a="http://schemas.openxmlformats.org/drawingml/2006/main" xmlns:r="http://schemas.openxmlformats.org/officeDocument/2006/relationships" xmlns:p="http://schemas.openxmlformats.org/presentationml/2006/main">
  <p:tag name="ORIGINALHEIGHT" val="4.578002"/>
  <p:tag name="ORIGINALWIDTH" val="3.082431"/>
  <p:tag name="EMFCHILD" val="True"/>
</p:tagLst>
</file>

<file path=ppt/tags/tag215.xml><?xml version="1.0" encoding="utf-8"?>
<p:tagLst xmlns:a="http://schemas.openxmlformats.org/drawingml/2006/main" xmlns:r="http://schemas.openxmlformats.org/officeDocument/2006/relationships" xmlns:p="http://schemas.openxmlformats.org/presentationml/2006/main">
  <p:tag name="ORIGINALHEIGHT" val="9.849409"/>
  <p:tag name="ORIGINALWIDTH" val="2.311319"/>
  <p:tag name="EMFCHILD" val="True"/>
</p:tagLst>
</file>

<file path=ppt/tags/tag216.xml><?xml version="1.0" encoding="utf-8"?>
<p:tagLst xmlns:a="http://schemas.openxmlformats.org/drawingml/2006/main" xmlns:r="http://schemas.openxmlformats.org/officeDocument/2006/relationships" xmlns:p="http://schemas.openxmlformats.org/presentationml/2006/main">
  <p:tag name="ORIGINALHEIGHT" val="9.849409"/>
  <p:tag name="ORIGINALWIDTH" val="2.311319"/>
  <p:tag name="EMFCHILD" val="True"/>
</p:tagLst>
</file>

<file path=ppt/tags/tag217.xml><?xml version="1.0" encoding="utf-8"?>
<p:tagLst xmlns:a="http://schemas.openxmlformats.org/drawingml/2006/main" xmlns:r="http://schemas.openxmlformats.org/officeDocument/2006/relationships" xmlns:p="http://schemas.openxmlformats.org/presentationml/2006/main">
  <p:tag name="ORIGINALHEIGHT" val="6.559695"/>
  <p:tag name="ORIGINALWIDTH" val="3.287648"/>
  <p:tag name="EMFCHILD" val="True"/>
</p:tagLst>
</file>

<file path=ppt/tags/tag218.xml><?xml version="1.0" encoding="utf-8"?>
<p:tagLst xmlns:a="http://schemas.openxmlformats.org/drawingml/2006/main" xmlns:r="http://schemas.openxmlformats.org/officeDocument/2006/relationships" xmlns:p="http://schemas.openxmlformats.org/presentationml/2006/main">
  <p:tag name="ORIGINALHEIGHT" val="0.3939468"/>
  <p:tag name="ORIGINALWIDTH" val="10.28091"/>
  <p:tag name="EMFCHILD" val="True"/>
</p:tagLst>
</file>

<file path=ppt/tags/tag219.xml><?xml version="1.0" encoding="utf-8"?>
<p:tagLst xmlns:a="http://schemas.openxmlformats.org/drawingml/2006/main" xmlns:r="http://schemas.openxmlformats.org/officeDocument/2006/relationships" xmlns:p="http://schemas.openxmlformats.org/presentationml/2006/main">
  <p:tag name="ORIGINALHEIGHT" val="6.963534"/>
  <p:tag name="ORIGINALWIDTH" val="4.931496"/>
  <p:tag name="EMFCHILD" val="True"/>
</p:tagLst>
</file>

<file path=ppt/tags/tag22.xml><?xml version="1.0" encoding="utf-8"?>
<p:tagLst xmlns:a="http://schemas.openxmlformats.org/drawingml/2006/main" xmlns:r="http://schemas.openxmlformats.org/officeDocument/2006/relationships" xmlns:p="http://schemas.openxmlformats.org/presentationml/2006/main">
  <p:tag name="ORIGINALHEIGHT" val="1.892126"/>
  <p:tag name="ORIGINALWIDTH" val="5.132722"/>
  <p:tag name="EMFCHILD" val="True"/>
</p:tagLst>
</file>

<file path=ppt/tags/tag220.xml><?xml version="1.0" encoding="utf-8"?>
<p:tagLst xmlns:a="http://schemas.openxmlformats.org/drawingml/2006/main" xmlns:r="http://schemas.openxmlformats.org/officeDocument/2006/relationships" xmlns:p="http://schemas.openxmlformats.org/presentationml/2006/main">
  <p:tag name="ORIGINALHEIGHT" val="4.578002"/>
  <p:tag name="ORIGINALWIDTH" val="2.538435"/>
  <p:tag name="EMFCHILD" val="True"/>
</p:tagLst>
</file>

<file path=ppt/tags/tag221.xml><?xml version="1.0" encoding="utf-8"?>
<p:tagLst xmlns:a="http://schemas.openxmlformats.org/drawingml/2006/main" xmlns:r="http://schemas.openxmlformats.org/officeDocument/2006/relationships" xmlns:p="http://schemas.openxmlformats.org/presentationml/2006/main">
  <p:tag name="ORIGINALHEIGHT" val="0.3939468"/>
  <p:tag name="ORIGINALWIDTH" val="6.087155"/>
  <p:tag name="EMFCHILD" val="True"/>
</p:tagLst>
</file>

<file path=ppt/tags/tag222.xml><?xml version="1.0" encoding="utf-8"?>
<p:tagLst xmlns:a="http://schemas.openxmlformats.org/drawingml/2006/main" xmlns:r="http://schemas.openxmlformats.org/officeDocument/2006/relationships" xmlns:p="http://schemas.openxmlformats.org/presentationml/2006/main">
  <p:tag name="ORIGINALHEIGHT" val="6.559695"/>
  <p:tag name="ORIGINALWIDTH" val="3.287648"/>
  <p:tag name="EMFCHILD" val="True"/>
</p:tagLst>
</file>

<file path=ppt/tags/tag223.xml><?xml version="1.0" encoding="utf-8"?>
<p:tagLst xmlns:a="http://schemas.openxmlformats.org/drawingml/2006/main" xmlns:r="http://schemas.openxmlformats.org/officeDocument/2006/relationships" xmlns:p="http://schemas.openxmlformats.org/presentationml/2006/main">
  <p:tag name="ORIGINALHEIGHT" val="0.3939468"/>
  <p:tag name="ORIGINALWIDTH" val="10.28091"/>
  <p:tag name="EMFCHILD" val="True"/>
</p:tagLst>
</file>

<file path=ppt/tags/tag224.xml><?xml version="1.0" encoding="utf-8"?>
<p:tagLst xmlns:a="http://schemas.openxmlformats.org/drawingml/2006/main" xmlns:r="http://schemas.openxmlformats.org/officeDocument/2006/relationships" xmlns:p="http://schemas.openxmlformats.org/presentationml/2006/main">
  <p:tag name="ORIGINALHEIGHT" val="6.963534"/>
  <p:tag name="ORIGINALWIDTH" val="4.931496"/>
  <p:tag name="EMFCHILD" val="True"/>
</p:tagLst>
</file>

<file path=ppt/tags/tag225.xml><?xml version="1.0" encoding="utf-8"?>
<p:tagLst xmlns:a="http://schemas.openxmlformats.org/drawingml/2006/main" xmlns:r="http://schemas.openxmlformats.org/officeDocument/2006/relationships" xmlns:p="http://schemas.openxmlformats.org/presentationml/2006/main">
  <p:tag name="ORIGINALHEIGHT" val="4.578002"/>
  <p:tag name="ORIGINALWIDTH" val="3.082431"/>
  <p:tag name="EMFCHILD" val="True"/>
</p:tagLst>
</file>

<file path=ppt/tags/tag226.xml><?xml version="1.0" encoding="utf-8"?>
<p:tagLst xmlns:a="http://schemas.openxmlformats.org/drawingml/2006/main" xmlns:r="http://schemas.openxmlformats.org/officeDocument/2006/relationships" xmlns:p="http://schemas.openxmlformats.org/presentationml/2006/main">
  <p:tag name="ORIGINALHEIGHT" val="9.849409"/>
  <p:tag name="ORIGINALWIDTH" val="2.311319"/>
  <p:tag name="EMFCHILD" val="True"/>
</p:tagLst>
</file>

<file path=ppt/tags/tag227.xml><?xml version="1.0" encoding="utf-8"?>
<p:tagLst xmlns:a="http://schemas.openxmlformats.org/drawingml/2006/main" xmlns:r="http://schemas.openxmlformats.org/officeDocument/2006/relationships" xmlns:p="http://schemas.openxmlformats.org/presentationml/2006/main">
  <p:tag name="ORIGINALHEIGHT" val="7.30525"/>
  <p:tag name="ORIGINALWIDTH" val="6.216669"/>
  <p:tag name="LATEXADDIN" val="\documentclass{article}&#10;\usepackage{amsmath}&#10;\pagestyle{empty}&#10;\begin{document}&#10;&#10;$$&#10;\mathcal{L}_h=p_h(N)\prod_{i=0}^N{f_h(ch_i,t_i)}&#10;$$&#10;&#10;\end{document}"/>
  <p:tag name="IGUANATEXSIZE" val="18"/>
  <p:tag name="IGUANATEXCURSOR" val="94"/>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228.xml><?xml version="1.0" encoding="utf-8"?>
<p:tagLst xmlns:a="http://schemas.openxmlformats.org/drawingml/2006/main" xmlns:r="http://schemas.openxmlformats.org/officeDocument/2006/relationships" xmlns:p="http://schemas.openxmlformats.org/presentationml/2006/main">
  <p:tag name="ORIGINALHEIGHT" val="4.951881"/>
  <p:tag name="ORIGINALWIDTH" val="3.800745"/>
  <p:tag name="EMFCHILD" val="True"/>
</p:tagLst>
</file>

<file path=ppt/tags/tag229.xml><?xml version="1.0" encoding="utf-8"?>
<p:tagLst xmlns:a="http://schemas.openxmlformats.org/drawingml/2006/main" xmlns:r="http://schemas.openxmlformats.org/officeDocument/2006/relationships" xmlns:p="http://schemas.openxmlformats.org/presentationml/2006/main">
  <p:tag name="ORIGINALHEIGHT" val="2.351313"/>
  <p:tag name="ORIGINALWIDTH" val="6.625155"/>
  <p:tag name="EMFCHILD" val="True"/>
</p:tagLst>
</file>

<file path=ppt/tags/tag23.xml><?xml version="1.0" encoding="utf-8"?>
<p:tagLst xmlns:a="http://schemas.openxmlformats.org/drawingml/2006/main" xmlns:r="http://schemas.openxmlformats.org/officeDocument/2006/relationships" xmlns:p="http://schemas.openxmlformats.org/presentationml/2006/main">
  <p:tag name="ORIGINALHEIGHT" val="4.811199"/>
  <p:tag name="ORIGINALWIDTH" val="3.235828"/>
  <p:tag name="EMFCHILD" val="True"/>
</p:tagLst>
</file>

<file path=ppt/tags/tag230.xml><?xml version="1.0" encoding="utf-8"?>
<p:tagLst xmlns:a="http://schemas.openxmlformats.org/drawingml/2006/main" xmlns:r="http://schemas.openxmlformats.org/officeDocument/2006/relationships" xmlns:p="http://schemas.openxmlformats.org/presentationml/2006/main">
  <p:tag name="ORIGINALHEIGHT" val="6.390858"/>
  <p:tag name="ORIGINALWIDTH" val="5.200483"/>
  <p:tag name="EMFCHILD" val="True"/>
</p:tagLst>
</file>

<file path=ppt/tags/tag231.xml><?xml version="1.0" encoding="utf-8"?>
<p:tagLst xmlns:a="http://schemas.openxmlformats.org/drawingml/2006/main" xmlns:r="http://schemas.openxmlformats.org/officeDocument/2006/relationships" xmlns:p="http://schemas.openxmlformats.org/presentationml/2006/main">
  <p:tag name="ORIGINALHEIGHT" val="4.951881"/>
  <p:tag name="ORIGINALWIDTH" val="3.800745"/>
  <p:tag name="EMFCHILD" val="True"/>
</p:tagLst>
</file>

<file path=ppt/tags/tag232.xml><?xml version="1.0" encoding="utf-8"?>
<p:tagLst xmlns:a="http://schemas.openxmlformats.org/drawingml/2006/main" xmlns:r="http://schemas.openxmlformats.org/officeDocument/2006/relationships" xmlns:p="http://schemas.openxmlformats.org/presentationml/2006/main">
  <p:tag name="ORIGINALHEIGHT" val="10.04851"/>
  <p:tag name="ORIGINALWIDTH" val="2.311331"/>
  <p:tag name="EMFCHILD" val="True"/>
</p:tagLst>
</file>

<file path=ppt/tags/tag233.xml><?xml version="1.0" encoding="utf-8"?>
<p:tagLst xmlns:a="http://schemas.openxmlformats.org/drawingml/2006/main" xmlns:r="http://schemas.openxmlformats.org/officeDocument/2006/relationships" xmlns:p="http://schemas.openxmlformats.org/presentationml/2006/main">
  <p:tag name="ORIGINALHEIGHT" val="6.863124"/>
  <p:tag name="ORIGINALWIDTH" val="8.388542"/>
  <p:tag name="EMFCHILD" val="True"/>
</p:tagLst>
</file>

<file path=ppt/tags/tag234.xml><?xml version="1.0" encoding="utf-8"?>
<p:tagLst xmlns:a="http://schemas.openxmlformats.org/drawingml/2006/main" xmlns:r="http://schemas.openxmlformats.org/officeDocument/2006/relationships" xmlns:p="http://schemas.openxmlformats.org/presentationml/2006/main">
  <p:tag name="ORIGINALHEIGHT" val="10.04851"/>
  <p:tag name="ORIGINALWIDTH" val="2.311331"/>
  <p:tag name="EMFCHILD" val="True"/>
</p:tagLst>
</file>

<file path=ppt/tags/tag235.xml><?xml version="1.0" encoding="utf-8"?>
<p:tagLst xmlns:a="http://schemas.openxmlformats.org/drawingml/2006/main" xmlns:r="http://schemas.openxmlformats.org/officeDocument/2006/relationships" xmlns:p="http://schemas.openxmlformats.org/presentationml/2006/main">
  <p:tag name="ORIGINALHEIGHT" val="4.804156"/>
  <p:tag name="ORIGINALWIDTH" val="6.213694"/>
  <p:tag name="EMFCHILD" val="True"/>
</p:tagLst>
</file>

<file path=ppt/tags/tag236.xml><?xml version="1.0" encoding="utf-8"?>
<p:tagLst xmlns:a="http://schemas.openxmlformats.org/drawingml/2006/main" xmlns:r="http://schemas.openxmlformats.org/officeDocument/2006/relationships" xmlns:p="http://schemas.openxmlformats.org/presentationml/2006/main">
  <p:tag name="ORIGINALHEIGHT" val="14.06789"/>
  <p:tag name="ORIGINALWIDTH" val="11.60643"/>
  <p:tag name="EMFCHILD" val="True"/>
</p:tagLst>
</file>

<file path=ppt/tags/tag237.xml><?xml version="1.0" encoding="utf-8"?>
<p:tagLst xmlns:a="http://schemas.openxmlformats.org/drawingml/2006/main" xmlns:r="http://schemas.openxmlformats.org/officeDocument/2006/relationships" xmlns:p="http://schemas.openxmlformats.org/presentationml/2006/main">
  <p:tag name="ORIGINALHEIGHT" val="4.733859"/>
  <p:tag name="ORIGINALWIDTH" val="2.113037"/>
  <p:tag name="EMFCHILD" val="True"/>
</p:tagLst>
</file>

<file path=ppt/tags/tag238.xml><?xml version="1.0" encoding="utf-8"?>
<p:tagLst xmlns:a="http://schemas.openxmlformats.org/drawingml/2006/main" xmlns:r="http://schemas.openxmlformats.org/officeDocument/2006/relationships" xmlns:p="http://schemas.openxmlformats.org/presentationml/2006/main">
  <p:tag name="ORIGINALHEIGHT" val="1.892126"/>
  <p:tag name="ORIGINALWIDTH" val="5.132722"/>
  <p:tag name="EMFCHILD" val="True"/>
</p:tagLst>
</file>

<file path=ppt/tags/tag239.xml><?xml version="1.0" encoding="utf-8"?>
<p:tagLst xmlns:a="http://schemas.openxmlformats.org/drawingml/2006/main" xmlns:r="http://schemas.openxmlformats.org/officeDocument/2006/relationships" xmlns:p="http://schemas.openxmlformats.org/presentationml/2006/main">
  <p:tag name="ORIGINALHEIGHT" val="4.811199"/>
  <p:tag name="ORIGINALWIDTH" val="3.235828"/>
  <p:tag name="EMFCHILD" val="True"/>
</p:tagLst>
</file>

<file path=ppt/tags/tag24.xml><?xml version="1.0" encoding="utf-8"?>
<p:tagLst xmlns:a="http://schemas.openxmlformats.org/drawingml/2006/main" xmlns:r="http://schemas.openxmlformats.org/officeDocument/2006/relationships" xmlns:p="http://schemas.openxmlformats.org/presentationml/2006/main">
  <p:tag name="ORIGINALHEIGHT" val="9.144139"/>
  <p:tag name="ORIGINALWIDTH" val="4.971349"/>
  <p:tag name="EMFCHILD" val="True"/>
</p:tagLst>
</file>

<file path=ppt/tags/tag240.xml><?xml version="1.0" encoding="utf-8"?>
<p:tagLst xmlns:a="http://schemas.openxmlformats.org/drawingml/2006/main" xmlns:r="http://schemas.openxmlformats.org/officeDocument/2006/relationships" xmlns:p="http://schemas.openxmlformats.org/presentationml/2006/main">
  <p:tag name="ORIGINALHEIGHT" val="9.144139"/>
  <p:tag name="ORIGINALWIDTH" val="4.971349"/>
  <p:tag name="EMFCHILD" val="True"/>
</p:tagLst>
</file>

<file path=ppt/tags/tag241.xml><?xml version="1.0" encoding="utf-8"?>
<p:tagLst xmlns:a="http://schemas.openxmlformats.org/drawingml/2006/main" xmlns:r="http://schemas.openxmlformats.org/officeDocument/2006/relationships" xmlns:p="http://schemas.openxmlformats.org/presentationml/2006/main">
  <p:tag name="ORIGINALHEIGHT" val="4.951881"/>
  <p:tag name="ORIGINALWIDTH" val="3.800745"/>
  <p:tag name="EMFCHILD" val="True"/>
</p:tagLst>
</file>

<file path=ppt/tags/tag242.xml><?xml version="1.0" encoding="utf-8"?>
<p:tagLst xmlns:a="http://schemas.openxmlformats.org/drawingml/2006/main" xmlns:r="http://schemas.openxmlformats.org/officeDocument/2006/relationships" xmlns:p="http://schemas.openxmlformats.org/presentationml/2006/main">
  <p:tag name="ORIGINALHEIGHT" val="10.04851"/>
  <p:tag name="ORIGINALWIDTH" val="2.311331"/>
  <p:tag name="EMFCHILD" val="True"/>
</p:tagLst>
</file>

<file path=ppt/tags/tag243.xml><?xml version="1.0" encoding="utf-8"?>
<p:tagLst xmlns:a="http://schemas.openxmlformats.org/drawingml/2006/main" xmlns:r="http://schemas.openxmlformats.org/officeDocument/2006/relationships" xmlns:p="http://schemas.openxmlformats.org/presentationml/2006/main">
  <p:tag name="ORIGINALHEIGHT" val="4.551969"/>
  <p:tag name="ORIGINALWIDTH" val="3.875461"/>
  <p:tag name="EMFCHILD" val="True"/>
</p:tagLst>
</file>

<file path=ppt/tags/tag244.xml><?xml version="1.0" encoding="utf-8"?>
<p:tagLst xmlns:a="http://schemas.openxmlformats.org/drawingml/2006/main" xmlns:r="http://schemas.openxmlformats.org/officeDocument/2006/relationships" xmlns:p="http://schemas.openxmlformats.org/presentationml/2006/main">
  <p:tag name="ORIGINALHEIGHT" val="7.084208"/>
  <p:tag name="ORIGINALWIDTH" val="4.891646"/>
  <p:tag name="EMFCHILD" val="True"/>
</p:tagLst>
</file>

<file path=ppt/tags/tag245.xml><?xml version="1.0" encoding="utf-8"?>
<p:tagLst xmlns:a="http://schemas.openxmlformats.org/drawingml/2006/main" xmlns:r="http://schemas.openxmlformats.org/officeDocument/2006/relationships" xmlns:p="http://schemas.openxmlformats.org/presentationml/2006/main">
  <p:tag name="ORIGINALHEIGHT" val="4.733859"/>
  <p:tag name="ORIGINALWIDTH" val="2.113037"/>
  <p:tag name="EMFCHILD" val="True"/>
</p:tagLst>
</file>

<file path=ppt/tags/tag246.xml><?xml version="1.0" encoding="utf-8"?>
<p:tagLst xmlns:a="http://schemas.openxmlformats.org/drawingml/2006/main" xmlns:r="http://schemas.openxmlformats.org/officeDocument/2006/relationships" xmlns:p="http://schemas.openxmlformats.org/presentationml/2006/main">
  <p:tag name="ORIGINALHEIGHT" val="3.004506"/>
  <p:tag name="ORIGINALWIDTH" val="1.165617"/>
  <p:tag name="EMFCHILD" val="True"/>
</p:tagLst>
</file>

<file path=ppt/tags/tag247.xml><?xml version="1.0" encoding="utf-8"?>
<p:tagLst xmlns:a="http://schemas.openxmlformats.org/drawingml/2006/main" xmlns:r="http://schemas.openxmlformats.org/officeDocument/2006/relationships" xmlns:p="http://schemas.openxmlformats.org/presentationml/2006/main">
  <p:tag name="ORIGINALHEIGHT" val="6.400876"/>
  <p:tag name="ORIGINALWIDTH" val="3.058488"/>
  <p:tag name="EMFCHILD" val="True"/>
</p:tagLst>
</file>

<file path=ppt/tags/tag248.xml><?xml version="1.0" encoding="utf-8"?>
<p:tagLst xmlns:a="http://schemas.openxmlformats.org/drawingml/2006/main" xmlns:r="http://schemas.openxmlformats.org/officeDocument/2006/relationships" xmlns:p="http://schemas.openxmlformats.org/presentationml/2006/main">
  <p:tag name="ORIGINALHEIGHT" val="4.733859"/>
  <p:tag name="ORIGINALWIDTH" val="2.113037"/>
  <p:tag name="EMFCHILD" val="True"/>
</p:tagLst>
</file>

<file path=ppt/tags/tag249.xml><?xml version="1.0" encoding="utf-8"?>
<p:tagLst xmlns:a="http://schemas.openxmlformats.org/drawingml/2006/main" xmlns:r="http://schemas.openxmlformats.org/officeDocument/2006/relationships" xmlns:p="http://schemas.openxmlformats.org/presentationml/2006/main">
  <p:tag name="ORIGINALHEIGHT" val="10.04851"/>
  <p:tag name="ORIGINALWIDTH" val="2.311331"/>
  <p:tag name="EMFCHILD" val="True"/>
</p:tagLst>
</file>

<file path=ppt/tags/tag25.xml><?xml version="1.0" encoding="utf-8"?>
<p:tagLst xmlns:a="http://schemas.openxmlformats.org/drawingml/2006/main" xmlns:r="http://schemas.openxmlformats.org/officeDocument/2006/relationships" xmlns:p="http://schemas.openxmlformats.org/presentationml/2006/main">
  <p:tag name="ORIGINALHEIGHT" val="4.951881"/>
  <p:tag name="ORIGINALWIDTH" val="3.800745"/>
  <p:tag name="EMFCHILD" val="True"/>
</p:tagLst>
</file>

<file path=ppt/tags/tag250.xml><?xml version="1.0" encoding="utf-8"?>
<p:tagLst xmlns:a="http://schemas.openxmlformats.org/drawingml/2006/main" xmlns:r="http://schemas.openxmlformats.org/officeDocument/2006/relationships" xmlns:p="http://schemas.openxmlformats.org/presentationml/2006/main">
  <p:tag name="ORIGINALHEIGHT" val="8.839327"/>
  <p:tag name="ORIGINALWIDTH" val="4.994795"/>
  <p:tag name="LATEXADDIN" val="\documentclass{article}&#10;\usepackage{amsmath}&#10;\pagestyle{empty}&#10;\begin{document}&#10;&#10;$$&#10;f_h(ch,t)=S_h(ch,t)+B&#10;$$&#10;&#10;\end{document}"/>
  <p:tag name="IGUANATEXSIZE" val="18"/>
  <p:tag name="IGUANATEXCURSOR" val="105"/>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251.xml><?xml version="1.0" encoding="utf-8"?>
<p:tagLst xmlns:a="http://schemas.openxmlformats.org/drawingml/2006/main" xmlns:r="http://schemas.openxmlformats.org/officeDocument/2006/relationships" xmlns:p="http://schemas.openxmlformats.org/presentationml/2006/main">
  <p:tag name="ORIGINALHEIGHT" val="4.786833"/>
  <p:tag name="ORIGINALWIDTH" val="3.818635"/>
  <p:tag name="EMFCHILD" val="True"/>
</p:tagLst>
</file>

<file path=ppt/tags/tag252.xml><?xml version="1.0" encoding="utf-8"?>
<p:tagLst xmlns:a="http://schemas.openxmlformats.org/drawingml/2006/main" xmlns:r="http://schemas.openxmlformats.org/officeDocument/2006/relationships" xmlns:p="http://schemas.openxmlformats.org/presentationml/2006/main">
  <p:tag name="ORIGINALHEIGHT" val="9.713561"/>
  <p:tag name="ORIGINALWIDTH" val="2.322222"/>
  <p:tag name="EMFCHILD" val="True"/>
</p:tagLst>
</file>

<file path=ppt/tags/tag253.xml><?xml version="1.0" encoding="utf-8"?>
<p:tagLst xmlns:a="http://schemas.openxmlformats.org/drawingml/2006/main" xmlns:r="http://schemas.openxmlformats.org/officeDocument/2006/relationships" xmlns:p="http://schemas.openxmlformats.org/presentationml/2006/main">
  <p:tag name="ORIGINALHEIGHT" val="4.400218"/>
  <p:tag name="ORIGINALWIDTH" val="3.893744"/>
  <p:tag name="EMFCHILD" val="True"/>
</p:tagLst>
</file>

<file path=ppt/tags/tag254.xml><?xml version="1.0" encoding="utf-8"?>
<p:tagLst xmlns:a="http://schemas.openxmlformats.org/drawingml/2006/main" xmlns:r="http://schemas.openxmlformats.org/officeDocument/2006/relationships" xmlns:p="http://schemas.openxmlformats.org/presentationml/2006/main">
  <p:tag name="ORIGINALHEIGHT" val="6.848032"/>
  <p:tag name="ORIGINALWIDTH" val="4.914698"/>
  <p:tag name="EMFCHILD" val="True"/>
</p:tagLst>
</file>

<file path=ppt/tags/tag255.xml><?xml version="1.0" encoding="utf-8"?>
<p:tagLst xmlns:a="http://schemas.openxmlformats.org/drawingml/2006/main" xmlns:r="http://schemas.openxmlformats.org/officeDocument/2006/relationships" xmlns:p="http://schemas.openxmlformats.org/presentationml/2006/main">
  <p:tag name="ORIGINALHEIGHT" val="2.904331"/>
  <p:tag name="ORIGINALWIDTH" val="1.171085"/>
  <p:tag name="EMFCHILD" val="True"/>
</p:tagLst>
</file>

<file path=ppt/tags/tag256.xml><?xml version="1.0" encoding="utf-8"?>
<p:tagLst xmlns:a="http://schemas.openxmlformats.org/drawingml/2006/main" xmlns:r="http://schemas.openxmlformats.org/officeDocument/2006/relationships" xmlns:p="http://schemas.openxmlformats.org/presentationml/2006/main">
  <p:tag name="ORIGINALHEIGHT" val="6.187533"/>
  <p:tag name="ORIGINALWIDTH" val="3.072922"/>
  <p:tag name="EMFCHILD" val="True"/>
</p:tagLst>
</file>

<file path=ppt/tags/tag257.xml><?xml version="1.0" encoding="utf-8"?>
<p:tagLst xmlns:a="http://schemas.openxmlformats.org/drawingml/2006/main" xmlns:r="http://schemas.openxmlformats.org/officeDocument/2006/relationships" xmlns:p="http://schemas.openxmlformats.org/presentationml/2006/main">
  <p:tag name="ORIGINALHEIGHT" val="9.713561"/>
  <p:tag name="ORIGINALWIDTH" val="2.322222"/>
  <p:tag name="EMFCHILD" val="True"/>
</p:tagLst>
</file>

<file path=ppt/tags/tag258.xml><?xml version="1.0" encoding="utf-8"?>
<p:tagLst xmlns:a="http://schemas.openxmlformats.org/drawingml/2006/main" xmlns:r="http://schemas.openxmlformats.org/officeDocument/2006/relationships" xmlns:p="http://schemas.openxmlformats.org/presentationml/2006/main">
  <p:tag name="ORIGINALHEIGHT" val="2.272966"/>
  <p:tag name="ORIGINALWIDTH" val="6.656387"/>
  <p:tag name="EMFCHILD" val="True"/>
</p:tagLst>
</file>

<file path=ppt/tags/tag259.xml><?xml version="1.0" encoding="utf-8"?>
<p:tagLst xmlns:a="http://schemas.openxmlformats.org/drawingml/2006/main" xmlns:r="http://schemas.openxmlformats.org/officeDocument/2006/relationships" xmlns:p="http://schemas.openxmlformats.org/presentationml/2006/main">
  <p:tag name="ORIGINALHEIGHT" val="7.061767"/>
  <p:tag name="ORIGINALWIDTH" val="5.935696"/>
  <p:tag name="EMFCHILD" val="True"/>
</p:tagLst>
</file>

<file path=ppt/tags/tag26.xml><?xml version="1.0" encoding="utf-8"?>
<p:tagLst xmlns:a="http://schemas.openxmlformats.org/drawingml/2006/main" xmlns:r="http://schemas.openxmlformats.org/officeDocument/2006/relationships" xmlns:p="http://schemas.openxmlformats.org/presentationml/2006/main">
  <p:tag name="ORIGINALHEIGHT" val="10.04851"/>
  <p:tag name="ORIGINALWIDTH" val="2.311331"/>
  <p:tag name="EMFCHILD" val="True"/>
</p:tagLst>
</file>

<file path=ppt/tags/tag260.xml><?xml version="1.0" encoding="utf-8"?>
<p:tagLst xmlns:a="http://schemas.openxmlformats.org/drawingml/2006/main" xmlns:r="http://schemas.openxmlformats.org/officeDocument/2006/relationships" xmlns:p="http://schemas.openxmlformats.org/presentationml/2006/main">
  <p:tag name="ORIGINALHEIGHT" val="4.786833"/>
  <p:tag name="ORIGINALWIDTH" val="3.818635"/>
  <p:tag name="EMFCHILD" val="True"/>
</p:tagLst>
</file>

<file path=ppt/tags/tag261.xml><?xml version="1.0" encoding="utf-8"?>
<p:tagLst xmlns:a="http://schemas.openxmlformats.org/drawingml/2006/main" xmlns:r="http://schemas.openxmlformats.org/officeDocument/2006/relationships" xmlns:p="http://schemas.openxmlformats.org/presentationml/2006/main">
  <p:tag name="ORIGINALHEIGHT" val="9.713561"/>
  <p:tag name="ORIGINALWIDTH" val="2.322222"/>
  <p:tag name="EMFCHILD" val="True"/>
</p:tagLst>
</file>

<file path=ppt/tags/tag262.xml><?xml version="1.0" encoding="utf-8"?>
<p:tagLst xmlns:a="http://schemas.openxmlformats.org/drawingml/2006/main" xmlns:r="http://schemas.openxmlformats.org/officeDocument/2006/relationships" xmlns:p="http://schemas.openxmlformats.org/presentationml/2006/main">
  <p:tag name="ORIGINALHEIGHT" val="4.400218"/>
  <p:tag name="ORIGINALWIDTH" val="3.893744"/>
  <p:tag name="EMFCHILD" val="True"/>
</p:tagLst>
</file>

<file path=ppt/tags/tag263.xml><?xml version="1.0" encoding="utf-8"?>
<p:tagLst xmlns:a="http://schemas.openxmlformats.org/drawingml/2006/main" xmlns:r="http://schemas.openxmlformats.org/officeDocument/2006/relationships" xmlns:p="http://schemas.openxmlformats.org/presentationml/2006/main">
  <p:tag name="ORIGINALHEIGHT" val="6.848032"/>
  <p:tag name="ORIGINALWIDTH" val="4.914698"/>
  <p:tag name="EMFCHILD" val="True"/>
</p:tagLst>
</file>

<file path=ppt/tags/tag264.xml><?xml version="1.0" encoding="utf-8"?>
<p:tagLst xmlns:a="http://schemas.openxmlformats.org/drawingml/2006/main" xmlns:r="http://schemas.openxmlformats.org/officeDocument/2006/relationships" xmlns:p="http://schemas.openxmlformats.org/presentationml/2006/main">
  <p:tag name="ORIGINALHEIGHT" val="2.904331"/>
  <p:tag name="ORIGINALWIDTH" val="1.171085"/>
  <p:tag name="EMFCHILD" val="True"/>
</p:tagLst>
</file>

<file path=ppt/tags/tag265.xml><?xml version="1.0" encoding="utf-8"?>
<p:tagLst xmlns:a="http://schemas.openxmlformats.org/drawingml/2006/main" xmlns:r="http://schemas.openxmlformats.org/officeDocument/2006/relationships" xmlns:p="http://schemas.openxmlformats.org/presentationml/2006/main">
  <p:tag name="ORIGINALHEIGHT" val="6.187533"/>
  <p:tag name="ORIGINALWIDTH" val="3.072922"/>
  <p:tag name="EMFCHILD" val="True"/>
</p:tagLst>
</file>

<file path=ppt/tags/tag266.xml><?xml version="1.0" encoding="utf-8"?>
<p:tagLst xmlns:a="http://schemas.openxmlformats.org/drawingml/2006/main" xmlns:r="http://schemas.openxmlformats.org/officeDocument/2006/relationships" xmlns:p="http://schemas.openxmlformats.org/presentationml/2006/main">
  <p:tag name="ORIGINALHEIGHT" val="9.713561"/>
  <p:tag name="ORIGINALWIDTH" val="2.322222"/>
  <p:tag name="EMFCHILD" val="True"/>
</p:tagLst>
</file>

<file path=ppt/tags/tag267.xml><?xml version="1.0" encoding="utf-8"?>
<p:tagLst xmlns:a="http://schemas.openxmlformats.org/drawingml/2006/main" xmlns:r="http://schemas.openxmlformats.org/officeDocument/2006/relationships" xmlns:p="http://schemas.openxmlformats.org/presentationml/2006/main">
  <p:tag name="ORIGINALHEIGHT" val="6.469204"/>
  <p:tag name="ORIGINALWIDTH" val="6.656387"/>
  <p:tag name="EMFCHILD" val="True"/>
</p:tagLst>
</file>

<file path=ppt/tags/tag268.xml><?xml version="1.0" encoding="utf-8"?>
<p:tagLst xmlns:a="http://schemas.openxmlformats.org/drawingml/2006/main" xmlns:r="http://schemas.openxmlformats.org/officeDocument/2006/relationships" xmlns:p="http://schemas.openxmlformats.org/presentationml/2006/main">
  <p:tag name="ORIGINALHEIGHT" val="6.634339"/>
  <p:tag name="ORIGINALWIDTH" val="7.146851"/>
  <p:tag name="EMFCHILD" val="True"/>
</p:tagLst>
</file>

<file path=ppt/tags/tag269.xml><?xml version="1.0" encoding="utf-8"?>
<p:tagLst xmlns:a="http://schemas.openxmlformats.org/drawingml/2006/main" xmlns:r="http://schemas.openxmlformats.org/officeDocument/2006/relationships" xmlns:p="http://schemas.openxmlformats.org/presentationml/2006/main">
  <p:tag name="ORIGINALHEIGHT" val="8.839321"/>
  <p:tag name="ORIGINALWIDTH" val="4.893651"/>
  <p:tag name="LATEXADDIN" val="\documentclass{article}&#10;\usepackage{amsmath}&#10;\pagestyle{empty}&#10;\begin{document}&#10;&#10;$$&#10;f(ch,t)&#10;$$&#10;&#10;\end{document}"/>
  <p:tag name="IGUANATEXSIZE" val="16"/>
  <p:tag name="IGUANATEXCURSOR" val="90"/>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27.xml><?xml version="1.0" encoding="utf-8"?>
<p:tagLst xmlns:a="http://schemas.openxmlformats.org/drawingml/2006/main" xmlns:r="http://schemas.openxmlformats.org/officeDocument/2006/relationships" xmlns:p="http://schemas.openxmlformats.org/presentationml/2006/main">
  <p:tag name="ORIGINALHEIGHT" val="4.551969"/>
  <p:tag name="ORIGINALWIDTH" val="3.875461"/>
  <p:tag name="EMFCHILD" val="True"/>
</p:tagLst>
</file>

<file path=ppt/tags/tag270.xml><?xml version="1.0" encoding="utf-8"?>
<p:tagLst xmlns:a="http://schemas.openxmlformats.org/drawingml/2006/main" xmlns:r="http://schemas.openxmlformats.org/officeDocument/2006/relationships" xmlns:p="http://schemas.openxmlformats.org/presentationml/2006/main">
  <p:tag name="ORIGINALHEIGHT" val="9.713533"/>
  <p:tag name="ORIGINALWIDTH" val="2.275197"/>
  <p:tag name="EMFCHILD" val="True"/>
</p:tagLst>
</file>

<file path=ppt/tags/tag271.xml><?xml version="1.0" encoding="utf-8"?>
<p:tagLst xmlns:a="http://schemas.openxmlformats.org/drawingml/2006/main" xmlns:r="http://schemas.openxmlformats.org/officeDocument/2006/relationships" xmlns:p="http://schemas.openxmlformats.org/presentationml/2006/main">
  <p:tag name="ORIGINALHEIGHT" val="4.400246"/>
  <p:tag name="ORIGINALWIDTH" val="3.814912"/>
  <p:tag name="EMFCHILD" val="True"/>
</p:tagLst>
</file>

<file path=ppt/tags/tag272.xml><?xml version="1.0" encoding="utf-8"?>
<p:tagLst xmlns:a="http://schemas.openxmlformats.org/drawingml/2006/main" xmlns:r="http://schemas.openxmlformats.org/officeDocument/2006/relationships" xmlns:p="http://schemas.openxmlformats.org/presentationml/2006/main">
  <p:tag name="ORIGINALHEIGHT" val="6.848031"/>
  <p:tag name="ORIGINALWIDTH" val="4.815207"/>
  <p:tag name="EMFCHILD" val="True"/>
</p:tagLst>
</file>

<file path=ppt/tags/tag273.xml><?xml version="1.0" encoding="utf-8"?>
<p:tagLst xmlns:a="http://schemas.openxmlformats.org/drawingml/2006/main" xmlns:r="http://schemas.openxmlformats.org/officeDocument/2006/relationships" xmlns:p="http://schemas.openxmlformats.org/presentationml/2006/main">
  <p:tag name="ORIGINALHEIGHT" val="2.904331"/>
  <p:tag name="ORIGINALWIDTH" val="1.147392"/>
  <p:tag name="EMFCHILD" val="True"/>
</p:tagLst>
</file>

<file path=ppt/tags/tag274.xml><?xml version="1.0" encoding="utf-8"?>
<p:tagLst xmlns:a="http://schemas.openxmlformats.org/drawingml/2006/main" xmlns:r="http://schemas.openxmlformats.org/officeDocument/2006/relationships" xmlns:p="http://schemas.openxmlformats.org/presentationml/2006/main">
  <p:tag name="ORIGINALHEIGHT" val="6.1875"/>
  <p:tag name="ORIGINALWIDTH" val="3.010728"/>
  <p:tag name="EMFCHILD" val="True"/>
</p:tagLst>
</file>

<file path=ppt/tags/tag275.xml><?xml version="1.0" encoding="utf-8"?>
<p:tagLst xmlns:a="http://schemas.openxmlformats.org/drawingml/2006/main" xmlns:r="http://schemas.openxmlformats.org/officeDocument/2006/relationships" xmlns:p="http://schemas.openxmlformats.org/presentationml/2006/main">
  <p:tag name="ORIGINALHEIGHT" val="9.713533"/>
  <p:tag name="ORIGINALWIDTH" val="2.275197"/>
  <p:tag name="EMFCHILD" val="True"/>
</p:tagLst>
</file>

<file path=ppt/tags/tag276.xml><?xml version="1.0" encoding="utf-8"?>
<p:tagLst xmlns:a="http://schemas.openxmlformats.org/drawingml/2006/main" xmlns:r="http://schemas.openxmlformats.org/officeDocument/2006/relationships" xmlns:p="http://schemas.openxmlformats.org/presentationml/2006/main">
  <p:tag name="ORIGINALHEIGHT" val="19.96737"/>
  <p:tag name="ORIGINALWIDTH" val="56.41969"/>
  <p:tag name="OUTPUTTYPE" val="SVG"/>
  <p:tag name="IGUANATEXVERSION" val="162"/>
  <p:tag name="LATEXADDIN" val="\documentclass{article}&#10;\usepackage{amsmath}&#10;\pagestyle{empty}&#10;\begin{document}&#10;&#10;$$&#10;t=\frac{\text{LOP}\cdot n_g}{c}&#10;$$&#10;&#10;\end{document}"/>
  <p:tag name="IGUANATEXSIZE" val="16"/>
  <p:tag name="IGUANATEXCURSOR" val="114"/>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277.xml><?xml version="1.0" encoding="utf-8"?>
<p:tagLst xmlns:a="http://schemas.openxmlformats.org/drawingml/2006/main" xmlns:r="http://schemas.openxmlformats.org/officeDocument/2006/relationships" xmlns:p="http://schemas.openxmlformats.org/presentationml/2006/main">
  <p:tag name="ORIGINALHEIGHT" val="7.973671"/>
  <p:tag name="ORIGINALWIDTH" val="111.4611"/>
  <p:tag name="OUTPUTTYPE" val="SVG"/>
  <p:tag name="IGUANATEXVERSION" val="162"/>
  <p:tag name="LATEXADDIN" val="\documentclass{article}&#10;\usepackage{amsmath}&#10;\pagestyle{empty}&#10;\begin{document}&#10;&#10;$$&#10;\sigma_1=\sigma_\text{recoil}\oplus\sigma_\text{MCS}\oplus\sigma_\text{T0}&#10;$$&#10;&#10;\end{document}"/>
  <p:tag name="IGUANATEXSIZE" val="16"/>
  <p:tag name="IGUANATEXCURSOR" val="93"/>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278.xml><?xml version="1.0" encoding="utf-8"?>
<p:tagLst xmlns:a="http://schemas.openxmlformats.org/drawingml/2006/main" xmlns:r="http://schemas.openxmlformats.org/officeDocument/2006/relationships" xmlns:p="http://schemas.openxmlformats.org/presentationml/2006/main">
  <p:tag name="ORIGINALHEIGHT" val="7.973671"/>
  <p:tag name="ORIGINALWIDTH" val="109.4618"/>
  <p:tag name="OUTPUTTYPE" val="SVG"/>
  <p:tag name="IGUANATEXVERSION" val="162"/>
  <p:tag name="LATEXADDIN" val="\documentclass{article}&#10;\usepackage{amsmath}&#10;\pagestyle{empty}&#10;\begin{document}&#10;&#10;$$&#10;\sigma_0=\sigma_\text{main}\oplus\sigma_\text{MCS}\oplus\sigma_\text{T0}&#10;$$&#10;&#10;\end{document}"/>
  <p:tag name="IGUANATEXSIZE" val="16"/>
  <p:tag name="IGUANATEXCURSOR" val="111"/>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279.xml><?xml version="1.0" encoding="utf-8"?>
<p:tagLst xmlns:a="http://schemas.openxmlformats.org/drawingml/2006/main" xmlns:r="http://schemas.openxmlformats.org/officeDocument/2006/relationships" xmlns:p="http://schemas.openxmlformats.org/presentationml/2006/main">
  <p:tag name="ORIGINALHEIGHT" val="24.61575"/>
  <p:tag name="ORIGINALWIDTH" val="233.3869"/>
  <p:tag name="OUTPUTTYPE" val="SVG"/>
  <p:tag name="IGUANATEXVERSION" val="162"/>
  <p:tag name="LATEXADDIN" val="\documentclass{article}&#10;\usepackage{amsmath}&#10;\pagestyle{empty}&#10;\begin{document}&#10;&#10;$$&#10;f(x)=\frac{2}{3}\frac{1}{\sqrt{2\pi}\sigma_0}\exp\bigl(\frac{x^2}{\sigma_0^2}\bigr)+\frac{1}{3}\frac{1}{\sqrt{2\pi}\sigma_1}\exp\bigl[\frac{(x-\Delta{T})^2}{\sigma_1^2}\bigr]&#10;$$&#10;&#10;\end{document}"/>
  <p:tag name="IGUANATEXSIZE" val="16"/>
  <p:tag name="IGUANATEXCURSOR" val="261"/>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28.xml><?xml version="1.0" encoding="utf-8"?>
<p:tagLst xmlns:a="http://schemas.openxmlformats.org/drawingml/2006/main" xmlns:r="http://schemas.openxmlformats.org/officeDocument/2006/relationships" xmlns:p="http://schemas.openxmlformats.org/presentationml/2006/main">
  <p:tag name="ORIGINALHEIGHT" val="7.084208"/>
  <p:tag name="ORIGINALWIDTH" val="4.891646"/>
  <p:tag name="EMFCHILD" val="True"/>
</p:tagLst>
</file>

<file path=ppt/tags/tag280.xml><?xml version="1.0" encoding="utf-8"?>
<p:tagLst xmlns:a="http://schemas.openxmlformats.org/drawingml/2006/main" xmlns:r="http://schemas.openxmlformats.org/officeDocument/2006/relationships" xmlns:p="http://schemas.openxmlformats.org/presentationml/2006/main">
  <p:tag name="ORIGINALHEIGHT" val="9.713533"/>
  <p:tag name="ORIGINALWIDTH" val="34.34237"/>
  <p:tag name="OUTPUTTYPE" val="SVG"/>
  <p:tag name="IGUANATEXVERSION" val="162"/>
  <p:tag name="LATEXADDIN" val="\documentclass{article}&#10;\usepackage{amsmath}&#10;\pagestyle{empty}&#10;\begin{document}&#10;&#10;$$&#10;f_h(ch,t)&#10;$$&#10;&#10;\end{document}"/>
  <p:tag name="IGUANATEXSIZE" val="16"/>
  <p:tag name="IGUANATEXCURSOR" val="93"/>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281.xml><?xml version="1.0" encoding="utf-8"?>
<p:tagLst xmlns:a="http://schemas.openxmlformats.org/drawingml/2006/main" xmlns:r="http://schemas.openxmlformats.org/officeDocument/2006/relationships" xmlns:p="http://schemas.openxmlformats.org/presentationml/2006/main">
  <p:tag name="ORIGINALHEIGHT" val="8.839321"/>
  <p:tag name="ORIGINALWIDTH" val="4.971309"/>
  <p:tag name="LATEXADDIN" val="\documentclass{article}&#10;\usepackage{amsmath}&#10;\pagestyle{empty}&#10;\begin{document}&#10;&#10;$$&#10;f_h(ch,t)&#10;$$&#10;&#10;\end{document}"/>
  <p:tag name="IGUANATEXSIZE" val="16"/>
  <p:tag name="IGUANATEXCURSOR" val="93"/>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282.xml><?xml version="1.0" encoding="utf-8"?>
<p:tagLst xmlns:a="http://schemas.openxmlformats.org/drawingml/2006/main" xmlns:r="http://schemas.openxmlformats.org/officeDocument/2006/relationships" xmlns:p="http://schemas.openxmlformats.org/presentationml/2006/main">
  <p:tag name="ORIGINALHEIGHT" val="4.786811"/>
  <p:tag name="ORIGINALWIDTH" val="3.800738"/>
  <p:tag name="EMFCHILD" val="True"/>
</p:tagLst>
</file>

<file path=ppt/tags/tag283.xml><?xml version="1.0" encoding="utf-8"?>
<p:tagLst xmlns:a="http://schemas.openxmlformats.org/drawingml/2006/main" xmlns:r="http://schemas.openxmlformats.org/officeDocument/2006/relationships" xmlns:p="http://schemas.openxmlformats.org/presentationml/2006/main">
  <p:tag name="ORIGINALHEIGHT" val="9.713533"/>
  <p:tag name="ORIGINALWIDTH" val="2.311319"/>
  <p:tag name="EMFCHILD" val="True"/>
</p:tagLst>
</file>

<file path=ppt/tags/tag284.xml><?xml version="1.0" encoding="utf-8"?>
<p:tagLst xmlns:a="http://schemas.openxmlformats.org/drawingml/2006/main" xmlns:r="http://schemas.openxmlformats.org/officeDocument/2006/relationships" xmlns:p="http://schemas.openxmlformats.org/presentationml/2006/main">
  <p:tag name="ORIGINALHEIGHT" val="4.400246"/>
  <p:tag name="ORIGINALWIDTH" val="3.875443"/>
  <p:tag name="EMFCHILD" val="True"/>
</p:tagLst>
</file>

<file path=ppt/tags/tag285.xml><?xml version="1.0" encoding="utf-8"?>
<p:tagLst xmlns:a="http://schemas.openxmlformats.org/drawingml/2006/main" xmlns:r="http://schemas.openxmlformats.org/officeDocument/2006/relationships" xmlns:p="http://schemas.openxmlformats.org/presentationml/2006/main">
  <p:tag name="ORIGINALHEIGHT" val="6.848031"/>
  <p:tag name="ORIGINALWIDTH" val="4.891634"/>
  <p:tag name="EMFCHILD" val="True"/>
</p:tagLst>
</file>

<file path=ppt/tags/tag286.xml><?xml version="1.0" encoding="utf-8"?>
<p:tagLst xmlns:a="http://schemas.openxmlformats.org/drawingml/2006/main" xmlns:r="http://schemas.openxmlformats.org/officeDocument/2006/relationships" xmlns:p="http://schemas.openxmlformats.org/presentationml/2006/main">
  <p:tag name="ORIGINALHEIGHT" val="2.904331"/>
  <p:tag name="ORIGINALWIDTH" val="1.1656"/>
  <p:tag name="EMFCHILD" val="True"/>
</p:tagLst>
</file>

<file path=ppt/tags/tag287.xml><?xml version="1.0" encoding="utf-8"?>
<p:tagLst xmlns:a="http://schemas.openxmlformats.org/drawingml/2006/main" xmlns:r="http://schemas.openxmlformats.org/officeDocument/2006/relationships" xmlns:p="http://schemas.openxmlformats.org/presentationml/2006/main">
  <p:tag name="ORIGINALHEIGHT" val="6.1875"/>
  <p:tag name="ORIGINALWIDTH" val="3.058514"/>
  <p:tag name="EMFCHILD" val="True"/>
</p:tagLst>
</file>

<file path=ppt/tags/tag288.xml><?xml version="1.0" encoding="utf-8"?>
<p:tagLst xmlns:a="http://schemas.openxmlformats.org/drawingml/2006/main" xmlns:r="http://schemas.openxmlformats.org/officeDocument/2006/relationships" xmlns:p="http://schemas.openxmlformats.org/presentationml/2006/main">
  <p:tag name="ORIGINALHEIGHT" val="9.713533"/>
  <p:tag name="ORIGINALWIDTH" val="2.311319"/>
  <p:tag name="EMFCHILD" val="True"/>
</p:tagLst>
</file>

<file path=ppt/tags/tag289.xml><?xml version="1.0" encoding="utf-8"?>
<p:tagLst xmlns:a="http://schemas.openxmlformats.org/drawingml/2006/main" xmlns:r="http://schemas.openxmlformats.org/officeDocument/2006/relationships" xmlns:p="http://schemas.openxmlformats.org/presentationml/2006/main">
  <p:tag name="ORIGINALHEIGHT" val="9.065994"/>
  <p:tag name="ORIGINALWIDTH" val="4.98189"/>
  <p:tag name="LATEXADDIN" val="\documentclass{article}&#10;\usepackage{amsmath}&#10;\pagestyle{empty}&#10;\begin{document}&#10;&#10;$$&#10;f(x)=\frac{2}{3}\frac{1}{\sqrt{2\pi}\sigma_0}\exp\bigl(\frac{x^2}{\sigma_0^2}\bigr)+\frac{1}{3}\frac{1}{\sqrt{2\pi}\sigma_1}\exp\bigl[\frac{(x-\Delta{T})^2}{\sigma_1^2}\bigr]&#10;$$&#10;&#10;\end{document}"/>
  <p:tag name="IGUANATEXSIZE" val="16"/>
  <p:tag name="IGUANATEXCURSOR" val="261"/>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29.xml><?xml version="1.0" encoding="utf-8"?>
<p:tagLst xmlns:a="http://schemas.openxmlformats.org/drawingml/2006/main" xmlns:r="http://schemas.openxmlformats.org/officeDocument/2006/relationships" xmlns:p="http://schemas.openxmlformats.org/presentationml/2006/main">
  <p:tag name="ORIGINALHEIGHT" val="4.733859"/>
  <p:tag name="ORIGINALWIDTH" val="2.113037"/>
  <p:tag name="EMFCHILD" val="True"/>
</p:tagLst>
</file>

<file path=ppt/tags/tag290.xml><?xml version="1.0" encoding="utf-8"?>
<p:tagLst xmlns:a="http://schemas.openxmlformats.org/drawingml/2006/main" xmlns:r="http://schemas.openxmlformats.org/officeDocument/2006/relationships" xmlns:p="http://schemas.openxmlformats.org/presentationml/2006/main">
  <p:tag name="ORIGINALHEIGHT" val="9.962599"/>
  <p:tag name="ORIGINALWIDTH" val="2.31624"/>
  <p:tag name="EMFCHILD" val="True"/>
</p:tagLst>
</file>

<file path=ppt/tags/tag291.xml><?xml version="1.0" encoding="utf-8"?>
<p:tagLst xmlns:a="http://schemas.openxmlformats.org/drawingml/2006/main" xmlns:r="http://schemas.openxmlformats.org/officeDocument/2006/relationships" xmlns:p="http://schemas.openxmlformats.org/presentationml/2006/main">
  <p:tag name="ORIGINALHEIGHT" val="4.513041"/>
  <p:tag name="ORIGINALWIDTH" val="4.971949"/>
  <p:tag name="EMFCHILD" val="True"/>
</p:tagLst>
</file>

<file path=ppt/tags/tag292.xml><?xml version="1.0" encoding="utf-8"?>
<p:tagLst xmlns:a="http://schemas.openxmlformats.org/drawingml/2006/main" xmlns:r="http://schemas.openxmlformats.org/officeDocument/2006/relationships" xmlns:p="http://schemas.openxmlformats.org/presentationml/2006/main">
  <p:tag name="ORIGINALHEIGHT" val="9.962599"/>
  <p:tag name="ORIGINALWIDTH" val="2.31624"/>
  <p:tag name="EMFCHILD" val="True"/>
</p:tagLst>
</file>

<file path=ppt/tags/tag293.xml><?xml version="1.0" encoding="utf-8"?>
<p:tagLst xmlns:a="http://schemas.openxmlformats.org/drawingml/2006/main" xmlns:r="http://schemas.openxmlformats.org/officeDocument/2006/relationships" xmlns:p="http://schemas.openxmlformats.org/presentationml/2006/main">
  <p:tag name="ORIGINALHEIGHT" val="2.33125"/>
  <p:tag name="ORIGINALWIDTH" val="6.639223"/>
  <p:tag name="EMFCHILD" val="True"/>
</p:tagLst>
</file>

<file path=ppt/tags/tag294.xml><?xml version="1.0" encoding="utf-8"?>
<p:tagLst xmlns:a="http://schemas.openxmlformats.org/drawingml/2006/main" xmlns:r="http://schemas.openxmlformats.org/officeDocument/2006/relationships" xmlns:p="http://schemas.openxmlformats.org/presentationml/2006/main">
  <p:tag name="ORIGINALHEIGHT" val="6.635088"/>
  <p:tag name="ORIGINALWIDTH" val="3.983514"/>
  <p:tag name="EMFCHILD" val="True"/>
</p:tagLst>
</file>

<file path=ppt/tags/tag295.xml><?xml version="1.0" encoding="utf-8"?>
<p:tagLst xmlns:a="http://schemas.openxmlformats.org/drawingml/2006/main" xmlns:r="http://schemas.openxmlformats.org/officeDocument/2006/relationships" xmlns:p="http://schemas.openxmlformats.org/presentationml/2006/main">
  <p:tag name="ORIGINALHEIGHT" val="0.3984744"/>
  <p:tag name="ORIGINALWIDTH" val="4.991929"/>
  <p:tag name="EMFCHILD" val="True"/>
</p:tagLst>
</file>

<file path=ppt/tags/tag296.xml><?xml version="1.0" encoding="utf-8"?>
<p:tagLst xmlns:a="http://schemas.openxmlformats.org/drawingml/2006/main" xmlns:r="http://schemas.openxmlformats.org/officeDocument/2006/relationships" xmlns:p="http://schemas.openxmlformats.org/presentationml/2006/main">
  <p:tag name="ORIGINALHEIGHT" val="6.854281"/>
  <p:tag name="ORIGINALWIDTH" val="4.143258"/>
  <p:tag name="EMFCHILD" val="True"/>
</p:tagLst>
</file>

<file path=ppt/tags/tag297.xml><?xml version="1.0" encoding="utf-8"?>
<p:tagLst xmlns:a="http://schemas.openxmlformats.org/drawingml/2006/main" xmlns:r="http://schemas.openxmlformats.org/officeDocument/2006/relationships" xmlns:p="http://schemas.openxmlformats.org/presentationml/2006/main">
  <p:tag name="ORIGINALHEIGHT" val="6.635088"/>
  <p:tag name="ORIGINALWIDTH" val="3.294636"/>
  <p:tag name="EMFCHILD" val="True"/>
</p:tagLst>
</file>

<file path=ppt/tags/tag298.xml><?xml version="1.0" encoding="utf-8"?>
<p:tagLst xmlns:a="http://schemas.openxmlformats.org/drawingml/2006/main" xmlns:r="http://schemas.openxmlformats.org/officeDocument/2006/relationships" xmlns:p="http://schemas.openxmlformats.org/presentationml/2006/main">
  <p:tag name="ORIGINALHEIGHT" val="0.3984744"/>
  <p:tag name="ORIGINALWIDTH" val="29.54483"/>
  <p:tag name="EMFCHILD" val="True"/>
</p:tagLst>
</file>

<file path=ppt/tags/tag299.xml><?xml version="1.0" encoding="utf-8"?>
<p:tagLst xmlns:a="http://schemas.openxmlformats.org/drawingml/2006/main" xmlns:r="http://schemas.openxmlformats.org/officeDocument/2006/relationships" xmlns:p="http://schemas.openxmlformats.org/presentationml/2006/main">
  <p:tag name="ORIGINALHEIGHT" val="9.962599"/>
  <p:tag name="ORIGINALWIDTH" val="7.787352"/>
  <p:tag name="EMFCHILD" val="True"/>
</p:tagLst>
</file>

<file path=ppt/tags/tag3.xml><?xml version="1.0" encoding="utf-8"?>
<p:tagLst xmlns:a="http://schemas.openxmlformats.org/drawingml/2006/main" xmlns:r="http://schemas.openxmlformats.org/officeDocument/2006/relationships" xmlns:p="http://schemas.openxmlformats.org/presentationml/2006/main">
  <p:tag name="ORIGINALHEIGHT" val="9.713533"/>
  <p:tag name="ORIGINALWIDTH" val="29.77972"/>
  <p:tag name="OUTPUTTYPE" val="SVG"/>
  <p:tag name="IGUANATEXVERSION" val="162"/>
  <p:tag name="LATEXADDIN" val="\documentclass{article}&#10;\usepackage{amsmath}&#10;\pagestyle{empty}&#10;\begin{document}&#10;&#10;$$&#10;f(ch,t)&#10;$$&#10;&#10;\end{document}"/>
  <p:tag name="IGUANATEXSIZE" val="16"/>
  <p:tag name="IGUANATEXCURSOR" val="90"/>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30.xml><?xml version="1.0" encoding="utf-8"?>
<p:tagLst xmlns:a="http://schemas.openxmlformats.org/drawingml/2006/main" xmlns:r="http://schemas.openxmlformats.org/officeDocument/2006/relationships" xmlns:p="http://schemas.openxmlformats.org/presentationml/2006/main">
  <p:tag name="ORIGINALHEIGHT" val="3.004506"/>
  <p:tag name="ORIGINALWIDTH" val="1.165617"/>
  <p:tag name="EMFCHILD" val="True"/>
</p:tagLst>
</file>

<file path=ppt/tags/tag300.xml><?xml version="1.0" encoding="utf-8"?>
<p:tagLst xmlns:a="http://schemas.openxmlformats.org/drawingml/2006/main" xmlns:r="http://schemas.openxmlformats.org/officeDocument/2006/relationships" xmlns:p="http://schemas.openxmlformats.org/presentationml/2006/main">
  <p:tag name="ORIGINALHEIGHT" val="0.3984744"/>
  <p:tag name="ORIGINALWIDTH" val="11.04119"/>
  <p:tag name="EMFCHILD" val="True"/>
</p:tagLst>
</file>

<file path=ppt/tags/tag301.xml><?xml version="1.0" encoding="utf-8"?>
<p:tagLst xmlns:a="http://schemas.openxmlformats.org/drawingml/2006/main" xmlns:r="http://schemas.openxmlformats.org/officeDocument/2006/relationships" xmlns:p="http://schemas.openxmlformats.org/presentationml/2006/main">
  <p:tag name="ORIGINALHEIGHT" val="6.635088"/>
  <p:tag name="ORIGINALWIDTH" val="3.983514"/>
  <p:tag name="EMFCHILD" val="True"/>
</p:tagLst>
</file>

<file path=ppt/tags/tag302.xml><?xml version="1.0" encoding="utf-8"?>
<p:tagLst xmlns:a="http://schemas.openxmlformats.org/drawingml/2006/main" xmlns:r="http://schemas.openxmlformats.org/officeDocument/2006/relationships" xmlns:p="http://schemas.openxmlformats.org/presentationml/2006/main">
  <p:tag name="ORIGINALHEIGHT" val="4.403445"/>
  <p:tag name="ORIGINALWIDTH" val="5.39124"/>
  <p:tag name="EMFCHILD" val="True"/>
</p:tagLst>
</file>

<file path=ppt/tags/tag303.xml><?xml version="1.0" encoding="utf-8"?>
<p:tagLst xmlns:a="http://schemas.openxmlformats.org/drawingml/2006/main" xmlns:r="http://schemas.openxmlformats.org/officeDocument/2006/relationships" xmlns:p="http://schemas.openxmlformats.org/presentationml/2006/main">
  <p:tag name="ORIGINALHEIGHT" val="4.403445"/>
  <p:tag name="ORIGINALWIDTH" val="5.281446"/>
  <p:tag name="EMFCHILD" val="True"/>
</p:tagLst>
</file>

<file path=ppt/tags/tag304.xml><?xml version="1.0" encoding="utf-8"?>
<p:tagLst xmlns:a="http://schemas.openxmlformats.org/drawingml/2006/main" xmlns:r="http://schemas.openxmlformats.org/officeDocument/2006/relationships" xmlns:p="http://schemas.openxmlformats.org/presentationml/2006/main">
  <p:tag name="ORIGINALHEIGHT" val="4.770079"/>
  <p:tag name="ORIGINALWIDTH" val="3.242717"/>
  <p:tag name="EMFCHILD" val="True"/>
</p:tagLst>
</file>

<file path=ppt/tags/tag305.xml><?xml version="1.0" encoding="utf-8"?>
<p:tagLst xmlns:a="http://schemas.openxmlformats.org/drawingml/2006/main" xmlns:r="http://schemas.openxmlformats.org/officeDocument/2006/relationships" xmlns:p="http://schemas.openxmlformats.org/presentationml/2006/main">
  <p:tag name="ORIGINALHEIGHT" val="4.572834"/>
  <p:tag name="ORIGINALWIDTH" val="3.86373"/>
  <p:tag name="EMFCHILD" val="True"/>
</p:tagLst>
</file>

<file path=ppt/tags/tag306.xml><?xml version="1.0" encoding="utf-8"?>
<p:tagLst xmlns:a="http://schemas.openxmlformats.org/drawingml/2006/main" xmlns:r="http://schemas.openxmlformats.org/officeDocument/2006/relationships" xmlns:p="http://schemas.openxmlformats.org/presentationml/2006/main">
  <p:tag name="ORIGINALHEIGHT" val="4.293898"/>
  <p:tag name="ORIGINALWIDTH" val="5.031841"/>
  <p:tag name="EMFCHILD" val="True"/>
</p:tagLst>
</file>

<file path=ppt/tags/tag307.xml><?xml version="1.0" encoding="utf-8"?>
<p:tagLst xmlns:a="http://schemas.openxmlformats.org/drawingml/2006/main" xmlns:r="http://schemas.openxmlformats.org/officeDocument/2006/relationships" xmlns:p="http://schemas.openxmlformats.org/presentationml/2006/main">
  <p:tag name="ORIGINALHEIGHT" val="6.33622"/>
  <p:tag name="ORIGINALWIDTH" val="4.921998"/>
  <p:tag name="EMFCHILD" val="True"/>
</p:tagLst>
</file>

<file path=ppt/tags/tag308.xml><?xml version="1.0" encoding="utf-8"?>
<p:tagLst xmlns:a="http://schemas.openxmlformats.org/drawingml/2006/main" xmlns:r="http://schemas.openxmlformats.org/officeDocument/2006/relationships" xmlns:p="http://schemas.openxmlformats.org/presentationml/2006/main">
  <p:tag name="ORIGINALHEIGHT" val="11.94518"/>
  <p:tag name="ORIGINALWIDTH" val="2.605758"/>
  <p:tag name="EMFCHILD" val="True"/>
</p:tagLst>
</file>

<file path=ppt/tags/tag309.xml><?xml version="1.0" encoding="utf-8"?>
<p:tagLst xmlns:a="http://schemas.openxmlformats.org/drawingml/2006/main" xmlns:r="http://schemas.openxmlformats.org/officeDocument/2006/relationships" xmlns:p="http://schemas.openxmlformats.org/presentationml/2006/main">
  <p:tag name="ORIGINALHEIGHT" val="4.513041"/>
  <p:tag name="ORIGINALWIDTH" val="4.971949"/>
  <p:tag name="EMFCHILD" val="True"/>
</p:tagLst>
</file>

<file path=ppt/tags/tag31.xml><?xml version="1.0" encoding="utf-8"?>
<p:tagLst xmlns:a="http://schemas.openxmlformats.org/drawingml/2006/main" xmlns:r="http://schemas.openxmlformats.org/officeDocument/2006/relationships" xmlns:p="http://schemas.openxmlformats.org/presentationml/2006/main">
  <p:tag name="ORIGINALHEIGHT" val="6.400876"/>
  <p:tag name="ORIGINALWIDTH" val="3.058488"/>
  <p:tag name="EMFCHILD" val="True"/>
</p:tagLst>
</file>

<file path=ppt/tags/tag310.xml><?xml version="1.0" encoding="utf-8"?>
<p:tagLst xmlns:a="http://schemas.openxmlformats.org/drawingml/2006/main" xmlns:r="http://schemas.openxmlformats.org/officeDocument/2006/relationships" xmlns:p="http://schemas.openxmlformats.org/presentationml/2006/main">
  <p:tag name="ORIGINALHEIGHT" val="4.63061"/>
  <p:tag name="ORIGINALWIDTH" val="3.088976"/>
  <p:tag name="EMFCHILD" val="True"/>
</p:tagLst>
</file>

<file path=ppt/tags/tag311.xml><?xml version="1.0" encoding="utf-8"?>
<p:tagLst xmlns:a="http://schemas.openxmlformats.org/drawingml/2006/main" xmlns:r="http://schemas.openxmlformats.org/officeDocument/2006/relationships" xmlns:p="http://schemas.openxmlformats.org/presentationml/2006/main">
  <p:tag name="ORIGINALHEIGHT" val="0.3984744"/>
  <p:tag name="ORIGINALWIDTH" val="10.54193"/>
  <p:tag name="EMFCHILD" val="True"/>
</p:tagLst>
</file>

<file path=ppt/tags/tag312.xml><?xml version="1.0" encoding="utf-8"?>
<p:tagLst xmlns:a="http://schemas.openxmlformats.org/drawingml/2006/main" xmlns:r="http://schemas.openxmlformats.org/officeDocument/2006/relationships" xmlns:p="http://schemas.openxmlformats.org/presentationml/2006/main">
  <p:tag name="ORIGINALHEIGHT" val="4.403445"/>
  <p:tag name="ORIGINALWIDTH" val="5.281446"/>
  <p:tag name="EMFCHILD" val="True"/>
</p:tagLst>
</file>

<file path=ppt/tags/tag313.xml><?xml version="1.0" encoding="utf-8"?>
<p:tagLst xmlns:a="http://schemas.openxmlformats.org/drawingml/2006/main" xmlns:r="http://schemas.openxmlformats.org/officeDocument/2006/relationships" xmlns:p="http://schemas.openxmlformats.org/presentationml/2006/main">
  <p:tag name="ORIGINALHEIGHT" val="4.63061"/>
  <p:tag name="ORIGINALWIDTH" val="3.088976"/>
  <p:tag name="EMFCHILD" val="True"/>
</p:tagLst>
</file>

<file path=ppt/tags/tag314.xml><?xml version="1.0" encoding="utf-8"?>
<p:tagLst xmlns:a="http://schemas.openxmlformats.org/drawingml/2006/main" xmlns:r="http://schemas.openxmlformats.org/officeDocument/2006/relationships" xmlns:p="http://schemas.openxmlformats.org/presentationml/2006/main">
  <p:tag name="ORIGINALHEIGHT" val="4.770079"/>
  <p:tag name="ORIGINALWIDTH" val="3.242717"/>
  <p:tag name="EMFCHILD" val="True"/>
</p:tagLst>
</file>

<file path=ppt/tags/tag315.xml><?xml version="1.0" encoding="utf-8"?>
<p:tagLst xmlns:a="http://schemas.openxmlformats.org/drawingml/2006/main" xmlns:r="http://schemas.openxmlformats.org/officeDocument/2006/relationships" xmlns:p="http://schemas.openxmlformats.org/presentationml/2006/main">
  <p:tag name="ORIGINALHEIGHT" val="11.94518"/>
  <p:tag name="ORIGINALWIDTH" val="2.605758"/>
  <p:tag name="EMFCHILD" val="True"/>
</p:tagLst>
</file>

<file path=ppt/tags/tag316.xml><?xml version="1.0" encoding="utf-8"?>
<p:tagLst xmlns:a="http://schemas.openxmlformats.org/drawingml/2006/main" xmlns:r="http://schemas.openxmlformats.org/officeDocument/2006/relationships" xmlns:p="http://schemas.openxmlformats.org/presentationml/2006/main">
  <p:tag name="ORIGINALHEIGHT" val="6.635088"/>
  <p:tag name="ORIGINALWIDTH" val="6.639223"/>
  <p:tag name="EMFCHILD" val="True"/>
</p:tagLst>
</file>

<file path=ppt/tags/tag317.xml><?xml version="1.0" encoding="utf-8"?>
<p:tagLst xmlns:a="http://schemas.openxmlformats.org/drawingml/2006/main" xmlns:r="http://schemas.openxmlformats.org/officeDocument/2006/relationships" xmlns:p="http://schemas.openxmlformats.org/presentationml/2006/main">
  <p:tag name="ORIGINALHEIGHT" val="6.635088"/>
  <p:tag name="ORIGINALWIDTH" val="3.294636"/>
  <p:tag name="EMFCHILD" val="True"/>
</p:tagLst>
</file>

<file path=ppt/tags/tag318.xml><?xml version="1.0" encoding="utf-8"?>
<p:tagLst xmlns:a="http://schemas.openxmlformats.org/drawingml/2006/main" xmlns:r="http://schemas.openxmlformats.org/officeDocument/2006/relationships" xmlns:p="http://schemas.openxmlformats.org/presentationml/2006/main">
  <p:tag name="ORIGINALHEIGHT" val="0.3984744"/>
  <p:tag name="ORIGINALWIDTH" val="4.991929"/>
  <p:tag name="EMFCHILD" val="True"/>
</p:tagLst>
</file>

<file path=ppt/tags/tag319.xml><?xml version="1.0" encoding="utf-8"?>
<p:tagLst xmlns:a="http://schemas.openxmlformats.org/drawingml/2006/main" xmlns:r="http://schemas.openxmlformats.org/officeDocument/2006/relationships" xmlns:p="http://schemas.openxmlformats.org/presentationml/2006/main">
  <p:tag name="ORIGINALHEIGHT" val="6.854281"/>
  <p:tag name="ORIGINALWIDTH" val="4.143258"/>
  <p:tag name="EMFCHILD" val="True"/>
</p:tagLst>
</file>

<file path=ppt/tags/tag32.xml><?xml version="1.0" encoding="utf-8"?>
<p:tagLst xmlns:a="http://schemas.openxmlformats.org/drawingml/2006/main" xmlns:r="http://schemas.openxmlformats.org/officeDocument/2006/relationships" xmlns:p="http://schemas.openxmlformats.org/presentationml/2006/main">
  <p:tag name="ORIGINALHEIGHT" val="4.733859"/>
  <p:tag name="ORIGINALWIDTH" val="2.113037"/>
  <p:tag name="EMFCHILD" val="True"/>
</p:tagLst>
</file>

<file path=ppt/tags/tag320.xml><?xml version="1.0" encoding="utf-8"?>
<p:tagLst xmlns:a="http://schemas.openxmlformats.org/drawingml/2006/main" xmlns:r="http://schemas.openxmlformats.org/officeDocument/2006/relationships" xmlns:p="http://schemas.openxmlformats.org/presentationml/2006/main">
  <p:tag name="ORIGINALHEIGHT" val="6.635088"/>
  <p:tag name="ORIGINALWIDTH" val="3.294636"/>
  <p:tag name="EMFCHILD" val="True"/>
</p:tagLst>
</file>

<file path=ppt/tags/tag321.xml><?xml version="1.0" encoding="utf-8"?>
<p:tagLst xmlns:a="http://schemas.openxmlformats.org/drawingml/2006/main" xmlns:r="http://schemas.openxmlformats.org/officeDocument/2006/relationships" xmlns:p="http://schemas.openxmlformats.org/presentationml/2006/main">
  <p:tag name="ORIGINALHEIGHT" val="0.3984744"/>
  <p:tag name="ORIGINALWIDTH" val="29.54483"/>
  <p:tag name="EMFCHILD" val="True"/>
</p:tagLst>
</file>

<file path=ppt/tags/tag322.xml><?xml version="1.0" encoding="utf-8"?>
<p:tagLst xmlns:a="http://schemas.openxmlformats.org/drawingml/2006/main" xmlns:r="http://schemas.openxmlformats.org/officeDocument/2006/relationships" xmlns:p="http://schemas.openxmlformats.org/presentationml/2006/main">
  <p:tag name="ORIGINALHEIGHT" val="9.962599"/>
  <p:tag name="ORIGINALWIDTH" val="7.787352"/>
  <p:tag name="EMFCHILD" val="True"/>
</p:tagLst>
</file>

<file path=ppt/tags/tag323.xml><?xml version="1.0" encoding="utf-8"?>
<p:tagLst xmlns:a="http://schemas.openxmlformats.org/drawingml/2006/main" xmlns:r="http://schemas.openxmlformats.org/officeDocument/2006/relationships" xmlns:p="http://schemas.openxmlformats.org/presentationml/2006/main">
  <p:tag name="ORIGINALHEIGHT" val="0.3984744"/>
  <p:tag name="ORIGINALWIDTH" val="11.04119"/>
  <p:tag name="EMFCHILD" val="True"/>
</p:tagLst>
</file>

<file path=ppt/tags/tag324.xml><?xml version="1.0" encoding="utf-8"?>
<p:tagLst xmlns:a="http://schemas.openxmlformats.org/drawingml/2006/main" xmlns:r="http://schemas.openxmlformats.org/officeDocument/2006/relationships" xmlns:p="http://schemas.openxmlformats.org/presentationml/2006/main">
  <p:tag name="ORIGINALHEIGHT" val="6.635088"/>
  <p:tag name="ORIGINALWIDTH" val="3.983514"/>
  <p:tag name="EMFCHILD" val="True"/>
</p:tagLst>
</file>

<file path=ppt/tags/tag325.xml><?xml version="1.0" encoding="utf-8"?>
<p:tagLst xmlns:a="http://schemas.openxmlformats.org/drawingml/2006/main" xmlns:r="http://schemas.openxmlformats.org/officeDocument/2006/relationships" xmlns:p="http://schemas.openxmlformats.org/presentationml/2006/main">
  <p:tag name="ORIGINALHEIGHT" val="4.403445"/>
  <p:tag name="ORIGINALWIDTH" val="5.39124"/>
  <p:tag name="EMFCHILD" val="True"/>
</p:tagLst>
</file>

<file path=ppt/tags/tag326.xml><?xml version="1.0" encoding="utf-8"?>
<p:tagLst xmlns:a="http://schemas.openxmlformats.org/drawingml/2006/main" xmlns:r="http://schemas.openxmlformats.org/officeDocument/2006/relationships" xmlns:p="http://schemas.openxmlformats.org/presentationml/2006/main">
  <p:tag name="ORIGINALHEIGHT" val="4.403445"/>
  <p:tag name="ORIGINALWIDTH" val="5.281446"/>
  <p:tag name="EMFCHILD" val="True"/>
</p:tagLst>
</file>

<file path=ppt/tags/tag327.xml><?xml version="1.0" encoding="utf-8"?>
<p:tagLst xmlns:a="http://schemas.openxmlformats.org/drawingml/2006/main" xmlns:r="http://schemas.openxmlformats.org/officeDocument/2006/relationships" xmlns:p="http://schemas.openxmlformats.org/presentationml/2006/main">
  <p:tag name="ORIGINALHEIGHT" val="4.63061"/>
  <p:tag name="ORIGINALWIDTH" val="2.543849"/>
  <p:tag name="EMFCHILD" val="True"/>
</p:tagLst>
</file>

<file path=ppt/tags/tag328.xml><?xml version="1.0" encoding="utf-8"?>
<p:tagLst xmlns:a="http://schemas.openxmlformats.org/drawingml/2006/main" xmlns:r="http://schemas.openxmlformats.org/officeDocument/2006/relationships" xmlns:p="http://schemas.openxmlformats.org/presentationml/2006/main">
  <p:tag name="ORIGINALHEIGHT" val="4.572834"/>
  <p:tag name="ORIGINALWIDTH" val="3.86373"/>
  <p:tag name="EMFCHILD" val="True"/>
</p:tagLst>
</file>

<file path=ppt/tags/tag329.xml><?xml version="1.0" encoding="utf-8"?>
<p:tagLst xmlns:a="http://schemas.openxmlformats.org/drawingml/2006/main" xmlns:r="http://schemas.openxmlformats.org/officeDocument/2006/relationships" xmlns:p="http://schemas.openxmlformats.org/presentationml/2006/main">
  <p:tag name="ORIGINALHEIGHT" val="4.293898"/>
  <p:tag name="ORIGINALWIDTH" val="5.031841"/>
  <p:tag name="EMFCHILD" val="True"/>
</p:tagLst>
</file>

<file path=ppt/tags/tag33.xml><?xml version="1.0" encoding="utf-8"?>
<p:tagLst xmlns:a="http://schemas.openxmlformats.org/drawingml/2006/main" xmlns:r="http://schemas.openxmlformats.org/officeDocument/2006/relationships" xmlns:p="http://schemas.openxmlformats.org/presentationml/2006/main">
  <p:tag name="ORIGINALHEIGHT" val="10.04851"/>
  <p:tag name="ORIGINALWIDTH" val="2.311331"/>
  <p:tag name="EMFCHILD" val="True"/>
</p:tagLst>
</file>

<file path=ppt/tags/tag330.xml><?xml version="1.0" encoding="utf-8"?>
<p:tagLst xmlns:a="http://schemas.openxmlformats.org/drawingml/2006/main" xmlns:r="http://schemas.openxmlformats.org/officeDocument/2006/relationships" xmlns:p="http://schemas.openxmlformats.org/presentationml/2006/main">
  <p:tag name="ORIGINALHEIGHT" val="6.33622"/>
  <p:tag name="ORIGINALWIDTH" val="4.921998"/>
  <p:tag name="EMFCHILD" val="True"/>
</p:tagLst>
</file>

<file path=ppt/tags/tag331.xml><?xml version="1.0" encoding="utf-8"?>
<p:tagLst xmlns:a="http://schemas.openxmlformats.org/drawingml/2006/main" xmlns:r="http://schemas.openxmlformats.org/officeDocument/2006/relationships" xmlns:p="http://schemas.openxmlformats.org/presentationml/2006/main">
  <p:tag name="ORIGINALHEIGHT" val="11.94518"/>
  <p:tag name="ORIGINALWIDTH" val="1.91688"/>
  <p:tag name="EMFCHILD" val="True"/>
</p:tagLst>
</file>

<file path=ppt/tags/tag332.xml><?xml version="1.0" encoding="utf-8"?>
<p:tagLst xmlns:a="http://schemas.openxmlformats.org/drawingml/2006/main" xmlns:r="http://schemas.openxmlformats.org/officeDocument/2006/relationships" xmlns:p="http://schemas.openxmlformats.org/presentationml/2006/main">
  <p:tag name="ORIGINALHEIGHT" val="9.962599"/>
  <p:tag name="ORIGINALWIDTH" val="2.31624"/>
  <p:tag name="EMFCHILD" val="True"/>
</p:tagLst>
</file>

<file path=ppt/tags/tag333.xml><?xml version="1.0" encoding="utf-8"?>
<p:tagLst xmlns:a="http://schemas.openxmlformats.org/drawingml/2006/main" xmlns:r="http://schemas.openxmlformats.org/officeDocument/2006/relationships" xmlns:p="http://schemas.openxmlformats.org/presentationml/2006/main">
  <p:tag name="ORIGINALHEIGHT" val="4.513041"/>
  <p:tag name="ORIGINALWIDTH" val="4.971949"/>
  <p:tag name="EMFCHILD" val="True"/>
</p:tagLst>
</file>

<file path=ppt/tags/tag334.xml><?xml version="1.0" encoding="utf-8"?>
<p:tagLst xmlns:a="http://schemas.openxmlformats.org/drawingml/2006/main" xmlns:r="http://schemas.openxmlformats.org/officeDocument/2006/relationships" xmlns:p="http://schemas.openxmlformats.org/presentationml/2006/main">
  <p:tag name="ORIGINALHEIGHT" val="0.3984744"/>
  <p:tag name="ORIGINALWIDTH" val="6.100099"/>
  <p:tag name="EMFCHILD" val="True"/>
</p:tagLst>
</file>

<file path=ppt/tags/tag335.xml><?xml version="1.0" encoding="utf-8"?>
<p:tagLst xmlns:a="http://schemas.openxmlformats.org/drawingml/2006/main" xmlns:r="http://schemas.openxmlformats.org/officeDocument/2006/relationships" xmlns:p="http://schemas.openxmlformats.org/presentationml/2006/main">
  <p:tag name="ORIGINALHEIGHT" val="7.133219"/>
  <p:tag name="ORIGINALWIDTH" val="7.368061"/>
  <p:tag name="EMFCHILD" val="True"/>
</p:tagLst>
</file>

<file path=ppt/tags/tag336.xml><?xml version="1.0" encoding="utf-8"?>
<p:tagLst xmlns:a="http://schemas.openxmlformats.org/drawingml/2006/main" xmlns:r="http://schemas.openxmlformats.org/officeDocument/2006/relationships" xmlns:p="http://schemas.openxmlformats.org/presentationml/2006/main">
  <p:tag name="ORIGINALHEIGHT" val="6.744685"/>
  <p:tag name="ORIGINALWIDTH" val="6.788976"/>
  <p:tag name="EMFCHILD" val="True"/>
</p:tagLst>
</file>

<file path=ppt/tags/tag337.xml><?xml version="1.0" encoding="utf-8"?>
<p:tagLst xmlns:a="http://schemas.openxmlformats.org/drawingml/2006/main" xmlns:r="http://schemas.openxmlformats.org/officeDocument/2006/relationships" xmlns:p="http://schemas.openxmlformats.org/presentationml/2006/main">
  <p:tag name="ORIGINALHEIGHT" val="9.962599"/>
  <p:tag name="ORIGINALWIDTH" val="2.31624"/>
  <p:tag name="EMFCHILD" val="True"/>
</p:tagLst>
</file>

<file path=ppt/tags/tag338.xml><?xml version="1.0" encoding="utf-8"?>
<p:tagLst xmlns:a="http://schemas.openxmlformats.org/drawingml/2006/main" xmlns:r="http://schemas.openxmlformats.org/officeDocument/2006/relationships" xmlns:p="http://schemas.openxmlformats.org/presentationml/2006/main">
  <p:tag name="ORIGINALHEIGHT" val="4.63061"/>
  <p:tag name="ORIGINALWIDTH" val="3.088976"/>
  <p:tag name="EMFCHILD" val="True"/>
</p:tagLst>
</file>

<file path=ppt/tags/tag339.xml><?xml version="1.0" encoding="utf-8"?>
<p:tagLst xmlns:a="http://schemas.openxmlformats.org/drawingml/2006/main" xmlns:r="http://schemas.openxmlformats.org/officeDocument/2006/relationships" xmlns:p="http://schemas.openxmlformats.org/presentationml/2006/main">
  <p:tag name="ORIGINALHEIGHT" val="0.3984744"/>
  <p:tag name="ORIGINALWIDTH" val="45.69336"/>
  <p:tag name="EMFCHILD" val="True"/>
</p:tagLst>
</file>

<file path=ppt/tags/tag34.xml><?xml version="1.0" encoding="utf-8"?>
<p:tagLst xmlns:a="http://schemas.openxmlformats.org/drawingml/2006/main" xmlns:r="http://schemas.openxmlformats.org/officeDocument/2006/relationships" xmlns:p="http://schemas.openxmlformats.org/presentationml/2006/main">
  <p:tag name="ORIGINALHEIGHT" val="8.839327"/>
  <p:tag name="ORIGINALWIDTH" val="4.994795"/>
  <p:tag name="LATEXADDIN" val="\documentclass{article}&#10;\usepackage{amsmath}&#10;\pagestyle{empty}&#10;\begin{document}&#10;&#10;$$&#10;f_h(ch,t)=S_h(ch,t)+B&#10;$$&#10;&#10;\end{document}"/>
  <p:tag name="IGUANATEXSIZE" val="18"/>
  <p:tag name="IGUANATEXCURSOR" val="105"/>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340.xml><?xml version="1.0" encoding="utf-8"?>
<p:tagLst xmlns:a="http://schemas.openxmlformats.org/drawingml/2006/main" xmlns:r="http://schemas.openxmlformats.org/officeDocument/2006/relationships" xmlns:p="http://schemas.openxmlformats.org/presentationml/2006/main">
  <p:tag name="ORIGINALHEIGHT" val="4.403445"/>
  <p:tag name="ORIGINALWIDTH" val="5.281446"/>
  <p:tag name="EMFCHILD" val="True"/>
</p:tagLst>
</file>

<file path=ppt/tags/tag341.xml><?xml version="1.0" encoding="utf-8"?>
<p:tagLst xmlns:a="http://schemas.openxmlformats.org/drawingml/2006/main" xmlns:r="http://schemas.openxmlformats.org/officeDocument/2006/relationships" xmlns:p="http://schemas.openxmlformats.org/presentationml/2006/main">
  <p:tag name="ORIGINALHEIGHT" val="4.63061"/>
  <p:tag name="ORIGINALWIDTH" val="3.088976"/>
  <p:tag name="EMFCHILD" val="True"/>
</p:tagLst>
</file>

<file path=ppt/tags/tag342.xml><?xml version="1.0" encoding="utf-8"?>
<p:tagLst xmlns:a="http://schemas.openxmlformats.org/drawingml/2006/main" xmlns:r="http://schemas.openxmlformats.org/officeDocument/2006/relationships" xmlns:p="http://schemas.openxmlformats.org/presentationml/2006/main">
  <p:tag name="ORIGINALHEIGHT" val="4.63061"/>
  <p:tag name="ORIGINALWIDTH" val="2.543849"/>
  <p:tag name="EMFCHILD" val="True"/>
</p:tagLst>
</file>

<file path=ppt/tags/tag343.xml><?xml version="1.0" encoding="utf-8"?>
<p:tagLst xmlns:a="http://schemas.openxmlformats.org/drawingml/2006/main" xmlns:r="http://schemas.openxmlformats.org/officeDocument/2006/relationships" xmlns:p="http://schemas.openxmlformats.org/presentationml/2006/main">
  <p:tag name="ORIGINALHEIGHT" val="11.94518"/>
  <p:tag name="ORIGINALWIDTH" val="1.91688"/>
  <p:tag name="EMFCHILD" val="True"/>
</p:tagLst>
</file>

<file path=ppt/tags/tag344.xml><?xml version="1.0" encoding="utf-8"?>
<p:tagLst xmlns:a="http://schemas.openxmlformats.org/drawingml/2006/main" xmlns:r="http://schemas.openxmlformats.org/officeDocument/2006/relationships" xmlns:p="http://schemas.openxmlformats.org/presentationml/2006/main">
  <p:tag name="ORIGINALHEIGHT" val="4.718012"/>
  <p:tag name="ORIGINALWIDTH" val="5.282185"/>
  <p:tag name="LATEXADDIN" val="\documentclass{article}&#10;\usepackage{amsmath}&#10;\pagestyle{empty}&#10;\begin{document}&#10;&#10;$$&#10;\sigma_0=\sigma_\text{main}\oplus\sigma_\text{MCS}\oplus\sigma_\text{T0}&#10;$$&#10;&#10;\end{document}"/>
  <p:tag name="IGUANATEXSIZE" val="16"/>
  <p:tag name="IGUANATEXCURSOR" val="111"/>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345.xml><?xml version="1.0" encoding="utf-8"?>
<p:tagLst xmlns:a="http://schemas.openxmlformats.org/drawingml/2006/main" xmlns:r="http://schemas.openxmlformats.org/officeDocument/2006/relationships" xmlns:p="http://schemas.openxmlformats.org/presentationml/2006/main">
  <p:tag name="ORIGINALHEIGHT" val="5.110826"/>
  <p:tag name="ORIGINALWIDTH" val="3.243208"/>
  <p:tag name="EMFCHILD" val="True"/>
</p:tagLst>
</file>

<file path=ppt/tags/tag346.xml><?xml version="1.0" encoding="utf-8"?>
<p:tagLst xmlns:a="http://schemas.openxmlformats.org/drawingml/2006/main" xmlns:r="http://schemas.openxmlformats.org/officeDocument/2006/relationships" xmlns:p="http://schemas.openxmlformats.org/presentationml/2006/main">
  <p:tag name="ORIGINALHEIGHT" val="2.497736"/>
  <p:tag name="ORIGINALWIDTH" val="6.640206"/>
  <p:tag name="EMFCHILD" val="True"/>
</p:tagLst>
</file>

<file path=ppt/tags/tag347.xml><?xml version="1.0" encoding="utf-8"?>
<p:tagLst xmlns:a="http://schemas.openxmlformats.org/drawingml/2006/main" xmlns:r="http://schemas.openxmlformats.org/officeDocument/2006/relationships" xmlns:p="http://schemas.openxmlformats.org/presentationml/2006/main">
  <p:tag name="ORIGINALHEIGHT" val="4.718012"/>
  <p:tag name="ORIGINALWIDTH" val="5.282185"/>
  <p:tag name="EMFCHILD" val="True"/>
</p:tagLst>
</file>

<file path=ppt/tags/tag348.xml><?xml version="1.0" encoding="utf-8"?>
<p:tagLst xmlns:a="http://schemas.openxmlformats.org/drawingml/2006/main" xmlns:r="http://schemas.openxmlformats.org/officeDocument/2006/relationships" xmlns:p="http://schemas.openxmlformats.org/presentationml/2006/main">
  <p:tag name="ORIGINALHEIGHT" val="3.295128"/>
  <p:tag name="ORIGINALWIDTH" val="5.892274"/>
  <p:tag name="EMFCHILD" val="True"/>
</p:tagLst>
</file>

<file path=ppt/tags/tag349.xml><?xml version="1.0" encoding="utf-8"?>
<p:tagLst xmlns:a="http://schemas.openxmlformats.org/drawingml/2006/main" xmlns:r="http://schemas.openxmlformats.org/officeDocument/2006/relationships" xmlns:p="http://schemas.openxmlformats.org/presentationml/2006/main">
  <p:tag name="ORIGINALHEIGHT" val="3.407185"/>
  <p:tag name="ORIGINALWIDTH" val="3.487844"/>
  <p:tag name="EMFCHILD" val="True"/>
</p:tagLst>
</file>

<file path=ppt/tags/tag35.xml><?xml version="1.0" encoding="utf-8"?>
<p:tagLst xmlns:a="http://schemas.openxmlformats.org/drawingml/2006/main" xmlns:r="http://schemas.openxmlformats.org/officeDocument/2006/relationships" xmlns:p="http://schemas.openxmlformats.org/presentationml/2006/main">
  <p:tag name="ORIGINALHEIGHT" val="4.786833"/>
  <p:tag name="ORIGINALWIDTH" val="3.818635"/>
  <p:tag name="EMFCHILD" val="True"/>
</p:tagLst>
</file>

<file path=ppt/tags/tag350.xml><?xml version="1.0" encoding="utf-8"?>
<p:tagLst xmlns:a="http://schemas.openxmlformats.org/drawingml/2006/main" xmlns:r="http://schemas.openxmlformats.org/officeDocument/2006/relationships" xmlns:p="http://schemas.openxmlformats.org/presentationml/2006/main">
  <p:tag name="ORIGINALHEIGHT" val="4.931496"/>
  <p:tag name="ORIGINALWIDTH" val="1.523721"/>
  <p:tag name="EMFCHILD" val="True"/>
</p:tagLst>
</file>

<file path=ppt/tags/tag351.xml><?xml version="1.0" encoding="utf-8"?>
<p:tagLst xmlns:a="http://schemas.openxmlformats.org/drawingml/2006/main" xmlns:r="http://schemas.openxmlformats.org/officeDocument/2006/relationships" xmlns:p="http://schemas.openxmlformats.org/presentationml/2006/main">
  <p:tag name="ORIGINALHEIGHT" val="3.295128"/>
  <p:tag name="ORIGINALWIDTH" val="3.746457"/>
  <p:tag name="EMFCHILD" val="True"/>
</p:tagLst>
</file>

<file path=ppt/tags/tag352.xml><?xml version="1.0" encoding="utf-8"?>
<p:tagLst xmlns:a="http://schemas.openxmlformats.org/drawingml/2006/main" xmlns:r="http://schemas.openxmlformats.org/officeDocument/2006/relationships" xmlns:p="http://schemas.openxmlformats.org/presentationml/2006/main">
  <p:tag name="ORIGINALHEIGHT" val="7.109006"/>
  <p:tag name="ORIGINALWIDTH" val="6.660138"/>
  <p:tag name="EMFCHILD" val="True"/>
</p:tagLst>
</file>

<file path=ppt/tags/tag353.xml><?xml version="1.0" encoding="utf-8"?>
<p:tagLst xmlns:a="http://schemas.openxmlformats.org/drawingml/2006/main" xmlns:r="http://schemas.openxmlformats.org/officeDocument/2006/relationships" xmlns:p="http://schemas.openxmlformats.org/presentationml/2006/main">
  <p:tag name="ORIGINALHEIGHT" val="4.718012"/>
  <p:tag name="ORIGINALWIDTH" val="5.282185"/>
  <p:tag name="EMFCHILD" val="True"/>
</p:tagLst>
</file>

<file path=ppt/tags/tag354.xml><?xml version="1.0" encoding="utf-8"?>
<p:tagLst xmlns:a="http://schemas.openxmlformats.org/drawingml/2006/main" xmlns:r="http://schemas.openxmlformats.org/officeDocument/2006/relationships" xmlns:p="http://schemas.openxmlformats.org/presentationml/2006/main">
  <p:tag name="ORIGINALHEIGHT" val="5.103347"/>
  <p:tag name="ORIGINALWIDTH" val="6.311663"/>
  <p:tag name="EMFCHILD" val="True"/>
</p:tagLst>
</file>

<file path=ppt/tags/tag355.xml><?xml version="1.0" encoding="utf-8"?>
<p:tagLst xmlns:a="http://schemas.openxmlformats.org/drawingml/2006/main" xmlns:r="http://schemas.openxmlformats.org/officeDocument/2006/relationships" xmlns:p="http://schemas.openxmlformats.org/presentationml/2006/main">
  <p:tag name="ORIGINALHEIGHT" val="5.402215"/>
  <p:tag name="ORIGINALWIDTH" val="4.711023"/>
  <p:tag name="EMFCHILD" val="True"/>
</p:tagLst>
</file>

<file path=ppt/tags/tag356.xml><?xml version="1.0" encoding="utf-8"?>
<p:tagLst xmlns:a="http://schemas.openxmlformats.org/drawingml/2006/main" xmlns:r="http://schemas.openxmlformats.org/officeDocument/2006/relationships" xmlns:p="http://schemas.openxmlformats.org/presentationml/2006/main">
  <p:tag name="ORIGINALHEIGHT" val="5.402215"/>
  <p:tag name="ORIGINALWIDTH" val="3.424951"/>
  <p:tag name="EMFCHILD" val="True"/>
</p:tagLst>
</file>

<file path=ppt/tags/tag357.xml><?xml version="1.0" encoding="utf-8"?>
<p:tagLst xmlns:a="http://schemas.openxmlformats.org/drawingml/2006/main" xmlns:r="http://schemas.openxmlformats.org/officeDocument/2006/relationships" xmlns:p="http://schemas.openxmlformats.org/presentationml/2006/main">
  <p:tag name="ORIGINALHEIGHT" val="7.109006"/>
  <p:tag name="ORIGINALWIDTH" val="6.660138"/>
  <p:tag name="EMFCHILD" val="True"/>
</p:tagLst>
</file>

<file path=ppt/tags/tag358.xml><?xml version="1.0" encoding="utf-8"?>
<p:tagLst xmlns:a="http://schemas.openxmlformats.org/drawingml/2006/main" xmlns:r="http://schemas.openxmlformats.org/officeDocument/2006/relationships" xmlns:p="http://schemas.openxmlformats.org/presentationml/2006/main">
  <p:tag name="ORIGINALHEIGHT" val="4.718012"/>
  <p:tag name="ORIGINALWIDTH" val="5.282185"/>
  <p:tag name="EMFCHILD" val="True"/>
</p:tagLst>
</file>

<file path=ppt/tags/tag359.xml><?xml version="1.0" encoding="utf-8"?>
<p:tagLst xmlns:a="http://schemas.openxmlformats.org/drawingml/2006/main" xmlns:r="http://schemas.openxmlformats.org/officeDocument/2006/relationships" xmlns:p="http://schemas.openxmlformats.org/presentationml/2006/main">
  <p:tag name="ORIGINALHEIGHT" val="5.051033"/>
  <p:tag name="ORIGINALWIDTH" val="5.018602"/>
  <p:tag name="EMFCHILD" val="True"/>
</p:tagLst>
</file>

<file path=ppt/tags/tag36.xml><?xml version="1.0" encoding="utf-8"?>
<p:tagLst xmlns:a="http://schemas.openxmlformats.org/drawingml/2006/main" xmlns:r="http://schemas.openxmlformats.org/officeDocument/2006/relationships" xmlns:p="http://schemas.openxmlformats.org/presentationml/2006/main">
  <p:tag name="ORIGINALHEIGHT" val="9.713561"/>
  <p:tag name="ORIGINALWIDTH" val="2.322222"/>
  <p:tag name="EMFCHILD" val="True"/>
</p:tagLst>
</file>

<file path=ppt/tags/tag360.xml><?xml version="1.0" encoding="utf-8"?>
<p:tagLst xmlns:a="http://schemas.openxmlformats.org/drawingml/2006/main" xmlns:r="http://schemas.openxmlformats.org/officeDocument/2006/relationships" xmlns:p="http://schemas.openxmlformats.org/presentationml/2006/main">
  <p:tag name="ORIGINALHEIGHT" val="5.110826"/>
  <p:tag name="ORIGINALWIDTH" val="3.243208"/>
  <p:tag name="EMFCHILD" val="True"/>
</p:tagLst>
</file>

<file path=ppt/tags/tag361.xml><?xml version="1.0" encoding="utf-8"?>
<p:tagLst xmlns:a="http://schemas.openxmlformats.org/drawingml/2006/main" xmlns:r="http://schemas.openxmlformats.org/officeDocument/2006/relationships" xmlns:p="http://schemas.openxmlformats.org/presentationml/2006/main">
  <p:tag name="ORIGINALHEIGHT" val="4.718012"/>
  <p:tag name="ORIGINALWIDTH" val="5.305807"/>
  <p:tag name="LATEXADDIN" val="\documentclass{article}&#10;\usepackage{amsmath}&#10;\pagestyle{empty}&#10;\begin{document}&#10;&#10;$$&#10;\sigma_1=\sigma_\text{recoil}\oplus\sigma_\text{MCS}\oplus\sigma_\text{T0}&#10;$$&#10;&#10;\end{document}"/>
  <p:tag name="IGUANATEXSIZE" val="16"/>
  <p:tag name="IGUANATEXCURSOR" val="93"/>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362.xml><?xml version="1.0" encoding="utf-8"?>
<p:tagLst xmlns:a="http://schemas.openxmlformats.org/drawingml/2006/main" xmlns:r="http://schemas.openxmlformats.org/officeDocument/2006/relationships" xmlns:p="http://schemas.openxmlformats.org/presentationml/2006/main">
  <p:tag name="ORIGINALHEIGHT" val="4.961368"/>
  <p:tag name="ORIGINALWIDTH" val="2.55561"/>
  <p:tag name="EMFCHILD" val="True"/>
</p:tagLst>
</file>

<file path=ppt/tags/tag363.xml><?xml version="1.0" encoding="utf-8"?>
<p:tagLst xmlns:a="http://schemas.openxmlformats.org/drawingml/2006/main" xmlns:r="http://schemas.openxmlformats.org/officeDocument/2006/relationships" xmlns:p="http://schemas.openxmlformats.org/presentationml/2006/main">
  <p:tag name="ORIGINALHEIGHT" val="2.497736"/>
  <p:tag name="ORIGINALWIDTH" val="6.669882"/>
  <p:tag name="EMFCHILD" val="True"/>
</p:tagLst>
</file>

<file path=ppt/tags/tag364.xml><?xml version="1.0" encoding="utf-8"?>
<p:tagLst xmlns:a="http://schemas.openxmlformats.org/drawingml/2006/main" xmlns:r="http://schemas.openxmlformats.org/officeDocument/2006/relationships" xmlns:p="http://schemas.openxmlformats.org/presentationml/2006/main">
  <p:tag name="ORIGINALHEIGHT" val="4.718012"/>
  <p:tag name="ORIGINALWIDTH" val="5.305807"/>
  <p:tag name="EMFCHILD" val="True"/>
</p:tagLst>
</file>

<file path=ppt/tags/tag365.xml><?xml version="1.0" encoding="utf-8"?>
<p:tagLst xmlns:a="http://schemas.openxmlformats.org/drawingml/2006/main" xmlns:r="http://schemas.openxmlformats.org/officeDocument/2006/relationships" xmlns:p="http://schemas.openxmlformats.org/presentationml/2006/main">
  <p:tag name="ORIGINALHEIGHT" val="3.295128"/>
  <p:tag name="ORIGINALWIDTH" val="2.513484"/>
  <p:tag name="EMFCHILD" val="True"/>
</p:tagLst>
</file>

<file path=ppt/tags/tag366.xml><?xml version="1.0" encoding="utf-8"?>
<p:tagLst xmlns:a="http://schemas.openxmlformats.org/drawingml/2006/main" xmlns:r="http://schemas.openxmlformats.org/officeDocument/2006/relationships" xmlns:p="http://schemas.openxmlformats.org/presentationml/2006/main">
  <p:tag name="ORIGINALHEIGHT" val="3.407185"/>
  <p:tag name="ORIGINALWIDTH" val="3.011959"/>
  <p:tag name="EMFCHILD" val="True"/>
</p:tagLst>
</file>

<file path=ppt/tags/tag367.xml><?xml version="1.0" encoding="utf-8"?>
<p:tagLst xmlns:a="http://schemas.openxmlformats.org/drawingml/2006/main" xmlns:r="http://schemas.openxmlformats.org/officeDocument/2006/relationships" xmlns:p="http://schemas.openxmlformats.org/presentationml/2006/main">
  <p:tag name="ORIGINALHEIGHT" val="3.407185"/>
  <p:tag name="ORIGINALWIDTH" val="2.962844"/>
  <p:tag name="EMFCHILD" val="True"/>
</p:tagLst>
</file>

<file path=ppt/tags/tag368.xml><?xml version="1.0" encoding="utf-8"?>
<p:tagLst xmlns:a="http://schemas.openxmlformats.org/drawingml/2006/main" xmlns:r="http://schemas.openxmlformats.org/officeDocument/2006/relationships" xmlns:p="http://schemas.openxmlformats.org/presentationml/2006/main">
  <p:tag name="ORIGINALHEIGHT" val="3.407185"/>
  <p:tag name="ORIGINALWIDTH" val="3.440256"/>
  <p:tag name="EMFCHILD" val="True"/>
</p:tagLst>
</file>

<file path=ppt/tags/tag369.xml><?xml version="1.0" encoding="utf-8"?>
<p:tagLst xmlns:a="http://schemas.openxmlformats.org/drawingml/2006/main" xmlns:r="http://schemas.openxmlformats.org/officeDocument/2006/relationships" xmlns:p="http://schemas.openxmlformats.org/presentationml/2006/main">
  <p:tag name="ORIGINALHEIGHT" val="4.931496"/>
  <p:tag name="ORIGINALWIDTH" val="1.530561"/>
  <p:tag name="EMFCHILD" val="True"/>
</p:tagLst>
</file>

<file path=ppt/tags/tag37.xml><?xml version="1.0" encoding="utf-8"?>
<p:tagLst xmlns:a="http://schemas.openxmlformats.org/drawingml/2006/main" xmlns:r="http://schemas.openxmlformats.org/officeDocument/2006/relationships" xmlns:p="http://schemas.openxmlformats.org/presentationml/2006/main">
  <p:tag name="ORIGINALHEIGHT" val="4.400218"/>
  <p:tag name="ORIGINALWIDTH" val="3.893744"/>
  <p:tag name="EMFCHILD" val="True"/>
</p:tagLst>
</file>

<file path=ppt/tags/tag370.xml><?xml version="1.0" encoding="utf-8"?>
<p:tagLst xmlns:a="http://schemas.openxmlformats.org/drawingml/2006/main" xmlns:r="http://schemas.openxmlformats.org/officeDocument/2006/relationships" xmlns:p="http://schemas.openxmlformats.org/presentationml/2006/main">
  <p:tag name="ORIGINALHEIGHT" val="5.185531"/>
  <p:tag name="ORIGINALWIDTH" val="1.579675"/>
  <p:tag name="EMFCHILD" val="True"/>
</p:tagLst>
</file>

<file path=ppt/tags/tag371.xml><?xml version="1.0" encoding="utf-8"?>
<p:tagLst xmlns:a="http://schemas.openxmlformats.org/drawingml/2006/main" xmlns:r="http://schemas.openxmlformats.org/officeDocument/2006/relationships" xmlns:p="http://schemas.openxmlformats.org/presentationml/2006/main">
  <p:tag name="ORIGINALHEIGHT" val="7.109006"/>
  <p:tag name="ORIGINALWIDTH" val="6.68996"/>
  <p:tag name="EMFCHILD" val="True"/>
</p:tagLst>
</file>

<file path=ppt/tags/tag372.xml><?xml version="1.0" encoding="utf-8"?>
<p:tagLst xmlns:a="http://schemas.openxmlformats.org/drawingml/2006/main" xmlns:r="http://schemas.openxmlformats.org/officeDocument/2006/relationships" xmlns:p="http://schemas.openxmlformats.org/presentationml/2006/main">
  <p:tag name="ORIGINALHEIGHT" val="4.718012"/>
  <p:tag name="ORIGINALWIDTH" val="5.305807"/>
  <p:tag name="EMFCHILD" val="True"/>
</p:tagLst>
</file>

<file path=ppt/tags/tag373.xml><?xml version="1.0" encoding="utf-8"?>
<p:tagLst xmlns:a="http://schemas.openxmlformats.org/drawingml/2006/main" xmlns:r="http://schemas.openxmlformats.org/officeDocument/2006/relationships" xmlns:p="http://schemas.openxmlformats.org/presentationml/2006/main">
  <p:tag name="ORIGINALHEIGHT" val="5.103347"/>
  <p:tag name="ORIGINALWIDTH" val="6.339911"/>
  <p:tag name="EMFCHILD" val="True"/>
</p:tagLst>
</file>

<file path=ppt/tags/tag374.xml><?xml version="1.0" encoding="utf-8"?>
<p:tagLst xmlns:a="http://schemas.openxmlformats.org/drawingml/2006/main" xmlns:r="http://schemas.openxmlformats.org/officeDocument/2006/relationships" xmlns:p="http://schemas.openxmlformats.org/presentationml/2006/main">
  <p:tag name="ORIGINALHEIGHT" val="5.402215"/>
  <p:tag name="ORIGINALWIDTH" val="4.732087"/>
  <p:tag name="EMFCHILD" val="True"/>
</p:tagLst>
</file>

<file path=ppt/tags/tag375.xml><?xml version="1.0" encoding="utf-8"?>
<p:tagLst xmlns:a="http://schemas.openxmlformats.org/drawingml/2006/main" xmlns:r="http://schemas.openxmlformats.org/officeDocument/2006/relationships" xmlns:p="http://schemas.openxmlformats.org/presentationml/2006/main">
  <p:tag name="ORIGINALHEIGHT" val="5.402215"/>
  <p:tag name="ORIGINALWIDTH" val="3.440256"/>
  <p:tag name="EMFCHILD" val="True"/>
</p:tagLst>
</file>

<file path=ppt/tags/tag376.xml><?xml version="1.0" encoding="utf-8"?>
<p:tagLst xmlns:a="http://schemas.openxmlformats.org/drawingml/2006/main" xmlns:r="http://schemas.openxmlformats.org/officeDocument/2006/relationships" xmlns:p="http://schemas.openxmlformats.org/presentationml/2006/main">
  <p:tag name="ORIGINALHEIGHT" val="7.109006"/>
  <p:tag name="ORIGINALWIDTH" val="6.68996"/>
  <p:tag name="EMFCHILD" val="True"/>
</p:tagLst>
</file>

<file path=ppt/tags/tag377.xml><?xml version="1.0" encoding="utf-8"?>
<p:tagLst xmlns:a="http://schemas.openxmlformats.org/drawingml/2006/main" xmlns:r="http://schemas.openxmlformats.org/officeDocument/2006/relationships" xmlns:p="http://schemas.openxmlformats.org/presentationml/2006/main">
  <p:tag name="ORIGINALHEIGHT" val="4.718012"/>
  <p:tag name="ORIGINALWIDTH" val="5.305807"/>
  <p:tag name="EMFCHILD" val="True"/>
</p:tagLst>
</file>

<file path=ppt/tags/tag378.xml><?xml version="1.0" encoding="utf-8"?>
<p:tagLst xmlns:a="http://schemas.openxmlformats.org/drawingml/2006/main" xmlns:r="http://schemas.openxmlformats.org/officeDocument/2006/relationships" xmlns:p="http://schemas.openxmlformats.org/presentationml/2006/main">
  <p:tag name="ORIGINALHEIGHT" val="5.051033"/>
  <p:tag name="ORIGINALWIDTH" val="5.041043"/>
  <p:tag name="EMFCHILD" val="True"/>
</p:tagLst>
</file>

<file path=ppt/tags/tag379.xml><?xml version="1.0" encoding="utf-8"?>
<p:tagLst xmlns:a="http://schemas.openxmlformats.org/drawingml/2006/main" xmlns:r="http://schemas.openxmlformats.org/officeDocument/2006/relationships" xmlns:p="http://schemas.openxmlformats.org/presentationml/2006/main">
  <p:tag name="ORIGINALHEIGHT" val="5.110826"/>
  <p:tag name="ORIGINALWIDTH" val="3.257726"/>
  <p:tag name="EMFCHILD" val="True"/>
</p:tagLst>
</file>

<file path=ppt/tags/tag38.xml><?xml version="1.0" encoding="utf-8"?>
<p:tagLst xmlns:a="http://schemas.openxmlformats.org/drawingml/2006/main" xmlns:r="http://schemas.openxmlformats.org/officeDocument/2006/relationships" xmlns:p="http://schemas.openxmlformats.org/presentationml/2006/main">
  <p:tag name="ORIGINALHEIGHT" val="6.848032"/>
  <p:tag name="ORIGINALWIDTH" val="4.914698"/>
  <p:tag name="EMFCHILD" val="True"/>
</p:tagLst>
</file>

<file path=ppt/tags/tag380.xml><?xml version="1.0" encoding="utf-8"?>
<p:tagLst xmlns:a="http://schemas.openxmlformats.org/drawingml/2006/main" xmlns:r="http://schemas.openxmlformats.org/officeDocument/2006/relationships" xmlns:p="http://schemas.openxmlformats.org/presentationml/2006/main">
  <p:tag name="ORIGINALHEIGHT" val="6.119537"/>
  <p:tag name="ORIGINALWIDTH" val="3.058514"/>
  <p:tag name="LATEXADDIN" val="\documentclass{article}&#10;\usepackage{amsmath}&#10;\pagestyle{empty}&#10;\begin{document}&#10;&#10;$$&#10;t=\frac{\text{LOP}\cdot n_g}{c}&#10;$$&#10;&#10;\end{document}"/>
  <p:tag name="IGUANATEXSIZE" val="16"/>
  <p:tag name="IGUANATEXCURSOR" val="114"/>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381.xml><?xml version="1.0" encoding="utf-8"?>
<p:tagLst xmlns:a="http://schemas.openxmlformats.org/drawingml/2006/main" xmlns:r="http://schemas.openxmlformats.org/officeDocument/2006/relationships" xmlns:p="http://schemas.openxmlformats.org/presentationml/2006/main">
  <p:tag name="ORIGINALHEIGHT" val="2.247982"/>
  <p:tag name="ORIGINALWIDTH" val="6.625147"/>
  <p:tag name="EMFCHILD" val="True"/>
</p:tagLst>
</file>

<file path=ppt/tags/tag382.xml><?xml version="1.0" encoding="utf-8"?>
<p:tagLst xmlns:a="http://schemas.openxmlformats.org/drawingml/2006/main" xmlns:r="http://schemas.openxmlformats.org/officeDocument/2006/relationships" xmlns:p="http://schemas.openxmlformats.org/presentationml/2006/main">
  <p:tag name="ORIGINALHEIGHT" val="6.561418"/>
  <p:tag name="ORIGINALWIDTH" val="5.469488"/>
  <p:tag name="EMFCHILD" val="True"/>
</p:tagLst>
</file>

<file path=ppt/tags/tag383.xml><?xml version="1.0" encoding="utf-8"?>
<p:tagLst xmlns:a="http://schemas.openxmlformats.org/drawingml/2006/main" xmlns:r="http://schemas.openxmlformats.org/officeDocument/2006/relationships" xmlns:p="http://schemas.openxmlformats.org/presentationml/2006/main">
  <p:tag name="ORIGINALHEIGHT" val="6.984153"/>
  <p:tag name="ORIGINALWIDTH" val="6.625147"/>
  <p:tag name="EMFCHILD" val="True"/>
</p:tagLst>
</file>

<file path=ppt/tags/tag384.xml><?xml version="1.0" encoding="utf-8"?>
<p:tagLst xmlns:a="http://schemas.openxmlformats.org/drawingml/2006/main" xmlns:r="http://schemas.openxmlformats.org/officeDocument/2006/relationships" xmlns:p="http://schemas.openxmlformats.org/presentationml/2006/main">
  <p:tag name="ORIGINALHEIGHT" val="6.561418"/>
  <p:tag name="ORIGINALWIDTH" val="5.867963"/>
  <p:tag name="EMFCHILD" val="True"/>
</p:tagLst>
</file>

<file path=ppt/tags/tag385.xml><?xml version="1.0" encoding="utf-8"?>
<p:tagLst xmlns:a="http://schemas.openxmlformats.org/drawingml/2006/main" xmlns:r="http://schemas.openxmlformats.org/officeDocument/2006/relationships" xmlns:p="http://schemas.openxmlformats.org/presentationml/2006/main">
  <p:tag name="ORIGINALHEIGHT" val="1.018307"/>
  <p:tag name="ORIGINALWIDTH" val="1.056004"/>
  <p:tag name="EMFCHILD" val="True"/>
</p:tagLst>
</file>

<file path=ppt/tags/tag386.xml><?xml version="1.0" encoding="utf-8"?>
<p:tagLst xmlns:a="http://schemas.openxmlformats.org/drawingml/2006/main" xmlns:r="http://schemas.openxmlformats.org/officeDocument/2006/relationships" xmlns:p="http://schemas.openxmlformats.org/presentationml/2006/main">
  <p:tag name="ORIGINALHEIGHT" val="4.35187"/>
  <p:tag name="ORIGINALWIDTH" val="5.399704"/>
  <p:tag name="EMFCHILD" val="True"/>
</p:tagLst>
</file>

<file path=ppt/tags/tag387.xml><?xml version="1.0" encoding="utf-8"?>
<p:tagLst xmlns:a="http://schemas.openxmlformats.org/drawingml/2006/main" xmlns:r="http://schemas.openxmlformats.org/officeDocument/2006/relationships" xmlns:p="http://schemas.openxmlformats.org/presentationml/2006/main">
  <p:tag name="ORIGINALHEIGHT" val="4.337451"/>
  <p:tag name="ORIGINALWIDTH" val="3.438091"/>
  <p:tag name="EMFCHILD" val="True"/>
</p:tagLst>
</file>

<file path=ppt/tags/tag388.xml><?xml version="1.0" encoding="utf-8"?>
<p:tagLst xmlns:a="http://schemas.openxmlformats.org/drawingml/2006/main" xmlns:r="http://schemas.openxmlformats.org/officeDocument/2006/relationships" xmlns:p="http://schemas.openxmlformats.org/presentationml/2006/main">
  <p:tag name="ORIGINALHEIGHT" val="0.384252"/>
  <p:tag name="ORIGINALWIDTH" val="38.57224"/>
  <p:tag name="EMFCHILD" val="True"/>
</p:tagLst>
</file>

<file path=ppt/tags/tag389.xml><?xml version="1.0" encoding="utf-8"?>
<p:tagLst xmlns:a="http://schemas.openxmlformats.org/drawingml/2006/main" xmlns:r="http://schemas.openxmlformats.org/officeDocument/2006/relationships" xmlns:p="http://schemas.openxmlformats.org/presentationml/2006/main">
  <p:tag name="ORIGINALHEIGHT" val="4.35187"/>
  <p:tag name="ORIGINALWIDTH" val="3.875443"/>
  <p:tag name="EMFCHILD" val="True"/>
</p:tagLst>
</file>

<file path=ppt/tags/tag39.xml><?xml version="1.0" encoding="utf-8"?>
<p:tagLst xmlns:a="http://schemas.openxmlformats.org/drawingml/2006/main" xmlns:r="http://schemas.openxmlformats.org/officeDocument/2006/relationships" xmlns:p="http://schemas.openxmlformats.org/presentationml/2006/main">
  <p:tag name="ORIGINALHEIGHT" val="2.904331"/>
  <p:tag name="ORIGINALWIDTH" val="1.171085"/>
  <p:tag name="EMFCHILD" val="True"/>
</p:tagLst>
</file>

<file path=ppt/tags/tag390.xml><?xml version="1.0" encoding="utf-8"?>
<p:tagLst xmlns:a="http://schemas.openxmlformats.org/drawingml/2006/main" xmlns:r="http://schemas.openxmlformats.org/officeDocument/2006/relationships" xmlns:p="http://schemas.openxmlformats.org/presentationml/2006/main">
  <p:tag name="ORIGINALHEIGHT" val="20.98596"/>
  <p:tag name="ORIGINALWIDTH" val="124.6345"/>
  <p:tag name="OUTPUTTYPE" val="SVG"/>
  <p:tag name="IGUANATEXVERSION" val="162"/>
  <p:tag name="LATEXADDIN" val="\documentclass{article}&#10;\usepackage{amsmath}&#10;\pagestyle{empty}&#10;\begin{document}&#10;&#10;$$&#10;R=\exp{\Bigl[-\Bigl(\frac{4\pi\sigma_h n_p\cos{\theta}}{\lambda}\Bigr)^2\Bigr]}&#10;$$&#10;&#10;&#10;\end{document}"/>
  <p:tag name="IGUANATEXSIZE" val="18"/>
  <p:tag name="IGUANATEXCURSOR" val="158"/>
  <p:tag name="TRANSPARENCY" val="True"/>
  <p:tag name="COLORHEX" val="000000"/>
  <p:tag name="LATEXENGINEID" val="2"/>
  <p:tag name="TEMPFOLDER" val="D:\IguanaTemp\"/>
  <p:tag name="LATEXFORMHEIGHT" val="320"/>
  <p:tag name="LATEXFORMWIDTH" val="385"/>
  <p:tag name="LATEXFORMWRAP" val="True"/>
  <p:tag name="BITMAPVECTOR" val="1"/>
</p:tagLst>
</file>

<file path=ppt/tags/tag391.xml><?xml version="1.0" encoding="utf-8"?>
<p:tagLst xmlns:a="http://schemas.openxmlformats.org/drawingml/2006/main" xmlns:r="http://schemas.openxmlformats.org/officeDocument/2006/relationships" xmlns:p="http://schemas.openxmlformats.org/presentationml/2006/main">
  <p:tag name="ORIGINALHEIGHT" val="7.111418"/>
  <p:tag name="ORIGINALWIDTH" val="7.085521"/>
  <p:tag name="LATEXADDIN" val="\documentclass{article}&#10;\usepackage{amsmath}&#10;\pagestyle{empty}&#10;\begin{document}&#10;&#10;$$&#10;R=\exp{\Bigl[-\Bigl(\frac{4\pi\sigma_h n_p\cos{\theta}}{\lambda}\Bigr)^2\Bigr]}&#10;$$&#10;&#10;&#10;\end{document}"/>
  <p:tag name="IGUANATEXSIZE" val="18"/>
  <p:tag name="IGUANATEXCURSOR" val="158"/>
  <p:tag name="TRANSPARENCY" val="True"/>
  <p:tag name="COLORHEX" val="000000"/>
  <p:tag name="LATEXENGINEID" val="2"/>
  <p:tag name="TEMPFOLDER" val="D:\IguanaTemp\"/>
  <p:tag name="LATEXFORMHEIGHT" val="320"/>
  <p:tag name="LATEXFORMWIDTH" val="385"/>
  <p:tag name="LATEXFORMWRAP" val="True"/>
  <p:tag name="BITMAPVECTOR" val="1"/>
  <p:tag name="EMFCHILD" val="True"/>
</p:tagLst>
</file>

<file path=ppt/tags/tag392.xml><?xml version="1.0" encoding="utf-8"?>
<p:tagLst xmlns:a="http://schemas.openxmlformats.org/drawingml/2006/main" xmlns:r="http://schemas.openxmlformats.org/officeDocument/2006/relationships" xmlns:p="http://schemas.openxmlformats.org/presentationml/2006/main">
  <p:tag name="ORIGINALHEIGHT" val="2.360368"/>
  <p:tag name="ORIGINALWIDTH" val="6.599257"/>
  <p:tag name="EMFCHILD" val="True"/>
</p:tagLst>
</file>

<file path=ppt/tags/tag393.xml><?xml version="1.0" encoding="utf-8"?>
<p:tagLst xmlns:a="http://schemas.openxmlformats.org/drawingml/2006/main" xmlns:r="http://schemas.openxmlformats.org/officeDocument/2006/relationships" xmlns:p="http://schemas.openxmlformats.org/presentationml/2006/main">
  <p:tag name="ORIGINALHEIGHT" val="4.630009"/>
  <p:tag name="ORIGINALWIDTH" val="3.840464"/>
  <p:tag name="EMFCHILD" val="True"/>
</p:tagLst>
</file>

<file path=ppt/tags/tag394.xml><?xml version="1.0" encoding="utf-8"?>
<p:tagLst xmlns:a="http://schemas.openxmlformats.org/drawingml/2006/main" xmlns:r="http://schemas.openxmlformats.org/officeDocument/2006/relationships" xmlns:p="http://schemas.openxmlformats.org/presentationml/2006/main">
  <p:tag name="ORIGINALHEIGHT" val="4.34755"/>
  <p:tag name="ORIGINALWIDTH" val="5.001531"/>
  <p:tag name="EMFCHILD" val="True"/>
</p:tagLst>
</file>

<file path=ppt/tags/tag395.xml><?xml version="1.0" encoding="utf-8"?>
<p:tagLst xmlns:a="http://schemas.openxmlformats.org/drawingml/2006/main" xmlns:r="http://schemas.openxmlformats.org/officeDocument/2006/relationships" xmlns:p="http://schemas.openxmlformats.org/presentationml/2006/main">
  <p:tag name="ORIGINALHEIGHT" val="6.415442"/>
  <p:tag name="ORIGINALWIDTH" val="4.892388"/>
  <p:tag name="EMFCHILD" val="True"/>
</p:tagLst>
</file>

<file path=ppt/tags/tag396.xml><?xml version="1.0" encoding="utf-8"?>
<p:tagLst xmlns:a="http://schemas.openxmlformats.org/drawingml/2006/main" xmlns:r="http://schemas.openxmlformats.org/officeDocument/2006/relationships" xmlns:p="http://schemas.openxmlformats.org/presentationml/2006/main">
  <p:tag name="ORIGINALHEIGHT" val="18.14681"/>
  <p:tag name="ORIGINALWIDTH" val="2.252669"/>
  <p:tag name="EMFCHILD" val="True"/>
</p:tagLst>
</file>

<file path=ppt/tags/tag397.xml><?xml version="1.0" encoding="utf-8"?>
<p:tagLst xmlns:a="http://schemas.openxmlformats.org/drawingml/2006/main" xmlns:r="http://schemas.openxmlformats.org/officeDocument/2006/relationships" xmlns:p="http://schemas.openxmlformats.org/presentationml/2006/main">
  <p:tag name="ORIGINALHEIGHT" val="0.4034558"/>
  <p:tag name="ORIGINALWIDTH" val="6.063386"/>
  <p:tag name="EMFCHILD" val="True"/>
</p:tagLst>
</file>

<file path=ppt/tags/tag398.xml><?xml version="1.0" encoding="utf-8"?>
<p:tagLst xmlns:a="http://schemas.openxmlformats.org/drawingml/2006/main" xmlns:r="http://schemas.openxmlformats.org/officeDocument/2006/relationships" xmlns:p="http://schemas.openxmlformats.org/presentationml/2006/main">
  <p:tag name="ORIGINALHEIGHT" val="18.14681"/>
  <p:tag name="ORIGINALWIDTH" val="3.770997"/>
  <p:tag name="EMFCHILD" val="True"/>
</p:tagLst>
</file>

<file path=ppt/tags/tag399.xml><?xml version="1.0" encoding="utf-8"?>
<p:tagLst xmlns:a="http://schemas.openxmlformats.org/drawingml/2006/main" xmlns:r="http://schemas.openxmlformats.org/officeDocument/2006/relationships" xmlns:p="http://schemas.openxmlformats.org/presentationml/2006/main">
  <p:tag name="ORIGINALHEIGHT" val="6.829003"/>
  <p:tag name="ORIGINALWIDTH" val="4.396194"/>
  <p:tag name="EMFCHILD" val="True"/>
</p:tagLst>
</file>

<file path=ppt/tags/tag4.xml><?xml version="1.0" encoding="utf-8"?>
<p:tagLst xmlns:a="http://schemas.openxmlformats.org/drawingml/2006/main" xmlns:r="http://schemas.openxmlformats.org/officeDocument/2006/relationships" xmlns:p="http://schemas.openxmlformats.org/presentationml/2006/main">
  <p:tag name="ORIGINALHEIGHT" val="8.839321"/>
  <p:tag name="ORIGINALWIDTH" val="4.893651"/>
  <p:tag name="LATEXADDIN" val="\documentclass{article}&#10;\usepackage{amsmath}&#10;\pagestyle{empty}&#10;\begin{document}&#10;&#10;$$&#10;f(ch,t)&#10;$$&#10;&#10;\end{document}"/>
  <p:tag name="IGUANATEXSIZE" val="16"/>
  <p:tag name="IGUANATEXCURSOR" val="90"/>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40.xml><?xml version="1.0" encoding="utf-8"?>
<p:tagLst xmlns:a="http://schemas.openxmlformats.org/drawingml/2006/main" xmlns:r="http://schemas.openxmlformats.org/officeDocument/2006/relationships" xmlns:p="http://schemas.openxmlformats.org/presentationml/2006/main">
  <p:tag name="ORIGINALHEIGHT" val="6.187533"/>
  <p:tag name="ORIGINALWIDTH" val="3.072922"/>
  <p:tag name="EMFCHILD" val="True"/>
</p:tagLst>
</file>

<file path=ppt/tags/tag400.xml><?xml version="1.0" encoding="utf-8"?>
<p:tagLst xmlns:a="http://schemas.openxmlformats.org/drawingml/2006/main" xmlns:r="http://schemas.openxmlformats.org/officeDocument/2006/relationships" xmlns:p="http://schemas.openxmlformats.org/presentationml/2006/main">
  <p:tag name="ORIGINALHEIGHT" val="4.45853"/>
  <p:tag name="ORIGINALWIDTH" val="5.358793"/>
  <p:tag name="EMFCHILD" val="True"/>
</p:tagLst>
</file>

<file path=ppt/tags/tag401.xml><?xml version="1.0" encoding="utf-8"?>
<p:tagLst xmlns:a="http://schemas.openxmlformats.org/drawingml/2006/main" xmlns:r="http://schemas.openxmlformats.org/officeDocument/2006/relationships" xmlns:p="http://schemas.openxmlformats.org/presentationml/2006/main">
  <p:tag name="ORIGINALHEIGHT" val="4.45853"/>
  <p:tag name="ORIGINALWIDTH" val="5.24965"/>
  <p:tag name="EMFCHILD" val="True"/>
</p:tagLst>
</file>

<file path=ppt/tags/tag402.xml><?xml version="1.0" encoding="utf-8"?>
<p:tagLst xmlns:a="http://schemas.openxmlformats.org/drawingml/2006/main" xmlns:r="http://schemas.openxmlformats.org/officeDocument/2006/relationships" xmlns:p="http://schemas.openxmlformats.org/presentationml/2006/main">
  <p:tag name="ORIGINALHEIGHT" val="4.970954"/>
  <p:tag name="ORIGINALWIDTH" val="3.785871"/>
  <p:tag name="EMFCHILD" val="True"/>
</p:tagLst>
</file>

<file path=ppt/tags/tag403.xml><?xml version="1.0" encoding="utf-8"?>
<p:tagLst xmlns:a="http://schemas.openxmlformats.org/drawingml/2006/main" xmlns:r="http://schemas.openxmlformats.org/officeDocument/2006/relationships" xmlns:p="http://schemas.openxmlformats.org/presentationml/2006/main">
  <p:tag name="ORIGINALHEIGHT" val="4.569467"/>
  <p:tag name="ORIGINALWIDTH" val="5.378653"/>
  <p:tag name="EMFCHILD" val="True"/>
</p:tagLst>
</file>

<file path=ppt/tags/tag404.xml><?xml version="1.0" encoding="utf-8"?>
<p:tagLst xmlns:a="http://schemas.openxmlformats.org/drawingml/2006/main" xmlns:r="http://schemas.openxmlformats.org/officeDocument/2006/relationships" xmlns:p="http://schemas.openxmlformats.org/presentationml/2006/main">
  <p:tag name="ORIGINALHEIGHT" val="4.483727"/>
  <p:tag name="ORIGINALWIDTH" val="3.876203"/>
  <p:tag name="EMFCHILD" val="True"/>
</p:tagLst>
</file>

<file path=ppt/tags/tag405.xml><?xml version="1.0" encoding="utf-8"?>
<p:tagLst xmlns:a="http://schemas.openxmlformats.org/drawingml/2006/main" xmlns:r="http://schemas.openxmlformats.org/officeDocument/2006/relationships" xmlns:p="http://schemas.openxmlformats.org/presentationml/2006/main">
  <p:tag name="ORIGINALHEIGHT" val="4.630009"/>
  <p:tag name="ORIGINALWIDTH" val="3.780927"/>
  <p:tag name="EMFCHILD" val="True"/>
</p:tagLst>
</file>

<file path=ppt/tags/tag406.xml><?xml version="1.0" encoding="utf-8"?>
<p:tagLst xmlns:a="http://schemas.openxmlformats.org/drawingml/2006/main" xmlns:r="http://schemas.openxmlformats.org/officeDocument/2006/relationships" xmlns:p="http://schemas.openxmlformats.org/presentationml/2006/main">
  <p:tag name="ORIGINALHEIGHT" val="4.630009"/>
  <p:tag name="ORIGINALWIDTH" val="4.396194"/>
  <p:tag name="EMFCHILD" val="True"/>
</p:tagLst>
</file>

<file path=ppt/tags/tag407.xml><?xml version="1.0" encoding="utf-8"?>
<p:tagLst xmlns:a="http://schemas.openxmlformats.org/drawingml/2006/main" xmlns:r="http://schemas.openxmlformats.org/officeDocument/2006/relationships" xmlns:p="http://schemas.openxmlformats.org/presentationml/2006/main">
  <p:tag name="ORIGINALHEIGHT" val="4.630009"/>
  <p:tag name="ORIGINALWIDTH" val="3.245057"/>
  <p:tag name="EMFCHILD" val="True"/>
</p:tagLst>
</file>

<file path=ppt/tags/tag408.xml><?xml version="1.0" encoding="utf-8"?>
<p:tagLst xmlns:a="http://schemas.openxmlformats.org/drawingml/2006/main" xmlns:r="http://schemas.openxmlformats.org/officeDocument/2006/relationships" xmlns:p="http://schemas.openxmlformats.org/presentationml/2006/main">
  <p:tag name="ORIGINALHEIGHT" val="7.222397"/>
  <p:tag name="ORIGINALWIDTH" val="4.098469"/>
  <p:tag name="EMFCHILD" val="True"/>
</p:tagLst>
</file>

<file path=ppt/tags/tag409.xml><?xml version="1.0" encoding="utf-8"?>
<p:tagLst xmlns:a="http://schemas.openxmlformats.org/drawingml/2006/main" xmlns:r="http://schemas.openxmlformats.org/officeDocument/2006/relationships" xmlns:p="http://schemas.openxmlformats.org/presentationml/2006/main">
  <p:tag name="ORIGINALHEIGHT" val="0.4034558"/>
  <p:tag name="ORIGINALWIDTH" val="53.86002"/>
  <p:tag name="EMFCHILD" val="True"/>
</p:tagLst>
</file>

<file path=ppt/tags/tag41.xml><?xml version="1.0" encoding="utf-8"?>
<p:tagLst xmlns:a="http://schemas.openxmlformats.org/drawingml/2006/main" xmlns:r="http://schemas.openxmlformats.org/officeDocument/2006/relationships" xmlns:p="http://schemas.openxmlformats.org/presentationml/2006/main">
  <p:tag name="ORIGINALHEIGHT" val="9.713561"/>
  <p:tag name="ORIGINALWIDTH" val="2.322222"/>
  <p:tag name="EMFCHILD" val="True"/>
</p:tagLst>
</file>

<file path=ppt/tags/tag410.xml><?xml version="1.0" encoding="utf-8"?>
<p:tagLst xmlns:a="http://schemas.openxmlformats.org/drawingml/2006/main" xmlns:r="http://schemas.openxmlformats.org/officeDocument/2006/relationships" xmlns:p="http://schemas.openxmlformats.org/presentationml/2006/main">
  <p:tag name="ORIGINALHEIGHT" val="7.131628"/>
  <p:tag name="ORIGINALWIDTH" val="4.912205"/>
  <p:tag name="EMFCHILD" val="True"/>
</p:tagLst>
</file>

<file path=ppt/tags/tag411.xml><?xml version="1.0" encoding="utf-8"?>
<p:tagLst xmlns:a="http://schemas.openxmlformats.org/drawingml/2006/main" xmlns:r="http://schemas.openxmlformats.org/officeDocument/2006/relationships" xmlns:p="http://schemas.openxmlformats.org/presentationml/2006/main">
  <p:tag name="ORIGINALHEIGHT" val="18.14681"/>
  <p:tag name="ORIGINALWIDTH" val="3.770997"/>
  <p:tag name="EMFCHILD" val="True"/>
</p:tagLst>
</file>

<file path=ppt/tags/tag412.xml><?xml version="1.0" encoding="utf-8"?>
<p:tagLst xmlns:a="http://schemas.openxmlformats.org/drawingml/2006/main" xmlns:r="http://schemas.openxmlformats.org/officeDocument/2006/relationships" xmlns:p="http://schemas.openxmlformats.org/presentationml/2006/main">
  <p:tag name="ORIGINALHEIGHT" val="4.688495"/>
  <p:tag name="ORIGINALWIDTH" val="3.070385"/>
  <p:tag name="EMFCHILD" val="True"/>
</p:tagLst>
</file>

<file path=ppt/tags/tag413.xml><?xml version="1.0" encoding="utf-8"?>
<p:tagLst xmlns:a="http://schemas.openxmlformats.org/drawingml/2006/main" xmlns:r="http://schemas.openxmlformats.org/officeDocument/2006/relationships" xmlns:p="http://schemas.openxmlformats.org/presentationml/2006/main">
  <p:tag name="ORIGINALHEIGHT" val="18.14681"/>
  <p:tag name="ORIGINALWIDTH" val="2.252669"/>
  <p:tag name="EMFCHILD" val="True"/>
</p:tagLst>
</file>

<file path=ppt/tags/tag414.xml><?xml version="1.0" encoding="utf-8"?>
<p:tagLst xmlns:a="http://schemas.openxmlformats.org/drawingml/2006/main" xmlns:r="http://schemas.openxmlformats.org/officeDocument/2006/relationships" xmlns:p="http://schemas.openxmlformats.org/presentationml/2006/main">
  <p:tag name="ORIGINALHEIGHT" val="11.33333"/>
  <p:tag name="ORIGINALWIDTH" val="64.45521"/>
  <p:tag name="OUTPUTTYPE" val="SVG"/>
  <p:tag name="IGUANATEXVERSION" val="162"/>
  <p:tag name="LATEXADDIN" val="\documentclass{article}&#10;\usepackage{amsmath}&#10;\pagestyle{empty}&#10;\begin{document}&#10;&#10;$$R_\text{total}=R_\text{single}^n$$&#10;&#10;\end{document}"/>
  <p:tag name="IGUANATEXSIZE" val="18"/>
  <p:tag name="IGUANATEXCURSOR" val="112"/>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415.xml><?xml version="1.0" encoding="utf-8"?>
<p:tagLst xmlns:a="http://schemas.openxmlformats.org/drawingml/2006/main" xmlns:r="http://schemas.openxmlformats.org/officeDocument/2006/relationships" xmlns:p="http://schemas.openxmlformats.org/presentationml/2006/main">
  <p:tag name="ORIGINALHEIGHT" val="7.18329"/>
  <p:tag name="ORIGINALWIDTH" val="7.140683"/>
  <p:tag name="LATEXADDIN" val="\documentclass{article}&#10;\usepackage{amsmath}&#10;\pagestyle{empty}&#10;\begin{document}&#10;&#10;$$R_\text{total}=R_\text{single}^n$$&#10;&#10;\end{document}"/>
  <p:tag name="IGUANATEXSIZE" val="18"/>
  <p:tag name="IGUANATEXCURSOR" val="112"/>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416.xml><?xml version="1.0" encoding="utf-8"?>
<p:tagLst xmlns:a="http://schemas.openxmlformats.org/drawingml/2006/main" xmlns:r="http://schemas.openxmlformats.org/officeDocument/2006/relationships" xmlns:p="http://schemas.openxmlformats.org/presentationml/2006/main">
  <p:tag name="ORIGINALHEIGHT" val="4.457699"/>
  <p:tag name="ORIGINALWIDTH" val="2.422222"/>
  <p:tag name="EMFCHILD" val="True"/>
</p:tagLst>
</file>

<file path=ppt/tags/tag417.xml><?xml version="1.0" encoding="utf-8"?>
<p:tagLst xmlns:a="http://schemas.openxmlformats.org/drawingml/2006/main" xmlns:r="http://schemas.openxmlformats.org/officeDocument/2006/relationships" xmlns:p="http://schemas.openxmlformats.org/presentationml/2006/main">
  <p:tag name="ORIGINALHEIGHT" val="3.252319"/>
  <p:tag name="ORIGINALWIDTH" val="3.430315"/>
  <p:tag name="EMFCHILD" val="True"/>
</p:tagLst>
</file>

<file path=ppt/tags/tag418.xml><?xml version="1.0" encoding="utf-8"?>
<p:tagLst xmlns:a="http://schemas.openxmlformats.org/drawingml/2006/main" xmlns:r="http://schemas.openxmlformats.org/officeDocument/2006/relationships" xmlns:p="http://schemas.openxmlformats.org/presentationml/2006/main">
  <p:tag name="ORIGINALHEIGHT" val="4.457699"/>
  <p:tag name="ORIGINALWIDTH" val="2.422222"/>
  <p:tag name="EMFCHILD" val="True"/>
</p:tagLst>
</file>

<file path=ppt/tags/tag419.xml><?xml version="1.0" encoding="utf-8"?>
<p:tagLst xmlns:a="http://schemas.openxmlformats.org/drawingml/2006/main" xmlns:r="http://schemas.openxmlformats.org/officeDocument/2006/relationships" xmlns:p="http://schemas.openxmlformats.org/presentationml/2006/main">
  <p:tag name="ORIGINALHEIGHT" val="3.252319"/>
  <p:tag name="ORIGINALWIDTH" val="3.493307"/>
  <p:tag name="EMFCHILD" val="True"/>
</p:tagLst>
</file>

<file path=ppt/tags/tag42.xml><?xml version="1.0" encoding="utf-8"?>
<p:tagLst xmlns:a="http://schemas.openxmlformats.org/drawingml/2006/main" xmlns:r="http://schemas.openxmlformats.org/officeDocument/2006/relationships" xmlns:p="http://schemas.openxmlformats.org/presentationml/2006/main">
  <p:tag name="ORIGINALHEIGHT" val="2.272966"/>
  <p:tag name="ORIGINALWIDTH" val="6.656387"/>
  <p:tag name="EMFCHILD" val="True"/>
</p:tagLst>
</file>

<file path=ppt/tags/tag420.xml><?xml version="1.0" encoding="utf-8"?>
<p:tagLst xmlns:a="http://schemas.openxmlformats.org/drawingml/2006/main" xmlns:r="http://schemas.openxmlformats.org/officeDocument/2006/relationships" xmlns:p="http://schemas.openxmlformats.org/presentationml/2006/main">
  <p:tag name="ORIGINALHEIGHT" val="4.949825"/>
  <p:tag name="ORIGINALWIDTH" val="1.575109"/>
  <p:tag name="EMFCHILD" val="True"/>
</p:tagLst>
</file>

<file path=ppt/tags/tag421.xml><?xml version="1.0" encoding="utf-8"?>
<p:tagLst xmlns:a="http://schemas.openxmlformats.org/drawingml/2006/main" xmlns:r="http://schemas.openxmlformats.org/officeDocument/2006/relationships" xmlns:p="http://schemas.openxmlformats.org/presentationml/2006/main">
  <p:tag name="ORIGINALHEIGHT" val="2.384208"/>
  <p:tag name="ORIGINALWIDTH" val="6.650613"/>
  <p:tag name="EMFCHILD" val="True"/>
</p:tagLst>
</file>

<file path=ppt/tags/tag422.xml><?xml version="1.0" encoding="utf-8"?>
<p:tagLst xmlns:a="http://schemas.openxmlformats.org/drawingml/2006/main" xmlns:r="http://schemas.openxmlformats.org/officeDocument/2006/relationships" xmlns:p="http://schemas.openxmlformats.org/presentationml/2006/main">
  <p:tag name="ORIGINALHEIGHT" val="7.18329"/>
  <p:tag name="ORIGINALWIDTH" val="7.140683"/>
  <p:tag name="EMFCHILD" val="True"/>
</p:tagLst>
</file>

<file path=ppt/tags/tag423.xml><?xml version="1.0" encoding="utf-8"?>
<p:tagLst xmlns:a="http://schemas.openxmlformats.org/drawingml/2006/main" xmlns:r="http://schemas.openxmlformats.org/officeDocument/2006/relationships" xmlns:p="http://schemas.openxmlformats.org/presentationml/2006/main">
  <p:tag name="ORIGINALHEIGHT" val="3.216667"/>
  <p:tag name="ORIGINALWIDTH" val="4.277384"/>
  <p:tag name="EMFCHILD" val="True"/>
</p:tagLst>
</file>

<file path=ppt/tags/tag424.xml><?xml version="1.0" encoding="utf-8"?>
<p:tagLst xmlns:a="http://schemas.openxmlformats.org/drawingml/2006/main" xmlns:r="http://schemas.openxmlformats.org/officeDocument/2006/relationships" xmlns:p="http://schemas.openxmlformats.org/presentationml/2006/main">
  <p:tag name="ORIGINALHEIGHT" val="3.252319"/>
  <p:tag name="ORIGINALWIDTH" val="2.534208"/>
  <p:tag name="EMFCHILD" val="True"/>
</p:tagLst>
</file>

<file path=ppt/tags/tag425.xml><?xml version="1.0" encoding="utf-8"?>
<p:tagLst xmlns:a="http://schemas.openxmlformats.org/drawingml/2006/main" xmlns:r="http://schemas.openxmlformats.org/officeDocument/2006/relationships" xmlns:p="http://schemas.openxmlformats.org/presentationml/2006/main">
  <p:tag name="ORIGINALHEIGHT" val="4.707305"/>
  <p:tag name="ORIGINALWIDTH" val="1.526116"/>
  <p:tag name="EMFCHILD" val="True"/>
</p:tagLst>
</file>

<file path=ppt/tags/tag426.xml><?xml version="1.0" encoding="utf-8"?>
<p:tagLst xmlns:a="http://schemas.openxmlformats.org/drawingml/2006/main" xmlns:r="http://schemas.openxmlformats.org/officeDocument/2006/relationships" xmlns:p="http://schemas.openxmlformats.org/presentationml/2006/main">
  <p:tag name="ORIGINALHEIGHT" val="3.145363"/>
  <p:tag name="ORIGINALWIDTH" val="3.752319"/>
  <p:tag name="EMFCHILD" val="True"/>
</p:tagLst>
</file>

<file path=ppt/tags/tag427.xml><?xml version="1.0" encoding="utf-8"?>
<p:tagLst xmlns:a="http://schemas.openxmlformats.org/drawingml/2006/main" xmlns:r="http://schemas.openxmlformats.org/officeDocument/2006/relationships" xmlns:p="http://schemas.openxmlformats.org/presentationml/2006/main">
  <p:tag name="ORIGINALHEIGHT" val="4.678784"/>
  <p:tag name="ORIGINALWIDTH" val="3.542301"/>
  <p:tag name="EMFCHILD" val="True"/>
</p:tagLst>
</file>

<file path=ppt/tags/tag428.xml><?xml version="1.0" encoding="utf-8"?>
<p:tagLst xmlns:a="http://schemas.openxmlformats.org/drawingml/2006/main" xmlns:r="http://schemas.openxmlformats.org/officeDocument/2006/relationships" xmlns:p="http://schemas.openxmlformats.org/presentationml/2006/main">
  <p:tag name="ORIGINALHEIGHT" val="4.949825"/>
  <p:tag name="ORIGINALWIDTH" val="1.575109"/>
  <p:tag name="EMFCHILD" val="True"/>
</p:tagLst>
</file>

<file path=ppt/tags/tag429.xml><?xml version="1.0" encoding="utf-8"?>
<p:tagLst xmlns:a="http://schemas.openxmlformats.org/drawingml/2006/main" xmlns:r="http://schemas.openxmlformats.org/officeDocument/2006/relationships" xmlns:p="http://schemas.openxmlformats.org/presentationml/2006/main">
  <p:tag name="ORIGINALHEIGHT" val="3.252319"/>
  <p:tag name="ORIGINALWIDTH" val="3.003281"/>
  <p:tag name="EMFCHILD" val="True"/>
</p:tagLst>
</file>

<file path=ppt/tags/tag43.xml><?xml version="1.0" encoding="utf-8"?>
<p:tagLst xmlns:a="http://schemas.openxmlformats.org/drawingml/2006/main" xmlns:r="http://schemas.openxmlformats.org/officeDocument/2006/relationships" xmlns:p="http://schemas.openxmlformats.org/presentationml/2006/main">
  <p:tag name="ORIGINALHEIGHT" val="7.061767"/>
  <p:tag name="ORIGINALWIDTH" val="5.935696"/>
  <p:tag name="EMFCHILD" val="True"/>
</p:tagLst>
</file>

<file path=ppt/tags/tag430.xml><?xml version="1.0" encoding="utf-8"?>
<p:tagLst xmlns:a="http://schemas.openxmlformats.org/drawingml/2006/main" xmlns:r="http://schemas.openxmlformats.org/officeDocument/2006/relationships" xmlns:p="http://schemas.openxmlformats.org/presentationml/2006/main">
  <p:tag name="ORIGINALHEIGHT" val="20.98596"/>
  <p:tag name="ORIGINALWIDTH" val="124.6345"/>
  <p:tag name="OUTPUTTYPE" val="SVG"/>
  <p:tag name="IGUANATEXVERSION" val="162"/>
  <p:tag name="LATEXADDIN" val="\documentclass{article}&#10;\usepackage{amsmath}&#10;\pagestyle{empty}&#10;\begin{document}&#10;&#10;$$&#10;R=\exp{\Bigl[-\Bigl(\frac{4\pi\sigma_h n_p\cos{\theta}}{\lambda}\Bigr)^2\Bigr]}&#10;$$&#10;&#10;&#10;\end{document}"/>
  <p:tag name="IGUANATEXSIZE" val="18"/>
  <p:tag name="IGUANATEXCURSOR" val="158"/>
  <p:tag name="TRANSPARENCY" val="True"/>
  <p:tag name="COLORHEX" val="000000"/>
  <p:tag name="LATEXENGINEID" val="2"/>
  <p:tag name="TEMPFOLDER" val="D:\IguanaTemp\"/>
  <p:tag name="LATEXFORMHEIGHT" val="320"/>
  <p:tag name="LATEXFORMWIDTH" val="385"/>
  <p:tag name="LATEXFORMWRAP" val="True"/>
  <p:tag name="BITMAPVECTOR" val="1"/>
</p:tagLst>
</file>

<file path=ppt/tags/tag431.xml><?xml version="1.0" encoding="utf-8"?>
<p:tagLst xmlns:a="http://schemas.openxmlformats.org/drawingml/2006/main" xmlns:r="http://schemas.openxmlformats.org/officeDocument/2006/relationships" xmlns:p="http://schemas.openxmlformats.org/presentationml/2006/main">
  <p:tag name="ORIGINALHEIGHT" val="7.111418"/>
  <p:tag name="ORIGINALWIDTH" val="7.085521"/>
  <p:tag name="LATEXADDIN" val="\documentclass{article}&#10;\usepackage{amsmath}&#10;\pagestyle{empty}&#10;\begin{document}&#10;&#10;$$&#10;R=\exp{\Bigl[-\Bigl(\frac{4\pi\sigma_h n_p\cos{\theta}}{\lambda}\Bigr)^2\Bigr]}&#10;$$&#10;&#10;&#10;\end{document}"/>
  <p:tag name="IGUANATEXSIZE" val="18"/>
  <p:tag name="IGUANATEXCURSOR" val="158"/>
  <p:tag name="TRANSPARENCY" val="True"/>
  <p:tag name="COLORHEX" val="000000"/>
  <p:tag name="LATEXENGINEID" val="2"/>
  <p:tag name="TEMPFOLDER" val="D:\IguanaTemp\"/>
  <p:tag name="LATEXFORMHEIGHT" val="320"/>
  <p:tag name="LATEXFORMWIDTH" val="385"/>
  <p:tag name="LATEXFORMWRAP" val="True"/>
  <p:tag name="BITMAPVECTOR" val="1"/>
  <p:tag name="EMFCHILD" val="True"/>
</p:tagLst>
</file>

<file path=ppt/tags/tag432.xml><?xml version="1.0" encoding="utf-8"?>
<p:tagLst xmlns:a="http://schemas.openxmlformats.org/drawingml/2006/main" xmlns:r="http://schemas.openxmlformats.org/officeDocument/2006/relationships" xmlns:p="http://schemas.openxmlformats.org/presentationml/2006/main">
  <p:tag name="ORIGINALHEIGHT" val="2.360368"/>
  <p:tag name="ORIGINALWIDTH" val="6.599257"/>
  <p:tag name="EMFCHILD" val="True"/>
</p:tagLst>
</file>

<file path=ppt/tags/tag433.xml><?xml version="1.0" encoding="utf-8"?>
<p:tagLst xmlns:a="http://schemas.openxmlformats.org/drawingml/2006/main" xmlns:r="http://schemas.openxmlformats.org/officeDocument/2006/relationships" xmlns:p="http://schemas.openxmlformats.org/presentationml/2006/main">
  <p:tag name="ORIGINALHEIGHT" val="4.630009"/>
  <p:tag name="ORIGINALWIDTH" val="3.840464"/>
  <p:tag name="EMFCHILD" val="True"/>
</p:tagLst>
</file>

<file path=ppt/tags/tag434.xml><?xml version="1.0" encoding="utf-8"?>
<p:tagLst xmlns:a="http://schemas.openxmlformats.org/drawingml/2006/main" xmlns:r="http://schemas.openxmlformats.org/officeDocument/2006/relationships" xmlns:p="http://schemas.openxmlformats.org/presentationml/2006/main">
  <p:tag name="ORIGINALHEIGHT" val="4.34755"/>
  <p:tag name="ORIGINALWIDTH" val="5.001531"/>
  <p:tag name="EMFCHILD" val="True"/>
</p:tagLst>
</file>

<file path=ppt/tags/tag435.xml><?xml version="1.0" encoding="utf-8"?>
<p:tagLst xmlns:a="http://schemas.openxmlformats.org/drawingml/2006/main" xmlns:r="http://schemas.openxmlformats.org/officeDocument/2006/relationships" xmlns:p="http://schemas.openxmlformats.org/presentationml/2006/main">
  <p:tag name="ORIGINALHEIGHT" val="6.415442"/>
  <p:tag name="ORIGINALWIDTH" val="4.892388"/>
  <p:tag name="EMFCHILD" val="True"/>
</p:tagLst>
</file>

<file path=ppt/tags/tag436.xml><?xml version="1.0" encoding="utf-8"?>
<p:tagLst xmlns:a="http://schemas.openxmlformats.org/drawingml/2006/main" xmlns:r="http://schemas.openxmlformats.org/officeDocument/2006/relationships" xmlns:p="http://schemas.openxmlformats.org/presentationml/2006/main">
  <p:tag name="ORIGINALHEIGHT" val="18.14681"/>
  <p:tag name="ORIGINALWIDTH" val="2.252669"/>
  <p:tag name="EMFCHILD" val="True"/>
</p:tagLst>
</file>

<file path=ppt/tags/tag437.xml><?xml version="1.0" encoding="utf-8"?>
<p:tagLst xmlns:a="http://schemas.openxmlformats.org/drawingml/2006/main" xmlns:r="http://schemas.openxmlformats.org/officeDocument/2006/relationships" xmlns:p="http://schemas.openxmlformats.org/presentationml/2006/main">
  <p:tag name="ORIGINALHEIGHT" val="0.4034558"/>
  <p:tag name="ORIGINALWIDTH" val="6.063386"/>
  <p:tag name="EMFCHILD" val="True"/>
</p:tagLst>
</file>

<file path=ppt/tags/tag438.xml><?xml version="1.0" encoding="utf-8"?>
<p:tagLst xmlns:a="http://schemas.openxmlformats.org/drawingml/2006/main" xmlns:r="http://schemas.openxmlformats.org/officeDocument/2006/relationships" xmlns:p="http://schemas.openxmlformats.org/presentationml/2006/main">
  <p:tag name="ORIGINALHEIGHT" val="18.14681"/>
  <p:tag name="ORIGINALWIDTH" val="3.770997"/>
  <p:tag name="EMFCHILD" val="True"/>
</p:tagLst>
</file>

<file path=ppt/tags/tag439.xml><?xml version="1.0" encoding="utf-8"?>
<p:tagLst xmlns:a="http://schemas.openxmlformats.org/drawingml/2006/main" xmlns:r="http://schemas.openxmlformats.org/officeDocument/2006/relationships" xmlns:p="http://schemas.openxmlformats.org/presentationml/2006/main">
  <p:tag name="ORIGINALHEIGHT" val="6.829003"/>
  <p:tag name="ORIGINALWIDTH" val="4.396194"/>
  <p:tag name="EMFCHILD" val="True"/>
</p:tagLst>
</file>

<file path=ppt/tags/tag44.xml><?xml version="1.0" encoding="utf-8"?>
<p:tagLst xmlns:a="http://schemas.openxmlformats.org/drawingml/2006/main" xmlns:r="http://schemas.openxmlformats.org/officeDocument/2006/relationships" xmlns:p="http://schemas.openxmlformats.org/presentationml/2006/main">
  <p:tag name="ORIGINALHEIGHT" val="4.786833"/>
  <p:tag name="ORIGINALWIDTH" val="3.818635"/>
  <p:tag name="EMFCHILD" val="True"/>
</p:tagLst>
</file>

<file path=ppt/tags/tag440.xml><?xml version="1.0" encoding="utf-8"?>
<p:tagLst xmlns:a="http://schemas.openxmlformats.org/drawingml/2006/main" xmlns:r="http://schemas.openxmlformats.org/officeDocument/2006/relationships" xmlns:p="http://schemas.openxmlformats.org/presentationml/2006/main">
  <p:tag name="ORIGINALHEIGHT" val="4.45853"/>
  <p:tag name="ORIGINALWIDTH" val="5.358793"/>
  <p:tag name="EMFCHILD" val="True"/>
</p:tagLst>
</file>

<file path=ppt/tags/tag441.xml><?xml version="1.0" encoding="utf-8"?>
<p:tagLst xmlns:a="http://schemas.openxmlformats.org/drawingml/2006/main" xmlns:r="http://schemas.openxmlformats.org/officeDocument/2006/relationships" xmlns:p="http://schemas.openxmlformats.org/presentationml/2006/main">
  <p:tag name="ORIGINALHEIGHT" val="4.45853"/>
  <p:tag name="ORIGINALWIDTH" val="5.24965"/>
  <p:tag name="EMFCHILD" val="True"/>
</p:tagLst>
</file>

<file path=ppt/tags/tag442.xml><?xml version="1.0" encoding="utf-8"?>
<p:tagLst xmlns:a="http://schemas.openxmlformats.org/drawingml/2006/main" xmlns:r="http://schemas.openxmlformats.org/officeDocument/2006/relationships" xmlns:p="http://schemas.openxmlformats.org/presentationml/2006/main">
  <p:tag name="ORIGINALHEIGHT" val="4.970954"/>
  <p:tag name="ORIGINALWIDTH" val="3.785871"/>
  <p:tag name="EMFCHILD" val="True"/>
</p:tagLst>
</file>

<file path=ppt/tags/tag443.xml><?xml version="1.0" encoding="utf-8"?>
<p:tagLst xmlns:a="http://schemas.openxmlformats.org/drawingml/2006/main" xmlns:r="http://schemas.openxmlformats.org/officeDocument/2006/relationships" xmlns:p="http://schemas.openxmlformats.org/presentationml/2006/main">
  <p:tag name="ORIGINALHEIGHT" val="4.569467"/>
  <p:tag name="ORIGINALWIDTH" val="5.378653"/>
  <p:tag name="EMFCHILD" val="True"/>
</p:tagLst>
</file>

<file path=ppt/tags/tag444.xml><?xml version="1.0" encoding="utf-8"?>
<p:tagLst xmlns:a="http://schemas.openxmlformats.org/drawingml/2006/main" xmlns:r="http://schemas.openxmlformats.org/officeDocument/2006/relationships" xmlns:p="http://schemas.openxmlformats.org/presentationml/2006/main">
  <p:tag name="ORIGINALHEIGHT" val="4.483727"/>
  <p:tag name="ORIGINALWIDTH" val="3.876203"/>
  <p:tag name="EMFCHILD" val="True"/>
</p:tagLst>
</file>

<file path=ppt/tags/tag445.xml><?xml version="1.0" encoding="utf-8"?>
<p:tagLst xmlns:a="http://schemas.openxmlformats.org/drawingml/2006/main" xmlns:r="http://schemas.openxmlformats.org/officeDocument/2006/relationships" xmlns:p="http://schemas.openxmlformats.org/presentationml/2006/main">
  <p:tag name="ORIGINALHEIGHT" val="4.630009"/>
  <p:tag name="ORIGINALWIDTH" val="3.780927"/>
  <p:tag name="EMFCHILD" val="True"/>
</p:tagLst>
</file>

<file path=ppt/tags/tag446.xml><?xml version="1.0" encoding="utf-8"?>
<p:tagLst xmlns:a="http://schemas.openxmlformats.org/drawingml/2006/main" xmlns:r="http://schemas.openxmlformats.org/officeDocument/2006/relationships" xmlns:p="http://schemas.openxmlformats.org/presentationml/2006/main">
  <p:tag name="ORIGINALHEIGHT" val="4.630009"/>
  <p:tag name="ORIGINALWIDTH" val="4.396194"/>
  <p:tag name="EMFCHILD" val="True"/>
</p:tagLst>
</file>

<file path=ppt/tags/tag447.xml><?xml version="1.0" encoding="utf-8"?>
<p:tagLst xmlns:a="http://schemas.openxmlformats.org/drawingml/2006/main" xmlns:r="http://schemas.openxmlformats.org/officeDocument/2006/relationships" xmlns:p="http://schemas.openxmlformats.org/presentationml/2006/main">
  <p:tag name="ORIGINALHEIGHT" val="4.630009"/>
  <p:tag name="ORIGINALWIDTH" val="3.245057"/>
  <p:tag name="EMFCHILD" val="True"/>
</p:tagLst>
</file>

<file path=ppt/tags/tag448.xml><?xml version="1.0" encoding="utf-8"?>
<p:tagLst xmlns:a="http://schemas.openxmlformats.org/drawingml/2006/main" xmlns:r="http://schemas.openxmlformats.org/officeDocument/2006/relationships" xmlns:p="http://schemas.openxmlformats.org/presentationml/2006/main">
  <p:tag name="ORIGINALHEIGHT" val="7.222397"/>
  <p:tag name="ORIGINALWIDTH" val="4.098469"/>
  <p:tag name="EMFCHILD" val="True"/>
</p:tagLst>
</file>

<file path=ppt/tags/tag449.xml><?xml version="1.0" encoding="utf-8"?>
<p:tagLst xmlns:a="http://schemas.openxmlformats.org/drawingml/2006/main" xmlns:r="http://schemas.openxmlformats.org/officeDocument/2006/relationships" xmlns:p="http://schemas.openxmlformats.org/presentationml/2006/main">
  <p:tag name="ORIGINALHEIGHT" val="0.4034558"/>
  <p:tag name="ORIGINALWIDTH" val="53.86002"/>
  <p:tag name="EMFCHILD" val="True"/>
</p:tagLst>
</file>

<file path=ppt/tags/tag45.xml><?xml version="1.0" encoding="utf-8"?>
<p:tagLst xmlns:a="http://schemas.openxmlformats.org/drawingml/2006/main" xmlns:r="http://schemas.openxmlformats.org/officeDocument/2006/relationships" xmlns:p="http://schemas.openxmlformats.org/presentationml/2006/main">
  <p:tag name="ORIGINALHEIGHT" val="9.713561"/>
  <p:tag name="ORIGINALWIDTH" val="2.322222"/>
  <p:tag name="EMFCHILD" val="True"/>
</p:tagLst>
</file>

<file path=ppt/tags/tag450.xml><?xml version="1.0" encoding="utf-8"?>
<p:tagLst xmlns:a="http://schemas.openxmlformats.org/drawingml/2006/main" xmlns:r="http://schemas.openxmlformats.org/officeDocument/2006/relationships" xmlns:p="http://schemas.openxmlformats.org/presentationml/2006/main">
  <p:tag name="ORIGINALHEIGHT" val="7.131628"/>
  <p:tag name="ORIGINALWIDTH" val="4.912205"/>
  <p:tag name="EMFCHILD" val="True"/>
</p:tagLst>
</file>

<file path=ppt/tags/tag451.xml><?xml version="1.0" encoding="utf-8"?>
<p:tagLst xmlns:a="http://schemas.openxmlformats.org/drawingml/2006/main" xmlns:r="http://schemas.openxmlformats.org/officeDocument/2006/relationships" xmlns:p="http://schemas.openxmlformats.org/presentationml/2006/main">
  <p:tag name="ORIGINALHEIGHT" val="18.14681"/>
  <p:tag name="ORIGINALWIDTH" val="3.770997"/>
  <p:tag name="EMFCHILD" val="True"/>
</p:tagLst>
</file>

<file path=ppt/tags/tag452.xml><?xml version="1.0" encoding="utf-8"?>
<p:tagLst xmlns:a="http://schemas.openxmlformats.org/drawingml/2006/main" xmlns:r="http://schemas.openxmlformats.org/officeDocument/2006/relationships" xmlns:p="http://schemas.openxmlformats.org/presentationml/2006/main">
  <p:tag name="ORIGINALHEIGHT" val="4.688495"/>
  <p:tag name="ORIGINALWIDTH" val="3.070385"/>
  <p:tag name="EMFCHILD" val="True"/>
</p:tagLst>
</file>

<file path=ppt/tags/tag453.xml><?xml version="1.0" encoding="utf-8"?>
<p:tagLst xmlns:a="http://schemas.openxmlformats.org/drawingml/2006/main" xmlns:r="http://schemas.openxmlformats.org/officeDocument/2006/relationships" xmlns:p="http://schemas.openxmlformats.org/presentationml/2006/main">
  <p:tag name="ORIGINALHEIGHT" val="18.14681"/>
  <p:tag name="ORIGINALWIDTH" val="2.252669"/>
  <p:tag name="EMFCHILD" val="True"/>
</p:tagLst>
</file>

<file path=ppt/tags/tag46.xml><?xml version="1.0" encoding="utf-8"?>
<p:tagLst xmlns:a="http://schemas.openxmlformats.org/drawingml/2006/main" xmlns:r="http://schemas.openxmlformats.org/officeDocument/2006/relationships" xmlns:p="http://schemas.openxmlformats.org/presentationml/2006/main">
  <p:tag name="ORIGINALHEIGHT" val="4.400218"/>
  <p:tag name="ORIGINALWIDTH" val="3.893744"/>
  <p:tag name="EMFCHILD" val="True"/>
</p:tagLst>
</file>

<file path=ppt/tags/tag47.xml><?xml version="1.0" encoding="utf-8"?>
<p:tagLst xmlns:a="http://schemas.openxmlformats.org/drawingml/2006/main" xmlns:r="http://schemas.openxmlformats.org/officeDocument/2006/relationships" xmlns:p="http://schemas.openxmlformats.org/presentationml/2006/main">
  <p:tag name="ORIGINALHEIGHT" val="6.848032"/>
  <p:tag name="ORIGINALWIDTH" val="4.914698"/>
  <p:tag name="EMFCHILD" val="True"/>
</p:tagLst>
</file>

<file path=ppt/tags/tag48.xml><?xml version="1.0" encoding="utf-8"?>
<p:tagLst xmlns:a="http://schemas.openxmlformats.org/drawingml/2006/main" xmlns:r="http://schemas.openxmlformats.org/officeDocument/2006/relationships" xmlns:p="http://schemas.openxmlformats.org/presentationml/2006/main">
  <p:tag name="ORIGINALHEIGHT" val="2.904331"/>
  <p:tag name="ORIGINALWIDTH" val="1.171085"/>
  <p:tag name="EMFCHILD" val="True"/>
</p:tagLst>
</file>

<file path=ppt/tags/tag49.xml><?xml version="1.0" encoding="utf-8"?>
<p:tagLst xmlns:a="http://schemas.openxmlformats.org/drawingml/2006/main" xmlns:r="http://schemas.openxmlformats.org/officeDocument/2006/relationships" xmlns:p="http://schemas.openxmlformats.org/presentationml/2006/main">
  <p:tag name="ORIGINALHEIGHT" val="6.187533"/>
  <p:tag name="ORIGINALWIDTH" val="3.072922"/>
  <p:tag name="EMFCHILD" val="True"/>
</p:tagLst>
</file>

<file path=ppt/tags/tag5.xml><?xml version="1.0" encoding="utf-8"?>
<p:tagLst xmlns:a="http://schemas.openxmlformats.org/drawingml/2006/main" xmlns:r="http://schemas.openxmlformats.org/officeDocument/2006/relationships" xmlns:p="http://schemas.openxmlformats.org/presentationml/2006/main">
  <p:tag name="ORIGINALHEIGHT" val="9.713533"/>
  <p:tag name="ORIGINALWIDTH" val="2.275197"/>
  <p:tag name="EMFCHILD" val="True"/>
</p:tagLst>
</file>

<file path=ppt/tags/tag50.xml><?xml version="1.0" encoding="utf-8"?>
<p:tagLst xmlns:a="http://schemas.openxmlformats.org/drawingml/2006/main" xmlns:r="http://schemas.openxmlformats.org/officeDocument/2006/relationships" xmlns:p="http://schemas.openxmlformats.org/presentationml/2006/main">
  <p:tag name="ORIGINALHEIGHT" val="9.713561"/>
  <p:tag name="ORIGINALWIDTH" val="2.322222"/>
  <p:tag name="EMFCHILD" val="True"/>
</p:tagLst>
</file>

<file path=ppt/tags/tag51.xml><?xml version="1.0" encoding="utf-8"?>
<p:tagLst xmlns:a="http://schemas.openxmlformats.org/drawingml/2006/main" xmlns:r="http://schemas.openxmlformats.org/officeDocument/2006/relationships" xmlns:p="http://schemas.openxmlformats.org/presentationml/2006/main">
  <p:tag name="ORIGINALHEIGHT" val="6.469204"/>
  <p:tag name="ORIGINALWIDTH" val="6.656387"/>
  <p:tag name="EMFCHILD" val="True"/>
</p:tagLst>
</file>

<file path=ppt/tags/tag52.xml><?xml version="1.0" encoding="utf-8"?>
<p:tagLst xmlns:a="http://schemas.openxmlformats.org/drawingml/2006/main" xmlns:r="http://schemas.openxmlformats.org/officeDocument/2006/relationships" xmlns:p="http://schemas.openxmlformats.org/presentationml/2006/main">
  <p:tag name="ORIGINALHEIGHT" val="6.634339"/>
  <p:tag name="ORIGINALWIDTH" val="7.146851"/>
  <p:tag name="EMFCHILD" val="True"/>
</p:tagLst>
</file>

<file path=ppt/tags/tag53.xml><?xml version="1.0" encoding="utf-8"?>
<p:tagLst xmlns:a="http://schemas.openxmlformats.org/drawingml/2006/main" xmlns:r="http://schemas.openxmlformats.org/officeDocument/2006/relationships" xmlns:p="http://schemas.openxmlformats.org/presentationml/2006/main">
  <p:tag name="ORIGINALHEIGHT" val="9.624185"/>
  <p:tag name="ORIGINALWIDTH" val="64.43942"/>
  <p:tag name="OUTPUTTYPE" val="SVG"/>
  <p:tag name="IGUANATEXVERSION" val="162"/>
  <p:tag name="LATEXADDIN" val="\documentclass{article}&#10;\usepackage{amsmath}&#10;\pagestyle{empty}&#10;\begin{document}&#10;&#10;$$&#10;\log{\mathcal{L}_\pi}-\log{\mathcal{L}_p}&#10;$$&#10;&#10;\end{document}"/>
  <p:tag name="IGUANATEXSIZE" val="14"/>
  <p:tag name="IGUANATEXCURSOR" val="123"/>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54.xml><?xml version="1.0" encoding="utf-8"?>
<p:tagLst xmlns:a="http://schemas.openxmlformats.org/drawingml/2006/main" xmlns:r="http://schemas.openxmlformats.org/officeDocument/2006/relationships" xmlns:p="http://schemas.openxmlformats.org/presentationml/2006/main">
  <p:tag name="ORIGINALHEIGHT" val="6.741169"/>
  <p:tag name="ORIGINALWIDTH" val="2.228965"/>
  <p:tag name="LATEXADDIN" val="\documentclass{article}&#10;\usepackage{amsmath}&#10;\pagestyle{empty}&#10;\begin{document}&#10;&#10;$$&#10;\log{\mathcal{L}_\pi}-\log{\mathcal{L}_p}&#10;$$&#10;&#10;\end{document}"/>
  <p:tag name="IGUANATEXSIZE" val="14"/>
  <p:tag name="IGUANATEXCURSOR" val="123"/>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55.xml><?xml version="1.0" encoding="utf-8"?>
<p:tagLst xmlns:a="http://schemas.openxmlformats.org/drawingml/2006/main" xmlns:r="http://schemas.openxmlformats.org/officeDocument/2006/relationships" xmlns:p="http://schemas.openxmlformats.org/presentationml/2006/main">
  <p:tag name="ORIGINALHEIGHT" val="4.458493"/>
  <p:tag name="ORIGINALWIDTH" val="4.447919"/>
  <p:tag name="EMFCHILD" val="True"/>
</p:tagLst>
</file>

<file path=ppt/tags/tag56.xml><?xml version="1.0" encoding="utf-8"?>
<p:tagLst xmlns:a="http://schemas.openxmlformats.org/drawingml/2006/main" xmlns:r="http://schemas.openxmlformats.org/officeDocument/2006/relationships" xmlns:p="http://schemas.openxmlformats.org/presentationml/2006/main">
  <p:tag name="ORIGINALHEIGHT" val="6.401237"/>
  <p:tag name="ORIGINALWIDTH" val="4.58847"/>
  <p:tag name="EMFCHILD" val="True"/>
</p:tagLst>
</file>

<file path=ppt/tags/tag57.xml><?xml version="1.0" encoding="utf-8"?>
<p:tagLst xmlns:a="http://schemas.openxmlformats.org/drawingml/2006/main" xmlns:r="http://schemas.openxmlformats.org/officeDocument/2006/relationships" xmlns:p="http://schemas.openxmlformats.org/presentationml/2006/main">
  <p:tag name="ORIGINALHEIGHT" val="7.061755"/>
  <p:tag name="ORIGINALWIDTH" val="6.265242"/>
  <p:tag name="EMFCHILD" val="True"/>
</p:tagLst>
</file>

<file path=ppt/tags/tag58.xml><?xml version="1.0" encoding="utf-8"?>
<p:tagLst xmlns:a="http://schemas.openxmlformats.org/drawingml/2006/main" xmlns:r="http://schemas.openxmlformats.org/officeDocument/2006/relationships" xmlns:p="http://schemas.openxmlformats.org/presentationml/2006/main">
  <p:tag name="ORIGINALHEIGHT" val="2.998538"/>
  <p:tag name="ORIGINALWIDTH" val="4.209955"/>
  <p:tag name="EMFCHILD" val="True"/>
</p:tagLst>
</file>

<file path=ppt/tags/tag59.xml><?xml version="1.0" encoding="utf-8"?>
<p:tagLst xmlns:a="http://schemas.openxmlformats.org/drawingml/2006/main" xmlns:r="http://schemas.openxmlformats.org/officeDocument/2006/relationships" xmlns:p="http://schemas.openxmlformats.org/presentationml/2006/main">
  <p:tag name="ORIGINALHEIGHT" val="0.3885265"/>
  <p:tag name="ORIGINALWIDTH" val="6.134702"/>
  <p:tag name="EMFCHILD" val="True"/>
</p:tagLst>
</file>

<file path=ppt/tags/tag6.xml><?xml version="1.0" encoding="utf-8"?>
<p:tagLst xmlns:a="http://schemas.openxmlformats.org/drawingml/2006/main" xmlns:r="http://schemas.openxmlformats.org/officeDocument/2006/relationships" xmlns:p="http://schemas.openxmlformats.org/presentationml/2006/main">
  <p:tag name="ORIGINALHEIGHT" val="4.400246"/>
  <p:tag name="ORIGINALWIDTH" val="3.814912"/>
  <p:tag name="EMFCHILD" val="True"/>
</p:tagLst>
</file>

<file path=ppt/tags/tag60.xml><?xml version="1.0" encoding="utf-8"?>
<p:tagLst xmlns:a="http://schemas.openxmlformats.org/drawingml/2006/main" xmlns:r="http://schemas.openxmlformats.org/officeDocument/2006/relationships" xmlns:p="http://schemas.openxmlformats.org/presentationml/2006/main">
  <p:tag name="ORIGINALHEIGHT" val="6.741169"/>
  <p:tag name="ORIGINALWIDTH" val="2.228965"/>
  <p:tag name="EMFCHILD" val="True"/>
</p:tagLst>
</file>

<file path=ppt/tags/tag61.xml><?xml version="1.0" encoding="utf-8"?>
<p:tagLst xmlns:a="http://schemas.openxmlformats.org/drawingml/2006/main" xmlns:r="http://schemas.openxmlformats.org/officeDocument/2006/relationships" xmlns:p="http://schemas.openxmlformats.org/presentationml/2006/main">
  <p:tag name="ORIGINALHEIGHT" val="4.458493"/>
  <p:tag name="ORIGINALWIDTH" val="4.447919"/>
  <p:tag name="EMFCHILD" val="True"/>
</p:tagLst>
</file>

<file path=ppt/tags/tag62.xml><?xml version="1.0" encoding="utf-8"?>
<p:tagLst xmlns:a="http://schemas.openxmlformats.org/drawingml/2006/main" xmlns:r="http://schemas.openxmlformats.org/officeDocument/2006/relationships" xmlns:p="http://schemas.openxmlformats.org/presentationml/2006/main">
  <p:tag name="ORIGINALHEIGHT" val="6.401237"/>
  <p:tag name="ORIGINALWIDTH" val="4.58847"/>
  <p:tag name="EMFCHILD" val="True"/>
</p:tagLst>
</file>

<file path=ppt/tags/tag63.xml><?xml version="1.0" encoding="utf-8"?>
<p:tagLst xmlns:a="http://schemas.openxmlformats.org/drawingml/2006/main" xmlns:r="http://schemas.openxmlformats.org/officeDocument/2006/relationships" xmlns:p="http://schemas.openxmlformats.org/presentationml/2006/main">
  <p:tag name="ORIGINALHEIGHT" val="7.061755"/>
  <p:tag name="ORIGINALWIDTH" val="6.265242"/>
  <p:tag name="EMFCHILD" val="True"/>
</p:tagLst>
</file>

<file path=ppt/tags/tag64.xml><?xml version="1.0" encoding="utf-8"?>
<p:tagLst xmlns:a="http://schemas.openxmlformats.org/drawingml/2006/main" xmlns:r="http://schemas.openxmlformats.org/officeDocument/2006/relationships" xmlns:p="http://schemas.openxmlformats.org/presentationml/2006/main">
  <p:tag name="ORIGINALHEIGHT" val="4.31766"/>
  <p:tag name="ORIGINALWIDTH" val="3.921766"/>
  <p:tag name="EMFCHILD" val="True"/>
</p:tagLst>
</file>

<file path=ppt/tags/tag65.xml><?xml version="1.0" encoding="utf-8"?>
<p:tagLst xmlns:a="http://schemas.openxmlformats.org/drawingml/2006/main" xmlns:r="http://schemas.openxmlformats.org/officeDocument/2006/relationships" xmlns:p="http://schemas.openxmlformats.org/presentationml/2006/main">
  <p:tag name="ORIGINALHEIGHT" val="9.624185"/>
  <p:tag name="ORIGINALWIDTH" val="64.43942"/>
  <p:tag name="OUTPUTTYPE" val="SVG"/>
  <p:tag name="IGUANATEXVERSION" val="162"/>
  <p:tag name="LATEXADDIN" val="\documentclass{article}&#10;\usepackage{amsmath}&#10;\pagestyle{empty}&#10;\begin{document}&#10;&#10;$$&#10;\log{\mathcal{L}_\pi}-\log{\mathcal{L}_p}&#10;$$&#10;&#10;\end{document}"/>
  <p:tag name="IGUANATEXSIZE" val="14"/>
  <p:tag name="IGUANATEXCURSOR" val="123"/>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66.xml><?xml version="1.0" encoding="utf-8"?>
<p:tagLst xmlns:a="http://schemas.openxmlformats.org/drawingml/2006/main" xmlns:r="http://schemas.openxmlformats.org/officeDocument/2006/relationships" xmlns:p="http://schemas.openxmlformats.org/presentationml/2006/main">
  <p:tag name="ORIGINALHEIGHT" val="6.741169"/>
  <p:tag name="ORIGINALWIDTH" val="2.228965"/>
  <p:tag name="LATEXADDIN" val="\documentclass{article}&#10;\usepackage{amsmath}&#10;\pagestyle{empty}&#10;\begin{document}&#10;&#10;$$&#10;\log{\mathcal{L}_\pi}-\log{\mathcal{L}_p}&#10;$$&#10;&#10;\end{document}"/>
  <p:tag name="IGUANATEXSIZE" val="14"/>
  <p:tag name="IGUANATEXCURSOR" val="123"/>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67.xml><?xml version="1.0" encoding="utf-8"?>
<p:tagLst xmlns:a="http://schemas.openxmlformats.org/drawingml/2006/main" xmlns:r="http://schemas.openxmlformats.org/officeDocument/2006/relationships" xmlns:p="http://schemas.openxmlformats.org/presentationml/2006/main">
  <p:tag name="ORIGINALHEIGHT" val="4.458493"/>
  <p:tag name="ORIGINALWIDTH" val="4.447919"/>
  <p:tag name="EMFCHILD" val="True"/>
</p:tagLst>
</file>

<file path=ppt/tags/tag68.xml><?xml version="1.0" encoding="utf-8"?>
<p:tagLst xmlns:a="http://schemas.openxmlformats.org/drawingml/2006/main" xmlns:r="http://schemas.openxmlformats.org/officeDocument/2006/relationships" xmlns:p="http://schemas.openxmlformats.org/presentationml/2006/main">
  <p:tag name="ORIGINALHEIGHT" val="6.401237"/>
  <p:tag name="ORIGINALWIDTH" val="4.58847"/>
  <p:tag name="EMFCHILD" val="True"/>
</p:tagLst>
</file>

<file path=ppt/tags/tag69.xml><?xml version="1.0" encoding="utf-8"?>
<p:tagLst xmlns:a="http://schemas.openxmlformats.org/drawingml/2006/main" xmlns:r="http://schemas.openxmlformats.org/officeDocument/2006/relationships" xmlns:p="http://schemas.openxmlformats.org/presentationml/2006/main">
  <p:tag name="ORIGINALHEIGHT" val="7.061755"/>
  <p:tag name="ORIGINALWIDTH" val="6.265242"/>
  <p:tag name="EMFCHILD" val="True"/>
</p:tagLst>
</file>

<file path=ppt/tags/tag7.xml><?xml version="1.0" encoding="utf-8"?>
<p:tagLst xmlns:a="http://schemas.openxmlformats.org/drawingml/2006/main" xmlns:r="http://schemas.openxmlformats.org/officeDocument/2006/relationships" xmlns:p="http://schemas.openxmlformats.org/presentationml/2006/main">
  <p:tag name="ORIGINALHEIGHT" val="6.848031"/>
  <p:tag name="ORIGINALWIDTH" val="4.815207"/>
  <p:tag name="EMFCHILD" val="True"/>
</p:tagLst>
</file>

<file path=ppt/tags/tag70.xml><?xml version="1.0" encoding="utf-8"?>
<p:tagLst xmlns:a="http://schemas.openxmlformats.org/drawingml/2006/main" xmlns:r="http://schemas.openxmlformats.org/officeDocument/2006/relationships" xmlns:p="http://schemas.openxmlformats.org/presentationml/2006/main">
  <p:tag name="ORIGINALHEIGHT" val="2.998538"/>
  <p:tag name="ORIGINALWIDTH" val="4.209955"/>
  <p:tag name="EMFCHILD" val="True"/>
</p:tagLst>
</file>

<file path=ppt/tags/tag71.xml><?xml version="1.0" encoding="utf-8"?>
<p:tagLst xmlns:a="http://schemas.openxmlformats.org/drawingml/2006/main" xmlns:r="http://schemas.openxmlformats.org/officeDocument/2006/relationships" xmlns:p="http://schemas.openxmlformats.org/presentationml/2006/main">
  <p:tag name="ORIGINALHEIGHT" val="0.3885265"/>
  <p:tag name="ORIGINALWIDTH" val="6.134702"/>
  <p:tag name="EMFCHILD" val="True"/>
</p:tagLst>
</file>

<file path=ppt/tags/tag72.xml><?xml version="1.0" encoding="utf-8"?>
<p:tagLst xmlns:a="http://schemas.openxmlformats.org/drawingml/2006/main" xmlns:r="http://schemas.openxmlformats.org/officeDocument/2006/relationships" xmlns:p="http://schemas.openxmlformats.org/presentationml/2006/main">
  <p:tag name="ORIGINALHEIGHT" val="6.741169"/>
  <p:tag name="ORIGINALWIDTH" val="2.228965"/>
  <p:tag name="EMFCHILD" val="True"/>
</p:tagLst>
</file>

<file path=ppt/tags/tag73.xml><?xml version="1.0" encoding="utf-8"?>
<p:tagLst xmlns:a="http://schemas.openxmlformats.org/drawingml/2006/main" xmlns:r="http://schemas.openxmlformats.org/officeDocument/2006/relationships" xmlns:p="http://schemas.openxmlformats.org/presentationml/2006/main">
  <p:tag name="ORIGINALHEIGHT" val="4.458493"/>
  <p:tag name="ORIGINALWIDTH" val="4.447919"/>
  <p:tag name="EMFCHILD" val="True"/>
</p:tagLst>
</file>

<file path=ppt/tags/tag74.xml><?xml version="1.0" encoding="utf-8"?>
<p:tagLst xmlns:a="http://schemas.openxmlformats.org/drawingml/2006/main" xmlns:r="http://schemas.openxmlformats.org/officeDocument/2006/relationships" xmlns:p="http://schemas.openxmlformats.org/presentationml/2006/main">
  <p:tag name="ORIGINALHEIGHT" val="6.401237"/>
  <p:tag name="ORIGINALWIDTH" val="4.58847"/>
  <p:tag name="EMFCHILD" val="True"/>
</p:tagLst>
</file>

<file path=ppt/tags/tag75.xml><?xml version="1.0" encoding="utf-8"?>
<p:tagLst xmlns:a="http://schemas.openxmlformats.org/drawingml/2006/main" xmlns:r="http://schemas.openxmlformats.org/officeDocument/2006/relationships" xmlns:p="http://schemas.openxmlformats.org/presentationml/2006/main">
  <p:tag name="ORIGINALHEIGHT" val="7.061755"/>
  <p:tag name="ORIGINALWIDTH" val="6.265242"/>
  <p:tag name="EMFCHILD" val="True"/>
</p:tagLst>
</file>

<file path=ppt/tags/tag76.xml><?xml version="1.0" encoding="utf-8"?>
<p:tagLst xmlns:a="http://schemas.openxmlformats.org/drawingml/2006/main" xmlns:r="http://schemas.openxmlformats.org/officeDocument/2006/relationships" xmlns:p="http://schemas.openxmlformats.org/presentationml/2006/main">
  <p:tag name="ORIGINALHEIGHT" val="4.31766"/>
  <p:tag name="ORIGINALWIDTH" val="3.921766"/>
  <p:tag name="EMFCHILD" val="True"/>
</p:tagLst>
</file>

<file path=ppt/tags/tag77.xml><?xml version="1.0" encoding="utf-8"?>
<p:tagLst xmlns:a="http://schemas.openxmlformats.org/drawingml/2006/main" xmlns:r="http://schemas.openxmlformats.org/officeDocument/2006/relationships" xmlns:p="http://schemas.openxmlformats.org/presentationml/2006/main">
  <p:tag name="ORIGINALHEIGHT" val="9.624185"/>
  <p:tag name="ORIGINALWIDTH" val="64.43942"/>
  <p:tag name="OUTPUTTYPE" val="SVG"/>
  <p:tag name="IGUANATEXVERSION" val="162"/>
  <p:tag name="LATEXADDIN" val="\documentclass{article}&#10;\usepackage{amsmath}&#10;\pagestyle{empty}&#10;\begin{document}&#10;&#10;$$&#10;\log{\mathcal{L}_\pi}-\log{\mathcal{L}_p}&#10;$$&#10;&#10;\end{document}"/>
  <p:tag name="IGUANATEXSIZE" val="14"/>
  <p:tag name="IGUANATEXCURSOR" val="123"/>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78.xml><?xml version="1.0" encoding="utf-8"?>
<p:tagLst xmlns:a="http://schemas.openxmlformats.org/drawingml/2006/main" xmlns:r="http://schemas.openxmlformats.org/officeDocument/2006/relationships" xmlns:p="http://schemas.openxmlformats.org/presentationml/2006/main">
  <p:tag name="ORIGINALHEIGHT" val="9.624185"/>
  <p:tag name="ORIGINALWIDTH" val="64.43942"/>
  <p:tag name="OUTPUTTYPE" val="SVG"/>
  <p:tag name="IGUANATEXVERSION" val="162"/>
  <p:tag name="LATEXADDIN" val="\documentclass{article}&#10;\usepackage{amsmath}&#10;\pagestyle{empty}&#10;\begin{document}&#10;&#10;$$&#10;\log{\mathcal{L}_\pi}-\log{\mathcal{L}_p}&#10;$$&#10;&#10;\end{document}"/>
  <p:tag name="IGUANATEXSIZE" val="14"/>
  <p:tag name="IGUANATEXCURSOR" val="123"/>
  <p:tag name="TRANSPARENCY" val="True"/>
  <p:tag name="COLORHEX" val="000000"/>
  <p:tag name="FILENAME" val=""/>
  <p:tag name="LATEXENGINEID" val="2"/>
  <p:tag name="TEMPFOLDER" val="D:\IguanaTemp\"/>
  <p:tag name="LATEXFORMHEIGHT" val="320"/>
  <p:tag name="LATEXFORMWIDTH" val="385"/>
  <p:tag name="LATEXFORMWRAP" val="True"/>
  <p:tag name="BITMAPVECTOR" val="1"/>
</p:tagLst>
</file>

<file path=ppt/tags/tag79.xml><?xml version="1.0" encoding="utf-8"?>
<p:tagLst xmlns:a="http://schemas.openxmlformats.org/drawingml/2006/main" xmlns:r="http://schemas.openxmlformats.org/officeDocument/2006/relationships" xmlns:p="http://schemas.openxmlformats.org/presentationml/2006/main">
  <p:tag name="ORIGINALHEIGHT" val="6.741169"/>
  <p:tag name="ORIGINALWIDTH" val="2.228965"/>
  <p:tag name="LATEXADDIN" val="\documentclass{article}&#10;\usepackage{amsmath}&#10;\pagestyle{empty}&#10;\begin{document}&#10;&#10;$$&#10;\log{\mathcal{L}_\pi}-\log{\mathcal{L}_p}&#10;$$&#10;&#10;\end{document}"/>
  <p:tag name="IGUANATEXSIZE" val="14"/>
  <p:tag name="IGUANATEXCURSOR" val="123"/>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8.xml><?xml version="1.0" encoding="utf-8"?>
<p:tagLst xmlns:a="http://schemas.openxmlformats.org/drawingml/2006/main" xmlns:r="http://schemas.openxmlformats.org/officeDocument/2006/relationships" xmlns:p="http://schemas.openxmlformats.org/presentationml/2006/main">
  <p:tag name="ORIGINALHEIGHT" val="2.904331"/>
  <p:tag name="ORIGINALWIDTH" val="1.147392"/>
  <p:tag name="EMFCHILD" val="True"/>
</p:tagLst>
</file>

<file path=ppt/tags/tag80.xml><?xml version="1.0" encoding="utf-8"?>
<p:tagLst xmlns:a="http://schemas.openxmlformats.org/drawingml/2006/main" xmlns:r="http://schemas.openxmlformats.org/officeDocument/2006/relationships" xmlns:p="http://schemas.openxmlformats.org/presentationml/2006/main">
  <p:tag name="ORIGINALHEIGHT" val="4.458493"/>
  <p:tag name="ORIGINALWIDTH" val="4.447919"/>
  <p:tag name="EMFCHILD" val="True"/>
</p:tagLst>
</file>

<file path=ppt/tags/tag81.xml><?xml version="1.0" encoding="utf-8"?>
<p:tagLst xmlns:a="http://schemas.openxmlformats.org/drawingml/2006/main" xmlns:r="http://schemas.openxmlformats.org/officeDocument/2006/relationships" xmlns:p="http://schemas.openxmlformats.org/presentationml/2006/main">
  <p:tag name="ORIGINALHEIGHT" val="6.401237"/>
  <p:tag name="ORIGINALWIDTH" val="4.58847"/>
  <p:tag name="EMFCHILD" val="True"/>
</p:tagLst>
</file>

<file path=ppt/tags/tag82.xml><?xml version="1.0" encoding="utf-8"?>
<p:tagLst xmlns:a="http://schemas.openxmlformats.org/drawingml/2006/main" xmlns:r="http://schemas.openxmlformats.org/officeDocument/2006/relationships" xmlns:p="http://schemas.openxmlformats.org/presentationml/2006/main">
  <p:tag name="ORIGINALHEIGHT" val="7.061755"/>
  <p:tag name="ORIGINALWIDTH" val="6.265242"/>
  <p:tag name="EMFCHILD" val="True"/>
</p:tagLst>
</file>

<file path=ppt/tags/tag83.xml><?xml version="1.0" encoding="utf-8"?>
<p:tagLst xmlns:a="http://schemas.openxmlformats.org/drawingml/2006/main" xmlns:r="http://schemas.openxmlformats.org/officeDocument/2006/relationships" xmlns:p="http://schemas.openxmlformats.org/presentationml/2006/main">
  <p:tag name="ORIGINALHEIGHT" val="2.998538"/>
  <p:tag name="ORIGINALWIDTH" val="4.209955"/>
  <p:tag name="EMFCHILD" val="True"/>
</p:tagLst>
</file>

<file path=ppt/tags/tag84.xml><?xml version="1.0" encoding="utf-8"?>
<p:tagLst xmlns:a="http://schemas.openxmlformats.org/drawingml/2006/main" xmlns:r="http://schemas.openxmlformats.org/officeDocument/2006/relationships" xmlns:p="http://schemas.openxmlformats.org/presentationml/2006/main">
  <p:tag name="ORIGINALHEIGHT" val="0.3885265"/>
  <p:tag name="ORIGINALWIDTH" val="6.134702"/>
  <p:tag name="EMFCHILD" val="True"/>
</p:tagLst>
</file>

<file path=ppt/tags/tag85.xml><?xml version="1.0" encoding="utf-8"?>
<p:tagLst xmlns:a="http://schemas.openxmlformats.org/drawingml/2006/main" xmlns:r="http://schemas.openxmlformats.org/officeDocument/2006/relationships" xmlns:p="http://schemas.openxmlformats.org/presentationml/2006/main">
  <p:tag name="ORIGINALHEIGHT" val="6.741169"/>
  <p:tag name="ORIGINALWIDTH" val="2.228965"/>
  <p:tag name="EMFCHILD" val="True"/>
</p:tagLst>
</file>

<file path=ppt/tags/tag86.xml><?xml version="1.0" encoding="utf-8"?>
<p:tagLst xmlns:a="http://schemas.openxmlformats.org/drawingml/2006/main" xmlns:r="http://schemas.openxmlformats.org/officeDocument/2006/relationships" xmlns:p="http://schemas.openxmlformats.org/presentationml/2006/main">
  <p:tag name="ORIGINALHEIGHT" val="4.458493"/>
  <p:tag name="ORIGINALWIDTH" val="4.447919"/>
  <p:tag name="EMFCHILD" val="True"/>
</p:tagLst>
</file>

<file path=ppt/tags/tag87.xml><?xml version="1.0" encoding="utf-8"?>
<p:tagLst xmlns:a="http://schemas.openxmlformats.org/drawingml/2006/main" xmlns:r="http://schemas.openxmlformats.org/officeDocument/2006/relationships" xmlns:p="http://schemas.openxmlformats.org/presentationml/2006/main">
  <p:tag name="ORIGINALHEIGHT" val="6.401237"/>
  <p:tag name="ORIGINALWIDTH" val="4.58847"/>
  <p:tag name="EMFCHILD" val="True"/>
</p:tagLst>
</file>

<file path=ppt/tags/tag88.xml><?xml version="1.0" encoding="utf-8"?>
<p:tagLst xmlns:a="http://schemas.openxmlformats.org/drawingml/2006/main" xmlns:r="http://schemas.openxmlformats.org/officeDocument/2006/relationships" xmlns:p="http://schemas.openxmlformats.org/presentationml/2006/main">
  <p:tag name="ORIGINALHEIGHT" val="7.061755"/>
  <p:tag name="ORIGINALWIDTH" val="6.265242"/>
  <p:tag name="EMFCHILD" val="True"/>
</p:tagLst>
</file>

<file path=ppt/tags/tag89.xml><?xml version="1.0" encoding="utf-8"?>
<p:tagLst xmlns:a="http://schemas.openxmlformats.org/drawingml/2006/main" xmlns:r="http://schemas.openxmlformats.org/officeDocument/2006/relationships" xmlns:p="http://schemas.openxmlformats.org/presentationml/2006/main">
  <p:tag name="ORIGINALHEIGHT" val="4.31766"/>
  <p:tag name="ORIGINALWIDTH" val="3.921766"/>
  <p:tag name="EMFCHILD" val="True"/>
</p:tagLst>
</file>

<file path=ppt/tags/tag9.xml><?xml version="1.0" encoding="utf-8"?>
<p:tagLst xmlns:a="http://schemas.openxmlformats.org/drawingml/2006/main" xmlns:r="http://schemas.openxmlformats.org/officeDocument/2006/relationships" xmlns:p="http://schemas.openxmlformats.org/presentationml/2006/main">
  <p:tag name="ORIGINALHEIGHT" val="6.1875"/>
  <p:tag name="ORIGINALWIDTH" val="3.010728"/>
  <p:tag name="EMFCHILD" val="True"/>
</p:tagLst>
</file>

<file path=ppt/tags/tag90.xml><?xml version="1.0" encoding="utf-8"?>
<p:tagLst xmlns:a="http://schemas.openxmlformats.org/drawingml/2006/main" xmlns:r="http://schemas.openxmlformats.org/officeDocument/2006/relationships" xmlns:p="http://schemas.openxmlformats.org/presentationml/2006/main">
  <p:tag name="ORIGINALHEIGHT" val="6.741169"/>
  <p:tag name="ORIGINALWIDTH" val="2.228965"/>
  <p:tag name="LATEXADDIN" val="\documentclass{article}&#10;\usepackage{amsmath}&#10;\pagestyle{empty}&#10;\begin{document}&#10;&#10;$$&#10;\log{\mathcal{L}_\pi}-\log{\mathcal{L}_p}&#10;$$&#10;&#10;\end{document}"/>
  <p:tag name="IGUANATEXSIZE" val="14"/>
  <p:tag name="IGUANATEXCURSOR" val="123"/>
  <p:tag name="TRANSPARENCY" val="True"/>
  <p:tag name="COLORHEX" val="000000"/>
  <p:tag name="FILENAME" val=""/>
  <p:tag name="LATEXENGINEID" val="2"/>
  <p:tag name="TEMPFOLDER" val="D:\IguanaTemp\"/>
  <p:tag name="LATEXFORMHEIGHT" val="320"/>
  <p:tag name="LATEXFORMWIDTH" val="385"/>
  <p:tag name="LATEXFORMWRAP" val="True"/>
  <p:tag name="BITMAPVECTOR" val="1"/>
  <p:tag name="EMFCHILD" val="True"/>
</p:tagLst>
</file>

<file path=ppt/tags/tag91.xml><?xml version="1.0" encoding="utf-8"?>
<p:tagLst xmlns:a="http://schemas.openxmlformats.org/drawingml/2006/main" xmlns:r="http://schemas.openxmlformats.org/officeDocument/2006/relationships" xmlns:p="http://schemas.openxmlformats.org/presentationml/2006/main">
  <p:tag name="ORIGINALHEIGHT" val="4.458493"/>
  <p:tag name="ORIGINALWIDTH" val="4.447919"/>
  <p:tag name="EMFCHILD" val="True"/>
</p:tagLst>
</file>

<file path=ppt/tags/tag92.xml><?xml version="1.0" encoding="utf-8"?>
<p:tagLst xmlns:a="http://schemas.openxmlformats.org/drawingml/2006/main" xmlns:r="http://schemas.openxmlformats.org/officeDocument/2006/relationships" xmlns:p="http://schemas.openxmlformats.org/presentationml/2006/main">
  <p:tag name="ORIGINALHEIGHT" val="6.401237"/>
  <p:tag name="ORIGINALWIDTH" val="4.58847"/>
  <p:tag name="EMFCHILD" val="True"/>
</p:tagLst>
</file>

<file path=ppt/tags/tag93.xml><?xml version="1.0" encoding="utf-8"?>
<p:tagLst xmlns:a="http://schemas.openxmlformats.org/drawingml/2006/main" xmlns:r="http://schemas.openxmlformats.org/officeDocument/2006/relationships" xmlns:p="http://schemas.openxmlformats.org/presentationml/2006/main">
  <p:tag name="ORIGINALHEIGHT" val="7.061755"/>
  <p:tag name="ORIGINALWIDTH" val="6.265242"/>
  <p:tag name="EMFCHILD" val="True"/>
</p:tagLst>
</file>

<file path=ppt/tags/tag94.xml><?xml version="1.0" encoding="utf-8"?>
<p:tagLst xmlns:a="http://schemas.openxmlformats.org/drawingml/2006/main" xmlns:r="http://schemas.openxmlformats.org/officeDocument/2006/relationships" xmlns:p="http://schemas.openxmlformats.org/presentationml/2006/main">
  <p:tag name="ORIGINALHEIGHT" val="2.998538"/>
  <p:tag name="ORIGINALWIDTH" val="4.209955"/>
  <p:tag name="EMFCHILD" val="True"/>
</p:tagLst>
</file>

<file path=ppt/tags/tag95.xml><?xml version="1.0" encoding="utf-8"?>
<p:tagLst xmlns:a="http://schemas.openxmlformats.org/drawingml/2006/main" xmlns:r="http://schemas.openxmlformats.org/officeDocument/2006/relationships" xmlns:p="http://schemas.openxmlformats.org/presentationml/2006/main">
  <p:tag name="ORIGINALHEIGHT" val="0.3885265"/>
  <p:tag name="ORIGINALWIDTH" val="6.134702"/>
  <p:tag name="EMFCHILD" val="True"/>
</p:tagLst>
</file>

<file path=ppt/tags/tag96.xml><?xml version="1.0" encoding="utf-8"?>
<p:tagLst xmlns:a="http://schemas.openxmlformats.org/drawingml/2006/main" xmlns:r="http://schemas.openxmlformats.org/officeDocument/2006/relationships" xmlns:p="http://schemas.openxmlformats.org/presentationml/2006/main">
  <p:tag name="ORIGINALHEIGHT" val="6.741169"/>
  <p:tag name="ORIGINALWIDTH" val="2.228965"/>
  <p:tag name="EMFCHILD" val="True"/>
</p:tagLst>
</file>

<file path=ppt/tags/tag97.xml><?xml version="1.0" encoding="utf-8"?>
<p:tagLst xmlns:a="http://schemas.openxmlformats.org/drawingml/2006/main" xmlns:r="http://schemas.openxmlformats.org/officeDocument/2006/relationships" xmlns:p="http://schemas.openxmlformats.org/presentationml/2006/main">
  <p:tag name="ORIGINALHEIGHT" val="4.458493"/>
  <p:tag name="ORIGINALWIDTH" val="4.447919"/>
  <p:tag name="EMFCHILD" val="True"/>
</p:tagLst>
</file>

<file path=ppt/tags/tag98.xml><?xml version="1.0" encoding="utf-8"?>
<p:tagLst xmlns:a="http://schemas.openxmlformats.org/drawingml/2006/main" xmlns:r="http://schemas.openxmlformats.org/officeDocument/2006/relationships" xmlns:p="http://schemas.openxmlformats.org/presentationml/2006/main">
  <p:tag name="ORIGINALHEIGHT" val="6.401237"/>
  <p:tag name="ORIGINALWIDTH" val="4.58847"/>
  <p:tag name="EMFCHILD" val="True"/>
</p:tagLst>
</file>

<file path=ppt/tags/tag99.xml><?xml version="1.0" encoding="utf-8"?>
<p:tagLst xmlns:a="http://schemas.openxmlformats.org/drawingml/2006/main" xmlns:r="http://schemas.openxmlformats.org/officeDocument/2006/relationships" xmlns:p="http://schemas.openxmlformats.org/presentationml/2006/main">
  <p:tag name="ORIGINALHEIGHT" val="7.061755"/>
  <p:tag name="ORIGINALWIDTH" val="6.265242"/>
  <p:tag name="EMFCHILD" val="Tru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微软雅黑"/>
        <a:ea typeface="微软雅黑"/>
        <a:cs typeface=""/>
      </a:majorFont>
      <a:minorFont>
        <a:latin typeface="Times New Roman"/>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8750</TotalTime>
  <Words>5631</Words>
  <Application>Microsoft Office PowerPoint</Application>
  <PresentationFormat>宽屏</PresentationFormat>
  <Paragraphs>862</Paragraphs>
  <Slides>51</Slides>
  <Notes>37</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51</vt:i4>
      </vt:variant>
    </vt:vector>
  </HeadingPairs>
  <TitlesOfParts>
    <vt:vector size="57" baseType="lpstr">
      <vt:lpstr>等线</vt:lpstr>
      <vt:lpstr>微软雅黑</vt:lpstr>
      <vt:lpstr>Arial</vt:lpstr>
      <vt:lpstr>Times New Roman</vt:lpstr>
      <vt:lpstr>Wingdings</vt:lpstr>
      <vt:lpstr>Office 主题​​</vt:lpstr>
      <vt:lpstr> STCF PIDE(BTOF)进展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硕转博答辩报告</dc:title>
  <dc:creator>H p</dc:creator>
  <cp:lastModifiedBy>H p</cp:lastModifiedBy>
  <cp:revision>369</cp:revision>
  <dcterms:created xsi:type="dcterms:W3CDTF">2025-05-02T12:43:48Z</dcterms:created>
  <dcterms:modified xsi:type="dcterms:W3CDTF">2026-07-01T02:44:11Z</dcterms:modified>
</cp:coreProperties>
</file>