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7"/>
  </p:notesMasterIdLst>
  <p:handoutMasterIdLst>
    <p:handoutMasterId r:id="rId38"/>
  </p:handoutMasterIdLst>
  <p:sldIdLst>
    <p:sldId id="256" r:id="rId2"/>
    <p:sldId id="1679" r:id="rId3"/>
    <p:sldId id="2652" r:id="rId4"/>
    <p:sldId id="652" r:id="rId5"/>
    <p:sldId id="616" r:id="rId6"/>
    <p:sldId id="2653" r:id="rId7"/>
    <p:sldId id="2654" r:id="rId8"/>
    <p:sldId id="2655" r:id="rId9"/>
    <p:sldId id="2656" r:id="rId10"/>
    <p:sldId id="2657" r:id="rId11"/>
    <p:sldId id="2658" r:id="rId12"/>
    <p:sldId id="2659" r:id="rId13"/>
    <p:sldId id="2660" r:id="rId14"/>
    <p:sldId id="2661" r:id="rId15"/>
    <p:sldId id="2662" r:id="rId16"/>
    <p:sldId id="2663" r:id="rId17"/>
    <p:sldId id="2664" r:id="rId18"/>
    <p:sldId id="2665" r:id="rId19"/>
    <p:sldId id="2666" r:id="rId20"/>
    <p:sldId id="2667" r:id="rId21"/>
    <p:sldId id="2668" r:id="rId22"/>
    <p:sldId id="2581" r:id="rId23"/>
    <p:sldId id="1645" r:id="rId24"/>
    <p:sldId id="1649" r:id="rId25"/>
    <p:sldId id="1650" r:id="rId26"/>
    <p:sldId id="1653" r:id="rId27"/>
    <p:sldId id="2649" r:id="rId28"/>
    <p:sldId id="2650" r:id="rId29"/>
    <p:sldId id="1652" r:id="rId30"/>
    <p:sldId id="2651" r:id="rId31"/>
    <p:sldId id="2648" r:id="rId32"/>
    <p:sldId id="2582" r:id="rId33"/>
    <p:sldId id="2574" r:id="rId34"/>
    <p:sldId id="2580" r:id="rId35"/>
    <p:sldId id="1665"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CB0AE556-EFCA-48E5-B7F4-784FED3FEA40}">
          <p14:sldIdLst>
            <p14:sldId id="256"/>
            <p14:sldId id="1679"/>
            <p14:sldId id="2652"/>
            <p14:sldId id="652"/>
            <p14:sldId id="616"/>
            <p14:sldId id="2653"/>
            <p14:sldId id="2654"/>
            <p14:sldId id="2655"/>
            <p14:sldId id="2656"/>
            <p14:sldId id="2657"/>
            <p14:sldId id="2658"/>
            <p14:sldId id="2659"/>
            <p14:sldId id="2660"/>
            <p14:sldId id="2661"/>
            <p14:sldId id="2662"/>
            <p14:sldId id="2663"/>
            <p14:sldId id="2664"/>
            <p14:sldId id="2665"/>
            <p14:sldId id="2666"/>
            <p14:sldId id="2667"/>
            <p14:sldId id="2668"/>
            <p14:sldId id="2581"/>
            <p14:sldId id="1645"/>
            <p14:sldId id="1649"/>
            <p14:sldId id="1650"/>
            <p14:sldId id="1653"/>
            <p14:sldId id="2649"/>
            <p14:sldId id="2650"/>
            <p14:sldId id="1652"/>
            <p14:sldId id="2651"/>
            <p14:sldId id="2648"/>
            <p14:sldId id="2582"/>
            <p14:sldId id="2574"/>
            <p14:sldId id="2580"/>
            <p14:sldId id="166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p" initials="v" lastIdx="1" clrIdx="0">
    <p:extLst>
      <p:ext uri="{19B8F6BF-5375-455C-9EA6-DF929625EA0E}">
        <p15:presenceInfo xmlns:p15="http://schemas.microsoft.com/office/powerpoint/2012/main" userId="650d266781a6b6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4158" autoAdjust="0"/>
  </p:normalViewPr>
  <p:slideViewPr>
    <p:cSldViewPr snapToGrid="0">
      <p:cViewPr varScale="1">
        <p:scale>
          <a:sx n="79" d="100"/>
          <a:sy n="79" d="100"/>
        </p:scale>
        <p:origin x="596"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90749D5-ED6C-4152-8E96-3EE10AAEB3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A390BE6A-92EE-467D-B6FA-EB7184CCB5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CB2800-1A25-430D-A2B5-A382513BC494}" type="datetimeFigureOut">
              <a:rPr lang="zh-CN" altLang="en-US" smtClean="0"/>
              <a:t>2026/7/1</a:t>
            </a:fld>
            <a:endParaRPr lang="zh-CN" altLang="en-US"/>
          </a:p>
        </p:txBody>
      </p:sp>
      <p:sp>
        <p:nvSpPr>
          <p:cNvPr id="4" name="页脚占位符 3">
            <a:extLst>
              <a:ext uri="{FF2B5EF4-FFF2-40B4-BE49-F238E27FC236}">
                <a16:creationId xmlns:a16="http://schemas.microsoft.com/office/drawing/2014/main" id="{F1114507-6F5F-4A37-A5C2-7687BB3D73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2A4F5242-183B-46D8-8AA8-C3C9CFCFAC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532426-B8A0-4901-8C16-E0ABC043432B}" type="slidenum">
              <a:rPr lang="zh-CN" altLang="en-US" smtClean="0"/>
              <a:t>‹#›</a:t>
            </a:fld>
            <a:endParaRPr lang="zh-CN" altLang="en-US"/>
          </a:p>
        </p:txBody>
      </p:sp>
    </p:spTree>
    <p:extLst>
      <p:ext uri="{BB962C8B-B14F-4D97-AF65-F5344CB8AC3E}">
        <p14:creationId xmlns:p14="http://schemas.microsoft.com/office/powerpoint/2010/main" val="402552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CA74E-470A-4153-97C9-7294C75E0AC9}" type="datetimeFigureOut">
              <a:rPr lang="zh-CN" altLang="en-US" smtClean="0"/>
              <a:t>2026/7/1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8DED0-3038-4ED7-8948-A97733C76F40}" type="slidenum">
              <a:rPr lang="zh-CN" altLang="en-US" smtClean="0"/>
              <a:t>‹#›</a:t>
            </a:fld>
            <a:endParaRPr lang="zh-CN" altLang="en-US"/>
          </a:p>
        </p:txBody>
      </p:sp>
    </p:spTree>
    <p:extLst>
      <p:ext uri="{BB962C8B-B14F-4D97-AF65-F5344CB8AC3E}">
        <p14:creationId xmlns:p14="http://schemas.microsoft.com/office/powerpoint/2010/main" val="21136416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主漂移室位于超级陶粲探测器谱仪内侧，主要参与探测器谱仪的触发、以及配合其他子系统完成整个谱仪的径迹重建与粒子鉴别任务。这里给出了谱仪系统对于主漂移室的性能要求，主要是位置分辨小于</a:t>
            </a:r>
            <a:r>
              <a:rPr lang="en-US" altLang="zh-CN" dirty="0"/>
              <a:t>130μm</a:t>
            </a:r>
            <a:r>
              <a:rPr lang="zh-CN" altLang="en-US" dirty="0"/>
              <a:t>，动量分辨在</a:t>
            </a:r>
            <a:r>
              <a:rPr lang="en-US" altLang="zh-CN" dirty="0"/>
              <a:t>1GeV</a:t>
            </a:r>
            <a:r>
              <a:rPr lang="zh-CN" altLang="en-US" dirty="0"/>
              <a:t>能量下可以达到</a:t>
            </a:r>
            <a:r>
              <a:rPr lang="en-US" altLang="zh-CN" dirty="0"/>
              <a:t>0.5%</a:t>
            </a:r>
            <a:r>
              <a:rPr lang="zh-CN" altLang="en-US" dirty="0"/>
              <a:t>。</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3</a:t>
            </a:fld>
            <a:endParaRPr lang="zh-CN" altLang="en-US"/>
          </a:p>
        </p:txBody>
      </p:sp>
    </p:spTree>
    <p:extLst>
      <p:ext uri="{BB962C8B-B14F-4D97-AF65-F5344CB8AC3E}">
        <p14:creationId xmlns:p14="http://schemas.microsoft.com/office/powerpoint/2010/main" val="3017911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完成制作之后首先进行了漂移室铁源测试，图是测试现场，右下角给出了铁源的典型能谱。</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12</a:t>
            </a:fld>
            <a:endParaRPr lang="zh-CN" altLang="en-US"/>
          </a:p>
        </p:txBody>
      </p:sp>
    </p:spTree>
    <p:extLst>
      <p:ext uri="{BB962C8B-B14F-4D97-AF65-F5344CB8AC3E}">
        <p14:creationId xmlns:p14="http://schemas.microsoft.com/office/powerpoint/2010/main" val="965362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这里给出了铁源在</a:t>
            </a:r>
            <a:r>
              <a:rPr lang="en-US" altLang="zh-CN" dirty="0"/>
              <a:t>1400V</a:t>
            </a:r>
            <a:r>
              <a:rPr lang="zh-CN" altLang="en-US" dirty="0"/>
              <a:t>时个漂移层主峰峰位结果，各层除前后两个单元受边缘效应影响外整体的层增益均匀性好。</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13</a:t>
            </a:fld>
            <a:endParaRPr lang="zh-CN" altLang="en-US"/>
          </a:p>
        </p:txBody>
      </p:sp>
    </p:spTree>
    <p:extLst>
      <p:ext uri="{BB962C8B-B14F-4D97-AF65-F5344CB8AC3E}">
        <p14:creationId xmlns:p14="http://schemas.microsoft.com/office/powerpoint/2010/main" val="2890885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这里是在进行电子学一致性刻度后选取中间通道不同电压下的能量分辨与增益随着电压变化，能量分辨最好可达到</a:t>
            </a:r>
            <a:r>
              <a:rPr lang="en-US" altLang="zh-CN" dirty="0"/>
              <a:t>19%</a:t>
            </a:r>
            <a:r>
              <a:rPr lang="zh-CN" altLang="en-US" dirty="0"/>
              <a:t>。</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14</a:t>
            </a:fld>
            <a:endParaRPr lang="zh-CN" altLang="en-US"/>
          </a:p>
        </p:txBody>
      </p:sp>
    </p:spTree>
    <p:extLst>
      <p:ext uri="{BB962C8B-B14F-4D97-AF65-F5344CB8AC3E}">
        <p14:creationId xmlns:p14="http://schemas.microsoft.com/office/powerpoint/2010/main" val="791604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随后使用商用电子学对超小单元样机进行了宇宙射线测试，这里给出了测试条件，测试以塑闪作为触发</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15</a:t>
            </a:fld>
            <a:endParaRPr lang="zh-CN" altLang="en-US"/>
          </a:p>
        </p:txBody>
      </p:sp>
    </p:spTree>
    <p:extLst>
      <p:ext uri="{BB962C8B-B14F-4D97-AF65-F5344CB8AC3E}">
        <p14:creationId xmlns:p14="http://schemas.microsoft.com/office/powerpoint/2010/main" val="175858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同时搭建了一个宇宙射线数据分析框架，实现从原始数据解包到时距转换、径迹重建、刻度迭代整个分析流程。</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16</a:t>
            </a:fld>
            <a:endParaRPr lang="zh-CN" altLang="en-US"/>
          </a:p>
        </p:txBody>
      </p:sp>
    </p:spTree>
    <p:extLst>
      <p:ext uri="{BB962C8B-B14F-4D97-AF65-F5344CB8AC3E}">
        <p14:creationId xmlns:p14="http://schemas.microsoft.com/office/powerpoint/2010/main" val="859778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为了对比提供比较准确的</a:t>
            </a:r>
            <a:r>
              <a:rPr lang="en-US" altLang="zh-CN" dirty="0"/>
              <a:t>RT</a:t>
            </a:r>
            <a:r>
              <a:rPr lang="zh-CN" altLang="en-US" dirty="0"/>
              <a:t>关系，在实验室用激光测试了大漂移单元中的</a:t>
            </a:r>
            <a:r>
              <a:rPr lang="en-US" altLang="zh-CN" dirty="0"/>
              <a:t>RT</a:t>
            </a:r>
            <a:r>
              <a:rPr lang="zh-CN" altLang="en-US" dirty="0"/>
              <a:t>关系，测试</a:t>
            </a:r>
            <a:endParaRPr lang="en-US" altLang="zh-CN" dirty="0"/>
          </a:p>
          <a:p>
            <a:r>
              <a:rPr lang="zh-CN" altLang="en-US" dirty="0"/>
              <a:t>漂移单元结构如图所示，大小</a:t>
            </a:r>
            <a:r>
              <a:rPr lang="en-US" altLang="zh-CN" dirty="0"/>
              <a:t>10mm*10mm</a:t>
            </a:r>
            <a:r>
              <a:rPr lang="zh-CN" altLang="en-US" dirty="0"/>
              <a:t>，测试时使用激光改变步长入射到漂移单元的不同位置。</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17</a:t>
            </a:fld>
            <a:endParaRPr lang="zh-CN" altLang="en-US"/>
          </a:p>
        </p:txBody>
      </p:sp>
    </p:spTree>
    <p:extLst>
      <p:ext uri="{BB962C8B-B14F-4D97-AF65-F5344CB8AC3E}">
        <p14:creationId xmlns:p14="http://schemas.microsoft.com/office/powerpoint/2010/main" val="2961958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从结果上看，模拟相同条件下的</a:t>
            </a:r>
            <a:r>
              <a:rPr lang="en-US" altLang="zh-CN" dirty="0"/>
              <a:t>RT</a:t>
            </a:r>
            <a:r>
              <a:rPr lang="zh-CN" altLang="en-US" dirty="0"/>
              <a:t>关系与激光测试结果基本一致。</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18</a:t>
            </a:fld>
            <a:endParaRPr lang="zh-CN" altLang="en-US"/>
          </a:p>
        </p:txBody>
      </p:sp>
    </p:spTree>
    <p:extLst>
      <p:ext uri="{BB962C8B-B14F-4D97-AF65-F5344CB8AC3E}">
        <p14:creationId xmlns:p14="http://schemas.microsoft.com/office/powerpoint/2010/main" val="4246640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随后是超小单元宇宙射线测试的初步分析结果，初步的位置残差在</a:t>
            </a:r>
            <a:r>
              <a:rPr lang="en-US" altLang="zh-CN" dirty="0"/>
              <a:t>150μm</a:t>
            </a:r>
            <a:r>
              <a:rPr lang="zh-CN" altLang="en-US" dirty="0"/>
              <a:t>左右。暂时还未达到指标原因分析是迭代刻度过程未考虑入射角影响和位置校准，目前正在做</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19</a:t>
            </a:fld>
            <a:endParaRPr lang="zh-CN" altLang="en-US"/>
          </a:p>
        </p:txBody>
      </p:sp>
    </p:spTree>
    <p:extLst>
      <p:ext uri="{BB962C8B-B14F-4D97-AF65-F5344CB8AC3E}">
        <p14:creationId xmlns:p14="http://schemas.microsoft.com/office/powerpoint/2010/main" val="810690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之后是全长样机的研制，整个样机长</a:t>
            </a:r>
            <a:r>
              <a:rPr lang="en-US" altLang="zh-CN" dirty="0"/>
              <a:t>2540mm</a:t>
            </a:r>
            <a:r>
              <a:rPr lang="zh-CN" altLang="en-US" dirty="0"/>
              <a:t>，有</a:t>
            </a:r>
            <a:r>
              <a:rPr lang="en-US" altLang="zh-CN" dirty="0"/>
              <a:t>179</a:t>
            </a:r>
            <a:r>
              <a:rPr lang="zh-CN" altLang="en-US" dirty="0"/>
              <a:t>个漂移单元，单元大小在</a:t>
            </a:r>
            <a:r>
              <a:rPr lang="en-US" altLang="zh-CN" dirty="0"/>
              <a:t>9.96</a:t>
            </a:r>
            <a:r>
              <a:rPr lang="zh-CN" altLang="en-US" dirty="0"/>
              <a:t>到</a:t>
            </a:r>
            <a:r>
              <a:rPr lang="en-US" altLang="zh-CN" dirty="0"/>
              <a:t>12.82mm</a:t>
            </a:r>
            <a:r>
              <a:rPr lang="zh-CN" altLang="en-US" dirty="0"/>
              <a:t>。（张力这些可以考虑时间情况选择讲不讲，比较细）</a:t>
            </a:r>
          </a:p>
          <a:p>
            <a:endParaRPr lang="zh-CN" altLang="en-US" dirty="0"/>
          </a:p>
        </p:txBody>
      </p:sp>
      <p:sp>
        <p:nvSpPr>
          <p:cNvPr id="4" name="灯片编号占位符 3"/>
          <p:cNvSpPr>
            <a:spLocks noGrp="1"/>
          </p:cNvSpPr>
          <p:nvPr>
            <p:ph type="sldNum" sz="quarter" idx="5"/>
          </p:nvPr>
        </p:nvSpPr>
        <p:spPr/>
        <p:txBody>
          <a:bodyPr/>
          <a:lstStyle/>
          <a:p>
            <a:fld id="{4398DED0-3038-4ED7-8948-A97733C76F40}" type="slidenum">
              <a:rPr lang="zh-CN" altLang="en-US" smtClean="0"/>
              <a:t>20</a:t>
            </a:fld>
            <a:endParaRPr lang="zh-CN" altLang="en-US"/>
          </a:p>
        </p:txBody>
      </p:sp>
    </p:spTree>
    <p:extLst>
      <p:ext uri="{BB962C8B-B14F-4D97-AF65-F5344CB8AC3E}">
        <p14:creationId xmlns:p14="http://schemas.microsoft.com/office/powerpoint/2010/main" val="4095917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然后已经做了全长样机的初步铁源信号测试，目前看所有单元铁源信号正常。</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21</a:t>
            </a:fld>
            <a:endParaRPr lang="zh-CN" altLang="en-US"/>
          </a:p>
        </p:txBody>
      </p:sp>
    </p:spTree>
    <p:extLst>
      <p:ext uri="{BB962C8B-B14F-4D97-AF65-F5344CB8AC3E}">
        <p14:creationId xmlns:p14="http://schemas.microsoft.com/office/powerpoint/2010/main" val="1308237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漂移室属于成熟的探测技术，</a:t>
            </a:r>
            <a:r>
              <a:rPr lang="en-US" altLang="zh-CN" dirty="0"/>
              <a:t>STCF</a:t>
            </a:r>
            <a:r>
              <a:rPr lang="zh-CN" altLang="en-US" dirty="0"/>
              <a:t>漂移室及其读出电子学的挑战主要来自于高计数率，最内层计数率（ </a:t>
            </a:r>
            <a:r>
              <a:rPr lang="en-US" altLang="zh-CN" dirty="0"/>
              <a:t>~400 kHz/channel</a:t>
            </a:r>
            <a:r>
              <a:rPr lang="zh-CN" altLang="en-US" dirty="0"/>
              <a:t>）需要优化</a:t>
            </a:r>
            <a:endParaRPr lang="en-US" altLang="zh-CN" dirty="0"/>
          </a:p>
          <a:p>
            <a:endParaRPr lang="en-US" altLang="zh-CN" dirty="0"/>
          </a:p>
          <a:p>
            <a:pPr lvl="0" defTabSz="914400">
              <a:lnSpc>
                <a:spcPct val="150000"/>
              </a:lnSpc>
              <a:spcAft>
                <a:spcPts val="600"/>
              </a:spcAft>
              <a:defRPr/>
            </a:pPr>
            <a:r>
              <a:rPr lang="zh-CN" altLang="en-US" dirty="0">
                <a:latin typeface="微软雅黑" panose="020B0503020204020204" pitchFamily="34" charset="-122"/>
                <a:ea typeface="微软雅黑" panose="020B0503020204020204" pitchFamily="34" charset="-122"/>
                <a:sym typeface="Symbol" pitchFamily="18" charset="2"/>
              </a:rPr>
              <a:t>主要开展了（</a:t>
            </a:r>
            <a:r>
              <a:rPr lang="en-US" altLang="zh-CN" dirty="0">
                <a:latin typeface="微软雅黑" panose="020B0503020204020204" pitchFamily="34" charset="-122"/>
                <a:ea typeface="微软雅黑" panose="020B0503020204020204" pitchFamily="34" charset="-122"/>
                <a:sym typeface="Symbol" pitchFamily="18" charset="2"/>
              </a:rPr>
              <a:t>1</a:t>
            </a:r>
            <a:r>
              <a:rPr lang="zh-CN" altLang="en-US" dirty="0">
                <a:latin typeface="微软雅黑" panose="020B0503020204020204" pitchFamily="34" charset="-122"/>
                <a:ea typeface="微软雅黑" panose="020B0503020204020204" pitchFamily="34" charset="-122"/>
                <a:sym typeface="Symbol" pitchFamily="18" charset="2"/>
              </a:rPr>
              <a:t>）超小单元设计</a:t>
            </a:r>
            <a:r>
              <a:rPr lang="en-HK" altLang="zh-CN" dirty="0">
                <a:latin typeface="微软雅黑" panose="020B0503020204020204" pitchFamily="34" charset="-122"/>
                <a:ea typeface="微软雅黑" panose="020B0503020204020204" pitchFamily="34" charset="-122"/>
                <a:sym typeface="Symbol" pitchFamily="18" charset="2"/>
              </a:rPr>
              <a:t>(~5 mm)</a:t>
            </a:r>
          </a:p>
          <a:p>
            <a:pPr lvl="0" defTabSz="914400">
              <a:lnSpc>
                <a:spcPct val="150000"/>
              </a:lnSpc>
              <a:spcAft>
                <a:spcPts val="600"/>
              </a:spcAft>
              <a:defRPr/>
            </a:pP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）高计数率电子学设计</a:t>
            </a:r>
          </a:p>
          <a:p>
            <a:endParaRPr lang="en-US" altLang="zh-CN" dirty="0"/>
          </a:p>
          <a:p>
            <a:endParaRPr lang="en-US" altLang="zh-CN" dirty="0"/>
          </a:p>
          <a:p>
            <a:endParaRPr lang="en-US" altLang="zh-CN" dirty="0"/>
          </a:p>
          <a:p>
            <a:endParaRPr lang="zh-CN" altLang="en-US" dirty="0"/>
          </a:p>
          <a:p>
            <a:endParaRPr lang="zh-CN" altLang="en-US"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4</a:t>
            </a:fld>
            <a:endParaRPr lang="en-US" altLang="zh-CN"/>
          </a:p>
        </p:txBody>
      </p:sp>
    </p:spTree>
    <p:extLst>
      <p:ext uri="{BB962C8B-B14F-4D97-AF65-F5344CB8AC3E}">
        <p14:creationId xmlns:p14="http://schemas.microsoft.com/office/powerpoint/2010/main" val="852478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EC57EF87-3D21-400A-86B9-FFF562F0622D}" type="slidenum">
              <a:rPr lang="en-US" altLang="zh-CN" smtClean="0"/>
              <a:pPr>
                <a:defRPr/>
              </a:pPr>
              <a:t>23</a:t>
            </a:fld>
            <a:endParaRPr lang="en-US" altLang="zh-CN"/>
          </a:p>
        </p:txBody>
      </p:sp>
    </p:spTree>
    <p:extLst>
      <p:ext uri="{BB962C8B-B14F-4D97-AF65-F5344CB8AC3E}">
        <p14:creationId xmlns:p14="http://schemas.microsoft.com/office/powerpoint/2010/main" val="3778799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EC57EF87-3D21-400A-86B9-FFF562F0622D}" type="slidenum">
              <a:rPr lang="en-US" altLang="zh-CN" smtClean="0"/>
              <a:pPr>
                <a:defRPr/>
              </a:pPr>
              <a:t>25</a:t>
            </a:fld>
            <a:endParaRPr lang="en-US" altLang="zh-CN"/>
          </a:p>
        </p:txBody>
      </p:sp>
    </p:spTree>
    <p:extLst>
      <p:ext uri="{BB962C8B-B14F-4D97-AF65-F5344CB8AC3E}">
        <p14:creationId xmlns:p14="http://schemas.microsoft.com/office/powerpoint/2010/main" val="3778799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EC57EF87-3D21-400A-86B9-FFF562F0622D}" type="slidenum">
              <a:rPr lang="en-US" altLang="zh-CN" smtClean="0"/>
              <a:pPr>
                <a:defRPr/>
              </a:pPr>
              <a:t>26</a:t>
            </a:fld>
            <a:endParaRPr lang="en-US" altLang="zh-CN"/>
          </a:p>
        </p:txBody>
      </p:sp>
    </p:spTree>
    <p:extLst>
      <p:ext uri="{BB962C8B-B14F-4D97-AF65-F5344CB8AC3E}">
        <p14:creationId xmlns:p14="http://schemas.microsoft.com/office/powerpoint/2010/main" val="698945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EC57EF87-3D21-400A-86B9-FFF562F0622D}" type="slidenum">
              <a:rPr lang="en-US" altLang="zh-CN" smtClean="0"/>
              <a:t>29</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EC57EF87-3D21-400A-86B9-FFF562F0622D}" type="slidenum">
              <a:rPr lang="en-US" altLang="zh-CN" smtClean="0"/>
              <a:t>31</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33</a:t>
            </a:fld>
            <a:endParaRPr lang="en-US" altLang="zh-CN"/>
          </a:p>
        </p:txBody>
      </p:sp>
    </p:spTree>
    <p:extLst>
      <p:ext uri="{BB962C8B-B14F-4D97-AF65-F5344CB8AC3E}">
        <p14:creationId xmlns:p14="http://schemas.microsoft.com/office/powerpoint/2010/main" val="2014375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探测器部分包含工程机优化、样机设计与关键技术研究、样机的研制与测试</a:t>
            </a:r>
          </a:p>
          <a:p>
            <a:endParaRPr lang="zh-CN" altLang="en-US" dirty="0"/>
          </a:p>
        </p:txBody>
      </p:sp>
      <p:sp>
        <p:nvSpPr>
          <p:cNvPr id="4" name="灯片编号占位符 3"/>
          <p:cNvSpPr>
            <a:spLocks noGrp="1"/>
          </p:cNvSpPr>
          <p:nvPr>
            <p:ph type="sldNum" sz="quarter" idx="5"/>
          </p:nvPr>
        </p:nvSpPr>
        <p:spPr/>
        <p:txBody>
          <a:bodyPr/>
          <a:lstStyle/>
          <a:p>
            <a:fld id="{4398DED0-3038-4ED7-8948-A97733C76F40}" type="slidenum">
              <a:rPr lang="zh-CN" altLang="en-US" smtClean="0"/>
              <a:t>5</a:t>
            </a:fld>
            <a:endParaRPr lang="zh-CN" altLang="en-US"/>
          </a:p>
        </p:txBody>
      </p:sp>
    </p:spTree>
    <p:extLst>
      <p:ext uri="{BB962C8B-B14F-4D97-AF65-F5344CB8AC3E}">
        <p14:creationId xmlns:p14="http://schemas.microsoft.com/office/powerpoint/2010/main" val="711405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过去一年的工作，首先是结合物理模拟以及空间的要求，给出了最新的漂移室工程机丝层优化设计。这里主要有几个变化，一个是减去了漂移室最内部一个超层，然后增加了第一直丝层数量，减少了二三斜丝层的数量。右下的表格展示了最新的漂移单元与丝层参数，包含</a:t>
            </a:r>
            <a:r>
              <a:rPr lang="en-US" altLang="zh-CN" dirty="0"/>
              <a:t>7</a:t>
            </a:r>
            <a:r>
              <a:rPr lang="zh-CN" altLang="en-US" dirty="0"/>
              <a:t>个超层。</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6</a:t>
            </a:fld>
            <a:endParaRPr lang="zh-CN" altLang="en-US"/>
          </a:p>
        </p:txBody>
      </p:sp>
    </p:spTree>
    <p:extLst>
      <p:ext uri="{BB962C8B-B14F-4D97-AF65-F5344CB8AC3E}">
        <p14:creationId xmlns:p14="http://schemas.microsoft.com/office/powerpoint/2010/main" val="1361812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后续还完成了整个工程机的设计中的端板物质量的考虑，通过模拟不同物质的物质量的结果优化物理设计，结论是：整体上来看，超层丝数物质量基本相差不大，然后因为考虑电子学、水冷、管线等被分区通过龙骨形式排布，因此，端板上的龙骨死区很大。</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7</a:t>
            </a:fld>
            <a:endParaRPr lang="zh-CN" altLang="en-US"/>
          </a:p>
        </p:txBody>
      </p:sp>
    </p:spTree>
    <p:extLst>
      <p:ext uri="{BB962C8B-B14F-4D97-AF65-F5344CB8AC3E}">
        <p14:creationId xmlns:p14="http://schemas.microsoft.com/office/powerpoint/2010/main" val="169573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后续就是关键技术攻坚阶段的样机设计，在这个阶段，主要考虑设计了两个样机，一个是超小单元样机，其为工程机内室全长</a:t>
            </a:r>
            <a:r>
              <a:rPr lang="en-US" altLang="zh-CN" dirty="0"/>
              <a:t>1/8</a:t>
            </a:r>
            <a:r>
              <a:rPr lang="zh-CN" altLang="en-US" dirty="0"/>
              <a:t>圆弧；另一个是全长样机，其为工程机外室全长</a:t>
            </a:r>
            <a:r>
              <a:rPr lang="en-US" altLang="zh-CN" dirty="0"/>
              <a:t>1/8</a:t>
            </a:r>
            <a:r>
              <a:rPr lang="zh-CN" altLang="en-US" dirty="0"/>
              <a:t>圆弧。主要目的和考虑的话是包含内室超高计数率下的探测器性能及关键技术研究以及外室端面板形变、丝的位置精度等关键技术攻关。两个样机总共包含</a:t>
            </a:r>
            <a:r>
              <a:rPr lang="en-US" altLang="zh-CN" dirty="0"/>
              <a:t>395</a:t>
            </a:r>
            <a:r>
              <a:rPr lang="zh-CN" altLang="en-US" dirty="0"/>
              <a:t>个漂移单元，总丝数达到</a:t>
            </a:r>
            <a:r>
              <a:rPr lang="en-US" altLang="zh-CN" dirty="0"/>
              <a:t>1800</a:t>
            </a:r>
            <a:r>
              <a:rPr lang="zh-CN" altLang="en-US" dirty="0"/>
              <a:t>根</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8</a:t>
            </a:fld>
            <a:endParaRPr lang="zh-CN" altLang="en-US"/>
          </a:p>
        </p:txBody>
      </p:sp>
    </p:spTree>
    <p:extLst>
      <p:ext uri="{BB962C8B-B14F-4D97-AF65-F5344CB8AC3E}">
        <p14:creationId xmlns:p14="http://schemas.microsoft.com/office/powerpoint/2010/main" val="100636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漂移室来说，金属丝的特性是探测器性能的重要保证，在尽可能保证丝张力与静电力平衡的情况下需要确保金属丝本身处于弹性形变阶段。我们在实验室使用高精度拉力传感器测试了使用的镀金钨丝和铝丝的力学特性曲线，为后续丝张力选取提供参考。</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9</a:t>
            </a:fld>
            <a:endParaRPr lang="zh-CN" altLang="en-US"/>
          </a:p>
        </p:txBody>
      </p:sp>
    </p:spTree>
    <p:extLst>
      <p:ext uri="{BB962C8B-B14F-4D97-AF65-F5344CB8AC3E}">
        <p14:creationId xmlns:p14="http://schemas.microsoft.com/office/powerpoint/2010/main" val="181752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另外就是定位子，我们从开始到现在定位子参考</a:t>
            </a:r>
            <a:r>
              <a:rPr lang="en-US" altLang="zh-CN" dirty="0"/>
              <a:t>BES</a:t>
            </a:r>
            <a:r>
              <a:rPr lang="zh-CN" altLang="en-US" dirty="0"/>
              <a:t>和</a:t>
            </a:r>
            <a:r>
              <a:rPr lang="en-US" altLang="zh-CN" dirty="0"/>
              <a:t>BELL</a:t>
            </a:r>
            <a:r>
              <a:rPr lang="zh-CN" altLang="en-US" dirty="0"/>
              <a:t>的定位子，然后针对不同关键问题进行了</a:t>
            </a:r>
            <a:r>
              <a:rPr lang="en-US" altLang="zh-CN" dirty="0"/>
              <a:t>4</a:t>
            </a:r>
            <a:r>
              <a:rPr lang="zh-CN" altLang="en-US" dirty="0"/>
              <a:t>个版本阶段的设计验证。最终在样机中使用了</a:t>
            </a:r>
            <a:r>
              <a:rPr lang="en-US" altLang="zh-CN" dirty="0"/>
              <a:t>3</a:t>
            </a:r>
            <a:r>
              <a:rPr lang="zh-CN" altLang="en-US" dirty="0"/>
              <a:t>种定位子，超小单元样机因为空间限制使用绝缘＋金属定位子交叉的方式，全长样机使用纯绝缘定位子。</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10</a:t>
            </a:fld>
            <a:endParaRPr lang="zh-CN" altLang="en-US"/>
          </a:p>
        </p:txBody>
      </p:sp>
    </p:spTree>
    <p:extLst>
      <p:ext uri="{BB962C8B-B14F-4D97-AF65-F5344CB8AC3E}">
        <p14:creationId xmlns:p14="http://schemas.microsoft.com/office/powerpoint/2010/main" val="181315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之后是超小单元样机的研制，整个样机长</a:t>
            </a:r>
            <a:r>
              <a:rPr lang="en-US" altLang="zh-CN" dirty="0"/>
              <a:t>1366mm</a:t>
            </a:r>
            <a:r>
              <a:rPr lang="zh-CN" altLang="en-US" dirty="0"/>
              <a:t>，有</a:t>
            </a:r>
            <a:r>
              <a:rPr lang="en-US" altLang="zh-CN" dirty="0"/>
              <a:t>206</a:t>
            </a:r>
            <a:r>
              <a:rPr lang="zh-CN" altLang="en-US" dirty="0"/>
              <a:t>个漂移单元，单元大小在</a:t>
            </a:r>
            <a:r>
              <a:rPr lang="en-US" altLang="zh-CN" dirty="0"/>
              <a:t>6.83</a:t>
            </a:r>
            <a:r>
              <a:rPr lang="zh-CN" altLang="en-US" dirty="0"/>
              <a:t>到</a:t>
            </a:r>
            <a:r>
              <a:rPr lang="en-US" altLang="zh-CN" dirty="0"/>
              <a:t>8.06mm</a:t>
            </a:r>
            <a:r>
              <a:rPr lang="zh-CN" altLang="en-US" dirty="0"/>
              <a:t>。（张力这些可以考虑时间情况选择讲不讲，比较细）</a:t>
            </a:r>
          </a:p>
        </p:txBody>
      </p:sp>
      <p:sp>
        <p:nvSpPr>
          <p:cNvPr id="4" name="灯片编号占位符 3"/>
          <p:cNvSpPr>
            <a:spLocks noGrp="1"/>
          </p:cNvSpPr>
          <p:nvPr>
            <p:ph type="sldNum" sz="quarter" idx="5"/>
          </p:nvPr>
        </p:nvSpPr>
        <p:spPr/>
        <p:txBody>
          <a:bodyPr/>
          <a:lstStyle/>
          <a:p>
            <a:fld id="{4398DED0-3038-4ED7-8948-A97733C76F40}" type="slidenum">
              <a:rPr lang="zh-CN" altLang="en-US" smtClean="0"/>
              <a:t>11</a:t>
            </a:fld>
            <a:endParaRPr lang="zh-CN" altLang="en-US"/>
          </a:p>
        </p:txBody>
      </p:sp>
    </p:spTree>
    <p:extLst>
      <p:ext uri="{BB962C8B-B14F-4D97-AF65-F5344CB8AC3E}">
        <p14:creationId xmlns:p14="http://schemas.microsoft.com/office/powerpoint/2010/main" val="974719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直角三角形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dirty="0"/>
          </a:p>
        </p:txBody>
      </p:sp>
      <p:sp>
        <p:nvSpPr>
          <p:cNvPr id="5" name="矩形 4"/>
          <p:cNvSpPr/>
          <p:nvPr/>
        </p:nvSpPr>
        <p:spPr>
          <a:xfrm flipV="1">
            <a:off x="0" y="3571875"/>
            <a:ext cx="12192000" cy="46038"/>
          </a:xfrm>
          <a:prstGeom prst="rect">
            <a:avLst/>
          </a:prstGeom>
          <a:gradFill flip="none" rotWithShape="1">
            <a:gsLst>
              <a:gs pos="0">
                <a:srgbClr val="5E9EFF"/>
              </a:gs>
              <a:gs pos="39999">
                <a:srgbClr val="85C2FF"/>
              </a:gs>
              <a:gs pos="70000">
                <a:srgbClr val="C4D6EB"/>
              </a:gs>
              <a:gs pos="100000">
                <a:srgbClr val="FFEBFA"/>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a:p>
        </p:txBody>
      </p:sp>
      <p:sp>
        <p:nvSpPr>
          <p:cNvPr id="9" name="标题 8"/>
          <p:cNvSpPr>
            <a:spLocks noGrp="1"/>
          </p:cNvSpPr>
          <p:nvPr>
            <p:ph type="ctrTitle"/>
          </p:nvPr>
        </p:nvSpPr>
        <p:spPr>
          <a:xfrm>
            <a:off x="914400" y="1752602"/>
            <a:ext cx="10363200" cy="1829761"/>
          </a:xfrm>
        </p:spPr>
        <p:txBody>
          <a:bodyPr anchor="b"/>
          <a:lstStyle>
            <a:lvl1pPr algn="l">
              <a:defRPr sz="4800" b="1">
                <a:solidFill>
                  <a:schemeClr val="tx1"/>
                </a:solidFill>
                <a:effectLst>
                  <a:outerShdw blurRad="31750" dist="25400" dir="5400000" algn="tl" rotWithShape="0">
                    <a:srgbClr val="000000">
                      <a:alpha val="25000"/>
                    </a:srgbClr>
                  </a:outerShdw>
                </a:effectLst>
                <a:latin typeface="Arial" pitchFamily="34" charset="0"/>
                <a:cs typeface="Arial" pitchFamily="34" charset="0"/>
              </a:defRPr>
            </a:lvl1pPr>
            <a:extLst/>
          </a:lstStyle>
          <a:p>
            <a:r>
              <a:rPr lang="zh-CN" altLang="en-US"/>
              <a:t>单击此处编辑母版标题样式</a:t>
            </a:r>
            <a:endParaRPr lang="en-US" dirty="0"/>
          </a:p>
        </p:txBody>
      </p:sp>
      <p:sp>
        <p:nvSpPr>
          <p:cNvPr id="17" name="副标题 16"/>
          <p:cNvSpPr>
            <a:spLocks noGrp="1"/>
          </p:cNvSpPr>
          <p:nvPr>
            <p:ph type="subTitle" idx="1"/>
          </p:nvPr>
        </p:nvSpPr>
        <p:spPr>
          <a:xfrm>
            <a:off x="914400" y="3611607"/>
            <a:ext cx="10363200" cy="1199704"/>
          </a:xfrm>
        </p:spPr>
        <p:txBody>
          <a:bodyPr lIns="45720" rIns="45720"/>
          <a:lstStyle>
            <a:lvl1pPr marL="0" marR="64008" indent="0" algn="l">
              <a:buNone/>
              <a:defRPr>
                <a:solidFill>
                  <a:schemeClr val="tx1"/>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CN" altLang="en-US"/>
              <a:t>单击此处编辑母版副标题样式</a:t>
            </a:r>
            <a:endParaRPr lang="en-US" dirty="0"/>
          </a:p>
        </p:txBody>
      </p:sp>
      <p:sp>
        <p:nvSpPr>
          <p:cNvPr id="12" name="灯片编号占位符 26"/>
          <p:cNvSpPr>
            <a:spLocks noGrp="1"/>
          </p:cNvSpPr>
          <p:nvPr>
            <p:ph type="sldNum" sz="quarter" idx="12"/>
          </p:nvPr>
        </p:nvSpPr>
        <p:spPr/>
        <p:txBody>
          <a:bodyPr/>
          <a:lstStyle>
            <a:lvl1pPr>
              <a:defRPr>
                <a:solidFill>
                  <a:srgbClr val="FFFFFF"/>
                </a:solidFill>
              </a:defRPr>
            </a:lvl1pPr>
          </a:lstStyle>
          <a:p>
            <a:fld id="{C40B4FF0-5E72-4B05-8317-861D4184A370}" type="slidenum">
              <a:rPr lang="zh-CN" altLang="en-US" smtClean="0"/>
              <a:t>‹#›</a:t>
            </a:fld>
            <a:endParaRPr lang="zh-CN" altLang="en-US"/>
          </a:p>
        </p:txBody>
      </p:sp>
    </p:spTree>
    <p:extLst>
      <p:ext uri="{BB962C8B-B14F-4D97-AF65-F5344CB8AC3E}">
        <p14:creationId xmlns:p14="http://schemas.microsoft.com/office/powerpoint/2010/main" val="2923083197"/>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a:xfrm>
            <a:off x="609600" y="1481330"/>
            <a:ext cx="10972800" cy="438607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9"/>
          <p:cNvSpPr>
            <a:spLocks noGrp="1"/>
          </p:cNvSpPr>
          <p:nvPr>
            <p:ph type="dt" sz="half" idx="10"/>
          </p:nvPr>
        </p:nvSpPr>
        <p:spPr/>
        <p:txBody>
          <a:bodyPr/>
          <a:lstStyle>
            <a:lvl1pPr>
              <a:defRPr/>
            </a:lvl1pPr>
          </a:lstStyle>
          <a:p>
            <a:fld id="{EF815E9A-75EF-4EA1-88DD-81F769297DC6}" type="datetime1">
              <a:rPr lang="zh-CN" altLang="en-US" smtClean="0"/>
              <a:t>2026/7/1</a:t>
            </a:fld>
            <a:endParaRPr lang="zh-CN" altLang="en-US"/>
          </a:p>
        </p:txBody>
      </p:sp>
      <p:sp>
        <p:nvSpPr>
          <p:cNvPr id="5" name="页脚占位符 21"/>
          <p:cNvSpPr>
            <a:spLocks noGrp="1"/>
          </p:cNvSpPr>
          <p:nvPr>
            <p:ph type="ftr" sz="quarter" idx="11"/>
          </p:nvPr>
        </p:nvSpPr>
        <p:spPr>
          <a:xfrm>
            <a:off x="5217585" y="6408739"/>
            <a:ext cx="4212167" cy="365125"/>
          </a:xfrm>
          <a:prstGeom prst="rect">
            <a:avLst/>
          </a:prstGeom>
        </p:spPr>
        <p:txBody>
          <a:bodyPr/>
          <a:lstStyle>
            <a:lvl1pPr>
              <a:defRPr/>
            </a:lvl1pPr>
          </a:lstStyle>
          <a:p>
            <a:pPr>
              <a:defRPr/>
            </a:pPr>
            <a:r>
              <a:rPr lang="zh-CN" altLang="en-US"/>
              <a:t>中国科学技术大学   近代物理系</a:t>
            </a:r>
            <a:endParaRPr lang="en-US" altLang="zh-CN" dirty="0"/>
          </a:p>
        </p:txBody>
      </p:sp>
      <p:sp>
        <p:nvSpPr>
          <p:cNvPr id="6" name="灯片编号占位符 17"/>
          <p:cNvSpPr>
            <a:spLocks noGrp="1"/>
          </p:cNvSpPr>
          <p:nvPr>
            <p:ph type="sldNum" sz="quarter" idx="12"/>
          </p:nvPr>
        </p:nvSpPr>
        <p:spPr/>
        <p:txBody>
          <a:bodyPr/>
          <a:lstStyle>
            <a:lvl1pPr>
              <a:defRPr/>
            </a:lvl1pPr>
          </a:lstStyle>
          <a:p>
            <a:fld id="{C40B4FF0-5E72-4B05-8317-861D4184A370}" type="slidenum">
              <a:rPr lang="zh-CN" altLang="en-US" smtClean="0"/>
              <a:t>‹#›</a:t>
            </a:fld>
            <a:endParaRPr lang="zh-CN" altLang="en-US"/>
          </a:p>
        </p:txBody>
      </p:sp>
    </p:spTree>
    <p:extLst>
      <p:ext uri="{BB962C8B-B14F-4D97-AF65-F5344CB8AC3E}">
        <p14:creationId xmlns:p14="http://schemas.microsoft.com/office/powerpoint/2010/main" val="357199422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25351" y="274641"/>
            <a:ext cx="2369960" cy="5592761"/>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609600" y="274641"/>
            <a:ext cx="8432800" cy="559276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9"/>
          <p:cNvSpPr>
            <a:spLocks noGrp="1"/>
          </p:cNvSpPr>
          <p:nvPr>
            <p:ph type="dt" sz="half" idx="10"/>
          </p:nvPr>
        </p:nvSpPr>
        <p:spPr/>
        <p:txBody>
          <a:bodyPr/>
          <a:lstStyle>
            <a:lvl1pPr>
              <a:defRPr/>
            </a:lvl1pPr>
          </a:lstStyle>
          <a:p>
            <a:fld id="{9AD06B13-48FA-4B69-AD50-77FC3302437E}" type="datetime1">
              <a:rPr lang="zh-CN" altLang="en-US" smtClean="0"/>
              <a:t>2026/7/1</a:t>
            </a:fld>
            <a:endParaRPr lang="zh-CN" altLang="en-US"/>
          </a:p>
        </p:txBody>
      </p:sp>
      <p:sp>
        <p:nvSpPr>
          <p:cNvPr id="5" name="页脚占位符 21"/>
          <p:cNvSpPr>
            <a:spLocks noGrp="1"/>
          </p:cNvSpPr>
          <p:nvPr>
            <p:ph type="ftr" sz="quarter" idx="11"/>
          </p:nvPr>
        </p:nvSpPr>
        <p:spPr>
          <a:xfrm>
            <a:off x="5217585" y="6408739"/>
            <a:ext cx="4212167" cy="365125"/>
          </a:xfrm>
          <a:prstGeom prst="rect">
            <a:avLst/>
          </a:prstGeom>
        </p:spPr>
        <p:txBody>
          <a:bodyPr/>
          <a:lstStyle>
            <a:lvl1pPr>
              <a:defRPr/>
            </a:lvl1pPr>
          </a:lstStyle>
          <a:p>
            <a:pPr>
              <a:defRPr/>
            </a:pPr>
            <a:r>
              <a:rPr lang="zh-CN" altLang="en-US"/>
              <a:t>中国科学技术大学   近代物理系</a:t>
            </a:r>
            <a:endParaRPr lang="en-US" altLang="zh-CN" dirty="0"/>
          </a:p>
        </p:txBody>
      </p:sp>
      <p:sp>
        <p:nvSpPr>
          <p:cNvPr id="6" name="灯片编号占位符 17"/>
          <p:cNvSpPr>
            <a:spLocks noGrp="1"/>
          </p:cNvSpPr>
          <p:nvPr>
            <p:ph type="sldNum" sz="quarter" idx="12"/>
          </p:nvPr>
        </p:nvSpPr>
        <p:spPr/>
        <p:txBody>
          <a:bodyPr/>
          <a:lstStyle>
            <a:lvl1pPr>
              <a:defRPr/>
            </a:lvl1pPr>
          </a:lstStyle>
          <a:p>
            <a:fld id="{C40B4FF0-5E72-4B05-8317-861D4184A370}" type="slidenum">
              <a:rPr lang="zh-CN" altLang="en-US" smtClean="0"/>
              <a:t>‹#›</a:t>
            </a:fld>
            <a:endParaRPr lang="zh-CN" altLang="en-US"/>
          </a:p>
        </p:txBody>
      </p:sp>
    </p:spTree>
    <p:extLst>
      <p:ext uri="{BB962C8B-B14F-4D97-AF65-F5344CB8AC3E}">
        <p14:creationId xmlns:p14="http://schemas.microsoft.com/office/powerpoint/2010/main" val="112058423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2pPr>
              <a:buSzPct val="70000"/>
              <a:buFont typeface="宋体" pitchFamily="2" charset="-122"/>
              <a:buChar char="◇"/>
              <a:defRPr/>
            </a:lvl2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标题 6"/>
          <p:cNvSpPr>
            <a:spLocks noGrp="1"/>
          </p:cNvSpPr>
          <p:nvPr>
            <p:ph type="title"/>
          </p:nvPr>
        </p:nvSpPr>
        <p:spPr/>
        <p:txBody>
          <a:bodyPr rtlCol="0"/>
          <a:lstStyle/>
          <a:p>
            <a:r>
              <a:rPr lang="zh-CN" altLang="en-US"/>
              <a:t>单击此处编辑母版标题样式</a:t>
            </a:r>
            <a:endParaRPr lang="en-US"/>
          </a:p>
        </p:txBody>
      </p:sp>
      <p:sp>
        <p:nvSpPr>
          <p:cNvPr id="6" name="灯片编号占位符 17"/>
          <p:cNvSpPr>
            <a:spLocks noGrp="1"/>
          </p:cNvSpPr>
          <p:nvPr>
            <p:ph type="sldNum" sz="quarter" idx="12"/>
          </p:nvPr>
        </p:nvSpPr>
        <p:spPr/>
        <p:txBody>
          <a:bodyPr/>
          <a:lstStyle>
            <a:lvl1pPr>
              <a:defRPr>
                <a:effectLst>
                  <a:outerShdw blurRad="50800" dist="38100" dir="5400000" algn="t" rotWithShape="0">
                    <a:prstClr val="black">
                      <a:alpha val="40000"/>
                    </a:prstClr>
                  </a:outerShdw>
                </a:effectLst>
              </a:defRPr>
            </a:lvl1pPr>
          </a:lstStyle>
          <a:p>
            <a:fld id="{C40B4FF0-5E72-4B05-8317-861D4184A370}" type="slidenum">
              <a:rPr lang="zh-CN" altLang="en-US" smtClean="0"/>
              <a:pPr/>
              <a:t>‹#›</a:t>
            </a:fld>
            <a:endParaRPr lang="zh-CN" altLang="en-US" dirty="0"/>
          </a:p>
        </p:txBody>
      </p:sp>
      <p:sp>
        <p:nvSpPr>
          <p:cNvPr id="4" name="日期占位符 9"/>
          <p:cNvSpPr>
            <a:spLocks noGrp="1"/>
          </p:cNvSpPr>
          <p:nvPr>
            <p:ph type="dt" sz="half" idx="10"/>
          </p:nvPr>
        </p:nvSpPr>
        <p:spPr>
          <a:xfrm>
            <a:off x="10096500" y="6408739"/>
            <a:ext cx="1432984" cy="365125"/>
          </a:xfrm>
        </p:spPr>
        <p:txBody>
          <a:bodyPr/>
          <a:lstStyle>
            <a:lvl1pPr>
              <a:defRPr sz="1000" baseline="0">
                <a:effectLst>
                  <a:outerShdw blurRad="50800" dist="38100" dir="5400000" algn="t" rotWithShape="0">
                    <a:prstClr val="black">
                      <a:alpha val="40000"/>
                    </a:prstClr>
                  </a:outerShdw>
                </a:effectLst>
              </a:defRPr>
            </a:lvl1pPr>
          </a:lstStyle>
          <a:p>
            <a:fld id="{F29CE806-FC95-4C2A-85EB-8CC67A97F66B}" type="datetime1">
              <a:rPr lang="zh-CN" altLang="en-US" smtClean="0"/>
              <a:t>2026/7/1</a:t>
            </a:fld>
            <a:endParaRPr lang="zh-CN" altLang="en-US" dirty="0"/>
          </a:p>
        </p:txBody>
      </p:sp>
    </p:spTree>
    <p:extLst>
      <p:ext uri="{BB962C8B-B14F-4D97-AF65-F5344CB8AC3E}">
        <p14:creationId xmlns:p14="http://schemas.microsoft.com/office/powerpoint/2010/main" val="249169922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燕尾形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dirty="0"/>
          </a:p>
        </p:txBody>
      </p:sp>
      <p:sp>
        <p:nvSpPr>
          <p:cNvPr id="5" name="燕尾形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dirty="0"/>
          </a:p>
        </p:txBody>
      </p:sp>
      <p:sp>
        <p:nvSpPr>
          <p:cNvPr id="2" name="标题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zh-CN" altLang="en-US"/>
              <a:t>单击此处编辑母版标题样式</a:t>
            </a:r>
            <a:endParaRPr lang="en-US"/>
          </a:p>
        </p:txBody>
      </p:sp>
      <p:sp>
        <p:nvSpPr>
          <p:cNvPr id="3" name="文本占位符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zh-CN" altLang="en-US"/>
              <a:t>单击此处编辑母版文本样式</a:t>
            </a:r>
          </a:p>
        </p:txBody>
      </p:sp>
      <p:sp>
        <p:nvSpPr>
          <p:cNvPr id="6" name="日期占位符 3"/>
          <p:cNvSpPr>
            <a:spLocks noGrp="1"/>
          </p:cNvSpPr>
          <p:nvPr>
            <p:ph type="dt" sz="half" idx="10"/>
          </p:nvPr>
        </p:nvSpPr>
        <p:spPr/>
        <p:txBody>
          <a:bodyPr/>
          <a:lstStyle>
            <a:lvl1pPr>
              <a:defRPr/>
            </a:lvl1pPr>
            <a:extLst/>
          </a:lstStyle>
          <a:p>
            <a:fld id="{E2B27FB6-5EC2-4C5A-8017-A13DE0E9A311}" type="datetime1">
              <a:rPr lang="zh-CN" altLang="en-US" smtClean="0"/>
              <a:t>2026/7/1</a:t>
            </a:fld>
            <a:endParaRPr lang="zh-CN" altLang="en-US"/>
          </a:p>
        </p:txBody>
      </p:sp>
      <p:sp>
        <p:nvSpPr>
          <p:cNvPr id="7" name="页脚占位符 4"/>
          <p:cNvSpPr>
            <a:spLocks noGrp="1"/>
          </p:cNvSpPr>
          <p:nvPr>
            <p:ph type="ftr" sz="quarter" idx="11"/>
          </p:nvPr>
        </p:nvSpPr>
        <p:spPr>
          <a:xfrm>
            <a:off x="5217585" y="6408739"/>
            <a:ext cx="4212167" cy="365125"/>
          </a:xfrm>
          <a:prstGeom prst="rect">
            <a:avLst/>
          </a:prstGeom>
        </p:spPr>
        <p:txBody>
          <a:bodyPr/>
          <a:lstStyle>
            <a:lvl1pPr>
              <a:defRPr/>
            </a:lvl1pPr>
            <a:extLst/>
          </a:lstStyle>
          <a:p>
            <a:pPr>
              <a:defRPr/>
            </a:pPr>
            <a:r>
              <a:rPr lang="zh-CN" altLang="en-US"/>
              <a:t>中国科学技术大学   近代物理系</a:t>
            </a:r>
            <a:endParaRPr lang="en-US" altLang="zh-CN" dirty="0"/>
          </a:p>
        </p:txBody>
      </p:sp>
      <p:sp>
        <p:nvSpPr>
          <p:cNvPr id="8" name="灯片编号占位符 5"/>
          <p:cNvSpPr>
            <a:spLocks noGrp="1"/>
          </p:cNvSpPr>
          <p:nvPr>
            <p:ph type="sldNum" sz="quarter" idx="12"/>
          </p:nvPr>
        </p:nvSpPr>
        <p:spPr/>
        <p:txBody>
          <a:bodyPr/>
          <a:lstStyle>
            <a:lvl1pPr>
              <a:defRPr/>
            </a:lvl1pPr>
          </a:lstStyle>
          <a:p>
            <a:fld id="{C40B4FF0-5E72-4B05-8317-861D4184A370}" type="slidenum">
              <a:rPr lang="zh-CN" altLang="en-US" smtClean="0"/>
              <a:t>‹#›</a:t>
            </a:fld>
            <a:endParaRPr lang="zh-CN" altLang="en-US"/>
          </a:p>
        </p:txBody>
      </p:sp>
    </p:spTree>
    <p:extLst>
      <p:ext uri="{BB962C8B-B14F-4D97-AF65-F5344CB8AC3E}">
        <p14:creationId xmlns:p14="http://schemas.microsoft.com/office/powerpoint/2010/main" val="2811294095"/>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标题 7"/>
          <p:cNvSpPr>
            <a:spLocks noGrp="1"/>
          </p:cNvSpPr>
          <p:nvPr>
            <p:ph type="title"/>
          </p:nvPr>
        </p:nvSpPr>
        <p:spPr/>
        <p:txBody>
          <a:bodyPr rtlCol="0"/>
          <a:lstStyle/>
          <a:p>
            <a:r>
              <a:rPr lang="zh-CN" altLang="en-US"/>
              <a:t>单击此处编辑母版标题样式</a:t>
            </a:r>
            <a:endParaRPr lang="en-US"/>
          </a:p>
        </p:txBody>
      </p:sp>
      <p:sp>
        <p:nvSpPr>
          <p:cNvPr id="5" name="日期占位符 4"/>
          <p:cNvSpPr>
            <a:spLocks noGrp="1"/>
          </p:cNvSpPr>
          <p:nvPr>
            <p:ph type="dt" sz="half" idx="10"/>
          </p:nvPr>
        </p:nvSpPr>
        <p:spPr/>
        <p:txBody>
          <a:bodyPr/>
          <a:lstStyle>
            <a:lvl1pPr>
              <a:defRPr/>
            </a:lvl1pPr>
            <a:extLst/>
          </a:lstStyle>
          <a:p>
            <a:fld id="{A6A30076-B345-4620-98E9-4C6C39B3EB96}" type="datetime1">
              <a:rPr lang="zh-CN" altLang="en-US" smtClean="0"/>
              <a:t>2026/7/1</a:t>
            </a:fld>
            <a:endParaRPr lang="zh-CN" altLang="en-US"/>
          </a:p>
        </p:txBody>
      </p:sp>
      <p:sp>
        <p:nvSpPr>
          <p:cNvPr id="6" name="页脚占位符 5"/>
          <p:cNvSpPr>
            <a:spLocks noGrp="1"/>
          </p:cNvSpPr>
          <p:nvPr>
            <p:ph type="ftr" sz="quarter" idx="11"/>
          </p:nvPr>
        </p:nvSpPr>
        <p:spPr>
          <a:xfrm>
            <a:off x="5217585" y="6408739"/>
            <a:ext cx="4212167" cy="365125"/>
          </a:xfrm>
          <a:prstGeom prst="rect">
            <a:avLst/>
          </a:prstGeom>
        </p:spPr>
        <p:txBody>
          <a:bodyPr/>
          <a:lstStyle>
            <a:lvl1pPr>
              <a:defRPr/>
            </a:lvl1pPr>
            <a:extLst/>
          </a:lstStyle>
          <a:p>
            <a:pPr>
              <a:defRPr/>
            </a:pPr>
            <a:r>
              <a:rPr lang="zh-CN" altLang="en-US"/>
              <a:t>中国科学技术大学   近代物理系</a:t>
            </a:r>
            <a:endParaRPr lang="en-US" altLang="zh-CN" dirty="0"/>
          </a:p>
        </p:txBody>
      </p:sp>
      <p:sp>
        <p:nvSpPr>
          <p:cNvPr id="7" name="灯片编号占位符 6"/>
          <p:cNvSpPr>
            <a:spLocks noGrp="1"/>
          </p:cNvSpPr>
          <p:nvPr>
            <p:ph type="sldNum" sz="quarter" idx="12"/>
          </p:nvPr>
        </p:nvSpPr>
        <p:spPr/>
        <p:txBody>
          <a:bodyPr/>
          <a:lstStyle>
            <a:lvl1pPr>
              <a:defRPr/>
            </a:lvl1pPr>
          </a:lstStyle>
          <a:p>
            <a:fld id="{C40B4FF0-5E72-4B05-8317-861D4184A370}" type="slidenum">
              <a:rPr lang="zh-CN" altLang="en-US" smtClean="0"/>
              <a:t>‹#›</a:t>
            </a:fld>
            <a:endParaRPr lang="zh-CN" altLang="en-US"/>
          </a:p>
        </p:txBody>
      </p:sp>
    </p:spTree>
    <p:extLst>
      <p:ext uri="{BB962C8B-B14F-4D97-AF65-F5344CB8AC3E}">
        <p14:creationId xmlns:p14="http://schemas.microsoft.com/office/powerpoint/2010/main" val="1013333039"/>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10972800" cy="1143000"/>
          </a:xfrm>
        </p:spPr>
        <p:txBody>
          <a:bodyPr/>
          <a:lstStyle>
            <a:lvl1pPr>
              <a:defRPr/>
            </a:lvl1pPr>
            <a:extLst/>
          </a:lstStyle>
          <a:p>
            <a:r>
              <a:rPr lang="zh-CN" altLang="en-US"/>
              <a:t>单击此处编辑母版标题样式</a:t>
            </a:r>
            <a:endParaRPr lang="en-US"/>
          </a:p>
        </p:txBody>
      </p:sp>
      <p:sp>
        <p:nvSpPr>
          <p:cNvPr id="3" name="文本占位符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a:t>单击此处编辑母版文本样式</a:t>
            </a:r>
          </a:p>
        </p:txBody>
      </p:sp>
      <p:sp>
        <p:nvSpPr>
          <p:cNvPr id="4" name="文本占位符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a:t>单击此处编辑母版文本样式</a:t>
            </a:r>
          </a:p>
        </p:txBody>
      </p:sp>
      <p:sp>
        <p:nvSpPr>
          <p:cNvPr id="5" name="内容占位符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内容占位符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lvl1pPr>
              <a:defRPr/>
            </a:lvl1pPr>
            <a:extLst/>
          </a:lstStyle>
          <a:p>
            <a:fld id="{B463BFF6-91D3-4807-B141-B9B771A4670B}" type="datetime1">
              <a:rPr lang="zh-CN" altLang="en-US" smtClean="0"/>
              <a:t>2026/7/1</a:t>
            </a:fld>
            <a:endParaRPr lang="zh-CN" altLang="en-US"/>
          </a:p>
        </p:txBody>
      </p:sp>
      <p:sp>
        <p:nvSpPr>
          <p:cNvPr id="8" name="页脚占位符 7"/>
          <p:cNvSpPr>
            <a:spLocks noGrp="1"/>
          </p:cNvSpPr>
          <p:nvPr>
            <p:ph type="ftr" sz="quarter" idx="11"/>
          </p:nvPr>
        </p:nvSpPr>
        <p:spPr>
          <a:xfrm>
            <a:off x="5217585" y="6408739"/>
            <a:ext cx="4212167" cy="365125"/>
          </a:xfrm>
          <a:prstGeom prst="rect">
            <a:avLst/>
          </a:prstGeom>
        </p:spPr>
        <p:txBody>
          <a:bodyPr/>
          <a:lstStyle>
            <a:lvl1pPr>
              <a:defRPr/>
            </a:lvl1pPr>
            <a:extLst/>
          </a:lstStyle>
          <a:p>
            <a:pPr>
              <a:defRPr/>
            </a:pPr>
            <a:r>
              <a:rPr lang="zh-CN" altLang="en-US"/>
              <a:t>中国科学技术大学   近代物理系</a:t>
            </a:r>
            <a:endParaRPr lang="en-US" altLang="zh-CN" dirty="0"/>
          </a:p>
        </p:txBody>
      </p:sp>
      <p:sp>
        <p:nvSpPr>
          <p:cNvPr id="9" name="灯片编号占位符 8"/>
          <p:cNvSpPr>
            <a:spLocks noGrp="1"/>
          </p:cNvSpPr>
          <p:nvPr>
            <p:ph type="sldNum" sz="quarter" idx="12"/>
          </p:nvPr>
        </p:nvSpPr>
        <p:spPr/>
        <p:txBody>
          <a:bodyPr/>
          <a:lstStyle>
            <a:lvl1pPr>
              <a:defRPr/>
            </a:lvl1pPr>
          </a:lstStyle>
          <a:p>
            <a:fld id="{C40B4FF0-5E72-4B05-8317-861D4184A370}" type="slidenum">
              <a:rPr lang="zh-CN" altLang="en-US" smtClean="0"/>
              <a:t>‹#›</a:t>
            </a:fld>
            <a:endParaRPr lang="zh-CN" altLang="en-US"/>
          </a:p>
        </p:txBody>
      </p:sp>
    </p:spTree>
    <p:extLst>
      <p:ext uri="{BB962C8B-B14F-4D97-AF65-F5344CB8AC3E}">
        <p14:creationId xmlns:p14="http://schemas.microsoft.com/office/powerpoint/2010/main" val="1048534955"/>
      </p:ext>
    </p:extLst>
  </p:cSld>
  <p:clrMapOvr>
    <a:overrideClrMapping bg1="lt1" tx1="dk1" bg2="lt2" tx2="dk2" accent1="accent1" accent2="accent2" accent3="accent3" accent4="accent4" accent5="accent5" accent6="accent6" hlink="hlink" folHlink="folHlink"/>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标题 5"/>
          <p:cNvSpPr>
            <a:spLocks noGrp="1"/>
          </p:cNvSpPr>
          <p:nvPr>
            <p:ph type="title"/>
          </p:nvPr>
        </p:nvSpPr>
        <p:spPr/>
        <p:txBody>
          <a:bodyPr rtlCol="0"/>
          <a:lstStyle/>
          <a:p>
            <a:r>
              <a:rPr lang="zh-CN" altLang="en-US"/>
              <a:t>单击此处编辑母版标题样式</a:t>
            </a:r>
            <a:endParaRPr lang="en-US"/>
          </a:p>
        </p:txBody>
      </p:sp>
      <p:sp>
        <p:nvSpPr>
          <p:cNvPr id="3" name="日期占位符 2"/>
          <p:cNvSpPr>
            <a:spLocks noGrp="1"/>
          </p:cNvSpPr>
          <p:nvPr>
            <p:ph type="dt" sz="half" idx="10"/>
          </p:nvPr>
        </p:nvSpPr>
        <p:spPr/>
        <p:txBody>
          <a:bodyPr/>
          <a:lstStyle>
            <a:lvl1pPr>
              <a:defRPr/>
            </a:lvl1pPr>
            <a:extLst/>
          </a:lstStyle>
          <a:p>
            <a:fld id="{BE30626F-9EA6-47E1-98E7-7503DCD83D4B}" type="datetime1">
              <a:rPr lang="zh-CN" altLang="en-US" smtClean="0"/>
              <a:t>2026/7/1</a:t>
            </a:fld>
            <a:endParaRPr lang="zh-CN" altLang="en-US"/>
          </a:p>
        </p:txBody>
      </p:sp>
      <p:sp>
        <p:nvSpPr>
          <p:cNvPr id="4" name="页脚占位符 3"/>
          <p:cNvSpPr>
            <a:spLocks noGrp="1"/>
          </p:cNvSpPr>
          <p:nvPr>
            <p:ph type="ftr" sz="quarter" idx="11"/>
          </p:nvPr>
        </p:nvSpPr>
        <p:spPr>
          <a:xfrm>
            <a:off x="5217585" y="6408739"/>
            <a:ext cx="4212167" cy="365125"/>
          </a:xfrm>
          <a:prstGeom prst="rect">
            <a:avLst/>
          </a:prstGeom>
        </p:spPr>
        <p:txBody>
          <a:bodyPr/>
          <a:lstStyle>
            <a:lvl1pPr>
              <a:defRPr/>
            </a:lvl1pPr>
            <a:extLst/>
          </a:lstStyle>
          <a:p>
            <a:pPr>
              <a:defRPr/>
            </a:pPr>
            <a:r>
              <a:rPr lang="zh-CN" altLang="en-US"/>
              <a:t>中国科学技术大学   近代物理系</a:t>
            </a:r>
            <a:endParaRPr lang="en-US" altLang="zh-CN" dirty="0"/>
          </a:p>
        </p:txBody>
      </p:sp>
      <p:sp>
        <p:nvSpPr>
          <p:cNvPr id="5" name="灯片编号占位符 4"/>
          <p:cNvSpPr>
            <a:spLocks noGrp="1"/>
          </p:cNvSpPr>
          <p:nvPr>
            <p:ph type="sldNum" sz="quarter" idx="12"/>
          </p:nvPr>
        </p:nvSpPr>
        <p:spPr/>
        <p:txBody>
          <a:bodyPr/>
          <a:lstStyle>
            <a:lvl1pPr>
              <a:defRPr/>
            </a:lvl1pPr>
          </a:lstStyle>
          <a:p>
            <a:fld id="{C40B4FF0-5E72-4B05-8317-861D4184A370}" type="slidenum">
              <a:rPr lang="zh-CN" altLang="en-US" smtClean="0"/>
              <a:t>‹#›</a:t>
            </a:fld>
            <a:endParaRPr lang="zh-CN" altLang="en-US"/>
          </a:p>
        </p:txBody>
      </p:sp>
    </p:spTree>
    <p:extLst>
      <p:ext uri="{BB962C8B-B14F-4D97-AF65-F5344CB8AC3E}">
        <p14:creationId xmlns:p14="http://schemas.microsoft.com/office/powerpoint/2010/main" val="52597608"/>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9"/>
          <p:cNvSpPr>
            <a:spLocks noGrp="1"/>
          </p:cNvSpPr>
          <p:nvPr>
            <p:ph type="dt" sz="half" idx="10"/>
          </p:nvPr>
        </p:nvSpPr>
        <p:spPr/>
        <p:txBody>
          <a:bodyPr/>
          <a:lstStyle>
            <a:lvl1pPr>
              <a:defRPr/>
            </a:lvl1pPr>
          </a:lstStyle>
          <a:p>
            <a:fld id="{3E0E6827-6FB4-48B0-87A2-328428FD2C56}" type="datetime1">
              <a:rPr lang="zh-CN" altLang="en-US" smtClean="0"/>
              <a:t>2026/7/1</a:t>
            </a:fld>
            <a:endParaRPr lang="zh-CN" altLang="en-US"/>
          </a:p>
        </p:txBody>
      </p:sp>
      <p:sp>
        <p:nvSpPr>
          <p:cNvPr id="3" name="页脚占位符 21"/>
          <p:cNvSpPr>
            <a:spLocks noGrp="1"/>
          </p:cNvSpPr>
          <p:nvPr>
            <p:ph type="ftr" sz="quarter" idx="11"/>
          </p:nvPr>
        </p:nvSpPr>
        <p:spPr>
          <a:xfrm>
            <a:off x="5217585" y="6408739"/>
            <a:ext cx="4212167" cy="365125"/>
          </a:xfrm>
          <a:prstGeom prst="rect">
            <a:avLst/>
          </a:prstGeom>
        </p:spPr>
        <p:txBody>
          <a:bodyPr/>
          <a:lstStyle>
            <a:lvl1pPr>
              <a:defRPr/>
            </a:lvl1pPr>
          </a:lstStyle>
          <a:p>
            <a:pPr>
              <a:defRPr/>
            </a:pPr>
            <a:r>
              <a:rPr lang="zh-CN" altLang="en-US"/>
              <a:t>中国科学技术大学   近代物理系</a:t>
            </a:r>
            <a:endParaRPr lang="en-US" altLang="zh-CN" dirty="0"/>
          </a:p>
        </p:txBody>
      </p:sp>
      <p:sp>
        <p:nvSpPr>
          <p:cNvPr id="4" name="灯片编号占位符 17"/>
          <p:cNvSpPr>
            <a:spLocks noGrp="1"/>
          </p:cNvSpPr>
          <p:nvPr>
            <p:ph type="sldNum" sz="quarter" idx="12"/>
          </p:nvPr>
        </p:nvSpPr>
        <p:spPr/>
        <p:txBody>
          <a:bodyPr/>
          <a:lstStyle>
            <a:lvl1pPr>
              <a:defRPr/>
            </a:lvl1pPr>
          </a:lstStyle>
          <a:p>
            <a:fld id="{C40B4FF0-5E72-4B05-8317-861D4184A370}" type="slidenum">
              <a:rPr lang="zh-CN" altLang="en-US" smtClean="0"/>
              <a:t>‹#›</a:t>
            </a:fld>
            <a:endParaRPr lang="zh-CN" altLang="en-US"/>
          </a:p>
        </p:txBody>
      </p:sp>
    </p:spTree>
    <p:extLst>
      <p:ext uri="{BB962C8B-B14F-4D97-AF65-F5344CB8AC3E}">
        <p14:creationId xmlns:p14="http://schemas.microsoft.com/office/powerpoint/2010/main" val="321619113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219200" y="4876800"/>
            <a:ext cx="9975701" cy="457200"/>
          </a:xfrm>
        </p:spPr>
        <p:txBody>
          <a:bodyPr anchor="t">
            <a:sp3d prstMaterial="softEdge">
              <a:bevelT w="0" h="0"/>
            </a:sp3d>
          </a:bodyPr>
          <a:lstStyle>
            <a:lvl1pPr algn="r">
              <a:buNone/>
              <a:defRPr sz="2500" b="0">
                <a:solidFill>
                  <a:schemeClr val="accent1"/>
                </a:solidFill>
                <a:effectLst/>
              </a:defRPr>
            </a:lvl1pPr>
            <a:extLst/>
          </a:lstStyle>
          <a:p>
            <a:r>
              <a:rPr lang="zh-CN" altLang="en-US"/>
              <a:t>单击此处编辑母版标题样式</a:t>
            </a:r>
            <a:endParaRPr lang="en-US"/>
          </a:p>
        </p:txBody>
      </p:sp>
      <p:sp>
        <p:nvSpPr>
          <p:cNvPr id="3" name="文本占位符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zh-CN" altLang="en-US"/>
              <a:t>单击此处编辑母版文本样式</a:t>
            </a:r>
          </a:p>
        </p:txBody>
      </p:sp>
      <p:sp>
        <p:nvSpPr>
          <p:cNvPr id="4" name="内容占位符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lvl1pPr>
              <a:defRPr/>
            </a:lvl1pPr>
            <a:extLst/>
          </a:lstStyle>
          <a:p>
            <a:fld id="{69FA500D-B930-4794-986E-021AC89E11D7}" type="datetime1">
              <a:rPr lang="zh-CN" altLang="en-US" smtClean="0"/>
              <a:t>2026/7/1</a:t>
            </a:fld>
            <a:endParaRPr lang="zh-CN" altLang="en-US"/>
          </a:p>
        </p:txBody>
      </p:sp>
      <p:sp>
        <p:nvSpPr>
          <p:cNvPr id="6" name="页脚占位符 5"/>
          <p:cNvSpPr>
            <a:spLocks noGrp="1"/>
          </p:cNvSpPr>
          <p:nvPr>
            <p:ph type="ftr" sz="quarter" idx="11"/>
          </p:nvPr>
        </p:nvSpPr>
        <p:spPr>
          <a:xfrm>
            <a:off x="5217585" y="6408739"/>
            <a:ext cx="4212167" cy="365125"/>
          </a:xfrm>
          <a:prstGeom prst="rect">
            <a:avLst/>
          </a:prstGeom>
        </p:spPr>
        <p:txBody>
          <a:bodyPr/>
          <a:lstStyle>
            <a:lvl1pPr>
              <a:defRPr/>
            </a:lvl1pPr>
            <a:extLst/>
          </a:lstStyle>
          <a:p>
            <a:pPr>
              <a:defRPr/>
            </a:pPr>
            <a:r>
              <a:rPr lang="zh-CN" altLang="en-US"/>
              <a:t>中国科学技术大学   近代物理系</a:t>
            </a:r>
            <a:endParaRPr lang="en-US" altLang="zh-CN" dirty="0"/>
          </a:p>
        </p:txBody>
      </p:sp>
      <p:sp>
        <p:nvSpPr>
          <p:cNvPr id="7" name="灯片编号占位符 6"/>
          <p:cNvSpPr>
            <a:spLocks noGrp="1"/>
          </p:cNvSpPr>
          <p:nvPr>
            <p:ph type="sldNum" sz="quarter" idx="12"/>
          </p:nvPr>
        </p:nvSpPr>
        <p:spPr/>
        <p:txBody>
          <a:bodyPr/>
          <a:lstStyle>
            <a:lvl1pPr>
              <a:defRPr/>
            </a:lvl1pPr>
          </a:lstStyle>
          <a:p>
            <a:fld id="{C40B4FF0-5E72-4B05-8317-861D4184A370}" type="slidenum">
              <a:rPr lang="zh-CN" altLang="en-US" smtClean="0"/>
              <a:t>‹#›</a:t>
            </a:fld>
            <a:endParaRPr lang="zh-CN" altLang="en-US"/>
          </a:p>
        </p:txBody>
      </p:sp>
    </p:spTree>
    <p:extLst>
      <p:ext uri="{BB962C8B-B14F-4D97-AF65-F5344CB8AC3E}">
        <p14:creationId xmlns:p14="http://schemas.microsoft.com/office/powerpoint/2010/main" val="3931451157"/>
      </p:ext>
    </p:extLst>
  </p:cSld>
  <p:clrMapOvr>
    <a:overrideClrMapping bg1="lt1" tx1="dk1" bg2="lt2" tx2="dk2" accent1="accent1" accent2="accent2" accent3="accent3" accent4="accent4" accent5="accent5" accent6="accent6" hlink="hlink" folHlink="folHlink"/>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任意多边形 4"/>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sz="1800" dirty="0">
              <a:latin typeface="Arial" charset="0"/>
              <a:ea typeface="宋体" charset="-122"/>
            </a:endParaRPr>
          </a:p>
        </p:txBody>
      </p:sp>
      <p:sp>
        <p:nvSpPr>
          <p:cNvPr id="6" name="任意多边形 5"/>
          <p:cNvSpPr>
            <a:spLocks/>
          </p:cNvSpPr>
          <p:nvPr/>
        </p:nvSpPr>
        <p:spPr bwMode="auto">
          <a:xfrm>
            <a:off x="647700" y="5938838"/>
            <a:ext cx="4921251"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pPr>
              <a:defRPr/>
            </a:pPr>
            <a:endParaRPr lang="zh-CN" altLang="en-US" sz="1800">
              <a:latin typeface="Arial" charset="0"/>
            </a:endParaRPr>
          </a:p>
        </p:txBody>
      </p:sp>
      <p:sp>
        <p:nvSpPr>
          <p:cNvPr id="7" name="直角三角形 6"/>
          <p:cNvSpPr>
            <a:spLocks/>
          </p:cNvSpPr>
          <p:nvPr/>
        </p:nvSpPr>
        <p:spPr bwMode="auto">
          <a:xfrm>
            <a:off x="-8056" y="5791253"/>
            <a:ext cx="4536419"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dirty="0"/>
          </a:p>
        </p:txBody>
      </p:sp>
      <p:cxnSp>
        <p:nvCxnSpPr>
          <p:cNvPr id="8" name="直接连接符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燕尾形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dirty="0"/>
          </a:p>
        </p:txBody>
      </p:sp>
      <p:sp>
        <p:nvSpPr>
          <p:cNvPr id="10" name="燕尾形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dirty="0"/>
          </a:p>
        </p:txBody>
      </p:sp>
      <p:sp>
        <p:nvSpPr>
          <p:cNvPr id="4" name="文本占位符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zh-CN" altLang="en-US"/>
              <a:t>单击此处编辑母版文本样式</a:t>
            </a:r>
          </a:p>
        </p:txBody>
      </p:sp>
      <p:sp>
        <p:nvSpPr>
          <p:cNvPr id="3" name="图片占位符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zh-CN" altLang="en-US" noProof="0"/>
              <a:t>单击图标添加图片</a:t>
            </a:r>
            <a:endParaRPr lang="en-US" noProof="0" dirty="0"/>
          </a:p>
        </p:txBody>
      </p:sp>
      <p:sp>
        <p:nvSpPr>
          <p:cNvPr id="2" name="标题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zh-CN" altLang="en-US"/>
              <a:t>单击此处编辑母版标题样式</a:t>
            </a:r>
            <a:endParaRPr lang="en-US"/>
          </a:p>
        </p:txBody>
      </p:sp>
      <p:sp>
        <p:nvSpPr>
          <p:cNvPr id="11" name="日期占位符 4"/>
          <p:cNvSpPr>
            <a:spLocks noGrp="1"/>
          </p:cNvSpPr>
          <p:nvPr>
            <p:ph type="dt" sz="half" idx="10"/>
          </p:nvPr>
        </p:nvSpPr>
        <p:spPr/>
        <p:txBody>
          <a:bodyPr/>
          <a:lstStyle>
            <a:lvl1pPr>
              <a:defRPr>
                <a:solidFill>
                  <a:schemeClr val="tx1"/>
                </a:solidFill>
              </a:defRPr>
            </a:lvl1pPr>
            <a:extLst/>
          </a:lstStyle>
          <a:p>
            <a:fld id="{BA96E828-2568-46BE-A60C-3F81D6C0DCB5}" type="datetime1">
              <a:rPr lang="zh-CN" altLang="en-US" smtClean="0"/>
              <a:t>2026/7/1</a:t>
            </a:fld>
            <a:endParaRPr lang="zh-CN" altLang="en-US"/>
          </a:p>
        </p:txBody>
      </p:sp>
      <p:sp>
        <p:nvSpPr>
          <p:cNvPr id="12" name="页脚占位符 5"/>
          <p:cNvSpPr>
            <a:spLocks noGrp="1"/>
          </p:cNvSpPr>
          <p:nvPr>
            <p:ph type="ftr" sz="quarter" idx="11"/>
          </p:nvPr>
        </p:nvSpPr>
        <p:spPr>
          <a:xfrm>
            <a:off x="5839884" y="6408739"/>
            <a:ext cx="3134783" cy="365125"/>
          </a:xfrm>
          <a:prstGeom prst="rect">
            <a:avLst/>
          </a:prstGeom>
        </p:spPr>
        <p:txBody>
          <a:bodyPr/>
          <a:lstStyle>
            <a:lvl1pPr>
              <a:defRPr>
                <a:solidFill>
                  <a:schemeClr val="tx1"/>
                </a:solidFill>
              </a:defRPr>
            </a:lvl1pPr>
            <a:extLst/>
          </a:lstStyle>
          <a:p>
            <a:pPr>
              <a:defRPr/>
            </a:pPr>
            <a:r>
              <a:rPr lang="zh-CN" altLang="en-US"/>
              <a:t>中国科学技术大学   近代物理系</a:t>
            </a:r>
            <a:endParaRPr lang="en-US" altLang="zh-CN" dirty="0"/>
          </a:p>
        </p:txBody>
      </p:sp>
      <p:sp>
        <p:nvSpPr>
          <p:cNvPr id="13" name="灯片编号占位符 6"/>
          <p:cNvSpPr>
            <a:spLocks noGrp="1"/>
          </p:cNvSpPr>
          <p:nvPr>
            <p:ph type="sldNum" sz="quarter" idx="12"/>
          </p:nvPr>
        </p:nvSpPr>
        <p:spPr/>
        <p:txBody>
          <a:bodyPr/>
          <a:lstStyle>
            <a:lvl1pPr>
              <a:defRPr/>
            </a:lvl1pPr>
          </a:lstStyle>
          <a:p>
            <a:fld id="{C40B4FF0-5E72-4B05-8317-861D4184A370}" type="slidenum">
              <a:rPr lang="zh-CN" altLang="en-US" smtClean="0"/>
              <a:t>‹#›</a:t>
            </a:fld>
            <a:endParaRPr lang="zh-CN" altLang="en-US"/>
          </a:p>
        </p:txBody>
      </p:sp>
    </p:spTree>
    <p:extLst>
      <p:ext uri="{BB962C8B-B14F-4D97-AF65-F5344CB8AC3E}">
        <p14:creationId xmlns:p14="http://schemas.microsoft.com/office/powerpoint/2010/main" val="1098582313"/>
      </p:ext>
    </p:extLst>
  </p:cSld>
  <p:clrMapOvr>
    <a:overrideClrMapping bg1="dk1" tx1="lt1" bg2="dk2" tx2="lt2" accent1="accent1" accent2="accent2" accent3="accent3" accent4="accent4" accent5="accent5" accent6="accent6" hlink="hlink" folHlink="folHlink"/>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标题占位符 8"/>
          <p:cNvSpPr>
            <a:spLocks noGrp="1"/>
          </p:cNvSpPr>
          <p:nvPr>
            <p:ph type="title"/>
          </p:nvPr>
        </p:nvSpPr>
        <p:spPr>
          <a:xfrm>
            <a:off x="476251" y="203201"/>
            <a:ext cx="10972800" cy="796925"/>
          </a:xfrm>
          <a:prstGeom prst="rect">
            <a:avLst/>
          </a:prstGeom>
          <a:noFill/>
        </p:spPr>
        <p:txBody>
          <a:bodyPr vert="horz" anchor="ctr">
            <a:noAutofit/>
            <a:scene3d>
              <a:camera prst="orthographicFront"/>
              <a:lightRig rig="soft" dir="t"/>
            </a:scene3d>
            <a:sp3d prstMaterial="softEdge">
              <a:bevelT w="25400" h="25400"/>
            </a:sp3d>
          </a:bodyPr>
          <a:lstStyle/>
          <a:p>
            <a:r>
              <a:rPr lang="zh-CN" altLang="en-US" dirty="0"/>
              <a:t>单击此处编辑母版标题样式</a:t>
            </a:r>
            <a:endParaRPr lang="en-US" dirty="0"/>
          </a:p>
        </p:txBody>
      </p:sp>
      <p:sp>
        <p:nvSpPr>
          <p:cNvPr id="1027" name="文本占位符 29"/>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10" name="日期占位符 9"/>
          <p:cNvSpPr>
            <a:spLocks noGrp="1"/>
          </p:cNvSpPr>
          <p:nvPr>
            <p:ph type="dt" sz="half" idx="2"/>
          </p:nvPr>
        </p:nvSpPr>
        <p:spPr>
          <a:xfrm>
            <a:off x="9429751" y="6408739"/>
            <a:ext cx="2099733" cy="365125"/>
          </a:xfrm>
          <a:prstGeom prst="rect">
            <a:avLst/>
          </a:prstGeom>
        </p:spPr>
        <p:txBody>
          <a:bodyPr vert="horz" anchor="b"/>
          <a:lstStyle>
            <a:lvl1pPr algn="l" eaLnBrk="1" latinLnBrk="0" hangingPunct="1">
              <a:defRPr kumimoji="0" sz="1000">
                <a:solidFill>
                  <a:schemeClr val="tx1"/>
                </a:solidFill>
                <a:latin typeface="Arial" charset="0"/>
                <a:ea typeface="宋体" charset="-122"/>
              </a:defRPr>
            </a:lvl1pPr>
            <a:extLst/>
          </a:lstStyle>
          <a:p>
            <a:fld id="{8DC8EF11-2BAD-4562-9D63-4B4BDC5E6081}" type="datetime1">
              <a:rPr lang="zh-CN" altLang="en-US" smtClean="0"/>
              <a:t>2026/7/1</a:t>
            </a:fld>
            <a:endParaRPr lang="zh-CN" altLang="en-US"/>
          </a:p>
        </p:txBody>
      </p:sp>
      <p:sp>
        <p:nvSpPr>
          <p:cNvPr id="18" name="灯片编号占位符 17"/>
          <p:cNvSpPr>
            <a:spLocks noGrp="1"/>
          </p:cNvSpPr>
          <p:nvPr>
            <p:ph type="sldNum" sz="quarter" idx="4"/>
          </p:nvPr>
        </p:nvSpPr>
        <p:spPr>
          <a:xfrm>
            <a:off x="11529484" y="6408739"/>
            <a:ext cx="488949"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C40B4FF0-5E72-4B05-8317-861D4184A370}" type="slidenum">
              <a:rPr lang="zh-CN" altLang="en-US" smtClean="0"/>
              <a:t>‹#›</a:t>
            </a:fld>
            <a:endParaRPr lang="zh-CN" altLang="en-US"/>
          </a:p>
        </p:txBody>
      </p:sp>
      <p:sp>
        <p:nvSpPr>
          <p:cNvPr id="11" name="矩形 10"/>
          <p:cNvSpPr/>
          <p:nvPr/>
        </p:nvSpPr>
        <p:spPr>
          <a:xfrm>
            <a:off x="190501" y="0"/>
            <a:ext cx="48684" cy="6858000"/>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a:p>
        </p:txBody>
      </p:sp>
      <p:sp>
        <p:nvSpPr>
          <p:cNvPr id="16" name="矩形 15"/>
          <p:cNvSpPr/>
          <p:nvPr/>
        </p:nvSpPr>
        <p:spPr>
          <a:xfrm>
            <a:off x="0" y="1071564"/>
            <a:ext cx="12192000" cy="46037"/>
          </a:xfrm>
          <a:prstGeom prst="rect">
            <a:avLst/>
          </a:prstGeom>
          <a:gradFill flip="none" rotWithShape="1">
            <a:gsLst>
              <a:gs pos="0">
                <a:srgbClr val="5E9EFF"/>
              </a:gs>
              <a:gs pos="39999">
                <a:srgbClr val="85C2FF"/>
              </a:gs>
              <a:gs pos="70000">
                <a:srgbClr val="C4D6EB"/>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00"/>
          </a:p>
        </p:txBody>
      </p:sp>
    </p:spTree>
    <p:extLst>
      <p:ext uri="{BB962C8B-B14F-4D97-AF65-F5344CB8AC3E}">
        <p14:creationId xmlns:p14="http://schemas.microsoft.com/office/powerpoint/2010/main" val="25721548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random/>
  </p:transition>
  <p:hf hdr="0" ftr="0" dt="0"/>
  <p:txStyles>
    <p:titleStyle>
      <a:lvl1pPr algn="l" rtl="0" eaLnBrk="1" fontAlgn="base" hangingPunct="1">
        <a:spcBef>
          <a:spcPct val="0"/>
        </a:spcBef>
        <a:spcAft>
          <a:spcPct val="0"/>
        </a:spcAft>
        <a:defRPr lang="en-US" altLang="en-US" sz="4400" b="1" kern="1200" dirty="0">
          <a:solidFill>
            <a:srgbClr val="000066"/>
          </a:solidFill>
          <a:effectLst>
            <a:outerShdw blurRad="31750" dist="25400" dir="5400000" algn="tl" rotWithShape="0">
              <a:srgbClr val="000000">
                <a:alpha val="25000"/>
              </a:srgbClr>
            </a:outerShdw>
          </a:effectLst>
          <a:latin typeface="Arial" pitchFamily="34" charset="0"/>
          <a:ea typeface="+mn-ea"/>
          <a:cs typeface="Arial" pitchFamily="34" charset="0"/>
        </a:defRPr>
      </a:lvl1pPr>
      <a:lvl2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2pPr>
      <a:lvl3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3pPr>
      <a:lvl4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4pPr>
      <a:lvl5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5pPr>
      <a:lvl6pPr marL="4572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6pPr>
      <a:lvl7pPr marL="9144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7pPr>
      <a:lvl8pPr marL="13716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8pPr>
      <a:lvl9pPr marL="18288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9pPr>
      <a:extLst/>
    </p:titleStyle>
    <p:bodyStyle>
      <a:lvl1pPr marL="365125" indent="-255588" algn="l" rtl="0" eaLnBrk="1" fontAlgn="base" hangingPunct="1">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1" fontAlgn="base" hangingPunct="1">
        <a:spcBef>
          <a:spcPts val="325"/>
        </a:spcBef>
        <a:spcAft>
          <a:spcPct val="0"/>
        </a:spcAft>
        <a:buClr>
          <a:schemeClr val="accent1"/>
        </a:buClr>
        <a:buFont typeface="Verdana" panose="020B0604030504040204" pitchFamily="34" charset="0"/>
        <a:buChar char="◦"/>
        <a:defRPr lang="zh-CN" altLang="en-US" sz="2300" kern="1200" dirty="0">
          <a:solidFill>
            <a:schemeClr val="tx1"/>
          </a:solidFill>
          <a:latin typeface="Arial" pitchFamily="34" charset="0"/>
          <a:ea typeface="+mn-ea"/>
          <a:cs typeface="Arial" pitchFamily="34" charset="0"/>
        </a:defRPr>
      </a:lvl2pPr>
      <a:lvl3pPr marL="858838" indent="-228600" algn="l" rtl="0" eaLnBrk="1" fontAlgn="base" hangingPunct="1">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1" fontAlgn="base" hangingPunct="1">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1" fontAlgn="base" hangingPunct="1">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8.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8.emf"/><Relationship Id="rId4" Type="http://schemas.openxmlformats.org/officeDocument/2006/relationships/package" Target="../embeddings/Microsoft_Visio_Drawing.vsdx"/></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pPr algn="ctr"/>
            <a:r>
              <a:rPr lang="en-US" altLang="zh-CN" sz="3600" dirty="0">
                <a:latin typeface="+mn-lt"/>
                <a:cs typeface="+mn-ea"/>
                <a:sym typeface="+mn-lt"/>
              </a:rPr>
              <a:t>STCF MDC</a:t>
            </a:r>
            <a:r>
              <a:rPr lang="zh-CN" altLang="en-US" sz="3600" dirty="0">
                <a:latin typeface="+mn-lt"/>
                <a:cs typeface="+mn-ea"/>
                <a:sym typeface="+mn-lt"/>
              </a:rPr>
              <a:t>研究进展</a:t>
            </a:r>
          </a:p>
        </p:txBody>
      </p:sp>
      <p:sp>
        <p:nvSpPr>
          <p:cNvPr id="2" name="灯片编号占位符 1">
            <a:extLst>
              <a:ext uri="{FF2B5EF4-FFF2-40B4-BE49-F238E27FC236}">
                <a16:creationId xmlns:a16="http://schemas.microsoft.com/office/drawing/2014/main" id="{A36C34C8-D8FE-4CC7-8A9D-81C0DF274A03}"/>
              </a:ext>
            </a:extLst>
          </p:cNvPr>
          <p:cNvSpPr>
            <a:spLocks noGrp="1"/>
          </p:cNvSpPr>
          <p:nvPr>
            <p:ph type="sldNum" sz="quarter" idx="12"/>
          </p:nvPr>
        </p:nvSpPr>
        <p:spPr/>
        <p:txBody>
          <a:bodyPr/>
          <a:lstStyle/>
          <a:p>
            <a:fld id="{C40B4FF0-5E72-4B05-8317-861D4184A370}" type="slidenum">
              <a:rPr lang="zh-CN" altLang="en-US" smtClean="0">
                <a:cs typeface="+mn-ea"/>
                <a:sym typeface="+mn-lt"/>
              </a:rPr>
              <a:t>1</a:t>
            </a:fld>
            <a:endParaRPr lang="zh-CN" altLang="en-US">
              <a:cs typeface="+mn-ea"/>
              <a:sym typeface="+mn-lt"/>
            </a:endParaRPr>
          </a:p>
        </p:txBody>
      </p:sp>
      <p:sp>
        <p:nvSpPr>
          <p:cNvPr id="7" name="副标题 6">
            <a:extLst>
              <a:ext uri="{FF2B5EF4-FFF2-40B4-BE49-F238E27FC236}">
                <a16:creationId xmlns:a16="http://schemas.microsoft.com/office/drawing/2014/main" id="{CBD8BB08-FE43-4A5A-BBB8-F553B1F4C038}"/>
              </a:ext>
            </a:extLst>
          </p:cNvPr>
          <p:cNvSpPr>
            <a:spLocks noGrp="1"/>
          </p:cNvSpPr>
          <p:nvPr>
            <p:ph type="subTitle" idx="1"/>
          </p:nvPr>
        </p:nvSpPr>
        <p:spPr>
          <a:xfrm>
            <a:off x="914400" y="4175785"/>
            <a:ext cx="10363200" cy="2092272"/>
          </a:xfrm>
        </p:spPr>
        <p:txBody>
          <a:bodyPr/>
          <a:lstStyle/>
          <a:p>
            <a:pPr algn="ctr"/>
            <a:r>
              <a:rPr lang="zh-CN" altLang="en-US" sz="2400" dirty="0"/>
              <a:t>曹喆</a:t>
            </a:r>
            <a:endParaRPr lang="en-US" altLang="zh-CN" sz="2400" dirty="0"/>
          </a:p>
          <a:p>
            <a:pPr algn="ctr"/>
            <a:r>
              <a:rPr lang="en-US" altLang="zh-CN" sz="2400" dirty="0"/>
              <a:t>STCF MDCH</a:t>
            </a:r>
            <a:r>
              <a:rPr lang="zh-CN" altLang="en-US" sz="2400" dirty="0"/>
              <a:t>工作组</a:t>
            </a:r>
            <a:endParaRPr lang="en-US" altLang="zh-CN" sz="2400" dirty="0"/>
          </a:p>
          <a:p>
            <a:pPr algn="ctr"/>
            <a:r>
              <a:rPr lang="en-US" altLang="zh-CN" sz="2400" dirty="0"/>
              <a:t>2026</a:t>
            </a:r>
            <a:r>
              <a:rPr lang="zh-CN" altLang="en-US" sz="2400" dirty="0"/>
              <a:t>年超级陶粲装置研讨会  </a:t>
            </a:r>
            <a:r>
              <a:rPr lang="en-US" altLang="zh-CN" sz="2400" dirty="0"/>
              <a:t>2026</a:t>
            </a:r>
            <a:r>
              <a:rPr lang="zh-CN" altLang="en-US" sz="2400" dirty="0"/>
              <a:t>年</a:t>
            </a:r>
            <a:r>
              <a:rPr lang="en-US" altLang="zh-CN" sz="2400" dirty="0"/>
              <a:t>7</a:t>
            </a:r>
            <a:r>
              <a:rPr lang="zh-CN" altLang="en-US" sz="2400" dirty="0"/>
              <a:t>月</a:t>
            </a:r>
            <a:r>
              <a:rPr lang="en-US" altLang="zh-CN" sz="2400" dirty="0"/>
              <a:t>1</a:t>
            </a:r>
            <a:r>
              <a:rPr lang="zh-CN" altLang="en-US" sz="2400" dirty="0"/>
              <a:t>日</a:t>
            </a:r>
            <a:endParaRPr lang="en-US" altLang="zh-CN" sz="2400" dirty="0"/>
          </a:p>
        </p:txBody>
      </p:sp>
    </p:spTree>
    <p:extLst>
      <p:ext uri="{BB962C8B-B14F-4D97-AF65-F5344CB8AC3E}">
        <p14:creationId xmlns:p14="http://schemas.microsoft.com/office/powerpoint/2010/main" val="2016987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A68ACC9-A03B-12EA-1662-21F3898B7AE1}"/>
              </a:ext>
            </a:extLst>
          </p:cNvPr>
          <p:cNvSpPr>
            <a:spLocks noGrp="1"/>
          </p:cNvSpPr>
          <p:nvPr>
            <p:ph type="title"/>
          </p:nvPr>
        </p:nvSpPr>
        <p:spPr/>
        <p:txBody>
          <a:bodyPr/>
          <a:lstStyle/>
          <a:p>
            <a:r>
              <a:rPr lang="en-US" altLang="zh-CN" dirty="0"/>
              <a:t>MDCH</a:t>
            </a:r>
            <a:r>
              <a:rPr lang="zh-CN" altLang="en-US" dirty="0"/>
              <a:t>关键技术研究</a:t>
            </a:r>
            <a:r>
              <a:rPr lang="en-US" altLang="zh-CN" dirty="0"/>
              <a:t>—</a:t>
            </a:r>
            <a:r>
              <a:rPr lang="zh-CN" altLang="en-US" dirty="0"/>
              <a:t>定位子</a:t>
            </a:r>
          </a:p>
        </p:txBody>
      </p:sp>
      <p:sp>
        <p:nvSpPr>
          <p:cNvPr id="4" name="灯片编号占位符 3">
            <a:extLst>
              <a:ext uri="{FF2B5EF4-FFF2-40B4-BE49-F238E27FC236}">
                <a16:creationId xmlns:a16="http://schemas.microsoft.com/office/drawing/2014/main" id="{4B9D80B0-3675-8ADC-7863-E78F3D078E8E}"/>
              </a:ext>
            </a:extLst>
          </p:cNvPr>
          <p:cNvSpPr>
            <a:spLocks noGrp="1"/>
          </p:cNvSpPr>
          <p:nvPr>
            <p:ph type="sldNum" sz="quarter" idx="12"/>
          </p:nvPr>
        </p:nvSpPr>
        <p:spPr/>
        <p:txBody>
          <a:bodyPr/>
          <a:lstStyle/>
          <a:p>
            <a:fld id="{C40B4FF0-5E72-4B05-8317-861D4184A370}" type="slidenum">
              <a:rPr lang="zh-CN" altLang="en-US" smtClean="0"/>
              <a:pPr/>
              <a:t>10</a:t>
            </a:fld>
            <a:endParaRPr lang="zh-CN" altLang="en-US" dirty="0"/>
          </a:p>
        </p:txBody>
      </p:sp>
      <p:pic>
        <p:nvPicPr>
          <p:cNvPr id="5" name="图片 4">
            <a:extLst>
              <a:ext uri="{FF2B5EF4-FFF2-40B4-BE49-F238E27FC236}">
                <a16:creationId xmlns:a16="http://schemas.microsoft.com/office/drawing/2014/main" id="{889BBEFB-1296-FED7-C4C4-94F4C65537C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32441" y="3404935"/>
            <a:ext cx="1426297" cy="818991"/>
          </a:xfrm>
          <a:prstGeom prst="rect">
            <a:avLst/>
          </a:prstGeom>
        </p:spPr>
      </p:pic>
      <p:pic>
        <p:nvPicPr>
          <p:cNvPr id="6" name="图片 5">
            <a:extLst>
              <a:ext uri="{FF2B5EF4-FFF2-40B4-BE49-F238E27FC236}">
                <a16:creationId xmlns:a16="http://schemas.microsoft.com/office/drawing/2014/main" id="{88806651-D5FE-68AD-D5A4-95B821C78B6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71494" y="2413394"/>
            <a:ext cx="1955976" cy="483399"/>
          </a:xfrm>
          <a:prstGeom prst="rect">
            <a:avLst/>
          </a:prstGeom>
        </p:spPr>
      </p:pic>
      <p:pic>
        <p:nvPicPr>
          <p:cNvPr id="7" name="图片 6">
            <a:extLst>
              <a:ext uri="{FF2B5EF4-FFF2-40B4-BE49-F238E27FC236}">
                <a16:creationId xmlns:a16="http://schemas.microsoft.com/office/drawing/2014/main" id="{07A2E3A4-B3C3-58A2-2049-5374766B6BF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37329" y="4191891"/>
            <a:ext cx="1991101" cy="700873"/>
          </a:xfrm>
          <a:prstGeom prst="rect">
            <a:avLst/>
          </a:prstGeom>
        </p:spPr>
      </p:pic>
      <p:sp>
        <p:nvSpPr>
          <p:cNvPr id="8" name="文本框 7">
            <a:extLst>
              <a:ext uri="{FF2B5EF4-FFF2-40B4-BE49-F238E27FC236}">
                <a16:creationId xmlns:a16="http://schemas.microsoft.com/office/drawing/2014/main" id="{AAF5EB50-3DE9-A36F-5BD6-0FCF05F54B87}"/>
              </a:ext>
            </a:extLst>
          </p:cNvPr>
          <p:cNvSpPr txBox="1"/>
          <p:nvPr/>
        </p:nvSpPr>
        <p:spPr>
          <a:xfrm>
            <a:off x="1212732" y="3057881"/>
            <a:ext cx="1005840" cy="507831"/>
          </a:xfrm>
          <a:prstGeom prst="rect">
            <a:avLst/>
          </a:prstGeom>
          <a:noFill/>
        </p:spPr>
        <p:txBody>
          <a:bodyPr wrap="square" rtlCol="0">
            <a:spAutoFit/>
          </a:bodyPr>
          <a:lstStyle/>
          <a:p>
            <a:pPr algn="ctr" defTabSz="685800">
              <a:defRPr/>
            </a:pPr>
            <a:r>
              <a:rPr lang="en-US" altLang="zh-CN" sz="1350" dirty="0" err="1">
                <a:solidFill>
                  <a:prstClr val="black"/>
                </a:solidFill>
                <a:latin typeface="Arial"/>
                <a:ea typeface="微软雅黑"/>
              </a:rPr>
              <a:t>BESⅢ</a:t>
            </a:r>
            <a:r>
              <a:rPr lang="en-US" altLang="zh-CN" sz="1350" dirty="0">
                <a:solidFill>
                  <a:prstClr val="black"/>
                </a:solidFill>
                <a:latin typeface="Arial"/>
                <a:ea typeface="微软雅黑"/>
              </a:rPr>
              <a:t> </a:t>
            </a:r>
          </a:p>
          <a:p>
            <a:pPr algn="ctr" defTabSz="685800">
              <a:defRPr/>
            </a:pPr>
            <a:r>
              <a:rPr lang="zh-CN" altLang="en-US" sz="1350" dirty="0">
                <a:solidFill>
                  <a:prstClr val="black"/>
                </a:solidFill>
                <a:latin typeface="Arial"/>
                <a:ea typeface="微软雅黑"/>
              </a:rPr>
              <a:t>定位子</a:t>
            </a:r>
          </a:p>
        </p:txBody>
      </p:sp>
      <p:sp>
        <p:nvSpPr>
          <p:cNvPr id="9" name="文本框 8">
            <a:extLst>
              <a:ext uri="{FF2B5EF4-FFF2-40B4-BE49-F238E27FC236}">
                <a16:creationId xmlns:a16="http://schemas.microsoft.com/office/drawing/2014/main" id="{9FD690F6-D424-8BF4-2F8D-E334CA9C9693}"/>
              </a:ext>
            </a:extLst>
          </p:cNvPr>
          <p:cNvSpPr txBox="1"/>
          <p:nvPr/>
        </p:nvSpPr>
        <p:spPr>
          <a:xfrm>
            <a:off x="1212732" y="5082353"/>
            <a:ext cx="1005840" cy="507831"/>
          </a:xfrm>
          <a:prstGeom prst="rect">
            <a:avLst/>
          </a:prstGeom>
          <a:noFill/>
        </p:spPr>
        <p:txBody>
          <a:bodyPr wrap="square" rtlCol="0">
            <a:spAutoFit/>
          </a:bodyPr>
          <a:lstStyle/>
          <a:p>
            <a:pPr algn="ctr" defTabSz="685800">
              <a:defRPr/>
            </a:pPr>
            <a:r>
              <a:rPr lang="en-US" altLang="zh-CN" sz="1350" dirty="0" err="1">
                <a:solidFill>
                  <a:prstClr val="black"/>
                </a:solidFill>
                <a:latin typeface="Arial"/>
                <a:ea typeface="微软雅黑"/>
              </a:rPr>
              <a:t>BELLEⅡ</a:t>
            </a:r>
            <a:r>
              <a:rPr lang="en-US" altLang="zh-CN" sz="1350" dirty="0">
                <a:solidFill>
                  <a:prstClr val="black"/>
                </a:solidFill>
                <a:latin typeface="Arial"/>
                <a:ea typeface="微软雅黑"/>
              </a:rPr>
              <a:t> </a:t>
            </a:r>
          </a:p>
          <a:p>
            <a:pPr algn="ctr" defTabSz="685800">
              <a:defRPr/>
            </a:pPr>
            <a:r>
              <a:rPr lang="zh-CN" altLang="en-US" sz="1350" dirty="0">
                <a:solidFill>
                  <a:prstClr val="black"/>
                </a:solidFill>
                <a:latin typeface="Arial"/>
                <a:ea typeface="微软雅黑"/>
              </a:rPr>
              <a:t>定位子</a:t>
            </a:r>
          </a:p>
        </p:txBody>
      </p:sp>
      <p:pic>
        <p:nvPicPr>
          <p:cNvPr id="10" name="图片 9">
            <a:extLst>
              <a:ext uri="{FF2B5EF4-FFF2-40B4-BE49-F238E27FC236}">
                <a16:creationId xmlns:a16="http://schemas.microsoft.com/office/drawing/2014/main" id="{9D0EA53C-3F5D-762E-C83C-8AB28627D6F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3822643" y="1396336"/>
            <a:ext cx="405924" cy="1718041"/>
          </a:xfrm>
          <a:prstGeom prst="rect">
            <a:avLst/>
          </a:prstGeom>
        </p:spPr>
      </p:pic>
      <p:sp>
        <p:nvSpPr>
          <p:cNvPr id="11" name="文本框 10">
            <a:extLst>
              <a:ext uri="{FF2B5EF4-FFF2-40B4-BE49-F238E27FC236}">
                <a16:creationId xmlns:a16="http://schemas.microsoft.com/office/drawing/2014/main" id="{E3EDFFE1-EA9F-E71A-A9D7-2AD9AE0D7960}"/>
              </a:ext>
            </a:extLst>
          </p:cNvPr>
          <p:cNvSpPr txBox="1"/>
          <p:nvPr/>
        </p:nvSpPr>
        <p:spPr>
          <a:xfrm>
            <a:off x="3234881" y="2537197"/>
            <a:ext cx="1536068" cy="507831"/>
          </a:xfrm>
          <a:prstGeom prst="rect">
            <a:avLst/>
          </a:prstGeom>
          <a:noFill/>
        </p:spPr>
        <p:txBody>
          <a:bodyPr wrap="square" rtlCol="0">
            <a:spAutoFit/>
          </a:bodyPr>
          <a:lstStyle/>
          <a:p>
            <a:pPr algn="ct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V1</a:t>
            </a:r>
          </a:p>
          <a:p>
            <a:pPr algn="ctr" defTabSz="685800">
              <a:defRPr/>
            </a:pPr>
            <a:r>
              <a:rPr lang="zh-CN" altLang="en-US" sz="1350" dirty="0">
                <a:solidFill>
                  <a:prstClr val="black"/>
                </a:solidFill>
                <a:latin typeface="Arial"/>
                <a:ea typeface="微软雅黑"/>
              </a:rPr>
              <a:t>铜管，放电工艺</a:t>
            </a:r>
          </a:p>
        </p:txBody>
      </p:sp>
      <p:sp>
        <p:nvSpPr>
          <p:cNvPr id="12" name="文本框 11">
            <a:extLst>
              <a:ext uri="{FF2B5EF4-FFF2-40B4-BE49-F238E27FC236}">
                <a16:creationId xmlns:a16="http://schemas.microsoft.com/office/drawing/2014/main" id="{97D09BB5-F682-2C40-0F4D-38015702860E}"/>
              </a:ext>
            </a:extLst>
          </p:cNvPr>
          <p:cNvSpPr txBox="1"/>
          <p:nvPr/>
        </p:nvSpPr>
        <p:spPr>
          <a:xfrm>
            <a:off x="3198168" y="4204092"/>
            <a:ext cx="1609493" cy="507831"/>
          </a:xfrm>
          <a:prstGeom prst="rect">
            <a:avLst/>
          </a:prstGeom>
          <a:noFill/>
        </p:spPr>
        <p:txBody>
          <a:bodyPr wrap="square" rtlCol="0">
            <a:spAutoFit/>
          </a:bodyPr>
          <a:lstStyle/>
          <a:p>
            <a:pPr algn="ct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V2</a:t>
            </a:r>
          </a:p>
          <a:p>
            <a:pPr algn="ctr" defTabSz="685800">
              <a:defRPr/>
            </a:pPr>
            <a:r>
              <a:rPr lang="zh-CN" altLang="en-US" sz="1350" dirty="0">
                <a:solidFill>
                  <a:prstClr val="black"/>
                </a:solidFill>
                <a:latin typeface="Arial"/>
                <a:ea typeface="微软雅黑"/>
              </a:rPr>
              <a:t>铝管，拉丝工艺</a:t>
            </a:r>
          </a:p>
        </p:txBody>
      </p:sp>
      <p:pic>
        <p:nvPicPr>
          <p:cNvPr id="13" name="图片 12">
            <a:extLst>
              <a:ext uri="{FF2B5EF4-FFF2-40B4-BE49-F238E27FC236}">
                <a16:creationId xmlns:a16="http://schemas.microsoft.com/office/drawing/2014/main" id="{18A46A53-D944-1B8D-B92B-DD8183B73F5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74518" y="3404935"/>
            <a:ext cx="1279197" cy="763392"/>
          </a:xfrm>
          <a:prstGeom prst="rect">
            <a:avLst/>
          </a:prstGeom>
        </p:spPr>
      </p:pic>
      <p:sp>
        <p:nvSpPr>
          <p:cNvPr id="14" name="文本框 13">
            <a:extLst>
              <a:ext uri="{FF2B5EF4-FFF2-40B4-BE49-F238E27FC236}">
                <a16:creationId xmlns:a16="http://schemas.microsoft.com/office/drawing/2014/main" id="{ADCF142C-9499-957A-4948-5882B34A5086}"/>
              </a:ext>
            </a:extLst>
          </p:cNvPr>
          <p:cNvSpPr txBox="1"/>
          <p:nvPr/>
        </p:nvSpPr>
        <p:spPr>
          <a:xfrm>
            <a:off x="5303141" y="4223926"/>
            <a:ext cx="1534727" cy="507831"/>
          </a:xfrm>
          <a:prstGeom prst="rect">
            <a:avLst/>
          </a:prstGeom>
          <a:noFill/>
        </p:spPr>
        <p:txBody>
          <a:bodyPr wrap="square" rtlCol="0">
            <a:spAutoFit/>
          </a:bodyPr>
          <a:lstStyle/>
          <a:p>
            <a:pPr algn="ct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V3</a:t>
            </a:r>
          </a:p>
          <a:p>
            <a:pPr algn="ctr" defTabSz="685800">
              <a:defRPr/>
            </a:pPr>
            <a:r>
              <a:rPr lang="zh-CN" altLang="en-US" sz="1350" dirty="0">
                <a:solidFill>
                  <a:prstClr val="black"/>
                </a:solidFill>
                <a:latin typeface="Arial"/>
                <a:ea typeface="微软雅黑"/>
              </a:rPr>
              <a:t>小尺寸</a:t>
            </a:r>
            <a:endParaRPr lang="en-US" altLang="zh-CN" sz="1350" dirty="0">
              <a:solidFill>
                <a:prstClr val="black"/>
              </a:solidFill>
              <a:latin typeface="Arial"/>
              <a:ea typeface="微软雅黑"/>
            </a:endParaRPr>
          </a:p>
        </p:txBody>
      </p:sp>
      <p:sp>
        <p:nvSpPr>
          <p:cNvPr id="15" name="矩形 14">
            <a:extLst>
              <a:ext uri="{FF2B5EF4-FFF2-40B4-BE49-F238E27FC236}">
                <a16:creationId xmlns:a16="http://schemas.microsoft.com/office/drawing/2014/main" id="{4307D387-65E3-84A8-FC5A-1790E8E979D4}"/>
              </a:ext>
            </a:extLst>
          </p:cNvPr>
          <p:cNvSpPr/>
          <p:nvPr/>
        </p:nvSpPr>
        <p:spPr>
          <a:xfrm>
            <a:off x="570647" y="1865304"/>
            <a:ext cx="2256823" cy="3898251"/>
          </a:xfrm>
          <a:prstGeom prst="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16" name="箭头: 右 15">
            <a:extLst>
              <a:ext uri="{FF2B5EF4-FFF2-40B4-BE49-F238E27FC236}">
                <a16:creationId xmlns:a16="http://schemas.microsoft.com/office/drawing/2014/main" id="{31E92964-219D-A225-8067-DC57C5B43F9C}"/>
              </a:ext>
            </a:extLst>
          </p:cNvPr>
          <p:cNvSpPr/>
          <p:nvPr/>
        </p:nvSpPr>
        <p:spPr>
          <a:xfrm rot="5400000">
            <a:off x="3924742" y="3121293"/>
            <a:ext cx="190207" cy="1914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17" name="箭头: 右 16">
            <a:extLst>
              <a:ext uri="{FF2B5EF4-FFF2-40B4-BE49-F238E27FC236}">
                <a16:creationId xmlns:a16="http://schemas.microsoft.com/office/drawing/2014/main" id="{2A70F3D5-E920-C434-DCED-228F0DC9950C}"/>
              </a:ext>
            </a:extLst>
          </p:cNvPr>
          <p:cNvSpPr/>
          <p:nvPr/>
        </p:nvSpPr>
        <p:spPr>
          <a:xfrm>
            <a:off x="4933124" y="3915084"/>
            <a:ext cx="201631" cy="2443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18" name="矩形 17">
            <a:extLst>
              <a:ext uri="{FF2B5EF4-FFF2-40B4-BE49-F238E27FC236}">
                <a16:creationId xmlns:a16="http://schemas.microsoft.com/office/drawing/2014/main" id="{8F0F0172-228B-3CF2-1EC9-AA456BCC6454}"/>
              </a:ext>
            </a:extLst>
          </p:cNvPr>
          <p:cNvSpPr/>
          <p:nvPr/>
        </p:nvSpPr>
        <p:spPr>
          <a:xfrm>
            <a:off x="5156106" y="3322766"/>
            <a:ext cx="1828799" cy="1376824"/>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19" name="矩形 18">
            <a:extLst>
              <a:ext uri="{FF2B5EF4-FFF2-40B4-BE49-F238E27FC236}">
                <a16:creationId xmlns:a16="http://schemas.microsoft.com/office/drawing/2014/main" id="{6E18E87B-37AF-8168-A560-30EA73D6151C}"/>
              </a:ext>
            </a:extLst>
          </p:cNvPr>
          <p:cNvSpPr/>
          <p:nvPr/>
        </p:nvSpPr>
        <p:spPr>
          <a:xfrm>
            <a:off x="3078399" y="3323622"/>
            <a:ext cx="1828799" cy="1376824"/>
          </a:xfrm>
          <a:prstGeom prst="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20" name="矩形 19">
            <a:extLst>
              <a:ext uri="{FF2B5EF4-FFF2-40B4-BE49-F238E27FC236}">
                <a16:creationId xmlns:a16="http://schemas.microsoft.com/office/drawing/2014/main" id="{97B3B024-B98B-DF23-E08C-509C5CE02FCE}"/>
              </a:ext>
            </a:extLst>
          </p:cNvPr>
          <p:cNvSpPr/>
          <p:nvPr/>
        </p:nvSpPr>
        <p:spPr>
          <a:xfrm>
            <a:off x="3075210" y="1851741"/>
            <a:ext cx="1831988" cy="1245908"/>
          </a:xfrm>
          <a:prstGeom prst="rect">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21" name="箭头: 右 20">
            <a:extLst>
              <a:ext uri="{FF2B5EF4-FFF2-40B4-BE49-F238E27FC236}">
                <a16:creationId xmlns:a16="http://schemas.microsoft.com/office/drawing/2014/main" id="{C81459FE-F5F8-3C89-C6A1-B1BCD12B5A04}"/>
              </a:ext>
            </a:extLst>
          </p:cNvPr>
          <p:cNvSpPr/>
          <p:nvPr/>
        </p:nvSpPr>
        <p:spPr>
          <a:xfrm rot="16200000">
            <a:off x="6001502" y="3107583"/>
            <a:ext cx="183664" cy="1914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22" name="矩形 21">
            <a:extLst>
              <a:ext uri="{FF2B5EF4-FFF2-40B4-BE49-F238E27FC236}">
                <a16:creationId xmlns:a16="http://schemas.microsoft.com/office/drawing/2014/main" id="{C2734C1B-6157-3692-23C5-7D24702D1904}"/>
              </a:ext>
            </a:extLst>
          </p:cNvPr>
          <p:cNvSpPr/>
          <p:nvPr/>
        </p:nvSpPr>
        <p:spPr>
          <a:xfrm>
            <a:off x="5156106" y="1866361"/>
            <a:ext cx="1874456" cy="1245908"/>
          </a:xfrm>
          <a:prstGeom prst="rect">
            <a:avLst/>
          </a:prstGeom>
          <a:noFill/>
          <a:ln w="28575">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23" name="文本框 22">
            <a:extLst>
              <a:ext uri="{FF2B5EF4-FFF2-40B4-BE49-F238E27FC236}">
                <a16:creationId xmlns:a16="http://schemas.microsoft.com/office/drawing/2014/main" id="{A3F5798F-4245-FBEC-2C65-F1EA36862D07}"/>
              </a:ext>
            </a:extLst>
          </p:cNvPr>
          <p:cNvSpPr txBox="1"/>
          <p:nvPr/>
        </p:nvSpPr>
        <p:spPr>
          <a:xfrm>
            <a:off x="5348841" y="2590797"/>
            <a:ext cx="1489027" cy="507831"/>
          </a:xfrm>
          <a:prstGeom prst="rect">
            <a:avLst/>
          </a:prstGeom>
          <a:noFill/>
        </p:spPr>
        <p:txBody>
          <a:bodyPr wrap="square" rtlCol="0">
            <a:spAutoFit/>
          </a:bodyPr>
          <a:lstStyle/>
          <a:p>
            <a:pPr algn="ct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V4</a:t>
            </a:r>
          </a:p>
          <a:p>
            <a:pPr algn="ctr" defTabSz="685800">
              <a:defRPr/>
            </a:pPr>
            <a:r>
              <a:rPr lang="zh-CN" altLang="en-US" sz="1350" dirty="0">
                <a:solidFill>
                  <a:prstClr val="black"/>
                </a:solidFill>
                <a:latin typeface="Arial"/>
                <a:ea typeface="微软雅黑"/>
              </a:rPr>
              <a:t>绝缘定位子设计</a:t>
            </a:r>
            <a:endParaRPr lang="en-US" altLang="zh-CN" sz="1350" dirty="0">
              <a:solidFill>
                <a:prstClr val="black"/>
              </a:solidFill>
              <a:latin typeface="Arial"/>
              <a:ea typeface="微软雅黑"/>
            </a:endParaRPr>
          </a:p>
        </p:txBody>
      </p:sp>
      <p:pic>
        <p:nvPicPr>
          <p:cNvPr id="24" name="图片 23">
            <a:extLst>
              <a:ext uri="{FF2B5EF4-FFF2-40B4-BE49-F238E27FC236}">
                <a16:creationId xmlns:a16="http://schemas.microsoft.com/office/drawing/2014/main" id="{65687808-8C8D-3708-3421-D767C073E954}"/>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5220413" y="1921162"/>
            <a:ext cx="1745841" cy="682310"/>
          </a:xfrm>
          <a:prstGeom prst="rect">
            <a:avLst/>
          </a:prstGeom>
        </p:spPr>
      </p:pic>
      <p:cxnSp>
        <p:nvCxnSpPr>
          <p:cNvPr id="25" name="直接连接符 24">
            <a:extLst>
              <a:ext uri="{FF2B5EF4-FFF2-40B4-BE49-F238E27FC236}">
                <a16:creationId xmlns:a16="http://schemas.microsoft.com/office/drawing/2014/main" id="{7A10CFB5-F735-D24B-5B15-B74044F53CBB}"/>
              </a:ext>
            </a:extLst>
          </p:cNvPr>
          <p:cNvCxnSpPr>
            <a:cxnSpLocks/>
            <a:stCxn id="15" idx="1"/>
            <a:endCxn id="15" idx="3"/>
          </p:cNvCxnSpPr>
          <p:nvPr/>
        </p:nvCxnSpPr>
        <p:spPr>
          <a:xfrm>
            <a:off x="570647" y="3814430"/>
            <a:ext cx="2256823"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id="{69902AD9-EB40-F41D-8FC7-FE0EBD279D9A}"/>
              </a:ext>
            </a:extLst>
          </p:cNvPr>
          <p:cNvPicPr>
            <a:picLocks noChangeAspect="1"/>
          </p:cNvPicPr>
          <p:nvPr/>
        </p:nvPicPr>
        <p:blipFill>
          <a:blip r:embed="rId9"/>
          <a:stretch>
            <a:fillRect/>
          </a:stretch>
        </p:blipFill>
        <p:spPr>
          <a:xfrm>
            <a:off x="4201560" y="4807064"/>
            <a:ext cx="1609494" cy="1135160"/>
          </a:xfrm>
          <a:prstGeom prst="rect">
            <a:avLst/>
          </a:prstGeom>
        </p:spPr>
      </p:pic>
      <p:sp>
        <p:nvSpPr>
          <p:cNvPr id="27" name="文本框 26">
            <a:extLst>
              <a:ext uri="{FF2B5EF4-FFF2-40B4-BE49-F238E27FC236}">
                <a16:creationId xmlns:a16="http://schemas.microsoft.com/office/drawing/2014/main" id="{89296F69-CAE6-5CAC-C0B5-0B4FDE78CACB}"/>
              </a:ext>
            </a:extLst>
          </p:cNvPr>
          <p:cNvSpPr txBox="1"/>
          <p:nvPr/>
        </p:nvSpPr>
        <p:spPr>
          <a:xfrm>
            <a:off x="7480385" y="1851741"/>
            <a:ext cx="4492391" cy="378052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t>最终使用</a:t>
            </a:r>
            <a:r>
              <a:rPr lang="en-US" altLang="zh-CN" dirty="0"/>
              <a:t>3</a:t>
            </a:r>
            <a:r>
              <a:rPr lang="zh-CN" altLang="en-US" dirty="0"/>
              <a:t>种定位子</a:t>
            </a:r>
            <a:endParaRPr lang="en-US" altLang="zh-CN" dirty="0"/>
          </a:p>
          <a:p>
            <a:pPr marL="285750" indent="-285750">
              <a:lnSpc>
                <a:spcPct val="150000"/>
              </a:lnSpc>
              <a:buFont typeface="Wingdings" panose="05000000000000000000" pitchFamily="2" charset="2"/>
              <a:buChar char="Ø"/>
            </a:pPr>
            <a:r>
              <a:rPr lang="zh-CN" altLang="en-US" dirty="0"/>
              <a:t>超小单元样机（</a:t>
            </a:r>
            <a:r>
              <a:rPr lang="en-US" altLang="zh-CN" dirty="0"/>
              <a:t>2</a:t>
            </a:r>
            <a:r>
              <a:rPr lang="zh-CN" altLang="en-US" dirty="0"/>
              <a:t>种）：因为超小单元空间限制，使用</a:t>
            </a:r>
            <a:r>
              <a:rPr lang="zh-CN" altLang="en-US" b="1" dirty="0">
                <a:solidFill>
                  <a:srgbClr val="FF0000"/>
                </a:solidFill>
              </a:rPr>
              <a:t>绝缘定位子</a:t>
            </a:r>
            <a:r>
              <a:rPr lang="en-US" altLang="zh-CN" b="1" dirty="0">
                <a:solidFill>
                  <a:srgbClr val="FF0000"/>
                </a:solidFill>
              </a:rPr>
              <a:t>+</a:t>
            </a:r>
            <a:r>
              <a:rPr lang="zh-CN" altLang="en-US" b="1" dirty="0">
                <a:solidFill>
                  <a:srgbClr val="FF0000"/>
                </a:solidFill>
              </a:rPr>
              <a:t>金属定位子</a:t>
            </a:r>
            <a:r>
              <a:rPr lang="zh-CN" altLang="en-US" dirty="0"/>
              <a:t>（绝缘定位子</a:t>
            </a:r>
            <a:r>
              <a:rPr lang="en-US" altLang="zh-CN" dirty="0"/>
              <a:t>: 1.8mm+2.2mm+1.8mm</a:t>
            </a:r>
          </a:p>
          <a:p>
            <a:pPr>
              <a:lnSpc>
                <a:spcPct val="150000"/>
              </a:lnSpc>
            </a:pPr>
            <a:r>
              <a:rPr lang="en-US" altLang="zh-CN" dirty="0"/>
              <a:t>        </a:t>
            </a:r>
            <a:r>
              <a:rPr lang="zh-CN" altLang="en-US" dirty="0"/>
              <a:t>金属定位子</a:t>
            </a:r>
            <a:r>
              <a:rPr lang="en-US" altLang="zh-CN" dirty="0"/>
              <a:t>: 1.2mm+1.8mm+1.4mm</a:t>
            </a:r>
            <a:r>
              <a:rPr lang="zh-CN" altLang="en-US" dirty="0"/>
              <a:t>）</a:t>
            </a:r>
            <a:endParaRPr lang="en-US" altLang="zh-CN" dirty="0"/>
          </a:p>
          <a:p>
            <a:pPr marL="285750" indent="-285750">
              <a:lnSpc>
                <a:spcPct val="150000"/>
              </a:lnSpc>
              <a:buFont typeface="Wingdings" panose="05000000000000000000" pitchFamily="2" charset="2"/>
              <a:buChar char="Ø"/>
            </a:pPr>
            <a:r>
              <a:rPr lang="zh-CN" altLang="en-US" dirty="0"/>
              <a:t>全长样机（</a:t>
            </a:r>
            <a:r>
              <a:rPr lang="en-US" altLang="zh-CN" dirty="0"/>
              <a:t>1</a:t>
            </a:r>
            <a:r>
              <a:rPr lang="zh-CN" altLang="en-US" dirty="0"/>
              <a:t>种）：</a:t>
            </a:r>
            <a:r>
              <a:rPr lang="zh-CN" altLang="en-US" dirty="0">
                <a:solidFill>
                  <a:srgbClr val="FF0000"/>
                </a:solidFill>
              </a:rPr>
              <a:t>绝缘定位子（</a:t>
            </a:r>
            <a:r>
              <a:rPr lang="en-US" altLang="zh-CN" dirty="0">
                <a:solidFill>
                  <a:srgbClr val="FF0000"/>
                </a:solidFill>
              </a:rPr>
              <a:t>2.8mm+3.2mm</a:t>
            </a:r>
            <a:r>
              <a:rPr lang="zh-CN" altLang="en-US" dirty="0">
                <a:solidFill>
                  <a:srgbClr val="FF0000"/>
                </a:solidFill>
              </a:rPr>
              <a:t>）</a:t>
            </a:r>
            <a:endParaRPr lang="en-US" altLang="zh-CN" dirty="0">
              <a:solidFill>
                <a:srgbClr val="FF0000"/>
              </a:solidFill>
            </a:endParaRPr>
          </a:p>
          <a:p>
            <a:pPr marL="285750" indent="-285750">
              <a:lnSpc>
                <a:spcPct val="150000"/>
              </a:lnSpc>
              <a:buFont typeface="Wingdings" panose="05000000000000000000" pitchFamily="2" charset="2"/>
              <a:buChar char="Ø"/>
            </a:pPr>
            <a:r>
              <a:rPr lang="zh-CN" altLang="en-US" dirty="0"/>
              <a:t>所有绝缘定位子漏电流在</a:t>
            </a:r>
            <a:r>
              <a:rPr lang="en-US" altLang="zh-CN" b="1" dirty="0"/>
              <a:t>3000V</a:t>
            </a:r>
            <a:r>
              <a:rPr lang="zh-CN" altLang="en-US" b="1" dirty="0"/>
              <a:t>下均小于</a:t>
            </a:r>
            <a:r>
              <a:rPr lang="en-US" altLang="zh-CN" b="1" dirty="0"/>
              <a:t>0.5nA</a:t>
            </a:r>
            <a:r>
              <a:rPr lang="zh-CN" altLang="en-US" b="1" dirty="0"/>
              <a:t>（</a:t>
            </a:r>
            <a:r>
              <a:rPr lang="en-US" altLang="zh-CN" b="1" dirty="0"/>
              <a:t>24h</a:t>
            </a:r>
            <a:r>
              <a:rPr lang="zh-CN" altLang="en-US" b="1" dirty="0"/>
              <a:t>）</a:t>
            </a:r>
            <a:endParaRPr lang="en-US" altLang="zh-CN" b="1" dirty="0"/>
          </a:p>
        </p:txBody>
      </p:sp>
    </p:spTree>
    <p:extLst>
      <p:ext uri="{BB962C8B-B14F-4D97-AF65-F5344CB8AC3E}">
        <p14:creationId xmlns:p14="http://schemas.microsoft.com/office/powerpoint/2010/main" val="1970494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57B8F5A-E4A6-20F8-773C-80121C8B4EAA}"/>
              </a:ext>
            </a:extLst>
          </p:cNvPr>
          <p:cNvSpPr>
            <a:spLocks noGrp="1"/>
          </p:cNvSpPr>
          <p:nvPr>
            <p:ph type="title"/>
          </p:nvPr>
        </p:nvSpPr>
        <p:spPr/>
        <p:txBody>
          <a:bodyPr/>
          <a:lstStyle/>
          <a:p>
            <a:r>
              <a:rPr lang="zh-CN" altLang="en-US" dirty="0"/>
              <a:t>超小单元样机</a:t>
            </a:r>
            <a:r>
              <a:rPr lang="en-US" altLang="zh-CN" dirty="0"/>
              <a:t>—</a:t>
            </a:r>
            <a:r>
              <a:rPr lang="zh-CN" altLang="en-US" dirty="0"/>
              <a:t>研制</a:t>
            </a:r>
          </a:p>
        </p:txBody>
      </p:sp>
      <p:sp>
        <p:nvSpPr>
          <p:cNvPr id="4" name="灯片编号占位符 3">
            <a:extLst>
              <a:ext uri="{FF2B5EF4-FFF2-40B4-BE49-F238E27FC236}">
                <a16:creationId xmlns:a16="http://schemas.microsoft.com/office/drawing/2014/main" id="{3A929A9D-79F7-7E9F-9217-DB83A5310701}"/>
              </a:ext>
            </a:extLst>
          </p:cNvPr>
          <p:cNvSpPr>
            <a:spLocks noGrp="1"/>
          </p:cNvSpPr>
          <p:nvPr>
            <p:ph type="sldNum" sz="quarter" idx="12"/>
          </p:nvPr>
        </p:nvSpPr>
        <p:spPr/>
        <p:txBody>
          <a:bodyPr/>
          <a:lstStyle/>
          <a:p>
            <a:fld id="{C40B4FF0-5E72-4B05-8317-861D4184A370}" type="slidenum">
              <a:rPr lang="zh-CN" altLang="en-US" smtClean="0"/>
              <a:pPr/>
              <a:t>11</a:t>
            </a:fld>
            <a:endParaRPr lang="zh-CN" altLang="en-US" dirty="0"/>
          </a:p>
        </p:txBody>
      </p:sp>
      <p:pic>
        <p:nvPicPr>
          <p:cNvPr id="6" name="图片 5">
            <a:extLst>
              <a:ext uri="{FF2B5EF4-FFF2-40B4-BE49-F238E27FC236}">
                <a16:creationId xmlns:a16="http://schemas.microsoft.com/office/drawing/2014/main" id="{3A716E3B-1D64-7C53-DE08-A5ADF4B956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807" y="1405046"/>
            <a:ext cx="3810685" cy="5080913"/>
          </a:xfrm>
          <a:prstGeom prst="rect">
            <a:avLst/>
          </a:prstGeom>
        </p:spPr>
      </p:pic>
      <p:sp>
        <p:nvSpPr>
          <p:cNvPr id="7" name="文本框 6">
            <a:extLst>
              <a:ext uri="{FF2B5EF4-FFF2-40B4-BE49-F238E27FC236}">
                <a16:creationId xmlns:a16="http://schemas.microsoft.com/office/drawing/2014/main" id="{056C109C-CB8A-92BA-0C5F-F348263F3F1E}"/>
              </a:ext>
            </a:extLst>
          </p:cNvPr>
          <p:cNvSpPr txBox="1"/>
          <p:nvPr/>
        </p:nvSpPr>
        <p:spPr>
          <a:xfrm rot="17348026">
            <a:off x="375626" y="3760836"/>
            <a:ext cx="1124847" cy="369332"/>
          </a:xfrm>
          <a:prstGeom prst="rect">
            <a:avLst/>
          </a:prstGeom>
          <a:solidFill>
            <a:schemeClr val="bg1"/>
          </a:solidFill>
        </p:spPr>
        <p:txBody>
          <a:bodyPr wrap="square" rtlCol="0">
            <a:spAutoFit/>
          </a:bodyPr>
          <a:lstStyle/>
          <a:p>
            <a:r>
              <a:rPr lang="en-US" altLang="zh-CN" b="1" dirty="0">
                <a:solidFill>
                  <a:srgbClr val="FF0000"/>
                </a:solidFill>
              </a:rPr>
              <a:t>1366mm</a:t>
            </a:r>
            <a:endParaRPr lang="zh-CN" altLang="en-US" b="1" dirty="0">
              <a:solidFill>
                <a:srgbClr val="FF0000"/>
              </a:solidFill>
            </a:endParaRPr>
          </a:p>
        </p:txBody>
      </p:sp>
      <p:pic>
        <p:nvPicPr>
          <p:cNvPr id="8" name="图片 7">
            <a:extLst>
              <a:ext uri="{FF2B5EF4-FFF2-40B4-BE49-F238E27FC236}">
                <a16:creationId xmlns:a16="http://schemas.microsoft.com/office/drawing/2014/main" id="{16868E60-7C42-8D8F-E8C6-2085176534E5}"/>
              </a:ext>
            </a:extLst>
          </p:cNvPr>
          <p:cNvPicPr>
            <a:picLocks noChangeAspect="1"/>
          </p:cNvPicPr>
          <p:nvPr/>
        </p:nvPicPr>
        <p:blipFill>
          <a:blip r:embed="rId4" cstate="print">
            <a:extLst>
              <a:ext uri="{28A0092B-C50C-407E-A947-70E740481C1C}">
                <a14:useLocalDpi xmlns:a14="http://schemas.microsoft.com/office/drawing/2010/main" val="0"/>
              </a:ext>
            </a:extLst>
          </a:blip>
          <a:srcRect t="10228" r="2933" b="38744"/>
          <a:stretch>
            <a:fillRect/>
          </a:stretch>
        </p:blipFill>
        <p:spPr>
          <a:xfrm>
            <a:off x="4292810" y="1446477"/>
            <a:ext cx="3451733" cy="2419434"/>
          </a:xfrm>
          <a:prstGeom prst="rect">
            <a:avLst/>
          </a:prstGeom>
          <a:ln w="28575">
            <a:solidFill>
              <a:srgbClr val="0070C0"/>
            </a:solidFill>
          </a:ln>
        </p:spPr>
      </p:pic>
      <p:sp>
        <p:nvSpPr>
          <p:cNvPr id="9" name="文本框 8">
            <a:extLst>
              <a:ext uri="{FF2B5EF4-FFF2-40B4-BE49-F238E27FC236}">
                <a16:creationId xmlns:a16="http://schemas.microsoft.com/office/drawing/2014/main" id="{BE2C72FB-D93A-0629-A887-7214B5B202A6}"/>
              </a:ext>
            </a:extLst>
          </p:cNvPr>
          <p:cNvSpPr txBox="1"/>
          <p:nvPr/>
        </p:nvSpPr>
        <p:spPr>
          <a:xfrm>
            <a:off x="7865861" y="1235125"/>
            <a:ext cx="4326139" cy="3618298"/>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Cell size</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6.83mm to 8.06mm</a:t>
            </a:r>
          </a:p>
          <a:p>
            <a:pPr>
              <a:lnSpc>
                <a:spcPct val="150000"/>
              </a:lnSpc>
            </a:pPr>
            <a:r>
              <a:rPr lang="en-US" altLang="zh-CN" sz="1600" dirty="0">
                <a:latin typeface="Times New Roman" panose="02020603050405020304" pitchFamily="18" charset="0"/>
                <a:cs typeface="Times New Roman" panose="02020603050405020304" pitchFamily="18" charset="0"/>
              </a:rPr>
              <a:t>Cell Num. : 206 </a:t>
            </a:r>
          </a:p>
          <a:p>
            <a:pPr marL="285750" indent="-285750">
              <a:lnSpc>
                <a:spcPct val="150000"/>
              </a:lnSpc>
              <a:buFont typeface="Wingdings" panose="05000000000000000000" pitchFamily="2" charset="2"/>
              <a:buChar char="Ø"/>
            </a:pPr>
            <a:r>
              <a:rPr lang="zh-CN" altLang="en-US" sz="1600" b="1" dirty="0"/>
              <a:t>张力：</a:t>
            </a:r>
            <a:r>
              <a:rPr lang="zh-CN" altLang="en-US" sz="1600" dirty="0"/>
              <a:t>阳极：</a:t>
            </a:r>
            <a:r>
              <a:rPr lang="en-US" altLang="zh-CN" sz="1600" dirty="0"/>
              <a:t>42.8g</a:t>
            </a:r>
            <a:r>
              <a:rPr lang="zh-CN" altLang="en-US" sz="1600" dirty="0"/>
              <a:t>；                                                                       阴极</a:t>
            </a:r>
            <a:r>
              <a:rPr lang="en-US" altLang="zh-CN" sz="1600" dirty="0"/>
              <a:t>+</a:t>
            </a:r>
            <a:r>
              <a:rPr lang="zh-CN" altLang="en-US" sz="1600" dirty="0"/>
              <a:t>场丝：</a:t>
            </a:r>
            <a:r>
              <a:rPr lang="en-US" altLang="zh-CN" sz="1600" dirty="0"/>
              <a:t>81.73g</a:t>
            </a:r>
          </a:p>
          <a:p>
            <a:pPr marL="285750" indent="-285750">
              <a:lnSpc>
                <a:spcPct val="150000"/>
              </a:lnSpc>
              <a:buFont typeface="Wingdings" panose="05000000000000000000" pitchFamily="2" charset="2"/>
              <a:buChar char="Ø"/>
            </a:pPr>
            <a:r>
              <a:rPr lang="zh-CN" altLang="en-US" sz="1600" b="1" dirty="0">
                <a:latin typeface="Times New Roman" panose="02020603050405020304" pitchFamily="18" charset="0"/>
                <a:cs typeface="Times New Roman" panose="02020603050405020304" pitchFamily="18" charset="0"/>
              </a:rPr>
              <a:t>张力保持：</a:t>
            </a:r>
            <a:r>
              <a:rPr lang="zh-CN" altLang="en-US" sz="1600" dirty="0">
                <a:latin typeface="Times New Roman" panose="02020603050405020304" pitchFamily="18" charset="0"/>
                <a:cs typeface="Times New Roman" panose="02020603050405020304" pitchFamily="18" charset="0"/>
              </a:rPr>
              <a:t>漏电流间接表征，该张力情况下的单元在电压为</a:t>
            </a:r>
            <a:r>
              <a:rPr lang="en-US" altLang="zh-CN" sz="1600" dirty="0">
                <a:latin typeface="Times New Roman" panose="02020603050405020304" pitchFamily="18" charset="0"/>
                <a:cs typeface="Times New Roman" panose="02020603050405020304" pitchFamily="18" charset="0"/>
              </a:rPr>
              <a:t>1930V</a:t>
            </a:r>
            <a:r>
              <a:rPr lang="zh-CN" altLang="en-US" sz="1600" dirty="0">
                <a:latin typeface="Times New Roman" panose="02020603050405020304" pitchFamily="18" charset="0"/>
                <a:cs typeface="Times New Roman" panose="02020603050405020304" pitchFamily="18" charset="0"/>
              </a:rPr>
              <a:t>出现破坏静电力平衡打火振荡情况，</a:t>
            </a:r>
            <a:r>
              <a:rPr lang="en-US" altLang="zh-CN" sz="1600" dirty="0">
                <a:latin typeface="Times New Roman" panose="02020603050405020304" pitchFamily="18" charset="0"/>
                <a:cs typeface="Times New Roman" panose="02020603050405020304" pitchFamily="18" charset="0"/>
              </a:rPr>
              <a:t>1920V</a:t>
            </a:r>
            <a:r>
              <a:rPr lang="zh-CN" altLang="en-US" sz="1600" dirty="0">
                <a:latin typeface="Times New Roman" panose="02020603050405020304" pitchFamily="18" charset="0"/>
                <a:cs typeface="Times New Roman" panose="02020603050405020304" pitchFamily="18" charset="0"/>
              </a:rPr>
              <a:t>漏电流较大有振荡现象，测试</a:t>
            </a:r>
            <a:r>
              <a:rPr lang="en-US" altLang="zh-CN" sz="1600" dirty="0">
                <a:latin typeface="Times New Roman" panose="02020603050405020304" pitchFamily="18" charset="0"/>
                <a:cs typeface="Times New Roman" panose="02020603050405020304" pitchFamily="18" charset="0"/>
              </a:rPr>
              <a:t>1910V</a:t>
            </a:r>
            <a:r>
              <a:rPr lang="zh-CN" altLang="en-US" sz="1600" dirty="0">
                <a:latin typeface="Times New Roman" panose="02020603050405020304" pitchFamily="18" charset="0"/>
                <a:cs typeface="Times New Roman" panose="02020603050405020304" pitchFamily="18" charset="0"/>
              </a:rPr>
              <a:t>电压下的漏电流反映张力保持结果。加电</a:t>
            </a:r>
            <a:r>
              <a:rPr lang="en-US" altLang="zh-CN" sz="1600" dirty="0">
                <a:latin typeface="Times New Roman" panose="02020603050405020304" pitchFamily="18" charset="0"/>
                <a:cs typeface="Times New Roman" panose="02020603050405020304" pitchFamily="18" charset="0"/>
              </a:rPr>
              <a:t>5min</a:t>
            </a:r>
            <a:r>
              <a:rPr lang="zh-CN" altLang="en-US" sz="1600" dirty="0">
                <a:latin typeface="Times New Roman" panose="02020603050405020304" pitchFamily="18" charset="0"/>
                <a:cs typeface="Times New Roman" panose="02020603050405020304" pitchFamily="18" charset="0"/>
              </a:rPr>
              <a:t>漏电流均小于</a:t>
            </a:r>
            <a:r>
              <a:rPr lang="en-US" altLang="zh-CN" sz="1600" dirty="0">
                <a:latin typeface="Times New Roman" panose="02020603050405020304" pitchFamily="18" charset="0"/>
                <a:cs typeface="Times New Roman" panose="02020603050405020304" pitchFamily="18" charset="0"/>
              </a:rPr>
              <a:t>10nA</a:t>
            </a:r>
            <a:r>
              <a:rPr lang="zh-CN" altLang="en-US" sz="1600" dirty="0">
                <a:latin typeface="Times New Roman" panose="02020603050405020304" pitchFamily="18" charset="0"/>
                <a:cs typeface="Times New Roman" panose="02020603050405020304" pitchFamily="18" charset="0"/>
              </a:rPr>
              <a:t>，经过锻炼，漏电流均在</a:t>
            </a:r>
            <a:r>
              <a:rPr lang="en-US" altLang="zh-CN" sz="1600" dirty="0">
                <a:latin typeface="Times New Roman" panose="02020603050405020304" pitchFamily="18" charset="0"/>
                <a:cs typeface="Times New Roman" panose="02020603050405020304" pitchFamily="18" charset="0"/>
              </a:rPr>
              <a:t>2nA</a:t>
            </a:r>
            <a:r>
              <a:rPr lang="zh-CN" altLang="en-US" sz="1600" dirty="0">
                <a:latin typeface="Times New Roman" panose="02020603050405020304" pitchFamily="18" charset="0"/>
                <a:cs typeface="Times New Roman" panose="02020603050405020304" pitchFamily="18" charset="0"/>
              </a:rPr>
              <a:t>以下。</a:t>
            </a:r>
            <a:endParaRPr lang="en-US" altLang="zh-CN" sz="1600" dirty="0">
              <a:latin typeface="Times New Roman" panose="02020603050405020304" pitchFamily="18" charset="0"/>
              <a:cs typeface="Times New Roman" panose="02020603050405020304" pitchFamily="18" charset="0"/>
            </a:endParaRPr>
          </a:p>
        </p:txBody>
      </p:sp>
      <p:cxnSp>
        <p:nvCxnSpPr>
          <p:cNvPr id="10" name="直接连接符 9">
            <a:extLst>
              <a:ext uri="{FF2B5EF4-FFF2-40B4-BE49-F238E27FC236}">
                <a16:creationId xmlns:a16="http://schemas.microsoft.com/office/drawing/2014/main" id="{7E100738-6110-0B19-40E3-3674CBF65834}"/>
              </a:ext>
            </a:extLst>
          </p:cNvPr>
          <p:cNvCxnSpPr>
            <a:cxnSpLocks/>
          </p:cNvCxnSpPr>
          <p:nvPr/>
        </p:nvCxnSpPr>
        <p:spPr>
          <a:xfrm flipH="1">
            <a:off x="603635" y="2289955"/>
            <a:ext cx="1204626" cy="41187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3331EEFB-D2A2-BC51-3AFB-D3190C284B39}"/>
              </a:ext>
            </a:extLst>
          </p:cNvPr>
          <p:cNvPicPr>
            <a:picLocks noChangeAspect="1"/>
          </p:cNvPicPr>
          <p:nvPr/>
        </p:nvPicPr>
        <p:blipFill>
          <a:blip r:embed="rId5" cstate="print">
            <a:extLst>
              <a:ext uri="{28A0092B-C50C-407E-A947-70E740481C1C}">
                <a14:useLocalDpi xmlns:a14="http://schemas.microsoft.com/office/drawing/2010/main" val="0"/>
              </a:ext>
            </a:extLst>
          </a:blip>
          <a:srcRect l="-1" t="13608" r="77" b="2555"/>
          <a:stretch>
            <a:fillRect/>
          </a:stretch>
        </p:blipFill>
        <p:spPr>
          <a:xfrm>
            <a:off x="4292811" y="4282690"/>
            <a:ext cx="3451733" cy="2172003"/>
          </a:xfrm>
          <a:prstGeom prst="rect">
            <a:avLst/>
          </a:prstGeom>
          <a:ln w="38100">
            <a:solidFill>
              <a:srgbClr val="0070C0"/>
            </a:solidFill>
          </a:ln>
        </p:spPr>
      </p:pic>
      <p:pic>
        <p:nvPicPr>
          <p:cNvPr id="13" name="图片 12">
            <a:extLst>
              <a:ext uri="{FF2B5EF4-FFF2-40B4-BE49-F238E27FC236}">
                <a16:creationId xmlns:a16="http://schemas.microsoft.com/office/drawing/2014/main" id="{380DF53B-7DB8-B57D-1F9D-0DFE3F1678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6455" y="4801663"/>
            <a:ext cx="3313029" cy="1972201"/>
          </a:xfrm>
          <a:prstGeom prst="rect">
            <a:avLst/>
          </a:prstGeom>
        </p:spPr>
      </p:pic>
    </p:spTree>
    <p:extLst>
      <p:ext uri="{BB962C8B-B14F-4D97-AF65-F5344CB8AC3E}">
        <p14:creationId xmlns:p14="http://schemas.microsoft.com/office/powerpoint/2010/main" val="844331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51ABEFE-5C33-B3D9-D3D2-37660DF76DC9}"/>
              </a:ext>
            </a:extLst>
          </p:cNvPr>
          <p:cNvSpPr>
            <a:spLocks noGrp="1"/>
          </p:cNvSpPr>
          <p:nvPr>
            <p:ph type="title"/>
          </p:nvPr>
        </p:nvSpPr>
        <p:spPr/>
        <p:txBody>
          <a:bodyPr/>
          <a:lstStyle/>
          <a:p>
            <a:r>
              <a:rPr lang="zh-CN" altLang="en-US" dirty="0"/>
              <a:t>超小单元样机</a:t>
            </a:r>
            <a:r>
              <a:rPr lang="en-US" altLang="zh-CN" dirty="0"/>
              <a:t>—</a:t>
            </a:r>
            <a:r>
              <a:rPr lang="zh-CN" altLang="en-US" dirty="0"/>
              <a:t>铁源测试</a:t>
            </a:r>
          </a:p>
        </p:txBody>
      </p:sp>
      <p:sp>
        <p:nvSpPr>
          <p:cNvPr id="4" name="灯片编号占位符 3">
            <a:extLst>
              <a:ext uri="{FF2B5EF4-FFF2-40B4-BE49-F238E27FC236}">
                <a16:creationId xmlns:a16="http://schemas.microsoft.com/office/drawing/2014/main" id="{A360A3DE-15C6-31F2-7A42-2B73D1E32F8B}"/>
              </a:ext>
            </a:extLst>
          </p:cNvPr>
          <p:cNvSpPr>
            <a:spLocks noGrp="1"/>
          </p:cNvSpPr>
          <p:nvPr>
            <p:ph type="sldNum" sz="quarter" idx="12"/>
          </p:nvPr>
        </p:nvSpPr>
        <p:spPr/>
        <p:txBody>
          <a:bodyPr/>
          <a:lstStyle/>
          <a:p>
            <a:fld id="{C40B4FF0-5E72-4B05-8317-861D4184A370}" type="slidenum">
              <a:rPr lang="zh-CN" altLang="en-US" smtClean="0"/>
              <a:pPr/>
              <a:t>12</a:t>
            </a:fld>
            <a:endParaRPr lang="zh-CN" altLang="en-US" dirty="0"/>
          </a:p>
        </p:txBody>
      </p:sp>
      <p:pic>
        <p:nvPicPr>
          <p:cNvPr id="6" name="图片 5">
            <a:extLst>
              <a:ext uri="{FF2B5EF4-FFF2-40B4-BE49-F238E27FC236}">
                <a16:creationId xmlns:a16="http://schemas.microsoft.com/office/drawing/2014/main" id="{FAB37328-FBDA-7840-2095-08D668C4D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4063" y="1518619"/>
            <a:ext cx="3852135" cy="5136180"/>
          </a:xfrm>
          <a:prstGeom prst="rect">
            <a:avLst/>
          </a:prstGeom>
        </p:spPr>
      </p:pic>
      <p:pic>
        <p:nvPicPr>
          <p:cNvPr id="5" name="图片 4">
            <a:extLst>
              <a:ext uri="{FF2B5EF4-FFF2-40B4-BE49-F238E27FC236}">
                <a16:creationId xmlns:a16="http://schemas.microsoft.com/office/drawing/2014/main" id="{58A8A363-1187-7235-7E5E-8CF5C1FC03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810" y="4718726"/>
            <a:ext cx="3765994" cy="1872575"/>
          </a:xfrm>
          <a:prstGeom prst="rect">
            <a:avLst/>
          </a:prstGeom>
          <a:ln w="28575">
            <a:solidFill>
              <a:srgbClr val="0070C0"/>
            </a:solidFill>
          </a:ln>
        </p:spPr>
      </p:pic>
      <p:sp>
        <p:nvSpPr>
          <p:cNvPr id="7" name="星形: 七角 6">
            <a:extLst>
              <a:ext uri="{FF2B5EF4-FFF2-40B4-BE49-F238E27FC236}">
                <a16:creationId xmlns:a16="http://schemas.microsoft.com/office/drawing/2014/main" id="{521A1BF8-DF24-CB1C-4F1D-C03E16FC0F26}"/>
              </a:ext>
            </a:extLst>
          </p:cNvPr>
          <p:cNvSpPr/>
          <p:nvPr/>
        </p:nvSpPr>
        <p:spPr>
          <a:xfrm>
            <a:off x="5695523" y="3689771"/>
            <a:ext cx="267128" cy="223463"/>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7A8037D2-B2F2-B2EE-5C5A-03D9670141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810" y="1637684"/>
            <a:ext cx="3704379" cy="2778285"/>
          </a:xfrm>
          <a:prstGeom prst="rect">
            <a:avLst/>
          </a:prstGeom>
        </p:spPr>
      </p:pic>
      <p:sp>
        <p:nvSpPr>
          <p:cNvPr id="9" name="文本框 8">
            <a:extLst>
              <a:ext uri="{FF2B5EF4-FFF2-40B4-BE49-F238E27FC236}">
                <a16:creationId xmlns:a16="http://schemas.microsoft.com/office/drawing/2014/main" id="{B12DE7D8-4E44-92EF-3AA4-967F056C96C7}"/>
              </a:ext>
            </a:extLst>
          </p:cNvPr>
          <p:cNvSpPr txBox="1"/>
          <p:nvPr/>
        </p:nvSpPr>
        <p:spPr>
          <a:xfrm>
            <a:off x="8616466" y="1592986"/>
            <a:ext cx="3235724" cy="1754326"/>
          </a:xfrm>
          <a:prstGeom prst="rect">
            <a:avLst/>
          </a:prstGeom>
          <a:noFill/>
        </p:spPr>
        <p:txBody>
          <a:bodyPr wrap="square">
            <a:spAutoFit/>
          </a:bodyPr>
          <a:lstStyle/>
          <a:p>
            <a:r>
              <a:rPr lang="zh-CN" altLang="en-US" dirty="0">
                <a:latin typeface="Times New Roman" panose="02020603050405020304" pitchFamily="18" charset="0"/>
                <a:cs typeface="Times New Roman" panose="02020603050405020304" pitchFamily="18" charset="0"/>
              </a:rPr>
              <a:t>工作气体：</a:t>
            </a:r>
            <a:r>
              <a:rPr lang="en-US" altLang="zh-CN" dirty="0">
                <a:latin typeface="Times New Roman" panose="02020603050405020304" pitchFamily="18" charset="0"/>
                <a:cs typeface="Times New Roman" panose="02020603050405020304" pitchFamily="18" charset="0"/>
              </a:rPr>
              <a:t>He(60)</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C3H8(40)</a:t>
            </a:r>
          </a:p>
          <a:p>
            <a:endParaRPr lang="en-US" altLang="zh-CN" dirty="0">
              <a:latin typeface="Times New Roman" panose="02020603050405020304" pitchFamily="18" charset="0"/>
              <a:cs typeface="Times New Roman" panose="02020603050405020304" pitchFamily="18" charset="0"/>
            </a:endParaRPr>
          </a:p>
          <a:p>
            <a:r>
              <a:rPr lang="zh-CN" altLang="en-US" sz="1800" dirty="0">
                <a:latin typeface="Times New Roman" panose="02020603050405020304" pitchFamily="18" charset="0"/>
                <a:cs typeface="Times New Roman" panose="02020603050405020304" pitchFamily="18" charset="0"/>
              </a:rPr>
              <a:t>电子学：</a:t>
            </a:r>
            <a:r>
              <a:rPr lang="en-US" altLang="zh-CN" sz="1800" dirty="0">
                <a:latin typeface="Times New Roman" panose="02020603050405020304" pitchFamily="18" charset="0"/>
                <a:cs typeface="Times New Roman" panose="02020603050405020304" pitchFamily="18" charset="0"/>
              </a:rPr>
              <a:t>142PC+572A</a:t>
            </a:r>
          </a:p>
          <a:p>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多道：</a:t>
            </a:r>
            <a:r>
              <a:rPr lang="en-US" altLang="zh-CN" dirty="0">
                <a:latin typeface="Times New Roman" panose="02020603050405020304" pitchFamily="18" charset="0"/>
                <a:cs typeface="Times New Roman" panose="02020603050405020304" pitchFamily="18" charset="0"/>
              </a:rPr>
              <a:t>927</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gain</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0.5*20</a:t>
            </a:r>
          </a:p>
          <a:p>
            <a:r>
              <a:rPr lang="en-US" altLang="zh-CN" dirty="0">
                <a:latin typeface="Times New Roman" panose="02020603050405020304" pitchFamily="18" charset="0"/>
                <a:cs typeface="Times New Roman" panose="02020603050405020304" pitchFamily="18" charset="0"/>
              </a:rPr>
              <a:t>                      shape time</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2us</a:t>
            </a:r>
            <a:r>
              <a:rPr lang="zh-CN" altLang="en-US" dirty="0">
                <a:latin typeface="Times New Roman" panose="02020603050405020304" pitchFamily="18" charset="0"/>
                <a:cs typeface="Times New Roman" panose="02020603050405020304" pitchFamily="18" charset="0"/>
              </a:rPr>
              <a:t>）</a:t>
            </a:r>
            <a:endParaRPr lang="en-US" altLang="zh-CN" sz="1800" dirty="0">
              <a:latin typeface="Times New Roman" panose="02020603050405020304" pitchFamily="18" charset="0"/>
              <a:cs typeface="Times New Roman" panose="02020603050405020304" pitchFamily="18" charset="0"/>
            </a:endParaRPr>
          </a:p>
        </p:txBody>
      </p:sp>
      <p:pic>
        <p:nvPicPr>
          <p:cNvPr id="10" name="图片 9" descr="图表, 图示, 直方图&#10;&#10;AI 生成的内容可能不正确。">
            <a:extLst>
              <a:ext uri="{FF2B5EF4-FFF2-40B4-BE49-F238E27FC236}">
                <a16:creationId xmlns:a16="http://schemas.microsoft.com/office/drawing/2014/main" id="{3EF45EFF-762F-51C3-5C4C-A7B3DFB9DF89}"/>
              </a:ext>
            </a:extLst>
          </p:cNvPr>
          <p:cNvPicPr>
            <a:picLocks noChangeAspect="1"/>
          </p:cNvPicPr>
          <p:nvPr/>
        </p:nvPicPr>
        <p:blipFill>
          <a:blip r:embed="rId6"/>
          <a:stretch>
            <a:fillRect/>
          </a:stretch>
        </p:blipFill>
        <p:spPr>
          <a:xfrm>
            <a:off x="8616466" y="3689771"/>
            <a:ext cx="3111194" cy="3084093"/>
          </a:xfrm>
          <a:prstGeom prst="rect">
            <a:avLst/>
          </a:prstGeom>
        </p:spPr>
      </p:pic>
    </p:spTree>
    <p:extLst>
      <p:ext uri="{BB962C8B-B14F-4D97-AF65-F5344CB8AC3E}">
        <p14:creationId xmlns:p14="http://schemas.microsoft.com/office/powerpoint/2010/main" val="291109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A04FCAD-BF75-CEA9-0410-720AACD3537F}"/>
              </a:ext>
            </a:extLst>
          </p:cNvPr>
          <p:cNvSpPr>
            <a:spLocks noGrp="1"/>
          </p:cNvSpPr>
          <p:nvPr>
            <p:ph type="title"/>
          </p:nvPr>
        </p:nvSpPr>
        <p:spPr/>
        <p:txBody>
          <a:bodyPr/>
          <a:lstStyle/>
          <a:p>
            <a:r>
              <a:rPr lang="zh-CN" altLang="en-US" dirty="0"/>
              <a:t>超小单元样机</a:t>
            </a:r>
            <a:r>
              <a:rPr lang="en-US" altLang="zh-CN" dirty="0"/>
              <a:t>—</a:t>
            </a:r>
            <a:r>
              <a:rPr lang="zh-CN" altLang="en-US" dirty="0"/>
              <a:t>铁源测试</a:t>
            </a:r>
          </a:p>
        </p:txBody>
      </p:sp>
      <p:sp>
        <p:nvSpPr>
          <p:cNvPr id="4" name="灯片编号占位符 3">
            <a:extLst>
              <a:ext uri="{FF2B5EF4-FFF2-40B4-BE49-F238E27FC236}">
                <a16:creationId xmlns:a16="http://schemas.microsoft.com/office/drawing/2014/main" id="{C4164B8E-F409-74AE-6769-C8F5A1204AA1}"/>
              </a:ext>
            </a:extLst>
          </p:cNvPr>
          <p:cNvSpPr>
            <a:spLocks noGrp="1"/>
          </p:cNvSpPr>
          <p:nvPr>
            <p:ph type="sldNum" sz="quarter" idx="12"/>
          </p:nvPr>
        </p:nvSpPr>
        <p:spPr/>
        <p:txBody>
          <a:bodyPr/>
          <a:lstStyle/>
          <a:p>
            <a:fld id="{C40B4FF0-5E72-4B05-8317-861D4184A370}" type="slidenum">
              <a:rPr lang="zh-CN" altLang="en-US" smtClean="0"/>
              <a:pPr/>
              <a:t>13</a:t>
            </a:fld>
            <a:endParaRPr lang="zh-CN" altLang="en-US" dirty="0"/>
          </a:p>
        </p:txBody>
      </p:sp>
      <p:sp>
        <p:nvSpPr>
          <p:cNvPr id="11" name="内容占位符 10">
            <a:extLst>
              <a:ext uri="{FF2B5EF4-FFF2-40B4-BE49-F238E27FC236}">
                <a16:creationId xmlns:a16="http://schemas.microsoft.com/office/drawing/2014/main" id="{8D68ED2C-1A90-FD16-21F9-A6AA82130FA7}"/>
              </a:ext>
            </a:extLst>
          </p:cNvPr>
          <p:cNvSpPr>
            <a:spLocks noGrp="1"/>
          </p:cNvSpPr>
          <p:nvPr>
            <p:ph idx="1"/>
          </p:nvPr>
        </p:nvSpPr>
        <p:spPr>
          <a:xfrm>
            <a:off x="556684" y="1337300"/>
            <a:ext cx="10972800" cy="4525962"/>
          </a:xfrm>
        </p:spPr>
        <p:txBody>
          <a:bodyPr/>
          <a:lstStyle/>
          <a:p>
            <a:r>
              <a:rPr lang="en-US" altLang="zh-CN" dirty="0"/>
              <a:t>1400V</a:t>
            </a:r>
            <a:r>
              <a:rPr lang="zh-CN" altLang="en-US" dirty="0"/>
              <a:t>电压下各漂移层主峰峰位：各层除前后两个单元受边缘效应影响外增益均匀性好</a:t>
            </a:r>
          </a:p>
        </p:txBody>
      </p:sp>
      <p:graphicFrame>
        <p:nvGraphicFramePr>
          <p:cNvPr id="14" name="表格 13">
            <a:extLst>
              <a:ext uri="{FF2B5EF4-FFF2-40B4-BE49-F238E27FC236}">
                <a16:creationId xmlns:a16="http://schemas.microsoft.com/office/drawing/2014/main" id="{7E161F24-EBA2-2729-6281-92F19467C740}"/>
              </a:ext>
            </a:extLst>
          </p:cNvPr>
          <p:cNvGraphicFramePr>
            <a:graphicFrameLocks noGrp="1"/>
          </p:cNvGraphicFramePr>
          <p:nvPr/>
        </p:nvGraphicFramePr>
        <p:xfrm>
          <a:off x="476251" y="2476071"/>
          <a:ext cx="11472808" cy="3857512"/>
        </p:xfrm>
        <a:graphic>
          <a:graphicData uri="http://schemas.openxmlformats.org/drawingml/2006/table">
            <a:tbl>
              <a:tblPr firstRow="1" bandRow="1">
                <a:tableStyleId>{5C22544A-7EE6-4342-B048-85BDC9FD1C3A}</a:tableStyleId>
              </a:tblPr>
              <a:tblGrid>
                <a:gridCol w="603832">
                  <a:extLst>
                    <a:ext uri="{9D8B030D-6E8A-4147-A177-3AD203B41FA5}">
                      <a16:colId xmlns:a16="http://schemas.microsoft.com/office/drawing/2014/main" val="3921061002"/>
                    </a:ext>
                  </a:extLst>
                </a:gridCol>
                <a:gridCol w="603832">
                  <a:extLst>
                    <a:ext uri="{9D8B030D-6E8A-4147-A177-3AD203B41FA5}">
                      <a16:colId xmlns:a16="http://schemas.microsoft.com/office/drawing/2014/main" val="428162911"/>
                    </a:ext>
                  </a:extLst>
                </a:gridCol>
                <a:gridCol w="603832">
                  <a:extLst>
                    <a:ext uri="{9D8B030D-6E8A-4147-A177-3AD203B41FA5}">
                      <a16:colId xmlns:a16="http://schemas.microsoft.com/office/drawing/2014/main" val="1896187364"/>
                    </a:ext>
                  </a:extLst>
                </a:gridCol>
                <a:gridCol w="603832">
                  <a:extLst>
                    <a:ext uri="{9D8B030D-6E8A-4147-A177-3AD203B41FA5}">
                      <a16:colId xmlns:a16="http://schemas.microsoft.com/office/drawing/2014/main" val="2495294161"/>
                    </a:ext>
                  </a:extLst>
                </a:gridCol>
                <a:gridCol w="603832">
                  <a:extLst>
                    <a:ext uri="{9D8B030D-6E8A-4147-A177-3AD203B41FA5}">
                      <a16:colId xmlns:a16="http://schemas.microsoft.com/office/drawing/2014/main" val="1940060387"/>
                    </a:ext>
                  </a:extLst>
                </a:gridCol>
                <a:gridCol w="603832">
                  <a:extLst>
                    <a:ext uri="{9D8B030D-6E8A-4147-A177-3AD203B41FA5}">
                      <a16:colId xmlns:a16="http://schemas.microsoft.com/office/drawing/2014/main" val="1858156483"/>
                    </a:ext>
                  </a:extLst>
                </a:gridCol>
                <a:gridCol w="603832">
                  <a:extLst>
                    <a:ext uri="{9D8B030D-6E8A-4147-A177-3AD203B41FA5}">
                      <a16:colId xmlns:a16="http://schemas.microsoft.com/office/drawing/2014/main" val="2389665224"/>
                    </a:ext>
                  </a:extLst>
                </a:gridCol>
                <a:gridCol w="603832">
                  <a:extLst>
                    <a:ext uri="{9D8B030D-6E8A-4147-A177-3AD203B41FA5}">
                      <a16:colId xmlns:a16="http://schemas.microsoft.com/office/drawing/2014/main" val="4278621418"/>
                    </a:ext>
                  </a:extLst>
                </a:gridCol>
                <a:gridCol w="603832">
                  <a:extLst>
                    <a:ext uri="{9D8B030D-6E8A-4147-A177-3AD203B41FA5}">
                      <a16:colId xmlns:a16="http://schemas.microsoft.com/office/drawing/2014/main" val="4078489222"/>
                    </a:ext>
                  </a:extLst>
                </a:gridCol>
                <a:gridCol w="603832">
                  <a:extLst>
                    <a:ext uri="{9D8B030D-6E8A-4147-A177-3AD203B41FA5}">
                      <a16:colId xmlns:a16="http://schemas.microsoft.com/office/drawing/2014/main" val="354270052"/>
                    </a:ext>
                  </a:extLst>
                </a:gridCol>
                <a:gridCol w="603832">
                  <a:extLst>
                    <a:ext uri="{9D8B030D-6E8A-4147-A177-3AD203B41FA5}">
                      <a16:colId xmlns:a16="http://schemas.microsoft.com/office/drawing/2014/main" val="1035208999"/>
                    </a:ext>
                  </a:extLst>
                </a:gridCol>
                <a:gridCol w="603832">
                  <a:extLst>
                    <a:ext uri="{9D8B030D-6E8A-4147-A177-3AD203B41FA5}">
                      <a16:colId xmlns:a16="http://schemas.microsoft.com/office/drawing/2014/main" val="14334269"/>
                    </a:ext>
                  </a:extLst>
                </a:gridCol>
                <a:gridCol w="603832">
                  <a:extLst>
                    <a:ext uri="{9D8B030D-6E8A-4147-A177-3AD203B41FA5}">
                      <a16:colId xmlns:a16="http://schemas.microsoft.com/office/drawing/2014/main" val="2655360353"/>
                    </a:ext>
                  </a:extLst>
                </a:gridCol>
                <a:gridCol w="603832">
                  <a:extLst>
                    <a:ext uri="{9D8B030D-6E8A-4147-A177-3AD203B41FA5}">
                      <a16:colId xmlns:a16="http://schemas.microsoft.com/office/drawing/2014/main" val="213420533"/>
                    </a:ext>
                  </a:extLst>
                </a:gridCol>
                <a:gridCol w="603832">
                  <a:extLst>
                    <a:ext uri="{9D8B030D-6E8A-4147-A177-3AD203B41FA5}">
                      <a16:colId xmlns:a16="http://schemas.microsoft.com/office/drawing/2014/main" val="2398188308"/>
                    </a:ext>
                  </a:extLst>
                </a:gridCol>
                <a:gridCol w="603832">
                  <a:extLst>
                    <a:ext uri="{9D8B030D-6E8A-4147-A177-3AD203B41FA5}">
                      <a16:colId xmlns:a16="http://schemas.microsoft.com/office/drawing/2014/main" val="1377394247"/>
                    </a:ext>
                  </a:extLst>
                </a:gridCol>
                <a:gridCol w="603832">
                  <a:extLst>
                    <a:ext uri="{9D8B030D-6E8A-4147-A177-3AD203B41FA5}">
                      <a16:colId xmlns:a16="http://schemas.microsoft.com/office/drawing/2014/main" val="1549071618"/>
                    </a:ext>
                  </a:extLst>
                </a:gridCol>
                <a:gridCol w="603832">
                  <a:extLst>
                    <a:ext uri="{9D8B030D-6E8A-4147-A177-3AD203B41FA5}">
                      <a16:colId xmlns:a16="http://schemas.microsoft.com/office/drawing/2014/main" val="1187655157"/>
                    </a:ext>
                  </a:extLst>
                </a:gridCol>
                <a:gridCol w="603832">
                  <a:extLst>
                    <a:ext uri="{9D8B030D-6E8A-4147-A177-3AD203B41FA5}">
                      <a16:colId xmlns:a16="http://schemas.microsoft.com/office/drawing/2014/main" val="1503628210"/>
                    </a:ext>
                  </a:extLst>
                </a:gridCol>
              </a:tblGrid>
              <a:tr h="482189">
                <a:tc>
                  <a:txBody>
                    <a:bodyPr/>
                    <a:lstStyle/>
                    <a:p>
                      <a:pPr algn="ctr"/>
                      <a:endParaRPr lang="zh-CN" altLang="en-US" sz="1200"/>
                    </a:p>
                  </a:txBody>
                  <a:tcPr anchor="ctr"/>
                </a:tc>
                <a:tc>
                  <a:txBody>
                    <a:bodyPr/>
                    <a:lstStyle/>
                    <a:p>
                      <a:pPr algn="ctr"/>
                      <a:r>
                        <a:rPr lang="en-US" altLang="zh-CN" sz="1200" dirty="0"/>
                        <a:t>ch1</a:t>
                      </a:r>
                      <a:endParaRPr lang="zh-CN" altLang="en-US" sz="1200" dirty="0"/>
                    </a:p>
                  </a:txBody>
                  <a:tcPr anchor="ctr"/>
                </a:tc>
                <a:tc>
                  <a:txBody>
                    <a:bodyPr/>
                    <a:lstStyle/>
                    <a:p>
                      <a:pPr algn="ctr"/>
                      <a:r>
                        <a:rPr lang="en-US" altLang="zh-CN" sz="1200" dirty="0"/>
                        <a:t>ch2</a:t>
                      </a:r>
                      <a:endParaRPr lang="zh-CN" altLang="en-US" sz="1200" dirty="0"/>
                    </a:p>
                  </a:txBody>
                  <a:tcPr anchor="ctr"/>
                </a:tc>
                <a:tc>
                  <a:txBody>
                    <a:bodyPr/>
                    <a:lstStyle/>
                    <a:p>
                      <a:pPr algn="ctr"/>
                      <a:r>
                        <a:rPr lang="en-US" altLang="zh-CN" sz="1200" dirty="0"/>
                        <a:t>ch3</a:t>
                      </a:r>
                      <a:endParaRPr lang="zh-CN" altLang="en-US" sz="1200" dirty="0"/>
                    </a:p>
                  </a:txBody>
                  <a:tcPr anchor="ctr"/>
                </a:tc>
                <a:tc>
                  <a:txBody>
                    <a:bodyPr/>
                    <a:lstStyle/>
                    <a:p>
                      <a:pPr algn="ctr"/>
                      <a:r>
                        <a:rPr lang="en-US" altLang="zh-CN" sz="1200" dirty="0"/>
                        <a:t>ch4</a:t>
                      </a:r>
                      <a:endParaRPr lang="zh-CN" altLang="en-US" sz="1200" dirty="0"/>
                    </a:p>
                  </a:txBody>
                  <a:tcPr anchor="ctr"/>
                </a:tc>
                <a:tc>
                  <a:txBody>
                    <a:bodyPr/>
                    <a:lstStyle/>
                    <a:p>
                      <a:pPr algn="ctr"/>
                      <a:r>
                        <a:rPr lang="en-US" altLang="zh-CN" sz="1200" dirty="0"/>
                        <a:t>ch5</a:t>
                      </a:r>
                      <a:endParaRPr lang="zh-CN" altLang="en-US" sz="1200" dirty="0"/>
                    </a:p>
                  </a:txBody>
                  <a:tcPr anchor="ctr"/>
                </a:tc>
                <a:tc>
                  <a:txBody>
                    <a:bodyPr/>
                    <a:lstStyle/>
                    <a:p>
                      <a:pPr algn="ctr"/>
                      <a:r>
                        <a:rPr lang="en-US" altLang="zh-CN" sz="1200" dirty="0"/>
                        <a:t>ch6</a:t>
                      </a:r>
                      <a:endParaRPr lang="zh-CN" altLang="en-US" sz="1200" dirty="0"/>
                    </a:p>
                  </a:txBody>
                  <a:tcPr anchor="ctr"/>
                </a:tc>
                <a:tc>
                  <a:txBody>
                    <a:bodyPr/>
                    <a:lstStyle/>
                    <a:p>
                      <a:pPr algn="ctr"/>
                      <a:r>
                        <a:rPr lang="en-US" altLang="zh-CN" sz="1200" dirty="0"/>
                        <a:t>ch7</a:t>
                      </a:r>
                      <a:endParaRPr lang="zh-CN" altLang="en-US" sz="1200" dirty="0"/>
                    </a:p>
                  </a:txBody>
                  <a:tcPr anchor="ctr"/>
                </a:tc>
                <a:tc>
                  <a:txBody>
                    <a:bodyPr/>
                    <a:lstStyle/>
                    <a:p>
                      <a:pPr algn="ctr"/>
                      <a:r>
                        <a:rPr lang="en-US" altLang="zh-CN" sz="1200" dirty="0"/>
                        <a:t>ch8</a:t>
                      </a:r>
                      <a:endParaRPr lang="zh-CN" altLang="en-US" sz="1200" dirty="0"/>
                    </a:p>
                  </a:txBody>
                  <a:tcPr anchor="ctr"/>
                </a:tc>
                <a:tc>
                  <a:txBody>
                    <a:bodyPr/>
                    <a:lstStyle/>
                    <a:p>
                      <a:pPr algn="ctr"/>
                      <a:r>
                        <a:rPr lang="en-US" altLang="zh-CN" sz="1200" dirty="0"/>
                        <a:t>ch9</a:t>
                      </a:r>
                      <a:endParaRPr lang="zh-CN" altLang="en-US" sz="1200" dirty="0"/>
                    </a:p>
                  </a:txBody>
                  <a:tcPr anchor="ctr"/>
                </a:tc>
                <a:tc>
                  <a:txBody>
                    <a:bodyPr/>
                    <a:lstStyle/>
                    <a:p>
                      <a:pPr algn="ctr"/>
                      <a:r>
                        <a:rPr lang="en-US" altLang="zh-CN" sz="1200" dirty="0"/>
                        <a:t>ch10</a:t>
                      </a:r>
                      <a:endParaRPr lang="zh-CN" altLang="en-US" sz="1200" dirty="0"/>
                    </a:p>
                  </a:txBody>
                  <a:tcPr anchor="ctr"/>
                </a:tc>
                <a:tc>
                  <a:txBody>
                    <a:bodyPr/>
                    <a:lstStyle/>
                    <a:p>
                      <a:pPr algn="ctr"/>
                      <a:r>
                        <a:rPr lang="en-US" altLang="zh-CN" sz="1200" dirty="0"/>
                        <a:t>ch11</a:t>
                      </a:r>
                      <a:endParaRPr lang="zh-CN" altLang="en-US" sz="1200" dirty="0"/>
                    </a:p>
                  </a:txBody>
                  <a:tcPr anchor="ctr"/>
                </a:tc>
                <a:tc>
                  <a:txBody>
                    <a:bodyPr/>
                    <a:lstStyle/>
                    <a:p>
                      <a:pPr algn="ctr"/>
                      <a:r>
                        <a:rPr lang="en-US" altLang="zh-CN" sz="1200" dirty="0"/>
                        <a:t>ch12</a:t>
                      </a:r>
                      <a:endParaRPr lang="zh-CN" altLang="en-US" sz="1200" dirty="0"/>
                    </a:p>
                  </a:txBody>
                  <a:tcPr anchor="ctr"/>
                </a:tc>
                <a:tc>
                  <a:txBody>
                    <a:bodyPr/>
                    <a:lstStyle/>
                    <a:p>
                      <a:pPr algn="ctr"/>
                      <a:r>
                        <a:rPr lang="en-US" altLang="zh-CN" sz="1200" dirty="0"/>
                        <a:t>ch13</a:t>
                      </a:r>
                      <a:endParaRPr lang="zh-CN" altLang="en-US" sz="1200" dirty="0"/>
                    </a:p>
                  </a:txBody>
                  <a:tcPr anchor="ctr"/>
                </a:tc>
                <a:tc>
                  <a:txBody>
                    <a:bodyPr/>
                    <a:lstStyle/>
                    <a:p>
                      <a:pPr algn="ctr"/>
                      <a:r>
                        <a:rPr lang="en-US" altLang="zh-CN" sz="1200" dirty="0"/>
                        <a:t>ch14</a:t>
                      </a:r>
                      <a:endParaRPr lang="zh-CN" altLang="en-US" sz="1200" dirty="0"/>
                    </a:p>
                  </a:txBody>
                  <a:tcPr anchor="ctr"/>
                </a:tc>
                <a:tc>
                  <a:txBody>
                    <a:bodyPr/>
                    <a:lstStyle/>
                    <a:p>
                      <a:pPr algn="ctr"/>
                      <a:r>
                        <a:rPr lang="en-US" altLang="zh-CN" sz="1200" dirty="0"/>
                        <a:t>ch15</a:t>
                      </a:r>
                      <a:endParaRPr lang="zh-CN" altLang="en-US" sz="1200" dirty="0"/>
                    </a:p>
                  </a:txBody>
                  <a:tcPr anchor="ctr"/>
                </a:tc>
                <a:tc>
                  <a:txBody>
                    <a:bodyPr/>
                    <a:lstStyle/>
                    <a:p>
                      <a:pPr algn="ctr"/>
                      <a:r>
                        <a:rPr lang="en-US" altLang="zh-CN" sz="1200" dirty="0"/>
                        <a:t>ch16</a:t>
                      </a:r>
                      <a:endParaRPr lang="zh-CN" altLang="en-US" sz="1200" dirty="0"/>
                    </a:p>
                  </a:txBody>
                  <a:tcPr anchor="ctr"/>
                </a:tc>
                <a:tc>
                  <a:txBody>
                    <a:bodyPr/>
                    <a:lstStyle/>
                    <a:p>
                      <a:pPr algn="ctr"/>
                      <a:r>
                        <a:rPr lang="en-US" altLang="zh-CN" sz="1200" dirty="0"/>
                        <a:t>ch17</a:t>
                      </a:r>
                      <a:endParaRPr lang="zh-CN" altLang="en-US" sz="1200" dirty="0"/>
                    </a:p>
                  </a:txBody>
                  <a:tcPr anchor="ctr"/>
                </a:tc>
                <a:tc>
                  <a:txBody>
                    <a:bodyPr/>
                    <a:lstStyle/>
                    <a:p>
                      <a:pPr algn="ctr"/>
                      <a:r>
                        <a:rPr lang="en-US" altLang="zh-CN" sz="1200" dirty="0"/>
                        <a:t>ch18</a:t>
                      </a:r>
                      <a:endParaRPr lang="zh-CN" altLang="en-US" sz="1200" dirty="0"/>
                    </a:p>
                  </a:txBody>
                  <a:tcPr anchor="ctr"/>
                </a:tc>
                <a:extLst>
                  <a:ext uri="{0D108BD9-81ED-4DB2-BD59-A6C34878D82A}">
                    <a16:rowId xmlns:a16="http://schemas.microsoft.com/office/drawing/2014/main" val="1606077785"/>
                  </a:ext>
                </a:extLst>
              </a:tr>
              <a:tr h="482189">
                <a:tc>
                  <a:txBody>
                    <a:bodyPr/>
                    <a:lstStyle/>
                    <a:p>
                      <a:pPr algn="ctr"/>
                      <a:r>
                        <a:rPr lang="en-US" altLang="zh-CN" sz="1200" dirty="0"/>
                        <a:t>L1</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highlight>
                            <a:srgbClr val="FFFF00"/>
                          </a:highlight>
                        </a:rPr>
                        <a:t>-</a:t>
                      </a:r>
                      <a:endParaRPr lang="zh-CN" altLang="en-US" sz="1200" dirty="0">
                        <a:highlight>
                          <a:srgbClr val="FFFF00"/>
                        </a:highlight>
                      </a:endParaRPr>
                    </a:p>
                  </a:txBody>
                  <a:tcPr anchor="ctr"/>
                </a:tc>
                <a:extLst>
                  <a:ext uri="{0D108BD9-81ED-4DB2-BD59-A6C34878D82A}">
                    <a16:rowId xmlns:a16="http://schemas.microsoft.com/office/drawing/2014/main" val="2083192634"/>
                  </a:ext>
                </a:extLst>
              </a:tr>
              <a:tr h="482189">
                <a:tc>
                  <a:txBody>
                    <a:bodyPr/>
                    <a:lstStyle/>
                    <a:p>
                      <a:pPr algn="ctr"/>
                      <a:r>
                        <a:rPr lang="en-US" altLang="zh-CN" sz="1200" dirty="0"/>
                        <a:t>L2</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highlight>
                            <a:srgbClr val="FFFF00"/>
                          </a:highlight>
                        </a:rPr>
                        <a:t>1805</a:t>
                      </a:r>
                      <a:endParaRPr lang="zh-CN" altLang="en-US" sz="1200" dirty="0">
                        <a:highlight>
                          <a:srgbClr val="FFFF00"/>
                        </a:highlight>
                      </a:endParaRPr>
                    </a:p>
                  </a:txBody>
                  <a:tcPr anchor="ctr"/>
                </a:tc>
                <a:tc>
                  <a:txBody>
                    <a:bodyPr/>
                    <a:lstStyle/>
                    <a:p>
                      <a:pPr algn="ctr"/>
                      <a:r>
                        <a:rPr lang="en-US" altLang="zh-CN" sz="1200" dirty="0"/>
                        <a:t>1031</a:t>
                      </a:r>
                      <a:endParaRPr lang="zh-CN" altLang="en-US" sz="1200" dirty="0"/>
                    </a:p>
                  </a:txBody>
                  <a:tcPr anchor="ctr"/>
                </a:tc>
                <a:tc>
                  <a:txBody>
                    <a:bodyPr/>
                    <a:lstStyle/>
                    <a:p>
                      <a:pPr algn="ctr"/>
                      <a:r>
                        <a:rPr lang="en-US" altLang="zh-CN" sz="1200" dirty="0"/>
                        <a:t>960</a:t>
                      </a:r>
                      <a:endParaRPr lang="zh-CN" altLang="en-US" sz="1200" dirty="0"/>
                    </a:p>
                  </a:txBody>
                  <a:tcPr anchor="ctr"/>
                </a:tc>
                <a:tc>
                  <a:txBody>
                    <a:bodyPr/>
                    <a:lstStyle/>
                    <a:p>
                      <a:pPr algn="ctr"/>
                      <a:r>
                        <a:rPr lang="en-US" altLang="zh-CN" sz="1200" dirty="0"/>
                        <a:t>966</a:t>
                      </a:r>
                      <a:endParaRPr lang="zh-CN" altLang="en-US" sz="1200" dirty="0"/>
                    </a:p>
                  </a:txBody>
                  <a:tcPr anchor="ctr"/>
                </a:tc>
                <a:tc>
                  <a:txBody>
                    <a:bodyPr/>
                    <a:lstStyle/>
                    <a:p>
                      <a:pPr algn="ctr"/>
                      <a:r>
                        <a:rPr lang="en-US" altLang="zh-CN" sz="1200" dirty="0"/>
                        <a:t>943</a:t>
                      </a:r>
                      <a:endParaRPr lang="zh-CN" altLang="en-US" sz="1200" dirty="0"/>
                    </a:p>
                  </a:txBody>
                  <a:tcPr anchor="ctr"/>
                </a:tc>
                <a:tc>
                  <a:txBody>
                    <a:bodyPr/>
                    <a:lstStyle/>
                    <a:p>
                      <a:pPr algn="ctr"/>
                      <a:r>
                        <a:rPr lang="en-US" altLang="zh-CN" sz="1200" dirty="0"/>
                        <a:t>927</a:t>
                      </a:r>
                      <a:endParaRPr lang="zh-CN" altLang="en-US" sz="1200" dirty="0"/>
                    </a:p>
                  </a:txBody>
                  <a:tcPr anchor="ctr"/>
                </a:tc>
                <a:tc>
                  <a:txBody>
                    <a:bodyPr/>
                    <a:lstStyle/>
                    <a:p>
                      <a:pPr algn="ctr"/>
                      <a:r>
                        <a:rPr lang="en-US" altLang="zh-CN" sz="1200" dirty="0"/>
                        <a:t>926</a:t>
                      </a:r>
                      <a:endParaRPr lang="zh-CN" altLang="en-US" sz="1200" dirty="0"/>
                    </a:p>
                  </a:txBody>
                  <a:tcPr anchor="ctr"/>
                </a:tc>
                <a:tc>
                  <a:txBody>
                    <a:bodyPr/>
                    <a:lstStyle/>
                    <a:p>
                      <a:pPr algn="ctr"/>
                      <a:r>
                        <a:rPr lang="en-US" altLang="zh-CN" sz="1200" dirty="0"/>
                        <a:t>937</a:t>
                      </a:r>
                      <a:endParaRPr lang="zh-CN" altLang="en-US" sz="1200" dirty="0"/>
                    </a:p>
                  </a:txBody>
                  <a:tcPr anchor="ctr"/>
                </a:tc>
                <a:tc>
                  <a:txBody>
                    <a:bodyPr/>
                    <a:lstStyle/>
                    <a:p>
                      <a:pPr algn="ctr"/>
                      <a:r>
                        <a:rPr lang="en-US" altLang="zh-CN" sz="1200" dirty="0"/>
                        <a:t>923</a:t>
                      </a:r>
                      <a:endParaRPr lang="zh-CN" altLang="en-US" sz="1200" dirty="0"/>
                    </a:p>
                  </a:txBody>
                  <a:tcPr anchor="ctr"/>
                </a:tc>
                <a:tc>
                  <a:txBody>
                    <a:bodyPr/>
                    <a:lstStyle/>
                    <a:p>
                      <a:pPr algn="ctr"/>
                      <a:r>
                        <a:rPr lang="en-US" altLang="zh-CN" sz="1200" dirty="0"/>
                        <a:t>950</a:t>
                      </a:r>
                      <a:endParaRPr lang="zh-CN" altLang="en-US" sz="1200" dirty="0"/>
                    </a:p>
                  </a:txBody>
                  <a:tcPr anchor="ctr"/>
                </a:tc>
                <a:tc>
                  <a:txBody>
                    <a:bodyPr/>
                    <a:lstStyle/>
                    <a:p>
                      <a:pPr algn="ctr"/>
                      <a:r>
                        <a:rPr lang="en-US" altLang="zh-CN" sz="1200" dirty="0"/>
                        <a:t>933</a:t>
                      </a:r>
                      <a:endParaRPr lang="zh-CN" altLang="en-US" sz="1200" dirty="0"/>
                    </a:p>
                  </a:txBody>
                  <a:tcPr anchor="ctr"/>
                </a:tc>
                <a:tc>
                  <a:txBody>
                    <a:bodyPr/>
                    <a:lstStyle/>
                    <a:p>
                      <a:pPr algn="ctr"/>
                      <a:r>
                        <a:rPr lang="en-US" altLang="zh-CN" sz="1200" dirty="0"/>
                        <a:t>952</a:t>
                      </a:r>
                      <a:endParaRPr lang="zh-CN" altLang="en-US" sz="1200" dirty="0"/>
                    </a:p>
                  </a:txBody>
                  <a:tcPr anchor="ctr"/>
                </a:tc>
                <a:tc>
                  <a:txBody>
                    <a:bodyPr/>
                    <a:lstStyle/>
                    <a:p>
                      <a:pPr algn="ctr"/>
                      <a:r>
                        <a:rPr lang="en-US" altLang="zh-CN" sz="1200" dirty="0"/>
                        <a:t>914</a:t>
                      </a:r>
                      <a:endParaRPr lang="zh-CN" altLang="en-US" sz="1200" dirty="0"/>
                    </a:p>
                  </a:txBody>
                  <a:tcPr anchor="ctr"/>
                </a:tc>
                <a:tc>
                  <a:txBody>
                    <a:bodyPr/>
                    <a:lstStyle/>
                    <a:p>
                      <a:pPr algn="ctr"/>
                      <a:r>
                        <a:rPr lang="en-US" altLang="zh-CN" sz="1200" dirty="0"/>
                        <a:t>941</a:t>
                      </a:r>
                      <a:endParaRPr lang="zh-CN" altLang="en-US" sz="1200" dirty="0"/>
                    </a:p>
                  </a:txBody>
                  <a:tcPr anchor="ctr"/>
                </a:tc>
                <a:tc>
                  <a:txBody>
                    <a:bodyPr/>
                    <a:lstStyle/>
                    <a:p>
                      <a:pPr algn="ctr"/>
                      <a:r>
                        <a:rPr lang="en-US" altLang="zh-CN" sz="1200" dirty="0"/>
                        <a:t>969</a:t>
                      </a:r>
                      <a:endParaRPr lang="zh-CN" altLang="en-US" sz="1200" dirty="0"/>
                    </a:p>
                  </a:txBody>
                  <a:tcPr anchor="ctr"/>
                </a:tc>
                <a:tc>
                  <a:txBody>
                    <a:bodyPr/>
                    <a:lstStyle/>
                    <a:p>
                      <a:pPr algn="ctr"/>
                      <a:r>
                        <a:rPr lang="en-US" altLang="zh-CN" sz="1200" dirty="0"/>
                        <a:t>1041</a:t>
                      </a:r>
                      <a:endParaRPr lang="zh-CN" altLang="en-US" sz="1200" dirty="0"/>
                    </a:p>
                  </a:txBody>
                  <a:tcPr anchor="ctr"/>
                </a:tc>
                <a:tc>
                  <a:txBody>
                    <a:bodyPr/>
                    <a:lstStyle/>
                    <a:p>
                      <a:pPr algn="ctr"/>
                      <a:r>
                        <a:rPr lang="en-US" altLang="zh-CN" sz="1200" dirty="0">
                          <a:highlight>
                            <a:srgbClr val="FFFF00"/>
                          </a:highlight>
                        </a:rPr>
                        <a:t>1100</a:t>
                      </a:r>
                      <a:endParaRPr lang="zh-CN" altLang="en-US" sz="1200" dirty="0">
                        <a:highlight>
                          <a:srgbClr val="FFFF00"/>
                        </a:highlight>
                      </a:endParaRPr>
                    </a:p>
                  </a:txBody>
                  <a:tcPr anchor="ctr"/>
                </a:tc>
                <a:extLst>
                  <a:ext uri="{0D108BD9-81ED-4DB2-BD59-A6C34878D82A}">
                    <a16:rowId xmlns:a16="http://schemas.microsoft.com/office/drawing/2014/main" val="2997696160"/>
                  </a:ext>
                </a:extLst>
              </a:tr>
              <a:tr h="482189">
                <a:tc>
                  <a:txBody>
                    <a:bodyPr/>
                    <a:lstStyle/>
                    <a:p>
                      <a:pPr algn="ctr"/>
                      <a:r>
                        <a:rPr lang="en-US" altLang="zh-CN" sz="1200" dirty="0"/>
                        <a:t>L3</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highlight>
                            <a:srgbClr val="FFFF00"/>
                          </a:highlight>
                        </a:rPr>
                        <a:t>1576</a:t>
                      </a:r>
                      <a:endParaRPr lang="zh-CN" altLang="en-US" sz="1200" dirty="0">
                        <a:highlight>
                          <a:srgbClr val="FFFF00"/>
                        </a:highlight>
                      </a:endParaRPr>
                    </a:p>
                  </a:txBody>
                  <a:tcPr anchor="ctr"/>
                </a:tc>
                <a:tc>
                  <a:txBody>
                    <a:bodyPr/>
                    <a:lstStyle/>
                    <a:p>
                      <a:pPr algn="ctr"/>
                      <a:r>
                        <a:rPr lang="en-US" altLang="zh-CN" sz="1200" dirty="0"/>
                        <a:t>1147</a:t>
                      </a:r>
                      <a:endParaRPr lang="zh-CN" altLang="en-US" sz="1200" dirty="0"/>
                    </a:p>
                  </a:txBody>
                  <a:tcPr anchor="ctr"/>
                </a:tc>
                <a:tc>
                  <a:txBody>
                    <a:bodyPr/>
                    <a:lstStyle/>
                    <a:p>
                      <a:pPr algn="ctr"/>
                      <a:r>
                        <a:rPr lang="en-US" altLang="zh-CN" sz="1200" dirty="0"/>
                        <a:t>1100</a:t>
                      </a:r>
                      <a:endParaRPr lang="zh-CN" altLang="en-US" sz="1200" dirty="0"/>
                    </a:p>
                  </a:txBody>
                  <a:tcPr anchor="ctr"/>
                </a:tc>
                <a:tc>
                  <a:txBody>
                    <a:bodyPr/>
                    <a:lstStyle/>
                    <a:p>
                      <a:pPr algn="ctr"/>
                      <a:r>
                        <a:rPr lang="en-US" altLang="zh-CN" sz="1200" dirty="0"/>
                        <a:t>1067</a:t>
                      </a:r>
                      <a:endParaRPr lang="zh-CN" altLang="en-US" sz="1200" dirty="0"/>
                    </a:p>
                  </a:txBody>
                  <a:tcPr anchor="ctr"/>
                </a:tc>
                <a:tc>
                  <a:txBody>
                    <a:bodyPr/>
                    <a:lstStyle/>
                    <a:p>
                      <a:pPr algn="ctr"/>
                      <a:r>
                        <a:rPr lang="en-US" altLang="zh-CN" sz="1200" dirty="0"/>
                        <a:t>1116</a:t>
                      </a:r>
                      <a:endParaRPr lang="zh-CN" altLang="en-US" sz="1200" dirty="0"/>
                    </a:p>
                  </a:txBody>
                  <a:tcPr anchor="ctr"/>
                </a:tc>
                <a:tc>
                  <a:txBody>
                    <a:bodyPr/>
                    <a:lstStyle/>
                    <a:p>
                      <a:pPr algn="ctr"/>
                      <a:r>
                        <a:rPr lang="en-US" altLang="zh-CN" sz="1200" dirty="0"/>
                        <a:t>1074</a:t>
                      </a:r>
                      <a:endParaRPr lang="zh-CN" altLang="en-US" sz="1200" dirty="0"/>
                    </a:p>
                  </a:txBody>
                  <a:tcPr anchor="ctr"/>
                </a:tc>
                <a:tc>
                  <a:txBody>
                    <a:bodyPr/>
                    <a:lstStyle/>
                    <a:p>
                      <a:pPr algn="ctr"/>
                      <a:r>
                        <a:rPr lang="en-US" altLang="zh-CN" sz="1200" dirty="0"/>
                        <a:t>1050</a:t>
                      </a:r>
                      <a:endParaRPr lang="zh-CN" altLang="en-US" sz="1200" dirty="0"/>
                    </a:p>
                  </a:txBody>
                  <a:tcPr anchor="ctr"/>
                </a:tc>
                <a:tc>
                  <a:txBody>
                    <a:bodyPr/>
                    <a:lstStyle/>
                    <a:p>
                      <a:pPr algn="ctr"/>
                      <a:r>
                        <a:rPr lang="en-US" altLang="zh-CN" sz="1200" dirty="0"/>
                        <a:t>1106</a:t>
                      </a:r>
                      <a:endParaRPr lang="zh-CN" altLang="en-US" sz="1200" dirty="0"/>
                    </a:p>
                  </a:txBody>
                  <a:tcPr anchor="ctr"/>
                </a:tc>
                <a:tc>
                  <a:txBody>
                    <a:bodyPr/>
                    <a:lstStyle/>
                    <a:p>
                      <a:pPr algn="ctr"/>
                      <a:r>
                        <a:rPr lang="en-US" altLang="zh-CN" sz="1200" dirty="0"/>
                        <a:t>1078</a:t>
                      </a:r>
                      <a:endParaRPr lang="zh-CN" altLang="en-US" sz="1200" dirty="0"/>
                    </a:p>
                  </a:txBody>
                  <a:tcPr anchor="ctr"/>
                </a:tc>
                <a:tc>
                  <a:txBody>
                    <a:bodyPr/>
                    <a:lstStyle/>
                    <a:p>
                      <a:pPr algn="ctr"/>
                      <a:r>
                        <a:rPr lang="en-US" altLang="zh-CN" sz="1200" dirty="0"/>
                        <a:t>1107</a:t>
                      </a:r>
                      <a:endParaRPr lang="zh-CN" altLang="en-US" sz="1200" dirty="0"/>
                    </a:p>
                  </a:txBody>
                  <a:tcPr anchor="ctr"/>
                </a:tc>
                <a:tc>
                  <a:txBody>
                    <a:bodyPr/>
                    <a:lstStyle/>
                    <a:p>
                      <a:pPr algn="ctr"/>
                      <a:r>
                        <a:rPr lang="en-US" altLang="zh-CN" sz="1200" dirty="0"/>
                        <a:t>1113</a:t>
                      </a:r>
                      <a:endParaRPr lang="zh-CN" altLang="en-US" sz="1200" dirty="0"/>
                    </a:p>
                  </a:txBody>
                  <a:tcPr anchor="ctr"/>
                </a:tc>
                <a:tc>
                  <a:txBody>
                    <a:bodyPr/>
                    <a:lstStyle/>
                    <a:p>
                      <a:pPr algn="ctr"/>
                      <a:r>
                        <a:rPr lang="en-US" altLang="zh-CN" sz="1200" dirty="0"/>
                        <a:t>1120</a:t>
                      </a:r>
                      <a:endParaRPr lang="zh-CN" altLang="en-US" sz="1200" dirty="0"/>
                    </a:p>
                  </a:txBody>
                  <a:tcPr anchor="ctr"/>
                </a:tc>
                <a:tc>
                  <a:txBody>
                    <a:bodyPr/>
                    <a:lstStyle/>
                    <a:p>
                      <a:pPr algn="ctr"/>
                      <a:r>
                        <a:rPr lang="en-US" altLang="zh-CN" sz="1200" dirty="0"/>
                        <a:t>1137</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highlight>
                            <a:srgbClr val="FFFF00"/>
                          </a:highlight>
                        </a:rPr>
                        <a:t>-</a:t>
                      </a:r>
                      <a:endParaRPr lang="zh-CN" altLang="en-US" sz="1200" dirty="0">
                        <a:highlight>
                          <a:srgbClr val="FFFF00"/>
                        </a:highlight>
                      </a:endParaRPr>
                    </a:p>
                  </a:txBody>
                  <a:tcPr anchor="ctr"/>
                </a:tc>
                <a:extLst>
                  <a:ext uri="{0D108BD9-81ED-4DB2-BD59-A6C34878D82A}">
                    <a16:rowId xmlns:a16="http://schemas.microsoft.com/office/drawing/2014/main" val="2281351755"/>
                  </a:ext>
                </a:extLst>
              </a:tr>
              <a:tr h="482189">
                <a:tc>
                  <a:txBody>
                    <a:bodyPr/>
                    <a:lstStyle/>
                    <a:p>
                      <a:pPr algn="ctr"/>
                      <a:r>
                        <a:rPr lang="en-US" altLang="zh-CN" sz="1200" dirty="0"/>
                        <a:t>L4</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highlight>
                            <a:srgbClr val="FFFF00"/>
                          </a:highlight>
                        </a:rPr>
                        <a:t>1425</a:t>
                      </a:r>
                      <a:endParaRPr lang="zh-CN" altLang="en-US" sz="1200" dirty="0">
                        <a:highlight>
                          <a:srgbClr val="FFFF00"/>
                        </a:highlight>
                      </a:endParaRPr>
                    </a:p>
                  </a:txBody>
                  <a:tcPr anchor="ctr"/>
                </a:tc>
                <a:tc>
                  <a:txBody>
                    <a:bodyPr/>
                    <a:lstStyle/>
                    <a:p>
                      <a:pPr algn="ctr"/>
                      <a:r>
                        <a:rPr lang="en-US" altLang="zh-CN" sz="1200" dirty="0"/>
                        <a:t>1365</a:t>
                      </a:r>
                      <a:endParaRPr lang="zh-CN" altLang="en-US" sz="1200" dirty="0"/>
                    </a:p>
                  </a:txBody>
                  <a:tcPr anchor="ctr"/>
                </a:tc>
                <a:tc>
                  <a:txBody>
                    <a:bodyPr/>
                    <a:lstStyle/>
                    <a:p>
                      <a:pPr algn="ctr"/>
                      <a:r>
                        <a:rPr lang="en-US" altLang="zh-CN" sz="1200" dirty="0"/>
                        <a:t>1180</a:t>
                      </a:r>
                      <a:endParaRPr lang="zh-CN" altLang="en-US" sz="1200" dirty="0"/>
                    </a:p>
                  </a:txBody>
                  <a:tcPr anchor="ctr"/>
                </a:tc>
                <a:tc>
                  <a:txBody>
                    <a:bodyPr/>
                    <a:lstStyle/>
                    <a:p>
                      <a:pPr algn="ctr"/>
                      <a:r>
                        <a:rPr lang="en-US" altLang="zh-CN" sz="1200" dirty="0"/>
                        <a:t>1256</a:t>
                      </a:r>
                      <a:endParaRPr lang="zh-CN" altLang="en-US" sz="1200" dirty="0"/>
                    </a:p>
                  </a:txBody>
                  <a:tcPr anchor="ctr"/>
                </a:tc>
                <a:tc>
                  <a:txBody>
                    <a:bodyPr/>
                    <a:lstStyle/>
                    <a:p>
                      <a:pPr algn="ctr"/>
                      <a:r>
                        <a:rPr lang="en-US" altLang="zh-CN" sz="1200" dirty="0"/>
                        <a:t>1220</a:t>
                      </a:r>
                      <a:endParaRPr lang="zh-CN" altLang="en-US" sz="1200" dirty="0"/>
                    </a:p>
                  </a:txBody>
                  <a:tcPr anchor="ctr"/>
                </a:tc>
                <a:tc>
                  <a:txBody>
                    <a:bodyPr/>
                    <a:lstStyle/>
                    <a:p>
                      <a:pPr algn="ctr"/>
                      <a:r>
                        <a:rPr lang="en-US" altLang="zh-CN" sz="1200" dirty="0"/>
                        <a:t>1277</a:t>
                      </a:r>
                      <a:endParaRPr lang="zh-CN" altLang="en-US" sz="1200" dirty="0"/>
                    </a:p>
                  </a:txBody>
                  <a:tcPr anchor="ctr"/>
                </a:tc>
                <a:tc>
                  <a:txBody>
                    <a:bodyPr/>
                    <a:lstStyle/>
                    <a:p>
                      <a:pPr algn="ctr"/>
                      <a:r>
                        <a:rPr lang="en-US" altLang="zh-CN" sz="1200" dirty="0"/>
                        <a:t>1224</a:t>
                      </a:r>
                      <a:endParaRPr lang="zh-CN" altLang="en-US" sz="1200" dirty="0"/>
                    </a:p>
                  </a:txBody>
                  <a:tcPr anchor="ctr"/>
                </a:tc>
                <a:tc>
                  <a:txBody>
                    <a:bodyPr/>
                    <a:lstStyle/>
                    <a:p>
                      <a:pPr algn="ctr"/>
                      <a:r>
                        <a:rPr lang="en-US" altLang="zh-CN" sz="1200" dirty="0"/>
                        <a:t>960</a:t>
                      </a:r>
                      <a:endParaRPr lang="zh-CN" altLang="en-US" sz="1200" dirty="0"/>
                    </a:p>
                  </a:txBody>
                  <a:tcPr anchor="ctr"/>
                </a:tc>
                <a:tc>
                  <a:txBody>
                    <a:bodyPr/>
                    <a:lstStyle/>
                    <a:p>
                      <a:pPr algn="ctr"/>
                      <a:r>
                        <a:rPr lang="en-US" altLang="zh-CN" sz="1200" dirty="0"/>
                        <a:t>1240</a:t>
                      </a:r>
                      <a:endParaRPr lang="zh-CN" altLang="en-US" sz="1200" dirty="0"/>
                    </a:p>
                  </a:txBody>
                  <a:tcPr anchor="ctr"/>
                </a:tc>
                <a:tc>
                  <a:txBody>
                    <a:bodyPr/>
                    <a:lstStyle/>
                    <a:p>
                      <a:pPr algn="ctr"/>
                      <a:r>
                        <a:rPr lang="en-US" altLang="zh-CN" sz="1200" dirty="0"/>
                        <a:t>1225</a:t>
                      </a:r>
                      <a:endParaRPr lang="zh-CN" altLang="en-US" sz="1200" dirty="0"/>
                    </a:p>
                  </a:txBody>
                  <a:tcPr anchor="ctr"/>
                </a:tc>
                <a:tc>
                  <a:txBody>
                    <a:bodyPr/>
                    <a:lstStyle/>
                    <a:p>
                      <a:pPr algn="ctr"/>
                      <a:r>
                        <a:rPr lang="en-US" altLang="zh-CN" sz="1200" dirty="0"/>
                        <a:t>1221</a:t>
                      </a:r>
                      <a:endParaRPr lang="zh-CN" altLang="en-US" sz="1200" dirty="0"/>
                    </a:p>
                  </a:txBody>
                  <a:tcPr anchor="ctr"/>
                </a:tc>
                <a:tc>
                  <a:txBody>
                    <a:bodyPr/>
                    <a:lstStyle/>
                    <a:p>
                      <a:pPr algn="ctr"/>
                      <a:r>
                        <a:rPr lang="en-US" altLang="zh-CN" sz="1200" dirty="0"/>
                        <a:t>1246</a:t>
                      </a:r>
                      <a:endParaRPr lang="zh-CN" altLang="en-US" sz="1200" dirty="0"/>
                    </a:p>
                  </a:txBody>
                  <a:tcPr anchor="ctr"/>
                </a:tc>
                <a:tc>
                  <a:txBody>
                    <a:bodyPr/>
                    <a:lstStyle/>
                    <a:p>
                      <a:pPr algn="ctr"/>
                      <a:r>
                        <a:rPr lang="en-US" altLang="zh-CN" sz="1200" dirty="0"/>
                        <a:t>1210</a:t>
                      </a:r>
                      <a:endParaRPr lang="zh-CN" altLang="en-US" sz="1200" dirty="0"/>
                    </a:p>
                  </a:txBody>
                  <a:tcPr anchor="ctr"/>
                </a:tc>
                <a:tc>
                  <a:txBody>
                    <a:bodyPr/>
                    <a:lstStyle/>
                    <a:p>
                      <a:pPr algn="ctr"/>
                      <a:r>
                        <a:rPr lang="en-US" altLang="zh-CN" sz="1200" dirty="0"/>
                        <a:t>1281</a:t>
                      </a:r>
                      <a:endParaRPr lang="zh-CN" altLang="en-US" sz="1200" dirty="0"/>
                    </a:p>
                  </a:txBody>
                  <a:tcPr anchor="ctr"/>
                </a:tc>
                <a:tc>
                  <a:txBody>
                    <a:bodyPr/>
                    <a:lstStyle/>
                    <a:p>
                      <a:pPr algn="ctr"/>
                      <a:r>
                        <a:rPr lang="en-US" altLang="zh-CN" sz="1200" dirty="0"/>
                        <a:t>1250</a:t>
                      </a:r>
                      <a:endParaRPr lang="zh-CN" altLang="en-US" sz="1200" dirty="0"/>
                    </a:p>
                  </a:txBody>
                  <a:tcPr anchor="ctr"/>
                </a:tc>
                <a:tc>
                  <a:txBody>
                    <a:bodyPr/>
                    <a:lstStyle/>
                    <a:p>
                      <a:pPr algn="ctr"/>
                      <a:r>
                        <a:rPr lang="en-US" altLang="zh-CN" sz="1200" dirty="0"/>
                        <a:t>1353</a:t>
                      </a:r>
                      <a:endParaRPr lang="zh-CN" altLang="en-US" sz="1200" dirty="0"/>
                    </a:p>
                  </a:txBody>
                  <a:tcPr anchor="ctr"/>
                </a:tc>
                <a:tc>
                  <a:txBody>
                    <a:bodyPr/>
                    <a:lstStyle/>
                    <a:p>
                      <a:pPr algn="ctr"/>
                      <a:r>
                        <a:rPr lang="en-US" altLang="zh-CN" sz="1200" dirty="0">
                          <a:highlight>
                            <a:srgbClr val="FFFF00"/>
                          </a:highlight>
                        </a:rPr>
                        <a:t>1300</a:t>
                      </a:r>
                      <a:endParaRPr lang="zh-CN" altLang="en-US" sz="1200" dirty="0">
                        <a:highlight>
                          <a:srgbClr val="FFFF00"/>
                        </a:highlight>
                      </a:endParaRPr>
                    </a:p>
                  </a:txBody>
                  <a:tcPr anchor="ctr"/>
                </a:tc>
                <a:extLst>
                  <a:ext uri="{0D108BD9-81ED-4DB2-BD59-A6C34878D82A}">
                    <a16:rowId xmlns:a16="http://schemas.microsoft.com/office/drawing/2014/main" val="2162929140"/>
                  </a:ext>
                </a:extLst>
              </a:tr>
              <a:tr h="482189">
                <a:tc>
                  <a:txBody>
                    <a:bodyPr/>
                    <a:lstStyle/>
                    <a:p>
                      <a:pPr algn="ctr"/>
                      <a:r>
                        <a:rPr lang="en-US" altLang="zh-CN" sz="1200" dirty="0"/>
                        <a:t>L5</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highlight>
                            <a:srgbClr val="FFFF00"/>
                          </a:highlight>
                        </a:rPr>
                        <a:t>2213</a:t>
                      </a:r>
                      <a:endParaRPr lang="zh-CN" altLang="en-US" sz="1200" dirty="0">
                        <a:highlight>
                          <a:srgbClr val="FFFF00"/>
                        </a:highlight>
                      </a:endParaRPr>
                    </a:p>
                  </a:txBody>
                  <a:tcPr anchor="ctr"/>
                </a:tc>
                <a:tc>
                  <a:txBody>
                    <a:bodyPr/>
                    <a:lstStyle/>
                    <a:p>
                      <a:pPr algn="ctr"/>
                      <a:r>
                        <a:rPr lang="en-US" altLang="zh-CN" sz="1200" dirty="0"/>
                        <a:t>1567</a:t>
                      </a:r>
                      <a:endParaRPr lang="zh-CN" altLang="en-US" sz="1200" dirty="0"/>
                    </a:p>
                  </a:txBody>
                  <a:tcPr anchor="ctr"/>
                </a:tc>
                <a:tc>
                  <a:txBody>
                    <a:bodyPr/>
                    <a:lstStyle/>
                    <a:p>
                      <a:pPr algn="ctr"/>
                      <a:r>
                        <a:rPr lang="en-US" altLang="zh-CN" sz="1200" dirty="0"/>
                        <a:t>1468</a:t>
                      </a:r>
                      <a:endParaRPr lang="zh-CN" altLang="en-US" sz="1200" dirty="0"/>
                    </a:p>
                  </a:txBody>
                  <a:tcPr anchor="ctr"/>
                </a:tc>
                <a:tc>
                  <a:txBody>
                    <a:bodyPr/>
                    <a:lstStyle/>
                    <a:p>
                      <a:pPr algn="ctr"/>
                      <a:r>
                        <a:rPr lang="en-US" altLang="zh-CN" sz="1200" dirty="0"/>
                        <a:t>1484</a:t>
                      </a:r>
                      <a:endParaRPr lang="zh-CN" altLang="en-US" sz="1200" dirty="0"/>
                    </a:p>
                  </a:txBody>
                  <a:tcPr anchor="ctr"/>
                </a:tc>
                <a:tc>
                  <a:txBody>
                    <a:bodyPr/>
                    <a:lstStyle/>
                    <a:p>
                      <a:pPr algn="ctr"/>
                      <a:r>
                        <a:rPr lang="en-US" altLang="zh-CN" sz="1200" dirty="0"/>
                        <a:t>1519</a:t>
                      </a:r>
                      <a:endParaRPr lang="zh-CN" altLang="en-US" sz="1200" dirty="0"/>
                    </a:p>
                  </a:txBody>
                  <a:tcPr anchor="ctr"/>
                </a:tc>
                <a:tc>
                  <a:txBody>
                    <a:bodyPr/>
                    <a:lstStyle/>
                    <a:p>
                      <a:pPr algn="ctr"/>
                      <a:r>
                        <a:rPr lang="en-US" altLang="zh-CN" sz="1200" dirty="0"/>
                        <a:t>1432</a:t>
                      </a:r>
                      <a:endParaRPr lang="zh-CN" altLang="en-US" sz="1200" dirty="0"/>
                    </a:p>
                  </a:txBody>
                  <a:tcPr anchor="ctr"/>
                </a:tc>
                <a:tc>
                  <a:txBody>
                    <a:bodyPr/>
                    <a:lstStyle/>
                    <a:p>
                      <a:pPr algn="ctr"/>
                      <a:r>
                        <a:rPr lang="en-US" altLang="zh-CN" sz="1200" dirty="0"/>
                        <a:t>1484</a:t>
                      </a:r>
                      <a:endParaRPr lang="zh-CN" altLang="en-US" sz="1200" dirty="0"/>
                    </a:p>
                  </a:txBody>
                  <a:tcPr anchor="ctr"/>
                </a:tc>
                <a:tc>
                  <a:txBody>
                    <a:bodyPr/>
                    <a:lstStyle/>
                    <a:p>
                      <a:pPr algn="ctr"/>
                      <a:r>
                        <a:rPr lang="en-US" altLang="zh-CN" sz="1200" dirty="0"/>
                        <a:t>1444</a:t>
                      </a:r>
                      <a:endParaRPr lang="zh-CN" altLang="en-US" sz="1200" dirty="0"/>
                    </a:p>
                  </a:txBody>
                  <a:tcPr anchor="ctr"/>
                </a:tc>
                <a:tc>
                  <a:txBody>
                    <a:bodyPr/>
                    <a:lstStyle/>
                    <a:p>
                      <a:pPr algn="ctr"/>
                      <a:r>
                        <a:rPr lang="en-US" altLang="zh-CN" sz="1200" dirty="0"/>
                        <a:t>1461</a:t>
                      </a:r>
                      <a:endParaRPr lang="zh-CN" altLang="en-US" sz="1200" dirty="0"/>
                    </a:p>
                  </a:txBody>
                  <a:tcPr anchor="ctr"/>
                </a:tc>
                <a:tc>
                  <a:txBody>
                    <a:bodyPr/>
                    <a:lstStyle/>
                    <a:p>
                      <a:pPr algn="ctr"/>
                      <a:r>
                        <a:rPr lang="en-US" altLang="zh-CN" sz="1200" dirty="0"/>
                        <a:t>1473</a:t>
                      </a:r>
                      <a:endParaRPr lang="zh-CN" altLang="en-US" sz="1200" dirty="0"/>
                    </a:p>
                  </a:txBody>
                  <a:tcPr anchor="ctr"/>
                </a:tc>
                <a:tc>
                  <a:txBody>
                    <a:bodyPr/>
                    <a:lstStyle/>
                    <a:p>
                      <a:pPr algn="ctr"/>
                      <a:r>
                        <a:rPr lang="en-US" altLang="zh-CN" sz="1200" dirty="0"/>
                        <a:t>1465</a:t>
                      </a:r>
                      <a:endParaRPr lang="zh-CN" altLang="en-US" sz="1200" dirty="0"/>
                    </a:p>
                  </a:txBody>
                  <a:tcPr anchor="ctr"/>
                </a:tc>
                <a:tc>
                  <a:txBody>
                    <a:bodyPr/>
                    <a:lstStyle/>
                    <a:p>
                      <a:pPr algn="ctr"/>
                      <a:r>
                        <a:rPr lang="en-US" altLang="zh-CN" sz="1200" dirty="0"/>
                        <a:t>1481</a:t>
                      </a:r>
                      <a:endParaRPr lang="zh-CN" altLang="en-US" sz="1200" dirty="0"/>
                    </a:p>
                  </a:txBody>
                  <a:tcPr anchor="ctr"/>
                </a:tc>
                <a:tc>
                  <a:txBody>
                    <a:bodyPr/>
                    <a:lstStyle/>
                    <a:p>
                      <a:pPr algn="ctr"/>
                      <a:r>
                        <a:rPr lang="en-US" altLang="zh-CN" sz="1200" dirty="0"/>
                        <a:t>1492</a:t>
                      </a:r>
                      <a:endParaRPr lang="zh-CN" altLang="en-US" sz="1200" dirty="0"/>
                    </a:p>
                  </a:txBody>
                  <a:tcPr anchor="ctr"/>
                </a:tc>
                <a:tc>
                  <a:txBody>
                    <a:bodyPr/>
                    <a:lstStyle/>
                    <a:p>
                      <a:pPr algn="ctr"/>
                      <a:r>
                        <a:rPr lang="en-US" altLang="zh-CN" sz="1200" dirty="0"/>
                        <a:t>1474</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highlight>
                            <a:srgbClr val="FFFF00"/>
                          </a:highlight>
                        </a:rPr>
                        <a:t>-</a:t>
                      </a:r>
                      <a:endParaRPr lang="zh-CN" altLang="en-US" sz="1200" dirty="0">
                        <a:highlight>
                          <a:srgbClr val="FFFF00"/>
                        </a:highlight>
                      </a:endParaRPr>
                    </a:p>
                  </a:txBody>
                  <a:tcPr anchor="ctr"/>
                </a:tc>
                <a:extLst>
                  <a:ext uri="{0D108BD9-81ED-4DB2-BD59-A6C34878D82A}">
                    <a16:rowId xmlns:a16="http://schemas.microsoft.com/office/drawing/2014/main" val="2954590967"/>
                  </a:ext>
                </a:extLst>
              </a:tr>
              <a:tr h="482189">
                <a:tc>
                  <a:txBody>
                    <a:bodyPr/>
                    <a:lstStyle/>
                    <a:p>
                      <a:pPr algn="ctr"/>
                      <a:r>
                        <a:rPr lang="en-US" altLang="zh-CN" sz="1200" dirty="0"/>
                        <a:t>L6</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highlight>
                            <a:srgbClr val="FFFF00"/>
                          </a:highlight>
                        </a:rPr>
                        <a:t>3321</a:t>
                      </a:r>
                      <a:endParaRPr lang="zh-CN" altLang="en-US" sz="1200" dirty="0">
                        <a:highlight>
                          <a:srgbClr val="FFFF00"/>
                        </a:highlight>
                      </a:endParaRPr>
                    </a:p>
                  </a:txBody>
                  <a:tcPr anchor="ctr"/>
                </a:tc>
                <a:tc>
                  <a:txBody>
                    <a:bodyPr/>
                    <a:lstStyle/>
                    <a:p>
                      <a:pPr algn="ctr"/>
                      <a:r>
                        <a:rPr lang="en-US" altLang="zh-CN" sz="1200" dirty="0"/>
                        <a:t>1715</a:t>
                      </a:r>
                      <a:endParaRPr lang="zh-CN" altLang="en-US" sz="1200" dirty="0"/>
                    </a:p>
                  </a:txBody>
                  <a:tcPr anchor="ctr"/>
                </a:tc>
                <a:tc>
                  <a:txBody>
                    <a:bodyPr/>
                    <a:lstStyle/>
                    <a:p>
                      <a:pPr algn="ctr"/>
                      <a:r>
                        <a:rPr lang="en-US" altLang="zh-CN" sz="1200" dirty="0"/>
                        <a:t>1727</a:t>
                      </a:r>
                      <a:endParaRPr lang="zh-CN" altLang="en-US" sz="1200" dirty="0"/>
                    </a:p>
                  </a:txBody>
                  <a:tcPr anchor="ctr"/>
                </a:tc>
                <a:tc>
                  <a:txBody>
                    <a:bodyPr/>
                    <a:lstStyle/>
                    <a:p>
                      <a:pPr algn="ctr"/>
                      <a:r>
                        <a:rPr lang="en-US" altLang="zh-CN" sz="1200" dirty="0"/>
                        <a:t>1644</a:t>
                      </a:r>
                      <a:endParaRPr lang="zh-CN" altLang="en-US" sz="1200" dirty="0"/>
                    </a:p>
                  </a:txBody>
                  <a:tcPr anchor="ctr"/>
                </a:tc>
                <a:tc>
                  <a:txBody>
                    <a:bodyPr/>
                    <a:lstStyle/>
                    <a:p>
                      <a:pPr algn="ctr"/>
                      <a:r>
                        <a:rPr lang="en-US" altLang="zh-CN" sz="1200" dirty="0"/>
                        <a:t>1685</a:t>
                      </a:r>
                      <a:endParaRPr lang="zh-CN" altLang="en-US" sz="1200" dirty="0"/>
                    </a:p>
                  </a:txBody>
                  <a:tcPr anchor="ctr"/>
                </a:tc>
                <a:tc>
                  <a:txBody>
                    <a:bodyPr/>
                    <a:lstStyle/>
                    <a:p>
                      <a:pPr algn="ctr"/>
                      <a:r>
                        <a:rPr lang="en-US" altLang="zh-CN" sz="1200" dirty="0"/>
                        <a:t>1704</a:t>
                      </a:r>
                      <a:endParaRPr lang="zh-CN" altLang="en-US" sz="1200" dirty="0"/>
                    </a:p>
                  </a:txBody>
                  <a:tcPr anchor="ctr"/>
                </a:tc>
                <a:tc>
                  <a:txBody>
                    <a:bodyPr/>
                    <a:lstStyle/>
                    <a:p>
                      <a:pPr algn="ctr"/>
                      <a:r>
                        <a:rPr lang="en-US" altLang="zh-CN" sz="1200" dirty="0"/>
                        <a:t>1618</a:t>
                      </a:r>
                      <a:endParaRPr lang="zh-CN" altLang="en-US" sz="1200" dirty="0"/>
                    </a:p>
                  </a:txBody>
                  <a:tcPr anchor="ctr"/>
                </a:tc>
                <a:tc>
                  <a:txBody>
                    <a:bodyPr/>
                    <a:lstStyle/>
                    <a:p>
                      <a:pPr algn="ctr"/>
                      <a:r>
                        <a:rPr lang="en-US" altLang="zh-CN" sz="1200" dirty="0"/>
                        <a:t>1633</a:t>
                      </a:r>
                      <a:endParaRPr lang="zh-CN" altLang="en-US" sz="1200" dirty="0"/>
                    </a:p>
                  </a:txBody>
                  <a:tcPr anchor="ctr"/>
                </a:tc>
                <a:tc>
                  <a:txBody>
                    <a:bodyPr/>
                    <a:lstStyle/>
                    <a:p>
                      <a:pPr algn="ctr"/>
                      <a:r>
                        <a:rPr lang="en-US" altLang="zh-CN" sz="1200" dirty="0"/>
                        <a:t>1710</a:t>
                      </a:r>
                      <a:endParaRPr lang="zh-CN" altLang="en-US" sz="1200" dirty="0"/>
                    </a:p>
                  </a:txBody>
                  <a:tcPr anchor="ctr"/>
                </a:tc>
                <a:tc>
                  <a:txBody>
                    <a:bodyPr/>
                    <a:lstStyle/>
                    <a:p>
                      <a:pPr algn="ctr"/>
                      <a:r>
                        <a:rPr lang="en-US" altLang="zh-CN" sz="1200" dirty="0"/>
                        <a:t>1672</a:t>
                      </a:r>
                      <a:endParaRPr lang="zh-CN" altLang="en-US" sz="1200" dirty="0"/>
                    </a:p>
                  </a:txBody>
                  <a:tcPr anchor="ctr"/>
                </a:tc>
                <a:tc>
                  <a:txBody>
                    <a:bodyPr/>
                    <a:lstStyle/>
                    <a:p>
                      <a:pPr algn="ctr"/>
                      <a:r>
                        <a:rPr lang="en-US" altLang="zh-CN" sz="1200" dirty="0"/>
                        <a:t>1615</a:t>
                      </a:r>
                      <a:endParaRPr lang="zh-CN" altLang="en-US" sz="1200" dirty="0"/>
                    </a:p>
                  </a:txBody>
                  <a:tcPr anchor="ctr"/>
                </a:tc>
                <a:tc>
                  <a:txBody>
                    <a:bodyPr/>
                    <a:lstStyle/>
                    <a:p>
                      <a:pPr algn="ctr"/>
                      <a:r>
                        <a:rPr lang="en-US" altLang="zh-CN" sz="1200" dirty="0"/>
                        <a:t>1701</a:t>
                      </a:r>
                      <a:endParaRPr lang="zh-CN" altLang="en-US" sz="1200" dirty="0"/>
                    </a:p>
                  </a:txBody>
                  <a:tcPr anchor="ctr"/>
                </a:tc>
                <a:tc>
                  <a:txBody>
                    <a:bodyPr/>
                    <a:lstStyle/>
                    <a:p>
                      <a:pPr algn="ctr"/>
                      <a:r>
                        <a:rPr lang="en-US" altLang="zh-CN" sz="1200" dirty="0"/>
                        <a:t>1660</a:t>
                      </a:r>
                      <a:endParaRPr lang="zh-CN" altLang="en-US" sz="1200" dirty="0"/>
                    </a:p>
                  </a:txBody>
                  <a:tcPr anchor="ctr"/>
                </a:tc>
                <a:tc>
                  <a:txBody>
                    <a:bodyPr/>
                    <a:lstStyle/>
                    <a:p>
                      <a:pPr algn="ctr"/>
                      <a:r>
                        <a:rPr lang="en-US" altLang="zh-CN" sz="1200" dirty="0"/>
                        <a:t>1681</a:t>
                      </a:r>
                      <a:endParaRPr lang="zh-CN" altLang="en-US" sz="1200" dirty="0"/>
                    </a:p>
                  </a:txBody>
                  <a:tcPr anchor="ctr"/>
                </a:tc>
                <a:tc>
                  <a:txBody>
                    <a:bodyPr/>
                    <a:lstStyle/>
                    <a:p>
                      <a:pPr algn="ctr"/>
                      <a:r>
                        <a:rPr lang="en-US" altLang="zh-CN" sz="1200" dirty="0"/>
                        <a:t>1722</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highlight>
                            <a:srgbClr val="FFFF00"/>
                          </a:highlight>
                        </a:rPr>
                        <a:t>-</a:t>
                      </a:r>
                      <a:endParaRPr lang="zh-CN" altLang="en-US" sz="1200" dirty="0">
                        <a:highlight>
                          <a:srgbClr val="FFFF00"/>
                        </a:highlight>
                      </a:endParaRPr>
                    </a:p>
                  </a:txBody>
                  <a:tcPr anchor="ctr"/>
                </a:tc>
                <a:extLst>
                  <a:ext uri="{0D108BD9-81ED-4DB2-BD59-A6C34878D82A}">
                    <a16:rowId xmlns:a16="http://schemas.microsoft.com/office/drawing/2014/main" val="659359098"/>
                  </a:ext>
                </a:extLst>
              </a:tr>
              <a:tr h="482189">
                <a:tc>
                  <a:txBody>
                    <a:bodyPr/>
                    <a:lstStyle/>
                    <a:p>
                      <a:pPr algn="ctr"/>
                      <a:r>
                        <a:rPr lang="en-US" altLang="zh-CN" sz="1200" dirty="0"/>
                        <a:t>L7</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highlight>
                            <a:srgbClr val="FFFF00"/>
                          </a:highlight>
                        </a:rPr>
                        <a:t>-</a:t>
                      </a:r>
                      <a:endParaRPr lang="zh-CN" altLang="en-US" sz="1200" dirty="0">
                        <a:highlight>
                          <a:srgbClr val="FFFF00"/>
                        </a:highlight>
                      </a:endParaRPr>
                    </a:p>
                  </a:txBody>
                  <a:tcPr anchor="ctr"/>
                </a:tc>
                <a:tc>
                  <a:txBody>
                    <a:bodyPr/>
                    <a:lstStyle/>
                    <a:p>
                      <a:pPr algn="ctr"/>
                      <a:r>
                        <a:rPr lang="en-US" altLang="zh-CN" sz="1200" dirty="0"/>
                        <a:t>2740</a:t>
                      </a:r>
                      <a:endParaRPr lang="zh-CN" altLang="en-US" sz="1200" dirty="0"/>
                    </a:p>
                  </a:txBody>
                  <a:tcPr anchor="ctr"/>
                </a:tc>
                <a:tc>
                  <a:txBody>
                    <a:bodyPr/>
                    <a:lstStyle/>
                    <a:p>
                      <a:pPr algn="ctr"/>
                      <a:r>
                        <a:rPr lang="en-US" altLang="zh-CN" sz="1200" dirty="0"/>
                        <a:t>2690</a:t>
                      </a:r>
                      <a:endParaRPr lang="zh-CN" altLang="en-US" sz="1200" dirty="0"/>
                    </a:p>
                  </a:txBody>
                  <a:tcPr anchor="ctr"/>
                </a:tc>
                <a:tc>
                  <a:txBody>
                    <a:bodyPr/>
                    <a:lstStyle/>
                    <a:p>
                      <a:pPr algn="ctr"/>
                      <a:r>
                        <a:rPr lang="en-US" altLang="zh-CN" sz="1200" dirty="0"/>
                        <a:t>2471</a:t>
                      </a:r>
                      <a:endParaRPr lang="zh-CN" altLang="en-US" sz="1200" dirty="0"/>
                    </a:p>
                  </a:txBody>
                  <a:tcPr anchor="ctr"/>
                </a:tc>
                <a:tc>
                  <a:txBody>
                    <a:bodyPr/>
                    <a:lstStyle/>
                    <a:p>
                      <a:pPr algn="ctr"/>
                      <a:r>
                        <a:rPr lang="en-US" altLang="zh-CN" sz="1200" dirty="0"/>
                        <a:t>2682</a:t>
                      </a:r>
                      <a:endParaRPr lang="zh-CN" altLang="en-US" sz="1200" dirty="0"/>
                    </a:p>
                  </a:txBody>
                  <a:tcPr anchor="ctr"/>
                </a:tc>
                <a:tc>
                  <a:txBody>
                    <a:bodyPr/>
                    <a:lstStyle/>
                    <a:p>
                      <a:pPr algn="ctr"/>
                      <a:r>
                        <a:rPr lang="en-US" altLang="zh-CN" sz="1200" dirty="0"/>
                        <a:t>2653</a:t>
                      </a:r>
                      <a:endParaRPr lang="zh-CN" altLang="en-US" sz="1200" dirty="0"/>
                    </a:p>
                  </a:txBody>
                  <a:tcPr anchor="ctr"/>
                </a:tc>
                <a:tc>
                  <a:txBody>
                    <a:bodyPr/>
                    <a:lstStyle/>
                    <a:p>
                      <a:pPr algn="ctr"/>
                      <a:r>
                        <a:rPr lang="en-US" altLang="zh-CN" sz="1200" dirty="0"/>
                        <a:t>2651</a:t>
                      </a:r>
                      <a:endParaRPr lang="zh-CN" altLang="en-US" sz="1200" dirty="0"/>
                    </a:p>
                  </a:txBody>
                  <a:tcPr anchor="ctr"/>
                </a:tc>
                <a:tc>
                  <a:txBody>
                    <a:bodyPr/>
                    <a:lstStyle/>
                    <a:p>
                      <a:pPr algn="ctr"/>
                      <a:r>
                        <a:rPr lang="en-US" altLang="zh-CN" sz="1200" dirty="0"/>
                        <a:t>2578</a:t>
                      </a:r>
                      <a:endParaRPr lang="zh-CN" altLang="en-US" sz="1200" dirty="0"/>
                    </a:p>
                  </a:txBody>
                  <a:tcPr anchor="ctr"/>
                </a:tc>
                <a:tc>
                  <a:txBody>
                    <a:bodyPr/>
                    <a:lstStyle/>
                    <a:p>
                      <a:pPr algn="ctr"/>
                      <a:r>
                        <a:rPr lang="en-US" altLang="zh-CN" sz="1200" dirty="0"/>
                        <a:t>2718</a:t>
                      </a:r>
                      <a:endParaRPr lang="zh-CN" altLang="en-US" sz="1200" dirty="0"/>
                    </a:p>
                  </a:txBody>
                  <a:tcPr anchor="ctr"/>
                </a:tc>
                <a:tc>
                  <a:txBody>
                    <a:bodyPr/>
                    <a:lstStyle/>
                    <a:p>
                      <a:pPr algn="ctr"/>
                      <a:r>
                        <a:rPr lang="en-US" altLang="zh-CN" sz="1200" dirty="0"/>
                        <a:t>2712</a:t>
                      </a:r>
                      <a:endParaRPr lang="zh-CN" altLang="en-US" sz="1200" dirty="0"/>
                    </a:p>
                  </a:txBody>
                  <a:tcPr anchor="ctr"/>
                </a:tc>
                <a:tc>
                  <a:txBody>
                    <a:bodyPr/>
                    <a:lstStyle/>
                    <a:p>
                      <a:pPr algn="ctr"/>
                      <a:r>
                        <a:rPr lang="en-US" altLang="zh-CN" sz="1200" dirty="0"/>
                        <a:t>2649</a:t>
                      </a:r>
                      <a:endParaRPr lang="zh-CN" altLang="en-US" sz="1200" dirty="0"/>
                    </a:p>
                  </a:txBody>
                  <a:tcPr anchor="ctr"/>
                </a:tc>
                <a:tc>
                  <a:txBody>
                    <a:bodyPr/>
                    <a:lstStyle/>
                    <a:p>
                      <a:pPr algn="ctr"/>
                      <a:r>
                        <a:rPr lang="en-US" altLang="zh-CN" sz="1200" dirty="0"/>
                        <a:t>2699</a:t>
                      </a:r>
                      <a:endParaRPr lang="zh-CN" altLang="en-US" sz="1200" dirty="0"/>
                    </a:p>
                  </a:txBody>
                  <a:tcPr anchor="ctr"/>
                </a:tc>
                <a:tc>
                  <a:txBody>
                    <a:bodyPr/>
                    <a:lstStyle/>
                    <a:p>
                      <a:pPr algn="ctr"/>
                      <a:r>
                        <a:rPr lang="en-US" altLang="zh-CN" sz="1200" dirty="0"/>
                        <a:t>2587</a:t>
                      </a:r>
                      <a:endParaRPr lang="zh-CN" altLang="en-US" sz="1200" dirty="0"/>
                    </a:p>
                  </a:txBody>
                  <a:tcPr anchor="ctr"/>
                </a:tc>
                <a:tc>
                  <a:txBody>
                    <a:bodyPr/>
                    <a:lstStyle/>
                    <a:p>
                      <a:pPr algn="ctr"/>
                      <a:r>
                        <a:rPr lang="en-US" altLang="zh-CN" sz="1200" dirty="0"/>
                        <a:t>2728</a:t>
                      </a:r>
                      <a:endParaRPr lang="zh-CN" altLang="en-US" sz="1200" dirty="0"/>
                    </a:p>
                  </a:txBody>
                  <a:tcPr anchor="ctr"/>
                </a:tc>
                <a:tc>
                  <a:txBody>
                    <a:bodyPr/>
                    <a:lstStyle/>
                    <a:p>
                      <a:pPr algn="ctr"/>
                      <a:r>
                        <a:rPr lang="en-US" altLang="zh-CN" sz="1200" dirty="0"/>
                        <a:t>2700</a:t>
                      </a:r>
                      <a:endParaRPr lang="zh-CN" altLang="en-US" sz="1200" dirty="0"/>
                    </a:p>
                  </a:txBody>
                  <a:tcPr anchor="ctr"/>
                </a:tc>
                <a:tc>
                  <a:txBody>
                    <a:bodyPr/>
                    <a:lstStyle/>
                    <a:p>
                      <a:pPr algn="ctr"/>
                      <a:r>
                        <a:rPr lang="en-US" altLang="zh-CN" sz="1200" dirty="0"/>
                        <a:t>-</a:t>
                      </a:r>
                      <a:endParaRPr lang="zh-CN" altLang="en-US" sz="1200" dirty="0"/>
                    </a:p>
                  </a:txBody>
                  <a:tcPr anchor="ctr"/>
                </a:tc>
                <a:tc>
                  <a:txBody>
                    <a:bodyPr/>
                    <a:lstStyle/>
                    <a:p>
                      <a:pPr algn="ctr"/>
                      <a:r>
                        <a:rPr lang="en-US" altLang="zh-CN" sz="1200" dirty="0">
                          <a:highlight>
                            <a:srgbClr val="FFFF00"/>
                          </a:highlight>
                        </a:rPr>
                        <a:t>-</a:t>
                      </a:r>
                      <a:endParaRPr lang="zh-CN" altLang="en-US" sz="1200" dirty="0">
                        <a:highlight>
                          <a:srgbClr val="FFFF00"/>
                        </a:highlight>
                      </a:endParaRPr>
                    </a:p>
                  </a:txBody>
                  <a:tcPr anchor="ctr"/>
                </a:tc>
                <a:extLst>
                  <a:ext uri="{0D108BD9-81ED-4DB2-BD59-A6C34878D82A}">
                    <a16:rowId xmlns:a16="http://schemas.microsoft.com/office/drawing/2014/main" val="1576636797"/>
                  </a:ext>
                </a:extLst>
              </a:tr>
            </a:tbl>
          </a:graphicData>
        </a:graphic>
      </p:graphicFrame>
    </p:spTree>
    <p:extLst>
      <p:ext uri="{BB962C8B-B14F-4D97-AF65-F5344CB8AC3E}">
        <p14:creationId xmlns:p14="http://schemas.microsoft.com/office/powerpoint/2010/main" val="2321008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1624E25-A302-13D0-A580-72F93D9440AD}"/>
              </a:ext>
            </a:extLst>
          </p:cNvPr>
          <p:cNvSpPr>
            <a:spLocks noGrp="1"/>
          </p:cNvSpPr>
          <p:nvPr>
            <p:ph idx="1"/>
          </p:nvPr>
        </p:nvSpPr>
        <p:spPr>
          <a:xfrm>
            <a:off x="258734" y="1166019"/>
            <a:ext cx="10972800" cy="4525962"/>
          </a:xfrm>
        </p:spPr>
        <p:txBody>
          <a:bodyPr/>
          <a:lstStyle/>
          <a:p>
            <a:r>
              <a:rPr lang="zh-CN" altLang="en-US" dirty="0"/>
              <a:t>完成电子学一致性刻度后选取中间</a:t>
            </a:r>
            <a:r>
              <a:rPr lang="en-US" altLang="zh-CN" dirty="0"/>
              <a:t>L3</a:t>
            </a:r>
            <a:r>
              <a:rPr lang="zh-CN" altLang="en-US" dirty="0"/>
              <a:t>两通道测试不同电压下的能量分辨与增益，能量分辨可达</a:t>
            </a:r>
            <a:r>
              <a:rPr lang="en-US" altLang="zh-CN" dirty="0"/>
              <a:t>19%</a:t>
            </a:r>
            <a:endParaRPr lang="zh-CN" altLang="en-US" dirty="0"/>
          </a:p>
        </p:txBody>
      </p:sp>
      <p:sp>
        <p:nvSpPr>
          <p:cNvPr id="4" name="灯片编号占位符 3">
            <a:extLst>
              <a:ext uri="{FF2B5EF4-FFF2-40B4-BE49-F238E27FC236}">
                <a16:creationId xmlns:a16="http://schemas.microsoft.com/office/drawing/2014/main" id="{786DDBD7-8C91-3567-71C4-502AC0B76AC3}"/>
              </a:ext>
            </a:extLst>
          </p:cNvPr>
          <p:cNvSpPr>
            <a:spLocks noGrp="1"/>
          </p:cNvSpPr>
          <p:nvPr>
            <p:ph type="sldNum" sz="quarter" idx="12"/>
          </p:nvPr>
        </p:nvSpPr>
        <p:spPr/>
        <p:txBody>
          <a:bodyPr/>
          <a:lstStyle/>
          <a:p>
            <a:fld id="{C40B4FF0-5E72-4B05-8317-861D4184A370}" type="slidenum">
              <a:rPr lang="zh-CN" altLang="en-US" smtClean="0"/>
              <a:pPr/>
              <a:t>14</a:t>
            </a:fld>
            <a:endParaRPr lang="zh-CN" altLang="en-US" dirty="0"/>
          </a:p>
        </p:txBody>
      </p:sp>
      <p:sp>
        <p:nvSpPr>
          <p:cNvPr id="5" name="标题 2">
            <a:extLst>
              <a:ext uri="{FF2B5EF4-FFF2-40B4-BE49-F238E27FC236}">
                <a16:creationId xmlns:a16="http://schemas.microsoft.com/office/drawing/2014/main" id="{65F208F0-09AD-1D32-28F4-F3AC72906C06}"/>
              </a:ext>
            </a:extLst>
          </p:cNvPr>
          <p:cNvSpPr txBox="1">
            <a:spLocks/>
          </p:cNvSpPr>
          <p:nvPr/>
        </p:nvSpPr>
        <p:spPr>
          <a:xfrm>
            <a:off x="474539" y="139843"/>
            <a:ext cx="10972800" cy="796925"/>
          </a:xfrm>
          <a:prstGeom prst="rect">
            <a:avLst/>
          </a:prstGeom>
          <a:noFill/>
        </p:spPr>
        <p:txBody>
          <a:bodyPr vert="horz" rtlCol="0" anchor="ctr">
            <a:noAutofit/>
            <a:scene3d>
              <a:camera prst="orthographicFront"/>
              <a:lightRig rig="soft" dir="t"/>
            </a:scene3d>
            <a:sp3d prstMaterial="softEdge">
              <a:bevelT w="25400" h="25400"/>
            </a:sp3d>
          </a:bodyPr>
          <a:lstStyle>
            <a:lvl1pPr algn="l" rtl="0" eaLnBrk="1" fontAlgn="base" hangingPunct="1">
              <a:spcBef>
                <a:spcPct val="0"/>
              </a:spcBef>
              <a:spcAft>
                <a:spcPct val="0"/>
              </a:spcAft>
              <a:defRPr lang="en-US" altLang="en-US" sz="4400" b="1" kern="1200" dirty="0">
                <a:solidFill>
                  <a:srgbClr val="000066"/>
                </a:solidFill>
                <a:effectLst>
                  <a:outerShdw blurRad="31750" dist="25400" dir="5400000" algn="tl" rotWithShape="0">
                    <a:srgbClr val="000000">
                      <a:alpha val="25000"/>
                    </a:srgbClr>
                  </a:outerShdw>
                </a:effectLst>
                <a:latin typeface="Arial" pitchFamily="34" charset="0"/>
                <a:ea typeface="+mn-ea"/>
                <a:cs typeface="Arial" pitchFamily="34" charset="0"/>
              </a:defRPr>
            </a:lvl1pPr>
            <a:lvl2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2pPr>
            <a:lvl3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3pPr>
            <a:lvl4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4pPr>
            <a:lvl5pPr algn="l" rtl="0" eaLnBrk="1" fontAlgn="base" hangingPunct="1">
              <a:spcBef>
                <a:spcPct val="0"/>
              </a:spcBef>
              <a:spcAft>
                <a:spcPct val="0"/>
              </a:spcAft>
              <a:defRPr sz="4400" b="1">
                <a:solidFill>
                  <a:srgbClr val="000066"/>
                </a:solidFill>
                <a:latin typeface="Arial" charset="0"/>
                <a:ea typeface="黑体" pitchFamily="49" charset="-122"/>
                <a:cs typeface="Arial" charset="0"/>
              </a:defRPr>
            </a:lvl5pPr>
            <a:lvl6pPr marL="4572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6pPr>
            <a:lvl7pPr marL="9144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7pPr>
            <a:lvl8pPr marL="13716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8pPr>
            <a:lvl9pPr marL="18288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9pPr>
            <a:extLst/>
          </a:lstStyle>
          <a:p>
            <a:r>
              <a:rPr lang="zh-CN" altLang="en-US"/>
              <a:t>超小单元样机</a:t>
            </a:r>
            <a:r>
              <a:rPr lang="en-US" altLang="zh-CN"/>
              <a:t>—</a:t>
            </a:r>
            <a:r>
              <a:rPr lang="zh-CN" altLang="en-US"/>
              <a:t>铁源测试</a:t>
            </a:r>
          </a:p>
        </p:txBody>
      </p:sp>
      <p:pic>
        <p:nvPicPr>
          <p:cNvPr id="7" name="图片 6" descr="图表, 折线图&#10;&#10;描述已自动生成">
            <a:extLst>
              <a:ext uri="{FF2B5EF4-FFF2-40B4-BE49-F238E27FC236}">
                <a16:creationId xmlns:a16="http://schemas.microsoft.com/office/drawing/2014/main" id="{1D3D0F03-E9C2-CCBA-D104-D04AA3068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84" y="2348388"/>
            <a:ext cx="4322243" cy="4203082"/>
          </a:xfrm>
          <a:prstGeom prst="rect">
            <a:avLst/>
          </a:prstGeom>
        </p:spPr>
      </p:pic>
      <p:pic>
        <p:nvPicPr>
          <p:cNvPr id="8" name="图片 7">
            <a:extLst>
              <a:ext uri="{FF2B5EF4-FFF2-40B4-BE49-F238E27FC236}">
                <a16:creationId xmlns:a16="http://schemas.microsoft.com/office/drawing/2014/main" id="{EF14917D-0EEE-7766-A4AA-9413CC552A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731" y="2547991"/>
            <a:ext cx="6467298" cy="3860748"/>
          </a:xfrm>
          <a:prstGeom prst="rect">
            <a:avLst/>
          </a:prstGeom>
        </p:spPr>
      </p:pic>
      <p:sp>
        <p:nvSpPr>
          <p:cNvPr id="9" name="文本框 8">
            <a:extLst>
              <a:ext uri="{FF2B5EF4-FFF2-40B4-BE49-F238E27FC236}">
                <a16:creationId xmlns:a16="http://schemas.microsoft.com/office/drawing/2014/main" id="{492C800B-CDF4-3581-8E5D-45EEDEEC5288}"/>
              </a:ext>
            </a:extLst>
          </p:cNvPr>
          <p:cNvSpPr txBox="1"/>
          <p:nvPr/>
        </p:nvSpPr>
        <p:spPr>
          <a:xfrm>
            <a:off x="2003459" y="6404532"/>
            <a:ext cx="1869897" cy="369332"/>
          </a:xfrm>
          <a:prstGeom prst="rect">
            <a:avLst/>
          </a:prstGeom>
          <a:noFill/>
        </p:spPr>
        <p:txBody>
          <a:bodyPr wrap="square" rtlCol="0">
            <a:spAutoFit/>
          </a:bodyPr>
          <a:lstStyle/>
          <a:p>
            <a:r>
              <a:rPr lang="zh-CN" altLang="en-US" dirty="0"/>
              <a:t>电子学刻度结果</a:t>
            </a:r>
          </a:p>
        </p:txBody>
      </p:sp>
      <p:sp>
        <p:nvSpPr>
          <p:cNvPr id="10" name="文本框 9">
            <a:extLst>
              <a:ext uri="{FF2B5EF4-FFF2-40B4-BE49-F238E27FC236}">
                <a16:creationId xmlns:a16="http://schemas.microsoft.com/office/drawing/2014/main" id="{910D538F-943B-D71A-AB7B-B8CBCBA1756E}"/>
              </a:ext>
            </a:extLst>
          </p:cNvPr>
          <p:cNvSpPr txBox="1"/>
          <p:nvPr/>
        </p:nvSpPr>
        <p:spPr>
          <a:xfrm>
            <a:off x="6850566" y="6404532"/>
            <a:ext cx="3679649" cy="369332"/>
          </a:xfrm>
          <a:prstGeom prst="rect">
            <a:avLst/>
          </a:prstGeom>
          <a:noFill/>
        </p:spPr>
        <p:txBody>
          <a:bodyPr wrap="square" rtlCol="0">
            <a:spAutoFit/>
          </a:bodyPr>
          <a:lstStyle/>
          <a:p>
            <a:r>
              <a:rPr lang="zh-CN" altLang="en-US" dirty="0"/>
              <a:t>不同电压下的能量分辨与增益</a:t>
            </a:r>
          </a:p>
        </p:txBody>
      </p:sp>
    </p:spTree>
    <p:extLst>
      <p:ext uri="{BB962C8B-B14F-4D97-AF65-F5344CB8AC3E}">
        <p14:creationId xmlns:p14="http://schemas.microsoft.com/office/powerpoint/2010/main" val="1265526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06F41CC-0D58-8AD8-D052-888CFE889F1A}"/>
              </a:ext>
            </a:extLst>
          </p:cNvPr>
          <p:cNvSpPr>
            <a:spLocks noGrp="1"/>
          </p:cNvSpPr>
          <p:nvPr>
            <p:ph idx="1"/>
          </p:nvPr>
        </p:nvSpPr>
        <p:spPr>
          <a:xfrm>
            <a:off x="553980" y="1378671"/>
            <a:ext cx="10972800" cy="4525962"/>
          </a:xfrm>
        </p:spPr>
        <p:txBody>
          <a:bodyPr/>
          <a:lstStyle/>
          <a:p>
            <a:r>
              <a:rPr lang="zh-CN" altLang="en-US" dirty="0"/>
              <a:t>测试条件</a:t>
            </a:r>
          </a:p>
        </p:txBody>
      </p:sp>
      <p:sp>
        <p:nvSpPr>
          <p:cNvPr id="3" name="标题 2">
            <a:extLst>
              <a:ext uri="{FF2B5EF4-FFF2-40B4-BE49-F238E27FC236}">
                <a16:creationId xmlns:a16="http://schemas.microsoft.com/office/drawing/2014/main" id="{07A6EAE0-EB83-7671-EC01-8E6E0025C5BB}"/>
              </a:ext>
            </a:extLst>
          </p:cNvPr>
          <p:cNvSpPr>
            <a:spLocks noGrp="1"/>
          </p:cNvSpPr>
          <p:nvPr>
            <p:ph type="title"/>
          </p:nvPr>
        </p:nvSpPr>
        <p:spPr/>
        <p:txBody>
          <a:bodyPr/>
          <a:lstStyle/>
          <a:p>
            <a:r>
              <a:rPr lang="zh-CN" altLang="en-US" dirty="0"/>
              <a:t>超小单元样机</a:t>
            </a:r>
            <a:r>
              <a:rPr lang="en-US" altLang="zh-CN" dirty="0"/>
              <a:t>—</a:t>
            </a:r>
            <a:r>
              <a:rPr lang="zh-CN" altLang="en-US" dirty="0"/>
              <a:t>宇宙射线测试</a:t>
            </a:r>
          </a:p>
        </p:txBody>
      </p:sp>
      <p:sp>
        <p:nvSpPr>
          <p:cNvPr id="4" name="灯片编号占位符 3">
            <a:extLst>
              <a:ext uri="{FF2B5EF4-FFF2-40B4-BE49-F238E27FC236}">
                <a16:creationId xmlns:a16="http://schemas.microsoft.com/office/drawing/2014/main" id="{D2154CB0-82A5-0B16-A377-23C46E5C6BE4}"/>
              </a:ext>
            </a:extLst>
          </p:cNvPr>
          <p:cNvSpPr>
            <a:spLocks noGrp="1"/>
          </p:cNvSpPr>
          <p:nvPr>
            <p:ph type="sldNum" sz="quarter" idx="12"/>
          </p:nvPr>
        </p:nvSpPr>
        <p:spPr>
          <a:xfrm>
            <a:off x="11529484" y="6398465"/>
            <a:ext cx="488949" cy="365125"/>
          </a:xfrm>
        </p:spPr>
        <p:txBody>
          <a:bodyPr/>
          <a:lstStyle/>
          <a:p>
            <a:fld id="{C40B4FF0-5E72-4B05-8317-861D4184A370}" type="slidenum">
              <a:rPr lang="zh-CN" altLang="en-US" smtClean="0"/>
              <a:pPr/>
              <a:t>15</a:t>
            </a:fld>
            <a:endParaRPr lang="zh-CN" altLang="en-US" dirty="0"/>
          </a:p>
        </p:txBody>
      </p:sp>
      <p:sp>
        <p:nvSpPr>
          <p:cNvPr id="5" name="平行四边形 4">
            <a:extLst>
              <a:ext uri="{FF2B5EF4-FFF2-40B4-BE49-F238E27FC236}">
                <a16:creationId xmlns:a16="http://schemas.microsoft.com/office/drawing/2014/main" id="{5FC76E00-8DA6-7920-79B5-DE07ABC8B8B8}"/>
              </a:ext>
            </a:extLst>
          </p:cNvPr>
          <p:cNvSpPr/>
          <p:nvPr/>
        </p:nvSpPr>
        <p:spPr>
          <a:xfrm rot="12275175">
            <a:off x="8457596" y="3446550"/>
            <a:ext cx="637687" cy="253902"/>
          </a:xfrm>
          <a:prstGeom prst="parallelogram">
            <a:avLst>
              <a:gd name="adj" fmla="val 108897"/>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164FA456-C64A-7A70-E590-4EE4759EF3AA}"/>
              </a:ext>
            </a:extLst>
          </p:cNvPr>
          <p:cNvSpPr txBox="1"/>
          <p:nvPr/>
        </p:nvSpPr>
        <p:spPr>
          <a:xfrm>
            <a:off x="9668607" y="4172097"/>
            <a:ext cx="956310" cy="368300"/>
          </a:xfrm>
          <a:prstGeom prst="rect">
            <a:avLst/>
          </a:prstGeom>
          <a:noFill/>
        </p:spPr>
        <p:txBody>
          <a:bodyPr wrap="square" rtlCol="0">
            <a:spAutoFit/>
          </a:bodyPr>
          <a:lstStyle/>
          <a:p>
            <a:r>
              <a:rPr lang="zh-CN" altLang="en-US" b="1" dirty="0">
                <a:solidFill>
                  <a:schemeClr val="bg1"/>
                </a:solidFill>
              </a:rPr>
              <a:t>正比室</a:t>
            </a:r>
          </a:p>
        </p:txBody>
      </p:sp>
      <p:sp>
        <p:nvSpPr>
          <p:cNvPr id="7" name="文本框 6">
            <a:extLst>
              <a:ext uri="{FF2B5EF4-FFF2-40B4-BE49-F238E27FC236}">
                <a16:creationId xmlns:a16="http://schemas.microsoft.com/office/drawing/2014/main" id="{5E63B654-231E-48CD-6F6C-2964CB862F34}"/>
              </a:ext>
            </a:extLst>
          </p:cNvPr>
          <p:cNvSpPr txBox="1"/>
          <p:nvPr/>
        </p:nvSpPr>
        <p:spPr>
          <a:xfrm>
            <a:off x="6614989" y="4651522"/>
            <a:ext cx="956310" cy="368300"/>
          </a:xfrm>
          <a:prstGeom prst="rect">
            <a:avLst/>
          </a:prstGeom>
          <a:noFill/>
        </p:spPr>
        <p:txBody>
          <a:bodyPr wrap="square" rtlCol="0">
            <a:spAutoFit/>
          </a:bodyPr>
          <a:lstStyle/>
          <a:p>
            <a:r>
              <a:rPr lang="zh-CN" altLang="en-US" b="1" dirty="0">
                <a:solidFill>
                  <a:schemeClr val="bg1"/>
                </a:solidFill>
              </a:rPr>
              <a:t>激光器</a:t>
            </a:r>
          </a:p>
        </p:txBody>
      </p:sp>
      <p:sp>
        <p:nvSpPr>
          <p:cNvPr id="8" name="圆柱体 7">
            <a:extLst>
              <a:ext uri="{FF2B5EF4-FFF2-40B4-BE49-F238E27FC236}">
                <a16:creationId xmlns:a16="http://schemas.microsoft.com/office/drawing/2014/main" id="{126E459D-F727-5499-05D6-9962D7A39133}"/>
              </a:ext>
            </a:extLst>
          </p:cNvPr>
          <p:cNvSpPr/>
          <p:nvPr/>
        </p:nvSpPr>
        <p:spPr>
          <a:xfrm rot="16200000">
            <a:off x="7829602" y="3001344"/>
            <a:ext cx="1827440" cy="3300355"/>
          </a:xfrm>
          <a:prstGeom prst="can">
            <a:avLst>
              <a:gd name="adj" fmla="val 903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a:extLst>
              <a:ext uri="{FF2B5EF4-FFF2-40B4-BE49-F238E27FC236}">
                <a16:creationId xmlns:a16="http://schemas.microsoft.com/office/drawing/2014/main" id="{2F3E9015-6819-0F71-F2EE-99F2262A086A}"/>
              </a:ext>
            </a:extLst>
          </p:cNvPr>
          <p:cNvSpPr/>
          <p:nvPr/>
        </p:nvSpPr>
        <p:spPr>
          <a:xfrm rot="12275175">
            <a:off x="8338384" y="5584405"/>
            <a:ext cx="637687" cy="253902"/>
          </a:xfrm>
          <a:prstGeom prst="parallelogram">
            <a:avLst>
              <a:gd name="adj" fmla="val 108897"/>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2732F77C-B82C-3DC1-FF02-FD95BD748221}"/>
              </a:ext>
            </a:extLst>
          </p:cNvPr>
          <p:cNvCxnSpPr/>
          <p:nvPr/>
        </p:nvCxnSpPr>
        <p:spPr>
          <a:xfrm>
            <a:off x="8821035" y="3737801"/>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794159A-FB80-BCB5-2800-A35FF15C2D46}"/>
              </a:ext>
            </a:extLst>
          </p:cNvPr>
          <p:cNvCxnSpPr>
            <a:cxnSpLocks/>
          </p:cNvCxnSpPr>
          <p:nvPr/>
        </p:nvCxnSpPr>
        <p:spPr>
          <a:xfrm>
            <a:off x="8835759" y="3547959"/>
            <a:ext cx="1789158" cy="35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5933861D-BCDD-4E57-CC8D-FBCF098B71DE}"/>
              </a:ext>
            </a:extLst>
          </p:cNvPr>
          <p:cNvCxnSpPr>
            <a:cxnSpLocks/>
            <a:stCxn id="9" idx="5"/>
          </p:cNvCxnSpPr>
          <p:nvPr/>
        </p:nvCxnSpPr>
        <p:spPr>
          <a:xfrm>
            <a:off x="8821451" y="5786496"/>
            <a:ext cx="18034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EDF1FD59-1258-69D4-0D51-8643D3908B87}"/>
              </a:ext>
            </a:extLst>
          </p:cNvPr>
          <p:cNvCxnSpPr>
            <a:cxnSpLocks/>
          </p:cNvCxnSpPr>
          <p:nvPr/>
        </p:nvCxnSpPr>
        <p:spPr>
          <a:xfrm>
            <a:off x="10624917" y="3583315"/>
            <a:ext cx="0" cy="22031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E64EBBB2-D332-EAC7-8E4D-D1B3B2C00720}"/>
              </a:ext>
            </a:extLst>
          </p:cNvPr>
          <p:cNvCxnSpPr>
            <a:cxnSpLocks/>
          </p:cNvCxnSpPr>
          <p:nvPr/>
        </p:nvCxnSpPr>
        <p:spPr>
          <a:xfrm>
            <a:off x="10624917" y="4684905"/>
            <a:ext cx="45699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93F98D96-EDA4-19A4-E239-DF99131C4F26}"/>
              </a:ext>
            </a:extLst>
          </p:cNvPr>
          <p:cNvSpPr txBox="1"/>
          <p:nvPr/>
        </p:nvSpPr>
        <p:spPr>
          <a:xfrm>
            <a:off x="11101708" y="4482619"/>
            <a:ext cx="916726" cy="369332"/>
          </a:xfrm>
          <a:prstGeom prst="rect">
            <a:avLst/>
          </a:prstGeom>
          <a:noFill/>
        </p:spPr>
        <p:txBody>
          <a:bodyPr wrap="square" rtlCol="0">
            <a:spAutoFit/>
          </a:bodyPr>
          <a:lstStyle/>
          <a:p>
            <a:r>
              <a:rPr lang="en-US" altLang="zh-CN" dirty="0"/>
              <a:t>Trigger</a:t>
            </a:r>
            <a:endParaRPr lang="zh-CN" altLang="en-US" dirty="0"/>
          </a:p>
        </p:txBody>
      </p:sp>
      <p:cxnSp>
        <p:nvCxnSpPr>
          <p:cNvPr id="16" name="连接符: 肘形 15">
            <a:extLst>
              <a:ext uri="{FF2B5EF4-FFF2-40B4-BE49-F238E27FC236}">
                <a16:creationId xmlns:a16="http://schemas.microsoft.com/office/drawing/2014/main" id="{B91D4081-1169-22CA-4B33-7EC3C61825D3}"/>
              </a:ext>
            </a:extLst>
          </p:cNvPr>
          <p:cNvCxnSpPr>
            <a:cxnSpLocks/>
          </p:cNvCxnSpPr>
          <p:nvPr/>
        </p:nvCxnSpPr>
        <p:spPr>
          <a:xfrm rot="10800000" flipV="1">
            <a:off x="6742523" y="4609652"/>
            <a:ext cx="1095159" cy="95559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04A48E0E-7D8E-D729-36AE-3A1FED68211C}"/>
              </a:ext>
            </a:extLst>
          </p:cNvPr>
          <p:cNvSpPr txBox="1"/>
          <p:nvPr/>
        </p:nvSpPr>
        <p:spPr>
          <a:xfrm>
            <a:off x="8169538" y="3174021"/>
            <a:ext cx="916726" cy="369332"/>
          </a:xfrm>
          <a:prstGeom prst="rect">
            <a:avLst/>
          </a:prstGeom>
          <a:noFill/>
        </p:spPr>
        <p:txBody>
          <a:bodyPr wrap="square" rtlCol="0">
            <a:spAutoFit/>
          </a:bodyPr>
          <a:lstStyle/>
          <a:p>
            <a:r>
              <a:rPr lang="zh-CN" altLang="en-US" dirty="0"/>
              <a:t>塑闪</a:t>
            </a:r>
          </a:p>
        </p:txBody>
      </p:sp>
      <p:cxnSp>
        <p:nvCxnSpPr>
          <p:cNvPr id="18" name="直接连接符 17">
            <a:extLst>
              <a:ext uri="{FF2B5EF4-FFF2-40B4-BE49-F238E27FC236}">
                <a16:creationId xmlns:a16="http://schemas.microsoft.com/office/drawing/2014/main" id="{0608FCD5-F433-9D7B-279D-A848C7D3BA1D}"/>
              </a:ext>
            </a:extLst>
          </p:cNvPr>
          <p:cNvCxnSpPr>
            <a:cxnSpLocks/>
          </p:cNvCxnSpPr>
          <p:nvPr/>
        </p:nvCxnSpPr>
        <p:spPr>
          <a:xfrm>
            <a:off x="8073556" y="3600546"/>
            <a:ext cx="5930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5E0E8C9E-AA21-9AB9-CACC-205DDA00967A}"/>
              </a:ext>
            </a:extLst>
          </p:cNvPr>
          <p:cNvSpPr txBox="1"/>
          <p:nvPr/>
        </p:nvSpPr>
        <p:spPr>
          <a:xfrm>
            <a:off x="8666592" y="3174020"/>
            <a:ext cx="1391483" cy="369332"/>
          </a:xfrm>
          <a:prstGeom prst="rect">
            <a:avLst/>
          </a:prstGeom>
          <a:noFill/>
        </p:spPr>
        <p:txBody>
          <a:bodyPr wrap="square" rtlCol="0">
            <a:spAutoFit/>
          </a:bodyPr>
          <a:lstStyle/>
          <a:p>
            <a:r>
              <a:rPr lang="en-US" altLang="zh-CN" dirty="0"/>
              <a:t>~15*15cm</a:t>
            </a:r>
          </a:p>
        </p:txBody>
      </p:sp>
      <p:cxnSp>
        <p:nvCxnSpPr>
          <p:cNvPr id="20" name="直接连接符 19">
            <a:extLst>
              <a:ext uri="{FF2B5EF4-FFF2-40B4-BE49-F238E27FC236}">
                <a16:creationId xmlns:a16="http://schemas.microsoft.com/office/drawing/2014/main" id="{6DA99DDC-5A8A-4A28-106B-8E779B15EEE0}"/>
              </a:ext>
            </a:extLst>
          </p:cNvPr>
          <p:cNvCxnSpPr>
            <a:cxnSpLocks/>
          </p:cNvCxnSpPr>
          <p:nvPr/>
        </p:nvCxnSpPr>
        <p:spPr>
          <a:xfrm>
            <a:off x="8073556" y="5740243"/>
            <a:ext cx="5930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F89D5CB0-8EF1-3F6D-8689-79422DB32E8F}"/>
              </a:ext>
            </a:extLst>
          </p:cNvPr>
          <p:cNvCxnSpPr>
            <a:cxnSpLocks/>
          </p:cNvCxnSpPr>
          <p:nvPr/>
        </p:nvCxnSpPr>
        <p:spPr>
          <a:xfrm flipH="1">
            <a:off x="8073556" y="3600546"/>
            <a:ext cx="10071" cy="213969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4190B7FC-02B2-7EDB-D7FE-E5E2ECBAAA93}"/>
              </a:ext>
            </a:extLst>
          </p:cNvPr>
          <p:cNvSpPr txBox="1"/>
          <p:nvPr/>
        </p:nvSpPr>
        <p:spPr>
          <a:xfrm rot="10800000">
            <a:off x="7965215" y="4272898"/>
            <a:ext cx="461665" cy="673507"/>
          </a:xfrm>
          <a:prstGeom prst="rect">
            <a:avLst/>
          </a:prstGeom>
          <a:noFill/>
        </p:spPr>
        <p:txBody>
          <a:bodyPr vert="eaVert" wrap="square" rtlCol="0">
            <a:spAutoFit/>
          </a:bodyPr>
          <a:lstStyle/>
          <a:p>
            <a:r>
              <a:rPr lang="en-US" altLang="zh-CN" dirty="0"/>
              <a:t>55cm</a:t>
            </a:r>
          </a:p>
        </p:txBody>
      </p:sp>
      <p:sp>
        <p:nvSpPr>
          <p:cNvPr id="23" name="文本框 22">
            <a:extLst>
              <a:ext uri="{FF2B5EF4-FFF2-40B4-BE49-F238E27FC236}">
                <a16:creationId xmlns:a16="http://schemas.microsoft.com/office/drawing/2014/main" id="{E4169824-0937-C3F2-08BA-162E06CB452C}"/>
              </a:ext>
            </a:extLst>
          </p:cNvPr>
          <p:cNvSpPr txBox="1"/>
          <p:nvPr/>
        </p:nvSpPr>
        <p:spPr>
          <a:xfrm>
            <a:off x="5935759" y="5342024"/>
            <a:ext cx="916726" cy="369332"/>
          </a:xfrm>
          <a:prstGeom prst="rect">
            <a:avLst/>
          </a:prstGeom>
          <a:noFill/>
        </p:spPr>
        <p:txBody>
          <a:bodyPr wrap="square" rtlCol="0">
            <a:spAutoFit/>
          </a:bodyPr>
          <a:lstStyle/>
          <a:p>
            <a:r>
              <a:rPr lang="en-US" altLang="zh-CN" dirty="0"/>
              <a:t>Signal</a:t>
            </a:r>
            <a:endParaRPr lang="zh-CN" altLang="en-US" dirty="0"/>
          </a:p>
        </p:txBody>
      </p:sp>
      <p:sp>
        <p:nvSpPr>
          <p:cNvPr id="24" name="文本框 23">
            <a:extLst>
              <a:ext uri="{FF2B5EF4-FFF2-40B4-BE49-F238E27FC236}">
                <a16:creationId xmlns:a16="http://schemas.microsoft.com/office/drawing/2014/main" id="{BF6FB07F-8EAD-9981-82F2-B7A7181B6E99}"/>
              </a:ext>
            </a:extLst>
          </p:cNvPr>
          <p:cNvSpPr txBox="1"/>
          <p:nvPr/>
        </p:nvSpPr>
        <p:spPr>
          <a:xfrm>
            <a:off x="10560224" y="4371884"/>
            <a:ext cx="705347" cy="369332"/>
          </a:xfrm>
          <a:prstGeom prst="rect">
            <a:avLst/>
          </a:prstGeom>
          <a:noFill/>
        </p:spPr>
        <p:txBody>
          <a:bodyPr wrap="square" rtlCol="0">
            <a:spAutoFit/>
          </a:bodyPr>
          <a:lstStyle/>
          <a:p>
            <a:r>
              <a:rPr lang="en-US" altLang="zh-CN" dirty="0"/>
              <a:t>and</a:t>
            </a:r>
            <a:endParaRPr lang="zh-CN" altLang="en-US" dirty="0"/>
          </a:p>
        </p:txBody>
      </p:sp>
      <p:pic>
        <p:nvPicPr>
          <p:cNvPr id="47" name="图片 46">
            <a:extLst>
              <a:ext uri="{FF2B5EF4-FFF2-40B4-BE49-F238E27FC236}">
                <a16:creationId xmlns:a16="http://schemas.microsoft.com/office/drawing/2014/main" id="{7CFCB505-B6FE-D13D-9B1A-A8334CC500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63" y="2498381"/>
            <a:ext cx="4832279" cy="3624209"/>
          </a:xfrm>
          <a:prstGeom prst="rect">
            <a:avLst/>
          </a:prstGeom>
        </p:spPr>
      </p:pic>
      <p:sp>
        <p:nvSpPr>
          <p:cNvPr id="48" name="文本框 47">
            <a:extLst>
              <a:ext uri="{FF2B5EF4-FFF2-40B4-BE49-F238E27FC236}">
                <a16:creationId xmlns:a16="http://schemas.microsoft.com/office/drawing/2014/main" id="{CEA44B93-8110-73D6-813D-136CE16BBB0A}"/>
              </a:ext>
            </a:extLst>
          </p:cNvPr>
          <p:cNvSpPr txBox="1"/>
          <p:nvPr/>
        </p:nvSpPr>
        <p:spPr>
          <a:xfrm>
            <a:off x="6230575" y="1564941"/>
            <a:ext cx="6151405" cy="128753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t>电子学：</a:t>
            </a:r>
            <a:r>
              <a:rPr lang="en-US" altLang="zh-CN" dirty="0"/>
              <a:t>RPA220+HPTDC</a:t>
            </a:r>
          </a:p>
          <a:p>
            <a:pPr marL="285750" indent="-285750">
              <a:lnSpc>
                <a:spcPct val="150000"/>
              </a:lnSpc>
              <a:buFont typeface="Wingdings" panose="05000000000000000000" pitchFamily="2" charset="2"/>
              <a:buChar char="Ø"/>
            </a:pPr>
            <a:r>
              <a:rPr lang="zh-CN" altLang="en-US" dirty="0"/>
              <a:t>工作气体：</a:t>
            </a:r>
            <a:r>
              <a:rPr lang="en-US" altLang="zh-CN" dirty="0"/>
              <a:t>He</a:t>
            </a:r>
            <a:r>
              <a:rPr lang="zh-CN" altLang="en-US" dirty="0"/>
              <a:t>（</a:t>
            </a:r>
            <a:r>
              <a:rPr lang="en-US" altLang="zh-CN" dirty="0"/>
              <a:t>60%</a:t>
            </a:r>
            <a:r>
              <a:rPr lang="zh-CN" altLang="en-US" dirty="0"/>
              <a:t>）</a:t>
            </a:r>
            <a:r>
              <a:rPr lang="en-US" altLang="zh-CN" dirty="0"/>
              <a:t>+C3H8</a:t>
            </a:r>
            <a:r>
              <a:rPr lang="zh-CN" altLang="en-US" dirty="0"/>
              <a:t>（</a:t>
            </a:r>
            <a:r>
              <a:rPr lang="en-US" altLang="zh-CN" dirty="0"/>
              <a:t>40%</a:t>
            </a:r>
            <a:r>
              <a:rPr lang="zh-CN" altLang="en-US" dirty="0"/>
              <a:t>）</a:t>
            </a:r>
            <a:endParaRPr lang="en-US" altLang="zh-CN" dirty="0"/>
          </a:p>
          <a:p>
            <a:pPr marL="285750" indent="-285750">
              <a:lnSpc>
                <a:spcPct val="150000"/>
              </a:lnSpc>
              <a:buFont typeface="Wingdings" panose="05000000000000000000" pitchFamily="2" charset="2"/>
              <a:buChar char="Ø"/>
            </a:pPr>
            <a:r>
              <a:rPr lang="zh-CN" altLang="en-US" dirty="0"/>
              <a:t>工作方式：流气式</a:t>
            </a:r>
            <a:endParaRPr lang="en-US" altLang="zh-CN" dirty="0"/>
          </a:p>
        </p:txBody>
      </p:sp>
    </p:spTree>
    <p:extLst>
      <p:ext uri="{BB962C8B-B14F-4D97-AF65-F5344CB8AC3E}">
        <p14:creationId xmlns:p14="http://schemas.microsoft.com/office/powerpoint/2010/main" val="83817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B6EFC25-35EA-00F9-7345-19B2510B5B4E}"/>
              </a:ext>
            </a:extLst>
          </p:cNvPr>
          <p:cNvSpPr>
            <a:spLocks noGrp="1"/>
          </p:cNvSpPr>
          <p:nvPr>
            <p:ph idx="1"/>
          </p:nvPr>
        </p:nvSpPr>
        <p:spPr>
          <a:xfrm>
            <a:off x="260279" y="1166019"/>
            <a:ext cx="10972800" cy="4525962"/>
          </a:xfrm>
        </p:spPr>
        <p:txBody>
          <a:bodyPr/>
          <a:lstStyle/>
          <a:p>
            <a:r>
              <a:rPr lang="zh-CN" altLang="en-US" dirty="0"/>
              <a:t>数据分析框架</a:t>
            </a:r>
          </a:p>
        </p:txBody>
      </p:sp>
      <p:sp>
        <p:nvSpPr>
          <p:cNvPr id="3" name="标题 2">
            <a:extLst>
              <a:ext uri="{FF2B5EF4-FFF2-40B4-BE49-F238E27FC236}">
                <a16:creationId xmlns:a16="http://schemas.microsoft.com/office/drawing/2014/main" id="{8A4F7749-753D-414E-469F-97ACE658E18A}"/>
              </a:ext>
            </a:extLst>
          </p:cNvPr>
          <p:cNvSpPr>
            <a:spLocks noGrp="1"/>
          </p:cNvSpPr>
          <p:nvPr>
            <p:ph type="title"/>
          </p:nvPr>
        </p:nvSpPr>
        <p:spPr/>
        <p:txBody>
          <a:bodyPr/>
          <a:lstStyle/>
          <a:p>
            <a:r>
              <a:rPr lang="zh-CN" altLang="en-US" dirty="0"/>
              <a:t>超小单元样机</a:t>
            </a:r>
            <a:r>
              <a:rPr lang="en-US" altLang="zh-CN" dirty="0"/>
              <a:t>—</a:t>
            </a:r>
            <a:r>
              <a:rPr lang="zh-CN" altLang="en-US" dirty="0"/>
              <a:t>宇宙射线测试</a:t>
            </a:r>
          </a:p>
        </p:txBody>
      </p:sp>
      <p:sp>
        <p:nvSpPr>
          <p:cNvPr id="4" name="灯片编号占位符 3">
            <a:extLst>
              <a:ext uri="{FF2B5EF4-FFF2-40B4-BE49-F238E27FC236}">
                <a16:creationId xmlns:a16="http://schemas.microsoft.com/office/drawing/2014/main" id="{4C8A8CB3-CAF8-089C-DCAF-A2811616FEA1}"/>
              </a:ext>
            </a:extLst>
          </p:cNvPr>
          <p:cNvSpPr>
            <a:spLocks noGrp="1"/>
          </p:cNvSpPr>
          <p:nvPr>
            <p:ph type="sldNum" sz="quarter" idx="12"/>
          </p:nvPr>
        </p:nvSpPr>
        <p:spPr/>
        <p:txBody>
          <a:bodyPr/>
          <a:lstStyle/>
          <a:p>
            <a:fld id="{C40B4FF0-5E72-4B05-8317-861D4184A370}" type="slidenum">
              <a:rPr lang="zh-CN" altLang="en-US" smtClean="0"/>
              <a:pPr/>
              <a:t>16</a:t>
            </a:fld>
            <a:endParaRPr lang="zh-CN" altLang="en-US" dirty="0"/>
          </a:p>
        </p:txBody>
      </p:sp>
      <p:sp>
        <p:nvSpPr>
          <p:cNvPr id="6" name="矩形: 圆角 5">
            <a:extLst>
              <a:ext uri="{FF2B5EF4-FFF2-40B4-BE49-F238E27FC236}">
                <a16:creationId xmlns:a16="http://schemas.microsoft.com/office/drawing/2014/main" id="{846646F8-0D32-236E-C5EF-983DA826BA1B}"/>
              </a:ext>
            </a:extLst>
          </p:cNvPr>
          <p:cNvSpPr/>
          <p:nvPr/>
        </p:nvSpPr>
        <p:spPr>
          <a:xfrm>
            <a:off x="2267151" y="1837072"/>
            <a:ext cx="1235947" cy="9144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主程序</a:t>
            </a:r>
            <a:endParaRPr lang="en-US" altLang="zh-CN" b="1" dirty="0">
              <a:solidFill>
                <a:schemeClr val="tx1"/>
              </a:solidFill>
            </a:endParaRPr>
          </a:p>
          <a:p>
            <a:pPr algn="ctr"/>
            <a:r>
              <a:rPr lang="zh-CN" altLang="en-US" b="1" dirty="0">
                <a:solidFill>
                  <a:schemeClr val="tx1"/>
                </a:solidFill>
              </a:rPr>
              <a:t>（</a:t>
            </a:r>
            <a:r>
              <a:rPr lang="en-US" altLang="zh-CN" b="1" dirty="0">
                <a:solidFill>
                  <a:schemeClr val="tx1"/>
                </a:solidFill>
              </a:rPr>
              <a:t>main</a:t>
            </a:r>
            <a:r>
              <a:rPr lang="zh-CN" altLang="en-US" b="1" dirty="0">
                <a:solidFill>
                  <a:schemeClr val="tx1"/>
                </a:solidFill>
              </a:rPr>
              <a:t>）</a:t>
            </a:r>
          </a:p>
        </p:txBody>
      </p:sp>
      <p:sp>
        <p:nvSpPr>
          <p:cNvPr id="7" name="矩形: 圆角 6">
            <a:extLst>
              <a:ext uri="{FF2B5EF4-FFF2-40B4-BE49-F238E27FC236}">
                <a16:creationId xmlns:a16="http://schemas.microsoft.com/office/drawing/2014/main" id="{186E8DB5-ACAB-9E8B-8E6B-5A092C787E64}"/>
              </a:ext>
            </a:extLst>
          </p:cNvPr>
          <p:cNvSpPr/>
          <p:nvPr/>
        </p:nvSpPr>
        <p:spPr>
          <a:xfrm>
            <a:off x="3922618" y="1837072"/>
            <a:ext cx="2278464" cy="9144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主处理器</a:t>
            </a:r>
            <a:endParaRPr lang="en-US" altLang="zh-CN" b="1" dirty="0">
              <a:solidFill>
                <a:schemeClr val="tx1"/>
              </a:solidFill>
            </a:endParaRPr>
          </a:p>
          <a:p>
            <a:pPr algn="ctr"/>
            <a:r>
              <a:rPr lang="zh-CN" altLang="en-US" b="1" dirty="0">
                <a:solidFill>
                  <a:schemeClr val="tx1"/>
                </a:solidFill>
              </a:rPr>
              <a:t>（</a:t>
            </a:r>
            <a:r>
              <a:rPr lang="en-US" altLang="zh-CN" b="1" dirty="0" err="1">
                <a:solidFill>
                  <a:schemeClr val="tx1"/>
                </a:solidFill>
              </a:rPr>
              <a:t>STCFProcessor</a:t>
            </a:r>
            <a:r>
              <a:rPr lang="zh-CN" altLang="en-US" b="1" dirty="0">
                <a:solidFill>
                  <a:schemeClr val="tx1"/>
                </a:solidFill>
              </a:rPr>
              <a:t>）</a:t>
            </a:r>
          </a:p>
        </p:txBody>
      </p:sp>
      <p:sp>
        <p:nvSpPr>
          <p:cNvPr id="8" name="矩形: 圆角 7">
            <a:extLst>
              <a:ext uri="{FF2B5EF4-FFF2-40B4-BE49-F238E27FC236}">
                <a16:creationId xmlns:a16="http://schemas.microsoft.com/office/drawing/2014/main" id="{DF8B2ACC-207D-AF7C-75F8-8ECEA5318154}"/>
              </a:ext>
            </a:extLst>
          </p:cNvPr>
          <p:cNvSpPr/>
          <p:nvPr/>
        </p:nvSpPr>
        <p:spPr>
          <a:xfrm>
            <a:off x="6599997" y="1838085"/>
            <a:ext cx="1235947" cy="9144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配置文件</a:t>
            </a:r>
            <a:endParaRPr lang="en-US" altLang="zh-CN" b="1" dirty="0">
              <a:solidFill>
                <a:schemeClr val="tx1"/>
              </a:solidFill>
            </a:endParaRPr>
          </a:p>
          <a:p>
            <a:pPr algn="ctr"/>
            <a:r>
              <a:rPr lang="zh-CN" altLang="en-US" b="1" dirty="0">
                <a:solidFill>
                  <a:schemeClr val="tx1"/>
                </a:solidFill>
              </a:rPr>
              <a:t>（</a:t>
            </a:r>
            <a:r>
              <a:rPr lang="en-US" altLang="zh-CN" b="1" dirty="0">
                <a:solidFill>
                  <a:schemeClr val="tx1"/>
                </a:solidFill>
              </a:rPr>
              <a:t>config</a:t>
            </a:r>
            <a:r>
              <a:rPr lang="zh-CN" altLang="en-US" b="1" dirty="0">
                <a:solidFill>
                  <a:schemeClr val="tx1"/>
                </a:solidFill>
              </a:rPr>
              <a:t>）</a:t>
            </a:r>
          </a:p>
        </p:txBody>
      </p:sp>
      <p:sp>
        <p:nvSpPr>
          <p:cNvPr id="9" name="矩形: 圆角 8">
            <a:extLst>
              <a:ext uri="{FF2B5EF4-FFF2-40B4-BE49-F238E27FC236}">
                <a16:creationId xmlns:a16="http://schemas.microsoft.com/office/drawing/2014/main" id="{9D53691D-797E-5510-950F-DF8F45BFB2FC}"/>
              </a:ext>
            </a:extLst>
          </p:cNvPr>
          <p:cNvSpPr/>
          <p:nvPr/>
        </p:nvSpPr>
        <p:spPr>
          <a:xfrm>
            <a:off x="5084148" y="3005031"/>
            <a:ext cx="2074986" cy="9144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核心模块组</a:t>
            </a:r>
            <a:endParaRPr lang="en-US" altLang="zh-CN" b="1" dirty="0">
              <a:solidFill>
                <a:schemeClr val="tx1"/>
              </a:solidFill>
            </a:endParaRPr>
          </a:p>
          <a:p>
            <a:pPr algn="ctr"/>
            <a:r>
              <a:rPr lang="zh-CN" altLang="en-US" b="1" dirty="0">
                <a:solidFill>
                  <a:schemeClr val="tx1"/>
                </a:solidFill>
              </a:rPr>
              <a:t>（</a:t>
            </a:r>
            <a:r>
              <a:rPr lang="en-US" altLang="zh-CN" b="1" dirty="0">
                <a:solidFill>
                  <a:schemeClr val="tx1"/>
                </a:solidFill>
              </a:rPr>
              <a:t>Core</a:t>
            </a:r>
            <a:r>
              <a:rPr lang="zh-CN" altLang="en-US" b="1" dirty="0">
                <a:solidFill>
                  <a:schemeClr val="tx1"/>
                </a:solidFill>
              </a:rPr>
              <a:t>）</a:t>
            </a:r>
          </a:p>
        </p:txBody>
      </p:sp>
      <p:cxnSp>
        <p:nvCxnSpPr>
          <p:cNvPr id="10" name="直接箭头连接符 9">
            <a:extLst>
              <a:ext uri="{FF2B5EF4-FFF2-40B4-BE49-F238E27FC236}">
                <a16:creationId xmlns:a16="http://schemas.microsoft.com/office/drawing/2014/main" id="{9AF4D45E-D943-556E-7C93-454DF1F618E4}"/>
              </a:ext>
            </a:extLst>
          </p:cNvPr>
          <p:cNvCxnSpPr>
            <a:cxnSpLocks/>
            <a:stCxn id="7" idx="1"/>
            <a:endCxn id="6" idx="3"/>
          </p:cNvCxnSpPr>
          <p:nvPr/>
        </p:nvCxnSpPr>
        <p:spPr>
          <a:xfrm flipH="1">
            <a:off x="3503098" y="2294272"/>
            <a:ext cx="4195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F11431E4-6DB0-6F42-8B31-90FEE19D331F}"/>
              </a:ext>
            </a:extLst>
          </p:cNvPr>
          <p:cNvCxnSpPr>
            <a:cxnSpLocks/>
            <a:endCxn id="7" idx="2"/>
          </p:cNvCxnSpPr>
          <p:nvPr/>
        </p:nvCxnSpPr>
        <p:spPr>
          <a:xfrm flipH="1" flipV="1">
            <a:off x="5061850" y="2751472"/>
            <a:ext cx="1139232" cy="25355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8F089600-B248-0077-F61B-0B8EA2D332CE}"/>
              </a:ext>
            </a:extLst>
          </p:cNvPr>
          <p:cNvCxnSpPr>
            <a:cxnSpLocks/>
            <a:stCxn id="8" idx="2"/>
            <a:endCxn id="9" idx="0"/>
          </p:cNvCxnSpPr>
          <p:nvPr/>
        </p:nvCxnSpPr>
        <p:spPr>
          <a:xfrm flipH="1">
            <a:off x="6121641" y="2752485"/>
            <a:ext cx="1096330" cy="2525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 name="矩形: 圆角 12">
            <a:extLst>
              <a:ext uri="{FF2B5EF4-FFF2-40B4-BE49-F238E27FC236}">
                <a16:creationId xmlns:a16="http://schemas.microsoft.com/office/drawing/2014/main" id="{691266ED-29A3-41BA-2684-1FB061936D51}"/>
              </a:ext>
            </a:extLst>
          </p:cNvPr>
          <p:cNvSpPr/>
          <p:nvPr/>
        </p:nvSpPr>
        <p:spPr>
          <a:xfrm>
            <a:off x="557265" y="4231424"/>
            <a:ext cx="2102664" cy="9144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几何映射</a:t>
            </a:r>
            <a:endParaRPr lang="en-US" altLang="zh-CN" b="1" dirty="0">
              <a:solidFill>
                <a:schemeClr val="tx1"/>
              </a:solidFill>
            </a:endParaRPr>
          </a:p>
          <a:p>
            <a:pPr algn="ctr"/>
            <a:r>
              <a:rPr lang="zh-CN" altLang="en-US" b="1" dirty="0">
                <a:solidFill>
                  <a:schemeClr val="tx1"/>
                </a:solidFill>
              </a:rPr>
              <a:t>（</a:t>
            </a:r>
            <a:r>
              <a:rPr lang="en-US" altLang="zh-CN" b="1" dirty="0" err="1">
                <a:solidFill>
                  <a:schemeClr val="tx1"/>
                </a:solidFill>
              </a:rPr>
              <a:t>GeometryMap</a:t>
            </a:r>
            <a:r>
              <a:rPr lang="zh-CN" altLang="en-US" b="1" dirty="0">
                <a:solidFill>
                  <a:schemeClr val="tx1"/>
                </a:solidFill>
              </a:rPr>
              <a:t>）</a:t>
            </a:r>
          </a:p>
        </p:txBody>
      </p:sp>
      <p:sp>
        <p:nvSpPr>
          <p:cNvPr id="14" name="矩形: 圆角 13">
            <a:extLst>
              <a:ext uri="{FF2B5EF4-FFF2-40B4-BE49-F238E27FC236}">
                <a16:creationId xmlns:a16="http://schemas.microsoft.com/office/drawing/2014/main" id="{B46FD004-1D15-FD14-C43E-542CF4205674}"/>
              </a:ext>
            </a:extLst>
          </p:cNvPr>
          <p:cNvSpPr/>
          <p:nvPr/>
        </p:nvSpPr>
        <p:spPr>
          <a:xfrm>
            <a:off x="2839917" y="4231424"/>
            <a:ext cx="2064468" cy="9144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时距转换</a:t>
            </a:r>
            <a:endParaRPr lang="en-US" altLang="zh-CN" b="1" dirty="0">
              <a:solidFill>
                <a:schemeClr val="tx1"/>
              </a:solidFill>
            </a:endParaRPr>
          </a:p>
          <a:p>
            <a:pPr algn="ctr"/>
            <a:r>
              <a:rPr lang="zh-CN" altLang="en-US" b="1" dirty="0">
                <a:solidFill>
                  <a:schemeClr val="tx1"/>
                </a:solidFill>
              </a:rPr>
              <a:t>（</a:t>
            </a:r>
            <a:r>
              <a:rPr lang="en-US" altLang="zh-CN" b="1" dirty="0" err="1">
                <a:solidFill>
                  <a:schemeClr val="tx1"/>
                </a:solidFill>
              </a:rPr>
              <a:t>RTConverter</a:t>
            </a:r>
            <a:r>
              <a:rPr lang="zh-CN" altLang="en-US" b="1" dirty="0">
                <a:solidFill>
                  <a:schemeClr val="tx1"/>
                </a:solidFill>
              </a:rPr>
              <a:t>）</a:t>
            </a:r>
          </a:p>
        </p:txBody>
      </p:sp>
      <p:sp>
        <p:nvSpPr>
          <p:cNvPr id="15" name="矩形: 圆角 14">
            <a:extLst>
              <a:ext uri="{FF2B5EF4-FFF2-40B4-BE49-F238E27FC236}">
                <a16:creationId xmlns:a16="http://schemas.microsoft.com/office/drawing/2014/main" id="{60421D5E-C479-D3C2-7850-619A3BFD2529}"/>
              </a:ext>
            </a:extLst>
          </p:cNvPr>
          <p:cNvSpPr/>
          <p:nvPr/>
        </p:nvSpPr>
        <p:spPr>
          <a:xfrm>
            <a:off x="5075344" y="4231424"/>
            <a:ext cx="2092595" cy="9144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事件、</a:t>
            </a:r>
            <a:r>
              <a:rPr lang="en-US" altLang="zh-CN" b="1" dirty="0">
                <a:solidFill>
                  <a:schemeClr val="tx1"/>
                </a:solidFill>
              </a:rPr>
              <a:t>Hit</a:t>
            </a:r>
            <a:r>
              <a:rPr lang="zh-CN" altLang="en-US" b="1" dirty="0">
                <a:solidFill>
                  <a:schemeClr val="tx1"/>
                </a:solidFill>
              </a:rPr>
              <a:t>打包</a:t>
            </a:r>
            <a:endParaRPr lang="en-US" altLang="zh-CN" b="1" dirty="0">
              <a:solidFill>
                <a:schemeClr val="tx1"/>
              </a:solidFill>
            </a:endParaRPr>
          </a:p>
          <a:p>
            <a:pPr algn="ctr"/>
            <a:r>
              <a:rPr lang="zh-CN" altLang="en-US" b="1" dirty="0">
                <a:solidFill>
                  <a:schemeClr val="tx1"/>
                </a:solidFill>
              </a:rPr>
              <a:t>（</a:t>
            </a:r>
            <a:r>
              <a:rPr lang="en-US" altLang="zh-CN" b="1" dirty="0">
                <a:solidFill>
                  <a:schemeClr val="tx1"/>
                </a:solidFill>
              </a:rPr>
              <a:t>Event</a:t>
            </a:r>
            <a:r>
              <a:rPr lang="zh-CN" altLang="en-US" b="1" dirty="0">
                <a:solidFill>
                  <a:schemeClr val="tx1"/>
                </a:solidFill>
              </a:rPr>
              <a:t>、</a:t>
            </a:r>
            <a:r>
              <a:rPr lang="en-US" altLang="zh-CN" b="1" dirty="0">
                <a:solidFill>
                  <a:schemeClr val="tx1"/>
                </a:solidFill>
              </a:rPr>
              <a:t>Hit</a:t>
            </a:r>
            <a:r>
              <a:rPr lang="zh-CN" altLang="en-US" b="1" dirty="0">
                <a:solidFill>
                  <a:schemeClr val="tx1"/>
                </a:solidFill>
              </a:rPr>
              <a:t>）</a:t>
            </a:r>
          </a:p>
        </p:txBody>
      </p:sp>
      <p:sp>
        <p:nvSpPr>
          <p:cNvPr id="16" name="矩形: 圆角 15">
            <a:extLst>
              <a:ext uri="{FF2B5EF4-FFF2-40B4-BE49-F238E27FC236}">
                <a16:creationId xmlns:a16="http://schemas.microsoft.com/office/drawing/2014/main" id="{8DD39579-FF56-C59E-9008-58DEE61C2DBE}"/>
              </a:ext>
            </a:extLst>
          </p:cNvPr>
          <p:cNvSpPr/>
          <p:nvPr/>
        </p:nvSpPr>
        <p:spPr>
          <a:xfrm>
            <a:off x="7453785" y="4231424"/>
            <a:ext cx="2174116" cy="9144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径迹重建</a:t>
            </a:r>
            <a:endParaRPr lang="en-US" altLang="zh-CN" b="1" dirty="0">
              <a:solidFill>
                <a:schemeClr val="tx1"/>
              </a:solidFill>
            </a:endParaRPr>
          </a:p>
          <a:p>
            <a:pPr algn="ctr"/>
            <a:r>
              <a:rPr lang="zh-CN" altLang="en-US" b="1" dirty="0">
                <a:solidFill>
                  <a:schemeClr val="tx1"/>
                </a:solidFill>
              </a:rPr>
              <a:t>（</a:t>
            </a:r>
            <a:r>
              <a:rPr lang="en-US" altLang="zh-CN" b="1" dirty="0" err="1">
                <a:solidFill>
                  <a:schemeClr val="tx1"/>
                </a:solidFill>
              </a:rPr>
              <a:t>HoughTransfer</a:t>
            </a:r>
            <a:r>
              <a:rPr lang="zh-CN" altLang="en-US" b="1" dirty="0">
                <a:solidFill>
                  <a:schemeClr val="tx1"/>
                </a:solidFill>
              </a:rPr>
              <a:t>）</a:t>
            </a:r>
          </a:p>
        </p:txBody>
      </p:sp>
      <p:sp>
        <p:nvSpPr>
          <p:cNvPr id="17" name="矩形: 圆角 16">
            <a:extLst>
              <a:ext uri="{FF2B5EF4-FFF2-40B4-BE49-F238E27FC236}">
                <a16:creationId xmlns:a16="http://schemas.microsoft.com/office/drawing/2014/main" id="{B05FE6A8-8CA7-CC30-7217-8C6D1C050E37}"/>
              </a:ext>
            </a:extLst>
          </p:cNvPr>
          <p:cNvSpPr/>
          <p:nvPr/>
        </p:nvSpPr>
        <p:spPr>
          <a:xfrm>
            <a:off x="9869199" y="4231424"/>
            <a:ext cx="1868855" cy="9144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卡尔曼滤波</a:t>
            </a:r>
            <a:endParaRPr lang="en-US" altLang="zh-CN" b="1" dirty="0">
              <a:solidFill>
                <a:schemeClr val="tx1"/>
              </a:solidFill>
            </a:endParaRPr>
          </a:p>
          <a:p>
            <a:pPr algn="ctr"/>
            <a:r>
              <a:rPr lang="zh-CN" altLang="en-US" b="1" dirty="0">
                <a:solidFill>
                  <a:schemeClr val="tx1"/>
                </a:solidFill>
              </a:rPr>
              <a:t>（</a:t>
            </a:r>
            <a:r>
              <a:rPr lang="en-US" altLang="zh-CN" b="1" dirty="0" err="1">
                <a:solidFill>
                  <a:schemeClr val="tx1"/>
                </a:solidFill>
              </a:rPr>
              <a:t>GenfitFitter</a:t>
            </a:r>
            <a:r>
              <a:rPr lang="zh-CN" altLang="en-US" b="1" dirty="0">
                <a:solidFill>
                  <a:schemeClr val="tx1"/>
                </a:solidFill>
              </a:rPr>
              <a:t>）</a:t>
            </a:r>
          </a:p>
        </p:txBody>
      </p:sp>
      <p:cxnSp>
        <p:nvCxnSpPr>
          <p:cNvPr id="18" name="直接箭头连接符 17">
            <a:extLst>
              <a:ext uri="{FF2B5EF4-FFF2-40B4-BE49-F238E27FC236}">
                <a16:creationId xmlns:a16="http://schemas.microsoft.com/office/drawing/2014/main" id="{7CEB6111-0B46-842A-A9D7-8CB15276BE6C}"/>
              </a:ext>
            </a:extLst>
          </p:cNvPr>
          <p:cNvCxnSpPr>
            <a:cxnSpLocks/>
            <a:stCxn id="13" idx="0"/>
            <a:endCxn id="9" idx="2"/>
          </p:cNvCxnSpPr>
          <p:nvPr/>
        </p:nvCxnSpPr>
        <p:spPr>
          <a:xfrm flipV="1">
            <a:off x="1608597" y="3919431"/>
            <a:ext cx="4513044" cy="31199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5E4FF959-2877-A4F3-36C9-4297956EDACC}"/>
              </a:ext>
            </a:extLst>
          </p:cNvPr>
          <p:cNvCxnSpPr>
            <a:cxnSpLocks/>
            <a:stCxn id="14" idx="0"/>
            <a:endCxn id="9" idx="2"/>
          </p:cNvCxnSpPr>
          <p:nvPr/>
        </p:nvCxnSpPr>
        <p:spPr>
          <a:xfrm flipV="1">
            <a:off x="3872151" y="3919431"/>
            <a:ext cx="2249490" cy="31199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595C6CCF-6680-123E-0564-BE2505459A21}"/>
              </a:ext>
            </a:extLst>
          </p:cNvPr>
          <p:cNvCxnSpPr>
            <a:cxnSpLocks/>
            <a:stCxn id="15" idx="0"/>
            <a:endCxn id="9" idx="2"/>
          </p:cNvCxnSpPr>
          <p:nvPr/>
        </p:nvCxnSpPr>
        <p:spPr>
          <a:xfrm flipH="1" flipV="1">
            <a:off x="6121641" y="3919431"/>
            <a:ext cx="1" cy="31199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7BA788C2-1920-2F90-1CF9-B2744F93E5DA}"/>
              </a:ext>
            </a:extLst>
          </p:cNvPr>
          <p:cNvCxnSpPr>
            <a:cxnSpLocks/>
            <a:stCxn id="16" idx="0"/>
            <a:endCxn id="9" idx="2"/>
          </p:cNvCxnSpPr>
          <p:nvPr/>
        </p:nvCxnSpPr>
        <p:spPr>
          <a:xfrm flipH="1" flipV="1">
            <a:off x="6121641" y="3919431"/>
            <a:ext cx="2419202" cy="31199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70704E7D-15FB-88D9-7B92-7E04D6D08919}"/>
              </a:ext>
            </a:extLst>
          </p:cNvPr>
          <p:cNvCxnSpPr>
            <a:cxnSpLocks/>
            <a:stCxn id="17" idx="0"/>
            <a:endCxn id="9" idx="2"/>
          </p:cNvCxnSpPr>
          <p:nvPr/>
        </p:nvCxnSpPr>
        <p:spPr>
          <a:xfrm flipH="1" flipV="1">
            <a:off x="6121641" y="3919431"/>
            <a:ext cx="4681986" cy="31199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5CB4CD27-065C-8580-0265-369C14C585A4}"/>
              </a:ext>
            </a:extLst>
          </p:cNvPr>
          <p:cNvSpPr txBox="1"/>
          <p:nvPr/>
        </p:nvSpPr>
        <p:spPr>
          <a:xfrm>
            <a:off x="485347" y="5393490"/>
            <a:ext cx="9435472" cy="1289456"/>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zh-CN" altLang="en-US" dirty="0"/>
              <a:t>参考</a:t>
            </a:r>
            <a:r>
              <a:rPr lang="en-US" altLang="zh-CN" dirty="0"/>
              <a:t>BELLEII</a:t>
            </a:r>
            <a:r>
              <a:rPr lang="zh-CN" altLang="en-US" dirty="0"/>
              <a:t>、</a:t>
            </a:r>
            <a:r>
              <a:rPr lang="en-US" altLang="zh-CN" dirty="0"/>
              <a:t>BESIII</a:t>
            </a:r>
            <a:r>
              <a:rPr lang="zh-CN" altLang="en-US" dirty="0"/>
              <a:t>相关文献</a:t>
            </a:r>
            <a:endParaRPr lang="en-US" altLang="zh-CN" dirty="0"/>
          </a:p>
          <a:p>
            <a:pPr marL="285750" indent="-285750">
              <a:lnSpc>
                <a:spcPct val="150000"/>
              </a:lnSpc>
              <a:buFont typeface="Wingdings" panose="05000000000000000000" pitchFamily="2" charset="2"/>
              <a:buChar char="ü"/>
            </a:pPr>
            <a:r>
              <a:rPr lang="zh-CN" altLang="en-US" dirty="0"/>
              <a:t>实现数据解包、几何映射、</a:t>
            </a:r>
            <a:r>
              <a:rPr lang="en-US" altLang="zh-CN" dirty="0"/>
              <a:t>T0</a:t>
            </a:r>
            <a:r>
              <a:rPr lang="zh-CN" altLang="en-US" dirty="0"/>
              <a:t>刻度、时距转化、径迹重建、</a:t>
            </a:r>
            <a:r>
              <a:rPr lang="en-US" altLang="zh-CN" dirty="0"/>
              <a:t>RT</a:t>
            </a:r>
            <a:r>
              <a:rPr lang="zh-CN" altLang="en-US" dirty="0"/>
              <a:t>迭代刻度多个独立模块</a:t>
            </a:r>
            <a:endParaRPr lang="en-US" altLang="zh-CN" dirty="0"/>
          </a:p>
          <a:p>
            <a:pPr marL="285750" indent="-285750">
              <a:lnSpc>
                <a:spcPct val="150000"/>
              </a:lnSpc>
              <a:buFont typeface="Wingdings" panose="05000000000000000000" pitchFamily="2" charset="2"/>
              <a:buChar char="ü"/>
            </a:pPr>
            <a:r>
              <a:rPr lang="zh-CN" altLang="en-US" dirty="0"/>
              <a:t>径迹拟合重建方法：</a:t>
            </a:r>
            <a:r>
              <a:rPr lang="zh-CN" altLang="en-US" dirty="0">
                <a:solidFill>
                  <a:srgbClr val="FF0000"/>
                </a:solidFill>
              </a:rPr>
              <a:t>霍夫变换</a:t>
            </a:r>
            <a:r>
              <a:rPr lang="zh-CN" altLang="en-US" dirty="0"/>
              <a:t>、</a:t>
            </a:r>
            <a:r>
              <a:rPr lang="zh-CN" altLang="en-US" dirty="0">
                <a:solidFill>
                  <a:srgbClr val="FF0000"/>
                </a:solidFill>
              </a:rPr>
              <a:t>卡尔曼滤波</a:t>
            </a:r>
            <a:endParaRPr lang="en-US" altLang="zh-CN" dirty="0"/>
          </a:p>
        </p:txBody>
      </p:sp>
      <p:pic>
        <p:nvPicPr>
          <p:cNvPr id="24" name="图片 23">
            <a:extLst>
              <a:ext uri="{FF2B5EF4-FFF2-40B4-BE49-F238E27FC236}">
                <a16:creationId xmlns:a16="http://schemas.microsoft.com/office/drawing/2014/main" id="{785C2F80-61F3-4BE1-5DFB-6179184D6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3759" y="1202078"/>
            <a:ext cx="1449669" cy="2324364"/>
          </a:xfrm>
          <a:prstGeom prst="rect">
            <a:avLst/>
          </a:prstGeom>
        </p:spPr>
      </p:pic>
      <p:pic>
        <p:nvPicPr>
          <p:cNvPr id="25" name="图片 24">
            <a:extLst>
              <a:ext uri="{FF2B5EF4-FFF2-40B4-BE49-F238E27FC236}">
                <a16:creationId xmlns:a16="http://schemas.microsoft.com/office/drawing/2014/main" id="{6EF6D02B-E4EB-8689-4CE0-6938EED33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5204" y="1202078"/>
            <a:ext cx="1376268" cy="2324364"/>
          </a:xfrm>
          <a:prstGeom prst="rect">
            <a:avLst/>
          </a:prstGeom>
        </p:spPr>
      </p:pic>
    </p:spTree>
    <p:extLst>
      <p:ext uri="{BB962C8B-B14F-4D97-AF65-F5344CB8AC3E}">
        <p14:creationId xmlns:p14="http://schemas.microsoft.com/office/powerpoint/2010/main" val="3963125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CFAEAFF-DF2E-E8AF-EC84-CB26F0DC1DEC}"/>
              </a:ext>
            </a:extLst>
          </p:cNvPr>
          <p:cNvSpPr>
            <a:spLocks noGrp="1"/>
          </p:cNvSpPr>
          <p:nvPr>
            <p:ph idx="1"/>
          </p:nvPr>
        </p:nvSpPr>
        <p:spPr>
          <a:xfrm>
            <a:off x="195718" y="1166019"/>
            <a:ext cx="10972800" cy="4525962"/>
          </a:xfrm>
        </p:spPr>
        <p:txBody>
          <a:bodyPr/>
          <a:lstStyle/>
          <a:p>
            <a:r>
              <a:rPr lang="zh-CN" altLang="en-US" dirty="0"/>
              <a:t>激光测试</a:t>
            </a:r>
            <a:r>
              <a:rPr lang="en-US" altLang="zh-CN" dirty="0"/>
              <a:t>RT</a:t>
            </a:r>
            <a:r>
              <a:rPr lang="zh-CN" altLang="en-US" dirty="0"/>
              <a:t>曲线</a:t>
            </a:r>
          </a:p>
        </p:txBody>
      </p:sp>
      <p:sp>
        <p:nvSpPr>
          <p:cNvPr id="3" name="标题 2">
            <a:extLst>
              <a:ext uri="{FF2B5EF4-FFF2-40B4-BE49-F238E27FC236}">
                <a16:creationId xmlns:a16="http://schemas.microsoft.com/office/drawing/2014/main" id="{BAB83E11-181C-B0B6-5DCD-C0C96250495D}"/>
              </a:ext>
            </a:extLst>
          </p:cNvPr>
          <p:cNvSpPr>
            <a:spLocks noGrp="1"/>
          </p:cNvSpPr>
          <p:nvPr>
            <p:ph type="title"/>
          </p:nvPr>
        </p:nvSpPr>
        <p:spPr/>
        <p:txBody>
          <a:bodyPr/>
          <a:lstStyle/>
          <a:p>
            <a:r>
              <a:rPr lang="zh-CN" altLang="en-US" dirty="0"/>
              <a:t>超小单元样机</a:t>
            </a:r>
            <a:r>
              <a:rPr lang="en-US" altLang="zh-CN" dirty="0"/>
              <a:t>—</a:t>
            </a:r>
            <a:r>
              <a:rPr lang="zh-CN" altLang="en-US" dirty="0"/>
              <a:t>宇宙射线测试</a:t>
            </a:r>
          </a:p>
        </p:txBody>
      </p:sp>
      <p:sp>
        <p:nvSpPr>
          <p:cNvPr id="4" name="灯片编号占位符 3">
            <a:extLst>
              <a:ext uri="{FF2B5EF4-FFF2-40B4-BE49-F238E27FC236}">
                <a16:creationId xmlns:a16="http://schemas.microsoft.com/office/drawing/2014/main" id="{E80C9E48-43E2-89E0-40EC-7ED97FFCF021}"/>
              </a:ext>
            </a:extLst>
          </p:cNvPr>
          <p:cNvSpPr>
            <a:spLocks noGrp="1"/>
          </p:cNvSpPr>
          <p:nvPr>
            <p:ph type="sldNum" sz="quarter" idx="12"/>
          </p:nvPr>
        </p:nvSpPr>
        <p:spPr/>
        <p:txBody>
          <a:bodyPr/>
          <a:lstStyle/>
          <a:p>
            <a:fld id="{C40B4FF0-5E72-4B05-8317-861D4184A370}" type="slidenum">
              <a:rPr lang="zh-CN" altLang="en-US" smtClean="0"/>
              <a:pPr/>
              <a:t>17</a:t>
            </a:fld>
            <a:endParaRPr lang="zh-CN" altLang="en-US" dirty="0"/>
          </a:p>
        </p:txBody>
      </p:sp>
      <p:pic>
        <p:nvPicPr>
          <p:cNvPr id="5" name="图片 4" descr="8ad652cf736cd82cc12eaf576efde95b">
            <a:extLst>
              <a:ext uri="{FF2B5EF4-FFF2-40B4-BE49-F238E27FC236}">
                <a16:creationId xmlns:a16="http://schemas.microsoft.com/office/drawing/2014/main" id="{8B5BE703-B219-C4F9-1270-4D94D059316C}"/>
              </a:ext>
            </a:extLst>
          </p:cNvPr>
          <p:cNvPicPr>
            <a:picLocks noChangeAspect="1"/>
          </p:cNvPicPr>
          <p:nvPr/>
        </p:nvPicPr>
        <p:blipFill>
          <a:blip r:embed="rId3"/>
          <a:stretch>
            <a:fillRect/>
          </a:stretch>
        </p:blipFill>
        <p:spPr>
          <a:xfrm>
            <a:off x="613517" y="1990955"/>
            <a:ext cx="4125949" cy="3094827"/>
          </a:xfrm>
          <a:prstGeom prst="rect">
            <a:avLst/>
          </a:prstGeom>
        </p:spPr>
      </p:pic>
      <p:cxnSp>
        <p:nvCxnSpPr>
          <p:cNvPr id="58" name="直接连接符 57">
            <a:extLst>
              <a:ext uri="{FF2B5EF4-FFF2-40B4-BE49-F238E27FC236}">
                <a16:creationId xmlns:a16="http://schemas.microsoft.com/office/drawing/2014/main" id="{03B985F7-9748-97C6-8F8C-432416CF67CD}"/>
              </a:ext>
            </a:extLst>
          </p:cNvPr>
          <p:cNvCxnSpPr>
            <a:cxnSpLocks/>
          </p:cNvCxnSpPr>
          <p:nvPr/>
        </p:nvCxnSpPr>
        <p:spPr>
          <a:xfrm>
            <a:off x="5804896" y="1956149"/>
            <a:ext cx="2989780" cy="0"/>
          </a:xfrm>
          <a:prstGeom prst="line">
            <a:avLst/>
          </a:prstGeom>
          <a:ln w="25400">
            <a:solidFill>
              <a:schemeClr val="tx1"/>
            </a:solidFill>
          </a:ln>
        </p:spPr>
        <p:style>
          <a:lnRef idx="2">
            <a:schemeClr val="accent1"/>
          </a:lnRef>
          <a:fillRef idx="0">
            <a:srgbClr val="FFFFFF"/>
          </a:fillRef>
          <a:effectRef idx="0">
            <a:srgbClr val="FFFFFF"/>
          </a:effectRef>
          <a:fontRef idx="minor">
            <a:schemeClr val="tx1"/>
          </a:fontRef>
        </p:style>
      </p:cxnSp>
      <p:cxnSp>
        <p:nvCxnSpPr>
          <p:cNvPr id="59" name="直接连接符 58">
            <a:extLst>
              <a:ext uri="{FF2B5EF4-FFF2-40B4-BE49-F238E27FC236}">
                <a16:creationId xmlns:a16="http://schemas.microsoft.com/office/drawing/2014/main" id="{3309D8A4-80F1-97E5-3D44-0CF6CFC86DCB}"/>
              </a:ext>
            </a:extLst>
          </p:cNvPr>
          <p:cNvCxnSpPr>
            <a:cxnSpLocks/>
          </p:cNvCxnSpPr>
          <p:nvPr/>
        </p:nvCxnSpPr>
        <p:spPr>
          <a:xfrm>
            <a:off x="5804896" y="4486461"/>
            <a:ext cx="2989780" cy="0"/>
          </a:xfrm>
          <a:prstGeom prst="line">
            <a:avLst/>
          </a:prstGeom>
          <a:ln w="25400">
            <a:solidFill>
              <a:schemeClr val="tx1"/>
            </a:solidFill>
          </a:ln>
        </p:spPr>
        <p:style>
          <a:lnRef idx="2">
            <a:schemeClr val="accent1"/>
          </a:lnRef>
          <a:fillRef idx="0">
            <a:srgbClr val="FFFFFF"/>
          </a:fillRef>
          <a:effectRef idx="0">
            <a:srgbClr val="FFFFFF"/>
          </a:effectRef>
          <a:fontRef idx="minor">
            <a:schemeClr val="tx1"/>
          </a:fontRef>
        </p:style>
      </p:cxnSp>
      <p:sp>
        <p:nvSpPr>
          <p:cNvPr id="66" name="椭圆 65">
            <a:extLst>
              <a:ext uri="{FF2B5EF4-FFF2-40B4-BE49-F238E27FC236}">
                <a16:creationId xmlns:a16="http://schemas.microsoft.com/office/drawing/2014/main" id="{54BF69D4-2ABF-F913-8360-6494785FBE80}"/>
              </a:ext>
            </a:extLst>
          </p:cNvPr>
          <p:cNvSpPr/>
          <p:nvPr/>
        </p:nvSpPr>
        <p:spPr>
          <a:xfrm>
            <a:off x="7182684" y="3125812"/>
            <a:ext cx="182880" cy="182880"/>
          </a:xfrm>
          <a:prstGeom prst="ellipse">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DD260486-9B3C-A169-C7F6-71C0CECECAC2}"/>
              </a:ext>
            </a:extLst>
          </p:cNvPr>
          <p:cNvSpPr/>
          <p:nvPr/>
        </p:nvSpPr>
        <p:spPr>
          <a:xfrm>
            <a:off x="5779663" y="3126209"/>
            <a:ext cx="182880" cy="182880"/>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323A6298-EBE5-9FBA-3866-82104EFB4C9C}"/>
              </a:ext>
            </a:extLst>
          </p:cNvPr>
          <p:cNvSpPr/>
          <p:nvPr/>
        </p:nvSpPr>
        <p:spPr>
          <a:xfrm>
            <a:off x="8593838" y="3094990"/>
            <a:ext cx="182880" cy="182880"/>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9" name="文本框 68">
            <a:extLst>
              <a:ext uri="{FF2B5EF4-FFF2-40B4-BE49-F238E27FC236}">
                <a16:creationId xmlns:a16="http://schemas.microsoft.com/office/drawing/2014/main" id="{DF1A9889-2519-4C0B-2E8D-F32394F1E6D5}"/>
              </a:ext>
            </a:extLst>
          </p:cNvPr>
          <p:cNvSpPr txBox="1"/>
          <p:nvPr/>
        </p:nvSpPr>
        <p:spPr>
          <a:xfrm>
            <a:off x="4911133" y="3066635"/>
            <a:ext cx="1048385" cy="368300"/>
          </a:xfrm>
          <a:prstGeom prst="rect">
            <a:avLst/>
          </a:prstGeom>
          <a:noFill/>
        </p:spPr>
        <p:txBody>
          <a:bodyPr wrap="square" rtlCol="0">
            <a:spAutoFit/>
          </a:bodyPr>
          <a:lstStyle/>
          <a:p>
            <a:r>
              <a:rPr lang="zh-CN" altLang="en-US" dirty="0"/>
              <a:t>阴极膜</a:t>
            </a:r>
          </a:p>
        </p:txBody>
      </p:sp>
      <p:cxnSp>
        <p:nvCxnSpPr>
          <p:cNvPr id="70" name="直接箭头连接符 69">
            <a:extLst>
              <a:ext uri="{FF2B5EF4-FFF2-40B4-BE49-F238E27FC236}">
                <a16:creationId xmlns:a16="http://schemas.microsoft.com/office/drawing/2014/main" id="{6C621954-1A7D-1B13-8AFA-BFDA134B1012}"/>
              </a:ext>
            </a:extLst>
          </p:cNvPr>
          <p:cNvCxnSpPr>
            <a:cxnSpLocks/>
          </p:cNvCxnSpPr>
          <p:nvPr/>
        </p:nvCxnSpPr>
        <p:spPr>
          <a:xfrm flipH="1">
            <a:off x="5372004" y="1931035"/>
            <a:ext cx="835979" cy="1068114"/>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71" name="直接箭头连接符 70">
            <a:extLst>
              <a:ext uri="{FF2B5EF4-FFF2-40B4-BE49-F238E27FC236}">
                <a16:creationId xmlns:a16="http://schemas.microsoft.com/office/drawing/2014/main" id="{90731B00-91E4-FA6B-E0B6-66A55CCE4A21}"/>
              </a:ext>
            </a:extLst>
          </p:cNvPr>
          <p:cNvCxnSpPr>
            <a:cxnSpLocks/>
          </p:cNvCxnSpPr>
          <p:nvPr/>
        </p:nvCxnSpPr>
        <p:spPr>
          <a:xfrm flipH="1" flipV="1">
            <a:off x="5407211" y="3515563"/>
            <a:ext cx="706930" cy="970898"/>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72" name="文本框 71">
            <a:extLst>
              <a:ext uri="{FF2B5EF4-FFF2-40B4-BE49-F238E27FC236}">
                <a16:creationId xmlns:a16="http://schemas.microsoft.com/office/drawing/2014/main" id="{533E4E16-1F1A-7E5B-5A7E-94067E6BBA57}"/>
              </a:ext>
            </a:extLst>
          </p:cNvPr>
          <p:cNvSpPr txBox="1"/>
          <p:nvPr/>
        </p:nvSpPr>
        <p:spPr>
          <a:xfrm>
            <a:off x="6759533" y="1320819"/>
            <a:ext cx="1048385" cy="368300"/>
          </a:xfrm>
          <a:prstGeom prst="rect">
            <a:avLst/>
          </a:prstGeom>
          <a:noFill/>
        </p:spPr>
        <p:txBody>
          <a:bodyPr wrap="square" rtlCol="0">
            <a:spAutoFit/>
          </a:bodyPr>
          <a:lstStyle/>
          <a:p>
            <a:pPr algn="ctr"/>
            <a:r>
              <a:rPr lang="zh-CN" altLang="en-US" dirty="0"/>
              <a:t>阳极丝</a:t>
            </a:r>
          </a:p>
        </p:txBody>
      </p:sp>
      <p:cxnSp>
        <p:nvCxnSpPr>
          <p:cNvPr id="73" name="直接箭头连接符 72">
            <a:extLst>
              <a:ext uri="{FF2B5EF4-FFF2-40B4-BE49-F238E27FC236}">
                <a16:creationId xmlns:a16="http://schemas.microsoft.com/office/drawing/2014/main" id="{E805BE5B-54A7-269B-2B6C-CE3F18FFF48D}"/>
              </a:ext>
            </a:extLst>
          </p:cNvPr>
          <p:cNvCxnSpPr>
            <a:cxnSpLocks/>
          </p:cNvCxnSpPr>
          <p:nvPr/>
        </p:nvCxnSpPr>
        <p:spPr>
          <a:xfrm flipH="1" flipV="1">
            <a:off x="7254267" y="1789029"/>
            <a:ext cx="19204" cy="1301104"/>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74" name="文本框 73">
            <a:extLst>
              <a:ext uri="{FF2B5EF4-FFF2-40B4-BE49-F238E27FC236}">
                <a16:creationId xmlns:a16="http://schemas.microsoft.com/office/drawing/2014/main" id="{7B3BC72C-2AC1-1E86-4B80-F1DB992CA13E}"/>
              </a:ext>
            </a:extLst>
          </p:cNvPr>
          <p:cNvSpPr txBox="1"/>
          <p:nvPr/>
        </p:nvSpPr>
        <p:spPr>
          <a:xfrm>
            <a:off x="6841371" y="4808442"/>
            <a:ext cx="1048385" cy="368300"/>
          </a:xfrm>
          <a:prstGeom prst="rect">
            <a:avLst/>
          </a:prstGeom>
          <a:noFill/>
        </p:spPr>
        <p:txBody>
          <a:bodyPr wrap="square" rtlCol="0">
            <a:spAutoFit/>
          </a:bodyPr>
          <a:lstStyle/>
          <a:p>
            <a:pPr algn="ctr"/>
            <a:r>
              <a:rPr lang="zh-CN" altLang="en-US" dirty="0"/>
              <a:t>场丝</a:t>
            </a:r>
          </a:p>
        </p:txBody>
      </p:sp>
      <p:cxnSp>
        <p:nvCxnSpPr>
          <p:cNvPr id="75" name="直接箭头连接符 74">
            <a:extLst>
              <a:ext uri="{FF2B5EF4-FFF2-40B4-BE49-F238E27FC236}">
                <a16:creationId xmlns:a16="http://schemas.microsoft.com/office/drawing/2014/main" id="{B5F3E3D2-E41A-0EC0-BDB6-39D6955FB11C}"/>
              </a:ext>
            </a:extLst>
          </p:cNvPr>
          <p:cNvCxnSpPr>
            <a:cxnSpLocks/>
            <a:stCxn id="67" idx="2"/>
          </p:cNvCxnSpPr>
          <p:nvPr/>
        </p:nvCxnSpPr>
        <p:spPr>
          <a:xfrm>
            <a:off x="5871103" y="3309089"/>
            <a:ext cx="1403021" cy="1468134"/>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76" name="直接箭头连接符 75">
            <a:extLst>
              <a:ext uri="{FF2B5EF4-FFF2-40B4-BE49-F238E27FC236}">
                <a16:creationId xmlns:a16="http://schemas.microsoft.com/office/drawing/2014/main" id="{608A1B9F-435E-E23C-5378-9F82D6099B2E}"/>
              </a:ext>
            </a:extLst>
          </p:cNvPr>
          <p:cNvCxnSpPr>
            <a:cxnSpLocks/>
            <a:stCxn id="68" idx="2"/>
          </p:cNvCxnSpPr>
          <p:nvPr/>
        </p:nvCxnSpPr>
        <p:spPr>
          <a:xfrm flipH="1">
            <a:off x="7465922" y="3277870"/>
            <a:ext cx="1219356" cy="1499353"/>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89" name="文本框 88">
            <a:extLst>
              <a:ext uri="{FF2B5EF4-FFF2-40B4-BE49-F238E27FC236}">
                <a16:creationId xmlns:a16="http://schemas.microsoft.com/office/drawing/2014/main" id="{92DB0C50-0D96-4B4E-AC67-C3CA28BDFF4D}"/>
              </a:ext>
            </a:extLst>
          </p:cNvPr>
          <p:cNvSpPr txBox="1"/>
          <p:nvPr/>
        </p:nvSpPr>
        <p:spPr>
          <a:xfrm>
            <a:off x="9510011" y="1945915"/>
            <a:ext cx="2726739" cy="369332"/>
          </a:xfrm>
          <a:prstGeom prst="rect">
            <a:avLst/>
          </a:prstGeom>
          <a:noFill/>
        </p:spPr>
        <p:txBody>
          <a:bodyPr wrap="square" rtlCol="0">
            <a:spAutoFit/>
          </a:bodyPr>
          <a:lstStyle/>
          <a:p>
            <a:r>
              <a:rPr lang="zh-CN" altLang="en-US" dirty="0"/>
              <a:t>：测试点（步长</a:t>
            </a:r>
            <a:r>
              <a:rPr lang="en-US" altLang="zh-CN" dirty="0"/>
              <a:t>1mm</a:t>
            </a:r>
            <a:r>
              <a:rPr lang="zh-CN" altLang="en-US" dirty="0"/>
              <a:t>）</a:t>
            </a:r>
          </a:p>
        </p:txBody>
      </p:sp>
      <p:sp>
        <p:nvSpPr>
          <p:cNvPr id="90" name="等腰三角形 89">
            <a:extLst>
              <a:ext uri="{FF2B5EF4-FFF2-40B4-BE49-F238E27FC236}">
                <a16:creationId xmlns:a16="http://schemas.microsoft.com/office/drawing/2014/main" id="{1F874A38-236B-B26E-2190-246FADB73795}"/>
              </a:ext>
            </a:extLst>
          </p:cNvPr>
          <p:cNvSpPr/>
          <p:nvPr/>
        </p:nvSpPr>
        <p:spPr>
          <a:xfrm>
            <a:off x="8272346" y="3140710"/>
            <a:ext cx="91440" cy="91440"/>
          </a:xfrm>
          <a:prstGeom prst="triangl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1" name="文本框 90">
            <a:extLst>
              <a:ext uri="{FF2B5EF4-FFF2-40B4-BE49-F238E27FC236}">
                <a16:creationId xmlns:a16="http://schemas.microsoft.com/office/drawing/2014/main" id="{15E9D01E-99CB-6EFD-6FD2-4C4145AF6B4B}"/>
              </a:ext>
            </a:extLst>
          </p:cNvPr>
          <p:cNvSpPr txBox="1"/>
          <p:nvPr/>
        </p:nvSpPr>
        <p:spPr>
          <a:xfrm>
            <a:off x="9184410" y="2999149"/>
            <a:ext cx="2912477" cy="1524007"/>
          </a:xfrm>
          <a:prstGeom prst="rect">
            <a:avLst/>
          </a:prstGeom>
          <a:noFill/>
        </p:spPr>
        <p:txBody>
          <a:bodyPr wrap="square" rtlCol="0">
            <a:spAutoFit/>
          </a:bodyPr>
          <a:lstStyle/>
          <a:p>
            <a:pPr marL="285750" indent="-285750" fontAlgn="auto">
              <a:lnSpc>
                <a:spcPct val="150000"/>
              </a:lnSpc>
              <a:buFont typeface="Wingdings" panose="05000000000000000000" charset="0"/>
              <a:buChar char="Ø"/>
            </a:pPr>
            <a:r>
              <a:rPr lang="zh-CN" altLang="en-US" sz="1600" dirty="0"/>
              <a:t>漂移单元：</a:t>
            </a:r>
            <a:r>
              <a:rPr lang="en-US" altLang="zh-CN" sz="1600" dirty="0"/>
              <a:t>10mm*10mm</a:t>
            </a:r>
            <a:endParaRPr lang="zh-CN" altLang="en-US" sz="1600" dirty="0"/>
          </a:p>
          <a:p>
            <a:pPr marL="285750" indent="-285750" fontAlgn="auto">
              <a:lnSpc>
                <a:spcPct val="150000"/>
              </a:lnSpc>
              <a:buFont typeface="Wingdings" panose="05000000000000000000" charset="0"/>
              <a:buChar char="Ø"/>
            </a:pPr>
            <a:r>
              <a:rPr lang="zh-CN" altLang="en-US" sz="1600" dirty="0"/>
              <a:t>膜与场丝接地，阳极加电</a:t>
            </a:r>
            <a:endParaRPr lang="en-US" altLang="zh-CN" sz="1600" dirty="0"/>
          </a:p>
          <a:p>
            <a:pPr marL="285750" indent="-285750" fontAlgn="auto">
              <a:lnSpc>
                <a:spcPct val="150000"/>
              </a:lnSpc>
              <a:buFont typeface="Wingdings" panose="05000000000000000000" charset="0"/>
              <a:buChar char="Ø"/>
            </a:pPr>
            <a:r>
              <a:rPr lang="zh-CN" altLang="en-US" sz="1600" dirty="0"/>
              <a:t>测试工作气体：</a:t>
            </a:r>
            <a:endParaRPr lang="en-US" altLang="zh-CN" sz="1600" dirty="0"/>
          </a:p>
          <a:p>
            <a:pPr fontAlgn="auto">
              <a:lnSpc>
                <a:spcPct val="150000"/>
              </a:lnSpc>
            </a:pPr>
            <a:r>
              <a:rPr lang="en-US" altLang="zh-CN" sz="1600" dirty="0"/>
              <a:t>            </a:t>
            </a:r>
            <a:r>
              <a:rPr lang="en-US" altLang="zh-CN" sz="1600" dirty="0">
                <a:solidFill>
                  <a:srgbClr val="FF0000"/>
                </a:solidFill>
              </a:rPr>
              <a:t>He+C3H8(60%+40%)</a:t>
            </a:r>
          </a:p>
        </p:txBody>
      </p:sp>
      <p:cxnSp>
        <p:nvCxnSpPr>
          <p:cNvPr id="92" name="直接箭头连接符 91">
            <a:extLst>
              <a:ext uri="{FF2B5EF4-FFF2-40B4-BE49-F238E27FC236}">
                <a16:creationId xmlns:a16="http://schemas.microsoft.com/office/drawing/2014/main" id="{AEF5F40F-AF12-1BAC-9D73-DEE53E61AD07}"/>
              </a:ext>
            </a:extLst>
          </p:cNvPr>
          <p:cNvCxnSpPr>
            <a:cxnSpLocks/>
          </p:cNvCxnSpPr>
          <p:nvPr/>
        </p:nvCxnSpPr>
        <p:spPr>
          <a:xfrm>
            <a:off x="9371691" y="2429325"/>
            <a:ext cx="0" cy="182880"/>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93" name="文本框 92">
            <a:extLst>
              <a:ext uri="{FF2B5EF4-FFF2-40B4-BE49-F238E27FC236}">
                <a16:creationId xmlns:a16="http://schemas.microsoft.com/office/drawing/2014/main" id="{D6E2843F-5420-1D3D-B711-614FE202E1B8}"/>
              </a:ext>
            </a:extLst>
          </p:cNvPr>
          <p:cNvSpPr txBox="1"/>
          <p:nvPr/>
        </p:nvSpPr>
        <p:spPr>
          <a:xfrm>
            <a:off x="9510010" y="2336099"/>
            <a:ext cx="2726739" cy="369332"/>
          </a:xfrm>
          <a:prstGeom prst="rect">
            <a:avLst/>
          </a:prstGeom>
          <a:noFill/>
        </p:spPr>
        <p:txBody>
          <a:bodyPr wrap="square" rtlCol="0">
            <a:spAutoFit/>
          </a:bodyPr>
          <a:lstStyle/>
          <a:p>
            <a:r>
              <a:rPr lang="zh-CN" altLang="en-US" dirty="0"/>
              <a:t>：激光入射方向</a:t>
            </a:r>
          </a:p>
        </p:txBody>
      </p:sp>
      <p:sp>
        <p:nvSpPr>
          <p:cNvPr id="94" name="等腰三角形 93">
            <a:extLst>
              <a:ext uri="{FF2B5EF4-FFF2-40B4-BE49-F238E27FC236}">
                <a16:creationId xmlns:a16="http://schemas.microsoft.com/office/drawing/2014/main" id="{EF3549D8-CC53-3457-992B-DFD9998B35D8}"/>
              </a:ext>
            </a:extLst>
          </p:cNvPr>
          <p:cNvSpPr/>
          <p:nvPr/>
        </p:nvSpPr>
        <p:spPr>
          <a:xfrm>
            <a:off x="9341959" y="2084861"/>
            <a:ext cx="91440" cy="91440"/>
          </a:xfrm>
          <a:prstGeom prst="triangl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95" name="直接箭头连接符 94">
            <a:extLst>
              <a:ext uri="{FF2B5EF4-FFF2-40B4-BE49-F238E27FC236}">
                <a16:creationId xmlns:a16="http://schemas.microsoft.com/office/drawing/2014/main" id="{F0622B38-1E84-E801-F4DF-AE0A42E9EB60}"/>
              </a:ext>
            </a:extLst>
          </p:cNvPr>
          <p:cNvCxnSpPr>
            <a:cxnSpLocks/>
          </p:cNvCxnSpPr>
          <p:nvPr/>
        </p:nvCxnSpPr>
        <p:spPr>
          <a:xfrm>
            <a:off x="8318066" y="1725763"/>
            <a:ext cx="0" cy="1273386"/>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99" name="等腰三角形 98">
            <a:extLst>
              <a:ext uri="{FF2B5EF4-FFF2-40B4-BE49-F238E27FC236}">
                <a16:creationId xmlns:a16="http://schemas.microsoft.com/office/drawing/2014/main" id="{0F5645CF-DFBF-DE2A-A3AB-92297D43A1DB}"/>
              </a:ext>
            </a:extLst>
          </p:cNvPr>
          <p:cNvSpPr/>
          <p:nvPr/>
        </p:nvSpPr>
        <p:spPr>
          <a:xfrm>
            <a:off x="8001528" y="3149204"/>
            <a:ext cx="91440" cy="91440"/>
          </a:xfrm>
          <a:prstGeom prst="triangl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0" name="等腰三角形 99">
            <a:extLst>
              <a:ext uri="{FF2B5EF4-FFF2-40B4-BE49-F238E27FC236}">
                <a16:creationId xmlns:a16="http://schemas.microsoft.com/office/drawing/2014/main" id="{07CCEAA5-7551-8C88-96B0-891CA2AF3E8F}"/>
              </a:ext>
            </a:extLst>
          </p:cNvPr>
          <p:cNvSpPr/>
          <p:nvPr/>
        </p:nvSpPr>
        <p:spPr>
          <a:xfrm>
            <a:off x="6439520" y="3171559"/>
            <a:ext cx="91440" cy="91440"/>
          </a:xfrm>
          <a:prstGeom prst="triangl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1" name="等腰三角形 100">
            <a:extLst>
              <a:ext uri="{FF2B5EF4-FFF2-40B4-BE49-F238E27FC236}">
                <a16:creationId xmlns:a16="http://schemas.microsoft.com/office/drawing/2014/main" id="{0E8E43B8-F633-93A1-2128-293FA3CAFAFA}"/>
              </a:ext>
            </a:extLst>
          </p:cNvPr>
          <p:cNvSpPr/>
          <p:nvPr/>
        </p:nvSpPr>
        <p:spPr>
          <a:xfrm>
            <a:off x="6176885" y="3171559"/>
            <a:ext cx="91440" cy="91440"/>
          </a:xfrm>
          <a:prstGeom prst="triangl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02" name="直接箭头连接符 101">
            <a:extLst>
              <a:ext uri="{FF2B5EF4-FFF2-40B4-BE49-F238E27FC236}">
                <a16:creationId xmlns:a16="http://schemas.microsoft.com/office/drawing/2014/main" id="{CAFEE035-3C26-DA2B-F30C-968253D229D6}"/>
              </a:ext>
            </a:extLst>
          </p:cNvPr>
          <p:cNvCxnSpPr>
            <a:cxnSpLocks/>
          </p:cNvCxnSpPr>
          <p:nvPr/>
        </p:nvCxnSpPr>
        <p:spPr>
          <a:xfrm>
            <a:off x="6222605" y="1816747"/>
            <a:ext cx="0" cy="1273386"/>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03" name="椭圆 102">
            <a:extLst>
              <a:ext uri="{FF2B5EF4-FFF2-40B4-BE49-F238E27FC236}">
                <a16:creationId xmlns:a16="http://schemas.microsoft.com/office/drawing/2014/main" id="{723122F8-1089-DC66-1CF3-89C9C2D49280}"/>
              </a:ext>
            </a:extLst>
          </p:cNvPr>
          <p:cNvSpPr/>
          <p:nvPr/>
        </p:nvSpPr>
        <p:spPr>
          <a:xfrm>
            <a:off x="7765728" y="3194924"/>
            <a:ext cx="0" cy="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id="{5B1356B4-5577-2C3C-0DB3-23D770C5883A}"/>
              </a:ext>
            </a:extLst>
          </p:cNvPr>
          <p:cNvSpPr/>
          <p:nvPr/>
        </p:nvSpPr>
        <p:spPr>
          <a:xfrm>
            <a:off x="7665127" y="3194924"/>
            <a:ext cx="0" cy="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id="{40A26774-7729-FC83-3031-60231C6E4CB6}"/>
              </a:ext>
            </a:extLst>
          </p:cNvPr>
          <p:cNvSpPr/>
          <p:nvPr/>
        </p:nvSpPr>
        <p:spPr>
          <a:xfrm>
            <a:off x="7548259" y="3194924"/>
            <a:ext cx="0" cy="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3E3F574D-E221-9372-78D2-29DB6A7A6DFC}"/>
              </a:ext>
            </a:extLst>
          </p:cNvPr>
          <p:cNvSpPr/>
          <p:nvPr/>
        </p:nvSpPr>
        <p:spPr>
          <a:xfrm>
            <a:off x="7022565" y="3217252"/>
            <a:ext cx="0" cy="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686FF321-234B-7669-94EF-13BA1E75C58E}"/>
              </a:ext>
            </a:extLst>
          </p:cNvPr>
          <p:cNvSpPr/>
          <p:nvPr/>
        </p:nvSpPr>
        <p:spPr>
          <a:xfrm>
            <a:off x="6919823" y="3217252"/>
            <a:ext cx="0" cy="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6AF50CC3-7C58-069B-C811-6FD880CCCAA6}"/>
              </a:ext>
            </a:extLst>
          </p:cNvPr>
          <p:cNvSpPr/>
          <p:nvPr/>
        </p:nvSpPr>
        <p:spPr>
          <a:xfrm>
            <a:off x="6821177" y="3217252"/>
            <a:ext cx="0" cy="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文本框 108">
            <a:extLst>
              <a:ext uri="{FF2B5EF4-FFF2-40B4-BE49-F238E27FC236}">
                <a16:creationId xmlns:a16="http://schemas.microsoft.com/office/drawing/2014/main" id="{3E3AAF34-544C-F848-63C3-3FBA431A6125}"/>
              </a:ext>
            </a:extLst>
          </p:cNvPr>
          <p:cNvSpPr txBox="1"/>
          <p:nvPr/>
        </p:nvSpPr>
        <p:spPr>
          <a:xfrm>
            <a:off x="8164578" y="3217252"/>
            <a:ext cx="429260" cy="368300"/>
          </a:xfrm>
          <a:prstGeom prst="rect">
            <a:avLst/>
          </a:prstGeom>
          <a:noFill/>
        </p:spPr>
        <p:txBody>
          <a:bodyPr wrap="square" rtlCol="0">
            <a:spAutoFit/>
          </a:bodyPr>
          <a:lstStyle/>
          <a:p>
            <a:r>
              <a:rPr lang="en-US" altLang="zh-CN" dirty="0"/>
              <a:t>1</a:t>
            </a:r>
          </a:p>
        </p:txBody>
      </p:sp>
      <p:sp>
        <p:nvSpPr>
          <p:cNvPr id="110" name="文本框 109">
            <a:extLst>
              <a:ext uri="{FF2B5EF4-FFF2-40B4-BE49-F238E27FC236}">
                <a16:creationId xmlns:a16="http://schemas.microsoft.com/office/drawing/2014/main" id="{45EB17CA-8940-00D8-8FF5-07FD5AF67557}"/>
              </a:ext>
            </a:extLst>
          </p:cNvPr>
          <p:cNvSpPr txBox="1"/>
          <p:nvPr/>
        </p:nvSpPr>
        <p:spPr>
          <a:xfrm>
            <a:off x="7899769" y="3208779"/>
            <a:ext cx="429260" cy="368300"/>
          </a:xfrm>
          <a:prstGeom prst="rect">
            <a:avLst/>
          </a:prstGeom>
          <a:noFill/>
        </p:spPr>
        <p:txBody>
          <a:bodyPr wrap="square" rtlCol="0">
            <a:spAutoFit/>
          </a:bodyPr>
          <a:lstStyle/>
          <a:p>
            <a:r>
              <a:rPr lang="en-US" altLang="zh-CN" dirty="0"/>
              <a:t>2</a:t>
            </a:r>
          </a:p>
        </p:txBody>
      </p:sp>
      <p:sp>
        <p:nvSpPr>
          <p:cNvPr id="111" name="文本框 110">
            <a:extLst>
              <a:ext uri="{FF2B5EF4-FFF2-40B4-BE49-F238E27FC236}">
                <a16:creationId xmlns:a16="http://schemas.microsoft.com/office/drawing/2014/main" id="{5D6ECF14-CE78-745F-2DCC-B37C93A03158}"/>
              </a:ext>
            </a:extLst>
          </p:cNvPr>
          <p:cNvSpPr txBox="1"/>
          <p:nvPr/>
        </p:nvSpPr>
        <p:spPr>
          <a:xfrm>
            <a:off x="6332090" y="3239839"/>
            <a:ext cx="429260" cy="368300"/>
          </a:xfrm>
          <a:prstGeom prst="rect">
            <a:avLst/>
          </a:prstGeom>
          <a:noFill/>
        </p:spPr>
        <p:txBody>
          <a:bodyPr wrap="square" rtlCol="0">
            <a:spAutoFit/>
          </a:bodyPr>
          <a:lstStyle/>
          <a:p>
            <a:r>
              <a:rPr lang="en-US" altLang="zh-CN" dirty="0"/>
              <a:t>9</a:t>
            </a:r>
          </a:p>
        </p:txBody>
      </p:sp>
      <p:sp>
        <p:nvSpPr>
          <p:cNvPr id="112" name="文本框 111">
            <a:extLst>
              <a:ext uri="{FF2B5EF4-FFF2-40B4-BE49-F238E27FC236}">
                <a16:creationId xmlns:a16="http://schemas.microsoft.com/office/drawing/2014/main" id="{51190DE2-54C4-A75F-8620-77A1E616603B}"/>
              </a:ext>
            </a:extLst>
          </p:cNvPr>
          <p:cNvSpPr txBox="1"/>
          <p:nvPr/>
        </p:nvSpPr>
        <p:spPr>
          <a:xfrm>
            <a:off x="5981534" y="3250269"/>
            <a:ext cx="446410" cy="369332"/>
          </a:xfrm>
          <a:prstGeom prst="rect">
            <a:avLst/>
          </a:prstGeom>
          <a:noFill/>
        </p:spPr>
        <p:txBody>
          <a:bodyPr wrap="square" rtlCol="0">
            <a:spAutoFit/>
          </a:bodyPr>
          <a:lstStyle/>
          <a:p>
            <a:r>
              <a:rPr lang="en-US" altLang="zh-CN" dirty="0"/>
              <a:t>10</a:t>
            </a:r>
          </a:p>
        </p:txBody>
      </p:sp>
      <p:sp>
        <p:nvSpPr>
          <p:cNvPr id="113" name="文本框 112">
            <a:extLst>
              <a:ext uri="{FF2B5EF4-FFF2-40B4-BE49-F238E27FC236}">
                <a16:creationId xmlns:a16="http://schemas.microsoft.com/office/drawing/2014/main" id="{95A88A95-2E9D-735D-66A4-C377B3E76B8E}"/>
              </a:ext>
            </a:extLst>
          </p:cNvPr>
          <p:cNvSpPr txBox="1"/>
          <p:nvPr/>
        </p:nvSpPr>
        <p:spPr>
          <a:xfrm>
            <a:off x="834500" y="5648409"/>
            <a:ext cx="10614551" cy="646331"/>
          </a:xfrm>
          <a:prstGeom prst="rect">
            <a:avLst/>
          </a:prstGeom>
          <a:noFill/>
        </p:spPr>
        <p:txBody>
          <a:bodyPr wrap="square" rtlCol="0">
            <a:spAutoFit/>
          </a:bodyPr>
          <a:lstStyle/>
          <a:p>
            <a:r>
              <a:rPr lang="zh-CN" altLang="en-US" dirty="0"/>
              <a:t>测试使用激光入射到漂移单元不同位置，使用激光做触发信号，用</a:t>
            </a:r>
            <a:r>
              <a:rPr lang="en-US" altLang="zh-CN" dirty="0"/>
              <a:t>TDC</a:t>
            </a:r>
            <a:r>
              <a:rPr lang="zh-CN" altLang="en-US" dirty="0"/>
              <a:t>采集信号产生时间，最终与模拟结果对比，为宇宙射线数据处理提供比较准确的</a:t>
            </a:r>
            <a:r>
              <a:rPr lang="en-US" altLang="zh-CN" dirty="0"/>
              <a:t>RT</a:t>
            </a:r>
            <a:r>
              <a:rPr lang="zh-CN" altLang="en-US" dirty="0"/>
              <a:t>关系</a:t>
            </a:r>
          </a:p>
        </p:txBody>
      </p:sp>
    </p:spTree>
    <p:extLst>
      <p:ext uri="{BB962C8B-B14F-4D97-AF65-F5344CB8AC3E}">
        <p14:creationId xmlns:p14="http://schemas.microsoft.com/office/powerpoint/2010/main" val="3698843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16F639-C133-D4BB-6D64-71F33152EA46}"/>
              </a:ext>
            </a:extLst>
          </p:cNvPr>
          <p:cNvSpPr>
            <a:spLocks noGrp="1"/>
          </p:cNvSpPr>
          <p:nvPr>
            <p:ph idx="1"/>
          </p:nvPr>
        </p:nvSpPr>
        <p:spPr>
          <a:xfrm>
            <a:off x="208908" y="1166019"/>
            <a:ext cx="10972800" cy="4525962"/>
          </a:xfrm>
        </p:spPr>
        <p:txBody>
          <a:bodyPr/>
          <a:lstStyle/>
          <a:p>
            <a:r>
              <a:rPr lang="zh-CN" altLang="en-US" dirty="0"/>
              <a:t>激光测试</a:t>
            </a:r>
            <a:r>
              <a:rPr lang="en-US" altLang="zh-CN" dirty="0"/>
              <a:t>RT</a:t>
            </a:r>
            <a:r>
              <a:rPr lang="zh-CN" altLang="en-US" dirty="0"/>
              <a:t>曲线</a:t>
            </a:r>
          </a:p>
        </p:txBody>
      </p:sp>
      <p:sp>
        <p:nvSpPr>
          <p:cNvPr id="3" name="标题 2">
            <a:extLst>
              <a:ext uri="{FF2B5EF4-FFF2-40B4-BE49-F238E27FC236}">
                <a16:creationId xmlns:a16="http://schemas.microsoft.com/office/drawing/2014/main" id="{6FC6A8B6-F35A-DC49-FDA7-9610E0993B48}"/>
              </a:ext>
            </a:extLst>
          </p:cNvPr>
          <p:cNvSpPr>
            <a:spLocks noGrp="1"/>
          </p:cNvSpPr>
          <p:nvPr>
            <p:ph type="title"/>
          </p:nvPr>
        </p:nvSpPr>
        <p:spPr/>
        <p:txBody>
          <a:bodyPr/>
          <a:lstStyle/>
          <a:p>
            <a:r>
              <a:rPr lang="zh-CN" altLang="en-US" dirty="0"/>
              <a:t>超小单元样机</a:t>
            </a:r>
            <a:r>
              <a:rPr lang="en-US" altLang="zh-CN" dirty="0"/>
              <a:t>—</a:t>
            </a:r>
            <a:r>
              <a:rPr lang="zh-CN" altLang="en-US" dirty="0"/>
              <a:t>宇宙射线测试</a:t>
            </a:r>
          </a:p>
        </p:txBody>
      </p:sp>
      <p:sp>
        <p:nvSpPr>
          <p:cNvPr id="4" name="灯片编号占位符 3">
            <a:extLst>
              <a:ext uri="{FF2B5EF4-FFF2-40B4-BE49-F238E27FC236}">
                <a16:creationId xmlns:a16="http://schemas.microsoft.com/office/drawing/2014/main" id="{1BDA545A-AEE1-F300-CF14-D8F919564E06}"/>
              </a:ext>
            </a:extLst>
          </p:cNvPr>
          <p:cNvSpPr>
            <a:spLocks noGrp="1"/>
          </p:cNvSpPr>
          <p:nvPr>
            <p:ph type="sldNum" sz="quarter" idx="12"/>
          </p:nvPr>
        </p:nvSpPr>
        <p:spPr/>
        <p:txBody>
          <a:bodyPr/>
          <a:lstStyle/>
          <a:p>
            <a:fld id="{C40B4FF0-5E72-4B05-8317-861D4184A370}" type="slidenum">
              <a:rPr lang="zh-CN" altLang="en-US" smtClean="0"/>
              <a:pPr/>
              <a:t>18</a:t>
            </a:fld>
            <a:endParaRPr lang="zh-CN" altLang="en-US" dirty="0"/>
          </a:p>
        </p:txBody>
      </p:sp>
      <p:pic>
        <p:nvPicPr>
          <p:cNvPr id="5" name="图片 4" descr="图表&#10;&#10;AI 生成的内容可能不正确。">
            <a:extLst>
              <a:ext uri="{FF2B5EF4-FFF2-40B4-BE49-F238E27FC236}">
                <a16:creationId xmlns:a16="http://schemas.microsoft.com/office/drawing/2014/main" id="{C0CE0EB6-77C3-81B5-0E9E-0EF72A9C12FD}"/>
              </a:ext>
            </a:extLst>
          </p:cNvPr>
          <p:cNvPicPr>
            <a:picLocks noChangeAspect="1"/>
          </p:cNvPicPr>
          <p:nvPr/>
        </p:nvPicPr>
        <p:blipFill>
          <a:blip r:embed="rId3"/>
          <a:stretch>
            <a:fillRect/>
          </a:stretch>
        </p:blipFill>
        <p:spPr>
          <a:xfrm>
            <a:off x="4543022" y="1166019"/>
            <a:ext cx="7560288" cy="5073092"/>
          </a:xfrm>
          <a:prstGeom prst="rect">
            <a:avLst/>
          </a:prstGeom>
        </p:spPr>
      </p:pic>
      <p:pic>
        <p:nvPicPr>
          <p:cNvPr id="6" name="图片 5">
            <a:extLst>
              <a:ext uri="{FF2B5EF4-FFF2-40B4-BE49-F238E27FC236}">
                <a16:creationId xmlns:a16="http://schemas.microsoft.com/office/drawing/2014/main" id="{D2343335-BA69-396E-A12F-2FF7BB251D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18658"/>
            <a:ext cx="4546963" cy="2718369"/>
          </a:xfrm>
          <a:prstGeom prst="rect">
            <a:avLst/>
          </a:prstGeom>
        </p:spPr>
      </p:pic>
      <p:sp>
        <p:nvSpPr>
          <p:cNvPr id="7" name="文本框 6">
            <a:extLst>
              <a:ext uri="{FF2B5EF4-FFF2-40B4-BE49-F238E27FC236}">
                <a16:creationId xmlns:a16="http://schemas.microsoft.com/office/drawing/2014/main" id="{28AB70B7-F750-5AB5-CF35-2B018939C606}"/>
              </a:ext>
            </a:extLst>
          </p:cNvPr>
          <p:cNvSpPr txBox="1"/>
          <p:nvPr/>
        </p:nvSpPr>
        <p:spPr>
          <a:xfrm>
            <a:off x="910111" y="4934071"/>
            <a:ext cx="2726739" cy="369332"/>
          </a:xfrm>
          <a:prstGeom prst="rect">
            <a:avLst/>
          </a:prstGeom>
          <a:noFill/>
        </p:spPr>
        <p:txBody>
          <a:bodyPr wrap="square" rtlCol="0">
            <a:spAutoFit/>
          </a:bodyPr>
          <a:lstStyle/>
          <a:p>
            <a:r>
              <a:rPr lang="zh-CN" altLang="en-US" dirty="0"/>
              <a:t>不同电压下的模拟</a:t>
            </a:r>
            <a:r>
              <a:rPr lang="en-US" altLang="zh-CN" dirty="0"/>
              <a:t>rt</a:t>
            </a:r>
            <a:r>
              <a:rPr lang="zh-CN" altLang="en-US" dirty="0"/>
              <a:t>曲线</a:t>
            </a:r>
          </a:p>
        </p:txBody>
      </p:sp>
      <p:sp>
        <p:nvSpPr>
          <p:cNvPr id="8" name="文本框 7">
            <a:extLst>
              <a:ext uri="{FF2B5EF4-FFF2-40B4-BE49-F238E27FC236}">
                <a16:creationId xmlns:a16="http://schemas.microsoft.com/office/drawing/2014/main" id="{B97BDEC9-EE7B-C0FB-17BC-F44851BC0AD9}"/>
              </a:ext>
            </a:extLst>
          </p:cNvPr>
          <p:cNvSpPr txBox="1"/>
          <p:nvPr/>
        </p:nvSpPr>
        <p:spPr>
          <a:xfrm>
            <a:off x="6261398" y="6292684"/>
            <a:ext cx="4123536" cy="369332"/>
          </a:xfrm>
          <a:prstGeom prst="rect">
            <a:avLst/>
          </a:prstGeom>
          <a:noFill/>
        </p:spPr>
        <p:txBody>
          <a:bodyPr wrap="square" rtlCol="0">
            <a:spAutoFit/>
          </a:bodyPr>
          <a:lstStyle/>
          <a:p>
            <a:r>
              <a:rPr lang="zh-CN" altLang="en-US" dirty="0"/>
              <a:t>不同电压下的</a:t>
            </a:r>
            <a:r>
              <a:rPr lang="en-US" altLang="zh-CN" dirty="0"/>
              <a:t>rt</a:t>
            </a:r>
            <a:r>
              <a:rPr lang="zh-CN" altLang="en-US" dirty="0"/>
              <a:t>曲线（测试与模拟对比）</a:t>
            </a:r>
          </a:p>
        </p:txBody>
      </p:sp>
    </p:spTree>
    <p:extLst>
      <p:ext uri="{BB962C8B-B14F-4D97-AF65-F5344CB8AC3E}">
        <p14:creationId xmlns:p14="http://schemas.microsoft.com/office/powerpoint/2010/main" val="257818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420C870-829C-4196-BEC2-173F7B97FF28}"/>
              </a:ext>
            </a:extLst>
          </p:cNvPr>
          <p:cNvSpPr>
            <a:spLocks noGrp="1"/>
          </p:cNvSpPr>
          <p:nvPr>
            <p:ph idx="1"/>
          </p:nvPr>
        </p:nvSpPr>
        <p:spPr>
          <a:xfrm>
            <a:off x="208908" y="1166019"/>
            <a:ext cx="10972800" cy="4525962"/>
          </a:xfrm>
        </p:spPr>
        <p:txBody>
          <a:bodyPr/>
          <a:lstStyle/>
          <a:p>
            <a:r>
              <a:rPr lang="zh-CN" altLang="en-US"/>
              <a:t>初步分析结果</a:t>
            </a:r>
            <a:endParaRPr lang="zh-CN" altLang="en-US" dirty="0"/>
          </a:p>
        </p:txBody>
      </p:sp>
      <p:sp>
        <p:nvSpPr>
          <p:cNvPr id="3" name="标题 2">
            <a:extLst>
              <a:ext uri="{FF2B5EF4-FFF2-40B4-BE49-F238E27FC236}">
                <a16:creationId xmlns:a16="http://schemas.microsoft.com/office/drawing/2014/main" id="{F5D0CC66-AAEA-03E6-9B56-F2048172D197}"/>
              </a:ext>
            </a:extLst>
          </p:cNvPr>
          <p:cNvSpPr>
            <a:spLocks noGrp="1"/>
          </p:cNvSpPr>
          <p:nvPr>
            <p:ph type="title"/>
          </p:nvPr>
        </p:nvSpPr>
        <p:spPr/>
        <p:txBody>
          <a:bodyPr/>
          <a:lstStyle/>
          <a:p>
            <a:r>
              <a:rPr lang="zh-CN" altLang="en-US" dirty="0"/>
              <a:t>超小单元样机</a:t>
            </a:r>
            <a:r>
              <a:rPr lang="en-US" altLang="zh-CN" dirty="0"/>
              <a:t>—</a:t>
            </a:r>
            <a:r>
              <a:rPr lang="zh-CN" altLang="en-US" dirty="0"/>
              <a:t>宇宙射线测试</a:t>
            </a:r>
          </a:p>
        </p:txBody>
      </p:sp>
      <p:sp>
        <p:nvSpPr>
          <p:cNvPr id="4" name="灯片编号占位符 3">
            <a:extLst>
              <a:ext uri="{FF2B5EF4-FFF2-40B4-BE49-F238E27FC236}">
                <a16:creationId xmlns:a16="http://schemas.microsoft.com/office/drawing/2014/main" id="{D2272CE8-9845-9E59-7244-72C490756FA0}"/>
              </a:ext>
            </a:extLst>
          </p:cNvPr>
          <p:cNvSpPr>
            <a:spLocks noGrp="1"/>
          </p:cNvSpPr>
          <p:nvPr>
            <p:ph type="sldNum" sz="quarter" idx="12"/>
          </p:nvPr>
        </p:nvSpPr>
        <p:spPr/>
        <p:txBody>
          <a:bodyPr/>
          <a:lstStyle/>
          <a:p>
            <a:fld id="{C40B4FF0-5E72-4B05-8317-861D4184A370}" type="slidenum">
              <a:rPr lang="zh-CN" altLang="en-US" smtClean="0"/>
              <a:pPr/>
              <a:t>19</a:t>
            </a:fld>
            <a:endParaRPr lang="zh-CN" altLang="en-US" dirty="0"/>
          </a:p>
        </p:txBody>
      </p:sp>
      <p:pic>
        <p:nvPicPr>
          <p:cNvPr id="6" name="图片 5">
            <a:extLst>
              <a:ext uri="{FF2B5EF4-FFF2-40B4-BE49-F238E27FC236}">
                <a16:creationId xmlns:a16="http://schemas.microsoft.com/office/drawing/2014/main" id="{C2B58484-B350-A680-2823-49F4FFA86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701" y="4225689"/>
            <a:ext cx="3361529" cy="2530505"/>
          </a:xfrm>
          <a:prstGeom prst="rect">
            <a:avLst/>
          </a:prstGeom>
        </p:spPr>
      </p:pic>
      <p:pic>
        <p:nvPicPr>
          <p:cNvPr id="8" name="图片 7">
            <a:extLst>
              <a:ext uri="{FF2B5EF4-FFF2-40B4-BE49-F238E27FC236}">
                <a16:creationId xmlns:a16="http://schemas.microsoft.com/office/drawing/2014/main" id="{14C75188-9ECD-599D-9EEC-710D79F9BA78}"/>
              </a:ext>
            </a:extLst>
          </p:cNvPr>
          <p:cNvPicPr>
            <a:picLocks noChangeAspect="1"/>
          </p:cNvPicPr>
          <p:nvPr/>
        </p:nvPicPr>
        <p:blipFill>
          <a:blip r:embed="rId4"/>
          <a:stretch>
            <a:fillRect/>
          </a:stretch>
        </p:blipFill>
        <p:spPr>
          <a:xfrm>
            <a:off x="4954327" y="1220561"/>
            <a:ext cx="6546444" cy="3166576"/>
          </a:xfrm>
          <a:prstGeom prst="rect">
            <a:avLst/>
          </a:prstGeom>
        </p:spPr>
      </p:pic>
      <p:sp>
        <p:nvSpPr>
          <p:cNvPr id="9" name="矩形: 圆角 8">
            <a:extLst>
              <a:ext uri="{FF2B5EF4-FFF2-40B4-BE49-F238E27FC236}">
                <a16:creationId xmlns:a16="http://schemas.microsoft.com/office/drawing/2014/main" id="{9EE1A804-D6A3-9C1D-388C-6455A98B9306}"/>
              </a:ext>
            </a:extLst>
          </p:cNvPr>
          <p:cNvSpPr/>
          <p:nvPr/>
        </p:nvSpPr>
        <p:spPr>
          <a:xfrm>
            <a:off x="1010292" y="2710672"/>
            <a:ext cx="2341266" cy="5526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T0 calibrate</a:t>
            </a:r>
            <a:endParaRPr lang="zh-CN" altLang="en-US" dirty="0"/>
          </a:p>
        </p:txBody>
      </p:sp>
      <p:cxnSp>
        <p:nvCxnSpPr>
          <p:cNvPr id="10" name="直接箭头连接符 9">
            <a:extLst>
              <a:ext uri="{FF2B5EF4-FFF2-40B4-BE49-F238E27FC236}">
                <a16:creationId xmlns:a16="http://schemas.microsoft.com/office/drawing/2014/main" id="{C77A574D-F261-14F9-FB33-09CF2C6BD570}"/>
              </a:ext>
            </a:extLst>
          </p:cNvPr>
          <p:cNvCxnSpPr>
            <a:cxnSpLocks/>
            <a:stCxn id="9" idx="2"/>
            <a:endCxn id="11" idx="0"/>
          </p:cNvCxnSpPr>
          <p:nvPr/>
        </p:nvCxnSpPr>
        <p:spPr>
          <a:xfrm>
            <a:off x="2180925" y="3263331"/>
            <a:ext cx="0" cy="534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996FB20-251B-61A5-C1D2-EC260514B8EE}"/>
              </a:ext>
            </a:extLst>
          </p:cNvPr>
          <p:cNvSpPr/>
          <p:nvPr/>
        </p:nvSpPr>
        <p:spPr>
          <a:xfrm>
            <a:off x="527971" y="3797961"/>
            <a:ext cx="3305908" cy="5526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X</a:t>
            </a:r>
            <a:r>
              <a:rPr lang="zh-CN" altLang="en-US" dirty="0"/>
              <a:t>（</a:t>
            </a:r>
            <a:r>
              <a:rPr lang="en-US" altLang="zh-CN" dirty="0"/>
              <a:t>t</a:t>
            </a:r>
            <a:r>
              <a:rPr lang="zh-CN" altLang="en-US" dirty="0"/>
              <a:t>）</a:t>
            </a:r>
            <a:r>
              <a:rPr lang="en-US" altLang="zh-CN" dirty="0"/>
              <a:t>calibrate</a:t>
            </a:r>
            <a:endParaRPr lang="zh-CN" altLang="en-US" dirty="0"/>
          </a:p>
        </p:txBody>
      </p:sp>
      <p:cxnSp>
        <p:nvCxnSpPr>
          <p:cNvPr id="12" name="直接箭头连接符 11">
            <a:extLst>
              <a:ext uri="{FF2B5EF4-FFF2-40B4-BE49-F238E27FC236}">
                <a16:creationId xmlns:a16="http://schemas.microsoft.com/office/drawing/2014/main" id="{B7996CD7-2EE3-0A72-7C7E-4691374624BE}"/>
              </a:ext>
            </a:extLst>
          </p:cNvPr>
          <p:cNvCxnSpPr>
            <a:cxnSpLocks/>
            <a:stCxn id="11" idx="2"/>
          </p:cNvCxnSpPr>
          <p:nvPr/>
        </p:nvCxnSpPr>
        <p:spPr>
          <a:xfrm>
            <a:off x="2180925" y="4350620"/>
            <a:ext cx="0" cy="534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矩形: 圆角 12">
            <a:extLst>
              <a:ext uri="{FF2B5EF4-FFF2-40B4-BE49-F238E27FC236}">
                <a16:creationId xmlns:a16="http://schemas.microsoft.com/office/drawing/2014/main" id="{BFA983E7-6191-DCC1-961A-C2265912A99E}"/>
              </a:ext>
            </a:extLst>
          </p:cNvPr>
          <p:cNvSpPr/>
          <p:nvPr/>
        </p:nvSpPr>
        <p:spPr>
          <a:xfrm>
            <a:off x="527971" y="4885250"/>
            <a:ext cx="3305908" cy="5526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Hit</a:t>
            </a:r>
            <a:r>
              <a:rPr lang="zh-CN" altLang="en-US" dirty="0"/>
              <a:t>数字化、重建拟合</a:t>
            </a:r>
          </a:p>
        </p:txBody>
      </p:sp>
      <p:sp>
        <p:nvSpPr>
          <p:cNvPr id="14" name="矩形: 圆角 13">
            <a:extLst>
              <a:ext uri="{FF2B5EF4-FFF2-40B4-BE49-F238E27FC236}">
                <a16:creationId xmlns:a16="http://schemas.microsoft.com/office/drawing/2014/main" id="{00BAC2A7-4BBD-3E0F-5D8B-A15646503450}"/>
              </a:ext>
            </a:extLst>
          </p:cNvPr>
          <p:cNvSpPr/>
          <p:nvPr/>
        </p:nvSpPr>
        <p:spPr>
          <a:xfrm>
            <a:off x="527971" y="5972539"/>
            <a:ext cx="3305908" cy="5526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残差判断（</a:t>
            </a:r>
            <a:r>
              <a:rPr lang="en-US" altLang="zh-CN" dirty="0"/>
              <a:t>yes or no</a:t>
            </a:r>
            <a:r>
              <a:rPr lang="zh-CN" altLang="en-US" dirty="0"/>
              <a:t>）</a:t>
            </a:r>
          </a:p>
        </p:txBody>
      </p:sp>
      <p:cxnSp>
        <p:nvCxnSpPr>
          <p:cNvPr id="15" name="直接箭头连接符 14">
            <a:extLst>
              <a:ext uri="{FF2B5EF4-FFF2-40B4-BE49-F238E27FC236}">
                <a16:creationId xmlns:a16="http://schemas.microsoft.com/office/drawing/2014/main" id="{0C6F04DE-1EFD-DE77-DF9C-52373AB4F97A}"/>
              </a:ext>
            </a:extLst>
          </p:cNvPr>
          <p:cNvCxnSpPr>
            <a:cxnSpLocks/>
            <a:stCxn id="13" idx="2"/>
            <a:endCxn id="14" idx="0"/>
          </p:cNvCxnSpPr>
          <p:nvPr/>
        </p:nvCxnSpPr>
        <p:spPr>
          <a:xfrm>
            <a:off x="2180925" y="5437909"/>
            <a:ext cx="0" cy="534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连接符: 肘形 15">
            <a:extLst>
              <a:ext uri="{FF2B5EF4-FFF2-40B4-BE49-F238E27FC236}">
                <a16:creationId xmlns:a16="http://schemas.microsoft.com/office/drawing/2014/main" id="{F252F3A1-50EB-E417-A7B2-187C2E5F490E}"/>
              </a:ext>
            </a:extLst>
          </p:cNvPr>
          <p:cNvCxnSpPr>
            <a:cxnSpLocks/>
          </p:cNvCxnSpPr>
          <p:nvPr/>
        </p:nvCxnSpPr>
        <p:spPr>
          <a:xfrm flipH="1" flipV="1">
            <a:off x="3351558" y="2987001"/>
            <a:ext cx="482321" cy="3261867"/>
          </a:xfrm>
          <a:prstGeom prst="bentConnector3">
            <a:avLst>
              <a:gd name="adj1" fmla="val -47396"/>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矩形: 圆角 16">
            <a:extLst>
              <a:ext uri="{FF2B5EF4-FFF2-40B4-BE49-F238E27FC236}">
                <a16:creationId xmlns:a16="http://schemas.microsoft.com/office/drawing/2014/main" id="{8194514E-51C8-E06F-F4B4-B0738BD75D3F}"/>
              </a:ext>
            </a:extLst>
          </p:cNvPr>
          <p:cNvSpPr/>
          <p:nvPr/>
        </p:nvSpPr>
        <p:spPr>
          <a:xfrm>
            <a:off x="527971" y="1743519"/>
            <a:ext cx="3305908" cy="5526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初始参数</a:t>
            </a:r>
            <a:r>
              <a:rPr lang="en-US" altLang="zh-CN" dirty="0"/>
              <a:t>T0</a:t>
            </a:r>
            <a:r>
              <a:rPr lang="zh-CN" altLang="en-US" dirty="0"/>
              <a:t>、</a:t>
            </a:r>
            <a:r>
              <a:rPr lang="en-US" altLang="zh-CN" dirty="0"/>
              <a:t>RT</a:t>
            </a:r>
            <a:r>
              <a:rPr lang="zh-CN" altLang="en-US" dirty="0"/>
              <a:t>关系</a:t>
            </a:r>
          </a:p>
        </p:txBody>
      </p:sp>
      <p:cxnSp>
        <p:nvCxnSpPr>
          <p:cNvPr id="18" name="直接箭头连接符 17">
            <a:extLst>
              <a:ext uri="{FF2B5EF4-FFF2-40B4-BE49-F238E27FC236}">
                <a16:creationId xmlns:a16="http://schemas.microsoft.com/office/drawing/2014/main" id="{DFCBD6C4-D51F-9812-849F-09009FA71F09}"/>
              </a:ext>
            </a:extLst>
          </p:cNvPr>
          <p:cNvCxnSpPr>
            <a:cxnSpLocks/>
            <a:stCxn id="17" idx="2"/>
            <a:endCxn id="9" idx="0"/>
          </p:cNvCxnSpPr>
          <p:nvPr/>
        </p:nvCxnSpPr>
        <p:spPr>
          <a:xfrm>
            <a:off x="2180925" y="2296178"/>
            <a:ext cx="0" cy="414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98651A9C-24C3-8850-3BFE-768A36CE6570}"/>
              </a:ext>
            </a:extLst>
          </p:cNvPr>
          <p:cNvSpPr txBox="1"/>
          <p:nvPr/>
        </p:nvSpPr>
        <p:spPr>
          <a:xfrm>
            <a:off x="8227549" y="4746760"/>
            <a:ext cx="3644862" cy="1477328"/>
          </a:xfrm>
          <a:prstGeom prst="rect">
            <a:avLst/>
          </a:prstGeom>
          <a:noFill/>
        </p:spPr>
        <p:txBody>
          <a:bodyPr wrap="square" rtlCol="0">
            <a:spAutoFit/>
          </a:bodyPr>
          <a:lstStyle/>
          <a:p>
            <a:r>
              <a:rPr lang="zh-CN" altLang="en-US" dirty="0"/>
              <a:t>初步位置残差现在</a:t>
            </a:r>
            <a:r>
              <a:rPr lang="en-US" altLang="zh-CN" dirty="0"/>
              <a:t>150μm</a:t>
            </a:r>
            <a:r>
              <a:rPr lang="zh-CN" altLang="en-US" dirty="0"/>
              <a:t>左右（单高斯）；</a:t>
            </a:r>
            <a:endParaRPr lang="en-US" altLang="zh-CN" dirty="0"/>
          </a:p>
          <a:p>
            <a:endParaRPr lang="en-US" altLang="zh-CN" dirty="0"/>
          </a:p>
          <a:p>
            <a:r>
              <a:rPr lang="zh-CN" altLang="en-US" dirty="0"/>
              <a:t>原因是现在</a:t>
            </a:r>
            <a:r>
              <a:rPr lang="en-US" altLang="zh-CN" dirty="0"/>
              <a:t>X(t)</a:t>
            </a:r>
            <a:r>
              <a:rPr lang="zh-CN" altLang="en-US" dirty="0"/>
              <a:t>未进行考虑入射角度的刻度迭代，目前正在做。</a:t>
            </a:r>
          </a:p>
        </p:txBody>
      </p:sp>
    </p:spTree>
    <p:extLst>
      <p:ext uri="{BB962C8B-B14F-4D97-AF65-F5344CB8AC3E}">
        <p14:creationId xmlns:p14="http://schemas.microsoft.com/office/powerpoint/2010/main" val="2960017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F3602A3-5231-421F-BFE4-D0EF5F297828}"/>
              </a:ext>
            </a:extLst>
          </p:cNvPr>
          <p:cNvSpPr>
            <a:spLocks noGrp="1"/>
          </p:cNvSpPr>
          <p:nvPr>
            <p:ph idx="1"/>
          </p:nvPr>
        </p:nvSpPr>
        <p:spPr/>
        <p:txBody>
          <a:bodyPr/>
          <a:lstStyle/>
          <a:p>
            <a:r>
              <a:rPr lang="en-US" altLang="zh-CN" dirty="0"/>
              <a:t>MDCH</a:t>
            </a:r>
            <a:r>
              <a:rPr lang="zh-CN" altLang="en-US" dirty="0"/>
              <a:t>概述</a:t>
            </a:r>
            <a:endParaRPr lang="en-US" altLang="zh-CN" dirty="0"/>
          </a:p>
          <a:p>
            <a:endParaRPr lang="en-US" altLang="zh-CN" dirty="0"/>
          </a:p>
          <a:p>
            <a:r>
              <a:rPr lang="zh-CN" altLang="en-US" dirty="0"/>
              <a:t>探测器进展</a:t>
            </a:r>
            <a:endParaRPr lang="en-US" altLang="zh-CN" dirty="0"/>
          </a:p>
          <a:p>
            <a:endParaRPr lang="en-US" altLang="zh-CN" dirty="0"/>
          </a:p>
          <a:p>
            <a:r>
              <a:rPr lang="zh-CN" altLang="en-US" dirty="0"/>
              <a:t>电子学进展</a:t>
            </a:r>
            <a:endParaRPr lang="en-US" altLang="zh-CN" dirty="0"/>
          </a:p>
          <a:p>
            <a:endParaRPr lang="en-US" altLang="zh-CN" dirty="0"/>
          </a:p>
          <a:p>
            <a:r>
              <a:rPr lang="zh-CN" altLang="en-US" dirty="0"/>
              <a:t>下一步工作计划</a:t>
            </a:r>
          </a:p>
        </p:txBody>
      </p:sp>
      <p:sp>
        <p:nvSpPr>
          <p:cNvPr id="3" name="标题 2">
            <a:extLst>
              <a:ext uri="{FF2B5EF4-FFF2-40B4-BE49-F238E27FC236}">
                <a16:creationId xmlns:a16="http://schemas.microsoft.com/office/drawing/2014/main" id="{1F8B79A6-289E-499F-B124-69AECD864A1F}"/>
              </a:ext>
            </a:extLst>
          </p:cNvPr>
          <p:cNvSpPr>
            <a:spLocks noGrp="1"/>
          </p:cNvSpPr>
          <p:nvPr>
            <p:ph type="title"/>
          </p:nvPr>
        </p:nvSpPr>
        <p:spPr/>
        <p:txBody>
          <a:bodyPr/>
          <a:lstStyle/>
          <a:p>
            <a:r>
              <a:rPr lang="zh-CN" altLang="en-US" dirty="0"/>
              <a:t>目录</a:t>
            </a:r>
          </a:p>
        </p:txBody>
      </p:sp>
      <p:sp>
        <p:nvSpPr>
          <p:cNvPr id="4" name="灯片编号占位符 3">
            <a:extLst>
              <a:ext uri="{FF2B5EF4-FFF2-40B4-BE49-F238E27FC236}">
                <a16:creationId xmlns:a16="http://schemas.microsoft.com/office/drawing/2014/main" id="{E27D6CBF-A1B2-4CAF-B31C-EBB627F549E8}"/>
              </a:ext>
            </a:extLst>
          </p:cNvPr>
          <p:cNvSpPr>
            <a:spLocks noGrp="1"/>
          </p:cNvSpPr>
          <p:nvPr>
            <p:ph type="sldNum" sz="quarter" idx="12"/>
          </p:nvPr>
        </p:nvSpPr>
        <p:spPr/>
        <p:txBody>
          <a:bodyPr/>
          <a:lstStyle/>
          <a:p>
            <a:fld id="{C40B4FF0-5E72-4B05-8317-861D4184A370}" type="slidenum">
              <a:rPr lang="zh-CN" altLang="en-US" smtClean="0"/>
              <a:pPr/>
              <a:t>2</a:t>
            </a:fld>
            <a:endParaRPr lang="zh-CN" altLang="en-US" dirty="0"/>
          </a:p>
        </p:txBody>
      </p:sp>
    </p:spTree>
    <p:extLst>
      <p:ext uri="{BB962C8B-B14F-4D97-AF65-F5344CB8AC3E}">
        <p14:creationId xmlns:p14="http://schemas.microsoft.com/office/powerpoint/2010/main" val="317003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0BCF124-5291-9DC9-A95B-113448FD6D41}"/>
              </a:ext>
            </a:extLst>
          </p:cNvPr>
          <p:cNvSpPr>
            <a:spLocks noGrp="1"/>
          </p:cNvSpPr>
          <p:nvPr>
            <p:ph type="title"/>
          </p:nvPr>
        </p:nvSpPr>
        <p:spPr/>
        <p:txBody>
          <a:bodyPr/>
          <a:lstStyle/>
          <a:p>
            <a:r>
              <a:rPr lang="zh-CN" altLang="en-US" dirty="0"/>
              <a:t>全长样机</a:t>
            </a:r>
            <a:r>
              <a:rPr lang="en-US" altLang="zh-CN" dirty="0"/>
              <a:t>—</a:t>
            </a:r>
            <a:r>
              <a:rPr lang="zh-CN" altLang="en-US" dirty="0"/>
              <a:t>研制</a:t>
            </a:r>
          </a:p>
        </p:txBody>
      </p:sp>
      <p:sp>
        <p:nvSpPr>
          <p:cNvPr id="4" name="灯片编号占位符 3">
            <a:extLst>
              <a:ext uri="{FF2B5EF4-FFF2-40B4-BE49-F238E27FC236}">
                <a16:creationId xmlns:a16="http://schemas.microsoft.com/office/drawing/2014/main" id="{302BBD3B-ECFA-C735-7936-5CF05386217E}"/>
              </a:ext>
            </a:extLst>
          </p:cNvPr>
          <p:cNvSpPr>
            <a:spLocks noGrp="1"/>
          </p:cNvSpPr>
          <p:nvPr>
            <p:ph type="sldNum" sz="quarter" idx="12"/>
          </p:nvPr>
        </p:nvSpPr>
        <p:spPr/>
        <p:txBody>
          <a:bodyPr/>
          <a:lstStyle/>
          <a:p>
            <a:fld id="{C40B4FF0-5E72-4B05-8317-861D4184A370}" type="slidenum">
              <a:rPr lang="zh-CN" altLang="en-US" smtClean="0"/>
              <a:pPr/>
              <a:t>20</a:t>
            </a:fld>
            <a:endParaRPr lang="zh-CN" altLang="en-US" dirty="0"/>
          </a:p>
        </p:txBody>
      </p:sp>
      <p:pic>
        <p:nvPicPr>
          <p:cNvPr id="5" name="图片 4">
            <a:extLst>
              <a:ext uri="{FF2B5EF4-FFF2-40B4-BE49-F238E27FC236}">
                <a16:creationId xmlns:a16="http://schemas.microsoft.com/office/drawing/2014/main" id="{14B567E9-61B5-DF27-43CA-E00C43C666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813" y="1376052"/>
            <a:ext cx="3232720" cy="5111955"/>
          </a:xfrm>
          <a:prstGeom prst="rect">
            <a:avLst/>
          </a:prstGeom>
          <a:ln w="28575">
            <a:solidFill>
              <a:srgbClr val="0070C0"/>
            </a:solidFill>
          </a:ln>
        </p:spPr>
      </p:pic>
      <p:pic>
        <p:nvPicPr>
          <p:cNvPr id="6" name="图片 5">
            <a:extLst>
              <a:ext uri="{FF2B5EF4-FFF2-40B4-BE49-F238E27FC236}">
                <a16:creationId xmlns:a16="http://schemas.microsoft.com/office/drawing/2014/main" id="{190E4864-95AE-9FCC-95EA-DF9B67B5A91A}"/>
              </a:ext>
            </a:extLst>
          </p:cNvPr>
          <p:cNvPicPr>
            <a:picLocks noChangeAspect="1"/>
          </p:cNvPicPr>
          <p:nvPr/>
        </p:nvPicPr>
        <p:blipFill>
          <a:blip r:embed="rId4" cstate="print">
            <a:extLst>
              <a:ext uri="{28A0092B-C50C-407E-A947-70E740481C1C}">
                <a14:useLocalDpi xmlns:a14="http://schemas.microsoft.com/office/drawing/2010/main" val="0"/>
              </a:ext>
            </a:extLst>
          </a:blip>
          <a:srcRect l="1" t="14254" r="653" b="7458"/>
          <a:stretch>
            <a:fillRect/>
          </a:stretch>
        </p:blipFill>
        <p:spPr>
          <a:xfrm>
            <a:off x="4147118" y="1376051"/>
            <a:ext cx="2613275" cy="2745725"/>
          </a:xfrm>
          <a:prstGeom prst="rect">
            <a:avLst/>
          </a:prstGeom>
          <a:ln w="38100">
            <a:solidFill>
              <a:srgbClr val="000098"/>
            </a:solidFill>
          </a:ln>
        </p:spPr>
      </p:pic>
      <p:cxnSp>
        <p:nvCxnSpPr>
          <p:cNvPr id="7" name="直接连接符 6">
            <a:extLst>
              <a:ext uri="{FF2B5EF4-FFF2-40B4-BE49-F238E27FC236}">
                <a16:creationId xmlns:a16="http://schemas.microsoft.com/office/drawing/2014/main" id="{17731FB7-05AF-D4CD-8EFF-5320C6A47A3C}"/>
              </a:ext>
            </a:extLst>
          </p:cNvPr>
          <p:cNvCxnSpPr>
            <a:cxnSpLocks/>
          </p:cNvCxnSpPr>
          <p:nvPr/>
        </p:nvCxnSpPr>
        <p:spPr>
          <a:xfrm flipH="1">
            <a:off x="914398" y="1851449"/>
            <a:ext cx="1101402" cy="32034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E050A9D7-E914-99B4-BDD9-02CCA29D568F}"/>
              </a:ext>
            </a:extLst>
          </p:cNvPr>
          <p:cNvSpPr txBox="1"/>
          <p:nvPr/>
        </p:nvSpPr>
        <p:spPr>
          <a:xfrm rot="17478218">
            <a:off x="908456" y="2790269"/>
            <a:ext cx="920786" cy="307777"/>
          </a:xfrm>
          <a:prstGeom prst="rect">
            <a:avLst/>
          </a:prstGeom>
          <a:solidFill>
            <a:schemeClr val="bg1"/>
          </a:solidFill>
        </p:spPr>
        <p:txBody>
          <a:bodyPr wrap="square" rtlCol="0">
            <a:spAutoFit/>
          </a:bodyPr>
          <a:lstStyle/>
          <a:p>
            <a:r>
              <a:rPr lang="en-US" altLang="zh-CN" sz="1400" b="1" dirty="0">
                <a:solidFill>
                  <a:srgbClr val="FF0000"/>
                </a:solidFill>
              </a:rPr>
              <a:t>2540mm</a:t>
            </a:r>
            <a:endParaRPr lang="zh-CN" altLang="en-US" sz="1400" b="1" dirty="0">
              <a:solidFill>
                <a:srgbClr val="FF0000"/>
              </a:solidFill>
            </a:endParaRPr>
          </a:p>
        </p:txBody>
      </p:sp>
      <p:pic>
        <p:nvPicPr>
          <p:cNvPr id="10" name="图片 9">
            <a:extLst>
              <a:ext uri="{FF2B5EF4-FFF2-40B4-BE49-F238E27FC236}">
                <a16:creationId xmlns:a16="http://schemas.microsoft.com/office/drawing/2014/main" id="{A805A452-7610-E676-F775-FE4860A690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8515" y="4478611"/>
            <a:ext cx="2676614" cy="2006676"/>
          </a:xfrm>
          <a:prstGeom prst="rect">
            <a:avLst/>
          </a:prstGeom>
        </p:spPr>
      </p:pic>
      <p:sp>
        <p:nvSpPr>
          <p:cNvPr id="11" name="文本框 10">
            <a:extLst>
              <a:ext uri="{FF2B5EF4-FFF2-40B4-BE49-F238E27FC236}">
                <a16:creationId xmlns:a16="http://schemas.microsoft.com/office/drawing/2014/main" id="{B9768640-0BF9-6FA3-79B5-95FBBC9265A8}"/>
              </a:ext>
            </a:extLst>
          </p:cNvPr>
          <p:cNvSpPr txBox="1"/>
          <p:nvPr/>
        </p:nvSpPr>
        <p:spPr>
          <a:xfrm>
            <a:off x="6974510" y="1434864"/>
            <a:ext cx="4698814" cy="3988271"/>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Cell size</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9.96mm to 12.82mm</a:t>
            </a:r>
          </a:p>
          <a:p>
            <a:pPr>
              <a:lnSpc>
                <a:spcPct val="150000"/>
              </a:lnSpc>
            </a:pPr>
            <a:r>
              <a:rPr lang="en-US" altLang="zh-CN" sz="1600" dirty="0">
                <a:latin typeface="Times New Roman" panose="02020603050405020304" pitchFamily="18" charset="0"/>
                <a:cs typeface="Times New Roman" panose="02020603050405020304" pitchFamily="18" charset="0"/>
              </a:rPr>
              <a:t>Cell Num. : 179</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152</a:t>
            </a:r>
            <a:r>
              <a:rPr lang="zh-CN" altLang="en-US" sz="1600" dirty="0">
                <a:latin typeface="Times New Roman" panose="02020603050405020304" pitchFamily="18" charset="0"/>
                <a:cs typeface="Times New Roman" panose="02020603050405020304" pitchFamily="18" charset="0"/>
              </a:rPr>
              <a:t>直丝单元</a:t>
            </a:r>
            <a:r>
              <a:rPr lang="en-US" altLang="zh-CN" sz="1600" dirty="0">
                <a:latin typeface="Times New Roman" panose="02020603050405020304" pitchFamily="18" charset="0"/>
                <a:cs typeface="Times New Roman" panose="02020603050405020304" pitchFamily="18" charset="0"/>
              </a:rPr>
              <a:t>+27</a:t>
            </a:r>
            <a:r>
              <a:rPr lang="zh-CN" altLang="en-US" sz="1600" dirty="0">
                <a:latin typeface="Times New Roman" panose="02020603050405020304" pitchFamily="18" charset="0"/>
                <a:cs typeface="Times New Roman" panose="02020603050405020304" pitchFamily="18" charset="0"/>
              </a:rPr>
              <a:t>斜丝单元）</a:t>
            </a:r>
            <a:endParaRPr lang="en-US" altLang="zh-CN" sz="1600" dirty="0">
              <a:latin typeface="Times New Roman" panose="02020603050405020304" pitchFamily="18" charset="0"/>
              <a:cs typeface="Times New Roman" panose="02020603050405020304" pitchFamily="18" charset="0"/>
            </a:endParaRPr>
          </a:p>
          <a:p>
            <a:pPr>
              <a:lnSpc>
                <a:spcPct val="150000"/>
              </a:lnSpc>
            </a:pPr>
            <a:r>
              <a:rPr lang="en-US" altLang="zh-CN" sz="1600" dirty="0">
                <a:latin typeface="Times New Roman" panose="02020603050405020304" pitchFamily="18" charset="0"/>
                <a:cs typeface="Times New Roman" panose="02020603050405020304" pitchFamily="18" charset="0"/>
              </a:rPr>
              <a:t>Wire Num.</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920</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775</a:t>
            </a:r>
            <a:r>
              <a:rPr lang="zh-CN" altLang="en-US" sz="1600" dirty="0">
                <a:latin typeface="Times New Roman" panose="02020603050405020304" pitchFamily="18" charset="0"/>
                <a:cs typeface="Times New Roman" panose="02020603050405020304" pitchFamily="18" charset="0"/>
              </a:rPr>
              <a:t>直</a:t>
            </a:r>
            <a:r>
              <a:rPr lang="en-US" altLang="zh-CN" sz="1600" dirty="0">
                <a:latin typeface="Times New Roman" panose="02020603050405020304" pitchFamily="18" charset="0"/>
                <a:cs typeface="Times New Roman" panose="02020603050405020304" pitchFamily="18" charset="0"/>
              </a:rPr>
              <a:t>+145</a:t>
            </a:r>
            <a:r>
              <a:rPr lang="zh-CN" altLang="en-US" sz="1600" dirty="0">
                <a:latin typeface="Times New Roman" panose="02020603050405020304" pitchFamily="18" charset="0"/>
                <a:cs typeface="Times New Roman" panose="02020603050405020304" pitchFamily="18" charset="0"/>
              </a:rPr>
              <a:t>斜）</a:t>
            </a:r>
            <a:endParaRPr lang="en-US" altLang="zh-CN" sz="1600"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zh-CN" altLang="en-US" sz="1600" b="1" dirty="0"/>
              <a:t>张力：</a:t>
            </a:r>
            <a:r>
              <a:rPr lang="zh-CN" altLang="en-US" sz="1600" dirty="0"/>
              <a:t>阳极：</a:t>
            </a:r>
            <a:r>
              <a:rPr lang="en-US" altLang="zh-CN" sz="1600" dirty="0"/>
              <a:t>51g</a:t>
            </a:r>
            <a:r>
              <a:rPr lang="zh-CN" altLang="en-US" sz="1600" dirty="0"/>
              <a:t>；                                                                       阴极</a:t>
            </a:r>
            <a:r>
              <a:rPr lang="en-US" altLang="zh-CN" sz="1600" dirty="0"/>
              <a:t>+</a:t>
            </a:r>
            <a:r>
              <a:rPr lang="zh-CN" altLang="en-US" sz="1600" dirty="0"/>
              <a:t>场丝：</a:t>
            </a:r>
            <a:r>
              <a:rPr lang="en-US" altLang="zh-CN" sz="1600" dirty="0"/>
              <a:t>81.73g</a:t>
            </a:r>
          </a:p>
          <a:p>
            <a:pPr marL="285750" indent="-285750">
              <a:lnSpc>
                <a:spcPct val="150000"/>
              </a:lnSpc>
              <a:buFont typeface="Wingdings" panose="05000000000000000000" pitchFamily="2" charset="2"/>
              <a:buChar char="Ø"/>
            </a:pPr>
            <a:r>
              <a:rPr lang="zh-CN" altLang="en-US" sz="1600" b="1" dirty="0">
                <a:latin typeface="Times New Roman" panose="02020603050405020304" pitchFamily="18" charset="0"/>
                <a:cs typeface="Times New Roman" panose="02020603050405020304" pitchFamily="18" charset="0"/>
              </a:rPr>
              <a:t>张力保持：</a:t>
            </a:r>
            <a:r>
              <a:rPr lang="zh-CN" altLang="en-US" sz="1600" dirty="0">
                <a:latin typeface="Times New Roman" panose="02020603050405020304" pitchFamily="18" charset="0"/>
                <a:cs typeface="Times New Roman" panose="02020603050405020304" pitchFamily="18" charset="0"/>
              </a:rPr>
              <a:t>漏电流间接表征，该张力情况下的单元在电压为</a:t>
            </a:r>
            <a:r>
              <a:rPr lang="en-US" altLang="zh-CN" sz="1600" dirty="0">
                <a:latin typeface="Times New Roman" panose="02020603050405020304" pitchFamily="18" charset="0"/>
                <a:cs typeface="Times New Roman" panose="02020603050405020304" pitchFamily="18" charset="0"/>
              </a:rPr>
              <a:t>2230V</a:t>
            </a:r>
            <a:r>
              <a:rPr lang="zh-CN" altLang="en-US" sz="1600" dirty="0">
                <a:latin typeface="Times New Roman" panose="02020603050405020304" pitchFamily="18" charset="0"/>
                <a:cs typeface="Times New Roman" panose="02020603050405020304" pitchFamily="18" charset="0"/>
              </a:rPr>
              <a:t>出现破坏静电力平衡打火振荡情况，</a:t>
            </a:r>
            <a:r>
              <a:rPr lang="en-US" altLang="zh-CN" sz="1600" dirty="0">
                <a:latin typeface="Times New Roman" panose="02020603050405020304" pitchFamily="18" charset="0"/>
                <a:cs typeface="Times New Roman" panose="02020603050405020304" pitchFamily="18" charset="0"/>
              </a:rPr>
              <a:t>2200V</a:t>
            </a:r>
            <a:r>
              <a:rPr lang="zh-CN" altLang="en-US" sz="1600" dirty="0">
                <a:latin typeface="Times New Roman" panose="02020603050405020304" pitchFamily="18" charset="0"/>
                <a:cs typeface="Times New Roman" panose="02020603050405020304" pitchFamily="18" charset="0"/>
              </a:rPr>
              <a:t>漏电流较大有振荡现象，测试</a:t>
            </a:r>
            <a:r>
              <a:rPr lang="en-US" altLang="zh-CN" sz="1600" dirty="0">
                <a:latin typeface="Times New Roman" panose="02020603050405020304" pitchFamily="18" charset="0"/>
                <a:cs typeface="Times New Roman" panose="02020603050405020304" pitchFamily="18" charset="0"/>
              </a:rPr>
              <a:t>2100~2150V</a:t>
            </a:r>
            <a:r>
              <a:rPr lang="zh-CN" altLang="en-US" sz="1600" dirty="0">
                <a:latin typeface="Times New Roman" panose="02020603050405020304" pitchFamily="18" charset="0"/>
                <a:cs typeface="Times New Roman" panose="02020603050405020304" pitchFamily="18" charset="0"/>
              </a:rPr>
              <a:t>电压下的漏电流反映张力保持结果。加电</a:t>
            </a:r>
            <a:r>
              <a:rPr lang="en-US" altLang="zh-CN" sz="1600" dirty="0">
                <a:latin typeface="Times New Roman" panose="02020603050405020304" pitchFamily="18" charset="0"/>
                <a:cs typeface="Times New Roman" panose="02020603050405020304" pitchFamily="18" charset="0"/>
              </a:rPr>
              <a:t>5min</a:t>
            </a:r>
            <a:r>
              <a:rPr lang="zh-CN" altLang="en-US" sz="1600" dirty="0">
                <a:latin typeface="Times New Roman" panose="02020603050405020304" pitchFamily="18" charset="0"/>
                <a:cs typeface="Times New Roman" panose="02020603050405020304" pitchFamily="18" charset="0"/>
              </a:rPr>
              <a:t>漏电流均小于</a:t>
            </a:r>
            <a:r>
              <a:rPr lang="en-US" altLang="zh-CN" sz="1600" dirty="0">
                <a:latin typeface="Times New Roman" panose="02020603050405020304" pitchFamily="18" charset="0"/>
                <a:cs typeface="Times New Roman" panose="02020603050405020304" pitchFamily="18" charset="0"/>
              </a:rPr>
              <a:t>10nA</a:t>
            </a:r>
            <a:r>
              <a:rPr lang="zh-CN" altLang="en-US" sz="1600" dirty="0">
                <a:latin typeface="Times New Roman" panose="02020603050405020304" pitchFamily="18" charset="0"/>
                <a:cs typeface="Times New Roman" panose="02020603050405020304" pitchFamily="18" charset="0"/>
              </a:rPr>
              <a:t>，经过锻炼，漏电流均在</a:t>
            </a:r>
            <a:r>
              <a:rPr lang="en-US" altLang="zh-CN" sz="1600" dirty="0">
                <a:latin typeface="Times New Roman" panose="02020603050405020304" pitchFamily="18" charset="0"/>
                <a:cs typeface="Times New Roman" panose="02020603050405020304" pitchFamily="18" charset="0"/>
              </a:rPr>
              <a:t>2nA</a:t>
            </a:r>
            <a:r>
              <a:rPr lang="zh-CN" altLang="en-US" sz="1600" dirty="0">
                <a:latin typeface="Times New Roman" panose="02020603050405020304" pitchFamily="18" charset="0"/>
                <a:cs typeface="Times New Roman" panose="02020603050405020304" pitchFamily="18" charset="0"/>
              </a:rPr>
              <a:t>以下。</a:t>
            </a:r>
            <a:endParaRPr lang="en-US" altLang="zh-C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2919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9964DD4-5BD8-1106-1D39-B5481E8B921A}"/>
              </a:ext>
            </a:extLst>
          </p:cNvPr>
          <p:cNvSpPr>
            <a:spLocks noGrp="1"/>
          </p:cNvSpPr>
          <p:nvPr>
            <p:ph type="title"/>
          </p:nvPr>
        </p:nvSpPr>
        <p:spPr/>
        <p:txBody>
          <a:bodyPr/>
          <a:lstStyle/>
          <a:p>
            <a:r>
              <a:rPr lang="zh-CN" altLang="en-US" dirty="0"/>
              <a:t>全长样机</a:t>
            </a:r>
            <a:r>
              <a:rPr lang="en-US" altLang="zh-CN" dirty="0"/>
              <a:t>—</a:t>
            </a:r>
            <a:r>
              <a:rPr lang="zh-CN" altLang="en-US" dirty="0"/>
              <a:t>铁源测试</a:t>
            </a:r>
          </a:p>
        </p:txBody>
      </p:sp>
      <p:sp>
        <p:nvSpPr>
          <p:cNvPr id="4" name="灯片编号占位符 3">
            <a:extLst>
              <a:ext uri="{FF2B5EF4-FFF2-40B4-BE49-F238E27FC236}">
                <a16:creationId xmlns:a16="http://schemas.microsoft.com/office/drawing/2014/main" id="{FBD9C33C-5D7E-482F-D2DB-BEF83D41FCD8}"/>
              </a:ext>
            </a:extLst>
          </p:cNvPr>
          <p:cNvSpPr>
            <a:spLocks noGrp="1"/>
          </p:cNvSpPr>
          <p:nvPr>
            <p:ph type="sldNum" sz="quarter" idx="12"/>
          </p:nvPr>
        </p:nvSpPr>
        <p:spPr/>
        <p:txBody>
          <a:bodyPr/>
          <a:lstStyle/>
          <a:p>
            <a:fld id="{C40B4FF0-5E72-4B05-8317-861D4184A370}" type="slidenum">
              <a:rPr lang="zh-CN" altLang="en-US" smtClean="0"/>
              <a:pPr/>
              <a:t>21</a:t>
            </a:fld>
            <a:endParaRPr lang="zh-CN" altLang="en-US" dirty="0"/>
          </a:p>
        </p:txBody>
      </p:sp>
      <p:pic>
        <p:nvPicPr>
          <p:cNvPr id="6" name="内容占位符 5">
            <a:extLst>
              <a:ext uri="{FF2B5EF4-FFF2-40B4-BE49-F238E27FC236}">
                <a16:creationId xmlns:a16="http://schemas.microsoft.com/office/drawing/2014/main" id="{6D42D144-A234-FBBA-013C-4AB308C18F7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83671" y="1314764"/>
            <a:ext cx="2799078" cy="2099520"/>
          </a:xfrm>
          <a:prstGeom prst="rect">
            <a:avLst/>
          </a:prstGeom>
        </p:spPr>
      </p:pic>
      <p:pic>
        <p:nvPicPr>
          <p:cNvPr id="7" name="图片 6">
            <a:extLst>
              <a:ext uri="{FF2B5EF4-FFF2-40B4-BE49-F238E27FC236}">
                <a16:creationId xmlns:a16="http://schemas.microsoft.com/office/drawing/2014/main" id="{43781BF4-9BDD-07A5-9B0B-C85162579776}"/>
              </a:ext>
            </a:extLst>
          </p:cNvPr>
          <p:cNvPicPr>
            <a:picLocks noChangeAspect="1"/>
          </p:cNvPicPr>
          <p:nvPr/>
        </p:nvPicPr>
        <p:blipFill>
          <a:blip r:embed="rId4" cstate="print">
            <a:extLst>
              <a:ext uri="{28A0092B-C50C-407E-A947-70E740481C1C}">
                <a14:useLocalDpi xmlns:a14="http://schemas.microsoft.com/office/drawing/2010/main" val="0"/>
              </a:ext>
            </a:extLst>
          </a:blip>
          <a:srcRect t="8121" b="8672"/>
          <a:stretch>
            <a:fillRect/>
          </a:stretch>
        </p:blipFill>
        <p:spPr>
          <a:xfrm>
            <a:off x="4183671" y="3549435"/>
            <a:ext cx="2799078" cy="3105364"/>
          </a:xfrm>
          <a:prstGeom prst="rect">
            <a:avLst/>
          </a:prstGeom>
        </p:spPr>
      </p:pic>
      <p:pic>
        <p:nvPicPr>
          <p:cNvPr id="9" name="图片 8">
            <a:extLst>
              <a:ext uri="{FF2B5EF4-FFF2-40B4-BE49-F238E27FC236}">
                <a16:creationId xmlns:a16="http://schemas.microsoft.com/office/drawing/2014/main" id="{DBC69482-75CC-D484-CE9A-EFB9E079BC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910" y="1314764"/>
            <a:ext cx="3376954" cy="5340035"/>
          </a:xfrm>
          <a:prstGeom prst="rect">
            <a:avLst/>
          </a:prstGeom>
          <a:ln w="28575">
            <a:solidFill>
              <a:srgbClr val="0070C0"/>
            </a:solidFill>
          </a:ln>
        </p:spPr>
      </p:pic>
      <p:sp>
        <p:nvSpPr>
          <p:cNvPr id="10" name="爆炸形: 8 pt  9">
            <a:extLst>
              <a:ext uri="{FF2B5EF4-FFF2-40B4-BE49-F238E27FC236}">
                <a16:creationId xmlns:a16="http://schemas.microsoft.com/office/drawing/2014/main" id="{306B0138-F0F1-6F64-29AA-01432A2AFCA5}"/>
              </a:ext>
            </a:extLst>
          </p:cNvPr>
          <p:cNvSpPr/>
          <p:nvPr/>
        </p:nvSpPr>
        <p:spPr>
          <a:xfrm>
            <a:off x="1654140" y="4089114"/>
            <a:ext cx="174660" cy="308225"/>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a:extLst>
              <a:ext uri="{FF2B5EF4-FFF2-40B4-BE49-F238E27FC236}">
                <a16:creationId xmlns:a16="http://schemas.microsoft.com/office/drawing/2014/main" id="{FE24CEAD-2674-A17A-5C01-4B3E19083550}"/>
              </a:ext>
            </a:extLst>
          </p:cNvPr>
          <p:cNvCxnSpPr/>
          <p:nvPr/>
        </p:nvCxnSpPr>
        <p:spPr>
          <a:xfrm flipV="1">
            <a:off x="1315092" y="4993240"/>
            <a:ext cx="914400" cy="53425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直接箭头连接符 12">
            <a:extLst>
              <a:ext uri="{FF2B5EF4-FFF2-40B4-BE49-F238E27FC236}">
                <a16:creationId xmlns:a16="http://schemas.microsoft.com/office/drawing/2014/main" id="{B63D157F-0E5F-DB46-490F-59BF85C33047}"/>
              </a:ext>
            </a:extLst>
          </p:cNvPr>
          <p:cNvCxnSpPr>
            <a:cxnSpLocks/>
          </p:cNvCxnSpPr>
          <p:nvPr/>
        </p:nvCxnSpPr>
        <p:spPr>
          <a:xfrm>
            <a:off x="1315092" y="5543236"/>
            <a:ext cx="1024295" cy="22056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7" name="图片 16">
            <a:extLst>
              <a:ext uri="{FF2B5EF4-FFF2-40B4-BE49-F238E27FC236}">
                <a16:creationId xmlns:a16="http://schemas.microsoft.com/office/drawing/2014/main" id="{19FA7531-92D1-6C5A-1C48-A9A5276FF3B9}"/>
              </a:ext>
            </a:extLst>
          </p:cNvPr>
          <p:cNvPicPr>
            <a:picLocks noChangeAspect="1"/>
          </p:cNvPicPr>
          <p:nvPr/>
        </p:nvPicPr>
        <p:blipFill>
          <a:blip r:embed="rId6"/>
          <a:stretch>
            <a:fillRect/>
          </a:stretch>
        </p:blipFill>
        <p:spPr>
          <a:xfrm>
            <a:off x="7045645" y="1397801"/>
            <a:ext cx="2521309" cy="2455763"/>
          </a:xfrm>
          <a:prstGeom prst="rect">
            <a:avLst/>
          </a:prstGeom>
        </p:spPr>
      </p:pic>
      <p:pic>
        <p:nvPicPr>
          <p:cNvPr id="18" name="图片 17">
            <a:extLst>
              <a:ext uri="{FF2B5EF4-FFF2-40B4-BE49-F238E27FC236}">
                <a16:creationId xmlns:a16="http://schemas.microsoft.com/office/drawing/2014/main" id="{C9929936-30A3-6F38-833A-9FA06D12826A}"/>
              </a:ext>
            </a:extLst>
          </p:cNvPr>
          <p:cNvPicPr>
            <a:picLocks noChangeAspect="1"/>
          </p:cNvPicPr>
          <p:nvPr/>
        </p:nvPicPr>
        <p:blipFill>
          <a:blip r:embed="rId7"/>
          <a:stretch>
            <a:fillRect/>
          </a:stretch>
        </p:blipFill>
        <p:spPr>
          <a:xfrm>
            <a:off x="9629851" y="1397802"/>
            <a:ext cx="2562149" cy="2455762"/>
          </a:xfrm>
          <a:prstGeom prst="rect">
            <a:avLst/>
          </a:prstGeom>
        </p:spPr>
      </p:pic>
      <p:pic>
        <p:nvPicPr>
          <p:cNvPr id="19" name="图片 18">
            <a:extLst>
              <a:ext uri="{FF2B5EF4-FFF2-40B4-BE49-F238E27FC236}">
                <a16:creationId xmlns:a16="http://schemas.microsoft.com/office/drawing/2014/main" id="{FF321401-2EC2-8BB3-A99A-E567123C4947}"/>
              </a:ext>
            </a:extLst>
          </p:cNvPr>
          <p:cNvPicPr>
            <a:picLocks noChangeAspect="1"/>
          </p:cNvPicPr>
          <p:nvPr/>
        </p:nvPicPr>
        <p:blipFill>
          <a:blip r:embed="rId8"/>
          <a:stretch>
            <a:fillRect/>
          </a:stretch>
        </p:blipFill>
        <p:spPr>
          <a:xfrm>
            <a:off x="7045645" y="3952976"/>
            <a:ext cx="2565590" cy="2455763"/>
          </a:xfrm>
          <a:prstGeom prst="rect">
            <a:avLst/>
          </a:prstGeom>
        </p:spPr>
      </p:pic>
      <p:sp>
        <p:nvSpPr>
          <p:cNvPr id="20" name="文本框 19">
            <a:extLst>
              <a:ext uri="{FF2B5EF4-FFF2-40B4-BE49-F238E27FC236}">
                <a16:creationId xmlns:a16="http://schemas.microsoft.com/office/drawing/2014/main" id="{A7918D26-1685-EFDD-9A17-333FA6195208}"/>
              </a:ext>
            </a:extLst>
          </p:cNvPr>
          <p:cNvSpPr txBox="1"/>
          <p:nvPr/>
        </p:nvSpPr>
        <p:spPr>
          <a:xfrm>
            <a:off x="9789559" y="4807986"/>
            <a:ext cx="2174697" cy="646331"/>
          </a:xfrm>
          <a:prstGeom prst="rect">
            <a:avLst/>
          </a:prstGeom>
          <a:noFill/>
        </p:spPr>
        <p:txBody>
          <a:bodyPr wrap="square" rtlCol="0">
            <a:spAutoFit/>
          </a:bodyPr>
          <a:lstStyle/>
          <a:p>
            <a:r>
              <a:rPr lang="zh-CN" altLang="en-US" dirty="0"/>
              <a:t>典型铁源能谱，能量分辨在</a:t>
            </a:r>
            <a:r>
              <a:rPr lang="en-US" altLang="zh-CN" dirty="0"/>
              <a:t>20%</a:t>
            </a:r>
            <a:r>
              <a:rPr lang="zh-CN" altLang="en-US" dirty="0"/>
              <a:t>左右。</a:t>
            </a:r>
          </a:p>
        </p:txBody>
      </p:sp>
    </p:spTree>
    <p:extLst>
      <p:ext uri="{BB962C8B-B14F-4D97-AF65-F5344CB8AC3E}">
        <p14:creationId xmlns:p14="http://schemas.microsoft.com/office/powerpoint/2010/main" val="339582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0E99A60-7A2A-4627-8F70-5BC52B17904F}"/>
              </a:ext>
            </a:extLst>
          </p:cNvPr>
          <p:cNvSpPr>
            <a:spLocks noGrp="1"/>
          </p:cNvSpPr>
          <p:nvPr>
            <p:ph type="title"/>
          </p:nvPr>
        </p:nvSpPr>
        <p:spPr/>
        <p:txBody>
          <a:bodyPr/>
          <a:lstStyle/>
          <a:p>
            <a:r>
              <a:rPr lang="zh-CN" altLang="en-US" dirty="0"/>
              <a:t>目录：电子学进展</a:t>
            </a:r>
          </a:p>
        </p:txBody>
      </p:sp>
      <p:sp>
        <p:nvSpPr>
          <p:cNvPr id="4" name="灯片编号占位符 3">
            <a:extLst>
              <a:ext uri="{FF2B5EF4-FFF2-40B4-BE49-F238E27FC236}">
                <a16:creationId xmlns:a16="http://schemas.microsoft.com/office/drawing/2014/main" id="{B62E8EB1-CB41-4A73-919D-95771F1D4DB0}"/>
              </a:ext>
            </a:extLst>
          </p:cNvPr>
          <p:cNvSpPr>
            <a:spLocks noGrp="1"/>
          </p:cNvSpPr>
          <p:nvPr>
            <p:ph type="sldNum" sz="quarter" idx="12"/>
          </p:nvPr>
        </p:nvSpPr>
        <p:spPr/>
        <p:txBody>
          <a:bodyPr/>
          <a:lstStyle/>
          <a:p>
            <a:fld id="{C40B4FF0-5E72-4B05-8317-861D4184A370}" type="slidenum">
              <a:rPr lang="zh-CN" altLang="en-US" smtClean="0"/>
              <a:pPr/>
              <a:t>22</a:t>
            </a:fld>
            <a:endParaRPr lang="zh-CN" altLang="en-US" dirty="0"/>
          </a:p>
        </p:txBody>
      </p:sp>
      <p:sp>
        <p:nvSpPr>
          <p:cNvPr id="2" name="内容占位符 1">
            <a:extLst>
              <a:ext uri="{FF2B5EF4-FFF2-40B4-BE49-F238E27FC236}">
                <a16:creationId xmlns:a16="http://schemas.microsoft.com/office/drawing/2014/main" id="{014EFD92-791A-E681-554C-622616382497}"/>
              </a:ext>
            </a:extLst>
          </p:cNvPr>
          <p:cNvSpPr>
            <a:spLocks noGrp="1"/>
          </p:cNvSpPr>
          <p:nvPr>
            <p:ph idx="1"/>
          </p:nvPr>
        </p:nvSpPr>
        <p:spPr>
          <a:xfrm>
            <a:off x="2202093" y="1687567"/>
            <a:ext cx="6119973" cy="3553506"/>
          </a:xfrm>
        </p:spPr>
        <p:txBody>
          <a:bodyPr/>
          <a:lstStyle/>
          <a:p>
            <a:r>
              <a:rPr lang="zh-CN" altLang="en-US" dirty="0"/>
              <a:t>读出电子学性能测试</a:t>
            </a:r>
            <a:endParaRPr lang="en-US" altLang="zh-CN" dirty="0"/>
          </a:p>
          <a:p>
            <a:endParaRPr lang="en-US" altLang="zh-CN" dirty="0"/>
          </a:p>
          <a:p>
            <a:r>
              <a:rPr lang="zh-CN" altLang="en-US" dirty="0"/>
              <a:t>探测器与电子学初步联调</a:t>
            </a:r>
            <a:endParaRPr lang="en-US" altLang="zh-CN" dirty="0"/>
          </a:p>
          <a:p>
            <a:endParaRPr lang="zh-CN" altLang="en-US" dirty="0"/>
          </a:p>
          <a:p>
            <a:r>
              <a:rPr lang="zh-CN" altLang="en-US" dirty="0"/>
              <a:t>样机优化与批量制作</a:t>
            </a:r>
            <a:endParaRPr lang="en-US" altLang="zh-CN" dirty="0"/>
          </a:p>
        </p:txBody>
      </p:sp>
    </p:spTree>
    <p:extLst>
      <p:ext uri="{BB962C8B-B14F-4D97-AF65-F5344CB8AC3E}">
        <p14:creationId xmlns:p14="http://schemas.microsoft.com/office/powerpoint/2010/main" val="297963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DDF3D0A9-220C-4981-AA37-E8B6332811EC}"/>
              </a:ext>
            </a:extLst>
          </p:cNvPr>
          <p:cNvSpPr>
            <a:spLocks noGrp="1"/>
          </p:cNvSpPr>
          <p:nvPr>
            <p:ph type="title"/>
          </p:nvPr>
        </p:nvSpPr>
        <p:spPr/>
        <p:txBody>
          <a:bodyPr/>
          <a:lstStyle/>
          <a:p>
            <a:r>
              <a:rPr lang="zh-CN" altLang="en-US" dirty="0"/>
              <a:t>原理样机电子学</a:t>
            </a:r>
          </a:p>
        </p:txBody>
      </p:sp>
      <p:sp>
        <p:nvSpPr>
          <p:cNvPr id="4" name="灯片编号占位符 3">
            <a:extLst>
              <a:ext uri="{FF2B5EF4-FFF2-40B4-BE49-F238E27FC236}">
                <a16:creationId xmlns:a16="http://schemas.microsoft.com/office/drawing/2014/main" id="{74897075-A6D0-4B0C-B0E8-228DD6496BE2}"/>
              </a:ext>
            </a:extLst>
          </p:cNvPr>
          <p:cNvSpPr>
            <a:spLocks noGrp="1"/>
          </p:cNvSpPr>
          <p:nvPr>
            <p:ph type="sldNum" sz="quarter" idx="12"/>
          </p:nvPr>
        </p:nvSpPr>
        <p:spPr/>
        <p:txBody>
          <a:bodyPr/>
          <a:lstStyle/>
          <a:p>
            <a:pPr>
              <a:defRPr/>
            </a:pPr>
            <a:fld id="{9E122379-0FF1-4DD8-9B4F-4C6F3973FE0F}" type="slidenum">
              <a:rPr lang="en-US" altLang="zh-CN" smtClean="0"/>
              <a:pPr>
                <a:defRPr/>
              </a:pPr>
              <a:t>23</a:t>
            </a:fld>
            <a:endParaRPr lang="en-US" altLang="zh-CN"/>
          </a:p>
        </p:txBody>
      </p:sp>
      <p:pic>
        <p:nvPicPr>
          <p:cNvPr id="9" name="图片 8">
            <a:extLst>
              <a:ext uri="{FF2B5EF4-FFF2-40B4-BE49-F238E27FC236}">
                <a16:creationId xmlns:a16="http://schemas.microsoft.com/office/drawing/2014/main" id="{A3765BF4-7589-4C1A-853A-BF66BBABF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215" y="3850777"/>
            <a:ext cx="3024438" cy="2266667"/>
          </a:xfrm>
          <a:prstGeom prst="rect">
            <a:avLst/>
          </a:prstGeom>
        </p:spPr>
      </p:pic>
      <p:sp>
        <p:nvSpPr>
          <p:cNvPr id="3" name="内容占位符 2">
            <a:extLst>
              <a:ext uri="{FF2B5EF4-FFF2-40B4-BE49-F238E27FC236}">
                <a16:creationId xmlns:a16="http://schemas.microsoft.com/office/drawing/2014/main" id="{68179B0E-680F-4EBC-B1BA-C1C723F4C6F6}"/>
              </a:ext>
            </a:extLst>
          </p:cNvPr>
          <p:cNvSpPr>
            <a:spLocks noGrp="1"/>
          </p:cNvSpPr>
          <p:nvPr>
            <p:ph idx="1"/>
          </p:nvPr>
        </p:nvSpPr>
        <p:spPr/>
        <p:txBody>
          <a:bodyPr/>
          <a:lstStyle/>
          <a:p>
            <a:r>
              <a:rPr lang="zh-CN" altLang="en-US" dirty="0"/>
              <a:t>测试内容及指标</a:t>
            </a:r>
            <a:endParaRPr lang="en-US" altLang="zh-CN" dirty="0"/>
          </a:p>
          <a:p>
            <a:pPr lvl="1"/>
            <a:r>
              <a:rPr lang="zh-CN" altLang="en-US" dirty="0"/>
              <a:t>时间精度：好于</a:t>
            </a:r>
            <a:r>
              <a:rPr lang="en-US" altLang="zh-CN" dirty="0"/>
              <a:t>1 ns</a:t>
            </a:r>
          </a:p>
          <a:p>
            <a:pPr lvl="1"/>
            <a:r>
              <a:rPr lang="zh-CN" altLang="en-US" dirty="0"/>
              <a:t>电荷精度：好于</a:t>
            </a:r>
            <a:r>
              <a:rPr lang="en-US" altLang="zh-CN" dirty="0"/>
              <a:t>8 </a:t>
            </a:r>
            <a:r>
              <a:rPr lang="en-US" altLang="zh-CN" dirty="0" err="1"/>
              <a:t>fC</a:t>
            </a:r>
            <a:endParaRPr lang="en-US" altLang="zh-CN" dirty="0"/>
          </a:p>
          <a:p>
            <a:pPr lvl="1"/>
            <a:r>
              <a:rPr lang="zh-CN" altLang="en-US" dirty="0"/>
              <a:t>事例率：</a:t>
            </a:r>
            <a:r>
              <a:rPr lang="en-US" altLang="zh-CN" dirty="0"/>
              <a:t>&gt;100 kHz</a:t>
            </a:r>
            <a:endParaRPr lang="zh-CN" altLang="en-US" dirty="0"/>
          </a:p>
        </p:txBody>
      </p:sp>
      <p:pic>
        <p:nvPicPr>
          <p:cNvPr id="11" name="内容占位符 5">
            <a:extLst>
              <a:ext uri="{FF2B5EF4-FFF2-40B4-BE49-F238E27FC236}">
                <a16:creationId xmlns:a16="http://schemas.microsoft.com/office/drawing/2014/main" id="{19DABAFB-3F28-455C-9C86-513B799BE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991924" y="1481138"/>
            <a:ext cx="6590476" cy="22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940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a:extLst>
              <a:ext uri="{FF2B5EF4-FFF2-40B4-BE49-F238E27FC236}">
                <a16:creationId xmlns:a16="http://schemas.microsoft.com/office/drawing/2014/main" id="{AB207DF2-3C7E-4E07-B957-AB460072C14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998" r="4364"/>
          <a:stretch/>
        </p:blipFill>
        <p:spPr>
          <a:xfrm>
            <a:off x="6223252" y="521979"/>
            <a:ext cx="4119172" cy="2697631"/>
          </a:xfrm>
        </p:spPr>
      </p:pic>
      <p:sp>
        <p:nvSpPr>
          <p:cNvPr id="3" name="标题 2">
            <a:extLst>
              <a:ext uri="{FF2B5EF4-FFF2-40B4-BE49-F238E27FC236}">
                <a16:creationId xmlns:a16="http://schemas.microsoft.com/office/drawing/2014/main" id="{7A559F53-5FB6-4790-B1A5-C474A2F002B7}"/>
              </a:ext>
            </a:extLst>
          </p:cNvPr>
          <p:cNvSpPr>
            <a:spLocks noGrp="1"/>
          </p:cNvSpPr>
          <p:nvPr>
            <p:ph type="title"/>
          </p:nvPr>
        </p:nvSpPr>
        <p:spPr/>
        <p:txBody>
          <a:bodyPr/>
          <a:lstStyle/>
          <a:p>
            <a:r>
              <a:rPr lang="zh-CN" altLang="en-US" dirty="0"/>
              <a:t>原理样机测量精度</a:t>
            </a:r>
          </a:p>
        </p:txBody>
      </p:sp>
      <p:sp>
        <p:nvSpPr>
          <p:cNvPr id="6" name="灯片编号占位符 5">
            <a:extLst>
              <a:ext uri="{FF2B5EF4-FFF2-40B4-BE49-F238E27FC236}">
                <a16:creationId xmlns:a16="http://schemas.microsoft.com/office/drawing/2014/main" id="{A3EE1809-2120-4A9E-8921-7D0F5B3D132E}"/>
              </a:ext>
            </a:extLst>
          </p:cNvPr>
          <p:cNvSpPr>
            <a:spLocks noGrp="1"/>
          </p:cNvSpPr>
          <p:nvPr>
            <p:ph type="sldNum" sz="quarter" idx="12"/>
          </p:nvPr>
        </p:nvSpPr>
        <p:spPr/>
        <p:txBody>
          <a:bodyPr/>
          <a:lstStyle/>
          <a:p>
            <a:pPr>
              <a:defRPr/>
            </a:pPr>
            <a:fld id="{9E122379-0FF1-4DD8-9B4F-4C6F3973FE0F}" type="slidenum">
              <a:rPr lang="en-US" altLang="zh-CN" smtClean="0"/>
              <a:pPr>
                <a:defRPr/>
              </a:pPr>
              <a:t>24</a:t>
            </a:fld>
            <a:endParaRPr lang="en-US" altLang="zh-CN"/>
          </a:p>
        </p:txBody>
      </p:sp>
      <p:sp>
        <p:nvSpPr>
          <p:cNvPr id="10" name="文本框 9">
            <a:extLst>
              <a:ext uri="{FF2B5EF4-FFF2-40B4-BE49-F238E27FC236}">
                <a16:creationId xmlns:a16="http://schemas.microsoft.com/office/drawing/2014/main" id="{05098836-AD9F-401C-943D-3AA74DC45335}"/>
              </a:ext>
            </a:extLst>
          </p:cNvPr>
          <p:cNvSpPr txBox="1"/>
          <p:nvPr/>
        </p:nvSpPr>
        <p:spPr>
          <a:xfrm>
            <a:off x="603407" y="1594386"/>
            <a:ext cx="2441694"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电荷范围：</a:t>
            </a:r>
            <a:r>
              <a:rPr lang="en-US" altLang="zh-CN" dirty="0">
                <a:latin typeface="微软雅黑" panose="020B0503020204020204" pitchFamily="34" charset="-122"/>
                <a:ea typeface="微软雅黑" panose="020B0503020204020204" pitchFamily="34" charset="-122"/>
              </a:rPr>
              <a:t>60-1800fc</a:t>
            </a:r>
            <a:endParaRPr lang="zh-CN" altLang="en-US" dirty="0">
              <a:latin typeface="微软雅黑" panose="020B0503020204020204" pitchFamily="34" charset="-122"/>
              <a:ea typeface="微软雅黑" panose="020B0503020204020204" pitchFamily="34" charset="-122"/>
            </a:endParaRPr>
          </a:p>
        </p:txBody>
      </p:sp>
      <p:sp>
        <p:nvSpPr>
          <p:cNvPr id="2" name="Rectangle 2">
            <a:extLst>
              <a:ext uri="{FF2B5EF4-FFF2-40B4-BE49-F238E27FC236}">
                <a16:creationId xmlns:a16="http://schemas.microsoft.com/office/drawing/2014/main" id="{4C46CF26-2CD2-4D77-8406-6D908A13DE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a:extLst>
              <a:ext uri="{FF2B5EF4-FFF2-40B4-BE49-F238E27FC236}">
                <a16:creationId xmlns:a16="http://schemas.microsoft.com/office/drawing/2014/main" id="{3045A759-3666-43A6-937F-5A5CB84DDB8B}"/>
              </a:ext>
            </a:extLst>
          </p:cNvPr>
          <p:cNvGraphicFramePr>
            <a:graphicFrameLocks noChangeAspect="1"/>
          </p:cNvGraphicFramePr>
          <p:nvPr>
            <p:extLst>
              <p:ext uri="{D42A27DB-BD31-4B8C-83A1-F6EECF244321}">
                <p14:modId xmlns:p14="http://schemas.microsoft.com/office/powerpoint/2010/main" val="3105379220"/>
              </p:ext>
            </p:extLst>
          </p:nvPr>
        </p:nvGraphicFramePr>
        <p:xfrm>
          <a:off x="1824254" y="3493091"/>
          <a:ext cx="8410879" cy="2822443"/>
        </p:xfrm>
        <a:graphic>
          <a:graphicData uri="http://schemas.openxmlformats.org/presentationml/2006/ole">
            <mc:AlternateContent xmlns:mc="http://schemas.openxmlformats.org/markup-compatibility/2006">
              <mc:Choice xmlns:v="urn:schemas-microsoft-com:vml" Requires="v">
                <p:oleObj spid="_x0000_s2068" name="Visio" r:id="rId4" imgW="19068988" imgH="6334221" progId="Visio.Drawing.15">
                  <p:embed/>
                </p:oleObj>
              </mc:Choice>
              <mc:Fallback>
                <p:oleObj name="Visio" r:id="rId4" imgW="19068988" imgH="6334221"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254" y="3493091"/>
                        <a:ext cx="8410879" cy="2822443"/>
                      </a:xfrm>
                      <a:prstGeom prst="rect">
                        <a:avLst/>
                      </a:prstGeom>
                      <a:noFill/>
                    </p:spPr>
                  </p:pic>
                </p:oleObj>
              </mc:Fallback>
            </mc:AlternateContent>
          </a:graphicData>
        </a:graphic>
      </p:graphicFrame>
    </p:spTree>
    <p:extLst>
      <p:ext uri="{BB962C8B-B14F-4D97-AF65-F5344CB8AC3E}">
        <p14:creationId xmlns:p14="http://schemas.microsoft.com/office/powerpoint/2010/main" val="3009922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4897075-A6D0-4B0C-B0E8-228DD6496BE2}"/>
              </a:ext>
            </a:extLst>
          </p:cNvPr>
          <p:cNvSpPr>
            <a:spLocks noGrp="1"/>
          </p:cNvSpPr>
          <p:nvPr>
            <p:ph type="sldNum" sz="quarter" idx="12"/>
          </p:nvPr>
        </p:nvSpPr>
        <p:spPr/>
        <p:txBody>
          <a:bodyPr/>
          <a:lstStyle/>
          <a:p>
            <a:pPr>
              <a:defRPr/>
            </a:pPr>
            <a:fld id="{9E122379-0FF1-4DD8-9B4F-4C6F3973FE0F}" type="slidenum">
              <a:rPr lang="en-US" altLang="zh-CN" smtClean="0"/>
              <a:pPr>
                <a:defRPr/>
              </a:pPr>
              <a:t>25</a:t>
            </a:fld>
            <a:endParaRPr lang="en-US" altLang="zh-CN"/>
          </a:p>
        </p:txBody>
      </p:sp>
      <p:sp>
        <p:nvSpPr>
          <p:cNvPr id="6" name="标题 5">
            <a:extLst>
              <a:ext uri="{FF2B5EF4-FFF2-40B4-BE49-F238E27FC236}">
                <a16:creationId xmlns:a16="http://schemas.microsoft.com/office/drawing/2014/main" id="{DDF3D0A9-220C-4981-AA37-E8B6332811EC}"/>
              </a:ext>
            </a:extLst>
          </p:cNvPr>
          <p:cNvSpPr>
            <a:spLocks noGrp="1"/>
          </p:cNvSpPr>
          <p:nvPr>
            <p:ph type="title"/>
          </p:nvPr>
        </p:nvSpPr>
        <p:spPr/>
        <p:txBody>
          <a:bodyPr/>
          <a:lstStyle/>
          <a:p>
            <a:r>
              <a:rPr lang="zh-CN" altLang="en-US" dirty="0"/>
              <a:t>测试平台搭建</a:t>
            </a:r>
          </a:p>
        </p:txBody>
      </p:sp>
      <p:pic>
        <p:nvPicPr>
          <p:cNvPr id="17" name="图片 16">
            <a:extLst>
              <a:ext uri="{FF2B5EF4-FFF2-40B4-BE49-F238E27FC236}">
                <a16:creationId xmlns:a16="http://schemas.microsoft.com/office/drawing/2014/main" id="{2735D949-4077-4BE3-171C-81FCEA214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752" y="1531261"/>
            <a:ext cx="3027814" cy="4037874"/>
          </a:xfrm>
          <a:prstGeom prst="rect">
            <a:avLst/>
          </a:prstGeom>
        </p:spPr>
      </p:pic>
      <p:pic>
        <p:nvPicPr>
          <p:cNvPr id="7" name="图片 6">
            <a:extLst>
              <a:ext uri="{FF2B5EF4-FFF2-40B4-BE49-F238E27FC236}">
                <a16:creationId xmlns:a16="http://schemas.microsoft.com/office/drawing/2014/main" id="{FFA27367-3BD4-4CE3-AB88-24B991698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46" y="3695401"/>
            <a:ext cx="4484030" cy="2794323"/>
          </a:xfrm>
          <a:prstGeom prst="rect">
            <a:avLst/>
          </a:prstGeom>
        </p:spPr>
      </p:pic>
      <p:pic>
        <p:nvPicPr>
          <p:cNvPr id="8" name="图片 7" descr="图片包含 桌子, 充满, 站, 大&#10;&#10;AI 生成的内容可能不正确。">
            <a:extLst>
              <a:ext uri="{FF2B5EF4-FFF2-40B4-BE49-F238E27FC236}">
                <a16:creationId xmlns:a16="http://schemas.microsoft.com/office/drawing/2014/main" id="{D2BF10C6-B5E3-439F-90D2-513CFAFD751C}"/>
              </a:ext>
            </a:extLst>
          </p:cNvPr>
          <p:cNvPicPr>
            <a:picLocks noChangeAspect="1"/>
          </p:cNvPicPr>
          <p:nvPr/>
        </p:nvPicPr>
        <p:blipFill>
          <a:blip r:embed="rId5"/>
          <a:stretch>
            <a:fillRect/>
          </a:stretch>
        </p:blipFill>
        <p:spPr>
          <a:xfrm>
            <a:off x="8856715" y="1531261"/>
            <a:ext cx="3027815" cy="4037874"/>
          </a:xfrm>
          <a:prstGeom prst="rect">
            <a:avLst/>
          </a:prstGeom>
        </p:spPr>
      </p:pic>
      <p:pic>
        <p:nvPicPr>
          <p:cNvPr id="12" name="图片 11" descr="图片包含 室内, 建筑, 卡车, 大&#10;&#10;AI 生成的内容可能不正确。">
            <a:extLst>
              <a:ext uri="{FF2B5EF4-FFF2-40B4-BE49-F238E27FC236}">
                <a16:creationId xmlns:a16="http://schemas.microsoft.com/office/drawing/2014/main" id="{432DA571-324C-DFEE-5111-70E3F1E4A669}"/>
              </a:ext>
            </a:extLst>
          </p:cNvPr>
          <p:cNvPicPr>
            <a:picLocks noChangeAspect="1"/>
          </p:cNvPicPr>
          <p:nvPr/>
        </p:nvPicPr>
        <p:blipFill>
          <a:blip r:embed="rId6"/>
          <a:stretch>
            <a:fillRect/>
          </a:stretch>
        </p:blipFill>
        <p:spPr>
          <a:xfrm>
            <a:off x="1065562" y="1219027"/>
            <a:ext cx="4045197" cy="3033305"/>
          </a:xfrm>
          <a:prstGeom prst="rect">
            <a:avLst/>
          </a:prstGeom>
        </p:spPr>
      </p:pic>
    </p:spTree>
    <p:extLst>
      <p:ext uri="{BB962C8B-B14F-4D97-AF65-F5344CB8AC3E}">
        <p14:creationId xmlns:p14="http://schemas.microsoft.com/office/powerpoint/2010/main" val="452214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79C8269-43A4-4C7C-8AA6-C7D061262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814" y="1280318"/>
            <a:ext cx="4086045" cy="2649685"/>
          </a:xfrm>
          <a:prstGeom prst="rect">
            <a:avLst/>
          </a:prstGeom>
        </p:spPr>
      </p:pic>
      <p:pic>
        <p:nvPicPr>
          <p:cNvPr id="5" name="图片 4">
            <a:extLst>
              <a:ext uri="{FF2B5EF4-FFF2-40B4-BE49-F238E27FC236}">
                <a16:creationId xmlns:a16="http://schemas.microsoft.com/office/drawing/2014/main" id="{A64A5DB6-8967-44F5-B6D3-077D0B979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592" y="2070818"/>
            <a:ext cx="5893497" cy="4137102"/>
          </a:xfrm>
          <a:prstGeom prst="rect">
            <a:avLst/>
          </a:prstGeom>
        </p:spPr>
      </p:pic>
      <p:sp>
        <p:nvSpPr>
          <p:cNvPr id="4" name="灯片编号占位符 3">
            <a:extLst>
              <a:ext uri="{FF2B5EF4-FFF2-40B4-BE49-F238E27FC236}">
                <a16:creationId xmlns:a16="http://schemas.microsoft.com/office/drawing/2014/main" id="{74897075-A6D0-4B0C-B0E8-228DD6496BE2}"/>
              </a:ext>
            </a:extLst>
          </p:cNvPr>
          <p:cNvSpPr>
            <a:spLocks noGrp="1"/>
          </p:cNvSpPr>
          <p:nvPr>
            <p:ph type="sldNum" sz="quarter" idx="12"/>
          </p:nvPr>
        </p:nvSpPr>
        <p:spPr/>
        <p:txBody>
          <a:bodyPr/>
          <a:lstStyle/>
          <a:p>
            <a:pPr>
              <a:defRPr/>
            </a:pPr>
            <a:fld id="{9E122379-0FF1-4DD8-9B4F-4C6F3973FE0F}" type="slidenum">
              <a:rPr lang="en-US" altLang="zh-CN" smtClean="0"/>
              <a:pPr>
                <a:defRPr/>
              </a:pPr>
              <a:t>26</a:t>
            </a:fld>
            <a:endParaRPr lang="en-US" altLang="zh-CN"/>
          </a:p>
        </p:txBody>
      </p:sp>
      <p:sp>
        <p:nvSpPr>
          <p:cNvPr id="6" name="标题 5">
            <a:extLst>
              <a:ext uri="{FF2B5EF4-FFF2-40B4-BE49-F238E27FC236}">
                <a16:creationId xmlns:a16="http://schemas.microsoft.com/office/drawing/2014/main" id="{DDF3D0A9-220C-4981-AA37-E8B6332811EC}"/>
              </a:ext>
            </a:extLst>
          </p:cNvPr>
          <p:cNvSpPr>
            <a:spLocks noGrp="1"/>
          </p:cNvSpPr>
          <p:nvPr>
            <p:ph type="title"/>
          </p:nvPr>
        </p:nvSpPr>
        <p:spPr/>
        <p:txBody>
          <a:bodyPr/>
          <a:lstStyle/>
          <a:p>
            <a:r>
              <a:rPr lang="zh-CN" altLang="en-US" dirty="0"/>
              <a:t>测试进展</a:t>
            </a:r>
          </a:p>
        </p:txBody>
      </p:sp>
      <p:sp>
        <p:nvSpPr>
          <p:cNvPr id="2" name="内容占位符 1">
            <a:extLst>
              <a:ext uri="{FF2B5EF4-FFF2-40B4-BE49-F238E27FC236}">
                <a16:creationId xmlns:a16="http://schemas.microsoft.com/office/drawing/2014/main" id="{22D548E1-7A65-488D-AFBD-2945ADEF41FA}"/>
              </a:ext>
            </a:extLst>
          </p:cNvPr>
          <p:cNvSpPr>
            <a:spLocks noGrp="1"/>
          </p:cNvSpPr>
          <p:nvPr>
            <p:ph idx="1"/>
          </p:nvPr>
        </p:nvSpPr>
        <p:spPr/>
        <p:txBody>
          <a:bodyPr/>
          <a:lstStyle/>
          <a:p>
            <a:r>
              <a:rPr lang="en-US" altLang="zh-CN" dirty="0"/>
              <a:t>1650 V Fe55</a:t>
            </a:r>
            <a:r>
              <a:rPr lang="zh-CN" altLang="en-US" dirty="0"/>
              <a:t>源信号采集</a:t>
            </a:r>
            <a:endParaRPr lang="en-US" altLang="zh-CN" dirty="0"/>
          </a:p>
        </p:txBody>
      </p:sp>
      <p:sp>
        <p:nvSpPr>
          <p:cNvPr id="12" name="流程图: 过程 11">
            <a:extLst>
              <a:ext uri="{FF2B5EF4-FFF2-40B4-BE49-F238E27FC236}">
                <a16:creationId xmlns:a16="http://schemas.microsoft.com/office/drawing/2014/main" id="{29D7BD35-4610-1AF5-84E5-F598EB9D6674}"/>
              </a:ext>
            </a:extLst>
          </p:cNvPr>
          <p:cNvSpPr/>
          <p:nvPr/>
        </p:nvSpPr>
        <p:spPr>
          <a:xfrm>
            <a:off x="5236102" y="3009649"/>
            <a:ext cx="333059" cy="496561"/>
          </a:xfrm>
          <a:prstGeom prst="flowChartProcess">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cxnSp>
        <p:nvCxnSpPr>
          <p:cNvPr id="14" name="直接箭头连接符 13">
            <a:extLst>
              <a:ext uri="{FF2B5EF4-FFF2-40B4-BE49-F238E27FC236}">
                <a16:creationId xmlns:a16="http://schemas.microsoft.com/office/drawing/2014/main" id="{99C078F4-EDD7-1884-F73A-4A86F743C3B1}"/>
              </a:ext>
            </a:extLst>
          </p:cNvPr>
          <p:cNvCxnSpPr/>
          <p:nvPr/>
        </p:nvCxnSpPr>
        <p:spPr>
          <a:xfrm flipV="1">
            <a:off x="5569160" y="3009648"/>
            <a:ext cx="1931746" cy="35122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76982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E65E919-BBE5-47A6-B4AD-EF9EF10ACEB6}"/>
              </a:ext>
            </a:extLst>
          </p:cNvPr>
          <p:cNvSpPr>
            <a:spLocks noGrp="1"/>
          </p:cNvSpPr>
          <p:nvPr>
            <p:ph idx="1"/>
          </p:nvPr>
        </p:nvSpPr>
        <p:spPr/>
        <p:txBody>
          <a:bodyPr/>
          <a:lstStyle/>
          <a:p>
            <a:r>
              <a:rPr lang="en-US" altLang="zh-CN" dirty="0">
                <a:latin typeface="+mn-ea"/>
              </a:rPr>
              <a:t>Fe</a:t>
            </a:r>
            <a:r>
              <a:rPr lang="zh-CN" altLang="en-US" dirty="0">
                <a:latin typeface="+mn-ea"/>
              </a:rPr>
              <a:t>源增益测试</a:t>
            </a:r>
            <a:endParaRPr lang="en-US" altLang="zh-CN" dirty="0">
              <a:latin typeface="+mn-ea"/>
            </a:endParaRPr>
          </a:p>
          <a:p>
            <a:r>
              <a:rPr lang="zh-CN" altLang="en-US" dirty="0">
                <a:latin typeface="+mn-ea"/>
              </a:rPr>
              <a:t>电压：</a:t>
            </a:r>
            <a:r>
              <a:rPr lang="en-US" altLang="zh-CN" dirty="0">
                <a:latin typeface="+mn-ea"/>
              </a:rPr>
              <a:t>1600V/1650V/1700V</a:t>
            </a:r>
          </a:p>
          <a:p>
            <a:r>
              <a:rPr lang="zh-CN" altLang="en-US" dirty="0">
                <a:latin typeface="+mn-ea"/>
              </a:rPr>
              <a:t>工作气体：氦气</a:t>
            </a:r>
            <a:r>
              <a:rPr lang="en-US" altLang="zh-CN" dirty="0">
                <a:latin typeface="+mn-ea"/>
              </a:rPr>
              <a:t>+</a:t>
            </a:r>
            <a:r>
              <a:rPr lang="zh-CN" altLang="en-US" dirty="0">
                <a:latin typeface="+mn-ea"/>
              </a:rPr>
              <a:t>丙烷  </a:t>
            </a:r>
            <a:r>
              <a:rPr lang="en-US" altLang="zh-CN" dirty="0">
                <a:latin typeface="+mn-ea"/>
              </a:rPr>
              <a:t>6</a:t>
            </a:r>
            <a:r>
              <a:rPr lang="zh-CN" altLang="en-US" dirty="0">
                <a:latin typeface="+mn-ea"/>
              </a:rPr>
              <a:t>：</a:t>
            </a:r>
            <a:r>
              <a:rPr lang="en-US" altLang="zh-CN" dirty="0">
                <a:latin typeface="+mn-ea"/>
              </a:rPr>
              <a:t>4 </a:t>
            </a:r>
            <a:endParaRPr lang="zh-CN" altLang="en-US" dirty="0">
              <a:latin typeface="+mn-ea"/>
            </a:endParaRPr>
          </a:p>
          <a:p>
            <a:endParaRPr lang="zh-CN" altLang="en-US" dirty="0"/>
          </a:p>
        </p:txBody>
      </p:sp>
      <p:sp>
        <p:nvSpPr>
          <p:cNvPr id="3" name="标题 2">
            <a:extLst>
              <a:ext uri="{FF2B5EF4-FFF2-40B4-BE49-F238E27FC236}">
                <a16:creationId xmlns:a16="http://schemas.microsoft.com/office/drawing/2014/main" id="{99E3041C-D73B-49F5-96AB-07DC0FBA7B86}"/>
              </a:ext>
            </a:extLst>
          </p:cNvPr>
          <p:cNvSpPr>
            <a:spLocks noGrp="1"/>
          </p:cNvSpPr>
          <p:nvPr>
            <p:ph type="title"/>
          </p:nvPr>
        </p:nvSpPr>
        <p:spPr/>
        <p:txBody>
          <a:bodyPr/>
          <a:lstStyle/>
          <a:p>
            <a:r>
              <a:rPr lang="zh-CN" altLang="en-US" dirty="0"/>
              <a:t>铁源测试</a:t>
            </a:r>
          </a:p>
        </p:txBody>
      </p:sp>
      <p:sp>
        <p:nvSpPr>
          <p:cNvPr id="4" name="灯片编号占位符 3">
            <a:extLst>
              <a:ext uri="{FF2B5EF4-FFF2-40B4-BE49-F238E27FC236}">
                <a16:creationId xmlns:a16="http://schemas.microsoft.com/office/drawing/2014/main" id="{5DDAB0D5-A617-46B8-A047-C50E5DE8AC79}"/>
              </a:ext>
            </a:extLst>
          </p:cNvPr>
          <p:cNvSpPr>
            <a:spLocks noGrp="1"/>
          </p:cNvSpPr>
          <p:nvPr>
            <p:ph type="sldNum" sz="quarter" idx="12"/>
          </p:nvPr>
        </p:nvSpPr>
        <p:spPr/>
        <p:txBody>
          <a:bodyPr/>
          <a:lstStyle/>
          <a:p>
            <a:fld id="{C40B4FF0-5E72-4B05-8317-861D4184A370}" type="slidenum">
              <a:rPr lang="zh-CN" altLang="en-US" smtClean="0"/>
              <a:pPr/>
              <a:t>27</a:t>
            </a:fld>
            <a:endParaRPr lang="zh-CN" altLang="en-US" dirty="0"/>
          </a:p>
        </p:txBody>
      </p:sp>
      <p:pic>
        <p:nvPicPr>
          <p:cNvPr id="5" name="图片 4">
            <a:extLst>
              <a:ext uri="{FF2B5EF4-FFF2-40B4-BE49-F238E27FC236}">
                <a16:creationId xmlns:a16="http://schemas.microsoft.com/office/drawing/2014/main" id="{C7A67A27-CD82-4FE9-9D3F-213E9C23EF2A}"/>
              </a:ext>
            </a:extLst>
          </p:cNvPr>
          <p:cNvPicPr>
            <a:picLocks noChangeAspect="1"/>
          </p:cNvPicPr>
          <p:nvPr/>
        </p:nvPicPr>
        <p:blipFill>
          <a:blip r:embed="rId2"/>
          <a:stretch>
            <a:fillRect/>
          </a:stretch>
        </p:blipFill>
        <p:spPr>
          <a:xfrm>
            <a:off x="890271" y="2936875"/>
            <a:ext cx="5072380" cy="3453765"/>
          </a:xfrm>
          <a:prstGeom prst="rect">
            <a:avLst/>
          </a:prstGeom>
        </p:spPr>
      </p:pic>
      <p:pic>
        <p:nvPicPr>
          <p:cNvPr id="6" name="图片 5">
            <a:extLst>
              <a:ext uri="{FF2B5EF4-FFF2-40B4-BE49-F238E27FC236}">
                <a16:creationId xmlns:a16="http://schemas.microsoft.com/office/drawing/2014/main" id="{D0A44A26-6C75-4AC2-B2AE-97D7CE64A0B0}"/>
              </a:ext>
            </a:extLst>
          </p:cNvPr>
          <p:cNvPicPr>
            <a:picLocks noChangeAspect="1"/>
          </p:cNvPicPr>
          <p:nvPr/>
        </p:nvPicPr>
        <p:blipFill>
          <a:blip r:embed="rId3"/>
          <a:stretch>
            <a:fillRect/>
          </a:stretch>
        </p:blipFill>
        <p:spPr>
          <a:xfrm>
            <a:off x="8513440" y="327102"/>
            <a:ext cx="3016044" cy="1955618"/>
          </a:xfrm>
          <a:prstGeom prst="rect">
            <a:avLst/>
          </a:prstGeom>
        </p:spPr>
      </p:pic>
      <p:pic>
        <p:nvPicPr>
          <p:cNvPr id="7" name="图片 6">
            <a:extLst>
              <a:ext uri="{FF2B5EF4-FFF2-40B4-BE49-F238E27FC236}">
                <a16:creationId xmlns:a16="http://schemas.microsoft.com/office/drawing/2014/main" id="{05A6160A-68A6-40AA-A016-CE5C14B0BD8A}"/>
              </a:ext>
            </a:extLst>
          </p:cNvPr>
          <p:cNvPicPr>
            <a:picLocks noChangeAspect="1"/>
          </p:cNvPicPr>
          <p:nvPr/>
        </p:nvPicPr>
        <p:blipFill>
          <a:blip r:embed="rId4"/>
          <a:stretch>
            <a:fillRect/>
          </a:stretch>
        </p:blipFill>
        <p:spPr>
          <a:xfrm>
            <a:off x="8513440" y="2406621"/>
            <a:ext cx="3016044" cy="1955923"/>
          </a:xfrm>
          <a:prstGeom prst="rect">
            <a:avLst/>
          </a:prstGeom>
        </p:spPr>
      </p:pic>
      <p:pic>
        <p:nvPicPr>
          <p:cNvPr id="8" name="图片 7">
            <a:extLst>
              <a:ext uri="{FF2B5EF4-FFF2-40B4-BE49-F238E27FC236}">
                <a16:creationId xmlns:a16="http://schemas.microsoft.com/office/drawing/2014/main" id="{EE14254C-9712-49B8-9AAB-8A9425ED5F25}"/>
              </a:ext>
            </a:extLst>
          </p:cNvPr>
          <p:cNvPicPr>
            <a:picLocks noChangeAspect="1"/>
          </p:cNvPicPr>
          <p:nvPr/>
        </p:nvPicPr>
        <p:blipFill>
          <a:blip r:embed="rId5"/>
          <a:stretch>
            <a:fillRect/>
          </a:stretch>
        </p:blipFill>
        <p:spPr>
          <a:xfrm>
            <a:off x="8513438" y="4578255"/>
            <a:ext cx="3016045" cy="1955923"/>
          </a:xfrm>
          <a:prstGeom prst="rect">
            <a:avLst/>
          </a:prstGeom>
        </p:spPr>
      </p:pic>
    </p:spTree>
    <p:extLst>
      <p:ext uri="{BB962C8B-B14F-4D97-AF65-F5344CB8AC3E}">
        <p14:creationId xmlns:p14="http://schemas.microsoft.com/office/powerpoint/2010/main" val="236518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77DD8AA-E500-4C57-A158-640977973E02}"/>
              </a:ext>
            </a:extLst>
          </p:cNvPr>
          <p:cNvSpPr>
            <a:spLocks noGrp="1"/>
          </p:cNvSpPr>
          <p:nvPr>
            <p:ph type="title"/>
          </p:nvPr>
        </p:nvSpPr>
        <p:spPr/>
        <p:txBody>
          <a:bodyPr/>
          <a:lstStyle/>
          <a:p>
            <a:r>
              <a:rPr lang="zh-CN" altLang="en-US" dirty="0"/>
              <a:t>铁源能谱测试</a:t>
            </a:r>
          </a:p>
        </p:txBody>
      </p:sp>
      <p:sp>
        <p:nvSpPr>
          <p:cNvPr id="4" name="灯片编号占位符 3">
            <a:extLst>
              <a:ext uri="{FF2B5EF4-FFF2-40B4-BE49-F238E27FC236}">
                <a16:creationId xmlns:a16="http://schemas.microsoft.com/office/drawing/2014/main" id="{DE42E628-593C-4C9B-A588-2FDC18BF7606}"/>
              </a:ext>
            </a:extLst>
          </p:cNvPr>
          <p:cNvSpPr>
            <a:spLocks noGrp="1"/>
          </p:cNvSpPr>
          <p:nvPr>
            <p:ph type="sldNum" sz="quarter" idx="12"/>
          </p:nvPr>
        </p:nvSpPr>
        <p:spPr/>
        <p:txBody>
          <a:bodyPr/>
          <a:lstStyle/>
          <a:p>
            <a:fld id="{C40B4FF0-5E72-4B05-8317-861D4184A370}" type="slidenum">
              <a:rPr lang="zh-CN" altLang="en-US" smtClean="0"/>
              <a:pPr/>
              <a:t>28</a:t>
            </a:fld>
            <a:endParaRPr lang="zh-CN" altLang="en-US" dirty="0"/>
          </a:p>
        </p:txBody>
      </p:sp>
      <p:sp>
        <p:nvSpPr>
          <p:cNvPr id="7" name="内容占位符 6">
            <a:extLst>
              <a:ext uri="{FF2B5EF4-FFF2-40B4-BE49-F238E27FC236}">
                <a16:creationId xmlns:a16="http://schemas.microsoft.com/office/drawing/2014/main" id="{0753ECAC-813F-4C4B-87A9-74FFBF26B8A1}"/>
              </a:ext>
            </a:extLst>
          </p:cNvPr>
          <p:cNvSpPr>
            <a:spLocks noGrp="1"/>
          </p:cNvSpPr>
          <p:nvPr>
            <p:ph idx="1"/>
          </p:nvPr>
        </p:nvSpPr>
        <p:spPr/>
        <p:txBody>
          <a:bodyPr/>
          <a:lstStyle/>
          <a:p>
            <a:endParaRPr lang="zh-CN" altLang="en-US" dirty="0"/>
          </a:p>
        </p:txBody>
      </p:sp>
      <p:pic>
        <p:nvPicPr>
          <p:cNvPr id="8" name="table">
            <a:extLst>
              <a:ext uri="{FF2B5EF4-FFF2-40B4-BE49-F238E27FC236}">
                <a16:creationId xmlns:a16="http://schemas.microsoft.com/office/drawing/2014/main" id="{D177AD0E-469E-41E4-A503-258329F29285}"/>
              </a:ext>
            </a:extLst>
          </p:cNvPr>
          <p:cNvPicPr>
            <a:picLocks noChangeAspect="1"/>
          </p:cNvPicPr>
          <p:nvPr/>
        </p:nvPicPr>
        <p:blipFill>
          <a:blip r:embed="rId2"/>
          <a:stretch>
            <a:fillRect/>
          </a:stretch>
        </p:blipFill>
        <p:spPr>
          <a:xfrm>
            <a:off x="1586230" y="1599145"/>
            <a:ext cx="8914130" cy="3659710"/>
          </a:xfrm>
          <a:prstGeom prst="rect">
            <a:avLst/>
          </a:prstGeom>
        </p:spPr>
      </p:pic>
      <p:pic>
        <p:nvPicPr>
          <p:cNvPr id="9" name="图片 8">
            <a:extLst>
              <a:ext uri="{FF2B5EF4-FFF2-40B4-BE49-F238E27FC236}">
                <a16:creationId xmlns:a16="http://schemas.microsoft.com/office/drawing/2014/main" id="{ABAC64F6-AB3C-43EE-A663-9A736FDCFF9E}"/>
              </a:ext>
            </a:extLst>
          </p:cNvPr>
          <p:cNvPicPr>
            <a:picLocks noChangeAspect="1"/>
          </p:cNvPicPr>
          <p:nvPr/>
        </p:nvPicPr>
        <p:blipFill>
          <a:blip r:embed="rId3"/>
          <a:srcRect l="6958" r="6492"/>
          <a:stretch>
            <a:fillRect/>
          </a:stretch>
        </p:blipFill>
        <p:spPr>
          <a:xfrm>
            <a:off x="1586230" y="2118575"/>
            <a:ext cx="3044190" cy="2665730"/>
          </a:xfrm>
          <a:prstGeom prst="rect">
            <a:avLst/>
          </a:prstGeom>
        </p:spPr>
      </p:pic>
      <p:pic>
        <p:nvPicPr>
          <p:cNvPr id="10" name="图片 9">
            <a:extLst>
              <a:ext uri="{FF2B5EF4-FFF2-40B4-BE49-F238E27FC236}">
                <a16:creationId xmlns:a16="http://schemas.microsoft.com/office/drawing/2014/main" id="{BD3A8800-9C7C-4A58-A516-04CABF8B04C3}"/>
              </a:ext>
            </a:extLst>
          </p:cNvPr>
          <p:cNvPicPr>
            <a:picLocks noChangeAspect="1"/>
          </p:cNvPicPr>
          <p:nvPr/>
        </p:nvPicPr>
        <p:blipFill>
          <a:blip r:embed="rId4"/>
          <a:srcRect l="5662" r="7576"/>
          <a:stretch>
            <a:fillRect/>
          </a:stretch>
        </p:blipFill>
        <p:spPr>
          <a:xfrm>
            <a:off x="4630420" y="2110320"/>
            <a:ext cx="3061970" cy="2673985"/>
          </a:xfrm>
          <a:prstGeom prst="rect">
            <a:avLst/>
          </a:prstGeom>
        </p:spPr>
      </p:pic>
      <p:pic>
        <p:nvPicPr>
          <p:cNvPr id="11" name="图片 10">
            <a:extLst>
              <a:ext uri="{FF2B5EF4-FFF2-40B4-BE49-F238E27FC236}">
                <a16:creationId xmlns:a16="http://schemas.microsoft.com/office/drawing/2014/main" id="{90531DEB-8454-4A73-AB46-04C24AFB74B3}"/>
              </a:ext>
            </a:extLst>
          </p:cNvPr>
          <p:cNvPicPr>
            <a:picLocks noChangeAspect="1"/>
          </p:cNvPicPr>
          <p:nvPr/>
        </p:nvPicPr>
        <p:blipFill>
          <a:blip r:embed="rId5"/>
          <a:srcRect l="5087" r="6492" b="865"/>
          <a:stretch>
            <a:fillRect/>
          </a:stretch>
        </p:blipFill>
        <p:spPr>
          <a:xfrm>
            <a:off x="7548880" y="2176995"/>
            <a:ext cx="3056890" cy="2597150"/>
          </a:xfrm>
          <a:prstGeom prst="rect">
            <a:avLst/>
          </a:prstGeom>
        </p:spPr>
      </p:pic>
    </p:spTree>
    <p:extLst>
      <p:ext uri="{BB962C8B-B14F-4D97-AF65-F5344CB8AC3E}">
        <p14:creationId xmlns:p14="http://schemas.microsoft.com/office/powerpoint/2010/main" val="331701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9E122379-0FF1-4DD8-9B4F-4C6F3973FE0F}" type="slidenum">
              <a:rPr lang="en-US" altLang="zh-CN" smtClean="0"/>
              <a:t>29</a:t>
            </a:fld>
            <a:endParaRPr lang="en-US" altLang="zh-CN"/>
          </a:p>
        </p:txBody>
      </p:sp>
      <p:sp>
        <p:nvSpPr>
          <p:cNvPr id="6" name="标题 5"/>
          <p:cNvSpPr>
            <a:spLocks noGrp="1"/>
          </p:cNvSpPr>
          <p:nvPr>
            <p:ph type="title"/>
          </p:nvPr>
        </p:nvSpPr>
        <p:spPr/>
        <p:txBody>
          <a:bodyPr/>
          <a:lstStyle/>
          <a:p>
            <a:r>
              <a:rPr lang="zh-CN" altLang="en-US" dirty="0"/>
              <a:t>测试系统搭建</a:t>
            </a:r>
          </a:p>
        </p:txBody>
      </p:sp>
      <p:pic>
        <p:nvPicPr>
          <p:cNvPr id="2" name="图片 1"/>
          <p:cNvPicPr>
            <a:picLocks noChangeAspect="1"/>
          </p:cNvPicPr>
          <p:nvPr/>
        </p:nvPicPr>
        <p:blipFill>
          <a:blip r:embed="rId3"/>
          <a:stretch>
            <a:fillRect/>
          </a:stretch>
        </p:blipFill>
        <p:spPr>
          <a:xfrm>
            <a:off x="1379272" y="2683035"/>
            <a:ext cx="5090420" cy="3540292"/>
          </a:xfrm>
          <a:prstGeom prst="rect">
            <a:avLst/>
          </a:prstGeom>
        </p:spPr>
      </p:pic>
      <p:sp>
        <p:nvSpPr>
          <p:cNvPr id="3" name="文本框 2"/>
          <p:cNvSpPr txBox="1"/>
          <p:nvPr/>
        </p:nvSpPr>
        <p:spPr>
          <a:xfrm>
            <a:off x="570854" y="1379915"/>
            <a:ext cx="5525146" cy="1200329"/>
          </a:xfrm>
          <a:prstGeom prst="rect">
            <a:avLst/>
          </a:prstGeom>
          <a:noFill/>
        </p:spPr>
        <p:txBody>
          <a:bodyPr wrap="square" rtlCol="0">
            <a:spAutoFit/>
          </a:bodyPr>
          <a:lstStyle/>
          <a:p>
            <a:r>
              <a:rPr lang="zh-CN" altLang="en-US" dirty="0">
                <a:latin typeface="+mn-ea"/>
              </a:rPr>
              <a:t>共计</a:t>
            </a:r>
            <a:r>
              <a:rPr lang="en-US" altLang="zh-CN" dirty="0">
                <a:latin typeface="+mn-ea"/>
              </a:rPr>
              <a:t>128</a:t>
            </a:r>
            <a:r>
              <a:rPr lang="zh-CN" altLang="en-US" dirty="0">
                <a:latin typeface="+mn-ea"/>
              </a:rPr>
              <a:t>通道</a:t>
            </a:r>
            <a:endParaRPr lang="en-US" altLang="zh-CN" dirty="0">
              <a:latin typeface="+mn-ea"/>
            </a:endParaRPr>
          </a:p>
          <a:p>
            <a:r>
              <a:rPr lang="zh-CN" altLang="en-US" dirty="0">
                <a:latin typeface="+mn-ea"/>
              </a:rPr>
              <a:t>其中</a:t>
            </a:r>
            <a:r>
              <a:rPr lang="en-US" altLang="zh-CN" dirty="0">
                <a:latin typeface="+mn-ea"/>
              </a:rPr>
              <a:t>2</a:t>
            </a:r>
            <a:r>
              <a:rPr lang="zh-CN" altLang="en-US" dirty="0">
                <a:latin typeface="+mn-ea"/>
              </a:rPr>
              <a:t>路通道采集触发信号</a:t>
            </a:r>
            <a:endParaRPr lang="en-US" altLang="zh-CN" dirty="0">
              <a:latin typeface="+mn-ea"/>
            </a:endParaRPr>
          </a:p>
          <a:p>
            <a:r>
              <a:rPr lang="en-US" altLang="zh-CN" dirty="0">
                <a:latin typeface="+mn-ea"/>
              </a:rPr>
              <a:t>126</a:t>
            </a:r>
            <a:r>
              <a:rPr lang="zh-CN" altLang="en-US" dirty="0">
                <a:latin typeface="+mn-ea"/>
              </a:rPr>
              <a:t>路通道采集数据</a:t>
            </a:r>
            <a:endParaRPr lang="en-US" altLang="zh-CN" dirty="0">
              <a:latin typeface="+mn-ea"/>
            </a:endParaRPr>
          </a:p>
          <a:p>
            <a:r>
              <a:rPr lang="zh-CN" altLang="en-US">
                <a:latin typeface="+mn-ea"/>
              </a:rPr>
              <a:t>更改读出电子学设置，采用外时钟和外触发</a:t>
            </a:r>
            <a:endParaRPr lang="zh-CN" altLang="en-US" dirty="0">
              <a:latin typeface="+mn-ea"/>
            </a:endParaRPr>
          </a:p>
        </p:txBody>
      </p:sp>
      <p:sp>
        <p:nvSpPr>
          <p:cNvPr id="8" name="文本框 7"/>
          <p:cNvSpPr txBox="1"/>
          <p:nvPr/>
        </p:nvSpPr>
        <p:spPr>
          <a:xfrm>
            <a:off x="5603645" y="5070215"/>
            <a:ext cx="1220965" cy="369332"/>
          </a:xfrm>
          <a:prstGeom prst="rect">
            <a:avLst/>
          </a:prstGeom>
          <a:noFill/>
        </p:spPr>
        <p:txBody>
          <a:bodyPr wrap="square" rtlCol="0">
            <a:spAutoFit/>
          </a:bodyPr>
          <a:lstStyle/>
          <a:p>
            <a:r>
              <a:rPr lang="zh-CN" altLang="en-US" dirty="0">
                <a:latin typeface="+mn-ea"/>
              </a:rPr>
              <a:t>同步时钟</a:t>
            </a:r>
          </a:p>
        </p:txBody>
      </p:sp>
      <p:sp>
        <p:nvSpPr>
          <p:cNvPr id="9" name="文本框 8"/>
          <p:cNvSpPr txBox="1"/>
          <p:nvPr/>
        </p:nvSpPr>
        <p:spPr>
          <a:xfrm>
            <a:off x="476251" y="5853995"/>
            <a:ext cx="2729970" cy="369332"/>
          </a:xfrm>
          <a:prstGeom prst="rect">
            <a:avLst/>
          </a:prstGeom>
          <a:noFill/>
        </p:spPr>
        <p:txBody>
          <a:bodyPr wrap="square" rtlCol="0">
            <a:spAutoFit/>
          </a:bodyPr>
          <a:lstStyle/>
          <a:p>
            <a:r>
              <a:rPr lang="zh-CN" altLang="en-US" dirty="0">
                <a:latin typeface="+mn-ea"/>
              </a:rPr>
              <a:t>发同步信号＋触发逻辑</a:t>
            </a:r>
          </a:p>
        </p:txBody>
      </p:sp>
      <p:sp>
        <p:nvSpPr>
          <p:cNvPr id="11" name="内容占位符 1">
            <a:extLst>
              <a:ext uri="{FF2B5EF4-FFF2-40B4-BE49-F238E27FC236}">
                <a16:creationId xmlns:a16="http://schemas.microsoft.com/office/drawing/2014/main" id="{0AAE756F-EC20-4EB9-848F-BCEF52FD891E}"/>
              </a:ext>
            </a:extLst>
          </p:cNvPr>
          <p:cNvSpPr>
            <a:spLocks noGrp="1"/>
          </p:cNvSpPr>
          <p:nvPr>
            <p:ph idx="1"/>
          </p:nvPr>
        </p:nvSpPr>
        <p:spPr>
          <a:xfrm>
            <a:off x="7057724" y="1231321"/>
            <a:ext cx="4326614" cy="1625361"/>
          </a:xfrm>
          <a:solidFill>
            <a:schemeClr val="bg1"/>
          </a:solidFill>
        </p:spPr>
        <p:txBody>
          <a:bodyPr/>
          <a:lstStyle/>
          <a:p>
            <a:pPr>
              <a:lnSpc>
                <a:spcPct val="150000"/>
              </a:lnSpc>
            </a:pPr>
            <a:r>
              <a:rPr lang="zh-CN" altLang="en-US" sz="2000" dirty="0">
                <a:latin typeface="Times New Roman" panose="02020603050405020304" pitchFamily="18" charset="0"/>
                <a:ea typeface="+mj-ea"/>
              </a:rPr>
              <a:t>时钟板提供全局同步时钟</a:t>
            </a:r>
          </a:p>
          <a:p>
            <a:pPr>
              <a:lnSpc>
                <a:spcPct val="150000"/>
              </a:lnSpc>
            </a:pPr>
            <a:r>
              <a:rPr lang="zh-CN" altLang="en-US" sz="2000" dirty="0">
                <a:latin typeface="Times New Roman" panose="02020603050405020304" pitchFamily="18" charset="0"/>
                <a:ea typeface="+mj-ea"/>
              </a:rPr>
              <a:t>触发板扇出触发，并同步时间戳</a:t>
            </a:r>
            <a:endParaRPr lang="en-US" altLang="zh-CN" sz="2000" dirty="0"/>
          </a:p>
          <a:p>
            <a:pPr lvl="1">
              <a:lnSpc>
                <a:spcPct val="150000"/>
              </a:lnSpc>
            </a:pPr>
            <a:endParaRPr lang="en-US" altLang="zh-CN" sz="2000" dirty="0"/>
          </a:p>
          <a:p>
            <a:pPr>
              <a:lnSpc>
                <a:spcPct val="150000"/>
              </a:lnSpc>
            </a:pPr>
            <a:endParaRPr lang="en-US" altLang="zh-CN" sz="1800" dirty="0"/>
          </a:p>
        </p:txBody>
      </p:sp>
      <p:pic>
        <p:nvPicPr>
          <p:cNvPr id="10" name="图片 9">
            <a:extLst>
              <a:ext uri="{FF2B5EF4-FFF2-40B4-BE49-F238E27FC236}">
                <a16:creationId xmlns:a16="http://schemas.microsoft.com/office/drawing/2014/main" id="{665CE910-A90D-4A7A-8766-0437D81E0199}"/>
              </a:ext>
            </a:extLst>
          </p:cNvPr>
          <p:cNvPicPr>
            <a:picLocks noChangeAspect="1"/>
          </p:cNvPicPr>
          <p:nvPr/>
        </p:nvPicPr>
        <p:blipFill>
          <a:blip r:embed="rId4"/>
          <a:stretch>
            <a:fillRect/>
          </a:stretch>
        </p:blipFill>
        <p:spPr>
          <a:xfrm>
            <a:off x="7077565" y="2683035"/>
            <a:ext cx="4543388" cy="321170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0F02D28-83B9-2F8F-9B41-8A4B21FA4BDA}"/>
              </a:ext>
            </a:extLst>
          </p:cNvPr>
          <p:cNvSpPr>
            <a:spLocks noGrp="1"/>
          </p:cNvSpPr>
          <p:nvPr>
            <p:ph type="title"/>
          </p:nvPr>
        </p:nvSpPr>
        <p:spPr/>
        <p:txBody>
          <a:bodyPr/>
          <a:lstStyle/>
          <a:p>
            <a:r>
              <a:rPr lang="zh-CN" altLang="en-US" dirty="0"/>
              <a:t>主漂移室（</a:t>
            </a:r>
            <a:r>
              <a:rPr lang="en-US" altLang="zh-CN" dirty="0"/>
              <a:t>MDCH</a:t>
            </a:r>
            <a:r>
              <a:rPr lang="zh-CN" altLang="en-US" dirty="0"/>
              <a:t>）</a:t>
            </a:r>
            <a:r>
              <a:rPr lang="en-US" altLang="zh-CN" dirty="0"/>
              <a:t>--</a:t>
            </a:r>
            <a:r>
              <a:rPr lang="zh-CN" altLang="en-US" dirty="0"/>
              <a:t>外径迹探测器</a:t>
            </a:r>
          </a:p>
        </p:txBody>
      </p:sp>
      <p:sp>
        <p:nvSpPr>
          <p:cNvPr id="4" name="灯片编号占位符 3">
            <a:extLst>
              <a:ext uri="{FF2B5EF4-FFF2-40B4-BE49-F238E27FC236}">
                <a16:creationId xmlns:a16="http://schemas.microsoft.com/office/drawing/2014/main" id="{8E37F1AD-E07D-F948-FD09-5B506A417D11}"/>
              </a:ext>
            </a:extLst>
          </p:cNvPr>
          <p:cNvSpPr>
            <a:spLocks noGrp="1"/>
          </p:cNvSpPr>
          <p:nvPr>
            <p:ph type="sldNum" sz="quarter" idx="12"/>
          </p:nvPr>
        </p:nvSpPr>
        <p:spPr/>
        <p:txBody>
          <a:bodyPr/>
          <a:lstStyle/>
          <a:p>
            <a:fld id="{C40B4FF0-5E72-4B05-8317-861D4184A370}" type="slidenum">
              <a:rPr lang="zh-CN" altLang="en-US" smtClean="0"/>
              <a:pPr/>
              <a:t>3</a:t>
            </a:fld>
            <a:endParaRPr lang="zh-CN" altLang="en-US" dirty="0"/>
          </a:p>
        </p:txBody>
      </p:sp>
      <p:pic>
        <p:nvPicPr>
          <p:cNvPr id="43" name="图片 42">
            <a:extLst>
              <a:ext uri="{FF2B5EF4-FFF2-40B4-BE49-F238E27FC236}">
                <a16:creationId xmlns:a16="http://schemas.microsoft.com/office/drawing/2014/main" id="{1C441B8C-BB15-D30C-11FF-5D83AB9D131C}"/>
              </a:ext>
            </a:extLst>
          </p:cNvPr>
          <p:cNvPicPr>
            <a:picLocks noChangeAspect="1"/>
          </p:cNvPicPr>
          <p:nvPr/>
        </p:nvPicPr>
        <p:blipFill>
          <a:blip r:embed="rId3"/>
          <a:stretch>
            <a:fillRect/>
          </a:stretch>
        </p:blipFill>
        <p:spPr>
          <a:xfrm>
            <a:off x="488642" y="1187275"/>
            <a:ext cx="3838095" cy="3135360"/>
          </a:xfrm>
          <a:prstGeom prst="rect">
            <a:avLst/>
          </a:prstGeom>
        </p:spPr>
      </p:pic>
      <p:pic>
        <p:nvPicPr>
          <p:cNvPr id="44" name="图片 43">
            <a:extLst>
              <a:ext uri="{FF2B5EF4-FFF2-40B4-BE49-F238E27FC236}">
                <a16:creationId xmlns:a16="http://schemas.microsoft.com/office/drawing/2014/main" id="{2B6ED122-CF7D-589E-ED3B-30D23D1D2C1E}"/>
              </a:ext>
            </a:extLst>
          </p:cNvPr>
          <p:cNvPicPr>
            <a:picLocks noChangeAspect="1"/>
          </p:cNvPicPr>
          <p:nvPr/>
        </p:nvPicPr>
        <p:blipFill>
          <a:blip r:embed="rId4"/>
          <a:stretch>
            <a:fillRect/>
          </a:stretch>
        </p:blipFill>
        <p:spPr>
          <a:xfrm>
            <a:off x="4427197" y="1187275"/>
            <a:ext cx="4175628" cy="3123683"/>
          </a:xfrm>
          <a:prstGeom prst="rect">
            <a:avLst/>
          </a:prstGeom>
        </p:spPr>
      </p:pic>
      <mc:AlternateContent xmlns:mc="http://schemas.openxmlformats.org/markup-compatibility/2006" xmlns:a14="http://schemas.microsoft.com/office/drawing/2010/main">
        <mc:Choice Requires="a14">
          <p:sp>
            <p:nvSpPr>
              <p:cNvPr id="45" name="Rectangle 14">
                <a:extLst>
                  <a:ext uri="{FF2B5EF4-FFF2-40B4-BE49-F238E27FC236}">
                    <a16:creationId xmlns:a16="http://schemas.microsoft.com/office/drawing/2014/main" id="{E569C21E-474F-3192-D6AA-6469668B826E}"/>
                  </a:ext>
                </a:extLst>
              </p:cNvPr>
              <p:cNvSpPr>
                <a:spLocks noChangeArrowheads="1"/>
              </p:cNvSpPr>
              <p:nvPr/>
            </p:nvSpPr>
            <p:spPr bwMode="auto">
              <a:xfrm>
                <a:off x="8993603" y="2113286"/>
                <a:ext cx="2557570" cy="938593"/>
              </a:xfrm>
              <a:prstGeom prst="rect">
                <a:avLst/>
              </a:prstGeom>
              <a:solidFill>
                <a:srgbClr val="0E6475"/>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MDC</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l-GR"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σ</a:t>
                </a:r>
                <a:r>
                  <a:rPr kumimoji="0" lang="en-US" altLang="zh-CN" sz="1400" b="0" i="0" u="none" strike="noStrike" kern="1200" cap="none" spc="0" normalizeH="0" baseline="-25000" noProof="0" dirty="0" err="1">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xy</a:t>
                </a:r>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&lt; 130 </a:t>
                </a:r>
                <a14:m>
                  <m:oMath xmlns:m="http://schemas.openxmlformats.org/officeDocument/2006/math">
                    <m:r>
                      <a:rPr kumimoji="0" lang="zh-CN"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ＭＳ Ｐゴシック" charset="-128"/>
                        <a:cs typeface="Times New Roman" panose="02020603050405020304" pitchFamily="18" charset="0"/>
                        <a:sym typeface="Symbol" pitchFamily="18" charset="2"/>
                      </a:rPr>
                      <m:t>𝜇</m:t>
                    </m:r>
                  </m:oMath>
                </a14:m>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m</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l-GR"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σ</a:t>
                </a:r>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p/p ~ 0.5% @ 1 GeV</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400" b="0" i="0" u="none" strike="noStrike" kern="1200" cap="none" spc="0" normalizeH="0" baseline="0" noProof="0" dirty="0" err="1">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dE</a:t>
                </a:r>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/dx~6%</a:t>
                </a:r>
              </a:p>
            </p:txBody>
          </p:sp>
        </mc:Choice>
        <mc:Fallback xmlns="">
          <p:sp>
            <p:nvSpPr>
              <p:cNvPr id="45" name="Rectangle 14">
                <a:extLst>
                  <a:ext uri="{FF2B5EF4-FFF2-40B4-BE49-F238E27FC236}">
                    <a16:creationId xmlns:a16="http://schemas.microsoft.com/office/drawing/2014/main" id="{E569C21E-474F-3192-D6AA-6469668B826E}"/>
                  </a:ext>
                </a:extLst>
              </p:cNvPr>
              <p:cNvSpPr>
                <a:spLocks noRot="1" noChangeAspect="1" noMove="1" noResize="1" noEditPoints="1" noAdjustHandles="1" noChangeArrowheads="1" noChangeShapeType="1" noTextEdit="1"/>
              </p:cNvSpPr>
              <p:nvPr/>
            </p:nvSpPr>
            <p:spPr bwMode="auto">
              <a:xfrm>
                <a:off x="8993603" y="2113286"/>
                <a:ext cx="2557570" cy="938593"/>
              </a:xfrm>
              <a:prstGeom prst="rect">
                <a:avLst/>
              </a:prstGeom>
              <a:blipFill>
                <a:blip r:embed="rId5"/>
                <a:stretch>
                  <a:fillRect l="-1190" t="-1948" b="-35065"/>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Rectangle 14">
                <a:extLst>
                  <a:ext uri="{FF2B5EF4-FFF2-40B4-BE49-F238E27FC236}">
                    <a16:creationId xmlns:a16="http://schemas.microsoft.com/office/drawing/2014/main" id="{17D733AD-1DE6-1213-1C67-90AE8F2AEE02}"/>
                  </a:ext>
                </a:extLst>
              </p:cNvPr>
              <p:cNvSpPr>
                <a:spLocks noChangeArrowheads="1"/>
              </p:cNvSpPr>
              <p:nvPr/>
            </p:nvSpPr>
            <p:spPr bwMode="auto">
              <a:xfrm>
                <a:off x="9001058" y="1187275"/>
                <a:ext cx="2557569" cy="919693"/>
              </a:xfrm>
              <a:prstGeom prst="rect">
                <a:avLst/>
              </a:prstGeom>
              <a:solidFill>
                <a:srgbClr val="00B05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ITK</a:t>
                </a:r>
                <a:endPar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 &lt;0.25%X0 / layer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l-GR"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σ</a:t>
                </a:r>
                <a:r>
                  <a:rPr kumimoji="0" lang="en-US" altLang="zh-CN" sz="1400" b="0" i="0" u="none" strike="noStrike" kern="1200" cap="none" spc="0" normalizeH="0" baseline="-25000" noProof="0" dirty="0" err="1">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xy</a:t>
                </a:r>
                <a:r>
                  <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&lt; 100 </a:t>
                </a:r>
                <a14:m>
                  <m:oMath xmlns:m="http://schemas.openxmlformats.org/officeDocument/2006/math">
                    <m:r>
                      <a:rPr kumimoji="0" lang="zh-CN" altLang="en-US" sz="1400" b="0" i="1" u="none" strike="noStrike" kern="1200" cap="none" spc="0" normalizeH="0" baseline="0" noProof="0">
                        <a:ln>
                          <a:noFill/>
                        </a:ln>
                        <a:solidFill>
                          <a:srgbClr val="FFFFFF"/>
                        </a:solidFill>
                        <a:effectLst/>
                        <a:uLnTx/>
                        <a:uFillTx/>
                        <a:latin typeface="Cambria Math" panose="02040503050406030204" pitchFamily="18" charset="0"/>
                        <a:ea typeface="ＭＳ Ｐゴシック" charset="-128"/>
                        <a:cs typeface="Times New Roman" panose="02020603050405020304" pitchFamily="18" charset="0"/>
                        <a:sym typeface="Symbol" pitchFamily="18" charset="2"/>
                      </a:rPr>
                      <m:t>𝜇</m:t>
                    </m:r>
                  </m:oMath>
                </a14:m>
                <a:r>
                  <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m</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p:txBody>
          </p:sp>
        </mc:Choice>
        <mc:Fallback xmlns="">
          <p:sp>
            <p:nvSpPr>
              <p:cNvPr id="46" name="Rectangle 14">
                <a:extLst>
                  <a:ext uri="{FF2B5EF4-FFF2-40B4-BE49-F238E27FC236}">
                    <a16:creationId xmlns:a16="http://schemas.microsoft.com/office/drawing/2014/main" id="{17D733AD-1DE6-1213-1C67-90AE8F2AEE02}"/>
                  </a:ext>
                </a:extLst>
              </p:cNvPr>
              <p:cNvSpPr>
                <a:spLocks noRot="1" noChangeAspect="1" noMove="1" noResize="1" noEditPoints="1" noAdjustHandles="1" noChangeArrowheads="1" noChangeShapeType="1" noTextEdit="1"/>
              </p:cNvSpPr>
              <p:nvPr/>
            </p:nvSpPr>
            <p:spPr bwMode="auto">
              <a:xfrm>
                <a:off x="9001058" y="1187275"/>
                <a:ext cx="2557569" cy="919693"/>
              </a:xfrm>
              <a:prstGeom prst="rect">
                <a:avLst/>
              </a:prstGeom>
              <a:blipFill>
                <a:blip r:embed="rId6"/>
                <a:stretch>
                  <a:fillRect l="-1432" t="-1987" b="-5960"/>
                </a:stretch>
              </a:blipFill>
              <a:ln>
                <a:noFill/>
              </a:ln>
            </p:spPr>
            <p:txBody>
              <a:bodyPr/>
              <a:lstStyle/>
              <a:p>
                <a:r>
                  <a:rPr lang="zh-CN" altLang="en-US">
                    <a:noFill/>
                  </a:rPr>
                  <a:t> </a:t>
                </a:r>
              </a:p>
            </p:txBody>
          </p:sp>
        </mc:Fallback>
      </mc:AlternateContent>
      <p:sp>
        <p:nvSpPr>
          <p:cNvPr id="47" name="Rectangle 14">
            <a:extLst>
              <a:ext uri="{FF2B5EF4-FFF2-40B4-BE49-F238E27FC236}">
                <a16:creationId xmlns:a16="http://schemas.microsoft.com/office/drawing/2014/main" id="{B1BB0BD4-9302-7B90-D318-2C8447B9FE23}"/>
              </a:ext>
            </a:extLst>
          </p:cNvPr>
          <p:cNvSpPr>
            <a:spLocks noChangeArrowheads="1"/>
          </p:cNvSpPr>
          <p:nvPr/>
        </p:nvSpPr>
        <p:spPr bwMode="auto">
          <a:xfrm>
            <a:off x="8986149" y="3058197"/>
            <a:ext cx="2557569" cy="861009"/>
          </a:xfrm>
          <a:prstGeom prst="rect">
            <a:avLst/>
          </a:prstGeom>
          <a:solidFill>
            <a:srgbClr val="FFC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PID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a:rPr>
              <a:t>/K (and K/p) 3-4 separation up to 3.5 GeV/c</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a:p>
            <a:pPr marL="342900" marR="0" lvl="0" indent="-342900" algn="l" defTabSz="914400" rtl="0" eaLnBrk="1" fontAlgn="auto" latinLnBrk="0" hangingPunct="1">
              <a:lnSpc>
                <a:spcPct val="100000"/>
              </a:lnSpc>
              <a:spcBef>
                <a:spcPts val="600"/>
              </a:spcBef>
              <a:spcAft>
                <a:spcPts val="0"/>
              </a:spcAft>
              <a:buClrTx/>
              <a:buSzTx/>
              <a:buFontTx/>
              <a:buNone/>
              <a:tabLst/>
              <a:defRPr/>
            </a:pPr>
            <a:endParaRPr kumimoji="0" lang="en-US" altLang="zh-CN" sz="1200" b="0" i="0" u="none" strike="noStrike" kern="1200" cap="none" spc="0" normalizeH="0" baseline="0" noProof="0" dirty="0">
              <a:ln>
                <a:noFill/>
              </a:ln>
              <a:solidFill>
                <a:srgbClr val="1818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p:txBody>
      </p:sp>
      <p:sp>
        <p:nvSpPr>
          <p:cNvPr id="48" name="Rectangle 15">
            <a:extLst>
              <a:ext uri="{FF2B5EF4-FFF2-40B4-BE49-F238E27FC236}">
                <a16:creationId xmlns:a16="http://schemas.microsoft.com/office/drawing/2014/main" id="{02A430C2-98A6-D76E-6DC2-2CA95C320E41}"/>
              </a:ext>
            </a:extLst>
          </p:cNvPr>
          <p:cNvSpPr>
            <a:spLocks noChangeArrowheads="1"/>
          </p:cNvSpPr>
          <p:nvPr/>
        </p:nvSpPr>
        <p:spPr bwMode="auto">
          <a:xfrm>
            <a:off x="8986150" y="3906922"/>
            <a:ext cx="2572478" cy="1445425"/>
          </a:xfrm>
          <a:prstGeom prst="rect">
            <a:avLst/>
          </a:prstGeom>
          <a:solidFill>
            <a:srgbClr val="19BCD5"/>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GB"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EMC </a:t>
            </a:r>
            <a:endParaRPr kumimoji="0" lang="en-GB"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Wingdings"/>
            </a:endParaRPr>
          </a:p>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Wingdings"/>
              </a:rPr>
              <a:t>E range: 0.025-</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Wingdings"/>
              </a:rPr>
              <a:t>3.5 </a:t>
            </a:r>
            <a:r>
              <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Wingdings"/>
              </a:rPr>
              <a:t>GeV</a:t>
            </a:r>
          </a:p>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l-GR"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σ</a:t>
            </a:r>
            <a:r>
              <a:rPr kumimoji="0" lang="en-US" altLang="zh-CN" sz="1400" b="0" i="0" u="none" strike="noStrike" kern="1200" cap="none" spc="0" normalizeH="0" baseline="-2500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E</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 </a:t>
            </a:r>
            <a:r>
              <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Wingdings"/>
              </a:rPr>
              <a:t>@ 1 GeV</a:t>
            </a:r>
            <a:r>
              <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 2 </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.5% in barrel, 4% at endcaps</a:t>
            </a:r>
            <a:endPar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Pos. Res. : ~ 4 mm</a:t>
            </a:r>
          </a:p>
        </p:txBody>
      </p:sp>
      <p:sp>
        <p:nvSpPr>
          <p:cNvPr id="49" name="Rectangle 14">
            <a:extLst>
              <a:ext uri="{FF2B5EF4-FFF2-40B4-BE49-F238E27FC236}">
                <a16:creationId xmlns:a16="http://schemas.microsoft.com/office/drawing/2014/main" id="{95A41934-8877-48B5-97DB-FA57F274F5D0}"/>
              </a:ext>
            </a:extLst>
          </p:cNvPr>
          <p:cNvSpPr>
            <a:spLocks noChangeArrowheads="1"/>
          </p:cNvSpPr>
          <p:nvPr/>
        </p:nvSpPr>
        <p:spPr bwMode="auto">
          <a:xfrm>
            <a:off x="8993602" y="5352347"/>
            <a:ext cx="2572479" cy="991357"/>
          </a:xfrm>
          <a:prstGeom prst="rect">
            <a:avLst/>
          </a:prstGeom>
          <a:solidFill>
            <a:srgbClr val="42186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MUD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a:rPr>
              <a:t>0.4 -</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a:rPr>
              <a:t> </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a:rPr>
              <a:t>1.8 GeV</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a:rPr>
              <a:t> suppression &gt;30</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p:txBody>
      </p:sp>
      <p:sp>
        <p:nvSpPr>
          <p:cNvPr id="50" name="矩形 49">
            <a:extLst>
              <a:ext uri="{FF2B5EF4-FFF2-40B4-BE49-F238E27FC236}">
                <a16:creationId xmlns:a16="http://schemas.microsoft.com/office/drawing/2014/main" id="{6E28D468-1D35-E043-CB2B-560BA52D6E05}"/>
              </a:ext>
            </a:extLst>
          </p:cNvPr>
          <p:cNvSpPr/>
          <p:nvPr/>
        </p:nvSpPr>
        <p:spPr>
          <a:xfrm>
            <a:off x="1098127" y="4629634"/>
            <a:ext cx="5314757" cy="1698029"/>
          </a:xfrm>
          <a:prstGeom prst="rect">
            <a:avLst/>
          </a:prstGeom>
        </p:spPr>
        <p:txBody>
          <a:bodyPr wrap="square">
            <a:spAutoFit/>
          </a:bodyPr>
          <a:lstStyle/>
          <a:p>
            <a:pPr marL="342900" lvl="0" indent="-342900" defTabSz="914400">
              <a:lnSpc>
                <a:spcPct val="150000"/>
              </a:lnSpc>
              <a:buFont typeface="Wingdings" panose="05000000000000000000" pitchFamily="2" charset="2"/>
              <a:buChar char="Ø"/>
              <a:defRPr/>
            </a:pPr>
            <a:r>
              <a:rPr lang="en-US" altLang="zh-CN" sz="2400" b="1" dirty="0">
                <a:latin typeface="Times New Roman" panose="02020603050405020304" pitchFamily="18" charset="0"/>
                <a:cs typeface="Times New Roman" panose="02020603050405020304" pitchFamily="18" charset="0"/>
              </a:rPr>
              <a:t>MDC </a:t>
            </a:r>
            <a:r>
              <a:rPr lang="zh-CN" altLang="en-US" sz="2400" b="1" dirty="0"/>
              <a:t>位于谱仪内侧，参与</a:t>
            </a:r>
            <a:r>
              <a:rPr lang="zh-CN" altLang="en-US" sz="2400" b="1" dirty="0">
                <a:solidFill>
                  <a:srgbClr val="FF0000"/>
                </a:solidFill>
              </a:rPr>
              <a:t>谱仪触发</a:t>
            </a:r>
            <a:endParaRPr lang="en-US" altLang="zh-CN" sz="2400" b="1" dirty="0">
              <a:solidFill>
                <a:srgbClr val="FF0000"/>
              </a:solidFill>
            </a:endParaRPr>
          </a:p>
          <a:p>
            <a:pPr marL="342900" lvl="0" indent="-342900" defTabSz="914400">
              <a:lnSpc>
                <a:spcPct val="150000"/>
              </a:lnSpc>
              <a:buFont typeface="Wingdings" panose="05000000000000000000" pitchFamily="2" charset="2"/>
              <a:buChar char="Ø"/>
              <a:defRPr/>
            </a:pPr>
            <a:r>
              <a:rPr lang="zh-CN" altLang="en-US" sz="2400" b="1" dirty="0"/>
              <a:t>结合</a:t>
            </a:r>
            <a:r>
              <a:rPr lang="en-US" altLang="zh-CN" sz="2400" b="1" dirty="0"/>
              <a:t>ITK</a:t>
            </a:r>
            <a:r>
              <a:rPr lang="zh-CN" altLang="en-US" sz="2400" b="1" dirty="0"/>
              <a:t>完成系统</a:t>
            </a:r>
            <a:r>
              <a:rPr lang="zh-CN" altLang="en-US" sz="2400" b="1" dirty="0">
                <a:solidFill>
                  <a:srgbClr val="FF0000"/>
                </a:solidFill>
              </a:rPr>
              <a:t>径迹重建</a:t>
            </a:r>
            <a:endParaRPr lang="en-US" altLang="zh-CN" sz="2400" b="1" dirty="0">
              <a:solidFill>
                <a:srgbClr val="FF0000"/>
              </a:solidFill>
            </a:endParaRPr>
          </a:p>
          <a:p>
            <a:pPr marL="342900" lvl="0" indent="-342900" defTabSz="914400">
              <a:lnSpc>
                <a:spcPct val="150000"/>
              </a:lnSpc>
              <a:buFont typeface="Wingdings" panose="05000000000000000000" pitchFamily="2" charset="2"/>
              <a:buChar char="Ø"/>
              <a:defRPr/>
            </a:pPr>
            <a:r>
              <a:rPr lang="zh-CN" altLang="en-US" sz="2400" b="1" dirty="0"/>
              <a:t>结合</a:t>
            </a:r>
            <a:r>
              <a:rPr lang="en-US" altLang="zh-CN" sz="2400" b="1" dirty="0"/>
              <a:t>PID</a:t>
            </a:r>
            <a:r>
              <a:rPr lang="zh-CN" altLang="en-US" sz="2400" b="1" dirty="0"/>
              <a:t>完成</a:t>
            </a:r>
            <a:r>
              <a:rPr lang="zh-CN" altLang="en-US" sz="2400" b="1" dirty="0">
                <a:solidFill>
                  <a:srgbClr val="FF0000"/>
                </a:solidFill>
              </a:rPr>
              <a:t>粒子鉴别</a:t>
            </a:r>
            <a:endParaRPr lang="en-US" altLang="zh-CN" sz="2400" b="1" dirty="0"/>
          </a:p>
        </p:txBody>
      </p:sp>
      <p:sp>
        <p:nvSpPr>
          <p:cNvPr id="51" name="矩形 50">
            <a:extLst>
              <a:ext uri="{FF2B5EF4-FFF2-40B4-BE49-F238E27FC236}">
                <a16:creationId xmlns:a16="http://schemas.microsoft.com/office/drawing/2014/main" id="{4F31F961-3DAE-804B-468A-345A4DD22FCA}"/>
              </a:ext>
            </a:extLst>
          </p:cNvPr>
          <p:cNvSpPr/>
          <p:nvPr/>
        </p:nvSpPr>
        <p:spPr>
          <a:xfrm>
            <a:off x="8996197" y="2106968"/>
            <a:ext cx="2557569" cy="95122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1864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8496368-AC95-40BE-B8E9-4C28890EF653}"/>
              </a:ext>
            </a:extLst>
          </p:cNvPr>
          <p:cNvSpPr>
            <a:spLocks noGrp="1"/>
          </p:cNvSpPr>
          <p:nvPr>
            <p:ph idx="1"/>
          </p:nvPr>
        </p:nvSpPr>
        <p:spPr/>
        <p:txBody>
          <a:bodyPr/>
          <a:lstStyle/>
          <a:p>
            <a:endParaRPr lang="zh-CN" altLang="en-US" dirty="0"/>
          </a:p>
        </p:txBody>
      </p:sp>
      <p:sp>
        <p:nvSpPr>
          <p:cNvPr id="3" name="标题 2">
            <a:extLst>
              <a:ext uri="{FF2B5EF4-FFF2-40B4-BE49-F238E27FC236}">
                <a16:creationId xmlns:a16="http://schemas.microsoft.com/office/drawing/2014/main" id="{25BB3930-9F71-46B5-ABF3-A4FDE425F6D6}"/>
              </a:ext>
            </a:extLst>
          </p:cNvPr>
          <p:cNvSpPr>
            <a:spLocks noGrp="1"/>
          </p:cNvSpPr>
          <p:nvPr>
            <p:ph type="title"/>
          </p:nvPr>
        </p:nvSpPr>
        <p:spPr/>
        <p:txBody>
          <a:bodyPr/>
          <a:lstStyle/>
          <a:p>
            <a:r>
              <a:rPr lang="zh-CN" altLang="en-US" dirty="0"/>
              <a:t>触发信号测量</a:t>
            </a:r>
          </a:p>
        </p:txBody>
      </p:sp>
      <p:sp>
        <p:nvSpPr>
          <p:cNvPr id="4" name="灯片编号占位符 3">
            <a:extLst>
              <a:ext uri="{FF2B5EF4-FFF2-40B4-BE49-F238E27FC236}">
                <a16:creationId xmlns:a16="http://schemas.microsoft.com/office/drawing/2014/main" id="{05B935F6-2D81-4FD5-AB14-7CB1E5DEC455}"/>
              </a:ext>
            </a:extLst>
          </p:cNvPr>
          <p:cNvSpPr>
            <a:spLocks noGrp="1"/>
          </p:cNvSpPr>
          <p:nvPr>
            <p:ph type="sldNum" sz="quarter" idx="12"/>
          </p:nvPr>
        </p:nvSpPr>
        <p:spPr/>
        <p:txBody>
          <a:bodyPr/>
          <a:lstStyle/>
          <a:p>
            <a:fld id="{C40B4FF0-5E72-4B05-8317-861D4184A370}" type="slidenum">
              <a:rPr lang="zh-CN" altLang="en-US" smtClean="0"/>
              <a:pPr/>
              <a:t>30</a:t>
            </a:fld>
            <a:endParaRPr lang="zh-CN" altLang="en-US" dirty="0"/>
          </a:p>
        </p:txBody>
      </p:sp>
      <p:pic>
        <p:nvPicPr>
          <p:cNvPr id="5" name="图片 4">
            <a:extLst>
              <a:ext uri="{FF2B5EF4-FFF2-40B4-BE49-F238E27FC236}">
                <a16:creationId xmlns:a16="http://schemas.microsoft.com/office/drawing/2014/main" id="{64C58958-1ED3-4169-ADD2-D14E52AB78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5744" y="1565229"/>
            <a:ext cx="4005319" cy="2002660"/>
          </a:xfrm>
          <a:prstGeom prst="rect">
            <a:avLst/>
          </a:prstGeom>
        </p:spPr>
      </p:pic>
      <p:pic>
        <p:nvPicPr>
          <p:cNvPr id="6" name="图片 5">
            <a:extLst>
              <a:ext uri="{FF2B5EF4-FFF2-40B4-BE49-F238E27FC236}">
                <a16:creationId xmlns:a16="http://schemas.microsoft.com/office/drawing/2014/main" id="{AF27E3F7-E691-495D-AFDB-E6B92DFFA6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744" y="3934068"/>
            <a:ext cx="4046144" cy="2002660"/>
          </a:xfrm>
          <a:prstGeom prst="rect">
            <a:avLst/>
          </a:prstGeom>
        </p:spPr>
      </p:pic>
      <p:sp>
        <p:nvSpPr>
          <p:cNvPr id="7" name="文本框 12">
            <a:extLst>
              <a:ext uri="{FF2B5EF4-FFF2-40B4-BE49-F238E27FC236}">
                <a16:creationId xmlns:a16="http://schemas.microsoft.com/office/drawing/2014/main" id="{ED58F342-9327-4978-A59A-B53FDC29BEBC}"/>
              </a:ext>
            </a:extLst>
          </p:cNvPr>
          <p:cNvSpPr txBox="1"/>
          <p:nvPr/>
        </p:nvSpPr>
        <p:spPr>
          <a:xfrm>
            <a:off x="6890789" y="2566559"/>
            <a:ext cx="2491104" cy="646331"/>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dirty="0">
                <a:latin typeface="微软雅黑" panose="020B0503020204020204" pitchFamily="34" charset="-122"/>
                <a:ea typeface="微软雅黑" panose="020B0503020204020204" pitchFamily="34" charset="-122"/>
              </a:rPr>
              <a:t>分析认为信号幅度很小可以直接经过前放</a:t>
            </a:r>
          </a:p>
        </p:txBody>
      </p:sp>
    </p:spTree>
    <p:extLst>
      <p:ext uri="{BB962C8B-B14F-4D97-AF65-F5344CB8AC3E}">
        <p14:creationId xmlns:p14="http://schemas.microsoft.com/office/powerpoint/2010/main" val="3866302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52FCD4A-143B-4E3A-B8FD-564D3D0EE753}"/>
              </a:ext>
            </a:extLst>
          </p:cNvPr>
          <p:cNvSpPr>
            <a:spLocks noGrp="1"/>
          </p:cNvSpPr>
          <p:nvPr>
            <p:ph idx="1"/>
          </p:nvPr>
        </p:nvSpPr>
        <p:spPr/>
        <p:txBody>
          <a:bodyPr/>
          <a:lstStyle/>
          <a:p>
            <a:r>
              <a:rPr lang="zh-CN" altLang="en-US" dirty="0"/>
              <a:t>完成</a:t>
            </a:r>
            <a:r>
              <a:rPr lang="en-US" altLang="zh-CN" dirty="0"/>
              <a:t>MDC</a:t>
            </a:r>
            <a:r>
              <a:rPr lang="zh-CN" altLang="en-US" dirty="0"/>
              <a:t>读出电子学原理样机批量复制与测试</a:t>
            </a:r>
          </a:p>
          <a:p>
            <a:r>
              <a:rPr lang="zh-CN" altLang="en-US" dirty="0"/>
              <a:t>构建</a:t>
            </a:r>
            <a:r>
              <a:rPr lang="en-US" altLang="zh-CN" dirty="0"/>
              <a:t>128</a:t>
            </a:r>
            <a:r>
              <a:rPr lang="zh-CN" altLang="en-US" dirty="0"/>
              <a:t>通道读出电子学系统，包括时钟和触发同步系统</a:t>
            </a:r>
          </a:p>
          <a:p>
            <a:endParaRPr lang="zh-CN" altLang="en-US" dirty="0"/>
          </a:p>
        </p:txBody>
      </p:sp>
      <p:sp>
        <p:nvSpPr>
          <p:cNvPr id="6" name="标题 5"/>
          <p:cNvSpPr>
            <a:spLocks noGrp="1"/>
          </p:cNvSpPr>
          <p:nvPr>
            <p:ph type="title"/>
          </p:nvPr>
        </p:nvSpPr>
        <p:spPr/>
        <p:txBody>
          <a:bodyPr/>
          <a:lstStyle/>
          <a:p>
            <a:r>
              <a:rPr lang="zh-CN" altLang="en-US" dirty="0"/>
              <a:t>验收测试进展</a:t>
            </a:r>
          </a:p>
        </p:txBody>
      </p:sp>
      <p:sp>
        <p:nvSpPr>
          <p:cNvPr id="4" name="灯片编号占位符 3"/>
          <p:cNvSpPr>
            <a:spLocks noGrp="1"/>
          </p:cNvSpPr>
          <p:nvPr>
            <p:ph type="sldNum" sz="quarter" idx="12"/>
          </p:nvPr>
        </p:nvSpPr>
        <p:spPr/>
        <p:txBody>
          <a:bodyPr/>
          <a:lstStyle/>
          <a:p>
            <a:pPr>
              <a:defRPr/>
            </a:pPr>
            <a:fld id="{9E122379-0FF1-4DD8-9B4F-4C6F3973FE0F}" type="slidenum">
              <a:rPr lang="en-US" altLang="zh-CN" smtClean="0"/>
              <a:t>31</a:t>
            </a:fld>
            <a:endParaRPr lang="en-US" altLang="zh-CN"/>
          </a:p>
        </p:txBody>
      </p:sp>
      <p:pic>
        <p:nvPicPr>
          <p:cNvPr id="7" name="图片 6">
            <a:extLst>
              <a:ext uri="{FF2B5EF4-FFF2-40B4-BE49-F238E27FC236}">
                <a16:creationId xmlns:a16="http://schemas.microsoft.com/office/drawing/2014/main" id="{4340D50C-133D-4B14-8647-D748D42AC0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19092" y="2226401"/>
            <a:ext cx="3428331" cy="4572000"/>
          </a:xfrm>
          <a:prstGeom prst="rect">
            <a:avLst/>
          </a:prstGeom>
        </p:spPr>
      </p:pic>
      <p:pic>
        <p:nvPicPr>
          <p:cNvPr id="9" name="图片 8">
            <a:extLst>
              <a:ext uri="{FF2B5EF4-FFF2-40B4-BE49-F238E27FC236}">
                <a16:creationId xmlns:a16="http://schemas.microsoft.com/office/drawing/2014/main" id="{CCFF29BC-EF32-4948-885A-1B6E6ACBE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970427" y="2633366"/>
            <a:ext cx="2677687" cy="35702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F3602A3-5231-421F-BFE4-D0EF5F297828}"/>
              </a:ext>
            </a:extLst>
          </p:cNvPr>
          <p:cNvSpPr>
            <a:spLocks noGrp="1"/>
          </p:cNvSpPr>
          <p:nvPr>
            <p:ph idx="1"/>
          </p:nvPr>
        </p:nvSpPr>
        <p:spPr/>
        <p:txBody>
          <a:bodyPr/>
          <a:lstStyle/>
          <a:p>
            <a:r>
              <a:rPr lang="en-US" altLang="zh-CN" dirty="0"/>
              <a:t>MDCH</a:t>
            </a:r>
            <a:r>
              <a:rPr lang="zh-CN" altLang="en-US" dirty="0"/>
              <a:t>概述</a:t>
            </a:r>
            <a:endParaRPr lang="en-US" altLang="zh-CN" dirty="0"/>
          </a:p>
          <a:p>
            <a:endParaRPr lang="en-US" altLang="zh-CN" dirty="0"/>
          </a:p>
          <a:p>
            <a:r>
              <a:rPr lang="zh-CN" altLang="en-US" dirty="0"/>
              <a:t>探测器进展</a:t>
            </a:r>
            <a:endParaRPr lang="en-US" altLang="zh-CN" dirty="0"/>
          </a:p>
          <a:p>
            <a:endParaRPr lang="en-US" altLang="zh-CN" dirty="0"/>
          </a:p>
          <a:p>
            <a:r>
              <a:rPr lang="zh-CN" altLang="en-US" dirty="0"/>
              <a:t>电子学进展</a:t>
            </a:r>
            <a:endParaRPr lang="en-US" altLang="zh-CN" dirty="0"/>
          </a:p>
          <a:p>
            <a:endParaRPr lang="en-US" altLang="zh-CN" dirty="0"/>
          </a:p>
          <a:p>
            <a:r>
              <a:rPr lang="zh-CN" altLang="en-US" dirty="0"/>
              <a:t>下一步工作计划</a:t>
            </a:r>
          </a:p>
        </p:txBody>
      </p:sp>
      <p:sp>
        <p:nvSpPr>
          <p:cNvPr id="3" name="标题 2">
            <a:extLst>
              <a:ext uri="{FF2B5EF4-FFF2-40B4-BE49-F238E27FC236}">
                <a16:creationId xmlns:a16="http://schemas.microsoft.com/office/drawing/2014/main" id="{1F8B79A6-289E-499F-B124-69AECD864A1F}"/>
              </a:ext>
            </a:extLst>
          </p:cNvPr>
          <p:cNvSpPr>
            <a:spLocks noGrp="1"/>
          </p:cNvSpPr>
          <p:nvPr>
            <p:ph type="title"/>
          </p:nvPr>
        </p:nvSpPr>
        <p:spPr/>
        <p:txBody>
          <a:bodyPr/>
          <a:lstStyle/>
          <a:p>
            <a:r>
              <a:rPr lang="zh-CN" altLang="en-US" dirty="0"/>
              <a:t>目录</a:t>
            </a:r>
          </a:p>
        </p:txBody>
      </p:sp>
      <p:sp>
        <p:nvSpPr>
          <p:cNvPr id="4" name="灯片编号占位符 3">
            <a:extLst>
              <a:ext uri="{FF2B5EF4-FFF2-40B4-BE49-F238E27FC236}">
                <a16:creationId xmlns:a16="http://schemas.microsoft.com/office/drawing/2014/main" id="{E27D6CBF-A1B2-4CAF-B31C-EBB627F549E8}"/>
              </a:ext>
            </a:extLst>
          </p:cNvPr>
          <p:cNvSpPr>
            <a:spLocks noGrp="1"/>
          </p:cNvSpPr>
          <p:nvPr>
            <p:ph type="sldNum" sz="quarter" idx="12"/>
          </p:nvPr>
        </p:nvSpPr>
        <p:spPr/>
        <p:txBody>
          <a:bodyPr/>
          <a:lstStyle/>
          <a:p>
            <a:fld id="{C40B4FF0-5E72-4B05-8317-861D4184A370}" type="slidenum">
              <a:rPr lang="zh-CN" altLang="en-US" smtClean="0"/>
              <a:pPr/>
              <a:t>32</a:t>
            </a:fld>
            <a:endParaRPr lang="zh-CN" altLang="en-US" dirty="0"/>
          </a:p>
        </p:txBody>
      </p:sp>
    </p:spTree>
    <p:extLst>
      <p:ext uri="{BB962C8B-B14F-4D97-AF65-F5344CB8AC3E}">
        <p14:creationId xmlns:p14="http://schemas.microsoft.com/office/powerpoint/2010/main" val="1810319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CBFBF2-435D-476F-B17C-B0D385040713}"/>
              </a:ext>
            </a:extLst>
          </p:cNvPr>
          <p:cNvSpPr>
            <a:spLocks noGrp="1"/>
          </p:cNvSpPr>
          <p:nvPr>
            <p:ph type="title"/>
          </p:nvPr>
        </p:nvSpPr>
        <p:spPr/>
        <p:txBody>
          <a:bodyPr>
            <a:normAutofit/>
          </a:body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下一步工作计划</a:t>
            </a:r>
          </a:p>
        </p:txBody>
      </p:sp>
      <p:sp>
        <p:nvSpPr>
          <p:cNvPr id="5" name="内容占位符 4">
            <a:extLst>
              <a:ext uri="{FF2B5EF4-FFF2-40B4-BE49-F238E27FC236}">
                <a16:creationId xmlns:a16="http://schemas.microsoft.com/office/drawing/2014/main" id="{A6FC75EE-0EE8-40A1-ACC5-5579DF570E37}"/>
              </a:ext>
            </a:extLst>
          </p:cNvPr>
          <p:cNvSpPr txBox="1">
            <a:spLocks noGrp="1"/>
          </p:cNvSpPr>
          <p:nvPr>
            <p:ph idx="1"/>
          </p:nvPr>
        </p:nvSpPr>
        <p:spPr>
          <a:xfrm>
            <a:off x="1069493" y="1433873"/>
            <a:ext cx="7632848" cy="3326808"/>
          </a:xfrm>
          <a:prstGeom prst="rect">
            <a:avLst/>
          </a:prstGeom>
          <a:noFill/>
        </p:spPr>
        <p:txBody>
          <a:bodyPr wrap="square" rtlCol="0">
            <a:spAutoFit/>
          </a:bodyPr>
          <a:lstStyle/>
          <a:p>
            <a:pPr>
              <a:lnSpc>
                <a:spcPct val="150000"/>
              </a:lnSpc>
              <a:spcBef>
                <a:spcPts val="600"/>
              </a:spcBef>
            </a:pPr>
            <a:r>
              <a:rPr lang="zh-CN" altLang="en-US" sz="2800" b="1" dirty="0"/>
              <a:t>探测器与电子学联调</a:t>
            </a:r>
            <a:endParaRPr lang="en-US" altLang="zh-CN" sz="2800" b="1" dirty="0"/>
          </a:p>
          <a:p>
            <a:pPr lvl="1">
              <a:lnSpc>
                <a:spcPct val="150000"/>
              </a:lnSpc>
              <a:spcBef>
                <a:spcPts val="600"/>
              </a:spcBef>
            </a:pPr>
            <a:r>
              <a:rPr lang="zh-CN" altLang="en-US" sz="2400" b="1" dirty="0"/>
              <a:t>双样机</a:t>
            </a:r>
            <a:endParaRPr lang="en-US" altLang="zh-CN" sz="2400" b="1" dirty="0"/>
          </a:p>
          <a:p>
            <a:pPr lvl="1">
              <a:lnSpc>
                <a:spcPct val="150000"/>
              </a:lnSpc>
              <a:spcBef>
                <a:spcPts val="600"/>
              </a:spcBef>
            </a:pPr>
            <a:r>
              <a:rPr lang="zh-CN" altLang="en-US" sz="2400" b="1" dirty="0"/>
              <a:t>计划下周一开始</a:t>
            </a:r>
            <a:endParaRPr lang="en-US" altLang="zh-CN" sz="2400" b="1" dirty="0"/>
          </a:p>
          <a:p>
            <a:pPr>
              <a:lnSpc>
                <a:spcPct val="150000"/>
              </a:lnSpc>
              <a:spcBef>
                <a:spcPts val="600"/>
              </a:spcBef>
            </a:pPr>
            <a:r>
              <a:rPr lang="zh-CN" altLang="en-US" b="1" dirty="0"/>
              <a:t>验收</a:t>
            </a:r>
            <a:endParaRPr lang="en-US" altLang="zh-CN" b="1" dirty="0"/>
          </a:p>
          <a:p>
            <a:pPr>
              <a:lnSpc>
                <a:spcPct val="150000"/>
              </a:lnSpc>
              <a:spcBef>
                <a:spcPts val="600"/>
              </a:spcBef>
            </a:pPr>
            <a:r>
              <a:rPr lang="zh-CN" altLang="en-US" b="1" dirty="0"/>
              <a:t>完成</a:t>
            </a:r>
            <a:r>
              <a:rPr lang="en-US" altLang="zh-CN" b="1" dirty="0"/>
              <a:t>TDR</a:t>
            </a:r>
          </a:p>
        </p:txBody>
      </p:sp>
      <p:sp>
        <p:nvSpPr>
          <p:cNvPr id="3" name="灯片编号占位符 2">
            <a:extLst>
              <a:ext uri="{FF2B5EF4-FFF2-40B4-BE49-F238E27FC236}">
                <a16:creationId xmlns:a16="http://schemas.microsoft.com/office/drawing/2014/main" id="{ED54AC86-922B-4EAA-97C1-BF7D117D11BE}"/>
              </a:ext>
            </a:extLst>
          </p:cNvPr>
          <p:cNvSpPr>
            <a:spLocks noGrp="1"/>
          </p:cNvSpPr>
          <p:nvPr>
            <p:ph type="sldNum" sz="quarter" idx="12"/>
          </p:nvPr>
        </p:nvSpPr>
        <p:spPr/>
        <p:txBody>
          <a:bodyPr/>
          <a:lstStyle/>
          <a:p>
            <a:fld id="{496B7575-D4AB-43C7-A540-878CDD5B8E63}" type="slidenum">
              <a:rPr lang="zh-CN" altLang="en-US" smtClean="0"/>
              <a:t>33</a:t>
            </a:fld>
            <a:endParaRPr lang="zh-CN" altLang="en-US"/>
          </a:p>
        </p:txBody>
      </p:sp>
    </p:spTree>
    <p:extLst>
      <p:ext uri="{BB962C8B-B14F-4D97-AF65-F5344CB8AC3E}">
        <p14:creationId xmlns:p14="http://schemas.microsoft.com/office/powerpoint/2010/main" val="2835966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9DF8E1E-B97B-4A67-AD81-CF6BB9A77977}"/>
              </a:ext>
            </a:extLst>
          </p:cNvPr>
          <p:cNvSpPr/>
          <p:nvPr/>
        </p:nvSpPr>
        <p:spPr>
          <a:xfrm>
            <a:off x="1707341" y="479391"/>
            <a:ext cx="8927444" cy="3416320"/>
          </a:xfrm>
          <a:prstGeom prst="rect">
            <a:avLst/>
          </a:prstGeom>
          <a:noFill/>
        </p:spPr>
        <p:txBody>
          <a:bodyPr wrap="none" lIns="91440" tIns="45720" rIns="91440" bIns="45720">
            <a:spAutoFit/>
          </a:bodyPr>
          <a:lstStyle/>
          <a:p>
            <a:pPr algn="ctr"/>
            <a:r>
              <a:rPr lang="zh-CN" altLang="en-US" sz="5400" dirty="0">
                <a:ln w="0"/>
                <a:solidFill>
                  <a:srgbClr val="C00000"/>
                </a:solidFill>
                <a:effectLst>
                  <a:outerShdw blurRad="38100" dist="25400" dir="5400000" algn="ctr" rotWithShape="0">
                    <a:srgbClr val="6E747A">
                      <a:alpha val="43000"/>
                    </a:srgbClr>
                  </a:outerShdw>
                </a:effectLst>
              </a:rPr>
              <a:t>感谢</a:t>
            </a:r>
            <a:r>
              <a:rPr lang="en-US" altLang="zh-CN" sz="5400" dirty="0">
                <a:ln w="0"/>
                <a:solidFill>
                  <a:srgbClr val="C00000"/>
                </a:solidFill>
                <a:effectLst>
                  <a:outerShdw blurRad="38100" dist="25400" dir="5400000" algn="ctr" rotWithShape="0">
                    <a:srgbClr val="6E747A">
                      <a:alpha val="43000"/>
                    </a:srgbClr>
                  </a:outerShdw>
                </a:effectLst>
              </a:rPr>
              <a:t>MDCH</a:t>
            </a:r>
            <a:r>
              <a:rPr lang="zh-CN" altLang="en-US" sz="5400" dirty="0">
                <a:ln w="0"/>
                <a:solidFill>
                  <a:srgbClr val="C00000"/>
                </a:solidFill>
                <a:effectLst>
                  <a:outerShdw blurRad="38100" dist="25400" dir="5400000" algn="ctr" rotWithShape="0">
                    <a:srgbClr val="6E747A">
                      <a:alpha val="43000"/>
                    </a:srgbClr>
                  </a:outerShdw>
                </a:effectLst>
              </a:rPr>
              <a:t>各位同仁的努力！</a:t>
            </a:r>
          </a:p>
          <a:p>
            <a:pPr algn="ctr"/>
            <a:r>
              <a:rPr lang="zh-CN" altLang="en-US" sz="5400" dirty="0">
                <a:ln w="0"/>
                <a:solidFill>
                  <a:srgbClr val="C00000"/>
                </a:solidFill>
                <a:effectLst>
                  <a:outerShdw blurRad="38100" dist="25400" dir="5400000" algn="ctr" rotWithShape="0">
                    <a:srgbClr val="6E747A">
                      <a:alpha val="43000"/>
                    </a:srgbClr>
                  </a:outerShdw>
                </a:effectLst>
              </a:rPr>
              <a:t>欢迎批评指正！</a:t>
            </a:r>
            <a:endParaRPr lang="en-US" altLang="zh-CN" sz="5400" dirty="0">
              <a:ln w="0"/>
              <a:solidFill>
                <a:srgbClr val="C00000"/>
              </a:solidFill>
              <a:effectLst>
                <a:outerShdw blurRad="38100" dist="25400" dir="5400000" algn="ctr" rotWithShape="0">
                  <a:srgbClr val="6E747A">
                    <a:alpha val="43000"/>
                  </a:srgbClr>
                </a:outerShdw>
              </a:effectLst>
            </a:endParaRPr>
          </a:p>
          <a:p>
            <a:pPr algn="ctr"/>
            <a:r>
              <a:rPr lang="zh-CN" altLang="en-US" sz="5400" dirty="0">
                <a:ln w="0"/>
                <a:solidFill>
                  <a:srgbClr val="C00000"/>
                </a:solidFill>
                <a:effectLst>
                  <a:outerShdw blurRad="38100" dist="25400" dir="5400000" algn="ctr" rotWithShape="0">
                    <a:srgbClr val="6E747A">
                      <a:alpha val="43000"/>
                    </a:srgbClr>
                  </a:outerShdw>
                </a:effectLst>
              </a:rPr>
              <a:t>欢迎各位同仁参与</a:t>
            </a:r>
            <a:r>
              <a:rPr lang="en-US" altLang="zh-CN" sz="5400" dirty="0">
                <a:ln w="0"/>
                <a:solidFill>
                  <a:srgbClr val="C00000"/>
                </a:solidFill>
                <a:effectLst>
                  <a:outerShdw blurRad="38100" dist="25400" dir="5400000" algn="ctr" rotWithShape="0">
                    <a:srgbClr val="6E747A">
                      <a:alpha val="43000"/>
                    </a:srgbClr>
                  </a:outerShdw>
                </a:effectLst>
              </a:rPr>
              <a:t>MDCH </a:t>
            </a:r>
            <a:r>
              <a:rPr lang="zh-CN" altLang="en-US" sz="5400" dirty="0">
                <a:ln w="0"/>
                <a:solidFill>
                  <a:srgbClr val="C00000"/>
                </a:solidFill>
                <a:effectLst>
                  <a:outerShdw blurRad="38100" dist="25400" dir="5400000" algn="ctr" rotWithShape="0">
                    <a:srgbClr val="6E747A">
                      <a:alpha val="43000"/>
                    </a:srgbClr>
                  </a:outerShdw>
                </a:effectLst>
              </a:rPr>
              <a:t>！</a:t>
            </a:r>
          </a:p>
          <a:p>
            <a:pPr algn="ctr"/>
            <a:endParaRPr lang="zh-CN" altLang="en-US" sz="5400" dirty="0">
              <a:ln w="0"/>
              <a:solidFill>
                <a:srgbClr val="FF0000"/>
              </a:solidFill>
              <a:effectLst>
                <a:outerShdw blurRad="38100" dist="25400" dir="5400000" algn="ctr" rotWithShape="0">
                  <a:srgbClr val="6E747A">
                    <a:alpha val="43000"/>
                  </a:srgbClr>
                </a:outerShdw>
              </a:effectLst>
            </a:endParaRPr>
          </a:p>
        </p:txBody>
      </p:sp>
      <p:sp>
        <p:nvSpPr>
          <p:cNvPr id="6" name="矩形 5">
            <a:extLst>
              <a:ext uri="{FF2B5EF4-FFF2-40B4-BE49-F238E27FC236}">
                <a16:creationId xmlns:a16="http://schemas.microsoft.com/office/drawing/2014/main" id="{098B95DB-F3AB-4655-B736-D85C056E9155}"/>
              </a:ext>
            </a:extLst>
          </p:cNvPr>
          <p:cNvSpPr/>
          <p:nvPr/>
        </p:nvSpPr>
        <p:spPr>
          <a:xfrm>
            <a:off x="2702401" y="3039467"/>
            <a:ext cx="6554960" cy="3416320"/>
          </a:xfrm>
          <a:prstGeom prst="rect">
            <a:avLst/>
          </a:prstGeom>
          <a:noFill/>
        </p:spPr>
        <p:txBody>
          <a:bodyPr wrap="square" lIns="91440" tIns="45720" rIns="91440" bIns="45720">
            <a:spAutoFit/>
          </a:bodyPr>
          <a:lstStyle/>
          <a:p>
            <a:pPr algn="ctr"/>
            <a:r>
              <a:rPr lang="en-US" altLang="zh-CN" sz="2400" b="0" cap="none" spc="0" dirty="0">
                <a:ln w="0"/>
                <a:solidFill>
                  <a:schemeClr val="accent1"/>
                </a:solidFill>
                <a:effectLst>
                  <a:outerShdw blurRad="38100" dist="25400" dir="5400000" algn="ctr" rotWithShape="0">
                    <a:srgbClr val="6E747A">
                      <a:alpha val="43000"/>
                    </a:srgbClr>
                  </a:outerShdw>
                </a:effectLst>
              </a:rPr>
              <a:t>MDCH</a:t>
            </a:r>
            <a:r>
              <a:rPr lang="zh-CN" altLang="en-US" sz="2400" b="0" cap="none" spc="0" dirty="0">
                <a:ln w="0"/>
                <a:solidFill>
                  <a:schemeClr val="accent1"/>
                </a:solidFill>
                <a:effectLst>
                  <a:outerShdw blurRad="38100" dist="25400" dir="5400000" algn="ctr" rotWithShape="0">
                    <a:srgbClr val="6E747A">
                      <a:alpha val="43000"/>
                    </a:srgbClr>
                  </a:outerShdw>
                </a:effectLst>
              </a:rPr>
              <a:t>工作组</a:t>
            </a:r>
            <a:endParaRPr lang="en-US" altLang="zh-CN" sz="2400" b="0" cap="none" spc="0" dirty="0">
              <a:ln w="0"/>
              <a:solidFill>
                <a:schemeClr val="accent1"/>
              </a:solidFill>
              <a:effectLst>
                <a:outerShdw blurRad="38100" dist="25400" dir="5400000" algn="ctr" rotWithShape="0">
                  <a:srgbClr val="6E747A">
                    <a:alpha val="43000"/>
                  </a:srgbClr>
                </a:outerShdw>
              </a:effectLst>
            </a:endParaRPr>
          </a:p>
          <a:p>
            <a:pPr algn="ctr"/>
            <a:r>
              <a:rPr lang="zh-CN" altLang="en-US" sz="2400" b="0" cap="none" spc="0" dirty="0">
                <a:ln w="0"/>
                <a:solidFill>
                  <a:schemeClr val="accent1"/>
                </a:solidFill>
                <a:effectLst>
                  <a:outerShdw blurRad="38100" dist="25400" dir="5400000" algn="ctr" rotWithShape="0">
                    <a:srgbClr val="6E747A">
                      <a:alpha val="43000"/>
                    </a:srgbClr>
                  </a:outerShdw>
                </a:effectLst>
              </a:rPr>
              <a:t>项目负责人：段利敏（</a:t>
            </a:r>
            <a:r>
              <a:rPr lang="en-US" altLang="zh-CN" sz="2400" b="0" cap="none" spc="0" dirty="0">
                <a:ln w="0"/>
                <a:solidFill>
                  <a:schemeClr val="accent1"/>
                </a:solidFill>
                <a:effectLst>
                  <a:outerShdw blurRad="38100" dist="25400" dir="5400000" algn="ctr" rotWithShape="0">
                    <a:srgbClr val="6E747A">
                      <a:alpha val="43000"/>
                    </a:srgbClr>
                  </a:outerShdw>
                </a:effectLst>
              </a:rPr>
              <a:t>IMPCAS</a:t>
            </a:r>
            <a:r>
              <a:rPr lang="zh-CN" altLang="en-US" sz="2400" b="0" cap="none" spc="0" dirty="0">
                <a:ln w="0"/>
                <a:solidFill>
                  <a:schemeClr val="accent1"/>
                </a:solidFill>
                <a:effectLst>
                  <a:outerShdw blurRad="38100" dist="25400" dir="5400000" algn="ctr" rotWithShape="0">
                    <a:srgbClr val="6E747A">
                      <a:alpha val="43000"/>
                    </a:srgbClr>
                  </a:outerShdw>
                </a:effectLst>
              </a:rPr>
              <a:t>） 曹喆（</a:t>
            </a:r>
            <a:r>
              <a:rPr lang="en-US" altLang="zh-CN" sz="2400" b="0" cap="none" spc="0" dirty="0">
                <a:ln w="0"/>
                <a:solidFill>
                  <a:schemeClr val="accent1"/>
                </a:solidFill>
                <a:effectLst>
                  <a:outerShdw blurRad="38100" dist="25400" dir="5400000" algn="ctr" rotWithShape="0">
                    <a:srgbClr val="6E747A">
                      <a:alpha val="43000"/>
                    </a:srgbClr>
                  </a:outerShdw>
                </a:effectLst>
              </a:rPr>
              <a:t>USTC</a:t>
            </a:r>
            <a:r>
              <a:rPr lang="zh-CN" altLang="en-US" sz="2400" b="0" cap="none" spc="0" dirty="0">
                <a:ln w="0"/>
                <a:solidFill>
                  <a:schemeClr val="accent1"/>
                </a:solidFill>
                <a:effectLst>
                  <a:outerShdw blurRad="38100" dist="25400" dir="5400000" algn="ctr" rotWithShape="0">
                    <a:srgbClr val="6E747A">
                      <a:alpha val="43000"/>
                    </a:srgbClr>
                  </a:outerShdw>
                </a:effectLst>
              </a:rPr>
              <a:t>）</a:t>
            </a:r>
            <a:endParaRPr lang="en-US" altLang="zh-CN" sz="2400" b="0" cap="none" spc="0" dirty="0">
              <a:ln w="0"/>
              <a:solidFill>
                <a:schemeClr val="accent1"/>
              </a:solidFill>
              <a:effectLst>
                <a:outerShdw blurRad="38100" dist="25400" dir="5400000" algn="ctr" rotWithShape="0">
                  <a:srgbClr val="6E747A">
                    <a:alpha val="43000"/>
                  </a:srgbClr>
                </a:outerShdw>
              </a:effectLst>
            </a:endParaRPr>
          </a:p>
          <a:p>
            <a:pPr algn="ctr"/>
            <a:endParaRPr lang="en-US" altLang="zh-CN" sz="2400" b="0" cap="none" spc="0" dirty="0">
              <a:ln w="0"/>
              <a:solidFill>
                <a:schemeClr val="accent1"/>
              </a:solidFill>
              <a:effectLst>
                <a:outerShdw blurRad="38100" dist="25400" dir="5400000" algn="ctr" rotWithShape="0">
                  <a:srgbClr val="6E747A">
                    <a:alpha val="43000"/>
                  </a:srgbClr>
                </a:outerShdw>
              </a:effectLst>
            </a:endParaRPr>
          </a:p>
          <a:p>
            <a:r>
              <a:rPr lang="zh-CN" altLang="en-US" sz="2400" b="0" cap="none" spc="0" dirty="0">
                <a:ln w="0"/>
                <a:solidFill>
                  <a:schemeClr val="accent1"/>
                </a:solidFill>
                <a:effectLst>
                  <a:outerShdw blurRad="38100" dist="25400" dir="5400000" algn="ctr" rotWithShape="0">
                    <a:srgbClr val="6E747A">
                      <a:alpha val="43000"/>
                    </a:srgbClr>
                  </a:outerShdw>
                </a:effectLst>
              </a:rPr>
              <a:t>          中国科学院近代物理研究所</a:t>
            </a:r>
            <a:endParaRPr lang="en-US" altLang="zh-CN" sz="2400" b="0" cap="none" spc="0" dirty="0">
              <a:ln w="0"/>
              <a:solidFill>
                <a:schemeClr val="accent1"/>
              </a:solidFill>
              <a:effectLst>
                <a:outerShdw blurRad="38100" dist="25400" dir="5400000" algn="ctr" rotWithShape="0">
                  <a:srgbClr val="6E747A">
                    <a:alpha val="43000"/>
                  </a:srgbClr>
                </a:outerShdw>
              </a:effectLst>
            </a:endParaRPr>
          </a:p>
          <a:p>
            <a:r>
              <a:rPr lang="zh-CN" altLang="en-US" sz="2400" b="0" cap="none" spc="0" dirty="0">
                <a:ln w="0"/>
                <a:solidFill>
                  <a:schemeClr val="accent1"/>
                </a:solidFill>
                <a:effectLst>
                  <a:outerShdw blurRad="38100" dist="25400" dir="5400000" algn="ctr" rotWithShape="0">
                    <a:srgbClr val="6E747A">
                      <a:alpha val="43000"/>
                    </a:srgbClr>
                  </a:outerShdw>
                </a:effectLst>
              </a:rPr>
              <a:t>          中国科学技术大学</a:t>
            </a:r>
            <a:endParaRPr lang="en-US" altLang="zh-CN" sz="2400" b="0" cap="none" spc="0" dirty="0">
              <a:ln w="0"/>
              <a:solidFill>
                <a:schemeClr val="accent1"/>
              </a:solidFill>
              <a:effectLst>
                <a:outerShdw blurRad="38100" dist="25400" dir="5400000" algn="ctr" rotWithShape="0">
                  <a:srgbClr val="6E747A">
                    <a:alpha val="43000"/>
                  </a:srgbClr>
                </a:outerShdw>
              </a:effectLst>
            </a:endParaRPr>
          </a:p>
          <a:p>
            <a:r>
              <a:rPr lang="en-US" altLang="zh-CN" sz="2400" dirty="0">
                <a:ln w="0"/>
                <a:solidFill>
                  <a:schemeClr val="accent1"/>
                </a:solidFill>
                <a:effectLst>
                  <a:outerShdw blurRad="38100" dist="25400" dir="5400000" algn="ctr" rotWithShape="0">
                    <a:srgbClr val="6E747A">
                      <a:alpha val="43000"/>
                    </a:srgbClr>
                  </a:outerShdw>
                </a:effectLst>
              </a:rPr>
              <a:t>          </a:t>
            </a:r>
            <a:r>
              <a:rPr lang="zh-CN" altLang="en-US" sz="2400" dirty="0">
                <a:ln w="0"/>
                <a:solidFill>
                  <a:schemeClr val="accent1"/>
                </a:solidFill>
                <a:effectLst>
                  <a:outerShdw blurRad="38100" dist="25400" dir="5400000" algn="ctr" rotWithShape="0">
                    <a:srgbClr val="6E747A">
                      <a:alpha val="43000"/>
                    </a:srgbClr>
                  </a:outerShdw>
                </a:effectLst>
              </a:rPr>
              <a:t>山东大学</a:t>
            </a:r>
            <a:endParaRPr lang="en-US" altLang="zh-CN" sz="2400" dirty="0">
              <a:ln w="0"/>
              <a:solidFill>
                <a:schemeClr val="accent1"/>
              </a:solidFill>
              <a:effectLst>
                <a:outerShdw blurRad="38100" dist="25400" dir="5400000" algn="ctr" rotWithShape="0">
                  <a:srgbClr val="6E747A">
                    <a:alpha val="43000"/>
                  </a:srgbClr>
                </a:outerShdw>
              </a:effectLst>
            </a:endParaRPr>
          </a:p>
          <a:p>
            <a:r>
              <a:rPr lang="en-US" altLang="zh-CN" sz="2400" b="0" cap="none" spc="0" dirty="0">
                <a:ln w="0"/>
                <a:solidFill>
                  <a:schemeClr val="accent1"/>
                </a:solidFill>
                <a:effectLst>
                  <a:outerShdw blurRad="38100" dist="25400" dir="5400000" algn="ctr" rotWithShape="0">
                    <a:srgbClr val="6E747A">
                      <a:alpha val="43000"/>
                    </a:srgbClr>
                  </a:outerShdw>
                </a:effectLst>
              </a:rPr>
              <a:t>          </a:t>
            </a:r>
            <a:r>
              <a:rPr lang="zh-CN" altLang="en-US" sz="2400" b="0" cap="none" spc="0" dirty="0">
                <a:ln w="0"/>
                <a:solidFill>
                  <a:schemeClr val="accent1"/>
                </a:solidFill>
                <a:effectLst>
                  <a:outerShdw blurRad="38100" dist="25400" dir="5400000" algn="ctr" rotWithShape="0">
                    <a:srgbClr val="6E747A">
                      <a:alpha val="43000"/>
                    </a:srgbClr>
                  </a:outerShdw>
                </a:effectLst>
              </a:rPr>
              <a:t>安徽理工大学</a:t>
            </a:r>
            <a:endParaRPr lang="en-US" altLang="zh-CN" sz="2400" b="0" cap="none" spc="0" dirty="0">
              <a:ln w="0"/>
              <a:solidFill>
                <a:schemeClr val="accent1"/>
              </a:solidFill>
              <a:effectLst>
                <a:outerShdw blurRad="38100" dist="25400" dir="5400000" algn="ctr" rotWithShape="0">
                  <a:srgbClr val="6E747A">
                    <a:alpha val="43000"/>
                  </a:srgbClr>
                </a:outerShdw>
              </a:effectLst>
            </a:endParaRPr>
          </a:p>
          <a:p>
            <a:r>
              <a:rPr lang="zh-CN" altLang="en-US" sz="2400" b="0" cap="none" spc="0" dirty="0">
                <a:ln w="0"/>
                <a:solidFill>
                  <a:schemeClr val="accent1"/>
                </a:solidFill>
                <a:effectLst>
                  <a:outerShdw blurRad="38100" dist="25400" dir="5400000" algn="ctr" rotWithShape="0">
                    <a:srgbClr val="6E747A">
                      <a:alpha val="43000"/>
                    </a:srgbClr>
                  </a:outerShdw>
                </a:effectLst>
              </a:rPr>
              <a:t>          深圳技术大学</a:t>
            </a:r>
            <a:endParaRPr lang="en-US" altLang="zh-CN" sz="2400" b="0" cap="none" spc="0" dirty="0">
              <a:ln w="0"/>
              <a:solidFill>
                <a:schemeClr val="accent1"/>
              </a:solidFill>
              <a:effectLst>
                <a:outerShdw blurRad="38100" dist="25400" dir="5400000" algn="ctr" rotWithShape="0">
                  <a:srgbClr val="6E747A">
                    <a:alpha val="43000"/>
                  </a:srgbClr>
                </a:outerShdw>
              </a:effectLst>
            </a:endParaRPr>
          </a:p>
          <a:p>
            <a:r>
              <a:rPr lang="zh-CN" altLang="en-US" sz="2400" b="0" cap="none" spc="0" dirty="0">
                <a:ln w="0"/>
                <a:solidFill>
                  <a:schemeClr val="accent1"/>
                </a:solidFill>
                <a:effectLst>
                  <a:outerShdw blurRad="38100" dist="25400" dir="5400000" algn="ctr" rotWithShape="0">
                    <a:srgbClr val="6E747A">
                      <a:alpha val="43000"/>
                    </a:srgbClr>
                  </a:outerShdw>
                </a:effectLst>
              </a:rPr>
              <a:t>          华北水利水电大学</a:t>
            </a:r>
            <a:endParaRPr lang="en-US" altLang="zh-CN" sz="2400" b="0" cap="none" spc="0" dirty="0">
              <a:ln w="0"/>
              <a:solidFill>
                <a:schemeClr val="accent1"/>
              </a:solidFill>
              <a:effectLst>
                <a:outerShdw blurRad="38100" dist="25400" dir="5400000" algn="ctr" rotWithShape="0">
                  <a:srgbClr val="6E747A">
                    <a:alpha val="43000"/>
                  </a:srgbClr>
                </a:outerShdw>
              </a:effectLst>
            </a:endParaRPr>
          </a:p>
        </p:txBody>
      </p:sp>
      <p:sp>
        <p:nvSpPr>
          <p:cNvPr id="2" name="灯片编号占位符 1">
            <a:extLst>
              <a:ext uri="{FF2B5EF4-FFF2-40B4-BE49-F238E27FC236}">
                <a16:creationId xmlns:a16="http://schemas.microsoft.com/office/drawing/2014/main" id="{8D83F3F7-300B-4CF2-8E64-D92DEA89E57C}"/>
              </a:ext>
            </a:extLst>
          </p:cNvPr>
          <p:cNvSpPr>
            <a:spLocks noGrp="1"/>
          </p:cNvSpPr>
          <p:nvPr>
            <p:ph type="sldNum" sz="quarter" idx="12"/>
          </p:nvPr>
        </p:nvSpPr>
        <p:spPr/>
        <p:txBody>
          <a:bodyPr/>
          <a:lstStyle/>
          <a:p>
            <a:fld id="{496B7575-D4AB-43C7-A540-878CDD5B8E63}" type="slidenum">
              <a:rPr lang="zh-CN" altLang="en-US" smtClean="0"/>
              <a:t>34</a:t>
            </a:fld>
            <a:endParaRPr lang="zh-CN" altLang="en-US"/>
          </a:p>
        </p:txBody>
      </p:sp>
    </p:spTree>
    <p:extLst>
      <p:ext uri="{BB962C8B-B14F-4D97-AF65-F5344CB8AC3E}">
        <p14:creationId xmlns:p14="http://schemas.microsoft.com/office/powerpoint/2010/main" val="3094630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515CC3-1C49-BA41-A975-0CFB4635C35F}"/>
              </a:ext>
            </a:extLst>
          </p:cNvPr>
          <p:cNvSpPr>
            <a:spLocks noGrp="1"/>
          </p:cNvSpPr>
          <p:nvPr>
            <p:ph idx="1"/>
          </p:nvPr>
        </p:nvSpPr>
        <p:spPr/>
        <p:txBody>
          <a:bodyPr/>
          <a:lstStyle/>
          <a:p>
            <a:r>
              <a:rPr lang="en-US" altLang="zh-CN" dirty="0"/>
              <a:t>RPA220</a:t>
            </a:r>
            <a:r>
              <a:rPr lang="zh-CN" altLang="en-US" dirty="0"/>
              <a:t>参数</a:t>
            </a:r>
          </a:p>
        </p:txBody>
      </p:sp>
      <p:sp>
        <p:nvSpPr>
          <p:cNvPr id="3" name="标题 2">
            <a:extLst>
              <a:ext uri="{FF2B5EF4-FFF2-40B4-BE49-F238E27FC236}">
                <a16:creationId xmlns:a16="http://schemas.microsoft.com/office/drawing/2014/main" id="{03092191-6ADF-ACA3-BD39-A97EC03D09AD}"/>
              </a:ext>
            </a:extLst>
          </p:cNvPr>
          <p:cNvSpPr>
            <a:spLocks noGrp="1"/>
          </p:cNvSpPr>
          <p:nvPr>
            <p:ph type="title"/>
          </p:nvPr>
        </p:nvSpPr>
        <p:spPr/>
        <p:txBody>
          <a:bodyPr/>
          <a:lstStyle/>
          <a:p>
            <a:r>
              <a:rPr lang="en-US" altLang="zh-CN" dirty="0"/>
              <a:t>Backup</a:t>
            </a:r>
            <a:endParaRPr lang="zh-CN" altLang="en-US" dirty="0"/>
          </a:p>
        </p:txBody>
      </p:sp>
      <p:sp>
        <p:nvSpPr>
          <p:cNvPr id="4" name="灯片编号占位符 3">
            <a:extLst>
              <a:ext uri="{FF2B5EF4-FFF2-40B4-BE49-F238E27FC236}">
                <a16:creationId xmlns:a16="http://schemas.microsoft.com/office/drawing/2014/main" id="{7F3B136E-690E-7705-E94E-C5E2923E1AF0}"/>
              </a:ext>
            </a:extLst>
          </p:cNvPr>
          <p:cNvSpPr>
            <a:spLocks noGrp="1"/>
          </p:cNvSpPr>
          <p:nvPr>
            <p:ph type="sldNum" sz="quarter" idx="12"/>
          </p:nvPr>
        </p:nvSpPr>
        <p:spPr/>
        <p:txBody>
          <a:bodyPr/>
          <a:lstStyle/>
          <a:p>
            <a:fld id="{C40B4FF0-5E72-4B05-8317-861D4184A370}" type="slidenum">
              <a:rPr lang="zh-CN" altLang="en-US" smtClean="0"/>
              <a:pPr/>
              <a:t>35</a:t>
            </a:fld>
            <a:endParaRPr lang="zh-CN" altLang="en-US" dirty="0"/>
          </a:p>
        </p:txBody>
      </p:sp>
      <p:pic>
        <p:nvPicPr>
          <p:cNvPr id="6" name="图片 5">
            <a:extLst>
              <a:ext uri="{FF2B5EF4-FFF2-40B4-BE49-F238E27FC236}">
                <a16:creationId xmlns:a16="http://schemas.microsoft.com/office/drawing/2014/main" id="{5B15AA38-3996-AF8C-03A0-CE8362DE37E1}"/>
              </a:ext>
            </a:extLst>
          </p:cNvPr>
          <p:cNvPicPr>
            <a:picLocks noChangeAspect="1"/>
          </p:cNvPicPr>
          <p:nvPr/>
        </p:nvPicPr>
        <p:blipFill>
          <a:blip r:embed="rId2">
            <a:extLst>
              <a:ext uri="{28A0092B-C50C-407E-A947-70E740481C1C}">
                <a14:useLocalDpi xmlns:a14="http://schemas.microsoft.com/office/drawing/2010/main" val="0"/>
              </a:ext>
            </a:extLst>
          </a:blip>
          <a:srcRect t="19847" b="15927"/>
          <a:stretch>
            <a:fillRect/>
          </a:stretch>
        </p:blipFill>
        <p:spPr>
          <a:xfrm>
            <a:off x="609600" y="2166887"/>
            <a:ext cx="11284346" cy="3840213"/>
          </a:xfrm>
          <a:prstGeom prst="rect">
            <a:avLst/>
          </a:prstGeom>
        </p:spPr>
      </p:pic>
    </p:spTree>
    <p:extLst>
      <p:ext uri="{BB962C8B-B14F-4D97-AF65-F5344CB8AC3E}">
        <p14:creationId xmlns:p14="http://schemas.microsoft.com/office/powerpoint/2010/main" val="1345076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57CD8B2-4411-4D8C-B982-4CA9BE1AC6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20024" y="1009635"/>
            <a:ext cx="4164411" cy="2794619"/>
          </a:xfrm>
          <a:prstGeom prst="rect">
            <a:avLst/>
          </a:prstGeom>
        </p:spPr>
      </p:pic>
      <p:sp>
        <p:nvSpPr>
          <p:cNvPr id="3" name="标题 2">
            <a:extLst>
              <a:ext uri="{FF2B5EF4-FFF2-40B4-BE49-F238E27FC236}">
                <a16:creationId xmlns:a16="http://schemas.microsoft.com/office/drawing/2014/main" id="{63A50953-253B-4128-9B23-9C7AE8E64C8F}"/>
              </a:ext>
            </a:extLst>
          </p:cNvPr>
          <p:cNvSpPr txBox="1">
            <a:spLocks/>
          </p:cNvSpPr>
          <p:nvPr/>
        </p:nvSpPr>
        <p:spPr>
          <a:xfrm>
            <a:off x="1046204" y="88949"/>
            <a:ext cx="8229600" cy="706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10238B"/>
                </a:solidFill>
                <a:latin typeface="Times New Roman" panose="02020603050405020304" pitchFamily="18" charset="0"/>
                <a:cs typeface="Times New Roman" panose="02020603050405020304" pitchFamily="18" charset="0"/>
              </a:rPr>
              <a:t>MDCH</a:t>
            </a:r>
            <a:r>
              <a:rPr lang="zh-CN" altLang="en-US" b="1" dirty="0">
                <a:solidFill>
                  <a:srgbClr val="10238B"/>
                </a:solidFill>
                <a:latin typeface="Times New Roman" panose="02020603050405020304" pitchFamily="18" charset="0"/>
                <a:cs typeface="Times New Roman" panose="02020603050405020304" pitchFamily="18" charset="0"/>
              </a:rPr>
              <a:t>挑战与考核指标</a:t>
            </a:r>
            <a:endParaRPr lang="zh-CN" altLang="en-US" b="1" dirty="0">
              <a:solidFill>
                <a:srgbClr val="10238B"/>
              </a:solidFill>
            </a:endParaRPr>
          </a:p>
        </p:txBody>
      </p:sp>
      <p:sp>
        <p:nvSpPr>
          <p:cNvPr id="5" name="矩形 4">
            <a:extLst>
              <a:ext uri="{FF2B5EF4-FFF2-40B4-BE49-F238E27FC236}">
                <a16:creationId xmlns:a16="http://schemas.microsoft.com/office/drawing/2014/main" id="{A3683B90-29F9-4E21-8376-75474B7A301A}"/>
              </a:ext>
            </a:extLst>
          </p:cNvPr>
          <p:cNvSpPr/>
          <p:nvPr/>
        </p:nvSpPr>
        <p:spPr>
          <a:xfrm>
            <a:off x="425277" y="1174641"/>
            <a:ext cx="5567469" cy="2767232"/>
          </a:xfrm>
          <a:prstGeom prst="rect">
            <a:avLst/>
          </a:prstGeom>
        </p:spPr>
        <p:txBody>
          <a:bodyPr wrap="square">
            <a:spAutoFit/>
          </a:bodyPr>
          <a:lstStyle/>
          <a:p>
            <a:pPr lvl="0" defTabSz="914400">
              <a:lnSpc>
                <a:spcPct val="150000"/>
              </a:lnSpc>
              <a:spcAft>
                <a:spcPts val="600"/>
              </a:spcAft>
              <a:defRPr/>
            </a:pPr>
            <a:r>
              <a:rPr lang="zh-CN" altLang="en-US" b="1" dirty="0">
                <a:latin typeface="微软雅黑" panose="020B0503020204020204" pitchFamily="34" charset="-122"/>
                <a:ea typeface="微软雅黑" panose="020B0503020204020204" pitchFamily="34" charset="-122"/>
                <a:sym typeface="Symbol" pitchFamily="18" charset="2"/>
              </a:rPr>
              <a:t>漂移室属于成熟的探测技术，</a:t>
            </a:r>
            <a:r>
              <a:rPr lang="en-US" altLang="zh-CN" b="1" dirty="0">
                <a:latin typeface="微软雅黑" panose="020B0503020204020204" pitchFamily="34" charset="-122"/>
                <a:ea typeface="微软雅黑" panose="020B0503020204020204" pitchFamily="34" charset="-122"/>
                <a:sym typeface="Symbol" pitchFamily="18" charset="2"/>
              </a:rPr>
              <a:t>STCF</a:t>
            </a:r>
            <a:r>
              <a:rPr lang="zh-CN" altLang="en-US" b="1" dirty="0">
                <a:latin typeface="微软雅黑" panose="020B0503020204020204" pitchFamily="34" charset="-122"/>
                <a:ea typeface="微软雅黑" panose="020B0503020204020204" pitchFamily="34" charset="-122"/>
                <a:sym typeface="Symbol" pitchFamily="18" charset="2"/>
              </a:rPr>
              <a:t>漂移室及其读出电子学的</a:t>
            </a:r>
            <a:r>
              <a:rPr lang="zh-CN" altLang="en-US" b="1" dirty="0">
                <a:solidFill>
                  <a:srgbClr val="C00000"/>
                </a:solidFill>
                <a:latin typeface="微软雅黑" panose="020B0503020204020204" pitchFamily="34" charset="-122"/>
                <a:ea typeface="微软雅黑" panose="020B0503020204020204" pitchFamily="34" charset="-122"/>
                <a:sym typeface="Symbol" pitchFamily="18" charset="2"/>
              </a:rPr>
              <a:t>挑战</a:t>
            </a:r>
            <a:r>
              <a:rPr lang="zh-CN" altLang="en-US" b="1" dirty="0">
                <a:latin typeface="微软雅黑" panose="020B0503020204020204" pitchFamily="34" charset="-122"/>
                <a:ea typeface="微软雅黑" panose="020B0503020204020204" pitchFamily="34" charset="-122"/>
                <a:sym typeface="Symbol" pitchFamily="18" charset="2"/>
              </a:rPr>
              <a:t>主要来自于</a:t>
            </a:r>
            <a:r>
              <a:rPr lang="zh-CN" altLang="en-US" b="1" dirty="0">
                <a:solidFill>
                  <a:srgbClr val="C00000"/>
                </a:solidFill>
                <a:latin typeface="微软雅黑" panose="020B0503020204020204" pitchFamily="34" charset="-122"/>
                <a:ea typeface="微软雅黑" panose="020B0503020204020204" pitchFamily="34" charset="-122"/>
                <a:sym typeface="Symbol" pitchFamily="18" charset="2"/>
              </a:rPr>
              <a:t>高计数率</a:t>
            </a:r>
            <a:r>
              <a:rPr lang="zh-CN" altLang="en-US" b="1" dirty="0">
                <a:latin typeface="微软雅黑" panose="020B0503020204020204" pitchFamily="34" charset="-122"/>
                <a:ea typeface="微软雅黑" panose="020B0503020204020204" pitchFamily="34" charset="-122"/>
                <a:sym typeface="Symbol" pitchFamily="18" charset="2"/>
              </a:rPr>
              <a:t>，最内层计数率（</a:t>
            </a:r>
            <a:r>
              <a:rPr lang="en-US" altLang="zh-CN" b="1" dirty="0">
                <a:latin typeface="微软雅黑" panose="020B0503020204020204" pitchFamily="34" charset="-122"/>
                <a:ea typeface="微软雅黑" panose="020B0503020204020204" pitchFamily="34" charset="-122"/>
                <a:sym typeface="Symbol" pitchFamily="18" charset="2"/>
              </a:rPr>
              <a:t> ~400 kHz/channel</a:t>
            </a:r>
            <a:r>
              <a:rPr lang="zh-CN" altLang="en-US" b="1" dirty="0">
                <a:latin typeface="微软雅黑" panose="020B0503020204020204" pitchFamily="34" charset="-122"/>
                <a:ea typeface="微软雅黑" panose="020B0503020204020204" pitchFamily="34" charset="-122"/>
                <a:sym typeface="Symbol" pitchFamily="18" charset="2"/>
              </a:rPr>
              <a:t>）需要优化</a:t>
            </a:r>
            <a:endParaRPr lang="en-US" altLang="zh-CN" b="1" dirty="0">
              <a:latin typeface="微软雅黑" panose="020B0503020204020204" pitchFamily="34" charset="-122"/>
              <a:ea typeface="微软雅黑" panose="020B0503020204020204" pitchFamily="34" charset="-122"/>
              <a:sym typeface="Symbol" pitchFamily="18" charset="2"/>
            </a:endParaRPr>
          </a:p>
          <a:p>
            <a:pPr lvl="0" defTabSz="914400">
              <a:lnSpc>
                <a:spcPct val="150000"/>
              </a:lnSpc>
              <a:spcAft>
                <a:spcPts val="600"/>
              </a:spcAft>
              <a:defRPr/>
            </a:pPr>
            <a:r>
              <a:rPr lang="zh-CN" altLang="en-US" dirty="0">
                <a:latin typeface="微软雅黑" panose="020B0503020204020204" pitchFamily="34" charset="-122"/>
                <a:ea typeface="微软雅黑" panose="020B0503020204020204" pitchFamily="34" charset="-122"/>
                <a:sym typeface="Symbol" pitchFamily="18" charset="2"/>
              </a:rPr>
              <a:t>（</a:t>
            </a:r>
            <a:r>
              <a:rPr lang="en-US" altLang="zh-CN" dirty="0">
                <a:latin typeface="微软雅黑" panose="020B0503020204020204" pitchFamily="34" charset="-122"/>
                <a:ea typeface="微软雅黑" panose="020B0503020204020204" pitchFamily="34" charset="-122"/>
                <a:sym typeface="Symbol" pitchFamily="18" charset="2"/>
              </a:rPr>
              <a:t>1</a:t>
            </a:r>
            <a:r>
              <a:rPr lang="zh-CN" altLang="en-US" dirty="0">
                <a:latin typeface="微软雅黑" panose="020B0503020204020204" pitchFamily="34" charset="-122"/>
                <a:ea typeface="微软雅黑" panose="020B0503020204020204" pitchFamily="34" charset="-122"/>
                <a:sym typeface="Symbol" pitchFamily="18" charset="2"/>
              </a:rPr>
              <a:t>）超小单元设计</a:t>
            </a:r>
            <a:r>
              <a:rPr lang="en-HK" altLang="zh-CN" dirty="0">
                <a:latin typeface="微软雅黑" panose="020B0503020204020204" pitchFamily="34" charset="-122"/>
                <a:ea typeface="微软雅黑" panose="020B0503020204020204" pitchFamily="34" charset="-122"/>
                <a:sym typeface="Symbol" pitchFamily="18" charset="2"/>
              </a:rPr>
              <a:t>(~5 mm)</a:t>
            </a:r>
          </a:p>
          <a:p>
            <a:pPr lvl="0" defTabSz="914400">
              <a:lnSpc>
                <a:spcPct val="150000"/>
              </a:lnSpc>
              <a:spcAft>
                <a:spcPts val="600"/>
              </a:spcAft>
              <a:defRPr/>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）高计数率高精度时间电荷测量电子学设计</a:t>
            </a:r>
            <a:endParaRPr lang="en-US" altLang="zh-CN" dirty="0">
              <a:latin typeface="微软雅黑" panose="020B0503020204020204" pitchFamily="34" charset="-122"/>
              <a:ea typeface="微软雅黑" panose="020B0503020204020204" pitchFamily="34" charset="-122"/>
            </a:endParaRPr>
          </a:p>
          <a:p>
            <a:pPr lvl="0" defTabSz="914400">
              <a:lnSpc>
                <a:spcPct val="150000"/>
              </a:lnSpc>
              <a:spcAft>
                <a:spcPts val="600"/>
              </a:spcAft>
              <a:defRPr/>
            </a:pPr>
            <a:r>
              <a:rPr lang="zh-CN" altLang="en-US" b="1" dirty="0">
                <a:latin typeface="微软雅黑" panose="020B0503020204020204" pitchFamily="34" charset="-122"/>
                <a:ea typeface="微软雅黑" panose="020B0503020204020204" pitchFamily="34" charset="-122"/>
              </a:rPr>
              <a:t>考核指标</a:t>
            </a:r>
          </a:p>
        </p:txBody>
      </p:sp>
      <p:pic>
        <p:nvPicPr>
          <p:cNvPr id="13" name="图片 12">
            <a:extLst>
              <a:ext uri="{FF2B5EF4-FFF2-40B4-BE49-F238E27FC236}">
                <a16:creationId xmlns:a16="http://schemas.microsoft.com/office/drawing/2014/main" id="{74AD7D24-EC51-4660-AC3B-E75E965FF38B}"/>
              </a:ext>
            </a:extLst>
          </p:cNvPr>
          <p:cNvPicPr>
            <a:picLocks noChangeAspect="1"/>
          </p:cNvPicPr>
          <p:nvPr/>
        </p:nvPicPr>
        <p:blipFill>
          <a:blip r:embed="rId4"/>
          <a:stretch>
            <a:fillRect/>
          </a:stretch>
        </p:blipFill>
        <p:spPr>
          <a:xfrm>
            <a:off x="7930006" y="4018516"/>
            <a:ext cx="3344445" cy="2337833"/>
          </a:xfrm>
          <a:prstGeom prst="rect">
            <a:avLst/>
          </a:prstGeom>
        </p:spPr>
      </p:pic>
      <p:sp>
        <p:nvSpPr>
          <p:cNvPr id="4" name="灯片编号占位符 3">
            <a:extLst>
              <a:ext uri="{FF2B5EF4-FFF2-40B4-BE49-F238E27FC236}">
                <a16:creationId xmlns:a16="http://schemas.microsoft.com/office/drawing/2014/main" id="{09905482-F461-4FDA-9F59-EB0CA29BDA4C}"/>
              </a:ext>
            </a:extLst>
          </p:cNvPr>
          <p:cNvSpPr>
            <a:spLocks noGrp="1"/>
          </p:cNvSpPr>
          <p:nvPr>
            <p:ph type="sldNum" sz="quarter" idx="12"/>
          </p:nvPr>
        </p:nvSpPr>
        <p:spPr/>
        <p:txBody>
          <a:bodyPr/>
          <a:lstStyle/>
          <a:p>
            <a:fld id="{496B7575-D4AB-43C7-A540-878CDD5B8E63}" type="slidenum">
              <a:rPr lang="zh-CN" altLang="en-US" smtClean="0"/>
              <a:t>4</a:t>
            </a:fld>
            <a:endParaRPr lang="zh-CN" altLang="en-US"/>
          </a:p>
        </p:txBody>
      </p:sp>
      <p:pic>
        <p:nvPicPr>
          <p:cNvPr id="8" name="内容占位符 5">
            <a:extLst>
              <a:ext uri="{FF2B5EF4-FFF2-40B4-BE49-F238E27FC236}">
                <a16:creationId xmlns:a16="http://schemas.microsoft.com/office/drawing/2014/main" id="{21E58F0E-0D5C-4206-83A2-4BA2F4DE5DF7}"/>
              </a:ext>
            </a:extLst>
          </p:cNvPr>
          <p:cNvPicPr>
            <a:picLocks noChangeAspect="1"/>
          </p:cNvPicPr>
          <p:nvPr/>
        </p:nvPicPr>
        <p:blipFill>
          <a:blip r:embed="rId5"/>
          <a:stretch>
            <a:fillRect/>
          </a:stretch>
        </p:blipFill>
        <p:spPr>
          <a:xfrm>
            <a:off x="609600" y="5164048"/>
            <a:ext cx="6422777" cy="1401656"/>
          </a:xfrm>
          <a:prstGeom prst="rect">
            <a:avLst/>
          </a:prstGeom>
        </p:spPr>
      </p:pic>
      <p:pic>
        <p:nvPicPr>
          <p:cNvPr id="9" name="图片 8">
            <a:extLst>
              <a:ext uri="{FF2B5EF4-FFF2-40B4-BE49-F238E27FC236}">
                <a16:creationId xmlns:a16="http://schemas.microsoft.com/office/drawing/2014/main" id="{19D3B3C0-2EDA-457F-967E-6AE3C2934071}"/>
              </a:ext>
            </a:extLst>
          </p:cNvPr>
          <p:cNvPicPr>
            <a:picLocks noChangeAspect="1"/>
          </p:cNvPicPr>
          <p:nvPr/>
        </p:nvPicPr>
        <p:blipFill>
          <a:blip r:embed="rId6"/>
          <a:stretch>
            <a:fillRect/>
          </a:stretch>
        </p:blipFill>
        <p:spPr>
          <a:xfrm>
            <a:off x="609600" y="3976005"/>
            <a:ext cx="6505575" cy="1318857"/>
          </a:xfrm>
          <a:prstGeom prst="rect">
            <a:avLst/>
          </a:prstGeom>
        </p:spPr>
      </p:pic>
    </p:spTree>
    <p:extLst>
      <p:ext uri="{BB962C8B-B14F-4D97-AF65-F5344CB8AC3E}">
        <p14:creationId xmlns:p14="http://schemas.microsoft.com/office/powerpoint/2010/main" val="4243303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0E99A60-7A2A-4627-8F70-5BC52B17904F}"/>
              </a:ext>
            </a:extLst>
          </p:cNvPr>
          <p:cNvSpPr>
            <a:spLocks noGrp="1"/>
          </p:cNvSpPr>
          <p:nvPr>
            <p:ph type="title"/>
          </p:nvPr>
        </p:nvSpPr>
        <p:spPr/>
        <p:txBody>
          <a:bodyPr/>
          <a:lstStyle/>
          <a:p>
            <a:r>
              <a:rPr lang="zh-CN" altLang="en-US" dirty="0"/>
              <a:t>目录：探测器进展</a:t>
            </a:r>
          </a:p>
        </p:txBody>
      </p:sp>
      <p:sp>
        <p:nvSpPr>
          <p:cNvPr id="4" name="灯片编号占位符 3">
            <a:extLst>
              <a:ext uri="{FF2B5EF4-FFF2-40B4-BE49-F238E27FC236}">
                <a16:creationId xmlns:a16="http://schemas.microsoft.com/office/drawing/2014/main" id="{B62E8EB1-CB41-4A73-919D-95771F1D4DB0}"/>
              </a:ext>
            </a:extLst>
          </p:cNvPr>
          <p:cNvSpPr>
            <a:spLocks noGrp="1"/>
          </p:cNvSpPr>
          <p:nvPr>
            <p:ph type="sldNum" sz="quarter" idx="12"/>
          </p:nvPr>
        </p:nvSpPr>
        <p:spPr/>
        <p:txBody>
          <a:bodyPr/>
          <a:lstStyle/>
          <a:p>
            <a:fld id="{C40B4FF0-5E72-4B05-8317-861D4184A370}" type="slidenum">
              <a:rPr lang="zh-CN" altLang="en-US" smtClean="0"/>
              <a:pPr/>
              <a:t>5</a:t>
            </a:fld>
            <a:endParaRPr lang="zh-CN" altLang="en-US" dirty="0"/>
          </a:p>
        </p:txBody>
      </p:sp>
      <p:sp>
        <p:nvSpPr>
          <p:cNvPr id="2" name="内容占位符 1">
            <a:extLst>
              <a:ext uri="{FF2B5EF4-FFF2-40B4-BE49-F238E27FC236}">
                <a16:creationId xmlns:a16="http://schemas.microsoft.com/office/drawing/2014/main" id="{014EFD92-791A-E681-554C-622616382497}"/>
              </a:ext>
            </a:extLst>
          </p:cNvPr>
          <p:cNvSpPr>
            <a:spLocks noGrp="1"/>
          </p:cNvSpPr>
          <p:nvPr>
            <p:ph idx="1"/>
          </p:nvPr>
        </p:nvSpPr>
        <p:spPr>
          <a:xfrm>
            <a:off x="2202093" y="1687567"/>
            <a:ext cx="6119973" cy="2350176"/>
          </a:xfrm>
        </p:spPr>
        <p:txBody>
          <a:bodyPr/>
          <a:lstStyle/>
          <a:p>
            <a:r>
              <a:rPr lang="zh-CN" altLang="en-US" dirty="0"/>
              <a:t>工程机优化设计</a:t>
            </a:r>
            <a:endParaRPr lang="en-US" altLang="zh-CN" dirty="0"/>
          </a:p>
          <a:p>
            <a:pPr lvl="1"/>
            <a:r>
              <a:rPr lang="zh-CN" altLang="en-US" dirty="0"/>
              <a:t>丝层优化</a:t>
            </a:r>
            <a:endParaRPr lang="en-US" altLang="zh-CN" dirty="0"/>
          </a:p>
          <a:p>
            <a:pPr lvl="1"/>
            <a:r>
              <a:rPr lang="zh-CN" altLang="en-US" dirty="0"/>
              <a:t>端面板物质量考虑</a:t>
            </a:r>
            <a:endParaRPr lang="en-US" altLang="zh-CN" dirty="0"/>
          </a:p>
          <a:p>
            <a:r>
              <a:rPr lang="zh-CN" altLang="en-US" dirty="0"/>
              <a:t>样机设计与关键技术研究</a:t>
            </a:r>
            <a:endParaRPr lang="en-US" altLang="zh-CN" dirty="0"/>
          </a:p>
          <a:p>
            <a:pPr lvl="1"/>
            <a:r>
              <a:rPr lang="zh-CN" altLang="en-US" dirty="0"/>
              <a:t>样机设计</a:t>
            </a:r>
            <a:endParaRPr lang="en-US" altLang="zh-CN" dirty="0"/>
          </a:p>
          <a:p>
            <a:pPr lvl="1"/>
            <a:r>
              <a:rPr lang="zh-CN" altLang="en-US" dirty="0"/>
              <a:t>丝参数测试</a:t>
            </a:r>
            <a:endParaRPr lang="en-US" altLang="zh-CN" dirty="0"/>
          </a:p>
          <a:p>
            <a:pPr lvl="1"/>
            <a:r>
              <a:rPr lang="zh-CN" altLang="en-US" dirty="0"/>
              <a:t>定位子研究进展</a:t>
            </a:r>
            <a:endParaRPr lang="en-US" altLang="zh-CN" dirty="0"/>
          </a:p>
          <a:p>
            <a:r>
              <a:rPr lang="zh-CN" altLang="en-US" dirty="0"/>
              <a:t>超小单元样机的研制与测试</a:t>
            </a:r>
            <a:endParaRPr lang="en-US" altLang="zh-CN" dirty="0"/>
          </a:p>
          <a:p>
            <a:r>
              <a:rPr lang="zh-CN" altLang="en-US" dirty="0"/>
              <a:t>全长样机的研制与测试</a:t>
            </a:r>
          </a:p>
        </p:txBody>
      </p:sp>
    </p:spTree>
    <p:extLst>
      <p:ext uri="{BB962C8B-B14F-4D97-AF65-F5344CB8AC3E}">
        <p14:creationId xmlns:p14="http://schemas.microsoft.com/office/powerpoint/2010/main" val="1116930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8B23D6B-8210-C00D-5D61-6D4A2B3D2244}"/>
              </a:ext>
            </a:extLst>
          </p:cNvPr>
          <p:cNvSpPr>
            <a:spLocks noGrp="1"/>
          </p:cNvSpPr>
          <p:nvPr>
            <p:ph idx="1"/>
          </p:nvPr>
        </p:nvSpPr>
        <p:spPr>
          <a:xfrm>
            <a:off x="219182" y="1166019"/>
            <a:ext cx="10972800" cy="4525962"/>
          </a:xfrm>
        </p:spPr>
        <p:txBody>
          <a:bodyPr/>
          <a:lstStyle/>
          <a:p>
            <a:r>
              <a:rPr lang="zh-CN" altLang="en-US" dirty="0"/>
              <a:t>工程机的丝层优化</a:t>
            </a:r>
          </a:p>
        </p:txBody>
      </p:sp>
      <p:sp>
        <p:nvSpPr>
          <p:cNvPr id="3" name="标题 2">
            <a:extLst>
              <a:ext uri="{FF2B5EF4-FFF2-40B4-BE49-F238E27FC236}">
                <a16:creationId xmlns:a16="http://schemas.microsoft.com/office/drawing/2014/main" id="{DE1C1A43-4C96-3685-BEEB-BAE8DB5125EB}"/>
              </a:ext>
            </a:extLst>
          </p:cNvPr>
          <p:cNvSpPr>
            <a:spLocks noGrp="1"/>
          </p:cNvSpPr>
          <p:nvPr>
            <p:ph type="title"/>
          </p:nvPr>
        </p:nvSpPr>
        <p:spPr/>
        <p:txBody>
          <a:bodyPr/>
          <a:lstStyle/>
          <a:p>
            <a:r>
              <a:rPr lang="zh-CN" altLang="en-US" dirty="0"/>
              <a:t>丝层优化与工程机设计</a:t>
            </a:r>
          </a:p>
        </p:txBody>
      </p:sp>
      <p:sp>
        <p:nvSpPr>
          <p:cNvPr id="4" name="灯片编号占位符 3">
            <a:extLst>
              <a:ext uri="{FF2B5EF4-FFF2-40B4-BE49-F238E27FC236}">
                <a16:creationId xmlns:a16="http://schemas.microsoft.com/office/drawing/2014/main" id="{9946D87F-AC01-B742-4D2B-AD10373A690E}"/>
              </a:ext>
            </a:extLst>
          </p:cNvPr>
          <p:cNvSpPr>
            <a:spLocks noGrp="1"/>
          </p:cNvSpPr>
          <p:nvPr>
            <p:ph type="sldNum" sz="quarter" idx="12"/>
          </p:nvPr>
        </p:nvSpPr>
        <p:spPr/>
        <p:txBody>
          <a:bodyPr/>
          <a:lstStyle/>
          <a:p>
            <a:fld id="{C40B4FF0-5E72-4B05-8317-861D4184A370}" type="slidenum">
              <a:rPr lang="zh-CN" altLang="en-US" smtClean="0"/>
              <a:pPr/>
              <a:t>6</a:t>
            </a:fld>
            <a:endParaRPr lang="zh-CN" altLang="en-US" dirty="0"/>
          </a:p>
        </p:txBody>
      </p:sp>
      <p:graphicFrame>
        <p:nvGraphicFramePr>
          <p:cNvPr id="6" name="表格 5">
            <a:extLst>
              <a:ext uri="{FF2B5EF4-FFF2-40B4-BE49-F238E27FC236}">
                <a16:creationId xmlns:a16="http://schemas.microsoft.com/office/drawing/2014/main" id="{050997A6-2A07-AFFC-1DD6-73DF552C60F6}"/>
              </a:ext>
            </a:extLst>
          </p:cNvPr>
          <p:cNvGraphicFramePr>
            <a:graphicFrameLocks noGrp="1"/>
          </p:cNvGraphicFramePr>
          <p:nvPr/>
        </p:nvGraphicFramePr>
        <p:xfrm>
          <a:off x="4130070" y="3951725"/>
          <a:ext cx="7640548" cy="2743200"/>
        </p:xfrm>
        <a:graphic>
          <a:graphicData uri="http://schemas.openxmlformats.org/drawingml/2006/table">
            <a:tbl>
              <a:tblPr firstRow="1" bandRow="1">
                <a:tableStyleId>{B301B821-A1FF-4177-AEE7-76D212191A09}</a:tableStyleId>
              </a:tblPr>
              <a:tblGrid>
                <a:gridCol w="1020627">
                  <a:extLst>
                    <a:ext uri="{9D8B030D-6E8A-4147-A177-3AD203B41FA5}">
                      <a16:colId xmlns:a16="http://schemas.microsoft.com/office/drawing/2014/main" val="4070655859"/>
                    </a:ext>
                  </a:extLst>
                </a:gridCol>
                <a:gridCol w="1078264">
                  <a:extLst>
                    <a:ext uri="{9D8B030D-6E8A-4147-A177-3AD203B41FA5}">
                      <a16:colId xmlns:a16="http://schemas.microsoft.com/office/drawing/2014/main" val="3239054505"/>
                    </a:ext>
                  </a:extLst>
                </a:gridCol>
                <a:gridCol w="1357249">
                  <a:extLst>
                    <a:ext uri="{9D8B030D-6E8A-4147-A177-3AD203B41FA5}">
                      <a16:colId xmlns:a16="http://schemas.microsoft.com/office/drawing/2014/main" val="2933433426"/>
                    </a:ext>
                  </a:extLst>
                </a:gridCol>
                <a:gridCol w="1455265">
                  <a:extLst>
                    <a:ext uri="{9D8B030D-6E8A-4147-A177-3AD203B41FA5}">
                      <a16:colId xmlns:a16="http://schemas.microsoft.com/office/drawing/2014/main" val="624840158"/>
                    </a:ext>
                  </a:extLst>
                </a:gridCol>
                <a:gridCol w="1233073">
                  <a:extLst>
                    <a:ext uri="{9D8B030D-6E8A-4147-A177-3AD203B41FA5}">
                      <a16:colId xmlns:a16="http://schemas.microsoft.com/office/drawing/2014/main" val="3751767631"/>
                    </a:ext>
                  </a:extLst>
                </a:gridCol>
                <a:gridCol w="1496070">
                  <a:extLst>
                    <a:ext uri="{9D8B030D-6E8A-4147-A177-3AD203B41FA5}">
                      <a16:colId xmlns:a16="http://schemas.microsoft.com/office/drawing/2014/main" val="3922087895"/>
                    </a:ext>
                  </a:extLst>
                </a:gridCol>
              </a:tblGrid>
              <a:tr h="270715">
                <a:tc>
                  <a:txBody>
                    <a:bodyPr/>
                    <a:lstStyle/>
                    <a:p>
                      <a:pPr algn="ctr"/>
                      <a:r>
                        <a:rPr lang="en-US" altLang="zh-CN" sz="1200" dirty="0">
                          <a:latin typeface="Times New Roman" panose="02020603050405020304" pitchFamily="18" charset="0"/>
                          <a:cs typeface="Times New Roman" panose="02020603050405020304" pitchFamily="18" charset="0"/>
                        </a:rPr>
                        <a:t>Superlayer</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Radius(mm)</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Num. of Layers</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Inclination(</a:t>
                      </a:r>
                      <a:r>
                        <a:rPr lang="en-US" altLang="zh-CN" sz="1200" dirty="0" err="1">
                          <a:latin typeface="Times New Roman" panose="02020603050405020304" pitchFamily="18" charset="0"/>
                          <a:cs typeface="Times New Roman" panose="02020603050405020304" pitchFamily="18" charset="0"/>
                        </a:rPr>
                        <a:t>mrad</a:t>
                      </a:r>
                      <a:r>
                        <a:rPr lang="en-US" altLang="zh-CN" sz="1200" dirty="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Num. of Cells</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Cell size(mm)</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4091976266"/>
                  </a:ext>
                </a:extLst>
              </a:tr>
              <a:tr h="270715">
                <a:tc>
                  <a:txBody>
                    <a:bodyPr/>
                    <a:lstStyle/>
                    <a:p>
                      <a:pPr algn="ct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algn="ct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algn="ct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algn="ct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algn="ct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algn="ct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05253338"/>
                  </a:ext>
                </a:extLst>
              </a:tr>
              <a:tr h="270715">
                <a:tc>
                  <a:txBody>
                    <a:bodyPr/>
                    <a:lstStyle/>
                    <a:p>
                      <a:pPr algn="ctr"/>
                      <a:r>
                        <a:rPr lang="en-US" altLang="zh-CN" sz="1200" dirty="0">
                          <a:latin typeface="Times New Roman" panose="02020603050405020304" pitchFamily="18" charset="0"/>
                          <a:cs typeface="Times New Roman" panose="02020603050405020304" pitchFamily="18" charset="0"/>
                        </a:rPr>
                        <a:t>A</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251.54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160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10.08 to 14.34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15135846"/>
                  </a:ext>
                </a:extLst>
              </a:tr>
              <a:tr h="270715">
                <a:tc>
                  <a:txBody>
                    <a:bodyPr/>
                    <a:lstStyle/>
                    <a:p>
                      <a:pPr algn="ctr"/>
                      <a:r>
                        <a:rPr lang="en-US" altLang="zh-CN" sz="1200" dirty="0">
                          <a:latin typeface="Times New Roman" panose="02020603050405020304" pitchFamily="18" charset="0"/>
                          <a:cs typeface="Times New Roman" panose="02020603050405020304" pitchFamily="18" charset="0"/>
                        </a:rPr>
                        <a:t>U</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378.40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45.24 to 50.72</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192</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12.73 to 13.82</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949887739"/>
                  </a:ext>
                </a:extLst>
              </a:tr>
              <a:tr h="270715">
                <a:tc>
                  <a:txBody>
                    <a:bodyPr/>
                    <a:lstStyle/>
                    <a:p>
                      <a:pPr algn="ctr"/>
                      <a:r>
                        <a:rPr lang="en-US" altLang="zh-CN" sz="1200" dirty="0">
                          <a:latin typeface="Times New Roman" panose="02020603050405020304" pitchFamily="18" charset="0"/>
                          <a:cs typeface="Times New Roman" panose="02020603050405020304" pitchFamily="18" charset="0"/>
                        </a:rPr>
                        <a:t>V</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431.33</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-51.6 to -57.7</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224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12.42to 13.49</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0695879"/>
                  </a:ext>
                </a:extLst>
              </a:tr>
              <a:tr h="270715">
                <a:tc>
                  <a:txBody>
                    <a:bodyPr/>
                    <a:lstStyle/>
                    <a:p>
                      <a:pPr algn="ctr"/>
                      <a:r>
                        <a:rPr lang="en-US" altLang="zh-CN" sz="1200" dirty="0">
                          <a:latin typeface="Times New Roman" panose="02020603050405020304" pitchFamily="18" charset="0"/>
                          <a:cs typeface="Times New Roman" panose="02020603050405020304" pitchFamily="18" charset="0"/>
                        </a:rPr>
                        <a:t>A</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493.83</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256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12.27 to 13.87</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488546594"/>
                  </a:ext>
                </a:extLst>
              </a:tr>
              <a:tr h="270715">
                <a:tc>
                  <a:txBody>
                    <a:bodyPr/>
                    <a:lstStyle/>
                    <a:p>
                      <a:pPr algn="ctr"/>
                      <a:r>
                        <a:rPr lang="en-US" altLang="zh-CN" sz="1200" dirty="0">
                          <a:latin typeface="Times New Roman" panose="02020603050405020304" pitchFamily="18" charset="0"/>
                          <a:cs typeface="Times New Roman" panose="02020603050405020304" pitchFamily="18" charset="0"/>
                        </a:rPr>
                        <a:t>U</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576.39</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45.75 to 51.58</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288</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12.79 to 14.11</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78285059"/>
                  </a:ext>
                </a:extLst>
              </a:tr>
              <a:tr h="270715">
                <a:tc>
                  <a:txBody>
                    <a:bodyPr/>
                    <a:lstStyle/>
                    <a:p>
                      <a:pPr algn="ctr"/>
                      <a:r>
                        <a:rPr lang="en-US" altLang="zh-CN" sz="1200" dirty="0">
                          <a:latin typeface="Times New Roman" panose="02020603050405020304" pitchFamily="18" charset="0"/>
                          <a:cs typeface="Times New Roman" panose="02020603050405020304" pitchFamily="18" charset="0"/>
                        </a:rPr>
                        <a:t>V</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657.00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-52.1 to -58.6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320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13.11 to 14.44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52576979"/>
                  </a:ext>
                </a:extLst>
              </a:tr>
              <a:tr h="270715">
                <a:tc>
                  <a:txBody>
                    <a:bodyPr/>
                    <a:lstStyle/>
                    <a:p>
                      <a:pPr algn="ctr"/>
                      <a:r>
                        <a:rPr lang="en-US" altLang="zh-CN" sz="1200" dirty="0">
                          <a:latin typeface="Times New Roman" panose="02020603050405020304" pitchFamily="18" charset="0"/>
                          <a:cs typeface="Times New Roman" panose="02020603050405020304" pitchFamily="18" charset="0"/>
                        </a:rPr>
                        <a:t>A</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748.73</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352</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13.48 to 14.74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48835866"/>
                  </a:ext>
                </a:extLst>
              </a:tr>
              <a:tr h="254699">
                <a:tc>
                  <a:txBody>
                    <a:bodyPr/>
                    <a:lstStyle/>
                    <a:p>
                      <a:pPr algn="ctr"/>
                      <a:r>
                        <a:rPr lang="en-US" altLang="zh-CN" sz="1200" dirty="0">
                          <a:latin typeface="Times New Roman" panose="02020603050405020304" pitchFamily="18" charset="0"/>
                          <a:cs typeface="Times New Roman" panose="02020603050405020304" pitchFamily="18" charset="0"/>
                        </a:rPr>
                        <a:t>total</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240 to 834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42</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10560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3747104937"/>
                  </a:ext>
                </a:extLst>
              </a:tr>
            </a:tbl>
          </a:graphicData>
        </a:graphic>
      </p:graphicFrame>
      <p:sp>
        <p:nvSpPr>
          <p:cNvPr id="7" name="矩形 6">
            <a:extLst>
              <a:ext uri="{FF2B5EF4-FFF2-40B4-BE49-F238E27FC236}">
                <a16:creationId xmlns:a16="http://schemas.microsoft.com/office/drawing/2014/main" id="{1419FF89-0675-6551-EE42-C24D6B481F1C}"/>
              </a:ext>
            </a:extLst>
          </p:cNvPr>
          <p:cNvSpPr/>
          <p:nvPr/>
        </p:nvSpPr>
        <p:spPr>
          <a:xfrm>
            <a:off x="604641" y="4033999"/>
            <a:ext cx="3277614" cy="2535951"/>
          </a:xfrm>
          <a:prstGeom prst="rect">
            <a:avLst/>
          </a:prstGeom>
        </p:spPr>
        <p:txBody>
          <a:bodyPr wrap="square">
            <a:spAutoFit/>
          </a:bodyPr>
          <a:lstStyle/>
          <a:p>
            <a:pPr>
              <a:lnSpc>
                <a:spcPct val="150000"/>
              </a:lnSpc>
            </a:pPr>
            <a:r>
              <a:rPr lang="zh-CN" altLang="en-US" b="1" dirty="0">
                <a:solidFill>
                  <a:srgbClr val="FF0000"/>
                </a:solidFill>
              </a:rPr>
              <a:t>去掉一个超层（</a:t>
            </a:r>
            <a:r>
              <a:rPr lang="en-US" altLang="zh-CN" b="1" dirty="0">
                <a:solidFill>
                  <a:srgbClr val="FF0000"/>
                </a:solidFill>
              </a:rPr>
              <a:t>48-&gt;42layer</a:t>
            </a:r>
            <a:r>
              <a:rPr lang="zh-CN" altLang="en-US" b="1" dirty="0">
                <a:solidFill>
                  <a:srgbClr val="FF0000"/>
                </a:solidFill>
              </a:rPr>
              <a:t>）</a:t>
            </a:r>
            <a:endParaRPr lang="en-US" altLang="zh-CN" b="1" dirty="0">
              <a:solidFill>
                <a:srgbClr val="FF0000"/>
              </a:solidFill>
            </a:endParaRPr>
          </a:p>
          <a:p>
            <a:pPr>
              <a:lnSpc>
                <a:spcPct val="150000"/>
              </a:lnSpc>
            </a:pPr>
            <a:r>
              <a:rPr lang="zh-CN" altLang="en-US" b="1" dirty="0">
                <a:solidFill>
                  <a:srgbClr val="0070C0"/>
                </a:solidFill>
              </a:rPr>
              <a:t>第一直丝层（</a:t>
            </a:r>
            <a:r>
              <a:rPr lang="en-US" altLang="zh-CN" b="1" dirty="0">
                <a:solidFill>
                  <a:srgbClr val="0070C0"/>
                </a:solidFill>
              </a:rPr>
              <a:t>6-&gt;10</a:t>
            </a:r>
            <a:r>
              <a:rPr lang="zh-CN" altLang="en-US" b="1" dirty="0">
                <a:solidFill>
                  <a:srgbClr val="0070C0"/>
                </a:solidFill>
              </a:rPr>
              <a:t>）</a:t>
            </a:r>
            <a:endParaRPr lang="en-US" altLang="zh-CN" b="1" dirty="0">
              <a:solidFill>
                <a:srgbClr val="0070C0"/>
              </a:solidFill>
            </a:endParaRPr>
          </a:p>
          <a:p>
            <a:pPr>
              <a:lnSpc>
                <a:spcPct val="150000"/>
              </a:lnSpc>
            </a:pPr>
            <a:r>
              <a:rPr lang="en-US" altLang="zh-CN" b="1" dirty="0">
                <a:solidFill>
                  <a:srgbClr val="0070C0"/>
                </a:solidFill>
              </a:rPr>
              <a:t>（</a:t>
            </a:r>
            <a:r>
              <a:rPr lang="zh-CN" altLang="en-US" b="1" dirty="0">
                <a:solidFill>
                  <a:srgbClr val="0070C0"/>
                </a:solidFill>
              </a:rPr>
              <a:t>独占台阶）</a:t>
            </a:r>
            <a:endParaRPr lang="en-US" altLang="zh-CN" b="1" dirty="0">
              <a:solidFill>
                <a:srgbClr val="0070C0"/>
              </a:solidFill>
            </a:endParaRPr>
          </a:p>
          <a:p>
            <a:pPr>
              <a:lnSpc>
                <a:spcPct val="150000"/>
              </a:lnSpc>
            </a:pPr>
            <a:r>
              <a:rPr lang="zh-CN" altLang="en-US" b="1" dirty="0"/>
              <a:t>第二斜丝层（</a:t>
            </a:r>
            <a:r>
              <a:rPr lang="en-US" altLang="zh-CN" b="1" dirty="0"/>
              <a:t>6-&gt;4</a:t>
            </a:r>
            <a:r>
              <a:rPr lang="zh-CN" altLang="en-US" b="1" dirty="0"/>
              <a:t>）</a:t>
            </a:r>
            <a:endParaRPr lang="en-US" altLang="zh-CN" b="1" dirty="0"/>
          </a:p>
          <a:p>
            <a:pPr>
              <a:lnSpc>
                <a:spcPct val="150000"/>
              </a:lnSpc>
            </a:pPr>
            <a:r>
              <a:rPr lang="zh-CN" altLang="en-US" b="1" dirty="0"/>
              <a:t>第三斜丝层（</a:t>
            </a:r>
            <a:r>
              <a:rPr lang="en-US" altLang="zh-CN" b="1" dirty="0"/>
              <a:t>6-&gt;4</a:t>
            </a:r>
            <a:r>
              <a:rPr lang="zh-CN" altLang="en-US" b="1" dirty="0"/>
              <a:t>）</a:t>
            </a:r>
            <a:endParaRPr lang="en-US" altLang="zh-CN" b="1" dirty="0"/>
          </a:p>
          <a:p>
            <a:pPr>
              <a:lnSpc>
                <a:spcPct val="150000"/>
              </a:lnSpc>
            </a:pPr>
            <a:r>
              <a:rPr lang="en-US" altLang="zh-CN" b="1" dirty="0"/>
              <a:t>（</a:t>
            </a:r>
            <a:r>
              <a:rPr lang="zh-CN" altLang="en-US" b="1" dirty="0"/>
              <a:t>端板）</a:t>
            </a:r>
            <a:endParaRPr lang="en-US" altLang="zh-CN" b="1" dirty="0">
              <a:solidFill>
                <a:schemeClr val="accent1">
                  <a:lumMod val="75000"/>
                </a:schemeClr>
              </a:solidFill>
            </a:endParaRPr>
          </a:p>
        </p:txBody>
      </p:sp>
      <p:pic>
        <p:nvPicPr>
          <p:cNvPr id="8" name="图片 7">
            <a:extLst>
              <a:ext uri="{FF2B5EF4-FFF2-40B4-BE49-F238E27FC236}">
                <a16:creationId xmlns:a16="http://schemas.microsoft.com/office/drawing/2014/main" id="{121A5C88-C7F3-1A61-E580-985B6F154CDE}"/>
              </a:ext>
            </a:extLst>
          </p:cNvPr>
          <p:cNvPicPr>
            <a:picLocks noChangeAspect="1"/>
          </p:cNvPicPr>
          <p:nvPr/>
        </p:nvPicPr>
        <p:blipFill>
          <a:blip r:embed="rId3"/>
          <a:stretch>
            <a:fillRect/>
          </a:stretch>
        </p:blipFill>
        <p:spPr>
          <a:xfrm>
            <a:off x="467325" y="1636626"/>
            <a:ext cx="6624066" cy="2299417"/>
          </a:xfrm>
          <a:prstGeom prst="rect">
            <a:avLst/>
          </a:prstGeom>
        </p:spPr>
      </p:pic>
      <p:pic>
        <p:nvPicPr>
          <p:cNvPr id="9" name="图片 8">
            <a:extLst>
              <a:ext uri="{FF2B5EF4-FFF2-40B4-BE49-F238E27FC236}">
                <a16:creationId xmlns:a16="http://schemas.microsoft.com/office/drawing/2014/main" id="{C7C273C5-F537-E526-99B1-05F541A96797}"/>
              </a:ext>
            </a:extLst>
          </p:cNvPr>
          <p:cNvPicPr>
            <a:picLocks noChangeAspect="1"/>
          </p:cNvPicPr>
          <p:nvPr/>
        </p:nvPicPr>
        <p:blipFill>
          <a:blip r:embed="rId4"/>
          <a:stretch>
            <a:fillRect/>
          </a:stretch>
        </p:blipFill>
        <p:spPr>
          <a:xfrm>
            <a:off x="7709432" y="1636626"/>
            <a:ext cx="4061186" cy="2296406"/>
          </a:xfrm>
          <a:prstGeom prst="rect">
            <a:avLst/>
          </a:prstGeom>
        </p:spPr>
      </p:pic>
    </p:spTree>
    <p:extLst>
      <p:ext uri="{BB962C8B-B14F-4D97-AF65-F5344CB8AC3E}">
        <p14:creationId xmlns:p14="http://schemas.microsoft.com/office/powerpoint/2010/main" val="1948150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AB40F1A5-B437-F62C-C9B4-267958FA6039}"/>
              </a:ext>
            </a:extLst>
          </p:cNvPr>
          <p:cNvSpPr>
            <a:spLocks noGrp="1"/>
          </p:cNvSpPr>
          <p:nvPr>
            <p:ph idx="1"/>
          </p:nvPr>
        </p:nvSpPr>
        <p:spPr>
          <a:xfrm>
            <a:off x="239731" y="1166019"/>
            <a:ext cx="10972800" cy="4525962"/>
          </a:xfrm>
        </p:spPr>
        <p:txBody>
          <a:bodyPr/>
          <a:lstStyle/>
          <a:p>
            <a:r>
              <a:rPr lang="zh-CN" altLang="en-US" dirty="0"/>
              <a:t>工程机设计端板物质量考虑</a:t>
            </a:r>
          </a:p>
        </p:txBody>
      </p:sp>
      <p:sp>
        <p:nvSpPr>
          <p:cNvPr id="3" name="标题 2">
            <a:extLst>
              <a:ext uri="{FF2B5EF4-FFF2-40B4-BE49-F238E27FC236}">
                <a16:creationId xmlns:a16="http://schemas.microsoft.com/office/drawing/2014/main" id="{B21F4CB9-E187-653D-7141-8CED70A1F671}"/>
              </a:ext>
            </a:extLst>
          </p:cNvPr>
          <p:cNvSpPr>
            <a:spLocks noGrp="1"/>
          </p:cNvSpPr>
          <p:nvPr>
            <p:ph type="title"/>
          </p:nvPr>
        </p:nvSpPr>
        <p:spPr/>
        <p:txBody>
          <a:bodyPr/>
          <a:lstStyle/>
          <a:p>
            <a:r>
              <a:rPr lang="zh-CN" altLang="en-US" dirty="0"/>
              <a:t>丝层优化与工程机设计</a:t>
            </a:r>
          </a:p>
        </p:txBody>
      </p:sp>
      <p:sp>
        <p:nvSpPr>
          <p:cNvPr id="4" name="灯片编号占位符 3">
            <a:extLst>
              <a:ext uri="{FF2B5EF4-FFF2-40B4-BE49-F238E27FC236}">
                <a16:creationId xmlns:a16="http://schemas.microsoft.com/office/drawing/2014/main" id="{44B23822-EC72-DA79-4B96-ADD48080EE99}"/>
              </a:ext>
            </a:extLst>
          </p:cNvPr>
          <p:cNvSpPr>
            <a:spLocks noGrp="1"/>
          </p:cNvSpPr>
          <p:nvPr>
            <p:ph type="sldNum" sz="quarter" idx="12"/>
          </p:nvPr>
        </p:nvSpPr>
        <p:spPr/>
        <p:txBody>
          <a:bodyPr/>
          <a:lstStyle/>
          <a:p>
            <a:fld id="{C40B4FF0-5E72-4B05-8317-861D4184A370}" type="slidenum">
              <a:rPr lang="zh-CN" altLang="en-US" smtClean="0"/>
              <a:pPr/>
              <a:t>7</a:t>
            </a:fld>
            <a:endParaRPr lang="zh-CN" altLang="en-US" dirty="0"/>
          </a:p>
        </p:txBody>
      </p:sp>
      <p:pic>
        <p:nvPicPr>
          <p:cNvPr id="9" name="图片 8">
            <a:extLst>
              <a:ext uri="{FF2B5EF4-FFF2-40B4-BE49-F238E27FC236}">
                <a16:creationId xmlns:a16="http://schemas.microsoft.com/office/drawing/2014/main" id="{2F1667D9-EEAB-40DD-A276-B34E4AC1B4E2}"/>
              </a:ext>
            </a:extLst>
          </p:cNvPr>
          <p:cNvPicPr>
            <a:picLocks noChangeAspect="1"/>
          </p:cNvPicPr>
          <p:nvPr/>
        </p:nvPicPr>
        <p:blipFill>
          <a:blip r:embed="rId3"/>
          <a:stretch>
            <a:fillRect/>
          </a:stretch>
        </p:blipFill>
        <p:spPr>
          <a:xfrm>
            <a:off x="1731326" y="1711486"/>
            <a:ext cx="2909925" cy="2264927"/>
          </a:xfrm>
          <a:prstGeom prst="rect">
            <a:avLst/>
          </a:prstGeom>
        </p:spPr>
      </p:pic>
      <p:pic>
        <p:nvPicPr>
          <p:cNvPr id="10" name="图片 9">
            <a:extLst>
              <a:ext uri="{FF2B5EF4-FFF2-40B4-BE49-F238E27FC236}">
                <a16:creationId xmlns:a16="http://schemas.microsoft.com/office/drawing/2014/main" id="{EBC10B29-AAD7-4178-AACE-12F6824808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39522" y="1225873"/>
            <a:ext cx="5189536" cy="2678022"/>
          </a:xfrm>
          <a:prstGeom prst="rect">
            <a:avLst/>
          </a:prstGeom>
        </p:spPr>
      </p:pic>
      <p:pic>
        <p:nvPicPr>
          <p:cNvPr id="11" name="图片 10">
            <a:extLst>
              <a:ext uri="{FF2B5EF4-FFF2-40B4-BE49-F238E27FC236}">
                <a16:creationId xmlns:a16="http://schemas.microsoft.com/office/drawing/2014/main" id="{3A3BBE38-006A-4874-B23E-B5926A5E0738}"/>
              </a:ext>
            </a:extLst>
          </p:cNvPr>
          <p:cNvPicPr>
            <a:picLocks noChangeAspect="1"/>
          </p:cNvPicPr>
          <p:nvPr/>
        </p:nvPicPr>
        <p:blipFill>
          <a:blip r:embed="rId5"/>
          <a:stretch>
            <a:fillRect/>
          </a:stretch>
        </p:blipFill>
        <p:spPr>
          <a:xfrm>
            <a:off x="6339522" y="3832859"/>
            <a:ext cx="5189962" cy="2678021"/>
          </a:xfrm>
          <a:prstGeom prst="rect">
            <a:avLst/>
          </a:prstGeom>
        </p:spPr>
      </p:pic>
      <p:sp>
        <p:nvSpPr>
          <p:cNvPr id="12" name="文本框 7">
            <a:extLst>
              <a:ext uri="{FF2B5EF4-FFF2-40B4-BE49-F238E27FC236}">
                <a16:creationId xmlns:a16="http://schemas.microsoft.com/office/drawing/2014/main" id="{5A173C14-23F2-4696-B048-DCD38BE11199}"/>
              </a:ext>
            </a:extLst>
          </p:cNvPr>
          <p:cNvSpPr txBox="1"/>
          <p:nvPr/>
        </p:nvSpPr>
        <p:spPr>
          <a:xfrm>
            <a:off x="373479" y="4013814"/>
            <a:ext cx="5832295" cy="21204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en-US" altLang="zh-CN" dirty="0"/>
              <a:t>7</a:t>
            </a:r>
            <a:r>
              <a:rPr lang="zh-CN" altLang="en-US" dirty="0"/>
              <a:t>层</a:t>
            </a:r>
            <a:r>
              <a:rPr lang="en-US" altLang="zh-CN" dirty="0"/>
              <a:t>Layer</a:t>
            </a:r>
            <a:r>
              <a:rPr lang="zh-CN" altLang="en-US" dirty="0"/>
              <a:t>和</a:t>
            </a:r>
            <a:r>
              <a:rPr lang="en-US" altLang="zh-CN" dirty="0"/>
              <a:t>8</a:t>
            </a:r>
            <a:r>
              <a:rPr lang="zh-CN" altLang="en-US" dirty="0"/>
              <a:t>层</a:t>
            </a:r>
            <a:r>
              <a:rPr lang="en-US" altLang="zh-CN" dirty="0"/>
              <a:t>Layer</a:t>
            </a:r>
            <a:r>
              <a:rPr lang="zh-CN" altLang="en-US" dirty="0"/>
              <a:t>的设计差不多</a:t>
            </a:r>
            <a:endParaRPr lang="en-US" altLang="zh-CN" dirty="0"/>
          </a:p>
          <a:p>
            <a:pPr marL="285750" indent="-285750">
              <a:lnSpc>
                <a:spcPct val="150000"/>
              </a:lnSpc>
              <a:buFont typeface="Wingdings" panose="05000000000000000000" pitchFamily="2" charset="2"/>
              <a:buChar char="Ø"/>
            </a:pPr>
            <a:r>
              <a:rPr lang="zh-CN" altLang="en-US" dirty="0"/>
              <a:t>电子学采样模块化结构，容易整体拆除和检修，水冷汇总到一起，减少端板的水冷铜管数量</a:t>
            </a:r>
            <a:endParaRPr lang="en-US" altLang="zh-CN" dirty="0"/>
          </a:p>
          <a:p>
            <a:pPr marL="285750" indent="-285750">
              <a:lnSpc>
                <a:spcPct val="150000"/>
              </a:lnSpc>
              <a:buFont typeface="Wingdings" panose="05000000000000000000" pitchFamily="2" charset="2"/>
              <a:buChar char="Ø"/>
            </a:pPr>
            <a:r>
              <a:rPr lang="en-US" altLang="zh-CN" dirty="0"/>
              <a:t>12</a:t>
            </a:r>
            <a:r>
              <a:rPr lang="zh-CN" altLang="en-US" dirty="0"/>
              <a:t>龙骨结构，与</a:t>
            </a:r>
            <a:r>
              <a:rPr lang="en-US" altLang="zh-CN" dirty="0"/>
              <a:t>PIDE12</a:t>
            </a:r>
            <a:r>
              <a:rPr lang="zh-CN" altLang="en-US" dirty="0"/>
              <a:t>扇区一致，气管、水管、线缆统一走龙骨，</a:t>
            </a:r>
            <a:r>
              <a:rPr lang="zh-CN" altLang="en-US" dirty="0">
                <a:solidFill>
                  <a:srgbClr val="FF0000"/>
                </a:solidFill>
                <a:highlight>
                  <a:srgbClr val="FFFF00"/>
                </a:highlight>
              </a:rPr>
              <a:t>龙骨上死区很大（</a:t>
            </a:r>
            <a:r>
              <a:rPr lang="en-US" altLang="zh-CN" dirty="0">
                <a:solidFill>
                  <a:srgbClr val="FF0000"/>
                </a:solidFill>
                <a:highlight>
                  <a:srgbClr val="FFFF00"/>
                </a:highlight>
              </a:rPr>
              <a:t>113%X</a:t>
            </a:r>
            <a:r>
              <a:rPr lang="en-US" altLang="zh-CN" baseline="-25000" dirty="0">
                <a:solidFill>
                  <a:srgbClr val="FF0000"/>
                </a:solidFill>
                <a:highlight>
                  <a:srgbClr val="FFFF00"/>
                </a:highlight>
              </a:rPr>
              <a:t>0</a:t>
            </a:r>
            <a:r>
              <a:rPr lang="zh-CN" altLang="en-US" dirty="0">
                <a:solidFill>
                  <a:srgbClr val="FF0000"/>
                </a:solidFill>
                <a:highlight>
                  <a:srgbClr val="FFFF00"/>
                </a:highlight>
              </a:rPr>
              <a:t>）</a:t>
            </a:r>
            <a:r>
              <a:rPr lang="zh-CN" altLang="en-US" dirty="0"/>
              <a:t>。</a:t>
            </a:r>
            <a:endParaRPr lang="en-US" altLang="zh-CN" dirty="0"/>
          </a:p>
        </p:txBody>
      </p:sp>
    </p:spTree>
    <p:extLst>
      <p:ext uri="{BB962C8B-B14F-4D97-AF65-F5344CB8AC3E}">
        <p14:creationId xmlns:p14="http://schemas.microsoft.com/office/powerpoint/2010/main" val="1294923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7EB32FD-44EE-F34D-CC57-B0A601E8934F}"/>
              </a:ext>
            </a:extLst>
          </p:cNvPr>
          <p:cNvSpPr>
            <a:spLocks noGrp="1"/>
          </p:cNvSpPr>
          <p:nvPr>
            <p:ph type="title"/>
          </p:nvPr>
        </p:nvSpPr>
        <p:spPr/>
        <p:txBody>
          <a:bodyPr/>
          <a:lstStyle/>
          <a:p>
            <a:r>
              <a:rPr lang="en-US" altLang="zh-CN" dirty="0"/>
              <a:t>MDCH</a:t>
            </a:r>
            <a:r>
              <a:rPr lang="zh-CN" altLang="en-US" dirty="0"/>
              <a:t>样机设计</a:t>
            </a:r>
          </a:p>
        </p:txBody>
      </p:sp>
      <p:sp>
        <p:nvSpPr>
          <p:cNvPr id="4" name="灯片编号占位符 3">
            <a:extLst>
              <a:ext uri="{FF2B5EF4-FFF2-40B4-BE49-F238E27FC236}">
                <a16:creationId xmlns:a16="http://schemas.microsoft.com/office/drawing/2014/main" id="{FA2E78E5-13A9-EEEE-113B-030FF2C811CA}"/>
              </a:ext>
            </a:extLst>
          </p:cNvPr>
          <p:cNvSpPr>
            <a:spLocks noGrp="1"/>
          </p:cNvSpPr>
          <p:nvPr>
            <p:ph type="sldNum" sz="quarter" idx="12"/>
          </p:nvPr>
        </p:nvSpPr>
        <p:spPr/>
        <p:txBody>
          <a:bodyPr/>
          <a:lstStyle/>
          <a:p>
            <a:fld id="{C40B4FF0-5E72-4B05-8317-861D4184A370}" type="slidenum">
              <a:rPr lang="zh-CN" altLang="en-US" smtClean="0"/>
              <a:pPr/>
              <a:t>8</a:t>
            </a:fld>
            <a:endParaRPr lang="zh-CN" altLang="en-US" dirty="0"/>
          </a:p>
        </p:txBody>
      </p:sp>
      <p:pic>
        <p:nvPicPr>
          <p:cNvPr id="5" name="图片 4">
            <a:extLst>
              <a:ext uri="{FF2B5EF4-FFF2-40B4-BE49-F238E27FC236}">
                <a16:creationId xmlns:a16="http://schemas.microsoft.com/office/drawing/2014/main" id="{02AFB89D-EDF3-7FEF-D316-7B28D62F89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865" y="2307813"/>
            <a:ext cx="6360758" cy="3558829"/>
          </a:xfrm>
          <a:prstGeom prst="rect">
            <a:avLst/>
          </a:prstGeom>
          <a:ln>
            <a:solidFill>
              <a:srgbClr val="0070C0"/>
            </a:solidFill>
          </a:ln>
        </p:spPr>
      </p:pic>
      <p:pic>
        <p:nvPicPr>
          <p:cNvPr id="6" name="图片 5">
            <a:extLst>
              <a:ext uri="{FF2B5EF4-FFF2-40B4-BE49-F238E27FC236}">
                <a16:creationId xmlns:a16="http://schemas.microsoft.com/office/drawing/2014/main" id="{A6551428-52F8-8286-F829-8D43B725466E}"/>
              </a:ext>
            </a:extLst>
          </p:cNvPr>
          <p:cNvPicPr>
            <a:picLocks noChangeAspect="1"/>
          </p:cNvPicPr>
          <p:nvPr/>
        </p:nvPicPr>
        <p:blipFill>
          <a:blip r:embed="rId4" cstate="print">
            <a:extLst>
              <a:ext uri="{28A0092B-C50C-407E-A947-70E740481C1C}">
                <a14:useLocalDpi xmlns:a14="http://schemas.microsoft.com/office/drawing/2010/main" val="0"/>
              </a:ext>
            </a:extLst>
          </a:blip>
          <a:srcRect l="4438"/>
          <a:stretch>
            <a:fillRect/>
          </a:stretch>
        </p:blipFill>
        <p:spPr>
          <a:xfrm>
            <a:off x="394058" y="4004229"/>
            <a:ext cx="1693566" cy="1790396"/>
          </a:xfrm>
          <a:prstGeom prst="rect">
            <a:avLst/>
          </a:prstGeom>
        </p:spPr>
      </p:pic>
      <p:sp>
        <p:nvSpPr>
          <p:cNvPr id="8" name="内容占位符 1">
            <a:extLst>
              <a:ext uri="{FF2B5EF4-FFF2-40B4-BE49-F238E27FC236}">
                <a16:creationId xmlns:a16="http://schemas.microsoft.com/office/drawing/2014/main" id="{3C74F518-0703-FCDB-2C30-3D6A3648264C}"/>
              </a:ext>
            </a:extLst>
          </p:cNvPr>
          <p:cNvSpPr>
            <a:spLocks noGrp="1"/>
          </p:cNvSpPr>
          <p:nvPr>
            <p:ph idx="1"/>
          </p:nvPr>
        </p:nvSpPr>
        <p:spPr>
          <a:xfrm>
            <a:off x="311865" y="1340680"/>
            <a:ext cx="10972800" cy="4525962"/>
          </a:xfrm>
        </p:spPr>
        <p:txBody>
          <a:bodyPr/>
          <a:lstStyle/>
          <a:p>
            <a:r>
              <a:rPr lang="zh-CN" altLang="en-US" dirty="0"/>
              <a:t>关键技术攻坚阶段共设计两个样机</a:t>
            </a:r>
          </a:p>
        </p:txBody>
      </p:sp>
      <p:sp>
        <p:nvSpPr>
          <p:cNvPr id="9" name="文本框 8">
            <a:extLst>
              <a:ext uri="{FF2B5EF4-FFF2-40B4-BE49-F238E27FC236}">
                <a16:creationId xmlns:a16="http://schemas.microsoft.com/office/drawing/2014/main" id="{8AEBCAB4-6CD3-3C15-805E-C0B6104E495A}"/>
              </a:ext>
            </a:extLst>
          </p:cNvPr>
          <p:cNvSpPr txBox="1"/>
          <p:nvPr/>
        </p:nvSpPr>
        <p:spPr>
          <a:xfrm>
            <a:off x="7099443" y="2014103"/>
            <a:ext cx="4513564" cy="378052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t>超小单元样机（工程机内室全长</a:t>
            </a:r>
            <a:r>
              <a:rPr lang="en-US" altLang="zh-CN" dirty="0"/>
              <a:t>1/8</a:t>
            </a:r>
            <a:r>
              <a:rPr lang="zh-CN" altLang="en-US" dirty="0"/>
              <a:t>圆弧）</a:t>
            </a:r>
            <a:endParaRPr lang="en-US" altLang="zh-CN" dirty="0"/>
          </a:p>
          <a:p>
            <a:pPr marL="285750" indent="-285750">
              <a:lnSpc>
                <a:spcPct val="150000"/>
              </a:lnSpc>
              <a:buFont typeface="Wingdings" panose="05000000000000000000" pitchFamily="2" charset="2"/>
              <a:buChar char="Ø"/>
            </a:pPr>
            <a:r>
              <a:rPr lang="zh-CN" altLang="en-US" dirty="0"/>
              <a:t>全长样机（工程机外室全长</a:t>
            </a:r>
            <a:r>
              <a:rPr lang="en-US" altLang="zh-CN" dirty="0"/>
              <a:t>1/8</a:t>
            </a:r>
            <a:r>
              <a:rPr lang="zh-CN" altLang="en-US" dirty="0"/>
              <a:t>圆弧）</a:t>
            </a:r>
            <a:endParaRPr lang="en-US" altLang="zh-CN" dirty="0"/>
          </a:p>
          <a:p>
            <a:pPr marL="285750" indent="-285750">
              <a:lnSpc>
                <a:spcPct val="150000"/>
              </a:lnSpc>
              <a:buFont typeface="Wingdings" panose="05000000000000000000" pitchFamily="2" charset="2"/>
              <a:buChar char="Ø"/>
            </a:pPr>
            <a:r>
              <a:rPr lang="zh-CN" altLang="en-US" dirty="0"/>
              <a:t>设计目的：</a:t>
            </a:r>
            <a:r>
              <a:rPr lang="zh-CN" altLang="en-US" b="1" dirty="0"/>
              <a:t>超小单元样机</a:t>
            </a:r>
            <a:r>
              <a:rPr lang="zh-CN" altLang="en-US" dirty="0"/>
              <a:t>研究</a:t>
            </a:r>
            <a:r>
              <a:rPr lang="zh-CN" altLang="en-US" b="1" dirty="0">
                <a:solidFill>
                  <a:srgbClr val="FF0000"/>
                </a:solidFill>
              </a:rPr>
              <a:t>高计数率下的漂移室性能及关键技术</a:t>
            </a:r>
            <a:r>
              <a:rPr lang="zh-CN" altLang="en-US" dirty="0"/>
              <a:t>；</a:t>
            </a:r>
            <a:r>
              <a:rPr lang="zh-CN" altLang="en-US" b="1" dirty="0"/>
              <a:t>全长样机</a:t>
            </a:r>
            <a:r>
              <a:rPr lang="zh-CN" altLang="en-US" dirty="0"/>
              <a:t>研究工程机全长长度时</a:t>
            </a:r>
            <a:r>
              <a:rPr lang="zh-CN" altLang="en-US" b="1" dirty="0">
                <a:solidFill>
                  <a:srgbClr val="FF0000"/>
                </a:solidFill>
              </a:rPr>
              <a:t>端面板形变</a:t>
            </a:r>
            <a:r>
              <a:rPr lang="zh-CN" altLang="en-US" dirty="0"/>
              <a:t>，</a:t>
            </a:r>
            <a:r>
              <a:rPr lang="zh-CN" altLang="en-US" b="1" dirty="0">
                <a:solidFill>
                  <a:srgbClr val="FF0000"/>
                </a:solidFill>
              </a:rPr>
              <a:t>丝位置精度</a:t>
            </a:r>
            <a:r>
              <a:rPr lang="zh-CN" altLang="en-US" dirty="0"/>
              <a:t>等关键技术以及工程机外室大单元状态下的工作性能。</a:t>
            </a:r>
            <a:endParaRPr lang="en-US" altLang="zh-CN" dirty="0"/>
          </a:p>
          <a:p>
            <a:pPr marL="285750" indent="-285750">
              <a:lnSpc>
                <a:spcPct val="150000"/>
              </a:lnSpc>
              <a:buFont typeface="Wingdings" panose="05000000000000000000" pitchFamily="2" charset="2"/>
              <a:buChar char="Ø"/>
            </a:pPr>
            <a:r>
              <a:rPr lang="zh-CN" altLang="en-US" dirty="0"/>
              <a:t>设计单元数：</a:t>
            </a:r>
            <a:r>
              <a:rPr lang="en-US" altLang="zh-CN" b="1" dirty="0"/>
              <a:t>~395</a:t>
            </a:r>
            <a:r>
              <a:rPr lang="zh-CN" altLang="en-US" b="1" dirty="0"/>
              <a:t>个</a:t>
            </a:r>
            <a:endParaRPr lang="en-US" altLang="zh-CN" b="1" dirty="0"/>
          </a:p>
          <a:p>
            <a:pPr marL="285750" indent="-285750">
              <a:lnSpc>
                <a:spcPct val="150000"/>
              </a:lnSpc>
              <a:buFont typeface="Wingdings" panose="05000000000000000000" pitchFamily="2" charset="2"/>
              <a:buChar char="Ø"/>
            </a:pPr>
            <a:r>
              <a:rPr lang="zh-CN" altLang="en-US" dirty="0"/>
              <a:t>丝数：</a:t>
            </a:r>
            <a:r>
              <a:rPr lang="en-US" altLang="zh-CN" b="1" dirty="0"/>
              <a:t>~1800</a:t>
            </a:r>
          </a:p>
        </p:txBody>
      </p:sp>
    </p:spTree>
    <p:extLst>
      <p:ext uri="{BB962C8B-B14F-4D97-AF65-F5344CB8AC3E}">
        <p14:creationId xmlns:p14="http://schemas.microsoft.com/office/powerpoint/2010/main" val="120615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1C771A2-9DA6-6B49-2228-D1EC0CA0013C}"/>
              </a:ext>
            </a:extLst>
          </p:cNvPr>
          <p:cNvSpPr>
            <a:spLocks noGrp="1"/>
          </p:cNvSpPr>
          <p:nvPr>
            <p:ph type="title"/>
          </p:nvPr>
        </p:nvSpPr>
        <p:spPr/>
        <p:txBody>
          <a:bodyPr/>
          <a:lstStyle/>
          <a:p>
            <a:r>
              <a:rPr lang="en-US" altLang="zh-CN" dirty="0"/>
              <a:t>MDCH</a:t>
            </a:r>
            <a:r>
              <a:rPr lang="zh-CN" altLang="en-US" dirty="0"/>
              <a:t>关键技术研究</a:t>
            </a:r>
            <a:r>
              <a:rPr lang="en-US" altLang="zh-CN" dirty="0"/>
              <a:t>—</a:t>
            </a:r>
            <a:r>
              <a:rPr lang="zh-CN" altLang="en-US" dirty="0"/>
              <a:t>丝参数测试</a:t>
            </a:r>
          </a:p>
        </p:txBody>
      </p:sp>
      <p:sp>
        <p:nvSpPr>
          <p:cNvPr id="4" name="灯片编号占位符 3">
            <a:extLst>
              <a:ext uri="{FF2B5EF4-FFF2-40B4-BE49-F238E27FC236}">
                <a16:creationId xmlns:a16="http://schemas.microsoft.com/office/drawing/2014/main" id="{8E1F8BC4-6138-1B6F-AC6C-BDF3E21C52BB}"/>
              </a:ext>
            </a:extLst>
          </p:cNvPr>
          <p:cNvSpPr>
            <a:spLocks noGrp="1"/>
          </p:cNvSpPr>
          <p:nvPr>
            <p:ph type="sldNum" sz="quarter" idx="12"/>
          </p:nvPr>
        </p:nvSpPr>
        <p:spPr/>
        <p:txBody>
          <a:bodyPr/>
          <a:lstStyle/>
          <a:p>
            <a:fld id="{C40B4FF0-5E72-4B05-8317-861D4184A370}" type="slidenum">
              <a:rPr lang="zh-CN" altLang="en-US" smtClean="0"/>
              <a:pPr/>
              <a:t>9</a:t>
            </a:fld>
            <a:endParaRPr lang="zh-CN" altLang="en-US" dirty="0"/>
          </a:p>
        </p:txBody>
      </p:sp>
      <p:pic>
        <p:nvPicPr>
          <p:cNvPr id="5" name="图片 4">
            <a:extLst>
              <a:ext uri="{FF2B5EF4-FFF2-40B4-BE49-F238E27FC236}">
                <a16:creationId xmlns:a16="http://schemas.microsoft.com/office/drawing/2014/main" id="{EC4B552E-1F74-5929-C055-3C4E469D8C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161" y="1199076"/>
            <a:ext cx="4492301" cy="2582789"/>
          </a:xfrm>
          <a:prstGeom prst="rect">
            <a:avLst/>
          </a:prstGeom>
        </p:spPr>
      </p:pic>
      <p:pic>
        <p:nvPicPr>
          <p:cNvPr id="6" name="图片 5">
            <a:extLst>
              <a:ext uri="{FF2B5EF4-FFF2-40B4-BE49-F238E27FC236}">
                <a16:creationId xmlns:a16="http://schemas.microsoft.com/office/drawing/2014/main" id="{F79E45AB-911D-7583-C0EE-3E19499C10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161" y="3715356"/>
            <a:ext cx="4492301" cy="2331531"/>
          </a:xfrm>
          <a:prstGeom prst="rect">
            <a:avLst/>
          </a:prstGeom>
        </p:spPr>
      </p:pic>
      <p:pic>
        <p:nvPicPr>
          <p:cNvPr id="7" name="图片 6">
            <a:extLst>
              <a:ext uri="{FF2B5EF4-FFF2-40B4-BE49-F238E27FC236}">
                <a16:creationId xmlns:a16="http://schemas.microsoft.com/office/drawing/2014/main" id="{2A835589-A09B-B9D6-EFB3-8234DDA27C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592" y="1199076"/>
            <a:ext cx="4482705" cy="2415696"/>
          </a:xfrm>
          <a:prstGeom prst="rect">
            <a:avLst/>
          </a:prstGeom>
        </p:spPr>
      </p:pic>
      <p:pic>
        <p:nvPicPr>
          <p:cNvPr id="8" name="图片 7">
            <a:extLst>
              <a:ext uri="{FF2B5EF4-FFF2-40B4-BE49-F238E27FC236}">
                <a16:creationId xmlns:a16="http://schemas.microsoft.com/office/drawing/2014/main" id="{1F1B98C2-384F-BF19-2B0C-300B9AFED2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592" y="3625087"/>
            <a:ext cx="4419863" cy="2415696"/>
          </a:xfrm>
          <a:prstGeom prst="rect">
            <a:avLst/>
          </a:prstGeom>
        </p:spPr>
      </p:pic>
      <p:sp>
        <p:nvSpPr>
          <p:cNvPr id="9" name="文本框 8">
            <a:extLst>
              <a:ext uri="{FF2B5EF4-FFF2-40B4-BE49-F238E27FC236}">
                <a16:creationId xmlns:a16="http://schemas.microsoft.com/office/drawing/2014/main" id="{10BC07A0-106D-554A-E463-14A792345DC1}"/>
              </a:ext>
            </a:extLst>
          </p:cNvPr>
          <p:cNvSpPr txBox="1"/>
          <p:nvPr/>
        </p:nvSpPr>
        <p:spPr>
          <a:xfrm>
            <a:off x="559049" y="5980377"/>
            <a:ext cx="5290389" cy="793487"/>
          </a:xfrm>
          <a:prstGeom prst="rect">
            <a:avLst/>
          </a:prstGeom>
          <a:noFill/>
        </p:spPr>
        <p:txBody>
          <a:bodyPr wrap="square" rtlCol="0">
            <a:spAutoFit/>
          </a:bodyPr>
          <a:lstStyle/>
          <a:p>
            <a:pPr>
              <a:lnSpc>
                <a:spcPct val="150000"/>
              </a:lnSpc>
            </a:pPr>
            <a:r>
              <a:rPr lang="zh-CN" altLang="en-US" sz="1600" dirty="0"/>
              <a:t>对于</a:t>
            </a:r>
            <a:r>
              <a:rPr lang="en-US" altLang="zh-CN" sz="1600" dirty="0"/>
              <a:t>1.5m</a:t>
            </a:r>
            <a:r>
              <a:rPr lang="zh-CN" altLang="en-US" sz="1600" dirty="0"/>
              <a:t>镀金钨丝，在</a:t>
            </a:r>
            <a:r>
              <a:rPr lang="en-US" altLang="zh-CN" sz="1600" dirty="0"/>
              <a:t>7mm</a:t>
            </a:r>
            <a:r>
              <a:rPr lang="zh-CN" altLang="en-US" sz="1600" dirty="0"/>
              <a:t>以内处于弹性形变阶段。结果显示：</a:t>
            </a:r>
            <a:r>
              <a:rPr lang="zh-CN" altLang="en-US" sz="1600" dirty="0">
                <a:solidFill>
                  <a:srgbClr val="FF0000"/>
                </a:solidFill>
              </a:rPr>
              <a:t>这个长度下，每拉伸</a:t>
            </a:r>
            <a:r>
              <a:rPr lang="en-US" altLang="zh-CN" sz="1600" dirty="0">
                <a:solidFill>
                  <a:srgbClr val="FF0000"/>
                </a:solidFill>
              </a:rPr>
              <a:t>1mm</a:t>
            </a:r>
            <a:r>
              <a:rPr lang="zh-CN" altLang="en-US" sz="1600" dirty="0">
                <a:solidFill>
                  <a:srgbClr val="FF0000"/>
                </a:solidFill>
              </a:rPr>
              <a:t>，张力变化</a:t>
            </a:r>
            <a:r>
              <a:rPr lang="en-US" altLang="zh-CN" sz="1600" dirty="0">
                <a:solidFill>
                  <a:srgbClr val="FF0000"/>
                </a:solidFill>
              </a:rPr>
              <a:t>7.7g</a:t>
            </a:r>
            <a:r>
              <a:rPr lang="zh-CN" altLang="en-US" sz="1600" dirty="0">
                <a:solidFill>
                  <a:srgbClr val="FF0000"/>
                </a:solidFill>
              </a:rPr>
              <a:t>左右。</a:t>
            </a:r>
          </a:p>
        </p:txBody>
      </p:sp>
      <p:sp>
        <p:nvSpPr>
          <p:cNvPr id="10" name="文本框 9">
            <a:extLst>
              <a:ext uri="{FF2B5EF4-FFF2-40B4-BE49-F238E27FC236}">
                <a16:creationId xmlns:a16="http://schemas.microsoft.com/office/drawing/2014/main" id="{909E59E9-07FA-CE64-04D9-402D4C81CCA9}"/>
              </a:ext>
            </a:extLst>
          </p:cNvPr>
          <p:cNvSpPr txBox="1"/>
          <p:nvPr/>
        </p:nvSpPr>
        <p:spPr>
          <a:xfrm>
            <a:off x="6481628" y="5959074"/>
            <a:ext cx="5047856" cy="793487"/>
          </a:xfrm>
          <a:prstGeom prst="rect">
            <a:avLst/>
          </a:prstGeom>
          <a:noFill/>
        </p:spPr>
        <p:txBody>
          <a:bodyPr wrap="square" rtlCol="0">
            <a:spAutoFit/>
          </a:bodyPr>
          <a:lstStyle/>
          <a:p>
            <a:pPr>
              <a:lnSpc>
                <a:spcPct val="150000"/>
              </a:lnSpc>
            </a:pPr>
            <a:r>
              <a:rPr lang="zh-CN" altLang="en-US" sz="1600" dirty="0"/>
              <a:t>对于</a:t>
            </a:r>
            <a:r>
              <a:rPr lang="en-US" altLang="zh-CN" sz="1600" dirty="0"/>
              <a:t>1.5m</a:t>
            </a:r>
            <a:r>
              <a:rPr lang="zh-CN" altLang="en-US" sz="1600" dirty="0"/>
              <a:t>铝丝，在</a:t>
            </a:r>
            <a:r>
              <a:rPr lang="en-US" altLang="zh-CN" sz="1600" dirty="0"/>
              <a:t>3.5mm</a:t>
            </a:r>
            <a:r>
              <a:rPr lang="zh-CN" altLang="en-US" sz="1600" dirty="0"/>
              <a:t>以内处于弹性形变阶段。结果显示：</a:t>
            </a:r>
            <a:r>
              <a:rPr lang="zh-CN" altLang="en-US" sz="1600" dirty="0">
                <a:solidFill>
                  <a:srgbClr val="FF0000"/>
                </a:solidFill>
              </a:rPr>
              <a:t>这个长度下，每拉伸</a:t>
            </a:r>
            <a:r>
              <a:rPr lang="en-US" altLang="zh-CN" sz="1600" dirty="0">
                <a:solidFill>
                  <a:srgbClr val="FF0000"/>
                </a:solidFill>
              </a:rPr>
              <a:t>1mm</a:t>
            </a:r>
            <a:r>
              <a:rPr lang="zh-CN" altLang="en-US" sz="1600" dirty="0">
                <a:solidFill>
                  <a:srgbClr val="FF0000"/>
                </a:solidFill>
              </a:rPr>
              <a:t>，张力变化</a:t>
            </a:r>
            <a:r>
              <a:rPr lang="en-US" altLang="zh-CN" sz="1600" dirty="0">
                <a:solidFill>
                  <a:srgbClr val="FF0000"/>
                </a:solidFill>
              </a:rPr>
              <a:t>15g</a:t>
            </a:r>
            <a:r>
              <a:rPr lang="zh-CN" altLang="en-US" sz="1600" dirty="0">
                <a:solidFill>
                  <a:srgbClr val="FF0000"/>
                </a:solidFill>
              </a:rPr>
              <a:t>左右。</a:t>
            </a:r>
          </a:p>
        </p:txBody>
      </p:sp>
    </p:spTree>
    <p:extLst>
      <p:ext uri="{BB962C8B-B14F-4D97-AF65-F5344CB8AC3E}">
        <p14:creationId xmlns:p14="http://schemas.microsoft.com/office/powerpoint/2010/main" val="2526512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主题4">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qc2gwx3x">
      <a:majorFont>
        <a:latin typeface="Arial"/>
        <a:ea typeface="微软雅黑"/>
        <a:cs typeface=""/>
      </a:majorFont>
      <a:minorFont>
        <a:latin typeface="Arial"/>
        <a:ea typeface="微软雅黑"/>
        <a:cs typeface=""/>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主题4" id="{5752A5BE-8854-4E8C-A100-ADC60D3A0BEF}" vid="{CFF60CD6-FBB4-40B4-AFE2-C97100B6E7E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主题4</Template>
  <TotalTime>191689</TotalTime>
  <Words>2811</Words>
  <Application>Microsoft Office PowerPoint</Application>
  <PresentationFormat>宽屏</PresentationFormat>
  <Paragraphs>534</Paragraphs>
  <Slides>35</Slides>
  <Notes>25</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35</vt:i4>
      </vt:variant>
    </vt:vector>
  </HeadingPairs>
  <TitlesOfParts>
    <vt:vector size="48" baseType="lpstr">
      <vt:lpstr>等线</vt:lpstr>
      <vt:lpstr>宋体</vt:lpstr>
      <vt:lpstr>微软雅黑</vt:lpstr>
      <vt:lpstr>Arial</vt:lpstr>
      <vt:lpstr>Cambria Math</vt:lpstr>
      <vt:lpstr>Lucida Sans Unicode</vt:lpstr>
      <vt:lpstr>Times New Roman</vt:lpstr>
      <vt:lpstr>Verdana</vt:lpstr>
      <vt:lpstr>Wingdings</vt:lpstr>
      <vt:lpstr>Wingdings 2</vt:lpstr>
      <vt:lpstr>Wingdings 3</vt:lpstr>
      <vt:lpstr>主题4</vt:lpstr>
      <vt:lpstr>Visio</vt:lpstr>
      <vt:lpstr>STCF MDC研究进展</vt:lpstr>
      <vt:lpstr>目录</vt:lpstr>
      <vt:lpstr>主漂移室（MDCH）--外径迹探测器</vt:lpstr>
      <vt:lpstr>PowerPoint 演示文稿</vt:lpstr>
      <vt:lpstr>目录：探测器进展</vt:lpstr>
      <vt:lpstr>丝层优化与工程机设计</vt:lpstr>
      <vt:lpstr>丝层优化与工程机设计</vt:lpstr>
      <vt:lpstr>MDCH样机设计</vt:lpstr>
      <vt:lpstr>MDCH关键技术研究—丝参数测试</vt:lpstr>
      <vt:lpstr>MDCH关键技术研究—定位子</vt:lpstr>
      <vt:lpstr>超小单元样机—研制</vt:lpstr>
      <vt:lpstr>超小单元样机—铁源测试</vt:lpstr>
      <vt:lpstr>超小单元样机—铁源测试</vt:lpstr>
      <vt:lpstr>PowerPoint 演示文稿</vt:lpstr>
      <vt:lpstr>超小单元样机—宇宙射线测试</vt:lpstr>
      <vt:lpstr>超小单元样机—宇宙射线测试</vt:lpstr>
      <vt:lpstr>超小单元样机—宇宙射线测试</vt:lpstr>
      <vt:lpstr>超小单元样机—宇宙射线测试</vt:lpstr>
      <vt:lpstr>超小单元样机—宇宙射线测试</vt:lpstr>
      <vt:lpstr>全长样机—研制</vt:lpstr>
      <vt:lpstr>全长样机—铁源测试</vt:lpstr>
      <vt:lpstr>目录：电子学进展</vt:lpstr>
      <vt:lpstr>原理样机电子学</vt:lpstr>
      <vt:lpstr>原理样机测量精度</vt:lpstr>
      <vt:lpstr>测试平台搭建</vt:lpstr>
      <vt:lpstr>测试进展</vt:lpstr>
      <vt:lpstr>铁源测试</vt:lpstr>
      <vt:lpstr>铁源能谱测试</vt:lpstr>
      <vt:lpstr>测试系统搭建</vt:lpstr>
      <vt:lpstr>触发信号测量</vt:lpstr>
      <vt:lpstr>验收测试进展</vt:lpstr>
      <vt:lpstr>目录</vt:lpstr>
      <vt:lpstr>下一步工作计划</vt:lpstr>
      <vt:lpstr>PowerPoint 演示文稿</vt:lpstr>
      <vt:lpstr>Backup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LHAASO WCDA 与PMT联合调试准备工作进展</dc:title>
  <dc:creator>YJ</dc:creator>
  <cp:lastModifiedBy>fel611</cp:lastModifiedBy>
  <cp:revision>2576</cp:revision>
  <dcterms:created xsi:type="dcterms:W3CDTF">2017-05-03T14:33:08Z</dcterms:created>
  <dcterms:modified xsi:type="dcterms:W3CDTF">2026-07-01T04:18:34Z</dcterms:modified>
</cp:coreProperties>
</file>