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5" r:id="rId2"/>
    <p:sldId id="388" r:id="rId3"/>
    <p:sldId id="408" r:id="rId4"/>
    <p:sldId id="414" r:id="rId5"/>
    <p:sldId id="438" r:id="rId6"/>
    <p:sldId id="2556" r:id="rId7"/>
    <p:sldId id="461" r:id="rId8"/>
    <p:sldId id="4385" r:id="rId9"/>
    <p:sldId id="4333" r:id="rId10"/>
    <p:sldId id="4350" r:id="rId11"/>
    <p:sldId id="4338" r:id="rId12"/>
    <p:sldId id="4340" r:id="rId13"/>
    <p:sldId id="4339" r:id="rId14"/>
    <p:sldId id="4386" r:id="rId15"/>
    <p:sldId id="4392" r:id="rId16"/>
    <p:sldId id="4393" r:id="rId17"/>
    <p:sldId id="4395" r:id="rId18"/>
    <p:sldId id="4387" r:id="rId19"/>
    <p:sldId id="4390" r:id="rId20"/>
    <p:sldId id="4391" r:id="rId21"/>
    <p:sldId id="4389" r:id="rId22"/>
    <p:sldId id="338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 zhou" initials="lz" lastIdx="1" clrIdx="0"/>
  <p:cmAuthor id="2" name="ZhouYi" initials="Z" lastIdx="1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0000FF"/>
    <a:srgbClr val="EC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2" autoAdjust="0"/>
    <p:restoredTop sz="83819" autoAdjust="0"/>
  </p:normalViewPr>
  <p:slideViewPr>
    <p:cSldViewPr snapToGrid="0" showGuides="1">
      <p:cViewPr varScale="1">
        <p:scale>
          <a:sx n="69" d="100"/>
          <a:sy n="69" d="100"/>
        </p:scale>
        <p:origin x="1061" y="62"/>
      </p:cViewPr>
      <p:guideLst>
        <p:guide orient="horz" pos="21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172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DF647-ADFE-4DFA-889F-DAAEE28856D3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9702E-334E-4B71-B0FE-D246CC100F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μTPC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评估额外影响，不影响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995" r="218"/>
          <a:stretch>
            <a:fillRect/>
          </a:stretch>
        </p:blipFill>
        <p:spPr>
          <a:xfrm>
            <a:off x="1079500" y="1564639"/>
            <a:ext cx="10132060" cy="5116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290" y="1052513"/>
            <a:ext cx="12081194" cy="341312"/>
          </a:xfrm>
          <a:prstGeom prst="rect">
            <a:avLst/>
          </a:prstGeom>
          <a:gradFill rotWithShape="0">
            <a:gsLst>
              <a:gs pos="0">
                <a:srgbClr val="24D7E3"/>
              </a:gs>
              <a:gs pos="100000">
                <a:srgbClr val="FFEF3A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9790" y="76200"/>
            <a:ext cx="76200" cy="64008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F2ABE7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636615" y="6324600"/>
            <a:ext cx="360362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269991BF-E30C-45A0-A276-14E4E81C5DF7}" type="slidenum">
              <a:rPr lang="en-US" altLang="zh-CN" sz="1400" b="1" i="1" smtClean="0">
                <a:solidFill>
                  <a:srgbClr val="801EFF"/>
                </a:solidFill>
                <a:latin typeface="Times" panose="02020603050405020304" pitchFamily="18" charset="0"/>
              </a:rPr>
              <a:t>‹#›</a:t>
            </a:fld>
            <a:endParaRPr lang="en-US" altLang="zh-CN" sz="1400" b="1" i="1" dirty="0">
              <a:solidFill>
                <a:srgbClr val="801EFF"/>
              </a:solidFill>
              <a:latin typeface="Times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049240" y="76200"/>
            <a:ext cx="94773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indico.cern.ch/event/1413681/contributions/601335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591" y="1535403"/>
            <a:ext cx="11383241" cy="18935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800"/>
              </a:spcAft>
            </a:pP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STCF-ITKW</a:t>
            </a:r>
            <a:r>
              <a:rPr lang="zh-CN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探测器研究进展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906959"/>
            <a:ext cx="9144000" cy="9469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方竹君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STCF-ITKW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工作组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副标题 2"/>
          <p:cNvSpPr txBox="1"/>
          <p:nvPr/>
        </p:nvSpPr>
        <p:spPr>
          <a:xfrm>
            <a:off x="1587211" y="6144640"/>
            <a:ext cx="9144000" cy="3996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　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2026STCF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研讨会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2026.07.01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6"/>
    </mc:Choice>
    <mc:Fallback xmlns="">
      <p:transition spd="slow" advTm="562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微时间投影室（</a:t>
            </a:r>
            <a:r>
              <a:rPr kumimoji="1" lang="en-US" altLang="zh-CN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μTPC</a:t>
            </a: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）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5" y="2528800"/>
            <a:ext cx="3964427" cy="38237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31" y="1768362"/>
            <a:ext cx="2746906" cy="24178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1" y="1742309"/>
            <a:ext cx="3232854" cy="24145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17" y="4329274"/>
            <a:ext cx="2796887" cy="24145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65138" y="1569924"/>
            <a:ext cx="601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+mn-ea"/>
              </a:rPr>
              <a:t>对斜入射粒子采用</a:t>
            </a:r>
            <a:r>
              <a:rPr lang="en-US" altLang="zh-CN" sz="2000" b="1" dirty="0" err="1">
                <a:latin typeface="+mn-ea"/>
              </a:rPr>
              <a:t>μTPC</a:t>
            </a:r>
            <a:r>
              <a:rPr lang="zh-CN" altLang="en-US" sz="2000" b="1" dirty="0">
                <a:latin typeface="+mn-ea"/>
              </a:rPr>
              <a:t>进行重建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>
            <a:fillRect/>
          </a:stretch>
        </p:blipFill>
        <p:spPr>
          <a:xfrm>
            <a:off x="8829894" y="4351443"/>
            <a:ext cx="2679243" cy="237797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84390" y="4013584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前沿拟合与横比定时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48886" y="6590920"/>
            <a:ext cx="1220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获取</a:t>
            </a:r>
            <a:r>
              <a:rPr lang="en-US" altLang="zh-CN" sz="1200" dirty="0" err="1"/>
              <a:t>Tmin</a:t>
            </a:r>
            <a:r>
              <a:rPr lang="en-US" altLang="zh-CN" sz="1200" dirty="0"/>
              <a:t>/</a:t>
            </a:r>
            <a:r>
              <a:rPr lang="en-US" altLang="zh-CN" sz="1200" dirty="0" err="1"/>
              <a:t>Tmax</a:t>
            </a:r>
            <a:endParaRPr lang="zh-CN" altLang="en-US" sz="1200" dirty="0"/>
          </a:p>
        </p:txBody>
      </p:sp>
      <p:sp>
        <p:nvSpPr>
          <p:cNvPr id="6" name="文本框 5"/>
          <p:cNvSpPr txBox="1"/>
          <p:nvPr/>
        </p:nvSpPr>
        <p:spPr>
          <a:xfrm>
            <a:off x="9019688" y="4018389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聚类着火条数目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162276" y="6605353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径迹段拟合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56" y="2097740"/>
            <a:ext cx="3132889" cy="10354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93252" y="5213397"/>
            <a:ext cx="241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应用</a:t>
            </a:r>
            <a:r>
              <a:rPr lang="en-US" altLang="zh-CN" dirty="0" err="1"/>
              <a:t>μTPC</a:t>
            </a:r>
            <a:r>
              <a:rPr lang="zh-CN" altLang="en-US" dirty="0"/>
              <a:t>算法进行数据分析</a:t>
            </a:r>
            <a:endParaRPr lang="en-US" altLang="zh-C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测试结果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03" y="2024846"/>
            <a:ext cx="4651306" cy="39649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1" y="2024846"/>
            <a:ext cx="4602423" cy="39649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08779" y="5989829"/>
            <a:ext cx="459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1T: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zh-CN" altLang="en-US" dirty="0"/>
              <a:t>径迹误差</a:t>
            </a:r>
            <a:r>
              <a:rPr lang="en-US" altLang="zh-CN" b="1" dirty="0"/>
              <a:t>98μm</a:t>
            </a:r>
            <a:r>
              <a:rPr lang="zh-CN" altLang="en-US" dirty="0"/>
              <a:t>，扣除后样机位置分辨好于</a:t>
            </a:r>
            <a:r>
              <a:rPr lang="en-US" altLang="zh-CN" b="1" dirty="0">
                <a:solidFill>
                  <a:srgbClr val="FF0000"/>
                </a:solidFill>
              </a:rPr>
              <a:t>130μm(0°), 80μm(23°)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1181" y="1495231"/>
            <a:ext cx="9248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dirty="0"/>
              <a:t>旋转样机，获得感兴趣的角度数据（</a:t>
            </a:r>
            <a:r>
              <a:rPr lang="en-US" altLang="zh-CN" sz="2000" dirty="0"/>
              <a:t>20°</a:t>
            </a:r>
            <a:r>
              <a:rPr lang="zh-CN" altLang="en-US" sz="2000" dirty="0"/>
              <a:t>附近，模拟中的洛伦兹角）</a:t>
            </a:r>
            <a:endParaRPr lang="en-US" altLang="zh-CN" sz="2000" dirty="0"/>
          </a:p>
        </p:txBody>
      </p:sp>
      <p:sp>
        <p:nvSpPr>
          <p:cNvPr id="2" name="箭头: 右 1"/>
          <p:cNvSpPr/>
          <p:nvPr/>
        </p:nvSpPr>
        <p:spPr>
          <a:xfrm>
            <a:off x="5757324" y="3702538"/>
            <a:ext cx="931352" cy="556249"/>
          </a:xfrm>
          <a:prstGeom prst="rightArrow">
            <a:avLst>
              <a:gd name="adj1" fmla="val 50000"/>
              <a:gd name="adj2" fmla="val 66743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7570" y="3268426"/>
            <a:ext cx="1261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磁场开启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28181" y="5989828"/>
            <a:ext cx="4721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0T: </a:t>
            </a:r>
            <a:r>
              <a:rPr lang="zh-CN" altLang="en-US" dirty="0"/>
              <a:t>径迹误差</a:t>
            </a:r>
            <a:r>
              <a:rPr lang="en-US" altLang="zh-CN" b="1" dirty="0"/>
              <a:t>66μm</a:t>
            </a:r>
            <a:r>
              <a:rPr lang="zh-CN" altLang="en-US" dirty="0"/>
              <a:t>，扣除后样机位置分辨好于</a:t>
            </a:r>
            <a:r>
              <a:rPr lang="en-US" altLang="zh-CN" b="1" dirty="0">
                <a:solidFill>
                  <a:srgbClr val="FF0000"/>
                </a:solidFill>
              </a:rPr>
              <a:t>70μm(0°),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110μm(23°)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不同磁场强度下的位置分辨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57" y="1792495"/>
            <a:ext cx="5585173" cy="453165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20971" y="2380628"/>
            <a:ext cx="482749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/>
              <a:t>不同磁场强度时：</a:t>
            </a:r>
            <a:endParaRPr lang="en-US" altLang="zh-CN" sz="2000" dirty="0"/>
          </a:p>
          <a:p>
            <a:endParaRPr lang="en-US" altLang="zh-CN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径迹探测器受影响程度不同</a:t>
            </a:r>
            <a:endParaRPr lang="en-US" altLang="zh-CN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扣除径迹误差后，样机对正入射粒子的位置分辨能力随磁场增大而变差。</a:t>
            </a: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6303830" y="4946912"/>
            <a:ext cx="5667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这指导我们可以寻找具有</a:t>
            </a:r>
            <a:r>
              <a:rPr lang="zh-CN" altLang="en-US" sz="2000" b="1" dirty="0">
                <a:solidFill>
                  <a:srgbClr val="FF0000"/>
                </a:solidFill>
              </a:rPr>
              <a:t>更小洛伦兹角的气体</a:t>
            </a:r>
            <a:r>
              <a:rPr lang="zh-CN" altLang="en-US" sz="2000" dirty="0"/>
              <a:t>进一步优化位置分辨性能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高计数率下的位置分辨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6" y="2114414"/>
            <a:ext cx="5125915" cy="39173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76" y="1868605"/>
            <a:ext cx="4420253" cy="22515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37287" y="4216139"/>
            <a:ext cx="62461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使用</a:t>
            </a:r>
            <a:r>
              <a:rPr lang="zh-CN" altLang="en-US" b="1" dirty="0">
                <a:solidFill>
                  <a:srgbClr val="FF0000"/>
                </a:solidFill>
              </a:rPr>
              <a:t>高亮度</a:t>
            </a:r>
            <a:r>
              <a:rPr lang="en-US" altLang="zh-CN" b="1" dirty="0">
                <a:solidFill>
                  <a:srgbClr val="FF0000"/>
                </a:solidFill>
              </a:rPr>
              <a:t>Pion</a:t>
            </a:r>
            <a:r>
              <a:rPr lang="zh-CN" altLang="en-US" b="1" dirty="0">
                <a:solidFill>
                  <a:srgbClr val="FF0000"/>
                </a:solidFill>
              </a:rPr>
              <a:t>束流</a:t>
            </a:r>
            <a:r>
              <a:rPr lang="zh-CN" altLang="en-US" dirty="0"/>
              <a:t>测量样机的计数率能力和位置分辨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G0</a:t>
            </a:r>
            <a:r>
              <a:rPr lang="zh-CN" altLang="en-US" dirty="0"/>
              <a:t>与</a:t>
            </a:r>
            <a:r>
              <a:rPr lang="en-US" altLang="zh-CN" dirty="0"/>
              <a:t>G</a:t>
            </a:r>
            <a:r>
              <a:rPr lang="zh-CN" altLang="en-US" dirty="0"/>
              <a:t>为聚类的总电荷量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束斑面积很小，仅照射到小角度区域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对</a:t>
            </a:r>
            <a:r>
              <a:rPr lang="en-US" altLang="zh-CN" dirty="0"/>
              <a:t>APV25</a:t>
            </a:r>
            <a:r>
              <a:rPr lang="zh-CN" altLang="en-US" dirty="0"/>
              <a:t>的读出事例做了堆积判弃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150kHz/cm</a:t>
            </a:r>
            <a:r>
              <a:rPr lang="en-US" altLang="zh-CN" b="1" baseline="30000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时，样机增益和位置分辨未出现明显劣化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84093" y="1589957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此时磁场未开启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8315" y="1600575"/>
            <a:ext cx="9095369" cy="5194763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介绍</a:t>
            </a:r>
            <a:endParaRPr lang="en-US" altLang="zh-CN" sz="40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探测器进展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强磁环境中的束流测试</a:t>
            </a:r>
            <a:endParaRPr lang="en-US" altLang="zh-CN" sz="24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四层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ITKW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几何优化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电子学进展</a:t>
            </a:r>
            <a:endParaRPr lang="en-US" altLang="zh-CN" sz="4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宇宙线测试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工作计划</a:t>
            </a:r>
            <a:endParaRPr lang="en-US" altLang="zh-CN" sz="4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spd="slow" advTm="165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四层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ITKW</a:t>
            </a: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设计</a:t>
            </a:r>
            <a:endParaRPr kumimoji="1" lang="en-US" altLang="zh-CN" b="1" dirty="0">
              <a:latin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535" y="5207866"/>
            <a:ext cx="520258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/>
              <a:t>经全局几何优化后，综合硬件设计，初步确定四层</a:t>
            </a:r>
            <a:r>
              <a:rPr lang="en-US" altLang="zh-CN" dirty="0"/>
              <a:t>ITKW</a:t>
            </a:r>
            <a:r>
              <a:rPr lang="zh-CN" altLang="en-US" dirty="0"/>
              <a:t>的灵敏区</a:t>
            </a:r>
            <a:r>
              <a:rPr lang="zh-CN" altLang="en-US" b="1" dirty="0">
                <a:solidFill>
                  <a:srgbClr val="FF0000"/>
                </a:solidFill>
              </a:rPr>
              <a:t>几何尺寸</a:t>
            </a:r>
            <a:r>
              <a:rPr lang="zh-CN" altLang="en-US" dirty="0"/>
              <a:t>：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直径</a:t>
            </a:r>
            <a:r>
              <a:rPr lang="en-US" altLang="zh-CN" dirty="0"/>
              <a:t>(mm)</a:t>
            </a:r>
            <a:r>
              <a:rPr lang="zh-CN" altLang="en-US" dirty="0"/>
              <a:t>：</a:t>
            </a:r>
            <a:r>
              <a:rPr lang="en-US" altLang="zh-CN" dirty="0"/>
              <a:t>131</a:t>
            </a:r>
            <a:r>
              <a:rPr lang="zh-CN" altLang="en-US" dirty="0"/>
              <a:t>，</a:t>
            </a:r>
            <a:r>
              <a:rPr lang="en-US" altLang="zh-CN" dirty="0"/>
              <a:t>229</a:t>
            </a:r>
            <a:r>
              <a:rPr lang="zh-CN" altLang="en-US" dirty="0"/>
              <a:t>，</a:t>
            </a:r>
            <a:r>
              <a:rPr lang="en-US" altLang="zh-CN" dirty="0"/>
              <a:t>327</a:t>
            </a:r>
            <a:r>
              <a:rPr lang="zh-CN" altLang="en-US" dirty="0"/>
              <a:t>，</a:t>
            </a:r>
            <a:r>
              <a:rPr lang="en-US" altLang="zh-CN" dirty="0"/>
              <a:t>426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长度</a:t>
            </a:r>
            <a:r>
              <a:rPr lang="en-US" altLang="zh-CN" dirty="0"/>
              <a:t>(mm)</a:t>
            </a:r>
            <a:r>
              <a:rPr lang="zh-CN" altLang="en-US" dirty="0"/>
              <a:t>：</a:t>
            </a:r>
            <a:r>
              <a:rPr lang="en-US" altLang="zh-CN" dirty="0"/>
              <a:t>380</a:t>
            </a:r>
            <a:r>
              <a:rPr lang="zh-CN" altLang="en-US" dirty="0"/>
              <a:t>，</a:t>
            </a:r>
            <a:r>
              <a:rPr lang="en-US" altLang="zh-CN" dirty="0"/>
              <a:t>650</a:t>
            </a:r>
            <a:r>
              <a:rPr lang="zh-CN" altLang="en-US" dirty="0"/>
              <a:t>，</a:t>
            </a:r>
            <a:r>
              <a:rPr lang="en-US" altLang="zh-CN" dirty="0"/>
              <a:t>920</a:t>
            </a:r>
            <a:r>
              <a:rPr lang="zh-CN" altLang="en-US" dirty="0"/>
              <a:t>，</a:t>
            </a:r>
            <a:r>
              <a:rPr lang="en-US" altLang="zh-CN" dirty="0"/>
              <a:t>1190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03" y="1559675"/>
            <a:ext cx="5058987" cy="34693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DFFCF9B-A9FB-02BA-C722-8BB6BB2D7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2" t="19816" r="7712" b="17116"/>
          <a:stretch/>
        </p:blipFill>
        <p:spPr bwMode="auto">
          <a:xfrm>
            <a:off x="6879771" y="1494362"/>
            <a:ext cx="4114800" cy="2060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C89079-6110-4E70-8CF0-E1BE703CE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872" y="3554930"/>
            <a:ext cx="1746388" cy="16108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1E7B73-F9ED-4F27-B6B0-A27526367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275" y="3616231"/>
            <a:ext cx="1746389" cy="154629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4860AD3-CB63-2600-4D5E-DA168783715C}"/>
              </a:ext>
            </a:extLst>
          </p:cNvPr>
          <p:cNvSpPr txBox="1"/>
          <p:nvPr/>
        </p:nvSpPr>
        <p:spPr>
          <a:xfrm>
            <a:off x="6278220" y="5207866"/>
            <a:ext cx="565978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/>
              <a:t>初步完成</a:t>
            </a:r>
            <a:r>
              <a:rPr lang="zh-CN" altLang="en-US" b="1" dirty="0">
                <a:solidFill>
                  <a:srgbClr val="FF0000"/>
                </a:solidFill>
              </a:rPr>
              <a:t>结构设计</a:t>
            </a:r>
            <a:r>
              <a:rPr lang="zh-CN" altLang="en-US" dirty="0"/>
              <a:t>：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所有</a:t>
            </a:r>
            <a:r>
              <a:rPr lang="en-US" altLang="zh-CN" dirty="0"/>
              <a:t>FEE</a:t>
            </a:r>
            <a:r>
              <a:rPr lang="zh-CN" altLang="en-US" dirty="0"/>
              <a:t>、冷却和机械连接均在套筒完成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水冷：</a:t>
            </a:r>
            <a:r>
              <a:rPr lang="en-US" altLang="zh-CN" dirty="0"/>
              <a:t>5</a:t>
            </a:r>
            <a:r>
              <a:rPr lang="zh-CN" altLang="en-US" dirty="0"/>
              <a:t>排</a:t>
            </a:r>
            <a:r>
              <a:rPr lang="en-US" altLang="zh-CN" dirty="0"/>
              <a:t>2mm</a:t>
            </a:r>
            <a:r>
              <a:rPr lang="zh-CN" altLang="en-US" dirty="0"/>
              <a:t>水管，测试片功率</a:t>
            </a:r>
            <a:r>
              <a:rPr lang="en-US" altLang="zh-CN" dirty="0"/>
              <a:t>8W</a:t>
            </a:r>
            <a:r>
              <a:rPr lang="zh-CN" altLang="en-US" dirty="0"/>
              <a:t>时升温</a:t>
            </a:r>
            <a:r>
              <a:rPr lang="en-US" altLang="zh-CN" dirty="0"/>
              <a:t>6</a:t>
            </a:r>
            <a:r>
              <a:rPr lang="zh-CN" altLang="en-US" dirty="0"/>
              <a:t>℃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四层</a:t>
            </a:r>
            <a:r>
              <a:rPr lang="en-US" altLang="zh-CN" dirty="0"/>
              <a:t>ITKW</a:t>
            </a:r>
            <a:r>
              <a:rPr lang="zh-CN" altLang="en-US" dirty="0"/>
              <a:t>之间通过龙骨结构相互固定</a:t>
            </a:r>
            <a:endParaRPr lang="en-US" altLang="zh-C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四层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ITKW-MDI</a:t>
            </a: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干涉的可能解决方案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t="3525" b="6277"/>
          <a:stretch>
            <a:fillRect/>
          </a:stretch>
        </p:blipFill>
        <p:spPr>
          <a:xfrm>
            <a:off x="397510" y="2510790"/>
            <a:ext cx="3562985" cy="356044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</p:pic>
      <p:sp>
        <p:nvSpPr>
          <p:cNvPr id="38" name="矩形 37"/>
          <p:cNvSpPr/>
          <p:nvPr/>
        </p:nvSpPr>
        <p:spPr>
          <a:xfrm>
            <a:off x="1038225" y="2842895"/>
            <a:ext cx="680085" cy="5492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874CB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42770" y="3117850"/>
            <a:ext cx="574040" cy="62674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874CB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15565" y="3975735"/>
            <a:ext cx="259080" cy="48450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6240" y="156527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针对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MDI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与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ITKW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中的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2-3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层支架</a:t>
            </a:r>
            <a:r>
              <a:rPr 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3-4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层支架干涉问题，对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ITKW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做出如下调整</a:t>
            </a:r>
            <a:r>
              <a:rPr lang="zh-CN" altLang="en-US" sz="1600" dirty="0"/>
              <a:t>：</a:t>
            </a:r>
            <a:endParaRPr lang="zh-CN" altLang="en-US" sz="1600" dirty="0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43705" y="1586230"/>
            <a:ext cx="69742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ITKW</a:t>
            </a: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2-3</a:t>
            </a: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层支架中，</a:t>
            </a:r>
            <a:r>
              <a:rPr lang="zh-CN" altLang="en-US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内桶长度由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60mm→25mm</a:t>
            </a:r>
            <a:r>
              <a:rPr lang="zh-CN" altLang="en-US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，支撑爪由片状改为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Z</a:t>
            </a:r>
            <a:r>
              <a:rPr lang="zh-CN" altLang="en-US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型：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4368165" y="2006600"/>
            <a:ext cx="6659292" cy="1572260"/>
            <a:chOff x="7804" y="4108"/>
            <a:chExt cx="12099" cy="306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4" y="4108"/>
              <a:ext cx="2407" cy="3053"/>
            </a:xfrm>
            <a:prstGeom prst="rect">
              <a:avLst/>
            </a:prstGeom>
          </p:spPr>
        </p:pic>
        <p:sp>
          <p:nvSpPr>
            <p:cNvPr id="12" name="左箭头 11"/>
            <p:cNvSpPr/>
            <p:nvPr/>
          </p:nvSpPr>
          <p:spPr>
            <a:xfrm rot="10800000">
              <a:off x="10360" y="5091"/>
              <a:ext cx="505" cy="473"/>
            </a:xfrm>
            <a:prstGeom prst="leftArrow">
              <a:avLst/>
            </a:prstGeom>
            <a:solidFill>
              <a:srgbClr val="4874CB"/>
            </a:solidFill>
            <a:ln w="12700" cap="flat" cmpd="sng" algn="ctr">
              <a:solidFill>
                <a:srgbClr val="4874CB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60" y="4108"/>
              <a:ext cx="2569" cy="306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28" y="4108"/>
              <a:ext cx="2275" cy="305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13" y="4108"/>
              <a:ext cx="1745" cy="3050"/>
            </a:xfrm>
            <a:prstGeom prst="rect">
              <a:avLst/>
            </a:prstGeom>
          </p:spPr>
        </p:pic>
        <p:sp>
          <p:nvSpPr>
            <p:cNvPr id="25" name="左箭头 24"/>
            <p:cNvSpPr/>
            <p:nvPr/>
          </p:nvSpPr>
          <p:spPr>
            <a:xfrm rot="10800000">
              <a:off x="16993" y="5091"/>
              <a:ext cx="505" cy="473"/>
            </a:xfrm>
            <a:prstGeom prst="leftArrow">
              <a:avLst/>
            </a:prstGeom>
            <a:solidFill>
              <a:srgbClr val="4874CB"/>
            </a:solidFill>
            <a:ln w="12700" cap="flat" cmpd="sng" algn="ctr">
              <a:solidFill>
                <a:srgbClr val="4874CB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370705" y="3655060"/>
            <a:ext cx="69742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Wingdings" panose="05000000000000000000" charset="0"/>
              <a:buChar char="Ø"/>
            </a:pPr>
            <a:r>
              <a:rPr lang="zh-CN" altLang="en-US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缩短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ITKW</a:t>
            </a:r>
            <a:r>
              <a:rPr lang="zh-CN" altLang="en-US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每层探测有效区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66mm: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368165" y="5887720"/>
            <a:ext cx="6436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解决了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2-3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层支架与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MDI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干涉问题，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间隙保留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10.96mm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0705" y="4083050"/>
            <a:ext cx="5680710" cy="16643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2" name="矩形 31"/>
          <p:cNvSpPr/>
          <p:nvPr/>
        </p:nvSpPr>
        <p:spPr>
          <a:xfrm>
            <a:off x="9335135" y="4083050"/>
            <a:ext cx="619760" cy="67945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5405" y="4157980"/>
            <a:ext cx="1737360" cy="1514475"/>
          </a:xfrm>
          <a:prstGeom prst="rect">
            <a:avLst/>
          </a:prstGeom>
        </p:spPr>
      </p:pic>
      <p:cxnSp>
        <p:nvCxnSpPr>
          <p:cNvPr id="40" name="直接连接符 39"/>
          <p:cNvCxnSpPr>
            <a:stCxn id="32" idx="3"/>
            <a:endCxn id="39" idx="1"/>
          </p:cNvCxnSpPr>
          <p:nvPr/>
        </p:nvCxnSpPr>
        <p:spPr>
          <a:xfrm>
            <a:off x="9954895" y="4422775"/>
            <a:ext cx="270510" cy="49276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四层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ITKW-MDI</a:t>
            </a: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干涉的可能解决方案</a:t>
            </a:r>
            <a:endParaRPr kumimoji="1" lang="en-US" altLang="zh-CN" b="1" dirty="0">
              <a:latin typeface="+mj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7715" y="1412875"/>
            <a:ext cx="4126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由于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ITKW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内缩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66mm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，两端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3-4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层支架的位置相交于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MDI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内缩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33mm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，干涉区域减少：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869315" y="2322830"/>
            <a:ext cx="3799840" cy="1846580"/>
            <a:chOff x="798" y="3862"/>
            <a:chExt cx="7079" cy="3188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" y="3876"/>
              <a:ext cx="3398" cy="3174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5" y="3862"/>
              <a:ext cx="3402" cy="3174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</p:pic>
        <p:sp>
          <p:nvSpPr>
            <p:cNvPr id="38" name="矩形 37"/>
            <p:cNvSpPr/>
            <p:nvPr/>
          </p:nvSpPr>
          <p:spPr>
            <a:xfrm>
              <a:off x="1808" y="4318"/>
              <a:ext cx="422" cy="402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874CB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808" y="6265"/>
              <a:ext cx="422" cy="402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874CB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381" y="4238"/>
              <a:ext cx="422" cy="402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874CB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381" y="6336"/>
              <a:ext cx="422" cy="402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874CB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595620" y="1507490"/>
            <a:ext cx="54152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对</a:t>
            </a:r>
            <a:r>
              <a:rPr lang="en-US" altLang="zh-CN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ITKW</a:t>
            </a: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3-4</a:t>
            </a: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层支架切除部分，避让</a:t>
            </a:r>
            <a:r>
              <a:rPr lang="en-US" altLang="zh-CN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MDI</a:t>
            </a: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两侧的链条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070" y="2324735"/>
            <a:ext cx="2393950" cy="1844675"/>
          </a:xfrm>
          <a:prstGeom prst="rect">
            <a:avLst/>
          </a:prstGeom>
        </p:spPr>
      </p:pic>
      <p:sp>
        <p:nvSpPr>
          <p:cNvPr id="6" name="左箭头 5"/>
          <p:cNvSpPr/>
          <p:nvPr/>
        </p:nvSpPr>
        <p:spPr>
          <a:xfrm rot="10800000">
            <a:off x="8353321" y="3061594"/>
            <a:ext cx="320413" cy="30018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811010" y="2901315"/>
            <a:ext cx="687070" cy="604520"/>
            <a:chOff x="7147" y="8257"/>
            <a:chExt cx="1224" cy="1052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7147" y="8257"/>
              <a:ext cx="1225" cy="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147" y="9307"/>
              <a:ext cx="1225" cy="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7147" y="8260"/>
              <a:ext cx="0" cy="104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9579610" y="2877185"/>
            <a:ext cx="738505" cy="668020"/>
            <a:chOff x="7147" y="8257"/>
            <a:chExt cx="1224" cy="1052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147" y="8257"/>
              <a:ext cx="1225" cy="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147" y="9307"/>
              <a:ext cx="1225" cy="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147" y="8260"/>
              <a:ext cx="0" cy="104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8781415" y="3035935"/>
            <a:ext cx="807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40mm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544050" y="2509520"/>
            <a:ext cx="86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45mm</a:t>
            </a:r>
          </a:p>
        </p:txBody>
      </p:sp>
      <p:sp>
        <p:nvSpPr>
          <p:cNvPr id="26" name="左箭头 25"/>
          <p:cNvSpPr/>
          <p:nvPr/>
        </p:nvSpPr>
        <p:spPr>
          <a:xfrm rot="10800000">
            <a:off x="4899660" y="2586990"/>
            <a:ext cx="377190" cy="676275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767080" y="4420235"/>
            <a:ext cx="10473055" cy="1905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5887720" y="186753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解决了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层支架与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MDI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干涉问题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68680" y="4464050"/>
            <a:ext cx="761428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中心束流管伸不进去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ITKW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的解决方案（具体修改由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MDI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组展示）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69315" y="4984750"/>
            <a:ext cx="4789170" cy="516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中心束流管法兰，上、下两端各削短至少5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mm</a:t>
            </a:r>
            <a:endParaRPr lang="zh-CN" altLang="en-US" dirty="0"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465" y="4902200"/>
            <a:ext cx="1382395" cy="173990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8807450" y="5603875"/>
            <a:ext cx="11442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96.76mm</a:t>
            </a: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485" y="4902200"/>
            <a:ext cx="1602740" cy="17392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8315" y="1600575"/>
            <a:ext cx="9095369" cy="5194763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介绍</a:t>
            </a:r>
            <a:endParaRPr lang="en-US" altLang="zh-CN" sz="40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探测器进展</a:t>
            </a:r>
            <a:endParaRPr lang="en-US" altLang="zh-CN" sz="40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强磁环境中的束流测试</a:t>
            </a:r>
            <a:endParaRPr lang="en-US" altLang="zh-CN" sz="24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四层</a:t>
            </a:r>
            <a:r>
              <a:rPr lang="en-US" altLang="zh-CN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ITKW</a:t>
            </a:r>
            <a:r>
              <a:rPr lang="zh-CN" altLang="en-US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几何优化</a:t>
            </a:r>
            <a:endParaRPr lang="en-US" altLang="zh-CN" sz="24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电子学进展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宇宙线测试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工作计划</a:t>
            </a:r>
            <a:endParaRPr lang="en-US" altLang="zh-CN" sz="4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spd="slow" advTm="165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26" y="1847356"/>
            <a:ext cx="1872228" cy="249728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99969" y="1375403"/>
            <a:ext cx="2652966" cy="3065604"/>
            <a:chOff x="567495" y="1563549"/>
            <a:chExt cx="3725656" cy="4305139"/>
          </a:xfrm>
        </p:grpSpPr>
        <p:sp>
          <p:nvSpPr>
            <p:cNvPr id="3" name="矩形 2"/>
            <p:cNvSpPr/>
            <p:nvPr/>
          </p:nvSpPr>
          <p:spPr>
            <a:xfrm flipV="1">
              <a:off x="1235213" y="2929365"/>
              <a:ext cx="1752589" cy="619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flipV="1">
              <a:off x="1235213" y="3460919"/>
              <a:ext cx="1752589" cy="619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flipV="1">
              <a:off x="1235213" y="3993206"/>
              <a:ext cx="1752589" cy="619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flipV="1">
              <a:off x="1235213" y="4600724"/>
              <a:ext cx="1752589" cy="619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flipV="1">
              <a:off x="567495" y="2337422"/>
              <a:ext cx="2929692" cy="61992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598527" y="5260901"/>
              <a:ext cx="3080765" cy="6199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997168" y="2046795"/>
              <a:ext cx="254141" cy="36865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2967591" y="2438021"/>
              <a:ext cx="0" cy="47554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57"/>
            <p:cNvSpPr txBox="1"/>
            <p:nvPr/>
          </p:nvSpPr>
          <p:spPr>
            <a:xfrm flipV="1">
              <a:off x="2990380" y="1563549"/>
              <a:ext cx="400110" cy="13255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/>
                <a:t>10.3</a:t>
              </a:r>
              <a:endParaRPr lang="zh-CN" altLang="en-US" sz="1400" dirty="0"/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2945875" y="3012750"/>
              <a:ext cx="0" cy="47554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43"/>
            <p:cNvSpPr txBox="1"/>
            <p:nvPr/>
          </p:nvSpPr>
          <p:spPr>
            <a:xfrm flipV="1">
              <a:off x="2974260" y="2046795"/>
              <a:ext cx="400109" cy="13255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/>
                <a:t>10</a:t>
              </a:r>
              <a:endParaRPr lang="zh-CN" altLang="en-US" sz="1400" dirty="0"/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V="1">
              <a:off x="2922213" y="4055198"/>
              <a:ext cx="0" cy="5662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47"/>
            <p:cNvSpPr txBox="1"/>
            <p:nvPr/>
          </p:nvSpPr>
          <p:spPr>
            <a:xfrm flipV="1">
              <a:off x="2914684" y="3222504"/>
              <a:ext cx="400110" cy="13255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/>
                <a:t>11.1</a:t>
              </a:r>
              <a:endParaRPr lang="zh-CN" altLang="en-US" sz="1400" dirty="0"/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V="1">
              <a:off x="2919695" y="3517662"/>
              <a:ext cx="0" cy="47554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49"/>
            <p:cNvSpPr txBox="1"/>
            <p:nvPr/>
          </p:nvSpPr>
          <p:spPr>
            <a:xfrm flipV="1">
              <a:off x="2895407" y="2684875"/>
              <a:ext cx="400109" cy="13255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/>
                <a:t>10.3</a:t>
              </a:r>
              <a:endParaRPr lang="zh-CN" altLang="en-US" sz="1400" dirty="0"/>
            </a:p>
          </p:txBody>
        </p:sp>
        <p:sp>
          <p:nvSpPr>
            <p:cNvPr id="19" name="文本框 53"/>
            <p:cNvSpPr txBox="1"/>
            <p:nvPr/>
          </p:nvSpPr>
          <p:spPr>
            <a:xfrm rot="5400000" flipV="1">
              <a:off x="3430316" y="5005852"/>
              <a:ext cx="400110" cy="13255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/>
                <a:t>单位</a:t>
              </a:r>
              <a:r>
                <a:rPr lang="en-US" altLang="zh-CN" sz="1400" dirty="0"/>
                <a:t>cm</a:t>
              </a:r>
              <a:endParaRPr lang="zh-CN" altLang="en-US" sz="1400" dirty="0"/>
            </a:p>
          </p:txBody>
        </p:sp>
        <p:sp>
          <p:nvSpPr>
            <p:cNvPr id="20" name="文本框 41"/>
            <p:cNvSpPr txBox="1"/>
            <p:nvPr/>
          </p:nvSpPr>
          <p:spPr>
            <a:xfrm flipV="1">
              <a:off x="2928201" y="3867073"/>
              <a:ext cx="400109" cy="13255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/>
                <a:t>10.2</a:t>
              </a: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V="1">
              <a:off x="2926809" y="4684494"/>
              <a:ext cx="0" cy="5662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宇宙线联调测试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36" y="1847356"/>
            <a:ext cx="2462422" cy="2497280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5516746" y="2848896"/>
            <a:ext cx="824346" cy="359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275056" y="3006990"/>
            <a:ext cx="824346" cy="359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655292" y="3597766"/>
            <a:ext cx="80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APV25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5928919" y="3208434"/>
            <a:ext cx="0" cy="3893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6275056" y="3403100"/>
            <a:ext cx="356982" cy="2789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2793450" y="3091232"/>
            <a:ext cx="691721" cy="409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2600348" y="3700188"/>
            <a:ext cx="824346" cy="359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34"/>
          <p:cNvCxnSpPr/>
          <p:nvPr/>
        </p:nvCxnSpPr>
        <p:spPr>
          <a:xfrm>
            <a:off x="3580573" y="3290680"/>
            <a:ext cx="599210" cy="3070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3485171" y="3799371"/>
            <a:ext cx="395007" cy="1098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3862293" y="3606474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DAQ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、</a:t>
            </a:r>
            <a:endParaRPr lang="en-US" altLang="zh-CN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触发等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93603" y="4740567"/>
            <a:ext cx="49231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 b="1" dirty="0"/>
              <a:t>实验设置：</a:t>
            </a:r>
            <a:endParaRPr lang="en-US" altLang="zh-CN" sz="2000" b="1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2</a:t>
            </a:r>
            <a:r>
              <a:rPr lang="zh-CN" altLang="en-US" dirty="0"/>
              <a:t>个塑闪用作触发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四个</a:t>
            </a:r>
            <a:r>
              <a:rPr lang="en-US" altLang="zh-CN" dirty="0" err="1"/>
              <a:t>μRGroove</a:t>
            </a:r>
            <a:r>
              <a:rPr lang="en-US" altLang="zh-CN" dirty="0"/>
              <a:t>-Tracker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APV25</a:t>
            </a:r>
            <a:r>
              <a:rPr lang="zh-CN" altLang="en-US" dirty="0"/>
              <a:t>芯片</a:t>
            </a:r>
            <a:r>
              <a:rPr lang="en-US" altLang="zh-CN" dirty="0"/>
              <a:t>×16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自研电子学系统，共</a:t>
            </a:r>
            <a:r>
              <a:rPr lang="en-US" altLang="zh-CN" dirty="0"/>
              <a:t>16×128</a:t>
            </a:r>
            <a:r>
              <a:rPr lang="zh-CN" altLang="en-US" dirty="0"/>
              <a:t>路通道读出</a:t>
            </a:r>
          </a:p>
        </p:txBody>
      </p:sp>
      <p:sp>
        <p:nvSpPr>
          <p:cNvPr id="42" name="文本框 17"/>
          <p:cNvSpPr txBox="1"/>
          <p:nvPr/>
        </p:nvSpPr>
        <p:spPr>
          <a:xfrm>
            <a:off x="8293718" y="40073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正常波形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856" y="1731216"/>
            <a:ext cx="2292885" cy="2247224"/>
          </a:xfrm>
          <a:prstGeom prst="rect">
            <a:avLst/>
          </a:prstGeom>
        </p:spPr>
      </p:pic>
      <p:sp>
        <p:nvSpPr>
          <p:cNvPr id="44" name="文本框 23"/>
          <p:cNvSpPr txBox="1"/>
          <p:nvPr/>
        </p:nvSpPr>
        <p:spPr>
          <a:xfrm>
            <a:off x="10396122" y="400735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Hit</a:t>
            </a:r>
            <a:r>
              <a:rPr lang="zh-CN" altLang="en-US" dirty="0"/>
              <a:t>的</a:t>
            </a:r>
            <a:r>
              <a:rPr lang="en-US" altLang="zh-CN" dirty="0"/>
              <a:t>ADC</a:t>
            </a:r>
            <a:r>
              <a:rPr lang="zh-CN" altLang="en-US" dirty="0"/>
              <a:t>值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1410" y="1779079"/>
            <a:ext cx="2416808" cy="213516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6940142" y="4668729"/>
            <a:ext cx="49231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b="1" dirty="0"/>
              <a:t>零压缩模式：</a:t>
            </a:r>
            <a:endParaRPr lang="en-US" altLang="zh-CN" b="1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APV25</a:t>
            </a:r>
            <a:r>
              <a:rPr lang="zh-CN" altLang="en-US" dirty="0"/>
              <a:t>读出波形正常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探测器</a:t>
            </a:r>
            <a:r>
              <a:rPr lang="en-US" altLang="zh-CN" dirty="0"/>
              <a:t>cluster</a:t>
            </a:r>
            <a:r>
              <a:rPr lang="zh-CN" altLang="en-US" dirty="0"/>
              <a:t>的大小和电荷量等属性基本正常</a:t>
            </a:r>
            <a:endParaRPr lang="en-US" altLang="zh-CN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b="1" dirty="0"/>
              <a:t>原始模式：</a:t>
            </a:r>
            <a:endParaRPr lang="en-US" altLang="zh-CN" b="1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存在基线跳变和漂移等问题，尚需解决</a:t>
            </a:r>
            <a:endParaRPr lang="en-US" altLang="zh-C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8315" y="1600575"/>
            <a:ext cx="9095369" cy="5194763"/>
          </a:xfrm>
        </p:spPr>
        <p:txBody>
          <a:bodyPr/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介绍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探测器进展</a:t>
            </a:r>
            <a:endParaRPr lang="en-US" altLang="zh-CN" sz="4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强磁环境中的束流测试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四层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ITKW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几何优化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电子学进展</a:t>
            </a:r>
            <a:endParaRPr lang="en-US" altLang="zh-CN" sz="4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宇宙线测试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工作计划</a:t>
            </a:r>
            <a:endParaRPr lang="en-US" altLang="zh-CN" sz="4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spd="slow" advTm="165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初步结果</a:t>
            </a:r>
            <a:endParaRPr kumimoji="1" lang="en-US" altLang="zh-CN" b="1" dirty="0">
              <a:latin typeface="+mj-ea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642581" y="1935046"/>
            <a:ext cx="4461163" cy="2264737"/>
            <a:chOff x="40202" y="2773667"/>
            <a:chExt cx="4191274" cy="2127725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4571" y="2773667"/>
              <a:ext cx="2046905" cy="1753669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02" y="2773667"/>
              <a:ext cx="1942175" cy="1753669"/>
            </a:xfrm>
            <a:prstGeom prst="rect">
              <a:avLst/>
            </a:prstGeom>
          </p:spPr>
        </p:pic>
        <p:sp>
          <p:nvSpPr>
            <p:cNvPr id="54" name="文本框 41"/>
            <p:cNvSpPr txBox="1"/>
            <p:nvPr/>
          </p:nvSpPr>
          <p:spPr>
            <a:xfrm>
              <a:off x="621598" y="4472101"/>
              <a:ext cx="1159309" cy="42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X</a:t>
              </a:r>
              <a:r>
                <a:rPr lang="zh-CN" altLang="en-US" dirty="0"/>
                <a:t>向示例</a:t>
              </a:r>
            </a:p>
          </p:txBody>
        </p:sp>
        <p:sp>
          <p:nvSpPr>
            <p:cNvPr id="55" name="文本框 42"/>
            <p:cNvSpPr txBox="1"/>
            <p:nvPr/>
          </p:nvSpPr>
          <p:spPr>
            <a:xfrm>
              <a:off x="2633027" y="4472101"/>
              <a:ext cx="1149991" cy="429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Y</a:t>
              </a:r>
              <a:r>
                <a:rPr lang="zh-CN" altLang="en-US" dirty="0"/>
                <a:t>向示例</a:t>
              </a:r>
            </a:p>
          </p:txBody>
        </p:sp>
      </p:grpSp>
      <p:sp>
        <p:nvSpPr>
          <p:cNvPr id="58" name="文本框 41"/>
          <p:cNvSpPr txBox="1"/>
          <p:nvPr/>
        </p:nvSpPr>
        <p:spPr>
          <a:xfrm>
            <a:off x="396203" y="1538689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初步对齐</a:t>
            </a:r>
            <a:r>
              <a:rPr lang="en-US" altLang="zh-CN" dirty="0"/>
              <a:t>&amp;</a:t>
            </a:r>
            <a:r>
              <a:rPr lang="zh-CN" altLang="en-US" dirty="0"/>
              <a:t>径迹拟合</a:t>
            </a: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58" y="4667781"/>
            <a:ext cx="2380829" cy="1958306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034" y="4667781"/>
            <a:ext cx="2380829" cy="1990325"/>
          </a:xfrm>
          <a:prstGeom prst="rect">
            <a:avLst/>
          </a:prstGeom>
        </p:spPr>
      </p:pic>
      <p:sp>
        <p:nvSpPr>
          <p:cNvPr id="69" name="文本框 41"/>
          <p:cNvSpPr txBox="1"/>
          <p:nvPr/>
        </p:nvSpPr>
        <p:spPr>
          <a:xfrm>
            <a:off x="379758" y="4199782"/>
            <a:ext cx="367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中间探测器（</a:t>
            </a:r>
            <a:r>
              <a:rPr lang="en-US" altLang="zh-CN" dirty="0"/>
              <a:t>det2</a:t>
            </a:r>
            <a:r>
              <a:rPr lang="zh-CN" altLang="en-US" dirty="0"/>
              <a:t>）的残差分布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5985163" y="2137680"/>
            <a:ext cx="53132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zh-CN" altLang="en-US" dirty="0"/>
              <a:t>当前已打通宇宙线联调测试的链路， 实测位置分辨的初步结果为</a:t>
            </a:r>
            <a:r>
              <a:rPr lang="en-US" altLang="zh-CN" dirty="0"/>
              <a:t>~211μm</a:t>
            </a:r>
            <a:r>
              <a:rPr lang="zh-CN" altLang="en-US" dirty="0"/>
              <a:t>。</a:t>
            </a:r>
            <a:endParaRPr lang="en-US" altLang="zh-CN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dirty="0"/>
              <a:t>主要存在的问题：</a:t>
            </a:r>
            <a:endParaRPr lang="en-US" altLang="zh-CN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不同维度（</a:t>
            </a:r>
            <a:r>
              <a:rPr lang="en-US" altLang="zh-CN" dirty="0"/>
              <a:t>X\Y</a:t>
            </a:r>
            <a:r>
              <a:rPr lang="zh-CN" altLang="en-US" dirty="0"/>
              <a:t>向读出）之间存在</a:t>
            </a:r>
            <a:r>
              <a:rPr lang="zh-CN" altLang="en-US" b="1" dirty="0">
                <a:solidFill>
                  <a:srgbClr val="FF0000"/>
                </a:solidFill>
              </a:rPr>
              <a:t>丢数问题</a:t>
            </a:r>
            <a:r>
              <a:rPr lang="zh-CN" altLang="en-US" dirty="0"/>
              <a:t>，导致二维读出均有效的事例数很少，难以进行包含旋转角度的精确对齐，所以结果较差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6096000" y="5141639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基线与丢数问题正在解决中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8315" y="1600575"/>
            <a:ext cx="9095369" cy="5194763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介绍</a:t>
            </a:r>
            <a:endParaRPr lang="en-US" altLang="zh-CN" sz="40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探测器进展</a:t>
            </a:r>
            <a:endParaRPr lang="en-US" altLang="zh-CN" sz="40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强磁环境中的束流测试</a:t>
            </a:r>
            <a:endParaRPr lang="en-US" altLang="zh-CN" sz="24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四层</a:t>
            </a:r>
            <a:r>
              <a:rPr lang="en-US" altLang="zh-CN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ITKW</a:t>
            </a:r>
            <a:r>
              <a:rPr lang="zh-CN" altLang="en-US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几何优化</a:t>
            </a:r>
            <a:endParaRPr lang="en-US" altLang="zh-CN" sz="24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ITKW-MDI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干涉解决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电子学进展</a:t>
            </a:r>
            <a:endParaRPr lang="en-US" altLang="zh-CN" sz="40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宇宙线测试</a:t>
            </a:r>
            <a:endParaRPr lang="en-US" altLang="zh-CN" sz="24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工作计划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spd="slow" advTm="165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204" y="156474"/>
            <a:ext cx="10868696" cy="854683"/>
          </a:xfrm>
        </p:spPr>
        <p:txBody>
          <a:bodyPr>
            <a:noAutofit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工作计划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0" name="WordArt 3">
            <a:hlinkClick r:id="" action="ppaction://noaction">
              <a:snd r:embed="rId3" name="applaus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7785113" y="4661801"/>
            <a:ext cx="3578206" cy="145119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2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1" hangingPunct="1">
              <a:defRPr/>
            </a:pPr>
            <a:r>
              <a:rPr lang="en-US" sz="7200" dirty="0">
                <a:ln w="9525" cmpd="sng">
                  <a:round/>
                </a:ln>
                <a:gradFill rotWithShape="1">
                  <a:gsLst>
                    <a:gs pos="0">
                      <a:srgbClr val="FE3E02"/>
                    </a:gs>
                    <a:gs pos="100000">
                      <a:srgbClr val="FFE701"/>
                    </a:gs>
                  </a:gsLst>
                  <a:lin ang="5400000" scaled="1"/>
                </a:gradFill>
                <a:latin typeface="Impact" panose="020B0806030902050204"/>
                <a:ea typeface="Impact" panose="020B0806030902050204"/>
                <a:cs typeface="Impact" panose="020B0806030902050204"/>
              </a:rPr>
              <a:t>Thank</a:t>
            </a:r>
            <a:r>
              <a:rPr lang="en-US" altLang="zh-CN" sz="7200" dirty="0">
                <a:ln w="9525" cmpd="sng">
                  <a:round/>
                </a:ln>
                <a:gradFill rotWithShape="1">
                  <a:gsLst>
                    <a:gs pos="0">
                      <a:srgbClr val="FE3E02"/>
                    </a:gs>
                    <a:gs pos="100000">
                      <a:srgbClr val="FFE701"/>
                    </a:gs>
                  </a:gsLst>
                  <a:lin ang="5400000" scaled="1"/>
                </a:gradFill>
                <a:latin typeface="Impact" panose="020B0806030902050204"/>
                <a:ea typeface="Impact" panose="020B0806030902050204"/>
                <a:cs typeface="Impact" panose="020B0806030902050204"/>
              </a:rPr>
              <a:t>s</a:t>
            </a:r>
            <a:endParaRPr lang="en-US" sz="7200" dirty="0">
              <a:ln w="9525" cmpd="sng">
                <a:round/>
              </a:ln>
              <a:gradFill rotWithShape="1">
                <a:gsLst>
                  <a:gs pos="0">
                    <a:srgbClr val="FE3E02"/>
                  </a:gs>
                  <a:gs pos="100000">
                    <a:srgbClr val="FFE701"/>
                  </a:gs>
                </a:gsLst>
                <a:lin ang="5400000" scaled="1"/>
              </a:gra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8681" y="1636201"/>
            <a:ext cx="10064323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zh-CN" altLang="en-US" sz="2800" b="1" dirty="0"/>
              <a:t>探测器：</a:t>
            </a:r>
            <a:endParaRPr lang="en-US" altLang="zh-CN" sz="2800" b="1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/>
              <a:t>优化高本底环境下的重建算法</a:t>
            </a:r>
            <a:endParaRPr lang="en-US" altLang="zh-CN" sz="2400" b="1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/>
              <a:t>持续推进四层</a:t>
            </a:r>
            <a:r>
              <a:rPr lang="en-US" altLang="zh-CN" sz="2400" b="1" dirty="0"/>
              <a:t>ITKW</a:t>
            </a:r>
            <a:r>
              <a:rPr lang="zh-CN" altLang="en-US" sz="2400" b="1" dirty="0"/>
              <a:t>机械方案的优化</a:t>
            </a:r>
            <a:endParaRPr lang="en-US" altLang="zh-CN" sz="2400" b="1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zh-CN" altLang="en-US" sz="2800" b="1" dirty="0"/>
              <a:t>读出电子学：</a:t>
            </a:r>
            <a:endParaRPr lang="en-US" altLang="zh-CN" sz="2800" b="1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/>
              <a:t>改进固件，关注基线和丢数问题</a:t>
            </a:r>
            <a:endParaRPr lang="en-US" altLang="zh-CN" sz="2400" b="1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/>
              <a:t>准备可能的联调测试</a:t>
            </a:r>
            <a:endParaRPr lang="en-US" altLang="zh-C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2"/>
    </mc:Choice>
    <mc:Fallback xmlns="">
      <p:transition spd="slow" advTm="332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204" y="96390"/>
            <a:ext cx="10868696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气体内径迹探测器</a:t>
            </a:r>
            <a:endParaRPr kumimoji="1" lang="en-US" altLang="zh-CN" sz="4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5654" y="1785711"/>
            <a:ext cx="5207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内径迹探测器位于谱仪最内侧，承当极高本底环境下的径迹重建任务。</a:t>
            </a:r>
            <a:endParaRPr lang="en-US" altLang="zh-CN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6261818" y="1818774"/>
            <a:ext cx="593018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000" b="1" dirty="0"/>
              <a:t>系统性能要求：</a:t>
            </a: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</a:rPr>
              <a:t>单层探测器物质量</a:t>
            </a:r>
            <a:r>
              <a:rPr lang="en-US" altLang="zh-CN" sz="2000" b="1" dirty="0">
                <a:solidFill>
                  <a:srgbClr val="0070C0"/>
                </a:solidFill>
              </a:rPr>
              <a:t>&lt;0.3%X0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70C0"/>
                </a:solidFill>
              </a:rPr>
              <a:t>r</a:t>
            </a:r>
            <a:r>
              <a:rPr lang="el-GR" altLang="zh-CN" sz="2000" b="1" dirty="0">
                <a:solidFill>
                  <a:srgbClr val="0070C0"/>
                </a:solidFill>
              </a:rPr>
              <a:t>−ϕ </a:t>
            </a:r>
            <a:r>
              <a:rPr lang="zh-CN" altLang="en-US" sz="2000" b="1" dirty="0">
                <a:solidFill>
                  <a:srgbClr val="0070C0"/>
                </a:solidFill>
              </a:rPr>
              <a:t>方向单</a:t>
            </a:r>
            <a:r>
              <a:rPr lang="en-US" altLang="zh-CN" sz="2000" b="1" dirty="0">
                <a:solidFill>
                  <a:srgbClr val="0070C0"/>
                </a:solidFill>
              </a:rPr>
              <a:t>Hit</a:t>
            </a:r>
            <a:r>
              <a:rPr lang="zh-CN" altLang="en-US" sz="2000" b="1" dirty="0">
                <a:solidFill>
                  <a:srgbClr val="0070C0"/>
                </a:solidFill>
              </a:rPr>
              <a:t>位置分辨好于</a:t>
            </a:r>
            <a:r>
              <a:rPr lang="en-US" altLang="zh-CN" sz="2000" b="1" dirty="0">
                <a:solidFill>
                  <a:srgbClr val="0070C0"/>
                </a:solidFill>
              </a:rPr>
              <a:t>100μm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</a:rPr>
              <a:t>应对</a:t>
            </a:r>
            <a:r>
              <a:rPr lang="en-US" altLang="zh-CN" sz="2000" b="1" dirty="0" err="1">
                <a:solidFill>
                  <a:srgbClr val="0070C0"/>
                </a:solidFill>
              </a:rPr>
              <a:t>μTPC</a:t>
            </a:r>
            <a:r>
              <a:rPr lang="zh-CN" altLang="en-US" sz="2000" b="1" dirty="0">
                <a:solidFill>
                  <a:srgbClr val="0070C0"/>
                </a:solidFill>
              </a:rPr>
              <a:t>模式下的高占有率 </a:t>
            </a:r>
            <a:r>
              <a:rPr lang="en-US" altLang="zh-CN" sz="2000" b="1" dirty="0">
                <a:solidFill>
                  <a:srgbClr val="0070C0"/>
                </a:solidFill>
              </a:rPr>
              <a:t>(</a:t>
            </a:r>
            <a:r>
              <a:rPr lang="zh-CN" altLang="en-US" sz="2000" b="1" dirty="0">
                <a:solidFill>
                  <a:srgbClr val="0070C0"/>
                </a:solidFill>
              </a:rPr>
              <a:t>最内层</a:t>
            </a:r>
            <a:r>
              <a:rPr lang="en-US" altLang="zh-CN" sz="2000" b="1" dirty="0">
                <a:solidFill>
                  <a:srgbClr val="0070C0"/>
                </a:solidFill>
              </a:rPr>
              <a:t>~400kHz/</a:t>
            </a:r>
            <a:r>
              <a:rPr lang="en-US" altLang="zh-CN" sz="2000" b="1" dirty="0" err="1">
                <a:solidFill>
                  <a:srgbClr val="0070C0"/>
                </a:solidFill>
              </a:rPr>
              <a:t>ch</a:t>
            </a:r>
            <a:r>
              <a:rPr lang="en-US" altLang="zh-CN" sz="2000" b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</a:rPr>
              <a:t>米量级探测面积、扩展至四层探测器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70C0"/>
                </a:solidFill>
              </a:rPr>
              <a:t>……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63180" y="6037851"/>
            <a:ext cx="3739525" cy="29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zh-CN" altLang="en-US" b="1" dirty="0">
                <a:solidFill>
                  <a:srgbClr val="FF0000"/>
                </a:solidFill>
              </a:rPr>
              <a:t>四层圆柱形微结构气体探测器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5654" y="2344460"/>
            <a:ext cx="5642174" cy="3841509"/>
            <a:chOff x="189249" y="2209819"/>
            <a:chExt cx="6343764" cy="431919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49" y="2634737"/>
              <a:ext cx="6172201" cy="3894273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3897627" y="2209819"/>
              <a:ext cx="2635386" cy="2458588"/>
              <a:chOff x="5002435" y="2476417"/>
              <a:chExt cx="2187130" cy="1905165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5473680" y="4059848"/>
                <a:ext cx="612000" cy="1260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" name="矩形: 圆角 10"/>
              <p:cNvSpPr/>
              <p:nvPr/>
            </p:nvSpPr>
            <p:spPr>
              <a:xfrm>
                <a:off x="6144200" y="3948503"/>
                <a:ext cx="576000" cy="1152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6729989" y="3786579"/>
                <a:ext cx="432000" cy="1260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3" name="矩形: 圆角 12"/>
              <p:cNvSpPr/>
              <p:nvPr/>
            </p:nvSpPr>
            <p:spPr>
              <a:xfrm>
                <a:off x="6439476" y="2510229"/>
                <a:ext cx="376236" cy="1152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/>
            </p:nvSpPr>
            <p:spPr>
              <a:xfrm>
                <a:off x="6037949" y="2528153"/>
                <a:ext cx="376236" cy="1152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/>
            </p:nvSpPr>
            <p:spPr>
              <a:xfrm>
                <a:off x="5619752" y="2553353"/>
                <a:ext cx="376236" cy="1188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/>
            </p:nvSpPr>
            <p:spPr>
              <a:xfrm>
                <a:off x="5276850" y="2576514"/>
                <a:ext cx="328613" cy="1440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2435" y="2476417"/>
                <a:ext cx="2187130" cy="1905165"/>
              </a:xfrm>
              <a:prstGeom prst="rect">
                <a:avLst/>
              </a:prstGeom>
            </p:spPr>
          </p:pic>
        </p:grpSp>
        <p:cxnSp>
          <p:nvCxnSpPr>
            <p:cNvPr id="20" name="直接箭头连接符 19"/>
            <p:cNvCxnSpPr/>
            <p:nvPr/>
          </p:nvCxnSpPr>
          <p:spPr>
            <a:xfrm flipH="1">
              <a:off x="3815518" y="3740110"/>
              <a:ext cx="342900" cy="8584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10"/>
            <p:cNvGrpSpPr/>
            <p:nvPr/>
          </p:nvGrpSpPr>
          <p:grpSpPr>
            <a:xfrm>
              <a:off x="2447936" y="2898188"/>
              <a:ext cx="2103018" cy="1211337"/>
              <a:chOff x="5858486" y="600912"/>
              <a:chExt cx="2103018" cy="1096794"/>
            </a:xfrm>
          </p:grpSpPr>
          <p:cxnSp>
            <p:nvCxnSpPr>
              <p:cNvPr id="22" name="直接箭头连接符 21"/>
              <p:cNvCxnSpPr/>
              <p:nvPr/>
            </p:nvCxnSpPr>
            <p:spPr bwMode="auto">
              <a:xfrm>
                <a:off x="6909995" y="1167133"/>
                <a:ext cx="0" cy="530573"/>
              </a:xfrm>
              <a:prstGeom prst="straightConnector1">
                <a:avLst/>
              </a:prstGeom>
              <a:solidFill>
                <a:schemeClr val="accent1"/>
              </a:solidFill>
              <a:ln w="3492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矩形 22"/>
              <p:cNvSpPr/>
              <p:nvPr/>
            </p:nvSpPr>
            <p:spPr bwMode="auto">
              <a:xfrm>
                <a:off x="5858486" y="600912"/>
                <a:ext cx="2103018" cy="387946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b="1" dirty="0">
                    <a:solidFill>
                      <a:srgbClr val="FFFF00"/>
                    </a:solidFill>
                    <a:ea typeface="华文中宋" panose="02010600040101010101" pitchFamily="2" charset="-122"/>
                  </a:rPr>
                  <a:t>Collider</a:t>
                </a:r>
                <a:r>
                  <a:rPr lang="zh-CN" altLang="en-US" sz="1200" b="1" dirty="0">
                    <a:solidFill>
                      <a:srgbClr val="FFFF00"/>
                    </a:solidFill>
                    <a:ea typeface="华文中宋" panose="02010600040101010101" pitchFamily="2" charset="-122"/>
                  </a:rPr>
                  <a:t> </a:t>
                </a:r>
                <a:r>
                  <a:rPr lang="en-US" altLang="zh-CN" sz="1200" b="1" dirty="0">
                    <a:solidFill>
                      <a:srgbClr val="FFFF00"/>
                    </a:solidFill>
                    <a:ea typeface="华文中宋" panose="02010600040101010101" pitchFamily="2" charset="-122"/>
                  </a:rPr>
                  <a:t>Ring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b="1" dirty="0">
                    <a:solidFill>
                      <a:srgbClr val="FFFF00"/>
                    </a:solidFill>
                    <a:ea typeface="华文中宋" panose="02010600040101010101" pitchFamily="2" charset="-122"/>
                  </a:rPr>
                  <a:t>860,m</a:t>
                </a:r>
                <a:endParaRPr lang="zh-CN" altLang="en-US" sz="1200" b="1" dirty="0">
                  <a:solidFill>
                    <a:srgbClr val="FFFF00"/>
                  </a:solidFill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24" name="TextBox 5"/>
            <p:cNvSpPr txBox="1"/>
            <p:nvPr/>
          </p:nvSpPr>
          <p:spPr>
            <a:xfrm>
              <a:off x="4680096" y="4531341"/>
              <a:ext cx="1111842" cy="38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rgbClr val="FFFF00"/>
                  </a:solidFill>
                </a:rPr>
                <a:t>Detector</a:t>
              </a: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254210" y="2867624"/>
              <a:ext cx="1665841" cy="51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Damping Ring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150 m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26" name="直接箭头连接符 25"/>
            <p:cNvCxnSpPr>
              <a:stCxn id="24" idx="1"/>
            </p:cNvCxnSpPr>
            <p:nvPr/>
          </p:nvCxnSpPr>
          <p:spPr>
            <a:xfrm flipH="1" flipV="1">
              <a:off x="3998263" y="4567033"/>
              <a:ext cx="681834" cy="1546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 bwMode="auto">
            <a:xfrm>
              <a:off x="2183992" y="3523541"/>
              <a:ext cx="157658" cy="458323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66C4E77-8FE1-FDB9-7D09-4AD709AAB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2" t="19816" r="7712" b="17116"/>
          <a:stretch/>
        </p:blipFill>
        <p:spPr bwMode="auto">
          <a:xfrm>
            <a:off x="6852376" y="3834710"/>
            <a:ext cx="4173220" cy="2089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29"/>
    </mc:Choice>
    <mc:Fallback xmlns="">
      <p:transition spd="slow" advTm="8572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96204" y="96390"/>
            <a:ext cx="10868696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圆柱形阻性微槽型探测器 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(C-</a:t>
            </a:r>
            <a:r>
              <a:rPr kumimoji="1" lang="en-US" altLang="zh-CN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μRGroove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39" y="4277320"/>
            <a:ext cx="3089852" cy="173350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56331" y="4277320"/>
            <a:ext cx="6725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1" indent="-358775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0000"/>
                </a:solidFill>
              </a:rPr>
              <a:t>单极放大结构，适配软板工艺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358775" lvl="1" indent="-358775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0000"/>
                </a:solidFill>
              </a:rPr>
              <a:t>圆柱结构简单，机械强度高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358775" lvl="1" indent="-358775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0000"/>
                </a:solidFill>
              </a:rPr>
              <a:t>避免电荷分享效应，显著提高感应信号幅度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358775" lvl="1" indent="-358775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0000"/>
                </a:solidFill>
              </a:rPr>
              <a:t>二维读出条上信号极性相反，大小相当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358775" lvl="1" indent="-358775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容易清理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58775" lvl="1" indent="-358775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加工难度相对较低，费用更低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62838" y="6290717"/>
            <a:ext cx="4002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i="0" dirty="0">
                <a:solidFill>
                  <a:srgbClr val="202020"/>
                </a:solidFill>
                <a:effectLst/>
                <a:hlinkClick r:id="rId4"/>
              </a:rPr>
              <a:t>Rui, DRD1 2nd collaboration meeting, 06/20/2024</a:t>
            </a:r>
            <a:endParaRPr lang="zh-CN" altLang="en-US" sz="1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54" y="1647742"/>
            <a:ext cx="4255523" cy="25551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5" y="1551396"/>
            <a:ext cx="6652714" cy="23643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96204" y="6259939"/>
            <a:ext cx="491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样机灵敏区尺寸：直径</a:t>
            </a:r>
            <a:r>
              <a:rPr lang="en-US" altLang="zh-CN" dirty="0"/>
              <a:t>131mm</a:t>
            </a:r>
            <a:r>
              <a:rPr lang="zh-CN" altLang="en-US" dirty="0"/>
              <a:t>、长度</a:t>
            </a:r>
            <a:r>
              <a:rPr lang="en-US" altLang="zh-CN" dirty="0"/>
              <a:t>100mm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96204" y="96390"/>
            <a:ext cx="10868696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前端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ASIC</a:t>
            </a: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与读出电子学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36" y="1462616"/>
            <a:ext cx="6603492" cy="234848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81362" y="3758733"/>
            <a:ext cx="11310638" cy="244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前端读出</a:t>
            </a:r>
            <a:r>
              <a:rPr lang="en-US" altLang="zh-CN" sz="2400" b="1" dirty="0"/>
              <a:t>ASIC</a:t>
            </a:r>
            <a:r>
              <a:rPr lang="zh-CN" altLang="en-US" sz="2400" b="1" dirty="0"/>
              <a:t>面临的挑战：</a:t>
            </a:r>
            <a:endParaRPr lang="en-US" altLang="zh-CN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每厘米宽度读出</a:t>
            </a:r>
            <a:r>
              <a:rPr lang="en-US" altLang="zh-CN" sz="2000" dirty="0"/>
              <a:t>25</a:t>
            </a:r>
            <a:r>
              <a:rPr lang="zh-CN" altLang="en-US" sz="2000" dirty="0"/>
              <a:t>通道且空间受限        </a:t>
            </a:r>
            <a:r>
              <a:rPr lang="zh-CN" altLang="en-US" sz="2000" dirty="0">
                <a:solidFill>
                  <a:srgbClr val="C00000"/>
                </a:solidFill>
              </a:rPr>
              <a:t>→</a:t>
            </a:r>
            <a:r>
              <a:rPr lang="en-US" altLang="zh-CN" sz="2000" dirty="0">
                <a:solidFill>
                  <a:srgbClr val="C00000"/>
                </a:solidFill>
              </a:rPr>
              <a:t>    ASIC</a:t>
            </a:r>
            <a:r>
              <a:rPr lang="zh-CN" altLang="en-US" sz="2000" dirty="0">
                <a:solidFill>
                  <a:srgbClr val="C00000"/>
                </a:solidFill>
              </a:rPr>
              <a:t>芯片同时集成多通道的模拟前端和模数转换电路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单通道极限计数率高达</a:t>
            </a:r>
            <a:r>
              <a:rPr lang="en-US" altLang="zh-CN" sz="2000" dirty="0"/>
              <a:t>4 MHz</a:t>
            </a:r>
            <a:r>
              <a:rPr lang="zh-CN" altLang="en-US" sz="2000" dirty="0">
                <a:solidFill>
                  <a:srgbClr val="C00000"/>
                </a:solidFill>
              </a:rPr>
              <a:t>                   →   电路死时间不超过</a:t>
            </a:r>
            <a:r>
              <a:rPr lang="en-US" altLang="zh-CN" sz="2000" dirty="0">
                <a:solidFill>
                  <a:srgbClr val="C00000"/>
                </a:solidFill>
              </a:rPr>
              <a:t>250 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探测器将同时使用</a:t>
            </a:r>
            <a:r>
              <a:rPr lang="en-US" altLang="zh-CN" sz="2000" dirty="0"/>
              <a:t>micro-TPC</a:t>
            </a:r>
            <a:r>
              <a:rPr lang="zh-CN" altLang="en-US" sz="2000" dirty="0"/>
              <a:t>和重心法   </a:t>
            </a:r>
            <a:r>
              <a:rPr lang="zh-CN" altLang="en-US" sz="2000" dirty="0">
                <a:solidFill>
                  <a:srgbClr val="C00000"/>
                </a:solidFill>
              </a:rPr>
              <a:t>→   同时进行高精度时间和电荷测量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探测器增益～</a:t>
            </a:r>
            <a:r>
              <a:rPr lang="en-US" altLang="zh-CN" sz="2000" dirty="0"/>
              <a:t>10</a:t>
            </a:r>
            <a:r>
              <a:rPr lang="en-US" altLang="zh-CN" sz="2000" baseline="30000" dirty="0"/>
              <a:t>4</a:t>
            </a:r>
            <a:r>
              <a:rPr lang="zh-CN" altLang="en-US" sz="2000" dirty="0"/>
              <a:t>且信号形状不一致       </a:t>
            </a:r>
            <a:r>
              <a:rPr lang="zh-CN" altLang="en-US" sz="2000" dirty="0">
                <a:solidFill>
                  <a:srgbClr val="C00000"/>
                </a:solidFill>
              </a:rPr>
              <a:t>→   低噪声以保证探测效率和低甄别阈值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  <p:graphicFrame>
        <p:nvGraphicFramePr>
          <p:cNvPr id="20" name="表格 15"/>
          <p:cNvGraphicFramePr>
            <a:graphicFrameLocks noGrp="1"/>
          </p:cNvGraphicFramePr>
          <p:nvPr/>
        </p:nvGraphicFramePr>
        <p:xfrm>
          <a:off x="7548930" y="1837264"/>
          <a:ext cx="3678011" cy="17007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15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读出</a:t>
                      </a:r>
                      <a:r>
                        <a:rPr lang="en-US" altLang="zh-CN" sz="1600" b="1" dirty="0"/>
                        <a:t>ASIC</a:t>
                      </a:r>
                      <a:r>
                        <a:rPr lang="zh-CN" altLang="en-US" sz="1600" b="1" dirty="0"/>
                        <a:t>指标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需求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电荷测量范围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40 </a:t>
                      </a:r>
                      <a:r>
                        <a:rPr lang="en-US" altLang="zh-CN" sz="1600" dirty="0" err="1"/>
                        <a:t>fC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电荷测量精度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～ </a:t>
                      </a:r>
                      <a:r>
                        <a:rPr kumimoji="0"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CN" sz="1600" dirty="0"/>
                        <a:t> </a:t>
                      </a:r>
                      <a:r>
                        <a:rPr lang="en-US" altLang="zh-CN" sz="1600" dirty="0" err="1"/>
                        <a:t>fC</a:t>
                      </a:r>
                      <a:r>
                        <a:rPr lang="en-US" altLang="zh-CN" sz="1600" dirty="0"/>
                        <a:t> RMS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66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时间测量精度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好于</a:t>
                      </a:r>
                      <a:r>
                        <a:rPr kumimoji="0"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ns RMS</a:t>
                      </a:r>
                      <a:endParaRPr kumimoji="0"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22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单通道极限计数率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8315" y="1600575"/>
            <a:ext cx="9095369" cy="5194763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介绍</a:t>
            </a:r>
            <a:endParaRPr lang="en-US" altLang="zh-CN" sz="4000" b="1" dirty="0">
              <a:solidFill>
                <a:srgbClr val="A6A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探测器进展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强磁环境中的束流测试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四层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ITKW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几何优化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电子学进展</a:t>
            </a:r>
            <a:endParaRPr lang="en-US" altLang="zh-CN" sz="4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宇宙线测试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工作计划</a:t>
            </a:r>
            <a:endParaRPr lang="en-US" altLang="zh-CN" sz="4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spd="slow" advTm="165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强磁环境中的束流测试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4" y="1536470"/>
            <a:ext cx="5411920" cy="19364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31" y="1957910"/>
            <a:ext cx="4629154" cy="30131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3" y="3472923"/>
            <a:ext cx="2105777" cy="14981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8" y="3453134"/>
            <a:ext cx="2814802" cy="1650372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55872" y="5197535"/>
            <a:ext cx="602150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粒子</a:t>
            </a:r>
            <a:r>
              <a:rPr lang="en-US" altLang="zh-CN" dirty="0">
                <a:latin typeface="+mn-ea"/>
              </a:rPr>
              <a:t>: 150GeV/c muon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样机工作气体</a:t>
            </a:r>
            <a:r>
              <a:rPr lang="en-US" altLang="zh-CN" dirty="0">
                <a:latin typeface="+mn-ea"/>
              </a:rPr>
              <a:t>:</a:t>
            </a:r>
            <a:r>
              <a:rPr lang="en-US" altLang="zh-CN" b="1" kern="100" dirty="0" err="1">
                <a:latin typeface="+mn-ea"/>
                <a:cs typeface="Times New Roman" panose="02020603050405020304" pitchFamily="18" charset="0"/>
              </a:rPr>
              <a:t>Ar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/CF</a:t>
            </a:r>
            <a:r>
              <a:rPr lang="en-US" altLang="zh-CN" b="1" kern="100" baseline="-25000" dirty="0"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/ CO</a:t>
            </a:r>
            <a:r>
              <a:rPr lang="en-US" altLang="zh-CN" b="1" kern="1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(45/40/15)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+mn-ea"/>
              </a:rPr>
              <a:t>径迹探测器：平面</a:t>
            </a:r>
            <a:r>
              <a:rPr lang="en-US" altLang="zh-CN" b="1" dirty="0" err="1">
                <a:latin typeface="+mn-ea"/>
              </a:rPr>
              <a:t>μRGroove</a:t>
            </a:r>
            <a:r>
              <a:rPr lang="zh-CN" altLang="en-US" b="1" dirty="0">
                <a:latin typeface="+mn-ea"/>
              </a:rPr>
              <a:t>（</a:t>
            </a:r>
            <a:r>
              <a:rPr lang="en-US" altLang="zh-CN" b="1" kern="100" dirty="0" err="1">
                <a:latin typeface="+mn-ea"/>
                <a:cs typeface="Times New Roman" panose="02020603050405020304" pitchFamily="18" charset="0"/>
              </a:rPr>
              <a:t>Ar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/iC</a:t>
            </a:r>
            <a:r>
              <a:rPr lang="en-US" altLang="zh-CN" b="1" kern="100" baseline="-25000" dirty="0"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zh-CN" b="1" kern="100" baseline="-25000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 (98/2)</a:t>
            </a:r>
            <a:r>
              <a:rPr lang="zh-CN" altLang="en-US" b="1" dirty="0">
                <a:latin typeface="+mn-ea"/>
              </a:rPr>
              <a:t>）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endParaRPr lang="en-US" altLang="zh-CN" b="1" kern="100" dirty="0">
              <a:latin typeface="+mn-ea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磁铁</a:t>
            </a: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H4-Goliath</a:t>
            </a:r>
            <a:r>
              <a:rPr lang="zh-CN" altLang="en-US" dirty="0">
                <a:latin typeface="+mn-ea"/>
              </a:rPr>
              <a:t>，磁场强度</a:t>
            </a:r>
            <a:r>
              <a:rPr lang="en-US" altLang="zh-CN" b="1" dirty="0">
                <a:latin typeface="+mn-ea"/>
              </a:rPr>
              <a:t>0-1.5T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828778" y="5047510"/>
            <a:ext cx="620928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+mn-ea"/>
              </a:rPr>
              <a:t>磁铁对径迹系统的影响：</a:t>
            </a:r>
            <a:endParaRPr lang="en-US" altLang="zh-CN" sz="2000" b="1" dirty="0">
              <a:latin typeface="+mn-ea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+mn-ea"/>
              </a:rPr>
              <a:t>束流偏转</a:t>
            </a:r>
            <a:r>
              <a:rPr lang="zh-CN" altLang="en-US" dirty="0">
                <a:latin typeface="+mn-ea"/>
              </a:rPr>
              <a:t>，</a:t>
            </a:r>
            <a:r>
              <a:rPr lang="en-US" altLang="zh-CN" dirty="0">
                <a:latin typeface="+mn-ea"/>
              </a:rPr>
              <a:t>L</a:t>
            </a:r>
            <a:r>
              <a:rPr lang="zh-CN" altLang="en-US" dirty="0">
                <a:latin typeface="+mn-ea"/>
              </a:rPr>
              <a:t>需尽可能小，此时偏转角为</a:t>
            </a:r>
            <a:r>
              <a:rPr lang="en-US" altLang="zh-CN" dirty="0">
                <a:latin typeface="+mn-ea"/>
              </a:rPr>
              <a:t>~0.12°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径迹探测器位置分辨变差</a:t>
            </a:r>
            <a:r>
              <a:rPr lang="zh-CN" altLang="en-US" dirty="0">
                <a:latin typeface="+mn-ea"/>
              </a:rPr>
              <a:t>，为尽量削弱该影响，径迹探测器采用高漂移场设置</a:t>
            </a:r>
            <a:endParaRPr lang="en-US" altLang="zh-CN" dirty="0"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28931" y="1640293"/>
            <a:ext cx="4051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600" dirty="0"/>
              <a:t>洛伦兹角随漂移电场强度变化的模拟结果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8"/>
    </mc:Choice>
    <mc:Fallback xmlns="">
      <p:transition spd="slow" advTm="2391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磁场对样机位置重建的影响</a:t>
            </a:r>
            <a:endParaRPr kumimoji="1" lang="en-US" altLang="zh-CN" b="1" dirty="0">
              <a:latin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67453" y="1557819"/>
            <a:ext cx="6099382" cy="5161882"/>
            <a:chOff x="365774" y="1599728"/>
            <a:chExt cx="6099382" cy="51618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59" y="1994802"/>
              <a:ext cx="5913997" cy="126172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74" y="4647198"/>
              <a:ext cx="5460623" cy="163767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52157" y="1599728"/>
              <a:ext cx="4859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p"/>
              </a:pPr>
              <a:r>
                <a:rPr lang="zh-CN" altLang="en-US" dirty="0"/>
                <a:t>洛伦兹角与入射角共同影响探测器位置重建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51159" y="4181477"/>
              <a:ext cx="508985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p"/>
              </a:pPr>
              <a:r>
                <a:rPr lang="zh-CN" altLang="en-US" dirty="0"/>
                <a:t>洛伦兹角对位置重建的影响：</a:t>
              </a:r>
              <a:r>
                <a:rPr lang="zh-CN" altLang="en-US" b="1" dirty="0">
                  <a:solidFill>
                    <a:srgbClr val="FF0000"/>
                  </a:solidFill>
                </a:rPr>
                <a:t>聚类属性与偏差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528" y="6047324"/>
              <a:ext cx="2057143" cy="71428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51159" y="6338573"/>
              <a:ext cx="162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偏差修正：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96204" y="3408241"/>
              <a:ext cx="57128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zh-CN" altLang="en-US" dirty="0"/>
                <a:t>考虑</a:t>
              </a:r>
              <a:r>
                <a:rPr lang="en-US" altLang="zh-CN" dirty="0"/>
                <a:t>STCF-ITKW</a:t>
              </a:r>
              <a:r>
                <a:rPr lang="zh-CN" altLang="en-US" dirty="0"/>
                <a:t>的实际工作状态，重点关注</a:t>
              </a:r>
              <a:r>
                <a:rPr lang="en-US" altLang="zh-CN" b="1" dirty="0">
                  <a:solidFill>
                    <a:srgbClr val="FF0000"/>
                  </a:solidFill>
                </a:rPr>
                <a:t>1T</a:t>
              </a:r>
              <a:r>
                <a:rPr lang="zh-CN" altLang="en-US" dirty="0"/>
                <a:t>磁场中，对</a:t>
              </a:r>
              <a:r>
                <a:rPr lang="zh-CN" altLang="en-US" b="1" dirty="0">
                  <a:solidFill>
                    <a:srgbClr val="FF0000"/>
                  </a:solidFill>
                </a:rPr>
                <a:t>正入射径迹的位置分辨</a:t>
              </a:r>
              <a:endParaRPr lang="en-US" altLang="zh-CN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533650" y="1943318"/>
              <a:ext cx="1993900" cy="131321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679144" y="1669139"/>
            <a:ext cx="5184158" cy="5050562"/>
            <a:chOff x="498744" y="1740263"/>
            <a:chExt cx="5184158" cy="505056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50"/>
            <a:stretch>
              <a:fillRect/>
            </a:stretch>
          </p:blipFill>
          <p:spPr>
            <a:xfrm>
              <a:off x="1331085" y="3079446"/>
              <a:ext cx="3978654" cy="191606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98744" y="5082665"/>
              <a:ext cx="518415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zh-CN" altLang="en-US" dirty="0">
                  <a:latin typeface="+mn-ea"/>
                </a:rPr>
                <a:t>由于圆柱形几何，束流粒子进入样机时</a:t>
              </a:r>
              <a:r>
                <a:rPr lang="zh-CN" altLang="en-US" b="1" dirty="0">
                  <a:latin typeface="+mn-ea"/>
                </a:rPr>
                <a:t>等效以</a:t>
              </a:r>
              <a:r>
                <a:rPr lang="en-US" altLang="zh-CN" b="1" dirty="0" err="1">
                  <a:latin typeface="+mn-ea"/>
                </a:rPr>
                <a:t>θ</a:t>
              </a:r>
              <a:r>
                <a:rPr lang="en-US" altLang="zh-CN" b="1" baseline="-25000" dirty="0" err="1">
                  <a:latin typeface="+mn-ea"/>
                </a:rPr>
                <a:t>T</a:t>
              </a:r>
              <a:r>
                <a:rPr lang="zh-CN" altLang="en-US" b="1" dirty="0">
                  <a:latin typeface="+mn-ea"/>
                </a:rPr>
                <a:t>角度入射，强磁环境中：</a:t>
              </a:r>
              <a:endParaRPr lang="en-US" altLang="zh-CN" dirty="0">
                <a:latin typeface="+mn-ea"/>
              </a:endParaRP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altLang="zh-CN" dirty="0" err="1">
                  <a:latin typeface="+mn-ea"/>
                </a:rPr>
                <a:t>θ</a:t>
              </a:r>
              <a:r>
                <a:rPr lang="en-US" altLang="zh-CN" baseline="-25000" dirty="0" err="1">
                  <a:latin typeface="+mn-ea"/>
                </a:rPr>
                <a:t>T</a:t>
              </a:r>
              <a:r>
                <a:rPr lang="zh-CN" altLang="en-US" dirty="0">
                  <a:latin typeface="+mn-ea"/>
                </a:rPr>
                <a:t>≈</a:t>
              </a:r>
              <a:r>
                <a:rPr lang="en-US" altLang="zh-CN" dirty="0">
                  <a:latin typeface="+mn-ea"/>
                </a:rPr>
                <a:t>0°</a:t>
              </a:r>
              <a:r>
                <a:rPr lang="zh-CN" altLang="en-US" dirty="0">
                  <a:latin typeface="+mn-ea"/>
                </a:rPr>
                <a:t>：微时间投影室法（</a:t>
              </a:r>
              <a:r>
                <a:rPr lang="en-US" altLang="zh-CN" dirty="0" err="1">
                  <a:latin typeface="+mn-ea"/>
                </a:rPr>
                <a:t>μTPC</a:t>
              </a:r>
              <a:r>
                <a:rPr lang="en-US" altLang="zh-CN" dirty="0">
                  <a:latin typeface="+mn-ea"/>
                </a:rPr>
                <a:t>) 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altLang="zh-CN" dirty="0" err="1">
                  <a:latin typeface="+mn-ea"/>
                </a:rPr>
                <a:t>θ</a:t>
              </a:r>
              <a:r>
                <a:rPr lang="en-US" altLang="zh-CN" baseline="-25000" dirty="0" err="1">
                  <a:latin typeface="+mn-ea"/>
                </a:rPr>
                <a:t>T</a:t>
              </a:r>
              <a:r>
                <a:rPr lang="zh-CN" altLang="en-US" dirty="0">
                  <a:latin typeface="+mn-ea"/>
                </a:rPr>
                <a:t>与</a:t>
              </a:r>
              <a:r>
                <a:rPr lang="en-US" altLang="zh-CN" dirty="0" err="1">
                  <a:latin typeface="+mn-ea"/>
                </a:rPr>
                <a:t>θ</a:t>
              </a:r>
              <a:r>
                <a:rPr lang="en-US" altLang="zh-CN" baseline="-25000" dirty="0" err="1">
                  <a:latin typeface="+mn-ea"/>
                </a:rPr>
                <a:t>L</a:t>
              </a:r>
              <a:r>
                <a:rPr lang="zh-CN" altLang="en-US" dirty="0">
                  <a:latin typeface="+mn-ea"/>
                </a:rPr>
                <a:t>增强时：微时间投影室法（</a:t>
              </a:r>
              <a:r>
                <a:rPr lang="en-US" altLang="zh-CN" dirty="0" err="1">
                  <a:latin typeface="+mn-ea"/>
                </a:rPr>
                <a:t>μTPC</a:t>
              </a:r>
              <a:r>
                <a:rPr lang="en-US" altLang="zh-CN" dirty="0">
                  <a:latin typeface="+mn-ea"/>
                </a:rPr>
                <a:t>)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altLang="zh-CN" dirty="0" err="1">
                  <a:latin typeface="+mn-ea"/>
                </a:rPr>
                <a:t>θ</a:t>
              </a:r>
              <a:r>
                <a:rPr lang="en-US" altLang="zh-CN" baseline="-25000" dirty="0" err="1">
                  <a:latin typeface="+mn-ea"/>
                </a:rPr>
                <a:t>T</a:t>
              </a:r>
              <a:r>
                <a:rPr lang="zh-CN" altLang="en-US" dirty="0">
                  <a:latin typeface="+mn-ea"/>
                </a:rPr>
                <a:t>与</a:t>
              </a:r>
              <a:r>
                <a:rPr lang="en-US" altLang="zh-CN" dirty="0" err="1">
                  <a:latin typeface="+mn-ea"/>
                </a:rPr>
                <a:t>θ</a:t>
              </a:r>
              <a:r>
                <a:rPr lang="en-US" altLang="zh-CN" baseline="-25000" dirty="0" err="1">
                  <a:latin typeface="+mn-ea"/>
                </a:rPr>
                <a:t>L</a:t>
              </a:r>
              <a:r>
                <a:rPr lang="zh-CN" altLang="en-US" dirty="0">
                  <a:latin typeface="+mn-ea"/>
                </a:rPr>
                <a:t>抵消时：电荷重心法（</a:t>
              </a:r>
              <a:r>
                <a:rPr lang="en-US" altLang="zh-CN" dirty="0">
                  <a:latin typeface="+mn-ea"/>
                </a:rPr>
                <a:t>CC</a:t>
              </a:r>
              <a:r>
                <a:rPr lang="zh-CN" altLang="en-US" dirty="0">
                  <a:latin typeface="+mn-ea"/>
                </a:rPr>
                <a:t>）</a:t>
              </a:r>
              <a:endParaRPr lang="en-US" altLang="zh-CN" dirty="0">
                <a:latin typeface="+mn-ea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949" y="1740263"/>
              <a:ext cx="3788264" cy="1252027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7582757" y="4128131"/>
            <a:ext cx="890051" cy="202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Tracker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96203" y="96390"/>
            <a:ext cx="10027957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圆柱面位置修正与样机准直方法</a:t>
            </a:r>
            <a:endParaRPr kumimoji="1" lang="en-US" altLang="zh-CN" b="1" dirty="0">
              <a:latin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82" y="3662884"/>
            <a:ext cx="2530820" cy="31042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3"/>
          <a:stretch>
            <a:fillRect/>
          </a:stretch>
        </p:blipFill>
        <p:spPr>
          <a:xfrm>
            <a:off x="4501565" y="1378990"/>
            <a:ext cx="2666531" cy="22853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5" y="1727727"/>
            <a:ext cx="3616612" cy="15879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4" y="4019718"/>
            <a:ext cx="3283526" cy="26918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042" y="4216882"/>
            <a:ext cx="2927702" cy="56620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68124" y="3847550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圆柱面位置修正：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168096" y="5152421"/>
            <a:ext cx="459862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dirty="0"/>
              <a:t>样机准直方法：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初步准直</a:t>
            </a:r>
            <a:endParaRPr lang="en-US" altLang="zh-CN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沿轴向分区，计算与径迹的残差，得到</a:t>
            </a:r>
            <a:r>
              <a:rPr lang="zh-CN" altLang="en-US" b="1" dirty="0">
                <a:solidFill>
                  <a:srgbClr val="FF0000"/>
                </a:solidFill>
              </a:rPr>
              <a:t>旋转参数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61804" y="34290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Mode1 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884660" y="342900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Mode2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741802" y="2096403"/>
            <a:ext cx="461232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/>
              <a:t>寻找正入射点</a:t>
            </a:r>
            <a:endParaRPr lang="en-US" altLang="zh-CN" dirty="0"/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沿周向分区，通过聚类内着火条数目和总电荷</a:t>
            </a:r>
            <a:r>
              <a:rPr lang="zh-CN" altLang="en-US" b="1" dirty="0">
                <a:solidFill>
                  <a:srgbClr val="FF0000"/>
                </a:solidFill>
              </a:rPr>
              <a:t>寻找正入射点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6b6d17f1-756f-459c-b9fc-4bd0def0f59f"/>
  <p:tag name="COMMONDATA" val="eyJoZGlkIjoiNDA5NjI5OTNhZDVmNTA4MjI5ZjRiNWEyOTg2ZTI3N2QifQ==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12</TotalTime>
  <Words>1376</Words>
  <Application>Microsoft Office PowerPoint</Application>
  <PresentationFormat>宽屏</PresentationFormat>
  <Paragraphs>216</Paragraphs>
  <Slides>22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等线</vt:lpstr>
      <vt:lpstr>微软雅黑</vt:lpstr>
      <vt:lpstr>Arial</vt:lpstr>
      <vt:lpstr>Calibri</vt:lpstr>
      <vt:lpstr>Impact</vt:lpstr>
      <vt:lpstr>Times</vt:lpstr>
      <vt:lpstr>Times New Roman</vt:lpstr>
      <vt:lpstr>Wingdings</vt:lpstr>
      <vt:lpstr>主题1</vt:lpstr>
      <vt:lpstr>STCF-ITKW探测器研究进展</vt:lpstr>
      <vt:lpstr>PowerPoint 演示文稿</vt:lpstr>
      <vt:lpstr>气体内径迹探测器</vt:lpstr>
      <vt:lpstr>圆柱形阻性微槽型探测器 (C-μRGroove)</vt:lpstr>
      <vt:lpstr>前端ASIC与读出电子学</vt:lpstr>
      <vt:lpstr>PowerPoint 演示文稿</vt:lpstr>
      <vt:lpstr>强磁环境中的束流测试</vt:lpstr>
      <vt:lpstr>磁场对样机位置重建的影响</vt:lpstr>
      <vt:lpstr>圆柱面位置修正与样机准直方法</vt:lpstr>
      <vt:lpstr>微时间投影室（μTPC）</vt:lpstr>
      <vt:lpstr>测试结果</vt:lpstr>
      <vt:lpstr>不同磁场强度下的位置分辨</vt:lpstr>
      <vt:lpstr>高计数率下的位置分辨</vt:lpstr>
      <vt:lpstr>PowerPoint 演示文稿</vt:lpstr>
      <vt:lpstr>四层ITKW设计</vt:lpstr>
      <vt:lpstr>四层ITKW-MDI干涉的可能解决方案</vt:lpstr>
      <vt:lpstr>四层ITKW-MDI干涉的可能解决方案</vt:lpstr>
      <vt:lpstr>PowerPoint 演示文稿</vt:lpstr>
      <vt:lpstr>宇宙线联调测试</vt:lpstr>
      <vt:lpstr>初步结果</vt:lpstr>
      <vt:lpstr>PowerPoint 演示文稿</vt:lpstr>
      <vt:lpstr>工作计划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Bosons</dc:creator>
  <cp:lastModifiedBy>方 竹君</cp:lastModifiedBy>
  <cp:revision>522</cp:revision>
  <dcterms:created xsi:type="dcterms:W3CDTF">2023-06-16T09:24:00Z</dcterms:created>
  <dcterms:modified xsi:type="dcterms:W3CDTF">2026-07-01T02:52:45Z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5CA707C1E73B4F7CB4FD4268FCD7DA40_13</vt:lpwstr>
  </property>
  <property fmtid="{D5CDD505-2E9C-101B-9397-08002B2CF9AE}" pid="3" name="KSOProductBuildVer">
    <vt:lpwstr>2052-12.1.0.26895</vt:lpwstr>
  </property>
</Properties>
</file>