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6" r:id="rId6"/>
    <p:sldId id="264" r:id="rId7"/>
    <p:sldId id="265" r:id="rId8"/>
    <p:sldId id="268" r:id="rId9"/>
    <p:sldId id="269" r:id="rId10"/>
    <p:sldId id="270" r:id="rId11"/>
    <p:sldId id="285" r:id="rId12"/>
    <p:sldId id="286" r:id="rId13"/>
    <p:sldId id="287" r:id="rId14"/>
    <p:sldId id="288" r:id="rId15"/>
    <p:sldId id="271" r:id="rId16"/>
    <p:sldId id="272" r:id="rId17"/>
    <p:sldId id="273" r:id="rId18"/>
    <p:sldId id="274" r:id="rId19"/>
    <p:sldId id="28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6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01.png"/><Relationship Id="rId2" Type="http://schemas.openxmlformats.org/officeDocument/2006/relationships/image" Target="../media/image83.png"/><Relationship Id="rId19" Type="http://schemas.openxmlformats.org/officeDocument/2006/relationships/image" Target="../media/image100.png"/><Relationship Id="rId18" Type="http://schemas.openxmlformats.org/officeDocument/2006/relationships/image" Target="../media/image99.png"/><Relationship Id="rId17" Type="http://schemas.openxmlformats.org/officeDocument/2006/relationships/image" Target="../media/image98.png"/><Relationship Id="rId16" Type="http://schemas.openxmlformats.org/officeDocument/2006/relationships/image" Target="../media/image97.png"/><Relationship Id="rId15" Type="http://schemas.openxmlformats.org/officeDocument/2006/relationships/image" Target="../media/image96.png"/><Relationship Id="rId14" Type="http://schemas.openxmlformats.org/officeDocument/2006/relationships/image" Target="../media/image95.png"/><Relationship Id="rId13" Type="http://schemas.openxmlformats.org/officeDocument/2006/relationships/image" Target="../media/image94.png"/><Relationship Id="rId12" Type="http://schemas.openxmlformats.org/officeDocument/2006/relationships/image" Target="../media/image93.png"/><Relationship Id="rId11" Type="http://schemas.openxmlformats.org/officeDocument/2006/relationships/image" Target="../media/image92.png"/><Relationship Id="rId10" Type="http://schemas.openxmlformats.org/officeDocument/2006/relationships/image" Target="../media/image91.png"/><Relationship Id="rId1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104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21.png"/><Relationship Id="rId2" Type="http://schemas.openxmlformats.org/officeDocument/2006/relationships/image" Target="../media/image103.png"/><Relationship Id="rId19" Type="http://schemas.openxmlformats.org/officeDocument/2006/relationships/image" Target="../media/image120.png"/><Relationship Id="rId18" Type="http://schemas.openxmlformats.org/officeDocument/2006/relationships/image" Target="../media/image119.png"/><Relationship Id="rId17" Type="http://schemas.openxmlformats.org/officeDocument/2006/relationships/image" Target="../media/image118.png"/><Relationship Id="rId16" Type="http://schemas.openxmlformats.org/officeDocument/2006/relationships/image" Target="../media/image117.png"/><Relationship Id="rId15" Type="http://schemas.openxmlformats.org/officeDocument/2006/relationships/image" Target="../media/image116.png"/><Relationship Id="rId14" Type="http://schemas.openxmlformats.org/officeDocument/2006/relationships/image" Target="../media/image115.png"/><Relationship Id="rId13" Type="http://schemas.openxmlformats.org/officeDocument/2006/relationships/image" Target="../media/image114.png"/><Relationship Id="rId12" Type="http://schemas.openxmlformats.org/officeDocument/2006/relationships/image" Target="../media/image113.png"/><Relationship Id="rId11" Type="http://schemas.openxmlformats.org/officeDocument/2006/relationships/image" Target="../media/image112.png"/><Relationship Id="rId10" Type="http://schemas.openxmlformats.org/officeDocument/2006/relationships/image" Target="../media/image111.png"/><Relationship Id="rId1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png"/><Relationship Id="rId8" Type="http://schemas.openxmlformats.org/officeDocument/2006/relationships/image" Target="../media/image129.png"/><Relationship Id="rId7" Type="http://schemas.openxmlformats.org/officeDocument/2006/relationships/image" Target="../media/image128.png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36.png"/><Relationship Id="rId14" Type="http://schemas.openxmlformats.org/officeDocument/2006/relationships/image" Target="../media/image135.png"/><Relationship Id="rId13" Type="http://schemas.openxmlformats.org/officeDocument/2006/relationships/image" Target="../media/image134.png"/><Relationship Id="rId12" Type="http://schemas.openxmlformats.org/officeDocument/2006/relationships/image" Target="../media/image133.png"/><Relationship Id="rId11" Type="http://schemas.openxmlformats.org/officeDocument/2006/relationships/image" Target="../media/image132.png"/><Relationship Id="rId10" Type="http://schemas.openxmlformats.org/officeDocument/2006/relationships/image" Target="../media/image131.png"/><Relationship Id="rId1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5.png"/><Relationship Id="rId8" Type="http://schemas.openxmlformats.org/officeDocument/2006/relationships/image" Target="../media/image144.png"/><Relationship Id="rId7" Type="http://schemas.openxmlformats.org/officeDocument/2006/relationships/image" Target="../media/image143.png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1.png"/><Relationship Id="rId14" Type="http://schemas.openxmlformats.org/officeDocument/2006/relationships/image" Target="../media/image150.png"/><Relationship Id="rId13" Type="http://schemas.openxmlformats.org/officeDocument/2006/relationships/image" Target="../media/image149.png"/><Relationship Id="rId12" Type="http://schemas.openxmlformats.org/officeDocument/2006/relationships/image" Target="../media/image148.png"/><Relationship Id="rId11" Type="http://schemas.openxmlformats.org/officeDocument/2006/relationships/image" Target="../media/image147.png"/><Relationship Id="rId10" Type="http://schemas.openxmlformats.org/officeDocument/2006/relationships/image" Target="../media/image146.png"/><Relationship Id="rId1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8.bin"/><Relationship Id="rId4" Type="http://schemas.openxmlformats.org/officeDocument/2006/relationships/tags" Target="../tags/tag4.xml"/><Relationship Id="rId3" Type="http://schemas.openxmlformats.org/officeDocument/2006/relationships/image" Target="../media/image33.wmf"/><Relationship Id="rId2" Type="http://schemas.openxmlformats.org/officeDocument/2006/relationships/oleObject" Target="../embeddings/oleObject7.bin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6.wmf"/><Relationship Id="rId10" Type="http://schemas.openxmlformats.org/officeDocument/2006/relationships/oleObject" Target="../embeddings/oleObject11.bin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5.png"/><Relationship Id="rId7" Type="http://schemas.openxmlformats.org/officeDocument/2006/relationships/image" Target="../media/image164.png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image" Target="../media/image1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3.bin"/><Relationship Id="rId4" Type="http://schemas.openxmlformats.org/officeDocument/2006/relationships/tags" Target="../tags/tag7.xml"/><Relationship Id="rId3" Type="http://schemas.openxmlformats.org/officeDocument/2006/relationships/image" Target="../media/image33.wmf"/><Relationship Id="rId2" Type="http://schemas.openxmlformats.org/officeDocument/2006/relationships/oleObject" Target="../embeddings/oleObject12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image" Target="../media/image16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5.png"/><Relationship Id="rId7" Type="http://schemas.openxmlformats.org/officeDocument/2006/relationships/image" Target="../media/image184.png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image" Target="../media/image17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3.png"/><Relationship Id="rId7" Type="http://schemas.openxmlformats.org/officeDocument/2006/relationships/image" Target="../media/image192.png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image" Target="../media/image18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2.png"/><Relationship Id="rId8" Type="http://schemas.openxmlformats.org/officeDocument/2006/relationships/image" Target="../media/image201.png"/><Relationship Id="rId7" Type="http://schemas.openxmlformats.org/officeDocument/2006/relationships/image" Target="../media/image200.png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08.png"/><Relationship Id="rId14" Type="http://schemas.openxmlformats.org/officeDocument/2006/relationships/image" Target="../media/image207.png"/><Relationship Id="rId13" Type="http://schemas.openxmlformats.org/officeDocument/2006/relationships/image" Target="../media/image206.png"/><Relationship Id="rId12" Type="http://schemas.openxmlformats.org/officeDocument/2006/relationships/image" Target="../media/image205.png"/><Relationship Id="rId11" Type="http://schemas.openxmlformats.org/officeDocument/2006/relationships/image" Target="../media/image204.png"/><Relationship Id="rId10" Type="http://schemas.openxmlformats.org/officeDocument/2006/relationships/image" Target="../media/image203.png"/><Relationship Id="rId1" Type="http://schemas.openxmlformats.org/officeDocument/2006/relationships/image" Target="../media/image19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7.png"/><Relationship Id="rId8" Type="http://schemas.openxmlformats.org/officeDocument/2006/relationships/image" Target="../media/image216.png"/><Relationship Id="rId7" Type="http://schemas.openxmlformats.org/officeDocument/2006/relationships/image" Target="../media/image215.png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23.png"/><Relationship Id="rId14" Type="http://schemas.openxmlformats.org/officeDocument/2006/relationships/image" Target="../media/image222.png"/><Relationship Id="rId13" Type="http://schemas.openxmlformats.org/officeDocument/2006/relationships/image" Target="../media/image221.png"/><Relationship Id="rId12" Type="http://schemas.openxmlformats.org/officeDocument/2006/relationships/image" Target="../media/image220.png"/><Relationship Id="rId11" Type="http://schemas.openxmlformats.org/officeDocument/2006/relationships/image" Target="../media/image219.png"/><Relationship Id="rId10" Type="http://schemas.openxmlformats.org/officeDocument/2006/relationships/image" Target="../media/image218.png"/><Relationship Id="rId1" Type="http://schemas.openxmlformats.org/officeDocument/2006/relationships/image" Target="../media/image209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7.png"/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tags" Target="../tags/tag2.xml"/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5.png"/><Relationship Id="rId14" Type="http://schemas.openxmlformats.org/officeDocument/2006/relationships/image" Target="../media/image64.png"/><Relationship Id="rId13" Type="http://schemas.openxmlformats.org/officeDocument/2006/relationships/image" Target="../media/image63.png"/><Relationship Id="rId12" Type="http://schemas.openxmlformats.org/officeDocument/2006/relationships/image" Target="../media/image62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1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66.wmf"/><Relationship Id="rId16" Type="http://schemas.openxmlformats.org/officeDocument/2006/relationships/oleObject" Target="../embeddings/oleObject5.bin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66.wmf"/><Relationship Id="rId16" Type="http://schemas.openxmlformats.org/officeDocument/2006/relationships/oleObject" Target="../embeddings/oleObject6.bin"/><Relationship Id="rId15" Type="http://schemas.openxmlformats.org/officeDocument/2006/relationships/image" Target="../media/image81.png"/><Relationship Id="rId14" Type="http://schemas.openxmlformats.org/officeDocument/2006/relationships/image" Target="../media/image80.png"/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11" Type="http://schemas.openxmlformats.org/officeDocument/2006/relationships/image" Target="../media/image77.png"/><Relationship Id="rId10" Type="http://schemas.openxmlformats.org/officeDocument/2006/relationships/image" Target="../media/image76.png"/><Relationship Id="rId1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" y="434340"/>
            <a:ext cx="5700395" cy="3413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190" y="66675"/>
            <a:ext cx="9355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P</a:t>
            </a:r>
            <a:r>
              <a:rPr lang="zh-CN" altLang="en-US"/>
              <a:t>第一击中点打在</a:t>
            </a:r>
            <a:r>
              <a:rPr lang="en-US" altLang="zh-CN"/>
              <a:t>ITK</a:t>
            </a:r>
            <a:r>
              <a:rPr lang="zh-CN" altLang="en-US"/>
              <a:t>与</a:t>
            </a:r>
            <a:r>
              <a:rPr lang="en-US" altLang="zh-CN"/>
              <a:t>MDC</a:t>
            </a:r>
            <a:r>
              <a:rPr lang="zh-CN" altLang="en-US"/>
              <a:t>效率随着产生位置的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" y="3848100"/>
            <a:ext cx="8099425" cy="2904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209550" y="67945"/>
            <a:ext cx="8255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排除极端值加平均前分</a:t>
            </a:r>
            <a:r>
              <a:rPr lang="en-US" altLang="zh-CN"/>
              <a:t>bin</a:t>
            </a:r>
            <a:r>
              <a:rPr lang="zh-CN" altLang="en-US">
                <a:sym typeface="+mn-ea"/>
              </a:rPr>
              <a:t>对比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的</a:t>
            </a:r>
            <a:r>
              <a:rPr lang="en-US" altLang="zh-CN"/>
              <a:t>cov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835"/>
            <a:ext cx="1708150" cy="1473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35"/>
            <a:ext cx="1717675" cy="1477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9815"/>
            <a:ext cx="1697355" cy="1485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9850"/>
            <a:ext cx="1646555" cy="1467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635" y="584835"/>
            <a:ext cx="1766570" cy="1473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635" y="2058035"/>
            <a:ext cx="1772285" cy="1473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635" y="3599815"/>
            <a:ext cx="1771650" cy="14846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635" y="5153025"/>
            <a:ext cx="1758950" cy="1473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5690" y="584835"/>
            <a:ext cx="1783080" cy="1473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3470" y="2058035"/>
            <a:ext cx="1762125" cy="14947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130" y="3583305"/>
            <a:ext cx="1818640" cy="1510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0130" y="5124450"/>
            <a:ext cx="1812925" cy="14992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6540" y="584835"/>
            <a:ext cx="1679575" cy="1473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3055" y="2058035"/>
            <a:ext cx="1715770" cy="14941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3055" y="3583305"/>
            <a:ext cx="1748790" cy="15106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93055" y="5163820"/>
            <a:ext cx="1676400" cy="14706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1845" y="584835"/>
            <a:ext cx="1772285" cy="14725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1845" y="2058035"/>
            <a:ext cx="1791335" cy="14947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78040" y="3580765"/>
            <a:ext cx="1755140" cy="14801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8040" y="5163820"/>
            <a:ext cx="1814830" cy="1541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209550" y="74295"/>
            <a:ext cx="6993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排除极端值加平均后分</a:t>
            </a:r>
            <a:r>
              <a:rPr lang="en-US" altLang="zh-CN"/>
              <a:t>bin</a:t>
            </a:r>
            <a:r>
              <a:rPr lang="zh-CN" altLang="en-US">
                <a:sym typeface="+mn-ea"/>
              </a:rPr>
              <a:t>对比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的</a:t>
            </a:r>
            <a:r>
              <a:rPr lang="en-US" altLang="zh-CN"/>
              <a:t>cov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1830"/>
            <a:ext cx="1692910" cy="1463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1865"/>
            <a:ext cx="1688465" cy="1457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6820"/>
            <a:ext cx="1689100" cy="1477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6855"/>
            <a:ext cx="1670050" cy="1484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570" y="671830"/>
            <a:ext cx="1754505" cy="1463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570" y="2221865"/>
            <a:ext cx="1718945" cy="145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910" y="3765550"/>
            <a:ext cx="1760855" cy="1486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480" y="5339080"/>
            <a:ext cx="1804035" cy="1499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4735" y="671830"/>
            <a:ext cx="1725295" cy="1458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6315" y="2217420"/>
            <a:ext cx="1753870" cy="1473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6315" y="3777615"/>
            <a:ext cx="1736725" cy="14751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7260" y="5339715"/>
            <a:ext cx="1795780" cy="14916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3690" y="671830"/>
            <a:ext cx="1666875" cy="1459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3690" y="2217420"/>
            <a:ext cx="1689735" cy="14617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5590" y="3765550"/>
            <a:ext cx="1657350" cy="14782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5590" y="5330190"/>
            <a:ext cx="1673860" cy="14852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34225" y="671830"/>
            <a:ext cx="1742440" cy="14592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8035" y="2217420"/>
            <a:ext cx="1751330" cy="1473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20255" y="3753485"/>
            <a:ext cx="1810385" cy="15125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8035" y="5295900"/>
            <a:ext cx="1778635" cy="1501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951865"/>
            <a:ext cx="2343150" cy="182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951230"/>
            <a:ext cx="2283460" cy="1825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35" y="943610"/>
            <a:ext cx="2242185" cy="179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420" y="943610"/>
            <a:ext cx="2109470" cy="1790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890" y="943610"/>
            <a:ext cx="2205355" cy="1781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" y="2887345"/>
            <a:ext cx="2353310" cy="16948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775" y="2887345"/>
            <a:ext cx="2283460" cy="1695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235" y="2887345"/>
            <a:ext cx="2277110" cy="1637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1345" y="2828290"/>
            <a:ext cx="2153920" cy="16960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265" y="2828290"/>
            <a:ext cx="2113915" cy="16960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692650"/>
            <a:ext cx="2324100" cy="1737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4100" y="4634865"/>
            <a:ext cx="2475230" cy="1793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9330" y="4591685"/>
            <a:ext cx="2258060" cy="18313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1345" y="4582160"/>
            <a:ext cx="2026285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7630" y="4587875"/>
            <a:ext cx="2511425" cy="18002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7625" y="179705"/>
            <a:ext cx="7345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cov</a:t>
            </a:r>
            <a:r>
              <a:rPr lang="zh-CN" altLang="en-US"/>
              <a:t>未加平均</a:t>
            </a:r>
            <a:r>
              <a:rPr lang="zh-CN" altLang="en-US"/>
              <a:t>差值前</a:t>
            </a:r>
            <a:r>
              <a:rPr lang="en-US" altLang="zh-CN"/>
              <a:t>llbar</a:t>
            </a:r>
            <a:r>
              <a:rPr lang="zh-CN" altLang="en-US"/>
              <a:t>衰变道中全模拟跟快模拟</a:t>
            </a:r>
            <a:r>
              <a:rPr lang="en-US" altLang="zh-CN"/>
              <a:t>P</a:t>
            </a:r>
            <a:r>
              <a:rPr lang="zh-CN" altLang="en-US"/>
              <a:t>的</a:t>
            </a:r>
            <a:r>
              <a:rPr lang="en-US" altLang="zh-CN"/>
              <a:t>cov</a:t>
            </a:r>
            <a:r>
              <a:rPr lang="zh-CN" altLang="en-US"/>
              <a:t>对比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3905"/>
            <a:ext cx="2035175" cy="1553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5" y="763905"/>
            <a:ext cx="2165985" cy="1553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20" y="762635"/>
            <a:ext cx="2143760" cy="1555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10" y="762635"/>
            <a:ext cx="2164080" cy="1550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920" y="762635"/>
            <a:ext cx="2147570" cy="15551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85" y="2356485"/>
            <a:ext cx="2108835" cy="15487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405" y="2356485"/>
            <a:ext cx="2155190" cy="1548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620" y="2356485"/>
            <a:ext cx="2088515" cy="1548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380" y="2312670"/>
            <a:ext cx="2180590" cy="1593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1100" y="2317750"/>
            <a:ext cx="2118360" cy="1587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07815"/>
            <a:ext cx="2096770" cy="15741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6770" y="4070985"/>
            <a:ext cx="2212340" cy="16109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5620" y="4070985"/>
            <a:ext cx="2206625" cy="16478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8755" y="4107815"/>
            <a:ext cx="2160270" cy="16109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5535" y="4070985"/>
            <a:ext cx="2245995" cy="16471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6985" y="-1905"/>
            <a:ext cx="985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排除极端值：</a:t>
            </a:r>
            <a:r>
              <a:rPr lang="en-US" altLang="zh-CN">
                <a:sym typeface="+mn-ea"/>
              </a:rPr>
              <a:t>cov</a:t>
            </a:r>
            <a:r>
              <a:rPr lang="zh-CN" altLang="en-US">
                <a:sym typeface="+mn-ea"/>
              </a:rPr>
              <a:t>加平均</a:t>
            </a:r>
            <a:r>
              <a:rPr lang="zh-CN" altLang="en-US">
                <a:sym typeface="+mn-ea"/>
              </a:rPr>
              <a:t>差之后</a:t>
            </a:r>
            <a:r>
              <a:rPr lang="en-US" altLang="zh-CN">
                <a:sym typeface="+mn-ea"/>
              </a:rPr>
              <a:t>llbar</a:t>
            </a:r>
            <a:r>
              <a:rPr lang="zh-CN" altLang="en-US">
                <a:sym typeface="+mn-ea"/>
              </a:rPr>
              <a:t>衰变道中全模拟跟快模拟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cov</a:t>
            </a:r>
            <a:r>
              <a:rPr lang="zh-CN" altLang="en-US">
                <a:sym typeface="+mn-ea"/>
              </a:rPr>
              <a:t>对比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19480" y="3592195"/>
          <a:ext cx="7275430" cy="32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重建出一个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68949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95.4%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68246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99.0%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0.68246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3649345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774065" imgH="241300" progId="Equation.KSEE3">
                  <p:embed/>
                </p:oleObj>
              </mc:Choice>
              <mc:Fallback>
                <p:oleObj name="" r:id="rId2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7435" y="3649345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919480" y="49530"/>
          <a:ext cx="727543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/>
                        <a:t>重建出一个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67798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93.8%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67234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0.67234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130810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74065" imgH="241300" progId="Equation.KSEE3">
                  <p:embed/>
                </p:oleObj>
              </mc:Choice>
              <mc:Fallback>
                <p:oleObj name="" r:id="rId5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435" y="130810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190" y="371475"/>
            <a:ext cx="58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old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775" y="3771900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25650" y="125285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52400" imgH="165100" progId="Equation.KSEE3">
                  <p:embed/>
                </p:oleObj>
              </mc:Choice>
              <mc:Fallback>
                <p:oleObj name="" r:id="rId7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5650" y="125285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5645" y="480504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52400" imgH="165100" progId="Equation.KSEE3">
                  <p:embed/>
                </p:oleObj>
              </mc:Choice>
              <mc:Fallback>
                <p:oleObj name="" r:id="rId9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645" y="480504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88070" y="140335"/>
            <a:ext cx="304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endParaRPr lang="en-US" altLang="zh-CN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8253095" y="2206625"/>
            <a:ext cx="3834130" cy="18148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lam</a:t>
            </a:r>
            <a:r>
              <a:rPr lang="zh-CN" altLang="en-US" sz="1600"/>
              <a:t>：</a:t>
            </a:r>
            <a:r>
              <a:rPr lang="en-US" altLang="zh-CN" sz="1600"/>
              <a:t>ReconstructedParticleCol </a:t>
            </a:r>
            <a:r>
              <a:rPr lang="zh-CN" altLang="en-US" sz="1600"/>
              <a:t>中至少有 </a:t>
            </a:r>
            <a:r>
              <a:rPr lang="en-US" altLang="zh-CN" sz="1600"/>
              <a:t>1 </a:t>
            </a:r>
            <a:r>
              <a:rPr lang="zh-CN" altLang="en-US" sz="1600"/>
              <a:t>个</a:t>
            </a:r>
            <a:r>
              <a:rPr lang="en-US" sz="1600"/>
              <a:t>P</a:t>
            </a:r>
            <a:r>
              <a:rPr lang="en-US" altLang="zh-CN" sz="1600"/>
              <a:t> </a:t>
            </a:r>
            <a:r>
              <a:rPr lang="zh-CN" altLang="en-US" sz="1600"/>
              <a:t>和 </a:t>
            </a:r>
            <a:r>
              <a:rPr lang="en-US" altLang="zh-CN" sz="1600"/>
              <a:t>1 </a:t>
            </a:r>
            <a:r>
              <a:rPr lang="zh-CN" altLang="en-US" sz="1600"/>
              <a:t>个 </a:t>
            </a:r>
            <a:r>
              <a:rPr lang="en-US" altLang="zh-CN" sz="1600">
                <a:sym typeface="+mn-ea"/>
              </a:rPr>
              <a:t>π−</a:t>
            </a:r>
            <a:r>
              <a:rPr lang="en-US" altLang="zh-CN" sz="1600"/>
              <a:t> </a:t>
            </a:r>
            <a:endParaRPr lang="en-US" altLang="zh-CN" sz="1600"/>
          </a:p>
          <a:p>
            <a:r>
              <a:rPr lang="en-US" altLang="zh-CN" sz="1600"/>
              <a:t>vtxFit</a:t>
            </a:r>
            <a:r>
              <a:rPr lang="zh-CN" altLang="en-US" sz="1600"/>
              <a:t>：成功找到 </a:t>
            </a:r>
            <a:r>
              <a:rPr lang="en-US" altLang="zh-CN" sz="1600"/>
              <a:t>p+π− </a:t>
            </a:r>
            <a:r>
              <a:rPr lang="zh-CN" altLang="en-US" sz="1600"/>
              <a:t>组合，且</a:t>
            </a:r>
            <a:r>
              <a:rPr lang="en-US" altLang="zh-CN" sz="1600"/>
              <a:t>χ2≤200</a:t>
            </a:r>
            <a:r>
              <a:rPr lang="zh-CN" altLang="en-US" sz="1600"/>
              <a:t>，对选中的 </a:t>
            </a:r>
            <a:r>
              <a:rPr lang="en-US" altLang="zh-CN" sz="1600"/>
              <a:t>p+π− </a:t>
            </a:r>
            <a:r>
              <a:rPr lang="zh-CN" altLang="en-US" sz="1600"/>
              <a:t>再做</a:t>
            </a:r>
            <a:r>
              <a:rPr lang="en-US" altLang="zh-CN" sz="1600"/>
              <a:t>VertexFit</a:t>
            </a:r>
            <a:r>
              <a:rPr lang="zh-CN" altLang="en-US" sz="1600"/>
              <a:t>，要求拟合成功 </a:t>
            </a:r>
            <a:endParaRPr lang="zh-CN" altLang="en-US" sz="1600"/>
          </a:p>
          <a:p>
            <a:r>
              <a:rPr lang="en-US" altLang="zh-CN" sz="1600"/>
              <a:t>2ndVtxFit</a:t>
            </a:r>
            <a:r>
              <a:rPr lang="zh-CN" altLang="en-US" sz="1600"/>
              <a:t>：对 </a:t>
            </a:r>
            <a:r>
              <a:rPr lang="en-US" altLang="zh-CN" sz="1600"/>
              <a:t>Lambda </a:t>
            </a:r>
            <a:r>
              <a:rPr lang="zh-CN" altLang="en-US" sz="1600"/>
              <a:t>候选做 </a:t>
            </a:r>
            <a:r>
              <a:rPr lang="en-US" altLang="zh-CN" sz="1600"/>
              <a:t>SecondVertexFit</a:t>
            </a:r>
            <a:r>
              <a:rPr lang="zh-CN" altLang="en-US" sz="1600"/>
              <a:t>，要求 </a:t>
            </a:r>
            <a:r>
              <a:rPr lang="en-US" altLang="zh-CN" sz="1600"/>
              <a:t>Fit() </a:t>
            </a:r>
            <a:r>
              <a:rPr lang="zh-CN" altLang="en-US" sz="1600"/>
              <a:t>成功</a:t>
            </a:r>
            <a:endParaRPr lang="zh-CN" altLang="en-US" sz="1600"/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80320" y="140335"/>
          <a:ext cx="42608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0" imgW="203200" imgH="203200" progId="Equation.KSEE3">
                  <p:embed/>
                </p:oleObj>
              </mc:Choice>
              <mc:Fallback>
                <p:oleObj name="" r:id="rId10" imgW="2032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80320" y="140335"/>
                        <a:ext cx="42608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97485" y="1276985"/>
          <a:ext cx="9318278" cy="390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155"/>
                <a:gridCol w="1032648"/>
                <a:gridCol w="1530985"/>
                <a:gridCol w="1054100"/>
                <a:gridCol w="1301750"/>
                <a:gridCol w="1298575"/>
                <a:gridCol w="1409065"/>
              </a:tblGrid>
              <a:tr h="4197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old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new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zh-CN" altLang="en-US" sz="1800" b="1">
                          <a:sym typeface="+mn-ea"/>
                        </a:rPr>
                        <a:t>π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57.8%</a:t>
                      </a:r>
                      <a:endParaRPr lang="en-US" altLang="zh-CN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99.0%</a:t>
                      </a:r>
                      <a:endParaRPr lang="en-US" altLang="zh-CN"/>
                    </a:p>
                  </a:txBody>
                  <a:tcPr/>
                </a:tc>
              </a:tr>
              <a:tr h="302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97.0%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57049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90.6%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98.7%</a:t>
                      </a:r>
                      <a:endParaRPr lang="en-US" altLang="zh-CN"/>
                    </a:p>
                  </a:txBody>
                  <a:tcPr/>
                </a:tc>
              </a:tr>
              <a:tr h="2952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57480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93.3%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54574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95.7%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98.9%</a:t>
                      </a:r>
                      <a:endParaRPr lang="en-US" altLang="zh-CN"/>
                    </a:p>
                  </a:txBody>
                  <a:tcPr/>
                </a:tc>
              </a:tr>
              <a:tr h="2559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82.7%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45789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83.9%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96.1%</a:t>
                      </a:r>
                      <a:endParaRPr lang="en-US" altLang="zh-CN"/>
                    </a:p>
                  </a:txBody>
                  <a:tcPr/>
                </a:tc>
              </a:tr>
              <a:tr h="39878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0.45789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94970" y="19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衰变道中效率</a:t>
            </a:r>
            <a:r>
              <a:rPr lang="zh-CN" altLang="en-US"/>
              <a:t>对比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16985" y="151765"/>
            <a:ext cx="4453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endParaRPr lang="en-US" altLang="zh-CN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55880" y="5180330"/>
            <a:ext cx="10946765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/>
              <a:t>k3pi</a:t>
            </a:r>
            <a:r>
              <a:rPr lang="zh-CN" altLang="en-US" sz="1400"/>
              <a:t>：</a:t>
            </a:r>
            <a:r>
              <a:rPr lang="en-US" altLang="zh-CN" sz="1400"/>
              <a:t>3 </a:t>
            </a:r>
            <a:r>
              <a:rPr lang="zh-CN" altLang="en-US" sz="1400"/>
              <a:t>个</a:t>
            </a:r>
            <a:r>
              <a:rPr lang="en-US" altLang="zh-CN" sz="1400"/>
              <a:t> </a:t>
            </a:r>
            <a:r>
              <a:rPr lang="zh-CN" altLang="en-US" sz="1400" b="1">
                <a:sym typeface="+mn-ea"/>
              </a:rPr>
              <a:t>π</a:t>
            </a:r>
            <a:r>
              <a:rPr lang="en-US" altLang="zh-CN" sz="1400"/>
              <a:t> + 1 </a:t>
            </a:r>
            <a:r>
              <a:rPr lang="zh-CN" altLang="en-US" sz="1400"/>
              <a:t>个</a:t>
            </a:r>
            <a:r>
              <a:rPr lang="en-US" altLang="zh-CN" sz="1400"/>
              <a:t> k</a:t>
            </a:r>
            <a:r>
              <a:rPr lang="zh-CN" altLang="en-US" sz="1400"/>
              <a:t>，要求“有对应重建对象，并且能关联到所需 </a:t>
            </a:r>
            <a:r>
              <a:rPr lang="en-US" altLang="zh-CN" sz="1400"/>
              <a:t>MC truth</a:t>
            </a:r>
            <a:endParaRPr lang="en-US" altLang="zh-CN" sz="1400"/>
          </a:p>
        </p:txBody>
      </p:sp>
      <p:sp>
        <p:nvSpPr>
          <p:cNvPr id="5" name="文本框 4"/>
          <p:cNvSpPr txBox="1"/>
          <p:nvPr/>
        </p:nvSpPr>
        <p:spPr>
          <a:xfrm>
            <a:off x="55880" y="5430520"/>
            <a:ext cx="8034655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/>
              <a:t>goodtrack</a:t>
            </a:r>
            <a:r>
              <a:rPr lang="zh-CN" altLang="en-US" sz="1400"/>
              <a:t>：这四条分析所需的目标轨迹都成功找到，并且对应的 </a:t>
            </a:r>
            <a:r>
              <a:rPr lang="en-US" altLang="zh-CN" sz="1400"/>
              <a:t>track / hypo track </a:t>
            </a:r>
            <a:r>
              <a:rPr lang="zh-CN" altLang="en-US" sz="1400"/>
              <a:t>可用</a:t>
            </a:r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55880" y="5696585"/>
            <a:ext cx="7029450" cy="7372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/>
              <a:t>vtxfit</a:t>
            </a:r>
            <a:r>
              <a:rPr lang="zh-CN" altLang="en-US" sz="1400"/>
              <a:t>：</a:t>
            </a:r>
            <a:r>
              <a:rPr lang="en-US" altLang="zh-CN" sz="1400"/>
              <a:t>vtxfit1</a:t>
            </a:r>
            <a:r>
              <a:rPr lang="zh-CN" altLang="en-US" sz="1400"/>
              <a:t>：先对 </a:t>
            </a:r>
            <a:r>
              <a:rPr lang="en-US" altLang="zh-CN" sz="1400"/>
              <a:t>KS→π+π− </a:t>
            </a:r>
            <a:r>
              <a:rPr lang="zh-CN" altLang="en-US" sz="1400"/>
              <a:t>做 </a:t>
            </a:r>
            <a:r>
              <a:rPr lang="en-US" altLang="zh-CN" sz="1400"/>
              <a:t>vertex fit</a:t>
            </a:r>
            <a:r>
              <a:rPr lang="zh-CN" altLang="en-US" sz="1400"/>
              <a:t>，要求这两条 </a:t>
            </a:r>
            <a:r>
              <a:rPr lang="zh-CN" altLang="en-US" sz="1400" b="1">
                <a:sym typeface="+mn-ea"/>
              </a:rPr>
              <a:t>π</a:t>
            </a:r>
            <a:r>
              <a:rPr lang="en-US" altLang="zh-CN" sz="1400"/>
              <a:t> </a:t>
            </a:r>
            <a:r>
              <a:rPr lang="zh-CN" altLang="en-US" sz="1400"/>
              <a:t>能收敛到同一个衰变顶点</a:t>
            </a:r>
            <a:endParaRPr lang="zh-CN" altLang="en-US" sz="1400"/>
          </a:p>
          <a:p>
            <a:r>
              <a:rPr lang="en-US" altLang="zh-CN" sz="1400"/>
              <a:t>              </a:t>
            </a:r>
            <a:r>
              <a:rPr lang="en-US" altLang="zh-CN" sz="1400">
                <a:sym typeface="+mn-ea"/>
              </a:rPr>
              <a:t>vtxfit2</a:t>
            </a:r>
            <a:r>
              <a:rPr lang="zh-CN" altLang="en-US" sz="1400">
                <a:sym typeface="+mn-ea"/>
              </a:rPr>
              <a:t>：</a:t>
            </a:r>
            <a:r>
              <a:rPr lang="en-US" altLang="zh-CN" sz="1400">
                <a:sym typeface="+mn-ea"/>
              </a:rPr>
              <a:t>KS</a:t>
            </a:r>
            <a:r>
              <a:rPr lang="zh-CN" altLang="en-US" sz="1400">
                <a:sym typeface="+mn-ea"/>
              </a:rPr>
              <a:t>的二次顶点拟合</a:t>
            </a:r>
            <a:r>
              <a:rPr lang="zh-CN" altLang="en-US" sz="1400">
                <a:sym typeface="+mn-ea"/>
              </a:rPr>
              <a:t>成功，</a:t>
            </a:r>
            <a:r>
              <a:rPr lang="en-US" altLang="zh-CN" sz="1400">
                <a:sym typeface="+mn-ea"/>
              </a:rPr>
              <a:t>KS</a:t>
            </a:r>
            <a:r>
              <a:rPr lang="zh-CN" altLang="en-US" sz="1400">
                <a:sym typeface="+mn-ea"/>
              </a:rPr>
              <a:t>候选的衰变顶点、飞行方向、原初顶点三者之间是可以拟合的</a:t>
            </a:r>
            <a:endParaRPr lang="zh-CN" altLang="en-US" sz="1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880" y="6404610"/>
            <a:ext cx="672973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/>
              <a:t>2ndVtxFit</a:t>
            </a:r>
            <a:r>
              <a:rPr lang="zh-CN" altLang="en-US" sz="1400"/>
              <a:t>：</a:t>
            </a:r>
            <a:r>
              <a:rPr lang="en-US" altLang="zh-CN" sz="1400"/>
              <a:t>J/psi </a:t>
            </a:r>
            <a:r>
              <a:rPr lang="zh-CN" altLang="en-US" sz="1400"/>
              <a:t>候选（</a:t>
            </a:r>
            <a:r>
              <a:rPr lang="en-US" altLang="zh-CN" sz="1400"/>
              <a:t>K + π + Ks</a:t>
            </a:r>
            <a:r>
              <a:rPr lang="zh-CN" altLang="en-US" sz="1400"/>
              <a:t>）的联合</a:t>
            </a:r>
            <a:r>
              <a:rPr lang="en-US" altLang="zh-CN" sz="1400"/>
              <a:t> vertex fit</a:t>
            </a:r>
            <a:r>
              <a:rPr lang="zh-CN" altLang="en-US" sz="1400"/>
              <a:t>，可以被一个共同产生点合理描述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7085330" y="5236210"/>
            <a:ext cx="5001895" cy="11684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/>
              <a:t>kmfit</a:t>
            </a:r>
            <a:r>
              <a:rPr lang="zh-CN" altLang="en-US" sz="1400"/>
              <a:t>：</a:t>
            </a:r>
            <a:endParaRPr lang="zh-CN" altLang="en-US" sz="1400"/>
          </a:p>
          <a:p>
            <a:r>
              <a:rPr lang="zh-CN" altLang="en-US" sz="1400"/>
              <a:t> </a:t>
            </a:r>
            <a:r>
              <a:rPr lang="en-US" altLang="zh-CN" sz="1400"/>
              <a:t>   kmfit1</a:t>
            </a:r>
            <a:r>
              <a:rPr lang="zh-CN" altLang="en-US" sz="1400"/>
              <a:t>：</a:t>
            </a:r>
            <a:r>
              <a:rPr lang="en-US" altLang="zh-CN" sz="1400"/>
              <a:t>K+π+KS</a:t>
            </a:r>
            <a:r>
              <a:rPr lang="zh-CN" altLang="en-US" sz="1400"/>
              <a:t>做四动量守恒约束的 </a:t>
            </a:r>
            <a:r>
              <a:rPr lang="en-US" altLang="zh-CN" sz="1400"/>
              <a:t>kinematic fit</a:t>
            </a:r>
            <a:r>
              <a:rPr lang="zh-CN" altLang="en-US" sz="1400"/>
              <a:t>，并要求拟合成功且 </a:t>
            </a:r>
            <a:r>
              <a:rPr lang="en-US" altLang="zh-CN" sz="1400"/>
              <a:t>χ2&lt;200</a:t>
            </a:r>
            <a:r>
              <a:rPr lang="zh-CN" altLang="en-US" sz="1400"/>
              <a:t>。</a:t>
            </a:r>
            <a:endParaRPr lang="zh-CN" altLang="en-US" sz="1400"/>
          </a:p>
          <a:p>
            <a:r>
              <a:rPr lang="en-US" altLang="zh-CN" sz="1400"/>
              <a:t>    kmfit2</a:t>
            </a:r>
            <a:r>
              <a:rPr lang="zh-CN" altLang="en-US" sz="1400"/>
              <a:t>：：对</a:t>
            </a:r>
            <a:r>
              <a:rPr lang="en-US" altLang="zh-CN" sz="1400"/>
              <a:t> K</a:t>
            </a:r>
            <a:r>
              <a:rPr lang="zh-CN" altLang="en-US" sz="1400"/>
              <a:t>、</a:t>
            </a:r>
            <a:r>
              <a:rPr lang="en-US" altLang="zh-CN" sz="1400"/>
              <a:t>π</a:t>
            </a:r>
            <a:r>
              <a:rPr lang="zh-CN" altLang="en-US" sz="1400"/>
              <a:t>、</a:t>
            </a:r>
            <a:r>
              <a:rPr lang="en-US" altLang="zh-CN" sz="1400"/>
              <a:t>π</a:t>
            </a:r>
            <a:r>
              <a:rPr lang="en-US" altLang="en-US" sz="1400"/>
              <a:t>⁺</a:t>
            </a:r>
            <a:r>
              <a:rPr lang="zh-CN" altLang="en-US" sz="1400"/>
              <a:t>、</a:t>
            </a:r>
            <a:r>
              <a:rPr lang="en-US" altLang="zh-CN" sz="1400"/>
              <a:t>π</a:t>
            </a:r>
            <a:r>
              <a:rPr lang="en-US" altLang="en-US" sz="1400"/>
              <a:t>⁻</a:t>
            </a:r>
            <a:r>
              <a:rPr lang="en-US" altLang="zh-CN" sz="1400"/>
              <a:t> </a:t>
            </a:r>
            <a:r>
              <a:rPr lang="zh-CN" altLang="en-US" sz="1400"/>
              <a:t>做四动量守恒约束的</a:t>
            </a:r>
            <a:r>
              <a:rPr lang="en-US" altLang="zh-CN" sz="1400"/>
              <a:t> kinematic fit</a:t>
            </a:r>
            <a:r>
              <a:rPr lang="zh-CN" altLang="en-US" sz="1400"/>
              <a:t>，并且拟合成功</a:t>
            </a:r>
            <a:endParaRPr lang="zh-CN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4320" y="15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衰变道分布对比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526415"/>
            <a:ext cx="2488565" cy="2576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526415"/>
            <a:ext cx="2600960" cy="2576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60" y="526415"/>
            <a:ext cx="2611755" cy="2576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3520440"/>
            <a:ext cx="2584450" cy="2590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00" y="3520440"/>
            <a:ext cx="2647950" cy="2591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995" y="3520440"/>
            <a:ext cx="2574290" cy="2590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6150" y="122555"/>
            <a:ext cx="4489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6055" y="1492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衰变道分布对比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570"/>
            <a:ext cx="2150745" cy="2125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623570"/>
            <a:ext cx="2110105" cy="2125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60" y="623570"/>
            <a:ext cx="2144395" cy="2125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610" y="623570"/>
            <a:ext cx="2167255" cy="2143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380" y="623570"/>
            <a:ext cx="2188210" cy="2162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82620"/>
            <a:ext cx="2150745" cy="21120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0" y="3187700"/>
            <a:ext cx="2155825" cy="2106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680" y="3187700"/>
            <a:ext cx="2133600" cy="21183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6150" y="122555"/>
            <a:ext cx="365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69335" y="2766695"/>
            <a:ext cx="5288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/>
              <a:t>，只处理</a:t>
            </a:r>
            <a:r>
              <a:rPr lang="zh-CN" altLang="en-US" sz="2400" b="1"/>
              <a:t>对角元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19480" y="3592195"/>
          <a:ext cx="7275430" cy="32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重建出一个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68913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95.4%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68268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99.1%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0.68268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3649345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774065" imgH="241300" progId="Equation.KSEE3">
                  <p:embed/>
                </p:oleObj>
              </mc:Choice>
              <mc:Fallback>
                <p:oleObj name="" r:id="rId2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7435" y="3649345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919480" y="49530"/>
          <a:ext cx="727543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/>
                        <a:t>重建出一个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67798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93.8%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67234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0.67234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130810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74065" imgH="241300" progId="Equation.KSEE3">
                  <p:embed/>
                </p:oleObj>
              </mc:Choice>
              <mc:Fallback>
                <p:oleObj name="" r:id="rId5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435" y="130810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190" y="371475"/>
            <a:ext cx="58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old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775" y="3771900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25650" y="125285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52400" imgH="165100" progId="Equation.KSEE3">
                  <p:embed/>
                </p:oleObj>
              </mc:Choice>
              <mc:Fallback>
                <p:oleObj name="" r:id="rId7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5650" y="125285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5645" y="480504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52400" imgH="165100" progId="Equation.KSEE3">
                  <p:embed/>
                </p:oleObj>
              </mc:Choice>
              <mc:Fallback>
                <p:oleObj name="" r:id="rId9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645" y="480504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357870" y="279400"/>
            <a:ext cx="3630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/>
              <a:t>，只处理</a:t>
            </a:r>
            <a:r>
              <a:rPr lang="zh-CN" altLang="en-US" sz="2400" b="1"/>
              <a:t>对角元素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9315"/>
            <a:ext cx="2126615" cy="1615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869950"/>
            <a:ext cx="2066925" cy="1614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0" y="869315"/>
            <a:ext cx="2056765" cy="1621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5" y="864870"/>
            <a:ext cx="2054225" cy="1619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075" y="814705"/>
            <a:ext cx="2028825" cy="1675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07945"/>
            <a:ext cx="2125980" cy="1711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615" y="2546350"/>
            <a:ext cx="2145030" cy="1772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280" y="2546350"/>
            <a:ext cx="2215515" cy="1773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430" y="2546350"/>
            <a:ext cx="2266950" cy="1773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5075" y="2546350"/>
            <a:ext cx="2284730" cy="17729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80255"/>
            <a:ext cx="2111375" cy="1637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6615" y="4580255"/>
            <a:ext cx="2048510" cy="16370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2280" y="4580255"/>
            <a:ext cx="2084705" cy="1637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9540" y="4580255"/>
            <a:ext cx="2149475" cy="16383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1570" y="4506595"/>
            <a:ext cx="2162175" cy="17221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9550" y="2165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</a:t>
            </a:r>
            <a:r>
              <a:rPr lang="zh-CN" altLang="en-US"/>
              <a:t>前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97485" y="1276985"/>
          <a:ext cx="9318278" cy="390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155"/>
                <a:gridCol w="1032648"/>
                <a:gridCol w="1530985"/>
                <a:gridCol w="1054100"/>
                <a:gridCol w="1301750"/>
                <a:gridCol w="1298575"/>
                <a:gridCol w="1409065"/>
              </a:tblGrid>
              <a:tr h="4197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old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sym typeface="+mn-ea"/>
                        </a:rPr>
                        <a:t>new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相对效率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en-US" altLang="zh-CN"/>
                        <a:t>pi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63.0%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57.8%</a:t>
                      </a:r>
                      <a:endParaRPr lang="en-US" altLang="zh-CN"/>
                    </a:p>
                  </a:txBody>
                  <a:tcPr/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62991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99.0%</a:t>
                      </a:r>
                      <a:endParaRPr lang="en-US" altLang="zh-CN"/>
                    </a:p>
                  </a:txBody>
                  <a:tcPr/>
                </a:tc>
              </a:tr>
              <a:tr h="302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97.0%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61793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98.1%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98.7%</a:t>
                      </a:r>
                      <a:endParaRPr lang="en-US" altLang="zh-CN"/>
                    </a:p>
                  </a:txBody>
                  <a:tcPr/>
                </a:tc>
              </a:tr>
              <a:tr h="2952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57480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93.3%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58179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94.2%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98.9%</a:t>
                      </a:r>
                      <a:endParaRPr lang="en-US" altLang="zh-CN"/>
                    </a:p>
                  </a:txBody>
                  <a:tcPr/>
                </a:tc>
              </a:tr>
              <a:tr h="2559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47490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82.7%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37257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64.1%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96.1%</a:t>
                      </a:r>
                      <a:endParaRPr lang="en-US" altLang="zh-CN"/>
                    </a:p>
                  </a:txBody>
                  <a:tcPr/>
                </a:tc>
              </a:tr>
              <a:tr h="39878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0.47490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0.37257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94970" y="19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衰变道中效率</a:t>
            </a:r>
            <a:r>
              <a:rPr lang="zh-CN" altLang="en-US"/>
              <a:t>对比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16985" y="151765"/>
            <a:ext cx="672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/>
              <a:t>仅对</a:t>
            </a:r>
            <a:r>
              <a:rPr lang="en-US" altLang="zh-CN" sz="2400" b="1"/>
              <a:t>cov</a:t>
            </a:r>
            <a:r>
              <a:rPr lang="zh-CN" altLang="en-US" sz="2400" b="1"/>
              <a:t>对角元素</a:t>
            </a:r>
            <a:r>
              <a:rPr lang="zh-CN" altLang="en-US" sz="2400" b="1"/>
              <a:t>处理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197485" y="5564505"/>
            <a:ext cx="7792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</a:t>
            </a:r>
            <a:r>
              <a:rPr lang="en-US" altLang="zh-CN"/>
              <a:t>kskpi</a:t>
            </a:r>
            <a:r>
              <a:rPr lang="zh-CN" altLang="en-US"/>
              <a:t>衰变道：顶点拟合有了提升，但是运动学拟合下降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25" y="613410"/>
            <a:ext cx="2543810" cy="2553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613410"/>
            <a:ext cx="2625725" cy="2553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90" y="613410"/>
            <a:ext cx="2593340" cy="2553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" y="3429000"/>
            <a:ext cx="2630805" cy="2540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970" y="3429000"/>
            <a:ext cx="2581275" cy="2540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110" y="3361055"/>
            <a:ext cx="2596515" cy="2607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4320" y="15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衰变道分布对比</a:t>
            </a:r>
            <a:r>
              <a:rPr lang="en-US" altLang="zh-CN"/>
              <a:t>full vs </a:t>
            </a:r>
            <a:r>
              <a:rPr lang="en-US" altLang="zh-CN"/>
              <a:t>fastnew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756150" y="12255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>
                <a:sym typeface="+mn-ea"/>
              </a:rPr>
              <a:t>仅对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对角元素处理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74320" y="15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衰变道分布对比</a:t>
            </a:r>
            <a:r>
              <a:rPr lang="en-US" altLang="zh-CN"/>
              <a:t>fast old vs </a:t>
            </a:r>
            <a:r>
              <a:rPr lang="en-US" altLang="zh-CN"/>
              <a:t>new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756150" y="12255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>
                <a:sym typeface="+mn-ea"/>
              </a:rPr>
              <a:t>仅对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对角元素处理</a:t>
            </a:r>
            <a:endParaRPr lang="en-US" altLang="zh-CN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9610"/>
            <a:ext cx="2653030" cy="2707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30" y="689610"/>
            <a:ext cx="2750185" cy="2707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290" y="689610"/>
            <a:ext cx="2783840" cy="2708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1075"/>
            <a:ext cx="2684145" cy="2641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910" y="3429000"/>
            <a:ext cx="2792730" cy="2748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415" y="3397250"/>
            <a:ext cx="2717800" cy="27660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00135" y="1002030"/>
            <a:ext cx="329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fast old</a:t>
            </a:r>
            <a:r>
              <a:rPr lang="zh-CN" altLang="en-US"/>
              <a:t>：指未加</a:t>
            </a:r>
            <a:r>
              <a:rPr lang="en-US" altLang="zh-CN"/>
              <a:t>dcov</a:t>
            </a:r>
            <a:r>
              <a:rPr lang="zh-CN" altLang="en-US"/>
              <a:t>的</a:t>
            </a:r>
            <a:r>
              <a:rPr lang="zh-CN" altLang="en-US"/>
              <a:t>快模拟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74320" y="15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衰变道分布对比</a:t>
            </a:r>
            <a:r>
              <a:rPr lang="en-US" altLang="zh-CN"/>
              <a:t>full vs fast</a:t>
            </a:r>
            <a:r>
              <a:rPr lang="en-US" altLang="zh-CN"/>
              <a:t>new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756150" y="12255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en-US" altLang="zh-CN" sz="2400" b="1">
                <a:sym typeface="+mn-ea"/>
              </a:rPr>
              <a:t>π−</a:t>
            </a:r>
            <a:r>
              <a:rPr lang="zh-CN" altLang="en-US" sz="2400" b="1">
                <a:sym typeface="+mn-ea"/>
              </a:rPr>
              <a:t>仅对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对角元素处理</a:t>
            </a:r>
            <a:endParaRPr lang="en-US" altLang="zh-CN" sz="2400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0395"/>
            <a:ext cx="2350770" cy="23323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95" y="620395"/>
            <a:ext cx="2359660" cy="23323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620395"/>
            <a:ext cx="2425700" cy="23323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80" y="631825"/>
            <a:ext cx="2367280" cy="2320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25" y="631825"/>
            <a:ext cx="2341880" cy="23209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" y="3149600"/>
            <a:ext cx="2338705" cy="22720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35" y="3071495"/>
            <a:ext cx="2316480" cy="22891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600" y="3071495"/>
            <a:ext cx="2395855" cy="23425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95045" y="57194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运动学拟合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χ2</a:t>
            </a:r>
            <a:r>
              <a:rPr lang="zh-CN" altLang="en-US"/>
              <a:t>变大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74320" y="1581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kskpi</a:t>
            </a:r>
            <a:r>
              <a:rPr lang="zh-CN" altLang="en-US"/>
              <a:t>衰变道分布对比</a:t>
            </a:r>
            <a:r>
              <a:rPr lang="en-US" altLang="zh-CN"/>
              <a:t>fast old vs </a:t>
            </a:r>
            <a:r>
              <a:rPr lang="en-US" altLang="zh-CN"/>
              <a:t>new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756150" y="12255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>
                <a:sym typeface="+mn-ea"/>
              </a:rPr>
              <a:t>仅对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对角元素处理</a:t>
            </a:r>
            <a:endParaRPr lang="en-US" altLang="zh-CN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6435"/>
            <a:ext cx="2308225" cy="232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20" y="686435"/>
            <a:ext cx="2345690" cy="2327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95" y="686435"/>
            <a:ext cx="2357755" cy="2326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635" y="686435"/>
            <a:ext cx="2372995" cy="2327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73730"/>
            <a:ext cx="2383790" cy="2346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790" y="3173730"/>
            <a:ext cx="2444750" cy="2407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695" y="3174365"/>
            <a:ext cx="2435225" cy="2406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230" y="3173730"/>
            <a:ext cx="2406650" cy="2406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2935"/>
            <a:ext cx="1957705" cy="1490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22935"/>
            <a:ext cx="1871345" cy="1490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622935"/>
            <a:ext cx="1858645" cy="1490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050" y="622935"/>
            <a:ext cx="1864360" cy="1490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175" y="622935"/>
            <a:ext cx="1831975" cy="1490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0" y="2173605"/>
            <a:ext cx="1890395" cy="15487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600" y="2173605"/>
            <a:ext cx="1896745" cy="1549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240" y="2173605"/>
            <a:ext cx="1960245" cy="15544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915" y="2174240"/>
            <a:ext cx="1988185" cy="1553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3530" y="2174240"/>
            <a:ext cx="1974850" cy="15474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838575"/>
            <a:ext cx="2001520" cy="15741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1520" y="3783330"/>
            <a:ext cx="2036445" cy="16440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7965" y="3788410"/>
            <a:ext cx="2011045" cy="15881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4095" y="3789045"/>
            <a:ext cx="2103755" cy="16173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2935" y="3783330"/>
            <a:ext cx="1990090" cy="16059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56150" y="12255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en-US" altLang="zh-CN" sz="2400" b="1">
                <a:sym typeface="+mn-ea"/>
              </a:rPr>
              <a:t>π−</a:t>
            </a:r>
            <a:r>
              <a:rPr lang="zh-CN" altLang="en-US" sz="2400" b="1">
                <a:sym typeface="+mn-ea"/>
              </a:rPr>
              <a:t>仅对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对角元素处理</a:t>
            </a:r>
            <a:endParaRPr lang="en-US" altLang="zh-CN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-73025" y="228600"/>
            <a:ext cx="4891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proton cov</a:t>
            </a:r>
            <a:r>
              <a:rPr lang="zh-CN" altLang="en-US"/>
              <a:t>平均</a:t>
            </a:r>
            <a:r>
              <a:rPr lang="zh-CN" altLang="en-US"/>
              <a:t>随着产生位置对比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4756150" y="122555"/>
            <a:ext cx="6428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zh-CN" altLang="en-US" sz="2400" b="1">
                <a:sym typeface="+mn-ea"/>
              </a:rPr>
              <a:t>仅对</a:t>
            </a:r>
            <a:r>
              <a:rPr lang="en-US" altLang="zh-CN" sz="2400" b="1">
                <a:sym typeface="+mn-ea"/>
              </a:rPr>
              <a:t>cov</a:t>
            </a:r>
            <a:r>
              <a:rPr lang="zh-CN" altLang="en-US" sz="2400" b="1">
                <a:sym typeface="+mn-ea"/>
              </a:rPr>
              <a:t>对角元素处理</a:t>
            </a:r>
            <a:endParaRPr lang="en-US" altLang="zh-CN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172720" y="228600"/>
            <a:ext cx="4523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pim cov</a:t>
            </a:r>
            <a:r>
              <a:rPr lang="zh-CN" altLang="en-US"/>
              <a:t>平均随着</a:t>
            </a:r>
            <a:r>
              <a:rPr lang="zh-CN" altLang="en-US"/>
              <a:t>产生位置对比</a:t>
            </a:r>
            <a:endParaRPr lang="zh-CN" altLang="en-US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6900"/>
            <a:ext cx="2200910" cy="188341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70" y="596900"/>
            <a:ext cx="2273935" cy="188404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05" y="596900"/>
            <a:ext cx="2114550" cy="188404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710" y="582930"/>
            <a:ext cx="2139950" cy="189738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415" y="582930"/>
            <a:ext cx="2235835" cy="194500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71115"/>
            <a:ext cx="2143125" cy="186626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910" y="2571115"/>
            <a:ext cx="2132330" cy="18669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3240" y="2571115"/>
            <a:ext cx="2202815" cy="18669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6055" y="2571115"/>
            <a:ext cx="2202815" cy="19177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8870" y="2560955"/>
            <a:ext cx="2242185" cy="190436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00880"/>
            <a:ext cx="2101215" cy="177165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0900" y="4437380"/>
            <a:ext cx="2121535" cy="183515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4350" y="4437380"/>
            <a:ext cx="2081530" cy="183324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0825" y="4465320"/>
            <a:ext cx="2138045" cy="176974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0790" y="4498340"/>
            <a:ext cx="1961515" cy="17665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27025" y="165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中</a:t>
            </a:r>
            <a:r>
              <a:rPr lang="en-US" altLang="zh-CN"/>
              <a:t>P</a:t>
            </a:r>
            <a:r>
              <a:rPr lang="zh-CN" altLang="en-US"/>
              <a:t>动量分布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3247390"/>
            <a:ext cx="2731135" cy="18776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860" y="618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full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195570" y="618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en-US" altLang="zh-CN"/>
              <a:t>ast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86790"/>
            <a:ext cx="2792095" cy="1926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150" y="944245"/>
            <a:ext cx="2855595" cy="19697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90" y="3247390"/>
            <a:ext cx="2702560" cy="1877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2145"/>
            <a:ext cx="2284095" cy="1770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80" y="652145"/>
            <a:ext cx="2242820" cy="1770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85" y="652145"/>
            <a:ext cx="2264410" cy="1770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355" y="652145"/>
            <a:ext cx="2235200" cy="1770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135" y="652145"/>
            <a:ext cx="2112010" cy="172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" y="2599690"/>
            <a:ext cx="2202180" cy="1818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820" y="2599690"/>
            <a:ext cx="2097405" cy="1761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2485" y="2550795"/>
            <a:ext cx="2268855" cy="1811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355" y="2550795"/>
            <a:ext cx="2321560" cy="1811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2915" y="2550795"/>
            <a:ext cx="2308225" cy="1819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30" y="4594860"/>
            <a:ext cx="2246630" cy="17862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4095" y="4556760"/>
            <a:ext cx="2304415" cy="18338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4700" y="4490085"/>
            <a:ext cx="2409825" cy="19202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1355" y="4490085"/>
            <a:ext cx="2486025" cy="18878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4210" y="4490085"/>
            <a:ext cx="2328545" cy="18872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2075" y="106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</a:t>
            </a:r>
            <a:r>
              <a:rPr lang="zh-CN" altLang="en-US"/>
              <a:t>平均后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37735" y="79375"/>
            <a:ext cx="617791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只抽取了</a:t>
            </a:r>
            <a:r>
              <a:rPr lang="en-US" altLang="zh-CN" sz="2400" b="1"/>
              <a:t>P</a:t>
            </a:r>
            <a:r>
              <a:rPr lang="zh-CN" altLang="en-US" sz="2400" b="1"/>
              <a:t>随产生位置全模拟跟快模拟</a:t>
            </a:r>
            <a:r>
              <a:rPr lang="zh-CN" altLang="en-US" sz="2400" b="1"/>
              <a:t>均值差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19480" y="3592195"/>
          <a:ext cx="7275430" cy="32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重建出一个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68175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94.4%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67634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0.67634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3649345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774065" imgH="241300" progId="Equation.KSEE3">
                  <p:embed/>
                </p:oleObj>
              </mc:Choice>
              <mc:Fallback>
                <p:oleObj name="" r:id="rId2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7435" y="3649345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919480" y="49530"/>
          <a:ext cx="727543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1525270"/>
                <a:gridCol w="1162685"/>
                <a:gridCol w="1512805"/>
                <a:gridCol w="1175385"/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900" spc="13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fast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full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350"/>
                        <a:t>相对效率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all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100000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50"/>
                        <a:t>重建出一个</a:t>
                      </a:r>
                      <a:endParaRPr lang="zh-CN" altLang="en-US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72249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72.3%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71479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71.2%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67798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93.8%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61670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86.3%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5130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50"/>
                        <a:t>2ndvtxfit</a:t>
                      </a:r>
                      <a:endParaRPr lang="en-US" altLang="zh-CN" sz="1700" spc="13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67234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99.2%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61481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350"/>
                        <a:t>99.7%</a:t>
                      </a:r>
                      <a:endParaRPr lang="en-US" altLang="zh-CN" sz="1350"/>
                    </a:p>
                  </a:txBody>
                  <a:tcPr marL="215900" marR="215900" marT="133350" marB="133350" anchor="ctr"/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Efficiency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0.67234</a:t>
                      </a: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700" b="1" spc="13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0.61481</a:t>
                      </a: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700" b="1" spc="13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7435" y="130810"/>
          <a:ext cx="150685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74065" imgH="241300" progId="Equation.KSEE3">
                  <p:embed/>
                </p:oleObj>
              </mc:Choice>
              <mc:Fallback>
                <p:oleObj name="" r:id="rId5" imgW="774065" imgH="241300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435" y="130810"/>
                        <a:ext cx="150685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190" y="371475"/>
            <a:ext cx="58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old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775" y="3771900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25650" y="125285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52400" imgH="165100" progId="Equation.KSEE3">
                  <p:embed/>
                </p:oleObj>
              </mc:Choice>
              <mc:Fallback>
                <p:oleObj name="" r:id="rId7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5650" y="125285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5645" y="4805045"/>
          <a:ext cx="255270" cy="27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152400" imgH="165100" progId="Equation.KSEE3">
                  <p:embed/>
                </p:oleObj>
              </mc:Choice>
              <mc:Fallback>
                <p:oleObj name="" r:id="rId9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645" y="4805045"/>
                        <a:ext cx="255270" cy="27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619490" y="260985"/>
            <a:ext cx="321056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只抽取了</a:t>
            </a:r>
            <a:r>
              <a:rPr lang="en-US" altLang="zh-CN" sz="2400" b="1"/>
              <a:t>P</a:t>
            </a:r>
            <a:r>
              <a:rPr lang="zh-CN" altLang="en-US" sz="2400" b="1"/>
              <a:t>随产生位置全模拟跟快模拟</a:t>
            </a:r>
            <a:r>
              <a:rPr lang="zh-CN" altLang="en-US" sz="2400" b="1"/>
              <a:t>均值差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12395" y="101600"/>
            <a:ext cx="6482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排除极端值加平均前</a:t>
            </a:r>
            <a:r>
              <a:rPr lang="zh-CN" altLang="en-US" b="1">
                <a:sym typeface="+mn-ea"/>
              </a:rPr>
              <a:t>π−</a:t>
            </a:r>
            <a:r>
              <a:rPr lang="en-US" altLang="zh-CN"/>
              <a:t>cov</a:t>
            </a:r>
            <a:r>
              <a:rPr lang="zh-CN" altLang="en-US"/>
              <a:t>均值随产生位置的</a:t>
            </a:r>
            <a:r>
              <a:rPr lang="zh-CN" altLang="en-US"/>
              <a:t>对比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3240"/>
            <a:ext cx="2092960" cy="1799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65" y="469900"/>
            <a:ext cx="2189480" cy="1799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0" y="469900"/>
            <a:ext cx="2145665" cy="1799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40" y="469900"/>
            <a:ext cx="2010410" cy="1799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745" y="469900"/>
            <a:ext cx="2013585" cy="1788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" y="2376170"/>
            <a:ext cx="2146935" cy="1829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960" y="2336800"/>
            <a:ext cx="2242185" cy="1945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280" y="2336800"/>
            <a:ext cx="2207895" cy="1889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8740" y="2376170"/>
            <a:ext cx="2101215" cy="18294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745" y="2376170"/>
            <a:ext cx="2152015" cy="18294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70" y="4378325"/>
            <a:ext cx="2076450" cy="18091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5180" y="4397375"/>
            <a:ext cx="2171065" cy="18554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1965" y="4397375"/>
            <a:ext cx="2128520" cy="18453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0485" y="4397375"/>
            <a:ext cx="2160270" cy="17900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7270" y="4378325"/>
            <a:ext cx="2056765" cy="1809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1345"/>
            <a:ext cx="2048510" cy="179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05" y="601345"/>
            <a:ext cx="2150745" cy="1798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45" y="601345"/>
            <a:ext cx="1997710" cy="1810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601345"/>
            <a:ext cx="2083435" cy="1798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180" y="601345"/>
            <a:ext cx="2005965" cy="1810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58720"/>
            <a:ext cx="2078990" cy="1817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205" y="2458720"/>
            <a:ext cx="2093595" cy="18370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1015" y="2453640"/>
            <a:ext cx="2129790" cy="1842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403475"/>
            <a:ext cx="2165985" cy="1892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2985" y="2458720"/>
            <a:ext cx="2171700" cy="18167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431030"/>
            <a:ext cx="2066290" cy="1813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8205" y="4431030"/>
            <a:ext cx="2139315" cy="18135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4190" y="4431030"/>
            <a:ext cx="2126615" cy="18675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0805" y="4431030"/>
            <a:ext cx="2197100" cy="1870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8705" y="4465955"/>
            <a:ext cx="2131060" cy="18370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4140" y="93980"/>
            <a:ext cx="7592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排除极端值加平均差值后</a:t>
            </a:r>
            <a:r>
              <a:rPr lang="zh-CN" altLang="en-US" b="1">
                <a:sym typeface="+mn-ea"/>
              </a:rPr>
              <a:t>π−</a:t>
            </a:r>
            <a:r>
              <a:rPr lang="en-US" altLang="zh-CN"/>
              <a:t>cov</a:t>
            </a:r>
            <a:r>
              <a:rPr lang="zh-CN" altLang="en-US"/>
              <a:t>随产生位置均值</a:t>
            </a:r>
            <a:r>
              <a:rPr lang="zh-CN" altLang="en-US"/>
              <a:t>对比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213350" y="6303010"/>
            <a:ext cx="617791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只抽取了</a:t>
            </a:r>
            <a:r>
              <a:rPr lang="en-US" altLang="zh-CN" sz="2400" b="1"/>
              <a:t>P</a:t>
            </a:r>
            <a:r>
              <a:rPr lang="zh-CN" altLang="en-US" sz="2400" b="1"/>
              <a:t>随产生位置全模拟跟快模拟</a:t>
            </a:r>
            <a:r>
              <a:rPr lang="zh-CN" altLang="en-US" sz="2400" b="1"/>
              <a:t>均值差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15590" y="2306320"/>
            <a:ext cx="677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r>
              <a:rPr lang="en-US" altLang="zh-CN" sz="2400" b="1"/>
              <a:t>cov</a:t>
            </a:r>
            <a:r>
              <a:rPr lang="zh-CN" altLang="en-US" sz="2400" b="1"/>
              <a:t>均值差随产生位置的</a:t>
            </a:r>
            <a:r>
              <a:rPr lang="zh-CN" altLang="en-US" sz="2400" b="1"/>
              <a:t>变化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12395" y="101600"/>
            <a:ext cx="758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排除极端值加平均前</a:t>
            </a:r>
            <a:r>
              <a:rPr lang="en-US" altLang="zh-CN"/>
              <a:t>        cov</a:t>
            </a:r>
            <a:r>
              <a:rPr lang="zh-CN" altLang="en-US"/>
              <a:t>均值随产生位置变化</a:t>
            </a:r>
            <a:r>
              <a:rPr lang="en-US" altLang="zh-CN"/>
              <a:t>       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3240"/>
            <a:ext cx="2092960" cy="1799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65" y="469900"/>
            <a:ext cx="2189480" cy="1799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0" y="469900"/>
            <a:ext cx="2145665" cy="1799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40" y="469900"/>
            <a:ext cx="2010410" cy="1799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745" y="469900"/>
            <a:ext cx="2013585" cy="1788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" y="2376170"/>
            <a:ext cx="2146935" cy="1829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960" y="2336800"/>
            <a:ext cx="2242185" cy="1945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280" y="2336800"/>
            <a:ext cx="2207895" cy="1889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8740" y="2376170"/>
            <a:ext cx="2101215" cy="18294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745" y="2376170"/>
            <a:ext cx="2152015" cy="18294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70" y="4378325"/>
            <a:ext cx="2076450" cy="18091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5180" y="4397375"/>
            <a:ext cx="2171065" cy="18554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1965" y="4397375"/>
            <a:ext cx="2128520" cy="18453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0485" y="4397375"/>
            <a:ext cx="2160270" cy="17900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7270" y="4378325"/>
            <a:ext cx="2056765" cy="180911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18815" y="43815"/>
          <a:ext cx="42608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6" imgW="203200" imgH="203200" progId="Equation.KSEE3">
                  <p:embed/>
                </p:oleObj>
              </mc:Choice>
              <mc:Fallback>
                <p:oleObj name="" r:id="rId16" imgW="2032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18815" y="43815"/>
                        <a:ext cx="42608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209550" y="216535"/>
            <a:ext cx="628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按</a:t>
            </a:r>
            <a:r>
              <a:rPr lang="en-US" altLang="zh-CN"/>
              <a:t>bin</a:t>
            </a:r>
            <a:r>
              <a:rPr lang="zh-CN" altLang="en-US"/>
              <a:t>排除极端值加平均后</a:t>
            </a:r>
            <a:r>
              <a:rPr lang="en-US" altLang="zh-CN"/>
              <a:t>        cov</a:t>
            </a:r>
            <a:r>
              <a:rPr lang="zh-CN" altLang="en-US"/>
              <a:t>均值</a:t>
            </a:r>
            <a:r>
              <a:rPr lang="zh-CN" altLang="en-US"/>
              <a:t>随产生位置变化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98055" y="1168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抽取了</a:t>
            </a:r>
            <a:r>
              <a:rPr lang="en-US" altLang="zh-CN" sz="2400" b="1"/>
              <a:t>P</a:t>
            </a:r>
            <a:r>
              <a:rPr lang="zh-CN" altLang="en-US" sz="2400" b="1"/>
              <a:t>和</a:t>
            </a:r>
            <a:r>
              <a:rPr lang="zh-CN" altLang="en-US" sz="2400" b="1">
                <a:sym typeface="+mn-ea"/>
              </a:rPr>
              <a:t>π−</a:t>
            </a:r>
            <a:endParaRPr lang="en-US" altLang="zh-CN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2940"/>
            <a:ext cx="2182495" cy="1826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75" y="662940"/>
            <a:ext cx="2173605" cy="1826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60" y="662940"/>
            <a:ext cx="2068195" cy="1826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630" y="662940"/>
            <a:ext cx="2096135" cy="1826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150" y="662940"/>
            <a:ext cx="2080260" cy="1850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67305"/>
            <a:ext cx="2176780" cy="1896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175" y="2523490"/>
            <a:ext cx="2219325" cy="1974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500" y="2523490"/>
            <a:ext cx="2232025" cy="19405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0525" y="2559685"/>
            <a:ext cx="2137410" cy="18980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7150" y="2599055"/>
            <a:ext cx="2230120" cy="1868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41520"/>
            <a:ext cx="2233930" cy="1935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3930" y="4541520"/>
            <a:ext cx="2285365" cy="1930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8500" y="4527550"/>
            <a:ext cx="2233930" cy="19405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2430" y="4536440"/>
            <a:ext cx="2305050" cy="19329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7480" y="4501515"/>
            <a:ext cx="2219325" cy="1950720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81045" y="158750"/>
          <a:ext cx="42608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6" imgW="203200" imgH="203200" progId="Equation.KSEE3">
                  <p:embed/>
                </p:oleObj>
              </mc:Choice>
              <mc:Fallback>
                <p:oleObj name="" r:id="rId16" imgW="2032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81045" y="158750"/>
                        <a:ext cx="42608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2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3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4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5.xml><?xml version="1.0" encoding="utf-8"?>
<p:tagLst xmlns:p="http://schemas.openxmlformats.org/presentationml/2006/main">
  <p:tag name="TABLE_ENDDRAG_ORIGIN_RECT" val="859*378"/>
  <p:tag name="TABLE_ENDDRAG_RECT" val="54*50*859*378"/>
</p:tagLst>
</file>

<file path=ppt/tags/tag6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7.xml><?xml version="1.0" encoding="utf-8"?>
<p:tagLst xmlns:p="http://schemas.openxmlformats.org/presentationml/2006/main">
  <p:tag name="TABLE_ENDDRAG_ORIGIN_RECT" val="369*234"/>
  <p:tag name="TABLE_ENDDRAG_RECT" val="16*331*369*234"/>
  <p:tag name="TABLE_AUTOADJUST_FLAG" val="1"/>
</p:tagLst>
</file>

<file path=ppt/tags/tag8.xml><?xml version="1.0" encoding="utf-8"?>
<p:tagLst xmlns:p="http://schemas.openxmlformats.org/presentationml/2006/main">
  <p:tag name="TABLE_ENDDRAG_ORIGIN_RECT" val="859*378"/>
  <p:tag name="TABLE_ENDDRAG_RECT" val="54*50*859*37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2839</Words>
  <Application>WPS 演示</Application>
  <PresentationFormat>宽屏</PresentationFormat>
  <Paragraphs>621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6</cp:revision>
  <dcterms:created xsi:type="dcterms:W3CDTF">2023-08-09T12:44:00Z</dcterms:created>
  <dcterms:modified xsi:type="dcterms:W3CDTF">2026-04-10T03:26:12Z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2CE41191C150454DA17D83877C853E0F_12</vt:lpwstr>
  </property>
</Properties>
</file>