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2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7" r:id="rId3"/>
    <p:sldId id="907" r:id="rId4"/>
    <p:sldId id="974" r:id="rId5"/>
    <p:sldId id="933" r:id="rId6"/>
    <p:sldId id="953" r:id="rId7"/>
    <p:sldId id="934" r:id="rId8"/>
    <p:sldId id="437" r:id="rId9"/>
    <p:sldId id="979" r:id="rId10"/>
    <p:sldId id="980" r:id="rId11"/>
    <p:sldId id="891" r:id="rId12"/>
    <p:sldId id="981" r:id="rId13"/>
    <p:sldId id="914" r:id="rId14"/>
    <p:sldId id="983" r:id="rId15"/>
    <p:sldId id="289" r:id="rId16"/>
    <p:sldId id="290" r:id="rId17"/>
    <p:sldId id="997" r:id="rId18"/>
    <p:sldId id="998" r:id="rId19"/>
    <p:sldId id="274" r:id="rId20"/>
    <p:sldId id="304" r:id="rId21"/>
    <p:sldId id="984" r:id="rId22"/>
    <p:sldId id="985" r:id="rId23"/>
    <p:sldId id="986" r:id="rId24"/>
    <p:sldId id="987" r:id="rId25"/>
    <p:sldId id="954" r:id="rId26"/>
    <p:sldId id="958" r:id="rId27"/>
    <p:sldId id="990" r:id="rId28"/>
    <p:sldId id="368" r:id="rId29"/>
    <p:sldId id="952" r:id="rId30"/>
    <p:sldId id="366" r:id="rId31"/>
    <p:sldId id="460" r:id="rId32"/>
    <p:sldId id="946" r:id="rId33"/>
    <p:sldId id="973" r:id="rId34"/>
    <p:sldId id="833" r:id="rId35"/>
    <p:sldId id="893" r:id="rId36"/>
    <p:sldId id="370" r:id="rId37"/>
    <p:sldId id="971" r:id="rId38"/>
    <p:sldId id="993" r:id="rId39"/>
    <p:sldId id="992" r:id="rId40"/>
    <p:sldId id="1014" r:id="rId41"/>
    <p:sldId id="995" r:id="rId42"/>
    <p:sldId id="324" r:id="rId43"/>
    <p:sldId id="1003" r:id="rId44"/>
    <p:sldId id="1002" r:id="rId45"/>
    <p:sldId id="950" r:id="rId46"/>
    <p:sldId id="1005" r:id="rId47"/>
    <p:sldId id="1004" r:id="rId48"/>
    <p:sldId id="969" r:id="rId49"/>
    <p:sldId id="967" r:id="rId50"/>
    <p:sldId id="988" r:id="rId51"/>
    <p:sldId id="287" r:id="rId52"/>
    <p:sldId id="1006" r:id="rId53"/>
    <p:sldId id="899" r:id="rId5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FF"/>
    <a:srgbClr val="0033CC"/>
    <a:srgbClr val="0066FF"/>
    <a:srgbClr val="0000FF"/>
    <a:srgbClr val="FFFFCC"/>
    <a:srgbClr val="3366CC"/>
    <a:srgbClr val="0066CC"/>
    <a:srgbClr val="FF9933"/>
    <a:srgbClr val="0099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75" autoAdjust="0"/>
    <p:restoredTop sz="99161" autoAdjust="0"/>
  </p:normalViewPr>
  <p:slideViewPr>
    <p:cSldViewPr>
      <p:cViewPr varScale="1">
        <p:scale>
          <a:sx n="92" d="100"/>
          <a:sy n="92" d="100"/>
        </p:scale>
        <p:origin x="68" y="3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45412-9D9D-BC4F-8029-A4C0AB0A28AF}" type="datetimeFigureOut">
              <a:rPr kumimoji="1" lang="zh-CN" altLang="en-US" smtClean="0"/>
              <a:pPr/>
              <a:t>2026/4/10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37230-82F0-E440-B5F6-3D4290354C9A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67355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2CA36-B8D2-411B-9BA0-9A2D29E00CC3}" type="datetimeFigureOut">
              <a:rPr lang="zh-CN" altLang="en-US" smtClean="0"/>
              <a:pPr/>
              <a:t>2026/4/10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EF31D-2D3A-4A09-A0A8-4F933CBA0A1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344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EF31D-2D3A-4A09-A0A8-4F933CBA0A15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92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66CC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4466" y="196578"/>
            <a:ext cx="10972800" cy="712142"/>
          </a:xfrm>
        </p:spPr>
        <p:txBody>
          <a:bodyPr/>
          <a:lstStyle>
            <a:lvl1pPr>
              <a:defRPr>
                <a:solidFill>
                  <a:srgbClr val="3366FF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485740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115094" cy="365125"/>
          </a:xfrm>
        </p:spPr>
        <p:txBody>
          <a:bodyPr/>
          <a:lstStyle>
            <a:lvl1pPr>
              <a:defRPr sz="1600" b="1">
                <a:solidFill>
                  <a:srgbClr val="0066CC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632050" y="978813"/>
            <a:ext cx="10945216" cy="90000"/>
          </a:xfrm>
          <a:prstGeom prst="rect">
            <a:avLst/>
          </a:prstGeom>
          <a:gradFill flip="none" rotWithShape="1">
            <a:gsLst>
              <a:gs pos="19262">
                <a:srgbClr val="4565E0"/>
              </a:gs>
              <a:gs pos="86085">
                <a:srgbClr val="CFCFFF"/>
              </a:gs>
              <a:gs pos="77000">
                <a:srgbClr val="C8C8FF"/>
              </a:gs>
              <a:gs pos="0">
                <a:srgbClr val="0033CC"/>
              </a:gs>
              <a:gs pos="42256">
                <a:srgbClr val="979FF7"/>
              </a:gs>
              <a:gs pos="28900">
                <a:srgbClr val="677DE9"/>
              </a:gs>
              <a:gs pos="50000">
                <a:srgbClr val="0000FF">
                  <a:tint val="44500"/>
                  <a:satMod val="160000"/>
                </a:srgbClr>
              </a:gs>
              <a:gs pos="100000">
                <a:srgbClr val="0000FF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66CC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66CC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623392" y="1268760"/>
            <a:ext cx="10945216" cy="72008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6CC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66CC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623392" y="1268760"/>
            <a:ext cx="10945216" cy="72008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66CC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623392" y="1268760"/>
            <a:ext cx="10945216" cy="72008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66CC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66C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2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ituwang.com/uploads/allimg/121109/252097-121109111Q542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7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0.wmf"/><Relationship Id="rId4" Type="http://schemas.openxmlformats.org/officeDocument/2006/relationships/oleObject" Target="../embeddings/oleObject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7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9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6.png"/><Relationship Id="rId4" Type="http://schemas.openxmlformats.org/officeDocument/2006/relationships/image" Target="../media/image12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altLang="zh-CN" sz="4800" b="1" dirty="0">
                <a:solidFill>
                  <a:srgbClr val="3366CC"/>
                </a:solidFill>
              </a:rPr>
              <a:t>BESIII</a:t>
            </a:r>
            <a:r>
              <a:rPr lang="zh-CN" altLang="en-US" sz="4800" b="1" dirty="0">
                <a:solidFill>
                  <a:srgbClr val="3366CC"/>
                </a:solidFill>
              </a:rPr>
              <a:t>实验中的径迹探测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15480" y="3717032"/>
            <a:ext cx="9289032" cy="2952328"/>
          </a:xfrm>
        </p:spPr>
        <p:txBody>
          <a:bodyPr>
            <a:noAutofit/>
          </a:bodyPr>
          <a:lstStyle/>
          <a:p>
            <a:r>
              <a:rPr lang="zh-CN" altLang="en-US" sz="2800" dirty="0">
                <a:solidFill>
                  <a:schemeClr val="tx1"/>
                </a:solidFill>
              </a:rPr>
              <a:t>伍灵慧</a:t>
            </a:r>
            <a:endParaRPr lang="en-US" altLang="zh-CN" sz="2800" dirty="0">
              <a:solidFill>
                <a:schemeClr val="tx1"/>
              </a:solidFill>
            </a:endParaRPr>
          </a:p>
          <a:p>
            <a:r>
              <a:rPr lang="zh-CN" altLang="en-US" sz="2400" dirty="0">
                <a:solidFill>
                  <a:schemeClr val="tx1"/>
                </a:solidFill>
              </a:rPr>
              <a:t>中国科学院高能物理研究所</a:t>
            </a:r>
            <a:endParaRPr lang="en-US" altLang="zh-CN" sz="2400" dirty="0">
              <a:solidFill>
                <a:srgbClr val="3366CC"/>
              </a:solidFill>
            </a:endParaRPr>
          </a:p>
          <a:p>
            <a:r>
              <a:rPr lang="en-US" altLang="zh-CN" sz="2400" dirty="0">
                <a:solidFill>
                  <a:srgbClr val="3366CC"/>
                </a:solidFill>
              </a:rPr>
              <a:t>wulh@ihep.ac.cn</a:t>
            </a:r>
            <a:endParaRPr lang="en-US" altLang="zh-CN" sz="2400" dirty="0">
              <a:solidFill>
                <a:schemeClr val="tx1"/>
              </a:solidFill>
            </a:endParaRPr>
          </a:p>
          <a:p>
            <a:r>
              <a:rPr lang="zh-CN" altLang="en-US" sz="2400" dirty="0">
                <a:solidFill>
                  <a:schemeClr val="tx1"/>
                </a:solidFill>
              </a:rPr>
              <a:t>代表</a:t>
            </a:r>
            <a:r>
              <a:rPr lang="en-US" altLang="zh-CN" sz="2400" dirty="0">
                <a:solidFill>
                  <a:schemeClr val="tx1"/>
                </a:solidFill>
              </a:rPr>
              <a:t>BESIII MDC</a:t>
            </a:r>
            <a:r>
              <a:rPr lang="zh-CN" altLang="en-US" sz="2400" dirty="0">
                <a:solidFill>
                  <a:schemeClr val="tx1"/>
                </a:solidFill>
              </a:rPr>
              <a:t>工作组</a:t>
            </a:r>
            <a:endParaRPr lang="en-US" altLang="zh-CN" sz="2400" dirty="0">
              <a:solidFill>
                <a:schemeClr val="tx1"/>
              </a:solidFill>
            </a:endParaRPr>
          </a:p>
          <a:p>
            <a:endParaRPr lang="en-US" altLang="zh-CN" sz="2800" dirty="0">
              <a:solidFill>
                <a:schemeClr val="tx1"/>
              </a:solidFill>
            </a:endParaRPr>
          </a:p>
          <a:p>
            <a:r>
              <a:rPr lang="zh-CN" altLang="en-US" sz="2400" dirty="0">
                <a:solidFill>
                  <a:schemeClr val="tx1"/>
                </a:solidFill>
              </a:rPr>
              <a:t>中国科学技术大学         </a:t>
            </a:r>
            <a:r>
              <a:rPr lang="en-US" altLang="zh-CN" sz="2400" dirty="0">
                <a:solidFill>
                  <a:schemeClr val="tx1"/>
                </a:solidFill>
              </a:rPr>
              <a:t>2026</a:t>
            </a:r>
            <a:r>
              <a:rPr lang="zh-CN" altLang="en-US" sz="2400" dirty="0">
                <a:solidFill>
                  <a:schemeClr val="tx1"/>
                </a:solidFill>
              </a:rPr>
              <a:t>年</a:t>
            </a:r>
            <a:r>
              <a:rPr lang="en-US" altLang="zh-CN" sz="2400" dirty="0">
                <a:solidFill>
                  <a:schemeClr val="tx1"/>
                </a:solidFill>
              </a:rPr>
              <a:t>4</a:t>
            </a:r>
            <a:r>
              <a:rPr lang="zh-CN" altLang="en-US" sz="2400" dirty="0">
                <a:solidFill>
                  <a:schemeClr val="tx1"/>
                </a:solidFill>
              </a:rPr>
              <a:t>月</a:t>
            </a:r>
            <a:r>
              <a:rPr lang="en-US" altLang="zh-CN" sz="2400" dirty="0">
                <a:solidFill>
                  <a:schemeClr val="tx1"/>
                </a:solidFill>
              </a:rPr>
              <a:t>10</a:t>
            </a:r>
            <a:r>
              <a:rPr lang="zh-CN" altLang="en-US" sz="2400" dirty="0">
                <a:solidFill>
                  <a:schemeClr val="tx1"/>
                </a:solidFill>
              </a:rPr>
              <a:t>日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54FC-8606-42D4-B083-0D2DC1A08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事例的探测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C68EC2D-51CB-453A-81FB-52BE4FEFA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64F63F38-7768-4A1E-B3C4-F1681ECC4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468" y="2353965"/>
            <a:ext cx="4019607" cy="3902335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DA63E401-61BB-4A42-9B8A-0654C281A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260" y="2353966"/>
            <a:ext cx="3878920" cy="3902335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E6AAAF6E-C865-4C96-B615-F9AD02678300}"/>
              </a:ext>
            </a:extLst>
          </p:cNvPr>
          <p:cNvSpPr txBox="1"/>
          <p:nvPr/>
        </p:nvSpPr>
        <p:spPr>
          <a:xfrm>
            <a:off x="2423592" y="1556793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J/</a:t>
            </a:r>
            <a:r>
              <a:rPr lang="en-US" sz="2400" dirty="0">
                <a:latin typeface="Symbol" pitchFamily="2" charset="2"/>
              </a:rPr>
              <a:t>Y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sz="2400" baseline="30000" dirty="0">
                <a:sym typeface="Wingdings" pitchFamily="2" charset="2"/>
              </a:rPr>
              <a:t>+</a:t>
            </a:r>
            <a:r>
              <a:rPr lang="en-US" sz="2400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sz="2400" baseline="30000" dirty="0">
                <a:sym typeface="Wingdings" pitchFamily="2" charset="2"/>
              </a:rPr>
              <a:t>-</a:t>
            </a:r>
            <a:r>
              <a:rPr lang="en-US" sz="2400" dirty="0">
                <a:latin typeface="Symbol" pitchFamily="2" charset="2"/>
                <a:sym typeface="Wingdings" pitchFamily="2" charset="2"/>
              </a:rPr>
              <a:t>p</a:t>
            </a:r>
            <a:r>
              <a:rPr lang="en-US" sz="2400" baseline="30000" dirty="0">
                <a:sym typeface="Wingdings" pitchFamily="2" charset="2"/>
              </a:rPr>
              <a:t>0</a:t>
            </a:r>
            <a:endParaRPr lang="en-US" sz="2400" baseline="30000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E1FC85F-CE50-448B-B68F-E26F61A4ADA5}"/>
              </a:ext>
            </a:extLst>
          </p:cNvPr>
          <p:cNvSpPr txBox="1"/>
          <p:nvPr/>
        </p:nvSpPr>
        <p:spPr>
          <a:xfrm>
            <a:off x="6617444" y="1422917"/>
            <a:ext cx="3878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Symbol" pitchFamily="2" charset="2"/>
              </a:rPr>
              <a:t>Y(3686)</a:t>
            </a:r>
            <a:r>
              <a:rPr lang="en-US" sz="2400" dirty="0">
                <a:sym typeface="Wingdings" pitchFamily="2" charset="2"/>
              </a:rPr>
              <a:t></a:t>
            </a:r>
            <a:r>
              <a:rPr lang="en-US" sz="2400" dirty="0" err="1">
                <a:latin typeface="Symbol" pitchFamily="2" charset="2"/>
                <a:sym typeface="Wingdings" pitchFamily="2" charset="2"/>
              </a:rPr>
              <a:t>p</a:t>
            </a:r>
            <a:r>
              <a:rPr lang="en-US" sz="2400" baseline="30000" dirty="0" err="1">
                <a:sym typeface="Wingdings" pitchFamily="2" charset="2"/>
              </a:rPr>
              <a:t>+</a:t>
            </a:r>
            <a:r>
              <a:rPr lang="en-US" sz="2400" dirty="0" err="1">
                <a:latin typeface="Symbol" pitchFamily="2" charset="2"/>
                <a:sym typeface="Wingdings" pitchFamily="2" charset="2"/>
              </a:rPr>
              <a:t>p</a:t>
            </a:r>
            <a:r>
              <a:rPr lang="en-US" sz="2400" baseline="30000" dirty="0">
                <a:sym typeface="Wingdings" pitchFamily="2" charset="2"/>
              </a:rPr>
              <a:t>-</a:t>
            </a:r>
            <a:r>
              <a:rPr lang="en-US" sz="2400" dirty="0"/>
              <a:t> J/</a:t>
            </a:r>
            <a:r>
              <a:rPr lang="en-US" sz="2400" dirty="0">
                <a:latin typeface="Symbol" pitchFamily="2" charset="2"/>
              </a:rPr>
              <a:t>Y, </a:t>
            </a:r>
            <a:r>
              <a:rPr lang="en-US" sz="2400" dirty="0"/>
              <a:t>J/</a:t>
            </a:r>
            <a:r>
              <a:rPr lang="en-US" sz="2400" dirty="0" err="1">
                <a:latin typeface="Symbol" pitchFamily="2" charset="2"/>
              </a:rPr>
              <a:t>Y</a:t>
            </a:r>
            <a:r>
              <a:rPr lang="en-US" sz="2400" dirty="0" err="1">
                <a:latin typeface="Symbol" pitchFamily="2" charset="2"/>
                <a:sym typeface="Wingdings" pitchFamily="2" charset="2"/>
              </a:rPr>
              <a:t>m</a:t>
            </a:r>
            <a:r>
              <a:rPr lang="en-US" sz="2400" baseline="30000" dirty="0" err="1">
                <a:latin typeface="Symbol" pitchFamily="2" charset="2"/>
                <a:sym typeface="Wingdings" pitchFamily="2" charset="2"/>
              </a:rPr>
              <a:t>+</a:t>
            </a:r>
            <a:r>
              <a:rPr lang="en-US" sz="2400" dirty="0" err="1">
                <a:latin typeface="Symbol" pitchFamily="2" charset="2"/>
                <a:sym typeface="Wingdings" pitchFamily="2" charset="2"/>
              </a:rPr>
              <a:t>m</a:t>
            </a:r>
            <a:r>
              <a:rPr lang="en-US" sz="2400" baseline="30000" dirty="0">
                <a:latin typeface="Symbol" pitchFamily="2" charset="2"/>
                <a:sym typeface="Wingdings" pitchFamily="2" charset="2"/>
              </a:rPr>
              <a:t>-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1245484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径迹探测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415480" y="1460802"/>
            <a:ext cx="4862224" cy="2208246"/>
          </a:xfrm>
        </p:spPr>
        <p:txBody>
          <a:bodyPr>
            <a:normAutofit/>
          </a:bodyPr>
          <a:lstStyle/>
          <a:p>
            <a:r>
              <a:rPr lang="zh-CN" altLang="en-US" sz="2800" dirty="0"/>
              <a:t>目的</a:t>
            </a:r>
            <a:endParaRPr lang="en-US" altLang="zh-CN" sz="28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zh-CN" altLang="en-US" sz="2400" dirty="0"/>
              <a:t>顶点测量</a:t>
            </a:r>
            <a:endParaRPr lang="en-US" altLang="zh-CN" sz="2400" dirty="0"/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400" dirty="0"/>
              <a:t>动量测量</a:t>
            </a:r>
            <a:endParaRPr lang="en-US" altLang="zh-CN" sz="2400" dirty="0"/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zh-CN" altLang="en-US" sz="2400" dirty="0"/>
              <a:t>径迹外推与匹配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488" y="3898490"/>
            <a:ext cx="3816424" cy="2457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3889" y="1417638"/>
            <a:ext cx="3384376" cy="2208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01DB18-B3A2-4F61-9736-7FBDFC6F735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91486" y="1713795"/>
            <a:ext cx="1354362" cy="839480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3B4DE51F-D64A-40B5-B825-8C43C6230E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14" t="27600" r="27154" b="29922"/>
          <a:stretch/>
        </p:blipFill>
        <p:spPr>
          <a:xfrm rot="16200000">
            <a:off x="6576068" y="3790627"/>
            <a:ext cx="3002267" cy="286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30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184A6D-F6B5-4C79-9B0E-253ABC543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动量测量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EFC396-93F4-4A83-A753-D71EC19E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B369DF3-A29C-4627-97A4-1CD79687B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5344" y="1355367"/>
            <a:ext cx="26860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49949B3E-878D-4177-AD86-03071FC0EF98}"/>
              </a:ext>
            </a:extLst>
          </p:cNvPr>
          <p:cNvSpPr txBox="1"/>
          <p:nvPr/>
        </p:nvSpPr>
        <p:spPr>
          <a:xfrm>
            <a:off x="1575284" y="1904553"/>
            <a:ext cx="5544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入射带电粒子在均匀磁场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zh-CN" altLang="en-US" sz="2400" dirty="0"/>
              <a:t>下，其飞行轨迹为螺旋线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7BE4F460-A221-45DA-BB3B-BACA9B6E4F88}"/>
              </a:ext>
            </a:extLst>
          </p:cNvPr>
          <p:cNvSpPr txBox="1"/>
          <p:nvPr/>
        </p:nvSpPr>
        <p:spPr>
          <a:xfrm>
            <a:off x="1575284" y="3212977"/>
            <a:ext cx="5600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在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x-y</a:t>
            </a:r>
            <a:r>
              <a:rPr lang="en-US" altLang="zh-CN" sz="2400" dirty="0"/>
              <a:t>(</a:t>
            </a:r>
            <a:r>
              <a:rPr lang="zh-CN" altLang="en-US" sz="2400" dirty="0"/>
              <a:t>或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2400" dirty="0"/>
              <a:t>-</a:t>
            </a:r>
            <a:r>
              <a:rPr lang="en-US" altLang="zh-CN" sz="2400" dirty="0">
                <a:latin typeface="Symbol" pitchFamily="18" charset="2"/>
              </a:rPr>
              <a:t>f)</a:t>
            </a:r>
            <a:r>
              <a:rPr lang="zh-CN" altLang="en-US" sz="2400" dirty="0"/>
              <a:t>平面上测量粒子的横动量</a:t>
            </a:r>
            <a:r>
              <a:rPr lang="en-US" altLang="zh-CN" sz="2400" dirty="0"/>
              <a:t>(P</a:t>
            </a:r>
            <a:r>
              <a:rPr lang="en-US" altLang="zh-CN" sz="2400" baseline="-25000" dirty="0"/>
              <a:t>T</a:t>
            </a:r>
            <a:r>
              <a:rPr lang="en-US" altLang="zh-CN" sz="2400" dirty="0"/>
              <a:t>)</a:t>
            </a:r>
            <a:endParaRPr lang="zh-CN" altLang="en-US" sz="2400" dirty="0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89CDB735-12CF-4276-9F85-B9923D77EA1C}"/>
              </a:ext>
            </a:extLst>
          </p:cNvPr>
          <p:cNvSpPr txBox="1"/>
          <p:nvPr/>
        </p:nvSpPr>
        <p:spPr>
          <a:xfrm>
            <a:off x="1575284" y="5445225"/>
            <a:ext cx="48807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在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s-z</a:t>
            </a:r>
            <a:r>
              <a:rPr lang="zh-CN" altLang="en-US" sz="2400" dirty="0"/>
              <a:t>平面上测量</a:t>
            </a:r>
            <a:r>
              <a:rPr lang="en-US" altLang="zh-CN" sz="2400" dirty="0"/>
              <a:t>dip angle (</a:t>
            </a:r>
            <a:r>
              <a:rPr lang="en-US" altLang="zh-CN" sz="2400" dirty="0">
                <a:latin typeface="Symbol" pitchFamily="18" charset="2"/>
              </a:rPr>
              <a:t>l</a:t>
            </a:r>
            <a:r>
              <a:rPr lang="en-US" altLang="zh-CN" sz="2400" dirty="0"/>
              <a:t>)</a:t>
            </a:r>
          </a:p>
          <a:p>
            <a:r>
              <a:rPr lang="en-US" altLang="zh-CN" dirty="0"/>
              <a:t>        s</a:t>
            </a:r>
            <a:r>
              <a:rPr lang="zh-CN" altLang="en-US" dirty="0"/>
              <a:t>为粒子飞行长度</a:t>
            </a:r>
            <a:endParaRPr lang="en-US" altLang="zh-CN" dirty="0"/>
          </a:p>
          <a:p>
            <a:r>
              <a:rPr lang="en-US" altLang="zh-CN" dirty="0"/>
              <a:t>        P = P</a:t>
            </a:r>
            <a:r>
              <a:rPr lang="en-US" altLang="zh-CN" baseline="-25000" dirty="0"/>
              <a:t>T</a:t>
            </a:r>
            <a:r>
              <a:rPr lang="en-US" altLang="zh-CN" dirty="0"/>
              <a:t>/</a:t>
            </a:r>
            <a:r>
              <a:rPr lang="en-US" altLang="zh-CN" dirty="0" err="1"/>
              <a:t>cos</a:t>
            </a:r>
            <a:r>
              <a:rPr lang="en-US" altLang="zh-CN" dirty="0" err="1">
                <a:latin typeface="Symbol" pitchFamily="18" charset="2"/>
              </a:rPr>
              <a:t>l</a:t>
            </a:r>
            <a:endParaRPr lang="zh-CN" altLang="en-US" dirty="0">
              <a:latin typeface="Symbol" pitchFamily="18" charset="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62581ED-B2A3-4B57-8BB9-7A0C8BCDC941}"/>
              </a:ext>
            </a:extLst>
          </p:cNvPr>
          <p:cNvGrpSpPr/>
          <p:nvPr/>
        </p:nvGrpSpPr>
        <p:grpSpPr>
          <a:xfrm>
            <a:off x="8288670" y="5302532"/>
            <a:ext cx="2768431" cy="1512168"/>
            <a:chOff x="5652120" y="5229200"/>
            <a:chExt cx="2768431" cy="1512168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5217D0E6-E246-49FF-9394-9AB59615EB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52120" y="5229200"/>
              <a:ext cx="2768431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E30A560-F344-480D-BD5B-07AB793B3CFA}"/>
                </a:ext>
              </a:extLst>
            </p:cNvPr>
            <p:cNvSpPr txBox="1"/>
            <p:nvPr/>
          </p:nvSpPr>
          <p:spPr>
            <a:xfrm>
              <a:off x="5724128" y="5373216"/>
              <a:ext cx="28803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Monotype Corsiva" pitchFamily="66" charset="0"/>
                  <a:cs typeface="Times New Roman" pitchFamily="18" charset="0"/>
                </a:rPr>
                <a:t>s</a:t>
              </a:r>
              <a:endParaRPr lang="zh-CN" altLang="en-US" sz="2000" dirty="0">
                <a:latin typeface="Monotype Corsiva" pitchFamily="66" charset="0"/>
                <a:cs typeface="Times New Roman" pitchFamily="18" charset="0"/>
              </a:endParaRP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BA1EF941-1613-4D92-A350-88B2C284BDA0}"/>
                </a:ext>
              </a:extLst>
            </p:cNvPr>
            <p:cNvSpPr txBox="1"/>
            <p:nvPr/>
          </p:nvSpPr>
          <p:spPr>
            <a:xfrm>
              <a:off x="7884368" y="5949280"/>
              <a:ext cx="4320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altLang="zh-CN" baseline="-25000" dirty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zh-CN" altLang="en-US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4">
              <a:extLst>
                <a:ext uri="{FF2B5EF4-FFF2-40B4-BE49-F238E27FC236}">
                  <a16:creationId xmlns:a16="http://schemas.microsoft.com/office/drawing/2014/main" id="{D717F43B-6921-4543-8D7B-777B782B0E57}"/>
                </a:ext>
              </a:extLst>
            </p:cNvPr>
            <p:cNvSpPr txBox="1"/>
            <p:nvPr/>
          </p:nvSpPr>
          <p:spPr>
            <a:xfrm>
              <a:off x="6732240" y="5269404"/>
              <a:ext cx="4320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altLang="zh-CN" baseline="-25000" dirty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zh-CN" altLang="en-US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ECFB5F7-0460-4642-9792-C26EAC6FBC4E}"/>
              </a:ext>
            </a:extLst>
          </p:cNvPr>
          <p:cNvGrpSpPr/>
          <p:nvPr/>
        </p:nvGrpSpPr>
        <p:grpSpPr>
          <a:xfrm>
            <a:off x="8592766" y="3043766"/>
            <a:ext cx="2160240" cy="2097524"/>
            <a:chOff x="6012160" y="2996952"/>
            <a:chExt cx="2160240" cy="2097524"/>
          </a:xfrm>
        </p:grpSpPr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823EB627-C994-4AA0-842A-A77278BA29B6}"/>
                </a:ext>
              </a:extLst>
            </p:cNvPr>
            <p:cNvCxnSpPr/>
            <p:nvPr/>
          </p:nvCxnSpPr>
          <p:spPr>
            <a:xfrm>
              <a:off x="6084168" y="4725144"/>
              <a:ext cx="194421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E709BE7F-D989-4053-B7BE-73B92CB64480}"/>
                </a:ext>
              </a:extLst>
            </p:cNvPr>
            <p:cNvCxnSpPr/>
            <p:nvPr/>
          </p:nvCxnSpPr>
          <p:spPr>
            <a:xfrm flipV="1">
              <a:off x="6372200" y="3140968"/>
              <a:ext cx="0" cy="18722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流程图: 联系 21">
              <a:extLst>
                <a:ext uri="{FF2B5EF4-FFF2-40B4-BE49-F238E27FC236}">
                  <a16:creationId xmlns:a16="http://schemas.microsoft.com/office/drawing/2014/main" id="{44F2D9D7-C19E-4000-B0BC-8F5F138F9E39}"/>
                </a:ext>
              </a:extLst>
            </p:cNvPr>
            <p:cNvSpPr/>
            <p:nvPr/>
          </p:nvSpPr>
          <p:spPr>
            <a:xfrm>
              <a:off x="6084168" y="3284984"/>
              <a:ext cx="1656184" cy="1656184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429D6BBC-92E7-45A8-A359-DE9E96ACE510}"/>
                </a:ext>
              </a:extLst>
            </p:cNvPr>
            <p:cNvCxnSpPr>
              <a:endCxn id="17" idx="7"/>
            </p:cNvCxnSpPr>
            <p:nvPr/>
          </p:nvCxnSpPr>
          <p:spPr>
            <a:xfrm flipV="1">
              <a:off x="6948264" y="3527526"/>
              <a:ext cx="549545" cy="62155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39314006-49DA-4986-8A8E-CE57BEE0DD46}"/>
                </a:ext>
              </a:extLst>
            </p:cNvPr>
            <p:cNvSpPr txBox="1"/>
            <p:nvPr/>
          </p:nvSpPr>
          <p:spPr>
            <a:xfrm>
              <a:off x="6876256" y="3573016"/>
              <a:ext cx="4320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zh-CN" alt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C0B44D42-BFA1-4A6C-BF1F-AC5C46955288}"/>
                </a:ext>
              </a:extLst>
            </p:cNvPr>
            <p:cNvSpPr txBox="1"/>
            <p:nvPr/>
          </p:nvSpPr>
          <p:spPr>
            <a:xfrm>
              <a:off x="7812360" y="4725144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x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6">
              <a:extLst>
                <a:ext uri="{FF2B5EF4-FFF2-40B4-BE49-F238E27FC236}">
                  <a16:creationId xmlns:a16="http://schemas.microsoft.com/office/drawing/2014/main" id="{EA7F287D-28FE-4031-8885-D8FF12872C04}"/>
                </a:ext>
              </a:extLst>
            </p:cNvPr>
            <p:cNvSpPr txBox="1"/>
            <p:nvPr/>
          </p:nvSpPr>
          <p:spPr>
            <a:xfrm>
              <a:off x="6012160" y="2996952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y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9ED3ADC4-938C-460F-A23E-72BECE5F569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5640" y="4149080"/>
            <a:ext cx="1510248" cy="936104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4DA643-4C47-480B-A713-8257D88A53DF}"/>
              </a:ext>
            </a:extLst>
          </p:cNvPr>
          <p:cNvSpPr txBox="1"/>
          <p:nvPr/>
        </p:nvSpPr>
        <p:spPr>
          <a:xfrm>
            <a:off x="4583832" y="3789040"/>
            <a:ext cx="2592288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R:  m</a:t>
            </a:r>
          </a:p>
          <a:p>
            <a:r>
              <a:rPr kumimoji="1" lang="en-US" altLang="zh-CN" dirty="0"/>
              <a:t>P</a:t>
            </a:r>
            <a:r>
              <a:rPr kumimoji="1" lang="en-US" altLang="zh-CN" baseline="-25000" dirty="0"/>
              <a:t>T</a:t>
            </a:r>
            <a:r>
              <a:rPr kumimoji="1" lang="en-US" altLang="zh-CN" dirty="0"/>
              <a:t>:  </a:t>
            </a:r>
            <a:r>
              <a:rPr kumimoji="1" lang="en-US" altLang="zh-CN" dirty="0" err="1"/>
              <a:t>GeV</a:t>
            </a:r>
            <a:r>
              <a:rPr kumimoji="1" lang="en-US" altLang="zh-CN" dirty="0"/>
              <a:t>/c</a:t>
            </a:r>
          </a:p>
          <a:p>
            <a:r>
              <a:rPr kumimoji="1" lang="en-US" altLang="zh-CN" dirty="0"/>
              <a:t>B:  T</a:t>
            </a:r>
          </a:p>
          <a:p>
            <a:r>
              <a:rPr kumimoji="1" lang="en-US" altLang="zh-CN" dirty="0"/>
              <a:t>q: </a:t>
            </a:r>
            <a:r>
              <a:rPr kumimoji="1" lang="zh-CN" altLang="en-US" dirty="0"/>
              <a:t>粒子电荷，以电子的电荷为单位</a:t>
            </a:r>
          </a:p>
        </p:txBody>
      </p:sp>
    </p:spTree>
    <p:extLst>
      <p:ext uri="{BB962C8B-B14F-4D97-AF65-F5344CB8AC3E}">
        <p14:creationId xmlns:p14="http://schemas.microsoft.com/office/powerpoint/2010/main" val="1378386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E5CAD2-331A-1648-884C-B6CBAD5E1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753" y="3233762"/>
            <a:ext cx="4342235" cy="29966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横动量分辨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4441EDB5-D7BB-6147-90D6-2E763819DA0C}"/>
                  </a:ext>
                </a:extLst>
              </p:cNvPr>
              <p:cNvSpPr txBox="1"/>
              <p:nvPr/>
            </p:nvSpPr>
            <p:spPr>
              <a:xfrm>
                <a:off x="8184232" y="2533875"/>
                <a:ext cx="2911869" cy="6346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⨁</m:t>
                      </m:r>
                      <m:r>
                        <a:rPr lang="en-US" sz="20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1/2</m:t>
                              </m:r>
                            </m:sup>
                          </m:sSup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4441EDB5-D7BB-6147-90D6-2E763819D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232" y="2533875"/>
                <a:ext cx="2911869" cy="6346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内容占位符 3">
            <a:extLst>
              <a:ext uri="{FF2B5EF4-FFF2-40B4-BE49-F238E27FC236}">
                <a16:creationId xmlns:a16="http://schemas.microsoft.com/office/drawing/2014/main" id="{23A95862-3880-4A10-95B3-63CF0B3C1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466" y="1291179"/>
            <a:ext cx="8507288" cy="3649989"/>
          </a:xfrm>
        </p:spPr>
        <p:txBody>
          <a:bodyPr>
            <a:normAutofit/>
          </a:bodyPr>
          <a:lstStyle/>
          <a:p>
            <a:r>
              <a:rPr lang="zh-CN" altLang="en-US" dirty="0">
                <a:solidFill>
                  <a:srgbClr val="3366CC"/>
                </a:solidFill>
              </a:rPr>
              <a:t>两部分贡献</a:t>
            </a:r>
            <a:endParaRPr lang="en-US" altLang="zh-CN" dirty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spcBef>
                <a:spcPts val="1200"/>
              </a:spcBef>
            </a:pPr>
            <a:r>
              <a:rPr lang="zh-CN" altLang="en-US" dirty="0">
                <a:solidFill>
                  <a:schemeClr val="accent6">
                    <a:lumMod val="75000"/>
                  </a:schemeClr>
                </a:solidFill>
              </a:rPr>
              <a:t>径迹的位置测量精度</a:t>
            </a:r>
            <a:endParaRPr lang="en-US" altLang="zh-CN" dirty="0">
              <a:solidFill>
                <a:srgbClr val="C00000"/>
              </a:solidFill>
            </a:endParaRPr>
          </a:p>
          <a:p>
            <a:pPr lvl="1"/>
            <a:endParaRPr lang="en-US" altLang="zh-CN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altLang="zh-CN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altLang="zh-CN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zh-CN" altLang="en-US" dirty="0">
                <a:solidFill>
                  <a:schemeClr val="accent6">
                    <a:lumMod val="75000"/>
                  </a:schemeClr>
                </a:solidFill>
              </a:rPr>
              <a:t>多次库仑散射</a:t>
            </a:r>
            <a:endParaRPr lang="en-US" altLang="zh-CN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43">
                <a:extLst>
                  <a:ext uri="{FF2B5EF4-FFF2-40B4-BE49-F238E27FC236}">
                    <a16:creationId xmlns:a16="http://schemas.microsoft.com/office/drawing/2014/main" id="{39D3C531-CF7A-4511-8631-2B1A6782C655}"/>
                  </a:ext>
                </a:extLst>
              </p:cNvPr>
              <p:cNvSpPr txBox="1"/>
              <p:nvPr/>
            </p:nvSpPr>
            <p:spPr>
              <a:xfrm>
                <a:off x="1517106" y="2552157"/>
                <a:ext cx="4682779" cy="8768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𝑅𝑒𝑠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8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0.3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𝐵</m:t>
                        </m:r>
                        <m:sSup>
                          <m:sSup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ad>
                      <m:radPr>
                        <m:degHide m:val="on"/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720</m:t>
                            </m:r>
                          </m:num>
                          <m:den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+5</m:t>
                            </m:r>
                          </m:den>
                        </m:f>
                      </m:e>
                    </m:ra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43">
                <a:extLst>
                  <a:ext uri="{FF2B5EF4-FFF2-40B4-BE49-F238E27FC236}">
                    <a16:creationId xmlns:a16="http://schemas.microsoft.com/office/drawing/2014/main" id="{39D3C531-CF7A-4511-8631-2B1A6782C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7106" y="2552157"/>
                <a:ext cx="4682779" cy="876843"/>
              </a:xfrm>
              <a:prstGeom prst="rect">
                <a:avLst/>
              </a:prstGeom>
              <a:blipFill>
                <a:blip r:embed="rId4"/>
                <a:stretch>
                  <a:fillRect l="-130" b="-2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A6992B-C674-4F26-ADC5-47E060B9F212}"/>
                  </a:ext>
                </a:extLst>
              </p:cNvPr>
              <p:cNvSpPr txBox="1"/>
              <p:nvPr/>
            </p:nvSpPr>
            <p:spPr>
              <a:xfrm>
                <a:off x="1497308" y="4598322"/>
                <a:ext cx="4578108" cy="8768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𝑀𝑆</m:t>
                        </m:r>
                      </m:sub>
                    </m:sSub>
                  </m:oMath>
                </a14:m>
                <a:r>
                  <a:rPr lang="en-US" sz="28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0.0136 (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𝐺𝑒𝑉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0.3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𝐵𝐿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8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800" i="1" dirty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dirty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8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den>
                        </m:f>
                      </m:e>
                    </m:ra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6A6992B-C674-4F26-ADC5-47E060B9F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308" y="4598322"/>
                <a:ext cx="4578108" cy="876843"/>
              </a:xfrm>
              <a:prstGeom prst="rect">
                <a:avLst/>
              </a:prstGeom>
              <a:blipFill>
                <a:blip r:embed="rId5"/>
                <a:stretch>
                  <a:fillRect l="-133" b="-6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20A8634-A7A9-427F-BB74-03D9FF9C1246}"/>
              </a:ext>
            </a:extLst>
          </p:cNvPr>
          <p:cNvSpPr txBox="1"/>
          <p:nvPr/>
        </p:nvSpPr>
        <p:spPr>
          <a:xfrm>
            <a:off x="5159896" y="6326001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NIMA 910 (2018) 127-132</a:t>
            </a:r>
          </a:p>
        </p:txBody>
      </p:sp>
    </p:spTree>
    <p:extLst>
      <p:ext uri="{BB962C8B-B14F-4D97-AF65-F5344CB8AC3E}">
        <p14:creationId xmlns:p14="http://schemas.microsoft.com/office/powerpoint/2010/main" val="335502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9C7E43-1CB8-40D0-BDDE-40819C8A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BESIII</a:t>
            </a:r>
            <a:r>
              <a:rPr lang="zh-CN" altLang="en-US" dirty="0"/>
              <a:t>径迹探测器设计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DE210-100D-4DC2-9018-B8C098F04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268760"/>
            <a:ext cx="10814992" cy="5256584"/>
          </a:xfrm>
        </p:spPr>
        <p:txBody>
          <a:bodyPr/>
          <a:lstStyle/>
          <a:p>
            <a:r>
              <a:rPr lang="zh-CN" altLang="en-US" sz="2400" b="1" dirty="0">
                <a:solidFill>
                  <a:srgbClr val="0066FF"/>
                </a:solidFill>
              </a:rPr>
              <a:t>径迹探测器技术</a:t>
            </a:r>
            <a:endParaRPr lang="en-US" altLang="zh-CN" sz="2400" b="1" dirty="0">
              <a:solidFill>
                <a:srgbClr val="0066FF"/>
              </a:solidFill>
            </a:endParaRPr>
          </a:p>
          <a:p>
            <a:pPr lvl="1"/>
            <a:r>
              <a:rPr lang="zh-CN" altLang="en-US" sz="2000" dirty="0"/>
              <a:t>传统气体探测器，如漂移室、</a:t>
            </a:r>
            <a:r>
              <a:rPr lang="en-US" altLang="zh-CN" sz="2000" dirty="0"/>
              <a:t>TPC</a:t>
            </a:r>
          </a:p>
          <a:p>
            <a:pPr lvl="2"/>
            <a:r>
              <a:rPr lang="zh-CN" altLang="en-US" sz="1600" dirty="0"/>
              <a:t>物质量低，能提供较多测量点（几十至上百），可提供</a:t>
            </a:r>
            <a:r>
              <a:rPr lang="en-US" altLang="zh-CN" sz="1600" dirty="0" err="1"/>
              <a:t>dE</a:t>
            </a:r>
            <a:r>
              <a:rPr lang="en-US" altLang="zh-CN" sz="1600" dirty="0"/>
              <a:t>/dx</a:t>
            </a:r>
            <a:r>
              <a:rPr lang="zh-CN" altLang="en-US" sz="1600" dirty="0"/>
              <a:t>测量用于粒子鉴别，低造价</a:t>
            </a:r>
            <a:endParaRPr lang="en-US" altLang="zh-CN" sz="1600" dirty="0"/>
          </a:p>
          <a:p>
            <a:pPr lvl="2"/>
            <a:r>
              <a:rPr lang="zh-CN" altLang="en-US" sz="1600" dirty="0"/>
              <a:t>空间分辨：</a:t>
            </a:r>
            <a:r>
              <a:rPr lang="en-US" altLang="zh-CN" sz="1600" dirty="0" err="1">
                <a:latin typeface="Symbol" panose="05050102010706020507" pitchFamily="18" charset="2"/>
              </a:rPr>
              <a:t>s</a:t>
            </a:r>
            <a:r>
              <a:rPr lang="en-US" altLang="zh-CN" sz="1600" baseline="-25000" dirty="0" err="1"/>
              <a:t>r</a:t>
            </a:r>
            <a:r>
              <a:rPr lang="en-US" altLang="zh-CN" sz="1600" baseline="-25000" dirty="0"/>
              <a:t>-</a:t>
            </a:r>
            <a:r>
              <a:rPr lang="en-US" altLang="zh-CN" sz="1600" baseline="-25000" dirty="0">
                <a:latin typeface="Symbol" pitchFamily="2" charset="2"/>
              </a:rPr>
              <a:t>f</a:t>
            </a:r>
            <a:r>
              <a:rPr lang="zh-CN" altLang="en-US" sz="1600" dirty="0"/>
              <a:t>几十～上百微米，</a:t>
            </a:r>
            <a:r>
              <a:rPr lang="en-US" altLang="zh-CN" sz="1600" dirty="0"/>
              <a:t>z</a:t>
            </a:r>
            <a:r>
              <a:rPr lang="zh-CN" altLang="en-US" sz="1600" dirty="0"/>
              <a:t>向</a:t>
            </a:r>
            <a:r>
              <a:rPr lang="en-US" altLang="zh-CN" sz="1600" dirty="0"/>
              <a:t>1~2</a:t>
            </a:r>
            <a:r>
              <a:rPr lang="zh-CN" altLang="en-US" sz="1600" dirty="0"/>
              <a:t>毫米</a:t>
            </a:r>
            <a:endParaRPr lang="en-US" altLang="zh-CN" sz="2000" dirty="0"/>
          </a:p>
          <a:p>
            <a:pPr lvl="1"/>
            <a:r>
              <a:rPr lang="zh-CN" altLang="en-US" sz="2000" dirty="0"/>
              <a:t>前沿硅探测器</a:t>
            </a:r>
            <a:endParaRPr lang="en-US" altLang="zh-CN" sz="2000" dirty="0"/>
          </a:p>
          <a:p>
            <a:pPr lvl="2"/>
            <a:r>
              <a:rPr lang="zh-CN" altLang="en-US" sz="1600" dirty="0"/>
              <a:t>极高空间分辨</a:t>
            </a:r>
            <a:r>
              <a:rPr lang="en-US" altLang="zh-CN" sz="1600" dirty="0"/>
              <a:t>(</a:t>
            </a:r>
            <a:r>
              <a:rPr lang="zh-CN" altLang="en-US" sz="1600" dirty="0"/>
              <a:t>可达几微米</a:t>
            </a:r>
            <a:r>
              <a:rPr lang="en-US" altLang="zh-CN" sz="1600" dirty="0"/>
              <a:t>)</a:t>
            </a:r>
            <a:r>
              <a:rPr lang="zh-CN" altLang="en-US" sz="1600" dirty="0"/>
              <a:t>，适应高计数率，高造价</a:t>
            </a:r>
            <a:endParaRPr lang="en-US" altLang="zh-CN" sz="2000" dirty="0"/>
          </a:p>
          <a:p>
            <a:pPr lvl="1"/>
            <a:r>
              <a:rPr lang="zh-CN" altLang="en-US" sz="2000" dirty="0"/>
              <a:t>新型微结构气体探测器</a:t>
            </a:r>
            <a:endParaRPr lang="en-US" altLang="zh-CN" sz="2000" dirty="0"/>
          </a:p>
          <a:p>
            <a:pPr lvl="2"/>
            <a:r>
              <a:rPr lang="zh-CN" altLang="en-US" sz="1600" dirty="0"/>
              <a:t>可建造成圆筒结构应用于内径迹室（</a:t>
            </a:r>
            <a:r>
              <a:rPr lang="en-US" altLang="zh-CN" sz="1600" dirty="0"/>
              <a:t>2013</a:t>
            </a:r>
            <a:r>
              <a:rPr lang="zh-CN" altLang="en-US" sz="1600" dirty="0"/>
              <a:t>年</a:t>
            </a:r>
            <a:r>
              <a:rPr lang="en-US" altLang="zh-CN" sz="1600" dirty="0"/>
              <a:t>KLOE-2</a:t>
            </a:r>
            <a:r>
              <a:rPr lang="zh-CN" altLang="en-US" sz="1600" dirty="0"/>
              <a:t>实验首次应用）</a:t>
            </a:r>
            <a:endParaRPr lang="en-US" altLang="zh-CN" sz="1600" dirty="0"/>
          </a:p>
          <a:p>
            <a:pPr lvl="2"/>
            <a:r>
              <a:rPr lang="zh-CN" altLang="en-US" sz="1600" dirty="0"/>
              <a:t>空间分辨：</a:t>
            </a:r>
            <a:r>
              <a:rPr lang="en-US" altLang="zh-CN" sz="1600" dirty="0">
                <a:latin typeface="Symbol" panose="05050102010706020507" pitchFamily="18" charset="2"/>
              </a:rPr>
              <a:t> </a:t>
            </a:r>
            <a:r>
              <a:rPr lang="en-US" altLang="zh-CN" sz="1600" dirty="0" err="1">
                <a:latin typeface="Symbol" panose="05050102010706020507" pitchFamily="18" charset="2"/>
              </a:rPr>
              <a:t>s</a:t>
            </a:r>
            <a:r>
              <a:rPr lang="en-US" altLang="zh-CN" sz="1600" baseline="-25000" dirty="0" err="1"/>
              <a:t>r</a:t>
            </a:r>
            <a:r>
              <a:rPr lang="en-US" altLang="zh-CN" sz="1600" baseline="-25000" dirty="0"/>
              <a:t>-</a:t>
            </a:r>
            <a:r>
              <a:rPr lang="en-US" altLang="zh-CN" sz="1600" baseline="-25000" dirty="0">
                <a:latin typeface="Symbol" pitchFamily="2" charset="2"/>
              </a:rPr>
              <a:t>f</a:t>
            </a:r>
            <a:r>
              <a:rPr lang="zh-CN" altLang="en-US" sz="1600" dirty="0"/>
              <a:t>方向几十～百微米，</a:t>
            </a:r>
            <a:r>
              <a:rPr lang="en-US" altLang="zh-CN" sz="1600" dirty="0"/>
              <a:t>z</a:t>
            </a:r>
            <a:r>
              <a:rPr lang="zh-CN" altLang="en-US" sz="1600" dirty="0"/>
              <a:t>向百微米</a:t>
            </a:r>
            <a:endParaRPr lang="en-US" altLang="zh-CN" sz="1600" dirty="0"/>
          </a:p>
          <a:p>
            <a:r>
              <a:rPr lang="en-US" altLang="zh-CN" sz="2400" b="1" dirty="0">
                <a:solidFill>
                  <a:srgbClr val="0066FF"/>
                </a:solidFill>
              </a:rPr>
              <a:t>BESIII</a:t>
            </a:r>
            <a:r>
              <a:rPr lang="zh-CN" altLang="en-US" sz="2400" b="1" dirty="0">
                <a:solidFill>
                  <a:srgbClr val="0066FF"/>
                </a:solidFill>
              </a:rPr>
              <a:t>径迹探测器设计</a:t>
            </a:r>
            <a:endParaRPr lang="en-US" altLang="zh-CN" sz="2400" b="1" dirty="0">
              <a:solidFill>
                <a:srgbClr val="0066FF"/>
              </a:solidFill>
            </a:endParaRPr>
          </a:p>
          <a:p>
            <a:pPr lvl="1"/>
            <a:r>
              <a:rPr lang="zh-CN" altLang="en-US" sz="2000" dirty="0"/>
              <a:t>可选择的技术：传统的气体探测器、硅探测器</a:t>
            </a:r>
            <a:endParaRPr lang="en-US" altLang="zh-CN" sz="2000" dirty="0"/>
          </a:p>
          <a:p>
            <a:pPr lvl="1"/>
            <a:r>
              <a:rPr lang="zh-CN" altLang="en-US" sz="2000" dirty="0"/>
              <a:t>硅探测器物质量高、造价高；</a:t>
            </a:r>
            <a:r>
              <a:rPr lang="en-US" altLang="zh-CN" sz="2000" dirty="0"/>
              <a:t>TPC</a:t>
            </a:r>
            <a:r>
              <a:rPr lang="zh-CN" altLang="en-US" sz="2000" dirty="0"/>
              <a:t>分辨较差，端面板结构不满足设计需求；稻草管多次散射较高</a:t>
            </a:r>
            <a:endParaRPr lang="en-US" altLang="zh-CN" sz="2000" dirty="0"/>
          </a:p>
          <a:p>
            <a:pPr lvl="1">
              <a:buClr>
                <a:schemeClr val="tx1"/>
              </a:buClr>
            </a:pPr>
            <a:r>
              <a:rPr lang="zh-CN" altLang="en-US" sz="2000" dirty="0">
                <a:solidFill>
                  <a:srgbClr val="C00000"/>
                </a:solidFill>
              </a:rPr>
              <a:t>小单元氦基气体漂移室</a:t>
            </a:r>
            <a:r>
              <a:rPr lang="zh-CN" altLang="en-US" sz="2000" dirty="0"/>
              <a:t>是理想选择：多次散射小，单丝空间分辨好于</a:t>
            </a:r>
            <a:r>
              <a:rPr lang="en-US" altLang="zh-CN" sz="2000" dirty="0"/>
              <a:t>130</a:t>
            </a:r>
            <a:r>
              <a:rPr lang="zh-CN" altLang="en-US" sz="2000" dirty="0"/>
              <a:t>微米，端面板设计既能满足立体角覆盖需求，也能为加速器部件留出所需空间</a:t>
            </a:r>
            <a:endParaRPr lang="en-US" altLang="zh-CN" sz="2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AFC459E-A1EC-41EC-A947-7518CF4E1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B2C0FFB-E267-49C9-8A1F-3A9B2CA07B69}"/>
              </a:ext>
            </a:extLst>
          </p:cNvPr>
          <p:cNvGrpSpPr/>
          <p:nvPr/>
        </p:nvGrpSpPr>
        <p:grpSpPr>
          <a:xfrm>
            <a:off x="8228244" y="3284984"/>
            <a:ext cx="3322382" cy="1405797"/>
            <a:chOff x="257203" y="3861956"/>
            <a:chExt cx="3066531" cy="1533333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EBAE560-4801-4D6D-913C-746E5511BFE9}"/>
                </a:ext>
              </a:extLst>
            </p:cNvPr>
            <p:cNvSpPr txBox="1"/>
            <p:nvPr/>
          </p:nvSpPr>
          <p:spPr>
            <a:xfrm>
              <a:off x="1163959" y="3861956"/>
              <a:ext cx="1797509" cy="4028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/>
                <a:t>漂移室设计指标</a:t>
              </a:r>
            </a:p>
          </p:txBody>
        </p:sp>
        <p:pic>
          <p:nvPicPr>
            <p:cNvPr id="7" name="Picture 17">
              <a:extLst>
                <a:ext uri="{FF2B5EF4-FFF2-40B4-BE49-F238E27FC236}">
                  <a16:creationId xmlns:a16="http://schemas.microsoft.com/office/drawing/2014/main" id="{2E247FAE-17A0-4CC2-B2D6-7D224CC28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203" y="4214652"/>
              <a:ext cx="3066531" cy="11806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5664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漂移室</a:t>
            </a:r>
            <a:r>
              <a:rPr lang="en-US" altLang="zh-CN" dirty="0"/>
              <a:t>(Drift Chamber) </a:t>
            </a:r>
            <a:endParaRPr lang="zh-CN" altLang="en-US" dirty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839416" y="1514426"/>
            <a:ext cx="6624736" cy="1914575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1968</a:t>
            </a:r>
            <a:r>
              <a:rPr lang="zh-CN" altLang="en-US" sz="2000" dirty="0"/>
              <a:t>年多丝正比室</a:t>
            </a:r>
            <a:r>
              <a:rPr lang="en-US" altLang="zh-CN" sz="2000" dirty="0"/>
              <a:t>(Multi-wire proportional chamber)</a:t>
            </a:r>
            <a:r>
              <a:rPr lang="zh-CN" altLang="en-US" sz="2000" dirty="0"/>
              <a:t>的出现是电子学径迹室的一次突破</a:t>
            </a:r>
            <a:endParaRPr lang="en-US" altLang="zh-CN" sz="2000" dirty="0"/>
          </a:p>
          <a:p>
            <a:r>
              <a:rPr lang="zh-CN" altLang="en-US" sz="2000" dirty="0"/>
              <a:t>在多丝正比室基础上，利用初级电离电子到阳极丝的漂移时间来确定入射粒子位置，从而发展出了漂移室</a:t>
            </a:r>
            <a:endParaRPr lang="en-US" altLang="zh-CN" sz="20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913308-F349-4B6D-A68A-DD1791B4A57B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928977-BED5-1749-B499-6BF4260BF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6" t="10734" b="25294"/>
          <a:stretch/>
        </p:blipFill>
        <p:spPr>
          <a:xfrm>
            <a:off x="2423592" y="3207058"/>
            <a:ext cx="3556442" cy="25202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0C2097-3B7E-4B43-8378-4BDCD067749E}"/>
              </a:ext>
            </a:extLst>
          </p:cNvPr>
          <p:cNvSpPr txBox="1"/>
          <p:nvPr/>
        </p:nvSpPr>
        <p:spPr>
          <a:xfrm>
            <a:off x="2206589" y="5949281"/>
            <a:ext cx="38164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3366CC"/>
                </a:solidFill>
              </a:rPr>
              <a:t>George </a:t>
            </a:r>
            <a:r>
              <a:rPr lang="en-US" dirty="0" err="1">
                <a:solidFill>
                  <a:srgbClr val="3366CC"/>
                </a:solidFill>
              </a:rPr>
              <a:t>Charpak</a:t>
            </a:r>
            <a:endParaRPr lang="en-US" dirty="0">
              <a:solidFill>
                <a:srgbClr val="3366CC"/>
              </a:solidFill>
            </a:endParaRPr>
          </a:p>
          <a:p>
            <a:pPr algn="ctr"/>
            <a:r>
              <a:rPr lang="en-US" sz="1600" dirty="0">
                <a:solidFill>
                  <a:srgbClr val="3366CC"/>
                </a:solidFill>
              </a:rPr>
              <a:t>(1992</a:t>
            </a:r>
            <a:r>
              <a:rPr lang="zh-CN" altLang="en-US" sz="1600" dirty="0">
                <a:solidFill>
                  <a:srgbClr val="3366CC"/>
                </a:solidFill>
              </a:rPr>
              <a:t>年诺贝尔物理奖，在</a:t>
            </a:r>
            <a:r>
              <a:rPr lang="en-US" altLang="zh-CN" sz="1600" dirty="0">
                <a:solidFill>
                  <a:srgbClr val="3366CC"/>
                </a:solidFill>
              </a:rPr>
              <a:t>MWPC</a:t>
            </a:r>
            <a:r>
              <a:rPr lang="zh-CN" altLang="en-US" sz="1600" dirty="0">
                <a:solidFill>
                  <a:srgbClr val="3366CC"/>
                </a:solidFill>
              </a:rPr>
              <a:t>的贡献</a:t>
            </a:r>
            <a:r>
              <a:rPr lang="en-US" sz="1600" dirty="0">
                <a:solidFill>
                  <a:srgbClr val="3366CC"/>
                </a:solidFill>
              </a:rPr>
              <a:t>)</a:t>
            </a:r>
          </a:p>
        </p:txBody>
      </p:sp>
      <p:pic>
        <p:nvPicPr>
          <p:cNvPr id="12" name="Picture 3" descr="driftNorm">
            <a:extLst>
              <a:ext uri="{FF2B5EF4-FFF2-40B4-BE49-F238E27FC236}">
                <a16:creationId xmlns:a16="http://schemas.microsoft.com/office/drawing/2014/main" id="{C57F442A-31C1-4B67-AB29-8D95034D0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flipV="1">
            <a:off x="8112224" y="1352899"/>
            <a:ext cx="2664296" cy="2677507"/>
          </a:xfrm>
          <a:prstGeom prst="rect">
            <a:avLst/>
          </a:prstGeom>
          <a:noFill/>
          <a:ln/>
        </p:spPr>
      </p:pic>
      <p:pic>
        <p:nvPicPr>
          <p:cNvPr id="13" name="Picture 5" descr="89xy">
            <a:extLst>
              <a:ext uri="{FF2B5EF4-FFF2-40B4-BE49-F238E27FC236}">
                <a16:creationId xmlns:a16="http://schemas.microsoft.com/office/drawing/2014/main" id="{1C5A5E59-AF33-42ED-BF85-8A336D788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762" t="7585" r="7143" b="3922"/>
          <a:stretch>
            <a:fillRect/>
          </a:stretch>
        </p:blipFill>
        <p:spPr bwMode="auto">
          <a:xfrm>
            <a:off x="8112224" y="4141142"/>
            <a:ext cx="2664296" cy="2520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5284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灯片编号占位符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>
            <a:normAutofit/>
          </a:bodyPr>
          <a:lstStyle/>
          <a:p>
            <a:fld id="{58C77332-30EB-4D31-8751-DED9107191F4}" type="slidenum">
              <a:rPr lang="zh-CN" altLang="en-US" smtClean="0"/>
              <a:pPr/>
              <a:t>16</a:t>
            </a:fld>
            <a:endParaRPr lang="en-US" altLang="zh-CN"/>
          </a:p>
        </p:txBody>
      </p:sp>
      <p:sp>
        <p:nvSpPr>
          <p:cNvPr id="268291" name="AutoShape 3"/>
          <p:cNvSpPr>
            <a:spLocks noChangeArrowheads="1"/>
          </p:cNvSpPr>
          <p:nvPr/>
        </p:nvSpPr>
        <p:spPr bwMode="auto">
          <a:xfrm>
            <a:off x="5660059" y="2781300"/>
            <a:ext cx="142875" cy="153988"/>
          </a:xfrm>
          <a:prstGeom prst="octagon">
            <a:avLst>
              <a:gd name="adj" fmla="val 2928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292" name="Line 4"/>
          <p:cNvSpPr>
            <a:spLocks noChangeShapeType="1"/>
          </p:cNvSpPr>
          <p:nvPr/>
        </p:nvSpPr>
        <p:spPr bwMode="auto">
          <a:xfrm flipV="1">
            <a:off x="3337893" y="1412777"/>
            <a:ext cx="0" cy="2593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8293" name="Oval 5"/>
          <p:cNvSpPr>
            <a:spLocks noChangeArrowheads="1"/>
          </p:cNvSpPr>
          <p:nvPr/>
        </p:nvSpPr>
        <p:spPr bwMode="auto">
          <a:xfrm>
            <a:off x="3287688" y="1772816"/>
            <a:ext cx="71438" cy="7143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294" name="Oval 6"/>
          <p:cNvSpPr>
            <a:spLocks noChangeArrowheads="1"/>
          </p:cNvSpPr>
          <p:nvPr/>
        </p:nvSpPr>
        <p:spPr bwMode="auto">
          <a:xfrm>
            <a:off x="3337894" y="2781201"/>
            <a:ext cx="71437" cy="7143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295" name="Oval 7"/>
          <p:cNvSpPr>
            <a:spLocks noChangeArrowheads="1"/>
          </p:cNvSpPr>
          <p:nvPr/>
        </p:nvSpPr>
        <p:spPr bwMode="auto">
          <a:xfrm>
            <a:off x="3266455" y="3430490"/>
            <a:ext cx="71438" cy="71437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296" name="Oval 8"/>
          <p:cNvSpPr>
            <a:spLocks noChangeArrowheads="1"/>
          </p:cNvSpPr>
          <p:nvPr/>
        </p:nvSpPr>
        <p:spPr bwMode="auto">
          <a:xfrm>
            <a:off x="3360119" y="3214590"/>
            <a:ext cx="71437" cy="71437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297" name="Oval 9"/>
          <p:cNvSpPr>
            <a:spLocks noChangeArrowheads="1"/>
          </p:cNvSpPr>
          <p:nvPr/>
        </p:nvSpPr>
        <p:spPr bwMode="auto">
          <a:xfrm>
            <a:off x="3315669" y="2492276"/>
            <a:ext cx="71437" cy="7143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298" name="Oval 10"/>
          <p:cNvSpPr>
            <a:spLocks noChangeArrowheads="1"/>
          </p:cNvSpPr>
          <p:nvPr/>
        </p:nvSpPr>
        <p:spPr bwMode="auto">
          <a:xfrm>
            <a:off x="3266455" y="2925665"/>
            <a:ext cx="71438" cy="71437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299" name="Oval 11"/>
          <p:cNvSpPr>
            <a:spLocks noChangeArrowheads="1"/>
          </p:cNvSpPr>
          <p:nvPr/>
        </p:nvSpPr>
        <p:spPr bwMode="auto">
          <a:xfrm>
            <a:off x="5734670" y="2816225"/>
            <a:ext cx="71438" cy="7143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300" name="Oval 12"/>
          <p:cNvSpPr>
            <a:spLocks noChangeArrowheads="1"/>
          </p:cNvSpPr>
          <p:nvPr/>
        </p:nvSpPr>
        <p:spPr bwMode="auto">
          <a:xfrm>
            <a:off x="5736259" y="2924175"/>
            <a:ext cx="71437" cy="7143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301" name="Oval 13"/>
          <p:cNvSpPr>
            <a:spLocks noChangeArrowheads="1"/>
          </p:cNvSpPr>
          <p:nvPr/>
        </p:nvSpPr>
        <p:spPr bwMode="auto">
          <a:xfrm>
            <a:off x="5661645" y="2959100"/>
            <a:ext cx="71438" cy="7143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302" name="Oval 14"/>
          <p:cNvSpPr>
            <a:spLocks noChangeArrowheads="1"/>
          </p:cNvSpPr>
          <p:nvPr/>
        </p:nvSpPr>
        <p:spPr bwMode="auto">
          <a:xfrm>
            <a:off x="5591795" y="2852739"/>
            <a:ext cx="71438" cy="71437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303" name="Oval 15"/>
          <p:cNvSpPr>
            <a:spLocks noChangeArrowheads="1"/>
          </p:cNvSpPr>
          <p:nvPr/>
        </p:nvSpPr>
        <p:spPr bwMode="auto">
          <a:xfrm>
            <a:off x="5736259" y="2852739"/>
            <a:ext cx="71437" cy="71437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304" name="Oval 16"/>
          <p:cNvSpPr>
            <a:spLocks noChangeArrowheads="1"/>
          </p:cNvSpPr>
          <p:nvPr/>
        </p:nvSpPr>
        <p:spPr bwMode="auto">
          <a:xfrm>
            <a:off x="5804520" y="2962275"/>
            <a:ext cx="71438" cy="7143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305" name="Oval 17"/>
          <p:cNvSpPr>
            <a:spLocks noChangeArrowheads="1"/>
          </p:cNvSpPr>
          <p:nvPr/>
        </p:nvSpPr>
        <p:spPr bwMode="auto">
          <a:xfrm>
            <a:off x="5806109" y="2959100"/>
            <a:ext cx="71437" cy="7143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306" name="Oval 18"/>
          <p:cNvSpPr>
            <a:spLocks noChangeArrowheads="1"/>
          </p:cNvSpPr>
          <p:nvPr/>
        </p:nvSpPr>
        <p:spPr bwMode="auto">
          <a:xfrm>
            <a:off x="5734670" y="3032125"/>
            <a:ext cx="71438" cy="7143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307" name="Oval 19"/>
          <p:cNvSpPr>
            <a:spLocks noChangeArrowheads="1"/>
          </p:cNvSpPr>
          <p:nvPr/>
        </p:nvSpPr>
        <p:spPr bwMode="auto">
          <a:xfrm>
            <a:off x="5768009" y="2762250"/>
            <a:ext cx="71437" cy="7143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308" name="Oval 20"/>
          <p:cNvSpPr>
            <a:spLocks noChangeArrowheads="1"/>
          </p:cNvSpPr>
          <p:nvPr/>
        </p:nvSpPr>
        <p:spPr bwMode="auto">
          <a:xfrm>
            <a:off x="5804520" y="2817814"/>
            <a:ext cx="71438" cy="71437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309" name="Oval 21"/>
          <p:cNvSpPr>
            <a:spLocks noChangeArrowheads="1"/>
          </p:cNvSpPr>
          <p:nvPr/>
        </p:nvSpPr>
        <p:spPr bwMode="auto">
          <a:xfrm>
            <a:off x="5842620" y="2890839"/>
            <a:ext cx="71438" cy="71437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310" name="Oval 22"/>
          <p:cNvSpPr>
            <a:spLocks noChangeArrowheads="1"/>
          </p:cNvSpPr>
          <p:nvPr/>
        </p:nvSpPr>
        <p:spPr bwMode="auto">
          <a:xfrm>
            <a:off x="5591795" y="2708275"/>
            <a:ext cx="71438" cy="7143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311" name="Oval 23"/>
          <p:cNvSpPr>
            <a:spLocks noChangeArrowheads="1"/>
          </p:cNvSpPr>
          <p:nvPr/>
        </p:nvSpPr>
        <p:spPr bwMode="auto">
          <a:xfrm>
            <a:off x="5664820" y="2708275"/>
            <a:ext cx="71438" cy="7143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312" name="Oval 24"/>
          <p:cNvSpPr>
            <a:spLocks noChangeArrowheads="1"/>
          </p:cNvSpPr>
          <p:nvPr/>
        </p:nvSpPr>
        <p:spPr bwMode="auto">
          <a:xfrm>
            <a:off x="5660059" y="2962275"/>
            <a:ext cx="71437" cy="7143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313" name="Oval 25"/>
          <p:cNvSpPr>
            <a:spLocks noChangeArrowheads="1"/>
          </p:cNvSpPr>
          <p:nvPr/>
        </p:nvSpPr>
        <p:spPr bwMode="auto">
          <a:xfrm>
            <a:off x="5591795" y="2779714"/>
            <a:ext cx="71438" cy="71437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314" name="Freeform 26"/>
          <p:cNvSpPr>
            <a:spLocks/>
          </p:cNvSpPr>
          <p:nvPr/>
        </p:nvSpPr>
        <p:spPr bwMode="auto">
          <a:xfrm>
            <a:off x="5519937" y="5011739"/>
            <a:ext cx="720725" cy="649287"/>
          </a:xfrm>
          <a:custGeom>
            <a:avLst/>
            <a:gdLst>
              <a:gd name="T0" fmla="*/ 0 w 1406"/>
              <a:gd name="T1" fmla="*/ 0 h 1232"/>
              <a:gd name="T2" fmla="*/ 69715 w 1406"/>
              <a:gd name="T3" fmla="*/ 47959 h 1232"/>
              <a:gd name="T4" fmla="*/ 139429 w 1406"/>
              <a:gd name="T5" fmla="*/ 167065 h 1232"/>
              <a:gd name="T6" fmla="*/ 186076 w 1406"/>
              <a:gd name="T7" fmla="*/ 358373 h 1232"/>
              <a:gd name="T8" fmla="*/ 232211 w 1406"/>
              <a:gd name="T9" fmla="*/ 597639 h 1232"/>
              <a:gd name="T10" fmla="*/ 278858 w 1406"/>
              <a:gd name="T11" fmla="*/ 621355 h 1232"/>
              <a:gd name="T12" fmla="*/ 325505 w 1406"/>
              <a:gd name="T13" fmla="*/ 430047 h 1232"/>
              <a:gd name="T14" fmla="*/ 371640 w 1406"/>
              <a:gd name="T15" fmla="*/ 238739 h 1232"/>
              <a:gd name="T16" fmla="*/ 441354 w 1406"/>
              <a:gd name="T17" fmla="*/ 143349 h 1232"/>
              <a:gd name="T18" fmla="*/ 534649 w 1406"/>
              <a:gd name="T19" fmla="*/ 71675 h 1232"/>
              <a:gd name="T20" fmla="*/ 627431 w 1406"/>
              <a:gd name="T21" fmla="*/ 23716 h 1232"/>
              <a:gd name="T22" fmla="*/ 720725 w 1406"/>
              <a:gd name="T23" fmla="*/ 0 h 12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406"/>
              <a:gd name="T37" fmla="*/ 0 h 1232"/>
              <a:gd name="T38" fmla="*/ 1406 w 1406"/>
              <a:gd name="T39" fmla="*/ 1232 h 123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406" h="1232">
                <a:moveTo>
                  <a:pt x="0" y="0"/>
                </a:moveTo>
                <a:cubicBezTo>
                  <a:pt x="45" y="19"/>
                  <a:pt x="91" y="38"/>
                  <a:pt x="136" y="91"/>
                </a:cubicBezTo>
                <a:cubicBezTo>
                  <a:pt x="181" y="144"/>
                  <a:pt x="234" y="219"/>
                  <a:pt x="272" y="317"/>
                </a:cubicBezTo>
                <a:cubicBezTo>
                  <a:pt x="310" y="415"/>
                  <a:pt x="333" y="544"/>
                  <a:pt x="363" y="680"/>
                </a:cubicBezTo>
                <a:cubicBezTo>
                  <a:pt x="393" y="816"/>
                  <a:pt x="423" y="1051"/>
                  <a:pt x="453" y="1134"/>
                </a:cubicBezTo>
                <a:cubicBezTo>
                  <a:pt x="483" y="1217"/>
                  <a:pt x="514" y="1232"/>
                  <a:pt x="544" y="1179"/>
                </a:cubicBezTo>
                <a:cubicBezTo>
                  <a:pt x="574" y="1126"/>
                  <a:pt x="605" y="937"/>
                  <a:pt x="635" y="816"/>
                </a:cubicBezTo>
                <a:cubicBezTo>
                  <a:pt x="665" y="695"/>
                  <a:pt x="687" y="544"/>
                  <a:pt x="725" y="453"/>
                </a:cubicBezTo>
                <a:cubicBezTo>
                  <a:pt x="763" y="362"/>
                  <a:pt x="808" y="325"/>
                  <a:pt x="861" y="272"/>
                </a:cubicBezTo>
                <a:cubicBezTo>
                  <a:pt x="914" y="219"/>
                  <a:pt x="983" y="174"/>
                  <a:pt x="1043" y="136"/>
                </a:cubicBezTo>
                <a:cubicBezTo>
                  <a:pt x="1103" y="98"/>
                  <a:pt x="1163" y="68"/>
                  <a:pt x="1224" y="45"/>
                </a:cubicBezTo>
                <a:cubicBezTo>
                  <a:pt x="1285" y="22"/>
                  <a:pt x="1376" y="7"/>
                  <a:pt x="1406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8315" name="Oval 27"/>
          <p:cNvSpPr>
            <a:spLocks noChangeArrowheads="1"/>
          </p:cNvSpPr>
          <p:nvPr/>
        </p:nvSpPr>
        <p:spPr bwMode="auto">
          <a:xfrm>
            <a:off x="3244230" y="2276376"/>
            <a:ext cx="71438" cy="7143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316" name="Oval 28"/>
          <p:cNvSpPr>
            <a:spLocks noChangeArrowheads="1"/>
          </p:cNvSpPr>
          <p:nvPr/>
        </p:nvSpPr>
        <p:spPr bwMode="auto">
          <a:xfrm>
            <a:off x="3337894" y="2060476"/>
            <a:ext cx="71437" cy="71438"/>
          </a:xfrm>
          <a:prstGeom prst="ellipse">
            <a:avLst/>
          </a:prstGeom>
          <a:solidFill>
            <a:srgbClr val="00CC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68317" name="Line 29"/>
          <p:cNvSpPr>
            <a:spLocks noChangeShapeType="1"/>
          </p:cNvSpPr>
          <p:nvPr/>
        </p:nvSpPr>
        <p:spPr bwMode="auto">
          <a:xfrm>
            <a:off x="3432224" y="4991100"/>
            <a:ext cx="3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8318" name="Line 30"/>
          <p:cNvSpPr>
            <a:spLocks noChangeShapeType="1"/>
          </p:cNvSpPr>
          <p:nvPr/>
        </p:nvSpPr>
        <p:spPr bwMode="auto">
          <a:xfrm>
            <a:off x="3503661" y="5011738"/>
            <a:ext cx="2016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8319" name="Line 31"/>
          <p:cNvSpPr>
            <a:spLocks noChangeShapeType="1"/>
          </p:cNvSpPr>
          <p:nvPr/>
        </p:nvSpPr>
        <p:spPr bwMode="auto">
          <a:xfrm flipV="1">
            <a:off x="3503662" y="4579939"/>
            <a:ext cx="0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8320" name="Text Box 32"/>
          <p:cNvSpPr txBox="1">
            <a:spLocks noChangeArrowheads="1"/>
          </p:cNvSpPr>
          <p:nvPr/>
        </p:nvSpPr>
        <p:spPr bwMode="auto">
          <a:xfrm>
            <a:off x="6096000" y="4437112"/>
            <a:ext cx="431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 dirty="0"/>
              <a:t>t</a:t>
            </a:r>
          </a:p>
        </p:txBody>
      </p:sp>
      <p:sp>
        <p:nvSpPr>
          <p:cNvPr id="268321" name="Text Box 33"/>
          <p:cNvSpPr txBox="1">
            <a:spLocks noChangeArrowheads="1"/>
          </p:cNvSpPr>
          <p:nvPr/>
        </p:nvSpPr>
        <p:spPr bwMode="auto">
          <a:xfrm>
            <a:off x="3214737" y="4508501"/>
            <a:ext cx="287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/>
              <a:t>i</a:t>
            </a:r>
          </a:p>
        </p:txBody>
      </p:sp>
      <p:graphicFrame>
        <p:nvGraphicFramePr>
          <p:cNvPr id="268322" name="Object 34"/>
          <p:cNvGraphicFramePr>
            <a:graphicFrameLocks noChangeAspect="1"/>
          </p:cNvGraphicFramePr>
          <p:nvPr/>
        </p:nvGraphicFramePr>
        <p:xfrm>
          <a:off x="3863752" y="3645024"/>
          <a:ext cx="12954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60" name="Equation" r:id="rId3" imgW="558555" imgH="203261" progId="Equation.DSMT4">
                  <p:embed/>
                </p:oleObj>
              </mc:Choice>
              <mc:Fallback>
                <p:oleObj name="Equation" r:id="rId3" imgW="558555" imgH="203261" progId="Equation.DSMT4">
                  <p:embed/>
                  <p:pic>
                    <p:nvPicPr>
                      <p:cNvPr id="268322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3752" y="3645024"/>
                        <a:ext cx="1295400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8323" name="Line 35"/>
          <p:cNvSpPr>
            <a:spLocks noChangeShapeType="1"/>
          </p:cNvSpPr>
          <p:nvPr/>
        </p:nvSpPr>
        <p:spPr bwMode="auto">
          <a:xfrm>
            <a:off x="3359201" y="2852738"/>
            <a:ext cx="2232025" cy="0"/>
          </a:xfrm>
          <a:prstGeom prst="line">
            <a:avLst/>
          </a:prstGeom>
          <a:noFill/>
          <a:ln w="38100">
            <a:solidFill>
              <a:srgbClr val="D60093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8324" name="Text Box 36"/>
          <p:cNvSpPr txBox="1">
            <a:spLocks noChangeArrowheads="1"/>
          </p:cNvSpPr>
          <p:nvPr/>
        </p:nvSpPr>
        <p:spPr bwMode="auto">
          <a:xfrm>
            <a:off x="4151362" y="2924175"/>
            <a:ext cx="431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D60093"/>
                </a:solidFill>
              </a:rPr>
              <a:t>d</a:t>
            </a:r>
          </a:p>
        </p:txBody>
      </p:sp>
      <p:sp>
        <p:nvSpPr>
          <p:cNvPr id="268325" name="Line 37"/>
          <p:cNvSpPr>
            <a:spLocks noChangeShapeType="1"/>
          </p:cNvSpPr>
          <p:nvPr/>
        </p:nvSpPr>
        <p:spPr bwMode="auto">
          <a:xfrm flipH="1">
            <a:off x="4079777" y="3284984"/>
            <a:ext cx="216024" cy="432048"/>
          </a:xfrm>
          <a:prstGeom prst="line">
            <a:avLst/>
          </a:prstGeom>
          <a:noFill/>
          <a:ln w="19050">
            <a:solidFill>
              <a:srgbClr val="D6009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8326" name="Line 38"/>
          <p:cNvSpPr>
            <a:spLocks noChangeShapeType="1"/>
          </p:cNvSpPr>
          <p:nvPr/>
        </p:nvSpPr>
        <p:spPr bwMode="auto">
          <a:xfrm flipH="1">
            <a:off x="5519936" y="4652964"/>
            <a:ext cx="0" cy="287337"/>
          </a:xfrm>
          <a:prstGeom prst="line">
            <a:avLst/>
          </a:prstGeom>
          <a:noFill/>
          <a:ln w="9525">
            <a:solidFill>
              <a:srgbClr val="D60093"/>
            </a:solidFill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8327" name="Line 39"/>
          <p:cNvSpPr>
            <a:spLocks noChangeShapeType="1"/>
          </p:cNvSpPr>
          <p:nvPr/>
        </p:nvSpPr>
        <p:spPr bwMode="auto">
          <a:xfrm>
            <a:off x="3503662" y="4795838"/>
            <a:ext cx="2014663" cy="14285"/>
          </a:xfrm>
          <a:prstGeom prst="line">
            <a:avLst/>
          </a:prstGeom>
          <a:noFill/>
          <a:ln w="9525">
            <a:solidFill>
              <a:srgbClr val="D60093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8328" name="Text Box 40"/>
          <p:cNvSpPr txBox="1">
            <a:spLocks noChangeArrowheads="1"/>
          </p:cNvSpPr>
          <p:nvPr/>
        </p:nvSpPr>
        <p:spPr bwMode="auto">
          <a:xfrm>
            <a:off x="3864026" y="4435476"/>
            <a:ext cx="503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>
                <a:solidFill>
                  <a:srgbClr val="D60093"/>
                </a:solidFill>
              </a:rPr>
              <a:t>t</a:t>
            </a:r>
          </a:p>
        </p:txBody>
      </p:sp>
      <p:sp>
        <p:nvSpPr>
          <p:cNvPr id="268329" name="Line 41"/>
          <p:cNvSpPr>
            <a:spLocks noChangeShapeType="1"/>
          </p:cNvSpPr>
          <p:nvPr/>
        </p:nvSpPr>
        <p:spPr bwMode="auto">
          <a:xfrm flipV="1">
            <a:off x="4079776" y="4077072"/>
            <a:ext cx="720080" cy="504056"/>
          </a:xfrm>
          <a:prstGeom prst="line">
            <a:avLst/>
          </a:prstGeom>
          <a:noFill/>
          <a:ln w="19050">
            <a:solidFill>
              <a:srgbClr val="D6009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8330" name="Text Box 42"/>
          <p:cNvSpPr txBox="1">
            <a:spLocks noChangeArrowheads="1"/>
          </p:cNvSpPr>
          <p:nvPr/>
        </p:nvSpPr>
        <p:spPr bwMode="auto">
          <a:xfrm>
            <a:off x="7175500" y="1916114"/>
            <a:ext cx="2736850" cy="10064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/>
              <a:t>带电粒子穿过漂移室，电离产生电离电子和离子</a:t>
            </a:r>
          </a:p>
        </p:txBody>
      </p:sp>
      <p:sp>
        <p:nvSpPr>
          <p:cNvPr id="268331" name="Text Box 43"/>
          <p:cNvSpPr txBox="1">
            <a:spLocks noChangeArrowheads="1"/>
          </p:cNvSpPr>
          <p:nvPr/>
        </p:nvSpPr>
        <p:spPr bwMode="auto">
          <a:xfrm>
            <a:off x="7175500" y="3068639"/>
            <a:ext cx="2736850" cy="13112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/>
              <a:t>电离电子在电场作用下向信号丝漂移，在信号丝附近发生雪崩放大，信号丝上产生信号</a:t>
            </a:r>
          </a:p>
        </p:txBody>
      </p:sp>
      <p:sp>
        <p:nvSpPr>
          <p:cNvPr id="268332" name="Text Box 44"/>
          <p:cNvSpPr txBox="1">
            <a:spLocks noChangeArrowheads="1"/>
          </p:cNvSpPr>
          <p:nvPr/>
        </p:nvSpPr>
        <p:spPr bwMode="auto">
          <a:xfrm>
            <a:off x="7175500" y="4508501"/>
            <a:ext cx="2736850" cy="13112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/>
              <a:t>测量到的漂移时间通过时间</a:t>
            </a:r>
            <a:r>
              <a:rPr lang="en-US" altLang="zh-CN" sz="2000"/>
              <a:t>-</a:t>
            </a:r>
            <a:r>
              <a:rPr lang="zh-CN" altLang="en-US" sz="2000"/>
              <a:t>距离关系转换为漂移距离，这个函数关系通过离线刻度得到</a:t>
            </a:r>
          </a:p>
        </p:txBody>
      </p:sp>
    </p:spTree>
    <p:extLst>
      <p:ext uri="{BB962C8B-B14F-4D97-AF65-F5344CB8AC3E}">
        <p14:creationId xmlns:p14="http://schemas.microsoft.com/office/powerpoint/2010/main" val="114876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68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8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68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0" presetClass="path" presetSubtype="0" accel="50000" decel="5000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95833E-6 2.59259E-6 L 0.20234 0.13819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268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7" y="689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7 1.48148E-6 L 0.18932 0.02801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268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6" y="138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0833E-6 1.85185E-6 L 0.19623 -0.00996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268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-50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2.96296E-6 L 0.18789 -0.02106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2682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-106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375E-6 -2.59259E-6 L 0.18528 -0.04768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268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-238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4.07407E-6 L 0.19037 -0.069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268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8" y="-349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16667E-7 2.96296E-6 L 0.19271 0.093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683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469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70833E-6 4.44444E-6 L 0.19636 0.08935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268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8" y="446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3000"/>
                                        <p:tgtEl>
                                          <p:spTgt spid="268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68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1000"/>
                                        <p:tgtEl>
                                          <p:spTgt spid="268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8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8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8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8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8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8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268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0" dur="500"/>
                                        <p:tgtEl>
                                          <p:spTgt spid="268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268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1" grpId="0" animBg="1"/>
      <p:bldP spid="268292" grpId="0" animBg="1"/>
      <p:bldP spid="268293" grpId="0" animBg="1"/>
      <p:bldP spid="268293" grpId="1" animBg="1"/>
      <p:bldP spid="268294" grpId="0" animBg="1"/>
      <p:bldP spid="268294" grpId="1" animBg="1"/>
      <p:bldP spid="268295" grpId="0" animBg="1"/>
      <p:bldP spid="268295" grpId="1" animBg="1"/>
      <p:bldP spid="268296" grpId="0" animBg="1"/>
      <p:bldP spid="268296" grpId="1" animBg="1"/>
      <p:bldP spid="268297" grpId="0" animBg="1"/>
      <p:bldP spid="268297" grpId="1" animBg="1"/>
      <p:bldP spid="268298" grpId="0" animBg="1"/>
      <p:bldP spid="268298" grpId="1" animBg="1"/>
      <p:bldP spid="268299" grpId="0" animBg="1"/>
      <p:bldP spid="268300" grpId="0" animBg="1"/>
      <p:bldP spid="268301" grpId="0" animBg="1"/>
      <p:bldP spid="268302" grpId="0" animBg="1"/>
      <p:bldP spid="268303" grpId="0" animBg="1"/>
      <p:bldP spid="268304" grpId="0" animBg="1"/>
      <p:bldP spid="268305" grpId="0" animBg="1"/>
      <p:bldP spid="268306" grpId="0" animBg="1"/>
      <p:bldP spid="268307" grpId="0" animBg="1"/>
      <p:bldP spid="268314" grpId="0" animBg="1"/>
      <p:bldP spid="268315" grpId="0" animBg="1"/>
      <p:bldP spid="268315" grpId="1" animBg="1"/>
      <p:bldP spid="268316" grpId="0" animBg="1"/>
      <p:bldP spid="268316" grpId="1" animBg="1"/>
      <p:bldP spid="268317" grpId="0" animBg="1"/>
      <p:bldP spid="268318" grpId="0" animBg="1"/>
      <p:bldP spid="268319" grpId="0" animBg="1"/>
      <p:bldP spid="268320" grpId="0"/>
      <p:bldP spid="268321" grpId="0"/>
      <p:bldP spid="268323" grpId="0" animBg="1"/>
      <p:bldP spid="268324" grpId="0"/>
      <p:bldP spid="268325" grpId="0" animBg="1"/>
      <p:bldP spid="268326" grpId="0" animBg="1"/>
      <p:bldP spid="268327" grpId="0" animBg="1"/>
      <p:bldP spid="268328" grpId="0"/>
      <p:bldP spid="268329" grpId="0" animBg="1"/>
      <p:bldP spid="268330" grpId="0" animBg="1"/>
      <p:bldP spid="268331" grpId="0" animBg="1"/>
      <p:bldP spid="2683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BESIII</a:t>
            </a:r>
            <a:r>
              <a:rPr lang="zh-CN" altLang="en-US" dirty="0"/>
              <a:t>漂移室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000" dirty="0"/>
              <a:t>内外半径分别为</a:t>
            </a:r>
            <a:r>
              <a:rPr lang="en-US" altLang="zh-CN" sz="2000" dirty="0"/>
              <a:t>59mm</a:t>
            </a:r>
            <a:r>
              <a:rPr lang="zh-CN" altLang="en-US" sz="2000" dirty="0"/>
              <a:t>和</a:t>
            </a:r>
            <a:r>
              <a:rPr lang="en-US" altLang="zh-CN" sz="2000" dirty="0"/>
              <a:t>810mm</a:t>
            </a:r>
            <a:r>
              <a:rPr lang="zh-CN" altLang="en-US" sz="2000" dirty="0"/>
              <a:t>，内外桶均使用炭纤维材料</a:t>
            </a:r>
          </a:p>
          <a:p>
            <a:r>
              <a:rPr lang="zh-CN" altLang="en-US" sz="2000" dirty="0"/>
              <a:t>端面板采用特殊的阶梯形结构，并将室体分为内、外室两部分，外室又分为台阶和大端板两部分，台阶部分由</a:t>
            </a:r>
            <a:r>
              <a:rPr lang="en-US" altLang="zh-CN" sz="2000" dirty="0"/>
              <a:t>6</a:t>
            </a:r>
            <a:r>
              <a:rPr lang="zh-CN" altLang="en-US" sz="2000" dirty="0"/>
              <a:t>个独立的圆环板组装而成</a:t>
            </a:r>
          </a:p>
          <a:p>
            <a:r>
              <a:rPr lang="zh-CN" altLang="en-US" sz="2000" dirty="0"/>
              <a:t>工作在</a:t>
            </a:r>
            <a:r>
              <a:rPr lang="en-US" altLang="zh-CN" sz="2000" dirty="0"/>
              <a:t>1T</a:t>
            </a:r>
            <a:r>
              <a:rPr lang="zh-CN" altLang="en-US" sz="2000" dirty="0"/>
              <a:t>磁场下</a:t>
            </a:r>
            <a:endParaRPr lang="en-US" altLang="zh-CN" sz="2000" dirty="0"/>
          </a:p>
          <a:p>
            <a:r>
              <a:rPr lang="zh-CN" altLang="en-US" sz="2000" dirty="0"/>
              <a:t>工作气体：</a:t>
            </a:r>
            <a:r>
              <a:rPr lang="en-US" altLang="zh-CN" sz="2000" dirty="0"/>
              <a:t>He/C</a:t>
            </a:r>
            <a:r>
              <a:rPr lang="en-US" altLang="zh-CN" sz="2000" baseline="-25000" dirty="0"/>
              <a:t>3</a:t>
            </a:r>
            <a:r>
              <a:rPr lang="en-US" altLang="zh-CN" sz="2000" dirty="0"/>
              <a:t>H</a:t>
            </a:r>
            <a:r>
              <a:rPr lang="en-US" altLang="zh-CN" sz="2000" baseline="-25000" dirty="0"/>
              <a:t>8</a:t>
            </a:r>
            <a:r>
              <a:rPr lang="en-US" altLang="zh-CN" sz="2000" dirty="0"/>
              <a:t>(60/40)</a:t>
            </a:r>
            <a:endParaRPr lang="zh-CN" altLang="en-US" sz="20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913308-F349-4B6D-A68A-DD1791B4A57B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131076" name="Picture 4" descr="MdcStructure"/>
          <p:cNvPicPr>
            <a:picLocks noChangeAspect="1" noChangeArrowheads="1"/>
          </p:cNvPicPr>
          <p:nvPr/>
        </p:nvPicPr>
        <p:blipFill rotWithShape="1">
          <a:blip r:embed="rId2" cstate="print"/>
          <a:srcRect b="39550"/>
          <a:stretch/>
        </p:blipFill>
        <p:spPr bwMode="auto">
          <a:xfrm rot="-5400000">
            <a:off x="1037094" y="2660996"/>
            <a:ext cx="3047635" cy="4098725"/>
          </a:xfrm>
          <a:prstGeom prst="rect">
            <a:avLst/>
          </a:prstGeom>
          <a:noFill/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123B2E57-B42C-460C-A364-73E93810D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0285" t="37933" r="40396" b="25551"/>
          <a:stretch/>
        </p:blipFill>
        <p:spPr bwMode="auto">
          <a:xfrm>
            <a:off x="8728452" y="2708920"/>
            <a:ext cx="3056180" cy="20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60396F0-4588-42E7-93B4-16E9CAB07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1498" t="8522" r="12794" b="15180"/>
          <a:stretch/>
        </p:blipFill>
        <p:spPr bwMode="auto">
          <a:xfrm>
            <a:off x="4943872" y="3369444"/>
            <a:ext cx="3512848" cy="2651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DBE0205C-6C6A-4793-9F4B-DBF24D270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16668" b="13325"/>
          <a:stretch>
            <a:fillRect/>
          </a:stretch>
        </p:blipFill>
        <p:spPr bwMode="auto">
          <a:xfrm>
            <a:off x="8738542" y="4872847"/>
            <a:ext cx="3046090" cy="118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1EEA0F92-C277-4BDB-9B47-4E909D0FD0C1}"/>
              </a:ext>
            </a:extLst>
          </p:cNvPr>
          <p:cNvCxnSpPr/>
          <p:nvPr/>
        </p:nvCxnSpPr>
        <p:spPr>
          <a:xfrm flipV="1">
            <a:off x="4511824" y="5373216"/>
            <a:ext cx="2088232" cy="43204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606C7D24-5DBA-4465-858C-65267C944FF7}"/>
              </a:ext>
            </a:extLst>
          </p:cNvPr>
          <p:cNvSpPr txBox="1"/>
          <p:nvPr/>
        </p:nvSpPr>
        <p:spPr>
          <a:xfrm>
            <a:off x="9480376" y="2708920"/>
            <a:ext cx="1440160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C00000"/>
                </a:solidFill>
              </a:rPr>
              <a:t>台阶端面板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2EAA5C0-0336-422E-8EC1-92A9548AEA87}"/>
              </a:ext>
            </a:extLst>
          </p:cNvPr>
          <p:cNvSpPr txBox="1"/>
          <p:nvPr/>
        </p:nvSpPr>
        <p:spPr>
          <a:xfrm>
            <a:off x="9863319" y="4810165"/>
            <a:ext cx="786446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C00000"/>
                </a:solidFill>
              </a:rPr>
              <a:t>内室</a:t>
            </a:r>
          </a:p>
        </p:txBody>
      </p:sp>
    </p:spTree>
    <p:extLst>
      <p:ext uri="{BB962C8B-B14F-4D97-AF65-F5344CB8AC3E}">
        <p14:creationId xmlns:p14="http://schemas.microsoft.com/office/powerpoint/2010/main" val="2247438260"/>
      </p:ext>
    </p:extLst>
  </p:cSld>
  <p:clrMapOvr>
    <a:masterClrMapping/>
  </p:clrMapOvr>
  <p:transition advTm="56528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单元结构</a:t>
            </a:r>
          </a:p>
        </p:txBody>
      </p:sp>
      <p:sp>
        <p:nvSpPr>
          <p:cNvPr id="132107" name="Rectangle 11"/>
          <p:cNvSpPr>
            <a:spLocks noGrp="1" noChangeArrowheads="1"/>
          </p:cNvSpPr>
          <p:nvPr>
            <p:ph idx="1"/>
          </p:nvPr>
        </p:nvSpPr>
        <p:spPr>
          <a:xfrm>
            <a:off x="479376" y="1177479"/>
            <a:ext cx="10225126" cy="15113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C00000"/>
                </a:solidFill>
              </a:rPr>
              <a:t>小单元</a:t>
            </a:r>
            <a:r>
              <a:rPr lang="zh-CN" altLang="en-US" sz="2400" dirty="0">
                <a:solidFill>
                  <a:srgbClr val="C00000"/>
                </a:solidFill>
              </a:rPr>
              <a:t>：</a:t>
            </a:r>
            <a:r>
              <a:rPr lang="zh-CN" altLang="en-US" sz="2000" dirty="0"/>
              <a:t>漂移距离小、漂移时间短，提供触发信息快，死时间少，适合在高计数率下工作；电子扩散的贡献小，可以获得好的空间分辨；电荷积累少，有较长的工作寿命；单元尺寸小，可以在有限的空间中获得足够多的取样次数。</a:t>
            </a:r>
            <a:endParaRPr lang="zh-CN" altLang="en-US" sz="2800" dirty="0"/>
          </a:p>
        </p:txBody>
      </p: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913308-F349-4B6D-A68A-DD1791B4A57B}" type="slidenum">
              <a:rPr lang="zh-CN" altLang="en-US" smtClean="0"/>
              <a:pPr/>
              <a:t>18</a:t>
            </a:fld>
            <a:endParaRPr lang="zh-CN" alt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155663" y="2789374"/>
            <a:ext cx="3671216" cy="3376512"/>
            <a:chOff x="340" y="1842"/>
            <a:chExt cx="2346" cy="2193"/>
          </a:xfrm>
        </p:grpSpPr>
        <p:graphicFrame>
          <p:nvGraphicFramePr>
            <p:cNvPr id="132100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340" y="1842"/>
            <a:ext cx="2346" cy="15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68" name="AutoCAD Drawing" r:id="rId3" imgW="8209077" imgH="5075946" progId="">
                    <p:embed/>
                  </p:oleObj>
                </mc:Choice>
                <mc:Fallback>
                  <p:oleObj name="AutoCAD Drawing" r:id="rId3" imgW="8209077" imgH="5075946" progId="">
                    <p:embed/>
                    <p:pic>
                      <p:nvPicPr>
                        <p:cNvPr id="13210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2615" t="39001" r="17538" b="28365"/>
                        <a:stretch>
                          <a:fillRect/>
                        </a:stretch>
                      </p:blipFill>
                      <p:spPr bwMode="auto">
                        <a:xfrm>
                          <a:off x="340" y="1842"/>
                          <a:ext cx="2346" cy="15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2101" name="Line 5"/>
            <p:cNvSpPr>
              <a:spLocks noChangeShapeType="1"/>
            </p:cNvSpPr>
            <p:nvPr/>
          </p:nvSpPr>
          <p:spPr bwMode="auto">
            <a:xfrm>
              <a:off x="885" y="3293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2102" name="Line 6"/>
            <p:cNvSpPr>
              <a:spLocks noChangeShapeType="1"/>
            </p:cNvSpPr>
            <p:nvPr/>
          </p:nvSpPr>
          <p:spPr bwMode="auto">
            <a:xfrm>
              <a:off x="1429" y="3294"/>
              <a:ext cx="0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2103" name="Text Box 7"/>
            <p:cNvSpPr txBox="1">
              <a:spLocks noChangeArrowheads="1"/>
            </p:cNvSpPr>
            <p:nvPr/>
          </p:nvSpPr>
          <p:spPr bwMode="auto">
            <a:xfrm>
              <a:off x="658" y="3520"/>
              <a:ext cx="127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/>
                <a:t>12mm / 16.2mm</a:t>
              </a:r>
            </a:p>
          </p:txBody>
        </p:sp>
        <p:sp>
          <p:nvSpPr>
            <p:cNvPr id="132104" name="Line 8"/>
            <p:cNvSpPr>
              <a:spLocks noChangeShapeType="1"/>
            </p:cNvSpPr>
            <p:nvPr/>
          </p:nvSpPr>
          <p:spPr bwMode="auto">
            <a:xfrm>
              <a:off x="885" y="3429"/>
              <a:ext cx="54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graphicFrame>
          <p:nvGraphicFramePr>
            <p:cNvPr id="132105" name="Object 9"/>
            <p:cNvGraphicFramePr>
              <a:graphicFrameLocks noChangeAspect="1"/>
            </p:cNvGraphicFramePr>
            <p:nvPr/>
          </p:nvGraphicFramePr>
          <p:xfrm>
            <a:off x="567" y="3702"/>
            <a:ext cx="1660" cy="3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869" name="AutoCAD Drawing" r:id="rId5" imgW="8456879" imgH="5075889" progId="">
                    <p:embed/>
                  </p:oleObj>
                </mc:Choice>
                <mc:Fallback>
                  <p:oleObj name="AutoCAD Drawing" r:id="rId5" imgW="8456879" imgH="5075889" progId="">
                    <p:embed/>
                    <p:pic>
                      <p:nvPicPr>
                        <p:cNvPr id="132105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8947" t="70912" r="27666" b="21274"/>
                        <a:stretch>
                          <a:fillRect/>
                        </a:stretch>
                      </p:blipFill>
                      <p:spPr bwMode="auto">
                        <a:xfrm>
                          <a:off x="567" y="3702"/>
                          <a:ext cx="1660" cy="3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2106" name="Text Box 10"/>
          <p:cNvSpPr txBox="1">
            <a:spLocks noChangeArrowheads="1"/>
          </p:cNvSpPr>
          <p:nvPr/>
        </p:nvSpPr>
        <p:spPr bwMode="auto">
          <a:xfrm>
            <a:off x="225170" y="3184969"/>
            <a:ext cx="393910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zh-CN" dirty="0">
                <a:latin typeface="宋体" charset="-122"/>
              </a:rPr>
              <a:t> </a:t>
            </a:r>
            <a:r>
              <a:rPr lang="zh-CN" altLang="en-US" dirty="0">
                <a:latin typeface="宋体" charset="-122"/>
              </a:rPr>
              <a:t>类正方形小单元结构</a:t>
            </a:r>
          </a:p>
          <a:p>
            <a:pPr lvl="1"/>
            <a:r>
              <a:rPr lang="zh-CN" altLang="en-US" dirty="0">
                <a:latin typeface="宋体" charset="-122"/>
              </a:rPr>
              <a:t>内室单元平均半宽</a:t>
            </a:r>
            <a:r>
              <a:rPr lang="en-US" altLang="zh-CN" dirty="0">
                <a:latin typeface="Times New Roman" pitchFamily="18" charset="0"/>
              </a:rPr>
              <a:t>6mm</a:t>
            </a:r>
          </a:p>
          <a:p>
            <a:pPr lvl="1"/>
            <a:r>
              <a:rPr lang="zh-CN" altLang="en-US" dirty="0">
                <a:latin typeface="宋体" charset="-122"/>
              </a:rPr>
              <a:t>外室单元平均半宽</a:t>
            </a:r>
            <a:r>
              <a:rPr lang="en-US" altLang="zh-CN" dirty="0">
                <a:latin typeface="Times New Roman" pitchFamily="18" charset="0"/>
              </a:rPr>
              <a:t>8.1mm</a:t>
            </a:r>
          </a:p>
          <a:p>
            <a:pPr>
              <a:buFontTx/>
              <a:buChar char="•"/>
            </a:pPr>
            <a:endParaRPr lang="en-US" altLang="zh-CN" dirty="0">
              <a:latin typeface="宋体" charset="-122"/>
            </a:endParaRPr>
          </a:p>
          <a:p>
            <a:pPr>
              <a:buFontTx/>
              <a:buChar char="•"/>
            </a:pPr>
            <a:r>
              <a:rPr lang="en-US" altLang="zh-CN" dirty="0">
                <a:latin typeface="宋体" charset="-122"/>
              </a:rPr>
              <a:t> </a:t>
            </a:r>
            <a:r>
              <a:rPr lang="zh-CN" altLang="en-US" dirty="0">
                <a:latin typeface="宋体" charset="-122"/>
              </a:rPr>
              <a:t>为了解决左右分辨，相邻丝层相错半个单元</a:t>
            </a:r>
          </a:p>
          <a:p>
            <a:pPr>
              <a:buFontTx/>
              <a:buChar char="•"/>
            </a:pPr>
            <a:endParaRPr lang="zh-CN" altLang="en-US" dirty="0">
              <a:latin typeface="宋体" charset="-122"/>
            </a:endParaRPr>
          </a:p>
          <a:p>
            <a:pPr>
              <a:buFontTx/>
              <a:buChar char="•"/>
            </a:pPr>
            <a:r>
              <a:rPr lang="zh-CN" altLang="en-US" dirty="0"/>
              <a:t> 信号丝：</a:t>
            </a:r>
            <a:r>
              <a:rPr lang="el-GR" altLang="zh-CN" dirty="0"/>
              <a:t>φ</a:t>
            </a:r>
            <a:r>
              <a:rPr lang="en-US" altLang="zh-CN" dirty="0"/>
              <a:t>25</a:t>
            </a:r>
            <a:r>
              <a:rPr lang="el-GR" altLang="zh-CN" dirty="0"/>
              <a:t>μ</a:t>
            </a:r>
            <a:r>
              <a:rPr lang="en-US" altLang="zh-CN" dirty="0"/>
              <a:t>m</a:t>
            </a:r>
            <a:r>
              <a:rPr lang="zh-CN" altLang="en-US" dirty="0"/>
              <a:t>镀金钨丝，</a:t>
            </a:r>
            <a:r>
              <a:rPr lang="en-US" altLang="zh-CN" dirty="0"/>
              <a:t>6796</a:t>
            </a:r>
            <a:r>
              <a:rPr lang="zh-CN" altLang="en-US" dirty="0"/>
              <a:t>根</a:t>
            </a:r>
          </a:p>
          <a:p>
            <a:pPr>
              <a:buFontTx/>
              <a:buChar char="•"/>
            </a:pPr>
            <a:r>
              <a:rPr lang="zh-CN" altLang="en-US" dirty="0"/>
              <a:t> 场丝：  </a:t>
            </a:r>
            <a:r>
              <a:rPr lang="el-GR" altLang="zh-CN" dirty="0"/>
              <a:t>φ</a:t>
            </a:r>
            <a:r>
              <a:rPr lang="en-US" altLang="zh-CN" dirty="0"/>
              <a:t>110</a:t>
            </a:r>
            <a:r>
              <a:rPr lang="el-GR" altLang="zh-CN" dirty="0"/>
              <a:t>μ</a:t>
            </a:r>
            <a:r>
              <a:rPr lang="en-US" altLang="zh-CN" dirty="0"/>
              <a:t>m</a:t>
            </a:r>
            <a:r>
              <a:rPr lang="zh-CN" altLang="en-US" dirty="0"/>
              <a:t>镀金铝丝，</a:t>
            </a:r>
            <a:r>
              <a:rPr lang="en-US" altLang="zh-CN" dirty="0"/>
              <a:t>21884</a:t>
            </a:r>
            <a:r>
              <a:rPr lang="zh-CN" altLang="en-US" dirty="0"/>
              <a:t>根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46D8BF61-793E-404F-88B6-16765434A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6122" r="7397"/>
          <a:stretch/>
        </p:blipFill>
        <p:spPr bwMode="auto">
          <a:xfrm rot="16200000">
            <a:off x="8546534" y="2422059"/>
            <a:ext cx="2671836" cy="4111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81202121"/>
      </p:ext>
    </p:extLst>
  </p:cSld>
  <p:clrMapOvr>
    <a:masterClrMapping/>
  </p:clrMapOvr>
  <p:transition advTm="60144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2530475" y="5099050"/>
            <a:ext cx="7131050" cy="1439862"/>
            <a:chOff x="748" y="1071"/>
            <a:chExt cx="4492" cy="907"/>
          </a:xfrm>
        </p:grpSpPr>
        <p:sp>
          <p:nvSpPr>
            <p:cNvPr id="47109" name="AutoShape 14"/>
            <p:cNvSpPr>
              <a:spLocks noChangeArrowheads="1"/>
            </p:cNvSpPr>
            <p:nvPr/>
          </p:nvSpPr>
          <p:spPr bwMode="auto">
            <a:xfrm>
              <a:off x="2064" y="1343"/>
              <a:ext cx="681" cy="363"/>
            </a:xfrm>
            <a:prstGeom prst="flowChartProcess">
              <a:avLst/>
            </a:prstGeom>
            <a:solidFill>
              <a:srgbClr val="BBE0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CN" altLang="en-US" sz="2000" dirty="0"/>
                <a:t>主放大器</a:t>
              </a:r>
            </a:p>
          </p:txBody>
        </p:sp>
        <p:sp>
          <p:nvSpPr>
            <p:cNvPr id="47110" name="Line 15"/>
            <p:cNvSpPr>
              <a:spLocks noChangeShapeType="1"/>
            </p:cNvSpPr>
            <p:nvPr/>
          </p:nvSpPr>
          <p:spPr bwMode="auto">
            <a:xfrm>
              <a:off x="1837" y="1525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11" name="AutoShape 16"/>
            <p:cNvSpPr>
              <a:spLocks noChangeArrowheads="1"/>
            </p:cNvSpPr>
            <p:nvPr/>
          </p:nvSpPr>
          <p:spPr bwMode="auto">
            <a:xfrm>
              <a:off x="3198" y="1706"/>
              <a:ext cx="590" cy="272"/>
            </a:xfrm>
            <a:prstGeom prst="flowChartProcess">
              <a:avLst/>
            </a:prstGeom>
            <a:solidFill>
              <a:srgbClr val="BBE0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2000"/>
                <a:t>TDC</a:t>
              </a:r>
            </a:p>
          </p:txBody>
        </p:sp>
        <p:sp>
          <p:nvSpPr>
            <p:cNvPr id="47112" name="Line 17"/>
            <p:cNvSpPr>
              <a:spLocks noChangeShapeType="1"/>
            </p:cNvSpPr>
            <p:nvPr/>
          </p:nvSpPr>
          <p:spPr bwMode="auto">
            <a:xfrm>
              <a:off x="2745" y="1479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13" name="Line 18"/>
            <p:cNvSpPr>
              <a:spLocks noChangeShapeType="1"/>
            </p:cNvSpPr>
            <p:nvPr/>
          </p:nvSpPr>
          <p:spPr bwMode="auto">
            <a:xfrm flipV="1">
              <a:off x="2971" y="1207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14" name="Line 19"/>
            <p:cNvSpPr>
              <a:spLocks noChangeShapeType="1"/>
            </p:cNvSpPr>
            <p:nvPr/>
          </p:nvSpPr>
          <p:spPr bwMode="auto">
            <a:xfrm>
              <a:off x="2971" y="1207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15" name="Line 20"/>
            <p:cNvSpPr>
              <a:spLocks noChangeShapeType="1"/>
            </p:cNvSpPr>
            <p:nvPr/>
          </p:nvSpPr>
          <p:spPr bwMode="auto">
            <a:xfrm flipV="1">
              <a:off x="2745" y="1570"/>
              <a:ext cx="2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16" name="Line 21"/>
            <p:cNvSpPr>
              <a:spLocks noChangeShapeType="1"/>
            </p:cNvSpPr>
            <p:nvPr/>
          </p:nvSpPr>
          <p:spPr bwMode="auto">
            <a:xfrm>
              <a:off x="2971" y="1570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17" name="Line 22"/>
            <p:cNvSpPr>
              <a:spLocks noChangeShapeType="1"/>
            </p:cNvSpPr>
            <p:nvPr/>
          </p:nvSpPr>
          <p:spPr bwMode="auto">
            <a:xfrm>
              <a:off x="2971" y="1842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18" name="Text Box 23"/>
            <p:cNvSpPr txBox="1">
              <a:spLocks noChangeArrowheads="1"/>
            </p:cNvSpPr>
            <p:nvPr/>
          </p:nvSpPr>
          <p:spPr bwMode="auto">
            <a:xfrm>
              <a:off x="4060" y="1071"/>
              <a:ext cx="11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latin typeface="Times New Roman" pitchFamily="18" charset="0"/>
                </a:rPr>
                <a:t>dE/dx</a:t>
              </a:r>
              <a:r>
                <a:rPr lang="zh-CN" altLang="en-US">
                  <a:latin typeface="宋体" charset="-122"/>
                </a:rPr>
                <a:t>测量</a:t>
              </a:r>
            </a:p>
          </p:txBody>
        </p:sp>
        <p:sp>
          <p:nvSpPr>
            <p:cNvPr id="47119" name="Text Box 24"/>
            <p:cNvSpPr txBox="1">
              <a:spLocks noChangeArrowheads="1"/>
            </p:cNvSpPr>
            <p:nvPr/>
          </p:nvSpPr>
          <p:spPr bwMode="auto">
            <a:xfrm>
              <a:off x="4060" y="1706"/>
              <a:ext cx="11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>
                  <a:latin typeface="Times New Roman" pitchFamily="18" charset="0"/>
                </a:rPr>
                <a:t>径迹、动量测量</a:t>
              </a:r>
            </a:p>
          </p:txBody>
        </p:sp>
        <p:sp>
          <p:nvSpPr>
            <p:cNvPr id="47120" name="AutoShape 25"/>
            <p:cNvSpPr>
              <a:spLocks noChangeArrowheads="1"/>
            </p:cNvSpPr>
            <p:nvPr/>
          </p:nvSpPr>
          <p:spPr bwMode="auto">
            <a:xfrm rot="5400000">
              <a:off x="1475" y="1343"/>
              <a:ext cx="408" cy="363"/>
            </a:xfrm>
            <a:prstGeom prst="triangle">
              <a:avLst>
                <a:gd name="adj" fmla="val 50000"/>
              </a:avLst>
            </a:prstGeom>
            <a:solidFill>
              <a:srgbClr val="BBE0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7121" name="Freeform 26"/>
            <p:cNvSpPr>
              <a:spLocks/>
            </p:cNvSpPr>
            <p:nvPr/>
          </p:nvSpPr>
          <p:spPr bwMode="auto">
            <a:xfrm>
              <a:off x="794" y="1479"/>
              <a:ext cx="408" cy="317"/>
            </a:xfrm>
            <a:custGeom>
              <a:avLst/>
              <a:gdLst>
                <a:gd name="T0" fmla="*/ 0 w 1406"/>
                <a:gd name="T1" fmla="*/ 0 h 1232"/>
                <a:gd name="T2" fmla="*/ 39 w 1406"/>
                <a:gd name="T3" fmla="*/ 23 h 1232"/>
                <a:gd name="T4" fmla="*/ 79 w 1406"/>
                <a:gd name="T5" fmla="*/ 82 h 1232"/>
                <a:gd name="T6" fmla="*/ 105 w 1406"/>
                <a:gd name="T7" fmla="*/ 175 h 1232"/>
                <a:gd name="T8" fmla="*/ 131 w 1406"/>
                <a:gd name="T9" fmla="*/ 292 h 1232"/>
                <a:gd name="T10" fmla="*/ 158 w 1406"/>
                <a:gd name="T11" fmla="*/ 303 h 1232"/>
                <a:gd name="T12" fmla="*/ 184 w 1406"/>
                <a:gd name="T13" fmla="*/ 210 h 1232"/>
                <a:gd name="T14" fmla="*/ 210 w 1406"/>
                <a:gd name="T15" fmla="*/ 117 h 1232"/>
                <a:gd name="T16" fmla="*/ 250 w 1406"/>
                <a:gd name="T17" fmla="*/ 70 h 1232"/>
                <a:gd name="T18" fmla="*/ 303 w 1406"/>
                <a:gd name="T19" fmla="*/ 35 h 1232"/>
                <a:gd name="T20" fmla="*/ 355 w 1406"/>
                <a:gd name="T21" fmla="*/ 12 h 1232"/>
                <a:gd name="T22" fmla="*/ 408 w 1406"/>
                <a:gd name="T23" fmla="*/ 0 h 12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06"/>
                <a:gd name="T37" fmla="*/ 0 h 1232"/>
                <a:gd name="T38" fmla="*/ 1406 w 1406"/>
                <a:gd name="T39" fmla="*/ 1232 h 12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06" h="1232">
                  <a:moveTo>
                    <a:pt x="0" y="0"/>
                  </a:moveTo>
                  <a:cubicBezTo>
                    <a:pt x="45" y="19"/>
                    <a:pt x="91" y="38"/>
                    <a:pt x="136" y="91"/>
                  </a:cubicBezTo>
                  <a:cubicBezTo>
                    <a:pt x="181" y="144"/>
                    <a:pt x="234" y="219"/>
                    <a:pt x="272" y="317"/>
                  </a:cubicBezTo>
                  <a:cubicBezTo>
                    <a:pt x="310" y="415"/>
                    <a:pt x="333" y="544"/>
                    <a:pt x="363" y="680"/>
                  </a:cubicBezTo>
                  <a:cubicBezTo>
                    <a:pt x="393" y="816"/>
                    <a:pt x="423" y="1051"/>
                    <a:pt x="453" y="1134"/>
                  </a:cubicBezTo>
                  <a:cubicBezTo>
                    <a:pt x="483" y="1217"/>
                    <a:pt x="514" y="1232"/>
                    <a:pt x="544" y="1179"/>
                  </a:cubicBezTo>
                  <a:cubicBezTo>
                    <a:pt x="574" y="1126"/>
                    <a:pt x="605" y="937"/>
                    <a:pt x="635" y="816"/>
                  </a:cubicBezTo>
                  <a:cubicBezTo>
                    <a:pt x="665" y="695"/>
                    <a:pt x="687" y="544"/>
                    <a:pt x="725" y="453"/>
                  </a:cubicBezTo>
                  <a:cubicBezTo>
                    <a:pt x="763" y="362"/>
                    <a:pt x="808" y="325"/>
                    <a:pt x="861" y="272"/>
                  </a:cubicBezTo>
                  <a:cubicBezTo>
                    <a:pt x="914" y="219"/>
                    <a:pt x="983" y="174"/>
                    <a:pt x="1043" y="136"/>
                  </a:cubicBezTo>
                  <a:cubicBezTo>
                    <a:pt x="1103" y="98"/>
                    <a:pt x="1163" y="68"/>
                    <a:pt x="1224" y="45"/>
                  </a:cubicBezTo>
                  <a:cubicBezTo>
                    <a:pt x="1285" y="22"/>
                    <a:pt x="1376" y="7"/>
                    <a:pt x="1406" y="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22" name="AutoShape 27"/>
            <p:cNvSpPr>
              <a:spLocks noChangeArrowheads="1"/>
            </p:cNvSpPr>
            <p:nvPr/>
          </p:nvSpPr>
          <p:spPr bwMode="auto">
            <a:xfrm>
              <a:off x="3198" y="1071"/>
              <a:ext cx="590" cy="272"/>
            </a:xfrm>
            <a:prstGeom prst="flowChartProcess">
              <a:avLst/>
            </a:prstGeom>
            <a:solidFill>
              <a:srgbClr val="BBE0E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CN" sz="2000"/>
                <a:t>ADC</a:t>
              </a:r>
            </a:p>
          </p:txBody>
        </p:sp>
        <p:sp>
          <p:nvSpPr>
            <p:cNvPr id="47123" name="Line 28"/>
            <p:cNvSpPr>
              <a:spLocks noChangeShapeType="1"/>
            </p:cNvSpPr>
            <p:nvPr/>
          </p:nvSpPr>
          <p:spPr bwMode="auto">
            <a:xfrm>
              <a:off x="3788" y="1207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24" name="Line 29"/>
            <p:cNvSpPr>
              <a:spLocks noChangeShapeType="1"/>
            </p:cNvSpPr>
            <p:nvPr/>
          </p:nvSpPr>
          <p:spPr bwMode="auto">
            <a:xfrm>
              <a:off x="3788" y="1842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25" name="Line 30"/>
            <p:cNvSpPr>
              <a:spLocks noChangeShapeType="1"/>
            </p:cNvSpPr>
            <p:nvPr/>
          </p:nvSpPr>
          <p:spPr bwMode="auto">
            <a:xfrm>
              <a:off x="1293" y="1525"/>
              <a:ext cx="2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126" name="Text Box 31"/>
            <p:cNvSpPr txBox="1">
              <a:spLocks noChangeArrowheads="1"/>
            </p:cNvSpPr>
            <p:nvPr/>
          </p:nvSpPr>
          <p:spPr bwMode="auto">
            <a:xfrm>
              <a:off x="1520" y="1117"/>
              <a:ext cx="45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/>
                <a:t>前放</a:t>
              </a:r>
            </a:p>
          </p:txBody>
        </p:sp>
        <p:sp>
          <p:nvSpPr>
            <p:cNvPr id="47127" name="Text Box 32"/>
            <p:cNvSpPr txBox="1">
              <a:spLocks noChangeArrowheads="1"/>
            </p:cNvSpPr>
            <p:nvPr/>
          </p:nvSpPr>
          <p:spPr bwMode="auto">
            <a:xfrm>
              <a:off x="748" y="1117"/>
              <a:ext cx="63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/>
                <a:t>丝信号</a:t>
              </a:r>
            </a:p>
          </p:txBody>
        </p:sp>
      </p:grpSp>
      <p:sp>
        <p:nvSpPr>
          <p:cNvPr id="47107" name="Rectangle 3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zh-CN" altLang="en-US" dirty="0"/>
              <a:t>电子学读出</a:t>
            </a:r>
          </a:p>
        </p:txBody>
      </p:sp>
      <p:sp>
        <p:nvSpPr>
          <p:cNvPr id="24" name="内容占位符 23"/>
          <p:cNvSpPr>
            <a:spLocks noGrp="1"/>
          </p:cNvSpPr>
          <p:nvPr>
            <p:ph idx="1"/>
          </p:nvPr>
        </p:nvSpPr>
        <p:spPr>
          <a:xfrm>
            <a:off x="1023769" y="1479978"/>
            <a:ext cx="5832642" cy="3438891"/>
          </a:xfrm>
        </p:spPr>
        <p:txBody>
          <a:bodyPr>
            <a:normAutofit fontScale="92500" lnSpcReduction="20000"/>
          </a:bodyPr>
          <a:lstStyle/>
          <a:p>
            <a:r>
              <a:rPr lang="zh-CN" altLang="en-US" sz="2800" dirty="0"/>
              <a:t>主要任务</a:t>
            </a:r>
            <a:endParaRPr lang="en-US" altLang="zh-CN" sz="2800" dirty="0"/>
          </a:p>
          <a:p>
            <a:pPr lvl="1"/>
            <a:r>
              <a:rPr lang="zh-CN" altLang="en-US" sz="2400" dirty="0"/>
              <a:t>对丝信号进行处理，测量时间、电荷信息，给触发提供击中信息</a:t>
            </a:r>
            <a:endParaRPr lang="en-US" altLang="zh-CN" sz="2400" dirty="0"/>
          </a:p>
          <a:p>
            <a:r>
              <a:rPr lang="zh-CN" altLang="en-US" sz="2800" dirty="0"/>
              <a:t>系统组成</a:t>
            </a:r>
            <a:endParaRPr lang="en-US" altLang="zh-CN" sz="2800" dirty="0"/>
          </a:p>
          <a:p>
            <a:pPr lvl="1"/>
            <a:r>
              <a:rPr lang="zh-CN" altLang="en-US" sz="2400" dirty="0">
                <a:solidFill>
                  <a:srgbClr val="3366CC"/>
                </a:solidFill>
              </a:rPr>
              <a:t>主体部分</a:t>
            </a:r>
            <a:endParaRPr lang="en-US" altLang="zh-CN" sz="2400" dirty="0">
              <a:solidFill>
                <a:srgbClr val="3366CC"/>
              </a:solidFill>
            </a:endParaRPr>
          </a:p>
          <a:p>
            <a:pPr lvl="2"/>
            <a:r>
              <a:rPr lang="zh-CN" altLang="en-US" sz="2000" dirty="0">
                <a:solidFill>
                  <a:srgbClr val="3366CC"/>
                </a:solidFill>
              </a:rPr>
              <a:t>前端：前置放大器（前放）</a:t>
            </a:r>
            <a:endParaRPr lang="en-US" altLang="zh-CN" sz="2000" dirty="0">
              <a:solidFill>
                <a:srgbClr val="3366CC"/>
              </a:solidFill>
            </a:endParaRPr>
          </a:p>
          <a:p>
            <a:pPr lvl="2"/>
            <a:r>
              <a:rPr lang="zh-CN" altLang="en-US" sz="2000" dirty="0">
                <a:solidFill>
                  <a:srgbClr val="3366CC"/>
                </a:solidFill>
              </a:rPr>
              <a:t>后端：放大成形、甄别定时、电荷与时间测量</a:t>
            </a:r>
            <a:endParaRPr lang="en-US" altLang="zh-CN" sz="2000" dirty="0">
              <a:solidFill>
                <a:srgbClr val="3366CC"/>
              </a:solidFill>
            </a:endParaRPr>
          </a:p>
          <a:p>
            <a:pPr lvl="1"/>
            <a:r>
              <a:rPr lang="zh-CN" altLang="en-US" sz="2400" dirty="0"/>
              <a:t>控制部分</a:t>
            </a:r>
            <a:endParaRPr lang="en-US" altLang="zh-CN" sz="2400" dirty="0"/>
          </a:p>
          <a:p>
            <a:pPr lvl="2"/>
            <a:r>
              <a:rPr lang="zh-CN" altLang="en-US" sz="2000" dirty="0"/>
              <a:t>校准刻度、读出控制、逻辑扇出</a:t>
            </a:r>
          </a:p>
        </p:txBody>
      </p:sp>
      <p:sp>
        <p:nvSpPr>
          <p:cNvPr id="25" name="灯片编号占位符 2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913308-F349-4B6D-A68A-DD1791B4A57B}" type="slidenum">
              <a:rPr lang="zh-CN" altLang="en-US" smtClean="0"/>
              <a:pPr/>
              <a:t>19</a:t>
            </a:fld>
            <a:endParaRPr lang="zh-CN" altLang="en-US"/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801E1B27-5E7D-EC46-8ED0-6398C79E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35834" y="2283974"/>
            <a:ext cx="3136155" cy="2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 Box 7">
            <a:extLst>
              <a:ext uri="{FF2B5EF4-FFF2-40B4-BE49-F238E27FC236}">
                <a16:creationId xmlns:a16="http://schemas.microsoft.com/office/drawing/2014/main" id="{047A1911-D93A-314C-ACC2-9E643A2BA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016" y="1731591"/>
            <a:ext cx="33521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/>
              <a:t>示波器观测到的前放输出信号</a:t>
            </a:r>
            <a:endParaRPr lang="en-US" altLang="zh-CN" dirty="0"/>
          </a:p>
          <a:p>
            <a:pPr algn="ctr"/>
            <a:r>
              <a:rPr lang="zh-CN" altLang="en-US" dirty="0"/>
              <a:t>（宇宙线事例）</a:t>
            </a:r>
          </a:p>
        </p:txBody>
      </p:sp>
    </p:spTree>
    <p:extLst>
      <p:ext uri="{BB962C8B-B14F-4D97-AF65-F5344CB8AC3E}">
        <p14:creationId xmlns:p14="http://schemas.microsoft.com/office/powerpoint/2010/main" val="2170997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内容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径迹探测简要介绍</a:t>
            </a:r>
            <a:endParaRPr lang="en-US" altLang="zh-CN" dirty="0"/>
          </a:p>
          <a:p>
            <a:r>
              <a:rPr lang="en-US" altLang="zh-CN" dirty="0"/>
              <a:t>BESIII</a:t>
            </a:r>
            <a:r>
              <a:rPr lang="zh-CN" altLang="en-US" dirty="0"/>
              <a:t>径迹探测器设计和建造</a:t>
            </a:r>
            <a:endParaRPr lang="en-US" altLang="zh-CN" dirty="0"/>
          </a:p>
          <a:p>
            <a:r>
              <a:rPr lang="zh-CN" altLang="en-US" dirty="0"/>
              <a:t>径迹重建、刻度与性能</a:t>
            </a:r>
            <a:endParaRPr lang="en-US" altLang="zh-CN" dirty="0"/>
          </a:p>
          <a:p>
            <a:r>
              <a:rPr lang="zh-CN" altLang="en-US" dirty="0"/>
              <a:t>内径迹室升级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BESIII</a:t>
            </a:r>
            <a:r>
              <a:rPr lang="zh-CN" altLang="en-US" dirty="0"/>
              <a:t>漂移室的建造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C913308-F349-4B6D-A68A-DD1791B4A57B}" type="slidenum">
              <a:rPr lang="zh-CN" altLang="en-US" smtClean="0"/>
              <a:pPr/>
              <a:t>20</a:t>
            </a:fld>
            <a:endParaRPr lang="zh-CN" altLang="en-US"/>
          </a:p>
        </p:txBody>
      </p:sp>
      <p:pic>
        <p:nvPicPr>
          <p:cNvPr id="4" name="图片 3" descr="E:\BESIII漂移室\有用照片\照片from陈昌老师\照片\BESIII-Drift Chamber\室体加工\IMG_0006.JPG"/>
          <p:cNvPicPr preferRelativeResize="0"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5480" y="1265168"/>
            <a:ext cx="3744416" cy="252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4363F02-42F3-49B3-84B0-88B9C896740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15480" y="3886379"/>
            <a:ext cx="2448272" cy="2775043"/>
          </a:xfrm>
          <a:noFill/>
          <a:ln/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08C07524-8254-4A90-9081-1345F74B2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1117" t="25711" b="5213"/>
          <a:stretch/>
        </p:blipFill>
        <p:spPr bwMode="auto">
          <a:xfrm>
            <a:off x="5735959" y="1265168"/>
            <a:ext cx="4356055" cy="245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4C938F19-3079-4F60-814E-700D2B8B3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4072" y="3846785"/>
            <a:ext cx="3757612" cy="281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237249B-A119-44BB-A907-F8580B387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23215" r="26022"/>
          <a:stretch/>
        </p:blipFill>
        <p:spPr>
          <a:xfrm>
            <a:off x="3971280" y="3887253"/>
            <a:ext cx="2520280" cy="2758410"/>
          </a:xfrm>
          <a:prstGeom prst="rect">
            <a:avLst/>
          </a:prstGeom>
          <a:noFill/>
          <a:ln/>
        </p:spPr>
      </p:pic>
      <p:sp>
        <p:nvSpPr>
          <p:cNvPr id="13" name="Text Box 12">
            <a:extLst>
              <a:ext uri="{FF2B5EF4-FFF2-40B4-BE49-F238E27FC236}">
                <a16:creationId xmlns:a16="http://schemas.microsoft.com/office/drawing/2014/main" id="{310F5A82-77DB-476B-8291-5D1D89FC2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109" y="1288913"/>
            <a:ext cx="1728787" cy="3667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rgbClr val="C00000"/>
                </a:solidFill>
              </a:rPr>
              <a:t>大端板打孔</a:t>
            </a: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EFC77B51-4B33-4CBB-8D7B-FD3E5A91D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984" y="1288913"/>
            <a:ext cx="1368152" cy="3667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rgbClr val="C00000"/>
                </a:solidFill>
              </a:rPr>
              <a:t>台阶端板</a:t>
            </a: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D039A57A-C5E3-4C0E-A5AC-186D9174A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64" y="3886379"/>
            <a:ext cx="845852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rgbClr val="C00000"/>
                </a:solidFill>
              </a:rPr>
              <a:t>外桶</a:t>
            </a: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25231B0A-C3FE-404B-8D39-97916C584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9058" y="3863508"/>
            <a:ext cx="845852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rgbClr val="C00000"/>
                </a:solidFill>
              </a:rPr>
              <a:t>内桶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:a16="http://schemas.microsoft.com/office/drawing/2014/main" id="{01129CFC-34A4-4E11-B0EB-8F94016FA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7402" y="3875409"/>
            <a:ext cx="1359464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rgbClr val="C00000"/>
                </a:solidFill>
              </a:rPr>
              <a:t>外室组装后</a:t>
            </a:r>
          </a:p>
        </p:txBody>
      </p:sp>
    </p:spTree>
    <p:extLst>
      <p:ext uri="{BB962C8B-B14F-4D97-AF65-F5344CB8AC3E}">
        <p14:creationId xmlns:p14="http://schemas.microsoft.com/office/powerpoint/2010/main" val="1243828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517DDC-576F-4B81-993B-A5AF9353D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拉丝及张力测量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C4E03C-5FDF-4473-A63B-3163841F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A848C-ECB3-4EC1-B524-C1CEDE157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67409" y="1745570"/>
            <a:ext cx="3598863" cy="244792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48CA5CD-059C-4566-963D-5B3B74F48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408" y="4239110"/>
            <a:ext cx="3598863" cy="24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50D95DCA-720C-4DB6-8291-4B976935F485}"/>
              </a:ext>
            </a:extLst>
          </p:cNvPr>
          <p:cNvSpPr txBox="1"/>
          <p:nvPr/>
        </p:nvSpPr>
        <p:spPr>
          <a:xfrm>
            <a:off x="1241996" y="1245699"/>
            <a:ext cx="8171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为了避免端面板的变形对丝张力的影响，在拉丝前必须安装预应力杆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F557AE-0966-4A11-B50B-7B2A0712C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6668" b="13325"/>
          <a:stretch>
            <a:fillRect/>
          </a:stretch>
        </p:blipFill>
        <p:spPr bwMode="auto">
          <a:xfrm>
            <a:off x="4871864" y="4416944"/>
            <a:ext cx="5764420" cy="2244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ED92E436-0E5B-4647-B175-D340B3AA5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r="6307" b="10710"/>
          <a:stretch/>
        </p:blipFill>
        <p:spPr bwMode="auto">
          <a:xfrm>
            <a:off x="8002897" y="1796275"/>
            <a:ext cx="3493704" cy="2496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 descr="IMG_0061">
            <a:extLst>
              <a:ext uri="{FF2B5EF4-FFF2-40B4-BE49-F238E27FC236}">
                <a16:creationId xmlns:a16="http://schemas.microsoft.com/office/drawing/2014/main" id="{A0BD9729-D582-42F1-AF6D-02A526CDA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2497" y="1796275"/>
            <a:ext cx="3424174" cy="2568829"/>
          </a:xfrm>
          <a:prstGeom prst="rect">
            <a:avLst/>
          </a:prstGeom>
          <a:noFill/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91ED3B44-4165-4BB8-AF0E-9DE118E67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2984" y="1796275"/>
            <a:ext cx="1549071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rgbClr val="FF0000"/>
                </a:solidFill>
              </a:rPr>
              <a:t>丝张力测量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DA08121F-DBC4-4F38-BC91-EAF69B5EF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112" y="4416944"/>
            <a:ext cx="1152128" cy="3667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rgbClr val="FF0000"/>
                </a:solidFill>
              </a:rPr>
              <a:t>内室</a:t>
            </a:r>
          </a:p>
        </p:txBody>
      </p:sp>
    </p:spTree>
    <p:extLst>
      <p:ext uri="{BB962C8B-B14F-4D97-AF65-F5344CB8AC3E}">
        <p14:creationId xmlns:p14="http://schemas.microsoft.com/office/powerpoint/2010/main" val="2522966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99A16D-5451-4C01-BDD4-FA4C813C7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内室安装及密封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2EFEA88-B34B-4830-924C-C4CF00654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166413-7103-4FB7-9C7D-CAF19DD918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3552" y="1417638"/>
            <a:ext cx="3528392" cy="2646294"/>
          </a:xfrm>
          <a:prstGeom prst="rect">
            <a:avLst/>
          </a:prstGeom>
        </p:spPr>
      </p:pic>
      <p:pic>
        <p:nvPicPr>
          <p:cNvPr id="6" name="Picture 2" descr="D:\wulh\no1\wulh\photo\innerchamber\chen\DSCN1622.JPG">
            <a:extLst>
              <a:ext uri="{FF2B5EF4-FFF2-40B4-BE49-F238E27FC236}">
                <a16:creationId xmlns:a16="http://schemas.microsoft.com/office/drawing/2014/main" id="{89FA53D3-C896-4A48-A33D-714440455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552" y="4063932"/>
            <a:ext cx="3600400" cy="2700300"/>
          </a:xfrm>
          <a:prstGeom prst="rect">
            <a:avLst/>
          </a:prstGeom>
          <a:noFill/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507AC1D-0847-454B-9015-E143DA991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918076" y="1400659"/>
            <a:ext cx="3812232" cy="2541488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9B43B57-D876-4B53-BD66-23CD6B36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807968" y="4069431"/>
            <a:ext cx="4032448" cy="259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96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94A62-B99B-4144-B990-DD6B8E0BB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CN" altLang="en-US" dirty="0"/>
              <a:t>电子学、数据获取系统连接及宇宙线测试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9F1761-AC72-4F3E-B1BD-27459214E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A94630-E367-4144-9B1B-6866EC295F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8276"/>
          <a:stretch/>
        </p:blipFill>
        <p:spPr>
          <a:xfrm>
            <a:off x="1981198" y="1429670"/>
            <a:ext cx="4111846" cy="2520280"/>
          </a:xfrm>
          <a:prstGeom prst="rect">
            <a:avLst/>
          </a:prstGeom>
        </p:spPr>
      </p:pic>
      <p:pic>
        <p:nvPicPr>
          <p:cNvPr id="6" name="Picture 5" descr="DSC06021">
            <a:extLst>
              <a:ext uri="{FF2B5EF4-FFF2-40B4-BE49-F238E27FC236}">
                <a16:creationId xmlns:a16="http://schemas.microsoft.com/office/drawing/2014/main" id="{A14E9167-8C56-4B67-B11F-4229D21C3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198" y="3994150"/>
            <a:ext cx="4111846" cy="2730945"/>
          </a:xfrm>
          <a:prstGeom prst="rect">
            <a:avLst/>
          </a:prstGeom>
          <a:noFill/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2DE15186-7349-44C2-80BD-B04DCFB21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14890"/>
          <a:stretch/>
        </p:blipFill>
        <p:spPr bwMode="auto">
          <a:xfrm>
            <a:off x="6240017" y="1422008"/>
            <a:ext cx="3535804" cy="527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12">
            <a:extLst>
              <a:ext uri="{FF2B5EF4-FFF2-40B4-BE49-F238E27FC236}">
                <a16:creationId xmlns:a16="http://schemas.microsoft.com/office/drawing/2014/main" id="{7C2894C0-9369-4B57-8C9A-C96994F71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8916" y="1417638"/>
            <a:ext cx="1728787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rgbClr val="FF0000"/>
                </a:solidFill>
              </a:rPr>
              <a:t>宇宙线测试</a:t>
            </a: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4ED876D7-1FC9-48DC-8BDF-BA63323CB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3298" y="1429670"/>
            <a:ext cx="1728787" cy="36671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rgbClr val="FF0000"/>
                </a:solidFill>
              </a:rPr>
              <a:t>电子学前放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AFBE91D0-C244-4E44-81E4-E1771CF31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793" y="3994150"/>
            <a:ext cx="1728787" cy="646331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rgbClr val="FF0000"/>
                </a:solidFill>
              </a:rPr>
              <a:t>电子学及数据获取系统</a:t>
            </a:r>
          </a:p>
        </p:txBody>
      </p:sp>
    </p:spTree>
    <p:extLst>
      <p:ext uri="{BB962C8B-B14F-4D97-AF65-F5344CB8AC3E}">
        <p14:creationId xmlns:p14="http://schemas.microsoft.com/office/powerpoint/2010/main" val="3938037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720714-BE77-401F-B196-12B9B0A7A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安装到谱仪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11AF42-83FA-4735-A611-DDC124F28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8632D-848A-401D-A8EA-016EE0F5A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5326"/>
          <a:stretch>
            <a:fillRect/>
          </a:stretch>
        </p:blipFill>
        <p:spPr>
          <a:xfrm>
            <a:off x="6168008" y="1412776"/>
            <a:ext cx="3888432" cy="2560076"/>
          </a:xfrm>
          <a:prstGeom prst="rect">
            <a:avLst/>
          </a:prstGeom>
          <a:noFill/>
          <a:ln/>
        </p:spPr>
      </p:pic>
      <p:pic>
        <p:nvPicPr>
          <p:cNvPr id="6" name="Picture 1028">
            <a:extLst>
              <a:ext uri="{FF2B5EF4-FFF2-40B4-BE49-F238E27FC236}">
                <a16:creationId xmlns:a16="http://schemas.microsoft.com/office/drawing/2014/main" id="{9D9C72D5-2A54-4667-A1F9-DBD1ECB9C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15246"/>
          <a:stretch>
            <a:fillRect/>
          </a:stretch>
        </p:blipFill>
        <p:spPr>
          <a:xfrm>
            <a:off x="6168008" y="3789040"/>
            <a:ext cx="3914784" cy="2520280"/>
          </a:xfrm>
          <a:prstGeom prst="rect">
            <a:avLst/>
          </a:prstGeom>
          <a:noFill/>
          <a:ln/>
        </p:spPr>
      </p:pic>
      <p:pic>
        <p:nvPicPr>
          <p:cNvPr id="7" name="Picture 1028">
            <a:extLst>
              <a:ext uri="{FF2B5EF4-FFF2-40B4-BE49-F238E27FC236}">
                <a16:creationId xmlns:a16="http://schemas.microsoft.com/office/drawing/2014/main" id="{7C3ADD44-F1FC-4A00-8A57-800C78FDC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2656" b="7024"/>
          <a:stretch>
            <a:fillRect/>
          </a:stretch>
        </p:blipFill>
        <p:spPr bwMode="auto">
          <a:xfrm rot="10800000" flipV="1">
            <a:off x="2279576" y="1412776"/>
            <a:ext cx="3851920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00617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9BB729-0ADF-47F9-9AAE-F7216879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探测器测量的原始信息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C7C07BB-5A07-43CD-B9F5-99BCF3539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pic>
        <p:nvPicPr>
          <p:cNvPr id="8" name="Picture 4" descr="signal01">
            <a:extLst>
              <a:ext uri="{FF2B5EF4-FFF2-40B4-BE49-F238E27FC236}">
                <a16:creationId xmlns:a16="http://schemas.microsoft.com/office/drawing/2014/main" id="{69603917-4119-40D7-A98C-81E071155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8414" r="5555"/>
          <a:stretch/>
        </p:blipFill>
        <p:spPr bwMode="auto">
          <a:xfrm>
            <a:off x="4111560" y="3024122"/>
            <a:ext cx="2448272" cy="2401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5726F5EE-C0BB-47AF-ADED-35AA692E6A49}"/>
              </a:ext>
            </a:extLst>
          </p:cNvPr>
          <p:cNvGrpSpPr/>
          <p:nvPr/>
        </p:nvGrpSpPr>
        <p:grpSpPr>
          <a:xfrm>
            <a:off x="853085" y="2923403"/>
            <a:ext cx="2520279" cy="2533244"/>
            <a:chOff x="1487488" y="1412776"/>
            <a:chExt cx="2520279" cy="2533244"/>
          </a:xfrm>
        </p:grpSpPr>
        <p:pic>
          <p:nvPicPr>
            <p:cNvPr id="4" name="Picture 3" descr="driftNorm">
              <a:extLst>
                <a:ext uri="{FF2B5EF4-FFF2-40B4-BE49-F238E27FC236}">
                  <a16:creationId xmlns:a16="http://schemas.microsoft.com/office/drawing/2014/main" id="{ED50490D-F3F8-4F60-9117-26AC730F75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 flipV="1">
              <a:off x="1487488" y="1412776"/>
              <a:ext cx="2520279" cy="2533244"/>
            </a:xfrm>
            <a:prstGeom prst="rect">
              <a:avLst/>
            </a:prstGeom>
            <a:noFill/>
            <a:ln/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BE23BFD-9B68-48C8-8026-5A3833F31DB1}"/>
                </a:ext>
              </a:extLst>
            </p:cNvPr>
            <p:cNvSpPr/>
            <p:nvPr/>
          </p:nvSpPr>
          <p:spPr>
            <a:xfrm>
              <a:off x="2351584" y="2060848"/>
              <a:ext cx="360040" cy="360040"/>
            </a:xfrm>
            <a:prstGeom prst="rect">
              <a:avLst/>
            </a:prstGeom>
            <a:noFill/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93B6071F-D4E9-475F-83CB-D87DD80BD668}"/>
              </a:ext>
            </a:extLst>
          </p:cNvPr>
          <p:cNvCxnSpPr>
            <a:cxnSpLocks/>
          </p:cNvCxnSpPr>
          <p:nvPr/>
        </p:nvCxnSpPr>
        <p:spPr>
          <a:xfrm>
            <a:off x="2113224" y="3760096"/>
            <a:ext cx="1764197" cy="0"/>
          </a:xfrm>
          <a:prstGeom prst="straightConnector1">
            <a:avLst/>
          </a:prstGeom>
          <a:ln w="1905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AC603FB6-638E-40D4-84C9-0E65F0E60F49}"/>
              </a:ext>
            </a:extLst>
          </p:cNvPr>
          <p:cNvSpPr txBox="1"/>
          <p:nvPr/>
        </p:nvSpPr>
        <p:spPr>
          <a:xfrm>
            <a:off x="862321" y="1884999"/>
            <a:ext cx="243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66CC"/>
                </a:solidFill>
              </a:rPr>
              <a:t>带电粒子进入</a:t>
            </a:r>
            <a:r>
              <a:rPr lang="en-US" altLang="zh-CN" b="1" dirty="0">
                <a:solidFill>
                  <a:srgbClr val="0066CC"/>
                </a:solidFill>
              </a:rPr>
              <a:t>MDC</a:t>
            </a:r>
            <a:endParaRPr lang="zh-CN" altLang="en-US" b="1" dirty="0">
              <a:solidFill>
                <a:srgbClr val="0066CC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6CDC499-7E3F-4AFD-B8FE-5F107E53FF12}"/>
              </a:ext>
            </a:extLst>
          </p:cNvPr>
          <p:cNvSpPr txBox="1"/>
          <p:nvPr/>
        </p:nvSpPr>
        <p:spPr>
          <a:xfrm>
            <a:off x="7032104" y="1751055"/>
            <a:ext cx="48245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zh-CN" altLang="en-US" sz="2000" b="1" dirty="0">
                <a:solidFill>
                  <a:srgbClr val="0066CC"/>
                </a:solidFill>
              </a:rPr>
              <a:t>探测器原始信息</a:t>
            </a:r>
            <a:endParaRPr lang="en-US" altLang="zh-CN" sz="2000" b="1" dirty="0">
              <a:solidFill>
                <a:srgbClr val="0066CC"/>
              </a:solidFill>
            </a:endParaRPr>
          </a:p>
          <a:p>
            <a:r>
              <a:rPr lang="zh-CN" altLang="en-US" sz="2000" dirty="0"/>
              <a:t>击中单元编号、信号时间</a:t>
            </a:r>
            <a:r>
              <a:rPr lang="en-US" altLang="zh-CN" sz="2000" dirty="0"/>
              <a:t>(T)</a:t>
            </a:r>
            <a:r>
              <a:rPr lang="zh-CN" altLang="en-US" sz="2000" dirty="0"/>
              <a:t>、信号幅度</a:t>
            </a:r>
            <a:r>
              <a:rPr lang="en-US" altLang="zh-CN" sz="2000" dirty="0"/>
              <a:t>(Q)</a:t>
            </a:r>
            <a:endParaRPr lang="zh-CN" altLang="en-US" sz="20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84DAAE4-B142-425D-8E5F-EACCCB040559}"/>
              </a:ext>
            </a:extLst>
          </p:cNvPr>
          <p:cNvSpPr txBox="1"/>
          <p:nvPr/>
        </p:nvSpPr>
        <p:spPr>
          <a:xfrm>
            <a:off x="4068657" y="1892707"/>
            <a:ext cx="2438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0066CC"/>
                </a:solidFill>
              </a:rPr>
              <a:t>击中单元的波形</a:t>
            </a: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66F73EB6-4C7F-495E-8B2E-8C4CB84A2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224" y="2708920"/>
            <a:ext cx="2932607" cy="29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21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65D490-C4A9-419B-AC65-7A583FAE2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离线数据处理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A79F19A-C2CE-4BC5-A0F4-8D5304377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938A1A-2D0A-4C42-9D81-62D6159A4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47" y="1156281"/>
            <a:ext cx="9097105" cy="2736304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76AC058A-40B1-4554-950A-8583158A3CAF}"/>
              </a:ext>
            </a:extLst>
          </p:cNvPr>
          <p:cNvSpPr txBox="1"/>
          <p:nvPr/>
        </p:nvSpPr>
        <p:spPr>
          <a:xfrm>
            <a:off x="6223825" y="3979986"/>
            <a:ext cx="5397463" cy="76944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</a:rPr>
              <a:t>重建</a:t>
            </a:r>
            <a:r>
              <a:rPr lang="zh-CN" altLang="en-US" sz="2000" dirty="0"/>
              <a:t>：探测器记录的原始数据转化为粒子的动量、能量和运动方向等物理量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14798C3E-0560-4989-8901-A2C566FAAB0A}"/>
              </a:ext>
            </a:extLst>
          </p:cNvPr>
          <p:cNvSpPr txBox="1"/>
          <p:nvPr/>
        </p:nvSpPr>
        <p:spPr>
          <a:xfrm>
            <a:off x="6223825" y="4957903"/>
            <a:ext cx="5504990" cy="138499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</a:rPr>
              <a:t>刻度</a:t>
            </a:r>
            <a:r>
              <a:rPr lang="zh-CN" altLang="en-US" sz="2000" dirty="0"/>
              <a:t>：标定电子学信号与物理测量量之间转换关系，并消除实验外部条件（如温度、气压）和探测器本身条件（如入射位置、电缆长度）对信号探测的影响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D73891B7-5C42-4348-8893-B2B9B3C16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36" y="4221088"/>
            <a:ext cx="2400389" cy="2376264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E72C69DE-7880-4283-968C-5C3FBDDFC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883" y="4213155"/>
            <a:ext cx="2400389" cy="2384197"/>
          </a:xfrm>
          <a:prstGeom prst="rect">
            <a:avLst/>
          </a:prstGeom>
        </p:spPr>
      </p:pic>
      <p:sp>
        <p:nvSpPr>
          <p:cNvPr id="9" name="箭头: 右 8">
            <a:extLst>
              <a:ext uri="{FF2B5EF4-FFF2-40B4-BE49-F238E27FC236}">
                <a16:creationId xmlns:a16="http://schemas.microsoft.com/office/drawing/2014/main" id="{136964BF-A11A-4BAB-9E39-4E8BB515B782}"/>
              </a:ext>
            </a:extLst>
          </p:cNvPr>
          <p:cNvSpPr/>
          <p:nvPr/>
        </p:nvSpPr>
        <p:spPr>
          <a:xfrm>
            <a:off x="2700628" y="5229200"/>
            <a:ext cx="613786" cy="280435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A0DF83E-99D3-403E-99FC-0B90D006024A}"/>
              </a:ext>
            </a:extLst>
          </p:cNvPr>
          <p:cNvSpPr/>
          <p:nvPr/>
        </p:nvSpPr>
        <p:spPr>
          <a:xfrm>
            <a:off x="5435880" y="1588329"/>
            <a:ext cx="3528392" cy="2160240"/>
          </a:xfrm>
          <a:prstGeom prst="rect">
            <a:avLst/>
          </a:prstGeom>
          <a:noFill/>
          <a:ln w="381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950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36E59E-94B2-4C1A-8D46-7C752E417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MDC</a:t>
            </a:r>
            <a:r>
              <a:rPr lang="zh-CN" altLang="en-US" dirty="0"/>
              <a:t>径迹重建流程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D3824F7-080E-4B5A-871A-1CB61A380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grpSp>
        <p:nvGrpSpPr>
          <p:cNvPr id="5" name="组 17">
            <a:extLst>
              <a:ext uri="{FF2B5EF4-FFF2-40B4-BE49-F238E27FC236}">
                <a16:creationId xmlns:a16="http://schemas.microsoft.com/office/drawing/2014/main" id="{C944ECAE-0D33-4A9C-8571-F5AAB3ED1C70}"/>
              </a:ext>
            </a:extLst>
          </p:cNvPr>
          <p:cNvGrpSpPr/>
          <p:nvPr/>
        </p:nvGrpSpPr>
        <p:grpSpPr>
          <a:xfrm>
            <a:off x="2220876" y="5013176"/>
            <a:ext cx="4608512" cy="1584176"/>
            <a:chOff x="611560" y="4293096"/>
            <a:chExt cx="4608512" cy="1296144"/>
          </a:xfrm>
        </p:grpSpPr>
        <p:sp>
          <p:nvSpPr>
            <p:cNvPr id="6" name="圆角矩形 4">
              <a:extLst>
                <a:ext uri="{FF2B5EF4-FFF2-40B4-BE49-F238E27FC236}">
                  <a16:creationId xmlns:a16="http://schemas.microsoft.com/office/drawing/2014/main" id="{609F9C74-7674-4BCE-A112-EA7CD455D508}"/>
                </a:ext>
              </a:extLst>
            </p:cNvPr>
            <p:cNvSpPr/>
            <p:nvPr/>
          </p:nvSpPr>
          <p:spPr>
            <a:xfrm>
              <a:off x="611560" y="4293096"/>
              <a:ext cx="4608512" cy="1296144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EB2CC97-0B09-45BB-BB33-50B55415C712}"/>
                </a:ext>
              </a:extLst>
            </p:cNvPr>
            <p:cNvSpPr/>
            <p:nvPr/>
          </p:nvSpPr>
          <p:spPr>
            <a:xfrm>
              <a:off x="3131840" y="4646590"/>
              <a:ext cx="1944216" cy="58915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/>
                <a:t>Runge-Kutta</a:t>
              </a:r>
              <a:r>
                <a:rPr lang="en-US" altLang="zh-CN" sz="2400" dirty="0"/>
                <a:t> fitting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5CC37D34-1B6D-4041-A508-03EFA3E77756}"/>
                </a:ext>
              </a:extLst>
            </p:cNvPr>
            <p:cNvSpPr/>
            <p:nvPr/>
          </p:nvSpPr>
          <p:spPr>
            <a:xfrm>
              <a:off x="755576" y="4705505"/>
              <a:ext cx="1944216" cy="4713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 err="1"/>
                <a:t>Kalman</a:t>
              </a:r>
              <a:r>
                <a:rPr lang="en-US" altLang="zh-CN" sz="2400" dirty="0"/>
                <a:t> fitting</a:t>
              </a:r>
            </a:p>
          </p:txBody>
        </p:sp>
        <p:sp>
          <p:nvSpPr>
            <p:cNvPr id="9" name="下箭头 7">
              <a:extLst>
                <a:ext uri="{FF2B5EF4-FFF2-40B4-BE49-F238E27FC236}">
                  <a16:creationId xmlns:a16="http://schemas.microsoft.com/office/drawing/2014/main" id="{6D7CCFA6-CDA0-45B0-93C4-701A6A883DFE}"/>
                </a:ext>
              </a:extLst>
            </p:cNvPr>
            <p:cNvSpPr/>
            <p:nvPr/>
          </p:nvSpPr>
          <p:spPr>
            <a:xfrm rot="5400000">
              <a:off x="2771800" y="4725144"/>
              <a:ext cx="288032" cy="432048"/>
            </a:xfrm>
            <a:prstGeom prst="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A094D28F-9514-4040-A4AC-5752E96ABAEE}"/>
              </a:ext>
            </a:extLst>
          </p:cNvPr>
          <p:cNvSpPr txBox="1">
            <a:spLocks/>
          </p:cNvSpPr>
          <p:nvPr/>
        </p:nvSpPr>
        <p:spPr>
          <a:xfrm>
            <a:off x="983432" y="1489646"/>
            <a:ext cx="5773948" cy="33395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PAT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算法</a:t>
            </a:r>
            <a:endParaRPr lang="en-US" altLang="zh-CN" sz="2000" dirty="0"/>
          </a:p>
          <a:p>
            <a:pPr marL="742950" lvl="1" indent="-28575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zh-CN" dirty="0"/>
              <a:t>limited by segment pattern coverage, rec. for high </a:t>
            </a:r>
            <a:r>
              <a:rPr lang="en-US" altLang="zh-CN" dirty="0" err="1"/>
              <a:t>pt</a:t>
            </a:r>
            <a:r>
              <a:rPr lang="en-US" altLang="zh-CN" dirty="0"/>
              <a:t> tracks (P</a:t>
            </a:r>
            <a:r>
              <a:rPr lang="en-US" altLang="zh-CN" baseline="-25000" dirty="0"/>
              <a:t>T</a:t>
            </a:r>
            <a:r>
              <a:rPr lang="en-US" altLang="zh-CN" dirty="0"/>
              <a:t> &gt; 250MeV/c)</a:t>
            </a:r>
          </a:p>
          <a:p>
            <a:pPr marL="342900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altLang="zh-CN" sz="2000" dirty="0">
                <a:solidFill>
                  <a:srgbClr val="376092"/>
                </a:solidFill>
              </a:rPr>
              <a:t>TSF</a:t>
            </a:r>
            <a:r>
              <a:rPr lang="zh-CN" altLang="en-US" sz="2000" dirty="0">
                <a:solidFill>
                  <a:srgbClr val="376092"/>
                </a:solidFill>
              </a:rPr>
              <a:t>算法</a:t>
            </a:r>
            <a:endParaRPr lang="en-US" altLang="zh-CN" sz="2000" dirty="0"/>
          </a:p>
          <a:p>
            <a:pPr marL="742950" lvl="1" indent="-28575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zh-CN" dirty="0"/>
              <a:t>P</a:t>
            </a:r>
            <a:r>
              <a:rPr lang="en-US" altLang="zh-CN" baseline="-25000" dirty="0"/>
              <a:t>T</a:t>
            </a:r>
            <a:r>
              <a:rPr lang="en-US" altLang="zh-CN" dirty="0"/>
              <a:t> : 120~250MeV/c</a:t>
            </a:r>
          </a:p>
          <a:p>
            <a:pPr marL="342900" indent="-342900">
              <a:spcBef>
                <a:spcPct val="20000"/>
              </a:spcBef>
              <a:buFont typeface="Wingdings" charset="2"/>
              <a:buChar char="Ø"/>
              <a:defRPr/>
            </a:pPr>
            <a:r>
              <a:rPr lang="en-US" altLang="zh-CN" sz="2000" dirty="0" err="1">
                <a:solidFill>
                  <a:srgbClr val="376092"/>
                </a:solidFill>
              </a:rPr>
              <a:t>CurlFinder</a:t>
            </a:r>
            <a:r>
              <a:rPr lang="zh-CN" altLang="en-US" sz="2000" dirty="0">
                <a:solidFill>
                  <a:srgbClr val="376092"/>
                </a:solidFill>
              </a:rPr>
              <a:t>算法</a:t>
            </a:r>
            <a:endParaRPr lang="en-US" altLang="zh-CN" sz="2000" dirty="0">
              <a:solidFill>
                <a:srgbClr val="376092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zh-CN" dirty="0">
                <a:solidFill>
                  <a:srgbClr val="000000"/>
                </a:solidFill>
              </a:rPr>
              <a:t> P</a:t>
            </a:r>
            <a:r>
              <a:rPr lang="en-US" altLang="zh-CN" baseline="-25000" dirty="0">
                <a:solidFill>
                  <a:srgbClr val="000000"/>
                </a:solidFill>
              </a:rPr>
              <a:t>T</a:t>
            </a:r>
            <a:r>
              <a:rPr lang="en-US" altLang="zh-CN" dirty="0">
                <a:solidFill>
                  <a:srgbClr val="000000"/>
                </a:solidFill>
              </a:rPr>
              <a:t> &lt;120MeV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Hough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变换算法</a:t>
            </a:r>
            <a:endParaRPr lang="en-US" altLang="zh-CN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圆角矩形 9">
            <a:extLst>
              <a:ext uri="{FF2B5EF4-FFF2-40B4-BE49-F238E27FC236}">
                <a16:creationId xmlns:a16="http://schemas.microsoft.com/office/drawing/2014/main" id="{078DC695-B060-40EC-8C95-05EB970F3D71}"/>
              </a:ext>
            </a:extLst>
          </p:cNvPr>
          <p:cNvSpPr/>
          <p:nvPr/>
        </p:nvSpPr>
        <p:spPr>
          <a:xfrm>
            <a:off x="7549468" y="1489646"/>
            <a:ext cx="2376264" cy="496369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81D9836-3D90-43D1-A3F7-31FF1A51E1DE}"/>
              </a:ext>
            </a:extLst>
          </p:cNvPr>
          <p:cNvSpPr/>
          <p:nvPr/>
        </p:nvSpPr>
        <p:spPr>
          <a:xfrm>
            <a:off x="7765492" y="3140968"/>
            <a:ext cx="194421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TSF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18769DF-7D40-4AED-A855-F8A13E5659FC}"/>
              </a:ext>
            </a:extLst>
          </p:cNvPr>
          <p:cNvSpPr/>
          <p:nvPr/>
        </p:nvSpPr>
        <p:spPr>
          <a:xfrm>
            <a:off x="7765492" y="4221088"/>
            <a:ext cx="194421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err="1"/>
              <a:t>Curlfinder</a:t>
            </a:r>
            <a:endParaRPr lang="en-US" altLang="zh-CN" sz="2400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637D012-4773-4068-84DC-37DDF5BD2F45}"/>
              </a:ext>
            </a:extLst>
          </p:cNvPr>
          <p:cNvSpPr/>
          <p:nvPr/>
        </p:nvSpPr>
        <p:spPr>
          <a:xfrm>
            <a:off x="7765492" y="5373217"/>
            <a:ext cx="1944216" cy="6575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Hough transform</a:t>
            </a:r>
          </a:p>
        </p:txBody>
      </p:sp>
      <p:sp>
        <p:nvSpPr>
          <p:cNvPr id="15" name="下箭头 13">
            <a:extLst>
              <a:ext uri="{FF2B5EF4-FFF2-40B4-BE49-F238E27FC236}">
                <a16:creationId xmlns:a16="http://schemas.microsoft.com/office/drawing/2014/main" id="{6CD9F865-0467-43B6-918E-F870B25D1A6C}"/>
              </a:ext>
            </a:extLst>
          </p:cNvPr>
          <p:cNvSpPr/>
          <p:nvPr/>
        </p:nvSpPr>
        <p:spPr>
          <a:xfrm>
            <a:off x="8557580" y="3789040"/>
            <a:ext cx="288032" cy="432048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下箭头 14">
            <a:extLst>
              <a:ext uri="{FF2B5EF4-FFF2-40B4-BE49-F238E27FC236}">
                <a16:creationId xmlns:a16="http://schemas.microsoft.com/office/drawing/2014/main" id="{51F93767-A7B9-4B8E-991C-6132843C2694}"/>
              </a:ext>
            </a:extLst>
          </p:cNvPr>
          <p:cNvSpPr/>
          <p:nvPr/>
        </p:nvSpPr>
        <p:spPr>
          <a:xfrm>
            <a:off x="8557580" y="4869160"/>
            <a:ext cx="288032" cy="504056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下箭头 15">
            <a:extLst>
              <a:ext uri="{FF2B5EF4-FFF2-40B4-BE49-F238E27FC236}">
                <a16:creationId xmlns:a16="http://schemas.microsoft.com/office/drawing/2014/main" id="{4534EC33-BE39-4633-BE77-AF2E17CB609F}"/>
              </a:ext>
            </a:extLst>
          </p:cNvPr>
          <p:cNvSpPr/>
          <p:nvPr/>
        </p:nvSpPr>
        <p:spPr>
          <a:xfrm rot="5400000">
            <a:off x="7009410" y="5409219"/>
            <a:ext cx="360037" cy="72008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D4B06C1-9031-4E72-9772-C26232766182}"/>
              </a:ext>
            </a:extLst>
          </p:cNvPr>
          <p:cNvSpPr/>
          <p:nvPr/>
        </p:nvSpPr>
        <p:spPr>
          <a:xfrm>
            <a:off x="7765492" y="2132856"/>
            <a:ext cx="194421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PAT</a:t>
            </a:r>
          </a:p>
        </p:txBody>
      </p:sp>
      <p:sp>
        <p:nvSpPr>
          <p:cNvPr id="19" name="下箭头 17">
            <a:extLst>
              <a:ext uri="{FF2B5EF4-FFF2-40B4-BE49-F238E27FC236}">
                <a16:creationId xmlns:a16="http://schemas.microsoft.com/office/drawing/2014/main" id="{DA73275B-B8B0-43C0-A3DD-D3F70A74BF51}"/>
              </a:ext>
            </a:extLst>
          </p:cNvPr>
          <p:cNvSpPr/>
          <p:nvPr/>
        </p:nvSpPr>
        <p:spPr>
          <a:xfrm>
            <a:off x="8557580" y="2780928"/>
            <a:ext cx="288032" cy="36004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242A7F6-654A-4940-A15F-012A7A750701}"/>
              </a:ext>
            </a:extLst>
          </p:cNvPr>
          <p:cNvSpPr txBox="1"/>
          <p:nvPr/>
        </p:nvSpPr>
        <p:spPr>
          <a:xfrm>
            <a:off x="7729488" y="1561877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径迹寻找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2548295-5C9B-45FA-BDD9-75451C8B2939}"/>
              </a:ext>
            </a:extLst>
          </p:cNvPr>
          <p:cNvSpPr txBox="1"/>
          <p:nvPr/>
        </p:nvSpPr>
        <p:spPr>
          <a:xfrm>
            <a:off x="3480036" y="501317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/>
              <a:t>径迹拟合</a:t>
            </a:r>
          </a:p>
        </p:txBody>
      </p:sp>
    </p:spTree>
    <p:extLst>
      <p:ext uri="{BB962C8B-B14F-4D97-AF65-F5344CB8AC3E}">
        <p14:creationId xmlns:p14="http://schemas.microsoft.com/office/powerpoint/2010/main" val="3887997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灯片编号占位符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EBF65F-F18B-4D14-93C9-6C3980DC97AE}" type="slidenum">
              <a:rPr lang="zh-CN" altLang="en-US" smtClean="0"/>
              <a:pPr/>
              <a:t>28</a:t>
            </a:fld>
            <a:endParaRPr lang="en-US" altLang="zh-CN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zh-CN" altLang="en-US" dirty="0"/>
              <a:t>径迹参数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3632" y="1343099"/>
            <a:ext cx="6144366" cy="2160240"/>
          </a:xfrm>
        </p:spPr>
        <p:txBody>
          <a:bodyPr>
            <a:normAutofit/>
          </a:bodyPr>
          <a:lstStyle/>
          <a:p>
            <a:r>
              <a:rPr lang="en-US" altLang="zh-CN" sz="1800" b="1" dirty="0" err="1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US" altLang="zh-CN" sz="1800" b="1" baseline="-25000" dirty="0" err="1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r</a:t>
            </a:r>
            <a:r>
              <a:rPr lang="en-US" altLang="zh-CN" sz="1800" b="1" baseline="-25000" dirty="0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 </a:t>
            </a:r>
            <a:r>
              <a:rPr lang="en-US" altLang="zh-CN" sz="1800" b="1" dirty="0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:  </a:t>
            </a:r>
            <a:r>
              <a:rPr lang="zh-CN" altLang="en-US" sz="1800" b="1" dirty="0">
                <a:sym typeface="Symbol" pitchFamily="18" charset="2"/>
              </a:rPr>
              <a:t>螺旋线在</a:t>
            </a:r>
            <a:r>
              <a:rPr lang="en-US" altLang="zh-CN" sz="1800" b="1" dirty="0">
                <a:sym typeface="Symbol" pitchFamily="18" charset="2"/>
              </a:rPr>
              <a:t>x-y</a:t>
            </a:r>
            <a:r>
              <a:rPr lang="zh-CN" altLang="en-US" sz="1800" b="1" dirty="0">
                <a:sym typeface="Symbol" pitchFamily="18" charset="2"/>
              </a:rPr>
              <a:t>平面上的投影与参考点的距离</a:t>
            </a:r>
            <a:endParaRPr lang="zh-CN" altLang="en-US" sz="1800" b="1" dirty="0">
              <a:solidFill>
                <a:srgbClr val="CC0000"/>
              </a:solidFill>
              <a:sym typeface="Symbol" pitchFamily="18" charset="2"/>
            </a:endParaRPr>
          </a:p>
          <a:p>
            <a:r>
              <a:rPr lang="en-US" altLang="zh-CN" sz="1800" b="1" dirty="0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</a:t>
            </a:r>
            <a:r>
              <a:rPr lang="en-US" altLang="zh-CN" sz="1800" b="1" baseline="-25000" dirty="0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0 </a:t>
            </a:r>
            <a:r>
              <a:rPr lang="en-US" altLang="zh-CN" sz="1800" b="1" dirty="0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: </a:t>
            </a:r>
            <a:r>
              <a:rPr lang="zh-CN" altLang="en-US" sz="1800" b="1" dirty="0">
                <a:sym typeface="Symbol" pitchFamily="18" charset="2"/>
              </a:rPr>
              <a:t>参考点与螺旋线中心连线的方位角</a:t>
            </a:r>
          </a:p>
          <a:p>
            <a:r>
              <a:rPr lang="en-US" altLang="zh-CN" sz="1800" b="1" dirty="0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 : </a:t>
            </a:r>
            <a:r>
              <a:rPr lang="zh-CN" altLang="en-US" sz="1800" b="1" dirty="0">
                <a:sym typeface="Symbol" pitchFamily="18" charset="2"/>
              </a:rPr>
              <a:t>横动量的倒数 </a:t>
            </a:r>
            <a:r>
              <a:rPr lang="en-US" altLang="zh-CN" sz="1800" b="1" dirty="0">
                <a:sym typeface="Symbol" pitchFamily="18" charset="2"/>
              </a:rPr>
              <a:t>(1/Pt)</a:t>
            </a:r>
            <a:r>
              <a:rPr lang="zh-CN" altLang="en-US" sz="1800" b="1" dirty="0">
                <a:sym typeface="Symbol" pitchFamily="18" charset="2"/>
              </a:rPr>
              <a:t>，其符号反映粒子电荷的正负</a:t>
            </a:r>
          </a:p>
          <a:p>
            <a:r>
              <a:rPr lang="en-US" altLang="zh-CN" sz="1800" b="1" dirty="0" err="1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d</a:t>
            </a:r>
            <a:r>
              <a:rPr lang="en-US" altLang="zh-CN" sz="1800" b="1" baseline="-25000" dirty="0" err="1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z</a:t>
            </a:r>
            <a:r>
              <a:rPr lang="en-US" altLang="zh-CN" sz="1800" b="1" dirty="0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 : </a:t>
            </a:r>
            <a:r>
              <a:rPr lang="en-US" altLang="zh-CN" sz="1800" b="1" dirty="0">
                <a:sym typeface="Symbol" pitchFamily="18" charset="2"/>
              </a:rPr>
              <a:t>z</a:t>
            </a:r>
            <a:r>
              <a:rPr lang="zh-CN" altLang="en-US" sz="1800" b="1" dirty="0">
                <a:sym typeface="Symbol" pitchFamily="18" charset="2"/>
              </a:rPr>
              <a:t>方向上螺旋线离参考点的距离 </a:t>
            </a:r>
          </a:p>
          <a:p>
            <a:r>
              <a:rPr lang="en-US" altLang="zh-CN" sz="1800" b="1" dirty="0">
                <a:solidFill>
                  <a:schemeClr val="accent6">
                    <a:lumMod val="75000"/>
                  </a:schemeClr>
                </a:solidFill>
                <a:sym typeface="Symbol" pitchFamily="18" charset="2"/>
              </a:rPr>
              <a:t>tan : </a:t>
            </a:r>
            <a:r>
              <a:rPr lang="en-US" altLang="zh-CN" sz="1800" b="1" dirty="0">
                <a:latin typeface="Symbol" panose="05050102010706020507" pitchFamily="18" charset="2"/>
                <a:sym typeface="Symbol" pitchFamily="18" charset="2"/>
              </a:rPr>
              <a:t>l</a:t>
            </a:r>
            <a:r>
              <a:rPr lang="zh-CN" altLang="en-US" sz="1800" b="1" dirty="0">
                <a:sym typeface="Symbol" pitchFamily="18" charset="2"/>
              </a:rPr>
              <a:t>为螺旋线与</a:t>
            </a:r>
            <a:r>
              <a:rPr lang="en-US" altLang="zh-CN" sz="1800" b="1" dirty="0">
                <a:sym typeface="Symbol" pitchFamily="18" charset="2"/>
              </a:rPr>
              <a:t>x-y</a:t>
            </a:r>
            <a:r>
              <a:rPr lang="zh-CN" altLang="en-US" sz="1800" b="1" dirty="0">
                <a:sym typeface="Symbol" pitchFamily="18" charset="2"/>
              </a:rPr>
              <a:t>平面的夹角</a:t>
            </a:r>
            <a:endParaRPr lang="zh-CN" altLang="en-US" sz="1800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02CAC8A5-3387-4F6D-A01F-D51E04CC0F14}"/>
              </a:ext>
            </a:extLst>
          </p:cNvPr>
          <p:cNvSpPr txBox="1"/>
          <p:nvPr/>
        </p:nvSpPr>
        <p:spPr>
          <a:xfrm>
            <a:off x="3476792" y="3257536"/>
            <a:ext cx="50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y</a:t>
            </a:r>
            <a:endParaRPr lang="zh-CN" alt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1305B65-6319-2645-B1A9-B7FDEFBDDADE}"/>
              </a:ext>
            </a:extLst>
          </p:cNvPr>
          <p:cNvGrpSpPr/>
          <p:nvPr/>
        </p:nvGrpSpPr>
        <p:grpSpPr>
          <a:xfrm>
            <a:off x="1678885" y="3356992"/>
            <a:ext cx="6365888" cy="5792800"/>
            <a:chOff x="661397" y="3151833"/>
            <a:chExt cx="6365888" cy="5792800"/>
          </a:xfrm>
        </p:grpSpPr>
        <p:sp>
          <p:nvSpPr>
            <p:cNvPr id="13" name="弧形 12">
              <a:extLst>
                <a:ext uri="{FF2B5EF4-FFF2-40B4-BE49-F238E27FC236}">
                  <a16:creationId xmlns:a16="http://schemas.microsoft.com/office/drawing/2014/main" id="{1F30F107-819D-4A06-B8D8-4E11BF4FA2EF}"/>
                </a:ext>
              </a:extLst>
            </p:cNvPr>
            <p:cNvSpPr>
              <a:spLocks noChangeAspect="1"/>
            </p:cNvSpPr>
            <p:nvPr/>
          </p:nvSpPr>
          <p:spPr>
            <a:xfrm rot="813221" flipH="1">
              <a:off x="1355387" y="3766351"/>
              <a:ext cx="5671898" cy="5178282"/>
            </a:xfrm>
            <a:prstGeom prst="arc">
              <a:avLst/>
            </a:prstGeom>
            <a:ln w="19050">
              <a:solidFill>
                <a:schemeClr val="accent6">
                  <a:lumMod val="75000"/>
                </a:schemeClr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4DA8B29-1181-FB42-BBF8-A5C0F21999A8}"/>
                </a:ext>
              </a:extLst>
            </p:cNvPr>
            <p:cNvGrpSpPr/>
            <p:nvPr/>
          </p:nvGrpSpPr>
          <p:grpSpPr>
            <a:xfrm>
              <a:off x="661397" y="3151833"/>
              <a:ext cx="4946381" cy="3356384"/>
              <a:chOff x="661397" y="3151833"/>
              <a:chExt cx="4946381" cy="3356384"/>
            </a:xfrm>
          </p:grpSpPr>
          <p:cxnSp>
            <p:nvCxnSpPr>
              <p:cNvPr id="3" name="直接箭头连接符 2">
                <a:extLst>
                  <a:ext uri="{FF2B5EF4-FFF2-40B4-BE49-F238E27FC236}">
                    <a16:creationId xmlns:a16="http://schemas.microsoft.com/office/drawing/2014/main" id="{F138AE72-21B6-43C1-B126-4D8FAEB1EE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1397" y="5704980"/>
                <a:ext cx="3456384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直接箭头连接符 4">
                <a:extLst>
                  <a:ext uri="{FF2B5EF4-FFF2-40B4-BE49-F238E27FC236}">
                    <a16:creationId xmlns:a16="http://schemas.microsoft.com/office/drawing/2014/main" id="{EE6CF600-71D7-4F04-ACDC-F85E4F33BB6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17581" y="3151833"/>
                <a:ext cx="0" cy="29131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箭头连接符 11">
                <a:extLst>
                  <a:ext uri="{FF2B5EF4-FFF2-40B4-BE49-F238E27FC236}">
                    <a16:creationId xmlns:a16="http://schemas.microsoft.com/office/drawing/2014/main" id="{C56C1D16-1481-46D5-BCEB-2984D006E3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44570" y="5384081"/>
                <a:ext cx="773012" cy="3209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64A3D156-DBBF-4562-BDAE-1A4F05A72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9744" y="4823891"/>
                <a:ext cx="216024" cy="576064"/>
              </a:xfrm>
              <a:prstGeom prst="straightConnector1">
                <a:avLst/>
              </a:prstGeom>
              <a:ln w="12700"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80C19BEE-513B-494F-B720-44CAF2AE24CC}"/>
                  </a:ext>
                </a:extLst>
              </p:cNvPr>
              <p:cNvGrpSpPr/>
              <p:nvPr/>
            </p:nvGrpSpPr>
            <p:grpSpPr>
              <a:xfrm>
                <a:off x="1979724" y="5352363"/>
                <a:ext cx="432035" cy="369332"/>
                <a:chOff x="1835702" y="5484206"/>
                <a:chExt cx="432035" cy="369332"/>
              </a:xfrm>
            </p:grpSpPr>
            <p:sp>
              <p:nvSpPr>
                <p:cNvPr id="24" name="文本框 23">
                  <a:extLst>
                    <a:ext uri="{FF2B5EF4-FFF2-40B4-BE49-F238E27FC236}">
                      <a16:creationId xmlns:a16="http://schemas.microsoft.com/office/drawing/2014/main" id="{28E640F4-11F4-4332-B3D1-3D1969C9D8EE}"/>
                    </a:ext>
                  </a:extLst>
                </p:cNvPr>
                <p:cNvSpPr txBox="1"/>
                <p:nvPr/>
              </p:nvSpPr>
              <p:spPr>
                <a:xfrm>
                  <a:off x="1835702" y="5484206"/>
                  <a:ext cx="4320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r</a:t>
                  </a:r>
                  <a:endParaRPr lang="zh-CN" altLang="en-US" dirty="0"/>
                </a:p>
              </p:txBody>
            </p:sp>
            <p:cxnSp>
              <p:nvCxnSpPr>
                <p:cNvPr id="25" name="直接箭头连接符 24">
                  <a:extLst>
                    <a:ext uri="{FF2B5EF4-FFF2-40B4-BE49-F238E27FC236}">
                      <a16:creationId xmlns:a16="http://schemas.microsoft.com/office/drawing/2014/main" id="{E9EBFCB2-3B8F-4793-BE16-9C507F82CF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875371" y="5551200"/>
                  <a:ext cx="180027" cy="767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9A8122B0-05EB-4BA7-AF08-D36B1ADB6548}"/>
                  </a:ext>
                </a:extLst>
              </p:cNvPr>
              <p:cNvGrpSpPr/>
              <p:nvPr/>
            </p:nvGrpSpPr>
            <p:grpSpPr>
              <a:xfrm>
                <a:off x="1584054" y="4450567"/>
                <a:ext cx="432035" cy="369332"/>
                <a:chOff x="1067999" y="5749021"/>
                <a:chExt cx="432035" cy="369332"/>
              </a:xfrm>
            </p:grpSpPr>
            <p:sp>
              <p:nvSpPr>
                <p:cNvPr id="20" name="文本框 19">
                  <a:extLst>
                    <a:ext uri="{FF2B5EF4-FFF2-40B4-BE49-F238E27FC236}">
                      <a16:creationId xmlns:a16="http://schemas.microsoft.com/office/drawing/2014/main" id="{7B0127E8-E4D7-454D-83CE-B1FD69593624}"/>
                    </a:ext>
                  </a:extLst>
                </p:cNvPr>
                <p:cNvSpPr txBox="1"/>
                <p:nvPr/>
              </p:nvSpPr>
              <p:spPr>
                <a:xfrm>
                  <a:off x="1067999" y="5749021"/>
                  <a:ext cx="43203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/>
                    <a:t>p</a:t>
                  </a:r>
                  <a:endParaRPr lang="zh-CN" altLang="en-US" dirty="0"/>
                </a:p>
              </p:txBody>
            </p:sp>
            <p:cxnSp>
              <p:nvCxnSpPr>
                <p:cNvPr id="30" name="直接箭头连接符 29">
                  <a:extLst>
                    <a:ext uri="{FF2B5EF4-FFF2-40B4-BE49-F238E27FC236}">
                      <a16:creationId xmlns:a16="http://schemas.microsoft.com/office/drawing/2014/main" id="{F4013418-017B-4C9F-B87A-68AE41E7D6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25159" y="5830332"/>
                  <a:ext cx="180027" cy="767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10E1588F-512E-4F82-9943-0FCFE87EAA98}"/>
                  </a:ext>
                </a:extLst>
              </p:cNvPr>
              <p:cNvSpPr txBox="1"/>
              <p:nvPr/>
            </p:nvSpPr>
            <p:spPr>
              <a:xfrm>
                <a:off x="3865753" y="5721695"/>
                <a:ext cx="5040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/>
                  <a:t>x</a:t>
                </a:r>
                <a:endParaRPr lang="zh-CN" altLang="en-US" dirty="0"/>
              </a:p>
            </p:txBody>
          </p: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A0D2DDB4-EE97-4478-8066-E0B37F044B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7461" y="5384081"/>
                <a:ext cx="693615" cy="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6EDBAFC4-915B-4D83-9429-8FDA0003DC99}"/>
                  </a:ext>
                </a:extLst>
              </p:cNvPr>
              <p:cNvSpPr txBox="1"/>
              <p:nvPr/>
            </p:nvSpPr>
            <p:spPr>
              <a:xfrm>
                <a:off x="1648142" y="4948457"/>
                <a:ext cx="5040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Symbol" panose="05050102010706020507" pitchFamily="18" charset="2"/>
                  </a:rPr>
                  <a:t>j</a:t>
                </a:r>
                <a:endParaRPr lang="zh-CN" altLang="en-US" dirty="0">
                  <a:latin typeface="Symbol" panose="05050102010706020507" pitchFamily="18" charset="2"/>
                </a:endParaRPr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69A19D59-C030-4C1C-B59E-0CC9CD66892B}"/>
                  </a:ext>
                </a:extLst>
              </p:cNvPr>
              <p:cNvSpPr txBox="1"/>
              <p:nvPr/>
            </p:nvSpPr>
            <p:spPr>
              <a:xfrm>
                <a:off x="3062068" y="4527559"/>
                <a:ext cx="254571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err="1"/>
                  <a:t>d</a:t>
                </a:r>
                <a:r>
                  <a:rPr lang="en-US" altLang="zh-CN" baseline="-25000" dirty="0" err="1"/>
                  <a:t>r</a:t>
                </a:r>
                <a:r>
                  <a:rPr lang="zh-CN" altLang="en-US" dirty="0"/>
                  <a:t>符号与</a:t>
                </a:r>
                <a:r>
                  <a:rPr lang="en-US" altLang="zh-CN" dirty="0"/>
                  <a:t>(</a:t>
                </a:r>
                <a:r>
                  <a:rPr lang="en-US" altLang="zh-CN" dirty="0" err="1"/>
                  <a:t>r×p</a:t>
                </a:r>
                <a:r>
                  <a:rPr lang="en-US" altLang="zh-CN" dirty="0"/>
                  <a:t>)</a:t>
                </a:r>
                <a:r>
                  <a:rPr lang="en-US" altLang="zh-CN" dirty="0">
                    <a:sym typeface="Wingdings" panose="05000000000000000000" pitchFamily="2" charset="2"/>
                  </a:rPr>
                  <a:t>·z</a:t>
                </a:r>
                <a:r>
                  <a:rPr lang="zh-CN" altLang="en-US" dirty="0">
                    <a:sym typeface="Wingdings" panose="05000000000000000000" pitchFamily="2" charset="2"/>
                  </a:rPr>
                  <a:t>相同</a:t>
                </a:r>
                <a:endParaRPr lang="en-US" altLang="zh-CN" dirty="0">
                  <a:sym typeface="Wingdings" panose="05000000000000000000" pitchFamily="2" charset="2"/>
                </a:endParaRPr>
              </a:p>
              <a:p>
                <a:r>
                  <a:rPr lang="en-US" altLang="zh-CN" dirty="0">
                    <a:latin typeface="Symbol" panose="05050102010706020507" pitchFamily="18" charset="2"/>
                  </a:rPr>
                  <a:t>f</a:t>
                </a:r>
                <a:r>
                  <a:rPr lang="en-US" altLang="zh-CN" baseline="-25000" dirty="0"/>
                  <a:t>0</a:t>
                </a:r>
                <a:r>
                  <a:rPr lang="en-US" altLang="zh-CN" dirty="0"/>
                  <a:t> = </a:t>
                </a:r>
                <a:r>
                  <a:rPr lang="en-US" altLang="zh-CN" dirty="0">
                    <a:latin typeface="Symbol" panose="05050102010706020507" pitchFamily="18" charset="2"/>
                  </a:rPr>
                  <a:t>j</a:t>
                </a:r>
                <a:r>
                  <a:rPr lang="en-US" altLang="zh-CN" dirty="0"/>
                  <a:t>-</a:t>
                </a:r>
                <a:r>
                  <a:rPr lang="en-US" altLang="zh-CN" dirty="0">
                    <a:latin typeface="Symbol" panose="05050102010706020507" pitchFamily="18" charset="2"/>
                  </a:rPr>
                  <a:t>p</a:t>
                </a:r>
                <a:r>
                  <a:rPr lang="en-US" altLang="zh-CN" dirty="0"/>
                  <a:t>/2</a:t>
                </a:r>
              </a:p>
              <a:p>
                <a:r>
                  <a:rPr lang="en-US" altLang="zh-CN" dirty="0" err="1"/>
                  <a:t>dz</a:t>
                </a:r>
                <a:r>
                  <a:rPr lang="zh-CN" altLang="en-US" dirty="0"/>
                  <a:t>为</a:t>
                </a:r>
                <a:r>
                  <a:rPr lang="en-US" altLang="zh-CN" dirty="0" err="1"/>
                  <a:t>poca</a:t>
                </a:r>
                <a:r>
                  <a:rPr lang="zh-CN" altLang="en-US" dirty="0"/>
                  <a:t>的</a:t>
                </a:r>
                <a:r>
                  <a:rPr lang="en-US" altLang="zh-CN" dirty="0"/>
                  <a:t>z</a:t>
                </a:r>
                <a:r>
                  <a:rPr lang="zh-CN" altLang="en-US" dirty="0"/>
                  <a:t>坐标</a:t>
                </a: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15F54249-F095-4AFF-83B6-8D308227C96A}"/>
                  </a:ext>
                </a:extLst>
              </p:cNvPr>
              <p:cNvSpPr txBox="1"/>
              <p:nvPr/>
            </p:nvSpPr>
            <p:spPr>
              <a:xfrm>
                <a:off x="1529139" y="6138885"/>
                <a:ext cx="345637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err="1"/>
                  <a:t>Poca</a:t>
                </a:r>
                <a:r>
                  <a:rPr lang="en-US" altLang="zh-CN" dirty="0"/>
                  <a:t> (point of closest approach)</a:t>
                </a:r>
                <a:endParaRPr lang="zh-CN" altLang="en-US" dirty="0"/>
              </a:p>
            </p:txBody>
          </p:sp>
          <p:cxnSp>
            <p:nvCxnSpPr>
              <p:cNvPr id="40" name="直接箭头连接符 39">
                <a:extLst>
                  <a:ext uri="{FF2B5EF4-FFF2-40B4-BE49-F238E27FC236}">
                    <a16:creationId xmlns:a16="http://schemas.microsoft.com/office/drawing/2014/main" id="{08C6DA37-F719-4E02-902A-6A68ABF8B5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8383" y="5485271"/>
                <a:ext cx="219512" cy="7292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6536C7EE-8EC5-43FF-BFBF-AD9F2A842628}"/>
                  </a:ext>
                </a:extLst>
              </p:cNvPr>
              <p:cNvSpPr txBox="1"/>
              <p:nvPr/>
            </p:nvSpPr>
            <p:spPr>
              <a:xfrm>
                <a:off x="2860876" y="4217510"/>
                <a:ext cx="166921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/>
                  <a:t>以</a:t>
                </a:r>
                <a:r>
                  <a:rPr lang="en-US" altLang="zh-CN" sz="1600" dirty="0"/>
                  <a:t>(0,0)</a:t>
                </a:r>
                <a:r>
                  <a:rPr lang="zh-CN" altLang="en-US" sz="1600" dirty="0"/>
                  <a:t>为参考点</a:t>
                </a:r>
              </a:p>
            </p:txBody>
          </p:sp>
          <p:sp>
            <p:nvSpPr>
              <p:cNvPr id="47" name="弧形 46">
                <a:extLst>
                  <a:ext uri="{FF2B5EF4-FFF2-40B4-BE49-F238E27FC236}">
                    <a16:creationId xmlns:a16="http://schemas.microsoft.com/office/drawing/2014/main" id="{760D161C-FC9B-4C34-BD97-17874C926690}"/>
                  </a:ext>
                </a:extLst>
              </p:cNvPr>
              <p:cNvSpPr/>
              <p:nvPr/>
            </p:nvSpPr>
            <p:spPr>
              <a:xfrm rot="1187877">
                <a:off x="1387198" y="5203300"/>
                <a:ext cx="277159" cy="292762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9E4CB946-85DB-4EC8-8D05-32F2EE29AFD9}"/>
                  </a:ext>
                </a:extLst>
              </p:cNvPr>
              <p:cNvSpPr/>
              <p:nvPr/>
            </p:nvSpPr>
            <p:spPr>
              <a:xfrm>
                <a:off x="1483797" y="5352363"/>
                <a:ext cx="72000" cy="72000"/>
              </a:xfrm>
              <a:prstGeom prst="ellipse">
                <a:avLst/>
              </a:prstGeom>
              <a:solidFill>
                <a:srgbClr val="00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39CFC2A1-390C-4C77-8363-4D7AC3B5192F}"/>
              </a:ext>
            </a:extLst>
          </p:cNvPr>
          <p:cNvCxnSpPr>
            <a:cxnSpLocks/>
          </p:cNvCxnSpPr>
          <p:nvPr/>
        </p:nvCxnSpPr>
        <p:spPr>
          <a:xfrm>
            <a:off x="7706357" y="3523077"/>
            <a:ext cx="25202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EBCBF056-6EDB-48D4-8A8D-D5FE0189D2B8}"/>
              </a:ext>
            </a:extLst>
          </p:cNvPr>
          <p:cNvCxnSpPr/>
          <p:nvPr/>
        </p:nvCxnSpPr>
        <p:spPr>
          <a:xfrm flipV="1">
            <a:off x="8911416" y="1617138"/>
            <a:ext cx="0" cy="2317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弧形 9">
            <a:extLst>
              <a:ext uri="{FF2B5EF4-FFF2-40B4-BE49-F238E27FC236}">
                <a16:creationId xmlns:a16="http://schemas.microsoft.com/office/drawing/2014/main" id="{D263DC4A-5946-401F-9037-AD91C9025EF6}"/>
              </a:ext>
            </a:extLst>
          </p:cNvPr>
          <p:cNvSpPr/>
          <p:nvPr/>
        </p:nvSpPr>
        <p:spPr>
          <a:xfrm rot="1324319">
            <a:off x="6716734" y="1774855"/>
            <a:ext cx="2388892" cy="2526107"/>
          </a:xfrm>
          <a:prstGeom prst="arc">
            <a:avLst>
              <a:gd name="adj1" fmla="val 16200000"/>
              <a:gd name="adj2" fmla="val 21585409"/>
            </a:avLst>
          </a:prstGeom>
          <a:ln w="19050">
            <a:solidFill>
              <a:schemeClr val="accent6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5E30EF4C-411E-4E67-94E1-8F32FDC631C8}"/>
              </a:ext>
            </a:extLst>
          </p:cNvPr>
          <p:cNvSpPr txBox="1"/>
          <p:nvPr/>
        </p:nvSpPr>
        <p:spPr>
          <a:xfrm>
            <a:off x="9067140" y="1847528"/>
            <a:ext cx="841922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q&gt;0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F88C65AC-C00C-41CC-B955-C75B92AF69E3}"/>
              </a:ext>
            </a:extLst>
          </p:cNvPr>
          <p:cNvCxnSpPr>
            <a:cxnSpLocks/>
          </p:cNvCxnSpPr>
          <p:nvPr/>
        </p:nvCxnSpPr>
        <p:spPr>
          <a:xfrm>
            <a:off x="7706357" y="6061368"/>
            <a:ext cx="25202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箭头连接符 42">
            <a:extLst>
              <a:ext uri="{FF2B5EF4-FFF2-40B4-BE49-F238E27FC236}">
                <a16:creationId xmlns:a16="http://schemas.microsoft.com/office/drawing/2014/main" id="{D5FFA15A-9435-4F72-8571-26BC3866DC2F}"/>
              </a:ext>
            </a:extLst>
          </p:cNvPr>
          <p:cNvCxnSpPr/>
          <p:nvPr/>
        </p:nvCxnSpPr>
        <p:spPr>
          <a:xfrm flipV="1">
            <a:off x="8911416" y="4155429"/>
            <a:ext cx="0" cy="2317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弧形 44">
            <a:extLst>
              <a:ext uri="{FF2B5EF4-FFF2-40B4-BE49-F238E27FC236}">
                <a16:creationId xmlns:a16="http://schemas.microsoft.com/office/drawing/2014/main" id="{9B39CF82-1E0C-47F8-A778-8EBE52FCBDD0}"/>
              </a:ext>
            </a:extLst>
          </p:cNvPr>
          <p:cNvSpPr/>
          <p:nvPr/>
        </p:nvSpPr>
        <p:spPr>
          <a:xfrm rot="20275681" flipH="1">
            <a:off x="8756947" y="4348945"/>
            <a:ext cx="2383922" cy="2454226"/>
          </a:xfrm>
          <a:prstGeom prst="arc">
            <a:avLst/>
          </a:prstGeom>
          <a:ln w="19050">
            <a:solidFill>
              <a:schemeClr val="accent6">
                <a:lumMod val="7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B76467CF-F740-4971-BD97-42F06AFD7FE7}"/>
              </a:ext>
            </a:extLst>
          </p:cNvPr>
          <p:cNvSpPr txBox="1"/>
          <p:nvPr/>
        </p:nvSpPr>
        <p:spPr>
          <a:xfrm>
            <a:off x="9452226" y="4423762"/>
            <a:ext cx="841922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75000"/>
                  </a:schemeClr>
                </a:solidFill>
              </a:rPr>
              <a:t>q&lt;0</a:t>
            </a:r>
            <a:endParaRPr lang="zh-CN" alt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04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BEF7A6-1ECC-4376-8528-96D91B564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径迹寻找 </a:t>
            </a:r>
            <a:r>
              <a:rPr lang="en-US" altLang="zh-CN" dirty="0"/>
              <a:t>– PAT</a:t>
            </a:r>
            <a:r>
              <a:rPr lang="zh-CN" altLang="en-US" dirty="0"/>
              <a:t>、</a:t>
            </a:r>
            <a:r>
              <a:rPr lang="en-US" altLang="zh-CN" dirty="0"/>
              <a:t>TSF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08F0A0-E2BF-4052-A84A-B3224C906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847515F-548D-42FB-8CAF-A5F2BF629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20" y="1372251"/>
            <a:ext cx="3602066" cy="2128757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E98E0A0B-4F3C-4C6A-BAD6-018EAF7BE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0866" y="4143442"/>
            <a:ext cx="4877289" cy="2278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30902-4709-45C3-A32E-899DE667C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1705" y="4293097"/>
            <a:ext cx="1715271" cy="174783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AD555080-D38B-42BD-941B-EAE640A0E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4232" y="1473093"/>
            <a:ext cx="2448272" cy="1896067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AEF9A796-45BB-42CC-B776-8E7511A9B71F}"/>
              </a:ext>
            </a:extLst>
          </p:cNvPr>
          <p:cNvSpPr txBox="1"/>
          <p:nvPr/>
        </p:nvSpPr>
        <p:spPr>
          <a:xfrm>
            <a:off x="1055440" y="2336562"/>
            <a:ext cx="1805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PAT</a:t>
            </a:r>
            <a:r>
              <a:rPr lang="zh-CN" altLang="en-US" dirty="0"/>
              <a:t>：模板匹配</a:t>
            </a:r>
            <a:endParaRPr lang="en-US" altLang="zh-CN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FAB6D8A5-58AB-44C5-8A2D-7162738E51BA}"/>
              </a:ext>
            </a:extLst>
          </p:cNvPr>
          <p:cNvSpPr txBox="1"/>
          <p:nvPr/>
        </p:nvSpPr>
        <p:spPr>
          <a:xfrm>
            <a:off x="1078343" y="4982350"/>
            <a:ext cx="1805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TSF</a:t>
            </a:r>
            <a:r>
              <a:rPr lang="zh-CN" altLang="en-US" dirty="0"/>
              <a:t>：共形变换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82454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1FCEF-1334-F040-A91F-4FB7C6058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粒子物理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554D4-8796-6E40-B7F3-D928A5707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39ED2A-775B-4C1F-A6F2-29F6D8A06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142" y="1892315"/>
            <a:ext cx="6372708" cy="1741585"/>
          </a:xfrm>
          <a:prstGeom prst="rect">
            <a:avLst/>
          </a:prstGeom>
        </p:spPr>
      </p:pic>
      <p:pic>
        <p:nvPicPr>
          <p:cNvPr id="21" name="Picture 2" descr="http://www.jituwang.com/uploads/allimg/121109/252097-121109111Q542.jpg">
            <a:hlinkClick r:id="rId3" tooltip="矢量显微镜设计图片素材"/>
            <a:extLst>
              <a:ext uri="{FF2B5EF4-FFF2-40B4-BE49-F238E27FC236}">
                <a16:creationId xmlns:a16="http://schemas.microsoft.com/office/drawing/2014/main" id="{FE7C992F-8AC4-445F-9B7C-6CB1960B5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40180" y="4293096"/>
            <a:ext cx="1834260" cy="1834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0" descr="http://www.hytesters.com/imageRepository/527d7b90-06b1-482b-92af-e9fbf52e58db.png">
            <a:extLst>
              <a:ext uri="{FF2B5EF4-FFF2-40B4-BE49-F238E27FC236}">
                <a16:creationId xmlns:a16="http://schemas.microsoft.com/office/drawing/2014/main" id="{E1C3449B-4D01-45DE-AC49-80A446037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95800" y="4385770"/>
            <a:ext cx="1296144" cy="166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23BEA69-5F85-474A-B48F-65474F47FA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/>
          <a:srcRect l="3704" r="-284"/>
          <a:stretch>
            <a:fillRect/>
          </a:stretch>
        </p:blipFill>
        <p:spPr>
          <a:xfrm>
            <a:off x="6195020" y="4375568"/>
            <a:ext cx="3042335" cy="168975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14C4CBF-EBBE-4909-8FBC-6C4D25877344}"/>
              </a:ext>
            </a:extLst>
          </p:cNvPr>
          <p:cNvSpPr txBox="1"/>
          <p:nvPr/>
        </p:nvSpPr>
        <p:spPr>
          <a:xfrm>
            <a:off x="1100801" y="133368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/>
              <a:t>探索微观世界物质的基本结构</a:t>
            </a:r>
          </a:p>
        </p:txBody>
      </p:sp>
      <p:sp>
        <p:nvSpPr>
          <p:cNvPr id="24" name="矩形 1">
            <a:extLst>
              <a:ext uri="{FF2B5EF4-FFF2-40B4-BE49-F238E27FC236}">
                <a16:creationId xmlns:a16="http://schemas.microsoft.com/office/drawing/2014/main" id="{EBC90F69-50CF-4A71-B139-CCFE8FF70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3273" y="6041735"/>
            <a:ext cx="3042335" cy="74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CC3399"/>
              </a:buClr>
              <a:buFont typeface="Wingdings" panose="05000000000000000000" pitchFamily="2" charset="2"/>
              <a:buChar char="ð"/>
              <a:defRPr sz="20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ü"/>
              <a:defRPr sz="20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buNone/>
            </a:pPr>
            <a:r>
              <a:rPr lang="zh-CN" altLang="en-US" sz="1600" b="0" dirty="0">
                <a:solidFill>
                  <a:srgbClr val="0070C0"/>
                </a:solidFill>
                <a:latin typeface="Times New Roman" panose="02020603050405020304" pitchFamily="18" charset="0"/>
              </a:rPr>
              <a:t>显微镜</a:t>
            </a:r>
            <a:endParaRPr lang="en-US" altLang="zh-CN" sz="1600" b="0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sz="11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光子</a:t>
            </a:r>
            <a:r>
              <a:rPr lang="en-US" altLang="zh-CN" sz="1100" b="0" dirty="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100" b="0" dirty="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靶材</a:t>
            </a:r>
            <a:r>
              <a:rPr lang="zh-CN" altLang="en-US" sz="1100" b="0" dirty="0">
                <a:solidFill>
                  <a:schemeClr val="bg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料</a:t>
            </a:r>
            <a:endParaRPr lang="en-US" altLang="zh-CN" sz="1100" b="0" dirty="0">
              <a:solidFill>
                <a:schemeClr val="bg1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None/>
            </a:pPr>
            <a:r>
              <a:rPr lang="zh-CN" altLang="en-US" sz="11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观测尺度：</a:t>
            </a:r>
            <a:r>
              <a:rPr lang="en-US" altLang="zh-CN" sz="11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10</a:t>
            </a:r>
            <a:r>
              <a:rPr lang="en-US" altLang="zh-CN" sz="1100" b="0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-7</a:t>
            </a:r>
            <a:r>
              <a:rPr lang="en-US" altLang="zh-CN" sz="11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 m</a:t>
            </a:r>
          </a:p>
        </p:txBody>
      </p:sp>
      <p:sp>
        <p:nvSpPr>
          <p:cNvPr id="25" name="矩形 9">
            <a:extLst>
              <a:ext uri="{FF2B5EF4-FFF2-40B4-BE49-F238E27FC236}">
                <a16:creationId xmlns:a16="http://schemas.microsoft.com/office/drawing/2014/main" id="{508E506D-1648-425A-AF46-30F89239C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869" y="6054191"/>
            <a:ext cx="2052801" cy="74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CC3399"/>
              </a:buClr>
              <a:buFont typeface="Wingdings" panose="05000000000000000000" pitchFamily="2" charset="2"/>
              <a:buChar char="ð"/>
              <a:defRPr sz="20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ü"/>
              <a:defRPr sz="20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buNone/>
            </a:pPr>
            <a:r>
              <a:rPr lang="zh-CN" altLang="en-US" sz="1600" b="0" dirty="0">
                <a:solidFill>
                  <a:srgbClr val="0070C0"/>
                </a:solidFill>
                <a:latin typeface="Times New Roman" panose="02020603050405020304" pitchFamily="18" charset="0"/>
              </a:rPr>
              <a:t>电子显微镜</a:t>
            </a:r>
            <a:endParaRPr lang="en-US" altLang="zh-CN" sz="1600" b="0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sz="11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电子</a:t>
            </a:r>
            <a:r>
              <a:rPr lang="en-US" altLang="zh-CN" sz="1100" b="0" dirty="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100" b="0" dirty="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靶材料</a:t>
            </a:r>
            <a:endParaRPr lang="en-US" altLang="zh-CN" sz="1100" b="0" dirty="0">
              <a:solidFill>
                <a:schemeClr val="tx1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None/>
            </a:pPr>
            <a:r>
              <a:rPr lang="zh-CN" altLang="en-US" sz="11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观测尺度：</a:t>
            </a:r>
            <a:r>
              <a:rPr lang="en-US" altLang="zh-CN" sz="11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10</a:t>
            </a:r>
            <a:r>
              <a:rPr lang="en-US" altLang="zh-CN" sz="1100" b="0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-10</a:t>
            </a:r>
            <a:r>
              <a:rPr lang="en-US" altLang="zh-CN" sz="11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 m</a:t>
            </a:r>
          </a:p>
        </p:txBody>
      </p:sp>
      <p:sp>
        <p:nvSpPr>
          <p:cNvPr id="26" name="矩形 2">
            <a:extLst>
              <a:ext uri="{FF2B5EF4-FFF2-40B4-BE49-F238E27FC236}">
                <a16:creationId xmlns:a16="http://schemas.microsoft.com/office/drawing/2014/main" id="{E01D06DA-DB26-4E52-B7A4-3A7FAE8CF3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1135" y="6041734"/>
            <a:ext cx="2061783" cy="74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400" b="1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spcBef>
                <a:spcPct val="20000"/>
              </a:spcBef>
              <a:buClr>
                <a:srgbClr val="CC3399"/>
              </a:buClr>
              <a:buFont typeface="Wingdings" panose="05000000000000000000" pitchFamily="2" charset="2"/>
              <a:buChar char="ð"/>
              <a:defRPr sz="20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SzPct val="80000"/>
              <a:buFont typeface="Wingdings" panose="05000000000000000000" pitchFamily="2" charset="2"/>
              <a:buChar char="ü"/>
              <a:defRPr sz="200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>
              <a:buNone/>
            </a:pPr>
            <a:r>
              <a:rPr lang="zh-CN" altLang="en-US" sz="1600" b="0" dirty="0">
                <a:solidFill>
                  <a:srgbClr val="0070C0"/>
                </a:solidFill>
                <a:latin typeface="Times New Roman" panose="02020603050405020304" pitchFamily="18" charset="0"/>
              </a:rPr>
              <a:t>加速器</a:t>
            </a:r>
            <a:endParaRPr lang="en-US" altLang="zh-CN" sz="1600" b="0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zh-CN" altLang="en-US" sz="11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粒子</a:t>
            </a:r>
            <a:r>
              <a:rPr lang="en-US" altLang="zh-CN" sz="11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(</a:t>
            </a:r>
            <a:r>
              <a:rPr lang="zh-CN" altLang="en-US" sz="11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电子、质子</a:t>
            </a:r>
            <a:r>
              <a:rPr lang="en-US" altLang="zh-CN" sz="11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…</a:t>
            </a:r>
            <a:r>
              <a:rPr lang="zh-CN" altLang="en-US" sz="11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）</a:t>
            </a:r>
            <a:r>
              <a:rPr lang="en-US" altLang="zh-CN" sz="1100" b="0" dirty="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1100" b="0" dirty="0">
                <a:solidFill>
                  <a:schemeClr val="tx1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靶材料</a:t>
            </a:r>
            <a:endParaRPr lang="en-US" altLang="zh-CN" sz="1100" b="0" dirty="0">
              <a:solidFill>
                <a:schemeClr val="tx1"/>
              </a:solidFill>
              <a:latin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None/>
            </a:pPr>
            <a:r>
              <a:rPr lang="zh-CN" altLang="en-US" sz="11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观测尺度：</a:t>
            </a:r>
            <a:r>
              <a:rPr lang="en-US" altLang="zh-CN" sz="11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10</a:t>
            </a:r>
            <a:r>
              <a:rPr lang="en-US" altLang="zh-CN" sz="1100" b="0" baseline="30000" dirty="0">
                <a:solidFill>
                  <a:schemeClr val="tx1"/>
                </a:solidFill>
                <a:latin typeface="Times New Roman" panose="02020603050405020304" pitchFamily="18" charset="0"/>
              </a:rPr>
              <a:t>-15</a:t>
            </a:r>
            <a:r>
              <a:rPr lang="en-US" altLang="zh-CN" sz="1100" b="0" dirty="0">
                <a:solidFill>
                  <a:schemeClr val="tx1"/>
                </a:solidFill>
                <a:latin typeface="Times New Roman" panose="02020603050405020304" pitchFamily="18" charset="0"/>
              </a:rPr>
              <a:t> m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69DE7F8-03A7-4ABD-B3A8-832E2131A487}"/>
              </a:ext>
            </a:extLst>
          </p:cNvPr>
          <p:cNvSpPr txBox="1"/>
          <p:nvPr/>
        </p:nvSpPr>
        <p:spPr>
          <a:xfrm>
            <a:off x="1100801" y="3831431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/>
              <a:t>随着科学技术的发展，探测手段不断改进</a:t>
            </a:r>
          </a:p>
        </p:txBody>
      </p:sp>
    </p:spTree>
    <p:extLst>
      <p:ext uri="{BB962C8B-B14F-4D97-AF65-F5344CB8AC3E}">
        <p14:creationId xmlns:p14="http://schemas.microsoft.com/office/powerpoint/2010/main" val="1336242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灯片编号占位符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3025B9F-C599-4C8B-93D8-E128FCA167F2}" type="slidenum">
              <a:rPr lang="zh-CN" altLang="en-US" smtClean="0"/>
              <a:pPr/>
              <a:t>30</a:t>
            </a:fld>
            <a:endParaRPr lang="en-US" altLang="zh-CN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278FF00-A4A3-4E4C-BF50-F6683C0B8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径迹寻找 </a:t>
            </a:r>
            <a:r>
              <a:rPr lang="en-US" altLang="zh-CN" dirty="0"/>
              <a:t>-- </a:t>
            </a:r>
            <a:r>
              <a:rPr lang="en-US" altLang="zh-CN" dirty="0" err="1"/>
              <a:t>CurlFinder</a:t>
            </a:r>
            <a:endParaRPr lang="zh-CN" alt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6AAFA9E-20DE-43E1-95ED-BF8BE111E8F8}"/>
              </a:ext>
            </a:extLst>
          </p:cNvPr>
          <p:cNvSpPr txBox="1">
            <a:spLocks noChangeArrowheads="1"/>
          </p:cNvSpPr>
          <p:nvPr/>
        </p:nvSpPr>
        <p:spPr>
          <a:xfrm>
            <a:off x="803102" y="1293745"/>
            <a:ext cx="6012978" cy="1866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磁场下，动量较低的带电粒子不能穿越漂移室而难以被有效地重建，为此专门开发了</a:t>
            </a:r>
            <a:r>
              <a:rPr lang="en-US" altLang="zh-CN" sz="2400" dirty="0" err="1"/>
              <a:t>CurlFinder</a:t>
            </a:r>
            <a:r>
              <a:rPr lang="zh-CN" altLang="en-US" sz="2400" dirty="0"/>
              <a:t>算法</a:t>
            </a:r>
          </a:p>
        </p:txBody>
      </p:sp>
      <p:graphicFrame>
        <p:nvGraphicFramePr>
          <p:cNvPr id="10" name="内容占位符 4">
            <a:extLst>
              <a:ext uri="{FF2B5EF4-FFF2-40B4-BE49-F238E27FC236}">
                <a16:creationId xmlns:a16="http://schemas.microsoft.com/office/drawing/2014/main" id="{C324B84B-6E4D-4678-8D55-316F77F479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5366902"/>
              </p:ext>
            </p:extLst>
          </p:nvPr>
        </p:nvGraphicFramePr>
        <p:xfrm>
          <a:off x="7059815" y="1196752"/>
          <a:ext cx="4716252" cy="5159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4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8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Super layer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Stereo</a:t>
                      </a:r>
                      <a:r>
                        <a:rPr lang="en-US" altLang="zh-CN" sz="1600" baseline="0" dirty="0"/>
                        <a:t>/</a:t>
                      </a:r>
                      <a:r>
                        <a:rPr lang="en-US" altLang="zh-CN" sz="1600" dirty="0"/>
                        <a:t>axial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Radius (cm)</a:t>
                      </a: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/>
                        <a:t>p</a:t>
                      </a:r>
                      <a:r>
                        <a:rPr lang="en-US" altLang="zh-CN" sz="1600" baseline="-25000" dirty="0" err="1"/>
                        <a:t>T</a:t>
                      </a:r>
                      <a:r>
                        <a:rPr lang="en-US" altLang="zh-CN" sz="1600" baseline="-25000" dirty="0"/>
                        <a:t> </a:t>
                      </a:r>
                      <a:r>
                        <a:rPr lang="en-US" altLang="zh-CN" sz="1600" dirty="0"/>
                        <a:t>(MeV/c)</a:t>
                      </a:r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8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stereo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11.5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 17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8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stereo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16.2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 24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8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axial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24.6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 37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8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axial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31.0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 47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8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axial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37.5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 56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8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stereo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44.8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 67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8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stereo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51.4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 77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8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8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stereo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57.9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 87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8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9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stereo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64.2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 96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8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axial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71.6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107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8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axial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77.1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116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689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Outer tube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--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81.0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122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1" name="Picture 8">
            <a:extLst>
              <a:ext uri="{FF2B5EF4-FFF2-40B4-BE49-F238E27FC236}">
                <a16:creationId xmlns:a16="http://schemas.microsoft.com/office/drawing/2014/main" id="{22E555E6-D4CE-4A05-BF09-612252772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2541" y="3091082"/>
            <a:ext cx="3055547" cy="2949311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0FAE3280-45B7-4CA6-A40A-60C9AD336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67" y="3131524"/>
            <a:ext cx="2971254" cy="290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26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灯片编号占位符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5BEC5C3-306D-4657-92A7-12EA63650D01}" type="slidenum">
              <a:rPr lang="zh-CN" altLang="en-US" smtClean="0"/>
              <a:pPr/>
              <a:t>31</a:t>
            </a:fld>
            <a:endParaRPr lang="en-US" altLang="zh-CN"/>
          </a:p>
        </p:txBody>
      </p:sp>
      <p:grpSp>
        <p:nvGrpSpPr>
          <p:cNvPr id="48" name="组合 47"/>
          <p:cNvGrpSpPr/>
          <p:nvPr/>
        </p:nvGrpSpPr>
        <p:grpSpPr>
          <a:xfrm>
            <a:off x="1703512" y="2074392"/>
            <a:ext cx="8847138" cy="3526607"/>
            <a:chOff x="250825" y="3317453"/>
            <a:chExt cx="8847138" cy="3526607"/>
          </a:xfrm>
        </p:grpSpPr>
        <p:sp>
          <p:nvSpPr>
            <p:cNvPr id="6" name="Line 3"/>
            <p:cNvSpPr>
              <a:spLocks noChangeShapeType="1"/>
            </p:cNvSpPr>
            <p:nvPr/>
          </p:nvSpPr>
          <p:spPr bwMode="auto">
            <a:xfrm flipV="1">
              <a:off x="3689350" y="4110038"/>
              <a:ext cx="0" cy="1735137"/>
            </a:xfrm>
            <a:prstGeom prst="line">
              <a:avLst/>
            </a:prstGeom>
            <a:noFill/>
            <a:ln w="9360" cmpd="sng">
              <a:solidFill>
                <a:srgbClr val="000000"/>
              </a:solidFill>
              <a:bevel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3689350" y="5845175"/>
              <a:ext cx="2089150" cy="0"/>
            </a:xfrm>
            <a:prstGeom prst="line">
              <a:avLst/>
            </a:prstGeom>
            <a:noFill/>
            <a:ln w="9360" cmpd="sng">
              <a:solidFill>
                <a:srgbClr val="000000"/>
              </a:solidFill>
              <a:bevel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CustomShape 5"/>
            <p:cNvSpPr>
              <a:spLocks noChangeArrowheads="1"/>
            </p:cNvSpPr>
            <p:nvPr/>
          </p:nvSpPr>
          <p:spPr bwMode="auto">
            <a:xfrm>
              <a:off x="1749425" y="4906963"/>
              <a:ext cx="50800" cy="46037"/>
            </a:xfrm>
            <a:prstGeom prst="ellipse">
              <a:avLst/>
            </a:prstGeom>
            <a:solidFill>
              <a:srgbClr val="4F81BD"/>
            </a:solidFill>
            <a:ln w="9360" cmpd="sng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CustomShape 6"/>
            <p:cNvSpPr>
              <a:spLocks noChangeArrowheads="1"/>
            </p:cNvSpPr>
            <p:nvPr/>
          </p:nvSpPr>
          <p:spPr bwMode="auto">
            <a:xfrm>
              <a:off x="1854200" y="4992688"/>
              <a:ext cx="50800" cy="44450"/>
            </a:xfrm>
            <a:prstGeom prst="ellipse">
              <a:avLst/>
            </a:prstGeom>
            <a:solidFill>
              <a:srgbClr val="4F81BD"/>
            </a:solidFill>
            <a:ln w="9360" cmpd="sng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CustomShape 7"/>
            <p:cNvSpPr>
              <a:spLocks noChangeArrowheads="1"/>
            </p:cNvSpPr>
            <p:nvPr/>
          </p:nvSpPr>
          <p:spPr bwMode="auto">
            <a:xfrm>
              <a:off x="1958975" y="5076825"/>
              <a:ext cx="50800" cy="44450"/>
            </a:xfrm>
            <a:prstGeom prst="ellipse">
              <a:avLst/>
            </a:prstGeom>
            <a:solidFill>
              <a:srgbClr val="4F81BD"/>
            </a:solidFill>
            <a:ln w="9360" cmpd="sng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CustomShape 8"/>
            <p:cNvSpPr>
              <a:spLocks noChangeArrowheads="1"/>
            </p:cNvSpPr>
            <p:nvPr/>
          </p:nvSpPr>
          <p:spPr bwMode="auto">
            <a:xfrm>
              <a:off x="2063750" y="5162550"/>
              <a:ext cx="52388" cy="44450"/>
            </a:xfrm>
            <a:prstGeom prst="ellipse">
              <a:avLst/>
            </a:prstGeom>
            <a:solidFill>
              <a:srgbClr val="4F81BD"/>
            </a:solidFill>
            <a:ln w="9360" cmpd="sng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CustomShape 9"/>
            <p:cNvSpPr>
              <a:spLocks noChangeArrowheads="1"/>
            </p:cNvSpPr>
            <p:nvPr/>
          </p:nvSpPr>
          <p:spPr bwMode="auto">
            <a:xfrm>
              <a:off x="2168525" y="5246688"/>
              <a:ext cx="52388" cy="46037"/>
            </a:xfrm>
            <a:prstGeom prst="ellipse">
              <a:avLst/>
            </a:prstGeom>
            <a:solidFill>
              <a:srgbClr val="4F81BD"/>
            </a:solidFill>
            <a:ln w="9360" cmpd="sng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CustomShape 10"/>
            <p:cNvSpPr>
              <a:spLocks noChangeArrowheads="1"/>
            </p:cNvSpPr>
            <p:nvPr/>
          </p:nvSpPr>
          <p:spPr bwMode="auto">
            <a:xfrm>
              <a:off x="2273300" y="5332413"/>
              <a:ext cx="52388" cy="44450"/>
            </a:xfrm>
            <a:prstGeom prst="ellipse">
              <a:avLst/>
            </a:prstGeom>
            <a:solidFill>
              <a:srgbClr val="4F81BD"/>
            </a:solidFill>
            <a:ln w="9360" cmpd="sng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647700" y="4110038"/>
              <a:ext cx="0" cy="1735137"/>
            </a:xfrm>
            <a:prstGeom prst="line">
              <a:avLst/>
            </a:prstGeom>
            <a:noFill/>
            <a:ln w="9360" cmpd="sng">
              <a:solidFill>
                <a:srgbClr val="000000"/>
              </a:solidFill>
              <a:bevel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647700" y="5845175"/>
              <a:ext cx="2089150" cy="0"/>
            </a:xfrm>
            <a:prstGeom prst="line">
              <a:avLst/>
            </a:prstGeom>
            <a:noFill/>
            <a:ln w="9360" cmpd="sng">
              <a:solidFill>
                <a:srgbClr val="000000"/>
              </a:solidFill>
              <a:bevel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CustomShape 13"/>
            <p:cNvSpPr>
              <a:spLocks noChangeArrowheads="1"/>
            </p:cNvSpPr>
            <p:nvPr/>
          </p:nvSpPr>
          <p:spPr bwMode="auto">
            <a:xfrm>
              <a:off x="904083" y="3357141"/>
              <a:ext cx="1776414" cy="351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5000" rIns="90000" bIns="45000"/>
            <a:lstStyle/>
            <a:p>
              <a:pPr algn="ctr"/>
              <a:r>
                <a:rPr lang="zh-CN" altLang="en-US" dirty="0"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rPr>
                <a:t>真实平面</a:t>
              </a:r>
              <a:endParaRPr lang="zh-CN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17" name="CustomShape 14"/>
            <p:cNvSpPr>
              <a:spLocks noChangeArrowheads="1"/>
            </p:cNvSpPr>
            <p:nvPr/>
          </p:nvSpPr>
          <p:spPr bwMode="auto">
            <a:xfrm>
              <a:off x="3880222" y="3333006"/>
              <a:ext cx="2447925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5000" rIns="90000" bIns="45000"/>
            <a:lstStyle/>
            <a:p>
              <a:r>
                <a:rPr lang="zh-CN" altLang="en-US" dirty="0"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rPr>
                <a:t>参数平面（直角坐标）</a:t>
              </a:r>
              <a:endParaRPr lang="zh-CN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3321050" y="4279900"/>
              <a:ext cx="2300288" cy="1733550"/>
            </a:xfrm>
            <a:prstGeom prst="line">
              <a:avLst/>
            </a:prstGeom>
            <a:noFill/>
            <a:ln w="38160" cmpd="sng">
              <a:solidFill>
                <a:srgbClr val="C0504D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3689350" y="4178300"/>
              <a:ext cx="1514475" cy="1963738"/>
            </a:xfrm>
            <a:prstGeom prst="line">
              <a:avLst/>
            </a:prstGeom>
            <a:noFill/>
            <a:ln w="38160" cmpd="sng">
              <a:solidFill>
                <a:srgbClr val="C0504D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3321050" y="5070475"/>
              <a:ext cx="2560638" cy="136525"/>
            </a:xfrm>
            <a:prstGeom prst="line">
              <a:avLst/>
            </a:prstGeom>
            <a:noFill/>
            <a:ln w="38160" cmpd="sng">
              <a:solidFill>
                <a:srgbClr val="C0504D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 flipV="1">
              <a:off x="3321050" y="4829175"/>
              <a:ext cx="2195513" cy="547688"/>
            </a:xfrm>
            <a:prstGeom prst="line">
              <a:avLst/>
            </a:prstGeom>
            <a:noFill/>
            <a:ln w="38160" cmpd="sng">
              <a:solidFill>
                <a:srgbClr val="C0504D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CustomShape 20"/>
            <p:cNvSpPr>
              <a:spLocks noChangeShapeType="1"/>
            </p:cNvSpPr>
            <p:nvPr/>
          </p:nvSpPr>
          <p:spPr bwMode="auto">
            <a:xfrm flipV="1">
              <a:off x="2220913" y="5072063"/>
              <a:ext cx="1204912" cy="188912"/>
            </a:xfrm>
            <a:prstGeom prst="curvedConnector3">
              <a:avLst>
                <a:gd name="adj1" fmla="val 50000"/>
              </a:avLst>
            </a:prstGeom>
            <a:noFill/>
            <a:ln w="9360" cmpd="sng">
              <a:solidFill>
                <a:srgbClr val="000000"/>
              </a:solidFill>
              <a:bevel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CustomShape 21"/>
            <p:cNvSpPr>
              <a:spLocks noChangeShapeType="1"/>
            </p:cNvSpPr>
            <p:nvPr/>
          </p:nvSpPr>
          <p:spPr bwMode="auto">
            <a:xfrm flipV="1">
              <a:off x="1763688" y="4279900"/>
              <a:ext cx="1558950" cy="661268"/>
            </a:xfrm>
            <a:prstGeom prst="curvedConnector5">
              <a:avLst>
                <a:gd name="adj1" fmla="val 14329"/>
                <a:gd name="adj2" fmla="val 51782"/>
                <a:gd name="adj3" fmla="val 85667"/>
              </a:avLst>
            </a:prstGeom>
            <a:noFill/>
            <a:ln w="9360" cmpd="sng">
              <a:solidFill>
                <a:srgbClr val="000000"/>
              </a:solidFill>
              <a:bevel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1066800" y="4249738"/>
              <a:ext cx="1776413" cy="1552575"/>
            </a:xfrm>
            <a:prstGeom prst="line">
              <a:avLst/>
            </a:prstGeom>
            <a:noFill/>
            <a:ln w="25560" cmpd="sng">
              <a:solidFill>
                <a:srgbClr val="FF0000"/>
              </a:solidFill>
              <a:bevel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CustomShape 23"/>
            <p:cNvSpPr>
              <a:spLocks noChangeArrowheads="1"/>
            </p:cNvSpPr>
            <p:nvPr/>
          </p:nvSpPr>
          <p:spPr bwMode="auto">
            <a:xfrm>
              <a:off x="250825" y="4271963"/>
              <a:ext cx="201613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5000" rIns="90000" bIns="45000"/>
            <a:lstStyle/>
            <a:p>
              <a:r>
                <a:rPr lang="en-US"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rPr>
                <a:t>Y</a:t>
              </a: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CustomShape 24"/>
            <p:cNvSpPr>
              <a:spLocks noChangeArrowheads="1"/>
            </p:cNvSpPr>
            <p:nvPr/>
          </p:nvSpPr>
          <p:spPr bwMode="auto">
            <a:xfrm>
              <a:off x="2692400" y="5867400"/>
              <a:ext cx="231775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5000" rIns="90000" bIns="45000"/>
            <a:lstStyle/>
            <a:p>
              <a:r>
                <a:rPr lang="en-US"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rPr>
                <a:t>X</a:t>
              </a: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CustomShape 25"/>
            <p:cNvSpPr>
              <a:spLocks noChangeArrowheads="1"/>
            </p:cNvSpPr>
            <p:nvPr/>
          </p:nvSpPr>
          <p:spPr bwMode="auto">
            <a:xfrm>
              <a:off x="5838825" y="5867400"/>
              <a:ext cx="230188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5000" rIns="90000" bIns="45000"/>
            <a:lstStyle/>
            <a:p>
              <a:r>
                <a:rPr lang="en-US"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rPr>
                <a:t>k</a:t>
              </a: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CustomShape 26"/>
            <p:cNvSpPr>
              <a:spLocks noChangeArrowheads="1"/>
            </p:cNvSpPr>
            <p:nvPr/>
          </p:nvSpPr>
          <p:spPr bwMode="auto">
            <a:xfrm>
              <a:off x="3294063" y="4295775"/>
              <a:ext cx="250825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5000" rIns="90000" bIns="45000"/>
            <a:lstStyle/>
            <a:p>
              <a:r>
                <a:rPr lang="en-US"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rPr>
                <a:t>b</a:t>
              </a: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Line 27"/>
            <p:cNvSpPr>
              <a:spLocks noChangeShapeType="1"/>
            </p:cNvSpPr>
            <p:nvPr/>
          </p:nvSpPr>
          <p:spPr bwMode="auto">
            <a:xfrm flipH="1">
              <a:off x="4370388" y="4438650"/>
              <a:ext cx="574675" cy="684213"/>
            </a:xfrm>
            <a:prstGeom prst="line">
              <a:avLst/>
            </a:prstGeom>
            <a:noFill/>
            <a:ln w="9360" cmpd="sng">
              <a:solidFill>
                <a:srgbClr val="000000"/>
              </a:solidFill>
              <a:bevel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CustomShape 28"/>
            <p:cNvSpPr>
              <a:spLocks noChangeArrowheads="1"/>
            </p:cNvSpPr>
            <p:nvPr/>
          </p:nvSpPr>
          <p:spPr bwMode="auto">
            <a:xfrm>
              <a:off x="4845050" y="4219575"/>
              <a:ext cx="1501775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5000" rIns="90000" bIns="45000"/>
            <a:lstStyle/>
            <a:p>
              <a:r>
                <a:rPr lang="en-US"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rPr>
                <a:t>Track</a:t>
              </a: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CustomShape 29"/>
            <p:cNvSpPr>
              <a:spLocks noChangeArrowheads="1"/>
            </p:cNvSpPr>
            <p:nvPr/>
          </p:nvSpPr>
          <p:spPr bwMode="auto">
            <a:xfrm>
              <a:off x="773113" y="5794375"/>
              <a:ext cx="1477962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5000" rIns="90000" bIns="45000"/>
            <a:lstStyle/>
            <a:p>
              <a:r>
                <a:rPr lang="en-US" dirty="0">
                  <a:solidFill>
                    <a:srgbClr val="1F497D"/>
                  </a:solidFill>
                  <a:latin typeface="Calibri" pitchFamily="34" charset="0"/>
                  <a:sym typeface="Calibri" pitchFamily="34" charset="0"/>
                </a:rPr>
                <a:t>y = </a:t>
              </a:r>
              <a:r>
                <a:rPr lang="en-US" dirty="0" err="1">
                  <a:solidFill>
                    <a:srgbClr val="1F497D"/>
                  </a:solidFill>
                  <a:latin typeface="Calibri" pitchFamily="34" charset="0"/>
                  <a:sym typeface="Calibri" pitchFamily="34" charset="0"/>
                </a:rPr>
                <a:t>kx</a:t>
              </a:r>
              <a:r>
                <a:rPr lang="en-US" dirty="0">
                  <a:solidFill>
                    <a:srgbClr val="1F497D"/>
                  </a:solidFill>
                  <a:latin typeface="Calibri" pitchFamily="34" charset="0"/>
                  <a:sym typeface="Calibri" pitchFamily="34" charset="0"/>
                </a:rPr>
                <a:t> + b </a:t>
              </a:r>
              <a:endParaRPr lang="zh-CN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33" name="CustomShape 30"/>
            <p:cNvSpPr>
              <a:spLocks noChangeArrowheads="1"/>
            </p:cNvSpPr>
            <p:nvPr/>
          </p:nvSpPr>
          <p:spPr bwMode="auto">
            <a:xfrm>
              <a:off x="3638550" y="5794375"/>
              <a:ext cx="1660525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5000" rIns="90000" bIns="45000"/>
            <a:lstStyle/>
            <a:p>
              <a:r>
                <a:rPr lang="en-US">
                  <a:solidFill>
                    <a:srgbClr val="1F497D"/>
                  </a:solidFill>
                  <a:latin typeface="Calibri" pitchFamily="34" charset="0"/>
                  <a:sym typeface="Calibri" pitchFamily="34" charset="0"/>
                </a:rPr>
                <a:t>b = - Xk + Y </a:t>
              </a: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Line 31"/>
            <p:cNvSpPr>
              <a:spLocks noChangeShapeType="1"/>
            </p:cNvSpPr>
            <p:nvPr/>
          </p:nvSpPr>
          <p:spPr bwMode="auto">
            <a:xfrm flipV="1">
              <a:off x="6438900" y="4149725"/>
              <a:ext cx="1588" cy="1733550"/>
            </a:xfrm>
            <a:prstGeom prst="line">
              <a:avLst/>
            </a:prstGeom>
            <a:noFill/>
            <a:ln w="9360" cmpd="sng">
              <a:solidFill>
                <a:srgbClr val="000000"/>
              </a:solidFill>
              <a:bevel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Line 32"/>
            <p:cNvSpPr>
              <a:spLocks noChangeShapeType="1"/>
            </p:cNvSpPr>
            <p:nvPr/>
          </p:nvSpPr>
          <p:spPr bwMode="auto">
            <a:xfrm>
              <a:off x="6438900" y="5883275"/>
              <a:ext cx="2090738" cy="0"/>
            </a:xfrm>
            <a:prstGeom prst="line">
              <a:avLst/>
            </a:prstGeom>
            <a:noFill/>
            <a:ln w="9360" cmpd="sng">
              <a:solidFill>
                <a:srgbClr val="000000"/>
              </a:solidFill>
              <a:bevel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CustomShape 33"/>
            <p:cNvSpPr>
              <a:spLocks noChangeArrowheads="1"/>
            </p:cNvSpPr>
            <p:nvPr/>
          </p:nvSpPr>
          <p:spPr bwMode="auto">
            <a:xfrm>
              <a:off x="6624166" y="3317453"/>
              <a:ext cx="2447925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5000" rIns="90000" bIns="45000"/>
            <a:lstStyle/>
            <a:p>
              <a:r>
                <a:rPr lang="zh-CN" altLang="en-US" dirty="0">
                  <a:solidFill>
                    <a:srgbClr val="000000"/>
                  </a:solidFill>
                </a:rPr>
                <a:t>参数平面（极坐标）</a:t>
              </a:r>
            </a:p>
          </p:txBody>
        </p:sp>
        <p:sp>
          <p:nvSpPr>
            <p:cNvPr id="37" name="CustomShape 34"/>
            <p:cNvSpPr>
              <a:spLocks noChangeArrowheads="1"/>
            </p:cNvSpPr>
            <p:nvPr/>
          </p:nvSpPr>
          <p:spPr bwMode="auto">
            <a:xfrm>
              <a:off x="8316913" y="5907088"/>
              <a:ext cx="230187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5000" rIns="90000" bIns="45000"/>
            <a:lstStyle/>
            <a:p>
              <a:r>
                <a:rPr lang="en-US">
                  <a:solidFill>
                    <a:srgbClr val="000000"/>
                  </a:solidFill>
                  <a:latin typeface="Symbol" pitchFamily="18" charset="2"/>
                  <a:sym typeface="Symbol" pitchFamily="18" charset="2"/>
                </a:rPr>
                <a:t>q</a:t>
              </a: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CustomShape 35"/>
            <p:cNvSpPr>
              <a:spLocks noChangeArrowheads="1"/>
            </p:cNvSpPr>
            <p:nvPr/>
          </p:nvSpPr>
          <p:spPr bwMode="auto">
            <a:xfrm>
              <a:off x="6045200" y="4333875"/>
              <a:ext cx="250825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5000" rIns="90000" bIns="45000"/>
            <a:lstStyle/>
            <a:p>
              <a:r>
                <a:rPr lang="en-US">
                  <a:solidFill>
                    <a:srgbClr val="000000"/>
                  </a:solidFill>
                  <a:latin typeface="Symbol" pitchFamily="18" charset="2"/>
                  <a:sym typeface="Symbol" pitchFamily="18" charset="2"/>
                </a:rPr>
                <a:t>r</a:t>
              </a: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CustomShape 36"/>
            <p:cNvSpPr>
              <a:spLocks noChangeArrowheads="1"/>
            </p:cNvSpPr>
            <p:nvPr/>
          </p:nvSpPr>
          <p:spPr bwMode="auto">
            <a:xfrm>
              <a:off x="7596188" y="4257675"/>
              <a:ext cx="1501775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000" tIns="45000" rIns="90000" bIns="45000"/>
            <a:lstStyle/>
            <a:p>
              <a:r>
                <a:rPr lang="en-US">
                  <a:solidFill>
                    <a:srgbClr val="000000"/>
                  </a:solidFill>
                  <a:latin typeface="Calibri" pitchFamily="34" charset="0"/>
                  <a:sym typeface="Calibri" pitchFamily="34" charset="0"/>
                </a:rPr>
                <a:t>Track</a:t>
              </a: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CustomShape 37"/>
            <p:cNvSpPr>
              <a:spLocks noChangeArrowheads="1"/>
            </p:cNvSpPr>
            <p:nvPr/>
          </p:nvSpPr>
          <p:spPr bwMode="auto">
            <a:xfrm>
              <a:off x="6316663" y="5867400"/>
              <a:ext cx="1997075" cy="36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000" tIns="45000" rIns="90000" bIns="45000"/>
            <a:lstStyle/>
            <a:p>
              <a:r>
                <a:rPr lang="en-US">
                  <a:solidFill>
                    <a:srgbClr val="1F497D"/>
                  </a:solidFill>
                  <a:latin typeface="Calibri" pitchFamily="34" charset="0"/>
                  <a:sym typeface="Calibri" pitchFamily="34" charset="0"/>
                </a:rPr>
                <a:t>ρ=Xcosθ+Ysinθ</a:t>
              </a:r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CustomShape 38"/>
            <p:cNvSpPr>
              <a:spLocks noChangeArrowheads="1"/>
            </p:cNvSpPr>
            <p:nvPr/>
          </p:nvSpPr>
          <p:spPr bwMode="auto">
            <a:xfrm>
              <a:off x="3078163" y="6633434"/>
              <a:ext cx="431800" cy="210626"/>
            </a:xfrm>
            <a:prstGeom prst="rightArrow">
              <a:avLst>
                <a:gd name="adj1" fmla="val 50000"/>
                <a:gd name="adj2" fmla="val 50050"/>
              </a:avLst>
            </a:prstGeom>
            <a:solidFill>
              <a:srgbClr val="4F81BD"/>
            </a:solidFill>
            <a:ln w="25560" cmpd="sng">
              <a:noFill/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CustomShape 39"/>
            <p:cNvSpPr>
              <a:spLocks noChangeShapeType="1"/>
            </p:cNvSpPr>
            <p:nvPr/>
          </p:nvSpPr>
          <p:spPr bwMode="auto">
            <a:xfrm>
              <a:off x="6445250" y="4437063"/>
              <a:ext cx="2087563" cy="1366837"/>
            </a:xfrm>
            <a:prstGeom prst="curvedConnector3">
              <a:avLst>
                <a:gd name="adj1" fmla="val 50000"/>
              </a:avLst>
            </a:prstGeom>
            <a:noFill/>
            <a:ln w="28440" cmpd="sng">
              <a:solidFill>
                <a:srgbClr val="C0504D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CustomShape 40"/>
            <p:cNvSpPr>
              <a:spLocks noChangeShapeType="1"/>
            </p:cNvSpPr>
            <p:nvPr/>
          </p:nvSpPr>
          <p:spPr bwMode="auto">
            <a:xfrm>
              <a:off x="6445250" y="4508500"/>
              <a:ext cx="2232025" cy="792163"/>
            </a:xfrm>
            <a:prstGeom prst="curvedConnector3">
              <a:avLst>
                <a:gd name="adj1" fmla="val 50000"/>
              </a:avLst>
            </a:prstGeom>
            <a:noFill/>
            <a:ln w="28440" cmpd="sng">
              <a:solidFill>
                <a:srgbClr val="C0504D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CustomShape 41"/>
            <p:cNvSpPr>
              <a:spLocks noChangeShapeType="1"/>
            </p:cNvSpPr>
            <p:nvPr/>
          </p:nvSpPr>
          <p:spPr bwMode="auto">
            <a:xfrm>
              <a:off x="6445250" y="4581525"/>
              <a:ext cx="2232025" cy="358775"/>
            </a:xfrm>
            <a:prstGeom prst="curvedConnector3">
              <a:avLst>
                <a:gd name="adj1" fmla="val 50000"/>
              </a:avLst>
            </a:prstGeom>
            <a:noFill/>
            <a:ln w="28440" cmpd="sng">
              <a:solidFill>
                <a:srgbClr val="C0504D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CustomShape 42"/>
            <p:cNvSpPr>
              <a:spLocks noChangeShapeType="1"/>
            </p:cNvSpPr>
            <p:nvPr/>
          </p:nvSpPr>
          <p:spPr bwMode="auto">
            <a:xfrm flipV="1">
              <a:off x="6445250" y="4433888"/>
              <a:ext cx="1150938" cy="498475"/>
            </a:xfrm>
            <a:prstGeom prst="curvedConnector3">
              <a:avLst>
                <a:gd name="adj1" fmla="val 50000"/>
              </a:avLst>
            </a:prstGeom>
            <a:noFill/>
            <a:ln w="28440" cmpd="sng">
              <a:solidFill>
                <a:srgbClr val="C0504D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CustomShape 43"/>
            <p:cNvSpPr>
              <a:spLocks noChangeShapeType="1"/>
            </p:cNvSpPr>
            <p:nvPr/>
          </p:nvSpPr>
          <p:spPr bwMode="auto">
            <a:xfrm>
              <a:off x="6445250" y="4292600"/>
              <a:ext cx="1800225" cy="1584325"/>
            </a:xfrm>
            <a:prstGeom prst="curvedConnector3">
              <a:avLst>
                <a:gd name="adj1" fmla="val 50000"/>
              </a:avLst>
            </a:prstGeom>
            <a:noFill/>
            <a:ln w="28440" cmpd="sng">
              <a:solidFill>
                <a:srgbClr val="C0504D"/>
              </a:solidFill>
              <a:bevel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Line 44"/>
            <p:cNvSpPr>
              <a:spLocks noChangeShapeType="1"/>
            </p:cNvSpPr>
            <p:nvPr/>
          </p:nvSpPr>
          <p:spPr bwMode="auto">
            <a:xfrm flipH="1">
              <a:off x="7092950" y="4476750"/>
              <a:ext cx="603250" cy="104775"/>
            </a:xfrm>
            <a:prstGeom prst="line">
              <a:avLst/>
            </a:prstGeom>
            <a:noFill/>
            <a:ln w="9360" cmpd="sng">
              <a:solidFill>
                <a:srgbClr val="000000"/>
              </a:solidFill>
              <a:bevel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9D8C6BE8-AA8B-47F1-9EC5-65B6AF8A1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径迹寻找 </a:t>
            </a:r>
            <a:r>
              <a:rPr lang="en-US" altLang="zh-CN" dirty="0"/>
              <a:t>-- Hough</a:t>
            </a:r>
            <a:r>
              <a:rPr lang="zh-CN" altLang="en-US" dirty="0"/>
              <a:t>变换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8604AAF-005A-40EF-A034-CCA69863089B}"/>
              </a:ext>
            </a:extLst>
          </p:cNvPr>
          <p:cNvSpPr txBox="1"/>
          <p:nvPr/>
        </p:nvSpPr>
        <p:spPr>
          <a:xfrm>
            <a:off x="2010623" y="5327411"/>
            <a:ext cx="264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位于同一直线上的点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820EAE19-FBCD-4897-B13E-06E14D4ECBAB}"/>
              </a:ext>
            </a:extLst>
          </p:cNvPr>
          <p:cNvSpPr txBox="1"/>
          <p:nvPr/>
        </p:nvSpPr>
        <p:spPr>
          <a:xfrm>
            <a:off x="7075513" y="5330264"/>
            <a:ext cx="256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交于同一点的线</a:t>
            </a:r>
          </a:p>
        </p:txBody>
      </p:sp>
    </p:spTree>
    <p:extLst>
      <p:ext uri="{BB962C8B-B14F-4D97-AF65-F5344CB8AC3E}">
        <p14:creationId xmlns:p14="http://schemas.microsoft.com/office/powerpoint/2010/main" val="3329149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D5420B1-B593-4031-B88E-E7B6C64BD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0" t="6569" b="1947"/>
          <a:stretch/>
        </p:blipFill>
        <p:spPr>
          <a:xfrm>
            <a:off x="1675709" y="4101782"/>
            <a:ext cx="8753867" cy="263316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B9F10E6-1041-4275-A257-0889BF93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22114"/>
          </a:xfrm>
        </p:spPr>
        <p:txBody>
          <a:bodyPr/>
          <a:lstStyle/>
          <a:p>
            <a:r>
              <a:rPr lang="en-US" altLang="zh-CN" dirty="0"/>
              <a:t>Hough</a:t>
            </a:r>
            <a:r>
              <a:rPr lang="zh-CN" altLang="en-US" dirty="0"/>
              <a:t>变换重建</a:t>
            </a:r>
            <a:r>
              <a:rPr lang="en-US" altLang="zh-CN" dirty="0"/>
              <a:t>MDC</a:t>
            </a:r>
            <a:r>
              <a:rPr lang="zh-CN" altLang="en-US" dirty="0"/>
              <a:t>宇宙线径迹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9A2B4E5-C8B5-4DC0-B9A1-DEFC0F4C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297A1B-77E5-4366-ADF9-2E3F5AE8F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51"/>
          <a:stretch/>
        </p:blipFill>
        <p:spPr>
          <a:xfrm>
            <a:off x="1665877" y="1376084"/>
            <a:ext cx="8678596" cy="263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46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67A963-DC8F-43BC-98A9-44D13401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基于</a:t>
            </a:r>
            <a:r>
              <a:rPr lang="en-US" altLang="zh-CN" dirty="0"/>
              <a:t>Hough</a:t>
            </a:r>
            <a:r>
              <a:rPr lang="zh-CN" altLang="en-US" dirty="0"/>
              <a:t>变换的径迹重建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3A57E2F0-3B11-4B66-8D0D-9A74DE7DB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33</a:t>
            </a:fld>
            <a:endParaRPr lang="zh-CN" altLang="en-US" dirty="0"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608654F4-0874-4B2D-8998-302432B010F0}"/>
              </a:ext>
            </a:extLst>
          </p:cNvPr>
          <p:cNvGrpSpPr/>
          <p:nvPr/>
        </p:nvGrpSpPr>
        <p:grpSpPr>
          <a:xfrm>
            <a:off x="5629944" y="1700809"/>
            <a:ext cx="2681458" cy="2020193"/>
            <a:chOff x="3880321" y="1751207"/>
            <a:chExt cx="2681458" cy="2020193"/>
          </a:xfrm>
        </p:grpSpPr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id="{DF3BBBE8-BB83-42B3-B9F1-F818DE9C2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68310" y="1754785"/>
              <a:ext cx="2069498" cy="2016615"/>
            </a:xfrm>
            <a:prstGeom prst="rect">
              <a:avLst/>
            </a:prstGeom>
          </p:spPr>
        </p:pic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E4E4C672-A72B-472A-AF5F-D38DB4D9B0F0}"/>
                </a:ext>
              </a:extLst>
            </p:cNvPr>
            <p:cNvSpPr txBox="1"/>
            <p:nvPr/>
          </p:nvSpPr>
          <p:spPr>
            <a:xfrm>
              <a:off x="6197577" y="3349123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  <a:latin typeface="Times New Roman"/>
                  <a:cs typeface="Times New Roman"/>
                </a:rPr>
                <a:t>X</a:t>
              </a:r>
              <a:endParaRPr kumimoji="1" lang="zh-CN" altLang="en-US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FA9A544D-26C9-4118-BED3-87931D899B79}"/>
                </a:ext>
              </a:extLst>
            </p:cNvPr>
            <p:cNvSpPr txBox="1"/>
            <p:nvPr/>
          </p:nvSpPr>
          <p:spPr>
            <a:xfrm>
              <a:off x="3880321" y="1751207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  <a:latin typeface="Times New Roman"/>
                  <a:cs typeface="Times New Roman"/>
                </a:rPr>
                <a:t>Y</a:t>
              </a:r>
              <a:endParaRPr kumimoji="1" lang="zh-CN" altLang="en-US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ABB7DAAE-EB71-4179-9276-9FE989B54F66}"/>
              </a:ext>
            </a:extLst>
          </p:cNvPr>
          <p:cNvGrpSpPr/>
          <p:nvPr/>
        </p:nvGrpSpPr>
        <p:grpSpPr>
          <a:xfrm>
            <a:off x="8099624" y="1642997"/>
            <a:ext cx="2594769" cy="2078005"/>
            <a:chOff x="6364888" y="1698083"/>
            <a:chExt cx="2594769" cy="2078005"/>
          </a:xfrm>
        </p:grpSpPr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2983ADE2-9B88-410A-89E4-1819E11DD360}"/>
                </a:ext>
              </a:extLst>
            </p:cNvPr>
            <p:cNvGrpSpPr/>
            <p:nvPr/>
          </p:nvGrpSpPr>
          <p:grpSpPr>
            <a:xfrm>
              <a:off x="6364888" y="1698083"/>
              <a:ext cx="2594769" cy="2078005"/>
              <a:chOff x="6384281" y="1700897"/>
              <a:chExt cx="2594769" cy="2078005"/>
            </a:xfrm>
          </p:grpSpPr>
          <p:pic>
            <p:nvPicPr>
              <p:cNvPr id="57" name="图片 56">
                <a:extLst>
                  <a:ext uri="{FF2B5EF4-FFF2-40B4-BE49-F238E27FC236}">
                    <a16:creationId xmlns:a16="http://schemas.microsoft.com/office/drawing/2014/main" id="{91DE3A8C-E5AA-469F-B0FA-2B29052B27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32204" y="1717997"/>
                <a:ext cx="2121126" cy="2060905"/>
              </a:xfrm>
              <a:prstGeom prst="rect">
                <a:avLst/>
              </a:prstGeom>
            </p:spPr>
          </p:pic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0AC78999-DC64-48BF-8E32-1C265EA67E68}"/>
                  </a:ext>
                </a:extLst>
              </p:cNvPr>
              <p:cNvSpPr txBox="1"/>
              <p:nvPr/>
            </p:nvSpPr>
            <p:spPr>
              <a:xfrm>
                <a:off x="6384281" y="1700897"/>
                <a:ext cx="3113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0000FF"/>
                    </a:solidFill>
                    <a:latin typeface="Symbol" charset="2"/>
                    <a:cs typeface="Symbol" charset="2"/>
                  </a:rPr>
                  <a:t>r</a:t>
                </a:r>
                <a:endParaRPr kumimoji="1" lang="zh-CN" altLang="en-US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62" name="文本框 61">
                <a:extLst>
                  <a:ext uri="{FF2B5EF4-FFF2-40B4-BE49-F238E27FC236}">
                    <a16:creationId xmlns:a16="http://schemas.microsoft.com/office/drawing/2014/main" id="{38D2159B-6AE5-4C9B-87B1-517475C35D44}"/>
                  </a:ext>
                </a:extLst>
              </p:cNvPr>
              <p:cNvSpPr txBox="1"/>
              <p:nvPr/>
            </p:nvSpPr>
            <p:spPr>
              <a:xfrm>
                <a:off x="8667746" y="3387122"/>
                <a:ext cx="3113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0000FF"/>
                    </a:solidFill>
                    <a:latin typeface="Symbol" charset="2"/>
                    <a:cs typeface="Symbol" charset="2"/>
                    <a:sym typeface="Symbol" panose="05050102010706020507" pitchFamily="18" charset="2"/>
                  </a:rPr>
                  <a:t></a:t>
                </a:r>
                <a:endParaRPr kumimoji="1" lang="zh-CN" altLang="en-US" dirty="0">
                  <a:solidFill>
                    <a:srgbClr val="0000FF"/>
                  </a:solidFill>
                  <a:latin typeface="Symbol" charset="2"/>
                  <a:cs typeface="Symbol" charset="2"/>
                </a:endParaRPr>
              </a:p>
            </p:txBody>
          </p:sp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934E2007-C815-4D7E-A7B4-28570FE7905D}"/>
                  </a:ext>
                </a:extLst>
              </p:cNvPr>
              <p:cNvSpPr txBox="1"/>
              <p:nvPr/>
            </p:nvSpPr>
            <p:spPr>
              <a:xfrm>
                <a:off x="6803905" y="1841029"/>
                <a:ext cx="141840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1400" dirty="0">
                    <a:solidFill>
                      <a:srgbClr val="0000FF"/>
                    </a:solidFill>
                  </a:rPr>
                  <a:t>3 GEM X-clusters</a:t>
                </a:r>
                <a:endParaRPr kumimoji="1" lang="zh-CN" altLang="en-US" sz="1400" dirty="0">
                  <a:solidFill>
                    <a:srgbClr val="0000FF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矩形 64">
                    <a:extLst>
                      <a:ext uri="{FF2B5EF4-FFF2-40B4-BE49-F238E27FC236}">
                        <a16:creationId xmlns:a16="http://schemas.microsoft.com/office/drawing/2014/main" id="{CA5CCE0E-1808-493F-A99C-68068CE070EA}"/>
                      </a:ext>
                    </a:extLst>
                  </p:cNvPr>
                  <p:cNvSpPr/>
                  <p:nvPr/>
                </p:nvSpPr>
                <p:spPr>
                  <a:xfrm>
                    <a:off x="7261437" y="2503265"/>
                    <a:ext cx="705065" cy="34676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altLang="zh-CN" sz="16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acc>
                            <m:accPr>
                              <m:chr m:val="̃"/>
                              <m:ctrlPr>
                                <a:rPr lang="en-US" altLang="zh-CN" sz="16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600" i="1" dirty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𝜌</m:t>
                              </m:r>
                            </m:e>
                          </m:acc>
                          <m:r>
                            <a:rPr lang="en-US" altLang="zh-CN" sz="160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acc>
                            <m:accPr>
                              <m:chr m:val="̃"/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𝜃</m:t>
                              </m:r>
                            </m:e>
                          </m:acc>
                          <m:r>
                            <a:rPr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600" dirty="0"/>
                  </a:p>
                </p:txBody>
              </p:sp>
            </mc:Choice>
            <mc:Fallback xmlns="">
              <p:sp>
                <p:nvSpPr>
                  <p:cNvPr id="115" name="矩形 114">
                    <a:extLst>
                      <a:ext uri="{FF2B5EF4-FFF2-40B4-BE49-F238E27FC236}">
                        <a16:creationId xmlns:a16="http://schemas.microsoft.com/office/drawing/2014/main" id="{A3288294-C06F-4BB5-BA3F-9368A003FF9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61437" y="2503265"/>
                    <a:ext cx="705065" cy="34676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3509" r="-13043" b="-10526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55" name="直线箭头连接符 48">
              <a:extLst>
                <a:ext uri="{FF2B5EF4-FFF2-40B4-BE49-F238E27FC236}">
                  <a16:creationId xmlns:a16="http://schemas.microsoft.com/office/drawing/2014/main" id="{EE40C3CA-67C0-40D9-8292-B10DFF78A4EB}"/>
                </a:ext>
              </a:extLst>
            </p:cNvPr>
            <p:cNvCxnSpPr>
              <a:cxnSpLocks/>
              <a:stCxn id="64" idx="2"/>
            </p:cNvCxnSpPr>
            <p:nvPr/>
          </p:nvCxnSpPr>
          <p:spPr bwMode="auto">
            <a:xfrm>
              <a:off x="7493713" y="2145992"/>
              <a:ext cx="658894" cy="12425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3D6262CC-DFC9-4DDB-8FE3-B311A98B6D29}"/>
                </a:ext>
              </a:extLst>
            </p:cNvPr>
            <p:cNvSpPr/>
            <p:nvPr/>
          </p:nvSpPr>
          <p:spPr bwMode="auto">
            <a:xfrm>
              <a:off x="7834030" y="2700854"/>
              <a:ext cx="288020" cy="28802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latin typeface="Arial" charset="0"/>
                <a:ea typeface="宋体" charset="0"/>
                <a:cs typeface="宋体" charset="0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7CA23B21-1E7B-41B8-9501-222F5DEAB2A0}"/>
              </a:ext>
            </a:extLst>
          </p:cNvPr>
          <p:cNvGrpSpPr/>
          <p:nvPr/>
        </p:nvGrpSpPr>
        <p:grpSpPr>
          <a:xfrm>
            <a:off x="3262094" y="1678733"/>
            <a:ext cx="2474628" cy="2016615"/>
            <a:chOff x="403206" y="1827717"/>
            <a:chExt cx="2423977" cy="1893669"/>
          </a:xfrm>
        </p:grpSpPr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356749C6-04AE-42ED-B437-01FFD3E4E956}"/>
                </a:ext>
              </a:extLst>
            </p:cNvPr>
            <p:cNvSpPr txBox="1"/>
            <p:nvPr/>
          </p:nvSpPr>
          <p:spPr>
            <a:xfrm>
              <a:off x="2533243" y="3342447"/>
              <a:ext cx="293940" cy="3468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rgbClr val="0000FF"/>
                  </a:solidFill>
                  <a:latin typeface="Times New Roman"/>
                  <a:cs typeface="Times New Roman"/>
                </a:rPr>
                <a:t>x</a:t>
              </a:r>
              <a:endParaRPr kumimoji="1" lang="zh-CN" altLang="en-US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12573BCA-93AD-47C2-B258-B2CA92A5F725}"/>
                </a:ext>
              </a:extLst>
            </p:cNvPr>
            <p:cNvGrpSpPr/>
            <p:nvPr/>
          </p:nvGrpSpPr>
          <p:grpSpPr>
            <a:xfrm>
              <a:off x="403206" y="1827717"/>
              <a:ext cx="2180131" cy="1893669"/>
              <a:chOff x="447734" y="1827717"/>
              <a:chExt cx="2180131" cy="1893669"/>
            </a:xfrm>
          </p:grpSpPr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33543A34-D76C-44A8-A847-C36E8251B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3730" y="1857988"/>
                <a:ext cx="1944135" cy="1863398"/>
              </a:xfrm>
              <a:prstGeom prst="rect">
                <a:avLst/>
              </a:prstGeom>
            </p:spPr>
          </p:pic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DC60366-54E0-440C-BF78-C9AEEF6B5DC8}"/>
                  </a:ext>
                </a:extLst>
              </p:cNvPr>
              <p:cNvSpPr txBox="1"/>
              <p:nvPr/>
            </p:nvSpPr>
            <p:spPr>
              <a:xfrm>
                <a:off x="447734" y="1827717"/>
                <a:ext cx="293940" cy="346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0000FF"/>
                    </a:solidFill>
                    <a:latin typeface="Times New Roman"/>
                    <a:cs typeface="Times New Roman"/>
                  </a:rPr>
                  <a:t>y</a:t>
                </a:r>
                <a:endParaRPr kumimoji="1" lang="zh-CN" altLang="en-US" dirty="0">
                  <a:solidFill>
                    <a:srgbClr val="0000FF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5DAE3535-1F1E-453E-BD80-512B300DE22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17129" y="2047504"/>
                <a:ext cx="72018" cy="72018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latin typeface="Arial" charset="0"/>
                  <a:ea typeface="宋体" charset="0"/>
                  <a:cs typeface="宋体" charset="0"/>
                </a:endParaRPr>
              </a:p>
            </p:txBody>
          </p:sp>
          <p:cxnSp>
            <p:nvCxnSpPr>
              <p:cNvPr id="51" name="直线连接符 52">
                <a:extLst>
                  <a:ext uri="{FF2B5EF4-FFF2-40B4-BE49-F238E27FC236}">
                    <a16:creationId xmlns:a16="http://schemas.microsoft.com/office/drawing/2014/main" id="{D4C18DEF-1807-4ED2-BB8D-D141616CFE5E}"/>
                  </a:ext>
                </a:extLst>
              </p:cNvPr>
              <p:cNvCxnSpPr/>
              <p:nvPr/>
            </p:nvCxnSpPr>
            <p:spPr bwMode="auto">
              <a:xfrm>
                <a:off x="863197" y="2074912"/>
                <a:ext cx="1728185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直线连接符 53">
                <a:extLst>
                  <a:ext uri="{FF2B5EF4-FFF2-40B4-BE49-F238E27FC236}">
                    <a16:creationId xmlns:a16="http://schemas.microsoft.com/office/drawing/2014/main" id="{D75828C7-7D57-492E-A302-CA0D7126BFE3}"/>
                  </a:ext>
                </a:extLst>
              </p:cNvPr>
              <p:cNvCxnSpPr/>
              <p:nvPr/>
            </p:nvCxnSpPr>
            <p:spPr bwMode="auto">
              <a:xfrm flipH="1" flipV="1">
                <a:off x="2151241" y="1930903"/>
                <a:ext cx="0" cy="169199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53" name="矩形 52">
                <a:extLst>
                  <a:ext uri="{FF2B5EF4-FFF2-40B4-BE49-F238E27FC236}">
                    <a16:creationId xmlns:a16="http://schemas.microsoft.com/office/drawing/2014/main" id="{AE698505-39E4-49EE-A823-F59B81282A52}"/>
                  </a:ext>
                </a:extLst>
              </p:cNvPr>
              <p:cNvSpPr/>
              <p:nvPr/>
            </p:nvSpPr>
            <p:spPr>
              <a:xfrm>
                <a:off x="2123519" y="2051457"/>
                <a:ext cx="353607" cy="3468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0033CC"/>
                    </a:solidFill>
                  </a:rPr>
                  <a:t>IP</a:t>
                </a:r>
                <a:endParaRPr lang="zh-CN" altLang="en-US" dirty="0">
                  <a:solidFill>
                    <a:srgbClr val="0033CC"/>
                  </a:solidFill>
                </a:endParaRPr>
              </a:p>
            </p:txBody>
          </p:sp>
        </p:grpSp>
      </p:grpSp>
      <p:sp>
        <p:nvSpPr>
          <p:cNvPr id="74" name="文本框 73">
            <a:extLst>
              <a:ext uri="{FF2B5EF4-FFF2-40B4-BE49-F238E27FC236}">
                <a16:creationId xmlns:a16="http://schemas.microsoft.com/office/drawing/2014/main" id="{A280579C-1107-4D75-86D5-C21655447975}"/>
              </a:ext>
            </a:extLst>
          </p:cNvPr>
          <p:cNvSpPr txBox="1"/>
          <p:nvPr/>
        </p:nvSpPr>
        <p:spPr>
          <a:xfrm>
            <a:off x="1775521" y="2215158"/>
            <a:ext cx="1501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x-y</a:t>
            </a:r>
            <a:r>
              <a:rPr lang="zh-CN" altLang="en-US" dirty="0"/>
              <a:t>平面</a:t>
            </a:r>
            <a:r>
              <a:rPr lang="en-US" altLang="zh-CN" dirty="0"/>
              <a:t>Hough</a:t>
            </a:r>
            <a:r>
              <a:rPr lang="zh-CN" altLang="en-US" dirty="0"/>
              <a:t>变换</a:t>
            </a:r>
            <a:endParaRPr lang="en-US" altLang="zh-CN" dirty="0"/>
          </a:p>
          <a:p>
            <a:r>
              <a:rPr lang="zh-CN" altLang="en-US" dirty="0"/>
              <a:t>得到圆参数</a:t>
            </a:r>
          </a:p>
        </p:txBody>
      </p:sp>
      <p:pic>
        <p:nvPicPr>
          <p:cNvPr id="75" name="图片 74">
            <a:extLst>
              <a:ext uri="{FF2B5EF4-FFF2-40B4-BE49-F238E27FC236}">
                <a16:creationId xmlns:a16="http://schemas.microsoft.com/office/drawing/2014/main" id="{76856809-F94E-42DB-94EA-B990555766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54" y="4048965"/>
            <a:ext cx="3528535" cy="2032367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CA9AF6D6-ABC4-42D9-BACD-9C16A8FEFA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397" y="3922822"/>
            <a:ext cx="2843535" cy="2354646"/>
          </a:xfrm>
          <a:prstGeom prst="rect">
            <a:avLst/>
          </a:prstGeom>
        </p:spPr>
      </p:pic>
      <p:sp>
        <p:nvSpPr>
          <p:cNvPr id="77" name="文本框 76">
            <a:extLst>
              <a:ext uri="{FF2B5EF4-FFF2-40B4-BE49-F238E27FC236}">
                <a16:creationId xmlns:a16="http://schemas.microsoft.com/office/drawing/2014/main" id="{2759C5CE-DA0A-46A3-A760-83CFE9A13091}"/>
              </a:ext>
            </a:extLst>
          </p:cNvPr>
          <p:cNvSpPr txBox="1"/>
          <p:nvPr/>
        </p:nvSpPr>
        <p:spPr>
          <a:xfrm>
            <a:off x="1815748" y="4741981"/>
            <a:ext cx="1501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s-z</a:t>
            </a:r>
            <a:r>
              <a:rPr lang="zh-CN" altLang="en-US" dirty="0"/>
              <a:t>平面</a:t>
            </a:r>
            <a:r>
              <a:rPr lang="en-US" altLang="zh-CN" dirty="0"/>
              <a:t>Hough</a:t>
            </a:r>
            <a:r>
              <a:rPr lang="zh-CN" altLang="en-US" dirty="0"/>
              <a:t>变换</a:t>
            </a:r>
            <a:endParaRPr lang="en-US" altLang="zh-CN" dirty="0"/>
          </a:p>
          <a:p>
            <a:r>
              <a:rPr lang="zh-CN" altLang="en-US" dirty="0"/>
              <a:t>得到</a:t>
            </a:r>
            <a:r>
              <a:rPr lang="en-US" altLang="zh-CN" dirty="0"/>
              <a:t>z</a:t>
            </a:r>
            <a:r>
              <a:rPr lang="zh-CN" altLang="en-US" dirty="0"/>
              <a:t>向参数</a:t>
            </a:r>
          </a:p>
        </p:txBody>
      </p:sp>
    </p:spTree>
    <p:extLst>
      <p:ext uri="{BB962C8B-B14F-4D97-AF65-F5344CB8AC3E}">
        <p14:creationId xmlns:p14="http://schemas.microsoft.com/office/powerpoint/2010/main" val="3276774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灯片编号占位符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2EBAB3-BCB6-42DF-A19D-C2F100C24D40}" type="slidenum">
              <a:rPr lang="zh-CN" altLang="en-US" smtClean="0"/>
              <a:pPr/>
              <a:t>34</a:t>
            </a:fld>
            <a:endParaRPr lang="en-US" altLang="zh-CN"/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5441" y="1475581"/>
            <a:ext cx="9073008" cy="208823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zh-CN" altLang="en-US" sz="2200" b="1" dirty="0">
                <a:solidFill>
                  <a:srgbClr val="3366CC"/>
                </a:solidFill>
              </a:rPr>
              <a:t>全局最小二乘径迹拟合</a:t>
            </a:r>
            <a:endParaRPr lang="en-US" altLang="zh-CN" sz="2200" b="1" dirty="0">
              <a:solidFill>
                <a:srgbClr val="3366CC"/>
              </a:solidFill>
            </a:endParaRP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800" dirty="0"/>
              <a:t>在径迹寻找算法中使用</a:t>
            </a:r>
            <a:endParaRPr lang="en-US" altLang="zh-CN" sz="1800" dirty="0"/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800" dirty="0"/>
              <a:t>将整个径迹看作一条理想螺旋线，无法考虑磁场不均匀、</a:t>
            </a:r>
            <a:r>
              <a:rPr lang="en-US" altLang="zh-CN" sz="1800" dirty="0" err="1"/>
              <a:t>dE</a:t>
            </a:r>
            <a:r>
              <a:rPr lang="en-US" altLang="zh-CN" sz="1800" dirty="0"/>
              <a:t>/dx</a:t>
            </a:r>
            <a:r>
              <a:rPr lang="zh-CN" altLang="en-US" sz="1800" dirty="0"/>
              <a:t>、多次散射等效应，拟合精度有限</a:t>
            </a:r>
            <a:endParaRPr lang="en-US" altLang="zh-CN" sz="1800" dirty="0"/>
          </a:p>
          <a:p>
            <a:pPr lvl="1">
              <a:spcBef>
                <a:spcPts val="600"/>
              </a:spcBef>
            </a:pPr>
            <a:endParaRPr lang="zh-CN" altLang="en-US" sz="18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FC8B772-1ACE-4C85-A398-BDEFC58C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径迹拟合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C4BCB9B-E942-4610-8CEA-4D6530A35ED8}"/>
              </a:ext>
            </a:extLst>
          </p:cNvPr>
          <p:cNvSpPr txBox="1">
            <a:spLocks noChangeArrowheads="1"/>
          </p:cNvSpPr>
          <p:nvPr/>
        </p:nvSpPr>
        <p:spPr>
          <a:xfrm>
            <a:off x="1055441" y="4954736"/>
            <a:ext cx="8930937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zh-CN" altLang="en-US" sz="2200" b="1" dirty="0">
                <a:solidFill>
                  <a:srgbClr val="3366CC"/>
                </a:solidFill>
              </a:rPr>
              <a:t>分段径迹拟合</a:t>
            </a:r>
            <a:endParaRPr lang="en-US" altLang="zh-CN" sz="2200" b="1" dirty="0">
              <a:solidFill>
                <a:srgbClr val="3366CC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altLang="zh-CN" sz="1800" dirty="0"/>
              <a:t>Kalman filter</a:t>
            </a:r>
            <a:r>
              <a:rPr lang="zh-CN" altLang="en-US" sz="1800" dirty="0"/>
              <a:t>径迹拟合所采用</a:t>
            </a:r>
            <a:endParaRPr lang="en-US" altLang="zh-CN" sz="1800" dirty="0"/>
          </a:p>
          <a:p>
            <a:pPr lvl="1">
              <a:lnSpc>
                <a:spcPct val="80000"/>
              </a:lnSpc>
            </a:pPr>
            <a:r>
              <a:rPr lang="zh-CN" altLang="en-US" sz="1800" dirty="0"/>
              <a:t>基于最小二乘拟合，把径迹看作分段螺旋线</a:t>
            </a:r>
            <a:endParaRPr lang="en-US" altLang="zh-CN" sz="1800" dirty="0"/>
          </a:p>
          <a:p>
            <a:pPr lvl="1">
              <a:lnSpc>
                <a:spcPct val="80000"/>
              </a:lnSpc>
            </a:pPr>
            <a:r>
              <a:rPr lang="zh-CN" altLang="en-US" sz="1800" dirty="0"/>
              <a:t>便于考虑考虑磁场不均匀、</a:t>
            </a:r>
            <a:r>
              <a:rPr lang="en-US" altLang="zh-CN" sz="1800" dirty="0" err="1"/>
              <a:t>dE</a:t>
            </a:r>
            <a:r>
              <a:rPr lang="en-US" altLang="zh-CN" sz="1800" dirty="0"/>
              <a:t>/dx</a:t>
            </a:r>
            <a:r>
              <a:rPr lang="zh-CN" altLang="en-US" sz="1800" dirty="0"/>
              <a:t>、多次散射等效应，给出精确的径迹拟合结果</a:t>
            </a:r>
          </a:p>
        </p:txBody>
      </p:sp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03D6B456-4900-4367-8607-3655220370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5194314"/>
              </p:ext>
            </p:extLst>
          </p:nvPr>
        </p:nvGraphicFramePr>
        <p:xfrm>
          <a:off x="2726016" y="3290099"/>
          <a:ext cx="2879725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67" name="Equation" r:id="rId4" imgW="1447560" imgH="457200" progId="Equation.DSMT4">
                  <p:embed/>
                </p:oleObj>
              </mc:Choice>
              <mc:Fallback>
                <p:oleObj name="Equation" r:id="rId4" imgW="1447560" imgH="457200" progId="Equation.DSMT4">
                  <p:embed/>
                  <p:pic>
                    <p:nvPicPr>
                      <p:cNvPr id="6" name="Object 9">
                        <a:extLst>
                          <a:ext uri="{FF2B5EF4-FFF2-40B4-BE49-F238E27FC236}">
                            <a16:creationId xmlns:a16="http://schemas.microsoft.com/office/drawing/2014/main" id="{03D6B456-4900-4367-8607-3655220370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6016" y="3290099"/>
                        <a:ext cx="2879725" cy="908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0825906B-4BB1-4BED-809B-5AC95B41D67E}"/>
              </a:ext>
            </a:extLst>
          </p:cNvPr>
          <p:cNvSpPr/>
          <p:nvPr/>
        </p:nvSpPr>
        <p:spPr>
          <a:xfrm>
            <a:off x="5951984" y="3280151"/>
            <a:ext cx="433082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ct val="20000"/>
              </a:spcBef>
              <a:buClr>
                <a:srgbClr val="0000FF"/>
              </a:buClr>
            </a:pPr>
            <a:r>
              <a:rPr lang="en-US" altLang="zh-CN" sz="2000" dirty="0" err="1">
                <a:solidFill>
                  <a:srgbClr val="0070C0"/>
                </a:solidFill>
              </a:rPr>
              <a:t>d</a:t>
            </a:r>
            <a:r>
              <a:rPr lang="en-US" altLang="zh-CN" sz="2000" baseline="-25000" dirty="0" err="1">
                <a:solidFill>
                  <a:srgbClr val="0070C0"/>
                </a:solidFill>
              </a:rPr>
              <a:t>meas</a:t>
            </a:r>
            <a:r>
              <a:rPr lang="zh-CN" altLang="en-US" sz="2000" dirty="0">
                <a:solidFill>
                  <a:srgbClr val="000000"/>
                </a:solidFill>
              </a:rPr>
              <a:t>：</a:t>
            </a:r>
            <a:r>
              <a:rPr lang="zh-CN" altLang="en-US" sz="1600" dirty="0">
                <a:solidFill>
                  <a:srgbClr val="000000"/>
                </a:solidFill>
              </a:rPr>
              <a:t>径迹与信号丝间的测量距离</a:t>
            </a:r>
            <a:endParaRPr lang="zh-CN" altLang="en-US" sz="1600" dirty="0">
              <a:solidFill>
                <a:srgbClr val="FF0000"/>
              </a:solidFill>
            </a:endParaRPr>
          </a:p>
          <a:p>
            <a:pPr lvl="1">
              <a:spcBef>
                <a:spcPct val="20000"/>
              </a:spcBef>
              <a:buClr>
                <a:srgbClr val="0000FF"/>
              </a:buClr>
            </a:pPr>
            <a:r>
              <a:rPr lang="en-US" altLang="zh-CN" sz="2000" dirty="0" err="1">
                <a:solidFill>
                  <a:srgbClr val="0070C0"/>
                </a:solidFill>
              </a:rPr>
              <a:t>d</a:t>
            </a:r>
            <a:r>
              <a:rPr lang="en-US" altLang="zh-CN" sz="2000" baseline="-25000" dirty="0" err="1">
                <a:solidFill>
                  <a:srgbClr val="0070C0"/>
                </a:solidFill>
              </a:rPr>
              <a:t>track</a:t>
            </a:r>
            <a:r>
              <a:rPr lang="en-US" altLang="zh-CN" sz="2000" dirty="0">
                <a:solidFill>
                  <a:srgbClr val="000000"/>
                </a:solidFill>
              </a:rPr>
              <a:t>:   </a:t>
            </a:r>
            <a:r>
              <a:rPr lang="zh-CN" altLang="en-US" sz="1600" dirty="0">
                <a:solidFill>
                  <a:srgbClr val="000000"/>
                </a:solidFill>
              </a:rPr>
              <a:t>拟合径迹与信号丝的距离</a:t>
            </a:r>
            <a:endParaRPr lang="zh-CN" altLang="en-US" sz="1600" dirty="0">
              <a:solidFill>
                <a:srgbClr val="FF0000"/>
              </a:solidFill>
            </a:endParaRPr>
          </a:p>
          <a:p>
            <a:pPr lvl="1">
              <a:spcBef>
                <a:spcPct val="20000"/>
              </a:spcBef>
              <a:buClr>
                <a:srgbClr val="0000FF"/>
              </a:buClr>
            </a:pPr>
            <a:r>
              <a:rPr lang="el-GR" altLang="zh-CN" sz="2000" dirty="0">
                <a:solidFill>
                  <a:srgbClr val="0070C0"/>
                </a:solidFill>
                <a:sym typeface="Mathematica1" pitchFamily="2" charset="2"/>
              </a:rPr>
              <a:t>σ</a:t>
            </a:r>
            <a:r>
              <a:rPr lang="en-US" altLang="zh-CN" sz="2000" dirty="0">
                <a:solidFill>
                  <a:srgbClr val="0070C0"/>
                </a:solidFill>
              </a:rPr>
              <a:t> </a:t>
            </a:r>
            <a:r>
              <a:rPr lang="en-US" altLang="zh-CN" sz="2000" baseline="-25000" dirty="0" err="1">
                <a:solidFill>
                  <a:srgbClr val="0070C0"/>
                </a:solidFill>
                <a:cs typeface="Arial" pitchFamily="34" charset="0"/>
              </a:rPr>
              <a:t>i</a:t>
            </a:r>
            <a:r>
              <a:rPr lang="zh-CN" altLang="en-US" sz="2000" dirty="0">
                <a:solidFill>
                  <a:srgbClr val="000000"/>
                </a:solidFill>
                <a:cs typeface="Arial" pitchFamily="34" charset="0"/>
              </a:rPr>
              <a:t>：   </a:t>
            </a:r>
            <a:r>
              <a:rPr lang="zh-CN" altLang="en-US" sz="1600" dirty="0">
                <a:solidFill>
                  <a:srgbClr val="000000"/>
                </a:solidFill>
                <a:cs typeface="Arial" pitchFamily="34" charset="0"/>
              </a:rPr>
              <a:t>该测量点的误差（空间分辨）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128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9B1B6-078C-2648-8130-E947A74A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Kalman filter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88F04-8DD5-DB41-A3BC-BCAA977A6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123C8-B95F-4915-8E65-73DB9ED408D9}" type="slidenum">
              <a:rPr lang="zh-CN" altLang="en-US" smtClean="0"/>
              <a:pPr>
                <a:defRPr/>
              </a:pPr>
              <a:t>35</a:t>
            </a:fld>
            <a:endParaRPr lang="en-US" altLang="zh-C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ECD20-381B-914B-B870-C3DB0006F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528" y="3031454"/>
            <a:ext cx="3417677" cy="25564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E2A66A-0394-1A4F-A62F-643AEBF9B5F1}"/>
              </a:ext>
            </a:extLst>
          </p:cNvPr>
          <p:cNvSpPr/>
          <p:nvPr/>
        </p:nvSpPr>
        <p:spPr>
          <a:xfrm>
            <a:off x="2063552" y="5739618"/>
            <a:ext cx="2502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0066CC"/>
                </a:solidFill>
                <a:latin typeface="Arial" panose="020B0604020202020204" pitchFamily="34" charset="0"/>
              </a:rPr>
              <a:t>卡尔曼获奥巴马总统授予美国国家科学奖章</a:t>
            </a:r>
            <a:r>
              <a:rPr lang="en-US" altLang="zh-CN" sz="1600" dirty="0">
                <a:solidFill>
                  <a:srgbClr val="0066CC"/>
                </a:solidFill>
                <a:latin typeface="Arial" panose="020B0604020202020204" pitchFamily="34" charset="0"/>
              </a:rPr>
              <a:t>(2009) </a:t>
            </a:r>
            <a:endParaRPr lang="en-US" sz="1600" dirty="0">
              <a:solidFill>
                <a:srgbClr val="0066CC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7D409E-0CD0-6842-A76F-F69405422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16" y="1256680"/>
            <a:ext cx="9464216" cy="14950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29E688-45D4-0842-8D11-0B895B0FE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1529"/>
          <a:stretch/>
        </p:blipFill>
        <p:spPr>
          <a:xfrm>
            <a:off x="5949950" y="3224282"/>
            <a:ext cx="4254500" cy="23635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910F6C-0214-BE42-AD1D-896AD35ED462}"/>
              </a:ext>
            </a:extLst>
          </p:cNvPr>
          <p:cNvSpPr/>
          <p:nvPr/>
        </p:nvSpPr>
        <p:spPr>
          <a:xfrm>
            <a:off x="6166991" y="5739618"/>
            <a:ext cx="38204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rgbClr val="0066CC"/>
                </a:solidFill>
                <a:latin typeface="Arial" panose="020B0604020202020204" pitchFamily="34" charset="0"/>
              </a:rPr>
              <a:t>卡尔曼滤波被引入高能物理</a:t>
            </a:r>
            <a:r>
              <a:rPr lang="en-US" altLang="zh-CN" sz="1600" dirty="0">
                <a:solidFill>
                  <a:srgbClr val="0066CC"/>
                </a:solidFill>
                <a:latin typeface="Arial" panose="020B0604020202020204" pitchFamily="34" charset="0"/>
              </a:rPr>
              <a:t> </a:t>
            </a:r>
            <a:r>
              <a:rPr lang="zh-CN" altLang="en-US" sz="1600" dirty="0">
                <a:solidFill>
                  <a:srgbClr val="0066CC"/>
                </a:solidFill>
                <a:latin typeface="Arial" panose="020B0604020202020204" pitchFamily="34" charset="0"/>
              </a:rPr>
              <a:t>，应用于径迹拟合、顶点拟合、探测器校准等方面</a:t>
            </a:r>
            <a:endParaRPr lang="en-US" sz="1600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2059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9">
            <a:extLst>
              <a:ext uri="{FF2B5EF4-FFF2-40B4-BE49-F238E27FC236}">
                <a16:creationId xmlns:a16="http://schemas.microsoft.com/office/drawing/2014/main" id="{25047D43-AD46-46EA-8F57-8FA43FF03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4790" y="3623138"/>
            <a:ext cx="3524284" cy="238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灯片编号占位符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2EBAB3-BCB6-42DF-A19D-C2F100C24D40}" type="slidenum">
              <a:rPr lang="zh-CN" altLang="en-US" smtClean="0"/>
              <a:pPr/>
              <a:t>36</a:t>
            </a:fld>
            <a:endParaRPr lang="en-US" altLang="zh-CN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FC8B772-1ACE-4C85-A398-BDEFC58C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Kalman filter</a:t>
            </a:r>
            <a:r>
              <a:rPr lang="zh-CN" altLang="en-US" dirty="0"/>
              <a:t>径迹拟合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F40772D0-23CD-41B8-A5D2-EA916D97CA6D}"/>
              </a:ext>
            </a:extLst>
          </p:cNvPr>
          <p:cNvSpPr>
            <a:spLocks noGrp="1"/>
          </p:cNvSpPr>
          <p:nvPr/>
        </p:nvSpPr>
        <p:spPr>
          <a:xfrm>
            <a:off x="919661" y="1399866"/>
            <a:ext cx="10271463" cy="2153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/>
              <a:t>递归的最小二乘拟合</a:t>
            </a:r>
            <a:endParaRPr lang="en-US" altLang="zh-CN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zh-CN" altLang="en-US" sz="1800" dirty="0"/>
              <a:t>预测</a:t>
            </a:r>
            <a:r>
              <a:rPr lang="en-US" altLang="zh-CN" sz="1800" dirty="0"/>
              <a:t> </a:t>
            </a:r>
            <a:r>
              <a:rPr lang="en-US" altLang="zh-CN" sz="1800" dirty="0">
                <a:sym typeface="Wingdings"/>
              </a:rPr>
              <a:t> </a:t>
            </a:r>
            <a:r>
              <a:rPr lang="zh-CN" altLang="en-US" sz="1800" dirty="0">
                <a:sym typeface="Wingdings"/>
              </a:rPr>
              <a:t>加入测量点</a:t>
            </a:r>
            <a:r>
              <a:rPr lang="en-US" altLang="zh-CN" sz="1800" dirty="0">
                <a:sym typeface="Wingdings"/>
              </a:rPr>
              <a:t>  </a:t>
            </a:r>
            <a:r>
              <a:rPr lang="zh-CN" altLang="en-US" sz="1800" dirty="0">
                <a:sym typeface="Wingdings"/>
              </a:rPr>
              <a:t>更新拟合参数和误差矩阵</a:t>
            </a:r>
            <a:endParaRPr lang="en-US" altLang="zh-CN" sz="1800" dirty="0">
              <a:sym typeface="Wingdings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zh-CN" altLang="en-US" sz="1800" dirty="0">
                <a:sym typeface="Wingdings"/>
              </a:rPr>
              <a:t>优点：可以考虑磁场不均匀、能量损失、多次散射等效应</a:t>
            </a:r>
            <a:endParaRPr lang="en-US" altLang="zh-CN" sz="1800" dirty="0">
              <a:sym typeface="Wingdings"/>
            </a:endParaRPr>
          </a:p>
          <a:p>
            <a:pPr marL="457200" lvl="1" indent="0">
              <a:buNone/>
            </a:pPr>
            <a:r>
              <a:rPr lang="zh-CN" altLang="en-US" sz="1800" dirty="0"/>
              <a:t>能量损失、飞行时间与粒子种类相关，因此拟合中考虑</a:t>
            </a:r>
            <a:r>
              <a:rPr lang="en-US" altLang="zh-CN" sz="1800" dirty="0"/>
              <a:t>5</a:t>
            </a:r>
            <a:r>
              <a:rPr lang="zh-CN" altLang="en-US" sz="1800" dirty="0"/>
              <a:t>种粒子假设</a:t>
            </a:r>
            <a:r>
              <a:rPr lang="en-US" altLang="zh-CN" sz="1800" dirty="0"/>
              <a:t>(</a:t>
            </a:r>
            <a:r>
              <a:rPr lang="en-US" altLang="zh-CN" sz="1800" dirty="0" err="1"/>
              <a:t>e,μ</a:t>
            </a:r>
            <a:r>
              <a:rPr lang="en-US" altLang="zh-CN" sz="1800" dirty="0"/>
              <a:t>,π,</a:t>
            </a:r>
            <a:r>
              <a:rPr lang="en-US" altLang="zh-CN" sz="1800" dirty="0" err="1"/>
              <a:t>Κ,p</a:t>
            </a:r>
            <a:r>
              <a:rPr lang="en-US" altLang="zh-CN" sz="1800" dirty="0"/>
              <a:t>)</a:t>
            </a:r>
            <a:r>
              <a:rPr lang="zh-CN" altLang="en-US" sz="1800" dirty="0"/>
              <a:t>，分别给出各种假设下的径迹参数和误差矩阵</a:t>
            </a:r>
            <a:endParaRPr lang="en-US" altLang="zh-CN" sz="1800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402E32C-2415-403C-94BA-1027BD60BB06}"/>
              </a:ext>
            </a:extLst>
          </p:cNvPr>
          <p:cNvGrpSpPr/>
          <p:nvPr/>
        </p:nvGrpSpPr>
        <p:grpSpPr>
          <a:xfrm>
            <a:off x="551384" y="3645205"/>
            <a:ext cx="4066039" cy="3097427"/>
            <a:chOff x="1115616" y="4138268"/>
            <a:chExt cx="4066039" cy="3097427"/>
          </a:xfrm>
        </p:grpSpPr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6303E1F7-D54A-4910-B55A-E330959DBBCE}"/>
                </a:ext>
              </a:extLst>
            </p:cNvPr>
            <p:cNvCxnSpPr/>
            <p:nvPr/>
          </p:nvCxnSpPr>
          <p:spPr>
            <a:xfrm flipH="1">
              <a:off x="2028581" y="4138268"/>
              <a:ext cx="8238" cy="1998605"/>
            </a:xfrm>
            <a:prstGeom prst="line">
              <a:avLst/>
            </a:prstGeom>
            <a:noFill/>
            <a:ln w="76200" cap="rnd" cmpd="sng" algn="ctr">
              <a:solidFill>
                <a:srgbClr val="1E5155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2476C23D-2743-477A-9411-A183781B17DA}"/>
                </a:ext>
              </a:extLst>
            </p:cNvPr>
            <p:cNvCxnSpPr/>
            <p:nvPr/>
          </p:nvCxnSpPr>
          <p:spPr>
            <a:xfrm>
              <a:off x="2983687" y="4138634"/>
              <a:ext cx="8721" cy="1998239"/>
            </a:xfrm>
            <a:prstGeom prst="line">
              <a:avLst/>
            </a:prstGeom>
            <a:noFill/>
            <a:ln w="76200" cap="rnd" cmpd="sng" algn="ctr">
              <a:solidFill>
                <a:srgbClr val="1E5155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178880C-0E9D-43C5-9564-E3F210907624}"/>
                </a:ext>
              </a:extLst>
            </p:cNvPr>
            <p:cNvCxnSpPr/>
            <p:nvPr/>
          </p:nvCxnSpPr>
          <p:spPr>
            <a:xfrm>
              <a:off x="3989187" y="4138268"/>
              <a:ext cx="0" cy="1998605"/>
            </a:xfrm>
            <a:prstGeom prst="line">
              <a:avLst/>
            </a:prstGeom>
            <a:noFill/>
            <a:ln w="76200" cap="rnd" cmpd="sng" algn="ctr">
              <a:solidFill>
                <a:srgbClr val="1E5155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7F783470-C056-4F43-8C6B-3974F8B14E58}"/>
                </a:ext>
              </a:extLst>
            </p:cNvPr>
            <p:cNvCxnSpPr/>
            <p:nvPr/>
          </p:nvCxnSpPr>
          <p:spPr>
            <a:xfrm flipV="1">
              <a:off x="1699068" y="5543751"/>
              <a:ext cx="288322" cy="197699"/>
            </a:xfrm>
            <a:prstGeom prst="straightConnector1">
              <a:avLst/>
            </a:prstGeom>
            <a:noFill/>
            <a:ln w="19050" cap="rnd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24D33393-5A7C-4C33-8520-DBCD0EF0B5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7390" y="5477846"/>
              <a:ext cx="90000" cy="90000"/>
            </a:xfrm>
            <a:prstGeom prst="ellipse">
              <a:avLst/>
            </a:prstGeom>
            <a:solidFill>
              <a:srgbClr val="FF66FF"/>
            </a:soli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entury Gothic"/>
                <a:ea typeface="宋体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8E6DE091-AABD-4576-A589-92B785F44D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47408" y="5199006"/>
              <a:ext cx="90000" cy="90000"/>
            </a:xfrm>
            <a:prstGeom prst="ellipse">
              <a:avLst/>
            </a:prstGeom>
            <a:solidFill>
              <a:srgbClr val="FF66FF"/>
            </a:soli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entury Gothic"/>
                <a:ea typeface="宋体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14655E58-DC44-4DC7-A211-4D9B76D013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40377" y="4621731"/>
              <a:ext cx="90000" cy="90000"/>
            </a:xfrm>
            <a:prstGeom prst="ellipse">
              <a:avLst/>
            </a:prstGeom>
            <a:solidFill>
              <a:srgbClr val="FF66FF"/>
            </a:soli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entury Gothic"/>
                <a:ea typeface="宋体"/>
              </a:endParaRPr>
            </a:p>
          </p:txBody>
        </p: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8161E6F9-759A-4E11-98BF-B885B7EF5E29}"/>
                </a:ext>
              </a:extLst>
            </p:cNvPr>
            <p:cNvCxnSpPr/>
            <p:nvPr/>
          </p:nvCxnSpPr>
          <p:spPr>
            <a:xfrm>
              <a:off x="1929726" y="5086011"/>
              <a:ext cx="214186" cy="0"/>
            </a:xfrm>
            <a:prstGeom prst="line">
              <a:avLst/>
            </a:prstGeom>
            <a:noFill/>
            <a:ln w="12700" cap="rnd" cmpd="sng" algn="ctr">
              <a:solidFill>
                <a:srgbClr val="FF66FF"/>
              </a:solidFill>
              <a:prstDash val="solid"/>
            </a:ln>
            <a:effectLst/>
          </p:spPr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221D39AB-CEC4-43A2-AF86-963B6B0B6C23}"/>
                </a:ext>
              </a:extLst>
            </p:cNvPr>
            <p:cNvCxnSpPr/>
            <p:nvPr/>
          </p:nvCxnSpPr>
          <p:spPr>
            <a:xfrm>
              <a:off x="1921488" y="5942449"/>
              <a:ext cx="214186" cy="0"/>
            </a:xfrm>
            <a:prstGeom prst="line">
              <a:avLst/>
            </a:prstGeom>
            <a:noFill/>
            <a:ln w="12700" cap="rnd" cmpd="sng" algn="ctr">
              <a:solidFill>
                <a:srgbClr val="FF66FF"/>
              </a:solidFill>
              <a:prstDash val="solid"/>
            </a:ln>
            <a:effectLst/>
          </p:spPr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A52E62C7-2CA7-4708-918A-5DF5E6ED158C}"/>
                </a:ext>
              </a:extLst>
            </p:cNvPr>
            <p:cNvCxnSpPr/>
            <p:nvPr/>
          </p:nvCxnSpPr>
          <p:spPr>
            <a:xfrm>
              <a:off x="2028581" y="5086011"/>
              <a:ext cx="0" cy="856438"/>
            </a:xfrm>
            <a:prstGeom prst="line">
              <a:avLst/>
            </a:prstGeom>
            <a:noFill/>
            <a:ln w="12700" cap="rnd" cmpd="sng" algn="ctr">
              <a:solidFill>
                <a:srgbClr val="FF66FF"/>
              </a:solidFill>
              <a:prstDash val="solid"/>
            </a:ln>
            <a:effectLst/>
          </p:spPr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7ABC562C-9CC6-4B75-B50B-92EC5035C26B}"/>
                </a:ext>
              </a:extLst>
            </p:cNvPr>
            <p:cNvCxnSpPr/>
            <p:nvPr/>
          </p:nvCxnSpPr>
          <p:spPr>
            <a:xfrm>
              <a:off x="2885315" y="4676496"/>
              <a:ext cx="214186" cy="0"/>
            </a:xfrm>
            <a:prstGeom prst="line">
              <a:avLst/>
            </a:prstGeom>
            <a:noFill/>
            <a:ln w="12700" cap="rnd" cmpd="sng" algn="ctr">
              <a:solidFill>
                <a:srgbClr val="FF66FF"/>
              </a:solidFill>
              <a:prstDash val="solid"/>
            </a:ln>
            <a:effectLst/>
          </p:spPr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79B5B5AF-6247-4CDE-ADB1-7642B30879EA}"/>
                </a:ext>
              </a:extLst>
            </p:cNvPr>
            <p:cNvCxnSpPr/>
            <p:nvPr/>
          </p:nvCxnSpPr>
          <p:spPr>
            <a:xfrm>
              <a:off x="2876594" y="5741450"/>
              <a:ext cx="214186" cy="0"/>
            </a:xfrm>
            <a:prstGeom prst="line">
              <a:avLst/>
            </a:prstGeom>
            <a:noFill/>
            <a:ln w="12700" cap="rnd" cmpd="sng" algn="ctr">
              <a:solidFill>
                <a:srgbClr val="FF66FF"/>
              </a:solidFill>
              <a:prstDash val="solid"/>
            </a:ln>
            <a:effectLst/>
          </p:spPr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D560CA79-3435-4E6B-95AA-C7BA820DC4BD}"/>
                </a:ext>
              </a:extLst>
            </p:cNvPr>
            <p:cNvCxnSpPr/>
            <p:nvPr/>
          </p:nvCxnSpPr>
          <p:spPr>
            <a:xfrm>
              <a:off x="2983687" y="4676496"/>
              <a:ext cx="0" cy="1064954"/>
            </a:xfrm>
            <a:prstGeom prst="line">
              <a:avLst/>
            </a:prstGeom>
            <a:noFill/>
            <a:ln w="12700" cap="rnd" cmpd="sng" algn="ctr">
              <a:solidFill>
                <a:srgbClr val="FF66FF"/>
              </a:solidFill>
              <a:prstDash val="solid"/>
            </a:ln>
            <a:effectLst/>
          </p:spPr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68940434-1858-4009-B045-DFF2456A070D}"/>
                </a:ext>
              </a:extLst>
            </p:cNvPr>
            <p:cNvCxnSpPr/>
            <p:nvPr/>
          </p:nvCxnSpPr>
          <p:spPr>
            <a:xfrm>
              <a:off x="3882092" y="4278400"/>
              <a:ext cx="214186" cy="0"/>
            </a:xfrm>
            <a:prstGeom prst="line">
              <a:avLst/>
            </a:prstGeom>
            <a:noFill/>
            <a:ln w="12700" cap="rnd" cmpd="sng" algn="ctr">
              <a:solidFill>
                <a:srgbClr val="FF66FF"/>
              </a:solidFill>
              <a:prstDash val="solid"/>
            </a:ln>
            <a:effectLst/>
          </p:spPr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644883B0-DE23-4E05-80A2-BC306E3B1E39}"/>
                </a:ext>
              </a:extLst>
            </p:cNvPr>
            <p:cNvCxnSpPr/>
            <p:nvPr/>
          </p:nvCxnSpPr>
          <p:spPr>
            <a:xfrm>
              <a:off x="3882094" y="5057724"/>
              <a:ext cx="214186" cy="0"/>
            </a:xfrm>
            <a:prstGeom prst="line">
              <a:avLst/>
            </a:prstGeom>
            <a:noFill/>
            <a:ln w="12700" cap="rnd" cmpd="sng" algn="ctr">
              <a:solidFill>
                <a:srgbClr val="FF66FF"/>
              </a:solidFill>
              <a:prstDash val="solid"/>
            </a:ln>
            <a:effectLst/>
          </p:spPr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4B61C63C-9DAE-4516-8EC9-47430D816BFB}"/>
                </a:ext>
              </a:extLst>
            </p:cNvPr>
            <p:cNvCxnSpPr/>
            <p:nvPr/>
          </p:nvCxnSpPr>
          <p:spPr>
            <a:xfrm>
              <a:off x="3989187" y="4278400"/>
              <a:ext cx="0" cy="779324"/>
            </a:xfrm>
            <a:prstGeom prst="line">
              <a:avLst/>
            </a:prstGeom>
            <a:noFill/>
            <a:ln w="12700" cap="rnd" cmpd="sng" algn="ctr">
              <a:solidFill>
                <a:srgbClr val="FF66FF"/>
              </a:solidFill>
              <a:prstDash val="solid"/>
            </a:ln>
            <a:effectLst/>
          </p:spPr>
        </p:cxnSp>
        <p:sp>
          <p:nvSpPr>
            <p:cNvPr id="25" name="任意多边形 22">
              <a:extLst>
                <a:ext uri="{FF2B5EF4-FFF2-40B4-BE49-F238E27FC236}">
                  <a16:creationId xmlns:a16="http://schemas.microsoft.com/office/drawing/2014/main" id="{6760DD70-8FCA-4304-A0C2-DC010917EE41}"/>
                </a:ext>
              </a:extLst>
            </p:cNvPr>
            <p:cNvSpPr/>
            <p:nvPr/>
          </p:nvSpPr>
          <p:spPr>
            <a:xfrm rot="-60000">
              <a:off x="2984824" y="4937054"/>
              <a:ext cx="1008691" cy="139009"/>
            </a:xfrm>
            <a:custGeom>
              <a:avLst/>
              <a:gdLst>
                <a:gd name="connsiteX0" fmla="*/ 0 w 914400"/>
                <a:gd name="connsiteY0" fmla="*/ 304800 h 304800"/>
                <a:gd name="connsiteX1" fmla="*/ 428367 w 914400"/>
                <a:gd name="connsiteY1" fmla="*/ 49427 h 304800"/>
                <a:gd name="connsiteX2" fmla="*/ 914400 w 914400"/>
                <a:gd name="connsiteY2" fmla="*/ 8237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4400" h="304800">
                  <a:moveTo>
                    <a:pt x="0" y="304800"/>
                  </a:moveTo>
                  <a:cubicBezTo>
                    <a:pt x="137983" y="201827"/>
                    <a:pt x="275967" y="98854"/>
                    <a:pt x="428367" y="49427"/>
                  </a:cubicBezTo>
                  <a:cubicBezTo>
                    <a:pt x="580767" y="0"/>
                    <a:pt x="747583" y="4118"/>
                    <a:pt x="914400" y="8237"/>
                  </a:cubicBezTo>
                </a:path>
              </a:pathLst>
            </a:custGeom>
            <a:noFill/>
            <a:ln w="19050" cap="rnd" cmpd="sng" algn="ctr">
              <a:solidFill>
                <a:schemeClr val="tx1"/>
              </a:solidFill>
              <a:prstDash val="dash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entury Gothic"/>
                <a:ea typeface="宋体"/>
              </a:endParaRPr>
            </a:p>
          </p:txBody>
        </p:sp>
        <p:sp>
          <p:nvSpPr>
            <p:cNvPr id="26" name="任意多边形 23">
              <a:extLst>
                <a:ext uri="{FF2B5EF4-FFF2-40B4-BE49-F238E27FC236}">
                  <a16:creationId xmlns:a16="http://schemas.microsoft.com/office/drawing/2014/main" id="{FAFF831F-62E3-4EAA-9097-384403558234}"/>
                </a:ext>
              </a:extLst>
            </p:cNvPr>
            <p:cNvSpPr/>
            <p:nvPr/>
          </p:nvSpPr>
          <p:spPr>
            <a:xfrm>
              <a:off x="2077390" y="4930836"/>
              <a:ext cx="927819" cy="536340"/>
            </a:xfrm>
            <a:custGeom>
              <a:avLst/>
              <a:gdLst>
                <a:gd name="connsiteX0" fmla="*/ 0 w 881448"/>
                <a:gd name="connsiteY0" fmla="*/ 436606 h 436606"/>
                <a:gd name="connsiteX1" fmla="*/ 428367 w 881448"/>
                <a:gd name="connsiteY1" fmla="*/ 172995 h 436606"/>
                <a:gd name="connsiteX2" fmla="*/ 881448 w 881448"/>
                <a:gd name="connsiteY2" fmla="*/ 0 h 43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1448" h="436606">
                  <a:moveTo>
                    <a:pt x="0" y="436606"/>
                  </a:moveTo>
                  <a:cubicBezTo>
                    <a:pt x="140729" y="341184"/>
                    <a:pt x="281459" y="245763"/>
                    <a:pt x="428367" y="172995"/>
                  </a:cubicBezTo>
                  <a:cubicBezTo>
                    <a:pt x="575275" y="100227"/>
                    <a:pt x="792205" y="35697"/>
                    <a:pt x="881448" y="0"/>
                  </a:cubicBezTo>
                </a:path>
              </a:pathLst>
            </a:custGeom>
            <a:noFill/>
            <a:ln w="19050" cap="rnd" cmpd="sng" algn="ctr">
              <a:solidFill>
                <a:schemeClr val="tx1"/>
              </a:solidFill>
              <a:prstDash val="dash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entury Gothic"/>
                <a:ea typeface="宋体"/>
              </a:endParaRPr>
            </a:p>
          </p:txBody>
        </p:sp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64312456-A6B7-4BF7-AC6C-80EC485BA56A}"/>
                </a:ext>
              </a:extLst>
            </p:cNvPr>
            <p:cNvCxnSpPr/>
            <p:nvPr/>
          </p:nvCxnSpPr>
          <p:spPr>
            <a:xfrm flipV="1">
              <a:off x="3994652" y="4766502"/>
              <a:ext cx="387177" cy="47719"/>
            </a:xfrm>
            <a:prstGeom prst="straightConnector1">
              <a:avLst/>
            </a:prstGeom>
            <a:noFill/>
            <a:ln w="19050" cap="rnd" cmpd="sng" algn="ctr">
              <a:solidFill>
                <a:schemeClr val="tx1"/>
              </a:solidFill>
              <a:prstDash val="solid"/>
              <a:tailEnd type="arrow"/>
            </a:ln>
            <a:effectLst/>
          </p:spPr>
        </p:cxnSp>
        <p:sp>
          <p:nvSpPr>
            <p:cNvPr id="28" name="TextBox 25">
              <a:extLst>
                <a:ext uri="{FF2B5EF4-FFF2-40B4-BE49-F238E27FC236}">
                  <a16:creationId xmlns:a16="http://schemas.microsoft.com/office/drawing/2014/main" id="{CF80EB6C-CB91-47EF-A739-B03F27401B61}"/>
                </a:ext>
              </a:extLst>
            </p:cNvPr>
            <p:cNvSpPr txBox="1"/>
            <p:nvPr/>
          </p:nvSpPr>
          <p:spPr>
            <a:xfrm>
              <a:off x="1437239" y="6343143"/>
              <a:ext cx="374441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altLang="zh-CN" sz="700" kern="0" dirty="0"/>
                <a:t>●</a:t>
              </a:r>
              <a:r>
                <a:rPr lang="en-US" altLang="zh-CN" sz="1400" kern="0" dirty="0">
                  <a:solidFill>
                    <a:sysClr val="windowText" lastClr="000000"/>
                  </a:solidFill>
                </a:rPr>
                <a:t>  </a:t>
              </a:r>
              <a:r>
                <a:rPr lang="zh-CN" altLang="en-US" sz="1400" kern="0" dirty="0">
                  <a:solidFill>
                    <a:sysClr val="windowText" lastClr="000000"/>
                  </a:solidFill>
                </a:rPr>
                <a:t>预测值（考虑磁场不均匀、多次散射等效应）</a:t>
              </a:r>
              <a:endParaRPr lang="en-US" altLang="zh-CN" sz="1400" kern="0" dirty="0">
                <a:solidFill>
                  <a:sysClr val="windowText" lastClr="000000"/>
                </a:solidFill>
              </a:endParaRPr>
            </a:p>
            <a:p>
              <a:pPr>
                <a:spcBef>
                  <a:spcPts val="600"/>
                </a:spcBef>
                <a:defRPr/>
              </a:pPr>
              <a:r>
                <a:rPr lang="en-US" altLang="zh-CN" sz="700" kern="0" dirty="0">
                  <a:solidFill>
                    <a:srgbClr val="FF66FF"/>
                  </a:solidFill>
                </a:rPr>
                <a:t>●</a:t>
              </a:r>
              <a:r>
                <a:rPr lang="zh-CN" altLang="en-US" sz="1400" kern="0" dirty="0">
                  <a:solidFill>
                    <a:sysClr val="windowText" lastClr="000000"/>
                  </a:solidFill>
                </a:rPr>
                <a:t>  测量值（带误差）</a:t>
              </a:r>
              <a:endParaRPr lang="en-US" altLang="zh-CN" sz="1400" kern="0" dirty="0">
                <a:solidFill>
                  <a:sysClr val="windowText" lastClr="000000"/>
                </a:solidFill>
              </a:endParaRPr>
            </a:p>
            <a:p>
              <a:pPr>
                <a:spcBef>
                  <a:spcPts val="600"/>
                </a:spcBef>
                <a:defRPr/>
              </a:pPr>
              <a:r>
                <a:rPr lang="en-US" altLang="zh-CN" sz="700" kern="0" dirty="0">
                  <a:solidFill>
                    <a:srgbClr val="0000FF"/>
                  </a:solidFill>
                </a:rPr>
                <a:t>●</a:t>
              </a:r>
              <a:r>
                <a:rPr lang="zh-CN" altLang="en-US" sz="1400" kern="0" dirty="0">
                  <a:solidFill>
                    <a:sysClr val="windowText" lastClr="000000"/>
                  </a:solidFill>
                </a:rPr>
                <a:t>  更新后的值</a:t>
              </a:r>
              <a:endParaRPr lang="en-US" altLang="zh-CN" sz="1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Box 26">
              <a:extLst>
                <a:ext uri="{FF2B5EF4-FFF2-40B4-BE49-F238E27FC236}">
                  <a16:creationId xmlns:a16="http://schemas.microsoft.com/office/drawing/2014/main" id="{6886B89B-13F8-4A66-BC28-B95549CF0AF2}"/>
                </a:ext>
              </a:extLst>
            </p:cNvPr>
            <p:cNvSpPr txBox="1"/>
            <p:nvPr/>
          </p:nvSpPr>
          <p:spPr>
            <a:xfrm>
              <a:off x="1115616" y="5741450"/>
              <a:ext cx="8058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zh-CN" altLang="en-US" sz="1400" kern="0" dirty="0"/>
                <a:t>初始值</a:t>
              </a:r>
            </a:p>
          </p:txBody>
        </p:sp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718D00EC-1D17-4D0D-9C54-D8BDF9D9AB34}"/>
                </a:ext>
              </a:extLst>
            </p:cNvPr>
            <p:cNvSpPr txBox="1"/>
            <p:nvPr/>
          </p:nvSpPr>
          <p:spPr>
            <a:xfrm>
              <a:off x="4169692" y="4823245"/>
              <a:ext cx="10119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zh-CN" altLang="en-US" sz="1400" kern="0" dirty="0"/>
                <a:t>逐步更新径迹参数</a:t>
              </a: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604321B7-5D7F-47BF-9178-4DE948C4C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51524" y="4873602"/>
              <a:ext cx="79200" cy="79200"/>
            </a:xfrm>
            <a:prstGeom prst="ellipse">
              <a:avLst/>
            </a:prstGeom>
            <a:solidFill>
              <a:schemeClr val="tx1"/>
            </a:soli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entury Gothic"/>
                <a:ea typeface="宋体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B740F10-3890-4F1B-8111-7CF7AA557C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47402" y="5034240"/>
              <a:ext cx="79200" cy="79200"/>
            </a:xfrm>
            <a:prstGeom prst="ellipse">
              <a:avLst/>
            </a:prstGeom>
            <a:solidFill>
              <a:srgbClr val="0000FF"/>
            </a:soli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entury Gothic"/>
                <a:ea typeface="宋体"/>
              </a:endParaRPr>
            </a:p>
          </p:txBody>
        </p:sp>
        <p:sp>
          <p:nvSpPr>
            <p:cNvPr id="33" name="椭圆 32">
              <a:extLst>
                <a:ext uri="{FF2B5EF4-FFF2-40B4-BE49-F238E27FC236}">
                  <a16:creationId xmlns:a16="http://schemas.microsoft.com/office/drawing/2014/main" id="{C6828D1C-A8B7-43A5-9228-CE8056E22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6554" y="4766502"/>
              <a:ext cx="79200" cy="79200"/>
            </a:xfrm>
            <a:prstGeom prst="ellipse">
              <a:avLst/>
            </a:prstGeom>
            <a:solidFill>
              <a:srgbClr val="0000FF"/>
            </a:soli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entury Gothic"/>
                <a:ea typeface="宋体"/>
              </a:endParaRPr>
            </a:p>
          </p:txBody>
        </p:sp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4E10BF39-D468-48AE-8E79-7F0BD565E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2438" y="4902432"/>
              <a:ext cx="79200" cy="79200"/>
            </a:xfrm>
            <a:prstGeom prst="ellipse">
              <a:avLst/>
            </a:prstGeom>
            <a:solidFill>
              <a:schemeClr val="tx1"/>
            </a:solidFill>
            <a:ln w="19050" cap="rnd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entury Gothic"/>
                <a:ea typeface="宋体"/>
              </a:endParaRPr>
            </a:p>
          </p:txBody>
        </p:sp>
      </p:grpSp>
      <p:pic>
        <p:nvPicPr>
          <p:cNvPr id="48" name="Picture 15">
            <a:extLst>
              <a:ext uri="{FF2B5EF4-FFF2-40B4-BE49-F238E27FC236}">
                <a16:creationId xmlns:a16="http://schemas.microsoft.com/office/drawing/2014/main" id="{8FB04E26-9AA1-4D79-9619-B1DE40394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7460" y="3649104"/>
            <a:ext cx="3475469" cy="235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17">
            <a:extLst>
              <a:ext uri="{FF2B5EF4-FFF2-40B4-BE49-F238E27FC236}">
                <a16:creationId xmlns:a16="http://schemas.microsoft.com/office/drawing/2014/main" id="{75871424-DB7D-4455-AE97-8E940E0A6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4184" y="4683976"/>
            <a:ext cx="172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 dirty="0" err="1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altLang="zh-CN" sz="1800" dirty="0" err="1">
                <a:solidFill>
                  <a:srgbClr val="FF0000"/>
                </a:solidFill>
              </a:rPr>
              <a:t>P</a:t>
            </a:r>
            <a:r>
              <a:rPr lang="en-US" altLang="zh-CN" sz="1800" dirty="0">
                <a:solidFill>
                  <a:srgbClr val="FF0000"/>
                </a:solidFill>
              </a:rPr>
              <a:t>=11.3MeV/c</a:t>
            </a:r>
          </a:p>
        </p:txBody>
      </p:sp>
      <p:sp>
        <p:nvSpPr>
          <p:cNvPr id="52" name="Text Box 17">
            <a:extLst>
              <a:ext uri="{FF2B5EF4-FFF2-40B4-BE49-F238E27FC236}">
                <a16:creationId xmlns:a16="http://schemas.microsoft.com/office/drawing/2014/main" id="{E2B4A0A0-F224-48DC-A412-AD63AF003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250" y="4721271"/>
            <a:ext cx="17287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800" dirty="0" err="1">
                <a:solidFill>
                  <a:srgbClr val="FF0000"/>
                </a:solidFill>
                <a:latin typeface="Symbol" pitchFamily="18" charset="2"/>
              </a:rPr>
              <a:t>s</a:t>
            </a:r>
            <a:r>
              <a:rPr lang="en-US" altLang="zh-CN" sz="1800" dirty="0" err="1">
                <a:solidFill>
                  <a:srgbClr val="FF0000"/>
                </a:solidFill>
              </a:rPr>
              <a:t>P</a:t>
            </a:r>
            <a:r>
              <a:rPr lang="en-US" altLang="zh-CN" sz="1800" dirty="0">
                <a:solidFill>
                  <a:srgbClr val="FF0000"/>
                </a:solidFill>
              </a:rPr>
              <a:t>=28MeV/c</a:t>
            </a:r>
          </a:p>
        </p:txBody>
      </p:sp>
      <p:sp>
        <p:nvSpPr>
          <p:cNvPr id="57" name="Text Box 5">
            <a:extLst>
              <a:ext uri="{FF2B5EF4-FFF2-40B4-BE49-F238E27FC236}">
                <a16:creationId xmlns:a16="http://schemas.microsoft.com/office/drawing/2014/main" id="{D0618146-E551-40D3-B507-2FCD99A9E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8869" y="3387716"/>
            <a:ext cx="1921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/>
              <a:t>Kalman filter</a:t>
            </a:r>
            <a:r>
              <a:rPr lang="zh-CN" altLang="en-US" dirty="0"/>
              <a:t>拟合</a:t>
            </a:r>
          </a:p>
        </p:txBody>
      </p:sp>
      <p:sp>
        <p:nvSpPr>
          <p:cNvPr id="58" name="Text Box 5">
            <a:extLst>
              <a:ext uri="{FF2B5EF4-FFF2-40B4-BE49-F238E27FC236}">
                <a16:creationId xmlns:a16="http://schemas.microsoft.com/office/drawing/2014/main" id="{8D9EF5F1-4B5D-4354-9617-111DB810E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960" y="3387716"/>
            <a:ext cx="2149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/>
              <a:t>全局最小二乘拟合</a:t>
            </a:r>
          </a:p>
        </p:txBody>
      </p:sp>
    </p:spTree>
    <p:extLst>
      <p:ext uri="{BB962C8B-B14F-4D97-AF65-F5344CB8AC3E}">
        <p14:creationId xmlns:p14="http://schemas.microsoft.com/office/powerpoint/2010/main" val="836533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7769E8-BE44-4E46-87EA-31BAE7A8A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离线刻度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BBFF992-6F47-4FAD-A106-1E117DA8A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448" y="4595292"/>
            <a:ext cx="9793088" cy="1761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800" b="1" dirty="0">
                <a:solidFill>
                  <a:srgbClr val="C00000"/>
                </a:solidFill>
              </a:rPr>
              <a:t>目的：</a:t>
            </a:r>
            <a:endParaRPr lang="en-US" altLang="zh-CN" sz="2800" b="1" dirty="0"/>
          </a:p>
          <a:p>
            <a:pPr marL="400050" lvl="1" indent="0">
              <a:buNone/>
            </a:pPr>
            <a:r>
              <a:rPr lang="zh-CN" altLang="en-US" sz="2400" dirty="0"/>
              <a:t>标定电子学信号与物理测量量之间转换关系，并消除实验外部条件（如温度、气压）和探测器本身条件（如入射位置、电子学通道差异）对信号探测的影响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B81CC95-04BA-4CE6-B56C-65987176D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37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6CBEEB0-D0AD-4515-A386-16278A597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536" y="1604456"/>
            <a:ext cx="7981058" cy="240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85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3F59C8-48CE-45E7-A955-E4E2886EB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MDC</a:t>
            </a:r>
            <a:r>
              <a:rPr lang="zh-CN" altLang="en-US" dirty="0"/>
              <a:t>离线刻度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7DD277D-B43F-47D9-96A1-79BB5E48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38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9EF295F-D158-4A1D-B7D0-92A92EFEC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772816"/>
            <a:ext cx="3348250" cy="269240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F562DF8-ADCA-42D9-B5A9-4D13E7D536D9}"/>
              </a:ext>
            </a:extLst>
          </p:cNvPr>
          <p:cNvSpPr/>
          <p:nvPr/>
        </p:nvSpPr>
        <p:spPr>
          <a:xfrm>
            <a:off x="1055440" y="1340768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0066CC"/>
                </a:solidFill>
              </a:rPr>
              <a:t>漂移距离</a:t>
            </a:r>
            <a:r>
              <a:rPr lang="en-US" altLang="zh-CN" dirty="0">
                <a:solidFill>
                  <a:srgbClr val="0066CC"/>
                </a:solidFill>
              </a:rPr>
              <a:t>-</a:t>
            </a:r>
            <a:r>
              <a:rPr lang="zh-CN" altLang="en-US" dirty="0">
                <a:solidFill>
                  <a:srgbClr val="0066CC"/>
                </a:solidFill>
              </a:rPr>
              <a:t>漂移时间关系刻度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2C326BC-CCFD-48C2-B66C-F0E4DE48D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521" y="4783712"/>
            <a:ext cx="2175287" cy="180927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6947F92-87AE-4E3F-9B32-D19D62123530}"/>
              </a:ext>
            </a:extLst>
          </p:cNvPr>
          <p:cNvSpPr txBox="1"/>
          <p:nvPr/>
        </p:nvSpPr>
        <p:spPr>
          <a:xfrm>
            <a:off x="3524518" y="5503792"/>
            <a:ext cx="177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66CC"/>
                </a:solidFill>
              </a:rPr>
              <a:t>时间游动效应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6FA377B-0B9C-493D-BC02-3C5A53A7A8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9" r="8490"/>
          <a:stretch/>
        </p:blipFill>
        <p:spPr>
          <a:xfrm>
            <a:off x="5748585" y="4526462"/>
            <a:ext cx="3659783" cy="225131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898E7AF-24F5-44E3-AE8D-B8EE9B08FC02}"/>
              </a:ext>
            </a:extLst>
          </p:cNvPr>
          <p:cNvSpPr txBox="1"/>
          <p:nvPr/>
        </p:nvSpPr>
        <p:spPr>
          <a:xfrm>
            <a:off x="6888088" y="4653136"/>
            <a:ext cx="2284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3366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时间游动函数刻度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EBDBBF16-FF57-410F-ADAA-11ACA89BA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7902" y="1285416"/>
            <a:ext cx="6358697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Tx/>
              <a:buFontTx/>
              <a:buNone/>
            </a:pPr>
            <a:r>
              <a:rPr lang="zh-CN" altLang="en-US" sz="2000" dirty="0">
                <a:solidFill>
                  <a:srgbClr val="3366CC"/>
                </a:solidFill>
                <a:latin typeface="Times New Roman" pitchFamily="18" charset="0"/>
                <a:ea typeface="宋体" pitchFamily="2" charset="-122"/>
              </a:rPr>
              <a:t>时间刻度与修正</a:t>
            </a:r>
            <a:endParaRPr lang="en-US" altLang="zh-CN" sz="2000" dirty="0">
              <a:solidFill>
                <a:srgbClr val="3366CC"/>
              </a:solidFill>
              <a:latin typeface="Times New Roman" pitchFamily="18" charset="0"/>
              <a:ea typeface="宋体" pitchFamily="2" charset="-122"/>
            </a:endParaRPr>
          </a:p>
          <a:p>
            <a:pPr algn="l">
              <a:buClrTx/>
              <a:buFontTx/>
              <a:buNone/>
            </a:pP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   T</a:t>
            </a:r>
            <a:r>
              <a:rPr lang="zh-CN" altLang="en-US" sz="2400" baseline="-250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漂移</a:t>
            </a:r>
            <a:r>
              <a:rPr lang="en-US" altLang="zh-CN" sz="2400" baseline="-250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= T</a:t>
            </a:r>
            <a:r>
              <a:rPr lang="zh-CN" altLang="en-US" sz="2400" baseline="-250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测量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-T</a:t>
            </a:r>
            <a:r>
              <a:rPr lang="zh-CN" altLang="en-US" sz="2400" baseline="-250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对撞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 – T</a:t>
            </a:r>
            <a:r>
              <a:rPr lang="zh-CN" altLang="en-US" sz="2400" baseline="-250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飞行</a:t>
            </a: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+ T</a:t>
            </a:r>
            <a:r>
              <a:rPr lang="zh-CN" altLang="en-US" sz="2400" baseline="-250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传播</a:t>
            </a:r>
            <a:r>
              <a:rPr lang="en-US" altLang="zh-CN" sz="24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 + T</a:t>
            </a:r>
            <a:r>
              <a:rPr lang="zh-CN" altLang="en-US" sz="2400" baseline="-25000" dirty="0">
                <a:solidFill>
                  <a:srgbClr val="0033CC"/>
                </a:solidFill>
                <a:latin typeface="Times New Roman" pitchFamily="18" charset="0"/>
                <a:ea typeface="宋体" pitchFamily="2" charset="-122"/>
              </a:rPr>
              <a:t>电子学延时</a:t>
            </a:r>
            <a:endParaRPr lang="en-US" altLang="zh-CN" sz="2400" baseline="-25000" dirty="0">
              <a:solidFill>
                <a:srgbClr val="0033CC"/>
              </a:solidFill>
              <a:latin typeface="Times New Roman" pitchFamily="18" charset="0"/>
              <a:ea typeface="宋体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5A79C887-85AA-4940-BBEF-978CF15EA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1944" y="2112592"/>
            <a:ext cx="4471219" cy="201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31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灯片编号占位符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2EBAB3-BCB6-42DF-A19D-C2F100C24D40}" type="slidenum">
              <a:rPr lang="zh-CN" altLang="en-US" smtClean="0"/>
              <a:pPr/>
              <a:t>39</a:t>
            </a:fld>
            <a:endParaRPr lang="en-US" altLang="zh-CN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FC8B772-1ACE-4C85-A398-BDEFC58C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径迹探测器位置校准</a:t>
            </a: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B8631F2A-CAE5-4634-ABAD-A62803365487}"/>
              </a:ext>
            </a:extLst>
          </p:cNvPr>
          <p:cNvSpPr txBox="1">
            <a:spLocks noChangeArrowheads="1"/>
          </p:cNvSpPr>
          <p:nvPr/>
        </p:nvSpPr>
        <p:spPr>
          <a:xfrm>
            <a:off x="1055440" y="1268760"/>
            <a:ext cx="10225136" cy="1008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/>
              <a:t>探测器的实际几何位置与理想位置之间存在差别，需要进行几何位置刻度，即校准</a:t>
            </a:r>
            <a:endParaRPr lang="zh-CN" altLang="en-US" sz="2400" dirty="0"/>
          </a:p>
        </p:txBody>
      </p:sp>
      <p:grpSp>
        <p:nvGrpSpPr>
          <p:cNvPr id="44" name="Group 12">
            <a:extLst>
              <a:ext uri="{FF2B5EF4-FFF2-40B4-BE49-F238E27FC236}">
                <a16:creationId xmlns:a16="http://schemas.microsoft.com/office/drawing/2014/main" id="{4AF0E522-625D-49ED-91BA-7BA2BBBDA9BA}"/>
              </a:ext>
            </a:extLst>
          </p:cNvPr>
          <p:cNvGrpSpPr>
            <a:grpSpLocks/>
          </p:cNvGrpSpPr>
          <p:nvPr/>
        </p:nvGrpSpPr>
        <p:grpSpPr bwMode="auto">
          <a:xfrm>
            <a:off x="5160168" y="1988840"/>
            <a:ext cx="1871663" cy="2014538"/>
            <a:chOff x="2381" y="2614"/>
            <a:chExt cx="1179" cy="1269"/>
          </a:xfrm>
        </p:grpSpPr>
        <p:sp>
          <p:nvSpPr>
            <p:cNvPr id="45" name="Rectangle 13">
              <a:extLst>
                <a:ext uri="{FF2B5EF4-FFF2-40B4-BE49-F238E27FC236}">
                  <a16:creationId xmlns:a16="http://schemas.microsoft.com/office/drawing/2014/main" id="{DC795D46-9CBB-41D8-B208-8845B037C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2886"/>
              <a:ext cx="45" cy="90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6" name="Rectangle 14">
              <a:extLst>
                <a:ext uri="{FF2B5EF4-FFF2-40B4-BE49-F238E27FC236}">
                  <a16:creationId xmlns:a16="http://schemas.microsoft.com/office/drawing/2014/main" id="{0E08A4BB-9F1D-43E8-A830-C113D1AAE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2614"/>
              <a:ext cx="45" cy="90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7" name="Rectangle 15">
              <a:extLst>
                <a:ext uri="{FF2B5EF4-FFF2-40B4-BE49-F238E27FC236}">
                  <a16:creationId xmlns:a16="http://schemas.microsoft.com/office/drawing/2014/main" id="{450C8E83-F335-4179-81E3-0E1796D3AE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" y="2704"/>
              <a:ext cx="45" cy="90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8" name="Rectangle 16">
              <a:extLst>
                <a:ext uri="{FF2B5EF4-FFF2-40B4-BE49-F238E27FC236}">
                  <a16:creationId xmlns:a16="http://schemas.microsoft.com/office/drawing/2014/main" id="{84F59E13-D9A4-4215-A309-A56019883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2" y="2976"/>
              <a:ext cx="45" cy="90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0CCEA325-867F-4D15-8332-402C2E2B49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9" y="2704"/>
              <a:ext cx="45" cy="90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0" name="Rectangle 18">
              <a:extLst>
                <a:ext uri="{FF2B5EF4-FFF2-40B4-BE49-F238E27FC236}">
                  <a16:creationId xmlns:a16="http://schemas.microsoft.com/office/drawing/2014/main" id="{1C905325-8F25-4BDA-AC5B-763798913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2614"/>
              <a:ext cx="45" cy="90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51" name="Group 20">
            <a:extLst>
              <a:ext uri="{FF2B5EF4-FFF2-40B4-BE49-F238E27FC236}">
                <a16:creationId xmlns:a16="http://schemas.microsoft.com/office/drawing/2014/main" id="{0719D935-D4CB-4B4D-A9B4-93C4F7B88712}"/>
              </a:ext>
            </a:extLst>
          </p:cNvPr>
          <p:cNvGrpSpPr>
            <a:grpSpLocks/>
          </p:cNvGrpSpPr>
          <p:nvPr/>
        </p:nvGrpSpPr>
        <p:grpSpPr bwMode="auto">
          <a:xfrm>
            <a:off x="4512467" y="2347615"/>
            <a:ext cx="2952750" cy="1225550"/>
            <a:chOff x="1973" y="2840"/>
            <a:chExt cx="1860" cy="772"/>
          </a:xfrm>
        </p:grpSpPr>
        <p:sp>
          <p:nvSpPr>
            <p:cNvPr id="52" name="Line 21">
              <a:extLst>
                <a:ext uri="{FF2B5EF4-FFF2-40B4-BE49-F238E27FC236}">
                  <a16:creationId xmlns:a16="http://schemas.microsoft.com/office/drawing/2014/main" id="{494A0846-4531-4B00-8976-382E214D51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3" y="2840"/>
              <a:ext cx="1860" cy="772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Oval 22">
              <a:extLst>
                <a:ext uri="{FF2B5EF4-FFF2-40B4-BE49-F238E27FC236}">
                  <a16:creationId xmlns:a16="http://schemas.microsoft.com/office/drawing/2014/main" id="{BCBCE018-F24F-4935-809C-BD61AB8EA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3385"/>
              <a:ext cx="45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4" name="Oval 23">
              <a:extLst>
                <a:ext uri="{FF2B5EF4-FFF2-40B4-BE49-F238E27FC236}">
                  <a16:creationId xmlns:a16="http://schemas.microsoft.com/office/drawing/2014/main" id="{063BD8C1-ABA4-47D0-B95D-06C04971C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3294"/>
              <a:ext cx="45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5" name="Oval 24">
              <a:extLst>
                <a:ext uri="{FF2B5EF4-FFF2-40B4-BE49-F238E27FC236}">
                  <a16:creationId xmlns:a16="http://schemas.microsoft.com/office/drawing/2014/main" id="{F8B8E262-E1ED-41E1-AAD4-52A9BE781E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" y="3203"/>
              <a:ext cx="45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6" name="Oval 25">
              <a:extLst>
                <a:ext uri="{FF2B5EF4-FFF2-40B4-BE49-F238E27FC236}">
                  <a16:creationId xmlns:a16="http://schemas.microsoft.com/office/drawing/2014/main" id="{B80487BB-3732-4647-AC20-C33E09854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3113"/>
              <a:ext cx="45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7" name="Oval 26">
              <a:extLst>
                <a:ext uri="{FF2B5EF4-FFF2-40B4-BE49-F238E27FC236}">
                  <a16:creationId xmlns:a16="http://schemas.microsoft.com/office/drawing/2014/main" id="{B00D60FB-791A-40BC-9B9B-9303CB9EB5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3022"/>
              <a:ext cx="45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58" name="Oval 27">
              <a:extLst>
                <a:ext uri="{FF2B5EF4-FFF2-40B4-BE49-F238E27FC236}">
                  <a16:creationId xmlns:a16="http://schemas.microsoft.com/office/drawing/2014/main" id="{C2E0A967-B030-460B-8699-D6287070E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2931"/>
              <a:ext cx="45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59" name="Text Box 36">
            <a:extLst>
              <a:ext uri="{FF2B5EF4-FFF2-40B4-BE49-F238E27FC236}">
                <a16:creationId xmlns:a16="http://schemas.microsoft.com/office/drawing/2014/main" id="{2EB2F854-5E6F-475D-8AB8-D52056707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031" y="2645273"/>
            <a:ext cx="27376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dirty="0">
                <a:solidFill>
                  <a:srgbClr val="0070C0"/>
                </a:solidFill>
              </a:rPr>
              <a:t>径迹穿过真实的探测器</a:t>
            </a:r>
          </a:p>
        </p:txBody>
      </p:sp>
      <p:grpSp>
        <p:nvGrpSpPr>
          <p:cNvPr id="60" name="Group 4">
            <a:extLst>
              <a:ext uri="{FF2B5EF4-FFF2-40B4-BE49-F238E27FC236}">
                <a16:creationId xmlns:a16="http://schemas.microsoft.com/office/drawing/2014/main" id="{5C34FAA1-6B5D-4D29-86CD-EAE654181041}"/>
              </a:ext>
            </a:extLst>
          </p:cNvPr>
          <p:cNvGrpSpPr>
            <a:grpSpLocks/>
          </p:cNvGrpSpPr>
          <p:nvPr/>
        </p:nvGrpSpPr>
        <p:grpSpPr bwMode="auto">
          <a:xfrm>
            <a:off x="5160168" y="4579641"/>
            <a:ext cx="1871663" cy="1439863"/>
            <a:chOff x="2381" y="1253"/>
            <a:chExt cx="1179" cy="907"/>
          </a:xfrm>
        </p:grpSpPr>
        <p:sp>
          <p:nvSpPr>
            <p:cNvPr id="61" name="Rectangle 5">
              <a:extLst>
                <a:ext uri="{FF2B5EF4-FFF2-40B4-BE49-F238E27FC236}">
                  <a16:creationId xmlns:a16="http://schemas.microsoft.com/office/drawing/2014/main" id="{086CE7E4-075C-4A3F-930A-75A7ED204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1253"/>
              <a:ext cx="45" cy="90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2" name="Rectangle 6">
              <a:extLst>
                <a:ext uri="{FF2B5EF4-FFF2-40B4-BE49-F238E27FC236}">
                  <a16:creationId xmlns:a16="http://schemas.microsoft.com/office/drawing/2014/main" id="{798EB857-5E3C-480F-B991-6AAA5971E0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" y="1253"/>
              <a:ext cx="45" cy="90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3" name="Rectangle 7">
              <a:extLst>
                <a:ext uri="{FF2B5EF4-FFF2-40B4-BE49-F238E27FC236}">
                  <a16:creationId xmlns:a16="http://schemas.microsoft.com/office/drawing/2014/main" id="{17A431C1-FB37-4B94-99DE-A6937D9BA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2" y="1253"/>
              <a:ext cx="45" cy="90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4" name="Rectangle 8">
              <a:extLst>
                <a:ext uri="{FF2B5EF4-FFF2-40B4-BE49-F238E27FC236}">
                  <a16:creationId xmlns:a16="http://schemas.microsoft.com/office/drawing/2014/main" id="{130D45C1-3C3E-4CE5-8729-AF4C3EACC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9" y="1253"/>
              <a:ext cx="45" cy="90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5" name="Rectangle 9">
              <a:extLst>
                <a:ext uri="{FF2B5EF4-FFF2-40B4-BE49-F238E27FC236}">
                  <a16:creationId xmlns:a16="http://schemas.microsoft.com/office/drawing/2014/main" id="{694914B9-1D8C-4DCB-AB86-33E3FB032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1253"/>
              <a:ext cx="45" cy="90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6" name="Rectangle 10">
              <a:extLst>
                <a:ext uri="{FF2B5EF4-FFF2-40B4-BE49-F238E27FC236}">
                  <a16:creationId xmlns:a16="http://schemas.microsoft.com/office/drawing/2014/main" id="{A23B03F2-3613-4D12-8169-D46F646EA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1253"/>
              <a:ext cx="45" cy="90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67" name="Group 28">
            <a:extLst>
              <a:ext uri="{FF2B5EF4-FFF2-40B4-BE49-F238E27FC236}">
                <a16:creationId xmlns:a16="http://schemas.microsoft.com/office/drawing/2014/main" id="{1B92BCFC-09AC-45F6-AE82-73A074B8A1BE}"/>
              </a:ext>
            </a:extLst>
          </p:cNvPr>
          <p:cNvGrpSpPr>
            <a:grpSpLocks/>
          </p:cNvGrpSpPr>
          <p:nvPr/>
        </p:nvGrpSpPr>
        <p:grpSpPr bwMode="auto">
          <a:xfrm>
            <a:off x="5160168" y="4797129"/>
            <a:ext cx="1871663" cy="1004887"/>
            <a:chOff x="2381" y="1390"/>
            <a:chExt cx="1179" cy="633"/>
          </a:xfrm>
        </p:grpSpPr>
        <p:sp>
          <p:nvSpPr>
            <p:cNvPr id="68" name="Oval 29">
              <a:extLst>
                <a:ext uri="{FF2B5EF4-FFF2-40B4-BE49-F238E27FC236}">
                  <a16:creationId xmlns:a16="http://schemas.microsoft.com/office/drawing/2014/main" id="{83B7C738-8171-4A29-8D42-014D868D1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1933"/>
              <a:ext cx="45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9" name="Oval 30">
              <a:extLst>
                <a:ext uri="{FF2B5EF4-FFF2-40B4-BE49-F238E27FC236}">
                  <a16:creationId xmlns:a16="http://schemas.microsoft.com/office/drawing/2014/main" id="{7BC77A23-B332-4E82-A82E-35E452EA1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" y="1752"/>
              <a:ext cx="45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0" name="Oval 31">
              <a:extLst>
                <a:ext uri="{FF2B5EF4-FFF2-40B4-BE49-F238E27FC236}">
                  <a16:creationId xmlns:a16="http://schemas.microsoft.com/office/drawing/2014/main" id="{376BC9CF-F439-49FE-89F8-08496B1F1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" y="1390"/>
              <a:ext cx="45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1" name="Oval 32">
              <a:extLst>
                <a:ext uri="{FF2B5EF4-FFF2-40B4-BE49-F238E27FC236}">
                  <a16:creationId xmlns:a16="http://schemas.microsoft.com/office/drawing/2014/main" id="{E27BFEEC-2CF0-4272-92AA-4AFB10CCB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8" y="1571"/>
              <a:ext cx="45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2" name="Oval 33">
              <a:extLst>
                <a:ext uri="{FF2B5EF4-FFF2-40B4-BE49-F238E27FC236}">
                  <a16:creationId xmlns:a16="http://schemas.microsoft.com/office/drawing/2014/main" id="{A9FDB587-3B02-44A1-8095-1BDF018CC8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5" y="1570"/>
              <a:ext cx="45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73" name="Oval 34">
              <a:extLst>
                <a:ext uri="{FF2B5EF4-FFF2-40B4-BE49-F238E27FC236}">
                  <a16:creationId xmlns:a16="http://schemas.microsoft.com/office/drawing/2014/main" id="{2B5D5975-8628-4747-A353-566AE9464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1752"/>
              <a:ext cx="45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74" name="Line 35">
            <a:extLst>
              <a:ext uri="{FF2B5EF4-FFF2-40B4-BE49-F238E27FC236}">
                <a16:creationId xmlns:a16="http://schemas.microsoft.com/office/drawing/2014/main" id="{B7DB65CB-EB73-4B48-8D8A-99EB26F3F4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2831" y="4940003"/>
            <a:ext cx="2447925" cy="647700"/>
          </a:xfrm>
          <a:prstGeom prst="line">
            <a:avLst/>
          </a:prstGeom>
          <a:noFill/>
          <a:ln w="28575">
            <a:solidFill>
              <a:srgbClr val="0070C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8" name="Text Box 37">
            <a:extLst>
              <a:ext uri="{FF2B5EF4-FFF2-40B4-BE49-F238E27FC236}">
                <a16:creationId xmlns:a16="http://schemas.microsoft.com/office/drawing/2014/main" id="{1C2D6375-ADF6-4494-A3D8-498DC9ABC1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741" y="4882696"/>
            <a:ext cx="324410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000" dirty="0">
                <a:solidFill>
                  <a:srgbClr val="0070C0"/>
                </a:solidFill>
              </a:rPr>
              <a:t>用理想位置进行拟合，导致拟合结果的系统误差</a:t>
            </a:r>
          </a:p>
        </p:txBody>
      </p:sp>
    </p:spTree>
    <p:extLst>
      <p:ext uri="{BB962C8B-B14F-4D97-AF65-F5344CB8AC3E}">
        <p14:creationId xmlns:p14="http://schemas.microsoft.com/office/powerpoint/2010/main" val="2406938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BA648B-DBDB-4239-9814-2A32365BF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BEPCII &amp; BESIII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34135B2-D5FB-4DAC-AD51-6603F9AC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85419CE-790F-4F41-B1CF-4E70AD491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70" y="1348401"/>
            <a:ext cx="7491622" cy="5259118"/>
          </a:xfrm>
          <a:prstGeom prst="rect">
            <a:avLst/>
          </a:prstGeom>
        </p:spPr>
      </p:pic>
      <p:sp>
        <p:nvSpPr>
          <p:cNvPr id="8" name="弧形 7">
            <a:extLst>
              <a:ext uri="{FF2B5EF4-FFF2-40B4-BE49-F238E27FC236}">
                <a16:creationId xmlns:a16="http://schemas.microsoft.com/office/drawing/2014/main" id="{24C05CC9-C416-4669-A5D9-3E0F72FA0169}"/>
              </a:ext>
            </a:extLst>
          </p:cNvPr>
          <p:cNvSpPr/>
          <p:nvPr/>
        </p:nvSpPr>
        <p:spPr>
          <a:xfrm rot="19879342">
            <a:off x="4350977" y="2800676"/>
            <a:ext cx="2040419" cy="1619646"/>
          </a:xfrm>
          <a:prstGeom prst="arc">
            <a:avLst>
              <a:gd name="adj1" fmla="val 12208430"/>
              <a:gd name="adj2" fmla="val 20161359"/>
            </a:avLst>
          </a:prstGeom>
          <a:ln w="47625">
            <a:solidFill>
              <a:srgbClr val="FF0000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弧形 8">
            <a:extLst>
              <a:ext uri="{FF2B5EF4-FFF2-40B4-BE49-F238E27FC236}">
                <a16:creationId xmlns:a16="http://schemas.microsoft.com/office/drawing/2014/main" id="{73334474-BA8E-4055-BE90-4F0A254DB1FF}"/>
              </a:ext>
            </a:extLst>
          </p:cNvPr>
          <p:cNvSpPr/>
          <p:nvPr/>
        </p:nvSpPr>
        <p:spPr>
          <a:xfrm rot="9297693">
            <a:off x="4530512" y="2951040"/>
            <a:ext cx="2040418" cy="1727915"/>
          </a:xfrm>
          <a:prstGeom prst="arc">
            <a:avLst>
              <a:gd name="adj1" fmla="val 12208430"/>
              <a:gd name="adj2" fmla="val 20161359"/>
            </a:avLst>
          </a:prstGeom>
          <a:ln w="47625">
            <a:solidFill>
              <a:srgbClr val="FF0000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D24ABF54-977B-47CE-91AD-F0F697531DC4}"/>
                  </a:ext>
                </a:extLst>
              </p:cNvPr>
              <p:cNvSpPr txBox="1"/>
              <p:nvPr/>
            </p:nvSpPr>
            <p:spPr>
              <a:xfrm>
                <a:off x="3934256" y="3004439"/>
                <a:ext cx="7705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0" name="TextBox 6">
                <a:extLst>
                  <a:ext uri="{FF2B5EF4-FFF2-40B4-BE49-F238E27FC236}">
                    <a16:creationId xmlns:a16="http://schemas.microsoft.com/office/drawing/2014/main" id="{D24ABF54-977B-47CE-91AD-F0F697531D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256" y="3004439"/>
                <a:ext cx="77053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8EC44609-2747-43EB-B623-67BB0AB2213D}"/>
                  </a:ext>
                </a:extLst>
              </p:cNvPr>
              <p:cNvSpPr txBox="1"/>
              <p:nvPr/>
            </p:nvSpPr>
            <p:spPr>
              <a:xfrm>
                <a:off x="4366304" y="4353427"/>
                <a:ext cx="7705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28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1" name="TextBox 7">
                <a:extLst>
                  <a:ext uri="{FF2B5EF4-FFF2-40B4-BE49-F238E27FC236}">
                    <a16:creationId xmlns:a16="http://schemas.microsoft.com/office/drawing/2014/main" id="{8EC44609-2747-43EB-B623-67BB0AB22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304" y="4353427"/>
                <a:ext cx="770530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爆炸形 1 8">
            <a:extLst>
              <a:ext uri="{FF2B5EF4-FFF2-40B4-BE49-F238E27FC236}">
                <a16:creationId xmlns:a16="http://schemas.microsoft.com/office/drawing/2014/main" id="{FED50F1E-42FF-46A3-84BD-669FF317692E}"/>
              </a:ext>
            </a:extLst>
          </p:cNvPr>
          <p:cNvSpPr/>
          <p:nvPr/>
        </p:nvSpPr>
        <p:spPr>
          <a:xfrm>
            <a:off x="4220403" y="3782704"/>
            <a:ext cx="578896" cy="407110"/>
          </a:xfrm>
          <a:prstGeom prst="irregularSeal1">
            <a:avLst/>
          </a:prstGeom>
          <a:solidFill>
            <a:srgbClr val="FFC000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EBEF67A3-58B5-4EBF-B728-ED7EAFB15907}"/>
              </a:ext>
            </a:extLst>
          </p:cNvPr>
          <p:cNvSpPr txBox="1"/>
          <p:nvPr/>
        </p:nvSpPr>
        <p:spPr>
          <a:xfrm>
            <a:off x="7812961" y="2485892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66CC"/>
                </a:solidFill>
              </a:rPr>
              <a:t>直线加速器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7D75692-BBC0-415B-A80B-F11AAF3E7901}"/>
              </a:ext>
            </a:extLst>
          </p:cNvPr>
          <p:cNvSpPr txBox="1"/>
          <p:nvPr/>
        </p:nvSpPr>
        <p:spPr>
          <a:xfrm>
            <a:off x="2896405" y="3675215"/>
            <a:ext cx="9979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66CC"/>
                </a:solidFill>
              </a:rPr>
              <a:t>BESIII</a:t>
            </a:r>
          </a:p>
          <a:p>
            <a:pPr algn="ctr"/>
            <a:r>
              <a:rPr lang="zh-CN" altLang="en-US" dirty="0">
                <a:solidFill>
                  <a:srgbClr val="0066CC"/>
                </a:solidFill>
              </a:rPr>
              <a:t>探测器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78EBB700-DCA5-4E04-AF56-6698DA92CC19}"/>
              </a:ext>
            </a:extLst>
          </p:cNvPr>
          <p:cNvSpPr txBox="1"/>
          <p:nvPr/>
        </p:nvSpPr>
        <p:spPr>
          <a:xfrm>
            <a:off x="5807967" y="5367932"/>
            <a:ext cx="38164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66CC"/>
                </a:solidFill>
              </a:rPr>
              <a:t>2004</a:t>
            </a:r>
            <a:r>
              <a:rPr lang="zh-CN" altLang="en-US" dirty="0">
                <a:solidFill>
                  <a:srgbClr val="0066CC"/>
                </a:solidFill>
              </a:rPr>
              <a:t>：开始</a:t>
            </a:r>
            <a:r>
              <a:rPr lang="en-US" altLang="zh-CN" dirty="0">
                <a:solidFill>
                  <a:srgbClr val="0066CC"/>
                </a:solidFill>
              </a:rPr>
              <a:t>BEPC</a:t>
            </a:r>
            <a:r>
              <a:rPr lang="zh-CN" altLang="en-US" dirty="0">
                <a:solidFill>
                  <a:srgbClr val="0066CC"/>
                </a:solidFill>
              </a:rPr>
              <a:t>升级及</a:t>
            </a:r>
            <a:r>
              <a:rPr lang="en-US" altLang="zh-CN" dirty="0">
                <a:solidFill>
                  <a:srgbClr val="0066CC"/>
                </a:solidFill>
              </a:rPr>
              <a:t>BESIII</a:t>
            </a:r>
            <a:r>
              <a:rPr lang="zh-CN" altLang="en-US" dirty="0">
                <a:solidFill>
                  <a:srgbClr val="0066CC"/>
                </a:solidFill>
              </a:rPr>
              <a:t>建造</a:t>
            </a:r>
            <a:endParaRPr lang="en-US" altLang="zh-CN" dirty="0">
              <a:solidFill>
                <a:srgbClr val="0066CC"/>
              </a:solidFill>
            </a:endParaRPr>
          </a:p>
          <a:p>
            <a:r>
              <a:rPr lang="en-US" altLang="zh-CN" dirty="0">
                <a:solidFill>
                  <a:srgbClr val="0066CC"/>
                </a:solidFill>
              </a:rPr>
              <a:t>2008</a:t>
            </a:r>
            <a:r>
              <a:rPr lang="zh-CN" altLang="en-US" dirty="0">
                <a:solidFill>
                  <a:srgbClr val="0066CC"/>
                </a:solidFill>
              </a:rPr>
              <a:t>：试运行</a:t>
            </a:r>
            <a:endParaRPr lang="en-US" altLang="zh-CN" dirty="0">
              <a:solidFill>
                <a:srgbClr val="0066CC"/>
              </a:solidFill>
            </a:endParaRPr>
          </a:p>
          <a:p>
            <a:r>
              <a:rPr lang="en-US" altLang="zh-CN" dirty="0">
                <a:solidFill>
                  <a:srgbClr val="0066CC"/>
                </a:solidFill>
              </a:rPr>
              <a:t>2009</a:t>
            </a:r>
            <a:r>
              <a:rPr lang="zh-CN" altLang="en-US" dirty="0">
                <a:solidFill>
                  <a:srgbClr val="0066CC"/>
                </a:solidFill>
              </a:rPr>
              <a:t>：开始</a:t>
            </a:r>
            <a:r>
              <a:rPr lang="en-US" altLang="zh-CN" dirty="0">
                <a:solidFill>
                  <a:srgbClr val="0066CC"/>
                </a:solidFill>
              </a:rPr>
              <a:t>BESIII</a:t>
            </a:r>
            <a:r>
              <a:rPr lang="zh-CN" altLang="en-US" dirty="0">
                <a:solidFill>
                  <a:srgbClr val="0066CC"/>
                </a:solidFill>
              </a:rPr>
              <a:t>物理取数</a:t>
            </a:r>
            <a:endParaRPr lang="en-US" altLang="zh-CN" dirty="0">
              <a:solidFill>
                <a:srgbClr val="0066CC"/>
              </a:solidFill>
            </a:endParaRPr>
          </a:p>
          <a:p>
            <a:r>
              <a:rPr lang="en-US" altLang="zh-CN" dirty="0">
                <a:solidFill>
                  <a:srgbClr val="0066CC"/>
                </a:solidFill>
              </a:rPr>
              <a:t>2024</a:t>
            </a:r>
            <a:r>
              <a:rPr lang="zh-CN" altLang="en-US" dirty="0">
                <a:solidFill>
                  <a:srgbClr val="0066CC"/>
                </a:solidFill>
              </a:rPr>
              <a:t>：</a:t>
            </a:r>
            <a:r>
              <a:rPr lang="en-US" altLang="zh-CN" dirty="0">
                <a:solidFill>
                  <a:srgbClr val="0066CC"/>
                </a:solidFill>
              </a:rPr>
              <a:t>BEPCII</a:t>
            </a:r>
            <a:r>
              <a:rPr lang="zh-CN" altLang="en-US" dirty="0">
                <a:solidFill>
                  <a:srgbClr val="0066CC"/>
                </a:solidFill>
              </a:rPr>
              <a:t>及</a:t>
            </a:r>
            <a:r>
              <a:rPr lang="en-US" altLang="zh-CN" dirty="0">
                <a:solidFill>
                  <a:srgbClr val="0066CC"/>
                </a:solidFill>
              </a:rPr>
              <a:t>BESIII</a:t>
            </a:r>
            <a:r>
              <a:rPr lang="zh-CN" altLang="en-US" dirty="0">
                <a:solidFill>
                  <a:srgbClr val="0066CC"/>
                </a:solidFill>
              </a:rPr>
              <a:t>内径迹室升级</a:t>
            </a:r>
            <a:endParaRPr lang="en-US" altLang="zh-CN" dirty="0">
              <a:solidFill>
                <a:srgbClr val="0066CC"/>
              </a:solidFill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DF362DAF-7B92-43B4-B6B6-81E9CC0213BE}"/>
              </a:ext>
            </a:extLst>
          </p:cNvPr>
          <p:cNvSpPr/>
          <p:nvPr/>
        </p:nvSpPr>
        <p:spPr>
          <a:xfrm>
            <a:off x="2278072" y="1430671"/>
            <a:ext cx="4176464" cy="72531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0066CC"/>
                </a:solidFill>
              </a:rPr>
              <a:t>质心系能量：</a:t>
            </a:r>
            <a:r>
              <a:rPr lang="en-US" altLang="zh-CN" dirty="0">
                <a:solidFill>
                  <a:srgbClr val="0066CC"/>
                </a:solidFill>
              </a:rPr>
              <a:t>2~5GeV</a:t>
            </a:r>
          </a:p>
          <a:p>
            <a:pPr algn="ctr"/>
            <a:r>
              <a:rPr lang="zh-CN" altLang="en-US" dirty="0">
                <a:solidFill>
                  <a:srgbClr val="0066CC"/>
                </a:solidFill>
              </a:rPr>
              <a:t>升级后最高能量至</a:t>
            </a:r>
            <a:r>
              <a:rPr lang="en-US" altLang="zh-CN" dirty="0">
                <a:solidFill>
                  <a:srgbClr val="0066CC"/>
                </a:solidFill>
              </a:rPr>
              <a:t>5.6GeV</a:t>
            </a:r>
            <a:endParaRPr lang="zh-CN" altLang="en-US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260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550721-6644-4779-AB65-0361C68F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MDC</a:t>
            </a:r>
            <a:r>
              <a:rPr lang="zh-CN" altLang="en-US" dirty="0"/>
              <a:t> </a:t>
            </a:r>
            <a:r>
              <a:rPr lang="en-US" altLang="zh-CN" dirty="0"/>
              <a:t>alignment</a:t>
            </a:r>
            <a:endParaRPr lang="zh-CN" altLang="en-US" dirty="0"/>
          </a:p>
        </p:txBody>
      </p:sp>
      <p:sp>
        <p:nvSpPr>
          <p:cNvPr id="12" name="内容占位符 11">
            <a:extLst>
              <a:ext uri="{FF2B5EF4-FFF2-40B4-BE49-F238E27FC236}">
                <a16:creationId xmlns:a16="http://schemas.microsoft.com/office/drawing/2014/main" id="{8E2F9EA8-FDC9-46B3-B125-3DF1F4888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4743"/>
            <a:ext cx="10972800" cy="245645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altLang="zh-CN" sz="2400" dirty="0"/>
              <a:t>Mechanical imperfection in the construction and assembly of the detector (a few hundred microns) may has significant impact on momentum measurement</a:t>
            </a:r>
          </a:p>
          <a:p>
            <a:pPr>
              <a:spcBef>
                <a:spcPts val="0"/>
              </a:spcBef>
            </a:pPr>
            <a:r>
              <a:rPr lang="en-US" altLang="zh-CN" sz="2400" dirty="0"/>
              <a:t>Track-based alignment is essential for track reconstruction</a:t>
            </a:r>
          </a:p>
          <a:p>
            <a:pPr>
              <a:spcBef>
                <a:spcPts val="0"/>
              </a:spcBef>
            </a:pPr>
            <a:r>
              <a:rPr lang="en-US" altLang="zh-CN" sz="2400" dirty="0"/>
              <a:t>Sources of displacements</a:t>
            </a:r>
          </a:p>
          <a:p>
            <a:pPr lvl="1">
              <a:spcBef>
                <a:spcPts val="0"/>
              </a:spcBef>
            </a:pPr>
            <a:r>
              <a:rPr lang="en-US" altLang="zh-CN" sz="2000" dirty="0"/>
              <a:t>Mechanical imperfection in assembly of endplates (more than 200</a:t>
            </a:r>
            <a:r>
              <a:rPr lang="en-US" altLang="zh-CN" sz="2000" dirty="0">
                <a:latin typeface="Symbol" panose="05050102010706020507" pitchFamily="18" charset="2"/>
              </a:rPr>
              <a:t>m</a:t>
            </a:r>
            <a:r>
              <a:rPr lang="en-US" altLang="zh-CN" sz="2000" dirty="0"/>
              <a:t>m)</a:t>
            </a:r>
          </a:p>
          <a:p>
            <a:pPr lvl="2">
              <a:spcBef>
                <a:spcPts val="0"/>
              </a:spcBef>
            </a:pPr>
            <a:r>
              <a:rPr lang="en-US" altLang="zh-CN" sz="1800" dirty="0"/>
              <a:t>16 components: Inner DC, 6 steps and outer section of both ends</a:t>
            </a:r>
            <a:endParaRPr lang="en-US" altLang="zh-CN" sz="1600" dirty="0"/>
          </a:p>
          <a:p>
            <a:pPr lvl="1">
              <a:spcBef>
                <a:spcPts val="0"/>
              </a:spcBef>
            </a:pPr>
            <a:r>
              <a:rPr lang="en-US" altLang="zh-CN" sz="2000" dirty="0"/>
              <a:t>Single wire displacement </a:t>
            </a:r>
            <a:r>
              <a:rPr lang="en-US" altLang="zh-CN" sz="1800" dirty="0"/>
              <a:t>(~ 40</a:t>
            </a:r>
            <a:r>
              <a:rPr lang="en-US" altLang="zh-CN" sz="1800" dirty="0">
                <a:latin typeface="Symbol" panose="05050102010706020507" pitchFamily="18" charset="2"/>
              </a:rPr>
              <a:t>m</a:t>
            </a:r>
            <a:r>
              <a:rPr lang="en-US" altLang="zh-CN" sz="1800" dirty="0"/>
              <a:t>m)</a:t>
            </a:r>
            <a:endParaRPr lang="zh-CN" altLang="en-US" sz="1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6A4CE3B-38EE-459B-84ED-9183F148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40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EAF0976-35D9-4168-A61E-6E7459A2C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3580731"/>
            <a:ext cx="4434458" cy="3088629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91B9AD7-9668-4844-B4FE-5FE884B68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6420"/>
          <a:stretch>
            <a:fillRect/>
          </a:stretch>
        </p:blipFill>
        <p:spPr bwMode="auto">
          <a:xfrm>
            <a:off x="6414635" y="4785955"/>
            <a:ext cx="4900370" cy="1675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B6C2D751-39D8-4C57-9C99-4EFDC5129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1053" t="16157"/>
          <a:stretch/>
        </p:blipFill>
        <p:spPr>
          <a:xfrm>
            <a:off x="9120336" y="2940206"/>
            <a:ext cx="2318048" cy="1407549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B342300-DFCB-41C0-8827-DDC874E22126}"/>
              </a:ext>
            </a:extLst>
          </p:cNvPr>
          <p:cNvSpPr/>
          <p:nvPr/>
        </p:nvSpPr>
        <p:spPr>
          <a:xfrm>
            <a:off x="7530965" y="4428188"/>
            <a:ext cx="2857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Errors of single wire position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FB3B186-9BCB-4CA9-8C10-12E6B6E2DD8F}"/>
              </a:ext>
            </a:extLst>
          </p:cNvPr>
          <p:cNvSpPr/>
          <p:nvPr/>
        </p:nvSpPr>
        <p:spPr>
          <a:xfrm>
            <a:off x="6528048" y="6342188"/>
            <a:ext cx="4534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Much less than the position error of endplates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289551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903A9F-6C65-479C-A382-F935C41FE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刻度校准前后性能对比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54D399E-F106-4093-971E-33B1133C3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41</a:t>
            </a:fld>
            <a:endParaRPr lang="zh-CN" altLang="en-US" dirty="0"/>
          </a:p>
        </p:txBody>
      </p:sp>
      <p:pic>
        <p:nvPicPr>
          <p:cNvPr id="7" name="Picture 4" descr="momPhi_psi3770">
            <a:extLst>
              <a:ext uri="{FF2B5EF4-FFF2-40B4-BE49-F238E27FC236}">
                <a16:creationId xmlns:a16="http://schemas.microsoft.com/office/drawing/2014/main" id="{188A2F45-3D40-4DC4-A41A-719BFA36B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7218"/>
          <a:stretch/>
        </p:blipFill>
        <p:spPr bwMode="auto">
          <a:xfrm>
            <a:off x="2885402" y="4065260"/>
            <a:ext cx="3409878" cy="24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49AC6F7-62D7-4E7F-9F59-5332C5317BAB}"/>
              </a:ext>
            </a:extLst>
          </p:cNvPr>
          <p:cNvSpPr txBox="1"/>
          <p:nvPr/>
        </p:nvSpPr>
        <p:spPr>
          <a:xfrm>
            <a:off x="3775001" y="1276151"/>
            <a:ext cx="1513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C00000"/>
                </a:solidFill>
              </a:rPr>
              <a:t>刻度校准前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020646C4-F3AD-441F-AD1E-38F3A390A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9" r="7229"/>
          <a:stretch/>
        </p:blipFill>
        <p:spPr bwMode="auto">
          <a:xfrm>
            <a:off x="7055677" y="4228442"/>
            <a:ext cx="3407021" cy="227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F8E4A17-9116-4C9A-A243-2E55D2E27531}"/>
              </a:ext>
            </a:extLst>
          </p:cNvPr>
          <p:cNvSpPr txBox="1"/>
          <p:nvPr/>
        </p:nvSpPr>
        <p:spPr>
          <a:xfrm>
            <a:off x="8186218" y="1272134"/>
            <a:ext cx="1513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C00000"/>
                </a:solidFill>
              </a:rPr>
              <a:t>刻度校准后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D250D33-1A98-4E42-A6D7-8EC4AB067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163" y="1560809"/>
            <a:ext cx="3641117" cy="250993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85937BA-5812-4D16-A3A0-1E2B9F91A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6033" r="8163"/>
          <a:stretch/>
        </p:blipFill>
        <p:spPr bwMode="auto">
          <a:xfrm>
            <a:off x="7009408" y="1556792"/>
            <a:ext cx="3456384" cy="2392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F91029F-D153-4735-A529-B1A3F49B5E7F}"/>
              </a:ext>
            </a:extLst>
          </p:cNvPr>
          <p:cNvSpPr txBox="1"/>
          <p:nvPr/>
        </p:nvSpPr>
        <p:spPr>
          <a:xfrm>
            <a:off x="695400" y="234888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位置残差分布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4C78FDD-1855-469A-9E67-19A0AC28F1DE}"/>
              </a:ext>
            </a:extLst>
          </p:cNvPr>
          <p:cNvSpPr txBox="1"/>
          <p:nvPr/>
        </p:nvSpPr>
        <p:spPr>
          <a:xfrm>
            <a:off x="793198" y="489789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动量 </a:t>
            </a:r>
            <a:r>
              <a:rPr lang="en-US" altLang="zh-CN" dirty="0"/>
              <a:t>vs</a:t>
            </a:r>
            <a:r>
              <a:rPr lang="zh-CN" altLang="en-US" dirty="0"/>
              <a:t> 方位角</a:t>
            </a:r>
          </a:p>
        </p:txBody>
      </p:sp>
    </p:spTree>
    <p:extLst>
      <p:ext uri="{BB962C8B-B14F-4D97-AF65-F5344CB8AC3E}">
        <p14:creationId xmlns:p14="http://schemas.microsoft.com/office/powerpoint/2010/main" val="1180941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3969EF82-2279-43CB-AF9D-0A881DB7E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1734" y="4311498"/>
            <a:ext cx="2736304" cy="247540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176D57A-2F2B-4C10-AD7C-B2BD60755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533" y="4254128"/>
            <a:ext cx="2835201" cy="251797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9051929-72B6-4A7D-A924-2AA6B4621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530" y="1267842"/>
            <a:ext cx="4054263" cy="280614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altLang="zh-CN" dirty="0"/>
              <a:t>MDC</a:t>
            </a:r>
            <a:r>
              <a:rPr lang="zh-CN" altLang="en-US" dirty="0"/>
              <a:t>性能</a:t>
            </a:r>
          </a:p>
        </p:txBody>
      </p:sp>
      <p:graphicFrame>
        <p:nvGraphicFramePr>
          <p:cNvPr id="5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309367"/>
              </p:ext>
            </p:extLst>
          </p:nvPr>
        </p:nvGraphicFramePr>
        <p:xfrm>
          <a:off x="6605096" y="1267842"/>
          <a:ext cx="3595360" cy="2449192"/>
        </p:xfrm>
        <a:graphic>
          <a:graphicData uri="http://schemas.openxmlformats.org/drawingml/2006/table">
            <a:tbl>
              <a:tblPr/>
              <a:tblGrid>
                <a:gridCol w="2317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7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287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高能物理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实验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空间分辨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(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宋体" pitchFamily="2" charset="-122"/>
                        </a:rPr>
                        <a:t>m</a:t>
                      </a: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m)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0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CLEOIII </a:t>
                      </a: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（美国）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110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09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Babar </a:t>
                      </a: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（美国）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125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70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Belle</a:t>
                      </a:r>
                      <a:r>
                        <a:rPr kumimoji="0" lang="zh-CN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（日本）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130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42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BESIII</a:t>
                      </a:r>
                      <a:endParaRPr kumimoji="0" lang="en-US" altLang="zh-CN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115-130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032400" y="1531592"/>
            <a:ext cx="1224136" cy="33855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空间分辨</a:t>
            </a:r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42</a:t>
            </a:fld>
            <a:endParaRPr lang="zh-CN" altLang="en-US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17BF8D67-C48E-4665-BF62-7F8ACA354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8455" r="6829"/>
          <a:stretch/>
        </p:blipFill>
        <p:spPr bwMode="auto">
          <a:xfrm>
            <a:off x="1331107" y="4221516"/>
            <a:ext cx="3960440" cy="263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B6DC930E-CCD5-49D7-B213-C544FA92A4BA}"/>
              </a:ext>
            </a:extLst>
          </p:cNvPr>
          <p:cNvSpPr txBox="1"/>
          <p:nvPr/>
        </p:nvSpPr>
        <p:spPr>
          <a:xfrm>
            <a:off x="3270662" y="4136686"/>
            <a:ext cx="1080120" cy="33855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动量分辨</a:t>
            </a:r>
          </a:p>
        </p:txBody>
      </p:sp>
      <p:sp>
        <p:nvSpPr>
          <p:cNvPr id="19" name="内容占位符 9">
            <a:extLst>
              <a:ext uri="{FF2B5EF4-FFF2-40B4-BE49-F238E27FC236}">
                <a16:creationId xmlns:a16="http://schemas.microsoft.com/office/drawing/2014/main" id="{1469140B-A954-4D66-99AA-0AD783890741}"/>
              </a:ext>
            </a:extLst>
          </p:cNvPr>
          <p:cNvSpPr txBox="1">
            <a:spLocks/>
          </p:cNvSpPr>
          <p:nvPr/>
        </p:nvSpPr>
        <p:spPr>
          <a:xfrm>
            <a:off x="2010522" y="5487917"/>
            <a:ext cx="3096344" cy="38501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1600" dirty="0" err="1">
                <a:latin typeface="Symbol" pitchFamily="18" charset="2"/>
              </a:rPr>
              <a:t>s</a:t>
            </a:r>
            <a:r>
              <a:rPr lang="en-US" altLang="zh-CN" sz="1600" dirty="0" err="1"/>
              <a:t>P</a:t>
            </a:r>
            <a:r>
              <a:rPr lang="en-US" altLang="zh-CN" sz="1600" dirty="0"/>
              <a:t>/P=0.5% @ 1GeV/c</a:t>
            </a: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316EEC53-B1D3-4E1F-9090-DB351523BBCA}"/>
              </a:ext>
            </a:extLst>
          </p:cNvPr>
          <p:cNvSpPr txBox="1"/>
          <p:nvPr/>
        </p:nvSpPr>
        <p:spPr>
          <a:xfrm>
            <a:off x="8082615" y="4052239"/>
            <a:ext cx="1080120" cy="338554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/>
              <a:t>寻迹效率</a:t>
            </a:r>
          </a:p>
        </p:txBody>
      </p:sp>
    </p:spTree>
    <p:extLst>
      <p:ext uri="{BB962C8B-B14F-4D97-AF65-F5344CB8AC3E}">
        <p14:creationId xmlns:p14="http://schemas.microsoft.com/office/powerpoint/2010/main" val="4841102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B1B3BA-0589-4408-A707-4ADA58B4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MDC</a:t>
            </a:r>
            <a:r>
              <a:rPr lang="zh-CN" altLang="en-US" dirty="0"/>
              <a:t>性能的影响因素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CEBAA5-BA41-441B-A1D4-F170A5ADB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268760"/>
            <a:ext cx="10887000" cy="4857405"/>
          </a:xfrm>
        </p:spPr>
        <p:txBody>
          <a:bodyPr/>
          <a:lstStyle/>
          <a:p>
            <a:r>
              <a:rPr lang="zh-CN" altLang="en-US" dirty="0"/>
              <a:t>噪声及束流本底</a:t>
            </a:r>
            <a:endParaRPr lang="en-US" altLang="zh-CN" dirty="0"/>
          </a:p>
          <a:p>
            <a:r>
              <a:rPr lang="zh-CN" altLang="en-US" dirty="0"/>
              <a:t>高压</a:t>
            </a:r>
            <a:endParaRPr lang="en-US" altLang="zh-CN" dirty="0"/>
          </a:p>
          <a:p>
            <a:r>
              <a:rPr lang="zh-CN" altLang="en-US" dirty="0"/>
              <a:t>阈值</a:t>
            </a:r>
            <a:endParaRPr lang="en-US" altLang="zh-CN" dirty="0"/>
          </a:p>
          <a:p>
            <a:r>
              <a:rPr lang="zh-CN" altLang="en-US" dirty="0"/>
              <a:t>气体</a:t>
            </a:r>
            <a:endParaRPr lang="en-US" altLang="zh-CN" dirty="0"/>
          </a:p>
          <a:p>
            <a:r>
              <a:rPr lang="zh-CN" altLang="en-US" dirty="0"/>
              <a:t>老化</a:t>
            </a:r>
            <a:endParaRPr lang="en-US" altLang="zh-CN" dirty="0"/>
          </a:p>
          <a:p>
            <a:r>
              <a:rPr lang="zh-CN" altLang="en-US" dirty="0"/>
              <a:t>磁场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20E4CD-6B9E-47AB-AAC3-3CD5A41E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74825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9F6792-8A22-4390-B91A-7CA2B14F3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磁场对动量分辨的影响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943D422-47BA-4D33-B5FF-2BC2CCA98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44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DFE17D5-F3A2-403E-BDFF-B52310A41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480" y="1916832"/>
            <a:ext cx="4104456" cy="283265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1C6DBF-F047-4259-9A20-71916CDF1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984" y="1950012"/>
            <a:ext cx="4058442" cy="283265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C0AE200-E98B-4365-AB24-59509E909C2E}"/>
              </a:ext>
            </a:extLst>
          </p:cNvPr>
          <p:cNvSpPr txBox="1"/>
          <p:nvPr/>
        </p:nvSpPr>
        <p:spPr>
          <a:xfrm>
            <a:off x="1847528" y="1412776"/>
            <a:ext cx="3240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B = 1.0 T</a:t>
            </a:r>
          </a:p>
          <a:p>
            <a:pPr algn="ctr"/>
            <a:r>
              <a:rPr lang="en-US" altLang="zh-CN" dirty="0"/>
              <a:t>2019</a:t>
            </a:r>
            <a:r>
              <a:rPr lang="zh-CN" altLang="en-US" dirty="0"/>
              <a:t>年</a:t>
            </a:r>
            <a:r>
              <a:rPr lang="en-US" altLang="zh-CN" dirty="0"/>
              <a:t>J/psi data taking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D268089-BF5E-490F-8BD4-ACF5C224E671}"/>
              </a:ext>
            </a:extLst>
          </p:cNvPr>
          <p:cNvSpPr txBox="1"/>
          <p:nvPr/>
        </p:nvSpPr>
        <p:spPr>
          <a:xfrm>
            <a:off x="6744072" y="1412776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B = 0.9 T</a:t>
            </a:r>
          </a:p>
          <a:p>
            <a:pPr algn="ctr"/>
            <a:r>
              <a:rPr lang="en-US" altLang="zh-CN" dirty="0"/>
              <a:t>2012</a:t>
            </a:r>
            <a:r>
              <a:rPr lang="zh-CN" altLang="en-US" dirty="0"/>
              <a:t>年</a:t>
            </a:r>
            <a:r>
              <a:rPr lang="en-US" altLang="zh-CN" dirty="0"/>
              <a:t>J/psi data taking</a:t>
            </a:r>
            <a:endParaRPr lang="zh-CN" altLang="en-US" dirty="0"/>
          </a:p>
          <a:p>
            <a:pPr algn="ctr"/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ABD3298-228D-4619-819D-237A835225C5}"/>
              </a:ext>
            </a:extLst>
          </p:cNvPr>
          <p:cNvSpPr txBox="1"/>
          <p:nvPr/>
        </p:nvSpPr>
        <p:spPr>
          <a:xfrm>
            <a:off x="10416480" y="1466580"/>
            <a:ext cx="1584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桶部 </a:t>
            </a:r>
            <a:r>
              <a:rPr lang="en-US" altLang="zh-CN" dirty="0"/>
              <a:t>Bhabha</a:t>
            </a:r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A753FBFD-4E84-46BA-989F-720F019B6E57}"/>
              </a:ext>
            </a:extLst>
          </p:cNvPr>
          <p:cNvSpPr txBox="1">
            <a:spLocks/>
          </p:cNvSpPr>
          <p:nvPr/>
        </p:nvSpPr>
        <p:spPr>
          <a:xfrm>
            <a:off x="2010523" y="3573016"/>
            <a:ext cx="2069254" cy="38501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1600" dirty="0" err="1">
                <a:latin typeface="Symbol" pitchFamily="18" charset="2"/>
              </a:rPr>
              <a:t>s</a:t>
            </a:r>
            <a:r>
              <a:rPr lang="en-US" altLang="zh-CN" sz="1600" dirty="0" err="1"/>
              <a:t>P</a:t>
            </a:r>
            <a:r>
              <a:rPr lang="en-US" altLang="zh-CN" sz="1600" dirty="0"/>
              <a:t>=9.7MeV/c</a:t>
            </a:r>
          </a:p>
        </p:txBody>
      </p:sp>
      <p:sp>
        <p:nvSpPr>
          <p:cNvPr id="11" name="内容占位符 9">
            <a:extLst>
              <a:ext uri="{FF2B5EF4-FFF2-40B4-BE49-F238E27FC236}">
                <a16:creationId xmlns:a16="http://schemas.microsoft.com/office/drawing/2014/main" id="{8D90E47B-B110-4ED2-8E32-9F2015CFD9C6}"/>
              </a:ext>
            </a:extLst>
          </p:cNvPr>
          <p:cNvSpPr txBox="1">
            <a:spLocks/>
          </p:cNvSpPr>
          <p:nvPr/>
        </p:nvSpPr>
        <p:spPr>
          <a:xfrm>
            <a:off x="6456040" y="3573016"/>
            <a:ext cx="2069254" cy="38501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zh-CN" sz="1600" dirty="0" err="1">
                <a:latin typeface="Symbol" pitchFamily="18" charset="2"/>
              </a:rPr>
              <a:t>s</a:t>
            </a:r>
            <a:r>
              <a:rPr lang="en-US" altLang="zh-CN" sz="1600" dirty="0" err="1"/>
              <a:t>P</a:t>
            </a:r>
            <a:r>
              <a:rPr lang="en-US" altLang="zh-CN" sz="1600" dirty="0"/>
              <a:t>=10.6MeV/c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43">
                <a:extLst>
                  <a:ext uri="{FF2B5EF4-FFF2-40B4-BE49-F238E27FC236}">
                    <a16:creationId xmlns:a16="http://schemas.microsoft.com/office/drawing/2014/main" id="{43F2E905-3116-4950-9F09-B15CD99562FF}"/>
                  </a:ext>
                </a:extLst>
              </p:cNvPr>
              <p:cNvSpPr txBox="1"/>
              <p:nvPr/>
            </p:nvSpPr>
            <p:spPr>
              <a:xfrm>
                <a:off x="1609831" y="5062475"/>
                <a:ext cx="4682779" cy="751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𝑅𝑒𝑠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0.3</m:t>
                        </m:r>
                        <m:r>
                          <a:rPr lang="en-US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ad>
                      <m:radPr>
                        <m:degHide m:val="on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720</m:t>
                            </m:r>
                          </m:num>
                          <m:den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+5</m:t>
                            </m:r>
                          </m:den>
                        </m:f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43">
                <a:extLst>
                  <a:ext uri="{FF2B5EF4-FFF2-40B4-BE49-F238E27FC236}">
                    <a16:creationId xmlns:a16="http://schemas.microsoft.com/office/drawing/2014/main" id="{43F2E905-3116-4950-9F09-B15CD99562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831" y="5062475"/>
                <a:ext cx="4682779" cy="751552"/>
              </a:xfrm>
              <a:prstGeom prst="rect">
                <a:avLst/>
              </a:prstGeom>
              <a:blipFill>
                <a:blip r:embed="rId4"/>
                <a:stretch>
                  <a:fillRect b="-24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A2D4AEE-1281-4F23-9D2E-4B9175294E88}"/>
                  </a:ext>
                </a:extLst>
              </p:cNvPr>
              <p:cNvSpPr txBox="1"/>
              <p:nvPr/>
            </p:nvSpPr>
            <p:spPr>
              <a:xfrm>
                <a:off x="1631504" y="5901063"/>
                <a:ext cx="4578108" cy="7515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𝑀𝑆</m:t>
                        </m:r>
                      </m:sub>
                    </m:sSub>
                  </m:oMath>
                </a14:m>
                <a:r>
                  <a:rPr lang="en-US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0.0136 (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𝐺𝑒𝑉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0.3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en-US" sz="24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 dirty="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func>
                          </m:den>
                        </m:f>
                      </m:e>
                    </m:ra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0">
                <a:extLst>
                  <a:ext uri="{FF2B5EF4-FFF2-40B4-BE49-F238E27FC236}">
                    <a16:creationId xmlns:a16="http://schemas.microsoft.com/office/drawing/2014/main" id="{EA2D4AEE-1281-4F23-9D2E-4B9175294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5901063"/>
                <a:ext cx="4578108" cy="751552"/>
              </a:xfrm>
              <a:prstGeom prst="rect">
                <a:avLst/>
              </a:prstGeom>
              <a:blipFill>
                <a:blip r:embed="rId5"/>
                <a:stretch>
                  <a:fillRect l="-1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FCA9B393-C115-4CB7-9891-30B7254186FB}"/>
              </a:ext>
            </a:extLst>
          </p:cNvPr>
          <p:cNvSpPr txBox="1"/>
          <p:nvPr/>
        </p:nvSpPr>
        <p:spPr>
          <a:xfrm>
            <a:off x="6475040" y="5525191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</a:t>
            </a:r>
            <a:r>
              <a:rPr lang="zh-CN" altLang="en-US" dirty="0"/>
              <a:t>下降</a:t>
            </a:r>
            <a:r>
              <a:rPr lang="en-US" altLang="zh-CN" dirty="0"/>
              <a:t>10%  </a:t>
            </a:r>
            <a:r>
              <a:rPr lang="en-US" altLang="zh-CN" dirty="0">
                <a:sym typeface="Wingdings" panose="05000000000000000000" pitchFamily="2" charset="2"/>
              </a:rPr>
              <a:t>  </a:t>
            </a:r>
            <a:r>
              <a:rPr lang="zh-CN" altLang="en-US" dirty="0">
                <a:sym typeface="Wingdings" panose="05000000000000000000" pitchFamily="2" charset="2"/>
              </a:rPr>
              <a:t>动量分辨下降</a:t>
            </a:r>
            <a:r>
              <a:rPr lang="en-US" altLang="zh-CN" dirty="0">
                <a:sym typeface="Wingdings" panose="05000000000000000000" pitchFamily="2" charset="2"/>
              </a:rPr>
              <a:t>10%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531888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000958-1874-451D-8770-7CF5F11B4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MDC</a:t>
            </a:r>
            <a:r>
              <a:rPr lang="zh-CN" altLang="en-US" dirty="0"/>
              <a:t>高压异常及事例过滤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1A6117E-7568-4DC7-AD01-A839D85DB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124744"/>
            <a:ext cx="6422505" cy="213565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zh-CN" altLang="en-US" sz="2400" dirty="0"/>
              <a:t>取数过程中</a:t>
            </a:r>
            <a:r>
              <a:rPr lang="en-US" altLang="zh-CN" sz="2400" dirty="0"/>
              <a:t>MDC</a:t>
            </a:r>
            <a:r>
              <a:rPr lang="zh-CN" altLang="en-US" sz="2400" dirty="0"/>
              <a:t>高压不稳定会造成</a:t>
            </a:r>
            <a:r>
              <a:rPr lang="en-US" altLang="zh-CN" sz="2400" dirty="0" err="1"/>
              <a:t>dE</a:t>
            </a:r>
            <a:r>
              <a:rPr lang="en-US" altLang="zh-CN" sz="2400" dirty="0"/>
              <a:t>/dx</a:t>
            </a:r>
            <a:r>
              <a:rPr lang="zh-CN" altLang="en-US" sz="2400" dirty="0"/>
              <a:t>测量异常</a:t>
            </a:r>
            <a:endParaRPr lang="en-US" altLang="zh-CN" sz="2400" dirty="0"/>
          </a:p>
          <a:p>
            <a:pPr>
              <a:spcBef>
                <a:spcPts val="1200"/>
              </a:spcBef>
              <a:buClr>
                <a:schemeClr val="tx1"/>
              </a:buClr>
            </a:pPr>
            <a:r>
              <a:rPr lang="en-US" altLang="zh-CN" sz="2400" dirty="0">
                <a:solidFill>
                  <a:srgbClr val="C00000"/>
                </a:solidFill>
              </a:rPr>
              <a:t>1%</a:t>
            </a:r>
            <a:r>
              <a:rPr lang="zh-CN" altLang="en-US" sz="2400" dirty="0"/>
              <a:t>高压变化 </a:t>
            </a:r>
            <a:r>
              <a:rPr lang="en-US" altLang="zh-CN" sz="2400" dirty="0">
                <a:sym typeface="Wingdings" panose="05000000000000000000" pitchFamily="2" charset="2"/>
              </a:rPr>
              <a:t> </a:t>
            </a:r>
            <a:r>
              <a:rPr lang="en-US" altLang="zh-CN" sz="2400" dirty="0">
                <a:solidFill>
                  <a:srgbClr val="C00000"/>
                </a:solidFill>
                <a:sym typeface="Wingdings" panose="05000000000000000000" pitchFamily="2" charset="2"/>
              </a:rPr>
              <a:t>15%</a:t>
            </a:r>
            <a:r>
              <a:rPr lang="en-US" altLang="zh-CN" sz="2400" dirty="0">
                <a:sym typeface="Wingdings" panose="05000000000000000000" pitchFamily="2" charset="2"/>
              </a:rPr>
              <a:t> </a:t>
            </a:r>
            <a:r>
              <a:rPr lang="en-US" altLang="zh-CN" sz="2400" dirty="0" err="1">
                <a:sym typeface="Wingdings" panose="05000000000000000000" pitchFamily="2" charset="2"/>
              </a:rPr>
              <a:t>dE</a:t>
            </a:r>
            <a:r>
              <a:rPr lang="en-US" altLang="zh-CN" sz="2400" dirty="0">
                <a:sym typeface="Wingdings" panose="05000000000000000000" pitchFamily="2" charset="2"/>
              </a:rPr>
              <a:t>/dx</a:t>
            </a:r>
            <a:r>
              <a:rPr lang="zh-CN" altLang="en-US" sz="2400" dirty="0">
                <a:sym typeface="Wingdings" panose="05000000000000000000" pitchFamily="2" charset="2"/>
              </a:rPr>
              <a:t>测量值变化</a:t>
            </a:r>
            <a:endParaRPr lang="en-US" altLang="zh-CN" sz="2400" dirty="0"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</a:pPr>
            <a:r>
              <a:rPr lang="zh-CN" altLang="en-US" sz="2400" dirty="0"/>
              <a:t>实现事例过滤，确保数据质量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1C1240-D79B-4090-B529-7A51A89B9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45</a:t>
            </a:fld>
            <a:endParaRPr lang="zh-CN" altLang="en-US" dirty="0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FD1854A-9114-4988-857D-F0739587D43C}"/>
              </a:ext>
            </a:extLst>
          </p:cNvPr>
          <p:cNvGrpSpPr/>
          <p:nvPr/>
        </p:nvGrpSpPr>
        <p:grpSpPr>
          <a:xfrm>
            <a:off x="6849303" y="3706990"/>
            <a:ext cx="4675545" cy="2758340"/>
            <a:chOff x="7365143" y="3284256"/>
            <a:chExt cx="4675545" cy="2758340"/>
          </a:xfrm>
        </p:grpSpPr>
        <p:grpSp>
          <p:nvGrpSpPr>
            <p:cNvPr id="14" name="组合 15">
              <a:extLst>
                <a:ext uri="{FF2B5EF4-FFF2-40B4-BE49-F238E27FC236}">
                  <a16:creationId xmlns:a16="http://schemas.microsoft.com/office/drawing/2014/main" id="{CF6630D7-C9F8-4EEB-B496-6F986BF0D2EC}"/>
                </a:ext>
              </a:extLst>
            </p:cNvPr>
            <p:cNvGrpSpPr/>
            <p:nvPr/>
          </p:nvGrpSpPr>
          <p:grpSpPr>
            <a:xfrm>
              <a:off x="7365143" y="3606416"/>
              <a:ext cx="4675545" cy="2436180"/>
              <a:chOff x="4938712" y="4174382"/>
              <a:chExt cx="4137086" cy="1787316"/>
            </a:xfrm>
          </p:grpSpPr>
          <p:pic>
            <p:nvPicPr>
              <p:cNvPr id="15" name="图片 17">
                <a:extLst>
                  <a:ext uri="{FF2B5EF4-FFF2-40B4-BE49-F238E27FC236}">
                    <a16:creationId xmlns:a16="http://schemas.microsoft.com/office/drawing/2014/main" id="{05C0C8A5-32B6-407B-8C60-E765731C49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335" t="6437"/>
              <a:stretch/>
            </p:blipFill>
            <p:spPr>
              <a:xfrm>
                <a:off x="5227677" y="4174382"/>
                <a:ext cx="3848121" cy="178731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矩形 18">
                    <a:extLst>
                      <a:ext uri="{FF2B5EF4-FFF2-40B4-BE49-F238E27FC236}">
                        <a16:creationId xmlns:a16="http://schemas.microsoft.com/office/drawing/2014/main" id="{3A0A9C7B-4730-4D95-A49D-045BC36E543E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343132" y="4878440"/>
                    <a:ext cx="1484701" cy="29354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200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L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Di</m:t>
                              </m:r>
                              <m:r>
                                <a:rPr lang="en-US" altLang="zh-CN" sz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photon</m:t>
                              </m:r>
                            </m:sub>
                          </m:sSub>
                          <m:r>
                            <a:rPr lang="en-US" altLang="zh-CN" sz="12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altLang="zh-CN" sz="1200" i="1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L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200" dirty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Bhabha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200" dirty="0">
                      <a:solidFill>
                        <a:prstClr val="black"/>
                      </a:solidFill>
                      <a:ea typeface="等线" panose="02010600030101010101" pitchFamily="2" charset="-122"/>
                    </a:endParaRPr>
                  </a:p>
                </p:txBody>
              </p:sp>
            </mc:Choice>
            <mc:Fallback xmlns="">
              <p:sp>
                <p:nvSpPr>
                  <p:cNvPr id="19" name="矩形 18">
                    <a:extLst>
                      <a:ext uri="{FF2B5EF4-FFF2-40B4-BE49-F238E27FC236}">
                        <a16:creationId xmlns:a16="http://schemas.microsoft.com/office/drawing/2014/main" id="{2B49D953-FCB3-46C9-BAA5-60280CA8CDF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4343132" y="4878440"/>
                    <a:ext cx="1484701" cy="29354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r="-4167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" name="TextBox 37">
              <a:extLst>
                <a:ext uri="{FF2B5EF4-FFF2-40B4-BE49-F238E27FC236}">
                  <a16:creationId xmlns:a16="http://schemas.microsoft.com/office/drawing/2014/main" id="{533CCDCF-7078-4021-B639-A8CB6342E742}"/>
                </a:ext>
              </a:extLst>
            </p:cNvPr>
            <p:cNvSpPr txBox="1"/>
            <p:nvPr/>
          </p:nvSpPr>
          <p:spPr>
            <a:xfrm>
              <a:off x="8123258" y="3284256"/>
              <a:ext cx="39174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等线" panose="02010600030101010101" pitchFamily="2" charset="-122"/>
                </a:rPr>
                <a:t>双光子和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等线" panose="02010600030101010101" pitchFamily="2" charset="-122"/>
                </a:rPr>
                <a:t>Bhabha</a:t>
              </a:r>
              <a:r>
                <a: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等线" panose="02010600030101010101" pitchFamily="2" charset="-122"/>
                </a:rPr>
                <a:t>事例亮度计算比值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39">
              <a:extLst>
                <a:ext uri="{FF2B5EF4-FFF2-40B4-BE49-F238E27FC236}">
                  <a16:creationId xmlns:a16="http://schemas.microsoft.com/office/drawing/2014/main" id="{39EC0D30-68C8-475F-814F-4E660F8DCE78}"/>
                </a:ext>
              </a:extLst>
            </p:cNvPr>
            <p:cNvSpPr txBox="1"/>
            <p:nvPr/>
          </p:nvSpPr>
          <p:spPr>
            <a:xfrm>
              <a:off x="8578863" y="3694316"/>
              <a:ext cx="3345651" cy="661720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ea typeface="等线" panose="02010600030101010101" pitchFamily="2" charset="-122"/>
                </a:rPr>
                <a:t>高压异常导致亮度计算异常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ea typeface="等线" panose="02010600030101010101" pitchFamily="2" charset="-122"/>
              </a:endParaRP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等线" panose="02010600030101010101" pitchFamily="2" charset="-122"/>
                </a:rPr>
                <a:t>离线过滤后亮度计算恢复正常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11C1FF80-F162-43C8-9E5F-0C1ABE2B7AD8}"/>
              </a:ext>
            </a:extLst>
          </p:cNvPr>
          <p:cNvGrpSpPr/>
          <p:nvPr/>
        </p:nvGrpSpPr>
        <p:grpSpPr>
          <a:xfrm>
            <a:off x="3969624" y="3583848"/>
            <a:ext cx="2880753" cy="2758340"/>
            <a:chOff x="4151784" y="3155844"/>
            <a:chExt cx="2880753" cy="2758340"/>
          </a:xfrm>
        </p:grpSpPr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E97F17E8-D572-4E7C-89D5-84F67DC98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31" r="11081"/>
            <a:stretch/>
          </p:blipFill>
          <p:spPr>
            <a:xfrm>
              <a:off x="4151784" y="3356992"/>
              <a:ext cx="2880753" cy="2557192"/>
            </a:xfrm>
            <a:prstGeom prst="rect">
              <a:avLst/>
            </a:prstGeom>
          </p:spPr>
        </p:pic>
        <p:sp>
          <p:nvSpPr>
            <p:cNvPr id="8" name="TextBox 29">
              <a:extLst>
                <a:ext uri="{FF2B5EF4-FFF2-40B4-BE49-F238E27FC236}">
                  <a16:creationId xmlns:a16="http://schemas.microsoft.com/office/drawing/2014/main" id="{1C48E693-85CF-46AE-8DD2-C7CB134F49DA}"/>
                </a:ext>
              </a:extLst>
            </p:cNvPr>
            <p:cNvSpPr txBox="1"/>
            <p:nvPr/>
          </p:nvSpPr>
          <p:spPr>
            <a:xfrm>
              <a:off x="4729768" y="3155844"/>
              <a:ext cx="2083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dE</a:t>
              </a:r>
              <a:r>
                <a:rPr lang="en-US" dirty="0"/>
                <a:t>/dx</a:t>
              </a:r>
              <a:r>
                <a:rPr lang="zh-CN" altLang="en-US" dirty="0"/>
                <a:t>分布</a:t>
              </a:r>
              <a:endParaRPr lang="en-US" dirty="0"/>
            </a:p>
          </p:txBody>
        </p:sp>
        <p:sp>
          <p:nvSpPr>
            <p:cNvPr id="19" name="TextBox 31">
              <a:extLst>
                <a:ext uri="{FF2B5EF4-FFF2-40B4-BE49-F238E27FC236}">
                  <a16:creationId xmlns:a16="http://schemas.microsoft.com/office/drawing/2014/main" id="{D751C950-4C98-4231-9846-DAE6FCD5EF19}"/>
                </a:ext>
              </a:extLst>
            </p:cNvPr>
            <p:cNvSpPr txBox="1"/>
            <p:nvPr/>
          </p:nvSpPr>
          <p:spPr>
            <a:xfrm>
              <a:off x="4655840" y="4848622"/>
              <a:ext cx="11527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高压异常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cxnSp>
          <p:nvCxnSpPr>
            <p:cNvPr id="20" name="Straight Arrow Connector 33">
              <a:extLst>
                <a:ext uri="{FF2B5EF4-FFF2-40B4-BE49-F238E27FC236}">
                  <a16:creationId xmlns:a16="http://schemas.microsoft.com/office/drawing/2014/main" id="{3B1CF205-6059-4924-89BB-EFF56E118247}"/>
                </a:ext>
              </a:extLst>
            </p:cNvPr>
            <p:cNvCxnSpPr/>
            <p:nvPr/>
          </p:nvCxnSpPr>
          <p:spPr>
            <a:xfrm flipV="1">
              <a:off x="4879232" y="5217954"/>
              <a:ext cx="179882" cy="223377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B231AD21-5180-48F2-9396-76C7A6FAE6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1678" y="1122220"/>
            <a:ext cx="4056890" cy="249303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A9AE9C4-7934-405A-846E-A9FC8294E3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704902"/>
            <a:ext cx="4063847" cy="269015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0B4F6243-4656-44F3-B99C-79F1F4B0D7F7}"/>
              </a:ext>
            </a:extLst>
          </p:cNvPr>
          <p:cNvSpPr/>
          <p:nvPr/>
        </p:nvSpPr>
        <p:spPr>
          <a:xfrm>
            <a:off x="4697072" y="3953180"/>
            <a:ext cx="929390" cy="627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FC86315-D1B6-4874-B7E2-C50D39B3CD0F}"/>
              </a:ext>
            </a:extLst>
          </p:cNvPr>
          <p:cNvSpPr txBox="1"/>
          <p:nvPr/>
        </p:nvSpPr>
        <p:spPr>
          <a:xfrm>
            <a:off x="1487488" y="6165304"/>
            <a:ext cx="223224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平均高压变化比例 </a:t>
            </a:r>
            <a:r>
              <a:rPr lang="en-US" altLang="zh-CN" sz="1600" dirty="0"/>
              <a:t>R</a:t>
            </a:r>
            <a:r>
              <a:rPr lang="en-US" altLang="zh-CN" sz="1600" baseline="-25000" dirty="0"/>
              <a:t>f</a:t>
            </a:r>
            <a:endParaRPr lang="zh-CN" altLang="en-US" sz="1600" baseline="-25000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D545256-3648-4984-85B9-0DCB46FB4C69}"/>
              </a:ext>
            </a:extLst>
          </p:cNvPr>
          <p:cNvSpPr/>
          <p:nvPr/>
        </p:nvSpPr>
        <p:spPr>
          <a:xfrm>
            <a:off x="6816082" y="6495447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CharisSIL"/>
              </a:rPr>
              <a:t>JINST 19 P06042 2024</a:t>
            </a:r>
            <a:endParaRPr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1629728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ECC1FA-3629-48A9-BC19-7445FE5D9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内室老化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42929B-2B55-4544-B873-36AF15E88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1815391"/>
          </a:xfrm>
        </p:spPr>
        <p:txBody>
          <a:bodyPr/>
          <a:lstStyle/>
          <a:p>
            <a:r>
              <a:rPr lang="en-US" altLang="zh-CN" sz="2400" dirty="0"/>
              <a:t>MDC</a:t>
            </a:r>
            <a:r>
              <a:rPr lang="zh-CN" altLang="en-US" sz="2400" dirty="0"/>
              <a:t>内室紧邻束流管，收束流本底影响最严重，自</a:t>
            </a:r>
            <a:r>
              <a:rPr lang="en-US" altLang="zh-CN" sz="2400" dirty="0"/>
              <a:t>2009</a:t>
            </a:r>
            <a:r>
              <a:rPr lang="zh-CN" altLang="en-US" sz="2400" dirty="0"/>
              <a:t>年运行至今已</a:t>
            </a:r>
            <a:r>
              <a:rPr lang="en-US" altLang="zh-CN" sz="2400" dirty="0"/>
              <a:t>15</a:t>
            </a:r>
            <a:r>
              <a:rPr lang="zh-CN" altLang="en-US" sz="2400" dirty="0"/>
              <a:t>年，出现显著的老化现象</a:t>
            </a:r>
            <a:endParaRPr lang="en-US" altLang="zh-CN" sz="2400" dirty="0"/>
          </a:p>
          <a:p>
            <a:pPr lvl="1"/>
            <a:r>
              <a:rPr lang="zh-CN" altLang="en-US" sz="2000" dirty="0">
                <a:sym typeface="Wingdings" panose="05000000000000000000" pitchFamily="2" charset="2"/>
              </a:rPr>
              <a:t>增益逐年</a:t>
            </a:r>
            <a:endParaRPr lang="en-US" altLang="zh-CN" sz="2000" dirty="0">
              <a:sym typeface="Wingdings" panose="05000000000000000000" pitchFamily="2" charset="2"/>
            </a:endParaRPr>
          </a:p>
          <a:p>
            <a:pPr lvl="1"/>
            <a:r>
              <a:rPr lang="zh-CN" altLang="en-US" sz="2000" dirty="0"/>
              <a:t>击中效率和空间分辨也逐年变差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AE80B7-CF3D-4AA3-9CBC-61B3F18B1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46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0FDFDF6-11BB-4FA8-B2E5-062433A4B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174" y="3123929"/>
            <a:ext cx="4286496" cy="31099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ADCD73D-326D-49CA-BDA1-574DCC5CD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3139120"/>
            <a:ext cx="4676969" cy="321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0520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D50BBC-BF6C-41F6-A399-4E927C0AB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第一层击中效率的变化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8623C-D806-4ED3-B8C7-C8F817C7A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47</a:t>
            </a:fld>
            <a:endParaRPr lang="zh-CN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C12375E-2485-4238-9E86-38A8D6C04E2B}"/>
              </a:ext>
            </a:extLst>
          </p:cNvPr>
          <p:cNvSpPr/>
          <p:nvPr/>
        </p:nvSpPr>
        <p:spPr>
          <a:xfrm>
            <a:off x="7752184" y="6356351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latin typeface="CharisSIL"/>
              </a:rPr>
              <a:t>NIM A 1063 (2024) 169276</a:t>
            </a:r>
            <a:endParaRPr lang="zh-CN" altLang="en-US" sz="54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50B0F07-84AF-4B92-AF72-373E62FB0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268760"/>
            <a:ext cx="9762206" cy="494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86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F71FF7-B042-4BA0-B04F-DE299EDC0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内径迹室升级 </a:t>
            </a:r>
            <a:r>
              <a:rPr lang="en-US" altLang="zh-CN" dirty="0"/>
              <a:t>– CGEM</a:t>
            </a:r>
            <a:r>
              <a:rPr lang="zh-CN" altLang="en-US" dirty="0"/>
              <a:t>探测器</a:t>
            </a:r>
          </a:p>
        </p:txBody>
      </p:sp>
      <p:sp>
        <p:nvSpPr>
          <p:cNvPr id="20" name="内容占位符 19">
            <a:extLst>
              <a:ext uri="{FF2B5EF4-FFF2-40B4-BE49-F238E27FC236}">
                <a16:creationId xmlns:a16="http://schemas.microsoft.com/office/drawing/2014/main" id="{FA5FBC0F-B993-48C2-845F-1B1DFE048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556793"/>
            <a:ext cx="5760640" cy="1872207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2024</a:t>
            </a:r>
            <a:r>
              <a:rPr lang="zh-CN" altLang="en-US" sz="2800" dirty="0"/>
              <a:t>年内径迹室升级，采用圆筒</a:t>
            </a:r>
            <a:r>
              <a:rPr lang="en-US" altLang="zh-CN" sz="2800" dirty="0"/>
              <a:t>GEM</a:t>
            </a:r>
            <a:r>
              <a:rPr lang="zh-CN" altLang="en-US" sz="2800" dirty="0"/>
              <a:t>（</a:t>
            </a:r>
            <a:r>
              <a:rPr lang="en-US" altLang="zh-CN" sz="2800" dirty="0"/>
              <a:t>CGEM</a:t>
            </a:r>
            <a:r>
              <a:rPr lang="zh-CN" altLang="en-US" sz="2800" dirty="0"/>
              <a:t>）探测器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6FD494C-6950-4E7E-BF00-6E29D796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9C6D66-3E5A-4A8C-B5CE-1A82D18E3E4D}" type="slidenum">
              <a:rPr lang="zh-CN" altLang="en-US" smtClean="0"/>
              <a:t>48</a:t>
            </a:fld>
            <a:endParaRPr lang="zh-CN" alt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C0429D5-AB0A-4942-B701-014D1F7C21A6}"/>
              </a:ext>
            </a:extLst>
          </p:cNvPr>
          <p:cNvPicPr/>
          <p:nvPr/>
        </p:nvPicPr>
        <p:blipFill>
          <a:blip r:embed="rId2" cstate="print">
            <a:clrChange>
              <a:clrFrom>
                <a:srgbClr val="ECEDED"/>
              </a:clrFrom>
              <a:clrTo>
                <a:srgbClr val="ECEDED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67408" y="3212976"/>
            <a:ext cx="5040560" cy="2546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46ACDD3-C3C7-4D7F-B5F8-90ECB22DF4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4" r="10090"/>
          <a:stretch/>
        </p:blipFill>
        <p:spPr>
          <a:xfrm>
            <a:off x="6711290" y="2708920"/>
            <a:ext cx="4773266" cy="335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4560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EF9AB3-FF4F-43B8-AC7C-55EB56F82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漂移室内室拆出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0118CD-B937-421A-BE15-1760A5744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2123C8-B95F-4915-8E65-73DB9ED408D9}" type="slidenum">
              <a:rPr lang="zh-CN" altLang="en-US" smtClean="0"/>
              <a:pPr>
                <a:defRPr/>
              </a:pPr>
              <a:t>49</a:t>
            </a:fld>
            <a:endParaRPr lang="en-US" altLang="zh-C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879494F-3C62-4228-A235-B2E4BECA11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83" y="1196752"/>
            <a:ext cx="3456384" cy="2591272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93B233A2-444E-40DD-83F3-8439F13E04CF}"/>
              </a:ext>
            </a:extLst>
          </p:cNvPr>
          <p:cNvSpPr txBox="1"/>
          <p:nvPr/>
        </p:nvSpPr>
        <p:spPr>
          <a:xfrm>
            <a:off x="608983" y="1196752"/>
            <a:ext cx="1420404" cy="30008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50" dirty="0">
                <a:solidFill>
                  <a:srgbClr val="0070C0"/>
                </a:solidFill>
              </a:rPr>
              <a:t>电缆拆除后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BB792A9E-65C1-4CE7-A18F-B566AC98AA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b="23751"/>
          <a:stretch/>
        </p:blipFill>
        <p:spPr>
          <a:xfrm>
            <a:off x="4281391" y="1189112"/>
            <a:ext cx="3305334" cy="2598912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2CFD0CFD-7624-4E61-B9C4-FAA204E6147B}"/>
              </a:ext>
            </a:extLst>
          </p:cNvPr>
          <p:cNvSpPr txBox="1"/>
          <p:nvPr/>
        </p:nvSpPr>
        <p:spPr>
          <a:xfrm>
            <a:off x="6657656" y="1189112"/>
            <a:ext cx="877835" cy="30008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350" dirty="0">
                <a:solidFill>
                  <a:srgbClr val="0070C0"/>
                </a:solidFill>
              </a:rPr>
              <a:t>除胶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E724725-B46D-4C94-A695-35E097ADE3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19" t="24693" r="13450"/>
          <a:stretch/>
        </p:blipFill>
        <p:spPr>
          <a:xfrm>
            <a:off x="7802749" y="1196752"/>
            <a:ext cx="3345376" cy="253757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961CEC5-D1E2-4E09-81C1-C8904FB11502}"/>
              </a:ext>
            </a:extLst>
          </p:cNvPr>
          <p:cNvSpPr txBox="1"/>
          <p:nvPr/>
        </p:nvSpPr>
        <p:spPr>
          <a:xfrm>
            <a:off x="7946765" y="1254609"/>
            <a:ext cx="1368152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70C0"/>
                </a:solidFill>
              </a:rPr>
              <a:t>安装工具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72F96A2-BD2A-4D73-8258-3E209A6771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7" b="10574"/>
          <a:stretch/>
        </p:blipFill>
        <p:spPr>
          <a:xfrm>
            <a:off x="604465" y="3933056"/>
            <a:ext cx="3397595" cy="259127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B52F66E-70E6-472C-8F2F-C793E66A91C6}"/>
              </a:ext>
            </a:extLst>
          </p:cNvPr>
          <p:cNvSpPr txBox="1"/>
          <p:nvPr/>
        </p:nvSpPr>
        <p:spPr>
          <a:xfrm>
            <a:off x="670031" y="3968838"/>
            <a:ext cx="1818766" cy="3750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70C0"/>
                </a:solidFill>
              </a:rPr>
              <a:t>内外室端板分离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BF91126-50E5-4E5C-9DB0-B2D88D1AF1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23792" y="3933056"/>
            <a:ext cx="3455029" cy="259127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9CDB294-09A5-4621-9CEB-193AEC246EB7}"/>
              </a:ext>
            </a:extLst>
          </p:cNvPr>
          <p:cNvSpPr txBox="1"/>
          <p:nvPr/>
        </p:nvSpPr>
        <p:spPr>
          <a:xfrm>
            <a:off x="6171608" y="3990913"/>
            <a:ext cx="1336678" cy="37714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70C0"/>
                </a:solidFill>
              </a:rPr>
              <a:t>成功拆出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8FA4CDF-8AD3-49B3-AE99-1099616738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158" y="3931354"/>
            <a:ext cx="3456381" cy="259127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EEF6097-2AC0-4FF5-98A8-5920BDD57ACA}"/>
              </a:ext>
            </a:extLst>
          </p:cNvPr>
          <p:cNvSpPr txBox="1"/>
          <p:nvPr/>
        </p:nvSpPr>
        <p:spPr>
          <a:xfrm>
            <a:off x="7805563" y="3919944"/>
            <a:ext cx="1742083" cy="37729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rgbClr val="0070C0"/>
                </a:solidFill>
              </a:rPr>
              <a:t>新内桶安装后</a:t>
            </a:r>
          </a:p>
        </p:txBody>
      </p:sp>
    </p:spTree>
    <p:extLst>
      <p:ext uri="{BB962C8B-B14F-4D97-AF65-F5344CB8AC3E}">
        <p14:creationId xmlns:p14="http://schemas.microsoft.com/office/powerpoint/2010/main" val="3658281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1C7EE-117E-A549-AAB4-BAB4F4477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BESIII</a:t>
            </a:r>
            <a:r>
              <a:rPr lang="zh-CN" altLang="en-US" dirty="0"/>
              <a:t>实验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2495D57-EA5E-4642-9994-3A12718A7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1340769"/>
            <a:ext cx="10441160" cy="1872208"/>
          </a:xfrm>
        </p:spPr>
        <p:txBody>
          <a:bodyPr>
            <a:normAutofit/>
          </a:bodyPr>
          <a:lstStyle/>
          <a:p>
            <a:r>
              <a:rPr lang="en-US" sz="2000" dirty="0"/>
              <a:t>BEPCII</a:t>
            </a:r>
            <a:r>
              <a:rPr lang="zh-CN" altLang="en-US" sz="2000" dirty="0"/>
              <a:t>是运行在</a:t>
            </a:r>
            <a:r>
              <a:rPr lang="en-US" altLang="zh-CN" sz="2000" dirty="0">
                <a:latin typeface="Symbol" pitchFamily="2" charset="2"/>
              </a:rPr>
              <a:t>t</a:t>
            </a:r>
            <a:r>
              <a:rPr lang="en-US" altLang="zh-CN" sz="2000" dirty="0"/>
              <a:t>-</a:t>
            </a:r>
            <a:r>
              <a:rPr lang="zh-CN" altLang="en-US" sz="2000" dirty="0"/>
              <a:t>粲能区的正负电子对撞机</a:t>
            </a:r>
            <a:endParaRPr lang="en-US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BESIII</a:t>
            </a:r>
            <a:r>
              <a:rPr lang="zh-CN" altLang="en-US" sz="2000" dirty="0"/>
              <a:t>探测器是</a:t>
            </a:r>
            <a:r>
              <a:rPr lang="en-US" altLang="zh-CN" sz="2000" dirty="0"/>
              <a:t>BEPCII</a:t>
            </a:r>
            <a:r>
              <a:rPr lang="zh-CN" altLang="en-US" sz="2000" dirty="0"/>
              <a:t>上的大型通用粒子探测系统，自</a:t>
            </a:r>
            <a:r>
              <a:rPr lang="en-US" altLang="zh-CN" sz="2000" dirty="0"/>
              <a:t>2009</a:t>
            </a:r>
            <a:r>
              <a:rPr lang="zh-CN" altLang="en-US" sz="2000" dirty="0"/>
              <a:t>年运行以来，获取了海量</a:t>
            </a:r>
            <a:r>
              <a:rPr lang="en-US" altLang="zh-CN" sz="2000" dirty="0">
                <a:latin typeface="Symbol" pitchFamily="2" charset="2"/>
              </a:rPr>
              <a:t>t</a:t>
            </a:r>
            <a:r>
              <a:rPr lang="en-US" altLang="zh-CN" sz="2000" dirty="0"/>
              <a:t>-</a:t>
            </a:r>
            <a:r>
              <a:rPr lang="zh-CN" altLang="en-US" sz="2000" dirty="0"/>
              <a:t>粲能区的物理事例，在奇特强子态、轻强子研究等方面取得了一系列重要的物理成果</a:t>
            </a:r>
            <a:endParaRPr lang="en-US" altLang="zh-CN" sz="2000" dirty="0"/>
          </a:p>
          <a:p>
            <a:pPr>
              <a:spcBef>
                <a:spcPts val="600"/>
              </a:spcBef>
            </a:pPr>
            <a:r>
              <a:rPr lang="en-US" sz="2000" dirty="0"/>
              <a:t>BEPCII/BESIII</a:t>
            </a:r>
            <a:r>
              <a:rPr lang="zh-CN" altLang="en-US" sz="2000" dirty="0"/>
              <a:t>升级，将提升能量以及高能量下的亮度，继续获取高质量实验数据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A2B440-7098-C948-908D-4CE68D17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B0B511F-E3BF-4DDB-805A-997812293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136" y="3789040"/>
            <a:ext cx="4132203" cy="280258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B71DA6D-693E-436F-9539-BC549E6D89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42"/>
          <a:stretch/>
        </p:blipFill>
        <p:spPr>
          <a:xfrm>
            <a:off x="6434534" y="3834634"/>
            <a:ext cx="4163223" cy="27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172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FCB44-13C3-4114-98AE-AF258A3B2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CGEM</a:t>
            </a:r>
            <a:r>
              <a:rPr lang="zh-CN" altLang="en-US" dirty="0"/>
              <a:t>探测器安装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D46BFB-B36E-464C-BB2A-ADB4498F9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50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68C5C17-2A65-4B9F-891C-125088901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31" b="9290"/>
          <a:stretch/>
        </p:blipFill>
        <p:spPr>
          <a:xfrm>
            <a:off x="689181" y="1268760"/>
            <a:ext cx="3750635" cy="54181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2EB6F4A-1910-4CA8-9813-CEEAB0CD58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29" t="53012" r="6701"/>
          <a:stretch/>
        </p:blipFill>
        <p:spPr>
          <a:xfrm>
            <a:off x="4497090" y="1268760"/>
            <a:ext cx="3566740" cy="23535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B0410F4-D440-41CC-9742-2318F791E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75" b="8304"/>
          <a:stretch/>
        </p:blipFill>
        <p:spPr>
          <a:xfrm>
            <a:off x="8112224" y="1298376"/>
            <a:ext cx="3318676" cy="23535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3F5AA16-FB10-4CA8-ABFE-BE9D91150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9838" y="3688922"/>
            <a:ext cx="6517482" cy="29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255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latin typeface="+mn-lt"/>
              </a:rPr>
              <a:t>CGEM</a:t>
            </a:r>
            <a:r>
              <a:rPr lang="zh-CN" altLang="en-US" dirty="0">
                <a:latin typeface="+mn-lt"/>
              </a:rPr>
              <a:t>探测器结构及工作原理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6EC12-2B43-4264-9329-B2382CECF18D}" type="slidenum">
              <a:rPr lang="en-US" altLang="zh-CN" smtClean="0">
                <a:solidFill>
                  <a:srgbClr val="000000"/>
                </a:solidFill>
              </a:rPr>
              <a:pPr/>
              <a:t>51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396" y="1454376"/>
            <a:ext cx="4392488" cy="230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直接箭头连接符 14"/>
          <p:cNvCxnSpPr/>
          <p:nvPr/>
        </p:nvCxnSpPr>
        <p:spPr>
          <a:xfrm>
            <a:off x="4115780" y="2534495"/>
            <a:ext cx="1368152" cy="72008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6225A9E-9D15-4C56-B60C-ED9B04D42691}"/>
              </a:ext>
            </a:extLst>
          </p:cNvPr>
          <p:cNvGrpSpPr/>
          <p:nvPr/>
        </p:nvGrpSpPr>
        <p:grpSpPr>
          <a:xfrm>
            <a:off x="5627949" y="2030439"/>
            <a:ext cx="2989665" cy="1368152"/>
            <a:chOff x="7032105" y="2132856"/>
            <a:chExt cx="2989665" cy="136815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32105" y="2132856"/>
              <a:ext cx="2989665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直接连接符 24"/>
            <p:cNvCxnSpPr/>
            <p:nvPr/>
          </p:nvCxnSpPr>
          <p:spPr>
            <a:xfrm>
              <a:off x="8221707" y="2924944"/>
              <a:ext cx="756000" cy="0"/>
            </a:xfrm>
            <a:prstGeom prst="line">
              <a:avLst/>
            </a:prstGeom>
            <a:ln w="127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7278108" y="3212976"/>
              <a:ext cx="432048" cy="0"/>
            </a:xfrm>
            <a:prstGeom prst="line">
              <a:avLst/>
            </a:prstGeom>
            <a:ln w="127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248128" y="2780929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FFFF00"/>
                  </a:solidFill>
                </a:rPr>
                <a:t>70</a:t>
              </a:r>
              <a:r>
                <a:rPr lang="en-US" altLang="zh-CN" sz="1200" dirty="0">
                  <a:solidFill>
                    <a:srgbClr val="FFFF00"/>
                  </a:solidFill>
                  <a:latin typeface="Symbol" pitchFamily="18" charset="2"/>
                </a:rPr>
                <a:t>m</a:t>
              </a:r>
              <a:r>
                <a:rPr lang="en-US" altLang="zh-CN" sz="1200" dirty="0">
                  <a:solidFill>
                    <a:srgbClr val="FFFF00"/>
                  </a:solidFill>
                </a:rPr>
                <a:t>m</a:t>
              </a:r>
              <a:endParaRPr lang="zh-CN" altLang="en-US" sz="1200" dirty="0">
                <a:solidFill>
                  <a:srgbClr val="FFFF00"/>
                </a:solidFill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 flipV="1">
              <a:off x="8226260" y="2780928"/>
              <a:ext cx="0" cy="288032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8976320" y="2803413"/>
              <a:ext cx="0" cy="288032"/>
            </a:xfrm>
            <a:prstGeom prst="line">
              <a:avLst/>
            </a:prstGeom>
            <a:ln w="127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256240" y="2924945"/>
              <a:ext cx="7200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FFFF00"/>
                  </a:solidFill>
                </a:rPr>
                <a:t>140</a:t>
              </a:r>
              <a:r>
                <a:rPr lang="en-US" altLang="zh-CN" sz="1200" dirty="0">
                  <a:solidFill>
                    <a:srgbClr val="FFFF00"/>
                  </a:solidFill>
                  <a:latin typeface="Symbol" pitchFamily="18" charset="2"/>
                </a:rPr>
                <a:t>m</a:t>
              </a:r>
              <a:r>
                <a:rPr lang="en-US" altLang="zh-CN" sz="1200" dirty="0">
                  <a:solidFill>
                    <a:srgbClr val="FFFF00"/>
                  </a:solidFill>
                </a:rPr>
                <a:t>m</a:t>
              </a:r>
              <a:endParaRPr lang="zh-CN" altLang="en-US" sz="1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303636" y="3356955"/>
            <a:ext cx="576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1319490" y="3316283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latin typeface="Andale Mono"/>
                <a:cs typeface="Andale Mono"/>
              </a:rPr>
              <a:t>5mm</a:t>
            </a:r>
            <a:endParaRPr kumimoji="1" lang="zh-CN" altLang="en-US" sz="1200" dirty="0">
              <a:latin typeface="Andale Mono"/>
              <a:cs typeface="Andale Mono"/>
            </a:endParaRPr>
          </a:p>
        </p:txBody>
      </p:sp>
      <p:grpSp>
        <p:nvGrpSpPr>
          <p:cNvPr id="62" name="组合 4">
            <a:extLst>
              <a:ext uri="{FF2B5EF4-FFF2-40B4-BE49-F238E27FC236}">
                <a16:creationId xmlns:a16="http://schemas.microsoft.com/office/drawing/2014/main" id="{EB8D55C1-1C6D-4AD7-B6A1-E814B598389F}"/>
              </a:ext>
            </a:extLst>
          </p:cNvPr>
          <p:cNvGrpSpPr/>
          <p:nvPr/>
        </p:nvGrpSpPr>
        <p:grpSpPr>
          <a:xfrm>
            <a:off x="4528442" y="3877723"/>
            <a:ext cx="5888038" cy="2902251"/>
            <a:chOff x="396271" y="3379054"/>
            <a:chExt cx="5888038" cy="2902251"/>
          </a:xfrm>
        </p:grpSpPr>
        <p:grpSp>
          <p:nvGrpSpPr>
            <p:cNvPr id="68" name="组合 56">
              <a:extLst>
                <a:ext uri="{FF2B5EF4-FFF2-40B4-BE49-F238E27FC236}">
                  <a16:creationId xmlns:a16="http://schemas.microsoft.com/office/drawing/2014/main" id="{BCD81A20-98E8-4EF9-8739-B83467F98192}"/>
                </a:ext>
              </a:extLst>
            </p:cNvPr>
            <p:cNvGrpSpPr/>
            <p:nvPr/>
          </p:nvGrpSpPr>
          <p:grpSpPr>
            <a:xfrm>
              <a:off x="558824" y="3379054"/>
              <a:ext cx="2677298" cy="2734282"/>
              <a:chOff x="632947" y="2949826"/>
              <a:chExt cx="2677298" cy="2734282"/>
            </a:xfrm>
          </p:grpSpPr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45A60369-5C5E-4683-8A92-54F66C65588E}"/>
                  </a:ext>
                </a:extLst>
              </p:cNvPr>
              <p:cNvCxnSpPr/>
              <p:nvPr/>
            </p:nvCxnSpPr>
            <p:spPr>
              <a:xfrm>
                <a:off x="632947" y="5472841"/>
                <a:ext cx="2677298" cy="0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>
                <a:extLst>
                  <a:ext uri="{FF2B5EF4-FFF2-40B4-BE49-F238E27FC236}">
                    <a16:creationId xmlns:a16="http://schemas.microsoft.com/office/drawing/2014/main" id="{8D72FF25-D7E8-4E0E-8377-6EC5825D6553}"/>
                  </a:ext>
                </a:extLst>
              </p:cNvPr>
              <p:cNvCxnSpPr/>
              <p:nvPr/>
            </p:nvCxnSpPr>
            <p:spPr>
              <a:xfrm>
                <a:off x="632947" y="4909739"/>
                <a:ext cx="2677298" cy="0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>
                <a:extLst>
                  <a:ext uri="{FF2B5EF4-FFF2-40B4-BE49-F238E27FC236}">
                    <a16:creationId xmlns:a16="http://schemas.microsoft.com/office/drawing/2014/main" id="{61E78A04-780E-43A1-B2AF-AADE0D0A21F7}"/>
                  </a:ext>
                </a:extLst>
              </p:cNvPr>
              <p:cNvCxnSpPr/>
              <p:nvPr/>
            </p:nvCxnSpPr>
            <p:spPr>
              <a:xfrm>
                <a:off x="632947" y="4604939"/>
                <a:ext cx="2677298" cy="0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>
                <a:extLst>
                  <a:ext uri="{FF2B5EF4-FFF2-40B4-BE49-F238E27FC236}">
                    <a16:creationId xmlns:a16="http://schemas.microsoft.com/office/drawing/2014/main" id="{7A44BA0D-BDC7-483C-817B-D32373537EBB}"/>
                  </a:ext>
                </a:extLst>
              </p:cNvPr>
              <p:cNvCxnSpPr/>
              <p:nvPr/>
            </p:nvCxnSpPr>
            <p:spPr>
              <a:xfrm>
                <a:off x="632947" y="4275425"/>
                <a:ext cx="2677298" cy="0"/>
              </a:xfrm>
              <a:prstGeom prst="line">
                <a:avLst/>
              </a:prstGeom>
              <a:ln w="28575">
                <a:solidFill>
                  <a:schemeClr val="accent4">
                    <a:lumMod val="50000"/>
                    <a:lumOff val="5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接连接符 74">
                <a:extLst>
                  <a:ext uri="{FF2B5EF4-FFF2-40B4-BE49-F238E27FC236}">
                    <a16:creationId xmlns:a16="http://schemas.microsoft.com/office/drawing/2014/main" id="{0FFEEF97-8A68-46FD-ACCA-2F473F435F3A}"/>
                  </a:ext>
                </a:extLst>
              </p:cNvPr>
              <p:cNvCxnSpPr/>
              <p:nvPr/>
            </p:nvCxnSpPr>
            <p:spPr>
              <a:xfrm>
                <a:off x="632947" y="3921198"/>
                <a:ext cx="2677298" cy="0"/>
              </a:xfrm>
              <a:prstGeom prst="line">
                <a:avLst/>
              </a:prstGeom>
              <a:ln w="9525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直接箭头连接符 75">
                <a:extLst>
                  <a:ext uri="{FF2B5EF4-FFF2-40B4-BE49-F238E27FC236}">
                    <a16:creationId xmlns:a16="http://schemas.microsoft.com/office/drawing/2014/main" id="{DE25104E-1BD2-4CDF-95AB-E41EBB2103FD}"/>
                  </a:ext>
                </a:extLst>
              </p:cNvPr>
              <p:cNvCxnSpPr/>
              <p:nvPr/>
            </p:nvCxnSpPr>
            <p:spPr>
              <a:xfrm flipH="1" flipV="1">
                <a:off x="652463" y="3748216"/>
                <a:ext cx="1512742" cy="1935892"/>
              </a:xfrm>
              <a:prstGeom prst="straightConnector1">
                <a:avLst/>
              </a:prstGeom>
              <a:ln w="12700">
                <a:solidFill>
                  <a:srgbClr val="FF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B98647EC-D601-40E8-9660-1CFA3DE1BF9F}"/>
                  </a:ext>
                </a:extLst>
              </p:cNvPr>
              <p:cNvSpPr/>
              <p:nvPr/>
            </p:nvSpPr>
            <p:spPr>
              <a:xfrm>
                <a:off x="632947" y="3904722"/>
                <a:ext cx="205946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BF4989A8-4674-4F5F-880A-7824E51FD41E}"/>
                  </a:ext>
                </a:extLst>
              </p:cNvPr>
              <p:cNvSpPr/>
              <p:nvPr/>
            </p:nvSpPr>
            <p:spPr>
              <a:xfrm>
                <a:off x="900679" y="3908838"/>
                <a:ext cx="205946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76C5FAC8-7033-4F58-8032-39D9E15352E9}"/>
                  </a:ext>
                </a:extLst>
              </p:cNvPr>
              <p:cNvSpPr/>
              <p:nvPr/>
            </p:nvSpPr>
            <p:spPr>
              <a:xfrm>
                <a:off x="1164295" y="3908838"/>
                <a:ext cx="205946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79">
                <a:extLst>
                  <a:ext uri="{FF2B5EF4-FFF2-40B4-BE49-F238E27FC236}">
                    <a16:creationId xmlns:a16="http://schemas.microsoft.com/office/drawing/2014/main" id="{68387462-1571-4949-A54D-B11399A8D760}"/>
                  </a:ext>
                </a:extLst>
              </p:cNvPr>
              <p:cNvSpPr/>
              <p:nvPr/>
            </p:nvSpPr>
            <p:spPr>
              <a:xfrm>
                <a:off x="1432027" y="3904716"/>
                <a:ext cx="205946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0">
                <a:extLst>
                  <a:ext uri="{FF2B5EF4-FFF2-40B4-BE49-F238E27FC236}">
                    <a16:creationId xmlns:a16="http://schemas.microsoft.com/office/drawing/2014/main" id="{BCF224DC-C743-48EF-AE2D-22ABB7F47BD6}"/>
                  </a:ext>
                </a:extLst>
              </p:cNvPr>
              <p:cNvSpPr/>
              <p:nvPr/>
            </p:nvSpPr>
            <p:spPr>
              <a:xfrm>
                <a:off x="1691527" y="3908838"/>
                <a:ext cx="205946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66B22AF9-D2DD-4746-AABD-64CE7C454A01}"/>
                  </a:ext>
                </a:extLst>
              </p:cNvPr>
              <p:cNvSpPr/>
              <p:nvPr/>
            </p:nvSpPr>
            <p:spPr>
              <a:xfrm>
                <a:off x="1959259" y="3904716"/>
                <a:ext cx="205946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CC563DCD-3D83-43B9-8560-FEA620199A12}"/>
                  </a:ext>
                </a:extLst>
              </p:cNvPr>
              <p:cNvSpPr/>
              <p:nvPr/>
            </p:nvSpPr>
            <p:spPr>
              <a:xfrm>
                <a:off x="2222875" y="3904716"/>
                <a:ext cx="205946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3">
                <a:extLst>
                  <a:ext uri="{FF2B5EF4-FFF2-40B4-BE49-F238E27FC236}">
                    <a16:creationId xmlns:a16="http://schemas.microsoft.com/office/drawing/2014/main" id="{AFF3DFF7-6CBF-49E6-BBB1-4CE86D91B334}"/>
                  </a:ext>
                </a:extLst>
              </p:cNvPr>
              <p:cNvSpPr/>
              <p:nvPr/>
            </p:nvSpPr>
            <p:spPr>
              <a:xfrm>
                <a:off x="2490607" y="3908832"/>
                <a:ext cx="205946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4">
                <a:extLst>
                  <a:ext uri="{FF2B5EF4-FFF2-40B4-BE49-F238E27FC236}">
                    <a16:creationId xmlns:a16="http://schemas.microsoft.com/office/drawing/2014/main" id="{63E5674F-B161-4C80-8239-B28026896A0A}"/>
                  </a:ext>
                </a:extLst>
              </p:cNvPr>
              <p:cNvSpPr/>
              <p:nvPr/>
            </p:nvSpPr>
            <p:spPr>
              <a:xfrm>
                <a:off x="2754223" y="3908832"/>
                <a:ext cx="205946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4B149262-088F-4F0B-9FF4-D3425A7F2DAA}"/>
                  </a:ext>
                </a:extLst>
              </p:cNvPr>
              <p:cNvSpPr/>
              <p:nvPr/>
            </p:nvSpPr>
            <p:spPr>
              <a:xfrm>
                <a:off x="3021955" y="3904710"/>
                <a:ext cx="205946" cy="45719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368D9284-6970-4EC4-AD31-99BCC0F3DD25}"/>
                  </a:ext>
                </a:extLst>
              </p:cNvPr>
              <p:cNvSpPr/>
              <p:nvPr/>
            </p:nvSpPr>
            <p:spPr>
              <a:xfrm>
                <a:off x="1959259" y="3501082"/>
                <a:ext cx="205946" cy="378920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A378D818-3361-45BB-872F-7B91D2D171AF}"/>
                  </a:ext>
                </a:extLst>
              </p:cNvPr>
              <p:cNvSpPr/>
              <p:nvPr/>
            </p:nvSpPr>
            <p:spPr>
              <a:xfrm>
                <a:off x="2218753" y="3163716"/>
                <a:ext cx="205946" cy="720402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8">
                <a:extLst>
                  <a:ext uri="{FF2B5EF4-FFF2-40B4-BE49-F238E27FC236}">
                    <a16:creationId xmlns:a16="http://schemas.microsoft.com/office/drawing/2014/main" id="{2556E421-45E4-4B86-B802-ADA5C60B4DA3}"/>
                  </a:ext>
                </a:extLst>
              </p:cNvPr>
              <p:cNvSpPr/>
              <p:nvPr/>
            </p:nvSpPr>
            <p:spPr>
              <a:xfrm>
                <a:off x="2754223" y="3616398"/>
                <a:ext cx="205946" cy="267720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F70022B6-D4AC-4DA3-A2EF-B4AB72BF5EB5}"/>
                  </a:ext>
                </a:extLst>
              </p:cNvPr>
              <p:cNvSpPr/>
              <p:nvPr/>
            </p:nvSpPr>
            <p:spPr>
              <a:xfrm>
                <a:off x="2496775" y="3286897"/>
                <a:ext cx="205946" cy="597221"/>
              </a:xfrm>
              <a:prstGeom prst="rect">
                <a:avLst/>
              </a:pr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91" name="直接连接符 90">
                <a:extLst>
                  <a:ext uri="{FF2B5EF4-FFF2-40B4-BE49-F238E27FC236}">
                    <a16:creationId xmlns:a16="http://schemas.microsoft.com/office/drawing/2014/main" id="{1ACCD934-FAD8-4886-98FB-3C641CC80E98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1588544" y="3962795"/>
                <a:ext cx="475051" cy="936000"/>
              </a:xfrm>
              <a:prstGeom prst="line">
                <a:avLst/>
              </a:prstGeom>
              <a:ln w="12700">
                <a:solidFill>
                  <a:srgbClr val="FF99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>
                <a:extLst>
                  <a:ext uri="{FF2B5EF4-FFF2-40B4-BE49-F238E27FC236}">
                    <a16:creationId xmlns:a16="http://schemas.microsoft.com/office/drawing/2014/main" id="{669524EF-0540-4284-A3B5-2F5C20F053BE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1732718" y="3954557"/>
                <a:ext cx="591147" cy="1116000"/>
              </a:xfrm>
              <a:prstGeom prst="line">
                <a:avLst/>
              </a:prstGeom>
              <a:ln w="12700">
                <a:solidFill>
                  <a:srgbClr val="FF99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>
                <a:extLst>
                  <a:ext uri="{FF2B5EF4-FFF2-40B4-BE49-F238E27FC236}">
                    <a16:creationId xmlns:a16="http://schemas.microsoft.com/office/drawing/2014/main" id="{958EB0C8-11DE-42AA-94C9-A9143BEA2CFF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 flipH="1">
                <a:off x="1880997" y="3954556"/>
                <a:ext cx="693451" cy="1332000"/>
              </a:xfrm>
              <a:prstGeom prst="line">
                <a:avLst/>
              </a:prstGeom>
              <a:ln w="12700">
                <a:solidFill>
                  <a:srgbClr val="FF99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>
                <a:extLst>
                  <a:ext uri="{FF2B5EF4-FFF2-40B4-BE49-F238E27FC236}">
                    <a16:creationId xmlns:a16="http://schemas.microsoft.com/office/drawing/2014/main" id="{17988C91-0627-44EF-9784-7830A97BC6A5}"/>
                  </a:ext>
                </a:extLst>
              </p:cNvPr>
              <p:cNvCxnSpPr/>
              <p:nvPr/>
            </p:nvCxnSpPr>
            <p:spPr>
              <a:xfrm flipH="1">
                <a:off x="2027223" y="3954557"/>
                <a:ext cx="824830" cy="1518284"/>
              </a:xfrm>
              <a:prstGeom prst="line">
                <a:avLst/>
              </a:prstGeom>
              <a:ln w="12700">
                <a:solidFill>
                  <a:srgbClr val="FF99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Freeform 14">
                <a:extLst>
                  <a:ext uri="{FF2B5EF4-FFF2-40B4-BE49-F238E27FC236}">
                    <a16:creationId xmlns:a16="http://schemas.microsoft.com/office/drawing/2014/main" id="{B8E6F386-1E39-4E7E-8E0E-96728BBFC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544" y="2949826"/>
                <a:ext cx="1433411" cy="930176"/>
              </a:xfrm>
              <a:custGeom>
                <a:avLst/>
                <a:gdLst>
                  <a:gd name="T0" fmla="*/ 0 w 720"/>
                  <a:gd name="T1" fmla="*/ 408 h 416"/>
                  <a:gd name="T2" fmla="*/ 192 w 720"/>
                  <a:gd name="T3" fmla="*/ 360 h 416"/>
                  <a:gd name="T4" fmla="*/ 336 w 720"/>
                  <a:gd name="T5" fmla="*/ 72 h 416"/>
                  <a:gd name="T6" fmla="*/ 432 w 720"/>
                  <a:gd name="T7" fmla="*/ 24 h 416"/>
                  <a:gd name="T8" fmla="*/ 528 w 720"/>
                  <a:gd name="T9" fmla="*/ 216 h 416"/>
                  <a:gd name="T10" fmla="*/ 624 w 720"/>
                  <a:gd name="T11" fmla="*/ 360 h 416"/>
                  <a:gd name="T12" fmla="*/ 720 w 720"/>
                  <a:gd name="T13" fmla="*/ 408 h 4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20"/>
                  <a:gd name="T22" fmla="*/ 0 h 416"/>
                  <a:gd name="T23" fmla="*/ 720 w 720"/>
                  <a:gd name="T24" fmla="*/ 416 h 4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20" h="416">
                    <a:moveTo>
                      <a:pt x="0" y="408"/>
                    </a:moveTo>
                    <a:cubicBezTo>
                      <a:pt x="68" y="412"/>
                      <a:pt x="136" y="416"/>
                      <a:pt x="192" y="360"/>
                    </a:cubicBezTo>
                    <a:cubicBezTo>
                      <a:pt x="248" y="304"/>
                      <a:pt x="296" y="128"/>
                      <a:pt x="336" y="72"/>
                    </a:cubicBezTo>
                    <a:cubicBezTo>
                      <a:pt x="376" y="16"/>
                      <a:pt x="400" y="0"/>
                      <a:pt x="432" y="24"/>
                    </a:cubicBezTo>
                    <a:cubicBezTo>
                      <a:pt x="464" y="48"/>
                      <a:pt x="496" y="160"/>
                      <a:pt x="528" y="216"/>
                    </a:cubicBezTo>
                    <a:cubicBezTo>
                      <a:pt x="560" y="272"/>
                      <a:pt x="592" y="328"/>
                      <a:pt x="624" y="360"/>
                    </a:cubicBezTo>
                    <a:cubicBezTo>
                      <a:pt x="656" y="392"/>
                      <a:pt x="688" y="400"/>
                      <a:pt x="720" y="408"/>
                    </a:cubicBezTo>
                  </a:path>
                </a:pathLst>
              </a:custGeom>
              <a:noFill/>
              <a:ln w="25400">
                <a:solidFill>
                  <a:srgbClr val="0066FF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zh-CN" altLang="en-US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69" name="TextBox 6">
              <a:extLst>
                <a:ext uri="{FF2B5EF4-FFF2-40B4-BE49-F238E27FC236}">
                  <a16:creationId xmlns:a16="http://schemas.microsoft.com/office/drawing/2014/main" id="{8EDDD437-C102-4A9C-A1DD-8E1F086216E3}"/>
                </a:ext>
              </a:extLst>
            </p:cNvPr>
            <p:cNvSpPr txBox="1"/>
            <p:nvPr/>
          </p:nvSpPr>
          <p:spPr>
            <a:xfrm>
              <a:off x="396271" y="3456465"/>
              <a:ext cx="13878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/>
                <a:t>电荷重心法重建</a:t>
              </a:r>
              <a:r>
                <a:rPr lang="en-US" altLang="zh-CN" sz="1600" dirty="0"/>
                <a:t>cluster</a:t>
              </a:r>
              <a:endParaRPr lang="zh-CN" altLang="en-US" sz="1600" dirty="0"/>
            </a:p>
          </p:txBody>
        </p:sp>
        <p:sp>
          <p:nvSpPr>
            <p:cNvPr id="70" name="TextBox 7">
              <a:extLst>
                <a:ext uri="{FF2B5EF4-FFF2-40B4-BE49-F238E27FC236}">
                  <a16:creationId xmlns:a16="http://schemas.microsoft.com/office/drawing/2014/main" id="{F20BB52E-C533-4779-A148-55F406FA359A}"/>
                </a:ext>
              </a:extLst>
            </p:cNvPr>
            <p:cNvSpPr txBox="1"/>
            <p:nvPr/>
          </p:nvSpPr>
          <p:spPr>
            <a:xfrm>
              <a:off x="2030503" y="5942751"/>
              <a:ext cx="42538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latin typeface="Symbol" panose="05050102010706020507" pitchFamily="18" charset="2"/>
                </a:rPr>
                <a:t>m</a:t>
              </a:r>
              <a:r>
                <a:rPr lang="en-US" altLang="zh-CN" sz="1600" dirty="0"/>
                <a:t>-TPC</a:t>
              </a:r>
              <a:r>
                <a:rPr lang="zh-CN" altLang="en-US" sz="1600" dirty="0"/>
                <a:t>方法重建：利用漂移时间</a:t>
              </a:r>
              <a:r>
                <a:rPr lang="en-US" altLang="zh-CN" sz="1600" dirty="0"/>
                <a:t>-</a:t>
              </a:r>
              <a:r>
                <a:rPr lang="zh-CN" altLang="en-US" sz="1600" dirty="0"/>
                <a:t>距离线性关系</a:t>
              </a:r>
            </a:p>
          </p:txBody>
        </p:sp>
      </p:grpSp>
      <p:pic>
        <p:nvPicPr>
          <p:cNvPr id="96" name="图片 95">
            <a:extLst>
              <a:ext uri="{FF2B5EF4-FFF2-40B4-BE49-F238E27FC236}">
                <a16:creationId xmlns:a16="http://schemas.microsoft.com/office/drawing/2014/main" id="{5DB6C44F-A520-4C2E-B84A-E3CF397127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643" y="4573778"/>
            <a:ext cx="1728048" cy="2004094"/>
          </a:xfrm>
          <a:prstGeom prst="rect">
            <a:avLst/>
          </a:prstGeom>
        </p:spPr>
      </p:pic>
      <p:sp>
        <p:nvSpPr>
          <p:cNvPr id="98" name="矩形 97">
            <a:extLst>
              <a:ext uri="{FF2B5EF4-FFF2-40B4-BE49-F238E27FC236}">
                <a16:creationId xmlns:a16="http://schemas.microsoft.com/office/drawing/2014/main" id="{0B95826C-ED1D-409C-B081-5A3A88D1362E}"/>
              </a:ext>
            </a:extLst>
          </p:cNvPr>
          <p:cNvSpPr/>
          <p:nvPr/>
        </p:nvSpPr>
        <p:spPr>
          <a:xfrm>
            <a:off x="1162841" y="4095544"/>
            <a:ext cx="17347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sz="2000" kern="0" dirty="0">
                <a:solidFill>
                  <a:srgbClr val="0070C0"/>
                </a:solidFill>
                <a:latin typeface="Calibri"/>
                <a:ea typeface="宋体" panose="02010600030101010101" pitchFamily="2" charset="-122"/>
              </a:rPr>
              <a:t>阳极读出条</a:t>
            </a: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DCE5EFE8-A88B-423A-BB9F-B6E014AD3AAE}"/>
              </a:ext>
            </a:extLst>
          </p:cNvPr>
          <p:cNvSpPr/>
          <p:nvPr/>
        </p:nvSpPr>
        <p:spPr>
          <a:xfrm>
            <a:off x="6440494" y="1460952"/>
            <a:ext cx="17347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2000" kern="0" dirty="0">
                <a:solidFill>
                  <a:srgbClr val="0070C0"/>
                </a:solidFill>
                <a:latin typeface="Calibri"/>
                <a:ea typeface="宋体" panose="02010600030101010101" pitchFamily="2" charset="-122"/>
              </a:rPr>
              <a:t>GEM</a:t>
            </a:r>
            <a:r>
              <a:rPr lang="zh-CN" altLang="en-US" sz="2000" kern="0" dirty="0">
                <a:solidFill>
                  <a:srgbClr val="0070C0"/>
                </a:solidFill>
                <a:latin typeface="Calibri"/>
                <a:ea typeface="宋体" panose="02010600030101010101" pitchFamily="2" charset="-122"/>
              </a:rPr>
              <a:t>膜</a:t>
            </a:r>
          </a:p>
        </p:txBody>
      </p:sp>
      <p:pic>
        <p:nvPicPr>
          <p:cNvPr id="100" name="图片 99">
            <a:extLst>
              <a:ext uri="{FF2B5EF4-FFF2-40B4-BE49-F238E27FC236}">
                <a16:creationId xmlns:a16="http://schemas.microsoft.com/office/drawing/2014/main" id="{F79D2ED5-709D-4DC0-A21F-C9768F8B9E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8940315" y="1704313"/>
            <a:ext cx="1980221" cy="2047064"/>
          </a:xfrm>
          <a:prstGeom prst="rect">
            <a:avLst/>
          </a:prstGeom>
        </p:spPr>
      </p:pic>
      <p:sp>
        <p:nvSpPr>
          <p:cNvPr id="103" name="矩形 102">
            <a:extLst>
              <a:ext uri="{FF2B5EF4-FFF2-40B4-BE49-F238E27FC236}">
                <a16:creationId xmlns:a16="http://schemas.microsoft.com/office/drawing/2014/main" id="{38EC6A75-40F0-4FED-99DB-23B5C027D072}"/>
              </a:ext>
            </a:extLst>
          </p:cNvPr>
          <p:cNvSpPr/>
          <p:nvPr/>
        </p:nvSpPr>
        <p:spPr>
          <a:xfrm>
            <a:off x="335360" y="1339441"/>
            <a:ext cx="1734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zh-CN" altLang="en-US" kern="0" dirty="0">
                <a:solidFill>
                  <a:srgbClr val="0070C0"/>
                </a:solidFill>
                <a:latin typeface="Calibri"/>
                <a:ea typeface="宋体" panose="02010600030101010101" pitchFamily="2" charset="-122"/>
              </a:rPr>
              <a:t>阳极读出条</a:t>
            </a:r>
          </a:p>
        </p:txBody>
      </p:sp>
      <p:cxnSp>
        <p:nvCxnSpPr>
          <p:cNvPr id="104" name="直接箭头连接符 103">
            <a:extLst>
              <a:ext uri="{FF2B5EF4-FFF2-40B4-BE49-F238E27FC236}">
                <a16:creationId xmlns:a16="http://schemas.microsoft.com/office/drawing/2014/main" id="{403F2A88-9423-4248-BC47-0C1DC5C36B5D}"/>
              </a:ext>
            </a:extLst>
          </p:cNvPr>
          <p:cNvCxnSpPr>
            <a:cxnSpLocks/>
          </p:cNvCxnSpPr>
          <p:nvPr/>
        </p:nvCxnSpPr>
        <p:spPr>
          <a:xfrm flipH="1" flipV="1">
            <a:off x="1424219" y="1768736"/>
            <a:ext cx="127750" cy="357877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50C4604F-50A8-4A8D-9995-CFB7B2BBC784}"/>
              </a:ext>
            </a:extLst>
          </p:cNvPr>
          <p:cNvGrpSpPr/>
          <p:nvPr/>
        </p:nvGrpSpPr>
        <p:grpSpPr>
          <a:xfrm>
            <a:off x="3593308" y="4678718"/>
            <a:ext cx="1070910" cy="1810810"/>
            <a:chOff x="2997676" y="4888842"/>
            <a:chExt cx="1070910" cy="1810810"/>
          </a:xfrm>
        </p:grpSpPr>
        <p:sp>
          <p:nvSpPr>
            <p:cNvPr id="97" name="TextBox 67">
              <a:extLst>
                <a:ext uri="{FF2B5EF4-FFF2-40B4-BE49-F238E27FC236}">
                  <a16:creationId xmlns:a16="http://schemas.microsoft.com/office/drawing/2014/main" id="{9B736321-F364-48EC-9AA6-F08A178F27B7}"/>
                </a:ext>
              </a:extLst>
            </p:cNvPr>
            <p:cNvSpPr txBox="1"/>
            <p:nvPr/>
          </p:nvSpPr>
          <p:spPr>
            <a:xfrm>
              <a:off x="3275967" y="6391875"/>
              <a:ext cx="5568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/>
                <a:t>阴极</a:t>
              </a:r>
            </a:p>
          </p:txBody>
        </p:sp>
        <p:sp>
          <p:nvSpPr>
            <p:cNvPr id="101" name="TextBox 68">
              <a:extLst>
                <a:ext uri="{FF2B5EF4-FFF2-40B4-BE49-F238E27FC236}">
                  <a16:creationId xmlns:a16="http://schemas.microsoft.com/office/drawing/2014/main" id="{041087C1-3B92-4942-9D6B-A1CAD4FDAF9B}"/>
                </a:ext>
              </a:extLst>
            </p:cNvPr>
            <p:cNvSpPr txBox="1"/>
            <p:nvPr/>
          </p:nvSpPr>
          <p:spPr>
            <a:xfrm>
              <a:off x="3203811" y="5921948"/>
              <a:ext cx="7157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GEM1</a:t>
              </a:r>
              <a:endParaRPr lang="zh-CN" altLang="en-US" sz="1200" dirty="0">
                <a:latin typeface="Verdana" pitchFamily="34" charset="0"/>
                <a:cs typeface="Verdana" pitchFamily="34" charset="0"/>
              </a:endParaRPr>
            </a:p>
          </p:txBody>
        </p:sp>
        <p:sp>
          <p:nvSpPr>
            <p:cNvPr id="102" name="TextBox 69">
              <a:extLst>
                <a:ext uri="{FF2B5EF4-FFF2-40B4-BE49-F238E27FC236}">
                  <a16:creationId xmlns:a16="http://schemas.microsoft.com/office/drawing/2014/main" id="{C09E23D7-06D2-4698-A5B0-A1BDD1431636}"/>
                </a:ext>
              </a:extLst>
            </p:cNvPr>
            <p:cNvSpPr txBox="1"/>
            <p:nvPr/>
          </p:nvSpPr>
          <p:spPr>
            <a:xfrm>
              <a:off x="3203811" y="5617148"/>
              <a:ext cx="7157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GEM2</a:t>
              </a:r>
              <a:endParaRPr lang="zh-CN" altLang="en-US" sz="1200" dirty="0">
                <a:latin typeface="Verdana" pitchFamily="34" charset="0"/>
                <a:cs typeface="Verdana" pitchFamily="34" charset="0"/>
              </a:endParaRPr>
            </a:p>
          </p:txBody>
        </p:sp>
        <p:sp>
          <p:nvSpPr>
            <p:cNvPr id="105" name="TextBox 70">
              <a:extLst>
                <a:ext uri="{FF2B5EF4-FFF2-40B4-BE49-F238E27FC236}">
                  <a16:creationId xmlns:a16="http://schemas.microsoft.com/office/drawing/2014/main" id="{11C60676-F36F-4948-8C86-16ACD8C7AC63}"/>
                </a:ext>
              </a:extLst>
            </p:cNvPr>
            <p:cNvSpPr txBox="1"/>
            <p:nvPr/>
          </p:nvSpPr>
          <p:spPr>
            <a:xfrm>
              <a:off x="3203811" y="5302739"/>
              <a:ext cx="7157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GEM3</a:t>
              </a:r>
              <a:endParaRPr lang="zh-CN" altLang="en-US" sz="1200" dirty="0">
                <a:latin typeface="Verdana" pitchFamily="34" charset="0"/>
                <a:cs typeface="Verdana" pitchFamily="34" charset="0"/>
              </a:endParaRPr>
            </a:p>
          </p:txBody>
        </p:sp>
        <p:sp>
          <p:nvSpPr>
            <p:cNvPr id="106" name="TextBox 71">
              <a:extLst>
                <a:ext uri="{FF2B5EF4-FFF2-40B4-BE49-F238E27FC236}">
                  <a16:creationId xmlns:a16="http://schemas.microsoft.com/office/drawing/2014/main" id="{72D50D11-7A48-43CA-AE54-DA31E52572CF}"/>
                </a:ext>
              </a:extLst>
            </p:cNvPr>
            <p:cNvSpPr txBox="1"/>
            <p:nvPr/>
          </p:nvSpPr>
          <p:spPr>
            <a:xfrm>
              <a:off x="2997676" y="4888842"/>
              <a:ext cx="10709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/>
                <a:t>阳极读出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C77F63B-4F1A-4A05-BFE2-FF8311C6F0A6}"/>
              </a:ext>
            </a:extLst>
          </p:cNvPr>
          <p:cNvGrpSpPr/>
          <p:nvPr/>
        </p:nvGrpSpPr>
        <p:grpSpPr>
          <a:xfrm>
            <a:off x="7715059" y="4419890"/>
            <a:ext cx="1403648" cy="1899448"/>
            <a:chOff x="6137051" y="4539412"/>
            <a:chExt cx="1403648" cy="1899448"/>
          </a:xfrm>
        </p:grpSpPr>
        <p:sp>
          <p:nvSpPr>
            <p:cNvPr id="107" name="TextBox 58">
              <a:extLst>
                <a:ext uri="{FF2B5EF4-FFF2-40B4-BE49-F238E27FC236}">
                  <a16:creationId xmlns:a16="http://schemas.microsoft.com/office/drawing/2014/main" id="{920B50C2-0CAC-41DD-A61B-1DE090493AD3}"/>
                </a:ext>
              </a:extLst>
            </p:cNvPr>
            <p:cNvSpPr txBox="1"/>
            <p:nvPr/>
          </p:nvSpPr>
          <p:spPr>
            <a:xfrm>
              <a:off x="6501644" y="6131083"/>
              <a:ext cx="9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/>
                <a:t>原初电离</a:t>
              </a:r>
            </a:p>
          </p:txBody>
        </p:sp>
        <p:sp>
          <p:nvSpPr>
            <p:cNvPr id="108" name="TextBox 59">
              <a:extLst>
                <a:ext uri="{FF2B5EF4-FFF2-40B4-BE49-F238E27FC236}">
                  <a16:creationId xmlns:a16="http://schemas.microsoft.com/office/drawing/2014/main" id="{F9C0C861-3057-4E37-8A76-19004F538829}"/>
                </a:ext>
              </a:extLst>
            </p:cNvPr>
            <p:cNvSpPr txBox="1"/>
            <p:nvPr/>
          </p:nvSpPr>
          <p:spPr>
            <a:xfrm>
              <a:off x="6444626" y="5527981"/>
              <a:ext cx="10960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/>
                <a:t>倍增</a:t>
              </a:r>
            </a:p>
          </p:txBody>
        </p:sp>
        <p:sp>
          <p:nvSpPr>
            <p:cNvPr id="109" name="TextBox 60">
              <a:extLst>
                <a:ext uri="{FF2B5EF4-FFF2-40B4-BE49-F238E27FC236}">
                  <a16:creationId xmlns:a16="http://schemas.microsoft.com/office/drawing/2014/main" id="{A11C2D9F-E59F-444D-A93D-DEFE6BBE08E4}"/>
                </a:ext>
              </a:extLst>
            </p:cNvPr>
            <p:cNvSpPr txBox="1"/>
            <p:nvPr/>
          </p:nvSpPr>
          <p:spPr>
            <a:xfrm>
              <a:off x="6569099" y="5043468"/>
              <a:ext cx="971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/>
                <a:t>信号感应</a:t>
              </a:r>
            </a:p>
          </p:txBody>
        </p:sp>
        <p:sp>
          <p:nvSpPr>
            <p:cNvPr id="110" name="TextBox 61">
              <a:extLst>
                <a:ext uri="{FF2B5EF4-FFF2-40B4-BE49-F238E27FC236}">
                  <a16:creationId xmlns:a16="http://schemas.microsoft.com/office/drawing/2014/main" id="{EA785F4C-7B10-4683-B818-8A4F285DC65E}"/>
                </a:ext>
              </a:extLst>
            </p:cNvPr>
            <p:cNvSpPr txBox="1"/>
            <p:nvPr/>
          </p:nvSpPr>
          <p:spPr>
            <a:xfrm>
              <a:off x="6281068" y="4539412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/>
                <a:t>电子学测量</a:t>
              </a:r>
            </a:p>
          </p:txBody>
        </p:sp>
        <p:cxnSp>
          <p:nvCxnSpPr>
            <p:cNvPr id="111" name="直接箭头连接符 110">
              <a:extLst>
                <a:ext uri="{FF2B5EF4-FFF2-40B4-BE49-F238E27FC236}">
                  <a16:creationId xmlns:a16="http://schemas.microsoft.com/office/drawing/2014/main" id="{7F64F0CE-8CDA-4856-B52A-526BE6BB877A}"/>
                </a:ext>
              </a:extLst>
            </p:cNvPr>
            <p:cNvCxnSpPr/>
            <p:nvPr/>
          </p:nvCxnSpPr>
          <p:spPr>
            <a:xfrm flipH="1" flipV="1">
              <a:off x="6137051" y="6297950"/>
              <a:ext cx="354893" cy="34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箭头连接符 111">
              <a:extLst>
                <a:ext uri="{FF2B5EF4-FFF2-40B4-BE49-F238E27FC236}">
                  <a16:creationId xmlns:a16="http://schemas.microsoft.com/office/drawing/2014/main" id="{CEECEE8F-38BB-48F3-A5BF-7E81262FA3A5}"/>
                </a:ext>
              </a:extLst>
            </p:cNvPr>
            <p:cNvCxnSpPr/>
            <p:nvPr/>
          </p:nvCxnSpPr>
          <p:spPr>
            <a:xfrm flipH="1" flipV="1">
              <a:off x="6137051" y="5207125"/>
              <a:ext cx="354893" cy="34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右大括号 112">
              <a:extLst>
                <a:ext uri="{FF2B5EF4-FFF2-40B4-BE49-F238E27FC236}">
                  <a16:creationId xmlns:a16="http://schemas.microsoft.com/office/drawing/2014/main" id="{925F6CD0-2523-463E-BAE9-E29EB03104E3}"/>
                </a:ext>
              </a:extLst>
            </p:cNvPr>
            <p:cNvSpPr/>
            <p:nvPr/>
          </p:nvSpPr>
          <p:spPr>
            <a:xfrm>
              <a:off x="6239039" y="5370505"/>
              <a:ext cx="247135" cy="634314"/>
            </a:xfrm>
            <a:prstGeom prst="rightBrace">
              <a:avLst>
                <a:gd name="adj1" fmla="val 44683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7FDCDE8E-5624-4029-8758-F4069CB055E0}"/>
              </a:ext>
            </a:extLst>
          </p:cNvPr>
          <p:cNvCxnSpPr/>
          <p:nvPr/>
        </p:nvCxnSpPr>
        <p:spPr>
          <a:xfrm>
            <a:off x="6381913" y="6011561"/>
            <a:ext cx="372688" cy="477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8587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BCBEDDC4-B6D8-4C62-867B-F1D228C7D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740" y="1693654"/>
            <a:ext cx="3479170" cy="230803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3011D41-A5B9-471F-9561-934E2CFEC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9892" y="4027319"/>
            <a:ext cx="3517271" cy="245727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142A44B-601A-4FF1-A4B5-29125D4037B0}"/>
              </a:ext>
            </a:extLst>
          </p:cNvPr>
          <p:cNvSpPr txBox="1"/>
          <p:nvPr/>
        </p:nvSpPr>
        <p:spPr>
          <a:xfrm>
            <a:off x="8591216" y="1817388"/>
            <a:ext cx="9542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C00000"/>
                </a:solidFill>
              </a:rPr>
              <a:t>校准前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0AB1B71-B702-4B0F-83FC-15EF9180094B}"/>
              </a:ext>
            </a:extLst>
          </p:cNvPr>
          <p:cNvSpPr txBox="1"/>
          <p:nvPr/>
        </p:nvSpPr>
        <p:spPr>
          <a:xfrm>
            <a:off x="8591216" y="4170071"/>
            <a:ext cx="1602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C00000"/>
                </a:solidFill>
              </a:rPr>
              <a:t>最新校准结果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2945BE86-578C-473E-B3AD-B29434365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数据处理进展</a:t>
            </a:r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3F89DCF1-DF78-44C6-A880-4DDC584EF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837" y="1196753"/>
            <a:ext cx="11107563" cy="2088232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zh-CN" altLang="en-US" sz="2800" dirty="0"/>
              <a:t>基于宇宙线完成了初步校准和洛伦兹角刻度</a:t>
            </a:r>
            <a:endParaRPr lang="en-US" altLang="zh-CN" sz="2800" dirty="0"/>
          </a:p>
          <a:p>
            <a:pPr>
              <a:spcBef>
                <a:spcPts val="0"/>
              </a:spcBef>
            </a:pPr>
            <a:r>
              <a:rPr lang="zh-CN" altLang="en-US" sz="2800" dirty="0"/>
              <a:t>大量软件研究仍在进行</a:t>
            </a:r>
            <a:endParaRPr lang="en-US" altLang="zh-CN" sz="2800" dirty="0"/>
          </a:p>
          <a:p>
            <a:pPr lvl="1">
              <a:spcBef>
                <a:spcPts val="0"/>
              </a:spcBef>
            </a:pPr>
            <a:r>
              <a:rPr lang="zh-CN" altLang="en-US" sz="2400" dirty="0"/>
              <a:t>径迹重建，尤其是低动量、次级顶点径迹重建</a:t>
            </a:r>
            <a:endParaRPr lang="en-US" altLang="zh-CN" sz="2400" dirty="0"/>
          </a:p>
          <a:p>
            <a:pPr lvl="1">
              <a:spcBef>
                <a:spcPts val="0"/>
              </a:spcBef>
            </a:pPr>
            <a:r>
              <a:rPr lang="zh-CN" altLang="en-US" sz="2400" dirty="0"/>
              <a:t>精细校准、</a:t>
            </a:r>
            <a:r>
              <a:rPr lang="en-US" altLang="zh-CN" sz="2400" dirty="0" err="1">
                <a:latin typeface="Symbol" panose="05050102010706020507" pitchFamily="18" charset="2"/>
                <a:cs typeface="Sabon Next LT" panose="020B0502040204020203" pitchFamily="2" charset="0"/>
              </a:rPr>
              <a:t>m</a:t>
            </a:r>
            <a:r>
              <a:rPr lang="en-US" altLang="zh-CN" sz="2400" dirty="0" err="1"/>
              <a:t>TPC</a:t>
            </a:r>
            <a:r>
              <a:rPr lang="zh-CN" altLang="en-US" sz="2400" dirty="0"/>
              <a:t>重建刻度、性能研究</a:t>
            </a:r>
            <a:endParaRPr lang="en-US" altLang="zh-CN" sz="2400" dirty="0"/>
          </a:p>
          <a:p>
            <a:pPr lvl="1">
              <a:spcBef>
                <a:spcPts val="0"/>
              </a:spcBef>
            </a:pPr>
            <a:r>
              <a:rPr lang="zh-CN" altLang="en-US" sz="2400" dirty="0"/>
              <a:t>模拟改进</a:t>
            </a:r>
            <a:endParaRPr lang="en-US" altLang="zh-CN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01AD31-C5DC-4E52-81C9-D40ECE3DB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52</a:t>
            </a:fld>
            <a:endParaRPr lang="zh-CN" altLang="en-US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9D69D4F5-864B-4CDD-B060-19673F1B8B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6965" y="3967216"/>
            <a:ext cx="3822401" cy="2502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6">
                <a:extLst>
                  <a:ext uri="{FF2B5EF4-FFF2-40B4-BE49-F238E27FC236}">
                    <a16:creationId xmlns:a16="http://schemas.microsoft.com/office/drawing/2014/main" id="{1D8F7ADD-CE6D-4749-989F-B458144CD15D}"/>
                  </a:ext>
                </a:extLst>
              </p:cNvPr>
              <p:cNvSpPr txBox="1"/>
              <p:nvPr/>
            </p:nvSpPr>
            <p:spPr>
              <a:xfrm>
                <a:off x="474837" y="5896128"/>
                <a:ext cx="3744416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σP</m:t>
                      </m:r>
                      <m: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=22.1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C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16">
                <a:extLst>
                  <a:ext uri="{FF2B5EF4-FFF2-40B4-BE49-F238E27FC236}">
                    <a16:creationId xmlns:a16="http://schemas.microsoft.com/office/drawing/2014/main" id="{1D8F7ADD-CE6D-4749-989F-B458144CD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837" y="5896128"/>
                <a:ext cx="3744416" cy="400110"/>
              </a:xfrm>
              <a:prstGeom prst="rect">
                <a:avLst/>
              </a:prstGeom>
              <a:blipFill>
                <a:blip r:embed="rId5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4">
            <a:extLst>
              <a:ext uri="{FF2B5EF4-FFF2-40B4-BE49-F238E27FC236}">
                <a16:creationId xmlns:a16="http://schemas.microsoft.com/office/drawing/2014/main" id="{429E3466-C616-4F8E-A3DD-DB95D6AAEC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9776" y="3967216"/>
            <a:ext cx="3634964" cy="25550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6">
                <a:extLst>
                  <a:ext uri="{FF2B5EF4-FFF2-40B4-BE49-F238E27FC236}">
                    <a16:creationId xmlns:a16="http://schemas.microsoft.com/office/drawing/2014/main" id="{C7076807-676A-4B1F-9C27-77B939CF407F}"/>
                  </a:ext>
                </a:extLst>
              </p:cNvPr>
              <p:cNvSpPr txBox="1"/>
              <p:nvPr/>
            </p:nvSpPr>
            <p:spPr>
              <a:xfrm>
                <a:off x="5101571" y="5896128"/>
                <a:ext cx="2173923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σP</m:t>
                    </m:r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=17.0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2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c</a:t>
                </a:r>
                <a:endParaRPr lang="en-C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6">
                <a:extLst>
                  <a:ext uri="{FF2B5EF4-FFF2-40B4-BE49-F238E27FC236}">
                    <a16:creationId xmlns:a16="http://schemas.microsoft.com/office/drawing/2014/main" id="{C7076807-676A-4B1F-9C27-77B939CF4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571" y="5896128"/>
                <a:ext cx="2173923" cy="400110"/>
              </a:xfrm>
              <a:prstGeom prst="rect">
                <a:avLst/>
              </a:prstGeom>
              <a:blipFill>
                <a:blip r:embed="rId7"/>
                <a:stretch>
                  <a:fillRect t="-7576" b="-27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6C67AA44-006D-4077-BD15-E35B787517C2}"/>
              </a:ext>
            </a:extLst>
          </p:cNvPr>
          <p:cNvSpPr txBox="1"/>
          <p:nvPr/>
        </p:nvSpPr>
        <p:spPr>
          <a:xfrm>
            <a:off x="1501171" y="6406625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P (GeV/c)</a:t>
            </a:r>
            <a:endParaRPr lang="zh-CN" altLang="en-US" sz="14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A4337AF-434A-4FE3-8095-2A175B7A4047}"/>
              </a:ext>
            </a:extLst>
          </p:cNvPr>
          <p:cNvSpPr txBox="1"/>
          <p:nvPr/>
        </p:nvSpPr>
        <p:spPr>
          <a:xfrm>
            <a:off x="5355620" y="6406625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/>
              <a:t>P (GeV/c)</a:t>
            </a:r>
            <a:endParaRPr lang="zh-CN" altLang="en-US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442482A-4567-4B9C-A0A1-2178AD095859}"/>
              </a:ext>
            </a:extLst>
          </p:cNvPr>
          <p:cNvSpPr txBox="1"/>
          <p:nvPr/>
        </p:nvSpPr>
        <p:spPr>
          <a:xfrm>
            <a:off x="545498" y="5148379"/>
            <a:ext cx="1178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C00000"/>
                </a:solidFill>
              </a:rPr>
              <a:t>校准前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E129378-E50B-4D51-AE70-6F3BC63BCDC1}"/>
              </a:ext>
            </a:extLst>
          </p:cNvPr>
          <p:cNvSpPr txBox="1"/>
          <p:nvPr/>
        </p:nvSpPr>
        <p:spPr>
          <a:xfrm>
            <a:off x="4079776" y="5173247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rgbClr val="C00000"/>
                </a:solidFill>
              </a:rPr>
              <a:t>最新校准结果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0AB7192-2599-469A-A0AF-3B2283FE7D4C}"/>
              </a:ext>
            </a:extLst>
          </p:cNvPr>
          <p:cNvSpPr txBox="1"/>
          <p:nvPr/>
        </p:nvSpPr>
        <p:spPr>
          <a:xfrm>
            <a:off x="8737600" y="1263196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3366FF"/>
                </a:solidFill>
              </a:rPr>
              <a:t>X</a:t>
            </a:r>
            <a:r>
              <a:rPr lang="zh-CN" altLang="en-US" sz="2000" b="1" dirty="0">
                <a:solidFill>
                  <a:srgbClr val="3366FF"/>
                </a:solidFill>
              </a:rPr>
              <a:t>条残差 </a:t>
            </a:r>
            <a:r>
              <a:rPr lang="en-US" altLang="zh-CN" sz="2000" b="1" dirty="0">
                <a:solidFill>
                  <a:srgbClr val="3366FF"/>
                </a:solidFill>
              </a:rPr>
              <a:t>vs </a:t>
            </a:r>
            <a:r>
              <a:rPr lang="en-US" altLang="zh-CN" sz="2000" b="1" dirty="0">
                <a:solidFill>
                  <a:srgbClr val="3366FF"/>
                </a:solidFill>
                <a:latin typeface="Symbol" panose="05050102010706020507" pitchFamily="18" charset="2"/>
              </a:rPr>
              <a:t>f</a:t>
            </a:r>
            <a:endParaRPr lang="zh-CN" altLang="en-US" sz="2000" b="1" dirty="0">
              <a:solidFill>
                <a:srgbClr val="3366FF"/>
              </a:solidFill>
              <a:latin typeface="Symbol" panose="05050102010706020507" pitchFamily="18" charset="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F1114AA-FD3A-4A1A-B8AE-6A5A0933AFF2}"/>
              </a:ext>
            </a:extLst>
          </p:cNvPr>
          <p:cNvSpPr txBox="1"/>
          <p:nvPr/>
        </p:nvSpPr>
        <p:spPr>
          <a:xfrm>
            <a:off x="2123614" y="3355355"/>
            <a:ext cx="41044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3366FF"/>
                </a:solidFill>
              </a:rPr>
              <a:t>动量分辨</a:t>
            </a:r>
            <a:endParaRPr lang="en-US" altLang="zh-CN" sz="2000" b="1" dirty="0">
              <a:solidFill>
                <a:srgbClr val="3366FF"/>
              </a:solidFill>
            </a:endParaRPr>
          </a:p>
          <a:p>
            <a:pPr algn="ctr"/>
            <a:r>
              <a:rPr lang="zh-CN" altLang="en-US" dirty="0"/>
              <a:t>桶部</a:t>
            </a:r>
            <a:r>
              <a:rPr lang="en-US" altLang="zh-CN" dirty="0"/>
              <a:t>Bhabha, psi(3686) data taking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68570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D2F7A-7B0C-2D42-AAA1-91A7F158D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未来的工作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02F4F-7FF9-214E-B639-EF75258D6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1268760"/>
            <a:ext cx="10513168" cy="446449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altLang="zh-CN" sz="2800" dirty="0"/>
              <a:t>BESIII</a:t>
            </a:r>
            <a:r>
              <a:rPr lang="zh-CN" altLang="en-US" sz="2800" dirty="0"/>
              <a:t>漂移室稳定运行</a:t>
            </a:r>
            <a:r>
              <a:rPr lang="en-US" altLang="zh-CN" sz="2800" dirty="0"/>
              <a:t>16</a:t>
            </a:r>
            <a:r>
              <a:rPr lang="zh-CN" altLang="en-US" sz="2800" dirty="0"/>
              <a:t>年</a:t>
            </a:r>
            <a:endParaRPr lang="en-US" altLang="zh-CN" sz="2800" dirty="0"/>
          </a:p>
          <a:p>
            <a:pPr>
              <a:spcBef>
                <a:spcPts val="1200"/>
              </a:spcBef>
            </a:pPr>
            <a:r>
              <a:rPr lang="zh-CN" altLang="en-US" sz="2800" dirty="0"/>
              <a:t>空间分辨、动量分辨均达到或超过设计指标</a:t>
            </a:r>
            <a:endParaRPr lang="en-US" altLang="zh-CN" sz="2800" dirty="0"/>
          </a:p>
          <a:p>
            <a:pPr>
              <a:spcBef>
                <a:spcPts val="1200"/>
              </a:spcBef>
            </a:pPr>
            <a:r>
              <a:rPr lang="zh-CN" altLang="en-US" sz="2800" dirty="0"/>
              <a:t>内室老化，</a:t>
            </a:r>
            <a:r>
              <a:rPr lang="en-US" altLang="zh-CN" sz="2800" dirty="0"/>
              <a:t>2024</a:t>
            </a:r>
            <a:r>
              <a:rPr lang="zh-CN" altLang="en-US" sz="2800" dirty="0"/>
              <a:t>年完成内径迹室升级，大量软件研究仍在进行</a:t>
            </a:r>
            <a:endParaRPr lang="en-US" altLang="zh-CN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1F4E5-63D9-FD46-9D32-40A5C1FD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53</a:t>
            </a:fld>
            <a:endParaRPr lang="zh-CN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0010F4-2504-994D-92B0-EB0108FEFF6E}"/>
              </a:ext>
            </a:extLst>
          </p:cNvPr>
          <p:cNvSpPr txBox="1"/>
          <p:nvPr/>
        </p:nvSpPr>
        <p:spPr>
          <a:xfrm>
            <a:off x="4583832" y="516706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</a:rPr>
              <a:t>谢谢！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99C58CC-2E1B-43A7-86FD-FB50455AFBBA}"/>
              </a:ext>
            </a:extLst>
          </p:cNvPr>
          <p:cNvSpPr txBox="1"/>
          <p:nvPr/>
        </p:nvSpPr>
        <p:spPr>
          <a:xfrm>
            <a:off x="2927648" y="4437112"/>
            <a:ext cx="5261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</a:rPr>
              <a:t>欢迎大家加入我们的研究！</a:t>
            </a:r>
          </a:p>
        </p:txBody>
      </p:sp>
    </p:spTree>
    <p:extLst>
      <p:ext uri="{BB962C8B-B14F-4D97-AF65-F5344CB8AC3E}">
        <p14:creationId xmlns:p14="http://schemas.microsoft.com/office/powerpoint/2010/main" val="195846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2F2D325-481F-485D-A257-27D091E317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1103"/>
          <a:stretch/>
        </p:blipFill>
        <p:spPr bwMode="auto">
          <a:xfrm>
            <a:off x="6181316" y="3696822"/>
            <a:ext cx="4883236" cy="296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E3DD581-2D87-4D70-8D4B-1417F561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粒子如何被探测？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3">
                <a:extLst>
                  <a:ext uri="{FF2B5EF4-FFF2-40B4-BE49-F238E27FC236}">
                    <a16:creationId xmlns:a16="http://schemas.microsoft.com/office/drawing/2014/main" id="{1899918C-2414-41C1-A59F-120E8ECA059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124745"/>
                <a:ext cx="10887000" cy="2664295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sz="2400" dirty="0"/>
                  <a:t>粒子通过与探测器发生相互作用被探测</a:t>
                </a:r>
                <a:endParaRPr lang="en-US" altLang="zh-CN" sz="2400" dirty="0"/>
              </a:p>
              <a:p>
                <a:r>
                  <a:rPr lang="zh-CN" altLang="en-US" sz="2400" dirty="0"/>
                  <a:t>对撞机产生的绝大部分粒子寿命很短，会衰变为长寿命的稳定粒子</a:t>
                </a:r>
                <a:endParaRPr lang="en-US" altLang="zh-CN" sz="2400" dirty="0"/>
              </a:p>
              <a:p>
                <a:r>
                  <a:rPr lang="zh-CN" altLang="en-US" sz="2400" dirty="0"/>
                  <a:t>稳定粒子可以直接被探测器探测</a:t>
                </a:r>
                <a:endParaRPr lang="en-US" altLang="zh-CN" sz="2400" dirty="0"/>
              </a:p>
              <a:p>
                <a:pPr lvl="1"/>
                <a:r>
                  <a:rPr lang="zh-CN" altLang="en-US" sz="2000" dirty="0"/>
                  <a:t>带电粒子：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0066CC"/>
                        </a:solidFill>
                        <a:latin typeface="Cambria Math"/>
                      </a:rPr>
                      <m:t>𝑒</m:t>
                    </m:r>
                    <m:r>
                      <a:rPr lang="en-US" altLang="zh-CN" sz="2000" i="1">
                        <a:solidFill>
                          <a:srgbClr val="0066CC"/>
                        </a:solidFill>
                        <a:latin typeface="Cambria Math"/>
                      </a:rPr>
                      <m:t>,  </m:t>
                    </m:r>
                    <m:r>
                      <a:rPr lang="zh-CN" altLang="en-US" sz="2000" i="1">
                        <a:solidFill>
                          <a:srgbClr val="0066CC"/>
                        </a:solidFill>
                        <a:latin typeface="Cambria Math"/>
                      </a:rPr>
                      <m:t>𝜇</m:t>
                    </m:r>
                    <m:r>
                      <a:rPr lang="en-US" altLang="zh-CN" sz="2000" i="1">
                        <a:solidFill>
                          <a:srgbClr val="0066CC"/>
                        </a:solidFill>
                        <a:latin typeface="Cambria Math"/>
                      </a:rPr>
                      <m:t>,  </m:t>
                    </m:r>
                    <m:r>
                      <a:rPr lang="zh-CN" altLang="en-US" sz="2000" i="1">
                        <a:solidFill>
                          <a:srgbClr val="0066CC"/>
                        </a:solidFill>
                        <a:latin typeface="Cambria Math"/>
                      </a:rPr>
                      <m:t>𝜋</m:t>
                    </m:r>
                    <m:r>
                      <a:rPr lang="en-US" altLang="zh-CN" sz="2000" i="1">
                        <a:solidFill>
                          <a:srgbClr val="0066CC"/>
                        </a:solidFill>
                        <a:latin typeface="Cambria Math"/>
                      </a:rPr>
                      <m:t>,  </m:t>
                    </m:r>
                    <m:r>
                      <a:rPr lang="en-US" altLang="zh-CN" sz="2000" i="1">
                        <a:solidFill>
                          <a:srgbClr val="0066CC"/>
                        </a:solidFill>
                        <a:latin typeface="Cambria Math"/>
                      </a:rPr>
                      <m:t>𝐾</m:t>
                    </m:r>
                    <m:r>
                      <a:rPr lang="en-US" altLang="zh-CN" sz="2000" i="1">
                        <a:solidFill>
                          <a:srgbClr val="0066CC"/>
                        </a:solidFill>
                        <a:latin typeface="Cambria Math"/>
                      </a:rPr>
                      <m:t>, </m:t>
                    </m:r>
                    <m:r>
                      <a:rPr lang="en-US" altLang="zh-CN" sz="2000" i="1">
                        <a:solidFill>
                          <a:srgbClr val="0066CC"/>
                        </a:solidFill>
                        <a:latin typeface="Cambria Math"/>
                      </a:rPr>
                      <m:t>𝑝</m:t>
                    </m:r>
                  </m:oMath>
                </a14:m>
                <a:endParaRPr lang="en-US" altLang="zh-CN" sz="2000" dirty="0">
                  <a:solidFill>
                    <a:srgbClr val="0066CC"/>
                  </a:solidFill>
                </a:endParaRPr>
              </a:p>
              <a:p>
                <a:pPr lvl="1"/>
                <a:r>
                  <a:rPr lang="zh-CN" altLang="en-US" sz="2000" dirty="0"/>
                  <a:t>中性粒子：</a:t>
                </a:r>
                <a14:m>
                  <m:oMath xmlns:m="http://schemas.openxmlformats.org/officeDocument/2006/math">
                    <m:r>
                      <a:rPr lang="zh-CN" altLang="en-US" sz="2000" i="1">
                        <a:solidFill>
                          <a:srgbClr val="0066CC"/>
                        </a:solidFill>
                        <a:latin typeface="Cambria Math"/>
                      </a:rPr>
                      <m:t>𝛾</m:t>
                    </m:r>
                    <m:r>
                      <a:rPr lang="en-US" altLang="zh-CN" sz="2000" i="1">
                        <a:solidFill>
                          <a:srgbClr val="0066CC"/>
                        </a:solidFill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altLang="zh-CN" sz="2000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altLang="zh-CN" sz="2000" i="1">
                            <a:solidFill>
                              <a:srgbClr val="0066CC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2000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zh-CN" sz="2000" i="1">
                        <a:solidFill>
                          <a:srgbClr val="0066CC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000" i="1">
                        <a:solidFill>
                          <a:srgbClr val="0066CC"/>
                        </a:solidFill>
                        <a:latin typeface="Cambria Math"/>
                      </a:rPr>
                      <m:t>𝑛</m:t>
                    </m:r>
                  </m:oMath>
                </a14:m>
                <a:endParaRPr lang="en-US" altLang="zh-CN" sz="2000" dirty="0">
                  <a:solidFill>
                    <a:srgbClr val="0066CC"/>
                  </a:solidFill>
                </a:endParaRPr>
              </a:p>
              <a:p>
                <a:r>
                  <a:rPr lang="zh-CN" altLang="en-US" sz="2400" dirty="0"/>
                  <a:t>不稳定粒子可以由稳定粒子的测量信息重建得到</a:t>
                </a:r>
              </a:p>
            </p:txBody>
          </p:sp>
        </mc:Choice>
        <mc:Fallback xmlns="">
          <p:sp>
            <p:nvSpPr>
              <p:cNvPr id="4" name="内容占位符 3">
                <a:extLst>
                  <a:ext uri="{FF2B5EF4-FFF2-40B4-BE49-F238E27FC236}">
                    <a16:creationId xmlns:a16="http://schemas.microsoft.com/office/drawing/2014/main" id="{1899918C-2414-41C1-A59F-120E8ECA059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124745"/>
                <a:ext cx="10887000" cy="2664295"/>
              </a:xfrm>
              <a:blipFill>
                <a:blip r:embed="rId3"/>
                <a:stretch>
                  <a:fillRect l="-728" t="-27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A8FB981-51C4-480E-9E5E-49526A70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173B0A7-F6BE-4C4D-80C6-87B9A5D42BBD}"/>
                  </a:ext>
                </a:extLst>
              </p:cNvPr>
              <p:cNvSpPr txBox="1"/>
              <p:nvPr/>
            </p:nvSpPr>
            <p:spPr>
              <a:xfrm>
                <a:off x="839416" y="5589240"/>
                <a:ext cx="4662790" cy="404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000" b="0" i="1" smtClean="0">
                              <a:solidFill>
                                <a:srgbClr val="0066CC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en-US" altLang="zh-CN" sz="2000" b="0" i="1" smtClean="0">
                              <a:solidFill>
                                <a:srgbClr val="0066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CN" sz="2000" b="0" i="1" smtClean="0">
                          <a:solidFill>
                            <a:srgbClr val="0066CC"/>
                          </a:solidFill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 smtClean="0">
                              <a:solidFill>
                                <a:srgbClr val="0066CC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66CC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0066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altLang="zh-CN" sz="2000" b="0" i="1" smtClean="0">
                          <a:solidFill>
                            <a:srgbClr val="0066CC"/>
                          </a:solidFill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altLang="zh-CN" sz="2000" i="1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solidFill>
                                <a:srgbClr val="0066CC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66CC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i="1">
                              <a:solidFill>
                                <a:srgbClr val="0066CC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altLang="zh-CN" sz="2000" b="0" i="1" smtClean="0">
                          <a:solidFill>
                            <a:srgbClr val="0066CC"/>
                          </a:solidFill>
                          <a:latin typeface="Cambria Math"/>
                        </a:rPr>
                        <m:t>+2(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66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0066CC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66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66CC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0066CC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CN" sz="2000" i="1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66CC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000" i="1">
                              <a:solidFill>
                                <a:srgbClr val="0066CC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altLang="zh-CN" sz="2000" i="1">
                              <a:solidFill>
                                <a:srgbClr val="0066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solidFill>
                                <a:srgbClr val="0066CC"/>
                              </a:solidFill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rgbClr val="0066CC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altLang="zh-CN" sz="2000" b="0" i="1" smtClean="0">
                          <a:solidFill>
                            <a:srgbClr val="0066CC"/>
                          </a:solidFill>
                          <a:latin typeface="Cambria Math"/>
                        </a:rPr>
                        <m:t>𝑐𝑜𝑠</m:t>
                      </m:r>
                      <m:r>
                        <a:rPr lang="zh-CN" altLang="en-US" sz="2000" b="0" i="1" smtClean="0">
                          <a:solidFill>
                            <a:srgbClr val="0066CC"/>
                          </a:solidFill>
                          <a:latin typeface="Cambria Math"/>
                        </a:rPr>
                        <m:t>𝜃</m:t>
                      </m:r>
                      <m:r>
                        <a:rPr lang="en-US" altLang="zh-CN" sz="2000" b="0" i="1" smtClean="0">
                          <a:solidFill>
                            <a:srgbClr val="0066CC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altLang="zh-CN" sz="1800" dirty="0">
                  <a:solidFill>
                    <a:srgbClr val="0066CC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173B0A7-F6BE-4C4D-80C6-87B9A5D42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5589240"/>
                <a:ext cx="4662790" cy="404213"/>
              </a:xfrm>
              <a:prstGeom prst="rect">
                <a:avLst/>
              </a:prstGeom>
              <a:blipFill>
                <a:blip r:embed="rId4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93EE5BEF-313B-4FF9-B93B-C18A79715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102" y="4221088"/>
            <a:ext cx="2669106" cy="120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47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136525"/>
            <a:ext cx="8229600" cy="979091"/>
          </a:xfrm>
        </p:spPr>
        <p:txBody>
          <a:bodyPr>
            <a:normAutofit/>
          </a:bodyPr>
          <a:lstStyle/>
          <a:p>
            <a:pPr algn="l"/>
            <a:r>
              <a:rPr lang="en-US" altLang="zh-CN" sz="4000" dirty="0"/>
              <a:t>BESIII</a:t>
            </a:r>
            <a:r>
              <a:rPr lang="zh-CN" altLang="en-US" sz="4000" dirty="0"/>
              <a:t>物理研究对探测器的要求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055440" y="1412356"/>
                <a:ext cx="10009112" cy="5112989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sz="2800" dirty="0"/>
                  <a:t>物理目标：</a:t>
                </a:r>
                <a14:m>
                  <m:oMath xmlns:m="http://schemas.openxmlformats.org/officeDocument/2006/math">
                    <m:r>
                      <a:rPr lang="zh-CN" altLang="en-US" sz="2800" i="1">
                        <a:latin typeface="Cambria Math"/>
                      </a:rPr>
                      <m:t>𝜏</m:t>
                    </m:r>
                  </m:oMath>
                </a14:m>
                <a:r>
                  <a:rPr lang="en-US" altLang="zh-CN" sz="2800" dirty="0"/>
                  <a:t>-</a:t>
                </a:r>
                <a:r>
                  <a:rPr lang="zh-CN" altLang="en-US" sz="2800" dirty="0"/>
                  <a:t>粲能区高精度的物理研究</a:t>
                </a:r>
                <a:endParaRPr lang="en-US" altLang="zh-CN" sz="2800" dirty="0"/>
              </a:p>
              <a:p>
                <a:r>
                  <a:rPr lang="zh-CN" altLang="en-US" sz="2800" dirty="0"/>
                  <a:t>探测器设计要求：</a:t>
                </a:r>
                <a:endParaRPr lang="en-US" altLang="zh-CN" sz="2800" dirty="0"/>
              </a:p>
              <a:p>
                <a:pPr lvl="1"/>
                <a:r>
                  <a:rPr lang="zh-CN" altLang="en-US" sz="2400" dirty="0"/>
                  <a:t>在</a:t>
                </a:r>
                <a:r>
                  <a:rPr lang="en-US" altLang="zh-CN" sz="2400" dirty="0"/>
                  <a:t>10MeV</a:t>
                </a:r>
                <a:r>
                  <a:rPr lang="zh-CN" altLang="en-US" sz="2400" dirty="0"/>
                  <a:t>至</a:t>
                </a:r>
                <a:r>
                  <a:rPr lang="en-US" altLang="zh-CN" sz="2400" dirty="0"/>
                  <a:t>2.5GeV</a:t>
                </a:r>
                <a:r>
                  <a:rPr lang="zh-CN" altLang="en-US" sz="2400" dirty="0"/>
                  <a:t>的能量范围内，能</a:t>
                </a:r>
                <a:r>
                  <a:rPr lang="zh-CN" altLang="en-US" sz="2400" dirty="0">
                    <a:solidFill>
                      <a:schemeClr val="accent6">
                        <a:lumMod val="75000"/>
                      </a:schemeClr>
                    </a:solidFill>
                  </a:rPr>
                  <a:t>精确测量光子的能量</a:t>
                </a:r>
                <a:r>
                  <a:rPr lang="zh-CN" altLang="en-US" sz="2400" dirty="0"/>
                  <a:t>，有非常好的能量分辨率、位置分辨率和光子识别能力</a:t>
                </a:r>
                <a:endParaRPr lang="en-US" altLang="zh-CN" sz="2400" dirty="0"/>
              </a:p>
              <a:p>
                <a:pPr lvl="1"/>
                <a:r>
                  <a:rPr lang="zh-CN" altLang="en-US" sz="2400" dirty="0"/>
                  <a:t>在</a:t>
                </a:r>
                <a:r>
                  <a:rPr lang="en-US" altLang="zh-CN" sz="2400" dirty="0"/>
                  <a:t>50MeV</a:t>
                </a:r>
                <a:r>
                  <a:rPr lang="zh-CN" altLang="en-US" sz="2400" dirty="0"/>
                  <a:t>至</a:t>
                </a:r>
                <a:r>
                  <a:rPr lang="en-US" altLang="zh-CN" sz="2400" dirty="0"/>
                  <a:t>2.5GeV</a:t>
                </a:r>
                <a:r>
                  <a:rPr lang="zh-CN" altLang="en-US" sz="2400" dirty="0"/>
                  <a:t>的动量范围内，能</a:t>
                </a:r>
                <a:r>
                  <a:rPr lang="zh-CN" altLang="en-US" sz="2400" dirty="0">
                    <a:solidFill>
                      <a:schemeClr val="accent6">
                        <a:lumMod val="75000"/>
                      </a:schemeClr>
                    </a:solidFill>
                  </a:rPr>
                  <a:t>精确测量带电粒子的动量与方向</a:t>
                </a:r>
                <a:r>
                  <a:rPr lang="zh-CN" altLang="en-US" sz="2400" dirty="0"/>
                  <a:t>，即非常好的动量分辨率、顶点位置分辨率、出射位置分辨率等</a:t>
                </a:r>
                <a:endParaRPr lang="en-US" altLang="zh-CN" sz="2400" dirty="0"/>
              </a:p>
              <a:p>
                <a:pPr lvl="1"/>
                <a:r>
                  <a:rPr lang="zh-CN" altLang="en-US" sz="2400" dirty="0"/>
                  <a:t>在</a:t>
                </a:r>
                <a:r>
                  <a:rPr lang="en-US" altLang="zh-CN" sz="2400" dirty="0"/>
                  <a:t>50MeV</a:t>
                </a:r>
                <a:r>
                  <a:rPr lang="zh-CN" altLang="en-US" sz="2400" dirty="0"/>
                  <a:t>至</a:t>
                </a:r>
                <a:r>
                  <a:rPr lang="en-US" altLang="zh-CN" sz="2400" dirty="0"/>
                  <a:t>2.5GeV</a:t>
                </a:r>
                <a:r>
                  <a:rPr lang="zh-CN" altLang="en-US" sz="2400" dirty="0"/>
                  <a:t>的动量范围内能</a:t>
                </a:r>
                <a:r>
                  <a:rPr lang="zh-CN" altLang="en-US" sz="2400" dirty="0">
                    <a:solidFill>
                      <a:schemeClr val="accent6">
                        <a:lumMod val="75000"/>
                      </a:schemeClr>
                    </a:solidFill>
                  </a:rPr>
                  <a:t>很好地鉴别区分各种粒子</a:t>
                </a:r>
                <a:r>
                  <a:rPr lang="zh-CN" altLang="en-US" sz="2400" dirty="0"/>
                  <a:t>，如光子、电子、</a:t>
                </a:r>
                <a14:m>
                  <m:oMath xmlns:m="http://schemas.openxmlformats.org/officeDocument/2006/math">
                    <m:r>
                      <a:rPr lang="zh-CN" altLang="en-US" sz="2400" i="1">
                        <a:latin typeface="Cambria Math"/>
                      </a:rPr>
                      <m:t>𝜇</m:t>
                    </m:r>
                  </m:oMath>
                </a14:m>
                <a:r>
                  <a:rPr lang="zh-CN" altLang="en-US" sz="2400" dirty="0"/>
                  <a:t>子、质子、</a:t>
                </a:r>
                <a14:m>
                  <m:oMath xmlns:m="http://schemas.openxmlformats.org/officeDocument/2006/math">
                    <m:r>
                      <a:rPr lang="zh-CN" altLang="en-US" sz="2400" i="1">
                        <a:latin typeface="Cambria Math"/>
                      </a:rPr>
                      <m:t>𝜋</m:t>
                    </m:r>
                  </m:oMath>
                </a14:m>
                <a:r>
                  <a:rPr lang="zh-CN" altLang="en-US" sz="2400" dirty="0"/>
                  <a:t>介子、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/>
                      </a:rPr>
                      <m:t>𝐾</m:t>
                    </m:r>
                  </m:oMath>
                </a14:m>
                <a:r>
                  <a:rPr lang="zh-CN" altLang="en-US" sz="2400" dirty="0"/>
                  <a:t>介子等</a:t>
                </a:r>
                <a:endParaRPr lang="en-US" altLang="zh-CN" sz="2400" dirty="0"/>
              </a:p>
              <a:p>
                <a:pPr lvl="1"/>
                <a:r>
                  <a:rPr lang="zh-CN" altLang="en-US" sz="2400" dirty="0"/>
                  <a:t>电子学和数据获取系统应适应</a:t>
                </a:r>
                <a:r>
                  <a:rPr lang="zh-CN" altLang="en-US" sz="2400" dirty="0">
                    <a:solidFill>
                      <a:schemeClr val="accent6">
                        <a:lumMod val="75000"/>
                      </a:schemeClr>
                    </a:solidFill>
                  </a:rPr>
                  <a:t>多束团模式和高计数率</a:t>
                </a:r>
                <a:endParaRPr lang="en-US" altLang="zh-CN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55440" y="1412356"/>
                <a:ext cx="10009112" cy="5112989"/>
              </a:xfrm>
              <a:blipFill>
                <a:blip r:embed="rId2"/>
                <a:stretch>
                  <a:fillRect l="-1096" t="-17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A662-5FAD-46C7-A701-EE608B1F36D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94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>
            <a:extLst>
              <a:ext uri="{FF2B5EF4-FFF2-40B4-BE49-F238E27FC236}">
                <a16:creationId xmlns:a16="http://schemas.microsoft.com/office/drawing/2014/main" id="{A0B9AC9D-ADEE-457F-8BD6-98621AC53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BESIII</a:t>
            </a:r>
            <a:r>
              <a:rPr lang="zh-CN" altLang="en-US" dirty="0"/>
              <a:t>探测器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E424B3-A507-4BF8-9B50-15894C35F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8A7747A-CFE3-48CD-BEBA-F1C96D904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29" y="1711309"/>
            <a:ext cx="5396723" cy="38884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2F8956-1E65-4972-8A44-A8FE685B1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5767" y="1687778"/>
            <a:ext cx="647035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02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310B9-670A-4CDB-9DF2-CB0490B4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事例的探测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819B48-9825-4AC9-9F41-10515E8F9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16A8E807-6BE2-4542-A757-D5EA055C20AD}"/>
              </a:ext>
            </a:extLst>
          </p:cNvPr>
          <p:cNvSpPr txBox="1"/>
          <p:nvPr/>
        </p:nvSpPr>
        <p:spPr>
          <a:xfrm>
            <a:off x="2715518" y="1484785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J/</a:t>
            </a:r>
            <a:r>
              <a:rPr lang="en-US" sz="2400" dirty="0" err="1">
                <a:latin typeface="Symbol" pitchFamily="2" charset="2"/>
              </a:rPr>
              <a:t>Y</a:t>
            </a:r>
            <a:r>
              <a:rPr lang="en-US" sz="2400" dirty="0" err="1">
                <a:sym typeface="Wingdings" pitchFamily="2" charset="2"/>
              </a:rPr>
              <a:t>e</a:t>
            </a:r>
            <a:r>
              <a:rPr lang="en-US" sz="2400" baseline="30000" dirty="0" err="1">
                <a:sym typeface="Wingdings" pitchFamily="2" charset="2"/>
              </a:rPr>
              <a:t>+</a:t>
            </a:r>
            <a:r>
              <a:rPr lang="en-US" sz="2400" dirty="0" err="1">
                <a:sym typeface="Wingdings" pitchFamily="2" charset="2"/>
              </a:rPr>
              <a:t>e</a:t>
            </a:r>
            <a:r>
              <a:rPr lang="en-US" sz="2400" baseline="30000" dirty="0">
                <a:sym typeface="Wingdings" pitchFamily="2" charset="2"/>
              </a:rPr>
              <a:t>-</a:t>
            </a:r>
            <a:endParaRPr lang="en-US" sz="2400" baseline="30000" dirty="0"/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EA233736-CA17-4677-B229-B8BA27460CD7}"/>
              </a:ext>
            </a:extLst>
          </p:cNvPr>
          <p:cNvSpPr txBox="1"/>
          <p:nvPr/>
        </p:nvSpPr>
        <p:spPr>
          <a:xfrm>
            <a:off x="6980400" y="1484784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J/</a:t>
            </a:r>
            <a:r>
              <a:rPr lang="en-US" sz="2400" dirty="0" err="1">
                <a:latin typeface="Symbol" pitchFamily="2" charset="2"/>
              </a:rPr>
              <a:t>Y</a:t>
            </a:r>
            <a:r>
              <a:rPr lang="en-US" sz="2400" dirty="0" err="1">
                <a:sym typeface="Wingdings" pitchFamily="2" charset="2"/>
              </a:rPr>
              <a:t></a:t>
            </a:r>
            <a:r>
              <a:rPr lang="en-US" sz="2400" dirty="0" err="1">
                <a:latin typeface="Symbol" pitchFamily="2" charset="2"/>
                <a:sym typeface="Wingdings" pitchFamily="2" charset="2"/>
              </a:rPr>
              <a:t>m</a:t>
            </a:r>
            <a:r>
              <a:rPr lang="en-US" sz="2400" baseline="30000" dirty="0" err="1">
                <a:sym typeface="Wingdings" pitchFamily="2" charset="2"/>
              </a:rPr>
              <a:t>+</a:t>
            </a:r>
            <a:r>
              <a:rPr lang="en-US" sz="2400" dirty="0" err="1">
                <a:latin typeface="Symbol" pitchFamily="2" charset="2"/>
                <a:sym typeface="Wingdings" pitchFamily="2" charset="2"/>
              </a:rPr>
              <a:t>m</a:t>
            </a:r>
            <a:r>
              <a:rPr lang="en-US" sz="2400" baseline="30000" dirty="0">
                <a:sym typeface="Wingdings" pitchFamily="2" charset="2"/>
              </a:rPr>
              <a:t>-</a:t>
            </a:r>
            <a:endParaRPr lang="en-US" sz="2400" baseline="30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831A09F-76FE-4794-9E86-ACC275FD6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104" y="2184130"/>
            <a:ext cx="4182897" cy="41540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87DF055-2A4B-4CD9-93D3-3313862C1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2308" y="2118217"/>
            <a:ext cx="4320480" cy="428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54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21723</TotalTime>
  <Words>2801</Words>
  <Application>Microsoft Office PowerPoint</Application>
  <PresentationFormat>宽屏</PresentationFormat>
  <Paragraphs>515</Paragraphs>
  <Slides>53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53</vt:i4>
      </vt:variant>
    </vt:vector>
  </HeadingPairs>
  <TitlesOfParts>
    <vt:vector size="72" baseType="lpstr">
      <vt:lpstr>Andale Mono</vt:lpstr>
      <vt:lpstr>CharisSIL</vt:lpstr>
      <vt:lpstr>Mathematica1</vt:lpstr>
      <vt:lpstr>等线</vt:lpstr>
      <vt:lpstr>宋体</vt:lpstr>
      <vt:lpstr>微软雅黑</vt:lpstr>
      <vt:lpstr>Arial</vt:lpstr>
      <vt:lpstr>Calibri</vt:lpstr>
      <vt:lpstr>Cambria Math</vt:lpstr>
      <vt:lpstr>Century Gothic</vt:lpstr>
      <vt:lpstr>Monotype Corsiva</vt:lpstr>
      <vt:lpstr>Sabon Next LT</vt:lpstr>
      <vt:lpstr>Symbol</vt:lpstr>
      <vt:lpstr>Times New Roman</vt:lpstr>
      <vt:lpstr>Verdana</vt:lpstr>
      <vt:lpstr>Wingdings</vt:lpstr>
      <vt:lpstr>Office 主题</vt:lpstr>
      <vt:lpstr>Equation</vt:lpstr>
      <vt:lpstr>AutoCAD Drawing</vt:lpstr>
      <vt:lpstr>BESIII实验中的径迹探测</vt:lpstr>
      <vt:lpstr>内容</vt:lpstr>
      <vt:lpstr>粒子物理</vt:lpstr>
      <vt:lpstr>BEPCII &amp; BESIII</vt:lpstr>
      <vt:lpstr>BESIII实验</vt:lpstr>
      <vt:lpstr>粒子如何被探测？</vt:lpstr>
      <vt:lpstr>BESIII物理研究对探测器的要求</vt:lpstr>
      <vt:lpstr>BESIII探测器</vt:lpstr>
      <vt:lpstr>事例的探测</vt:lpstr>
      <vt:lpstr>事例的探测</vt:lpstr>
      <vt:lpstr>径迹探测</vt:lpstr>
      <vt:lpstr>动量测量</vt:lpstr>
      <vt:lpstr>横动量分辨</vt:lpstr>
      <vt:lpstr>BESIII径迹探测器设计</vt:lpstr>
      <vt:lpstr>漂移室(Drift Chamber) </vt:lpstr>
      <vt:lpstr>PowerPoint 演示文稿</vt:lpstr>
      <vt:lpstr>BESIII漂移室</vt:lpstr>
      <vt:lpstr>单元结构</vt:lpstr>
      <vt:lpstr>电子学读出</vt:lpstr>
      <vt:lpstr>BESIII漂移室的建造</vt:lpstr>
      <vt:lpstr>拉丝及张力测量</vt:lpstr>
      <vt:lpstr>内室安装及密封</vt:lpstr>
      <vt:lpstr>电子学、数据获取系统连接及宇宙线测试</vt:lpstr>
      <vt:lpstr>安装到谱仪</vt:lpstr>
      <vt:lpstr>探测器测量的原始信息</vt:lpstr>
      <vt:lpstr>离线数据处理</vt:lpstr>
      <vt:lpstr>MDC径迹重建流程</vt:lpstr>
      <vt:lpstr>径迹参数</vt:lpstr>
      <vt:lpstr>径迹寻找 – PAT、TSF</vt:lpstr>
      <vt:lpstr>径迹寻找 -- CurlFinder</vt:lpstr>
      <vt:lpstr>径迹寻找 -- Hough变换</vt:lpstr>
      <vt:lpstr>Hough变换重建MDC宇宙线径迹</vt:lpstr>
      <vt:lpstr>基于Hough变换的径迹重建</vt:lpstr>
      <vt:lpstr>径迹拟合</vt:lpstr>
      <vt:lpstr>Kalman filter</vt:lpstr>
      <vt:lpstr>Kalman filter径迹拟合</vt:lpstr>
      <vt:lpstr>离线刻度</vt:lpstr>
      <vt:lpstr>MDC离线刻度</vt:lpstr>
      <vt:lpstr>径迹探测器位置校准</vt:lpstr>
      <vt:lpstr>MDC alignment</vt:lpstr>
      <vt:lpstr>刻度校准前后性能对比</vt:lpstr>
      <vt:lpstr>MDC性能</vt:lpstr>
      <vt:lpstr>MDC性能的影响因素</vt:lpstr>
      <vt:lpstr>磁场对动量分辨的影响</vt:lpstr>
      <vt:lpstr>MDC高压异常及事例过滤</vt:lpstr>
      <vt:lpstr>内室老化</vt:lpstr>
      <vt:lpstr>第一层击中效率的变化</vt:lpstr>
      <vt:lpstr>内径迹室升级 – CGEM探测器</vt:lpstr>
      <vt:lpstr>漂移室内室拆出</vt:lpstr>
      <vt:lpstr>CGEM探测器安装</vt:lpstr>
      <vt:lpstr>CGEM探测器结构及工作原理</vt:lpstr>
      <vt:lpstr>数据处理进展</vt:lpstr>
      <vt:lpstr>未来的工作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BESIII 漂移室</dc:title>
  <dc:subject/>
  <dc:creator>wulh</dc:creator>
  <cp:keywords/>
  <dc:description/>
  <cp:lastModifiedBy>wulh</cp:lastModifiedBy>
  <cp:revision>1231</cp:revision>
  <cp:lastPrinted>2023-03-26T23:00:15Z</cp:lastPrinted>
  <dcterms:created xsi:type="dcterms:W3CDTF">2015-06-30T08:43:30Z</dcterms:created>
  <dcterms:modified xsi:type="dcterms:W3CDTF">2026-04-10T13:48:05Z</dcterms:modified>
  <cp:category/>
</cp:coreProperties>
</file>