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60" r:id="rId3"/>
    <p:sldId id="393" r:id="rId5"/>
    <p:sldId id="410" r:id="rId6"/>
    <p:sldId id="412" r:id="rId7"/>
    <p:sldId id="421" r:id="rId8"/>
    <p:sldId id="422" r:id="rId9"/>
    <p:sldId id="351" r:id="rId10"/>
    <p:sldId id="423" r:id="rId11"/>
    <p:sldId id="424" r:id="rId12"/>
    <p:sldId id="394" r:id="rId13"/>
    <p:sldId id="401" r:id="rId14"/>
    <p:sldId id="402" r:id="rId15"/>
    <p:sldId id="415" r:id="rId16"/>
    <p:sldId id="416" r:id="rId17"/>
    <p:sldId id="417" r:id="rId18"/>
    <p:sldId id="387" r:id="rId19"/>
    <p:sldId id="396" r:id="rId20"/>
    <p:sldId id="395" r:id="rId21"/>
    <p:sldId id="398" r:id="rId22"/>
    <p:sldId id="399" r:id="rId23"/>
    <p:sldId id="397" r:id="rId24"/>
    <p:sldId id="418" r:id="rId25"/>
    <p:sldId id="413" r:id="rId26"/>
    <p:sldId id="419" r:id="rId27"/>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047034615" name="Eris" initials="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43152"/>
    <a:srgbClr val="253355"/>
    <a:srgbClr val="1C2640"/>
    <a:srgbClr val="E7EDF1"/>
    <a:srgbClr val="ECF1F4"/>
    <a:srgbClr val="D3D3D3"/>
    <a:srgbClr val="2E406B"/>
    <a:srgbClr val="EEF2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71" autoAdjust="0"/>
    <p:restoredTop sz="94660"/>
  </p:normalViewPr>
  <p:slideViewPr>
    <p:cSldViewPr snapToGrid="0" showGuides="1">
      <p:cViewPr varScale="1">
        <p:scale>
          <a:sx n="115" d="100"/>
          <a:sy n="115" d="100"/>
        </p:scale>
        <p:origin x="462" y="96"/>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2" Type="http://schemas.openxmlformats.org/officeDocument/2006/relationships/tags" Target="tags/tag27.xml"/><Relationship Id="rId31" Type="http://schemas.openxmlformats.org/officeDocument/2006/relationships/commentAuthors" Target="commentAuthors.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Today, I will present my work on improving the ECAL energy resolution using machine learning.</a:t>
            </a:r>
            <a:endParaRPr lang="en-US"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The application of an MLP to the ECAL energy reconstruction resulted in an approximate 9% improvement in energy resolution. However, the energy linearity did not exhibit a similar enhancement. In the next step, we aim to improve the energy linearity. To achieve this, we plan to extend the training energy range to 80 GeV.</a:t>
            </a:r>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In contrast to the resolution, no comparable enhancement was observed in the energy linearity.</a:t>
            </a:r>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In contrast to the resolution, no comparable enhancement was observed in the energy linearity.</a:t>
            </a:r>
            <a:endParaRPr lang="en-US"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As you can see here, the MLP model gives much better energy resolution than the baseline, which I labeled as 'truth'. If you look at the bottom panel,we see a consistent improvement of about 5% across discrete energy points. Overall, this gives us a total resolution boost of 9%.</a:t>
            </a:r>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In contrast to the resolution, no comparable enhancement was observed in the energy linearity.</a:t>
            </a:r>
            <a:endParaRPr lang="en-US"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In contrast to the resolution, no comparable enhancement was observed in the energy linearity.</a:t>
            </a:r>
            <a:endParaRPr lang="en-US"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Since several layers have no data, the total number of channels is over 4000. After applying the Hough transform, more than 3000 channels have data entries exceeding 2200. However, after the fitting procedure, the number of good channels drops to fewer than 200.</a:t>
            </a:r>
            <a:endParaRPr lang="en-US"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Since several layers have no data, the total number of channels is over 4000. After applying the Hough transform, more than 3000 channels have data entries exceeding 2200. However, after the fitting procedure, the number of good channels drops to fewer than 200.</a:t>
            </a:r>
            <a:endParaRPr lang="en-US" alt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In contrast to the resolution, no comparable enhancement was observed in the energy linearity.</a:t>
            </a:r>
            <a:endParaRPr lang="en-US" altLang="zh-C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In contrast to the resolution, no comparable enhancement was observed in the energy linearity.</a:t>
            </a:r>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So, the motivation is to improve the ECAL energy resolution using an MLP.</a:t>
            </a:r>
            <a:endParaRPr lang="en-US" altLang="zh-CN"/>
          </a:p>
          <a:p>
            <a:endParaRPr lang="en-US" altLang="zh-CN"/>
          </a:p>
          <a:p>
            <a:r>
              <a:rPr lang="en-US" altLang="zh-CN"/>
              <a:t>Here is my strategy: I take the layer-wise energies as inputs and train the model to predict the true particle energy. In the end, I compare the MLP's resolution and linearity with the standard energy-sum method to see the improvement.</a:t>
            </a:r>
            <a:endParaRPr lang="en-US" altLang="zh-C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In contrast to the resolution, no comparable enhancement was observed in the energy linearity.</a:t>
            </a:r>
            <a:endParaRPr lang="en-US" altLang="zh-C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Since several layers have no data, the total number of channels is over 4000. After applying the Hough transform, more than 3000 channels have data entries exceeding 2200. However, after the fitting procedure, the number of good channels drops to fewer than 200.</a:t>
            </a:r>
            <a:endParaRPr lang="en-US" altLang="zh-C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Since several layers have no data, the total number of channels is over 4000. After applying the Hough transform, more than 3000 channels have data entries exceeding 2200. However, after the fitting procedure, the number of good channels drops to fewer than 200.</a:t>
            </a:r>
            <a:endParaRPr lang="en-US" altLang="zh-C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Since several layers have no data, the total number of channels is over 4000. After applying the Hough transform, more than 3000 channels have data entries exceeding 2200. However, after the fitting procedure, the number of good channels drops to fewer than 200.</a:t>
            </a:r>
            <a:endParaRPr lang="en-US" altLang="zh-C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Since several layers have no data, the total number of channels is over 4000. After applying the Hough transform, more than 3000 channels have data entries exceeding 2200. However, after the fitting procedure, the number of good channels drops to fewer than 200.</a:t>
            </a:r>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So, the motivation is to improve the ECAL energy resolution using an MLP.</a:t>
            </a:r>
            <a:endParaRPr lang="en-US" altLang="zh-CN"/>
          </a:p>
          <a:p>
            <a:endParaRPr lang="en-US" altLang="zh-CN"/>
          </a:p>
          <a:p>
            <a:r>
              <a:rPr lang="en-US" altLang="zh-CN"/>
              <a:t>Here is my strategy: I take the layer-wise energies as inputs and train the model to predict the true particle energy. In the end, I compare the MLP's resolution and linearity with the standard energy-sum method to see the improvement.</a:t>
            </a:r>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This slide shows the MLP we use for ECAL energy reconstruction.</a:t>
            </a:r>
            <a:endParaRPr lang="en-US" altLang="zh-CN"/>
          </a:p>
          <a:p>
            <a:endParaRPr lang="en-US" altLang="zh-CN"/>
          </a:p>
          <a:p>
            <a:r>
              <a:rPr lang="en-US" altLang="zh-CN"/>
              <a:t>As inputs, we use the energy deposited in each ECAL layer, the number of hits per layer, the energy per hit, and also the total deposited energy.</a:t>
            </a:r>
            <a:endParaRPr lang="en-US" altLang="zh-CN"/>
          </a:p>
          <a:p>
            <a:r>
              <a:rPr lang="en-US" altLang="zh-CN"/>
              <a:t>These inputs describe how the electromagnetic shower develops along the detector.</a:t>
            </a:r>
            <a:endParaRPr lang="en-US" altLang="zh-CN"/>
          </a:p>
          <a:p>
            <a:endParaRPr lang="en-US" altLang="zh-CN"/>
          </a:p>
          <a:p>
            <a:r>
              <a:rPr lang="en-US" altLang="zh-CN"/>
              <a:t>The model is trained on Monte Carlo samples from 1 to 35 GeV, with about 120,000 events</a:t>
            </a:r>
            <a:r>
              <a:rPr lang="zh-CN" altLang="en-US"/>
              <a:t>，</a:t>
            </a:r>
            <a:r>
              <a:rPr lang="en-US" altLang="zh-CN"/>
              <a:t>which were divided into training, validation, and test sets.</a:t>
            </a:r>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As you can see here, the MLP model gives much better energy resolution than the baseline, which I labeled as 'truth'. If you look at the bottom panel,we see a consistent improvement of about 5% across discrete energy points. Overall, this gives us a total resolution boost of 9%.</a:t>
            </a:r>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As you can see here, the MLP model gives much better energy resolution than the baseline, which I labeled as 'truth'. If you look at the bottom panel,we see a consistent improvement of about 5% across discrete energy points. Overall, this gives us a total resolution boost of 9%.</a:t>
            </a:r>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This slide shows the MLP we use for ECAL energy reconstruction.</a:t>
            </a:r>
            <a:endParaRPr lang="en-US" altLang="zh-CN"/>
          </a:p>
          <a:p>
            <a:endParaRPr lang="en-US" altLang="zh-CN"/>
          </a:p>
          <a:p>
            <a:r>
              <a:rPr lang="en-US" altLang="zh-CN"/>
              <a:t>As inputs, we use the energy deposited in each ECAL layer, the number of hits per layer, the energy per hit, and also the total deposited energy.</a:t>
            </a:r>
            <a:endParaRPr lang="en-US" altLang="zh-CN"/>
          </a:p>
          <a:p>
            <a:r>
              <a:rPr lang="en-US" altLang="zh-CN"/>
              <a:t>These inputs describe how the electromagnetic shower develops along the detector.</a:t>
            </a:r>
            <a:endParaRPr lang="en-US" altLang="zh-CN"/>
          </a:p>
          <a:p>
            <a:endParaRPr lang="en-US" altLang="zh-CN"/>
          </a:p>
          <a:p>
            <a:r>
              <a:rPr lang="en-US" altLang="zh-CN"/>
              <a:t>The model is trained on Monte Carlo samples from 1 to 35 GeV, with about 120,000 events</a:t>
            </a:r>
            <a:r>
              <a:rPr lang="zh-CN" altLang="en-US"/>
              <a:t>，</a:t>
            </a:r>
            <a:r>
              <a:rPr lang="en-US" altLang="zh-CN"/>
              <a:t>which were divided into training, validation, and test sets.</a:t>
            </a:r>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As you can see here, the MLP model gives much better energy resolution than the baseline, which I labeled as 'truth'. If you look at the bottom panel,we see a consistent improvement of about 5% across discrete energy points. Overall, this gives us a total resolution boost of 9%.</a:t>
            </a:r>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As you can see here, the MLP model gives much better energy resolution than the baseline, which I labeled as 'truth'. If you look at the bottom panel,we see a consistent improvement of about 5% across discrete energy points. Overall, this gives us a total resolution boost of 9%.</a:t>
            </a:r>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66401A7D-0318-488A-AEF4-61BDD6D1503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ECEAADD-04E7-4E9A-9769-230A8A5E70EE}" type="slidenum">
              <a:rPr lang="zh-CN" altLang="en-US" smtClean="0"/>
            </a:fld>
            <a:endParaRPr lang="zh-CN" altLang="en-US"/>
          </a:p>
        </p:txBody>
      </p:sp>
    </p:spTree>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6401A7D-0318-488A-AEF4-61BDD6D1503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ECEAADD-04E7-4E9A-9769-230A8A5E70EE}" type="slidenum">
              <a:rPr lang="zh-CN" altLang="en-US" smtClean="0"/>
            </a:fld>
            <a:endParaRPr lang="zh-CN" altLang="en-US"/>
          </a:p>
        </p:txBody>
      </p:sp>
    </p:spTree>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6401A7D-0318-488A-AEF4-61BDD6D1503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ECEAADD-04E7-4E9A-9769-230A8A5E70EE}" type="slidenum">
              <a:rPr lang="zh-CN" altLang="en-US" smtClean="0"/>
            </a:fld>
            <a:endParaRPr lang="zh-CN" altLang="en-US"/>
          </a:p>
        </p:txBody>
      </p:sp>
    </p:spTree>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6401A7D-0318-488A-AEF4-61BDD6D1503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ECEAADD-04E7-4E9A-9769-230A8A5E70EE}" type="slidenum">
              <a:rPr lang="zh-CN" altLang="en-US" smtClean="0"/>
            </a:fld>
            <a:endParaRPr lang="zh-CN" altLang="en-US"/>
          </a:p>
        </p:txBody>
      </p:sp>
    </p:spTree>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66401A7D-0318-488A-AEF4-61BDD6D1503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ECEAADD-04E7-4E9A-9769-230A8A5E70EE}" type="slidenum">
              <a:rPr lang="zh-CN" altLang="en-US" smtClean="0"/>
            </a:fld>
            <a:endParaRPr lang="zh-CN" altLang="en-US"/>
          </a:p>
        </p:txBody>
      </p:sp>
    </p:spTree>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66401A7D-0318-488A-AEF4-61BDD6D1503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ECEAADD-04E7-4E9A-9769-230A8A5E70EE}" type="slidenum">
              <a:rPr lang="zh-CN" altLang="en-US" smtClean="0"/>
            </a:fld>
            <a:endParaRPr lang="zh-CN" altLang="en-US"/>
          </a:p>
        </p:txBody>
      </p:sp>
    </p:spTree>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66401A7D-0318-488A-AEF4-61BDD6D1503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ECEAADD-04E7-4E9A-9769-230A8A5E70EE}" type="slidenum">
              <a:rPr lang="zh-CN" altLang="en-US" smtClean="0"/>
            </a:fld>
            <a:endParaRPr lang="zh-CN" altLang="en-US"/>
          </a:p>
        </p:txBody>
      </p:sp>
    </p:spTree>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66401A7D-0318-488A-AEF4-61BDD6D1503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ECEAADD-04E7-4E9A-9769-230A8A5E70EE}" type="slidenum">
              <a:rPr lang="zh-CN" altLang="en-US" smtClean="0"/>
            </a:fld>
            <a:endParaRPr lang="zh-CN" altLang="en-US"/>
          </a:p>
        </p:txBody>
      </p:sp>
    </p:spTree>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6401A7D-0318-488A-AEF4-61BDD6D15036}"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ECEAADD-04E7-4E9A-9769-230A8A5E70EE}" type="slidenum">
              <a:rPr lang="zh-CN" altLang="en-US" smtClean="0"/>
            </a:fld>
            <a:endParaRPr lang="zh-CN" altLang="en-US"/>
          </a:p>
        </p:txBody>
      </p:sp>
    </p:spTree>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66401A7D-0318-488A-AEF4-61BDD6D1503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ECEAADD-04E7-4E9A-9769-230A8A5E70EE}" type="slidenum">
              <a:rPr lang="zh-CN" altLang="en-US" smtClean="0"/>
            </a:fld>
            <a:endParaRPr lang="zh-CN" altLang="en-US"/>
          </a:p>
        </p:txBody>
      </p:sp>
    </p:spTree>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66401A7D-0318-488A-AEF4-61BDD6D1503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ECEAADD-04E7-4E9A-9769-230A8A5E70EE}" type="slidenum">
              <a:rPr lang="zh-CN" altLang="en-US" smtClean="0"/>
            </a:fld>
            <a:endParaRPr lang="zh-CN" altLang="en-US"/>
          </a:p>
        </p:txBody>
      </p:sp>
    </p:spTree>
  </p:cSld>
  <p:clrMapOvr>
    <a:masterClrMapping/>
  </p:clrMapOvr>
  <p:hf hd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401A7D-0318-488A-AEF4-61BDD6D15036}"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CEAADD-04E7-4E9A-9769-230A8A5E70EE}"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1.xml"/><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1.xml"/><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1.xml"/><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1.xml"/><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1.xml"/><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1.xml"/><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6" Type="http://schemas.openxmlformats.org/officeDocument/2006/relationships/notesSlide" Target="../notesSlides/notesSlide17.xml"/><Relationship Id="rId5" Type="http://schemas.openxmlformats.org/officeDocument/2006/relationships/slideLayout" Target="../slideLayouts/slideLayout1.xml"/><Relationship Id="rId4" Type="http://schemas.openxmlformats.org/officeDocument/2006/relationships/image" Target="../media/image21.png"/><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6" Type="http://schemas.openxmlformats.org/officeDocument/2006/relationships/notesSlide" Target="../notesSlides/notesSlide18.xml"/><Relationship Id="rId5" Type="http://schemas.openxmlformats.org/officeDocument/2006/relationships/slideLayout" Target="../slideLayouts/slideLayout1.xml"/><Relationship Id="rId4" Type="http://schemas.openxmlformats.org/officeDocument/2006/relationships/tags" Target="../tags/tag19.xml"/><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6" Type="http://schemas.openxmlformats.org/officeDocument/2006/relationships/notesSlide" Target="../notesSlides/notesSlide19.xml"/><Relationship Id="rId5" Type="http://schemas.openxmlformats.org/officeDocument/2006/relationships/slideLayout" Target="../slideLayouts/slideLayout1.xml"/><Relationship Id="rId4" Type="http://schemas.openxmlformats.org/officeDocument/2006/relationships/tags" Target="../tags/tag21.xml"/><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1.xml"/><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tags" Target="../tags/tag22.xml"/></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21.xml"/><Relationship Id="rId4" Type="http://schemas.openxmlformats.org/officeDocument/2006/relationships/slideLayout" Target="../slideLayouts/slideLayout1.xml"/><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tags" Target="../tags/tag23.xml"/></Relationships>
</file>

<file path=ppt/slides/_rels/slide22.xml.rels><?xml version="1.0" encoding="UTF-8" standalone="yes"?>
<Relationships xmlns="http://schemas.openxmlformats.org/package/2006/relationships"><Relationship Id="rId5" Type="http://schemas.openxmlformats.org/officeDocument/2006/relationships/notesSlide" Target="../notesSlides/notesSlide22.xml"/><Relationship Id="rId4" Type="http://schemas.openxmlformats.org/officeDocument/2006/relationships/slideLayout" Target="../slideLayouts/slideLayout1.xml"/><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tags" Target="../tags/tag24.xml"/></Relationships>
</file>

<file path=ppt/slides/_rels/slide23.xml.rels><?xml version="1.0" encoding="UTF-8" standalone="yes"?>
<Relationships xmlns="http://schemas.openxmlformats.org/package/2006/relationships"><Relationship Id="rId6" Type="http://schemas.openxmlformats.org/officeDocument/2006/relationships/notesSlide" Target="../notesSlides/notesSlide23.xml"/><Relationship Id="rId5" Type="http://schemas.openxmlformats.org/officeDocument/2006/relationships/slideLayout" Target="../slideLayouts/slideLayout1.xml"/><Relationship Id="rId4" Type="http://schemas.openxmlformats.org/officeDocument/2006/relationships/image" Target="../media/image13.png"/><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tags" Target="../tags/tag25.xml"/></Relationships>
</file>

<file path=ppt/slides/_rels/slide24.xml.rels><?xml version="1.0" encoding="UTF-8" standalone="yes"?>
<Relationships xmlns="http://schemas.openxmlformats.org/package/2006/relationships"><Relationship Id="rId5" Type="http://schemas.openxmlformats.org/officeDocument/2006/relationships/notesSlide" Target="../notesSlides/notesSlide24.xml"/><Relationship Id="rId4" Type="http://schemas.openxmlformats.org/officeDocument/2006/relationships/slideLayout" Target="../slideLayouts/slideLayout1.xml"/><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tags" Target="../tags/tag26.xml"/></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1.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1.xml"/><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1.xml"/><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1.xml"/><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1.xml"/><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grpSp>
        <p:nvGrpSpPr>
          <p:cNvPr id="21" name="组合 20"/>
          <p:cNvGrpSpPr/>
          <p:nvPr/>
        </p:nvGrpSpPr>
        <p:grpSpPr>
          <a:xfrm>
            <a:off x="-214590" y="2749592"/>
            <a:ext cx="3000475" cy="1404242"/>
            <a:chOff x="0" y="880508"/>
            <a:chExt cx="3000475" cy="1404242"/>
          </a:xfrm>
        </p:grpSpPr>
        <p:sp>
          <p:nvSpPr>
            <p:cNvPr id="3" name="矩形 2"/>
            <p:cNvSpPr/>
            <p:nvPr/>
          </p:nvSpPr>
          <p:spPr>
            <a:xfrm>
              <a:off x="0" y="880508"/>
              <a:ext cx="2324100" cy="1404242"/>
            </a:xfrm>
            <a:prstGeom prst="rect">
              <a:avLst/>
            </a:pr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1596475" y="880750"/>
              <a:ext cx="1404000" cy="1404000"/>
            </a:xfrm>
            <a:prstGeom prst="ellipse">
              <a:avLst/>
            </a:pr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文本框 4"/>
          <p:cNvSpPr txBox="1"/>
          <p:nvPr/>
        </p:nvSpPr>
        <p:spPr>
          <a:xfrm>
            <a:off x="2928152" y="2414084"/>
            <a:ext cx="7206770" cy="175323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5400" dirty="0">
                <a:solidFill>
                  <a:schemeClr val="bg1"/>
                </a:solidFill>
                <a:latin typeface="微软雅黑" panose="020B0503020204020204" pitchFamily="34" charset="-122"/>
                <a:ea typeface="微软雅黑" panose="020B0503020204020204" pitchFamily="34" charset="-122"/>
              </a:rPr>
              <a:t>CEPC ECAL Energy </a:t>
            </a:r>
            <a:r>
              <a:rPr lang="en-US" altLang="zh-CN" sz="5400" dirty="0">
                <a:solidFill>
                  <a:schemeClr val="bg1"/>
                </a:solidFill>
                <a:latin typeface="微软雅黑" panose="020B0503020204020204" pitchFamily="34" charset="-122"/>
                <a:ea typeface="微软雅黑" panose="020B0503020204020204" pitchFamily="34" charset="-122"/>
              </a:rPr>
              <a:t>Resolution </a:t>
            </a:r>
            <a:endParaRPr lang="en-US" altLang="zh-CN" sz="5400" dirty="0">
              <a:solidFill>
                <a:schemeClr val="bg1"/>
              </a:solidFill>
              <a:latin typeface="微软雅黑" panose="020B0503020204020204" pitchFamily="34" charset="-122"/>
              <a:ea typeface="微软雅黑" panose="020B0503020204020204" pitchFamily="34" charset="-122"/>
            </a:endParaRPr>
          </a:p>
        </p:txBody>
      </p:sp>
      <p:sp>
        <p:nvSpPr>
          <p:cNvPr id="7" name="文本框 7"/>
          <p:cNvSpPr txBox="1"/>
          <p:nvPr/>
        </p:nvSpPr>
        <p:spPr>
          <a:xfrm>
            <a:off x="7428230" y="4366895"/>
            <a:ext cx="1896745" cy="337185"/>
          </a:xfrm>
          <a:prstGeom prst="rect">
            <a:avLst/>
          </a:prstGeom>
          <a:solidFill>
            <a:schemeClr val="bg1"/>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600" dirty="0">
                <a:solidFill>
                  <a:srgbClr val="243152"/>
                </a:solidFill>
                <a:latin typeface="微软雅黑" panose="020B0503020204020204" pitchFamily="34" charset="-122"/>
                <a:ea typeface="微软雅黑" panose="020B0503020204020204" pitchFamily="34" charset="-122"/>
              </a:rPr>
              <a:t>2025.1.6</a:t>
            </a:r>
            <a:endParaRPr lang="en-US" altLang="zh-CN" sz="1600" dirty="0">
              <a:solidFill>
                <a:srgbClr val="243152"/>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1406855" y="2773316"/>
            <a:ext cx="1354060" cy="1356796"/>
            <a:chOff x="10265088" y="255018"/>
            <a:chExt cx="1570606" cy="1573782"/>
          </a:xfrm>
        </p:grpSpPr>
        <p:grpSp>
          <p:nvGrpSpPr>
            <p:cNvPr id="10" name="Group 32"/>
            <p:cNvGrpSpPr/>
            <p:nvPr/>
          </p:nvGrpSpPr>
          <p:grpSpPr>
            <a:xfrm>
              <a:off x="10265088" y="255018"/>
              <a:ext cx="1570606" cy="1573782"/>
              <a:chOff x="3692576" y="1742634"/>
              <a:chExt cx="2790379" cy="2796023"/>
            </a:xfrm>
          </p:grpSpPr>
          <p:grpSp>
            <p:nvGrpSpPr>
              <p:cNvPr id="16" name="组合 79"/>
              <p:cNvGrpSpPr/>
              <p:nvPr/>
            </p:nvGrpSpPr>
            <p:grpSpPr bwMode="auto">
              <a:xfrm>
                <a:off x="3692576" y="1742634"/>
                <a:ext cx="2790379" cy="2796023"/>
                <a:chOff x="6379729" y="2488774"/>
                <a:chExt cx="2513016" cy="2513016"/>
              </a:xfrm>
            </p:grpSpPr>
            <p:sp>
              <p:nvSpPr>
                <p:cNvPr id="1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19"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17" name="椭圆 80"/>
              <p:cNvSpPr/>
              <p:nvPr/>
            </p:nvSpPr>
            <p:spPr bwMode="auto">
              <a:xfrm>
                <a:off x="4101618" y="2137562"/>
                <a:ext cx="2016471" cy="2020558"/>
              </a:xfrm>
              <a:prstGeom prst="ellipse">
                <a:avLst/>
              </a:prstGeom>
              <a:solidFill>
                <a:srgbClr val="24315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11" name="组合 10"/>
            <p:cNvGrpSpPr/>
            <p:nvPr/>
          </p:nvGrpSpPr>
          <p:grpSpPr>
            <a:xfrm>
              <a:off x="10638670" y="749095"/>
              <a:ext cx="823442" cy="585626"/>
              <a:chOff x="1743075" y="720725"/>
              <a:chExt cx="5573713" cy="3963988"/>
            </a:xfrm>
            <a:solidFill>
              <a:schemeClr val="bg1"/>
            </a:solidFill>
          </p:grpSpPr>
          <p:sp>
            <p:nvSpPr>
              <p:cNvPr id="12" name="Freeform 27"/>
              <p:cNvSpPr/>
              <p:nvPr/>
            </p:nvSpPr>
            <p:spPr bwMode="auto">
              <a:xfrm>
                <a:off x="1743075" y="720725"/>
                <a:ext cx="5573713" cy="2676525"/>
              </a:xfrm>
              <a:custGeom>
                <a:avLst/>
                <a:gdLst>
                  <a:gd name="T0" fmla="*/ 944 w 2050"/>
                  <a:gd name="T1" fmla="*/ 28 h 988"/>
                  <a:gd name="T2" fmla="*/ 1101 w 2050"/>
                  <a:gd name="T3" fmla="*/ 25 h 988"/>
                  <a:gd name="T4" fmla="*/ 2021 w 2050"/>
                  <a:gd name="T5" fmla="*/ 464 h 988"/>
                  <a:gd name="T6" fmla="*/ 2049 w 2050"/>
                  <a:gd name="T7" fmla="*/ 497 h 988"/>
                  <a:gd name="T8" fmla="*/ 2022 w 2050"/>
                  <a:gd name="T9" fmla="*/ 526 h 988"/>
                  <a:gd name="T10" fmla="*/ 1090 w 2050"/>
                  <a:gd name="T11" fmla="*/ 970 h 988"/>
                  <a:gd name="T12" fmla="*/ 966 w 2050"/>
                  <a:gd name="T13" fmla="*/ 973 h 988"/>
                  <a:gd name="T14" fmla="*/ 637 w 2050"/>
                  <a:gd name="T15" fmla="*/ 817 h 988"/>
                  <a:gd name="T16" fmla="*/ 573 w 2050"/>
                  <a:gd name="T17" fmla="*/ 784 h 988"/>
                  <a:gd name="T18" fmla="*/ 579 w 2050"/>
                  <a:gd name="T19" fmla="*/ 763 h 988"/>
                  <a:gd name="T20" fmla="*/ 972 w 2050"/>
                  <a:gd name="T21" fmla="*/ 559 h 988"/>
                  <a:gd name="T22" fmla="*/ 1099 w 2050"/>
                  <a:gd name="T23" fmla="*/ 550 h 988"/>
                  <a:gd name="T24" fmla="*/ 1138 w 2050"/>
                  <a:gd name="T25" fmla="*/ 500 h 988"/>
                  <a:gd name="T26" fmla="*/ 1110 w 2050"/>
                  <a:gd name="T27" fmla="*/ 448 h 988"/>
                  <a:gd name="T28" fmla="*/ 996 w 2050"/>
                  <a:gd name="T29" fmla="*/ 427 h 988"/>
                  <a:gd name="T30" fmla="*/ 922 w 2050"/>
                  <a:gd name="T31" fmla="*/ 466 h 988"/>
                  <a:gd name="T32" fmla="*/ 916 w 2050"/>
                  <a:gd name="T33" fmla="*/ 516 h 988"/>
                  <a:gd name="T34" fmla="*/ 521 w 2050"/>
                  <a:gd name="T35" fmla="*/ 721 h 988"/>
                  <a:gd name="T36" fmla="*/ 500 w 2050"/>
                  <a:gd name="T37" fmla="*/ 749 h 988"/>
                  <a:gd name="T38" fmla="*/ 269 w 2050"/>
                  <a:gd name="T39" fmla="*/ 641 h 988"/>
                  <a:gd name="T40" fmla="*/ 28 w 2050"/>
                  <a:gd name="T41" fmla="*/ 526 h 988"/>
                  <a:gd name="T42" fmla="*/ 1 w 2050"/>
                  <a:gd name="T43" fmla="*/ 493 h 988"/>
                  <a:gd name="T44" fmla="*/ 31 w 2050"/>
                  <a:gd name="T45" fmla="*/ 463 h 988"/>
                  <a:gd name="T46" fmla="*/ 944 w 2050"/>
                  <a:gd name="T47" fmla="*/ 28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50" h="988">
                    <a:moveTo>
                      <a:pt x="944" y="28"/>
                    </a:moveTo>
                    <a:cubicBezTo>
                      <a:pt x="992" y="1"/>
                      <a:pt x="1053" y="0"/>
                      <a:pt x="1101" y="25"/>
                    </a:cubicBezTo>
                    <a:cubicBezTo>
                      <a:pt x="1408" y="172"/>
                      <a:pt x="1715" y="318"/>
                      <a:pt x="2021" y="464"/>
                    </a:cubicBezTo>
                    <a:cubicBezTo>
                      <a:pt x="2035" y="470"/>
                      <a:pt x="2050" y="481"/>
                      <a:pt x="2049" y="497"/>
                    </a:cubicBezTo>
                    <a:cubicBezTo>
                      <a:pt x="2047" y="512"/>
                      <a:pt x="2034" y="521"/>
                      <a:pt x="2022" y="526"/>
                    </a:cubicBezTo>
                    <a:cubicBezTo>
                      <a:pt x="1711" y="674"/>
                      <a:pt x="1400" y="822"/>
                      <a:pt x="1090" y="970"/>
                    </a:cubicBezTo>
                    <a:cubicBezTo>
                      <a:pt x="1051" y="988"/>
                      <a:pt x="1005" y="988"/>
                      <a:pt x="966" y="973"/>
                    </a:cubicBezTo>
                    <a:cubicBezTo>
                      <a:pt x="856" y="921"/>
                      <a:pt x="747" y="869"/>
                      <a:pt x="637" y="817"/>
                    </a:cubicBezTo>
                    <a:cubicBezTo>
                      <a:pt x="616" y="806"/>
                      <a:pt x="594" y="797"/>
                      <a:pt x="573" y="784"/>
                    </a:cubicBezTo>
                    <a:cubicBezTo>
                      <a:pt x="567" y="777"/>
                      <a:pt x="570" y="766"/>
                      <a:pt x="579" y="763"/>
                    </a:cubicBezTo>
                    <a:cubicBezTo>
                      <a:pt x="710" y="695"/>
                      <a:pt x="841" y="627"/>
                      <a:pt x="972" y="559"/>
                    </a:cubicBezTo>
                    <a:cubicBezTo>
                      <a:pt x="1013" y="572"/>
                      <a:pt x="1060" y="570"/>
                      <a:pt x="1099" y="550"/>
                    </a:cubicBezTo>
                    <a:cubicBezTo>
                      <a:pt x="1118" y="540"/>
                      <a:pt x="1136" y="523"/>
                      <a:pt x="1138" y="500"/>
                    </a:cubicBezTo>
                    <a:cubicBezTo>
                      <a:pt x="1141" y="479"/>
                      <a:pt x="1126" y="460"/>
                      <a:pt x="1110" y="448"/>
                    </a:cubicBezTo>
                    <a:cubicBezTo>
                      <a:pt x="1077" y="426"/>
                      <a:pt x="1035" y="421"/>
                      <a:pt x="996" y="427"/>
                    </a:cubicBezTo>
                    <a:cubicBezTo>
                      <a:pt x="968" y="432"/>
                      <a:pt x="940" y="443"/>
                      <a:pt x="922" y="466"/>
                    </a:cubicBezTo>
                    <a:cubicBezTo>
                      <a:pt x="911" y="480"/>
                      <a:pt x="908" y="499"/>
                      <a:pt x="916" y="516"/>
                    </a:cubicBezTo>
                    <a:cubicBezTo>
                      <a:pt x="784" y="584"/>
                      <a:pt x="652" y="652"/>
                      <a:pt x="521" y="721"/>
                    </a:cubicBezTo>
                    <a:cubicBezTo>
                      <a:pt x="509" y="725"/>
                      <a:pt x="500" y="736"/>
                      <a:pt x="500" y="749"/>
                    </a:cubicBezTo>
                    <a:cubicBezTo>
                      <a:pt x="422" y="715"/>
                      <a:pt x="346" y="677"/>
                      <a:pt x="269" y="641"/>
                    </a:cubicBezTo>
                    <a:cubicBezTo>
                      <a:pt x="189" y="602"/>
                      <a:pt x="108" y="564"/>
                      <a:pt x="28" y="526"/>
                    </a:cubicBezTo>
                    <a:cubicBezTo>
                      <a:pt x="15" y="520"/>
                      <a:pt x="0" y="509"/>
                      <a:pt x="1" y="493"/>
                    </a:cubicBezTo>
                    <a:cubicBezTo>
                      <a:pt x="3" y="478"/>
                      <a:pt x="18" y="469"/>
                      <a:pt x="31" y="463"/>
                    </a:cubicBezTo>
                    <a:cubicBezTo>
                      <a:pt x="335" y="318"/>
                      <a:pt x="640" y="173"/>
                      <a:pt x="944" y="28"/>
                    </a:cubicBezTo>
                    <a:close/>
                  </a:path>
                </a:pathLst>
              </a:custGeom>
              <a:grpFill/>
              <a:ln>
                <a:noFill/>
              </a:ln>
            </p:spPr>
            <p:txBody>
              <a:bodyPr vert="horz" wrap="square" lIns="91440" tIns="45720" rIns="91440" bIns="45720" numCol="1" anchor="t" anchorCtr="0" compatLnSpc="1"/>
              <a:lstStyle/>
              <a:p>
                <a:endParaRPr lang="zh-CN" altLang="en-US"/>
              </a:p>
            </p:txBody>
          </p:sp>
          <p:sp>
            <p:nvSpPr>
              <p:cNvPr id="13" name="Freeform 28"/>
              <p:cNvSpPr/>
              <p:nvPr/>
            </p:nvSpPr>
            <p:spPr bwMode="auto">
              <a:xfrm>
                <a:off x="2773363" y="2760663"/>
                <a:ext cx="236538" cy="971550"/>
              </a:xfrm>
              <a:custGeom>
                <a:avLst/>
                <a:gdLst>
                  <a:gd name="T0" fmla="*/ 0 w 87"/>
                  <a:gd name="T1" fmla="*/ 0 h 359"/>
                  <a:gd name="T2" fmla="*/ 87 w 87"/>
                  <a:gd name="T3" fmla="*/ 42 h 359"/>
                  <a:gd name="T4" fmla="*/ 48 w 87"/>
                  <a:gd name="T5" fmla="*/ 359 h 359"/>
                  <a:gd name="T6" fmla="*/ 0 w 87"/>
                  <a:gd name="T7" fmla="*/ 252 h 359"/>
                  <a:gd name="T8" fmla="*/ 0 w 87"/>
                  <a:gd name="T9" fmla="*/ 0 h 359"/>
                </a:gdLst>
                <a:ahLst/>
                <a:cxnLst>
                  <a:cxn ang="0">
                    <a:pos x="T0" y="T1"/>
                  </a:cxn>
                  <a:cxn ang="0">
                    <a:pos x="T2" y="T3"/>
                  </a:cxn>
                  <a:cxn ang="0">
                    <a:pos x="T4" y="T5"/>
                  </a:cxn>
                  <a:cxn ang="0">
                    <a:pos x="T6" y="T7"/>
                  </a:cxn>
                  <a:cxn ang="0">
                    <a:pos x="T8" y="T9"/>
                  </a:cxn>
                </a:cxnLst>
                <a:rect l="0" t="0" r="r" b="b"/>
                <a:pathLst>
                  <a:path w="87" h="359">
                    <a:moveTo>
                      <a:pt x="0" y="0"/>
                    </a:moveTo>
                    <a:cubicBezTo>
                      <a:pt x="29" y="14"/>
                      <a:pt x="58" y="28"/>
                      <a:pt x="87" y="42"/>
                    </a:cubicBezTo>
                    <a:cubicBezTo>
                      <a:pt x="74" y="148"/>
                      <a:pt x="61" y="253"/>
                      <a:pt x="48" y="359"/>
                    </a:cubicBezTo>
                    <a:cubicBezTo>
                      <a:pt x="23" y="328"/>
                      <a:pt x="0" y="293"/>
                      <a:pt x="0" y="252"/>
                    </a:cubicBezTo>
                    <a:cubicBezTo>
                      <a:pt x="1" y="168"/>
                      <a:pt x="0" y="84"/>
                      <a:pt x="0" y="0"/>
                    </a:cubicBezTo>
                    <a:close/>
                  </a:path>
                </a:pathLst>
              </a:custGeom>
              <a:grpFill/>
              <a:ln>
                <a:noFill/>
              </a:ln>
            </p:spPr>
            <p:txBody>
              <a:bodyPr vert="horz" wrap="square" lIns="91440" tIns="45720" rIns="91440" bIns="45720" numCol="1" anchor="t" anchorCtr="0" compatLnSpc="1"/>
              <a:lstStyle/>
              <a:p>
                <a:endParaRPr lang="zh-CN" altLang="en-US"/>
              </a:p>
            </p:txBody>
          </p:sp>
          <p:sp>
            <p:nvSpPr>
              <p:cNvPr id="14" name="Freeform 29"/>
              <p:cNvSpPr/>
              <p:nvPr/>
            </p:nvSpPr>
            <p:spPr bwMode="auto">
              <a:xfrm>
                <a:off x="3363913" y="2768600"/>
                <a:ext cx="2900363" cy="1693863"/>
              </a:xfrm>
              <a:custGeom>
                <a:avLst/>
                <a:gdLst>
                  <a:gd name="T0" fmla="*/ 496 w 1067"/>
                  <a:gd name="T1" fmla="*/ 275 h 625"/>
                  <a:gd name="T2" fmla="*/ 1067 w 1067"/>
                  <a:gd name="T3" fmla="*/ 0 h 625"/>
                  <a:gd name="T4" fmla="*/ 1067 w 1067"/>
                  <a:gd name="T5" fmla="*/ 253 h 625"/>
                  <a:gd name="T6" fmla="*/ 1022 w 1067"/>
                  <a:gd name="T7" fmla="*/ 353 h 625"/>
                  <a:gd name="T8" fmla="*/ 871 w 1067"/>
                  <a:gd name="T9" fmla="*/ 479 h 625"/>
                  <a:gd name="T10" fmla="*/ 285 w 1067"/>
                  <a:gd name="T11" fmla="*/ 591 h 625"/>
                  <a:gd name="T12" fmla="*/ 52 w 1067"/>
                  <a:gd name="T13" fmla="*/ 518 h 625"/>
                  <a:gd name="T14" fmla="*/ 0 w 1067"/>
                  <a:gd name="T15" fmla="*/ 101 h 625"/>
                  <a:gd name="T16" fmla="*/ 356 w 1067"/>
                  <a:gd name="T17" fmla="*/ 273 h 625"/>
                  <a:gd name="T18" fmla="*/ 496 w 1067"/>
                  <a:gd name="T19" fmla="*/ 275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7" h="625">
                    <a:moveTo>
                      <a:pt x="496" y="275"/>
                    </a:moveTo>
                    <a:cubicBezTo>
                      <a:pt x="686" y="184"/>
                      <a:pt x="876" y="92"/>
                      <a:pt x="1067" y="0"/>
                    </a:cubicBezTo>
                    <a:cubicBezTo>
                      <a:pt x="1066" y="85"/>
                      <a:pt x="1067" y="169"/>
                      <a:pt x="1067" y="253"/>
                    </a:cubicBezTo>
                    <a:cubicBezTo>
                      <a:pt x="1065" y="291"/>
                      <a:pt x="1044" y="324"/>
                      <a:pt x="1022" y="353"/>
                    </a:cubicBezTo>
                    <a:cubicBezTo>
                      <a:pt x="980" y="404"/>
                      <a:pt x="927" y="445"/>
                      <a:pt x="871" y="479"/>
                    </a:cubicBezTo>
                    <a:cubicBezTo>
                      <a:pt x="697" y="583"/>
                      <a:pt x="486" y="625"/>
                      <a:pt x="285" y="591"/>
                    </a:cubicBezTo>
                    <a:cubicBezTo>
                      <a:pt x="204" y="578"/>
                      <a:pt x="126" y="552"/>
                      <a:pt x="52" y="518"/>
                    </a:cubicBezTo>
                    <a:cubicBezTo>
                      <a:pt x="34" y="379"/>
                      <a:pt x="17" y="240"/>
                      <a:pt x="0" y="101"/>
                    </a:cubicBezTo>
                    <a:cubicBezTo>
                      <a:pt x="118" y="159"/>
                      <a:pt x="238" y="216"/>
                      <a:pt x="356" y="273"/>
                    </a:cubicBezTo>
                    <a:cubicBezTo>
                      <a:pt x="400" y="295"/>
                      <a:pt x="452" y="297"/>
                      <a:pt x="496" y="275"/>
                    </a:cubicBezTo>
                    <a:close/>
                  </a:path>
                </a:pathLst>
              </a:custGeom>
              <a:grpFill/>
              <a:ln>
                <a:noFill/>
              </a:ln>
            </p:spPr>
            <p:txBody>
              <a:bodyPr vert="horz" wrap="square" lIns="91440" tIns="45720" rIns="91440" bIns="45720" numCol="1" anchor="t" anchorCtr="0" compatLnSpc="1"/>
              <a:lstStyle/>
              <a:p>
                <a:endParaRPr lang="zh-CN" altLang="en-US"/>
              </a:p>
            </p:txBody>
          </p:sp>
          <p:sp>
            <p:nvSpPr>
              <p:cNvPr id="15" name="Freeform 30"/>
              <p:cNvSpPr/>
              <p:nvPr/>
            </p:nvSpPr>
            <p:spPr bwMode="auto">
              <a:xfrm>
                <a:off x="2974975" y="2955925"/>
                <a:ext cx="404813" cy="1728788"/>
              </a:xfrm>
              <a:custGeom>
                <a:avLst/>
                <a:gdLst>
                  <a:gd name="T0" fmla="*/ 0 w 149"/>
                  <a:gd name="T1" fmla="*/ 568 h 638"/>
                  <a:gd name="T2" fmla="*/ 74 w 149"/>
                  <a:gd name="T3" fmla="*/ 0 h 638"/>
                  <a:gd name="T4" fmla="*/ 145 w 149"/>
                  <a:gd name="T5" fmla="*/ 538 h 638"/>
                  <a:gd name="T6" fmla="*/ 149 w 149"/>
                  <a:gd name="T7" fmla="*/ 572 h 638"/>
                  <a:gd name="T8" fmla="*/ 101 w 149"/>
                  <a:gd name="T9" fmla="*/ 629 h 638"/>
                  <a:gd name="T10" fmla="*/ 27 w 149"/>
                  <a:gd name="T11" fmla="*/ 617 h 638"/>
                  <a:gd name="T12" fmla="*/ 0 w 149"/>
                  <a:gd name="T13" fmla="*/ 568 h 638"/>
                </a:gdLst>
                <a:ahLst/>
                <a:cxnLst>
                  <a:cxn ang="0">
                    <a:pos x="T0" y="T1"/>
                  </a:cxn>
                  <a:cxn ang="0">
                    <a:pos x="T2" y="T3"/>
                  </a:cxn>
                  <a:cxn ang="0">
                    <a:pos x="T4" y="T5"/>
                  </a:cxn>
                  <a:cxn ang="0">
                    <a:pos x="T6" y="T7"/>
                  </a:cxn>
                  <a:cxn ang="0">
                    <a:pos x="T8" y="T9"/>
                  </a:cxn>
                  <a:cxn ang="0">
                    <a:pos x="T10" y="T11"/>
                  </a:cxn>
                  <a:cxn ang="0">
                    <a:pos x="T12" y="T13"/>
                  </a:cxn>
                </a:cxnLst>
                <a:rect l="0" t="0" r="r" b="b"/>
                <a:pathLst>
                  <a:path w="149" h="638">
                    <a:moveTo>
                      <a:pt x="0" y="568"/>
                    </a:moveTo>
                    <a:cubicBezTo>
                      <a:pt x="24" y="379"/>
                      <a:pt x="49" y="190"/>
                      <a:pt x="74" y="0"/>
                    </a:cubicBezTo>
                    <a:cubicBezTo>
                      <a:pt x="98" y="180"/>
                      <a:pt x="121" y="359"/>
                      <a:pt x="145" y="538"/>
                    </a:cubicBezTo>
                    <a:cubicBezTo>
                      <a:pt x="146" y="549"/>
                      <a:pt x="148" y="560"/>
                      <a:pt x="149" y="572"/>
                    </a:cubicBezTo>
                    <a:cubicBezTo>
                      <a:pt x="142" y="596"/>
                      <a:pt x="126" y="620"/>
                      <a:pt x="101" y="629"/>
                    </a:cubicBezTo>
                    <a:cubicBezTo>
                      <a:pt x="77" y="638"/>
                      <a:pt x="47" y="635"/>
                      <a:pt x="27" y="617"/>
                    </a:cubicBezTo>
                    <a:cubicBezTo>
                      <a:pt x="13" y="605"/>
                      <a:pt x="2" y="587"/>
                      <a:pt x="0" y="568"/>
                    </a:cubicBezTo>
                    <a:close/>
                  </a:path>
                </a:pathLst>
              </a:custGeom>
              <a:grpFill/>
              <a:ln>
                <a:noFill/>
              </a:ln>
            </p:spPr>
            <p:txBody>
              <a:bodyPr vert="horz" wrap="square" lIns="91440" tIns="45720" rIns="91440" bIns="45720" numCol="1" anchor="t" anchorCtr="0" compatLnSpc="1"/>
              <a:lstStyle/>
              <a:p>
                <a:endParaRPr lang="zh-CN" altLang="en-US"/>
              </a:p>
            </p:txBody>
          </p:sp>
        </p:grpSp>
      </p:grpSp>
      <p:sp>
        <p:nvSpPr>
          <p:cNvPr id="2" name="矩形 1"/>
          <p:cNvSpPr/>
          <p:nvPr/>
        </p:nvSpPr>
        <p:spPr>
          <a:xfrm>
            <a:off x="1104900" y="1114019"/>
            <a:ext cx="9982200" cy="4629962"/>
          </a:xfrm>
          <a:prstGeom prst="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527134" y="111338"/>
            <a:ext cx="2559535" cy="1002485"/>
          </a:xfrm>
          <a:prstGeom prst="rect">
            <a:avLst/>
          </a:prstGeom>
        </p:spPr>
      </p:pic>
      <p:sp>
        <p:nvSpPr>
          <p:cNvPr id="5" name="文本框 7"/>
          <p:cNvSpPr txBox="1"/>
          <p:nvPr/>
        </p:nvSpPr>
        <p:spPr>
          <a:xfrm>
            <a:off x="3843020" y="4366895"/>
            <a:ext cx="1896745" cy="337185"/>
          </a:xfrm>
          <a:prstGeom prst="rect">
            <a:avLst/>
          </a:prstGeom>
          <a:solidFill>
            <a:schemeClr val="bg1"/>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dirty="0">
                <a:solidFill>
                  <a:srgbClr val="243152"/>
                </a:solidFill>
                <a:latin typeface="微软雅黑" panose="020B0503020204020204" pitchFamily="34" charset="-122"/>
                <a:ea typeface="微软雅黑" panose="020B0503020204020204" pitchFamily="34" charset="-122"/>
              </a:rPr>
              <a:t>李想</a:t>
            </a:r>
            <a:endParaRPr lang="zh-CN" altLang="en-US" sz="1600" dirty="0">
              <a:solidFill>
                <a:srgbClr val="243152"/>
              </a:solidFill>
              <a:latin typeface="微软雅黑" panose="020B0503020204020204" pitchFamily="34" charset="-122"/>
              <a:ea typeface="微软雅黑" panose="020B0503020204020204" pitchFamily="34" charset="-122"/>
            </a:endParaRPr>
          </a:p>
        </p:txBody>
      </p:sp>
      <p:sp>
        <p:nvSpPr>
          <p:cNvPr id="6" name="灯片编号占位符 5"/>
          <p:cNvSpPr>
            <a:spLocks noGrp="1"/>
          </p:cNvSpPr>
          <p:nvPr>
            <p:ph type="sldNum" sz="quarter" idx="12"/>
          </p:nvPr>
        </p:nvSpPr>
        <p:spPr/>
        <p:txBody>
          <a:bodyPr/>
          <a:p>
            <a:fld id="{DECEAADD-04E7-4E9A-9769-230A8A5E70EE}" type="slidenum">
              <a:rPr lang="zh-CN" altLang="en-US" smtClean="0"/>
            </a:fld>
            <a:endParaRPr lang="zh-CN" altLang="en-US"/>
          </a:p>
        </p:txBody>
      </p:sp>
      <p:sp>
        <p:nvSpPr>
          <p:cNvPr id="22" name="页脚占位符 21"/>
          <p:cNvSpPr>
            <a:spLocks noGrp="1"/>
          </p:cNvSpPr>
          <p:nvPr>
            <p:ph type="ftr" sz="quarter" idx="11"/>
          </p:nvPr>
        </p:nvSpPr>
        <p:spPr/>
        <p:txBody>
          <a:bodyPr/>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4"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6" name="文本框 5"/>
          <p:cNvSpPr txBox="1"/>
          <p:nvPr/>
        </p:nvSpPr>
        <p:spPr>
          <a:xfrm>
            <a:off x="725805" y="876300"/>
            <a:ext cx="8303895" cy="953135"/>
          </a:xfrm>
          <a:prstGeom prst="rect">
            <a:avLst/>
          </a:prstGeom>
          <a:noFill/>
        </p:spPr>
        <p:txBody>
          <a:bodyPr wrap="square" rtlCol="0">
            <a:spAutoFit/>
          </a:bodyPr>
          <a:p>
            <a:r>
              <a:rPr lang="en-US" altLang="zh-CN" sz="3200">
                <a:solidFill>
                  <a:schemeClr val="bg1"/>
                </a:solidFill>
              </a:rPr>
              <a:t> Summ</a:t>
            </a:r>
            <a:r>
              <a:rPr lang="en-US" altLang="zh-CN" sz="3200">
                <a:solidFill>
                  <a:schemeClr val="bg1"/>
                </a:solidFill>
              </a:rPr>
              <a:t>ary</a:t>
            </a:r>
            <a:endParaRPr lang="en-US" altLang="zh-CN" sz="3200">
              <a:solidFill>
                <a:schemeClr val="bg1"/>
              </a:solidFill>
            </a:endParaRPr>
          </a:p>
          <a:p>
            <a:pPr indent="0">
              <a:buFont typeface="Wingdings" panose="05000000000000000000" charset="0"/>
              <a:buNone/>
            </a:pPr>
            <a:r>
              <a:rPr lang="en-US" altLang="zh-CN" sz="2400">
                <a:solidFill>
                  <a:schemeClr val="bg1"/>
                </a:solidFill>
              </a:rPr>
              <a:t> </a:t>
            </a:r>
            <a:endParaRPr lang="en-US" altLang="zh-CN" sz="2400">
              <a:solidFill>
                <a:schemeClr val="bg1"/>
              </a:solidFill>
            </a:endParaRPr>
          </a:p>
        </p:txBody>
      </p:sp>
      <p:sp>
        <p:nvSpPr>
          <p:cNvPr id="7" name="灯片编号占位符 6"/>
          <p:cNvSpPr>
            <a:spLocks noGrp="1"/>
          </p:cNvSpPr>
          <p:nvPr>
            <p:ph type="sldNum" sz="quarter" idx="12"/>
          </p:nvPr>
        </p:nvSpPr>
        <p:spPr/>
        <p:txBody>
          <a:bodyPr/>
          <a:p>
            <a:fld id="{DECEAADD-04E7-4E9A-9769-230A8A5E70EE}" type="slidenum">
              <a:rPr lang="zh-CN" altLang="en-US" smtClean="0"/>
            </a:fld>
            <a:endParaRPr lang="zh-CN" altLang="en-US"/>
          </a:p>
        </p:txBody>
      </p:sp>
      <p:sp>
        <p:nvSpPr>
          <p:cNvPr id="10" name="页脚占位符 9"/>
          <p:cNvSpPr>
            <a:spLocks noGrp="1"/>
          </p:cNvSpPr>
          <p:nvPr>
            <p:ph type="ftr" sz="quarter" idx="11"/>
          </p:nvPr>
        </p:nvSpPr>
        <p:spPr/>
        <p:txBody>
          <a:bodyPr/>
          <a:p>
            <a:endParaRPr lang="zh-CN" altLang="en-US"/>
          </a:p>
        </p:txBody>
      </p:sp>
      <p:sp>
        <p:nvSpPr>
          <p:cNvPr id="11" name="文本框 10"/>
          <p:cNvSpPr txBox="1"/>
          <p:nvPr/>
        </p:nvSpPr>
        <p:spPr>
          <a:xfrm>
            <a:off x="725805" y="1492885"/>
            <a:ext cx="10175240" cy="1419860"/>
          </a:xfrm>
          <a:prstGeom prst="rect">
            <a:avLst/>
          </a:prstGeom>
          <a:noFill/>
        </p:spPr>
        <p:txBody>
          <a:bodyPr wrap="square" rtlCol="0" anchor="t">
            <a:spAutoFit/>
          </a:bodyPr>
          <a:p>
            <a:pPr marL="285750" indent="-285750">
              <a:lnSpc>
                <a:spcPct val="240000"/>
              </a:lnSpc>
              <a:buFont typeface="Arial" panose="020B0604020202020204" pitchFamily="34" charset="0"/>
              <a:buChar char="•"/>
            </a:pPr>
            <a:r>
              <a:rPr lang="en-US" altLang="zh-CN">
                <a:solidFill>
                  <a:schemeClr val="bg1"/>
                </a:solidFill>
                <a:sym typeface="+mn-ea"/>
              </a:rPr>
              <a:t>The hit-level CNN+LSTM architecture demonstrates significant potential; </a:t>
            </a:r>
            <a:endParaRPr lang="en-US" altLang="zh-CN">
              <a:solidFill>
                <a:schemeClr val="bg1"/>
              </a:solidFill>
              <a:sym typeface="+mn-ea"/>
            </a:endParaRPr>
          </a:p>
          <a:p>
            <a:pPr marL="285750" indent="-285750">
              <a:lnSpc>
                <a:spcPct val="240000"/>
              </a:lnSpc>
              <a:buFont typeface="Arial" panose="020B0604020202020204" pitchFamily="34" charset="0"/>
              <a:buChar char="•"/>
            </a:pPr>
            <a:r>
              <a:rPr lang="en-US" altLang="zh-CN">
                <a:solidFill>
                  <a:schemeClr val="bg1"/>
                </a:solidFill>
                <a:sym typeface="+mn-ea"/>
              </a:rPr>
              <a:t>The sample size remains a decisive factor for the performance of such machine learning models.</a:t>
            </a:r>
            <a:endParaRPr lang="en-US" altLang="zh-CN">
              <a:solidFill>
                <a:srgbClr val="FFC000"/>
              </a:solidFill>
            </a:endParaRPr>
          </a:p>
        </p:txBody>
      </p:sp>
      <p:sp>
        <p:nvSpPr>
          <p:cNvPr id="13" name="文本框 12"/>
          <p:cNvSpPr txBox="1"/>
          <p:nvPr/>
        </p:nvSpPr>
        <p:spPr>
          <a:xfrm>
            <a:off x="603250" y="3721735"/>
            <a:ext cx="8303895" cy="1445260"/>
          </a:xfrm>
          <a:prstGeom prst="rect">
            <a:avLst/>
          </a:prstGeom>
          <a:noFill/>
        </p:spPr>
        <p:txBody>
          <a:bodyPr wrap="square" rtlCol="0">
            <a:spAutoFit/>
          </a:bodyPr>
          <a:p>
            <a:r>
              <a:rPr lang="en-US" altLang="zh-CN" sz="3200">
                <a:solidFill>
                  <a:schemeClr val="bg1"/>
                </a:solidFill>
              </a:rPr>
              <a:t>Next step</a:t>
            </a:r>
            <a:endParaRPr lang="en-US" altLang="zh-CN" sz="3200">
              <a:solidFill>
                <a:schemeClr val="bg1"/>
              </a:solidFill>
            </a:endParaRPr>
          </a:p>
          <a:p>
            <a:endParaRPr lang="en-US" altLang="zh-CN" sz="3200">
              <a:solidFill>
                <a:schemeClr val="bg1"/>
              </a:solidFill>
            </a:endParaRPr>
          </a:p>
          <a:p>
            <a:pPr indent="0">
              <a:buFont typeface="Wingdings" panose="05000000000000000000" charset="0"/>
              <a:buNone/>
            </a:pPr>
            <a:r>
              <a:rPr lang="en-US" altLang="zh-CN" sz="2400">
                <a:solidFill>
                  <a:schemeClr val="bg1"/>
                </a:solidFill>
              </a:rPr>
              <a:t> </a:t>
            </a:r>
            <a:endParaRPr lang="en-US" altLang="zh-CN" sz="2400">
              <a:solidFill>
                <a:schemeClr val="bg1"/>
              </a:solidFill>
            </a:endParaRPr>
          </a:p>
        </p:txBody>
      </p:sp>
      <p:sp>
        <p:nvSpPr>
          <p:cNvPr id="14" name="文本框 13"/>
          <p:cNvSpPr txBox="1"/>
          <p:nvPr/>
        </p:nvSpPr>
        <p:spPr>
          <a:xfrm>
            <a:off x="603250" y="4288790"/>
            <a:ext cx="10175240" cy="1419860"/>
          </a:xfrm>
          <a:prstGeom prst="rect">
            <a:avLst/>
          </a:prstGeom>
          <a:noFill/>
        </p:spPr>
        <p:txBody>
          <a:bodyPr wrap="square" rtlCol="0" anchor="t">
            <a:spAutoFit/>
          </a:bodyPr>
          <a:p>
            <a:pPr marL="285750" indent="-285750">
              <a:lnSpc>
                <a:spcPct val="240000"/>
              </a:lnSpc>
              <a:buFont typeface="Arial" panose="020B0604020202020204" pitchFamily="34" charset="0"/>
              <a:buChar char="•"/>
            </a:pPr>
            <a:r>
              <a:rPr lang="en-US" altLang="zh-CN">
                <a:solidFill>
                  <a:schemeClr val="bg1"/>
                </a:solidFill>
                <a:sym typeface="+mn-ea"/>
              </a:rPr>
              <a:t>CNN+LSTM  run sample 1200000 </a:t>
            </a:r>
            <a:endParaRPr lang="en-US" altLang="zh-CN">
              <a:solidFill>
                <a:schemeClr val="bg1"/>
              </a:solidFill>
            </a:endParaRPr>
          </a:p>
          <a:p>
            <a:pPr marL="285750" indent="-285750">
              <a:lnSpc>
                <a:spcPct val="240000"/>
              </a:lnSpc>
              <a:buFont typeface="Arial" panose="020B0604020202020204" pitchFamily="34" charset="0"/>
              <a:buChar char="•"/>
            </a:pPr>
            <a:r>
              <a:rPr lang="en-US" altLang="zh-CN">
                <a:solidFill>
                  <a:schemeClr val="bg1"/>
                </a:solidFill>
              </a:rPr>
              <a:t>Try Tramsformer</a:t>
            </a:r>
            <a:endParaRPr lang="en-US" altLang="zh-CN">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3" name="灯片编号占位符 2"/>
          <p:cNvSpPr>
            <a:spLocks noGrp="1"/>
          </p:cNvSpPr>
          <p:nvPr>
            <p:ph type="sldNum" sz="quarter" idx="12"/>
          </p:nvPr>
        </p:nvSpPr>
        <p:spPr/>
        <p:txBody>
          <a:bodyPr/>
          <a:p>
            <a:fld id="{DECEAADD-04E7-4E9A-9769-230A8A5E70EE}" type="slidenum">
              <a:rPr lang="zh-CN" altLang="en-US" smtClean="0"/>
            </a:fld>
            <a:endParaRPr lang="zh-CN" altLang="en-US"/>
          </a:p>
        </p:txBody>
      </p:sp>
      <p:sp>
        <p:nvSpPr>
          <p:cNvPr id="9" name="文本框 8"/>
          <p:cNvSpPr txBox="1"/>
          <p:nvPr/>
        </p:nvSpPr>
        <p:spPr>
          <a:xfrm>
            <a:off x="751205" y="426085"/>
            <a:ext cx="8155940" cy="583565"/>
          </a:xfrm>
          <a:prstGeom prst="rect">
            <a:avLst/>
          </a:prstGeom>
          <a:noFill/>
        </p:spPr>
        <p:txBody>
          <a:bodyPr wrap="square" rtlCol="0" anchor="t">
            <a:spAutoFit/>
          </a:bodyPr>
          <a:p>
            <a:pPr marL="0" indent="0">
              <a:spcBef>
                <a:spcPct val="0"/>
              </a:spcBef>
              <a:spcAft>
                <a:spcPct val="0"/>
              </a:spcAft>
            </a:pPr>
            <a:r>
              <a:rPr lang="en-US" altLang="zh-CN" sz="3200">
                <a:solidFill>
                  <a:schemeClr val="bg1"/>
                </a:solidFill>
                <a:ea typeface="微软雅黑" panose="020B0503020204020204" pitchFamily="34" charset="-122"/>
                <a:cs typeface="+mn-lt"/>
                <a:sym typeface="+mn-ea"/>
              </a:rPr>
              <a:t> M(ulti) L(ayer) P(erceptron) </a:t>
            </a:r>
            <a:r>
              <a:rPr lang="en-US" altLang="zh-CN" sz="3200">
                <a:solidFill>
                  <a:schemeClr val="accent2"/>
                </a:solidFill>
                <a:ea typeface="微软雅黑" panose="020B0503020204020204" pitchFamily="34" charset="-122"/>
                <a:cs typeface="+mn-lt"/>
                <a:sym typeface="+mn-ea"/>
              </a:rPr>
              <a:t>Result </a:t>
            </a:r>
            <a:r>
              <a:rPr lang="en-US" altLang="zh-CN" sz="3200">
                <a:solidFill>
                  <a:schemeClr val="bg1"/>
                </a:solidFill>
                <a:sym typeface="+mn-ea"/>
              </a:rPr>
              <a:t>ECAL</a:t>
            </a:r>
            <a:r>
              <a:rPr lang="en-US" altLang="zh-CN" sz="3200">
                <a:solidFill>
                  <a:schemeClr val="accent2"/>
                </a:solidFill>
                <a:ea typeface="微软雅黑" panose="020B0503020204020204" pitchFamily="34" charset="-122"/>
                <a:cs typeface="+mn-lt"/>
                <a:sym typeface="+mn-ea"/>
              </a:rPr>
              <a:t> </a:t>
            </a:r>
            <a:endParaRPr lang="en-US" altLang="zh-CN" sz="3200">
              <a:solidFill>
                <a:schemeClr val="bg1"/>
              </a:solidFill>
              <a:ea typeface="微软雅黑" panose="020B0503020204020204" pitchFamily="34" charset="-122"/>
              <a:cs typeface="+mn-lt"/>
              <a:sym typeface="+mn-ea"/>
            </a:endParaRPr>
          </a:p>
        </p:txBody>
      </p:sp>
      <p:sp>
        <p:nvSpPr>
          <p:cNvPr id="12" name="文本框 11"/>
          <p:cNvSpPr txBox="1"/>
          <p:nvPr/>
        </p:nvSpPr>
        <p:spPr>
          <a:xfrm>
            <a:off x="2439035" y="1219200"/>
            <a:ext cx="1369695" cy="368300"/>
          </a:xfrm>
          <a:prstGeom prst="rect">
            <a:avLst/>
          </a:prstGeom>
          <a:noFill/>
        </p:spPr>
        <p:txBody>
          <a:bodyPr wrap="square" rtlCol="0">
            <a:spAutoFit/>
          </a:bodyPr>
          <a:p>
            <a:r>
              <a:rPr lang="en-US" altLang="zh-CN">
                <a:solidFill>
                  <a:schemeClr val="bg1"/>
                </a:solidFill>
              </a:rPr>
              <a:t>Linearity</a:t>
            </a:r>
            <a:endParaRPr lang="en-US" altLang="zh-CN">
              <a:solidFill>
                <a:schemeClr val="bg1"/>
              </a:solidFill>
            </a:endParaRPr>
          </a:p>
        </p:txBody>
      </p:sp>
      <p:sp>
        <p:nvSpPr>
          <p:cNvPr id="5" name="文本框 4"/>
          <p:cNvSpPr txBox="1"/>
          <p:nvPr/>
        </p:nvSpPr>
        <p:spPr>
          <a:xfrm>
            <a:off x="6776085" y="1537653"/>
            <a:ext cx="5080000" cy="2614930"/>
          </a:xfrm>
          <a:prstGeom prst="rect">
            <a:avLst/>
          </a:prstGeom>
        </p:spPr>
        <p:txBody>
          <a:bodyPr>
            <a:spAutoFit/>
          </a:bodyPr>
          <a:p>
            <a:r>
              <a:rPr lang="en-US" altLang="zh-CN" sz="2400">
                <a:solidFill>
                  <a:schemeClr val="bg1"/>
                </a:solidFill>
              </a:rPr>
              <a:t>Discrete energy points</a:t>
            </a:r>
            <a:r>
              <a:rPr lang="zh-CN" altLang="en-US" sz="2400">
                <a:solidFill>
                  <a:schemeClr val="bg1"/>
                </a:solidFill>
              </a:rPr>
              <a:t>：</a:t>
            </a:r>
            <a:endParaRPr lang="zh-CN" altLang="en-US" sz="2400">
              <a:solidFill>
                <a:schemeClr val="bg1"/>
              </a:solidFill>
            </a:endParaRPr>
          </a:p>
          <a:p>
            <a:endParaRPr lang="zh-CN" altLang="en-US" sz="2000">
              <a:solidFill>
                <a:schemeClr val="bg1"/>
              </a:solidFill>
            </a:endParaRPr>
          </a:p>
          <a:p>
            <a:r>
              <a:rPr lang="en-US" altLang="zh-CN" sz="2000">
                <a:solidFill>
                  <a:schemeClr val="bg1"/>
                </a:solidFill>
                <a:sym typeface="+mn-ea"/>
              </a:rPr>
              <a:t>[2.0, 3.0, 4.0, 5.0, 6.0, 7.0, 8.0, 9.0, 10.0, 15.0, 20.0, 25.0, 30.0, 40.0, 50.0, 60.0, 70.0, 80.0, 90.0, 100.0, 110.0]GeV</a:t>
            </a:r>
            <a:endParaRPr lang="en-US" altLang="zh-CN" sz="2000">
              <a:solidFill>
                <a:schemeClr val="bg1"/>
              </a:solidFill>
            </a:endParaRPr>
          </a:p>
          <a:p>
            <a:endParaRPr lang="en-US" altLang="zh-CN" sz="2000">
              <a:solidFill>
                <a:schemeClr val="bg1"/>
              </a:solidFill>
            </a:endParaRPr>
          </a:p>
          <a:p>
            <a:r>
              <a:rPr lang="en-US" altLang="zh-CN" sz="2000">
                <a:solidFill>
                  <a:schemeClr val="bg1"/>
                </a:solidFill>
              </a:rPr>
              <a:t>Truth = Total deposited energy (</a:t>
            </a:r>
            <a:r>
              <a:rPr lang="en-US" altLang="zh-CN" sz="2000">
                <a:solidFill>
                  <a:schemeClr val="accent2"/>
                </a:solidFill>
              </a:rPr>
              <a:t>MC</a:t>
            </a:r>
            <a:r>
              <a:rPr lang="en-US" altLang="zh-CN" sz="2000">
                <a:solidFill>
                  <a:schemeClr val="bg1"/>
                </a:solidFill>
              </a:rPr>
              <a:t>)</a:t>
            </a:r>
            <a:endParaRPr lang="en-US" altLang="zh-CN" sz="2000">
              <a:solidFill>
                <a:schemeClr val="bg1"/>
              </a:solidFill>
            </a:endParaRPr>
          </a:p>
          <a:p>
            <a:endParaRPr lang="en-US" altLang="zh-CN" sz="2000">
              <a:solidFill>
                <a:schemeClr val="bg1"/>
              </a:solidFill>
            </a:endParaRPr>
          </a:p>
        </p:txBody>
      </p:sp>
      <p:sp>
        <p:nvSpPr>
          <p:cNvPr id="6" name="文本框 5"/>
          <p:cNvSpPr txBox="1"/>
          <p:nvPr/>
        </p:nvSpPr>
        <p:spPr>
          <a:xfrm>
            <a:off x="6954520" y="4163695"/>
            <a:ext cx="2639060" cy="460375"/>
          </a:xfrm>
          <a:prstGeom prst="rect">
            <a:avLst/>
          </a:prstGeom>
          <a:noFill/>
        </p:spPr>
        <p:txBody>
          <a:bodyPr wrap="square" rtlCol="0" anchor="t">
            <a:spAutoFit/>
          </a:bodyPr>
          <a:p>
            <a:r>
              <a:rPr lang="en-US" altLang="zh-CN" sz="2400">
                <a:solidFill>
                  <a:schemeClr val="bg1"/>
                </a:solidFill>
                <a:sym typeface="+mn-ea"/>
              </a:rPr>
              <a:t> Improvement</a:t>
            </a:r>
            <a:r>
              <a:rPr lang="en-US" altLang="zh-CN" sz="2400">
                <a:solidFill>
                  <a:schemeClr val="bg1"/>
                </a:solidFill>
                <a:sym typeface="+mn-ea"/>
              </a:rPr>
              <a:t>ed</a:t>
            </a:r>
            <a:endParaRPr lang="en-US" altLang="zh-CN" sz="2400">
              <a:solidFill>
                <a:schemeClr val="bg1"/>
              </a:solidFill>
              <a:sym typeface="+mn-ea"/>
            </a:endParaRPr>
          </a:p>
        </p:txBody>
      </p:sp>
      <p:pic>
        <p:nvPicPr>
          <p:cNvPr id="4" name="图片 3"/>
          <p:cNvPicPr>
            <a:picLocks noChangeAspect="1"/>
          </p:cNvPicPr>
          <p:nvPr/>
        </p:nvPicPr>
        <p:blipFill>
          <a:blip r:embed="rId3"/>
          <a:stretch>
            <a:fillRect/>
          </a:stretch>
        </p:blipFill>
        <p:spPr>
          <a:xfrm>
            <a:off x="934720" y="1588135"/>
            <a:ext cx="5033645" cy="49885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3" name="灯片编号占位符 2"/>
          <p:cNvSpPr>
            <a:spLocks noGrp="1"/>
          </p:cNvSpPr>
          <p:nvPr>
            <p:ph type="sldNum" sz="quarter" idx="12"/>
          </p:nvPr>
        </p:nvSpPr>
        <p:spPr/>
        <p:txBody>
          <a:bodyPr/>
          <a:p>
            <a:fld id="{DECEAADD-04E7-4E9A-9769-230A8A5E70EE}" type="slidenum">
              <a:rPr lang="zh-CN" altLang="en-US" smtClean="0"/>
            </a:fld>
            <a:endParaRPr lang="zh-CN" altLang="en-US"/>
          </a:p>
        </p:txBody>
      </p:sp>
      <p:sp>
        <p:nvSpPr>
          <p:cNvPr id="9" name="文本框 8"/>
          <p:cNvSpPr txBox="1"/>
          <p:nvPr/>
        </p:nvSpPr>
        <p:spPr>
          <a:xfrm>
            <a:off x="751205" y="426085"/>
            <a:ext cx="8101330" cy="583565"/>
          </a:xfrm>
          <a:prstGeom prst="rect">
            <a:avLst/>
          </a:prstGeom>
          <a:noFill/>
        </p:spPr>
        <p:txBody>
          <a:bodyPr wrap="square" rtlCol="0" anchor="t">
            <a:spAutoFit/>
          </a:bodyPr>
          <a:p>
            <a:pPr marL="0" indent="0">
              <a:spcBef>
                <a:spcPct val="0"/>
              </a:spcBef>
              <a:spcAft>
                <a:spcPct val="0"/>
              </a:spcAft>
            </a:pPr>
            <a:r>
              <a:rPr lang="en-US" altLang="zh-CN" sz="3200">
                <a:solidFill>
                  <a:schemeClr val="bg1"/>
                </a:solidFill>
                <a:ea typeface="微软雅黑" panose="020B0503020204020204" pitchFamily="34" charset="-122"/>
                <a:cs typeface="+mn-lt"/>
                <a:sym typeface="+mn-ea"/>
              </a:rPr>
              <a:t> M(ulti) L(ayer) P(erceptron) </a:t>
            </a:r>
            <a:r>
              <a:rPr lang="en-US" altLang="zh-CN" sz="3200">
                <a:solidFill>
                  <a:schemeClr val="accent2"/>
                </a:solidFill>
                <a:ea typeface="微软雅黑" panose="020B0503020204020204" pitchFamily="34" charset="-122"/>
                <a:cs typeface="+mn-lt"/>
                <a:sym typeface="+mn-ea"/>
              </a:rPr>
              <a:t>Result </a:t>
            </a:r>
            <a:r>
              <a:rPr lang="en-US" altLang="zh-CN" sz="3200">
                <a:solidFill>
                  <a:schemeClr val="bg1"/>
                </a:solidFill>
                <a:sym typeface="+mn-ea"/>
              </a:rPr>
              <a:t>ECAL</a:t>
            </a:r>
            <a:endParaRPr lang="en-US" altLang="zh-CN" sz="3200">
              <a:solidFill>
                <a:schemeClr val="bg1"/>
              </a:solidFill>
              <a:ea typeface="微软雅黑" panose="020B0503020204020204" pitchFamily="34" charset="-122"/>
              <a:cs typeface="+mn-lt"/>
              <a:sym typeface="+mn-ea"/>
            </a:endParaRPr>
          </a:p>
        </p:txBody>
      </p:sp>
      <p:sp>
        <p:nvSpPr>
          <p:cNvPr id="7" name="文本框 6"/>
          <p:cNvSpPr txBox="1"/>
          <p:nvPr/>
        </p:nvSpPr>
        <p:spPr>
          <a:xfrm>
            <a:off x="8160385" y="3311525"/>
            <a:ext cx="2286635" cy="543560"/>
          </a:xfrm>
          <a:prstGeom prst="rect">
            <a:avLst/>
          </a:prstGeom>
          <a:noFill/>
        </p:spPr>
        <p:txBody>
          <a:bodyPr wrap="square" rtlCol="0" anchor="t">
            <a:noAutofit/>
          </a:bodyPr>
          <a:p>
            <a:r>
              <a:rPr lang="en-US" altLang="zh-CN" sz="2000">
                <a:solidFill>
                  <a:schemeClr val="bg1"/>
                </a:solidFill>
                <a:sym typeface="+mn-ea"/>
              </a:rPr>
              <a:t>Truth = Total deposited energy (</a:t>
            </a:r>
            <a:r>
              <a:rPr lang="en-US" altLang="zh-CN" sz="2000">
                <a:solidFill>
                  <a:schemeClr val="accent2"/>
                </a:solidFill>
                <a:sym typeface="+mn-ea"/>
              </a:rPr>
              <a:t>MC</a:t>
            </a:r>
            <a:r>
              <a:rPr lang="en-US" altLang="zh-CN" sz="2000">
                <a:solidFill>
                  <a:schemeClr val="bg1"/>
                </a:solidFill>
                <a:sym typeface="+mn-ea"/>
              </a:rPr>
              <a:t>)</a:t>
            </a:r>
            <a:endParaRPr lang="en-US" altLang="zh-CN" sz="2000">
              <a:solidFill>
                <a:schemeClr val="bg1"/>
              </a:solidFill>
              <a:sym typeface="+mn-ea"/>
            </a:endParaRPr>
          </a:p>
        </p:txBody>
      </p:sp>
      <p:pic>
        <p:nvPicPr>
          <p:cNvPr id="4" name="图片 3"/>
          <p:cNvPicPr>
            <a:picLocks noChangeAspect="1"/>
          </p:cNvPicPr>
          <p:nvPr/>
        </p:nvPicPr>
        <p:blipFill>
          <a:blip r:embed="rId3"/>
          <a:stretch>
            <a:fillRect/>
          </a:stretch>
        </p:blipFill>
        <p:spPr>
          <a:xfrm>
            <a:off x="1085215" y="1329690"/>
            <a:ext cx="6146165" cy="52165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3" name="灯片编号占位符 2"/>
          <p:cNvSpPr>
            <a:spLocks noGrp="1"/>
          </p:cNvSpPr>
          <p:nvPr>
            <p:ph type="sldNum" sz="quarter" idx="12"/>
          </p:nvPr>
        </p:nvSpPr>
        <p:spPr/>
        <p:txBody>
          <a:bodyPr/>
          <a:p>
            <a:fld id="{DECEAADD-04E7-4E9A-9769-230A8A5E70EE}" type="slidenum">
              <a:rPr lang="zh-CN" altLang="en-US" smtClean="0"/>
            </a:fld>
            <a:endParaRPr lang="zh-CN" altLang="en-US"/>
          </a:p>
        </p:txBody>
      </p:sp>
      <p:sp>
        <p:nvSpPr>
          <p:cNvPr id="9" name="文本框 8"/>
          <p:cNvSpPr txBox="1"/>
          <p:nvPr/>
        </p:nvSpPr>
        <p:spPr>
          <a:xfrm>
            <a:off x="751205" y="426085"/>
            <a:ext cx="7859395" cy="583565"/>
          </a:xfrm>
          <a:prstGeom prst="rect">
            <a:avLst/>
          </a:prstGeom>
          <a:noFill/>
        </p:spPr>
        <p:txBody>
          <a:bodyPr wrap="square" rtlCol="0" anchor="t">
            <a:spAutoFit/>
          </a:bodyPr>
          <a:p>
            <a:pPr marL="0" indent="0">
              <a:spcBef>
                <a:spcPct val="0"/>
              </a:spcBef>
              <a:spcAft>
                <a:spcPct val="0"/>
              </a:spcAft>
            </a:pPr>
            <a:r>
              <a:rPr lang="en-US" altLang="zh-CN" sz="3200">
                <a:solidFill>
                  <a:schemeClr val="bg1"/>
                </a:solidFill>
                <a:ea typeface="微软雅黑" panose="020B0503020204020204" pitchFamily="34" charset="-122"/>
                <a:cs typeface="+mn-lt"/>
                <a:sym typeface="+mn-ea"/>
              </a:rPr>
              <a:t> M(ulti) L(ayer) P(erceptron) </a:t>
            </a:r>
            <a:r>
              <a:rPr lang="en-US" altLang="zh-CN" sz="3200">
                <a:solidFill>
                  <a:schemeClr val="accent2"/>
                </a:solidFill>
                <a:ea typeface="微软雅黑" panose="020B0503020204020204" pitchFamily="34" charset="-122"/>
                <a:cs typeface="+mn-lt"/>
                <a:sym typeface="+mn-ea"/>
              </a:rPr>
              <a:t>Result </a:t>
            </a:r>
            <a:r>
              <a:rPr lang="en-US" altLang="zh-CN" sz="3200">
                <a:solidFill>
                  <a:srgbClr val="FF0000"/>
                </a:solidFill>
                <a:ea typeface="微软雅黑" panose="020B0503020204020204" pitchFamily="34" charset="-122"/>
                <a:cs typeface="+mn-lt"/>
                <a:sym typeface="+mn-ea"/>
              </a:rPr>
              <a:t>H</a:t>
            </a:r>
            <a:r>
              <a:rPr lang="en-US" altLang="zh-CN" sz="3200">
                <a:solidFill>
                  <a:srgbClr val="FF0000"/>
                </a:solidFill>
                <a:sym typeface="+mn-ea"/>
              </a:rPr>
              <a:t>CAL</a:t>
            </a:r>
            <a:r>
              <a:rPr lang="en-US" altLang="zh-CN" sz="3200">
                <a:solidFill>
                  <a:schemeClr val="accent2"/>
                </a:solidFill>
                <a:ea typeface="微软雅黑" panose="020B0503020204020204" pitchFamily="34" charset="-122"/>
                <a:cs typeface="+mn-lt"/>
                <a:sym typeface="+mn-ea"/>
              </a:rPr>
              <a:t> </a:t>
            </a:r>
            <a:endParaRPr lang="en-US" altLang="zh-CN" sz="3200">
              <a:solidFill>
                <a:schemeClr val="accent2"/>
              </a:solidFill>
              <a:ea typeface="微软雅黑" panose="020B0503020204020204" pitchFamily="34" charset="-122"/>
              <a:cs typeface="+mn-lt"/>
              <a:sym typeface="+mn-ea"/>
            </a:endParaRPr>
          </a:p>
        </p:txBody>
      </p:sp>
      <p:sp>
        <p:nvSpPr>
          <p:cNvPr id="11" name="文本框 10"/>
          <p:cNvSpPr txBox="1"/>
          <p:nvPr/>
        </p:nvSpPr>
        <p:spPr>
          <a:xfrm>
            <a:off x="2207895" y="1042670"/>
            <a:ext cx="2524760" cy="368300"/>
          </a:xfrm>
          <a:prstGeom prst="rect">
            <a:avLst/>
          </a:prstGeom>
          <a:noFill/>
        </p:spPr>
        <p:txBody>
          <a:bodyPr wrap="square" rtlCol="0">
            <a:spAutoFit/>
          </a:bodyPr>
          <a:p>
            <a:r>
              <a:rPr lang="en-US" altLang="zh-CN">
                <a:solidFill>
                  <a:schemeClr val="bg1"/>
                </a:solidFill>
              </a:rPr>
              <a:t>Energy Resolution</a:t>
            </a:r>
            <a:endParaRPr lang="en-US" altLang="zh-CN">
              <a:solidFill>
                <a:schemeClr val="bg1"/>
              </a:solidFill>
            </a:endParaRPr>
          </a:p>
        </p:txBody>
      </p:sp>
      <p:sp>
        <p:nvSpPr>
          <p:cNvPr id="5" name="文本框 4"/>
          <p:cNvSpPr txBox="1"/>
          <p:nvPr/>
        </p:nvSpPr>
        <p:spPr>
          <a:xfrm>
            <a:off x="6776085" y="1537653"/>
            <a:ext cx="5080000" cy="2614930"/>
          </a:xfrm>
          <a:prstGeom prst="rect">
            <a:avLst/>
          </a:prstGeom>
        </p:spPr>
        <p:txBody>
          <a:bodyPr>
            <a:spAutoFit/>
          </a:bodyPr>
          <a:p>
            <a:r>
              <a:rPr lang="en-US" altLang="zh-CN" sz="2400">
                <a:solidFill>
                  <a:schemeClr val="bg1"/>
                </a:solidFill>
              </a:rPr>
              <a:t>Discrete energy points</a:t>
            </a:r>
            <a:r>
              <a:rPr lang="zh-CN" altLang="en-US" sz="2400">
                <a:solidFill>
                  <a:schemeClr val="bg1"/>
                </a:solidFill>
              </a:rPr>
              <a:t>：</a:t>
            </a:r>
            <a:endParaRPr lang="zh-CN" altLang="en-US" sz="2400">
              <a:solidFill>
                <a:schemeClr val="bg1"/>
              </a:solidFill>
            </a:endParaRPr>
          </a:p>
          <a:p>
            <a:endParaRPr lang="zh-CN" altLang="en-US" sz="2000">
              <a:solidFill>
                <a:schemeClr val="bg1"/>
              </a:solidFill>
            </a:endParaRPr>
          </a:p>
          <a:p>
            <a:r>
              <a:rPr lang="en-US" altLang="zh-CN" sz="2000">
                <a:solidFill>
                  <a:schemeClr val="bg1"/>
                </a:solidFill>
              </a:rPr>
              <a:t>[2.0, 3.0, 4.0, 5.0, 6.0, 7.0, 8.0, 9.0, 10.0, 15.0, 20.0, 25.0, 30.0, 40.0, 50.0, 60.0, 70.0, 80.0, 90.0, 100.0, 110.0]GeV</a:t>
            </a:r>
            <a:endParaRPr lang="en-US" altLang="zh-CN" sz="2000">
              <a:solidFill>
                <a:schemeClr val="bg1"/>
              </a:solidFill>
            </a:endParaRPr>
          </a:p>
          <a:p>
            <a:endParaRPr lang="en-US" altLang="zh-CN" sz="2000">
              <a:solidFill>
                <a:schemeClr val="bg1"/>
              </a:solidFill>
            </a:endParaRPr>
          </a:p>
          <a:p>
            <a:r>
              <a:rPr lang="en-US" altLang="zh-CN" sz="2000">
                <a:solidFill>
                  <a:schemeClr val="bg1"/>
                </a:solidFill>
              </a:rPr>
              <a:t>Truth = Total deposited energy (</a:t>
            </a:r>
            <a:r>
              <a:rPr lang="en-US" altLang="zh-CN" sz="2000">
                <a:solidFill>
                  <a:schemeClr val="accent2"/>
                </a:solidFill>
              </a:rPr>
              <a:t>MC</a:t>
            </a:r>
            <a:r>
              <a:rPr lang="en-US" altLang="zh-CN" sz="2000">
                <a:solidFill>
                  <a:schemeClr val="bg1"/>
                </a:solidFill>
              </a:rPr>
              <a:t>)</a:t>
            </a:r>
            <a:endParaRPr lang="en-US" altLang="zh-CN" sz="2000">
              <a:solidFill>
                <a:schemeClr val="bg1"/>
              </a:solidFill>
            </a:endParaRPr>
          </a:p>
          <a:p>
            <a:endParaRPr lang="en-US" altLang="zh-CN" sz="2000">
              <a:solidFill>
                <a:schemeClr val="bg1"/>
              </a:solidFill>
            </a:endParaRPr>
          </a:p>
        </p:txBody>
      </p:sp>
      <p:sp>
        <p:nvSpPr>
          <p:cNvPr id="7" name="文本框 6"/>
          <p:cNvSpPr txBox="1"/>
          <p:nvPr/>
        </p:nvSpPr>
        <p:spPr>
          <a:xfrm>
            <a:off x="6847205" y="3844925"/>
            <a:ext cx="3475355" cy="1753235"/>
          </a:xfrm>
          <a:prstGeom prst="rect">
            <a:avLst/>
          </a:prstGeom>
          <a:noFill/>
        </p:spPr>
        <p:txBody>
          <a:bodyPr wrap="square" rtlCol="0" anchor="t">
            <a:spAutoFit/>
          </a:bodyPr>
          <a:p>
            <a:r>
              <a:rPr lang="en-US" altLang="zh-CN" sz="2400">
                <a:solidFill>
                  <a:schemeClr val="bg1"/>
                </a:solidFill>
                <a:sym typeface="+mn-ea"/>
              </a:rPr>
              <a:t> Improvement:</a:t>
            </a:r>
            <a:endParaRPr lang="en-US" altLang="zh-CN" sz="2400">
              <a:solidFill>
                <a:schemeClr val="bg1"/>
              </a:solidFill>
              <a:sym typeface="+mn-ea"/>
            </a:endParaRPr>
          </a:p>
          <a:p>
            <a:endParaRPr lang="en-US" altLang="zh-CN" sz="2400">
              <a:solidFill>
                <a:schemeClr val="bg1"/>
              </a:solidFill>
              <a:sym typeface="+mn-ea"/>
            </a:endParaRPr>
          </a:p>
          <a:p>
            <a:pPr marL="285750" indent="-285750">
              <a:buFont typeface="Wingdings" panose="05000000000000000000" charset="0"/>
              <a:buChar char="Ø"/>
            </a:pPr>
            <a:r>
              <a:rPr lang="en-US" altLang="zh-CN" sz="2000">
                <a:solidFill>
                  <a:schemeClr val="bg1"/>
                </a:solidFill>
                <a:sym typeface="+mn-ea"/>
              </a:rPr>
              <a:t>discrete energy points: 5%</a:t>
            </a:r>
            <a:endParaRPr lang="en-US" altLang="zh-CN" sz="2000">
              <a:solidFill>
                <a:schemeClr val="bg1"/>
              </a:solidFill>
              <a:sym typeface="+mn-ea"/>
            </a:endParaRPr>
          </a:p>
          <a:p>
            <a:pPr marL="285750" indent="-285750">
              <a:buFont typeface="Wingdings" panose="05000000000000000000" charset="0"/>
              <a:buChar char="Ø"/>
            </a:pPr>
            <a:r>
              <a:rPr lang="en-US" altLang="zh-CN" sz="2000">
                <a:solidFill>
                  <a:schemeClr val="bg1"/>
                </a:solidFill>
                <a:sym typeface="+mn-ea"/>
              </a:rPr>
              <a:t>total resolution boost: 2%</a:t>
            </a:r>
            <a:endParaRPr lang="en-US" altLang="zh-CN" sz="2000">
              <a:solidFill>
                <a:schemeClr val="bg1"/>
              </a:solidFill>
            </a:endParaRPr>
          </a:p>
          <a:p>
            <a:endParaRPr lang="en-US" altLang="zh-CN" sz="2000">
              <a:solidFill>
                <a:schemeClr val="bg1"/>
              </a:solidFill>
              <a:sym typeface="+mn-ea"/>
            </a:endParaRPr>
          </a:p>
        </p:txBody>
      </p:sp>
      <p:pic>
        <p:nvPicPr>
          <p:cNvPr id="4" name="图片 3"/>
          <p:cNvPicPr>
            <a:picLocks noChangeAspect="1"/>
          </p:cNvPicPr>
          <p:nvPr/>
        </p:nvPicPr>
        <p:blipFill>
          <a:blip r:embed="rId3"/>
          <a:stretch>
            <a:fillRect/>
          </a:stretch>
        </p:blipFill>
        <p:spPr>
          <a:xfrm>
            <a:off x="895985" y="1557020"/>
            <a:ext cx="5148580" cy="51644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3" name="灯片编号占位符 2"/>
          <p:cNvSpPr>
            <a:spLocks noGrp="1"/>
          </p:cNvSpPr>
          <p:nvPr>
            <p:ph type="sldNum" sz="quarter" idx="12"/>
          </p:nvPr>
        </p:nvSpPr>
        <p:spPr/>
        <p:txBody>
          <a:bodyPr/>
          <a:p>
            <a:fld id="{DECEAADD-04E7-4E9A-9769-230A8A5E70EE}" type="slidenum">
              <a:rPr lang="zh-CN" altLang="en-US" smtClean="0"/>
            </a:fld>
            <a:endParaRPr lang="zh-CN" altLang="en-US"/>
          </a:p>
        </p:txBody>
      </p:sp>
      <p:sp>
        <p:nvSpPr>
          <p:cNvPr id="9" name="文本框 8"/>
          <p:cNvSpPr txBox="1"/>
          <p:nvPr/>
        </p:nvSpPr>
        <p:spPr>
          <a:xfrm>
            <a:off x="751205" y="426085"/>
            <a:ext cx="8155940" cy="583565"/>
          </a:xfrm>
          <a:prstGeom prst="rect">
            <a:avLst/>
          </a:prstGeom>
          <a:noFill/>
        </p:spPr>
        <p:txBody>
          <a:bodyPr wrap="square" rtlCol="0" anchor="t">
            <a:spAutoFit/>
          </a:bodyPr>
          <a:p>
            <a:pPr marL="0" indent="0">
              <a:spcBef>
                <a:spcPct val="0"/>
              </a:spcBef>
              <a:spcAft>
                <a:spcPct val="0"/>
              </a:spcAft>
            </a:pPr>
            <a:r>
              <a:rPr lang="en-US" altLang="zh-CN" sz="3200">
                <a:solidFill>
                  <a:schemeClr val="bg1"/>
                </a:solidFill>
                <a:ea typeface="微软雅黑" panose="020B0503020204020204" pitchFamily="34" charset="-122"/>
                <a:cs typeface="+mn-lt"/>
                <a:sym typeface="+mn-ea"/>
              </a:rPr>
              <a:t> M(ulti) L(ayer) P(erceptron) </a:t>
            </a:r>
            <a:r>
              <a:rPr lang="en-US" altLang="zh-CN" sz="3200">
                <a:solidFill>
                  <a:schemeClr val="accent2"/>
                </a:solidFill>
                <a:ea typeface="微软雅黑" panose="020B0503020204020204" pitchFamily="34" charset="-122"/>
                <a:cs typeface="+mn-lt"/>
                <a:sym typeface="+mn-ea"/>
              </a:rPr>
              <a:t>Result </a:t>
            </a:r>
            <a:r>
              <a:rPr lang="en-US" altLang="zh-CN" sz="3200">
                <a:solidFill>
                  <a:srgbClr val="FF0000"/>
                </a:solidFill>
                <a:ea typeface="微软雅黑" panose="020B0503020204020204" pitchFamily="34" charset="-122"/>
                <a:cs typeface="+mn-lt"/>
                <a:sym typeface="+mn-ea"/>
              </a:rPr>
              <a:t>H</a:t>
            </a:r>
            <a:r>
              <a:rPr lang="en-US" altLang="zh-CN" sz="3200">
                <a:solidFill>
                  <a:srgbClr val="FF0000"/>
                </a:solidFill>
                <a:sym typeface="+mn-ea"/>
              </a:rPr>
              <a:t>CAL</a:t>
            </a:r>
            <a:r>
              <a:rPr lang="en-US" altLang="zh-CN" sz="3200">
                <a:solidFill>
                  <a:schemeClr val="accent2"/>
                </a:solidFill>
                <a:ea typeface="微软雅黑" panose="020B0503020204020204" pitchFamily="34" charset="-122"/>
                <a:cs typeface="+mn-lt"/>
                <a:sym typeface="+mn-ea"/>
              </a:rPr>
              <a:t> </a:t>
            </a:r>
            <a:endParaRPr lang="en-US" altLang="zh-CN" sz="3200">
              <a:solidFill>
                <a:schemeClr val="bg1"/>
              </a:solidFill>
              <a:ea typeface="微软雅黑" panose="020B0503020204020204" pitchFamily="34" charset="-122"/>
              <a:cs typeface="+mn-lt"/>
              <a:sym typeface="+mn-ea"/>
            </a:endParaRPr>
          </a:p>
        </p:txBody>
      </p:sp>
      <p:sp>
        <p:nvSpPr>
          <p:cNvPr id="12" name="文本框 11"/>
          <p:cNvSpPr txBox="1"/>
          <p:nvPr/>
        </p:nvSpPr>
        <p:spPr>
          <a:xfrm>
            <a:off x="2439035" y="1219200"/>
            <a:ext cx="1369695" cy="368300"/>
          </a:xfrm>
          <a:prstGeom prst="rect">
            <a:avLst/>
          </a:prstGeom>
          <a:noFill/>
        </p:spPr>
        <p:txBody>
          <a:bodyPr wrap="square" rtlCol="0">
            <a:spAutoFit/>
          </a:bodyPr>
          <a:p>
            <a:r>
              <a:rPr lang="en-US" altLang="zh-CN">
                <a:solidFill>
                  <a:schemeClr val="bg1"/>
                </a:solidFill>
              </a:rPr>
              <a:t>Linearity</a:t>
            </a:r>
            <a:endParaRPr lang="en-US" altLang="zh-CN">
              <a:solidFill>
                <a:schemeClr val="bg1"/>
              </a:solidFill>
            </a:endParaRPr>
          </a:p>
        </p:txBody>
      </p:sp>
      <p:sp>
        <p:nvSpPr>
          <p:cNvPr id="5" name="文本框 4"/>
          <p:cNvSpPr txBox="1"/>
          <p:nvPr/>
        </p:nvSpPr>
        <p:spPr>
          <a:xfrm>
            <a:off x="6776085" y="1537653"/>
            <a:ext cx="5080000" cy="2614930"/>
          </a:xfrm>
          <a:prstGeom prst="rect">
            <a:avLst/>
          </a:prstGeom>
        </p:spPr>
        <p:txBody>
          <a:bodyPr>
            <a:spAutoFit/>
          </a:bodyPr>
          <a:p>
            <a:r>
              <a:rPr lang="en-US" altLang="zh-CN" sz="2400">
                <a:solidFill>
                  <a:schemeClr val="bg1"/>
                </a:solidFill>
              </a:rPr>
              <a:t>Discrete energy points</a:t>
            </a:r>
            <a:r>
              <a:rPr lang="zh-CN" altLang="en-US" sz="2400">
                <a:solidFill>
                  <a:schemeClr val="bg1"/>
                </a:solidFill>
              </a:rPr>
              <a:t>：</a:t>
            </a:r>
            <a:endParaRPr lang="zh-CN" altLang="en-US" sz="2400">
              <a:solidFill>
                <a:schemeClr val="bg1"/>
              </a:solidFill>
            </a:endParaRPr>
          </a:p>
          <a:p>
            <a:endParaRPr lang="zh-CN" altLang="en-US" sz="2000">
              <a:solidFill>
                <a:schemeClr val="bg1"/>
              </a:solidFill>
            </a:endParaRPr>
          </a:p>
          <a:p>
            <a:r>
              <a:rPr lang="en-US" altLang="zh-CN" sz="2000">
                <a:solidFill>
                  <a:schemeClr val="bg1"/>
                </a:solidFill>
                <a:sym typeface="+mn-ea"/>
              </a:rPr>
              <a:t>[2.0, 3.0, 4.0, 5.0, 6.0, 7.0, 8.0, 9.0, 10.0, 15.0, 20.0, 25.0, 30.0, 40.0, 50.0, 60.0, 70.0, 80.0, 90.0, 100.0, 110.0]GeV</a:t>
            </a:r>
            <a:endParaRPr lang="en-US" altLang="zh-CN" sz="2000">
              <a:solidFill>
                <a:schemeClr val="bg1"/>
              </a:solidFill>
            </a:endParaRPr>
          </a:p>
          <a:p>
            <a:endParaRPr lang="en-US" altLang="zh-CN" sz="2000">
              <a:solidFill>
                <a:schemeClr val="bg1"/>
              </a:solidFill>
            </a:endParaRPr>
          </a:p>
          <a:p>
            <a:r>
              <a:rPr lang="en-US" altLang="zh-CN" sz="2000">
                <a:solidFill>
                  <a:schemeClr val="bg1"/>
                </a:solidFill>
              </a:rPr>
              <a:t>Truth = Total deposited energy (</a:t>
            </a:r>
            <a:r>
              <a:rPr lang="en-US" altLang="zh-CN" sz="2000">
                <a:solidFill>
                  <a:schemeClr val="accent2"/>
                </a:solidFill>
              </a:rPr>
              <a:t>MC</a:t>
            </a:r>
            <a:r>
              <a:rPr lang="en-US" altLang="zh-CN" sz="2000">
                <a:solidFill>
                  <a:schemeClr val="bg1"/>
                </a:solidFill>
              </a:rPr>
              <a:t>)</a:t>
            </a:r>
            <a:endParaRPr lang="en-US" altLang="zh-CN" sz="2000">
              <a:solidFill>
                <a:schemeClr val="bg1"/>
              </a:solidFill>
            </a:endParaRPr>
          </a:p>
          <a:p>
            <a:endParaRPr lang="en-US" altLang="zh-CN" sz="2000">
              <a:solidFill>
                <a:schemeClr val="bg1"/>
              </a:solidFill>
            </a:endParaRPr>
          </a:p>
        </p:txBody>
      </p:sp>
      <p:sp>
        <p:nvSpPr>
          <p:cNvPr id="6" name="文本框 5"/>
          <p:cNvSpPr txBox="1"/>
          <p:nvPr/>
        </p:nvSpPr>
        <p:spPr>
          <a:xfrm>
            <a:off x="6954520" y="4163695"/>
            <a:ext cx="2639060" cy="460375"/>
          </a:xfrm>
          <a:prstGeom prst="rect">
            <a:avLst/>
          </a:prstGeom>
          <a:noFill/>
        </p:spPr>
        <p:txBody>
          <a:bodyPr wrap="square" rtlCol="0" anchor="t">
            <a:spAutoFit/>
          </a:bodyPr>
          <a:p>
            <a:r>
              <a:rPr lang="en-US" altLang="zh-CN" sz="2400">
                <a:solidFill>
                  <a:schemeClr val="bg1"/>
                </a:solidFill>
                <a:sym typeface="+mn-ea"/>
              </a:rPr>
              <a:t> Improvement</a:t>
            </a:r>
            <a:r>
              <a:rPr lang="en-US" altLang="zh-CN" sz="2400">
                <a:solidFill>
                  <a:schemeClr val="bg1"/>
                </a:solidFill>
                <a:sym typeface="+mn-ea"/>
              </a:rPr>
              <a:t>ed</a:t>
            </a:r>
            <a:endParaRPr lang="en-US" altLang="zh-CN" sz="2400">
              <a:solidFill>
                <a:schemeClr val="bg1"/>
              </a:solidFill>
              <a:sym typeface="+mn-ea"/>
            </a:endParaRPr>
          </a:p>
        </p:txBody>
      </p:sp>
      <p:pic>
        <p:nvPicPr>
          <p:cNvPr id="2" name="图片 1"/>
          <p:cNvPicPr>
            <a:picLocks noChangeAspect="1"/>
          </p:cNvPicPr>
          <p:nvPr/>
        </p:nvPicPr>
        <p:blipFill>
          <a:blip r:embed="rId3"/>
          <a:stretch>
            <a:fillRect/>
          </a:stretch>
        </p:blipFill>
        <p:spPr>
          <a:xfrm>
            <a:off x="751205" y="1617345"/>
            <a:ext cx="4963795" cy="50704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3" name="灯片编号占位符 2"/>
          <p:cNvSpPr>
            <a:spLocks noGrp="1"/>
          </p:cNvSpPr>
          <p:nvPr>
            <p:ph type="sldNum" sz="quarter" idx="12"/>
          </p:nvPr>
        </p:nvSpPr>
        <p:spPr/>
        <p:txBody>
          <a:bodyPr/>
          <a:p>
            <a:fld id="{DECEAADD-04E7-4E9A-9769-230A8A5E70EE}" type="slidenum">
              <a:rPr lang="zh-CN" altLang="en-US" smtClean="0"/>
            </a:fld>
            <a:endParaRPr lang="zh-CN" altLang="en-US"/>
          </a:p>
        </p:txBody>
      </p:sp>
      <p:sp>
        <p:nvSpPr>
          <p:cNvPr id="9" name="文本框 8"/>
          <p:cNvSpPr txBox="1"/>
          <p:nvPr/>
        </p:nvSpPr>
        <p:spPr>
          <a:xfrm>
            <a:off x="751205" y="426085"/>
            <a:ext cx="8101330" cy="583565"/>
          </a:xfrm>
          <a:prstGeom prst="rect">
            <a:avLst/>
          </a:prstGeom>
          <a:noFill/>
        </p:spPr>
        <p:txBody>
          <a:bodyPr wrap="square" rtlCol="0" anchor="t">
            <a:spAutoFit/>
          </a:bodyPr>
          <a:p>
            <a:pPr marL="0" indent="0">
              <a:spcBef>
                <a:spcPct val="0"/>
              </a:spcBef>
              <a:spcAft>
                <a:spcPct val="0"/>
              </a:spcAft>
            </a:pPr>
            <a:r>
              <a:rPr lang="en-US" altLang="zh-CN" sz="3200">
                <a:solidFill>
                  <a:schemeClr val="bg1"/>
                </a:solidFill>
                <a:ea typeface="微软雅黑" panose="020B0503020204020204" pitchFamily="34" charset="-122"/>
                <a:cs typeface="+mn-lt"/>
                <a:sym typeface="+mn-ea"/>
              </a:rPr>
              <a:t> M(ulti) L(ayer) P(erceptron) </a:t>
            </a:r>
            <a:r>
              <a:rPr lang="en-US" altLang="zh-CN" sz="3200">
                <a:solidFill>
                  <a:schemeClr val="accent2"/>
                </a:solidFill>
                <a:ea typeface="微软雅黑" panose="020B0503020204020204" pitchFamily="34" charset="-122"/>
                <a:cs typeface="+mn-lt"/>
                <a:sym typeface="+mn-ea"/>
              </a:rPr>
              <a:t>Result </a:t>
            </a:r>
            <a:r>
              <a:rPr lang="en-US" altLang="zh-CN" sz="3200">
                <a:solidFill>
                  <a:srgbClr val="FF0000"/>
                </a:solidFill>
                <a:ea typeface="微软雅黑" panose="020B0503020204020204" pitchFamily="34" charset="-122"/>
                <a:cs typeface="+mn-lt"/>
                <a:sym typeface="+mn-ea"/>
              </a:rPr>
              <a:t>H</a:t>
            </a:r>
            <a:r>
              <a:rPr lang="en-US" altLang="zh-CN" sz="3200">
                <a:solidFill>
                  <a:srgbClr val="FF0000"/>
                </a:solidFill>
                <a:sym typeface="+mn-ea"/>
              </a:rPr>
              <a:t>CAL</a:t>
            </a:r>
            <a:endParaRPr lang="en-US" altLang="zh-CN" sz="3200">
              <a:solidFill>
                <a:schemeClr val="bg1"/>
              </a:solidFill>
              <a:ea typeface="微软雅黑" panose="020B0503020204020204" pitchFamily="34" charset="-122"/>
              <a:cs typeface="+mn-lt"/>
              <a:sym typeface="+mn-ea"/>
            </a:endParaRPr>
          </a:p>
        </p:txBody>
      </p:sp>
      <p:sp>
        <p:nvSpPr>
          <p:cNvPr id="7" name="文本框 6"/>
          <p:cNvSpPr txBox="1"/>
          <p:nvPr/>
        </p:nvSpPr>
        <p:spPr>
          <a:xfrm>
            <a:off x="8160385" y="3311525"/>
            <a:ext cx="2286635" cy="543560"/>
          </a:xfrm>
          <a:prstGeom prst="rect">
            <a:avLst/>
          </a:prstGeom>
          <a:noFill/>
        </p:spPr>
        <p:txBody>
          <a:bodyPr wrap="square" rtlCol="0" anchor="t">
            <a:noAutofit/>
          </a:bodyPr>
          <a:p>
            <a:r>
              <a:rPr lang="en-US" altLang="zh-CN" sz="2000">
                <a:solidFill>
                  <a:schemeClr val="bg1"/>
                </a:solidFill>
                <a:sym typeface="+mn-ea"/>
              </a:rPr>
              <a:t>Truth = Total deposited energy (</a:t>
            </a:r>
            <a:r>
              <a:rPr lang="en-US" altLang="zh-CN" sz="2000">
                <a:solidFill>
                  <a:schemeClr val="accent2"/>
                </a:solidFill>
                <a:sym typeface="+mn-ea"/>
              </a:rPr>
              <a:t>MC</a:t>
            </a:r>
            <a:r>
              <a:rPr lang="en-US" altLang="zh-CN" sz="2000">
                <a:solidFill>
                  <a:schemeClr val="bg1"/>
                </a:solidFill>
                <a:sym typeface="+mn-ea"/>
              </a:rPr>
              <a:t>)</a:t>
            </a:r>
            <a:endParaRPr lang="en-US" altLang="zh-CN" sz="2000">
              <a:solidFill>
                <a:schemeClr val="bg1"/>
              </a:solidFill>
              <a:sym typeface="+mn-ea"/>
            </a:endParaRPr>
          </a:p>
        </p:txBody>
      </p:sp>
      <p:pic>
        <p:nvPicPr>
          <p:cNvPr id="2" name="图片 1"/>
          <p:cNvPicPr>
            <a:picLocks noChangeAspect="1"/>
          </p:cNvPicPr>
          <p:nvPr/>
        </p:nvPicPr>
        <p:blipFill>
          <a:blip r:embed="rId3"/>
          <a:stretch>
            <a:fillRect/>
          </a:stretch>
        </p:blipFill>
        <p:spPr>
          <a:xfrm>
            <a:off x="751205" y="1082040"/>
            <a:ext cx="6783705" cy="56394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3" name="灯片编号占位符 2"/>
          <p:cNvSpPr>
            <a:spLocks noGrp="1"/>
          </p:cNvSpPr>
          <p:nvPr>
            <p:ph type="sldNum" sz="quarter" idx="12"/>
          </p:nvPr>
        </p:nvSpPr>
        <p:spPr/>
        <p:txBody>
          <a:bodyPr/>
          <a:p>
            <a:fld id="{DECEAADD-04E7-4E9A-9769-230A8A5E70EE}" type="slidenum">
              <a:rPr lang="zh-CN" altLang="en-US" smtClean="0"/>
            </a:fld>
            <a:endParaRPr lang="zh-CN" altLang="en-US"/>
          </a:p>
        </p:txBody>
      </p:sp>
      <p:sp>
        <p:nvSpPr>
          <p:cNvPr id="9" name="文本框 8"/>
          <p:cNvSpPr txBox="1"/>
          <p:nvPr/>
        </p:nvSpPr>
        <p:spPr>
          <a:xfrm>
            <a:off x="751205" y="426085"/>
            <a:ext cx="6096000" cy="583565"/>
          </a:xfrm>
          <a:prstGeom prst="rect">
            <a:avLst/>
          </a:prstGeom>
          <a:noFill/>
        </p:spPr>
        <p:txBody>
          <a:bodyPr wrap="square" rtlCol="0" anchor="t">
            <a:spAutoFit/>
          </a:bodyPr>
          <a:p>
            <a:pPr marL="0" indent="0">
              <a:spcBef>
                <a:spcPct val="0"/>
              </a:spcBef>
              <a:spcAft>
                <a:spcPct val="0"/>
              </a:spcAft>
            </a:pPr>
            <a:r>
              <a:rPr lang="en-US" altLang="zh-CN" sz="3200">
                <a:solidFill>
                  <a:schemeClr val="bg1"/>
                </a:solidFill>
                <a:ea typeface="微软雅黑" panose="020B0503020204020204" pitchFamily="34" charset="-122"/>
                <a:cs typeface="+mn-lt"/>
                <a:sym typeface="+mn-ea"/>
              </a:rPr>
              <a:t>back up</a:t>
            </a:r>
            <a:endParaRPr lang="en-US" altLang="zh-CN" sz="3200">
              <a:solidFill>
                <a:schemeClr val="bg1"/>
              </a:solidFill>
              <a:ea typeface="微软雅黑" panose="020B0503020204020204" pitchFamily="34" charset="-122"/>
              <a:cs typeface="+mn-lt"/>
              <a:sym typeface="+mn-ea"/>
            </a:endParaRPr>
          </a:p>
        </p:txBody>
      </p:sp>
      <p:pic>
        <p:nvPicPr>
          <p:cNvPr id="4" name="图片 3"/>
          <p:cNvPicPr>
            <a:picLocks noChangeAspect="1"/>
          </p:cNvPicPr>
          <p:nvPr/>
        </p:nvPicPr>
        <p:blipFill>
          <a:blip r:embed="rId3"/>
          <a:stretch>
            <a:fillRect/>
          </a:stretch>
        </p:blipFill>
        <p:spPr>
          <a:xfrm>
            <a:off x="421005" y="1613535"/>
            <a:ext cx="10772775" cy="40252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3" name="灯片编号占位符 2"/>
          <p:cNvSpPr>
            <a:spLocks noGrp="1"/>
          </p:cNvSpPr>
          <p:nvPr>
            <p:ph type="sldNum" sz="quarter" idx="12"/>
          </p:nvPr>
        </p:nvSpPr>
        <p:spPr/>
        <p:txBody>
          <a:bodyPr/>
          <a:p>
            <a:fld id="{DECEAADD-04E7-4E9A-9769-230A8A5E70EE}" type="slidenum">
              <a:rPr lang="zh-CN" altLang="en-US" smtClean="0"/>
            </a:fld>
            <a:endParaRPr lang="zh-CN" altLang="en-US"/>
          </a:p>
        </p:txBody>
      </p:sp>
      <p:sp>
        <p:nvSpPr>
          <p:cNvPr id="9" name="文本框 8"/>
          <p:cNvSpPr txBox="1"/>
          <p:nvPr/>
        </p:nvSpPr>
        <p:spPr>
          <a:xfrm>
            <a:off x="751205" y="426085"/>
            <a:ext cx="6096000" cy="583565"/>
          </a:xfrm>
          <a:prstGeom prst="rect">
            <a:avLst/>
          </a:prstGeom>
          <a:noFill/>
        </p:spPr>
        <p:txBody>
          <a:bodyPr wrap="square" rtlCol="0" anchor="t">
            <a:spAutoFit/>
          </a:bodyPr>
          <a:p>
            <a:pPr marL="0" indent="0">
              <a:spcBef>
                <a:spcPct val="0"/>
              </a:spcBef>
              <a:spcAft>
                <a:spcPct val="0"/>
              </a:spcAft>
            </a:pPr>
            <a:r>
              <a:rPr lang="en-US" altLang="zh-CN" sz="3200">
                <a:solidFill>
                  <a:schemeClr val="bg1"/>
                </a:solidFill>
                <a:ea typeface="微软雅黑" panose="020B0503020204020204" pitchFamily="34" charset="-122"/>
                <a:cs typeface="+mn-lt"/>
                <a:sym typeface="+mn-ea"/>
              </a:rPr>
              <a:t>back up</a:t>
            </a:r>
            <a:endParaRPr lang="en-US" altLang="zh-CN" sz="3200">
              <a:solidFill>
                <a:schemeClr val="bg1"/>
              </a:solidFill>
              <a:ea typeface="微软雅黑" panose="020B0503020204020204" pitchFamily="34" charset="-122"/>
              <a:cs typeface="+mn-lt"/>
              <a:sym typeface="+mn-ea"/>
            </a:endParaRPr>
          </a:p>
        </p:txBody>
      </p:sp>
      <p:sp>
        <p:nvSpPr>
          <p:cNvPr id="6" name="文本框 5"/>
          <p:cNvSpPr txBox="1"/>
          <p:nvPr/>
        </p:nvSpPr>
        <p:spPr>
          <a:xfrm>
            <a:off x="3048000" y="426085"/>
            <a:ext cx="6096000" cy="368300"/>
          </a:xfrm>
          <a:prstGeom prst="rect">
            <a:avLst/>
          </a:prstGeom>
          <a:noFill/>
        </p:spPr>
        <p:txBody>
          <a:bodyPr wrap="square" rtlCol="0" anchor="t">
            <a:spAutoFit/>
          </a:bodyPr>
          <a:p>
            <a:r>
              <a:rPr lang="en-US" altLang="zh-CN">
                <a:solidFill>
                  <a:schemeClr val="accent2"/>
                </a:solidFill>
              </a:rPr>
              <a:t>borong HCAL e-</a:t>
            </a:r>
            <a:endParaRPr lang="en-US" altLang="zh-CN">
              <a:solidFill>
                <a:schemeClr val="accent2"/>
              </a:solidFill>
            </a:endParaRPr>
          </a:p>
        </p:txBody>
      </p:sp>
      <p:pic>
        <p:nvPicPr>
          <p:cNvPr id="4" name="图片 3"/>
          <p:cNvPicPr>
            <a:picLocks noChangeAspect="1"/>
          </p:cNvPicPr>
          <p:nvPr/>
        </p:nvPicPr>
        <p:blipFill>
          <a:blip r:embed="rId3"/>
          <a:stretch>
            <a:fillRect/>
          </a:stretch>
        </p:blipFill>
        <p:spPr>
          <a:xfrm>
            <a:off x="411480" y="1969135"/>
            <a:ext cx="5287645" cy="3783965"/>
          </a:xfrm>
          <a:prstGeom prst="rect">
            <a:avLst/>
          </a:prstGeom>
        </p:spPr>
      </p:pic>
      <p:pic>
        <p:nvPicPr>
          <p:cNvPr id="7" name="图片 6"/>
          <p:cNvPicPr>
            <a:picLocks noChangeAspect="1"/>
          </p:cNvPicPr>
          <p:nvPr/>
        </p:nvPicPr>
        <p:blipFill>
          <a:blip r:embed="rId4"/>
          <a:stretch>
            <a:fillRect/>
          </a:stretch>
        </p:blipFill>
        <p:spPr>
          <a:xfrm>
            <a:off x="6307455" y="1969135"/>
            <a:ext cx="5329555" cy="38138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3" name="灯片编号占位符 2"/>
          <p:cNvSpPr>
            <a:spLocks noGrp="1"/>
          </p:cNvSpPr>
          <p:nvPr>
            <p:ph type="sldNum" sz="quarter" idx="12"/>
          </p:nvPr>
        </p:nvSpPr>
        <p:spPr/>
        <p:txBody>
          <a:bodyPr/>
          <a:p>
            <a:fld id="{DECEAADD-04E7-4E9A-9769-230A8A5E70EE}" type="slidenum">
              <a:rPr lang="zh-CN" altLang="en-US" smtClean="0"/>
            </a:fld>
            <a:endParaRPr lang="zh-CN" altLang="en-US"/>
          </a:p>
        </p:txBody>
      </p:sp>
      <p:sp>
        <p:nvSpPr>
          <p:cNvPr id="9" name="文本框 8"/>
          <p:cNvSpPr txBox="1"/>
          <p:nvPr/>
        </p:nvSpPr>
        <p:spPr>
          <a:xfrm>
            <a:off x="751205" y="426085"/>
            <a:ext cx="6096000" cy="583565"/>
          </a:xfrm>
          <a:prstGeom prst="rect">
            <a:avLst/>
          </a:prstGeom>
          <a:noFill/>
        </p:spPr>
        <p:txBody>
          <a:bodyPr wrap="square" rtlCol="0" anchor="t">
            <a:spAutoFit/>
          </a:bodyPr>
          <a:p>
            <a:pPr marL="0" indent="0">
              <a:spcBef>
                <a:spcPct val="0"/>
              </a:spcBef>
              <a:spcAft>
                <a:spcPct val="0"/>
              </a:spcAft>
            </a:pPr>
            <a:r>
              <a:rPr lang="en-US" altLang="zh-CN" sz="3200">
                <a:solidFill>
                  <a:schemeClr val="bg1"/>
                </a:solidFill>
                <a:ea typeface="微软雅黑" panose="020B0503020204020204" pitchFamily="34" charset="-122"/>
                <a:cs typeface="+mn-lt"/>
                <a:sym typeface="+mn-ea"/>
              </a:rPr>
              <a:t> M(ulti) L(ayer) P(erceptron)</a:t>
            </a:r>
            <a:endParaRPr lang="en-US" altLang="zh-CN" sz="3200">
              <a:solidFill>
                <a:schemeClr val="bg1"/>
              </a:solidFill>
              <a:ea typeface="微软雅黑" panose="020B0503020204020204" pitchFamily="34" charset="-122"/>
              <a:cs typeface="+mn-lt"/>
              <a:sym typeface="+mn-ea"/>
            </a:endParaRPr>
          </a:p>
        </p:txBody>
      </p:sp>
      <p:pic>
        <p:nvPicPr>
          <p:cNvPr id="2" name="图片 1"/>
          <p:cNvPicPr>
            <a:picLocks noChangeAspect="1"/>
          </p:cNvPicPr>
          <p:nvPr/>
        </p:nvPicPr>
        <p:blipFill>
          <a:blip r:embed="rId3"/>
          <a:stretch>
            <a:fillRect/>
          </a:stretch>
        </p:blipFill>
        <p:spPr>
          <a:xfrm>
            <a:off x="184150" y="1428115"/>
            <a:ext cx="6760845" cy="5066030"/>
          </a:xfrm>
          <a:prstGeom prst="rect">
            <a:avLst/>
          </a:prstGeom>
        </p:spPr>
      </p:pic>
      <p:graphicFrame>
        <p:nvGraphicFramePr>
          <p:cNvPr id="10" name="表格 9"/>
          <p:cNvGraphicFramePr/>
          <p:nvPr>
            <p:custDataLst>
              <p:tags r:id="rId4"/>
            </p:custDataLst>
          </p:nvPr>
        </p:nvGraphicFramePr>
        <p:xfrm>
          <a:off x="7191375" y="1793875"/>
          <a:ext cx="4274820" cy="3987800"/>
        </p:xfrm>
        <a:graphic>
          <a:graphicData uri="http://schemas.openxmlformats.org/drawingml/2006/table">
            <a:tbl>
              <a:tblPr firstRow="1" bandRow="1">
                <a:tableStyleId>{5C22544A-7EE6-4342-B048-85BDC9FD1C3A}</a:tableStyleId>
              </a:tblPr>
              <a:tblGrid>
                <a:gridCol w="2137410"/>
                <a:gridCol w="2137410"/>
              </a:tblGrid>
              <a:tr h="797560">
                <a:tc>
                  <a:txBody>
                    <a:bodyPr/>
                    <a:p>
                      <a:pPr algn="ctr"/>
                      <a:r>
                        <a:rPr lang="en-US" altLang="zh-CN" sz="1100"/>
                        <a:t>Method</a:t>
                      </a:r>
                      <a:endParaRPr lang="en-US" altLang="zh-CN" sz="1100"/>
                    </a:p>
                  </a:txBody>
                  <a:tcPr marL="0" marR="0" marT="0" marB="0" anchor="ctr" anchorCtr="0"/>
                </a:tc>
                <a:tc>
                  <a:txBody>
                    <a:bodyPr/>
                    <a:p>
                      <a:pPr algn="ctr"/>
                      <a:r>
                        <a:rPr lang="en-US" altLang="zh-CN" sz="1100"/>
                        <a:t>What you are asking the model</a:t>
                      </a:r>
                      <a:endParaRPr lang="en-US" altLang="zh-CN" sz="1100"/>
                    </a:p>
                  </a:txBody>
                  <a:tcPr marL="0" marR="0" marT="0" marB="0" anchor="ctr" anchorCtr="0"/>
                </a:tc>
              </a:tr>
              <a:tr h="797560">
                <a:tc>
                  <a:txBody>
                    <a:bodyPr/>
                    <a:p>
                      <a:pPr algn="ctr"/>
                      <a:r>
                        <a:rPr lang="en-US" altLang="zh-CN" sz="1100"/>
                        <a:t>Integrated Gradients</a:t>
                      </a:r>
                      <a:endParaRPr lang="en-US" altLang="zh-CN" sz="1100"/>
                    </a:p>
                  </a:txBody>
                  <a:tcPr marL="0" marR="0" marT="0" marB="0" anchor="ctr" anchorCtr="0"/>
                </a:tc>
                <a:tc>
                  <a:txBody>
                    <a:bodyPr/>
                    <a:p>
                      <a:pPr algn="ctr"/>
                      <a:r>
                        <a:rPr lang="en-US" altLang="zh-CN" sz="1100"/>
                        <a:t>“Along the path from nothing to this input, who helped you the most?”</a:t>
                      </a:r>
                      <a:endParaRPr lang="en-US" altLang="zh-CN" sz="1100"/>
                    </a:p>
                  </a:txBody>
                  <a:tcPr marL="0" marR="0" marT="0" marB="0" anchor="ctr" anchorCtr="0"/>
                </a:tc>
              </a:tr>
              <a:tr h="797560">
                <a:tc>
                  <a:txBody>
                    <a:bodyPr/>
                    <a:p>
                      <a:pPr algn="ctr"/>
                      <a:r>
                        <a:rPr lang="en-US" altLang="zh-CN" sz="1100"/>
                        <a:t>Gradient SHAP</a:t>
                      </a:r>
                      <a:endParaRPr lang="en-US" altLang="zh-CN" sz="1100"/>
                    </a:p>
                  </a:txBody>
                  <a:tcPr marL="0" marR="0" marT="0" marB="0" anchor="ctr" anchorCtr="0"/>
                </a:tc>
                <a:tc>
                  <a:txBody>
                    <a:bodyPr/>
                    <a:p>
                      <a:pPr algn="ctr"/>
                      <a:r>
                        <a:rPr lang="en-US" altLang="zh-CN" sz="1100"/>
                        <a:t>“If I repeat the experiment many times, who is important on average?”</a:t>
                      </a:r>
                      <a:endParaRPr lang="en-US" altLang="zh-CN" sz="1100"/>
                    </a:p>
                  </a:txBody>
                  <a:tcPr marL="0" marR="0" marT="0" marB="0" anchor="ctr" anchorCtr="0"/>
                </a:tc>
              </a:tr>
              <a:tr h="797560">
                <a:tc>
                  <a:txBody>
                    <a:bodyPr/>
                    <a:p>
                      <a:pPr algn="ctr"/>
                      <a:r>
                        <a:rPr lang="en-US" altLang="zh-CN" sz="1100"/>
                        <a:t>Saliency</a:t>
                      </a:r>
                      <a:endParaRPr lang="en-US" altLang="zh-CN" sz="1100"/>
                    </a:p>
                  </a:txBody>
                  <a:tcPr marL="0" marR="0" marT="0" marB="0" anchor="ctr" anchorCtr="0"/>
                </a:tc>
                <a:tc>
                  <a:txBody>
                    <a:bodyPr/>
                    <a:p>
                      <a:pPr algn="ctr"/>
                      <a:r>
                        <a:rPr lang="en-US" altLang="zh-CN" sz="1100"/>
                        <a:t>“If I slightly touch you right now, who reacts the most?”</a:t>
                      </a:r>
                      <a:endParaRPr lang="en-US" altLang="zh-CN" sz="1100"/>
                    </a:p>
                  </a:txBody>
                  <a:tcPr marL="0" marR="0" marT="0" marB="0" anchor="ctr" anchorCtr="0"/>
                </a:tc>
              </a:tr>
              <a:tr h="797560">
                <a:tc>
                  <a:txBody>
                    <a:bodyPr/>
                    <a:p>
                      <a:pPr algn="ctr"/>
                      <a:r>
                        <a:rPr lang="en-US" altLang="zh-CN" sz="1100"/>
                        <a:t>Permutation</a:t>
                      </a:r>
                      <a:endParaRPr lang="en-US" altLang="zh-CN" sz="1100"/>
                    </a:p>
                  </a:txBody>
                  <a:tcPr marL="0" marR="0" marT="0" marB="0" anchor="ctr" anchorCtr="0"/>
                </a:tc>
                <a:tc>
                  <a:txBody>
                    <a:bodyPr/>
                    <a:p>
                      <a:pPr algn="ctr"/>
                      <a:r>
                        <a:rPr lang="en-US" altLang="zh-CN" sz="1100"/>
                        <a:t>“If I remove you, does the model fall apart?”</a:t>
                      </a:r>
                      <a:endParaRPr lang="en-US" altLang="zh-CN" sz="1100"/>
                    </a:p>
                  </a:txBody>
                  <a:tcPr marL="0" marR="0" marT="0" marB="0" anchor="ctr" anchorCtr="0"/>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3" name="灯片编号占位符 2"/>
          <p:cNvSpPr>
            <a:spLocks noGrp="1"/>
          </p:cNvSpPr>
          <p:nvPr>
            <p:ph type="sldNum" sz="quarter" idx="12"/>
          </p:nvPr>
        </p:nvSpPr>
        <p:spPr/>
        <p:txBody>
          <a:bodyPr/>
          <a:p>
            <a:fld id="{DECEAADD-04E7-4E9A-9769-230A8A5E70EE}" type="slidenum">
              <a:rPr lang="zh-CN" altLang="en-US" smtClean="0"/>
            </a:fld>
            <a:endParaRPr lang="zh-CN" altLang="en-US"/>
          </a:p>
        </p:txBody>
      </p:sp>
      <p:sp>
        <p:nvSpPr>
          <p:cNvPr id="9" name="文本框 8"/>
          <p:cNvSpPr txBox="1"/>
          <p:nvPr/>
        </p:nvSpPr>
        <p:spPr>
          <a:xfrm>
            <a:off x="751205" y="426085"/>
            <a:ext cx="6096000" cy="583565"/>
          </a:xfrm>
          <a:prstGeom prst="rect">
            <a:avLst/>
          </a:prstGeom>
          <a:noFill/>
        </p:spPr>
        <p:txBody>
          <a:bodyPr wrap="square" rtlCol="0" anchor="t">
            <a:spAutoFit/>
          </a:bodyPr>
          <a:p>
            <a:pPr marL="0" indent="0">
              <a:spcBef>
                <a:spcPct val="0"/>
              </a:spcBef>
              <a:spcAft>
                <a:spcPct val="0"/>
              </a:spcAft>
            </a:pPr>
            <a:r>
              <a:rPr lang="en-US" altLang="zh-CN" sz="3200">
                <a:solidFill>
                  <a:schemeClr val="bg1"/>
                </a:solidFill>
                <a:ea typeface="微软雅黑" panose="020B0503020204020204" pitchFamily="34" charset="-122"/>
                <a:cs typeface="+mn-lt"/>
                <a:sym typeface="+mn-ea"/>
              </a:rPr>
              <a:t> M(ulti) L(ayer) P(erceptron)</a:t>
            </a:r>
            <a:endParaRPr lang="en-US" altLang="zh-CN" sz="3200">
              <a:solidFill>
                <a:schemeClr val="bg1"/>
              </a:solidFill>
              <a:ea typeface="微软雅黑" panose="020B0503020204020204" pitchFamily="34" charset="-122"/>
              <a:cs typeface="+mn-lt"/>
              <a:sym typeface="+mn-ea"/>
            </a:endParaRPr>
          </a:p>
        </p:txBody>
      </p:sp>
      <p:pic>
        <p:nvPicPr>
          <p:cNvPr id="4" name="图片 3"/>
          <p:cNvPicPr>
            <a:picLocks noChangeAspect="1"/>
          </p:cNvPicPr>
          <p:nvPr/>
        </p:nvPicPr>
        <p:blipFill>
          <a:blip r:embed="rId3"/>
          <a:stretch>
            <a:fillRect/>
          </a:stretch>
        </p:blipFill>
        <p:spPr>
          <a:xfrm>
            <a:off x="250825" y="1552575"/>
            <a:ext cx="6653530" cy="4734560"/>
          </a:xfrm>
          <a:prstGeom prst="rect">
            <a:avLst/>
          </a:prstGeom>
        </p:spPr>
      </p:pic>
      <p:graphicFrame>
        <p:nvGraphicFramePr>
          <p:cNvPr id="6" name="表格 5"/>
          <p:cNvGraphicFramePr/>
          <p:nvPr>
            <p:custDataLst>
              <p:tags r:id="rId4"/>
            </p:custDataLst>
          </p:nvPr>
        </p:nvGraphicFramePr>
        <p:xfrm>
          <a:off x="7191375" y="1793875"/>
          <a:ext cx="4274820" cy="3987800"/>
        </p:xfrm>
        <a:graphic>
          <a:graphicData uri="http://schemas.openxmlformats.org/drawingml/2006/table">
            <a:tbl>
              <a:tblPr firstRow="1" bandRow="1">
                <a:tableStyleId>{5C22544A-7EE6-4342-B048-85BDC9FD1C3A}</a:tableStyleId>
              </a:tblPr>
              <a:tblGrid>
                <a:gridCol w="2137410"/>
                <a:gridCol w="2137410"/>
              </a:tblGrid>
              <a:tr h="797560">
                <a:tc>
                  <a:txBody>
                    <a:bodyPr/>
                    <a:p>
                      <a:pPr algn="ctr"/>
                      <a:r>
                        <a:rPr lang="en-US" altLang="zh-CN" sz="1100"/>
                        <a:t>Method</a:t>
                      </a:r>
                      <a:endParaRPr lang="en-US" altLang="zh-CN" sz="1100"/>
                    </a:p>
                  </a:txBody>
                  <a:tcPr marL="0" marR="0" marT="0" marB="0" anchor="ctr" anchorCtr="0"/>
                </a:tc>
                <a:tc>
                  <a:txBody>
                    <a:bodyPr/>
                    <a:p>
                      <a:pPr algn="ctr"/>
                      <a:r>
                        <a:rPr lang="en-US" altLang="zh-CN" sz="1100"/>
                        <a:t>What you are asking the model</a:t>
                      </a:r>
                      <a:endParaRPr lang="en-US" altLang="zh-CN" sz="1100"/>
                    </a:p>
                  </a:txBody>
                  <a:tcPr marL="0" marR="0" marT="0" marB="0" anchor="ctr" anchorCtr="0"/>
                </a:tc>
              </a:tr>
              <a:tr h="797560">
                <a:tc>
                  <a:txBody>
                    <a:bodyPr/>
                    <a:p>
                      <a:pPr algn="ctr"/>
                      <a:r>
                        <a:rPr lang="en-US" altLang="zh-CN" sz="1100"/>
                        <a:t>Integrated Gradients</a:t>
                      </a:r>
                      <a:endParaRPr lang="en-US" altLang="zh-CN" sz="1100"/>
                    </a:p>
                  </a:txBody>
                  <a:tcPr marL="0" marR="0" marT="0" marB="0" anchor="ctr" anchorCtr="0"/>
                </a:tc>
                <a:tc>
                  <a:txBody>
                    <a:bodyPr/>
                    <a:p>
                      <a:pPr algn="ctr"/>
                      <a:r>
                        <a:rPr lang="en-US" altLang="zh-CN" sz="1100"/>
                        <a:t>“Along the path from nothing to this input, who helped you the most?”</a:t>
                      </a:r>
                      <a:endParaRPr lang="en-US" altLang="zh-CN" sz="1100"/>
                    </a:p>
                  </a:txBody>
                  <a:tcPr marL="0" marR="0" marT="0" marB="0" anchor="ctr" anchorCtr="0"/>
                </a:tc>
              </a:tr>
              <a:tr h="797560">
                <a:tc>
                  <a:txBody>
                    <a:bodyPr/>
                    <a:p>
                      <a:pPr algn="ctr"/>
                      <a:r>
                        <a:rPr lang="en-US" altLang="zh-CN" sz="1100"/>
                        <a:t>Gradient SHAP</a:t>
                      </a:r>
                      <a:endParaRPr lang="en-US" altLang="zh-CN" sz="1100"/>
                    </a:p>
                  </a:txBody>
                  <a:tcPr marL="0" marR="0" marT="0" marB="0" anchor="ctr" anchorCtr="0"/>
                </a:tc>
                <a:tc>
                  <a:txBody>
                    <a:bodyPr/>
                    <a:p>
                      <a:pPr algn="ctr"/>
                      <a:r>
                        <a:rPr lang="en-US" altLang="zh-CN" sz="1100"/>
                        <a:t>“If I repeat the experiment many times, who is important on average?”</a:t>
                      </a:r>
                      <a:endParaRPr lang="en-US" altLang="zh-CN" sz="1100"/>
                    </a:p>
                  </a:txBody>
                  <a:tcPr marL="0" marR="0" marT="0" marB="0" anchor="ctr" anchorCtr="0"/>
                </a:tc>
              </a:tr>
              <a:tr h="797560">
                <a:tc>
                  <a:txBody>
                    <a:bodyPr/>
                    <a:p>
                      <a:pPr algn="ctr"/>
                      <a:r>
                        <a:rPr lang="en-US" altLang="zh-CN" sz="1100"/>
                        <a:t>Saliency</a:t>
                      </a:r>
                      <a:endParaRPr lang="en-US" altLang="zh-CN" sz="1100"/>
                    </a:p>
                  </a:txBody>
                  <a:tcPr marL="0" marR="0" marT="0" marB="0" anchor="ctr" anchorCtr="0"/>
                </a:tc>
                <a:tc>
                  <a:txBody>
                    <a:bodyPr/>
                    <a:p>
                      <a:pPr algn="ctr"/>
                      <a:r>
                        <a:rPr lang="en-US" altLang="zh-CN" sz="1100"/>
                        <a:t>“If I slightly touch you right now, who reacts the most?”</a:t>
                      </a:r>
                      <a:endParaRPr lang="en-US" altLang="zh-CN" sz="1100"/>
                    </a:p>
                  </a:txBody>
                  <a:tcPr marL="0" marR="0" marT="0" marB="0" anchor="ctr" anchorCtr="0"/>
                </a:tc>
              </a:tr>
              <a:tr h="797560">
                <a:tc>
                  <a:txBody>
                    <a:bodyPr/>
                    <a:p>
                      <a:pPr algn="ctr"/>
                      <a:r>
                        <a:rPr lang="en-US" altLang="zh-CN" sz="1100"/>
                        <a:t>Permutation</a:t>
                      </a:r>
                      <a:endParaRPr lang="en-US" altLang="zh-CN" sz="1100"/>
                    </a:p>
                  </a:txBody>
                  <a:tcPr marL="0" marR="0" marT="0" marB="0" anchor="ctr" anchorCtr="0"/>
                </a:tc>
                <a:tc>
                  <a:txBody>
                    <a:bodyPr/>
                    <a:p>
                      <a:pPr algn="ctr"/>
                      <a:r>
                        <a:rPr lang="en-US" altLang="zh-CN" sz="1100"/>
                        <a:t>“If I remove you, does the model fall apart?”</a:t>
                      </a:r>
                      <a:endParaRPr lang="en-US" altLang="zh-CN" sz="1100"/>
                    </a:p>
                  </a:txBody>
                  <a:tcPr marL="0" marR="0" marT="0" marB="0" anchor="ctr" anchorCtr="0"/>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3" name="灯片编号占位符 2"/>
          <p:cNvSpPr>
            <a:spLocks noGrp="1"/>
          </p:cNvSpPr>
          <p:nvPr>
            <p:ph type="sldNum" sz="quarter" idx="12"/>
          </p:nvPr>
        </p:nvSpPr>
        <p:spPr/>
        <p:txBody>
          <a:bodyPr/>
          <a:p>
            <a:fld id="{DECEAADD-04E7-4E9A-9769-230A8A5E70EE}" type="slidenum">
              <a:rPr lang="zh-CN" altLang="en-US" smtClean="0"/>
            </a:fld>
            <a:endParaRPr lang="zh-CN" altLang="en-US"/>
          </a:p>
        </p:txBody>
      </p:sp>
      <p:sp>
        <p:nvSpPr>
          <p:cNvPr id="5" name="文本框 4"/>
          <p:cNvSpPr txBox="1"/>
          <p:nvPr/>
        </p:nvSpPr>
        <p:spPr>
          <a:xfrm>
            <a:off x="85725" y="323850"/>
            <a:ext cx="11629390" cy="5956935"/>
          </a:xfrm>
          <a:prstGeom prst="rect">
            <a:avLst/>
          </a:prstGeom>
          <a:noFill/>
        </p:spPr>
        <p:txBody>
          <a:bodyPr wrap="square" rtlCol="0">
            <a:noAutofit/>
          </a:bodyPr>
          <a:lstStyle/>
          <a:p>
            <a:pPr algn="l">
              <a:lnSpc>
                <a:spcPct val="140000"/>
              </a:lnSpc>
              <a:buClrTx/>
              <a:buSzTx/>
              <a:buFontTx/>
            </a:pPr>
            <a:r>
              <a:rPr lang="en-US" altLang="zh-CN" sz="4000">
                <a:solidFill>
                  <a:schemeClr val="bg1"/>
                </a:solidFill>
                <a:sym typeface="+mn-ea"/>
              </a:rPr>
              <a:t>ScW-ECAL：</a:t>
            </a:r>
            <a:endParaRPr lang="en-US" altLang="zh-CN" sz="4000">
              <a:solidFill>
                <a:schemeClr val="bg1"/>
              </a:solidFill>
            </a:endParaRPr>
          </a:p>
        </p:txBody>
      </p:sp>
      <p:pic>
        <p:nvPicPr>
          <p:cNvPr id="2" name="图片 1"/>
          <p:cNvPicPr>
            <a:picLocks noChangeAspect="1"/>
          </p:cNvPicPr>
          <p:nvPr/>
        </p:nvPicPr>
        <p:blipFill>
          <a:blip r:embed="rId3"/>
          <a:stretch>
            <a:fillRect/>
          </a:stretch>
        </p:blipFill>
        <p:spPr>
          <a:xfrm>
            <a:off x="240665" y="2119630"/>
            <a:ext cx="5544185" cy="3924935"/>
          </a:xfrm>
          <a:prstGeom prst="rect">
            <a:avLst/>
          </a:prstGeom>
        </p:spPr>
      </p:pic>
      <p:pic>
        <p:nvPicPr>
          <p:cNvPr id="6" name="图片 5"/>
          <p:cNvPicPr>
            <a:picLocks noChangeAspect="1"/>
          </p:cNvPicPr>
          <p:nvPr/>
        </p:nvPicPr>
        <p:blipFill>
          <a:blip r:embed="rId4"/>
          <a:stretch>
            <a:fillRect/>
          </a:stretch>
        </p:blipFill>
        <p:spPr>
          <a:xfrm>
            <a:off x="6620510" y="2119630"/>
            <a:ext cx="4191000" cy="2133600"/>
          </a:xfrm>
          <a:prstGeom prst="rect">
            <a:avLst/>
          </a:prstGeom>
        </p:spPr>
      </p:pic>
      <p:sp>
        <p:nvSpPr>
          <p:cNvPr id="7" name="文本框 6"/>
          <p:cNvSpPr txBox="1"/>
          <p:nvPr/>
        </p:nvSpPr>
        <p:spPr>
          <a:xfrm>
            <a:off x="240665" y="1417955"/>
            <a:ext cx="2280920" cy="541655"/>
          </a:xfrm>
          <a:prstGeom prst="rect">
            <a:avLst/>
          </a:prstGeom>
          <a:noFill/>
        </p:spPr>
        <p:txBody>
          <a:bodyPr wrap="square" rtlCol="0">
            <a:noAutofit/>
          </a:bodyPr>
          <a:p>
            <a:r>
              <a:rPr lang="en-US" altLang="zh-CN" sz="2800">
                <a:solidFill>
                  <a:schemeClr val="accent2"/>
                </a:solidFill>
                <a:sym typeface="+mn-ea"/>
              </a:rPr>
              <a:t>Prototype</a:t>
            </a:r>
            <a:endParaRPr lang="en-US" altLang="zh-CN" sz="2800">
              <a:solidFill>
                <a:schemeClr val="accent2"/>
              </a:solidFill>
            </a:endParaRPr>
          </a:p>
          <a:p>
            <a:endParaRPr lang="en-US" altLang="zh-CN" sz="2800">
              <a:solidFill>
                <a:schemeClr val="accent2"/>
              </a:solidFill>
            </a:endParaRPr>
          </a:p>
        </p:txBody>
      </p:sp>
      <p:sp>
        <p:nvSpPr>
          <p:cNvPr id="9" name="文本框 8"/>
          <p:cNvSpPr txBox="1"/>
          <p:nvPr/>
        </p:nvSpPr>
        <p:spPr>
          <a:xfrm>
            <a:off x="6685915" y="697230"/>
            <a:ext cx="2124710" cy="521970"/>
          </a:xfrm>
          <a:prstGeom prst="rect">
            <a:avLst/>
          </a:prstGeom>
          <a:noFill/>
        </p:spPr>
        <p:txBody>
          <a:bodyPr wrap="square" rtlCol="0">
            <a:spAutoFit/>
          </a:bodyPr>
          <a:p>
            <a:r>
              <a:rPr lang="en-US" altLang="zh-CN" sz="2800">
                <a:solidFill>
                  <a:schemeClr val="accent2"/>
                </a:solidFill>
              </a:rPr>
              <a:t>Super-layer</a:t>
            </a:r>
            <a:endParaRPr lang="en-US" altLang="zh-CN" sz="2800">
              <a:solidFill>
                <a:schemeClr val="accent2"/>
              </a:solidFill>
            </a:endParaRPr>
          </a:p>
        </p:txBody>
      </p:sp>
      <p:sp>
        <p:nvSpPr>
          <p:cNvPr id="10" name="文本框 9"/>
          <p:cNvSpPr txBox="1"/>
          <p:nvPr/>
        </p:nvSpPr>
        <p:spPr>
          <a:xfrm>
            <a:off x="6620510" y="4398010"/>
            <a:ext cx="4515485" cy="2084070"/>
          </a:xfrm>
          <a:prstGeom prst="rect">
            <a:avLst/>
          </a:prstGeom>
          <a:noFill/>
        </p:spPr>
        <p:txBody>
          <a:bodyPr wrap="square" rtlCol="0">
            <a:spAutoFit/>
          </a:bodyPr>
          <a:p>
            <a:pPr marL="285750" indent="-285750">
              <a:lnSpc>
                <a:spcPct val="120000"/>
              </a:lnSpc>
              <a:buFont typeface="Wingdings" panose="05000000000000000000" charset="0"/>
              <a:buChar char="Ø"/>
            </a:pPr>
            <a:r>
              <a:rPr lang="en-US" altLang="zh-CN">
                <a:solidFill>
                  <a:schemeClr val="bg1"/>
                </a:solidFill>
              </a:rPr>
              <a:t>Over 22 radiation lengths (X</a:t>
            </a:r>
            <a:r>
              <a:rPr lang="en-US" altLang="zh-CN" baseline="-25000">
                <a:solidFill>
                  <a:schemeClr val="bg1"/>
                </a:solidFill>
              </a:rPr>
              <a:t>0</a:t>
            </a:r>
            <a:r>
              <a:rPr lang="en-US" altLang="zh-CN">
                <a:solidFill>
                  <a:schemeClr val="bg1"/>
                </a:solidFill>
              </a:rPr>
              <a:t>)</a:t>
            </a:r>
            <a:endParaRPr lang="en-US" altLang="zh-CN">
              <a:solidFill>
                <a:schemeClr val="bg1"/>
              </a:solidFill>
            </a:endParaRPr>
          </a:p>
          <a:p>
            <a:pPr marL="285750" indent="-285750">
              <a:lnSpc>
                <a:spcPct val="120000"/>
              </a:lnSpc>
              <a:buFont typeface="Wingdings" panose="05000000000000000000" charset="0"/>
              <a:buChar char="Ø"/>
            </a:pPr>
            <a:r>
              <a:rPr lang="en-US" altLang="zh-CN">
                <a:solidFill>
                  <a:schemeClr val="bg1"/>
                </a:solidFill>
              </a:rPr>
              <a:t>32 super-layer</a:t>
            </a:r>
            <a:endParaRPr lang="en-US" altLang="zh-CN">
              <a:solidFill>
                <a:schemeClr val="bg1"/>
              </a:solidFill>
            </a:endParaRPr>
          </a:p>
          <a:p>
            <a:pPr marL="285750" indent="-285750">
              <a:lnSpc>
                <a:spcPct val="120000"/>
              </a:lnSpc>
              <a:buFont typeface="Wingdings" panose="05000000000000000000" charset="0"/>
              <a:buChar char="Ø"/>
            </a:pPr>
            <a:r>
              <a:rPr lang="en-US" altLang="zh-CN">
                <a:solidFill>
                  <a:schemeClr val="bg1"/>
                </a:solidFill>
              </a:rPr>
              <a:t>Transverse sensitive area dimensions of approximately 22 </a:t>
            </a:r>
            <a:r>
              <a:rPr lang="en-US" altLang="en-US">
                <a:solidFill>
                  <a:schemeClr val="bg1"/>
                </a:solidFill>
              </a:rPr>
              <a:t>×</a:t>
            </a:r>
            <a:r>
              <a:rPr lang="en-US" altLang="zh-CN">
                <a:solidFill>
                  <a:schemeClr val="bg1"/>
                </a:solidFill>
              </a:rPr>
              <a:t> 22 cm</a:t>
            </a:r>
            <a:r>
              <a:rPr lang="en-US" altLang="zh-CN" baseline="30000">
                <a:solidFill>
                  <a:schemeClr val="bg1"/>
                </a:solidFill>
              </a:rPr>
              <a:t>2</a:t>
            </a:r>
            <a:endParaRPr lang="en-US" altLang="zh-CN" baseline="30000">
              <a:solidFill>
                <a:schemeClr val="bg1"/>
              </a:solidFill>
            </a:endParaRPr>
          </a:p>
          <a:p>
            <a:pPr marL="285750" indent="-285750">
              <a:lnSpc>
                <a:spcPct val="120000"/>
              </a:lnSpc>
              <a:buFont typeface="Wingdings" panose="05000000000000000000" charset="0"/>
              <a:buChar char="Ø"/>
            </a:pPr>
            <a:r>
              <a:rPr lang="en-US" altLang="zh-CN">
                <a:solidFill>
                  <a:schemeClr val="accent2"/>
                </a:solidFill>
              </a:rPr>
              <a:t>Target energy resolution</a:t>
            </a:r>
            <a:r>
              <a:rPr lang="zh-CN" altLang="en-US">
                <a:solidFill>
                  <a:schemeClr val="bg1"/>
                </a:solidFill>
              </a:rPr>
              <a:t>：</a:t>
            </a:r>
            <a:r>
              <a:rPr lang="en-US" altLang="zh-CN">
                <a:solidFill>
                  <a:schemeClr val="bg1"/>
                </a:solidFill>
              </a:rPr>
              <a:t>better than ∼ 15% /√E [GeV]</a:t>
            </a:r>
            <a:endParaRPr lang="zh-CN" altLang="en-US">
              <a:solidFill>
                <a:schemeClr val="bg1"/>
              </a:solidFill>
            </a:endParaRPr>
          </a:p>
        </p:txBody>
      </p:sp>
      <p:sp>
        <p:nvSpPr>
          <p:cNvPr id="11" name="文本框 10"/>
          <p:cNvSpPr txBox="1"/>
          <p:nvPr/>
        </p:nvSpPr>
        <p:spPr>
          <a:xfrm>
            <a:off x="6570980" y="1219200"/>
            <a:ext cx="4240530" cy="755650"/>
          </a:xfrm>
          <a:prstGeom prst="rect">
            <a:avLst/>
          </a:prstGeom>
          <a:noFill/>
        </p:spPr>
        <p:txBody>
          <a:bodyPr wrap="square" rtlCol="0">
            <a:spAutoFit/>
          </a:bodyPr>
          <a:p>
            <a:pPr marL="285750" indent="-285750">
              <a:lnSpc>
                <a:spcPct val="120000"/>
              </a:lnSpc>
              <a:buFont typeface="Wingdings" panose="05000000000000000000" charset="0"/>
              <a:buChar char="Ø"/>
            </a:pPr>
            <a:r>
              <a:rPr lang="en-US" altLang="zh-CN">
                <a:solidFill>
                  <a:schemeClr val="bg1"/>
                </a:solidFill>
              </a:rPr>
              <a:t>Scintillaters+W-Cu absorber+EBU Bord+DIF Bord+AI frame</a:t>
            </a:r>
            <a:endParaRPr lang="en-US" altLang="zh-CN">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3" name="灯片编号占位符 2"/>
          <p:cNvSpPr>
            <a:spLocks noGrp="1"/>
          </p:cNvSpPr>
          <p:nvPr>
            <p:ph type="sldNum" sz="quarter" idx="12"/>
          </p:nvPr>
        </p:nvSpPr>
        <p:spPr/>
        <p:txBody>
          <a:bodyPr/>
          <a:p>
            <a:fld id="{DECEAADD-04E7-4E9A-9769-230A8A5E70EE}" type="slidenum">
              <a:rPr lang="zh-CN" altLang="en-US" smtClean="0"/>
            </a:fld>
            <a:endParaRPr lang="zh-CN" altLang="en-US"/>
          </a:p>
        </p:txBody>
      </p:sp>
      <p:sp>
        <p:nvSpPr>
          <p:cNvPr id="9" name="文本框 8"/>
          <p:cNvSpPr txBox="1"/>
          <p:nvPr/>
        </p:nvSpPr>
        <p:spPr>
          <a:xfrm>
            <a:off x="751205" y="426085"/>
            <a:ext cx="6096000" cy="583565"/>
          </a:xfrm>
          <a:prstGeom prst="rect">
            <a:avLst/>
          </a:prstGeom>
          <a:noFill/>
        </p:spPr>
        <p:txBody>
          <a:bodyPr wrap="square" rtlCol="0" anchor="t">
            <a:spAutoFit/>
          </a:bodyPr>
          <a:p>
            <a:pPr marL="0" indent="0">
              <a:spcBef>
                <a:spcPct val="0"/>
              </a:spcBef>
              <a:spcAft>
                <a:spcPct val="0"/>
              </a:spcAft>
            </a:pPr>
            <a:r>
              <a:rPr lang="en-US" altLang="zh-CN" sz="3200">
                <a:solidFill>
                  <a:schemeClr val="bg1"/>
                </a:solidFill>
                <a:ea typeface="微软雅黑" panose="020B0503020204020204" pitchFamily="34" charset="-122"/>
                <a:cs typeface="+mn-lt"/>
                <a:sym typeface="+mn-ea"/>
              </a:rPr>
              <a:t> M(ulti) L(ayer) P(erceptron)</a:t>
            </a:r>
            <a:endParaRPr lang="en-US" altLang="zh-CN" sz="3200">
              <a:solidFill>
                <a:schemeClr val="bg1"/>
              </a:solidFill>
              <a:ea typeface="微软雅黑" panose="020B0503020204020204" pitchFamily="34" charset="-122"/>
              <a:cs typeface="+mn-lt"/>
              <a:sym typeface="+mn-ea"/>
            </a:endParaRPr>
          </a:p>
        </p:txBody>
      </p:sp>
      <p:pic>
        <p:nvPicPr>
          <p:cNvPr id="2" name="图片 1"/>
          <p:cNvPicPr>
            <a:picLocks noChangeAspect="1"/>
          </p:cNvPicPr>
          <p:nvPr/>
        </p:nvPicPr>
        <p:blipFill>
          <a:blip r:embed="rId3"/>
          <a:stretch>
            <a:fillRect/>
          </a:stretch>
        </p:blipFill>
        <p:spPr>
          <a:xfrm>
            <a:off x="257175" y="1667510"/>
            <a:ext cx="8231505" cy="41389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3" name="灯片编号占位符 2"/>
          <p:cNvSpPr>
            <a:spLocks noGrp="1"/>
          </p:cNvSpPr>
          <p:nvPr>
            <p:ph type="sldNum" sz="quarter" idx="12"/>
          </p:nvPr>
        </p:nvSpPr>
        <p:spPr/>
        <p:txBody>
          <a:bodyPr/>
          <a:p>
            <a:fld id="{DECEAADD-04E7-4E9A-9769-230A8A5E70EE}" type="slidenum">
              <a:rPr lang="zh-CN" altLang="en-US" smtClean="0"/>
            </a:fld>
            <a:endParaRPr lang="zh-CN" altLang="en-US"/>
          </a:p>
        </p:txBody>
      </p:sp>
      <p:sp>
        <p:nvSpPr>
          <p:cNvPr id="9" name="文本框 8"/>
          <p:cNvSpPr txBox="1"/>
          <p:nvPr/>
        </p:nvSpPr>
        <p:spPr>
          <a:xfrm>
            <a:off x="751205" y="426085"/>
            <a:ext cx="6096000" cy="583565"/>
          </a:xfrm>
          <a:prstGeom prst="rect">
            <a:avLst/>
          </a:prstGeom>
          <a:noFill/>
        </p:spPr>
        <p:txBody>
          <a:bodyPr wrap="square" rtlCol="0" anchor="t">
            <a:spAutoFit/>
          </a:bodyPr>
          <a:p>
            <a:pPr marL="0" indent="0">
              <a:spcBef>
                <a:spcPct val="0"/>
              </a:spcBef>
              <a:spcAft>
                <a:spcPct val="0"/>
              </a:spcAft>
            </a:pPr>
            <a:r>
              <a:rPr lang="en-US" altLang="zh-CN" sz="3200">
                <a:solidFill>
                  <a:schemeClr val="bg1"/>
                </a:solidFill>
                <a:ea typeface="微软雅黑" panose="020B0503020204020204" pitchFamily="34" charset="-122"/>
                <a:cs typeface="+mn-lt"/>
                <a:sym typeface="+mn-ea"/>
              </a:rPr>
              <a:t>back up</a:t>
            </a:r>
            <a:endParaRPr lang="en-US" altLang="zh-CN" sz="3200">
              <a:solidFill>
                <a:schemeClr val="bg1"/>
              </a:solidFill>
              <a:ea typeface="微软雅黑" panose="020B0503020204020204" pitchFamily="34" charset="-122"/>
              <a:cs typeface="+mn-lt"/>
              <a:sym typeface="+mn-ea"/>
            </a:endParaRPr>
          </a:p>
        </p:txBody>
      </p:sp>
      <p:sp>
        <p:nvSpPr>
          <p:cNvPr id="2" name="文本框 1"/>
          <p:cNvSpPr txBox="1"/>
          <p:nvPr/>
        </p:nvSpPr>
        <p:spPr>
          <a:xfrm>
            <a:off x="904875" y="1219200"/>
            <a:ext cx="6096000" cy="368300"/>
          </a:xfrm>
          <a:prstGeom prst="rect">
            <a:avLst/>
          </a:prstGeom>
          <a:noFill/>
        </p:spPr>
        <p:txBody>
          <a:bodyPr wrap="square" rtlCol="0" anchor="t">
            <a:spAutoFit/>
          </a:bodyPr>
          <a:p>
            <a:pPr marL="285750" indent="-285750">
              <a:buFont typeface="Wingdings" panose="05000000000000000000" charset="0"/>
              <a:buChar char="Ø"/>
            </a:pPr>
            <a:r>
              <a:rPr lang="en-US" altLang="zh-CN">
                <a:solidFill>
                  <a:schemeClr val="bg1"/>
                </a:solidFill>
                <a:sym typeface="+mn-ea"/>
              </a:rPr>
              <a:t>Samples:12000</a:t>
            </a:r>
            <a:r>
              <a:rPr lang="zh-CN" altLang="en-US">
                <a:solidFill>
                  <a:schemeClr val="bg1"/>
                </a:solidFill>
                <a:sym typeface="+mn-ea"/>
              </a:rPr>
              <a:t>（</a:t>
            </a:r>
            <a:r>
              <a:rPr lang="en-US" altLang="zh-CN">
                <a:solidFill>
                  <a:schemeClr val="bg1"/>
                </a:solidFill>
                <a:sym typeface="+mn-ea"/>
              </a:rPr>
              <a:t>MLP</a:t>
            </a:r>
            <a:r>
              <a:rPr lang="zh-CN" altLang="en-US">
                <a:solidFill>
                  <a:schemeClr val="bg1"/>
                </a:solidFill>
                <a:sym typeface="+mn-ea"/>
              </a:rPr>
              <a:t>）</a:t>
            </a:r>
            <a:endParaRPr lang="zh-CN" altLang="en-US">
              <a:solidFill>
                <a:schemeClr val="bg1"/>
              </a:solidFill>
              <a:sym typeface="+mn-ea"/>
            </a:endParaRPr>
          </a:p>
        </p:txBody>
      </p:sp>
      <p:pic>
        <p:nvPicPr>
          <p:cNvPr id="4" name="图片 3"/>
          <p:cNvPicPr>
            <a:picLocks noChangeAspect="1"/>
          </p:cNvPicPr>
          <p:nvPr/>
        </p:nvPicPr>
        <p:blipFill>
          <a:blip r:embed="rId3"/>
          <a:stretch>
            <a:fillRect/>
          </a:stretch>
        </p:blipFill>
        <p:spPr>
          <a:xfrm>
            <a:off x="751205" y="1697990"/>
            <a:ext cx="10480040" cy="44837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3" name="灯片编号占位符 2"/>
          <p:cNvSpPr>
            <a:spLocks noGrp="1"/>
          </p:cNvSpPr>
          <p:nvPr>
            <p:ph type="sldNum" sz="quarter" idx="12"/>
          </p:nvPr>
        </p:nvSpPr>
        <p:spPr/>
        <p:txBody>
          <a:bodyPr/>
          <a:p>
            <a:fld id="{DECEAADD-04E7-4E9A-9769-230A8A5E70EE}" type="slidenum">
              <a:rPr lang="zh-CN" altLang="en-US" smtClean="0"/>
            </a:fld>
            <a:endParaRPr lang="zh-CN" altLang="en-US"/>
          </a:p>
        </p:txBody>
      </p:sp>
      <p:sp>
        <p:nvSpPr>
          <p:cNvPr id="9" name="文本框 8"/>
          <p:cNvSpPr txBox="1"/>
          <p:nvPr/>
        </p:nvSpPr>
        <p:spPr>
          <a:xfrm>
            <a:off x="751205" y="426085"/>
            <a:ext cx="6096000" cy="583565"/>
          </a:xfrm>
          <a:prstGeom prst="rect">
            <a:avLst/>
          </a:prstGeom>
          <a:noFill/>
        </p:spPr>
        <p:txBody>
          <a:bodyPr wrap="square" rtlCol="0" anchor="t">
            <a:spAutoFit/>
          </a:bodyPr>
          <a:p>
            <a:pPr marL="0" indent="0">
              <a:spcBef>
                <a:spcPct val="0"/>
              </a:spcBef>
              <a:spcAft>
                <a:spcPct val="0"/>
              </a:spcAft>
            </a:pPr>
            <a:r>
              <a:rPr lang="en-US" altLang="zh-CN" sz="3200">
                <a:solidFill>
                  <a:schemeClr val="bg1"/>
                </a:solidFill>
                <a:ea typeface="微软雅黑" panose="020B0503020204020204" pitchFamily="34" charset="-122"/>
                <a:cs typeface="+mn-lt"/>
                <a:sym typeface="+mn-ea"/>
              </a:rPr>
              <a:t>back up</a:t>
            </a:r>
            <a:endParaRPr lang="en-US" altLang="zh-CN" sz="3200">
              <a:solidFill>
                <a:schemeClr val="bg1"/>
              </a:solidFill>
              <a:ea typeface="微软雅黑" panose="020B0503020204020204" pitchFamily="34" charset="-122"/>
              <a:cs typeface="+mn-lt"/>
              <a:sym typeface="+mn-ea"/>
            </a:endParaRPr>
          </a:p>
        </p:txBody>
      </p:sp>
      <p:sp>
        <p:nvSpPr>
          <p:cNvPr id="2" name="文本框 1"/>
          <p:cNvSpPr txBox="1"/>
          <p:nvPr/>
        </p:nvSpPr>
        <p:spPr>
          <a:xfrm>
            <a:off x="904875" y="1219200"/>
            <a:ext cx="6096000" cy="368300"/>
          </a:xfrm>
          <a:prstGeom prst="rect">
            <a:avLst/>
          </a:prstGeom>
          <a:noFill/>
        </p:spPr>
        <p:txBody>
          <a:bodyPr wrap="square" rtlCol="0" anchor="t">
            <a:spAutoFit/>
          </a:bodyPr>
          <a:p>
            <a:pPr marL="285750" indent="-285750">
              <a:buFont typeface="Wingdings" panose="05000000000000000000" charset="0"/>
              <a:buChar char="Ø"/>
            </a:pPr>
            <a:r>
              <a:rPr lang="en-US" altLang="zh-CN">
                <a:solidFill>
                  <a:schemeClr val="bg1"/>
                </a:solidFill>
                <a:sym typeface="+mn-ea"/>
              </a:rPr>
              <a:t>Samples:12000</a:t>
            </a:r>
            <a:r>
              <a:rPr lang="zh-CN" altLang="en-US">
                <a:solidFill>
                  <a:schemeClr val="bg1"/>
                </a:solidFill>
                <a:sym typeface="+mn-ea"/>
              </a:rPr>
              <a:t>（</a:t>
            </a:r>
            <a:r>
              <a:rPr lang="en-US" altLang="zh-CN">
                <a:solidFill>
                  <a:schemeClr val="bg1"/>
                </a:solidFill>
                <a:sym typeface="+mn-ea"/>
              </a:rPr>
              <a:t>CNN+LSTM</a:t>
            </a:r>
            <a:r>
              <a:rPr lang="zh-CN" altLang="en-US">
                <a:solidFill>
                  <a:schemeClr val="bg1"/>
                </a:solidFill>
                <a:sym typeface="+mn-ea"/>
              </a:rPr>
              <a:t>）</a:t>
            </a:r>
            <a:endParaRPr lang="zh-CN" altLang="en-US">
              <a:solidFill>
                <a:schemeClr val="bg1"/>
              </a:solidFill>
              <a:sym typeface="+mn-ea"/>
            </a:endParaRPr>
          </a:p>
        </p:txBody>
      </p:sp>
      <p:pic>
        <p:nvPicPr>
          <p:cNvPr id="5" name="图片 4"/>
          <p:cNvPicPr>
            <a:picLocks noChangeAspect="1"/>
          </p:cNvPicPr>
          <p:nvPr/>
        </p:nvPicPr>
        <p:blipFill>
          <a:blip r:embed="rId3"/>
          <a:stretch>
            <a:fillRect/>
          </a:stretch>
        </p:blipFill>
        <p:spPr>
          <a:xfrm>
            <a:off x="442595" y="1797050"/>
            <a:ext cx="11104245" cy="45389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3" name="灯片编号占位符 2"/>
          <p:cNvSpPr>
            <a:spLocks noGrp="1"/>
          </p:cNvSpPr>
          <p:nvPr>
            <p:ph type="sldNum" sz="quarter" idx="12"/>
          </p:nvPr>
        </p:nvSpPr>
        <p:spPr/>
        <p:txBody>
          <a:bodyPr/>
          <a:p>
            <a:fld id="{DECEAADD-04E7-4E9A-9769-230A8A5E70EE}" type="slidenum">
              <a:rPr lang="zh-CN" altLang="en-US" smtClean="0"/>
            </a:fld>
            <a:endParaRPr lang="zh-CN" altLang="en-US"/>
          </a:p>
        </p:txBody>
      </p:sp>
      <p:sp>
        <p:nvSpPr>
          <p:cNvPr id="9" name="文本框 8"/>
          <p:cNvSpPr txBox="1"/>
          <p:nvPr/>
        </p:nvSpPr>
        <p:spPr>
          <a:xfrm>
            <a:off x="751205" y="426085"/>
            <a:ext cx="6096000" cy="583565"/>
          </a:xfrm>
          <a:prstGeom prst="rect">
            <a:avLst/>
          </a:prstGeom>
          <a:noFill/>
        </p:spPr>
        <p:txBody>
          <a:bodyPr wrap="square" rtlCol="0" anchor="t">
            <a:spAutoFit/>
          </a:bodyPr>
          <a:p>
            <a:pPr marL="0" indent="0">
              <a:spcBef>
                <a:spcPct val="0"/>
              </a:spcBef>
              <a:spcAft>
                <a:spcPct val="0"/>
              </a:spcAft>
            </a:pPr>
            <a:r>
              <a:rPr lang="en-US" altLang="zh-CN" sz="3200">
                <a:solidFill>
                  <a:schemeClr val="bg1"/>
                </a:solidFill>
                <a:ea typeface="微软雅黑" panose="020B0503020204020204" pitchFamily="34" charset="-122"/>
                <a:cs typeface="+mn-lt"/>
                <a:sym typeface="+mn-ea"/>
              </a:rPr>
              <a:t>back up</a:t>
            </a:r>
            <a:endParaRPr lang="en-US" altLang="zh-CN" sz="3200">
              <a:solidFill>
                <a:schemeClr val="bg1"/>
              </a:solidFill>
              <a:ea typeface="微软雅黑" panose="020B0503020204020204" pitchFamily="34" charset="-122"/>
              <a:cs typeface="+mn-lt"/>
              <a:sym typeface="+mn-ea"/>
            </a:endParaRPr>
          </a:p>
        </p:txBody>
      </p:sp>
      <p:sp>
        <p:nvSpPr>
          <p:cNvPr id="2" name="文本框 1"/>
          <p:cNvSpPr txBox="1"/>
          <p:nvPr/>
        </p:nvSpPr>
        <p:spPr>
          <a:xfrm>
            <a:off x="904875" y="1219200"/>
            <a:ext cx="6096000" cy="368300"/>
          </a:xfrm>
          <a:prstGeom prst="rect">
            <a:avLst/>
          </a:prstGeom>
          <a:noFill/>
        </p:spPr>
        <p:txBody>
          <a:bodyPr wrap="square" rtlCol="0" anchor="t">
            <a:spAutoFit/>
          </a:bodyPr>
          <a:p>
            <a:pPr marL="285750" indent="-285750">
              <a:buFont typeface="Wingdings" panose="05000000000000000000" charset="0"/>
              <a:buChar char="Ø"/>
            </a:pPr>
            <a:r>
              <a:rPr lang="en-US" altLang="zh-CN">
                <a:solidFill>
                  <a:schemeClr val="bg1"/>
                </a:solidFill>
                <a:sym typeface="+mn-ea"/>
              </a:rPr>
              <a:t>Samples:12000</a:t>
            </a:r>
            <a:r>
              <a:rPr lang="zh-CN" altLang="en-US">
                <a:solidFill>
                  <a:schemeClr val="bg1"/>
                </a:solidFill>
                <a:sym typeface="+mn-ea"/>
              </a:rPr>
              <a:t>（</a:t>
            </a:r>
            <a:r>
              <a:rPr lang="en-US" altLang="zh-CN">
                <a:solidFill>
                  <a:schemeClr val="bg1"/>
                </a:solidFill>
                <a:sym typeface="+mn-ea"/>
              </a:rPr>
              <a:t>MLP</a:t>
            </a:r>
            <a:r>
              <a:rPr lang="zh-CN" altLang="en-US">
                <a:solidFill>
                  <a:schemeClr val="bg1"/>
                </a:solidFill>
                <a:sym typeface="+mn-ea"/>
              </a:rPr>
              <a:t>）</a:t>
            </a:r>
            <a:endParaRPr lang="zh-CN" altLang="en-US">
              <a:solidFill>
                <a:schemeClr val="bg1"/>
              </a:solidFill>
              <a:sym typeface="+mn-ea"/>
            </a:endParaRPr>
          </a:p>
        </p:txBody>
      </p:sp>
      <p:pic>
        <p:nvPicPr>
          <p:cNvPr id="5" name="图片 4"/>
          <p:cNvPicPr>
            <a:picLocks noChangeAspect="1"/>
          </p:cNvPicPr>
          <p:nvPr/>
        </p:nvPicPr>
        <p:blipFill>
          <a:blip r:embed="rId3"/>
          <a:stretch>
            <a:fillRect/>
          </a:stretch>
        </p:blipFill>
        <p:spPr>
          <a:xfrm>
            <a:off x="612140" y="1731645"/>
            <a:ext cx="4928870" cy="4989830"/>
          </a:xfrm>
          <a:prstGeom prst="rect">
            <a:avLst/>
          </a:prstGeom>
        </p:spPr>
      </p:pic>
      <p:pic>
        <p:nvPicPr>
          <p:cNvPr id="6" name="图片 5"/>
          <p:cNvPicPr>
            <a:picLocks noChangeAspect="1"/>
          </p:cNvPicPr>
          <p:nvPr/>
        </p:nvPicPr>
        <p:blipFill>
          <a:blip r:embed="rId4"/>
          <a:stretch>
            <a:fillRect/>
          </a:stretch>
        </p:blipFill>
        <p:spPr>
          <a:xfrm>
            <a:off x="5861050" y="1731645"/>
            <a:ext cx="4993640" cy="49707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3" name="灯片编号占位符 2"/>
          <p:cNvSpPr>
            <a:spLocks noGrp="1"/>
          </p:cNvSpPr>
          <p:nvPr>
            <p:ph type="sldNum" sz="quarter" idx="12"/>
          </p:nvPr>
        </p:nvSpPr>
        <p:spPr/>
        <p:txBody>
          <a:bodyPr/>
          <a:p>
            <a:fld id="{DECEAADD-04E7-4E9A-9769-230A8A5E70EE}" type="slidenum">
              <a:rPr lang="zh-CN" altLang="en-US" smtClean="0"/>
            </a:fld>
            <a:endParaRPr lang="zh-CN" altLang="en-US"/>
          </a:p>
        </p:txBody>
      </p:sp>
      <p:sp>
        <p:nvSpPr>
          <p:cNvPr id="9" name="文本框 8"/>
          <p:cNvSpPr txBox="1"/>
          <p:nvPr/>
        </p:nvSpPr>
        <p:spPr>
          <a:xfrm>
            <a:off x="751205" y="426085"/>
            <a:ext cx="6096000" cy="583565"/>
          </a:xfrm>
          <a:prstGeom prst="rect">
            <a:avLst/>
          </a:prstGeom>
          <a:noFill/>
        </p:spPr>
        <p:txBody>
          <a:bodyPr wrap="square" rtlCol="0" anchor="t">
            <a:spAutoFit/>
          </a:bodyPr>
          <a:p>
            <a:pPr marL="0" indent="0">
              <a:spcBef>
                <a:spcPct val="0"/>
              </a:spcBef>
              <a:spcAft>
                <a:spcPct val="0"/>
              </a:spcAft>
            </a:pPr>
            <a:r>
              <a:rPr lang="en-US" altLang="zh-CN" sz="3200">
                <a:solidFill>
                  <a:schemeClr val="bg1"/>
                </a:solidFill>
                <a:ea typeface="微软雅黑" panose="020B0503020204020204" pitchFamily="34" charset="-122"/>
                <a:cs typeface="+mn-lt"/>
                <a:sym typeface="+mn-ea"/>
              </a:rPr>
              <a:t>back up</a:t>
            </a:r>
            <a:endParaRPr lang="en-US" altLang="zh-CN" sz="3200">
              <a:solidFill>
                <a:schemeClr val="bg1"/>
              </a:solidFill>
              <a:ea typeface="微软雅黑" panose="020B0503020204020204" pitchFamily="34" charset="-122"/>
              <a:cs typeface="+mn-lt"/>
              <a:sym typeface="+mn-ea"/>
            </a:endParaRPr>
          </a:p>
        </p:txBody>
      </p:sp>
      <p:sp>
        <p:nvSpPr>
          <p:cNvPr id="2" name="文本框 1"/>
          <p:cNvSpPr txBox="1"/>
          <p:nvPr/>
        </p:nvSpPr>
        <p:spPr>
          <a:xfrm>
            <a:off x="904875" y="1219200"/>
            <a:ext cx="6096000" cy="368300"/>
          </a:xfrm>
          <a:prstGeom prst="rect">
            <a:avLst/>
          </a:prstGeom>
          <a:noFill/>
        </p:spPr>
        <p:txBody>
          <a:bodyPr wrap="square" rtlCol="0" anchor="t">
            <a:spAutoFit/>
          </a:bodyPr>
          <a:p>
            <a:pPr marL="285750" indent="-285750">
              <a:buFont typeface="Wingdings" panose="05000000000000000000" charset="0"/>
              <a:buChar char="Ø"/>
            </a:pPr>
            <a:r>
              <a:rPr lang="en-US" altLang="zh-CN">
                <a:solidFill>
                  <a:schemeClr val="bg1"/>
                </a:solidFill>
                <a:sym typeface="+mn-ea"/>
              </a:rPr>
              <a:t>Samples:12000</a:t>
            </a:r>
            <a:r>
              <a:rPr lang="zh-CN" altLang="en-US">
                <a:solidFill>
                  <a:schemeClr val="bg1"/>
                </a:solidFill>
                <a:sym typeface="+mn-ea"/>
              </a:rPr>
              <a:t>（</a:t>
            </a:r>
            <a:r>
              <a:rPr lang="en-US" altLang="zh-CN">
                <a:solidFill>
                  <a:schemeClr val="bg1"/>
                </a:solidFill>
                <a:sym typeface="+mn-ea"/>
              </a:rPr>
              <a:t>CNN+LSTM</a:t>
            </a:r>
            <a:r>
              <a:rPr lang="zh-CN" altLang="en-US">
                <a:solidFill>
                  <a:schemeClr val="bg1"/>
                </a:solidFill>
                <a:sym typeface="+mn-ea"/>
              </a:rPr>
              <a:t>）</a:t>
            </a:r>
            <a:endParaRPr lang="zh-CN" altLang="en-US">
              <a:solidFill>
                <a:schemeClr val="bg1"/>
              </a:solidFill>
              <a:sym typeface="+mn-ea"/>
            </a:endParaRPr>
          </a:p>
        </p:txBody>
      </p:sp>
      <p:pic>
        <p:nvPicPr>
          <p:cNvPr id="7" name="图片 6"/>
          <p:cNvPicPr>
            <a:picLocks noChangeAspect="1"/>
          </p:cNvPicPr>
          <p:nvPr/>
        </p:nvPicPr>
        <p:blipFill>
          <a:blip r:embed="rId3"/>
          <a:stretch>
            <a:fillRect/>
          </a:stretch>
        </p:blipFill>
        <p:spPr>
          <a:xfrm>
            <a:off x="5908040" y="1711960"/>
            <a:ext cx="4839970" cy="48533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3" name="灯片编号占位符 2"/>
          <p:cNvSpPr>
            <a:spLocks noGrp="1"/>
          </p:cNvSpPr>
          <p:nvPr>
            <p:ph type="sldNum" sz="quarter" idx="12"/>
          </p:nvPr>
        </p:nvSpPr>
        <p:spPr/>
        <p:txBody>
          <a:bodyPr/>
          <a:p>
            <a:fld id="{DECEAADD-04E7-4E9A-9769-230A8A5E70EE}" type="slidenum">
              <a:rPr lang="zh-CN" altLang="en-US" smtClean="0"/>
            </a:fld>
            <a:endParaRPr lang="zh-CN" altLang="en-US"/>
          </a:p>
        </p:txBody>
      </p:sp>
      <p:sp>
        <p:nvSpPr>
          <p:cNvPr id="5" name="文本框 4"/>
          <p:cNvSpPr txBox="1"/>
          <p:nvPr/>
        </p:nvSpPr>
        <p:spPr>
          <a:xfrm>
            <a:off x="405765" y="708660"/>
            <a:ext cx="11364595" cy="5617845"/>
          </a:xfrm>
          <a:prstGeom prst="rect">
            <a:avLst/>
          </a:prstGeom>
          <a:noFill/>
        </p:spPr>
        <p:txBody>
          <a:bodyPr wrap="square" rtlCol="0">
            <a:noAutofit/>
          </a:bodyPr>
          <a:lstStyle/>
          <a:p>
            <a:pPr>
              <a:lnSpc>
                <a:spcPct val="140000"/>
              </a:lnSpc>
            </a:pPr>
            <a:r>
              <a:rPr lang="en-US" altLang="zh-CN" sz="4000">
                <a:solidFill>
                  <a:schemeClr val="bg1"/>
                </a:solidFill>
              </a:rPr>
              <a:t>motivation</a:t>
            </a:r>
            <a:r>
              <a:rPr lang="zh-CN" altLang="en-US" sz="4000">
                <a:solidFill>
                  <a:schemeClr val="bg1"/>
                </a:solidFill>
              </a:rPr>
              <a:t>：</a:t>
            </a:r>
            <a:endParaRPr lang="zh-CN" altLang="en-US" sz="4000">
              <a:solidFill>
                <a:schemeClr val="bg1"/>
              </a:solidFill>
            </a:endParaRPr>
          </a:p>
          <a:p>
            <a:pPr marL="571500" indent="-571500">
              <a:lnSpc>
                <a:spcPct val="140000"/>
              </a:lnSpc>
              <a:buFont typeface="Wingdings" panose="05000000000000000000" charset="0"/>
              <a:buChar char="Ø"/>
            </a:pPr>
            <a:r>
              <a:rPr lang="en-US" altLang="zh-CN" sz="2400">
                <a:solidFill>
                  <a:schemeClr val="bg1"/>
                </a:solidFill>
              </a:rPr>
              <a:t>Attempt to improve the ECAL energy resolution using an MLP</a:t>
            </a:r>
            <a:endParaRPr lang="en-US" altLang="zh-CN" sz="2400">
              <a:solidFill>
                <a:schemeClr val="bg1"/>
              </a:solidFill>
            </a:endParaRPr>
          </a:p>
          <a:p>
            <a:pPr indent="0">
              <a:lnSpc>
                <a:spcPct val="140000"/>
              </a:lnSpc>
              <a:buFont typeface="Wingdings" panose="05000000000000000000" charset="0"/>
              <a:buNone/>
            </a:pPr>
            <a:endParaRPr lang="en-US" altLang="zh-CN" sz="2400">
              <a:solidFill>
                <a:schemeClr val="bg1"/>
              </a:solidFill>
            </a:endParaRPr>
          </a:p>
          <a:p>
            <a:pPr indent="0">
              <a:lnSpc>
                <a:spcPct val="140000"/>
              </a:lnSpc>
              <a:buFont typeface="Wingdings" panose="05000000000000000000" charset="0"/>
              <a:buNone/>
            </a:pPr>
            <a:r>
              <a:rPr lang="en-US" altLang="zh-CN" sz="4000">
                <a:solidFill>
                  <a:schemeClr val="bg1"/>
                </a:solidFill>
              </a:rPr>
              <a:t>strategy:</a:t>
            </a:r>
            <a:endParaRPr lang="en-US" altLang="zh-CN" sz="4000">
              <a:solidFill>
                <a:schemeClr val="bg1"/>
              </a:solidFill>
            </a:endParaRPr>
          </a:p>
          <a:p>
            <a:pPr marL="571500" indent="-571500">
              <a:lnSpc>
                <a:spcPct val="140000"/>
              </a:lnSpc>
              <a:buFont typeface="Wingdings" panose="05000000000000000000" charset="0"/>
              <a:buChar char="Ø"/>
            </a:pPr>
            <a:r>
              <a:rPr lang="en-US" altLang="zh-CN" sz="2400">
                <a:solidFill>
                  <a:schemeClr val="bg1"/>
                </a:solidFill>
              </a:rPr>
              <a:t>Use the layer-wise energy feature as inputs;</a:t>
            </a:r>
            <a:endParaRPr lang="en-US" altLang="zh-CN" sz="2400">
              <a:solidFill>
                <a:schemeClr val="bg1"/>
              </a:solidFill>
            </a:endParaRPr>
          </a:p>
          <a:p>
            <a:pPr marL="571500" indent="-571500">
              <a:lnSpc>
                <a:spcPct val="140000"/>
              </a:lnSpc>
              <a:buFont typeface="Wingdings" panose="05000000000000000000" charset="0"/>
              <a:buChar char="Ø"/>
            </a:pPr>
            <a:r>
              <a:rPr lang="en-US" altLang="zh-CN" sz="2400">
                <a:solidFill>
                  <a:schemeClr val="bg1"/>
                </a:solidFill>
              </a:rPr>
              <a:t>Layer level data:Train an MLP;</a:t>
            </a:r>
            <a:endParaRPr lang="en-US" altLang="zh-CN" sz="2400">
              <a:solidFill>
                <a:schemeClr val="bg1"/>
              </a:solidFill>
            </a:endParaRPr>
          </a:p>
          <a:p>
            <a:pPr marL="571500" indent="-571500">
              <a:lnSpc>
                <a:spcPct val="140000"/>
              </a:lnSpc>
              <a:buFont typeface="Wingdings" panose="05000000000000000000" charset="0"/>
              <a:buChar char="Ø"/>
            </a:pPr>
            <a:r>
              <a:rPr lang="en-US" altLang="zh-CN" sz="2400">
                <a:solidFill>
                  <a:schemeClr val="bg1"/>
                </a:solidFill>
              </a:rPr>
              <a:t>Hit level data: Train a CNN+LSTM+</a:t>
            </a:r>
            <a:r>
              <a:rPr lang="en-US" altLang="zh-CN" sz="2400">
                <a:solidFill>
                  <a:schemeClr val="bg1"/>
                </a:solidFill>
              </a:rPr>
              <a:t>Attention;</a:t>
            </a:r>
            <a:endParaRPr lang="en-US" altLang="zh-CN" sz="2400">
              <a:solidFill>
                <a:schemeClr val="bg1"/>
              </a:solidFill>
            </a:endParaRPr>
          </a:p>
          <a:p>
            <a:pPr marL="571500" indent="-571500">
              <a:lnSpc>
                <a:spcPct val="140000"/>
              </a:lnSpc>
              <a:buFont typeface="Wingdings" panose="05000000000000000000" charset="0"/>
              <a:buChar char="Ø"/>
            </a:pPr>
            <a:r>
              <a:rPr lang="en-US" altLang="zh-CN" sz="2400">
                <a:solidFill>
                  <a:schemeClr val="bg1"/>
                </a:solidFill>
              </a:rPr>
              <a:t>Evaluate the performance in terms of </a:t>
            </a:r>
            <a:r>
              <a:rPr lang="en-US" altLang="zh-CN" sz="2400">
                <a:solidFill>
                  <a:srgbClr val="FF0000"/>
                </a:solidFill>
              </a:rPr>
              <a:t>energy resolution and linearity</a:t>
            </a:r>
            <a:r>
              <a:rPr lang="en-US" altLang="zh-CN" sz="2400">
                <a:solidFill>
                  <a:schemeClr val="bg1"/>
                </a:solidFill>
              </a:rPr>
              <a:t>, and compare with the standard energy-sum method.</a:t>
            </a:r>
            <a:endParaRPr lang="en-US" altLang="zh-CN" sz="24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3" name="灯片编号占位符 2"/>
          <p:cNvSpPr>
            <a:spLocks noGrp="1"/>
          </p:cNvSpPr>
          <p:nvPr>
            <p:ph type="sldNum" sz="quarter" idx="12"/>
          </p:nvPr>
        </p:nvSpPr>
        <p:spPr/>
        <p:txBody>
          <a:bodyPr/>
          <a:p>
            <a:fld id="{DECEAADD-04E7-4E9A-9769-230A8A5E70EE}" type="slidenum">
              <a:rPr lang="zh-CN" altLang="en-US" smtClean="0"/>
            </a:fld>
            <a:endParaRPr lang="zh-CN" altLang="en-US"/>
          </a:p>
        </p:txBody>
      </p:sp>
      <p:sp>
        <p:nvSpPr>
          <p:cNvPr id="6" name="文本框 5"/>
          <p:cNvSpPr txBox="1"/>
          <p:nvPr/>
        </p:nvSpPr>
        <p:spPr>
          <a:xfrm>
            <a:off x="687070" y="549275"/>
            <a:ext cx="6389370" cy="583565"/>
          </a:xfrm>
          <a:prstGeom prst="rect">
            <a:avLst/>
          </a:prstGeom>
        </p:spPr>
        <p:txBody>
          <a:bodyPr wrap="square">
            <a:spAutoFit/>
          </a:bodyPr>
          <a:p>
            <a:pPr marL="0" indent="0">
              <a:spcBef>
                <a:spcPct val="0"/>
              </a:spcBef>
              <a:spcAft>
                <a:spcPct val="0"/>
              </a:spcAft>
            </a:pPr>
            <a:r>
              <a:rPr lang="en-US" altLang="zh-CN" sz="3200" b="0" i="0">
                <a:solidFill>
                  <a:schemeClr val="bg1"/>
                </a:solidFill>
                <a:ea typeface="微软雅黑" panose="020B0503020204020204" pitchFamily="34" charset="-122"/>
                <a:cs typeface="+mn-lt"/>
              </a:rPr>
              <a:t>M(ulti) L(ayer) P(erceptron) </a:t>
            </a:r>
            <a:r>
              <a:rPr lang="en-US" altLang="zh-CN" sz="3200" b="0" i="0">
                <a:solidFill>
                  <a:schemeClr val="accent2"/>
                </a:solidFill>
                <a:ea typeface="微软雅黑" panose="020B0503020204020204" pitchFamily="34" charset="-122"/>
                <a:cs typeface="+mn-lt"/>
              </a:rPr>
              <a:t>Trian</a:t>
            </a:r>
            <a:endParaRPr lang="en-US" altLang="zh-CN" sz="3200" b="0" i="0">
              <a:solidFill>
                <a:schemeClr val="accent2"/>
              </a:solidFill>
              <a:ea typeface="微软雅黑" panose="020B0503020204020204" pitchFamily="34" charset="-122"/>
              <a:cs typeface="+mn-lt"/>
            </a:endParaRPr>
          </a:p>
        </p:txBody>
      </p:sp>
      <p:pic>
        <p:nvPicPr>
          <p:cNvPr id="7" name="图片 6"/>
          <p:cNvPicPr>
            <a:picLocks noChangeAspect="1"/>
          </p:cNvPicPr>
          <p:nvPr/>
        </p:nvPicPr>
        <p:blipFill>
          <a:blip r:embed="rId3"/>
          <a:stretch>
            <a:fillRect/>
          </a:stretch>
        </p:blipFill>
        <p:spPr>
          <a:xfrm>
            <a:off x="815340" y="1564640"/>
            <a:ext cx="4584700" cy="4304030"/>
          </a:xfrm>
          <a:prstGeom prst="rect">
            <a:avLst/>
          </a:prstGeom>
        </p:spPr>
      </p:pic>
      <p:sp>
        <p:nvSpPr>
          <p:cNvPr id="9" name="文本框 8"/>
          <p:cNvSpPr txBox="1"/>
          <p:nvPr/>
        </p:nvSpPr>
        <p:spPr>
          <a:xfrm>
            <a:off x="6012180" y="1219200"/>
            <a:ext cx="3080385" cy="2807970"/>
          </a:xfrm>
          <a:prstGeom prst="rect">
            <a:avLst/>
          </a:prstGeom>
          <a:noFill/>
        </p:spPr>
        <p:txBody>
          <a:bodyPr wrap="square" rtlCol="0">
            <a:noAutofit/>
          </a:bodyPr>
          <a:p>
            <a:pPr indent="0">
              <a:buFont typeface="Wingdings" panose="05000000000000000000" charset="0"/>
              <a:buNone/>
            </a:pPr>
            <a:endParaRPr lang="en-US" altLang="zh-CN">
              <a:solidFill>
                <a:schemeClr val="bg1"/>
              </a:solidFill>
            </a:endParaRPr>
          </a:p>
          <a:p>
            <a:pPr marL="285750" indent="-285750">
              <a:buFont typeface="Wingdings" panose="05000000000000000000" charset="0"/>
              <a:buChar char="Ø"/>
            </a:pPr>
            <a:r>
              <a:rPr lang="en-US" altLang="zh-CN">
                <a:solidFill>
                  <a:schemeClr val="bg1"/>
                </a:solidFill>
              </a:rPr>
              <a:t>Input:</a:t>
            </a:r>
            <a:endParaRPr lang="en-US" altLang="zh-CN">
              <a:solidFill>
                <a:schemeClr val="bg1"/>
              </a:solidFill>
            </a:endParaRPr>
          </a:p>
          <a:p>
            <a:pPr marL="285750" indent="-285750">
              <a:buFont typeface="Wingdings" panose="05000000000000000000" charset="0"/>
              <a:buChar char="Ø"/>
            </a:pPr>
            <a:endParaRPr lang="en-US" altLang="zh-CN">
              <a:solidFill>
                <a:schemeClr val="bg1"/>
              </a:solidFill>
            </a:endParaRPr>
          </a:p>
          <a:p>
            <a:pPr lvl="1" indent="0">
              <a:buNone/>
            </a:pPr>
            <a:r>
              <a:rPr lang="en-US" altLang="zh-CN">
                <a:solidFill>
                  <a:schemeClr val="bg1"/>
                </a:solidFill>
              </a:rPr>
              <a:t>Energy(E) of per layer(32)</a:t>
            </a:r>
            <a:endParaRPr lang="en-US" altLang="zh-CN">
              <a:solidFill>
                <a:schemeClr val="bg1"/>
              </a:solidFill>
            </a:endParaRPr>
          </a:p>
          <a:p>
            <a:pPr lvl="1" indent="0">
              <a:buNone/>
            </a:pPr>
            <a:r>
              <a:rPr lang="en-US" altLang="zh-CN">
                <a:solidFill>
                  <a:schemeClr val="bg1"/>
                </a:solidFill>
              </a:rPr>
              <a:t>Hit_no(N) of per layer(32)</a:t>
            </a:r>
            <a:endParaRPr lang="en-US" altLang="zh-CN">
              <a:solidFill>
                <a:schemeClr val="bg1"/>
              </a:solidFill>
            </a:endParaRPr>
          </a:p>
          <a:p>
            <a:pPr lvl="1" indent="0">
              <a:buNone/>
            </a:pPr>
            <a:r>
              <a:rPr lang="en-US" altLang="zh-CN">
                <a:solidFill>
                  <a:schemeClr val="bg1"/>
                </a:solidFill>
              </a:rPr>
              <a:t>E/N of perlayer(32)</a:t>
            </a:r>
            <a:endParaRPr lang="en-US" altLang="zh-CN">
              <a:solidFill>
                <a:schemeClr val="bg1"/>
              </a:solidFill>
            </a:endParaRPr>
          </a:p>
          <a:p>
            <a:pPr lvl="1" indent="0">
              <a:buNone/>
            </a:pPr>
            <a:r>
              <a:rPr lang="en-US" altLang="zh-CN">
                <a:solidFill>
                  <a:schemeClr val="bg1"/>
                </a:solidFill>
              </a:rPr>
              <a:t>Total_deposited_energy(1)</a:t>
            </a:r>
            <a:endParaRPr lang="en-US" altLang="zh-CN">
              <a:solidFill>
                <a:schemeClr val="bg1"/>
              </a:solidFill>
            </a:endParaRPr>
          </a:p>
          <a:p>
            <a:pPr marL="285750" indent="-285750">
              <a:buFont typeface="Wingdings" panose="05000000000000000000" charset="0"/>
              <a:buChar char="Ø"/>
            </a:pPr>
            <a:endParaRPr lang="en-US" altLang="zh-CN">
              <a:solidFill>
                <a:schemeClr val="bg1"/>
              </a:solidFill>
            </a:endParaRPr>
          </a:p>
          <a:p>
            <a:pPr marL="285750" indent="-285750">
              <a:buFont typeface="Wingdings" panose="05000000000000000000" charset="0"/>
              <a:buChar char="Ø"/>
            </a:pPr>
            <a:r>
              <a:rPr lang="en-US" altLang="zh-CN">
                <a:solidFill>
                  <a:schemeClr val="bg1"/>
                </a:solidFill>
              </a:rPr>
              <a:t>Output:</a:t>
            </a:r>
            <a:endParaRPr lang="en-US" altLang="zh-CN">
              <a:solidFill>
                <a:schemeClr val="bg1"/>
              </a:solidFill>
            </a:endParaRPr>
          </a:p>
          <a:p>
            <a:pPr marL="285750" indent="-285750">
              <a:buFont typeface="Wingdings" panose="05000000000000000000" charset="0"/>
              <a:buChar char="Ø"/>
            </a:pPr>
            <a:endParaRPr lang="en-US" altLang="zh-CN">
              <a:solidFill>
                <a:schemeClr val="bg1"/>
              </a:solidFill>
            </a:endParaRPr>
          </a:p>
          <a:p>
            <a:pPr lvl="1" indent="0">
              <a:buNone/>
            </a:pPr>
            <a:r>
              <a:rPr lang="en-US" altLang="zh-CN">
                <a:solidFill>
                  <a:schemeClr val="bg1"/>
                </a:solidFill>
              </a:rPr>
              <a:t>Predicted Energy</a:t>
            </a:r>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p:txBody>
      </p:sp>
      <p:sp>
        <p:nvSpPr>
          <p:cNvPr id="2" name="文本框 1"/>
          <p:cNvSpPr txBox="1"/>
          <p:nvPr/>
        </p:nvSpPr>
        <p:spPr>
          <a:xfrm>
            <a:off x="2030095" y="1877060"/>
            <a:ext cx="2569845" cy="273685"/>
          </a:xfrm>
          <a:prstGeom prst="rect">
            <a:avLst/>
          </a:prstGeom>
        </p:spPr>
        <p:txBody>
          <a:bodyPr wrap="square">
            <a:spAutoFit/>
          </a:bodyPr>
          <a:p>
            <a:pPr>
              <a:lnSpc>
                <a:spcPts val="1425"/>
              </a:lnSpc>
            </a:pPr>
            <a:r>
              <a:rPr lang="en-US" altLang="zh-CN" sz="1600" b="0">
                <a:solidFill>
                  <a:srgbClr val="D6D6DD"/>
                </a:solidFill>
                <a:latin typeface="Consolas" panose="020B0609020204030204"/>
                <a:ea typeface="Consolas" panose="020B0609020204030204"/>
              </a:rPr>
              <a:t>[</a:t>
            </a:r>
            <a:r>
              <a:rPr lang="en-US" altLang="zh-CN" sz="1600" b="0">
                <a:solidFill>
                  <a:srgbClr val="EBC88D"/>
                </a:solidFill>
                <a:latin typeface="Consolas" panose="020B0609020204030204"/>
                <a:ea typeface="Consolas" panose="020B0609020204030204"/>
              </a:rPr>
              <a:t>1024</a:t>
            </a:r>
            <a:r>
              <a:rPr lang="en-US" altLang="zh-CN" sz="1600" b="0">
                <a:solidFill>
                  <a:srgbClr val="D6D6DD"/>
                </a:solidFill>
                <a:latin typeface="Consolas" panose="020B0609020204030204"/>
                <a:ea typeface="Consolas" panose="020B0609020204030204"/>
              </a:rPr>
              <a:t>,</a:t>
            </a:r>
            <a:r>
              <a:rPr lang="en-US" altLang="zh-CN" sz="1600" b="0">
                <a:solidFill>
                  <a:srgbClr val="EBC88D"/>
                </a:solidFill>
                <a:latin typeface="Consolas" panose="020B0609020204030204"/>
                <a:ea typeface="Consolas" panose="020B0609020204030204"/>
              </a:rPr>
              <a:t>512</a:t>
            </a:r>
            <a:r>
              <a:rPr lang="en-US" altLang="zh-CN" sz="1600" b="0">
                <a:solidFill>
                  <a:srgbClr val="D6D6DD"/>
                </a:solidFill>
                <a:latin typeface="Consolas" panose="020B0609020204030204"/>
                <a:ea typeface="Consolas" panose="020B0609020204030204"/>
              </a:rPr>
              <a:t>,</a:t>
            </a:r>
            <a:r>
              <a:rPr lang="en-US" altLang="zh-CN" sz="1600" b="0">
                <a:solidFill>
                  <a:srgbClr val="EBC88D"/>
                </a:solidFill>
                <a:latin typeface="Consolas" panose="020B0609020204030204"/>
                <a:ea typeface="Consolas" panose="020B0609020204030204"/>
              </a:rPr>
              <a:t>256</a:t>
            </a:r>
            <a:r>
              <a:rPr lang="en-US" altLang="zh-CN" sz="1600" b="0">
                <a:solidFill>
                  <a:srgbClr val="D6D6DD"/>
                </a:solidFill>
                <a:latin typeface="Consolas" panose="020B0609020204030204"/>
                <a:ea typeface="Consolas" panose="020B0609020204030204"/>
              </a:rPr>
              <a:t>,</a:t>
            </a:r>
            <a:r>
              <a:rPr lang="en-US" altLang="zh-CN" sz="1600" b="0">
                <a:solidFill>
                  <a:srgbClr val="EBC88D"/>
                </a:solidFill>
                <a:latin typeface="Consolas" panose="020B0609020204030204"/>
                <a:ea typeface="Consolas" panose="020B0609020204030204"/>
              </a:rPr>
              <a:t>128</a:t>
            </a:r>
            <a:r>
              <a:rPr lang="en-US" altLang="zh-CN" sz="1600" b="0">
                <a:solidFill>
                  <a:srgbClr val="D6D6DD"/>
                </a:solidFill>
                <a:latin typeface="Consolas" panose="020B0609020204030204"/>
                <a:ea typeface="Consolas" panose="020B0609020204030204"/>
              </a:rPr>
              <a:t>]</a:t>
            </a:r>
            <a:endParaRPr lang="en-US" altLang="zh-CN" sz="1600" b="0">
              <a:solidFill>
                <a:srgbClr val="D6D6DD"/>
              </a:solidFill>
              <a:latin typeface="Consolas" panose="020B0609020204030204"/>
              <a:ea typeface="Consolas" panose="020B0609020204030204"/>
            </a:endParaRPr>
          </a:p>
        </p:txBody>
      </p:sp>
      <p:sp>
        <p:nvSpPr>
          <p:cNvPr id="4" name="文本框 3"/>
          <p:cNvSpPr txBox="1"/>
          <p:nvPr/>
        </p:nvSpPr>
        <p:spPr>
          <a:xfrm>
            <a:off x="9312910" y="4983480"/>
            <a:ext cx="3074670" cy="1004570"/>
          </a:xfrm>
          <a:prstGeom prst="rect">
            <a:avLst/>
          </a:prstGeom>
        </p:spPr>
        <p:txBody>
          <a:bodyPr wrap="square">
            <a:spAutoFit/>
          </a:bodyPr>
          <a:p>
            <a:pPr>
              <a:lnSpc>
                <a:spcPts val="1425"/>
              </a:lnSpc>
            </a:pPr>
            <a:r>
              <a:rPr lang="en-US" altLang="zh-CN" sz="1600" b="0">
                <a:solidFill>
                  <a:srgbClr val="E4E4E4"/>
                </a:solidFill>
                <a:latin typeface="Consolas" panose="020B0609020204030204"/>
                <a:ea typeface="Consolas" panose="020B0609020204030204"/>
              </a:rPr>
              <a:t>    lr </a:t>
            </a:r>
            <a:r>
              <a:rPr lang="en-US" altLang="zh-CN" sz="1600" b="0">
                <a:solidFill>
                  <a:srgbClr val="D6D6DD"/>
                </a:solidFill>
                <a:latin typeface="Consolas" panose="020B0609020204030204"/>
                <a:ea typeface="Consolas" panose="020B0609020204030204"/>
              </a:rPr>
              <a:t>=</a:t>
            </a:r>
            <a:r>
              <a:rPr lang="en-US" altLang="zh-CN" sz="1600" b="0">
                <a:solidFill>
                  <a:srgbClr val="EBC88D"/>
                </a:solidFill>
                <a:latin typeface="Consolas" panose="020B0609020204030204"/>
                <a:ea typeface="Consolas" panose="020B0609020204030204"/>
              </a:rPr>
              <a:t>0.5e-4</a:t>
            </a:r>
            <a:endParaRPr lang="en-US" altLang="zh-CN" sz="1600" b="0">
              <a:solidFill>
                <a:srgbClr val="EBC88D"/>
              </a:solidFill>
              <a:latin typeface="Consolas" panose="020B0609020204030204"/>
              <a:ea typeface="Consolas" panose="020B0609020204030204"/>
            </a:endParaRPr>
          </a:p>
          <a:p>
            <a:pPr>
              <a:lnSpc>
                <a:spcPts val="1425"/>
              </a:lnSpc>
            </a:pPr>
            <a:r>
              <a:rPr lang="en-US" altLang="zh-CN" sz="1600" b="0">
                <a:solidFill>
                  <a:srgbClr val="E4E4E4"/>
                </a:solidFill>
                <a:latin typeface="Consolas" panose="020B0609020204030204"/>
                <a:ea typeface="Consolas" panose="020B0609020204030204"/>
              </a:rPr>
              <a:t>    batch_size </a:t>
            </a:r>
            <a:r>
              <a:rPr lang="en-US" altLang="zh-CN" sz="1600" b="0">
                <a:solidFill>
                  <a:srgbClr val="D6D6DD"/>
                </a:solidFill>
                <a:latin typeface="Consolas" panose="020B0609020204030204"/>
                <a:ea typeface="Consolas" panose="020B0609020204030204"/>
              </a:rPr>
              <a:t>=</a:t>
            </a:r>
            <a:r>
              <a:rPr lang="en-US" altLang="zh-CN" sz="1600" b="0">
                <a:solidFill>
                  <a:srgbClr val="EBC88D"/>
                </a:solidFill>
                <a:latin typeface="Consolas" panose="020B0609020204030204"/>
                <a:ea typeface="Consolas" panose="020B0609020204030204"/>
              </a:rPr>
              <a:t>64</a:t>
            </a:r>
            <a:endParaRPr lang="en-US" altLang="zh-CN" sz="1600" b="0">
              <a:solidFill>
                <a:srgbClr val="EBC88D"/>
              </a:solidFill>
              <a:latin typeface="Consolas" panose="020B0609020204030204"/>
              <a:ea typeface="Consolas" panose="020B0609020204030204"/>
            </a:endParaRPr>
          </a:p>
          <a:p>
            <a:pPr>
              <a:lnSpc>
                <a:spcPts val="1425"/>
              </a:lnSpc>
            </a:pPr>
            <a:r>
              <a:rPr lang="en-US" altLang="zh-CN" sz="1600" b="0">
                <a:solidFill>
                  <a:srgbClr val="E4E4E4"/>
                </a:solidFill>
                <a:latin typeface="Consolas" panose="020B0609020204030204"/>
                <a:ea typeface="Consolas" panose="020B0609020204030204"/>
              </a:rPr>
              <a:t>    epochs </a:t>
            </a:r>
            <a:r>
              <a:rPr lang="en-US" altLang="zh-CN" sz="1600" b="0">
                <a:solidFill>
                  <a:srgbClr val="D6D6DD"/>
                </a:solidFill>
                <a:latin typeface="Consolas" panose="020B0609020204030204"/>
                <a:ea typeface="Consolas" panose="020B0609020204030204"/>
              </a:rPr>
              <a:t>=</a:t>
            </a:r>
            <a:r>
              <a:rPr lang="en-US" altLang="zh-CN" sz="1600" b="0">
                <a:solidFill>
                  <a:srgbClr val="EBC88D"/>
                </a:solidFill>
                <a:latin typeface="Consolas" panose="020B0609020204030204"/>
                <a:ea typeface="Consolas" panose="020B0609020204030204"/>
              </a:rPr>
              <a:t>100</a:t>
            </a:r>
            <a:endParaRPr lang="en-US" altLang="zh-CN" sz="1600" b="0">
              <a:solidFill>
                <a:srgbClr val="EBC88D"/>
              </a:solidFill>
              <a:latin typeface="Consolas" panose="020B0609020204030204"/>
              <a:ea typeface="Consolas" panose="020B0609020204030204"/>
            </a:endParaRPr>
          </a:p>
          <a:p>
            <a:pPr>
              <a:lnSpc>
                <a:spcPts val="1425"/>
              </a:lnSpc>
            </a:pPr>
            <a:r>
              <a:rPr lang="en-US" altLang="zh-CN" sz="1600" b="0">
                <a:solidFill>
                  <a:srgbClr val="E4E4E4"/>
                </a:solidFill>
                <a:latin typeface="Consolas" panose="020B0609020204030204"/>
                <a:ea typeface="Consolas" panose="020B0609020204030204"/>
              </a:rPr>
              <a:t>    weight_decay </a:t>
            </a:r>
            <a:r>
              <a:rPr lang="en-US" altLang="zh-CN" sz="1600" b="0">
                <a:solidFill>
                  <a:srgbClr val="D6D6DD"/>
                </a:solidFill>
                <a:latin typeface="Consolas" panose="020B0609020204030204"/>
                <a:ea typeface="Consolas" panose="020B0609020204030204"/>
              </a:rPr>
              <a:t>=</a:t>
            </a:r>
            <a:r>
              <a:rPr lang="en-US" altLang="zh-CN" sz="1600" b="0">
                <a:solidFill>
                  <a:srgbClr val="EBC88D"/>
                </a:solidFill>
                <a:latin typeface="Consolas" panose="020B0609020204030204"/>
                <a:ea typeface="Consolas" panose="020B0609020204030204"/>
              </a:rPr>
              <a:t>1e-4</a:t>
            </a:r>
            <a:endParaRPr lang="en-US" altLang="zh-CN" sz="1600" b="0">
              <a:solidFill>
                <a:srgbClr val="EBC88D"/>
              </a:solidFill>
              <a:latin typeface="Consolas" panose="020B0609020204030204"/>
              <a:ea typeface="Consolas" panose="020B0609020204030204"/>
            </a:endParaRPr>
          </a:p>
          <a:p>
            <a:pPr>
              <a:lnSpc>
                <a:spcPts val="1425"/>
              </a:lnSpc>
            </a:pPr>
            <a:r>
              <a:rPr lang="en-US" altLang="zh-CN" sz="1600" b="0">
                <a:solidFill>
                  <a:srgbClr val="E4E4E4"/>
                </a:solidFill>
                <a:latin typeface="Consolas" panose="020B0609020204030204"/>
                <a:ea typeface="Consolas" panose="020B0609020204030204"/>
              </a:rPr>
              <a:t>    optimizer </a:t>
            </a:r>
            <a:r>
              <a:rPr lang="en-US" altLang="zh-CN" sz="1600" b="0">
                <a:solidFill>
                  <a:srgbClr val="D6D6DD"/>
                </a:solidFill>
                <a:latin typeface="Consolas" panose="020B0609020204030204"/>
                <a:ea typeface="Consolas" panose="020B0609020204030204"/>
              </a:rPr>
              <a:t>=</a:t>
            </a:r>
            <a:r>
              <a:rPr lang="en-US" altLang="zh-CN" sz="1600" b="0">
                <a:solidFill>
                  <a:srgbClr val="E394DC"/>
                </a:solidFill>
                <a:latin typeface="Consolas" panose="020B0609020204030204"/>
                <a:ea typeface="Consolas" panose="020B0609020204030204"/>
              </a:rPr>
              <a:t>"adamw"</a:t>
            </a:r>
            <a:r>
              <a:rPr lang="en-US" altLang="zh-CN" sz="1600" b="0">
                <a:solidFill>
                  <a:srgbClr val="E4E4E4"/>
                </a:solidFill>
                <a:latin typeface="Consolas" panose="020B0609020204030204"/>
                <a:ea typeface="Consolas" panose="020B0609020204030204"/>
              </a:rPr>
              <a:t>   </a:t>
            </a:r>
            <a:endParaRPr lang="en-US" altLang="zh-CN" sz="1600" b="0">
              <a:solidFill>
                <a:srgbClr val="E4E4E4"/>
              </a:solidFill>
              <a:latin typeface="Consolas" panose="020B0609020204030204"/>
              <a:ea typeface="Consolas" panose="020B0609020204030204"/>
            </a:endParaRPr>
          </a:p>
        </p:txBody>
      </p:sp>
      <p:sp>
        <p:nvSpPr>
          <p:cNvPr id="5" name="矩形 4"/>
          <p:cNvSpPr/>
          <p:nvPr/>
        </p:nvSpPr>
        <p:spPr>
          <a:xfrm>
            <a:off x="9611360" y="4961890"/>
            <a:ext cx="2326640" cy="1026160"/>
          </a:xfrm>
          <a:prstGeom prst="rect">
            <a:avLst/>
          </a:prstGeom>
          <a:noFill/>
          <a:ln>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3" name="文本框 12"/>
          <p:cNvSpPr txBox="1"/>
          <p:nvPr/>
        </p:nvSpPr>
        <p:spPr>
          <a:xfrm>
            <a:off x="5714365" y="6353175"/>
            <a:ext cx="4263390" cy="368300"/>
          </a:xfrm>
          <a:prstGeom prst="rect">
            <a:avLst/>
          </a:prstGeom>
          <a:noFill/>
        </p:spPr>
        <p:txBody>
          <a:bodyPr wrap="square" rtlCol="0">
            <a:spAutoFit/>
          </a:bodyPr>
          <a:p>
            <a:r>
              <a:rPr lang="en-US" altLang="zh-CN">
                <a:solidFill>
                  <a:schemeClr val="bg1"/>
                </a:solidFill>
              </a:rPr>
              <a:t>Input and Output</a:t>
            </a:r>
            <a:r>
              <a:rPr lang="zh-CN" altLang="en-US">
                <a:solidFill>
                  <a:schemeClr val="bg1"/>
                </a:solidFill>
              </a:rPr>
              <a:t>（</a:t>
            </a:r>
            <a:r>
              <a:rPr lang="en-US" altLang="zh-CN">
                <a:solidFill>
                  <a:schemeClr val="bg1"/>
                </a:solidFill>
              </a:rPr>
              <a:t>rellative error &lt;2%</a:t>
            </a:r>
            <a:r>
              <a:rPr lang="zh-CN" altLang="en-US">
                <a:solidFill>
                  <a:schemeClr val="bg1"/>
                </a:solidFill>
              </a:rPr>
              <a:t>）</a:t>
            </a:r>
            <a:endParaRPr lang="zh-CN" altLang="en-US">
              <a:solidFill>
                <a:schemeClr val="bg1"/>
              </a:solidFill>
            </a:endParaRPr>
          </a:p>
        </p:txBody>
      </p:sp>
      <p:sp>
        <p:nvSpPr>
          <p:cNvPr id="14" name="文本框 13"/>
          <p:cNvSpPr txBox="1"/>
          <p:nvPr/>
        </p:nvSpPr>
        <p:spPr>
          <a:xfrm>
            <a:off x="9386570" y="1564640"/>
            <a:ext cx="2592070" cy="3215005"/>
          </a:xfrm>
          <a:prstGeom prst="rect">
            <a:avLst/>
          </a:prstGeom>
          <a:noFill/>
        </p:spPr>
        <p:txBody>
          <a:bodyPr wrap="square" rtlCol="0">
            <a:spAutoFit/>
          </a:bodyPr>
          <a:p>
            <a:pPr marL="285750" indent="-285750">
              <a:buFont typeface="Wingdings" panose="05000000000000000000" charset="0"/>
              <a:buChar char="Ø"/>
            </a:pPr>
            <a:r>
              <a:rPr lang="en-US" altLang="zh-CN">
                <a:solidFill>
                  <a:schemeClr val="bg1"/>
                </a:solidFill>
                <a:sym typeface="+mn-ea"/>
              </a:rPr>
              <a:t>Samples:</a:t>
            </a:r>
            <a:endParaRPr lang="en-US" altLang="zh-CN">
              <a:solidFill>
                <a:schemeClr val="bg1"/>
              </a:solidFill>
            </a:endParaRPr>
          </a:p>
          <a:p>
            <a:pPr marL="285750" indent="-285750">
              <a:buFont typeface="Wingdings" panose="05000000000000000000" charset="0"/>
              <a:buChar char="Ø"/>
            </a:pPr>
            <a:endParaRPr lang="en-US" altLang="zh-CN">
              <a:solidFill>
                <a:schemeClr val="bg1"/>
              </a:solidFill>
            </a:endParaRPr>
          </a:p>
          <a:p>
            <a:pPr marL="285750" indent="-285750">
              <a:buFont typeface="Wingdings" panose="05000000000000000000" charset="0"/>
              <a:buChar char="Ø"/>
            </a:pPr>
            <a:r>
              <a:rPr lang="en-US" altLang="zh-CN">
                <a:solidFill>
                  <a:schemeClr val="bg1"/>
                </a:solidFill>
                <a:sym typeface="+mn-ea"/>
              </a:rPr>
              <a:t>MC: 1-120GeV (12000000) </a:t>
            </a:r>
            <a:r>
              <a:rPr lang="en-US" altLang="zh-CN">
                <a:solidFill>
                  <a:schemeClr val="accent2"/>
                </a:solidFill>
                <a:sym typeface="+mn-ea"/>
              </a:rPr>
              <a:t>Continuous</a:t>
            </a:r>
            <a:endParaRPr lang="en-US" altLang="zh-CN">
              <a:solidFill>
                <a:schemeClr val="accent2"/>
              </a:solidFill>
              <a:sym typeface="+mn-ea"/>
            </a:endParaRPr>
          </a:p>
          <a:p>
            <a:pPr marL="285750" indent="-285750">
              <a:buFont typeface="Wingdings" panose="05000000000000000000" charset="0"/>
              <a:buChar char="Ø"/>
            </a:pPr>
            <a:endParaRPr lang="en-US" altLang="zh-CN">
              <a:solidFill>
                <a:schemeClr val="accent2"/>
              </a:solidFill>
              <a:sym typeface="+mn-ea"/>
            </a:endParaRPr>
          </a:p>
          <a:p>
            <a:pPr marL="285750" indent="-285750">
              <a:buFont typeface="Wingdings" panose="05000000000000000000" charset="0"/>
              <a:buChar char="Ø"/>
            </a:pPr>
            <a:r>
              <a:rPr lang="en-US" altLang="zh-CN">
                <a:solidFill>
                  <a:schemeClr val="bg1"/>
                </a:solidFill>
              </a:rPr>
              <a:t>Data split</a:t>
            </a:r>
            <a:endParaRPr lang="en-US" altLang="zh-CN">
              <a:solidFill>
                <a:schemeClr val="bg1"/>
              </a:solidFill>
            </a:endParaRPr>
          </a:p>
          <a:p>
            <a:pPr marL="228600" indent="0" latinLnBrk="1">
              <a:spcBef>
                <a:spcPts val="100"/>
              </a:spcBef>
              <a:spcAft>
                <a:spcPts val="100"/>
              </a:spcAft>
              <a:buNone/>
            </a:pPr>
            <a:r>
              <a:rPr lang="en-US" altLang="zh-CN">
                <a:solidFill>
                  <a:schemeClr val="bg1"/>
                </a:solidFill>
                <a:latin typeface="Consolas" panose="020B0609020204030204"/>
                <a:ea typeface="Consolas" panose="020B0609020204030204"/>
                <a:sym typeface="+mn-ea"/>
              </a:rPr>
              <a:t> train_frac = 0.7</a:t>
            </a:r>
            <a:endParaRPr lang="zh-CN" altLang="en-US" b="0" i="0">
              <a:solidFill>
                <a:schemeClr val="bg1"/>
              </a:solidFill>
              <a:latin typeface="Segoe WPC"/>
              <a:ea typeface="Segoe WPC"/>
            </a:endParaRPr>
          </a:p>
          <a:p>
            <a:pPr marL="228600" indent="0" latinLnBrk="1">
              <a:spcBef>
                <a:spcPts val="100"/>
              </a:spcBef>
              <a:spcAft>
                <a:spcPts val="100"/>
              </a:spcAft>
              <a:buNone/>
            </a:pPr>
            <a:r>
              <a:rPr lang="en-US" altLang="zh-CN">
                <a:solidFill>
                  <a:schemeClr val="bg1"/>
                </a:solidFill>
                <a:latin typeface="Consolas" panose="020B0609020204030204"/>
                <a:ea typeface="Consolas" panose="020B0609020204030204"/>
                <a:sym typeface="+mn-ea"/>
              </a:rPr>
              <a:t> val_frac = 0.15</a:t>
            </a:r>
            <a:endParaRPr lang="zh-CN" altLang="en-US" b="0" i="0">
              <a:solidFill>
                <a:schemeClr val="bg1"/>
              </a:solidFill>
              <a:latin typeface="Segoe WPC"/>
              <a:ea typeface="Segoe WPC"/>
            </a:endParaRPr>
          </a:p>
          <a:p>
            <a:pPr marL="228600" indent="0" latinLnBrk="1">
              <a:spcBef>
                <a:spcPts val="100"/>
              </a:spcBef>
              <a:spcAft>
                <a:spcPts val="100"/>
              </a:spcAft>
              <a:buNone/>
            </a:pPr>
            <a:r>
              <a:rPr lang="en-US" altLang="zh-CN">
                <a:solidFill>
                  <a:schemeClr val="bg1"/>
                </a:solidFill>
                <a:latin typeface="Consolas" panose="020B0609020204030204"/>
                <a:ea typeface="Consolas" panose="020B0609020204030204"/>
                <a:sym typeface="+mn-ea"/>
              </a:rPr>
              <a:t> test_frac = 0.15</a:t>
            </a:r>
            <a:endParaRPr lang="en-US" altLang="zh-CN" b="0" i="0">
              <a:solidFill>
                <a:schemeClr val="bg1"/>
              </a:solidFill>
              <a:latin typeface="Consolas" panose="020B0609020204030204"/>
              <a:ea typeface="Consolas" panose="020B0609020204030204"/>
            </a:endParaRPr>
          </a:p>
          <a:p>
            <a:endParaRPr lang="zh-CN" altLang="en-US"/>
          </a:p>
        </p:txBody>
      </p:sp>
      <p:pic>
        <p:nvPicPr>
          <p:cNvPr id="11" name="图片 10"/>
          <p:cNvPicPr>
            <a:picLocks noChangeAspect="1"/>
          </p:cNvPicPr>
          <p:nvPr/>
        </p:nvPicPr>
        <p:blipFill>
          <a:blip r:embed="rId4"/>
          <a:stretch>
            <a:fillRect/>
          </a:stretch>
        </p:blipFill>
        <p:spPr>
          <a:xfrm>
            <a:off x="6285865" y="4614545"/>
            <a:ext cx="2621280" cy="16109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3" name="灯片编号占位符 2"/>
          <p:cNvSpPr>
            <a:spLocks noGrp="1"/>
          </p:cNvSpPr>
          <p:nvPr>
            <p:ph type="sldNum" sz="quarter" idx="12"/>
          </p:nvPr>
        </p:nvSpPr>
        <p:spPr/>
        <p:txBody>
          <a:bodyPr/>
          <a:p>
            <a:fld id="{DECEAADD-04E7-4E9A-9769-230A8A5E70EE}" type="slidenum">
              <a:rPr lang="zh-CN" altLang="en-US" smtClean="0"/>
            </a:fld>
            <a:endParaRPr lang="zh-CN" altLang="en-US"/>
          </a:p>
        </p:txBody>
      </p:sp>
      <p:sp>
        <p:nvSpPr>
          <p:cNvPr id="9" name="文本框 8"/>
          <p:cNvSpPr txBox="1"/>
          <p:nvPr/>
        </p:nvSpPr>
        <p:spPr>
          <a:xfrm>
            <a:off x="751205" y="426085"/>
            <a:ext cx="10010775" cy="583565"/>
          </a:xfrm>
          <a:prstGeom prst="rect">
            <a:avLst/>
          </a:prstGeom>
          <a:noFill/>
        </p:spPr>
        <p:txBody>
          <a:bodyPr wrap="square" rtlCol="0" anchor="t">
            <a:spAutoFit/>
          </a:bodyPr>
          <a:p>
            <a:pPr marL="0" indent="0">
              <a:spcBef>
                <a:spcPct val="0"/>
              </a:spcBef>
              <a:spcAft>
                <a:spcPct val="0"/>
              </a:spcAft>
            </a:pPr>
            <a:r>
              <a:rPr lang="en-US" altLang="zh-CN" sz="3200">
                <a:solidFill>
                  <a:schemeClr val="bg1"/>
                </a:solidFill>
                <a:ea typeface="微软雅黑" panose="020B0503020204020204" pitchFamily="34" charset="-122"/>
                <a:cs typeface="+mn-lt"/>
                <a:sym typeface="+mn-ea"/>
              </a:rPr>
              <a:t> M(ulti) L(ayer) P(erceptron) </a:t>
            </a:r>
            <a:r>
              <a:rPr lang="en-US" altLang="zh-CN" sz="3200">
                <a:solidFill>
                  <a:schemeClr val="accent2"/>
                </a:solidFill>
                <a:ea typeface="微软雅黑" panose="020B0503020204020204" pitchFamily="34" charset="-122"/>
                <a:cs typeface="+mn-lt"/>
                <a:sym typeface="+mn-ea"/>
              </a:rPr>
              <a:t>Result </a:t>
            </a:r>
            <a:r>
              <a:rPr lang="en-US" altLang="zh-CN" sz="3200">
                <a:solidFill>
                  <a:schemeClr val="bg1"/>
                </a:solidFill>
                <a:sym typeface="+mn-ea"/>
              </a:rPr>
              <a:t>ECAL</a:t>
            </a:r>
            <a:r>
              <a:rPr lang="en-US" altLang="zh-CN" sz="3200">
                <a:solidFill>
                  <a:schemeClr val="accent2"/>
                </a:solidFill>
                <a:ea typeface="微软雅黑" panose="020B0503020204020204" pitchFamily="34" charset="-122"/>
                <a:cs typeface="+mn-lt"/>
                <a:sym typeface="+mn-ea"/>
              </a:rPr>
              <a:t> </a:t>
            </a:r>
            <a:r>
              <a:rPr lang="en-US" altLang="zh-CN" sz="3200">
                <a:solidFill>
                  <a:schemeClr val="bg1"/>
                </a:solidFill>
                <a:ea typeface="微软雅黑" panose="020B0503020204020204" pitchFamily="34" charset="-122"/>
                <a:cs typeface="+mn-lt"/>
                <a:sym typeface="+mn-ea"/>
              </a:rPr>
              <a:t>&amp; HCAL</a:t>
            </a:r>
            <a:endParaRPr lang="en-US" altLang="zh-CN" sz="3200">
              <a:solidFill>
                <a:schemeClr val="bg1"/>
              </a:solidFill>
              <a:ea typeface="微软雅黑" panose="020B0503020204020204" pitchFamily="34" charset="-122"/>
              <a:cs typeface="+mn-lt"/>
              <a:sym typeface="+mn-ea"/>
            </a:endParaRPr>
          </a:p>
        </p:txBody>
      </p:sp>
      <p:sp>
        <p:nvSpPr>
          <p:cNvPr id="11" name="文本框 10"/>
          <p:cNvSpPr txBox="1"/>
          <p:nvPr/>
        </p:nvSpPr>
        <p:spPr>
          <a:xfrm>
            <a:off x="1801495" y="1177290"/>
            <a:ext cx="2524760" cy="368300"/>
          </a:xfrm>
          <a:prstGeom prst="rect">
            <a:avLst/>
          </a:prstGeom>
          <a:noFill/>
        </p:spPr>
        <p:txBody>
          <a:bodyPr wrap="square" rtlCol="0">
            <a:spAutoFit/>
          </a:bodyPr>
          <a:p>
            <a:r>
              <a:rPr lang="en-US" altLang="zh-CN">
                <a:solidFill>
                  <a:schemeClr val="bg1"/>
                </a:solidFill>
              </a:rPr>
              <a:t>Energy Resolution </a:t>
            </a:r>
            <a:r>
              <a:rPr lang="en-US" altLang="zh-CN">
                <a:solidFill>
                  <a:schemeClr val="bg1"/>
                </a:solidFill>
                <a:sym typeface="+mn-ea"/>
              </a:rPr>
              <a:t>ECAL</a:t>
            </a:r>
            <a:endParaRPr lang="en-US" altLang="zh-CN">
              <a:solidFill>
                <a:schemeClr val="bg1"/>
              </a:solidFill>
            </a:endParaRPr>
          </a:p>
        </p:txBody>
      </p:sp>
      <p:sp>
        <p:nvSpPr>
          <p:cNvPr id="5" name="文本框 4"/>
          <p:cNvSpPr txBox="1"/>
          <p:nvPr/>
        </p:nvSpPr>
        <p:spPr>
          <a:xfrm>
            <a:off x="862330" y="5906135"/>
            <a:ext cx="8881110" cy="755650"/>
          </a:xfrm>
          <a:prstGeom prst="rect">
            <a:avLst/>
          </a:prstGeom>
        </p:spPr>
        <p:txBody>
          <a:bodyPr wrap="square">
            <a:noAutofit/>
          </a:bodyPr>
          <a:p>
            <a:pPr>
              <a:lnSpc>
                <a:spcPct val="70000"/>
              </a:lnSpc>
            </a:pPr>
            <a:r>
              <a:rPr lang="en-US" altLang="zh-CN" sz="1400">
                <a:solidFill>
                  <a:schemeClr val="bg1"/>
                </a:solidFill>
              </a:rPr>
              <a:t>Discrete energy points</a:t>
            </a:r>
            <a:r>
              <a:rPr lang="zh-CN" altLang="en-US" sz="1400">
                <a:solidFill>
                  <a:schemeClr val="bg1"/>
                </a:solidFill>
              </a:rPr>
              <a:t>：</a:t>
            </a:r>
            <a:endParaRPr lang="zh-CN" altLang="en-US" sz="1400">
              <a:solidFill>
                <a:schemeClr val="bg1"/>
              </a:solidFill>
            </a:endParaRPr>
          </a:p>
          <a:p>
            <a:pPr>
              <a:lnSpc>
                <a:spcPct val="70000"/>
              </a:lnSpc>
            </a:pPr>
            <a:endParaRPr lang="zh-CN" altLang="en-US" sz="1400">
              <a:solidFill>
                <a:schemeClr val="bg1"/>
              </a:solidFill>
            </a:endParaRPr>
          </a:p>
          <a:p>
            <a:pPr>
              <a:lnSpc>
                <a:spcPct val="70000"/>
              </a:lnSpc>
            </a:pPr>
            <a:r>
              <a:rPr lang="en-US" altLang="zh-CN" sz="1400">
                <a:solidFill>
                  <a:schemeClr val="bg1"/>
                </a:solidFill>
              </a:rPr>
              <a:t>[2.0, 3.0, 4.0, 5.0, 6.0, 7.0, 8.0, 9.0, 10.0, 15.0, 20.0, 25.0, 30.0, 40.0, 50.0, 60.0, 70.0, 80.0, 90.0, 100.0, 110.0]GeV</a:t>
            </a:r>
            <a:endParaRPr lang="en-US" altLang="zh-CN" sz="1400">
              <a:solidFill>
                <a:schemeClr val="bg1"/>
              </a:solidFill>
            </a:endParaRPr>
          </a:p>
          <a:p>
            <a:pPr>
              <a:lnSpc>
                <a:spcPct val="70000"/>
              </a:lnSpc>
            </a:pPr>
            <a:endParaRPr lang="en-US" altLang="zh-CN" sz="1400">
              <a:solidFill>
                <a:schemeClr val="bg1"/>
              </a:solidFill>
            </a:endParaRPr>
          </a:p>
          <a:p>
            <a:pPr>
              <a:lnSpc>
                <a:spcPct val="70000"/>
              </a:lnSpc>
            </a:pPr>
            <a:r>
              <a:rPr lang="en-US" altLang="zh-CN" sz="1400">
                <a:solidFill>
                  <a:schemeClr val="bg1"/>
                </a:solidFill>
              </a:rPr>
              <a:t>Truth = Total deposited energy (</a:t>
            </a:r>
            <a:r>
              <a:rPr lang="en-US" altLang="zh-CN" sz="1400">
                <a:solidFill>
                  <a:schemeClr val="accent2"/>
                </a:solidFill>
              </a:rPr>
              <a:t>MC</a:t>
            </a:r>
            <a:r>
              <a:rPr lang="en-US" altLang="zh-CN" sz="1400">
                <a:solidFill>
                  <a:schemeClr val="bg1"/>
                </a:solidFill>
              </a:rPr>
              <a:t>)</a:t>
            </a:r>
            <a:endParaRPr lang="en-US" altLang="zh-CN" sz="1400">
              <a:solidFill>
                <a:schemeClr val="bg1"/>
              </a:solidFill>
            </a:endParaRPr>
          </a:p>
          <a:p>
            <a:endParaRPr lang="en-US" altLang="zh-CN" sz="1400">
              <a:solidFill>
                <a:schemeClr val="bg1"/>
              </a:solidFill>
            </a:endParaRPr>
          </a:p>
        </p:txBody>
      </p:sp>
      <p:pic>
        <p:nvPicPr>
          <p:cNvPr id="4" name="图片 3"/>
          <p:cNvPicPr>
            <a:picLocks noChangeAspect="1"/>
          </p:cNvPicPr>
          <p:nvPr/>
        </p:nvPicPr>
        <p:blipFill>
          <a:blip r:embed="rId3"/>
          <a:stretch>
            <a:fillRect/>
          </a:stretch>
        </p:blipFill>
        <p:spPr>
          <a:xfrm>
            <a:off x="1017905" y="1666875"/>
            <a:ext cx="4138295" cy="4144645"/>
          </a:xfrm>
          <a:prstGeom prst="rect">
            <a:avLst/>
          </a:prstGeom>
        </p:spPr>
      </p:pic>
      <p:sp>
        <p:nvSpPr>
          <p:cNvPr id="7" name="文本框 6"/>
          <p:cNvSpPr txBox="1"/>
          <p:nvPr/>
        </p:nvSpPr>
        <p:spPr>
          <a:xfrm>
            <a:off x="2487930" y="2260600"/>
            <a:ext cx="3475355" cy="1168400"/>
          </a:xfrm>
          <a:prstGeom prst="rect">
            <a:avLst/>
          </a:prstGeom>
          <a:noFill/>
        </p:spPr>
        <p:txBody>
          <a:bodyPr wrap="square" rtlCol="0" anchor="t">
            <a:spAutoFit/>
          </a:bodyPr>
          <a:p>
            <a:r>
              <a:rPr lang="en-US" altLang="zh-CN" sz="1400">
                <a:solidFill>
                  <a:schemeClr val="tx1"/>
                </a:solidFill>
                <a:sym typeface="+mn-ea"/>
              </a:rPr>
              <a:t> Improvement:</a:t>
            </a:r>
            <a:endParaRPr lang="en-US" altLang="zh-CN" sz="1400">
              <a:solidFill>
                <a:schemeClr val="tx1"/>
              </a:solidFill>
              <a:sym typeface="+mn-ea"/>
            </a:endParaRPr>
          </a:p>
          <a:p>
            <a:endParaRPr lang="en-US" altLang="zh-CN" sz="1400">
              <a:solidFill>
                <a:schemeClr val="tx1"/>
              </a:solidFill>
              <a:sym typeface="+mn-ea"/>
            </a:endParaRPr>
          </a:p>
          <a:p>
            <a:pPr marL="285750" indent="-285750">
              <a:buFont typeface="Wingdings" panose="05000000000000000000" charset="0"/>
              <a:buChar char="Ø"/>
            </a:pPr>
            <a:r>
              <a:rPr lang="en-US" altLang="zh-CN" sz="1400">
                <a:solidFill>
                  <a:schemeClr val="tx1"/>
                </a:solidFill>
                <a:sym typeface="+mn-ea"/>
              </a:rPr>
              <a:t>discrete energy points: 7%</a:t>
            </a:r>
            <a:endParaRPr lang="en-US" altLang="zh-CN" sz="1400">
              <a:solidFill>
                <a:schemeClr val="tx1"/>
              </a:solidFill>
              <a:sym typeface="+mn-ea"/>
            </a:endParaRPr>
          </a:p>
          <a:p>
            <a:pPr marL="285750" indent="-285750">
              <a:buFont typeface="Wingdings" panose="05000000000000000000" charset="0"/>
              <a:buChar char="Ø"/>
            </a:pPr>
            <a:r>
              <a:rPr lang="en-US" altLang="zh-CN" sz="1400">
                <a:solidFill>
                  <a:schemeClr val="tx1"/>
                </a:solidFill>
                <a:sym typeface="+mn-ea"/>
              </a:rPr>
              <a:t>total resolution boost: 6%</a:t>
            </a:r>
            <a:endParaRPr lang="en-US" altLang="zh-CN" sz="1400">
              <a:solidFill>
                <a:schemeClr val="tx1"/>
              </a:solidFill>
            </a:endParaRPr>
          </a:p>
          <a:p>
            <a:endParaRPr lang="en-US" altLang="zh-CN" sz="1400">
              <a:solidFill>
                <a:schemeClr val="tx1"/>
              </a:solidFill>
              <a:sym typeface="+mn-ea"/>
            </a:endParaRPr>
          </a:p>
        </p:txBody>
      </p:sp>
      <p:pic>
        <p:nvPicPr>
          <p:cNvPr id="2" name="图片 1"/>
          <p:cNvPicPr>
            <a:picLocks noChangeAspect="1"/>
          </p:cNvPicPr>
          <p:nvPr/>
        </p:nvPicPr>
        <p:blipFill>
          <a:blip r:embed="rId4"/>
          <a:stretch>
            <a:fillRect/>
          </a:stretch>
        </p:blipFill>
        <p:spPr>
          <a:xfrm>
            <a:off x="6789420" y="1663065"/>
            <a:ext cx="4163695" cy="4177030"/>
          </a:xfrm>
          <a:prstGeom prst="rect">
            <a:avLst/>
          </a:prstGeom>
        </p:spPr>
      </p:pic>
      <p:sp>
        <p:nvSpPr>
          <p:cNvPr id="6" name="文本框 5"/>
          <p:cNvSpPr txBox="1"/>
          <p:nvPr/>
        </p:nvSpPr>
        <p:spPr>
          <a:xfrm>
            <a:off x="8244840" y="2260600"/>
            <a:ext cx="3475355" cy="1168400"/>
          </a:xfrm>
          <a:prstGeom prst="rect">
            <a:avLst/>
          </a:prstGeom>
          <a:noFill/>
        </p:spPr>
        <p:txBody>
          <a:bodyPr wrap="square" rtlCol="0" anchor="t">
            <a:spAutoFit/>
          </a:bodyPr>
          <a:p>
            <a:r>
              <a:rPr lang="en-US" altLang="zh-CN" sz="1400">
                <a:solidFill>
                  <a:schemeClr val="tx1"/>
                </a:solidFill>
                <a:sym typeface="+mn-ea"/>
              </a:rPr>
              <a:t> Improvement:</a:t>
            </a:r>
            <a:endParaRPr lang="en-US" altLang="zh-CN" sz="1400">
              <a:solidFill>
                <a:schemeClr val="tx1"/>
              </a:solidFill>
              <a:sym typeface="+mn-ea"/>
            </a:endParaRPr>
          </a:p>
          <a:p>
            <a:endParaRPr lang="en-US" altLang="zh-CN" sz="1400">
              <a:solidFill>
                <a:schemeClr val="tx1"/>
              </a:solidFill>
              <a:sym typeface="+mn-ea"/>
            </a:endParaRPr>
          </a:p>
          <a:p>
            <a:pPr marL="285750" indent="-285750">
              <a:buFont typeface="Wingdings" panose="05000000000000000000" charset="0"/>
              <a:buChar char="Ø"/>
            </a:pPr>
            <a:r>
              <a:rPr lang="en-US" altLang="zh-CN" sz="1400">
                <a:solidFill>
                  <a:schemeClr val="tx1"/>
                </a:solidFill>
                <a:sym typeface="+mn-ea"/>
              </a:rPr>
              <a:t>discrete energy points: 5%</a:t>
            </a:r>
            <a:endParaRPr lang="en-US" altLang="zh-CN" sz="1400">
              <a:solidFill>
                <a:schemeClr val="tx1"/>
              </a:solidFill>
              <a:sym typeface="+mn-ea"/>
            </a:endParaRPr>
          </a:p>
          <a:p>
            <a:pPr marL="285750" indent="-285750">
              <a:buFont typeface="Wingdings" panose="05000000000000000000" charset="0"/>
              <a:buChar char="Ø"/>
            </a:pPr>
            <a:r>
              <a:rPr lang="en-US" altLang="zh-CN" sz="1400">
                <a:solidFill>
                  <a:schemeClr val="tx1"/>
                </a:solidFill>
                <a:sym typeface="+mn-ea"/>
              </a:rPr>
              <a:t>total resolution boost: 2%</a:t>
            </a:r>
            <a:endParaRPr lang="en-US" altLang="zh-CN" sz="1400">
              <a:solidFill>
                <a:schemeClr val="tx1"/>
              </a:solidFill>
            </a:endParaRPr>
          </a:p>
          <a:p>
            <a:endParaRPr lang="en-US" altLang="zh-CN" sz="1400">
              <a:solidFill>
                <a:schemeClr val="tx1"/>
              </a:solidFill>
              <a:sym typeface="+mn-ea"/>
            </a:endParaRPr>
          </a:p>
        </p:txBody>
      </p:sp>
      <p:sp>
        <p:nvSpPr>
          <p:cNvPr id="10" name="文本框 9"/>
          <p:cNvSpPr txBox="1"/>
          <p:nvPr/>
        </p:nvSpPr>
        <p:spPr>
          <a:xfrm>
            <a:off x="7799070" y="1177290"/>
            <a:ext cx="2524760" cy="645160"/>
          </a:xfrm>
          <a:prstGeom prst="rect">
            <a:avLst/>
          </a:prstGeom>
          <a:noFill/>
        </p:spPr>
        <p:txBody>
          <a:bodyPr wrap="square" rtlCol="0">
            <a:spAutoFit/>
          </a:bodyPr>
          <a:p>
            <a:r>
              <a:rPr lang="en-US" altLang="zh-CN">
                <a:solidFill>
                  <a:schemeClr val="bg1"/>
                </a:solidFill>
              </a:rPr>
              <a:t>Energy Resolution </a:t>
            </a:r>
            <a:r>
              <a:rPr lang="en-US" altLang="zh-CN">
                <a:solidFill>
                  <a:schemeClr val="bg1"/>
                </a:solidFill>
                <a:ea typeface="微软雅黑" panose="020B0503020204020204" pitchFamily="34" charset="-122"/>
                <a:cs typeface="+mn-lt"/>
                <a:sym typeface="+mn-ea"/>
              </a:rPr>
              <a:t>HCAL</a:t>
            </a:r>
            <a:endParaRPr lang="en-US" altLang="zh-CN">
              <a:solidFill>
                <a:schemeClr val="bg1"/>
              </a:solidFill>
              <a:ea typeface="微软雅黑" panose="020B0503020204020204" pitchFamily="34" charset="-122"/>
              <a:cs typeface="+mn-lt"/>
              <a:sym typeface="+mn-ea"/>
            </a:endParaRPr>
          </a:p>
          <a:p>
            <a:endParaRPr lang="en-US" altLang="zh-CN">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3" name="灯片编号占位符 2"/>
          <p:cNvSpPr>
            <a:spLocks noGrp="1"/>
          </p:cNvSpPr>
          <p:nvPr>
            <p:ph type="sldNum" sz="quarter" idx="12"/>
          </p:nvPr>
        </p:nvSpPr>
        <p:spPr/>
        <p:txBody>
          <a:bodyPr/>
          <a:p>
            <a:fld id="{DECEAADD-04E7-4E9A-9769-230A8A5E70EE}" type="slidenum">
              <a:rPr lang="zh-CN" altLang="en-US" smtClean="0"/>
            </a:fld>
            <a:endParaRPr lang="zh-CN" altLang="en-US"/>
          </a:p>
        </p:txBody>
      </p:sp>
      <p:sp>
        <p:nvSpPr>
          <p:cNvPr id="9" name="文本框 8"/>
          <p:cNvSpPr txBox="1"/>
          <p:nvPr/>
        </p:nvSpPr>
        <p:spPr>
          <a:xfrm>
            <a:off x="751205" y="426085"/>
            <a:ext cx="10010775" cy="583565"/>
          </a:xfrm>
          <a:prstGeom prst="rect">
            <a:avLst/>
          </a:prstGeom>
          <a:noFill/>
        </p:spPr>
        <p:txBody>
          <a:bodyPr wrap="square" rtlCol="0" anchor="t">
            <a:spAutoFit/>
          </a:bodyPr>
          <a:p>
            <a:pPr marL="0" indent="0">
              <a:spcBef>
                <a:spcPct val="0"/>
              </a:spcBef>
              <a:spcAft>
                <a:spcPct val="0"/>
              </a:spcAft>
            </a:pPr>
            <a:r>
              <a:rPr lang="en-US" altLang="zh-CN" sz="3200">
                <a:solidFill>
                  <a:schemeClr val="bg1"/>
                </a:solidFill>
                <a:ea typeface="微软雅黑" panose="020B0503020204020204" pitchFamily="34" charset="-122"/>
                <a:cs typeface="+mn-lt"/>
                <a:sym typeface="+mn-ea"/>
              </a:rPr>
              <a:t> M(ulti) L(ayer) P(erceptron) </a:t>
            </a:r>
            <a:r>
              <a:rPr lang="en-US" altLang="zh-CN" sz="3200">
                <a:solidFill>
                  <a:schemeClr val="accent2"/>
                </a:solidFill>
                <a:ea typeface="微软雅黑" panose="020B0503020204020204" pitchFamily="34" charset="-122"/>
                <a:cs typeface="+mn-lt"/>
                <a:sym typeface="+mn-ea"/>
              </a:rPr>
              <a:t>Result </a:t>
            </a:r>
            <a:r>
              <a:rPr lang="en-US" altLang="zh-CN" sz="3200">
                <a:solidFill>
                  <a:schemeClr val="bg1"/>
                </a:solidFill>
                <a:sym typeface="+mn-ea"/>
              </a:rPr>
              <a:t>ECAL</a:t>
            </a:r>
            <a:r>
              <a:rPr lang="en-US" altLang="zh-CN" sz="3200">
                <a:solidFill>
                  <a:schemeClr val="accent2"/>
                </a:solidFill>
                <a:ea typeface="微软雅黑" panose="020B0503020204020204" pitchFamily="34" charset="-122"/>
                <a:cs typeface="+mn-lt"/>
                <a:sym typeface="+mn-ea"/>
              </a:rPr>
              <a:t> </a:t>
            </a:r>
            <a:r>
              <a:rPr lang="en-US" altLang="zh-CN" sz="3200">
                <a:solidFill>
                  <a:schemeClr val="bg1"/>
                </a:solidFill>
                <a:ea typeface="微软雅黑" panose="020B0503020204020204" pitchFamily="34" charset="-122"/>
                <a:cs typeface="+mn-lt"/>
                <a:sym typeface="+mn-ea"/>
              </a:rPr>
              <a:t>&amp; HCAL</a:t>
            </a:r>
            <a:endParaRPr lang="en-US" altLang="zh-CN" sz="3200">
              <a:solidFill>
                <a:schemeClr val="bg1"/>
              </a:solidFill>
              <a:ea typeface="微软雅黑" panose="020B0503020204020204" pitchFamily="34" charset="-122"/>
              <a:cs typeface="+mn-lt"/>
              <a:sym typeface="+mn-ea"/>
            </a:endParaRPr>
          </a:p>
        </p:txBody>
      </p:sp>
      <p:sp>
        <p:nvSpPr>
          <p:cNvPr id="11" name="文本框 10"/>
          <p:cNvSpPr txBox="1"/>
          <p:nvPr/>
        </p:nvSpPr>
        <p:spPr>
          <a:xfrm>
            <a:off x="1801495" y="1177290"/>
            <a:ext cx="2524760" cy="368300"/>
          </a:xfrm>
          <a:prstGeom prst="rect">
            <a:avLst/>
          </a:prstGeom>
          <a:noFill/>
        </p:spPr>
        <p:txBody>
          <a:bodyPr wrap="square" rtlCol="0">
            <a:spAutoFit/>
          </a:bodyPr>
          <a:p>
            <a:r>
              <a:rPr lang="en-US" altLang="zh-CN">
                <a:solidFill>
                  <a:schemeClr val="bg1"/>
                </a:solidFill>
                <a:sym typeface="+mn-ea"/>
              </a:rPr>
              <a:t>Linearity </a:t>
            </a:r>
            <a:r>
              <a:rPr lang="en-US" altLang="zh-CN">
                <a:solidFill>
                  <a:schemeClr val="bg1"/>
                </a:solidFill>
                <a:sym typeface="+mn-ea"/>
              </a:rPr>
              <a:t>ECAL</a:t>
            </a:r>
            <a:endParaRPr lang="en-US" altLang="zh-CN">
              <a:solidFill>
                <a:schemeClr val="bg1"/>
              </a:solidFill>
            </a:endParaRPr>
          </a:p>
        </p:txBody>
      </p:sp>
      <p:sp>
        <p:nvSpPr>
          <p:cNvPr id="5" name="文本框 4"/>
          <p:cNvSpPr txBox="1"/>
          <p:nvPr/>
        </p:nvSpPr>
        <p:spPr>
          <a:xfrm>
            <a:off x="862330" y="5906135"/>
            <a:ext cx="8881110" cy="755650"/>
          </a:xfrm>
          <a:prstGeom prst="rect">
            <a:avLst/>
          </a:prstGeom>
        </p:spPr>
        <p:txBody>
          <a:bodyPr wrap="square">
            <a:noAutofit/>
          </a:bodyPr>
          <a:p>
            <a:pPr>
              <a:lnSpc>
                <a:spcPct val="70000"/>
              </a:lnSpc>
            </a:pPr>
            <a:r>
              <a:rPr lang="en-US" altLang="zh-CN" sz="1400">
                <a:solidFill>
                  <a:schemeClr val="bg1"/>
                </a:solidFill>
              </a:rPr>
              <a:t>Discrete energy points</a:t>
            </a:r>
            <a:r>
              <a:rPr lang="zh-CN" altLang="en-US" sz="1400">
                <a:solidFill>
                  <a:schemeClr val="bg1"/>
                </a:solidFill>
              </a:rPr>
              <a:t>：</a:t>
            </a:r>
            <a:endParaRPr lang="zh-CN" altLang="en-US" sz="1400">
              <a:solidFill>
                <a:schemeClr val="bg1"/>
              </a:solidFill>
            </a:endParaRPr>
          </a:p>
          <a:p>
            <a:pPr>
              <a:lnSpc>
                <a:spcPct val="70000"/>
              </a:lnSpc>
            </a:pPr>
            <a:endParaRPr lang="zh-CN" altLang="en-US" sz="1400">
              <a:solidFill>
                <a:schemeClr val="bg1"/>
              </a:solidFill>
            </a:endParaRPr>
          </a:p>
          <a:p>
            <a:pPr>
              <a:lnSpc>
                <a:spcPct val="70000"/>
              </a:lnSpc>
            </a:pPr>
            <a:r>
              <a:rPr lang="en-US" altLang="zh-CN" sz="1400">
                <a:solidFill>
                  <a:schemeClr val="bg1"/>
                </a:solidFill>
              </a:rPr>
              <a:t>[2.0, 3.0, 4.0, 5.0, 6.0, 7.0, 8.0, 9.0, 10.0, 15.0, 20.0, 25.0, 30.0, 40.0, 50.0, 60.0, 70.0, 80.0, 90.0, 100.0, 110.0]GeV</a:t>
            </a:r>
            <a:endParaRPr lang="en-US" altLang="zh-CN" sz="1400">
              <a:solidFill>
                <a:schemeClr val="bg1"/>
              </a:solidFill>
            </a:endParaRPr>
          </a:p>
          <a:p>
            <a:pPr>
              <a:lnSpc>
                <a:spcPct val="70000"/>
              </a:lnSpc>
            </a:pPr>
            <a:endParaRPr lang="en-US" altLang="zh-CN" sz="1400">
              <a:solidFill>
                <a:schemeClr val="bg1"/>
              </a:solidFill>
            </a:endParaRPr>
          </a:p>
          <a:p>
            <a:pPr>
              <a:lnSpc>
                <a:spcPct val="70000"/>
              </a:lnSpc>
            </a:pPr>
            <a:r>
              <a:rPr lang="en-US" altLang="zh-CN" sz="1400">
                <a:solidFill>
                  <a:schemeClr val="bg1"/>
                </a:solidFill>
              </a:rPr>
              <a:t>Truth = Total deposited energy (</a:t>
            </a:r>
            <a:r>
              <a:rPr lang="en-US" altLang="zh-CN" sz="1400">
                <a:solidFill>
                  <a:schemeClr val="accent2"/>
                </a:solidFill>
              </a:rPr>
              <a:t>MC</a:t>
            </a:r>
            <a:r>
              <a:rPr lang="en-US" altLang="zh-CN" sz="1400">
                <a:solidFill>
                  <a:schemeClr val="bg1"/>
                </a:solidFill>
              </a:rPr>
              <a:t>)</a:t>
            </a:r>
            <a:endParaRPr lang="en-US" altLang="zh-CN" sz="1400">
              <a:solidFill>
                <a:schemeClr val="bg1"/>
              </a:solidFill>
            </a:endParaRPr>
          </a:p>
          <a:p>
            <a:endParaRPr lang="en-US" altLang="zh-CN" sz="1400">
              <a:solidFill>
                <a:schemeClr val="bg1"/>
              </a:solidFill>
            </a:endParaRPr>
          </a:p>
        </p:txBody>
      </p:sp>
      <p:sp>
        <p:nvSpPr>
          <p:cNvPr id="6" name="文本框 5"/>
          <p:cNvSpPr txBox="1"/>
          <p:nvPr/>
        </p:nvSpPr>
        <p:spPr>
          <a:xfrm>
            <a:off x="8244840" y="2260600"/>
            <a:ext cx="3475355" cy="1168400"/>
          </a:xfrm>
          <a:prstGeom prst="rect">
            <a:avLst/>
          </a:prstGeom>
          <a:noFill/>
        </p:spPr>
        <p:txBody>
          <a:bodyPr wrap="square" rtlCol="0" anchor="t">
            <a:spAutoFit/>
          </a:bodyPr>
          <a:p>
            <a:r>
              <a:rPr lang="en-US" altLang="zh-CN" sz="1400">
                <a:solidFill>
                  <a:schemeClr val="tx1"/>
                </a:solidFill>
                <a:sym typeface="+mn-ea"/>
              </a:rPr>
              <a:t> Improvement:</a:t>
            </a:r>
            <a:endParaRPr lang="en-US" altLang="zh-CN" sz="1400">
              <a:solidFill>
                <a:schemeClr val="tx1"/>
              </a:solidFill>
              <a:sym typeface="+mn-ea"/>
            </a:endParaRPr>
          </a:p>
          <a:p>
            <a:endParaRPr lang="en-US" altLang="zh-CN" sz="1400">
              <a:solidFill>
                <a:schemeClr val="tx1"/>
              </a:solidFill>
              <a:sym typeface="+mn-ea"/>
            </a:endParaRPr>
          </a:p>
          <a:p>
            <a:pPr marL="285750" indent="-285750">
              <a:buFont typeface="Wingdings" panose="05000000000000000000" charset="0"/>
              <a:buChar char="Ø"/>
            </a:pPr>
            <a:r>
              <a:rPr lang="en-US" altLang="zh-CN" sz="1400">
                <a:solidFill>
                  <a:schemeClr val="tx1"/>
                </a:solidFill>
                <a:sym typeface="+mn-ea"/>
              </a:rPr>
              <a:t>discrete energy points: 5%</a:t>
            </a:r>
            <a:endParaRPr lang="en-US" altLang="zh-CN" sz="1400">
              <a:solidFill>
                <a:schemeClr val="tx1"/>
              </a:solidFill>
              <a:sym typeface="+mn-ea"/>
            </a:endParaRPr>
          </a:p>
          <a:p>
            <a:pPr marL="285750" indent="-285750">
              <a:buFont typeface="Wingdings" panose="05000000000000000000" charset="0"/>
              <a:buChar char="Ø"/>
            </a:pPr>
            <a:r>
              <a:rPr lang="en-US" altLang="zh-CN" sz="1400">
                <a:solidFill>
                  <a:schemeClr val="tx1"/>
                </a:solidFill>
                <a:sym typeface="+mn-ea"/>
              </a:rPr>
              <a:t>total resolution boost: 2%</a:t>
            </a:r>
            <a:endParaRPr lang="en-US" altLang="zh-CN" sz="1400">
              <a:solidFill>
                <a:schemeClr val="tx1"/>
              </a:solidFill>
            </a:endParaRPr>
          </a:p>
          <a:p>
            <a:endParaRPr lang="en-US" altLang="zh-CN" sz="1400">
              <a:solidFill>
                <a:schemeClr val="tx1"/>
              </a:solidFill>
              <a:sym typeface="+mn-ea"/>
            </a:endParaRPr>
          </a:p>
        </p:txBody>
      </p:sp>
      <p:sp>
        <p:nvSpPr>
          <p:cNvPr id="10" name="文本框 9"/>
          <p:cNvSpPr txBox="1"/>
          <p:nvPr/>
        </p:nvSpPr>
        <p:spPr>
          <a:xfrm>
            <a:off x="7799070" y="1177290"/>
            <a:ext cx="2524760" cy="645160"/>
          </a:xfrm>
          <a:prstGeom prst="rect">
            <a:avLst/>
          </a:prstGeom>
          <a:noFill/>
        </p:spPr>
        <p:txBody>
          <a:bodyPr wrap="square" rtlCol="0">
            <a:spAutoFit/>
          </a:bodyPr>
          <a:p>
            <a:r>
              <a:rPr lang="en-US" altLang="zh-CN">
                <a:solidFill>
                  <a:schemeClr val="bg1"/>
                </a:solidFill>
                <a:sym typeface="+mn-ea"/>
              </a:rPr>
              <a:t>Linearity </a:t>
            </a:r>
            <a:r>
              <a:rPr lang="en-US" altLang="zh-CN">
                <a:solidFill>
                  <a:schemeClr val="bg1"/>
                </a:solidFill>
                <a:ea typeface="微软雅黑" panose="020B0503020204020204" pitchFamily="34" charset="-122"/>
                <a:cs typeface="+mn-lt"/>
                <a:sym typeface="+mn-ea"/>
              </a:rPr>
              <a:t>HCAL</a:t>
            </a:r>
            <a:endParaRPr lang="en-US" altLang="zh-CN">
              <a:solidFill>
                <a:schemeClr val="bg1"/>
              </a:solidFill>
              <a:ea typeface="微软雅黑" panose="020B0503020204020204" pitchFamily="34" charset="-122"/>
              <a:cs typeface="+mn-lt"/>
              <a:sym typeface="+mn-ea"/>
            </a:endParaRPr>
          </a:p>
          <a:p>
            <a:endParaRPr lang="en-US" altLang="zh-CN">
              <a:solidFill>
                <a:schemeClr val="bg1"/>
              </a:solidFill>
            </a:endParaRPr>
          </a:p>
        </p:txBody>
      </p:sp>
      <p:pic>
        <p:nvPicPr>
          <p:cNvPr id="12" name="图片 11"/>
          <p:cNvPicPr>
            <a:picLocks noChangeAspect="1"/>
          </p:cNvPicPr>
          <p:nvPr/>
        </p:nvPicPr>
        <p:blipFill>
          <a:blip r:embed="rId3"/>
          <a:stretch>
            <a:fillRect/>
          </a:stretch>
        </p:blipFill>
        <p:spPr>
          <a:xfrm>
            <a:off x="6845300" y="1588135"/>
            <a:ext cx="4237990" cy="4330065"/>
          </a:xfrm>
          <a:prstGeom prst="rect">
            <a:avLst/>
          </a:prstGeom>
        </p:spPr>
      </p:pic>
      <p:pic>
        <p:nvPicPr>
          <p:cNvPr id="13" name="图片 12"/>
          <p:cNvPicPr>
            <a:picLocks noChangeAspect="1"/>
          </p:cNvPicPr>
          <p:nvPr/>
        </p:nvPicPr>
        <p:blipFill>
          <a:blip r:embed="rId4"/>
          <a:stretch>
            <a:fillRect/>
          </a:stretch>
        </p:blipFill>
        <p:spPr>
          <a:xfrm>
            <a:off x="934720" y="1588135"/>
            <a:ext cx="4311015" cy="42722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3" name="灯片编号占位符 2"/>
          <p:cNvSpPr>
            <a:spLocks noGrp="1"/>
          </p:cNvSpPr>
          <p:nvPr>
            <p:ph type="sldNum" sz="quarter" idx="12"/>
          </p:nvPr>
        </p:nvSpPr>
        <p:spPr/>
        <p:txBody>
          <a:bodyPr/>
          <a:p>
            <a:fld id="{DECEAADD-04E7-4E9A-9769-230A8A5E70EE}" type="slidenum">
              <a:rPr lang="zh-CN" altLang="en-US" smtClean="0"/>
            </a:fld>
            <a:endParaRPr lang="zh-CN" altLang="en-US"/>
          </a:p>
        </p:txBody>
      </p:sp>
      <p:sp>
        <p:nvSpPr>
          <p:cNvPr id="6" name="文本框 5"/>
          <p:cNvSpPr txBox="1"/>
          <p:nvPr/>
        </p:nvSpPr>
        <p:spPr>
          <a:xfrm>
            <a:off x="687070" y="549275"/>
            <a:ext cx="6389370" cy="583565"/>
          </a:xfrm>
          <a:prstGeom prst="rect">
            <a:avLst/>
          </a:prstGeom>
        </p:spPr>
        <p:txBody>
          <a:bodyPr wrap="square">
            <a:spAutoFit/>
          </a:bodyPr>
          <a:p>
            <a:pPr marL="0" indent="0">
              <a:spcBef>
                <a:spcPct val="0"/>
              </a:spcBef>
              <a:spcAft>
                <a:spcPct val="0"/>
              </a:spcAft>
            </a:pPr>
            <a:r>
              <a:rPr lang="en-US" altLang="zh-CN" sz="3200">
                <a:solidFill>
                  <a:schemeClr val="bg1"/>
                </a:solidFill>
                <a:sym typeface="+mn-ea"/>
              </a:rPr>
              <a:t>CNN+LSTM</a:t>
            </a:r>
            <a:r>
              <a:rPr lang="en-US" altLang="zh-CN" sz="3200" b="0" i="0">
                <a:solidFill>
                  <a:schemeClr val="bg1"/>
                </a:solidFill>
                <a:ea typeface="微软雅黑" panose="020B0503020204020204" pitchFamily="34" charset="-122"/>
                <a:cs typeface="+mn-lt"/>
              </a:rPr>
              <a:t> </a:t>
            </a:r>
            <a:r>
              <a:rPr lang="en-US" altLang="zh-CN" sz="3200" b="0" i="0">
                <a:solidFill>
                  <a:schemeClr val="accent2"/>
                </a:solidFill>
                <a:ea typeface="微软雅黑" panose="020B0503020204020204" pitchFamily="34" charset="-122"/>
                <a:cs typeface="+mn-lt"/>
              </a:rPr>
              <a:t>Trian </a:t>
            </a:r>
            <a:r>
              <a:rPr lang="en-US" altLang="zh-CN" sz="3200">
                <a:solidFill>
                  <a:srgbClr val="FF0000"/>
                </a:solidFill>
                <a:sym typeface="+mn-ea"/>
              </a:rPr>
              <a:t>(12000)</a:t>
            </a:r>
            <a:endParaRPr lang="en-US" altLang="zh-CN" sz="3200" b="0" i="0">
              <a:solidFill>
                <a:schemeClr val="accent2"/>
              </a:solidFill>
              <a:ea typeface="微软雅黑" panose="020B0503020204020204" pitchFamily="34" charset="-122"/>
              <a:cs typeface="+mn-lt"/>
            </a:endParaRPr>
          </a:p>
        </p:txBody>
      </p:sp>
      <p:sp>
        <p:nvSpPr>
          <p:cNvPr id="9" name="文本框 8"/>
          <p:cNvSpPr txBox="1"/>
          <p:nvPr/>
        </p:nvSpPr>
        <p:spPr>
          <a:xfrm>
            <a:off x="6012180" y="1219200"/>
            <a:ext cx="3080385" cy="2807970"/>
          </a:xfrm>
          <a:prstGeom prst="rect">
            <a:avLst/>
          </a:prstGeom>
          <a:noFill/>
        </p:spPr>
        <p:txBody>
          <a:bodyPr wrap="square" rtlCol="0">
            <a:noAutofit/>
          </a:bodyPr>
          <a:p>
            <a:pPr indent="0">
              <a:buFont typeface="Wingdings" panose="05000000000000000000" charset="0"/>
              <a:buNone/>
            </a:pPr>
            <a:endParaRPr lang="en-US" altLang="zh-CN">
              <a:solidFill>
                <a:schemeClr val="bg1"/>
              </a:solidFill>
            </a:endParaRPr>
          </a:p>
          <a:p>
            <a:pPr marL="285750" indent="-285750">
              <a:buFont typeface="Wingdings" panose="05000000000000000000" charset="0"/>
              <a:buChar char="Ø"/>
            </a:pPr>
            <a:r>
              <a:rPr lang="en-US" altLang="zh-CN">
                <a:solidFill>
                  <a:schemeClr val="bg1"/>
                </a:solidFill>
              </a:rPr>
              <a:t>Input:</a:t>
            </a:r>
            <a:endParaRPr lang="en-US" altLang="zh-CN">
              <a:solidFill>
                <a:schemeClr val="bg1"/>
              </a:solidFill>
            </a:endParaRPr>
          </a:p>
          <a:p>
            <a:pPr marL="285750" indent="-285750">
              <a:buFont typeface="Wingdings" panose="05000000000000000000" charset="0"/>
              <a:buChar char="Ø"/>
            </a:pPr>
            <a:endParaRPr lang="en-US" altLang="zh-CN">
              <a:solidFill>
                <a:schemeClr val="bg1"/>
              </a:solidFill>
            </a:endParaRPr>
          </a:p>
          <a:p>
            <a:pPr indent="0">
              <a:buFont typeface="Wingdings" panose="05000000000000000000" charset="0"/>
              <a:buNone/>
            </a:pPr>
            <a:r>
              <a:rPr lang="en-US" altLang="zh-CN">
                <a:solidFill>
                  <a:schemeClr val="bg1"/>
                </a:solidFill>
              </a:rPr>
              <a:t>HIt_ENERGY</a:t>
            </a:r>
            <a:endParaRPr lang="en-US" altLang="zh-CN">
              <a:solidFill>
                <a:schemeClr val="bg1"/>
              </a:solidFill>
            </a:endParaRPr>
          </a:p>
          <a:p>
            <a:pPr marL="285750" indent="-285750">
              <a:buFont typeface="Wingdings" panose="05000000000000000000" charset="0"/>
              <a:buChar char="Ø"/>
            </a:pPr>
            <a:endParaRPr lang="en-US" altLang="zh-CN">
              <a:solidFill>
                <a:schemeClr val="bg1"/>
              </a:solidFill>
            </a:endParaRPr>
          </a:p>
          <a:p>
            <a:pPr marL="285750" indent="-285750">
              <a:buFont typeface="Wingdings" panose="05000000000000000000" charset="0"/>
              <a:buChar char="Ø"/>
            </a:pPr>
            <a:r>
              <a:rPr lang="en-US" altLang="zh-CN">
                <a:solidFill>
                  <a:schemeClr val="bg1"/>
                </a:solidFill>
              </a:rPr>
              <a:t>Output:</a:t>
            </a:r>
            <a:endParaRPr lang="en-US" altLang="zh-CN">
              <a:solidFill>
                <a:schemeClr val="bg1"/>
              </a:solidFill>
            </a:endParaRPr>
          </a:p>
          <a:p>
            <a:pPr marL="285750" indent="-285750">
              <a:buFont typeface="Wingdings" panose="05000000000000000000" charset="0"/>
              <a:buChar char="Ø"/>
            </a:pPr>
            <a:endParaRPr lang="en-US" altLang="zh-CN">
              <a:solidFill>
                <a:schemeClr val="bg1"/>
              </a:solidFill>
            </a:endParaRPr>
          </a:p>
          <a:p>
            <a:pPr lvl="1" indent="0">
              <a:buNone/>
            </a:pPr>
            <a:r>
              <a:rPr lang="en-US" altLang="zh-CN">
                <a:solidFill>
                  <a:schemeClr val="bg1"/>
                </a:solidFill>
              </a:rPr>
              <a:t>Predicted Energy</a:t>
            </a:r>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p:txBody>
      </p:sp>
      <p:sp>
        <p:nvSpPr>
          <p:cNvPr id="4" name="文本框 3"/>
          <p:cNvSpPr txBox="1"/>
          <p:nvPr/>
        </p:nvSpPr>
        <p:spPr>
          <a:xfrm>
            <a:off x="9312910" y="4983480"/>
            <a:ext cx="3074670" cy="1004570"/>
          </a:xfrm>
          <a:prstGeom prst="rect">
            <a:avLst/>
          </a:prstGeom>
        </p:spPr>
        <p:txBody>
          <a:bodyPr wrap="square">
            <a:spAutoFit/>
          </a:bodyPr>
          <a:p>
            <a:pPr>
              <a:lnSpc>
                <a:spcPts val="1425"/>
              </a:lnSpc>
            </a:pPr>
            <a:r>
              <a:rPr lang="en-US" altLang="zh-CN" sz="1600" b="0">
                <a:solidFill>
                  <a:srgbClr val="E4E4E4"/>
                </a:solidFill>
                <a:latin typeface="Consolas" panose="020B0609020204030204"/>
                <a:ea typeface="Consolas" panose="020B0609020204030204"/>
              </a:rPr>
              <a:t>    lr </a:t>
            </a:r>
            <a:r>
              <a:rPr lang="en-US" altLang="zh-CN" sz="1600" b="0">
                <a:solidFill>
                  <a:srgbClr val="D6D6DD"/>
                </a:solidFill>
                <a:latin typeface="Consolas" panose="020B0609020204030204"/>
                <a:ea typeface="Consolas" panose="020B0609020204030204"/>
              </a:rPr>
              <a:t>=1</a:t>
            </a:r>
            <a:r>
              <a:rPr lang="en-US" altLang="zh-CN" sz="1600" b="0">
                <a:solidFill>
                  <a:srgbClr val="EBC88D"/>
                </a:solidFill>
                <a:latin typeface="Consolas" panose="020B0609020204030204"/>
                <a:ea typeface="Consolas" panose="020B0609020204030204"/>
              </a:rPr>
              <a:t>e-4</a:t>
            </a:r>
            <a:endParaRPr lang="en-US" altLang="zh-CN" sz="1600" b="0">
              <a:solidFill>
                <a:srgbClr val="EBC88D"/>
              </a:solidFill>
              <a:latin typeface="Consolas" panose="020B0609020204030204"/>
              <a:ea typeface="Consolas" panose="020B0609020204030204"/>
            </a:endParaRPr>
          </a:p>
          <a:p>
            <a:pPr>
              <a:lnSpc>
                <a:spcPts val="1425"/>
              </a:lnSpc>
            </a:pPr>
            <a:r>
              <a:rPr lang="en-US" altLang="zh-CN" sz="1600" b="0">
                <a:solidFill>
                  <a:srgbClr val="E4E4E4"/>
                </a:solidFill>
                <a:latin typeface="Consolas" panose="020B0609020204030204"/>
                <a:ea typeface="Consolas" panose="020B0609020204030204"/>
              </a:rPr>
              <a:t>    batch_size </a:t>
            </a:r>
            <a:r>
              <a:rPr lang="en-US" altLang="zh-CN" sz="1600" b="0">
                <a:solidFill>
                  <a:srgbClr val="D6D6DD"/>
                </a:solidFill>
                <a:latin typeface="Consolas" panose="020B0609020204030204"/>
                <a:ea typeface="Consolas" panose="020B0609020204030204"/>
              </a:rPr>
              <a:t>=256</a:t>
            </a:r>
            <a:endParaRPr lang="en-US" altLang="zh-CN" sz="1600" b="0">
              <a:solidFill>
                <a:srgbClr val="EBC88D"/>
              </a:solidFill>
              <a:latin typeface="Consolas" panose="020B0609020204030204"/>
              <a:ea typeface="Consolas" panose="020B0609020204030204"/>
            </a:endParaRPr>
          </a:p>
          <a:p>
            <a:pPr>
              <a:lnSpc>
                <a:spcPts val="1425"/>
              </a:lnSpc>
            </a:pPr>
            <a:r>
              <a:rPr lang="en-US" altLang="zh-CN" sz="1600" b="0">
                <a:solidFill>
                  <a:srgbClr val="E4E4E4"/>
                </a:solidFill>
                <a:latin typeface="Consolas" panose="020B0609020204030204"/>
                <a:ea typeface="Consolas" panose="020B0609020204030204"/>
              </a:rPr>
              <a:t>    epochs </a:t>
            </a:r>
            <a:r>
              <a:rPr lang="en-US" altLang="zh-CN" sz="1600" b="0">
                <a:solidFill>
                  <a:srgbClr val="D6D6DD"/>
                </a:solidFill>
                <a:latin typeface="Consolas" panose="020B0609020204030204"/>
                <a:ea typeface="Consolas" panose="020B0609020204030204"/>
              </a:rPr>
              <a:t>=</a:t>
            </a:r>
            <a:r>
              <a:rPr lang="en-US" altLang="zh-CN" sz="1600" b="0">
                <a:solidFill>
                  <a:srgbClr val="EBC88D"/>
                </a:solidFill>
                <a:latin typeface="Consolas" panose="020B0609020204030204"/>
                <a:ea typeface="Consolas" panose="020B0609020204030204"/>
              </a:rPr>
              <a:t>150</a:t>
            </a:r>
            <a:endParaRPr lang="en-US" altLang="zh-CN" sz="1600" b="0">
              <a:solidFill>
                <a:srgbClr val="EBC88D"/>
              </a:solidFill>
              <a:latin typeface="Consolas" panose="020B0609020204030204"/>
              <a:ea typeface="Consolas" panose="020B0609020204030204"/>
            </a:endParaRPr>
          </a:p>
          <a:p>
            <a:pPr>
              <a:lnSpc>
                <a:spcPts val="1425"/>
              </a:lnSpc>
            </a:pPr>
            <a:r>
              <a:rPr lang="en-US" altLang="zh-CN" sz="1600" b="0">
                <a:solidFill>
                  <a:srgbClr val="E4E4E4"/>
                </a:solidFill>
                <a:latin typeface="Consolas" panose="020B0609020204030204"/>
                <a:ea typeface="Consolas" panose="020B0609020204030204"/>
              </a:rPr>
              <a:t>    weight_decay </a:t>
            </a:r>
            <a:r>
              <a:rPr lang="en-US" altLang="zh-CN" sz="1600" b="0">
                <a:solidFill>
                  <a:srgbClr val="D6D6DD"/>
                </a:solidFill>
                <a:latin typeface="Consolas" panose="020B0609020204030204"/>
                <a:ea typeface="Consolas" panose="020B0609020204030204"/>
              </a:rPr>
              <a:t>=</a:t>
            </a:r>
            <a:r>
              <a:rPr lang="en-US" altLang="zh-CN" sz="1600" b="0">
                <a:solidFill>
                  <a:srgbClr val="EBC88D"/>
                </a:solidFill>
                <a:latin typeface="Consolas" panose="020B0609020204030204"/>
                <a:ea typeface="Consolas" panose="020B0609020204030204"/>
              </a:rPr>
              <a:t>1e-4</a:t>
            </a:r>
            <a:endParaRPr lang="en-US" altLang="zh-CN" sz="1600" b="0">
              <a:solidFill>
                <a:srgbClr val="EBC88D"/>
              </a:solidFill>
              <a:latin typeface="Consolas" panose="020B0609020204030204"/>
              <a:ea typeface="Consolas" panose="020B0609020204030204"/>
            </a:endParaRPr>
          </a:p>
          <a:p>
            <a:pPr>
              <a:lnSpc>
                <a:spcPts val="1425"/>
              </a:lnSpc>
            </a:pPr>
            <a:r>
              <a:rPr lang="en-US" altLang="zh-CN" sz="1600" b="0">
                <a:solidFill>
                  <a:srgbClr val="E4E4E4"/>
                </a:solidFill>
                <a:latin typeface="Consolas" panose="020B0609020204030204"/>
                <a:ea typeface="Consolas" panose="020B0609020204030204"/>
              </a:rPr>
              <a:t>    optimizer </a:t>
            </a:r>
            <a:r>
              <a:rPr lang="en-US" altLang="zh-CN" sz="1600" b="0">
                <a:solidFill>
                  <a:srgbClr val="D6D6DD"/>
                </a:solidFill>
                <a:latin typeface="Consolas" panose="020B0609020204030204"/>
                <a:ea typeface="Consolas" panose="020B0609020204030204"/>
              </a:rPr>
              <a:t>=</a:t>
            </a:r>
            <a:r>
              <a:rPr lang="en-US" altLang="zh-CN" sz="1600" b="0">
                <a:solidFill>
                  <a:srgbClr val="E394DC"/>
                </a:solidFill>
                <a:latin typeface="Consolas" panose="020B0609020204030204"/>
                <a:ea typeface="Consolas" panose="020B0609020204030204"/>
              </a:rPr>
              <a:t>"adamw"</a:t>
            </a:r>
            <a:r>
              <a:rPr lang="en-US" altLang="zh-CN" sz="1600" b="0">
                <a:solidFill>
                  <a:srgbClr val="E4E4E4"/>
                </a:solidFill>
                <a:latin typeface="Consolas" panose="020B0609020204030204"/>
                <a:ea typeface="Consolas" panose="020B0609020204030204"/>
              </a:rPr>
              <a:t>   </a:t>
            </a:r>
            <a:endParaRPr lang="en-US" altLang="zh-CN" sz="1600" b="0">
              <a:solidFill>
                <a:srgbClr val="E4E4E4"/>
              </a:solidFill>
              <a:latin typeface="Consolas" panose="020B0609020204030204"/>
              <a:ea typeface="Consolas" panose="020B0609020204030204"/>
            </a:endParaRPr>
          </a:p>
        </p:txBody>
      </p:sp>
      <p:sp>
        <p:nvSpPr>
          <p:cNvPr id="5" name="矩形 4"/>
          <p:cNvSpPr/>
          <p:nvPr/>
        </p:nvSpPr>
        <p:spPr>
          <a:xfrm>
            <a:off x="9611360" y="4961890"/>
            <a:ext cx="2326640" cy="1026160"/>
          </a:xfrm>
          <a:prstGeom prst="rect">
            <a:avLst/>
          </a:prstGeom>
          <a:noFill/>
          <a:ln>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3" name="文本框 12"/>
          <p:cNvSpPr txBox="1"/>
          <p:nvPr/>
        </p:nvSpPr>
        <p:spPr>
          <a:xfrm>
            <a:off x="5952490" y="6212840"/>
            <a:ext cx="3996055" cy="443865"/>
          </a:xfrm>
          <a:prstGeom prst="rect">
            <a:avLst/>
          </a:prstGeom>
          <a:noFill/>
        </p:spPr>
        <p:txBody>
          <a:bodyPr wrap="square" rtlCol="0">
            <a:noAutofit/>
          </a:bodyPr>
          <a:p>
            <a:r>
              <a:rPr lang="en-US" altLang="zh-CN">
                <a:solidFill>
                  <a:schemeClr val="bg1"/>
                </a:solidFill>
              </a:rPr>
              <a:t>Input and Output</a:t>
            </a:r>
            <a:r>
              <a:rPr lang="zh-CN" altLang="en-US">
                <a:solidFill>
                  <a:schemeClr val="bg1"/>
                </a:solidFill>
                <a:sym typeface="+mn-ea"/>
              </a:rPr>
              <a:t>（</a:t>
            </a:r>
            <a:r>
              <a:rPr lang="en-US" altLang="zh-CN">
                <a:solidFill>
                  <a:schemeClr val="bg1"/>
                </a:solidFill>
                <a:sym typeface="+mn-ea"/>
              </a:rPr>
              <a:t>rellative error &lt;2%</a:t>
            </a:r>
            <a:r>
              <a:rPr lang="zh-CN" altLang="en-US">
                <a:solidFill>
                  <a:schemeClr val="bg1"/>
                </a:solidFill>
                <a:sym typeface="+mn-ea"/>
              </a:rPr>
              <a:t>）</a:t>
            </a:r>
            <a:endParaRPr lang="zh-CN" altLang="en-US">
              <a:solidFill>
                <a:schemeClr val="bg1"/>
              </a:solidFill>
            </a:endParaRPr>
          </a:p>
          <a:p>
            <a:endParaRPr lang="en-US" altLang="zh-CN">
              <a:solidFill>
                <a:schemeClr val="bg1"/>
              </a:solidFill>
            </a:endParaRPr>
          </a:p>
        </p:txBody>
      </p:sp>
      <p:sp>
        <p:nvSpPr>
          <p:cNvPr id="14" name="文本框 13"/>
          <p:cNvSpPr txBox="1"/>
          <p:nvPr/>
        </p:nvSpPr>
        <p:spPr>
          <a:xfrm>
            <a:off x="9386570" y="1564640"/>
            <a:ext cx="2592070" cy="2661285"/>
          </a:xfrm>
          <a:prstGeom prst="rect">
            <a:avLst/>
          </a:prstGeom>
          <a:noFill/>
        </p:spPr>
        <p:txBody>
          <a:bodyPr wrap="square" rtlCol="0">
            <a:spAutoFit/>
          </a:bodyPr>
          <a:p>
            <a:pPr marL="285750" indent="-285750">
              <a:buFont typeface="Wingdings" panose="05000000000000000000" charset="0"/>
              <a:buChar char="Ø"/>
            </a:pPr>
            <a:r>
              <a:rPr lang="en-US" altLang="zh-CN">
                <a:solidFill>
                  <a:srgbClr val="FF0000"/>
                </a:solidFill>
                <a:sym typeface="+mn-ea"/>
              </a:rPr>
              <a:t>(12000)</a:t>
            </a:r>
            <a:endParaRPr lang="en-US" altLang="zh-CN">
              <a:solidFill>
                <a:schemeClr val="bg1"/>
              </a:solidFill>
            </a:endParaRPr>
          </a:p>
          <a:p>
            <a:pPr marL="285750" indent="-285750">
              <a:buFont typeface="Wingdings" panose="05000000000000000000" charset="0"/>
              <a:buChar char="Ø"/>
            </a:pPr>
            <a:r>
              <a:rPr lang="en-US" altLang="zh-CN">
                <a:solidFill>
                  <a:schemeClr val="bg1"/>
                </a:solidFill>
                <a:sym typeface="+mn-ea"/>
              </a:rPr>
              <a:t>MC: 1-120GeV</a:t>
            </a:r>
            <a:r>
              <a:rPr lang="en-US" altLang="zh-CN">
                <a:solidFill>
                  <a:srgbClr val="FF0000"/>
                </a:solidFill>
                <a:sym typeface="+mn-ea"/>
              </a:rPr>
              <a:t> (12000) </a:t>
            </a:r>
            <a:r>
              <a:rPr lang="en-US" altLang="zh-CN">
                <a:solidFill>
                  <a:schemeClr val="accent2"/>
                </a:solidFill>
                <a:sym typeface="+mn-ea"/>
              </a:rPr>
              <a:t>Continuous</a:t>
            </a:r>
            <a:endParaRPr lang="en-US" altLang="zh-CN">
              <a:solidFill>
                <a:schemeClr val="accent2"/>
              </a:solidFill>
              <a:sym typeface="+mn-ea"/>
            </a:endParaRPr>
          </a:p>
          <a:p>
            <a:pPr marL="285750" indent="-285750">
              <a:buFont typeface="Wingdings" panose="05000000000000000000" charset="0"/>
              <a:buChar char="Ø"/>
            </a:pPr>
            <a:endParaRPr lang="en-US" altLang="zh-CN">
              <a:solidFill>
                <a:schemeClr val="accent2"/>
              </a:solidFill>
              <a:sym typeface="+mn-ea"/>
            </a:endParaRPr>
          </a:p>
          <a:p>
            <a:pPr marL="285750" indent="-285750">
              <a:buFont typeface="Wingdings" panose="05000000000000000000" charset="0"/>
              <a:buChar char="Ø"/>
            </a:pPr>
            <a:r>
              <a:rPr lang="en-US" altLang="zh-CN">
                <a:solidFill>
                  <a:schemeClr val="bg1"/>
                </a:solidFill>
              </a:rPr>
              <a:t>Data split</a:t>
            </a:r>
            <a:endParaRPr lang="en-US" altLang="zh-CN">
              <a:solidFill>
                <a:schemeClr val="bg1"/>
              </a:solidFill>
            </a:endParaRPr>
          </a:p>
          <a:p>
            <a:pPr marL="228600" indent="0" latinLnBrk="1">
              <a:spcBef>
                <a:spcPts val="100"/>
              </a:spcBef>
              <a:spcAft>
                <a:spcPts val="100"/>
              </a:spcAft>
              <a:buNone/>
            </a:pPr>
            <a:r>
              <a:rPr lang="en-US" altLang="zh-CN">
                <a:solidFill>
                  <a:schemeClr val="bg1"/>
                </a:solidFill>
                <a:latin typeface="Consolas" panose="020B0609020204030204"/>
                <a:ea typeface="Consolas" panose="020B0609020204030204"/>
                <a:sym typeface="+mn-ea"/>
              </a:rPr>
              <a:t> train_frac = 0.7</a:t>
            </a:r>
            <a:endParaRPr lang="zh-CN" altLang="en-US" b="0" i="0">
              <a:solidFill>
                <a:schemeClr val="bg1"/>
              </a:solidFill>
              <a:latin typeface="Segoe WPC"/>
              <a:ea typeface="Segoe WPC"/>
            </a:endParaRPr>
          </a:p>
          <a:p>
            <a:pPr marL="228600" indent="0" latinLnBrk="1">
              <a:spcBef>
                <a:spcPts val="100"/>
              </a:spcBef>
              <a:spcAft>
                <a:spcPts val="100"/>
              </a:spcAft>
              <a:buNone/>
            </a:pPr>
            <a:r>
              <a:rPr lang="en-US" altLang="zh-CN">
                <a:solidFill>
                  <a:schemeClr val="bg1"/>
                </a:solidFill>
                <a:latin typeface="Consolas" panose="020B0609020204030204"/>
                <a:ea typeface="Consolas" panose="020B0609020204030204"/>
                <a:sym typeface="+mn-ea"/>
              </a:rPr>
              <a:t> val_frac = 0.15</a:t>
            </a:r>
            <a:endParaRPr lang="zh-CN" altLang="en-US" b="0" i="0">
              <a:solidFill>
                <a:schemeClr val="bg1"/>
              </a:solidFill>
              <a:latin typeface="Segoe WPC"/>
              <a:ea typeface="Segoe WPC"/>
            </a:endParaRPr>
          </a:p>
          <a:p>
            <a:pPr marL="228600" indent="0" latinLnBrk="1">
              <a:spcBef>
                <a:spcPts val="100"/>
              </a:spcBef>
              <a:spcAft>
                <a:spcPts val="100"/>
              </a:spcAft>
              <a:buNone/>
            </a:pPr>
            <a:r>
              <a:rPr lang="en-US" altLang="zh-CN">
                <a:solidFill>
                  <a:schemeClr val="bg1"/>
                </a:solidFill>
                <a:latin typeface="Consolas" panose="020B0609020204030204"/>
                <a:ea typeface="Consolas" panose="020B0609020204030204"/>
                <a:sym typeface="+mn-ea"/>
              </a:rPr>
              <a:t> test_frac = 0.15</a:t>
            </a:r>
            <a:endParaRPr lang="en-US" altLang="zh-CN" b="0" i="0">
              <a:solidFill>
                <a:schemeClr val="bg1"/>
              </a:solidFill>
              <a:latin typeface="Consolas" panose="020B0609020204030204"/>
              <a:ea typeface="Consolas" panose="020B0609020204030204"/>
            </a:endParaRPr>
          </a:p>
          <a:p>
            <a:endParaRPr lang="zh-CN" altLang="en-US"/>
          </a:p>
        </p:txBody>
      </p:sp>
      <p:sp>
        <p:nvSpPr>
          <p:cNvPr id="15" name="文本框 14"/>
          <p:cNvSpPr txBox="1"/>
          <p:nvPr/>
        </p:nvSpPr>
        <p:spPr>
          <a:xfrm>
            <a:off x="687070" y="1531620"/>
            <a:ext cx="4694555" cy="398780"/>
          </a:xfrm>
          <a:prstGeom prst="rect">
            <a:avLst/>
          </a:prstGeom>
          <a:noFill/>
        </p:spPr>
        <p:txBody>
          <a:bodyPr wrap="square" rtlCol="0" anchor="t">
            <a:spAutoFit/>
          </a:bodyPr>
          <a:p>
            <a:r>
              <a:rPr lang="en-US" altLang="zh-CN" sz="2000">
                <a:solidFill>
                  <a:schemeClr val="bg1"/>
                </a:solidFill>
                <a:sym typeface="+mn-ea"/>
              </a:rPr>
              <a:t>CNN (Convolutional Neural Network)</a:t>
            </a:r>
            <a:endParaRPr lang="zh-CN" altLang="en-US" sz="2000">
              <a:solidFill>
                <a:schemeClr val="bg1"/>
              </a:solidFill>
              <a:sym typeface="+mn-ea"/>
            </a:endParaRPr>
          </a:p>
        </p:txBody>
      </p:sp>
      <p:sp>
        <p:nvSpPr>
          <p:cNvPr id="16" name="文本框 15"/>
          <p:cNvSpPr txBox="1"/>
          <p:nvPr/>
        </p:nvSpPr>
        <p:spPr>
          <a:xfrm>
            <a:off x="687070" y="4065270"/>
            <a:ext cx="6096000" cy="398780"/>
          </a:xfrm>
          <a:prstGeom prst="rect">
            <a:avLst/>
          </a:prstGeom>
          <a:noFill/>
        </p:spPr>
        <p:txBody>
          <a:bodyPr wrap="square" rtlCol="0" anchor="t">
            <a:spAutoFit/>
          </a:bodyPr>
          <a:p>
            <a:r>
              <a:rPr lang="en-US" altLang="zh-CN" sz="2000">
                <a:solidFill>
                  <a:schemeClr val="bg1"/>
                </a:solidFill>
                <a:sym typeface="+mn-ea"/>
              </a:rPr>
              <a:t>LSTM (Long Short-Term Memory)</a:t>
            </a:r>
            <a:endParaRPr lang="en-US" altLang="zh-CN" sz="2000">
              <a:solidFill>
                <a:schemeClr val="bg1"/>
              </a:solidFill>
              <a:sym typeface="+mn-ea"/>
            </a:endParaRPr>
          </a:p>
        </p:txBody>
      </p:sp>
      <p:pic>
        <p:nvPicPr>
          <p:cNvPr id="18" name="图片 17"/>
          <p:cNvPicPr>
            <a:picLocks noChangeAspect="1"/>
          </p:cNvPicPr>
          <p:nvPr/>
        </p:nvPicPr>
        <p:blipFill>
          <a:blip r:embed="rId3"/>
          <a:stretch>
            <a:fillRect/>
          </a:stretch>
        </p:blipFill>
        <p:spPr>
          <a:xfrm>
            <a:off x="1494790" y="2088515"/>
            <a:ext cx="1857375" cy="1938020"/>
          </a:xfrm>
          <a:prstGeom prst="rect">
            <a:avLst/>
          </a:prstGeom>
        </p:spPr>
      </p:pic>
      <p:sp>
        <p:nvSpPr>
          <p:cNvPr id="19" name="文本框 18"/>
          <p:cNvSpPr txBox="1"/>
          <p:nvPr/>
        </p:nvSpPr>
        <p:spPr>
          <a:xfrm>
            <a:off x="3697605" y="2648585"/>
            <a:ext cx="2314575" cy="645160"/>
          </a:xfrm>
          <a:prstGeom prst="rect">
            <a:avLst/>
          </a:prstGeom>
          <a:noFill/>
        </p:spPr>
        <p:txBody>
          <a:bodyPr wrap="square" rtlCol="0" anchor="t">
            <a:spAutoFit/>
          </a:bodyPr>
          <a:p>
            <a:r>
              <a:rPr lang="en-US" altLang="zh-CN">
                <a:solidFill>
                  <a:schemeClr val="bg1"/>
                </a:solidFill>
              </a:rPr>
              <a:t>Read the hit image of the super layer</a:t>
            </a:r>
            <a:endParaRPr lang="en-US" altLang="zh-CN">
              <a:solidFill>
                <a:schemeClr val="bg1"/>
              </a:solidFill>
            </a:endParaRPr>
          </a:p>
        </p:txBody>
      </p:sp>
      <p:pic>
        <p:nvPicPr>
          <p:cNvPr id="20" name="图片 19"/>
          <p:cNvPicPr>
            <a:picLocks noChangeAspect="1"/>
          </p:cNvPicPr>
          <p:nvPr/>
        </p:nvPicPr>
        <p:blipFill>
          <a:blip r:embed="rId4"/>
          <a:stretch>
            <a:fillRect/>
          </a:stretch>
        </p:blipFill>
        <p:spPr>
          <a:xfrm>
            <a:off x="848995" y="4502785"/>
            <a:ext cx="3148965" cy="1779905"/>
          </a:xfrm>
          <a:prstGeom prst="rect">
            <a:avLst/>
          </a:prstGeom>
        </p:spPr>
      </p:pic>
      <p:sp>
        <p:nvSpPr>
          <p:cNvPr id="21" name="文本框 20"/>
          <p:cNvSpPr txBox="1"/>
          <p:nvPr/>
        </p:nvSpPr>
        <p:spPr>
          <a:xfrm>
            <a:off x="4174490" y="4809490"/>
            <a:ext cx="1920240" cy="1198880"/>
          </a:xfrm>
          <a:prstGeom prst="rect">
            <a:avLst/>
          </a:prstGeom>
          <a:noFill/>
        </p:spPr>
        <p:txBody>
          <a:bodyPr wrap="square" rtlCol="0" anchor="t">
            <a:spAutoFit/>
          </a:bodyPr>
          <a:p>
            <a:r>
              <a:rPr lang="en-US" altLang="zh-CN">
                <a:solidFill>
                  <a:schemeClr val="bg1"/>
                </a:solidFill>
              </a:rPr>
              <a:t>Learn the development of clusters at different levels</a:t>
            </a:r>
            <a:endParaRPr lang="en-US" altLang="zh-CN">
              <a:solidFill>
                <a:schemeClr val="bg1"/>
              </a:solidFill>
            </a:endParaRPr>
          </a:p>
        </p:txBody>
      </p:sp>
      <p:pic>
        <p:nvPicPr>
          <p:cNvPr id="2" name="图片 1"/>
          <p:cNvPicPr>
            <a:picLocks noChangeAspect="1"/>
          </p:cNvPicPr>
          <p:nvPr/>
        </p:nvPicPr>
        <p:blipFill>
          <a:blip r:embed="rId5"/>
          <a:stretch>
            <a:fillRect/>
          </a:stretch>
        </p:blipFill>
        <p:spPr>
          <a:xfrm>
            <a:off x="6012180" y="3804285"/>
            <a:ext cx="3461385" cy="21609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3" name="灯片编号占位符 2"/>
          <p:cNvSpPr>
            <a:spLocks noGrp="1"/>
          </p:cNvSpPr>
          <p:nvPr>
            <p:ph type="sldNum" sz="quarter" idx="12"/>
          </p:nvPr>
        </p:nvSpPr>
        <p:spPr/>
        <p:txBody>
          <a:bodyPr/>
          <a:p>
            <a:fld id="{DECEAADD-04E7-4E9A-9769-230A8A5E70EE}" type="slidenum">
              <a:rPr lang="zh-CN" altLang="en-US" smtClean="0"/>
            </a:fld>
            <a:endParaRPr lang="zh-CN" altLang="en-US"/>
          </a:p>
        </p:txBody>
      </p:sp>
      <p:sp>
        <p:nvSpPr>
          <p:cNvPr id="9" name="文本框 8"/>
          <p:cNvSpPr txBox="1"/>
          <p:nvPr/>
        </p:nvSpPr>
        <p:spPr>
          <a:xfrm>
            <a:off x="751205" y="426085"/>
            <a:ext cx="10010775" cy="583565"/>
          </a:xfrm>
          <a:prstGeom prst="rect">
            <a:avLst/>
          </a:prstGeom>
          <a:noFill/>
        </p:spPr>
        <p:txBody>
          <a:bodyPr wrap="square" rtlCol="0" anchor="t">
            <a:spAutoFit/>
          </a:bodyPr>
          <a:p>
            <a:pPr marL="0" indent="0">
              <a:spcBef>
                <a:spcPct val="0"/>
              </a:spcBef>
              <a:spcAft>
                <a:spcPct val="0"/>
              </a:spcAft>
            </a:pPr>
            <a:r>
              <a:rPr lang="en-US" altLang="zh-CN" sz="3200">
                <a:solidFill>
                  <a:schemeClr val="bg1"/>
                </a:solidFill>
                <a:ea typeface="微软雅黑" panose="020B0503020204020204" pitchFamily="34" charset="-122"/>
                <a:cs typeface="+mn-lt"/>
                <a:sym typeface="+mn-ea"/>
              </a:rPr>
              <a:t> </a:t>
            </a:r>
            <a:r>
              <a:rPr lang="en-US" altLang="zh-CN" sz="3200">
                <a:solidFill>
                  <a:schemeClr val="bg1"/>
                </a:solidFill>
                <a:sym typeface="+mn-ea"/>
              </a:rPr>
              <a:t>CNN+LSTM</a:t>
            </a:r>
            <a:r>
              <a:rPr lang="en-US" altLang="zh-CN" sz="3200">
                <a:solidFill>
                  <a:schemeClr val="bg1"/>
                </a:solidFill>
                <a:ea typeface="微软雅黑" panose="020B0503020204020204" pitchFamily="34" charset="-122"/>
                <a:cs typeface="+mn-lt"/>
                <a:sym typeface="+mn-ea"/>
              </a:rPr>
              <a:t> </a:t>
            </a:r>
            <a:r>
              <a:rPr lang="en-US" altLang="zh-CN" sz="3200">
                <a:solidFill>
                  <a:schemeClr val="accent2"/>
                </a:solidFill>
                <a:ea typeface="微软雅黑" panose="020B0503020204020204" pitchFamily="34" charset="-122"/>
                <a:cs typeface="+mn-lt"/>
                <a:sym typeface="+mn-ea"/>
              </a:rPr>
              <a:t>Result VS MLP </a:t>
            </a:r>
            <a:r>
              <a:rPr lang="en-US" altLang="zh-CN" sz="3200">
                <a:solidFill>
                  <a:schemeClr val="bg1"/>
                </a:solidFill>
                <a:sym typeface="+mn-ea"/>
              </a:rPr>
              <a:t>ECAL</a:t>
            </a:r>
            <a:r>
              <a:rPr lang="en-US" altLang="zh-CN" sz="3200">
                <a:solidFill>
                  <a:schemeClr val="accent2"/>
                </a:solidFill>
                <a:ea typeface="微软雅黑" panose="020B0503020204020204" pitchFamily="34" charset="-122"/>
                <a:cs typeface="+mn-lt"/>
                <a:sym typeface="+mn-ea"/>
              </a:rPr>
              <a:t> (12000)</a:t>
            </a:r>
            <a:endParaRPr lang="en-US" altLang="zh-CN" sz="3200">
              <a:solidFill>
                <a:schemeClr val="bg1"/>
              </a:solidFill>
              <a:ea typeface="微软雅黑" panose="020B0503020204020204" pitchFamily="34" charset="-122"/>
              <a:cs typeface="+mn-lt"/>
              <a:sym typeface="+mn-ea"/>
            </a:endParaRPr>
          </a:p>
        </p:txBody>
      </p:sp>
      <p:sp>
        <p:nvSpPr>
          <p:cNvPr id="11" name="文本框 10"/>
          <p:cNvSpPr txBox="1"/>
          <p:nvPr/>
        </p:nvSpPr>
        <p:spPr>
          <a:xfrm>
            <a:off x="1801495" y="1177290"/>
            <a:ext cx="4108450" cy="368300"/>
          </a:xfrm>
          <a:prstGeom prst="rect">
            <a:avLst/>
          </a:prstGeom>
          <a:noFill/>
        </p:spPr>
        <p:txBody>
          <a:bodyPr wrap="square" rtlCol="0">
            <a:spAutoFit/>
          </a:bodyPr>
          <a:p>
            <a:r>
              <a:rPr lang="en-US" altLang="zh-CN">
                <a:solidFill>
                  <a:schemeClr val="bg1"/>
                </a:solidFill>
              </a:rPr>
              <a:t>Energy Resolution </a:t>
            </a:r>
            <a:r>
              <a:rPr lang="en-US" altLang="zh-CN">
                <a:solidFill>
                  <a:schemeClr val="accent2"/>
                </a:solidFill>
                <a:sym typeface="+mn-ea"/>
              </a:rPr>
              <a:t>CNN+LSTM</a:t>
            </a:r>
            <a:r>
              <a:rPr lang="en-US" altLang="zh-CN">
                <a:solidFill>
                  <a:schemeClr val="bg1"/>
                </a:solidFill>
              </a:rPr>
              <a:t> </a:t>
            </a:r>
            <a:endParaRPr lang="en-US" altLang="zh-CN">
              <a:solidFill>
                <a:schemeClr val="bg1"/>
              </a:solidFill>
            </a:endParaRPr>
          </a:p>
        </p:txBody>
      </p:sp>
      <p:sp>
        <p:nvSpPr>
          <p:cNvPr id="5" name="文本框 4"/>
          <p:cNvSpPr txBox="1"/>
          <p:nvPr/>
        </p:nvSpPr>
        <p:spPr>
          <a:xfrm>
            <a:off x="862330" y="5906135"/>
            <a:ext cx="8881110" cy="755650"/>
          </a:xfrm>
          <a:prstGeom prst="rect">
            <a:avLst/>
          </a:prstGeom>
        </p:spPr>
        <p:txBody>
          <a:bodyPr wrap="square">
            <a:noAutofit/>
          </a:bodyPr>
          <a:p>
            <a:pPr>
              <a:lnSpc>
                <a:spcPct val="70000"/>
              </a:lnSpc>
            </a:pPr>
            <a:r>
              <a:rPr lang="en-US" altLang="zh-CN" sz="1400">
                <a:solidFill>
                  <a:schemeClr val="bg1"/>
                </a:solidFill>
              </a:rPr>
              <a:t>Discrete energy points</a:t>
            </a:r>
            <a:r>
              <a:rPr lang="zh-CN" altLang="en-US" sz="1400">
                <a:solidFill>
                  <a:schemeClr val="bg1"/>
                </a:solidFill>
              </a:rPr>
              <a:t>：</a:t>
            </a:r>
            <a:endParaRPr lang="zh-CN" altLang="en-US" sz="1400">
              <a:solidFill>
                <a:schemeClr val="bg1"/>
              </a:solidFill>
            </a:endParaRPr>
          </a:p>
          <a:p>
            <a:pPr>
              <a:lnSpc>
                <a:spcPct val="70000"/>
              </a:lnSpc>
            </a:pPr>
            <a:endParaRPr lang="zh-CN" altLang="en-US" sz="1400">
              <a:solidFill>
                <a:schemeClr val="bg1"/>
              </a:solidFill>
            </a:endParaRPr>
          </a:p>
          <a:p>
            <a:pPr>
              <a:lnSpc>
                <a:spcPct val="70000"/>
              </a:lnSpc>
            </a:pPr>
            <a:r>
              <a:rPr lang="en-US" altLang="zh-CN" sz="1400">
                <a:solidFill>
                  <a:schemeClr val="bg1"/>
                </a:solidFill>
              </a:rPr>
              <a:t>[2.0, 3.0, 4.0, 5.0, 6.0, 7.0, 8.0, 9.0, 10.0, 15.0, 20.0, 25.0, 30.0, 40.0, 50.0, 60.0, 70.0, 80.0, 90.0, 100.0, 110.0]GeV</a:t>
            </a:r>
            <a:endParaRPr lang="en-US" altLang="zh-CN" sz="1400">
              <a:solidFill>
                <a:schemeClr val="bg1"/>
              </a:solidFill>
            </a:endParaRPr>
          </a:p>
          <a:p>
            <a:pPr>
              <a:lnSpc>
                <a:spcPct val="70000"/>
              </a:lnSpc>
            </a:pPr>
            <a:endParaRPr lang="en-US" altLang="zh-CN" sz="1400">
              <a:solidFill>
                <a:schemeClr val="bg1"/>
              </a:solidFill>
            </a:endParaRPr>
          </a:p>
          <a:p>
            <a:pPr>
              <a:lnSpc>
                <a:spcPct val="70000"/>
              </a:lnSpc>
            </a:pPr>
            <a:r>
              <a:rPr lang="en-US" altLang="zh-CN" sz="1400">
                <a:solidFill>
                  <a:schemeClr val="bg1"/>
                </a:solidFill>
              </a:rPr>
              <a:t>Truth = Total deposited energy (</a:t>
            </a:r>
            <a:r>
              <a:rPr lang="en-US" altLang="zh-CN" sz="1400">
                <a:solidFill>
                  <a:schemeClr val="accent2"/>
                </a:solidFill>
              </a:rPr>
              <a:t>MC</a:t>
            </a:r>
            <a:r>
              <a:rPr lang="en-US" altLang="zh-CN" sz="1400">
                <a:solidFill>
                  <a:schemeClr val="bg1"/>
                </a:solidFill>
              </a:rPr>
              <a:t>)</a:t>
            </a:r>
            <a:endParaRPr lang="en-US" altLang="zh-CN" sz="1400">
              <a:solidFill>
                <a:schemeClr val="bg1"/>
              </a:solidFill>
            </a:endParaRPr>
          </a:p>
          <a:p>
            <a:endParaRPr lang="en-US" altLang="zh-CN" sz="1400">
              <a:solidFill>
                <a:schemeClr val="bg1"/>
              </a:solidFill>
            </a:endParaRPr>
          </a:p>
        </p:txBody>
      </p:sp>
      <p:sp>
        <p:nvSpPr>
          <p:cNvPr id="10" name="文本框 9"/>
          <p:cNvSpPr txBox="1"/>
          <p:nvPr/>
        </p:nvSpPr>
        <p:spPr>
          <a:xfrm>
            <a:off x="7799070" y="1177290"/>
            <a:ext cx="2524760" cy="368300"/>
          </a:xfrm>
          <a:prstGeom prst="rect">
            <a:avLst/>
          </a:prstGeom>
          <a:noFill/>
        </p:spPr>
        <p:txBody>
          <a:bodyPr wrap="square" rtlCol="0">
            <a:spAutoFit/>
          </a:bodyPr>
          <a:p>
            <a:r>
              <a:rPr lang="en-US" altLang="zh-CN">
                <a:solidFill>
                  <a:schemeClr val="bg1"/>
                </a:solidFill>
              </a:rPr>
              <a:t>Energy Resolution </a:t>
            </a:r>
            <a:r>
              <a:rPr lang="en-US" altLang="zh-CN">
                <a:solidFill>
                  <a:schemeClr val="accent2"/>
                </a:solidFill>
                <a:ea typeface="微软雅黑" panose="020B0503020204020204" pitchFamily="34" charset="-122"/>
                <a:cs typeface="+mn-lt"/>
                <a:sym typeface="+mn-ea"/>
              </a:rPr>
              <a:t>MLP</a:t>
            </a:r>
            <a:endParaRPr lang="en-US" altLang="zh-CN">
              <a:solidFill>
                <a:schemeClr val="bg1"/>
              </a:solidFill>
            </a:endParaRPr>
          </a:p>
        </p:txBody>
      </p:sp>
      <p:pic>
        <p:nvPicPr>
          <p:cNvPr id="12" name="图片 11"/>
          <p:cNvPicPr>
            <a:picLocks noChangeAspect="1"/>
          </p:cNvPicPr>
          <p:nvPr/>
        </p:nvPicPr>
        <p:blipFill>
          <a:blip r:embed="rId3"/>
          <a:stretch>
            <a:fillRect/>
          </a:stretch>
        </p:blipFill>
        <p:spPr>
          <a:xfrm>
            <a:off x="6920230" y="1654175"/>
            <a:ext cx="4161155" cy="4142740"/>
          </a:xfrm>
          <a:prstGeom prst="rect">
            <a:avLst/>
          </a:prstGeom>
        </p:spPr>
      </p:pic>
      <p:pic>
        <p:nvPicPr>
          <p:cNvPr id="13" name="图片 12"/>
          <p:cNvPicPr>
            <a:picLocks noChangeAspect="1"/>
          </p:cNvPicPr>
          <p:nvPr/>
        </p:nvPicPr>
        <p:blipFill>
          <a:blip r:embed="rId4"/>
          <a:stretch>
            <a:fillRect/>
          </a:stretch>
        </p:blipFill>
        <p:spPr>
          <a:xfrm>
            <a:off x="1325245" y="1648460"/>
            <a:ext cx="4163060" cy="41687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3" name="灯片编号占位符 2"/>
          <p:cNvSpPr>
            <a:spLocks noGrp="1"/>
          </p:cNvSpPr>
          <p:nvPr>
            <p:ph type="sldNum" sz="quarter" idx="12"/>
          </p:nvPr>
        </p:nvSpPr>
        <p:spPr/>
        <p:txBody>
          <a:bodyPr/>
          <a:p>
            <a:fld id="{DECEAADD-04E7-4E9A-9769-230A8A5E70EE}" type="slidenum">
              <a:rPr lang="zh-CN" altLang="en-US" smtClean="0"/>
            </a:fld>
            <a:endParaRPr lang="zh-CN" altLang="en-US"/>
          </a:p>
        </p:txBody>
      </p:sp>
      <p:sp>
        <p:nvSpPr>
          <p:cNvPr id="9" name="文本框 8"/>
          <p:cNvSpPr txBox="1"/>
          <p:nvPr/>
        </p:nvSpPr>
        <p:spPr>
          <a:xfrm>
            <a:off x="751205" y="426085"/>
            <a:ext cx="10010775" cy="583565"/>
          </a:xfrm>
          <a:prstGeom prst="rect">
            <a:avLst/>
          </a:prstGeom>
          <a:noFill/>
        </p:spPr>
        <p:txBody>
          <a:bodyPr wrap="square" rtlCol="0" anchor="t">
            <a:spAutoFit/>
          </a:bodyPr>
          <a:p>
            <a:pPr marL="0" indent="0">
              <a:spcBef>
                <a:spcPct val="0"/>
              </a:spcBef>
              <a:spcAft>
                <a:spcPct val="0"/>
              </a:spcAft>
            </a:pPr>
            <a:r>
              <a:rPr lang="en-US" altLang="zh-CN" sz="3200">
                <a:solidFill>
                  <a:schemeClr val="bg1"/>
                </a:solidFill>
                <a:ea typeface="微软雅黑" panose="020B0503020204020204" pitchFamily="34" charset="-122"/>
                <a:cs typeface="+mn-lt"/>
                <a:sym typeface="+mn-ea"/>
              </a:rPr>
              <a:t> </a:t>
            </a:r>
            <a:r>
              <a:rPr lang="en-US" altLang="zh-CN" sz="3200">
                <a:solidFill>
                  <a:schemeClr val="bg1"/>
                </a:solidFill>
                <a:sym typeface="+mn-ea"/>
              </a:rPr>
              <a:t>CNN+LSTM</a:t>
            </a:r>
            <a:r>
              <a:rPr lang="en-US" altLang="zh-CN" sz="3200">
                <a:solidFill>
                  <a:schemeClr val="bg1"/>
                </a:solidFill>
                <a:ea typeface="微软雅黑" panose="020B0503020204020204" pitchFamily="34" charset="-122"/>
                <a:cs typeface="+mn-lt"/>
                <a:sym typeface="+mn-ea"/>
              </a:rPr>
              <a:t> </a:t>
            </a:r>
            <a:r>
              <a:rPr lang="en-US" altLang="zh-CN" sz="3200">
                <a:solidFill>
                  <a:schemeClr val="accent2"/>
                </a:solidFill>
                <a:ea typeface="微软雅黑" panose="020B0503020204020204" pitchFamily="34" charset="-122"/>
                <a:cs typeface="+mn-lt"/>
                <a:sym typeface="+mn-ea"/>
              </a:rPr>
              <a:t>Result VS MLP </a:t>
            </a:r>
            <a:r>
              <a:rPr lang="en-US" altLang="zh-CN" sz="3200">
                <a:solidFill>
                  <a:schemeClr val="bg1"/>
                </a:solidFill>
                <a:sym typeface="+mn-ea"/>
              </a:rPr>
              <a:t>ECAL</a:t>
            </a:r>
            <a:r>
              <a:rPr lang="en-US" altLang="zh-CN" sz="3200">
                <a:solidFill>
                  <a:schemeClr val="accent2"/>
                </a:solidFill>
                <a:ea typeface="微软雅黑" panose="020B0503020204020204" pitchFamily="34" charset="-122"/>
                <a:cs typeface="+mn-lt"/>
                <a:sym typeface="+mn-ea"/>
              </a:rPr>
              <a:t> (12000)</a:t>
            </a:r>
            <a:endParaRPr lang="en-US" altLang="zh-CN" sz="3200">
              <a:solidFill>
                <a:schemeClr val="bg1"/>
              </a:solidFill>
              <a:ea typeface="微软雅黑" panose="020B0503020204020204" pitchFamily="34" charset="-122"/>
              <a:cs typeface="+mn-lt"/>
              <a:sym typeface="+mn-ea"/>
            </a:endParaRPr>
          </a:p>
        </p:txBody>
      </p:sp>
      <p:sp>
        <p:nvSpPr>
          <p:cNvPr id="11" name="文本框 10"/>
          <p:cNvSpPr txBox="1"/>
          <p:nvPr/>
        </p:nvSpPr>
        <p:spPr>
          <a:xfrm>
            <a:off x="1801495" y="1177290"/>
            <a:ext cx="4108450" cy="368300"/>
          </a:xfrm>
          <a:prstGeom prst="rect">
            <a:avLst/>
          </a:prstGeom>
          <a:noFill/>
        </p:spPr>
        <p:txBody>
          <a:bodyPr wrap="square" rtlCol="0">
            <a:spAutoFit/>
          </a:bodyPr>
          <a:p>
            <a:r>
              <a:rPr lang="en-US" altLang="zh-CN">
                <a:solidFill>
                  <a:schemeClr val="bg1"/>
                </a:solidFill>
                <a:sym typeface="+mn-ea"/>
              </a:rPr>
              <a:t>Linearity</a:t>
            </a:r>
            <a:r>
              <a:rPr lang="en-US" altLang="zh-CN">
                <a:solidFill>
                  <a:schemeClr val="bg1"/>
                </a:solidFill>
              </a:rPr>
              <a:t> </a:t>
            </a:r>
            <a:r>
              <a:rPr lang="en-US" altLang="zh-CN">
                <a:solidFill>
                  <a:schemeClr val="accent2"/>
                </a:solidFill>
                <a:sym typeface="+mn-ea"/>
              </a:rPr>
              <a:t>CNN+LSTM</a:t>
            </a:r>
            <a:r>
              <a:rPr lang="en-US" altLang="zh-CN">
                <a:solidFill>
                  <a:schemeClr val="bg1"/>
                </a:solidFill>
              </a:rPr>
              <a:t> </a:t>
            </a:r>
            <a:endParaRPr lang="en-US" altLang="zh-CN">
              <a:solidFill>
                <a:schemeClr val="bg1"/>
              </a:solidFill>
            </a:endParaRPr>
          </a:p>
        </p:txBody>
      </p:sp>
      <p:sp>
        <p:nvSpPr>
          <p:cNvPr id="5" name="文本框 4"/>
          <p:cNvSpPr txBox="1"/>
          <p:nvPr/>
        </p:nvSpPr>
        <p:spPr>
          <a:xfrm>
            <a:off x="862330" y="5906135"/>
            <a:ext cx="8881110" cy="755650"/>
          </a:xfrm>
          <a:prstGeom prst="rect">
            <a:avLst/>
          </a:prstGeom>
        </p:spPr>
        <p:txBody>
          <a:bodyPr wrap="square">
            <a:noAutofit/>
          </a:bodyPr>
          <a:p>
            <a:pPr>
              <a:lnSpc>
                <a:spcPct val="70000"/>
              </a:lnSpc>
            </a:pPr>
            <a:r>
              <a:rPr lang="en-US" altLang="zh-CN" sz="1400">
                <a:solidFill>
                  <a:schemeClr val="bg1"/>
                </a:solidFill>
              </a:rPr>
              <a:t>Discrete energy points</a:t>
            </a:r>
            <a:r>
              <a:rPr lang="zh-CN" altLang="en-US" sz="1400">
                <a:solidFill>
                  <a:schemeClr val="bg1"/>
                </a:solidFill>
              </a:rPr>
              <a:t>：</a:t>
            </a:r>
            <a:endParaRPr lang="zh-CN" altLang="en-US" sz="1400">
              <a:solidFill>
                <a:schemeClr val="bg1"/>
              </a:solidFill>
            </a:endParaRPr>
          </a:p>
          <a:p>
            <a:pPr>
              <a:lnSpc>
                <a:spcPct val="70000"/>
              </a:lnSpc>
            </a:pPr>
            <a:endParaRPr lang="zh-CN" altLang="en-US" sz="1400">
              <a:solidFill>
                <a:schemeClr val="bg1"/>
              </a:solidFill>
            </a:endParaRPr>
          </a:p>
          <a:p>
            <a:pPr>
              <a:lnSpc>
                <a:spcPct val="70000"/>
              </a:lnSpc>
            </a:pPr>
            <a:r>
              <a:rPr lang="en-US" altLang="zh-CN" sz="1400">
                <a:solidFill>
                  <a:schemeClr val="bg1"/>
                </a:solidFill>
              </a:rPr>
              <a:t>[2.0, 3.0, 4.0, 5.0, 6.0, 7.0, 8.0, 9.0, 10.0, 15.0, 20.0, 25.0, 30.0, 40.0, 50.0, 60.0, 70.0, 80.0, 90.0, 100.0, 110.0]GeV</a:t>
            </a:r>
            <a:endParaRPr lang="en-US" altLang="zh-CN" sz="1400">
              <a:solidFill>
                <a:schemeClr val="bg1"/>
              </a:solidFill>
            </a:endParaRPr>
          </a:p>
          <a:p>
            <a:pPr>
              <a:lnSpc>
                <a:spcPct val="70000"/>
              </a:lnSpc>
            </a:pPr>
            <a:endParaRPr lang="en-US" altLang="zh-CN" sz="1400">
              <a:solidFill>
                <a:schemeClr val="bg1"/>
              </a:solidFill>
            </a:endParaRPr>
          </a:p>
          <a:p>
            <a:pPr>
              <a:lnSpc>
                <a:spcPct val="70000"/>
              </a:lnSpc>
            </a:pPr>
            <a:r>
              <a:rPr lang="en-US" altLang="zh-CN" sz="1400">
                <a:solidFill>
                  <a:schemeClr val="bg1"/>
                </a:solidFill>
              </a:rPr>
              <a:t>Truth = Total deposited energy (</a:t>
            </a:r>
            <a:r>
              <a:rPr lang="en-US" altLang="zh-CN" sz="1400">
                <a:solidFill>
                  <a:schemeClr val="accent2"/>
                </a:solidFill>
              </a:rPr>
              <a:t>MC</a:t>
            </a:r>
            <a:r>
              <a:rPr lang="en-US" altLang="zh-CN" sz="1400">
                <a:solidFill>
                  <a:schemeClr val="bg1"/>
                </a:solidFill>
              </a:rPr>
              <a:t>)</a:t>
            </a:r>
            <a:endParaRPr lang="en-US" altLang="zh-CN" sz="1400">
              <a:solidFill>
                <a:schemeClr val="bg1"/>
              </a:solidFill>
            </a:endParaRPr>
          </a:p>
          <a:p>
            <a:endParaRPr lang="en-US" altLang="zh-CN" sz="1400">
              <a:solidFill>
                <a:schemeClr val="bg1"/>
              </a:solidFill>
            </a:endParaRPr>
          </a:p>
        </p:txBody>
      </p:sp>
      <p:sp>
        <p:nvSpPr>
          <p:cNvPr id="10" name="文本框 9"/>
          <p:cNvSpPr txBox="1"/>
          <p:nvPr/>
        </p:nvSpPr>
        <p:spPr>
          <a:xfrm>
            <a:off x="7799070" y="1177290"/>
            <a:ext cx="2524760" cy="368300"/>
          </a:xfrm>
          <a:prstGeom prst="rect">
            <a:avLst/>
          </a:prstGeom>
          <a:noFill/>
        </p:spPr>
        <p:txBody>
          <a:bodyPr wrap="square" rtlCol="0">
            <a:spAutoFit/>
          </a:bodyPr>
          <a:p>
            <a:r>
              <a:rPr lang="en-US" altLang="zh-CN">
                <a:solidFill>
                  <a:schemeClr val="bg1"/>
                </a:solidFill>
                <a:sym typeface="+mn-ea"/>
              </a:rPr>
              <a:t>Linearity</a:t>
            </a:r>
            <a:r>
              <a:rPr lang="en-US" altLang="zh-CN">
                <a:solidFill>
                  <a:schemeClr val="bg1"/>
                </a:solidFill>
              </a:rPr>
              <a:t> </a:t>
            </a:r>
            <a:r>
              <a:rPr lang="en-US" altLang="zh-CN">
                <a:solidFill>
                  <a:schemeClr val="accent2"/>
                </a:solidFill>
                <a:ea typeface="微软雅黑" panose="020B0503020204020204" pitchFamily="34" charset="-122"/>
                <a:cs typeface="+mn-lt"/>
                <a:sym typeface="+mn-ea"/>
              </a:rPr>
              <a:t>MLP</a:t>
            </a:r>
            <a:endParaRPr lang="en-US" altLang="zh-CN">
              <a:solidFill>
                <a:schemeClr val="bg1"/>
              </a:solidFill>
            </a:endParaRPr>
          </a:p>
        </p:txBody>
      </p:sp>
      <p:pic>
        <p:nvPicPr>
          <p:cNvPr id="2" name="图片 1"/>
          <p:cNvPicPr>
            <a:picLocks noChangeAspect="1"/>
          </p:cNvPicPr>
          <p:nvPr/>
        </p:nvPicPr>
        <p:blipFill>
          <a:blip r:embed="rId3"/>
          <a:stretch>
            <a:fillRect/>
          </a:stretch>
        </p:blipFill>
        <p:spPr>
          <a:xfrm>
            <a:off x="6817360" y="1613535"/>
            <a:ext cx="4072255" cy="4124325"/>
          </a:xfrm>
          <a:prstGeom prst="rect">
            <a:avLst/>
          </a:prstGeom>
        </p:spPr>
      </p:pic>
      <p:pic>
        <p:nvPicPr>
          <p:cNvPr id="7" name="图片 6"/>
          <p:cNvPicPr>
            <a:picLocks noChangeAspect="1"/>
          </p:cNvPicPr>
          <p:nvPr/>
        </p:nvPicPr>
        <p:blipFill>
          <a:blip r:embed="rId4"/>
          <a:stretch>
            <a:fillRect/>
          </a:stretch>
        </p:blipFill>
        <p:spPr>
          <a:xfrm>
            <a:off x="963295" y="1613535"/>
            <a:ext cx="4025900" cy="40366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PA" val="v5.2.10"/>
</p:tagLst>
</file>

<file path=ppt/tags/tag10.xml><?xml version="1.0" encoding="utf-8"?>
<p:tagLst xmlns:p="http://schemas.openxmlformats.org/presentationml/2006/main">
  <p:tag name="PA" val="v5.2.10"/>
</p:tagLst>
</file>

<file path=ppt/tags/tag11.xml><?xml version="1.0" encoding="utf-8"?>
<p:tagLst xmlns:p="http://schemas.openxmlformats.org/presentationml/2006/main">
  <p:tag name="PA" val="v5.2.10"/>
</p:tagLst>
</file>

<file path=ppt/tags/tag12.xml><?xml version="1.0" encoding="utf-8"?>
<p:tagLst xmlns:p="http://schemas.openxmlformats.org/presentationml/2006/main">
  <p:tag name="PA" val="v5.2.10"/>
</p:tagLst>
</file>

<file path=ppt/tags/tag13.xml><?xml version="1.0" encoding="utf-8"?>
<p:tagLst xmlns:p="http://schemas.openxmlformats.org/presentationml/2006/main">
  <p:tag name="PA" val="v5.2.10"/>
</p:tagLst>
</file>

<file path=ppt/tags/tag14.xml><?xml version="1.0" encoding="utf-8"?>
<p:tagLst xmlns:p="http://schemas.openxmlformats.org/presentationml/2006/main">
  <p:tag name="PA" val="v5.2.10"/>
</p:tagLst>
</file>

<file path=ppt/tags/tag15.xml><?xml version="1.0" encoding="utf-8"?>
<p:tagLst xmlns:p="http://schemas.openxmlformats.org/presentationml/2006/main">
  <p:tag name="PA" val="v5.2.10"/>
</p:tagLst>
</file>

<file path=ppt/tags/tag16.xml><?xml version="1.0" encoding="utf-8"?>
<p:tagLst xmlns:p="http://schemas.openxmlformats.org/presentationml/2006/main">
  <p:tag name="PA" val="v5.2.10"/>
</p:tagLst>
</file>

<file path=ppt/tags/tag17.xml><?xml version="1.0" encoding="utf-8"?>
<p:tagLst xmlns:p="http://schemas.openxmlformats.org/presentationml/2006/main">
  <p:tag name="PA" val="v5.2.10"/>
</p:tagLst>
</file>

<file path=ppt/tags/tag18.xml><?xml version="1.0" encoding="utf-8"?>
<p:tagLst xmlns:p="http://schemas.openxmlformats.org/presentationml/2006/main">
  <p:tag name="PA" val="v5.2.10"/>
</p:tagLst>
</file>

<file path=ppt/tags/tag19.xml><?xml version="1.0" encoding="utf-8"?>
<p:tagLst xmlns:p="http://schemas.openxmlformats.org/presentationml/2006/main">
  <p:tag name="TABLE_ENDDRAG_ORIGIN_RECT" val="336*314"/>
  <p:tag name="TABLE_ENDDRAG_RECT" val="566*111*336*314"/>
</p:tagLst>
</file>

<file path=ppt/tags/tag2.xml><?xml version="1.0" encoding="utf-8"?>
<p:tagLst xmlns:p="http://schemas.openxmlformats.org/presentationml/2006/main">
  <p:tag name="PA" val="v5.2.10"/>
</p:tagLst>
</file>

<file path=ppt/tags/tag20.xml><?xml version="1.0" encoding="utf-8"?>
<p:tagLst xmlns:p="http://schemas.openxmlformats.org/presentationml/2006/main">
  <p:tag name="PA" val="v5.2.10"/>
</p:tagLst>
</file>

<file path=ppt/tags/tag21.xml><?xml version="1.0" encoding="utf-8"?>
<p:tagLst xmlns:p="http://schemas.openxmlformats.org/presentationml/2006/main">
  <p:tag name="TABLE_ENDDRAG_ORIGIN_RECT" val="336*314"/>
  <p:tag name="TABLE_ENDDRAG_RECT" val="566*111*336*314"/>
</p:tagLst>
</file>

<file path=ppt/tags/tag22.xml><?xml version="1.0" encoding="utf-8"?>
<p:tagLst xmlns:p="http://schemas.openxmlformats.org/presentationml/2006/main">
  <p:tag name="PA" val="v5.2.10"/>
</p:tagLst>
</file>

<file path=ppt/tags/tag23.xml><?xml version="1.0" encoding="utf-8"?>
<p:tagLst xmlns:p="http://schemas.openxmlformats.org/presentationml/2006/main">
  <p:tag name="PA" val="v5.2.10"/>
</p:tagLst>
</file>

<file path=ppt/tags/tag24.xml><?xml version="1.0" encoding="utf-8"?>
<p:tagLst xmlns:p="http://schemas.openxmlformats.org/presentationml/2006/main">
  <p:tag name="PA" val="v5.2.10"/>
</p:tagLst>
</file>

<file path=ppt/tags/tag25.xml><?xml version="1.0" encoding="utf-8"?>
<p:tagLst xmlns:p="http://schemas.openxmlformats.org/presentationml/2006/main">
  <p:tag name="PA" val="v5.2.10"/>
</p:tagLst>
</file>

<file path=ppt/tags/tag26.xml><?xml version="1.0" encoding="utf-8"?>
<p:tagLst xmlns:p="http://schemas.openxmlformats.org/presentationml/2006/main">
  <p:tag name="PA" val="v5.2.10"/>
</p:tagLst>
</file>

<file path=ppt/tags/tag27.xml><?xml version="1.0" encoding="utf-8"?>
<p:tagLst xmlns:p="http://schemas.openxmlformats.org/presentationml/2006/main">
  <p:tag name="COMMONDATA" val="eyJoZGlkIjoiNDdiNTYwMTY1NWM5NjljZjUyN2I0YjkyZWMzZmJiM2IifQ=="/>
</p:tagLst>
</file>

<file path=ppt/tags/tag3.xml><?xml version="1.0" encoding="utf-8"?>
<p:tagLst xmlns:p="http://schemas.openxmlformats.org/presentationml/2006/main">
  <p:tag name="PA" val="v5.2.10"/>
</p:tagLst>
</file>

<file path=ppt/tags/tag4.xml><?xml version="1.0" encoding="utf-8"?>
<p:tagLst xmlns:p="http://schemas.openxmlformats.org/presentationml/2006/main">
  <p:tag name="PA" val="v5.2.10"/>
</p:tagLst>
</file>

<file path=ppt/tags/tag5.xml><?xml version="1.0" encoding="utf-8"?>
<p:tagLst xmlns:p="http://schemas.openxmlformats.org/presentationml/2006/main">
  <p:tag name="PA" val="v5.2.10"/>
</p:tagLst>
</file>

<file path=ppt/tags/tag6.xml><?xml version="1.0" encoding="utf-8"?>
<p:tagLst xmlns:p="http://schemas.openxmlformats.org/presentationml/2006/main">
  <p:tag name="PA" val="v5.2.10"/>
</p:tagLst>
</file>

<file path=ppt/tags/tag7.xml><?xml version="1.0" encoding="utf-8"?>
<p:tagLst xmlns:p="http://schemas.openxmlformats.org/presentationml/2006/main">
  <p:tag name="PA" val="v5.2.10"/>
</p:tagLst>
</file>

<file path=ppt/tags/tag8.xml><?xml version="1.0" encoding="utf-8"?>
<p:tagLst xmlns:p="http://schemas.openxmlformats.org/presentationml/2006/main">
  <p:tag name="PA" val="v5.2.10"/>
</p:tagLst>
</file>

<file path=ppt/tags/tag9.xml><?xml version="1.0" encoding="utf-8"?>
<p:tagLst xmlns:p="http://schemas.openxmlformats.org/presentationml/2006/main">
  <p:tag name="PA" val="v5.2.1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4769</Words>
  <Application>WPS 演示</Application>
  <PresentationFormat>宽屏</PresentationFormat>
  <Paragraphs>360</Paragraphs>
  <Slides>24</Slides>
  <Notes>5</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24</vt:i4>
      </vt:variant>
    </vt:vector>
  </HeadingPairs>
  <TitlesOfParts>
    <vt:vector size="40" baseType="lpstr">
      <vt:lpstr>Arial</vt:lpstr>
      <vt:lpstr>宋体</vt:lpstr>
      <vt:lpstr>Wingdings</vt:lpstr>
      <vt:lpstr>微软雅黑</vt:lpstr>
      <vt:lpstr>Arial</vt:lpstr>
      <vt:lpstr>Wingdings</vt:lpstr>
      <vt:lpstr>Consolas</vt:lpstr>
      <vt:lpstr>Segoe WPC</vt:lpstr>
      <vt:lpstr>Segoe Print</vt:lpstr>
      <vt:lpstr>Calibri</vt:lpstr>
      <vt:lpstr>Arial Unicode MS</vt:lpstr>
      <vt:lpstr>Calibri Light</vt:lpstr>
      <vt:lpstr>Consolas</vt:lpstr>
      <vt:lpstr>Segoe WPC</vt:lpstr>
      <vt:lpstr>SJBesse</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Eris</cp:lastModifiedBy>
  <cp:revision>202</cp:revision>
  <dcterms:created xsi:type="dcterms:W3CDTF">2017-05-16T12:52:00Z</dcterms:created>
  <dcterms:modified xsi:type="dcterms:W3CDTF">2026-04-02T09:43:54Z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2052-12.1.0.25225</vt:lpwstr>
  </property>
  <property fmtid="{D5CDD505-2E9C-101B-9397-08002B2CF9AE}" pid="3" name="ICV">
    <vt:lpwstr>2DB443B2FDF84DE5BF5336A020D86A72_12</vt:lpwstr>
  </property>
</Properties>
</file>