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5"/>
  </p:notesMasterIdLst>
  <p:handoutMasterIdLst>
    <p:handoutMasterId r:id="rId6"/>
  </p:handoutMasterIdLst>
  <p:sldIdLst>
    <p:sldId id="1666" r:id="rId2"/>
    <p:sldId id="1784" r:id="rId3"/>
    <p:sldId id="1783" r:id="rId4"/>
  </p:sldIdLst>
  <p:sldSz cx="9144000" cy="6858000" type="screen4x3"/>
  <p:notesSz cx="6792913" cy="992505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 wang" initials="lw" lastIdx="1" clrIdx="0">
    <p:extLst>
      <p:ext uri="{19B8F6BF-5375-455C-9EA6-DF929625EA0E}">
        <p15:presenceInfo xmlns:p15="http://schemas.microsoft.com/office/powerpoint/2012/main" userId="7dbf4ba8da585acb" providerId="Windows Live"/>
      </p:ext>
    </p:extLst>
  </p:cmAuthor>
  <p:cmAuthor id="2" name="yechangqing" initials="y" lastIdx="10" clrIdx="1">
    <p:extLst>
      <p:ext uri="{19B8F6BF-5375-455C-9EA6-DF929625EA0E}">
        <p15:presenceInfo xmlns:p15="http://schemas.microsoft.com/office/powerpoint/2012/main" userId="yechangqing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度样式 4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浅色样式 2 - 强调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D7AC3CCA-C797-4891-BE02-D94E43425B78}" styleName="中度样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中度样式 1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E8B1032C-EA38-4F05-BA0D-38AFFFC7BED3}" styleName="浅色样式 3 - 强调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ABFCF23-3B69-468F-B69F-88F6DE6A72F2}" styleName="中度样式 1 - 强调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A111915-BE36-4E01-A7E5-04B1672EAD32}" styleName="浅色样式 2 - 强调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8FB837D-C827-4EFA-A057-4D05807E0F7C}" styleName="主题样式 1 - 强调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0A1B5D5-9B99-4C35-A422-299274C87663}" styleName="中度样式 1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2838BEF-8BB2-4498-84A7-C5851F593DF1}" styleName="中度样式 4 - 强调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浅色样式 1 - 强调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度样式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02" autoAdjust="0"/>
    <p:restoredTop sz="96314" autoAdjust="0"/>
  </p:normalViewPr>
  <p:slideViewPr>
    <p:cSldViewPr>
      <p:cViewPr varScale="1">
        <p:scale>
          <a:sx n="113" d="100"/>
          <a:sy n="113" d="100"/>
        </p:scale>
        <p:origin x="165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192" y="4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409B3C11-F805-4C3D-B9B8-752E9494D35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596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FD5A85D1-4FA1-4E48-AC75-56CE810179C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7745" y="0"/>
            <a:ext cx="2943596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32DBAE-07B3-4811-AC70-5CD08B07C79A}" type="datetimeFigureOut">
              <a:rPr lang="zh-CN" altLang="en-US" smtClean="0"/>
              <a:t>2026/3/31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6B965668-4C6A-4879-8D96-399A01EADBC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7076"/>
            <a:ext cx="2943596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B486C0A-2161-431B-8BC4-0048994DB6D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7745" y="9427076"/>
            <a:ext cx="2943596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CCF8C8-E817-4D99-A4D5-E1B58232D36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045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0B81A020-D781-4672-BA54-ABD7001C275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596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B23EE2D2-A42B-4EA8-A6E2-21B8CFFEE99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7745" y="0"/>
            <a:ext cx="2943596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00688EF-04A8-4DA9-97EE-1D7B6287A4F1}" type="datetimeFigureOut">
              <a:rPr lang="zh-CN" altLang="en-US"/>
              <a:pPr>
                <a:defRPr/>
              </a:pPr>
              <a:t>2026/3/31</a:t>
            </a:fld>
            <a:endParaRPr lang="zh-CN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7E3F9AEB-5FCC-40FB-B809-DBA64CD28BB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63638" y="1239838"/>
            <a:ext cx="4465637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CD219B32-0C7D-43E5-A1A6-6402D83227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292" y="4776431"/>
            <a:ext cx="543433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二级</a:t>
            </a:r>
          </a:p>
          <a:p>
            <a:pPr lvl="2"/>
            <a:r>
              <a:rPr lang="zh-CN" altLang="en-US" noProof="0"/>
              <a:t>三级</a:t>
            </a:r>
          </a:p>
          <a:p>
            <a:pPr lvl="3"/>
            <a:r>
              <a:rPr lang="zh-CN" altLang="en-US" noProof="0"/>
              <a:t>四级</a:t>
            </a:r>
          </a:p>
          <a:p>
            <a:pPr lvl="4"/>
            <a:r>
              <a:rPr lang="zh-CN" altLang="en-US" noProof="0"/>
              <a:t>五级</a:t>
            </a:r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1BA2490-8EBA-4D74-8B34-F46176D0EE1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3596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ACB40F5-D785-4BC8-9F88-EE2EB0C3A9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7745" y="9427076"/>
            <a:ext cx="2943596" cy="4979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4AB2B21-51AE-4EEE-A1A4-F8380AC8188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4AB2B21-51AE-4EEE-A1A4-F8380AC81888}" type="slidenum">
              <a:rPr lang="zh-CN" altLang="en-US" smtClean="0"/>
              <a:pPr>
                <a:defRPr/>
              </a:pPr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93963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6F81F87-3656-48AB-9014-9E3519E1D6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A6449F1-A1A1-4340-BEE6-378C3C43D2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82EA2E3-E792-44B1-9C12-EAC8D7DA6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36F20ED-ACC7-476D-87B9-07469AA7B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4BED3E8-BAFC-4B0E-8E44-3CCC9E302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0181D9-487F-424F-A4D5-93BA9AD789F5}" type="slidenum">
              <a:rPr lang="en-US" altLang="zh-CN" smtClean="0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53687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949644D-5E54-4C9B-96BA-935A40795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477F78AA-C8A4-45EE-ABDD-144A88C43A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99AF2BC-DBFB-4196-AED8-34F081F922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584E868-4C12-43B9-A254-4F633C906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11F3D4A-353D-423F-94DC-FF532D205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D355C76-69FD-4F91-A4DE-D0A213274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DF84ED-8940-479A-9125-DE6802CCBBB1}" type="slidenum">
              <a:rPr lang="en-US" altLang="zh-CN" smtClean="0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33969630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E9330DF-AB01-439C-BDCD-184FA5F00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3DAB032-124F-4899-9A09-4928847F1F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4A951B5-882E-4BCC-9563-00616EB6B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20A1958-5038-438C-A828-55CE92E47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B77E22A-1AF0-4A43-A267-0738B8449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DF84ED-8940-479A-9125-DE6802CCBBB1}" type="slidenum">
              <a:rPr lang="en-US" altLang="zh-CN" smtClean="0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70443870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58F6BC8D-FA25-406E-87A6-512A92214C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D6D06E9-D819-4469-83B9-EF767FDEA2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A9BE229-70F9-46C9-9C23-D13F3E0C0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702BC56-B600-4640-A2CD-1C14EE086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46CC9A1-C95D-4A78-8512-708949A02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DF84ED-8940-479A-9125-DE6802CCBBB1}" type="slidenum">
              <a:rPr lang="en-US" altLang="zh-CN" smtClean="0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67333256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9498AAD-E6DB-4F0D-BE69-17D364439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651F035-FB6A-4B26-B3EC-702505AE12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014A0C8-A198-416B-BB49-C7F1DE13A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14E4F9A-19C7-470E-9B2C-3DEEB285B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77C12D0-E88E-434A-994C-0E93E3C76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DF84ED-8940-479A-9125-DE6802CCBBB1}" type="slidenum">
              <a:rPr lang="en-US" altLang="zh-CN" smtClean="0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8534697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9E2EEC6-667E-4C9C-81DE-4F8355F73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DE96B14-FB7A-4106-9F19-E36C0D749C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CD1A0CE-E429-446A-9806-2E2DC1338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A139376-B66C-4CDF-98C5-855A96911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A498D8F-E820-472C-899F-EA257400E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DF84ED-8940-479A-9125-DE6802CCBBB1}" type="slidenum">
              <a:rPr lang="en-US" altLang="zh-CN" smtClean="0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15519629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DB279F0-3E23-410E-9F14-D877396F3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09CFE51-C81B-458F-912E-E086467D37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2B77B75-1744-4F06-8518-9F0D997099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302D0D2-1210-45E6-BC22-C26E687FD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88EE33D-4664-4C31-8E80-215F011EA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9F2BC3D-4F5D-43D3-9F17-143784DFB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DF84ED-8940-479A-9125-DE6802CCBBB1}" type="slidenum">
              <a:rPr lang="en-US" altLang="zh-CN" smtClean="0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87081931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857AE3B-5A9B-47F4-9A17-6917B0C9E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CD9D50F-E60D-4375-AB5B-D11B905749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70BB658-8866-4022-B721-E59414D431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90C4F2AA-CCF8-4D0C-9C95-8BC48033B0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8EB9082D-6F7D-4BFE-9E75-266537FC79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314AEAFA-B66D-4B8D-B253-140662E04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4EDA7EA0-5FD0-4ABB-90D3-C3D3C50B2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A8C19922-4A26-480F-AC43-90948A7B6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DF84ED-8940-479A-9125-DE6802CCBBB1}" type="slidenum">
              <a:rPr lang="en-US" altLang="zh-CN" smtClean="0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097964309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DEF6414-AC35-4DDA-936F-06CA2B884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5B54E9A6-10CA-469C-8973-0C3F2122B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5FB95FA7-EC69-4349-92AC-0FA6EEF65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5187E545-7A27-40F0-9E9C-36B576DF0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DF84ED-8940-479A-9125-DE6802CCBBB1}" type="slidenum">
              <a:rPr lang="en-US" altLang="zh-CN" smtClean="0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29743775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168A9493-819D-4ED5-AB1D-C277B44B3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F5FBD330-F806-4915-AD5A-505A78137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D9338402-4305-4C02-AF32-BF11EC312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DF84ED-8940-479A-9125-DE6802CCBBB1}" type="slidenum">
              <a:rPr lang="en-US" altLang="zh-CN" smtClean="0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13382878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8FF7779-C9DC-4BDD-AD7F-A9C01D958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85D69EF-3C81-4AFB-A1C6-4712316A21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1147849-41C6-4007-81BE-769B87729D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1966A9D-AB91-464F-A35D-7F5067D19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8A3C781-3611-4A05-8D33-9E05D51A9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824AD0D-B246-43FB-9EFC-B3CF5F6D9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DF84ED-8940-479A-9125-DE6802CCBBB1}" type="slidenum">
              <a:rPr lang="en-US" altLang="zh-CN" smtClean="0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035890746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 descr="PPT内页副本1">
            <a:extLst>
              <a:ext uri="{FF2B5EF4-FFF2-40B4-BE49-F238E27FC236}">
                <a16:creationId xmlns:a16="http://schemas.microsoft.com/office/drawing/2014/main" id="{427CADE0-5D59-48D7-B880-E1682443E7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4">
            <a:extLst>
              <a:ext uri="{FF2B5EF4-FFF2-40B4-BE49-F238E27FC236}">
                <a16:creationId xmlns:a16="http://schemas.microsoft.com/office/drawing/2014/main" id="{9348FDCA-98FE-4D45-894D-8C9E1E7055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784D09B-03DB-42A7-A9A5-146C6CBACC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3310071-454F-422B-9A85-A073DD2E36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8DEF2B-8039-4C1E-A573-46AE1706B516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  <p:sp>
        <p:nvSpPr>
          <p:cNvPr id="12" name="文本占位符 11">
            <a:extLst>
              <a:ext uri="{FF2B5EF4-FFF2-40B4-BE49-F238E27FC236}">
                <a16:creationId xmlns:a16="http://schemas.microsoft.com/office/drawing/2014/main" id="{B7296F4C-DFB7-4BEE-B399-2E1E730B1F7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8600" y="136525"/>
            <a:ext cx="5257800" cy="838200"/>
          </a:xfrm>
        </p:spPr>
        <p:txBody>
          <a:bodyPr/>
          <a:lstStyle>
            <a:lvl1pPr marL="0" indent="0">
              <a:buNone/>
              <a:defRPr sz="4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dirty="0"/>
              <a:t>目录</a:t>
            </a:r>
          </a:p>
        </p:txBody>
      </p:sp>
    </p:spTree>
    <p:extLst>
      <p:ext uri="{BB962C8B-B14F-4D97-AF65-F5344CB8AC3E}">
        <p14:creationId xmlns:p14="http://schemas.microsoft.com/office/powerpoint/2010/main" val="2884256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6BC1E515-0B88-4D07-A3A0-0FA342141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E2739E7-BA22-4199-8449-C0D4BE1DCC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BFF116A-2462-402F-9CAB-9E789B91B5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2FD7F7F-1C84-4664-A17A-08E0FF9C65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9A1E558-B7E7-4798-B517-D41E8FB8F5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EDF84ED-8940-479A-9125-DE6802CCBBB1}" type="slidenum">
              <a:rPr lang="en-US" altLang="zh-CN" smtClean="0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66910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6" r:id="rId9"/>
    <p:sldLayoutId id="2147483661" r:id="rId10"/>
    <p:sldLayoutId id="2147483662" r:id="rId11"/>
    <p:sldLayoutId id="2147483663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0" descr="2">
            <a:extLst>
              <a:ext uri="{FF2B5EF4-FFF2-40B4-BE49-F238E27FC236}">
                <a16:creationId xmlns:a16="http://schemas.microsoft.com/office/drawing/2014/main" id="{7CC63E9D-6895-4804-83EB-1948F52A1B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11">
            <a:extLst>
              <a:ext uri="{FF2B5EF4-FFF2-40B4-BE49-F238E27FC236}">
                <a16:creationId xmlns:a16="http://schemas.microsoft.com/office/drawing/2014/main" id="{56930872-1753-4C67-8007-D7F17A78D6D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57200" y="2132013"/>
            <a:ext cx="8229600" cy="1981200"/>
          </a:xfrm>
        </p:spPr>
        <p:txBody>
          <a:bodyPr anchor="ctr"/>
          <a:lstStyle/>
          <a:p>
            <a:pPr eaLnBrk="1" hangingPunct="1">
              <a:defRPr/>
            </a:pPr>
            <a:r>
              <a:rPr lang="zh-CN" altLang="en-US" sz="4400" b="1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磁芯线圈设计</a:t>
            </a:r>
            <a:endParaRPr lang="zh-CN" altLang="zh-CN" sz="4400" b="1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3076" name="Rectangle 12">
            <a:extLst>
              <a:ext uri="{FF2B5EF4-FFF2-40B4-BE49-F238E27FC236}">
                <a16:creationId xmlns:a16="http://schemas.microsoft.com/office/drawing/2014/main" id="{E2B2CE97-30DD-4DCC-9817-F5778BBFDA7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324100" y="5102224"/>
            <a:ext cx="4495800" cy="137477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altLang="zh-CN" b="1" dirty="0">
                <a:ea typeface="+mn-ea"/>
                <a:cs typeface="+mn-ea"/>
                <a:sym typeface="+mn-lt"/>
              </a:rPr>
              <a:t>2026</a:t>
            </a:r>
            <a:r>
              <a:rPr lang="zh-CN" altLang="en-US" b="1" dirty="0">
                <a:ea typeface="+mn-ea"/>
                <a:cs typeface="+mn-ea"/>
                <a:sym typeface="+mn-lt"/>
              </a:rPr>
              <a:t>年</a:t>
            </a:r>
            <a:r>
              <a:rPr lang="en-US" altLang="zh-CN" b="1" dirty="0">
                <a:ea typeface="+mn-ea"/>
                <a:cs typeface="+mn-ea"/>
                <a:sym typeface="+mn-lt"/>
              </a:rPr>
              <a:t>04</a:t>
            </a:r>
            <a:r>
              <a:rPr lang="zh-CN" altLang="en-US" b="1" dirty="0">
                <a:ea typeface="+mn-ea"/>
                <a:cs typeface="+mn-ea"/>
                <a:sym typeface="+mn-lt"/>
              </a:rPr>
              <a:t>月</a:t>
            </a:r>
            <a:r>
              <a:rPr lang="en-US" altLang="zh-CN" b="1" dirty="0">
                <a:ea typeface="+mn-ea"/>
                <a:cs typeface="+mn-ea"/>
                <a:sym typeface="+mn-lt"/>
              </a:rPr>
              <a:t>02</a:t>
            </a:r>
            <a:r>
              <a:rPr lang="zh-CN" altLang="en-US" b="1" dirty="0">
                <a:ea typeface="+mn-ea"/>
                <a:cs typeface="+mn-ea"/>
                <a:sym typeface="+mn-lt"/>
              </a:rPr>
              <a:t>日</a:t>
            </a:r>
            <a:endParaRPr lang="en-US" altLang="zh-CN" b="1" dirty="0">
              <a:ea typeface="+mn-ea"/>
              <a:cs typeface="+mn-ea"/>
              <a:sym typeface="+mn-lt"/>
            </a:endParaRPr>
          </a:p>
          <a:p>
            <a:pPr eaLnBrk="1" hangingPunct="1">
              <a:defRPr/>
            </a:pPr>
            <a:r>
              <a:rPr lang="zh-CN" altLang="en-US" b="1" dirty="0">
                <a:ea typeface="+mn-ea"/>
                <a:cs typeface="+mn-ea"/>
                <a:sym typeface="+mn-lt"/>
              </a:rPr>
              <a:t>叶昌庆</a:t>
            </a:r>
            <a:endParaRPr lang="en-US" altLang="zh-CN" b="1" dirty="0">
              <a:ea typeface="+mn-ea"/>
              <a:cs typeface="+mn-ea"/>
              <a:sym typeface="+mn-lt"/>
            </a:endParaRP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782B0452-FACA-4046-B3F0-E07FD6664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0181D9-487F-424F-A4D5-93BA9AD789F5}" type="slidenum">
              <a:rPr lang="en-US" altLang="zh-CN" smtClean="0"/>
              <a:pPr>
                <a:defRPr/>
              </a:pPr>
              <a:t>1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49027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AD686B31-556B-4EF3-A139-4AF84A9D9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8DEF2B-8039-4C1E-A573-46AE1706B516}" type="slidenum">
              <a:rPr lang="en-US" altLang="zh-CN" smtClean="0"/>
              <a:pPr>
                <a:defRPr/>
              </a:pPr>
              <a:t>2</a:t>
            </a:fld>
            <a:endParaRPr lang="en-US" altLang="zh-CN" dirty="0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238DABB-F298-468B-886C-7981382BDB2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zh-CN" altLang="en-US" dirty="0"/>
              <a:t>测试用磁芯设计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F1D31E82-D647-474E-81F3-FA699EE293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1880" y="1374126"/>
            <a:ext cx="5388920" cy="5164787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3E2EA291-8122-4C64-A1E0-A517564149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219200"/>
            <a:ext cx="3143250" cy="3026579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1C028C9B-8B5F-420E-8CCF-BCDCAE61F35D}"/>
              </a:ext>
            </a:extLst>
          </p:cNvPr>
          <p:cNvSpPr txBox="1"/>
          <p:nvPr/>
        </p:nvSpPr>
        <p:spPr>
          <a:xfrm>
            <a:off x="-3276600" y="4724400"/>
            <a:ext cx="3143250" cy="1296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/>
              <a:t>基于 </a:t>
            </a:r>
            <a:r>
              <a:rPr lang="en-US" altLang="zh-CN" dirty="0"/>
              <a:t>Coil5</a:t>
            </a:r>
          </a:p>
          <a:p>
            <a:pPr>
              <a:lnSpc>
                <a:spcPct val="150000"/>
              </a:lnSpc>
            </a:pPr>
            <a:r>
              <a:rPr lang="zh-CN" altLang="en-US" dirty="0"/>
              <a:t>中心轨迹</a:t>
            </a:r>
            <a:r>
              <a:rPr lang="en-US" altLang="zh-CN" dirty="0"/>
              <a:t>SNR = 7.81</a:t>
            </a:r>
          </a:p>
          <a:p>
            <a:pPr>
              <a:lnSpc>
                <a:spcPct val="150000"/>
              </a:lnSpc>
            </a:pPr>
            <a:r>
              <a:rPr lang="zh-CN" altLang="en-US" dirty="0"/>
              <a:t>质量</a:t>
            </a:r>
            <a:r>
              <a:rPr lang="en-US" altLang="zh-CN" dirty="0"/>
              <a:t>~22kg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D446DBD8-6A9F-4D30-81BC-15CD38957B12}"/>
              </a:ext>
            </a:extLst>
          </p:cNvPr>
          <p:cNvSpPr txBox="1"/>
          <p:nvPr/>
        </p:nvSpPr>
        <p:spPr>
          <a:xfrm>
            <a:off x="228600" y="4245779"/>
            <a:ext cx="3143250" cy="465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/>
              <a:t>分块制作</a:t>
            </a:r>
            <a:endParaRPr lang="en-US" altLang="zh-CN" dirty="0"/>
          </a:p>
        </p:txBody>
      </p:sp>
      <p:graphicFrame>
        <p:nvGraphicFramePr>
          <p:cNvPr id="9" name="表格 9">
            <a:extLst>
              <a:ext uri="{FF2B5EF4-FFF2-40B4-BE49-F238E27FC236}">
                <a16:creationId xmlns:a16="http://schemas.microsoft.com/office/drawing/2014/main" id="{4621CE6E-267C-4C1E-A6A3-F5B6322A41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5031785"/>
              </p:ext>
            </p:extLst>
          </p:nvPr>
        </p:nvGraphicFramePr>
        <p:xfrm>
          <a:off x="351480" y="4877920"/>
          <a:ext cx="3242734" cy="171291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621367">
                  <a:extLst>
                    <a:ext uri="{9D8B030D-6E8A-4147-A177-3AD203B41FA5}">
                      <a16:colId xmlns:a16="http://schemas.microsoft.com/office/drawing/2014/main" val="356561949"/>
                    </a:ext>
                  </a:extLst>
                </a:gridCol>
                <a:gridCol w="1621367">
                  <a:extLst>
                    <a:ext uri="{9D8B030D-6E8A-4147-A177-3AD203B41FA5}">
                      <a16:colId xmlns:a16="http://schemas.microsoft.com/office/drawing/2014/main" val="2372261058"/>
                    </a:ext>
                  </a:extLst>
                </a:gridCol>
              </a:tblGrid>
              <a:tr h="428228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规格（</a:t>
                      </a:r>
                      <a:r>
                        <a:rPr lang="en-US" altLang="zh-CN" dirty="0"/>
                        <a:t>mm</a:t>
                      </a:r>
                      <a:r>
                        <a:rPr lang="zh-CN" altLang="en-US" dirty="0"/>
                        <a:t>）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数目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9997652"/>
                  </a:ext>
                </a:extLst>
              </a:tr>
              <a:tr h="428228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113*100*100</a:t>
                      </a:r>
                      <a:endParaRPr lang="zh-CN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4</a:t>
                      </a:r>
                      <a:endParaRPr lang="zh-CN" alt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6257042"/>
                  </a:ext>
                </a:extLst>
              </a:tr>
              <a:tr h="428228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113*100*25</a:t>
                      </a:r>
                      <a:endParaRPr lang="zh-CN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16</a:t>
                      </a:r>
                      <a:endParaRPr lang="zh-CN" alt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7430390"/>
                  </a:ext>
                </a:extLst>
              </a:tr>
              <a:tr h="428228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26*26*40</a:t>
                      </a:r>
                      <a:endParaRPr lang="zh-CN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2145397"/>
                  </a:ext>
                </a:extLst>
              </a:tr>
            </a:tbl>
          </a:graphicData>
        </a:graphic>
      </p:graphicFrame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id="{A881CD8D-AC33-49A8-9657-C993154FC8FE}"/>
              </a:ext>
            </a:extLst>
          </p:cNvPr>
          <p:cNvCxnSpPr>
            <a:cxnSpLocks/>
          </p:cNvCxnSpPr>
          <p:nvPr/>
        </p:nvCxnSpPr>
        <p:spPr>
          <a:xfrm flipV="1">
            <a:off x="6816725" y="3136900"/>
            <a:ext cx="0" cy="2806700"/>
          </a:xfrm>
          <a:prstGeom prst="line">
            <a:avLst/>
          </a:prstGeom>
          <a:ln w="2857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0C941713-C484-4E05-9C11-E78D46E7BE25}"/>
              </a:ext>
            </a:extLst>
          </p:cNvPr>
          <p:cNvCxnSpPr>
            <a:cxnSpLocks/>
          </p:cNvCxnSpPr>
          <p:nvPr/>
        </p:nvCxnSpPr>
        <p:spPr>
          <a:xfrm flipH="1">
            <a:off x="5486400" y="4245779"/>
            <a:ext cx="685800" cy="0"/>
          </a:xfrm>
          <a:prstGeom prst="line">
            <a:avLst/>
          </a:prstGeom>
          <a:ln w="2857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>
            <a:extLst>
              <a:ext uri="{FF2B5EF4-FFF2-40B4-BE49-F238E27FC236}">
                <a16:creationId xmlns:a16="http://schemas.microsoft.com/office/drawing/2014/main" id="{25B4C65A-D82F-4C8C-AFEC-16C328A64878}"/>
              </a:ext>
            </a:extLst>
          </p:cNvPr>
          <p:cNvCxnSpPr>
            <a:cxnSpLocks/>
          </p:cNvCxnSpPr>
          <p:nvPr/>
        </p:nvCxnSpPr>
        <p:spPr>
          <a:xfrm flipH="1">
            <a:off x="5486400" y="4855371"/>
            <a:ext cx="685800" cy="0"/>
          </a:xfrm>
          <a:prstGeom prst="line">
            <a:avLst/>
          </a:prstGeom>
          <a:ln w="28575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5947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3F404C39-AC11-4776-991D-1FEFB914E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8DEF2B-8039-4C1E-A573-46AE1706B516}" type="slidenum">
              <a:rPr lang="en-US" altLang="zh-CN" smtClean="0"/>
              <a:pPr>
                <a:defRPr/>
              </a:pPr>
              <a:t>3</a:t>
            </a:fld>
            <a:endParaRPr lang="en-US" altLang="zh-CN" dirty="0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E3A0CBD-C2D2-4010-9DE4-D21B8DFE505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zh-CN" dirty="0"/>
              <a:t>SNR </a:t>
            </a:r>
            <a:r>
              <a:rPr lang="zh-CN" altLang="en-US" dirty="0"/>
              <a:t>变化</a:t>
            </a:r>
          </a:p>
        </p:txBody>
      </p:sp>
      <p:pic>
        <p:nvPicPr>
          <p:cNvPr id="1026" name="Picture 2" descr="原始感应电压对比图">
            <a:extLst>
              <a:ext uri="{FF2B5EF4-FFF2-40B4-BE49-F238E27FC236}">
                <a16:creationId xmlns:a16="http://schemas.microsoft.com/office/drawing/2014/main" id="{4CD84DDF-513D-4F22-91C1-8301D292BE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77" y="1165920"/>
            <a:ext cx="4682066" cy="2809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2A6B18A9-31D9-4C03-8160-A771DD2D62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057" y="1174387"/>
            <a:ext cx="2819400" cy="2679760"/>
          </a:xfrm>
          <a:prstGeom prst="rect">
            <a:avLst/>
          </a:prstGeom>
        </p:spPr>
      </p:pic>
      <p:graphicFrame>
        <p:nvGraphicFramePr>
          <p:cNvPr id="7" name="表格 9">
            <a:extLst>
              <a:ext uri="{FF2B5EF4-FFF2-40B4-BE49-F238E27FC236}">
                <a16:creationId xmlns:a16="http://schemas.microsoft.com/office/drawing/2014/main" id="{AE8D75BB-CE07-404E-9B60-DFB2E073A2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5636756"/>
              </p:ext>
            </p:extLst>
          </p:nvPr>
        </p:nvGraphicFramePr>
        <p:xfrm>
          <a:off x="152400" y="4435476"/>
          <a:ext cx="4834467" cy="1920875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611489">
                  <a:extLst>
                    <a:ext uri="{9D8B030D-6E8A-4147-A177-3AD203B41FA5}">
                      <a16:colId xmlns:a16="http://schemas.microsoft.com/office/drawing/2014/main" val="356561949"/>
                    </a:ext>
                  </a:extLst>
                </a:gridCol>
                <a:gridCol w="1611489">
                  <a:extLst>
                    <a:ext uri="{9D8B030D-6E8A-4147-A177-3AD203B41FA5}">
                      <a16:colId xmlns:a16="http://schemas.microsoft.com/office/drawing/2014/main" val="592329641"/>
                    </a:ext>
                  </a:extLst>
                </a:gridCol>
                <a:gridCol w="1611489">
                  <a:extLst>
                    <a:ext uri="{9D8B030D-6E8A-4147-A177-3AD203B41FA5}">
                      <a16:colId xmlns:a16="http://schemas.microsoft.com/office/drawing/2014/main" val="2372261058"/>
                    </a:ext>
                  </a:extLst>
                </a:gridCol>
              </a:tblGrid>
              <a:tr h="384175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操作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SNR</a:t>
                      </a:r>
                      <a:endParaRPr lang="zh-CN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SNR</a:t>
                      </a:r>
                      <a:endParaRPr lang="zh-CN" alt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9997652"/>
                  </a:ext>
                </a:extLst>
              </a:tr>
              <a:tr h="384175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完整磁芯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7.73</a:t>
                      </a:r>
                      <a:endParaRPr lang="zh-CN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4.71</a:t>
                      </a:r>
                      <a:endParaRPr lang="zh-CN" alt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6257042"/>
                  </a:ext>
                </a:extLst>
              </a:tr>
              <a:tr h="384175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断开</a:t>
                      </a:r>
                      <a:r>
                        <a:rPr lang="en-US" altLang="zh-CN" dirty="0"/>
                        <a:t>’1’</a:t>
                      </a:r>
                      <a:r>
                        <a:rPr lang="zh-CN" altLang="en-US" dirty="0"/>
                        <a:t>处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6.02</a:t>
                      </a:r>
                      <a:endParaRPr lang="zh-CN" alt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3.67</a:t>
                      </a:r>
                      <a:endParaRPr lang="zh-CN" alt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7430390"/>
                  </a:ext>
                </a:extLst>
              </a:tr>
              <a:tr h="384175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断开</a:t>
                      </a:r>
                      <a:r>
                        <a:rPr lang="en-US" altLang="zh-CN" dirty="0"/>
                        <a:t>’2’</a:t>
                      </a:r>
                      <a:r>
                        <a:rPr lang="zh-CN" altLang="en-US" dirty="0"/>
                        <a:t>处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0.61</a:t>
                      </a:r>
                      <a:endParaRPr lang="zh-CN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0.37</a:t>
                      </a:r>
                      <a:endParaRPr lang="zh-CN" alt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2145397"/>
                  </a:ext>
                </a:extLst>
              </a:tr>
              <a:tr h="384175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断开‘</a:t>
                      </a:r>
                      <a:r>
                        <a:rPr lang="en-US" altLang="zh-CN" dirty="0"/>
                        <a:t>1</a:t>
                      </a:r>
                      <a:r>
                        <a:rPr lang="zh-CN" altLang="en-US" dirty="0"/>
                        <a:t>’</a:t>
                      </a:r>
                      <a:r>
                        <a:rPr lang="en-US" altLang="zh-CN" dirty="0"/>
                        <a:t>’2’</a:t>
                      </a:r>
                      <a:r>
                        <a:rPr lang="zh-CN" altLang="en-US" dirty="0"/>
                        <a:t>处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0.52</a:t>
                      </a:r>
                      <a:endParaRPr lang="zh-CN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0.31</a:t>
                      </a:r>
                      <a:endParaRPr lang="zh-CN" alt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9514790"/>
                  </a:ext>
                </a:extLst>
              </a:tr>
            </a:tbl>
          </a:graphicData>
        </a:graphic>
      </p:graphicFrame>
      <p:pic>
        <p:nvPicPr>
          <p:cNvPr id="8" name="图片 7">
            <a:extLst>
              <a:ext uri="{FF2B5EF4-FFF2-40B4-BE49-F238E27FC236}">
                <a16:creationId xmlns:a16="http://schemas.microsoft.com/office/drawing/2014/main" id="{24CF0E26-D233-4B73-99B9-CD13B79A94A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8883" y="4306853"/>
            <a:ext cx="1905000" cy="2001344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A2B7D932-5924-4476-8ED4-FE0D4F3F414C}"/>
              </a:ext>
            </a:extLst>
          </p:cNvPr>
          <p:cNvSpPr txBox="1"/>
          <p:nvPr/>
        </p:nvSpPr>
        <p:spPr>
          <a:xfrm>
            <a:off x="5334000" y="6467476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增加了 </a:t>
            </a:r>
            <a:r>
              <a:rPr lang="en-US" altLang="zh-CN" dirty="0"/>
              <a:t>x</a:t>
            </a:r>
            <a:r>
              <a:rPr lang="zh-CN" altLang="en-US" dirty="0"/>
              <a:t>方向的探测能力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DD84BAB8-A199-4E88-A886-10CDB34DD46F}"/>
              </a:ext>
            </a:extLst>
          </p:cNvPr>
          <p:cNvSpPr txBox="1"/>
          <p:nvPr/>
        </p:nvSpPr>
        <p:spPr>
          <a:xfrm>
            <a:off x="7543800" y="4724400"/>
            <a:ext cx="1295400" cy="8811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/>
              <a:t>Full: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Apart</a:t>
            </a:r>
            <a:r>
              <a:rPr lang="zh-CN" altLang="en-US" dirty="0"/>
              <a:t>：</a:t>
            </a:r>
          </a:p>
        </p:txBody>
      </p:sp>
    </p:spTree>
    <p:extLst>
      <p:ext uri="{BB962C8B-B14F-4D97-AF65-F5344CB8AC3E}">
        <p14:creationId xmlns:p14="http://schemas.microsoft.com/office/powerpoint/2010/main" val="787632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818875</TotalTime>
  <Words>82</Words>
  <Application>Microsoft Office PowerPoint</Application>
  <PresentationFormat>全屏显示(4:3)</PresentationFormat>
  <Paragraphs>39</Paragraphs>
  <Slides>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7" baseType="lpstr">
      <vt:lpstr>等线</vt:lpstr>
      <vt:lpstr>等线 Light</vt:lpstr>
      <vt:lpstr>Arial</vt:lpstr>
      <vt:lpstr>Office 主题​​</vt:lpstr>
      <vt:lpstr>磁芯线圈设计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yechangqing</cp:lastModifiedBy>
  <cp:revision>9268</cp:revision>
  <cp:lastPrinted>2023-09-04T07:35:07Z</cp:lastPrinted>
  <dcterms:created xsi:type="dcterms:W3CDTF">1601-01-01T00:00:00Z</dcterms:created>
  <dcterms:modified xsi:type="dcterms:W3CDTF">2026-04-02T05:56:55Z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